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48"/>
  </p:notesMasterIdLst>
  <p:sldIdLst>
    <p:sldId id="300" r:id="rId5"/>
    <p:sldId id="305" r:id="rId6"/>
    <p:sldId id="376" r:id="rId7"/>
    <p:sldId id="377" r:id="rId8"/>
    <p:sldId id="415" r:id="rId9"/>
    <p:sldId id="319" r:id="rId10"/>
    <p:sldId id="378" r:id="rId11"/>
    <p:sldId id="379" r:id="rId12"/>
    <p:sldId id="381" r:id="rId13"/>
    <p:sldId id="380" r:id="rId14"/>
    <p:sldId id="382" r:id="rId15"/>
    <p:sldId id="383" r:id="rId16"/>
    <p:sldId id="384" r:id="rId17"/>
    <p:sldId id="385" r:id="rId18"/>
    <p:sldId id="386" r:id="rId19"/>
    <p:sldId id="387" r:id="rId20"/>
    <p:sldId id="408" r:id="rId21"/>
    <p:sldId id="388" r:id="rId22"/>
    <p:sldId id="389" r:id="rId23"/>
    <p:sldId id="391" r:id="rId24"/>
    <p:sldId id="409" r:id="rId25"/>
    <p:sldId id="392" r:id="rId26"/>
    <p:sldId id="393" r:id="rId27"/>
    <p:sldId id="394" r:id="rId28"/>
    <p:sldId id="395" r:id="rId29"/>
    <p:sldId id="396" r:id="rId30"/>
    <p:sldId id="398" r:id="rId31"/>
    <p:sldId id="397" r:id="rId32"/>
    <p:sldId id="399" r:id="rId33"/>
    <p:sldId id="400" r:id="rId34"/>
    <p:sldId id="401" r:id="rId35"/>
    <p:sldId id="402" r:id="rId36"/>
    <p:sldId id="403" r:id="rId37"/>
    <p:sldId id="405" r:id="rId38"/>
    <p:sldId id="404" r:id="rId39"/>
    <p:sldId id="416" r:id="rId40"/>
    <p:sldId id="406" r:id="rId41"/>
    <p:sldId id="407" r:id="rId42"/>
    <p:sldId id="410" r:id="rId43"/>
    <p:sldId id="411" r:id="rId44"/>
    <p:sldId id="412" r:id="rId45"/>
    <p:sldId id="413" r:id="rId46"/>
    <p:sldId id="414" r:id="rId47"/>
  </p:sldIdLst>
  <p:sldSz cx="12192000" cy="6858000"/>
  <p:notesSz cx="6858000" cy="9144000"/>
  <p:embeddedFontLst>
    <p:embeddedFont>
      <p:font typeface="Arial Narrow" panose="020B0606020202030204" pitchFamily="34" charset="0"/>
      <p:regular r:id="rId49"/>
      <p:bold r:id="rId50"/>
      <p:italic r:id="rId51"/>
      <p:boldItalic r:id="rId52"/>
    </p:embeddedFont>
    <p:embeddedFont>
      <p:font typeface="Cambria Math" panose="02040503050406030204" pitchFamily="18" charset="0"/>
      <p:regular r:id="rId53"/>
    </p:embeddedFont>
    <p:embeddedFont>
      <p:font typeface="Franklin Gothic Book" panose="020B0503020102020204" pitchFamily="34" charset="0"/>
      <p:regular r:id="rId54"/>
      <p:italic r:id="rId55"/>
    </p:embeddedFont>
    <p:embeddedFont>
      <p:font typeface="Franklin Gothic Medium" panose="020B0603020102020204" pitchFamily="34" charset="0"/>
      <p:regular r:id="rId56"/>
      <p: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9D2235"/>
    <a:srgbClr val="313131"/>
    <a:srgbClr val="E9E6E3"/>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2" autoAdjust="0"/>
  </p:normalViewPr>
  <p:slideViewPr>
    <p:cSldViewPr snapToGrid="0">
      <p:cViewPr>
        <p:scale>
          <a:sx n="148" d="100"/>
          <a:sy n="148" d="100"/>
        </p:scale>
        <p:origin x="786" y="174"/>
      </p:cViewPr>
      <p:guideLst>
        <p:guide orient="horz" pos="1080"/>
        <p:guide pos="312"/>
      </p:guideLst>
    </p:cSldViewPr>
  </p:slideViewPr>
  <p:outlineViewPr>
    <p:cViewPr>
      <p:scale>
        <a:sx n="33" d="100"/>
        <a:sy n="33" d="100"/>
      </p:scale>
      <p:origin x="0" y="-2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6.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H-Blk-1">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pic>
        <p:nvPicPr>
          <p:cNvPr id="11" name="Picture 10">
            <a:extLst>
              <a:ext uri="{FF2B5EF4-FFF2-40B4-BE49-F238E27FC236}">
                <a16:creationId xmlns:a16="http://schemas.microsoft.com/office/drawing/2014/main" id="{8946F006-5862-F126-C784-88B4C9144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565827"/>
            <a:ext cx="3240703" cy="583249"/>
          </a:xfrm>
          <a:prstGeom prst="rect">
            <a:avLst/>
          </a:prstGeom>
        </p:spPr>
      </p:pic>
    </p:spTree>
    <p:extLst>
      <p:ext uri="{BB962C8B-B14F-4D97-AF65-F5344CB8AC3E}">
        <p14:creationId xmlns:p14="http://schemas.microsoft.com/office/powerpoint/2010/main" val="298891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67525"/>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6EFC2CE8-E7A7-5DA8-903C-7C61B21A6F1A}"/>
              </a:ext>
            </a:extLst>
          </p:cNvPr>
          <p:cNvSpPr>
            <a:spLocks noGrp="1"/>
          </p:cNvSpPr>
          <p:nvPr>
            <p:ph type="sldNum" sz="quarter" idx="12"/>
          </p:nvPr>
        </p:nvSpPr>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60421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Slide-White-Top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AA0B03B-9F39-F0B0-FD75-2762FC777C1A}"/>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a16="http://schemas.microsoft.com/office/drawing/2014/main" id="{85E2159F-0009-AAFF-7796-04AE85EFBC93}"/>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3" name="Title 6">
            <a:extLst>
              <a:ext uri="{FF2B5EF4-FFF2-40B4-BE49-F238E27FC236}">
                <a16:creationId xmlns:a16="http://schemas.microsoft.com/office/drawing/2014/main" id="{52FCDFDB-E694-090C-56AB-F8906B361495}"/>
              </a:ext>
            </a:extLst>
          </p:cNvPr>
          <p:cNvSpPr>
            <a:spLocks noGrp="1"/>
          </p:cNvSpPr>
          <p:nvPr>
            <p:ph type="title"/>
          </p:nvPr>
        </p:nvSpPr>
        <p:spPr>
          <a:xfrm>
            <a:off x="446468" y="559559"/>
            <a:ext cx="8651812"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36674AAC-B0FE-CEEF-2D6A-06D54475981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4" name="Picture 3">
            <a:extLst>
              <a:ext uri="{FF2B5EF4-FFF2-40B4-BE49-F238E27FC236}">
                <a16:creationId xmlns:a16="http://schemas.microsoft.com/office/drawing/2014/main" id="{45A69D7D-7C5C-EFC2-302A-52B2C6FDEE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33193474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Slide-White-BottomLog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2"/>
                </a:solidFill>
              </a:defRPr>
            </a:lvl1pPr>
          </a:lstStyle>
          <a:p>
            <a:fld id="{F994776A-187E-9540-9EA4-8D5781AB769D}" type="slidenum">
              <a:rPr lang="en-US" smtClean="0"/>
              <a:pPr/>
              <a:t>‹#›</a:t>
            </a:fld>
            <a:endParaRPr lang="en-US" dirty="0"/>
          </a:p>
        </p:txBody>
      </p:sp>
      <p:cxnSp>
        <p:nvCxnSpPr>
          <p:cNvPr id="10" name="Straight Connector 9">
            <a:extLst>
              <a:ext uri="{FF2B5EF4-FFF2-40B4-BE49-F238E27FC236}">
                <a16:creationId xmlns:a16="http://schemas.microsoft.com/office/drawing/2014/main" id="{D801B1CB-8A3D-CAC2-4156-F1B1F2EEF37B}"/>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4" name="Picture 3">
            <a:extLst>
              <a:ext uri="{FF2B5EF4-FFF2-40B4-BE49-F238E27FC236}">
                <a16:creationId xmlns:a16="http://schemas.microsoft.com/office/drawing/2014/main" id="{E6237ACE-DE2C-D300-65CD-623724ABD7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87583149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Slide-White">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Slide Number Placeholder 2">
            <a:extLst>
              <a:ext uri="{FF2B5EF4-FFF2-40B4-BE49-F238E27FC236}">
                <a16:creationId xmlns:a16="http://schemas.microsoft.com/office/drawing/2014/main" id="{04F866C2-6CFD-746E-EE9C-213DFB52A31A}"/>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1969515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Slide-Gray-TopLogo">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pic>
        <p:nvPicPr>
          <p:cNvPr id="4" name="Picture 3" descr="A white surface with black dots&#10;&#10;AI-generated content may be incorrect.">
            <a:extLst>
              <a:ext uri="{FF2B5EF4-FFF2-40B4-BE49-F238E27FC236}">
                <a16:creationId xmlns:a16="http://schemas.microsoft.com/office/drawing/2014/main" id="{67C5331D-FFEE-DF78-A969-478254A0694E}"/>
              </a:ext>
            </a:extLst>
          </p:cNvPr>
          <p:cNvPicPr>
            <a:picLocks noChangeAspect="1"/>
          </p:cNvPicPr>
          <p:nvPr userDrawn="1"/>
        </p:nvPicPr>
        <p:blipFill>
          <a:blip r:embed="rId2"/>
          <a:stretch>
            <a:fillRect/>
          </a:stretch>
        </p:blipFill>
        <p:spPr>
          <a:xfrm>
            <a:off x="5334000" y="3067050"/>
            <a:ext cx="1524000" cy="723900"/>
          </a:xfrm>
          <a:prstGeom prst="rect">
            <a:avLst/>
          </a:prstGeom>
        </p:spPr>
      </p:pic>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83AB1058-23CB-BFCB-B5BF-BE1FA7C440C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9DE45F2-8CD6-825D-3371-106FE400C6D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F23650A-FDA8-D081-8251-30BF7CD47E2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11647185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Slide-Gray-BottomLogo">
    <p:bg>
      <p:bgPr>
        <a:solidFill>
          <a:srgbClr val="E9E6E3"/>
        </a:solidFill>
        <a:effectLst/>
      </p:bgPr>
    </p:bg>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B91CCD-C712-0B63-B932-D884A63E7D8A}"/>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5B4F757-AA0A-C094-1BAC-7A9B130C19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210834426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Slide-Gray">
    <p:bg>
      <p:bgPr>
        <a:solidFill>
          <a:srgbClr val="E9E6E3"/>
        </a:solidFill>
        <a:effectLst/>
      </p:bgPr>
    </p:bg>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B5F889AD-C085-DAF8-AEF4-888A2C575085}"/>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40595131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Slide-Gold-TopLogo">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3DE1970D-09D6-D138-4789-0CE4B768A57D}"/>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726BE45A-A390-5653-D020-7289EB8F9FD9}"/>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B571FA08-40AA-6E7F-584E-D8D51D028F2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pic>
        <p:nvPicPr>
          <p:cNvPr id="16" name="Picture 15">
            <a:extLst>
              <a:ext uri="{FF2B5EF4-FFF2-40B4-BE49-F238E27FC236}">
                <a16:creationId xmlns:a16="http://schemas.microsoft.com/office/drawing/2014/main" id="{1A29A5C2-B265-9E3B-3C12-F101C8E109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58924630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Slide-Gold-BottomLogo">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pic>
        <p:nvPicPr>
          <p:cNvPr id="13" name="Picture 12">
            <a:extLst>
              <a:ext uri="{FF2B5EF4-FFF2-40B4-BE49-F238E27FC236}">
                <a16:creationId xmlns:a16="http://schemas.microsoft.com/office/drawing/2014/main" id="{2CC7F1CE-0D6B-B567-961B-BEDCA1DC62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75779876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Slide-Gold">
    <p:bg>
      <p:bgPr>
        <a:solidFill>
          <a:schemeClr val="accent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sp>
        <p:nvSpPr>
          <p:cNvPr id="4" name="Slide Number Placeholder 2">
            <a:extLst>
              <a:ext uri="{FF2B5EF4-FFF2-40B4-BE49-F238E27FC236}">
                <a16:creationId xmlns:a16="http://schemas.microsoft.com/office/drawing/2014/main" id="{C07BF70C-1670-9925-2F30-E6E4D11894E3}"/>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58008016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H-Blk-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0279"/>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Rectangle 1">
            <a:extLst>
              <a:ext uri="{FF2B5EF4-FFF2-40B4-BE49-F238E27FC236}">
                <a16:creationId xmlns:a16="http://schemas.microsoft.com/office/drawing/2014/main" id="{7EAFCB6E-FC6C-E2CE-03FA-F78F9B7C6DD9}"/>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6F74CD9-C907-54E6-4B32-EF35B304F80F}"/>
              </a:ext>
            </a:extLst>
          </p:cNvPr>
          <p:cNvSpPr/>
          <p:nvPr userDrawn="1"/>
        </p:nvSpPr>
        <p:spPr>
          <a:xfrm>
            <a:off x="3815888" y="6153664"/>
            <a:ext cx="4560224"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Slide Number Placeholder 3">
            <a:extLst>
              <a:ext uri="{FF2B5EF4-FFF2-40B4-BE49-F238E27FC236}">
                <a16:creationId xmlns:a16="http://schemas.microsoft.com/office/drawing/2014/main" id="{E9C6BFF4-0AED-1141-33D3-3DC697EE0110}"/>
              </a:ext>
            </a:extLst>
          </p:cNvPr>
          <p:cNvSpPr>
            <a:spLocks noGrp="1"/>
          </p:cNvSpPr>
          <p:nvPr>
            <p:ph type="sldNum" sz="quarter" idx="12"/>
          </p:nvPr>
        </p:nvSpPr>
        <p:spPr>
          <a:xfrm>
            <a:off x="10560521" y="606752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pic>
        <p:nvPicPr>
          <p:cNvPr id="10" name="Picture 9">
            <a:extLst>
              <a:ext uri="{FF2B5EF4-FFF2-40B4-BE49-F238E27FC236}">
                <a16:creationId xmlns:a16="http://schemas.microsoft.com/office/drawing/2014/main" id="{3DC31B3A-3834-8C64-0315-AECA4A4AA8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Slide-Blk-TopLogo">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2D13AD09-C8AB-ADF0-A08B-FAF18E9DA898}"/>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F12A313A-32B5-D27C-11F8-518F22250FE9}"/>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1" name="Title 6">
            <a:extLst>
              <a:ext uri="{FF2B5EF4-FFF2-40B4-BE49-F238E27FC236}">
                <a16:creationId xmlns:a16="http://schemas.microsoft.com/office/drawing/2014/main" id="{4EC2A2E5-91A3-D03B-3912-EA3D5725A152}"/>
              </a:ext>
            </a:extLst>
          </p:cNvPr>
          <p:cNvSpPr>
            <a:spLocks noGrp="1"/>
          </p:cNvSpPr>
          <p:nvPr>
            <p:ph type="title"/>
          </p:nvPr>
        </p:nvSpPr>
        <p:spPr>
          <a:xfrm>
            <a:off x="446468" y="559559"/>
            <a:ext cx="7795489" cy="577902"/>
          </a:xfrm>
        </p:spPr>
        <p:txBody>
          <a:bodyPr>
            <a:noAutofit/>
          </a:bodyPr>
          <a:lstStyle>
            <a:lvl1pPr>
              <a:defRPr sz="3200">
                <a:solidFill>
                  <a:schemeClr val="bg1"/>
                </a:solidFill>
              </a:defRPr>
            </a:lvl1pPr>
          </a:lstStyle>
          <a:p>
            <a:r>
              <a:rPr lang="en-US" dirty="0"/>
              <a:t>Click to edit Master title style</a:t>
            </a:r>
          </a:p>
        </p:txBody>
      </p:sp>
      <p:pic>
        <p:nvPicPr>
          <p:cNvPr id="13" name="Picture 12">
            <a:extLst>
              <a:ext uri="{FF2B5EF4-FFF2-40B4-BE49-F238E27FC236}">
                <a16:creationId xmlns:a16="http://schemas.microsoft.com/office/drawing/2014/main" id="{ED6CFA54-6876-F4A3-C002-CCD527CC9C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347215"/>
            <a:ext cx="2129834" cy="383319"/>
          </a:xfrm>
          <a:prstGeom prst="rect">
            <a:avLst/>
          </a:prstGeom>
        </p:spPr>
      </p:pic>
    </p:spTree>
    <p:extLst>
      <p:ext uri="{BB962C8B-B14F-4D97-AF65-F5344CB8AC3E}">
        <p14:creationId xmlns:p14="http://schemas.microsoft.com/office/powerpoint/2010/main" val="56889180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Slide-Blk-BottomLogo">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pic>
        <p:nvPicPr>
          <p:cNvPr id="4" name="Picture 3">
            <a:extLst>
              <a:ext uri="{FF2B5EF4-FFF2-40B4-BE49-F238E27FC236}">
                <a16:creationId xmlns:a16="http://schemas.microsoft.com/office/drawing/2014/main" id="{F440DF52-7120-C844-6192-7F147449EE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6115480"/>
            <a:ext cx="2129834" cy="383319"/>
          </a:xfrm>
          <a:prstGeom prst="rect">
            <a:avLst/>
          </a:prstGeom>
        </p:spPr>
      </p:pic>
    </p:spTree>
    <p:extLst>
      <p:ext uri="{BB962C8B-B14F-4D97-AF65-F5344CB8AC3E}">
        <p14:creationId xmlns:p14="http://schemas.microsoft.com/office/powerpoint/2010/main" val="122191108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Slide-Blk">
    <p:bg>
      <p:bgPr>
        <a:solidFill>
          <a:schemeClr val="tx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sp>
        <p:nvSpPr>
          <p:cNvPr id="5" name="Slide Number Placeholder 2">
            <a:extLst>
              <a:ext uri="{FF2B5EF4-FFF2-40B4-BE49-F238E27FC236}">
                <a16:creationId xmlns:a16="http://schemas.microsoft.com/office/drawing/2014/main" id="{5EB65EF1-9FF4-643C-B66B-79917C3963EC}"/>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96737456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Slide-1Column">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780112"/>
            <a:ext cx="11266714" cy="451832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2">
            <a:extLst>
              <a:ext uri="{FF2B5EF4-FFF2-40B4-BE49-F238E27FC236}">
                <a16:creationId xmlns:a16="http://schemas.microsoft.com/office/drawing/2014/main" id="{59EDA826-C5D6-64A2-A4FD-A5406FCBF470}"/>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5" name="Text Placeholder 13">
            <a:extLst>
              <a:ext uri="{FF2B5EF4-FFF2-40B4-BE49-F238E27FC236}">
                <a16:creationId xmlns:a16="http://schemas.microsoft.com/office/drawing/2014/main" id="{FAC08060-C6F6-7E6F-3601-5CF3F03D844B}"/>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7" name="Title 6">
            <a:extLst>
              <a:ext uri="{FF2B5EF4-FFF2-40B4-BE49-F238E27FC236}">
                <a16:creationId xmlns:a16="http://schemas.microsoft.com/office/drawing/2014/main" id="{0C220EB2-A62E-457F-BF7D-12B956A22DCD}"/>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0A558B71-7650-1E4A-BDBF-7B1704874F75}"/>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B6243B-DE8E-EF59-91E8-8D9FFB723FCD}"/>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EDAD1B4-9BF0-479D-54C4-69BBDD72AF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Slide-2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843741"/>
            <a:ext cx="5413169"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843741"/>
            <a:ext cx="5425643"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2">
            <a:extLst>
              <a:ext uri="{FF2B5EF4-FFF2-40B4-BE49-F238E27FC236}">
                <a16:creationId xmlns:a16="http://schemas.microsoft.com/office/drawing/2014/main" id="{DB959CD6-F6BC-D15F-EB41-56ADFEEA0C26}"/>
              </a:ext>
            </a:extLst>
          </p:cNvPr>
          <p:cNvSpPr>
            <a:spLocks noGrp="1"/>
          </p:cNvSpPr>
          <p:nvPr>
            <p:ph type="sldNum" sz="quarter" idx="14"/>
          </p:nvPr>
        </p:nvSpPr>
        <p:spPr>
          <a:xfrm>
            <a:off x="10634663" y="6379498"/>
            <a:ext cx="1100137" cy="365125"/>
          </a:xfrm>
        </p:spPr>
        <p:txBody>
          <a:bodyPr/>
          <a:lstStyle/>
          <a:p>
            <a:fld id="{F994776A-187E-9540-9EA4-8D5781AB769D}" type="slidenum">
              <a:rPr lang="en-US" smtClean="0"/>
              <a:pPr/>
              <a:t>‹#›</a:t>
            </a:fld>
            <a:endParaRPr lang="en-US" dirty="0"/>
          </a:p>
        </p:txBody>
      </p:sp>
      <p:sp>
        <p:nvSpPr>
          <p:cNvPr id="19" name="Title 6">
            <a:extLst>
              <a:ext uri="{FF2B5EF4-FFF2-40B4-BE49-F238E27FC236}">
                <a16:creationId xmlns:a16="http://schemas.microsoft.com/office/drawing/2014/main" id="{D558BBE9-0B7C-5984-3113-C19DB69A3D09}"/>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B2726547-286D-3293-113A-6991E1237ED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2" name="Straight Connector 1">
            <a:extLst>
              <a:ext uri="{FF2B5EF4-FFF2-40B4-BE49-F238E27FC236}">
                <a16:creationId xmlns:a16="http://schemas.microsoft.com/office/drawing/2014/main" id="{CF6E7336-AD54-2CA3-7EE3-51A499AF3A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7D11F12-C985-F4EE-5C6C-A67641EB4C5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013E041-9588-3860-2672-E3B8E8309A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639963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Slide-3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864120"/>
            <a:ext cx="3507565"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864119"/>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864118"/>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38DB69B9-CCE1-3F97-77FB-760D2D331E22}"/>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2155D3F-DC8A-8E2E-E06A-303BE28022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1714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Slide-2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1986537"/>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1130909" y="2489331"/>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3354401"/>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1128487" y="4201233"/>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1977833"/>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4" name="Text Placeholder 11">
            <a:extLst>
              <a:ext uri="{FF2B5EF4-FFF2-40B4-BE49-F238E27FC236}">
                <a16:creationId xmlns:a16="http://schemas.microsoft.com/office/drawing/2014/main" id="{B64E6458-C08E-7055-7668-21E0E193F75C}"/>
              </a:ext>
            </a:extLst>
          </p:cNvPr>
          <p:cNvSpPr>
            <a:spLocks noGrp="1"/>
          </p:cNvSpPr>
          <p:nvPr>
            <p:ph type="body" sz="quarter" idx="23" hasCustomPrompt="1"/>
          </p:nvPr>
        </p:nvSpPr>
        <p:spPr>
          <a:xfrm>
            <a:off x="6098422" y="2480627"/>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3345697"/>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6" name="Content Placeholder 2">
            <a:extLst>
              <a:ext uri="{FF2B5EF4-FFF2-40B4-BE49-F238E27FC236}">
                <a16:creationId xmlns:a16="http://schemas.microsoft.com/office/drawing/2014/main" id="{DC770428-549B-E733-CDCC-C96387B33B29}"/>
              </a:ext>
            </a:extLst>
          </p:cNvPr>
          <p:cNvSpPr>
            <a:spLocks noGrp="1"/>
          </p:cNvSpPr>
          <p:nvPr>
            <p:ph idx="25"/>
          </p:nvPr>
        </p:nvSpPr>
        <p:spPr>
          <a:xfrm>
            <a:off x="6096000" y="4192529"/>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71425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Slide-3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470509" y="1986537"/>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470509" y="2489331"/>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470509" y="3354401"/>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0" name="Text Placeholder 11">
            <a:extLst>
              <a:ext uri="{FF2B5EF4-FFF2-40B4-BE49-F238E27FC236}">
                <a16:creationId xmlns:a16="http://schemas.microsoft.com/office/drawing/2014/main" id="{708C00C7-A22F-D282-0605-2A6E2034E5E9}"/>
              </a:ext>
            </a:extLst>
          </p:cNvPr>
          <p:cNvSpPr>
            <a:spLocks noGrp="1"/>
          </p:cNvSpPr>
          <p:nvPr>
            <p:ph type="body" sz="quarter" idx="23" hasCustomPrompt="1"/>
          </p:nvPr>
        </p:nvSpPr>
        <p:spPr>
          <a:xfrm>
            <a:off x="4355482"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2" name="Text Placeholder 11">
            <a:extLst>
              <a:ext uri="{FF2B5EF4-FFF2-40B4-BE49-F238E27FC236}">
                <a16:creationId xmlns:a16="http://schemas.microsoft.com/office/drawing/2014/main" id="{ADB55CCC-D621-D98E-0ECB-B10EAAA0A705}"/>
              </a:ext>
            </a:extLst>
          </p:cNvPr>
          <p:cNvSpPr>
            <a:spLocks noGrp="1"/>
          </p:cNvSpPr>
          <p:nvPr>
            <p:ph type="body" sz="quarter" idx="24" hasCustomPrompt="1"/>
          </p:nvPr>
        </p:nvSpPr>
        <p:spPr>
          <a:xfrm>
            <a:off x="4355482"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3" name="Text Placeholder 11">
            <a:extLst>
              <a:ext uri="{FF2B5EF4-FFF2-40B4-BE49-F238E27FC236}">
                <a16:creationId xmlns:a16="http://schemas.microsoft.com/office/drawing/2014/main" id="{2573F117-89BE-3761-E7FE-6B1480F57FE6}"/>
              </a:ext>
            </a:extLst>
          </p:cNvPr>
          <p:cNvSpPr>
            <a:spLocks noGrp="1"/>
          </p:cNvSpPr>
          <p:nvPr>
            <p:ph type="body" sz="quarter" idx="25" hasCustomPrompt="1"/>
          </p:nvPr>
        </p:nvSpPr>
        <p:spPr>
          <a:xfrm>
            <a:off x="4355482"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5" name="Text Placeholder 11">
            <a:extLst>
              <a:ext uri="{FF2B5EF4-FFF2-40B4-BE49-F238E27FC236}">
                <a16:creationId xmlns:a16="http://schemas.microsoft.com/office/drawing/2014/main" id="{5F95A66C-1C26-B8EB-CC82-8C70FF32409C}"/>
              </a:ext>
            </a:extLst>
          </p:cNvPr>
          <p:cNvSpPr>
            <a:spLocks noGrp="1"/>
          </p:cNvSpPr>
          <p:nvPr>
            <p:ph type="body" sz="quarter" idx="27" hasCustomPrompt="1"/>
          </p:nvPr>
        </p:nvSpPr>
        <p:spPr>
          <a:xfrm>
            <a:off x="8203590"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6" name="Text Placeholder 11">
            <a:extLst>
              <a:ext uri="{FF2B5EF4-FFF2-40B4-BE49-F238E27FC236}">
                <a16:creationId xmlns:a16="http://schemas.microsoft.com/office/drawing/2014/main" id="{FB4D7E54-B5B5-3662-1D24-F23FAB05CA07}"/>
              </a:ext>
            </a:extLst>
          </p:cNvPr>
          <p:cNvSpPr>
            <a:spLocks noGrp="1"/>
          </p:cNvSpPr>
          <p:nvPr>
            <p:ph type="body" sz="quarter" idx="28" hasCustomPrompt="1"/>
          </p:nvPr>
        </p:nvSpPr>
        <p:spPr>
          <a:xfrm>
            <a:off x="8203590"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7" name="Text Placeholder 11">
            <a:extLst>
              <a:ext uri="{FF2B5EF4-FFF2-40B4-BE49-F238E27FC236}">
                <a16:creationId xmlns:a16="http://schemas.microsoft.com/office/drawing/2014/main" id="{1D327CF0-F1EA-C31C-2B1E-34010AF0AE4F}"/>
              </a:ext>
            </a:extLst>
          </p:cNvPr>
          <p:cNvSpPr>
            <a:spLocks noGrp="1"/>
          </p:cNvSpPr>
          <p:nvPr>
            <p:ph type="body" sz="quarter" idx="29" hasCustomPrompt="1"/>
          </p:nvPr>
        </p:nvSpPr>
        <p:spPr>
          <a:xfrm>
            <a:off x="8203590"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468087" y="420123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Content Placeholder 2">
            <a:extLst>
              <a:ext uri="{FF2B5EF4-FFF2-40B4-BE49-F238E27FC236}">
                <a16:creationId xmlns:a16="http://schemas.microsoft.com/office/drawing/2014/main" id="{9E64259F-7EFF-2E8F-BE03-8E2DCDCB86BE}"/>
              </a:ext>
            </a:extLst>
          </p:cNvPr>
          <p:cNvSpPr>
            <a:spLocks noGrp="1"/>
          </p:cNvSpPr>
          <p:nvPr>
            <p:ph idx="31"/>
          </p:nvPr>
        </p:nvSpPr>
        <p:spPr>
          <a:xfrm>
            <a:off x="4342138" y="4188539"/>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a:extLst>
              <a:ext uri="{FF2B5EF4-FFF2-40B4-BE49-F238E27FC236}">
                <a16:creationId xmlns:a16="http://schemas.microsoft.com/office/drawing/2014/main" id="{2311616D-A502-3368-FE0F-BFE3682E660E}"/>
              </a:ext>
            </a:extLst>
          </p:cNvPr>
          <p:cNvSpPr>
            <a:spLocks noGrp="1"/>
          </p:cNvSpPr>
          <p:nvPr>
            <p:ph idx="32"/>
          </p:nvPr>
        </p:nvSpPr>
        <p:spPr>
          <a:xfrm>
            <a:off x="8203590" y="418219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829992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Slide-2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4633784"/>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5236171"/>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4625080"/>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5227467"/>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11" name="Picture Placeholder 10">
            <a:extLst>
              <a:ext uri="{FF2B5EF4-FFF2-40B4-BE49-F238E27FC236}">
                <a16:creationId xmlns:a16="http://schemas.microsoft.com/office/drawing/2014/main" id="{2626660B-FAF6-46BF-5C3D-8A771DDAFFAB}"/>
              </a:ext>
            </a:extLst>
          </p:cNvPr>
          <p:cNvSpPr>
            <a:spLocks noGrp="1"/>
          </p:cNvSpPr>
          <p:nvPr>
            <p:ph type="pic" sz="quarter" idx="26"/>
          </p:nvPr>
        </p:nvSpPr>
        <p:spPr>
          <a:xfrm>
            <a:off x="1128713" y="1888971"/>
            <a:ext cx="4037990" cy="2625191"/>
          </a:xfrm>
        </p:spPr>
        <p:txBody>
          <a:bodyPr/>
          <a:lstStyle/>
          <a:p>
            <a:endParaRPr lang="en-US"/>
          </a:p>
        </p:txBody>
      </p:sp>
      <p:sp>
        <p:nvSpPr>
          <p:cNvPr id="14" name="Picture Placeholder 10">
            <a:extLst>
              <a:ext uri="{FF2B5EF4-FFF2-40B4-BE49-F238E27FC236}">
                <a16:creationId xmlns:a16="http://schemas.microsoft.com/office/drawing/2014/main" id="{1DCB9A12-C956-52BC-E697-428116CC55D2}"/>
              </a:ext>
            </a:extLst>
          </p:cNvPr>
          <p:cNvSpPr>
            <a:spLocks noGrp="1"/>
          </p:cNvSpPr>
          <p:nvPr>
            <p:ph type="pic" sz="quarter" idx="27"/>
          </p:nvPr>
        </p:nvSpPr>
        <p:spPr>
          <a:xfrm>
            <a:off x="6098422" y="1888972"/>
            <a:ext cx="4037990" cy="2625191"/>
          </a:xfrm>
        </p:spPr>
        <p:txBody>
          <a:bodyPr/>
          <a:lstStyle/>
          <a:p>
            <a:endParaRPr lang="en-US"/>
          </a:p>
        </p:txBody>
      </p:sp>
    </p:spTree>
    <p:extLst>
      <p:ext uri="{BB962C8B-B14F-4D97-AF65-F5344CB8AC3E}">
        <p14:creationId xmlns:p14="http://schemas.microsoft.com/office/powerpoint/2010/main" val="3135437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Slide-3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4" name="Text Placeholder 11">
            <a:extLst>
              <a:ext uri="{FF2B5EF4-FFF2-40B4-BE49-F238E27FC236}">
                <a16:creationId xmlns:a16="http://schemas.microsoft.com/office/drawing/2014/main" id="{B90731C8-4C96-94A9-2DB0-75FD847E2D82}"/>
              </a:ext>
            </a:extLst>
          </p:cNvPr>
          <p:cNvSpPr>
            <a:spLocks noGrp="1"/>
          </p:cNvSpPr>
          <p:nvPr>
            <p:ph type="body" sz="quarter" idx="33" hasCustomPrompt="1"/>
          </p:nvPr>
        </p:nvSpPr>
        <p:spPr>
          <a:xfrm>
            <a:off x="483041"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6" name="Text Placeholder 11">
            <a:extLst>
              <a:ext uri="{FF2B5EF4-FFF2-40B4-BE49-F238E27FC236}">
                <a16:creationId xmlns:a16="http://schemas.microsoft.com/office/drawing/2014/main" id="{7F58D3FC-09BB-8BB0-F12D-BADEAB68BE41}"/>
              </a:ext>
            </a:extLst>
          </p:cNvPr>
          <p:cNvSpPr>
            <a:spLocks noGrp="1"/>
          </p:cNvSpPr>
          <p:nvPr>
            <p:ph type="body" sz="quarter" idx="34" hasCustomPrompt="1"/>
          </p:nvPr>
        </p:nvSpPr>
        <p:spPr>
          <a:xfrm>
            <a:off x="483041"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8" name="Picture Placeholder 10">
            <a:extLst>
              <a:ext uri="{FF2B5EF4-FFF2-40B4-BE49-F238E27FC236}">
                <a16:creationId xmlns:a16="http://schemas.microsoft.com/office/drawing/2014/main" id="{16896C1B-33DE-C941-C6B2-D79BD8803B5C}"/>
              </a:ext>
            </a:extLst>
          </p:cNvPr>
          <p:cNvSpPr>
            <a:spLocks noGrp="1"/>
          </p:cNvSpPr>
          <p:nvPr>
            <p:ph type="pic" sz="quarter" idx="26"/>
          </p:nvPr>
        </p:nvSpPr>
        <p:spPr>
          <a:xfrm>
            <a:off x="480845" y="1980190"/>
            <a:ext cx="3494807" cy="2625191"/>
          </a:xfrm>
        </p:spPr>
        <p:txBody>
          <a:bodyPr/>
          <a:lstStyle/>
          <a:p>
            <a:endParaRPr lang="en-US"/>
          </a:p>
        </p:txBody>
      </p:sp>
      <p:sp>
        <p:nvSpPr>
          <p:cNvPr id="14" name="Text Placeholder 11">
            <a:extLst>
              <a:ext uri="{FF2B5EF4-FFF2-40B4-BE49-F238E27FC236}">
                <a16:creationId xmlns:a16="http://schemas.microsoft.com/office/drawing/2014/main" id="{46BE92E7-B382-C90A-248E-E6022A45E544}"/>
              </a:ext>
            </a:extLst>
          </p:cNvPr>
          <p:cNvSpPr>
            <a:spLocks noGrp="1"/>
          </p:cNvSpPr>
          <p:nvPr>
            <p:ph type="body" sz="quarter" idx="35" hasCustomPrompt="1"/>
          </p:nvPr>
        </p:nvSpPr>
        <p:spPr>
          <a:xfrm>
            <a:off x="4342217" y="4732638"/>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6" name="Text Placeholder 11">
            <a:extLst>
              <a:ext uri="{FF2B5EF4-FFF2-40B4-BE49-F238E27FC236}">
                <a16:creationId xmlns:a16="http://schemas.microsoft.com/office/drawing/2014/main" id="{E0F8793F-3B8C-1822-82FF-FD717E56B0A7}"/>
              </a:ext>
            </a:extLst>
          </p:cNvPr>
          <p:cNvSpPr>
            <a:spLocks noGrp="1"/>
          </p:cNvSpPr>
          <p:nvPr>
            <p:ph type="body" sz="quarter" idx="36" hasCustomPrompt="1"/>
          </p:nvPr>
        </p:nvSpPr>
        <p:spPr>
          <a:xfrm>
            <a:off x="4342217" y="5333383"/>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17" name="Picture Placeholder 10">
            <a:extLst>
              <a:ext uri="{FF2B5EF4-FFF2-40B4-BE49-F238E27FC236}">
                <a16:creationId xmlns:a16="http://schemas.microsoft.com/office/drawing/2014/main" id="{C72F24A3-97C2-E4A9-5D3D-02473C05E709}"/>
              </a:ext>
            </a:extLst>
          </p:cNvPr>
          <p:cNvSpPr>
            <a:spLocks noGrp="1"/>
          </p:cNvSpPr>
          <p:nvPr>
            <p:ph type="pic" sz="quarter" idx="37"/>
          </p:nvPr>
        </p:nvSpPr>
        <p:spPr>
          <a:xfrm>
            <a:off x="4340021" y="1986183"/>
            <a:ext cx="3494807" cy="2625191"/>
          </a:xfrm>
        </p:spPr>
        <p:txBody>
          <a:bodyPr/>
          <a:lstStyle/>
          <a:p>
            <a:endParaRPr lang="en-US"/>
          </a:p>
        </p:txBody>
      </p:sp>
      <p:sp>
        <p:nvSpPr>
          <p:cNvPr id="18" name="Text Placeholder 11">
            <a:extLst>
              <a:ext uri="{FF2B5EF4-FFF2-40B4-BE49-F238E27FC236}">
                <a16:creationId xmlns:a16="http://schemas.microsoft.com/office/drawing/2014/main" id="{98208B5A-B853-50D8-2064-AADBFB3787E0}"/>
              </a:ext>
            </a:extLst>
          </p:cNvPr>
          <p:cNvSpPr>
            <a:spLocks noGrp="1"/>
          </p:cNvSpPr>
          <p:nvPr>
            <p:ph type="body" sz="quarter" idx="38" hasCustomPrompt="1"/>
          </p:nvPr>
        </p:nvSpPr>
        <p:spPr>
          <a:xfrm>
            <a:off x="8201393"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9" name="Text Placeholder 11">
            <a:extLst>
              <a:ext uri="{FF2B5EF4-FFF2-40B4-BE49-F238E27FC236}">
                <a16:creationId xmlns:a16="http://schemas.microsoft.com/office/drawing/2014/main" id="{4CDC906C-E6AC-F216-FC9A-677C49AF3CAD}"/>
              </a:ext>
            </a:extLst>
          </p:cNvPr>
          <p:cNvSpPr>
            <a:spLocks noGrp="1"/>
          </p:cNvSpPr>
          <p:nvPr>
            <p:ph type="body" sz="quarter" idx="39" hasCustomPrompt="1"/>
          </p:nvPr>
        </p:nvSpPr>
        <p:spPr>
          <a:xfrm>
            <a:off x="8201393"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4" name="Picture Placeholder 10">
            <a:extLst>
              <a:ext uri="{FF2B5EF4-FFF2-40B4-BE49-F238E27FC236}">
                <a16:creationId xmlns:a16="http://schemas.microsoft.com/office/drawing/2014/main" id="{3DC04E0A-2BFA-5B60-C59A-46A8490E0E4E}"/>
              </a:ext>
            </a:extLst>
          </p:cNvPr>
          <p:cNvSpPr>
            <a:spLocks noGrp="1"/>
          </p:cNvSpPr>
          <p:nvPr>
            <p:ph type="pic" sz="quarter" idx="40"/>
          </p:nvPr>
        </p:nvSpPr>
        <p:spPr>
          <a:xfrm>
            <a:off x="8199197" y="1980190"/>
            <a:ext cx="3494807" cy="2625191"/>
          </a:xfrm>
        </p:spPr>
        <p:txBody>
          <a:bodyPr/>
          <a:lstStyle/>
          <a:p>
            <a:endParaRPr lang="en-US"/>
          </a:p>
        </p:txBody>
      </p:sp>
    </p:spTree>
    <p:extLst>
      <p:ext uri="{BB962C8B-B14F-4D97-AF65-F5344CB8AC3E}">
        <p14:creationId xmlns:p14="http://schemas.microsoft.com/office/powerpoint/2010/main" val="395806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H-Blk-Photos">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490543"/>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771067"/>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287170"/>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1" name="Picture 10">
            <a:extLst>
              <a:ext uri="{FF2B5EF4-FFF2-40B4-BE49-F238E27FC236}">
                <a16:creationId xmlns:a16="http://schemas.microsoft.com/office/drawing/2014/main" id="{310BA15C-CBC5-26FD-DE2E-B975E0D1AA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707184"/>
            <a:ext cx="3240703" cy="583249"/>
          </a:xfrm>
          <a:prstGeom prst="rect">
            <a:avLst/>
          </a:prstGeom>
        </p:spPr>
      </p:pic>
    </p:spTree>
    <p:extLst>
      <p:ext uri="{BB962C8B-B14F-4D97-AF65-F5344CB8AC3E}">
        <p14:creationId xmlns:p14="http://schemas.microsoft.com/office/powerpoint/2010/main" val="2116530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Slide-2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6561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6561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6561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1">
            <a:extLst>
              <a:ext uri="{FF2B5EF4-FFF2-40B4-BE49-F238E27FC236}">
                <a16:creationId xmlns:a16="http://schemas.microsoft.com/office/drawing/2014/main" id="{9BD18488-A0F0-7559-3C6D-78AF17A023F0}"/>
              </a:ext>
            </a:extLst>
          </p:cNvPr>
          <p:cNvSpPr>
            <a:spLocks noGrp="1"/>
          </p:cNvSpPr>
          <p:nvPr>
            <p:ph type="body" sz="quarter" idx="32" hasCustomPrompt="1"/>
          </p:nvPr>
        </p:nvSpPr>
        <p:spPr>
          <a:xfrm>
            <a:off x="1100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7" name="Text Placeholder 11">
            <a:extLst>
              <a:ext uri="{FF2B5EF4-FFF2-40B4-BE49-F238E27FC236}">
                <a16:creationId xmlns:a16="http://schemas.microsoft.com/office/drawing/2014/main" id="{6EFE2028-7A08-8F1A-E7D1-2B08F7E5CA21}"/>
              </a:ext>
            </a:extLst>
          </p:cNvPr>
          <p:cNvSpPr>
            <a:spLocks noGrp="1"/>
          </p:cNvSpPr>
          <p:nvPr>
            <p:ph type="body" sz="quarter" idx="33" hasCustomPrompt="1"/>
          </p:nvPr>
        </p:nvSpPr>
        <p:spPr>
          <a:xfrm>
            <a:off x="1100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8" name="Content Placeholder 2">
            <a:extLst>
              <a:ext uri="{FF2B5EF4-FFF2-40B4-BE49-F238E27FC236}">
                <a16:creationId xmlns:a16="http://schemas.microsoft.com/office/drawing/2014/main" id="{F25795EC-9127-84AE-2FDC-A735BFA29DA5}"/>
              </a:ext>
            </a:extLst>
          </p:cNvPr>
          <p:cNvSpPr>
            <a:spLocks noGrp="1"/>
          </p:cNvSpPr>
          <p:nvPr>
            <p:ph idx="34"/>
          </p:nvPr>
        </p:nvSpPr>
        <p:spPr>
          <a:xfrm>
            <a:off x="1100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3930C668-726D-3AE3-7D94-C9A00A3671C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E40306B-40C8-8433-75F2-01A8821619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373447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Slide-3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3" name="Text Placeholder 11">
            <a:extLst>
              <a:ext uri="{FF2B5EF4-FFF2-40B4-BE49-F238E27FC236}">
                <a16:creationId xmlns:a16="http://schemas.microsoft.com/office/drawing/2014/main" id="{DB96C68B-9456-92FB-9B53-AAA8F4001CA7}"/>
              </a:ext>
            </a:extLst>
          </p:cNvPr>
          <p:cNvSpPr>
            <a:spLocks noGrp="1"/>
          </p:cNvSpPr>
          <p:nvPr>
            <p:ph type="body" sz="quarter" idx="10" hasCustomPrompt="1"/>
          </p:nvPr>
        </p:nvSpPr>
        <p:spPr>
          <a:xfrm>
            <a:off x="533400"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4" name="Text Placeholder 11">
            <a:extLst>
              <a:ext uri="{FF2B5EF4-FFF2-40B4-BE49-F238E27FC236}">
                <a16:creationId xmlns:a16="http://schemas.microsoft.com/office/drawing/2014/main" id="{3E7FD1E6-E2D1-53C8-064C-44C0EF14CC97}"/>
              </a:ext>
            </a:extLst>
          </p:cNvPr>
          <p:cNvSpPr>
            <a:spLocks noGrp="1"/>
          </p:cNvSpPr>
          <p:nvPr>
            <p:ph type="body" sz="quarter" idx="20" hasCustomPrompt="1"/>
          </p:nvPr>
        </p:nvSpPr>
        <p:spPr>
          <a:xfrm>
            <a:off x="533400"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43922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43922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28" name="Text Placeholder 11">
            <a:extLst>
              <a:ext uri="{FF2B5EF4-FFF2-40B4-BE49-F238E27FC236}">
                <a16:creationId xmlns:a16="http://schemas.microsoft.com/office/drawing/2014/main" id="{7E63E3AE-D9C1-B76A-C215-87BE9C57AECC}"/>
              </a:ext>
            </a:extLst>
          </p:cNvPr>
          <p:cNvSpPr>
            <a:spLocks noGrp="1"/>
          </p:cNvSpPr>
          <p:nvPr>
            <p:ph type="body" sz="quarter" idx="23" hasCustomPrompt="1"/>
          </p:nvPr>
        </p:nvSpPr>
        <p:spPr>
          <a:xfrm>
            <a:off x="82276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0" name="Text Placeholder 11">
            <a:extLst>
              <a:ext uri="{FF2B5EF4-FFF2-40B4-BE49-F238E27FC236}">
                <a16:creationId xmlns:a16="http://schemas.microsoft.com/office/drawing/2014/main" id="{42FF80F2-8B56-4DBB-1F18-68B10633DB05}"/>
              </a:ext>
            </a:extLst>
          </p:cNvPr>
          <p:cNvSpPr>
            <a:spLocks noGrp="1"/>
          </p:cNvSpPr>
          <p:nvPr>
            <p:ph type="body" sz="quarter" idx="24" hasCustomPrompt="1"/>
          </p:nvPr>
        </p:nvSpPr>
        <p:spPr>
          <a:xfrm>
            <a:off x="82276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1" name="Content Placeholder 2">
            <a:extLst>
              <a:ext uri="{FF2B5EF4-FFF2-40B4-BE49-F238E27FC236}">
                <a16:creationId xmlns:a16="http://schemas.microsoft.com/office/drawing/2014/main" id="{6B3E1BC0-5840-6F62-9BF8-33A9C0030ED7}"/>
              </a:ext>
            </a:extLst>
          </p:cNvPr>
          <p:cNvSpPr>
            <a:spLocks noGrp="1"/>
          </p:cNvSpPr>
          <p:nvPr>
            <p:ph idx="12"/>
          </p:nvPr>
        </p:nvSpPr>
        <p:spPr>
          <a:xfrm>
            <a:off x="543736" y="404076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4392231" y="4028075"/>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a:extLst>
              <a:ext uri="{FF2B5EF4-FFF2-40B4-BE49-F238E27FC236}">
                <a16:creationId xmlns:a16="http://schemas.microsoft.com/office/drawing/2014/main" id="{CDD8ED49-09D2-7938-056F-899A7132F2C8}"/>
              </a:ext>
            </a:extLst>
          </p:cNvPr>
          <p:cNvSpPr>
            <a:spLocks noGrp="1"/>
          </p:cNvSpPr>
          <p:nvPr>
            <p:ph idx="32"/>
          </p:nvPr>
        </p:nvSpPr>
        <p:spPr>
          <a:xfrm>
            <a:off x="8227631" y="402172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D8A4560E-B299-6350-3F22-68B3BE04E65D}"/>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63652E9-004B-7773-D933-7817691FD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081171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Slide-2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914015"/>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858853"/>
            <a:ext cx="546974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858853"/>
            <a:ext cx="5458727"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914014"/>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6" name="Slide Number Placeholder 2">
            <a:extLst>
              <a:ext uri="{FF2B5EF4-FFF2-40B4-BE49-F238E27FC236}">
                <a16:creationId xmlns:a16="http://schemas.microsoft.com/office/drawing/2014/main" id="{86D359B9-C433-04EF-E8E8-B25C86B9142E}"/>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2" name="Title 6">
            <a:extLst>
              <a:ext uri="{FF2B5EF4-FFF2-40B4-BE49-F238E27FC236}">
                <a16:creationId xmlns:a16="http://schemas.microsoft.com/office/drawing/2014/main" id="{A269F402-B0F7-74E8-7F77-B2E288DAF6F7}"/>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A260E0C2-BB11-C733-CE29-F6AB2E45AA0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44C2CFF5-0312-8717-6AC4-59A76665426B}"/>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8992BFF-EA17-C3EB-350F-C5E0BEE82F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Slide-3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848595"/>
            <a:ext cx="3534479"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848596"/>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837579"/>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892740"/>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8" name="Slide Number Placeholder 2">
            <a:extLst>
              <a:ext uri="{FF2B5EF4-FFF2-40B4-BE49-F238E27FC236}">
                <a16:creationId xmlns:a16="http://schemas.microsoft.com/office/drawing/2014/main" id="{7726DAA0-E43B-59F9-2083-9E74FC704983}"/>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3" name="Title 6">
            <a:extLst>
              <a:ext uri="{FF2B5EF4-FFF2-40B4-BE49-F238E27FC236}">
                <a16:creationId xmlns:a16="http://schemas.microsoft.com/office/drawing/2014/main" id="{79751612-06BC-5DB7-7C73-F66139AB3716}"/>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E7399E14-E830-2EF6-2B06-D7D5F2AE35F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8CD5E51E-8D33-9FD1-482B-A8416217996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E359CC0-0AE0-3AA9-2EE6-2420336A05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Slide-V-Text-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780988"/>
            <a:ext cx="4314823" cy="369787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667804"/>
            <a:ext cx="6662927" cy="477164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6">
            <a:extLst>
              <a:ext uri="{FF2B5EF4-FFF2-40B4-BE49-F238E27FC236}">
                <a16:creationId xmlns:a16="http://schemas.microsoft.com/office/drawing/2014/main" id="{78140938-4F2F-9F14-F3C0-B3B1780B9AB7}"/>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sp>
        <p:nvSpPr>
          <p:cNvPr id="14" name="Slide Number Placeholder 2">
            <a:extLst>
              <a:ext uri="{FF2B5EF4-FFF2-40B4-BE49-F238E27FC236}">
                <a16:creationId xmlns:a16="http://schemas.microsoft.com/office/drawing/2014/main" id="{729AF2A0-974C-469B-7735-2EE23036FFC6}"/>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cxnSp>
        <p:nvCxnSpPr>
          <p:cNvPr id="2" name="Straight Connector 1">
            <a:extLst>
              <a:ext uri="{FF2B5EF4-FFF2-40B4-BE49-F238E27FC236}">
                <a16:creationId xmlns:a16="http://schemas.microsoft.com/office/drawing/2014/main" id="{4F931628-26EF-32D3-06E2-E0B00800A5E7}"/>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3696452-C6C1-C2D1-42B1-07746E7E609F}"/>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8EF4CF4-7B9F-2FA4-0AFC-598163C3C4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Slide-V-Text-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667804"/>
            <a:ext cx="6562498" cy="524836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85413"/>
            <a:ext cx="4325711" cy="414955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6">
            <a:extLst>
              <a:ext uri="{FF2B5EF4-FFF2-40B4-BE49-F238E27FC236}">
                <a16:creationId xmlns:a16="http://schemas.microsoft.com/office/drawing/2014/main" id="{DA5781E0-5696-82B7-1007-773E75642E9F}"/>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sp>
        <p:nvSpPr>
          <p:cNvPr id="7" name="Slide Number Placeholder 2">
            <a:extLst>
              <a:ext uri="{FF2B5EF4-FFF2-40B4-BE49-F238E27FC236}">
                <a16:creationId xmlns:a16="http://schemas.microsoft.com/office/drawing/2014/main" id="{860380DA-377C-A726-F3B0-DCE75E7BBBC9}"/>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cxnSp>
        <p:nvCxnSpPr>
          <p:cNvPr id="2" name="Straight Connector 1">
            <a:extLst>
              <a:ext uri="{FF2B5EF4-FFF2-40B4-BE49-F238E27FC236}">
                <a16:creationId xmlns:a16="http://schemas.microsoft.com/office/drawing/2014/main" id="{1BB378B2-FA38-4F68-2711-88179DF4B3B2}"/>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9678104-9A4F-AF79-9AE1-8CA810F68DC7}"/>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839FA72-553B-1FE6-5721-743EAC3AD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Slide-2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Slide Number Placeholder 2">
            <a:extLst>
              <a:ext uri="{FF2B5EF4-FFF2-40B4-BE49-F238E27FC236}">
                <a16:creationId xmlns:a16="http://schemas.microsoft.com/office/drawing/2014/main" id="{088E96CC-B779-413A-4E9D-875B3E3A8BDC}"/>
              </a:ext>
            </a:extLst>
          </p:cNvPr>
          <p:cNvSpPr>
            <a:spLocks noGrp="1"/>
          </p:cNvSpPr>
          <p:nvPr>
            <p:ph type="sldNum" sz="quarter" idx="13"/>
          </p:nvPr>
        </p:nvSpPr>
        <p:spPr>
          <a:xfrm>
            <a:off x="10634663" y="6379498"/>
            <a:ext cx="1100137" cy="365125"/>
          </a:xfrm>
        </p:spPr>
        <p:txBody>
          <a:bodyPr/>
          <a:lstStyle/>
          <a:p>
            <a:fld id="{F994776A-187E-9540-9EA4-8D5781AB769D}" type="slidenum">
              <a:rPr lang="en-US" smtClean="0"/>
              <a:pPr/>
              <a:t>‹#›</a:t>
            </a:fld>
            <a:endParaRPr lang="en-US" dirty="0"/>
          </a:p>
        </p:txBody>
      </p:sp>
      <p:sp>
        <p:nvSpPr>
          <p:cNvPr id="19" name="Title 6">
            <a:extLst>
              <a:ext uri="{FF2B5EF4-FFF2-40B4-BE49-F238E27FC236}">
                <a16:creationId xmlns:a16="http://schemas.microsoft.com/office/drawing/2014/main" id="{76AEB301-3963-48B6-A1DD-CF117B70E63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2862C3A-4DF3-0E37-CDC3-B18D3A13F1A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4" name="Straight Connector 3">
            <a:extLst>
              <a:ext uri="{FF2B5EF4-FFF2-40B4-BE49-F238E27FC236}">
                <a16:creationId xmlns:a16="http://schemas.microsoft.com/office/drawing/2014/main" id="{6ECC85BA-50B2-2E67-F483-2840A63137D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D17710-6C8C-AD47-41C6-F42CE841B85B}"/>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3193082-DEC1-8BC8-254A-B3B8EE7969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Slide-3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891940"/>
            <a:ext cx="5862679"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891939"/>
            <a:ext cx="5129927" cy="43075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4143921"/>
            <a:ext cx="2844188"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4143921"/>
            <a:ext cx="2844188"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Slide Number Placeholder 2">
            <a:extLst>
              <a:ext uri="{FF2B5EF4-FFF2-40B4-BE49-F238E27FC236}">
                <a16:creationId xmlns:a16="http://schemas.microsoft.com/office/drawing/2014/main" id="{E915C52F-4D8F-063B-33FF-157226409D2F}"/>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0" name="Title 6">
            <a:extLst>
              <a:ext uri="{FF2B5EF4-FFF2-40B4-BE49-F238E27FC236}">
                <a16:creationId xmlns:a16="http://schemas.microsoft.com/office/drawing/2014/main" id="{836AECA3-F85E-69FA-C4E7-43B815CC2335}"/>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71E7C696-BAD6-EC45-C569-DDA5635B6C9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11167805-3FBF-DA0B-E96D-F29AE2FC1CD3}"/>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BD8BD59-193C-6A4B-505F-ABCF6A5BC899}"/>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D49ECB2-5E03-08F0-E50A-6CF5F90A1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Slide-6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181729"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181729"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9" name="Slide Number Placeholder 2">
            <a:extLst>
              <a:ext uri="{FF2B5EF4-FFF2-40B4-BE49-F238E27FC236}">
                <a16:creationId xmlns:a16="http://schemas.microsoft.com/office/drawing/2014/main" id="{1BED45C0-040C-0831-071F-6665F18876F2}"/>
              </a:ext>
            </a:extLst>
          </p:cNvPr>
          <p:cNvSpPr>
            <a:spLocks noGrp="1"/>
          </p:cNvSpPr>
          <p:nvPr>
            <p:ph type="sldNum" sz="quarter" idx="12"/>
          </p:nvPr>
        </p:nvSpPr>
        <p:spPr>
          <a:xfrm>
            <a:off x="10634663" y="6372384"/>
            <a:ext cx="1100137" cy="365125"/>
          </a:xfrm>
        </p:spPr>
        <p:txBody>
          <a:bodyPr/>
          <a:lstStyle/>
          <a:p>
            <a:fld id="{F994776A-187E-9540-9EA4-8D5781AB769D}" type="slidenum">
              <a:rPr lang="en-US" smtClean="0"/>
              <a:pPr/>
              <a:t>‹#›</a:t>
            </a:fld>
            <a:endParaRPr lang="en-US" dirty="0"/>
          </a:p>
        </p:txBody>
      </p:sp>
      <p:sp>
        <p:nvSpPr>
          <p:cNvPr id="29" name="Title 6">
            <a:extLst>
              <a:ext uri="{FF2B5EF4-FFF2-40B4-BE49-F238E27FC236}">
                <a16:creationId xmlns:a16="http://schemas.microsoft.com/office/drawing/2014/main" id="{C0C81A24-810F-2D95-1C9F-89B5FA953041}"/>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61693CFB-3D40-B0BB-F880-C21DBE5173AF}"/>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5FB419C2-6F56-C356-62C9-9BE57F2135A7}"/>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46BA17B-716B-21F5-7F2A-AD0A3FF3D7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Slide-7Photo">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2001397"/>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4109785"/>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Slide Number Placeholder 2">
            <a:extLst>
              <a:ext uri="{FF2B5EF4-FFF2-40B4-BE49-F238E27FC236}">
                <a16:creationId xmlns:a16="http://schemas.microsoft.com/office/drawing/2014/main" id="{177B502D-43EF-708E-A450-723E3DF4DE7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23" name="Title 6">
            <a:extLst>
              <a:ext uri="{FF2B5EF4-FFF2-40B4-BE49-F238E27FC236}">
                <a16:creationId xmlns:a16="http://schemas.microsoft.com/office/drawing/2014/main" id="{4E8FFC23-9125-352A-82B4-020AEF1643C7}"/>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5E5EABC4-5A36-8044-7BE6-8DBA23FC27C6}"/>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88773D1F-41D9-3EF1-7EFF-1BA563A250FF}"/>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B4E8A07-9838-6B1D-352E-1E4D670BADDE}"/>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804E1E2-2B4B-B54E-F51E-7732F8C62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V-Blk-Photos">
    <p:bg>
      <p:bgPr>
        <a:solidFill>
          <a:schemeClr val="tx1"/>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itle 6">
            <a:extLst>
              <a:ext uri="{FF2B5EF4-FFF2-40B4-BE49-F238E27FC236}">
                <a16:creationId xmlns:a16="http://schemas.microsoft.com/office/drawing/2014/main" id="{1B44B622-62C1-F7DD-5F37-B117709D46B2}"/>
              </a:ext>
            </a:extLst>
          </p:cNvPr>
          <p:cNvSpPr>
            <a:spLocks noGrp="1"/>
          </p:cNvSpPr>
          <p:nvPr>
            <p:ph type="title" hasCustomPrompt="1"/>
          </p:nvPr>
        </p:nvSpPr>
        <p:spPr>
          <a:xfrm>
            <a:off x="723087" y="1214599"/>
            <a:ext cx="6314461" cy="2334697"/>
          </a:xfrm>
        </p:spPr>
        <p:txBody>
          <a:bodyPr>
            <a:noAutofit/>
          </a:bodyPr>
          <a:lstStyle>
            <a:lvl1pPr algn="l">
              <a:defRPr sz="7200" cap="none">
                <a:solidFill>
                  <a:schemeClr val="bg1"/>
                </a:solidFill>
              </a:defRPr>
            </a:lvl1pPr>
          </a:lstStyle>
          <a:p>
            <a:r>
              <a:rPr lang="en-US" dirty="0"/>
              <a:t>Presentation Title</a:t>
            </a:r>
          </a:p>
        </p:txBody>
      </p:sp>
      <p:sp>
        <p:nvSpPr>
          <p:cNvPr id="10" name="Text Placeholder 8">
            <a:extLst>
              <a:ext uri="{FF2B5EF4-FFF2-40B4-BE49-F238E27FC236}">
                <a16:creationId xmlns:a16="http://schemas.microsoft.com/office/drawing/2014/main" id="{872DADBF-23C6-8444-E10D-FD8778907138}"/>
              </a:ext>
            </a:extLst>
          </p:cNvPr>
          <p:cNvSpPr>
            <a:spLocks noGrp="1"/>
          </p:cNvSpPr>
          <p:nvPr>
            <p:ph type="body" sz="quarter" idx="10" hasCustomPrompt="1"/>
          </p:nvPr>
        </p:nvSpPr>
        <p:spPr>
          <a:xfrm>
            <a:off x="723086" y="3650822"/>
            <a:ext cx="6314462" cy="449263"/>
          </a:xfrm>
          <a:prstGeom prst="rect">
            <a:avLst/>
          </a:prstGeom>
        </p:spPr>
        <p:txBody>
          <a:bodyPr>
            <a:noAutofit/>
          </a:bodyPr>
          <a:lstStyle>
            <a:lvl1pPr marL="0" indent="0" algn="l">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4" name="Text Placeholder 8">
            <a:extLst>
              <a:ext uri="{FF2B5EF4-FFF2-40B4-BE49-F238E27FC236}">
                <a16:creationId xmlns:a16="http://schemas.microsoft.com/office/drawing/2014/main" id="{F04D7C32-3C42-DD66-27B0-48FF96BE8D86}"/>
              </a:ext>
            </a:extLst>
          </p:cNvPr>
          <p:cNvSpPr>
            <a:spLocks noGrp="1"/>
          </p:cNvSpPr>
          <p:nvPr>
            <p:ph type="body" sz="quarter" idx="11" hasCustomPrompt="1"/>
          </p:nvPr>
        </p:nvSpPr>
        <p:spPr>
          <a:xfrm>
            <a:off x="723085" y="4138762"/>
            <a:ext cx="6314461" cy="449263"/>
          </a:xfrm>
          <a:prstGeom prst="rect">
            <a:avLst/>
          </a:prstGeom>
        </p:spPr>
        <p:txBody>
          <a:bodyPr>
            <a:normAutofit/>
          </a:bodyPr>
          <a:lstStyle>
            <a:lvl1pPr marL="0" indent="0" algn="l">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cxnSp>
        <p:nvCxnSpPr>
          <p:cNvPr id="15" name="Straight Connector 14">
            <a:extLst>
              <a:ext uri="{FF2B5EF4-FFF2-40B4-BE49-F238E27FC236}">
                <a16:creationId xmlns:a16="http://schemas.microsoft.com/office/drawing/2014/main" id="{D152EF56-DD46-36B7-FAA5-F6217EBAAB54}"/>
              </a:ext>
            </a:extLst>
          </p:cNvPr>
          <p:cNvCxnSpPr>
            <a:cxnSpLocks/>
          </p:cNvCxnSpPr>
          <p:nvPr userDrawn="1"/>
        </p:nvCxnSpPr>
        <p:spPr>
          <a:xfrm flipH="1">
            <a:off x="723087" y="916130"/>
            <a:ext cx="631445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4BF89A6C-E492-97AC-5E9F-21C3BCCA7B2E}"/>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pic>
        <p:nvPicPr>
          <p:cNvPr id="3" name="Picture 2">
            <a:extLst>
              <a:ext uri="{FF2B5EF4-FFF2-40B4-BE49-F238E27FC236}">
                <a16:creationId xmlns:a16="http://schemas.microsoft.com/office/drawing/2014/main" id="{3F4C024E-94B8-0B42-F2D7-B3BA96F53D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3085" y="5583714"/>
            <a:ext cx="3240703" cy="583249"/>
          </a:xfrm>
          <a:prstGeom prst="rect">
            <a:avLst/>
          </a:prstGeom>
        </p:spPr>
      </p:pic>
    </p:spTree>
    <p:extLst>
      <p:ext uri="{BB962C8B-B14F-4D97-AF65-F5344CB8AC3E}">
        <p14:creationId xmlns:p14="http://schemas.microsoft.com/office/powerpoint/2010/main" val="289055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Slide-2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918193"/>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4159157"/>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918193"/>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2">
            <a:extLst>
              <a:ext uri="{FF2B5EF4-FFF2-40B4-BE49-F238E27FC236}">
                <a16:creationId xmlns:a16="http://schemas.microsoft.com/office/drawing/2014/main" id="{C2E23D62-688F-5DF4-14FC-E5BA3E4B551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
        <p:nvSpPr>
          <p:cNvPr id="24" name="Title 6">
            <a:extLst>
              <a:ext uri="{FF2B5EF4-FFF2-40B4-BE49-F238E27FC236}">
                <a16:creationId xmlns:a16="http://schemas.microsoft.com/office/drawing/2014/main" id="{BE905469-A8A7-C35E-822C-9D7392697FF4}"/>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4" name="Text Placeholder 13">
            <a:extLst>
              <a:ext uri="{FF2B5EF4-FFF2-40B4-BE49-F238E27FC236}">
                <a16:creationId xmlns:a16="http://schemas.microsoft.com/office/drawing/2014/main" id="{6C405820-79BD-D353-B439-2BD637393DB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5" name="Straight Connector 4">
            <a:extLst>
              <a:ext uri="{FF2B5EF4-FFF2-40B4-BE49-F238E27FC236}">
                <a16:creationId xmlns:a16="http://schemas.microsoft.com/office/drawing/2014/main" id="{49947A63-0E2E-8144-F407-99D0EA5B3DB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5142220-88D9-4672-335A-92DF35C7C4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Slide-3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881871"/>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4122835"/>
            <a:ext cx="2447580"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4117918"/>
            <a:ext cx="2528916"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881871"/>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
            <a:extLst>
              <a:ext uri="{FF2B5EF4-FFF2-40B4-BE49-F238E27FC236}">
                <a16:creationId xmlns:a16="http://schemas.microsoft.com/office/drawing/2014/main" id="{C140ECD7-F041-FE86-3082-DF8545F2572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
        <p:nvSpPr>
          <p:cNvPr id="26" name="Title 6">
            <a:extLst>
              <a:ext uri="{FF2B5EF4-FFF2-40B4-BE49-F238E27FC236}">
                <a16:creationId xmlns:a16="http://schemas.microsoft.com/office/drawing/2014/main" id="{DF1BE928-0DEA-2B96-95D5-444512A188DE}"/>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5" name="Text Placeholder 13">
            <a:extLst>
              <a:ext uri="{FF2B5EF4-FFF2-40B4-BE49-F238E27FC236}">
                <a16:creationId xmlns:a16="http://schemas.microsoft.com/office/drawing/2014/main" id="{58D352BE-3B18-146E-41E0-DF8F039C7490}"/>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9" name="Straight Connector 8">
            <a:extLst>
              <a:ext uri="{FF2B5EF4-FFF2-40B4-BE49-F238E27FC236}">
                <a16:creationId xmlns:a16="http://schemas.microsoft.com/office/drawing/2014/main" id="{55353415-90C1-DEEE-AA4E-8E33D0093B1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427642C-946D-C544-915C-759B0AD563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Slide-3Blocks-Bl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82065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82065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820657"/>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550585"/>
            <a:ext cx="2951163" cy="1555750"/>
          </a:xfrm>
          <a:prstGeom prst="rect">
            <a:avLst/>
          </a:prstGeo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550585"/>
            <a:ext cx="2951163" cy="1555750"/>
          </a:xfrm>
          <a:prstGeom prst="rect">
            <a:avLst/>
          </a:prstGeo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93867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548035"/>
            <a:ext cx="2951163" cy="1555750"/>
          </a:xfrm>
          <a:prstGeom prst="rect">
            <a:avLst/>
          </a:prstGeom>
        </p:spPr>
        <p:txBody>
          <a:bodyPr/>
          <a:lstStyle>
            <a:lvl1pPr marL="0" indent="0">
              <a:buNone/>
              <a:defRPr b="1"/>
            </a:lvl1pPr>
          </a:lstStyle>
          <a:p>
            <a:r>
              <a:rPr lang="en-US"/>
              <a:t>Click icon to add picture</a:t>
            </a:r>
            <a:endParaRPr lang="en-US" dirty="0"/>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1087907" y="2570021"/>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4605427"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8122945"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2" name="Slide Number Placeholder 2">
            <a:extLst>
              <a:ext uri="{FF2B5EF4-FFF2-40B4-BE49-F238E27FC236}">
                <a16:creationId xmlns:a16="http://schemas.microsoft.com/office/drawing/2014/main" id="{85A96C43-5700-D08C-D4E1-E72C33EABF03}"/>
              </a:ext>
            </a:extLst>
          </p:cNvPr>
          <p:cNvSpPr>
            <a:spLocks noGrp="1"/>
          </p:cNvSpPr>
          <p:nvPr>
            <p:ph type="sldNum" sz="quarter" idx="22"/>
          </p:nvPr>
        </p:nvSpPr>
        <p:spPr>
          <a:xfrm>
            <a:off x="10634663" y="6354455"/>
            <a:ext cx="1100137" cy="365125"/>
          </a:xfrm>
        </p:spPr>
        <p:txBody>
          <a:bodyPr/>
          <a:lstStyle/>
          <a:p>
            <a:fld id="{F994776A-187E-9540-9EA4-8D5781AB769D}" type="slidenum">
              <a:rPr lang="en-US" smtClean="0"/>
              <a:pPr/>
              <a:t>‹#›</a:t>
            </a:fld>
            <a:endParaRPr lang="en-US" dirty="0"/>
          </a:p>
        </p:txBody>
      </p:sp>
      <p:sp>
        <p:nvSpPr>
          <p:cNvPr id="27" name="Title 6">
            <a:extLst>
              <a:ext uri="{FF2B5EF4-FFF2-40B4-BE49-F238E27FC236}">
                <a16:creationId xmlns:a16="http://schemas.microsoft.com/office/drawing/2014/main" id="{3031BA61-6F43-CD73-2617-4CACF7E7C2A4}"/>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6" name="Text Placeholder 13">
            <a:extLst>
              <a:ext uri="{FF2B5EF4-FFF2-40B4-BE49-F238E27FC236}">
                <a16:creationId xmlns:a16="http://schemas.microsoft.com/office/drawing/2014/main" id="{66ECA49F-C0B8-02B2-231B-B292CC035733}"/>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9" name="Straight Connector 8">
            <a:extLst>
              <a:ext uri="{FF2B5EF4-FFF2-40B4-BE49-F238E27FC236}">
                <a16:creationId xmlns:a16="http://schemas.microsoft.com/office/drawing/2014/main" id="{43875EEC-B814-563C-D772-6A6EA4935E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5118454-8A24-6C34-B1EC-03A6DE69718F}"/>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62B3492-0350-F8C5-9EAB-28C9E421B4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216712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Slide-3Blocks-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86792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86792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86792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98594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592700"/>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617288"/>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597852"/>
            <a:ext cx="2951163" cy="1555750"/>
          </a:xfrm>
          <a:prstGeom prst="rect">
            <a:avLst/>
          </a:prstGeo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597852"/>
            <a:ext cx="2951163" cy="1555750"/>
          </a:xfrm>
          <a:prstGeom prst="rect">
            <a:avLst/>
          </a:prstGeo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595302"/>
            <a:ext cx="2951163" cy="1555750"/>
          </a:xfrm>
          <a:prstGeom prst="rect">
            <a:avLst/>
          </a:prstGeo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623454"/>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0" name="Slide Number Placeholder 2">
            <a:extLst>
              <a:ext uri="{FF2B5EF4-FFF2-40B4-BE49-F238E27FC236}">
                <a16:creationId xmlns:a16="http://schemas.microsoft.com/office/drawing/2014/main" id="{0693F6A7-02E1-0B78-3DBC-9EB54343FDB3}"/>
              </a:ext>
            </a:extLst>
          </p:cNvPr>
          <p:cNvSpPr>
            <a:spLocks noGrp="1"/>
          </p:cNvSpPr>
          <p:nvPr>
            <p:ph type="sldNum" sz="quarter" idx="26"/>
          </p:nvPr>
        </p:nvSpPr>
        <p:spPr>
          <a:xfrm>
            <a:off x="10634663" y="6390313"/>
            <a:ext cx="1100137" cy="365125"/>
          </a:xfrm>
        </p:spPr>
        <p:txBody>
          <a:bodyPr/>
          <a:lstStyle/>
          <a:p>
            <a:fld id="{F994776A-187E-9540-9EA4-8D5781AB769D}" type="slidenum">
              <a:rPr lang="en-US" smtClean="0"/>
              <a:pPr/>
              <a:t>‹#›</a:t>
            </a:fld>
            <a:endParaRPr lang="en-US" dirty="0"/>
          </a:p>
        </p:txBody>
      </p:sp>
      <p:sp>
        <p:nvSpPr>
          <p:cNvPr id="17" name="Title 6">
            <a:extLst>
              <a:ext uri="{FF2B5EF4-FFF2-40B4-BE49-F238E27FC236}">
                <a16:creationId xmlns:a16="http://schemas.microsoft.com/office/drawing/2014/main" id="{4B11080C-ECDB-68AD-2E43-0BF70CFEB010}"/>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2" name="Text Placeholder 13">
            <a:extLst>
              <a:ext uri="{FF2B5EF4-FFF2-40B4-BE49-F238E27FC236}">
                <a16:creationId xmlns:a16="http://schemas.microsoft.com/office/drawing/2014/main" id="{EAE03DAD-537C-958F-66D6-D051D85CAF6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3" name="Straight Connector 2">
            <a:extLst>
              <a:ext uri="{FF2B5EF4-FFF2-40B4-BE49-F238E27FC236}">
                <a16:creationId xmlns:a16="http://schemas.microsoft.com/office/drawing/2014/main" id="{ACA96965-34CB-192F-CE4F-959F2468C71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5527B5D-6C94-14EB-EE79-42144EAEEFC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0969FD8-256F-25C3-372A-DAF005BE46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838946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Slide-5Blocks-Colorf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79A34A-6A6B-FC98-1EC8-8347FAB1A48F}"/>
              </a:ext>
            </a:extLst>
          </p:cNvPr>
          <p:cNvSpPr/>
          <p:nvPr userDrawn="1"/>
        </p:nvSpPr>
        <p:spPr>
          <a:xfrm>
            <a:off x="1008584" y="2171958"/>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671917"/>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2171958"/>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671917"/>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2171958"/>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671917"/>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2171958"/>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671917"/>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2171958"/>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671917"/>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2295271"/>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2282232"/>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811226"/>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Slide Number Placeholder 2">
            <a:extLst>
              <a:ext uri="{FF2B5EF4-FFF2-40B4-BE49-F238E27FC236}">
                <a16:creationId xmlns:a16="http://schemas.microsoft.com/office/drawing/2014/main" id="{5ECFC431-275D-7246-EDF6-90A3A668E61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5" name="Title 6">
            <a:extLst>
              <a:ext uri="{FF2B5EF4-FFF2-40B4-BE49-F238E27FC236}">
                <a16:creationId xmlns:a16="http://schemas.microsoft.com/office/drawing/2014/main" id="{2D756FEC-1853-9539-2F68-7F6BA048F720}"/>
              </a:ext>
            </a:extLst>
          </p:cNvPr>
          <p:cNvSpPr>
            <a:spLocks noGrp="1"/>
          </p:cNvSpPr>
          <p:nvPr>
            <p:ph type="title"/>
          </p:nvPr>
        </p:nvSpPr>
        <p:spPr>
          <a:xfrm>
            <a:off x="446468" y="559559"/>
            <a:ext cx="7795489" cy="577902"/>
          </a:xfrm>
        </p:spPr>
        <p:txBody>
          <a:bodyPr>
            <a:noAutofit/>
          </a:bodyPr>
          <a:lstStyle>
            <a:lvl1pPr>
              <a:defRPr sz="3200"/>
            </a:lvl1pPr>
          </a:lstStyle>
          <a:p>
            <a:r>
              <a:rPr lang="en-US" dirty="0"/>
              <a:t>Click to edit Master title style</a:t>
            </a:r>
          </a:p>
        </p:txBody>
      </p:sp>
      <p:sp>
        <p:nvSpPr>
          <p:cNvPr id="3" name="Text Placeholder 13">
            <a:extLst>
              <a:ext uri="{FF2B5EF4-FFF2-40B4-BE49-F238E27FC236}">
                <a16:creationId xmlns:a16="http://schemas.microsoft.com/office/drawing/2014/main" id="{163AB125-E190-D815-9AF5-A4A79A32797D}"/>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cxnSp>
        <p:nvCxnSpPr>
          <p:cNvPr id="4" name="Straight Connector 3">
            <a:extLst>
              <a:ext uri="{FF2B5EF4-FFF2-40B4-BE49-F238E27FC236}">
                <a16:creationId xmlns:a16="http://schemas.microsoft.com/office/drawing/2014/main" id="{B1FDEF3A-45B4-3520-2243-5D457F2B9C2E}"/>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DF393C6-8E68-99A7-5D7C-67F162B07A6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3524073-38BA-9987-6856-F7FF283E13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347540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Slide-V-Photo-Text-Blk">
    <p:bg>
      <p:bgRef idx="1001">
        <a:schemeClr val="bg1"/>
      </p:bgRef>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82938"/>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2E3836B8-46F8-6347-6A27-7BDA1D77E945}"/>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cxnSp>
        <p:nvCxnSpPr>
          <p:cNvPr id="6" name="Straight Connector 5">
            <a:extLst>
              <a:ext uri="{FF2B5EF4-FFF2-40B4-BE49-F238E27FC236}">
                <a16:creationId xmlns:a16="http://schemas.microsoft.com/office/drawing/2014/main" id="{3A91E0E4-70E8-E028-B004-981708202852}"/>
              </a:ext>
            </a:extLst>
          </p:cNvPr>
          <p:cNvCxnSpPr>
            <a:cxnSpLocks/>
          </p:cNvCxnSpPr>
          <p:nvPr userDrawn="1"/>
        </p:nvCxnSpPr>
        <p:spPr>
          <a:xfrm flipH="1">
            <a:off x="446467" y="682110"/>
            <a:ext cx="47310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47029C5-F7B2-D4F2-9BBA-5BA5E3381258}"/>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sp>
        <p:nvSpPr>
          <p:cNvPr id="9" name="Text Placeholder 3">
            <a:extLst>
              <a:ext uri="{FF2B5EF4-FFF2-40B4-BE49-F238E27FC236}">
                <a16:creationId xmlns:a16="http://schemas.microsoft.com/office/drawing/2014/main" id="{411C4446-5C18-E55C-66C5-87768F2A1819}"/>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54637483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Slide-V-Photo-Text-Whit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82938"/>
          </a:xfrm>
          <a:prstGeom prst="rect">
            <a:avLst/>
          </a:prstGeom>
          <a:ln>
            <a:noFill/>
          </a:ln>
        </p:spPr>
        <p:txBody>
          <a:bodyPr/>
          <a:lstStyle/>
          <a:p>
            <a:r>
              <a:rPr lang="en-US"/>
              <a:t>Click icon to add picture</a:t>
            </a:r>
          </a:p>
        </p:txBody>
      </p:sp>
      <p:cxnSp>
        <p:nvCxnSpPr>
          <p:cNvPr id="13" name="Straight Connector 12">
            <a:extLst>
              <a:ext uri="{FF2B5EF4-FFF2-40B4-BE49-F238E27FC236}">
                <a16:creationId xmlns:a16="http://schemas.microsoft.com/office/drawing/2014/main" id="{377656EE-046E-269A-42B4-2F46D97DE061}"/>
              </a:ext>
            </a:extLst>
          </p:cNvPr>
          <p:cNvCxnSpPr>
            <a:cxnSpLocks/>
          </p:cNvCxnSpPr>
          <p:nvPr userDrawn="1"/>
        </p:nvCxnSpPr>
        <p:spPr>
          <a:xfrm flipH="1">
            <a:off x="446467" y="682110"/>
            <a:ext cx="473101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A7C160F-743B-1CAD-BD44-F05ED6E99823}"/>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sp>
        <p:nvSpPr>
          <p:cNvPr id="15" name="Text Placeholder 3">
            <a:extLst>
              <a:ext uri="{FF2B5EF4-FFF2-40B4-BE49-F238E27FC236}">
                <a16:creationId xmlns:a16="http://schemas.microsoft.com/office/drawing/2014/main" id="{3DF01507-E3A2-4DD4-780C-50536F598F4F}"/>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6" name="Slide Number Placeholder 2">
            <a:extLst>
              <a:ext uri="{FF2B5EF4-FFF2-40B4-BE49-F238E27FC236}">
                <a16:creationId xmlns:a16="http://schemas.microsoft.com/office/drawing/2014/main" id="{4271BB7F-4416-52A3-AC7F-D6F1A3DEF4F8}"/>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ppendix-White">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9858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ppendix-Gray">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2873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ppendix-Gold">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1275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H-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01024"/>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836827"/>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611873"/>
            <a:ext cx="7763458" cy="449263"/>
          </a:xfrm>
          <a:prstGeom prst="rect">
            <a:avLst/>
          </a:prstGeom>
        </p:spPr>
        <p:txBody>
          <a:bodyPr>
            <a:normAutofit/>
          </a:bodyPr>
          <a:lstStyle>
            <a:lvl1pPr marL="0" indent="0" algn="ctr">
              <a:buFontTx/>
              <a:buNone/>
              <a:defRPr sz="160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a:xfrm>
            <a:off x="10560521" y="606752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
        <p:nvSpPr>
          <p:cNvPr id="2" name="Rectangle 1">
            <a:extLst>
              <a:ext uri="{FF2B5EF4-FFF2-40B4-BE49-F238E27FC236}">
                <a16:creationId xmlns:a16="http://schemas.microsoft.com/office/drawing/2014/main" id="{F805BD1B-4B74-0DEA-AC5D-7A554C0965A7}"/>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DC4D712-C920-599A-9168-D672D43D06AF}"/>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9ECEDE6-A1E1-054D-09DA-C8282F9734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0492413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pendix-Blk">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8503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You-Bl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4" name="Rectangle 3">
            <a:extLst>
              <a:ext uri="{FF2B5EF4-FFF2-40B4-BE49-F238E27FC236}">
                <a16:creationId xmlns:a16="http://schemas.microsoft.com/office/drawing/2014/main" id="{39A299E1-2370-DAD5-6ECE-F8A47908FA8D}"/>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FB29BBF-A5FF-F85D-0139-3B21E3A261BD}"/>
              </a:ext>
            </a:extLst>
          </p:cNvPr>
          <p:cNvSpPr/>
          <p:nvPr userDrawn="1"/>
        </p:nvSpPr>
        <p:spPr>
          <a:xfrm>
            <a:off x="3890235" y="6153664"/>
            <a:ext cx="4411531"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 Placeholder 8">
            <a:extLst>
              <a:ext uri="{FF2B5EF4-FFF2-40B4-BE49-F238E27FC236}">
                <a16:creationId xmlns:a16="http://schemas.microsoft.com/office/drawing/2014/main" id="{89673714-B91D-958B-BECF-955912297D96}"/>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6" name="TextBox 5">
            <a:extLst>
              <a:ext uri="{FF2B5EF4-FFF2-40B4-BE49-F238E27FC236}">
                <a16:creationId xmlns:a16="http://schemas.microsoft.com/office/drawing/2014/main" id="{0B527678-CF69-7692-DE16-D6E850A635E5}"/>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solidFill>
                  <a:schemeClr val="bg1"/>
                </a:solidFill>
                <a:latin typeface="Arial" panose="020B0604020202020204" pitchFamily="34" charset="0"/>
                <a:cs typeface="Arial" panose="020B0604020202020204" pitchFamily="34" charset="0"/>
              </a:rPr>
              <a:t>THANK YOU</a:t>
            </a:r>
          </a:p>
        </p:txBody>
      </p:sp>
      <p:pic>
        <p:nvPicPr>
          <p:cNvPr id="3" name="Picture 2">
            <a:extLst>
              <a:ext uri="{FF2B5EF4-FFF2-40B4-BE49-F238E27FC236}">
                <a16:creationId xmlns:a16="http://schemas.microsoft.com/office/drawing/2014/main" id="{A787617B-0B07-1C54-BD56-5A71A35852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You-Go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D0553A-ED88-8ECA-28A2-825EEC198DCD}"/>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Text Placeholder 8">
            <a:extLst>
              <a:ext uri="{FF2B5EF4-FFF2-40B4-BE49-F238E27FC236}">
                <a16:creationId xmlns:a16="http://schemas.microsoft.com/office/drawing/2014/main" id="{56109271-B2E0-D6EE-9BBE-E10F973981BA}"/>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3" name="TextBox 2">
            <a:extLst>
              <a:ext uri="{FF2B5EF4-FFF2-40B4-BE49-F238E27FC236}">
                <a16:creationId xmlns:a16="http://schemas.microsoft.com/office/drawing/2014/main" id="{FC293836-5FF0-6BB9-536D-D8A476EDEA26}"/>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latin typeface="Arial" panose="020B0604020202020204" pitchFamily="34" charset="0"/>
                <a:cs typeface="Arial" panose="020B0604020202020204" pitchFamily="34" charset="0"/>
              </a:rPr>
              <a:t>THANK YOU</a:t>
            </a:r>
          </a:p>
        </p:txBody>
      </p:sp>
      <p:sp>
        <p:nvSpPr>
          <p:cNvPr id="2" name="Rectangle 1">
            <a:extLst>
              <a:ext uri="{FF2B5EF4-FFF2-40B4-BE49-F238E27FC236}">
                <a16:creationId xmlns:a16="http://schemas.microsoft.com/office/drawing/2014/main" id="{B5A83CD1-D400-3616-0FB3-4AA9AC2E656C}"/>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C456AA2-641C-6D3D-D088-0CC55D328D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lain-Whit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30777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Gray">
    <p:bg>
      <p:bgPr>
        <a:solidFill>
          <a:srgbClr val="E9E6E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327357"/>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Go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7517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Bl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101402"/>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H-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680458"/>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60982"/>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77085"/>
            <a:ext cx="7763458" cy="449263"/>
          </a:xfrm>
          <a:prstGeom prst="rect">
            <a:avLst/>
          </a:prstGeom>
        </p:spPr>
        <p:txBody>
          <a:bodyPr>
            <a:normAutofit/>
          </a:bodyPr>
          <a:lstStyle>
            <a:lvl1pPr marL="0" indent="0" algn="ctr">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lvl1pPr>
              <a:defRPr>
                <a:solidFill>
                  <a:schemeClr val="tx1"/>
                </a:solidFill>
              </a:defRPr>
            </a:lvl1pPr>
          </a:lstStyle>
          <a:p>
            <a:fld id="{F994776A-187E-9540-9EA4-8D5781AB769D}" type="slidenum">
              <a:rPr lang="en-US" smtClean="0"/>
              <a:pPr/>
              <a:t>‹#›</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5" name="Picture 4">
            <a:extLst>
              <a:ext uri="{FF2B5EF4-FFF2-40B4-BE49-F238E27FC236}">
                <a16:creationId xmlns:a16="http://schemas.microsoft.com/office/drawing/2014/main" id="{9340440B-A218-84DA-90CA-378C5FF1B5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676188"/>
            <a:ext cx="3240703" cy="580078"/>
          </a:xfrm>
          <a:prstGeom prst="rect">
            <a:avLst/>
          </a:prstGeom>
        </p:spPr>
      </p:pic>
    </p:spTree>
    <p:extLst>
      <p:ext uri="{BB962C8B-B14F-4D97-AF65-F5344CB8AC3E}">
        <p14:creationId xmlns:p14="http://schemas.microsoft.com/office/powerpoint/2010/main" val="1611246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V-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23085" y="1226956"/>
            <a:ext cx="6314461" cy="2334697"/>
          </a:xfrm>
        </p:spPr>
        <p:txBody>
          <a:bodyPr>
            <a:noAutofit/>
          </a:bodyPr>
          <a:lstStyle>
            <a:lvl1pPr algn="l">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23084" y="3663179"/>
            <a:ext cx="6314462" cy="449263"/>
          </a:xfrm>
          <a:prstGeom prst="rect">
            <a:avLst/>
          </a:prstGeom>
        </p:spPr>
        <p:txBody>
          <a:bodyPr>
            <a:noAutofit/>
          </a:bodyPr>
          <a:lstStyle>
            <a:lvl1pPr marL="0" indent="0" algn="l">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23083" y="4151119"/>
            <a:ext cx="6314461" cy="449263"/>
          </a:xfrm>
          <a:prstGeom prst="rect">
            <a:avLst/>
          </a:prstGeom>
        </p:spPr>
        <p:txBody>
          <a:bodyPr>
            <a:normAutofit/>
          </a:bodyPr>
          <a:lstStyle>
            <a:lvl1pPr marL="0" indent="0" algn="l">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cxnSp>
        <p:nvCxnSpPr>
          <p:cNvPr id="14" name="Straight Connector 13">
            <a:extLst>
              <a:ext uri="{FF2B5EF4-FFF2-40B4-BE49-F238E27FC236}">
                <a16:creationId xmlns:a16="http://schemas.microsoft.com/office/drawing/2014/main" id="{ED44450E-09AD-8F0B-C5B5-7F46A2E6ADDC}"/>
              </a:ext>
            </a:extLst>
          </p:cNvPr>
          <p:cNvCxnSpPr>
            <a:cxnSpLocks/>
          </p:cNvCxnSpPr>
          <p:nvPr userDrawn="1"/>
        </p:nvCxnSpPr>
        <p:spPr>
          <a:xfrm flipH="1">
            <a:off x="723085" y="928487"/>
            <a:ext cx="63144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pic>
        <p:nvPicPr>
          <p:cNvPr id="4" name="Picture 3">
            <a:extLst>
              <a:ext uri="{FF2B5EF4-FFF2-40B4-BE49-F238E27FC236}">
                <a16:creationId xmlns:a16="http://schemas.microsoft.com/office/drawing/2014/main" id="{7C0437BF-C73D-1155-8ABA-955991A18C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1127" y="5582628"/>
            <a:ext cx="3240703" cy="580078"/>
          </a:xfrm>
          <a:prstGeom prst="rect">
            <a:avLst/>
          </a:prstGeom>
        </p:spPr>
      </p:pic>
    </p:spTree>
    <p:extLst>
      <p:ext uri="{BB962C8B-B14F-4D97-AF65-F5344CB8AC3E}">
        <p14:creationId xmlns:p14="http://schemas.microsoft.com/office/powerpoint/2010/main" val="2833150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315398" y="2261651"/>
            <a:ext cx="4392610" cy="2334697"/>
          </a:xfrm>
        </p:spPr>
        <p:txBody>
          <a:bodyPr>
            <a:noAutofit/>
          </a:bodyPr>
          <a:lstStyle>
            <a:lvl1pPr algn="r">
              <a:defRPr sz="6000" cap="none">
                <a:solidFill>
                  <a:schemeClr val="tx1"/>
                </a:solidFill>
              </a:defRPr>
            </a:lvl1pPr>
          </a:lstStyle>
          <a:p>
            <a:r>
              <a:rPr lang="en-US" dirty="0"/>
              <a:t>Overview</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5774723" y="1445328"/>
            <a:ext cx="5371067" cy="3967344"/>
          </a:xfrm>
          <a:prstGeom prst="rect">
            <a:avLst/>
          </a:prstGeom>
        </p:spPr>
        <p:txBody>
          <a:bodyPr anchor="ctr">
            <a:noAutofit/>
          </a:bodyPr>
          <a:lstStyle>
            <a:lvl1pPr marL="0" indent="0" algn="l">
              <a:buFontTx/>
              <a:buNone/>
              <a:defRPr sz="2000" b="1" i="0">
                <a:solidFill>
                  <a:schemeClr val="tx1"/>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Description</a:t>
            </a:r>
          </a:p>
        </p:txBody>
      </p: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500663" y="5945077"/>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15" name="Straight Connector 14">
            <a:extLst>
              <a:ext uri="{FF2B5EF4-FFF2-40B4-BE49-F238E27FC236}">
                <a16:creationId xmlns:a16="http://schemas.microsoft.com/office/drawing/2014/main" id="{4116284B-26D8-CC80-FBE7-C6AB0AE22901}"/>
              </a:ext>
            </a:extLst>
          </p:cNvPr>
          <p:cNvCxnSpPr>
            <a:cxnSpLocks/>
          </p:cNvCxnSpPr>
          <p:nvPr userDrawn="1"/>
        </p:nvCxnSpPr>
        <p:spPr>
          <a:xfrm flipV="1">
            <a:off x="5241365" y="1445328"/>
            <a:ext cx="0" cy="3967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26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Photo-Tex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normAutofit/>
          </a:bodyPr>
          <a:lstStyle>
            <a:lvl1pPr algn="ctr">
              <a:defRPr sz="4800"/>
            </a:lvl1pPr>
          </a:lstStyle>
          <a:p>
            <a:r>
              <a:rPr lang="en-US" dirty="0"/>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a:prstGeom prst="rect">
            <a:avLst/>
          </a:prstGeom>
        </p:spPr>
        <p:txBody>
          <a:bodyPr>
            <a:noAutofit/>
          </a:bodyPr>
          <a:lstStyle>
            <a:lvl1pPr marL="0" indent="0" algn="ctr">
              <a:buFontTx/>
              <a:buNone/>
              <a:defRPr sz="20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cxnSp>
        <p:nvCxnSpPr>
          <p:cNvPr id="7" name="Straight Connector 6">
            <a:extLst>
              <a:ext uri="{FF2B5EF4-FFF2-40B4-BE49-F238E27FC236}">
                <a16:creationId xmlns:a16="http://schemas.microsoft.com/office/drawing/2014/main" id="{636CDA25-94CE-9FF9-36D4-83CDB13C19A5}"/>
              </a:ext>
            </a:extLst>
          </p:cNvPr>
          <p:cNvCxnSpPr>
            <a:cxnSpLocks/>
          </p:cNvCxnSpPr>
          <p:nvPr userDrawn="1"/>
        </p:nvCxnSpPr>
        <p:spPr>
          <a:xfrm flipH="1">
            <a:off x="446468" y="6505467"/>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6111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524600"/>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261241"/>
            <a:ext cx="11266714" cy="476944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5DCC5ACE-5747-34C7-00B2-2E4EABE6A031}"/>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733" r:id="rId1"/>
    <p:sldLayoutId id="2147483649" r:id="rId2"/>
    <p:sldLayoutId id="2147483717" r:id="rId3"/>
    <p:sldLayoutId id="2147483716" r:id="rId4"/>
    <p:sldLayoutId id="2147483718" r:id="rId5"/>
    <p:sldLayoutId id="2147483719" r:id="rId6"/>
    <p:sldLayoutId id="2147483720" r:id="rId7"/>
    <p:sldLayoutId id="2147483734" r:id="rId8"/>
    <p:sldLayoutId id="2147483702" r:id="rId9"/>
    <p:sldLayoutId id="2147483708" r:id="rId10"/>
    <p:sldLayoutId id="2147483721" r:id="rId11"/>
    <p:sldLayoutId id="2147483722" r:id="rId12"/>
    <p:sldLayoutId id="2147483735" r:id="rId13"/>
    <p:sldLayoutId id="2147483727" r:id="rId14"/>
    <p:sldLayoutId id="2147483728" r:id="rId15"/>
    <p:sldLayoutId id="2147483736" r:id="rId16"/>
    <p:sldLayoutId id="2147483723" r:id="rId17"/>
    <p:sldLayoutId id="2147483724" r:id="rId18"/>
    <p:sldLayoutId id="2147483737" r:id="rId19"/>
    <p:sldLayoutId id="2147483725" r:id="rId20"/>
    <p:sldLayoutId id="2147483726" r:id="rId21"/>
    <p:sldLayoutId id="2147483738" r:id="rId22"/>
    <p:sldLayoutId id="2147483688" r:id="rId23"/>
    <p:sldLayoutId id="2147483650" r:id="rId24"/>
    <p:sldLayoutId id="2147483701" r:id="rId25"/>
    <p:sldLayoutId id="2147483730" r:id="rId26"/>
    <p:sldLayoutId id="2147483729" r:id="rId27"/>
    <p:sldLayoutId id="2147483739" r:id="rId28"/>
    <p:sldLayoutId id="2147483740" r:id="rId29"/>
    <p:sldLayoutId id="2147483731" r:id="rId30"/>
    <p:sldLayoutId id="2147483732" r:id="rId31"/>
    <p:sldLayoutId id="2147483711" r:id="rId32"/>
    <p:sldLayoutId id="2147483712" r:id="rId33"/>
    <p:sldLayoutId id="2147483656" r:id="rId34"/>
    <p:sldLayoutId id="2147483657" r:id="rId35"/>
    <p:sldLayoutId id="2147483706" r:id="rId36"/>
    <p:sldLayoutId id="2147483705" r:id="rId37"/>
    <p:sldLayoutId id="2147483707" r:id="rId38"/>
    <p:sldLayoutId id="2147483713" r:id="rId39"/>
    <p:sldLayoutId id="2147483709" r:id="rId40"/>
    <p:sldLayoutId id="2147483710" r:id="rId41"/>
    <p:sldLayoutId id="2147483653" r:id="rId42"/>
    <p:sldLayoutId id="2147483690" r:id="rId43"/>
    <p:sldLayoutId id="2147483704" r:id="rId44"/>
    <p:sldLayoutId id="2147483692" r:id="rId45"/>
    <p:sldLayoutId id="2147483693" r:id="rId46"/>
    <p:sldLayoutId id="2147483743" r:id="rId47"/>
    <p:sldLayoutId id="2147483741" r:id="rId48"/>
    <p:sldLayoutId id="2147483744" r:id="rId49"/>
    <p:sldLayoutId id="2147483742" r:id="rId50"/>
    <p:sldLayoutId id="2147483691" r:id="rId51"/>
    <p:sldLayoutId id="2147483703" r:id="rId52"/>
    <p:sldLayoutId id="2147483746" r:id="rId53"/>
    <p:sldLayoutId id="2147483748" r:id="rId54"/>
    <p:sldLayoutId id="2147483745" r:id="rId55"/>
    <p:sldLayoutId id="2147483747" r:id="rId56"/>
  </p:sldLayoutIdLst>
  <p:hf hdr="0" dt="0"/>
  <p:txStyles>
    <p:titleStyle>
      <a:lvl1pPr algn="l" defTabSz="914400" rtl="0" eaLnBrk="1" fontAlgn="b" latinLnBrk="0" hangingPunct="1">
        <a:lnSpc>
          <a:spcPct val="90000"/>
        </a:lnSpc>
        <a:spcBef>
          <a:spcPct val="0"/>
        </a:spcBef>
        <a:buNone/>
        <a:defRPr lang="en-US" sz="3200" b="1" i="0" kern="1200" cap="none" baseline="0" dirty="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5" Type="http://schemas.openxmlformats.org/officeDocument/2006/relationships/slide" Target="slide42.xml"/><Relationship Id="rId4" Type="http://schemas.openxmlformats.org/officeDocument/2006/relationships/slide" Target="slide40.xml"/></Relationships>
</file>

<file path=ppt/slides/_rels/slide2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1.xml"/><Relationship Id="rId4" Type="http://schemas.openxmlformats.org/officeDocument/2006/relationships/slide" Target="slid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slide" Target="slide25.xml"/></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8.png"/><Relationship Id="rId1" Type="http://schemas.openxmlformats.org/officeDocument/2006/relationships/slideLayout" Target="../slideLayouts/slideLayout11.xml"/><Relationship Id="rId4" Type="http://schemas.openxmlformats.org/officeDocument/2006/relationships/slide" Target="slide17.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 Id="rId5" Type="http://schemas.openxmlformats.org/officeDocument/2006/relationships/slide" Target="slide24.xml"/><Relationship Id="rId4" Type="http://schemas.openxmlformats.org/officeDocument/2006/relationships/slide" Target="slide14.xml"/></Relationships>
</file>

<file path=ppt/slides/_rels/slide4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slide" Target="slide1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D40D-3449-7200-DE91-4DC6DB8F83C4}"/>
              </a:ext>
            </a:extLst>
          </p:cNvPr>
          <p:cNvSpPr>
            <a:spLocks noGrp="1"/>
          </p:cNvSpPr>
          <p:nvPr>
            <p:ph type="title"/>
          </p:nvPr>
        </p:nvSpPr>
        <p:spPr>
          <a:xfrm>
            <a:off x="0" y="1705208"/>
            <a:ext cx="12191999" cy="1215754"/>
          </a:xfrm>
        </p:spPr>
        <p:txBody>
          <a:bodyPr/>
          <a:lstStyle/>
          <a:p>
            <a:r>
              <a:rPr lang="en-US" dirty="0"/>
              <a:t>Accounting for Real-Exchange Rates using Micro-Data</a:t>
            </a:r>
            <a:endParaRPr lang="en-US" dirty="0">
              <a:latin typeface="+mj-lt"/>
            </a:endParaRPr>
          </a:p>
        </p:txBody>
      </p:sp>
      <p:sp>
        <p:nvSpPr>
          <p:cNvPr id="3" name="Text Placeholder 2">
            <a:extLst>
              <a:ext uri="{FF2B5EF4-FFF2-40B4-BE49-F238E27FC236}">
                <a16:creationId xmlns:a16="http://schemas.microsoft.com/office/drawing/2014/main" id="{F4CF6D8D-9C2D-E85D-085E-85A15356B482}"/>
              </a:ext>
            </a:extLst>
          </p:cNvPr>
          <p:cNvSpPr>
            <a:spLocks noGrp="1"/>
          </p:cNvSpPr>
          <p:nvPr>
            <p:ph type="body" sz="quarter" idx="10"/>
          </p:nvPr>
        </p:nvSpPr>
        <p:spPr>
          <a:xfrm>
            <a:off x="2076275" y="4232246"/>
            <a:ext cx="7901453" cy="1396767"/>
          </a:xfrm>
        </p:spPr>
        <p:txBody>
          <a:bodyPr/>
          <a:lstStyle/>
          <a:p>
            <a:r>
              <a:rPr lang="en-US" sz="2000" dirty="0"/>
              <a:t>Crucini, Mario J. and Landry, Anthony. 2019. "Accounting for real exchange rates using micro-data.” Journal of International Money and Finance 91 (C): 86-100.</a:t>
            </a:r>
          </a:p>
          <a:p>
            <a:r>
              <a:rPr lang="en-US" sz="2000" dirty="0"/>
              <a:t>https://doi.org/10.1016/j.jimonfin.2018.11.002</a:t>
            </a:r>
          </a:p>
        </p:txBody>
      </p:sp>
      <p:sp>
        <p:nvSpPr>
          <p:cNvPr id="5" name="Slide Number Placeholder 4">
            <a:extLst>
              <a:ext uri="{FF2B5EF4-FFF2-40B4-BE49-F238E27FC236}">
                <a16:creationId xmlns:a16="http://schemas.microsoft.com/office/drawing/2014/main" id="{D147F708-59F3-3979-2054-9F8A58722427}"/>
              </a:ext>
            </a:extLst>
          </p:cNvPr>
          <p:cNvSpPr>
            <a:spLocks noGrp="1"/>
          </p:cNvSpPr>
          <p:nvPr>
            <p:ph type="sldNum" sz="quarter" idx="12"/>
          </p:nvPr>
        </p:nvSpPr>
        <p:spPr/>
        <p:txBody>
          <a:bodyPr/>
          <a:lstStyle/>
          <a:p>
            <a:fld id="{F994776A-187E-9540-9EA4-8D5781AB769D}" type="slidenum">
              <a:rPr lang="en-US" smtClean="0"/>
              <a:pPr/>
              <a:t>1</a:t>
            </a:fld>
            <a:endParaRPr lang="en-US" dirty="0"/>
          </a:p>
        </p:txBody>
      </p:sp>
    </p:spTree>
    <p:extLst>
      <p:ext uri="{BB962C8B-B14F-4D97-AF65-F5344CB8AC3E}">
        <p14:creationId xmlns:p14="http://schemas.microsoft.com/office/powerpoint/2010/main" val="4006257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5EEA54-3E79-013A-55D0-EB87119D328B}"/>
              </a:ext>
            </a:extLst>
          </p:cNvPr>
          <p:cNvSpPr>
            <a:spLocks noGrp="1"/>
          </p:cNvSpPr>
          <p:nvPr>
            <p:ph type="title"/>
          </p:nvPr>
        </p:nvSpPr>
        <p:spPr>
          <a:xfrm>
            <a:off x="457199" y="595618"/>
            <a:ext cx="8651812" cy="805343"/>
          </a:xfrm>
        </p:spPr>
        <p:txBody>
          <a:bodyPr/>
          <a:lstStyle/>
          <a:p>
            <a:r>
              <a:rPr lang="en-US" dirty="0"/>
              <a:t>Microeconomic Decomposition</a:t>
            </a:r>
            <a:br>
              <a:rPr lang="en-US" dirty="0"/>
            </a:br>
            <a:r>
              <a:rPr lang="en-US" dirty="0"/>
              <a:t>Method 1</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DD37B8D5-C3D0-75B9-7045-9FDD3FD31F6F}"/>
                  </a:ext>
                </a:extLst>
              </p:cNvPr>
              <p:cNvSpPr>
                <a:spLocks noGrp="1"/>
              </p:cNvSpPr>
              <p:nvPr>
                <p:ph type="body" sz="quarter" idx="10"/>
              </p:nvPr>
            </p:nvSpPr>
            <p:spPr>
              <a:xfrm>
                <a:off x="457199" y="1484851"/>
                <a:ext cx="11266713" cy="4781725"/>
              </a:xfrm>
            </p:spPr>
            <p:txBody>
              <a:bodyPr/>
              <a:lstStyle/>
              <a:p>
                <a:r>
                  <a:rPr lang="en-US" dirty="0"/>
                  <a:t>The theoretical construction of the RER appeals to a utility function and to its corresponding price index. </a:t>
                </a:r>
              </a:p>
              <a:p>
                <a:endParaRPr lang="en-US" dirty="0"/>
              </a:p>
              <a:p>
                <a:r>
                  <a:rPr lang="en-US" dirty="0"/>
                  <a:t>We work with a common utility function, Cobb-Douglas:</a:t>
                </a:r>
              </a:p>
              <a:p>
                <a:endParaRPr lang="en-US" dirty="0"/>
              </a:p>
              <a:p>
                <a:pPr algn="ctr"/>
                <a14:m>
                  <m:oMathPara xmlns:m="http://schemas.openxmlformats.org/officeDocument/2006/math">
                    <m:oMath>
                      <m:r>
                        <a:rPr lang="en-US" b="0" i="1" smtClean="0">
                          <a:latin typeface="Cambria Math" panose="02040503050406030204" pitchFamily="18" charset="0"/>
                        </a:rPr>
                        <m:t>𝑈</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𝑗𝑡</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𝑖𝑗𝑡</m:t>
                                      </m:r>
                                    </m:sub>
                                  </m:sSub>
                                </m:e>
                              </m:d>
                            </m:e>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up>
                          </m:sSup>
                        </m:e>
                      </m:nary>
                    </m:oMath>
                  </m:oMathPara>
                </a14:m>
                <a:endParaRPr lang="en-US" dirty="0"/>
              </a:p>
              <a:p>
                <a:r>
                  <a:rPr lang="en-US" dirty="0"/>
                  <a:t>with its corresponding price index</a:t>
                </a:r>
              </a:p>
              <a:p>
                <a:endParaRPr lang="en-US" dirty="0"/>
              </a:p>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𝑗𝑡</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𝑖𝑗𝑡</m:t>
                                      </m:r>
                                    </m:sub>
                                  </m:sSub>
                                </m:e>
                              </m:d>
                            </m:e>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up>
                          </m:sSup>
                        </m:e>
                      </m:nary>
                    </m:oMath>
                  </m:oMathPara>
                </a14:m>
                <a:endParaRPr lang="en-US" dirty="0"/>
              </a:p>
              <a:p>
                <a:r>
                  <a:rPr lang="en-US" dirty="0"/>
                  <a:t>Assuming that tastes are the same across locations </a:t>
                </a:r>
                <a14:m>
                  <m:oMath xmlns:m="http://schemas.openxmlformats.org/officeDocument/2006/math">
                    <m:r>
                      <a:rPr lang="en-US" b="0" i="1" smtClean="0">
                        <a:latin typeface="Cambria Math" panose="02040503050406030204" pitchFamily="18" charset="0"/>
                      </a:rPr>
                      <m:t>𝑗</m:t>
                    </m:r>
                  </m:oMath>
                </a14:m>
                <a:r>
                  <a:rPr lang="en-US" dirty="0"/>
                  <a:t> and </a:t>
                </a:r>
                <a14:m>
                  <m:oMath xmlns:m="http://schemas.openxmlformats.org/officeDocument/2006/math">
                    <m:r>
                      <a:rPr lang="en-US" b="0" i="1" smtClean="0">
                        <a:latin typeface="Cambria Math" panose="02040503050406030204" pitchFamily="18" charset="0"/>
                      </a:rPr>
                      <m:t>𝑘</m:t>
                    </m:r>
                  </m:oMath>
                </a14:m>
                <a:r>
                  <a:rPr lang="en-US" dirty="0"/>
                  <a:t>, the RER is:</a:t>
                </a:r>
              </a:p>
              <a:p>
                <a:endParaRPr lang="en-US" dirty="0"/>
              </a:p>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𝑗𝑘𝑡</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𝑗𝑡</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𝑘𝑡</m:t>
                              </m:r>
                            </m:sub>
                          </m:sSub>
                        </m:den>
                      </m:f>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𝑗𝑘𝑡</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𝑖𝑗𝑡</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𝑖𝑘𝑡</m:t>
                                          </m:r>
                                        </m:sub>
                                      </m:sSub>
                                    </m:den>
                                  </m:f>
                                </m:e>
                              </m:d>
                            </m:e>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up>
                          </m:sSup>
                        </m:e>
                      </m:nary>
                    </m:oMath>
                  </m:oMathPara>
                </a14:m>
                <a:endParaRPr lang="en-US" dirty="0"/>
              </a:p>
            </p:txBody>
          </p:sp>
        </mc:Choice>
        <mc:Fallback xmlns="">
          <p:sp>
            <p:nvSpPr>
              <p:cNvPr id="3" name="Text Placeholder 2">
                <a:extLst>
                  <a:ext uri="{FF2B5EF4-FFF2-40B4-BE49-F238E27FC236}">
                    <a16:creationId xmlns:a16="http://schemas.microsoft.com/office/drawing/2014/main" id="{DD37B8D5-C3D0-75B9-7045-9FDD3FD31F6F}"/>
                  </a:ext>
                </a:extLst>
              </p:cNvPr>
              <p:cNvSpPr>
                <a:spLocks noGrp="1" noRot="1" noChangeAspect="1" noMove="1" noResize="1" noEditPoints="1" noAdjustHandles="1" noChangeArrowheads="1" noChangeShapeType="1" noTextEdit="1"/>
              </p:cNvSpPr>
              <p:nvPr>
                <p:ph type="body" sz="quarter" idx="10"/>
              </p:nvPr>
            </p:nvSpPr>
            <p:spPr>
              <a:xfrm>
                <a:off x="457199" y="1484851"/>
                <a:ext cx="11266713" cy="4781725"/>
              </a:xfrm>
              <a:blipFill>
                <a:blip r:embed="rId2"/>
                <a:stretch>
                  <a:fillRect l="-433" t="-102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A5771E40-6D31-AE04-4D0F-C7D09AA224BA}"/>
              </a:ext>
            </a:extLst>
          </p:cNvPr>
          <p:cNvSpPr>
            <a:spLocks noGrp="1"/>
          </p:cNvSpPr>
          <p:nvPr>
            <p:ph type="sldNum" sz="quarter" idx="12"/>
          </p:nvPr>
        </p:nvSpPr>
        <p:spPr/>
        <p:txBody>
          <a:bodyPr/>
          <a:lstStyle/>
          <a:p>
            <a:fld id="{F994776A-187E-9540-9EA4-8D5781AB769D}" type="slidenum">
              <a:rPr lang="en-US" smtClean="0"/>
              <a:pPr/>
              <a:t>10</a:t>
            </a:fld>
            <a:endParaRPr lang="en-US" dirty="0"/>
          </a:p>
        </p:txBody>
      </p:sp>
    </p:spTree>
    <p:extLst>
      <p:ext uri="{BB962C8B-B14F-4D97-AF65-F5344CB8AC3E}">
        <p14:creationId xmlns:p14="http://schemas.microsoft.com/office/powerpoint/2010/main" val="3326199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028F99-F2B8-1DE4-DC44-838E829DB16E}"/>
              </a:ext>
            </a:extLst>
          </p:cNvPr>
          <p:cNvSpPr>
            <a:spLocks noGrp="1"/>
          </p:cNvSpPr>
          <p:nvPr>
            <p:ph type="title"/>
          </p:nvPr>
        </p:nvSpPr>
        <p:spPr>
          <a:xfrm>
            <a:off x="446468" y="559559"/>
            <a:ext cx="8651812" cy="786874"/>
          </a:xfrm>
        </p:spPr>
        <p:txBody>
          <a:bodyPr/>
          <a:lstStyle/>
          <a:p>
            <a:r>
              <a:rPr lang="en-US" dirty="0"/>
              <a:t>Microeconomic Decomposition</a:t>
            </a:r>
            <a:br>
              <a:rPr lang="en-US" dirty="0"/>
            </a:br>
            <a:r>
              <a:rPr lang="en-US" dirty="0"/>
              <a:t>Method 2</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6EE9A7B7-79EE-EADA-FC5F-5EA6B90851BA}"/>
                  </a:ext>
                </a:extLst>
              </p:cNvPr>
              <p:cNvSpPr>
                <a:spLocks noGrp="1"/>
              </p:cNvSpPr>
              <p:nvPr>
                <p:ph type="body" sz="quarter" idx="10"/>
              </p:nvPr>
            </p:nvSpPr>
            <p:spPr>
              <a:xfrm>
                <a:off x="457199" y="1581326"/>
                <a:ext cx="11266713" cy="4536782"/>
              </a:xfrm>
            </p:spPr>
            <p:txBody>
              <a:bodyPr/>
              <a:lstStyle/>
              <a:p>
                <a:r>
                  <a:rPr lang="en-US" dirty="0"/>
                  <a:t>Taking the logarithm of the RER leads to:</a:t>
                </a: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e>
                      </m:nary>
                    </m:oMath>
                  </m:oMathPara>
                </a14:m>
                <a:endParaRPr lang="en-US" dirty="0"/>
              </a:p>
              <a:p>
                <a:r>
                  <a:rPr lang="en-US" dirty="0"/>
                  <a:t>Our microeconomic variance decomposition is:</a:t>
                </a:r>
              </a:p>
              <a:p>
                <a:endParaRPr lang="en-US" dirty="0"/>
              </a:p>
              <a:p>
                <a:pPr/>
                <a14:m>
                  <m:oMathPara xmlns:m="http://schemas.openxmlformats.org/officeDocument/2006/math">
                    <m:oMath>
                      <m:r>
                        <a:rPr lang="en-US" b="0" i="1" smtClean="0">
                          <a:latin typeface="Cambria Math" panose="02040503050406030204" pitchFamily="18" charset="0"/>
                        </a:rPr>
                        <m:t>1=</m:t>
                      </m:r>
                      <m:f>
                        <m:fPr>
                          <m:ctrlPr>
                            <a:rPr lang="en-US" b="0" i="1" smtClean="0">
                              <a:latin typeface="Cambria Math" panose="02040503050406030204" pitchFamily="18" charset="0"/>
                            </a:rPr>
                          </m:ctrlPr>
                        </m:fPr>
                        <m:num>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den>
                      </m:f>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f>
                            <m:fPr>
                              <m:ctrlPr>
                                <a:rPr lang="en-US" b="0" i="1" smtClean="0">
                                  <a:latin typeface="Cambria Math" panose="02040503050406030204" pitchFamily="18" charset="0"/>
                                </a:rPr>
                              </m:ctrlPr>
                            </m:fPr>
                            <m:num>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den>
                          </m:f>
                        </m:e>
                      </m:nary>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e>
                      </m:nary>
                    </m:oMath>
                  </m:oMathPara>
                </a14:m>
                <a:endParaRPr lang="en-US" dirty="0"/>
              </a:p>
              <a:p>
                <a:r>
                  <a:rPr lang="en-US" dirty="0"/>
                  <a:t>where,</a:t>
                </a: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𝑐𝑜𝑣</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num>
                        <m:den>
                          <m:r>
                            <a:rPr lang="en-US" b="0" i="1" smtClean="0">
                              <a:latin typeface="Cambria Math" panose="02040503050406030204" pitchFamily="18" charset="0"/>
                            </a:rPr>
                            <m:t>𝑣𝑎𝑟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𝑠𝑡𝑑</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e>
                          </m:d>
                        </m:num>
                        <m:den>
                          <m:r>
                            <a:rPr lang="en-US" b="0" i="1" smtClean="0">
                              <a:latin typeface="Cambria Math" panose="02040503050406030204" pitchFamily="18" charset="0"/>
                            </a:rPr>
                            <m:t>𝑠𝑡𝑑</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den>
                      </m:f>
                      <m:r>
                        <a:rPr lang="en-US" b="0" i="1" smtClean="0">
                          <a:latin typeface="Cambria Math" panose="02040503050406030204" pitchFamily="18" charset="0"/>
                        </a:rPr>
                        <m:t>×</m:t>
                      </m:r>
                      <m:r>
                        <a:rPr lang="en-US" b="0" i="1" smtClean="0">
                          <a:latin typeface="Cambria Math" panose="02040503050406030204" pitchFamily="18" charset="0"/>
                        </a:rPr>
                        <m:t>𝑐𝑜𝑟𝑟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oMath>
                  </m:oMathPara>
                </a14:m>
                <a:endParaRPr lang="en-US" dirty="0"/>
              </a:p>
              <a:p>
                <a:endParaRPr lang="en-US" b="1" u="sng" dirty="0"/>
              </a:p>
              <a:p>
                <a:r>
                  <a:rPr lang="en-US" b="1" u="sng" dirty="0"/>
                  <a:t>The </a:t>
                </a:r>
                <a14:m>
                  <m:oMath xmlns:m="http://schemas.openxmlformats.org/officeDocument/2006/math">
                    <m:r>
                      <a:rPr lang="en-US" b="1" i="1" u="sng" smtClean="0">
                        <a:latin typeface="Cambria Math" panose="02040503050406030204" pitchFamily="18" charset="0"/>
                      </a:rPr>
                      <m:t>𝜷</m:t>
                    </m:r>
                  </m:oMath>
                </a14:m>
                <a:r>
                  <a:rPr lang="en-US" b="1" u="sng" dirty="0"/>
                  <a:t>s have the same interpretation as in portfolio analysis</a:t>
                </a:r>
                <a:r>
                  <a:rPr lang="en-US" dirty="0"/>
                  <a:t>: A beta greater than 1 indicates an item that contributes more than its expenditure to RER volatility.</a:t>
                </a:r>
                <a:endParaRPr lang="en-US" i="1" dirty="0"/>
              </a:p>
            </p:txBody>
          </p:sp>
        </mc:Choice>
        <mc:Fallback xmlns="">
          <p:sp>
            <p:nvSpPr>
              <p:cNvPr id="3" name="Text Placeholder 2">
                <a:extLst>
                  <a:ext uri="{FF2B5EF4-FFF2-40B4-BE49-F238E27FC236}">
                    <a16:creationId xmlns:a16="http://schemas.microsoft.com/office/drawing/2014/main" id="{6EE9A7B7-79EE-EADA-FC5F-5EA6B90851BA}"/>
                  </a:ext>
                </a:extLst>
              </p:cNvPr>
              <p:cNvSpPr>
                <a:spLocks noGrp="1" noRot="1" noChangeAspect="1" noMove="1" noResize="1" noEditPoints="1" noAdjustHandles="1" noChangeArrowheads="1" noChangeShapeType="1" noTextEdit="1"/>
              </p:cNvSpPr>
              <p:nvPr>
                <p:ph type="body" sz="quarter" idx="10"/>
              </p:nvPr>
            </p:nvSpPr>
            <p:spPr>
              <a:xfrm>
                <a:off x="457199" y="1581326"/>
                <a:ext cx="11266713" cy="4536782"/>
              </a:xfrm>
              <a:blipFill>
                <a:blip r:embed="rId2"/>
                <a:stretch>
                  <a:fillRect l="-433" t="-94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D78EB16B-9EC7-6234-085A-132D3F7ACDCE}"/>
              </a:ext>
            </a:extLst>
          </p:cNvPr>
          <p:cNvSpPr>
            <a:spLocks noGrp="1"/>
          </p:cNvSpPr>
          <p:nvPr>
            <p:ph type="sldNum" sz="quarter" idx="12"/>
          </p:nvPr>
        </p:nvSpPr>
        <p:spPr/>
        <p:txBody>
          <a:bodyPr/>
          <a:lstStyle/>
          <a:p>
            <a:fld id="{F994776A-187E-9540-9EA4-8D5781AB769D}" type="slidenum">
              <a:rPr lang="en-US" smtClean="0"/>
              <a:pPr/>
              <a:t>11</a:t>
            </a:fld>
            <a:endParaRPr lang="en-US" dirty="0"/>
          </a:p>
        </p:txBody>
      </p:sp>
    </p:spTree>
    <p:extLst>
      <p:ext uri="{BB962C8B-B14F-4D97-AF65-F5344CB8AC3E}">
        <p14:creationId xmlns:p14="http://schemas.microsoft.com/office/powerpoint/2010/main" val="599512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D5D2F-4413-286F-2FD0-68DBF69D20A8}"/>
              </a:ext>
            </a:extLst>
          </p:cNvPr>
          <p:cNvSpPr>
            <a:spLocks noGrp="1"/>
          </p:cNvSpPr>
          <p:nvPr>
            <p:ph type="title"/>
          </p:nvPr>
        </p:nvSpPr>
        <p:spPr>
          <a:xfrm>
            <a:off x="446468" y="559558"/>
            <a:ext cx="8651812" cy="774291"/>
          </a:xfrm>
        </p:spPr>
        <p:txBody>
          <a:bodyPr/>
          <a:lstStyle/>
          <a:p>
            <a:r>
              <a:rPr lang="en-US" dirty="0"/>
              <a:t>Intermediate Inputs Model</a:t>
            </a:r>
            <a:br>
              <a:rPr lang="en-US" dirty="0"/>
            </a:br>
            <a:r>
              <a:rPr lang="en-US" dirty="0"/>
              <a:t>2-Factors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C38EB873-1278-3A89-A003-814C35DB77A0}"/>
                  </a:ext>
                </a:extLst>
              </p:cNvPr>
              <p:cNvSpPr>
                <a:spLocks noGrp="1"/>
              </p:cNvSpPr>
              <p:nvPr>
                <p:ph type="body" sz="quarter" idx="10"/>
              </p:nvPr>
            </p:nvSpPr>
            <p:spPr/>
            <p:txBody>
              <a:bodyPr/>
              <a:lstStyle/>
              <a:p>
                <a:r>
                  <a:rPr lang="en-US" dirty="0"/>
                  <a:t>Let retail prices be a Cobb-Douglas aggregate of traded and non-traded inputs (Engel and Rogers (1996) and </a:t>
                </a:r>
                <a:r>
                  <a:rPr lang="en-US" dirty="0" err="1"/>
                  <a:t>Crucini</a:t>
                </a:r>
                <a:r>
                  <a:rPr lang="en-US" dirty="0"/>
                  <a:t> et al. (2005)):</a:t>
                </a: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𝑖𝑗𝑡</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𝑊</m:t>
                          </m:r>
                        </m:e>
                        <m:sub>
                          <m:r>
                            <a:rPr lang="en-US" b="0" i="1" smtClean="0">
                              <a:latin typeface="Cambria Math" panose="02040503050406030204" pitchFamily="18" charset="0"/>
                            </a:rPr>
                            <m:t>𝑗𝑡</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𝑇</m:t>
                          </m:r>
                        </m:e>
                        <m:sub>
                          <m:r>
                            <a:rPr lang="en-US" b="0" i="1" smtClean="0">
                              <a:latin typeface="Cambria Math" panose="02040503050406030204" pitchFamily="18" charset="0"/>
                            </a:rPr>
                            <m:t>𝑖𝑗𝑡</m:t>
                          </m:r>
                        </m:sub>
                        <m:sup>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up>
                      </m:sSubSup>
                    </m:oMath>
                  </m:oMathPara>
                </a14:m>
                <a:endParaRPr lang="en-US" dirty="0"/>
              </a:p>
              <a:p>
                <a:endParaRPr lang="en-US" dirty="0"/>
              </a:p>
              <a:p>
                <a:r>
                  <a:rPr lang="en-US" dirty="0"/>
                  <a:t>The LOP deviations (in logs) becomes:</a:t>
                </a: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pos m:val="bot"/>
                              <m:vertJc m:val="top"/>
                              <m:ctrlPr>
                                <a:rPr lang="en-US" b="0" i="1" smtClean="0">
                                  <a:latin typeface="Cambria Math" panose="02040503050406030204" pitchFamily="18" charset="0"/>
                                </a:rPr>
                              </m:ctrlPr>
                            </m:groupChr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𝑗𝑘𝑡</m:t>
                                      </m:r>
                                    </m:sub>
                                  </m:sSub>
                                </m:e>
                              </m:d>
                            </m:e>
                          </m:groupChr>
                        </m:e>
                        <m:lim>
                          <m:r>
                            <m:rPr>
                              <m:sty m:val="p"/>
                            </m:rPr>
                            <a:rPr lang="en-US" b="0" i="0" smtClean="0">
                              <a:latin typeface="Cambria Math" panose="02040503050406030204" pitchFamily="18" charset="0"/>
                            </a:rPr>
                            <m:t>non</m:t>
                          </m:r>
                          <m:r>
                            <a:rPr lang="en-US" b="0" i="1" smtClean="0">
                              <a:latin typeface="Cambria Math" panose="02040503050406030204" pitchFamily="18" charset="0"/>
                            </a:rPr>
                            <m:t>−</m:t>
                          </m:r>
                          <m:r>
                            <m:rPr>
                              <m:sty m:val="p"/>
                            </m:rPr>
                            <a:rPr lang="en-US" b="0" i="0" smtClean="0">
                              <a:latin typeface="Cambria Math" panose="02040503050406030204" pitchFamily="18" charset="0"/>
                            </a:rPr>
                            <m:t>traded</m:t>
                          </m:r>
                        </m:lim>
                      </m:limLow>
                      <m:r>
                        <a:rPr lang="en-US" b="0" i="0"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pos m:val="bot"/>
                              <m:vertJc m:val="top"/>
                              <m:ctrlPr>
                                <a:rPr lang="en-US" b="0" i="1" smtClean="0">
                                  <a:latin typeface="Cambria Math" panose="02040503050406030204" pitchFamily="18" charset="0"/>
                                </a:rPr>
                              </m:ctrlPr>
                            </m:groupChrPr>
                            <m:e>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𝜏</m:t>
                                      </m:r>
                                    </m:e>
                                    <m:sub>
                                      <m:r>
                                        <a:rPr lang="en-US" b="0" i="1" smtClean="0">
                                          <a:latin typeface="Cambria Math" panose="02040503050406030204" pitchFamily="18" charset="0"/>
                                        </a:rPr>
                                        <m:t>𝑖𝑗𝑘𝑡</m:t>
                                      </m:r>
                                    </m:sub>
                                  </m:sSub>
                                </m:e>
                              </m:d>
                            </m:e>
                          </m:groupChr>
                        </m:e>
                        <m:lim>
                          <m:r>
                            <m:rPr>
                              <m:sty m:val="p"/>
                            </m:rPr>
                            <a:rPr lang="en-US" b="0" i="0" smtClean="0">
                              <a:latin typeface="Cambria Math" panose="02040503050406030204" pitchFamily="18" charset="0"/>
                            </a:rPr>
                            <m:t>traded</m:t>
                          </m:r>
                        </m:lim>
                      </m:limLow>
                    </m:oMath>
                  </m:oMathPara>
                </a14:m>
                <a:endParaRPr lang="en-US" dirty="0"/>
              </a:p>
              <a:p>
                <a:endParaRPr lang="en-US" dirty="0"/>
              </a:p>
              <a:p>
                <a:r>
                  <a:rPr lang="en-US" dirty="0"/>
                  <a:t>Assume that the non-traded inputs sector is competitive so that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 reflects the cost associated with providing distribution services</a:t>
                </a:r>
              </a:p>
            </p:txBody>
          </p:sp>
        </mc:Choice>
        <mc:Fallback xmlns="">
          <p:sp>
            <p:nvSpPr>
              <p:cNvPr id="3" name="Text Placeholder 2">
                <a:extLst>
                  <a:ext uri="{FF2B5EF4-FFF2-40B4-BE49-F238E27FC236}">
                    <a16:creationId xmlns:a16="http://schemas.microsoft.com/office/drawing/2014/main" id="{C38EB873-1278-3A89-A003-814C35DB77A0}"/>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r="-812"/>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78C86EFB-5AC9-73A8-3E7A-67EC64209533}"/>
              </a:ext>
            </a:extLst>
          </p:cNvPr>
          <p:cNvSpPr>
            <a:spLocks noGrp="1"/>
          </p:cNvSpPr>
          <p:nvPr>
            <p:ph type="sldNum" sz="quarter" idx="12"/>
          </p:nvPr>
        </p:nvSpPr>
        <p:spPr/>
        <p:txBody>
          <a:bodyPr/>
          <a:lstStyle/>
          <a:p>
            <a:fld id="{F994776A-187E-9540-9EA4-8D5781AB769D}" type="slidenum">
              <a:rPr lang="en-US" smtClean="0"/>
              <a:pPr/>
              <a:t>12</a:t>
            </a:fld>
            <a:endParaRPr lang="en-US" dirty="0"/>
          </a:p>
        </p:txBody>
      </p:sp>
    </p:spTree>
    <p:extLst>
      <p:ext uri="{BB962C8B-B14F-4D97-AF65-F5344CB8AC3E}">
        <p14:creationId xmlns:p14="http://schemas.microsoft.com/office/powerpoint/2010/main" val="2494675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12A025-5ABD-36A8-A570-A28DA67552E3}"/>
              </a:ext>
            </a:extLst>
          </p:cNvPr>
          <p:cNvSpPr>
            <a:spLocks noGrp="1"/>
          </p:cNvSpPr>
          <p:nvPr>
            <p:ph type="title"/>
          </p:nvPr>
        </p:nvSpPr>
        <p:spPr>
          <a:xfrm>
            <a:off x="446468" y="457200"/>
            <a:ext cx="8651812" cy="771787"/>
          </a:xfrm>
        </p:spPr>
        <p:txBody>
          <a:bodyPr/>
          <a:lstStyle/>
          <a:p>
            <a:r>
              <a:rPr lang="en-US" dirty="0"/>
              <a:t>Intermediate Inputs Model</a:t>
            </a:r>
            <a:br>
              <a:rPr lang="en-US" dirty="0"/>
            </a:br>
            <a:r>
              <a:rPr lang="en-US" dirty="0"/>
              <a:t>Variance Decomposition</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87BD5685-92E5-99E4-680A-2BD008864576}"/>
                  </a:ext>
                </a:extLst>
              </p:cNvPr>
              <p:cNvSpPr>
                <a:spLocks noGrp="1"/>
              </p:cNvSpPr>
              <p:nvPr>
                <p:ph type="body" sz="quarter" idx="10"/>
              </p:nvPr>
            </p:nvSpPr>
            <p:spPr>
              <a:xfrm>
                <a:off x="457199" y="1669410"/>
                <a:ext cx="11266713" cy="4448698"/>
              </a:xfrm>
            </p:spPr>
            <p:txBody>
              <a:bodyPr/>
              <a:lstStyle/>
              <a:p>
                <a:r>
                  <a:rPr lang="en-US" dirty="0"/>
                  <a:t>Allows us to express final goods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m:t>
                        </m:r>
                      </m:sub>
                    </m:sSub>
                  </m:oMath>
                </a14:m>
                <a:r>
                  <a:rPr lang="en-US" dirty="0"/>
                  <a:t> in terms of input </a:t>
                </a:r>
                <a14:m>
                  <m:oMath xmlns:m="http://schemas.openxmlformats.org/officeDocument/2006/math">
                    <m:r>
                      <a:rPr lang="en-US" b="0" i="1" smtClean="0">
                        <a:latin typeface="Cambria Math" panose="02040503050406030204" pitchFamily="18" charset="0"/>
                      </a:rPr>
                      <m:t>𝛽</m:t>
                    </m:r>
                  </m:oMath>
                </a14:m>
                <a:r>
                  <a:rPr lang="en-US" dirty="0"/>
                  <a:t>’s:</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𝜏</m:t>
                          </m:r>
                        </m:sup>
                      </m:sSubSup>
                    </m:oMath>
                  </m:oMathPara>
                </a14:m>
                <a:endParaRPr lang="en-US" dirty="0"/>
              </a:p>
              <a:p>
                <a:endParaRPr lang="en-US" dirty="0"/>
              </a:p>
              <a:p>
                <a:r>
                  <a:rPr lang="en-US" dirty="0"/>
                  <a:t>The classical dichotomy applied to intermediate inputs gives:</a:t>
                </a:r>
              </a:p>
              <a:p>
                <a:endParaRPr lang="en-US" dirty="0"/>
              </a:p>
              <a:p>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=1</m:t>
                      </m:r>
                      <m:r>
                        <a:rPr lang="en-US" b="0" i="0"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=0</m:t>
                      </m:r>
                    </m:oMath>
                  </m:oMathPara>
                </a14:m>
                <a:endParaRPr lang="en-US" dirty="0"/>
              </a:p>
              <a:p>
                <a:endParaRPr lang="en-US" dirty="0"/>
              </a:p>
              <a:p>
                <a:r>
                  <a:rPr lang="en-US" dirty="0"/>
                  <a:t>which implies that:</a:t>
                </a:r>
              </a:p>
              <a:p>
                <a:endParaRPr lang="en-US" dirty="0"/>
              </a:p>
              <a:p>
                <a:pPr marL="285750" indent="-285750">
                  <a:buFont typeface="Arial" panose="020B0604020202020204" pitchFamily="34" charset="0"/>
                  <a:buChar char="•"/>
                </a:pPr>
                <a:r>
                  <a:rPr lang="en-US" dirty="0"/>
                  <a:t>Final goods contributions to aggregate real exchange rate variation,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oMath>
                </a14:m>
                <a:r>
                  <a:rPr lang="en-US" dirty="0"/>
                  <a:t>, are increasing in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endParaRPr lang="en-US" dirty="0"/>
              </a:p>
              <a:p>
                <a:pPr marL="285750" indent="-285750">
                  <a:buFont typeface="Arial" panose="020B0604020202020204" pitchFamily="34" charset="0"/>
                  <a:buChar char="•"/>
                </a:pPr>
                <a:r>
                  <a:rPr lang="en-US" dirty="0"/>
                  <a:t>The classical dichotomy will </a:t>
                </a:r>
                <a:r>
                  <a:rPr lang="en-US" b="1" dirty="0"/>
                  <a:t>never </a:t>
                </a:r>
                <a:r>
                  <a:rPr lang="en-US" dirty="0"/>
                  <a:t>hold for final goods</a:t>
                </a:r>
              </a:p>
            </p:txBody>
          </p:sp>
        </mc:Choice>
        <mc:Fallback xmlns="">
          <p:sp>
            <p:nvSpPr>
              <p:cNvPr id="3" name="Text Placeholder 2">
                <a:extLst>
                  <a:ext uri="{FF2B5EF4-FFF2-40B4-BE49-F238E27FC236}">
                    <a16:creationId xmlns:a16="http://schemas.microsoft.com/office/drawing/2014/main" id="{87BD5685-92E5-99E4-680A-2BD008864576}"/>
                  </a:ext>
                </a:extLst>
              </p:cNvPr>
              <p:cNvSpPr>
                <a:spLocks noGrp="1" noRot="1" noChangeAspect="1" noMove="1" noResize="1" noEditPoints="1" noAdjustHandles="1" noChangeArrowheads="1" noChangeShapeType="1" noTextEdit="1"/>
              </p:cNvSpPr>
              <p:nvPr>
                <p:ph type="body" sz="quarter" idx="10"/>
              </p:nvPr>
            </p:nvSpPr>
            <p:spPr>
              <a:xfrm>
                <a:off x="457199" y="1669410"/>
                <a:ext cx="11266713" cy="4448698"/>
              </a:xfrm>
              <a:blipFill>
                <a:blip r:embed="rId2"/>
                <a:stretch>
                  <a:fillRect l="-433" t="-1096"/>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090047DE-D786-031E-FC27-40DDB1FBDECB}"/>
              </a:ext>
            </a:extLst>
          </p:cNvPr>
          <p:cNvSpPr>
            <a:spLocks noGrp="1"/>
          </p:cNvSpPr>
          <p:nvPr>
            <p:ph type="sldNum" sz="quarter" idx="12"/>
          </p:nvPr>
        </p:nvSpPr>
        <p:spPr/>
        <p:txBody>
          <a:bodyPr/>
          <a:lstStyle/>
          <a:p>
            <a:fld id="{F994776A-187E-9540-9EA4-8D5781AB769D}" type="slidenum">
              <a:rPr lang="en-US" smtClean="0"/>
              <a:pPr/>
              <a:t>13</a:t>
            </a:fld>
            <a:endParaRPr lang="en-US" dirty="0"/>
          </a:p>
        </p:txBody>
      </p:sp>
    </p:spTree>
    <p:extLst>
      <p:ext uri="{BB962C8B-B14F-4D97-AF65-F5344CB8AC3E}">
        <p14:creationId xmlns:p14="http://schemas.microsoft.com/office/powerpoint/2010/main" val="240375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1B04DE-4115-3E85-AA61-709B79926932}"/>
              </a:ext>
            </a:extLst>
          </p:cNvPr>
          <p:cNvSpPr>
            <a:spLocks noGrp="1"/>
          </p:cNvSpPr>
          <p:nvPr>
            <p:ph type="title"/>
          </p:nvPr>
        </p:nvSpPr>
        <p:spPr/>
        <p:txBody>
          <a:bodyPr/>
          <a:lstStyle/>
          <a:p>
            <a:r>
              <a:rPr lang="en-US" dirty="0"/>
              <a:t>Microeconomic Decomposition</a:t>
            </a:r>
            <a:br>
              <a:rPr lang="en-US" dirty="0"/>
            </a:br>
            <a:r>
              <a:rPr lang="en-US" dirty="0"/>
              <a:t>Distribution Shares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A52223EF-4082-DD74-AECA-D7A47F43D322}"/>
                  </a:ext>
                </a:extLst>
              </p:cNvPr>
              <p:cNvSpPr>
                <a:spLocks noGrp="1"/>
              </p:cNvSpPr>
              <p:nvPr>
                <p:ph type="body" sz="quarter" idx="10"/>
              </p:nvPr>
            </p:nvSpPr>
            <p:spPr/>
            <p:txBody>
              <a:bodyPr/>
              <a:lstStyle/>
              <a:p>
                <a:r>
                  <a:rPr lang="en-US" dirty="0"/>
                  <a:t>Crucini and Landry (2019) </a:t>
                </a:r>
                <a:r>
                  <a:rPr lang="en-US" b="1" dirty="0"/>
                  <a:t>computes 30 unique distribution shares,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𝜶</m:t>
                        </m:r>
                      </m:e>
                      <m:sub>
                        <m:r>
                          <a:rPr lang="en-US" b="1" i="1" smtClean="0">
                            <a:latin typeface="Cambria Math" panose="02040503050406030204" pitchFamily="18" charset="0"/>
                          </a:rPr>
                          <m:t>𝒊</m:t>
                        </m:r>
                      </m:sub>
                    </m:sSub>
                  </m:oMath>
                </a14:m>
                <a:r>
                  <a:rPr lang="en-US" dirty="0"/>
                  <a:t>, from the </a:t>
                </a:r>
                <a:r>
                  <a:rPr lang="en-US" b="1" dirty="0"/>
                  <a:t>Bureau of Economic Analysis (BEA)</a:t>
                </a:r>
                <a:r>
                  <a:rPr lang="en-US" dirty="0"/>
                  <a:t>:</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m:t>
                      </m:r>
                      <m:f>
                        <m:fPr>
                          <m:ctrlPr>
                            <a:rPr lang="en-US" b="0" i="0" smtClean="0">
                              <a:latin typeface="Cambria Math" panose="02040503050406030204" pitchFamily="18" charset="0"/>
                            </a:rPr>
                          </m:ctrlPr>
                        </m:fPr>
                        <m:num>
                          <m:r>
                            <m:rPr>
                              <m:sty m:val="p"/>
                            </m:rPr>
                            <a:rPr lang="en-US" b="0" i="0" smtClean="0">
                              <a:latin typeface="Cambria Math" panose="02040503050406030204" pitchFamily="18" charset="0"/>
                            </a:rPr>
                            <m:t>retail</m:t>
                          </m:r>
                          <m:r>
                            <a:rPr lang="en-US" b="0" i="0" smtClean="0">
                              <a:latin typeface="Cambria Math" panose="02040503050406030204" pitchFamily="18" charset="0"/>
                            </a:rPr>
                            <m:t> </m:t>
                          </m:r>
                          <m:r>
                            <m:rPr>
                              <m:sty m:val="p"/>
                            </m:rPr>
                            <a:rPr lang="en-US" b="0" i="0" smtClean="0">
                              <a:latin typeface="Cambria Math" panose="02040503050406030204" pitchFamily="18" charset="0"/>
                            </a:rPr>
                            <m:t>price</m:t>
                          </m:r>
                          <m:r>
                            <a:rPr lang="en-US" b="0" i="0" smtClean="0">
                              <a:latin typeface="Cambria Math" panose="02040503050406030204" pitchFamily="18" charset="0"/>
                            </a:rPr>
                            <m:t> −</m:t>
                          </m:r>
                          <m:r>
                            <m:rPr>
                              <m:sty m:val="p"/>
                            </m:rPr>
                            <a:rPr lang="en-US" b="0" i="0" smtClean="0">
                              <a:latin typeface="Cambria Math" panose="02040503050406030204" pitchFamily="18" charset="0"/>
                            </a:rPr>
                            <m:t>producer</m:t>
                          </m:r>
                          <m:r>
                            <a:rPr lang="en-US" b="0" i="0" smtClean="0">
                              <a:latin typeface="Cambria Math" panose="02040503050406030204" pitchFamily="18" charset="0"/>
                            </a:rPr>
                            <m:t> </m:t>
                          </m:r>
                          <m:r>
                            <m:rPr>
                              <m:sty m:val="p"/>
                            </m:rPr>
                            <a:rPr lang="en-US" b="0" i="0" smtClean="0">
                              <a:latin typeface="Cambria Math" panose="02040503050406030204" pitchFamily="18" charset="0"/>
                            </a:rPr>
                            <m:t>price</m:t>
                          </m:r>
                        </m:num>
                        <m:den>
                          <m:r>
                            <m:rPr>
                              <m:sty m:val="p"/>
                            </m:rPr>
                            <a:rPr lang="en-US" b="0" i="0" smtClean="0">
                              <a:latin typeface="Cambria Math" panose="02040503050406030204" pitchFamily="18" charset="0"/>
                            </a:rPr>
                            <m:t>retail</m:t>
                          </m:r>
                          <m:r>
                            <a:rPr lang="en-US" b="0" i="0" smtClean="0">
                              <a:latin typeface="Cambria Math" panose="02040503050406030204" pitchFamily="18" charset="0"/>
                            </a:rPr>
                            <m:t> </m:t>
                          </m:r>
                          <m:r>
                            <m:rPr>
                              <m:sty m:val="p"/>
                            </m:rPr>
                            <a:rPr lang="en-US" b="0" i="0" smtClean="0">
                              <a:latin typeface="Cambria Math" panose="02040503050406030204" pitchFamily="18" charset="0"/>
                            </a:rPr>
                            <m:t>price</m:t>
                          </m:r>
                        </m:den>
                      </m:f>
                    </m:oMath>
                  </m:oMathPara>
                </a14:m>
                <a:endParaRPr lang="en-US" dirty="0"/>
              </a:p>
              <a:p>
                <a:endParaRPr lang="en-US" dirty="0"/>
              </a:p>
              <a:p>
                <a:r>
                  <a:rPr lang="en-US" b="1" dirty="0"/>
                  <a:t>These distribution shares:</a:t>
                </a:r>
                <a:endParaRPr lang="en-US" dirty="0"/>
              </a:p>
              <a:p>
                <a:pPr marL="285750" indent="-285750">
                  <a:buFont typeface="Arial" panose="020B0604020202020204" pitchFamily="34" charset="0"/>
                  <a:buChar char="•"/>
                </a:pPr>
                <a:r>
                  <a:rPr lang="en-US" dirty="0"/>
                  <a:t>Reflect the costs associated with providing distribution services: these include wholesaling, retailing, marketing, local transportation and markups</a:t>
                </a:r>
              </a:p>
              <a:p>
                <a:pPr marL="285750" indent="-285750">
                  <a:buFont typeface="Arial" panose="020B0604020202020204" pitchFamily="34" charset="0"/>
                  <a:buChar char="•"/>
                </a:pPr>
                <a:r>
                  <a:rPr lang="en-US" dirty="0"/>
                  <a:t>Are primarily internationally immobile factors of production, local labor, land and public infrastructure</a:t>
                </a:r>
              </a:p>
              <a:p>
                <a:pPr marL="285750" indent="-285750">
                  <a:buFont typeface="Arial" panose="020B0604020202020204" pitchFamily="34" charset="0"/>
                  <a:buChar char="•"/>
                </a:pPr>
                <a:r>
                  <a:rPr lang="en-US" dirty="0"/>
                  <a:t>Are important, the median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=0.41</m:t>
                    </m:r>
                  </m:oMath>
                </a14:m>
                <a:r>
                  <a:rPr lang="en-US" dirty="0"/>
                  <a:t> (comparable to Burstein et al. (2003) and Goldberg and Campa (2010))</a:t>
                </a:r>
              </a:p>
            </p:txBody>
          </p:sp>
        </mc:Choice>
        <mc:Fallback xmlns="">
          <p:sp>
            <p:nvSpPr>
              <p:cNvPr id="3" name="Text Placeholder 2">
                <a:extLst>
                  <a:ext uri="{FF2B5EF4-FFF2-40B4-BE49-F238E27FC236}">
                    <a16:creationId xmlns:a16="http://schemas.microsoft.com/office/drawing/2014/main" id="{A52223EF-4082-DD74-AECA-D7A47F43D322}"/>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
        <p:nvSpPr>
          <p:cNvPr id="5" name="Action Button: Blank 4">
            <a:hlinkClick r:id="rId3" action="ppaction://hlinksldjump" highlightClick="1"/>
            <a:extLst>
              <a:ext uri="{FF2B5EF4-FFF2-40B4-BE49-F238E27FC236}">
                <a16:creationId xmlns:a16="http://schemas.microsoft.com/office/drawing/2014/main" id="{7C95B98B-4531-AD66-685E-88CEED5E4669}"/>
              </a:ext>
            </a:extLst>
          </p:cNvPr>
          <p:cNvSpPr/>
          <p:nvPr/>
        </p:nvSpPr>
        <p:spPr>
          <a:xfrm>
            <a:off x="457199" y="6535604"/>
            <a:ext cx="2511706"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t>Example of Distribution Shares</a:t>
            </a:r>
          </a:p>
        </p:txBody>
      </p:sp>
      <p:sp>
        <p:nvSpPr>
          <p:cNvPr id="7" name="Action Button: Blank 6">
            <a:hlinkClick r:id="" action="ppaction://noaction" highlightClick="1"/>
            <a:extLst>
              <a:ext uri="{FF2B5EF4-FFF2-40B4-BE49-F238E27FC236}">
                <a16:creationId xmlns:a16="http://schemas.microsoft.com/office/drawing/2014/main" id="{1F71A304-D0C2-1924-8612-D41D23518AD9}"/>
              </a:ext>
            </a:extLst>
          </p:cNvPr>
          <p:cNvSpPr/>
          <p:nvPr/>
        </p:nvSpPr>
        <p:spPr>
          <a:xfrm>
            <a:off x="3122847" y="6535604"/>
            <a:ext cx="1649527"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t>Example of Goods</a:t>
            </a:r>
          </a:p>
        </p:txBody>
      </p:sp>
      <p:sp>
        <p:nvSpPr>
          <p:cNvPr id="2" name="Slide Number Placeholder 1">
            <a:extLst>
              <a:ext uri="{FF2B5EF4-FFF2-40B4-BE49-F238E27FC236}">
                <a16:creationId xmlns:a16="http://schemas.microsoft.com/office/drawing/2014/main" id="{EEF9AD93-793A-219F-DA0F-3AD85021745A}"/>
              </a:ext>
            </a:extLst>
          </p:cNvPr>
          <p:cNvSpPr>
            <a:spLocks noGrp="1"/>
          </p:cNvSpPr>
          <p:nvPr>
            <p:ph type="sldNum" sz="quarter" idx="12"/>
          </p:nvPr>
        </p:nvSpPr>
        <p:spPr/>
        <p:txBody>
          <a:bodyPr/>
          <a:lstStyle/>
          <a:p>
            <a:fld id="{F994776A-187E-9540-9EA4-8D5781AB769D}" type="slidenum">
              <a:rPr lang="en-US" smtClean="0"/>
              <a:pPr/>
              <a:t>14</a:t>
            </a:fld>
            <a:endParaRPr lang="en-US" dirty="0"/>
          </a:p>
        </p:txBody>
      </p:sp>
    </p:spTree>
    <p:extLst>
      <p:ext uri="{BB962C8B-B14F-4D97-AF65-F5344CB8AC3E}">
        <p14:creationId xmlns:p14="http://schemas.microsoft.com/office/powerpoint/2010/main" val="2483610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C96CD3-00CC-56F9-9306-8CFBCBBE8102}"/>
              </a:ext>
            </a:extLst>
          </p:cNvPr>
          <p:cNvSpPr>
            <a:spLocks noGrp="1"/>
          </p:cNvSpPr>
          <p:nvPr>
            <p:ph type="title"/>
          </p:nvPr>
        </p:nvSpPr>
        <p:spPr/>
        <p:txBody>
          <a:bodyPr/>
          <a:lstStyle/>
          <a:p>
            <a:r>
              <a:rPr lang="en-US" dirty="0"/>
              <a:t>Microeconomic Decomposition</a:t>
            </a:r>
            <a:br>
              <a:rPr lang="en-US" dirty="0"/>
            </a:br>
            <a:r>
              <a:rPr lang="en-US" dirty="0"/>
              <a:t>Three Benchmark Views</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8680E610-11CB-9239-D7D9-867E4F8D240C}"/>
                  </a:ext>
                </a:extLst>
              </p:cNvPr>
              <p:cNvGraphicFramePr>
                <a:graphicFrameLocks noGrp="1"/>
              </p:cNvGraphicFramePr>
              <p:nvPr>
                <p:extLst>
                  <p:ext uri="{D42A27DB-BD31-4B8C-83A1-F6EECF244321}">
                    <p14:modId xmlns:p14="http://schemas.microsoft.com/office/powerpoint/2010/main" val="1417753254"/>
                  </p:ext>
                </p:extLst>
              </p:nvPr>
            </p:nvGraphicFramePr>
            <p:xfrm>
              <a:off x="714375" y="1623440"/>
              <a:ext cx="10763250" cy="3611120"/>
            </p:xfrm>
            <a:graphic>
              <a:graphicData uri="http://schemas.openxmlformats.org/drawingml/2006/table">
                <a:tbl>
                  <a:tblPr firstRow="1" bandRow="1">
                    <a:tableStyleId>{5C22544A-7EE6-4342-B048-85BDC9FD1C3A}</a:tableStyleId>
                  </a:tblPr>
                  <a:tblGrid>
                    <a:gridCol w="3587750">
                      <a:extLst>
                        <a:ext uri="{9D8B030D-6E8A-4147-A177-3AD203B41FA5}">
                          <a16:colId xmlns:a16="http://schemas.microsoft.com/office/drawing/2014/main" val="3475395988"/>
                        </a:ext>
                      </a:extLst>
                    </a:gridCol>
                    <a:gridCol w="3587750">
                      <a:extLst>
                        <a:ext uri="{9D8B030D-6E8A-4147-A177-3AD203B41FA5}">
                          <a16:colId xmlns:a16="http://schemas.microsoft.com/office/drawing/2014/main" val="3643868767"/>
                        </a:ext>
                      </a:extLst>
                    </a:gridCol>
                    <a:gridCol w="3587750">
                      <a:extLst>
                        <a:ext uri="{9D8B030D-6E8A-4147-A177-3AD203B41FA5}">
                          <a16:colId xmlns:a16="http://schemas.microsoft.com/office/drawing/2014/main" val="3234269364"/>
                        </a:ext>
                      </a:extLst>
                    </a:gridCol>
                  </a:tblGrid>
                  <a:tr h="902780">
                    <a:tc>
                      <a:txBody>
                        <a:bodyPr/>
                        <a:lstStyle/>
                        <a:p>
                          <a:endParaRPr lang="en-US" dirty="0"/>
                        </a:p>
                      </a:txBody>
                      <a:tcPr>
                        <a:noFill/>
                      </a:tcPr>
                    </a:tc>
                    <a:tc>
                      <a:txBody>
                        <a:bodyPr/>
                        <a:lstStyle/>
                        <a:p>
                          <a:pPr algn="ctr"/>
                          <a:r>
                            <a:rPr lang="en-US" dirty="0">
                              <a:solidFill>
                                <a:schemeClr val="tx1"/>
                              </a:solidFill>
                            </a:rPr>
                            <a:t>Non-traded goods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Traded goods</a:t>
                          </a:r>
                        </a:p>
                      </a:txBody>
                      <a:tcPr anchor="ctr"/>
                    </a:tc>
                    <a:extLst>
                      <a:ext uri="{0D108BD9-81ED-4DB2-BD59-A6C34878D82A}">
                        <a16:rowId xmlns:a16="http://schemas.microsoft.com/office/drawing/2014/main" val="3704908798"/>
                      </a:ext>
                    </a:extLst>
                  </a:tr>
                  <a:tr h="902780">
                    <a:tc>
                      <a:txBody>
                        <a:bodyPr/>
                        <a:lstStyle/>
                        <a:p>
                          <a:pPr algn="ctr"/>
                          <a:r>
                            <a:rPr lang="en-US" b="1" dirty="0"/>
                            <a:t>Goods are all alike</a:t>
                          </a:r>
                        </a:p>
                      </a:txBody>
                      <a:tcPr anchor="ctr"/>
                    </a:tc>
                    <a:tc>
                      <a:txBody>
                        <a:bodyPr/>
                        <a:lstStyle/>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=1</m:t>
                                </m:r>
                              </m:oMath>
                            </m:oMathPara>
                          </a14:m>
                          <a:endParaRPr lang="en-US" dirty="0"/>
                        </a:p>
                      </a:txBody>
                      <a:tcPr anchor="ctr"/>
                    </a:tc>
                    <a:tc>
                      <a:txBody>
                        <a:bodyPr/>
                        <a:lstStyle/>
                        <a:p>
                          <a:pPr algn="ct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=1</m:t>
                                </m:r>
                              </m:oMath>
                            </m:oMathPara>
                          </a14:m>
                          <a:endParaRPr lang="en-US" dirty="0"/>
                        </a:p>
                      </a:txBody>
                      <a:tcPr anchor="ctr"/>
                    </a:tc>
                    <a:extLst>
                      <a:ext uri="{0D108BD9-81ED-4DB2-BD59-A6C34878D82A}">
                        <a16:rowId xmlns:a16="http://schemas.microsoft.com/office/drawing/2014/main" val="2385374172"/>
                      </a:ext>
                    </a:extLst>
                  </a:tr>
                  <a:tr h="902780">
                    <a:tc>
                      <a:txBody>
                        <a:bodyPr/>
                        <a:lstStyle/>
                        <a:p>
                          <a:pPr algn="ctr"/>
                          <a:r>
                            <a:rPr lang="en-US" b="1" dirty="0"/>
                            <a:t>Classical Dichotomy</a:t>
                          </a:r>
                        </a:p>
                      </a:txBody>
                      <a:tcPr anchor="ctr"/>
                    </a:tc>
                    <a:tc>
                      <a:txBody>
                        <a:bodyPr/>
                        <a:lstStyle/>
                        <a:p>
                          <a:pPr algn="ct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𝑁</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𝜔</m:t>
                                    </m:r>
                                  </m:e>
                                  <m:sup>
                                    <m:r>
                                      <a:rPr lang="en-US" b="0" i="1" smtClean="0">
                                        <a:latin typeface="Cambria Math" panose="02040503050406030204" pitchFamily="18" charset="0"/>
                                      </a:rPr>
                                      <m:t>−1</m:t>
                                    </m:r>
                                  </m:sup>
                                </m:sSup>
                              </m:oMath>
                            </m:oMathPara>
                          </a14:m>
                          <a:endParaRPr lang="en-US" dirty="0"/>
                        </a:p>
                      </a:txBody>
                      <a:tcPr anchor="ctr"/>
                    </a:tc>
                    <a:tc>
                      <a:txBody>
                        <a:bodyPr/>
                        <a:lstStyle/>
                        <a:p>
                          <a:pPr algn="ct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𝑇</m:t>
                                    </m:r>
                                  </m:sup>
                                </m:sSubSup>
                                <m:r>
                                  <a:rPr lang="en-US" b="0" i="1" smtClean="0">
                                    <a:latin typeface="Cambria Math" panose="02040503050406030204" pitchFamily="18" charset="0"/>
                                  </a:rPr>
                                  <m:t>=0</m:t>
                                </m:r>
                              </m:oMath>
                            </m:oMathPara>
                          </a14:m>
                          <a:endParaRPr lang="en-US" dirty="0"/>
                        </a:p>
                      </a:txBody>
                      <a:tcPr anchor="ctr"/>
                    </a:tc>
                    <a:extLst>
                      <a:ext uri="{0D108BD9-81ED-4DB2-BD59-A6C34878D82A}">
                        <a16:rowId xmlns:a16="http://schemas.microsoft.com/office/drawing/2014/main" val="2514511773"/>
                      </a:ext>
                    </a:extLst>
                  </a:tr>
                  <a:tr h="902780">
                    <a:tc>
                      <a:txBody>
                        <a:bodyPr/>
                        <a:lstStyle/>
                        <a:p>
                          <a:pPr algn="ctr"/>
                          <a:r>
                            <a:rPr lang="en-US" b="1" dirty="0"/>
                            <a:t>Intermediate Inputs</a:t>
                          </a:r>
                        </a:p>
                      </a:txBody>
                      <a:tcPr anchor="ctr"/>
                    </a:tc>
                    <a:tc>
                      <a:txBody>
                        <a:bodyPr/>
                        <a:lstStyle/>
                        <a:p>
                          <a:pPr algn="ctr"/>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𝛼</m:t>
                                    </m:r>
                                  </m:e>
                                  <m:sup>
                                    <m:r>
                                      <a:rPr lang="en-US" b="0" i="1" smtClean="0">
                                        <a:latin typeface="Cambria Math" panose="02040503050406030204" pitchFamily="18" charset="0"/>
                                      </a:rPr>
                                      <m:t>𝑁</m:t>
                                    </m:r>
                                  </m:sup>
                                </m:s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𝛼</m:t>
                                        </m:r>
                                      </m:e>
                                      <m:sup>
                                        <m:r>
                                          <a:rPr lang="en-US" b="0" i="1" smtClean="0">
                                            <a:latin typeface="Cambria Math" panose="02040503050406030204" pitchFamily="18" charset="0"/>
                                          </a:rPr>
                                          <m:t>𝑁</m:t>
                                        </m:r>
                                      </m:sup>
                                    </m:sSup>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m:oMathPara>
                          </a14:m>
                          <a:endParaRPr lang="en-US" dirty="0"/>
                        </a:p>
                      </a:txBody>
                      <a:tcPr anchor="ctr"/>
                    </a:tc>
                    <a:tc>
                      <a:txBody>
                        <a:bodyPr/>
                        <a:lstStyle/>
                        <a:p>
                          <a:pPr algn="ctr"/>
                          <a14:m>
                            <m:oMathPara xmlns:m="http://schemas.openxmlformats.org/officeDocument/2006/math">
                              <m:oMath>
                                <m:sSup>
                                  <m:sSupPr>
                                    <m:ctrlPr>
                                      <a:rPr lang="en-US" b="0" i="1" smtClean="0">
                                        <a:latin typeface="Cambria Math" panose="02040503050406030204" pitchFamily="18" charset="0"/>
                                      </a:rPr>
                                    </m:ctrlPr>
                                  </m:sSupPr>
                                  <m:e>
                                    <m:r>
                                      <a:rPr lang="en-US" b="0" i="1" smtClean="0">
                                        <a:latin typeface="Cambria Math" panose="02040503050406030204" pitchFamily="18" charset="0"/>
                                      </a:rPr>
                                      <m:t>𝛼</m:t>
                                    </m:r>
                                  </m:e>
                                  <m:sup>
                                    <m:r>
                                      <a:rPr lang="en-US" b="0" i="1" smtClean="0">
                                        <a:latin typeface="Cambria Math" panose="02040503050406030204" pitchFamily="18" charset="0"/>
                                      </a:rPr>
                                      <m:t>𝑇</m:t>
                                    </m:r>
                                  </m:sup>
                                </m:s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𝛼</m:t>
                                        </m:r>
                                      </m:e>
                                      <m:sup>
                                        <m:r>
                                          <a:rPr lang="en-US" b="0" i="1" smtClean="0">
                                            <a:latin typeface="Cambria Math" panose="02040503050406030204" pitchFamily="18" charset="0"/>
                                          </a:rPr>
                                          <m:t>𝑇</m:t>
                                        </m:r>
                                      </m:sup>
                                    </m:sSup>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m:oMathPara>
                          </a14:m>
                          <a:endParaRPr lang="en-US" dirty="0"/>
                        </a:p>
                      </a:txBody>
                      <a:tcPr anchor="ctr"/>
                    </a:tc>
                    <a:extLst>
                      <a:ext uri="{0D108BD9-81ED-4DB2-BD59-A6C34878D82A}">
                        <a16:rowId xmlns:a16="http://schemas.microsoft.com/office/drawing/2014/main" val="2911546226"/>
                      </a:ext>
                    </a:extLst>
                  </a:tr>
                </a:tbl>
              </a:graphicData>
            </a:graphic>
          </p:graphicFrame>
        </mc:Choice>
        <mc:Fallback>
          <p:graphicFrame>
            <p:nvGraphicFramePr>
              <p:cNvPr id="6" name="Table 5">
                <a:extLst>
                  <a:ext uri="{FF2B5EF4-FFF2-40B4-BE49-F238E27FC236}">
                    <a16:creationId xmlns:a16="http://schemas.microsoft.com/office/drawing/2014/main" id="{8680E610-11CB-9239-D7D9-867E4F8D240C}"/>
                  </a:ext>
                </a:extLst>
              </p:cNvPr>
              <p:cNvGraphicFramePr>
                <a:graphicFrameLocks noGrp="1"/>
              </p:cNvGraphicFramePr>
              <p:nvPr>
                <p:extLst>
                  <p:ext uri="{D42A27DB-BD31-4B8C-83A1-F6EECF244321}">
                    <p14:modId xmlns:p14="http://schemas.microsoft.com/office/powerpoint/2010/main" val="1417753254"/>
                  </p:ext>
                </p:extLst>
              </p:nvPr>
            </p:nvGraphicFramePr>
            <p:xfrm>
              <a:off x="714375" y="1623440"/>
              <a:ext cx="10763250" cy="3611120"/>
            </p:xfrm>
            <a:graphic>
              <a:graphicData uri="http://schemas.openxmlformats.org/drawingml/2006/table">
                <a:tbl>
                  <a:tblPr firstRow="1" bandRow="1">
                    <a:tableStyleId>{5C22544A-7EE6-4342-B048-85BDC9FD1C3A}</a:tableStyleId>
                  </a:tblPr>
                  <a:tblGrid>
                    <a:gridCol w="3587750">
                      <a:extLst>
                        <a:ext uri="{9D8B030D-6E8A-4147-A177-3AD203B41FA5}">
                          <a16:colId xmlns:a16="http://schemas.microsoft.com/office/drawing/2014/main" val="3475395988"/>
                        </a:ext>
                      </a:extLst>
                    </a:gridCol>
                    <a:gridCol w="3587750">
                      <a:extLst>
                        <a:ext uri="{9D8B030D-6E8A-4147-A177-3AD203B41FA5}">
                          <a16:colId xmlns:a16="http://schemas.microsoft.com/office/drawing/2014/main" val="3643868767"/>
                        </a:ext>
                      </a:extLst>
                    </a:gridCol>
                    <a:gridCol w="3587750">
                      <a:extLst>
                        <a:ext uri="{9D8B030D-6E8A-4147-A177-3AD203B41FA5}">
                          <a16:colId xmlns:a16="http://schemas.microsoft.com/office/drawing/2014/main" val="3234269364"/>
                        </a:ext>
                      </a:extLst>
                    </a:gridCol>
                  </a:tblGrid>
                  <a:tr h="902780">
                    <a:tc>
                      <a:txBody>
                        <a:bodyPr/>
                        <a:lstStyle/>
                        <a:p>
                          <a:endParaRPr lang="en-US" dirty="0"/>
                        </a:p>
                      </a:txBody>
                      <a:tcPr>
                        <a:noFill/>
                      </a:tcPr>
                    </a:tc>
                    <a:tc>
                      <a:txBody>
                        <a:bodyPr/>
                        <a:lstStyle/>
                        <a:p>
                          <a:pPr algn="ctr"/>
                          <a:r>
                            <a:rPr lang="en-US" dirty="0">
                              <a:solidFill>
                                <a:schemeClr val="tx1"/>
                              </a:solidFill>
                            </a:rPr>
                            <a:t>Non-traded goods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Traded goods</a:t>
                          </a:r>
                        </a:p>
                      </a:txBody>
                      <a:tcPr anchor="ctr"/>
                    </a:tc>
                    <a:extLst>
                      <a:ext uri="{0D108BD9-81ED-4DB2-BD59-A6C34878D82A}">
                        <a16:rowId xmlns:a16="http://schemas.microsoft.com/office/drawing/2014/main" val="3704908798"/>
                      </a:ext>
                    </a:extLst>
                  </a:tr>
                  <a:tr h="902780">
                    <a:tc>
                      <a:txBody>
                        <a:bodyPr/>
                        <a:lstStyle/>
                        <a:p>
                          <a:pPr algn="ctr"/>
                          <a:r>
                            <a:rPr lang="en-US" b="1" dirty="0"/>
                            <a:t>Goods are all alike</a:t>
                          </a:r>
                        </a:p>
                      </a:txBody>
                      <a:tcPr anchor="ctr"/>
                    </a:tc>
                    <a:tc>
                      <a:txBody>
                        <a:bodyPr/>
                        <a:lstStyle/>
                        <a:p>
                          <a:endParaRPr lang="en-US"/>
                        </a:p>
                      </a:txBody>
                      <a:tcPr anchor="ctr">
                        <a:blipFill>
                          <a:blip r:embed="rId2"/>
                          <a:stretch>
                            <a:fillRect l="-100340" t="-100000" r="-100850" b="-200000"/>
                          </a:stretch>
                        </a:blipFill>
                      </a:tcPr>
                    </a:tc>
                    <a:tc>
                      <a:txBody>
                        <a:bodyPr/>
                        <a:lstStyle/>
                        <a:p>
                          <a:endParaRPr lang="en-US"/>
                        </a:p>
                      </a:txBody>
                      <a:tcPr anchor="ctr">
                        <a:blipFill>
                          <a:blip r:embed="rId2"/>
                          <a:stretch>
                            <a:fillRect l="-200000" t="-100000" r="-679" b="-200000"/>
                          </a:stretch>
                        </a:blipFill>
                      </a:tcPr>
                    </a:tc>
                    <a:extLst>
                      <a:ext uri="{0D108BD9-81ED-4DB2-BD59-A6C34878D82A}">
                        <a16:rowId xmlns:a16="http://schemas.microsoft.com/office/drawing/2014/main" val="2385374172"/>
                      </a:ext>
                    </a:extLst>
                  </a:tr>
                  <a:tr h="902780">
                    <a:tc>
                      <a:txBody>
                        <a:bodyPr/>
                        <a:lstStyle/>
                        <a:p>
                          <a:pPr algn="ctr"/>
                          <a:r>
                            <a:rPr lang="en-US" b="1" dirty="0"/>
                            <a:t>Classical Dichotomy</a:t>
                          </a:r>
                        </a:p>
                      </a:txBody>
                      <a:tcPr anchor="ctr"/>
                    </a:tc>
                    <a:tc>
                      <a:txBody>
                        <a:bodyPr/>
                        <a:lstStyle/>
                        <a:p>
                          <a:endParaRPr lang="en-US"/>
                        </a:p>
                      </a:txBody>
                      <a:tcPr anchor="ctr">
                        <a:blipFill>
                          <a:blip r:embed="rId2"/>
                          <a:stretch>
                            <a:fillRect l="-100340" t="-201351" r="-100850" b="-101351"/>
                          </a:stretch>
                        </a:blipFill>
                      </a:tcPr>
                    </a:tc>
                    <a:tc>
                      <a:txBody>
                        <a:bodyPr/>
                        <a:lstStyle/>
                        <a:p>
                          <a:endParaRPr lang="en-US"/>
                        </a:p>
                      </a:txBody>
                      <a:tcPr anchor="ctr">
                        <a:blipFill>
                          <a:blip r:embed="rId2"/>
                          <a:stretch>
                            <a:fillRect l="-200000" t="-201351" r="-679" b="-101351"/>
                          </a:stretch>
                        </a:blipFill>
                      </a:tcPr>
                    </a:tc>
                    <a:extLst>
                      <a:ext uri="{0D108BD9-81ED-4DB2-BD59-A6C34878D82A}">
                        <a16:rowId xmlns:a16="http://schemas.microsoft.com/office/drawing/2014/main" val="2514511773"/>
                      </a:ext>
                    </a:extLst>
                  </a:tr>
                  <a:tr h="902780">
                    <a:tc>
                      <a:txBody>
                        <a:bodyPr/>
                        <a:lstStyle/>
                        <a:p>
                          <a:pPr algn="ctr"/>
                          <a:r>
                            <a:rPr lang="en-US" b="1" dirty="0"/>
                            <a:t>Intermediate Inputs</a:t>
                          </a:r>
                        </a:p>
                      </a:txBody>
                      <a:tcPr anchor="ctr"/>
                    </a:tc>
                    <a:tc>
                      <a:txBody>
                        <a:bodyPr/>
                        <a:lstStyle/>
                        <a:p>
                          <a:endParaRPr lang="en-US"/>
                        </a:p>
                      </a:txBody>
                      <a:tcPr anchor="ctr">
                        <a:blipFill>
                          <a:blip r:embed="rId2"/>
                          <a:stretch>
                            <a:fillRect l="-100340" t="-301351" r="-100850" b="-1351"/>
                          </a:stretch>
                        </a:blipFill>
                      </a:tcPr>
                    </a:tc>
                    <a:tc>
                      <a:txBody>
                        <a:bodyPr/>
                        <a:lstStyle/>
                        <a:p>
                          <a:endParaRPr lang="en-US"/>
                        </a:p>
                      </a:txBody>
                      <a:tcPr anchor="ctr">
                        <a:blipFill>
                          <a:blip r:embed="rId2"/>
                          <a:stretch>
                            <a:fillRect l="-200000" t="-301351" r="-679" b="-1351"/>
                          </a:stretch>
                        </a:blipFill>
                      </a:tcPr>
                    </a:tc>
                    <a:extLst>
                      <a:ext uri="{0D108BD9-81ED-4DB2-BD59-A6C34878D82A}">
                        <a16:rowId xmlns:a16="http://schemas.microsoft.com/office/drawing/2014/main" val="2911546226"/>
                      </a:ext>
                    </a:extLst>
                  </a:tr>
                </a:tbl>
              </a:graphicData>
            </a:graphic>
          </p:graphicFrame>
        </mc:Fallback>
      </mc:AlternateContent>
      <p:sp>
        <p:nvSpPr>
          <p:cNvPr id="2" name="Slide Number Placeholder 1">
            <a:extLst>
              <a:ext uri="{FF2B5EF4-FFF2-40B4-BE49-F238E27FC236}">
                <a16:creationId xmlns:a16="http://schemas.microsoft.com/office/drawing/2014/main" id="{A0FB04FB-FFCB-03E6-699D-317483E60BE7}"/>
              </a:ext>
            </a:extLst>
          </p:cNvPr>
          <p:cNvSpPr>
            <a:spLocks noGrp="1"/>
          </p:cNvSpPr>
          <p:nvPr>
            <p:ph type="sldNum" sz="quarter" idx="12"/>
          </p:nvPr>
        </p:nvSpPr>
        <p:spPr/>
        <p:txBody>
          <a:bodyPr/>
          <a:lstStyle/>
          <a:p>
            <a:fld id="{F994776A-187E-9540-9EA4-8D5781AB769D}" type="slidenum">
              <a:rPr lang="en-US" smtClean="0"/>
              <a:pPr/>
              <a:t>15</a:t>
            </a:fld>
            <a:endParaRPr lang="en-US" dirty="0"/>
          </a:p>
        </p:txBody>
      </p:sp>
    </p:spTree>
    <p:extLst>
      <p:ext uri="{BB962C8B-B14F-4D97-AF65-F5344CB8AC3E}">
        <p14:creationId xmlns:p14="http://schemas.microsoft.com/office/powerpoint/2010/main" val="401649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FB1ED4-8D48-CCA3-3952-D483995955F7}"/>
              </a:ext>
            </a:extLst>
          </p:cNvPr>
          <p:cNvSpPr>
            <a:spLocks noGrp="1"/>
          </p:cNvSpPr>
          <p:nvPr>
            <p:ph type="title"/>
          </p:nvPr>
        </p:nvSpPr>
        <p:spPr/>
        <p:txBody>
          <a:bodyPr/>
          <a:lstStyle/>
          <a:p>
            <a:r>
              <a:rPr lang="en-US" dirty="0"/>
              <a:t>Microeconomic Decomposition</a:t>
            </a:r>
            <a:br>
              <a:rPr lang="en-US" dirty="0"/>
            </a:br>
            <a:r>
              <a:rPr lang="en-US" dirty="0"/>
              <a:t>Prices and Expenditure Weights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510604D3-17AD-FEB7-1AF8-69E2A22FB155}"/>
                  </a:ext>
                </a:extLst>
              </p:cNvPr>
              <p:cNvSpPr>
                <a:spLocks noGrp="1"/>
              </p:cNvSpPr>
              <p:nvPr>
                <p:ph type="body" sz="quarter" idx="10"/>
              </p:nvPr>
            </p:nvSpPr>
            <p:spPr/>
            <p:txBody>
              <a:bodyPr/>
              <a:lstStyle/>
              <a:p>
                <a:r>
                  <a:rPr lang="en-US" b="1" dirty="0"/>
                  <a:t>Economist Intelligence Unit (EIU) retail price data</a:t>
                </a:r>
              </a:p>
              <a:p>
                <a:endParaRPr lang="en-US" b="1" dirty="0"/>
              </a:p>
              <a:p>
                <a:pPr marL="285750" indent="-285750">
                  <a:buFont typeface="Arial" panose="020B0604020202020204" pitchFamily="34" charset="0"/>
                  <a:buChar char="•"/>
                </a:pPr>
                <a:r>
                  <a:rPr lang="en-US" dirty="0"/>
                  <a:t>Annual (local currency) prices from 1990 to 2005</a:t>
                </a:r>
              </a:p>
              <a:p>
                <a:pPr marL="285750" indent="-285750">
                  <a:buFont typeface="Arial" panose="020B0604020202020204" pitchFamily="34" charset="0"/>
                  <a:buChar char="•"/>
                </a:pPr>
                <a:r>
                  <a:rPr lang="en-US" dirty="0"/>
                  <a:t>301 goods and services</a:t>
                </a:r>
              </a:p>
              <a:p>
                <a:pPr marL="285750" indent="-285750">
                  <a:buFont typeface="Arial" panose="020B0604020202020204" pitchFamily="34" charset="0"/>
                  <a:buChar char="•"/>
                </a:pPr>
                <a:r>
                  <a:rPr lang="en-US" dirty="0"/>
                  <a:t>123 (mostly capitals) cities in 80 countries</a:t>
                </a:r>
              </a:p>
              <a:p>
                <a:pPr marL="285750" indent="-285750">
                  <a:buFont typeface="Arial" panose="020B0604020202020204" pitchFamily="34" charset="0"/>
                  <a:buChar char="•"/>
                </a:pPr>
                <a:r>
                  <a:rPr lang="en-US" dirty="0"/>
                  <a:t>Converted in US dollar using the spot exchange rate</a:t>
                </a:r>
              </a:p>
              <a:p>
                <a:endParaRPr lang="en-US" dirty="0"/>
              </a:p>
              <a:p>
                <a:r>
                  <a:rPr lang="en-US" b="1" dirty="0"/>
                  <a:t>Expenditure weights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𝝎</m:t>
                        </m:r>
                      </m:e>
                      <m:sub>
                        <m:r>
                          <a:rPr lang="en-US" b="1" i="1" smtClean="0">
                            <a:latin typeface="Cambria Math" panose="02040503050406030204" pitchFamily="18" charset="0"/>
                          </a:rPr>
                          <m:t>𝒊</m:t>
                        </m:r>
                      </m:sub>
                    </m:sSub>
                  </m:oMath>
                </a14:m>
                <a:r>
                  <a:rPr lang="en-US" b="1" dirty="0"/>
                  <a:t> from the BEA</a:t>
                </a:r>
              </a:p>
              <a:p>
                <a:endParaRPr lang="en-US" b="1" dirty="0"/>
              </a:p>
              <a:p>
                <a:pPr marL="285750" indent="-285750">
                  <a:buFont typeface="Arial" panose="020B0604020202020204" pitchFamily="34" charset="0"/>
                  <a:buChar char="•"/>
                </a:pPr>
                <a:r>
                  <a:rPr lang="en-US" dirty="0"/>
                  <a:t>73 unique expenditure weights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oMath>
                </a14:m>
                <a:endParaRPr lang="en-US" dirty="0"/>
              </a:p>
            </p:txBody>
          </p:sp>
        </mc:Choice>
        <mc:Fallback xmlns="">
          <p:sp>
            <p:nvSpPr>
              <p:cNvPr id="3" name="Text Placeholder 2">
                <a:extLst>
                  <a:ext uri="{FF2B5EF4-FFF2-40B4-BE49-F238E27FC236}">
                    <a16:creationId xmlns:a16="http://schemas.microsoft.com/office/drawing/2014/main" id="{510604D3-17AD-FEB7-1AF8-69E2A22FB155}"/>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0AB0323-6FCB-BB57-EE60-51B132B31777}"/>
              </a:ext>
            </a:extLst>
          </p:cNvPr>
          <p:cNvSpPr>
            <a:spLocks noGrp="1"/>
          </p:cNvSpPr>
          <p:nvPr>
            <p:ph type="sldNum" sz="quarter" idx="12"/>
          </p:nvPr>
        </p:nvSpPr>
        <p:spPr/>
        <p:txBody>
          <a:bodyPr/>
          <a:lstStyle/>
          <a:p>
            <a:fld id="{F994776A-187E-9540-9EA4-8D5781AB769D}" type="slidenum">
              <a:rPr lang="en-US" smtClean="0"/>
              <a:pPr/>
              <a:t>16</a:t>
            </a:fld>
            <a:endParaRPr lang="en-US" dirty="0"/>
          </a:p>
        </p:txBody>
      </p:sp>
    </p:spTree>
    <p:extLst>
      <p:ext uri="{BB962C8B-B14F-4D97-AF65-F5344CB8AC3E}">
        <p14:creationId xmlns:p14="http://schemas.microsoft.com/office/powerpoint/2010/main" val="536689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43B839-8C7B-4EE5-8DBF-57647A862213}"/>
              </a:ext>
            </a:extLst>
          </p:cNvPr>
          <p:cNvSpPr>
            <a:spLocks noGrp="1"/>
          </p:cNvSpPr>
          <p:nvPr>
            <p:ph type="title"/>
          </p:nvPr>
        </p:nvSpPr>
        <p:spPr/>
        <p:txBody>
          <a:bodyPr/>
          <a:lstStyle/>
          <a:p>
            <a:r>
              <a:rPr lang="en-US" dirty="0"/>
              <a:t>Macroeconomic Decomposition,</a:t>
            </a:r>
            <a:br>
              <a:rPr lang="en-US" dirty="0"/>
            </a:br>
            <a:r>
              <a:rPr lang="en-US" dirty="0"/>
              <a:t>Classical Dichotomy Is Very Muted</a:t>
            </a:r>
          </a:p>
        </p:txBody>
      </p:sp>
      <p:pic>
        <p:nvPicPr>
          <p:cNvPr id="9" name="Picture 8" descr="Kernel density plot of good-level betas, ranging from −2 to 4 on the horizontal axis. Three overlapping densities are shown: all goods, traded goods, and non-traded goods, with a vertical line marking each group's mean. The traded and non-traded densities overlap almost completely rather than separating into the two distinct mass points the classical dichotomy predicts.">
            <a:extLst>
              <a:ext uri="{FF2B5EF4-FFF2-40B4-BE49-F238E27FC236}">
                <a16:creationId xmlns:a16="http://schemas.microsoft.com/office/drawing/2014/main" id="{F6E603B6-9615-468C-B48E-A23B41652A44}"/>
              </a:ext>
            </a:extLst>
          </p:cNvPr>
          <p:cNvPicPr>
            <a:picLocks noChangeAspect="1"/>
          </p:cNvPicPr>
          <p:nvPr/>
        </p:nvPicPr>
        <p:blipFill>
          <a:blip r:embed="rId2"/>
          <a:stretch>
            <a:fillRect/>
          </a:stretch>
        </p:blipFill>
        <p:spPr>
          <a:xfrm>
            <a:off x="2743200" y="1270677"/>
            <a:ext cx="6705600" cy="5027764"/>
          </a:xfrm>
          <a:prstGeom prst="rect">
            <a:avLst/>
          </a:prstGeom>
        </p:spPr>
      </p:pic>
      <p:sp>
        <p:nvSpPr>
          <p:cNvPr id="10" name="TextBox 9">
            <a:extLst>
              <a:ext uri="{FF2B5EF4-FFF2-40B4-BE49-F238E27FC236}">
                <a16:creationId xmlns:a16="http://schemas.microsoft.com/office/drawing/2014/main" id="{47337984-98D2-4CAD-9778-6496672D1C11}"/>
              </a:ext>
            </a:extLst>
          </p:cNvPr>
          <p:cNvSpPr txBox="1"/>
          <p:nvPr/>
        </p:nvSpPr>
        <p:spPr>
          <a:xfrm>
            <a:off x="52245" y="1837764"/>
            <a:ext cx="3010183" cy="923330"/>
          </a:xfrm>
          <a:prstGeom prst="rect">
            <a:avLst/>
          </a:prstGeom>
          <a:noFill/>
        </p:spPr>
        <p:txBody>
          <a:bodyPr wrap="none" rtlCol="0">
            <a:spAutoFit/>
          </a:bodyPr>
          <a:lstStyle/>
          <a:p>
            <a:r>
              <a:rPr lang="en-US" dirty="0">
                <a:solidFill>
                  <a:srgbClr val="9D2235"/>
                </a:solidFill>
              </a:rPr>
              <a:t>Traded goods average 0.76</a:t>
            </a:r>
          </a:p>
          <a:p>
            <a:endParaRPr lang="en-US" dirty="0">
              <a:solidFill>
                <a:srgbClr val="9D2235"/>
              </a:solidFill>
            </a:endParaRPr>
          </a:p>
          <a:p>
            <a:r>
              <a:rPr lang="en-US" dirty="0">
                <a:solidFill>
                  <a:srgbClr val="002060"/>
                </a:solidFill>
              </a:rPr>
              <a:t>Non-traded average 1.03</a:t>
            </a:r>
          </a:p>
        </p:txBody>
      </p:sp>
      <p:sp>
        <p:nvSpPr>
          <p:cNvPr id="11" name="Action Button: Blank 10">
            <a:hlinkClick r:id="" action="ppaction://noaction" highlightClick="1"/>
            <a:extLst>
              <a:ext uri="{FF2B5EF4-FFF2-40B4-BE49-F238E27FC236}">
                <a16:creationId xmlns:a16="http://schemas.microsoft.com/office/drawing/2014/main" id="{56EEDD20-E1B0-4D8C-AB39-BBA36C89DB30}"/>
              </a:ext>
            </a:extLst>
          </p:cNvPr>
          <p:cNvSpPr/>
          <p:nvPr/>
        </p:nvSpPr>
        <p:spPr>
          <a:xfrm>
            <a:off x="446469" y="6535604"/>
            <a:ext cx="74583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ym typeface="Wingdings" panose="05000000000000000000" pitchFamily="2" charset="2"/>
                <a:hlinkClick r:id="rId3" action="ppaction://hlinksldjump"/>
              </a:rPr>
              <a:t>Stats</a:t>
            </a:r>
            <a:endParaRPr lang="en-US" sz="1200" dirty="0"/>
          </a:p>
        </p:txBody>
      </p:sp>
      <p:sp>
        <p:nvSpPr>
          <p:cNvPr id="2" name="Slide Number Placeholder 1">
            <a:extLst>
              <a:ext uri="{FF2B5EF4-FFF2-40B4-BE49-F238E27FC236}">
                <a16:creationId xmlns:a16="http://schemas.microsoft.com/office/drawing/2014/main" id="{C9C87676-019E-4663-AF28-49580B93D4C3}"/>
              </a:ext>
            </a:extLst>
          </p:cNvPr>
          <p:cNvSpPr>
            <a:spLocks noGrp="1"/>
          </p:cNvSpPr>
          <p:nvPr>
            <p:ph type="sldNum" sz="quarter" idx="12"/>
          </p:nvPr>
        </p:nvSpPr>
        <p:spPr/>
        <p:txBody>
          <a:bodyPr/>
          <a:lstStyle/>
          <a:p>
            <a:fld id="{F994776A-187E-9540-9EA4-8D5781AB769D}" type="slidenum">
              <a:rPr lang="en-US" smtClean="0"/>
              <a:pPr/>
              <a:t>17</a:t>
            </a:fld>
            <a:endParaRPr lang="en-US" dirty="0"/>
          </a:p>
        </p:txBody>
      </p:sp>
    </p:spTree>
    <p:extLst>
      <p:ext uri="{BB962C8B-B14F-4D97-AF65-F5344CB8AC3E}">
        <p14:creationId xmlns:p14="http://schemas.microsoft.com/office/powerpoint/2010/main" val="1416851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1D5BFF-0BE8-3D1F-D354-794C6210963A}"/>
              </a:ext>
            </a:extLst>
          </p:cNvPr>
          <p:cNvSpPr>
            <a:spLocks noGrp="1"/>
          </p:cNvSpPr>
          <p:nvPr>
            <p:ph type="title"/>
          </p:nvPr>
        </p:nvSpPr>
        <p:spPr/>
        <p:txBody>
          <a:bodyPr/>
          <a:lstStyle/>
          <a:p>
            <a:r>
              <a:rPr lang="en-US" dirty="0"/>
              <a:t>Possible Sources of Heterogeneity</a:t>
            </a:r>
          </a:p>
        </p:txBody>
      </p:sp>
      <p:sp>
        <p:nvSpPr>
          <p:cNvPr id="3" name="Text Placeholder 2">
            <a:extLst>
              <a:ext uri="{FF2B5EF4-FFF2-40B4-BE49-F238E27FC236}">
                <a16:creationId xmlns:a16="http://schemas.microsoft.com/office/drawing/2014/main" id="{14C4F029-9FC0-3C35-C15D-2B5367AFD144}"/>
              </a:ext>
            </a:extLst>
          </p:cNvPr>
          <p:cNvSpPr>
            <a:spLocks noGrp="1"/>
          </p:cNvSpPr>
          <p:nvPr>
            <p:ph type="body" sz="quarter" idx="10"/>
          </p:nvPr>
        </p:nvSpPr>
        <p:spPr/>
        <p:txBody>
          <a:bodyPr/>
          <a:lstStyle/>
          <a:p>
            <a:pPr marL="342900" indent="-342900">
              <a:buAutoNum type="arabicPeriod"/>
            </a:pPr>
            <a:r>
              <a:rPr lang="en-US" dirty="0"/>
              <a:t>Dichotomous classification is too coarse</a:t>
            </a:r>
          </a:p>
          <a:p>
            <a:pPr marL="342900" indent="-342900">
              <a:buAutoNum type="arabicPeriod"/>
            </a:pPr>
            <a:endParaRPr lang="en-US" dirty="0"/>
          </a:p>
          <a:p>
            <a:pPr marL="800100" lvl="1" indent="-342900">
              <a:buFont typeface="Arial" panose="020B0604020202020204" pitchFamily="34" charset="0"/>
              <a:buChar char="•"/>
            </a:pPr>
            <a:r>
              <a:rPr lang="en-US" dirty="0"/>
              <a:t>Arguably, a continuous distribution of tradability or other facets of market segmentation in final goods</a:t>
            </a:r>
          </a:p>
          <a:p>
            <a:pPr marL="800100" lvl="1" indent="-342900">
              <a:buFont typeface="Arial" panose="020B0604020202020204" pitchFamily="34" charset="0"/>
              <a:buChar char="•"/>
            </a:pPr>
            <a:endParaRPr lang="en-US" dirty="0"/>
          </a:p>
          <a:p>
            <a:pPr marL="342900" indent="-342900">
              <a:buFont typeface="+mj-lt"/>
              <a:buAutoNum type="arabicPeriod"/>
            </a:pPr>
            <a:r>
              <a:rPr lang="en-US" dirty="0"/>
              <a:t>LOP deviations may respond in a heterogeneous fashion to common shocks</a:t>
            </a:r>
          </a:p>
          <a:p>
            <a:pPr marL="342900" indent="-342900">
              <a:buFont typeface="+mj-lt"/>
              <a:buAutoNum type="arabicPeriod"/>
            </a:pPr>
            <a:endParaRPr lang="en-US" dirty="0"/>
          </a:p>
          <a:p>
            <a:pPr marL="800100" lvl="1" indent="-342900">
              <a:buFont typeface="Arial" panose="020B0604020202020204" pitchFamily="34" charset="0"/>
              <a:buChar char="•"/>
            </a:pPr>
            <a:r>
              <a:rPr lang="en-US" dirty="0"/>
              <a:t>Search theory</a:t>
            </a:r>
          </a:p>
          <a:p>
            <a:pPr marL="800100" lvl="1" indent="-342900">
              <a:buFont typeface="Arial" panose="020B0604020202020204" pitchFamily="34" charset="0"/>
              <a:buChar char="•"/>
            </a:pPr>
            <a:r>
              <a:rPr lang="en-US" dirty="0"/>
              <a:t>Good-specific Calvo parameters</a:t>
            </a:r>
          </a:p>
          <a:p>
            <a:pPr marL="800100" lvl="1" indent="-342900">
              <a:buFont typeface="Arial" panose="020B0604020202020204" pitchFamily="34" charset="0"/>
              <a:buChar char="•"/>
            </a:pPr>
            <a:endParaRPr lang="en-US" dirty="0"/>
          </a:p>
          <a:p>
            <a:pPr marL="342900" indent="-342900">
              <a:buFont typeface="+mj-lt"/>
              <a:buAutoNum type="arabicPeriod"/>
            </a:pPr>
            <a:r>
              <a:rPr lang="en-US" dirty="0"/>
              <a:t>Classical dichotomy at the level of intermediate inputs (this paper)</a:t>
            </a:r>
          </a:p>
          <a:p>
            <a:pPr marL="342900" indent="-342900">
              <a:buFont typeface="+mj-lt"/>
              <a:buAutoNum type="arabicPeriod"/>
            </a:pPr>
            <a:endParaRPr lang="en-US" b="1" dirty="0"/>
          </a:p>
          <a:p>
            <a:pPr marL="800100" lvl="1" indent="-342900">
              <a:buFont typeface="Arial" panose="020B0604020202020204" pitchFamily="34" charset="0"/>
              <a:buChar char="•"/>
            </a:pPr>
            <a:r>
              <a:rPr lang="en-US" dirty="0"/>
              <a:t>Final goods betas are a mixture of two underlying distributions with good-specific weights</a:t>
            </a:r>
          </a:p>
        </p:txBody>
      </p:sp>
      <p:sp>
        <p:nvSpPr>
          <p:cNvPr id="2" name="Slide Number Placeholder 1">
            <a:extLst>
              <a:ext uri="{FF2B5EF4-FFF2-40B4-BE49-F238E27FC236}">
                <a16:creationId xmlns:a16="http://schemas.microsoft.com/office/drawing/2014/main" id="{18BD2972-20D6-49A7-E2BB-242ADB39EC83}"/>
              </a:ext>
            </a:extLst>
          </p:cNvPr>
          <p:cNvSpPr>
            <a:spLocks noGrp="1"/>
          </p:cNvSpPr>
          <p:nvPr>
            <p:ph type="sldNum" sz="quarter" idx="12"/>
          </p:nvPr>
        </p:nvSpPr>
        <p:spPr/>
        <p:txBody>
          <a:bodyPr/>
          <a:lstStyle/>
          <a:p>
            <a:fld id="{F994776A-187E-9540-9EA4-8D5781AB769D}" type="slidenum">
              <a:rPr lang="en-US" smtClean="0"/>
              <a:pPr/>
              <a:t>18</a:t>
            </a:fld>
            <a:endParaRPr lang="en-US" dirty="0"/>
          </a:p>
        </p:txBody>
      </p:sp>
    </p:spTree>
    <p:extLst>
      <p:ext uri="{BB962C8B-B14F-4D97-AF65-F5344CB8AC3E}">
        <p14:creationId xmlns:p14="http://schemas.microsoft.com/office/powerpoint/2010/main" val="988449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5E226-54E0-63A5-E9B5-3BD3765C2F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735A9-5A34-E62B-7A1E-07295EE8228A}"/>
              </a:ext>
            </a:extLst>
          </p:cNvPr>
          <p:cNvSpPr>
            <a:spLocks noGrp="1"/>
          </p:cNvSpPr>
          <p:nvPr>
            <p:ph type="title"/>
          </p:nvPr>
        </p:nvSpPr>
        <p:spPr>
          <a:xfrm>
            <a:off x="315398" y="2261651"/>
            <a:ext cx="4682052" cy="2334697"/>
          </a:xfrm>
        </p:spPr>
        <p:txBody>
          <a:bodyPr/>
          <a:lstStyle/>
          <a:p>
            <a:pPr algn="ctr" fontAlgn="base"/>
            <a:r>
              <a:rPr lang="en-US" sz="5400" dirty="0"/>
              <a:t>The Intermediate Inputs Model</a:t>
            </a:r>
          </a:p>
        </p:txBody>
      </p:sp>
      <p:sp>
        <p:nvSpPr>
          <p:cNvPr id="3" name="Text Placeholder 2">
            <a:extLst>
              <a:ext uri="{FF2B5EF4-FFF2-40B4-BE49-F238E27FC236}">
                <a16:creationId xmlns:a16="http://schemas.microsoft.com/office/drawing/2014/main" id="{4802CC19-6488-845C-36A6-579E25C40E4F}"/>
              </a:ext>
            </a:extLst>
          </p:cNvPr>
          <p:cNvSpPr>
            <a:spLocks noGrp="1"/>
          </p:cNvSpPr>
          <p:nvPr>
            <p:ph type="body" sz="quarter" idx="10"/>
          </p:nvPr>
        </p:nvSpPr>
        <p:spPr/>
        <p:txBody>
          <a:bodyPr/>
          <a:lstStyle/>
          <a:p>
            <a:r>
              <a:rPr lang="en-US" dirty="0">
                <a:solidFill>
                  <a:schemeClr val="tx2"/>
                </a:solidFill>
                <a:sym typeface="Wingdings" panose="05000000000000000000" pitchFamily="2" charset="2"/>
              </a:rPr>
              <a:t>Introduction</a:t>
            </a:r>
            <a:endParaRPr lang="en-US" dirty="0">
              <a:solidFill>
                <a:schemeClr val="tx2"/>
              </a:solidFill>
            </a:endParaRPr>
          </a:p>
          <a:p>
            <a:r>
              <a:rPr lang="en-US" dirty="0">
                <a:solidFill>
                  <a:schemeClr val="tx2"/>
                </a:solidFill>
              </a:rPr>
              <a:t>Microeconomic Decomposition</a:t>
            </a:r>
          </a:p>
          <a:p>
            <a:pPr marL="342900" indent="-342900" fontAlgn="base">
              <a:buFont typeface="Wingdings" panose="05000000000000000000" pitchFamily="2" charset="2"/>
              <a:buChar char="à"/>
            </a:pPr>
            <a:r>
              <a:rPr lang="en-US" dirty="0"/>
              <a:t>The Intermediate Inputs Model</a:t>
            </a:r>
          </a:p>
          <a:p>
            <a:pPr marL="742950" lvl="1" indent="-285750" fontAlgn="base">
              <a:buFontTx/>
              <a:buChar char="-"/>
            </a:pPr>
            <a:r>
              <a:rPr lang="en-US" dirty="0"/>
              <a:t>Two-factor model</a:t>
            </a:r>
          </a:p>
          <a:p>
            <a:pPr marL="742950" lvl="1" indent="-285750" fontAlgn="base">
              <a:buFontTx/>
              <a:buChar char="-"/>
            </a:pPr>
            <a:r>
              <a:rPr lang="en-US" dirty="0"/>
              <a:t>Estimation</a:t>
            </a:r>
          </a:p>
          <a:p>
            <a:pPr marL="742950" lvl="1" indent="-285750" fontAlgn="base">
              <a:buFontTx/>
              <a:buChar char="-"/>
            </a:pPr>
            <a:r>
              <a:rPr lang="en-US" dirty="0"/>
              <a:t>Intermediate-inputs contribution to RER volatility</a:t>
            </a:r>
          </a:p>
          <a:p>
            <a:pPr fontAlgn="base"/>
            <a:r>
              <a:rPr lang="en-US" dirty="0">
                <a:solidFill>
                  <a:schemeClr val="tx2"/>
                </a:solidFill>
                <a:sym typeface="Wingdings" panose="05000000000000000000" pitchFamily="2" charset="2"/>
              </a:rPr>
              <a:t>Macroeconomic Decomposition</a:t>
            </a:r>
          </a:p>
          <a:p>
            <a:pPr fontAlgn="base"/>
            <a:r>
              <a:rPr lang="en-US" dirty="0">
                <a:solidFill>
                  <a:schemeClr val="tx2"/>
                </a:solidFill>
                <a:sym typeface="Wingdings" panose="05000000000000000000" pitchFamily="2" charset="2"/>
              </a:rPr>
              <a:t>Conclusion</a:t>
            </a:r>
          </a:p>
          <a:p>
            <a:pPr fontAlgn="base"/>
            <a:r>
              <a:rPr lang="en-US" dirty="0">
                <a:solidFill>
                  <a:schemeClr val="tx2"/>
                </a:solidFill>
                <a:sym typeface="Wingdings" panose="05000000000000000000" pitchFamily="2" charset="2"/>
              </a:rPr>
              <a:t>Supplemental Material</a:t>
            </a:r>
            <a:endParaRPr lang="en-US" dirty="0">
              <a:solidFill>
                <a:schemeClr val="tx2"/>
              </a:solidFill>
            </a:endParaRPr>
          </a:p>
        </p:txBody>
      </p:sp>
      <p:sp>
        <p:nvSpPr>
          <p:cNvPr id="4" name="Slide Number Placeholder 3">
            <a:extLst>
              <a:ext uri="{FF2B5EF4-FFF2-40B4-BE49-F238E27FC236}">
                <a16:creationId xmlns:a16="http://schemas.microsoft.com/office/drawing/2014/main" id="{6069EF9C-4591-D8F7-F410-AD2131AEA9F3}"/>
              </a:ext>
            </a:extLst>
          </p:cNvPr>
          <p:cNvSpPr>
            <a:spLocks noGrp="1"/>
          </p:cNvSpPr>
          <p:nvPr>
            <p:ph type="sldNum" sz="quarter" idx="12"/>
          </p:nvPr>
        </p:nvSpPr>
        <p:spPr/>
        <p:txBody>
          <a:bodyPr/>
          <a:lstStyle/>
          <a:p>
            <a:fld id="{F994776A-187E-9540-9EA4-8D5781AB769D}" type="slidenum">
              <a:rPr lang="en-US" smtClean="0"/>
              <a:pPr/>
              <a:t>19</a:t>
            </a:fld>
            <a:endParaRPr lang="en-US" dirty="0"/>
          </a:p>
        </p:txBody>
      </p:sp>
    </p:spTree>
    <p:extLst>
      <p:ext uri="{BB962C8B-B14F-4D97-AF65-F5344CB8AC3E}">
        <p14:creationId xmlns:p14="http://schemas.microsoft.com/office/powerpoint/2010/main" val="316391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48C4B-6FC9-B6C6-3C9B-D145C6D3BF88}"/>
              </a:ext>
            </a:extLst>
          </p:cNvPr>
          <p:cNvSpPr>
            <a:spLocks noGrp="1"/>
          </p:cNvSpPr>
          <p:nvPr>
            <p:ph type="title"/>
          </p:nvPr>
        </p:nvSpPr>
        <p:spPr>
          <a:xfrm>
            <a:off x="315398" y="2261651"/>
            <a:ext cx="4682052" cy="2334697"/>
          </a:xfrm>
        </p:spPr>
        <p:txBody>
          <a:bodyPr/>
          <a:lstStyle/>
          <a:p>
            <a:pPr algn="ctr"/>
            <a:r>
              <a:rPr lang="en-US" dirty="0"/>
              <a:t>Introduction</a:t>
            </a:r>
          </a:p>
        </p:txBody>
      </p:sp>
      <p:sp>
        <p:nvSpPr>
          <p:cNvPr id="3" name="Text Placeholder 2">
            <a:extLst>
              <a:ext uri="{FF2B5EF4-FFF2-40B4-BE49-F238E27FC236}">
                <a16:creationId xmlns:a16="http://schemas.microsoft.com/office/drawing/2014/main" id="{92CFFF83-C64E-6546-EA56-1D70C371920F}"/>
              </a:ext>
            </a:extLst>
          </p:cNvPr>
          <p:cNvSpPr>
            <a:spLocks noGrp="1"/>
          </p:cNvSpPr>
          <p:nvPr>
            <p:ph type="body" sz="quarter" idx="10"/>
          </p:nvPr>
        </p:nvSpPr>
        <p:spPr/>
        <p:txBody>
          <a:bodyPr/>
          <a:lstStyle/>
          <a:p>
            <a:r>
              <a:rPr lang="en-US" dirty="0">
                <a:sym typeface="Wingdings" panose="05000000000000000000" pitchFamily="2" charset="2"/>
              </a:rPr>
              <a:t> Introduction</a:t>
            </a:r>
            <a:endParaRPr lang="en-US" dirty="0"/>
          </a:p>
          <a:p>
            <a:r>
              <a:rPr lang="en-US" dirty="0">
                <a:solidFill>
                  <a:schemeClr val="tx2"/>
                </a:solidFill>
              </a:rPr>
              <a:t>Microeconomic Decomposition</a:t>
            </a:r>
          </a:p>
          <a:p>
            <a:pPr fontAlgn="base"/>
            <a:r>
              <a:rPr lang="en-US" dirty="0">
                <a:solidFill>
                  <a:schemeClr val="tx2"/>
                </a:solidFill>
              </a:rPr>
              <a:t>The Intermediate Inputs Model</a:t>
            </a:r>
          </a:p>
          <a:p>
            <a:pPr fontAlgn="base"/>
            <a:r>
              <a:rPr lang="en-US" dirty="0">
                <a:solidFill>
                  <a:schemeClr val="tx2"/>
                </a:solidFill>
                <a:sym typeface="Wingdings" panose="05000000000000000000" pitchFamily="2" charset="2"/>
              </a:rPr>
              <a:t>Macroeconomic Decomposition</a:t>
            </a:r>
          </a:p>
          <a:p>
            <a:pPr fontAlgn="base"/>
            <a:r>
              <a:rPr lang="en-US" dirty="0">
                <a:solidFill>
                  <a:schemeClr val="tx2"/>
                </a:solidFill>
                <a:sym typeface="Wingdings" panose="05000000000000000000" pitchFamily="2" charset="2"/>
              </a:rPr>
              <a:t>Conclusion</a:t>
            </a:r>
          </a:p>
          <a:p>
            <a:pPr fontAlgn="base"/>
            <a:r>
              <a:rPr lang="en-US" dirty="0">
                <a:solidFill>
                  <a:schemeClr val="tx2"/>
                </a:solidFill>
                <a:sym typeface="Wingdings" panose="05000000000000000000" pitchFamily="2" charset="2"/>
              </a:rPr>
              <a:t>Supplemental Material</a:t>
            </a:r>
            <a:endParaRPr lang="en-US" dirty="0">
              <a:solidFill>
                <a:schemeClr val="tx2"/>
              </a:solidFill>
            </a:endParaRPr>
          </a:p>
        </p:txBody>
      </p:sp>
      <p:sp>
        <p:nvSpPr>
          <p:cNvPr id="4" name="Slide Number Placeholder 3">
            <a:extLst>
              <a:ext uri="{FF2B5EF4-FFF2-40B4-BE49-F238E27FC236}">
                <a16:creationId xmlns:a16="http://schemas.microsoft.com/office/drawing/2014/main" id="{FB3DE73E-BD2F-EBBB-91C7-9989E26702A7}"/>
              </a:ext>
            </a:extLst>
          </p:cNvPr>
          <p:cNvSpPr>
            <a:spLocks noGrp="1"/>
          </p:cNvSpPr>
          <p:nvPr>
            <p:ph type="sldNum" sz="quarter" idx="12"/>
          </p:nvPr>
        </p:nvSpPr>
        <p:spPr/>
        <p:txBody>
          <a:bodyPr/>
          <a:lstStyle/>
          <a:p>
            <a:fld id="{F994776A-187E-9540-9EA4-8D5781AB769D}" type="slidenum">
              <a:rPr lang="en-US" smtClean="0"/>
              <a:pPr/>
              <a:t>2</a:t>
            </a:fld>
            <a:endParaRPr lang="en-US" dirty="0"/>
          </a:p>
        </p:txBody>
      </p:sp>
    </p:spTree>
    <p:extLst>
      <p:ext uri="{BB962C8B-B14F-4D97-AF65-F5344CB8AC3E}">
        <p14:creationId xmlns:p14="http://schemas.microsoft.com/office/powerpoint/2010/main" val="279383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C09B-E40E-1181-14B7-B43CA3FE9D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7E212E6-3C5D-2FDF-3D88-A18D92F7F612}"/>
              </a:ext>
            </a:extLst>
          </p:cNvPr>
          <p:cNvSpPr>
            <a:spLocks noGrp="1"/>
          </p:cNvSpPr>
          <p:nvPr>
            <p:ph type="title"/>
          </p:nvPr>
        </p:nvSpPr>
        <p:spPr/>
        <p:txBody>
          <a:bodyPr/>
          <a:lstStyle/>
          <a:p>
            <a:r>
              <a:rPr lang="en-US" dirty="0"/>
              <a:t>Intermediate Inputs Model,</a:t>
            </a:r>
            <a:br>
              <a:rPr lang="en-US" dirty="0"/>
            </a:br>
            <a:r>
              <a:rPr lang="en-US" dirty="0"/>
              <a:t>The 2-Factor Model 3</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9D97CF45-A593-8DAA-A6CA-A9079893537A}"/>
                  </a:ext>
                </a:extLst>
              </p:cNvPr>
              <p:cNvSpPr>
                <a:spLocks noGrp="1"/>
              </p:cNvSpPr>
              <p:nvPr>
                <p:ph type="body" sz="quarter" idx="10"/>
              </p:nvPr>
            </p:nvSpPr>
            <p:spPr/>
            <p:txBody>
              <a:bodyPr/>
              <a:lstStyle/>
              <a:p>
                <a:r>
                  <a:rPr lang="en-US" dirty="0"/>
                  <a:t>Recall that we can express final goods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m:t>
                        </m:r>
                      </m:sub>
                    </m:sSub>
                  </m:oMath>
                </a14:m>
                <a:r>
                  <a:rPr lang="en-US" dirty="0"/>
                  <a:t> in terms of input </a:t>
                </a:r>
                <a14:m>
                  <m:oMath xmlns:m="http://schemas.openxmlformats.org/officeDocument/2006/math">
                    <m:r>
                      <a:rPr lang="en-US" b="0" i="1" smtClean="0">
                        <a:latin typeface="Cambria Math" panose="02040503050406030204" pitchFamily="18" charset="0"/>
                      </a:rPr>
                      <m:t>𝛽</m:t>
                    </m:r>
                  </m:oMath>
                </a14:m>
                <a:r>
                  <a:rPr lang="en-US" dirty="0"/>
                  <a:t>’s:</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𝜏</m:t>
                          </m:r>
                        </m:sup>
                      </m:sSubSup>
                    </m:oMath>
                  </m:oMathPara>
                </a14:m>
                <a:endParaRPr lang="en-US" dirty="0"/>
              </a:p>
              <a:p>
                <a:endParaRPr lang="en-US" dirty="0"/>
              </a:p>
              <a:p>
                <a:r>
                  <a:rPr lang="en-US" dirty="0"/>
                  <a:t>Additionally, the classical dichotomy applied to intermediate inputs gives:</a:t>
                </a:r>
              </a:p>
              <a:p>
                <a:endParaRPr lang="en-US" dirty="0"/>
              </a:p>
              <a:p>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=1</m:t>
                      </m:r>
                      <m:r>
                        <a:rPr lang="en-US" b="0" i="0" smtClean="0">
                          <a:latin typeface="Cambria Math" panose="02040503050406030204" pitchFamily="18" charset="0"/>
                        </a:rPr>
                        <m:t> </m:t>
                      </m:r>
                      <m:r>
                        <m:rPr>
                          <m:sty m:val="p"/>
                        </m:rPr>
                        <a:rPr lang="en-US" b="0" i="0" smtClean="0">
                          <a:latin typeface="Cambria Math" panose="02040503050406030204" pitchFamily="18" charset="0"/>
                        </a:rPr>
                        <m:t>and</m:t>
                      </m:r>
                      <m:r>
                        <a:rPr lang="en-US" b="0" i="0"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=0</m:t>
                      </m:r>
                    </m:oMath>
                  </m:oMathPara>
                </a14:m>
                <a:endParaRPr lang="en-US" dirty="0"/>
              </a:p>
              <a:p>
                <a:endParaRPr lang="en-US" dirty="0"/>
              </a:p>
              <a:p>
                <a:r>
                  <a:rPr lang="en-US" dirty="0"/>
                  <a:t>which implies that:</a:t>
                </a:r>
              </a:p>
              <a:p>
                <a:pPr marL="285750" indent="-285750">
                  <a:buFont typeface="Arial" panose="020B0604020202020204" pitchFamily="34" charset="0"/>
                  <a:buChar char="•"/>
                </a:pPr>
                <a:r>
                  <a:rPr lang="en-US" dirty="0"/>
                  <a:t>Final goods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oMath>
                </a14:m>
                <a:r>
                  <a:rPr lang="en-US" dirty="0"/>
                  <a:t> are increasing in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endParaRPr lang="en-US" dirty="0"/>
              </a:p>
              <a:p>
                <a:pPr marL="285750" indent="-285750">
                  <a:buFont typeface="Arial" panose="020B0604020202020204" pitchFamily="34" charset="0"/>
                  <a:buChar char="•"/>
                </a:pPr>
                <a:r>
                  <a:rPr lang="en-US" dirty="0"/>
                  <a:t>The classical dichotomy will </a:t>
                </a:r>
                <a:r>
                  <a:rPr lang="en-US" b="1" dirty="0"/>
                  <a:t>never </a:t>
                </a:r>
                <a:r>
                  <a:rPr lang="en-US" dirty="0"/>
                  <a:t>hold for final goods</a:t>
                </a:r>
              </a:p>
            </p:txBody>
          </p:sp>
        </mc:Choice>
        <mc:Fallback xmlns="">
          <p:sp>
            <p:nvSpPr>
              <p:cNvPr id="3" name="Text Placeholder 2">
                <a:extLst>
                  <a:ext uri="{FF2B5EF4-FFF2-40B4-BE49-F238E27FC236}">
                    <a16:creationId xmlns:a16="http://schemas.microsoft.com/office/drawing/2014/main" id="{9D97CF45-A593-8DAA-A6CA-A9079893537A}"/>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4C10FCB1-3986-DADC-D32E-F95320633306}"/>
              </a:ext>
            </a:extLst>
          </p:cNvPr>
          <p:cNvSpPr>
            <a:spLocks noGrp="1"/>
          </p:cNvSpPr>
          <p:nvPr>
            <p:ph type="sldNum" sz="quarter" idx="12"/>
          </p:nvPr>
        </p:nvSpPr>
        <p:spPr/>
        <p:txBody>
          <a:bodyPr/>
          <a:lstStyle/>
          <a:p>
            <a:fld id="{F994776A-187E-9540-9EA4-8D5781AB769D}" type="slidenum">
              <a:rPr lang="en-US" smtClean="0"/>
              <a:pPr/>
              <a:t>20</a:t>
            </a:fld>
            <a:endParaRPr lang="en-US" dirty="0"/>
          </a:p>
        </p:txBody>
      </p:sp>
    </p:spTree>
    <p:extLst>
      <p:ext uri="{BB962C8B-B14F-4D97-AF65-F5344CB8AC3E}">
        <p14:creationId xmlns:p14="http://schemas.microsoft.com/office/powerpoint/2010/main" val="208613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C699AE-1BA7-4023-A61D-4B91BA59302E}"/>
              </a:ext>
            </a:extLst>
          </p:cNvPr>
          <p:cNvSpPr>
            <a:spLocks noGrp="1"/>
          </p:cNvSpPr>
          <p:nvPr>
            <p:ph type="title"/>
          </p:nvPr>
        </p:nvSpPr>
        <p:spPr>
          <a:xfrm>
            <a:off x="446468" y="559559"/>
            <a:ext cx="8930614" cy="577902"/>
          </a:xfrm>
        </p:spPr>
        <p:txBody>
          <a:bodyPr/>
          <a:lstStyle/>
          <a:p>
            <a:r>
              <a:rPr lang="en-US" dirty="0"/>
              <a:t>Microeconomic Decomposition,</a:t>
            </a:r>
            <a:br>
              <a:rPr lang="en-US" dirty="0"/>
            </a:br>
            <a:r>
              <a:rPr lang="en-US" dirty="0"/>
              <a:t>Betas, the Distribution Share and Anecdotes</a:t>
            </a:r>
          </a:p>
        </p:txBody>
      </p:sp>
      <p:pic>
        <p:nvPicPr>
          <p:cNvPr id="13" name="Picture 12" descr="Scatter of each sector's average beta, from 0.4 to 1.6, against its distribution share, from 0 to 1. The relationship is clearly positive, with a correlation of 0.67 — goods whose price is mostly local inputs contribute more to real exchange rate variance. Two items are highlighted: gasoline at a distribution share of 0.19 with a beta of 0.59, and a two-bedroom apartment at 0.93 with a beta of 1.12.">
            <a:extLst>
              <a:ext uri="{FF2B5EF4-FFF2-40B4-BE49-F238E27FC236}">
                <a16:creationId xmlns:a16="http://schemas.microsoft.com/office/drawing/2014/main" id="{30818026-FED2-4AAF-A1EE-0D388A365810}"/>
              </a:ext>
            </a:extLst>
          </p:cNvPr>
          <p:cNvPicPr>
            <a:picLocks noChangeAspect="1"/>
          </p:cNvPicPr>
          <p:nvPr/>
        </p:nvPicPr>
        <p:blipFill>
          <a:blip r:embed="rId2"/>
          <a:stretch>
            <a:fillRect/>
          </a:stretch>
        </p:blipFill>
        <p:spPr>
          <a:xfrm>
            <a:off x="2955898" y="1589633"/>
            <a:ext cx="6280204" cy="4708808"/>
          </a:xfrm>
          <a:prstGeom prst="rect">
            <a:avLst/>
          </a:prstGeom>
        </p:spPr>
      </p:pic>
      <p:sp>
        <p:nvSpPr>
          <p:cNvPr id="14" name="TextBox 13">
            <a:extLst>
              <a:ext uri="{FF2B5EF4-FFF2-40B4-BE49-F238E27FC236}">
                <a16:creationId xmlns:a16="http://schemas.microsoft.com/office/drawing/2014/main" id="{8DFA3E21-38BD-4160-AFD2-89357C10AE71}"/>
              </a:ext>
            </a:extLst>
          </p:cNvPr>
          <p:cNvSpPr txBox="1"/>
          <p:nvPr/>
        </p:nvSpPr>
        <p:spPr>
          <a:xfrm>
            <a:off x="3738281" y="5360895"/>
            <a:ext cx="1928733" cy="369332"/>
          </a:xfrm>
          <a:prstGeom prst="rect">
            <a:avLst/>
          </a:prstGeom>
          <a:noFill/>
        </p:spPr>
        <p:txBody>
          <a:bodyPr wrap="none" rtlCol="0">
            <a:spAutoFit/>
          </a:bodyPr>
          <a:lstStyle/>
          <a:p>
            <a:r>
              <a:rPr lang="en-US" dirty="0">
                <a:solidFill>
                  <a:srgbClr val="9D2235"/>
                </a:solidFill>
              </a:rPr>
              <a:t>1 liter of gasoline</a:t>
            </a:r>
          </a:p>
        </p:txBody>
      </p:sp>
      <p:sp>
        <p:nvSpPr>
          <p:cNvPr id="15" name="TextBox 14">
            <a:extLst>
              <a:ext uri="{FF2B5EF4-FFF2-40B4-BE49-F238E27FC236}">
                <a16:creationId xmlns:a16="http://schemas.microsoft.com/office/drawing/2014/main" id="{2C7F4AB3-9C72-4700-8116-CFD93FA9A8DB}"/>
              </a:ext>
            </a:extLst>
          </p:cNvPr>
          <p:cNvSpPr txBox="1"/>
          <p:nvPr/>
        </p:nvSpPr>
        <p:spPr>
          <a:xfrm>
            <a:off x="8399929" y="2465294"/>
            <a:ext cx="2403222" cy="369332"/>
          </a:xfrm>
          <a:prstGeom prst="rect">
            <a:avLst/>
          </a:prstGeom>
          <a:noFill/>
        </p:spPr>
        <p:txBody>
          <a:bodyPr wrap="none" rtlCol="0">
            <a:spAutoFit/>
          </a:bodyPr>
          <a:lstStyle/>
          <a:p>
            <a:r>
              <a:rPr lang="en-US" dirty="0">
                <a:solidFill>
                  <a:srgbClr val="002060"/>
                </a:solidFill>
              </a:rPr>
              <a:t>2-bedroom apartment</a:t>
            </a:r>
          </a:p>
        </p:txBody>
      </p:sp>
      <p:sp>
        <p:nvSpPr>
          <p:cNvPr id="2" name="Slide Number Placeholder 1">
            <a:extLst>
              <a:ext uri="{FF2B5EF4-FFF2-40B4-BE49-F238E27FC236}">
                <a16:creationId xmlns:a16="http://schemas.microsoft.com/office/drawing/2014/main" id="{28F439D7-7982-445F-9CCA-BAD33BAA2846}"/>
              </a:ext>
            </a:extLst>
          </p:cNvPr>
          <p:cNvSpPr>
            <a:spLocks noGrp="1"/>
          </p:cNvSpPr>
          <p:nvPr>
            <p:ph type="sldNum" sz="quarter" idx="12"/>
          </p:nvPr>
        </p:nvSpPr>
        <p:spPr/>
        <p:txBody>
          <a:bodyPr/>
          <a:lstStyle/>
          <a:p>
            <a:fld id="{F994776A-187E-9540-9EA4-8D5781AB769D}" type="slidenum">
              <a:rPr lang="en-US" smtClean="0"/>
              <a:pPr/>
              <a:t>21</a:t>
            </a:fld>
            <a:endParaRPr lang="en-US" dirty="0"/>
          </a:p>
        </p:txBody>
      </p:sp>
    </p:spTree>
    <p:extLst>
      <p:ext uri="{BB962C8B-B14F-4D97-AF65-F5344CB8AC3E}">
        <p14:creationId xmlns:p14="http://schemas.microsoft.com/office/powerpoint/2010/main" val="46606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E5EDD2-7E5F-448F-B692-B76DC90F02B7}"/>
              </a:ext>
            </a:extLst>
          </p:cNvPr>
          <p:cNvSpPr>
            <a:spLocks noGrp="1"/>
          </p:cNvSpPr>
          <p:nvPr>
            <p:ph type="title"/>
          </p:nvPr>
        </p:nvSpPr>
        <p:spPr/>
        <p:txBody>
          <a:bodyPr/>
          <a:lstStyle/>
          <a:p>
            <a:r>
              <a:rPr lang="en-US" dirty="0"/>
              <a:t>Microeconomic Decomposition Summary</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7332A239-C328-4C30-953C-6CB7E9046B1A}"/>
                  </a:ext>
                </a:extLst>
              </p:cNvPr>
              <p:cNvSpPr>
                <a:spLocks noGrp="1"/>
              </p:cNvSpPr>
              <p:nvPr>
                <p:ph type="body" sz="quarter" idx="10"/>
              </p:nvPr>
            </p:nvSpPr>
            <p:spPr>
              <a:xfrm>
                <a:off x="468087" y="2384014"/>
                <a:ext cx="11266713" cy="2529295"/>
              </a:xfrm>
            </p:spPr>
            <p:txBody>
              <a:bodyPr/>
              <a:lstStyle/>
              <a:p>
                <a:pPr marL="342900" indent="-342900">
                  <a:buAutoNum type="arabicPeriod"/>
                </a:pPr>
                <a:r>
                  <a:rPr lang="en-US" dirty="0"/>
                  <a:t>Positive correlation between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a:t>
                </a:r>
              </a:p>
              <a:p>
                <a:pPr marL="342900" indent="-342900">
                  <a:buAutoNum type="arabicPeriod"/>
                </a:pPr>
                <a:endParaRPr lang="en-US" dirty="0"/>
              </a:p>
              <a:p>
                <a:pPr marL="342900" indent="-342900">
                  <a:buAutoNum type="arabicPeriod"/>
                </a:pPr>
                <a:r>
                  <a:rPr lang="en-US" dirty="0"/>
                  <a:t>Goods at the extreme of the distribution (gasoline and shelter) fit the classical dichotomy better than goods in the middle of the distribution (with average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a:t>
                </a:r>
              </a:p>
              <a:p>
                <a:pPr marL="342900" indent="-342900">
                  <a:buAutoNum type="arabicPeriod"/>
                </a:pPr>
                <a:endParaRPr lang="en-US" dirty="0"/>
              </a:p>
              <a:p>
                <a:pPr marL="342900" indent="-342900">
                  <a:buAutoNum type="arabicPeriod"/>
                </a:pPr>
                <a:r>
                  <a:rPr lang="en-US" dirty="0"/>
                  <a:t>By averaging across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oMath>
                </a14:m>
                <a:r>
                  <a:rPr lang="en-US" dirty="0"/>
                  <a:t>, the role of tradability is “obscured” because the median good as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=0.41</m:t>
                    </m:r>
                  </m:oMath>
                </a14:m>
                <a:r>
                  <a:rPr lang="en-US" dirty="0"/>
                  <a:t>, close to an equal part of traded and non-traded inputs.</a:t>
                </a:r>
              </a:p>
            </p:txBody>
          </p:sp>
        </mc:Choice>
        <mc:Fallback>
          <p:sp>
            <p:nvSpPr>
              <p:cNvPr id="3" name="Text Placeholder 2">
                <a:extLst>
                  <a:ext uri="{FF2B5EF4-FFF2-40B4-BE49-F238E27FC236}">
                    <a16:creationId xmlns:a16="http://schemas.microsoft.com/office/drawing/2014/main" id="{7332A239-C328-4C30-953C-6CB7E9046B1A}"/>
                  </a:ext>
                </a:extLst>
              </p:cNvPr>
              <p:cNvSpPr>
                <a:spLocks noGrp="1" noRot="1" noChangeAspect="1" noMove="1" noResize="1" noEditPoints="1" noAdjustHandles="1" noChangeArrowheads="1" noChangeShapeType="1" noTextEdit="1"/>
              </p:cNvSpPr>
              <p:nvPr>
                <p:ph type="body" sz="quarter" idx="10"/>
              </p:nvPr>
            </p:nvSpPr>
            <p:spPr>
              <a:xfrm>
                <a:off x="468087" y="2384014"/>
                <a:ext cx="11266713" cy="2529295"/>
              </a:xfrm>
              <a:blipFill>
                <a:blip r:embed="rId2"/>
                <a:stretch>
                  <a:fillRect l="-379" t="-1928" r="-974"/>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80073052-30A7-4EB2-8CDE-5DDAAD9EEB98}"/>
              </a:ext>
            </a:extLst>
          </p:cNvPr>
          <p:cNvSpPr>
            <a:spLocks noGrp="1"/>
          </p:cNvSpPr>
          <p:nvPr>
            <p:ph type="sldNum" sz="quarter" idx="12"/>
          </p:nvPr>
        </p:nvSpPr>
        <p:spPr/>
        <p:txBody>
          <a:bodyPr/>
          <a:lstStyle/>
          <a:p>
            <a:fld id="{F994776A-187E-9540-9EA4-8D5781AB769D}" type="slidenum">
              <a:rPr lang="en-US" smtClean="0"/>
              <a:pPr/>
              <a:t>22</a:t>
            </a:fld>
            <a:endParaRPr lang="en-US" dirty="0"/>
          </a:p>
        </p:txBody>
      </p:sp>
    </p:spTree>
    <p:extLst>
      <p:ext uri="{BB962C8B-B14F-4D97-AF65-F5344CB8AC3E}">
        <p14:creationId xmlns:p14="http://schemas.microsoft.com/office/powerpoint/2010/main" val="3821236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B9750F-EB86-423F-9D5E-16281A4F8A46}"/>
              </a:ext>
            </a:extLst>
          </p:cNvPr>
          <p:cNvSpPr>
            <a:spLocks noGrp="1"/>
          </p:cNvSpPr>
          <p:nvPr>
            <p:ph type="title"/>
          </p:nvPr>
        </p:nvSpPr>
        <p:spPr/>
        <p:txBody>
          <a:bodyPr/>
          <a:lstStyle/>
          <a:p>
            <a:r>
              <a:rPr lang="en-US" dirty="0"/>
              <a:t>Intermediate-Inputs Model</a:t>
            </a:r>
            <a:br>
              <a:rPr lang="en-US" dirty="0"/>
            </a:br>
            <a:r>
              <a:rPr lang="en-US" dirty="0"/>
              <a:t>Estimation</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2254087E-8A13-4D47-9943-4B425D665BCD}"/>
                  </a:ext>
                </a:extLst>
              </p:cNvPr>
              <p:cNvSpPr>
                <a:spLocks noGrp="1"/>
              </p:cNvSpPr>
              <p:nvPr>
                <p:ph type="body" sz="quarter" idx="10"/>
              </p:nvPr>
            </p:nvSpPr>
            <p:spPr>
              <a:xfrm>
                <a:off x="511727" y="1697055"/>
                <a:ext cx="11266713" cy="4523382"/>
              </a:xfrm>
            </p:spPr>
            <p:txBody>
              <a:bodyPr/>
              <a:lstStyle/>
              <a:p>
                <a:r>
                  <a:rPr lang="en-US" dirty="0"/>
                  <a:t>Model traded input betas as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𝑖𝑗𝑘</m:t>
                        </m:r>
                      </m:sub>
                    </m:sSub>
                  </m:oMath>
                </a14:m>
                <a:r>
                  <a:rPr lang="en-US" dirty="0"/>
                  <a:t>, where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a14:m>
                <a:r>
                  <a:rPr lang="en-US" dirty="0"/>
                  <a:t> are common across goods for each city pair. This leads to our two-factor model:</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oMath>
                  </m:oMathPara>
                </a14:m>
                <a:endParaRPr lang="en-US" dirty="0"/>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𝑖𝑗𝑘</m:t>
                          </m:r>
                        </m:sub>
                      </m:sSub>
                    </m:oMath>
                  </m:oMathPara>
                </a14:m>
                <a:endParaRPr lang="en-US" dirty="0"/>
              </a:p>
              <a:p>
                <a:endParaRPr lang="en-US" dirty="0"/>
              </a:p>
              <a:p>
                <a:r>
                  <a:rPr lang="en-US" dirty="0"/>
                  <a:t>Rearranging terms yields:</a:t>
                </a:r>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𝑗𝑘</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oMath>
                  </m:oMathPara>
                </a14:m>
                <a:endParaRPr lang="en-US" dirty="0"/>
              </a:p>
              <a:p>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𝑗𝑘</m:t>
                          </m:r>
                        </m:sub>
                      </m:sSub>
                    </m:oMath>
                  </m:oMathPara>
                </a14:m>
                <a:endParaRPr lang="en-US" dirty="0"/>
              </a:p>
              <a:p>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𝑗𝑘</m:t>
                          </m:r>
                        </m:sub>
                      </m:sSub>
                    </m:oMath>
                  </m:oMathPara>
                </a14:m>
                <a:endParaRPr lang="en-US" dirty="0"/>
              </a:p>
              <a:p>
                <a:endParaRPr lang="en-US" dirty="0"/>
              </a:p>
              <a:p>
                <a:r>
                  <a:rPr lang="en-US" dirty="0"/>
                  <a:t>Crucini and Landry (2019) perform this regression for each city pair in their BEA dataset using ordinary least squares (OLS) by averaging goods with identical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 the errors are assumed to be uncorrelated across goods.</a:t>
                </a:r>
              </a:p>
            </p:txBody>
          </p:sp>
        </mc:Choice>
        <mc:Fallback xmlns="">
          <p:sp>
            <p:nvSpPr>
              <p:cNvPr id="3" name="Text Placeholder 2">
                <a:extLst>
                  <a:ext uri="{FF2B5EF4-FFF2-40B4-BE49-F238E27FC236}">
                    <a16:creationId xmlns:a16="http://schemas.microsoft.com/office/drawing/2014/main" id="{2254087E-8A13-4D47-9943-4B425D665BCD}"/>
                  </a:ext>
                </a:extLst>
              </p:cNvPr>
              <p:cNvSpPr>
                <a:spLocks noGrp="1" noRot="1" noChangeAspect="1" noMove="1" noResize="1" noEditPoints="1" noAdjustHandles="1" noChangeArrowheads="1" noChangeShapeType="1" noTextEdit="1"/>
              </p:cNvSpPr>
              <p:nvPr>
                <p:ph type="body" sz="quarter" idx="10"/>
              </p:nvPr>
            </p:nvSpPr>
            <p:spPr>
              <a:xfrm>
                <a:off x="511727" y="1697055"/>
                <a:ext cx="11266713" cy="4523382"/>
              </a:xfrm>
              <a:blipFill>
                <a:blip r:embed="rId2"/>
                <a:stretch>
                  <a:fillRect l="-487" t="-1078" r="-433" b="-121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9D2DF90A-4B6F-4238-A8E0-325A27AC842A}"/>
              </a:ext>
            </a:extLst>
          </p:cNvPr>
          <p:cNvSpPr>
            <a:spLocks noGrp="1"/>
          </p:cNvSpPr>
          <p:nvPr>
            <p:ph type="sldNum" sz="quarter" idx="12"/>
          </p:nvPr>
        </p:nvSpPr>
        <p:spPr/>
        <p:txBody>
          <a:bodyPr/>
          <a:lstStyle/>
          <a:p>
            <a:fld id="{F994776A-187E-9540-9EA4-8D5781AB769D}" type="slidenum">
              <a:rPr lang="en-US" smtClean="0"/>
              <a:pPr/>
              <a:t>23</a:t>
            </a:fld>
            <a:endParaRPr lang="en-US" dirty="0"/>
          </a:p>
        </p:txBody>
      </p:sp>
    </p:spTree>
    <p:extLst>
      <p:ext uri="{BB962C8B-B14F-4D97-AF65-F5344CB8AC3E}">
        <p14:creationId xmlns:p14="http://schemas.microsoft.com/office/powerpoint/2010/main" val="3061477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47EBCA-E152-43E8-AA23-35AD7527484C}"/>
              </a:ext>
            </a:extLst>
          </p:cNvPr>
          <p:cNvSpPr>
            <a:spLocks noGrp="1"/>
          </p:cNvSpPr>
          <p:nvPr>
            <p:ph type="title"/>
          </p:nvPr>
        </p:nvSpPr>
        <p:spPr>
          <a:xfrm>
            <a:off x="446468" y="490756"/>
            <a:ext cx="8651812" cy="834705"/>
          </a:xfrm>
        </p:spPr>
        <p:txBody>
          <a:bodyPr/>
          <a:lstStyle/>
          <a:p>
            <a:r>
              <a:rPr lang="en-US" dirty="0"/>
              <a:t>Intermediate-Inputs Model</a:t>
            </a:r>
            <a:br>
              <a:rPr lang="en-US" dirty="0"/>
            </a:br>
            <a:r>
              <a:rPr lang="en-US" dirty="0"/>
              <a:t>OLS Regressions, Means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8C013081-950F-410C-A41A-97BEF19BAE30}"/>
                  </a:ext>
                </a:extLst>
              </p:cNvPr>
              <p:cNvSpPr>
                <a:spLocks noGrp="1"/>
              </p:cNvSpPr>
              <p:nvPr>
                <p:ph type="body" sz="quarter" idx="10"/>
              </p:nvPr>
            </p:nvSpPr>
            <p:spPr>
              <a:xfrm>
                <a:off x="468087" y="1694035"/>
                <a:ext cx="11266713" cy="421164"/>
              </a:xfrm>
            </p:spPr>
            <p:txBody>
              <a:bodyPr/>
              <a:lstStyle/>
              <a:p>
                <a:pPr/>
                <a14:m>
                  <m:oMathPara xmlns:m="http://schemas.openxmlformats.org/officeDocument/2006/math">
                    <m:oMath>
                      <m:sSub>
                        <m:sSubPr>
                          <m:ctrlPr>
                            <a:rPr lang="en-US" b="1" i="1" smtClean="0">
                              <a:latin typeface="Cambria Math" panose="02040503050406030204" pitchFamily="18" charset="0"/>
                            </a:rPr>
                          </m:ctrlPr>
                        </m:sSubPr>
                        <m:e>
                          <m:r>
                            <a:rPr lang="en-US" b="1" i="1" smtClean="0">
                              <a:latin typeface="Cambria Math" panose="02040503050406030204" pitchFamily="18" charset="0"/>
                            </a:rPr>
                            <m:t>𝜷</m:t>
                          </m:r>
                        </m:e>
                        <m:sub>
                          <m:r>
                            <a:rPr lang="en-US" b="1" i="1" smtClean="0">
                              <a:latin typeface="Cambria Math" panose="02040503050406030204" pitchFamily="18" charset="0"/>
                            </a:rPr>
                            <m:t>𝒊𝒋𝒌</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𝒂</m:t>
                          </m:r>
                        </m:e>
                        <m:sub>
                          <m:r>
                            <a:rPr lang="en-US" b="1" i="1" smtClean="0">
                              <a:latin typeface="Cambria Math" panose="02040503050406030204" pitchFamily="18" charset="0"/>
                            </a:rPr>
                            <m:t>𝒋𝒌</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𝒃</m:t>
                          </m:r>
                        </m:e>
                        <m:sub>
                          <m:r>
                            <a:rPr lang="en-US" b="1" i="1" smtClean="0">
                              <a:latin typeface="Cambria Math" panose="02040503050406030204" pitchFamily="18" charset="0"/>
                            </a:rPr>
                            <m:t>𝒋𝒌</m:t>
                          </m:r>
                        </m:sub>
                      </m:sSub>
                      <m:sSub>
                        <m:sSubPr>
                          <m:ctrlPr>
                            <a:rPr lang="en-US" b="1" i="1" smtClean="0">
                              <a:latin typeface="Cambria Math" panose="02040503050406030204" pitchFamily="18" charset="0"/>
                            </a:rPr>
                          </m:ctrlPr>
                        </m:sSubPr>
                        <m:e>
                          <m:r>
                            <a:rPr lang="en-US" b="1" i="1" smtClean="0">
                              <a:latin typeface="Cambria Math" panose="02040503050406030204" pitchFamily="18" charset="0"/>
                            </a:rPr>
                            <m:t>𝜶</m:t>
                          </m:r>
                        </m:e>
                        <m:sub>
                          <m:r>
                            <a:rPr lang="en-US" b="1" i="1" smtClean="0">
                              <a:latin typeface="Cambria Math" panose="02040503050406030204" pitchFamily="18" charset="0"/>
                            </a:rPr>
                            <m:t>𝒊</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𝝐</m:t>
                          </m:r>
                        </m:e>
                        <m:sub>
                          <m:r>
                            <a:rPr lang="en-US" b="1" i="1" smtClean="0">
                              <a:latin typeface="Cambria Math" panose="02040503050406030204" pitchFamily="18" charset="0"/>
                            </a:rPr>
                            <m:t>𝒊𝒋𝒌</m:t>
                          </m:r>
                        </m:sub>
                      </m:sSub>
                    </m:oMath>
                  </m:oMathPara>
                </a14:m>
                <a:endParaRPr lang="en-US" b="1" dirty="0"/>
              </a:p>
            </p:txBody>
          </p:sp>
        </mc:Choice>
        <mc:Fallback xmlns="">
          <p:sp>
            <p:nvSpPr>
              <p:cNvPr id="3" name="Text Placeholder 2">
                <a:extLst>
                  <a:ext uri="{FF2B5EF4-FFF2-40B4-BE49-F238E27FC236}">
                    <a16:creationId xmlns:a16="http://schemas.microsoft.com/office/drawing/2014/main" id="{8C013081-950F-410C-A41A-97BEF19BAE30}"/>
                  </a:ext>
                </a:extLst>
              </p:cNvPr>
              <p:cNvSpPr>
                <a:spLocks noGrp="1" noRot="1" noChangeAspect="1" noMove="1" noResize="1" noEditPoints="1" noAdjustHandles="1" noChangeArrowheads="1" noChangeShapeType="1" noTextEdit="1"/>
              </p:cNvSpPr>
              <p:nvPr>
                <p:ph type="body" sz="quarter" idx="10"/>
              </p:nvPr>
            </p:nvSpPr>
            <p:spPr>
              <a:xfrm>
                <a:off x="468087" y="1694035"/>
                <a:ext cx="11266713" cy="421164"/>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6" name="Table 6">
                <a:extLst>
                  <a:ext uri="{FF2B5EF4-FFF2-40B4-BE49-F238E27FC236}">
                    <a16:creationId xmlns:a16="http://schemas.microsoft.com/office/drawing/2014/main" id="{E0093859-020F-4FB2-AD4D-8B004053C74F}"/>
                  </a:ext>
                </a:extLst>
              </p:cNvPr>
              <p:cNvGraphicFramePr>
                <a:graphicFrameLocks noGrp="1"/>
              </p:cNvGraphicFramePr>
              <p:nvPr>
                <p:extLst>
                  <p:ext uri="{D42A27DB-BD31-4B8C-83A1-F6EECF244321}">
                    <p14:modId xmlns:p14="http://schemas.microsoft.com/office/powerpoint/2010/main" val="911818542"/>
                  </p:ext>
                </p:extLst>
              </p:nvPr>
            </p:nvGraphicFramePr>
            <p:xfrm>
              <a:off x="3151093" y="2265076"/>
              <a:ext cx="5889814" cy="4035590"/>
            </p:xfrm>
            <a:graphic>
              <a:graphicData uri="http://schemas.openxmlformats.org/drawingml/2006/table">
                <a:tbl>
                  <a:tblPr firstRow="1">
                    <a:tableStyleId>{00A15C55-8517-42AA-B614-E9B94910E393}</a:tableStyleId>
                  </a:tblPr>
                  <a:tblGrid>
                    <a:gridCol w="2944907">
                      <a:extLst>
                        <a:ext uri="{9D8B030D-6E8A-4147-A177-3AD203B41FA5}">
                          <a16:colId xmlns:a16="http://schemas.microsoft.com/office/drawing/2014/main" val="4131817236"/>
                        </a:ext>
                      </a:extLst>
                    </a:gridCol>
                    <a:gridCol w="2944907">
                      <a:extLst>
                        <a:ext uri="{9D8B030D-6E8A-4147-A177-3AD203B41FA5}">
                          <a16:colId xmlns:a16="http://schemas.microsoft.com/office/drawing/2014/main" val="98731240"/>
                        </a:ext>
                      </a:extLst>
                    </a:gridCol>
                  </a:tblGrid>
                  <a:tr h="396138">
                    <a:tc>
                      <a:txBody>
                        <a:bodyPr/>
                        <a:lstStyle/>
                        <a:p>
                          <a:r>
                            <a:rPr lang="en-US" dirty="0">
                              <a:solidFill>
                                <a:schemeClr val="tx1"/>
                              </a:solidFill>
                            </a:rPr>
                            <a:t>Statistics</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3648556"/>
                      </a:ext>
                    </a:extLst>
                  </a:tr>
                  <a:tr h="418523">
                    <a:tc>
                      <a:txBody>
                        <a:bodyPr/>
                        <a:lstStyle/>
                        <a:p>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𝒂</m:t>
                                  </m:r>
                                </m:e>
                                <m:sub>
                                  <m:r>
                                    <a:rPr lang="en-US" b="1" i="1" smtClean="0">
                                      <a:solidFill>
                                        <a:schemeClr val="tx1"/>
                                      </a:solidFill>
                                      <a:latin typeface="Cambria Math" panose="02040503050406030204" pitchFamily="18" charset="0"/>
                                    </a:rPr>
                                    <m:t>𝒋𝒌</m:t>
                                  </m:r>
                                </m:sub>
                              </m:sSub>
                            </m:oMath>
                          </a14:m>
                          <a:r>
                            <a:rPr lang="en-US" b="1" dirty="0">
                              <a:solidFill>
                                <a:schemeClr val="tx1"/>
                              </a:solidFill>
                            </a:rPr>
                            <a:t> (traded)</a:t>
                          </a:r>
                        </a:p>
                      </a:txBody>
                      <a:tcPr>
                        <a:lnT w="12700" cap="flat" cmpd="sng" algn="ctr">
                          <a:solidFill>
                            <a:schemeClr val="tx1"/>
                          </a:solidFill>
                          <a:prstDash val="solid"/>
                          <a:round/>
                          <a:headEnd type="none" w="med" len="med"/>
                          <a:tailEnd type="none" w="med" len="med"/>
                        </a:lnT>
                      </a:tcPr>
                    </a:tc>
                    <a:tc>
                      <a:txBody>
                        <a:bodyPr/>
                        <a:lstStyle/>
                        <a:p>
                          <a:pPr algn="r"/>
                          <a:r>
                            <a:rPr lang="en-US" b="1" dirty="0">
                              <a:solidFill>
                                <a:schemeClr val="tx1"/>
                              </a:solidFill>
                            </a:rPr>
                            <a:t>0.54</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5734750"/>
                      </a:ext>
                    </a:extLst>
                  </a:tr>
                  <a:tr h="396138">
                    <a:tc>
                      <a:txBody>
                        <a:bodyPr/>
                        <a:lstStyle/>
                        <a:p>
                          <a:endParaRPr lang="en-US" dirty="0">
                            <a:solidFill>
                              <a:schemeClr val="tx1"/>
                            </a:solidFill>
                          </a:endParaRPr>
                        </a:p>
                      </a:txBody>
                      <a:tcPr/>
                    </a:tc>
                    <a:tc>
                      <a:txBody>
                        <a:bodyPr/>
                        <a:lstStyle/>
                        <a:p>
                          <a:pPr algn="r"/>
                          <a:r>
                            <a:rPr lang="en-US" dirty="0">
                              <a:solidFill>
                                <a:schemeClr val="tx1"/>
                              </a:solidFill>
                            </a:rPr>
                            <a:t>(0.49)</a:t>
                          </a:r>
                        </a:p>
                      </a:txBody>
                      <a:tcPr/>
                    </a:tc>
                    <a:extLst>
                      <a:ext uri="{0D108BD9-81ED-4DB2-BD59-A6C34878D82A}">
                        <a16:rowId xmlns:a16="http://schemas.microsoft.com/office/drawing/2014/main" val="4184730988"/>
                      </a:ext>
                    </a:extLst>
                  </a:tr>
                  <a:tr h="414318">
                    <a:tc>
                      <a:txBody>
                        <a:bodyPr/>
                        <a:lstStyle/>
                        <a:p>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𝑏</m:t>
                                  </m:r>
                                </m:e>
                                <m:sub>
                                  <m:r>
                                    <a:rPr lang="en-US" b="0" i="1" smtClean="0">
                                      <a:solidFill>
                                        <a:schemeClr val="tx1"/>
                                      </a:solidFill>
                                      <a:latin typeface="Cambria Math" panose="02040503050406030204" pitchFamily="18" charset="0"/>
                                    </a:rPr>
                                    <m:t>𝑗𝑘</m:t>
                                  </m:r>
                                </m:sub>
                              </m:sSub>
                            </m:oMath>
                          </a14:m>
                          <a:r>
                            <a:rPr lang="en-US" dirty="0">
                              <a:solidFill>
                                <a:schemeClr val="tx1"/>
                              </a:solidFill>
                            </a:rPr>
                            <a:t> (slope)</a:t>
                          </a:r>
                        </a:p>
                      </a:txBody>
                      <a:tcPr/>
                    </a:tc>
                    <a:tc>
                      <a:txBody>
                        <a:bodyPr/>
                        <a:lstStyle/>
                        <a:p>
                          <a:pPr algn="r"/>
                          <a:r>
                            <a:rPr lang="en-US" dirty="0">
                              <a:solidFill>
                                <a:schemeClr val="tx1"/>
                              </a:solidFill>
                            </a:rPr>
                            <a:t>0.50</a:t>
                          </a:r>
                        </a:p>
                      </a:txBody>
                      <a:tcPr/>
                    </a:tc>
                    <a:extLst>
                      <a:ext uri="{0D108BD9-81ED-4DB2-BD59-A6C34878D82A}">
                        <a16:rowId xmlns:a16="http://schemas.microsoft.com/office/drawing/2014/main" val="2255737051"/>
                      </a:ext>
                    </a:extLst>
                  </a:tr>
                  <a:tr h="396138">
                    <a:tc>
                      <a:txBody>
                        <a:bodyPr/>
                        <a:lstStyle/>
                        <a:p>
                          <a:endParaRPr lang="en-US" dirty="0">
                            <a:solidFill>
                              <a:schemeClr val="tx1"/>
                            </a:solidFill>
                          </a:endParaRPr>
                        </a:p>
                      </a:txBody>
                      <a:tcPr/>
                    </a:tc>
                    <a:tc>
                      <a:txBody>
                        <a:bodyPr/>
                        <a:lstStyle/>
                        <a:p>
                          <a:pPr algn="r"/>
                          <a:r>
                            <a:rPr lang="en-US" dirty="0">
                              <a:solidFill>
                                <a:schemeClr val="tx1"/>
                              </a:solidFill>
                            </a:rPr>
                            <a:t>(0.72)</a:t>
                          </a:r>
                        </a:p>
                      </a:txBody>
                      <a:tcPr/>
                    </a:tc>
                    <a:extLst>
                      <a:ext uri="{0D108BD9-81ED-4DB2-BD59-A6C34878D82A}">
                        <a16:rowId xmlns:a16="http://schemas.microsoft.com/office/drawing/2014/main" val="992233257"/>
                      </a:ext>
                    </a:extLst>
                  </a:tr>
                  <a:tr h="396138">
                    <a:tc>
                      <a:txBody>
                        <a:bodyPr/>
                        <a:lstStyle/>
                        <a:p>
                          <a:r>
                            <a:rPr lang="en-US" dirty="0">
                              <a:solidFill>
                                <a:schemeClr val="tx1"/>
                              </a:solidFill>
                            </a:rPr>
                            <a:t>Corr. with errors/regressor</a:t>
                          </a:r>
                        </a:p>
                      </a:txBody>
                      <a:tcPr/>
                    </a:tc>
                    <a:tc>
                      <a:txBody>
                        <a:bodyPr/>
                        <a:lstStyle/>
                        <a:p>
                          <a:pPr algn="r"/>
                          <a:r>
                            <a:rPr lang="en-US" dirty="0">
                              <a:solidFill>
                                <a:schemeClr val="tx1"/>
                              </a:solidFill>
                            </a:rPr>
                            <a:t>0.07</a:t>
                          </a:r>
                        </a:p>
                      </a:txBody>
                      <a:tcPr/>
                    </a:tc>
                    <a:extLst>
                      <a:ext uri="{0D108BD9-81ED-4DB2-BD59-A6C34878D82A}">
                        <a16:rowId xmlns:a16="http://schemas.microsoft.com/office/drawing/2014/main" val="1492186778"/>
                      </a:ext>
                    </a:extLst>
                  </a:tr>
                  <a:tr h="396138">
                    <a:tc>
                      <a:txBody>
                        <a:bodyPr/>
                        <a:lstStyle/>
                        <a:p>
                          <a:r>
                            <a:rPr lang="en-US" dirty="0">
                              <a:solidFill>
                                <a:schemeClr val="tx1"/>
                              </a:solidFill>
                            </a:rPr>
                            <a:t>R-squared</a:t>
                          </a:r>
                        </a:p>
                      </a:txBody>
                      <a:tcPr>
                        <a:lnB w="12700" cap="flat" cmpd="sng" algn="ctr">
                          <a:noFill/>
                          <a:prstDash val="solid"/>
                          <a:round/>
                          <a:headEnd type="none" w="med" len="med"/>
                          <a:tailEnd type="none" w="med" len="med"/>
                        </a:lnB>
                      </a:tcPr>
                    </a:tc>
                    <a:tc>
                      <a:txBody>
                        <a:bodyPr/>
                        <a:lstStyle/>
                        <a:p>
                          <a:pPr algn="r"/>
                          <a:r>
                            <a:rPr lang="en-US" dirty="0">
                              <a:solidFill>
                                <a:schemeClr val="tx1"/>
                              </a:solidFill>
                            </a:rPr>
                            <a:t>0.08</a:t>
                          </a:r>
                        </a:p>
                      </a:txBody>
                      <a:tcPr>
                        <a:lnB w="12700" cap="flat" cmpd="sng" algn="ctr">
                          <a:noFill/>
                          <a:prstDash val="solid"/>
                          <a:round/>
                          <a:headEnd type="none" w="med" len="med"/>
                          <a:tailEnd type="none" w="med" len="med"/>
                        </a:lnB>
                      </a:tcPr>
                    </a:tc>
                    <a:extLst>
                      <a:ext uri="{0D108BD9-81ED-4DB2-BD59-A6C34878D82A}">
                        <a16:rowId xmlns:a16="http://schemas.microsoft.com/office/drawing/2014/main" val="1886773467"/>
                      </a:ext>
                    </a:extLst>
                  </a:tr>
                  <a:tr h="396138">
                    <a:tc>
                      <a:txBody>
                        <a:bodyPr/>
                        <a:lstStyle/>
                        <a:p>
                          <a:r>
                            <a:rPr lang="en-US" dirty="0">
                              <a:solidFill>
                                <a:schemeClr val="tx1"/>
                              </a:solidFill>
                            </a:rPr>
                            <a:t>Number of city-pairs</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chemeClr val="tx1"/>
                              </a:solidFill>
                            </a:rPr>
                            <a:t>4835</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7260753"/>
                      </a:ext>
                    </a:extLst>
                  </a:tr>
                  <a:tr h="429783">
                    <a:tc>
                      <a:txBody>
                        <a:bodyPr/>
                        <a:lstStyle/>
                        <a:p>
                          <a14:m>
                            <m:oMath xmlns:m="http://schemas.openxmlformats.org/officeDocument/2006/math">
                              <m:sSubSup>
                                <m:sSubSupPr>
                                  <m:ctrlPr>
                                    <a:rPr lang="en-US" b="1" i="1" smtClean="0">
                                      <a:solidFill>
                                        <a:schemeClr val="tx1"/>
                                      </a:solidFill>
                                      <a:latin typeface="Cambria Math" panose="02040503050406030204" pitchFamily="18" charset="0"/>
                                    </a:rPr>
                                  </m:ctrlPr>
                                </m:sSubSupPr>
                                <m:e>
                                  <m:r>
                                    <a:rPr lang="en-US" b="1" i="1" smtClean="0">
                                      <a:solidFill>
                                        <a:schemeClr val="tx1"/>
                                      </a:solidFill>
                                      <a:latin typeface="Cambria Math" panose="02040503050406030204" pitchFamily="18" charset="0"/>
                                    </a:rPr>
                                    <m:t>𝜷</m:t>
                                  </m:r>
                                </m:e>
                                <m:sub>
                                  <m:r>
                                    <a:rPr lang="en-US" b="1" i="1" smtClean="0">
                                      <a:solidFill>
                                        <a:schemeClr val="tx1"/>
                                      </a:solidFill>
                                      <a:latin typeface="Cambria Math" panose="02040503050406030204" pitchFamily="18" charset="0"/>
                                    </a:rPr>
                                    <m:t>𝒋𝒌</m:t>
                                  </m:r>
                                </m:sub>
                                <m:sup>
                                  <m:r>
                                    <a:rPr lang="en-US" b="1" i="1" smtClean="0">
                                      <a:solidFill>
                                        <a:schemeClr val="tx1"/>
                                      </a:solidFill>
                                      <a:latin typeface="Cambria Math" panose="02040503050406030204" pitchFamily="18" charset="0"/>
                                    </a:rPr>
                                    <m:t>𝒘</m:t>
                                  </m:r>
                                </m:sup>
                              </m:sSubSup>
                            </m:oMath>
                          </a14:m>
                          <a:r>
                            <a:rPr lang="en-US" b="1" dirty="0">
                              <a:solidFill>
                                <a:schemeClr val="tx1"/>
                              </a:solidFill>
                            </a:rPr>
                            <a:t> (non-traded)</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b="1" dirty="0">
                              <a:solidFill>
                                <a:schemeClr val="tx1"/>
                              </a:solidFill>
                            </a:rPr>
                            <a:t>1.03</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343601"/>
                      </a:ext>
                    </a:extLst>
                  </a:tr>
                  <a:tr h="396138">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b="0" dirty="0">
                              <a:solidFill>
                                <a:schemeClr val="tx1"/>
                              </a:solidFill>
                            </a:rPr>
                            <a:t>(0.34)</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8556307"/>
                      </a:ext>
                    </a:extLst>
                  </a:tr>
                </a:tbl>
              </a:graphicData>
            </a:graphic>
          </p:graphicFrame>
        </mc:Choice>
        <mc:Fallback xmlns="">
          <p:graphicFrame>
            <p:nvGraphicFramePr>
              <p:cNvPr id="6" name="Table 6">
                <a:extLst>
                  <a:ext uri="{FF2B5EF4-FFF2-40B4-BE49-F238E27FC236}">
                    <a16:creationId xmlns:a16="http://schemas.microsoft.com/office/drawing/2014/main" id="{E0093859-020F-4FB2-AD4D-8B004053C74F}"/>
                  </a:ext>
                </a:extLst>
              </p:cNvPr>
              <p:cNvGraphicFramePr>
                <a:graphicFrameLocks noGrp="1"/>
              </p:cNvGraphicFramePr>
              <p:nvPr>
                <p:extLst>
                  <p:ext uri="{D42A27DB-BD31-4B8C-83A1-F6EECF244321}">
                    <p14:modId xmlns:p14="http://schemas.microsoft.com/office/powerpoint/2010/main" val="911818542"/>
                  </p:ext>
                </p:extLst>
              </p:nvPr>
            </p:nvGraphicFramePr>
            <p:xfrm>
              <a:off x="3151093" y="2265076"/>
              <a:ext cx="5889814" cy="4035590"/>
            </p:xfrm>
            <a:graphic>
              <a:graphicData uri="http://schemas.openxmlformats.org/drawingml/2006/table">
                <a:tbl>
                  <a:tblPr firstRow="1">
                    <a:tableStyleId>{00A15C55-8517-42AA-B614-E9B94910E393}</a:tableStyleId>
                  </a:tblPr>
                  <a:tblGrid>
                    <a:gridCol w="2944907">
                      <a:extLst>
                        <a:ext uri="{9D8B030D-6E8A-4147-A177-3AD203B41FA5}">
                          <a16:colId xmlns:a16="http://schemas.microsoft.com/office/drawing/2014/main" val="4131817236"/>
                        </a:ext>
                      </a:extLst>
                    </a:gridCol>
                    <a:gridCol w="2944907">
                      <a:extLst>
                        <a:ext uri="{9D8B030D-6E8A-4147-A177-3AD203B41FA5}">
                          <a16:colId xmlns:a16="http://schemas.microsoft.com/office/drawing/2014/main" val="98731240"/>
                        </a:ext>
                      </a:extLst>
                    </a:gridCol>
                  </a:tblGrid>
                  <a:tr h="396138">
                    <a:tc>
                      <a:txBody>
                        <a:bodyPr/>
                        <a:lstStyle/>
                        <a:p>
                          <a:r>
                            <a:rPr lang="en-US" dirty="0">
                              <a:solidFill>
                                <a:schemeClr val="tx1"/>
                              </a:solidFill>
                            </a:rPr>
                            <a:t>Statistics</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3648556"/>
                      </a:ext>
                    </a:extLst>
                  </a:tr>
                  <a:tr h="418523">
                    <a:tc>
                      <a:txBody>
                        <a:bodyPr/>
                        <a:lstStyle/>
                        <a:p>
                          <a:endParaRPr lang="en-US"/>
                        </a:p>
                      </a:txBody>
                      <a:tcPr>
                        <a:lnT w="12700" cap="flat" cmpd="sng" algn="ctr">
                          <a:solidFill>
                            <a:schemeClr val="tx1"/>
                          </a:solidFill>
                          <a:prstDash val="solid"/>
                          <a:round/>
                          <a:headEnd type="none" w="med" len="med"/>
                          <a:tailEnd type="none" w="med" len="med"/>
                        </a:lnT>
                        <a:blipFill>
                          <a:blip r:embed="rId3"/>
                          <a:stretch>
                            <a:fillRect l="-207" t="-101449" r="-100413" b="-782609"/>
                          </a:stretch>
                        </a:blipFill>
                      </a:tcPr>
                    </a:tc>
                    <a:tc>
                      <a:txBody>
                        <a:bodyPr/>
                        <a:lstStyle/>
                        <a:p>
                          <a:pPr algn="r"/>
                          <a:r>
                            <a:rPr lang="en-US" b="1" dirty="0">
                              <a:solidFill>
                                <a:schemeClr val="tx1"/>
                              </a:solidFill>
                            </a:rPr>
                            <a:t>0.54</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5734750"/>
                      </a:ext>
                    </a:extLst>
                  </a:tr>
                  <a:tr h="396138">
                    <a:tc>
                      <a:txBody>
                        <a:bodyPr/>
                        <a:lstStyle/>
                        <a:p>
                          <a:endParaRPr lang="en-US" dirty="0">
                            <a:solidFill>
                              <a:schemeClr val="tx1"/>
                            </a:solidFill>
                          </a:endParaRPr>
                        </a:p>
                      </a:txBody>
                      <a:tcPr/>
                    </a:tc>
                    <a:tc>
                      <a:txBody>
                        <a:bodyPr/>
                        <a:lstStyle/>
                        <a:p>
                          <a:pPr algn="r"/>
                          <a:r>
                            <a:rPr lang="en-US" dirty="0">
                              <a:solidFill>
                                <a:schemeClr val="tx1"/>
                              </a:solidFill>
                            </a:rPr>
                            <a:t>(0.49)</a:t>
                          </a:r>
                        </a:p>
                      </a:txBody>
                      <a:tcPr/>
                    </a:tc>
                    <a:extLst>
                      <a:ext uri="{0D108BD9-81ED-4DB2-BD59-A6C34878D82A}">
                        <a16:rowId xmlns:a16="http://schemas.microsoft.com/office/drawing/2014/main" val="4184730988"/>
                      </a:ext>
                    </a:extLst>
                  </a:tr>
                  <a:tr h="414318">
                    <a:tc>
                      <a:txBody>
                        <a:bodyPr/>
                        <a:lstStyle/>
                        <a:p>
                          <a:endParaRPr lang="en-US"/>
                        </a:p>
                      </a:txBody>
                      <a:tcPr>
                        <a:blipFill>
                          <a:blip r:embed="rId3"/>
                          <a:stretch>
                            <a:fillRect l="-207" t="-300000" r="-100413" b="-598529"/>
                          </a:stretch>
                        </a:blipFill>
                      </a:tcPr>
                    </a:tc>
                    <a:tc>
                      <a:txBody>
                        <a:bodyPr/>
                        <a:lstStyle/>
                        <a:p>
                          <a:pPr algn="r"/>
                          <a:r>
                            <a:rPr lang="en-US" dirty="0">
                              <a:solidFill>
                                <a:schemeClr val="tx1"/>
                              </a:solidFill>
                            </a:rPr>
                            <a:t>0.50</a:t>
                          </a:r>
                        </a:p>
                      </a:txBody>
                      <a:tcPr/>
                    </a:tc>
                    <a:extLst>
                      <a:ext uri="{0D108BD9-81ED-4DB2-BD59-A6C34878D82A}">
                        <a16:rowId xmlns:a16="http://schemas.microsoft.com/office/drawing/2014/main" val="2255737051"/>
                      </a:ext>
                    </a:extLst>
                  </a:tr>
                  <a:tr h="396138">
                    <a:tc>
                      <a:txBody>
                        <a:bodyPr/>
                        <a:lstStyle/>
                        <a:p>
                          <a:endParaRPr lang="en-US" dirty="0">
                            <a:solidFill>
                              <a:schemeClr val="tx1"/>
                            </a:solidFill>
                          </a:endParaRPr>
                        </a:p>
                      </a:txBody>
                      <a:tcPr/>
                    </a:tc>
                    <a:tc>
                      <a:txBody>
                        <a:bodyPr/>
                        <a:lstStyle/>
                        <a:p>
                          <a:pPr algn="r"/>
                          <a:r>
                            <a:rPr lang="en-US" dirty="0">
                              <a:solidFill>
                                <a:schemeClr val="tx1"/>
                              </a:solidFill>
                            </a:rPr>
                            <a:t>(0.72)</a:t>
                          </a:r>
                        </a:p>
                      </a:txBody>
                      <a:tcPr/>
                    </a:tc>
                    <a:extLst>
                      <a:ext uri="{0D108BD9-81ED-4DB2-BD59-A6C34878D82A}">
                        <a16:rowId xmlns:a16="http://schemas.microsoft.com/office/drawing/2014/main" val="992233257"/>
                      </a:ext>
                    </a:extLst>
                  </a:tr>
                  <a:tr h="396138">
                    <a:tc>
                      <a:txBody>
                        <a:bodyPr/>
                        <a:lstStyle/>
                        <a:p>
                          <a:r>
                            <a:rPr lang="en-US" dirty="0">
                              <a:solidFill>
                                <a:schemeClr val="tx1"/>
                              </a:solidFill>
                            </a:rPr>
                            <a:t>Corr. with errors/regressor</a:t>
                          </a:r>
                        </a:p>
                      </a:txBody>
                      <a:tcPr/>
                    </a:tc>
                    <a:tc>
                      <a:txBody>
                        <a:bodyPr/>
                        <a:lstStyle/>
                        <a:p>
                          <a:pPr algn="r"/>
                          <a:r>
                            <a:rPr lang="en-US" dirty="0">
                              <a:solidFill>
                                <a:schemeClr val="tx1"/>
                              </a:solidFill>
                            </a:rPr>
                            <a:t>0.07</a:t>
                          </a:r>
                        </a:p>
                      </a:txBody>
                      <a:tcPr/>
                    </a:tc>
                    <a:extLst>
                      <a:ext uri="{0D108BD9-81ED-4DB2-BD59-A6C34878D82A}">
                        <a16:rowId xmlns:a16="http://schemas.microsoft.com/office/drawing/2014/main" val="1492186778"/>
                      </a:ext>
                    </a:extLst>
                  </a:tr>
                  <a:tr h="396138">
                    <a:tc>
                      <a:txBody>
                        <a:bodyPr/>
                        <a:lstStyle/>
                        <a:p>
                          <a:r>
                            <a:rPr lang="en-US" dirty="0">
                              <a:solidFill>
                                <a:schemeClr val="tx1"/>
                              </a:solidFill>
                            </a:rPr>
                            <a:t>R-squared</a:t>
                          </a:r>
                        </a:p>
                      </a:txBody>
                      <a:tcPr>
                        <a:lnB w="12700" cap="flat" cmpd="sng" algn="ctr">
                          <a:noFill/>
                          <a:prstDash val="solid"/>
                          <a:round/>
                          <a:headEnd type="none" w="med" len="med"/>
                          <a:tailEnd type="none" w="med" len="med"/>
                        </a:lnB>
                      </a:tcPr>
                    </a:tc>
                    <a:tc>
                      <a:txBody>
                        <a:bodyPr/>
                        <a:lstStyle/>
                        <a:p>
                          <a:pPr algn="r"/>
                          <a:r>
                            <a:rPr lang="en-US" dirty="0">
                              <a:solidFill>
                                <a:schemeClr val="tx1"/>
                              </a:solidFill>
                            </a:rPr>
                            <a:t>0.08</a:t>
                          </a:r>
                        </a:p>
                      </a:txBody>
                      <a:tcPr>
                        <a:lnB w="12700" cap="flat" cmpd="sng" algn="ctr">
                          <a:noFill/>
                          <a:prstDash val="solid"/>
                          <a:round/>
                          <a:headEnd type="none" w="med" len="med"/>
                          <a:tailEnd type="none" w="med" len="med"/>
                        </a:lnB>
                      </a:tcPr>
                    </a:tc>
                    <a:extLst>
                      <a:ext uri="{0D108BD9-81ED-4DB2-BD59-A6C34878D82A}">
                        <a16:rowId xmlns:a16="http://schemas.microsoft.com/office/drawing/2014/main" val="1886773467"/>
                      </a:ext>
                    </a:extLst>
                  </a:tr>
                  <a:tr h="396138">
                    <a:tc>
                      <a:txBody>
                        <a:bodyPr/>
                        <a:lstStyle/>
                        <a:p>
                          <a:r>
                            <a:rPr lang="en-US" dirty="0">
                              <a:solidFill>
                                <a:schemeClr val="tx1"/>
                              </a:solidFill>
                            </a:rPr>
                            <a:t>Number of city-pairs</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chemeClr val="tx1"/>
                              </a:solidFill>
                            </a:rPr>
                            <a:t>4835</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7260753"/>
                      </a:ext>
                    </a:extLst>
                  </a:tr>
                  <a:tr h="429783">
                    <a:tc>
                      <a:txBody>
                        <a:bodyPr/>
                        <a:lstStyle/>
                        <a:p>
                          <a:endParaRPr lang="en-US"/>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207" t="-749296" r="-100413" b="-107042"/>
                          </a:stretch>
                        </a:blipFill>
                      </a:tcPr>
                    </a:tc>
                    <a:tc>
                      <a:txBody>
                        <a:bodyPr/>
                        <a:lstStyle/>
                        <a:p>
                          <a:pPr algn="r"/>
                          <a:r>
                            <a:rPr lang="en-US" b="1" dirty="0">
                              <a:solidFill>
                                <a:schemeClr val="tx1"/>
                              </a:solidFill>
                            </a:rPr>
                            <a:t>1.03</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343601"/>
                      </a:ext>
                    </a:extLst>
                  </a:tr>
                  <a:tr h="396138">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b="0" dirty="0">
                              <a:solidFill>
                                <a:schemeClr val="tx1"/>
                              </a:solidFill>
                            </a:rPr>
                            <a:t>(0.34)</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8556307"/>
                      </a:ext>
                    </a:extLst>
                  </a:tr>
                </a:tbl>
              </a:graphicData>
            </a:graphic>
          </p:graphicFrame>
        </mc:Fallback>
      </mc:AlternateContent>
      <p:sp>
        <p:nvSpPr>
          <p:cNvPr id="7" name="Action Button: Blank 6">
            <a:hlinkClick r:id="rId4" action="ppaction://hlinksldjump" highlightClick="1"/>
            <a:extLst>
              <a:ext uri="{FF2B5EF4-FFF2-40B4-BE49-F238E27FC236}">
                <a16:creationId xmlns:a16="http://schemas.microsoft.com/office/drawing/2014/main" id="{2C50F531-CB5C-B4A1-9581-BBB0D6223AA5}"/>
              </a:ext>
            </a:extLst>
          </p:cNvPr>
          <p:cNvSpPr/>
          <p:nvPr/>
        </p:nvSpPr>
        <p:spPr>
          <a:xfrm>
            <a:off x="457199" y="6535604"/>
            <a:ext cx="834472"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ym typeface="Wingdings" panose="05000000000000000000" pitchFamily="2" charset="2"/>
                <a:hlinkClick r:id="rId5" action="ppaction://hlinksldjump"/>
              </a:rPr>
              <a:t>Figure</a:t>
            </a:r>
            <a:endParaRPr lang="en-US" sz="1200" dirty="0"/>
          </a:p>
        </p:txBody>
      </p:sp>
      <p:sp>
        <p:nvSpPr>
          <p:cNvPr id="2" name="Slide Number Placeholder 1">
            <a:extLst>
              <a:ext uri="{FF2B5EF4-FFF2-40B4-BE49-F238E27FC236}">
                <a16:creationId xmlns:a16="http://schemas.microsoft.com/office/drawing/2014/main" id="{B1D55022-93D0-4395-8462-D50F93D3E97B}"/>
              </a:ext>
            </a:extLst>
          </p:cNvPr>
          <p:cNvSpPr>
            <a:spLocks noGrp="1"/>
          </p:cNvSpPr>
          <p:nvPr>
            <p:ph type="sldNum" sz="quarter" idx="12"/>
          </p:nvPr>
        </p:nvSpPr>
        <p:spPr/>
        <p:txBody>
          <a:bodyPr/>
          <a:lstStyle/>
          <a:p>
            <a:fld id="{F994776A-187E-9540-9EA4-8D5781AB769D}" type="slidenum">
              <a:rPr lang="en-US" smtClean="0"/>
              <a:pPr/>
              <a:t>24</a:t>
            </a:fld>
            <a:endParaRPr lang="en-US" dirty="0"/>
          </a:p>
        </p:txBody>
      </p:sp>
    </p:spTree>
    <p:extLst>
      <p:ext uri="{BB962C8B-B14F-4D97-AF65-F5344CB8AC3E}">
        <p14:creationId xmlns:p14="http://schemas.microsoft.com/office/powerpoint/2010/main" val="536966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617380-FE89-4027-9321-A2805CD62719}"/>
              </a:ext>
            </a:extLst>
          </p:cNvPr>
          <p:cNvSpPr>
            <a:spLocks noGrp="1"/>
          </p:cNvSpPr>
          <p:nvPr>
            <p:ph type="title"/>
          </p:nvPr>
        </p:nvSpPr>
        <p:spPr/>
        <p:txBody>
          <a:bodyPr/>
          <a:lstStyle/>
          <a:p>
            <a:r>
              <a:rPr lang="en-US" dirty="0"/>
              <a:t>Intermediate Inputs Model</a:t>
            </a:r>
            <a:br>
              <a:rPr lang="en-US" dirty="0"/>
            </a:br>
            <a:r>
              <a:rPr lang="en-US" dirty="0"/>
              <a:t>Aggregation</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9A01A8FC-E975-49AA-80AD-7BF0C87B38FB}"/>
                  </a:ext>
                </a:extLst>
              </p:cNvPr>
              <p:cNvSpPr>
                <a:spLocks noGrp="1"/>
              </p:cNvSpPr>
              <p:nvPr>
                <p:ph type="body" sz="quarter" idx="10"/>
              </p:nvPr>
            </p:nvSpPr>
            <p:spPr/>
            <p:txBody>
              <a:bodyPr/>
              <a:lstStyle/>
              <a:p>
                <a:r>
                  <a:rPr lang="en-US" b="0" dirty="0"/>
                  <a:t>The betas can be aggregated using the variance decomposition identity defined by </a:t>
                </a:r>
                <a:r>
                  <a:rPr lang="en-US" b="0" dirty="0" err="1"/>
                  <a:t>Crucini</a:t>
                </a:r>
                <a:r>
                  <a:rPr lang="en-US" b="0" dirty="0"/>
                  <a:t> and Landry (2019):</a:t>
                </a:r>
              </a:p>
              <a:p>
                <a:endParaRPr lang="en-US" i="1" dirty="0">
                  <a:latin typeface="Cambria Math" panose="02040503050406030204" pitchFamily="18" charset="0"/>
                </a:endParaRPr>
              </a:p>
              <a:p>
                <a:pPr/>
                <a14:m>
                  <m:oMathPara xmlns:m="http://schemas.openxmlformats.org/officeDocument/2006/math">
                    <m:oMath>
                      <m:r>
                        <a:rPr lang="en-US" b="0" i="1" smtClean="0">
                          <a:latin typeface="Cambria Math" panose="02040503050406030204" pitchFamily="18" charset="0"/>
                        </a:rPr>
                        <m:t>1</m:t>
                      </m:r>
                      <m:r>
                        <m:rPr>
                          <m:aln/>
                        </m:rP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e>
                      </m:nary>
                    </m:oMath>
                    <m:oMath>
                      <m:r>
                        <m:rPr>
                          <m:aln/>
                        </m:rP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e>
                          </m:d>
                        </m:e>
                      </m:nary>
                    </m:oMath>
                    <m:oMath>
                      <m:r>
                        <m:rPr>
                          <m:aln/>
                        </m:rPr>
                        <a:rPr lang="en-US" b="0" i="1" smtClean="0">
                          <a:latin typeface="Cambria Math" panose="02040503050406030204" pitchFamily="18" charset="0"/>
                        </a:rPr>
                        <m:t>=</m:t>
                      </m:r>
                      <m:d>
                        <m:dPr>
                          <m:ctrlPr>
                            <a:rPr lang="en-US" b="0" i="1" smtClean="0">
                              <a:latin typeface="Cambria Math" panose="02040503050406030204" pitchFamily="18" charset="0"/>
                            </a:rPr>
                          </m:ctrlPr>
                        </m:dPr>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nary>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e>
                          </m:nary>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e>
                      </m:nary>
                    </m:oMath>
                    <m:oMath>
                      <m:r>
                        <m:rPr>
                          <m:aln/>
                        </m:rPr>
                        <a:rPr lang="en-US" i="1">
                          <a:latin typeface="Cambria Math" panose="02040503050406030204" pitchFamily="18" charset="0"/>
                        </a:rPr>
                        <m:t>=</m:t>
                      </m:r>
                      <m:r>
                        <a:rPr lang="en-US" i="1">
                          <a:latin typeface="Cambria Math" panose="02040503050406030204" pitchFamily="18" charset="0"/>
                        </a:rPr>
                        <m:t>𝜋</m:t>
                      </m:r>
                      <m:sSubSup>
                        <m:sSubSupPr>
                          <m:ctrlPr>
                            <a:rPr lang="en-US" i="1">
                              <a:latin typeface="Cambria Math" panose="02040503050406030204" pitchFamily="18" charset="0"/>
                            </a:rPr>
                          </m:ctrlPr>
                        </m:sSubSupPr>
                        <m:e>
                          <m:r>
                            <a:rPr lang="en-US" i="1">
                              <a:latin typeface="Cambria Math" panose="02040503050406030204" pitchFamily="18" charset="0"/>
                            </a:rPr>
                            <m:t>𝛽</m:t>
                          </m:r>
                        </m:e>
                        <m:sub>
                          <m:r>
                            <a:rPr lang="en-US" i="1">
                              <a:latin typeface="Cambria Math" panose="02040503050406030204" pitchFamily="18" charset="0"/>
                            </a:rPr>
                            <m:t>𝑗𝑘</m:t>
                          </m:r>
                        </m:sub>
                        <m:sup>
                          <m:r>
                            <a:rPr lang="en-US" i="1">
                              <a:latin typeface="Cambria Math" panose="02040503050406030204" pitchFamily="18" charset="0"/>
                            </a:rPr>
                            <m:t>𝑤</m:t>
                          </m:r>
                        </m:sup>
                      </m:sSubSup>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𝜋</m:t>
                          </m:r>
                        </m:e>
                      </m:d>
                      <m:sSubSup>
                        <m:sSubSupPr>
                          <m:ctrlPr>
                            <a:rPr lang="en-US" i="1">
                              <a:latin typeface="Cambria Math" panose="02040503050406030204" pitchFamily="18" charset="0"/>
                            </a:rPr>
                          </m:ctrlPr>
                        </m:sSubSupPr>
                        <m:e>
                          <m:r>
                            <a:rPr lang="en-US" i="1">
                              <a:latin typeface="Cambria Math" panose="02040503050406030204" pitchFamily="18" charset="0"/>
                            </a:rPr>
                            <m:t>𝛽</m:t>
                          </m:r>
                        </m:e>
                        <m:sub>
                          <m:r>
                            <a:rPr lang="en-US" i="1">
                              <a:latin typeface="Cambria Math" panose="02040503050406030204" pitchFamily="18" charset="0"/>
                            </a:rPr>
                            <m:t>𝑗𝑘</m:t>
                          </m:r>
                        </m:sub>
                        <m:sup>
                          <m:r>
                            <a:rPr lang="en-US" i="1">
                              <a:latin typeface="Cambria Math" panose="02040503050406030204" pitchFamily="18" charset="0"/>
                            </a:rPr>
                            <m:t>𝜏</m:t>
                          </m:r>
                        </m:sup>
                      </m:sSubSup>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r>
                            <a:rPr lang="en-US" i="1">
                              <a:latin typeface="Cambria Math" panose="02040503050406030204" pitchFamily="18" charset="0"/>
                            </a:rPr>
                            <m:t>𝑖</m:t>
                          </m:r>
                        </m:sub>
                        <m:sup/>
                        <m:e>
                          <m:sSub>
                            <m:sSubPr>
                              <m:ctrlPr>
                                <a:rPr lang="en-US" i="1">
                                  <a:latin typeface="Cambria Math" panose="02040503050406030204" pitchFamily="18" charset="0"/>
                                </a:rPr>
                              </m:ctrlPr>
                            </m:sSubPr>
                            <m:e>
                              <m:r>
                                <a:rPr lang="en-US" i="1">
                                  <a:latin typeface="Cambria Math" panose="02040503050406030204" pitchFamily="18" charset="0"/>
                                </a:rPr>
                                <m:t>𝜔</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𝜖</m:t>
                              </m:r>
                            </m:e>
                            <m:sub>
                              <m:r>
                                <a:rPr lang="en-US" i="1">
                                  <a:latin typeface="Cambria Math" panose="02040503050406030204" pitchFamily="18" charset="0"/>
                                </a:rPr>
                                <m:t>𝑖𝑗𝑘</m:t>
                              </m:r>
                            </m:sub>
                          </m:sSub>
                        </m:e>
                      </m:nary>
                    </m:oMath>
                  </m:oMathPara>
                </a14:m>
                <a:br>
                  <a:rPr lang="en-US" b="0" dirty="0"/>
                </a:br>
                <a:br>
                  <a:rPr lang="en-US" b="0" dirty="0"/>
                </a:br>
                <a:endParaRPr lang="en-US" b="0" dirty="0"/>
              </a:p>
              <a:p>
                <a:endParaRPr lang="en-US" dirty="0"/>
              </a:p>
            </p:txBody>
          </p:sp>
        </mc:Choice>
        <mc:Fallback xmlns="">
          <p:sp>
            <p:nvSpPr>
              <p:cNvPr id="3" name="Text Placeholder 2">
                <a:extLst>
                  <a:ext uri="{FF2B5EF4-FFF2-40B4-BE49-F238E27FC236}">
                    <a16:creationId xmlns:a16="http://schemas.microsoft.com/office/drawing/2014/main" id="{9A01A8FC-E975-49AA-80AD-7BF0C87B38FB}"/>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a:stretch>
              </a:blipFill>
            </p:spPr>
            <p:txBody>
              <a:bodyPr/>
              <a:lstStyle/>
              <a:p>
                <a:r>
                  <a:rPr lang="en-US">
                    <a:noFill/>
                  </a:rPr>
                  <a:t> </a:t>
                </a:r>
              </a:p>
            </p:txBody>
          </p:sp>
        </mc:Fallback>
      </mc:AlternateContent>
      <p:sp>
        <p:nvSpPr>
          <p:cNvPr id="6" name="Action Button: Blank 5">
            <a:hlinkClick r:id="rId3" action="ppaction://hlinksldjump" highlightClick="1"/>
            <a:extLst>
              <a:ext uri="{FF2B5EF4-FFF2-40B4-BE49-F238E27FC236}">
                <a16:creationId xmlns:a16="http://schemas.microsoft.com/office/drawing/2014/main" id="{62F368F2-DEA6-8FE4-BFF5-EC6A579AB56A}"/>
              </a:ext>
            </a:extLst>
          </p:cNvPr>
          <p:cNvSpPr/>
          <p:nvPr/>
        </p:nvSpPr>
        <p:spPr>
          <a:xfrm>
            <a:off x="457198" y="6535604"/>
            <a:ext cx="2445861"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Individual goods contributions</a:t>
            </a:r>
            <a:endParaRPr lang="en-US" sz="1200" dirty="0"/>
          </a:p>
        </p:txBody>
      </p:sp>
      <p:sp>
        <p:nvSpPr>
          <p:cNvPr id="2" name="Slide Number Placeholder 1">
            <a:extLst>
              <a:ext uri="{FF2B5EF4-FFF2-40B4-BE49-F238E27FC236}">
                <a16:creationId xmlns:a16="http://schemas.microsoft.com/office/drawing/2014/main" id="{A182C384-8D06-4984-9EC8-E3D8FBA5A8C1}"/>
              </a:ext>
            </a:extLst>
          </p:cNvPr>
          <p:cNvSpPr>
            <a:spLocks noGrp="1"/>
          </p:cNvSpPr>
          <p:nvPr>
            <p:ph type="sldNum" sz="quarter" idx="12"/>
          </p:nvPr>
        </p:nvSpPr>
        <p:spPr/>
        <p:txBody>
          <a:bodyPr/>
          <a:lstStyle/>
          <a:p>
            <a:fld id="{F994776A-187E-9540-9EA4-8D5781AB769D}" type="slidenum">
              <a:rPr lang="en-US" smtClean="0"/>
              <a:pPr/>
              <a:t>25</a:t>
            </a:fld>
            <a:endParaRPr lang="en-US" dirty="0"/>
          </a:p>
        </p:txBody>
      </p:sp>
    </p:spTree>
    <p:extLst>
      <p:ext uri="{BB962C8B-B14F-4D97-AF65-F5344CB8AC3E}">
        <p14:creationId xmlns:p14="http://schemas.microsoft.com/office/powerpoint/2010/main" val="2936320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835667-277F-42D6-A0DD-865ADD213662}"/>
              </a:ext>
            </a:extLst>
          </p:cNvPr>
          <p:cNvSpPr>
            <a:spLocks noGrp="1"/>
          </p:cNvSpPr>
          <p:nvPr>
            <p:ph type="title"/>
          </p:nvPr>
        </p:nvSpPr>
        <p:spPr>
          <a:xfrm>
            <a:off x="339754" y="440422"/>
            <a:ext cx="9034943" cy="817927"/>
          </a:xfrm>
        </p:spPr>
        <p:txBody>
          <a:bodyPr/>
          <a:lstStyle/>
          <a:p>
            <a:r>
              <a:rPr lang="en-US" dirty="0"/>
              <a:t>Intermediate Inputs Model</a:t>
            </a:r>
            <a:br>
              <a:rPr lang="en-US" dirty="0"/>
            </a:br>
            <a:r>
              <a:rPr lang="en-US" dirty="0"/>
              <a:t>Traded and Non-Traded Input Contributions</a:t>
            </a:r>
          </a:p>
        </p:txBody>
      </p:sp>
      <p:graphicFrame>
        <p:nvGraphicFramePr>
          <p:cNvPr id="6" name="Table 6">
            <a:extLst>
              <a:ext uri="{FF2B5EF4-FFF2-40B4-BE49-F238E27FC236}">
                <a16:creationId xmlns:a16="http://schemas.microsoft.com/office/drawing/2014/main" id="{35A149EC-4D8F-4235-B585-9EB257CAC13E}"/>
              </a:ext>
            </a:extLst>
          </p:cNvPr>
          <p:cNvGraphicFramePr>
            <a:graphicFrameLocks noGrp="1"/>
          </p:cNvGraphicFramePr>
          <p:nvPr>
            <p:extLst>
              <p:ext uri="{D42A27DB-BD31-4B8C-83A1-F6EECF244321}">
                <p14:modId xmlns:p14="http://schemas.microsoft.com/office/powerpoint/2010/main" val="4174797095"/>
              </p:ext>
            </p:extLst>
          </p:nvPr>
        </p:nvGraphicFramePr>
        <p:xfrm>
          <a:off x="788893" y="1477521"/>
          <a:ext cx="9845770" cy="4719320"/>
        </p:xfrm>
        <a:graphic>
          <a:graphicData uri="http://schemas.openxmlformats.org/drawingml/2006/table">
            <a:tbl>
              <a:tblPr firstRow="1">
                <a:tableStyleId>{00A15C55-8517-42AA-B614-E9B94910E393}</a:tableStyleId>
              </a:tblPr>
              <a:tblGrid>
                <a:gridCol w="1969154">
                  <a:extLst>
                    <a:ext uri="{9D8B030D-6E8A-4147-A177-3AD203B41FA5}">
                      <a16:colId xmlns:a16="http://schemas.microsoft.com/office/drawing/2014/main" val="4131817236"/>
                    </a:ext>
                  </a:extLst>
                </a:gridCol>
                <a:gridCol w="1969154">
                  <a:extLst>
                    <a:ext uri="{9D8B030D-6E8A-4147-A177-3AD203B41FA5}">
                      <a16:colId xmlns:a16="http://schemas.microsoft.com/office/drawing/2014/main" val="1233189001"/>
                    </a:ext>
                  </a:extLst>
                </a:gridCol>
                <a:gridCol w="1969154">
                  <a:extLst>
                    <a:ext uri="{9D8B030D-6E8A-4147-A177-3AD203B41FA5}">
                      <a16:colId xmlns:a16="http://schemas.microsoft.com/office/drawing/2014/main" val="1363616150"/>
                    </a:ext>
                  </a:extLst>
                </a:gridCol>
                <a:gridCol w="1969154">
                  <a:extLst>
                    <a:ext uri="{9D8B030D-6E8A-4147-A177-3AD203B41FA5}">
                      <a16:colId xmlns:a16="http://schemas.microsoft.com/office/drawing/2014/main" val="1422466010"/>
                    </a:ext>
                  </a:extLst>
                </a:gridCol>
                <a:gridCol w="1969154">
                  <a:extLst>
                    <a:ext uri="{9D8B030D-6E8A-4147-A177-3AD203B41FA5}">
                      <a16:colId xmlns:a16="http://schemas.microsoft.com/office/drawing/2014/main" val="1692132576"/>
                    </a:ext>
                  </a:extLst>
                </a:gridCol>
              </a:tblGrid>
              <a:tr h="370840">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chemeClr val="tx1"/>
                          </a:solidFill>
                        </a:rPr>
                        <a:t>All pairs</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chemeClr val="tx1"/>
                          </a:solidFill>
                        </a:rPr>
                        <a:t>OECD</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chemeClr val="tx1"/>
                          </a:solidFill>
                        </a:rPr>
                        <a:t>Non-OECD</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solidFill>
                            <a:schemeClr val="tx1"/>
                          </a:solidFill>
                        </a:rPr>
                        <a:t>US-CA</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3648556"/>
                  </a:ext>
                </a:extLst>
              </a:tr>
              <a:tr h="370840">
                <a:tc>
                  <a:txBody>
                    <a:bodyPr/>
                    <a:lstStyle/>
                    <a:p>
                      <a:pPr algn="ctr"/>
                      <a:r>
                        <a:rPr lang="en-US" b="0" dirty="0">
                          <a:solidFill>
                            <a:schemeClr val="tx1"/>
                          </a:solidFill>
                        </a:rPr>
                        <a:t>Non-traded share</a:t>
                      </a:r>
                    </a:p>
                  </a:txBody>
                  <a:tcPr>
                    <a:lnT w="12700" cap="flat" cmpd="sng" algn="ctr">
                      <a:solidFill>
                        <a:schemeClr val="tx1"/>
                      </a:solidFill>
                      <a:prstDash val="solid"/>
                      <a:round/>
                      <a:headEnd type="none" w="med" len="med"/>
                      <a:tailEnd type="none" w="med" len="med"/>
                    </a:lnT>
                  </a:tcPr>
                </a:tc>
                <a:tc>
                  <a:txBody>
                    <a:bodyPr/>
                    <a:lstStyle/>
                    <a:p>
                      <a:pPr algn="ctr"/>
                      <a:r>
                        <a:rPr lang="en-US" b="0" dirty="0">
                          <a:solidFill>
                            <a:schemeClr val="tx1"/>
                          </a:solidFill>
                        </a:rPr>
                        <a:t>0.69</a:t>
                      </a:r>
                    </a:p>
                  </a:txBody>
                  <a:tcPr anchor="b">
                    <a:lnT w="12700" cap="flat" cmpd="sng" algn="ctr">
                      <a:solidFill>
                        <a:schemeClr val="tx1"/>
                      </a:solidFill>
                      <a:prstDash val="solid"/>
                      <a:round/>
                      <a:headEnd type="none" w="med" len="med"/>
                      <a:tailEnd type="none" w="med" len="med"/>
                    </a:lnT>
                  </a:tcPr>
                </a:tc>
                <a:tc>
                  <a:txBody>
                    <a:bodyPr/>
                    <a:lstStyle/>
                    <a:p>
                      <a:pPr algn="ctr"/>
                      <a:r>
                        <a:rPr lang="en-US" b="0" dirty="0">
                          <a:solidFill>
                            <a:schemeClr val="tx1"/>
                          </a:solidFill>
                        </a:rPr>
                        <a:t>0.69</a:t>
                      </a:r>
                    </a:p>
                  </a:txBody>
                  <a:tcPr anchor="b">
                    <a:lnT w="12700" cap="flat" cmpd="sng" algn="ctr">
                      <a:solidFill>
                        <a:schemeClr val="tx1"/>
                      </a:solidFill>
                      <a:prstDash val="solid"/>
                      <a:round/>
                      <a:headEnd type="none" w="med" len="med"/>
                      <a:tailEnd type="none" w="med" len="med"/>
                    </a:lnT>
                  </a:tcPr>
                </a:tc>
                <a:tc>
                  <a:txBody>
                    <a:bodyPr/>
                    <a:lstStyle/>
                    <a:p>
                      <a:pPr algn="ctr"/>
                      <a:r>
                        <a:rPr lang="en-US" b="0" dirty="0">
                          <a:solidFill>
                            <a:schemeClr val="tx1"/>
                          </a:solidFill>
                        </a:rPr>
                        <a:t>0.69</a:t>
                      </a:r>
                    </a:p>
                  </a:txBody>
                  <a:tcPr anchor="b">
                    <a:lnT w="12700" cap="flat" cmpd="sng" algn="ctr">
                      <a:solidFill>
                        <a:schemeClr val="tx1"/>
                      </a:solidFill>
                      <a:prstDash val="solid"/>
                      <a:round/>
                      <a:headEnd type="none" w="med" len="med"/>
                      <a:tailEnd type="none" w="med" len="med"/>
                    </a:lnT>
                  </a:tcPr>
                </a:tc>
                <a:tc>
                  <a:txBody>
                    <a:bodyPr/>
                    <a:lstStyle/>
                    <a:p>
                      <a:pPr algn="ctr"/>
                      <a:r>
                        <a:rPr lang="en-US" b="0" dirty="0">
                          <a:solidFill>
                            <a:schemeClr val="tx1"/>
                          </a:solidFill>
                        </a:rPr>
                        <a:t>0.68</a:t>
                      </a:r>
                    </a:p>
                  </a:txBody>
                  <a:tcPr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5734750"/>
                  </a:ext>
                </a:extLst>
              </a:tr>
              <a:tr h="370840">
                <a:tc>
                  <a:txBody>
                    <a:bodyPr/>
                    <a:lstStyle/>
                    <a:p>
                      <a:pPr algn="r"/>
                      <a:r>
                        <a:rPr lang="en-US" i="1" dirty="0">
                          <a:solidFill>
                            <a:schemeClr val="tx1"/>
                          </a:solidFill>
                        </a:rPr>
                        <a:t>std. error</a:t>
                      </a:r>
                    </a:p>
                  </a:txBody>
                  <a:tcPr/>
                </a:tc>
                <a:tc>
                  <a:txBody>
                    <a:bodyPr/>
                    <a:lstStyle/>
                    <a:p>
                      <a:pPr algn="ctr"/>
                      <a:r>
                        <a:rPr lang="en-US" b="0" dirty="0">
                          <a:solidFill>
                            <a:schemeClr val="tx1"/>
                          </a:solidFill>
                        </a:rPr>
                        <a:t>(.02)</a:t>
                      </a:r>
                    </a:p>
                  </a:txBody>
                  <a:tcPr/>
                </a:tc>
                <a:tc>
                  <a:txBody>
                    <a:bodyPr/>
                    <a:lstStyle/>
                    <a:p>
                      <a:pPr algn="ctr"/>
                      <a:r>
                        <a:rPr lang="en-US" b="0" dirty="0">
                          <a:solidFill>
                            <a:schemeClr val="tx1"/>
                          </a:solidFill>
                        </a:rPr>
                        <a:t>(.20)</a:t>
                      </a:r>
                    </a:p>
                  </a:txBody>
                  <a:tcPr/>
                </a:tc>
                <a:tc>
                  <a:txBody>
                    <a:bodyPr/>
                    <a:lstStyle/>
                    <a:p>
                      <a:pPr algn="ctr"/>
                      <a:r>
                        <a:rPr lang="en-US" b="0" dirty="0">
                          <a:solidFill>
                            <a:schemeClr val="tx1"/>
                          </a:solidFill>
                        </a:rPr>
                        <a:t>(.02)</a:t>
                      </a:r>
                    </a:p>
                  </a:txBody>
                  <a:tcPr/>
                </a:tc>
                <a:tc>
                  <a:txBody>
                    <a:bodyPr/>
                    <a:lstStyle/>
                    <a:p>
                      <a:pPr algn="ctr"/>
                      <a:r>
                        <a:rPr lang="en-US" b="0" dirty="0">
                          <a:solidFill>
                            <a:schemeClr val="tx1"/>
                          </a:solidFill>
                        </a:rPr>
                        <a:t>(.02)</a:t>
                      </a:r>
                    </a:p>
                  </a:txBody>
                  <a:tcPr/>
                </a:tc>
                <a:extLst>
                  <a:ext uri="{0D108BD9-81ED-4DB2-BD59-A6C34878D82A}">
                    <a16:rowId xmlns:a16="http://schemas.microsoft.com/office/drawing/2014/main" val="4184730988"/>
                  </a:ext>
                </a:extLst>
              </a:tr>
              <a:tr h="370840">
                <a:tc gridSpan="2">
                  <a:txBody>
                    <a:bodyPr/>
                    <a:lstStyle/>
                    <a:p>
                      <a:pPr algn="ctr"/>
                      <a:endParaRPr lang="en-US" dirty="0">
                        <a:solidFill>
                          <a:schemeClr val="tx1"/>
                        </a:solidFill>
                      </a:endParaRPr>
                    </a:p>
                    <a:p>
                      <a:pPr algn="l"/>
                      <a:r>
                        <a:rPr lang="en-US" dirty="0">
                          <a:solidFill>
                            <a:schemeClr val="tx1"/>
                          </a:solidFill>
                        </a:rPr>
                        <a:t>Variance Contributions:</a:t>
                      </a:r>
                    </a:p>
                  </a:txBody>
                  <a:tcPr/>
                </a:tc>
                <a:tc hMerge="1">
                  <a:txBody>
                    <a:bodyPr/>
                    <a:lstStyle/>
                    <a:p>
                      <a:endParaRPr lang="en-US" b="0" dirty="0">
                        <a:solidFill>
                          <a:schemeClr val="tx1"/>
                        </a:solidFill>
                      </a:endParaRPr>
                    </a:p>
                  </a:txBody>
                  <a:tcPr/>
                </a:tc>
                <a:tc>
                  <a:txBody>
                    <a:bodyPr/>
                    <a:lstStyle/>
                    <a:p>
                      <a:pPr algn="ctr"/>
                      <a:endParaRPr lang="en-US" b="0" dirty="0">
                        <a:solidFill>
                          <a:schemeClr val="tx1"/>
                        </a:solidFill>
                      </a:endParaRPr>
                    </a:p>
                  </a:txBody>
                  <a:tcPr/>
                </a:tc>
                <a:tc>
                  <a:txBody>
                    <a:bodyPr/>
                    <a:lstStyle/>
                    <a:p>
                      <a:pPr algn="ctr"/>
                      <a:endParaRPr lang="en-US" b="0" dirty="0">
                        <a:solidFill>
                          <a:schemeClr val="tx1"/>
                        </a:solidFill>
                      </a:endParaRPr>
                    </a:p>
                  </a:txBody>
                  <a:tcPr/>
                </a:tc>
                <a:tc>
                  <a:txBody>
                    <a:bodyPr/>
                    <a:lstStyle/>
                    <a:p>
                      <a:pPr algn="ctr"/>
                      <a:endParaRPr lang="en-US" b="0" dirty="0">
                        <a:solidFill>
                          <a:schemeClr val="tx1"/>
                        </a:solidFill>
                      </a:endParaRPr>
                    </a:p>
                  </a:txBody>
                  <a:tcPr/>
                </a:tc>
                <a:extLst>
                  <a:ext uri="{0D108BD9-81ED-4DB2-BD59-A6C34878D82A}">
                    <a16:rowId xmlns:a16="http://schemas.microsoft.com/office/drawing/2014/main" val="2255737051"/>
                  </a:ext>
                </a:extLst>
              </a:tr>
              <a:tr h="370840">
                <a:tc>
                  <a:txBody>
                    <a:bodyPr/>
                    <a:lstStyle/>
                    <a:p>
                      <a:pPr algn="ctr"/>
                      <a:r>
                        <a:rPr lang="en-US" dirty="0">
                          <a:solidFill>
                            <a:schemeClr val="tx1"/>
                          </a:solidFill>
                        </a:rPr>
                        <a:t>Traded</a:t>
                      </a:r>
                    </a:p>
                  </a:txBody>
                  <a:tcPr/>
                </a:tc>
                <a:tc>
                  <a:txBody>
                    <a:bodyPr/>
                    <a:lstStyle/>
                    <a:p>
                      <a:pPr algn="ctr"/>
                      <a:r>
                        <a:rPr lang="en-US" b="0" dirty="0">
                          <a:solidFill>
                            <a:schemeClr val="tx1"/>
                          </a:solidFill>
                        </a:rPr>
                        <a:t>0.17</a:t>
                      </a:r>
                    </a:p>
                  </a:txBody>
                  <a:tcPr anchor="b"/>
                </a:tc>
                <a:tc>
                  <a:txBody>
                    <a:bodyPr/>
                    <a:lstStyle/>
                    <a:p>
                      <a:pPr algn="ctr"/>
                      <a:r>
                        <a:rPr lang="en-US" b="0" dirty="0">
                          <a:solidFill>
                            <a:schemeClr val="tx1"/>
                          </a:solidFill>
                        </a:rPr>
                        <a:t>0.20</a:t>
                      </a:r>
                    </a:p>
                  </a:txBody>
                  <a:tcPr anchor="b"/>
                </a:tc>
                <a:tc>
                  <a:txBody>
                    <a:bodyPr/>
                    <a:lstStyle/>
                    <a:p>
                      <a:pPr algn="ctr"/>
                      <a:r>
                        <a:rPr lang="en-US" b="0" dirty="0">
                          <a:solidFill>
                            <a:schemeClr val="tx1"/>
                          </a:solidFill>
                        </a:rPr>
                        <a:t>0.10</a:t>
                      </a:r>
                    </a:p>
                  </a:txBody>
                  <a:tcPr anchor="b"/>
                </a:tc>
                <a:tc>
                  <a:txBody>
                    <a:bodyPr/>
                    <a:lstStyle/>
                    <a:p>
                      <a:pPr algn="ctr"/>
                      <a:r>
                        <a:rPr lang="en-US" b="0" dirty="0">
                          <a:solidFill>
                            <a:schemeClr val="tx1"/>
                          </a:solidFill>
                        </a:rPr>
                        <a:t>0.21</a:t>
                      </a:r>
                    </a:p>
                  </a:txBody>
                  <a:tcPr anchor="b"/>
                </a:tc>
                <a:extLst>
                  <a:ext uri="{0D108BD9-81ED-4DB2-BD59-A6C34878D82A}">
                    <a16:rowId xmlns:a16="http://schemas.microsoft.com/office/drawing/2014/main" val="992233257"/>
                  </a:ext>
                </a:extLst>
              </a:tr>
              <a:tr h="370840">
                <a:tc>
                  <a:txBody>
                    <a:bodyPr/>
                    <a:lstStyle/>
                    <a:p>
                      <a:pPr algn="r"/>
                      <a:r>
                        <a:rPr lang="en-US" i="1" dirty="0">
                          <a:solidFill>
                            <a:schemeClr val="tx1"/>
                          </a:solidFill>
                        </a:rPr>
                        <a:t>std. error</a:t>
                      </a:r>
                    </a:p>
                  </a:txBody>
                  <a:tcPr/>
                </a:tc>
                <a:tc>
                  <a:txBody>
                    <a:bodyPr/>
                    <a:lstStyle/>
                    <a:p>
                      <a:pPr algn="ctr"/>
                      <a:r>
                        <a:rPr lang="en-US" b="0" dirty="0">
                          <a:solidFill>
                            <a:schemeClr val="tx1"/>
                          </a:solidFill>
                        </a:rPr>
                        <a:t>(.15)</a:t>
                      </a:r>
                    </a:p>
                  </a:txBody>
                  <a:tcPr/>
                </a:tc>
                <a:tc>
                  <a:txBody>
                    <a:bodyPr/>
                    <a:lstStyle/>
                    <a:p>
                      <a:pPr algn="ctr"/>
                      <a:r>
                        <a:rPr lang="en-US" b="0" dirty="0">
                          <a:solidFill>
                            <a:schemeClr val="tx1"/>
                          </a:solidFill>
                        </a:rPr>
                        <a:t>(.14)</a:t>
                      </a:r>
                    </a:p>
                  </a:txBody>
                  <a:tcPr/>
                </a:tc>
                <a:tc>
                  <a:txBody>
                    <a:bodyPr/>
                    <a:lstStyle/>
                    <a:p>
                      <a:pPr algn="ctr"/>
                      <a:r>
                        <a:rPr lang="en-US" b="0" dirty="0">
                          <a:solidFill>
                            <a:schemeClr val="tx1"/>
                          </a:solidFill>
                        </a:rPr>
                        <a:t>(.16)</a:t>
                      </a:r>
                    </a:p>
                  </a:txBody>
                  <a:tcPr/>
                </a:tc>
                <a:tc>
                  <a:txBody>
                    <a:bodyPr/>
                    <a:lstStyle/>
                    <a:p>
                      <a:pPr algn="ctr"/>
                      <a:r>
                        <a:rPr lang="en-US" b="0" dirty="0">
                          <a:solidFill>
                            <a:schemeClr val="tx1"/>
                          </a:solidFill>
                        </a:rPr>
                        <a:t>(.17)</a:t>
                      </a:r>
                    </a:p>
                  </a:txBody>
                  <a:tcPr/>
                </a:tc>
                <a:extLst>
                  <a:ext uri="{0D108BD9-81ED-4DB2-BD59-A6C34878D82A}">
                    <a16:rowId xmlns:a16="http://schemas.microsoft.com/office/drawing/2014/main" val="694283267"/>
                  </a:ext>
                </a:extLst>
              </a:tr>
              <a:tr h="370840">
                <a:tc>
                  <a:txBody>
                    <a:bodyPr/>
                    <a:lstStyle/>
                    <a:p>
                      <a:pPr algn="ctr"/>
                      <a:r>
                        <a:rPr lang="en-US" dirty="0">
                          <a:solidFill>
                            <a:schemeClr val="tx1"/>
                          </a:solidFill>
                        </a:rPr>
                        <a:t>       Non-traded</a:t>
                      </a:r>
                    </a:p>
                  </a:txBody>
                  <a:tcPr/>
                </a:tc>
                <a:tc>
                  <a:txBody>
                    <a:bodyPr/>
                    <a:lstStyle/>
                    <a:p>
                      <a:pPr algn="ctr"/>
                      <a:r>
                        <a:rPr lang="en-US" b="0" dirty="0">
                          <a:solidFill>
                            <a:schemeClr val="tx1"/>
                          </a:solidFill>
                        </a:rPr>
                        <a:t>0.71</a:t>
                      </a:r>
                    </a:p>
                  </a:txBody>
                  <a:tcPr/>
                </a:tc>
                <a:tc>
                  <a:txBody>
                    <a:bodyPr/>
                    <a:lstStyle/>
                    <a:p>
                      <a:pPr algn="ctr"/>
                      <a:r>
                        <a:rPr lang="en-US" b="0" dirty="0">
                          <a:solidFill>
                            <a:schemeClr val="tx1"/>
                          </a:solidFill>
                        </a:rPr>
                        <a:t>0.66</a:t>
                      </a:r>
                    </a:p>
                  </a:txBody>
                  <a:tcPr/>
                </a:tc>
                <a:tc>
                  <a:txBody>
                    <a:bodyPr/>
                    <a:lstStyle/>
                    <a:p>
                      <a:pPr algn="ctr"/>
                      <a:r>
                        <a:rPr lang="en-US" b="0" dirty="0">
                          <a:solidFill>
                            <a:schemeClr val="tx1"/>
                          </a:solidFill>
                        </a:rPr>
                        <a:t>0.78</a:t>
                      </a:r>
                    </a:p>
                  </a:txBody>
                  <a:tcPr/>
                </a:tc>
                <a:tc>
                  <a:txBody>
                    <a:bodyPr/>
                    <a:lstStyle/>
                    <a:p>
                      <a:pPr algn="ctr"/>
                      <a:r>
                        <a:rPr lang="en-US" b="0" dirty="0">
                          <a:solidFill>
                            <a:schemeClr val="tx1"/>
                          </a:solidFill>
                        </a:rPr>
                        <a:t>0.56</a:t>
                      </a:r>
                    </a:p>
                  </a:txBody>
                  <a:tcPr/>
                </a:tc>
                <a:extLst>
                  <a:ext uri="{0D108BD9-81ED-4DB2-BD59-A6C34878D82A}">
                    <a16:rowId xmlns:a16="http://schemas.microsoft.com/office/drawing/2014/main" val="1492186778"/>
                  </a:ext>
                </a:extLst>
              </a:tr>
              <a:tr h="370840">
                <a:tc>
                  <a:txBody>
                    <a:bodyPr/>
                    <a:lstStyle/>
                    <a:p>
                      <a:pPr algn="r"/>
                      <a:r>
                        <a:rPr lang="en-US" i="1" dirty="0">
                          <a:solidFill>
                            <a:schemeClr val="tx1"/>
                          </a:solidFill>
                        </a:rPr>
                        <a:t>std. error</a:t>
                      </a:r>
                    </a:p>
                  </a:txBody>
                  <a:tcPr/>
                </a:tc>
                <a:tc>
                  <a:txBody>
                    <a:bodyPr/>
                    <a:lstStyle/>
                    <a:p>
                      <a:pPr algn="ctr"/>
                      <a:r>
                        <a:rPr lang="en-US" b="0" dirty="0">
                          <a:solidFill>
                            <a:schemeClr val="tx1"/>
                          </a:solidFill>
                        </a:rPr>
                        <a:t>(.23)</a:t>
                      </a:r>
                    </a:p>
                  </a:txBody>
                  <a:tcPr/>
                </a:tc>
                <a:tc>
                  <a:txBody>
                    <a:bodyPr/>
                    <a:lstStyle/>
                    <a:p>
                      <a:pPr algn="ctr"/>
                      <a:r>
                        <a:rPr lang="en-US" b="0" dirty="0">
                          <a:solidFill>
                            <a:schemeClr val="tx1"/>
                          </a:solidFill>
                        </a:rPr>
                        <a:t>(.22)</a:t>
                      </a:r>
                    </a:p>
                  </a:txBody>
                  <a:tcPr/>
                </a:tc>
                <a:tc>
                  <a:txBody>
                    <a:bodyPr/>
                    <a:lstStyle/>
                    <a:p>
                      <a:pPr algn="ctr"/>
                      <a:r>
                        <a:rPr lang="en-US" b="0" dirty="0">
                          <a:solidFill>
                            <a:schemeClr val="tx1"/>
                          </a:solidFill>
                        </a:rPr>
                        <a:t>(.25)</a:t>
                      </a:r>
                    </a:p>
                  </a:txBody>
                  <a:tcPr/>
                </a:tc>
                <a:tc>
                  <a:txBody>
                    <a:bodyPr/>
                    <a:lstStyle/>
                    <a:p>
                      <a:pPr algn="ctr"/>
                      <a:r>
                        <a:rPr lang="en-US" b="0" dirty="0">
                          <a:solidFill>
                            <a:schemeClr val="tx1"/>
                          </a:solidFill>
                        </a:rPr>
                        <a:t>(.18)</a:t>
                      </a:r>
                    </a:p>
                  </a:txBody>
                  <a:tcPr/>
                </a:tc>
                <a:extLst>
                  <a:ext uri="{0D108BD9-81ED-4DB2-BD59-A6C34878D82A}">
                    <a16:rowId xmlns:a16="http://schemas.microsoft.com/office/drawing/2014/main" val="2856482352"/>
                  </a:ext>
                </a:extLst>
              </a:tr>
              <a:tr h="370840">
                <a:tc>
                  <a:txBody>
                    <a:bodyPr/>
                    <a:lstStyle/>
                    <a:p>
                      <a:pPr algn="ctr"/>
                      <a:r>
                        <a:rPr lang="en-US" dirty="0">
                          <a:solidFill>
                            <a:schemeClr val="tx1"/>
                          </a:solidFill>
                        </a:rPr>
                        <a:t>Errors</a:t>
                      </a:r>
                    </a:p>
                  </a:txBody>
                  <a:tcPr>
                    <a:lnB w="12700" cap="flat" cmpd="sng" algn="ctr">
                      <a:noFill/>
                      <a:prstDash val="solid"/>
                      <a:round/>
                      <a:headEnd type="none" w="med" len="med"/>
                      <a:tailEnd type="none" w="med" len="med"/>
                    </a:lnB>
                  </a:tcPr>
                </a:tc>
                <a:tc>
                  <a:txBody>
                    <a:bodyPr/>
                    <a:lstStyle/>
                    <a:p>
                      <a:pPr algn="ctr"/>
                      <a:r>
                        <a:rPr lang="en-US" b="0" dirty="0">
                          <a:solidFill>
                            <a:schemeClr val="tx1"/>
                          </a:solidFill>
                        </a:rPr>
                        <a:t>0.12</a:t>
                      </a:r>
                    </a:p>
                  </a:txBody>
                  <a:tcPr>
                    <a:lnB w="12700" cap="flat" cmpd="sng" algn="ctr">
                      <a:noFill/>
                      <a:prstDash val="solid"/>
                      <a:round/>
                      <a:headEnd type="none" w="med" len="med"/>
                      <a:tailEnd type="none" w="med" len="med"/>
                    </a:lnB>
                  </a:tcPr>
                </a:tc>
                <a:tc>
                  <a:txBody>
                    <a:bodyPr/>
                    <a:lstStyle/>
                    <a:p>
                      <a:pPr algn="ctr"/>
                      <a:r>
                        <a:rPr lang="en-US" b="0" dirty="0">
                          <a:solidFill>
                            <a:schemeClr val="tx1"/>
                          </a:solidFill>
                        </a:rPr>
                        <a:t>0.14</a:t>
                      </a:r>
                    </a:p>
                  </a:txBody>
                  <a:tcPr>
                    <a:lnB w="12700" cap="flat" cmpd="sng" algn="ctr">
                      <a:noFill/>
                      <a:prstDash val="solid"/>
                      <a:round/>
                      <a:headEnd type="none" w="med" len="med"/>
                      <a:tailEnd type="none" w="med" len="med"/>
                    </a:lnB>
                  </a:tcPr>
                </a:tc>
                <a:tc>
                  <a:txBody>
                    <a:bodyPr/>
                    <a:lstStyle/>
                    <a:p>
                      <a:pPr algn="ctr"/>
                      <a:r>
                        <a:rPr lang="en-US" b="0" dirty="0">
                          <a:solidFill>
                            <a:schemeClr val="tx1"/>
                          </a:solidFill>
                        </a:rPr>
                        <a:t>0.12</a:t>
                      </a:r>
                    </a:p>
                  </a:txBody>
                  <a:tcPr>
                    <a:lnB w="12700" cap="flat" cmpd="sng" algn="ctr">
                      <a:noFill/>
                      <a:prstDash val="solid"/>
                      <a:round/>
                      <a:headEnd type="none" w="med" len="med"/>
                      <a:tailEnd type="none" w="med" len="med"/>
                    </a:lnB>
                  </a:tcPr>
                </a:tc>
                <a:tc>
                  <a:txBody>
                    <a:bodyPr/>
                    <a:lstStyle/>
                    <a:p>
                      <a:pPr algn="ctr"/>
                      <a:r>
                        <a:rPr lang="en-US" b="0" dirty="0">
                          <a:solidFill>
                            <a:schemeClr val="tx1"/>
                          </a:solidFill>
                        </a:rPr>
                        <a:t>0.23</a:t>
                      </a:r>
                    </a:p>
                  </a:txBody>
                  <a:tcPr>
                    <a:lnB w="12700" cap="flat" cmpd="sng" algn="ctr">
                      <a:noFill/>
                      <a:prstDash val="solid"/>
                      <a:round/>
                      <a:headEnd type="none" w="med" len="med"/>
                      <a:tailEnd type="none" w="med" len="med"/>
                    </a:lnB>
                  </a:tcPr>
                </a:tc>
                <a:extLst>
                  <a:ext uri="{0D108BD9-81ED-4DB2-BD59-A6C34878D82A}">
                    <a16:rowId xmlns:a16="http://schemas.microsoft.com/office/drawing/2014/main" val="1886773467"/>
                  </a:ext>
                </a:extLst>
              </a:tr>
              <a:tr h="370840">
                <a:tc>
                  <a:txBody>
                    <a:bodyPr/>
                    <a:lstStyle/>
                    <a:p>
                      <a:pPr algn="r"/>
                      <a:r>
                        <a:rPr lang="en-US" i="1" dirty="0">
                          <a:solidFill>
                            <a:schemeClr val="tx1"/>
                          </a:solidFill>
                        </a:rPr>
                        <a:t>std. error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(.20)</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(.22)</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(.21)</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(.21)</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7260753"/>
                  </a:ext>
                </a:extLst>
              </a:tr>
              <a:tr h="370840">
                <a:tc>
                  <a:txBody>
                    <a:bodyPr/>
                    <a:lstStyle/>
                    <a:p>
                      <a:pPr algn="ctr"/>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0"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0"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0"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0"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8635474"/>
                  </a:ext>
                </a:extLst>
              </a:tr>
              <a:tr h="370840">
                <a:tc>
                  <a:txBody>
                    <a:bodyPr/>
                    <a:lstStyle/>
                    <a:p>
                      <a:pPr algn="ctr"/>
                      <a:r>
                        <a:rPr lang="en-US" b="0" dirty="0">
                          <a:solidFill>
                            <a:schemeClr val="tx1"/>
                          </a:solidFill>
                        </a:rPr>
                        <a:t>Number of pairs</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4835</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1543</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856</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dirty="0">
                          <a:solidFill>
                            <a:schemeClr val="tx1"/>
                          </a:solidFill>
                        </a:rPr>
                        <a:t>52</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343601"/>
                  </a:ext>
                </a:extLst>
              </a:tr>
            </a:tbl>
          </a:graphicData>
        </a:graphic>
      </p:graphicFrame>
      <p:sp>
        <p:nvSpPr>
          <p:cNvPr id="2" name="Slide Number Placeholder 1">
            <a:extLst>
              <a:ext uri="{FF2B5EF4-FFF2-40B4-BE49-F238E27FC236}">
                <a16:creationId xmlns:a16="http://schemas.microsoft.com/office/drawing/2014/main" id="{CC40A51F-3727-4430-97DC-10667CCA8956}"/>
              </a:ext>
            </a:extLst>
          </p:cNvPr>
          <p:cNvSpPr>
            <a:spLocks noGrp="1"/>
          </p:cNvSpPr>
          <p:nvPr>
            <p:ph type="sldNum" sz="quarter" idx="12"/>
          </p:nvPr>
        </p:nvSpPr>
        <p:spPr/>
        <p:txBody>
          <a:bodyPr/>
          <a:lstStyle/>
          <a:p>
            <a:fld id="{F994776A-187E-9540-9EA4-8D5781AB769D}" type="slidenum">
              <a:rPr lang="en-US" smtClean="0"/>
              <a:pPr/>
              <a:t>26</a:t>
            </a:fld>
            <a:endParaRPr lang="en-US" dirty="0"/>
          </a:p>
        </p:txBody>
      </p:sp>
    </p:spTree>
    <p:extLst>
      <p:ext uri="{BB962C8B-B14F-4D97-AF65-F5344CB8AC3E}">
        <p14:creationId xmlns:p14="http://schemas.microsoft.com/office/powerpoint/2010/main" val="2995543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5A9F3-7728-3834-4B8E-697A29360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94AB6-4682-1619-E638-BB8E6C2CC7FB}"/>
              </a:ext>
            </a:extLst>
          </p:cNvPr>
          <p:cNvSpPr>
            <a:spLocks noGrp="1"/>
          </p:cNvSpPr>
          <p:nvPr>
            <p:ph type="title"/>
          </p:nvPr>
        </p:nvSpPr>
        <p:spPr>
          <a:xfrm>
            <a:off x="315398" y="2261651"/>
            <a:ext cx="4682052" cy="2334697"/>
          </a:xfrm>
        </p:spPr>
        <p:txBody>
          <a:bodyPr/>
          <a:lstStyle/>
          <a:p>
            <a:pPr algn="ctr"/>
            <a:r>
              <a:rPr lang="en-US" sz="4400" dirty="0">
                <a:sym typeface="Wingdings" panose="05000000000000000000" pitchFamily="2" charset="2"/>
              </a:rPr>
              <a:t>Macroeconomic Decomposition</a:t>
            </a:r>
            <a:endParaRPr lang="en-US" sz="4400" dirty="0"/>
          </a:p>
        </p:txBody>
      </p:sp>
      <p:sp>
        <p:nvSpPr>
          <p:cNvPr id="3" name="Text Placeholder 2">
            <a:extLst>
              <a:ext uri="{FF2B5EF4-FFF2-40B4-BE49-F238E27FC236}">
                <a16:creationId xmlns:a16="http://schemas.microsoft.com/office/drawing/2014/main" id="{0F14D140-1202-5004-DE37-7B2331067F7A}"/>
              </a:ext>
            </a:extLst>
          </p:cNvPr>
          <p:cNvSpPr>
            <a:spLocks noGrp="1"/>
          </p:cNvSpPr>
          <p:nvPr>
            <p:ph type="body" sz="quarter" idx="10"/>
          </p:nvPr>
        </p:nvSpPr>
        <p:spPr/>
        <p:txBody>
          <a:bodyPr/>
          <a:lstStyle/>
          <a:p>
            <a:r>
              <a:rPr lang="en-US" dirty="0">
                <a:solidFill>
                  <a:schemeClr val="tx2"/>
                </a:solidFill>
                <a:sym typeface="Wingdings" panose="05000000000000000000" pitchFamily="2" charset="2"/>
              </a:rPr>
              <a:t>Introduction</a:t>
            </a:r>
            <a:endParaRPr lang="en-US" dirty="0">
              <a:solidFill>
                <a:schemeClr val="tx2"/>
              </a:solidFill>
            </a:endParaRPr>
          </a:p>
          <a:p>
            <a:r>
              <a:rPr lang="en-US" dirty="0">
                <a:solidFill>
                  <a:schemeClr val="tx2"/>
                </a:solidFill>
              </a:rPr>
              <a:t>Microeconomic Decomposition</a:t>
            </a:r>
          </a:p>
          <a:p>
            <a:pPr fontAlgn="base"/>
            <a:r>
              <a:rPr lang="en-US" dirty="0">
                <a:solidFill>
                  <a:schemeClr val="tx2"/>
                </a:solidFill>
              </a:rPr>
              <a:t>The Intermediate Inputs Model</a:t>
            </a:r>
          </a:p>
          <a:p>
            <a:pPr marL="342900" indent="-342900" fontAlgn="base">
              <a:buFont typeface="Wingdings" panose="05000000000000000000" pitchFamily="2" charset="2"/>
              <a:buChar char="à"/>
            </a:pPr>
            <a:r>
              <a:rPr lang="en-US" dirty="0">
                <a:sym typeface="Wingdings" panose="05000000000000000000" pitchFamily="2" charset="2"/>
              </a:rPr>
              <a:t>Macroeconomic Decomposition</a:t>
            </a:r>
          </a:p>
          <a:p>
            <a:pPr marL="742950" lvl="1" indent="-285750" fontAlgn="base">
              <a:buFontTx/>
              <a:buChar char="-"/>
            </a:pPr>
            <a:r>
              <a:rPr lang="en-US" dirty="0">
                <a:sym typeface="Wingdings" panose="05000000000000000000" pitchFamily="2" charset="2"/>
              </a:rPr>
              <a:t>Aggregation into traded and non-traded goods baskets</a:t>
            </a:r>
          </a:p>
          <a:p>
            <a:pPr marL="742950" lvl="1" indent="-285750" fontAlgn="base">
              <a:buFontTx/>
              <a:buChar char="-"/>
            </a:pPr>
            <a:r>
              <a:rPr lang="en-US" dirty="0">
                <a:sym typeface="Wingdings" panose="05000000000000000000" pitchFamily="2" charset="2"/>
              </a:rPr>
              <a:t>Compositional bias when using aggregate price indices</a:t>
            </a:r>
          </a:p>
          <a:p>
            <a:pPr marL="742950" lvl="1" indent="-285750" fontAlgn="base">
              <a:buFontTx/>
              <a:buChar char="-"/>
            </a:pPr>
            <a:r>
              <a:rPr lang="en-US" dirty="0">
                <a:sym typeface="Wingdings" panose="05000000000000000000" pitchFamily="2" charset="2"/>
              </a:rPr>
              <a:t>Relation with existing literature</a:t>
            </a:r>
          </a:p>
          <a:p>
            <a:pPr fontAlgn="base"/>
            <a:r>
              <a:rPr lang="en-US" dirty="0">
                <a:solidFill>
                  <a:schemeClr val="tx2"/>
                </a:solidFill>
                <a:sym typeface="Wingdings" panose="05000000000000000000" pitchFamily="2" charset="2"/>
              </a:rPr>
              <a:t>Conclusion</a:t>
            </a:r>
          </a:p>
          <a:p>
            <a:pPr fontAlgn="base"/>
            <a:r>
              <a:rPr lang="en-US" dirty="0">
                <a:solidFill>
                  <a:schemeClr val="tx2"/>
                </a:solidFill>
                <a:sym typeface="Wingdings" panose="05000000000000000000" pitchFamily="2" charset="2"/>
              </a:rPr>
              <a:t>Supplemental Material</a:t>
            </a:r>
            <a:endParaRPr lang="en-US" dirty="0">
              <a:solidFill>
                <a:schemeClr val="tx2"/>
              </a:solidFill>
            </a:endParaRPr>
          </a:p>
        </p:txBody>
      </p:sp>
      <p:sp>
        <p:nvSpPr>
          <p:cNvPr id="4" name="Slide Number Placeholder 3">
            <a:extLst>
              <a:ext uri="{FF2B5EF4-FFF2-40B4-BE49-F238E27FC236}">
                <a16:creationId xmlns:a16="http://schemas.microsoft.com/office/drawing/2014/main" id="{DB8B4FCB-41A1-15DB-19C4-7A3FA6364BCB}"/>
              </a:ext>
            </a:extLst>
          </p:cNvPr>
          <p:cNvSpPr>
            <a:spLocks noGrp="1"/>
          </p:cNvSpPr>
          <p:nvPr>
            <p:ph type="sldNum" sz="quarter" idx="12"/>
          </p:nvPr>
        </p:nvSpPr>
        <p:spPr/>
        <p:txBody>
          <a:bodyPr/>
          <a:lstStyle/>
          <a:p>
            <a:fld id="{F994776A-187E-9540-9EA4-8D5781AB769D}" type="slidenum">
              <a:rPr lang="en-US" smtClean="0"/>
              <a:pPr/>
              <a:t>27</a:t>
            </a:fld>
            <a:endParaRPr lang="en-US" dirty="0"/>
          </a:p>
        </p:txBody>
      </p:sp>
    </p:spTree>
    <p:extLst>
      <p:ext uri="{BB962C8B-B14F-4D97-AF65-F5344CB8AC3E}">
        <p14:creationId xmlns:p14="http://schemas.microsoft.com/office/powerpoint/2010/main" val="2771158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845F1C-E438-6A32-5D7E-C95538D86DF5}"/>
              </a:ext>
            </a:extLst>
          </p:cNvPr>
          <p:cNvSpPr>
            <a:spLocks noGrp="1"/>
          </p:cNvSpPr>
          <p:nvPr>
            <p:ph type="title"/>
          </p:nvPr>
        </p:nvSpPr>
        <p:spPr/>
        <p:txBody>
          <a:bodyPr/>
          <a:lstStyle/>
          <a:p>
            <a:r>
              <a:rPr lang="en-US" dirty="0"/>
              <a:t>Macroeconomic Decomposition,</a:t>
            </a:r>
            <a:br>
              <a:rPr lang="en-US" dirty="0"/>
            </a:br>
            <a:r>
              <a:rPr lang="en-US" dirty="0"/>
              <a:t>Introduction</a:t>
            </a:r>
          </a:p>
        </p:txBody>
      </p:sp>
      <p:sp>
        <p:nvSpPr>
          <p:cNvPr id="3" name="Text Placeholder 2">
            <a:extLst>
              <a:ext uri="{FF2B5EF4-FFF2-40B4-BE49-F238E27FC236}">
                <a16:creationId xmlns:a16="http://schemas.microsoft.com/office/drawing/2014/main" id="{D97816C5-2DF8-8FDC-3086-9D0CB5CC378F}"/>
              </a:ext>
            </a:extLst>
          </p:cNvPr>
          <p:cNvSpPr>
            <a:spLocks noGrp="1"/>
          </p:cNvSpPr>
          <p:nvPr>
            <p:ph type="body" sz="quarter" idx="10"/>
          </p:nvPr>
        </p:nvSpPr>
        <p:spPr/>
        <p:txBody>
          <a:bodyPr/>
          <a:lstStyle/>
          <a:p>
            <a:r>
              <a:rPr lang="en-US" dirty="0"/>
              <a:t>Most studies use aggregate price indices constructed from the consumer price index (CPI)</a:t>
            </a:r>
          </a:p>
          <a:p>
            <a:endParaRPr lang="en-US" dirty="0"/>
          </a:p>
          <a:p>
            <a:r>
              <a:rPr lang="en-US" dirty="0"/>
              <a:t>This section does the following:</a:t>
            </a:r>
          </a:p>
          <a:p>
            <a:endParaRPr lang="en-US" dirty="0"/>
          </a:p>
          <a:p>
            <a:pPr marL="342900" indent="-342900">
              <a:buAutoNum type="arabicPeriod"/>
            </a:pPr>
            <a:r>
              <a:rPr lang="en-US" dirty="0"/>
              <a:t>Explains how to aggregate final goods into 2 indices: traded and non-traded goods baskets</a:t>
            </a:r>
          </a:p>
          <a:p>
            <a:pPr marL="342900" indent="-342900">
              <a:buAutoNum type="arabicPeriod"/>
            </a:pPr>
            <a:r>
              <a:rPr lang="en-US" dirty="0"/>
              <a:t>Show (composition) bias when using aggregate price indices</a:t>
            </a:r>
          </a:p>
          <a:p>
            <a:pPr marL="342900" indent="-342900">
              <a:buAutoNum type="arabicPeriod"/>
            </a:pPr>
            <a:r>
              <a:rPr lang="en-US" dirty="0"/>
              <a:t>Relates the method developed by </a:t>
            </a:r>
            <a:r>
              <a:rPr lang="en-US" dirty="0" err="1"/>
              <a:t>Crucini</a:t>
            </a:r>
            <a:r>
              <a:rPr lang="en-US" dirty="0"/>
              <a:t> and Landry (2019) to existing methods</a:t>
            </a:r>
          </a:p>
          <a:p>
            <a:pPr marL="342900" indent="-342900">
              <a:buAutoNum type="arabicPeriod"/>
            </a:pPr>
            <a:r>
              <a:rPr lang="en-US" dirty="0"/>
              <a:t>Shows the results from </a:t>
            </a:r>
            <a:r>
              <a:rPr lang="en-US" dirty="0" err="1"/>
              <a:t>Crucini</a:t>
            </a:r>
            <a:r>
              <a:rPr lang="en-US" dirty="0"/>
              <a:t> and Landry are consistent with previous studies when aggregating up, </a:t>
            </a:r>
            <a:r>
              <a:rPr lang="en-US" b="1" dirty="0"/>
              <a:t>but the implications are very different</a:t>
            </a:r>
            <a:r>
              <a:rPr lang="en-US" dirty="0"/>
              <a:t>.</a:t>
            </a:r>
          </a:p>
          <a:p>
            <a:endParaRPr lang="en-US" dirty="0"/>
          </a:p>
          <a:p>
            <a:r>
              <a:rPr lang="en-US" dirty="0"/>
              <a:t>This all implies that a successful theory of RER movements must incorporate traded and non-traded sector prices, </a:t>
            </a:r>
            <a:r>
              <a:rPr lang="en-US" b="1" dirty="0"/>
              <a:t>where the sectors are inputs not outputs.</a:t>
            </a:r>
            <a:endParaRPr lang="en-US" dirty="0"/>
          </a:p>
        </p:txBody>
      </p:sp>
      <p:sp>
        <p:nvSpPr>
          <p:cNvPr id="2" name="Slide Number Placeholder 1">
            <a:extLst>
              <a:ext uri="{FF2B5EF4-FFF2-40B4-BE49-F238E27FC236}">
                <a16:creationId xmlns:a16="http://schemas.microsoft.com/office/drawing/2014/main" id="{1B26BD02-01DF-64D7-834C-047DF2EDDDD7}"/>
              </a:ext>
            </a:extLst>
          </p:cNvPr>
          <p:cNvSpPr>
            <a:spLocks noGrp="1"/>
          </p:cNvSpPr>
          <p:nvPr>
            <p:ph type="sldNum" sz="quarter" idx="12"/>
          </p:nvPr>
        </p:nvSpPr>
        <p:spPr/>
        <p:txBody>
          <a:bodyPr/>
          <a:lstStyle/>
          <a:p>
            <a:fld id="{F994776A-187E-9540-9EA4-8D5781AB769D}" type="slidenum">
              <a:rPr lang="en-US" smtClean="0"/>
              <a:pPr/>
              <a:t>28</a:t>
            </a:fld>
            <a:endParaRPr lang="en-US" dirty="0"/>
          </a:p>
        </p:txBody>
      </p:sp>
    </p:spTree>
    <p:extLst>
      <p:ext uri="{BB962C8B-B14F-4D97-AF65-F5344CB8AC3E}">
        <p14:creationId xmlns:p14="http://schemas.microsoft.com/office/powerpoint/2010/main" val="2523897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F3370A-DF2C-D6A2-633F-DCBAC36E564E}"/>
              </a:ext>
            </a:extLst>
          </p:cNvPr>
          <p:cNvSpPr>
            <a:spLocks noGrp="1"/>
          </p:cNvSpPr>
          <p:nvPr>
            <p:ph type="title"/>
          </p:nvPr>
        </p:nvSpPr>
        <p:spPr/>
        <p:txBody>
          <a:bodyPr/>
          <a:lstStyle/>
          <a:p>
            <a:r>
              <a:rPr lang="en-US" dirty="0"/>
              <a:t>Traded and Non-Traded Goods Baskets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AE5D42D1-B00C-5E92-BACA-276BC43E5B82}"/>
                  </a:ext>
                </a:extLst>
              </p:cNvPr>
              <p:cNvSpPr>
                <a:spLocks noGrp="1"/>
              </p:cNvSpPr>
              <p:nvPr>
                <p:ph type="body" sz="quarter" idx="10"/>
              </p:nvPr>
            </p:nvSpPr>
            <p:spPr/>
            <p:txBody>
              <a:bodyPr/>
              <a:lstStyle/>
              <a:p>
                <a:r>
                  <a:rPr lang="en-US" dirty="0"/>
                  <a:t>Aggregating LOP deviations into sub-indices for traded and non-traded goods</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m:t>
                          </m:r>
                          <m:r>
                            <a:rPr lang="en-US" b="0" i="1" smtClean="0">
                              <a:latin typeface="Cambria Math" panose="02040503050406030204" pitchFamily="18" charset="0"/>
                            </a:rPr>
                            <m:t>,</m:t>
                          </m:r>
                          <m:r>
                            <a:rPr lang="en-US" b="0" i="1" smtClean="0">
                              <a:latin typeface="Cambria Math" panose="02040503050406030204" pitchFamily="18" charset="0"/>
                            </a:rPr>
                            <m:t>𝑡</m:t>
                          </m:r>
                        </m:sub>
                      </m:sSub>
                      <m:r>
                        <a:rPr lang="en-US" b="0" i="1" smtClean="0">
                          <a:latin typeface="Cambria Math" panose="02040503050406030204" pitchFamily="18" charset="0"/>
                        </a:rPr>
                        <m:t>&amp;=</m:t>
                      </m:r>
                      <m:r>
                        <a:rPr lang="en-US" b="0" i="1" smtClean="0">
                          <a:latin typeface="Cambria Math" panose="02040503050406030204" pitchFamily="18" charset="0"/>
                        </a:rPr>
                        <m:t>𝜔</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𝑁</m:t>
                          </m:r>
                        </m:sub>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num>
                            <m:den>
                              <m:r>
                                <a:rPr lang="en-US" b="0" i="1" smtClean="0">
                                  <a:latin typeface="Cambria Math" panose="02040503050406030204" pitchFamily="18" charset="0"/>
                                </a:rPr>
                                <m:t>𝜔</m:t>
                              </m:r>
                            </m:den>
                          </m:f>
                        </m:e>
                      </m:nary>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𝑇</m:t>
                          </m:r>
                        </m:sub>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num>
                            <m:den>
                              <m:r>
                                <a:rPr lang="en-US" b="0" i="1" smtClean="0">
                                  <a:latin typeface="Cambria Math" panose="02040503050406030204" pitchFamily="18" charset="0"/>
                                </a:rPr>
                                <m:t>1−</m:t>
                              </m:r>
                              <m:r>
                                <a:rPr lang="en-US" b="0" i="1" smtClean="0">
                                  <a:latin typeface="Cambria Math" panose="02040503050406030204" pitchFamily="18" charset="0"/>
                                </a:rPr>
                                <m:t>𝜔</m:t>
                              </m:r>
                            </m:den>
                          </m:f>
                        </m:e>
                      </m:nary>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oMath>
                  </m:oMathPara>
                </a14:m>
                <a:endParaRPr lang="en-US" dirty="0"/>
              </a:p>
              <a:p>
                <a:endParaRPr lang="en-US" dirty="0"/>
              </a:p>
              <a:p>
                <a:pPr/>
                <a14:m>
                  <m:oMathPara xmlns:m="http://schemas.openxmlformats.org/officeDocument/2006/math">
                    <m:oMath>
                      <m:r>
                        <a:rPr lang="en-US" b="0" i="1" smtClean="0">
                          <a:latin typeface="Cambria Math" panose="02040503050406030204" pitchFamily="18" charset="0"/>
                        </a:rPr>
                        <m:t>&amp;=</m:t>
                      </m:r>
                      <m:r>
                        <a:rPr lang="en-US" b="0" i="1" smtClean="0">
                          <a:latin typeface="Cambria Math" panose="02040503050406030204" pitchFamily="18" charset="0"/>
                        </a:rPr>
                        <m:t>𝜔</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up>
                          <m:r>
                            <a:rPr lang="en-US" b="0" i="1" smtClean="0">
                              <a:latin typeface="Cambria Math" panose="02040503050406030204" pitchFamily="18" charset="0"/>
                            </a:rPr>
                            <m:t>𝑁</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up>
                          <m:r>
                            <a:rPr lang="en-US" b="0" i="1" smtClean="0">
                              <a:latin typeface="Cambria Math" panose="02040503050406030204" pitchFamily="18" charset="0"/>
                            </a:rPr>
                            <m:t>𝑇</m:t>
                          </m:r>
                        </m:sup>
                      </m:sSubSup>
                    </m:oMath>
                  </m:oMathPara>
                </a14:m>
                <a:endParaRPr lang="en-US" dirty="0"/>
              </a:p>
              <a:p>
                <a:endParaRPr lang="en-US" dirty="0"/>
              </a:p>
              <a:p>
                <a:r>
                  <a:rPr lang="en-US" dirty="0"/>
                  <a:t>leads to the variance decomposition</a:t>
                </a:r>
              </a:p>
              <a:p>
                <a:endParaRPr lang="en-US" dirty="0"/>
              </a:p>
              <a:p>
                <a:pPr/>
                <a14:m>
                  <m:oMathPara xmlns:m="http://schemas.openxmlformats.org/officeDocument/2006/math">
                    <m:oMath>
                      <m:r>
                        <a:rPr lang="en-US" b="0" i="1" smtClean="0">
                          <a:latin typeface="Cambria Math" panose="02040503050406030204" pitchFamily="18" charset="0"/>
                        </a:rPr>
                        <m:t>1=</m:t>
                      </m:r>
                      <m:r>
                        <a:rPr lang="en-US" b="0" i="1" smtClean="0">
                          <a:latin typeface="Cambria Math" panose="02040503050406030204" pitchFamily="18" charset="0"/>
                        </a:rPr>
                        <m:t>𝜔</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𝑁</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𝑇</m:t>
                          </m:r>
                        </m:sup>
                      </m:sSubSup>
                    </m:oMath>
                  </m:oMathPara>
                </a14:m>
                <a:endParaRPr lang="en-US" dirty="0"/>
              </a:p>
              <a:p>
                <a:r>
                  <a:rPr lang="en-US" dirty="0"/>
                  <a:t>US non-traded weight </a:t>
                </a:r>
                <a14:m>
                  <m:oMath xmlns:m="http://schemas.openxmlformats.org/officeDocument/2006/math">
                    <m:r>
                      <a:rPr lang="en-US" b="0" i="1" smtClean="0">
                        <a:latin typeface="Cambria Math" panose="02040503050406030204" pitchFamily="18" charset="0"/>
                      </a:rPr>
                      <m:t>𝜔</m:t>
                    </m:r>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𝑁</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r>
                          <a:rPr lang="en-US" b="0" i="1" smtClean="0">
                            <a:latin typeface="Cambria Math" panose="02040503050406030204" pitchFamily="18" charset="0"/>
                          </a:rPr>
                          <m:t>=0.57</m:t>
                        </m:r>
                      </m:e>
                    </m:nary>
                  </m:oMath>
                </a14:m>
                <a:endParaRPr lang="en-US" dirty="0"/>
              </a:p>
              <a:p>
                <a:endParaRPr lang="en-US" dirty="0"/>
              </a:p>
              <a:p>
                <a:r>
                  <a:rPr lang="en-US" dirty="0"/>
                  <a:t>This leads to the question: </a:t>
                </a:r>
                <a:r>
                  <a:rPr lang="en-US" b="1" dirty="0"/>
                  <a:t>How should one place goods into traded and non-traded baskets?</a:t>
                </a:r>
                <a:endParaRPr lang="en-US" dirty="0"/>
              </a:p>
            </p:txBody>
          </p:sp>
        </mc:Choice>
        <mc:Fallback xmlns="">
          <p:sp>
            <p:nvSpPr>
              <p:cNvPr id="3" name="Text Placeholder 2">
                <a:extLst>
                  <a:ext uri="{FF2B5EF4-FFF2-40B4-BE49-F238E27FC236}">
                    <a16:creationId xmlns:a16="http://schemas.microsoft.com/office/drawing/2014/main" id="{AE5D42D1-B00C-5E92-BACA-276BC43E5B82}"/>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b="-6921"/>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DB12A58-9E31-F7A9-644D-4EE6B4D99121}"/>
              </a:ext>
            </a:extLst>
          </p:cNvPr>
          <p:cNvSpPr>
            <a:spLocks noGrp="1"/>
          </p:cNvSpPr>
          <p:nvPr>
            <p:ph type="sldNum" sz="quarter" idx="12"/>
          </p:nvPr>
        </p:nvSpPr>
        <p:spPr/>
        <p:txBody>
          <a:bodyPr/>
          <a:lstStyle/>
          <a:p>
            <a:fld id="{F994776A-187E-9540-9EA4-8D5781AB769D}" type="slidenum">
              <a:rPr lang="en-US" smtClean="0"/>
              <a:pPr/>
              <a:t>29</a:t>
            </a:fld>
            <a:endParaRPr lang="en-US" dirty="0"/>
          </a:p>
        </p:txBody>
      </p:sp>
    </p:spTree>
    <p:extLst>
      <p:ext uri="{BB962C8B-B14F-4D97-AF65-F5344CB8AC3E}">
        <p14:creationId xmlns:p14="http://schemas.microsoft.com/office/powerpoint/2010/main" val="374935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2C34DC-2790-491B-1F65-E30A57CA50EB}"/>
              </a:ext>
            </a:extLst>
          </p:cNvPr>
          <p:cNvSpPr>
            <a:spLocks noGrp="1"/>
          </p:cNvSpPr>
          <p:nvPr>
            <p:ph type="title"/>
          </p:nvPr>
        </p:nvSpPr>
        <p:spPr/>
        <p:txBody>
          <a:bodyPr/>
          <a:lstStyle/>
          <a:p>
            <a:r>
              <a:rPr lang="en-US" dirty="0"/>
              <a:t>Introductory Motivation,</a:t>
            </a:r>
            <a:br>
              <a:rPr lang="en-US" dirty="0"/>
            </a:br>
            <a:r>
              <a:rPr lang="en-US" dirty="0"/>
              <a:t>Classical Dichotomy</a:t>
            </a:r>
          </a:p>
        </p:txBody>
      </p:sp>
      <p:sp>
        <p:nvSpPr>
          <p:cNvPr id="3" name="Text Placeholder 2">
            <a:extLst>
              <a:ext uri="{FF2B5EF4-FFF2-40B4-BE49-F238E27FC236}">
                <a16:creationId xmlns:a16="http://schemas.microsoft.com/office/drawing/2014/main" id="{D6AD7DC4-ED26-FE71-00F3-8876081A3558}"/>
              </a:ext>
            </a:extLst>
          </p:cNvPr>
          <p:cNvSpPr>
            <a:spLocks noGrp="1"/>
          </p:cNvSpPr>
          <p:nvPr>
            <p:ph type="body" sz="quarter" idx="10"/>
          </p:nvPr>
        </p:nvSpPr>
        <p:spPr/>
        <p:txBody>
          <a:bodyPr/>
          <a:lstStyle/>
          <a:p>
            <a:r>
              <a:rPr lang="en-US" b="1" u="sng" dirty="0"/>
              <a:t>Theory</a:t>
            </a:r>
            <a:r>
              <a:rPr lang="en-US" b="1" dirty="0"/>
              <a:t>:</a:t>
            </a:r>
          </a:p>
          <a:p>
            <a:pPr marL="285750" indent="-285750">
              <a:buFont typeface="Arial" panose="020B0604020202020204" pitchFamily="34" charset="0"/>
              <a:buChar char="•"/>
            </a:pPr>
            <a:r>
              <a:rPr lang="en-US" dirty="0"/>
              <a:t>Non-traded good prices account for all aggregate real exchange rate (RER) volatility. Harrod (1933), Salter (1959), Swan (1960), Balassa (1964), Samuelson (1964).</a:t>
            </a:r>
          </a:p>
          <a:p>
            <a:pPr marL="285750" indent="-285750">
              <a:buFont typeface="Arial" panose="020B0604020202020204" pitchFamily="34" charset="0"/>
              <a:buChar char="•"/>
            </a:pPr>
            <a:r>
              <a:rPr lang="en-US" dirty="0"/>
              <a:t>Final goods are non-traded, trade is in intermediate inputs. Sanyal and Jones (1982), Either (1983), Burstein, </a:t>
            </a:r>
            <a:r>
              <a:rPr lang="en-US" dirty="0" err="1"/>
              <a:t>Eichanbaum</a:t>
            </a:r>
            <a:r>
              <a:rPr lang="en-US" dirty="0"/>
              <a:t> and Rebelo (2003).</a:t>
            </a:r>
          </a:p>
          <a:p>
            <a:pPr marL="285750" indent="-285750">
              <a:buFont typeface="Arial" panose="020B0604020202020204" pitchFamily="34" charset="0"/>
              <a:buChar char="•"/>
            </a:pPr>
            <a:r>
              <a:rPr lang="en-US" dirty="0"/>
              <a:t>Differentiate traded goods, prices are sticky in local currency in the short-run. Dornbusch (1976), Obstfeld and Rogoff (2000).</a:t>
            </a:r>
          </a:p>
          <a:p>
            <a:r>
              <a:rPr lang="en-US" b="1" u="sng" dirty="0"/>
              <a:t>Evidence</a:t>
            </a:r>
            <a:r>
              <a:rPr lang="en-US" b="1" dirty="0"/>
              <a:t>:</a:t>
            </a:r>
          </a:p>
          <a:p>
            <a:pPr marL="285750" indent="-285750">
              <a:buFont typeface="Arial" panose="020B0604020202020204" pitchFamily="34" charset="0"/>
              <a:buChar char="•"/>
            </a:pPr>
            <a:r>
              <a:rPr lang="en-US" dirty="0"/>
              <a:t>Long-run, classical dichotomy is compelling. Summer and Heston work on Penn World Tables.</a:t>
            </a:r>
          </a:p>
          <a:p>
            <a:pPr marL="285750" indent="-285750">
              <a:buFont typeface="Arial" panose="020B0604020202020204" pitchFamily="34" charset="0"/>
              <a:buChar char="•"/>
            </a:pPr>
            <a:r>
              <a:rPr lang="en-US" dirty="0"/>
              <a:t>Time series variation, traded and non-traded good prices behave similarly. Mussa (1986), Engel (1999), Betts and Kehoe (2006), Popper and Parsley (2006).</a:t>
            </a:r>
          </a:p>
        </p:txBody>
      </p:sp>
      <p:sp>
        <p:nvSpPr>
          <p:cNvPr id="2" name="Slide Number Placeholder 1">
            <a:extLst>
              <a:ext uri="{FF2B5EF4-FFF2-40B4-BE49-F238E27FC236}">
                <a16:creationId xmlns:a16="http://schemas.microsoft.com/office/drawing/2014/main" id="{A9089F14-CECA-4699-C32F-BF0E2327DEA7}"/>
              </a:ext>
            </a:extLst>
          </p:cNvPr>
          <p:cNvSpPr>
            <a:spLocks noGrp="1"/>
          </p:cNvSpPr>
          <p:nvPr>
            <p:ph type="sldNum" sz="quarter" idx="12"/>
          </p:nvPr>
        </p:nvSpPr>
        <p:spPr/>
        <p:txBody>
          <a:bodyPr/>
          <a:lstStyle/>
          <a:p>
            <a:fld id="{F994776A-187E-9540-9EA4-8D5781AB769D}" type="slidenum">
              <a:rPr lang="en-US" smtClean="0"/>
              <a:pPr/>
              <a:t>3</a:t>
            </a:fld>
            <a:endParaRPr lang="en-US" dirty="0"/>
          </a:p>
        </p:txBody>
      </p:sp>
    </p:spTree>
    <p:extLst>
      <p:ext uri="{BB962C8B-B14F-4D97-AF65-F5344CB8AC3E}">
        <p14:creationId xmlns:p14="http://schemas.microsoft.com/office/powerpoint/2010/main" val="1656484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F6A287-A6A0-9F51-FE6E-CB71F0D8322A}"/>
              </a:ext>
            </a:extLst>
          </p:cNvPr>
          <p:cNvSpPr>
            <a:spLocks noGrp="1"/>
          </p:cNvSpPr>
          <p:nvPr>
            <p:ph type="title"/>
          </p:nvPr>
        </p:nvSpPr>
        <p:spPr/>
        <p:txBody>
          <a:bodyPr/>
          <a:lstStyle/>
          <a:p>
            <a:r>
              <a:rPr lang="en-US" dirty="0"/>
              <a:t>Compositional Bias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8B933E33-F443-40D1-F671-29C0E9E92294}"/>
                  </a:ext>
                </a:extLst>
              </p:cNvPr>
              <p:cNvSpPr>
                <a:spLocks noGrp="1"/>
              </p:cNvSpPr>
              <p:nvPr>
                <p:ph type="body" sz="quarter" idx="10"/>
              </p:nvPr>
            </p:nvSpPr>
            <p:spPr/>
            <p:txBody>
              <a:bodyPr/>
              <a:lstStyle/>
              <a:p>
                <a:r>
                  <a:rPr lang="en-US" dirty="0"/>
                  <a:t>For the non-traded basket, the bias is:</a:t>
                </a:r>
              </a:p>
              <a:p>
                <a:endParaRPr lang="en-US" dirty="0"/>
              </a:p>
              <a:p>
                <a:pPr/>
                <a14:m>
                  <m:oMathPara xmlns:m="http://schemas.openxmlformats.org/officeDocument/2006/math">
                    <m:oMath>
                      <m:limLow>
                        <m:limLowPr>
                          <m:ctrlPr>
                            <a:rPr lang="en-US" b="0" i="1" smtClean="0">
                              <a:latin typeface="Cambria Math" panose="02040503050406030204" pitchFamily="18" charset="0"/>
                            </a:rPr>
                          </m:ctrlPr>
                        </m:limLowPr>
                        <m:e>
                          <m:groupChr>
                            <m:groupChrPr>
                              <m:chr m:val="⏟"/>
                              <m:pos m:val="bot"/>
                              <m:vertJc m:val="top"/>
                              <m:ctrlPr>
                                <a:rPr lang="en-US" b="0" i="1" smtClean="0">
                                  <a:latin typeface="Cambria Math" panose="02040503050406030204" pitchFamily="18" charset="0"/>
                                </a:rPr>
                              </m:ctrlPr>
                            </m:groupChrPr>
                            <m:e>
                              <m:r>
                                <a:rPr lang="en-US" b="0" i="1" smtClean="0">
                                  <a:latin typeface="Cambria Math" panose="02040503050406030204" pitchFamily="18" charset="0"/>
                                </a:rPr>
                                <m:t>𝜋</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m:t>
                              </m:r>
                              <m:r>
                                <a:rPr lang="en-US" b="0" i="1" smtClean="0">
                                  <a:latin typeface="Cambria Math" panose="02040503050406030204" pitchFamily="18" charset="0"/>
                                </a:rPr>
                                <m:t>𝜔</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𝑁</m:t>
                                  </m:r>
                                </m:sup>
                              </m:sSubSup>
                            </m:e>
                          </m:groupChr>
                        </m:e>
                        <m:lim>
                          <m:r>
                            <m:rPr>
                              <m:sty m:val="p"/>
                            </m:rPr>
                            <a:rPr lang="en-US" b="0" i="0" smtClean="0">
                              <a:latin typeface="Cambria Math" panose="02040503050406030204" pitchFamily="18" charset="0"/>
                            </a:rPr>
                            <m:t>Bias</m:t>
                          </m:r>
                        </m:lim>
                      </m:limLow>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pos m:val="bot"/>
                              <m:vertJc m:val="top"/>
                              <m:ctrlPr>
                                <a:rPr lang="en-US" b="0" i="1" smtClean="0">
                                  <a:latin typeface="Cambria Math" panose="02040503050406030204" pitchFamily="18" charset="0"/>
                                </a:rPr>
                              </m:ctrlPr>
                            </m:groupChrPr>
                            <m:e>
                              <m:d>
                                <m:dPr>
                                  <m:ctrlPr>
                                    <a:rPr lang="en-US" b="0" i="1" smtClean="0">
                                      <a:latin typeface="Cambria Math" panose="02040503050406030204" pitchFamily="18" charset="0"/>
                                    </a:rPr>
                                  </m:ctrlPr>
                                </m:dPr>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𝑇</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nary>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e>
                          </m:groupChr>
                        </m:e>
                        <m:lim>
                          <m:r>
                            <m:rPr>
                              <m:sty m:val="p"/>
                            </m:rPr>
                            <a:rPr lang="en-US" b="0" i="0" smtClean="0">
                              <a:latin typeface="Cambria Math" panose="02040503050406030204" pitchFamily="18" charset="0"/>
                            </a:rPr>
                            <m:t>Non</m:t>
                          </m:r>
                          <m:r>
                            <a:rPr lang="en-US" b="0" i="0" smtClean="0">
                              <a:latin typeface="Cambria Math" panose="02040503050406030204" pitchFamily="18" charset="0"/>
                            </a:rPr>
                            <m:t>−</m:t>
                          </m:r>
                          <m:r>
                            <m:rPr>
                              <m:sty m:val="p"/>
                            </m:rPr>
                            <a:rPr lang="en-US" b="0" i="0" smtClean="0">
                              <a:latin typeface="Cambria Math" panose="02040503050406030204" pitchFamily="18" charset="0"/>
                            </a:rPr>
                            <m:t>traded</m:t>
                          </m:r>
                          <m:r>
                            <a:rPr lang="en-US" b="0" i="0" smtClean="0">
                              <a:latin typeface="Cambria Math" panose="02040503050406030204" pitchFamily="18" charset="0"/>
                            </a:rPr>
                            <m:t> </m:t>
                          </m:r>
                          <m:r>
                            <m:rPr>
                              <m:sty m:val="p"/>
                            </m:rPr>
                            <a:rPr lang="en-US" b="0" i="0" smtClean="0">
                              <a:latin typeface="Cambria Math" panose="02040503050406030204" pitchFamily="18" charset="0"/>
                            </a:rPr>
                            <m:t>factor</m:t>
                          </m:r>
                          <m:r>
                            <a:rPr lang="en-US" b="0" i="0" smtClean="0">
                              <a:latin typeface="Cambria Math" panose="02040503050406030204" pitchFamily="18" charset="0"/>
                            </a:rPr>
                            <m:t> </m:t>
                          </m:r>
                          <m:r>
                            <m:rPr>
                              <m:sty m:val="p"/>
                            </m:rPr>
                            <a:rPr lang="en-US" b="0" i="0" smtClean="0">
                              <a:latin typeface="Cambria Math" panose="02040503050406030204" pitchFamily="18" charset="0"/>
                            </a:rPr>
                            <m:t>content</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m:t>
                          </m:r>
                          <m:r>
                            <m:rPr>
                              <m:sty m:val="p"/>
                            </m:rPr>
                            <a:rPr lang="en-US" b="0" i="0" smtClean="0">
                              <a:latin typeface="Cambria Math" panose="02040503050406030204" pitchFamily="18" charset="0"/>
                            </a:rPr>
                            <m:t>traded</m:t>
                          </m:r>
                          <m:r>
                            <a:rPr lang="en-US" b="0" i="0" smtClean="0">
                              <a:latin typeface="Cambria Math" panose="02040503050406030204" pitchFamily="18" charset="0"/>
                            </a:rPr>
                            <m:t> </m:t>
                          </m:r>
                          <m:r>
                            <m:rPr>
                              <m:sty m:val="p"/>
                            </m:rPr>
                            <a:rPr lang="en-US" b="0" i="0" smtClean="0">
                              <a:latin typeface="Cambria Math" panose="02040503050406030204" pitchFamily="18" charset="0"/>
                            </a:rPr>
                            <m:t>goods</m:t>
                          </m:r>
                        </m:lim>
                      </m:limLow>
                      <m:r>
                        <a:rPr lang="en-US" b="0" i="1" smtClean="0">
                          <a:latin typeface="Cambria Math" panose="02040503050406030204" pitchFamily="18" charset="0"/>
                        </a:rPr>
                        <m:t> −    </m:t>
                      </m:r>
                      <m:limLow>
                        <m:limLowPr>
                          <m:ctrlPr>
                            <a:rPr lang="en-US" b="0" i="1" smtClean="0">
                              <a:latin typeface="Cambria Math" panose="02040503050406030204" pitchFamily="18" charset="0"/>
                            </a:rPr>
                          </m:ctrlPr>
                        </m:limLowPr>
                        <m:e>
                          <m:groupChr>
                            <m:groupChrPr>
                              <m:chr m:val="⏟"/>
                              <m:pos m:val="bot"/>
                              <m:vertJc m:val="top"/>
                              <m:ctrlPr>
                                <a:rPr lang="en-US" b="0" i="1" smtClean="0">
                                  <a:latin typeface="Cambria Math" panose="02040503050406030204" pitchFamily="18" charset="0"/>
                                </a:rPr>
                              </m:ctrlPr>
                            </m:groupChrPr>
                            <m:e>
                              <m:d>
                                <m:dPr>
                                  <m:ctrlPr>
                                    <a:rPr lang="en-US" b="0" i="1" smtClean="0">
                                      <a:latin typeface="Cambria Math" panose="02040503050406030204" pitchFamily="18" charset="0"/>
                                    </a:rPr>
                                  </m:ctrlPr>
                                </m:dPr>
                                <m:e>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𝑁</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𝜔</m:t>
                                          </m:r>
                                        </m:e>
                                        <m:sub>
                                          <m:r>
                                            <a:rPr lang="en-US" b="0" i="1" smtClean="0">
                                              <a:latin typeface="Cambria Math" panose="02040503050406030204" pitchFamily="18" charset="0"/>
                                            </a:rPr>
                                            <m:t>𝑖</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e>
                                      </m:d>
                                    </m:e>
                                  </m:nary>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e>
                          </m:groupChr>
                        </m:e>
                        <m:lim>
                          <m:r>
                            <a:rPr lang="en-US" b="0" i="1" smtClean="0">
                              <a:latin typeface="Cambria Math" panose="02040503050406030204" pitchFamily="18" charset="0"/>
                            </a:rPr>
                            <m:t>𝑡𝑟𝑎𝑑𝑒𝑑</m:t>
                          </m:r>
                        </m:lim>
                      </m:limLow>
                    </m:oMath>
                  </m:oMathPara>
                </a14:m>
                <a:endParaRPr lang="en-US" dirty="0"/>
              </a:p>
              <a:p>
                <a:endParaRPr lang="en-US" dirty="0"/>
              </a:p>
              <a:p>
                <a:r>
                  <a:rPr lang="en-US" dirty="0"/>
                  <a:t>Since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𝑤</m:t>
                        </m:r>
                      </m:sup>
                    </m:sSubSup>
                    <m:r>
                      <a:rPr lang="en-US" b="0" i="1" smtClean="0">
                        <a:latin typeface="Cambria Math" panose="02040503050406030204" pitchFamily="18" charset="0"/>
                      </a:rPr>
                      <m:t>&gt;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𝛽</m:t>
                        </m:r>
                      </m:e>
                      <m:sub>
                        <m:r>
                          <a:rPr lang="en-US" b="0" i="1" smtClean="0">
                            <a:latin typeface="Cambria Math" panose="02040503050406030204" pitchFamily="18" charset="0"/>
                          </a:rPr>
                          <m:t>𝑗𝑘</m:t>
                        </m:r>
                      </m:sub>
                      <m:sup>
                        <m:r>
                          <a:rPr lang="en-US" b="0" i="1" smtClean="0">
                            <a:latin typeface="Cambria Math" panose="02040503050406030204" pitchFamily="18" charset="0"/>
                          </a:rPr>
                          <m:t>𝜏</m:t>
                        </m:r>
                      </m:sup>
                    </m:sSubSup>
                  </m:oMath>
                </a14:m>
                <a:r>
                  <a:rPr lang="en-US" dirty="0"/>
                  <a:t>, composition bias is positive when the non-traded factor content of traded goods exceeds the traded factor content of non-traded goods on an expenditure weighted basis.</a:t>
                </a:r>
              </a:p>
            </p:txBody>
          </p:sp>
        </mc:Choice>
        <mc:Fallback xmlns="">
          <p:sp>
            <p:nvSpPr>
              <p:cNvPr id="3" name="Text Placeholder 2">
                <a:extLst>
                  <a:ext uri="{FF2B5EF4-FFF2-40B4-BE49-F238E27FC236}">
                    <a16:creationId xmlns:a16="http://schemas.microsoft.com/office/drawing/2014/main" id="{8B933E33-F443-40D1-F671-29C0E9E92294}"/>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r="-325"/>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88C5A332-82AA-FB14-1509-420333BAC6F5}"/>
              </a:ext>
            </a:extLst>
          </p:cNvPr>
          <p:cNvSpPr>
            <a:spLocks noGrp="1"/>
          </p:cNvSpPr>
          <p:nvPr>
            <p:ph type="sldNum" sz="quarter" idx="12"/>
          </p:nvPr>
        </p:nvSpPr>
        <p:spPr/>
        <p:txBody>
          <a:bodyPr/>
          <a:lstStyle/>
          <a:p>
            <a:fld id="{F994776A-187E-9540-9EA4-8D5781AB769D}" type="slidenum">
              <a:rPr lang="en-US" smtClean="0"/>
              <a:pPr/>
              <a:t>30</a:t>
            </a:fld>
            <a:endParaRPr lang="en-US" dirty="0"/>
          </a:p>
        </p:txBody>
      </p:sp>
    </p:spTree>
    <p:extLst>
      <p:ext uri="{BB962C8B-B14F-4D97-AF65-F5344CB8AC3E}">
        <p14:creationId xmlns:p14="http://schemas.microsoft.com/office/powerpoint/2010/main" val="2966493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839275-A037-EB54-F141-FEEF3C9F6612}"/>
              </a:ext>
            </a:extLst>
          </p:cNvPr>
          <p:cNvSpPr>
            <a:spLocks noGrp="1"/>
          </p:cNvSpPr>
          <p:nvPr>
            <p:ph type="title"/>
          </p:nvPr>
        </p:nvSpPr>
        <p:spPr/>
        <p:txBody>
          <a:bodyPr/>
          <a:lstStyle/>
          <a:p>
            <a:r>
              <a:rPr lang="en-US" dirty="0"/>
              <a:t>The Compositional Bias is Severe</a:t>
            </a:r>
          </a:p>
        </p:txBody>
      </p:sp>
      <p:graphicFrame>
        <p:nvGraphicFramePr>
          <p:cNvPr id="5" name="Table 4">
            <a:extLst>
              <a:ext uri="{FF2B5EF4-FFF2-40B4-BE49-F238E27FC236}">
                <a16:creationId xmlns:a16="http://schemas.microsoft.com/office/drawing/2014/main" id="{59433D9C-E5BB-FF31-935F-8B8E90BB04A4}"/>
              </a:ext>
            </a:extLst>
          </p:cNvPr>
          <p:cNvGraphicFramePr>
            <a:graphicFrameLocks noGrp="1"/>
          </p:cNvGraphicFramePr>
          <p:nvPr>
            <p:extLst>
              <p:ext uri="{D42A27DB-BD31-4B8C-83A1-F6EECF244321}">
                <p14:modId xmlns:p14="http://schemas.microsoft.com/office/powerpoint/2010/main" val="1082879520"/>
              </p:ext>
            </p:extLst>
          </p:nvPr>
        </p:nvGraphicFramePr>
        <p:xfrm>
          <a:off x="2032000" y="2501900"/>
          <a:ext cx="8127999" cy="2123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509014715"/>
                    </a:ext>
                  </a:extLst>
                </a:gridCol>
                <a:gridCol w="2709333">
                  <a:extLst>
                    <a:ext uri="{9D8B030D-6E8A-4147-A177-3AD203B41FA5}">
                      <a16:colId xmlns:a16="http://schemas.microsoft.com/office/drawing/2014/main" val="608328354"/>
                    </a:ext>
                  </a:extLst>
                </a:gridCol>
                <a:gridCol w="2709333">
                  <a:extLst>
                    <a:ext uri="{9D8B030D-6E8A-4147-A177-3AD203B41FA5}">
                      <a16:colId xmlns:a16="http://schemas.microsoft.com/office/drawing/2014/main" val="3217234776"/>
                    </a:ext>
                  </a:extLst>
                </a:gridCol>
              </a:tblGrid>
              <a:tr h="370840">
                <a:tc>
                  <a:txBody>
                    <a:bodyPr/>
                    <a:lstStyle/>
                    <a:p>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Aggregate using final goods</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Aggregation using Intermediate inputs</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002311"/>
                  </a:ext>
                </a:extLst>
              </a:tr>
              <a:tr h="370840">
                <a:tc>
                  <a:txBody>
                    <a:bodyPr/>
                    <a:lstStyle/>
                    <a:p>
                      <a:r>
                        <a:rPr lang="en-US" dirty="0">
                          <a:solidFill>
                            <a:schemeClr val="tx1"/>
                          </a:solidFill>
                        </a:rPr>
                        <a:t>Non-traded share</a:t>
                      </a:r>
                    </a:p>
                  </a:txBody>
                  <a:tcPr>
                    <a:lnT w="12700" cap="flat" cmpd="sng" algn="ctr">
                      <a:solidFill>
                        <a:schemeClr val="tx1"/>
                      </a:solidFill>
                      <a:prstDash val="solid"/>
                      <a:round/>
                      <a:headEnd type="none" w="med" len="med"/>
                      <a:tailEnd type="none" w="med" len="med"/>
                    </a:lnT>
                    <a:noFill/>
                  </a:tcPr>
                </a:tc>
                <a:tc>
                  <a:txBody>
                    <a:bodyPr/>
                    <a:lstStyle/>
                    <a:p>
                      <a:pPr algn="ctr"/>
                      <a:r>
                        <a:rPr lang="en-US" dirty="0">
                          <a:solidFill>
                            <a:schemeClr val="tx1"/>
                          </a:solidFill>
                        </a:rPr>
                        <a:t>0.57</a:t>
                      </a:r>
                    </a:p>
                  </a:txBody>
                  <a:tcPr>
                    <a:lnT w="12700" cap="flat" cmpd="sng" algn="ctr">
                      <a:solidFill>
                        <a:schemeClr val="tx1"/>
                      </a:solidFill>
                      <a:prstDash val="solid"/>
                      <a:round/>
                      <a:headEnd type="none" w="med" len="med"/>
                      <a:tailEnd type="none" w="med" len="med"/>
                    </a:lnT>
                    <a:noFill/>
                  </a:tcPr>
                </a:tc>
                <a:tc>
                  <a:txBody>
                    <a:bodyPr/>
                    <a:lstStyle/>
                    <a:p>
                      <a:pPr algn="ctr"/>
                      <a:r>
                        <a:rPr lang="en-US" dirty="0">
                          <a:solidFill>
                            <a:schemeClr val="tx1"/>
                          </a:solidFill>
                        </a:rPr>
                        <a:t>0.69</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10332549"/>
                  </a:ext>
                </a:extLst>
              </a:tr>
              <a:tr h="370840">
                <a:tc>
                  <a:txBody>
                    <a:bodyPr/>
                    <a:lstStyle/>
                    <a:p>
                      <a:r>
                        <a:rPr lang="en-US" dirty="0">
                          <a:solidFill>
                            <a:schemeClr val="tx1"/>
                          </a:solidFill>
                        </a:rPr>
                        <a:t>Contribution</a:t>
                      </a:r>
                    </a:p>
                  </a:txBody>
                  <a:tcPr>
                    <a:noFill/>
                  </a:tcPr>
                </a:tc>
                <a:tc>
                  <a:txBody>
                    <a:bodyPr/>
                    <a:lstStyle/>
                    <a:p>
                      <a:pPr algn="ctr"/>
                      <a:endParaRPr lang="en-US" dirty="0">
                        <a:solidFill>
                          <a:schemeClr val="tx1"/>
                        </a:solidFill>
                      </a:endParaRP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3644473281"/>
                  </a:ext>
                </a:extLst>
              </a:tr>
              <a:tr h="370840">
                <a:tc>
                  <a:txBody>
                    <a:bodyPr/>
                    <a:lstStyle/>
                    <a:p>
                      <a:pPr lvl="2" algn="l"/>
                      <a:r>
                        <a:rPr lang="en-US" dirty="0">
                          <a:solidFill>
                            <a:schemeClr val="tx1"/>
                          </a:solidFill>
                        </a:rPr>
                        <a:t>Traded</a:t>
                      </a:r>
                    </a:p>
                  </a:txBody>
                  <a:tcPr>
                    <a:noFill/>
                  </a:tcPr>
                </a:tc>
                <a:tc>
                  <a:txBody>
                    <a:bodyPr/>
                    <a:lstStyle/>
                    <a:p>
                      <a:pPr algn="ctr"/>
                      <a:r>
                        <a:rPr lang="en-US" dirty="0">
                          <a:solidFill>
                            <a:schemeClr val="tx1"/>
                          </a:solidFill>
                        </a:rPr>
                        <a:t>0.34 (34%)</a:t>
                      </a:r>
                    </a:p>
                  </a:txBody>
                  <a:tcPr>
                    <a:noFill/>
                  </a:tcPr>
                </a:tc>
                <a:tc>
                  <a:txBody>
                    <a:bodyPr/>
                    <a:lstStyle/>
                    <a:p>
                      <a:pPr algn="ctr"/>
                      <a:r>
                        <a:rPr lang="en-US" dirty="0">
                          <a:solidFill>
                            <a:schemeClr val="tx1"/>
                          </a:solidFill>
                        </a:rPr>
                        <a:t>0.17 (19%)</a:t>
                      </a:r>
                    </a:p>
                  </a:txBody>
                  <a:tcPr>
                    <a:noFill/>
                  </a:tcPr>
                </a:tc>
                <a:extLst>
                  <a:ext uri="{0D108BD9-81ED-4DB2-BD59-A6C34878D82A}">
                    <a16:rowId xmlns:a16="http://schemas.microsoft.com/office/drawing/2014/main" val="170448620"/>
                  </a:ext>
                </a:extLst>
              </a:tr>
              <a:tr h="370840">
                <a:tc>
                  <a:txBody>
                    <a:bodyPr/>
                    <a:lstStyle/>
                    <a:p>
                      <a:pPr lvl="2" algn="l"/>
                      <a:r>
                        <a:rPr lang="en-US" dirty="0">
                          <a:solidFill>
                            <a:schemeClr val="tx1"/>
                          </a:solidFill>
                        </a:rPr>
                        <a:t>Non-Traded</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0.66 (66%)</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0.71 (81%)</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8518395"/>
                  </a:ext>
                </a:extLst>
              </a:tr>
            </a:tbl>
          </a:graphicData>
        </a:graphic>
      </p:graphicFrame>
      <p:sp>
        <p:nvSpPr>
          <p:cNvPr id="2" name="Slide Number Placeholder 1">
            <a:extLst>
              <a:ext uri="{FF2B5EF4-FFF2-40B4-BE49-F238E27FC236}">
                <a16:creationId xmlns:a16="http://schemas.microsoft.com/office/drawing/2014/main" id="{3B8EE88B-7179-2629-A758-5E03EBA802A9}"/>
              </a:ext>
            </a:extLst>
          </p:cNvPr>
          <p:cNvSpPr>
            <a:spLocks noGrp="1"/>
          </p:cNvSpPr>
          <p:nvPr>
            <p:ph type="sldNum" sz="quarter" idx="12"/>
          </p:nvPr>
        </p:nvSpPr>
        <p:spPr/>
        <p:txBody>
          <a:bodyPr/>
          <a:lstStyle/>
          <a:p>
            <a:fld id="{F994776A-187E-9540-9EA4-8D5781AB769D}" type="slidenum">
              <a:rPr lang="en-US" smtClean="0"/>
              <a:pPr/>
              <a:t>31</a:t>
            </a:fld>
            <a:endParaRPr lang="en-US" dirty="0"/>
          </a:p>
        </p:txBody>
      </p:sp>
    </p:spTree>
    <p:extLst>
      <p:ext uri="{BB962C8B-B14F-4D97-AF65-F5344CB8AC3E}">
        <p14:creationId xmlns:p14="http://schemas.microsoft.com/office/powerpoint/2010/main" val="1123501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F505FC-2FA2-4ABF-2631-1213DEBCE221}"/>
              </a:ext>
            </a:extLst>
          </p:cNvPr>
          <p:cNvSpPr>
            <a:spLocks noGrp="1"/>
          </p:cNvSpPr>
          <p:nvPr>
            <p:ph type="title"/>
          </p:nvPr>
        </p:nvSpPr>
        <p:spPr/>
        <p:txBody>
          <a:bodyPr/>
          <a:lstStyle/>
          <a:p>
            <a:r>
              <a:rPr lang="en-US" dirty="0"/>
              <a:t>Relation with the Existing Literature,</a:t>
            </a:r>
            <a:br>
              <a:rPr lang="en-US" dirty="0"/>
            </a:br>
            <a:r>
              <a:rPr lang="en-US" dirty="0"/>
              <a:t>Engel’s Decomposition</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DBA38B91-2CC9-6C99-5B1C-9112BB313288}"/>
                  </a:ext>
                </a:extLst>
              </p:cNvPr>
              <p:cNvSpPr>
                <a:spLocks noGrp="1"/>
              </p:cNvSpPr>
              <p:nvPr>
                <p:ph type="body" sz="quarter" idx="10"/>
              </p:nvPr>
            </p:nvSpPr>
            <p:spPr/>
            <p:txBody>
              <a:bodyPr/>
              <a:lstStyle/>
              <a:p>
                <a:r>
                  <a:rPr lang="en-US" dirty="0"/>
                  <a:t>Engel (1999) uses the following decomposition of the real exchange:</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𝑡</m:t>
                          </m:r>
                        </m:sub>
                        <m:sup>
                          <m:r>
                            <a:rPr lang="en-US" b="0" i="1" smtClean="0">
                              <a:latin typeface="Cambria Math" panose="02040503050406030204" pitchFamily="18" charset="0"/>
                            </a:rPr>
                            <m:t>𝑇</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r>
                        <a:rPr lang="en-US" b="0" i="1" smtClean="0">
                          <a:latin typeface="Cambria Math" panose="02040503050406030204" pitchFamily="18" charset="0"/>
                        </a:rPr>
                        <m:t> </m:t>
                      </m:r>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𝑡</m:t>
                              </m:r>
                            </m:sub>
                            <m:sup>
                              <m:r>
                                <a:rPr lang="en-US" b="0" i="1" smtClean="0">
                                  <a:latin typeface="Cambria Math" panose="02040503050406030204" pitchFamily="18" charset="0"/>
                                </a:rPr>
                                <m:t>𝑁</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𝑡</m:t>
                              </m:r>
                            </m:sub>
                            <m:sup>
                              <m:r>
                                <a:rPr lang="en-US" b="0" i="1" smtClean="0">
                                  <a:latin typeface="Cambria Math" panose="02040503050406030204" pitchFamily="18" charset="0"/>
                                </a:rPr>
                                <m:t>𝑇</m:t>
                              </m:r>
                            </m:sup>
                          </m:sSubSup>
                        </m:e>
                      </m:d>
                    </m:oMath>
                  </m:oMathPara>
                </a14:m>
                <a:endParaRPr lang="en-US" dirty="0"/>
              </a:p>
              <a:p>
                <a:endParaRPr lang="en-US" dirty="0"/>
              </a:p>
              <a:p>
                <a:r>
                  <a:rPr lang="en-US" dirty="0"/>
                  <a:t>while </a:t>
                </a:r>
                <a:r>
                  <a:rPr lang="en-US" dirty="0" err="1"/>
                  <a:t>Crucini</a:t>
                </a:r>
                <a:r>
                  <a:rPr lang="en-US" dirty="0"/>
                  <a:t> and Landry 2019 work with</a:t>
                </a:r>
              </a:p>
              <a:p>
                <a:endParaRPr lang="en-US" dirty="0"/>
              </a:p>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𝜔</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𝑡</m:t>
                          </m:r>
                        </m:sub>
                        <m:sup>
                          <m:r>
                            <a:rPr lang="en-US" b="0" i="1" smtClean="0">
                              <a:latin typeface="Cambria Math" panose="02040503050406030204" pitchFamily="18" charset="0"/>
                            </a:rPr>
                            <m:t>𝑇</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r>
                            <a:rPr lang="en-US" b="0" i="1" smtClean="0">
                              <a:latin typeface="Cambria Math" panose="02040503050406030204" pitchFamily="18" charset="0"/>
                            </a:rPr>
                            <m:t>𝑡</m:t>
                          </m:r>
                        </m:sub>
                        <m:sup>
                          <m:r>
                            <a:rPr lang="en-US" b="0" i="1" smtClean="0">
                              <a:latin typeface="Cambria Math" panose="02040503050406030204" pitchFamily="18" charset="0"/>
                            </a:rPr>
                            <m:t>𝑁</m:t>
                          </m:r>
                        </m:sup>
                      </m:sSubSup>
                    </m:oMath>
                  </m:oMathPara>
                </a14:m>
                <a:endParaRPr lang="en-US" dirty="0"/>
              </a:p>
              <a:p>
                <a:endParaRPr lang="en-US" dirty="0"/>
              </a:p>
              <a:p>
                <a:r>
                  <a:rPr lang="en-US" dirty="0"/>
                  <a:t>Engel’s decomposition in terms of </a:t>
                </a:r>
                <a:r>
                  <a:rPr lang="en-US" dirty="0" err="1"/>
                  <a:t>Crucini</a:t>
                </a:r>
                <a:r>
                  <a:rPr lang="en-US" dirty="0"/>
                  <a:t> and Landry’s betas is:</a:t>
                </a:r>
              </a:p>
              <a:p>
                <a:endParaRPr lang="en-US" dirty="0"/>
              </a:p>
              <a:p>
                <a:pPr/>
                <a14:m>
                  <m:oMathPara xmlns:m="http://schemas.openxmlformats.org/officeDocument/2006/math">
                    <m:oMath>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𝑇</m:t>
                          </m:r>
                        </m:sup>
                      </m:s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𝜔</m:t>
                          </m:r>
                        </m:e>
                      </m:d>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𝑁</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𝑇</m:t>
                              </m:r>
                            </m:sup>
                          </m:sSup>
                        </m:e>
                      </m:d>
                    </m:oMath>
                  </m:oMathPara>
                </a14:m>
                <a:endParaRPr lang="en-US" dirty="0"/>
              </a:p>
              <a:p>
                <a:endParaRPr lang="en-US" dirty="0"/>
              </a:p>
              <a:p>
                <a:r>
                  <a:rPr lang="en-US" dirty="0"/>
                  <a:t>Since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𝑇</m:t>
                        </m:r>
                      </m:sup>
                    </m:sSup>
                    <m:r>
                      <a:rPr lang="en-US" b="0" i="1" smtClean="0">
                        <a:latin typeface="Cambria Math" panose="02040503050406030204" pitchFamily="18" charset="0"/>
                      </a:rPr>
                      <m:t>=0.78</m:t>
                    </m:r>
                  </m:oMath>
                </a14:m>
                <a:r>
                  <a:rPr lang="en-US" dirty="0"/>
                  <a:t>, 78% of real exchange rate (RER) volatility is attributable to movements in the relative price of traded </a:t>
                </a:r>
                <a:r>
                  <a:rPr lang="en-US" b="1" dirty="0"/>
                  <a:t>goods</a:t>
                </a:r>
                <a:r>
                  <a:rPr lang="en-US" dirty="0"/>
                  <a:t>.</a:t>
                </a:r>
              </a:p>
            </p:txBody>
          </p:sp>
        </mc:Choice>
        <mc:Fallback xmlns="">
          <p:sp>
            <p:nvSpPr>
              <p:cNvPr id="3" name="Text Placeholder 2">
                <a:extLst>
                  <a:ext uri="{FF2B5EF4-FFF2-40B4-BE49-F238E27FC236}">
                    <a16:creationId xmlns:a16="http://schemas.microsoft.com/office/drawing/2014/main" id="{DBA38B91-2CC9-6C99-5B1C-9112BB313288}"/>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b="-11299"/>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FBC9758D-7AA2-C48F-86A4-4F3B3BA799EC}"/>
              </a:ext>
            </a:extLst>
          </p:cNvPr>
          <p:cNvSpPr>
            <a:spLocks noGrp="1"/>
          </p:cNvSpPr>
          <p:nvPr>
            <p:ph type="sldNum" sz="quarter" idx="12"/>
          </p:nvPr>
        </p:nvSpPr>
        <p:spPr/>
        <p:txBody>
          <a:bodyPr/>
          <a:lstStyle/>
          <a:p>
            <a:fld id="{F994776A-187E-9540-9EA4-8D5781AB769D}" type="slidenum">
              <a:rPr lang="en-US" smtClean="0"/>
              <a:pPr/>
              <a:t>32</a:t>
            </a:fld>
            <a:endParaRPr lang="en-US" dirty="0"/>
          </a:p>
        </p:txBody>
      </p:sp>
    </p:spTree>
    <p:extLst>
      <p:ext uri="{BB962C8B-B14F-4D97-AF65-F5344CB8AC3E}">
        <p14:creationId xmlns:p14="http://schemas.microsoft.com/office/powerpoint/2010/main" val="3265228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009A8-A857-535E-B300-FA086A5847F5}"/>
              </a:ext>
            </a:extLst>
          </p:cNvPr>
          <p:cNvSpPr>
            <a:spLocks noGrp="1"/>
          </p:cNvSpPr>
          <p:nvPr>
            <p:ph type="title"/>
          </p:nvPr>
        </p:nvSpPr>
        <p:spPr/>
        <p:txBody>
          <a:bodyPr/>
          <a:lstStyle/>
          <a:p>
            <a:r>
              <a:rPr lang="en-US" dirty="0"/>
              <a:t>Relation with the Existing Literature,</a:t>
            </a:r>
            <a:br>
              <a:rPr lang="en-US" dirty="0"/>
            </a:br>
            <a:r>
              <a:rPr lang="en-US" dirty="0"/>
              <a:t>Engel’s Decomposition (Continued)</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38E66AD7-6939-3DCD-C7E1-9F4E748155D5}"/>
                  </a:ext>
                </a:extLst>
              </p:cNvPr>
              <p:cNvSpPr>
                <a:spLocks noGrp="1"/>
              </p:cNvSpPr>
              <p:nvPr>
                <p:ph type="body" sz="quarter" idx="10"/>
              </p:nvPr>
            </p:nvSpPr>
            <p:spPr/>
            <p:txBody>
              <a:bodyPr/>
              <a:lstStyle/>
              <a:p>
                <a:pPr algn="ctr"/>
                <a:r>
                  <a:rPr lang="en-US" b="1" dirty="0"/>
                  <a:t>Don’t forget about the composition bias!</a:t>
                </a:r>
              </a:p>
              <a:p>
                <a:pPr algn="ctr"/>
                <a:endParaRPr lang="en-US" b="1" dirty="0"/>
              </a:p>
              <a:p>
                <a:r>
                  <a:rPr lang="en-US" dirty="0"/>
                  <a:t>Using </a:t>
                </a:r>
                <a:r>
                  <a:rPr lang="en-US" dirty="0" err="1"/>
                  <a:t>Crucini</a:t>
                </a:r>
                <a:r>
                  <a:rPr lang="en-US" dirty="0"/>
                  <a:t> and Landry’s two-factor model, Engel’s decomposition becomes:</a:t>
                </a:r>
              </a:p>
              <a:p>
                <a:endParaRPr lang="en-US" dirty="0"/>
              </a:p>
              <a:p>
                <a:pPr/>
                <a14:m>
                  <m:oMathPara xmlns:m="http://schemas.openxmlformats.org/officeDocument/2006/math">
                    <m:oMath>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𝜏</m:t>
                          </m:r>
                        </m:sup>
                      </m:sSup>
                      <m:r>
                        <a:rPr lang="en-US" b="0" i="1" smtClean="0">
                          <a:latin typeface="Cambria Math" panose="02040503050406030204" pitchFamily="18" charset="0"/>
                        </a:rPr>
                        <m:t>+</m:t>
                      </m:r>
                      <m:r>
                        <a:rPr lang="en-US" b="0" i="1" smtClean="0">
                          <a:latin typeface="Cambria Math" panose="02040503050406030204" pitchFamily="18" charset="0"/>
                        </a:rPr>
                        <m:t>𝜋</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𝑤</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𝜏</m:t>
                              </m:r>
                            </m:sup>
                          </m:sSup>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𝜀</m:t>
                          </m:r>
                        </m:e>
                        <m:sub>
                          <m:r>
                            <a:rPr lang="en-US" b="0" i="1" smtClean="0">
                              <a:latin typeface="Cambria Math" panose="02040503050406030204" pitchFamily="18" charset="0"/>
                            </a:rPr>
                            <m:t>𝑗𝑘</m:t>
                          </m:r>
                        </m:sub>
                      </m:sSub>
                    </m:oMath>
                  </m:oMathPara>
                </a14:m>
                <a:endParaRPr lang="en-US" dirty="0"/>
              </a:p>
              <a:p>
                <a:endParaRPr lang="en-US" dirty="0"/>
              </a:p>
              <a:p>
                <a:r>
                  <a:rPr lang="en-US" dirty="0"/>
                  <a:t>Since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𝜏</m:t>
                        </m:r>
                      </m:sup>
                    </m:sSup>
                    <m:r>
                      <a:rPr lang="en-US" b="0" i="1" smtClean="0">
                        <a:latin typeface="Cambria Math" panose="02040503050406030204" pitchFamily="18" charset="0"/>
                      </a:rPr>
                      <m:t>=0.54</m:t>
                    </m:r>
                  </m:oMath>
                </a14:m>
                <a:r>
                  <a:rPr lang="en-US" dirty="0"/>
                  <a:t>, 54% of RER volatility is attributable to movements in the relative price of traded </a:t>
                </a:r>
                <a:r>
                  <a:rPr lang="en-US" b="1" dirty="0"/>
                  <a:t>inputs.</a:t>
                </a:r>
              </a:p>
              <a:p>
                <a:endParaRPr lang="en-US" b="1" dirty="0"/>
              </a:p>
              <a:p>
                <a:r>
                  <a:rPr lang="en-US" b="1" dirty="0"/>
                  <a:t>This implies that a considerable amount of volatility is coming from the relative price of non-traded to traded inputs.</a:t>
                </a:r>
              </a:p>
            </p:txBody>
          </p:sp>
        </mc:Choice>
        <mc:Fallback xmlns="">
          <p:sp>
            <p:nvSpPr>
              <p:cNvPr id="3" name="Text Placeholder 2">
                <a:extLst>
                  <a:ext uri="{FF2B5EF4-FFF2-40B4-BE49-F238E27FC236}">
                    <a16:creationId xmlns:a16="http://schemas.microsoft.com/office/drawing/2014/main" id="{38E66AD7-6939-3DCD-C7E1-9F4E748155D5}"/>
                  </a:ext>
                </a:extLst>
              </p:cNvPr>
              <p:cNvSpPr>
                <a:spLocks noGrp="1" noRot="1" noChangeAspect="1" noMove="1" noResize="1" noEditPoints="1" noAdjustHandles="1" noChangeArrowheads="1" noChangeShapeType="1" noTextEdit="1"/>
              </p:cNvSpPr>
              <p:nvPr>
                <p:ph type="body" sz="quarter" idx="10"/>
              </p:nvPr>
            </p:nvSpPr>
            <p:spPr>
              <a:blipFill>
                <a:blip r:embed="rId2"/>
                <a:stretch>
                  <a:fillRect l="-433" t="-989" r="-48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9288FFF6-4B49-13B9-0879-18C662C051CA}"/>
              </a:ext>
            </a:extLst>
          </p:cNvPr>
          <p:cNvSpPr>
            <a:spLocks noGrp="1"/>
          </p:cNvSpPr>
          <p:nvPr>
            <p:ph type="sldNum" sz="quarter" idx="12"/>
          </p:nvPr>
        </p:nvSpPr>
        <p:spPr/>
        <p:txBody>
          <a:bodyPr/>
          <a:lstStyle/>
          <a:p>
            <a:fld id="{F994776A-187E-9540-9EA4-8D5781AB769D}" type="slidenum">
              <a:rPr lang="en-US" smtClean="0"/>
              <a:pPr/>
              <a:t>33</a:t>
            </a:fld>
            <a:endParaRPr lang="en-US" dirty="0"/>
          </a:p>
        </p:txBody>
      </p:sp>
    </p:spTree>
    <p:extLst>
      <p:ext uri="{BB962C8B-B14F-4D97-AF65-F5344CB8AC3E}">
        <p14:creationId xmlns:p14="http://schemas.microsoft.com/office/powerpoint/2010/main" val="715602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DF1A6-92A4-F3EA-673F-803EABAA9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F0764-3A35-8338-70E0-083BB619C439}"/>
              </a:ext>
            </a:extLst>
          </p:cNvPr>
          <p:cNvSpPr>
            <a:spLocks noGrp="1"/>
          </p:cNvSpPr>
          <p:nvPr>
            <p:ph type="title"/>
          </p:nvPr>
        </p:nvSpPr>
        <p:spPr>
          <a:xfrm>
            <a:off x="315398" y="2261651"/>
            <a:ext cx="4682052" cy="2334697"/>
          </a:xfrm>
        </p:spPr>
        <p:txBody>
          <a:bodyPr/>
          <a:lstStyle/>
          <a:p>
            <a:pPr algn="ctr"/>
            <a:r>
              <a:rPr lang="en-US" sz="4400" dirty="0">
                <a:sym typeface="Wingdings" panose="05000000000000000000" pitchFamily="2" charset="2"/>
              </a:rPr>
              <a:t>Conclusion</a:t>
            </a:r>
            <a:endParaRPr lang="en-US" sz="4400" dirty="0"/>
          </a:p>
        </p:txBody>
      </p:sp>
      <p:sp>
        <p:nvSpPr>
          <p:cNvPr id="3" name="Text Placeholder 2">
            <a:extLst>
              <a:ext uri="{FF2B5EF4-FFF2-40B4-BE49-F238E27FC236}">
                <a16:creationId xmlns:a16="http://schemas.microsoft.com/office/drawing/2014/main" id="{ABC359F4-79DC-23EE-2A2A-E10C65920977}"/>
              </a:ext>
            </a:extLst>
          </p:cNvPr>
          <p:cNvSpPr>
            <a:spLocks noGrp="1"/>
          </p:cNvSpPr>
          <p:nvPr>
            <p:ph type="body" sz="quarter" idx="10"/>
          </p:nvPr>
        </p:nvSpPr>
        <p:spPr/>
        <p:txBody>
          <a:bodyPr/>
          <a:lstStyle/>
          <a:p>
            <a:r>
              <a:rPr lang="en-US" dirty="0">
                <a:solidFill>
                  <a:schemeClr val="tx2"/>
                </a:solidFill>
                <a:sym typeface="Wingdings" panose="05000000000000000000" pitchFamily="2" charset="2"/>
              </a:rPr>
              <a:t>Introduction</a:t>
            </a:r>
            <a:endParaRPr lang="en-US" dirty="0">
              <a:solidFill>
                <a:schemeClr val="tx2"/>
              </a:solidFill>
            </a:endParaRPr>
          </a:p>
          <a:p>
            <a:r>
              <a:rPr lang="en-US" dirty="0">
                <a:solidFill>
                  <a:schemeClr val="tx2"/>
                </a:solidFill>
              </a:rPr>
              <a:t>Microeconomic Decomposition</a:t>
            </a:r>
          </a:p>
          <a:p>
            <a:pPr fontAlgn="base"/>
            <a:r>
              <a:rPr lang="en-US" dirty="0">
                <a:solidFill>
                  <a:schemeClr val="tx2"/>
                </a:solidFill>
              </a:rPr>
              <a:t>The Intermediate Inputs Model</a:t>
            </a:r>
          </a:p>
          <a:p>
            <a:pPr fontAlgn="base"/>
            <a:r>
              <a:rPr lang="en-US" dirty="0">
                <a:solidFill>
                  <a:schemeClr val="tx2"/>
                </a:solidFill>
                <a:sym typeface="Wingdings" panose="05000000000000000000" pitchFamily="2" charset="2"/>
              </a:rPr>
              <a:t>Macroeconomic Decomposition</a:t>
            </a:r>
          </a:p>
          <a:p>
            <a:pPr marL="342900" indent="-342900" fontAlgn="base">
              <a:buFont typeface="Wingdings" panose="05000000000000000000" pitchFamily="2" charset="2"/>
              <a:buChar char="à"/>
            </a:pPr>
            <a:r>
              <a:rPr lang="en-US" dirty="0">
                <a:sym typeface="Wingdings" panose="05000000000000000000" pitchFamily="2" charset="2"/>
              </a:rPr>
              <a:t>Conclusion</a:t>
            </a:r>
          </a:p>
          <a:p>
            <a:pPr fontAlgn="base"/>
            <a:r>
              <a:rPr lang="en-US" dirty="0">
                <a:solidFill>
                  <a:schemeClr val="tx2"/>
                </a:solidFill>
                <a:sym typeface="Wingdings" panose="05000000000000000000" pitchFamily="2" charset="2"/>
              </a:rPr>
              <a:t>Supplemental Material</a:t>
            </a:r>
            <a:endParaRPr lang="en-US" dirty="0">
              <a:solidFill>
                <a:schemeClr val="tx2"/>
              </a:solidFill>
            </a:endParaRPr>
          </a:p>
        </p:txBody>
      </p:sp>
      <p:sp>
        <p:nvSpPr>
          <p:cNvPr id="4" name="Slide Number Placeholder 3">
            <a:extLst>
              <a:ext uri="{FF2B5EF4-FFF2-40B4-BE49-F238E27FC236}">
                <a16:creationId xmlns:a16="http://schemas.microsoft.com/office/drawing/2014/main" id="{1F4D4D44-2401-DD1C-42F6-4BF40A97EEFA}"/>
              </a:ext>
            </a:extLst>
          </p:cNvPr>
          <p:cNvSpPr>
            <a:spLocks noGrp="1"/>
          </p:cNvSpPr>
          <p:nvPr>
            <p:ph type="sldNum" sz="quarter" idx="12"/>
          </p:nvPr>
        </p:nvSpPr>
        <p:spPr/>
        <p:txBody>
          <a:bodyPr/>
          <a:lstStyle/>
          <a:p>
            <a:fld id="{F994776A-187E-9540-9EA4-8D5781AB769D}" type="slidenum">
              <a:rPr lang="en-US" smtClean="0"/>
              <a:pPr/>
              <a:t>34</a:t>
            </a:fld>
            <a:endParaRPr lang="en-US" dirty="0"/>
          </a:p>
        </p:txBody>
      </p:sp>
    </p:spTree>
    <p:extLst>
      <p:ext uri="{BB962C8B-B14F-4D97-AF65-F5344CB8AC3E}">
        <p14:creationId xmlns:p14="http://schemas.microsoft.com/office/powerpoint/2010/main" val="4052793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3B279A-7344-6D40-7142-D0F1D1F8205E}"/>
              </a:ext>
            </a:extLst>
          </p:cNvPr>
          <p:cNvSpPr>
            <a:spLocks noGrp="1"/>
          </p:cNvSpPr>
          <p:nvPr>
            <p:ph type="title"/>
          </p:nvPr>
        </p:nvSpPr>
        <p:spPr/>
        <p:txBody>
          <a:bodyPr/>
          <a:lstStyle/>
          <a:p>
            <a:r>
              <a:rPr lang="en-US" dirty="0"/>
              <a:t>Concluding Remarks</a:t>
            </a:r>
          </a:p>
        </p:txBody>
      </p:sp>
      <p:sp>
        <p:nvSpPr>
          <p:cNvPr id="3" name="Text Placeholder 2">
            <a:extLst>
              <a:ext uri="{FF2B5EF4-FFF2-40B4-BE49-F238E27FC236}">
                <a16:creationId xmlns:a16="http://schemas.microsoft.com/office/drawing/2014/main" id="{3A2AA1CC-B6EC-7271-EEE1-DB5FFA134729}"/>
              </a:ext>
            </a:extLst>
          </p:cNvPr>
          <p:cNvSpPr>
            <a:spLocks noGrp="1"/>
          </p:cNvSpPr>
          <p:nvPr>
            <p:ph type="body" sz="quarter" idx="10"/>
          </p:nvPr>
        </p:nvSpPr>
        <p:spPr/>
        <p:txBody>
          <a:bodyPr/>
          <a:lstStyle/>
          <a:p>
            <a:r>
              <a:rPr lang="en-US" dirty="0" err="1"/>
              <a:t>Crucini</a:t>
            </a:r>
            <a:r>
              <a:rPr lang="en-US" dirty="0"/>
              <a:t> and Landry (2019) revisits the usefulness of the classical dichotomy using micro data:</a:t>
            </a:r>
          </a:p>
          <a:p>
            <a:endParaRPr lang="en-US" dirty="0"/>
          </a:p>
          <a:p>
            <a:pPr marL="285750" indent="-285750">
              <a:buFont typeface="Arial" panose="020B0604020202020204" pitchFamily="34" charset="0"/>
              <a:buChar char="•"/>
            </a:pPr>
            <a:r>
              <a:rPr lang="en-US" dirty="0"/>
              <a:t>Develops a novel variance decomposition</a:t>
            </a:r>
          </a:p>
          <a:p>
            <a:pPr marL="285750" indent="-285750">
              <a:buFont typeface="Arial" panose="020B0604020202020204" pitchFamily="34" charset="0"/>
              <a:buChar char="•"/>
            </a:pPr>
            <a:r>
              <a:rPr lang="en-US" dirty="0"/>
              <a:t>Applies the classical dichotomy to intermediate inputs</a:t>
            </a:r>
          </a:p>
          <a:p>
            <a:pPr marL="285750" indent="-285750">
              <a:buFont typeface="Arial" panose="020B0604020202020204" pitchFamily="34" charset="0"/>
              <a:buChar char="•"/>
            </a:pPr>
            <a:endParaRPr lang="en-US" dirty="0"/>
          </a:p>
          <a:p>
            <a:r>
              <a:rPr lang="en-US" dirty="0"/>
              <a:t>The </a:t>
            </a:r>
            <a:r>
              <a:rPr lang="en-US" b="1" dirty="0"/>
              <a:t>classical dichotomy is a useful theory </a:t>
            </a:r>
            <a:r>
              <a:rPr lang="en-US" dirty="0"/>
              <a:t>when applied to </a:t>
            </a:r>
            <a:r>
              <a:rPr lang="en-US" b="1" dirty="0"/>
              <a:t>intermediate inputs</a:t>
            </a:r>
            <a:r>
              <a:rPr lang="en-US" dirty="0"/>
              <a:t>. Its conceptual value is largely obscured when applied to final goods.</a:t>
            </a:r>
          </a:p>
        </p:txBody>
      </p:sp>
      <p:sp>
        <p:nvSpPr>
          <p:cNvPr id="2" name="Slide Number Placeholder 1">
            <a:extLst>
              <a:ext uri="{FF2B5EF4-FFF2-40B4-BE49-F238E27FC236}">
                <a16:creationId xmlns:a16="http://schemas.microsoft.com/office/drawing/2014/main" id="{F6D1DA83-A9F7-2880-EAF0-3B26B15C9090}"/>
              </a:ext>
            </a:extLst>
          </p:cNvPr>
          <p:cNvSpPr>
            <a:spLocks noGrp="1"/>
          </p:cNvSpPr>
          <p:nvPr>
            <p:ph type="sldNum" sz="quarter" idx="12"/>
          </p:nvPr>
        </p:nvSpPr>
        <p:spPr/>
        <p:txBody>
          <a:bodyPr/>
          <a:lstStyle/>
          <a:p>
            <a:fld id="{F994776A-187E-9540-9EA4-8D5781AB769D}" type="slidenum">
              <a:rPr lang="en-US" smtClean="0"/>
              <a:pPr/>
              <a:t>35</a:t>
            </a:fld>
            <a:endParaRPr lang="en-US" dirty="0"/>
          </a:p>
        </p:txBody>
      </p:sp>
    </p:spTree>
    <p:extLst>
      <p:ext uri="{BB962C8B-B14F-4D97-AF65-F5344CB8AC3E}">
        <p14:creationId xmlns:p14="http://schemas.microsoft.com/office/powerpoint/2010/main" val="2991046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1C98C-E9A5-C366-5D1E-AA075AADF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97FD9-476A-F9A9-3741-C8229DF08E50}"/>
              </a:ext>
            </a:extLst>
          </p:cNvPr>
          <p:cNvSpPr>
            <a:spLocks noGrp="1"/>
          </p:cNvSpPr>
          <p:nvPr>
            <p:ph type="title"/>
          </p:nvPr>
        </p:nvSpPr>
        <p:spPr>
          <a:xfrm>
            <a:off x="315398" y="2261651"/>
            <a:ext cx="4682052" cy="2334697"/>
          </a:xfrm>
        </p:spPr>
        <p:txBody>
          <a:bodyPr/>
          <a:lstStyle/>
          <a:p>
            <a:pPr algn="ctr"/>
            <a:r>
              <a:rPr lang="en-US" sz="4400" dirty="0">
                <a:sym typeface="Wingdings" panose="05000000000000000000" pitchFamily="2" charset="2"/>
              </a:rPr>
              <a:t>Supplemental Material</a:t>
            </a:r>
            <a:endParaRPr lang="en-US" sz="4400" dirty="0"/>
          </a:p>
        </p:txBody>
      </p:sp>
      <p:sp>
        <p:nvSpPr>
          <p:cNvPr id="3" name="Text Placeholder 2">
            <a:extLst>
              <a:ext uri="{FF2B5EF4-FFF2-40B4-BE49-F238E27FC236}">
                <a16:creationId xmlns:a16="http://schemas.microsoft.com/office/drawing/2014/main" id="{449D36AB-0D76-2822-BC2B-D125D3EED9D1}"/>
              </a:ext>
            </a:extLst>
          </p:cNvPr>
          <p:cNvSpPr>
            <a:spLocks noGrp="1"/>
          </p:cNvSpPr>
          <p:nvPr>
            <p:ph type="body" sz="quarter" idx="10"/>
          </p:nvPr>
        </p:nvSpPr>
        <p:spPr/>
        <p:txBody>
          <a:bodyPr/>
          <a:lstStyle/>
          <a:p>
            <a:r>
              <a:rPr lang="en-US" dirty="0">
                <a:solidFill>
                  <a:schemeClr val="tx2"/>
                </a:solidFill>
                <a:sym typeface="Wingdings" panose="05000000000000000000" pitchFamily="2" charset="2"/>
              </a:rPr>
              <a:t>Introduction</a:t>
            </a:r>
            <a:endParaRPr lang="en-US" dirty="0">
              <a:solidFill>
                <a:schemeClr val="tx2"/>
              </a:solidFill>
            </a:endParaRPr>
          </a:p>
          <a:p>
            <a:r>
              <a:rPr lang="en-US" dirty="0">
                <a:solidFill>
                  <a:schemeClr val="tx2"/>
                </a:solidFill>
              </a:rPr>
              <a:t>Microeconomic Decomposition</a:t>
            </a:r>
          </a:p>
          <a:p>
            <a:pPr fontAlgn="base"/>
            <a:r>
              <a:rPr lang="en-US" dirty="0">
                <a:solidFill>
                  <a:schemeClr val="tx2"/>
                </a:solidFill>
              </a:rPr>
              <a:t>The Intermediate Inputs Model</a:t>
            </a:r>
          </a:p>
          <a:p>
            <a:pPr fontAlgn="base"/>
            <a:r>
              <a:rPr lang="en-US" dirty="0">
                <a:solidFill>
                  <a:schemeClr val="tx2"/>
                </a:solidFill>
                <a:sym typeface="Wingdings" panose="05000000000000000000" pitchFamily="2" charset="2"/>
              </a:rPr>
              <a:t>Macroeconomic Decomposition</a:t>
            </a:r>
          </a:p>
          <a:p>
            <a:pPr fontAlgn="base"/>
            <a:r>
              <a:rPr lang="en-US" dirty="0">
                <a:solidFill>
                  <a:schemeClr val="tx2"/>
                </a:solidFill>
                <a:sym typeface="Wingdings" panose="05000000000000000000" pitchFamily="2" charset="2"/>
              </a:rPr>
              <a:t>Conclusion</a:t>
            </a:r>
          </a:p>
          <a:p>
            <a:pPr fontAlgn="base"/>
            <a:r>
              <a:rPr lang="en-US" dirty="0">
                <a:sym typeface="Wingdings" panose="05000000000000000000" pitchFamily="2" charset="2"/>
              </a:rPr>
              <a:t> Supplemental Material</a:t>
            </a:r>
            <a:endParaRPr lang="en-US" dirty="0"/>
          </a:p>
        </p:txBody>
      </p:sp>
      <p:sp>
        <p:nvSpPr>
          <p:cNvPr id="4" name="Slide Number Placeholder 3">
            <a:extLst>
              <a:ext uri="{FF2B5EF4-FFF2-40B4-BE49-F238E27FC236}">
                <a16:creationId xmlns:a16="http://schemas.microsoft.com/office/drawing/2014/main" id="{3894AD7C-630E-CC12-97E9-457DB6C46EB5}"/>
              </a:ext>
            </a:extLst>
          </p:cNvPr>
          <p:cNvSpPr>
            <a:spLocks noGrp="1"/>
          </p:cNvSpPr>
          <p:nvPr>
            <p:ph type="sldNum" sz="quarter" idx="12"/>
          </p:nvPr>
        </p:nvSpPr>
        <p:spPr/>
        <p:txBody>
          <a:bodyPr/>
          <a:lstStyle/>
          <a:p>
            <a:fld id="{F994776A-187E-9540-9EA4-8D5781AB769D}" type="slidenum">
              <a:rPr lang="en-US" smtClean="0"/>
              <a:pPr/>
              <a:t>36</a:t>
            </a:fld>
            <a:endParaRPr lang="en-US" dirty="0"/>
          </a:p>
        </p:txBody>
      </p:sp>
    </p:spTree>
    <p:extLst>
      <p:ext uri="{BB962C8B-B14F-4D97-AF65-F5344CB8AC3E}">
        <p14:creationId xmlns:p14="http://schemas.microsoft.com/office/powerpoint/2010/main" val="2829052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D5AD8A-E726-8F36-5D84-531E0C98D6A7}"/>
              </a:ext>
            </a:extLst>
          </p:cNvPr>
          <p:cNvSpPr>
            <a:spLocks noGrp="1"/>
          </p:cNvSpPr>
          <p:nvPr>
            <p:ph type="title"/>
          </p:nvPr>
        </p:nvSpPr>
        <p:spPr/>
        <p:txBody>
          <a:bodyPr/>
          <a:lstStyle/>
          <a:p>
            <a:r>
              <a:rPr lang="en-US" dirty="0"/>
              <a:t>Goods Distribution Example,</a:t>
            </a:r>
            <a:br>
              <a:rPr lang="en-US" dirty="0"/>
            </a:br>
            <a:r>
              <a:rPr lang="en-US" dirty="0"/>
              <a:t>Mattel’s Barbie Doll</a:t>
            </a:r>
          </a:p>
        </p:txBody>
      </p:sp>
      <p:graphicFrame>
        <p:nvGraphicFramePr>
          <p:cNvPr id="6" name="Table 5">
            <a:extLst>
              <a:ext uri="{FF2B5EF4-FFF2-40B4-BE49-F238E27FC236}">
                <a16:creationId xmlns:a16="http://schemas.microsoft.com/office/drawing/2014/main" id="{798AB3D0-CCBD-82C0-6C4B-8948B96AB1FF}"/>
              </a:ext>
            </a:extLst>
          </p:cNvPr>
          <p:cNvGraphicFramePr>
            <a:graphicFrameLocks noGrp="1"/>
          </p:cNvGraphicFramePr>
          <p:nvPr>
            <p:extLst>
              <p:ext uri="{D42A27DB-BD31-4B8C-83A1-F6EECF244321}">
                <p14:modId xmlns:p14="http://schemas.microsoft.com/office/powerpoint/2010/main" val="3324113738"/>
              </p:ext>
            </p:extLst>
          </p:nvPr>
        </p:nvGraphicFramePr>
        <p:xfrm>
          <a:off x="4330493" y="1276729"/>
          <a:ext cx="3531014" cy="4389120"/>
        </p:xfrm>
        <a:graphic>
          <a:graphicData uri="http://schemas.openxmlformats.org/drawingml/2006/table">
            <a:tbl>
              <a:tblPr firstRow="1" bandRow="1">
                <a:tableStyleId>{5C22544A-7EE6-4342-B048-85BDC9FD1C3A}</a:tableStyleId>
              </a:tblPr>
              <a:tblGrid>
                <a:gridCol w="1765507">
                  <a:extLst>
                    <a:ext uri="{9D8B030D-6E8A-4147-A177-3AD203B41FA5}">
                      <a16:colId xmlns:a16="http://schemas.microsoft.com/office/drawing/2014/main" val="3666818512"/>
                    </a:ext>
                  </a:extLst>
                </a:gridCol>
                <a:gridCol w="1765507">
                  <a:extLst>
                    <a:ext uri="{9D8B030D-6E8A-4147-A177-3AD203B41FA5}">
                      <a16:colId xmlns:a16="http://schemas.microsoft.com/office/drawing/2014/main" val="843084986"/>
                    </a:ext>
                  </a:extLst>
                </a:gridCol>
              </a:tblGrid>
              <a:tr h="333425">
                <a:tc>
                  <a:txBody>
                    <a:bodyPr/>
                    <a:lstStyle/>
                    <a:p>
                      <a:r>
                        <a:rPr lang="en-US" dirty="0">
                          <a:solidFill>
                            <a:schemeClr val="tx1"/>
                          </a:solidFill>
                        </a:rPr>
                        <a:t>Step</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Cost</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3416848"/>
                  </a:ext>
                </a:extLst>
              </a:tr>
              <a:tr h="333425">
                <a:tc>
                  <a:txBody>
                    <a:bodyPr/>
                    <a:lstStyle/>
                    <a:p>
                      <a:r>
                        <a:rPr lang="en-US" dirty="0">
                          <a:solidFill>
                            <a:schemeClr val="tx1"/>
                          </a:solidFill>
                        </a:rPr>
                        <a:t>Production</a:t>
                      </a:r>
                    </a:p>
                  </a:txBody>
                  <a:tcPr>
                    <a:lnT w="12700" cap="flat" cmpd="sng" algn="ctr">
                      <a:solidFill>
                        <a:schemeClr val="tx1"/>
                      </a:solidFill>
                      <a:prstDash val="solid"/>
                      <a:round/>
                      <a:headEnd type="none" w="med" len="med"/>
                      <a:tailEnd type="none" w="med" len="med"/>
                    </a:lnT>
                    <a:noFill/>
                  </a:tcPr>
                </a:tc>
                <a:tc>
                  <a:txBody>
                    <a:bodyPr/>
                    <a:lstStyle/>
                    <a:p>
                      <a:pPr algn="ctr"/>
                      <a:endParaRPr lang="en-US" dirty="0">
                        <a:solidFill>
                          <a:schemeClr val="tx1"/>
                        </a:solidFill>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19598215"/>
                  </a:ext>
                </a:extLst>
              </a:tr>
              <a:tr h="333425">
                <a:tc>
                  <a:txBody>
                    <a:bodyPr/>
                    <a:lstStyle/>
                    <a:p>
                      <a:pPr lvl="1"/>
                      <a:r>
                        <a:rPr lang="en-US" dirty="0">
                          <a:solidFill>
                            <a:schemeClr val="tx1"/>
                          </a:solidFill>
                        </a:rPr>
                        <a:t>Labor</a:t>
                      </a:r>
                    </a:p>
                  </a:txBody>
                  <a:tcPr>
                    <a:noFill/>
                  </a:tcPr>
                </a:tc>
                <a:tc>
                  <a:txBody>
                    <a:bodyPr/>
                    <a:lstStyle/>
                    <a:p>
                      <a:pPr algn="ctr"/>
                      <a:r>
                        <a:rPr lang="en-US" dirty="0">
                          <a:solidFill>
                            <a:schemeClr val="tx1"/>
                          </a:solidFill>
                        </a:rPr>
                        <a:t>0.35</a:t>
                      </a:r>
                    </a:p>
                  </a:txBody>
                  <a:tcPr>
                    <a:noFill/>
                  </a:tcPr>
                </a:tc>
                <a:extLst>
                  <a:ext uri="{0D108BD9-81ED-4DB2-BD59-A6C34878D82A}">
                    <a16:rowId xmlns:a16="http://schemas.microsoft.com/office/drawing/2014/main" val="1809497469"/>
                  </a:ext>
                </a:extLst>
              </a:tr>
              <a:tr h="333425">
                <a:tc>
                  <a:txBody>
                    <a:bodyPr/>
                    <a:lstStyle/>
                    <a:p>
                      <a:pPr lvl="1"/>
                      <a:r>
                        <a:rPr lang="en-US" dirty="0">
                          <a:solidFill>
                            <a:schemeClr val="tx1"/>
                          </a:solidFill>
                        </a:rPr>
                        <a:t>Material</a:t>
                      </a:r>
                    </a:p>
                  </a:txBody>
                  <a:tcPr>
                    <a:noFill/>
                  </a:tcPr>
                </a:tc>
                <a:tc>
                  <a:txBody>
                    <a:bodyPr/>
                    <a:lstStyle/>
                    <a:p>
                      <a:pPr algn="ctr"/>
                      <a:r>
                        <a:rPr lang="en-US" dirty="0">
                          <a:solidFill>
                            <a:schemeClr val="tx1"/>
                          </a:solidFill>
                        </a:rPr>
                        <a:t>0.65</a:t>
                      </a:r>
                    </a:p>
                  </a:txBody>
                  <a:tcPr>
                    <a:noFill/>
                  </a:tcPr>
                </a:tc>
                <a:extLst>
                  <a:ext uri="{0D108BD9-81ED-4DB2-BD59-A6C34878D82A}">
                    <a16:rowId xmlns:a16="http://schemas.microsoft.com/office/drawing/2014/main" val="1397723579"/>
                  </a:ext>
                </a:extLst>
              </a:tr>
              <a:tr h="333425">
                <a:tc>
                  <a:txBody>
                    <a:bodyPr/>
                    <a:lstStyle/>
                    <a:p>
                      <a:r>
                        <a:rPr lang="en-US" dirty="0">
                          <a:solidFill>
                            <a:schemeClr val="tx1"/>
                          </a:solidFill>
                        </a:rPr>
                        <a:t>Transportation</a:t>
                      </a:r>
                    </a:p>
                  </a:txBody>
                  <a:tcPr>
                    <a:noFill/>
                  </a:tcPr>
                </a:tc>
                <a:tc>
                  <a:txBody>
                    <a:bodyPr/>
                    <a:lstStyle/>
                    <a:p>
                      <a:pPr algn="ctr"/>
                      <a:r>
                        <a:rPr lang="en-US" dirty="0">
                          <a:solidFill>
                            <a:schemeClr val="tx1"/>
                          </a:solidFill>
                        </a:rPr>
                        <a:t>1.00</a:t>
                      </a:r>
                    </a:p>
                  </a:txBody>
                  <a:tcPr>
                    <a:noFill/>
                  </a:tcPr>
                </a:tc>
                <a:extLst>
                  <a:ext uri="{0D108BD9-81ED-4DB2-BD59-A6C34878D82A}">
                    <a16:rowId xmlns:a16="http://schemas.microsoft.com/office/drawing/2014/main" val="3885623368"/>
                  </a:ext>
                </a:extLst>
              </a:tr>
              <a:tr h="333425">
                <a:tc>
                  <a:txBody>
                    <a:bodyPr/>
                    <a:lstStyle/>
                    <a:p>
                      <a:r>
                        <a:rPr lang="en-US" dirty="0">
                          <a:solidFill>
                            <a:schemeClr val="tx1"/>
                          </a:solidFill>
                        </a:rPr>
                        <a:t>Profit</a:t>
                      </a:r>
                    </a:p>
                  </a:txBody>
                  <a:tcPr>
                    <a:noFill/>
                  </a:tcPr>
                </a:tc>
                <a:tc>
                  <a:txBody>
                    <a:bodyPr/>
                    <a:lstStyle/>
                    <a:p>
                      <a:pPr algn="ctr"/>
                      <a:r>
                        <a:rPr lang="en-US" dirty="0">
                          <a:solidFill>
                            <a:schemeClr val="tx1"/>
                          </a:solidFill>
                        </a:rPr>
                        <a:t>1.00</a:t>
                      </a:r>
                    </a:p>
                  </a:txBody>
                  <a:tcPr>
                    <a:noFill/>
                  </a:tcPr>
                </a:tc>
                <a:extLst>
                  <a:ext uri="{0D108BD9-81ED-4DB2-BD59-A6C34878D82A}">
                    <a16:rowId xmlns:a16="http://schemas.microsoft.com/office/drawing/2014/main" val="129519110"/>
                  </a:ext>
                </a:extLst>
              </a:tr>
              <a:tr h="333425">
                <a:tc>
                  <a:txBody>
                    <a:bodyPr/>
                    <a:lstStyle/>
                    <a:p>
                      <a:endParaRPr lang="en-US" dirty="0">
                        <a:solidFill>
                          <a:schemeClr val="tx1"/>
                        </a:solidFill>
                      </a:endParaRP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981646350"/>
                  </a:ext>
                </a:extLst>
              </a:tr>
              <a:tr h="333425">
                <a:tc>
                  <a:txBody>
                    <a:bodyPr/>
                    <a:lstStyle/>
                    <a:p>
                      <a:r>
                        <a:rPr lang="en-US" dirty="0">
                          <a:solidFill>
                            <a:schemeClr val="tx1"/>
                          </a:solidFill>
                        </a:rPr>
                        <a:t>Distribution</a:t>
                      </a:r>
                    </a:p>
                  </a:txBody>
                  <a:tcPr>
                    <a:noFill/>
                  </a:tcPr>
                </a:tc>
                <a:tc>
                  <a:txBody>
                    <a:bodyPr/>
                    <a:lstStyle/>
                    <a:p>
                      <a:pPr algn="ctr"/>
                      <a:r>
                        <a:rPr lang="en-US" dirty="0">
                          <a:solidFill>
                            <a:schemeClr val="tx1"/>
                          </a:solidFill>
                        </a:rPr>
                        <a:t>7.00</a:t>
                      </a:r>
                    </a:p>
                  </a:txBody>
                  <a:tcPr>
                    <a:noFill/>
                  </a:tcPr>
                </a:tc>
                <a:extLst>
                  <a:ext uri="{0D108BD9-81ED-4DB2-BD59-A6C34878D82A}">
                    <a16:rowId xmlns:a16="http://schemas.microsoft.com/office/drawing/2014/main" val="1979694133"/>
                  </a:ext>
                </a:extLst>
              </a:tr>
              <a:tr h="333425">
                <a:tc>
                  <a:txBody>
                    <a:bodyPr/>
                    <a:lstStyle/>
                    <a:p>
                      <a:r>
                        <a:rPr lang="en-US" dirty="0">
                          <a:solidFill>
                            <a:schemeClr val="tx1"/>
                          </a:solidFill>
                        </a:rPr>
                        <a:t>Marketing</a:t>
                      </a: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2262833061"/>
                  </a:ext>
                </a:extLst>
              </a:tr>
              <a:tr h="333425">
                <a:tc>
                  <a:txBody>
                    <a:bodyPr/>
                    <a:lstStyle/>
                    <a:p>
                      <a:r>
                        <a:rPr lang="en-US" dirty="0">
                          <a:solidFill>
                            <a:schemeClr val="tx1"/>
                          </a:solidFill>
                        </a:rPr>
                        <a:t>Retail Service</a:t>
                      </a: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2996059112"/>
                  </a:ext>
                </a:extLst>
              </a:tr>
              <a:tr h="0">
                <a:tc>
                  <a:txBody>
                    <a:bodyPr/>
                    <a:lstStyle/>
                    <a:p>
                      <a:endParaRPr lang="en-US" dirty="0">
                        <a:solidFill>
                          <a:schemeClr val="tx1"/>
                        </a:solidFill>
                      </a:endParaRP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4083693620"/>
                  </a:ext>
                </a:extLst>
              </a:tr>
              <a:tr h="333425">
                <a:tc>
                  <a:txBody>
                    <a:bodyPr/>
                    <a:lstStyle/>
                    <a:p>
                      <a:r>
                        <a:rPr lang="en-US" dirty="0">
                          <a:solidFill>
                            <a:schemeClr val="tx1"/>
                          </a:solidFill>
                        </a:rPr>
                        <a:t>Total/Retail</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10.00</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3938261"/>
                  </a:ext>
                </a:extLst>
              </a:tr>
            </a:tbl>
          </a:graphicData>
        </a:graphic>
      </p:graphicFrame>
      <p:sp>
        <p:nvSpPr>
          <p:cNvPr id="9" name="Action Button: Blank 8">
            <a:hlinkClick r:id="rId2" action="ppaction://hlinksldjump" highlightClick="1"/>
            <a:extLst>
              <a:ext uri="{FF2B5EF4-FFF2-40B4-BE49-F238E27FC236}">
                <a16:creationId xmlns:a16="http://schemas.microsoft.com/office/drawing/2014/main" id="{1403F6BE-EA6B-C03F-7C38-D52E4034BB31}"/>
              </a:ext>
            </a:extLst>
          </p:cNvPr>
          <p:cNvSpPr/>
          <p:nvPr/>
        </p:nvSpPr>
        <p:spPr>
          <a:xfrm>
            <a:off x="446469"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Back</a:t>
            </a:r>
            <a:endParaRPr lang="en-US" sz="1200" dirty="0"/>
          </a:p>
        </p:txBody>
      </p:sp>
      <p:sp>
        <p:nvSpPr>
          <p:cNvPr id="2" name="Slide Number Placeholder 1">
            <a:extLst>
              <a:ext uri="{FF2B5EF4-FFF2-40B4-BE49-F238E27FC236}">
                <a16:creationId xmlns:a16="http://schemas.microsoft.com/office/drawing/2014/main" id="{5B58DD5D-6658-9BD7-2EA1-82DB55D6E71D}"/>
              </a:ext>
            </a:extLst>
          </p:cNvPr>
          <p:cNvSpPr>
            <a:spLocks noGrp="1"/>
          </p:cNvSpPr>
          <p:nvPr>
            <p:ph type="sldNum" sz="quarter" idx="12"/>
          </p:nvPr>
        </p:nvSpPr>
        <p:spPr/>
        <p:txBody>
          <a:bodyPr/>
          <a:lstStyle/>
          <a:p>
            <a:fld id="{F994776A-187E-9540-9EA4-8D5781AB769D}" type="slidenum">
              <a:rPr lang="en-US" smtClean="0"/>
              <a:pPr/>
              <a:t>37</a:t>
            </a:fld>
            <a:endParaRPr lang="en-US" dirty="0"/>
          </a:p>
        </p:txBody>
      </p:sp>
    </p:spTree>
    <p:extLst>
      <p:ext uri="{BB962C8B-B14F-4D97-AF65-F5344CB8AC3E}">
        <p14:creationId xmlns:p14="http://schemas.microsoft.com/office/powerpoint/2010/main" val="1696241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8AF46D-9701-C5C5-1F83-EBDB57877A42}"/>
              </a:ext>
            </a:extLst>
          </p:cNvPr>
          <p:cNvSpPr>
            <a:spLocks noGrp="1"/>
          </p:cNvSpPr>
          <p:nvPr>
            <p:ph type="title"/>
          </p:nvPr>
        </p:nvSpPr>
        <p:spPr/>
        <p:txBody>
          <a:bodyPr/>
          <a:lstStyle/>
          <a:p>
            <a:r>
              <a:rPr lang="en-US" dirty="0"/>
              <a:t>Goods Examples</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00F4F473-F721-C6E9-4324-104E57230D85}"/>
                  </a:ext>
                </a:extLst>
              </p:cNvPr>
              <p:cNvGraphicFramePr>
                <a:graphicFrameLocks noGrp="1"/>
              </p:cNvGraphicFramePr>
              <p:nvPr>
                <p:extLst>
                  <p:ext uri="{D42A27DB-BD31-4B8C-83A1-F6EECF244321}">
                    <p14:modId xmlns:p14="http://schemas.microsoft.com/office/powerpoint/2010/main" val="3930560016"/>
                  </p:ext>
                </p:extLst>
              </p:nvPr>
            </p:nvGraphicFramePr>
            <p:xfrm>
              <a:off x="2032000" y="1707112"/>
              <a:ext cx="8128000" cy="1854200"/>
            </p:xfrm>
            <a:graphic>
              <a:graphicData uri="http://schemas.openxmlformats.org/drawingml/2006/table">
                <a:tbl>
                  <a:tblPr firstRow="1" bandRow="1">
                    <a:tableStyleId>{5C22544A-7EE6-4342-B048-85BDC9FD1C3A}</a:tableStyleId>
                  </a:tblPr>
                  <a:tblGrid>
                    <a:gridCol w="6287122">
                      <a:extLst>
                        <a:ext uri="{9D8B030D-6E8A-4147-A177-3AD203B41FA5}">
                          <a16:colId xmlns:a16="http://schemas.microsoft.com/office/drawing/2014/main" val="2670200889"/>
                        </a:ext>
                      </a:extLst>
                    </a:gridCol>
                    <a:gridCol w="1840878">
                      <a:extLst>
                        <a:ext uri="{9D8B030D-6E8A-4147-A177-3AD203B41FA5}">
                          <a16:colId xmlns:a16="http://schemas.microsoft.com/office/drawing/2014/main" val="1627737742"/>
                        </a:ext>
                      </a:extLst>
                    </a:gridCol>
                  </a:tblGrid>
                  <a:tr h="370840">
                    <a:tc>
                      <a:txBody>
                        <a:bodyPr/>
                        <a:lstStyle/>
                        <a:p>
                          <a:r>
                            <a:rPr lang="en-US" dirty="0">
                              <a:solidFill>
                                <a:schemeClr val="tx1"/>
                              </a:solidFill>
                            </a:rPr>
                            <a:t>Good </a:t>
                          </a:r>
                          <a:r>
                            <a:rPr lang="en-US" i="1" dirty="0" err="1">
                              <a:solidFill>
                                <a:schemeClr val="tx1"/>
                              </a:solidFill>
                            </a:rPr>
                            <a:t>i</a:t>
                          </a:r>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𝜶</m:t>
                                    </m:r>
                                  </m:e>
                                  <m:sub>
                                    <m:r>
                                      <a:rPr lang="en-US" b="1" i="1" smtClean="0">
                                        <a:solidFill>
                                          <a:schemeClr val="tx1"/>
                                        </a:solidFill>
                                        <a:latin typeface="Cambria Math" panose="02040503050406030204" pitchFamily="18" charset="0"/>
                                      </a:rPr>
                                      <m:t>𝒊</m:t>
                                    </m:r>
                                  </m:sub>
                                </m:sSub>
                              </m:oMath>
                            </m:oMathPara>
                          </a14:m>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0309603"/>
                      </a:ext>
                    </a:extLst>
                  </a:tr>
                  <a:tr h="370840">
                    <a:tc>
                      <a:txBody>
                        <a:bodyPr/>
                        <a:lstStyle/>
                        <a:p>
                          <a:r>
                            <a:rPr lang="en-US" dirty="0">
                              <a:solidFill>
                                <a:schemeClr val="tx1"/>
                              </a:solidFill>
                            </a:rPr>
                            <a:t>Regular unleaded petrol (1 liter) (average)</a:t>
                          </a:r>
                        </a:p>
                      </a:txBody>
                      <a:tcPr>
                        <a:lnT w="12700" cap="flat" cmpd="sng" algn="ctr">
                          <a:solidFill>
                            <a:schemeClr val="tx1"/>
                          </a:solidFill>
                          <a:prstDash val="solid"/>
                          <a:round/>
                          <a:headEnd type="none" w="med" len="med"/>
                          <a:tailEnd type="none" w="med" len="med"/>
                        </a:lnT>
                        <a:noFill/>
                      </a:tcPr>
                    </a:tc>
                    <a:tc>
                      <a:txBody>
                        <a:bodyPr/>
                        <a:lstStyle/>
                        <a:p>
                          <a:pPr algn="ctr"/>
                          <a:r>
                            <a:rPr lang="en-US" dirty="0">
                              <a:solidFill>
                                <a:schemeClr val="tx1"/>
                              </a:solidFill>
                            </a:rPr>
                            <a:t>0.19</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71753612"/>
                      </a:ext>
                    </a:extLst>
                  </a:tr>
                  <a:tr h="370840">
                    <a:tc>
                      <a:txBody>
                        <a:bodyPr/>
                        <a:lstStyle/>
                        <a:p>
                          <a:r>
                            <a:rPr lang="en-US" dirty="0">
                              <a:solidFill>
                                <a:schemeClr val="tx1"/>
                              </a:solidFill>
                            </a:rPr>
                            <a:t>Frozen Fish (1 kg) (supermarket)</a:t>
                          </a:r>
                        </a:p>
                      </a:txBody>
                      <a:tcPr>
                        <a:noFill/>
                      </a:tcPr>
                    </a:tc>
                    <a:tc>
                      <a:txBody>
                        <a:bodyPr/>
                        <a:lstStyle/>
                        <a:p>
                          <a:pPr algn="ctr"/>
                          <a:r>
                            <a:rPr lang="en-US" dirty="0">
                              <a:solidFill>
                                <a:schemeClr val="tx1"/>
                              </a:solidFill>
                            </a:rPr>
                            <a:t>0.22</a:t>
                          </a:r>
                        </a:p>
                      </a:txBody>
                      <a:tcPr>
                        <a:noFill/>
                      </a:tcPr>
                    </a:tc>
                    <a:extLst>
                      <a:ext uri="{0D108BD9-81ED-4DB2-BD59-A6C34878D82A}">
                        <a16:rowId xmlns:a16="http://schemas.microsoft.com/office/drawing/2014/main" val="311830753"/>
                      </a:ext>
                    </a:extLst>
                  </a:tr>
                  <a:tr h="370840">
                    <a:tc>
                      <a:txBody>
                        <a:bodyPr/>
                        <a:lstStyle/>
                        <a:p>
                          <a:r>
                            <a:rPr lang="en-US" dirty="0">
                              <a:solidFill>
                                <a:schemeClr val="tx1"/>
                              </a:solidFill>
                            </a:rPr>
                            <a:t>Three-course dinner for four people (average)</a:t>
                          </a:r>
                        </a:p>
                      </a:txBody>
                      <a:tcPr>
                        <a:noFill/>
                      </a:tcPr>
                    </a:tc>
                    <a:tc>
                      <a:txBody>
                        <a:bodyPr/>
                        <a:lstStyle/>
                        <a:p>
                          <a:pPr algn="ctr"/>
                          <a:r>
                            <a:rPr lang="en-US" dirty="0">
                              <a:solidFill>
                                <a:schemeClr val="tx1"/>
                              </a:solidFill>
                            </a:rPr>
                            <a:t>0.75</a:t>
                          </a:r>
                        </a:p>
                      </a:txBody>
                      <a:tcPr>
                        <a:noFill/>
                      </a:tcPr>
                    </a:tc>
                    <a:extLst>
                      <a:ext uri="{0D108BD9-81ED-4DB2-BD59-A6C34878D82A}">
                        <a16:rowId xmlns:a16="http://schemas.microsoft.com/office/drawing/2014/main" val="160405073"/>
                      </a:ext>
                    </a:extLst>
                  </a:tr>
                  <a:tr h="370840">
                    <a:tc>
                      <a:txBody>
                        <a:bodyPr/>
                        <a:lstStyle/>
                        <a:p>
                          <a:r>
                            <a:rPr lang="en-US" dirty="0">
                              <a:solidFill>
                                <a:schemeClr val="tx1"/>
                              </a:solidFill>
                            </a:rPr>
                            <a:t>Unfurnished residential apartment: 2 bedroom (average)</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0.93</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282988"/>
                      </a:ext>
                    </a:extLst>
                  </a:tr>
                </a:tbl>
              </a:graphicData>
            </a:graphic>
          </p:graphicFrame>
        </mc:Choice>
        <mc:Fallback xmlns="">
          <p:graphicFrame>
            <p:nvGraphicFramePr>
              <p:cNvPr id="6" name="Table 5">
                <a:extLst>
                  <a:ext uri="{FF2B5EF4-FFF2-40B4-BE49-F238E27FC236}">
                    <a16:creationId xmlns:a16="http://schemas.microsoft.com/office/drawing/2014/main" id="{00F4F473-F721-C6E9-4324-104E57230D85}"/>
                  </a:ext>
                </a:extLst>
              </p:cNvPr>
              <p:cNvGraphicFramePr>
                <a:graphicFrameLocks noGrp="1"/>
              </p:cNvGraphicFramePr>
              <p:nvPr>
                <p:extLst>
                  <p:ext uri="{D42A27DB-BD31-4B8C-83A1-F6EECF244321}">
                    <p14:modId xmlns:p14="http://schemas.microsoft.com/office/powerpoint/2010/main" val="3930560016"/>
                  </p:ext>
                </p:extLst>
              </p:nvPr>
            </p:nvGraphicFramePr>
            <p:xfrm>
              <a:off x="2032000" y="1707112"/>
              <a:ext cx="8128000" cy="1854200"/>
            </p:xfrm>
            <a:graphic>
              <a:graphicData uri="http://schemas.openxmlformats.org/drawingml/2006/table">
                <a:tbl>
                  <a:tblPr firstRow="1" bandRow="1">
                    <a:tableStyleId>{5C22544A-7EE6-4342-B048-85BDC9FD1C3A}</a:tableStyleId>
                  </a:tblPr>
                  <a:tblGrid>
                    <a:gridCol w="6287122">
                      <a:extLst>
                        <a:ext uri="{9D8B030D-6E8A-4147-A177-3AD203B41FA5}">
                          <a16:colId xmlns:a16="http://schemas.microsoft.com/office/drawing/2014/main" val="2670200889"/>
                        </a:ext>
                      </a:extLst>
                    </a:gridCol>
                    <a:gridCol w="1840878">
                      <a:extLst>
                        <a:ext uri="{9D8B030D-6E8A-4147-A177-3AD203B41FA5}">
                          <a16:colId xmlns:a16="http://schemas.microsoft.com/office/drawing/2014/main" val="1627737742"/>
                        </a:ext>
                      </a:extLst>
                    </a:gridCol>
                  </a:tblGrid>
                  <a:tr h="370840">
                    <a:tc>
                      <a:txBody>
                        <a:bodyPr/>
                        <a:lstStyle/>
                        <a:p>
                          <a:r>
                            <a:rPr lang="en-US" dirty="0">
                              <a:solidFill>
                                <a:schemeClr val="tx1"/>
                              </a:solidFill>
                            </a:rPr>
                            <a:t>Good </a:t>
                          </a:r>
                          <a:r>
                            <a:rPr lang="en-US" i="1" dirty="0" err="1">
                              <a:solidFill>
                                <a:schemeClr val="tx1"/>
                              </a:solidFill>
                            </a:rPr>
                            <a:t>i</a:t>
                          </a:r>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a:p>
                      </a:txBody>
                      <a:tcPr>
                        <a:lnB w="12700" cap="flat" cmpd="sng" algn="ctr">
                          <a:solidFill>
                            <a:schemeClr val="tx1"/>
                          </a:solidFill>
                          <a:prstDash val="solid"/>
                          <a:round/>
                          <a:headEnd type="none" w="med" len="med"/>
                          <a:tailEnd type="none" w="med" len="med"/>
                        </a:lnB>
                        <a:blipFill>
                          <a:blip r:embed="rId2"/>
                          <a:stretch>
                            <a:fillRect l="-342053" t="-8197" r="-662" b="-422951"/>
                          </a:stretch>
                        </a:blipFill>
                      </a:tcPr>
                    </a:tc>
                    <a:extLst>
                      <a:ext uri="{0D108BD9-81ED-4DB2-BD59-A6C34878D82A}">
                        <a16:rowId xmlns:a16="http://schemas.microsoft.com/office/drawing/2014/main" val="2510309603"/>
                      </a:ext>
                    </a:extLst>
                  </a:tr>
                  <a:tr h="370840">
                    <a:tc>
                      <a:txBody>
                        <a:bodyPr/>
                        <a:lstStyle/>
                        <a:p>
                          <a:r>
                            <a:rPr lang="en-US" dirty="0">
                              <a:solidFill>
                                <a:schemeClr val="tx1"/>
                              </a:solidFill>
                            </a:rPr>
                            <a:t>Regular unleaded petrol (1 liter) (average)</a:t>
                          </a:r>
                        </a:p>
                      </a:txBody>
                      <a:tcPr>
                        <a:lnT w="12700" cap="flat" cmpd="sng" algn="ctr">
                          <a:solidFill>
                            <a:schemeClr val="tx1"/>
                          </a:solidFill>
                          <a:prstDash val="solid"/>
                          <a:round/>
                          <a:headEnd type="none" w="med" len="med"/>
                          <a:tailEnd type="none" w="med" len="med"/>
                        </a:lnT>
                        <a:noFill/>
                      </a:tcPr>
                    </a:tc>
                    <a:tc>
                      <a:txBody>
                        <a:bodyPr/>
                        <a:lstStyle/>
                        <a:p>
                          <a:pPr algn="ctr"/>
                          <a:r>
                            <a:rPr lang="en-US" dirty="0">
                              <a:solidFill>
                                <a:schemeClr val="tx1"/>
                              </a:solidFill>
                            </a:rPr>
                            <a:t>0.19</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71753612"/>
                      </a:ext>
                    </a:extLst>
                  </a:tr>
                  <a:tr h="370840">
                    <a:tc>
                      <a:txBody>
                        <a:bodyPr/>
                        <a:lstStyle/>
                        <a:p>
                          <a:r>
                            <a:rPr lang="en-US" dirty="0">
                              <a:solidFill>
                                <a:schemeClr val="tx1"/>
                              </a:solidFill>
                            </a:rPr>
                            <a:t>Frozen Fish (1 kg) (supermarket)</a:t>
                          </a:r>
                        </a:p>
                      </a:txBody>
                      <a:tcPr>
                        <a:noFill/>
                      </a:tcPr>
                    </a:tc>
                    <a:tc>
                      <a:txBody>
                        <a:bodyPr/>
                        <a:lstStyle/>
                        <a:p>
                          <a:pPr algn="ctr"/>
                          <a:r>
                            <a:rPr lang="en-US" dirty="0">
                              <a:solidFill>
                                <a:schemeClr val="tx1"/>
                              </a:solidFill>
                            </a:rPr>
                            <a:t>0.22</a:t>
                          </a:r>
                        </a:p>
                      </a:txBody>
                      <a:tcPr>
                        <a:noFill/>
                      </a:tcPr>
                    </a:tc>
                    <a:extLst>
                      <a:ext uri="{0D108BD9-81ED-4DB2-BD59-A6C34878D82A}">
                        <a16:rowId xmlns:a16="http://schemas.microsoft.com/office/drawing/2014/main" val="311830753"/>
                      </a:ext>
                    </a:extLst>
                  </a:tr>
                  <a:tr h="370840">
                    <a:tc>
                      <a:txBody>
                        <a:bodyPr/>
                        <a:lstStyle/>
                        <a:p>
                          <a:r>
                            <a:rPr lang="en-US" dirty="0">
                              <a:solidFill>
                                <a:schemeClr val="tx1"/>
                              </a:solidFill>
                            </a:rPr>
                            <a:t>Three-course dinner for four people (average)</a:t>
                          </a:r>
                        </a:p>
                      </a:txBody>
                      <a:tcPr>
                        <a:noFill/>
                      </a:tcPr>
                    </a:tc>
                    <a:tc>
                      <a:txBody>
                        <a:bodyPr/>
                        <a:lstStyle/>
                        <a:p>
                          <a:pPr algn="ctr"/>
                          <a:r>
                            <a:rPr lang="en-US" dirty="0">
                              <a:solidFill>
                                <a:schemeClr val="tx1"/>
                              </a:solidFill>
                            </a:rPr>
                            <a:t>0.75</a:t>
                          </a:r>
                        </a:p>
                      </a:txBody>
                      <a:tcPr>
                        <a:noFill/>
                      </a:tcPr>
                    </a:tc>
                    <a:extLst>
                      <a:ext uri="{0D108BD9-81ED-4DB2-BD59-A6C34878D82A}">
                        <a16:rowId xmlns:a16="http://schemas.microsoft.com/office/drawing/2014/main" val="160405073"/>
                      </a:ext>
                    </a:extLst>
                  </a:tr>
                  <a:tr h="370840">
                    <a:tc>
                      <a:txBody>
                        <a:bodyPr/>
                        <a:lstStyle/>
                        <a:p>
                          <a:r>
                            <a:rPr lang="en-US" dirty="0">
                              <a:solidFill>
                                <a:schemeClr val="tx1"/>
                              </a:solidFill>
                            </a:rPr>
                            <a:t>Unfurnished residential apartment: 2 bedroom (average)</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0.93</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282988"/>
                      </a:ext>
                    </a:extLst>
                  </a:tr>
                </a:tbl>
              </a:graphicData>
            </a:graphic>
          </p:graphicFrame>
        </mc:Fallback>
      </mc:AlternateContent>
      <p:sp>
        <p:nvSpPr>
          <p:cNvPr id="8" name="Action Button: Blank 7">
            <a:hlinkClick r:id="rId3" action="ppaction://hlinksldjump" highlightClick="1"/>
            <a:extLst>
              <a:ext uri="{FF2B5EF4-FFF2-40B4-BE49-F238E27FC236}">
                <a16:creationId xmlns:a16="http://schemas.microsoft.com/office/drawing/2014/main" id="{1A9B5A64-D47C-2B7C-D55C-A235A91FC8EC}"/>
              </a:ext>
            </a:extLst>
          </p:cNvPr>
          <p:cNvSpPr/>
          <p:nvPr/>
        </p:nvSpPr>
        <p:spPr>
          <a:xfrm>
            <a:off x="468087"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Back</a:t>
            </a:r>
            <a:endParaRPr lang="en-US" sz="1200" dirty="0"/>
          </a:p>
        </p:txBody>
      </p:sp>
      <p:sp>
        <p:nvSpPr>
          <p:cNvPr id="2" name="Slide Number Placeholder 1">
            <a:extLst>
              <a:ext uri="{FF2B5EF4-FFF2-40B4-BE49-F238E27FC236}">
                <a16:creationId xmlns:a16="http://schemas.microsoft.com/office/drawing/2014/main" id="{F4880FDA-06C2-E74D-5801-8C697C5E3ACD}"/>
              </a:ext>
            </a:extLst>
          </p:cNvPr>
          <p:cNvSpPr>
            <a:spLocks noGrp="1"/>
          </p:cNvSpPr>
          <p:nvPr>
            <p:ph type="sldNum" sz="quarter" idx="12"/>
          </p:nvPr>
        </p:nvSpPr>
        <p:spPr/>
        <p:txBody>
          <a:bodyPr/>
          <a:lstStyle/>
          <a:p>
            <a:fld id="{F994776A-187E-9540-9EA4-8D5781AB769D}" type="slidenum">
              <a:rPr lang="en-US" smtClean="0"/>
              <a:pPr/>
              <a:t>38</a:t>
            </a:fld>
            <a:endParaRPr lang="en-US" dirty="0"/>
          </a:p>
        </p:txBody>
      </p:sp>
    </p:spTree>
    <p:extLst>
      <p:ext uri="{BB962C8B-B14F-4D97-AF65-F5344CB8AC3E}">
        <p14:creationId xmlns:p14="http://schemas.microsoft.com/office/powerpoint/2010/main" val="2014081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416D33-30FF-4B53-8E44-6C1E25C5FEF9}"/>
              </a:ext>
            </a:extLst>
          </p:cNvPr>
          <p:cNvSpPr>
            <a:spLocks noGrp="1"/>
          </p:cNvSpPr>
          <p:nvPr>
            <p:ph type="title"/>
          </p:nvPr>
        </p:nvSpPr>
        <p:spPr/>
        <p:txBody>
          <a:bodyPr/>
          <a:lstStyle/>
          <a:p>
            <a:r>
              <a:rPr lang="en-US" dirty="0"/>
              <a:t>Microeconomic Decomposition,</a:t>
            </a:r>
            <a:br>
              <a:rPr lang="en-US" dirty="0"/>
            </a:br>
            <a:r>
              <a:rPr lang="en-US" dirty="0"/>
              <a:t>Variance Decomposition of RER, Means</a:t>
            </a:r>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F9FE524E-22CC-4BA5-B1B5-65FAFE1CC1D9}"/>
                  </a:ext>
                </a:extLst>
              </p:cNvPr>
              <p:cNvSpPr>
                <a:spLocks noGrp="1"/>
              </p:cNvSpPr>
              <p:nvPr>
                <p:ph type="body" sz="quarter" idx="10"/>
              </p:nvPr>
            </p:nvSpPr>
            <p:spPr>
              <a:xfrm>
                <a:off x="457199" y="1806113"/>
                <a:ext cx="11266713" cy="962488"/>
              </a:xfrm>
            </p:spPr>
            <p:txBody>
              <a:bodyPr/>
              <a:lstStyle/>
              <a:p>
                <a:pPr/>
                <a14:m>
                  <m:oMathPara xmlns:m="http://schemas.openxmlformats.org/officeDocument/2006/math">
                    <m:oMath>
                      <m:sSub>
                        <m:sSubPr>
                          <m:ctrlPr>
                            <a:rPr lang="en-US" b="1" i="1" smtClean="0">
                              <a:latin typeface="Cambria Math" panose="02040503050406030204" pitchFamily="18" charset="0"/>
                            </a:rPr>
                          </m:ctrlPr>
                        </m:sSubPr>
                        <m:e>
                          <m:r>
                            <a:rPr lang="en-US" b="1" i="1" smtClean="0">
                              <a:latin typeface="Cambria Math" panose="02040503050406030204" pitchFamily="18" charset="0"/>
                            </a:rPr>
                            <m:t>𝜷</m:t>
                          </m:r>
                        </m:e>
                        <m:sub>
                          <m:r>
                            <a:rPr lang="en-US" b="1" i="1" smtClean="0">
                              <a:latin typeface="Cambria Math" panose="02040503050406030204" pitchFamily="18" charset="0"/>
                            </a:rPr>
                            <m:t>𝒊𝒋𝒌</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𝑠𝑡𝑑</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e>
                          </m:d>
                        </m:num>
                        <m:den>
                          <m:r>
                            <a:rPr lang="en-US" b="0" i="1" smtClean="0">
                              <a:latin typeface="Cambria Math" panose="02040503050406030204" pitchFamily="18" charset="0"/>
                            </a:rPr>
                            <m:t>𝑠𝑡𝑒𝑑</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den>
                      </m:f>
                      <m:r>
                        <a:rPr lang="en-US" b="0" i="1" smtClean="0">
                          <a:latin typeface="Cambria Math" panose="02040503050406030204" pitchFamily="18" charset="0"/>
                        </a:rPr>
                        <m:t>×</m:t>
                      </m:r>
                      <m:r>
                        <a:rPr lang="en-US" b="1" i="1" smtClean="0">
                          <a:latin typeface="Cambria Math" panose="02040503050406030204" pitchFamily="18" charset="0"/>
                        </a:rPr>
                        <m:t>𝒄𝒐𝒓𝒓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sub>
                          </m:sSub>
                        </m:den>
                      </m:f>
                      <m:r>
                        <a:rPr lang="en-US" b="0"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𝝆</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𝑖𝑗𝑘𝑡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𝑗𝑘𝑡</m:t>
                              </m:r>
                            </m:sub>
                          </m:sSub>
                        </m:sub>
                      </m:sSub>
                    </m:oMath>
                  </m:oMathPara>
                </a14:m>
                <a:endParaRPr lang="en-US" b="1" dirty="0"/>
              </a:p>
              <a:p>
                <a:endParaRPr lang="en-US" b="1" dirty="0"/>
              </a:p>
              <a:p>
                <a:endParaRPr lang="en-US" b="1" dirty="0"/>
              </a:p>
            </p:txBody>
          </p:sp>
        </mc:Choice>
        <mc:Fallback>
          <p:sp>
            <p:nvSpPr>
              <p:cNvPr id="3" name="Text Placeholder 2">
                <a:extLst>
                  <a:ext uri="{FF2B5EF4-FFF2-40B4-BE49-F238E27FC236}">
                    <a16:creationId xmlns:a16="http://schemas.microsoft.com/office/drawing/2014/main" id="{F9FE524E-22CC-4BA5-B1B5-65FAFE1CC1D9}"/>
                  </a:ext>
                </a:extLst>
              </p:cNvPr>
              <p:cNvSpPr>
                <a:spLocks noGrp="1" noRot="1" noChangeAspect="1" noMove="1" noResize="1" noEditPoints="1" noAdjustHandles="1" noChangeArrowheads="1" noChangeShapeType="1" noTextEdit="1"/>
              </p:cNvSpPr>
              <p:nvPr>
                <p:ph type="body" sz="quarter" idx="10"/>
              </p:nvPr>
            </p:nvSpPr>
            <p:spPr>
              <a:xfrm>
                <a:off x="457199" y="1806113"/>
                <a:ext cx="11266713" cy="962488"/>
              </a:xfr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EE9E9823-D20A-740B-4B72-E2B5BE7F9763}"/>
                  </a:ext>
                </a:extLst>
              </p:cNvPr>
              <p:cNvGraphicFramePr>
                <a:graphicFrameLocks noGrp="1"/>
              </p:cNvGraphicFramePr>
              <p:nvPr>
                <p:extLst>
                  <p:ext uri="{D42A27DB-BD31-4B8C-83A1-F6EECF244321}">
                    <p14:modId xmlns:p14="http://schemas.microsoft.com/office/powerpoint/2010/main" val="1227800131"/>
                  </p:ext>
                </p:extLst>
              </p:nvPr>
            </p:nvGraphicFramePr>
            <p:xfrm>
              <a:off x="3698811" y="2966692"/>
              <a:ext cx="4783488" cy="3135884"/>
            </p:xfrm>
            <a:graphic>
              <a:graphicData uri="http://schemas.openxmlformats.org/drawingml/2006/table">
                <a:tbl>
                  <a:tblPr firstRow="1" bandRow="1">
                    <a:tableStyleId>{5C22544A-7EE6-4342-B048-85BDC9FD1C3A}</a:tableStyleId>
                  </a:tblPr>
                  <a:tblGrid>
                    <a:gridCol w="2391744">
                      <a:extLst>
                        <a:ext uri="{9D8B030D-6E8A-4147-A177-3AD203B41FA5}">
                          <a16:colId xmlns:a16="http://schemas.microsoft.com/office/drawing/2014/main" val="3405365305"/>
                        </a:ext>
                      </a:extLst>
                    </a:gridCol>
                    <a:gridCol w="2391744">
                      <a:extLst>
                        <a:ext uri="{9D8B030D-6E8A-4147-A177-3AD203B41FA5}">
                          <a16:colId xmlns:a16="http://schemas.microsoft.com/office/drawing/2014/main" val="2382345053"/>
                        </a:ext>
                      </a:extLst>
                    </a:gridCol>
                  </a:tblGrid>
                  <a:tr h="370840">
                    <a:tc>
                      <a:txBody>
                        <a:bodyPr/>
                        <a:lstStyle/>
                        <a:p>
                          <a:r>
                            <a:rPr lang="en-US" b="1" dirty="0">
                              <a:solidFill>
                                <a:schemeClr val="tx1"/>
                              </a:solidFill>
                            </a:rPr>
                            <a:t>Statistics</a:t>
                          </a:r>
                        </a:p>
                      </a:txBody>
                      <a:tcPr>
                        <a:lnB w="12700" cap="flat" cmpd="sng" algn="ctr">
                          <a:solidFill>
                            <a:schemeClr val="tx1"/>
                          </a:solidFill>
                          <a:prstDash val="solid"/>
                          <a:round/>
                          <a:headEnd type="none" w="med" len="med"/>
                          <a:tailEnd type="none" w="med" len="med"/>
                        </a:lnB>
                        <a:noFill/>
                      </a:tcPr>
                    </a:tc>
                    <a:tc>
                      <a:txBody>
                        <a:bodyPr/>
                        <a:lstStyle/>
                        <a:p>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1752614"/>
                      </a:ext>
                    </a:extLst>
                  </a:tr>
                  <a:tr h="370840">
                    <a:tc>
                      <a:txBody>
                        <a:bodyPr/>
                        <a:lstStyle/>
                        <a:p>
                          <a:pPr algn="l"/>
                          <a14:m>
                            <m:oMathPara xmlns:m="http://schemas.openxmlformats.org/officeDocument/2006/math">
                              <m:oMathParaPr>
                                <m:jc m:val="left"/>
                              </m:oMathParaPr>
                              <m:o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𝜷</m:t>
                                    </m:r>
                                  </m:e>
                                  <m:sub>
                                    <m:r>
                                      <a:rPr lang="en-US" b="1" i="1" smtClean="0">
                                        <a:solidFill>
                                          <a:schemeClr val="tx1"/>
                                        </a:solidFill>
                                        <a:latin typeface="Cambria Math" panose="02040503050406030204" pitchFamily="18" charset="0"/>
                                      </a:rPr>
                                      <m:t>𝒊𝒋𝒌</m:t>
                                    </m:r>
                                  </m:sub>
                                </m:sSub>
                              </m:oMath>
                            </m:oMathPara>
                          </a14:m>
                          <a:endParaRPr lang="en-US" b="1" dirty="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pPr algn="ctr"/>
                          <a:r>
                            <a:rPr lang="en-US" b="1" dirty="0">
                              <a:solidFill>
                                <a:schemeClr val="tx1"/>
                              </a:solidFill>
                            </a:rPr>
                            <a:t>0.81</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536489677"/>
                      </a:ext>
                    </a:extLst>
                  </a:tr>
                  <a:tr h="370840">
                    <a:tc>
                      <a:txBody>
                        <a:bodyPr/>
                        <a:lstStyle/>
                        <a:p>
                          <a:pPr algn="l"/>
                          <a:endParaRPr lang="en-US" dirty="0">
                            <a:solidFill>
                              <a:schemeClr val="tx1"/>
                            </a:solidFill>
                          </a:endParaRPr>
                        </a:p>
                      </a:txBody>
                      <a:tcPr>
                        <a:noFill/>
                      </a:tcPr>
                    </a:tc>
                    <a:tc>
                      <a:txBody>
                        <a:bodyPr/>
                        <a:lstStyle/>
                        <a:p>
                          <a:pPr algn="ctr"/>
                          <a:r>
                            <a:rPr lang="en-US" dirty="0">
                              <a:solidFill>
                                <a:schemeClr val="tx1"/>
                              </a:solidFill>
                            </a:rPr>
                            <a:t>(0.97)</a:t>
                          </a:r>
                        </a:p>
                      </a:txBody>
                      <a:tcPr>
                        <a:noFill/>
                      </a:tcPr>
                    </a:tc>
                    <a:extLst>
                      <a:ext uri="{0D108BD9-81ED-4DB2-BD59-A6C34878D82A}">
                        <a16:rowId xmlns:a16="http://schemas.microsoft.com/office/drawing/2014/main" val="3142540655"/>
                      </a:ext>
                    </a:extLst>
                  </a:tr>
                  <a:tr h="370840">
                    <a:tc>
                      <a:txBody>
                        <a:bodyPr/>
                        <a:lstStyle/>
                        <a:p>
                          <a:pPr algn="l"/>
                          <a14:m>
                            <m:oMathPara xmlns:m="http://schemas.openxmlformats.org/officeDocument/2006/math">
                              <m:oMathParaPr>
                                <m:jc m:val="left"/>
                              </m:oMathParaPr>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𝜌</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dirty="0">
                            <a:solidFill>
                              <a:schemeClr val="tx1"/>
                            </a:solidFill>
                          </a:endParaRPr>
                        </a:p>
                      </a:txBody>
                      <a:tcPr>
                        <a:noFill/>
                      </a:tcPr>
                    </a:tc>
                    <a:tc>
                      <a:txBody>
                        <a:bodyPr/>
                        <a:lstStyle/>
                        <a:p>
                          <a:pPr algn="ctr"/>
                          <a:r>
                            <a:rPr lang="en-US" dirty="0">
                              <a:solidFill>
                                <a:schemeClr val="tx1"/>
                              </a:solidFill>
                            </a:rPr>
                            <a:t>0.45</a:t>
                          </a:r>
                        </a:p>
                      </a:txBody>
                      <a:tcPr>
                        <a:noFill/>
                      </a:tcPr>
                    </a:tc>
                    <a:extLst>
                      <a:ext uri="{0D108BD9-81ED-4DB2-BD59-A6C34878D82A}">
                        <a16:rowId xmlns:a16="http://schemas.microsoft.com/office/drawing/2014/main" val="2001455948"/>
                      </a:ext>
                    </a:extLst>
                  </a:tr>
                  <a:tr h="370840">
                    <a:tc>
                      <a:txBody>
                        <a:bodyPr/>
                        <a:lstStyle/>
                        <a:p>
                          <a:pPr algn="l"/>
                          <a14:m>
                            <m:oMathPara xmlns:m="http://schemas.openxmlformats.org/officeDocument/2006/math">
                              <m:oMathParaPr>
                                <m:jc m:val="left"/>
                              </m:oMathParaPr>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dirty="0">
                            <a:solidFill>
                              <a:schemeClr val="tx1"/>
                            </a:solidFill>
                          </a:endParaRPr>
                        </a:p>
                      </a:txBody>
                      <a:tcPr>
                        <a:noFill/>
                      </a:tcPr>
                    </a:tc>
                    <a:tc>
                      <a:txBody>
                        <a:bodyPr/>
                        <a:lstStyle/>
                        <a:p>
                          <a:pPr algn="ctr"/>
                          <a:r>
                            <a:rPr lang="en-US" dirty="0">
                              <a:solidFill>
                                <a:schemeClr val="tx1"/>
                              </a:solidFill>
                            </a:rPr>
                            <a:t>2.00</a:t>
                          </a:r>
                        </a:p>
                      </a:txBody>
                      <a:tcPr>
                        <a:noFill/>
                      </a:tcPr>
                    </a:tc>
                    <a:extLst>
                      <a:ext uri="{0D108BD9-81ED-4DB2-BD59-A6C34878D82A}">
                        <a16:rowId xmlns:a16="http://schemas.microsoft.com/office/drawing/2014/main" val="3631561521"/>
                      </a:ext>
                    </a:extLst>
                  </a:tr>
                  <a:tr h="370840">
                    <a:tc>
                      <a:txBody>
                        <a:bodyPr/>
                        <a:lstStyle/>
                        <a:p>
                          <a:pPr algn="l"/>
                          <a14:m>
                            <m:oMathPara xmlns:m="http://schemas.openxmlformats.org/officeDocument/2006/math">
                              <m:oMathParaPr>
                                <m:jc m:val="left"/>
                              </m:oMathParaPr>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dirty="0">
                            <a:solidFill>
                              <a:schemeClr val="tx1"/>
                            </a:solidFill>
                          </a:endParaRPr>
                        </a:p>
                      </a:txBody>
                      <a:tcPr>
                        <a:noFill/>
                      </a:tcPr>
                    </a:tc>
                    <a:tc>
                      <a:txBody>
                        <a:bodyPr/>
                        <a:lstStyle/>
                        <a:p>
                          <a:pPr algn="ctr"/>
                          <a:r>
                            <a:rPr lang="en-US" dirty="0">
                              <a:solidFill>
                                <a:schemeClr val="tx1"/>
                              </a:solidFill>
                            </a:rPr>
                            <a:t>0.14</a:t>
                          </a:r>
                        </a:p>
                      </a:txBody>
                      <a:tcPr>
                        <a:noFill/>
                      </a:tcPr>
                    </a:tc>
                    <a:extLst>
                      <a:ext uri="{0D108BD9-81ED-4DB2-BD59-A6C34878D82A}">
                        <a16:rowId xmlns:a16="http://schemas.microsoft.com/office/drawing/2014/main" val="3823300572"/>
                      </a:ext>
                    </a:extLst>
                  </a:tr>
                  <a:tr h="370840">
                    <a:tc>
                      <a:txBody>
                        <a:bodyPr/>
                        <a:lstStyle/>
                        <a:p>
                          <a:pPr algn="l"/>
                          <a:endParaRPr lang="en-US" dirty="0">
                            <a:solidFill>
                              <a:schemeClr val="tx1"/>
                            </a:solidFill>
                          </a:endParaRP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2270559905"/>
                      </a:ext>
                    </a:extLst>
                  </a:tr>
                  <a:tr h="370840">
                    <a:tc>
                      <a:txBody>
                        <a:bodyPr/>
                        <a:lstStyle/>
                        <a:p>
                          <a:pPr algn="l"/>
                          <a:r>
                            <a:rPr lang="en-US" dirty="0">
                              <a:solidFill>
                                <a:schemeClr val="tx1"/>
                              </a:solidFill>
                            </a:rPr>
                            <a:t>Number of city pairs</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4835</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294858"/>
                      </a:ext>
                    </a:extLst>
                  </a:tr>
                </a:tbl>
              </a:graphicData>
            </a:graphic>
          </p:graphicFrame>
        </mc:Choice>
        <mc:Fallback>
          <p:graphicFrame>
            <p:nvGraphicFramePr>
              <p:cNvPr id="5" name="Table 4">
                <a:extLst>
                  <a:ext uri="{FF2B5EF4-FFF2-40B4-BE49-F238E27FC236}">
                    <a16:creationId xmlns:a16="http://schemas.microsoft.com/office/drawing/2014/main" id="{EE9E9823-D20A-740B-4B72-E2B5BE7F9763}"/>
                  </a:ext>
                </a:extLst>
              </p:cNvPr>
              <p:cNvGraphicFramePr>
                <a:graphicFrameLocks noGrp="1"/>
              </p:cNvGraphicFramePr>
              <p:nvPr>
                <p:extLst>
                  <p:ext uri="{D42A27DB-BD31-4B8C-83A1-F6EECF244321}">
                    <p14:modId xmlns:p14="http://schemas.microsoft.com/office/powerpoint/2010/main" val="1227800131"/>
                  </p:ext>
                </p:extLst>
              </p:nvPr>
            </p:nvGraphicFramePr>
            <p:xfrm>
              <a:off x="3698811" y="2966692"/>
              <a:ext cx="4783488" cy="3135884"/>
            </p:xfrm>
            <a:graphic>
              <a:graphicData uri="http://schemas.openxmlformats.org/drawingml/2006/table">
                <a:tbl>
                  <a:tblPr firstRow="1" bandRow="1">
                    <a:tableStyleId>{5C22544A-7EE6-4342-B048-85BDC9FD1C3A}</a:tableStyleId>
                  </a:tblPr>
                  <a:tblGrid>
                    <a:gridCol w="2391744">
                      <a:extLst>
                        <a:ext uri="{9D8B030D-6E8A-4147-A177-3AD203B41FA5}">
                          <a16:colId xmlns:a16="http://schemas.microsoft.com/office/drawing/2014/main" val="3405365305"/>
                        </a:ext>
                      </a:extLst>
                    </a:gridCol>
                    <a:gridCol w="2391744">
                      <a:extLst>
                        <a:ext uri="{9D8B030D-6E8A-4147-A177-3AD203B41FA5}">
                          <a16:colId xmlns:a16="http://schemas.microsoft.com/office/drawing/2014/main" val="2382345053"/>
                        </a:ext>
                      </a:extLst>
                    </a:gridCol>
                  </a:tblGrid>
                  <a:tr h="370840">
                    <a:tc>
                      <a:txBody>
                        <a:bodyPr/>
                        <a:lstStyle/>
                        <a:p>
                          <a:r>
                            <a:rPr lang="en-US" b="1" dirty="0">
                              <a:solidFill>
                                <a:schemeClr val="tx1"/>
                              </a:solidFill>
                            </a:rPr>
                            <a:t>Statistics</a:t>
                          </a:r>
                        </a:p>
                      </a:txBody>
                      <a:tcPr>
                        <a:lnB w="12700" cap="flat" cmpd="sng" algn="ctr">
                          <a:solidFill>
                            <a:schemeClr val="tx1"/>
                          </a:solidFill>
                          <a:prstDash val="solid"/>
                          <a:round/>
                          <a:headEnd type="none" w="med" len="med"/>
                          <a:tailEnd type="none" w="med" len="med"/>
                        </a:lnB>
                        <a:noFill/>
                      </a:tcPr>
                    </a:tc>
                    <a:tc>
                      <a:txBody>
                        <a:bodyPr/>
                        <a:lstStyle/>
                        <a:p>
                          <a:endParaRPr lang="en-US" dirty="0">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1752614"/>
                      </a:ext>
                    </a:extLst>
                  </a:tr>
                  <a:tr h="391795">
                    <a:tc>
                      <a:txBody>
                        <a:bodyPr/>
                        <a:lstStyle/>
                        <a:p>
                          <a:endParaRPr lang="en-US"/>
                        </a:p>
                      </a:txBody>
                      <a:tcPr>
                        <a:lnT w="12700" cap="flat" cmpd="sng" algn="ctr">
                          <a:solidFill>
                            <a:schemeClr val="tx1"/>
                          </a:solidFill>
                          <a:prstDash val="solid"/>
                          <a:round/>
                          <a:headEnd type="none" w="med" len="med"/>
                          <a:tailEnd type="none" w="med" len="med"/>
                        </a:lnT>
                        <a:blipFill>
                          <a:blip r:embed="rId3"/>
                          <a:stretch>
                            <a:fillRect l="-254" t="-103125" r="-100509" b="-632813"/>
                          </a:stretch>
                        </a:blipFill>
                      </a:tcPr>
                    </a:tc>
                    <a:tc>
                      <a:txBody>
                        <a:bodyPr/>
                        <a:lstStyle/>
                        <a:p>
                          <a:pPr algn="ctr"/>
                          <a:r>
                            <a:rPr lang="en-US" b="1" dirty="0">
                              <a:solidFill>
                                <a:schemeClr val="tx1"/>
                              </a:solidFill>
                            </a:rPr>
                            <a:t>0.81</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536489677"/>
                      </a:ext>
                    </a:extLst>
                  </a:tr>
                  <a:tr h="370840">
                    <a:tc>
                      <a:txBody>
                        <a:bodyPr/>
                        <a:lstStyle/>
                        <a:p>
                          <a:pPr algn="l"/>
                          <a:endParaRPr lang="en-US" dirty="0">
                            <a:solidFill>
                              <a:schemeClr val="tx1"/>
                            </a:solidFill>
                          </a:endParaRPr>
                        </a:p>
                      </a:txBody>
                      <a:tcPr>
                        <a:noFill/>
                      </a:tcPr>
                    </a:tc>
                    <a:tc>
                      <a:txBody>
                        <a:bodyPr/>
                        <a:lstStyle/>
                        <a:p>
                          <a:pPr algn="ctr"/>
                          <a:r>
                            <a:rPr lang="en-US" dirty="0">
                              <a:solidFill>
                                <a:schemeClr val="tx1"/>
                              </a:solidFill>
                            </a:rPr>
                            <a:t>(0.97)</a:t>
                          </a:r>
                        </a:p>
                      </a:txBody>
                      <a:tcPr>
                        <a:noFill/>
                      </a:tcPr>
                    </a:tc>
                    <a:extLst>
                      <a:ext uri="{0D108BD9-81ED-4DB2-BD59-A6C34878D82A}">
                        <a16:rowId xmlns:a16="http://schemas.microsoft.com/office/drawing/2014/main" val="3142540655"/>
                      </a:ext>
                    </a:extLst>
                  </a:tr>
                  <a:tr h="420243">
                    <a:tc>
                      <a:txBody>
                        <a:bodyPr/>
                        <a:lstStyle/>
                        <a:p>
                          <a:endParaRPr lang="en-US"/>
                        </a:p>
                      </a:txBody>
                      <a:tcPr>
                        <a:blipFill>
                          <a:blip r:embed="rId3"/>
                          <a:stretch>
                            <a:fillRect l="-254" t="-278261" r="-100509" b="-397101"/>
                          </a:stretch>
                        </a:blipFill>
                      </a:tcPr>
                    </a:tc>
                    <a:tc>
                      <a:txBody>
                        <a:bodyPr/>
                        <a:lstStyle/>
                        <a:p>
                          <a:pPr algn="ctr"/>
                          <a:r>
                            <a:rPr lang="en-US" dirty="0">
                              <a:solidFill>
                                <a:schemeClr val="tx1"/>
                              </a:solidFill>
                            </a:rPr>
                            <a:t>0.45</a:t>
                          </a:r>
                        </a:p>
                      </a:txBody>
                      <a:tcPr>
                        <a:noFill/>
                      </a:tcPr>
                    </a:tc>
                    <a:extLst>
                      <a:ext uri="{0D108BD9-81ED-4DB2-BD59-A6C34878D82A}">
                        <a16:rowId xmlns:a16="http://schemas.microsoft.com/office/drawing/2014/main" val="2001455948"/>
                      </a:ext>
                    </a:extLst>
                  </a:tr>
                  <a:tr h="420243">
                    <a:tc>
                      <a:txBody>
                        <a:bodyPr/>
                        <a:lstStyle/>
                        <a:p>
                          <a:endParaRPr lang="en-US"/>
                        </a:p>
                      </a:txBody>
                      <a:tcPr>
                        <a:blipFill>
                          <a:blip r:embed="rId3"/>
                          <a:stretch>
                            <a:fillRect l="-254" t="-378261" r="-100509" b="-297101"/>
                          </a:stretch>
                        </a:blipFill>
                      </a:tcPr>
                    </a:tc>
                    <a:tc>
                      <a:txBody>
                        <a:bodyPr/>
                        <a:lstStyle/>
                        <a:p>
                          <a:pPr algn="ctr"/>
                          <a:r>
                            <a:rPr lang="en-US" dirty="0">
                              <a:solidFill>
                                <a:schemeClr val="tx1"/>
                              </a:solidFill>
                            </a:rPr>
                            <a:t>2.00</a:t>
                          </a:r>
                        </a:p>
                      </a:txBody>
                      <a:tcPr>
                        <a:noFill/>
                      </a:tcPr>
                    </a:tc>
                    <a:extLst>
                      <a:ext uri="{0D108BD9-81ED-4DB2-BD59-A6C34878D82A}">
                        <a16:rowId xmlns:a16="http://schemas.microsoft.com/office/drawing/2014/main" val="3631561521"/>
                      </a:ext>
                    </a:extLst>
                  </a:tr>
                  <a:tr h="420243">
                    <a:tc>
                      <a:txBody>
                        <a:bodyPr/>
                        <a:lstStyle/>
                        <a:p>
                          <a:endParaRPr lang="en-US"/>
                        </a:p>
                      </a:txBody>
                      <a:tcPr>
                        <a:blipFill>
                          <a:blip r:embed="rId3"/>
                          <a:stretch>
                            <a:fillRect l="-254" t="-478261" r="-100509" b="-197101"/>
                          </a:stretch>
                        </a:blipFill>
                      </a:tcPr>
                    </a:tc>
                    <a:tc>
                      <a:txBody>
                        <a:bodyPr/>
                        <a:lstStyle/>
                        <a:p>
                          <a:pPr algn="ctr"/>
                          <a:r>
                            <a:rPr lang="en-US" dirty="0">
                              <a:solidFill>
                                <a:schemeClr val="tx1"/>
                              </a:solidFill>
                            </a:rPr>
                            <a:t>0.14</a:t>
                          </a:r>
                        </a:p>
                      </a:txBody>
                      <a:tcPr>
                        <a:noFill/>
                      </a:tcPr>
                    </a:tc>
                    <a:extLst>
                      <a:ext uri="{0D108BD9-81ED-4DB2-BD59-A6C34878D82A}">
                        <a16:rowId xmlns:a16="http://schemas.microsoft.com/office/drawing/2014/main" val="3823300572"/>
                      </a:ext>
                    </a:extLst>
                  </a:tr>
                  <a:tr h="370840">
                    <a:tc>
                      <a:txBody>
                        <a:bodyPr/>
                        <a:lstStyle/>
                        <a:p>
                          <a:pPr algn="l"/>
                          <a:endParaRPr lang="en-US" dirty="0">
                            <a:solidFill>
                              <a:schemeClr val="tx1"/>
                            </a:solidFill>
                          </a:endParaRPr>
                        </a:p>
                      </a:txBody>
                      <a:tcPr>
                        <a:noFill/>
                      </a:tcPr>
                    </a:tc>
                    <a:tc>
                      <a:txBody>
                        <a:bodyPr/>
                        <a:lstStyle/>
                        <a:p>
                          <a:pPr algn="ctr"/>
                          <a:endParaRPr lang="en-US" dirty="0">
                            <a:solidFill>
                              <a:schemeClr val="tx1"/>
                            </a:solidFill>
                          </a:endParaRPr>
                        </a:p>
                      </a:txBody>
                      <a:tcPr>
                        <a:noFill/>
                      </a:tcPr>
                    </a:tc>
                    <a:extLst>
                      <a:ext uri="{0D108BD9-81ED-4DB2-BD59-A6C34878D82A}">
                        <a16:rowId xmlns:a16="http://schemas.microsoft.com/office/drawing/2014/main" val="2270559905"/>
                      </a:ext>
                    </a:extLst>
                  </a:tr>
                  <a:tr h="370840">
                    <a:tc>
                      <a:txBody>
                        <a:bodyPr/>
                        <a:lstStyle/>
                        <a:p>
                          <a:pPr algn="l"/>
                          <a:r>
                            <a:rPr lang="en-US" dirty="0">
                              <a:solidFill>
                                <a:schemeClr val="tx1"/>
                              </a:solidFill>
                            </a:rPr>
                            <a:t>Number of city pairs</a:t>
                          </a:r>
                        </a:p>
                      </a:txBody>
                      <a:tcPr>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4835</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294858"/>
                      </a:ext>
                    </a:extLst>
                  </a:tr>
                </a:tbl>
              </a:graphicData>
            </a:graphic>
          </p:graphicFrame>
        </mc:Fallback>
      </mc:AlternateContent>
      <p:sp>
        <p:nvSpPr>
          <p:cNvPr id="7" name="Action Button: Blank 6">
            <a:hlinkClick r:id="rId4" action="ppaction://hlinksldjump" highlightClick="1"/>
            <a:extLst>
              <a:ext uri="{FF2B5EF4-FFF2-40B4-BE49-F238E27FC236}">
                <a16:creationId xmlns:a16="http://schemas.microsoft.com/office/drawing/2014/main" id="{18062F9F-2D30-AC1F-18AF-15533AEB38DE}"/>
              </a:ext>
            </a:extLst>
          </p:cNvPr>
          <p:cNvSpPr/>
          <p:nvPr/>
        </p:nvSpPr>
        <p:spPr>
          <a:xfrm>
            <a:off x="446468"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Back</a:t>
            </a:r>
            <a:endParaRPr lang="en-US" sz="1200" dirty="0"/>
          </a:p>
        </p:txBody>
      </p:sp>
      <p:sp>
        <p:nvSpPr>
          <p:cNvPr id="2" name="Slide Number Placeholder 1">
            <a:extLst>
              <a:ext uri="{FF2B5EF4-FFF2-40B4-BE49-F238E27FC236}">
                <a16:creationId xmlns:a16="http://schemas.microsoft.com/office/drawing/2014/main" id="{01AB7F8D-AE22-450C-AD33-BBA2374E0577}"/>
              </a:ext>
            </a:extLst>
          </p:cNvPr>
          <p:cNvSpPr>
            <a:spLocks noGrp="1"/>
          </p:cNvSpPr>
          <p:nvPr>
            <p:ph type="sldNum" sz="quarter" idx="12"/>
          </p:nvPr>
        </p:nvSpPr>
        <p:spPr/>
        <p:txBody>
          <a:bodyPr/>
          <a:lstStyle/>
          <a:p>
            <a:fld id="{F994776A-187E-9540-9EA4-8D5781AB769D}" type="slidenum">
              <a:rPr lang="en-US" smtClean="0"/>
              <a:pPr/>
              <a:t>39</a:t>
            </a:fld>
            <a:endParaRPr lang="en-US" dirty="0"/>
          </a:p>
        </p:txBody>
      </p:sp>
    </p:spTree>
    <p:extLst>
      <p:ext uri="{BB962C8B-B14F-4D97-AF65-F5344CB8AC3E}">
        <p14:creationId xmlns:p14="http://schemas.microsoft.com/office/powerpoint/2010/main" val="2830241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38CDE7-501E-E19D-B496-39BCDE68C0AD}"/>
              </a:ext>
            </a:extLst>
          </p:cNvPr>
          <p:cNvSpPr>
            <a:spLocks noGrp="1"/>
          </p:cNvSpPr>
          <p:nvPr>
            <p:ph type="title"/>
          </p:nvPr>
        </p:nvSpPr>
        <p:spPr/>
        <p:txBody>
          <a:bodyPr/>
          <a:lstStyle/>
          <a:p>
            <a:r>
              <a:rPr lang="en-US" dirty="0"/>
              <a:t>Introductory Motivation (Continued),</a:t>
            </a:r>
            <a:br>
              <a:rPr lang="en-US" dirty="0"/>
            </a:br>
            <a:r>
              <a:rPr lang="en-US" dirty="0"/>
              <a:t>Classical Dichotomy</a:t>
            </a:r>
          </a:p>
        </p:txBody>
      </p:sp>
      <p:sp>
        <p:nvSpPr>
          <p:cNvPr id="3" name="Text Placeholder 2">
            <a:extLst>
              <a:ext uri="{FF2B5EF4-FFF2-40B4-BE49-F238E27FC236}">
                <a16:creationId xmlns:a16="http://schemas.microsoft.com/office/drawing/2014/main" id="{B60F9D81-9CB3-8EBD-A1F5-2828724E5A33}"/>
              </a:ext>
            </a:extLst>
          </p:cNvPr>
          <p:cNvSpPr>
            <a:spLocks noGrp="1"/>
          </p:cNvSpPr>
          <p:nvPr>
            <p:ph type="body" sz="quarter" idx="10"/>
          </p:nvPr>
        </p:nvSpPr>
        <p:spPr/>
        <p:txBody>
          <a:bodyPr/>
          <a:lstStyle/>
          <a:p>
            <a:r>
              <a:rPr lang="en-US" b="1" dirty="0"/>
              <a:t>Most existing work uses aggregate price indices:</a:t>
            </a:r>
          </a:p>
          <a:p>
            <a:endParaRPr lang="en-US" b="1" dirty="0"/>
          </a:p>
          <a:p>
            <a:pPr marL="342900" indent="-342900">
              <a:buAutoNum type="arabicPeriod"/>
            </a:pPr>
            <a:r>
              <a:rPr lang="en-US" dirty="0"/>
              <a:t>Sub-indices are not designed to distinguish traded and non-traded goods (e.g., food contains both groceries and restaurant meals)</a:t>
            </a:r>
          </a:p>
          <a:p>
            <a:pPr marL="342900" indent="-342900">
              <a:buAutoNum type="arabicPeriod"/>
            </a:pPr>
            <a:r>
              <a:rPr lang="en-US" dirty="0"/>
              <a:t>All goods involve traded and non-traded inputs (the median good in our sample has a non-traded input share of 41%)</a:t>
            </a:r>
          </a:p>
          <a:p>
            <a:pPr marL="342900" indent="-342900">
              <a:buAutoNum type="arabicPeriod"/>
            </a:pPr>
            <a:endParaRPr lang="en-US" dirty="0"/>
          </a:p>
          <a:p>
            <a:r>
              <a:rPr lang="en-US" b="1" dirty="0"/>
              <a:t>This paper uses microeconomic price data:</a:t>
            </a:r>
          </a:p>
          <a:p>
            <a:endParaRPr lang="en-US" b="1" dirty="0"/>
          </a:p>
          <a:p>
            <a:pPr marL="342900" indent="-342900">
              <a:buAutoNum type="arabicPeriod"/>
            </a:pPr>
            <a:r>
              <a:rPr lang="en-US" dirty="0"/>
              <a:t>This allows the researcher to control the aggregation process</a:t>
            </a:r>
          </a:p>
          <a:p>
            <a:pPr marL="342900" indent="-342900">
              <a:buAutoNum type="arabicPeriod"/>
            </a:pPr>
            <a:r>
              <a:rPr lang="en-US" dirty="0"/>
              <a:t>Focus on the distinction between traded and non-traded goods to the level of intermediate inputs</a:t>
            </a:r>
          </a:p>
        </p:txBody>
      </p:sp>
      <p:sp>
        <p:nvSpPr>
          <p:cNvPr id="2" name="Slide Number Placeholder 1">
            <a:extLst>
              <a:ext uri="{FF2B5EF4-FFF2-40B4-BE49-F238E27FC236}">
                <a16:creationId xmlns:a16="http://schemas.microsoft.com/office/drawing/2014/main" id="{13E52CC6-B4E8-0BA5-A9B4-B6A476B7EF92}"/>
              </a:ext>
            </a:extLst>
          </p:cNvPr>
          <p:cNvSpPr>
            <a:spLocks noGrp="1"/>
          </p:cNvSpPr>
          <p:nvPr>
            <p:ph type="sldNum" sz="quarter" idx="12"/>
          </p:nvPr>
        </p:nvSpPr>
        <p:spPr/>
        <p:txBody>
          <a:bodyPr/>
          <a:lstStyle/>
          <a:p>
            <a:fld id="{F994776A-187E-9540-9EA4-8D5781AB769D}" type="slidenum">
              <a:rPr lang="en-US" smtClean="0"/>
              <a:pPr/>
              <a:t>4</a:t>
            </a:fld>
            <a:endParaRPr lang="en-US" dirty="0"/>
          </a:p>
        </p:txBody>
      </p:sp>
    </p:spTree>
    <p:extLst>
      <p:ext uri="{BB962C8B-B14F-4D97-AF65-F5344CB8AC3E}">
        <p14:creationId xmlns:p14="http://schemas.microsoft.com/office/powerpoint/2010/main" val="1632563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05E4D7-1A29-B257-F326-DC25AA223DF5}"/>
              </a:ext>
            </a:extLst>
          </p:cNvPr>
          <p:cNvSpPr>
            <a:spLocks noGrp="1"/>
          </p:cNvSpPr>
          <p:nvPr>
            <p:ph type="title"/>
          </p:nvPr>
        </p:nvSpPr>
        <p:spPr>
          <a:xfrm>
            <a:off x="446468" y="559559"/>
            <a:ext cx="10078724" cy="577902"/>
          </a:xfrm>
        </p:spPr>
        <p:txBody>
          <a:bodyPr/>
          <a:lstStyle/>
          <a:p>
            <a:r>
              <a:rPr lang="en-US" dirty="0"/>
              <a:t>Intermediate Inputs Model,</a:t>
            </a:r>
            <a:br>
              <a:rPr lang="en-US" dirty="0"/>
            </a:br>
            <a:r>
              <a:rPr lang="en-US" dirty="0"/>
              <a:t>Intermediates Contribution to Final Goods, Means</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828611A7-5BE4-2110-FC11-877E8A055A04}"/>
                  </a:ext>
                </a:extLst>
              </p:cNvPr>
              <p:cNvGraphicFramePr>
                <a:graphicFrameLocks noGrp="1"/>
              </p:cNvGraphicFramePr>
              <p:nvPr>
                <p:extLst>
                  <p:ext uri="{D42A27DB-BD31-4B8C-83A1-F6EECF244321}">
                    <p14:modId xmlns:p14="http://schemas.microsoft.com/office/powerpoint/2010/main" val="129181617"/>
                  </p:ext>
                </p:extLst>
              </p:nvPr>
            </p:nvGraphicFramePr>
            <p:xfrm>
              <a:off x="446469" y="1774743"/>
              <a:ext cx="11288333" cy="4007739"/>
            </p:xfrm>
            <a:graphic>
              <a:graphicData uri="http://schemas.openxmlformats.org/drawingml/2006/table">
                <a:tbl>
                  <a:tblPr firstRow="1" bandRow="1">
                    <a:tableStyleId>{5C22544A-7EE6-4342-B048-85BDC9FD1C3A}</a:tableStyleId>
                  </a:tblPr>
                  <a:tblGrid>
                    <a:gridCol w="1612619">
                      <a:extLst>
                        <a:ext uri="{9D8B030D-6E8A-4147-A177-3AD203B41FA5}">
                          <a16:colId xmlns:a16="http://schemas.microsoft.com/office/drawing/2014/main" val="722169911"/>
                        </a:ext>
                      </a:extLst>
                    </a:gridCol>
                    <a:gridCol w="1612619">
                      <a:extLst>
                        <a:ext uri="{9D8B030D-6E8A-4147-A177-3AD203B41FA5}">
                          <a16:colId xmlns:a16="http://schemas.microsoft.com/office/drawing/2014/main" val="1844893182"/>
                        </a:ext>
                      </a:extLst>
                    </a:gridCol>
                    <a:gridCol w="1612619">
                      <a:extLst>
                        <a:ext uri="{9D8B030D-6E8A-4147-A177-3AD203B41FA5}">
                          <a16:colId xmlns:a16="http://schemas.microsoft.com/office/drawing/2014/main" val="3477649606"/>
                        </a:ext>
                      </a:extLst>
                    </a:gridCol>
                    <a:gridCol w="1612619">
                      <a:extLst>
                        <a:ext uri="{9D8B030D-6E8A-4147-A177-3AD203B41FA5}">
                          <a16:colId xmlns:a16="http://schemas.microsoft.com/office/drawing/2014/main" val="382124493"/>
                        </a:ext>
                      </a:extLst>
                    </a:gridCol>
                    <a:gridCol w="1612619">
                      <a:extLst>
                        <a:ext uri="{9D8B030D-6E8A-4147-A177-3AD203B41FA5}">
                          <a16:colId xmlns:a16="http://schemas.microsoft.com/office/drawing/2014/main" val="2495870090"/>
                        </a:ext>
                      </a:extLst>
                    </a:gridCol>
                    <a:gridCol w="1612619">
                      <a:extLst>
                        <a:ext uri="{9D8B030D-6E8A-4147-A177-3AD203B41FA5}">
                          <a16:colId xmlns:a16="http://schemas.microsoft.com/office/drawing/2014/main" val="1495485061"/>
                        </a:ext>
                      </a:extLst>
                    </a:gridCol>
                    <a:gridCol w="1612619">
                      <a:extLst>
                        <a:ext uri="{9D8B030D-6E8A-4147-A177-3AD203B41FA5}">
                          <a16:colId xmlns:a16="http://schemas.microsoft.com/office/drawing/2014/main" val="1810176280"/>
                        </a:ext>
                      </a:extLst>
                    </a:gridCol>
                  </a:tblGrid>
                  <a:tr h="370840">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r>
                            <a:rPr lang="en-US" dirty="0">
                              <a:solidFill>
                                <a:schemeClr val="tx1"/>
                              </a:solidFill>
                            </a:rPr>
                            <a:t>Good </a:t>
                          </a:r>
                          <a14:m>
                            <m:oMath xmlns:m="http://schemas.openxmlformats.org/officeDocument/2006/math">
                              <m:r>
                                <a:rPr lang="en-US" b="1" i="1" smtClean="0">
                                  <a:solidFill>
                                    <a:schemeClr val="tx1"/>
                                  </a:solidFill>
                                  <a:latin typeface="Cambria Math" panose="02040503050406030204" pitchFamily="18" charset="0"/>
                                </a:rPr>
                                <m:t>𝒊</m:t>
                              </m:r>
                            </m:oMath>
                          </a14:m>
                          <a:endParaRPr lang="en-US"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14:m>
                            <m:oMathPara xmlns:m="http://schemas.openxmlformats.org/officeDocument/2006/math">
                              <m:oMath>
                                <m:d>
                                  <m:dPr>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1−</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e>
                                </m:d>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𝛽</m:t>
                                    </m:r>
                                  </m:e>
                                  <m:sup>
                                    <m:r>
                                      <a:rPr lang="en-US" b="0" i="1" smtClean="0">
                                        <a:solidFill>
                                          <a:schemeClr val="tx1"/>
                                        </a:solidFill>
                                        <a:latin typeface="Cambria Math" panose="02040503050406030204" pitchFamily="18" charset="0"/>
                                      </a:rPr>
                                      <m:t>𝜏</m:t>
                                    </m:r>
                                  </m:sup>
                                </m:sSup>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𝛽</m:t>
                                    </m:r>
                                  </m:e>
                                  <m:sup>
                                    <m:r>
                                      <a:rPr lang="en-US" b="0" i="1" smtClean="0">
                                        <a:solidFill>
                                          <a:schemeClr val="tx1"/>
                                        </a:solidFill>
                                        <a:latin typeface="Cambria Math" panose="02040503050406030204" pitchFamily="18" charset="0"/>
                                      </a:rPr>
                                      <m:t>𝑤</m:t>
                                    </m:r>
                                  </m:sup>
                                </m:sSup>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𝜀</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14:m>
                            <m:oMathPara xmlns:m="http://schemas.openxmlformats.org/officeDocument/2006/math">
                              <m:oMath>
                                <m:f>
                                  <m:fPr>
                                    <m:ctrlPr>
                                      <a:rPr lang="en-US" b="0" i="1" smtClean="0">
                                        <a:solidFill>
                                          <a:schemeClr val="tx1"/>
                                        </a:solidFill>
                                        <a:latin typeface="Cambria Math" panose="02040503050406030204" pitchFamily="18" charset="0"/>
                                      </a:rPr>
                                    </m:ctrlPr>
                                  </m:fPr>
                                  <m:num>
                                    <m:d>
                                      <m:dPr>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1−</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e>
                                    </m:d>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𝛽</m:t>
                                        </m:r>
                                      </m:e>
                                      <m:sup>
                                        <m:r>
                                          <a:rPr lang="en-US" b="0" i="1" smtClean="0">
                                            <a:solidFill>
                                              <a:schemeClr val="tx1"/>
                                            </a:solidFill>
                                            <a:latin typeface="Cambria Math" panose="02040503050406030204" pitchFamily="18" charset="0"/>
                                          </a:rPr>
                                          <m:t>𝜏</m:t>
                                        </m:r>
                                      </m:sup>
                                    </m:sSup>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𝛽</m:t>
                                        </m:r>
                                      </m:e>
                                      <m:sub>
                                        <m:r>
                                          <a:rPr lang="en-US" b="0" i="1" smtClean="0">
                                            <a:solidFill>
                                              <a:schemeClr val="tx1"/>
                                            </a:solidFill>
                                            <a:latin typeface="Cambria Math" panose="02040503050406030204" pitchFamily="18" charset="0"/>
                                          </a:rPr>
                                          <m:t>𝑖</m:t>
                                        </m:r>
                                      </m:sub>
                                    </m:sSub>
                                  </m:den>
                                </m:f>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tc>
                      <a:txBody>
                        <a:bodyPr/>
                        <a:lstStyle/>
                        <a:p>
                          <a:pPr algn="ctr"/>
                          <a14:m>
                            <m:oMathPara xmlns:m="http://schemas.openxmlformats.org/officeDocument/2006/math">
                              <m:oMath>
                                <m:f>
                                  <m:fPr>
                                    <m:ctrlPr>
                                      <a:rPr lang="en-US" b="0" i="1" smtClean="0">
                                        <a:solidFill>
                                          <a:schemeClr val="tx1"/>
                                        </a:solidFill>
                                        <a:latin typeface="Cambria Math" panose="02040503050406030204" pitchFamily="18" charset="0"/>
                                      </a:rPr>
                                    </m:ctrlPr>
                                  </m:fPr>
                                  <m:num>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𝛽</m:t>
                                        </m:r>
                                      </m:e>
                                      <m:sup>
                                        <m:r>
                                          <a:rPr lang="en-US" b="0" i="1" smtClean="0">
                                            <a:solidFill>
                                              <a:schemeClr val="tx1"/>
                                            </a:solidFill>
                                            <a:latin typeface="Cambria Math" panose="02040503050406030204" pitchFamily="18" charset="0"/>
                                          </a:rPr>
                                          <m:t>𝑤</m:t>
                                        </m:r>
                                      </m:sup>
                                    </m:sSup>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𝛽</m:t>
                                        </m:r>
                                      </m:e>
                                      <m:sub>
                                        <m:r>
                                          <a:rPr lang="en-US" b="0" i="1" smtClean="0">
                                            <a:solidFill>
                                              <a:schemeClr val="tx1"/>
                                            </a:solidFill>
                                            <a:latin typeface="Cambria Math" panose="02040503050406030204" pitchFamily="18" charset="0"/>
                                          </a:rPr>
                                          <m:t>𝑖</m:t>
                                        </m:r>
                                      </m:sub>
                                    </m:sSub>
                                  </m:den>
                                </m:f>
                              </m:oMath>
                            </m:oMathPara>
                          </a14:m>
                          <a:endParaRPr lang="en-US" b="0" dirty="0">
                            <a:solidFill>
                              <a:schemeClr val="tx1"/>
                            </a:solidFill>
                          </a:endParaRPr>
                        </a:p>
                      </a:txBody>
                      <a:tcPr anchor="ctr">
                        <a:lnB w="12700" cap="flat" cmpd="sng" algn="ctr">
                          <a:noFill/>
                          <a:prstDash val="solid"/>
                          <a:round/>
                          <a:headEnd type="none" w="med" len="med"/>
                          <a:tailEnd type="none" w="med" len="med"/>
                        </a:lnB>
                        <a:noFill/>
                      </a:tcPr>
                    </a:tc>
                    <a:extLst>
                      <a:ext uri="{0D108BD9-81ED-4DB2-BD59-A6C34878D82A}">
                        <a16:rowId xmlns:a16="http://schemas.microsoft.com/office/drawing/2014/main" val="2978428739"/>
                      </a:ext>
                    </a:extLst>
                  </a:tr>
                  <a:tr h="370840">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7927986"/>
                      </a:ext>
                    </a:extLst>
                  </a:tr>
                  <a:tr h="370840">
                    <a:tc>
                      <a:txBody>
                        <a:bodyPr/>
                        <a:lstStyle/>
                        <a:p>
                          <a:r>
                            <a:rPr lang="en-US" dirty="0">
                              <a:solidFill>
                                <a:srgbClr val="9D2235"/>
                              </a:solidFill>
                            </a:rPr>
                            <a:t>0.19</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Gasoline</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0.43</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0.19</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-0.02</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70%</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30%</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263858652"/>
                      </a:ext>
                    </a:extLst>
                  </a:tr>
                  <a:tr h="370840">
                    <a:tc>
                      <a:txBody>
                        <a:bodyPr/>
                        <a:lstStyle/>
                        <a:p>
                          <a:endParaRPr lang="en-US" dirty="0">
                            <a:solidFill>
                              <a:srgbClr val="9D2235"/>
                            </a:solidFill>
                          </a:endParaRPr>
                        </a:p>
                      </a:txBody>
                      <a:tcPr>
                        <a:noFill/>
                      </a:tcPr>
                    </a:tc>
                    <a:tc>
                      <a:txBody>
                        <a:bodyPr/>
                        <a:lstStyle/>
                        <a:p>
                          <a:endParaRPr lang="en-US" dirty="0">
                            <a:solidFill>
                              <a:srgbClr val="9D2235"/>
                            </a:solidFill>
                          </a:endParaRPr>
                        </a:p>
                      </a:txBody>
                      <a:tcPr>
                        <a:noFill/>
                      </a:tcPr>
                    </a:tc>
                    <a:tc>
                      <a:txBody>
                        <a:bodyPr/>
                        <a:lstStyle/>
                        <a:p>
                          <a:r>
                            <a:rPr lang="en-US" dirty="0">
                              <a:solidFill>
                                <a:srgbClr val="9D2235"/>
                              </a:solidFill>
                            </a:rPr>
                            <a:t>(0.40)</a:t>
                          </a:r>
                        </a:p>
                      </a:txBody>
                      <a:tcPr>
                        <a:noFill/>
                      </a:tcPr>
                    </a:tc>
                    <a:tc>
                      <a:txBody>
                        <a:bodyPr/>
                        <a:lstStyle/>
                        <a:p>
                          <a:r>
                            <a:rPr lang="en-US" dirty="0">
                              <a:solidFill>
                                <a:srgbClr val="9D2235"/>
                              </a:solidFill>
                            </a:rPr>
                            <a:t>(0.07)</a:t>
                          </a:r>
                        </a:p>
                      </a:txBody>
                      <a:tcPr>
                        <a:noFill/>
                      </a:tcPr>
                    </a:tc>
                    <a:tc>
                      <a:txBody>
                        <a:bodyPr/>
                        <a:lstStyle/>
                        <a:p>
                          <a:r>
                            <a:rPr lang="en-US" dirty="0">
                              <a:solidFill>
                                <a:srgbClr val="9D2235"/>
                              </a:solidFill>
                            </a:rPr>
                            <a:t>(0.50)</a:t>
                          </a:r>
                        </a:p>
                      </a:txBody>
                      <a:tcPr>
                        <a:noFill/>
                      </a:tcPr>
                    </a:tc>
                    <a:tc>
                      <a:txBody>
                        <a:bodyPr/>
                        <a:lstStyle/>
                        <a:p>
                          <a:endParaRPr lang="en-US" dirty="0">
                            <a:solidFill>
                              <a:srgbClr val="9D2235"/>
                            </a:solidFill>
                          </a:endParaRPr>
                        </a:p>
                      </a:txBody>
                      <a:tcPr>
                        <a:noFill/>
                      </a:tcPr>
                    </a:tc>
                    <a:tc>
                      <a:txBody>
                        <a:bodyPr/>
                        <a:lstStyle/>
                        <a:p>
                          <a:endParaRPr lang="en-US" dirty="0">
                            <a:solidFill>
                              <a:srgbClr val="9D2235"/>
                            </a:solidFill>
                          </a:endParaRPr>
                        </a:p>
                      </a:txBody>
                      <a:tcPr>
                        <a:noFill/>
                      </a:tcPr>
                    </a:tc>
                    <a:extLst>
                      <a:ext uri="{0D108BD9-81ED-4DB2-BD59-A6C34878D82A}">
                        <a16:rowId xmlns:a16="http://schemas.microsoft.com/office/drawing/2014/main" val="3668458069"/>
                      </a:ext>
                    </a:extLst>
                  </a:tr>
                  <a:tr h="370840">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4161855676"/>
                      </a:ext>
                    </a:extLst>
                  </a:tr>
                  <a:tr h="370840">
                    <a:tc>
                      <a:txBody>
                        <a:bodyPr/>
                        <a:lstStyle/>
                        <a:p>
                          <a:r>
                            <a:rPr lang="en-US" dirty="0">
                              <a:solidFill>
                                <a:schemeClr val="tx1"/>
                              </a:solidFill>
                            </a:rPr>
                            <a:t>0.22</a:t>
                          </a:r>
                        </a:p>
                      </a:txBody>
                      <a:tcPr>
                        <a:noFill/>
                      </a:tcPr>
                    </a:tc>
                    <a:tc>
                      <a:txBody>
                        <a:bodyPr/>
                        <a:lstStyle/>
                        <a:p>
                          <a:r>
                            <a:rPr lang="en-US" dirty="0">
                              <a:solidFill>
                                <a:schemeClr val="tx1"/>
                              </a:solidFill>
                            </a:rPr>
                            <a:t>Fish</a:t>
                          </a:r>
                        </a:p>
                      </a:txBody>
                      <a:tcPr>
                        <a:noFill/>
                      </a:tcPr>
                    </a:tc>
                    <a:tc>
                      <a:txBody>
                        <a:bodyPr/>
                        <a:lstStyle/>
                        <a:p>
                          <a:r>
                            <a:rPr lang="en-US" dirty="0">
                              <a:solidFill>
                                <a:schemeClr val="tx1"/>
                              </a:solidFill>
                            </a:rPr>
                            <a:t>0.44</a:t>
                          </a:r>
                        </a:p>
                      </a:txBody>
                      <a:tcPr>
                        <a:noFill/>
                      </a:tcPr>
                    </a:tc>
                    <a:tc>
                      <a:txBody>
                        <a:bodyPr/>
                        <a:lstStyle/>
                        <a:p>
                          <a:r>
                            <a:rPr lang="en-US" dirty="0">
                              <a:solidFill>
                                <a:schemeClr val="tx1"/>
                              </a:solidFill>
                            </a:rPr>
                            <a:t>0.21</a:t>
                          </a:r>
                        </a:p>
                      </a:txBody>
                      <a:tcPr>
                        <a:noFill/>
                      </a:tcPr>
                    </a:tc>
                    <a:tc>
                      <a:txBody>
                        <a:bodyPr/>
                        <a:lstStyle/>
                        <a:p>
                          <a:r>
                            <a:rPr lang="en-US" dirty="0">
                              <a:solidFill>
                                <a:schemeClr val="tx1"/>
                              </a:solidFill>
                            </a:rPr>
                            <a:t>0.07</a:t>
                          </a:r>
                        </a:p>
                      </a:txBody>
                      <a:tcPr>
                        <a:noFill/>
                      </a:tcPr>
                    </a:tc>
                    <a:tc>
                      <a:txBody>
                        <a:bodyPr/>
                        <a:lstStyle/>
                        <a:p>
                          <a:r>
                            <a:rPr lang="en-US" dirty="0">
                              <a:solidFill>
                                <a:schemeClr val="tx1"/>
                              </a:solidFill>
                            </a:rPr>
                            <a:t>68%</a:t>
                          </a:r>
                        </a:p>
                      </a:txBody>
                      <a:tcPr>
                        <a:noFill/>
                      </a:tcPr>
                    </a:tc>
                    <a:tc>
                      <a:txBody>
                        <a:bodyPr/>
                        <a:lstStyle/>
                        <a:p>
                          <a:r>
                            <a:rPr lang="en-US" dirty="0">
                              <a:solidFill>
                                <a:schemeClr val="tx1"/>
                              </a:solidFill>
                            </a:rPr>
                            <a:t>32%</a:t>
                          </a:r>
                        </a:p>
                      </a:txBody>
                      <a:tcPr>
                        <a:noFill/>
                      </a:tcPr>
                    </a:tc>
                    <a:extLst>
                      <a:ext uri="{0D108BD9-81ED-4DB2-BD59-A6C34878D82A}">
                        <a16:rowId xmlns:a16="http://schemas.microsoft.com/office/drawing/2014/main" val="2227805869"/>
                      </a:ext>
                    </a:extLst>
                  </a:tr>
                  <a:tr h="370840">
                    <a:tc>
                      <a:txBody>
                        <a:bodyPr/>
                        <a:lstStyle/>
                        <a:p>
                          <a:endParaRPr lang="en-US">
                            <a:solidFill>
                              <a:schemeClr val="tx1"/>
                            </a:solidFill>
                          </a:endParaRPr>
                        </a:p>
                      </a:txBody>
                      <a:tcPr>
                        <a:noFill/>
                      </a:tcPr>
                    </a:tc>
                    <a:tc>
                      <a:txBody>
                        <a:bodyPr/>
                        <a:lstStyle/>
                        <a:p>
                          <a:endParaRPr lang="en-US">
                            <a:solidFill>
                              <a:schemeClr val="tx1"/>
                            </a:solidFill>
                          </a:endParaRPr>
                        </a:p>
                      </a:txBody>
                      <a:tcPr>
                        <a:noFill/>
                      </a:tcPr>
                    </a:tc>
                    <a:tc>
                      <a:txBody>
                        <a:bodyPr/>
                        <a:lstStyle/>
                        <a:p>
                          <a:r>
                            <a:rPr lang="en-US" dirty="0">
                              <a:solidFill>
                                <a:schemeClr val="tx1"/>
                              </a:solidFill>
                            </a:rPr>
                            <a:t>(0.37)</a:t>
                          </a:r>
                        </a:p>
                      </a:txBody>
                      <a:tcPr>
                        <a:noFill/>
                      </a:tcPr>
                    </a:tc>
                    <a:tc>
                      <a:txBody>
                        <a:bodyPr/>
                        <a:lstStyle/>
                        <a:p>
                          <a:r>
                            <a:rPr lang="en-US" dirty="0">
                              <a:solidFill>
                                <a:schemeClr val="tx1"/>
                              </a:solidFill>
                            </a:rPr>
                            <a:t>(0.08)</a:t>
                          </a:r>
                        </a:p>
                      </a:txBody>
                      <a:tcPr>
                        <a:noFill/>
                      </a:tcPr>
                    </a:tc>
                    <a:tc>
                      <a:txBody>
                        <a:bodyPr/>
                        <a:lstStyle/>
                        <a:p>
                          <a:r>
                            <a:rPr lang="en-US" dirty="0">
                              <a:solidFill>
                                <a:schemeClr val="tx1"/>
                              </a:solidFill>
                            </a:rPr>
                            <a:t>(0.57)</a:t>
                          </a: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1616586117"/>
                      </a:ext>
                    </a:extLst>
                  </a:tr>
                  <a:tr h="370840">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758045820"/>
                      </a:ext>
                    </a:extLst>
                  </a:tr>
                  <a:tr h="370840">
                    <a:tc>
                      <a:txBody>
                        <a:bodyPr/>
                        <a:lstStyle/>
                        <a:p>
                          <a:r>
                            <a:rPr lang="en-US" dirty="0">
                              <a:solidFill>
                                <a:srgbClr val="1F4E79"/>
                              </a:solidFill>
                            </a:rPr>
                            <a:t>0.93</a:t>
                          </a:r>
                        </a:p>
                      </a:txBody>
                      <a:tcPr>
                        <a:noFill/>
                      </a:tcPr>
                    </a:tc>
                    <a:tc>
                      <a:txBody>
                        <a:bodyPr/>
                        <a:lstStyle/>
                        <a:p>
                          <a:r>
                            <a:rPr lang="en-US" dirty="0">
                              <a:solidFill>
                                <a:srgbClr val="1F4E79"/>
                              </a:solidFill>
                            </a:rPr>
                            <a:t>Apartment</a:t>
                          </a:r>
                        </a:p>
                      </a:txBody>
                      <a:tcPr>
                        <a:noFill/>
                      </a:tcPr>
                    </a:tc>
                    <a:tc>
                      <a:txBody>
                        <a:bodyPr/>
                        <a:lstStyle/>
                        <a:p>
                          <a:r>
                            <a:rPr lang="en-US" dirty="0">
                              <a:solidFill>
                                <a:srgbClr val="1F4E79"/>
                              </a:solidFill>
                            </a:rPr>
                            <a:t>0.04</a:t>
                          </a:r>
                        </a:p>
                      </a:txBody>
                      <a:tcPr>
                        <a:noFill/>
                      </a:tcPr>
                    </a:tc>
                    <a:tc>
                      <a:txBody>
                        <a:bodyPr/>
                        <a:lstStyle/>
                        <a:p>
                          <a:r>
                            <a:rPr lang="en-US" dirty="0">
                              <a:solidFill>
                                <a:srgbClr val="1F4E79"/>
                              </a:solidFill>
                            </a:rPr>
                            <a:t>0.91</a:t>
                          </a:r>
                        </a:p>
                      </a:txBody>
                      <a:tcPr>
                        <a:noFill/>
                      </a:tcPr>
                    </a:tc>
                    <a:tc>
                      <a:txBody>
                        <a:bodyPr/>
                        <a:lstStyle/>
                        <a:p>
                          <a:r>
                            <a:rPr lang="en-US" dirty="0">
                              <a:solidFill>
                                <a:srgbClr val="1F4E79"/>
                              </a:solidFill>
                            </a:rPr>
                            <a:t>0.24</a:t>
                          </a:r>
                        </a:p>
                      </a:txBody>
                      <a:tcPr>
                        <a:noFill/>
                      </a:tcPr>
                    </a:tc>
                    <a:tc>
                      <a:txBody>
                        <a:bodyPr/>
                        <a:lstStyle/>
                        <a:p>
                          <a:r>
                            <a:rPr lang="en-US" dirty="0">
                              <a:solidFill>
                                <a:srgbClr val="1F4E79"/>
                              </a:solidFill>
                            </a:rPr>
                            <a:t>4%</a:t>
                          </a:r>
                        </a:p>
                      </a:txBody>
                      <a:tcPr>
                        <a:noFill/>
                      </a:tcPr>
                    </a:tc>
                    <a:tc>
                      <a:txBody>
                        <a:bodyPr/>
                        <a:lstStyle/>
                        <a:p>
                          <a:r>
                            <a:rPr lang="en-US" dirty="0">
                              <a:solidFill>
                                <a:srgbClr val="1F4E79"/>
                              </a:solidFill>
                            </a:rPr>
                            <a:t>96%</a:t>
                          </a:r>
                        </a:p>
                      </a:txBody>
                      <a:tcPr>
                        <a:noFill/>
                      </a:tcPr>
                    </a:tc>
                    <a:extLst>
                      <a:ext uri="{0D108BD9-81ED-4DB2-BD59-A6C34878D82A}">
                        <a16:rowId xmlns:a16="http://schemas.microsoft.com/office/drawing/2014/main" val="3742487205"/>
                      </a:ext>
                    </a:extLst>
                  </a:tr>
                  <a:tr h="370840">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(0.03)</a:t>
                          </a: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(0.35)</a:t>
                          </a: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(0.61)</a:t>
                          </a: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259284"/>
                      </a:ext>
                    </a:extLst>
                  </a:tr>
                </a:tbl>
              </a:graphicData>
            </a:graphic>
          </p:graphicFrame>
        </mc:Choice>
        <mc:Fallback>
          <p:graphicFrame>
            <p:nvGraphicFramePr>
              <p:cNvPr id="6" name="Table 5">
                <a:extLst>
                  <a:ext uri="{FF2B5EF4-FFF2-40B4-BE49-F238E27FC236}">
                    <a16:creationId xmlns:a16="http://schemas.microsoft.com/office/drawing/2014/main" id="{828611A7-5BE4-2110-FC11-877E8A055A04}"/>
                  </a:ext>
                </a:extLst>
              </p:cNvPr>
              <p:cNvGraphicFramePr>
                <a:graphicFrameLocks noGrp="1"/>
              </p:cNvGraphicFramePr>
              <p:nvPr>
                <p:extLst>
                  <p:ext uri="{D42A27DB-BD31-4B8C-83A1-F6EECF244321}">
                    <p14:modId xmlns:p14="http://schemas.microsoft.com/office/powerpoint/2010/main" val="129181617"/>
                  </p:ext>
                </p:extLst>
              </p:nvPr>
            </p:nvGraphicFramePr>
            <p:xfrm>
              <a:off x="446469" y="1774743"/>
              <a:ext cx="11288333" cy="4007739"/>
            </p:xfrm>
            <a:graphic>
              <a:graphicData uri="http://schemas.openxmlformats.org/drawingml/2006/table">
                <a:tbl>
                  <a:tblPr firstRow="1" bandRow="1">
                    <a:tableStyleId>{5C22544A-7EE6-4342-B048-85BDC9FD1C3A}</a:tableStyleId>
                  </a:tblPr>
                  <a:tblGrid>
                    <a:gridCol w="1612619">
                      <a:extLst>
                        <a:ext uri="{9D8B030D-6E8A-4147-A177-3AD203B41FA5}">
                          <a16:colId xmlns:a16="http://schemas.microsoft.com/office/drawing/2014/main" val="722169911"/>
                        </a:ext>
                      </a:extLst>
                    </a:gridCol>
                    <a:gridCol w="1612619">
                      <a:extLst>
                        <a:ext uri="{9D8B030D-6E8A-4147-A177-3AD203B41FA5}">
                          <a16:colId xmlns:a16="http://schemas.microsoft.com/office/drawing/2014/main" val="1844893182"/>
                        </a:ext>
                      </a:extLst>
                    </a:gridCol>
                    <a:gridCol w="1612619">
                      <a:extLst>
                        <a:ext uri="{9D8B030D-6E8A-4147-A177-3AD203B41FA5}">
                          <a16:colId xmlns:a16="http://schemas.microsoft.com/office/drawing/2014/main" val="3477649606"/>
                        </a:ext>
                      </a:extLst>
                    </a:gridCol>
                    <a:gridCol w="1612619">
                      <a:extLst>
                        <a:ext uri="{9D8B030D-6E8A-4147-A177-3AD203B41FA5}">
                          <a16:colId xmlns:a16="http://schemas.microsoft.com/office/drawing/2014/main" val="382124493"/>
                        </a:ext>
                      </a:extLst>
                    </a:gridCol>
                    <a:gridCol w="1612619">
                      <a:extLst>
                        <a:ext uri="{9D8B030D-6E8A-4147-A177-3AD203B41FA5}">
                          <a16:colId xmlns:a16="http://schemas.microsoft.com/office/drawing/2014/main" val="2495870090"/>
                        </a:ext>
                      </a:extLst>
                    </a:gridCol>
                    <a:gridCol w="1612619">
                      <a:extLst>
                        <a:ext uri="{9D8B030D-6E8A-4147-A177-3AD203B41FA5}">
                          <a16:colId xmlns:a16="http://schemas.microsoft.com/office/drawing/2014/main" val="1495485061"/>
                        </a:ext>
                      </a:extLst>
                    </a:gridCol>
                    <a:gridCol w="1612619">
                      <a:extLst>
                        <a:ext uri="{9D8B030D-6E8A-4147-A177-3AD203B41FA5}">
                          <a16:colId xmlns:a16="http://schemas.microsoft.com/office/drawing/2014/main" val="1810176280"/>
                        </a:ext>
                      </a:extLst>
                    </a:gridCol>
                  </a:tblGrid>
                  <a:tr h="670179">
                    <a:tc>
                      <a:txBody>
                        <a:bodyPr/>
                        <a:lstStyle/>
                        <a:p>
                          <a:endParaRPr lang="en-US"/>
                        </a:p>
                      </a:txBody>
                      <a:tcPr anchor="ctr">
                        <a:lnB w="12700" cap="flat" cmpd="sng" algn="ctr">
                          <a:noFill/>
                          <a:prstDash val="solid"/>
                          <a:round/>
                          <a:headEnd type="none" w="med" len="med"/>
                          <a:tailEnd type="none" w="med" len="med"/>
                        </a:lnB>
                        <a:blipFill>
                          <a:blip r:embed="rId2"/>
                          <a:stretch>
                            <a:fillRect l="-377" t="-909" r="-600000"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100758" t="-909" r="-502273"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200000" t="-909" r="-400377"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300000" t="-909" r="-300377"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400000" t="-909" r="-200377"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501894" t="-909" r="-101136" b="-511818"/>
                          </a:stretch>
                        </a:blipFill>
                      </a:tcPr>
                    </a:tc>
                    <a:tc>
                      <a:txBody>
                        <a:bodyPr/>
                        <a:lstStyle/>
                        <a:p>
                          <a:endParaRPr lang="en-US"/>
                        </a:p>
                      </a:txBody>
                      <a:tcPr anchor="ctr">
                        <a:lnB w="12700" cap="flat" cmpd="sng" algn="ctr">
                          <a:noFill/>
                          <a:prstDash val="solid"/>
                          <a:round/>
                          <a:headEnd type="none" w="med" len="med"/>
                          <a:tailEnd type="none" w="med" len="med"/>
                        </a:lnB>
                        <a:blipFill>
                          <a:blip r:embed="rId2"/>
                          <a:stretch>
                            <a:fillRect l="-599623" t="-909" r="-755" b="-511818"/>
                          </a:stretch>
                        </a:blipFill>
                      </a:tcPr>
                    </a:tc>
                    <a:extLst>
                      <a:ext uri="{0D108BD9-81ED-4DB2-BD59-A6C34878D82A}">
                        <a16:rowId xmlns:a16="http://schemas.microsoft.com/office/drawing/2014/main" val="2978428739"/>
                      </a:ext>
                    </a:extLst>
                  </a:tr>
                  <a:tr h="370840">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tx1"/>
                            </a:solidFill>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7927986"/>
                      </a:ext>
                    </a:extLst>
                  </a:tr>
                  <a:tr h="370840">
                    <a:tc>
                      <a:txBody>
                        <a:bodyPr/>
                        <a:lstStyle/>
                        <a:p>
                          <a:r>
                            <a:rPr lang="en-US" dirty="0">
                              <a:solidFill>
                                <a:srgbClr val="9D2235"/>
                              </a:solidFill>
                            </a:rPr>
                            <a:t>0.19</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Gasoline</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0.43</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0.19</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-0.02</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70%</a:t>
                          </a:r>
                        </a:p>
                      </a:txBody>
                      <a:tcPr>
                        <a:lnT w="12700" cap="flat" cmpd="sng" algn="ctr">
                          <a:solidFill>
                            <a:schemeClr val="tx1"/>
                          </a:solidFill>
                          <a:prstDash val="solid"/>
                          <a:round/>
                          <a:headEnd type="none" w="med" len="med"/>
                          <a:tailEnd type="none" w="med" len="med"/>
                        </a:lnT>
                        <a:noFill/>
                      </a:tcPr>
                    </a:tc>
                    <a:tc>
                      <a:txBody>
                        <a:bodyPr/>
                        <a:lstStyle/>
                        <a:p>
                          <a:r>
                            <a:rPr lang="en-US" dirty="0">
                              <a:solidFill>
                                <a:srgbClr val="9D2235"/>
                              </a:solidFill>
                            </a:rPr>
                            <a:t>30%</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263858652"/>
                      </a:ext>
                    </a:extLst>
                  </a:tr>
                  <a:tr h="370840">
                    <a:tc>
                      <a:txBody>
                        <a:bodyPr/>
                        <a:lstStyle/>
                        <a:p>
                          <a:endParaRPr lang="en-US" dirty="0">
                            <a:solidFill>
                              <a:srgbClr val="9D2235"/>
                            </a:solidFill>
                          </a:endParaRPr>
                        </a:p>
                      </a:txBody>
                      <a:tcPr>
                        <a:noFill/>
                      </a:tcPr>
                    </a:tc>
                    <a:tc>
                      <a:txBody>
                        <a:bodyPr/>
                        <a:lstStyle/>
                        <a:p>
                          <a:endParaRPr lang="en-US" dirty="0">
                            <a:solidFill>
                              <a:srgbClr val="9D2235"/>
                            </a:solidFill>
                          </a:endParaRPr>
                        </a:p>
                      </a:txBody>
                      <a:tcPr>
                        <a:noFill/>
                      </a:tcPr>
                    </a:tc>
                    <a:tc>
                      <a:txBody>
                        <a:bodyPr/>
                        <a:lstStyle/>
                        <a:p>
                          <a:r>
                            <a:rPr lang="en-US" dirty="0">
                              <a:solidFill>
                                <a:srgbClr val="9D2235"/>
                              </a:solidFill>
                            </a:rPr>
                            <a:t>(0.40)</a:t>
                          </a:r>
                        </a:p>
                      </a:txBody>
                      <a:tcPr>
                        <a:noFill/>
                      </a:tcPr>
                    </a:tc>
                    <a:tc>
                      <a:txBody>
                        <a:bodyPr/>
                        <a:lstStyle/>
                        <a:p>
                          <a:r>
                            <a:rPr lang="en-US" dirty="0">
                              <a:solidFill>
                                <a:srgbClr val="9D2235"/>
                              </a:solidFill>
                            </a:rPr>
                            <a:t>(0.07)</a:t>
                          </a:r>
                        </a:p>
                      </a:txBody>
                      <a:tcPr>
                        <a:noFill/>
                      </a:tcPr>
                    </a:tc>
                    <a:tc>
                      <a:txBody>
                        <a:bodyPr/>
                        <a:lstStyle/>
                        <a:p>
                          <a:r>
                            <a:rPr lang="en-US" dirty="0">
                              <a:solidFill>
                                <a:srgbClr val="9D2235"/>
                              </a:solidFill>
                            </a:rPr>
                            <a:t>(0.50)</a:t>
                          </a:r>
                        </a:p>
                      </a:txBody>
                      <a:tcPr>
                        <a:noFill/>
                      </a:tcPr>
                    </a:tc>
                    <a:tc>
                      <a:txBody>
                        <a:bodyPr/>
                        <a:lstStyle/>
                        <a:p>
                          <a:endParaRPr lang="en-US" dirty="0">
                            <a:solidFill>
                              <a:srgbClr val="9D2235"/>
                            </a:solidFill>
                          </a:endParaRPr>
                        </a:p>
                      </a:txBody>
                      <a:tcPr>
                        <a:noFill/>
                      </a:tcPr>
                    </a:tc>
                    <a:tc>
                      <a:txBody>
                        <a:bodyPr/>
                        <a:lstStyle/>
                        <a:p>
                          <a:endParaRPr lang="en-US" dirty="0">
                            <a:solidFill>
                              <a:srgbClr val="9D2235"/>
                            </a:solidFill>
                          </a:endParaRPr>
                        </a:p>
                      </a:txBody>
                      <a:tcPr>
                        <a:noFill/>
                      </a:tcPr>
                    </a:tc>
                    <a:extLst>
                      <a:ext uri="{0D108BD9-81ED-4DB2-BD59-A6C34878D82A}">
                        <a16:rowId xmlns:a16="http://schemas.microsoft.com/office/drawing/2014/main" val="3668458069"/>
                      </a:ext>
                    </a:extLst>
                  </a:tr>
                  <a:tr h="370840">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4161855676"/>
                      </a:ext>
                    </a:extLst>
                  </a:tr>
                  <a:tr h="370840">
                    <a:tc>
                      <a:txBody>
                        <a:bodyPr/>
                        <a:lstStyle/>
                        <a:p>
                          <a:r>
                            <a:rPr lang="en-US" dirty="0">
                              <a:solidFill>
                                <a:schemeClr val="tx1"/>
                              </a:solidFill>
                            </a:rPr>
                            <a:t>0.22</a:t>
                          </a:r>
                        </a:p>
                      </a:txBody>
                      <a:tcPr>
                        <a:noFill/>
                      </a:tcPr>
                    </a:tc>
                    <a:tc>
                      <a:txBody>
                        <a:bodyPr/>
                        <a:lstStyle/>
                        <a:p>
                          <a:r>
                            <a:rPr lang="en-US" dirty="0">
                              <a:solidFill>
                                <a:schemeClr val="tx1"/>
                              </a:solidFill>
                            </a:rPr>
                            <a:t>Fish</a:t>
                          </a:r>
                        </a:p>
                      </a:txBody>
                      <a:tcPr>
                        <a:noFill/>
                      </a:tcPr>
                    </a:tc>
                    <a:tc>
                      <a:txBody>
                        <a:bodyPr/>
                        <a:lstStyle/>
                        <a:p>
                          <a:r>
                            <a:rPr lang="en-US" dirty="0">
                              <a:solidFill>
                                <a:schemeClr val="tx1"/>
                              </a:solidFill>
                            </a:rPr>
                            <a:t>0.44</a:t>
                          </a:r>
                        </a:p>
                      </a:txBody>
                      <a:tcPr>
                        <a:noFill/>
                      </a:tcPr>
                    </a:tc>
                    <a:tc>
                      <a:txBody>
                        <a:bodyPr/>
                        <a:lstStyle/>
                        <a:p>
                          <a:r>
                            <a:rPr lang="en-US" dirty="0">
                              <a:solidFill>
                                <a:schemeClr val="tx1"/>
                              </a:solidFill>
                            </a:rPr>
                            <a:t>0.21</a:t>
                          </a:r>
                        </a:p>
                      </a:txBody>
                      <a:tcPr>
                        <a:noFill/>
                      </a:tcPr>
                    </a:tc>
                    <a:tc>
                      <a:txBody>
                        <a:bodyPr/>
                        <a:lstStyle/>
                        <a:p>
                          <a:r>
                            <a:rPr lang="en-US" dirty="0">
                              <a:solidFill>
                                <a:schemeClr val="tx1"/>
                              </a:solidFill>
                            </a:rPr>
                            <a:t>0.07</a:t>
                          </a:r>
                        </a:p>
                      </a:txBody>
                      <a:tcPr>
                        <a:noFill/>
                      </a:tcPr>
                    </a:tc>
                    <a:tc>
                      <a:txBody>
                        <a:bodyPr/>
                        <a:lstStyle/>
                        <a:p>
                          <a:r>
                            <a:rPr lang="en-US" dirty="0">
                              <a:solidFill>
                                <a:schemeClr val="tx1"/>
                              </a:solidFill>
                            </a:rPr>
                            <a:t>68%</a:t>
                          </a:r>
                        </a:p>
                      </a:txBody>
                      <a:tcPr>
                        <a:noFill/>
                      </a:tcPr>
                    </a:tc>
                    <a:tc>
                      <a:txBody>
                        <a:bodyPr/>
                        <a:lstStyle/>
                        <a:p>
                          <a:r>
                            <a:rPr lang="en-US" dirty="0">
                              <a:solidFill>
                                <a:schemeClr val="tx1"/>
                              </a:solidFill>
                            </a:rPr>
                            <a:t>32%</a:t>
                          </a:r>
                        </a:p>
                      </a:txBody>
                      <a:tcPr>
                        <a:noFill/>
                      </a:tcPr>
                    </a:tc>
                    <a:extLst>
                      <a:ext uri="{0D108BD9-81ED-4DB2-BD59-A6C34878D82A}">
                        <a16:rowId xmlns:a16="http://schemas.microsoft.com/office/drawing/2014/main" val="2227805869"/>
                      </a:ext>
                    </a:extLst>
                  </a:tr>
                  <a:tr h="370840">
                    <a:tc>
                      <a:txBody>
                        <a:bodyPr/>
                        <a:lstStyle/>
                        <a:p>
                          <a:endParaRPr lang="en-US">
                            <a:solidFill>
                              <a:schemeClr val="tx1"/>
                            </a:solidFill>
                          </a:endParaRPr>
                        </a:p>
                      </a:txBody>
                      <a:tcPr>
                        <a:noFill/>
                      </a:tcPr>
                    </a:tc>
                    <a:tc>
                      <a:txBody>
                        <a:bodyPr/>
                        <a:lstStyle/>
                        <a:p>
                          <a:endParaRPr lang="en-US">
                            <a:solidFill>
                              <a:schemeClr val="tx1"/>
                            </a:solidFill>
                          </a:endParaRPr>
                        </a:p>
                      </a:txBody>
                      <a:tcPr>
                        <a:noFill/>
                      </a:tcPr>
                    </a:tc>
                    <a:tc>
                      <a:txBody>
                        <a:bodyPr/>
                        <a:lstStyle/>
                        <a:p>
                          <a:r>
                            <a:rPr lang="en-US" dirty="0">
                              <a:solidFill>
                                <a:schemeClr val="tx1"/>
                              </a:solidFill>
                            </a:rPr>
                            <a:t>(0.37)</a:t>
                          </a:r>
                        </a:p>
                      </a:txBody>
                      <a:tcPr>
                        <a:noFill/>
                      </a:tcPr>
                    </a:tc>
                    <a:tc>
                      <a:txBody>
                        <a:bodyPr/>
                        <a:lstStyle/>
                        <a:p>
                          <a:r>
                            <a:rPr lang="en-US" dirty="0">
                              <a:solidFill>
                                <a:schemeClr val="tx1"/>
                              </a:solidFill>
                            </a:rPr>
                            <a:t>(0.08)</a:t>
                          </a:r>
                        </a:p>
                      </a:txBody>
                      <a:tcPr>
                        <a:noFill/>
                      </a:tcPr>
                    </a:tc>
                    <a:tc>
                      <a:txBody>
                        <a:bodyPr/>
                        <a:lstStyle/>
                        <a:p>
                          <a:r>
                            <a:rPr lang="en-US" dirty="0">
                              <a:solidFill>
                                <a:schemeClr val="tx1"/>
                              </a:solidFill>
                            </a:rPr>
                            <a:t>(0.57)</a:t>
                          </a: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1616586117"/>
                      </a:ext>
                    </a:extLst>
                  </a:tr>
                  <a:tr h="370840">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tc>
                      <a:txBody>
                        <a:bodyPr/>
                        <a:lstStyle/>
                        <a:p>
                          <a:endParaRPr lang="en-US" dirty="0">
                            <a:solidFill>
                              <a:schemeClr val="tx1"/>
                            </a:solidFill>
                          </a:endParaRPr>
                        </a:p>
                      </a:txBody>
                      <a:tcPr>
                        <a:noFill/>
                      </a:tcPr>
                    </a:tc>
                    <a:extLst>
                      <a:ext uri="{0D108BD9-81ED-4DB2-BD59-A6C34878D82A}">
                        <a16:rowId xmlns:a16="http://schemas.microsoft.com/office/drawing/2014/main" val="758045820"/>
                      </a:ext>
                    </a:extLst>
                  </a:tr>
                  <a:tr h="370840">
                    <a:tc>
                      <a:txBody>
                        <a:bodyPr/>
                        <a:lstStyle/>
                        <a:p>
                          <a:r>
                            <a:rPr lang="en-US" dirty="0">
                              <a:solidFill>
                                <a:srgbClr val="1F4E79"/>
                              </a:solidFill>
                            </a:rPr>
                            <a:t>0.93</a:t>
                          </a:r>
                        </a:p>
                      </a:txBody>
                      <a:tcPr>
                        <a:noFill/>
                      </a:tcPr>
                    </a:tc>
                    <a:tc>
                      <a:txBody>
                        <a:bodyPr/>
                        <a:lstStyle/>
                        <a:p>
                          <a:r>
                            <a:rPr lang="en-US" dirty="0">
                              <a:solidFill>
                                <a:srgbClr val="1F4E79"/>
                              </a:solidFill>
                            </a:rPr>
                            <a:t>Apartment</a:t>
                          </a:r>
                        </a:p>
                      </a:txBody>
                      <a:tcPr>
                        <a:noFill/>
                      </a:tcPr>
                    </a:tc>
                    <a:tc>
                      <a:txBody>
                        <a:bodyPr/>
                        <a:lstStyle/>
                        <a:p>
                          <a:r>
                            <a:rPr lang="en-US" dirty="0">
                              <a:solidFill>
                                <a:srgbClr val="1F4E79"/>
                              </a:solidFill>
                            </a:rPr>
                            <a:t>0.04</a:t>
                          </a:r>
                        </a:p>
                      </a:txBody>
                      <a:tcPr>
                        <a:noFill/>
                      </a:tcPr>
                    </a:tc>
                    <a:tc>
                      <a:txBody>
                        <a:bodyPr/>
                        <a:lstStyle/>
                        <a:p>
                          <a:r>
                            <a:rPr lang="en-US" dirty="0">
                              <a:solidFill>
                                <a:srgbClr val="1F4E79"/>
                              </a:solidFill>
                            </a:rPr>
                            <a:t>0.91</a:t>
                          </a:r>
                        </a:p>
                      </a:txBody>
                      <a:tcPr>
                        <a:noFill/>
                      </a:tcPr>
                    </a:tc>
                    <a:tc>
                      <a:txBody>
                        <a:bodyPr/>
                        <a:lstStyle/>
                        <a:p>
                          <a:r>
                            <a:rPr lang="en-US" dirty="0">
                              <a:solidFill>
                                <a:srgbClr val="1F4E79"/>
                              </a:solidFill>
                            </a:rPr>
                            <a:t>0.24</a:t>
                          </a:r>
                        </a:p>
                      </a:txBody>
                      <a:tcPr>
                        <a:noFill/>
                      </a:tcPr>
                    </a:tc>
                    <a:tc>
                      <a:txBody>
                        <a:bodyPr/>
                        <a:lstStyle/>
                        <a:p>
                          <a:r>
                            <a:rPr lang="en-US" dirty="0">
                              <a:solidFill>
                                <a:srgbClr val="1F4E79"/>
                              </a:solidFill>
                            </a:rPr>
                            <a:t>4%</a:t>
                          </a:r>
                        </a:p>
                      </a:txBody>
                      <a:tcPr>
                        <a:noFill/>
                      </a:tcPr>
                    </a:tc>
                    <a:tc>
                      <a:txBody>
                        <a:bodyPr/>
                        <a:lstStyle/>
                        <a:p>
                          <a:r>
                            <a:rPr lang="en-US" dirty="0">
                              <a:solidFill>
                                <a:srgbClr val="1F4E79"/>
                              </a:solidFill>
                            </a:rPr>
                            <a:t>96%</a:t>
                          </a:r>
                        </a:p>
                      </a:txBody>
                      <a:tcPr>
                        <a:noFill/>
                      </a:tcPr>
                    </a:tc>
                    <a:extLst>
                      <a:ext uri="{0D108BD9-81ED-4DB2-BD59-A6C34878D82A}">
                        <a16:rowId xmlns:a16="http://schemas.microsoft.com/office/drawing/2014/main" val="3742487205"/>
                      </a:ext>
                    </a:extLst>
                  </a:tr>
                  <a:tr h="370840">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(0.03)</a:t>
                          </a: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(0.35)</a:t>
                          </a:r>
                        </a:p>
                      </a:txBody>
                      <a:tcPr>
                        <a:lnB w="12700" cap="flat" cmpd="sng" algn="ctr">
                          <a:solidFill>
                            <a:schemeClr val="tx1"/>
                          </a:solidFill>
                          <a:prstDash val="solid"/>
                          <a:round/>
                          <a:headEnd type="none" w="med" len="med"/>
                          <a:tailEnd type="none" w="med" len="med"/>
                        </a:lnB>
                        <a:noFill/>
                      </a:tcPr>
                    </a:tc>
                    <a:tc>
                      <a:txBody>
                        <a:bodyPr/>
                        <a:lstStyle/>
                        <a:p>
                          <a:r>
                            <a:rPr lang="en-US" dirty="0">
                              <a:solidFill>
                                <a:srgbClr val="1F4E79"/>
                              </a:solidFill>
                            </a:rPr>
                            <a:t>(0.61)</a:t>
                          </a: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tc>
                      <a:txBody>
                        <a:bodyPr/>
                        <a:lstStyle/>
                        <a:p>
                          <a:endParaRPr lang="en-US" dirty="0">
                            <a:solidFill>
                              <a:srgbClr val="1F4E79"/>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259284"/>
                      </a:ext>
                    </a:extLst>
                  </a:tr>
                </a:tbl>
              </a:graphicData>
            </a:graphic>
          </p:graphicFrame>
        </mc:Fallback>
      </mc:AlternateContent>
      <p:sp>
        <p:nvSpPr>
          <p:cNvPr id="8" name="Action Button: Blank 7">
            <a:hlinkClick r:id="rId3" action="ppaction://hlinksldjump" highlightClick="1"/>
            <a:extLst>
              <a:ext uri="{FF2B5EF4-FFF2-40B4-BE49-F238E27FC236}">
                <a16:creationId xmlns:a16="http://schemas.microsoft.com/office/drawing/2014/main" id="{960A4A89-938C-0F23-3287-204FC86064CF}"/>
              </a:ext>
            </a:extLst>
          </p:cNvPr>
          <p:cNvSpPr/>
          <p:nvPr/>
        </p:nvSpPr>
        <p:spPr>
          <a:xfrm>
            <a:off x="446468"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olidFill>
                  <a:schemeClr val="tx1"/>
                </a:solidFill>
                <a:sym typeface="Wingdings" panose="05000000000000000000" pitchFamily="2" charset="2"/>
                <a:hlinkClick r:id="rId4" action="ppaction://hlinksldjump">
                  <a:extLst>
                    <a:ext uri="{A12FA001-AC4F-418D-AE19-62706E023703}">
                      <ahyp:hlinkClr xmlns:ahyp="http://schemas.microsoft.com/office/drawing/2018/hyperlinkcolor" val="tx"/>
                    </a:ext>
                  </a:extLst>
                </a:hlinkClick>
              </a:rPr>
              <a:t>Back</a:t>
            </a:r>
            <a:endParaRPr lang="en-US" sz="1200" dirty="0">
              <a:solidFill>
                <a:schemeClr val="tx1"/>
              </a:solidFill>
            </a:endParaRPr>
          </a:p>
        </p:txBody>
      </p:sp>
      <p:sp>
        <p:nvSpPr>
          <p:cNvPr id="2" name="Slide Number Placeholder 1">
            <a:extLst>
              <a:ext uri="{FF2B5EF4-FFF2-40B4-BE49-F238E27FC236}">
                <a16:creationId xmlns:a16="http://schemas.microsoft.com/office/drawing/2014/main" id="{7F512C70-DE1F-9269-FA79-20D3E2BD2896}"/>
              </a:ext>
            </a:extLst>
          </p:cNvPr>
          <p:cNvSpPr>
            <a:spLocks noGrp="1"/>
          </p:cNvSpPr>
          <p:nvPr>
            <p:ph type="sldNum" sz="quarter" idx="12"/>
          </p:nvPr>
        </p:nvSpPr>
        <p:spPr/>
        <p:txBody>
          <a:bodyPr/>
          <a:lstStyle/>
          <a:p>
            <a:fld id="{F994776A-187E-9540-9EA4-8D5781AB769D}" type="slidenum">
              <a:rPr lang="en-US" smtClean="0"/>
              <a:pPr/>
              <a:t>40</a:t>
            </a:fld>
            <a:endParaRPr lang="en-US" dirty="0"/>
          </a:p>
        </p:txBody>
      </p:sp>
    </p:spTree>
    <p:extLst>
      <p:ext uri="{BB962C8B-B14F-4D97-AF65-F5344CB8AC3E}">
        <p14:creationId xmlns:p14="http://schemas.microsoft.com/office/powerpoint/2010/main" val="3761515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CA96DB-C152-C257-6363-9B26A91B7B76}"/>
              </a:ext>
            </a:extLst>
          </p:cNvPr>
          <p:cNvSpPr>
            <a:spLocks noGrp="1"/>
          </p:cNvSpPr>
          <p:nvPr>
            <p:ph type="title"/>
          </p:nvPr>
        </p:nvSpPr>
        <p:spPr/>
        <p:txBody>
          <a:bodyPr/>
          <a:lstStyle/>
          <a:p>
            <a:r>
              <a:rPr lang="en-US" dirty="0"/>
              <a:t>Microeconomic Decompositions,</a:t>
            </a:r>
            <a:br>
              <a:rPr lang="en-US" dirty="0"/>
            </a:br>
            <a:r>
              <a:rPr lang="en-US" dirty="0"/>
              <a:t>Expenditure Weights</a:t>
            </a:r>
          </a:p>
        </p:txBody>
      </p:sp>
      <p:sp>
        <p:nvSpPr>
          <p:cNvPr id="3" name="Text Placeholder 2">
            <a:extLst>
              <a:ext uri="{FF2B5EF4-FFF2-40B4-BE49-F238E27FC236}">
                <a16:creationId xmlns:a16="http://schemas.microsoft.com/office/drawing/2014/main" id="{778F9ECD-DCD7-36CA-8A49-9D4E2EB0571F}"/>
              </a:ext>
            </a:extLst>
          </p:cNvPr>
          <p:cNvSpPr>
            <a:spLocks noGrp="1"/>
          </p:cNvSpPr>
          <p:nvPr>
            <p:ph type="body" sz="quarter" idx="10"/>
          </p:nvPr>
        </p:nvSpPr>
        <p:spPr>
          <a:xfrm>
            <a:off x="446468" y="1317556"/>
            <a:ext cx="11266713" cy="300409"/>
          </a:xfrm>
        </p:spPr>
        <p:txBody>
          <a:bodyPr/>
          <a:lstStyle/>
          <a:p>
            <a:pPr algn="ctr"/>
            <a:r>
              <a:rPr lang="en-US" b="1" dirty="0"/>
              <a:t>Variance analysis of RERs, Means</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1FA4E547-3FA9-0740-37BA-699A67E59BA7}"/>
                  </a:ext>
                </a:extLst>
              </p:cNvPr>
              <p:cNvGraphicFramePr>
                <a:graphicFrameLocks noGrp="1"/>
              </p:cNvGraphicFramePr>
              <p:nvPr>
                <p:extLst>
                  <p:ext uri="{D42A27DB-BD31-4B8C-83A1-F6EECF244321}">
                    <p14:modId xmlns:p14="http://schemas.microsoft.com/office/powerpoint/2010/main" val="2500607505"/>
                  </p:ext>
                </p:extLst>
              </p:nvPr>
            </p:nvGraphicFramePr>
            <p:xfrm>
              <a:off x="446468" y="1617965"/>
              <a:ext cx="11288334" cy="4778439"/>
            </p:xfrm>
            <a:graphic>
              <a:graphicData uri="http://schemas.openxmlformats.org/drawingml/2006/table">
                <a:tbl>
                  <a:tblPr firstRow="1" bandRow="1">
                    <a:tableStyleId>{5C22544A-7EE6-4342-B048-85BDC9FD1C3A}</a:tableStyleId>
                  </a:tblPr>
                  <a:tblGrid>
                    <a:gridCol w="1881389">
                      <a:extLst>
                        <a:ext uri="{9D8B030D-6E8A-4147-A177-3AD203B41FA5}">
                          <a16:colId xmlns:a16="http://schemas.microsoft.com/office/drawing/2014/main" val="3395422246"/>
                        </a:ext>
                      </a:extLst>
                    </a:gridCol>
                    <a:gridCol w="1881389">
                      <a:extLst>
                        <a:ext uri="{9D8B030D-6E8A-4147-A177-3AD203B41FA5}">
                          <a16:colId xmlns:a16="http://schemas.microsoft.com/office/drawing/2014/main" val="3040366168"/>
                        </a:ext>
                      </a:extLst>
                    </a:gridCol>
                    <a:gridCol w="1881389">
                      <a:extLst>
                        <a:ext uri="{9D8B030D-6E8A-4147-A177-3AD203B41FA5}">
                          <a16:colId xmlns:a16="http://schemas.microsoft.com/office/drawing/2014/main" val="3696871760"/>
                        </a:ext>
                      </a:extLst>
                    </a:gridCol>
                    <a:gridCol w="1881389">
                      <a:extLst>
                        <a:ext uri="{9D8B030D-6E8A-4147-A177-3AD203B41FA5}">
                          <a16:colId xmlns:a16="http://schemas.microsoft.com/office/drawing/2014/main" val="125061866"/>
                        </a:ext>
                      </a:extLst>
                    </a:gridCol>
                    <a:gridCol w="1881389">
                      <a:extLst>
                        <a:ext uri="{9D8B030D-6E8A-4147-A177-3AD203B41FA5}">
                          <a16:colId xmlns:a16="http://schemas.microsoft.com/office/drawing/2014/main" val="2958413050"/>
                        </a:ext>
                      </a:extLst>
                    </a:gridCol>
                    <a:gridCol w="1881389">
                      <a:extLst>
                        <a:ext uri="{9D8B030D-6E8A-4147-A177-3AD203B41FA5}">
                          <a16:colId xmlns:a16="http://schemas.microsoft.com/office/drawing/2014/main" val="2935759009"/>
                        </a:ext>
                      </a:extLst>
                    </a:gridCol>
                  </a:tblGrid>
                  <a:tr h="370840">
                    <a:tc>
                      <a:txBody>
                        <a:bodyPr/>
                        <a:lstStyle/>
                        <a:p>
                          <a:pPr algn="ctr"/>
                          <a:endParaRPr lang="en-US" dirty="0"/>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L w="12700" cmpd="sng">
                          <a:noFill/>
                        </a:lnL>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𝛽</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𝜌</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f>
                                  <m:fPr>
                                    <m:ctrlPr>
                                      <a:rPr lang="en-US" b="0" i="1" smtClean="0">
                                        <a:solidFill>
                                          <a:schemeClr val="tx1"/>
                                        </a:solidFill>
                                        <a:latin typeface="Cambria Math" panose="02040503050406030204" pitchFamily="18" charset="0"/>
                                      </a:rPr>
                                    </m:ctrlPr>
                                  </m:fPr>
                                  <m:num>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sub>
                                    </m:sSub>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den>
                                </m:f>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213982"/>
                      </a:ext>
                    </a:extLst>
                  </a:tr>
                  <a:tr h="370840">
                    <a:tc>
                      <a:txBody>
                        <a:bodyPr/>
                        <a:lstStyle/>
                        <a:p>
                          <a:r>
                            <a:rPr lang="en-US" b="1" dirty="0"/>
                            <a:t>All</a:t>
                          </a:r>
                        </a:p>
                      </a:txBody>
                      <a:tcPr>
                        <a:lnT w="12700" cap="flat" cmpd="sng" algn="ctr">
                          <a:noFill/>
                          <a:prstDash val="solid"/>
                          <a:round/>
                          <a:headEnd type="none" w="med" len="med"/>
                          <a:tailEnd type="none" w="med" len="med"/>
                        </a:lnT>
                        <a:noFill/>
                      </a:tcPr>
                    </a:tc>
                    <a:tc>
                      <a:txBody>
                        <a:bodyPr/>
                        <a:lstStyle/>
                        <a:p>
                          <a:pPr algn="ctr"/>
                          <a:endParaRPr lang="en-US" dirty="0"/>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0.81</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0.45</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2.00</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0.14</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44929210"/>
                      </a:ext>
                    </a:extLst>
                  </a:tr>
                  <a:tr h="370840">
                    <a:tc>
                      <a:txBody>
                        <a:bodyPr/>
                        <a:lstStyle/>
                        <a:p>
                          <a:r>
                            <a:rPr lang="en-US" dirty="0"/>
                            <a:t>Traded</a:t>
                          </a:r>
                        </a:p>
                      </a:txBody>
                      <a:tcPr>
                        <a:noFill/>
                      </a:tcPr>
                    </a:tc>
                    <a:tc>
                      <a:txBody>
                        <a:bodyPr/>
                        <a:lstStyle/>
                        <a:p>
                          <a:pPr algn="ctr"/>
                          <a:r>
                            <a:rPr lang="en-US" dirty="0"/>
                            <a:t>0.43</a:t>
                          </a:r>
                        </a:p>
                      </a:txBody>
                      <a:tcPr anchor="ctr">
                        <a:noFill/>
                      </a:tcPr>
                    </a:tc>
                    <a:tc>
                      <a:txBody>
                        <a:bodyPr/>
                        <a:lstStyle/>
                        <a:p>
                          <a:pPr algn="ctr"/>
                          <a:r>
                            <a:rPr lang="en-US" dirty="0"/>
                            <a:t>0.76</a:t>
                          </a:r>
                        </a:p>
                      </a:txBody>
                      <a:tcPr anchor="ctr">
                        <a:noFill/>
                      </a:tcPr>
                    </a:tc>
                    <a:tc>
                      <a:txBody>
                        <a:bodyPr/>
                        <a:lstStyle/>
                        <a:p>
                          <a:pPr algn="ctr"/>
                          <a:r>
                            <a:rPr lang="en-US" dirty="0"/>
                            <a:t>0.42</a:t>
                          </a:r>
                        </a:p>
                      </a:txBody>
                      <a:tcPr anchor="ctr">
                        <a:noFill/>
                      </a:tcPr>
                    </a:tc>
                    <a:tc>
                      <a:txBody>
                        <a:bodyPr/>
                        <a:lstStyle/>
                        <a:p>
                          <a:pPr algn="ctr"/>
                          <a:r>
                            <a:rPr lang="en-US" dirty="0"/>
                            <a:t>2.00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61473605"/>
                      </a:ext>
                    </a:extLst>
                  </a:tr>
                  <a:tr h="370840">
                    <a:tc>
                      <a:txBody>
                        <a:bodyPr/>
                        <a:lstStyle/>
                        <a:p>
                          <a:r>
                            <a:rPr lang="en-US" dirty="0"/>
                            <a:t>Non-Traded</a:t>
                          </a:r>
                        </a:p>
                      </a:txBody>
                      <a:tcPr>
                        <a:noFill/>
                      </a:tcPr>
                    </a:tc>
                    <a:tc>
                      <a:txBody>
                        <a:bodyPr/>
                        <a:lstStyle/>
                        <a:p>
                          <a:pPr algn="ctr"/>
                          <a:r>
                            <a:rPr lang="en-US" dirty="0"/>
                            <a:t>0.57</a:t>
                          </a:r>
                        </a:p>
                      </a:txBody>
                      <a:tcPr anchor="ctr">
                        <a:noFill/>
                      </a:tcPr>
                    </a:tc>
                    <a:tc>
                      <a:txBody>
                        <a:bodyPr/>
                        <a:lstStyle/>
                        <a:p>
                          <a:pPr algn="ctr"/>
                          <a:r>
                            <a:rPr lang="en-US" dirty="0"/>
                            <a:t>1.03</a:t>
                          </a:r>
                        </a:p>
                      </a:txBody>
                      <a:tcPr anchor="ctr">
                        <a:noFill/>
                      </a:tcPr>
                    </a:tc>
                    <a:tc>
                      <a:txBody>
                        <a:bodyPr/>
                        <a:lstStyle/>
                        <a:p>
                          <a:pPr algn="ctr"/>
                          <a:r>
                            <a:rPr lang="en-US" dirty="0"/>
                            <a:t>0.55</a:t>
                          </a:r>
                        </a:p>
                      </a:txBody>
                      <a:tcPr anchor="ctr">
                        <a:noFill/>
                      </a:tcPr>
                    </a:tc>
                    <a:tc>
                      <a:txBody>
                        <a:bodyPr/>
                        <a:lstStyle/>
                        <a:p>
                          <a:pPr algn="ctr"/>
                          <a:r>
                            <a:rPr lang="en-US" dirty="0"/>
                            <a:t>2.00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242621552"/>
                      </a:ext>
                    </a:extLst>
                  </a:tr>
                  <a:tr h="182331">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26164644"/>
                      </a:ext>
                    </a:extLst>
                  </a:tr>
                  <a:tr h="370840">
                    <a:tc>
                      <a:txBody>
                        <a:bodyPr/>
                        <a:lstStyle/>
                        <a:p>
                          <a:r>
                            <a:rPr lang="en-US" b="1" dirty="0"/>
                            <a:t>OECD</a:t>
                          </a:r>
                        </a:p>
                      </a:txBody>
                      <a:tcPr>
                        <a:noFill/>
                      </a:tcPr>
                    </a:tc>
                    <a:tc>
                      <a:txBody>
                        <a:bodyPr/>
                        <a:lstStyle/>
                        <a:p>
                          <a:pPr algn="ctr"/>
                          <a:endParaRPr lang="en-US" dirty="0"/>
                        </a:p>
                      </a:txBody>
                      <a:tcPr anchor="ctr">
                        <a:noFill/>
                      </a:tcPr>
                    </a:tc>
                    <a:tc>
                      <a:txBody>
                        <a:bodyPr/>
                        <a:lstStyle/>
                        <a:p>
                          <a:pPr algn="ctr"/>
                          <a:r>
                            <a:rPr lang="en-US" dirty="0"/>
                            <a:t>0.84</a:t>
                          </a:r>
                        </a:p>
                      </a:txBody>
                      <a:tcPr anchor="ctr">
                        <a:noFill/>
                      </a:tcPr>
                    </a:tc>
                    <a:tc>
                      <a:txBody>
                        <a:bodyPr/>
                        <a:lstStyle/>
                        <a:p>
                          <a:pPr algn="ctr"/>
                          <a:r>
                            <a:rPr lang="en-US" dirty="0"/>
                            <a:t>0.43</a:t>
                          </a:r>
                        </a:p>
                      </a:txBody>
                      <a:tcPr anchor="ctr">
                        <a:noFill/>
                      </a:tcPr>
                    </a:tc>
                    <a:tc>
                      <a:txBody>
                        <a:bodyPr/>
                        <a:lstStyle/>
                        <a:p>
                          <a:pPr algn="ctr"/>
                          <a:r>
                            <a:rPr lang="en-US" dirty="0"/>
                            <a:t>2.18</a:t>
                          </a:r>
                        </a:p>
                      </a:txBody>
                      <a:tcPr anchor="ctr">
                        <a:noFill/>
                      </a:tcPr>
                    </a:tc>
                    <a:tc>
                      <a:txBody>
                        <a:bodyPr/>
                        <a:lstStyle/>
                        <a:p>
                          <a:pPr algn="ctr"/>
                          <a:r>
                            <a:rPr lang="en-US" dirty="0"/>
                            <a:t>0.13</a:t>
                          </a:r>
                        </a:p>
                      </a:txBody>
                      <a:tcPr anchor="ctr">
                        <a:noFill/>
                      </a:tcPr>
                    </a:tc>
                    <a:extLst>
                      <a:ext uri="{0D108BD9-81ED-4DB2-BD59-A6C34878D82A}">
                        <a16:rowId xmlns:a16="http://schemas.microsoft.com/office/drawing/2014/main" val="1786073954"/>
                      </a:ext>
                    </a:extLst>
                  </a:tr>
                  <a:tr h="370840">
                    <a:tc>
                      <a:txBody>
                        <a:bodyPr/>
                        <a:lstStyle/>
                        <a:p>
                          <a:r>
                            <a:rPr lang="en-US" dirty="0"/>
                            <a:t>Traded</a:t>
                          </a:r>
                        </a:p>
                      </a:txBody>
                      <a:tcPr>
                        <a:noFill/>
                      </a:tcPr>
                    </a:tc>
                    <a:tc>
                      <a:txBody>
                        <a:bodyPr/>
                        <a:lstStyle/>
                        <a:p>
                          <a:pPr algn="ctr"/>
                          <a:r>
                            <a:rPr lang="en-US" dirty="0"/>
                            <a:t>0.44</a:t>
                          </a:r>
                        </a:p>
                      </a:txBody>
                      <a:tcPr anchor="ctr">
                        <a:noFill/>
                      </a:tcPr>
                    </a:tc>
                    <a:tc>
                      <a:txBody>
                        <a:bodyPr/>
                        <a:lstStyle/>
                        <a:p>
                          <a:pPr algn="ctr"/>
                          <a:r>
                            <a:rPr lang="en-US" dirty="0"/>
                            <a:t>0.81</a:t>
                          </a:r>
                        </a:p>
                      </a:txBody>
                      <a:tcPr anchor="ctr">
                        <a:noFill/>
                      </a:tcPr>
                    </a:tc>
                    <a:tc>
                      <a:txBody>
                        <a:bodyPr/>
                        <a:lstStyle/>
                        <a:p>
                          <a:pPr algn="ctr"/>
                          <a:r>
                            <a:rPr lang="en-US" dirty="0"/>
                            <a:t>0.42</a:t>
                          </a:r>
                        </a:p>
                      </a:txBody>
                      <a:tcPr anchor="ctr">
                        <a:noFill/>
                      </a:tcPr>
                    </a:tc>
                    <a:tc>
                      <a:txBody>
                        <a:bodyPr/>
                        <a:lstStyle/>
                        <a:p>
                          <a:pPr algn="ctr"/>
                          <a:r>
                            <a:rPr lang="en-US" dirty="0"/>
                            <a:t>2.20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109070760"/>
                      </a:ext>
                    </a:extLst>
                  </a:tr>
                  <a:tr h="370840">
                    <a:tc>
                      <a:txBody>
                        <a:bodyPr/>
                        <a:lstStyle/>
                        <a:p>
                          <a:r>
                            <a:rPr lang="en-US" dirty="0"/>
                            <a:t>Non-Traded</a:t>
                          </a:r>
                        </a:p>
                      </a:txBody>
                      <a:tcPr>
                        <a:noFill/>
                      </a:tcPr>
                    </a:tc>
                    <a:tc>
                      <a:txBody>
                        <a:bodyPr/>
                        <a:lstStyle/>
                        <a:p>
                          <a:pPr algn="ctr"/>
                          <a:r>
                            <a:rPr lang="en-US" dirty="0"/>
                            <a:t>0.56</a:t>
                          </a:r>
                        </a:p>
                      </a:txBody>
                      <a:tcPr anchor="ctr">
                        <a:noFill/>
                      </a:tcPr>
                    </a:tc>
                    <a:tc>
                      <a:txBody>
                        <a:bodyPr/>
                        <a:lstStyle/>
                        <a:p>
                          <a:pPr algn="ctr"/>
                          <a:r>
                            <a:rPr lang="en-US" dirty="0"/>
                            <a:t>0.95</a:t>
                          </a:r>
                        </a:p>
                      </a:txBody>
                      <a:tcPr anchor="ctr">
                        <a:noFill/>
                      </a:tcPr>
                    </a:tc>
                    <a:tc>
                      <a:txBody>
                        <a:bodyPr/>
                        <a:lstStyle/>
                        <a:p>
                          <a:pPr algn="ctr"/>
                          <a:r>
                            <a:rPr lang="en-US" dirty="0"/>
                            <a:t>0.50</a:t>
                          </a:r>
                        </a:p>
                      </a:txBody>
                      <a:tcPr anchor="ctr">
                        <a:noFill/>
                      </a:tcPr>
                    </a:tc>
                    <a:tc>
                      <a:txBody>
                        <a:bodyPr/>
                        <a:lstStyle/>
                        <a:p>
                          <a:pPr algn="ctr"/>
                          <a:r>
                            <a:rPr lang="en-US" dirty="0"/>
                            <a:t>2.10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874136"/>
                      </a:ext>
                    </a:extLst>
                  </a:tr>
                  <a:tr h="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4250177399"/>
                      </a:ext>
                    </a:extLst>
                  </a:tr>
                  <a:tr h="370840">
                    <a:tc>
                      <a:txBody>
                        <a:bodyPr/>
                        <a:lstStyle/>
                        <a:p>
                          <a:r>
                            <a:rPr lang="en-US" b="1" dirty="0"/>
                            <a:t>US-Canada</a:t>
                          </a:r>
                        </a:p>
                      </a:txBody>
                      <a:tcPr>
                        <a:noFill/>
                      </a:tcPr>
                    </a:tc>
                    <a:tc>
                      <a:txBody>
                        <a:bodyPr/>
                        <a:lstStyle/>
                        <a:p>
                          <a:pPr algn="ctr"/>
                          <a:endParaRPr lang="en-US" dirty="0"/>
                        </a:p>
                      </a:txBody>
                      <a:tcPr anchor="ctr">
                        <a:noFill/>
                      </a:tcPr>
                    </a:tc>
                    <a:tc>
                      <a:txBody>
                        <a:bodyPr/>
                        <a:lstStyle/>
                        <a:p>
                          <a:pPr algn="ctr"/>
                          <a:r>
                            <a:rPr lang="en-US" dirty="0"/>
                            <a:t>0.83</a:t>
                          </a:r>
                        </a:p>
                      </a:txBody>
                      <a:tcPr anchor="ctr">
                        <a:noFill/>
                      </a:tcPr>
                    </a:tc>
                    <a:tc>
                      <a:txBody>
                        <a:bodyPr/>
                        <a:lstStyle/>
                        <a:p>
                          <a:pPr algn="ctr"/>
                          <a:r>
                            <a:rPr lang="en-US" dirty="0"/>
                            <a:t>0.38</a:t>
                          </a:r>
                        </a:p>
                      </a:txBody>
                      <a:tcPr anchor="ctr">
                        <a:noFill/>
                      </a:tcPr>
                    </a:tc>
                    <a:tc>
                      <a:txBody>
                        <a:bodyPr/>
                        <a:lstStyle/>
                        <a:p>
                          <a:pPr algn="ctr"/>
                          <a:r>
                            <a:rPr lang="en-US" dirty="0"/>
                            <a:t>2.19</a:t>
                          </a:r>
                        </a:p>
                      </a:txBody>
                      <a:tcPr anchor="ctr">
                        <a:noFill/>
                      </a:tcPr>
                    </a:tc>
                    <a:tc>
                      <a:txBody>
                        <a:bodyPr/>
                        <a:lstStyle/>
                        <a:p>
                          <a:pPr algn="ctr"/>
                          <a:r>
                            <a:rPr lang="en-US" dirty="0"/>
                            <a:t>0.10</a:t>
                          </a:r>
                        </a:p>
                      </a:txBody>
                      <a:tcPr anchor="ctr">
                        <a:noFill/>
                      </a:tcPr>
                    </a:tc>
                    <a:extLst>
                      <a:ext uri="{0D108BD9-81ED-4DB2-BD59-A6C34878D82A}">
                        <a16:rowId xmlns:a16="http://schemas.microsoft.com/office/drawing/2014/main" val="205503956"/>
                      </a:ext>
                    </a:extLst>
                  </a:tr>
                  <a:tr h="370840">
                    <a:tc>
                      <a:txBody>
                        <a:bodyPr/>
                        <a:lstStyle/>
                        <a:p>
                          <a:r>
                            <a:rPr lang="en-US" dirty="0"/>
                            <a:t>Traded</a:t>
                          </a:r>
                        </a:p>
                      </a:txBody>
                      <a:tcPr>
                        <a:noFill/>
                      </a:tcPr>
                    </a:tc>
                    <a:tc>
                      <a:txBody>
                        <a:bodyPr/>
                        <a:lstStyle/>
                        <a:p>
                          <a:pPr algn="ctr"/>
                          <a:r>
                            <a:rPr lang="en-US" dirty="0"/>
                            <a:t>0.45</a:t>
                          </a:r>
                        </a:p>
                      </a:txBody>
                      <a:tcPr anchor="ctr">
                        <a:noFill/>
                      </a:tcPr>
                    </a:tc>
                    <a:tc>
                      <a:txBody>
                        <a:bodyPr/>
                        <a:lstStyle/>
                        <a:p>
                          <a:pPr algn="ctr"/>
                          <a:r>
                            <a:rPr lang="en-US" dirty="0"/>
                            <a:t>0.83</a:t>
                          </a:r>
                        </a:p>
                      </a:txBody>
                      <a:tcPr anchor="ctr">
                        <a:noFill/>
                      </a:tcPr>
                    </a:tc>
                    <a:tc>
                      <a:txBody>
                        <a:bodyPr/>
                        <a:lstStyle/>
                        <a:p>
                          <a:pPr algn="ctr"/>
                          <a:r>
                            <a:rPr lang="en-US" dirty="0"/>
                            <a:t>0.36</a:t>
                          </a:r>
                        </a:p>
                      </a:txBody>
                      <a:tcPr anchor="ctr">
                        <a:noFill/>
                      </a:tcPr>
                    </a:tc>
                    <a:tc>
                      <a:txBody>
                        <a:bodyPr/>
                        <a:lstStyle/>
                        <a:p>
                          <a:pPr algn="ctr"/>
                          <a:r>
                            <a:rPr lang="en-US" dirty="0"/>
                            <a:t>2.26</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029417383"/>
                      </a:ext>
                    </a:extLst>
                  </a:tr>
                  <a:tr h="370840">
                    <a:tc>
                      <a:txBody>
                        <a:bodyPr/>
                        <a:lstStyle/>
                        <a:p>
                          <a:r>
                            <a:rPr lang="en-US" dirty="0"/>
                            <a:t>Non-Traded</a:t>
                          </a:r>
                        </a:p>
                      </a:txBody>
                      <a:tcPr>
                        <a:lnB w="12700" cap="flat" cmpd="sng" algn="ctr">
                          <a:solidFill>
                            <a:schemeClr val="tx1"/>
                          </a:solidFill>
                          <a:prstDash val="solid"/>
                          <a:round/>
                          <a:headEnd type="none" w="med" len="med"/>
                          <a:tailEnd type="none" w="med" len="med"/>
                        </a:lnB>
                        <a:noFill/>
                      </a:tcPr>
                    </a:tc>
                    <a:tc>
                      <a:txBody>
                        <a:bodyPr/>
                        <a:lstStyle/>
                        <a:p>
                          <a:pPr algn="ctr"/>
                          <a:r>
                            <a:rPr lang="en-US" dirty="0"/>
                            <a:t>0.55</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0.87</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0.46</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1.89</a:t>
                          </a:r>
                        </a:p>
                      </a:txBody>
                      <a:tcPr anchor="ctr">
                        <a:lnB w="12700" cap="flat" cmpd="sng" algn="ctr">
                          <a:solidFill>
                            <a:schemeClr val="tx1"/>
                          </a:solidFill>
                          <a:prstDash val="solid"/>
                          <a:round/>
                          <a:headEnd type="none" w="med" len="med"/>
                          <a:tailEnd type="none" w="med" len="med"/>
                        </a:lnB>
                        <a:noFill/>
                      </a:tcPr>
                    </a:tc>
                    <a:tc>
                      <a:txBody>
                        <a:bodyPr/>
                        <a:lstStyle/>
                        <a:p>
                          <a:pPr algn="ctr"/>
                          <a:endParaRPr 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8741810"/>
                      </a:ext>
                    </a:extLst>
                  </a:tr>
                </a:tbl>
              </a:graphicData>
            </a:graphic>
          </p:graphicFrame>
        </mc:Choice>
        <mc:Fallback>
          <p:graphicFrame>
            <p:nvGraphicFramePr>
              <p:cNvPr id="6" name="Table 5">
                <a:extLst>
                  <a:ext uri="{FF2B5EF4-FFF2-40B4-BE49-F238E27FC236}">
                    <a16:creationId xmlns:a16="http://schemas.microsoft.com/office/drawing/2014/main" id="{1FA4E547-3FA9-0740-37BA-699A67E59BA7}"/>
                  </a:ext>
                </a:extLst>
              </p:cNvPr>
              <p:cNvGraphicFramePr>
                <a:graphicFrameLocks noGrp="1"/>
              </p:cNvGraphicFramePr>
              <p:nvPr>
                <p:extLst>
                  <p:ext uri="{D42A27DB-BD31-4B8C-83A1-F6EECF244321}">
                    <p14:modId xmlns:p14="http://schemas.microsoft.com/office/powerpoint/2010/main" val="2500607505"/>
                  </p:ext>
                </p:extLst>
              </p:nvPr>
            </p:nvGraphicFramePr>
            <p:xfrm>
              <a:off x="446468" y="1617965"/>
              <a:ext cx="11288334" cy="4778439"/>
            </p:xfrm>
            <a:graphic>
              <a:graphicData uri="http://schemas.openxmlformats.org/drawingml/2006/table">
                <a:tbl>
                  <a:tblPr firstRow="1" bandRow="1">
                    <a:tableStyleId>{5C22544A-7EE6-4342-B048-85BDC9FD1C3A}</a:tableStyleId>
                  </a:tblPr>
                  <a:tblGrid>
                    <a:gridCol w="1881389">
                      <a:extLst>
                        <a:ext uri="{9D8B030D-6E8A-4147-A177-3AD203B41FA5}">
                          <a16:colId xmlns:a16="http://schemas.microsoft.com/office/drawing/2014/main" val="3395422246"/>
                        </a:ext>
                      </a:extLst>
                    </a:gridCol>
                    <a:gridCol w="1881389">
                      <a:extLst>
                        <a:ext uri="{9D8B030D-6E8A-4147-A177-3AD203B41FA5}">
                          <a16:colId xmlns:a16="http://schemas.microsoft.com/office/drawing/2014/main" val="3040366168"/>
                        </a:ext>
                      </a:extLst>
                    </a:gridCol>
                    <a:gridCol w="1881389">
                      <a:extLst>
                        <a:ext uri="{9D8B030D-6E8A-4147-A177-3AD203B41FA5}">
                          <a16:colId xmlns:a16="http://schemas.microsoft.com/office/drawing/2014/main" val="3696871760"/>
                        </a:ext>
                      </a:extLst>
                    </a:gridCol>
                    <a:gridCol w="1881389">
                      <a:extLst>
                        <a:ext uri="{9D8B030D-6E8A-4147-A177-3AD203B41FA5}">
                          <a16:colId xmlns:a16="http://schemas.microsoft.com/office/drawing/2014/main" val="125061866"/>
                        </a:ext>
                      </a:extLst>
                    </a:gridCol>
                    <a:gridCol w="1881389">
                      <a:extLst>
                        <a:ext uri="{9D8B030D-6E8A-4147-A177-3AD203B41FA5}">
                          <a16:colId xmlns:a16="http://schemas.microsoft.com/office/drawing/2014/main" val="2958413050"/>
                        </a:ext>
                      </a:extLst>
                    </a:gridCol>
                    <a:gridCol w="1881389">
                      <a:extLst>
                        <a:ext uri="{9D8B030D-6E8A-4147-A177-3AD203B41FA5}">
                          <a16:colId xmlns:a16="http://schemas.microsoft.com/office/drawing/2014/main" val="2935759009"/>
                        </a:ext>
                      </a:extLst>
                    </a:gridCol>
                  </a:tblGrid>
                  <a:tr h="709359">
                    <a:tc>
                      <a:txBody>
                        <a:bodyPr/>
                        <a:lstStyle/>
                        <a:p>
                          <a:pPr algn="ctr"/>
                          <a:endParaRPr lang="en-US" dirty="0"/>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nchor="ctr">
                        <a:lnL w="12700" cmpd="sng">
                          <a:noFill/>
                        </a:lnL>
                        <a:lnB w="12700" cap="flat" cmpd="sng" algn="ctr">
                          <a:solidFill>
                            <a:schemeClr val="tx1"/>
                          </a:solidFill>
                          <a:prstDash val="solid"/>
                          <a:round/>
                          <a:headEnd type="none" w="med" len="med"/>
                          <a:tailEnd type="none" w="med" len="med"/>
                        </a:lnB>
                        <a:blipFill>
                          <a:blip r:embed="rId2"/>
                          <a:stretch>
                            <a:fillRect l="-100324" t="-855" r="-400324"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200324" t="-855" r="-300324"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301299" t="-855" r="-201299"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400000" t="-855" r="-100647"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500000" t="-855" r="-647" b="-583761"/>
                          </a:stretch>
                        </a:blipFill>
                      </a:tcPr>
                    </a:tc>
                    <a:extLst>
                      <a:ext uri="{0D108BD9-81ED-4DB2-BD59-A6C34878D82A}">
                        <a16:rowId xmlns:a16="http://schemas.microsoft.com/office/drawing/2014/main" val="306213982"/>
                      </a:ext>
                    </a:extLst>
                  </a:tr>
                  <a:tr h="370840">
                    <a:tc>
                      <a:txBody>
                        <a:bodyPr/>
                        <a:lstStyle/>
                        <a:p>
                          <a:r>
                            <a:rPr lang="en-US" b="1" dirty="0"/>
                            <a:t>All</a:t>
                          </a:r>
                        </a:p>
                      </a:txBody>
                      <a:tcPr>
                        <a:lnT w="12700" cap="flat" cmpd="sng" algn="ctr">
                          <a:noFill/>
                          <a:prstDash val="solid"/>
                          <a:round/>
                          <a:headEnd type="none" w="med" len="med"/>
                          <a:tailEnd type="none" w="med" len="med"/>
                        </a:lnT>
                        <a:noFill/>
                      </a:tcPr>
                    </a:tc>
                    <a:tc>
                      <a:txBody>
                        <a:bodyPr/>
                        <a:lstStyle/>
                        <a:p>
                          <a:pPr algn="ctr"/>
                          <a:endParaRPr lang="en-US" dirty="0"/>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0.81</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0.45</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2.00</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0.14</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44929210"/>
                      </a:ext>
                    </a:extLst>
                  </a:tr>
                  <a:tr h="370840">
                    <a:tc>
                      <a:txBody>
                        <a:bodyPr/>
                        <a:lstStyle/>
                        <a:p>
                          <a:r>
                            <a:rPr lang="en-US" dirty="0"/>
                            <a:t>Traded</a:t>
                          </a:r>
                        </a:p>
                      </a:txBody>
                      <a:tcPr>
                        <a:noFill/>
                      </a:tcPr>
                    </a:tc>
                    <a:tc>
                      <a:txBody>
                        <a:bodyPr/>
                        <a:lstStyle/>
                        <a:p>
                          <a:pPr algn="ctr"/>
                          <a:r>
                            <a:rPr lang="en-US" dirty="0"/>
                            <a:t>0.43</a:t>
                          </a:r>
                        </a:p>
                      </a:txBody>
                      <a:tcPr anchor="ctr">
                        <a:noFill/>
                      </a:tcPr>
                    </a:tc>
                    <a:tc>
                      <a:txBody>
                        <a:bodyPr/>
                        <a:lstStyle/>
                        <a:p>
                          <a:pPr algn="ctr"/>
                          <a:r>
                            <a:rPr lang="en-US" dirty="0"/>
                            <a:t>0.76</a:t>
                          </a:r>
                        </a:p>
                      </a:txBody>
                      <a:tcPr anchor="ctr">
                        <a:noFill/>
                      </a:tcPr>
                    </a:tc>
                    <a:tc>
                      <a:txBody>
                        <a:bodyPr/>
                        <a:lstStyle/>
                        <a:p>
                          <a:pPr algn="ctr"/>
                          <a:r>
                            <a:rPr lang="en-US" dirty="0"/>
                            <a:t>0.42</a:t>
                          </a:r>
                        </a:p>
                      </a:txBody>
                      <a:tcPr anchor="ctr">
                        <a:noFill/>
                      </a:tcPr>
                    </a:tc>
                    <a:tc>
                      <a:txBody>
                        <a:bodyPr/>
                        <a:lstStyle/>
                        <a:p>
                          <a:pPr algn="ctr"/>
                          <a:r>
                            <a:rPr lang="en-US" dirty="0"/>
                            <a:t>2.00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61473605"/>
                      </a:ext>
                    </a:extLst>
                  </a:tr>
                  <a:tr h="370840">
                    <a:tc>
                      <a:txBody>
                        <a:bodyPr/>
                        <a:lstStyle/>
                        <a:p>
                          <a:r>
                            <a:rPr lang="en-US" dirty="0"/>
                            <a:t>Non-Traded</a:t>
                          </a:r>
                        </a:p>
                      </a:txBody>
                      <a:tcPr>
                        <a:noFill/>
                      </a:tcPr>
                    </a:tc>
                    <a:tc>
                      <a:txBody>
                        <a:bodyPr/>
                        <a:lstStyle/>
                        <a:p>
                          <a:pPr algn="ctr"/>
                          <a:r>
                            <a:rPr lang="en-US" dirty="0"/>
                            <a:t>0.57</a:t>
                          </a:r>
                        </a:p>
                      </a:txBody>
                      <a:tcPr anchor="ctr">
                        <a:noFill/>
                      </a:tcPr>
                    </a:tc>
                    <a:tc>
                      <a:txBody>
                        <a:bodyPr/>
                        <a:lstStyle/>
                        <a:p>
                          <a:pPr algn="ctr"/>
                          <a:r>
                            <a:rPr lang="en-US" dirty="0"/>
                            <a:t>1.03</a:t>
                          </a:r>
                        </a:p>
                      </a:txBody>
                      <a:tcPr anchor="ctr">
                        <a:noFill/>
                      </a:tcPr>
                    </a:tc>
                    <a:tc>
                      <a:txBody>
                        <a:bodyPr/>
                        <a:lstStyle/>
                        <a:p>
                          <a:pPr algn="ctr"/>
                          <a:r>
                            <a:rPr lang="en-US" dirty="0"/>
                            <a:t>0.55</a:t>
                          </a:r>
                        </a:p>
                      </a:txBody>
                      <a:tcPr anchor="ctr">
                        <a:noFill/>
                      </a:tcPr>
                    </a:tc>
                    <a:tc>
                      <a:txBody>
                        <a:bodyPr/>
                        <a:lstStyle/>
                        <a:p>
                          <a:pPr algn="ctr"/>
                          <a:r>
                            <a:rPr lang="en-US" dirty="0"/>
                            <a:t>2.00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242621552"/>
                      </a:ext>
                    </a:extLst>
                  </a:tr>
                  <a:tr h="36576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26164644"/>
                      </a:ext>
                    </a:extLst>
                  </a:tr>
                  <a:tr h="370840">
                    <a:tc>
                      <a:txBody>
                        <a:bodyPr/>
                        <a:lstStyle/>
                        <a:p>
                          <a:r>
                            <a:rPr lang="en-US" b="1" dirty="0"/>
                            <a:t>OECD</a:t>
                          </a:r>
                        </a:p>
                      </a:txBody>
                      <a:tcPr>
                        <a:noFill/>
                      </a:tcPr>
                    </a:tc>
                    <a:tc>
                      <a:txBody>
                        <a:bodyPr/>
                        <a:lstStyle/>
                        <a:p>
                          <a:pPr algn="ctr"/>
                          <a:endParaRPr lang="en-US" dirty="0"/>
                        </a:p>
                      </a:txBody>
                      <a:tcPr anchor="ctr">
                        <a:noFill/>
                      </a:tcPr>
                    </a:tc>
                    <a:tc>
                      <a:txBody>
                        <a:bodyPr/>
                        <a:lstStyle/>
                        <a:p>
                          <a:pPr algn="ctr"/>
                          <a:r>
                            <a:rPr lang="en-US" dirty="0"/>
                            <a:t>0.84</a:t>
                          </a:r>
                        </a:p>
                      </a:txBody>
                      <a:tcPr anchor="ctr">
                        <a:noFill/>
                      </a:tcPr>
                    </a:tc>
                    <a:tc>
                      <a:txBody>
                        <a:bodyPr/>
                        <a:lstStyle/>
                        <a:p>
                          <a:pPr algn="ctr"/>
                          <a:r>
                            <a:rPr lang="en-US" dirty="0"/>
                            <a:t>0.43</a:t>
                          </a:r>
                        </a:p>
                      </a:txBody>
                      <a:tcPr anchor="ctr">
                        <a:noFill/>
                      </a:tcPr>
                    </a:tc>
                    <a:tc>
                      <a:txBody>
                        <a:bodyPr/>
                        <a:lstStyle/>
                        <a:p>
                          <a:pPr algn="ctr"/>
                          <a:r>
                            <a:rPr lang="en-US" dirty="0"/>
                            <a:t>2.18</a:t>
                          </a:r>
                        </a:p>
                      </a:txBody>
                      <a:tcPr anchor="ctr">
                        <a:noFill/>
                      </a:tcPr>
                    </a:tc>
                    <a:tc>
                      <a:txBody>
                        <a:bodyPr/>
                        <a:lstStyle/>
                        <a:p>
                          <a:pPr algn="ctr"/>
                          <a:r>
                            <a:rPr lang="en-US" dirty="0"/>
                            <a:t>0.13</a:t>
                          </a:r>
                        </a:p>
                      </a:txBody>
                      <a:tcPr anchor="ctr">
                        <a:noFill/>
                      </a:tcPr>
                    </a:tc>
                    <a:extLst>
                      <a:ext uri="{0D108BD9-81ED-4DB2-BD59-A6C34878D82A}">
                        <a16:rowId xmlns:a16="http://schemas.microsoft.com/office/drawing/2014/main" val="1786073954"/>
                      </a:ext>
                    </a:extLst>
                  </a:tr>
                  <a:tr h="370840">
                    <a:tc>
                      <a:txBody>
                        <a:bodyPr/>
                        <a:lstStyle/>
                        <a:p>
                          <a:r>
                            <a:rPr lang="en-US" dirty="0"/>
                            <a:t>Traded</a:t>
                          </a:r>
                        </a:p>
                      </a:txBody>
                      <a:tcPr>
                        <a:noFill/>
                      </a:tcPr>
                    </a:tc>
                    <a:tc>
                      <a:txBody>
                        <a:bodyPr/>
                        <a:lstStyle/>
                        <a:p>
                          <a:pPr algn="ctr"/>
                          <a:r>
                            <a:rPr lang="en-US" dirty="0"/>
                            <a:t>0.44</a:t>
                          </a:r>
                        </a:p>
                      </a:txBody>
                      <a:tcPr anchor="ctr">
                        <a:noFill/>
                      </a:tcPr>
                    </a:tc>
                    <a:tc>
                      <a:txBody>
                        <a:bodyPr/>
                        <a:lstStyle/>
                        <a:p>
                          <a:pPr algn="ctr"/>
                          <a:r>
                            <a:rPr lang="en-US" dirty="0"/>
                            <a:t>0.81</a:t>
                          </a:r>
                        </a:p>
                      </a:txBody>
                      <a:tcPr anchor="ctr">
                        <a:noFill/>
                      </a:tcPr>
                    </a:tc>
                    <a:tc>
                      <a:txBody>
                        <a:bodyPr/>
                        <a:lstStyle/>
                        <a:p>
                          <a:pPr algn="ctr"/>
                          <a:r>
                            <a:rPr lang="en-US" dirty="0"/>
                            <a:t>0.42</a:t>
                          </a:r>
                        </a:p>
                      </a:txBody>
                      <a:tcPr anchor="ctr">
                        <a:noFill/>
                      </a:tcPr>
                    </a:tc>
                    <a:tc>
                      <a:txBody>
                        <a:bodyPr/>
                        <a:lstStyle/>
                        <a:p>
                          <a:pPr algn="ctr"/>
                          <a:r>
                            <a:rPr lang="en-US" dirty="0"/>
                            <a:t>2.20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109070760"/>
                      </a:ext>
                    </a:extLst>
                  </a:tr>
                  <a:tr h="370840">
                    <a:tc>
                      <a:txBody>
                        <a:bodyPr/>
                        <a:lstStyle/>
                        <a:p>
                          <a:r>
                            <a:rPr lang="en-US" dirty="0"/>
                            <a:t>Non-Traded</a:t>
                          </a:r>
                        </a:p>
                      </a:txBody>
                      <a:tcPr>
                        <a:noFill/>
                      </a:tcPr>
                    </a:tc>
                    <a:tc>
                      <a:txBody>
                        <a:bodyPr/>
                        <a:lstStyle/>
                        <a:p>
                          <a:pPr algn="ctr"/>
                          <a:r>
                            <a:rPr lang="en-US" dirty="0"/>
                            <a:t>0.56</a:t>
                          </a:r>
                        </a:p>
                      </a:txBody>
                      <a:tcPr anchor="ctr">
                        <a:noFill/>
                      </a:tcPr>
                    </a:tc>
                    <a:tc>
                      <a:txBody>
                        <a:bodyPr/>
                        <a:lstStyle/>
                        <a:p>
                          <a:pPr algn="ctr"/>
                          <a:r>
                            <a:rPr lang="en-US" dirty="0"/>
                            <a:t>0.95</a:t>
                          </a:r>
                        </a:p>
                      </a:txBody>
                      <a:tcPr anchor="ctr">
                        <a:noFill/>
                      </a:tcPr>
                    </a:tc>
                    <a:tc>
                      <a:txBody>
                        <a:bodyPr/>
                        <a:lstStyle/>
                        <a:p>
                          <a:pPr algn="ctr"/>
                          <a:r>
                            <a:rPr lang="en-US" dirty="0"/>
                            <a:t>0.50</a:t>
                          </a:r>
                        </a:p>
                      </a:txBody>
                      <a:tcPr anchor="ctr">
                        <a:noFill/>
                      </a:tcPr>
                    </a:tc>
                    <a:tc>
                      <a:txBody>
                        <a:bodyPr/>
                        <a:lstStyle/>
                        <a:p>
                          <a:pPr algn="ctr"/>
                          <a:r>
                            <a:rPr lang="en-US" dirty="0"/>
                            <a:t>2.10</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874136"/>
                      </a:ext>
                    </a:extLst>
                  </a:tr>
                  <a:tr h="36576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4250177399"/>
                      </a:ext>
                    </a:extLst>
                  </a:tr>
                  <a:tr h="370840">
                    <a:tc>
                      <a:txBody>
                        <a:bodyPr/>
                        <a:lstStyle/>
                        <a:p>
                          <a:r>
                            <a:rPr lang="en-US" b="1" dirty="0"/>
                            <a:t>US-Canada</a:t>
                          </a:r>
                        </a:p>
                      </a:txBody>
                      <a:tcPr>
                        <a:noFill/>
                      </a:tcPr>
                    </a:tc>
                    <a:tc>
                      <a:txBody>
                        <a:bodyPr/>
                        <a:lstStyle/>
                        <a:p>
                          <a:pPr algn="ctr"/>
                          <a:endParaRPr lang="en-US" dirty="0"/>
                        </a:p>
                      </a:txBody>
                      <a:tcPr anchor="ctr">
                        <a:noFill/>
                      </a:tcPr>
                    </a:tc>
                    <a:tc>
                      <a:txBody>
                        <a:bodyPr/>
                        <a:lstStyle/>
                        <a:p>
                          <a:pPr algn="ctr"/>
                          <a:r>
                            <a:rPr lang="en-US" dirty="0"/>
                            <a:t>0.83</a:t>
                          </a:r>
                        </a:p>
                      </a:txBody>
                      <a:tcPr anchor="ctr">
                        <a:noFill/>
                      </a:tcPr>
                    </a:tc>
                    <a:tc>
                      <a:txBody>
                        <a:bodyPr/>
                        <a:lstStyle/>
                        <a:p>
                          <a:pPr algn="ctr"/>
                          <a:r>
                            <a:rPr lang="en-US" dirty="0"/>
                            <a:t>0.38</a:t>
                          </a:r>
                        </a:p>
                      </a:txBody>
                      <a:tcPr anchor="ctr">
                        <a:noFill/>
                      </a:tcPr>
                    </a:tc>
                    <a:tc>
                      <a:txBody>
                        <a:bodyPr/>
                        <a:lstStyle/>
                        <a:p>
                          <a:pPr algn="ctr"/>
                          <a:r>
                            <a:rPr lang="en-US" dirty="0"/>
                            <a:t>2.19</a:t>
                          </a:r>
                        </a:p>
                      </a:txBody>
                      <a:tcPr anchor="ctr">
                        <a:noFill/>
                      </a:tcPr>
                    </a:tc>
                    <a:tc>
                      <a:txBody>
                        <a:bodyPr/>
                        <a:lstStyle/>
                        <a:p>
                          <a:pPr algn="ctr"/>
                          <a:r>
                            <a:rPr lang="en-US" dirty="0"/>
                            <a:t>0.10</a:t>
                          </a:r>
                        </a:p>
                      </a:txBody>
                      <a:tcPr anchor="ctr">
                        <a:noFill/>
                      </a:tcPr>
                    </a:tc>
                    <a:extLst>
                      <a:ext uri="{0D108BD9-81ED-4DB2-BD59-A6C34878D82A}">
                        <a16:rowId xmlns:a16="http://schemas.microsoft.com/office/drawing/2014/main" val="205503956"/>
                      </a:ext>
                    </a:extLst>
                  </a:tr>
                  <a:tr h="370840">
                    <a:tc>
                      <a:txBody>
                        <a:bodyPr/>
                        <a:lstStyle/>
                        <a:p>
                          <a:r>
                            <a:rPr lang="en-US" dirty="0"/>
                            <a:t>Traded</a:t>
                          </a:r>
                        </a:p>
                      </a:txBody>
                      <a:tcPr>
                        <a:noFill/>
                      </a:tcPr>
                    </a:tc>
                    <a:tc>
                      <a:txBody>
                        <a:bodyPr/>
                        <a:lstStyle/>
                        <a:p>
                          <a:pPr algn="ctr"/>
                          <a:r>
                            <a:rPr lang="en-US" dirty="0"/>
                            <a:t>0.45</a:t>
                          </a:r>
                        </a:p>
                      </a:txBody>
                      <a:tcPr anchor="ctr">
                        <a:noFill/>
                      </a:tcPr>
                    </a:tc>
                    <a:tc>
                      <a:txBody>
                        <a:bodyPr/>
                        <a:lstStyle/>
                        <a:p>
                          <a:pPr algn="ctr"/>
                          <a:r>
                            <a:rPr lang="en-US" dirty="0"/>
                            <a:t>0.83</a:t>
                          </a:r>
                        </a:p>
                      </a:txBody>
                      <a:tcPr anchor="ctr">
                        <a:noFill/>
                      </a:tcPr>
                    </a:tc>
                    <a:tc>
                      <a:txBody>
                        <a:bodyPr/>
                        <a:lstStyle/>
                        <a:p>
                          <a:pPr algn="ctr"/>
                          <a:r>
                            <a:rPr lang="en-US" dirty="0"/>
                            <a:t>0.36</a:t>
                          </a:r>
                        </a:p>
                      </a:txBody>
                      <a:tcPr anchor="ctr">
                        <a:noFill/>
                      </a:tcPr>
                    </a:tc>
                    <a:tc>
                      <a:txBody>
                        <a:bodyPr/>
                        <a:lstStyle/>
                        <a:p>
                          <a:pPr algn="ctr"/>
                          <a:r>
                            <a:rPr lang="en-US" dirty="0"/>
                            <a:t>2.26</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029417383"/>
                      </a:ext>
                    </a:extLst>
                  </a:tr>
                  <a:tr h="370840">
                    <a:tc>
                      <a:txBody>
                        <a:bodyPr/>
                        <a:lstStyle/>
                        <a:p>
                          <a:r>
                            <a:rPr lang="en-US" dirty="0"/>
                            <a:t>Non-Traded</a:t>
                          </a:r>
                        </a:p>
                      </a:txBody>
                      <a:tcPr>
                        <a:lnB w="12700" cap="flat" cmpd="sng" algn="ctr">
                          <a:solidFill>
                            <a:schemeClr val="tx1"/>
                          </a:solidFill>
                          <a:prstDash val="solid"/>
                          <a:round/>
                          <a:headEnd type="none" w="med" len="med"/>
                          <a:tailEnd type="none" w="med" len="med"/>
                        </a:lnB>
                        <a:noFill/>
                      </a:tcPr>
                    </a:tc>
                    <a:tc>
                      <a:txBody>
                        <a:bodyPr/>
                        <a:lstStyle/>
                        <a:p>
                          <a:pPr algn="ctr"/>
                          <a:r>
                            <a:rPr lang="en-US" dirty="0"/>
                            <a:t>0.55</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0.87</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0.46</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1.89</a:t>
                          </a:r>
                        </a:p>
                      </a:txBody>
                      <a:tcPr anchor="ctr">
                        <a:lnB w="12700" cap="flat" cmpd="sng" algn="ctr">
                          <a:solidFill>
                            <a:schemeClr val="tx1"/>
                          </a:solidFill>
                          <a:prstDash val="solid"/>
                          <a:round/>
                          <a:headEnd type="none" w="med" len="med"/>
                          <a:tailEnd type="none" w="med" len="med"/>
                        </a:lnB>
                        <a:noFill/>
                      </a:tcPr>
                    </a:tc>
                    <a:tc>
                      <a:txBody>
                        <a:bodyPr/>
                        <a:lstStyle/>
                        <a:p>
                          <a:pPr algn="ctr"/>
                          <a:endParaRPr 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8741810"/>
                      </a:ext>
                    </a:extLst>
                  </a:tr>
                </a:tbl>
              </a:graphicData>
            </a:graphic>
          </p:graphicFrame>
        </mc:Fallback>
      </mc:AlternateContent>
      <p:sp>
        <p:nvSpPr>
          <p:cNvPr id="8" name="Action Button: Blank 7">
            <a:hlinkClick r:id="rId3" action="ppaction://hlinksldjump" highlightClick="1"/>
            <a:extLst>
              <a:ext uri="{FF2B5EF4-FFF2-40B4-BE49-F238E27FC236}">
                <a16:creationId xmlns:a16="http://schemas.microsoft.com/office/drawing/2014/main" id="{D73BE49E-F4E9-F37B-3A05-40A7937E6990}"/>
              </a:ext>
            </a:extLst>
          </p:cNvPr>
          <p:cNvSpPr/>
          <p:nvPr/>
        </p:nvSpPr>
        <p:spPr>
          <a:xfrm>
            <a:off x="446468"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olidFill>
                  <a:schemeClr val="tx1"/>
                </a:solidFill>
                <a:sym typeface="Wingdings" panose="05000000000000000000" pitchFamily="2" charset="2"/>
                <a:hlinkClick r:id="rId4" action="ppaction://hlinksldjump">
                  <a:extLst>
                    <a:ext uri="{A12FA001-AC4F-418D-AE19-62706E023703}">
                      <ahyp:hlinkClr xmlns:ahyp="http://schemas.microsoft.com/office/drawing/2018/hyperlinkcolor" val="tx"/>
                    </a:ext>
                  </a:extLst>
                </a:hlinkClick>
              </a:rPr>
              <a:t>Back</a:t>
            </a:r>
            <a:endParaRPr lang="en-US" sz="1200" dirty="0">
              <a:solidFill>
                <a:schemeClr val="tx1"/>
              </a:solidFill>
            </a:endParaRPr>
          </a:p>
        </p:txBody>
      </p:sp>
      <p:sp>
        <p:nvSpPr>
          <p:cNvPr id="2" name="Slide Number Placeholder 1">
            <a:extLst>
              <a:ext uri="{FF2B5EF4-FFF2-40B4-BE49-F238E27FC236}">
                <a16:creationId xmlns:a16="http://schemas.microsoft.com/office/drawing/2014/main" id="{FA8B7D16-0C9A-205B-A0D4-781A26675C8B}"/>
              </a:ext>
            </a:extLst>
          </p:cNvPr>
          <p:cNvSpPr>
            <a:spLocks noGrp="1"/>
          </p:cNvSpPr>
          <p:nvPr>
            <p:ph type="sldNum" sz="quarter" idx="12"/>
          </p:nvPr>
        </p:nvSpPr>
        <p:spPr/>
        <p:txBody>
          <a:bodyPr/>
          <a:lstStyle/>
          <a:p>
            <a:fld id="{F994776A-187E-9540-9EA4-8D5781AB769D}" type="slidenum">
              <a:rPr lang="en-US" smtClean="0"/>
              <a:pPr/>
              <a:t>41</a:t>
            </a:fld>
            <a:endParaRPr lang="en-US" dirty="0"/>
          </a:p>
        </p:txBody>
      </p:sp>
    </p:spTree>
    <p:extLst>
      <p:ext uri="{BB962C8B-B14F-4D97-AF65-F5344CB8AC3E}">
        <p14:creationId xmlns:p14="http://schemas.microsoft.com/office/powerpoint/2010/main" val="2549492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01F334-9768-100D-90B2-6791AD2E8822}"/>
              </a:ext>
            </a:extLst>
          </p:cNvPr>
          <p:cNvSpPr>
            <a:spLocks noGrp="1"/>
          </p:cNvSpPr>
          <p:nvPr>
            <p:ph type="sldNum" sz="quarter" idx="12"/>
          </p:nvPr>
        </p:nvSpPr>
        <p:spPr/>
        <p:txBody>
          <a:bodyPr/>
          <a:lstStyle/>
          <a:p>
            <a:fld id="{F994776A-187E-9540-9EA4-8D5781AB769D}" type="slidenum">
              <a:rPr lang="en-US" smtClean="0"/>
              <a:pPr/>
              <a:t>42</a:t>
            </a:fld>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BAEBDDF3-2AE8-E44A-D0F1-1F5E410C851F}"/>
                  </a:ext>
                </a:extLst>
              </p:cNvPr>
              <p:cNvSpPr>
                <a:spLocks noGrp="1"/>
              </p:cNvSpPr>
              <p:nvPr>
                <p:ph type="body" sz="quarter" idx="10"/>
              </p:nvPr>
            </p:nvSpPr>
            <p:spPr>
              <a:xfrm>
                <a:off x="457199" y="1806113"/>
                <a:ext cx="11266713" cy="457508"/>
              </a:xfrm>
            </p:spPr>
            <p:txBody>
              <a:bodyPr/>
              <a:lstStyle/>
              <a:p>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𝑖𝑗𝑘</m:t>
                          </m:r>
                        </m:sub>
                      </m:sSub>
                      <m:r>
                        <a:rPr lang="en-US" b="0" i="1" smtClean="0">
                          <a:latin typeface="Cambria Math" panose="02040503050406030204" pitchFamily="18" charset="0"/>
                        </a:rPr>
                        <m:t>=</m:t>
                      </m:r>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a</m:t>
                          </m:r>
                        </m:e>
                        <m:sub>
                          <m:r>
                            <a:rPr lang="en-US" b="0" i="1" smtClean="0">
                              <a:latin typeface="Cambria Math" panose="02040503050406030204" pitchFamily="18" charset="0"/>
                            </a:rPr>
                            <m:t>𝑗𝑘</m:t>
                          </m:r>
                        </m:sub>
                      </m:sSub>
                      <m:r>
                        <a:rPr lang="en-US" b="0" i="1" smtClean="0">
                          <a:latin typeface="Cambria Math" panose="02040503050406030204" pitchFamily="18" charset="0"/>
                        </a:rPr>
                        <m:t>+</m:t>
                      </m:r>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b</m:t>
                          </m:r>
                        </m:e>
                        <m:sub>
                          <m:r>
                            <a:rPr lang="en-US" b="0" i="1" smtClean="0">
                              <a:latin typeface="Cambria Math" panose="02040503050406030204" pitchFamily="18" charset="0"/>
                            </a:rPr>
                            <m:t>𝑗𝑘</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𝜖</m:t>
                          </m:r>
                        </m:e>
                        <m:sub>
                          <m:r>
                            <a:rPr lang="en-US" b="0" i="1" smtClean="0">
                              <a:latin typeface="Cambria Math" panose="02040503050406030204" pitchFamily="18" charset="0"/>
                            </a:rPr>
                            <m:t>𝑖𝑗𝑘</m:t>
                          </m:r>
                        </m:sub>
                      </m:sSub>
                    </m:oMath>
                  </m:oMathPara>
                </a14:m>
                <a:endParaRPr lang="en-US" dirty="0"/>
              </a:p>
            </p:txBody>
          </p:sp>
        </mc:Choice>
        <mc:Fallback>
          <p:sp>
            <p:nvSpPr>
              <p:cNvPr id="3" name="Text Placeholder 2">
                <a:extLst>
                  <a:ext uri="{FF2B5EF4-FFF2-40B4-BE49-F238E27FC236}">
                    <a16:creationId xmlns:a16="http://schemas.microsoft.com/office/drawing/2014/main" id="{BAEBDDF3-2AE8-E44A-D0F1-1F5E410C851F}"/>
                  </a:ext>
                </a:extLst>
              </p:cNvPr>
              <p:cNvSpPr>
                <a:spLocks noGrp="1" noRot="1" noChangeAspect="1" noMove="1" noResize="1" noEditPoints="1" noAdjustHandles="1" noChangeArrowheads="1" noChangeShapeType="1" noTextEdit="1"/>
              </p:cNvSpPr>
              <p:nvPr>
                <p:ph type="body" sz="quarter" idx="10"/>
              </p:nvPr>
            </p:nvSpPr>
            <p:spPr>
              <a:xfrm>
                <a:off x="457199" y="1806113"/>
                <a:ext cx="11266713" cy="457508"/>
              </a:xfrm>
              <a:blipFill>
                <a:blip r:embed="rId2"/>
                <a:stretch>
                  <a:fillRect/>
                </a:stretch>
              </a:blipFill>
            </p:spPr>
            <p:txBody>
              <a:bodyPr/>
              <a:lstStyle/>
              <a:p>
                <a:r>
                  <a:rPr lang="en-US">
                    <a:noFill/>
                  </a:rPr>
                  <a:t> </a:t>
                </a:r>
              </a:p>
            </p:txBody>
          </p:sp>
        </mc:Fallback>
      </mc:AlternateContent>
      <p:sp>
        <p:nvSpPr>
          <p:cNvPr id="4" name="Title 3">
            <a:extLst>
              <a:ext uri="{FF2B5EF4-FFF2-40B4-BE49-F238E27FC236}">
                <a16:creationId xmlns:a16="http://schemas.microsoft.com/office/drawing/2014/main" id="{E4A87EE9-1653-14D6-F3BF-237A6FF0A9A0}"/>
              </a:ext>
            </a:extLst>
          </p:cNvPr>
          <p:cNvSpPr>
            <a:spLocks noGrp="1"/>
          </p:cNvSpPr>
          <p:nvPr>
            <p:ph type="title"/>
          </p:nvPr>
        </p:nvSpPr>
        <p:spPr>
          <a:xfrm>
            <a:off x="446467" y="559559"/>
            <a:ext cx="10188195" cy="577902"/>
          </a:xfrm>
        </p:spPr>
        <p:txBody>
          <a:bodyPr/>
          <a:lstStyle/>
          <a:p>
            <a:r>
              <a:rPr lang="en-US" dirty="0"/>
              <a:t>Intermediate Inputs Model,</a:t>
            </a:r>
            <a:br>
              <a:rPr lang="en-US" dirty="0"/>
            </a:br>
            <a:r>
              <a:rPr lang="en-US" dirty="0"/>
              <a:t>Traded and Non-Traded Inputs Regressions, Means</a:t>
            </a:r>
          </a:p>
        </p:txBody>
      </p:sp>
      <p:pic>
        <p:nvPicPr>
          <p:cNvPr id="9" name="Picture 8" descr="Two series plotted across roughly 4,700 international city pairs, with betas from −3 to 4. The traded-input factor is sorted in ascending order, with the corresponding non-traded factor for each pair shown alongside it. Horizontal reference lines mark the two means: 0.54 for traded inputs and 1.05 for non-traded, so the non-traded factor sits roughly twice as high across the range.">
            <a:extLst>
              <a:ext uri="{FF2B5EF4-FFF2-40B4-BE49-F238E27FC236}">
                <a16:creationId xmlns:a16="http://schemas.microsoft.com/office/drawing/2014/main" id="{7C0BD899-B12D-0A15-0135-F36B44E245B3}"/>
              </a:ext>
            </a:extLst>
          </p:cNvPr>
          <p:cNvPicPr>
            <a:picLocks noChangeAspect="1"/>
          </p:cNvPicPr>
          <p:nvPr/>
        </p:nvPicPr>
        <p:blipFill>
          <a:blip r:embed="rId3"/>
          <a:stretch>
            <a:fillRect/>
          </a:stretch>
        </p:blipFill>
        <p:spPr>
          <a:xfrm>
            <a:off x="3423126" y="2263621"/>
            <a:ext cx="5334857" cy="4000000"/>
          </a:xfrm>
          <a:prstGeom prst="rect">
            <a:avLst/>
          </a:prstGeom>
        </p:spPr>
      </p:pic>
      <p:sp>
        <p:nvSpPr>
          <p:cNvPr id="11" name="Action Button: Blank 10">
            <a:hlinkClick r:id="rId4" action="ppaction://hlinksldjump" highlightClick="1"/>
            <a:extLst>
              <a:ext uri="{FF2B5EF4-FFF2-40B4-BE49-F238E27FC236}">
                <a16:creationId xmlns:a16="http://schemas.microsoft.com/office/drawing/2014/main" id="{1C277AF1-8502-1C63-3E65-0644095BD9D0}"/>
              </a:ext>
            </a:extLst>
          </p:cNvPr>
          <p:cNvSpPr/>
          <p:nvPr/>
        </p:nvSpPr>
        <p:spPr>
          <a:xfrm>
            <a:off x="446467"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olidFill>
                  <a:schemeClr val="tx1"/>
                </a:solidFill>
                <a:sym typeface="Wingdings" panose="05000000000000000000" pitchFamily="2" charset="2"/>
                <a:hlinkClick r:id="rId5" action="ppaction://hlinksldjump">
                  <a:extLst>
                    <a:ext uri="{A12FA001-AC4F-418D-AE19-62706E023703}">
                      <ahyp:hlinkClr xmlns:ahyp="http://schemas.microsoft.com/office/drawing/2018/hyperlinkcolor" val="tx"/>
                    </a:ext>
                  </a:extLst>
                </a:hlinkClick>
              </a:rPr>
              <a:t>Back</a:t>
            </a:r>
            <a:endParaRPr lang="en-US" sz="1200" dirty="0">
              <a:solidFill>
                <a:schemeClr val="tx1"/>
              </a:solidFill>
            </a:endParaRPr>
          </a:p>
        </p:txBody>
      </p:sp>
    </p:spTree>
    <p:extLst>
      <p:ext uri="{BB962C8B-B14F-4D97-AF65-F5344CB8AC3E}">
        <p14:creationId xmlns:p14="http://schemas.microsoft.com/office/powerpoint/2010/main" val="4098563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D2AC-E47A-2923-0EBC-2E38F0D162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6657E2-4DF3-CB35-D3B8-04D9943A0818}"/>
              </a:ext>
            </a:extLst>
          </p:cNvPr>
          <p:cNvSpPr>
            <a:spLocks noGrp="1"/>
          </p:cNvSpPr>
          <p:nvPr>
            <p:ph type="title"/>
          </p:nvPr>
        </p:nvSpPr>
        <p:spPr/>
        <p:txBody>
          <a:bodyPr/>
          <a:lstStyle/>
          <a:p>
            <a:r>
              <a:rPr lang="en-US" dirty="0"/>
              <a:t>Macroeconomic Decompositions,</a:t>
            </a:r>
            <a:br>
              <a:rPr lang="en-US" dirty="0"/>
            </a:br>
            <a:r>
              <a:rPr lang="en-US" dirty="0"/>
              <a:t>Expenditure Weights</a:t>
            </a:r>
          </a:p>
        </p:txBody>
      </p:sp>
      <p:sp>
        <p:nvSpPr>
          <p:cNvPr id="3" name="Text Placeholder 2">
            <a:extLst>
              <a:ext uri="{FF2B5EF4-FFF2-40B4-BE49-F238E27FC236}">
                <a16:creationId xmlns:a16="http://schemas.microsoft.com/office/drawing/2014/main" id="{59CB1988-9805-FC0C-D261-BDD7B2869BF9}"/>
              </a:ext>
            </a:extLst>
          </p:cNvPr>
          <p:cNvSpPr>
            <a:spLocks noGrp="1"/>
          </p:cNvSpPr>
          <p:nvPr>
            <p:ph type="body" sz="quarter" idx="10"/>
          </p:nvPr>
        </p:nvSpPr>
        <p:spPr>
          <a:xfrm>
            <a:off x="446468" y="1317556"/>
            <a:ext cx="11266713" cy="300409"/>
          </a:xfrm>
        </p:spPr>
        <p:txBody>
          <a:bodyPr/>
          <a:lstStyle/>
          <a:p>
            <a:pPr algn="ctr"/>
            <a:r>
              <a:rPr lang="en-US" b="1" dirty="0"/>
              <a:t>Variance analysis of RERs, Means</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BADF711B-022A-1FDF-E822-4A2A7A0DD666}"/>
                  </a:ext>
                </a:extLst>
              </p:cNvPr>
              <p:cNvGraphicFramePr>
                <a:graphicFrameLocks noGrp="1"/>
              </p:cNvGraphicFramePr>
              <p:nvPr>
                <p:extLst>
                  <p:ext uri="{D42A27DB-BD31-4B8C-83A1-F6EECF244321}">
                    <p14:modId xmlns:p14="http://schemas.microsoft.com/office/powerpoint/2010/main" val="3599383403"/>
                  </p:ext>
                </p:extLst>
              </p:nvPr>
            </p:nvGraphicFramePr>
            <p:xfrm>
              <a:off x="446468" y="1617965"/>
              <a:ext cx="11288334" cy="4778439"/>
            </p:xfrm>
            <a:graphic>
              <a:graphicData uri="http://schemas.openxmlformats.org/drawingml/2006/table">
                <a:tbl>
                  <a:tblPr firstRow="1" bandRow="1">
                    <a:tableStyleId>{5C22544A-7EE6-4342-B048-85BDC9FD1C3A}</a:tableStyleId>
                  </a:tblPr>
                  <a:tblGrid>
                    <a:gridCol w="1881389">
                      <a:extLst>
                        <a:ext uri="{9D8B030D-6E8A-4147-A177-3AD203B41FA5}">
                          <a16:colId xmlns:a16="http://schemas.microsoft.com/office/drawing/2014/main" val="3395422246"/>
                        </a:ext>
                      </a:extLst>
                    </a:gridCol>
                    <a:gridCol w="1881389">
                      <a:extLst>
                        <a:ext uri="{9D8B030D-6E8A-4147-A177-3AD203B41FA5}">
                          <a16:colId xmlns:a16="http://schemas.microsoft.com/office/drawing/2014/main" val="3040366168"/>
                        </a:ext>
                      </a:extLst>
                    </a:gridCol>
                    <a:gridCol w="1881389">
                      <a:extLst>
                        <a:ext uri="{9D8B030D-6E8A-4147-A177-3AD203B41FA5}">
                          <a16:colId xmlns:a16="http://schemas.microsoft.com/office/drawing/2014/main" val="3696871760"/>
                        </a:ext>
                      </a:extLst>
                    </a:gridCol>
                    <a:gridCol w="1881389">
                      <a:extLst>
                        <a:ext uri="{9D8B030D-6E8A-4147-A177-3AD203B41FA5}">
                          <a16:colId xmlns:a16="http://schemas.microsoft.com/office/drawing/2014/main" val="125061866"/>
                        </a:ext>
                      </a:extLst>
                    </a:gridCol>
                    <a:gridCol w="1881389">
                      <a:extLst>
                        <a:ext uri="{9D8B030D-6E8A-4147-A177-3AD203B41FA5}">
                          <a16:colId xmlns:a16="http://schemas.microsoft.com/office/drawing/2014/main" val="2958413050"/>
                        </a:ext>
                      </a:extLst>
                    </a:gridCol>
                    <a:gridCol w="1881389">
                      <a:extLst>
                        <a:ext uri="{9D8B030D-6E8A-4147-A177-3AD203B41FA5}">
                          <a16:colId xmlns:a16="http://schemas.microsoft.com/office/drawing/2014/main" val="2935759009"/>
                        </a:ext>
                      </a:extLst>
                    </a:gridCol>
                  </a:tblGrid>
                  <a:tr h="370840">
                    <a:tc>
                      <a:txBody>
                        <a:bodyPr/>
                        <a:lstStyle/>
                        <a:p>
                          <a:pPr algn="ctr"/>
                          <a:endParaRPr lang="en-US" dirty="0"/>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𝛼</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L w="12700" cmpd="sng">
                          <a:noFill/>
                        </a:lnL>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𝛽</m:t>
                                    </m:r>
                                  </m:e>
                                  <m:sub>
                                    <m:r>
                                      <a:rPr lang="en-US" b="0" i="1" smtClean="0">
                                        <a:solidFill>
                                          <a:schemeClr val="tx1"/>
                                        </a:solidFill>
                                        <a:latin typeface="Cambria Math" panose="02040503050406030204" pitchFamily="18" charset="0"/>
                                      </a:rPr>
                                      <m:t>𝑖</m:t>
                                    </m:r>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𝜌</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f>
                                  <m:fPr>
                                    <m:ctrlPr>
                                      <a:rPr lang="en-US" b="0" i="1" smtClean="0">
                                        <a:solidFill>
                                          <a:schemeClr val="tx1"/>
                                        </a:solidFill>
                                        <a:latin typeface="Cambria Math" panose="02040503050406030204" pitchFamily="18" charset="0"/>
                                      </a:rPr>
                                    </m:ctrlPr>
                                  </m:fPr>
                                  <m:num>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𝑖𝑗𝑘𝑡</m:t>
                                            </m:r>
                                          </m:sub>
                                        </m:sSub>
                                      </m:sub>
                                    </m:sSub>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den>
                                </m:f>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𝜎</m:t>
                                    </m:r>
                                  </m:e>
                                  <m:sub>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𝑗𝑘𝑡</m:t>
                                        </m:r>
                                      </m:sub>
                                    </m:sSub>
                                  </m:sub>
                                </m:sSub>
                              </m:oMath>
                            </m:oMathPara>
                          </a14:m>
                          <a:endParaRPr lang="en-US" b="0" dirty="0">
                            <a:solidFill>
                              <a:schemeClr val="tx1"/>
                            </a:solidFill>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213982"/>
                      </a:ext>
                    </a:extLst>
                  </a:tr>
                  <a:tr h="370840">
                    <a:tc>
                      <a:txBody>
                        <a:bodyPr/>
                        <a:lstStyle/>
                        <a:p>
                          <a:r>
                            <a:rPr lang="en-US" b="1" dirty="0"/>
                            <a:t>All</a:t>
                          </a:r>
                        </a:p>
                      </a:txBody>
                      <a:tcPr>
                        <a:lnT w="12700" cap="flat" cmpd="sng" algn="ctr">
                          <a:noFill/>
                          <a:prstDash val="solid"/>
                          <a:round/>
                          <a:headEnd type="none" w="med" len="med"/>
                          <a:tailEnd type="none" w="med" len="med"/>
                        </a:lnT>
                        <a:noFill/>
                      </a:tcPr>
                    </a:tc>
                    <a:tc>
                      <a:txBody>
                        <a:bodyPr/>
                        <a:lstStyle/>
                        <a:p>
                          <a:pPr algn="ctr"/>
                          <a:endParaRPr lang="en-US" dirty="0"/>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0.97</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0.91</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1.06</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0.14</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44929210"/>
                      </a:ext>
                    </a:extLst>
                  </a:tr>
                  <a:tr h="370840">
                    <a:tc>
                      <a:txBody>
                        <a:bodyPr/>
                        <a:lstStyle/>
                        <a:p>
                          <a:r>
                            <a:rPr lang="en-US" dirty="0"/>
                            <a:t>Traded</a:t>
                          </a:r>
                        </a:p>
                      </a:txBody>
                      <a:tcPr>
                        <a:noFill/>
                      </a:tcPr>
                    </a:tc>
                    <a:tc>
                      <a:txBody>
                        <a:bodyPr/>
                        <a:lstStyle/>
                        <a:p>
                          <a:pPr algn="ctr"/>
                          <a:r>
                            <a:rPr lang="en-US" dirty="0"/>
                            <a:t>0.43</a:t>
                          </a:r>
                        </a:p>
                      </a:txBody>
                      <a:tcPr anchor="ctr">
                        <a:noFill/>
                      </a:tcPr>
                    </a:tc>
                    <a:tc>
                      <a:txBody>
                        <a:bodyPr/>
                        <a:lstStyle/>
                        <a:p>
                          <a:pPr algn="ctr"/>
                          <a:r>
                            <a:rPr lang="en-US" dirty="0"/>
                            <a:t>0.78</a:t>
                          </a:r>
                        </a:p>
                      </a:txBody>
                      <a:tcPr anchor="ctr">
                        <a:noFill/>
                      </a:tcPr>
                    </a:tc>
                    <a:tc>
                      <a:txBody>
                        <a:bodyPr/>
                        <a:lstStyle/>
                        <a:p>
                          <a:pPr algn="ctr"/>
                          <a:r>
                            <a:rPr lang="en-US" dirty="0"/>
                            <a:t>0.86</a:t>
                          </a:r>
                        </a:p>
                      </a:txBody>
                      <a:tcPr anchor="ctr">
                        <a:noFill/>
                      </a:tcPr>
                    </a:tc>
                    <a:tc>
                      <a:txBody>
                        <a:bodyPr/>
                        <a:lstStyle/>
                        <a:p>
                          <a:pPr algn="ctr"/>
                          <a:r>
                            <a:rPr lang="en-US" dirty="0"/>
                            <a:t>0.91</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61473605"/>
                      </a:ext>
                    </a:extLst>
                  </a:tr>
                  <a:tr h="370840">
                    <a:tc>
                      <a:txBody>
                        <a:bodyPr/>
                        <a:lstStyle/>
                        <a:p>
                          <a:r>
                            <a:rPr lang="en-US" dirty="0"/>
                            <a:t>Non-Traded</a:t>
                          </a:r>
                        </a:p>
                      </a:txBody>
                      <a:tcPr>
                        <a:noFill/>
                      </a:tcPr>
                    </a:tc>
                    <a:tc>
                      <a:txBody>
                        <a:bodyPr/>
                        <a:lstStyle/>
                        <a:p>
                          <a:pPr algn="ctr"/>
                          <a:r>
                            <a:rPr lang="en-US" dirty="0"/>
                            <a:t>0.57</a:t>
                          </a:r>
                        </a:p>
                      </a:txBody>
                      <a:tcPr anchor="ctr">
                        <a:noFill/>
                      </a:tcPr>
                    </a:tc>
                    <a:tc>
                      <a:txBody>
                        <a:bodyPr/>
                        <a:lstStyle/>
                        <a:p>
                          <a:pPr algn="ctr"/>
                          <a:r>
                            <a:rPr lang="en-US" dirty="0"/>
                            <a:t>1.17</a:t>
                          </a:r>
                        </a:p>
                      </a:txBody>
                      <a:tcPr anchor="ctr">
                        <a:noFill/>
                      </a:tcPr>
                    </a:tc>
                    <a:tc>
                      <a:txBody>
                        <a:bodyPr/>
                        <a:lstStyle/>
                        <a:p>
                          <a:pPr algn="ctr"/>
                          <a:r>
                            <a:rPr lang="en-US" dirty="0"/>
                            <a:t>0.96</a:t>
                          </a:r>
                        </a:p>
                      </a:txBody>
                      <a:tcPr anchor="ctr">
                        <a:noFill/>
                      </a:tcPr>
                    </a:tc>
                    <a:tc>
                      <a:txBody>
                        <a:bodyPr/>
                        <a:lstStyle/>
                        <a:p>
                          <a:pPr algn="ctr"/>
                          <a:r>
                            <a:rPr lang="en-US" dirty="0"/>
                            <a:t>1.22</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242621552"/>
                      </a:ext>
                    </a:extLst>
                  </a:tr>
                  <a:tr h="182331">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26164644"/>
                      </a:ext>
                    </a:extLst>
                  </a:tr>
                  <a:tr h="370840">
                    <a:tc>
                      <a:txBody>
                        <a:bodyPr/>
                        <a:lstStyle/>
                        <a:p>
                          <a:r>
                            <a:rPr lang="en-US" b="1" dirty="0"/>
                            <a:t>OECD</a:t>
                          </a:r>
                        </a:p>
                      </a:txBody>
                      <a:tcPr>
                        <a:noFill/>
                      </a:tcPr>
                    </a:tc>
                    <a:tc>
                      <a:txBody>
                        <a:bodyPr/>
                        <a:lstStyle/>
                        <a:p>
                          <a:pPr algn="ctr"/>
                          <a:endParaRPr lang="en-US" dirty="0"/>
                        </a:p>
                      </a:txBody>
                      <a:tcPr anchor="ctr">
                        <a:noFill/>
                      </a:tcPr>
                    </a:tc>
                    <a:tc>
                      <a:txBody>
                        <a:bodyPr/>
                        <a:lstStyle/>
                        <a:p>
                          <a:pPr algn="ctr"/>
                          <a:r>
                            <a:rPr lang="en-US" dirty="0"/>
                            <a:t>0.98</a:t>
                          </a:r>
                        </a:p>
                      </a:txBody>
                      <a:tcPr anchor="ctr">
                        <a:noFill/>
                      </a:tcPr>
                    </a:tc>
                    <a:tc>
                      <a:txBody>
                        <a:bodyPr/>
                        <a:lstStyle/>
                        <a:p>
                          <a:pPr algn="ctr"/>
                          <a:r>
                            <a:rPr lang="en-US" dirty="0"/>
                            <a:t>0.92</a:t>
                          </a:r>
                        </a:p>
                      </a:txBody>
                      <a:tcPr anchor="ctr">
                        <a:noFill/>
                      </a:tcPr>
                    </a:tc>
                    <a:tc>
                      <a:txBody>
                        <a:bodyPr/>
                        <a:lstStyle/>
                        <a:p>
                          <a:pPr algn="ctr"/>
                          <a:r>
                            <a:rPr lang="en-US" dirty="0"/>
                            <a:t>1.06</a:t>
                          </a:r>
                        </a:p>
                      </a:txBody>
                      <a:tcPr anchor="ctr">
                        <a:noFill/>
                      </a:tcPr>
                    </a:tc>
                    <a:tc>
                      <a:txBody>
                        <a:bodyPr/>
                        <a:lstStyle/>
                        <a:p>
                          <a:pPr algn="ctr"/>
                          <a:r>
                            <a:rPr lang="en-US" dirty="0"/>
                            <a:t>0.13</a:t>
                          </a:r>
                        </a:p>
                      </a:txBody>
                      <a:tcPr anchor="ctr">
                        <a:noFill/>
                      </a:tcPr>
                    </a:tc>
                    <a:extLst>
                      <a:ext uri="{0D108BD9-81ED-4DB2-BD59-A6C34878D82A}">
                        <a16:rowId xmlns:a16="http://schemas.microsoft.com/office/drawing/2014/main" val="1786073954"/>
                      </a:ext>
                    </a:extLst>
                  </a:tr>
                  <a:tr h="370840">
                    <a:tc>
                      <a:txBody>
                        <a:bodyPr/>
                        <a:lstStyle/>
                        <a:p>
                          <a:r>
                            <a:rPr lang="en-US" dirty="0"/>
                            <a:t>Traded</a:t>
                          </a:r>
                        </a:p>
                      </a:txBody>
                      <a:tcPr>
                        <a:noFill/>
                      </a:tcPr>
                    </a:tc>
                    <a:tc>
                      <a:txBody>
                        <a:bodyPr/>
                        <a:lstStyle/>
                        <a:p>
                          <a:pPr algn="ctr"/>
                          <a:r>
                            <a:rPr lang="en-US" dirty="0"/>
                            <a:t>0.44</a:t>
                          </a:r>
                        </a:p>
                      </a:txBody>
                      <a:tcPr anchor="ctr">
                        <a:noFill/>
                      </a:tcPr>
                    </a:tc>
                    <a:tc>
                      <a:txBody>
                        <a:bodyPr/>
                        <a:lstStyle/>
                        <a:p>
                          <a:pPr algn="ctr"/>
                          <a:r>
                            <a:rPr lang="en-US" dirty="0"/>
                            <a:t>0.82</a:t>
                          </a:r>
                        </a:p>
                      </a:txBody>
                      <a:tcPr anchor="ctr">
                        <a:noFill/>
                      </a:tcPr>
                    </a:tc>
                    <a:tc>
                      <a:txBody>
                        <a:bodyPr/>
                        <a:lstStyle/>
                        <a:p>
                          <a:pPr algn="ctr"/>
                          <a:r>
                            <a:rPr lang="en-US" dirty="0"/>
                            <a:t>0.88</a:t>
                          </a:r>
                        </a:p>
                      </a:txBody>
                      <a:tcPr anchor="ctr">
                        <a:noFill/>
                      </a:tcPr>
                    </a:tc>
                    <a:tc>
                      <a:txBody>
                        <a:bodyPr/>
                        <a:lstStyle/>
                        <a:p>
                          <a:pPr algn="ctr"/>
                          <a:r>
                            <a:rPr lang="en-US" dirty="0"/>
                            <a:t>0.94</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109070760"/>
                      </a:ext>
                    </a:extLst>
                  </a:tr>
                  <a:tr h="370840">
                    <a:tc>
                      <a:txBody>
                        <a:bodyPr/>
                        <a:lstStyle/>
                        <a:p>
                          <a:r>
                            <a:rPr lang="en-US" dirty="0"/>
                            <a:t>Non-Traded</a:t>
                          </a:r>
                        </a:p>
                      </a:txBody>
                      <a:tcPr>
                        <a:noFill/>
                      </a:tcPr>
                    </a:tc>
                    <a:tc>
                      <a:txBody>
                        <a:bodyPr/>
                        <a:lstStyle/>
                        <a:p>
                          <a:pPr algn="ctr"/>
                          <a:r>
                            <a:rPr lang="en-US" dirty="0"/>
                            <a:t>0.56</a:t>
                          </a:r>
                        </a:p>
                      </a:txBody>
                      <a:tcPr anchor="ctr">
                        <a:noFill/>
                      </a:tcPr>
                    </a:tc>
                    <a:tc>
                      <a:txBody>
                        <a:bodyPr/>
                        <a:lstStyle/>
                        <a:p>
                          <a:pPr algn="ctr"/>
                          <a:r>
                            <a:rPr lang="en-US" dirty="0"/>
                            <a:t>1.14</a:t>
                          </a:r>
                        </a:p>
                      </a:txBody>
                      <a:tcPr anchor="ctr">
                        <a:noFill/>
                      </a:tcPr>
                    </a:tc>
                    <a:tc>
                      <a:txBody>
                        <a:bodyPr/>
                        <a:lstStyle/>
                        <a:p>
                          <a:pPr algn="ctr"/>
                          <a:r>
                            <a:rPr lang="en-US" dirty="0"/>
                            <a:t>0.96</a:t>
                          </a:r>
                        </a:p>
                      </a:txBody>
                      <a:tcPr anchor="ctr">
                        <a:noFill/>
                      </a:tcPr>
                    </a:tc>
                    <a:tc>
                      <a:txBody>
                        <a:bodyPr/>
                        <a:lstStyle/>
                        <a:p>
                          <a:pPr algn="ctr"/>
                          <a:r>
                            <a:rPr lang="en-US" dirty="0"/>
                            <a:t>1.18</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874136"/>
                      </a:ext>
                    </a:extLst>
                  </a:tr>
                  <a:tr h="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4250177399"/>
                      </a:ext>
                    </a:extLst>
                  </a:tr>
                  <a:tr h="370840">
                    <a:tc>
                      <a:txBody>
                        <a:bodyPr/>
                        <a:lstStyle/>
                        <a:p>
                          <a:r>
                            <a:rPr lang="en-US" b="1" dirty="0"/>
                            <a:t>US-Canada</a:t>
                          </a:r>
                        </a:p>
                      </a:txBody>
                      <a:tcPr>
                        <a:noFill/>
                      </a:tcPr>
                    </a:tc>
                    <a:tc>
                      <a:txBody>
                        <a:bodyPr/>
                        <a:lstStyle/>
                        <a:p>
                          <a:pPr algn="ctr"/>
                          <a:endParaRPr lang="en-US" dirty="0"/>
                        </a:p>
                      </a:txBody>
                      <a:tcPr anchor="ctr">
                        <a:noFill/>
                      </a:tcPr>
                    </a:tc>
                    <a:tc>
                      <a:txBody>
                        <a:bodyPr/>
                        <a:lstStyle/>
                        <a:p>
                          <a:pPr algn="ctr"/>
                          <a:r>
                            <a:rPr lang="en-US" dirty="0"/>
                            <a:t>0.99</a:t>
                          </a:r>
                        </a:p>
                      </a:txBody>
                      <a:tcPr anchor="ctr">
                        <a:noFill/>
                      </a:tcPr>
                    </a:tc>
                    <a:tc>
                      <a:txBody>
                        <a:bodyPr/>
                        <a:lstStyle/>
                        <a:p>
                          <a:pPr algn="ctr"/>
                          <a:r>
                            <a:rPr lang="en-US" dirty="0"/>
                            <a:t>0.94</a:t>
                          </a:r>
                        </a:p>
                      </a:txBody>
                      <a:tcPr anchor="ctr">
                        <a:noFill/>
                      </a:tcPr>
                    </a:tc>
                    <a:tc>
                      <a:txBody>
                        <a:bodyPr/>
                        <a:lstStyle/>
                        <a:p>
                          <a:pPr algn="ctr"/>
                          <a:r>
                            <a:rPr lang="en-US" dirty="0"/>
                            <a:t>1.05</a:t>
                          </a:r>
                        </a:p>
                      </a:txBody>
                      <a:tcPr anchor="ctr">
                        <a:noFill/>
                      </a:tcPr>
                    </a:tc>
                    <a:tc>
                      <a:txBody>
                        <a:bodyPr/>
                        <a:lstStyle/>
                        <a:p>
                          <a:pPr algn="ctr"/>
                          <a:r>
                            <a:rPr lang="en-US" dirty="0"/>
                            <a:t>0.10</a:t>
                          </a:r>
                        </a:p>
                      </a:txBody>
                      <a:tcPr anchor="ctr">
                        <a:noFill/>
                      </a:tcPr>
                    </a:tc>
                    <a:extLst>
                      <a:ext uri="{0D108BD9-81ED-4DB2-BD59-A6C34878D82A}">
                        <a16:rowId xmlns:a16="http://schemas.microsoft.com/office/drawing/2014/main" val="205503956"/>
                      </a:ext>
                    </a:extLst>
                  </a:tr>
                  <a:tr h="370840">
                    <a:tc>
                      <a:txBody>
                        <a:bodyPr/>
                        <a:lstStyle/>
                        <a:p>
                          <a:r>
                            <a:rPr lang="en-US" dirty="0"/>
                            <a:t>Traded</a:t>
                          </a:r>
                        </a:p>
                      </a:txBody>
                      <a:tcPr>
                        <a:noFill/>
                      </a:tcPr>
                    </a:tc>
                    <a:tc>
                      <a:txBody>
                        <a:bodyPr/>
                        <a:lstStyle/>
                        <a:p>
                          <a:pPr algn="ctr"/>
                          <a:r>
                            <a:rPr lang="en-US" dirty="0"/>
                            <a:t>0.45</a:t>
                          </a:r>
                        </a:p>
                      </a:txBody>
                      <a:tcPr anchor="ctr">
                        <a:noFill/>
                      </a:tcPr>
                    </a:tc>
                    <a:tc>
                      <a:txBody>
                        <a:bodyPr/>
                        <a:lstStyle/>
                        <a:p>
                          <a:pPr algn="ctr"/>
                          <a:r>
                            <a:rPr lang="en-US" dirty="0"/>
                            <a:t>0.88</a:t>
                          </a:r>
                        </a:p>
                      </a:txBody>
                      <a:tcPr anchor="ctr">
                        <a:noFill/>
                      </a:tcPr>
                    </a:tc>
                    <a:tc>
                      <a:txBody>
                        <a:bodyPr/>
                        <a:lstStyle/>
                        <a:p>
                          <a:pPr algn="ctr"/>
                          <a:r>
                            <a:rPr lang="en-US" dirty="0"/>
                            <a:t>0.92</a:t>
                          </a:r>
                        </a:p>
                      </a:txBody>
                      <a:tcPr anchor="ctr">
                        <a:noFill/>
                      </a:tcPr>
                    </a:tc>
                    <a:tc>
                      <a:txBody>
                        <a:bodyPr/>
                        <a:lstStyle/>
                        <a:p>
                          <a:pPr algn="ctr"/>
                          <a:r>
                            <a:rPr lang="en-US" dirty="0"/>
                            <a:t>0.96</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029417383"/>
                      </a:ext>
                    </a:extLst>
                  </a:tr>
                  <a:tr h="370840">
                    <a:tc>
                      <a:txBody>
                        <a:bodyPr/>
                        <a:lstStyle/>
                        <a:p>
                          <a:r>
                            <a:rPr lang="en-US" dirty="0"/>
                            <a:t>Non-Traded</a:t>
                          </a:r>
                        </a:p>
                      </a:txBody>
                      <a:tcPr>
                        <a:lnB w="12700" cap="flat" cmpd="sng" algn="ctr">
                          <a:solidFill>
                            <a:schemeClr val="tx1"/>
                          </a:solidFill>
                          <a:prstDash val="solid"/>
                          <a:round/>
                          <a:headEnd type="none" w="med" len="med"/>
                          <a:tailEnd type="none" w="med" len="med"/>
                        </a:lnB>
                        <a:noFill/>
                      </a:tcPr>
                    </a:tc>
                    <a:tc>
                      <a:txBody>
                        <a:bodyPr/>
                        <a:lstStyle/>
                        <a:p>
                          <a:pPr algn="ctr"/>
                          <a:r>
                            <a:rPr lang="en-US" dirty="0"/>
                            <a:t>0.55</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1.10</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0.96</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1.15</a:t>
                          </a:r>
                        </a:p>
                      </a:txBody>
                      <a:tcPr anchor="ctr">
                        <a:lnB w="12700" cap="flat" cmpd="sng" algn="ctr">
                          <a:solidFill>
                            <a:schemeClr val="tx1"/>
                          </a:solidFill>
                          <a:prstDash val="solid"/>
                          <a:round/>
                          <a:headEnd type="none" w="med" len="med"/>
                          <a:tailEnd type="none" w="med" len="med"/>
                        </a:lnB>
                        <a:noFill/>
                      </a:tcPr>
                    </a:tc>
                    <a:tc>
                      <a:txBody>
                        <a:bodyPr/>
                        <a:lstStyle/>
                        <a:p>
                          <a:pPr algn="ctr"/>
                          <a:endParaRPr 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8741810"/>
                      </a:ext>
                    </a:extLst>
                  </a:tr>
                </a:tbl>
              </a:graphicData>
            </a:graphic>
          </p:graphicFrame>
        </mc:Choice>
        <mc:Fallback>
          <p:graphicFrame>
            <p:nvGraphicFramePr>
              <p:cNvPr id="6" name="Table 5">
                <a:extLst>
                  <a:ext uri="{FF2B5EF4-FFF2-40B4-BE49-F238E27FC236}">
                    <a16:creationId xmlns:a16="http://schemas.microsoft.com/office/drawing/2014/main" id="{BADF711B-022A-1FDF-E822-4A2A7A0DD666}"/>
                  </a:ext>
                </a:extLst>
              </p:cNvPr>
              <p:cNvGraphicFramePr>
                <a:graphicFrameLocks noGrp="1"/>
              </p:cNvGraphicFramePr>
              <p:nvPr>
                <p:extLst>
                  <p:ext uri="{D42A27DB-BD31-4B8C-83A1-F6EECF244321}">
                    <p14:modId xmlns:p14="http://schemas.microsoft.com/office/powerpoint/2010/main" val="3599383403"/>
                  </p:ext>
                </p:extLst>
              </p:nvPr>
            </p:nvGraphicFramePr>
            <p:xfrm>
              <a:off x="446468" y="1617965"/>
              <a:ext cx="11288334" cy="4778439"/>
            </p:xfrm>
            <a:graphic>
              <a:graphicData uri="http://schemas.openxmlformats.org/drawingml/2006/table">
                <a:tbl>
                  <a:tblPr firstRow="1" bandRow="1">
                    <a:tableStyleId>{5C22544A-7EE6-4342-B048-85BDC9FD1C3A}</a:tableStyleId>
                  </a:tblPr>
                  <a:tblGrid>
                    <a:gridCol w="1881389">
                      <a:extLst>
                        <a:ext uri="{9D8B030D-6E8A-4147-A177-3AD203B41FA5}">
                          <a16:colId xmlns:a16="http://schemas.microsoft.com/office/drawing/2014/main" val="3395422246"/>
                        </a:ext>
                      </a:extLst>
                    </a:gridCol>
                    <a:gridCol w="1881389">
                      <a:extLst>
                        <a:ext uri="{9D8B030D-6E8A-4147-A177-3AD203B41FA5}">
                          <a16:colId xmlns:a16="http://schemas.microsoft.com/office/drawing/2014/main" val="3040366168"/>
                        </a:ext>
                      </a:extLst>
                    </a:gridCol>
                    <a:gridCol w="1881389">
                      <a:extLst>
                        <a:ext uri="{9D8B030D-6E8A-4147-A177-3AD203B41FA5}">
                          <a16:colId xmlns:a16="http://schemas.microsoft.com/office/drawing/2014/main" val="3696871760"/>
                        </a:ext>
                      </a:extLst>
                    </a:gridCol>
                    <a:gridCol w="1881389">
                      <a:extLst>
                        <a:ext uri="{9D8B030D-6E8A-4147-A177-3AD203B41FA5}">
                          <a16:colId xmlns:a16="http://schemas.microsoft.com/office/drawing/2014/main" val="125061866"/>
                        </a:ext>
                      </a:extLst>
                    </a:gridCol>
                    <a:gridCol w="1881389">
                      <a:extLst>
                        <a:ext uri="{9D8B030D-6E8A-4147-A177-3AD203B41FA5}">
                          <a16:colId xmlns:a16="http://schemas.microsoft.com/office/drawing/2014/main" val="2958413050"/>
                        </a:ext>
                      </a:extLst>
                    </a:gridCol>
                    <a:gridCol w="1881389">
                      <a:extLst>
                        <a:ext uri="{9D8B030D-6E8A-4147-A177-3AD203B41FA5}">
                          <a16:colId xmlns:a16="http://schemas.microsoft.com/office/drawing/2014/main" val="2935759009"/>
                        </a:ext>
                      </a:extLst>
                    </a:gridCol>
                  </a:tblGrid>
                  <a:tr h="709359">
                    <a:tc>
                      <a:txBody>
                        <a:bodyPr/>
                        <a:lstStyle/>
                        <a:p>
                          <a:pPr algn="ctr"/>
                          <a:endParaRPr lang="en-US" dirty="0"/>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nchor="ctr">
                        <a:lnL w="12700" cmpd="sng">
                          <a:noFill/>
                        </a:lnL>
                        <a:lnB w="12700" cap="flat" cmpd="sng" algn="ctr">
                          <a:solidFill>
                            <a:schemeClr val="tx1"/>
                          </a:solidFill>
                          <a:prstDash val="solid"/>
                          <a:round/>
                          <a:headEnd type="none" w="med" len="med"/>
                          <a:tailEnd type="none" w="med" len="med"/>
                        </a:lnB>
                        <a:blipFill>
                          <a:blip r:embed="rId2"/>
                          <a:stretch>
                            <a:fillRect l="-100324" t="-855" r="-400324"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200324" t="-855" r="-300324"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301299" t="-855" r="-201299"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400000" t="-855" r="-100647" b="-583761"/>
                          </a:stretch>
                        </a:blipFill>
                      </a:tcPr>
                    </a:tc>
                    <a:tc>
                      <a:txBody>
                        <a:bodyPr/>
                        <a:lstStyle/>
                        <a:p>
                          <a:endParaRPr lang="en-US"/>
                        </a:p>
                      </a:txBody>
                      <a:tcPr anchor="ctr">
                        <a:lnB w="12700" cap="flat" cmpd="sng" algn="ctr">
                          <a:solidFill>
                            <a:schemeClr val="tx1"/>
                          </a:solidFill>
                          <a:prstDash val="solid"/>
                          <a:round/>
                          <a:headEnd type="none" w="med" len="med"/>
                          <a:tailEnd type="none" w="med" len="med"/>
                        </a:lnB>
                        <a:blipFill>
                          <a:blip r:embed="rId2"/>
                          <a:stretch>
                            <a:fillRect l="-500000" t="-855" r="-647" b="-583761"/>
                          </a:stretch>
                        </a:blipFill>
                      </a:tcPr>
                    </a:tc>
                    <a:extLst>
                      <a:ext uri="{0D108BD9-81ED-4DB2-BD59-A6C34878D82A}">
                        <a16:rowId xmlns:a16="http://schemas.microsoft.com/office/drawing/2014/main" val="306213982"/>
                      </a:ext>
                    </a:extLst>
                  </a:tr>
                  <a:tr h="370840">
                    <a:tc>
                      <a:txBody>
                        <a:bodyPr/>
                        <a:lstStyle/>
                        <a:p>
                          <a:r>
                            <a:rPr lang="en-US" b="1" dirty="0"/>
                            <a:t>All</a:t>
                          </a:r>
                        </a:p>
                      </a:txBody>
                      <a:tcPr>
                        <a:lnT w="12700" cap="flat" cmpd="sng" algn="ctr">
                          <a:noFill/>
                          <a:prstDash val="solid"/>
                          <a:round/>
                          <a:headEnd type="none" w="med" len="med"/>
                          <a:tailEnd type="none" w="med" len="med"/>
                        </a:lnT>
                        <a:noFill/>
                      </a:tcPr>
                    </a:tc>
                    <a:tc>
                      <a:txBody>
                        <a:bodyPr/>
                        <a:lstStyle/>
                        <a:p>
                          <a:pPr algn="ctr"/>
                          <a:endParaRPr lang="en-US" dirty="0"/>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0.97</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0.91</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1.06</a:t>
                          </a:r>
                        </a:p>
                      </a:txBody>
                      <a:tcPr anchor="ctr">
                        <a:lnT w="12700" cap="flat" cmpd="sng" algn="ctr">
                          <a:solidFill>
                            <a:schemeClr val="tx1"/>
                          </a:solidFill>
                          <a:prstDash val="solid"/>
                          <a:round/>
                          <a:headEnd type="none" w="med" len="med"/>
                          <a:tailEnd type="none" w="med" len="med"/>
                        </a:lnT>
                        <a:noFill/>
                      </a:tcPr>
                    </a:tc>
                    <a:tc>
                      <a:txBody>
                        <a:bodyPr/>
                        <a:lstStyle/>
                        <a:p>
                          <a:pPr algn="ctr"/>
                          <a:r>
                            <a:rPr lang="en-US" dirty="0"/>
                            <a:t>0.14</a:t>
                          </a: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44929210"/>
                      </a:ext>
                    </a:extLst>
                  </a:tr>
                  <a:tr h="370840">
                    <a:tc>
                      <a:txBody>
                        <a:bodyPr/>
                        <a:lstStyle/>
                        <a:p>
                          <a:r>
                            <a:rPr lang="en-US" dirty="0"/>
                            <a:t>Traded</a:t>
                          </a:r>
                        </a:p>
                      </a:txBody>
                      <a:tcPr>
                        <a:noFill/>
                      </a:tcPr>
                    </a:tc>
                    <a:tc>
                      <a:txBody>
                        <a:bodyPr/>
                        <a:lstStyle/>
                        <a:p>
                          <a:pPr algn="ctr"/>
                          <a:r>
                            <a:rPr lang="en-US" dirty="0"/>
                            <a:t>0.43</a:t>
                          </a:r>
                        </a:p>
                      </a:txBody>
                      <a:tcPr anchor="ctr">
                        <a:noFill/>
                      </a:tcPr>
                    </a:tc>
                    <a:tc>
                      <a:txBody>
                        <a:bodyPr/>
                        <a:lstStyle/>
                        <a:p>
                          <a:pPr algn="ctr"/>
                          <a:r>
                            <a:rPr lang="en-US" dirty="0"/>
                            <a:t>0.78</a:t>
                          </a:r>
                        </a:p>
                      </a:txBody>
                      <a:tcPr anchor="ctr">
                        <a:noFill/>
                      </a:tcPr>
                    </a:tc>
                    <a:tc>
                      <a:txBody>
                        <a:bodyPr/>
                        <a:lstStyle/>
                        <a:p>
                          <a:pPr algn="ctr"/>
                          <a:r>
                            <a:rPr lang="en-US" dirty="0"/>
                            <a:t>0.86</a:t>
                          </a:r>
                        </a:p>
                      </a:txBody>
                      <a:tcPr anchor="ctr">
                        <a:noFill/>
                      </a:tcPr>
                    </a:tc>
                    <a:tc>
                      <a:txBody>
                        <a:bodyPr/>
                        <a:lstStyle/>
                        <a:p>
                          <a:pPr algn="ctr"/>
                          <a:r>
                            <a:rPr lang="en-US" dirty="0"/>
                            <a:t>0.91</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61473605"/>
                      </a:ext>
                    </a:extLst>
                  </a:tr>
                  <a:tr h="370840">
                    <a:tc>
                      <a:txBody>
                        <a:bodyPr/>
                        <a:lstStyle/>
                        <a:p>
                          <a:r>
                            <a:rPr lang="en-US" dirty="0"/>
                            <a:t>Non-Traded</a:t>
                          </a:r>
                        </a:p>
                      </a:txBody>
                      <a:tcPr>
                        <a:noFill/>
                      </a:tcPr>
                    </a:tc>
                    <a:tc>
                      <a:txBody>
                        <a:bodyPr/>
                        <a:lstStyle/>
                        <a:p>
                          <a:pPr algn="ctr"/>
                          <a:r>
                            <a:rPr lang="en-US" dirty="0"/>
                            <a:t>0.57</a:t>
                          </a:r>
                        </a:p>
                      </a:txBody>
                      <a:tcPr anchor="ctr">
                        <a:noFill/>
                      </a:tcPr>
                    </a:tc>
                    <a:tc>
                      <a:txBody>
                        <a:bodyPr/>
                        <a:lstStyle/>
                        <a:p>
                          <a:pPr algn="ctr"/>
                          <a:r>
                            <a:rPr lang="en-US" dirty="0"/>
                            <a:t>1.17</a:t>
                          </a:r>
                        </a:p>
                      </a:txBody>
                      <a:tcPr anchor="ctr">
                        <a:noFill/>
                      </a:tcPr>
                    </a:tc>
                    <a:tc>
                      <a:txBody>
                        <a:bodyPr/>
                        <a:lstStyle/>
                        <a:p>
                          <a:pPr algn="ctr"/>
                          <a:r>
                            <a:rPr lang="en-US" dirty="0"/>
                            <a:t>0.96</a:t>
                          </a:r>
                        </a:p>
                      </a:txBody>
                      <a:tcPr anchor="ctr">
                        <a:noFill/>
                      </a:tcPr>
                    </a:tc>
                    <a:tc>
                      <a:txBody>
                        <a:bodyPr/>
                        <a:lstStyle/>
                        <a:p>
                          <a:pPr algn="ctr"/>
                          <a:r>
                            <a:rPr lang="en-US" dirty="0"/>
                            <a:t>1.22</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242621552"/>
                      </a:ext>
                    </a:extLst>
                  </a:tr>
                  <a:tr h="36576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926164644"/>
                      </a:ext>
                    </a:extLst>
                  </a:tr>
                  <a:tr h="370840">
                    <a:tc>
                      <a:txBody>
                        <a:bodyPr/>
                        <a:lstStyle/>
                        <a:p>
                          <a:r>
                            <a:rPr lang="en-US" b="1" dirty="0"/>
                            <a:t>OECD</a:t>
                          </a:r>
                        </a:p>
                      </a:txBody>
                      <a:tcPr>
                        <a:noFill/>
                      </a:tcPr>
                    </a:tc>
                    <a:tc>
                      <a:txBody>
                        <a:bodyPr/>
                        <a:lstStyle/>
                        <a:p>
                          <a:pPr algn="ctr"/>
                          <a:endParaRPr lang="en-US" dirty="0"/>
                        </a:p>
                      </a:txBody>
                      <a:tcPr anchor="ctr">
                        <a:noFill/>
                      </a:tcPr>
                    </a:tc>
                    <a:tc>
                      <a:txBody>
                        <a:bodyPr/>
                        <a:lstStyle/>
                        <a:p>
                          <a:pPr algn="ctr"/>
                          <a:r>
                            <a:rPr lang="en-US" dirty="0"/>
                            <a:t>0.98</a:t>
                          </a:r>
                        </a:p>
                      </a:txBody>
                      <a:tcPr anchor="ctr">
                        <a:noFill/>
                      </a:tcPr>
                    </a:tc>
                    <a:tc>
                      <a:txBody>
                        <a:bodyPr/>
                        <a:lstStyle/>
                        <a:p>
                          <a:pPr algn="ctr"/>
                          <a:r>
                            <a:rPr lang="en-US" dirty="0"/>
                            <a:t>0.92</a:t>
                          </a:r>
                        </a:p>
                      </a:txBody>
                      <a:tcPr anchor="ctr">
                        <a:noFill/>
                      </a:tcPr>
                    </a:tc>
                    <a:tc>
                      <a:txBody>
                        <a:bodyPr/>
                        <a:lstStyle/>
                        <a:p>
                          <a:pPr algn="ctr"/>
                          <a:r>
                            <a:rPr lang="en-US" dirty="0"/>
                            <a:t>1.06</a:t>
                          </a:r>
                        </a:p>
                      </a:txBody>
                      <a:tcPr anchor="ctr">
                        <a:noFill/>
                      </a:tcPr>
                    </a:tc>
                    <a:tc>
                      <a:txBody>
                        <a:bodyPr/>
                        <a:lstStyle/>
                        <a:p>
                          <a:pPr algn="ctr"/>
                          <a:r>
                            <a:rPr lang="en-US" dirty="0"/>
                            <a:t>0.13</a:t>
                          </a:r>
                        </a:p>
                      </a:txBody>
                      <a:tcPr anchor="ctr">
                        <a:noFill/>
                      </a:tcPr>
                    </a:tc>
                    <a:extLst>
                      <a:ext uri="{0D108BD9-81ED-4DB2-BD59-A6C34878D82A}">
                        <a16:rowId xmlns:a16="http://schemas.microsoft.com/office/drawing/2014/main" val="1786073954"/>
                      </a:ext>
                    </a:extLst>
                  </a:tr>
                  <a:tr h="370840">
                    <a:tc>
                      <a:txBody>
                        <a:bodyPr/>
                        <a:lstStyle/>
                        <a:p>
                          <a:r>
                            <a:rPr lang="en-US" dirty="0"/>
                            <a:t>Traded</a:t>
                          </a:r>
                        </a:p>
                      </a:txBody>
                      <a:tcPr>
                        <a:noFill/>
                      </a:tcPr>
                    </a:tc>
                    <a:tc>
                      <a:txBody>
                        <a:bodyPr/>
                        <a:lstStyle/>
                        <a:p>
                          <a:pPr algn="ctr"/>
                          <a:r>
                            <a:rPr lang="en-US" dirty="0"/>
                            <a:t>0.44</a:t>
                          </a:r>
                        </a:p>
                      </a:txBody>
                      <a:tcPr anchor="ctr">
                        <a:noFill/>
                      </a:tcPr>
                    </a:tc>
                    <a:tc>
                      <a:txBody>
                        <a:bodyPr/>
                        <a:lstStyle/>
                        <a:p>
                          <a:pPr algn="ctr"/>
                          <a:r>
                            <a:rPr lang="en-US" dirty="0"/>
                            <a:t>0.82</a:t>
                          </a:r>
                        </a:p>
                      </a:txBody>
                      <a:tcPr anchor="ctr">
                        <a:noFill/>
                      </a:tcPr>
                    </a:tc>
                    <a:tc>
                      <a:txBody>
                        <a:bodyPr/>
                        <a:lstStyle/>
                        <a:p>
                          <a:pPr algn="ctr"/>
                          <a:r>
                            <a:rPr lang="en-US" dirty="0"/>
                            <a:t>0.88</a:t>
                          </a:r>
                        </a:p>
                      </a:txBody>
                      <a:tcPr anchor="ctr">
                        <a:noFill/>
                      </a:tcPr>
                    </a:tc>
                    <a:tc>
                      <a:txBody>
                        <a:bodyPr/>
                        <a:lstStyle/>
                        <a:p>
                          <a:pPr algn="ctr"/>
                          <a:r>
                            <a:rPr lang="en-US" dirty="0"/>
                            <a:t>0.94</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109070760"/>
                      </a:ext>
                    </a:extLst>
                  </a:tr>
                  <a:tr h="370840">
                    <a:tc>
                      <a:txBody>
                        <a:bodyPr/>
                        <a:lstStyle/>
                        <a:p>
                          <a:r>
                            <a:rPr lang="en-US" dirty="0"/>
                            <a:t>Non-Traded</a:t>
                          </a:r>
                        </a:p>
                      </a:txBody>
                      <a:tcPr>
                        <a:noFill/>
                      </a:tcPr>
                    </a:tc>
                    <a:tc>
                      <a:txBody>
                        <a:bodyPr/>
                        <a:lstStyle/>
                        <a:p>
                          <a:pPr algn="ctr"/>
                          <a:r>
                            <a:rPr lang="en-US" dirty="0"/>
                            <a:t>0.56</a:t>
                          </a:r>
                        </a:p>
                      </a:txBody>
                      <a:tcPr anchor="ctr">
                        <a:noFill/>
                      </a:tcPr>
                    </a:tc>
                    <a:tc>
                      <a:txBody>
                        <a:bodyPr/>
                        <a:lstStyle/>
                        <a:p>
                          <a:pPr algn="ctr"/>
                          <a:r>
                            <a:rPr lang="en-US" dirty="0"/>
                            <a:t>1.14</a:t>
                          </a:r>
                        </a:p>
                      </a:txBody>
                      <a:tcPr anchor="ctr">
                        <a:noFill/>
                      </a:tcPr>
                    </a:tc>
                    <a:tc>
                      <a:txBody>
                        <a:bodyPr/>
                        <a:lstStyle/>
                        <a:p>
                          <a:pPr algn="ctr"/>
                          <a:r>
                            <a:rPr lang="en-US" dirty="0"/>
                            <a:t>0.96</a:t>
                          </a:r>
                        </a:p>
                      </a:txBody>
                      <a:tcPr anchor="ctr">
                        <a:noFill/>
                      </a:tcPr>
                    </a:tc>
                    <a:tc>
                      <a:txBody>
                        <a:bodyPr/>
                        <a:lstStyle/>
                        <a:p>
                          <a:pPr algn="ctr"/>
                          <a:r>
                            <a:rPr lang="en-US" dirty="0"/>
                            <a:t>1.18</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3874136"/>
                      </a:ext>
                    </a:extLst>
                  </a:tr>
                  <a:tr h="365760">
                    <a:tc>
                      <a:txBody>
                        <a:bodyPr/>
                        <a:lstStyle/>
                        <a:p>
                          <a:endParaRPr lang="en-US" dirty="0"/>
                        </a:p>
                      </a:txBody>
                      <a:tcP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tc>
                      <a:txBody>
                        <a:bodyPr/>
                        <a:lstStyle/>
                        <a:p>
                          <a:pPr algn="ctr"/>
                          <a:endParaRPr lang="en-US" dirty="0"/>
                        </a:p>
                      </a:txBody>
                      <a:tcPr anchor="ctr">
                        <a:noFill/>
                      </a:tcPr>
                    </a:tc>
                    <a:extLst>
                      <a:ext uri="{0D108BD9-81ED-4DB2-BD59-A6C34878D82A}">
                        <a16:rowId xmlns:a16="http://schemas.microsoft.com/office/drawing/2014/main" val="4250177399"/>
                      </a:ext>
                    </a:extLst>
                  </a:tr>
                  <a:tr h="370840">
                    <a:tc>
                      <a:txBody>
                        <a:bodyPr/>
                        <a:lstStyle/>
                        <a:p>
                          <a:r>
                            <a:rPr lang="en-US" b="1" dirty="0"/>
                            <a:t>US-Canada</a:t>
                          </a:r>
                        </a:p>
                      </a:txBody>
                      <a:tcPr>
                        <a:noFill/>
                      </a:tcPr>
                    </a:tc>
                    <a:tc>
                      <a:txBody>
                        <a:bodyPr/>
                        <a:lstStyle/>
                        <a:p>
                          <a:pPr algn="ctr"/>
                          <a:endParaRPr lang="en-US" dirty="0"/>
                        </a:p>
                      </a:txBody>
                      <a:tcPr anchor="ctr">
                        <a:noFill/>
                      </a:tcPr>
                    </a:tc>
                    <a:tc>
                      <a:txBody>
                        <a:bodyPr/>
                        <a:lstStyle/>
                        <a:p>
                          <a:pPr algn="ctr"/>
                          <a:r>
                            <a:rPr lang="en-US" dirty="0"/>
                            <a:t>0.99</a:t>
                          </a:r>
                        </a:p>
                      </a:txBody>
                      <a:tcPr anchor="ctr">
                        <a:noFill/>
                      </a:tcPr>
                    </a:tc>
                    <a:tc>
                      <a:txBody>
                        <a:bodyPr/>
                        <a:lstStyle/>
                        <a:p>
                          <a:pPr algn="ctr"/>
                          <a:r>
                            <a:rPr lang="en-US" dirty="0"/>
                            <a:t>0.94</a:t>
                          </a:r>
                        </a:p>
                      </a:txBody>
                      <a:tcPr anchor="ctr">
                        <a:noFill/>
                      </a:tcPr>
                    </a:tc>
                    <a:tc>
                      <a:txBody>
                        <a:bodyPr/>
                        <a:lstStyle/>
                        <a:p>
                          <a:pPr algn="ctr"/>
                          <a:r>
                            <a:rPr lang="en-US" dirty="0"/>
                            <a:t>1.05</a:t>
                          </a:r>
                        </a:p>
                      </a:txBody>
                      <a:tcPr anchor="ctr">
                        <a:noFill/>
                      </a:tcPr>
                    </a:tc>
                    <a:tc>
                      <a:txBody>
                        <a:bodyPr/>
                        <a:lstStyle/>
                        <a:p>
                          <a:pPr algn="ctr"/>
                          <a:r>
                            <a:rPr lang="en-US" dirty="0"/>
                            <a:t>0.10</a:t>
                          </a:r>
                        </a:p>
                      </a:txBody>
                      <a:tcPr anchor="ctr">
                        <a:noFill/>
                      </a:tcPr>
                    </a:tc>
                    <a:extLst>
                      <a:ext uri="{0D108BD9-81ED-4DB2-BD59-A6C34878D82A}">
                        <a16:rowId xmlns:a16="http://schemas.microsoft.com/office/drawing/2014/main" val="205503956"/>
                      </a:ext>
                    </a:extLst>
                  </a:tr>
                  <a:tr h="370840">
                    <a:tc>
                      <a:txBody>
                        <a:bodyPr/>
                        <a:lstStyle/>
                        <a:p>
                          <a:r>
                            <a:rPr lang="en-US" dirty="0"/>
                            <a:t>Traded</a:t>
                          </a:r>
                        </a:p>
                      </a:txBody>
                      <a:tcPr>
                        <a:noFill/>
                      </a:tcPr>
                    </a:tc>
                    <a:tc>
                      <a:txBody>
                        <a:bodyPr/>
                        <a:lstStyle/>
                        <a:p>
                          <a:pPr algn="ctr"/>
                          <a:r>
                            <a:rPr lang="en-US" dirty="0"/>
                            <a:t>0.45</a:t>
                          </a:r>
                        </a:p>
                      </a:txBody>
                      <a:tcPr anchor="ctr">
                        <a:noFill/>
                      </a:tcPr>
                    </a:tc>
                    <a:tc>
                      <a:txBody>
                        <a:bodyPr/>
                        <a:lstStyle/>
                        <a:p>
                          <a:pPr algn="ctr"/>
                          <a:r>
                            <a:rPr lang="en-US" dirty="0"/>
                            <a:t>0.88</a:t>
                          </a:r>
                        </a:p>
                      </a:txBody>
                      <a:tcPr anchor="ctr">
                        <a:noFill/>
                      </a:tcPr>
                    </a:tc>
                    <a:tc>
                      <a:txBody>
                        <a:bodyPr/>
                        <a:lstStyle/>
                        <a:p>
                          <a:pPr algn="ctr"/>
                          <a:r>
                            <a:rPr lang="en-US" dirty="0"/>
                            <a:t>0.92</a:t>
                          </a:r>
                        </a:p>
                      </a:txBody>
                      <a:tcPr anchor="ctr">
                        <a:noFill/>
                      </a:tcPr>
                    </a:tc>
                    <a:tc>
                      <a:txBody>
                        <a:bodyPr/>
                        <a:lstStyle/>
                        <a:p>
                          <a:pPr algn="ctr"/>
                          <a:r>
                            <a:rPr lang="en-US" dirty="0"/>
                            <a:t>0.96</a:t>
                          </a:r>
                        </a:p>
                      </a:txBody>
                      <a:tcPr anchor="ctr">
                        <a:noFill/>
                      </a:tcPr>
                    </a:tc>
                    <a:tc>
                      <a:txBody>
                        <a:bodyPr/>
                        <a:lstStyle/>
                        <a:p>
                          <a:pPr algn="ctr"/>
                          <a:endParaRPr lang="en-US" dirty="0"/>
                        </a:p>
                      </a:txBody>
                      <a:tcPr anchor="ctr">
                        <a:noFill/>
                      </a:tcPr>
                    </a:tc>
                    <a:extLst>
                      <a:ext uri="{0D108BD9-81ED-4DB2-BD59-A6C34878D82A}">
                        <a16:rowId xmlns:a16="http://schemas.microsoft.com/office/drawing/2014/main" val="1029417383"/>
                      </a:ext>
                    </a:extLst>
                  </a:tr>
                  <a:tr h="370840">
                    <a:tc>
                      <a:txBody>
                        <a:bodyPr/>
                        <a:lstStyle/>
                        <a:p>
                          <a:r>
                            <a:rPr lang="en-US" dirty="0"/>
                            <a:t>Non-Traded</a:t>
                          </a:r>
                        </a:p>
                      </a:txBody>
                      <a:tcPr>
                        <a:lnB w="12700" cap="flat" cmpd="sng" algn="ctr">
                          <a:solidFill>
                            <a:schemeClr val="tx1"/>
                          </a:solidFill>
                          <a:prstDash val="solid"/>
                          <a:round/>
                          <a:headEnd type="none" w="med" len="med"/>
                          <a:tailEnd type="none" w="med" len="med"/>
                        </a:lnB>
                        <a:noFill/>
                      </a:tcPr>
                    </a:tc>
                    <a:tc>
                      <a:txBody>
                        <a:bodyPr/>
                        <a:lstStyle/>
                        <a:p>
                          <a:pPr algn="ctr"/>
                          <a:r>
                            <a:rPr lang="en-US" dirty="0"/>
                            <a:t>0.55</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1.10</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0.96</a:t>
                          </a:r>
                        </a:p>
                      </a:txBody>
                      <a:tcPr anchor="ctr">
                        <a:lnB w="12700" cap="flat" cmpd="sng" algn="ctr">
                          <a:solidFill>
                            <a:schemeClr val="tx1"/>
                          </a:solidFill>
                          <a:prstDash val="solid"/>
                          <a:round/>
                          <a:headEnd type="none" w="med" len="med"/>
                          <a:tailEnd type="none" w="med" len="med"/>
                        </a:lnB>
                        <a:noFill/>
                      </a:tcPr>
                    </a:tc>
                    <a:tc>
                      <a:txBody>
                        <a:bodyPr/>
                        <a:lstStyle/>
                        <a:p>
                          <a:pPr algn="ctr"/>
                          <a:r>
                            <a:rPr lang="en-US" dirty="0"/>
                            <a:t>1.15</a:t>
                          </a:r>
                        </a:p>
                      </a:txBody>
                      <a:tcPr anchor="ctr">
                        <a:lnB w="12700" cap="flat" cmpd="sng" algn="ctr">
                          <a:solidFill>
                            <a:schemeClr val="tx1"/>
                          </a:solidFill>
                          <a:prstDash val="solid"/>
                          <a:round/>
                          <a:headEnd type="none" w="med" len="med"/>
                          <a:tailEnd type="none" w="med" len="med"/>
                        </a:lnB>
                        <a:noFill/>
                      </a:tcPr>
                    </a:tc>
                    <a:tc>
                      <a:txBody>
                        <a:bodyPr/>
                        <a:lstStyle/>
                        <a:p>
                          <a:pPr algn="ctr"/>
                          <a:endParaRPr lang="en-US" dirty="0"/>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8741810"/>
                      </a:ext>
                    </a:extLst>
                  </a:tr>
                </a:tbl>
              </a:graphicData>
            </a:graphic>
          </p:graphicFrame>
        </mc:Fallback>
      </mc:AlternateContent>
      <p:sp>
        <p:nvSpPr>
          <p:cNvPr id="8" name="Action Button: Blank 7">
            <a:hlinkClick r:id="rId3" action="ppaction://hlinksldjump" highlightClick="1"/>
            <a:extLst>
              <a:ext uri="{FF2B5EF4-FFF2-40B4-BE49-F238E27FC236}">
                <a16:creationId xmlns:a16="http://schemas.microsoft.com/office/drawing/2014/main" id="{B4C97E35-7B75-179F-DB7A-AAC1DBD7961C}"/>
              </a:ext>
            </a:extLst>
          </p:cNvPr>
          <p:cNvSpPr/>
          <p:nvPr/>
        </p:nvSpPr>
        <p:spPr>
          <a:xfrm>
            <a:off x="446468" y="6535604"/>
            <a:ext cx="723708" cy="260377"/>
          </a:xfrm>
          <a:prstGeom prst="actionButtonBlank">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a:sym typeface="Wingdings" panose="05000000000000000000" pitchFamily="2" charset="2"/>
              </a:rPr>
              <a:t> </a:t>
            </a:r>
            <a:r>
              <a:rPr lang="en-US" sz="1200" dirty="0">
                <a:solidFill>
                  <a:schemeClr val="tx1"/>
                </a:solidFill>
                <a:sym typeface="Wingdings" panose="05000000000000000000" pitchFamily="2" charset="2"/>
                <a:hlinkClick r:id="rId4" action="ppaction://hlinksldjump">
                  <a:extLst>
                    <a:ext uri="{A12FA001-AC4F-418D-AE19-62706E023703}">
                      <ahyp:hlinkClr xmlns:ahyp="http://schemas.microsoft.com/office/drawing/2018/hyperlinkcolor" val="tx"/>
                    </a:ext>
                  </a:extLst>
                </a:hlinkClick>
              </a:rPr>
              <a:t>Back</a:t>
            </a:r>
            <a:endParaRPr lang="en-US" sz="1200" dirty="0">
              <a:solidFill>
                <a:schemeClr val="tx1"/>
              </a:solidFill>
            </a:endParaRPr>
          </a:p>
        </p:txBody>
      </p:sp>
      <p:sp>
        <p:nvSpPr>
          <p:cNvPr id="2" name="Slide Number Placeholder 1">
            <a:extLst>
              <a:ext uri="{FF2B5EF4-FFF2-40B4-BE49-F238E27FC236}">
                <a16:creationId xmlns:a16="http://schemas.microsoft.com/office/drawing/2014/main" id="{BD80D96D-A6C0-F891-EEDA-F9E74193E923}"/>
              </a:ext>
            </a:extLst>
          </p:cNvPr>
          <p:cNvSpPr>
            <a:spLocks noGrp="1"/>
          </p:cNvSpPr>
          <p:nvPr>
            <p:ph type="sldNum" sz="quarter" idx="12"/>
          </p:nvPr>
        </p:nvSpPr>
        <p:spPr/>
        <p:txBody>
          <a:bodyPr/>
          <a:lstStyle/>
          <a:p>
            <a:fld id="{F994776A-187E-9540-9EA4-8D5781AB769D}" type="slidenum">
              <a:rPr lang="en-US" smtClean="0"/>
              <a:pPr/>
              <a:t>43</a:t>
            </a:fld>
            <a:endParaRPr lang="en-US" dirty="0"/>
          </a:p>
        </p:txBody>
      </p:sp>
    </p:spTree>
    <p:extLst>
      <p:ext uri="{BB962C8B-B14F-4D97-AF65-F5344CB8AC3E}">
        <p14:creationId xmlns:p14="http://schemas.microsoft.com/office/powerpoint/2010/main" val="66443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3C8DC2-BC3B-C61E-EF40-5235A252C147}"/>
              </a:ext>
            </a:extLst>
          </p:cNvPr>
          <p:cNvSpPr>
            <a:spLocks noGrp="1"/>
          </p:cNvSpPr>
          <p:nvPr>
            <p:ph type="title"/>
          </p:nvPr>
        </p:nvSpPr>
        <p:spPr/>
        <p:txBody>
          <a:bodyPr/>
          <a:lstStyle/>
          <a:p>
            <a:r>
              <a:rPr lang="en-US" dirty="0"/>
              <a:t>Log Relative Wages vs. Log Relative Prices</a:t>
            </a:r>
          </a:p>
        </p:txBody>
      </p:sp>
      <p:pic>
        <p:nvPicPr>
          <p:cNvPr id="9" name="Picture 8" descr="A graph plotting log relative prices on  the y-axis and log relative wages on the x-axis is displayed, with datapoints plotted with dots between y=-2, y=1.5 and x=-2.5, x=2.5. A black line of best fit at approximately a 45 degree angle runs through the datapoints.">
            <a:extLst>
              <a:ext uri="{FF2B5EF4-FFF2-40B4-BE49-F238E27FC236}">
                <a16:creationId xmlns:a16="http://schemas.microsoft.com/office/drawing/2014/main" id="{31FC19A8-9324-26B2-B3E9-4871087CA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587" y="1137461"/>
            <a:ext cx="6562094" cy="4196796"/>
          </a:xfrm>
          <a:prstGeom prst="rect">
            <a:avLst/>
          </a:prstGeom>
        </p:spPr>
      </p:pic>
      <p:sp>
        <p:nvSpPr>
          <p:cNvPr id="10" name="TextBox 9">
            <a:extLst>
              <a:ext uri="{FF2B5EF4-FFF2-40B4-BE49-F238E27FC236}">
                <a16:creationId xmlns:a16="http://schemas.microsoft.com/office/drawing/2014/main" id="{2146B885-5AD0-A8D6-4E6B-A7D48AD6D462}"/>
              </a:ext>
            </a:extLst>
          </p:cNvPr>
          <p:cNvSpPr txBox="1"/>
          <p:nvPr/>
        </p:nvSpPr>
        <p:spPr>
          <a:xfrm>
            <a:off x="446468" y="5127228"/>
            <a:ext cx="11288332" cy="1200329"/>
          </a:xfrm>
          <a:prstGeom prst="rect">
            <a:avLst/>
          </a:prstGeom>
          <a:noFill/>
        </p:spPr>
        <p:txBody>
          <a:bodyPr wrap="square" rtlCol="0">
            <a:spAutoFit/>
          </a:bodyPr>
          <a:lstStyle/>
          <a:p>
            <a:r>
              <a:rPr lang="en-US" dirty="0"/>
              <a:t>The above graph shows part of the motivation for these slides. The graph depicts thousands of data points which represent the relationship between the log-relative wages and log-relative prices of different goods across US-Canada city pairs. As is evidence by the upward sloping line of best fit, the prices of goods are not independent of local inputs.</a:t>
            </a:r>
          </a:p>
        </p:txBody>
      </p:sp>
      <p:sp>
        <p:nvSpPr>
          <p:cNvPr id="2" name="Slide Number Placeholder 1">
            <a:extLst>
              <a:ext uri="{FF2B5EF4-FFF2-40B4-BE49-F238E27FC236}">
                <a16:creationId xmlns:a16="http://schemas.microsoft.com/office/drawing/2014/main" id="{4D285CDD-2B8B-42C0-0896-0DB860A057C6}"/>
              </a:ext>
            </a:extLst>
          </p:cNvPr>
          <p:cNvSpPr>
            <a:spLocks noGrp="1"/>
          </p:cNvSpPr>
          <p:nvPr>
            <p:ph type="sldNum" sz="quarter" idx="12"/>
          </p:nvPr>
        </p:nvSpPr>
        <p:spPr/>
        <p:txBody>
          <a:bodyPr/>
          <a:lstStyle/>
          <a:p>
            <a:fld id="{F994776A-187E-9540-9EA4-8D5781AB769D}" type="slidenum">
              <a:rPr lang="en-US" smtClean="0"/>
              <a:pPr/>
              <a:t>5</a:t>
            </a:fld>
            <a:endParaRPr lang="en-US" dirty="0"/>
          </a:p>
        </p:txBody>
      </p:sp>
    </p:spTree>
    <p:extLst>
      <p:ext uri="{BB962C8B-B14F-4D97-AF65-F5344CB8AC3E}">
        <p14:creationId xmlns:p14="http://schemas.microsoft.com/office/powerpoint/2010/main" val="2940161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A1B0229-B176-2B13-E990-9DB034E4CF51}"/>
              </a:ext>
            </a:extLst>
          </p:cNvPr>
          <p:cNvSpPr>
            <a:spLocks noGrp="1"/>
          </p:cNvSpPr>
          <p:nvPr>
            <p:ph type="title"/>
          </p:nvPr>
        </p:nvSpPr>
        <p:spPr>
          <a:xfrm>
            <a:off x="446468" y="559559"/>
            <a:ext cx="8545132" cy="577902"/>
          </a:xfrm>
        </p:spPr>
        <p:txBody>
          <a:bodyPr/>
          <a:lstStyle/>
          <a:p>
            <a:r>
              <a:rPr lang="en-US" dirty="0"/>
              <a:t>Why Micro-Price Data Matters, an Example</a:t>
            </a:r>
          </a:p>
        </p:txBody>
      </p:sp>
      <p:sp>
        <p:nvSpPr>
          <p:cNvPr id="10" name="Text Placeholder 9">
            <a:extLst>
              <a:ext uri="{FF2B5EF4-FFF2-40B4-BE49-F238E27FC236}">
                <a16:creationId xmlns:a16="http://schemas.microsoft.com/office/drawing/2014/main" id="{D45815F8-0C0C-4100-6CAF-7F31F5A53E09}"/>
              </a:ext>
            </a:extLst>
          </p:cNvPr>
          <p:cNvSpPr>
            <a:spLocks noGrp="1"/>
          </p:cNvSpPr>
          <p:nvPr>
            <p:ph type="body" sz="quarter" idx="11"/>
          </p:nvPr>
        </p:nvSpPr>
        <p:spPr/>
        <p:txBody>
          <a:bodyPr/>
          <a:lstStyle/>
          <a:p>
            <a:r>
              <a:rPr lang="en-US" b="0" dirty="0">
                <a:solidFill>
                  <a:schemeClr val="tx1"/>
                </a:solidFill>
              </a:rPr>
              <a:t>Apples and Haircuts (EIU price survey)​. Below are displayed figures using Canada-U.S. city pairs</a:t>
            </a:r>
            <a:endParaRPr lang="en-US" dirty="0">
              <a:solidFill>
                <a:schemeClr val="tx1"/>
              </a:solidFill>
            </a:endParaRPr>
          </a:p>
        </p:txBody>
      </p:sp>
      <p:pic>
        <p:nvPicPr>
          <p:cNvPr id="12" name="Picture Placeholder 11" descr="A chart displaying LOP deviation for apples and haircuts using Canada-US city pairs data spanning 1990-2005, with each city pair represented by a different colored line. What is noticable is that it is difficult to discern a substantial difference between the two plots level of variance.">
            <a:extLst>
              <a:ext uri="{FF2B5EF4-FFF2-40B4-BE49-F238E27FC236}">
                <a16:creationId xmlns:a16="http://schemas.microsoft.com/office/drawing/2014/main" id="{2D9318F0-D744-92D3-C56F-3F829F8AE125}"/>
              </a:ext>
            </a:extLst>
          </p:cNvPr>
          <p:cNvPicPr>
            <a:picLocks noGrp="1" noChangeAspect="1"/>
          </p:cNvPicPr>
          <p:nvPr>
            <p:ph type="pic" idx="1"/>
          </p:nvPr>
        </p:nvPicPr>
        <p:blipFill>
          <a:blip r:embed="rId2"/>
          <a:srcRect/>
          <a:stretch/>
        </p:blipFill>
        <p:spPr>
          <a:xfrm>
            <a:off x="446312" y="1848595"/>
            <a:ext cx="3534479" cy="2215871"/>
          </a:xfrm>
          <a:prstGeom prst="rect">
            <a:avLst/>
          </a:prstGeom>
        </p:spPr>
      </p:pic>
      <p:sp>
        <p:nvSpPr>
          <p:cNvPr id="2" name="Text Placeholder 1">
            <a:extLst>
              <a:ext uri="{FF2B5EF4-FFF2-40B4-BE49-F238E27FC236}">
                <a16:creationId xmlns:a16="http://schemas.microsoft.com/office/drawing/2014/main" id="{0210D09F-A752-85E5-0243-3E7A02F53092}"/>
              </a:ext>
            </a:extLst>
          </p:cNvPr>
          <p:cNvSpPr>
            <a:spLocks noGrp="1"/>
          </p:cNvSpPr>
          <p:nvPr>
            <p:ph type="body" sz="quarter" idx="10"/>
          </p:nvPr>
        </p:nvSpPr>
        <p:spPr>
          <a:xfrm>
            <a:off x="446314" y="4363837"/>
            <a:ext cx="3534479" cy="1885677"/>
          </a:xfrm>
        </p:spPr>
        <p:txBody>
          <a:bodyPr/>
          <a:lstStyle/>
          <a:p>
            <a:pPr lvl="0"/>
            <a:r>
              <a:rPr lang="en-US" dirty="0"/>
              <a:t>Each line: one Canada–U.S. city pair, one good</a:t>
            </a:r>
          </a:p>
          <a:p>
            <a:pPr lvl="0"/>
            <a:r>
              <a:rPr lang="en-US" dirty="0"/>
              <a:t>0 means the same price in both cities</a:t>
            </a:r>
          </a:p>
          <a:p>
            <a:pPr lvl="0"/>
            <a:r>
              <a:rPr lang="en-US" dirty="0"/>
              <a:t>Gaps are large, and they never close</a:t>
            </a:r>
          </a:p>
        </p:txBody>
      </p:sp>
      <p:cxnSp>
        <p:nvCxnSpPr>
          <p:cNvPr id="3" name="Straight Connector 2">
            <a:extLst>
              <a:ext uri="{FF2B5EF4-FFF2-40B4-BE49-F238E27FC236}">
                <a16:creationId xmlns:a16="http://schemas.microsoft.com/office/drawing/2014/main" id="{6BA4B0C1-951A-B4B3-DB15-5B90B6A840C1}"/>
              </a:ext>
              <a:ext uri="{C183D7F6-B498-43B3-948B-1728B52AA6E4}">
                <adec:decorative xmlns:adec="http://schemas.microsoft.com/office/drawing/2017/decorative" val="1"/>
              </a:ext>
            </a:extLst>
          </p:cNvPr>
          <p:cNvCxnSpPr/>
          <p:nvPr/>
        </p:nvCxnSpPr>
        <p:spPr>
          <a:xfrm>
            <a:off x="4156261" y="1864118"/>
            <a:ext cx="0" cy="4390337"/>
          </a:xfrm>
          <a:prstGeom prst="line">
            <a:avLst/>
          </a:prstGeom>
          <a:ln w="28575">
            <a:solidFill>
              <a:schemeClr val="tx2">
                <a:lumMod val="60000"/>
                <a:lumOff val="40000"/>
              </a:schemeClr>
            </a:solidFill>
            <a:prstDash val="sysDot"/>
          </a:ln>
        </p:spPr>
        <p:style>
          <a:lnRef idx="1">
            <a:schemeClr val="dk1"/>
          </a:lnRef>
          <a:fillRef idx="0">
            <a:schemeClr val="dk1"/>
          </a:fillRef>
          <a:effectRef idx="0">
            <a:schemeClr val="dk1"/>
          </a:effectRef>
          <a:fontRef idx="minor">
            <a:schemeClr val="tx1"/>
          </a:fontRef>
        </p:style>
      </p:cxnSp>
      <p:pic>
        <p:nvPicPr>
          <p:cNvPr id="14" name="Picture Placeholder 13" descr="A chart displaying the long-run mean of prices for apples on the left and haircuts on the right, with the average price of all US-Canada city pairs set as the y-axis at y=0. Each different colored-line represents a unique city-pair, and the data spans 1990-2005. It is notable that the long-run mean price of apples are more closely centered around 0 than the long-run mean prices of haircuts.">
            <a:extLst>
              <a:ext uri="{FF2B5EF4-FFF2-40B4-BE49-F238E27FC236}">
                <a16:creationId xmlns:a16="http://schemas.microsoft.com/office/drawing/2014/main" id="{8B384435-86AD-536A-40EA-DCF1E2F38D39}"/>
              </a:ext>
            </a:extLst>
          </p:cNvPr>
          <p:cNvPicPr>
            <a:picLocks noGrp="1" noChangeAspect="1"/>
          </p:cNvPicPr>
          <p:nvPr>
            <p:ph type="pic" idx="14"/>
          </p:nvPr>
        </p:nvPicPr>
        <p:blipFill>
          <a:blip r:embed="rId3"/>
          <a:srcRect/>
          <a:stretch/>
        </p:blipFill>
        <p:spPr>
          <a:xfrm>
            <a:off x="4336974" y="1848596"/>
            <a:ext cx="3527360" cy="2215870"/>
          </a:xfrm>
          <a:prstGeom prst="rect">
            <a:avLst/>
          </a:prstGeom>
        </p:spPr>
      </p:pic>
      <p:sp>
        <p:nvSpPr>
          <p:cNvPr id="5" name="Text Placeholder 4">
            <a:extLst>
              <a:ext uri="{FF2B5EF4-FFF2-40B4-BE49-F238E27FC236}">
                <a16:creationId xmlns:a16="http://schemas.microsoft.com/office/drawing/2014/main" id="{6D8E3606-4E99-786E-EE79-71422F88A8BD}"/>
              </a:ext>
            </a:extLst>
          </p:cNvPr>
          <p:cNvSpPr>
            <a:spLocks noGrp="1"/>
          </p:cNvSpPr>
          <p:nvPr>
            <p:ph type="body" sz="quarter" idx="15"/>
          </p:nvPr>
        </p:nvSpPr>
        <p:spPr>
          <a:xfrm>
            <a:off x="4325959" y="4363837"/>
            <a:ext cx="3534479" cy="1885677"/>
          </a:xfrm>
        </p:spPr>
        <p:txBody>
          <a:bodyPr/>
          <a:lstStyle/>
          <a:p>
            <a:pPr lvl="0"/>
            <a:r>
              <a:rPr lang="en-US" dirty="0"/>
              <a:t>Each pair's average gap across the whole period</a:t>
            </a:r>
          </a:p>
          <a:p>
            <a:pPr lvl="0"/>
            <a:r>
              <a:rPr lang="en-US" dirty="0"/>
              <a:t>The spread between lines is the persistent gap</a:t>
            </a:r>
          </a:p>
          <a:p>
            <a:pPr lvl="0"/>
            <a:r>
              <a:rPr lang="en-US" dirty="0"/>
              <a:t>A price index sets every one of these lines to zero</a:t>
            </a:r>
          </a:p>
        </p:txBody>
      </p:sp>
      <p:cxnSp>
        <p:nvCxnSpPr>
          <p:cNvPr id="4" name="Straight Connector 3">
            <a:extLst>
              <a:ext uri="{FF2B5EF4-FFF2-40B4-BE49-F238E27FC236}">
                <a16:creationId xmlns:a16="http://schemas.microsoft.com/office/drawing/2014/main" id="{967293A5-A0CD-C4D9-6654-5FA670C79754}"/>
              </a:ext>
              <a:ext uri="{C183D7F6-B498-43B3-948B-1728B52AA6E4}">
                <adec:decorative xmlns:adec="http://schemas.microsoft.com/office/drawing/2017/decorative" val="1"/>
              </a:ext>
            </a:extLst>
          </p:cNvPr>
          <p:cNvCxnSpPr/>
          <p:nvPr/>
        </p:nvCxnSpPr>
        <p:spPr>
          <a:xfrm>
            <a:off x="8034580" y="1864118"/>
            <a:ext cx="0" cy="4390337"/>
          </a:xfrm>
          <a:prstGeom prst="line">
            <a:avLst/>
          </a:prstGeom>
          <a:ln w="28575">
            <a:solidFill>
              <a:schemeClr val="tx2">
                <a:lumMod val="60000"/>
                <a:lumOff val="40000"/>
              </a:schemeClr>
            </a:solidFill>
            <a:prstDash val="sysDot"/>
          </a:ln>
        </p:spPr>
        <p:style>
          <a:lnRef idx="1">
            <a:schemeClr val="dk1"/>
          </a:lnRef>
          <a:fillRef idx="0">
            <a:schemeClr val="dk1"/>
          </a:fillRef>
          <a:effectRef idx="0">
            <a:schemeClr val="dk1"/>
          </a:effectRef>
          <a:fontRef idx="minor">
            <a:schemeClr val="tx1"/>
          </a:fontRef>
        </p:style>
      </p:cxnSp>
      <p:pic>
        <p:nvPicPr>
          <p:cNvPr id="16" name="Picture Placeholder 15" descr="A chart displaying the de-meaned law of one price deviation for apples and haircuts for US-Canada city-pairs, with each different colored line representing a unique city-pair and the data spanning 1990-2005. What is notable is that the lines for apples are highly more variable, jumping significantly on the y-axis between years, while the lines for haircuts are much more closely centered around y=0.">
            <a:extLst>
              <a:ext uri="{FF2B5EF4-FFF2-40B4-BE49-F238E27FC236}">
                <a16:creationId xmlns:a16="http://schemas.microsoft.com/office/drawing/2014/main" id="{0768DB5A-28FB-1A35-84E1-67CA9F025D41}"/>
              </a:ext>
            </a:extLst>
          </p:cNvPr>
          <p:cNvPicPr>
            <a:picLocks noGrp="1" noChangeAspect="1"/>
          </p:cNvPicPr>
          <p:nvPr>
            <p:ph type="pic" idx="16"/>
          </p:nvPr>
        </p:nvPicPr>
        <p:blipFill>
          <a:blip r:embed="rId4"/>
          <a:srcRect/>
          <a:stretch/>
        </p:blipFill>
        <p:spPr>
          <a:xfrm>
            <a:off x="8194590" y="1848595"/>
            <a:ext cx="3527360" cy="2215870"/>
          </a:xfrm>
          <a:prstGeom prst="rect">
            <a:avLst/>
          </a:prstGeom>
        </p:spPr>
      </p:pic>
      <p:sp>
        <p:nvSpPr>
          <p:cNvPr id="7" name="Text Placeholder 6">
            <a:extLst>
              <a:ext uri="{FF2B5EF4-FFF2-40B4-BE49-F238E27FC236}">
                <a16:creationId xmlns:a16="http://schemas.microsoft.com/office/drawing/2014/main" id="{2BCDFF3B-8941-43A0-6E41-76A1754C299A}"/>
              </a:ext>
            </a:extLst>
          </p:cNvPr>
          <p:cNvSpPr>
            <a:spLocks noGrp="1"/>
          </p:cNvSpPr>
          <p:nvPr>
            <p:ph type="body" sz="quarter" idx="17"/>
          </p:nvPr>
        </p:nvSpPr>
        <p:spPr>
          <a:xfrm>
            <a:off x="8194590" y="4363837"/>
            <a:ext cx="3534479" cy="1874660"/>
          </a:xfrm>
        </p:spPr>
        <p:txBody>
          <a:bodyPr/>
          <a:lstStyle/>
          <a:p>
            <a:pPr lvl="0"/>
            <a:r>
              <a:rPr lang="en-US" dirty="0"/>
              <a:t>All that survives once the average is removed</a:t>
            </a:r>
          </a:p>
          <a:p>
            <a:pPr lvl="0"/>
            <a:r>
              <a:rPr lang="en-US" dirty="0"/>
              <a:t>Apples keep bouncing; haircuts go nearly flat</a:t>
            </a:r>
          </a:p>
          <a:p>
            <a:pPr lvl="0"/>
            <a:r>
              <a:rPr lang="en-US" b="1" dirty="0"/>
              <a:t>This is everything a price index can ever show you</a:t>
            </a:r>
            <a:endParaRPr lang="en-US" dirty="0"/>
          </a:p>
          <a:p>
            <a:endParaRPr lang="en-US" dirty="0"/>
          </a:p>
        </p:txBody>
      </p:sp>
      <p:sp>
        <p:nvSpPr>
          <p:cNvPr id="8" name="Slide Number Placeholder 7">
            <a:extLst>
              <a:ext uri="{FF2B5EF4-FFF2-40B4-BE49-F238E27FC236}">
                <a16:creationId xmlns:a16="http://schemas.microsoft.com/office/drawing/2014/main" id="{0256D867-27FD-5A5C-F9D8-4B3545F5716E}"/>
              </a:ext>
            </a:extLst>
          </p:cNvPr>
          <p:cNvSpPr>
            <a:spLocks noGrp="1"/>
          </p:cNvSpPr>
          <p:nvPr>
            <p:ph type="sldNum" sz="quarter" idx="12"/>
          </p:nvPr>
        </p:nvSpPr>
        <p:spPr/>
        <p:txBody>
          <a:bodyPr/>
          <a:lstStyle/>
          <a:p>
            <a:fld id="{F994776A-187E-9540-9EA4-8D5781AB769D}" type="slidenum">
              <a:rPr lang="en-US" smtClean="0"/>
              <a:pPr/>
              <a:t>6</a:t>
            </a:fld>
            <a:endParaRPr lang="en-US" dirty="0"/>
          </a:p>
        </p:txBody>
      </p:sp>
    </p:spTree>
    <p:extLst>
      <p:ext uri="{BB962C8B-B14F-4D97-AF65-F5344CB8AC3E}">
        <p14:creationId xmlns:p14="http://schemas.microsoft.com/office/powerpoint/2010/main" val="745247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7439AF-E4F8-8E49-5B2E-C0D723461BFD}"/>
              </a:ext>
            </a:extLst>
          </p:cNvPr>
          <p:cNvSpPr>
            <a:spLocks noGrp="1"/>
          </p:cNvSpPr>
          <p:nvPr>
            <p:ph type="title"/>
          </p:nvPr>
        </p:nvSpPr>
        <p:spPr>
          <a:xfrm>
            <a:off x="446467" y="559559"/>
            <a:ext cx="9663447" cy="577902"/>
          </a:xfrm>
        </p:spPr>
        <p:txBody>
          <a:bodyPr/>
          <a:lstStyle/>
          <a:p>
            <a:r>
              <a:rPr lang="en-US" dirty="0" err="1"/>
              <a:t>Crucini</a:t>
            </a:r>
            <a:r>
              <a:rPr lang="en-US" dirty="0"/>
              <a:t> and Landry (2019, JIE),</a:t>
            </a:r>
            <a:br>
              <a:rPr lang="en-US" dirty="0"/>
            </a:br>
            <a:r>
              <a:rPr lang="en-US" dirty="0"/>
              <a:t>Reassess the Validity of the Classical Dichotomy</a:t>
            </a:r>
          </a:p>
        </p:txBody>
      </p:sp>
      <p:sp>
        <p:nvSpPr>
          <p:cNvPr id="3" name="Text Placeholder 2">
            <a:extLst>
              <a:ext uri="{FF2B5EF4-FFF2-40B4-BE49-F238E27FC236}">
                <a16:creationId xmlns:a16="http://schemas.microsoft.com/office/drawing/2014/main" id="{60AD07A1-AFBC-6D91-678F-3CB109EA5679}"/>
              </a:ext>
            </a:extLst>
          </p:cNvPr>
          <p:cNvSpPr>
            <a:spLocks noGrp="1"/>
          </p:cNvSpPr>
          <p:nvPr>
            <p:ph type="body" sz="quarter" idx="10"/>
          </p:nvPr>
        </p:nvSpPr>
        <p:spPr/>
        <p:txBody>
          <a:bodyPr/>
          <a:lstStyle/>
          <a:p>
            <a:r>
              <a:rPr lang="en-US" b="1" dirty="0"/>
              <a:t>Key elements of the exercise:</a:t>
            </a:r>
          </a:p>
          <a:p>
            <a:pPr marL="285750" indent="-285750">
              <a:buFont typeface="Arial" panose="020B0604020202020204" pitchFamily="34" charset="0"/>
              <a:buChar char="•"/>
            </a:pPr>
            <a:r>
              <a:rPr lang="en-US" dirty="0"/>
              <a:t>Use micro-price data</a:t>
            </a:r>
          </a:p>
          <a:p>
            <a:pPr marL="742950" lvl="1" indent="-285750">
              <a:buFont typeface="Wingdings" panose="05000000000000000000" pitchFamily="2" charset="2"/>
              <a:buChar char="§"/>
            </a:pPr>
            <a:r>
              <a:rPr lang="en-US" dirty="0"/>
              <a:t>Recall that this is what allows researchers to control the aggregation process, and distinguish between goods which are genuinely distinct but which are reported together in indices (e.g. restaurants vs. groceries).</a:t>
            </a:r>
          </a:p>
          <a:p>
            <a:pPr marL="285750" indent="-285750">
              <a:buFont typeface="Arial" panose="020B0604020202020204" pitchFamily="34" charset="0"/>
              <a:buChar char="•"/>
            </a:pPr>
            <a:r>
              <a:rPr lang="en-US" dirty="0"/>
              <a:t>Applying the classical dichotomy at the level of intermediate inputs</a:t>
            </a:r>
          </a:p>
          <a:p>
            <a:pPr marL="285750" indent="-285750">
              <a:buFont typeface="Arial" panose="020B0604020202020204" pitchFamily="34" charset="0"/>
              <a:buChar char="•"/>
            </a:pPr>
            <a:endParaRPr lang="en-US" dirty="0"/>
          </a:p>
          <a:p>
            <a:r>
              <a:rPr lang="en-US" b="1" dirty="0"/>
              <a:t>Results</a:t>
            </a:r>
          </a:p>
          <a:p>
            <a:pPr marL="285750" indent="-285750">
              <a:buFont typeface="Arial" panose="020B0604020202020204" pitchFamily="34" charset="0"/>
              <a:buChar char="•"/>
            </a:pPr>
            <a:r>
              <a:rPr lang="en-US" dirty="0"/>
              <a:t>Variance contribution of non-traded </a:t>
            </a:r>
            <a:r>
              <a:rPr lang="en-US" b="1" u="sng" dirty="0"/>
              <a:t>inputs</a:t>
            </a:r>
            <a:r>
              <a:rPr lang="en-US" b="1" dirty="0"/>
              <a:t> is 4 times</a:t>
            </a:r>
            <a:r>
              <a:rPr lang="en-US" dirty="0"/>
              <a:t> that of traded inputs</a:t>
            </a:r>
          </a:p>
          <a:p>
            <a:pPr marL="285750" indent="-285750">
              <a:buFont typeface="Arial" panose="020B0604020202020204" pitchFamily="34" charset="0"/>
              <a:buChar char="•"/>
            </a:pPr>
            <a:r>
              <a:rPr lang="en-US" dirty="0"/>
              <a:t>Variance contribution of non-traded </a:t>
            </a:r>
            <a:r>
              <a:rPr lang="en-US" b="1" u="sng" dirty="0"/>
              <a:t>goods</a:t>
            </a:r>
            <a:r>
              <a:rPr lang="en-US" dirty="0"/>
              <a:t> </a:t>
            </a:r>
            <a:r>
              <a:rPr lang="en-US" b="1" dirty="0"/>
              <a:t>is equal </a:t>
            </a:r>
            <a:r>
              <a:rPr lang="en-US" dirty="0"/>
              <a:t>to that of traded goods, consistent with Engel</a:t>
            </a:r>
          </a:p>
        </p:txBody>
      </p:sp>
      <p:sp>
        <p:nvSpPr>
          <p:cNvPr id="2" name="Slide Number Placeholder 1">
            <a:extLst>
              <a:ext uri="{FF2B5EF4-FFF2-40B4-BE49-F238E27FC236}">
                <a16:creationId xmlns:a16="http://schemas.microsoft.com/office/drawing/2014/main" id="{88372F00-5C47-E11A-626A-7462D8F5DC6E}"/>
              </a:ext>
            </a:extLst>
          </p:cNvPr>
          <p:cNvSpPr>
            <a:spLocks noGrp="1"/>
          </p:cNvSpPr>
          <p:nvPr>
            <p:ph type="sldNum" sz="quarter" idx="12"/>
          </p:nvPr>
        </p:nvSpPr>
        <p:spPr/>
        <p:txBody>
          <a:bodyPr/>
          <a:lstStyle/>
          <a:p>
            <a:fld id="{F994776A-187E-9540-9EA4-8D5781AB769D}" type="slidenum">
              <a:rPr lang="en-US" smtClean="0"/>
              <a:pPr/>
              <a:t>7</a:t>
            </a:fld>
            <a:endParaRPr lang="en-US" dirty="0"/>
          </a:p>
        </p:txBody>
      </p:sp>
    </p:spTree>
    <p:extLst>
      <p:ext uri="{BB962C8B-B14F-4D97-AF65-F5344CB8AC3E}">
        <p14:creationId xmlns:p14="http://schemas.microsoft.com/office/powerpoint/2010/main" val="2914220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15E4A-6F35-9413-EBE7-756C6E4BA73B}"/>
              </a:ext>
            </a:extLst>
          </p:cNvPr>
          <p:cNvSpPr>
            <a:spLocks noGrp="1"/>
          </p:cNvSpPr>
          <p:nvPr>
            <p:ph type="title"/>
          </p:nvPr>
        </p:nvSpPr>
        <p:spPr/>
        <p:txBody>
          <a:bodyPr/>
          <a:lstStyle/>
          <a:p>
            <a:r>
              <a:rPr lang="en-US" dirty="0"/>
              <a:t>Key Take-Away</a:t>
            </a:r>
          </a:p>
        </p:txBody>
      </p:sp>
      <p:sp>
        <p:nvSpPr>
          <p:cNvPr id="3" name="Text Placeholder 2">
            <a:extLst>
              <a:ext uri="{FF2B5EF4-FFF2-40B4-BE49-F238E27FC236}">
                <a16:creationId xmlns:a16="http://schemas.microsoft.com/office/drawing/2014/main" id="{5160F13B-738E-CDEF-010D-6471356A701E}"/>
              </a:ext>
            </a:extLst>
          </p:cNvPr>
          <p:cNvSpPr>
            <a:spLocks noGrp="1"/>
          </p:cNvSpPr>
          <p:nvPr>
            <p:ph type="body" sz="quarter" idx="10"/>
          </p:nvPr>
        </p:nvSpPr>
        <p:spPr/>
        <p:txBody>
          <a:bodyPr/>
          <a:lstStyle/>
          <a:p>
            <a:endParaRPr lang="en-US" sz="2800" dirty="0"/>
          </a:p>
          <a:p>
            <a:r>
              <a:rPr lang="en-US" sz="2800" dirty="0"/>
              <a:t>The </a:t>
            </a:r>
            <a:r>
              <a:rPr lang="en-US" sz="2800" b="1" u="sng" dirty="0"/>
              <a:t>classical dichotomy</a:t>
            </a:r>
            <a:r>
              <a:rPr lang="en-US" sz="2800" b="1" dirty="0"/>
              <a:t> </a:t>
            </a:r>
            <a:r>
              <a:rPr lang="en-US" sz="2800" dirty="0"/>
              <a:t>is a useful theory when applied at the level of </a:t>
            </a:r>
            <a:r>
              <a:rPr lang="en-US" sz="2800" b="1" u="sng" dirty="0"/>
              <a:t>intermediate inputs</a:t>
            </a:r>
            <a:r>
              <a:rPr lang="en-US" sz="2800" dirty="0"/>
              <a:t>.</a:t>
            </a:r>
          </a:p>
          <a:p>
            <a:endParaRPr lang="en-US" sz="2800" dirty="0"/>
          </a:p>
          <a:p>
            <a:r>
              <a:rPr lang="en-US" sz="2800" dirty="0"/>
              <a:t>Its conceptual value is largely obscured when applied to final goods.</a:t>
            </a:r>
          </a:p>
        </p:txBody>
      </p:sp>
      <p:sp>
        <p:nvSpPr>
          <p:cNvPr id="2" name="Slide Number Placeholder 1">
            <a:extLst>
              <a:ext uri="{FF2B5EF4-FFF2-40B4-BE49-F238E27FC236}">
                <a16:creationId xmlns:a16="http://schemas.microsoft.com/office/drawing/2014/main" id="{CBD93A3B-1248-C22F-1F41-8E3BA35AE182}"/>
              </a:ext>
            </a:extLst>
          </p:cNvPr>
          <p:cNvSpPr>
            <a:spLocks noGrp="1"/>
          </p:cNvSpPr>
          <p:nvPr>
            <p:ph type="sldNum" sz="quarter" idx="12"/>
          </p:nvPr>
        </p:nvSpPr>
        <p:spPr/>
        <p:txBody>
          <a:bodyPr/>
          <a:lstStyle/>
          <a:p>
            <a:fld id="{F994776A-187E-9540-9EA4-8D5781AB769D}" type="slidenum">
              <a:rPr lang="en-US" smtClean="0"/>
              <a:pPr/>
              <a:t>8</a:t>
            </a:fld>
            <a:endParaRPr lang="en-US" dirty="0"/>
          </a:p>
        </p:txBody>
      </p:sp>
    </p:spTree>
    <p:extLst>
      <p:ext uri="{BB962C8B-B14F-4D97-AF65-F5344CB8AC3E}">
        <p14:creationId xmlns:p14="http://schemas.microsoft.com/office/powerpoint/2010/main" val="2092085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7C0E-F23E-CC1B-5026-570D89EF74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38FF8-28A6-EBF0-CD71-EE5CA9C8D96C}"/>
              </a:ext>
            </a:extLst>
          </p:cNvPr>
          <p:cNvSpPr>
            <a:spLocks noGrp="1"/>
          </p:cNvSpPr>
          <p:nvPr>
            <p:ph type="title"/>
          </p:nvPr>
        </p:nvSpPr>
        <p:spPr>
          <a:xfrm>
            <a:off x="315398" y="2261651"/>
            <a:ext cx="4682052" cy="2334697"/>
          </a:xfrm>
        </p:spPr>
        <p:txBody>
          <a:bodyPr/>
          <a:lstStyle/>
          <a:p>
            <a:r>
              <a:rPr lang="en-US" sz="4800" dirty="0"/>
              <a:t>Microeconomic Decomposition</a:t>
            </a:r>
          </a:p>
        </p:txBody>
      </p:sp>
      <p:sp>
        <p:nvSpPr>
          <p:cNvPr id="3" name="Text Placeholder 2">
            <a:extLst>
              <a:ext uri="{FF2B5EF4-FFF2-40B4-BE49-F238E27FC236}">
                <a16:creationId xmlns:a16="http://schemas.microsoft.com/office/drawing/2014/main" id="{937A2F69-1F28-4F74-DDC6-005283710BB8}"/>
              </a:ext>
            </a:extLst>
          </p:cNvPr>
          <p:cNvSpPr>
            <a:spLocks noGrp="1"/>
          </p:cNvSpPr>
          <p:nvPr>
            <p:ph type="body" sz="quarter" idx="10"/>
          </p:nvPr>
        </p:nvSpPr>
        <p:spPr/>
        <p:txBody>
          <a:bodyPr/>
          <a:lstStyle/>
          <a:p>
            <a:r>
              <a:rPr lang="en-US" dirty="0">
                <a:solidFill>
                  <a:schemeClr val="tx2"/>
                </a:solidFill>
                <a:sym typeface="Wingdings" panose="05000000000000000000" pitchFamily="2" charset="2"/>
              </a:rPr>
              <a:t>Introduction</a:t>
            </a:r>
            <a:endParaRPr lang="en-US" dirty="0">
              <a:solidFill>
                <a:schemeClr val="tx2"/>
              </a:solidFill>
            </a:endParaRPr>
          </a:p>
          <a:p>
            <a:pPr marL="342900" indent="-342900">
              <a:buFont typeface="Wingdings" panose="05000000000000000000" pitchFamily="2" charset="2"/>
              <a:buChar char="à"/>
            </a:pPr>
            <a:r>
              <a:rPr lang="en-US" dirty="0"/>
              <a:t>Microeconomic Decomposition</a:t>
            </a:r>
          </a:p>
          <a:p>
            <a:pPr marL="742950" lvl="1" indent="-285750">
              <a:buFontTx/>
              <a:buChar char="-"/>
            </a:pPr>
            <a:r>
              <a:rPr lang="en-US" dirty="0"/>
              <a:t>Methodology</a:t>
            </a:r>
          </a:p>
          <a:p>
            <a:pPr marL="742950" lvl="1" indent="-285750">
              <a:buFontTx/>
              <a:buChar char="-"/>
            </a:pPr>
            <a:r>
              <a:rPr lang="en-US" dirty="0"/>
              <a:t>Data</a:t>
            </a:r>
          </a:p>
          <a:p>
            <a:pPr marL="742950" lvl="1" indent="-285750">
              <a:buFontTx/>
              <a:buChar char="-"/>
            </a:pPr>
            <a:r>
              <a:rPr lang="en-US" dirty="0"/>
              <a:t>Final goods contribution to RER volatility</a:t>
            </a:r>
          </a:p>
          <a:p>
            <a:pPr fontAlgn="base"/>
            <a:r>
              <a:rPr lang="en-US" dirty="0">
                <a:solidFill>
                  <a:schemeClr val="tx2"/>
                </a:solidFill>
              </a:rPr>
              <a:t>The Intermediate Inputs Model</a:t>
            </a:r>
          </a:p>
          <a:p>
            <a:pPr fontAlgn="base"/>
            <a:r>
              <a:rPr lang="en-US" dirty="0">
                <a:solidFill>
                  <a:schemeClr val="tx2"/>
                </a:solidFill>
                <a:sym typeface="Wingdings" panose="05000000000000000000" pitchFamily="2" charset="2"/>
              </a:rPr>
              <a:t>Macroeconomic Decomposition</a:t>
            </a:r>
          </a:p>
          <a:p>
            <a:pPr fontAlgn="base"/>
            <a:r>
              <a:rPr lang="en-US" dirty="0">
                <a:solidFill>
                  <a:schemeClr val="tx2"/>
                </a:solidFill>
                <a:sym typeface="Wingdings" panose="05000000000000000000" pitchFamily="2" charset="2"/>
              </a:rPr>
              <a:t>Conclusion</a:t>
            </a:r>
          </a:p>
          <a:p>
            <a:pPr fontAlgn="base"/>
            <a:r>
              <a:rPr lang="en-US" dirty="0">
                <a:solidFill>
                  <a:schemeClr val="tx2"/>
                </a:solidFill>
                <a:sym typeface="Wingdings" panose="05000000000000000000" pitchFamily="2" charset="2"/>
              </a:rPr>
              <a:t>Supplemental Material</a:t>
            </a:r>
            <a:endParaRPr lang="en-US" dirty="0">
              <a:solidFill>
                <a:schemeClr val="tx2"/>
              </a:solidFill>
            </a:endParaRPr>
          </a:p>
        </p:txBody>
      </p:sp>
      <p:sp>
        <p:nvSpPr>
          <p:cNvPr id="4" name="Slide Number Placeholder 3">
            <a:extLst>
              <a:ext uri="{FF2B5EF4-FFF2-40B4-BE49-F238E27FC236}">
                <a16:creationId xmlns:a16="http://schemas.microsoft.com/office/drawing/2014/main" id="{ACEA9D65-5D49-9270-D982-138C85FC8464}"/>
              </a:ext>
            </a:extLst>
          </p:cNvPr>
          <p:cNvSpPr>
            <a:spLocks noGrp="1"/>
          </p:cNvSpPr>
          <p:nvPr>
            <p:ph type="sldNum" sz="quarter" idx="12"/>
          </p:nvPr>
        </p:nvSpPr>
        <p:spPr/>
        <p:txBody>
          <a:bodyPr/>
          <a:lstStyle/>
          <a:p>
            <a:fld id="{F994776A-187E-9540-9EA4-8D5781AB769D}" type="slidenum">
              <a:rPr lang="en-US" smtClean="0"/>
              <a:pPr/>
              <a:t>9</a:t>
            </a:fld>
            <a:endParaRPr lang="en-US" dirty="0"/>
          </a:p>
        </p:txBody>
      </p:sp>
    </p:spTree>
    <p:extLst>
      <p:ext uri="{BB962C8B-B14F-4D97-AF65-F5344CB8AC3E}">
        <p14:creationId xmlns:p14="http://schemas.microsoft.com/office/powerpoint/2010/main" val="1366150820"/>
      </p:ext>
    </p:extLst>
  </p:cSld>
  <p:clrMapOvr>
    <a:masterClrMapping/>
  </p:clrMapOvr>
</p:sld>
</file>

<file path=ppt/theme/theme1.xml><?xml version="1.0" encoding="utf-8"?>
<a:theme xmlns:a="http://schemas.openxmlformats.org/drawingml/2006/main" name="Purdue Unniversity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B0F0"/>
        </a:solidFill>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Brand-Widescreen-20231110" id="{298B892F-2C42-8C4D-9C11-1897040FA823}" vid="{5A4260A0-2808-CB46-AD80-314349B89C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25" ma:contentTypeDescription="Create a new document." ma:contentTypeScope="" ma:versionID="d6795fd418408825dafc2aee8ff44119">
  <xsd:schema xmlns:xsd="http://www.w3.org/2001/XMLSchema" xmlns:xs="http://www.w3.org/2001/XMLSchema" xmlns:p="http://schemas.microsoft.com/office/2006/metadata/properties" xmlns:ns1="http://schemas.microsoft.com/sharepoint/v3" xmlns:ns2="37af3f4b-4b66-46f9-8456-831d9bc3e737" xmlns:ns3="d6656b4d-3fa0-4709-acfb-d5e813445d1e" targetNamespace="http://schemas.microsoft.com/office/2006/metadata/properties" ma:root="true" ma:fieldsID="4edd07850bc5b41afee3a97f86c2525e" ns1:_="" ns2:_="" ns3:_="">
    <xsd:import namespace="http://schemas.microsoft.com/sharepoint/v3"/>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4" nillable="true" ma:displayName="Rating (0-5)" ma:decimals="2" ma:description="Average value of all the ratings that have been submitted" ma:internalName="AverageRating" ma:readOnly="true">
      <xsd:simpleType>
        <xsd:restriction base="dms:Number"/>
      </xsd:simpleType>
    </xsd:element>
    <xsd:element name="RatingCount" ma:index="25" nillable="true" ma:displayName="Number of Ratings" ma:decimals="0" ma:description="Number of ratings submitted" ma:internalName="RatingCount" ma:readOnly="true">
      <xsd:simpleType>
        <xsd:restriction base="dms:Number"/>
      </xsd:simpleType>
    </xsd:element>
    <xsd:element name="RatedBy" ma:index="26"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7" nillable="true" ma:displayName="User ratings" ma:description="User ratings for the item" ma:hidden="true" ma:internalName="Ratings">
      <xsd:simpleType>
        <xsd:restriction base="dms:Note"/>
      </xsd:simpleType>
    </xsd:element>
    <xsd:element name="LikesCount" ma:index="28" nillable="true" ma:displayName="Number of Likes" ma:internalName="LikesCount">
      <xsd:simpleType>
        <xsd:restriction base="dms:Unknown"/>
      </xsd:simpleType>
    </xsd:element>
    <xsd:element name="LikedBy" ma:index="29"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2.xml><?xml version="1.0" encoding="utf-8"?>
<ds:datastoreItem xmlns:ds="http://schemas.openxmlformats.org/officeDocument/2006/customXml" ds:itemID="{21DE0D6C-581B-4814-98E7-EF172D5D46A1}">
  <ds:schemaRefs>
    <ds:schemaRef ds:uri="http://purl.org/dc/dcmitype/"/>
    <ds:schemaRef ds:uri="http://www.w3.org/XML/1998/namespace"/>
    <ds:schemaRef ds:uri="http://schemas.microsoft.com/sharepoint/v3"/>
    <ds:schemaRef ds:uri="http://schemas.microsoft.com/office/2006/documentManagement/types"/>
    <ds:schemaRef ds:uri="http://purl.org/dc/elements/1.1/"/>
    <ds:schemaRef ds:uri="http://purl.org/dc/terms/"/>
    <ds:schemaRef ds:uri="http://schemas.openxmlformats.org/package/2006/metadata/core-properties"/>
    <ds:schemaRef ds:uri="http://schemas.microsoft.com/office/2006/metadata/properties"/>
    <ds:schemaRef ds:uri="http://schemas.microsoft.com/office/infopath/2007/PartnerControls"/>
    <ds:schemaRef ds:uri="d6656b4d-3fa0-4709-acfb-d5e813445d1e"/>
    <ds:schemaRef ds:uri="37af3f4b-4b66-46f9-8456-831d9bc3e737"/>
  </ds:schemaRefs>
</ds:datastoreItem>
</file>

<file path=customXml/itemProps3.xml><?xml version="1.0" encoding="utf-8"?>
<ds:datastoreItem xmlns:ds="http://schemas.openxmlformats.org/officeDocument/2006/customXml" ds:itemID="{35AF8284-F016-4DBF-ACCC-FFB996A57B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10439</TotalTime>
  <Words>2643</Words>
  <Application>Microsoft Office PowerPoint</Application>
  <PresentationFormat>Widescreen</PresentationFormat>
  <Paragraphs>615</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 Narrow</vt:lpstr>
      <vt:lpstr>Franklin Gothic Book</vt:lpstr>
      <vt:lpstr>Wingdings</vt:lpstr>
      <vt:lpstr>Arial</vt:lpstr>
      <vt:lpstr>Cambria Math</vt:lpstr>
      <vt:lpstr>Franklin Gothic Medium</vt:lpstr>
      <vt:lpstr>Calibri</vt:lpstr>
      <vt:lpstr>Purdue Unniversity Theme</vt:lpstr>
      <vt:lpstr>Accounting for Real-Exchange Rates using Micro-Data</vt:lpstr>
      <vt:lpstr>Introduction</vt:lpstr>
      <vt:lpstr>Introductory Motivation, Classical Dichotomy</vt:lpstr>
      <vt:lpstr>Introductory Motivation (Continued), Classical Dichotomy</vt:lpstr>
      <vt:lpstr>Log Relative Wages vs. Log Relative Prices</vt:lpstr>
      <vt:lpstr>Why Micro-Price Data Matters, an Example</vt:lpstr>
      <vt:lpstr>Crucini and Landry (2019, JIE), Reassess the Validity of the Classical Dichotomy</vt:lpstr>
      <vt:lpstr>Key Take-Away</vt:lpstr>
      <vt:lpstr>Microeconomic Decomposition</vt:lpstr>
      <vt:lpstr>Microeconomic Decomposition Method 1</vt:lpstr>
      <vt:lpstr>Microeconomic Decomposition Method 2</vt:lpstr>
      <vt:lpstr>Intermediate Inputs Model 2-Factors</vt:lpstr>
      <vt:lpstr>Intermediate Inputs Model Variance Decomposition</vt:lpstr>
      <vt:lpstr>Microeconomic Decomposition Distribution Shares</vt:lpstr>
      <vt:lpstr>Microeconomic Decomposition Three Benchmark Views</vt:lpstr>
      <vt:lpstr>Microeconomic Decomposition Prices and Expenditure Weights</vt:lpstr>
      <vt:lpstr>Macroeconomic Decomposition, Classical Dichotomy Is Very Muted</vt:lpstr>
      <vt:lpstr>Possible Sources of Heterogeneity</vt:lpstr>
      <vt:lpstr>The Intermediate Inputs Model</vt:lpstr>
      <vt:lpstr>Intermediate Inputs Model, The 2-Factor Model 3</vt:lpstr>
      <vt:lpstr>Microeconomic Decomposition, Betas, the Distribution Share and Anecdotes</vt:lpstr>
      <vt:lpstr>Microeconomic Decomposition Summary</vt:lpstr>
      <vt:lpstr>Intermediate-Inputs Model Estimation</vt:lpstr>
      <vt:lpstr>Intermediate-Inputs Model OLS Regressions, Means</vt:lpstr>
      <vt:lpstr>Intermediate Inputs Model Aggregation</vt:lpstr>
      <vt:lpstr>Intermediate Inputs Model Traded and Non-Traded Input Contributions</vt:lpstr>
      <vt:lpstr>Macroeconomic Decomposition</vt:lpstr>
      <vt:lpstr>Macroeconomic Decomposition, Introduction</vt:lpstr>
      <vt:lpstr>Traded and Non-Traded Goods Baskets</vt:lpstr>
      <vt:lpstr>Compositional Bias</vt:lpstr>
      <vt:lpstr>The Compositional Bias is Severe</vt:lpstr>
      <vt:lpstr>Relation with the Existing Literature, Engel’s Decomposition</vt:lpstr>
      <vt:lpstr>Relation with the Existing Literature, Engel’s Decomposition (Continued)</vt:lpstr>
      <vt:lpstr>Conclusion</vt:lpstr>
      <vt:lpstr>Concluding Remarks</vt:lpstr>
      <vt:lpstr>Supplemental Material</vt:lpstr>
      <vt:lpstr>Goods Distribution Example, Mattel’s Barbie Doll</vt:lpstr>
      <vt:lpstr>Goods Examples</vt:lpstr>
      <vt:lpstr>Microeconomic Decomposition, Variance Decomposition of RER, Means</vt:lpstr>
      <vt:lpstr>Intermediate Inputs Model, Intermediates Contribution to Final Goods, Means</vt:lpstr>
      <vt:lpstr>Microeconomic Decompositions, Expenditure Weights</vt:lpstr>
      <vt:lpstr>Intermediate Inputs Model, Traded and Non-Traded Inputs Regressions, Means</vt:lpstr>
      <vt:lpstr>Macroeconomic Decompositions, Expenditure Weights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Real Exchange Rates</dc:title>
  <dc:creator>Freville, Caitlyn Abigail</dc:creator>
  <cp:lastModifiedBy>Dane Rueff</cp:lastModifiedBy>
  <cp:revision>129</cp:revision>
  <dcterms:created xsi:type="dcterms:W3CDTF">2025-02-28T19:12:21Z</dcterms:created>
  <dcterms:modified xsi:type="dcterms:W3CDTF">2026-08-17T22:30:54Z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y fmtid="{D5CDD505-2E9C-101B-9397-08002B2CF9AE}" pid="11" name="Status">
    <vt:lpwstr>Proposed</vt:lpwstr>
  </property>
</Properties>
</file>