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Lst>
  <p:notesMasterIdLst>
    <p:notesMasterId r:id="rId49"/>
  </p:notesMasterIdLst>
  <p:sldIdLst>
    <p:sldId id="300" r:id="rId5"/>
    <p:sldId id="305" r:id="rId6"/>
    <p:sldId id="298" r:id="rId7"/>
    <p:sldId id="327" r:id="rId8"/>
    <p:sldId id="329" r:id="rId9"/>
    <p:sldId id="330" r:id="rId10"/>
    <p:sldId id="331" r:id="rId11"/>
    <p:sldId id="332" r:id="rId12"/>
    <p:sldId id="333" r:id="rId13"/>
    <p:sldId id="335" r:id="rId14"/>
    <p:sldId id="359" r:id="rId15"/>
    <p:sldId id="334" r:id="rId16"/>
    <p:sldId id="336" r:id="rId17"/>
    <p:sldId id="319" r:id="rId18"/>
    <p:sldId id="337" r:id="rId19"/>
    <p:sldId id="338" r:id="rId20"/>
    <p:sldId id="339" r:id="rId21"/>
    <p:sldId id="340" r:id="rId22"/>
    <p:sldId id="360" r:id="rId23"/>
    <p:sldId id="363" r:id="rId24"/>
    <p:sldId id="366" r:id="rId25"/>
    <p:sldId id="367" r:id="rId26"/>
    <p:sldId id="358" r:id="rId27"/>
    <p:sldId id="357" r:id="rId28"/>
    <p:sldId id="282" r:id="rId29"/>
    <p:sldId id="368" r:id="rId30"/>
    <p:sldId id="345" r:id="rId31"/>
    <p:sldId id="346" r:id="rId32"/>
    <p:sldId id="370" r:id="rId33"/>
    <p:sldId id="371" r:id="rId34"/>
    <p:sldId id="347" r:id="rId35"/>
    <p:sldId id="372" r:id="rId36"/>
    <p:sldId id="373" r:id="rId37"/>
    <p:sldId id="374" r:id="rId38"/>
    <p:sldId id="356" r:id="rId39"/>
    <p:sldId id="375" r:id="rId40"/>
    <p:sldId id="348" r:id="rId41"/>
    <p:sldId id="349" r:id="rId42"/>
    <p:sldId id="350" r:id="rId43"/>
    <p:sldId id="351" r:id="rId44"/>
    <p:sldId id="352" r:id="rId45"/>
    <p:sldId id="353" r:id="rId46"/>
    <p:sldId id="354" r:id="rId47"/>
    <p:sldId id="355" r:id="rId48"/>
  </p:sldIdLst>
  <p:sldSz cx="12192000" cy="6858000"/>
  <p:notesSz cx="6858000" cy="9144000"/>
  <p:embeddedFontLst>
    <p:embeddedFont>
      <p:font typeface="Arial Narrow" panose="020B0606020202030204" pitchFamily="34" charset="0"/>
      <p:regular r:id="rId50"/>
      <p:bold r:id="rId51"/>
      <p:italic r:id="rId52"/>
      <p:boldItalic r:id="rId53"/>
    </p:embeddedFont>
    <p:embeddedFont>
      <p:font typeface="Cambria Math" panose="02040503050406030204" pitchFamily="18" charset="0"/>
      <p:regular r:id="rId54"/>
    </p:embeddedFont>
    <p:embeddedFont>
      <p:font typeface="Franklin Gothic Book" panose="020B0503020102020204" pitchFamily="34" charset="0"/>
      <p:regular r:id="rId55"/>
      <p:italic r:id="rId56"/>
    </p:embeddedFont>
    <p:embeddedFont>
      <p:font typeface="Franklin Gothic Medium" panose="020B0603020102020204" pitchFamily="34" charset="0"/>
      <p:regular r:id="rId57"/>
      <p:italic r:id="rId5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31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6CE219-6CB4-4D82-2315-C217F06FFCCD}" name="Hiller, Kelly R" initials="HKR" userId="S::khiller@purdue.edu::b25b1487-7f5e-4b7f-a0b2-f8bcb0b1ea5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2235"/>
    <a:srgbClr val="313131"/>
    <a:srgbClr val="E9E6E3"/>
    <a:srgbClr val="CFB991"/>
    <a:srgbClr val="DDB945"/>
    <a:srgbClr val="EBD9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2" autoAdjust="0"/>
  </p:normalViewPr>
  <p:slideViewPr>
    <p:cSldViewPr snapToGrid="0">
      <p:cViewPr>
        <p:scale>
          <a:sx n="150" d="100"/>
          <a:sy n="150" d="100"/>
        </p:scale>
        <p:origin x="702" y="132"/>
      </p:cViewPr>
      <p:guideLst>
        <p:guide orient="horz" pos="1080"/>
        <p:guide pos="312"/>
      </p:guideLst>
    </p:cSldViewPr>
  </p:slideViewPr>
  <p:outlineViewPr>
    <p:cViewPr>
      <p:scale>
        <a:sx n="33" d="100"/>
        <a:sy n="33" d="100"/>
      </p:scale>
      <p:origin x="0" y="-28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font" Target="fonts/font1.fntdata"/><Relationship Id="rId55" Type="http://schemas.openxmlformats.org/officeDocument/2006/relationships/font" Target="fonts/font6.fntdata"/><Relationship Id="rId63"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4.fntdata"/><Relationship Id="rId58" Type="http://schemas.openxmlformats.org/officeDocument/2006/relationships/font" Target="fonts/font9.fntdata"/><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7.fntdata"/><Relationship Id="rId8" Type="http://schemas.openxmlformats.org/officeDocument/2006/relationships/slide" Target="slides/slide4.xml"/><Relationship Id="rId51" Type="http://schemas.openxmlformats.org/officeDocument/2006/relationships/font" Target="fonts/font2.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5.fntdata"/><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3.fntdata"/><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Sheet1!$B$1</c:f>
              <c:strCache>
                <c:ptCount val="1"/>
                <c:pt idx="0">
                  <c:v>Traded inputs</c:v>
                </c:pt>
              </c:strCache>
            </c:strRef>
          </c:tx>
          <c:spPr>
            <a:solidFill>
              <a:schemeClr val="accent1"/>
            </a:solidFill>
            <a:ln>
              <a:noFill/>
            </a:ln>
            <a:effectLst/>
          </c:spPr>
          <c:cat>
            <c:numRef>
              <c:f>Sheet1!$A$2:$A$12</c:f>
              <c:numCache>
                <c:formatCode>General</c:formatCode>
                <c:ptCount val="11"/>
                <c:pt idx="0">
                  <c:v>0</c:v>
                </c:pt>
                <c:pt idx="1">
                  <c:v>0.1</c:v>
                </c:pt>
                <c:pt idx="2">
                  <c:v>0.2</c:v>
                </c:pt>
                <c:pt idx="3">
                  <c:v>0.3</c:v>
                </c:pt>
                <c:pt idx="4">
                  <c:v>0.4</c:v>
                </c:pt>
                <c:pt idx="5">
                  <c:v>0.5</c:v>
                </c:pt>
                <c:pt idx="6">
                  <c:v>0.6</c:v>
                </c:pt>
                <c:pt idx="7">
                  <c:v>0.7</c:v>
                </c:pt>
                <c:pt idx="8">
                  <c:v>0.8</c:v>
                </c:pt>
                <c:pt idx="9">
                  <c:v>0.9</c:v>
                </c:pt>
                <c:pt idx="10">
                  <c:v>1</c:v>
                </c:pt>
              </c:numCache>
            </c:numRef>
          </c:cat>
          <c:val>
            <c:numRef>
              <c:f>Sheet1!$B$2:$B$12</c:f>
              <c:numCache>
                <c:formatCode>General</c:formatCode>
                <c:ptCount val="11"/>
                <c:pt idx="0">
                  <c:v>0.55000000000000004</c:v>
                </c:pt>
                <c:pt idx="1">
                  <c:v>0.495</c:v>
                </c:pt>
                <c:pt idx="2">
                  <c:v>0.44</c:v>
                </c:pt>
                <c:pt idx="3">
                  <c:v>0.38500000000000001</c:v>
                </c:pt>
                <c:pt idx="4">
                  <c:v>0.33</c:v>
                </c:pt>
                <c:pt idx="5">
                  <c:v>0.27500000000000002</c:v>
                </c:pt>
                <c:pt idx="6">
                  <c:v>0.22</c:v>
                </c:pt>
                <c:pt idx="7">
                  <c:v>0.16500000000000001</c:v>
                </c:pt>
                <c:pt idx="8">
                  <c:v>0.11</c:v>
                </c:pt>
                <c:pt idx="9">
                  <c:v>5.5E-2</c:v>
                </c:pt>
                <c:pt idx="10">
                  <c:v>0</c:v>
                </c:pt>
              </c:numCache>
            </c:numRef>
          </c:val>
          <c:extLst>
            <c:ext xmlns:c16="http://schemas.microsoft.com/office/drawing/2014/chart" uri="{C3380CC4-5D6E-409C-BE32-E72D297353CC}">
              <c16:uniqueId val="{00000000-A7CE-4146-B6DC-27D542E7AAB7}"/>
            </c:ext>
          </c:extLst>
        </c:ser>
        <c:ser>
          <c:idx val="1"/>
          <c:order val="1"/>
          <c:tx>
            <c:strRef>
              <c:f>Sheet1!$C$1</c:f>
              <c:strCache>
                <c:ptCount val="1"/>
                <c:pt idx="0">
                  <c:v>Local inputs</c:v>
                </c:pt>
              </c:strCache>
            </c:strRef>
          </c:tx>
          <c:spPr>
            <a:solidFill>
              <a:schemeClr val="accent2"/>
            </a:solidFill>
            <a:ln>
              <a:noFill/>
            </a:ln>
            <a:effectLst/>
          </c:spPr>
          <c:cat>
            <c:numRef>
              <c:f>Sheet1!$A$2:$A$12</c:f>
              <c:numCache>
                <c:formatCode>General</c:formatCode>
                <c:ptCount val="11"/>
                <c:pt idx="0">
                  <c:v>0</c:v>
                </c:pt>
                <c:pt idx="1">
                  <c:v>0.1</c:v>
                </c:pt>
                <c:pt idx="2">
                  <c:v>0.2</c:v>
                </c:pt>
                <c:pt idx="3">
                  <c:v>0.3</c:v>
                </c:pt>
                <c:pt idx="4">
                  <c:v>0.4</c:v>
                </c:pt>
                <c:pt idx="5">
                  <c:v>0.5</c:v>
                </c:pt>
                <c:pt idx="6">
                  <c:v>0.6</c:v>
                </c:pt>
                <c:pt idx="7">
                  <c:v>0.7</c:v>
                </c:pt>
                <c:pt idx="8">
                  <c:v>0.8</c:v>
                </c:pt>
                <c:pt idx="9">
                  <c:v>0.9</c:v>
                </c:pt>
                <c:pt idx="10">
                  <c:v>1</c:v>
                </c:pt>
              </c:numCache>
            </c:numRef>
          </c:cat>
          <c:val>
            <c:numRef>
              <c:f>Sheet1!$C$2:$C$12</c:f>
              <c:numCache>
                <c:formatCode>General</c:formatCode>
                <c:ptCount val="11"/>
                <c:pt idx="0">
                  <c:v>0</c:v>
                </c:pt>
                <c:pt idx="1">
                  <c:v>0.10299999999999999</c:v>
                </c:pt>
                <c:pt idx="2">
                  <c:v>0.20599999999999999</c:v>
                </c:pt>
                <c:pt idx="3">
                  <c:v>0.309</c:v>
                </c:pt>
                <c:pt idx="4">
                  <c:v>0.41199999999999998</c:v>
                </c:pt>
                <c:pt idx="5">
                  <c:v>0.51500000000000001</c:v>
                </c:pt>
                <c:pt idx="6">
                  <c:v>0.61799999999999999</c:v>
                </c:pt>
                <c:pt idx="7">
                  <c:v>0.72099999999999997</c:v>
                </c:pt>
                <c:pt idx="8">
                  <c:v>0.82399999999999995</c:v>
                </c:pt>
                <c:pt idx="9">
                  <c:v>0.92700000000000005</c:v>
                </c:pt>
                <c:pt idx="10">
                  <c:v>1.03</c:v>
                </c:pt>
              </c:numCache>
            </c:numRef>
          </c:val>
          <c:extLst>
            <c:ext xmlns:c16="http://schemas.microsoft.com/office/drawing/2014/chart" uri="{C3380CC4-5D6E-409C-BE32-E72D297353CC}">
              <c16:uniqueId val="{00000001-A7CE-4146-B6DC-27D542E7AAB7}"/>
            </c:ext>
          </c:extLst>
        </c:ser>
        <c:dLbls>
          <c:showLegendKey val="0"/>
          <c:showVal val="0"/>
          <c:showCatName val="0"/>
          <c:showSerName val="0"/>
          <c:showPercent val="0"/>
          <c:showBubbleSize val="0"/>
        </c:dLbls>
        <c:axId val="651396831"/>
        <c:axId val="651405151"/>
      </c:areaChart>
      <c:catAx>
        <c:axId val="651396831"/>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1400" b="0" i="0" u="none" strike="noStrike" baseline="0" dirty="0">
                    <a:solidFill>
                      <a:schemeClr val="tx2"/>
                    </a:solidFill>
                  </a:rPr>
                  <a:t>Share of the price that is local labor and retail space</a:t>
                </a:r>
                <a:endParaRPr lang="en-US" sz="1400" dirty="0">
                  <a:solidFill>
                    <a:schemeClr val="tx2"/>
                  </a:solidFill>
                </a:endParaRPr>
              </a:p>
            </c:rich>
          </c:tx>
          <c:layout>
            <c:manualLayout>
              <c:xMode val="edge"/>
              <c:yMode val="edge"/>
              <c:x val="0.32419848352019576"/>
              <c:y val="0.85800794404475433"/>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51405151"/>
        <c:crosses val="autoZero"/>
        <c:auto val="1"/>
        <c:lblAlgn val="ctr"/>
        <c:lblOffset val="100"/>
        <c:noMultiLvlLbl val="0"/>
      </c:catAx>
      <c:valAx>
        <c:axId val="651405151"/>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Price</a:t>
                </a:r>
                <a:r>
                  <a:rPr lang="en-US" baseline="0" dirty="0"/>
                  <a:t> variation</a:t>
                </a:r>
              </a:p>
              <a:p>
                <a:pPr>
                  <a:defRPr/>
                </a:pPr>
                <a:r>
                  <a:rPr lang="en-US" baseline="0" dirty="0"/>
                  <a:t>with exchange</a:t>
                </a:r>
              </a:p>
              <a:p>
                <a:pPr>
                  <a:defRPr/>
                </a:pPr>
                <a:r>
                  <a:rPr lang="en-US" baseline="0" dirty="0"/>
                  <a:t>rate</a:t>
                </a:r>
                <a:endParaRPr lang="en-US" dirty="0"/>
              </a:p>
            </c:rich>
          </c:tx>
          <c:overlay val="0"/>
          <c:spPr>
            <a:noFill/>
            <a:ln>
              <a:noFill/>
            </a:ln>
            <a:effectLst/>
          </c:spPr>
          <c:txPr>
            <a:bodyPr rot="0" spcFirstLastPara="1" vertOverflow="ellipsis"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51396831"/>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926CF7-48D8-2F46-AFC8-8A5D2298DFDD}"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7BF745-0557-B241-863F-056113C7032A}" type="slidenum">
              <a:rPr lang="en-US" smtClean="0"/>
              <a:t>‹#›</a:t>
            </a:fld>
            <a:endParaRPr lang="en-US"/>
          </a:p>
        </p:txBody>
      </p:sp>
    </p:spTree>
    <p:extLst>
      <p:ext uri="{BB962C8B-B14F-4D97-AF65-F5344CB8AC3E}">
        <p14:creationId xmlns:p14="http://schemas.microsoft.com/office/powerpoint/2010/main" val="316567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H-Blk-1">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320849"/>
            <a:ext cx="9042305" cy="1215754"/>
          </a:xfrm>
        </p:spPr>
        <p:txBody>
          <a:bodyPr>
            <a:noAutofit/>
          </a:bodyPr>
          <a:lstStyle>
            <a:lvl1pPr algn="ctr">
              <a:defRPr sz="7200" cap="none">
                <a:solidFill>
                  <a:schemeClr val="bg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918436"/>
            <a:ext cx="7763458" cy="449263"/>
          </a:xfrm>
          <a:prstGeom prst="rect">
            <a:avLst/>
          </a:prstGeom>
        </p:spPr>
        <p:txBody>
          <a:bodyPr>
            <a:noAutofit/>
          </a:bodyPr>
          <a:lstStyle>
            <a:lvl1pPr marL="0" indent="0" algn="ctr">
              <a:buFontTx/>
              <a:buNone/>
              <a:defRPr sz="2400" b="1" i="0">
                <a:solidFill>
                  <a:schemeClr val="accent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pic>
        <p:nvPicPr>
          <p:cNvPr id="11" name="Picture 10">
            <a:extLst>
              <a:ext uri="{FF2B5EF4-FFF2-40B4-BE49-F238E27FC236}">
                <a16:creationId xmlns:a16="http://schemas.microsoft.com/office/drawing/2014/main" id="{8946F006-5862-F126-C784-88B4C9144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565827"/>
            <a:ext cx="3240703" cy="583249"/>
          </a:xfrm>
          <a:prstGeom prst="rect">
            <a:avLst/>
          </a:prstGeom>
        </p:spPr>
      </p:pic>
    </p:spTree>
    <p:extLst>
      <p:ext uri="{BB962C8B-B14F-4D97-AF65-F5344CB8AC3E}">
        <p14:creationId xmlns:p14="http://schemas.microsoft.com/office/powerpoint/2010/main" val="2988910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Photo">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0" y="-9525"/>
            <a:ext cx="12192000" cy="6867525"/>
          </a:xfrm>
          <a:prstGeom prst="rect">
            <a:avLst/>
          </a:prstGeom>
          <a:ln>
            <a:noFill/>
          </a:ln>
        </p:spPr>
        <p:txBody>
          <a:bodyPr/>
          <a:lstStyle/>
          <a:p>
            <a:r>
              <a:rPr lang="en-US"/>
              <a:t>Click icon to add picture</a:t>
            </a:r>
          </a:p>
        </p:txBody>
      </p:sp>
      <p:sp>
        <p:nvSpPr>
          <p:cNvPr id="3" name="Slide Number Placeholder 2">
            <a:extLst>
              <a:ext uri="{FF2B5EF4-FFF2-40B4-BE49-F238E27FC236}">
                <a16:creationId xmlns:a16="http://schemas.microsoft.com/office/drawing/2014/main" id="{6EFC2CE8-E7A7-5DA8-903C-7C61B21A6F1A}"/>
              </a:ext>
            </a:extLst>
          </p:cNvPr>
          <p:cNvSpPr>
            <a:spLocks noGrp="1"/>
          </p:cNvSpPr>
          <p:nvPr>
            <p:ph type="sldNum" sz="quarter" idx="12"/>
          </p:nvPr>
        </p:nvSpPr>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2604212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Slide-White-TopLogo">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cxnSp>
        <p:nvCxnSpPr>
          <p:cNvPr id="8" name="Straight Connector 7">
            <a:extLst>
              <a:ext uri="{FF2B5EF4-FFF2-40B4-BE49-F238E27FC236}">
                <a16:creationId xmlns:a16="http://schemas.microsoft.com/office/drawing/2014/main" id="{EFBE18F7-5A47-308E-21EC-7BC52E6FFA50}"/>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AA0B03B-9F39-F0B0-FD75-2762FC777C1A}"/>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2" name="Text Placeholder 11">
            <a:extLst>
              <a:ext uri="{FF2B5EF4-FFF2-40B4-BE49-F238E27FC236}">
                <a16:creationId xmlns:a16="http://schemas.microsoft.com/office/drawing/2014/main" id="{85E2159F-0009-AAFF-7796-04AE85EFBC93}"/>
              </a:ext>
            </a:extLst>
          </p:cNvPr>
          <p:cNvSpPr>
            <a:spLocks noGrp="1"/>
          </p:cNvSpPr>
          <p:nvPr>
            <p:ph type="body" sz="quarter" idx="10"/>
          </p:nvPr>
        </p:nvSpPr>
        <p:spPr>
          <a:xfrm>
            <a:off x="457199" y="1806112"/>
            <a:ext cx="11266713" cy="4311995"/>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23" name="Title 6">
            <a:extLst>
              <a:ext uri="{FF2B5EF4-FFF2-40B4-BE49-F238E27FC236}">
                <a16:creationId xmlns:a16="http://schemas.microsoft.com/office/drawing/2014/main" id="{52FCDFDB-E694-090C-56AB-F8906B361495}"/>
              </a:ext>
            </a:extLst>
          </p:cNvPr>
          <p:cNvSpPr>
            <a:spLocks noGrp="1"/>
          </p:cNvSpPr>
          <p:nvPr>
            <p:ph type="title"/>
          </p:nvPr>
        </p:nvSpPr>
        <p:spPr>
          <a:xfrm>
            <a:off x="446468" y="559559"/>
            <a:ext cx="8651812"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36674AAC-B0FE-CEEF-2D6A-06D544759819}"/>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pic>
        <p:nvPicPr>
          <p:cNvPr id="4" name="Picture 3">
            <a:extLst>
              <a:ext uri="{FF2B5EF4-FFF2-40B4-BE49-F238E27FC236}">
                <a16:creationId xmlns:a16="http://schemas.microsoft.com/office/drawing/2014/main" id="{45A69D7D-7C5C-EFC2-302A-52B2C6FDEEA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331934749"/>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Slide-White-BottomLogo">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57199" y="1806112"/>
            <a:ext cx="11266713" cy="4142179"/>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2">
            <a:extLst>
              <a:ext uri="{FF2B5EF4-FFF2-40B4-BE49-F238E27FC236}">
                <a16:creationId xmlns:a16="http://schemas.microsoft.com/office/drawing/2014/main" id="{1D1F6165-FBF1-BEBF-4CC5-72ACD4268F4A}"/>
              </a:ext>
            </a:extLst>
          </p:cNvPr>
          <p:cNvSpPr>
            <a:spLocks noGrp="1"/>
          </p:cNvSpPr>
          <p:nvPr>
            <p:ph type="sldNum" sz="quarter" idx="12"/>
          </p:nvPr>
        </p:nvSpPr>
        <p:spPr>
          <a:xfrm>
            <a:off x="457199" y="6300668"/>
            <a:ext cx="1100137" cy="365125"/>
          </a:xfrm>
        </p:spPr>
        <p:txBody>
          <a:bodyPr/>
          <a:lstStyle>
            <a:lvl1pPr algn="l">
              <a:defRPr>
                <a:solidFill>
                  <a:schemeClr val="tx2"/>
                </a:solidFill>
              </a:defRPr>
            </a:lvl1pPr>
          </a:lstStyle>
          <a:p>
            <a:fld id="{F994776A-187E-9540-9EA4-8D5781AB769D}" type="slidenum">
              <a:rPr lang="en-US" smtClean="0"/>
              <a:pPr/>
              <a:t>‹#›</a:t>
            </a:fld>
            <a:endParaRPr lang="en-US" dirty="0"/>
          </a:p>
        </p:txBody>
      </p:sp>
      <p:cxnSp>
        <p:nvCxnSpPr>
          <p:cNvPr id="10" name="Straight Connector 9">
            <a:extLst>
              <a:ext uri="{FF2B5EF4-FFF2-40B4-BE49-F238E27FC236}">
                <a16:creationId xmlns:a16="http://schemas.microsoft.com/office/drawing/2014/main" id="{D801B1CB-8A3D-CAC2-4156-F1B1F2EEF37B}"/>
              </a:ext>
            </a:extLst>
          </p:cNvPr>
          <p:cNvCxnSpPr>
            <a:cxnSpLocks/>
          </p:cNvCxnSpPr>
          <p:nvPr userDrawn="1"/>
        </p:nvCxnSpPr>
        <p:spPr>
          <a:xfrm flipH="1">
            <a:off x="1007267" y="6471698"/>
            <a:ext cx="8151973" cy="11532"/>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Title 6">
            <a:extLst>
              <a:ext uri="{FF2B5EF4-FFF2-40B4-BE49-F238E27FC236}">
                <a16:creationId xmlns:a16="http://schemas.microsoft.com/office/drawing/2014/main" id="{41CF9059-C253-04ED-C9A6-96F3DE8E4F16}"/>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sp>
        <p:nvSpPr>
          <p:cNvPr id="3" name="Text Placeholder 13">
            <a:extLst>
              <a:ext uri="{FF2B5EF4-FFF2-40B4-BE49-F238E27FC236}">
                <a16:creationId xmlns:a16="http://schemas.microsoft.com/office/drawing/2014/main" id="{258C21F1-BEAB-87A3-D83E-115CBA4BD4D7}"/>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pic>
        <p:nvPicPr>
          <p:cNvPr id="4" name="Picture 3">
            <a:extLst>
              <a:ext uri="{FF2B5EF4-FFF2-40B4-BE49-F238E27FC236}">
                <a16:creationId xmlns:a16="http://schemas.microsoft.com/office/drawing/2014/main" id="{E6237ACE-DE2C-D300-65CD-623724ABD73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6089236"/>
            <a:ext cx="2129834" cy="381235"/>
          </a:xfrm>
          <a:prstGeom prst="rect">
            <a:avLst/>
          </a:prstGeom>
        </p:spPr>
      </p:pic>
    </p:spTree>
    <p:extLst>
      <p:ext uri="{BB962C8B-B14F-4D97-AF65-F5344CB8AC3E}">
        <p14:creationId xmlns:p14="http://schemas.microsoft.com/office/powerpoint/2010/main" val="1875831494"/>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dySlide-White">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57199" y="1806112"/>
            <a:ext cx="11266713" cy="4142179"/>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Title 6">
            <a:extLst>
              <a:ext uri="{FF2B5EF4-FFF2-40B4-BE49-F238E27FC236}">
                <a16:creationId xmlns:a16="http://schemas.microsoft.com/office/drawing/2014/main" id="{41CF9059-C253-04ED-C9A6-96F3DE8E4F16}"/>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sp>
        <p:nvSpPr>
          <p:cNvPr id="3" name="Text Placeholder 13">
            <a:extLst>
              <a:ext uri="{FF2B5EF4-FFF2-40B4-BE49-F238E27FC236}">
                <a16:creationId xmlns:a16="http://schemas.microsoft.com/office/drawing/2014/main" id="{258C21F1-BEAB-87A3-D83E-115CBA4BD4D7}"/>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5" name="Slide Number Placeholder 2">
            <a:extLst>
              <a:ext uri="{FF2B5EF4-FFF2-40B4-BE49-F238E27FC236}">
                <a16:creationId xmlns:a16="http://schemas.microsoft.com/office/drawing/2014/main" id="{04F866C2-6CFD-746E-EE9C-213DFB52A31A}"/>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219695150"/>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dySlide-Gray-TopLogo">
    <p:bg>
      <p:bgPr>
        <a:solidFill>
          <a:srgbClr val="E9E6E3"/>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pic>
        <p:nvPicPr>
          <p:cNvPr id="4" name="Picture 3" descr="A white surface with black dots&#10;&#10;AI-generated content may be incorrect.">
            <a:extLst>
              <a:ext uri="{FF2B5EF4-FFF2-40B4-BE49-F238E27FC236}">
                <a16:creationId xmlns:a16="http://schemas.microsoft.com/office/drawing/2014/main" id="{67C5331D-FFEE-DF78-A969-478254A0694E}"/>
              </a:ext>
            </a:extLst>
          </p:cNvPr>
          <p:cNvPicPr>
            <a:picLocks noChangeAspect="1"/>
          </p:cNvPicPr>
          <p:nvPr userDrawn="1"/>
        </p:nvPicPr>
        <p:blipFill>
          <a:blip r:embed="rId2"/>
          <a:stretch>
            <a:fillRect/>
          </a:stretch>
        </p:blipFill>
        <p:spPr>
          <a:xfrm>
            <a:off x="5334000" y="3067050"/>
            <a:ext cx="1524000" cy="723900"/>
          </a:xfrm>
          <a:prstGeom prst="rect">
            <a:avLst/>
          </a:prstGeom>
        </p:spPr>
      </p:pic>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06112"/>
            <a:ext cx="11266713" cy="4311995"/>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83AB1058-23CB-BFCB-B5BF-BE1FA7C440C7}"/>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3"/>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5" name="Straight Connector 4">
            <a:extLst>
              <a:ext uri="{FF2B5EF4-FFF2-40B4-BE49-F238E27FC236}">
                <a16:creationId xmlns:a16="http://schemas.microsoft.com/office/drawing/2014/main" id="{7FE98FF4-28C2-911E-02C5-F149F904D0F6}"/>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9DE45F2-8CD6-825D-3371-106FE400C6D2}"/>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7F23650A-FDA8-D081-8251-30BF7CD47E2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4116471855"/>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dySlide-Gray-BottomLogo">
    <p:bg>
      <p:bgPr>
        <a:solidFill>
          <a:srgbClr val="E9E6E3"/>
        </a:solidFill>
        <a:effectLst/>
      </p:bgPr>
    </p:bg>
    <p:spTree>
      <p:nvGrpSpPr>
        <p:cNvPr id="1" name=""/>
        <p:cNvGrpSpPr/>
        <p:nvPr/>
      </p:nvGrpSpPr>
      <p:grpSpPr>
        <a:xfrm>
          <a:off x="0" y="0"/>
          <a:ext cx="0" cy="0"/>
          <a:chOff x="0" y="0"/>
          <a:chExt cx="0" cy="0"/>
        </a:xfrm>
      </p:grpSpPr>
      <p:sp>
        <p:nvSpPr>
          <p:cNvPr id="6" name="Slide Number Placeholder 2">
            <a:extLst>
              <a:ext uri="{FF2B5EF4-FFF2-40B4-BE49-F238E27FC236}">
                <a16:creationId xmlns:a16="http://schemas.microsoft.com/office/drawing/2014/main" id="{1D1F6165-FBF1-BEBF-4CC5-72ACD4268F4A}"/>
              </a:ext>
            </a:extLst>
          </p:cNvPr>
          <p:cNvSpPr>
            <a:spLocks noGrp="1"/>
          </p:cNvSpPr>
          <p:nvPr>
            <p:ph type="sldNum" sz="quarter" idx="12"/>
          </p:nvPr>
        </p:nvSpPr>
        <p:spPr>
          <a:xfrm>
            <a:off x="457199" y="6300668"/>
            <a:ext cx="1100137" cy="365125"/>
          </a:xfrm>
        </p:spPr>
        <p:txBody>
          <a:bodyPr/>
          <a:lstStyle>
            <a:lvl1pPr algn="l">
              <a:defRPr>
                <a:solidFill>
                  <a:schemeClr val="tx1"/>
                </a:solidFill>
              </a:defRPr>
            </a:lvl1pPr>
          </a:lstStyle>
          <a:p>
            <a:fld id="{F994776A-187E-9540-9EA4-8D5781AB769D}" type="slidenum">
              <a:rPr lang="en-US" smtClean="0"/>
              <a:pPr/>
              <a:t>‹#›</a:t>
            </a:fld>
            <a:endParaRPr lang="en-US" dirty="0"/>
          </a:p>
        </p:txBody>
      </p:sp>
      <p:sp>
        <p:nvSpPr>
          <p:cNvPr id="4" name="Text Placeholder 13">
            <a:extLst>
              <a:ext uri="{FF2B5EF4-FFF2-40B4-BE49-F238E27FC236}">
                <a16:creationId xmlns:a16="http://schemas.microsoft.com/office/drawing/2014/main" id="{821A5712-427E-C81F-9C98-C6F20D2F5144}"/>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3"/>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5" name="Text Placeholder 11">
            <a:extLst>
              <a:ext uri="{FF2B5EF4-FFF2-40B4-BE49-F238E27FC236}">
                <a16:creationId xmlns:a16="http://schemas.microsoft.com/office/drawing/2014/main" id="{9E679DDF-2879-4EBB-47B1-F98AE617766F}"/>
              </a:ext>
            </a:extLst>
          </p:cNvPr>
          <p:cNvSpPr>
            <a:spLocks noGrp="1"/>
          </p:cNvSpPr>
          <p:nvPr>
            <p:ph type="body" sz="quarter" idx="10"/>
          </p:nvPr>
        </p:nvSpPr>
        <p:spPr>
          <a:xfrm>
            <a:off x="457199" y="1806112"/>
            <a:ext cx="11266713" cy="4100561"/>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8" name="Title 6">
            <a:extLst>
              <a:ext uri="{FF2B5EF4-FFF2-40B4-BE49-F238E27FC236}">
                <a16:creationId xmlns:a16="http://schemas.microsoft.com/office/drawing/2014/main" id="{838DAEA0-419D-57DE-626C-769496EF864F}"/>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cxnSp>
        <p:nvCxnSpPr>
          <p:cNvPr id="3" name="Straight Connector 2">
            <a:extLst>
              <a:ext uri="{FF2B5EF4-FFF2-40B4-BE49-F238E27FC236}">
                <a16:creationId xmlns:a16="http://schemas.microsoft.com/office/drawing/2014/main" id="{7B670A0F-5BE9-4B20-C2B0-A6FFBB585409}"/>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CB91CCD-C712-0B63-B932-D884A63E7D8A}"/>
              </a:ext>
            </a:extLst>
          </p:cNvPr>
          <p:cNvCxnSpPr>
            <a:cxnSpLocks/>
          </p:cNvCxnSpPr>
          <p:nvPr userDrawn="1"/>
        </p:nvCxnSpPr>
        <p:spPr>
          <a:xfrm flipH="1">
            <a:off x="1007267" y="6471698"/>
            <a:ext cx="8151973" cy="11532"/>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45B4F757-AA0A-C094-1BAC-7A9B130C19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6089236"/>
            <a:ext cx="2129834" cy="381235"/>
          </a:xfrm>
          <a:prstGeom prst="rect">
            <a:avLst/>
          </a:prstGeom>
        </p:spPr>
      </p:pic>
    </p:spTree>
    <p:extLst>
      <p:ext uri="{BB962C8B-B14F-4D97-AF65-F5344CB8AC3E}">
        <p14:creationId xmlns:p14="http://schemas.microsoft.com/office/powerpoint/2010/main" val="2108344262"/>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dySlide-Gray">
    <p:bg>
      <p:bgPr>
        <a:solidFill>
          <a:srgbClr val="E9E6E3"/>
        </a:solidFill>
        <a:effectLst/>
      </p:bgPr>
    </p:bg>
    <p:spTree>
      <p:nvGrpSpPr>
        <p:cNvPr id="1" name=""/>
        <p:cNvGrpSpPr/>
        <p:nvPr/>
      </p:nvGrpSpPr>
      <p:grpSpPr>
        <a:xfrm>
          <a:off x="0" y="0"/>
          <a:ext cx="0" cy="0"/>
          <a:chOff x="0" y="0"/>
          <a:chExt cx="0" cy="0"/>
        </a:xfrm>
      </p:grpSpPr>
      <p:sp>
        <p:nvSpPr>
          <p:cNvPr id="4" name="Text Placeholder 13">
            <a:extLst>
              <a:ext uri="{FF2B5EF4-FFF2-40B4-BE49-F238E27FC236}">
                <a16:creationId xmlns:a16="http://schemas.microsoft.com/office/drawing/2014/main" id="{821A5712-427E-C81F-9C98-C6F20D2F5144}"/>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3"/>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5" name="Text Placeholder 11">
            <a:extLst>
              <a:ext uri="{FF2B5EF4-FFF2-40B4-BE49-F238E27FC236}">
                <a16:creationId xmlns:a16="http://schemas.microsoft.com/office/drawing/2014/main" id="{9E679DDF-2879-4EBB-47B1-F98AE617766F}"/>
              </a:ext>
            </a:extLst>
          </p:cNvPr>
          <p:cNvSpPr>
            <a:spLocks noGrp="1"/>
          </p:cNvSpPr>
          <p:nvPr>
            <p:ph type="body" sz="quarter" idx="10"/>
          </p:nvPr>
        </p:nvSpPr>
        <p:spPr>
          <a:xfrm>
            <a:off x="457199" y="1806112"/>
            <a:ext cx="11266713" cy="4100561"/>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8" name="Title 6">
            <a:extLst>
              <a:ext uri="{FF2B5EF4-FFF2-40B4-BE49-F238E27FC236}">
                <a16:creationId xmlns:a16="http://schemas.microsoft.com/office/drawing/2014/main" id="{838DAEA0-419D-57DE-626C-769496EF864F}"/>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cxnSp>
        <p:nvCxnSpPr>
          <p:cNvPr id="3" name="Straight Connector 2">
            <a:extLst>
              <a:ext uri="{FF2B5EF4-FFF2-40B4-BE49-F238E27FC236}">
                <a16:creationId xmlns:a16="http://schemas.microsoft.com/office/drawing/2014/main" id="{7B670A0F-5BE9-4B20-C2B0-A6FFBB585409}"/>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Slide Number Placeholder 2">
            <a:extLst>
              <a:ext uri="{FF2B5EF4-FFF2-40B4-BE49-F238E27FC236}">
                <a16:creationId xmlns:a16="http://schemas.microsoft.com/office/drawing/2014/main" id="{B5F889AD-C085-DAF8-AEF4-888A2C575085}"/>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2405951315"/>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dySlide-Gold-TopLogo">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FBE18F7-5A47-308E-21EC-7BC52E6FFA50}"/>
              </a:ext>
            </a:extLst>
          </p:cNvPr>
          <p:cNvCxnSpPr>
            <a:cxnSpLocks/>
          </p:cNvCxnSpPr>
          <p:nvPr userDrawn="1"/>
        </p:nvCxnSpPr>
        <p:spPr>
          <a:xfrm flipH="1">
            <a:off x="446468" y="383880"/>
            <a:ext cx="8651812" cy="1135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Slide Number Placeholder 2">
            <a:extLst>
              <a:ext uri="{FF2B5EF4-FFF2-40B4-BE49-F238E27FC236}">
                <a16:creationId xmlns:a16="http://schemas.microsoft.com/office/drawing/2014/main" id="{6D0D03EF-0A23-AEEB-013C-8142A602A279}"/>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cxnSp>
        <p:nvCxnSpPr>
          <p:cNvPr id="4" name="Straight Connector 3">
            <a:extLst>
              <a:ext uri="{FF2B5EF4-FFF2-40B4-BE49-F238E27FC236}">
                <a16:creationId xmlns:a16="http://schemas.microsoft.com/office/drawing/2014/main" id="{04D173FC-F72C-559C-F454-857ABE1F1636}"/>
              </a:ext>
            </a:extLst>
          </p:cNvPr>
          <p:cNvCxnSpPr>
            <a:cxnSpLocks/>
          </p:cNvCxnSpPr>
          <p:nvPr userDrawn="1"/>
        </p:nvCxnSpPr>
        <p:spPr>
          <a:xfrm flipH="1">
            <a:off x="446468" y="6483231"/>
            <a:ext cx="1073826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11">
            <a:extLst>
              <a:ext uri="{FF2B5EF4-FFF2-40B4-BE49-F238E27FC236}">
                <a16:creationId xmlns:a16="http://schemas.microsoft.com/office/drawing/2014/main" id="{3DE1970D-09D6-D138-4789-0CE4B768A57D}"/>
              </a:ext>
            </a:extLst>
          </p:cNvPr>
          <p:cNvSpPr>
            <a:spLocks noGrp="1"/>
          </p:cNvSpPr>
          <p:nvPr>
            <p:ph type="body" sz="quarter" idx="10"/>
          </p:nvPr>
        </p:nvSpPr>
        <p:spPr>
          <a:xfrm>
            <a:off x="457199" y="1806112"/>
            <a:ext cx="11266713" cy="4311995"/>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2" name="Title 6">
            <a:extLst>
              <a:ext uri="{FF2B5EF4-FFF2-40B4-BE49-F238E27FC236}">
                <a16:creationId xmlns:a16="http://schemas.microsoft.com/office/drawing/2014/main" id="{726BE45A-A390-5653-D020-7289EB8F9FD9}"/>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3" name="Text Placeholder 13">
            <a:extLst>
              <a:ext uri="{FF2B5EF4-FFF2-40B4-BE49-F238E27FC236}">
                <a16:creationId xmlns:a16="http://schemas.microsoft.com/office/drawing/2014/main" id="{B571FA08-40AA-6E7F-584E-D8D51D028F2C}"/>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add subhead</a:t>
            </a:r>
          </a:p>
        </p:txBody>
      </p:sp>
      <p:pic>
        <p:nvPicPr>
          <p:cNvPr id="16" name="Picture 15">
            <a:extLst>
              <a:ext uri="{FF2B5EF4-FFF2-40B4-BE49-F238E27FC236}">
                <a16:creationId xmlns:a16="http://schemas.microsoft.com/office/drawing/2014/main" id="{1A29A5C2-B265-9E3B-3C12-F101C8E109F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3589246304"/>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Slide-Gold-BottomLogo">
    <p:bg>
      <p:bgPr>
        <a:solidFill>
          <a:schemeClr val="accent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457199" y="6300668"/>
            <a:ext cx="1100137" cy="365125"/>
          </a:xfrm>
        </p:spPr>
        <p:txBody>
          <a:bodyPr/>
          <a:lstStyle>
            <a:lvl1pPr algn="l">
              <a:defRPr>
                <a:solidFill>
                  <a:schemeClr val="tx1"/>
                </a:solidFill>
              </a:defRPr>
            </a:lvl1pPr>
          </a:lstStyle>
          <a:p>
            <a:fld id="{F994776A-187E-9540-9EA4-8D5781AB769D}" type="slidenum">
              <a:rPr lang="en-US" smtClean="0"/>
              <a:pPr/>
              <a:t>‹#›</a:t>
            </a:fld>
            <a:endParaRPr lang="en-US" dirty="0"/>
          </a:p>
        </p:txBody>
      </p:sp>
      <p:cxnSp>
        <p:nvCxnSpPr>
          <p:cNvPr id="8" name="Straight Connector 7">
            <a:extLst>
              <a:ext uri="{FF2B5EF4-FFF2-40B4-BE49-F238E27FC236}">
                <a16:creationId xmlns:a16="http://schemas.microsoft.com/office/drawing/2014/main" id="{EFBE18F7-5A47-308E-21EC-7BC52E6FFA50}"/>
              </a:ext>
            </a:extLst>
          </p:cNvPr>
          <p:cNvCxnSpPr>
            <a:cxnSpLocks/>
          </p:cNvCxnSpPr>
          <p:nvPr userDrawn="1"/>
        </p:nvCxnSpPr>
        <p:spPr>
          <a:xfrm flipH="1">
            <a:off x="1007267" y="6471698"/>
            <a:ext cx="8151973" cy="1153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 Placeholder 13">
            <a:extLst>
              <a:ext uri="{FF2B5EF4-FFF2-40B4-BE49-F238E27FC236}">
                <a16:creationId xmlns:a16="http://schemas.microsoft.com/office/drawing/2014/main" id="{8EA537CD-C6A0-BE20-6371-38B941BB0949}"/>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0" name="Text Placeholder 11">
            <a:extLst>
              <a:ext uri="{FF2B5EF4-FFF2-40B4-BE49-F238E27FC236}">
                <a16:creationId xmlns:a16="http://schemas.microsoft.com/office/drawing/2014/main" id="{26F0D643-2A33-8C05-8A50-0CEE8621CDC5}"/>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1" name="Title 6">
            <a:extLst>
              <a:ext uri="{FF2B5EF4-FFF2-40B4-BE49-F238E27FC236}">
                <a16:creationId xmlns:a16="http://schemas.microsoft.com/office/drawing/2014/main" id="{D17FD12F-58BF-BA50-7FEA-7B86D6EB85F2}"/>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pic>
        <p:nvPicPr>
          <p:cNvPr id="13" name="Picture 12">
            <a:extLst>
              <a:ext uri="{FF2B5EF4-FFF2-40B4-BE49-F238E27FC236}">
                <a16:creationId xmlns:a16="http://schemas.microsoft.com/office/drawing/2014/main" id="{2CC7F1CE-0D6B-B567-961B-BEDCA1DC62F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6089236"/>
            <a:ext cx="2129834" cy="381235"/>
          </a:xfrm>
          <a:prstGeom prst="rect">
            <a:avLst/>
          </a:prstGeom>
        </p:spPr>
      </p:pic>
    </p:spTree>
    <p:extLst>
      <p:ext uri="{BB962C8B-B14F-4D97-AF65-F5344CB8AC3E}">
        <p14:creationId xmlns:p14="http://schemas.microsoft.com/office/powerpoint/2010/main" val="1757798760"/>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dySlide-Gold">
    <p:bg>
      <p:bgPr>
        <a:solidFill>
          <a:schemeClr val="accent1"/>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 Placeholder 13">
            <a:extLst>
              <a:ext uri="{FF2B5EF4-FFF2-40B4-BE49-F238E27FC236}">
                <a16:creationId xmlns:a16="http://schemas.microsoft.com/office/drawing/2014/main" id="{8EA537CD-C6A0-BE20-6371-38B941BB0949}"/>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0" name="Text Placeholder 11">
            <a:extLst>
              <a:ext uri="{FF2B5EF4-FFF2-40B4-BE49-F238E27FC236}">
                <a16:creationId xmlns:a16="http://schemas.microsoft.com/office/drawing/2014/main" id="{26F0D643-2A33-8C05-8A50-0CEE8621CDC5}"/>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1" name="Title 6">
            <a:extLst>
              <a:ext uri="{FF2B5EF4-FFF2-40B4-BE49-F238E27FC236}">
                <a16:creationId xmlns:a16="http://schemas.microsoft.com/office/drawing/2014/main" id="{D17FD12F-58BF-BA50-7FEA-7B86D6EB85F2}"/>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sp>
        <p:nvSpPr>
          <p:cNvPr id="4" name="Slide Number Placeholder 2">
            <a:extLst>
              <a:ext uri="{FF2B5EF4-FFF2-40B4-BE49-F238E27FC236}">
                <a16:creationId xmlns:a16="http://schemas.microsoft.com/office/drawing/2014/main" id="{C07BF70C-1670-9925-2F30-E6E4D11894E3}"/>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3580080162"/>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H-Blk-2">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320849"/>
            <a:ext cx="9042305" cy="1215754"/>
          </a:xfrm>
        </p:spPr>
        <p:txBody>
          <a:bodyPr>
            <a:noAutofit/>
          </a:bodyPr>
          <a:lstStyle>
            <a:lvl1pPr algn="ctr">
              <a:defRPr sz="7200" cap="none">
                <a:solidFill>
                  <a:schemeClr val="bg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918436"/>
            <a:ext cx="7763458" cy="449263"/>
          </a:xfrm>
          <a:prstGeom prst="rect">
            <a:avLst/>
          </a:prstGeom>
        </p:spPr>
        <p:txBody>
          <a:bodyPr>
            <a:noAutofit/>
          </a:bodyPr>
          <a:lstStyle>
            <a:lvl1pPr marL="0" indent="0" algn="ctr">
              <a:buFontTx/>
              <a:buNone/>
              <a:defRPr sz="2400" b="1" i="0">
                <a:solidFill>
                  <a:schemeClr val="accent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2214271" y="440279"/>
            <a:ext cx="7763458" cy="449263"/>
          </a:xfrm>
          <a:prstGeom prst="rect">
            <a:avLst/>
          </a:prstGeom>
        </p:spPr>
        <p:txBody>
          <a:bodyPr>
            <a:normAutofit/>
          </a:bodyPr>
          <a:lstStyle>
            <a:lvl1pPr marL="0" indent="0" algn="ctr">
              <a:buFontTx/>
              <a:buNone/>
              <a:defRPr sz="1600">
                <a:solidFill>
                  <a:schemeClr val="bg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
        <p:nvSpPr>
          <p:cNvPr id="2" name="Rectangle 1">
            <a:extLst>
              <a:ext uri="{FF2B5EF4-FFF2-40B4-BE49-F238E27FC236}">
                <a16:creationId xmlns:a16="http://schemas.microsoft.com/office/drawing/2014/main" id="{7EAFCB6E-FC6C-E2CE-03FA-F78F9B7C6DD9}"/>
              </a:ext>
            </a:extLst>
          </p:cNvPr>
          <p:cNvSpPr/>
          <p:nvPr userDrawn="1"/>
        </p:nvSpPr>
        <p:spPr>
          <a:xfrm>
            <a:off x="379718" y="328641"/>
            <a:ext cx="11411633" cy="6200718"/>
          </a:xfrm>
          <a:prstGeom prst="rect">
            <a:avLst/>
          </a:prstGeom>
          <a:noFill/>
          <a:ln w="28575">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6F74CD9-C907-54E6-4B32-EF35B304F80F}"/>
              </a:ext>
            </a:extLst>
          </p:cNvPr>
          <p:cNvSpPr/>
          <p:nvPr userDrawn="1"/>
        </p:nvSpPr>
        <p:spPr>
          <a:xfrm>
            <a:off x="3815888" y="6153664"/>
            <a:ext cx="4560224" cy="70433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Slide Number Placeholder 3">
            <a:extLst>
              <a:ext uri="{FF2B5EF4-FFF2-40B4-BE49-F238E27FC236}">
                <a16:creationId xmlns:a16="http://schemas.microsoft.com/office/drawing/2014/main" id="{E9C6BFF4-0AED-1141-33D3-3DC697EE0110}"/>
              </a:ext>
            </a:extLst>
          </p:cNvPr>
          <p:cNvSpPr>
            <a:spLocks noGrp="1"/>
          </p:cNvSpPr>
          <p:nvPr>
            <p:ph type="sldNum" sz="quarter" idx="12"/>
          </p:nvPr>
        </p:nvSpPr>
        <p:spPr>
          <a:xfrm>
            <a:off x="10560521" y="6067528"/>
            <a:ext cx="1100137" cy="365125"/>
          </a:xfrm>
        </p:spPr>
        <p:txBody>
          <a:bodyPr/>
          <a:lstStyle>
            <a:lvl1pPr>
              <a:defRPr>
                <a:solidFill>
                  <a:schemeClr val="bg2"/>
                </a:solidFill>
              </a:defRPr>
            </a:lvl1pPr>
          </a:lstStyle>
          <a:p>
            <a:fld id="{F994776A-187E-9540-9EA4-8D5781AB769D}" type="slidenum">
              <a:rPr lang="en-US" smtClean="0"/>
              <a:pPr/>
              <a:t>‹#›</a:t>
            </a:fld>
            <a:endParaRPr lang="en-US" dirty="0"/>
          </a:p>
        </p:txBody>
      </p:sp>
      <p:pic>
        <p:nvPicPr>
          <p:cNvPr id="10" name="Picture 9">
            <a:extLst>
              <a:ext uri="{FF2B5EF4-FFF2-40B4-BE49-F238E27FC236}">
                <a16:creationId xmlns:a16="http://schemas.microsoft.com/office/drawing/2014/main" id="{3DC31B3A-3834-8C64-0315-AECA4A4AA8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976334"/>
            <a:ext cx="3240703" cy="583249"/>
          </a:xfrm>
          <a:prstGeom prst="rect">
            <a:avLst/>
          </a:prstGeom>
        </p:spPr>
      </p:pic>
    </p:spTree>
    <p:extLst>
      <p:ext uri="{BB962C8B-B14F-4D97-AF65-F5344CB8AC3E}">
        <p14:creationId xmlns:p14="http://schemas.microsoft.com/office/powerpoint/2010/main" val="421452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Slide-Blk-TopLogo">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FBE18F7-5A47-308E-21EC-7BC52E6FFA50}"/>
              </a:ext>
            </a:extLst>
          </p:cNvPr>
          <p:cNvCxnSpPr>
            <a:cxnSpLocks/>
          </p:cNvCxnSpPr>
          <p:nvPr userDrawn="1"/>
        </p:nvCxnSpPr>
        <p:spPr>
          <a:xfrm flipH="1">
            <a:off x="446468" y="383880"/>
            <a:ext cx="8651812" cy="11359"/>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Slide Number Placeholder 2">
            <a:extLst>
              <a:ext uri="{FF2B5EF4-FFF2-40B4-BE49-F238E27FC236}">
                <a16:creationId xmlns:a16="http://schemas.microsoft.com/office/drawing/2014/main" id="{6D0D03EF-0A23-AEEB-013C-8142A602A279}"/>
              </a:ext>
            </a:extLst>
          </p:cNvPr>
          <p:cNvSpPr>
            <a:spLocks noGrp="1"/>
          </p:cNvSpPr>
          <p:nvPr>
            <p:ph type="sldNum" sz="quarter" idx="12"/>
          </p:nvPr>
        </p:nvSpPr>
        <p:spPr>
          <a:xfrm>
            <a:off x="10634663" y="6300668"/>
            <a:ext cx="1100137" cy="365125"/>
          </a:xfrm>
        </p:spPr>
        <p:txBody>
          <a:bodyPr/>
          <a:lstStyle>
            <a:lvl1pPr>
              <a:defRPr>
                <a:solidFill>
                  <a:schemeClr val="bg2"/>
                </a:solidFill>
              </a:defRPr>
            </a:lvl1pPr>
          </a:lstStyle>
          <a:p>
            <a:fld id="{F994776A-187E-9540-9EA4-8D5781AB769D}" type="slidenum">
              <a:rPr lang="en-US" smtClean="0"/>
              <a:pPr/>
              <a:t>‹#›</a:t>
            </a:fld>
            <a:endParaRPr lang="en-US" dirty="0"/>
          </a:p>
        </p:txBody>
      </p:sp>
      <p:cxnSp>
        <p:nvCxnSpPr>
          <p:cNvPr id="4" name="Straight Connector 3">
            <a:extLst>
              <a:ext uri="{FF2B5EF4-FFF2-40B4-BE49-F238E27FC236}">
                <a16:creationId xmlns:a16="http://schemas.microsoft.com/office/drawing/2014/main" id="{04D173FC-F72C-559C-F454-857ABE1F1636}"/>
              </a:ext>
            </a:extLst>
          </p:cNvPr>
          <p:cNvCxnSpPr>
            <a:cxnSpLocks/>
          </p:cNvCxnSpPr>
          <p:nvPr userDrawn="1"/>
        </p:nvCxnSpPr>
        <p:spPr>
          <a:xfrm flipH="1">
            <a:off x="446468" y="6483231"/>
            <a:ext cx="10738263"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13">
            <a:extLst>
              <a:ext uri="{FF2B5EF4-FFF2-40B4-BE49-F238E27FC236}">
                <a16:creationId xmlns:a16="http://schemas.microsoft.com/office/drawing/2014/main" id="{2D13AD09-C8AB-ADF0-A08B-FAF18E9DA898}"/>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1"/>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0" name="Text Placeholder 11">
            <a:extLst>
              <a:ext uri="{FF2B5EF4-FFF2-40B4-BE49-F238E27FC236}">
                <a16:creationId xmlns:a16="http://schemas.microsoft.com/office/drawing/2014/main" id="{F12A313A-32B5-D27C-11F8-518F22250FE9}"/>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1" name="Title 6">
            <a:extLst>
              <a:ext uri="{FF2B5EF4-FFF2-40B4-BE49-F238E27FC236}">
                <a16:creationId xmlns:a16="http://schemas.microsoft.com/office/drawing/2014/main" id="{4EC2A2E5-91A3-D03B-3912-EA3D5725A152}"/>
              </a:ext>
            </a:extLst>
          </p:cNvPr>
          <p:cNvSpPr>
            <a:spLocks noGrp="1"/>
          </p:cNvSpPr>
          <p:nvPr>
            <p:ph type="title"/>
          </p:nvPr>
        </p:nvSpPr>
        <p:spPr>
          <a:xfrm>
            <a:off x="446468" y="559559"/>
            <a:ext cx="7795489" cy="577902"/>
          </a:xfrm>
        </p:spPr>
        <p:txBody>
          <a:bodyPr>
            <a:noAutofit/>
          </a:bodyPr>
          <a:lstStyle>
            <a:lvl1pPr>
              <a:defRPr sz="3200">
                <a:solidFill>
                  <a:schemeClr val="bg1"/>
                </a:solidFill>
              </a:defRPr>
            </a:lvl1pPr>
          </a:lstStyle>
          <a:p>
            <a:r>
              <a:rPr lang="en-US" dirty="0"/>
              <a:t>Click to edit Master title style</a:t>
            </a:r>
          </a:p>
        </p:txBody>
      </p:sp>
      <p:pic>
        <p:nvPicPr>
          <p:cNvPr id="13" name="Picture 12">
            <a:extLst>
              <a:ext uri="{FF2B5EF4-FFF2-40B4-BE49-F238E27FC236}">
                <a16:creationId xmlns:a16="http://schemas.microsoft.com/office/drawing/2014/main" id="{ED6CFA54-6876-F4A3-C002-CCD527CC9C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9" y="347215"/>
            <a:ext cx="2129834" cy="383319"/>
          </a:xfrm>
          <a:prstGeom prst="rect">
            <a:avLst/>
          </a:prstGeom>
        </p:spPr>
      </p:pic>
    </p:spTree>
    <p:extLst>
      <p:ext uri="{BB962C8B-B14F-4D97-AF65-F5344CB8AC3E}">
        <p14:creationId xmlns:p14="http://schemas.microsoft.com/office/powerpoint/2010/main" val="568891806"/>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dySlide-Blk-BottomLogo">
    <p:bg>
      <p:bgPr>
        <a:solidFill>
          <a:schemeClr val="tx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457199" y="6300668"/>
            <a:ext cx="1100137" cy="365125"/>
          </a:xfrm>
        </p:spPr>
        <p:txBody>
          <a:bodyPr/>
          <a:lstStyle>
            <a:lvl1pPr algn="l">
              <a:defRPr>
                <a:solidFill>
                  <a:schemeClr val="bg2"/>
                </a:solidFill>
              </a:defRPr>
            </a:lvl1pPr>
          </a:lstStyle>
          <a:p>
            <a:fld id="{F994776A-187E-9540-9EA4-8D5781AB769D}" type="slidenum">
              <a:rPr lang="en-US" smtClean="0"/>
              <a:pPr/>
              <a:t>‹#›</a:t>
            </a:fld>
            <a:endParaRPr lang="en-US" dirty="0"/>
          </a:p>
        </p:txBody>
      </p:sp>
      <p:cxnSp>
        <p:nvCxnSpPr>
          <p:cNvPr id="8" name="Straight Connector 7">
            <a:extLst>
              <a:ext uri="{FF2B5EF4-FFF2-40B4-BE49-F238E27FC236}">
                <a16:creationId xmlns:a16="http://schemas.microsoft.com/office/drawing/2014/main" id="{EFBE18F7-5A47-308E-21EC-7BC52E6FFA50}"/>
              </a:ext>
            </a:extLst>
          </p:cNvPr>
          <p:cNvCxnSpPr>
            <a:cxnSpLocks/>
          </p:cNvCxnSpPr>
          <p:nvPr userDrawn="1"/>
        </p:nvCxnSpPr>
        <p:spPr>
          <a:xfrm flipH="1">
            <a:off x="1007267" y="6471698"/>
            <a:ext cx="8151973" cy="11532"/>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 Placeholder 13">
            <a:extLst>
              <a:ext uri="{FF2B5EF4-FFF2-40B4-BE49-F238E27FC236}">
                <a16:creationId xmlns:a16="http://schemas.microsoft.com/office/drawing/2014/main" id="{ABF239E0-E797-8DEC-DB93-CE30C2D5C352}"/>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1"/>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5" name="Text Placeholder 11">
            <a:extLst>
              <a:ext uri="{FF2B5EF4-FFF2-40B4-BE49-F238E27FC236}">
                <a16:creationId xmlns:a16="http://schemas.microsoft.com/office/drawing/2014/main" id="{71FA3952-DBC2-BF11-CB8A-3BDECCA95F97}"/>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6" name="Title 6">
            <a:extLst>
              <a:ext uri="{FF2B5EF4-FFF2-40B4-BE49-F238E27FC236}">
                <a16:creationId xmlns:a16="http://schemas.microsoft.com/office/drawing/2014/main" id="{43A33CF7-62A6-52DD-3D31-F09F39787E90}"/>
              </a:ext>
            </a:extLst>
          </p:cNvPr>
          <p:cNvSpPr>
            <a:spLocks noGrp="1"/>
          </p:cNvSpPr>
          <p:nvPr>
            <p:ph type="title"/>
          </p:nvPr>
        </p:nvSpPr>
        <p:spPr>
          <a:xfrm>
            <a:off x="446468" y="559559"/>
            <a:ext cx="11299064" cy="577902"/>
          </a:xfrm>
        </p:spPr>
        <p:txBody>
          <a:bodyPr>
            <a:noAutofit/>
          </a:bodyPr>
          <a:lstStyle>
            <a:lvl1pPr>
              <a:defRPr sz="3200">
                <a:solidFill>
                  <a:schemeClr val="bg1"/>
                </a:solidFill>
              </a:defRPr>
            </a:lvl1pPr>
          </a:lstStyle>
          <a:p>
            <a:r>
              <a:rPr lang="en-US" dirty="0"/>
              <a:t>Click to edit Master title style</a:t>
            </a:r>
          </a:p>
        </p:txBody>
      </p:sp>
      <p:pic>
        <p:nvPicPr>
          <p:cNvPr id="4" name="Picture 3">
            <a:extLst>
              <a:ext uri="{FF2B5EF4-FFF2-40B4-BE49-F238E27FC236}">
                <a16:creationId xmlns:a16="http://schemas.microsoft.com/office/drawing/2014/main" id="{F440DF52-7120-C844-6192-7F147449EE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9" y="6115480"/>
            <a:ext cx="2129834" cy="383319"/>
          </a:xfrm>
          <a:prstGeom prst="rect">
            <a:avLst/>
          </a:prstGeom>
        </p:spPr>
      </p:pic>
    </p:spTree>
    <p:extLst>
      <p:ext uri="{BB962C8B-B14F-4D97-AF65-F5344CB8AC3E}">
        <p14:creationId xmlns:p14="http://schemas.microsoft.com/office/powerpoint/2010/main" val="1221911082"/>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dySlide-Blk">
    <p:bg>
      <p:bgPr>
        <a:solidFill>
          <a:schemeClr val="tx1"/>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 Placeholder 13">
            <a:extLst>
              <a:ext uri="{FF2B5EF4-FFF2-40B4-BE49-F238E27FC236}">
                <a16:creationId xmlns:a16="http://schemas.microsoft.com/office/drawing/2014/main" id="{ABF239E0-E797-8DEC-DB93-CE30C2D5C352}"/>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1"/>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5" name="Text Placeholder 11">
            <a:extLst>
              <a:ext uri="{FF2B5EF4-FFF2-40B4-BE49-F238E27FC236}">
                <a16:creationId xmlns:a16="http://schemas.microsoft.com/office/drawing/2014/main" id="{71FA3952-DBC2-BF11-CB8A-3BDECCA95F97}"/>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6" name="Title 6">
            <a:extLst>
              <a:ext uri="{FF2B5EF4-FFF2-40B4-BE49-F238E27FC236}">
                <a16:creationId xmlns:a16="http://schemas.microsoft.com/office/drawing/2014/main" id="{43A33CF7-62A6-52DD-3D31-F09F39787E90}"/>
              </a:ext>
            </a:extLst>
          </p:cNvPr>
          <p:cNvSpPr>
            <a:spLocks noGrp="1"/>
          </p:cNvSpPr>
          <p:nvPr>
            <p:ph type="title"/>
          </p:nvPr>
        </p:nvSpPr>
        <p:spPr>
          <a:xfrm>
            <a:off x="446468" y="559559"/>
            <a:ext cx="11299064" cy="577902"/>
          </a:xfrm>
        </p:spPr>
        <p:txBody>
          <a:bodyPr>
            <a:noAutofit/>
          </a:bodyPr>
          <a:lstStyle>
            <a:lvl1pPr>
              <a:defRPr sz="3200">
                <a:solidFill>
                  <a:schemeClr val="bg1"/>
                </a:solidFill>
              </a:defRPr>
            </a:lvl1pPr>
          </a:lstStyle>
          <a:p>
            <a:r>
              <a:rPr lang="en-US" dirty="0"/>
              <a:t>Click to edit Master title style</a:t>
            </a:r>
          </a:p>
        </p:txBody>
      </p:sp>
      <p:sp>
        <p:nvSpPr>
          <p:cNvPr id="5" name="Slide Number Placeholder 2">
            <a:extLst>
              <a:ext uri="{FF2B5EF4-FFF2-40B4-BE49-F238E27FC236}">
                <a16:creationId xmlns:a16="http://schemas.microsoft.com/office/drawing/2014/main" id="{5EB65EF1-9FF4-643C-B66B-79917C3963EC}"/>
              </a:ext>
            </a:extLst>
          </p:cNvPr>
          <p:cNvSpPr>
            <a:spLocks noGrp="1"/>
          </p:cNvSpPr>
          <p:nvPr>
            <p:ph type="sldNum" sz="quarter" idx="12"/>
          </p:nvPr>
        </p:nvSpPr>
        <p:spPr>
          <a:xfrm>
            <a:off x="10634663" y="6300668"/>
            <a:ext cx="1100137" cy="365125"/>
          </a:xfrm>
        </p:spPr>
        <p:txBody>
          <a:bodyPr/>
          <a:lstStyle>
            <a:lvl1pPr>
              <a:defRPr>
                <a:solidFill>
                  <a:schemeClr val="bg2"/>
                </a:solidFil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196737456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dySlide-1Column">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628D381-488B-4C1C-32F0-1D389C1FF7E3}"/>
              </a:ext>
            </a:extLst>
          </p:cNvPr>
          <p:cNvSpPr>
            <a:spLocks noGrp="1"/>
          </p:cNvSpPr>
          <p:nvPr>
            <p:ph idx="14"/>
          </p:nvPr>
        </p:nvSpPr>
        <p:spPr>
          <a:xfrm>
            <a:off x="468086" y="1780112"/>
            <a:ext cx="11266714" cy="4518323"/>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2">
            <a:extLst>
              <a:ext uri="{FF2B5EF4-FFF2-40B4-BE49-F238E27FC236}">
                <a16:creationId xmlns:a16="http://schemas.microsoft.com/office/drawing/2014/main" id="{59EDA826-C5D6-64A2-A4FD-A5406FCBF470}"/>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15" name="Text Placeholder 13">
            <a:extLst>
              <a:ext uri="{FF2B5EF4-FFF2-40B4-BE49-F238E27FC236}">
                <a16:creationId xmlns:a16="http://schemas.microsoft.com/office/drawing/2014/main" id="{FAC08060-C6F6-7E6F-3601-5CF3F03D844B}"/>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7" name="Title 6">
            <a:extLst>
              <a:ext uri="{FF2B5EF4-FFF2-40B4-BE49-F238E27FC236}">
                <a16:creationId xmlns:a16="http://schemas.microsoft.com/office/drawing/2014/main" id="{0C220EB2-A62E-457F-BF7D-12B956A22DCD}"/>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cxnSp>
        <p:nvCxnSpPr>
          <p:cNvPr id="3" name="Straight Connector 2">
            <a:extLst>
              <a:ext uri="{FF2B5EF4-FFF2-40B4-BE49-F238E27FC236}">
                <a16:creationId xmlns:a16="http://schemas.microsoft.com/office/drawing/2014/main" id="{0A558B71-7650-1E4A-BDBF-7B1704874F75}"/>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EB6243B-DE8E-EF59-91E8-8D9FFB723FCD}"/>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EDAD1B4-9BF0-479D-54C4-69BBDD72AF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626903686"/>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dySlide-2Column">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468086" y="1843741"/>
            <a:ext cx="5413169" cy="4390338"/>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id="{8F449F3F-4187-E891-E28D-ABAA40118134}"/>
              </a:ext>
            </a:extLst>
          </p:cNvPr>
          <p:cNvSpPr>
            <a:spLocks noGrp="1"/>
          </p:cNvSpPr>
          <p:nvPr>
            <p:ph idx="13"/>
          </p:nvPr>
        </p:nvSpPr>
        <p:spPr>
          <a:xfrm>
            <a:off x="6309157" y="1843741"/>
            <a:ext cx="5425643" cy="4390338"/>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2">
            <a:extLst>
              <a:ext uri="{FF2B5EF4-FFF2-40B4-BE49-F238E27FC236}">
                <a16:creationId xmlns:a16="http://schemas.microsoft.com/office/drawing/2014/main" id="{DB959CD6-F6BC-D15F-EB41-56ADFEEA0C26}"/>
              </a:ext>
            </a:extLst>
          </p:cNvPr>
          <p:cNvSpPr>
            <a:spLocks noGrp="1"/>
          </p:cNvSpPr>
          <p:nvPr>
            <p:ph type="sldNum" sz="quarter" idx="14"/>
          </p:nvPr>
        </p:nvSpPr>
        <p:spPr>
          <a:xfrm>
            <a:off x="10634663" y="6379498"/>
            <a:ext cx="1100137" cy="365125"/>
          </a:xfrm>
        </p:spPr>
        <p:txBody>
          <a:bodyPr/>
          <a:lstStyle/>
          <a:p>
            <a:fld id="{F994776A-187E-9540-9EA4-8D5781AB769D}" type="slidenum">
              <a:rPr lang="en-US" smtClean="0"/>
              <a:pPr/>
              <a:t>‹#›</a:t>
            </a:fld>
            <a:endParaRPr lang="en-US" dirty="0"/>
          </a:p>
        </p:txBody>
      </p:sp>
      <p:sp>
        <p:nvSpPr>
          <p:cNvPr id="19" name="Title 6">
            <a:extLst>
              <a:ext uri="{FF2B5EF4-FFF2-40B4-BE49-F238E27FC236}">
                <a16:creationId xmlns:a16="http://schemas.microsoft.com/office/drawing/2014/main" id="{D558BBE9-0B7C-5984-3113-C19DB69A3D09}"/>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3" name="Text Placeholder 13">
            <a:extLst>
              <a:ext uri="{FF2B5EF4-FFF2-40B4-BE49-F238E27FC236}">
                <a16:creationId xmlns:a16="http://schemas.microsoft.com/office/drawing/2014/main" id="{B2726547-286D-3293-113A-6991E1237ED2}"/>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2" name="Straight Connector 1">
            <a:extLst>
              <a:ext uri="{FF2B5EF4-FFF2-40B4-BE49-F238E27FC236}">
                <a16:creationId xmlns:a16="http://schemas.microsoft.com/office/drawing/2014/main" id="{CF6E7336-AD54-2CA3-7EE3-51A499AF3A30}"/>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7D11F12-C985-F4EE-5C6C-A67641EB4C50}"/>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0013E041-9588-3860-2672-E3B8E8309A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36399634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odySlide-3Column">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468087" y="1864120"/>
            <a:ext cx="3507565" cy="4390338"/>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a:extLst>
              <a:ext uri="{FF2B5EF4-FFF2-40B4-BE49-F238E27FC236}">
                <a16:creationId xmlns:a16="http://schemas.microsoft.com/office/drawing/2014/main" id="{66D77F14-E88B-D0A5-6F63-E4DA45A7CD6B}"/>
              </a:ext>
            </a:extLst>
          </p:cNvPr>
          <p:cNvSpPr>
            <a:spLocks noGrp="1"/>
          </p:cNvSpPr>
          <p:nvPr>
            <p:ph idx="17"/>
          </p:nvPr>
        </p:nvSpPr>
        <p:spPr>
          <a:xfrm>
            <a:off x="4342217" y="1864119"/>
            <a:ext cx="3507565" cy="4390337"/>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5A95E987-1BAB-5DE6-3A52-75935C62985E}"/>
              </a:ext>
            </a:extLst>
          </p:cNvPr>
          <p:cNvSpPr>
            <a:spLocks noGrp="1"/>
          </p:cNvSpPr>
          <p:nvPr>
            <p:ph idx="18"/>
          </p:nvPr>
        </p:nvSpPr>
        <p:spPr>
          <a:xfrm>
            <a:off x="8243137" y="1864118"/>
            <a:ext cx="3507565" cy="4390337"/>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3" name="Straight Connector 2">
            <a:extLst>
              <a:ext uri="{FF2B5EF4-FFF2-40B4-BE49-F238E27FC236}">
                <a16:creationId xmlns:a16="http://schemas.microsoft.com/office/drawing/2014/main" id="{38DB69B9-CCE1-3F97-77FB-760D2D331E22}"/>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92155D3F-DC8A-8E2E-E06A-303BE280225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6817145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odySlide-2Column-Stat">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7" name="Text Placeholder 11">
            <a:extLst>
              <a:ext uri="{FF2B5EF4-FFF2-40B4-BE49-F238E27FC236}">
                <a16:creationId xmlns:a16="http://schemas.microsoft.com/office/drawing/2014/main" id="{30047E3A-D7D1-78F3-874A-5A65F92B34AE}"/>
              </a:ext>
            </a:extLst>
          </p:cNvPr>
          <p:cNvSpPr>
            <a:spLocks noGrp="1"/>
          </p:cNvSpPr>
          <p:nvPr>
            <p:ph type="body" sz="quarter" idx="10" hasCustomPrompt="1"/>
          </p:nvPr>
        </p:nvSpPr>
        <p:spPr>
          <a:xfrm>
            <a:off x="1130909" y="1986537"/>
            <a:ext cx="4037990"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Stat Title</a:t>
            </a:r>
          </a:p>
        </p:txBody>
      </p:sp>
      <p:sp>
        <p:nvSpPr>
          <p:cNvPr id="10" name="Text Placeholder 11">
            <a:extLst>
              <a:ext uri="{FF2B5EF4-FFF2-40B4-BE49-F238E27FC236}">
                <a16:creationId xmlns:a16="http://schemas.microsoft.com/office/drawing/2014/main" id="{26938F75-871C-74A6-F57C-8E904F262136}"/>
              </a:ext>
            </a:extLst>
          </p:cNvPr>
          <p:cNvSpPr>
            <a:spLocks noGrp="1"/>
          </p:cNvSpPr>
          <p:nvPr>
            <p:ph type="body" sz="quarter" idx="20" hasCustomPrompt="1"/>
          </p:nvPr>
        </p:nvSpPr>
        <p:spPr>
          <a:xfrm>
            <a:off x="1130909" y="2489331"/>
            <a:ext cx="4037990"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0.00K</a:t>
            </a:r>
          </a:p>
        </p:txBody>
      </p:sp>
      <p:sp>
        <p:nvSpPr>
          <p:cNvPr id="13" name="Text Placeholder 11">
            <a:extLst>
              <a:ext uri="{FF2B5EF4-FFF2-40B4-BE49-F238E27FC236}">
                <a16:creationId xmlns:a16="http://schemas.microsoft.com/office/drawing/2014/main" id="{BC13A7B3-B727-52BC-C86A-E3A82D0B6A7F}"/>
              </a:ext>
            </a:extLst>
          </p:cNvPr>
          <p:cNvSpPr>
            <a:spLocks noGrp="1"/>
          </p:cNvSpPr>
          <p:nvPr>
            <p:ph type="body" sz="quarter" idx="21" hasCustomPrompt="1"/>
          </p:nvPr>
        </p:nvSpPr>
        <p:spPr>
          <a:xfrm>
            <a:off x="1130909" y="3354401"/>
            <a:ext cx="4037990" cy="362993"/>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29" name="Content Placeholder 2">
            <a:extLst>
              <a:ext uri="{FF2B5EF4-FFF2-40B4-BE49-F238E27FC236}">
                <a16:creationId xmlns:a16="http://schemas.microsoft.com/office/drawing/2014/main" id="{A74E11FE-D3C6-2BC6-8191-2DE6002017DE}"/>
              </a:ext>
            </a:extLst>
          </p:cNvPr>
          <p:cNvSpPr>
            <a:spLocks noGrp="1"/>
          </p:cNvSpPr>
          <p:nvPr>
            <p:ph idx="12"/>
          </p:nvPr>
        </p:nvSpPr>
        <p:spPr>
          <a:xfrm>
            <a:off x="1128487" y="4201233"/>
            <a:ext cx="4026126" cy="1889682"/>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1">
            <a:extLst>
              <a:ext uri="{FF2B5EF4-FFF2-40B4-BE49-F238E27FC236}">
                <a16:creationId xmlns:a16="http://schemas.microsoft.com/office/drawing/2014/main" id="{EA6C7F5F-3326-F65B-8B6F-E4CD2568FE59}"/>
              </a:ext>
            </a:extLst>
          </p:cNvPr>
          <p:cNvSpPr>
            <a:spLocks noGrp="1"/>
          </p:cNvSpPr>
          <p:nvPr>
            <p:ph type="body" sz="quarter" idx="22" hasCustomPrompt="1"/>
          </p:nvPr>
        </p:nvSpPr>
        <p:spPr>
          <a:xfrm>
            <a:off x="6098422" y="1977833"/>
            <a:ext cx="4037990"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Stat Title</a:t>
            </a:r>
          </a:p>
        </p:txBody>
      </p:sp>
      <p:sp>
        <p:nvSpPr>
          <p:cNvPr id="4" name="Text Placeholder 11">
            <a:extLst>
              <a:ext uri="{FF2B5EF4-FFF2-40B4-BE49-F238E27FC236}">
                <a16:creationId xmlns:a16="http://schemas.microsoft.com/office/drawing/2014/main" id="{B64E6458-C08E-7055-7668-21E0E193F75C}"/>
              </a:ext>
            </a:extLst>
          </p:cNvPr>
          <p:cNvSpPr>
            <a:spLocks noGrp="1"/>
          </p:cNvSpPr>
          <p:nvPr>
            <p:ph type="body" sz="quarter" idx="23" hasCustomPrompt="1"/>
          </p:nvPr>
        </p:nvSpPr>
        <p:spPr>
          <a:xfrm>
            <a:off x="6098422" y="2480627"/>
            <a:ext cx="4037990"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0.00K</a:t>
            </a:r>
          </a:p>
        </p:txBody>
      </p:sp>
      <p:sp>
        <p:nvSpPr>
          <p:cNvPr id="5" name="Text Placeholder 11">
            <a:extLst>
              <a:ext uri="{FF2B5EF4-FFF2-40B4-BE49-F238E27FC236}">
                <a16:creationId xmlns:a16="http://schemas.microsoft.com/office/drawing/2014/main" id="{8F42163C-BC1F-1633-90F2-C6EFF0F34A87}"/>
              </a:ext>
            </a:extLst>
          </p:cNvPr>
          <p:cNvSpPr>
            <a:spLocks noGrp="1"/>
          </p:cNvSpPr>
          <p:nvPr>
            <p:ph type="body" sz="quarter" idx="24" hasCustomPrompt="1"/>
          </p:nvPr>
        </p:nvSpPr>
        <p:spPr>
          <a:xfrm>
            <a:off x="6098422" y="3345697"/>
            <a:ext cx="4037990" cy="362993"/>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6" name="Content Placeholder 2">
            <a:extLst>
              <a:ext uri="{FF2B5EF4-FFF2-40B4-BE49-F238E27FC236}">
                <a16:creationId xmlns:a16="http://schemas.microsoft.com/office/drawing/2014/main" id="{DC770428-549B-E733-CDCC-C96387B33B29}"/>
              </a:ext>
            </a:extLst>
          </p:cNvPr>
          <p:cNvSpPr>
            <a:spLocks noGrp="1"/>
          </p:cNvSpPr>
          <p:nvPr>
            <p:ph idx="25"/>
          </p:nvPr>
        </p:nvSpPr>
        <p:spPr>
          <a:xfrm>
            <a:off x="6096000" y="4192529"/>
            <a:ext cx="4026126" cy="1889682"/>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a:extLst>
              <a:ext uri="{FF2B5EF4-FFF2-40B4-BE49-F238E27FC236}">
                <a16:creationId xmlns:a16="http://schemas.microsoft.com/office/drawing/2014/main" id="{C42A787A-C58D-39C6-8893-EE7682FBF34A}"/>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DF706D76-4A2A-A79B-3DB2-B2AAD8710F2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4714254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odySlide-3Column-Stat">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7" name="Text Placeholder 11">
            <a:extLst>
              <a:ext uri="{FF2B5EF4-FFF2-40B4-BE49-F238E27FC236}">
                <a16:creationId xmlns:a16="http://schemas.microsoft.com/office/drawing/2014/main" id="{30047E3A-D7D1-78F3-874A-5A65F92B34AE}"/>
              </a:ext>
            </a:extLst>
          </p:cNvPr>
          <p:cNvSpPr>
            <a:spLocks noGrp="1"/>
          </p:cNvSpPr>
          <p:nvPr>
            <p:ph type="body" sz="quarter" idx="10" hasCustomPrompt="1"/>
          </p:nvPr>
        </p:nvSpPr>
        <p:spPr>
          <a:xfrm>
            <a:off x="470509" y="1986537"/>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Stat Title</a:t>
            </a:r>
          </a:p>
        </p:txBody>
      </p:sp>
      <p:sp>
        <p:nvSpPr>
          <p:cNvPr id="10" name="Text Placeholder 11">
            <a:extLst>
              <a:ext uri="{FF2B5EF4-FFF2-40B4-BE49-F238E27FC236}">
                <a16:creationId xmlns:a16="http://schemas.microsoft.com/office/drawing/2014/main" id="{26938F75-871C-74A6-F57C-8E904F262136}"/>
              </a:ext>
            </a:extLst>
          </p:cNvPr>
          <p:cNvSpPr>
            <a:spLocks noGrp="1"/>
          </p:cNvSpPr>
          <p:nvPr>
            <p:ph type="body" sz="quarter" idx="20" hasCustomPrompt="1"/>
          </p:nvPr>
        </p:nvSpPr>
        <p:spPr>
          <a:xfrm>
            <a:off x="470509" y="2489331"/>
            <a:ext cx="3517901"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0.00K</a:t>
            </a:r>
          </a:p>
        </p:txBody>
      </p:sp>
      <p:sp>
        <p:nvSpPr>
          <p:cNvPr id="13" name="Text Placeholder 11">
            <a:extLst>
              <a:ext uri="{FF2B5EF4-FFF2-40B4-BE49-F238E27FC236}">
                <a16:creationId xmlns:a16="http://schemas.microsoft.com/office/drawing/2014/main" id="{BC13A7B3-B727-52BC-C86A-E3A82D0B6A7F}"/>
              </a:ext>
            </a:extLst>
          </p:cNvPr>
          <p:cNvSpPr>
            <a:spLocks noGrp="1"/>
          </p:cNvSpPr>
          <p:nvPr>
            <p:ph type="body" sz="quarter" idx="21" hasCustomPrompt="1"/>
          </p:nvPr>
        </p:nvSpPr>
        <p:spPr>
          <a:xfrm>
            <a:off x="470509" y="3354401"/>
            <a:ext cx="3517901" cy="362993"/>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20" name="Text Placeholder 11">
            <a:extLst>
              <a:ext uri="{FF2B5EF4-FFF2-40B4-BE49-F238E27FC236}">
                <a16:creationId xmlns:a16="http://schemas.microsoft.com/office/drawing/2014/main" id="{708C00C7-A22F-D282-0605-2A6E2034E5E9}"/>
              </a:ext>
            </a:extLst>
          </p:cNvPr>
          <p:cNvSpPr>
            <a:spLocks noGrp="1"/>
          </p:cNvSpPr>
          <p:nvPr>
            <p:ph type="body" sz="quarter" idx="23" hasCustomPrompt="1"/>
          </p:nvPr>
        </p:nvSpPr>
        <p:spPr>
          <a:xfrm>
            <a:off x="4355482" y="1980190"/>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Stat Title</a:t>
            </a:r>
          </a:p>
        </p:txBody>
      </p:sp>
      <p:sp>
        <p:nvSpPr>
          <p:cNvPr id="22" name="Text Placeholder 11">
            <a:extLst>
              <a:ext uri="{FF2B5EF4-FFF2-40B4-BE49-F238E27FC236}">
                <a16:creationId xmlns:a16="http://schemas.microsoft.com/office/drawing/2014/main" id="{ADB55CCC-D621-D98E-0ECB-B10EAAA0A705}"/>
              </a:ext>
            </a:extLst>
          </p:cNvPr>
          <p:cNvSpPr>
            <a:spLocks noGrp="1"/>
          </p:cNvSpPr>
          <p:nvPr>
            <p:ph type="body" sz="quarter" idx="24" hasCustomPrompt="1"/>
          </p:nvPr>
        </p:nvSpPr>
        <p:spPr>
          <a:xfrm>
            <a:off x="4355482" y="2482984"/>
            <a:ext cx="3517901"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0.00K</a:t>
            </a:r>
          </a:p>
        </p:txBody>
      </p:sp>
      <p:sp>
        <p:nvSpPr>
          <p:cNvPr id="23" name="Text Placeholder 11">
            <a:extLst>
              <a:ext uri="{FF2B5EF4-FFF2-40B4-BE49-F238E27FC236}">
                <a16:creationId xmlns:a16="http://schemas.microsoft.com/office/drawing/2014/main" id="{2573F117-89BE-3761-E7FE-6B1480F57FE6}"/>
              </a:ext>
            </a:extLst>
          </p:cNvPr>
          <p:cNvSpPr>
            <a:spLocks noGrp="1"/>
          </p:cNvSpPr>
          <p:nvPr>
            <p:ph type="body" sz="quarter" idx="25" hasCustomPrompt="1"/>
          </p:nvPr>
        </p:nvSpPr>
        <p:spPr>
          <a:xfrm>
            <a:off x="4355482" y="3348054"/>
            <a:ext cx="3517901" cy="362993"/>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25" name="Text Placeholder 11">
            <a:extLst>
              <a:ext uri="{FF2B5EF4-FFF2-40B4-BE49-F238E27FC236}">
                <a16:creationId xmlns:a16="http://schemas.microsoft.com/office/drawing/2014/main" id="{5F95A66C-1C26-B8EB-CC82-8C70FF32409C}"/>
              </a:ext>
            </a:extLst>
          </p:cNvPr>
          <p:cNvSpPr>
            <a:spLocks noGrp="1"/>
          </p:cNvSpPr>
          <p:nvPr>
            <p:ph type="body" sz="quarter" idx="27" hasCustomPrompt="1"/>
          </p:nvPr>
        </p:nvSpPr>
        <p:spPr>
          <a:xfrm>
            <a:off x="8203590" y="1980190"/>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Stat Title</a:t>
            </a:r>
          </a:p>
        </p:txBody>
      </p:sp>
      <p:sp>
        <p:nvSpPr>
          <p:cNvPr id="26" name="Text Placeholder 11">
            <a:extLst>
              <a:ext uri="{FF2B5EF4-FFF2-40B4-BE49-F238E27FC236}">
                <a16:creationId xmlns:a16="http://schemas.microsoft.com/office/drawing/2014/main" id="{FB4D7E54-B5B5-3662-1D24-F23FAB05CA07}"/>
              </a:ext>
            </a:extLst>
          </p:cNvPr>
          <p:cNvSpPr>
            <a:spLocks noGrp="1"/>
          </p:cNvSpPr>
          <p:nvPr>
            <p:ph type="body" sz="quarter" idx="28" hasCustomPrompt="1"/>
          </p:nvPr>
        </p:nvSpPr>
        <p:spPr>
          <a:xfrm>
            <a:off x="8203590" y="2482984"/>
            <a:ext cx="3517901"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0.00K</a:t>
            </a:r>
          </a:p>
        </p:txBody>
      </p:sp>
      <p:sp>
        <p:nvSpPr>
          <p:cNvPr id="27" name="Text Placeholder 11">
            <a:extLst>
              <a:ext uri="{FF2B5EF4-FFF2-40B4-BE49-F238E27FC236}">
                <a16:creationId xmlns:a16="http://schemas.microsoft.com/office/drawing/2014/main" id="{1D327CF0-F1EA-C31C-2B1E-34010AF0AE4F}"/>
              </a:ext>
            </a:extLst>
          </p:cNvPr>
          <p:cNvSpPr>
            <a:spLocks noGrp="1"/>
          </p:cNvSpPr>
          <p:nvPr>
            <p:ph type="body" sz="quarter" idx="29" hasCustomPrompt="1"/>
          </p:nvPr>
        </p:nvSpPr>
        <p:spPr>
          <a:xfrm>
            <a:off x="8203590" y="3348054"/>
            <a:ext cx="3517901" cy="362993"/>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29" name="Content Placeholder 2">
            <a:extLst>
              <a:ext uri="{FF2B5EF4-FFF2-40B4-BE49-F238E27FC236}">
                <a16:creationId xmlns:a16="http://schemas.microsoft.com/office/drawing/2014/main" id="{A74E11FE-D3C6-2BC6-8191-2DE6002017DE}"/>
              </a:ext>
            </a:extLst>
          </p:cNvPr>
          <p:cNvSpPr>
            <a:spLocks noGrp="1"/>
          </p:cNvSpPr>
          <p:nvPr>
            <p:ph idx="12"/>
          </p:nvPr>
        </p:nvSpPr>
        <p:spPr>
          <a:xfrm>
            <a:off x="468087" y="4201233"/>
            <a:ext cx="3507565" cy="1889682"/>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Content Placeholder 2">
            <a:extLst>
              <a:ext uri="{FF2B5EF4-FFF2-40B4-BE49-F238E27FC236}">
                <a16:creationId xmlns:a16="http://schemas.microsoft.com/office/drawing/2014/main" id="{9E64259F-7EFF-2E8F-BE03-8E2DCDCB86BE}"/>
              </a:ext>
            </a:extLst>
          </p:cNvPr>
          <p:cNvSpPr>
            <a:spLocks noGrp="1"/>
          </p:cNvSpPr>
          <p:nvPr>
            <p:ph idx="31"/>
          </p:nvPr>
        </p:nvSpPr>
        <p:spPr>
          <a:xfrm>
            <a:off x="4342138" y="4188539"/>
            <a:ext cx="3507565" cy="1889682"/>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Content Placeholder 2">
            <a:extLst>
              <a:ext uri="{FF2B5EF4-FFF2-40B4-BE49-F238E27FC236}">
                <a16:creationId xmlns:a16="http://schemas.microsoft.com/office/drawing/2014/main" id="{2311616D-A502-3368-FE0F-BFE3682E660E}"/>
              </a:ext>
            </a:extLst>
          </p:cNvPr>
          <p:cNvSpPr>
            <a:spLocks noGrp="1"/>
          </p:cNvSpPr>
          <p:nvPr>
            <p:ph idx="32"/>
          </p:nvPr>
        </p:nvSpPr>
        <p:spPr>
          <a:xfrm>
            <a:off x="8203590" y="4182193"/>
            <a:ext cx="3507565" cy="1889682"/>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63D14F4C-2324-C5DD-19D5-1EF488D87359}"/>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A67C095-89A8-66D4-033D-127BD51A74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38299922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odySlide-2Column-Photo">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7" name="Text Placeholder 11">
            <a:extLst>
              <a:ext uri="{FF2B5EF4-FFF2-40B4-BE49-F238E27FC236}">
                <a16:creationId xmlns:a16="http://schemas.microsoft.com/office/drawing/2014/main" id="{30047E3A-D7D1-78F3-874A-5A65F92B34AE}"/>
              </a:ext>
            </a:extLst>
          </p:cNvPr>
          <p:cNvSpPr>
            <a:spLocks noGrp="1"/>
          </p:cNvSpPr>
          <p:nvPr>
            <p:ph type="body" sz="quarter" idx="10" hasCustomPrompt="1"/>
          </p:nvPr>
        </p:nvSpPr>
        <p:spPr>
          <a:xfrm>
            <a:off x="1130909" y="4633784"/>
            <a:ext cx="4037990" cy="486250"/>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13" name="Text Placeholder 11">
            <a:extLst>
              <a:ext uri="{FF2B5EF4-FFF2-40B4-BE49-F238E27FC236}">
                <a16:creationId xmlns:a16="http://schemas.microsoft.com/office/drawing/2014/main" id="{BC13A7B3-B727-52BC-C86A-E3A82D0B6A7F}"/>
              </a:ext>
            </a:extLst>
          </p:cNvPr>
          <p:cNvSpPr>
            <a:spLocks noGrp="1"/>
          </p:cNvSpPr>
          <p:nvPr>
            <p:ph type="body" sz="quarter" idx="21" hasCustomPrompt="1"/>
          </p:nvPr>
        </p:nvSpPr>
        <p:spPr>
          <a:xfrm>
            <a:off x="1130909" y="5236171"/>
            <a:ext cx="4037990" cy="1070974"/>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3" name="Text Placeholder 11">
            <a:extLst>
              <a:ext uri="{FF2B5EF4-FFF2-40B4-BE49-F238E27FC236}">
                <a16:creationId xmlns:a16="http://schemas.microsoft.com/office/drawing/2014/main" id="{EA6C7F5F-3326-F65B-8B6F-E4CD2568FE59}"/>
              </a:ext>
            </a:extLst>
          </p:cNvPr>
          <p:cNvSpPr>
            <a:spLocks noGrp="1"/>
          </p:cNvSpPr>
          <p:nvPr>
            <p:ph type="body" sz="quarter" idx="22" hasCustomPrompt="1"/>
          </p:nvPr>
        </p:nvSpPr>
        <p:spPr>
          <a:xfrm>
            <a:off x="6098422" y="4625080"/>
            <a:ext cx="4037990" cy="486250"/>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5" name="Text Placeholder 11">
            <a:extLst>
              <a:ext uri="{FF2B5EF4-FFF2-40B4-BE49-F238E27FC236}">
                <a16:creationId xmlns:a16="http://schemas.microsoft.com/office/drawing/2014/main" id="{8F42163C-BC1F-1633-90F2-C6EFF0F34A87}"/>
              </a:ext>
            </a:extLst>
          </p:cNvPr>
          <p:cNvSpPr>
            <a:spLocks noGrp="1"/>
          </p:cNvSpPr>
          <p:nvPr>
            <p:ph type="body" sz="quarter" idx="24" hasCustomPrompt="1"/>
          </p:nvPr>
        </p:nvSpPr>
        <p:spPr>
          <a:xfrm>
            <a:off x="6098422" y="5227467"/>
            <a:ext cx="4037990" cy="1070974"/>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cxnSp>
        <p:nvCxnSpPr>
          <p:cNvPr id="8" name="Straight Connector 7">
            <a:extLst>
              <a:ext uri="{FF2B5EF4-FFF2-40B4-BE49-F238E27FC236}">
                <a16:creationId xmlns:a16="http://schemas.microsoft.com/office/drawing/2014/main" id="{C42A787A-C58D-39C6-8893-EE7682FBF34A}"/>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DF706D76-4A2A-A79B-3DB2-B2AAD8710F2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
        <p:nvSpPr>
          <p:cNvPr id="11" name="Picture Placeholder 10">
            <a:extLst>
              <a:ext uri="{FF2B5EF4-FFF2-40B4-BE49-F238E27FC236}">
                <a16:creationId xmlns:a16="http://schemas.microsoft.com/office/drawing/2014/main" id="{2626660B-FAF6-46BF-5C3D-8A771DDAFFAB}"/>
              </a:ext>
            </a:extLst>
          </p:cNvPr>
          <p:cNvSpPr>
            <a:spLocks noGrp="1"/>
          </p:cNvSpPr>
          <p:nvPr>
            <p:ph type="pic" sz="quarter" idx="26"/>
          </p:nvPr>
        </p:nvSpPr>
        <p:spPr>
          <a:xfrm>
            <a:off x="1128713" y="1888971"/>
            <a:ext cx="4037990" cy="2625191"/>
          </a:xfrm>
        </p:spPr>
        <p:txBody>
          <a:bodyPr/>
          <a:lstStyle/>
          <a:p>
            <a:endParaRPr lang="en-US"/>
          </a:p>
        </p:txBody>
      </p:sp>
      <p:sp>
        <p:nvSpPr>
          <p:cNvPr id="14" name="Picture Placeholder 10">
            <a:extLst>
              <a:ext uri="{FF2B5EF4-FFF2-40B4-BE49-F238E27FC236}">
                <a16:creationId xmlns:a16="http://schemas.microsoft.com/office/drawing/2014/main" id="{1DCB9A12-C956-52BC-E697-428116CC55D2}"/>
              </a:ext>
            </a:extLst>
          </p:cNvPr>
          <p:cNvSpPr>
            <a:spLocks noGrp="1"/>
          </p:cNvSpPr>
          <p:nvPr>
            <p:ph type="pic" sz="quarter" idx="27"/>
          </p:nvPr>
        </p:nvSpPr>
        <p:spPr>
          <a:xfrm>
            <a:off x="6098422" y="1888972"/>
            <a:ext cx="4037990" cy="2625191"/>
          </a:xfrm>
        </p:spPr>
        <p:txBody>
          <a:bodyPr/>
          <a:lstStyle/>
          <a:p>
            <a:endParaRPr lang="en-US"/>
          </a:p>
        </p:txBody>
      </p:sp>
    </p:spTree>
    <p:extLst>
      <p:ext uri="{BB962C8B-B14F-4D97-AF65-F5344CB8AC3E}">
        <p14:creationId xmlns:p14="http://schemas.microsoft.com/office/powerpoint/2010/main" val="31354376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odySlide-3Column-Photo">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3" name="Straight Connector 2">
            <a:extLst>
              <a:ext uri="{FF2B5EF4-FFF2-40B4-BE49-F238E27FC236}">
                <a16:creationId xmlns:a16="http://schemas.microsoft.com/office/drawing/2014/main" id="{63D14F4C-2324-C5DD-19D5-1EF488D87359}"/>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A67C095-89A8-66D4-033D-127BD51A74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
        <p:nvSpPr>
          <p:cNvPr id="4" name="Text Placeholder 11">
            <a:extLst>
              <a:ext uri="{FF2B5EF4-FFF2-40B4-BE49-F238E27FC236}">
                <a16:creationId xmlns:a16="http://schemas.microsoft.com/office/drawing/2014/main" id="{B90731C8-4C96-94A9-2DB0-75FD847E2D82}"/>
              </a:ext>
            </a:extLst>
          </p:cNvPr>
          <p:cNvSpPr>
            <a:spLocks noGrp="1"/>
          </p:cNvSpPr>
          <p:nvPr>
            <p:ph type="body" sz="quarter" idx="33" hasCustomPrompt="1"/>
          </p:nvPr>
        </p:nvSpPr>
        <p:spPr>
          <a:xfrm>
            <a:off x="483041" y="4726645"/>
            <a:ext cx="3494807" cy="484608"/>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6" name="Text Placeholder 11">
            <a:extLst>
              <a:ext uri="{FF2B5EF4-FFF2-40B4-BE49-F238E27FC236}">
                <a16:creationId xmlns:a16="http://schemas.microsoft.com/office/drawing/2014/main" id="{7F58D3FC-09BB-8BB0-F12D-BADEAB68BE41}"/>
              </a:ext>
            </a:extLst>
          </p:cNvPr>
          <p:cNvSpPr>
            <a:spLocks noGrp="1"/>
          </p:cNvSpPr>
          <p:nvPr>
            <p:ph type="body" sz="quarter" idx="34" hasCustomPrompt="1"/>
          </p:nvPr>
        </p:nvSpPr>
        <p:spPr>
          <a:xfrm>
            <a:off x="483041" y="5327390"/>
            <a:ext cx="3494807" cy="1070974"/>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8" name="Picture Placeholder 10">
            <a:extLst>
              <a:ext uri="{FF2B5EF4-FFF2-40B4-BE49-F238E27FC236}">
                <a16:creationId xmlns:a16="http://schemas.microsoft.com/office/drawing/2014/main" id="{16896C1B-33DE-C941-C6B2-D79BD8803B5C}"/>
              </a:ext>
            </a:extLst>
          </p:cNvPr>
          <p:cNvSpPr>
            <a:spLocks noGrp="1"/>
          </p:cNvSpPr>
          <p:nvPr>
            <p:ph type="pic" sz="quarter" idx="26"/>
          </p:nvPr>
        </p:nvSpPr>
        <p:spPr>
          <a:xfrm>
            <a:off x="480845" y="1980190"/>
            <a:ext cx="3494807" cy="2625191"/>
          </a:xfrm>
        </p:spPr>
        <p:txBody>
          <a:bodyPr/>
          <a:lstStyle/>
          <a:p>
            <a:endParaRPr lang="en-US"/>
          </a:p>
        </p:txBody>
      </p:sp>
      <p:sp>
        <p:nvSpPr>
          <p:cNvPr id="14" name="Text Placeholder 11">
            <a:extLst>
              <a:ext uri="{FF2B5EF4-FFF2-40B4-BE49-F238E27FC236}">
                <a16:creationId xmlns:a16="http://schemas.microsoft.com/office/drawing/2014/main" id="{46BE92E7-B382-C90A-248E-E6022A45E544}"/>
              </a:ext>
            </a:extLst>
          </p:cNvPr>
          <p:cNvSpPr>
            <a:spLocks noGrp="1"/>
          </p:cNvSpPr>
          <p:nvPr>
            <p:ph type="body" sz="quarter" idx="35" hasCustomPrompt="1"/>
          </p:nvPr>
        </p:nvSpPr>
        <p:spPr>
          <a:xfrm>
            <a:off x="4342217" y="4732638"/>
            <a:ext cx="3494807" cy="484608"/>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16" name="Text Placeholder 11">
            <a:extLst>
              <a:ext uri="{FF2B5EF4-FFF2-40B4-BE49-F238E27FC236}">
                <a16:creationId xmlns:a16="http://schemas.microsoft.com/office/drawing/2014/main" id="{E0F8793F-3B8C-1822-82FF-FD717E56B0A7}"/>
              </a:ext>
            </a:extLst>
          </p:cNvPr>
          <p:cNvSpPr>
            <a:spLocks noGrp="1"/>
          </p:cNvSpPr>
          <p:nvPr>
            <p:ph type="body" sz="quarter" idx="36" hasCustomPrompt="1"/>
          </p:nvPr>
        </p:nvSpPr>
        <p:spPr>
          <a:xfrm>
            <a:off x="4342217" y="5333383"/>
            <a:ext cx="3494807" cy="1070974"/>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17" name="Picture Placeholder 10">
            <a:extLst>
              <a:ext uri="{FF2B5EF4-FFF2-40B4-BE49-F238E27FC236}">
                <a16:creationId xmlns:a16="http://schemas.microsoft.com/office/drawing/2014/main" id="{C72F24A3-97C2-E4A9-5D3D-02473C05E709}"/>
              </a:ext>
            </a:extLst>
          </p:cNvPr>
          <p:cNvSpPr>
            <a:spLocks noGrp="1"/>
          </p:cNvSpPr>
          <p:nvPr>
            <p:ph type="pic" sz="quarter" idx="37"/>
          </p:nvPr>
        </p:nvSpPr>
        <p:spPr>
          <a:xfrm>
            <a:off x="4340021" y="1986183"/>
            <a:ext cx="3494807" cy="2625191"/>
          </a:xfrm>
        </p:spPr>
        <p:txBody>
          <a:bodyPr/>
          <a:lstStyle/>
          <a:p>
            <a:endParaRPr lang="en-US"/>
          </a:p>
        </p:txBody>
      </p:sp>
      <p:sp>
        <p:nvSpPr>
          <p:cNvPr id="18" name="Text Placeholder 11">
            <a:extLst>
              <a:ext uri="{FF2B5EF4-FFF2-40B4-BE49-F238E27FC236}">
                <a16:creationId xmlns:a16="http://schemas.microsoft.com/office/drawing/2014/main" id="{98208B5A-B853-50D8-2064-AADBFB3787E0}"/>
              </a:ext>
            </a:extLst>
          </p:cNvPr>
          <p:cNvSpPr>
            <a:spLocks noGrp="1"/>
          </p:cNvSpPr>
          <p:nvPr>
            <p:ph type="body" sz="quarter" idx="38" hasCustomPrompt="1"/>
          </p:nvPr>
        </p:nvSpPr>
        <p:spPr>
          <a:xfrm>
            <a:off x="8201393" y="4726645"/>
            <a:ext cx="3494807" cy="484608"/>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19" name="Text Placeholder 11">
            <a:extLst>
              <a:ext uri="{FF2B5EF4-FFF2-40B4-BE49-F238E27FC236}">
                <a16:creationId xmlns:a16="http://schemas.microsoft.com/office/drawing/2014/main" id="{4CDC906C-E6AC-F216-FC9A-677C49AF3CAD}"/>
              </a:ext>
            </a:extLst>
          </p:cNvPr>
          <p:cNvSpPr>
            <a:spLocks noGrp="1"/>
          </p:cNvSpPr>
          <p:nvPr>
            <p:ph type="body" sz="quarter" idx="39" hasCustomPrompt="1"/>
          </p:nvPr>
        </p:nvSpPr>
        <p:spPr>
          <a:xfrm>
            <a:off x="8201393" y="5327390"/>
            <a:ext cx="3494807" cy="1070974"/>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24" name="Picture Placeholder 10">
            <a:extLst>
              <a:ext uri="{FF2B5EF4-FFF2-40B4-BE49-F238E27FC236}">
                <a16:creationId xmlns:a16="http://schemas.microsoft.com/office/drawing/2014/main" id="{3DC04E0A-2BFA-5B60-C59A-46A8490E0E4E}"/>
              </a:ext>
            </a:extLst>
          </p:cNvPr>
          <p:cNvSpPr>
            <a:spLocks noGrp="1"/>
          </p:cNvSpPr>
          <p:nvPr>
            <p:ph type="pic" sz="quarter" idx="40"/>
          </p:nvPr>
        </p:nvSpPr>
        <p:spPr>
          <a:xfrm>
            <a:off x="8199197" y="1980190"/>
            <a:ext cx="3494807" cy="2625191"/>
          </a:xfrm>
        </p:spPr>
        <p:txBody>
          <a:bodyPr/>
          <a:lstStyle/>
          <a:p>
            <a:endParaRPr lang="en-US"/>
          </a:p>
        </p:txBody>
      </p:sp>
    </p:spTree>
    <p:extLst>
      <p:ext uri="{BB962C8B-B14F-4D97-AF65-F5344CB8AC3E}">
        <p14:creationId xmlns:p14="http://schemas.microsoft.com/office/powerpoint/2010/main" val="395806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H-Blk-Photos">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490543"/>
            <a:ext cx="9042305" cy="1215754"/>
          </a:xfrm>
        </p:spPr>
        <p:txBody>
          <a:bodyPr>
            <a:noAutofit/>
          </a:bodyPr>
          <a:lstStyle>
            <a:lvl1pPr algn="ctr">
              <a:defRPr sz="7200" cap="none">
                <a:solidFill>
                  <a:schemeClr val="bg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771067"/>
            <a:ext cx="7763458" cy="449263"/>
          </a:xfrm>
          <a:prstGeom prst="rect">
            <a:avLst/>
          </a:prstGeom>
        </p:spPr>
        <p:txBody>
          <a:bodyPr>
            <a:noAutofit/>
          </a:bodyPr>
          <a:lstStyle>
            <a:lvl1pPr marL="0" indent="0" algn="ctr">
              <a:buFontTx/>
              <a:buNone/>
              <a:defRPr sz="2400" b="1" i="0">
                <a:solidFill>
                  <a:schemeClr val="accent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2214271" y="4287170"/>
            <a:ext cx="7763458" cy="449263"/>
          </a:xfrm>
          <a:prstGeom prst="rect">
            <a:avLst/>
          </a:prstGeom>
        </p:spPr>
        <p:txBody>
          <a:bodyPr>
            <a:normAutofit/>
          </a:bodyPr>
          <a:lstStyle>
            <a:lvl1pPr marL="0" indent="0" algn="ctr">
              <a:buFontTx/>
              <a:buNone/>
              <a:defRPr sz="1600">
                <a:solidFill>
                  <a:schemeClr val="bg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
        <p:nvSpPr>
          <p:cNvPr id="4" name="Slide Number Placeholder 3">
            <a:extLst>
              <a:ext uri="{FF2B5EF4-FFF2-40B4-BE49-F238E27FC236}">
                <a16:creationId xmlns:a16="http://schemas.microsoft.com/office/drawing/2014/main" id="{58EC3163-7E89-C90A-4497-846BA4987D4E}"/>
              </a:ext>
            </a:extLst>
          </p:cNvPr>
          <p:cNvSpPr>
            <a:spLocks noGrp="1"/>
          </p:cNvSpPr>
          <p:nvPr>
            <p:ph type="sldNum" sz="quarter" idx="12"/>
          </p:nvPr>
        </p:nvSpPr>
        <p:spPr/>
        <p:txBody>
          <a:bodyPr/>
          <a:lstStyle/>
          <a:p>
            <a:fld id="{F994776A-187E-9540-9EA4-8D5781AB769D}" type="slidenum">
              <a:rPr lang="en-US" smtClean="0"/>
              <a:pPr/>
              <a:t>‹#›</a:t>
            </a:fld>
            <a:endParaRPr lang="en-US" dirty="0"/>
          </a:p>
        </p:txBody>
      </p:sp>
      <p:sp>
        <p:nvSpPr>
          <p:cNvPr id="2" name="Picture Placeholder 2">
            <a:extLst>
              <a:ext uri="{FF2B5EF4-FFF2-40B4-BE49-F238E27FC236}">
                <a16:creationId xmlns:a16="http://schemas.microsoft.com/office/drawing/2014/main" id="{43ACCEC3-F4C9-660A-86DF-E723BF3F25D6}"/>
              </a:ext>
            </a:extLst>
          </p:cNvPr>
          <p:cNvSpPr>
            <a:spLocks noGrp="1"/>
          </p:cNvSpPr>
          <p:nvPr>
            <p:ph type="pic" idx="1"/>
          </p:nvPr>
        </p:nvSpPr>
        <p:spPr>
          <a:xfrm>
            <a:off x="-25370" y="-14718"/>
            <a:ext cx="2945014"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Picture Placeholder 2">
            <a:extLst>
              <a:ext uri="{FF2B5EF4-FFF2-40B4-BE49-F238E27FC236}">
                <a16:creationId xmlns:a16="http://schemas.microsoft.com/office/drawing/2014/main" id="{0E75BEB1-456E-7013-6B16-3E7B51C7EE6F}"/>
              </a:ext>
            </a:extLst>
          </p:cNvPr>
          <p:cNvSpPr>
            <a:spLocks noGrp="1"/>
          </p:cNvSpPr>
          <p:nvPr>
            <p:ph type="pic" idx="13"/>
          </p:nvPr>
        </p:nvSpPr>
        <p:spPr>
          <a:xfrm>
            <a:off x="3074124" y="-14718"/>
            <a:ext cx="2945014"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Picture Placeholder 2">
            <a:extLst>
              <a:ext uri="{FF2B5EF4-FFF2-40B4-BE49-F238E27FC236}">
                <a16:creationId xmlns:a16="http://schemas.microsoft.com/office/drawing/2014/main" id="{CF7D4A6F-8639-3ECA-AF4D-477B2965386B}"/>
              </a:ext>
            </a:extLst>
          </p:cNvPr>
          <p:cNvSpPr>
            <a:spLocks noGrp="1"/>
          </p:cNvSpPr>
          <p:nvPr>
            <p:ph type="pic" idx="14"/>
          </p:nvPr>
        </p:nvSpPr>
        <p:spPr>
          <a:xfrm>
            <a:off x="6173618" y="-14718"/>
            <a:ext cx="2945014"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Picture Placeholder 2">
            <a:extLst>
              <a:ext uri="{FF2B5EF4-FFF2-40B4-BE49-F238E27FC236}">
                <a16:creationId xmlns:a16="http://schemas.microsoft.com/office/drawing/2014/main" id="{F110922D-7DDA-3FFA-9425-58A199D8EBB2}"/>
              </a:ext>
            </a:extLst>
          </p:cNvPr>
          <p:cNvSpPr>
            <a:spLocks noGrp="1"/>
          </p:cNvSpPr>
          <p:nvPr>
            <p:ph type="pic" idx="15"/>
          </p:nvPr>
        </p:nvSpPr>
        <p:spPr>
          <a:xfrm>
            <a:off x="9273112" y="-14718"/>
            <a:ext cx="2945014"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11" name="Picture 10">
            <a:extLst>
              <a:ext uri="{FF2B5EF4-FFF2-40B4-BE49-F238E27FC236}">
                <a16:creationId xmlns:a16="http://schemas.microsoft.com/office/drawing/2014/main" id="{310BA15C-CBC5-26FD-DE2E-B975E0D1AA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707184"/>
            <a:ext cx="3240703" cy="583249"/>
          </a:xfrm>
          <a:prstGeom prst="rect">
            <a:avLst/>
          </a:prstGeom>
        </p:spPr>
      </p:pic>
    </p:spTree>
    <p:extLst>
      <p:ext uri="{BB962C8B-B14F-4D97-AF65-F5344CB8AC3E}">
        <p14:creationId xmlns:p14="http://schemas.microsoft.com/office/powerpoint/2010/main" val="21165309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odySlide-2Column-Text-Content">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26" name="Text Placeholder 11">
            <a:extLst>
              <a:ext uri="{FF2B5EF4-FFF2-40B4-BE49-F238E27FC236}">
                <a16:creationId xmlns:a16="http://schemas.microsoft.com/office/drawing/2014/main" id="{3145E8E2-9BF9-15CE-C1E6-E9325081E519}"/>
              </a:ext>
            </a:extLst>
          </p:cNvPr>
          <p:cNvSpPr>
            <a:spLocks noGrp="1"/>
          </p:cNvSpPr>
          <p:nvPr>
            <p:ph type="body" sz="quarter" idx="21" hasCustomPrompt="1"/>
          </p:nvPr>
        </p:nvSpPr>
        <p:spPr>
          <a:xfrm>
            <a:off x="6561938" y="1938474"/>
            <a:ext cx="4394193"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27" name="Text Placeholder 11">
            <a:extLst>
              <a:ext uri="{FF2B5EF4-FFF2-40B4-BE49-F238E27FC236}">
                <a16:creationId xmlns:a16="http://schemas.microsoft.com/office/drawing/2014/main" id="{69DBDB1B-A4F7-7384-8942-37F019B27A17}"/>
              </a:ext>
            </a:extLst>
          </p:cNvPr>
          <p:cNvSpPr>
            <a:spLocks noGrp="1"/>
          </p:cNvSpPr>
          <p:nvPr>
            <p:ph type="body" sz="quarter" idx="22" hasCustomPrompt="1"/>
          </p:nvPr>
        </p:nvSpPr>
        <p:spPr>
          <a:xfrm>
            <a:off x="6561938" y="2513990"/>
            <a:ext cx="4394193"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Description</a:t>
            </a:r>
          </a:p>
        </p:txBody>
      </p:sp>
      <p:sp>
        <p:nvSpPr>
          <p:cNvPr id="32" name="Content Placeholder 2">
            <a:extLst>
              <a:ext uri="{FF2B5EF4-FFF2-40B4-BE49-F238E27FC236}">
                <a16:creationId xmlns:a16="http://schemas.microsoft.com/office/drawing/2014/main" id="{A1D65B7B-9D6F-511A-96B2-BCB01CCA2661}"/>
              </a:ext>
            </a:extLst>
          </p:cNvPr>
          <p:cNvSpPr>
            <a:spLocks noGrp="1"/>
          </p:cNvSpPr>
          <p:nvPr>
            <p:ph idx="31"/>
          </p:nvPr>
        </p:nvSpPr>
        <p:spPr>
          <a:xfrm>
            <a:off x="6561938" y="4028075"/>
            <a:ext cx="4394193" cy="2058037"/>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Text Placeholder 11">
            <a:extLst>
              <a:ext uri="{FF2B5EF4-FFF2-40B4-BE49-F238E27FC236}">
                <a16:creationId xmlns:a16="http://schemas.microsoft.com/office/drawing/2014/main" id="{9BD18488-A0F0-7559-3C6D-78AF17A023F0}"/>
              </a:ext>
            </a:extLst>
          </p:cNvPr>
          <p:cNvSpPr>
            <a:spLocks noGrp="1"/>
          </p:cNvSpPr>
          <p:nvPr>
            <p:ph type="body" sz="quarter" idx="32" hasCustomPrompt="1"/>
          </p:nvPr>
        </p:nvSpPr>
        <p:spPr>
          <a:xfrm>
            <a:off x="1100938" y="1938474"/>
            <a:ext cx="4394193"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37" name="Text Placeholder 11">
            <a:extLst>
              <a:ext uri="{FF2B5EF4-FFF2-40B4-BE49-F238E27FC236}">
                <a16:creationId xmlns:a16="http://schemas.microsoft.com/office/drawing/2014/main" id="{6EFE2028-7A08-8F1A-E7D1-2B08F7E5CA21}"/>
              </a:ext>
            </a:extLst>
          </p:cNvPr>
          <p:cNvSpPr>
            <a:spLocks noGrp="1"/>
          </p:cNvSpPr>
          <p:nvPr>
            <p:ph type="body" sz="quarter" idx="33" hasCustomPrompt="1"/>
          </p:nvPr>
        </p:nvSpPr>
        <p:spPr>
          <a:xfrm>
            <a:off x="1100938" y="2513990"/>
            <a:ext cx="4394193"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Description</a:t>
            </a:r>
          </a:p>
        </p:txBody>
      </p:sp>
      <p:sp>
        <p:nvSpPr>
          <p:cNvPr id="38" name="Content Placeholder 2">
            <a:extLst>
              <a:ext uri="{FF2B5EF4-FFF2-40B4-BE49-F238E27FC236}">
                <a16:creationId xmlns:a16="http://schemas.microsoft.com/office/drawing/2014/main" id="{F25795EC-9127-84AE-2FDC-A735BFA29DA5}"/>
              </a:ext>
            </a:extLst>
          </p:cNvPr>
          <p:cNvSpPr>
            <a:spLocks noGrp="1"/>
          </p:cNvSpPr>
          <p:nvPr>
            <p:ph idx="34"/>
          </p:nvPr>
        </p:nvSpPr>
        <p:spPr>
          <a:xfrm>
            <a:off x="1100938" y="4028075"/>
            <a:ext cx="4394193" cy="2058037"/>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3930C668-726D-3AE3-7D94-C9A00A3671C6}"/>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E40306B-40C8-8433-75F2-01A8821619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23734475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odySlide-3Column-Text-Content">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23" name="Text Placeholder 11">
            <a:extLst>
              <a:ext uri="{FF2B5EF4-FFF2-40B4-BE49-F238E27FC236}">
                <a16:creationId xmlns:a16="http://schemas.microsoft.com/office/drawing/2014/main" id="{DB96C68B-9456-92FB-9B53-AAA8F4001CA7}"/>
              </a:ext>
            </a:extLst>
          </p:cNvPr>
          <p:cNvSpPr>
            <a:spLocks noGrp="1"/>
          </p:cNvSpPr>
          <p:nvPr>
            <p:ph type="body" sz="quarter" idx="10" hasCustomPrompt="1"/>
          </p:nvPr>
        </p:nvSpPr>
        <p:spPr>
          <a:xfrm>
            <a:off x="533400" y="1938474"/>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24" name="Text Placeholder 11">
            <a:extLst>
              <a:ext uri="{FF2B5EF4-FFF2-40B4-BE49-F238E27FC236}">
                <a16:creationId xmlns:a16="http://schemas.microsoft.com/office/drawing/2014/main" id="{3E7FD1E6-E2D1-53C8-064C-44C0EF14CC97}"/>
              </a:ext>
            </a:extLst>
          </p:cNvPr>
          <p:cNvSpPr>
            <a:spLocks noGrp="1"/>
          </p:cNvSpPr>
          <p:nvPr>
            <p:ph type="body" sz="quarter" idx="20" hasCustomPrompt="1"/>
          </p:nvPr>
        </p:nvSpPr>
        <p:spPr>
          <a:xfrm>
            <a:off x="533400" y="2513990"/>
            <a:ext cx="3517901"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Description</a:t>
            </a:r>
          </a:p>
        </p:txBody>
      </p:sp>
      <p:sp>
        <p:nvSpPr>
          <p:cNvPr id="26" name="Text Placeholder 11">
            <a:extLst>
              <a:ext uri="{FF2B5EF4-FFF2-40B4-BE49-F238E27FC236}">
                <a16:creationId xmlns:a16="http://schemas.microsoft.com/office/drawing/2014/main" id="{3145E8E2-9BF9-15CE-C1E6-E9325081E519}"/>
              </a:ext>
            </a:extLst>
          </p:cNvPr>
          <p:cNvSpPr>
            <a:spLocks noGrp="1"/>
          </p:cNvSpPr>
          <p:nvPr>
            <p:ph type="body" sz="quarter" idx="21" hasCustomPrompt="1"/>
          </p:nvPr>
        </p:nvSpPr>
        <p:spPr>
          <a:xfrm>
            <a:off x="4392231" y="1938474"/>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27" name="Text Placeholder 11">
            <a:extLst>
              <a:ext uri="{FF2B5EF4-FFF2-40B4-BE49-F238E27FC236}">
                <a16:creationId xmlns:a16="http://schemas.microsoft.com/office/drawing/2014/main" id="{69DBDB1B-A4F7-7384-8942-37F019B27A17}"/>
              </a:ext>
            </a:extLst>
          </p:cNvPr>
          <p:cNvSpPr>
            <a:spLocks noGrp="1"/>
          </p:cNvSpPr>
          <p:nvPr>
            <p:ph type="body" sz="quarter" idx="22" hasCustomPrompt="1"/>
          </p:nvPr>
        </p:nvSpPr>
        <p:spPr>
          <a:xfrm>
            <a:off x="4392231" y="2513990"/>
            <a:ext cx="3517901"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Description</a:t>
            </a:r>
          </a:p>
        </p:txBody>
      </p:sp>
      <p:sp>
        <p:nvSpPr>
          <p:cNvPr id="28" name="Text Placeholder 11">
            <a:extLst>
              <a:ext uri="{FF2B5EF4-FFF2-40B4-BE49-F238E27FC236}">
                <a16:creationId xmlns:a16="http://schemas.microsoft.com/office/drawing/2014/main" id="{7E63E3AE-D9C1-B76A-C215-87BE9C57AECC}"/>
              </a:ext>
            </a:extLst>
          </p:cNvPr>
          <p:cNvSpPr>
            <a:spLocks noGrp="1"/>
          </p:cNvSpPr>
          <p:nvPr>
            <p:ph type="body" sz="quarter" idx="23" hasCustomPrompt="1"/>
          </p:nvPr>
        </p:nvSpPr>
        <p:spPr>
          <a:xfrm>
            <a:off x="8227631" y="1938474"/>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30" name="Text Placeholder 11">
            <a:extLst>
              <a:ext uri="{FF2B5EF4-FFF2-40B4-BE49-F238E27FC236}">
                <a16:creationId xmlns:a16="http://schemas.microsoft.com/office/drawing/2014/main" id="{42FF80F2-8B56-4DBB-1F18-68B10633DB05}"/>
              </a:ext>
            </a:extLst>
          </p:cNvPr>
          <p:cNvSpPr>
            <a:spLocks noGrp="1"/>
          </p:cNvSpPr>
          <p:nvPr>
            <p:ph type="body" sz="quarter" idx="24" hasCustomPrompt="1"/>
          </p:nvPr>
        </p:nvSpPr>
        <p:spPr>
          <a:xfrm>
            <a:off x="8227631" y="2513990"/>
            <a:ext cx="3517901"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Description</a:t>
            </a:r>
          </a:p>
        </p:txBody>
      </p:sp>
      <p:sp>
        <p:nvSpPr>
          <p:cNvPr id="31" name="Content Placeholder 2">
            <a:extLst>
              <a:ext uri="{FF2B5EF4-FFF2-40B4-BE49-F238E27FC236}">
                <a16:creationId xmlns:a16="http://schemas.microsoft.com/office/drawing/2014/main" id="{6B3E1BC0-5840-6F62-9BF8-33A9C0030ED7}"/>
              </a:ext>
            </a:extLst>
          </p:cNvPr>
          <p:cNvSpPr>
            <a:spLocks noGrp="1"/>
          </p:cNvSpPr>
          <p:nvPr>
            <p:ph idx="12"/>
          </p:nvPr>
        </p:nvSpPr>
        <p:spPr>
          <a:xfrm>
            <a:off x="543736" y="4040769"/>
            <a:ext cx="3517901" cy="2058037"/>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Content Placeholder 2">
            <a:extLst>
              <a:ext uri="{FF2B5EF4-FFF2-40B4-BE49-F238E27FC236}">
                <a16:creationId xmlns:a16="http://schemas.microsoft.com/office/drawing/2014/main" id="{A1D65B7B-9D6F-511A-96B2-BCB01CCA2661}"/>
              </a:ext>
            </a:extLst>
          </p:cNvPr>
          <p:cNvSpPr>
            <a:spLocks noGrp="1"/>
          </p:cNvSpPr>
          <p:nvPr>
            <p:ph idx="31"/>
          </p:nvPr>
        </p:nvSpPr>
        <p:spPr>
          <a:xfrm>
            <a:off x="4392231" y="4028075"/>
            <a:ext cx="3517901" cy="2058037"/>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Content Placeholder 2">
            <a:extLst>
              <a:ext uri="{FF2B5EF4-FFF2-40B4-BE49-F238E27FC236}">
                <a16:creationId xmlns:a16="http://schemas.microsoft.com/office/drawing/2014/main" id="{CDD8ED49-09D2-7938-056F-899A7132F2C8}"/>
              </a:ext>
            </a:extLst>
          </p:cNvPr>
          <p:cNvSpPr>
            <a:spLocks noGrp="1"/>
          </p:cNvSpPr>
          <p:nvPr>
            <p:ph idx="32"/>
          </p:nvPr>
        </p:nvSpPr>
        <p:spPr>
          <a:xfrm>
            <a:off x="8227631" y="4021729"/>
            <a:ext cx="3517901" cy="2058037"/>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D8A4560E-B299-6350-3F22-68B3BE04E65D}"/>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63652E9-004B-7773-D933-7817691FD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20811719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Slide-2Column-Text-Photo">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46313" y="3914015"/>
            <a:ext cx="5469743"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1" y="1858853"/>
            <a:ext cx="5469745"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6275945" y="1858853"/>
            <a:ext cx="5458727"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6264929" y="3914014"/>
            <a:ext cx="5469743"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6" name="Slide Number Placeholder 2">
            <a:extLst>
              <a:ext uri="{FF2B5EF4-FFF2-40B4-BE49-F238E27FC236}">
                <a16:creationId xmlns:a16="http://schemas.microsoft.com/office/drawing/2014/main" id="{86D359B9-C433-04EF-E8E8-B25C86B9142E}"/>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22" name="Title 6">
            <a:extLst>
              <a:ext uri="{FF2B5EF4-FFF2-40B4-BE49-F238E27FC236}">
                <a16:creationId xmlns:a16="http://schemas.microsoft.com/office/drawing/2014/main" id="{A269F402-B0F7-74E8-7F77-B2E288DAF6F7}"/>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4" name="Text Placeholder 13">
            <a:extLst>
              <a:ext uri="{FF2B5EF4-FFF2-40B4-BE49-F238E27FC236}">
                <a16:creationId xmlns:a16="http://schemas.microsoft.com/office/drawing/2014/main" id="{A260E0C2-BB11-C733-CE29-F6AB2E45AA07}"/>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5" name="Straight Connector 4">
            <a:extLst>
              <a:ext uri="{FF2B5EF4-FFF2-40B4-BE49-F238E27FC236}">
                <a16:creationId xmlns:a16="http://schemas.microsoft.com/office/drawing/2014/main" id="{44C2CFF5-0312-8717-6AC4-59A76665426B}"/>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8992BFF-EA17-C3EB-350F-C5E0BEE82F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726685085"/>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Slide-3Column-Text-Photo">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46314" y="3903757"/>
            <a:ext cx="3534479"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2" y="1848595"/>
            <a:ext cx="3534479" cy="1885677"/>
          </a:xfrm>
          <a:prstGeom prst="rect">
            <a:avLst/>
          </a:prstGeom>
        </p:spPr>
        <p:txBody>
          <a:bodyPr>
            <a:normAutofit/>
          </a:bodyPr>
          <a:lstStyle>
            <a:lvl1pPr marL="0" indent="0">
              <a:buNone/>
              <a:defRPr sz="20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4336974" y="1848596"/>
            <a:ext cx="3527360" cy="1885677"/>
          </a:xfrm>
          <a:prstGeom prst="rect">
            <a:avLst/>
          </a:prstGeom>
        </p:spPr>
        <p:txBody>
          <a:bodyPr>
            <a:normAutofit/>
          </a:bodyPr>
          <a:lstStyle>
            <a:lvl1pPr marL="0" indent="0">
              <a:buNone/>
              <a:defRPr sz="20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4325959" y="3903757"/>
            <a:ext cx="3534479"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8205605" y="1837579"/>
            <a:ext cx="3527360" cy="1885677"/>
          </a:xfrm>
          <a:prstGeom prst="rect">
            <a:avLst/>
          </a:prstGeom>
        </p:spPr>
        <p:txBody>
          <a:bodyPr>
            <a:normAutofit/>
          </a:bodyPr>
          <a:lstStyle>
            <a:lvl1pPr marL="0" indent="0">
              <a:buNone/>
              <a:defRPr sz="20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 Placeholder 11">
            <a:extLst>
              <a:ext uri="{FF2B5EF4-FFF2-40B4-BE49-F238E27FC236}">
                <a16:creationId xmlns:a16="http://schemas.microsoft.com/office/drawing/2014/main" id="{347E27B2-1DE2-3469-81EF-9EBD7DC7AFBA}"/>
              </a:ext>
            </a:extLst>
          </p:cNvPr>
          <p:cNvSpPr>
            <a:spLocks noGrp="1"/>
          </p:cNvSpPr>
          <p:nvPr>
            <p:ph type="body" sz="quarter" idx="17"/>
          </p:nvPr>
        </p:nvSpPr>
        <p:spPr>
          <a:xfrm>
            <a:off x="8194590" y="3892740"/>
            <a:ext cx="3534479"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8" name="Slide Number Placeholder 2">
            <a:extLst>
              <a:ext uri="{FF2B5EF4-FFF2-40B4-BE49-F238E27FC236}">
                <a16:creationId xmlns:a16="http://schemas.microsoft.com/office/drawing/2014/main" id="{7726DAA0-E43B-59F9-2083-9E74FC704983}"/>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23" name="Title 6">
            <a:extLst>
              <a:ext uri="{FF2B5EF4-FFF2-40B4-BE49-F238E27FC236}">
                <a16:creationId xmlns:a16="http://schemas.microsoft.com/office/drawing/2014/main" id="{79751612-06BC-5DB7-7C73-F66139AB3716}"/>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4" name="Text Placeholder 13">
            <a:extLst>
              <a:ext uri="{FF2B5EF4-FFF2-40B4-BE49-F238E27FC236}">
                <a16:creationId xmlns:a16="http://schemas.microsoft.com/office/drawing/2014/main" id="{E7399E14-E830-2EF6-2B06-D7D5F2AE35F5}"/>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5" name="Straight Connector 4">
            <a:extLst>
              <a:ext uri="{FF2B5EF4-FFF2-40B4-BE49-F238E27FC236}">
                <a16:creationId xmlns:a16="http://schemas.microsoft.com/office/drawing/2014/main" id="{8CD5E51E-8D33-9FD1-482B-A84162179966}"/>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1E359CC0-0AE0-3AA9-2EE6-2420336A05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2460767190"/>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odySlide-V-Text-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889552-EB9F-6D72-9130-E107C02C22F6}"/>
              </a:ext>
            </a:extLst>
          </p:cNvPr>
          <p:cNvSpPr>
            <a:spLocks noGrp="1"/>
          </p:cNvSpPr>
          <p:nvPr>
            <p:ph type="body" sz="half" idx="2"/>
          </p:nvPr>
        </p:nvSpPr>
        <p:spPr>
          <a:xfrm>
            <a:off x="457202" y="1780988"/>
            <a:ext cx="4314823" cy="369787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Content Placeholder 2">
            <a:extLst>
              <a:ext uri="{FF2B5EF4-FFF2-40B4-BE49-F238E27FC236}">
                <a16:creationId xmlns:a16="http://schemas.microsoft.com/office/drawing/2014/main" id="{C5F6EAB8-D2BB-0BDE-C7AC-895B69CA533E}"/>
              </a:ext>
            </a:extLst>
          </p:cNvPr>
          <p:cNvSpPr>
            <a:spLocks noGrp="1"/>
          </p:cNvSpPr>
          <p:nvPr>
            <p:ph idx="1"/>
          </p:nvPr>
        </p:nvSpPr>
        <p:spPr>
          <a:xfrm>
            <a:off x="5071871" y="667804"/>
            <a:ext cx="6662927" cy="4771643"/>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itle 6">
            <a:extLst>
              <a:ext uri="{FF2B5EF4-FFF2-40B4-BE49-F238E27FC236}">
                <a16:creationId xmlns:a16="http://schemas.microsoft.com/office/drawing/2014/main" id="{78140938-4F2F-9F14-F3C0-B3B1780B9AB7}"/>
              </a:ext>
            </a:extLst>
          </p:cNvPr>
          <p:cNvSpPr>
            <a:spLocks noGrp="1"/>
          </p:cNvSpPr>
          <p:nvPr>
            <p:ph type="title"/>
          </p:nvPr>
        </p:nvSpPr>
        <p:spPr>
          <a:xfrm>
            <a:off x="446468" y="667804"/>
            <a:ext cx="4314823" cy="935046"/>
          </a:xfrm>
        </p:spPr>
        <p:txBody>
          <a:bodyPr>
            <a:noAutofit/>
          </a:bodyPr>
          <a:lstStyle>
            <a:lvl1pPr>
              <a:defRPr sz="3200"/>
            </a:lvl1pPr>
          </a:lstStyle>
          <a:p>
            <a:r>
              <a:rPr lang="en-US" dirty="0"/>
              <a:t>Click to edit Master title style</a:t>
            </a:r>
          </a:p>
        </p:txBody>
      </p:sp>
      <p:sp>
        <p:nvSpPr>
          <p:cNvPr id="14" name="Slide Number Placeholder 2">
            <a:extLst>
              <a:ext uri="{FF2B5EF4-FFF2-40B4-BE49-F238E27FC236}">
                <a16:creationId xmlns:a16="http://schemas.microsoft.com/office/drawing/2014/main" id="{729AF2A0-974C-469B-7735-2EE23036FFC6}"/>
              </a:ext>
            </a:extLst>
          </p:cNvPr>
          <p:cNvSpPr>
            <a:spLocks noGrp="1"/>
          </p:cNvSpPr>
          <p:nvPr>
            <p:ph type="sldNum" sz="quarter" idx="12"/>
          </p:nvPr>
        </p:nvSpPr>
        <p:spPr>
          <a:xfrm>
            <a:off x="457199" y="6290433"/>
            <a:ext cx="1100137" cy="365125"/>
          </a:xfrm>
        </p:spPr>
        <p:txBody>
          <a:bodyPr/>
          <a:lstStyle>
            <a:lvl1pPr algn="l">
              <a:defRPr/>
            </a:lvl1pPr>
          </a:lstStyle>
          <a:p>
            <a:fld id="{F994776A-187E-9540-9EA4-8D5781AB769D}" type="slidenum">
              <a:rPr lang="en-US" smtClean="0"/>
              <a:pPr/>
              <a:t>‹#›</a:t>
            </a:fld>
            <a:endParaRPr lang="en-US" dirty="0"/>
          </a:p>
        </p:txBody>
      </p:sp>
      <p:cxnSp>
        <p:nvCxnSpPr>
          <p:cNvPr id="2" name="Straight Connector 1">
            <a:extLst>
              <a:ext uri="{FF2B5EF4-FFF2-40B4-BE49-F238E27FC236}">
                <a16:creationId xmlns:a16="http://schemas.microsoft.com/office/drawing/2014/main" id="{4F931628-26EF-32D3-06E2-E0B00800A5E7}"/>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83696452-C6C1-C2D1-42B1-07746E7E609F}"/>
              </a:ext>
            </a:extLst>
          </p:cNvPr>
          <p:cNvCxnSpPr>
            <a:cxnSpLocks/>
          </p:cNvCxnSpPr>
          <p:nvPr userDrawn="1"/>
        </p:nvCxnSpPr>
        <p:spPr>
          <a:xfrm flipH="1">
            <a:off x="1007267" y="6471698"/>
            <a:ext cx="8151973" cy="11532"/>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8EF4CF4-7B9F-2FA4-0AFC-598163C3C4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6089236"/>
            <a:ext cx="2129834" cy="381235"/>
          </a:xfrm>
          <a:prstGeom prst="rect">
            <a:avLst/>
          </a:prstGeom>
        </p:spPr>
      </p:pic>
    </p:spTree>
    <p:extLst>
      <p:ext uri="{BB962C8B-B14F-4D97-AF65-F5344CB8AC3E}">
        <p14:creationId xmlns:p14="http://schemas.microsoft.com/office/powerpoint/2010/main" val="4062900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Slide-V-Text-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5183188" y="667804"/>
            <a:ext cx="6562498" cy="5248369"/>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46314" y="1785413"/>
            <a:ext cx="4325711" cy="414955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itle 6">
            <a:extLst>
              <a:ext uri="{FF2B5EF4-FFF2-40B4-BE49-F238E27FC236}">
                <a16:creationId xmlns:a16="http://schemas.microsoft.com/office/drawing/2014/main" id="{DA5781E0-5696-82B7-1007-773E75642E9F}"/>
              </a:ext>
            </a:extLst>
          </p:cNvPr>
          <p:cNvSpPr>
            <a:spLocks noGrp="1"/>
          </p:cNvSpPr>
          <p:nvPr>
            <p:ph type="title"/>
          </p:nvPr>
        </p:nvSpPr>
        <p:spPr>
          <a:xfrm>
            <a:off x="446468" y="667804"/>
            <a:ext cx="4314823" cy="935046"/>
          </a:xfrm>
        </p:spPr>
        <p:txBody>
          <a:bodyPr>
            <a:noAutofit/>
          </a:bodyPr>
          <a:lstStyle>
            <a:lvl1pPr>
              <a:defRPr sz="3200"/>
            </a:lvl1pPr>
          </a:lstStyle>
          <a:p>
            <a:r>
              <a:rPr lang="en-US" dirty="0"/>
              <a:t>Click to edit Master title style</a:t>
            </a:r>
          </a:p>
        </p:txBody>
      </p:sp>
      <p:sp>
        <p:nvSpPr>
          <p:cNvPr id="7" name="Slide Number Placeholder 2">
            <a:extLst>
              <a:ext uri="{FF2B5EF4-FFF2-40B4-BE49-F238E27FC236}">
                <a16:creationId xmlns:a16="http://schemas.microsoft.com/office/drawing/2014/main" id="{860380DA-377C-A726-F3B0-DCE75E7BBBC9}"/>
              </a:ext>
            </a:extLst>
          </p:cNvPr>
          <p:cNvSpPr>
            <a:spLocks noGrp="1"/>
          </p:cNvSpPr>
          <p:nvPr>
            <p:ph type="sldNum" sz="quarter" idx="12"/>
          </p:nvPr>
        </p:nvSpPr>
        <p:spPr>
          <a:xfrm>
            <a:off x="457199" y="6290433"/>
            <a:ext cx="1100137" cy="365125"/>
          </a:xfrm>
        </p:spPr>
        <p:txBody>
          <a:bodyPr/>
          <a:lstStyle>
            <a:lvl1pPr algn="l">
              <a:defRPr/>
            </a:lvl1pPr>
          </a:lstStyle>
          <a:p>
            <a:fld id="{F994776A-187E-9540-9EA4-8D5781AB769D}" type="slidenum">
              <a:rPr lang="en-US" smtClean="0"/>
              <a:pPr/>
              <a:t>‹#›</a:t>
            </a:fld>
            <a:endParaRPr lang="en-US" dirty="0"/>
          </a:p>
        </p:txBody>
      </p:sp>
      <p:cxnSp>
        <p:nvCxnSpPr>
          <p:cNvPr id="2" name="Straight Connector 1">
            <a:extLst>
              <a:ext uri="{FF2B5EF4-FFF2-40B4-BE49-F238E27FC236}">
                <a16:creationId xmlns:a16="http://schemas.microsoft.com/office/drawing/2014/main" id="{1BB378B2-FA38-4F68-2711-88179DF4B3B2}"/>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9678104-9A4F-AF79-9AE1-8CA810F68DC7}"/>
              </a:ext>
            </a:extLst>
          </p:cNvPr>
          <p:cNvCxnSpPr>
            <a:cxnSpLocks/>
          </p:cNvCxnSpPr>
          <p:nvPr userDrawn="1"/>
        </p:nvCxnSpPr>
        <p:spPr>
          <a:xfrm flipH="1">
            <a:off x="1007267" y="6471698"/>
            <a:ext cx="8151973" cy="11532"/>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839FA72-553B-1FE6-5721-743EAC3AD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6089236"/>
            <a:ext cx="2129834" cy="381235"/>
          </a:xfrm>
          <a:prstGeom prst="rect">
            <a:avLst/>
          </a:prstGeom>
        </p:spPr>
      </p:pic>
    </p:spTree>
    <p:extLst>
      <p:ext uri="{BB962C8B-B14F-4D97-AF65-F5344CB8AC3E}">
        <p14:creationId xmlns:p14="http://schemas.microsoft.com/office/powerpoint/2010/main" val="34333543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Slide-2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46313" y="1871096"/>
            <a:ext cx="5458727" cy="431772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Picture Placeholder 2">
            <a:extLst>
              <a:ext uri="{FF2B5EF4-FFF2-40B4-BE49-F238E27FC236}">
                <a16:creationId xmlns:a16="http://schemas.microsoft.com/office/drawing/2014/main" id="{CF92D672-5C11-B647-ADA7-722837BA86C0}"/>
              </a:ext>
            </a:extLst>
          </p:cNvPr>
          <p:cNvSpPr>
            <a:spLocks noGrp="1"/>
          </p:cNvSpPr>
          <p:nvPr>
            <p:ph type="pic" idx="12"/>
          </p:nvPr>
        </p:nvSpPr>
        <p:spPr>
          <a:xfrm>
            <a:off x="6286962" y="1871096"/>
            <a:ext cx="5458727" cy="431772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Slide Number Placeholder 2">
            <a:extLst>
              <a:ext uri="{FF2B5EF4-FFF2-40B4-BE49-F238E27FC236}">
                <a16:creationId xmlns:a16="http://schemas.microsoft.com/office/drawing/2014/main" id="{088E96CC-B779-413A-4E9D-875B3E3A8BDC}"/>
              </a:ext>
            </a:extLst>
          </p:cNvPr>
          <p:cNvSpPr>
            <a:spLocks noGrp="1"/>
          </p:cNvSpPr>
          <p:nvPr>
            <p:ph type="sldNum" sz="quarter" idx="13"/>
          </p:nvPr>
        </p:nvSpPr>
        <p:spPr>
          <a:xfrm>
            <a:off x="10634663" y="6379498"/>
            <a:ext cx="1100137" cy="365125"/>
          </a:xfrm>
        </p:spPr>
        <p:txBody>
          <a:bodyPr/>
          <a:lstStyle/>
          <a:p>
            <a:fld id="{F994776A-187E-9540-9EA4-8D5781AB769D}" type="slidenum">
              <a:rPr lang="en-US" smtClean="0"/>
              <a:pPr/>
              <a:t>‹#›</a:t>
            </a:fld>
            <a:endParaRPr lang="en-US" dirty="0"/>
          </a:p>
        </p:txBody>
      </p:sp>
      <p:sp>
        <p:nvSpPr>
          <p:cNvPr id="19" name="Title 6">
            <a:extLst>
              <a:ext uri="{FF2B5EF4-FFF2-40B4-BE49-F238E27FC236}">
                <a16:creationId xmlns:a16="http://schemas.microsoft.com/office/drawing/2014/main" id="{76AEB301-3963-48B6-A1DD-CF117B70E63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2862C3A-4DF3-0E37-CDC3-B18D3A13F1A4}"/>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4" name="Straight Connector 3">
            <a:extLst>
              <a:ext uri="{FF2B5EF4-FFF2-40B4-BE49-F238E27FC236}">
                <a16:creationId xmlns:a16="http://schemas.microsoft.com/office/drawing/2014/main" id="{6ECC85BA-50B2-2E67-F483-2840A63137DA}"/>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2D17710-6C8C-AD47-41C6-F42CE841B85B}"/>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3193082-DEC1-8BC8-254A-B3B8EE79693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59417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Slide-3Photo-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68086" y="1891940"/>
            <a:ext cx="5862679"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6615759" y="1891939"/>
            <a:ext cx="5129927" cy="430757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3486577" y="4143921"/>
            <a:ext cx="2844188"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68086" y="4143921"/>
            <a:ext cx="2844188" cy="2055592"/>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6" name="Slide Number Placeholder 2">
            <a:extLst>
              <a:ext uri="{FF2B5EF4-FFF2-40B4-BE49-F238E27FC236}">
                <a16:creationId xmlns:a16="http://schemas.microsoft.com/office/drawing/2014/main" id="{E915C52F-4D8F-063B-33FF-157226409D2F}"/>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20" name="Title 6">
            <a:extLst>
              <a:ext uri="{FF2B5EF4-FFF2-40B4-BE49-F238E27FC236}">
                <a16:creationId xmlns:a16="http://schemas.microsoft.com/office/drawing/2014/main" id="{836AECA3-F85E-69FA-C4E7-43B815CC2335}"/>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71E7C696-BAD6-EC45-C569-DDA5635B6C9C}"/>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5" name="Straight Connector 4">
            <a:extLst>
              <a:ext uri="{FF2B5EF4-FFF2-40B4-BE49-F238E27FC236}">
                <a16:creationId xmlns:a16="http://schemas.microsoft.com/office/drawing/2014/main" id="{11167805-3FBF-DA0B-E96D-F29AE2FC1CD3}"/>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BD8BD59-193C-6A4B-505F-ABCF6A5BC899}"/>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D49ECB2-5E03-08F0-E50A-6CF5F90A14E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5882444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Slide-6Photo-tex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35428" y="3644133"/>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57200" y="1795400"/>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Picture Placeholder 2">
            <a:extLst>
              <a:ext uri="{FF2B5EF4-FFF2-40B4-BE49-F238E27FC236}">
                <a16:creationId xmlns:a16="http://schemas.microsoft.com/office/drawing/2014/main" id="{60A3B0E8-AC0D-A169-37E3-2D123D6EBF24}"/>
              </a:ext>
            </a:extLst>
          </p:cNvPr>
          <p:cNvSpPr>
            <a:spLocks noGrp="1"/>
          </p:cNvSpPr>
          <p:nvPr>
            <p:ph type="pic" idx="16"/>
          </p:nvPr>
        </p:nvSpPr>
        <p:spPr>
          <a:xfrm>
            <a:off x="4325104" y="1795400"/>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640970D8-E511-89A8-FC5C-6DB37485ADE3}"/>
              </a:ext>
            </a:extLst>
          </p:cNvPr>
          <p:cNvSpPr>
            <a:spLocks noGrp="1"/>
          </p:cNvSpPr>
          <p:nvPr>
            <p:ph type="pic" idx="17"/>
          </p:nvPr>
        </p:nvSpPr>
        <p:spPr>
          <a:xfrm>
            <a:off x="8181729" y="1795400"/>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4" name="Text Placeholder 3">
            <a:extLst>
              <a:ext uri="{FF2B5EF4-FFF2-40B4-BE49-F238E27FC236}">
                <a16:creationId xmlns:a16="http://schemas.microsoft.com/office/drawing/2014/main" id="{6B04B79A-B4BD-0306-3D46-D570E1F51CA6}"/>
              </a:ext>
            </a:extLst>
          </p:cNvPr>
          <p:cNvSpPr>
            <a:spLocks noGrp="1"/>
          </p:cNvSpPr>
          <p:nvPr>
            <p:ph type="body" sz="half" idx="18"/>
          </p:nvPr>
        </p:nvSpPr>
        <p:spPr>
          <a:xfrm>
            <a:off x="4303332" y="3644133"/>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5" name="Text Placeholder 3">
            <a:extLst>
              <a:ext uri="{FF2B5EF4-FFF2-40B4-BE49-F238E27FC236}">
                <a16:creationId xmlns:a16="http://schemas.microsoft.com/office/drawing/2014/main" id="{450B4796-C4B7-C272-5ADD-7D6C896B703E}"/>
              </a:ext>
            </a:extLst>
          </p:cNvPr>
          <p:cNvSpPr>
            <a:spLocks noGrp="1"/>
          </p:cNvSpPr>
          <p:nvPr>
            <p:ph type="body" sz="half" idx="19"/>
          </p:nvPr>
        </p:nvSpPr>
        <p:spPr>
          <a:xfrm>
            <a:off x="8181729" y="3644133"/>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2" name="Text Placeholder 3">
            <a:extLst>
              <a:ext uri="{FF2B5EF4-FFF2-40B4-BE49-F238E27FC236}">
                <a16:creationId xmlns:a16="http://schemas.microsoft.com/office/drawing/2014/main" id="{4633AE4D-056F-FC97-1F10-877F247AB319}"/>
              </a:ext>
            </a:extLst>
          </p:cNvPr>
          <p:cNvSpPr>
            <a:spLocks noGrp="1"/>
          </p:cNvSpPr>
          <p:nvPr>
            <p:ph type="body" sz="half" idx="20"/>
          </p:nvPr>
        </p:nvSpPr>
        <p:spPr>
          <a:xfrm>
            <a:off x="413656" y="6022946"/>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3" name="Picture Placeholder 2">
            <a:extLst>
              <a:ext uri="{FF2B5EF4-FFF2-40B4-BE49-F238E27FC236}">
                <a16:creationId xmlns:a16="http://schemas.microsoft.com/office/drawing/2014/main" id="{19716662-3C77-F831-E45C-F9EA49810F58}"/>
              </a:ext>
            </a:extLst>
          </p:cNvPr>
          <p:cNvSpPr>
            <a:spLocks noGrp="1"/>
          </p:cNvSpPr>
          <p:nvPr>
            <p:ph type="pic" idx="21"/>
          </p:nvPr>
        </p:nvSpPr>
        <p:spPr>
          <a:xfrm>
            <a:off x="435428" y="4174213"/>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1ED1A14F-5E0D-476E-9C60-BD987EFC4940}"/>
              </a:ext>
            </a:extLst>
          </p:cNvPr>
          <p:cNvSpPr>
            <a:spLocks noGrp="1"/>
          </p:cNvSpPr>
          <p:nvPr>
            <p:ph type="pic" idx="22"/>
          </p:nvPr>
        </p:nvSpPr>
        <p:spPr>
          <a:xfrm>
            <a:off x="4303332" y="4174213"/>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5" name="Picture Placeholder 2">
            <a:extLst>
              <a:ext uri="{FF2B5EF4-FFF2-40B4-BE49-F238E27FC236}">
                <a16:creationId xmlns:a16="http://schemas.microsoft.com/office/drawing/2014/main" id="{A0003A4C-26CB-DD7F-0B22-024AFB58DC67}"/>
              </a:ext>
            </a:extLst>
          </p:cNvPr>
          <p:cNvSpPr>
            <a:spLocks noGrp="1"/>
          </p:cNvSpPr>
          <p:nvPr>
            <p:ph type="pic" idx="23"/>
          </p:nvPr>
        </p:nvSpPr>
        <p:spPr>
          <a:xfrm>
            <a:off x="8193008" y="4174213"/>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6" name="Text Placeholder 3">
            <a:extLst>
              <a:ext uri="{FF2B5EF4-FFF2-40B4-BE49-F238E27FC236}">
                <a16:creationId xmlns:a16="http://schemas.microsoft.com/office/drawing/2014/main" id="{08CE8D58-56A2-6AE5-AB18-C53F4134DD88}"/>
              </a:ext>
            </a:extLst>
          </p:cNvPr>
          <p:cNvSpPr>
            <a:spLocks noGrp="1"/>
          </p:cNvSpPr>
          <p:nvPr>
            <p:ph type="body" sz="half" idx="24"/>
          </p:nvPr>
        </p:nvSpPr>
        <p:spPr>
          <a:xfrm>
            <a:off x="4281560" y="6022946"/>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7" name="Text Placeholder 3">
            <a:extLst>
              <a:ext uri="{FF2B5EF4-FFF2-40B4-BE49-F238E27FC236}">
                <a16:creationId xmlns:a16="http://schemas.microsoft.com/office/drawing/2014/main" id="{7A4C2D1F-1A58-AC60-F606-B816E5F23FFF}"/>
              </a:ext>
            </a:extLst>
          </p:cNvPr>
          <p:cNvSpPr>
            <a:spLocks noGrp="1"/>
          </p:cNvSpPr>
          <p:nvPr>
            <p:ph type="body" sz="half" idx="25"/>
          </p:nvPr>
        </p:nvSpPr>
        <p:spPr>
          <a:xfrm>
            <a:off x="8193008" y="6022946"/>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9" name="Slide Number Placeholder 2">
            <a:extLst>
              <a:ext uri="{FF2B5EF4-FFF2-40B4-BE49-F238E27FC236}">
                <a16:creationId xmlns:a16="http://schemas.microsoft.com/office/drawing/2014/main" id="{1BED45C0-040C-0831-071F-6665F18876F2}"/>
              </a:ext>
            </a:extLst>
          </p:cNvPr>
          <p:cNvSpPr>
            <a:spLocks noGrp="1"/>
          </p:cNvSpPr>
          <p:nvPr>
            <p:ph type="sldNum" sz="quarter" idx="12"/>
          </p:nvPr>
        </p:nvSpPr>
        <p:spPr>
          <a:xfrm>
            <a:off x="10634663" y="6372384"/>
            <a:ext cx="1100137" cy="365125"/>
          </a:xfrm>
        </p:spPr>
        <p:txBody>
          <a:bodyPr/>
          <a:lstStyle/>
          <a:p>
            <a:fld id="{F994776A-187E-9540-9EA4-8D5781AB769D}" type="slidenum">
              <a:rPr lang="en-US" smtClean="0"/>
              <a:pPr/>
              <a:t>‹#›</a:t>
            </a:fld>
            <a:endParaRPr lang="en-US" dirty="0"/>
          </a:p>
        </p:txBody>
      </p:sp>
      <p:sp>
        <p:nvSpPr>
          <p:cNvPr id="29" name="Title 6">
            <a:extLst>
              <a:ext uri="{FF2B5EF4-FFF2-40B4-BE49-F238E27FC236}">
                <a16:creationId xmlns:a16="http://schemas.microsoft.com/office/drawing/2014/main" id="{C0C81A24-810F-2D95-1C9F-89B5FA953041}"/>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61693CFB-3D40-B0BB-F880-C21DBE5173AF}"/>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3" name="Straight Connector 2">
            <a:extLst>
              <a:ext uri="{FF2B5EF4-FFF2-40B4-BE49-F238E27FC236}">
                <a16:creationId xmlns:a16="http://schemas.microsoft.com/office/drawing/2014/main" id="{5FB419C2-6F56-C356-62C9-9BE57F2135A7}"/>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846BA17B-716B-21F5-7F2A-AD0A3FF3D76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27503303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Slide-7Photo">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4" y="2001397"/>
            <a:ext cx="2611015"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3344063" y="2001397"/>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6236553" y="2001397"/>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6223A017-A902-92C1-8A99-7D45B08D860D}"/>
              </a:ext>
            </a:extLst>
          </p:cNvPr>
          <p:cNvSpPr>
            <a:spLocks noGrp="1"/>
          </p:cNvSpPr>
          <p:nvPr>
            <p:ph type="pic" idx="17"/>
          </p:nvPr>
        </p:nvSpPr>
        <p:spPr>
          <a:xfrm>
            <a:off x="9129043" y="2001397"/>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5" name="Picture Placeholder 2">
            <a:extLst>
              <a:ext uri="{FF2B5EF4-FFF2-40B4-BE49-F238E27FC236}">
                <a16:creationId xmlns:a16="http://schemas.microsoft.com/office/drawing/2014/main" id="{FE352EAA-3DC6-450E-518D-B55638975ECE}"/>
              </a:ext>
            </a:extLst>
          </p:cNvPr>
          <p:cNvSpPr>
            <a:spLocks noGrp="1"/>
          </p:cNvSpPr>
          <p:nvPr>
            <p:ph type="pic" idx="18"/>
          </p:nvPr>
        </p:nvSpPr>
        <p:spPr>
          <a:xfrm>
            <a:off x="1843620" y="4109785"/>
            <a:ext cx="2611015"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6" name="Picture Placeholder 2">
            <a:extLst>
              <a:ext uri="{FF2B5EF4-FFF2-40B4-BE49-F238E27FC236}">
                <a16:creationId xmlns:a16="http://schemas.microsoft.com/office/drawing/2014/main" id="{1E5E3807-051E-4D4B-1143-A6B4BDDBB5D8}"/>
              </a:ext>
            </a:extLst>
          </p:cNvPr>
          <p:cNvSpPr>
            <a:spLocks noGrp="1"/>
          </p:cNvSpPr>
          <p:nvPr>
            <p:ph type="pic" idx="19"/>
          </p:nvPr>
        </p:nvSpPr>
        <p:spPr>
          <a:xfrm>
            <a:off x="4741369" y="4109785"/>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7" name="Picture Placeholder 2">
            <a:extLst>
              <a:ext uri="{FF2B5EF4-FFF2-40B4-BE49-F238E27FC236}">
                <a16:creationId xmlns:a16="http://schemas.microsoft.com/office/drawing/2014/main" id="{9659EF4B-6B57-DE2A-B33A-D60A659CFE6D}"/>
              </a:ext>
            </a:extLst>
          </p:cNvPr>
          <p:cNvSpPr>
            <a:spLocks noGrp="1"/>
          </p:cNvSpPr>
          <p:nvPr>
            <p:ph type="pic" idx="20"/>
          </p:nvPr>
        </p:nvSpPr>
        <p:spPr>
          <a:xfrm>
            <a:off x="7633859" y="4109785"/>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9" name="Slide Number Placeholder 2">
            <a:extLst>
              <a:ext uri="{FF2B5EF4-FFF2-40B4-BE49-F238E27FC236}">
                <a16:creationId xmlns:a16="http://schemas.microsoft.com/office/drawing/2014/main" id="{177B502D-43EF-708E-A450-723E3DF4DE7D}"/>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23" name="Title 6">
            <a:extLst>
              <a:ext uri="{FF2B5EF4-FFF2-40B4-BE49-F238E27FC236}">
                <a16:creationId xmlns:a16="http://schemas.microsoft.com/office/drawing/2014/main" id="{4E8FFC23-9125-352A-82B4-020AEF1643C7}"/>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4" name="Text Placeholder 13">
            <a:extLst>
              <a:ext uri="{FF2B5EF4-FFF2-40B4-BE49-F238E27FC236}">
                <a16:creationId xmlns:a16="http://schemas.microsoft.com/office/drawing/2014/main" id="{5E5EABC4-5A36-8044-7BE6-8DBA23FC27C6}"/>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5" name="Straight Connector 4">
            <a:extLst>
              <a:ext uri="{FF2B5EF4-FFF2-40B4-BE49-F238E27FC236}">
                <a16:creationId xmlns:a16="http://schemas.microsoft.com/office/drawing/2014/main" id="{88773D1F-41D9-3EF1-7EFF-1BA563A250FF}"/>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B4E8A07-9838-6B1D-352E-1E4D670BADDE}"/>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C804E1E2-2B4B-B54E-F51E-7732F8C627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689313171"/>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V-Blk-Photos">
    <p:bg>
      <p:bgPr>
        <a:solidFill>
          <a:schemeClr val="tx1"/>
        </a:solidFill>
        <a:effectLst/>
      </p:bgPr>
    </p:bg>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F16098CE-DD91-43BC-F0F0-16C87D06B4E6}"/>
              </a:ext>
            </a:extLst>
          </p:cNvPr>
          <p:cNvSpPr>
            <a:spLocks noGrp="1"/>
          </p:cNvSpPr>
          <p:nvPr>
            <p:ph type="pic" idx="1"/>
          </p:nvPr>
        </p:nvSpPr>
        <p:spPr>
          <a:xfrm>
            <a:off x="7590195" y="0"/>
            <a:ext cx="2595160"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Picture Placeholder 2">
            <a:extLst>
              <a:ext uri="{FF2B5EF4-FFF2-40B4-BE49-F238E27FC236}">
                <a16:creationId xmlns:a16="http://schemas.microsoft.com/office/drawing/2014/main" id="{C7273C23-2BC5-B6FA-44DC-D417D77A051D}"/>
              </a:ext>
            </a:extLst>
          </p:cNvPr>
          <p:cNvSpPr>
            <a:spLocks noGrp="1"/>
          </p:cNvSpPr>
          <p:nvPr>
            <p:ph type="pic" idx="13"/>
          </p:nvPr>
        </p:nvSpPr>
        <p:spPr>
          <a:xfrm>
            <a:off x="7592369" y="2065416"/>
            <a:ext cx="2595160" cy="3102440"/>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Picture Placeholder 2">
            <a:extLst>
              <a:ext uri="{FF2B5EF4-FFF2-40B4-BE49-F238E27FC236}">
                <a16:creationId xmlns:a16="http://schemas.microsoft.com/office/drawing/2014/main" id="{3CDD26CA-1611-9B35-786A-53E460EC04AF}"/>
              </a:ext>
            </a:extLst>
          </p:cNvPr>
          <p:cNvSpPr>
            <a:spLocks noGrp="1"/>
          </p:cNvSpPr>
          <p:nvPr>
            <p:ph type="pic" idx="14"/>
          </p:nvPr>
        </p:nvSpPr>
        <p:spPr>
          <a:xfrm>
            <a:off x="7590195" y="5347595"/>
            <a:ext cx="2595160" cy="1510406"/>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BABE02BC-040E-EDAE-85A8-705BF163C7A4}"/>
              </a:ext>
            </a:extLst>
          </p:cNvPr>
          <p:cNvSpPr>
            <a:spLocks noGrp="1"/>
          </p:cNvSpPr>
          <p:nvPr>
            <p:ph type="pic" idx="15"/>
          </p:nvPr>
        </p:nvSpPr>
        <p:spPr>
          <a:xfrm>
            <a:off x="10384971" y="0"/>
            <a:ext cx="1807029" cy="1510406"/>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Picture Placeholder 2">
            <a:extLst>
              <a:ext uri="{FF2B5EF4-FFF2-40B4-BE49-F238E27FC236}">
                <a16:creationId xmlns:a16="http://schemas.microsoft.com/office/drawing/2014/main" id="{2D3F7AB5-11AB-7F53-4860-F568D443C04C}"/>
              </a:ext>
            </a:extLst>
          </p:cNvPr>
          <p:cNvSpPr>
            <a:spLocks noGrp="1"/>
          </p:cNvSpPr>
          <p:nvPr>
            <p:ph type="pic" idx="16"/>
          </p:nvPr>
        </p:nvSpPr>
        <p:spPr>
          <a:xfrm>
            <a:off x="10384971" y="3644537"/>
            <a:ext cx="1807029" cy="3204858"/>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A4413ACA-4118-D7FA-049B-07294D679729}"/>
              </a:ext>
            </a:extLst>
          </p:cNvPr>
          <p:cNvSpPr>
            <a:spLocks noGrp="1"/>
          </p:cNvSpPr>
          <p:nvPr>
            <p:ph type="pic" idx="17"/>
          </p:nvPr>
        </p:nvSpPr>
        <p:spPr>
          <a:xfrm>
            <a:off x="10384971" y="1703650"/>
            <a:ext cx="1807029" cy="1747643"/>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itle 6">
            <a:extLst>
              <a:ext uri="{FF2B5EF4-FFF2-40B4-BE49-F238E27FC236}">
                <a16:creationId xmlns:a16="http://schemas.microsoft.com/office/drawing/2014/main" id="{1B44B622-62C1-F7DD-5F37-B117709D46B2}"/>
              </a:ext>
            </a:extLst>
          </p:cNvPr>
          <p:cNvSpPr>
            <a:spLocks noGrp="1"/>
          </p:cNvSpPr>
          <p:nvPr>
            <p:ph type="title" hasCustomPrompt="1"/>
          </p:nvPr>
        </p:nvSpPr>
        <p:spPr>
          <a:xfrm>
            <a:off x="723087" y="1214599"/>
            <a:ext cx="6314461" cy="2334697"/>
          </a:xfrm>
        </p:spPr>
        <p:txBody>
          <a:bodyPr>
            <a:noAutofit/>
          </a:bodyPr>
          <a:lstStyle>
            <a:lvl1pPr algn="l">
              <a:defRPr sz="7200" cap="none">
                <a:solidFill>
                  <a:schemeClr val="bg1"/>
                </a:solidFill>
              </a:defRPr>
            </a:lvl1pPr>
          </a:lstStyle>
          <a:p>
            <a:r>
              <a:rPr lang="en-US" dirty="0"/>
              <a:t>Presentation Title</a:t>
            </a:r>
          </a:p>
        </p:txBody>
      </p:sp>
      <p:sp>
        <p:nvSpPr>
          <p:cNvPr id="10" name="Text Placeholder 8">
            <a:extLst>
              <a:ext uri="{FF2B5EF4-FFF2-40B4-BE49-F238E27FC236}">
                <a16:creationId xmlns:a16="http://schemas.microsoft.com/office/drawing/2014/main" id="{872DADBF-23C6-8444-E10D-FD8778907138}"/>
              </a:ext>
            </a:extLst>
          </p:cNvPr>
          <p:cNvSpPr>
            <a:spLocks noGrp="1"/>
          </p:cNvSpPr>
          <p:nvPr>
            <p:ph type="body" sz="quarter" idx="10" hasCustomPrompt="1"/>
          </p:nvPr>
        </p:nvSpPr>
        <p:spPr>
          <a:xfrm>
            <a:off x="723086" y="3650822"/>
            <a:ext cx="6314462" cy="449263"/>
          </a:xfrm>
          <a:prstGeom prst="rect">
            <a:avLst/>
          </a:prstGeom>
        </p:spPr>
        <p:txBody>
          <a:bodyPr>
            <a:noAutofit/>
          </a:bodyPr>
          <a:lstStyle>
            <a:lvl1pPr marL="0" indent="0" algn="l">
              <a:buFontTx/>
              <a:buNone/>
              <a:defRPr sz="2400" b="1" i="0">
                <a:solidFill>
                  <a:schemeClr val="accent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14" name="Text Placeholder 8">
            <a:extLst>
              <a:ext uri="{FF2B5EF4-FFF2-40B4-BE49-F238E27FC236}">
                <a16:creationId xmlns:a16="http://schemas.microsoft.com/office/drawing/2014/main" id="{F04D7C32-3C42-DD66-27B0-48FF96BE8D86}"/>
              </a:ext>
            </a:extLst>
          </p:cNvPr>
          <p:cNvSpPr>
            <a:spLocks noGrp="1"/>
          </p:cNvSpPr>
          <p:nvPr>
            <p:ph type="body" sz="quarter" idx="11" hasCustomPrompt="1"/>
          </p:nvPr>
        </p:nvSpPr>
        <p:spPr>
          <a:xfrm>
            <a:off x="723085" y="4138762"/>
            <a:ext cx="6314461" cy="449263"/>
          </a:xfrm>
          <a:prstGeom prst="rect">
            <a:avLst/>
          </a:prstGeom>
        </p:spPr>
        <p:txBody>
          <a:bodyPr>
            <a:normAutofit/>
          </a:bodyPr>
          <a:lstStyle>
            <a:lvl1pPr marL="0" indent="0" algn="l">
              <a:buFontTx/>
              <a:buNone/>
              <a:defRPr sz="1600">
                <a:solidFill>
                  <a:schemeClr val="bg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cxnSp>
        <p:nvCxnSpPr>
          <p:cNvPr id="15" name="Straight Connector 14">
            <a:extLst>
              <a:ext uri="{FF2B5EF4-FFF2-40B4-BE49-F238E27FC236}">
                <a16:creationId xmlns:a16="http://schemas.microsoft.com/office/drawing/2014/main" id="{D152EF56-DD46-36B7-FAA5-F6217EBAAB54}"/>
              </a:ext>
            </a:extLst>
          </p:cNvPr>
          <p:cNvCxnSpPr>
            <a:cxnSpLocks/>
          </p:cNvCxnSpPr>
          <p:nvPr userDrawn="1"/>
        </p:nvCxnSpPr>
        <p:spPr>
          <a:xfrm flipH="1">
            <a:off x="723087" y="916130"/>
            <a:ext cx="6314459"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Slide Number Placeholder 3">
            <a:extLst>
              <a:ext uri="{FF2B5EF4-FFF2-40B4-BE49-F238E27FC236}">
                <a16:creationId xmlns:a16="http://schemas.microsoft.com/office/drawing/2014/main" id="{4BF89A6C-E492-97AC-5E9F-21C3BCCA7B2E}"/>
              </a:ext>
            </a:extLst>
          </p:cNvPr>
          <p:cNvSpPr>
            <a:spLocks noGrp="1"/>
          </p:cNvSpPr>
          <p:nvPr>
            <p:ph type="sldNum" sz="quarter" idx="12"/>
          </p:nvPr>
        </p:nvSpPr>
        <p:spPr>
          <a:xfrm>
            <a:off x="723085" y="372179"/>
            <a:ext cx="1100137" cy="365125"/>
          </a:xfrm>
        </p:spPr>
        <p:txBody>
          <a:bodyPr/>
          <a:lstStyle>
            <a:lvl1pPr algn="l">
              <a:defRPr>
                <a:solidFill>
                  <a:schemeClr val="bg2"/>
                </a:solidFill>
              </a:defRPr>
            </a:lvl1pPr>
          </a:lstStyle>
          <a:p>
            <a:fld id="{F994776A-187E-9540-9EA4-8D5781AB769D}" type="slidenum">
              <a:rPr lang="en-US" smtClean="0"/>
              <a:pPr/>
              <a:t>‹#›</a:t>
            </a:fld>
            <a:endParaRPr lang="en-US" dirty="0"/>
          </a:p>
        </p:txBody>
      </p:sp>
      <p:pic>
        <p:nvPicPr>
          <p:cNvPr id="3" name="Picture 2">
            <a:extLst>
              <a:ext uri="{FF2B5EF4-FFF2-40B4-BE49-F238E27FC236}">
                <a16:creationId xmlns:a16="http://schemas.microsoft.com/office/drawing/2014/main" id="{3F4C024E-94B8-0B42-F2D7-B3BA96F53D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3085" y="5583714"/>
            <a:ext cx="3240703" cy="583249"/>
          </a:xfrm>
          <a:prstGeom prst="rect">
            <a:avLst/>
          </a:prstGeom>
        </p:spPr>
      </p:pic>
    </p:spTree>
    <p:extLst>
      <p:ext uri="{BB962C8B-B14F-4D97-AF65-F5344CB8AC3E}">
        <p14:creationId xmlns:p14="http://schemas.microsoft.com/office/powerpoint/2010/main" val="2890554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odySlide-2Photo-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6521986" y="1918193"/>
            <a:ext cx="5212813"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6521986" y="4159157"/>
            <a:ext cx="5212813"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446315" y="1918193"/>
            <a:ext cx="5745165" cy="4307571"/>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Slide Number Placeholder 2">
            <a:extLst>
              <a:ext uri="{FF2B5EF4-FFF2-40B4-BE49-F238E27FC236}">
                <a16:creationId xmlns:a16="http://schemas.microsoft.com/office/drawing/2014/main" id="{C2E23D62-688F-5DF4-14FC-E5BA3E4B5510}"/>
              </a:ext>
            </a:extLst>
          </p:cNvPr>
          <p:cNvSpPr>
            <a:spLocks noGrp="1"/>
          </p:cNvSpPr>
          <p:nvPr>
            <p:ph type="sldNum" sz="quarter" idx="12"/>
          </p:nvPr>
        </p:nvSpPr>
        <p:spPr>
          <a:xfrm>
            <a:off x="10634663" y="6354455"/>
            <a:ext cx="1100137" cy="365125"/>
          </a:xfrm>
        </p:spPr>
        <p:txBody>
          <a:bodyPr/>
          <a:lstStyle/>
          <a:p>
            <a:fld id="{F994776A-187E-9540-9EA4-8D5781AB769D}" type="slidenum">
              <a:rPr lang="en-US" smtClean="0"/>
              <a:pPr/>
              <a:t>‹#›</a:t>
            </a:fld>
            <a:endParaRPr lang="en-US" dirty="0"/>
          </a:p>
        </p:txBody>
      </p:sp>
      <p:sp>
        <p:nvSpPr>
          <p:cNvPr id="24" name="Title 6">
            <a:extLst>
              <a:ext uri="{FF2B5EF4-FFF2-40B4-BE49-F238E27FC236}">
                <a16:creationId xmlns:a16="http://schemas.microsoft.com/office/drawing/2014/main" id="{BE905469-A8A7-C35E-822C-9D7392697FF4}"/>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4" name="Text Placeholder 13">
            <a:extLst>
              <a:ext uri="{FF2B5EF4-FFF2-40B4-BE49-F238E27FC236}">
                <a16:creationId xmlns:a16="http://schemas.microsoft.com/office/drawing/2014/main" id="{6C405820-79BD-D353-B439-2BD637393DB5}"/>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5" name="Straight Connector 4">
            <a:extLst>
              <a:ext uri="{FF2B5EF4-FFF2-40B4-BE49-F238E27FC236}">
                <a16:creationId xmlns:a16="http://schemas.microsoft.com/office/drawing/2014/main" id="{49947A63-0E2E-8144-F407-99D0EA5B3DB6}"/>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A5142220-88D9-4672-335A-92DF35C7C4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8855271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Slide-3Photo-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6521986" y="1881871"/>
            <a:ext cx="5212813"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9287219" y="4122835"/>
            <a:ext cx="2447580"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6521986" y="4117918"/>
            <a:ext cx="2528916" cy="2055592"/>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446315" y="1881871"/>
            <a:ext cx="5745165" cy="4307571"/>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Slide Number Placeholder 2">
            <a:extLst>
              <a:ext uri="{FF2B5EF4-FFF2-40B4-BE49-F238E27FC236}">
                <a16:creationId xmlns:a16="http://schemas.microsoft.com/office/drawing/2014/main" id="{C140ECD7-F041-FE86-3082-DF8545F25720}"/>
              </a:ext>
            </a:extLst>
          </p:cNvPr>
          <p:cNvSpPr>
            <a:spLocks noGrp="1"/>
          </p:cNvSpPr>
          <p:nvPr>
            <p:ph type="sldNum" sz="quarter" idx="12"/>
          </p:nvPr>
        </p:nvSpPr>
        <p:spPr>
          <a:xfrm>
            <a:off x="10634663" y="6354455"/>
            <a:ext cx="1100137" cy="365125"/>
          </a:xfrm>
        </p:spPr>
        <p:txBody>
          <a:bodyPr/>
          <a:lstStyle/>
          <a:p>
            <a:fld id="{F994776A-187E-9540-9EA4-8D5781AB769D}" type="slidenum">
              <a:rPr lang="en-US" smtClean="0"/>
              <a:pPr/>
              <a:t>‹#›</a:t>
            </a:fld>
            <a:endParaRPr lang="en-US" dirty="0"/>
          </a:p>
        </p:txBody>
      </p:sp>
      <p:sp>
        <p:nvSpPr>
          <p:cNvPr id="26" name="Title 6">
            <a:extLst>
              <a:ext uri="{FF2B5EF4-FFF2-40B4-BE49-F238E27FC236}">
                <a16:creationId xmlns:a16="http://schemas.microsoft.com/office/drawing/2014/main" id="{DF1BE928-0DEA-2B96-95D5-444512A188D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5" name="Text Placeholder 13">
            <a:extLst>
              <a:ext uri="{FF2B5EF4-FFF2-40B4-BE49-F238E27FC236}">
                <a16:creationId xmlns:a16="http://schemas.microsoft.com/office/drawing/2014/main" id="{58D352BE-3B18-146E-41E0-DF8F039C7490}"/>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9" name="Straight Connector 8">
            <a:extLst>
              <a:ext uri="{FF2B5EF4-FFF2-40B4-BE49-F238E27FC236}">
                <a16:creationId xmlns:a16="http://schemas.microsoft.com/office/drawing/2014/main" id="{55353415-90C1-DEEE-AA4E-8E33D0093B10}"/>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A427642C-946D-C544-915C-759B0AD563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7034418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Slide-3Blocks-Bl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4CFF414-FA47-F7EC-7EFB-7073E26BB831}"/>
              </a:ext>
            </a:extLst>
          </p:cNvPr>
          <p:cNvSpPr/>
          <p:nvPr userDrawn="1"/>
        </p:nvSpPr>
        <p:spPr>
          <a:xfrm>
            <a:off x="7938475" y="1820655"/>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13C0F4F-1E76-E3A4-E5AA-8FA79C7C69FB}"/>
              </a:ext>
            </a:extLst>
          </p:cNvPr>
          <p:cNvSpPr/>
          <p:nvPr userDrawn="1"/>
        </p:nvSpPr>
        <p:spPr>
          <a:xfrm>
            <a:off x="4420956" y="1820656"/>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67105CB-DECE-0616-2A57-776784CFC1CB}"/>
              </a:ext>
            </a:extLst>
          </p:cNvPr>
          <p:cNvSpPr/>
          <p:nvPr userDrawn="1"/>
        </p:nvSpPr>
        <p:spPr>
          <a:xfrm>
            <a:off x="903437" y="1820657"/>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 Placeholder 6">
            <a:extLst>
              <a:ext uri="{FF2B5EF4-FFF2-40B4-BE49-F238E27FC236}">
                <a16:creationId xmlns:a16="http://schemas.microsoft.com/office/drawing/2014/main" id="{1813FE17-B697-FB87-4ED6-D832D798E901}"/>
              </a:ext>
            </a:extLst>
          </p:cNvPr>
          <p:cNvSpPr>
            <a:spLocks noGrp="1"/>
          </p:cNvSpPr>
          <p:nvPr>
            <p:ph type="body" sz="quarter" idx="10" hasCustomPrompt="1"/>
          </p:nvPr>
        </p:nvSpPr>
        <p:spPr>
          <a:xfrm>
            <a:off x="903506" y="1941229"/>
            <a:ext cx="3319462" cy="339561"/>
          </a:xfrm>
          <a:prstGeom prst="rect">
            <a:avLst/>
          </a:prstGeom>
        </p:spPr>
        <p:txBody>
          <a:bodyPr>
            <a:noAutofit/>
          </a:bodyPr>
          <a:lstStyle>
            <a:lvl1pPr marL="0" indent="0" algn="ctr" fontAlgn="ctr">
              <a:spcBef>
                <a:spcPts val="0"/>
              </a:spcBef>
              <a:buFontTx/>
              <a:buNone/>
              <a:defRPr sz="18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11" name="Picture Placeholder 10">
            <a:extLst>
              <a:ext uri="{FF2B5EF4-FFF2-40B4-BE49-F238E27FC236}">
                <a16:creationId xmlns:a16="http://schemas.microsoft.com/office/drawing/2014/main" id="{8B65CB9D-AA49-05C2-2100-C63D32C82B85}"/>
              </a:ext>
            </a:extLst>
          </p:cNvPr>
          <p:cNvSpPr>
            <a:spLocks noGrp="1"/>
          </p:cNvSpPr>
          <p:nvPr>
            <p:ph type="pic" sz="quarter" idx="12"/>
          </p:nvPr>
        </p:nvSpPr>
        <p:spPr>
          <a:xfrm>
            <a:off x="1101943" y="4550585"/>
            <a:ext cx="2951163" cy="1555750"/>
          </a:xfrm>
          <a:prstGeom prst="rect">
            <a:avLst/>
          </a:prstGeom>
        </p:spPr>
        <p:txBody>
          <a:bodyPr/>
          <a:lstStyle>
            <a:lvl1pPr marL="0" indent="0">
              <a:buNone/>
              <a:defRPr/>
            </a:lvl1pPr>
          </a:lstStyle>
          <a:p>
            <a:r>
              <a:rPr lang="en-US"/>
              <a:t>Click icon to add picture</a:t>
            </a:r>
            <a:endParaRPr lang="en-US" dirty="0"/>
          </a:p>
        </p:txBody>
      </p:sp>
      <p:sp>
        <p:nvSpPr>
          <p:cNvPr id="17" name="Text Placeholder 6">
            <a:extLst>
              <a:ext uri="{FF2B5EF4-FFF2-40B4-BE49-F238E27FC236}">
                <a16:creationId xmlns:a16="http://schemas.microsoft.com/office/drawing/2014/main" id="{43204028-135E-83A2-B94A-693154F531B4}"/>
              </a:ext>
            </a:extLst>
          </p:cNvPr>
          <p:cNvSpPr>
            <a:spLocks noGrp="1"/>
          </p:cNvSpPr>
          <p:nvPr>
            <p:ph type="body" sz="quarter" idx="13" hasCustomPrompt="1"/>
          </p:nvPr>
        </p:nvSpPr>
        <p:spPr>
          <a:xfrm>
            <a:off x="4421284" y="1941229"/>
            <a:ext cx="3319462" cy="339561"/>
          </a:xfrm>
          <a:prstGeom prst="rect">
            <a:avLst/>
          </a:prstGeom>
        </p:spPr>
        <p:txBody>
          <a:bodyPr>
            <a:noAutofit/>
          </a:bodyPr>
          <a:lstStyle>
            <a:lvl1pPr marL="0" indent="0" algn="ctr" fontAlgn="ctr">
              <a:spcBef>
                <a:spcPts val="0"/>
              </a:spcBef>
              <a:buFontTx/>
              <a:buNone/>
              <a:defRPr sz="18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19" name="Picture Placeholder 10">
            <a:extLst>
              <a:ext uri="{FF2B5EF4-FFF2-40B4-BE49-F238E27FC236}">
                <a16:creationId xmlns:a16="http://schemas.microsoft.com/office/drawing/2014/main" id="{D4E810FD-2D00-764A-B144-B235C21E32F6}"/>
              </a:ext>
            </a:extLst>
          </p:cNvPr>
          <p:cNvSpPr>
            <a:spLocks noGrp="1"/>
          </p:cNvSpPr>
          <p:nvPr>
            <p:ph type="pic" sz="quarter" idx="15"/>
          </p:nvPr>
        </p:nvSpPr>
        <p:spPr>
          <a:xfrm>
            <a:off x="4619721" y="4550585"/>
            <a:ext cx="2951163" cy="1555750"/>
          </a:xfrm>
          <a:prstGeom prst="rect">
            <a:avLst/>
          </a:prstGeom>
        </p:spPr>
        <p:txBody>
          <a:bodyPr/>
          <a:lstStyle>
            <a:lvl1pPr marL="0" indent="0">
              <a:buNone/>
              <a:defRPr/>
            </a:lvl1pPr>
          </a:lstStyle>
          <a:p>
            <a:r>
              <a:rPr lang="en-US"/>
              <a:t>Click icon to add picture</a:t>
            </a:r>
            <a:endParaRPr lang="en-US" dirty="0"/>
          </a:p>
        </p:txBody>
      </p:sp>
      <p:sp>
        <p:nvSpPr>
          <p:cNvPr id="21" name="Text Placeholder 6">
            <a:extLst>
              <a:ext uri="{FF2B5EF4-FFF2-40B4-BE49-F238E27FC236}">
                <a16:creationId xmlns:a16="http://schemas.microsoft.com/office/drawing/2014/main" id="{0A71EF50-386A-A3B9-93FB-6EF179A4EE47}"/>
              </a:ext>
            </a:extLst>
          </p:cNvPr>
          <p:cNvSpPr>
            <a:spLocks noGrp="1"/>
          </p:cNvSpPr>
          <p:nvPr>
            <p:ph type="body" sz="quarter" idx="16" hasCustomPrompt="1"/>
          </p:nvPr>
        </p:nvSpPr>
        <p:spPr>
          <a:xfrm>
            <a:off x="7938803" y="1938679"/>
            <a:ext cx="3319462" cy="339561"/>
          </a:xfrm>
          <a:prstGeom prst="rect">
            <a:avLst/>
          </a:prstGeom>
        </p:spPr>
        <p:txBody>
          <a:bodyPr>
            <a:noAutofit/>
          </a:bodyPr>
          <a:lstStyle>
            <a:lvl1pPr marL="0" indent="0" algn="ctr" fontAlgn="ctr">
              <a:spcBef>
                <a:spcPts val="0"/>
              </a:spcBef>
              <a:buFontTx/>
              <a:buNone/>
              <a:defRPr sz="18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23" name="Picture Placeholder 10">
            <a:extLst>
              <a:ext uri="{FF2B5EF4-FFF2-40B4-BE49-F238E27FC236}">
                <a16:creationId xmlns:a16="http://schemas.microsoft.com/office/drawing/2014/main" id="{6AE17ED9-FDD9-34C3-1F7D-9A8EA4C4B40E}"/>
              </a:ext>
            </a:extLst>
          </p:cNvPr>
          <p:cNvSpPr>
            <a:spLocks noGrp="1"/>
          </p:cNvSpPr>
          <p:nvPr>
            <p:ph type="pic" sz="quarter" idx="18"/>
          </p:nvPr>
        </p:nvSpPr>
        <p:spPr>
          <a:xfrm>
            <a:off x="8137240" y="4548035"/>
            <a:ext cx="2951163" cy="1555750"/>
          </a:xfrm>
          <a:prstGeom prst="rect">
            <a:avLst/>
          </a:prstGeom>
        </p:spPr>
        <p:txBody>
          <a:bodyPr/>
          <a:lstStyle>
            <a:lvl1pPr marL="0" indent="0">
              <a:buNone/>
              <a:defRPr b="1"/>
            </a:lvl1pPr>
          </a:lstStyle>
          <a:p>
            <a:r>
              <a:rPr lang="en-US"/>
              <a:t>Click icon to add picture</a:t>
            </a:r>
            <a:endParaRPr lang="en-US" dirty="0"/>
          </a:p>
        </p:txBody>
      </p:sp>
      <p:sp>
        <p:nvSpPr>
          <p:cNvPr id="2" name="Text Placeholder 3">
            <a:extLst>
              <a:ext uri="{FF2B5EF4-FFF2-40B4-BE49-F238E27FC236}">
                <a16:creationId xmlns:a16="http://schemas.microsoft.com/office/drawing/2014/main" id="{140B5B1B-89D1-9945-6AB1-0D9B2E27009A}"/>
              </a:ext>
            </a:extLst>
          </p:cNvPr>
          <p:cNvSpPr>
            <a:spLocks noGrp="1"/>
          </p:cNvSpPr>
          <p:nvPr>
            <p:ph type="body" sz="half" idx="2" hasCustomPrompt="1"/>
          </p:nvPr>
        </p:nvSpPr>
        <p:spPr>
          <a:xfrm>
            <a:off x="1087907" y="2570021"/>
            <a:ext cx="2950589" cy="1691333"/>
          </a:xfrm>
          <a:prstGeom prst="rect">
            <a:avLst/>
          </a:prstGeom>
        </p:spPr>
        <p:txBody>
          <a:bodyPr>
            <a:normAutofit/>
          </a:bodyPr>
          <a:lstStyle>
            <a:lvl1pPr marL="0" indent="0">
              <a:buNone/>
              <a:defRPr sz="14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8" name="Text Placeholder 3">
            <a:extLst>
              <a:ext uri="{FF2B5EF4-FFF2-40B4-BE49-F238E27FC236}">
                <a16:creationId xmlns:a16="http://schemas.microsoft.com/office/drawing/2014/main" id="{CCAB75A6-8C36-AD93-09A1-D377BF55C686}"/>
              </a:ext>
            </a:extLst>
          </p:cNvPr>
          <p:cNvSpPr>
            <a:spLocks noGrp="1"/>
          </p:cNvSpPr>
          <p:nvPr>
            <p:ph type="body" sz="half" idx="20" hasCustomPrompt="1"/>
          </p:nvPr>
        </p:nvSpPr>
        <p:spPr>
          <a:xfrm>
            <a:off x="4605427" y="2570020"/>
            <a:ext cx="2950589" cy="1691333"/>
          </a:xfrm>
          <a:prstGeom prst="rect">
            <a:avLst/>
          </a:prstGeom>
        </p:spPr>
        <p:txBody>
          <a:bodyPr>
            <a:normAutofit/>
          </a:bodyPr>
          <a:lstStyle>
            <a:lvl1pPr marL="0" indent="0">
              <a:buNone/>
              <a:defRPr sz="14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10" name="Text Placeholder 3">
            <a:extLst>
              <a:ext uri="{FF2B5EF4-FFF2-40B4-BE49-F238E27FC236}">
                <a16:creationId xmlns:a16="http://schemas.microsoft.com/office/drawing/2014/main" id="{9BFCE088-E342-EDAD-213D-39C8B8D85057}"/>
              </a:ext>
            </a:extLst>
          </p:cNvPr>
          <p:cNvSpPr>
            <a:spLocks noGrp="1"/>
          </p:cNvSpPr>
          <p:nvPr>
            <p:ph type="body" sz="half" idx="21" hasCustomPrompt="1"/>
          </p:nvPr>
        </p:nvSpPr>
        <p:spPr>
          <a:xfrm>
            <a:off x="8122945" y="2570020"/>
            <a:ext cx="2950589" cy="1691333"/>
          </a:xfrm>
          <a:prstGeom prst="rect">
            <a:avLst/>
          </a:prstGeom>
        </p:spPr>
        <p:txBody>
          <a:bodyPr>
            <a:normAutofit/>
          </a:bodyPr>
          <a:lstStyle>
            <a:lvl1pPr marL="0" indent="0">
              <a:buNone/>
              <a:defRPr sz="14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22" name="Slide Number Placeholder 2">
            <a:extLst>
              <a:ext uri="{FF2B5EF4-FFF2-40B4-BE49-F238E27FC236}">
                <a16:creationId xmlns:a16="http://schemas.microsoft.com/office/drawing/2014/main" id="{85A96C43-5700-D08C-D4E1-E72C33EABF03}"/>
              </a:ext>
            </a:extLst>
          </p:cNvPr>
          <p:cNvSpPr>
            <a:spLocks noGrp="1"/>
          </p:cNvSpPr>
          <p:nvPr>
            <p:ph type="sldNum" sz="quarter" idx="22"/>
          </p:nvPr>
        </p:nvSpPr>
        <p:spPr>
          <a:xfrm>
            <a:off x="10634663" y="6354455"/>
            <a:ext cx="1100137" cy="365125"/>
          </a:xfrm>
        </p:spPr>
        <p:txBody>
          <a:bodyPr/>
          <a:lstStyle/>
          <a:p>
            <a:fld id="{F994776A-187E-9540-9EA4-8D5781AB769D}" type="slidenum">
              <a:rPr lang="en-US" smtClean="0"/>
              <a:pPr/>
              <a:t>‹#›</a:t>
            </a:fld>
            <a:endParaRPr lang="en-US" dirty="0"/>
          </a:p>
        </p:txBody>
      </p:sp>
      <p:sp>
        <p:nvSpPr>
          <p:cNvPr id="27" name="Title 6">
            <a:extLst>
              <a:ext uri="{FF2B5EF4-FFF2-40B4-BE49-F238E27FC236}">
                <a16:creationId xmlns:a16="http://schemas.microsoft.com/office/drawing/2014/main" id="{3031BA61-6F43-CD73-2617-4CACF7E7C2A4}"/>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6" name="Text Placeholder 13">
            <a:extLst>
              <a:ext uri="{FF2B5EF4-FFF2-40B4-BE49-F238E27FC236}">
                <a16:creationId xmlns:a16="http://schemas.microsoft.com/office/drawing/2014/main" id="{66ECA49F-C0B8-02B2-231B-B292CC035733}"/>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9" name="Straight Connector 8">
            <a:extLst>
              <a:ext uri="{FF2B5EF4-FFF2-40B4-BE49-F238E27FC236}">
                <a16:creationId xmlns:a16="http://schemas.microsoft.com/office/drawing/2014/main" id="{43875EEC-B814-563C-D772-6A6EA4935E30}"/>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5118454-8A24-6C34-B1EC-03A6DE69718F}"/>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662B3492-0350-F8C5-9EAB-28C9E421B4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22167126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Slide-3Blocks-Go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C98D576-4759-5408-883D-2E56D9D0F603}"/>
              </a:ext>
            </a:extLst>
          </p:cNvPr>
          <p:cNvSpPr/>
          <p:nvPr userDrawn="1"/>
        </p:nvSpPr>
        <p:spPr>
          <a:xfrm>
            <a:off x="7938216" y="1867922"/>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D2C44A1A-1D1D-F2D9-8EC1-EFF25EBA1FB0}"/>
              </a:ext>
            </a:extLst>
          </p:cNvPr>
          <p:cNvSpPr/>
          <p:nvPr userDrawn="1"/>
        </p:nvSpPr>
        <p:spPr>
          <a:xfrm>
            <a:off x="4420697" y="1867923"/>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3138D75A-DD50-6C6E-0A9D-7F77E72C780A}"/>
              </a:ext>
            </a:extLst>
          </p:cNvPr>
          <p:cNvSpPr/>
          <p:nvPr userDrawn="1"/>
        </p:nvSpPr>
        <p:spPr>
          <a:xfrm>
            <a:off x="903178" y="1867924"/>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6" name="Text Placeholder 6">
            <a:extLst>
              <a:ext uri="{FF2B5EF4-FFF2-40B4-BE49-F238E27FC236}">
                <a16:creationId xmlns:a16="http://schemas.microsoft.com/office/drawing/2014/main" id="{876A1563-09E6-06B6-EC4A-8E309CC57B11}"/>
              </a:ext>
            </a:extLst>
          </p:cNvPr>
          <p:cNvSpPr>
            <a:spLocks noGrp="1"/>
          </p:cNvSpPr>
          <p:nvPr>
            <p:ph type="body" sz="quarter" idx="10" hasCustomPrompt="1"/>
          </p:nvPr>
        </p:nvSpPr>
        <p:spPr>
          <a:xfrm>
            <a:off x="903247" y="1988496"/>
            <a:ext cx="3319462" cy="339561"/>
          </a:xfrm>
          <a:prstGeom prst="rect">
            <a:avLst/>
          </a:prstGeom>
        </p:spPr>
        <p:txBody>
          <a:bodyPr>
            <a:noAutofit/>
          </a:bodyPr>
          <a:lstStyle>
            <a:lvl1pPr marL="0" indent="0" algn="ctr" fontAlgn="t">
              <a:spcBef>
                <a:spcPts val="0"/>
              </a:spcBef>
              <a:buFontTx/>
              <a:buNone/>
              <a:defRPr sz="18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22" name="Text Placeholder 6">
            <a:extLst>
              <a:ext uri="{FF2B5EF4-FFF2-40B4-BE49-F238E27FC236}">
                <a16:creationId xmlns:a16="http://schemas.microsoft.com/office/drawing/2014/main" id="{AF401EC8-7352-A985-133C-726A718A9E9A}"/>
              </a:ext>
            </a:extLst>
          </p:cNvPr>
          <p:cNvSpPr>
            <a:spLocks noGrp="1"/>
          </p:cNvSpPr>
          <p:nvPr>
            <p:ph type="body" sz="quarter" idx="13" hasCustomPrompt="1"/>
          </p:nvPr>
        </p:nvSpPr>
        <p:spPr>
          <a:xfrm>
            <a:off x="4421025" y="1988496"/>
            <a:ext cx="3319462" cy="339561"/>
          </a:xfrm>
          <a:prstGeom prst="rect">
            <a:avLst/>
          </a:prstGeom>
        </p:spPr>
        <p:txBody>
          <a:bodyPr>
            <a:noAutofit/>
          </a:bodyPr>
          <a:lstStyle>
            <a:lvl1pPr marL="0" indent="0" algn="ctr" fontAlgn="t">
              <a:spcBef>
                <a:spcPts val="0"/>
              </a:spcBef>
              <a:buFontTx/>
              <a:buNone/>
              <a:defRPr sz="18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26" name="Text Placeholder 6">
            <a:extLst>
              <a:ext uri="{FF2B5EF4-FFF2-40B4-BE49-F238E27FC236}">
                <a16:creationId xmlns:a16="http://schemas.microsoft.com/office/drawing/2014/main" id="{71A04C69-EC92-81B2-FCD5-39464C669BEB}"/>
              </a:ext>
            </a:extLst>
          </p:cNvPr>
          <p:cNvSpPr>
            <a:spLocks noGrp="1"/>
          </p:cNvSpPr>
          <p:nvPr>
            <p:ph type="body" sz="quarter" idx="16" hasCustomPrompt="1"/>
          </p:nvPr>
        </p:nvSpPr>
        <p:spPr>
          <a:xfrm>
            <a:off x="7938544" y="1985946"/>
            <a:ext cx="3319462" cy="339561"/>
          </a:xfrm>
          <a:prstGeom prst="rect">
            <a:avLst/>
          </a:prstGeom>
        </p:spPr>
        <p:txBody>
          <a:bodyPr>
            <a:noAutofit/>
          </a:bodyPr>
          <a:lstStyle>
            <a:lvl1pPr marL="0" indent="0" algn="ctr" fontAlgn="t">
              <a:spcBef>
                <a:spcPts val="0"/>
              </a:spcBef>
              <a:buFontTx/>
              <a:buNone/>
              <a:defRPr sz="18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30" name="Text Placeholder 3">
            <a:extLst>
              <a:ext uri="{FF2B5EF4-FFF2-40B4-BE49-F238E27FC236}">
                <a16:creationId xmlns:a16="http://schemas.microsoft.com/office/drawing/2014/main" id="{AE5BF8CB-9477-F598-75C4-6F35D608B35B}"/>
              </a:ext>
            </a:extLst>
          </p:cNvPr>
          <p:cNvSpPr>
            <a:spLocks noGrp="1"/>
          </p:cNvSpPr>
          <p:nvPr>
            <p:ph type="body" sz="half" idx="2" hasCustomPrompt="1"/>
          </p:nvPr>
        </p:nvSpPr>
        <p:spPr>
          <a:xfrm>
            <a:off x="1101684" y="2592700"/>
            <a:ext cx="2951163" cy="1691333"/>
          </a:xfrm>
          <a:prstGeom prst="rect">
            <a:avLst/>
          </a:prstGeo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31" name="Text Placeholder 3">
            <a:extLst>
              <a:ext uri="{FF2B5EF4-FFF2-40B4-BE49-F238E27FC236}">
                <a16:creationId xmlns:a16="http://schemas.microsoft.com/office/drawing/2014/main" id="{AE6CE746-1703-63A8-BBD4-546AD104E27E}"/>
              </a:ext>
            </a:extLst>
          </p:cNvPr>
          <p:cNvSpPr>
            <a:spLocks noGrp="1"/>
          </p:cNvSpPr>
          <p:nvPr>
            <p:ph type="body" sz="half" idx="24" hasCustomPrompt="1"/>
          </p:nvPr>
        </p:nvSpPr>
        <p:spPr>
          <a:xfrm>
            <a:off x="4604880" y="2617288"/>
            <a:ext cx="2951163" cy="1691333"/>
          </a:xfrm>
          <a:prstGeom prst="rect">
            <a:avLst/>
          </a:prstGeo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33" name="Picture Placeholder 10">
            <a:extLst>
              <a:ext uri="{FF2B5EF4-FFF2-40B4-BE49-F238E27FC236}">
                <a16:creationId xmlns:a16="http://schemas.microsoft.com/office/drawing/2014/main" id="{53952BA5-2190-5106-0EBD-DA1D15EFBB9D}"/>
              </a:ext>
            </a:extLst>
          </p:cNvPr>
          <p:cNvSpPr>
            <a:spLocks noGrp="1"/>
          </p:cNvSpPr>
          <p:nvPr>
            <p:ph type="pic" sz="quarter" idx="12"/>
          </p:nvPr>
        </p:nvSpPr>
        <p:spPr>
          <a:xfrm>
            <a:off x="1101684" y="4597852"/>
            <a:ext cx="2951163" cy="1555750"/>
          </a:xfrm>
          <a:prstGeom prst="rect">
            <a:avLst/>
          </a:prstGeom>
        </p:spPr>
        <p:txBody>
          <a:bodyPr/>
          <a:lstStyle>
            <a:lvl1pPr marL="0" indent="0">
              <a:buNone/>
              <a:defRPr/>
            </a:lvl1pPr>
          </a:lstStyle>
          <a:p>
            <a:r>
              <a:rPr lang="en-US"/>
              <a:t>Click icon to add picture</a:t>
            </a:r>
            <a:endParaRPr lang="en-US" dirty="0"/>
          </a:p>
        </p:txBody>
      </p:sp>
      <p:sp>
        <p:nvSpPr>
          <p:cNvPr id="34" name="Picture Placeholder 10">
            <a:extLst>
              <a:ext uri="{FF2B5EF4-FFF2-40B4-BE49-F238E27FC236}">
                <a16:creationId xmlns:a16="http://schemas.microsoft.com/office/drawing/2014/main" id="{835FE666-CADC-4DB4-80A4-BFD9823DE051}"/>
              </a:ext>
            </a:extLst>
          </p:cNvPr>
          <p:cNvSpPr>
            <a:spLocks noGrp="1"/>
          </p:cNvSpPr>
          <p:nvPr>
            <p:ph type="pic" sz="quarter" idx="15"/>
          </p:nvPr>
        </p:nvSpPr>
        <p:spPr>
          <a:xfrm>
            <a:off x="4619462" y="4597852"/>
            <a:ext cx="2951163" cy="1555750"/>
          </a:xfrm>
          <a:prstGeom prst="rect">
            <a:avLst/>
          </a:prstGeom>
        </p:spPr>
        <p:txBody>
          <a:bodyPr/>
          <a:lstStyle>
            <a:lvl1pPr marL="0" indent="0">
              <a:buNone/>
              <a:defRPr/>
            </a:lvl1pPr>
          </a:lstStyle>
          <a:p>
            <a:r>
              <a:rPr lang="en-US"/>
              <a:t>Click icon to add picture</a:t>
            </a:r>
            <a:endParaRPr lang="en-US" dirty="0"/>
          </a:p>
        </p:txBody>
      </p:sp>
      <p:sp>
        <p:nvSpPr>
          <p:cNvPr id="35" name="Picture Placeholder 10">
            <a:extLst>
              <a:ext uri="{FF2B5EF4-FFF2-40B4-BE49-F238E27FC236}">
                <a16:creationId xmlns:a16="http://schemas.microsoft.com/office/drawing/2014/main" id="{AECA5017-0E7C-4957-02B2-65FA6C1F6E5F}"/>
              </a:ext>
            </a:extLst>
          </p:cNvPr>
          <p:cNvSpPr>
            <a:spLocks noGrp="1"/>
          </p:cNvSpPr>
          <p:nvPr>
            <p:ph type="pic" sz="quarter" idx="18"/>
          </p:nvPr>
        </p:nvSpPr>
        <p:spPr>
          <a:xfrm>
            <a:off x="8136981" y="4595302"/>
            <a:ext cx="2951163" cy="1555750"/>
          </a:xfrm>
          <a:prstGeom prst="rect">
            <a:avLst/>
          </a:prstGeom>
        </p:spPr>
        <p:txBody>
          <a:bodyPr/>
          <a:lstStyle>
            <a:lvl1pPr marL="0" indent="0">
              <a:buNone/>
              <a:defRPr b="1"/>
            </a:lvl1pPr>
          </a:lstStyle>
          <a:p>
            <a:r>
              <a:rPr lang="en-US"/>
              <a:t>Click icon to add picture</a:t>
            </a:r>
            <a:endParaRPr lang="en-US" dirty="0"/>
          </a:p>
        </p:txBody>
      </p:sp>
      <p:sp>
        <p:nvSpPr>
          <p:cNvPr id="36" name="Text Placeholder 3">
            <a:extLst>
              <a:ext uri="{FF2B5EF4-FFF2-40B4-BE49-F238E27FC236}">
                <a16:creationId xmlns:a16="http://schemas.microsoft.com/office/drawing/2014/main" id="{9F4CE92C-83FA-CA44-69CB-E6229E144199}"/>
              </a:ext>
            </a:extLst>
          </p:cNvPr>
          <p:cNvSpPr>
            <a:spLocks noGrp="1"/>
          </p:cNvSpPr>
          <p:nvPr>
            <p:ph type="body" sz="half" idx="25" hasCustomPrompt="1"/>
          </p:nvPr>
        </p:nvSpPr>
        <p:spPr>
          <a:xfrm>
            <a:off x="8129414" y="2623454"/>
            <a:ext cx="2951163" cy="1691333"/>
          </a:xfrm>
          <a:prstGeom prst="rect">
            <a:avLst/>
          </a:prstGeo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10" name="Slide Number Placeholder 2">
            <a:extLst>
              <a:ext uri="{FF2B5EF4-FFF2-40B4-BE49-F238E27FC236}">
                <a16:creationId xmlns:a16="http://schemas.microsoft.com/office/drawing/2014/main" id="{0693F6A7-02E1-0B78-3DBC-9EB54343FDB3}"/>
              </a:ext>
            </a:extLst>
          </p:cNvPr>
          <p:cNvSpPr>
            <a:spLocks noGrp="1"/>
          </p:cNvSpPr>
          <p:nvPr>
            <p:ph type="sldNum" sz="quarter" idx="26"/>
          </p:nvPr>
        </p:nvSpPr>
        <p:spPr>
          <a:xfrm>
            <a:off x="10634663" y="6390313"/>
            <a:ext cx="1100137" cy="365125"/>
          </a:xfrm>
        </p:spPr>
        <p:txBody>
          <a:bodyPr/>
          <a:lstStyle/>
          <a:p>
            <a:fld id="{F994776A-187E-9540-9EA4-8D5781AB769D}" type="slidenum">
              <a:rPr lang="en-US" smtClean="0"/>
              <a:pPr/>
              <a:t>‹#›</a:t>
            </a:fld>
            <a:endParaRPr lang="en-US" dirty="0"/>
          </a:p>
        </p:txBody>
      </p:sp>
      <p:sp>
        <p:nvSpPr>
          <p:cNvPr id="17" name="Title 6">
            <a:extLst>
              <a:ext uri="{FF2B5EF4-FFF2-40B4-BE49-F238E27FC236}">
                <a16:creationId xmlns:a16="http://schemas.microsoft.com/office/drawing/2014/main" id="{4B11080C-ECDB-68AD-2E43-0BF70CFEB010}"/>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AE03DAD-537C-958F-66D6-D051D85CAF62}"/>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3" name="Straight Connector 2">
            <a:extLst>
              <a:ext uri="{FF2B5EF4-FFF2-40B4-BE49-F238E27FC236}">
                <a16:creationId xmlns:a16="http://schemas.microsoft.com/office/drawing/2014/main" id="{ACA96965-34CB-192F-CE4F-959F2468C719}"/>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5527B5D-6C94-14EB-EE79-42144EAEEFC0}"/>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10969FD8-256F-25C3-372A-DAF005BE46C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8389466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Slide-5Blocks-Colorfu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79A34A-6A6B-FC98-1EC8-8347FAB1A48F}"/>
              </a:ext>
            </a:extLst>
          </p:cNvPr>
          <p:cNvSpPr/>
          <p:nvPr userDrawn="1"/>
        </p:nvSpPr>
        <p:spPr>
          <a:xfrm>
            <a:off x="1008584" y="2171958"/>
            <a:ext cx="1918020" cy="436418"/>
          </a:xfrm>
          <a:prstGeom prst="rect">
            <a:avLst/>
          </a:prstGeom>
          <a:solidFill>
            <a:schemeClr val="tx2"/>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7" name="Rectangle 6">
            <a:extLst>
              <a:ext uri="{FF2B5EF4-FFF2-40B4-BE49-F238E27FC236}">
                <a16:creationId xmlns:a16="http://schemas.microsoft.com/office/drawing/2014/main" id="{3C3F2A76-73C1-7478-1C52-F70D9B50BC0A}"/>
              </a:ext>
            </a:extLst>
          </p:cNvPr>
          <p:cNvSpPr/>
          <p:nvPr userDrawn="1"/>
        </p:nvSpPr>
        <p:spPr>
          <a:xfrm>
            <a:off x="1011339" y="2671917"/>
            <a:ext cx="1915265" cy="323350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19" name="Rectangle 18">
            <a:extLst>
              <a:ext uri="{FF2B5EF4-FFF2-40B4-BE49-F238E27FC236}">
                <a16:creationId xmlns:a16="http://schemas.microsoft.com/office/drawing/2014/main" id="{3B6525D0-8078-E003-46A7-FFCB83C221E0}"/>
              </a:ext>
            </a:extLst>
          </p:cNvPr>
          <p:cNvSpPr/>
          <p:nvPr userDrawn="1"/>
        </p:nvSpPr>
        <p:spPr>
          <a:xfrm>
            <a:off x="3045437" y="2171958"/>
            <a:ext cx="1918020" cy="436418"/>
          </a:xfrm>
          <a:prstGeom prst="rect">
            <a:avLst/>
          </a:prstGeom>
          <a:solidFill>
            <a:schemeClr val="accent1">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0" name="Rectangle 19">
            <a:extLst>
              <a:ext uri="{FF2B5EF4-FFF2-40B4-BE49-F238E27FC236}">
                <a16:creationId xmlns:a16="http://schemas.microsoft.com/office/drawing/2014/main" id="{AE6AD059-9160-4AE4-0F86-92FB0AAD082C}"/>
              </a:ext>
            </a:extLst>
          </p:cNvPr>
          <p:cNvSpPr/>
          <p:nvPr userDrawn="1"/>
        </p:nvSpPr>
        <p:spPr>
          <a:xfrm>
            <a:off x="3048192" y="2671917"/>
            <a:ext cx="1915265" cy="323350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1" name="Rectangle 20">
            <a:extLst>
              <a:ext uri="{FF2B5EF4-FFF2-40B4-BE49-F238E27FC236}">
                <a16:creationId xmlns:a16="http://schemas.microsoft.com/office/drawing/2014/main" id="{E0F701C0-7A2F-0B95-E95C-07302A14CA56}"/>
              </a:ext>
            </a:extLst>
          </p:cNvPr>
          <p:cNvSpPr/>
          <p:nvPr userDrawn="1"/>
        </p:nvSpPr>
        <p:spPr>
          <a:xfrm>
            <a:off x="5082290" y="2171958"/>
            <a:ext cx="1918020" cy="436418"/>
          </a:xfrm>
          <a:prstGeom prst="rect">
            <a:avLst/>
          </a:prstGeom>
          <a:solidFill>
            <a:schemeClr val="bg2">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3" name="Rectangle 22">
            <a:extLst>
              <a:ext uri="{FF2B5EF4-FFF2-40B4-BE49-F238E27FC236}">
                <a16:creationId xmlns:a16="http://schemas.microsoft.com/office/drawing/2014/main" id="{AD786ED8-9187-C7FB-F774-CE52A2971FFD}"/>
              </a:ext>
            </a:extLst>
          </p:cNvPr>
          <p:cNvSpPr/>
          <p:nvPr userDrawn="1"/>
        </p:nvSpPr>
        <p:spPr>
          <a:xfrm>
            <a:off x="5085045" y="2671917"/>
            <a:ext cx="1915265" cy="323350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4" name="Rectangle 23">
            <a:extLst>
              <a:ext uri="{FF2B5EF4-FFF2-40B4-BE49-F238E27FC236}">
                <a16:creationId xmlns:a16="http://schemas.microsoft.com/office/drawing/2014/main" id="{9A6F5635-02F3-829F-B778-4A766D8D4A2D}"/>
              </a:ext>
            </a:extLst>
          </p:cNvPr>
          <p:cNvSpPr/>
          <p:nvPr userDrawn="1"/>
        </p:nvSpPr>
        <p:spPr>
          <a:xfrm>
            <a:off x="7119143" y="2171958"/>
            <a:ext cx="1918020" cy="436418"/>
          </a:xfrm>
          <a:prstGeom prst="rect">
            <a:avLst/>
          </a:prstGeom>
          <a:solidFill>
            <a:schemeClr val="accent6"/>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5" name="Rectangle 24">
            <a:extLst>
              <a:ext uri="{FF2B5EF4-FFF2-40B4-BE49-F238E27FC236}">
                <a16:creationId xmlns:a16="http://schemas.microsoft.com/office/drawing/2014/main" id="{3CBD6A50-2E1C-FDDB-2F9B-D9101B8535C5}"/>
              </a:ext>
            </a:extLst>
          </p:cNvPr>
          <p:cNvSpPr/>
          <p:nvPr userDrawn="1"/>
        </p:nvSpPr>
        <p:spPr>
          <a:xfrm>
            <a:off x="7121898" y="2671917"/>
            <a:ext cx="1915265" cy="323350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7" name="Rectangle 26">
            <a:extLst>
              <a:ext uri="{FF2B5EF4-FFF2-40B4-BE49-F238E27FC236}">
                <a16:creationId xmlns:a16="http://schemas.microsoft.com/office/drawing/2014/main" id="{B239B4FF-413F-3DBC-C6E4-087C951C5464}"/>
              </a:ext>
            </a:extLst>
          </p:cNvPr>
          <p:cNvSpPr/>
          <p:nvPr userDrawn="1"/>
        </p:nvSpPr>
        <p:spPr>
          <a:xfrm>
            <a:off x="9155998" y="2171958"/>
            <a:ext cx="1918020" cy="436418"/>
          </a:xfrm>
          <a:prstGeom prst="rect">
            <a:avLst/>
          </a:prstGeom>
          <a:solidFill>
            <a:schemeClr val="tx2">
              <a:lumMod val="60000"/>
              <a:lumOff val="40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8" name="Rectangle 27">
            <a:extLst>
              <a:ext uri="{FF2B5EF4-FFF2-40B4-BE49-F238E27FC236}">
                <a16:creationId xmlns:a16="http://schemas.microsoft.com/office/drawing/2014/main" id="{8CB8434E-9F38-4592-327E-51A570C73E09}"/>
              </a:ext>
            </a:extLst>
          </p:cNvPr>
          <p:cNvSpPr/>
          <p:nvPr userDrawn="1"/>
        </p:nvSpPr>
        <p:spPr>
          <a:xfrm>
            <a:off x="9158753" y="2671917"/>
            <a:ext cx="1915265" cy="323350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44" name="Text Placeholder 6">
            <a:extLst>
              <a:ext uri="{FF2B5EF4-FFF2-40B4-BE49-F238E27FC236}">
                <a16:creationId xmlns:a16="http://schemas.microsoft.com/office/drawing/2014/main" id="{1BA8130D-B7F2-9815-5056-6F334D4BBAEF}"/>
              </a:ext>
            </a:extLst>
          </p:cNvPr>
          <p:cNvSpPr>
            <a:spLocks noGrp="1"/>
          </p:cNvSpPr>
          <p:nvPr>
            <p:ph type="body" sz="quarter" idx="10" hasCustomPrompt="1"/>
          </p:nvPr>
        </p:nvSpPr>
        <p:spPr>
          <a:xfrm>
            <a:off x="1008584" y="2295271"/>
            <a:ext cx="1918018" cy="220506"/>
          </a:xfrm>
          <a:prstGeom prst="rect">
            <a:avLst/>
          </a:prstGeom>
        </p:spPr>
        <p:txBody>
          <a:bodyPr>
            <a:noAutofit/>
          </a:bodyPr>
          <a:lstStyle>
            <a:lvl1pPr marL="0" indent="0" algn="ctr" fontAlgn="ctr">
              <a:spcBef>
                <a:spcPts val="0"/>
              </a:spcBef>
              <a:buFontTx/>
              <a:buNone/>
              <a:defRPr sz="11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45" name="Text Placeholder 6">
            <a:extLst>
              <a:ext uri="{FF2B5EF4-FFF2-40B4-BE49-F238E27FC236}">
                <a16:creationId xmlns:a16="http://schemas.microsoft.com/office/drawing/2014/main" id="{A41A66E4-0B84-E1FB-88CD-3E0E6E80C49D}"/>
              </a:ext>
            </a:extLst>
          </p:cNvPr>
          <p:cNvSpPr>
            <a:spLocks noGrp="1"/>
          </p:cNvSpPr>
          <p:nvPr>
            <p:ph type="body" sz="quarter" idx="28" hasCustomPrompt="1"/>
          </p:nvPr>
        </p:nvSpPr>
        <p:spPr>
          <a:xfrm>
            <a:off x="3045438" y="2279914"/>
            <a:ext cx="1918018" cy="220506"/>
          </a:xfrm>
          <a:prstGeom prst="rect">
            <a:avLst/>
          </a:prstGeom>
        </p:spPr>
        <p:txBody>
          <a:bodyPr>
            <a:noAutofit/>
          </a:bodyPr>
          <a:lstStyle>
            <a:lvl1pPr marL="0" indent="0" algn="ctr" fontAlgn="ctr">
              <a:spcBef>
                <a:spcPts val="0"/>
              </a:spcBef>
              <a:buFontTx/>
              <a:buNone/>
              <a:defRPr sz="11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46" name="Text Placeholder 6">
            <a:extLst>
              <a:ext uri="{FF2B5EF4-FFF2-40B4-BE49-F238E27FC236}">
                <a16:creationId xmlns:a16="http://schemas.microsoft.com/office/drawing/2014/main" id="{235E5CE7-3D80-1BB5-DACD-8A63CA927E9A}"/>
              </a:ext>
            </a:extLst>
          </p:cNvPr>
          <p:cNvSpPr>
            <a:spLocks noGrp="1"/>
          </p:cNvSpPr>
          <p:nvPr>
            <p:ph type="body" sz="quarter" idx="29" hasCustomPrompt="1"/>
          </p:nvPr>
        </p:nvSpPr>
        <p:spPr>
          <a:xfrm>
            <a:off x="5082291" y="2279914"/>
            <a:ext cx="1918018" cy="220506"/>
          </a:xfrm>
          <a:prstGeom prst="rect">
            <a:avLst/>
          </a:prstGeom>
        </p:spPr>
        <p:txBody>
          <a:bodyPr>
            <a:noAutofit/>
          </a:bodyPr>
          <a:lstStyle>
            <a:lvl1pPr marL="0" indent="0" algn="ctr" fontAlgn="ctr">
              <a:spcBef>
                <a:spcPts val="0"/>
              </a:spcBef>
              <a:buFontTx/>
              <a:buNone/>
              <a:defRPr sz="11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47" name="Text Placeholder 6">
            <a:extLst>
              <a:ext uri="{FF2B5EF4-FFF2-40B4-BE49-F238E27FC236}">
                <a16:creationId xmlns:a16="http://schemas.microsoft.com/office/drawing/2014/main" id="{685C02D4-EA4F-4962-D397-F6439EC5C6E9}"/>
              </a:ext>
            </a:extLst>
          </p:cNvPr>
          <p:cNvSpPr>
            <a:spLocks noGrp="1"/>
          </p:cNvSpPr>
          <p:nvPr>
            <p:ph type="body" sz="quarter" idx="30" hasCustomPrompt="1"/>
          </p:nvPr>
        </p:nvSpPr>
        <p:spPr>
          <a:xfrm>
            <a:off x="7119145" y="2279914"/>
            <a:ext cx="1918018" cy="220506"/>
          </a:xfrm>
          <a:prstGeom prst="rect">
            <a:avLst/>
          </a:prstGeom>
        </p:spPr>
        <p:txBody>
          <a:bodyPr>
            <a:noAutofit/>
          </a:bodyPr>
          <a:lstStyle>
            <a:lvl1pPr marL="0" indent="0" algn="ctr" fontAlgn="ctr">
              <a:spcBef>
                <a:spcPts val="0"/>
              </a:spcBef>
              <a:buFontTx/>
              <a:buNone/>
              <a:defRPr sz="11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48" name="Text Placeholder 6">
            <a:extLst>
              <a:ext uri="{FF2B5EF4-FFF2-40B4-BE49-F238E27FC236}">
                <a16:creationId xmlns:a16="http://schemas.microsoft.com/office/drawing/2014/main" id="{1F46F0A7-55C4-6BAE-BCB0-157A86C91997}"/>
              </a:ext>
            </a:extLst>
          </p:cNvPr>
          <p:cNvSpPr>
            <a:spLocks noGrp="1"/>
          </p:cNvSpPr>
          <p:nvPr>
            <p:ph type="body" sz="quarter" idx="31" hasCustomPrompt="1"/>
          </p:nvPr>
        </p:nvSpPr>
        <p:spPr>
          <a:xfrm>
            <a:off x="9156000" y="2282232"/>
            <a:ext cx="1918018" cy="220506"/>
          </a:xfrm>
          <a:prstGeom prst="rect">
            <a:avLst/>
          </a:prstGeom>
        </p:spPr>
        <p:txBody>
          <a:bodyPr>
            <a:noAutofit/>
          </a:bodyPr>
          <a:lstStyle>
            <a:lvl1pPr marL="0" indent="0" algn="ctr" fontAlgn="ctr">
              <a:spcBef>
                <a:spcPts val="0"/>
              </a:spcBef>
              <a:buFontTx/>
              <a:buNone/>
              <a:defRPr sz="11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49" name="Text Placeholder 3">
            <a:extLst>
              <a:ext uri="{FF2B5EF4-FFF2-40B4-BE49-F238E27FC236}">
                <a16:creationId xmlns:a16="http://schemas.microsoft.com/office/drawing/2014/main" id="{9E69C3F7-0A3A-FAC2-6540-8BB750E9AA4C}"/>
              </a:ext>
            </a:extLst>
          </p:cNvPr>
          <p:cNvSpPr>
            <a:spLocks noGrp="1"/>
          </p:cNvSpPr>
          <p:nvPr>
            <p:ph type="body" sz="half" idx="2"/>
          </p:nvPr>
        </p:nvSpPr>
        <p:spPr>
          <a:xfrm>
            <a:off x="1117982" y="2824079"/>
            <a:ext cx="1658269" cy="2958028"/>
          </a:xfrm>
          <a:prstGeom prst="rect">
            <a:avLst/>
          </a:prstGeo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0" name="Text Placeholder 3">
            <a:extLst>
              <a:ext uri="{FF2B5EF4-FFF2-40B4-BE49-F238E27FC236}">
                <a16:creationId xmlns:a16="http://schemas.microsoft.com/office/drawing/2014/main" id="{040CB427-2320-1A81-037C-6D83BCA5B36F}"/>
              </a:ext>
            </a:extLst>
          </p:cNvPr>
          <p:cNvSpPr>
            <a:spLocks noGrp="1"/>
          </p:cNvSpPr>
          <p:nvPr>
            <p:ph type="body" sz="half" idx="32"/>
          </p:nvPr>
        </p:nvSpPr>
        <p:spPr>
          <a:xfrm>
            <a:off x="3175312" y="2811226"/>
            <a:ext cx="1658269" cy="2958028"/>
          </a:xfrm>
          <a:prstGeom prst="rect">
            <a:avLst/>
          </a:prstGeo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1" name="Text Placeholder 3">
            <a:extLst>
              <a:ext uri="{FF2B5EF4-FFF2-40B4-BE49-F238E27FC236}">
                <a16:creationId xmlns:a16="http://schemas.microsoft.com/office/drawing/2014/main" id="{3144BCA8-7BD5-8323-CDAB-E5362D78AA68}"/>
              </a:ext>
            </a:extLst>
          </p:cNvPr>
          <p:cNvSpPr>
            <a:spLocks noGrp="1"/>
          </p:cNvSpPr>
          <p:nvPr>
            <p:ph type="body" sz="half" idx="33"/>
          </p:nvPr>
        </p:nvSpPr>
        <p:spPr>
          <a:xfrm>
            <a:off x="5212165" y="2809654"/>
            <a:ext cx="1658269" cy="2958028"/>
          </a:xfrm>
          <a:prstGeom prst="rect">
            <a:avLst/>
          </a:prstGeo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2" name="Text Placeholder 3">
            <a:extLst>
              <a:ext uri="{FF2B5EF4-FFF2-40B4-BE49-F238E27FC236}">
                <a16:creationId xmlns:a16="http://schemas.microsoft.com/office/drawing/2014/main" id="{82EC0719-39BA-B2AB-F29D-3C947DC78925}"/>
              </a:ext>
            </a:extLst>
          </p:cNvPr>
          <p:cNvSpPr>
            <a:spLocks noGrp="1"/>
          </p:cNvSpPr>
          <p:nvPr>
            <p:ph type="body" sz="half" idx="34"/>
          </p:nvPr>
        </p:nvSpPr>
        <p:spPr>
          <a:xfrm>
            <a:off x="7249018" y="2809654"/>
            <a:ext cx="1658269" cy="2958028"/>
          </a:xfrm>
          <a:prstGeom prst="rect">
            <a:avLst/>
          </a:prstGeo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3" name="Text Placeholder 3">
            <a:extLst>
              <a:ext uri="{FF2B5EF4-FFF2-40B4-BE49-F238E27FC236}">
                <a16:creationId xmlns:a16="http://schemas.microsoft.com/office/drawing/2014/main" id="{B939ED29-1A95-3771-8E52-C1F99F848ABD}"/>
              </a:ext>
            </a:extLst>
          </p:cNvPr>
          <p:cNvSpPr>
            <a:spLocks noGrp="1"/>
          </p:cNvSpPr>
          <p:nvPr>
            <p:ph type="body" sz="half" idx="35"/>
          </p:nvPr>
        </p:nvSpPr>
        <p:spPr>
          <a:xfrm>
            <a:off x="9285873" y="2824079"/>
            <a:ext cx="1658269" cy="2958028"/>
          </a:xfrm>
          <a:prstGeom prst="rect">
            <a:avLst/>
          </a:prstGeo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1" name="Slide Number Placeholder 2">
            <a:extLst>
              <a:ext uri="{FF2B5EF4-FFF2-40B4-BE49-F238E27FC236}">
                <a16:creationId xmlns:a16="http://schemas.microsoft.com/office/drawing/2014/main" id="{5ECFC431-275D-7246-EDF6-90A3A668E61D}"/>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15" name="Title 6">
            <a:extLst>
              <a:ext uri="{FF2B5EF4-FFF2-40B4-BE49-F238E27FC236}">
                <a16:creationId xmlns:a16="http://schemas.microsoft.com/office/drawing/2014/main" id="{2D756FEC-1853-9539-2F68-7F6BA048F720}"/>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3" name="Text Placeholder 13">
            <a:extLst>
              <a:ext uri="{FF2B5EF4-FFF2-40B4-BE49-F238E27FC236}">
                <a16:creationId xmlns:a16="http://schemas.microsoft.com/office/drawing/2014/main" id="{163AB125-E190-D815-9AF5-A4A79A32797D}"/>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4" name="Straight Connector 3">
            <a:extLst>
              <a:ext uri="{FF2B5EF4-FFF2-40B4-BE49-F238E27FC236}">
                <a16:creationId xmlns:a16="http://schemas.microsoft.com/office/drawing/2014/main" id="{B1FDEF3A-45B4-3520-2243-5D457F2B9C2E}"/>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DF393C6-8E68-99A7-5D7C-67F162B07A62}"/>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3524073-38BA-9987-6856-F7FF283E13F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33475407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Slide-V-Photo-Text-Blk">
    <p:bg>
      <p:bgRef idx="1001">
        <a:schemeClr val="bg1"/>
      </p:bgRef>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5610386" y="-9524"/>
            <a:ext cx="6581614" cy="6882938"/>
          </a:xfrm>
          <a:prstGeom prst="rect">
            <a:avLst/>
          </a:prstGeom>
          <a:ln>
            <a:noFill/>
          </a:ln>
        </p:spPr>
        <p:txBody>
          <a:bodyPr/>
          <a:lstStyle/>
          <a:p>
            <a:r>
              <a:rPr lang="en-US"/>
              <a:t>Click icon to add picture</a:t>
            </a:r>
          </a:p>
        </p:txBody>
      </p:sp>
      <p:sp>
        <p:nvSpPr>
          <p:cNvPr id="3" name="Slide Number Placeholder 2">
            <a:extLst>
              <a:ext uri="{FF2B5EF4-FFF2-40B4-BE49-F238E27FC236}">
                <a16:creationId xmlns:a16="http://schemas.microsoft.com/office/drawing/2014/main" id="{2E3836B8-46F8-6347-6A27-7BDA1D77E945}"/>
              </a:ext>
            </a:extLst>
          </p:cNvPr>
          <p:cNvSpPr>
            <a:spLocks noGrp="1"/>
          </p:cNvSpPr>
          <p:nvPr>
            <p:ph type="sldNum" sz="quarter" idx="12"/>
          </p:nvPr>
        </p:nvSpPr>
        <p:spPr>
          <a:xfrm>
            <a:off x="10634663" y="6130328"/>
            <a:ext cx="1100137" cy="365125"/>
          </a:xfrm>
        </p:spPr>
        <p:txBody>
          <a:bodyPr/>
          <a:lstStyle/>
          <a:p>
            <a:fld id="{F994776A-187E-9540-9EA4-8D5781AB769D}" type="slidenum">
              <a:rPr lang="en-US" smtClean="0"/>
              <a:pPr/>
              <a:t>‹#›</a:t>
            </a:fld>
            <a:endParaRPr lang="en-US" dirty="0"/>
          </a:p>
        </p:txBody>
      </p:sp>
      <p:cxnSp>
        <p:nvCxnSpPr>
          <p:cNvPr id="6" name="Straight Connector 5">
            <a:extLst>
              <a:ext uri="{FF2B5EF4-FFF2-40B4-BE49-F238E27FC236}">
                <a16:creationId xmlns:a16="http://schemas.microsoft.com/office/drawing/2014/main" id="{3A91E0E4-70E8-E028-B004-981708202852}"/>
              </a:ext>
            </a:extLst>
          </p:cNvPr>
          <p:cNvCxnSpPr>
            <a:cxnSpLocks/>
          </p:cNvCxnSpPr>
          <p:nvPr userDrawn="1"/>
        </p:nvCxnSpPr>
        <p:spPr>
          <a:xfrm flipH="1">
            <a:off x="446467" y="682110"/>
            <a:ext cx="473101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B47029C5-F7B2-D4F2-9BBA-5BA5E3381258}"/>
              </a:ext>
            </a:extLst>
          </p:cNvPr>
          <p:cNvSpPr>
            <a:spLocks noGrp="1"/>
          </p:cNvSpPr>
          <p:nvPr>
            <p:ph type="title" hasCustomPrompt="1"/>
          </p:nvPr>
        </p:nvSpPr>
        <p:spPr>
          <a:xfrm>
            <a:off x="446468" y="921070"/>
            <a:ext cx="4731014" cy="1212206"/>
          </a:xfrm>
        </p:spPr>
        <p:txBody>
          <a:bodyPr anchor="b"/>
          <a:lstStyle>
            <a:lvl1pPr>
              <a:defRPr sz="3200">
                <a:solidFill>
                  <a:schemeClr val="tx1"/>
                </a:solidFill>
              </a:defRPr>
            </a:lvl1pPr>
          </a:lstStyle>
          <a:p>
            <a:r>
              <a:rPr lang="en-US" dirty="0"/>
              <a:t>Click to add title</a:t>
            </a:r>
          </a:p>
        </p:txBody>
      </p:sp>
      <p:sp>
        <p:nvSpPr>
          <p:cNvPr id="9" name="Text Placeholder 3">
            <a:extLst>
              <a:ext uri="{FF2B5EF4-FFF2-40B4-BE49-F238E27FC236}">
                <a16:creationId xmlns:a16="http://schemas.microsoft.com/office/drawing/2014/main" id="{411C4446-5C18-E55C-66C5-87768F2A1819}"/>
              </a:ext>
            </a:extLst>
          </p:cNvPr>
          <p:cNvSpPr>
            <a:spLocks noGrp="1"/>
          </p:cNvSpPr>
          <p:nvPr>
            <p:ph type="body" sz="half" idx="2"/>
          </p:nvPr>
        </p:nvSpPr>
        <p:spPr>
          <a:xfrm>
            <a:off x="446468" y="2207418"/>
            <a:ext cx="4731014" cy="3538545"/>
          </a:xfrm>
          <a:prstGeom prst="rect">
            <a:avLst/>
          </a:prstGeo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1546374836"/>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odySlide-V-Photo-Text-Whit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5610386" y="-9525"/>
            <a:ext cx="6581614" cy="6882938"/>
          </a:xfrm>
          <a:prstGeom prst="rect">
            <a:avLst/>
          </a:prstGeom>
          <a:ln>
            <a:noFill/>
          </a:ln>
        </p:spPr>
        <p:txBody>
          <a:bodyPr/>
          <a:lstStyle/>
          <a:p>
            <a:r>
              <a:rPr lang="en-US"/>
              <a:t>Click icon to add picture</a:t>
            </a:r>
          </a:p>
        </p:txBody>
      </p:sp>
      <p:cxnSp>
        <p:nvCxnSpPr>
          <p:cNvPr id="13" name="Straight Connector 12">
            <a:extLst>
              <a:ext uri="{FF2B5EF4-FFF2-40B4-BE49-F238E27FC236}">
                <a16:creationId xmlns:a16="http://schemas.microsoft.com/office/drawing/2014/main" id="{377656EE-046E-269A-42B4-2F46D97DE061}"/>
              </a:ext>
            </a:extLst>
          </p:cNvPr>
          <p:cNvCxnSpPr>
            <a:cxnSpLocks/>
          </p:cNvCxnSpPr>
          <p:nvPr userDrawn="1"/>
        </p:nvCxnSpPr>
        <p:spPr>
          <a:xfrm flipH="1">
            <a:off x="446467" y="682110"/>
            <a:ext cx="473101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6A7C160F-743B-1CAD-BD44-F05ED6E99823}"/>
              </a:ext>
            </a:extLst>
          </p:cNvPr>
          <p:cNvSpPr>
            <a:spLocks noGrp="1"/>
          </p:cNvSpPr>
          <p:nvPr>
            <p:ph type="title" hasCustomPrompt="1"/>
          </p:nvPr>
        </p:nvSpPr>
        <p:spPr>
          <a:xfrm>
            <a:off x="446468" y="921070"/>
            <a:ext cx="4731014" cy="1212206"/>
          </a:xfrm>
        </p:spPr>
        <p:txBody>
          <a:bodyPr anchor="b"/>
          <a:lstStyle>
            <a:lvl1pPr>
              <a:defRPr sz="3200">
                <a:solidFill>
                  <a:schemeClr val="tx1"/>
                </a:solidFill>
              </a:defRPr>
            </a:lvl1pPr>
          </a:lstStyle>
          <a:p>
            <a:r>
              <a:rPr lang="en-US" dirty="0"/>
              <a:t>Click to add title</a:t>
            </a:r>
          </a:p>
        </p:txBody>
      </p:sp>
      <p:sp>
        <p:nvSpPr>
          <p:cNvPr id="15" name="Text Placeholder 3">
            <a:extLst>
              <a:ext uri="{FF2B5EF4-FFF2-40B4-BE49-F238E27FC236}">
                <a16:creationId xmlns:a16="http://schemas.microsoft.com/office/drawing/2014/main" id="{3DF01507-E3A2-4DD4-780C-50536F598F4F}"/>
              </a:ext>
            </a:extLst>
          </p:cNvPr>
          <p:cNvSpPr>
            <a:spLocks noGrp="1"/>
          </p:cNvSpPr>
          <p:nvPr>
            <p:ph type="body" sz="half" idx="2"/>
          </p:nvPr>
        </p:nvSpPr>
        <p:spPr>
          <a:xfrm>
            <a:off x="446468" y="2207418"/>
            <a:ext cx="4731014" cy="3538545"/>
          </a:xfrm>
          <a:prstGeom prst="rect">
            <a:avLst/>
          </a:prstGeo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6" name="Slide Number Placeholder 2">
            <a:extLst>
              <a:ext uri="{FF2B5EF4-FFF2-40B4-BE49-F238E27FC236}">
                <a16:creationId xmlns:a16="http://schemas.microsoft.com/office/drawing/2014/main" id="{4271BB7F-4416-52A3-AC7F-D6F1A3DEF4F8}"/>
              </a:ext>
            </a:extLst>
          </p:cNvPr>
          <p:cNvSpPr>
            <a:spLocks noGrp="1"/>
          </p:cNvSpPr>
          <p:nvPr>
            <p:ph type="sldNum" sz="quarter" idx="12"/>
          </p:nvPr>
        </p:nvSpPr>
        <p:spPr>
          <a:xfrm>
            <a:off x="10634663" y="613032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39415020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ppendix-White">
    <p:bg>
      <p:bgRef idx="1001">
        <a:schemeClr val="bg1"/>
      </p:bgRef>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64280"/>
            <a:ext cx="11266713" cy="4253827"/>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886933"/>
            <a:ext cx="11288332" cy="449038"/>
          </a:xfrm>
        </p:spPr>
        <p:txBody>
          <a:bodyPr>
            <a:noAutofit/>
          </a:bodyPr>
          <a:lstStyle>
            <a:lvl1pPr>
              <a:defRPr sz="4000"/>
            </a:lvl1pPr>
          </a:lstStyle>
          <a:p>
            <a:r>
              <a:rPr lang="en-US" dirty="0"/>
              <a:t>Click to edit Master title style</a:t>
            </a:r>
          </a:p>
        </p:txBody>
      </p:sp>
      <p:cxnSp>
        <p:nvCxnSpPr>
          <p:cNvPr id="5" name="Straight Connector 4">
            <a:extLst>
              <a:ext uri="{FF2B5EF4-FFF2-40B4-BE49-F238E27FC236}">
                <a16:creationId xmlns:a16="http://schemas.microsoft.com/office/drawing/2014/main" id="{7FE98FF4-28C2-911E-02C5-F149F904D0F6}"/>
              </a:ext>
            </a:extLst>
          </p:cNvPr>
          <p:cNvCxnSpPr>
            <a:cxnSpLocks/>
          </p:cNvCxnSpPr>
          <p:nvPr userDrawn="1"/>
        </p:nvCxnSpPr>
        <p:spPr>
          <a:xfrm flipH="1">
            <a:off x="446468" y="1518533"/>
            <a:ext cx="11299064" cy="14835"/>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59858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ppendix-Gray">
    <p:bg>
      <p:bgPr>
        <a:solidFill>
          <a:srgbClr val="E9E6E3"/>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64280"/>
            <a:ext cx="11266713" cy="4253827"/>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886933"/>
            <a:ext cx="11288332" cy="449038"/>
          </a:xfrm>
        </p:spPr>
        <p:txBody>
          <a:bodyPr>
            <a:noAutofit/>
          </a:bodyPr>
          <a:lstStyle>
            <a:lvl1pPr>
              <a:defRPr sz="4000"/>
            </a:lvl1pPr>
          </a:lstStyle>
          <a:p>
            <a:r>
              <a:rPr lang="en-US" dirty="0"/>
              <a:t>Click to edit Master title style</a:t>
            </a:r>
          </a:p>
        </p:txBody>
      </p:sp>
      <p:cxnSp>
        <p:nvCxnSpPr>
          <p:cNvPr id="5" name="Straight Connector 4">
            <a:extLst>
              <a:ext uri="{FF2B5EF4-FFF2-40B4-BE49-F238E27FC236}">
                <a16:creationId xmlns:a16="http://schemas.microsoft.com/office/drawing/2014/main" id="{7FE98FF4-28C2-911E-02C5-F149F904D0F6}"/>
              </a:ext>
            </a:extLst>
          </p:cNvPr>
          <p:cNvCxnSpPr>
            <a:cxnSpLocks/>
          </p:cNvCxnSpPr>
          <p:nvPr userDrawn="1"/>
        </p:nvCxnSpPr>
        <p:spPr>
          <a:xfrm flipH="1">
            <a:off x="446468" y="1518533"/>
            <a:ext cx="11299064" cy="14835"/>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4287303"/>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ppendix-Gold">
    <p:bg>
      <p:bgPr>
        <a:solidFill>
          <a:schemeClr val="accent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64280"/>
            <a:ext cx="11266713" cy="4253827"/>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886933"/>
            <a:ext cx="11288332" cy="449038"/>
          </a:xfrm>
        </p:spPr>
        <p:txBody>
          <a:bodyPr>
            <a:noAutofit/>
          </a:bodyPr>
          <a:lstStyle>
            <a:lvl1pPr>
              <a:defRPr sz="4000"/>
            </a:lvl1pPr>
          </a:lstStyle>
          <a:p>
            <a:r>
              <a:rPr lang="en-US" dirty="0"/>
              <a:t>Click to edit Master title style</a:t>
            </a:r>
          </a:p>
        </p:txBody>
      </p:sp>
      <p:cxnSp>
        <p:nvCxnSpPr>
          <p:cNvPr id="5" name="Straight Connector 4">
            <a:extLst>
              <a:ext uri="{FF2B5EF4-FFF2-40B4-BE49-F238E27FC236}">
                <a16:creationId xmlns:a16="http://schemas.microsoft.com/office/drawing/2014/main" id="{7FE98FF4-28C2-911E-02C5-F149F904D0F6}"/>
              </a:ext>
            </a:extLst>
          </p:cNvPr>
          <p:cNvCxnSpPr>
            <a:cxnSpLocks/>
          </p:cNvCxnSpPr>
          <p:nvPr userDrawn="1"/>
        </p:nvCxnSpPr>
        <p:spPr>
          <a:xfrm flipH="1">
            <a:off x="446468" y="1518533"/>
            <a:ext cx="11299064" cy="1483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812754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H-Gold">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301024"/>
            <a:ext cx="9042305" cy="1215754"/>
          </a:xfrm>
        </p:spPr>
        <p:txBody>
          <a:bodyPr>
            <a:noAutofit/>
          </a:bodyPr>
          <a:lstStyle>
            <a:lvl1pPr algn="ctr">
              <a:defRPr sz="7200" cap="none">
                <a:solidFill>
                  <a:schemeClr val="tx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836827"/>
            <a:ext cx="7763458" cy="449263"/>
          </a:xfrm>
          <a:prstGeom prst="rect">
            <a:avLst/>
          </a:prstGeom>
        </p:spPr>
        <p:txBody>
          <a:bodyPr>
            <a:noAutofit/>
          </a:bodyPr>
          <a:lstStyle>
            <a:lvl1pPr marL="0" indent="0" algn="ctr">
              <a:buFontTx/>
              <a:buNone/>
              <a:defRPr sz="2400" b="1" i="0">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2214271" y="611873"/>
            <a:ext cx="7763458" cy="449263"/>
          </a:xfrm>
          <a:prstGeom prst="rect">
            <a:avLst/>
          </a:prstGeom>
        </p:spPr>
        <p:txBody>
          <a:bodyPr>
            <a:normAutofit/>
          </a:bodyPr>
          <a:lstStyle>
            <a:lvl1pPr marL="0" indent="0" algn="ctr">
              <a:buFontTx/>
              <a:buNone/>
              <a:defRPr sz="1600">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
        <p:nvSpPr>
          <p:cNvPr id="4" name="Slide Number Placeholder 3">
            <a:extLst>
              <a:ext uri="{FF2B5EF4-FFF2-40B4-BE49-F238E27FC236}">
                <a16:creationId xmlns:a16="http://schemas.microsoft.com/office/drawing/2014/main" id="{58EC3163-7E89-C90A-4497-846BA4987D4E}"/>
              </a:ext>
            </a:extLst>
          </p:cNvPr>
          <p:cNvSpPr>
            <a:spLocks noGrp="1"/>
          </p:cNvSpPr>
          <p:nvPr>
            <p:ph type="sldNum" sz="quarter" idx="12"/>
          </p:nvPr>
        </p:nvSpPr>
        <p:spPr>
          <a:xfrm>
            <a:off x="10560521" y="606752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sp>
        <p:nvSpPr>
          <p:cNvPr id="2" name="Rectangle 1">
            <a:extLst>
              <a:ext uri="{FF2B5EF4-FFF2-40B4-BE49-F238E27FC236}">
                <a16:creationId xmlns:a16="http://schemas.microsoft.com/office/drawing/2014/main" id="{F805BD1B-4B74-0DEA-AC5D-7A554C0965A7}"/>
              </a:ext>
            </a:extLst>
          </p:cNvPr>
          <p:cNvSpPr/>
          <p:nvPr userDrawn="1"/>
        </p:nvSpPr>
        <p:spPr>
          <a:xfrm>
            <a:off x="379718" y="328641"/>
            <a:ext cx="11411633" cy="6200718"/>
          </a:xfrm>
          <a:prstGeom prst="rect">
            <a:avLst/>
          </a:prstGeom>
          <a:no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DC4D712-C920-599A-9168-D672D43D06AF}"/>
              </a:ext>
            </a:extLst>
          </p:cNvPr>
          <p:cNvSpPr/>
          <p:nvPr userDrawn="1"/>
        </p:nvSpPr>
        <p:spPr>
          <a:xfrm>
            <a:off x="3748132" y="6153664"/>
            <a:ext cx="4695736" cy="70433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9ECEDE6-A1E1-054D-09DA-C8282F9734F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979505"/>
            <a:ext cx="3240703" cy="580078"/>
          </a:xfrm>
          <a:prstGeom prst="rect">
            <a:avLst/>
          </a:prstGeom>
        </p:spPr>
      </p:pic>
    </p:spTree>
    <p:extLst>
      <p:ext uri="{BB962C8B-B14F-4D97-AF65-F5344CB8AC3E}">
        <p14:creationId xmlns:p14="http://schemas.microsoft.com/office/powerpoint/2010/main" val="10492413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ppendix-Blk">
    <p:bg>
      <p:bgRef idx="1001">
        <a:schemeClr val="bg1"/>
      </p:bgRef>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64280"/>
            <a:ext cx="11266713" cy="4253827"/>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886933"/>
            <a:ext cx="11288332" cy="449038"/>
          </a:xfrm>
        </p:spPr>
        <p:txBody>
          <a:bodyPr>
            <a:noAutofit/>
          </a:bodyPr>
          <a:lstStyle>
            <a:lvl1pPr>
              <a:defRPr sz="4000"/>
            </a:lvl1pPr>
          </a:lstStyle>
          <a:p>
            <a:r>
              <a:rPr lang="en-US" dirty="0"/>
              <a:t>Click to edit Master title style</a:t>
            </a:r>
          </a:p>
        </p:txBody>
      </p:sp>
      <p:cxnSp>
        <p:nvCxnSpPr>
          <p:cNvPr id="5" name="Straight Connector 4">
            <a:extLst>
              <a:ext uri="{FF2B5EF4-FFF2-40B4-BE49-F238E27FC236}">
                <a16:creationId xmlns:a16="http://schemas.microsoft.com/office/drawing/2014/main" id="{7FE98FF4-28C2-911E-02C5-F149F904D0F6}"/>
              </a:ext>
            </a:extLst>
          </p:cNvPr>
          <p:cNvCxnSpPr>
            <a:cxnSpLocks/>
          </p:cNvCxnSpPr>
          <p:nvPr userDrawn="1"/>
        </p:nvCxnSpPr>
        <p:spPr>
          <a:xfrm flipH="1">
            <a:off x="446468" y="1518533"/>
            <a:ext cx="11299064" cy="1483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785037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You-Blk">
    <p:bg>
      <p:bgPr>
        <a:solidFill>
          <a:schemeClr val="tx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9956800" y="0"/>
            <a:ext cx="2235200" cy="6858000"/>
          </a:xfrm>
          <a:prstGeom prst="rect">
            <a:avLst/>
          </a:prstGeom>
          <a:noFill/>
        </p:spPr>
      </p:pic>
      <p:sp>
        <p:nvSpPr>
          <p:cNvPr id="4" name="Rectangle 3">
            <a:extLst>
              <a:ext uri="{FF2B5EF4-FFF2-40B4-BE49-F238E27FC236}">
                <a16:creationId xmlns:a16="http://schemas.microsoft.com/office/drawing/2014/main" id="{39A299E1-2370-DAD5-6ECE-F8A47908FA8D}"/>
              </a:ext>
            </a:extLst>
          </p:cNvPr>
          <p:cNvSpPr/>
          <p:nvPr userDrawn="1"/>
        </p:nvSpPr>
        <p:spPr>
          <a:xfrm>
            <a:off x="379718" y="328641"/>
            <a:ext cx="11411633" cy="6200718"/>
          </a:xfrm>
          <a:prstGeom prst="rect">
            <a:avLst/>
          </a:prstGeom>
          <a:noFill/>
          <a:ln w="28575">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FB29BBF-A5FF-F85D-0139-3B21E3A261BD}"/>
              </a:ext>
            </a:extLst>
          </p:cNvPr>
          <p:cNvSpPr/>
          <p:nvPr userDrawn="1"/>
        </p:nvSpPr>
        <p:spPr>
          <a:xfrm>
            <a:off x="3890235" y="6153664"/>
            <a:ext cx="4411531" cy="70433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 Placeholder 8">
            <a:extLst>
              <a:ext uri="{FF2B5EF4-FFF2-40B4-BE49-F238E27FC236}">
                <a16:creationId xmlns:a16="http://schemas.microsoft.com/office/drawing/2014/main" id="{89673714-B91D-958B-BECF-955912297D96}"/>
              </a:ext>
            </a:extLst>
          </p:cNvPr>
          <p:cNvSpPr>
            <a:spLocks noGrp="1"/>
          </p:cNvSpPr>
          <p:nvPr>
            <p:ph type="body" sz="quarter" idx="10" hasCustomPrompt="1"/>
          </p:nvPr>
        </p:nvSpPr>
        <p:spPr>
          <a:xfrm>
            <a:off x="2214271" y="3692163"/>
            <a:ext cx="7763458" cy="449263"/>
          </a:xfrm>
          <a:prstGeom prst="rect">
            <a:avLst/>
          </a:prstGeom>
        </p:spPr>
        <p:txBody>
          <a:bodyPr>
            <a:noAutofit/>
          </a:bodyPr>
          <a:lstStyle>
            <a:lvl1pPr marL="0" indent="0" algn="ctr">
              <a:buFontTx/>
              <a:buNone/>
              <a:defRPr sz="2400" b="1" i="0">
                <a:solidFill>
                  <a:schemeClr val="bg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Contact info</a:t>
            </a:r>
          </a:p>
        </p:txBody>
      </p:sp>
      <p:sp>
        <p:nvSpPr>
          <p:cNvPr id="6" name="TextBox 5">
            <a:extLst>
              <a:ext uri="{FF2B5EF4-FFF2-40B4-BE49-F238E27FC236}">
                <a16:creationId xmlns:a16="http://schemas.microsoft.com/office/drawing/2014/main" id="{0B527678-CF69-7692-DE16-D6E850A635E5}"/>
              </a:ext>
            </a:extLst>
          </p:cNvPr>
          <p:cNvSpPr txBox="1"/>
          <p:nvPr userDrawn="1"/>
        </p:nvSpPr>
        <p:spPr>
          <a:xfrm>
            <a:off x="2214272" y="2110146"/>
            <a:ext cx="7763457" cy="1569660"/>
          </a:xfrm>
          <a:prstGeom prst="rect">
            <a:avLst/>
          </a:prstGeom>
          <a:noFill/>
        </p:spPr>
        <p:txBody>
          <a:bodyPr wrap="square">
            <a:spAutoFit/>
          </a:bodyPr>
          <a:lstStyle/>
          <a:p>
            <a:pPr algn="ctr"/>
            <a:r>
              <a:rPr lang="en-US" sz="9600" b="1" dirty="0">
                <a:solidFill>
                  <a:schemeClr val="bg1"/>
                </a:solidFill>
                <a:latin typeface="Arial" panose="020B0604020202020204" pitchFamily="34" charset="0"/>
                <a:cs typeface="Arial" panose="020B0604020202020204" pitchFamily="34" charset="0"/>
              </a:rPr>
              <a:t>THANK YOU</a:t>
            </a:r>
          </a:p>
        </p:txBody>
      </p:sp>
      <p:pic>
        <p:nvPicPr>
          <p:cNvPr id="3" name="Picture 2">
            <a:extLst>
              <a:ext uri="{FF2B5EF4-FFF2-40B4-BE49-F238E27FC236}">
                <a16:creationId xmlns:a16="http://schemas.microsoft.com/office/drawing/2014/main" id="{A787617B-0B07-1C54-BD56-5A71A35852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5649" y="5976334"/>
            <a:ext cx="3240703" cy="583249"/>
          </a:xfrm>
          <a:prstGeom prst="rect">
            <a:avLst/>
          </a:prstGeom>
        </p:spPr>
      </p:pic>
    </p:spTree>
    <p:extLst>
      <p:ext uri="{BB962C8B-B14F-4D97-AF65-F5344CB8AC3E}">
        <p14:creationId xmlns:p14="http://schemas.microsoft.com/office/powerpoint/2010/main" val="7036539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ankYou-Gold">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9D0553A-ED88-8ECA-28A2-825EEC198DCD}"/>
              </a:ext>
            </a:extLst>
          </p:cNvPr>
          <p:cNvSpPr/>
          <p:nvPr userDrawn="1"/>
        </p:nvSpPr>
        <p:spPr>
          <a:xfrm>
            <a:off x="379718" y="328641"/>
            <a:ext cx="11411633" cy="6200718"/>
          </a:xfrm>
          <a:prstGeom prst="rect">
            <a:avLst/>
          </a:prstGeom>
          <a:no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Text Placeholder 8">
            <a:extLst>
              <a:ext uri="{FF2B5EF4-FFF2-40B4-BE49-F238E27FC236}">
                <a16:creationId xmlns:a16="http://schemas.microsoft.com/office/drawing/2014/main" id="{56109271-B2E0-D6EE-9BBE-E10F973981BA}"/>
              </a:ext>
            </a:extLst>
          </p:cNvPr>
          <p:cNvSpPr>
            <a:spLocks noGrp="1"/>
          </p:cNvSpPr>
          <p:nvPr>
            <p:ph type="body" sz="quarter" idx="10" hasCustomPrompt="1"/>
          </p:nvPr>
        </p:nvSpPr>
        <p:spPr>
          <a:xfrm>
            <a:off x="2214271" y="3692163"/>
            <a:ext cx="7763458" cy="449263"/>
          </a:xfrm>
          <a:prstGeom prst="rect">
            <a:avLst/>
          </a:prstGeom>
        </p:spPr>
        <p:txBody>
          <a:bodyPr>
            <a:noAutofit/>
          </a:bodyPr>
          <a:lstStyle>
            <a:lvl1pPr marL="0" indent="0" algn="ctr">
              <a:buFontTx/>
              <a:buNone/>
              <a:defRPr sz="2400" b="1" i="0">
                <a:solidFill>
                  <a:schemeClr val="tx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Contact info</a:t>
            </a:r>
          </a:p>
        </p:txBody>
      </p:sp>
      <p:sp>
        <p:nvSpPr>
          <p:cNvPr id="3" name="TextBox 2">
            <a:extLst>
              <a:ext uri="{FF2B5EF4-FFF2-40B4-BE49-F238E27FC236}">
                <a16:creationId xmlns:a16="http://schemas.microsoft.com/office/drawing/2014/main" id="{FC293836-5FF0-6BB9-536D-D8A476EDEA26}"/>
              </a:ext>
            </a:extLst>
          </p:cNvPr>
          <p:cNvSpPr txBox="1"/>
          <p:nvPr userDrawn="1"/>
        </p:nvSpPr>
        <p:spPr>
          <a:xfrm>
            <a:off x="2214272" y="2110146"/>
            <a:ext cx="7763457" cy="1569660"/>
          </a:xfrm>
          <a:prstGeom prst="rect">
            <a:avLst/>
          </a:prstGeom>
          <a:noFill/>
        </p:spPr>
        <p:txBody>
          <a:bodyPr wrap="square">
            <a:spAutoFit/>
          </a:bodyPr>
          <a:lstStyle/>
          <a:p>
            <a:pPr algn="ctr"/>
            <a:r>
              <a:rPr lang="en-US" sz="9600" b="1" dirty="0">
                <a:latin typeface="Arial" panose="020B0604020202020204" pitchFamily="34" charset="0"/>
                <a:cs typeface="Arial" panose="020B0604020202020204" pitchFamily="34" charset="0"/>
              </a:rPr>
              <a:t>THANK YOU</a:t>
            </a:r>
          </a:p>
        </p:txBody>
      </p:sp>
      <p:sp>
        <p:nvSpPr>
          <p:cNvPr id="2" name="Rectangle 1">
            <a:extLst>
              <a:ext uri="{FF2B5EF4-FFF2-40B4-BE49-F238E27FC236}">
                <a16:creationId xmlns:a16="http://schemas.microsoft.com/office/drawing/2014/main" id="{B5A83CD1-D400-3616-0FB3-4AA9AC2E656C}"/>
              </a:ext>
            </a:extLst>
          </p:cNvPr>
          <p:cNvSpPr/>
          <p:nvPr userDrawn="1"/>
        </p:nvSpPr>
        <p:spPr>
          <a:xfrm>
            <a:off x="3748132" y="6153664"/>
            <a:ext cx="4695736" cy="70433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C456AA2-641C-6D3D-D088-0CC55D328DF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979505"/>
            <a:ext cx="3240703" cy="580078"/>
          </a:xfrm>
          <a:prstGeom prst="rect">
            <a:avLst/>
          </a:prstGeom>
        </p:spPr>
      </p:pic>
    </p:spTree>
    <p:extLst>
      <p:ext uri="{BB962C8B-B14F-4D97-AF65-F5344CB8AC3E}">
        <p14:creationId xmlns:p14="http://schemas.microsoft.com/office/powerpoint/2010/main" val="1618025383"/>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lain-Whit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307779"/>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lain-Gray">
    <p:bg>
      <p:bgPr>
        <a:solidFill>
          <a:srgbClr val="E9E6E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0327357"/>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lain-Gold">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7675179"/>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lain-Bl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1101402"/>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H-Gold-Photos">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680458"/>
            <a:ext cx="9042305" cy="1215754"/>
          </a:xfrm>
        </p:spPr>
        <p:txBody>
          <a:bodyPr>
            <a:noAutofit/>
          </a:bodyPr>
          <a:lstStyle>
            <a:lvl1pPr algn="ctr">
              <a:defRPr sz="7200" cap="none">
                <a:solidFill>
                  <a:schemeClr val="tx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960982"/>
            <a:ext cx="7763458" cy="449263"/>
          </a:xfrm>
          <a:prstGeom prst="rect">
            <a:avLst/>
          </a:prstGeom>
        </p:spPr>
        <p:txBody>
          <a:bodyPr>
            <a:noAutofit/>
          </a:bodyPr>
          <a:lstStyle>
            <a:lvl1pPr marL="0" indent="0" algn="ctr">
              <a:buFontTx/>
              <a:buNone/>
              <a:defRPr sz="2400" b="1" i="0">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2214271" y="4477085"/>
            <a:ext cx="7763458" cy="449263"/>
          </a:xfrm>
          <a:prstGeom prst="rect">
            <a:avLst/>
          </a:prstGeom>
        </p:spPr>
        <p:txBody>
          <a:bodyPr>
            <a:normAutofit/>
          </a:bodyPr>
          <a:lstStyle>
            <a:lvl1pPr marL="0" indent="0" algn="ctr">
              <a:buFontTx/>
              <a:buNone/>
              <a:defRPr sz="1600">
                <a:solidFill>
                  <a:schemeClr val="tx2"/>
                </a:solidFill>
                <a:latin typeface="+mn-lt"/>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
        <p:nvSpPr>
          <p:cNvPr id="4" name="Slide Number Placeholder 3">
            <a:extLst>
              <a:ext uri="{FF2B5EF4-FFF2-40B4-BE49-F238E27FC236}">
                <a16:creationId xmlns:a16="http://schemas.microsoft.com/office/drawing/2014/main" id="{58EC3163-7E89-C90A-4497-846BA4987D4E}"/>
              </a:ext>
            </a:extLst>
          </p:cNvPr>
          <p:cNvSpPr>
            <a:spLocks noGrp="1"/>
          </p:cNvSpPr>
          <p:nvPr>
            <p:ph type="sldNum" sz="quarter" idx="12"/>
          </p:nvPr>
        </p:nvSpPr>
        <p:spPr/>
        <p:txBody>
          <a:bodyPr/>
          <a:lstStyle>
            <a:lvl1pPr>
              <a:defRPr>
                <a:solidFill>
                  <a:schemeClr val="tx1"/>
                </a:solidFill>
              </a:defRPr>
            </a:lvl1pPr>
          </a:lstStyle>
          <a:p>
            <a:fld id="{F994776A-187E-9540-9EA4-8D5781AB769D}" type="slidenum">
              <a:rPr lang="en-US" smtClean="0"/>
              <a:pPr/>
              <a:t>‹#›</a:t>
            </a:fld>
            <a:endParaRPr lang="en-US" dirty="0"/>
          </a:p>
        </p:txBody>
      </p:sp>
      <p:sp>
        <p:nvSpPr>
          <p:cNvPr id="2" name="Picture Placeholder 2">
            <a:extLst>
              <a:ext uri="{FF2B5EF4-FFF2-40B4-BE49-F238E27FC236}">
                <a16:creationId xmlns:a16="http://schemas.microsoft.com/office/drawing/2014/main" id="{43ACCEC3-F4C9-660A-86DF-E723BF3F25D6}"/>
              </a:ext>
            </a:extLst>
          </p:cNvPr>
          <p:cNvSpPr>
            <a:spLocks noGrp="1"/>
          </p:cNvSpPr>
          <p:nvPr>
            <p:ph type="pic" idx="1"/>
          </p:nvPr>
        </p:nvSpPr>
        <p:spPr>
          <a:xfrm>
            <a:off x="-25370" y="-14718"/>
            <a:ext cx="2945014"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Picture Placeholder 2">
            <a:extLst>
              <a:ext uri="{FF2B5EF4-FFF2-40B4-BE49-F238E27FC236}">
                <a16:creationId xmlns:a16="http://schemas.microsoft.com/office/drawing/2014/main" id="{0E75BEB1-456E-7013-6B16-3E7B51C7EE6F}"/>
              </a:ext>
            </a:extLst>
          </p:cNvPr>
          <p:cNvSpPr>
            <a:spLocks noGrp="1"/>
          </p:cNvSpPr>
          <p:nvPr>
            <p:ph type="pic" idx="13"/>
          </p:nvPr>
        </p:nvSpPr>
        <p:spPr>
          <a:xfrm>
            <a:off x="3074124" y="-14718"/>
            <a:ext cx="2945014"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Picture Placeholder 2">
            <a:extLst>
              <a:ext uri="{FF2B5EF4-FFF2-40B4-BE49-F238E27FC236}">
                <a16:creationId xmlns:a16="http://schemas.microsoft.com/office/drawing/2014/main" id="{CF7D4A6F-8639-3ECA-AF4D-477B2965386B}"/>
              </a:ext>
            </a:extLst>
          </p:cNvPr>
          <p:cNvSpPr>
            <a:spLocks noGrp="1"/>
          </p:cNvSpPr>
          <p:nvPr>
            <p:ph type="pic" idx="14"/>
          </p:nvPr>
        </p:nvSpPr>
        <p:spPr>
          <a:xfrm>
            <a:off x="6173618" y="-14718"/>
            <a:ext cx="2945014"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Picture Placeholder 2">
            <a:extLst>
              <a:ext uri="{FF2B5EF4-FFF2-40B4-BE49-F238E27FC236}">
                <a16:creationId xmlns:a16="http://schemas.microsoft.com/office/drawing/2014/main" id="{F110922D-7DDA-3FFA-9425-58A199D8EBB2}"/>
              </a:ext>
            </a:extLst>
          </p:cNvPr>
          <p:cNvSpPr>
            <a:spLocks noGrp="1"/>
          </p:cNvSpPr>
          <p:nvPr>
            <p:ph type="pic" idx="15"/>
          </p:nvPr>
        </p:nvSpPr>
        <p:spPr>
          <a:xfrm>
            <a:off x="9273112" y="-14718"/>
            <a:ext cx="2945014"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5" name="Picture 4">
            <a:extLst>
              <a:ext uri="{FF2B5EF4-FFF2-40B4-BE49-F238E27FC236}">
                <a16:creationId xmlns:a16="http://schemas.microsoft.com/office/drawing/2014/main" id="{9340440B-A218-84DA-90CA-378C5FF1B57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676188"/>
            <a:ext cx="3240703" cy="580078"/>
          </a:xfrm>
          <a:prstGeom prst="rect">
            <a:avLst/>
          </a:prstGeom>
        </p:spPr>
      </p:pic>
    </p:spTree>
    <p:extLst>
      <p:ext uri="{BB962C8B-B14F-4D97-AF65-F5344CB8AC3E}">
        <p14:creationId xmlns:p14="http://schemas.microsoft.com/office/powerpoint/2010/main" val="1611246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V-Gold-Photos">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723085" y="1226956"/>
            <a:ext cx="6314461" cy="2334697"/>
          </a:xfrm>
        </p:spPr>
        <p:txBody>
          <a:bodyPr>
            <a:noAutofit/>
          </a:bodyPr>
          <a:lstStyle>
            <a:lvl1pPr algn="l">
              <a:defRPr sz="7200" cap="none">
                <a:solidFill>
                  <a:schemeClr val="tx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723084" y="3663179"/>
            <a:ext cx="6314462" cy="449263"/>
          </a:xfrm>
          <a:prstGeom prst="rect">
            <a:avLst/>
          </a:prstGeom>
        </p:spPr>
        <p:txBody>
          <a:bodyPr>
            <a:noAutofit/>
          </a:bodyPr>
          <a:lstStyle>
            <a:lvl1pPr marL="0" indent="0" algn="l">
              <a:buFontTx/>
              <a:buNone/>
              <a:defRPr sz="2400" b="1" i="0">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723083" y="4151119"/>
            <a:ext cx="6314461" cy="449263"/>
          </a:xfrm>
          <a:prstGeom prst="rect">
            <a:avLst/>
          </a:prstGeom>
        </p:spPr>
        <p:txBody>
          <a:bodyPr>
            <a:normAutofit/>
          </a:bodyPr>
          <a:lstStyle>
            <a:lvl1pPr marL="0" indent="0" algn="l">
              <a:buFontTx/>
              <a:buNone/>
              <a:defRPr sz="1600">
                <a:solidFill>
                  <a:schemeClr val="tx2"/>
                </a:solidFill>
                <a:latin typeface="+mn-lt"/>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
        <p:nvSpPr>
          <p:cNvPr id="2" name="Picture Placeholder 2">
            <a:extLst>
              <a:ext uri="{FF2B5EF4-FFF2-40B4-BE49-F238E27FC236}">
                <a16:creationId xmlns:a16="http://schemas.microsoft.com/office/drawing/2014/main" id="{F16098CE-DD91-43BC-F0F0-16C87D06B4E6}"/>
              </a:ext>
            </a:extLst>
          </p:cNvPr>
          <p:cNvSpPr>
            <a:spLocks noGrp="1"/>
          </p:cNvSpPr>
          <p:nvPr>
            <p:ph type="pic" idx="1"/>
          </p:nvPr>
        </p:nvSpPr>
        <p:spPr>
          <a:xfrm>
            <a:off x="7590195" y="0"/>
            <a:ext cx="2595160"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Picture Placeholder 2">
            <a:extLst>
              <a:ext uri="{FF2B5EF4-FFF2-40B4-BE49-F238E27FC236}">
                <a16:creationId xmlns:a16="http://schemas.microsoft.com/office/drawing/2014/main" id="{C7273C23-2BC5-B6FA-44DC-D417D77A051D}"/>
              </a:ext>
            </a:extLst>
          </p:cNvPr>
          <p:cNvSpPr>
            <a:spLocks noGrp="1"/>
          </p:cNvSpPr>
          <p:nvPr>
            <p:ph type="pic" idx="13"/>
          </p:nvPr>
        </p:nvSpPr>
        <p:spPr>
          <a:xfrm>
            <a:off x="7592369" y="2065416"/>
            <a:ext cx="2595160" cy="3102440"/>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Picture Placeholder 2">
            <a:extLst>
              <a:ext uri="{FF2B5EF4-FFF2-40B4-BE49-F238E27FC236}">
                <a16:creationId xmlns:a16="http://schemas.microsoft.com/office/drawing/2014/main" id="{3CDD26CA-1611-9B35-786A-53E460EC04AF}"/>
              </a:ext>
            </a:extLst>
          </p:cNvPr>
          <p:cNvSpPr>
            <a:spLocks noGrp="1"/>
          </p:cNvSpPr>
          <p:nvPr>
            <p:ph type="pic" idx="14"/>
          </p:nvPr>
        </p:nvSpPr>
        <p:spPr>
          <a:xfrm>
            <a:off x="7590195" y="5347595"/>
            <a:ext cx="2595160" cy="1510406"/>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BABE02BC-040E-EDAE-85A8-705BF163C7A4}"/>
              </a:ext>
            </a:extLst>
          </p:cNvPr>
          <p:cNvSpPr>
            <a:spLocks noGrp="1"/>
          </p:cNvSpPr>
          <p:nvPr>
            <p:ph type="pic" idx="15"/>
          </p:nvPr>
        </p:nvSpPr>
        <p:spPr>
          <a:xfrm>
            <a:off x="10384971" y="0"/>
            <a:ext cx="1807029" cy="1510406"/>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Picture Placeholder 2">
            <a:extLst>
              <a:ext uri="{FF2B5EF4-FFF2-40B4-BE49-F238E27FC236}">
                <a16:creationId xmlns:a16="http://schemas.microsoft.com/office/drawing/2014/main" id="{2D3F7AB5-11AB-7F53-4860-F568D443C04C}"/>
              </a:ext>
            </a:extLst>
          </p:cNvPr>
          <p:cNvSpPr>
            <a:spLocks noGrp="1"/>
          </p:cNvSpPr>
          <p:nvPr>
            <p:ph type="pic" idx="16"/>
          </p:nvPr>
        </p:nvSpPr>
        <p:spPr>
          <a:xfrm>
            <a:off x="10384971" y="3644537"/>
            <a:ext cx="1807029" cy="3204858"/>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A4413ACA-4118-D7FA-049B-07294D679729}"/>
              </a:ext>
            </a:extLst>
          </p:cNvPr>
          <p:cNvSpPr>
            <a:spLocks noGrp="1"/>
          </p:cNvSpPr>
          <p:nvPr>
            <p:ph type="pic" idx="17"/>
          </p:nvPr>
        </p:nvSpPr>
        <p:spPr>
          <a:xfrm>
            <a:off x="10384971" y="1703650"/>
            <a:ext cx="1807029" cy="1747643"/>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cxnSp>
        <p:nvCxnSpPr>
          <p:cNvPr id="14" name="Straight Connector 13">
            <a:extLst>
              <a:ext uri="{FF2B5EF4-FFF2-40B4-BE49-F238E27FC236}">
                <a16:creationId xmlns:a16="http://schemas.microsoft.com/office/drawing/2014/main" id="{ED44450E-09AD-8F0B-C5B5-7F46A2E6ADDC}"/>
              </a:ext>
            </a:extLst>
          </p:cNvPr>
          <p:cNvCxnSpPr>
            <a:cxnSpLocks/>
          </p:cNvCxnSpPr>
          <p:nvPr userDrawn="1"/>
        </p:nvCxnSpPr>
        <p:spPr>
          <a:xfrm flipH="1">
            <a:off x="723085" y="928487"/>
            <a:ext cx="631445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Slide Number Placeholder 3">
            <a:extLst>
              <a:ext uri="{FF2B5EF4-FFF2-40B4-BE49-F238E27FC236}">
                <a16:creationId xmlns:a16="http://schemas.microsoft.com/office/drawing/2014/main" id="{151CDF93-0251-F4AE-CDB2-607CB2724AE9}"/>
              </a:ext>
            </a:extLst>
          </p:cNvPr>
          <p:cNvSpPr>
            <a:spLocks noGrp="1"/>
          </p:cNvSpPr>
          <p:nvPr>
            <p:ph type="sldNum" sz="quarter" idx="12"/>
          </p:nvPr>
        </p:nvSpPr>
        <p:spPr>
          <a:xfrm>
            <a:off x="723085" y="372179"/>
            <a:ext cx="1100137" cy="365125"/>
          </a:xfrm>
        </p:spPr>
        <p:txBody>
          <a:bodyPr/>
          <a:lstStyle>
            <a:lvl1pPr algn="l">
              <a:defRPr>
                <a:solidFill>
                  <a:schemeClr val="bg2"/>
                </a:solidFill>
              </a:defRPr>
            </a:lvl1pPr>
          </a:lstStyle>
          <a:p>
            <a:fld id="{F994776A-187E-9540-9EA4-8D5781AB769D}" type="slidenum">
              <a:rPr lang="en-US" smtClean="0"/>
              <a:pPr/>
              <a:t>‹#›</a:t>
            </a:fld>
            <a:endParaRPr lang="en-US" dirty="0"/>
          </a:p>
        </p:txBody>
      </p:sp>
      <p:pic>
        <p:nvPicPr>
          <p:cNvPr id="4" name="Picture 3">
            <a:extLst>
              <a:ext uri="{FF2B5EF4-FFF2-40B4-BE49-F238E27FC236}">
                <a16:creationId xmlns:a16="http://schemas.microsoft.com/office/drawing/2014/main" id="{7C0437BF-C73D-1155-8ABA-955991A18C8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1127" y="5582628"/>
            <a:ext cx="3240703" cy="580078"/>
          </a:xfrm>
          <a:prstGeom prst="rect">
            <a:avLst/>
          </a:prstGeom>
        </p:spPr>
      </p:pic>
    </p:spTree>
    <p:extLst>
      <p:ext uri="{BB962C8B-B14F-4D97-AF65-F5344CB8AC3E}">
        <p14:creationId xmlns:p14="http://schemas.microsoft.com/office/powerpoint/2010/main" val="2833150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view-Gold">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315398" y="2261651"/>
            <a:ext cx="4392610" cy="2334697"/>
          </a:xfrm>
        </p:spPr>
        <p:txBody>
          <a:bodyPr>
            <a:noAutofit/>
          </a:bodyPr>
          <a:lstStyle>
            <a:lvl1pPr algn="r">
              <a:defRPr sz="6000" cap="none">
                <a:solidFill>
                  <a:schemeClr val="tx1"/>
                </a:solidFill>
              </a:defRPr>
            </a:lvl1pPr>
          </a:lstStyle>
          <a:p>
            <a:r>
              <a:rPr lang="en-US" dirty="0"/>
              <a:t>Overview</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5774723" y="1445328"/>
            <a:ext cx="5371067" cy="3967344"/>
          </a:xfrm>
          <a:prstGeom prst="rect">
            <a:avLst/>
          </a:prstGeom>
        </p:spPr>
        <p:txBody>
          <a:bodyPr anchor="ctr">
            <a:noAutofit/>
          </a:bodyPr>
          <a:lstStyle>
            <a:lvl1pPr marL="0" indent="0" algn="l">
              <a:buFontTx/>
              <a:buNone/>
              <a:defRPr sz="2000" b="1" i="0">
                <a:solidFill>
                  <a:schemeClr val="tx1"/>
                </a:solidFill>
                <a:latin typeface="+mn-lt"/>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Description</a:t>
            </a:r>
          </a:p>
        </p:txBody>
      </p:sp>
      <p:sp>
        <p:nvSpPr>
          <p:cNvPr id="17" name="Slide Number Placeholder 3">
            <a:extLst>
              <a:ext uri="{FF2B5EF4-FFF2-40B4-BE49-F238E27FC236}">
                <a16:creationId xmlns:a16="http://schemas.microsoft.com/office/drawing/2014/main" id="{151CDF93-0251-F4AE-CDB2-607CB2724AE9}"/>
              </a:ext>
            </a:extLst>
          </p:cNvPr>
          <p:cNvSpPr>
            <a:spLocks noGrp="1"/>
          </p:cNvSpPr>
          <p:nvPr>
            <p:ph type="sldNum" sz="quarter" idx="12"/>
          </p:nvPr>
        </p:nvSpPr>
        <p:spPr>
          <a:xfrm>
            <a:off x="500663" y="5945077"/>
            <a:ext cx="1100137" cy="365125"/>
          </a:xfrm>
        </p:spPr>
        <p:txBody>
          <a:bodyPr/>
          <a:lstStyle>
            <a:lvl1pPr algn="l">
              <a:defRPr>
                <a:solidFill>
                  <a:schemeClr val="tx1"/>
                </a:solidFill>
              </a:defRPr>
            </a:lvl1pPr>
          </a:lstStyle>
          <a:p>
            <a:fld id="{F994776A-187E-9540-9EA4-8D5781AB769D}" type="slidenum">
              <a:rPr lang="en-US" smtClean="0"/>
              <a:pPr/>
              <a:t>‹#›</a:t>
            </a:fld>
            <a:endParaRPr lang="en-US" dirty="0"/>
          </a:p>
        </p:txBody>
      </p:sp>
      <p:cxnSp>
        <p:nvCxnSpPr>
          <p:cNvPr id="15" name="Straight Connector 14">
            <a:extLst>
              <a:ext uri="{FF2B5EF4-FFF2-40B4-BE49-F238E27FC236}">
                <a16:creationId xmlns:a16="http://schemas.microsoft.com/office/drawing/2014/main" id="{4116284B-26D8-CC80-FBE7-C6AB0AE22901}"/>
              </a:ext>
            </a:extLst>
          </p:cNvPr>
          <p:cNvCxnSpPr>
            <a:cxnSpLocks/>
          </p:cNvCxnSpPr>
          <p:nvPr userDrawn="1"/>
        </p:nvCxnSpPr>
        <p:spPr>
          <a:xfrm flipV="1">
            <a:off x="5241365" y="1445328"/>
            <a:ext cx="0" cy="39673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3261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Photo-Tex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34176D92-8FAB-782E-E607-5D0C5CC9C2A2}"/>
              </a:ext>
            </a:extLst>
          </p:cNvPr>
          <p:cNvSpPr>
            <a:spLocks noGrp="1"/>
          </p:cNvSpPr>
          <p:nvPr>
            <p:ph type="pic" idx="1"/>
          </p:nvPr>
        </p:nvSpPr>
        <p:spPr>
          <a:xfrm>
            <a:off x="0" y="0"/>
            <a:ext cx="12192000" cy="6858000"/>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a:extLst>
              <a:ext uri="{FF2B5EF4-FFF2-40B4-BE49-F238E27FC236}">
                <a16:creationId xmlns:a16="http://schemas.microsoft.com/office/drawing/2014/main" id="{85FDAFB6-8BB6-ADBB-6574-5B0C25E7BDDF}"/>
              </a:ext>
            </a:extLst>
          </p:cNvPr>
          <p:cNvSpPr>
            <a:spLocks noGrp="1"/>
          </p:cNvSpPr>
          <p:nvPr>
            <p:ph type="title"/>
          </p:nvPr>
        </p:nvSpPr>
        <p:spPr>
          <a:xfrm>
            <a:off x="478972" y="4671391"/>
            <a:ext cx="11266714" cy="1401419"/>
          </a:xfrm>
        </p:spPr>
        <p:txBody>
          <a:bodyPr>
            <a:normAutofit/>
          </a:bodyPr>
          <a:lstStyle>
            <a:lvl1pPr algn="ctr">
              <a:defRPr sz="4800"/>
            </a:lvl1pPr>
          </a:lstStyle>
          <a:p>
            <a:r>
              <a:rPr lang="en-US" dirty="0"/>
              <a:t>Click to edit Master title style</a:t>
            </a:r>
          </a:p>
        </p:txBody>
      </p:sp>
      <p:sp>
        <p:nvSpPr>
          <p:cNvPr id="6" name="Text Placeholder 8">
            <a:extLst>
              <a:ext uri="{FF2B5EF4-FFF2-40B4-BE49-F238E27FC236}">
                <a16:creationId xmlns:a16="http://schemas.microsoft.com/office/drawing/2014/main" id="{5FF931D0-D7E7-D9E1-3CCC-83299A09228A}"/>
              </a:ext>
            </a:extLst>
          </p:cNvPr>
          <p:cNvSpPr>
            <a:spLocks noGrp="1"/>
          </p:cNvSpPr>
          <p:nvPr>
            <p:ph type="body" sz="quarter" idx="10" hasCustomPrompt="1"/>
          </p:nvPr>
        </p:nvSpPr>
        <p:spPr>
          <a:xfrm>
            <a:off x="478972" y="6085510"/>
            <a:ext cx="11266714" cy="449263"/>
          </a:xfrm>
          <a:prstGeom prst="rect">
            <a:avLst/>
          </a:prstGeom>
        </p:spPr>
        <p:txBody>
          <a:bodyPr>
            <a:noAutofit/>
          </a:bodyPr>
          <a:lstStyle>
            <a:lvl1pPr marL="0" indent="0" algn="ctr">
              <a:buFontTx/>
              <a:buNone/>
              <a:defRPr sz="2000" b="1" i="0">
                <a:solidFill>
                  <a:schemeClr val="tx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Subtitle style</a:t>
            </a:r>
          </a:p>
        </p:txBody>
      </p:sp>
      <p:cxnSp>
        <p:nvCxnSpPr>
          <p:cNvPr id="7" name="Straight Connector 6">
            <a:extLst>
              <a:ext uri="{FF2B5EF4-FFF2-40B4-BE49-F238E27FC236}">
                <a16:creationId xmlns:a16="http://schemas.microsoft.com/office/drawing/2014/main" id="{636CDA25-94CE-9FF9-36D4-83CDB13C19A5}"/>
              </a:ext>
            </a:extLst>
          </p:cNvPr>
          <p:cNvCxnSpPr>
            <a:cxnSpLocks/>
          </p:cNvCxnSpPr>
          <p:nvPr userDrawn="1"/>
        </p:nvCxnSpPr>
        <p:spPr>
          <a:xfrm flipH="1">
            <a:off x="446468" y="6505467"/>
            <a:ext cx="11299064" cy="14835"/>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661115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AF61CC-58D4-72CE-66CA-BFE87D085DCB}"/>
              </a:ext>
            </a:extLst>
          </p:cNvPr>
          <p:cNvSpPr>
            <a:spLocks noGrp="1"/>
          </p:cNvSpPr>
          <p:nvPr>
            <p:ph type="title"/>
          </p:nvPr>
        </p:nvSpPr>
        <p:spPr>
          <a:xfrm>
            <a:off x="468086" y="524600"/>
            <a:ext cx="11266714" cy="589032"/>
          </a:xfrm>
          <a:prstGeom prst="rect">
            <a:avLst/>
          </a:prstGeom>
        </p:spPr>
        <p:txBody>
          <a:bodyPr vert="horz" lIns="91440" tIns="45720" rIns="91440" bIns="45720" rtlCol="0" anchor="ctr">
            <a:normAutofit/>
          </a:bodyPr>
          <a:lstStyle/>
          <a:p>
            <a:r>
              <a:rPr lang="en-US" dirty="0"/>
              <a:t>Click to edit Master slide title</a:t>
            </a:r>
          </a:p>
        </p:txBody>
      </p:sp>
      <p:sp>
        <p:nvSpPr>
          <p:cNvPr id="3" name="Text Placeholder 2">
            <a:extLst>
              <a:ext uri="{FF2B5EF4-FFF2-40B4-BE49-F238E27FC236}">
                <a16:creationId xmlns:a16="http://schemas.microsoft.com/office/drawing/2014/main" id="{41FD4295-B2CD-F1FF-F99B-B267D1740FB9}"/>
              </a:ext>
            </a:extLst>
          </p:cNvPr>
          <p:cNvSpPr>
            <a:spLocks noGrp="1"/>
          </p:cNvSpPr>
          <p:nvPr>
            <p:ph type="body" idx="1"/>
          </p:nvPr>
        </p:nvSpPr>
        <p:spPr>
          <a:xfrm>
            <a:off x="468086" y="1261241"/>
            <a:ext cx="11266714" cy="476944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a:extLst>
              <a:ext uri="{FF2B5EF4-FFF2-40B4-BE49-F238E27FC236}">
                <a16:creationId xmlns:a16="http://schemas.microsoft.com/office/drawing/2014/main" id="{5DCC5ACE-5747-34C7-00B2-2E4EABE6A031}"/>
              </a:ext>
            </a:extLst>
          </p:cNvPr>
          <p:cNvSpPr>
            <a:spLocks noGrp="1"/>
          </p:cNvSpPr>
          <p:nvPr>
            <p:ph type="sldNum" sz="quarter" idx="4"/>
          </p:nvPr>
        </p:nvSpPr>
        <p:spPr>
          <a:xfrm>
            <a:off x="10634663" y="6290433"/>
            <a:ext cx="11001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3825614813"/>
      </p:ext>
    </p:extLst>
  </p:cSld>
  <p:clrMap bg1="lt1" tx1="dk1" bg2="lt2" tx2="dk2" accent1="accent1" accent2="accent2" accent3="accent3" accent4="accent4" accent5="accent5" accent6="accent6" hlink="hlink" folHlink="folHlink"/>
  <p:sldLayoutIdLst>
    <p:sldLayoutId id="2147483733" r:id="rId1"/>
    <p:sldLayoutId id="2147483649" r:id="rId2"/>
    <p:sldLayoutId id="2147483717" r:id="rId3"/>
    <p:sldLayoutId id="2147483716" r:id="rId4"/>
    <p:sldLayoutId id="2147483718" r:id="rId5"/>
    <p:sldLayoutId id="2147483719" r:id="rId6"/>
    <p:sldLayoutId id="2147483720" r:id="rId7"/>
    <p:sldLayoutId id="2147483734" r:id="rId8"/>
    <p:sldLayoutId id="2147483702" r:id="rId9"/>
    <p:sldLayoutId id="2147483708" r:id="rId10"/>
    <p:sldLayoutId id="2147483721" r:id="rId11"/>
    <p:sldLayoutId id="2147483722" r:id="rId12"/>
    <p:sldLayoutId id="2147483735" r:id="rId13"/>
    <p:sldLayoutId id="2147483727" r:id="rId14"/>
    <p:sldLayoutId id="2147483728" r:id="rId15"/>
    <p:sldLayoutId id="2147483736" r:id="rId16"/>
    <p:sldLayoutId id="2147483723" r:id="rId17"/>
    <p:sldLayoutId id="2147483724" r:id="rId18"/>
    <p:sldLayoutId id="2147483737" r:id="rId19"/>
    <p:sldLayoutId id="2147483725" r:id="rId20"/>
    <p:sldLayoutId id="2147483726" r:id="rId21"/>
    <p:sldLayoutId id="2147483738" r:id="rId22"/>
    <p:sldLayoutId id="2147483688" r:id="rId23"/>
    <p:sldLayoutId id="2147483650" r:id="rId24"/>
    <p:sldLayoutId id="2147483701" r:id="rId25"/>
    <p:sldLayoutId id="2147483730" r:id="rId26"/>
    <p:sldLayoutId id="2147483729" r:id="rId27"/>
    <p:sldLayoutId id="2147483739" r:id="rId28"/>
    <p:sldLayoutId id="2147483740" r:id="rId29"/>
    <p:sldLayoutId id="2147483731" r:id="rId30"/>
    <p:sldLayoutId id="2147483732" r:id="rId31"/>
    <p:sldLayoutId id="2147483711" r:id="rId32"/>
    <p:sldLayoutId id="2147483712" r:id="rId33"/>
    <p:sldLayoutId id="2147483656" r:id="rId34"/>
    <p:sldLayoutId id="2147483657" r:id="rId35"/>
    <p:sldLayoutId id="2147483706" r:id="rId36"/>
    <p:sldLayoutId id="2147483705" r:id="rId37"/>
    <p:sldLayoutId id="2147483707" r:id="rId38"/>
    <p:sldLayoutId id="2147483713" r:id="rId39"/>
    <p:sldLayoutId id="2147483709" r:id="rId40"/>
    <p:sldLayoutId id="2147483710" r:id="rId41"/>
    <p:sldLayoutId id="2147483653" r:id="rId42"/>
    <p:sldLayoutId id="2147483690" r:id="rId43"/>
    <p:sldLayoutId id="2147483704" r:id="rId44"/>
    <p:sldLayoutId id="2147483692" r:id="rId45"/>
    <p:sldLayoutId id="2147483693" r:id="rId46"/>
    <p:sldLayoutId id="2147483743" r:id="rId47"/>
    <p:sldLayoutId id="2147483741" r:id="rId48"/>
    <p:sldLayoutId id="2147483744" r:id="rId49"/>
    <p:sldLayoutId id="2147483742" r:id="rId50"/>
    <p:sldLayoutId id="2147483691" r:id="rId51"/>
    <p:sldLayoutId id="2147483703" r:id="rId52"/>
    <p:sldLayoutId id="2147483746" r:id="rId53"/>
    <p:sldLayoutId id="2147483748" r:id="rId54"/>
    <p:sldLayoutId id="2147483745" r:id="rId55"/>
    <p:sldLayoutId id="2147483747" r:id="rId56"/>
  </p:sldLayoutIdLst>
  <p:hf hdr="0" dt="0"/>
  <p:txStyles>
    <p:titleStyle>
      <a:lvl1pPr algn="l" defTabSz="914400" rtl="0" eaLnBrk="1" fontAlgn="b" latinLnBrk="0" hangingPunct="1">
        <a:lnSpc>
          <a:spcPct val="90000"/>
        </a:lnSpc>
        <a:spcBef>
          <a:spcPct val="0"/>
        </a:spcBef>
        <a:buNone/>
        <a:defRPr lang="en-US" sz="3200" b="1" i="0" kern="1200" cap="none" baseline="0" dirty="0">
          <a:solidFill>
            <a:schemeClr val="tx1"/>
          </a:solidFill>
          <a:latin typeface="+mj-lt"/>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Wingdings" pitchFamily="2" charset="2"/>
        <a:buChar char="§"/>
        <a:defRPr sz="2000" b="0" i="0" kern="1200" baseline="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itchFamily="2" charset="2"/>
        <a:buChar char="§"/>
        <a:defRPr sz="1800" b="0" i="0" kern="1200" baseline="0">
          <a:solidFill>
            <a:schemeClr val="tx1"/>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itchFamily="2" charset="2"/>
        <a:buChar char="§"/>
        <a:defRPr sz="1600" b="0" i="0" kern="1200" baseline="0">
          <a:solidFill>
            <a:schemeClr val="tx1"/>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Wingdings" pitchFamily="2" charset="2"/>
        <a:buChar char="§"/>
        <a:defRPr sz="1500" b="0" i="0" kern="1200" baseline="0">
          <a:solidFill>
            <a:schemeClr val="tx1"/>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itchFamily="2" charset="2"/>
        <a:buChar char="§"/>
        <a:defRPr sz="1400" b="0" i="0" kern="1200" baseline="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1.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160.png"/><Relationship Id="rId1" Type="http://schemas.openxmlformats.org/officeDocument/2006/relationships/slideLayout" Target="../slideLayouts/slideLayout23.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1.xml"/><Relationship Id="rId5" Type="http://schemas.openxmlformats.org/officeDocument/2006/relationships/image" Target="../media/image29.png"/><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0.png"/><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6D40D-3449-7200-DE91-4DC6DB8F83C4}"/>
              </a:ext>
            </a:extLst>
          </p:cNvPr>
          <p:cNvSpPr>
            <a:spLocks noGrp="1"/>
          </p:cNvSpPr>
          <p:nvPr>
            <p:ph type="title"/>
          </p:nvPr>
        </p:nvSpPr>
        <p:spPr>
          <a:xfrm>
            <a:off x="1574847" y="1705208"/>
            <a:ext cx="9042305" cy="1215754"/>
          </a:xfrm>
        </p:spPr>
        <p:txBody>
          <a:bodyPr/>
          <a:lstStyle/>
          <a:p>
            <a:r>
              <a:rPr lang="en-US" dirty="0"/>
              <a:t>Understanding Real Exchange Rates</a:t>
            </a:r>
            <a:endParaRPr lang="en-US" dirty="0">
              <a:latin typeface="+mj-lt"/>
            </a:endParaRPr>
          </a:p>
        </p:txBody>
      </p:sp>
      <p:sp>
        <p:nvSpPr>
          <p:cNvPr id="3" name="Text Placeholder 2">
            <a:extLst>
              <a:ext uri="{FF2B5EF4-FFF2-40B4-BE49-F238E27FC236}">
                <a16:creationId xmlns:a16="http://schemas.microsoft.com/office/drawing/2014/main" id="{F4CF6D8D-9C2D-E85D-085E-85A15356B482}"/>
              </a:ext>
            </a:extLst>
          </p:cNvPr>
          <p:cNvSpPr>
            <a:spLocks noGrp="1"/>
          </p:cNvSpPr>
          <p:nvPr>
            <p:ph type="body" sz="quarter" idx="10"/>
          </p:nvPr>
        </p:nvSpPr>
        <p:spPr>
          <a:xfrm>
            <a:off x="2214271" y="3736628"/>
            <a:ext cx="7763458" cy="449263"/>
          </a:xfrm>
        </p:spPr>
        <p:txBody>
          <a:bodyPr/>
          <a:lstStyle/>
          <a:p>
            <a:r>
              <a:rPr lang="en-US" dirty="0"/>
              <a:t>Based on "Understanding Real Exchange Rates Using Micro-Data: New Approaches to Enduring Puzzles," by Mario J. </a:t>
            </a:r>
            <a:r>
              <a:rPr lang="en-US" dirty="0" err="1"/>
              <a:t>Crucini</a:t>
            </a:r>
            <a:r>
              <a:rPr lang="en-US" dirty="0"/>
              <a:t> (Purdue University and NBER), IEFS-Korea inaugural meeting, Seoul National University, 2016.</a:t>
            </a:r>
          </a:p>
        </p:txBody>
      </p:sp>
      <p:sp>
        <p:nvSpPr>
          <p:cNvPr id="5" name="Slide Number Placeholder 4">
            <a:extLst>
              <a:ext uri="{FF2B5EF4-FFF2-40B4-BE49-F238E27FC236}">
                <a16:creationId xmlns:a16="http://schemas.microsoft.com/office/drawing/2014/main" id="{D147F708-59F3-3979-2054-9F8A58722427}"/>
              </a:ext>
            </a:extLst>
          </p:cNvPr>
          <p:cNvSpPr>
            <a:spLocks noGrp="1"/>
          </p:cNvSpPr>
          <p:nvPr>
            <p:ph type="sldNum" sz="quarter" idx="12"/>
          </p:nvPr>
        </p:nvSpPr>
        <p:spPr/>
        <p:txBody>
          <a:bodyPr/>
          <a:lstStyle/>
          <a:p>
            <a:fld id="{F994776A-187E-9540-9EA4-8D5781AB769D}" type="slidenum">
              <a:rPr lang="en-US" smtClean="0"/>
              <a:pPr/>
              <a:t>1</a:t>
            </a:fld>
            <a:endParaRPr lang="en-US" dirty="0"/>
          </a:p>
        </p:txBody>
      </p:sp>
    </p:spTree>
    <p:extLst>
      <p:ext uri="{BB962C8B-B14F-4D97-AF65-F5344CB8AC3E}">
        <p14:creationId xmlns:p14="http://schemas.microsoft.com/office/powerpoint/2010/main" val="4006257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2D568-1377-89F7-6EAC-F4B09BCD7B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BF629D-1651-949B-0843-7E37AFF7F2C8}"/>
              </a:ext>
            </a:extLst>
          </p:cNvPr>
          <p:cNvSpPr>
            <a:spLocks noGrp="1"/>
          </p:cNvSpPr>
          <p:nvPr>
            <p:ph type="title"/>
          </p:nvPr>
        </p:nvSpPr>
        <p:spPr/>
        <p:txBody>
          <a:bodyPr/>
          <a:lstStyle/>
          <a:p>
            <a:pPr algn="ctr"/>
            <a:r>
              <a:rPr lang="en-US" dirty="0"/>
              <a:t>Why Micro-Price Data?​</a:t>
            </a:r>
          </a:p>
        </p:txBody>
      </p:sp>
      <p:sp>
        <p:nvSpPr>
          <p:cNvPr id="3" name="Text Placeholder 2">
            <a:extLst>
              <a:ext uri="{FF2B5EF4-FFF2-40B4-BE49-F238E27FC236}">
                <a16:creationId xmlns:a16="http://schemas.microsoft.com/office/drawing/2014/main" id="{5E31F536-DC2A-CDBB-AC53-A9D66E480BD8}"/>
              </a:ext>
            </a:extLst>
          </p:cNvPr>
          <p:cNvSpPr>
            <a:spLocks noGrp="1"/>
          </p:cNvSpPr>
          <p:nvPr>
            <p:ph type="body" sz="quarter" idx="10"/>
          </p:nvPr>
        </p:nvSpPr>
        <p:spPr/>
        <p:txBody>
          <a:bodyPr/>
          <a:lstStyle/>
          <a:p>
            <a:r>
              <a:rPr lang="en-US" dirty="0">
                <a:solidFill>
                  <a:schemeClr val="tx2"/>
                </a:solidFill>
              </a:rPr>
              <a:t>Motivation</a:t>
            </a:r>
          </a:p>
          <a:p>
            <a:r>
              <a:rPr lang="en-US" dirty="0">
                <a:sym typeface="Wingdings" panose="05000000000000000000" pitchFamily="2" charset="2"/>
              </a:rPr>
              <a:t> </a:t>
            </a:r>
            <a:r>
              <a:rPr lang="en-US" dirty="0"/>
              <a:t>Why Micro-Price Data?​</a:t>
            </a:r>
          </a:p>
          <a:p>
            <a:pPr fontAlgn="base"/>
            <a:r>
              <a:rPr lang="en-US" dirty="0">
                <a:solidFill>
                  <a:schemeClr val="tx2"/>
                </a:solidFill>
              </a:rPr>
              <a:t>Trade in Middle Products​</a:t>
            </a:r>
          </a:p>
          <a:p>
            <a:pPr fontAlgn="base"/>
            <a:r>
              <a:rPr lang="en-US" dirty="0">
                <a:solidFill>
                  <a:schemeClr val="tx2"/>
                </a:solidFill>
                <a:sym typeface="Wingdings" panose="05000000000000000000" pitchFamily="2" charset="2"/>
              </a:rPr>
              <a:t>Empirical Implications</a:t>
            </a:r>
            <a:endParaRPr lang="en-US" dirty="0">
              <a:solidFill>
                <a:schemeClr val="tx2"/>
              </a:solidFill>
            </a:endParaRPr>
          </a:p>
        </p:txBody>
      </p:sp>
      <p:sp>
        <p:nvSpPr>
          <p:cNvPr id="4" name="Slide Number Placeholder 3">
            <a:extLst>
              <a:ext uri="{FF2B5EF4-FFF2-40B4-BE49-F238E27FC236}">
                <a16:creationId xmlns:a16="http://schemas.microsoft.com/office/drawing/2014/main" id="{E215298D-528E-E2E8-4BBF-796E3498EC2F}"/>
              </a:ext>
            </a:extLst>
          </p:cNvPr>
          <p:cNvSpPr>
            <a:spLocks noGrp="1"/>
          </p:cNvSpPr>
          <p:nvPr>
            <p:ph type="sldNum" sz="quarter" idx="12"/>
          </p:nvPr>
        </p:nvSpPr>
        <p:spPr/>
        <p:txBody>
          <a:bodyPr/>
          <a:lstStyle/>
          <a:p>
            <a:fld id="{F994776A-187E-9540-9EA4-8D5781AB769D}" type="slidenum">
              <a:rPr lang="en-US" smtClean="0"/>
              <a:pPr/>
              <a:t>10</a:t>
            </a:fld>
            <a:endParaRPr lang="en-US" dirty="0"/>
          </a:p>
        </p:txBody>
      </p:sp>
    </p:spTree>
    <p:extLst>
      <p:ext uri="{BB962C8B-B14F-4D97-AF65-F5344CB8AC3E}">
        <p14:creationId xmlns:p14="http://schemas.microsoft.com/office/powerpoint/2010/main" val="2371046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8F804B-A115-F779-A9CC-EC857E5115E4}"/>
              </a:ext>
            </a:extLst>
          </p:cNvPr>
          <p:cNvSpPr>
            <a:spLocks noGrp="1"/>
          </p:cNvSpPr>
          <p:nvPr>
            <p:ph type="title"/>
          </p:nvPr>
        </p:nvSpPr>
        <p:spPr/>
        <p:txBody>
          <a:bodyPr/>
          <a:lstStyle/>
          <a:p>
            <a:r>
              <a:rPr lang="en-US" dirty="0"/>
              <a:t>Price Variance Decomposition</a:t>
            </a:r>
          </a:p>
        </p:txBody>
      </p:sp>
      <p:sp>
        <p:nvSpPr>
          <p:cNvPr id="2" name="Slide Number Placeholder 1">
            <a:extLst>
              <a:ext uri="{FF2B5EF4-FFF2-40B4-BE49-F238E27FC236}">
                <a16:creationId xmlns:a16="http://schemas.microsoft.com/office/drawing/2014/main" id="{EE0C5630-5249-04A9-55CC-0A15A792C712}"/>
              </a:ext>
            </a:extLst>
          </p:cNvPr>
          <p:cNvSpPr>
            <a:spLocks noGrp="1"/>
          </p:cNvSpPr>
          <p:nvPr>
            <p:ph type="sldNum" sz="quarter" idx="12"/>
          </p:nvPr>
        </p:nvSpPr>
        <p:spPr/>
        <p:txBody>
          <a:bodyPr/>
          <a:lstStyle/>
          <a:p>
            <a:fld id="{F994776A-187E-9540-9EA4-8D5781AB769D}" type="slidenum">
              <a:rPr lang="en-US" smtClean="0"/>
              <a:pPr/>
              <a:t>11</a:t>
            </a:fld>
            <a:endParaRPr lang="en-US" dirty="0"/>
          </a:p>
        </p:txBody>
      </p:sp>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E5201A3C-F728-7805-BB91-C71488CE6C32}"/>
                  </a:ext>
                </a:extLst>
              </p:cNvPr>
              <p:cNvSpPr>
                <a:spLocks noGrp="1"/>
              </p:cNvSpPr>
              <p:nvPr>
                <p:ph type="body" sz="quarter" idx="10"/>
              </p:nvPr>
            </p:nvSpPr>
            <p:spPr/>
            <p:txBody>
              <a:bodyPr/>
              <a:lstStyle/>
              <a:p>
                <a:r>
                  <a:rPr lang="en-US" b="1" dirty="0">
                    <a:solidFill>
                      <a:srgbClr val="9D2235"/>
                    </a:solidFill>
                  </a:rPr>
                  <a:t>Theorem:</a:t>
                </a:r>
                <a:r>
                  <a:rPr lang="en-US" dirty="0">
                    <a:solidFill>
                      <a:srgbClr val="9D2235"/>
                    </a:solidFill>
                  </a:rPr>
                  <a:t> </a:t>
                </a:r>
                <a:r>
                  <a:rPr lang="en-US" dirty="0"/>
                  <a:t>Total variance of real exchange rates (across locations and time) for a particular good is the variance (across locations) of the conditional mean (across time) plus the mean (across locations) of the conditional variance (across time).</a:t>
                </a:r>
              </a:p>
              <a:p>
                <a:endParaRPr lang="en-US" dirty="0"/>
              </a:p>
              <a:p>
                <a:pPr marL="285750" indent="-285750">
                  <a:buFont typeface="Arial" panose="020B0604020202020204" pitchFamily="34" charset="0"/>
                  <a:buChar char="•"/>
                </a:pPr>
                <a:r>
                  <a:rPr lang="en-US" dirty="0" err="1"/>
                  <a:t>Crucini</a:t>
                </a:r>
                <a:r>
                  <a:rPr lang="en-US" dirty="0"/>
                  <a:t> and Telmer (2012) shows that the variance of a good’s price can be decomposed as:</a:t>
                </a:r>
              </a:p>
              <a:p>
                <a:endParaRPr lang="en-US" b="1" dirty="0">
                  <a:solidFill>
                    <a:srgbClr val="9D2235"/>
                  </a:solidFill>
                </a:endParaRPr>
              </a:p>
              <a:p>
                <a:pPr algn="ctr"/>
                <a14:m>
                  <m:oMathPara xmlns:m="http://schemas.openxmlformats.org/officeDocument/2006/math">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𝑉𝑎𝑟</m:t>
                          </m:r>
                        </m:e>
                        <m:sub>
                          <m:r>
                            <a:rPr lang="en-US" b="0" i="1" smtClean="0">
                              <a:solidFill>
                                <a:schemeClr val="tx1"/>
                              </a:solidFill>
                              <a:latin typeface="Cambria Math" panose="02040503050406030204" pitchFamily="18" charset="0"/>
                            </a:rPr>
                            <m:t>𝑗𝑘</m:t>
                          </m:r>
                        </m:sub>
                      </m:sSub>
                      <m:d>
                        <m:dPr>
                          <m:ctrlPr>
                            <a:rPr lang="en-US" b="0" i="1" smtClean="0">
                              <a:solidFill>
                                <a:schemeClr val="tx1"/>
                              </a:solidFill>
                              <a:latin typeface="Cambria Math" panose="02040503050406030204" pitchFamily="18" charset="0"/>
                            </a:rPr>
                          </m:ctrlPr>
                        </m:dPr>
                        <m:e>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𝑖</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𝑗𝑘</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𝑡</m:t>
                              </m:r>
                            </m:sub>
                          </m:sSub>
                        </m:e>
                        <m:e>
                          <m:r>
                            <a:rPr lang="en-US" b="0" i="1" smtClean="0">
                              <a:solidFill>
                                <a:schemeClr val="tx1"/>
                              </a:solidFill>
                              <a:latin typeface="Cambria Math" panose="02040503050406030204" pitchFamily="18" charset="0"/>
                            </a:rPr>
                            <m:t>𝑖</m:t>
                          </m:r>
                        </m:e>
                      </m:d>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𝑉𝑎</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𝑟</m:t>
                          </m:r>
                        </m:e>
                        <m:sub>
                          <m:r>
                            <a:rPr lang="en-US" b="0" i="1" smtClean="0">
                              <a:solidFill>
                                <a:schemeClr val="tx1"/>
                              </a:solidFill>
                              <a:latin typeface="Cambria Math" panose="02040503050406030204" pitchFamily="18" charset="0"/>
                            </a:rPr>
                            <m:t>𝑗𝑘</m:t>
                          </m:r>
                        </m:sub>
                      </m:sSub>
                      <m:d>
                        <m:dPr>
                          <m:begChr m:val="["/>
                          <m:endChr m:val="]"/>
                          <m:ctrlPr>
                            <a:rPr lang="en-US" b="0" i="1" smtClean="0">
                              <a:solidFill>
                                <a:schemeClr val="tx1"/>
                              </a:solidFill>
                              <a:latin typeface="Cambria Math" panose="02040503050406030204" pitchFamily="18" charset="0"/>
                            </a:rPr>
                          </m:ctrlPr>
                        </m:dPr>
                        <m:e>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𝑡</m:t>
                              </m:r>
                            </m:sub>
                          </m:sSub>
                          <m:r>
                            <a:rPr lang="en-US" b="0" i="1" smtClean="0">
                              <a:solidFill>
                                <a:schemeClr val="tx1"/>
                              </a:solidFill>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𝑖</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𝑗𝑘</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𝑡</m:t>
                              </m:r>
                            </m:sub>
                          </m:sSub>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𝑖</m:t>
                          </m:r>
                        </m:e>
                      </m:d>
                      <m:r>
                        <a:rPr lang="en-US" b="0" i="1" smtClean="0">
                          <a:solidFill>
                            <a:schemeClr val="tx1"/>
                          </a:solidFill>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𝑗𝑘</m:t>
                          </m:r>
                        </m:sub>
                      </m:sSub>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panose="02040503050406030204" pitchFamily="18" charset="0"/>
                            </a:rPr>
                            <m:t>𝑉𝑎</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𝑟</m:t>
                              </m:r>
                            </m:e>
                            <m:sub>
                              <m:r>
                                <a:rPr lang="en-US" b="0" i="1" smtClean="0">
                                  <a:solidFill>
                                    <a:schemeClr val="tx1"/>
                                  </a:solidFill>
                                  <a:latin typeface="Cambria Math" panose="02040503050406030204" pitchFamily="18" charset="0"/>
                                </a:rPr>
                                <m:t>𝑡</m:t>
                              </m:r>
                            </m:sub>
                          </m:sSub>
                          <m:d>
                            <m:dPr>
                              <m:sepChr m:val="∣"/>
                              <m:ctrlPr>
                                <a:rPr lang="en-US" b="0" i="1" smtClean="0">
                                  <a:solidFill>
                                    <a:schemeClr val="tx1"/>
                                  </a:solidFill>
                                  <a:latin typeface="Cambria Math" panose="02040503050406030204" pitchFamily="18" charset="0"/>
                                </a:rPr>
                              </m:ctrlPr>
                            </m:dPr>
                            <m:e>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𝑖</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𝑗𝑘</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𝑡</m:t>
                                  </m:r>
                                </m:sub>
                              </m:sSub>
                            </m:e>
                            <m:e>
                              <m:r>
                                <a:rPr lang="en-US" b="0" i="1" smtClean="0">
                                  <a:solidFill>
                                    <a:schemeClr val="tx1"/>
                                  </a:solidFill>
                                  <a:latin typeface="Cambria Math" panose="02040503050406030204" pitchFamily="18" charset="0"/>
                                </a:rPr>
                                <m:t>𝑖</m:t>
                              </m:r>
                            </m:e>
                          </m:d>
                        </m:e>
                      </m:d>
                    </m:oMath>
                  </m:oMathPara>
                </a14:m>
                <a:endParaRPr lang="en-US" i="1" dirty="0">
                  <a:solidFill>
                    <a:srgbClr val="9D2235"/>
                  </a:solidFill>
                </a:endParaRPr>
              </a:p>
            </p:txBody>
          </p:sp>
        </mc:Choice>
        <mc:Fallback>
          <p:sp>
            <p:nvSpPr>
              <p:cNvPr id="3" name="Text Placeholder 2">
                <a:extLst>
                  <a:ext uri="{FF2B5EF4-FFF2-40B4-BE49-F238E27FC236}">
                    <a16:creationId xmlns:a16="http://schemas.microsoft.com/office/drawing/2014/main" id="{E5201A3C-F728-7805-BB91-C71488CE6C32}"/>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433" t="-989"/>
                </a:stretch>
              </a:blipFill>
            </p:spPr>
            <p:txBody>
              <a:bodyPr/>
              <a:lstStyle/>
              <a:p>
                <a:r>
                  <a:rPr lang="en-US">
                    <a:noFill/>
                  </a:rPr>
                  <a:t> </a:t>
                </a:r>
              </a:p>
            </p:txBody>
          </p:sp>
        </mc:Fallback>
      </mc:AlternateContent>
    </p:spTree>
    <p:extLst>
      <p:ext uri="{BB962C8B-B14F-4D97-AF65-F5344CB8AC3E}">
        <p14:creationId xmlns:p14="http://schemas.microsoft.com/office/powerpoint/2010/main" val="4064209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3B11AB-538B-EE80-B9A1-83276150680F}"/>
              </a:ext>
            </a:extLst>
          </p:cNvPr>
          <p:cNvSpPr>
            <a:spLocks noGrp="1"/>
          </p:cNvSpPr>
          <p:nvPr>
            <p:ph type="title"/>
          </p:nvPr>
        </p:nvSpPr>
        <p:spPr/>
        <p:txBody>
          <a:bodyPr/>
          <a:lstStyle/>
          <a:p>
            <a:r>
              <a:rPr lang="en-US" dirty="0">
                <a:solidFill>
                  <a:schemeClr val="tx1"/>
                </a:solidFill>
              </a:rPr>
              <a:t>Price Variance Decomposition (Continued)</a:t>
            </a:r>
          </a:p>
        </p:txBody>
      </p:sp>
      <p:sp>
        <p:nvSpPr>
          <p:cNvPr id="2" name="Slide Number Placeholder 1">
            <a:extLst>
              <a:ext uri="{FF2B5EF4-FFF2-40B4-BE49-F238E27FC236}">
                <a16:creationId xmlns:a16="http://schemas.microsoft.com/office/drawing/2014/main" id="{2F78D046-B478-8193-9E87-0F317132C70A}"/>
              </a:ext>
            </a:extLst>
          </p:cNvPr>
          <p:cNvSpPr>
            <a:spLocks noGrp="1"/>
          </p:cNvSpPr>
          <p:nvPr>
            <p:ph type="sldNum" sz="quarter" idx="12"/>
          </p:nvPr>
        </p:nvSpPr>
        <p:spPr/>
        <p:txBody>
          <a:bodyPr/>
          <a:lstStyle/>
          <a:p>
            <a:fld id="{F994776A-187E-9540-9EA4-8D5781AB769D}" type="slidenum">
              <a:rPr lang="en-US" smtClean="0"/>
              <a:pPr/>
              <a:t>12</a:t>
            </a:fld>
            <a:endParaRPr lang="en-US" dirty="0"/>
          </a:p>
        </p:txBody>
      </p:sp>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50F560F6-46EB-83DE-28A2-9461B2F945AD}"/>
                  </a:ext>
                </a:extLst>
              </p:cNvPr>
              <p:cNvSpPr>
                <a:spLocks noGrp="1"/>
              </p:cNvSpPr>
              <p:nvPr>
                <p:ph type="body" sz="quarter" idx="10"/>
              </p:nvPr>
            </p:nvSpPr>
            <p:spPr/>
            <p:txBody>
              <a:bodyPr/>
              <a:lstStyle/>
              <a:p>
                <a:pPr marL="285750" indent="-285750">
                  <a:buFont typeface="Arial" panose="020B0604020202020204" pitchFamily="34" charset="0"/>
                  <a:buChar char="•"/>
                </a:pPr>
                <a:r>
                  <a:rPr lang="en-US" b="0" dirty="0">
                    <a:latin typeface="Cambria Math" panose="02040503050406030204" pitchFamily="18" charset="0"/>
                  </a:rPr>
                  <a:t>The previous equation can be denoted in simpler terms as the following:</a:t>
                </a:r>
              </a:p>
              <a:p>
                <a:pPr lvl="3"/>
                <a:endParaRPr lang="en-US" b="0" i="1" dirty="0">
                  <a:latin typeface="Cambria Math" panose="02040503050406030204" pitchFamily="18" charset="0"/>
                </a:endParaRPr>
              </a:p>
              <a:p>
                <a:pPr lvl="3"/>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𝑖</m:t>
                          </m:r>
                        </m:sub>
                      </m:sSub>
                    </m:oMath>
                  </m:oMathPara>
                </a14:m>
                <a:endParaRPr lang="en-US" b="0" dirty="0"/>
              </a:p>
              <a:p>
                <a:pPr lvl="3"/>
                <a:endParaRPr lang="en-US" dirty="0"/>
              </a:p>
              <a:p>
                <a:pPr marL="285750" indent="-285750">
                  <a:buFont typeface="Arial" panose="020B0604020202020204" pitchFamily="34" charset="0"/>
                  <a:buChar char="•"/>
                </a:pPr>
                <a14:m>
                  <m:oMath xmlns:m="http://schemas.openxmlformats.org/officeDocument/2006/math">
                    <m:sSub>
                      <m:sSubPr>
                        <m:ctrlPr>
                          <a:rPr lang="en-US" b="1" i="1" smtClean="0">
                            <a:solidFill>
                              <a:srgbClr val="9D2235"/>
                            </a:solidFill>
                            <a:latin typeface="Cambria Math" panose="02040503050406030204" pitchFamily="18" charset="0"/>
                          </a:rPr>
                        </m:ctrlPr>
                      </m:sSubPr>
                      <m:e>
                        <m:r>
                          <a:rPr lang="en-US" b="1" i="1" smtClean="0">
                            <a:solidFill>
                              <a:srgbClr val="9D2235"/>
                            </a:solidFill>
                            <a:latin typeface="Cambria Math" panose="02040503050406030204" pitchFamily="18" charset="0"/>
                          </a:rPr>
                          <m:t>𝑪</m:t>
                        </m:r>
                      </m:e>
                      <m:sub>
                        <m:r>
                          <a:rPr lang="en-US" b="1" i="1" smtClean="0">
                            <a:solidFill>
                              <a:srgbClr val="9D2235"/>
                            </a:solidFill>
                            <a:latin typeface="Cambria Math" panose="02040503050406030204" pitchFamily="18" charset="0"/>
                          </a:rPr>
                          <m:t>𝒊</m:t>
                        </m:r>
                      </m:sub>
                    </m:sSub>
                  </m:oMath>
                </a14:m>
                <a:r>
                  <a:rPr lang="en-US" b="0" dirty="0"/>
                  <a:t>: Long-run price dispersion, time invariant component of trade costs broadly defined to include official and natural barriers to trade and retail and distribution costs (plus markups in sectors that are not perfectly competitive)</a:t>
                </a:r>
              </a:p>
              <a:p>
                <a:pPr marL="285750" indent="-285750">
                  <a:buFont typeface="Arial" panose="020B0604020202020204" pitchFamily="34" charset="0"/>
                  <a:buChar char="•"/>
                </a:pPr>
                <a14:m>
                  <m:oMath xmlns:m="http://schemas.openxmlformats.org/officeDocument/2006/math">
                    <m:sSub>
                      <m:sSubPr>
                        <m:ctrlPr>
                          <a:rPr lang="en-US" b="1" i="1" smtClean="0">
                            <a:solidFill>
                              <a:srgbClr val="9D2235"/>
                            </a:solidFill>
                            <a:latin typeface="Cambria Math" panose="02040503050406030204" pitchFamily="18" charset="0"/>
                          </a:rPr>
                        </m:ctrlPr>
                      </m:sSubPr>
                      <m:e>
                        <m:r>
                          <a:rPr lang="en-US" b="1" i="1" smtClean="0">
                            <a:solidFill>
                              <a:srgbClr val="9D2235"/>
                            </a:solidFill>
                            <a:latin typeface="Cambria Math" panose="02040503050406030204" pitchFamily="18" charset="0"/>
                          </a:rPr>
                          <m:t>𝑻</m:t>
                        </m:r>
                      </m:e>
                      <m:sub>
                        <m:r>
                          <a:rPr lang="en-US" b="1" i="1" smtClean="0">
                            <a:solidFill>
                              <a:srgbClr val="9D2235"/>
                            </a:solidFill>
                            <a:latin typeface="Cambria Math" panose="02040503050406030204" pitchFamily="18" charset="0"/>
                          </a:rPr>
                          <m:t>𝒊</m:t>
                        </m:r>
                      </m:sub>
                    </m:sSub>
                  </m:oMath>
                </a14:m>
                <a:r>
                  <a:rPr lang="en-US" b="0" dirty="0">
                    <a:solidFill>
                      <a:schemeClr val="tx1"/>
                    </a:solidFill>
                  </a:rPr>
                  <a:t>: Short-run price variability, time varying component of trade costs broadly defined to include items above in addition to the incomplete adjustment of local currency prices (and costs) to nominal exchange rate fluctuations</a:t>
                </a:r>
              </a:p>
              <a:p>
                <a:pPr marL="285750" indent="-285750">
                  <a:buFont typeface="Arial" panose="020B0604020202020204" pitchFamily="34" charset="0"/>
                  <a:buChar char="•"/>
                </a:pPr>
                <a:r>
                  <a:rPr lang="en-US" dirty="0"/>
                  <a:t>With price indices only the second term is observable. With micro-prices we have both</a:t>
                </a:r>
                <a:endParaRPr lang="en-US" b="0" dirty="0">
                  <a:solidFill>
                    <a:schemeClr val="tx1"/>
                  </a:solidFill>
                </a:endParaRPr>
              </a:p>
            </p:txBody>
          </p:sp>
        </mc:Choice>
        <mc:Fallback>
          <p:sp>
            <p:nvSpPr>
              <p:cNvPr id="3" name="Text Placeholder 2">
                <a:extLst>
                  <a:ext uri="{FF2B5EF4-FFF2-40B4-BE49-F238E27FC236}">
                    <a16:creationId xmlns:a16="http://schemas.microsoft.com/office/drawing/2014/main" id="{50F560F6-46EB-83DE-28A2-9461B2F945AD}"/>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325" t="-989" r="-325"/>
                </a:stretch>
              </a:blipFill>
            </p:spPr>
            <p:txBody>
              <a:bodyPr/>
              <a:lstStyle/>
              <a:p>
                <a:r>
                  <a:rPr lang="en-US">
                    <a:noFill/>
                  </a:rPr>
                  <a:t> </a:t>
                </a:r>
              </a:p>
            </p:txBody>
          </p:sp>
        </mc:Fallback>
      </mc:AlternateContent>
    </p:spTree>
    <p:extLst>
      <p:ext uri="{BB962C8B-B14F-4D97-AF65-F5344CB8AC3E}">
        <p14:creationId xmlns:p14="http://schemas.microsoft.com/office/powerpoint/2010/main" val="434829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E3B4FD-C042-9C36-51BB-7677038B6305}"/>
              </a:ext>
            </a:extLst>
          </p:cNvPr>
          <p:cNvSpPr>
            <a:spLocks noGrp="1"/>
          </p:cNvSpPr>
          <p:nvPr>
            <p:ph type="title"/>
          </p:nvPr>
        </p:nvSpPr>
        <p:spPr>
          <a:xfrm>
            <a:off x="457199" y="739893"/>
            <a:ext cx="8651812" cy="577902"/>
          </a:xfrm>
        </p:spPr>
        <p:txBody>
          <a:bodyPr/>
          <a:lstStyle/>
          <a:p>
            <a:r>
              <a:rPr lang="en-US" dirty="0">
                <a:solidFill>
                  <a:schemeClr val="tx1"/>
                </a:solidFill>
              </a:rPr>
              <a:t>How Micro-Price Data Captures what Price Indices Alone Cannot</a:t>
            </a:r>
          </a:p>
        </p:txBody>
      </p:sp>
      <p:sp>
        <p:nvSpPr>
          <p:cNvPr id="2" name="Slide Number Placeholder 1">
            <a:extLst>
              <a:ext uri="{FF2B5EF4-FFF2-40B4-BE49-F238E27FC236}">
                <a16:creationId xmlns:a16="http://schemas.microsoft.com/office/drawing/2014/main" id="{FFBF4206-A4BD-DE99-AA8B-BE2DA20D2541}"/>
              </a:ext>
            </a:extLst>
          </p:cNvPr>
          <p:cNvSpPr>
            <a:spLocks noGrp="1"/>
          </p:cNvSpPr>
          <p:nvPr>
            <p:ph type="sldNum" sz="quarter" idx="12"/>
          </p:nvPr>
        </p:nvSpPr>
        <p:spPr/>
        <p:txBody>
          <a:bodyPr/>
          <a:lstStyle/>
          <a:p>
            <a:fld id="{F994776A-187E-9540-9EA4-8D5781AB769D}" type="slidenum">
              <a:rPr lang="en-US" smtClean="0"/>
              <a:pPr/>
              <a:t>13</a:t>
            </a:fld>
            <a:endParaRPr lang="en-US" dirty="0"/>
          </a:p>
        </p:txBody>
      </p:sp>
      <p:sp>
        <p:nvSpPr>
          <p:cNvPr id="3" name="Text Placeholder 2">
            <a:extLst>
              <a:ext uri="{FF2B5EF4-FFF2-40B4-BE49-F238E27FC236}">
                <a16:creationId xmlns:a16="http://schemas.microsoft.com/office/drawing/2014/main" id="{970D9085-5917-72B4-7113-0EBA61E35BC2}"/>
              </a:ext>
            </a:extLst>
          </p:cNvPr>
          <p:cNvSpPr>
            <a:spLocks noGrp="1"/>
          </p:cNvSpPr>
          <p:nvPr>
            <p:ph type="body" sz="quarter" idx="10"/>
          </p:nvPr>
        </p:nvSpPr>
        <p:spPr/>
        <p:txBody>
          <a:bodyPr/>
          <a:lstStyle/>
          <a:p>
            <a:pPr marL="285750" indent="-285750">
              <a:buFont typeface="Arial" panose="020B0604020202020204" pitchFamily="34" charset="0"/>
              <a:buChar char="•"/>
            </a:pPr>
            <a:r>
              <a:rPr lang="en-US" dirty="0"/>
              <a:t>A price gap between two cities does two things: it sits somewhere, and it moves.</a:t>
            </a:r>
          </a:p>
          <a:p>
            <a:pPr marL="285750" lvl="0" indent="-285750">
              <a:buFont typeface="Arial" panose="020B0604020202020204" pitchFamily="34" charset="0"/>
              <a:buChar char="•"/>
            </a:pPr>
            <a:r>
              <a:rPr lang="en-US" b="1" dirty="0"/>
              <a:t>The level (C): </a:t>
            </a:r>
            <a:r>
              <a:rPr lang="en-US" dirty="0"/>
              <a:t>haircuts cost 25% more in London than Chicago</a:t>
            </a:r>
          </a:p>
          <a:p>
            <a:pPr marL="285750" lvl="0" indent="-285750">
              <a:buFont typeface="Arial" panose="020B0604020202020204" pitchFamily="34" charset="0"/>
              <a:buChar char="•"/>
            </a:pPr>
            <a:r>
              <a:rPr lang="en-US" b="1" dirty="0"/>
              <a:t>The movement (T):</a:t>
            </a:r>
            <a:r>
              <a:rPr lang="en-US" dirty="0"/>
              <a:t> that gap widens and narrows as exchange rates change</a:t>
            </a:r>
          </a:p>
          <a:p>
            <a:pPr marL="742950" lvl="1" indent="-285750">
              <a:buFont typeface="Wingdings" panose="05000000000000000000" pitchFamily="2" charset="2"/>
              <a:buChar char="§"/>
            </a:pPr>
            <a:r>
              <a:rPr lang="en-US" dirty="0"/>
              <a:t>So if the dollar appreciates so that $1 now exchanges for £0.8</a:t>
            </a:r>
          </a:p>
          <a:p>
            <a:pPr marL="285750" indent="-285750">
              <a:buFont typeface="Arial" panose="020B0604020202020204" pitchFamily="34" charset="0"/>
              <a:buChar char="•"/>
            </a:pPr>
            <a:r>
              <a:rPr lang="en-US" b="1" dirty="0"/>
              <a:t>Price indices see only the movement.</a:t>
            </a:r>
            <a:endParaRPr lang="en-US" dirty="0"/>
          </a:p>
          <a:p>
            <a:pPr marL="285750" lvl="0" indent="-285750">
              <a:buFont typeface="Arial" panose="020B0604020202020204" pitchFamily="34" charset="0"/>
              <a:buChar char="•"/>
            </a:pPr>
            <a:r>
              <a:rPr lang="en-US" dirty="0"/>
              <a:t>Every index starts at 100 in a base year, so the measured gap starts at zero for every city pair, by construction</a:t>
            </a:r>
          </a:p>
          <a:p>
            <a:pPr marL="285750" lvl="0" indent="-285750">
              <a:buFont typeface="Arial" panose="020B0604020202020204" pitchFamily="34" charset="0"/>
              <a:buChar char="•"/>
            </a:pPr>
            <a:r>
              <a:rPr lang="en-US" dirty="0"/>
              <a:t>Apples and haircuts therefore look </a:t>
            </a:r>
            <a:r>
              <a:rPr lang="en-US" i="1" dirty="0"/>
              <a:t>identical</a:t>
            </a:r>
            <a:r>
              <a:rPr lang="en-US" dirty="0"/>
              <a:t>: both report no gap, both wobble with the exchange rate</a:t>
            </a:r>
          </a:p>
          <a:p>
            <a:pPr marL="285750" indent="-285750">
              <a:buFont typeface="Arial" panose="020B0604020202020204" pitchFamily="34" charset="0"/>
              <a:buChar char="•"/>
            </a:pPr>
            <a:r>
              <a:rPr lang="en-US" b="1" dirty="0"/>
              <a:t>Micro-prices see both.</a:t>
            </a:r>
            <a:endParaRPr lang="en-US" dirty="0"/>
          </a:p>
          <a:p>
            <a:pPr marL="285750" lvl="0" indent="-285750">
              <a:buFont typeface="Arial" panose="020B0604020202020204" pitchFamily="34" charset="0"/>
              <a:buChar char="•"/>
            </a:pPr>
            <a:r>
              <a:rPr lang="en-US" dirty="0"/>
              <a:t>Haircuts: $30 vs £30 → the 25% gap is right there in the numbers</a:t>
            </a:r>
          </a:p>
          <a:p>
            <a:pPr marL="285750" lvl="0" indent="-285750">
              <a:buFont typeface="Arial" panose="020B0604020202020204" pitchFamily="34" charset="0"/>
              <a:buChar char="•"/>
            </a:pPr>
            <a:r>
              <a:rPr lang="en-US" dirty="0"/>
              <a:t>Apples: $2.00 vs £1.50 → no gap, correctly</a:t>
            </a:r>
          </a:p>
          <a:p>
            <a:pPr marL="285750" lvl="0" indent="-285750">
              <a:buFont typeface="Arial" panose="020B0604020202020204" pitchFamily="34" charset="0"/>
              <a:buChar char="•"/>
            </a:pPr>
            <a:r>
              <a:rPr lang="en-US" dirty="0"/>
              <a:t>Micro-prices capture non-tradability: the barriers story. Apples can cross the Atlantic. Haircuts can't.</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722965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A1B0229-B176-2B13-E990-9DB034E4CF51}"/>
              </a:ext>
            </a:extLst>
          </p:cNvPr>
          <p:cNvSpPr>
            <a:spLocks noGrp="1"/>
          </p:cNvSpPr>
          <p:nvPr>
            <p:ph type="title"/>
          </p:nvPr>
        </p:nvSpPr>
        <p:spPr/>
        <p:txBody>
          <a:bodyPr/>
          <a:lstStyle/>
          <a:p>
            <a:r>
              <a:rPr lang="en-US" dirty="0"/>
              <a:t>An Empirical Example            </a:t>
            </a:r>
          </a:p>
        </p:txBody>
      </p:sp>
      <p:sp>
        <p:nvSpPr>
          <p:cNvPr id="10" name="Text Placeholder 9">
            <a:extLst>
              <a:ext uri="{FF2B5EF4-FFF2-40B4-BE49-F238E27FC236}">
                <a16:creationId xmlns:a16="http://schemas.microsoft.com/office/drawing/2014/main" id="{D45815F8-0C0C-4100-6CAF-7F31F5A53E09}"/>
              </a:ext>
            </a:extLst>
          </p:cNvPr>
          <p:cNvSpPr>
            <a:spLocks noGrp="1"/>
          </p:cNvSpPr>
          <p:nvPr>
            <p:ph type="body" sz="quarter" idx="11"/>
          </p:nvPr>
        </p:nvSpPr>
        <p:spPr/>
        <p:txBody>
          <a:bodyPr/>
          <a:lstStyle/>
          <a:p>
            <a:r>
              <a:rPr lang="en-US" b="0" dirty="0">
                <a:solidFill>
                  <a:schemeClr val="tx1"/>
                </a:solidFill>
              </a:rPr>
              <a:t>Apples and Haircuts (EIU price survey)​. Below are displayed figures using Canada-U.S. city pairs</a:t>
            </a:r>
            <a:endParaRPr lang="en-US" dirty="0">
              <a:solidFill>
                <a:schemeClr val="tx1"/>
              </a:solidFill>
            </a:endParaRPr>
          </a:p>
        </p:txBody>
      </p:sp>
      <p:pic>
        <p:nvPicPr>
          <p:cNvPr id="12" name="Picture Placeholder 11" descr="A chart displaying LOP deviation for apples and haircuts using Canada-US city pairs data spanning 1990-2005, with each city pair represented by a different colored line. What is noticable is that it is difficult to discern a substantial difference between the two plots level of variance.">
            <a:extLst>
              <a:ext uri="{FF2B5EF4-FFF2-40B4-BE49-F238E27FC236}">
                <a16:creationId xmlns:a16="http://schemas.microsoft.com/office/drawing/2014/main" id="{2D9318F0-D744-92D3-C56F-3F829F8AE125}"/>
              </a:ext>
            </a:extLst>
          </p:cNvPr>
          <p:cNvPicPr>
            <a:picLocks noGrp="1" noChangeAspect="1"/>
          </p:cNvPicPr>
          <p:nvPr>
            <p:ph type="pic" idx="1"/>
          </p:nvPr>
        </p:nvPicPr>
        <p:blipFill>
          <a:blip r:embed="rId2"/>
          <a:srcRect/>
          <a:stretch/>
        </p:blipFill>
        <p:spPr>
          <a:prstGeom prst="rect">
            <a:avLst/>
          </a:prstGeom>
        </p:spPr>
      </p:pic>
      <p:sp>
        <p:nvSpPr>
          <p:cNvPr id="2" name="Text Placeholder 1">
            <a:extLst>
              <a:ext uri="{FF2B5EF4-FFF2-40B4-BE49-F238E27FC236}">
                <a16:creationId xmlns:a16="http://schemas.microsoft.com/office/drawing/2014/main" id="{0210D09F-A752-85E5-0243-3E7A02F53092}"/>
              </a:ext>
            </a:extLst>
          </p:cNvPr>
          <p:cNvSpPr>
            <a:spLocks noGrp="1"/>
          </p:cNvSpPr>
          <p:nvPr>
            <p:ph type="body" sz="quarter" idx="10"/>
          </p:nvPr>
        </p:nvSpPr>
        <p:spPr/>
        <p:txBody>
          <a:bodyPr/>
          <a:lstStyle/>
          <a:p>
            <a:pPr lvl="0"/>
            <a:r>
              <a:rPr lang="en-US" dirty="0"/>
              <a:t>Each line: one Canada–U.S. city pair, one good</a:t>
            </a:r>
          </a:p>
          <a:p>
            <a:pPr lvl="0"/>
            <a:r>
              <a:rPr lang="en-US" dirty="0"/>
              <a:t>0 means the same price in both cities</a:t>
            </a:r>
          </a:p>
          <a:p>
            <a:pPr lvl="0"/>
            <a:r>
              <a:rPr lang="en-US" dirty="0"/>
              <a:t>Gaps are large, and they never close</a:t>
            </a:r>
          </a:p>
        </p:txBody>
      </p:sp>
      <p:cxnSp>
        <p:nvCxnSpPr>
          <p:cNvPr id="3" name="Straight Connector 2">
            <a:extLst>
              <a:ext uri="{FF2B5EF4-FFF2-40B4-BE49-F238E27FC236}">
                <a16:creationId xmlns:a16="http://schemas.microsoft.com/office/drawing/2014/main" id="{6BA4B0C1-951A-B4B3-DB15-5B90B6A840C1}"/>
              </a:ext>
              <a:ext uri="{C183D7F6-B498-43B3-948B-1728B52AA6E4}">
                <adec:decorative xmlns:adec="http://schemas.microsoft.com/office/drawing/2017/decorative" val="1"/>
              </a:ext>
            </a:extLst>
          </p:cNvPr>
          <p:cNvCxnSpPr/>
          <p:nvPr/>
        </p:nvCxnSpPr>
        <p:spPr>
          <a:xfrm>
            <a:off x="4156261" y="1864118"/>
            <a:ext cx="0" cy="4390337"/>
          </a:xfrm>
          <a:prstGeom prst="line">
            <a:avLst/>
          </a:prstGeom>
          <a:ln w="28575">
            <a:solidFill>
              <a:schemeClr val="tx2">
                <a:lumMod val="60000"/>
                <a:lumOff val="40000"/>
              </a:schemeClr>
            </a:solidFill>
            <a:prstDash val="sysDot"/>
          </a:ln>
        </p:spPr>
        <p:style>
          <a:lnRef idx="1">
            <a:schemeClr val="dk1"/>
          </a:lnRef>
          <a:fillRef idx="0">
            <a:schemeClr val="dk1"/>
          </a:fillRef>
          <a:effectRef idx="0">
            <a:schemeClr val="dk1"/>
          </a:effectRef>
          <a:fontRef idx="minor">
            <a:schemeClr val="tx1"/>
          </a:fontRef>
        </p:style>
      </p:cxnSp>
      <p:pic>
        <p:nvPicPr>
          <p:cNvPr id="14" name="Picture Placeholder 13" descr="A chart displaying the long-run mean of prices for apples on the left and haircuts on the right, with the average price of all US-Canada city pairs set as the y-axis at y=0. Each different colored-line represents a unique city-pair, and the data spans 1990-2005. It is notable that the long-run mean price of apples are more closely centered around 0 than the long-run mean prices of haircuts.">
            <a:extLst>
              <a:ext uri="{FF2B5EF4-FFF2-40B4-BE49-F238E27FC236}">
                <a16:creationId xmlns:a16="http://schemas.microsoft.com/office/drawing/2014/main" id="{8B384435-86AD-536A-40EA-DCF1E2F38D39}"/>
              </a:ext>
            </a:extLst>
          </p:cNvPr>
          <p:cNvPicPr>
            <a:picLocks noGrp="1" noChangeAspect="1"/>
          </p:cNvPicPr>
          <p:nvPr>
            <p:ph type="pic" idx="14"/>
          </p:nvPr>
        </p:nvPicPr>
        <p:blipFill>
          <a:blip r:embed="rId3"/>
          <a:srcRect/>
          <a:stretch/>
        </p:blipFill>
        <p:spPr>
          <a:prstGeom prst="rect">
            <a:avLst/>
          </a:prstGeom>
        </p:spPr>
      </p:pic>
      <p:sp>
        <p:nvSpPr>
          <p:cNvPr id="5" name="Text Placeholder 4">
            <a:extLst>
              <a:ext uri="{FF2B5EF4-FFF2-40B4-BE49-F238E27FC236}">
                <a16:creationId xmlns:a16="http://schemas.microsoft.com/office/drawing/2014/main" id="{6D8E3606-4E99-786E-EE79-71422F88A8BD}"/>
              </a:ext>
            </a:extLst>
          </p:cNvPr>
          <p:cNvSpPr>
            <a:spLocks noGrp="1"/>
          </p:cNvSpPr>
          <p:nvPr>
            <p:ph type="body" sz="quarter" idx="15"/>
          </p:nvPr>
        </p:nvSpPr>
        <p:spPr/>
        <p:txBody>
          <a:bodyPr/>
          <a:lstStyle/>
          <a:p>
            <a:pPr lvl="0"/>
            <a:r>
              <a:rPr lang="en-US" dirty="0"/>
              <a:t>Each pair's average gap across the whole period</a:t>
            </a:r>
          </a:p>
          <a:p>
            <a:pPr lvl="0"/>
            <a:r>
              <a:rPr lang="en-US" dirty="0"/>
              <a:t>The spread between lines is the persistent gap</a:t>
            </a:r>
          </a:p>
          <a:p>
            <a:pPr lvl="0"/>
            <a:r>
              <a:rPr lang="en-US" dirty="0"/>
              <a:t>A price index sets every one of these lines to zero</a:t>
            </a:r>
          </a:p>
        </p:txBody>
      </p:sp>
      <p:cxnSp>
        <p:nvCxnSpPr>
          <p:cNvPr id="4" name="Straight Connector 3">
            <a:extLst>
              <a:ext uri="{FF2B5EF4-FFF2-40B4-BE49-F238E27FC236}">
                <a16:creationId xmlns:a16="http://schemas.microsoft.com/office/drawing/2014/main" id="{967293A5-A0CD-C4D9-6654-5FA670C79754}"/>
              </a:ext>
              <a:ext uri="{C183D7F6-B498-43B3-948B-1728B52AA6E4}">
                <adec:decorative xmlns:adec="http://schemas.microsoft.com/office/drawing/2017/decorative" val="1"/>
              </a:ext>
            </a:extLst>
          </p:cNvPr>
          <p:cNvCxnSpPr/>
          <p:nvPr/>
        </p:nvCxnSpPr>
        <p:spPr>
          <a:xfrm>
            <a:off x="8034580" y="1864118"/>
            <a:ext cx="0" cy="4390337"/>
          </a:xfrm>
          <a:prstGeom prst="line">
            <a:avLst/>
          </a:prstGeom>
          <a:ln w="28575">
            <a:solidFill>
              <a:schemeClr val="tx2">
                <a:lumMod val="60000"/>
                <a:lumOff val="40000"/>
              </a:schemeClr>
            </a:solidFill>
            <a:prstDash val="sysDot"/>
          </a:ln>
        </p:spPr>
        <p:style>
          <a:lnRef idx="1">
            <a:schemeClr val="dk1"/>
          </a:lnRef>
          <a:fillRef idx="0">
            <a:schemeClr val="dk1"/>
          </a:fillRef>
          <a:effectRef idx="0">
            <a:schemeClr val="dk1"/>
          </a:effectRef>
          <a:fontRef idx="minor">
            <a:schemeClr val="tx1"/>
          </a:fontRef>
        </p:style>
      </p:cxnSp>
      <p:pic>
        <p:nvPicPr>
          <p:cNvPr id="16" name="Picture Placeholder 15" descr="A chart displaying the de-meaned law of one price deviation for apples and haircuts for US-Canada city-pairs, with each different colored line representing a unique city-pair and the data spanning 1990-2005. What is notable is that the lines for apples are highly more variable, jumping significantly on the y-axis between years, while the lines for haircuts are much more closely centered around y=0.">
            <a:extLst>
              <a:ext uri="{FF2B5EF4-FFF2-40B4-BE49-F238E27FC236}">
                <a16:creationId xmlns:a16="http://schemas.microsoft.com/office/drawing/2014/main" id="{0768DB5A-28FB-1A35-84E1-67CA9F025D41}"/>
              </a:ext>
            </a:extLst>
          </p:cNvPr>
          <p:cNvPicPr>
            <a:picLocks noGrp="1" noChangeAspect="1"/>
          </p:cNvPicPr>
          <p:nvPr>
            <p:ph type="pic" idx="16"/>
          </p:nvPr>
        </p:nvPicPr>
        <p:blipFill>
          <a:blip r:embed="rId4"/>
          <a:srcRect/>
          <a:stretch/>
        </p:blipFill>
        <p:spPr>
          <a:prstGeom prst="rect">
            <a:avLst/>
          </a:prstGeom>
        </p:spPr>
      </p:pic>
      <p:sp>
        <p:nvSpPr>
          <p:cNvPr id="7" name="Text Placeholder 6">
            <a:extLst>
              <a:ext uri="{FF2B5EF4-FFF2-40B4-BE49-F238E27FC236}">
                <a16:creationId xmlns:a16="http://schemas.microsoft.com/office/drawing/2014/main" id="{2BCDFF3B-8941-43A0-6E41-76A1754C299A}"/>
              </a:ext>
            </a:extLst>
          </p:cNvPr>
          <p:cNvSpPr>
            <a:spLocks noGrp="1"/>
          </p:cNvSpPr>
          <p:nvPr>
            <p:ph type="body" sz="quarter" idx="17"/>
          </p:nvPr>
        </p:nvSpPr>
        <p:spPr/>
        <p:txBody>
          <a:bodyPr/>
          <a:lstStyle/>
          <a:p>
            <a:pPr lvl="0"/>
            <a:r>
              <a:rPr lang="en-US" dirty="0"/>
              <a:t>All that survives once the average is removed</a:t>
            </a:r>
          </a:p>
          <a:p>
            <a:pPr lvl="0"/>
            <a:r>
              <a:rPr lang="en-US" dirty="0"/>
              <a:t>Apples keep bouncing; haircuts go nearly flat</a:t>
            </a:r>
          </a:p>
          <a:p>
            <a:pPr lvl="0"/>
            <a:r>
              <a:rPr lang="en-US" b="1" dirty="0"/>
              <a:t>This is everything a price index can ever show you</a:t>
            </a:r>
            <a:endParaRPr lang="en-US" dirty="0"/>
          </a:p>
          <a:p>
            <a:endParaRPr lang="en-US" dirty="0"/>
          </a:p>
        </p:txBody>
      </p:sp>
      <p:sp>
        <p:nvSpPr>
          <p:cNvPr id="8" name="Slide Number Placeholder 7">
            <a:extLst>
              <a:ext uri="{FF2B5EF4-FFF2-40B4-BE49-F238E27FC236}">
                <a16:creationId xmlns:a16="http://schemas.microsoft.com/office/drawing/2014/main" id="{0256D867-27FD-5A5C-F9D8-4B3545F5716E}"/>
              </a:ext>
            </a:extLst>
          </p:cNvPr>
          <p:cNvSpPr>
            <a:spLocks noGrp="1"/>
          </p:cNvSpPr>
          <p:nvPr>
            <p:ph type="sldNum" sz="quarter" idx="12"/>
          </p:nvPr>
        </p:nvSpPr>
        <p:spPr/>
        <p:txBody>
          <a:bodyPr/>
          <a:lstStyle/>
          <a:p>
            <a:fld id="{F994776A-187E-9540-9EA4-8D5781AB769D}" type="slidenum">
              <a:rPr lang="en-US" smtClean="0"/>
              <a:pPr/>
              <a:t>14</a:t>
            </a:fld>
            <a:endParaRPr lang="en-US" dirty="0"/>
          </a:p>
        </p:txBody>
      </p:sp>
    </p:spTree>
    <p:extLst>
      <p:ext uri="{BB962C8B-B14F-4D97-AF65-F5344CB8AC3E}">
        <p14:creationId xmlns:p14="http://schemas.microsoft.com/office/powerpoint/2010/main" val="745247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16769-9289-0841-039E-2DF595B652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38237-AE05-13DB-8F4A-42DBFA1FD307}"/>
              </a:ext>
            </a:extLst>
          </p:cNvPr>
          <p:cNvSpPr>
            <a:spLocks noGrp="1"/>
          </p:cNvSpPr>
          <p:nvPr>
            <p:ph type="title"/>
          </p:nvPr>
        </p:nvSpPr>
        <p:spPr>
          <a:xfrm>
            <a:off x="315397" y="2261651"/>
            <a:ext cx="4847729" cy="2334697"/>
          </a:xfrm>
        </p:spPr>
        <p:txBody>
          <a:bodyPr/>
          <a:lstStyle/>
          <a:p>
            <a:pPr algn="ctr" fontAlgn="base"/>
            <a:r>
              <a:rPr lang="en-US" dirty="0"/>
              <a:t>Trade in Middle Products​</a:t>
            </a:r>
          </a:p>
        </p:txBody>
      </p:sp>
      <p:sp>
        <p:nvSpPr>
          <p:cNvPr id="3" name="Text Placeholder 2">
            <a:extLst>
              <a:ext uri="{FF2B5EF4-FFF2-40B4-BE49-F238E27FC236}">
                <a16:creationId xmlns:a16="http://schemas.microsoft.com/office/drawing/2014/main" id="{828A7FB1-61C6-0038-9798-23C96C8989BF}"/>
              </a:ext>
            </a:extLst>
          </p:cNvPr>
          <p:cNvSpPr>
            <a:spLocks noGrp="1"/>
          </p:cNvSpPr>
          <p:nvPr>
            <p:ph type="body" sz="quarter" idx="10"/>
          </p:nvPr>
        </p:nvSpPr>
        <p:spPr/>
        <p:txBody>
          <a:bodyPr/>
          <a:lstStyle/>
          <a:p>
            <a:r>
              <a:rPr lang="en-US" dirty="0">
                <a:solidFill>
                  <a:schemeClr val="tx2"/>
                </a:solidFill>
              </a:rPr>
              <a:t>Motivation</a:t>
            </a:r>
          </a:p>
          <a:p>
            <a:r>
              <a:rPr lang="en-US" dirty="0">
                <a:solidFill>
                  <a:schemeClr val="tx2"/>
                </a:solidFill>
              </a:rPr>
              <a:t>Why Micro-Price Data?​</a:t>
            </a:r>
          </a:p>
          <a:p>
            <a:pPr fontAlgn="base"/>
            <a:r>
              <a:rPr lang="en-US" dirty="0">
                <a:sym typeface="Wingdings" panose="05000000000000000000" pitchFamily="2" charset="2"/>
              </a:rPr>
              <a:t></a:t>
            </a:r>
            <a:r>
              <a:rPr lang="en-US" dirty="0"/>
              <a:t>Trade in Middle Products</a:t>
            </a:r>
          </a:p>
          <a:p>
            <a:pPr fontAlgn="base"/>
            <a:r>
              <a:rPr lang="en-US" dirty="0">
                <a:solidFill>
                  <a:schemeClr val="tx2"/>
                </a:solidFill>
                <a:sym typeface="Wingdings" panose="05000000000000000000" pitchFamily="2" charset="2"/>
              </a:rPr>
              <a:t>Empirical Implications</a:t>
            </a:r>
            <a:endParaRPr lang="en-US" dirty="0">
              <a:solidFill>
                <a:schemeClr val="tx2"/>
              </a:solidFill>
            </a:endParaRPr>
          </a:p>
        </p:txBody>
      </p:sp>
      <p:sp>
        <p:nvSpPr>
          <p:cNvPr id="4" name="Slide Number Placeholder 3">
            <a:extLst>
              <a:ext uri="{FF2B5EF4-FFF2-40B4-BE49-F238E27FC236}">
                <a16:creationId xmlns:a16="http://schemas.microsoft.com/office/drawing/2014/main" id="{A7C6B604-25AC-AA37-96E2-FFB62B2272E1}"/>
              </a:ext>
            </a:extLst>
          </p:cNvPr>
          <p:cNvSpPr>
            <a:spLocks noGrp="1"/>
          </p:cNvSpPr>
          <p:nvPr>
            <p:ph type="sldNum" sz="quarter" idx="12"/>
          </p:nvPr>
        </p:nvSpPr>
        <p:spPr/>
        <p:txBody>
          <a:bodyPr/>
          <a:lstStyle/>
          <a:p>
            <a:fld id="{F994776A-187E-9540-9EA4-8D5781AB769D}" type="slidenum">
              <a:rPr lang="en-US" smtClean="0"/>
              <a:pPr/>
              <a:t>15</a:t>
            </a:fld>
            <a:endParaRPr lang="en-US" dirty="0"/>
          </a:p>
        </p:txBody>
      </p:sp>
    </p:spTree>
    <p:extLst>
      <p:ext uri="{BB962C8B-B14F-4D97-AF65-F5344CB8AC3E}">
        <p14:creationId xmlns:p14="http://schemas.microsoft.com/office/powerpoint/2010/main" val="3632385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B850DF-9706-F75B-782F-3E80B380B928}"/>
              </a:ext>
            </a:extLst>
          </p:cNvPr>
          <p:cNvSpPr>
            <a:spLocks noGrp="1"/>
          </p:cNvSpPr>
          <p:nvPr>
            <p:ph type="title"/>
          </p:nvPr>
        </p:nvSpPr>
        <p:spPr>
          <a:xfrm>
            <a:off x="457199" y="739893"/>
            <a:ext cx="8651812" cy="577902"/>
          </a:xfrm>
        </p:spPr>
        <p:txBody>
          <a:bodyPr/>
          <a:lstStyle/>
          <a:p>
            <a:r>
              <a:rPr lang="en-US" dirty="0">
                <a:solidFill>
                  <a:schemeClr val="tx1"/>
                </a:solidFill>
              </a:rPr>
              <a:t>Local Inputs and Imported Inputs​ Conceptual Ideas​</a:t>
            </a:r>
          </a:p>
        </p:txBody>
      </p:sp>
      <p:sp>
        <p:nvSpPr>
          <p:cNvPr id="2" name="Slide Number Placeholder 1">
            <a:extLst>
              <a:ext uri="{FF2B5EF4-FFF2-40B4-BE49-F238E27FC236}">
                <a16:creationId xmlns:a16="http://schemas.microsoft.com/office/drawing/2014/main" id="{0EF6811D-8F67-961C-1777-24CD6A544BE5}"/>
              </a:ext>
            </a:extLst>
          </p:cNvPr>
          <p:cNvSpPr>
            <a:spLocks noGrp="1"/>
          </p:cNvSpPr>
          <p:nvPr>
            <p:ph type="sldNum" sz="quarter" idx="12"/>
          </p:nvPr>
        </p:nvSpPr>
        <p:spPr/>
        <p:txBody>
          <a:bodyPr/>
          <a:lstStyle/>
          <a:p>
            <a:fld id="{F994776A-187E-9540-9EA4-8D5781AB769D}" type="slidenum">
              <a:rPr lang="en-US" smtClean="0"/>
              <a:pPr/>
              <a:t>16</a:t>
            </a:fld>
            <a:endParaRPr lang="en-US" dirty="0"/>
          </a:p>
        </p:txBody>
      </p:sp>
      <p:sp>
        <p:nvSpPr>
          <p:cNvPr id="3" name="Text Placeholder 2">
            <a:extLst>
              <a:ext uri="{FF2B5EF4-FFF2-40B4-BE49-F238E27FC236}">
                <a16:creationId xmlns:a16="http://schemas.microsoft.com/office/drawing/2014/main" id="{666EA7CB-D2A2-F933-E434-7E77F1A72B68}"/>
              </a:ext>
            </a:extLst>
          </p:cNvPr>
          <p:cNvSpPr>
            <a:spLocks noGrp="1"/>
          </p:cNvSpPr>
          <p:nvPr>
            <p:ph type="body" sz="quarter" idx="10"/>
          </p:nvPr>
        </p:nvSpPr>
        <p:spPr/>
        <p:txBody>
          <a:bodyPr/>
          <a:lstStyle/>
          <a:p>
            <a:pPr fontAlgn="base"/>
            <a:r>
              <a:rPr lang="en-US" b="1" dirty="0"/>
              <a:t>Price theory</a:t>
            </a:r>
            <a:r>
              <a:rPr lang="en-US" dirty="0"/>
              <a:t>, inspired by model of trade in middle products by Sanyal and Jones (1982)​</a:t>
            </a:r>
          </a:p>
          <a:p>
            <a:pPr fontAlgn="base"/>
            <a:endParaRPr lang="en-US" dirty="0"/>
          </a:p>
          <a:p>
            <a:pPr marL="285750" lvl="0" indent="-285750" fontAlgn="base">
              <a:buFont typeface="Arial" panose="020B0604020202020204" pitchFamily="34" charset="0"/>
              <a:buChar char="•"/>
            </a:pPr>
            <a:r>
              <a:rPr lang="en-US" dirty="0"/>
              <a:t>Retail goods are not traded (limited secondary markets for consumers)​</a:t>
            </a:r>
          </a:p>
          <a:p>
            <a:pPr marL="285750" lvl="0" indent="-285750" fontAlgn="base">
              <a:buFont typeface="Arial" panose="020B0604020202020204" pitchFamily="34" charset="0"/>
              <a:buChar char="•"/>
            </a:pPr>
            <a:endParaRPr lang="en-US" dirty="0"/>
          </a:p>
          <a:p>
            <a:pPr marL="285750" lvl="0" indent="-285750" fontAlgn="base">
              <a:buFont typeface="Arial" panose="020B0604020202020204" pitchFamily="34" charset="0"/>
              <a:buChar char="•"/>
            </a:pPr>
            <a:r>
              <a:rPr lang="en-US" dirty="0"/>
              <a:t>Retails goods are composites of local inputs related to retail and distribution and traded inputs (imports and exports)​</a:t>
            </a:r>
          </a:p>
          <a:p>
            <a:pPr marL="285750" lvl="0" indent="-285750" fontAlgn="base">
              <a:buFont typeface="Arial" panose="020B0604020202020204" pitchFamily="34" charset="0"/>
              <a:buChar char="•"/>
            </a:pPr>
            <a:endParaRPr lang="en-US" dirty="0"/>
          </a:p>
          <a:p>
            <a:pPr marL="285750" lvl="0" indent="-285750" fontAlgn="base">
              <a:buFont typeface="Arial" panose="020B0604020202020204" pitchFamily="34" charset="0"/>
              <a:buChar char="•"/>
            </a:pPr>
            <a:r>
              <a:rPr lang="en-US" dirty="0"/>
              <a:t>Even though a small country may have no market power in its export market, this is not likely to be true of local inputs of labor, structures and land​</a:t>
            </a:r>
          </a:p>
          <a:p>
            <a:pPr marL="285750" lvl="0" indent="-285750" fontAlgn="base">
              <a:buFont typeface="Arial" panose="020B0604020202020204" pitchFamily="34" charset="0"/>
              <a:buChar char="•"/>
            </a:pPr>
            <a:endParaRPr lang="en-US" dirty="0"/>
          </a:p>
          <a:p>
            <a:pPr marL="285750" lvl="0" indent="-285750" fontAlgn="base">
              <a:buFont typeface="Arial" panose="020B0604020202020204" pitchFamily="34" charset="0"/>
              <a:buChar char="•"/>
            </a:pPr>
            <a:r>
              <a:rPr lang="en-US" dirty="0"/>
              <a:t>Cost share of retail and distribution differs across goods and services (important source of heterogeneity)​</a:t>
            </a:r>
          </a:p>
          <a:p>
            <a:endParaRPr lang="en-US" dirty="0"/>
          </a:p>
        </p:txBody>
      </p:sp>
    </p:spTree>
    <p:extLst>
      <p:ext uri="{BB962C8B-B14F-4D97-AF65-F5344CB8AC3E}">
        <p14:creationId xmlns:p14="http://schemas.microsoft.com/office/powerpoint/2010/main" val="1239590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3012DA-F45E-D249-439D-688479AB5935}"/>
              </a:ext>
            </a:extLst>
          </p:cNvPr>
          <p:cNvSpPr>
            <a:spLocks noGrp="1"/>
          </p:cNvSpPr>
          <p:nvPr>
            <p:ph type="title"/>
          </p:nvPr>
        </p:nvSpPr>
        <p:spPr>
          <a:xfrm>
            <a:off x="457199" y="739893"/>
            <a:ext cx="8651812" cy="577902"/>
          </a:xfrm>
        </p:spPr>
        <p:txBody>
          <a:bodyPr/>
          <a:lstStyle/>
          <a:p>
            <a:r>
              <a:rPr lang="en-US" dirty="0">
                <a:solidFill>
                  <a:schemeClr val="tx1"/>
                </a:solidFill>
              </a:rPr>
              <a:t>Price Theory Applied to International Micro Data</a:t>
            </a:r>
          </a:p>
        </p:txBody>
      </p:sp>
      <p:sp>
        <p:nvSpPr>
          <p:cNvPr id="2" name="Slide Number Placeholder 1">
            <a:extLst>
              <a:ext uri="{FF2B5EF4-FFF2-40B4-BE49-F238E27FC236}">
                <a16:creationId xmlns:a16="http://schemas.microsoft.com/office/drawing/2014/main" id="{F92BC554-3D04-9D33-E337-C02B5EA9AF87}"/>
              </a:ext>
            </a:extLst>
          </p:cNvPr>
          <p:cNvSpPr>
            <a:spLocks noGrp="1"/>
          </p:cNvSpPr>
          <p:nvPr>
            <p:ph type="sldNum" sz="quarter" idx="12"/>
          </p:nvPr>
        </p:nvSpPr>
        <p:spPr/>
        <p:txBody>
          <a:bodyPr/>
          <a:lstStyle/>
          <a:p>
            <a:fld id="{F994776A-187E-9540-9EA4-8D5781AB769D}" type="slidenum">
              <a:rPr lang="en-US" smtClean="0"/>
              <a:pPr/>
              <a:t>17</a:t>
            </a:fld>
            <a:endParaRPr lang="en-US" dirty="0"/>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388CDA1B-85B4-11A7-C747-7D5BEB913418}"/>
                  </a:ext>
                </a:extLst>
              </p:cNvPr>
              <p:cNvSpPr>
                <a:spLocks noGrp="1"/>
              </p:cNvSpPr>
              <p:nvPr>
                <p:ph type="body" sz="quarter" idx="10"/>
              </p:nvPr>
            </p:nvSpPr>
            <p:spPr/>
            <p:txBody>
              <a:bodyPr/>
              <a:lstStyle/>
              <a:p>
                <a:r>
                  <a:rPr lang="en-US" dirty="0"/>
                  <a:t>The </a:t>
                </a:r>
                <a:r>
                  <a:rPr lang="en-US" dirty="0">
                    <a:solidFill>
                      <a:srgbClr val="FF0000"/>
                    </a:solidFill>
                  </a:rPr>
                  <a:t>price </a:t>
                </a:r>
                <a:r>
                  <a:rPr lang="en-US" dirty="0"/>
                  <a:t>of a good </a:t>
                </a:r>
                <a14:m>
                  <m:oMath xmlns:m="http://schemas.openxmlformats.org/officeDocument/2006/math">
                    <m:r>
                      <a:rPr lang="en-US" b="0" i="1" smtClean="0">
                        <a:latin typeface="Cambria Math" panose="02040503050406030204" pitchFamily="18" charset="0"/>
                      </a:rPr>
                      <m:t>𝑖</m:t>
                    </m:r>
                  </m:oMath>
                </a14:m>
                <a:r>
                  <a:rPr lang="en-US" dirty="0"/>
                  <a:t> traded from country </a:t>
                </a:r>
                <a14:m>
                  <m:oMath xmlns:m="http://schemas.openxmlformats.org/officeDocument/2006/math">
                    <m:r>
                      <a:rPr lang="en-US" b="0" i="1" smtClean="0">
                        <a:latin typeface="Cambria Math" panose="02040503050406030204" pitchFamily="18" charset="0"/>
                      </a:rPr>
                      <m:t>𝑗</m:t>
                    </m:r>
                  </m:oMath>
                </a14:m>
                <a:r>
                  <a:rPr lang="en-US" dirty="0"/>
                  <a:t> to country </a:t>
                </a:r>
                <a14:m>
                  <m:oMath xmlns:m="http://schemas.openxmlformats.org/officeDocument/2006/math">
                    <m:r>
                      <a:rPr lang="en-US" b="0" i="1" smtClean="0">
                        <a:latin typeface="Cambria Math" panose="02040503050406030204" pitchFamily="18" charset="0"/>
                      </a:rPr>
                      <m:t>𝑘</m:t>
                    </m:r>
                  </m:oMath>
                </a14:m>
                <a:r>
                  <a:rPr lang="en-US" dirty="0"/>
                  <a:t> at time </a:t>
                </a:r>
                <a14:m>
                  <m:oMath xmlns:m="http://schemas.openxmlformats.org/officeDocument/2006/math">
                    <m:r>
                      <a:rPr lang="en-US" b="0" i="1" smtClean="0">
                        <a:latin typeface="Cambria Math" panose="02040503050406030204" pitchFamily="18" charset="0"/>
                      </a:rPr>
                      <m:t>𝑡</m:t>
                    </m:r>
                  </m:oMath>
                </a14:m>
                <a:r>
                  <a:rPr lang="en-US" dirty="0"/>
                  <a:t> is defined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oMath>
                </a14:m>
                <a:r>
                  <a:rPr lang="en-US" dirty="0"/>
                  <a:t> and is found using:</a:t>
                </a:r>
              </a:p>
              <a:p>
                <a:endParaRPr lang="en-US" dirty="0"/>
              </a:p>
              <a:p>
                <a:pPr algn="ct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𝜏</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oMath>
                  </m:oMathPara>
                </a14:m>
                <a:endParaRPr lang="en-US" dirty="0"/>
              </a:p>
              <a:p>
                <a:pPr algn="ctr"/>
                <a:endParaRPr lang="en-US" dirty="0"/>
              </a:p>
              <a:p>
                <a:pPr marL="285750" indent="-285750">
                  <a:buFont typeface="Arial" panose="020B0604020202020204" pitchFamily="34" charset="0"/>
                  <a:buChar char="•"/>
                </a:pP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oMath>
                </a14:m>
                <a:r>
                  <a:rPr lang="en-US" dirty="0"/>
                  <a:t> : markup from productivity of the retail and distribution of good </a:t>
                </a:r>
                <a14:m>
                  <m:oMath xmlns:m="http://schemas.openxmlformats.org/officeDocument/2006/math">
                    <m:r>
                      <a:rPr lang="en-US" b="0" i="1" smtClean="0">
                        <a:latin typeface="Cambria Math" panose="02040503050406030204" pitchFamily="18" charset="0"/>
                      </a:rPr>
                      <m:t>𝑖</m:t>
                    </m:r>
                  </m:oMath>
                </a14:m>
                <a:r>
                  <a:rPr lang="en-US" dirty="0"/>
                  <a:t>, specific to trade from </a:t>
                </a:r>
                <a14:m>
                  <m:oMath xmlns:m="http://schemas.openxmlformats.org/officeDocument/2006/math">
                    <m:r>
                      <a:rPr lang="en-US" b="0" i="1" smtClean="0">
                        <a:latin typeface="Cambria Math" panose="02040503050406030204" pitchFamily="18" charset="0"/>
                      </a:rPr>
                      <m:t>𝑗</m:t>
                    </m:r>
                  </m:oMath>
                </a14:m>
                <a:r>
                  <a:rPr lang="en-US" dirty="0"/>
                  <a:t> to </a:t>
                </a:r>
                <a14:m>
                  <m:oMath xmlns:m="http://schemas.openxmlformats.org/officeDocument/2006/math">
                    <m:r>
                      <a:rPr lang="en-US" b="0" i="1" smtClean="0">
                        <a:latin typeface="Cambria Math" panose="02040503050406030204" pitchFamily="18" charset="0"/>
                      </a:rPr>
                      <m:t>𝑘</m:t>
                    </m:r>
                  </m:oMath>
                </a14:m>
                <a:endParaRPr lang="en-US" dirty="0"/>
              </a:p>
              <a:p>
                <a:pPr marL="285750" indent="-285750">
                  <a:buFont typeface="Arial" panose="020B0604020202020204" pitchFamily="34" charset="0"/>
                  <a:buChar char="•"/>
                </a:pP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oMath>
                </a14:m>
                <a:r>
                  <a:rPr lang="en-US" dirty="0"/>
                  <a:t> :  relative cost of retail and distribution across locations </a:t>
                </a:r>
                <a14:m>
                  <m:oMath xmlns:m="http://schemas.openxmlformats.org/officeDocument/2006/math">
                    <m:r>
                      <a:rPr lang="en-US" b="0" i="1" smtClean="0">
                        <a:latin typeface="Cambria Math" panose="02040503050406030204" pitchFamily="18" charset="0"/>
                      </a:rPr>
                      <m:t>𝑗</m:t>
                    </m:r>
                  </m:oMath>
                </a14:m>
                <a:r>
                  <a:rPr lang="en-US" dirty="0"/>
                  <a:t> and </a:t>
                </a:r>
                <a14:m>
                  <m:oMath xmlns:m="http://schemas.openxmlformats.org/officeDocument/2006/math">
                    <m:r>
                      <a:rPr lang="en-US" b="0" i="1" smtClean="0">
                        <a:latin typeface="Cambria Math" panose="02040503050406030204" pitchFamily="18" charset="0"/>
                      </a:rPr>
                      <m:t>𝑘</m:t>
                    </m:r>
                  </m:oMath>
                </a14:m>
                <a:endParaRPr lang="en-US" dirty="0"/>
              </a:p>
              <a:p>
                <a:pPr marL="285750" indent="-285750">
                  <a:buFont typeface="Arial" panose="020B0604020202020204" pitchFamily="34" charset="0"/>
                  <a:buChar char="•"/>
                </a:pP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𝜏</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oMath>
                </a14:m>
                <a:r>
                  <a:rPr lang="en-US" dirty="0"/>
                  <a:t> : relative trade friction for good </a:t>
                </a:r>
                <a14:m>
                  <m:oMath xmlns:m="http://schemas.openxmlformats.org/officeDocument/2006/math">
                    <m:r>
                      <a:rPr lang="en-US" b="0" i="1" smtClean="0">
                        <a:latin typeface="Cambria Math" panose="02040503050406030204" pitchFamily="18" charset="0"/>
                      </a:rPr>
                      <m:t>𝑖</m:t>
                    </m:r>
                  </m:oMath>
                </a14:m>
                <a:r>
                  <a:rPr lang="en-US" dirty="0"/>
                  <a:t> across locations </a:t>
                </a:r>
                <a14:m>
                  <m:oMath xmlns:m="http://schemas.openxmlformats.org/officeDocument/2006/math">
                    <m:r>
                      <a:rPr lang="en-US" b="0" i="1" smtClean="0">
                        <a:latin typeface="Cambria Math" panose="02040503050406030204" pitchFamily="18" charset="0"/>
                      </a:rPr>
                      <m:t>𝑗</m:t>
                    </m:r>
                  </m:oMath>
                </a14:m>
                <a:r>
                  <a:rPr lang="en-US" dirty="0"/>
                  <a:t> and </a:t>
                </a:r>
                <a14:m>
                  <m:oMath xmlns:m="http://schemas.openxmlformats.org/officeDocument/2006/math">
                    <m:r>
                      <a:rPr lang="en-US" b="0" i="1" smtClean="0">
                        <a:latin typeface="Cambria Math" panose="02040503050406030204" pitchFamily="18" charset="0"/>
                      </a:rPr>
                      <m:t>𝑘</m:t>
                    </m:r>
                  </m:oMath>
                </a14:m>
                <a:r>
                  <a:rPr lang="en-US" dirty="0"/>
                  <a:t>, with a value between 0 and 1</a:t>
                </a:r>
              </a:p>
              <a:p>
                <a:pPr marL="742950" lvl="1" indent="-285750">
                  <a:buFont typeface="Wingdings" panose="05000000000000000000" pitchFamily="2" charset="2"/>
                  <a:buChar char="§"/>
                </a:pPr>
                <a:r>
                  <a:rPr lang="en-US" dirty="0"/>
                  <a:t>This term is commonly referred to in the trade literature as an “iceberg trade cost”. Conceptually, you can think of good </a:t>
                </a:r>
                <a14:m>
                  <m:oMath xmlns:m="http://schemas.openxmlformats.org/officeDocument/2006/math">
                    <m:r>
                      <a:rPr lang="en-US" b="0" i="1" smtClean="0">
                        <a:latin typeface="Cambria Math" panose="02040503050406030204" pitchFamily="18" charset="0"/>
                      </a:rPr>
                      <m:t>𝑖</m:t>
                    </m:r>
                  </m:oMath>
                </a14:m>
                <a:r>
                  <a:rPr lang="en-US" dirty="0"/>
                  <a:t> as an iceberg which will partially melt (how much is determined by the value of </a:t>
                </a:r>
                <a14:m>
                  <m:oMath xmlns:m="http://schemas.openxmlformats.org/officeDocument/2006/math">
                    <m:r>
                      <a:rPr lang="en-US" b="0" i="1" smtClean="0">
                        <a:latin typeface="Cambria Math" panose="02040503050406030204" pitchFamily="18" charset="0"/>
                      </a:rPr>
                      <m:t>𝜏</m:t>
                    </m:r>
                  </m:oMath>
                </a14:m>
                <a:r>
                  <a:rPr lang="en-US" dirty="0"/>
                  <a:t>) while being shipped between </a:t>
                </a:r>
                <a14:m>
                  <m:oMath xmlns:m="http://schemas.openxmlformats.org/officeDocument/2006/math">
                    <m:r>
                      <a:rPr lang="en-US" b="0" i="1" smtClean="0">
                        <a:latin typeface="Cambria Math" panose="02040503050406030204" pitchFamily="18" charset="0"/>
                      </a:rPr>
                      <m:t>𝑗</m:t>
                    </m:r>
                  </m:oMath>
                </a14:m>
                <a:r>
                  <a:rPr lang="en-US" dirty="0"/>
                  <a:t> and </a:t>
                </a:r>
                <a14:m>
                  <m:oMath xmlns:m="http://schemas.openxmlformats.org/officeDocument/2006/math">
                    <m:r>
                      <a:rPr lang="en-US" b="0" i="1" smtClean="0">
                        <a:latin typeface="Cambria Math" panose="02040503050406030204" pitchFamily="18" charset="0"/>
                      </a:rPr>
                      <m:t>𝑘</m:t>
                    </m:r>
                  </m:oMath>
                </a14:m>
                <a:endParaRPr lang="en-US" dirty="0"/>
              </a:p>
              <a:p>
                <a:pPr marL="285750" indent="-285750">
                  <a:buFont typeface="Arial" panose="020B0604020202020204" pitchFamily="34" charset="0"/>
                  <a:buChar char="•"/>
                </a:pP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oMath>
                </a14:m>
                <a:r>
                  <a:rPr lang="en-US" dirty="0"/>
                  <a:t> : share of the cost of retail and distribution for good </a:t>
                </a:r>
                <a14:m>
                  <m:oMath xmlns:m="http://schemas.openxmlformats.org/officeDocument/2006/math">
                    <m:r>
                      <a:rPr lang="en-US" b="0" i="1" smtClean="0">
                        <a:latin typeface="Cambria Math" panose="02040503050406030204" pitchFamily="18" charset="0"/>
                      </a:rPr>
                      <m:t>𝑖</m:t>
                    </m:r>
                  </m:oMath>
                </a14:m>
                <a:endParaRPr lang="en-US" dirty="0"/>
              </a:p>
              <a:p>
                <a:pPr marL="742950" lvl="1" indent="-285750">
                  <a:buFont typeface="Wingdings" panose="05000000000000000000" pitchFamily="2" charset="2"/>
                  <a:buChar char="§"/>
                </a:pPr>
                <a:r>
                  <a:rPr lang="en-US" dirty="0"/>
                  <a:t>Note this value is between 0 and 1, thus, the residual (</a:t>
                </a:r>
                <a14:m>
                  <m:oMath xmlns:m="http://schemas.openxmlformats.org/officeDocument/2006/math">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oMath>
                </a14:m>
                <a:r>
                  <a:rPr lang="en-US" dirty="0"/>
                  <a:t>) is the cost of production of the good</a:t>
                </a:r>
              </a:p>
            </p:txBody>
          </p:sp>
        </mc:Choice>
        <mc:Fallback xmlns="">
          <p:sp>
            <p:nvSpPr>
              <p:cNvPr id="3" name="Text Placeholder 2">
                <a:extLst>
                  <a:ext uri="{FF2B5EF4-FFF2-40B4-BE49-F238E27FC236}">
                    <a16:creationId xmlns:a16="http://schemas.microsoft.com/office/drawing/2014/main" id="{388CDA1B-85B4-11A7-C747-7D5BEB913418}"/>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433" t="-1130"/>
                </a:stretch>
              </a:blipFill>
            </p:spPr>
            <p:txBody>
              <a:bodyPr/>
              <a:lstStyle/>
              <a:p>
                <a:r>
                  <a:rPr lang="en-US">
                    <a:noFill/>
                  </a:rPr>
                  <a:t> </a:t>
                </a:r>
              </a:p>
            </p:txBody>
          </p:sp>
        </mc:Fallback>
      </mc:AlternateContent>
    </p:spTree>
    <p:extLst>
      <p:ext uri="{BB962C8B-B14F-4D97-AF65-F5344CB8AC3E}">
        <p14:creationId xmlns:p14="http://schemas.microsoft.com/office/powerpoint/2010/main" val="1463483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072450-5839-49D3-A563-0B81DF0A0979}"/>
              </a:ext>
            </a:extLst>
          </p:cNvPr>
          <p:cNvSpPr>
            <a:spLocks noGrp="1"/>
          </p:cNvSpPr>
          <p:nvPr>
            <p:ph type="title"/>
          </p:nvPr>
        </p:nvSpPr>
        <p:spPr>
          <a:xfrm>
            <a:off x="457199" y="739893"/>
            <a:ext cx="8651812" cy="577902"/>
          </a:xfrm>
        </p:spPr>
        <p:txBody>
          <a:bodyPr/>
          <a:lstStyle/>
          <a:p>
            <a:r>
              <a:rPr lang="en-US" dirty="0">
                <a:solidFill>
                  <a:schemeClr val="tx1"/>
                </a:solidFill>
              </a:rPr>
              <a:t>Price Theory Applied to International Micro Data: an Example</a:t>
            </a:r>
          </a:p>
        </p:txBody>
      </p:sp>
      <p:sp>
        <p:nvSpPr>
          <p:cNvPr id="2" name="Slide Number Placeholder 1">
            <a:extLst>
              <a:ext uri="{FF2B5EF4-FFF2-40B4-BE49-F238E27FC236}">
                <a16:creationId xmlns:a16="http://schemas.microsoft.com/office/drawing/2014/main" id="{629C09A5-7343-4D2C-B05B-86E3081F3680}"/>
              </a:ext>
            </a:extLst>
          </p:cNvPr>
          <p:cNvSpPr>
            <a:spLocks noGrp="1"/>
          </p:cNvSpPr>
          <p:nvPr>
            <p:ph type="sldNum" sz="quarter" idx="12"/>
          </p:nvPr>
        </p:nvSpPr>
        <p:spPr/>
        <p:txBody>
          <a:bodyPr/>
          <a:lstStyle/>
          <a:p>
            <a:fld id="{F994776A-187E-9540-9EA4-8D5781AB769D}" type="slidenum">
              <a:rPr lang="en-US" smtClean="0"/>
              <a:pPr/>
              <a:t>18</a:t>
            </a:fld>
            <a:endParaRPr lang="en-US" dirty="0"/>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333D9919-FBC1-4942-AAD7-0A6AA05214B4}"/>
                  </a:ext>
                </a:extLst>
              </p:cNvPr>
              <p:cNvSpPr>
                <a:spLocks noGrp="1"/>
              </p:cNvSpPr>
              <p:nvPr>
                <p:ph type="body" sz="quarter" idx="10"/>
              </p:nvPr>
            </p:nvSpPr>
            <p:spPr/>
            <p:txBody>
              <a:bodyPr/>
              <a:lstStyle/>
              <a:p>
                <a:r>
                  <a:rPr lang="en-US" dirty="0"/>
                  <a:t>To see how the previous equation can be used in practice to find the difference in productivity between locations (which is difficult to find without micro-price data), consider an example described in </a:t>
                </a:r>
                <a:r>
                  <a:rPr lang="en-US" dirty="0" err="1"/>
                  <a:t>Crucini</a:t>
                </a:r>
                <a:r>
                  <a:rPr lang="en-US" dirty="0"/>
                  <a:t> and </a:t>
                </a:r>
                <a:r>
                  <a:rPr lang="en-US" dirty="0" err="1"/>
                  <a:t>Yilmazkuday</a:t>
                </a:r>
                <a:r>
                  <a:rPr lang="en-US" dirty="0"/>
                  <a:t> (2014):</a:t>
                </a:r>
              </a:p>
              <a:p>
                <a:r>
                  <a:rPr lang="en-US" dirty="0"/>
                  <a:t>An identical meal is served in a restaurant in Istanbul and New York City.</a:t>
                </a:r>
              </a:p>
              <a:p>
                <a:pPr marL="285750" indent="-285750">
                  <a:buFont typeface="Arial" panose="020B0604020202020204" pitchFamily="34" charset="0"/>
                  <a:buChar char="•"/>
                </a:pPr>
                <a:r>
                  <a:rPr lang="en-US" dirty="0"/>
                  <a:t>Assume restaurant meals have a distribution share of 0.75</a:t>
                </a:r>
              </a:p>
              <a:p>
                <a:pPr marL="285750" indent="-285750">
                  <a:buFont typeface="Arial" panose="020B0604020202020204" pitchFamily="34" charset="0"/>
                  <a:buChar char="•"/>
                </a:pPr>
                <a:r>
                  <a:rPr lang="en-US" dirty="0"/>
                  <a:t>Assume both restaurants use the same currency, and buy the same ingredients</a:t>
                </a:r>
              </a:p>
              <a:p>
                <a:pPr marL="285750" indent="-285750">
                  <a:buFont typeface="Arial" panose="020B0604020202020204" pitchFamily="34" charset="0"/>
                  <a:buChar char="•"/>
                </a:pPr>
                <a:r>
                  <a:rPr lang="en-US" dirty="0"/>
                  <a:t>The NYC restaurant must pay 100% higher wages than the Istanbul restaurant</a:t>
                </a:r>
              </a:p>
              <a:p>
                <a:pPr marL="285750" indent="-285750">
                  <a:buFont typeface="Arial" panose="020B0604020202020204" pitchFamily="34" charset="0"/>
                  <a:buChar char="•"/>
                </a:pPr>
                <a:r>
                  <a:rPr lang="en-US" dirty="0"/>
                  <a:t>Finally, assume the price of the meal is 50% higher in NYC than Istanbul</a:t>
                </a:r>
              </a:p>
              <a:p>
                <a:pPr marL="285750" indent="-285750">
                  <a:buFont typeface="Arial" panose="020B0604020202020204" pitchFamily="34" charset="0"/>
                  <a:buChar char="•"/>
                </a:pPr>
                <a:r>
                  <a:rPr lang="en-US" dirty="0"/>
                  <a:t>Then we can find how much less productive Istanbul is than NYC;</a:t>
                </a:r>
              </a:p>
              <a:p>
                <a:pPr marL="285750" indent="-285750">
                  <a:buFont typeface="Arial" panose="020B0604020202020204" pitchFamily="34" charset="0"/>
                  <a:buChar char="•"/>
                </a:pPr>
                <a:endParaRPr lang="en-US" dirty="0"/>
              </a:p>
              <a:p>
                <a:pPr algn="ctr"/>
                <a14:m>
                  <m:oMathPara xmlns:m="http://schemas.openxmlformats.org/officeDocument/2006/math">
                    <m:oMath>
                      <m:r>
                        <a:rPr lang="en-US" b="0" i="1" smtClean="0">
                          <a:latin typeface="Cambria Math" panose="02040503050406030204" pitchFamily="18" charset="0"/>
                        </a:rPr>
                        <m:t>50%=</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𝑚𝑒𝑎𝑙</m:t>
                          </m:r>
                          <m:r>
                            <a:rPr lang="en-US" b="0" i="1" smtClean="0">
                              <a:latin typeface="Cambria Math" panose="02040503050406030204" pitchFamily="18" charset="0"/>
                            </a:rPr>
                            <m:t>,</m:t>
                          </m:r>
                          <m:r>
                            <a:rPr lang="en-US" b="0" i="1" smtClean="0">
                              <a:latin typeface="Cambria Math" panose="02040503050406030204" pitchFamily="18" charset="0"/>
                            </a:rPr>
                            <m:t>𝐼𝑆𝑇</m:t>
                          </m:r>
                          <m:r>
                            <a:rPr lang="en-US" b="0" i="1" smtClean="0">
                              <a:latin typeface="Cambria Math" panose="02040503050406030204" pitchFamily="18" charset="0"/>
                            </a:rPr>
                            <m:t>,</m:t>
                          </m:r>
                          <m:r>
                            <a:rPr lang="en-US" b="0" i="1" smtClean="0">
                              <a:latin typeface="Cambria Math" panose="02040503050406030204" pitchFamily="18" charset="0"/>
                            </a:rPr>
                            <m:t>𝑁𝑌𝐶</m:t>
                          </m:r>
                        </m:sub>
                      </m:sSub>
                      <m:r>
                        <a:rPr lang="en-US" b="0" i="1" smtClean="0">
                          <a:latin typeface="Cambria Math" panose="02040503050406030204" pitchFamily="18" charset="0"/>
                        </a:rPr>
                        <m:t>+0.75</m:t>
                      </m:r>
                      <m:d>
                        <m:dPr>
                          <m:ctrlPr>
                            <a:rPr lang="en-US" b="0" i="1" smtClean="0">
                              <a:latin typeface="Cambria Math" panose="02040503050406030204" pitchFamily="18" charset="0"/>
                            </a:rPr>
                          </m:ctrlPr>
                        </m:dPr>
                        <m:e>
                          <m:r>
                            <a:rPr lang="en-US" b="0" i="1" smtClean="0">
                              <a:latin typeface="Cambria Math" panose="02040503050406030204" pitchFamily="18" charset="0"/>
                            </a:rPr>
                            <m:t>100%</m:t>
                          </m:r>
                        </m:e>
                      </m:d>
                    </m:oMath>
                  </m:oMathPara>
                </a14:m>
                <a:endParaRPr lang="en-US" b="0" dirty="0"/>
              </a:p>
              <a:p>
                <a:pPr algn="ctr"/>
                <a:endParaRPr lang="en-US" b="0" dirty="0"/>
              </a:p>
              <a:p>
                <a:pPr algn="ct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𝑚𝑒𝑎𝑙</m:t>
                          </m:r>
                          <m:r>
                            <a:rPr lang="en-US" b="0" i="1" smtClean="0">
                              <a:latin typeface="Cambria Math" panose="02040503050406030204" pitchFamily="18" charset="0"/>
                            </a:rPr>
                            <m:t>,</m:t>
                          </m:r>
                          <m:r>
                            <a:rPr lang="en-US" b="0" i="1" smtClean="0">
                              <a:latin typeface="Cambria Math" panose="02040503050406030204" pitchFamily="18" charset="0"/>
                            </a:rPr>
                            <m:t>𝐼𝑆𝑇</m:t>
                          </m:r>
                          <m:r>
                            <a:rPr lang="en-US" b="0" i="1" smtClean="0">
                              <a:latin typeface="Cambria Math" panose="02040503050406030204" pitchFamily="18" charset="0"/>
                            </a:rPr>
                            <m:t>,</m:t>
                          </m:r>
                          <m:r>
                            <a:rPr lang="en-US" b="0" i="1" smtClean="0">
                              <a:latin typeface="Cambria Math" panose="02040503050406030204" pitchFamily="18" charset="0"/>
                            </a:rPr>
                            <m:t>𝑁𝑌𝐶</m:t>
                          </m:r>
                        </m:sub>
                      </m:sSub>
                      <m:r>
                        <a:rPr lang="en-US" b="0" i="1" smtClean="0">
                          <a:latin typeface="Cambria Math" panose="02040503050406030204" pitchFamily="18" charset="0"/>
                        </a:rPr>
                        <m:t>=−25%</m:t>
                      </m:r>
                    </m:oMath>
                  </m:oMathPara>
                </a14:m>
                <a:endParaRPr lang="en-US" dirty="0"/>
              </a:p>
            </p:txBody>
          </p:sp>
        </mc:Choice>
        <mc:Fallback xmlns="">
          <p:sp>
            <p:nvSpPr>
              <p:cNvPr id="3" name="Text Placeholder 2">
                <a:extLst>
                  <a:ext uri="{FF2B5EF4-FFF2-40B4-BE49-F238E27FC236}">
                    <a16:creationId xmlns:a16="http://schemas.microsoft.com/office/drawing/2014/main" id="{333D9919-FBC1-4942-AAD7-0A6AA05214B4}"/>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433" t="-989" b="-706"/>
                </a:stretch>
              </a:blipFill>
            </p:spPr>
            <p:txBody>
              <a:bodyPr/>
              <a:lstStyle/>
              <a:p>
                <a:r>
                  <a:rPr lang="en-US">
                    <a:noFill/>
                  </a:rPr>
                  <a:t> </a:t>
                </a:r>
              </a:p>
            </p:txBody>
          </p:sp>
        </mc:Fallback>
      </mc:AlternateContent>
    </p:spTree>
    <p:extLst>
      <p:ext uri="{BB962C8B-B14F-4D97-AF65-F5344CB8AC3E}">
        <p14:creationId xmlns:p14="http://schemas.microsoft.com/office/powerpoint/2010/main" val="3255197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7B176A-8B7E-F9A9-E231-4EFFBBD047F7}"/>
              </a:ext>
            </a:extLst>
          </p:cNvPr>
          <p:cNvSpPr>
            <a:spLocks noGrp="1"/>
          </p:cNvSpPr>
          <p:nvPr>
            <p:ph type="title"/>
          </p:nvPr>
        </p:nvSpPr>
        <p:spPr/>
        <p:txBody>
          <a:bodyPr/>
          <a:lstStyle/>
          <a:p>
            <a:r>
              <a:rPr lang="en-US" dirty="0"/>
              <a:t>Variance Decomposition Graphically</a:t>
            </a:r>
          </a:p>
        </p:txBody>
      </p:sp>
      <mc:AlternateContent xmlns:mc="http://schemas.openxmlformats.org/markup-compatibility/2006">
        <mc:Choice xmlns:a14="http://schemas.microsoft.com/office/drawing/2010/main" Requires="a14">
          <p:sp>
            <p:nvSpPr>
              <p:cNvPr id="6" name="Rectangle 5" descr="Blue box with total price dispersion represented by the V_i variable.">
                <a:extLst>
                  <a:ext uri="{FF2B5EF4-FFF2-40B4-BE49-F238E27FC236}">
                    <a16:creationId xmlns:a16="http://schemas.microsoft.com/office/drawing/2014/main" id="{25B0B662-1118-6B71-4D16-F6D61DB93BDF}"/>
                  </a:ext>
                </a:extLst>
              </p:cNvPr>
              <p:cNvSpPr/>
              <p:nvPr/>
            </p:nvSpPr>
            <p:spPr>
              <a:xfrm>
                <a:off x="4492058" y="1755542"/>
                <a:ext cx="3207884" cy="1232538"/>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Total Price Dispersion</a:t>
                </a:r>
              </a:p>
              <a:p>
                <a:pPr algn="ctr"/>
                <a14:m>
                  <m:oMathPara xmlns:m="http://schemas.openxmlformats.org/officeDocument/2006/math">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𝑉</m:t>
                          </m:r>
                        </m:e>
                        <m:sub>
                          <m:r>
                            <a:rPr lang="en-US" b="0" i="1" smtClean="0">
                              <a:solidFill>
                                <a:schemeClr val="tx1"/>
                              </a:solidFill>
                              <a:latin typeface="Cambria Math" panose="02040503050406030204" pitchFamily="18" charset="0"/>
                            </a:rPr>
                            <m:t>𝑖</m:t>
                          </m:r>
                        </m:sub>
                      </m:sSub>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𝑉𝑎</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𝑟</m:t>
                          </m:r>
                        </m:e>
                        <m:sub>
                          <m:r>
                            <a:rPr lang="en-US" b="0" i="1" smtClean="0">
                              <a:solidFill>
                                <a:schemeClr val="tx1"/>
                              </a:solidFill>
                              <a:latin typeface="Cambria Math" panose="02040503050406030204" pitchFamily="18" charset="0"/>
                            </a:rPr>
                            <m:t>𝑗𝑘</m:t>
                          </m:r>
                        </m:sub>
                      </m:sSub>
                      <m:r>
                        <a:rPr lang="en-US" b="0" i="1" smtClean="0">
                          <a:solidFill>
                            <a:schemeClr val="tx1"/>
                          </a:solidFill>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𝑖</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𝑗𝑘</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𝑡</m:t>
                          </m:r>
                        </m:sub>
                      </m:sSub>
                      <m:r>
                        <a:rPr lang="en-US" b="0" i="1" smtClean="0">
                          <a:solidFill>
                            <a:schemeClr val="tx1"/>
                          </a:solidFill>
                          <a:latin typeface="Cambria Math" panose="02040503050406030204" pitchFamily="18" charset="0"/>
                        </a:rPr>
                        <m:t>)</m:t>
                      </m:r>
                    </m:oMath>
                  </m:oMathPara>
                </a14:m>
                <a:endParaRPr lang="en-US" dirty="0">
                  <a:solidFill>
                    <a:schemeClr val="tx1"/>
                  </a:solidFill>
                </a:endParaRPr>
              </a:p>
            </p:txBody>
          </p:sp>
        </mc:Choice>
        <mc:Fallback>
          <p:sp>
            <p:nvSpPr>
              <p:cNvPr id="6" name="Rectangle 5" descr="Blue box with total price dispersion represented by the V_i variable.">
                <a:extLst>
                  <a:ext uri="{FF2B5EF4-FFF2-40B4-BE49-F238E27FC236}">
                    <a16:creationId xmlns:a16="http://schemas.microsoft.com/office/drawing/2014/main" id="{25B0B662-1118-6B71-4D16-F6D61DB93BDF}"/>
                  </a:ext>
                </a:extLst>
              </p:cNvPr>
              <p:cNvSpPr>
                <a:spLocks noRot="1" noChangeAspect="1" noMove="1" noResize="1" noEditPoints="1" noAdjustHandles="1" noChangeArrowheads="1" noChangeShapeType="1" noTextEdit="1"/>
              </p:cNvSpPr>
              <p:nvPr/>
            </p:nvSpPr>
            <p:spPr>
              <a:xfrm>
                <a:off x="4492058" y="1755542"/>
                <a:ext cx="3207884" cy="1232538"/>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Rectangle 10" descr="Blue box which is a sub-branch of the total priced dispersion box with the long-run price dispersion C_i term.">
                <a:extLst>
                  <a:ext uri="{FF2B5EF4-FFF2-40B4-BE49-F238E27FC236}">
                    <a16:creationId xmlns:a16="http://schemas.microsoft.com/office/drawing/2014/main" id="{A1BC4C00-3FBE-7483-C5D1-5111BE51E567}"/>
                  </a:ext>
                </a:extLst>
              </p:cNvPr>
              <p:cNvSpPr/>
              <p:nvPr/>
            </p:nvSpPr>
            <p:spPr>
              <a:xfrm>
                <a:off x="1284174" y="3586473"/>
                <a:ext cx="3207884" cy="1232539"/>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Long-run Price Dispersion</a:t>
                </a:r>
              </a:p>
              <a:p>
                <a:pPr algn="ctr"/>
                <a14:m>
                  <m:oMathPara xmlns:m="http://schemas.openxmlformats.org/officeDocument/2006/math">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𝐶</m:t>
                          </m:r>
                        </m:e>
                        <m:sub>
                          <m:r>
                            <a:rPr lang="en-US" b="0" i="1" smtClean="0">
                              <a:solidFill>
                                <a:schemeClr val="tx1"/>
                              </a:solidFill>
                              <a:latin typeface="Cambria Math" panose="02040503050406030204" pitchFamily="18" charset="0"/>
                            </a:rPr>
                            <m:t>𝑖</m:t>
                          </m:r>
                        </m:sub>
                      </m:sSub>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𝑉𝑎</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𝑟</m:t>
                          </m:r>
                        </m:e>
                        <m:sub>
                          <m:r>
                            <a:rPr lang="en-US" b="0" i="1" smtClean="0">
                              <a:solidFill>
                                <a:schemeClr val="tx1"/>
                              </a:solidFill>
                              <a:latin typeface="Cambria Math" panose="02040503050406030204" pitchFamily="18" charset="0"/>
                            </a:rPr>
                            <m:t>𝑗𝑘</m:t>
                          </m:r>
                        </m:sub>
                      </m:sSub>
                      <m:d>
                        <m:dPr>
                          <m:begChr m:val="["/>
                          <m:endChr m:val="]"/>
                          <m:ctrlPr>
                            <a:rPr lang="en-US" b="0" i="1" smtClean="0">
                              <a:solidFill>
                                <a:schemeClr val="tx1"/>
                              </a:solidFill>
                              <a:latin typeface="Cambria Math" panose="02040503050406030204" pitchFamily="18" charset="0"/>
                            </a:rPr>
                          </m:ctrlPr>
                        </m:dPr>
                        <m:e>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𝑡</m:t>
                              </m:r>
                            </m:sub>
                          </m:sSub>
                          <m:d>
                            <m:dPr>
                              <m:ctrlPr>
                                <a:rPr lang="en-US" b="0" i="1" smtClean="0">
                                  <a:solidFill>
                                    <a:schemeClr val="tx1"/>
                                  </a:solidFill>
                                  <a:latin typeface="Cambria Math" panose="02040503050406030204" pitchFamily="18" charset="0"/>
                                </a:rPr>
                              </m:ctrlPr>
                            </m:dPr>
                            <m:e>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𝑖</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𝑗𝑘</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𝑡</m:t>
                                  </m:r>
                                </m:sub>
                              </m:sSub>
                            </m:e>
                          </m:d>
                        </m:e>
                      </m:d>
                    </m:oMath>
                  </m:oMathPara>
                </a14:m>
                <a:endParaRPr lang="en-US" dirty="0">
                  <a:solidFill>
                    <a:schemeClr val="tx1"/>
                  </a:solidFill>
                </a:endParaRPr>
              </a:p>
            </p:txBody>
          </p:sp>
        </mc:Choice>
        <mc:Fallback>
          <p:sp>
            <p:nvSpPr>
              <p:cNvPr id="11" name="Rectangle 10" descr="Blue box which is a sub-branch of the total priced dispersion box with the long-run price dispersion C_i term.">
                <a:extLst>
                  <a:ext uri="{FF2B5EF4-FFF2-40B4-BE49-F238E27FC236}">
                    <a16:creationId xmlns:a16="http://schemas.microsoft.com/office/drawing/2014/main" id="{A1BC4C00-3FBE-7483-C5D1-5111BE51E567}"/>
                  </a:ext>
                </a:extLst>
              </p:cNvPr>
              <p:cNvSpPr>
                <a:spLocks noRot="1" noChangeAspect="1" noMove="1" noResize="1" noEditPoints="1" noAdjustHandles="1" noChangeArrowheads="1" noChangeShapeType="1" noTextEdit="1"/>
              </p:cNvSpPr>
              <p:nvPr/>
            </p:nvSpPr>
            <p:spPr>
              <a:xfrm>
                <a:off x="1284174" y="3586473"/>
                <a:ext cx="3207884" cy="1232539"/>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Rectangle 8" descr="Blue box which is a sub-branch of the total price dispersion box which reads short-run price dispersion with the T_i term.">
                <a:extLst>
                  <a:ext uri="{FF2B5EF4-FFF2-40B4-BE49-F238E27FC236}">
                    <a16:creationId xmlns:a16="http://schemas.microsoft.com/office/drawing/2014/main" id="{5DF48B41-BECE-ED33-70C6-3C85B42882FE}"/>
                  </a:ext>
                </a:extLst>
              </p:cNvPr>
              <p:cNvSpPr/>
              <p:nvPr/>
            </p:nvSpPr>
            <p:spPr>
              <a:xfrm>
                <a:off x="7699942" y="3553446"/>
                <a:ext cx="3207885" cy="1232538"/>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Short-run Price Dispersion</a:t>
                </a:r>
              </a:p>
              <a:p>
                <a:pPr algn="ctr"/>
                <a14:m>
                  <m:oMathPara xmlns:m="http://schemas.openxmlformats.org/officeDocument/2006/math">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𝑇</m:t>
                          </m:r>
                        </m:e>
                        <m:sub>
                          <m:r>
                            <a:rPr lang="en-US" b="0" i="1" smtClean="0">
                              <a:solidFill>
                                <a:schemeClr val="tx1"/>
                              </a:solidFill>
                              <a:latin typeface="Cambria Math" panose="02040503050406030204" pitchFamily="18" charset="0"/>
                            </a:rPr>
                            <m:t>𝑖</m:t>
                          </m:r>
                        </m:sub>
                      </m:sSub>
                      <m:r>
                        <a:rPr lang="en-US" b="0" i="1" smtClean="0">
                          <a:solidFill>
                            <a:schemeClr val="tx1"/>
                          </a:solidFill>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𝑗𝑘</m:t>
                          </m:r>
                        </m:sub>
                      </m:sSub>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panose="02040503050406030204" pitchFamily="18" charset="0"/>
                            </a:rPr>
                            <m:t>𝑉𝑎</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𝑟</m:t>
                              </m:r>
                            </m:e>
                            <m:sub>
                              <m:r>
                                <a:rPr lang="en-US" b="0" i="1" smtClean="0">
                                  <a:solidFill>
                                    <a:schemeClr val="tx1"/>
                                  </a:solidFill>
                                  <a:latin typeface="Cambria Math" panose="02040503050406030204" pitchFamily="18" charset="0"/>
                                </a:rPr>
                                <m:t>𝑡</m:t>
                              </m:r>
                            </m:sub>
                          </m:sSub>
                          <m:d>
                            <m:dPr>
                              <m:ctrlPr>
                                <a:rPr lang="en-US" b="0" i="1" smtClean="0">
                                  <a:solidFill>
                                    <a:schemeClr val="tx1"/>
                                  </a:solidFill>
                                  <a:latin typeface="Cambria Math" panose="02040503050406030204" pitchFamily="18" charset="0"/>
                                </a:rPr>
                              </m:ctrlPr>
                            </m:dPr>
                            <m:e>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𝑖</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𝑗𝑘</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𝑡</m:t>
                                  </m:r>
                                </m:sub>
                              </m:sSub>
                            </m:e>
                          </m:d>
                        </m:e>
                      </m:d>
                    </m:oMath>
                  </m:oMathPara>
                </a14:m>
                <a:endParaRPr lang="en-US" dirty="0">
                  <a:solidFill>
                    <a:schemeClr val="tx1"/>
                  </a:solidFill>
                </a:endParaRPr>
              </a:p>
            </p:txBody>
          </p:sp>
        </mc:Choice>
        <mc:Fallback>
          <p:sp>
            <p:nvSpPr>
              <p:cNvPr id="9" name="Rectangle 8" descr="Blue box which is a sub-branch of the total price dispersion box which reads short-run price dispersion with the T_i term.">
                <a:extLst>
                  <a:ext uri="{FF2B5EF4-FFF2-40B4-BE49-F238E27FC236}">
                    <a16:creationId xmlns:a16="http://schemas.microsoft.com/office/drawing/2014/main" id="{5DF48B41-BECE-ED33-70C6-3C85B42882FE}"/>
                  </a:ext>
                </a:extLst>
              </p:cNvPr>
              <p:cNvSpPr>
                <a:spLocks noRot="1" noChangeAspect="1" noMove="1" noResize="1" noEditPoints="1" noAdjustHandles="1" noChangeArrowheads="1" noChangeShapeType="1" noTextEdit="1"/>
              </p:cNvSpPr>
              <p:nvPr/>
            </p:nvSpPr>
            <p:spPr>
              <a:xfrm>
                <a:off x="7699942" y="3553446"/>
                <a:ext cx="3207885" cy="1232538"/>
              </a:xfrm>
              <a:prstGeom prst="rect">
                <a:avLst/>
              </a:prstGeom>
              <a:blipFill>
                <a:blip r:embed="rId4"/>
                <a:stretch>
                  <a:fillRect/>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63756E74-07D8-9519-BB23-C9B9245460AB}"/>
              </a:ext>
            </a:extLst>
          </p:cNvPr>
          <p:cNvSpPr>
            <a:spLocks noGrp="1"/>
          </p:cNvSpPr>
          <p:nvPr>
            <p:ph type="sldNum" sz="quarter" idx="12"/>
          </p:nvPr>
        </p:nvSpPr>
        <p:spPr/>
        <p:txBody>
          <a:bodyPr/>
          <a:lstStyle/>
          <a:p>
            <a:fld id="{F994776A-187E-9540-9EA4-8D5781AB769D}" type="slidenum">
              <a:rPr lang="en-US" smtClean="0"/>
              <a:pPr/>
              <a:t>19</a:t>
            </a:fld>
            <a:endParaRPr lang="en-US" dirty="0"/>
          </a:p>
        </p:txBody>
      </p:sp>
      <p:cxnSp>
        <p:nvCxnSpPr>
          <p:cNvPr id="13" name="Straight Connector 12">
            <a:extLst>
              <a:ext uri="{FF2B5EF4-FFF2-40B4-BE49-F238E27FC236}">
                <a16:creationId xmlns:a16="http://schemas.microsoft.com/office/drawing/2014/main" id="{F6E41E8E-DEB0-ADF6-A272-FD5E3BA3D78B}"/>
              </a:ext>
              <a:ext uri="{C183D7F6-B498-43B3-948B-1728B52AA6E4}">
                <adec:decorative xmlns:adec="http://schemas.microsoft.com/office/drawing/2017/decorative" val="1"/>
              </a:ext>
            </a:extLst>
          </p:cNvPr>
          <p:cNvCxnSpPr>
            <a:stCxn id="6" idx="2"/>
          </p:cNvCxnSpPr>
          <p:nvPr/>
        </p:nvCxnSpPr>
        <p:spPr>
          <a:xfrm>
            <a:off x="6096000" y="2988080"/>
            <a:ext cx="0" cy="358370"/>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32A266C3-CB46-512C-5D37-8D4D031ED377}"/>
              </a:ext>
              <a:ext uri="{C183D7F6-B498-43B3-948B-1728B52AA6E4}">
                <adec:decorative xmlns:adec="http://schemas.microsoft.com/office/drawing/2017/decorative" val="1"/>
              </a:ext>
            </a:extLst>
          </p:cNvPr>
          <p:cNvCxnSpPr>
            <a:cxnSpLocks/>
          </p:cNvCxnSpPr>
          <p:nvPr/>
        </p:nvCxnSpPr>
        <p:spPr>
          <a:xfrm flipH="1">
            <a:off x="2888116" y="3346450"/>
            <a:ext cx="3207884" cy="0"/>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723EA827-1DA5-5CAC-DC0A-F852FF94828D}"/>
              </a:ext>
              <a:ext uri="{C183D7F6-B498-43B3-948B-1728B52AA6E4}">
                <adec:decorative xmlns:adec="http://schemas.microsoft.com/office/drawing/2017/decorative" val="1"/>
              </a:ext>
            </a:extLst>
          </p:cNvPr>
          <p:cNvCxnSpPr>
            <a:cxnSpLocks/>
          </p:cNvCxnSpPr>
          <p:nvPr/>
        </p:nvCxnSpPr>
        <p:spPr>
          <a:xfrm flipH="1">
            <a:off x="2881766" y="3346450"/>
            <a:ext cx="6350" cy="240023"/>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F23943D2-9F54-0F09-EA3A-043E7419C862}"/>
              </a:ext>
              <a:ext uri="{C183D7F6-B498-43B3-948B-1728B52AA6E4}">
                <adec:decorative xmlns:adec="http://schemas.microsoft.com/office/drawing/2017/decorative" val="1"/>
              </a:ext>
            </a:extLst>
          </p:cNvPr>
          <p:cNvCxnSpPr>
            <a:cxnSpLocks/>
          </p:cNvCxnSpPr>
          <p:nvPr/>
        </p:nvCxnSpPr>
        <p:spPr>
          <a:xfrm flipH="1">
            <a:off x="6096000" y="3346450"/>
            <a:ext cx="3207884" cy="0"/>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65B80250-EBB4-369D-1AD3-C592AFC3DE1C}"/>
              </a:ext>
              <a:ext uri="{C183D7F6-B498-43B3-948B-1728B52AA6E4}">
                <adec:decorative xmlns:adec="http://schemas.microsoft.com/office/drawing/2017/decorative" val="1"/>
              </a:ext>
            </a:extLst>
          </p:cNvPr>
          <p:cNvCxnSpPr>
            <a:cxnSpLocks/>
          </p:cNvCxnSpPr>
          <p:nvPr/>
        </p:nvCxnSpPr>
        <p:spPr>
          <a:xfrm flipH="1">
            <a:off x="9310234" y="3327383"/>
            <a:ext cx="6350" cy="240023"/>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92002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48C4B-6FC9-B6C6-3C9B-D145C6D3BF88}"/>
              </a:ext>
            </a:extLst>
          </p:cNvPr>
          <p:cNvSpPr>
            <a:spLocks noGrp="1"/>
          </p:cNvSpPr>
          <p:nvPr>
            <p:ph type="title"/>
          </p:nvPr>
        </p:nvSpPr>
        <p:spPr/>
        <p:txBody>
          <a:bodyPr/>
          <a:lstStyle/>
          <a:p>
            <a:pPr algn="ctr"/>
            <a:r>
              <a:rPr lang="en-US" dirty="0"/>
              <a:t>Motivation</a:t>
            </a:r>
          </a:p>
        </p:txBody>
      </p:sp>
      <p:sp>
        <p:nvSpPr>
          <p:cNvPr id="3" name="Text Placeholder 2">
            <a:extLst>
              <a:ext uri="{FF2B5EF4-FFF2-40B4-BE49-F238E27FC236}">
                <a16:creationId xmlns:a16="http://schemas.microsoft.com/office/drawing/2014/main" id="{92CFFF83-C64E-6546-EA56-1D70C371920F}"/>
              </a:ext>
            </a:extLst>
          </p:cNvPr>
          <p:cNvSpPr>
            <a:spLocks noGrp="1"/>
          </p:cNvSpPr>
          <p:nvPr>
            <p:ph type="body" sz="quarter" idx="10"/>
          </p:nvPr>
        </p:nvSpPr>
        <p:spPr/>
        <p:txBody>
          <a:bodyPr/>
          <a:lstStyle/>
          <a:p>
            <a:r>
              <a:rPr lang="en-US" dirty="0">
                <a:sym typeface="Wingdings" panose="05000000000000000000" pitchFamily="2" charset="2"/>
              </a:rPr>
              <a:t> </a:t>
            </a:r>
            <a:r>
              <a:rPr lang="en-US" dirty="0"/>
              <a:t>Motivation</a:t>
            </a:r>
          </a:p>
          <a:p>
            <a:r>
              <a:rPr lang="en-US" dirty="0">
                <a:solidFill>
                  <a:schemeClr val="tx2"/>
                </a:solidFill>
              </a:rPr>
              <a:t>Why Micro-Price Data?​</a:t>
            </a:r>
          </a:p>
          <a:p>
            <a:pPr fontAlgn="base"/>
            <a:r>
              <a:rPr lang="en-US" dirty="0">
                <a:solidFill>
                  <a:schemeClr val="tx2"/>
                </a:solidFill>
              </a:rPr>
              <a:t>Trade in Middle Products</a:t>
            </a:r>
          </a:p>
          <a:p>
            <a:pPr fontAlgn="base"/>
            <a:r>
              <a:rPr lang="en-US" dirty="0">
                <a:solidFill>
                  <a:schemeClr val="tx2"/>
                </a:solidFill>
                <a:sym typeface="Wingdings" panose="05000000000000000000" pitchFamily="2" charset="2"/>
              </a:rPr>
              <a:t>Empirical Implications</a:t>
            </a:r>
            <a:r>
              <a:rPr lang="en-US" dirty="0">
                <a:solidFill>
                  <a:schemeClr val="tx2"/>
                </a:solidFill>
              </a:rPr>
              <a:t>​</a:t>
            </a:r>
          </a:p>
        </p:txBody>
      </p:sp>
      <p:sp>
        <p:nvSpPr>
          <p:cNvPr id="4" name="Slide Number Placeholder 3">
            <a:extLst>
              <a:ext uri="{FF2B5EF4-FFF2-40B4-BE49-F238E27FC236}">
                <a16:creationId xmlns:a16="http://schemas.microsoft.com/office/drawing/2014/main" id="{FB3DE73E-BD2F-EBBB-91C7-9989E26702A7}"/>
              </a:ext>
            </a:extLst>
          </p:cNvPr>
          <p:cNvSpPr>
            <a:spLocks noGrp="1"/>
          </p:cNvSpPr>
          <p:nvPr>
            <p:ph type="sldNum" sz="quarter" idx="12"/>
          </p:nvPr>
        </p:nvSpPr>
        <p:spPr/>
        <p:txBody>
          <a:bodyPr/>
          <a:lstStyle/>
          <a:p>
            <a:fld id="{F994776A-187E-9540-9EA4-8D5781AB769D}" type="slidenum">
              <a:rPr lang="en-US" smtClean="0"/>
              <a:pPr/>
              <a:t>2</a:t>
            </a:fld>
            <a:endParaRPr lang="en-US" dirty="0"/>
          </a:p>
        </p:txBody>
      </p:sp>
    </p:spTree>
    <p:extLst>
      <p:ext uri="{BB962C8B-B14F-4D97-AF65-F5344CB8AC3E}">
        <p14:creationId xmlns:p14="http://schemas.microsoft.com/office/powerpoint/2010/main" val="2793832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0D65E0-0541-B0A4-4841-9CAE1341730D}"/>
              </a:ext>
            </a:extLst>
          </p:cNvPr>
          <p:cNvSpPr>
            <a:spLocks noGrp="1"/>
          </p:cNvSpPr>
          <p:nvPr>
            <p:ph type="title"/>
          </p:nvPr>
        </p:nvSpPr>
        <p:spPr/>
        <p:txBody>
          <a:bodyPr/>
          <a:lstStyle/>
          <a:p>
            <a:r>
              <a:rPr lang="en-US" dirty="0"/>
              <a:t>Long-Run Price Dispersion Decomposed</a:t>
            </a:r>
          </a:p>
        </p:txBody>
      </p:sp>
      <mc:AlternateContent xmlns:mc="http://schemas.openxmlformats.org/markup-compatibility/2006">
        <mc:Choice xmlns:a14="http://schemas.microsoft.com/office/drawing/2010/main" Requires="a14">
          <p:sp>
            <p:nvSpPr>
              <p:cNvPr id="7" name="Rectangle 6" descr="Long-run Price Dispersion box with C_i formula, highlighted red to show emphasis on our decomposition of the long-run price dispersion term. Exists at the top of a tree which feeds into the sub-branches of distribution inputs on the left and traded inputs on the right.">
                <a:extLst>
                  <a:ext uri="{FF2B5EF4-FFF2-40B4-BE49-F238E27FC236}">
                    <a16:creationId xmlns:a16="http://schemas.microsoft.com/office/drawing/2014/main" id="{4D74782D-6E1B-D2D5-873F-14BEFCF9A6ED}"/>
                  </a:ext>
                </a:extLst>
              </p:cNvPr>
              <p:cNvSpPr/>
              <p:nvPr/>
            </p:nvSpPr>
            <p:spPr>
              <a:xfrm>
                <a:off x="4492058" y="1503673"/>
                <a:ext cx="3207884" cy="1232539"/>
              </a:xfrm>
              <a:prstGeom prst="rect">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Long-run Price Dispersion</a:t>
                </a:r>
              </a:p>
              <a:p>
                <a:pPr algn="ctr"/>
                <a14:m>
                  <m:oMathPara xmlns:m="http://schemas.openxmlformats.org/officeDocument/2006/math">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𝐶</m:t>
                          </m:r>
                        </m:e>
                        <m:sub>
                          <m:r>
                            <a:rPr lang="en-US" b="0" i="1" smtClean="0">
                              <a:solidFill>
                                <a:schemeClr val="tx1"/>
                              </a:solidFill>
                              <a:latin typeface="Cambria Math" panose="02040503050406030204" pitchFamily="18" charset="0"/>
                            </a:rPr>
                            <m:t>𝑖</m:t>
                          </m:r>
                        </m:sub>
                      </m:sSub>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𝑉𝑎</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𝑟</m:t>
                          </m:r>
                        </m:e>
                        <m:sub>
                          <m:r>
                            <a:rPr lang="en-US" b="0" i="1" smtClean="0">
                              <a:solidFill>
                                <a:schemeClr val="tx1"/>
                              </a:solidFill>
                              <a:latin typeface="Cambria Math" panose="02040503050406030204" pitchFamily="18" charset="0"/>
                            </a:rPr>
                            <m:t>𝑗𝑘</m:t>
                          </m:r>
                        </m:sub>
                      </m:sSub>
                      <m:d>
                        <m:dPr>
                          <m:begChr m:val="["/>
                          <m:endChr m:val="]"/>
                          <m:ctrlPr>
                            <a:rPr lang="en-US" b="0" i="1" smtClean="0">
                              <a:solidFill>
                                <a:schemeClr val="tx1"/>
                              </a:solidFill>
                              <a:latin typeface="Cambria Math" panose="02040503050406030204" pitchFamily="18" charset="0"/>
                            </a:rPr>
                          </m:ctrlPr>
                        </m:dPr>
                        <m:e>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𝐸</m:t>
                              </m:r>
                            </m:e>
                            <m:sub>
                              <m:r>
                                <a:rPr lang="en-US" b="0" i="1" smtClean="0">
                                  <a:solidFill>
                                    <a:schemeClr val="tx1"/>
                                  </a:solidFill>
                                  <a:latin typeface="Cambria Math" panose="02040503050406030204" pitchFamily="18" charset="0"/>
                                </a:rPr>
                                <m:t>𝑡</m:t>
                              </m:r>
                            </m:sub>
                          </m:sSub>
                          <m:d>
                            <m:dPr>
                              <m:ctrlPr>
                                <a:rPr lang="en-US" b="0" i="1" smtClean="0">
                                  <a:solidFill>
                                    <a:schemeClr val="tx1"/>
                                  </a:solidFill>
                                  <a:latin typeface="Cambria Math" panose="02040503050406030204" pitchFamily="18" charset="0"/>
                                </a:rPr>
                              </m:ctrlPr>
                            </m:dPr>
                            <m:e>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𝑖</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𝑗𝑘</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𝑡</m:t>
                                  </m:r>
                                </m:sub>
                              </m:sSub>
                            </m:e>
                          </m:d>
                        </m:e>
                      </m:d>
                    </m:oMath>
                  </m:oMathPara>
                </a14:m>
                <a:endParaRPr lang="en-US" dirty="0">
                  <a:solidFill>
                    <a:schemeClr val="tx1"/>
                  </a:solidFill>
                </a:endParaRPr>
              </a:p>
            </p:txBody>
          </p:sp>
        </mc:Choice>
        <mc:Fallback>
          <p:sp>
            <p:nvSpPr>
              <p:cNvPr id="7" name="Rectangle 6" descr="Long-run Price Dispersion box with C_i formula, highlighted red to show emphasis on our decomposition of the long-run price dispersion term. Exists at the top of a tree which feeds into the sub-branches of distribution inputs on the left and traded inputs on the right.">
                <a:extLst>
                  <a:ext uri="{FF2B5EF4-FFF2-40B4-BE49-F238E27FC236}">
                    <a16:creationId xmlns:a16="http://schemas.microsoft.com/office/drawing/2014/main" id="{4D74782D-6E1B-D2D5-873F-14BEFCF9A6ED}"/>
                  </a:ext>
                </a:extLst>
              </p:cNvPr>
              <p:cNvSpPr>
                <a:spLocks noRot="1" noChangeAspect="1" noMove="1" noResize="1" noEditPoints="1" noAdjustHandles="1" noChangeArrowheads="1" noChangeShapeType="1" noTextEdit="1"/>
              </p:cNvSpPr>
              <p:nvPr/>
            </p:nvSpPr>
            <p:spPr>
              <a:xfrm>
                <a:off x="4492058" y="1503673"/>
                <a:ext cx="3207884" cy="1232539"/>
              </a:xfrm>
              <a:prstGeom prst="rect">
                <a:avLst/>
              </a:prstGeom>
              <a:blipFill>
                <a:blip r:embed="rId2"/>
                <a:stretch>
                  <a:fillRect/>
                </a:stretch>
              </a:blipFill>
            </p:spPr>
            <p:txBody>
              <a:bodyPr/>
              <a:lstStyle/>
              <a:p>
                <a:r>
                  <a:rPr lang="en-US">
                    <a:noFill/>
                  </a:rPr>
                  <a:t> </a:t>
                </a:r>
              </a:p>
            </p:txBody>
          </p:sp>
        </mc:Fallback>
      </mc:AlternateContent>
      <p:sp>
        <p:nvSpPr>
          <p:cNvPr id="8" name="Rectangle 7" descr="Blue box which is a sub-branch of the long-run price dispersion box with text labeling it as distribution inputs. Has two-subbranches titled retail productivity and unskilled wages.">
            <a:extLst>
              <a:ext uri="{FF2B5EF4-FFF2-40B4-BE49-F238E27FC236}">
                <a16:creationId xmlns:a16="http://schemas.microsoft.com/office/drawing/2014/main" id="{D3759B51-2759-0A55-71C4-A653DEDF5278}"/>
              </a:ext>
            </a:extLst>
          </p:cNvPr>
          <p:cNvSpPr/>
          <p:nvPr/>
        </p:nvSpPr>
        <p:spPr>
          <a:xfrm>
            <a:off x="1403350" y="3140049"/>
            <a:ext cx="2390208" cy="577902"/>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Distribution Inputs</a:t>
            </a:r>
          </a:p>
        </p:txBody>
      </p:sp>
      <p:sp>
        <p:nvSpPr>
          <p:cNvPr id="12" name="Rectangle 11" descr="Blue box with text stating this represents retail productivity, which is a sub-branch of the distribution inputs box.">
            <a:extLst>
              <a:ext uri="{FF2B5EF4-FFF2-40B4-BE49-F238E27FC236}">
                <a16:creationId xmlns:a16="http://schemas.microsoft.com/office/drawing/2014/main" id="{66D365B6-3294-76F2-0DAB-86280C8FC100}"/>
              </a:ext>
            </a:extLst>
          </p:cNvPr>
          <p:cNvSpPr/>
          <p:nvPr/>
        </p:nvSpPr>
        <p:spPr>
          <a:xfrm>
            <a:off x="692150" y="4651349"/>
            <a:ext cx="1422400" cy="577902"/>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Retail Productivity</a:t>
            </a:r>
          </a:p>
        </p:txBody>
      </p:sp>
      <p:sp>
        <p:nvSpPr>
          <p:cNvPr id="20" name="Rectangle 19" descr="Blue box with text stating this represents unskilled wages, which is a sub-branch of the distribution inputs box.">
            <a:extLst>
              <a:ext uri="{FF2B5EF4-FFF2-40B4-BE49-F238E27FC236}">
                <a16:creationId xmlns:a16="http://schemas.microsoft.com/office/drawing/2014/main" id="{95B8CFB8-7AC9-E52B-25B0-263FA77B22D5}"/>
              </a:ext>
            </a:extLst>
          </p:cNvPr>
          <p:cNvSpPr/>
          <p:nvPr/>
        </p:nvSpPr>
        <p:spPr>
          <a:xfrm>
            <a:off x="3082358" y="4651349"/>
            <a:ext cx="1422400" cy="577902"/>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Unskilled Wages</a:t>
            </a:r>
          </a:p>
        </p:txBody>
      </p:sp>
      <p:sp>
        <p:nvSpPr>
          <p:cNvPr id="10" name="Rectangle 9" descr="Blue box which is a sub-branch of the long-run price dispersion box with text labeling it as traded inputs. Has two-subbranches titled borders and distance.">
            <a:extLst>
              <a:ext uri="{FF2B5EF4-FFF2-40B4-BE49-F238E27FC236}">
                <a16:creationId xmlns:a16="http://schemas.microsoft.com/office/drawing/2014/main" id="{F108FBFA-351B-F931-6D50-E19F395A9B85}"/>
              </a:ext>
            </a:extLst>
          </p:cNvPr>
          <p:cNvSpPr/>
          <p:nvPr/>
        </p:nvSpPr>
        <p:spPr>
          <a:xfrm>
            <a:off x="8398444" y="3140049"/>
            <a:ext cx="2390208" cy="577902"/>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Traded Inputs</a:t>
            </a:r>
          </a:p>
        </p:txBody>
      </p:sp>
      <p:sp>
        <p:nvSpPr>
          <p:cNvPr id="16" name="Rectangle 15" descr="Blue box with text stating this represents borders, which is a sub-branch of the traded inputs box.">
            <a:extLst>
              <a:ext uri="{FF2B5EF4-FFF2-40B4-BE49-F238E27FC236}">
                <a16:creationId xmlns:a16="http://schemas.microsoft.com/office/drawing/2014/main" id="{CA8A21C2-097C-6FA3-F149-AB28D9E6BCDA}"/>
              </a:ext>
            </a:extLst>
          </p:cNvPr>
          <p:cNvSpPr/>
          <p:nvPr/>
        </p:nvSpPr>
        <p:spPr>
          <a:xfrm>
            <a:off x="7845994" y="4651349"/>
            <a:ext cx="1104900" cy="577902"/>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Borders</a:t>
            </a:r>
          </a:p>
        </p:txBody>
      </p:sp>
      <p:sp>
        <p:nvSpPr>
          <p:cNvPr id="18" name="Rectangle 17" descr="Blue box with text stating this represents distance, which is a sub-branch of the traded inputs box.">
            <a:extLst>
              <a:ext uri="{FF2B5EF4-FFF2-40B4-BE49-F238E27FC236}">
                <a16:creationId xmlns:a16="http://schemas.microsoft.com/office/drawing/2014/main" id="{5D68B3FA-1646-E12A-875A-CE835248D895}"/>
              </a:ext>
            </a:extLst>
          </p:cNvPr>
          <p:cNvSpPr/>
          <p:nvPr/>
        </p:nvSpPr>
        <p:spPr>
          <a:xfrm>
            <a:off x="10236200" y="4651349"/>
            <a:ext cx="1104900" cy="577902"/>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Distance</a:t>
            </a:r>
          </a:p>
        </p:txBody>
      </p:sp>
      <p:sp>
        <p:nvSpPr>
          <p:cNvPr id="2" name="Slide Number Placeholder 1">
            <a:extLst>
              <a:ext uri="{FF2B5EF4-FFF2-40B4-BE49-F238E27FC236}">
                <a16:creationId xmlns:a16="http://schemas.microsoft.com/office/drawing/2014/main" id="{02550460-5A1D-CCA0-2A59-1839FF9B5291}"/>
              </a:ext>
            </a:extLst>
          </p:cNvPr>
          <p:cNvSpPr>
            <a:spLocks noGrp="1"/>
          </p:cNvSpPr>
          <p:nvPr>
            <p:ph type="sldNum" sz="quarter" idx="12"/>
          </p:nvPr>
        </p:nvSpPr>
        <p:spPr/>
        <p:txBody>
          <a:bodyPr/>
          <a:lstStyle/>
          <a:p>
            <a:fld id="{F994776A-187E-9540-9EA4-8D5781AB769D}" type="slidenum">
              <a:rPr lang="en-US" smtClean="0"/>
              <a:pPr/>
              <a:t>20</a:t>
            </a:fld>
            <a:endParaRPr lang="en-US" dirty="0"/>
          </a:p>
        </p:txBody>
      </p:sp>
      <p:cxnSp>
        <p:nvCxnSpPr>
          <p:cNvPr id="21" name="Straight Connector 20">
            <a:extLst>
              <a:ext uri="{FF2B5EF4-FFF2-40B4-BE49-F238E27FC236}">
                <a16:creationId xmlns:a16="http://schemas.microsoft.com/office/drawing/2014/main" id="{20BEEEE2-61DF-A400-5998-43F8D369FA27}"/>
              </a:ext>
              <a:ext uri="{C183D7F6-B498-43B3-948B-1728B52AA6E4}">
                <adec:decorative xmlns:adec="http://schemas.microsoft.com/office/drawing/2017/decorative" val="1"/>
              </a:ext>
            </a:extLst>
          </p:cNvPr>
          <p:cNvCxnSpPr>
            <a:cxnSpLocks/>
          </p:cNvCxnSpPr>
          <p:nvPr/>
        </p:nvCxnSpPr>
        <p:spPr>
          <a:xfrm>
            <a:off x="6096000" y="2736212"/>
            <a:ext cx="0" cy="197488"/>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67E3A848-7CEE-271B-A4DA-21E2B2644D99}"/>
              </a:ext>
              <a:ext uri="{C183D7F6-B498-43B3-948B-1728B52AA6E4}">
                <adec:decorative xmlns:adec="http://schemas.microsoft.com/office/drawing/2017/decorative" val="1"/>
              </a:ext>
            </a:extLst>
          </p:cNvPr>
          <p:cNvCxnSpPr>
            <a:cxnSpLocks/>
          </p:cNvCxnSpPr>
          <p:nvPr/>
        </p:nvCxnSpPr>
        <p:spPr>
          <a:xfrm>
            <a:off x="2590800" y="2908300"/>
            <a:ext cx="3505200" cy="0"/>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1A4A1812-EFBC-537D-4D76-9121B6CD6F6A}"/>
              </a:ext>
              <a:ext uri="{C183D7F6-B498-43B3-948B-1728B52AA6E4}">
                <adec:decorative xmlns:adec="http://schemas.microsoft.com/office/drawing/2017/decorative" val="1"/>
              </a:ext>
            </a:extLst>
          </p:cNvPr>
          <p:cNvCxnSpPr>
            <a:cxnSpLocks/>
          </p:cNvCxnSpPr>
          <p:nvPr/>
        </p:nvCxnSpPr>
        <p:spPr>
          <a:xfrm>
            <a:off x="6058467" y="2908300"/>
            <a:ext cx="3549083" cy="0"/>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94F9A6F9-968D-EC2E-F916-FEA7D589D40D}"/>
              </a:ext>
              <a:ext uri="{C183D7F6-B498-43B3-948B-1728B52AA6E4}">
                <adec:decorative xmlns:adec="http://schemas.microsoft.com/office/drawing/2017/decorative" val="1"/>
              </a:ext>
            </a:extLst>
          </p:cNvPr>
          <p:cNvCxnSpPr>
            <a:cxnSpLocks/>
          </p:cNvCxnSpPr>
          <p:nvPr/>
        </p:nvCxnSpPr>
        <p:spPr>
          <a:xfrm>
            <a:off x="2590800" y="2908300"/>
            <a:ext cx="0" cy="231749"/>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30E48CD1-D76A-0CA1-DA2F-A54D3D04D920}"/>
              </a:ext>
              <a:ext uri="{C183D7F6-B498-43B3-948B-1728B52AA6E4}">
                <adec:decorative xmlns:adec="http://schemas.microsoft.com/office/drawing/2017/decorative" val="1"/>
              </a:ext>
            </a:extLst>
          </p:cNvPr>
          <p:cNvCxnSpPr>
            <a:cxnSpLocks/>
          </p:cNvCxnSpPr>
          <p:nvPr/>
        </p:nvCxnSpPr>
        <p:spPr>
          <a:xfrm>
            <a:off x="9607550" y="2908300"/>
            <a:ext cx="0" cy="231749"/>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EB95EB61-2DCE-1C2D-62B1-A1D73D955799}"/>
              </a:ext>
              <a:ext uri="{C183D7F6-B498-43B3-948B-1728B52AA6E4}">
                <adec:decorative xmlns:adec="http://schemas.microsoft.com/office/drawing/2017/decorative" val="1"/>
              </a:ext>
            </a:extLst>
          </p:cNvPr>
          <p:cNvCxnSpPr>
            <a:cxnSpLocks/>
          </p:cNvCxnSpPr>
          <p:nvPr/>
        </p:nvCxnSpPr>
        <p:spPr>
          <a:xfrm>
            <a:off x="2590800" y="3717951"/>
            <a:ext cx="0" cy="231749"/>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F2A678DA-483C-9D68-9D78-51F404A9C43F}"/>
              </a:ext>
              <a:ext uri="{C183D7F6-B498-43B3-948B-1728B52AA6E4}">
                <adec:decorative xmlns:adec="http://schemas.microsoft.com/office/drawing/2017/decorative" val="1"/>
              </a:ext>
            </a:extLst>
          </p:cNvPr>
          <p:cNvCxnSpPr>
            <a:cxnSpLocks/>
          </p:cNvCxnSpPr>
          <p:nvPr/>
        </p:nvCxnSpPr>
        <p:spPr>
          <a:xfrm>
            <a:off x="9607550" y="3717951"/>
            <a:ext cx="0" cy="231749"/>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8490161D-E3D2-2219-FDB4-8666F16271AD}"/>
              </a:ext>
              <a:ext uri="{C183D7F6-B498-43B3-948B-1728B52AA6E4}">
                <adec:decorative xmlns:adec="http://schemas.microsoft.com/office/drawing/2017/decorative" val="1"/>
              </a:ext>
            </a:extLst>
          </p:cNvPr>
          <p:cNvCxnSpPr>
            <a:cxnSpLocks/>
          </p:cNvCxnSpPr>
          <p:nvPr/>
        </p:nvCxnSpPr>
        <p:spPr>
          <a:xfrm>
            <a:off x="1403350" y="3949700"/>
            <a:ext cx="0" cy="701649"/>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E8B44332-8E34-01F8-A929-C36A157035B9}"/>
              </a:ext>
              <a:ext uri="{C183D7F6-B498-43B3-948B-1728B52AA6E4}">
                <adec:decorative xmlns:adec="http://schemas.microsoft.com/office/drawing/2017/decorative" val="1"/>
              </a:ext>
            </a:extLst>
          </p:cNvPr>
          <p:cNvCxnSpPr>
            <a:cxnSpLocks/>
          </p:cNvCxnSpPr>
          <p:nvPr/>
        </p:nvCxnSpPr>
        <p:spPr>
          <a:xfrm>
            <a:off x="1403350" y="3949700"/>
            <a:ext cx="1187450" cy="0"/>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E726F429-8A71-CC73-B0DB-6EE444B1CE6C}"/>
              </a:ext>
              <a:ext uri="{C183D7F6-B498-43B3-948B-1728B52AA6E4}">
                <adec:decorative xmlns:adec="http://schemas.microsoft.com/office/drawing/2017/decorative" val="1"/>
              </a:ext>
            </a:extLst>
          </p:cNvPr>
          <p:cNvCxnSpPr>
            <a:cxnSpLocks/>
          </p:cNvCxnSpPr>
          <p:nvPr/>
        </p:nvCxnSpPr>
        <p:spPr>
          <a:xfrm>
            <a:off x="3793558" y="3949700"/>
            <a:ext cx="0" cy="701649"/>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7D25165A-E40A-4D58-4BC8-5A07919D7B23}"/>
              </a:ext>
              <a:ext uri="{C183D7F6-B498-43B3-948B-1728B52AA6E4}">
                <adec:decorative xmlns:adec="http://schemas.microsoft.com/office/drawing/2017/decorative" val="1"/>
              </a:ext>
            </a:extLst>
          </p:cNvPr>
          <p:cNvCxnSpPr>
            <a:cxnSpLocks/>
          </p:cNvCxnSpPr>
          <p:nvPr/>
        </p:nvCxnSpPr>
        <p:spPr>
          <a:xfrm>
            <a:off x="8398444" y="3949700"/>
            <a:ext cx="0" cy="701649"/>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A143BB3F-18D0-A71F-08B9-FE78182881B1}"/>
              </a:ext>
              <a:ext uri="{C183D7F6-B498-43B3-948B-1728B52AA6E4}">
                <adec:decorative xmlns:adec="http://schemas.microsoft.com/office/drawing/2017/decorative" val="1"/>
              </a:ext>
            </a:extLst>
          </p:cNvPr>
          <p:cNvCxnSpPr>
            <a:cxnSpLocks/>
          </p:cNvCxnSpPr>
          <p:nvPr/>
        </p:nvCxnSpPr>
        <p:spPr>
          <a:xfrm>
            <a:off x="10788652" y="3949700"/>
            <a:ext cx="0" cy="701649"/>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E7F43377-4679-2FE6-54B2-ECA000BB502C}"/>
              </a:ext>
              <a:ext uri="{C183D7F6-B498-43B3-948B-1728B52AA6E4}">
                <adec:decorative xmlns:adec="http://schemas.microsoft.com/office/drawing/2017/decorative" val="1"/>
              </a:ext>
            </a:extLst>
          </p:cNvPr>
          <p:cNvCxnSpPr>
            <a:cxnSpLocks/>
          </p:cNvCxnSpPr>
          <p:nvPr/>
        </p:nvCxnSpPr>
        <p:spPr>
          <a:xfrm>
            <a:off x="2606108" y="3949700"/>
            <a:ext cx="1187450" cy="0"/>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F9362EAE-82D7-16E8-8F80-6075C529DDB0}"/>
              </a:ext>
              <a:ext uri="{C183D7F6-B498-43B3-948B-1728B52AA6E4}">
                <adec:decorative xmlns:adec="http://schemas.microsoft.com/office/drawing/2017/decorative" val="1"/>
              </a:ext>
            </a:extLst>
          </p:cNvPr>
          <p:cNvCxnSpPr>
            <a:cxnSpLocks/>
          </p:cNvCxnSpPr>
          <p:nvPr/>
        </p:nvCxnSpPr>
        <p:spPr>
          <a:xfrm>
            <a:off x="8398444" y="3949700"/>
            <a:ext cx="1209106" cy="0"/>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7EA4B441-DE80-A900-6E4A-509893214C4E}"/>
              </a:ext>
              <a:ext uri="{C183D7F6-B498-43B3-948B-1728B52AA6E4}">
                <adec:decorative xmlns:adec="http://schemas.microsoft.com/office/drawing/2017/decorative" val="1"/>
              </a:ext>
            </a:extLst>
          </p:cNvPr>
          <p:cNvCxnSpPr>
            <a:cxnSpLocks/>
          </p:cNvCxnSpPr>
          <p:nvPr/>
        </p:nvCxnSpPr>
        <p:spPr>
          <a:xfrm>
            <a:off x="9579546" y="3949700"/>
            <a:ext cx="1209106" cy="0"/>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52726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AFC8C-44C9-FF29-5E44-257ED3C0E5B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8A34AA4-70F4-C35C-8547-42A35B9F79AD}"/>
              </a:ext>
            </a:extLst>
          </p:cNvPr>
          <p:cNvSpPr>
            <a:spLocks noGrp="1"/>
          </p:cNvSpPr>
          <p:nvPr>
            <p:ph type="title"/>
          </p:nvPr>
        </p:nvSpPr>
        <p:spPr/>
        <p:txBody>
          <a:bodyPr/>
          <a:lstStyle/>
          <a:p>
            <a:r>
              <a:rPr lang="en-US" dirty="0"/>
              <a:t>Short-Run Price Dispersion Decomposed</a:t>
            </a:r>
          </a:p>
        </p:txBody>
      </p:sp>
      <mc:AlternateContent xmlns:mc="http://schemas.openxmlformats.org/markup-compatibility/2006">
        <mc:Choice xmlns:a14="http://schemas.microsoft.com/office/drawing/2010/main" Requires="a14">
          <p:sp>
            <p:nvSpPr>
              <p:cNvPr id="7" name="Rectangle 6" descr="Short-run Price Dispersion box with T_i formula, highlighted red to show emphasis on our decomposition of the short-run price dispersion term. Exists at the top of a tree which feeds into the sub-branches of distribution inputs on the left and traded inputs on the right.">
                <a:extLst>
                  <a:ext uri="{FF2B5EF4-FFF2-40B4-BE49-F238E27FC236}">
                    <a16:creationId xmlns:a16="http://schemas.microsoft.com/office/drawing/2014/main" id="{09387C86-9B22-102E-2FFC-C1FD81A41E94}"/>
                  </a:ext>
                </a:extLst>
              </p:cNvPr>
              <p:cNvSpPr/>
              <p:nvPr/>
            </p:nvSpPr>
            <p:spPr>
              <a:xfrm>
                <a:off x="4492058" y="1503673"/>
                <a:ext cx="3207884" cy="1232539"/>
              </a:xfrm>
              <a:prstGeom prst="rect">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Short-run Price Dispersion</a:t>
                </a:r>
              </a:p>
              <a:p>
                <a:pPr algn="ctr"/>
                <a14:m>
                  <m:oMathPara xmlns:m="http://schemas.openxmlformats.org/officeDocument/2006/math">
                    <m:oMath>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𝑇</m:t>
                          </m:r>
                        </m:e>
                        <m:sub>
                          <m:r>
                            <a:rPr lang="en-US" i="1">
                              <a:solidFill>
                                <a:schemeClr val="tx1"/>
                              </a:solidFill>
                              <a:latin typeface="Cambria Math" panose="02040503050406030204" pitchFamily="18" charset="0"/>
                            </a:rPr>
                            <m:t>𝑖</m:t>
                          </m:r>
                        </m:sub>
                      </m:sSub>
                      <m:r>
                        <a:rPr lang="en-US" i="1">
                          <a:solidFill>
                            <a:schemeClr val="tx1"/>
                          </a:solidFill>
                          <a:latin typeface="Cambria Math" panose="02040503050406030204" pitchFamily="18" charset="0"/>
                        </a:rPr>
                        <m:t>=</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𝐸</m:t>
                          </m:r>
                        </m:e>
                        <m:sub>
                          <m:r>
                            <a:rPr lang="en-US" i="1">
                              <a:solidFill>
                                <a:schemeClr val="tx1"/>
                              </a:solidFill>
                              <a:latin typeface="Cambria Math" panose="02040503050406030204" pitchFamily="18" charset="0"/>
                            </a:rPr>
                            <m:t>𝑗𝑘</m:t>
                          </m:r>
                        </m:sub>
                      </m:sSub>
                      <m:d>
                        <m:dPr>
                          <m:begChr m:val="["/>
                          <m:endChr m:val="]"/>
                          <m:ctrlPr>
                            <a:rPr lang="en-US" i="1">
                              <a:solidFill>
                                <a:schemeClr val="tx1"/>
                              </a:solidFill>
                              <a:latin typeface="Cambria Math" panose="02040503050406030204" pitchFamily="18" charset="0"/>
                            </a:rPr>
                          </m:ctrlPr>
                        </m:dPr>
                        <m:e>
                          <m:r>
                            <a:rPr lang="en-US" i="1">
                              <a:solidFill>
                                <a:schemeClr val="tx1"/>
                              </a:solidFill>
                              <a:latin typeface="Cambria Math" panose="02040503050406030204" pitchFamily="18" charset="0"/>
                            </a:rPr>
                            <m:t>𝑉𝑎</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𝑟</m:t>
                              </m:r>
                            </m:e>
                            <m:sub>
                              <m:r>
                                <a:rPr lang="en-US" i="1">
                                  <a:solidFill>
                                    <a:schemeClr val="tx1"/>
                                  </a:solidFill>
                                  <a:latin typeface="Cambria Math" panose="02040503050406030204" pitchFamily="18" charset="0"/>
                                </a:rPr>
                                <m:t>𝑡</m:t>
                              </m:r>
                            </m:sub>
                          </m:sSub>
                          <m:d>
                            <m:dPr>
                              <m:ctrlPr>
                                <a:rPr lang="en-US" i="1">
                                  <a:solidFill>
                                    <a:schemeClr val="tx1"/>
                                  </a:solidFill>
                                  <a:latin typeface="Cambria Math" panose="02040503050406030204" pitchFamily="18" charset="0"/>
                                </a:rPr>
                              </m:ctrlPr>
                            </m:dPr>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𝑞</m:t>
                                  </m:r>
                                </m:e>
                                <m:sub>
                                  <m:r>
                                    <a:rPr lang="en-US" i="1">
                                      <a:solidFill>
                                        <a:schemeClr val="tx1"/>
                                      </a:solidFill>
                                      <a:latin typeface="Cambria Math" panose="02040503050406030204" pitchFamily="18" charset="0"/>
                                    </a:rPr>
                                    <m:t>𝑖</m:t>
                                  </m:r>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𝑗𝑘</m:t>
                                  </m:r>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𝑡</m:t>
                                  </m:r>
                                </m:sub>
                              </m:sSub>
                            </m:e>
                          </m:d>
                        </m:e>
                      </m:d>
                    </m:oMath>
                  </m:oMathPara>
                </a14:m>
                <a:endParaRPr lang="en-US" dirty="0">
                  <a:solidFill>
                    <a:schemeClr val="tx1"/>
                  </a:solidFill>
                </a:endParaRPr>
              </a:p>
            </p:txBody>
          </p:sp>
        </mc:Choice>
        <mc:Fallback>
          <p:sp>
            <p:nvSpPr>
              <p:cNvPr id="7" name="Rectangle 6" descr="Short-run Price Dispersion box with T_i formula, highlighted red to show emphasis on our decomposition of the short-run price dispersion term. Exists at the top of a tree which feeds into the sub-branches of distribution inputs on the left and traded inputs on the right.">
                <a:extLst>
                  <a:ext uri="{FF2B5EF4-FFF2-40B4-BE49-F238E27FC236}">
                    <a16:creationId xmlns:a16="http://schemas.microsoft.com/office/drawing/2014/main" id="{09387C86-9B22-102E-2FFC-C1FD81A41E94}"/>
                  </a:ext>
                </a:extLst>
              </p:cNvPr>
              <p:cNvSpPr>
                <a:spLocks noRot="1" noChangeAspect="1" noMove="1" noResize="1" noEditPoints="1" noAdjustHandles="1" noChangeArrowheads="1" noChangeShapeType="1" noTextEdit="1"/>
              </p:cNvSpPr>
              <p:nvPr/>
            </p:nvSpPr>
            <p:spPr>
              <a:xfrm>
                <a:off x="4492058" y="1503673"/>
                <a:ext cx="3207884" cy="1232539"/>
              </a:xfrm>
              <a:prstGeom prst="rect">
                <a:avLst/>
              </a:prstGeom>
              <a:blipFill>
                <a:blip r:embed="rId2"/>
                <a:stretch>
                  <a:fillRect/>
                </a:stretch>
              </a:blipFill>
            </p:spPr>
            <p:txBody>
              <a:bodyPr/>
              <a:lstStyle/>
              <a:p>
                <a:r>
                  <a:rPr lang="en-US">
                    <a:noFill/>
                  </a:rPr>
                  <a:t> </a:t>
                </a:r>
              </a:p>
            </p:txBody>
          </p:sp>
        </mc:Fallback>
      </mc:AlternateContent>
      <p:sp>
        <p:nvSpPr>
          <p:cNvPr id="8" name="Rectangle 7" descr="Blue box which is a sub-branch of the short-run price dispersion box with text labeling it as distribution inputs. Has two-subbranches, one with text which represents changes in retail productivity and another which represents the adjustment of relative wages to exchange rates and migration.">
            <a:extLst>
              <a:ext uri="{FF2B5EF4-FFF2-40B4-BE49-F238E27FC236}">
                <a16:creationId xmlns:a16="http://schemas.microsoft.com/office/drawing/2014/main" id="{2E5C89A2-827B-D749-CADE-D236F3D6EC0F}"/>
              </a:ext>
            </a:extLst>
          </p:cNvPr>
          <p:cNvSpPr/>
          <p:nvPr/>
        </p:nvSpPr>
        <p:spPr>
          <a:xfrm>
            <a:off x="1403350" y="3140049"/>
            <a:ext cx="2390208" cy="577902"/>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Distribution Inputs</a:t>
            </a:r>
          </a:p>
        </p:txBody>
      </p:sp>
      <p:sp>
        <p:nvSpPr>
          <p:cNvPr id="12" name="Rectangle 11" descr="Blue box with text stating this represents changes in retail productivity/market (e.g. Walmart, internet), which is a sub-branch of the distribution inputs box.">
            <a:extLst>
              <a:ext uri="{FF2B5EF4-FFF2-40B4-BE49-F238E27FC236}">
                <a16:creationId xmlns:a16="http://schemas.microsoft.com/office/drawing/2014/main" id="{D30E4F16-C047-9AC0-ACC1-BB5DB79C7D68}"/>
              </a:ext>
            </a:extLst>
          </p:cNvPr>
          <p:cNvSpPr/>
          <p:nvPr/>
        </p:nvSpPr>
        <p:spPr>
          <a:xfrm>
            <a:off x="692150" y="4651348"/>
            <a:ext cx="1422400" cy="1692297"/>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Changes in retail productivity/market (e.g. Walmart, internet)</a:t>
            </a:r>
          </a:p>
        </p:txBody>
      </p:sp>
      <p:sp>
        <p:nvSpPr>
          <p:cNvPr id="20" name="Rectangle 19" descr="Blue box with text stating this represents adjustment of relative wages to exchange rates and migration, which is a sub-branch of the distribution inputs box.">
            <a:extLst>
              <a:ext uri="{FF2B5EF4-FFF2-40B4-BE49-F238E27FC236}">
                <a16:creationId xmlns:a16="http://schemas.microsoft.com/office/drawing/2014/main" id="{067620AE-E329-E76A-938E-17FD424F1831}"/>
              </a:ext>
            </a:extLst>
          </p:cNvPr>
          <p:cNvSpPr/>
          <p:nvPr/>
        </p:nvSpPr>
        <p:spPr>
          <a:xfrm>
            <a:off x="3082358" y="4651348"/>
            <a:ext cx="1422400" cy="1692296"/>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Adjustment of relative wages to exchange rates and migration</a:t>
            </a:r>
          </a:p>
        </p:txBody>
      </p:sp>
      <p:sp>
        <p:nvSpPr>
          <p:cNvPr id="10" name="Rectangle 9" descr="Blue box which is a sub-branch of the short-run price dispersion box with text labeling it as traded inputs. Has two-subbranches, one with text which represents changes in formal tariff barriers or transportation infrastructure and another which represents change rate pass-through into traded inputs.">
            <a:extLst>
              <a:ext uri="{FF2B5EF4-FFF2-40B4-BE49-F238E27FC236}">
                <a16:creationId xmlns:a16="http://schemas.microsoft.com/office/drawing/2014/main" id="{AEC51D8D-6A97-54A9-F288-60E9B92EEF02}"/>
              </a:ext>
            </a:extLst>
          </p:cNvPr>
          <p:cNvSpPr/>
          <p:nvPr/>
        </p:nvSpPr>
        <p:spPr>
          <a:xfrm>
            <a:off x="8398444" y="3140049"/>
            <a:ext cx="2390208" cy="577902"/>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Traded Inputs</a:t>
            </a:r>
          </a:p>
        </p:txBody>
      </p:sp>
      <p:sp>
        <p:nvSpPr>
          <p:cNvPr id="16" name="Rectangle 15" descr="Blue box with text stating this represents changes in formal tariff barriers or transportation infrastructure, which is a sub-branch of the traded inputs box.">
            <a:extLst>
              <a:ext uri="{FF2B5EF4-FFF2-40B4-BE49-F238E27FC236}">
                <a16:creationId xmlns:a16="http://schemas.microsoft.com/office/drawing/2014/main" id="{B898A139-65D9-299D-67C4-7BFCDDD653B1}"/>
              </a:ext>
            </a:extLst>
          </p:cNvPr>
          <p:cNvSpPr/>
          <p:nvPr/>
        </p:nvSpPr>
        <p:spPr>
          <a:xfrm>
            <a:off x="7567899" y="4651348"/>
            <a:ext cx="1661089" cy="1692294"/>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Changes in formal tariff barriers or transportation infrastructure</a:t>
            </a:r>
          </a:p>
        </p:txBody>
      </p:sp>
      <p:sp>
        <p:nvSpPr>
          <p:cNvPr id="5" name="Rectangle 4" descr="Blue box with text stating this represents change rate pass-through into traded inputs, which is a sub-branch of the traded inputs box.">
            <a:extLst>
              <a:ext uri="{FF2B5EF4-FFF2-40B4-BE49-F238E27FC236}">
                <a16:creationId xmlns:a16="http://schemas.microsoft.com/office/drawing/2014/main" id="{CE6FE8C1-7E00-CF98-875C-645E96E80D56}"/>
              </a:ext>
            </a:extLst>
          </p:cNvPr>
          <p:cNvSpPr/>
          <p:nvPr/>
        </p:nvSpPr>
        <p:spPr>
          <a:xfrm>
            <a:off x="9958105" y="4651348"/>
            <a:ext cx="1661089" cy="1692294"/>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tx1"/>
                </a:solidFill>
              </a:rPr>
              <a:t>Change rate pass-through into traded inputs</a:t>
            </a:r>
          </a:p>
        </p:txBody>
      </p:sp>
      <p:sp>
        <p:nvSpPr>
          <p:cNvPr id="2" name="Slide Number Placeholder 1">
            <a:extLst>
              <a:ext uri="{FF2B5EF4-FFF2-40B4-BE49-F238E27FC236}">
                <a16:creationId xmlns:a16="http://schemas.microsoft.com/office/drawing/2014/main" id="{2D00EAD8-FBFB-1E6B-5011-9A12417D88AD}"/>
              </a:ext>
            </a:extLst>
          </p:cNvPr>
          <p:cNvSpPr>
            <a:spLocks noGrp="1"/>
          </p:cNvSpPr>
          <p:nvPr>
            <p:ph type="sldNum" sz="quarter" idx="12"/>
          </p:nvPr>
        </p:nvSpPr>
        <p:spPr/>
        <p:txBody>
          <a:bodyPr/>
          <a:lstStyle/>
          <a:p>
            <a:fld id="{F994776A-187E-9540-9EA4-8D5781AB769D}" type="slidenum">
              <a:rPr lang="en-US" smtClean="0"/>
              <a:pPr/>
              <a:t>21</a:t>
            </a:fld>
            <a:endParaRPr lang="en-US" dirty="0"/>
          </a:p>
        </p:txBody>
      </p:sp>
      <p:cxnSp>
        <p:nvCxnSpPr>
          <p:cNvPr id="21" name="Straight Connector 20">
            <a:extLst>
              <a:ext uri="{FF2B5EF4-FFF2-40B4-BE49-F238E27FC236}">
                <a16:creationId xmlns:a16="http://schemas.microsoft.com/office/drawing/2014/main" id="{BF914C9F-3408-5B43-59C2-A82A306D5A65}"/>
              </a:ext>
              <a:ext uri="{C183D7F6-B498-43B3-948B-1728B52AA6E4}">
                <adec:decorative xmlns:adec="http://schemas.microsoft.com/office/drawing/2017/decorative" val="1"/>
              </a:ext>
            </a:extLst>
          </p:cNvPr>
          <p:cNvCxnSpPr>
            <a:cxnSpLocks/>
          </p:cNvCxnSpPr>
          <p:nvPr/>
        </p:nvCxnSpPr>
        <p:spPr>
          <a:xfrm>
            <a:off x="6096000" y="2736212"/>
            <a:ext cx="0" cy="197488"/>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58D0E9D9-7630-E10C-29FF-37C524FE29C4}"/>
              </a:ext>
              <a:ext uri="{C183D7F6-B498-43B3-948B-1728B52AA6E4}">
                <adec:decorative xmlns:adec="http://schemas.microsoft.com/office/drawing/2017/decorative" val="1"/>
              </a:ext>
            </a:extLst>
          </p:cNvPr>
          <p:cNvCxnSpPr>
            <a:cxnSpLocks/>
          </p:cNvCxnSpPr>
          <p:nvPr/>
        </p:nvCxnSpPr>
        <p:spPr>
          <a:xfrm>
            <a:off x="2590800" y="2908300"/>
            <a:ext cx="3505200" cy="0"/>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672481FC-2576-7FCB-1331-9FDF655F675D}"/>
              </a:ext>
              <a:ext uri="{C183D7F6-B498-43B3-948B-1728B52AA6E4}">
                <adec:decorative xmlns:adec="http://schemas.microsoft.com/office/drawing/2017/decorative" val="1"/>
              </a:ext>
            </a:extLst>
          </p:cNvPr>
          <p:cNvCxnSpPr>
            <a:cxnSpLocks/>
          </p:cNvCxnSpPr>
          <p:nvPr/>
        </p:nvCxnSpPr>
        <p:spPr>
          <a:xfrm>
            <a:off x="6058467" y="2908300"/>
            <a:ext cx="3549083" cy="0"/>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E93C2B18-712C-5552-D6FB-34CF0CF4AEA3}"/>
              </a:ext>
              <a:ext uri="{C183D7F6-B498-43B3-948B-1728B52AA6E4}">
                <adec:decorative xmlns:adec="http://schemas.microsoft.com/office/drawing/2017/decorative" val="1"/>
              </a:ext>
            </a:extLst>
          </p:cNvPr>
          <p:cNvCxnSpPr>
            <a:cxnSpLocks/>
          </p:cNvCxnSpPr>
          <p:nvPr/>
        </p:nvCxnSpPr>
        <p:spPr>
          <a:xfrm>
            <a:off x="2590800" y="2908300"/>
            <a:ext cx="0" cy="231749"/>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FBB9DE72-8327-23E8-3434-3EB613BF2FAB}"/>
              </a:ext>
              <a:ext uri="{C183D7F6-B498-43B3-948B-1728B52AA6E4}">
                <adec:decorative xmlns:adec="http://schemas.microsoft.com/office/drawing/2017/decorative" val="1"/>
              </a:ext>
            </a:extLst>
          </p:cNvPr>
          <p:cNvCxnSpPr>
            <a:cxnSpLocks/>
          </p:cNvCxnSpPr>
          <p:nvPr/>
        </p:nvCxnSpPr>
        <p:spPr>
          <a:xfrm>
            <a:off x="9607550" y="2908300"/>
            <a:ext cx="0" cy="231749"/>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B258BFBD-072C-067F-09BA-A0E52E2E7CC9}"/>
              </a:ext>
              <a:ext uri="{C183D7F6-B498-43B3-948B-1728B52AA6E4}">
                <adec:decorative xmlns:adec="http://schemas.microsoft.com/office/drawing/2017/decorative" val="1"/>
              </a:ext>
            </a:extLst>
          </p:cNvPr>
          <p:cNvCxnSpPr>
            <a:cxnSpLocks/>
          </p:cNvCxnSpPr>
          <p:nvPr/>
        </p:nvCxnSpPr>
        <p:spPr>
          <a:xfrm>
            <a:off x="2590800" y="3717951"/>
            <a:ext cx="0" cy="231749"/>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013D95BD-260F-449E-E934-DD75F26A5100}"/>
              </a:ext>
              <a:ext uri="{C183D7F6-B498-43B3-948B-1728B52AA6E4}">
                <adec:decorative xmlns:adec="http://schemas.microsoft.com/office/drawing/2017/decorative" val="1"/>
              </a:ext>
            </a:extLst>
          </p:cNvPr>
          <p:cNvCxnSpPr>
            <a:cxnSpLocks/>
          </p:cNvCxnSpPr>
          <p:nvPr/>
        </p:nvCxnSpPr>
        <p:spPr>
          <a:xfrm>
            <a:off x="9607550" y="3717951"/>
            <a:ext cx="0" cy="231749"/>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D1534938-5CF3-36CF-DF30-186EEC146D0B}"/>
              </a:ext>
              <a:ext uri="{C183D7F6-B498-43B3-948B-1728B52AA6E4}">
                <adec:decorative xmlns:adec="http://schemas.microsoft.com/office/drawing/2017/decorative" val="1"/>
              </a:ext>
            </a:extLst>
          </p:cNvPr>
          <p:cNvCxnSpPr>
            <a:cxnSpLocks/>
          </p:cNvCxnSpPr>
          <p:nvPr/>
        </p:nvCxnSpPr>
        <p:spPr>
          <a:xfrm>
            <a:off x="1403350" y="3949700"/>
            <a:ext cx="0" cy="701649"/>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347A18BB-7F37-FBD4-3E22-9D87DAF77694}"/>
              </a:ext>
              <a:ext uri="{C183D7F6-B498-43B3-948B-1728B52AA6E4}">
                <adec:decorative xmlns:adec="http://schemas.microsoft.com/office/drawing/2017/decorative" val="1"/>
              </a:ext>
            </a:extLst>
          </p:cNvPr>
          <p:cNvCxnSpPr>
            <a:cxnSpLocks/>
          </p:cNvCxnSpPr>
          <p:nvPr/>
        </p:nvCxnSpPr>
        <p:spPr>
          <a:xfrm>
            <a:off x="1403350" y="3949700"/>
            <a:ext cx="1187450" cy="0"/>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C04F7A76-E151-3EC4-83B6-17B8D367C9B5}"/>
              </a:ext>
              <a:ext uri="{C183D7F6-B498-43B3-948B-1728B52AA6E4}">
                <adec:decorative xmlns:adec="http://schemas.microsoft.com/office/drawing/2017/decorative" val="1"/>
              </a:ext>
            </a:extLst>
          </p:cNvPr>
          <p:cNvCxnSpPr>
            <a:cxnSpLocks/>
          </p:cNvCxnSpPr>
          <p:nvPr/>
        </p:nvCxnSpPr>
        <p:spPr>
          <a:xfrm>
            <a:off x="3793558" y="3949700"/>
            <a:ext cx="0" cy="701649"/>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CD7B9D59-4D29-F586-E269-A080A7417AFA}"/>
              </a:ext>
              <a:ext uri="{C183D7F6-B498-43B3-948B-1728B52AA6E4}">
                <adec:decorative xmlns:adec="http://schemas.microsoft.com/office/drawing/2017/decorative" val="1"/>
              </a:ext>
            </a:extLst>
          </p:cNvPr>
          <p:cNvCxnSpPr>
            <a:cxnSpLocks/>
          </p:cNvCxnSpPr>
          <p:nvPr/>
        </p:nvCxnSpPr>
        <p:spPr>
          <a:xfrm>
            <a:off x="8398444" y="3949700"/>
            <a:ext cx="0" cy="701649"/>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4AE9DD3E-3ECC-BD80-6A66-61C0CDE72BFB}"/>
              </a:ext>
              <a:ext uri="{C183D7F6-B498-43B3-948B-1728B52AA6E4}">
                <adec:decorative xmlns:adec="http://schemas.microsoft.com/office/drawing/2017/decorative" val="1"/>
              </a:ext>
            </a:extLst>
          </p:cNvPr>
          <p:cNvCxnSpPr>
            <a:cxnSpLocks/>
          </p:cNvCxnSpPr>
          <p:nvPr/>
        </p:nvCxnSpPr>
        <p:spPr>
          <a:xfrm>
            <a:off x="10788652" y="3949700"/>
            <a:ext cx="0" cy="701649"/>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DF4A1003-03DA-03E8-1A9B-CEAA3BA14D44}"/>
              </a:ext>
              <a:ext uri="{C183D7F6-B498-43B3-948B-1728B52AA6E4}">
                <adec:decorative xmlns:adec="http://schemas.microsoft.com/office/drawing/2017/decorative" val="1"/>
              </a:ext>
            </a:extLst>
          </p:cNvPr>
          <p:cNvCxnSpPr>
            <a:cxnSpLocks/>
          </p:cNvCxnSpPr>
          <p:nvPr/>
        </p:nvCxnSpPr>
        <p:spPr>
          <a:xfrm>
            <a:off x="2606108" y="3949700"/>
            <a:ext cx="1187450" cy="0"/>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34575603-C7CE-68BE-6AB3-72B21ED749DB}"/>
              </a:ext>
              <a:ext uri="{C183D7F6-B498-43B3-948B-1728B52AA6E4}">
                <adec:decorative xmlns:adec="http://schemas.microsoft.com/office/drawing/2017/decorative" val="1"/>
              </a:ext>
            </a:extLst>
          </p:cNvPr>
          <p:cNvCxnSpPr>
            <a:cxnSpLocks/>
          </p:cNvCxnSpPr>
          <p:nvPr/>
        </p:nvCxnSpPr>
        <p:spPr>
          <a:xfrm>
            <a:off x="8398444" y="3949700"/>
            <a:ext cx="1209106" cy="0"/>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D6A8FF5C-F7DB-E09D-C8B3-220F831E955A}"/>
              </a:ext>
              <a:ext uri="{C183D7F6-B498-43B3-948B-1728B52AA6E4}">
                <adec:decorative xmlns:adec="http://schemas.microsoft.com/office/drawing/2017/decorative" val="1"/>
              </a:ext>
            </a:extLst>
          </p:cNvPr>
          <p:cNvCxnSpPr>
            <a:cxnSpLocks/>
          </p:cNvCxnSpPr>
          <p:nvPr/>
        </p:nvCxnSpPr>
        <p:spPr>
          <a:xfrm>
            <a:off x="9579546" y="3949700"/>
            <a:ext cx="1209106" cy="0"/>
          </a:xfrm>
          <a:prstGeom prst="line">
            <a:avLst/>
          </a:prstGeom>
          <a:ln w="38100">
            <a:solidFill>
              <a:srgbClr val="31313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076092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DB5E65D-5F10-E181-AB83-B8926D55B05C}"/>
              </a:ext>
            </a:extLst>
          </p:cNvPr>
          <p:cNvSpPr>
            <a:spLocks noGrp="1"/>
          </p:cNvSpPr>
          <p:nvPr>
            <p:ph type="title"/>
          </p:nvPr>
        </p:nvSpPr>
        <p:spPr/>
        <p:txBody>
          <a:bodyPr/>
          <a:lstStyle/>
          <a:p>
            <a:r>
              <a:rPr lang="en-US" dirty="0"/>
              <a:t>Cross-Sectional Implications</a:t>
            </a:r>
            <a:br>
              <a:rPr lang="en-US" dirty="0"/>
            </a:br>
            <a:r>
              <a:rPr lang="en-US" dirty="0" err="1"/>
              <a:t>Crucini</a:t>
            </a:r>
            <a:r>
              <a:rPr lang="en-US" dirty="0"/>
              <a:t> and </a:t>
            </a:r>
            <a:r>
              <a:rPr lang="en-US" dirty="0" err="1"/>
              <a:t>Yilmazkuday</a:t>
            </a:r>
            <a:r>
              <a:rPr lang="en-US" dirty="0"/>
              <a:t> (2014)</a:t>
            </a:r>
          </a:p>
        </p:txBody>
      </p:sp>
      <p:sp>
        <p:nvSpPr>
          <p:cNvPr id="2" name="Slide Number Placeholder 1">
            <a:extLst>
              <a:ext uri="{FF2B5EF4-FFF2-40B4-BE49-F238E27FC236}">
                <a16:creationId xmlns:a16="http://schemas.microsoft.com/office/drawing/2014/main" id="{74497D47-1429-7A85-8018-3BB13F4C104A}"/>
              </a:ext>
            </a:extLst>
          </p:cNvPr>
          <p:cNvSpPr>
            <a:spLocks noGrp="1"/>
          </p:cNvSpPr>
          <p:nvPr>
            <p:ph type="sldNum" sz="quarter" idx="12"/>
          </p:nvPr>
        </p:nvSpPr>
        <p:spPr/>
        <p:txBody>
          <a:bodyPr/>
          <a:lstStyle/>
          <a:p>
            <a:fld id="{F994776A-187E-9540-9EA4-8D5781AB769D}" type="slidenum">
              <a:rPr lang="en-US" smtClean="0"/>
              <a:pPr/>
              <a:t>22</a:t>
            </a:fld>
            <a:endParaRPr lang="en-US" dirty="0"/>
          </a:p>
        </p:txBody>
      </p:sp>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A3FFF6B1-39CB-E778-0711-CFC8B413B5D2}"/>
                  </a:ext>
                </a:extLst>
              </p:cNvPr>
              <p:cNvSpPr>
                <a:spLocks noGrp="1"/>
              </p:cNvSpPr>
              <p:nvPr>
                <p:ph type="body" sz="quarter" idx="10"/>
              </p:nvPr>
            </p:nvSpPr>
            <p:spPr/>
            <p:txBody>
              <a:bodyPr/>
              <a:lstStyle/>
              <a:p>
                <a:r>
                  <a:rPr lang="en-US" dirty="0"/>
                  <a:t>Step 1: Take </a:t>
                </a:r>
                <a:r>
                  <a:rPr lang="en-US" b="1" dirty="0"/>
                  <a:t>time-averages</a:t>
                </a:r>
                <a:r>
                  <a:rPr lang="en-US" dirty="0"/>
                  <a:t>:</a:t>
                </a:r>
              </a:p>
              <a:p>
                <a:endParaRPr lang="en-US" dirty="0"/>
              </a:p>
              <a:p>
                <a:pPr algn="ct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𝑗𝑘</m:t>
                          </m:r>
                        </m:sub>
                      </m:sSub>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𝜏</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oMath>
                  </m:oMathPara>
                </a14:m>
                <a:endParaRPr lang="en-US" dirty="0"/>
              </a:p>
              <a:p>
                <a:pPr algn="ctr"/>
                <a:endParaRPr lang="en-US" dirty="0"/>
              </a:p>
              <a:p>
                <a:r>
                  <a:rPr lang="en-US" dirty="0"/>
                  <a:t>Step 2: Compute variances and covariances (across location pairs):</a:t>
                </a:r>
              </a:p>
              <a:p>
                <a:endParaRPr lang="en-US" dirty="0"/>
              </a:p>
              <a:p>
                <a:pPr algn="ctr"/>
                <a14:m>
                  <m:oMathPara xmlns:m="http://schemas.openxmlformats.org/officeDocument/2006/math">
                    <m:oMath>
                      <m:r>
                        <a:rPr lang="en-US" b="0" i="1" smtClean="0">
                          <a:latin typeface="Cambria Math" panose="02040503050406030204" pitchFamily="18" charset="0"/>
                        </a:rPr>
                        <m:t>𝑣𝑎𝑟</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e>
                      </m:d>
                      <m:r>
                        <a:rPr lang="en-US" b="0" i="1" smtClean="0">
                          <a:latin typeface="Cambria Math" panose="02040503050406030204" pitchFamily="18" charset="0"/>
                        </a:rPr>
                        <m:t>=</m:t>
                      </m:r>
                      <m:r>
                        <a:rPr lang="en-US" b="0" i="1" smtClean="0">
                          <a:latin typeface="Cambria Math" panose="02040503050406030204" pitchFamily="18" charset="0"/>
                        </a:rPr>
                        <m:t>𝑐𝑜𝑣</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r>
                        <a:rPr lang="en-US" b="0" i="1" smtClean="0">
                          <a:latin typeface="Cambria Math" panose="02040503050406030204" pitchFamily="18" charset="0"/>
                        </a:rPr>
                        <m:t>𝑐𝑜𝑣</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𝑗𝑘</m:t>
                              </m:r>
                            </m:sub>
                          </m:sSub>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d>
                      <m:r>
                        <a:rPr lang="en-US" b="0" i="1" smtClean="0">
                          <a:latin typeface="Cambria Math" panose="02040503050406030204" pitchFamily="18" charset="0"/>
                        </a:rPr>
                        <m:t>𝑐𝑜𝑣</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𝜏</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e>
                      </m:d>
                    </m:oMath>
                  </m:oMathPara>
                </a14:m>
                <a:endParaRPr lang="en-US" dirty="0"/>
              </a:p>
              <a:p>
                <a:pPr algn="ctr"/>
                <a:endParaRPr lang="en-US" dirty="0"/>
              </a:p>
              <a:p>
                <a:r>
                  <a:rPr lang="en-US" dirty="0"/>
                  <a:t>Step 3: Divide by variance to get variance decomposition:</a:t>
                </a:r>
              </a:p>
              <a:p>
                <a:endParaRPr lang="en-US" dirty="0"/>
              </a:p>
              <a:p>
                <a:pPr algn="ctr"/>
                <a14:m>
                  <m:oMathPara xmlns:m="http://schemas.openxmlformats.org/officeDocument/2006/math">
                    <m:oMath>
                      <m:r>
                        <a:rPr lang="en-US" b="0" i="1" smtClean="0">
                          <a:latin typeface="Cambria Math" panose="02040503050406030204" pitchFamily="18" charset="0"/>
                        </a:rPr>
                        <m:t>1=</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up>
                          <m:r>
                            <a:rPr lang="en-US" b="0" i="1" smtClean="0">
                              <a:latin typeface="Cambria Math" panose="02040503050406030204" pitchFamily="18" charset="0"/>
                            </a:rPr>
                            <m:t>𝑧</m:t>
                          </m:r>
                        </m:sup>
                      </m:sSubSup>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up>
                          <m:r>
                            <a:rPr lang="en-US" b="0" i="1" smtClean="0">
                              <a:latin typeface="Cambria Math" panose="02040503050406030204" pitchFamily="18" charset="0"/>
                            </a:rPr>
                            <m:t>𝑤</m:t>
                          </m:r>
                        </m:sup>
                      </m:sSubSup>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up>
                          <m:r>
                            <a:rPr lang="en-US" b="0" i="1" smtClean="0">
                              <a:latin typeface="Cambria Math" panose="02040503050406030204" pitchFamily="18" charset="0"/>
                            </a:rPr>
                            <m:t>𝜏</m:t>
                          </m:r>
                        </m:sup>
                      </m:sSubSup>
                    </m:oMath>
                  </m:oMathPara>
                </a14:m>
                <a:endParaRPr lang="en-US" dirty="0"/>
              </a:p>
            </p:txBody>
          </p:sp>
        </mc:Choice>
        <mc:Fallback>
          <p:sp>
            <p:nvSpPr>
              <p:cNvPr id="3" name="Text Placeholder 2">
                <a:extLst>
                  <a:ext uri="{FF2B5EF4-FFF2-40B4-BE49-F238E27FC236}">
                    <a16:creationId xmlns:a16="http://schemas.microsoft.com/office/drawing/2014/main" id="{A3FFF6B1-39CB-E778-0711-CFC8B413B5D2}"/>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433" t="-989"/>
                </a:stretch>
              </a:blipFill>
            </p:spPr>
            <p:txBody>
              <a:bodyPr/>
              <a:lstStyle/>
              <a:p>
                <a:r>
                  <a:rPr lang="en-US">
                    <a:noFill/>
                  </a:rPr>
                  <a:t> </a:t>
                </a:r>
              </a:p>
            </p:txBody>
          </p:sp>
        </mc:Fallback>
      </mc:AlternateContent>
    </p:spTree>
    <p:extLst>
      <p:ext uri="{BB962C8B-B14F-4D97-AF65-F5344CB8AC3E}">
        <p14:creationId xmlns:p14="http://schemas.microsoft.com/office/powerpoint/2010/main" val="2170908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AF14D33-B88A-49B1-943C-9712E2074873}"/>
              </a:ext>
              <a:ext uri="{C183D7F6-B498-43B3-948B-1728B52AA6E4}">
                <adec:decorative xmlns:adec="http://schemas.microsoft.com/office/drawing/2017/decorative" val="0"/>
              </a:ext>
            </a:extLst>
          </p:cNvPr>
          <p:cNvSpPr>
            <a:spLocks noGrp="1"/>
          </p:cNvSpPr>
          <p:nvPr>
            <p:ph type="title"/>
          </p:nvPr>
        </p:nvSpPr>
        <p:spPr/>
        <p:txBody>
          <a:bodyPr/>
          <a:lstStyle/>
          <a:p>
            <a:r>
              <a:rPr lang="en-US" dirty="0"/>
              <a:t>Price Variation as a Function of Wages</a:t>
            </a:r>
          </a:p>
        </p:txBody>
      </p:sp>
      <p:sp>
        <p:nvSpPr>
          <p:cNvPr id="3" name="Slide Number Placeholder 2">
            <a:extLst>
              <a:ext uri="{FF2B5EF4-FFF2-40B4-BE49-F238E27FC236}">
                <a16:creationId xmlns:a16="http://schemas.microsoft.com/office/drawing/2014/main" id="{A8FBA699-897F-41AE-A55C-A50750124B2E}"/>
              </a:ext>
            </a:extLst>
          </p:cNvPr>
          <p:cNvSpPr>
            <a:spLocks noGrp="1"/>
          </p:cNvSpPr>
          <p:nvPr>
            <p:ph type="sldNum" sz="quarter" idx="12"/>
          </p:nvPr>
        </p:nvSpPr>
        <p:spPr/>
        <p:txBody>
          <a:bodyPr/>
          <a:lstStyle/>
          <a:p>
            <a:fld id="{F994776A-187E-9540-9EA4-8D5781AB769D}" type="slidenum">
              <a:rPr lang="en-US" smtClean="0"/>
              <a:pPr/>
              <a:t>23</a:t>
            </a:fld>
            <a:endParaRPr lang="en-US"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E77C85FE-9660-46E9-8B0E-0DA772791F20}"/>
                  </a:ext>
                </a:extLst>
              </p:cNvPr>
              <p:cNvSpPr txBox="1"/>
              <p:nvPr/>
            </p:nvSpPr>
            <p:spPr>
              <a:xfrm>
                <a:off x="446468" y="5522407"/>
                <a:ext cx="11385177" cy="1477328"/>
              </a:xfrm>
              <a:prstGeom prst="rect">
                <a:avLst/>
              </a:prstGeom>
              <a:noFill/>
            </p:spPr>
            <p:txBody>
              <a:bodyPr wrap="square" rtlCol="0">
                <a:spAutoFit/>
              </a:bodyPr>
              <a:lstStyle/>
              <a:p>
                <a:r>
                  <a:rPr lang="en-US" dirty="0"/>
                  <a:t>We just did an example with one meal sold in two cities. If we perform this same exercise in every pair of cities that sells the same good, we can find how much of each good's gap traces back to wages, retail efficiency, and to the cost of transporting the good from location </a:t>
                </a:r>
                <a14:m>
                  <m:oMath xmlns:m="http://schemas.openxmlformats.org/officeDocument/2006/math">
                    <m:r>
                      <a:rPr lang="en-US" b="0" i="1" smtClean="0">
                        <a:latin typeface="Cambria Math" panose="02040503050406030204" pitchFamily="18" charset="0"/>
                      </a:rPr>
                      <m:t>𝑗</m:t>
                    </m:r>
                  </m:oMath>
                </a14:m>
                <a:r>
                  <a:rPr lang="en-US" dirty="0"/>
                  <a:t> to location </a:t>
                </a:r>
                <a14:m>
                  <m:oMath xmlns:m="http://schemas.openxmlformats.org/officeDocument/2006/math">
                    <m:r>
                      <a:rPr lang="en-US" b="0" i="1" smtClean="0">
                        <a:latin typeface="Cambria Math" panose="02040503050406030204" pitchFamily="18" charset="0"/>
                      </a:rPr>
                      <m:t>𝑘</m:t>
                    </m:r>
                  </m:oMath>
                </a14:m>
                <a:r>
                  <a:rPr lang="en-US" dirty="0"/>
                  <a:t>.</a:t>
                </a:r>
              </a:p>
              <a:p>
                <a:endParaRPr lang="en-US" dirty="0"/>
              </a:p>
              <a:p>
                <a:endParaRPr lang="en-US" dirty="0"/>
              </a:p>
            </p:txBody>
          </p:sp>
        </mc:Choice>
        <mc:Fallback xmlns="">
          <p:sp>
            <p:nvSpPr>
              <p:cNvPr id="7" name="TextBox 6">
                <a:extLst>
                  <a:ext uri="{FF2B5EF4-FFF2-40B4-BE49-F238E27FC236}">
                    <a16:creationId xmlns:a16="http://schemas.microsoft.com/office/drawing/2014/main" id="{E77C85FE-9660-46E9-8B0E-0DA772791F20}"/>
                  </a:ext>
                </a:extLst>
              </p:cNvPr>
              <p:cNvSpPr txBox="1">
                <a:spLocks noRot="1" noChangeAspect="1" noMove="1" noResize="1" noEditPoints="1" noAdjustHandles="1" noChangeArrowheads="1" noChangeShapeType="1" noTextEdit="1"/>
              </p:cNvSpPr>
              <p:nvPr/>
            </p:nvSpPr>
            <p:spPr>
              <a:xfrm>
                <a:off x="446468" y="5522407"/>
                <a:ext cx="11385177" cy="1477328"/>
              </a:xfrm>
              <a:prstGeom prst="rect">
                <a:avLst/>
              </a:prstGeom>
              <a:blipFill>
                <a:blip r:embed="rId3"/>
                <a:stretch>
                  <a:fillRect l="-428" t="-2479" r="-857"/>
                </a:stretch>
              </a:blipFill>
            </p:spPr>
            <p:txBody>
              <a:bodyPr/>
              <a:lstStyle/>
              <a:p>
                <a:r>
                  <a:rPr lang="en-US">
                    <a:noFill/>
                  </a:rPr>
                  <a:t> </a:t>
                </a:r>
              </a:p>
            </p:txBody>
          </p:sp>
        </mc:Fallback>
      </mc:AlternateContent>
      <p:pic>
        <p:nvPicPr>
          <p:cNvPr id="6" name="Picture Placeholder 18" descr="A graph plotting log relative prices on  the y-axis and log relative wages on the x-axis is displayed, with datapoints plotted with dots between y=-2, y=1.5 and x=-2.5, x=2.5. A black line of best fit at approximately a 45 degree angle runs through the datapoints, and a horizontal red line for Apple iPhone, a below 45 degree red line for apples, and an above 45 degree red line for haircuts shows how different goods prices vary or lack variance relative to local wages.">
            <a:extLst>
              <a:ext uri="{FF2B5EF4-FFF2-40B4-BE49-F238E27FC236}">
                <a16:creationId xmlns:a16="http://schemas.microsoft.com/office/drawing/2014/main" id="{1922DD42-9620-40CC-8849-9001EE97569B}"/>
              </a:ext>
            </a:extLst>
          </p:cNvPr>
          <p:cNvPicPr>
            <a:picLocks noGrp="1" noChangeAspect="1"/>
          </p:cNvPicPr>
          <p:nvPr>
            <p:ph idx="14"/>
          </p:nvPr>
        </p:nvPicPr>
        <p:blipFill>
          <a:blip r:embed="rId4"/>
          <a:srcRect t="15" b="15"/>
          <a:stretch>
            <a:fillRect/>
          </a:stretch>
        </p:blipFill>
        <p:spPr>
          <a:xfrm>
            <a:off x="2198255" y="1137461"/>
            <a:ext cx="7795489" cy="4384946"/>
          </a:xfrm>
        </p:spPr>
      </p:pic>
    </p:spTree>
    <p:extLst>
      <p:ext uri="{BB962C8B-B14F-4D97-AF65-F5344CB8AC3E}">
        <p14:creationId xmlns:p14="http://schemas.microsoft.com/office/powerpoint/2010/main" val="651130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C9B2C6F-495C-4DA1-9663-B8BAD3C58E2E}"/>
              </a:ext>
            </a:extLst>
          </p:cNvPr>
          <p:cNvSpPr>
            <a:spLocks noGrp="1"/>
          </p:cNvSpPr>
          <p:nvPr>
            <p:ph type="title"/>
          </p:nvPr>
        </p:nvSpPr>
        <p:spPr>
          <a:xfrm>
            <a:off x="446468" y="559559"/>
            <a:ext cx="9199555" cy="577902"/>
          </a:xfrm>
        </p:spPr>
        <p:txBody>
          <a:bodyPr/>
          <a:lstStyle/>
          <a:p>
            <a:r>
              <a:rPr lang="en-US" dirty="0"/>
              <a:t>World-wide City Pairs Variance Decomposition</a:t>
            </a:r>
          </a:p>
        </p:txBody>
      </p:sp>
      <p:pic>
        <p:nvPicPr>
          <p:cNvPr id="6" name="Picture Placeholder 10" descr="A stacked area chart with beta on the y-axis and alpha on the x-axis with alpha spanning alpha=0 to alpha=1 and beta spanning beta=0 to beta=1.8 is displayed. Different colors shade the contribution of residual, technological, wage, distance, and border effects on beta respectively. It is notable that wages, distance and border effects are the most important for explaining the difference in beta at different levels of alpha, with technology having the least effect.">
            <a:extLst>
              <a:ext uri="{FF2B5EF4-FFF2-40B4-BE49-F238E27FC236}">
                <a16:creationId xmlns:a16="http://schemas.microsoft.com/office/drawing/2014/main" id="{352EE28C-0A60-4474-B467-00ED3AA0EAD7}"/>
              </a:ext>
            </a:extLst>
          </p:cNvPr>
          <p:cNvPicPr>
            <a:picLocks noGrp="1" noChangeAspect="1"/>
          </p:cNvPicPr>
          <p:nvPr>
            <p:ph idx="14"/>
          </p:nvPr>
        </p:nvPicPr>
        <p:blipFill>
          <a:blip r:embed="rId2"/>
          <a:srcRect t="4" b="4"/>
          <a:stretch>
            <a:fillRect/>
          </a:stretch>
        </p:blipFill>
        <p:spPr>
          <a:xfrm>
            <a:off x="2545976" y="1432114"/>
            <a:ext cx="7100047" cy="3993771"/>
          </a:xfrm>
        </p:spPr>
      </p:pic>
      <p:sp>
        <p:nvSpPr>
          <p:cNvPr id="7" name="Title 2">
            <a:extLst>
              <a:ext uri="{FF2B5EF4-FFF2-40B4-BE49-F238E27FC236}">
                <a16:creationId xmlns:a16="http://schemas.microsoft.com/office/drawing/2014/main" id="{57DE5399-91DC-4EA4-A8EF-6AFAAF5B2988}"/>
              </a:ext>
            </a:extLst>
          </p:cNvPr>
          <p:cNvSpPr txBox="1">
            <a:spLocks/>
          </p:cNvSpPr>
          <p:nvPr/>
        </p:nvSpPr>
        <p:spPr>
          <a:xfrm>
            <a:off x="462642" y="5147489"/>
            <a:ext cx="11266714" cy="1335741"/>
          </a:xfrm>
          <a:prstGeom prst="rect">
            <a:avLst/>
          </a:prstGeom>
        </p:spPr>
        <p:txBody>
          <a:bodyPr vert="horz" lIns="91440" tIns="45720" rIns="91440" bIns="45720" rtlCol="0" anchor="ctr">
            <a:normAutofit fontScale="90000" lnSpcReduction="20000"/>
          </a:bodyPr>
          <a:lstStyle>
            <a:lvl1pPr algn="l" defTabSz="914400" rtl="0" eaLnBrk="1" fontAlgn="b" latinLnBrk="0" hangingPunct="1">
              <a:lnSpc>
                <a:spcPct val="90000"/>
              </a:lnSpc>
              <a:spcBef>
                <a:spcPct val="0"/>
              </a:spcBef>
              <a:buNone/>
              <a:defRPr lang="en-US" sz="3200" b="1" i="0" kern="1200" cap="none" baseline="0">
                <a:solidFill>
                  <a:schemeClr val="tx1"/>
                </a:solidFill>
                <a:latin typeface="+mj-lt"/>
                <a:ea typeface="+mj-ea"/>
                <a:cs typeface="Arial" panose="020B0604020202020204" pitchFamily="34" charset="0"/>
              </a:defRPr>
            </a:lvl1pPr>
          </a:lstStyle>
          <a:p>
            <a:r>
              <a:rPr lang="en-US" sz="1800" b="0" dirty="0" err="1">
                <a:latin typeface="+mn-lt"/>
              </a:rPr>
              <a:t>Crucini</a:t>
            </a:r>
            <a:r>
              <a:rPr lang="en-US" sz="1800" b="0" dirty="0">
                <a:latin typeface="+mn-lt"/>
              </a:rPr>
              <a:t> and </a:t>
            </a:r>
            <a:r>
              <a:rPr lang="en-US" sz="1800" b="0" dirty="0" err="1">
                <a:latin typeface="+mn-lt"/>
              </a:rPr>
              <a:t>Yilmazkuday</a:t>
            </a:r>
            <a:r>
              <a:rPr lang="en-US" sz="1800" b="0" dirty="0">
                <a:latin typeface="+mn-lt"/>
              </a:rPr>
              <a:t> (2014) also show that it is possible to perform additional variance calculations in order to determine both the magnitude of price variation between city-pairs and what factors cause the observed variation.</a:t>
            </a:r>
            <a:br>
              <a:rPr lang="en-US" sz="1800" b="0" dirty="0">
                <a:latin typeface="+mn-lt"/>
              </a:rPr>
            </a:br>
            <a:br>
              <a:rPr lang="en-US" sz="1800" b="0" dirty="0">
                <a:latin typeface="+mn-lt"/>
              </a:rPr>
            </a:br>
            <a:r>
              <a:rPr lang="en-US" sz="1800" b="0" dirty="0">
                <a:latin typeface="+mn-lt"/>
              </a:rPr>
              <a:t>The above figure shows the magnitude of price variation that is attributed to technology differences, wage differences, distance between locations and a political border respectively (as well as a residual term for the variation which cannot be explained by any of those factors). Using micro-price data for world-wide city pairs, it is possible to determine to what degree these factors are responsible for price variation at different levels of cost shares for retail and distribution.</a:t>
            </a:r>
          </a:p>
        </p:txBody>
      </p:sp>
      <p:sp>
        <p:nvSpPr>
          <p:cNvPr id="3" name="Slide Number Placeholder 2">
            <a:extLst>
              <a:ext uri="{FF2B5EF4-FFF2-40B4-BE49-F238E27FC236}">
                <a16:creationId xmlns:a16="http://schemas.microsoft.com/office/drawing/2014/main" id="{E0F3A51B-1864-4FC2-B7B0-437A40B8A106}"/>
              </a:ext>
            </a:extLst>
          </p:cNvPr>
          <p:cNvSpPr>
            <a:spLocks noGrp="1"/>
          </p:cNvSpPr>
          <p:nvPr>
            <p:ph type="sldNum" sz="quarter" idx="12"/>
          </p:nvPr>
        </p:nvSpPr>
        <p:spPr/>
        <p:txBody>
          <a:bodyPr/>
          <a:lstStyle/>
          <a:p>
            <a:fld id="{F994776A-187E-9540-9EA4-8D5781AB769D}" type="slidenum">
              <a:rPr lang="en-US" smtClean="0"/>
              <a:pPr/>
              <a:t>24</a:t>
            </a:fld>
            <a:endParaRPr lang="en-US" dirty="0"/>
          </a:p>
        </p:txBody>
      </p:sp>
    </p:spTree>
    <p:extLst>
      <p:ext uri="{BB962C8B-B14F-4D97-AF65-F5344CB8AC3E}">
        <p14:creationId xmlns:p14="http://schemas.microsoft.com/office/powerpoint/2010/main" val="31398433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87F7167-3AC3-B360-4838-FD7C0AF1E9E9}"/>
              </a:ext>
            </a:extLst>
          </p:cNvPr>
          <p:cNvSpPr>
            <a:spLocks noGrp="1"/>
          </p:cNvSpPr>
          <p:nvPr>
            <p:ph type="title"/>
          </p:nvPr>
        </p:nvSpPr>
        <p:spPr/>
        <p:txBody>
          <a:bodyPr>
            <a:normAutofit/>
          </a:bodyPr>
          <a:lstStyle/>
          <a:p>
            <a:r>
              <a:rPr lang="en-US" dirty="0"/>
              <a:t>Trade in Middle Products</a:t>
            </a:r>
          </a:p>
        </p:txBody>
      </p:sp>
      <p:sp>
        <p:nvSpPr>
          <p:cNvPr id="5" name="Text Placeholder 4">
            <a:extLst>
              <a:ext uri="{FF2B5EF4-FFF2-40B4-BE49-F238E27FC236}">
                <a16:creationId xmlns:a16="http://schemas.microsoft.com/office/drawing/2014/main" id="{214DBCAE-56B3-0632-B282-151148F7C95F}"/>
              </a:ext>
            </a:extLst>
          </p:cNvPr>
          <p:cNvSpPr>
            <a:spLocks noGrp="1"/>
          </p:cNvSpPr>
          <p:nvPr>
            <p:ph type="body" sz="quarter" idx="11"/>
          </p:nvPr>
        </p:nvSpPr>
        <p:spPr>
          <a:prstGeom prst="rect">
            <a:avLst/>
          </a:prstGeom>
        </p:spPr>
        <p:txBody>
          <a:bodyPr/>
          <a:lstStyle/>
          <a:p>
            <a:r>
              <a:rPr lang="en-US" sz="1800" b="0" i="0" u="none" strike="noStrike" dirty="0">
                <a:solidFill>
                  <a:schemeClr val="tx1"/>
                </a:solidFill>
                <a:effectLst/>
                <a:latin typeface="+mn-lt"/>
              </a:rPr>
              <a:t>LOP Micro-Price Dispersion, Variance Decomposition</a:t>
            </a:r>
            <a:r>
              <a:rPr lang="en-US" sz="1800" b="0" i="0" dirty="0">
                <a:solidFill>
                  <a:schemeClr val="tx1"/>
                </a:solidFill>
                <a:effectLst/>
                <a:latin typeface="+mn-lt"/>
              </a:rPr>
              <a:t>​, </a:t>
            </a:r>
            <a:r>
              <a:rPr lang="en-US" sz="1800" b="0" i="0" u="none" strike="noStrike" dirty="0" err="1">
                <a:solidFill>
                  <a:schemeClr val="tx1"/>
                </a:solidFill>
                <a:effectLst/>
                <a:latin typeface="+mn-lt"/>
              </a:rPr>
              <a:t>Crucini-Yilmazkuday</a:t>
            </a:r>
            <a:r>
              <a:rPr lang="en-US" sz="1800" b="0" i="0" u="none" strike="noStrike" dirty="0">
                <a:solidFill>
                  <a:schemeClr val="tx1"/>
                </a:solidFill>
                <a:effectLst/>
                <a:latin typeface="+mn-lt"/>
              </a:rPr>
              <a:t> (JME, 2014)</a:t>
            </a:r>
            <a:r>
              <a:rPr lang="en-US" sz="1800" b="0" i="0" dirty="0">
                <a:solidFill>
                  <a:schemeClr val="tx1"/>
                </a:solidFill>
                <a:effectLst/>
                <a:latin typeface="+mn-lt"/>
              </a:rPr>
              <a:t>​</a:t>
            </a:r>
            <a:endParaRPr lang="en-US" dirty="0">
              <a:solidFill>
                <a:schemeClr val="tx1"/>
              </a:solidFill>
              <a:latin typeface="+mn-lt"/>
            </a:endParaRPr>
          </a:p>
        </p:txBody>
      </p:sp>
      <p:graphicFrame>
        <p:nvGraphicFramePr>
          <p:cNvPr id="6" name="Table 6">
            <a:extLst>
              <a:ext uri="{FF2B5EF4-FFF2-40B4-BE49-F238E27FC236}">
                <a16:creationId xmlns:a16="http://schemas.microsoft.com/office/drawing/2014/main" id="{6C9EF62B-E070-ACB9-D915-B4545582CB13}"/>
              </a:ext>
            </a:extLst>
          </p:cNvPr>
          <p:cNvGraphicFramePr>
            <a:graphicFrameLocks noGrp="1"/>
          </p:cNvGraphicFramePr>
          <p:nvPr>
            <p:ph idx="14"/>
            <p:extLst>
              <p:ext uri="{D42A27DB-BD31-4B8C-83A1-F6EECF244321}">
                <p14:modId xmlns:p14="http://schemas.microsoft.com/office/powerpoint/2010/main" val="1395877044"/>
              </p:ext>
            </p:extLst>
          </p:nvPr>
        </p:nvGraphicFramePr>
        <p:xfrm>
          <a:off x="468313" y="1779587"/>
          <a:ext cx="10719642" cy="3889486"/>
        </p:xfrm>
        <a:graphic>
          <a:graphicData uri="http://schemas.openxmlformats.org/drawingml/2006/table">
            <a:tbl>
              <a:tblPr firstRow="1" bandRow="1">
                <a:tableStyleId>{5C22544A-7EE6-4342-B048-85BDC9FD1C3A}</a:tableStyleId>
              </a:tblPr>
              <a:tblGrid>
                <a:gridCol w="1786607">
                  <a:extLst>
                    <a:ext uri="{9D8B030D-6E8A-4147-A177-3AD203B41FA5}">
                      <a16:colId xmlns:a16="http://schemas.microsoft.com/office/drawing/2014/main" val="3688381607"/>
                    </a:ext>
                  </a:extLst>
                </a:gridCol>
                <a:gridCol w="1786607">
                  <a:extLst>
                    <a:ext uri="{9D8B030D-6E8A-4147-A177-3AD203B41FA5}">
                      <a16:colId xmlns:a16="http://schemas.microsoft.com/office/drawing/2014/main" val="4088979612"/>
                    </a:ext>
                  </a:extLst>
                </a:gridCol>
                <a:gridCol w="1786607">
                  <a:extLst>
                    <a:ext uri="{9D8B030D-6E8A-4147-A177-3AD203B41FA5}">
                      <a16:colId xmlns:a16="http://schemas.microsoft.com/office/drawing/2014/main" val="74721474"/>
                    </a:ext>
                  </a:extLst>
                </a:gridCol>
                <a:gridCol w="1786607">
                  <a:extLst>
                    <a:ext uri="{9D8B030D-6E8A-4147-A177-3AD203B41FA5}">
                      <a16:colId xmlns:a16="http://schemas.microsoft.com/office/drawing/2014/main" val="566869555"/>
                    </a:ext>
                  </a:extLst>
                </a:gridCol>
                <a:gridCol w="1786607">
                  <a:extLst>
                    <a:ext uri="{9D8B030D-6E8A-4147-A177-3AD203B41FA5}">
                      <a16:colId xmlns:a16="http://schemas.microsoft.com/office/drawing/2014/main" val="4285710447"/>
                    </a:ext>
                  </a:extLst>
                </a:gridCol>
                <a:gridCol w="1786607">
                  <a:extLst>
                    <a:ext uri="{9D8B030D-6E8A-4147-A177-3AD203B41FA5}">
                      <a16:colId xmlns:a16="http://schemas.microsoft.com/office/drawing/2014/main" val="3689725357"/>
                    </a:ext>
                  </a:extLst>
                </a:gridCol>
              </a:tblGrid>
              <a:tr h="897574">
                <a:tc>
                  <a:txBody>
                    <a:bodyPr/>
                    <a:lstStyle/>
                    <a:p>
                      <a:pPr algn="ctr"/>
                      <a:r>
                        <a:rPr lang="en-US" sz="3200" dirty="0">
                          <a:solidFill>
                            <a:srgbClr val="9D2235"/>
                          </a:solidFill>
                          <a:latin typeface="+mn-lt"/>
                        </a:rPr>
                        <a:t>LOP</a:t>
                      </a:r>
                    </a:p>
                  </a:txBody>
                  <a:tcPr anchor="ctr"/>
                </a:tc>
                <a:tc>
                  <a:txBody>
                    <a:bodyPr/>
                    <a:lstStyle/>
                    <a:p>
                      <a:pPr algn="ctr" rtl="0" fontAlgn="base"/>
                      <a:r>
                        <a:rPr lang="en-US" sz="2400" b="1" i="0" dirty="0">
                          <a:solidFill>
                            <a:srgbClr val="313131"/>
                          </a:solidFill>
                          <a:effectLst/>
                          <a:latin typeface="+mn-lt"/>
                        </a:rPr>
                        <a:t>World​</a:t>
                      </a:r>
                      <a:endParaRPr lang="en-US" b="1" i="0" dirty="0">
                        <a:solidFill>
                          <a:srgbClr val="313131"/>
                        </a:solidFill>
                        <a:effectLst/>
                        <a:latin typeface="+mn-lt"/>
                      </a:endParaRPr>
                    </a:p>
                    <a:p>
                      <a:pPr algn="ctr" rtl="0" fontAlgn="base"/>
                      <a:r>
                        <a:rPr lang="en-US" sz="2400" b="1" i="0" dirty="0">
                          <a:solidFill>
                            <a:srgbClr val="313131"/>
                          </a:solidFill>
                          <a:effectLst/>
                          <a:latin typeface="+mn-lt"/>
                        </a:rPr>
                        <a:t>(across)​</a:t>
                      </a:r>
                      <a:endParaRPr lang="en-US" b="1" i="0" dirty="0">
                        <a:solidFill>
                          <a:srgbClr val="313131"/>
                        </a:solidFill>
                        <a:effectLst/>
                        <a:latin typeface="+mn-lt"/>
                      </a:endParaRPr>
                    </a:p>
                  </a:txBody>
                  <a:tcPr anchor="ctr"/>
                </a:tc>
                <a:tc>
                  <a:txBody>
                    <a:bodyPr/>
                    <a:lstStyle/>
                    <a:p>
                      <a:pPr algn="ctr" rtl="0" fontAlgn="base"/>
                      <a:r>
                        <a:rPr lang="en-US" sz="2400" b="1" i="0" dirty="0">
                          <a:solidFill>
                            <a:srgbClr val="313131"/>
                          </a:solidFill>
                          <a:effectLst/>
                          <a:latin typeface="+mn-lt"/>
                        </a:rPr>
                        <a:t>LDC​</a:t>
                      </a:r>
                      <a:endParaRPr lang="en-US" b="1" i="0" dirty="0">
                        <a:solidFill>
                          <a:srgbClr val="313131"/>
                        </a:solidFill>
                        <a:effectLst/>
                        <a:latin typeface="+mn-lt"/>
                      </a:endParaRPr>
                    </a:p>
                    <a:p>
                      <a:pPr algn="ctr" rtl="0" fontAlgn="base"/>
                      <a:r>
                        <a:rPr lang="en-US" sz="2400" b="1" i="0" dirty="0">
                          <a:solidFill>
                            <a:srgbClr val="313131"/>
                          </a:solidFill>
                          <a:effectLst/>
                          <a:latin typeface="+mn-lt"/>
                        </a:rPr>
                        <a:t>(across)​</a:t>
                      </a:r>
                      <a:endParaRPr lang="en-US" b="1" i="0" dirty="0">
                        <a:solidFill>
                          <a:srgbClr val="313131"/>
                        </a:solidFill>
                        <a:effectLst/>
                        <a:latin typeface="+mn-lt"/>
                      </a:endParaRPr>
                    </a:p>
                  </a:txBody>
                  <a:tcPr anchor="ctr"/>
                </a:tc>
                <a:tc>
                  <a:txBody>
                    <a:bodyPr/>
                    <a:lstStyle/>
                    <a:p>
                      <a:pPr algn="ctr" rtl="0" fontAlgn="base"/>
                      <a:r>
                        <a:rPr lang="en-US" sz="2400" b="1" i="0" dirty="0">
                          <a:solidFill>
                            <a:srgbClr val="313131"/>
                          </a:solidFill>
                          <a:effectLst/>
                          <a:latin typeface="+mn-lt"/>
                        </a:rPr>
                        <a:t>OECD​</a:t>
                      </a:r>
                      <a:endParaRPr lang="en-US" b="1" i="0" dirty="0">
                        <a:solidFill>
                          <a:srgbClr val="313131"/>
                        </a:solidFill>
                        <a:effectLst/>
                        <a:latin typeface="+mn-lt"/>
                      </a:endParaRPr>
                    </a:p>
                    <a:p>
                      <a:pPr algn="ctr" rtl="0" fontAlgn="base"/>
                      <a:r>
                        <a:rPr lang="en-US" sz="2400" b="1" i="0" dirty="0">
                          <a:solidFill>
                            <a:srgbClr val="313131"/>
                          </a:solidFill>
                          <a:effectLst/>
                          <a:latin typeface="+mn-lt"/>
                        </a:rPr>
                        <a:t>(across)​</a:t>
                      </a:r>
                      <a:endParaRPr lang="en-US" b="1" i="0" dirty="0">
                        <a:solidFill>
                          <a:srgbClr val="313131"/>
                        </a:solidFill>
                        <a:effectLst/>
                        <a:latin typeface="+mn-lt"/>
                      </a:endParaRPr>
                    </a:p>
                  </a:txBody>
                  <a:tcPr anchor="ctr"/>
                </a:tc>
                <a:tc>
                  <a:txBody>
                    <a:bodyPr/>
                    <a:lstStyle/>
                    <a:p>
                      <a:pPr algn="ctr" rtl="0" fontAlgn="base"/>
                      <a:r>
                        <a:rPr lang="en-US" sz="2400" b="1" i="0" dirty="0">
                          <a:solidFill>
                            <a:srgbClr val="313131"/>
                          </a:solidFill>
                          <a:effectLst/>
                          <a:latin typeface="+mn-lt"/>
                        </a:rPr>
                        <a:t>Can-US​</a:t>
                      </a:r>
                      <a:endParaRPr lang="en-US" b="1" i="0" dirty="0">
                        <a:solidFill>
                          <a:srgbClr val="313131"/>
                        </a:solidFill>
                        <a:effectLst/>
                        <a:latin typeface="+mn-lt"/>
                      </a:endParaRPr>
                    </a:p>
                    <a:p>
                      <a:pPr algn="ctr" rtl="0" fontAlgn="base"/>
                      <a:r>
                        <a:rPr lang="en-US" sz="2400" b="1" i="0" dirty="0">
                          <a:solidFill>
                            <a:srgbClr val="313131"/>
                          </a:solidFill>
                          <a:effectLst/>
                          <a:latin typeface="+mn-lt"/>
                        </a:rPr>
                        <a:t>(across)​</a:t>
                      </a:r>
                      <a:endParaRPr lang="en-US" b="1" i="0" dirty="0">
                        <a:solidFill>
                          <a:srgbClr val="313131"/>
                        </a:solidFill>
                        <a:effectLst/>
                        <a:latin typeface="+mn-lt"/>
                      </a:endParaRPr>
                    </a:p>
                  </a:txBody>
                  <a:tcPr anchor="ctr"/>
                </a:tc>
                <a:tc>
                  <a:txBody>
                    <a:bodyPr/>
                    <a:lstStyle/>
                    <a:p>
                      <a:pPr algn="ctr" rtl="0" fontAlgn="base"/>
                      <a:r>
                        <a:rPr lang="en-US" sz="2400" b="1" i="0" dirty="0">
                          <a:solidFill>
                            <a:srgbClr val="313131"/>
                          </a:solidFill>
                          <a:effectLst/>
                          <a:latin typeface="+mn-lt"/>
                        </a:rPr>
                        <a:t>Can-US​</a:t>
                      </a:r>
                      <a:endParaRPr lang="en-US" b="1" i="0" dirty="0">
                        <a:solidFill>
                          <a:srgbClr val="313131"/>
                        </a:solidFill>
                        <a:effectLst/>
                        <a:latin typeface="+mn-lt"/>
                      </a:endParaRPr>
                    </a:p>
                    <a:p>
                      <a:pPr algn="ctr" rtl="0" fontAlgn="base"/>
                      <a:r>
                        <a:rPr lang="en-US" sz="2400" b="1" i="0" dirty="0">
                          <a:solidFill>
                            <a:srgbClr val="313131"/>
                          </a:solidFill>
                          <a:effectLst/>
                          <a:latin typeface="+mn-lt"/>
                        </a:rPr>
                        <a:t>(within)​</a:t>
                      </a:r>
                      <a:endParaRPr lang="en-US" b="1" i="0" dirty="0">
                        <a:solidFill>
                          <a:srgbClr val="313131"/>
                        </a:solidFill>
                        <a:effectLst/>
                        <a:latin typeface="+mn-lt"/>
                      </a:endParaRPr>
                    </a:p>
                  </a:txBody>
                  <a:tcPr anchor="ctr"/>
                </a:tc>
                <a:extLst>
                  <a:ext uri="{0D108BD9-81ED-4DB2-BD59-A6C34878D82A}">
                    <a16:rowId xmlns:a16="http://schemas.microsoft.com/office/drawing/2014/main" val="3245697920"/>
                  </a:ext>
                </a:extLst>
              </a:tr>
              <a:tr h="498652">
                <a:tc>
                  <a:txBody>
                    <a:bodyPr/>
                    <a:lstStyle/>
                    <a:p>
                      <a:pPr algn="l" rtl="0" fontAlgn="base"/>
                      <a:r>
                        <a:rPr lang="en-US" sz="1600" b="1" i="0" dirty="0">
                          <a:solidFill>
                            <a:srgbClr val="000000"/>
                          </a:solidFill>
                          <a:effectLst/>
                          <a:latin typeface="+mn-lt"/>
                        </a:rPr>
                        <a:t>Price dispersion</a:t>
                      </a:r>
                      <a:r>
                        <a:rPr lang="en-US" sz="1600" b="0" i="0" dirty="0">
                          <a:solidFill>
                            <a:srgbClr val="000000"/>
                          </a:solidFill>
                          <a:effectLst/>
                          <a:latin typeface="+mn-lt"/>
                        </a:rPr>
                        <a:t>​</a:t>
                      </a:r>
                    </a:p>
                  </a:txBody>
                  <a:tcPr anchor="ctr"/>
                </a:tc>
                <a:tc>
                  <a:txBody>
                    <a:bodyPr/>
                    <a:lstStyle/>
                    <a:p>
                      <a:pPr algn="ctr" rtl="0" fontAlgn="base"/>
                      <a:r>
                        <a:rPr lang="en-US" sz="2400" b="1" i="0" dirty="0">
                          <a:solidFill>
                            <a:srgbClr val="000000"/>
                          </a:solidFill>
                          <a:effectLst/>
                          <a:latin typeface="+mn-lt"/>
                        </a:rPr>
                        <a:t>58.63</a:t>
                      </a:r>
                      <a:r>
                        <a:rPr lang="en-US" sz="2400" b="0" i="0" dirty="0">
                          <a:solidFill>
                            <a:srgbClr val="000000"/>
                          </a:solidFill>
                          <a:effectLst/>
                          <a:latin typeface="+mn-lt"/>
                        </a:rPr>
                        <a:t>​</a:t>
                      </a:r>
                    </a:p>
                  </a:txBody>
                  <a:tcPr anchor="ctr"/>
                </a:tc>
                <a:tc>
                  <a:txBody>
                    <a:bodyPr/>
                    <a:lstStyle/>
                    <a:p>
                      <a:pPr algn="ctr" rtl="0" fontAlgn="base"/>
                      <a:r>
                        <a:rPr lang="en-US" sz="2400" b="1" i="0" dirty="0">
                          <a:solidFill>
                            <a:srgbClr val="000000"/>
                          </a:solidFill>
                          <a:effectLst/>
                          <a:latin typeface="+mn-lt"/>
                        </a:rPr>
                        <a:t>64.83</a:t>
                      </a:r>
                      <a:r>
                        <a:rPr lang="en-US" sz="2400" b="0" i="0" dirty="0">
                          <a:solidFill>
                            <a:srgbClr val="000000"/>
                          </a:solidFill>
                          <a:effectLst/>
                          <a:latin typeface="+mn-lt"/>
                        </a:rPr>
                        <a:t>​</a:t>
                      </a:r>
                    </a:p>
                  </a:txBody>
                  <a:tcPr anchor="ctr"/>
                </a:tc>
                <a:tc>
                  <a:txBody>
                    <a:bodyPr/>
                    <a:lstStyle/>
                    <a:p>
                      <a:pPr algn="ctr" rtl="0" fontAlgn="base"/>
                      <a:r>
                        <a:rPr lang="en-US" sz="2400" b="1" i="0" dirty="0">
                          <a:solidFill>
                            <a:srgbClr val="000000"/>
                          </a:solidFill>
                          <a:effectLst/>
                          <a:latin typeface="+mn-lt"/>
                        </a:rPr>
                        <a:t>31.58</a:t>
                      </a:r>
                      <a:r>
                        <a:rPr lang="en-US" sz="2400" b="0" i="0" dirty="0">
                          <a:solidFill>
                            <a:srgbClr val="000000"/>
                          </a:solidFill>
                          <a:effectLst/>
                          <a:latin typeface="+mn-lt"/>
                        </a:rPr>
                        <a:t>​</a:t>
                      </a:r>
                    </a:p>
                  </a:txBody>
                  <a:tcPr anchor="ctr"/>
                </a:tc>
                <a:tc>
                  <a:txBody>
                    <a:bodyPr/>
                    <a:lstStyle/>
                    <a:p>
                      <a:pPr algn="ctr" rtl="0" fontAlgn="base"/>
                      <a:r>
                        <a:rPr lang="en-US" sz="2400" b="1" i="0" dirty="0">
                          <a:solidFill>
                            <a:srgbClr val="000000"/>
                          </a:solidFill>
                          <a:effectLst/>
                          <a:latin typeface="+mn-lt"/>
                        </a:rPr>
                        <a:t>18.53</a:t>
                      </a:r>
                      <a:r>
                        <a:rPr lang="en-US" sz="2400" b="0" i="0" dirty="0">
                          <a:solidFill>
                            <a:srgbClr val="000000"/>
                          </a:solidFill>
                          <a:effectLst/>
                          <a:latin typeface="+mn-lt"/>
                        </a:rPr>
                        <a:t>​</a:t>
                      </a:r>
                    </a:p>
                  </a:txBody>
                  <a:tcPr anchor="ctr"/>
                </a:tc>
                <a:tc>
                  <a:txBody>
                    <a:bodyPr/>
                    <a:lstStyle/>
                    <a:p>
                      <a:pPr algn="ctr" rtl="0" fontAlgn="base"/>
                      <a:r>
                        <a:rPr lang="en-US" sz="2400" b="1" i="0" dirty="0">
                          <a:solidFill>
                            <a:srgbClr val="000000"/>
                          </a:solidFill>
                          <a:effectLst/>
                          <a:latin typeface="+mn-lt"/>
                        </a:rPr>
                        <a:t>14.19</a:t>
                      </a:r>
                      <a:r>
                        <a:rPr lang="en-US" sz="2400" b="0" i="0" dirty="0">
                          <a:solidFill>
                            <a:srgbClr val="000000"/>
                          </a:solidFill>
                          <a:effectLst/>
                          <a:latin typeface="+mn-lt"/>
                        </a:rPr>
                        <a:t>​</a:t>
                      </a:r>
                    </a:p>
                  </a:txBody>
                  <a:tcPr anchor="ctr"/>
                </a:tc>
                <a:extLst>
                  <a:ext uri="{0D108BD9-81ED-4DB2-BD59-A6C34878D82A}">
                    <a16:rowId xmlns:a16="http://schemas.microsoft.com/office/drawing/2014/main" val="2229255537"/>
                  </a:ext>
                </a:extLst>
              </a:tr>
              <a:tr h="498652">
                <a:tc>
                  <a:txBody>
                    <a:bodyPr/>
                    <a:lstStyle/>
                    <a:p>
                      <a:pPr algn="l" rtl="0" fontAlgn="base"/>
                      <a:r>
                        <a:rPr lang="en-US" sz="1600" b="1" i="0">
                          <a:solidFill>
                            <a:srgbClr val="000000"/>
                          </a:solidFill>
                          <a:effectLst/>
                          <a:latin typeface="+mn-lt"/>
                        </a:rPr>
                        <a:t>Average miles</a:t>
                      </a:r>
                      <a:r>
                        <a:rPr lang="en-US" sz="1600" b="0" i="0">
                          <a:solidFill>
                            <a:srgbClr val="000000"/>
                          </a:solidFill>
                          <a:effectLst/>
                          <a:latin typeface="+mn-lt"/>
                        </a:rPr>
                        <a:t>​</a:t>
                      </a:r>
                    </a:p>
                  </a:txBody>
                  <a:tcPr anchor="ctr"/>
                </a:tc>
                <a:tc>
                  <a:txBody>
                    <a:bodyPr/>
                    <a:lstStyle/>
                    <a:p>
                      <a:pPr algn="ctr" rtl="0" fontAlgn="base"/>
                      <a:r>
                        <a:rPr lang="en-US" sz="2400" b="0" i="0" dirty="0">
                          <a:solidFill>
                            <a:srgbClr val="000000"/>
                          </a:solidFill>
                          <a:effectLst/>
                          <a:latin typeface="+mn-lt"/>
                        </a:rPr>
                        <a:t>4054​</a:t>
                      </a:r>
                      <a:endParaRPr lang="en-US" b="0" i="0" dirty="0">
                        <a:solidFill>
                          <a:srgbClr val="000000"/>
                        </a:solidFill>
                        <a:effectLst/>
                        <a:latin typeface="+mn-lt"/>
                      </a:endParaRPr>
                    </a:p>
                  </a:txBody>
                  <a:tcPr anchor="ctr"/>
                </a:tc>
                <a:tc>
                  <a:txBody>
                    <a:bodyPr/>
                    <a:lstStyle/>
                    <a:p>
                      <a:pPr algn="ctr" rtl="0" fontAlgn="base"/>
                      <a:r>
                        <a:rPr lang="en-US" sz="2400" b="0" i="0">
                          <a:solidFill>
                            <a:srgbClr val="000000"/>
                          </a:solidFill>
                          <a:effectLst/>
                          <a:latin typeface="+mn-lt"/>
                        </a:rPr>
                        <a:t>3944​</a:t>
                      </a:r>
                      <a:endParaRPr lang="en-US" b="0" i="0">
                        <a:solidFill>
                          <a:srgbClr val="000000"/>
                        </a:solidFill>
                        <a:effectLst/>
                        <a:latin typeface="+mn-lt"/>
                      </a:endParaRPr>
                    </a:p>
                  </a:txBody>
                  <a:tcPr anchor="ctr"/>
                </a:tc>
                <a:tc>
                  <a:txBody>
                    <a:bodyPr/>
                    <a:lstStyle/>
                    <a:p>
                      <a:pPr algn="ctr" rtl="0" fontAlgn="base"/>
                      <a:r>
                        <a:rPr lang="en-US" sz="2400" b="0" i="0">
                          <a:solidFill>
                            <a:srgbClr val="000000"/>
                          </a:solidFill>
                          <a:effectLst/>
                          <a:latin typeface="+mn-lt"/>
                        </a:rPr>
                        <a:t>3216​</a:t>
                      </a:r>
                      <a:endParaRPr lang="en-US" b="0" i="0">
                        <a:solidFill>
                          <a:srgbClr val="000000"/>
                        </a:solidFill>
                        <a:effectLst/>
                        <a:latin typeface="+mn-lt"/>
                      </a:endParaRPr>
                    </a:p>
                  </a:txBody>
                  <a:tcPr anchor="ctr"/>
                </a:tc>
                <a:tc>
                  <a:txBody>
                    <a:bodyPr/>
                    <a:lstStyle/>
                    <a:p>
                      <a:pPr algn="ctr" rtl="0" fontAlgn="base"/>
                      <a:r>
                        <a:rPr lang="en-US" sz="2400" b="0" i="0">
                          <a:solidFill>
                            <a:srgbClr val="000000"/>
                          </a:solidFill>
                          <a:effectLst/>
                          <a:latin typeface="+mn-lt"/>
                        </a:rPr>
                        <a:t>1134​</a:t>
                      </a:r>
                      <a:endParaRPr lang="en-US" b="0" i="0">
                        <a:solidFill>
                          <a:srgbClr val="000000"/>
                        </a:solidFill>
                        <a:effectLst/>
                        <a:latin typeface="+mn-lt"/>
                      </a:endParaRPr>
                    </a:p>
                  </a:txBody>
                  <a:tcPr anchor="ctr"/>
                </a:tc>
                <a:tc>
                  <a:txBody>
                    <a:bodyPr/>
                    <a:lstStyle/>
                    <a:p>
                      <a:pPr algn="ctr" rtl="0" fontAlgn="base"/>
                      <a:r>
                        <a:rPr lang="en-US" sz="2400" b="0" i="0">
                          <a:solidFill>
                            <a:srgbClr val="000000"/>
                          </a:solidFill>
                          <a:effectLst/>
                          <a:latin typeface="+mn-lt"/>
                        </a:rPr>
                        <a:t>1083​</a:t>
                      </a:r>
                      <a:endParaRPr lang="en-US" b="0" i="0">
                        <a:solidFill>
                          <a:srgbClr val="000000"/>
                        </a:solidFill>
                        <a:effectLst/>
                        <a:latin typeface="+mn-lt"/>
                      </a:endParaRPr>
                    </a:p>
                  </a:txBody>
                  <a:tcPr anchor="ctr"/>
                </a:tc>
                <a:extLst>
                  <a:ext uri="{0D108BD9-81ED-4DB2-BD59-A6C34878D82A}">
                    <a16:rowId xmlns:a16="http://schemas.microsoft.com/office/drawing/2014/main" val="560920945"/>
                  </a:ext>
                </a:extLst>
              </a:tr>
              <a:tr h="498652">
                <a:tc>
                  <a:txBody>
                    <a:bodyPr/>
                    <a:lstStyle/>
                    <a:p>
                      <a:pPr algn="l" rtl="0" fontAlgn="base"/>
                      <a:r>
                        <a:rPr lang="en-US" sz="1600" b="1" i="0">
                          <a:solidFill>
                            <a:srgbClr val="000000"/>
                          </a:solidFill>
                          <a:effectLst/>
                          <a:latin typeface="+mn-lt"/>
                        </a:rPr>
                        <a:t>Distance</a:t>
                      </a:r>
                      <a:r>
                        <a:rPr lang="en-US" sz="1600" b="0" i="0">
                          <a:solidFill>
                            <a:srgbClr val="000000"/>
                          </a:solidFill>
                          <a:effectLst/>
                          <a:latin typeface="+mn-lt"/>
                        </a:rPr>
                        <a:t>​</a:t>
                      </a:r>
                    </a:p>
                  </a:txBody>
                  <a:tcPr anchor="ctr"/>
                </a:tc>
                <a:tc>
                  <a:txBody>
                    <a:bodyPr/>
                    <a:lstStyle/>
                    <a:p>
                      <a:pPr algn="ctr" rtl="0" fontAlgn="base"/>
                      <a:r>
                        <a:rPr lang="en-US" sz="2400" b="0" i="0" u="none" strike="noStrike">
                          <a:solidFill>
                            <a:srgbClr val="000000"/>
                          </a:solidFill>
                          <a:effectLst/>
                          <a:latin typeface="+mn-lt"/>
                        </a:rPr>
                        <a:t>31.6</a:t>
                      </a:r>
                      <a:r>
                        <a:rPr lang="en-US" sz="2400" b="0" i="0">
                          <a:solidFill>
                            <a:srgbClr val="000000"/>
                          </a:solidFill>
                          <a:effectLst/>
                          <a:latin typeface="+mn-lt"/>
                        </a:rPr>
                        <a:t>​</a:t>
                      </a:r>
                      <a:endParaRPr lang="en-US" b="0" i="0">
                        <a:solidFill>
                          <a:srgbClr val="000000"/>
                        </a:solidFill>
                        <a:effectLst/>
                        <a:latin typeface="+mn-lt"/>
                      </a:endParaRPr>
                    </a:p>
                  </a:txBody>
                  <a:tcPr anchor="ctr"/>
                </a:tc>
                <a:tc>
                  <a:txBody>
                    <a:bodyPr/>
                    <a:lstStyle/>
                    <a:p>
                      <a:pPr algn="ctr" rtl="0" fontAlgn="base"/>
                      <a:r>
                        <a:rPr lang="en-US" sz="2400" b="0" i="0" u="none" strike="noStrike" dirty="0">
                          <a:solidFill>
                            <a:srgbClr val="000000"/>
                          </a:solidFill>
                          <a:effectLst/>
                          <a:latin typeface="+mn-lt"/>
                        </a:rPr>
                        <a:t>33.5</a:t>
                      </a:r>
                      <a:r>
                        <a:rPr lang="en-US" sz="2400" b="0" i="0" dirty="0">
                          <a:solidFill>
                            <a:srgbClr val="000000"/>
                          </a:solidFill>
                          <a:effectLst/>
                          <a:latin typeface="+mn-lt"/>
                        </a:rPr>
                        <a:t>​</a:t>
                      </a:r>
                      <a:endParaRPr lang="en-US" b="0" i="0" dirty="0">
                        <a:solidFill>
                          <a:srgbClr val="000000"/>
                        </a:solidFill>
                        <a:effectLst/>
                        <a:latin typeface="+mn-lt"/>
                      </a:endParaRPr>
                    </a:p>
                  </a:txBody>
                  <a:tcPr anchor="ctr"/>
                </a:tc>
                <a:tc>
                  <a:txBody>
                    <a:bodyPr/>
                    <a:lstStyle/>
                    <a:p>
                      <a:pPr algn="ctr" rtl="0" fontAlgn="base"/>
                      <a:r>
                        <a:rPr lang="en-US" sz="2400" b="0" i="0" u="none" strike="noStrike">
                          <a:solidFill>
                            <a:srgbClr val="000000"/>
                          </a:solidFill>
                          <a:effectLst/>
                          <a:latin typeface="+mn-lt"/>
                        </a:rPr>
                        <a:t>38.7</a:t>
                      </a:r>
                      <a:r>
                        <a:rPr lang="en-US" sz="2400" b="0" i="0">
                          <a:solidFill>
                            <a:srgbClr val="000000"/>
                          </a:solidFill>
                          <a:effectLst/>
                          <a:latin typeface="+mn-lt"/>
                        </a:rPr>
                        <a:t>​</a:t>
                      </a:r>
                      <a:endParaRPr lang="en-US" b="0" i="0">
                        <a:solidFill>
                          <a:srgbClr val="000000"/>
                        </a:solidFill>
                        <a:effectLst/>
                        <a:latin typeface="+mn-lt"/>
                      </a:endParaRPr>
                    </a:p>
                  </a:txBody>
                  <a:tcPr anchor="ctr"/>
                </a:tc>
                <a:tc>
                  <a:txBody>
                    <a:bodyPr/>
                    <a:lstStyle/>
                    <a:p>
                      <a:pPr algn="ctr" rtl="0" fontAlgn="base"/>
                      <a:r>
                        <a:rPr lang="en-US" sz="2400" b="0" i="0" u="none" strike="noStrike">
                          <a:solidFill>
                            <a:srgbClr val="000000"/>
                          </a:solidFill>
                          <a:effectLst/>
                          <a:latin typeface="+mn-lt"/>
                        </a:rPr>
                        <a:t>42.8</a:t>
                      </a:r>
                      <a:r>
                        <a:rPr lang="en-US" sz="2400" b="0" i="0">
                          <a:solidFill>
                            <a:srgbClr val="000000"/>
                          </a:solidFill>
                          <a:effectLst/>
                          <a:latin typeface="+mn-lt"/>
                        </a:rPr>
                        <a:t>​</a:t>
                      </a:r>
                      <a:endParaRPr lang="en-US" b="0" i="0">
                        <a:solidFill>
                          <a:srgbClr val="000000"/>
                        </a:solidFill>
                        <a:effectLst/>
                        <a:latin typeface="+mn-lt"/>
                      </a:endParaRPr>
                    </a:p>
                  </a:txBody>
                  <a:tcPr anchor="ctr"/>
                </a:tc>
                <a:tc>
                  <a:txBody>
                    <a:bodyPr/>
                    <a:lstStyle/>
                    <a:p>
                      <a:pPr algn="ctr" rtl="0" fontAlgn="base"/>
                      <a:r>
                        <a:rPr lang="en-US" sz="2400" b="0" i="0" u="none" strike="noStrike">
                          <a:solidFill>
                            <a:srgbClr val="000000"/>
                          </a:solidFill>
                          <a:effectLst/>
                          <a:latin typeface="+mn-lt"/>
                        </a:rPr>
                        <a:t>75.7</a:t>
                      </a:r>
                      <a:r>
                        <a:rPr lang="en-US" sz="2400" b="0" i="0">
                          <a:solidFill>
                            <a:srgbClr val="000000"/>
                          </a:solidFill>
                          <a:effectLst/>
                          <a:latin typeface="+mn-lt"/>
                        </a:rPr>
                        <a:t>​</a:t>
                      </a:r>
                      <a:endParaRPr lang="en-US" b="0" i="0">
                        <a:solidFill>
                          <a:srgbClr val="000000"/>
                        </a:solidFill>
                        <a:effectLst/>
                        <a:latin typeface="+mn-lt"/>
                      </a:endParaRPr>
                    </a:p>
                  </a:txBody>
                  <a:tcPr anchor="ctr"/>
                </a:tc>
                <a:extLst>
                  <a:ext uri="{0D108BD9-81ED-4DB2-BD59-A6C34878D82A}">
                    <a16:rowId xmlns:a16="http://schemas.microsoft.com/office/drawing/2014/main" val="2060648710"/>
                  </a:ext>
                </a:extLst>
              </a:tr>
              <a:tr h="498652">
                <a:tc>
                  <a:txBody>
                    <a:bodyPr/>
                    <a:lstStyle/>
                    <a:p>
                      <a:pPr algn="l" rtl="0" fontAlgn="base"/>
                      <a:r>
                        <a:rPr lang="en-US" sz="1600" b="1" i="0">
                          <a:solidFill>
                            <a:srgbClr val="000000"/>
                          </a:solidFill>
                          <a:effectLst/>
                          <a:latin typeface="+mn-lt"/>
                        </a:rPr>
                        <a:t>Border</a:t>
                      </a:r>
                      <a:r>
                        <a:rPr lang="en-US" sz="1600" b="0" i="0">
                          <a:solidFill>
                            <a:srgbClr val="000000"/>
                          </a:solidFill>
                          <a:effectLst/>
                          <a:latin typeface="+mn-lt"/>
                        </a:rPr>
                        <a:t>​</a:t>
                      </a:r>
                    </a:p>
                  </a:txBody>
                  <a:tcPr anchor="ctr"/>
                </a:tc>
                <a:tc>
                  <a:txBody>
                    <a:bodyPr/>
                    <a:lstStyle/>
                    <a:p>
                      <a:pPr algn="ctr" rtl="0" fontAlgn="base"/>
                      <a:r>
                        <a:rPr lang="en-US" sz="2400" b="0" i="0" u="none" strike="noStrike">
                          <a:solidFill>
                            <a:srgbClr val="000000"/>
                          </a:solidFill>
                          <a:effectLst/>
                          <a:latin typeface="+mn-lt"/>
                        </a:rPr>
                        <a:t>23.9</a:t>
                      </a:r>
                      <a:r>
                        <a:rPr lang="en-US" sz="2400" b="0" i="0">
                          <a:solidFill>
                            <a:srgbClr val="000000"/>
                          </a:solidFill>
                          <a:effectLst/>
                          <a:latin typeface="+mn-lt"/>
                        </a:rPr>
                        <a:t>​</a:t>
                      </a:r>
                      <a:endParaRPr lang="en-US" b="0" i="0">
                        <a:solidFill>
                          <a:srgbClr val="000000"/>
                        </a:solidFill>
                        <a:effectLst/>
                        <a:latin typeface="+mn-lt"/>
                      </a:endParaRPr>
                    </a:p>
                  </a:txBody>
                  <a:tcPr anchor="ctr"/>
                </a:tc>
                <a:tc>
                  <a:txBody>
                    <a:bodyPr/>
                    <a:lstStyle/>
                    <a:p>
                      <a:pPr algn="ctr" rtl="0" fontAlgn="base"/>
                      <a:r>
                        <a:rPr lang="en-US" sz="2400" b="0" i="0" u="none" strike="noStrike">
                          <a:solidFill>
                            <a:srgbClr val="000000"/>
                          </a:solidFill>
                          <a:effectLst/>
                          <a:latin typeface="+mn-lt"/>
                        </a:rPr>
                        <a:t>25.4</a:t>
                      </a:r>
                      <a:r>
                        <a:rPr lang="en-US" sz="2400" b="0" i="0">
                          <a:solidFill>
                            <a:srgbClr val="000000"/>
                          </a:solidFill>
                          <a:effectLst/>
                          <a:latin typeface="+mn-lt"/>
                        </a:rPr>
                        <a:t>​</a:t>
                      </a:r>
                      <a:endParaRPr lang="en-US" b="0" i="0">
                        <a:solidFill>
                          <a:srgbClr val="000000"/>
                        </a:solidFill>
                        <a:effectLst/>
                        <a:latin typeface="+mn-lt"/>
                      </a:endParaRPr>
                    </a:p>
                  </a:txBody>
                  <a:tcPr anchor="ctr"/>
                </a:tc>
                <a:tc>
                  <a:txBody>
                    <a:bodyPr/>
                    <a:lstStyle/>
                    <a:p>
                      <a:pPr algn="ctr" rtl="0" fontAlgn="base"/>
                      <a:r>
                        <a:rPr lang="en-US" sz="2400" b="0" i="0" u="none" strike="noStrike" dirty="0">
                          <a:solidFill>
                            <a:srgbClr val="000000"/>
                          </a:solidFill>
                          <a:effectLst/>
                          <a:latin typeface="+mn-lt"/>
                        </a:rPr>
                        <a:t>29.6</a:t>
                      </a:r>
                      <a:r>
                        <a:rPr lang="en-US" sz="2400" b="0" i="0" dirty="0">
                          <a:solidFill>
                            <a:srgbClr val="000000"/>
                          </a:solidFill>
                          <a:effectLst/>
                          <a:latin typeface="+mn-lt"/>
                        </a:rPr>
                        <a:t>​</a:t>
                      </a:r>
                      <a:endParaRPr lang="en-US" b="0" i="0" dirty="0">
                        <a:solidFill>
                          <a:srgbClr val="000000"/>
                        </a:solidFill>
                        <a:effectLst/>
                        <a:latin typeface="+mn-lt"/>
                      </a:endParaRPr>
                    </a:p>
                  </a:txBody>
                  <a:tcPr anchor="ctr"/>
                </a:tc>
                <a:tc>
                  <a:txBody>
                    <a:bodyPr/>
                    <a:lstStyle/>
                    <a:p>
                      <a:pPr algn="ctr" rtl="0" fontAlgn="base"/>
                      <a:r>
                        <a:rPr lang="en-US" sz="2400" b="0" i="0" u="none" strike="noStrike">
                          <a:solidFill>
                            <a:srgbClr val="000000"/>
                          </a:solidFill>
                          <a:effectLst/>
                          <a:latin typeface="+mn-lt"/>
                        </a:rPr>
                        <a:t>39.5</a:t>
                      </a:r>
                      <a:r>
                        <a:rPr lang="en-US" sz="2400" b="0" i="0">
                          <a:solidFill>
                            <a:srgbClr val="000000"/>
                          </a:solidFill>
                          <a:effectLst/>
                          <a:latin typeface="+mn-lt"/>
                        </a:rPr>
                        <a:t>​</a:t>
                      </a:r>
                      <a:endParaRPr lang="en-US" b="0" i="0">
                        <a:solidFill>
                          <a:srgbClr val="000000"/>
                        </a:solidFill>
                        <a:effectLst/>
                        <a:latin typeface="+mn-lt"/>
                      </a:endParaRPr>
                    </a:p>
                  </a:txBody>
                  <a:tcPr anchor="ctr"/>
                </a:tc>
                <a:tc>
                  <a:txBody>
                    <a:bodyPr/>
                    <a:lstStyle/>
                    <a:p>
                      <a:pPr algn="ctr" rtl="0" fontAlgn="auto"/>
                      <a:r>
                        <a:rPr lang="en-US" sz="2400" b="0" i="0" u="none" strike="noStrike">
                          <a:solidFill>
                            <a:srgbClr val="000000"/>
                          </a:solidFill>
                          <a:effectLst/>
                          <a:latin typeface="+mn-lt"/>
                        </a:rPr>
                        <a:t>​</a:t>
                      </a:r>
                    </a:p>
                  </a:txBody>
                  <a:tcPr anchor="ctr"/>
                </a:tc>
                <a:extLst>
                  <a:ext uri="{0D108BD9-81ED-4DB2-BD59-A6C34878D82A}">
                    <a16:rowId xmlns:a16="http://schemas.microsoft.com/office/drawing/2014/main" val="1579221966"/>
                  </a:ext>
                </a:extLst>
              </a:tr>
              <a:tr h="498652">
                <a:tc>
                  <a:txBody>
                    <a:bodyPr/>
                    <a:lstStyle/>
                    <a:p>
                      <a:pPr algn="l" rtl="0" fontAlgn="base"/>
                      <a:r>
                        <a:rPr lang="en-US" sz="1600" b="1" i="0">
                          <a:solidFill>
                            <a:srgbClr val="000000"/>
                          </a:solidFill>
                          <a:effectLst/>
                          <a:latin typeface="+mn-lt"/>
                        </a:rPr>
                        <a:t>Wages</a:t>
                      </a:r>
                      <a:r>
                        <a:rPr lang="en-US" sz="1600" b="0" i="0">
                          <a:solidFill>
                            <a:srgbClr val="000000"/>
                          </a:solidFill>
                          <a:effectLst/>
                          <a:latin typeface="+mn-lt"/>
                        </a:rPr>
                        <a:t>​</a:t>
                      </a:r>
                    </a:p>
                  </a:txBody>
                  <a:tcPr anchor="ctr"/>
                </a:tc>
                <a:tc>
                  <a:txBody>
                    <a:bodyPr/>
                    <a:lstStyle/>
                    <a:p>
                      <a:pPr algn="ctr" rtl="0" fontAlgn="base"/>
                      <a:r>
                        <a:rPr lang="en-US" sz="2400" b="0" i="0" u="none" strike="noStrike">
                          <a:solidFill>
                            <a:srgbClr val="000000"/>
                          </a:solidFill>
                          <a:effectLst/>
                          <a:latin typeface="+mn-lt"/>
                        </a:rPr>
                        <a:t>43.1</a:t>
                      </a:r>
                      <a:r>
                        <a:rPr lang="en-US" sz="2400" b="0" i="0">
                          <a:solidFill>
                            <a:srgbClr val="000000"/>
                          </a:solidFill>
                          <a:effectLst/>
                          <a:latin typeface="+mn-lt"/>
                        </a:rPr>
                        <a:t>​</a:t>
                      </a:r>
                      <a:endParaRPr lang="en-US" b="0" i="0">
                        <a:solidFill>
                          <a:srgbClr val="000000"/>
                        </a:solidFill>
                        <a:effectLst/>
                        <a:latin typeface="+mn-lt"/>
                      </a:endParaRPr>
                    </a:p>
                  </a:txBody>
                  <a:tcPr anchor="ctr"/>
                </a:tc>
                <a:tc>
                  <a:txBody>
                    <a:bodyPr/>
                    <a:lstStyle/>
                    <a:p>
                      <a:pPr algn="ctr" rtl="0" fontAlgn="base"/>
                      <a:r>
                        <a:rPr lang="en-US" sz="2400" b="0" i="0" u="none" strike="noStrike">
                          <a:solidFill>
                            <a:srgbClr val="000000"/>
                          </a:solidFill>
                          <a:effectLst/>
                          <a:latin typeface="+mn-lt"/>
                        </a:rPr>
                        <a:t>24.3</a:t>
                      </a:r>
                      <a:r>
                        <a:rPr lang="en-US" sz="2400" b="0" i="0">
                          <a:solidFill>
                            <a:srgbClr val="000000"/>
                          </a:solidFill>
                          <a:effectLst/>
                          <a:latin typeface="+mn-lt"/>
                        </a:rPr>
                        <a:t>​</a:t>
                      </a:r>
                      <a:endParaRPr lang="en-US" b="0" i="0">
                        <a:solidFill>
                          <a:srgbClr val="000000"/>
                        </a:solidFill>
                        <a:effectLst/>
                        <a:latin typeface="+mn-lt"/>
                      </a:endParaRPr>
                    </a:p>
                  </a:txBody>
                  <a:tcPr anchor="ctr"/>
                </a:tc>
                <a:tc>
                  <a:txBody>
                    <a:bodyPr/>
                    <a:lstStyle/>
                    <a:p>
                      <a:pPr algn="ctr" rtl="0" fontAlgn="base"/>
                      <a:r>
                        <a:rPr lang="en-US" sz="2400" b="0" i="0" u="none" strike="noStrike" dirty="0">
                          <a:solidFill>
                            <a:srgbClr val="000000"/>
                          </a:solidFill>
                          <a:effectLst/>
                          <a:latin typeface="+mn-lt"/>
                        </a:rPr>
                        <a:t>8.2</a:t>
                      </a:r>
                      <a:r>
                        <a:rPr lang="en-US" sz="2400" b="0" i="0" dirty="0">
                          <a:solidFill>
                            <a:srgbClr val="000000"/>
                          </a:solidFill>
                          <a:effectLst/>
                          <a:latin typeface="+mn-lt"/>
                        </a:rPr>
                        <a:t>​</a:t>
                      </a:r>
                      <a:endParaRPr lang="en-US" b="0" i="0" dirty="0">
                        <a:solidFill>
                          <a:srgbClr val="000000"/>
                        </a:solidFill>
                        <a:effectLst/>
                        <a:latin typeface="+mn-lt"/>
                      </a:endParaRPr>
                    </a:p>
                  </a:txBody>
                  <a:tcPr anchor="ctr"/>
                </a:tc>
                <a:tc>
                  <a:txBody>
                    <a:bodyPr/>
                    <a:lstStyle/>
                    <a:p>
                      <a:pPr algn="ctr" rtl="0" fontAlgn="base"/>
                      <a:r>
                        <a:rPr lang="en-US" sz="2400" b="0" i="0" u="none" strike="noStrike" dirty="0">
                          <a:solidFill>
                            <a:srgbClr val="000000"/>
                          </a:solidFill>
                          <a:effectLst/>
                          <a:latin typeface="+mn-lt"/>
                        </a:rPr>
                        <a:t>14.4</a:t>
                      </a:r>
                      <a:r>
                        <a:rPr lang="en-US" sz="2400" b="0" i="0" dirty="0">
                          <a:solidFill>
                            <a:srgbClr val="000000"/>
                          </a:solidFill>
                          <a:effectLst/>
                          <a:latin typeface="+mn-lt"/>
                        </a:rPr>
                        <a:t>​</a:t>
                      </a:r>
                      <a:endParaRPr lang="en-US" b="0" i="0" dirty="0">
                        <a:solidFill>
                          <a:srgbClr val="000000"/>
                        </a:solidFill>
                        <a:effectLst/>
                        <a:latin typeface="+mn-lt"/>
                      </a:endParaRPr>
                    </a:p>
                  </a:txBody>
                  <a:tcPr anchor="ctr"/>
                </a:tc>
                <a:tc>
                  <a:txBody>
                    <a:bodyPr/>
                    <a:lstStyle/>
                    <a:p>
                      <a:pPr algn="ctr" rtl="0" fontAlgn="base"/>
                      <a:r>
                        <a:rPr lang="en-US" sz="2400" b="0" i="0" u="none" strike="noStrike">
                          <a:solidFill>
                            <a:srgbClr val="000000"/>
                          </a:solidFill>
                          <a:effectLst/>
                          <a:latin typeface="+mn-lt"/>
                        </a:rPr>
                        <a:t>1.7</a:t>
                      </a:r>
                      <a:r>
                        <a:rPr lang="en-US" sz="2400" b="0" i="0">
                          <a:solidFill>
                            <a:srgbClr val="000000"/>
                          </a:solidFill>
                          <a:effectLst/>
                          <a:latin typeface="+mn-lt"/>
                        </a:rPr>
                        <a:t>​</a:t>
                      </a:r>
                      <a:endParaRPr lang="en-US" b="0" i="0">
                        <a:solidFill>
                          <a:srgbClr val="000000"/>
                        </a:solidFill>
                        <a:effectLst/>
                        <a:latin typeface="+mn-lt"/>
                      </a:endParaRPr>
                    </a:p>
                  </a:txBody>
                  <a:tcPr anchor="ctr"/>
                </a:tc>
                <a:extLst>
                  <a:ext uri="{0D108BD9-81ED-4DB2-BD59-A6C34878D82A}">
                    <a16:rowId xmlns:a16="http://schemas.microsoft.com/office/drawing/2014/main" val="2291618069"/>
                  </a:ext>
                </a:extLst>
              </a:tr>
              <a:tr h="498652">
                <a:tc>
                  <a:txBody>
                    <a:bodyPr/>
                    <a:lstStyle/>
                    <a:p>
                      <a:pPr algn="l" rtl="0" fontAlgn="base"/>
                      <a:r>
                        <a:rPr lang="en-US" sz="1600" b="1" i="0" dirty="0">
                          <a:solidFill>
                            <a:srgbClr val="000000"/>
                          </a:solidFill>
                          <a:effectLst/>
                          <a:latin typeface="+mn-lt"/>
                        </a:rPr>
                        <a:t>Productivity</a:t>
                      </a:r>
                      <a:r>
                        <a:rPr lang="en-US" sz="1600" b="0" i="0" dirty="0">
                          <a:solidFill>
                            <a:srgbClr val="000000"/>
                          </a:solidFill>
                          <a:effectLst/>
                          <a:latin typeface="+mn-lt"/>
                        </a:rPr>
                        <a:t>​</a:t>
                      </a:r>
                    </a:p>
                  </a:txBody>
                  <a:tcPr anchor="ctr"/>
                </a:tc>
                <a:tc>
                  <a:txBody>
                    <a:bodyPr/>
                    <a:lstStyle/>
                    <a:p>
                      <a:pPr algn="ctr" rtl="0" fontAlgn="base"/>
                      <a:r>
                        <a:rPr lang="en-US" sz="2400" b="0" i="0" u="none" strike="noStrike">
                          <a:solidFill>
                            <a:srgbClr val="000000"/>
                          </a:solidFill>
                          <a:effectLst/>
                          <a:latin typeface="+mn-lt"/>
                        </a:rPr>
                        <a:t>1.3</a:t>
                      </a:r>
                      <a:r>
                        <a:rPr lang="en-US" sz="2400" b="0" i="0">
                          <a:solidFill>
                            <a:srgbClr val="000000"/>
                          </a:solidFill>
                          <a:effectLst/>
                          <a:latin typeface="+mn-lt"/>
                        </a:rPr>
                        <a:t>​</a:t>
                      </a:r>
                      <a:endParaRPr lang="en-US" b="0" i="0">
                        <a:solidFill>
                          <a:srgbClr val="000000"/>
                        </a:solidFill>
                        <a:effectLst/>
                        <a:latin typeface="+mn-lt"/>
                      </a:endParaRPr>
                    </a:p>
                  </a:txBody>
                  <a:tcPr anchor="ctr"/>
                </a:tc>
                <a:tc>
                  <a:txBody>
                    <a:bodyPr/>
                    <a:lstStyle/>
                    <a:p>
                      <a:pPr algn="ctr" rtl="0" fontAlgn="base"/>
                      <a:r>
                        <a:rPr lang="en-US" sz="2400" b="0" i="0" u="none" strike="noStrike">
                          <a:solidFill>
                            <a:srgbClr val="000000"/>
                          </a:solidFill>
                          <a:effectLst/>
                          <a:latin typeface="+mn-lt"/>
                        </a:rPr>
                        <a:t>16.8</a:t>
                      </a:r>
                      <a:r>
                        <a:rPr lang="en-US" sz="2400" b="0" i="0">
                          <a:solidFill>
                            <a:srgbClr val="000000"/>
                          </a:solidFill>
                          <a:effectLst/>
                          <a:latin typeface="+mn-lt"/>
                        </a:rPr>
                        <a:t>​</a:t>
                      </a:r>
                      <a:endParaRPr lang="en-US" b="0" i="0">
                        <a:solidFill>
                          <a:srgbClr val="000000"/>
                        </a:solidFill>
                        <a:effectLst/>
                        <a:latin typeface="+mn-lt"/>
                      </a:endParaRPr>
                    </a:p>
                  </a:txBody>
                  <a:tcPr anchor="ctr"/>
                </a:tc>
                <a:tc>
                  <a:txBody>
                    <a:bodyPr/>
                    <a:lstStyle/>
                    <a:p>
                      <a:pPr algn="ctr" rtl="0" fontAlgn="base"/>
                      <a:r>
                        <a:rPr lang="en-US" sz="2400" b="0" i="0" u="none" strike="noStrike">
                          <a:solidFill>
                            <a:srgbClr val="000000"/>
                          </a:solidFill>
                          <a:effectLst/>
                          <a:latin typeface="+mn-lt"/>
                        </a:rPr>
                        <a:t>23.5</a:t>
                      </a:r>
                      <a:r>
                        <a:rPr lang="en-US" sz="2400" b="0" i="0">
                          <a:solidFill>
                            <a:srgbClr val="000000"/>
                          </a:solidFill>
                          <a:effectLst/>
                          <a:latin typeface="+mn-lt"/>
                        </a:rPr>
                        <a:t>​</a:t>
                      </a:r>
                      <a:endParaRPr lang="en-US" b="0" i="0">
                        <a:solidFill>
                          <a:srgbClr val="000000"/>
                        </a:solidFill>
                        <a:effectLst/>
                        <a:latin typeface="+mn-lt"/>
                      </a:endParaRPr>
                    </a:p>
                  </a:txBody>
                  <a:tcPr anchor="ctr"/>
                </a:tc>
                <a:tc>
                  <a:txBody>
                    <a:bodyPr/>
                    <a:lstStyle/>
                    <a:p>
                      <a:pPr algn="ctr" rtl="0" fontAlgn="base"/>
                      <a:r>
                        <a:rPr lang="en-US" sz="2400" b="0" i="0" u="none" strike="noStrike" dirty="0">
                          <a:solidFill>
                            <a:srgbClr val="000000"/>
                          </a:solidFill>
                          <a:effectLst/>
                          <a:latin typeface="+mn-lt"/>
                        </a:rPr>
                        <a:t>3.3</a:t>
                      </a:r>
                      <a:r>
                        <a:rPr lang="en-US" sz="2400" b="0" i="0" dirty="0">
                          <a:solidFill>
                            <a:srgbClr val="000000"/>
                          </a:solidFill>
                          <a:effectLst/>
                          <a:latin typeface="+mn-lt"/>
                        </a:rPr>
                        <a:t>​</a:t>
                      </a:r>
                      <a:endParaRPr lang="en-US" b="0" i="0" dirty="0">
                        <a:solidFill>
                          <a:srgbClr val="000000"/>
                        </a:solidFill>
                        <a:effectLst/>
                        <a:latin typeface="+mn-lt"/>
                      </a:endParaRPr>
                    </a:p>
                  </a:txBody>
                  <a:tcPr anchor="ctr"/>
                </a:tc>
                <a:tc>
                  <a:txBody>
                    <a:bodyPr/>
                    <a:lstStyle/>
                    <a:p>
                      <a:pPr algn="ctr" rtl="0" fontAlgn="base"/>
                      <a:r>
                        <a:rPr lang="en-US" sz="2400" b="0" i="0" u="none" strike="noStrike" dirty="0">
                          <a:solidFill>
                            <a:srgbClr val="000000"/>
                          </a:solidFill>
                          <a:effectLst/>
                          <a:latin typeface="+mn-lt"/>
                        </a:rPr>
                        <a:t>22.6</a:t>
                      </a:r>
                      <a:r>
                        <a:rPr lang="en-US" sz="2400" b="0" i="0" dirty="0">
                          <a:solidFill>
                            <a:srgbClr val="000000"/>
                          </a:solidFill>
                          <a:effectLst/>
                          <a:latin typeface="+mn-lt"/>
                        </a:rPr>
                        <a:t>​</a:t>
                      </a:r>
                      <a:endParaRPr lang="en-US" b="0" i="0" dirty="0">
                        <a:solidFill>
                          <a:srgbClr val="000000"/>
                        </a:solidFill>
                        <a:effectLst/>
                        <a:latin typeface="+mn-lt"/>
                      </a:endParaRPr>
                    </a:p>
                  </a:txBody>
                  <a:tcPr anchor="ctr"/>
                </a:tc>
                <a:extLst>
                  <a:ext uri="{0D108BD9-81ED-4DB2-BD59-A6C34878D82A}">
                    <a16:rowId xmlns:a16="http://schemas.microsoft.com/office/drawing/2014/main" val="1429569275"/>
                  </a:ext>
                </a:extLst>
              </a:tr>
            </a:tbl>
          </a:graphicData>
        </a:graphic>
      </p:graphicFrame>
      <p:sp>
        <p:nvSpPr>
          <p:cNvPr id="2" name="TextBox 1">
            <a:extLst>
              <a:ext uri="{FF2B5EF4-FFF2-40B4-BE49-F238E27FC236}">
                <a16:creationId xmlns:a16="http://schemas.microsoft.com/office/drawing/2014/main" id="{0A891C90-BE3F-4DDB-828A-EEEBDA99ACC6}"/>
              </a:ext>
            </a:extLst>
          </p:cNvPr>
          <p:cNvSpPr txBox="1"/>
          <p:nvPr/>
        </p:nvSpPr>
        <p:spPr>
          <a:xfrm>
            <a:off x="468313" y="5833819"/>
            <a:ext cx="10741487" cy="646331"/>
          </a:xfrm>
          <a:prstGeom prst="rect">
            <a:avLst/>
          </a:prstGeom>
          <a:noFill/>
        </p:spPr>
        <p:txBody>
          <a:bodyPr wrap="square" rtlCol="0">
            <a:spAutoFit/>
          </a:bodyPr>
          <a:lstStyle/>
          <a:p>
            <a:r>
              <a:rPr lang="en-US" dirty="0"/>
              <a:t>These variance decompositions can be done for any regions which have the prerequisite data available. Thus we can make clean, precise comparisons of the causes of price variation across regions.</a:t>
            </a:r>
          </a:p>
        </p:txBody>
      </p:sp>
      <p:sp>
        <p:nvSpPr>
          <p:cNvPr id="3" name="Slide Number Placeholder 2">
            <a:extLst>
              <a:ext uri="{FF2B5EF4-FFF2-40B4-BE49-F238E27FC236}">
                <a16:creationId xmlns:a16="http://schemas.microsoft.com/office/drawing/2014/main" id="{D3F13D25-7C56-8CBD-0C90-888193276BBE}"/>
              </a:ext>
            </a:extLst>
          </p:cNvPr>
          <p:cNvSpPr>
            <a:spLocks noGrp="1"/>
          </p:cNvSpPr>
          <p:nvPr>
            <p:ph type="sldNum" sz="quarter" idx="12"/>
          </p:nvPr>
        </p:nvSpPr>
        <p:spPr/>
        <p:txBody>
          <a:bodyPr/>
          <a:lstStyle/>
          <a:p>
            <a:fld id="{F994776A-187E-9540-9EA4-8D5781AB769D}" type="slidenum">
              <a:rPr lang="en-US" smtClean="0"/>
              <a:pPr/>
              <a:t>25</a:t>
            </a:fld>
            <a:endParaRPr lang="en-US" dirty="0"/>
          </a:p>
        </p:txBody>
      </p:sp>
    </p:spTree>
    <p:extLst>
      <p:ext uri="{BB962C8B-B14F-4D97-AF65-F5344CB8AC3E}">
        <p14:creationId xmlns:p14="http://schemas.microsoft.com/office/powerpoint/2010/main" val="41215134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84BA1D9-F866-74F3-9A02-90B12B8C67B9}"/>
              </a:ext>
            </a:extLst>
          </p:cNvPr>
          <p:cNvSpPr>
            <a:spLocks noGrp="1"/>
          </p:cNvSpPr>
          <p:nvPr>
            <p:ph type="title"/>
          </p:nvPr>
        </p:nvSpPr>
        <p:spPr/>
        <p:txBody>
          <a:bodyPr/>
          <a:lstStyle/>
          <a:p>
            <a:r>
              <a:rPr lang="en-US" dirty="0"/>
              <a:t>PPP Price Level Dispersion</a:t>
            </a:r>
            <a:br>
              <a:rPr lang="en-US" dirty="0"/>
            </a:br>
            <a:r>
              <a:rPr lang="en-US" dirty="0" err="1"/>
              <a:t>Crucini</a:t>
            </a:r>
            <a:r>
              <a:rPr lang="en-US" dirty="0"/>
              <a:t> and </a:t>
            </a:r>
            <a:r>
              <a:rPr lang="en-US" dirty="0" err="1"/>
              <a:t>Yilmazkuday</a:t>
            </a:r>
            <a:r>
              <a:rPr lang="en-US" dirty="0"/>
              <a:t> (2014)</a:t>
            </a:r>
          </a:p>
        </p:txBody>
      </p:sp>
      <mc:AlternateContent xmlns:mc="http://schemas.openxmlformats.org/markup-compatibility/2006">
        <mc:Choice xmlns:a14="http://schemas.microsoft.com/office/drawing/2010/main" Requires="a14">
          <p:sp>
            <p:nvSpPr>
              <p:cNvPr id="2" name="Content Placeholder 1">
                <a:extLst>
                  <a:ext uri="{FF2B5EF4-FFF2-40B4-BE49-F238E27FC236}">
                    <a16:creationId xmlns:a16="http://schemas.microsoft.com/office/drawing/2014/main" id="{0782D23B-D438-65AC-0239-6158325E9BEA}"/>
                  </a:ext>
                </a:extLst>
              </p:cNvPr>
              <p:cNvSpPr>
                <a:spLocks noGrp="1"/>
              </p:cNvSpPr>
              <p:nvPr>
                <p:ph idx="14"/>
              </p:nvPr>
            </p:nvSpPr>
            <p:spPr/>
            <p:txBody>
              <a:bodyPr/>
              <a:lstStyle/>
              <a:p>
                <a:pPr marL="0" indent="0">
                  <a:buNone/>
                </a:pPr>
                <a:r>
                  <a:rPr lang="en-US" dirty="0"/>
                  <a:t>PPP counterpart involves taking an expenditure-weighted average:</a:t>
                </a:r>
              </a:p>
              <a:p>
                <a:pPr marL="0" indent="0">
                  <a:buNone/>
                </a:pPr>
                <a:endParaRPr lang="en-US" dirty="0"/>
              </a:p>
              <a:p>
                <a:pPr marL="0" indent="0" algn="ctr">
                  <a:buNone/>
                </a:pPr>
                <a14:m>
                  <m:oMathPara xmlns:m="http://schemas.openxmlformats.org/officeDocument/2006/math">
                    <m:oMath>
                      <m:nary>
                        <m:naryPr>
                          <m:chr m:val="∑"/>
                          <m:ctrlPr>
                            <a:rPr lang="en-US" b="0" i="1" smtClean="0">
                              <a:latin typeface="Cambria Math" panose="02040503050406030204" pitchFamily="18" charset="0"/>
                            </a:rPr>
                          </m:ctrlPr>
                        </m:naryPr>
                        <m:sub>
                          <m:r>
                            <a:rPr lang="en-US" b="0" i="1" smtClean="0">
                              <a:latin typeface="Cambria Math" panose="02040503050406030204" pitchFamily="18" charset="0"/>
                            </a:rPr>
                            <m:t>𝑖</m:t>
                          </m:r>
                        </m:sub>
                        <m:sup>
                          <m:r>
                            <a:rPr lang="en-US" b="0" i="1" smtClean="0">
                              <a:latin typeface="Cambria Math" panose="02040503050406030204" pitchFamily="18" charset="0"/>
                            </a:rPr>
                            <m:t>𝑁</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𝑗𝑘</m:t>
                              </m:r>
                            </m:sub>
                          </m:sSub>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𝛼</m:t>
                              </m:r>
                            </m:e>
                          </m:acc>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𝑗𝑘</m:t>
                              </m:r>
                            </m:sub>
                          </m:sSub>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r>
                                <a:rPr lang="en-US" b="0" i="1" smtClean="0">
                                  <a:latin typeface="Cambria Math" panose="02040503050406030204" pitchFamily="18" charset="0"/>
                                </a:rPr>
                                <m:t>𝑖</m:t>
                              </m:r>
                            </m:sub>
                            <m:sup>
                              <m:r>
                                <a:rPr lang="en-US" b="0" i="1" smtClean="0">
                                  <a:latin typeface="Cambria Math" panose="02040503050406030204" pitchFamily="18" charset="0"/>
                                </a:rPr>
                                <m:t>𝑁</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𝜏</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e>
                          </m:nary>
                        </m:e>
                      </m:nary>
                    </m:oMath>
                  </m:oMathPara>
                </a14:m>
                <a:endParaRPr lang="en-US" dirty="0"/>
              </a:p>
              <a:p>
                <a:pPr marL="0" indent="0" algn="ctr">
                  <a:buNone/>
                </a:pPr>
                <a:endParaRPr lang="en-US" dirty="0"/>
              </a:p>
              <a:p>
                <a:pPr marL="0" indent="0">
                  <a:buNone/>
                </a:pPr>
                <a:r>
                  <a:rPr lang="en-US" dirty="0"/>
                  <a:t>Long-run dispersion (across locations, good-by-good) thus has three sources:</a:t>
                </a:r>
              </a:p>
              <a:p>
                <a:pPr marL="0" indent="0">
                  <a:buNone/>
                </a:pPr>
                <a:endParaRPr lang="en-US" dirty="0"/>
              </a:p>
              <a:p>
                <a:pPr marL="0" indent="0" algn="ctr">
                  <a:buNone/>
                </a:pPr>
                <a14:m>
                  <m:oMathPara xmlns:m="http://schemas.openxmlformats.org/officeDocument/2006/math">
                    <m:oMath>
                      <m:r>
                        <a:rPr lang="en-US" b="0" i="1" smtClean="0">
                          <a:latin typeface="Cambria Math" panose="02040503050406030204" pitchFamily="18" charset="0"/>
                        </a:rPr>
                        <m:t>𝑣𝑎𝑟</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e>
                      </m:d>
                      <m:r>
                        <a:rPr lang="en-US" b="0" i="1" smtClean="0">
                          <a:latin typeface="Cambria Math" panose="02040503050406030204" pitchFamily="18" charset="0"/>
                        </a:rPr>
                        <m:t>=</m:t>
                      </m:r>
                      <m:r>
                        <a:rPr lang="en-US" b="0" i="1" smtClean="0">
                          <a:latin typeface="Cambria Math" panose="02040503050406030204" pitchFamily="18" charset="0"/>
                        </a:rPr>
                        <m:t>𝑐𝑜𝑣</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m:t>
                              </m:r>
                            </m:sub>
                          </m:sSub>
                        </m:e>
                      </m:d>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𝛼</m:t>
                          </m:r>
                        </m:e>
                      </m:acc>
                      <m:r>
                        <a:rPr lang="en-US" b="0" i="1" smtClean="0">
                          <a:latin typeface="Cambria Math" panose="02040503050406030204" pitchFamily="18" charset="0"/>
                        </a:rPr>
                        <m:t>𝑐𝑜𝑣</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𝑗𝑘</m:t>
                              </m:r>
                            </m:sub>
                          </m:sSub>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d>
                      <m:r>
                        <a:rPr lang="en-US" b="0" i="1" smtClean="0">
                          <a:latin typeface="Cambria Math" panose="02040503050406030204" pitchFamily="18" charset="0"/>
                        </a:rPr>
                        <m:t>𝑐𝑜𝑣</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𝜏</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e>
                      </m:d>
                      <m:r>
                        <a:rPr lang="en-US" b="0" i="1" smtClean="0">
                          <a:latin typeface="Cambria Math" panose="02040503050406030204" pitchFamily="18" charset="0"/>
                        </a:rPr>
                        <m:t>+</m:t>
                      </m:r>
                      <m:r>
                        <a:rPr lang="en-US" b="0" i="1" smtClean="0">
                          <a:solidFill>
                            <a:srgbClr val="9D2235"/>
                          </a:solidFill>
                          <a:latin typeface="Cambria Math" panose="02040503050406030204" pitchFamily="18" charset="0"/>
                        </a:rPr>
                        <m:t>𝑇</m:t>
                      </m:r>
                    </m:oMath>
                  </m:oMathPara>
                </a14:m>
                <a:endParaRPr lang="en-US" dirty="0"/>
              </a:p>
            </p:txBody>
          </p:sp>
        </mc:Choice>
        <mc:Fallback>
          <p:sp>
            <p:nvSpPr>
              <p:cNvPr id="2" name="Content Placeholder 1">
                <a:extLst>
                  <a:ext uri="{FF2B5EF4-FFF2-40B4-BE49-F238E27FC236}">
                    <a16:creationId xmlns:a16="http://schemas.microsoft.com/office/drawing/2014/main" id="{0782D23B-D438-65AC-0239-6158325E9BEA}"/>
                  </a:ext>
                </a:extLst>
              </p:cNvPr>
              <p:cNvSpPr>
                <a:spLocks noGrp="1" noRot="1" noChangeAspect="1" noMove="1" noResize="1" noEditPoints="1" noAdjustHandles="1" noChangeArrowheads="1" noChangeShapeType="1" noTextEdit="1"/>
              </p:cNvSpPr>
              <p:nvPr>
                <p:ph idx="14"/>
              </p:nvPr>
            </p:nvSpPr>
            <p:spPr>
              <a:blipFill>
                <a:blip r:embed="rId2"/>
                <a:stretch>
                  <a:fillRect l="-595" t="-1215"/>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13A8F69F-5128-395E-1FFA-3E7686FD5FAA}"/>
              </a:ext>
            </a:extLst>
          </p:cNvPr>
          <p:cNvSpPr>
            <a:spLocks noGrp="1"/>
          </p:cNvSpPr>
          <p:nvPr>
            <p:ph type="sldNum" sz="quarter" idx="12"/>
          </p:nvPr>
        </p:nvSpPr>
        <p:spPr/>
        <p:txBody>
          <a:bodyPr/>
          <a:lstStyle/>
          <a:p>
            <a:fld id="{F994776A-187E-9540-9EA4-8D5781AB769D}" type="slidenum">
              <a:rPr lang="en-US" smtClean="0"/>
              <a:pPr/>
              <a:t>26</a:t>
            </a:fld>
            <a:endParaRPr lang="en-US" dirty="0"/>
          </a:p>
        </p:txBody>
      </p:sp>
    </p:spTree>
    <p:extLst>
      <p:ext uri="{BB962C8B-B14F-4D97-AF65-F5344CB8AC3E}">
        <p14:creationId xmlns:p14="http://schemas.microsoft.com/office/powerpoint/2010/main" val="11593507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87F7167-3AC3-B360-4838-FD7C0AF1E9E9}"/>
              </a:ext>
            </a:extLst>
          </p:cNvPr>
          <p:cNvSpPr>
            <a:spLocks noGrp="1"/>
          </p:cNvSpPr>
          <p:nvPr>
            <p:ph type="title"/>
          </p:nvPr>
        </p:nvSpPr>
        <p:spPr/>
        <p:txBody>
          <a:bodyPr>
            <a:normAutofit/>
          </a:bodyPr>
          <a:lstStyle/>
          <a:p>
            <a:r>
              <a:rPr lang="en-US" dirty="0"/>
              <a:t>Trade in Middle Products (Continued)</a:t>
            </a:r>
          </a:p>
        </p:txBody>
      </p:sp>
      <p:sp>
        <p:nvSpPr>
          <p:cNvPr id="5" name="Text Placeholder 4">
            <a:extLst>
              <a:ext uri="{FF2B5EF4-FFF2-40B4-BE49-F238E27FC236}">
                <a16:creationId xmlns:a16="http://schemas.microsoft.com/office/drawing/2014/main" id="{214DBCAE-56B3-0632-B282-151148F7C95F}"/>
              </a:ext>
            </a:extLst>
          </p:cNvPr>
          <p:cNvSpPr>
            <a:spLocks noGrp="1"/>
          </p:cNvSpPr>
          <p:nvPr>
            <p:ph type="body" sz="quarter" idx="11"/>
          </p:nvPr>
        </p:nvSpPr>
        <p:spPr>
          <a:prstGeom prst="rect">
            <a:avLst/>
          </a:prstGeom>
        </p:spPr>
        <p:txBody>
          <a:bodyPr/>
          <a:lstStyle/>
          <a:p>
            <a:r>
              <a:rPr lang="en-US" sz="1800" b="0" i="0" u="none" strike="noStrike" dirty="0">
                <a:solidFill>
                  <a:schemeClr val="tx1"/>
                </a:solidFill>
                <a:effectLst/>
                <a:latin typeface="+mn-lt"/>
              </a:rPr>
              <a:t>LOP vs. PPP Micro-Price Dispersion, Variance Decomposition</a:t>
            </a:r>
            <a:r>
              <a:rPr lang="en-US" sz="1800" b="0" i="0" dirty="0">
                <a:solidFill>
                  <a:schemeClr val="tx1"/>
                </a:solidFill>
                <a:effectLst/>
                <a:latin typeface="+mn-lt"/>
              </a:rPr>
              <a:t>​, </a:t>
            </a:r>
            <a:r>
              <a:rPr lang="en-US" sz="1800" b="0" i="0" u="none" strike="noStrike" dirty="0" err="1">
                <a:solidFill>
                  <a:schemeClr val="tx1"/>
                </a:solidFill>
                <a:effectLst/>
                <a:latin typeface="+mn-lt"/>
              </a:rPr>
              <a:t>Crucini-Yilmazkuday</a:t>
            </a:r>
            <a:r>
              <a:rPr lang="en-US" sz="1800" b="0" i="0" u="none" strike="noStrike" dirty="0">
                <a:solidFill>
                  <a:schemeClr val="tx1"/>
                </a:solidFill>
                <a:effectLst/>
                <a:latin typeface="+mn-lt"/>
              </a:rPr>
              <a:t> (JME, 2014)</a:t>
            </a:r>
            <a:r>
              <a:rPr lang="en-US" sz="1800" b="0" i="0" dirty="0">
                <a:solidFill>
                  <a:schemeClr val="tx1"/>
                </a:solidFill>
                <a:effectLst/>
                <a:latin typeface="+mn-lt"/>
              </a:rPr>
              <a:t>​</a:t>
            </a:r>
            <a:endParaRPr lang="en-US" dirty="0">
              <a:solidFill>
                <a:schemeClr val="tx1"/>
              </a:solidFill>
              <a:latin typeface="+mn-lt"/>
            </a:endParaRPr>
          </a:p>
        </p:txBody>
      </p:sp>
      <p:graphicFrame>
        <p:nvGraphicFramePr>
          <p:cNvPr id="6" name="Table 6">
            <a:extLst>
              <a:ext uri="{FF2B5EF4-FFF2-40B4-BE49-F238E27FC236}">
                <a16:creationId xmlns:a16="http://schemas.microsoft.com/office/drawing/2014/main" id="{6C9EF62B-E070-ACB9-D915-B4545582CB13}"/>
              </a:ext>
            </a:extLst>
          </p:cNvPr>
          <p:cNvGraphicFramePr>
            <a:graphicFrameLocks noGrp="1"/>
          </p:cNvGraphicFramePr>
          <p:nvPr>
            <p:ph idx="14"/>
            <p:extLst>
              <p:ext uri="{D42A27DB-BD31-4B8C-83A1-F6EECF244321}">
                <p14:modId xmlns:p14="http://schemas.microsoft.com/office/powerpoint/2010/main" val="3910210225"/>
              </p:ext>
            </p:extLst>
          </p:nvPr>
        </p:nvGraphicFramePr>
        <p:xfrm>
          <a:off x="468313" y="1779587"/>
          <a:ext cx="10741486" cy="4647832"/>
        </p:xfrm>
        <a:graphic>
          <a:graphicData uri="http://schemas.openxmlformats.org/drawingml/2006/table">
            <a:tbl>
              <a:tblPr firstRow="1" bandRow="1">
                <a:tableStyleId>{5C22544A-7EE6-4342-B048-85BDC9FD1C3A}</a:tableStyleId>
              </a:tblPr>
              <a:tblGrid>
                <a:gridCol w="1534498">
                  <a:extLst>
                    <a:ext uri="{9D8B030D-6E8A-4147-A177-3AD203B41FA5}">
                      <a16:colId xmlns:a16="http://schemas.microsoft.com/office/drawing/2014/main" val="3688381607"/>
                    </a:ext>
                  </a:extLst>
                </a:gridCol>
                <a:gridCol w="1534498">
                  <a:extLst>
                    <a:ext uri="{9D8B030D-6E8A-4147-A177-3AD203B41FA5}">
                      <a16:colId xmlns:a16="http://schemas.microsoft.com/office/drawing/2014/main" val="4088979612"/>
                    </a:ext>
                  </a:extLst>
                </a:gridCol>
                <a:gridCol w="1534498">
                  <a:extLst>
                    <a:ext uri="{9D8B030D-6E8A-4147-A177-3AD203B41FA5}">
                      <a16:colId xmlns:a16="http://schemas.microsoft.com/office/drawing/2014/main" val="1333095076"/>
                    </a:ext>
                  </a:extLst>
                </a:gridCol>
                <a:gridCol w="1534498">
                  <a:extLst>
                    <a:ext uri="{9D8B030D-6E8A-4147-A177-3AD203B41FA5}">
                      <a16:colId xmlns:a16="http://schemas.microsoft.com/office/drawing/2014/main" val="566869555"/>
                    </a:ext>
                  </a:extLst>
                </a:gridCol>
                <a:gridCol w="1534498">
                  <a:extLst>
                    <a:ext uri="{9D8B030D-6E8A-4147-A177-3AD203B41FA5}">
                      <a16:colId xmlns:a16="http://schemas.microsoft.com/office/drawing/2014/main" val="952603052"/>
                    </a:ext>
                  </a:extLst>
                </a:gridCol>
                <a:gridCol w="1534498">
                  <a:extLst>
                    <a:ext uri="{9D8B030D-6E8A-4147-A177-3AD203B41FA5}">
                      <a16:colId xmlns:a16="http://schemas.microsoft.com/office/drawing/2014/main" val="3689725357"/>
                    </a:ext>
                  </a:extLst>
                </a:gridCol>
                <a:gridCol w="1534498">
                  <a:extLst>
                    <a:ext uri="{9D8B030D-6E8A-4147-A177-3AD203B41FA5}">
                      <a16:colId xmlns:a16="http://schemas.microsoft.com/office/drawing/2014/main" val="1300217136"/>
                    </a:ext>
                  </a:extLst>
                </a:gridCol>
              </a:tblGrid>
              <a:tr h="1069847">
                <a:tc>
                  <a:txBody>
                    <a:bodyPr/>
                    <a:lstStyle/>
                    <a:p>
                      <a:pPr algn="ctr"/>
                      <a:r>
                        <a:rPr lang="en-US" sz="2000" dirty="0">
                          <a:solidFill>
                            <a:srgbClr val="9D2235"/>
                          </a:solidFill>
                          <a:latin typeface="+mn-lt"/>
                        </a:rPr>
                        <a:t>LOP vs PPP</a:t>
                      </a:r>
                    </a:p>
                  </a:txBody>
                  <a:tcPr anchor="ctr"/>
                </a:tc>
                <a:tc>
                  <a:txBody>
                    <a:bodyPr/>
                    <a:lstStyle/>
                    <a:p>
                      <a:pPr algn="ctr" rtl="0" fontAlgn="base"/>
                      <a:r>
                        <a:rPr lang="en-US" sz="2400" b="1" i="0" dirty="0">
                          <a:solidFill>
                            <a:srgbClr val="313131"/>
                          </a:solidFill>
                          <a:effectLst/>
                          <a:latin typeface="+mn-lt"/>
                        </a:rPr>
                        <a:t>World​</a:t>
                      </a:r>
                      <a:endParaRPr lang="en-US" b="1" i="0" dirty="0">
                        <a:solidFill>
                          <a:srgbClr val="313131"/>
                        </a:solidFill>
                        <a:effectLst/>
                        <a:latin typeface="+mn-lt"/>
                      </a:endParaRPr>
                    </a:p>
                    <a:p>
                      <a:pPr algn="ctr" rtl="0" fontAlgn="base"/>
                      <a:r>
                        <a:rPr lang="en-US" sz="2400" b="1" i="0" dirty="0">
                          <a:solidFill>
                            <a:srgbClr val="313131"/>
                          </a:solidFill>
                          <a:effectLst/>
                          <a:latin typeface="+mn-lt"/>
                        </a:rPr>
                        <a:t>(across)​</a:t>
                      </a:r>
                      <a:endParaRPr lang="en-US" b="1" i="0" dirty="0">
                        <a:solidFill>
                          <a:srgbClr val="313131"/>
                        </a:solidFill>
                        <a:effectLst/>
                        <a:latin typeface="+mn-lt"/>
                      </a:endParaRPr>
                    </a:p>
                  </a:txBody>
                  <a:tcPr anchor="ctr"/>
                </a:tc>
                <a:tc>
                  <a:txBody>
                    <a:bodyPr/>
                    <a:lstStyle/>
                    <a:p>
                      <a:pPr algn="ctr" rtl="0" fontAlgn="base"/>
                      <a:r>
                        <a:rPr lang="en-US" sz="2400" b="1" i="0" dirty="0">
                          <a:solidFill>
                            <a:srgbClr val="313131"/>
                          </a:solidFill>
                          <a:effectLst/>
                          <a:latin typeface="+mn-lt"/>
                        </a:rPr>
                        <a:t>World​</a:t>
                      </a:r>
                    </a:p>
                    <a:p>
                      <a:pPr algn="ctr" rtl="0" fontAlgn="base"/>
                      <a:r>
                        <a:rPr lang="en-US" sz="2400" b="1" i="0" dirty="0">
                          <a:solidFill>
                            <a:srgbClr val="313131"/>
                          </a:solidFill>
                          <a:effectLst/>
                          <a:latin typeface="+mn-lt"/>
                        </a:rPr>
                        <a:t>(across)</a:t>
                      </a:r>
                    </a:p>
                  </a:txBody>
                  <a:tcPr anchor="ctr"/>
                </a:tc>
                <a:tc>
                  <a:txBody>
                    <a:bodyPr/>
                    <a:lstStyle/>
                    <a:p>
                      <a:pPr algn="ctr" rtl="0" fontAlgn="base"/>
                      <a:r>
                        <a:rPr lang="en-US" sz="2400" b="1" i="0" dirty="0">
                          <a:solidFill>
                            <a:srgbClr val="313131"/>
                          </a:solidFill>
                          <a:effectLst/>
                          <a:latin typeface="+mn-lt"/>
                        </a:rPr>
                        <a:t>OECD​</a:t>
                      </a:r>
                      <a:endParaRPr lang="en-US" b="1" i="0" dirty="0">
                        <a:solidFill>
                          <a:srgbClr val="313131"/>
                        </a:solidFill>
                        <a:effectLst/>
                        <a:latin typeface="+mn-lt"/>
                      </a:endParaRPr>
                    </a:p>
                    <a:p>
                      <a:pPr algn="ctr" rtl="0" fontAlgn="base"/>
                      <a:r>
                        <a:rPr lang="en-US" sz="2400" b="1" i="0" dirty="0">
                          <a:solidFill>
                            <a:srgbClr val="313131"/>
                          </a:solidFill>
                          <a:effectLst/>
                          <a:latin typeface="+mn-lt"/>
                        </a:rPr>
                        <a:t>(across)​</a:t>
                      </a:r>
                      <a:endParaRPr lang="en-US" b="1" i="0" dirty="0">
                        <a:solidFill>
                          <a:srgbClr val="313131"/>
                        </a:solidFill>
                        <a:effectLst/>
                        <a:latin typeface="+mn-lt"/>
                      </a:endParaRPr>
                    </a:p>
                  </a:txBody>
                  <a:tcPr anchor="ctr"/>
                </a:tc>
                <a:tc>
                  <a:txBody>
                    <a:bodyPr/>
                    <a:lstStyle/>
                    <a:p>
                      <a:pPr algn="ctr" rtl="0" fontAlgn="base"/>
                      <a:r>
                        <a:rPr lang="en-US" sz="2400" b="1" i="0" dirty="0">
                          <a:solidFill>
                            <a:srgbClr val="313131"/>
                          </a:solidFill>
                          <a:effectLst/>
                          <a:latin typeface="+mn-lt"/>
                        </a:rPr>
                        <a:t>OECD​</a:t>
                      </a:r>
                    </a:p>
                    <a:p>
                      <a:pPr algn="ctr" rtl="0" fontAlgn="base"/>
                      <a:r>
                        <a:rPr lang="en-US" sz="2400" b="1" i="0" dirty="0">
                          <a:solidFill>
                            <a:srgbClr val="313131"/>
                          </a:solidFill>
                          <a:effectLst/>
                          <a:latin typeface="+mn-lt"/>
                        </a:rPr>
                        <a:t>(across)</a:t>
                      </a:r>
                    </a:p>
                  </a:txBody>
                  <a:tcPr anchor="ctr"/>
                </a:tc>
                <a:tc>
                  <a:txBody>
                    <a:bodyPr/>
                    <a:lstStyle/>
                    <a:p>
                      <a:pPr algn="ctr" rtl="0" fontAlgn="base"/>
                      <a:r>
                        <a:rPr lang="en-US" sz="2400" b="1" i="0" dirty="0">
                          <a:solidFill>
                            <a:srgbClr val="313131"/>
                          </a:solidFill>
                          <a:effectLst/>
                          <a:latin typeface="+mn-lt"/>
                        </a:rPr>
                        <a:t>Can-US​</a:t>
                      </a:r>
                      <a:endParaRPr lang="en-US" b="1" i="0" dirty="0">
                        <a:solidFill>
                          <a:srgbClr val="313131"/>
                        </a:solidFill>
                        <a:effectLst/>
                        <a:latin typeface="+mn-lt"/>
                      </a:endParaRPr>
                    </a:p>
                    <a:p>
                      <a:pPr algn="ctr" rtl="0" fontAlgn="base"/>
                      <a:r>
                        <a:rPr lang="en-US" sz="2400" b="1" i="0" dirty="0">
                          <a:solidFill>
                            <a:srgbClr val="313131"/>
                          </a:solidFill>
                          <a:effectLst/>
                          <a:latin typeface="+mn-lt"/>
                        </a:rPr>
                        <a:t>(within)​</a:t>
                      </a:r>
                      <a:endParaRPr lang="en-US" b="1" i="0" dirty="0">
                        <a:solidFill>
                          <a:srgbClr val="313131"/>
                        </a:solidFill>
                        <a:effectLst/>
                        <a:latin typeface="+mn-lt"/>
                      </a:endParaRPr>
                    </a:p>
                  </a:txBody>
                  <a:tcPr anchor="ctr"/>
                </a:tc>
                <a:tc>
                  <a:txBody>
                    <a:bodyPr/>
                    <a:lstStyle/>
                    <a:p>
                      <a:pPr algn="ctr" rtl="0" fontAlgn="base"/>
                      <a:r>
                        <a:rPr lang="en-US" sz="2400" b="1" i="0" dirty="0">
                          <a:solidFill>
                            <a:srgbClr val="313131"/>
                          </a:solidFill>
                          <a:effectLst/>
                          <a:latin typeface="+mn-lt"/>
                        </a:rPr>
                        <a:t>Can-US​</a:t>
                      </a:r>
                    </a:p>
                    <a:p>
                      <a:pPr algn="ctr" rtl="0" fontAlgn="base"/>
                      <a:r>
                        <a:rPr lang="en-US" sz="2400" b="1" i="0" dirty="0">
                          <a:solidFill>
                            <a:srgbClr val="313131"/>
                          </a:solidFill>
                          <a:effectLst/>
                          <a:latin typeface="+mn-lt"/>
                        </a:rPr>
                        <a:t>(within)​</a:t>
                      </a:r>
                    </a:p>
                  </a:txBody>
                  <a:tcPr anchor="ctr"/>
                </a:tc>
                <a:extLst>
                  <a:ext uri="{0D108BD9-81ED-4DB2-BD59-A6C34878D82A}">
                    <a16:rowId xmlns:a16="http://schemas.microsoft.com/office/drawing/2014/main" val="3245697920"/>
                  </a:ext>
                </a:extLst>
              </a:tr>
              <a:tr h="564641">
                <a:tc>
                  <a:txBody>
                    <a:bodyPr/>
                    <a:lstStyle/>
                    <a:p>
                      <a:pPr algn="l" rtl="0" fontAlgn="base"/>
                      <a:endParaRPr lang="en-US" sz="1600" b="0" i="0" dirty="0">
                        <a:solidFill>
                          <a:srgbClr val="000000"/>
                        </a:solidFill>
                        <a:effectLst/>
                        <a:latin typeface="+mn-lt"/>
                      </a:endParaRPr>
                    </a:p>
                  </a:txBody>
                  <a:tcPr anchor="ctr"/>
                </a:tc>
                <a:tc>
                  <a:txBody>
                    <a:bodyPr/>
                    <a:lstStyle/>
                    <a:p>
                      <a:pPr algn="ctr" rtl="0" fontAlgn="base"/>
                      <a:r>
                        <a:rPr lang="en-US" sz="2400" b="1" i="0" dirty="0">
                          <a:solidFill>
                            <a:srgbClr val="000000"/>
                          </a:solidFill>
                          <a:effectLst/>
                          <a:latin typeface="+mn-lt"/>
                        </a:rPr>
                        <a:t>LOP</a:t>
                      </a:r>
                    </a:p>
                  </a:txBody>
                  <a:tcPr anchor="ctr"/>
                </a:tc>
                <a:tc>
                  <a:txBody>
                    <a:bodyPr/>
                    <a:lstStyle/>
                    <a:p>
                      <a:pPr algn="ctr" rtl="0" fontAlgn="base"/>
                      <a:r>
                        <a:rPr lang="en-US" sz="2400" b="1" i="0" dirty="0">
                          <a:solidFill>
                            <a:srgbClr val="000000"/>
                          </a:solidFill>
                          <a:effectLst/>
                          <a:latin typeface="+mn-lt"/>
                        </a:rPr>
                        <a:t>PPP</a:t>
                      </a:r>
                    </a:p>
                  </a:txBody>
                  <a:tcPr anchor="ct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2400" b="1" i="0" dirty="0">
                          <a:solidFill>
                            <a:srgbClr val="000000"/>
                          </a:solidFill>
                          <a:effectLst/>
                          <a:latin typeface="+mn-lt"/>
                        </a:rPr>
                        <a:t>LOP</a:t>
                      </a:r>
                    </a:p>
                  </a:txBody>
                  <a:tcPr anchor="ct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2400" b="1" i="0" dirty="0">
                          <a:solidFill>
                            <a:srgbClr val="000000"/>
                          </a:solidFill>
                          <a:effectLst/>
                          <a:latin typeface="+mn-lt"/>
                        </a:rPr>
                        <a:t>PPP</a:t>
                      </a:r>
                    </a:p>
                  </a:txBody>
                  <a:tcPr anchor="ct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2400" b="1" i="0" dirty="0">
                          <a:solidFill>
                            <a:srgbClr val="000000"/>
                          </a:solidFill>
                          <a:effectLst/>
                          <a:latin typeface="+mn-lt"/>
                        </a:rPr>
                        <a:t>LOP</a:t>
                      </a:r>
                    </a:p>
                  </a:txBody>
                  <a:tcPr anchor="ct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2400" b="1" i="0" dirty="0">
                          <a:solidFill>
                            <a:srgbClr val="000000"/>
                          </a:solidFill>
                          <a:effectLst/>
                          <a:latin typeface="+mn-lt"/>
                        </a:rPr>
                        <a:t>PPP</a:t>
                      </a:r>
                    </a:p>
                  </a:txBody>
                  <a:tcPr anchor="ctr"/>
                </a:tc>
                <a:extLst>
                  <a:ext uri="{0D108BD9-81ED-4DB2-BD59-A6C34878D82A}">
                    <a16:rowId xmlns:a16="http://schemas.microsoft.com/office/drawing/2014/main" val="377113467"/>
                  </a:ext>
                </a:extLst>
              </a:tr>
              <a:tr h="564641">
                <a:tc>
                  <a:txBody>
                    <a:bodyPr/>
                    <a:lstStyle/>
                    <a:p>
                      <a:pPr algn="l" rtl="0" fontAlgn="base"/>
                      <a:r>
                        <a:rPr lang="en-US" sz="1600" b="1" i="0" dirty="0">
                          <a:solidFill>
                            <a:srgbClr val="000000"/>
                          </a:solidFill>
                          <a:effectLst/>
                          <a:latin typeface="+mn-lt"/>
                        </a:rPr>
                        <a:t>Price dispersion</a:t>
                      </a:r>
                      <a:r>
                        <a:rPr lang="en-US" sz="1600" b="0" i="0" dirty="0">
                          <a:solidFill>
                            <a:srgbClr val="000000"/>
                          </a:solidFill>
                          <a:effectLst/>
                          <a:latin typeface="+mn-lt"/>
                        </a:rPr>
                        <a:t>​</a:t>
                      </a:r>
                    </a:p>
                  </a:txBody>
                  <a:tcPr anchor="ctr"/>
                </a:tc>
                <a:tc>
                  <a:txBody>
                    <a:bodyPr/>
                    <a:lstStyle/>
                    <a:p>
                      <a:pPr algn="ctr" rtl="0" fontAlgn="base"/>
                      <a:r>
                        <a:rPr lang="en-US" sz="2400" b="1" i="0" dirty="0">
                          <a:solidFill>
                            <a:srgbClr val="000000"/>
                          </a:solidFill>
                          <a:effectLst/>
                          <a:latin typeface="+mn-lt"/>
                        </a:rPr>
                        <a:t>58.63</a:t>
                      </a:r>
                      <a:r>
                        <a:rPr lang="en-US" sz="2400" b="0" i="0" dirty="0">
                          <a:solidFill>
                            <a:srgbClr val="000000"/>
                          </a:solidFill>
                          <a:effectLst/>
                          <a:latin typeface="+mn-lt"/>
                        </a:rPr>
                        <a:t>​</a:t>
                      </a:r>
                    </a:p>
                  </a:txBody>
                  <a:tcPr anchor="ctr"/>
                </a:tc>
                <a:tc>
                  <a:txBody>
                    <a:bodyPr/>
                    <a:lstStyle/>
                    <a:p>
                      <a:pPr algn="ctr" rtl="0" fontAlgn="base"/>
                      <a:r>
                        <a:rPr lang="en-US" sz="2400" b="1" i="0" u="none" strike="noStrike" kern="1200" dirty="0">
                          <a:solidFill>
                            <a:schemeClr val="dk1"/>
                          </a:solidFill>
                          <a:effectLst/>
                          <a:latin typeface="+mn-lt"/>
                          <a:ea typeface="+mn-ea"/>
                          <a:cs typeface="+mn-cs"/>
                        </a:rPr>
                        <a:t>15.9</a:t>
                      </a:r>
                      <a:r>
                        <a:rPr lang="en-US" sz="2400" b="0" i="0" kern="1200" dirty="0">
                          <a:solidFill>
                            <a:schemeClr val="dk1"/>
                          </a:solidFill>
                          <a:effectLst/>
                          <a:latin typeface="+mn-lt"/>
                          <a:ea typeface="+mn-ea"/>
                          <a:cs typeface="+mn-cs"/>
                        </a:rPr>
                        <a:t>​</a:t>
                      </a:r>
                      <a:endParaRPr lang="en-US" sz="2400" b="0" i="0" dirty="0">
                        <a:solidFill>
                          <a:srgbClr val="000000"/>
                        </a:solidFill>
                        <a:effectLst/>
                        <a:latin typeface="+mn-lt"/>
                      </a:endParaRPr>
                    </a:p>
                  </a:txBody>
                  <a:tcPr anchor="ctr"/>
                </a:tc>
                <a:tc>
                  <a:txBody>
                    <a:bodyPr/>
                    <a:lstStyle/>
                    <a:p>
                      <a:pPr algn="ctr" rtl="0" fontAlgn="base"/>
                      <a:r>
                        <a:rPr lang="en-US" sz="2400" b="1" i="0" dirty="0">
                          <a:solidFill>
                            <a:srgbClr val="000000"/>
                          </a:solidFill>
                          <a:effectLst/>
                          <a:latin typeface="+mn-lt"/>
                        </a:rPr>
                        <a:t>31.58</a:t>
                      </a:r>
                      <a:r>
                        <a:rPr lang="en-US" sz="2400" b="0" i="0" dirty="0">
                          <a:solidFill>
                            <a:srgbClr val="000000"/>
                          </a:solidFill>
                          <a:effectLst/>
                          <a:latin typeface="+mn-lt"/>
                        </a:rPr>
                        <a:t>​</a:t>
                      </a:r>
                    </a:p>
                  </a:txBody>
                  <a:tcPr anchor="ctr"/>
                </a:tc>
                <a:tc>
                  <a:txBody>
                    <a:bodyPr/>
                    <a:lstStyle/>
                    <a:p>
                      <a:pPr algn="ctr" rtl="0" fontAlgn="base"/>
                      <a:r>
                        <a:rPr lang="en-US" sz="2400" b="1" i="0" u="none" strike="noStrike" kern="1200" dirty="0">
                          <a:solidFill>
                            <a:schemeClr val="dk1"/>
                          </a:solidFill>
                          <a:effectLst/>
                          <a:latin typeface="+mn-lt"/>
                          <a:ea typeface="+mn-ea"/>
                          <a:cs typeface="+mn-cs"/>
                        </a:rPr>
                        <a:t>10.1</a:t>
                      </a:r>
                      <a:r>
                        <a:rPr lang="en-US" sz="2400" b="0" i="0" kern="1200" dirty="0">
                          <a:solidFill>
                            <a:schemeClr val="dk1"/>
                          </a:solidFill>
                          <a:effectLst/>
                          <a:latin typeface="+mn-lt"/>
                          <a:ea typeface="+mn-ea"/>
                          <a:cs typeface="+mn-cs"/>
                        </a:rPr>
                        <a:t>​</a:t>
                      </a:r>
                      <a:endParaRPr lang="en-US" sz="2400" b="0" i="0" dirty="0">
                        <a:solidFill>
                          <a:srgbClr val="000000"/>
                        </a:solidFill>
                        <a:effectLst/>
                        <a:latin typeface="+mn-lt"/>
                      </a:endParaRPr>
                    </a:p>
                  </a:txBody>
                  <a:tcPr anchor="ctr"/>
                </a:tc>
                <a:tc>
                  <a:txBody>
                    <a:bodyPr/>
                    <a:lstStyle/>
                    <a:p>
                      <a:pPr algn="ctr" rtl="0" fontAlgn="base"/>
                      <a:r>
                        <a:rPr lang="en-US" sz="2400" b="1" i="0" dirty="0">
                          <a:solidFill>
                            <a:srgbClr val="000000"/>
                          </a:solidFill>
                          <a:effectLst/>
                          <a:latin typeface="+mn-lt"/>
                        </a:rPr>
                        <a:t>14.19</a:t>
                      </a:r>
                      <a:r>
                        <a:rPr lang="en-US" sz="2400" b="0" i="0" dirty="0">
                          <a:solidFill>
                            <a:srgbClr val="000000"/>
                          </a:solidFill>
                          <a:effectLst/>
                          <a:latin typeface="+mn-lt"/>
                        </a:rPr>
                        <a:t>​</a:t>
                      </a:r>
                    </a:p>
                  </a:txBody>
                  <a:tcPr anchor="ctr"/>
                </a:tc>
                <a:tc>
                  <a:txBody>
                    <a:bodyPr/>
                    <a:lstStyle/>
                    <a:p>
                      <a:pPr algn="ctr" rtl="0" fontAlgn="base"/>
                      <a:r>
                        <a:rPr lang="en-US" sz="2400" b="1" i="0" u="none" strike="noStrike" kern="1200" dirty="0">
                          <a:solidFill>
                            <a:schemeClr val="dk1"/>
                          </a:solidFill>
                          <a:effectLst/>
                          <a:latin typeface="+mn-lt"/>
                          <a:ea typeface="+mn-ea"/>
                          <a:cs typeface="+mn-cs"/>
                        </a:rPr>
                        <a:t>3.5</a:t>
                      </a:r>
                      <a:r>
                        <a:rPr lang="en-US" sz="2400" b="0" i="0" kern="1200" dirty="0">
                          <a:solidFill>
                            <a:schemeClr val="dk1"/>
                          </a:solidFill>
                          <a:effectLst/>
                          <a:latin typeface="+mn-lt"/>
                          <a:ea typeface="+mn-ea"/>
                          <a:cs typeface="+mn-cs"/>
                        </a:rPr>
                        <a:t>​</a:t>
                      </a:r>
                      <a:endParaRPr lang="en-US" sz="2400" b="0" i="0" dirty="0">
                        <a:solidFill>
                          <a:srgbClr val="000000"/>
                        </a:solidFill>
                        <a:effectLst/>
                        <a:latin typeface="+mn-lt"/>
                      </a:endParaRPr>
                    </a:p>
                  </a:txBody>
                  <a:tcPr anchor="ctr"/>
                </a:tc>
                <a:extLst>
                  <a:ext uri="{0D108BD9-81ED-4DB2-BD59-A6C34878D82A}">
                    <a16:rowId xmlns:a16="http://schemas.microsoft.com/office/drawing/2014/main" val="2229255537"/>
                  </a:ext>
                </a:extLst>
              </a:tr>
              <a:tr h="564641">
                <a:tc>
                  <a:txBody>
                    <a:bodyPr/>
                    <a:lstStyle/>
                    <a:p>
                      <a:pPr algn="l" rtl="0" fontAlgn="base"/>
                      <a:r>
                        <a:rPr lang="en-US" sz="1600" b="1" i="0">
                          <a:solidFill>
                            <a:srgbClr val="000000"/>
                          </a:solidFill>
                          <a:effectLst/>
                          <a:latin typeface="+mn-lt"/>
                        </a:rPr>
                        <a:t>Average miles</a:t>
                      </a:r>
                      <a:r>
                        <a:rPr lang="en-US" sz="1600" b="0" i="0">
                          <a:solidFill>
                            <a:srgbClr val="000000"/>
                          </a:solidFill>
                          <a:effectLst/>
                          <a:latin typeface="+mn-lt"/>
                        </a:rPr>
                        <a:t>​</a:t>
                      </a:r>
                    </a:p>
                  </a:txBody>
                  <a:tcPr anchor="ctr"/>
                </a:tc>
                <a:tc>
                  <a:txBody>
                    <a:bodyPr/>
                    <a:lstStyle/>
                    <a:p>
                      <a:pPr algn="ctr" rtl="0" fontAlgn="base"/>
                      <a:r>
                        <a:rPr lang="en-US" sz="2400" b="0" i="0" dirty="0">
                          <a:solidFill>
                            <a:srgbClr val="000000"/>
                          </a:solidFill>
                          <a:effectLst/>
                          <a:latin typeface="+mn-lt"/>
                        </a:rPr>
                        <a:t>4054​</a:t>
                      </a:r>
                    </a:p>
                  </a:txBody>
                  <a:tcPr anchor="ctr"/>
                </a:tc>
                <a:tc>
                  <a:txBody>
                    <a:bodyPr/>
                    <a:lstStyle/>
                    <a:p>
                      <a:pPr algn="ctr" rtl="0" fontAlgn="base"/>
                      <a:r>
                        <a:rPr lang="en-US" sz="2400" b="0" i="0" dirty="0">
                          <a:solidFill>
                            <a:srgbClr val="000000"/>
                          </a:solidFill>
                          <a:effectLst/>
                          <a:latin typeface="+mn-lt"/>
                        </a:rPr>
                        <a:t>4054</a:t>
                      </a:r>
                    </a:p>
                  </a:txBody>
                  <a:tcPr anchor="ctr"/>
                </a:tc>
                <a:tc>
                  <a:txBody>
                    <a:bodyPr/>
                    <a:lstStyle/>
                    <a:p>
                      <a:pPr algn="ctr" rtl="0" fontAlgn="base"/>
                      <a:r>
                        <a:rPr lang="en-US" sz="2400" b="0" i="0" dirty="0">
                          <a:solidFill>
                            <a:srgbClr val="000000"/>
                          </a:solidFill>
                          <a:effectLst/>
                          <a:latin typeface="+mn-lt"/>
                        </a:rPr>
                        <a:t>3216​</a:t>
                      </a:r>
                    </a:p>
                  </a:txBody>
                  <a:tcPr anchor="ct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2400" b="0" i="0" dirty="0">
                          <a:solidFill>
                            <a:srgbClr val="000000"/>
                          </a:solidFill>
                          <a:effectLst/>
                          <a:latin typeface="+mn-lt"/>
                        </a:rPr>
                        <a:t>3216​</a:t>
                      </a:r>
                    </a:p>
                  </a:txBody>
                  <a:tcPr anchor="ctr"/>
                </a:tc>
                <a:tc>
                  <a:txBody>
                    <a:bodyPr/>
                    <a:lstStyle/>
                    <a:p>
                      <a:pPr algn="ctr" rtl="0" fontAlgn="base"/>
                      <a:r>
                        <a:rPr lang="en-US" sz="2400" b="0" i="0" dirty="0">
                          <a:solidFill>
                            <a:srgbClr val="000000"/>
                          </a:solidFill>
                          <a:effectLst/>
                          <a:latin typeface="+mn-lt"/>
                        </a:rPr>
                        <a:t>1083​</a:t>
                      </a:r>
                    </a:p>
                  </a:txBody>
                  <a:tcPr anchor="ct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2400" b="0" i="0" dirty="0">
                          <a:solidFill>
                            <a:srgbClr val="000000"/>
                          </a:solidFill>
                          <a:effectLst/>
                          <a:latin typeface="+mn-lt"/>
                        </a:rPr>
                        <a:t>1083​</a:t>
                      </a:r>
                    </a:p>
                  </a:txBody>
                  <a:tcPr anchor="ctr"/>
                </a:tc>
                <a:extLst>
                  <a:ext uri="{0D108BD9-81ED-4DB2-BD59-A6C34878D82A}">
                    <a16:rowId xmlns:a16="http://schemas.microsoft.com/office/drawing/2014/main" val="560920945"/>
                  </a:ext>
                </a:extLst>
              </a:tr>
              <a:tr h="463776">
                <a:tc>
                  <a:txBody>
                    <a:bodyPr/>
                    <a:lstStyle/>
                    <a:p>
                      <a:pPr algn="l" rtl="0" fontAlgn="base"/>
                      <a:r>
                        <a:rPr lang="en-US" sz="1600" b="1" i="0">
                          <a:solidFill>
                            <a:srgbClr val="000000"/>
                          </a:solidFill>
                          <a:effectLst/>
                          <a:latin typeface="+mn-lt"/>
                        </a:rPr>
                        <a:t>Distance</a:t>
                      </a:r>
                      <a:r>
                        <a:rPr lang="en-US" sz="1600" b="0" i="0">
                          <a:solidFill>
                            <a:srgbClr val="000000"/>
                          </a:solidFill>
                          <a:effectLst/>
                          <a:latin typeface="+mn-lt"/>
                        </a:rPr>
                        <a:t>​</a:t>
                      </a:r>
                    </a:p>
                  </a:txBody>
                  <a:tcPr anchor="ctr"/>
                </a:tc>
                <a:tc>
                  <a:txBody>
                    <a:bodyPr/>
                    <a:lstStyle/>
                    <a:p>
                      <a:pPr algn="ctr" rtl="0" fontAlgn="base"/>
                      <a:r>
                        <a:rPr lang="en-US" sz="2400" b="0" i="0" u="none" strike="noStrike">
                          <a:solidFill>
                            <a:srgbClr val="000000"/>
                          </a:solidFill>
                          <a:effectLst/>
                          <a:latin typeface="+mn-lt"/>
                        </a:rPr>
                        <a:t>31.6</a:t>
                      </a:r>
                      <a:r>
                        <a:rPr lang="en-US" sz="2400" b="0" i="0">
                          <a:solidFill>
                            <a:srgbClr val="000000"/>
                          </a:solidFill>
                          <a:effectLst/>
                          <a:latin typeface="+mn-lt"/>
                        </a:rPr>
                        <a:t>​</a:t>
                      </a:r>
                    </a:p>
                  </a:txBody>
                  <a:tcPr anchor="ctr"/>
                </a:tc>
                <a:tc>
                  <a:txBody>
                    <a:bodyPr/>
                    <a:lstStyle/>
                    <a:p>
                      <a:pPr algn="ctr" rtl="0" fontAlgn="base"/>
                      <a:r>
                        <a:rPr lang="en-US" sz="2400" b="0" i="0" u="none" strike="noStrike" kern="1200" dirty="0">
                          <a:solidFill>
                            <a:schemeClr val="dk1"/>
                          </a:solidFill>
                          <a:effectLst/>
                          <a:latin typeface="+mn-lt"/>
                          <a:ea typeface="+mn-ea"/>
                          <a:cs typeface="+mn-cs"/>
                        </a:rPr>
                        <a:t>6.7</a:t>
                      </a:r>
                      <a:r>
                        <a:rPr lang="en-US" sz="2400" b="0" i="0" kern="1200" dirty="0">
                          <a:solidFill>
                            <a:schemeClr val="dk1"/>
                          </a:solidFill>
                          <a:effectLst/>
                          <a:latin typeface="+mn-lt"/>
                          <a:ea typeface="+mn-ea"/>
                          <a:cs typeface="+mn-cs"/>
                        </a:rPr>
                        <a:t>​</a:t>
                      </a:r>
                      <a:endParaRPr lang="en-US" sz="2400" b="0" i="0" dirty="0">
                        <a:solidFill>
                          <a:srgbClr val="000000"/>
                        </a:solidFill>
                        <a:effectLst/>
                        <a:latin typeface="+mn-lt"/>
                      </a:endParaRPr>
                    </a:p>
                  </a:txBody>
                  <a:tcPr anchor="ctr"/>
                </a:tc>
                <a:tc>
                  <a:txBody>
                    <a:bodyPr/>
                    <a:lstStyle/>
                    <a:p>
                      <a:pPr algn="ctr" rtl="0" fontAlgn="base"/>
                      <a:r>
                        <a:rPr lang="en-US" sz="2400" b="0" i="0" u="none" strike="noStrike" dirty="0">
                          <a:solidFill>
                            <a:srgbClr val="000000"/>
                          </a:solidFill>
                          <a:effectLst/>
                          <a:latin typeface="+mn-lt"/>
                        </a:rPr>
                        <a:t>38.7</a:t>
                      </a:r>
                      <a:r>
                        <a:rPr lang="en-US" sz="2400" b="0" i="0" dirty="0">
                          <a:solidFill>
                            <a:srgbClr val="000000"/>
                          </a:solidFill>
                          <a:effectLst/>
                          <a:latin typeface="+mn-lt"/>
                        </a:rPr>
                        <a:t>​</a:t>
                      </a:r>
                    </a:p>
                  </a:txBody>
                  <a:tcPr anchor="ctr"/>
                </a:tc>
                <a:tc>
                  <a:txBody>
                    <a:bodyPr/>
                    <a:lstStyle/>
                    <a:p>
                      <a:pPr algn="ctr" rtl="0" fontAlgn="base"/>
                      <a:r>
                        <a:rPr lang="en-US" sz="2400" b="0" i="0" u="none" strike="noStrike" kern="1200" dirty="0">
                          <a:solidFill>
                            <a:schemeClr val="dk1"/>
                          </a:solidFill>
                          <a:effectLst/>
                          <a:latin typeface="+mn-lt"/>
                          <a:ea typeface="+mn-ea"/>
                          <a:cs typeface="+mn-cs"/>
                        </a:rPr>
                        <a:t>20.2</a:t>
                      </a:r>
                      <a:r>
                        <a:rPr lang="en-US" sz="2400" b="0" i="0" kern="1200" dirty="0">
                          <a:solidFill>
                            <a:schemeClr val="dk1"/>
                          </a:solidFill>
                          <a:effectLst/>
                          <a:latin typeface="+mn-lt"/>
                          <a:ea typeface="+mn-ea"/>
                          <a:cs typeface="+mn-cs"/>
                        </a:rPr>
                        <a:t>​</a:t>
                      </a:r>
                      <a:endParaRPr lang="en-US" sz="2400" b="0" i="0" dirty="0">
                        <a:solidFill>
                          <a:srgbClr val="000000"/>
                        </a:solidFill>
                        <a:effectLst/>
                        <a:latin typeface="+mn-lt"/>
                      </a:endParaRPr>
                    </a:p>
                  </a:txBody>
                  <a:tcPr anchor="ctr"/>
                </a:tc>
                <a:tc>
                  <a:txBody>
                    <a:bodyPr/>
                    <a:lstStyle/>
                    <a:p>
                      <a:pPr algn="ctr" rtl="0" fontAlgn="base"/>
                      <a:r>
                        <a:rPr lang="en-US" sz="2400" b="0" i="0" u="none" strike="noStrike" dirty="0">
                          <a:solidFill>
                            <a:srgbClr val="000000"/>
                          </a:solidFill>
                          <a:effectLst/>
                          <a:latin typeface="+mn-lt"/>
                        </a:rPr>
                        <a:t>75.7</a:t>
                      </a:r>
                      <a:r>
                        <a:rPr lang="en-US" sz="2400" b="0" i="0" dirty="0">
                          <a:solidFill>
                            <a:srgbClr val="000000"/>
                          </a:solidFill>
                          <a:effectLst/>
                          <a:latin typeface="+mn-lt"/>
                        </a:rPr>
                        <a:t>​</a:t>
                      </a:r>
                    </a:p>
                  </a:txBody>
                  <a:tcPr anchor="ctr"/>
                </a:tc>
                <a:tc>
                  <a:txBody>
                    <a:bodyPr/>
                    <a:lstStyle/>
                    <a:p>
                      <a:pPr algn="ctr" rtl="0" fontAlgn="base"/>
                      <a:r>
                        <a:rPr lang="en-US" sz="2400" b="0" i="0" u="none" strike="noStrike" kern="1200" dirty="0">
                          <a:solidFill>
                            <a:schemeClr val="dk1"/>
                          </a:solidFill>
                          <a:effectLst/>
                          <a:latin typeface="+mn-lt"/>
                          <a:ea typeface="+mn-ea"/>
                          <a:cs typeface="+mn-cs"/>
                        </a:rPr>
                        <a:t>32.9</a:t>
                      </a:r>
                      <a:r>
                        <a:rPr lang="en-US" sz="2400" b="0" i="0" kern="1200" dirty="0">
                          <a:solidFill>
                            <a:schemeClr val="dk1"/>
                          </a:solidFill>
                          <a:effectLst/>
                          <a:latin typeface="+mn-lt"/>
                          <a:ea typeface="+mn-ea"/>
                          <a:cs typeface="+mn-cs"/>
                        </a:rPr>
                        <a:t>​</a:t>
                      </a:r>
                      <a:endParaRPr lang="en-US" sz="2400" b="0" i="0" dirty="0">
                        <a:solidFill>
                          <a:srgbClr val="000000"/>
                        </a:solidFill>
                        <a:effectLst/>
                        <a:latin typeface="+mn-lt"/>
                      </a:endParaRPr>
                    </a:p>
                  </a:txBody>
                  <a:tcPr anchor="ctr"/>
                </a:tc>
                <a:extLst>
                  <a:ext uri="{0D108BD9-81ED-4DB2-BD59-A6C34878D82A}">
                    <a16:rowId xmlns:a16="http://schemas.microsoft.com/office/drawing/2014/main" val="2060648710"/>
                  </a:ext>
                </a:extLst>
              </a:tr>
              <a:tr h="463776">
                <a:tc>
                  <a:txBody>
                    <a:bodyPr/>
                    <a:lstStyle/>
                    <a:p>
                      <a:pPr algn="l" rtl="0" fontAlgn="base"/>
                      <a:r>
                        <a:rPr lang="en-US" sz="1600" b="1" i="0">
                          <a:solidFill>
                            <a:srgbClr val="000000"/>
                          </a:solidFill>
                          <a:effectLst/>
                          <a:latin typeface="+mn-lt"/>
                        </a:rPr>
                        <a:t>Border</a:t>
                      </a:r>
                      <a:r>
                        <a:rPr lang="en-US" sz="1600" b="0" i="0">
                          <a:solidFill>
                            <a:srgbClr val="000000"/>
                          </a:solidFill>
                          <a:effectLst/>
                          <a:latin typeface="+mn-lt"/>
                        </a:rPr>
                        <a:t>​</a:t>
                      </a:r>
                    </a:p>
                  </a:txBody>
                  <a:tcPr anchor="ctr"/>
                </a:tc>
                <a:tc>
                  <a:txBody>
                    <a:bodyPr/>
                    <a:lstStyle/>
                    <a:p>
                      <a:pPr algn="ctr" rtl="0" fontAlgn="base"/>
                      <a:r>
                        <a:rPr lang="en-US" sz="2400" b="0" i="0" u="none" strike="noStrike">
                          <a:solidFill>
                            <a:srgbClr val="000000"/>
                          </a:solidFill>
                          <a:effectLst/>
                          <a:latin typeface="+mn-lt"/>
                        </a:rPr>
                        <a:t>23.9</a:t>
                      </a:r>
                      <a:r>
                        <a:rPr lang="en-US" sz="2400" b="0" i="0">
                          <a:solidFill>
                            <a:srgbClr val="000000"/>
                          </a:solidFill>
                          <a:effectLst/>
                          <a:latin typeface="+mn-lt"/>
                        </a:rPr>
                        <a:t>​</a:t>
                      </a:r>
                    </a:p>
                  </a:txBody>
                  <a:tcPr anchor="ctr"/>
                </a:tc>
                <a:tc>
                  <a:txBody>
                    <a:bodyPr/>
                    <a:lstStyle/>
                    <a:p>
                      <a:pPr algn="ctr" rtl="0" fontAlgn="base"/>
                      <a:r>
                        <a:rPr lang="en-US" sz="2400" b="0" i="0" u="none" strike="noStrike" kern="1200" dirty="0">
                          <a:solidFill>
                            <a:schemeClr val="dk1"/>
                          </a:solidFill>
                          <a:effectLst/>
                          <a:latin typeface="+mn-lt"/>
                          <a:ea typeface="+mn-ea"/>
                          <a:cs typeface="+mn-cs"/>
                        </a:rPr>
                        <a:t>0.8</a:t>
                      </a:r>
                      <a:endParaRPr lang="en-US" sz="2400" b="0" i="0" dirty="0">
                        <a:solidFill>
                          <a:srgbClr val="000000"/>
                        </a:solidFill>
                        <a:effectLst/>
                        <a:latin typeface="+mn-lt"/>
                      </a:endParaRPr>
                    </a:p>
                  </a:txBody>
                  <a:tcPr anchor="ctr"/>
                </a:tc>
                <a:tc>
                  <a:txBody>
                    <a:bodyPr/>
                    <a:lstStyle/>
                    <a:p>
                      <a:pPr algn="ctr" rtl="0" fontAlgn="base"/>
                      <a:r>
                        <a:rPr lang="en-US" sz="2400" b="0" i="0" u="none" strike="noStrike" dirty="0">
                          <a:solidFill>
                            <a:srgbClr val="000000"/>
                          </a:solidFill>
                          <a:effectLst/>
                          <a:latin typeface="+mn-lt"/>
                        </a:rPr>
                        <a:t>29.6</a:t>
                      </a:r>
                      <a:r>
                        <a:rPr lang="en-US" sz="2400" b="0" i="0" dirty="0">
                          <a:solidFill>
                            <a:srgbClr val="000000"/>
                          </a:solidFill>
                          <a:effectLst/>
                          <a:latin typeface="+mn-lt"/>
                        </a:rPr>
                        <a:t>​</a:t>
                      </a:r>
                    </a:p>
                  </a:txBody>
                  <a:tcPr anchor="ctr"/>
                </a:tc>
                <a:tc>
                  <a:txBody>
                    <a:bodyPr/>
                    <a:lstStyle/>
                    <a:p>
                      <a:pPr algn="ctr" rtl="0" fontAlgn="base"/>
                      <a:r>
                        <a:rPr lang="en-US" sz="2400" b="0" i="0" u="none" strike="noStrike" kern="1200" dirty="0">
                          <a:solidFill>
                            <a:schemeClr val="dk1"/>
                          </a:solidFill>
                          <a:effectLst/>
                          <a:latin typeface="+mn-lt"/>
                          <a:ea typeface="+mn-ea"/>
                          <a:cs typeface="+mn-cs"/>
                        </a:rPr>
                        <a:t>2.4</a:t>
                      </a:r>
                      <a:r>
                        <a:rPr lang="en-US" sz="2400" b="0" i="0" kern="1200" dirty="0">
                          <a:solidFill>
                            <a:schemeClr val="dk1"/>
                          </a:solidFill>
                          <a:effectLst/>
                          <a:latin typeface="+mn-lt"/>
                          <a:ea typeface="+mn-ea"/>
                          <a:cs typeface="+mn-cs"/>
                        </a:rPr>
                        <a:t>​</a:t>
                      </a:r>
                      <a:endParaRPr lang="en-US" sz="2400" b="0" i="0" dirty="0">
                        <a:solidFill>
                          <a:srgbClr val="000000"/>
                        </a:solidFill>
                        <a:effectLst/>
                        <a:latin typeface="+mn-lt"/>
                      </a:endParaRPr>
                    </a:p>
                  </a:txBody>
                  <a:tcPr anchor="ctr"/>
                </a:tc>
                <a:tc>
                  <a:txBody>
                    <a:bodyPr/>
                    <a:lstStyle/>
                    <a:p>
                      <a:pPr algn="ctr" rtl="0" fontAlgn="auto"/>
                      <a:r>
                        <a:rPr lang="en-US" sz="2400" b="0" i="0" u="none" strike="noStrike" dirty="0">
                          <a:solidFill>
                            <a:srgbClr val="000000"/>
                          </a:solidFill>
                          <a:effectLst/>
                          <a:latin typeface="+mn-lt"/>
                        </a:rPr>
                        <a:t>​--</a:t>
                      </a:r>
                    </a:p>
                  </a:txBody>
                  <a:tcPr anchor="ctr"/>
                </a:tc>
                <a:tc>
                  <a:txBody>
                    <a:bodyPr/>
                    <a:lstStyle/>
                    <a:p>
                      <a:pPr algn="ctr" rtl="0" fontAlgn="auto"/>
                      <a:r>
                        <a:rPr lang="en-US" sz="2400" b="0" i="0" u="none" strike="noStrike" dirty="0">
                          <a:solidFill>
                            <a:srgbClr val="000000"/>
                          </a:solidFill>
                          <a:effectLst/>
                          <a:latin typeface="+mn-lt"/>
                        </a:rPr>
                        <a:t>--</a:t>
                      </a:r>
                    </a:p>
                  </a:txBody>
                  <a:tcPr anchor="ctr"/>
                </a:tc>
                <a:extLst>
                  <a:ext uri="{0D108BD9-81ED-4DB2-BD59-A6C34878D82A}">
                    <a16:rowId xmlns:a16="http://schemas.microsoft.com/office/drawing/2014/main" val="1579221966"/>
                  </a:ext>
                </a:extLst>
              </a:tr>
              <a:tr h="463776">
                <a:tc>
                  <a:txBody>
                    <a:bodyPr/>
                    <a:lstStyle/>
                    <a:p>
                      <a:pPr algn="l" rtl="0" fontAlgn="base"/>
                      <a:r>
                        <a:rPr lang="en-US" sz="1600" b="1" i="0">
                          <a:solidFill>
                            <a:srgbClr val="000000"/>
                          </a:solidFill>
                          <a:effectLst/>
                          <a:latin typeface="+mn-lt"/>
                        </a:rPr>
                        <a:t>Wages</a:t>
                      </a:r>
                      <a:r>
                        <a:rPr lang="en-US" sz="1600" b="0" i="0">
                          <a:solidFill>
                            <a:srgbClr val="000000"/>
                          </a:solidFill>
                          <a:effectLst/>
                          <a:latin typeface="+mn-lt"/>
                        </a:rPr>
                        <a:t>​</a:t>
                      </a:r>
                    </a:p>
                  </a:txBody>
                  <a:tcPr anchor="ctr"/>
                </a:tc>
                <a:tc>
                  <a:txBody>
                    <a:bodyPr/>
                    <a:lstStyle/>
                    <a:p>
                      <a:pPr algn="ctr" rtl="0" fontAlgn="base"/>
                      <a:r>
                        <a:rPr lang="en-US" sz="2400" b="0" i="0" u="none" strike="noStrike">
                          <a:solidFill>
                            <a:srgbClr val="000000"/>
                          </a:solidFill>
                          <a:effectLst/>
                          <a:latin typeface="+mn-lt"/>
                        </a:rPr>
                        <a:t>43.1</a:t>
                      </a:r>
                      <a:r>
                        <a:rPr lang="en-US" sz="2400" b="0" i="0">
                          <a:solidFill>
                            <a:srgbClr val="000000"/>
                          </a:solidFill>
                          <a:effectLst/>
                          <a:latin typeface="+mn-lt"/>
                        </a:rPr>
                        <a:t>​</a:t>
                      </a:r>
                    </a:p>
                  </a:txBody>
                  <a:tcPr anchor="ctr"/>
                </a:tc>
                <a:tc>
                  <a:txBody>
                    <a:bodyPr/>
                    <a:lstStyle/>
                    <a:p>
                      <a:pPr algn="ctr" rtl="0" fontAlgn="base"/>
                      <a:r>
                        <a:rPr lang="en-US" sz="2400" b="0" i="0" u="none" strike="noStrike" kern="1200" dirty="0">
                          <a:solidFill>
                            <a:schemeClr val="dk1"/>
                          </a:solidFill>
                          <a:effectLst/>
                          <a:latin typeface="+mn-lt"/>
                          <a:ea typeface="+mn-ea"/>
                          <a:cs typeface="+mn-cs"/>
                        </a:rPr>
                        <a:t>95.3</a:t>
                      </a:r>
                      <a:r>
                        <a:rPr lang="en-US" sz="2400" b="0" i="0" kern="1200" dirty="0">
                          <a:solidFill>
                            <a:schemeClr val="dk1"/>
                          </a:solidFill>
                          <a:effectLst/>
                          <a:latin typeface="+mn-lt"/>
                          <a:ea typeface="+mn-ea"/>
                          <a:cs typeface="+mn-cs"/>
                        </a:rPr>
                        <a:t>​</a:t>
                      </a:r>
                      <a:endParaRPr lang="en-US" sz="2400" b="0" i="0" dirty="0">
                        <a:solidFill>
                          <a:srgbClr val="000000"/>
                        </a:solidFill>
                        <a:effectLst/>
                        <a:latin typeface="+mn-lt"/>
                      </a:endParaRPr>
                    </a:p>
                  </a:txBody>
                  <a:tcPr anchor="ctr"/>
                </a:tc>
                <a:tc>
                  <a:txBody>
                    <a:bodyPr/>
                    <a:lstStyle/>
                    <a:p>
                      <a:pPr algn="ctr" rtl="0" fontAlgn="base"/>
                      <a:r>
                        <a:rPr lang="en-US" sz="2400" b="0" i="0" u="none" strike="noStrike" dirty="0">
                          <a:solidFill>
                            <a:srgbClr val="000000"/>
                          </a:solidFill>
                          <a:effectLst/>
                          <a:latin typeface="+mn-lt"/>
                        </a:rPr>
                        <a:t>8.2</a:t>
                      </a:r>
                      <a:r>
                        <a:rPr lang="en-US" sz="2400" b="0" i="0" dirty="0">
                          <a:solidFill>
                            <a:srgbClr val="000000"/>
                          </a:solidFill>
                          <a:effectLst/>
                          <a:latin typeface="+mn-lt"/>
                        </a:rPr>
                        <a:t>​</a:t>
                      </a:r>
                    </a:p>
                  </a:txBody>
                  <a:tcPr anchor="ctr"/>
                </a:tc>
                <a:tc>
                  <a:txBody>
                    <a:bodyPr/>
                    <a:lstStyle/>
                    <a:p>
                      <a:pPr algn="ctr" rtl="0" fontAlgn="base"/>
                      <a:r>
                        <a:rPr lang="en-US" sz="2400" b="0" i="0" u="none" strike="noStrike" kern="1200" dirty="0">
                          <a:solidFill>
                            <a:schemeClr val="dk1"/>
                          </a:solidFill>
                          <a:effectLst/>
                          <a:latin typeface="+mn-lt"/>
                          <a:ea typeface="+mn-ea"/>
                          <a:cs typeface="+mn-cs"/>
                        </a:rPr>
                        <a:t>14.0</a:t>
                      </a:r>
                      <a:r>
                        <a:rPr lang="en-US" sz="2400" b="0" i="0" kern="1200" dirty="0">
                          <a:solidFill>
                            <a:schemeClr val="dk1"/>
                          </a:solidFill>
                          <a:effectLst/>
                          <a:latin typeface="+mn-lt"/>
                          <a:ea typeface="+mn-ea"/>
                          <a:cs typeface="+mn-cs"/>
                        </a:rPr>
                        <a:t>​</a:t>
                      </a:r>
                      <a:endParaRPr lang="en-US" sz="2400" b="0" i="0" dirty="0">
                        <a:solidFill>
                          <a:srgbClr val="000000"/>
                        </a:solidFill>
                        <a:effectLst/>
                        <a:latin typeface="+mn-lt"/>
                      </a:endParaRPr>
                    </a:p>
                  </a:txBody>
                  <a:tcPr anchor="ctr"/>
                </a:tc>
                <a:tc>
                  <a:txBody>
                    <a:bodyPr/>
                    <a:lstStyle/>
                    <a:p>
                      <a:pPr algn="ctr" rtl="0" fontAlgn="base"/>
                      <a:r>
                        <a:rPr lang="en-US" sz="2400" b="0" i="0" u="none" strike="noStrike" dirty="0">
                          <a:solidFill>
                            <a:srgbClr val="000000"/>
                          </a:solidFill>
                          <a:effectLst/>
                          <a:latin typeface="+mn-lt"/>
                        </a:rPr>
                        <a:t>1.7</a:t>
                      </a:r>
                      <a:r>
                        <a:rPr lang="en-US" sz="2400" b="0" i="0" dirty="0">
                          <a:solidFill>
                            <a:srgbClr val="000000"/>
                          </a:solidFill>
                          <a:effectLst/>
                          <a:latin typeface="+mn-lt"/>
                        </a:rPr>
                        <a:t>​</a:t>
                      </a:r>
                    </a:p>
                  </a:txBody>
                  <a:tcPr anchor="ctr"/>
                </a:tc>
                <a:tc>
                  <a:txBody>
                    <a:bodyPr/>
                    <a:lstStyle/>
                    <a:p>
                      <a:pPr algn="ctr" rtl="0" fontAlgn="base"/>
                      <a:r>
                        <a:rPr lang="en-US" sz="2400" b="0" i="0" u="none" strike="noStrike" dirty="0">
                          <a:solidFill>
                            <a:srgbClr val="000000"/>
                          </a:solidFill>
                          <a:effectLst/>
                          <a:latin typeface="+mn-lt"/>
                        </a:rPr>
                        <a:t>5.7</a:t>
                      </a:r>
                      <a:r>
                        <a:rPr lang="en-US" sz="2400" b="0" i="0" dirty="0">
                          <a:solidFill>
                            <a:srgbClr val="000000"/>
                          </a:solidFill>
                          <a:effectLst/>
                          <a:latin typeface="+mn-lt"/>
                        </a:rPr>
                        <a:t>​</a:t>
                      </a:r>
                    </a:p>
                  </a:txBody>
                  <a:tcPr anchor="ctr"/>
                </a:tc>
                <a:extLst>
                  <a:ext uri="{0D108BD9-81ED-4DB2-BD59-A6C34878D82A}">
                    <a16:rowId xmlns:a16="http://schemas.microsoft.com/office/drawing/2014/main" val="2291618069"/>
                  </a:ext>
                </a:extLst>
              </a:tr>
              <a:tr h="463776">
                <a:tc>
                  <a:txBody>
                    <a:bodyPr/>
                    <a:lstStyle/>
                    <a:p>
                      <a:pPr algn="l" rtl="0" fontAlgn="base"/>
                      <a:r>
                        <a:rPr lang="en-US" sz="1600" b="1" i="0" dirty="0">
                          <a:solidFill>
                            <a:srgbClr val="000000"/>
                          </a:solidFill>
                          <a:effectLst/>
                          <a:latin typeface="+mn-lt"/>
                        </a:rPr>
                        <a:t>Productivity</a:t>
                      </a:r>
                      <a:r>
                        <a:rPr lang="en-US" sz="1600" b="0" i="0" dirty="0">
                          <a:solidFill>
                            <a:srgbClr val="000000"/>
                          </a:solidFill>
                          <a:effectLst/>
                          <a:latin typeface="+mn-lt"/>
                        </a:rPr>
                        <a:t>​</a:t>
                      </a:r>
                    </a:p>
                  </a:txBody>
                  <a:tcPr anchor="ctr"/>
                </a:tc>
                <a:tc>
                  <a:txBody>
                    <a:bodyPr/>
                    <a:lstStyle/>
                    <a:p>
                      <a:pPr algn="ctr" rtl="0" fontAlgn="base"/>
                      <a:r>
                        <a:rPr lang="en-US" sz="2400" b="0" i="0" u="none" strike="noStrike">
                          <a:solidFill>
                            <a:srgbClr val="000000"/>
                          </a:solidFill>
                          <a:effectLst/>
                          <a:latin typeface="+mn-lt"/>
                        </a:rPr>
                        <a:t>1.3</a:t>
                      </a:r>
                      <a:r>
                        <a:rPr lang="en-US" sz="2400" b="0" i="0">
                          <a:solidFill>
                            <a:srgbClr val="000000"/>
                          </a:solidFill>
                          <a:effectLst/>
                          <a:latin typeface="+mn-lt"/>
                        </a:rPr>
                        <a:t>​</a:t>
                      </a:r>
                    </a:p>
                  </a:txBody>
                  <a:tcPr anchor="ctr"/>
                </a:tc>
                <a:tc>
                  <a:txBody>
                    <a:bodyPr/>
                    <a:lstStyle/>
                    <a:p>
                      <a:pPr algn="ctr" rtl="0" fontAlgn="base"/>
                      <a:r>
                        <a:rPr lang="en-US" sz="2400" b="0" i="0" u="none" strike="noStrike" kern="1200" dirty="0">
                          <a:solidFill>
                            <a:schemeClr val="dk1"/>
                          </a:solidFill>
                          <a:effectLst/>
                          <a:latin typeface="+mn-lt"/>
                          <a:ea typeface="+mn-ea"/>
                          <a:cs typeface="+mn-cs"/>
                        </a:rPr>
                        <a:t>-2.8</a:t>
                      </a:r>
                      <a:endParaRPr lang="en-US" sz="2400" b="0" i="0" dirty="0">
                        <a:solidFill>
                          <a:srgbClr val="000000"/>
                        </a:solidFill>
                        <a:effectLst/>
                        <a:latin typeface="+mn-lt"/>
                      </a:endParaRPr>
                    </a:p>
                  </a:txBody>
                  <a:tcPr anchor="ctr"/>
                </a:tc>
                <a:tc>
                  <a:txBody>
                    <a:bodyPr/>
                    <a:lstStyle/>
                    <a:p>
                      <a:pPr algn="ctr" rtl="0" fontAlgn="base"/>
                      <a:r>
                        <a:rPr lang="en-US" sz="2400" b="0" i="0" u="none" strike="noStrike" dirty="0">
                          <a:solidFill>
                            <a:srgbClr val="000000"/>
                          </a:solidFill>
                          <a:effectLst/>
                          <a:latin typeface="+mn-lt"/>
                        </a:rPr>
                        <a:t>23.5</a:t>
                      </a:r>
                      <a:r>
                        <a:rPr lang="en-US" sz="2400" b="0" i="0" dirty="0">
                          <a:solidFill>
                            <a:srgbClr val="000000"/>
                          </a:solidFill>
                          <a:effectLst/>
                          <a:latin typeface="+mn-lt"/>
                        </a:rPr>
                        <a:t>​</a:t>
                      </a:r>
                    </a:p>
                  </a:txBody>
                  <a:tcPr anchor="ctr"/>
                </a:tc>
                <a:tc>
                  <a:txBody>
                    <a:bodyPr/>
                    <a:lstStyle/>
                    <a:p>
                      <a:pPr algn="ctr" rtl="0" fontAlgn="base"/>
                      <a:r>
                        <a:rPr lang="en-US" sz="2400" b="0" i="0" u="none" strike="noStrike" kern="1200" dirty="0">
                          <a:solidFill>
                            <a:schemeClr val="dk1"/>
                          </a:solidFill>
                          <a:effectLst/>
                          <a:latin typeface="+mn-lt"/>
                          <a:ea typeface="+mn-ea"/>
                          <a:cs typeface="+mn-cs"/>
                        </a:rPr>
                        <a:t>63.4</a:t>
                      </a:r>
                      <a:endParaRPr lang="en-US" sz="2400" b="0" i="0" dirty="0">
                        <a:solidFill>
                          <a:srgbClr val="000000"/>
                        </a:solidFill>
                        <a:effectLst/>
                        <a:latin typeface="+mn-lt"/>
                      </a:endParaRPr>
                    </a:p>
                  </a:txBody>
                  <a:tcPr anchor="ctr"/>
                </a:tc>
                <a:tc>
                  <a:txBody>
                    <a:bodyPr/>
                    <a:lstStyle/>
                    <a:p>
                      <a:pPr algn="ctr" rtl="0" fontAlgn="base"/>
                      <a:r>
                        <a:rPr lang="en-US" sz="2400" b="0" i="0" u="none" strike="noStrike" dirty="0">
                          <a:solidFill>
                            <a:srgbClr val="000000"/>
                          </a:solidFill>
                          <a:effectLst/>
                          <a:latin typeface="+mn-lt"/>
                        </a:rPr>
                        <a:t>22.6</a:t>
                      </a:r>
                      <a:r>
                        <a:rPr lang="en-US" sz="2400" b="0" i="0" dirty="0">
                          <a:solidFill>
                            <a:srgbClr val="000000"/>
                          </a:solidFill>
                          <a:effectLst/>
                          <a:latin typeface="+mn-lt"/>
                        </a:rPr>
                        <a:t>​</a:t>
                      </a:r>
                    </a:p>
                  </a:txBody>
                  <a:tcPr anchor="ctr"/>
                </a:tc>
                <a:tc>
                  <a:txBody>
                    <a:bodyPr/>
                    <a:lstStyle/>
                    <a:p>
                      <a:pPr algn="ctr" rtl="0" fontAlgn="base"/>
                      <a:r>
                        <a:rPr lang="en-US" sz="2400" b="0" i="0" u="none" strike="noStrike" dirty="0">
                          <a:solidFill>
                            <a:srgbClr val="000000"/>
                          </a:solidFill>
                          <a:effectLst/>
                          <a:latin typeface="+mn-lt"/>
                        </a:rPr>
                        <a:t>61.4</a:t>
                      </a:r>
                      <a:r>
                        <a:rPr lang="en-US" sz="2400" b="0" i="0" dirty="0">
                          <a:solidFill>
                            <a:srgbClr val="000000"/>
                          </a:solidFill>
                          <a:effectLst/>
                          <a:latin typeface="+mn-lt"/>
                        </a:rPr>
                        <a:t>​</a:t>
                      </a:r>
                    </a:p>
                  </a:txBody>
                  <a:tcPr anchor="ctr"/>
                </a:tc>
                <a:extLst>
                  <a:ext uri="{0D108BD9-81ED-4DB2-BD59-A6C34878D82A}">
                    <a16:rowId xmlns:a16="http://schemas.microsoft.com/office/drawing/2014/main" val="1429569275"/>
                  </a:ext>
                </a:extLst>
              </a:tr>
            </a:tbl>
          </a:graphicData>
        </a:graphic>
      </p:graphicFrame>
      <p:sp>
        <p:nvSpPr>
          <p:cNvPr id="3" name="Slide Number Placeholder 2">
            <a:extLst>
              <a:ext uri="{FF2B5EF4-FFF2-40B4-BE49-F238E27FC236}">
                <a16:creationId xmlns:a16="http://schemas.microsoft.com/office/drawing/2014/main" id="{D3F13D25-7C56-8CBD-0C90-888193276BBE}"/>
              </a:ext>
            </a:extLst>
          </p:cNvPr>
          <p:cNvSpPr>
            <a:spLocks noGrp="1"/>
          </p:cNvSpPr>
          <p:nvPr>
            <p:ph type="sldNum" sz="quarter" idx="12"/>
          </p:nvPr>
        </p:nvSpPr>
        <p:spPr/>
        <p:txBody>
          <a:bodyPr/>
          <a:lstStyle/>
          <a:p>
            <a:fld id="{F994776A-187E-9540-9EA4-8D5781AB769D}" type="slidenum">
              <a:rPr lang="en-US" smtClean="0"/>
              <a:pPr/>
              <a:t>27</a:t>
            </a:fld>
            <a:endParaRPr lang="en-US" dirty="0"/>
          </a:p>
        </p:txBody>
      </p:sp>
    </p:spTree>
    <p:extLst>
      <p:ext uri="{BB962C8B-B14F-4D97-AF65-F5344CB8AC3E}">
        <p14:creationId xmlns:p14="http://schemas.microsoft.com/office/powerpoint/2010/main" val="691962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DDFB94-46DB-494A-9EED-2FD4C4CC564E}"/>
              </a:ext>
            </a:extLst>
          </p:cNvPr>
          <p:cNvSpPr>
            <a:spLocks noGrp="1"/>
          </p:cNvSpPr>
          <p:nvPr>
            <p:ph type="title"/>
          </p:nvPr>
        </p:nvSpPr>
        <p:spPr/>
        <p:txBody>
          <a:bodyPr/>
          <a:lstStyle/>
          <a:p>
            <a:r>
              <a:rPr lang="en-US" sz="3200" i="0" u="none" strike="noStrike" dirty="0">
                <a:solidFill>
                  <a:schemeClr val="tx1"/>
                </a:solidFill>
                <a:effectLst/>
                <a:latin typeface="+mn-lt"/>
              </a:rPr>
              <a:t>Long-run Price Dispersion</a:t>
            </a:r>
            <a:r>
              <a:rPr lang="en-US" sz="3200" i="0" dirty="0">
                <a:solidFill>
                  <a:schemeClr val="tx1"/>
                </a:solidFill>
                <a:effectLst/>
                <a:latin typeface="+mn-lt"/>
              </a:rPr>
              <a:t>​</a:t>
            </a:r>
            <a:endParaRPr lang="en-US" dirty="0">
              <a:solidFill>
                <a:schemeClr val="tx1"/>
              </a:solidFill>
              <a:latin typeface="+mn-lt"/>
            </a:endParaRPr>
          </a:p>
        </p:txBody>
      </p:sp>
      <p:sp>
        <p:nvSpPr>
          <p:cNvPr id="3" name="Text Placeholder 2">
            <a:extLst>
              <a:ext uri="{FF2B5EF4-FFF2-40B4-BE49-F238E27FC236}">
                <a16:creationId xmlns:a16="http://schemas.microsoft.com/office/drawing/2014/main" id="{B94B3FA4-9FB9-433E-990B-1E0013B93ED5}"/>
              </a:ext>
            </a:extLst>
          </p:cNvPr>
          <p:cNvSpPr>
            <a:spLocks noGrp="1"/>
          </p:cNvSpPr>
          <p:nvPr>
            <p:ph type="body" sz="quarter" idx="10"/>
          </p:nvPr>
        </p:nvSpPr>
        <p:spPr>
          <a:xfrm>
            <a:off x="468087" y="1273002"/>
            <a:ext cx="11266713" cy="4311995"/>
          </a:xfrm>
        </p:spPr>
        <p:txBody>
          <a:bodyPr/>
          <a:lstStyle/>
          <a:p>
            <a:pPr algn="l" rtl="0" fontAlgn="base"/>
            <a:r>
              <a:rPr lang="en-US" sz="1800" b="0" i="0" u="none" strike="noStrike" dirty="0">
                <a:effectLst/>
                <a:latin typeface="+mn-lt"/>
              </a:rPr>
              <a:t>LOP dispersion in prices for median good:</a:t>
            </a:r>
            <a:r>
              <a:rPr lang="en-US" sz="1800" b="0" i="0" dirty="0">
                <a:effectLst/>
                <a:latin typeface="+mn-lt"/>
              </a:rPr>
              <a:t>​</a:t>
            </a:r>
          </a:p>
          <a:p>
            <a:pPr marL="285750" indent="-285750" algn="l" rtl="0" fontAlgn="base">
              <a:buFont typeface="Arial" panose="020B0604020202020204" pitchFamily="34" charset="0"/>
              <a:buChar char="•"/>
            </a:pPr>
            <a:r>
              <a:rPr lang="en-US" sz="1800" b="0" i="0" u="none" strike="noStrike" dirty="0">
                <a:effectLst/>
                <a:latin typeface="+mn-lt"/>
              </a:rPr>
              <a:t>1/3 borders</a:t>
            </a:r>
            <a:r>
              <a:rPr lang="en-US" sz="1800" b="0" i="0" dirty="0">
                <a:effectLst/>
                <a:latin typeface="+mn-lt"/>
              </a:rPr>
              <a:t>​</a:t>
            </a:r>
            <a:endParaRPr lang="en-US" b="0" i="0" dirty="0">
              <a:effectLst/>
              <a:latin typeface="+mn-lt"/>
            </a:endParaRPr>
          </a:p>
          <a:p>
            <a:pPr marL="285750" indent="-285750" algn="l" rtl="0" fontAlgn="base">
              <a:buFont typeface="Arial" panose="020B0604020202020204" pitchFamily="34" charset="0"/>
              <a:buChar char="•"/>
            </a:pPr>
            <a:r>
              <a:rPr lang="en-US" sz="1800" b="0" i="0" u="none" strike="noStrike" dirty="0">
                <a:effectLst/>
                <a:latin typeface="+mn-lt"/>
              </a:rPr>
              <a:t>1/3 distance</a:t>
            </a:r>
            <a:r>
              <a:rPr lang="en-US" sz="1800" b="0" i="0" dirty="0">
                <a:effectLst/>
                <a:latin typeface="+mn-lt"/>
              </a:rPr>
              <a:t>​</a:t>
            </a:r>
            <a:endParaRPr lang="en-US" b="0" i="0" dirty="0">
              <a:effectLst/>
              <a:latin typeface="+mn-lt"/>
            </a:endParaRPr>
          </a:p>
          <a:p>
            <a:pPr marL="285750" indent="-285750" algn="l" rtl="0" fontAlgn="base">
              <a:buFont typeface="Arial" panose="020B0604020202020204" pitchFamily="34" charset="0"/>
              <a:buChar char="•"/>
            </a:pPr>
            <a:r>
              <a:rPr lang="en-US" sz="1800" b="0" i="0" u="none" strike="noStrike" dirty="0">
                <a:effectLst/>
                <a:latin typeface="+mn-lt"/>
              </a:rPr>
              <a:t>1/3 distribution: wages and retail productivity</a:t>
            </a:r>
            <a:r>
              <a:rPr lang="en-US" sz="1800" b="0" i="0" dirty="0">
                <a:effectLst/>
                <a:latin typeface="+mn-lt"/>
              </a:rPr>
              <a:t>​</a:t>
            </a:r>
            <a:endParaRPr lang="en-US" b="0" i="0" dirty="0">
              <a:effectLst/>
              <a:latin typeface="+mn-lt"/>
            </a:endParaRPr>
          </a:p>
          <a:p>
            <a:pPr algn="l" rtl="0" fontAlgn="base"/>
            <a:r>
              <a:rPr lang="en-US" sz="1800" b="0" i="0" u="none" strike="noStrike" dirty="0">
                <a:effectLst/>
                <a:latin typeface="+mn-lt"/>
              </a:rPr>
              <a:t>PPP differences</a:t>
            </a:r>
            <a:r>
              <a:rPr lang="en-US" sz="1800" b="0" i="0" dirty="0">
                <a:effectLst/>
                <a:latin typeface="+mn-lt"/>
              </a:rPr>
              <a:t>​</a:t>
            </a:r>
          </a:p>
          <a:p>
            <a:pPr marL="285750" indent="-285750" algn="l" rtl="0" fontAlgn="base">
              <a:buFont typeface="Arial" panose="020B0604020202020204" pitchFamily="34" charset="0"/>
              <a:buChar char="•"/>
            </a:pPr>
            <a:r>
              <a:rPr lang="en-US" sz="1800" b="0" i="0" u="none" strike="noStrike" dirty="0">
                <a:effectLst/>
                <a:latin typeface="+mn-lt"/>
              </a:rPr>
              <a:t>Almost all distribution</a:t>
            </a:r>
            <a:r>
              <a:rPr lang="en-US" sz="1800" b="0" i="0" dirty="0">
                <a:effectLst/>
                <a:latin typeface="+mn-lt"/>
              </a:rPr>
              <a:t>​</a:t>
            </a:r>
            <a:endParaRPr lang="en-US" b="0" i="0" dirty="0">
              <a:effectLst/>
              <a:latin typeface="+mn-lt"/>
            </a:endParaRPr>
          </a:p>
          <a:p>
            <a:pPr marL="285750" indent="-285750" algn="l" rtl="0" fontAlgn="base">
              <a:buFont typeface="Arial" panose="020B0604020202020204" pitchFamily="34" charset="0"/>
              <a:buChar char="•"/>
            </a:pPr>
            <a:r>
              <a:rPr lang="en-US" sz="1800" b="0" i="0" u="none" strike="noStrike" dirty="0">
                <a:effectLst/>
                <a:latin typeface="+mn-lt"/>
              </a:rPr>
              <a:t>Difficult to parse productivity and wages</a:t>
            </a:r>
            <a:r>
              <a:rPr lang="en-US" sz="1800" b="0" i="0" dirty="0">
                <a:effectLst/>
                <a:latin typeface="+mn-lt"/>
              </a:rPr>
              <a:t>​</a:t>
            </a:r>
            <a:endParaRPr lang="en-US" b="0" i="0" dirty="0">
              <a:effectLst/>
              <a:latin typeface="+mn-lt"/>
            </a:endParaRPr>
          </a:p>
          <a:p>
            <a:pPr algn="l" rtl="0" fontAlgn="base"/>
            <a:r>
              <a:rPr lang="en-US" sz="1800" b="0" i="0" u="none" strike="noStrike" dirty="0">
                <a:effectLst/>
                <a:latin typeface="+mn-lt"/>
              </a:rPr>
              <a:t>Averaging-out property LOP to PPP</a:t>
            </a:r>
            <a:r>
              <a:rPr lang="en-US" sz="1800" b="0" i="0" dirty="0">
                <a:effectLst/>
                <a:latin typeface="+mn-lt"/>
              </a:rPr>
              <a:t>​</a:t>
            </a:r>
          </a:p>
          <a:p>
            <a:pPr marL="285750" indent="-285750" algn="l" rtl="0" fontAlgn="base">
              <a:buFont typeface="Arial" panose="020B0604020202020204" pitchFamily="34" charset="0"/>
              <a:buChar char="•"/>
            </a:pPr>
            <a:r>
              <a:rPr lang="en-US" sz="1800" b="0" i="0" u="none" strike="noStrike" dirty="0">
                <a:effectLst/>
                <a:latin typeface="+mn-lt"/>
              </a:rPr>
              <a:t>Price dispersion falls by a factor or between 3.1 (OECD) to 4.2 (LDC)</a:t>
            </a:r>
            <a:r>
              <a:rPr lang="en-US" sz="1800" b="0" i="0" dirty="0">
                <a:effectLst/>
                <a:latin typeface="+mn-lt"/>
              </a:rPr>
              <a:t>​</a:t>
            </a:r>
            <a:endParaRPr lang="en-US" b="0" i="0" dirty="0">
              <a:effectLst/>
              <a:latin typeface="+mn-lt"/>
            </a:endParaRPr>
          </a:p>
          <a:p>
            <a:pPr marL="285750" indent="-285750" algn="l" rtl="0" fontAlgn="base">
              <a:buFont typeface="Arial" panose="020B0604020202020204" pitchFamily="34" charset="0"/>
              <a:buChar char="•"/>
            </a:pPr>
            <a:r>
              <a:rPr lang="en-US" sz="1800" b="0" i="0" u="none" strike="noStrike" dirty="0">
                <a:effectLst/>
                <a:latin typeface="+mn-lt"/>
              </a:rPr>
              <a:t>Borders matter much less and wages matter much more</a:t>
            </a:r>
            <a:r>
              <a:rPr lang="en-US" sz="1800" b="0" i="0" dirty="0">
                <a:effectLst/>
                <a:latin typeface="+mn-lt"/>
              </a:rPr>
              <a:t>​</a:t>
            </a:r>
            <a:endParaRPr lang="en-US" b="0" i="0" dirty="0">
              <a:effectLst/>
              <a:latin typeface="+mn-lt"/>
            </a:endParaRPr>
          </a:p>
          <a:p>
            <a:pPr marL="285750" indent="-285750" algn="l" rtl="0" fontAlgn="base">
              <a:buFont typeface="Arial" panose="020B0604020202020204" pitchFamily="34" charset="0"/>
              <a:buChar char="•"/>
            </a:pPr>
            <a:r>
              <a:rPr lang="en-US" sz="1800" b="0" i="0" u="none" strike="noStrike" dirty="0">
                <a:effectLst/>
                <a:latin typeface="+mn-lt"/>
              </a:rPr>
              <a:t>Distance matters a bit more</a:t>
            </a:r>
            <a:r>
              <a:rPr lang="en-US" sz="1800" b="0" i="0" dirty="0">
                <a:effectLst/>
                <a:latin typeface="+mn-lt"/>
              </a:rPr>
              <a:t>​</a:t>
            </a:r>
            <a:endParaRPr lang="en-US" b="0" i="0" dirty="0">
              <a:effectLst/>
              <a:latin typeface="+mn-lt"/>
            </a:endParaRPr>
          </a:p>
          <a:p>
            <a:pPr marL="285750" indent="-285750" algn="l" rtl="0" fontAlgn="base">
              <a:buFont typeface="Arial" panose="020B0604020202020204" pitchFamily="34" charset="0"/>
              <a:buChar char="•"/>
            </a:pPr>
            <a:r>
              <a:rPr lang="en-US" sz="1800" b="0" i="0" u="none" strike="noStrike" dirty="0">
                <a:effectLst/>
                <a:latin typeface="+mn-lt"/>
              </a:rPr>
              <a:t>Suggests common long-run real rigidities are wages, distance, not borders</a:t>
            </a:r>
            <a:r>
              <a:rPr lang="en-US" sz="1800" b="0" i="0" dirty="0">
                <a:effectLst/>
                <a:latin typeface="+mn-lt"/>
              </a:rPr>
              <a:t>​</a:t>
            </a:r>
            <a:endParaRPr lang="en-US" b="0" i="0" dirty="0">
              <a:effectLst/>
              <a:latin typeface="+mn-lt"/>
            </a:endParaRPr>
          </a:p>
          <a:p>
            <a:endParaRPr lang="en-US" dirty="0"/>
          </a:p>
        </p:txBody>
      </p:sp>
      <p:sp>
        <p:nvSpPr>
          <p:cNvPr id="2" name="Slide Number Placeholder 1">
            <a:extLst>
              <a:ext uri="{FF2B5EF4-FFF2-40B4-BE49-F238E27FC236}">
                <a16:creationId xmlns:a16="http://schemas.microsoft.com/office/drawing/2014/main" id="{809EF630-5BEF-41D3-B548-77E0AB6EFCF3}"/>
              </a:ext>
            </a:extLst>
          </p:cNvPr>
          <p:cNvSpPr>
            <a:spLocks noGrp="1"/>
          </p:cNvSpPr>
          <p:nvPr>
            <p:ph type="sldNum" sz="quarter" idx="12"/>
          </p:nvPr>
        </p:nvSpPr>
        <p:spPr/>
        <p:txBody>
          <a:bodyPr/>
          <a:lstStyle/>
          <a:p>
            <a:fld id="{F994776A-187E-9540-9EA4-8D5781AB769D}" type="slidenum">
              <a:rPr lang="en-US" smtClean="0"/>
              <a:pPr/>
              <a:t>28</a:t>
            </a:fld>
            <a:endParaRPr lang="en-US" dirty="0"/>
          </a:p>
        </p:txBody>
      </p:sp>
    </p:spTree>
    <p:extLst>
      <p:ext uri="{BB962C8B-B14F-4D97-AF65-F5344CB8AC3E}">
        <p14:creationId xmlns:p14="http://schemas.microsoft.com/office/powerpoint/2010/main" val="25371936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C6807-AC86-4FC4-FB3A-6A289BB457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DCF15A-F6D1-0B84-DF48-26013A178896}"/>
              </a:ext>
            </a:extLst>
          </p:cNvPr>
          <p:cNvSpPr>
            <a:spLocks noGrp="1"/>
          </p:cNvSpPr>
          <p:nvPr>
            <p:ph type="title"/>
          </p:nvPr>
        </p:nvSpPr>
        <p:spPr>
          <a:xfrm>
            <a:off x="315397" y="2261651"/>
            <a:ext cx="4847729" cy="2334697"/>
          </a:xfrm>
        </p:spPr>
        <p:txBody>
          <a:bodyPr/>
          <a:lstStyle/>
          <a:p>
            <a:pPr algn="ctr" fontAlgn="base"/>
            <a:r>
              <a:rPr lang="en-US" dirty="0">
                <a:sym typeface="Wingdings" panose="05000000000000000000" pitchFamily="2" charset="2"/>
              </a:rPr>
              <a:t>Empirical Implications </a:t>
            </a:r>
            <a:r>
              <a:rPr lang="en-US" dirty="0"/>
              <a:t>​</a:t>
            </a:r>
          </a:p>
        </p:txBody>
      </p:sp>
      <p:sp>
        <p:nvSpPr>
          <p:cNvPr id="3" name="Text Placeholder 2">
            <a:extLst>
              <a:ext uri="{FF2B5EF4-FFF2-40B4-BE49-F238E27FC236}">
                <a16:creationId xmlns:a16="http://schemas.microsoft.com/office/drawing/2014/main" id="{5FEC3E2D-8CF5-FBEA-7832-FF9E705562E0}"/>
              </a:ext>
            </a:extLst>
          </p:cNvPr>
          <p:cNvSpPr>
            <a:spLocks noGrp="1"/>
          </p:cNvSpPr>
          <p:nvPr>
            <p:ph type="body" sz="quarter" idx="10"/>
          </p:nvPr>
        </p:nvSpPr>
        <p:spPr/>
        <p:txBody>
          <a:bodyPr/>
          <a:lstStyle/>
          <a:p>
            <a:r>
              <a:rPr lang="en-US" dirty="0">
                <a:solidFill>
                  <a:schemeClr val="tx2"/>
                </a:solidFill>
              </a:rPr>
              <a:t>Motivation</a:t>
            </a:r>
          </a:p>
          <a:p>
            <a:r>
              <a:rPr lang="en-US" dirty="0">
                <a:solidFill>
                  <a:schemeClr val="tx2"/>
                </a:solidFill>
              </a:rPr>
              <a:t>Why Micro-Price Data?​</a:t>
            </a:r>
          </a:p>
          <a:p>
            <a:pPr fontAlgn="base"/>
            <a:r>
              <a:rPr lang="en-US" dirty="0">
                <a:solidFill>
                  <a:schemeClr val="tx2"/>
                </a:solidFill>
              </a:rPr>
              <a:t>Trade in Middle Products​</a:t>
            </a:r>
          </a:p>
          <a:p>
            <a:pPr fontAlgn="base"/>
            <a:r>
              <a:rPr lang="en-US" dirty="0">
                <a:sym typeface="Wingdings" panose="05000000000000000000" pitchFamily="2" charset="2"/>
              </a:rPr>
              <a:t> Empirical Implications</a:t>
            </a:r>
            <a:endParaRPr lang="en-US" dirty="0"/>
          </a:p>
        </p:txBody>
      </p:sp>
      <p:sp>
        <p:nvSpPr>
          <p:cNvPr id="4" name="Slide Number Placeholder 3">
            <a:extLst>
              <a:ext uri="{FF2B5EF4-FFF2-40B4-BE49-F238E27FC236}">
                <a16:creationId xmlns:a16="http://schemas.microsoft.com/office/drawing/2014/main" id="{499C9616-1FAE-12CD-5A35-9AC99A66A5CE}"/>
              </a:ext>
            </a:extLst>
          </p:cNvPr>
          <p:cNvSpPr>
            <a:spLocks noGrp="1"/>
          </p:cNvSpPr>
          <p:nvPr>
            <p:ph type="sldNum" sz="quarter" idx="12"/>
          </p:nvPr>
        </p:nvSpPr>
        <p:spPr/>
        <p:txBody>
          <a:bodyPr/>
          <a:lstStyle/>
          <a:p>
            <a:fld id="{F994776A-187E-9540-9EA4-8D5781AB769D}" type="slidenum">
              <a:rPr lang="en-US" smtClean="0"/>
              <a:pPr/>
              <a:t>29</a:t>
            </a:fld>
            <a:endParaRPr lang="en-US" dirty="0"/>
          </a:p>
        </p:txBody>
      </p:sp>
    </p:spTree>
    <p:extLst>
      <p:ext uri="{BB962C8B-B14F-4D97-AF65-F5344CB8AC3E}">
        <p14:creationId xmlns:p14="http://schemas.microsoft.com/office/powerpoint/2010/main" val="4003402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AA5DE-2F3E-3E39-A182-F0D51E343AC4}"/>
              </a:ext>
            </a:extLst>
          </p:cNvPr>
          <p:cNvSpPr>
            <a:spLocks noGrp="1"/>
          </p:cNvSpPr>
          <p:nvPr>
            <p:ph type="title"/>
          </p:nvPr>
        </p:nvSpPr>
        <p:spPr/>
        <p:txBody>
          <a:bodyPr/>
          <a:lstStyle/>
          <a:p>
            <a:r>
              <a:rPr lang="en-US" dirty="0"/>
              <a:t>Introductory Motivation</a:t>
            </a:r>
          </a:p>
        </p:txBody>
      </p:sp>
      <p:sp>
        <p:nvSpPr>
          <p:cNvPr id="3" name="Text Placeholder 2">
            <a:extLst>
              <a:ext uri="{FF2B5EF4-FFF2-40B4-BE49-F238E27FC236}">
                <a16:creationId xmlns:a16="http://schemas.microsoft.com/office/drawing/2014/main" id="{7B8D284D-0231-F8F1-1CFC-7E33ADCA0B14}"/>
              </a:ext>
            </a:extLst>
          </p:cNvPr>
          <p:cNvSpPr>
            <a:spLocks noGrp="1"/>
          </p:cNvSpPr>
          <p:nvPr>
            <p:ph type="body" sz="quarter" idx="10"/>
          </p:nvPr>
        </p:nvSpPr>
        <p:spPr/>
        <p:txBody>
          <a:bodyPr/>
          <a:lstStyle/>
          <a:p>
            <a:pPr marL="285750" indent="-285750" fontAlgn="base">
              <a:buFont typeface="Arial" panose="020B0604020202020204" pitchFamily="34" charset="0"/>
              <a:buChar char="•"/>
            </a:pPr>
            <a:r>
              <a:rPr lang="en-US" dirty="0"/>
              <a:t>Prices are just as important as quantities for research in international trade and macroeconomics​</a:t>
            </a:r>
          </a:p>
          <a:p>
            <a:pPr marL="285750" indent="-285750" fontAlgn="base">
              <a:buFont typeface="Arial" panose="020B0604020202020204" pitchFamily="34" charset="0"/>
              <a:buChar char="•"/>
            </a:pPr>
            <a:r>
              <a:rPr lang="en-US" dirty="0"/>
              <a:t>We know more about quantities than about prices​</a:t>
            </a:r>
          </a:p>
          <a:p>
            <a:pPr marL="285750" indent="-285750" fontAlgn="base">
              <a:buFont typeface="Arial" panose="020B0604020202020204" pitchFamily="34" charset="0"/>
              <a:buChar char="•"/>
            </a:pPr>
            <a:r>
              <a:rPr lang="en-US" dirty="0"/>
              <a:t>Put differently: we know more about the </a:t>
            </a:r>
            <a:r>
              <a:rPr lang="en-US" b="1" dirty="0">
                <a:solidFill>
                  <a:srgbClr val="9D2235"/>
                </a:solidFill>
              </a:rPr>
              <a:t>volume</a:t>
            </a:r>
            <a:r>
              <a:rPr lang="en-US" dirty="0"/>
              <a:t> of trade than the </a:t>
            </a:r>
            <a:r>
              <a:rPr lang="en-US" b="1" dirty="0">
                <a:solidFill>
                  <a:srgbClr val="9D2235"/>
                </a:solidFill>
              </a:rPr>
              <a:t>terms</a:t>
            </a:r>
            <a:r>
              <a:rPr lang="en-US" dirty="0"/>
              <a:t> of trade​</a:t>
            </a:r>
          </a:p>
          <a:p>
            <a:pPr marL="742950" lvl="1" indent="-285750" fontAlgn="base">
              <a:buClr>
                <a:schemeClr val="tx1"/>
              </a:buClr>
              <a:buFont typeface="Wingdings" panose="05000000000000000000" pitchFamily="2" charset="2"/>
              <a:buChar char="§"/>
            </a:pPr>
            <a:r>
              <a:rPr lang="en-US" b="1" dirty="0">
                <a:solidFill>
                  <a:srgbClr val="9D2235"/>
                </a:solidFill>
              </a:rPr>
              <a:t>Volume</a:t>
            </a:r>
            <a:r>
              <a:rPr lang="en-US" dirty="0"/>
              <a:t> of trade: the quantity of units of a good traded between countries</a:t>
            </a:r>
          </a:p>
          <a:p>
            <a:pPr marL="742950" lvl="1" indent="-285750" fontAlgn="base">
              <a:buClr>
                <a:schemeClr val="tx1"/>
              </a:buClr>
              <a:buFont typeface="Wingdings" panose="05000000000000000000" pitchFamily="2" charset="2"/>
              <a:buChar char="§"/>
            </a:pPr>
            <a:r>
              <a:rPr lang="en-US" b="1" dirty="0">
                <a:solidFill>
                  <a:srgbClr val="9D2235"/>
                </a:solidFill>
              </a:rPr>
              <a:t>Terms</a:t>
            </a:r>
            <a:r>
              <a:rPr lang="en-US" dirty="0"/>
              <a:t> of trade: the price a country gets for what it sells, relative to the price it pays for what it buys</a:t>
            </a:r>
          </a:p>
          <a:p>
            <a:pPr marL="285750" indent="-285750" fontAlgn="base">
              <a:buClr>
                <a:schemeClr val="tx1"/>
              </a:buClr>
              <a:buFont typeface="Arial" panose="020B0604020202020204" pitchFamily="34" charset="0"/>
              <a:buChar char="•"/>
            </a:pPr>
            <a:r>
              <a:rPr lang="en-US" dirty="0"/>
              <a:t>General equilibrium links the terms of trade to the trade balance</a:t>
            </a:r>
          </a:p>
          <a:p>
            <a:pPr marL="742950" lvl="1" indent="-285750" fontAlgn="base">
              <a:buClr>
                <a:schemeClr val="tx1"/>
              </a:buClr>
              <a:buFont typeface="Wingdings" panose="05000000000000000000" pitchFamily="2" charset="2"/>
              <a:buChar char="§"/>
            </a:pPr>
            <a:r>
              <a:rPr lang="en-US" b="1" dirty="0">
                <a:solidFill>
                  <a:srgbClr val="9D2235"/>
                </a:solidFill>
              </a:rPr>
              <a:t>General equilibrium</a:t>
            </a:r>
            <a:r>
              <a:rPr lang="en-US" dirty="0"/>
              <a:t>: prices and quantities are determined together, not one at a time</a:t>
            </a:r>
          </a:p>
          <a:p>
            <a:pPr marL="742950" lvl="1" indent="-285750" fontAlgn="base">
              <a:buClr>
                <a:schemeClr val="tx1"/>
              </a:buClr>
              <a:buFont typeface="Wingdings" panose="05000000000000000000" pitchFamily="2" charset="2"/>
              <a:buChar char="§"/>
            </a:pPr>
            <a:r>
              <a:rPr lang="en-US" dirty="0"/>
              <a:t>The trade balance depends on both how much a country ships, and what those shipments are worth</a:t>
            </a:r>
          </a:p>
          <a:p>
            <a:pPr marL="742950" lvl="1" indent="-285750" fontAlgn="base">
              <a:buClr>
                <a:schemeClr val="tx1"/>
              </a:buClr>
              <a:buFont typeface="Wingdings" panose="05000000000000000000" pitchFamily="2" charset="2"/>
              <a:buChar char="§"/>
            </a:pPr>
            <a:r>
              <a:rPr lang="en-US" dirty="0"/>
              <a:t>Thus, we need information on both the </a:t>
            </a:r>
            <a:r>
              <a:rPr lang="en-US" b="1" dirty="0">
                <a:solidFill>
                  <a:srgbClr val="9D2235"/>
                </a:solidFill>
              </a:rPr>
              <a:t>quantities</a:t>
            </a:r>
            <a:r>
              <a:rPr lang="en-US" dirty="0">
                <a:solidFill>
                  <a:srgbClr val="FF0000"/>
                </a:solidFill>
              </a:rPr>
              <a:t> </a:t>
            </a:r>
            <a:r>
              <a:rPr lang="en-US" dirty="0"/>
              <a:t>and </a:t>
            </a:r>
            <a:r>
              <a:rPr lang="en-US" b="1" dirty="0">
                <a:solidFill>
                  <a:srgbClr val="9D2235"/>
                </a:solidFill>
              </a:rPr>
              <a:t>prices</a:t>
            </a:r>
            <a:r>
              <a:rPr lang="en-US" dirty="0">
                <a:solidFill>
                  <a:srgbClr val="FF0000"/>
                </a:solidFill>
              </a:rPr>
              <a:t> </a:t>
            </a:r>
            <a:r>
              <a:rPr lang="en-US" dirty="0"/>
              <a:t>of traded goods</a:t>
            </a:r>
          </a:p>
          <a:p>
            <a:pPr marL="285750" indent="-285750" fontAlgn="base">
              <a:buClr>
                <a:schemeClr val="tx1"/>
              </a:buClr>
              <a:buFont typeface="Arial" panose="020B0604020202020204" pitchFamily="34" charset="0"/>
              <a:buChar char="•"/>
            </a:pPr>
            <a:r>
              <a:rPr lang="en-US" dirty="0"/>
              <a:t>Micro-price research helps to fill this gap​</a:t>
            </a:r>
          </a:p>
          <a:p>
            <a:pPr marL="285750" indent="-285750" fontAlgn="base">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3BC39394-A0ED-4E61-3DC7-A45411F33C61}"/>
              </a:ext>
              <a:ext uri="{C183D7F6-B498-43B3-948B-1728B52AA6E4}">
                <adec:decorative xmlns:adec="http://schemas.microsoft.com/office/drawing/2017/decorative" val="0"/>
              </a:ext>
            </a:extLst>
          </p:cNvPr>
          <p:cNvSpPr>
            <a:spLocks noGrp="1"/>
          </p:cNvSpPr>
          <p:nvPr>
            <p:ph type="sldNum" sz="quarter" idx="12"/>
          </p:nvPr>
        </p:nvSpPr>
        <p:spPr/>
        <p:txBody>
          <a:bodyPr/>
          <a:lstStyle/>
          <a:p>
            <a:fld id="{F994776A-187E-9540-9EA4-8D5781AB769D}" type="slidenum">
              <a:rPr lang="en-US" smtClean="0"/>
              <a:pPr/>
              <a:t>3</a:t>
            </a:fld>
            <a:endParaRPr lang="en-US" dirty="0"/>
          </a:p>
        </p:txBody>
      </p:sp>
    </p:spTree>
    <p:extLst>
      <p:ext uri="{BB962C8B-B14F-4D97-AF65-F5344CB8AC3E}">
        <p14:creationId xmlns:p14="http://schemas.microsoft.com/office/powerpoint/2010/main" val="22155055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82691B-8349-F7D3-D4B2-43BC377F1273}"/>
              </a:ext>
            </a:extLst>
          </p:cNvPr>
          <p:cNvSpPr>
            <a:spLocks noGrp="1"/>
          </p:cNvSpPr>
          <p:nvPr>
            <p:ph type="title"/>
          </p:nvPr>
        </p:nvSpPr>
        <p:spPr/>
        <p:txBody>
          <a:bodyPr/>
          <a:lstStyle/>
          <a:p>
            <a:r>
              <a:rPr lang="en-US" dirty="0"/>
              <a:t>Time Series Implications</a:t>
            </a:r>
          </a:p>
        </p:txBody>
      </p:sp>
      <p:sp>
        <p:nvSpPr>
          <p:cNvPr id="2" name="Slide Number Placeholder 1">
            <a:extLst>
              <a:ext uri="{FF2B5EF4-FFF2-40B4-BE49-F238E27FC236}">
                <a16:creationId xmlns:a16="http://schemas.microsoft.com/office/drawing/2014/main" id="{BF097275-DC54-D2D5-27E2-D5AA6AD89660}"/>
              </a:ext>
            </a:extLst>
          </p:cNvPr>
          <p:cNvSpPr>
            <a:spLocks noGrp="1"/>
          </p:cNvSpPr>
          <p:nvPr>
            <p:ph type="sldNum" sz="quarter" idx="12"/>
          </p:nvPr>
        </p:nvSpPr>
        <p:spPr/>
        <p:txBody>
          <a:bodyPr/>
          <a:lstStyle/>
          <a:p>
            <a:fld id="{F994776A-187E-9540-9EA4-8D5781AB769D}" type="slidenum">
              <a:rPr lang="en-US" smtClean="0"/>
              <a:pPr/>
              <a:t>30</a:t>
            </a:fld>
            <a:endParaRPr lang="en-US" dirty="0"/>
          </a:p>
        </p:txBody>
      </p:sp>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D8C94894-075E-E878-43E9-D76F2EC76233}"/>
                  </a:ext>
                </a:extLst>
              </p:cNvPr>
              <p:cNvSpPr>
                <a:spLocks noGrp="1"/>
              </p:cNvSpPr>
              <p:nvPr>
                <p:ph type="body" sz="quarter" idx="10"/>
              </p:nvPr>
            </p:nvSpPr>
            <p:spPr/>
            <p:txBody>
              <a:bodyPr/>
              <a:lstStyle/>
              <a:p>
                <a:r>
                  <a:rPr lang="en-US" dirty="0"/>
                  <a:t>Linking LOP to PPP</a:t>
                </a:r>
              </a:p>
              <a:p>
                <a:endParaRPr lang="en-US" dirty="0"/>
              </a:p>
              <a:p>
                <a:pPr algn="ctr"/>
                <a14:m>
                  <m:oMathPara xmlns:m="http://schemas.openxmlformats.org/officeDocument/2006/math">
                    <m:oMath>
                      <m:r>
                        <a:rPr lang="en-US" b="0" i="1" smtClean="0">
                          <a:latin typeface="Cambria Math" panose="02040503050406030204" pitchFamily="18" charset="0"/>
                        </a:rPr>
                        <m:t>𝑣𝑎𝑟</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e>
                      </m:d>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𝑁</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r>
                            <a:rPr lang="en-US" b="0" i="1" smtClean="0">
                              <a:latin typeface="Cambria Math" panose="02040503050406030204" pitchFamily="18" charset="0"/>
                            </a:rPr>
                            <m:t>𝑐𝑜𝑣</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m:t>
                                  </m:r>
                                </m:sub>
                              </m:sSub>
                            </m:e>
                          </m:d>
                        </m:e>
                      </m:nary>
                    </m:oMath>
                  </m:oMathPara>
                </a14:m>
                <a:endParaRPr lang="en-US" dirty="0"/>
              </a:p>
              <a:p>
                <a:pPr algn="ctr"/>
                <a:endParaRPr lang="en-US" dirty="0"/>
              </a:p>
              <a:p>
                <a:pPr algn="ctr"/>
                <a14:m>
                  <m:oMathPara xmlns:m="http://schemas.openxmlformats.org/officeDocument/2006/math">
                    <m:oMath>
                      <m:f>
                        <m:fPr>
                          <m:ctrlPr>
                            <a:rPr lang="en-US" b="0" i="1" smtClean="0">
                              <a:latin typeface="Cambria Math" panose="02040503050406030204" pitchFamily="18" charset="0"/>
                            </a:rPr>
                          </m:ctrlPr>
                        </m:fPr>
                        <m:num>
                          <m:r>
                            <a:rPr lang="en-US" b="0" i="1" smtClean="0">
                              <a:latin typeface="Cambria Math" panose="02040503050406030204" pitchFamily="18" charset="0"/>
                            </a:rPr>
                            <m:t>𝑣𝑎𝑟</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e>
                          </m:d>
                        </m:num>
                        <m:den>
                          <m:r>
                            <a:rPr lang="en-US" b="0" i="1" smtClean="0">
                              <a:latin typeface="Cambria Math" panose="02040503050406030204" pitchFamily="18" charset="0"/>
                            </a:rPr>
                            <m:t>𝑣𝑎𝑟</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e>
                          </m:d>
                        </m:den>
                      </m:f>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𝑁</m:t>
                          </m:r>
                        </m:sup>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r>
                                <a:rPr lang="en-US" i="1">
                                  <a:latin typeface="Cambria Math" panose="02040503050406030204" pitchFamily="18" charset="0"/>
                                </a:rPr>
                                <m:t>𝑐𝑜𝑣</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𝑗𝑘</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𝑗𝑘</m:t>
                                      </m:r>
                                    </m:sub>
                                  </m:sSub>
                                </m:e>
                              </m:d>
                            </m:num>
                            <m:den>
                              <m:r>
                                <a:rPr lang="en-US" i="1">
                                  <a:latin typeface="Cambria Math" panose="02040503050406030204" pitchFamily="18" charset="0"/>
                                </a:rPr>
                                <m:t>𝑣𝑎𝑟</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𝑗𝑘</m:t>
                                      </m:r>
                                      <m:r>
                                        <a:rPr lang="en-US" i="1">
                                          <a:latin typeface="Cambria Math" panose="02040503050406030204" pitchFamily="18" charset="0"/>
                                        </a:rPr>
                                        <m:t>,</m:t>
                                      </m:r>
                                      <m:r>
                                        <a:rPr lang="en-US" i="1">
                                          <a:latin typeface="Cambria Math" panose="02040503050406030204" pitchFamily="18" charset="0"/>
                                        </a:rPr>
                                        <m:t>𝑡</m:t>
                                      </m:r>
                                    </m:sub>
                                  </m:sSub>
                                </m:e>
                              </m:d>
                            </m:den>
                          </m:f>
                        </m:e>
                      </m:nary>
                    </m:oMath>
                  </m:oMathPara>
                </a14:m>
                <a:endParaRPr lang="en-US" dirty="0"/>
              </a:p>
              <a:p>
                <a:pPr algn="ctr"/>
                <a:endParaRPr lang="en-US" dirty="0"/>
              </a:p>
              <a:p>
                <a:pPr algn="ctr"/>
                <a14:m>
                  <m:oMathPara xmlns:m="http://schemas.openxmlformats.org/officeDocument/2006/math">
                    <m:oMath>
                      <m:r>
                        <a:rPr lang="en-US" b="0" i="1" smtClean="0">
                          <a:latin typeface="Cambria Math" panose="02040503050406030204" pitchFamily="18" charset="0"/>
                        </a:rPr>
                        <m:t>1=</m:t>
                      </m:r>
                      <m:nary>
                        <m:naryPr>
                          <m:chr m:val="∑"/>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𝑁</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e>
                      </m:nary>
                    </m:oMath>
                  </m:oMathPara>
                </a14:m>
                <a:endParaRPr lang="en-US" dirty="0"/>
              </a:p>
              <a:p>
                <a:pPr algn="ctr"/>
                <a:endParaRPr lang="en-US" dirty="0"/>
              </a:p>
              <a:p>
                <a:r>
                  <a:rPr lang="en-US" dirty="0"/>
                  <a:t>Analogous to finance </a:t>
                </a:r>
                <a14:m>
                  <m:oMath xmlns:m="http://schemas.openxmlformats.org/officeDocument/2006/math">
                    <m:r>
                      <a:rPr lang="en-US" b="0" i="1" smtClean="0">
                        <a:latin typeface="Cambria Math" panose="02040503050406030204" pitchFamily="18" charset="0"/>
                      </a:rPr>
                      <m:t>𝛽</m:t>
                    </m:r>
                  </m:oMath>
                </a14:m>
                <a:r>
                  <a:rPr lang="en-US" dirty="0"/>
                  <a:t>. LOP deviation with high covariance with the aggregate contribute more to the variance of the portfolio (cost of the basket, PPP).</a:t>
                </a:r>
              </a:p>
            </p:txBody>
          </p:sp>
        </mc:Choice>
        <mc:Fallback>
          <p:sp>
            <p:nvSpPr>
              <p:cNvPr id="3" name="Text Placeholder 2">
                <a:extLst>
                  <a:ext uri="{FF2B5EF4-FFF2-40B4-BE49-F238E27FC236}">
                    <a16:creationId xmlns:a16="http://schemas.microsoft.com/office/drawing/2014/main" id="{D8C94894-075E-E878-43E9-D76F2EC76233}"/>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433" t="-989" b="-7627"/>
                </a:stretch>
              </a:blipFill>
            </p:spPr>
            <p:txBody>
              <a:bodyPr/>
              <a:lstStyle/>
              <a:p>
                <a:r>
                  <a:rPr lang="en-US">
                    <a:noFill/>
                  </a:rPr>
                  <a:t> </a:t>
                </a:r>
              </a:p>
            </p:txBody>
          </p:sp>
        </mc:Fallback>
      </mc:AlternateContent>
      <p:sp>
        <p:nvSpPr>
          <p:cNvPr id="5" name="Text Placeholder 4">
            <a:extLst>
              <a:ext uri="{FF2B5EF4-FFF2-40B4-BE49-F238E27FC236}">
                <a16:creationId xmlns:a16="http://schemas.microsoft.com/office/drawing/2014/main" id="{E4CC0FD0-7C19-1B87-9C7B-68A2E19636CA}"/>
              </a:ext>
            </a:extLst>
          </p:cNvPr>
          <p:cNvSpPr>
            <a:spLocks noGrp="1"/>
          </p:cNvSpPr>
          <p:nvPr>
            <p:ph type="body" sz="quarter" idx="11"/>
          </p:nvPr>
        </p:nvSpPr>
        <p:spPr/>
        <p:txBody>
          <a:bodyPr/>
          <a:lstStyle/>
          <a:p>
            <a:r>
              <a:rPr lang="en-US" dirty="0" err="1">
                <a:solidFill>
                  <a:schemeClr val="tx1"/>
                </a:solidFill>
              </a:rPr>
              <a:t>Crucini</a:t>
            </a:r>
            <a:r>
              <a:rPr lang="en-US" dirty="0">
                <a:solidFill>
                  <a:schemeClr val="tx1"/>
                </a:solidFill>
              </a:rPr>
              <a:t> and Landry (2016)</a:t>
            </a:r>
          </a:p>
        </p:txBody>
      </p:sp>
    </p:spTree>
    <p:extLst>
      <p:ext uri="{BB962C8B-B14F-4D97-AF65-F5344CB8AC3E}">
        <p14:creationId xmlns:p14="http://schemas.microsoft.com/office/powerpoint/2010/main" val="8826270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93E585-262A-4E44-9042-5FA8B8F23F0E}"/>
              </a:ext>
            </a:extLst>
          </p:cNvPr>
          <p:cNvSpPr>
            <a:spLocks noGrp="1"/>
          </p:cNvSpPr>
          <p:nvPr>
            <p:ph type="title"/>
          </p:nvPr>
        </p:nvSpPr>
        <p:spPr/>
        <p:txBody>
          <a:bodyPr/>
          <a:lstStyle/>
          <a:p>
            <a:r>
              <a:rPr lang="en-US" sz="3200" i="0" u="none" strike="noStrike" dirty="0">
                <a:solidFill>
                  <a:schemeClr val="tx1"/>
                </a:solidFill>
                <a:effectLst/>
                <a:latin typeface="+mn-lt"/>
              </a:rPr>
              <a:t>Classical Dichotomy Benchmark</a:t>
            </a:r>
            <a:endParaRPr lang="en-US" dirty="0">
              <a:solidFill>
                <a:schemeClr val="tx1"/>
              </a:solidFill>
              <a:latin typeface="+mn-lt"/>
            </a:endParaRPr>
          </a:p>
        </p:txBody>
      </p:sp>
      <p:sp>
        <p:nvSpPr>
          <p:cNvPr id="3" name="Text Placeholder 2">
            <a:extLst>
              <a:ext uri="{FF2B5EF4-FFF2-40B4-BE49-F238E27FC236}">
                <a16:creationId xmlns:a16="http://schemas.microsoft.com/office/drawing/2014/main" id="{2AC738C4-4AA8-4452-95D0-4CF8DF16C1E5}"/>
              </a:ext>
            </a:extLst>
          </p:cNvPr>
          <p:cNvSpPr>
            <a:spLocks noGrp="1"/>
          </p:cNvSpPr>
          <p:nvPr>
            <p:ph type="body" sz="quarter" idx="10"/>
          </p:nvPr>
        </p:nvSpPr>
        <p:spPr>
          <a:xfrm>
            <a:off x="446468" y="1440987"/>
            <a:ext cx="11266713" cy="4311995"/>
          </a:xfrm>
        </p:spPr>
        <p:txBody>
          <a:bodyPr/>
          <a:lstStyle/>
          <a:p>
            <a:pPr marL="285750" indent="-285750" rtl="0">
              <a:buFont typeface="Arial" panose="020B0604020202020204" pitchFamily="34" charset="0"/>
              <a:buChar char="•"/>
            </a:pPr>
            <a:r>
              <a:rPr lang="en-US" dirty="0"/>
              <a:t>The overall rate varies over time. All of that variation comes from somewhere</a:t>
            </a:r>
          </a:p>
          <a:p>
            <a:pPr marL="285750" indent="-285750" rtl="0">
              <a:buFont typeface="Arial" panose="020B0604020202020204" pitchFamily="34" charset="0"/>
              <a:buChar char="•"/>
            </a:pPr>
            <a:endParaRPr lang="en-US" dirty="0"/>
          </a:p>
          <a:p>
            <a:pPr marL="285750" indent="-285750" rtl="0">
              <a:buFont typeface="Arial" panose="020B0604020202020204" pitchFamily="34" charset="0"/>
              <a:buChar char="•"/>
            </a:pPr>
            <a:r>
              <a:rPr lang="en-US" dirty="0"/>
              <a:t>Textbook says: not from apples — you can ship an apple, so arbitrage holds it in line</a:t>
            </a:r>
          </a:p>
          <a:p>
            <a:pPr marL="285750" indent="-285750" rtl="0">
              <a:buFont typeface="Arial" panose="020B0604020202020204" pitchFamily="34" charset="0"/>
              <a:buChar char="•"/>
            </a:pPr>
            <a:endParaRPr lang="en-US" dirty="0"/>
          </a:p>
          <a:p>
            <a:pPr marL="285750" indent="-285750" rtl="0">
              <a:buFont typeface="Arial" panose="020B0604020202020204" pitchFamily="34" charset="0"/>
              <a:buChar char="•"/>
            </a:pPr>
            <a:r>
              <a:rPr lang="en-US" dirty="0"/>
              <a:t>Apples and things like them are ~40% of what people buy</a:t>
            </a:r>
          </a:p>
          <a:p>
            <a:pPr marL="285750" indent="-285750" rtl="0">
              <a:buFont typeface="Arial" panose="020B0604020202020204" pitchFamily="34" charset="0"/>
              <a:buChar char="•"/>
            </a:pPr>
            <a:endParaRPr lang="en-US" dirty="0"/>
          </a:p>
          <a:p>
            <a:pPr marL="285750" indent="-285750" rtl="0">
              <a:buFont typeface="Arial" panose="020B0604020202020204" pitchFamily="34" charset="0"/>
              <a:buChar char="•"/>
            </a:pPr>
            <a:r>
              <a:rPr lang="en-US" dirty="0"/>
              <a:t>So the other 60% — haircuts, rent, restaurant meals — has to carry all of the variation</a:t>
            </a:r>
          </a:p>
          <a:p>
            <a:pPr marL="285750" indent="-285750" rtl="0">
              <a:buFont typeface="Arial" panose="020B0604020202020204" pitchFamily="34" charset="0"/>
              <a:buChar char="•"/>
            </a:pPr>
            <a:endParaRPr lang="en-US" dirty="0"/>
          </a:p>
          <a:p>
            <a:pPr marL="285750" indent="-285750" rtl="0">
              <a:buFont typeface="Arial" panose="020B0604020202020204" pitchFamily="34" charset="0"/>
              <a:buChar char="•"/>
            </a:pPr>
            <a:r>
              <a:rPr lang="en-US" dirty="0"/>
              <a:t>Meaning: every non-traded good varies about 1.7× as much as the overall rate</a:t>
            </a:r>
          </a:p>
          <a:p>
            <a:pPr rtl="0">
              <a:buFont typeface="Arial" panose="020B0604020202020204" pitchFamily="34" charset="0"/>
              <a:buChar char="•"/>
            </a:pPr>
            <a:endParaRPr lang="en-US" dirty="0"/>
          </a:p>
          <a:p>
            <a:pPr rtl="0"/>
            <a:r>
              <a:rPr lang="en-US" b="1" dirty="0"/>
              <a:t>Prediction: two kinds of good. One that doesn't vary at all, one that varies 1.7× as much. Nothing in between.</a:t>
            </a:r>
          </a:p>
          <a:p>
            <a:pPr rtl="0"/>
            <a:r>
              <a:rPr lang="en-US" i="1" dirty="0"/>
              <a:t>Note: for more information on how to classical dichotomy applies to intermediate inputs, see the </a:t>
            </a:r>
            <a:r>
              <a:rPr lang="en-US" b="1" i="1" dirty="0"/>
              <a:t>Accounting for Real-Exchange Rates using Micro-Data”</a:t>
            </a:r>
            <a:r>
              <a:rPr lang="en-US" i="1" dirty="0"/>
              <a:t> slides.</a:t>
            </a:r>
          </a:p>
          <a:p>
            <a:endParaRPr lang="en-US" dirty="0"/>
          </a:p>
        </p:txBody>
      </p:sp>
      <p:sp>
        <p:nvSpPr>
          <p:cNvPr id="2" name="Slide Number Placeholder 1">
            <a:extLst>
              <a:ext uri="{FF2B5EF4-FFF2-40B4-BE49-F238E27FC236}">
                <a16:creationId xmlns:a16="http://schemas.microsoft.com/office/drawing/2014/main" id="{080D5FEC-667C-480E-B1EB-D1944927E5C3}"/>
              </a:ext>
            </a:extLst>
          </p:cNvPr>
          <p:cNvSpPr>
            <a:spLocks noGrp="1"/>
          </p:cNvSpPr>
          <p:nvPr>
            <p:ph type="sldNum" sz="quarter" idx="12"/>
          </p:nvPr>
        </p:nvSpPr>
        <p:spPr/>
        <p:txBody>
          <a:bodyPr/>
          <a:lstStyle/>
          <a:p>
            <a:fld id="{F994776A-187E-9540-9EA4-8D5781AB769D}" type="slidenum">
              <a:rPr lang="en-US" smtClean="0"/>
              <a:pPr/>
              <a:t>31</a:t>
            </a:fld>
            <a:endParaRPr lang="en-US" dirty="0"/>
          </a:p>
        </p:txBody>
      </p:sp>
    </p:spTree>
    <p:extLst>
      <p:ext uri="{BB962C8B-B14F-4D97-AF65-F5344CB8AC3E}">
        <p14:creationId xmlns:p14="http://schemas.microsoft.com/office/powerpoint/2010/main" val="39138084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82D522-E490-C40A-24DF-76D38B93312C}"/>
              </a:ext>
            </a:extLst>
          </p:cNvPr>
          <p:cNvSpPr>
            <a:spLocks noGrp="1"/>
          </p:cNvSpPr>
          <p:nvPr>
            <p:ph type="title"/>
          </p:nvPr>
        </p:nvSpPr>
        <p:spPr/>
        <p:txBody>
          <a:bodyPr/>
          <a:lstStyle/>
          <a:p>
            <a:r>
              <a:rPr lang="en-US" dirty="0"/>
              <a:t>Time Series Implications (Continued)</a:t>
            </a:r>
          </a:p>
        </p:txBody>
      </p:sp>
      <p:sp>
        <p:nvSpPr>
          <p:cNvPr id="2" name="Slide Number Placeholder 1">
            <a:extLst>
              <a:ext uri="{FF2B5EF4-FFF2-40B4-BE49-F238E27FC236}">
                <a16:creationId xmlns:a16="http://schemas.microsoft.com/office/drawing/2014/main" id="{50CE8191-2039-3244-CFF1-26737B9D830F}"/>
              </a:ext>
            </a:extLst>
          </p:cNvPr>
          <p:cNvSpPr>
            <a:spLocks noGrp="1"/>
          </p:cNvSpPr>
          <p:nvPr>
            <p:ph type="sldNum" sz="quarter" idx="12"/>
          </p:nvPr>
        </p:nvSpPr>
        <p:spPr/>
        <p:txBody>
          <a:bodyPr/>
          <a:lstStyle/>
          <a:p>
            <a:fld id="{F994776A-187E-9540-9EA4-8D5781AB769D}" type="slidenum">
              <a:rPr lang="en-US" smtClean="0"/>
              <a:pPr/>
              <a:t>32</a:t>
            </a:fld>
            <a:endParaRPr lang="en-US" dirty="0"/>
          </a:p>
        </p:txBody>
      </p:sp>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3D5F85A9-C6FF-FBB1-7178-AB9C25A58F33}"/>
                  </a:ext>
                </a:extLst>
              </p:cNvPr>
              <p:cNvSpPr>
                <a:spLocks noGrp="1"/>
              </p:cNvSpPr>
              <p:nvPr>
                <p:ph type="body" sz="quarter" idx="10"/>
              </p:nvPr>
            </p:nvSpPr>
            <p:spPr/>
            <p:txBody>
              <a:bodyPr/>
              <a:lstStyle/>
              <a:p>
                <a:r>
                  <a:rPr lang="en-US" dirty="0"/>
                  <a:t>Linking the contribution of each good to the volatility of aggregate real exchange rates begins with the theory of trade in middle products model:</a:t>
                </a:r>
              </a:p>
              <a:p>
                <a:endParaRPr lang="en-US" dirty="0"/>
              </a:p>
              <a:p>
                <a:pPr/>
                <a14:m>
                  <m:oMathPara xmlns:m="http://schemas.openxmlformats.org/officeDocument/2006/math">
                    <m:oMathParaPr>
                      <m:jc m:val="center"/>
                    </m:oMathParaPr>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𝑐𝑜𝑣</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m:t>
                                  </m:r>
                                </m:sub>
                              </m:sSub>
                            </m:e>
                          </m:d>
                        </m:num>
                        <m:den>
                          <m:r>
                            <a:rPr lang="en-US" b="0" i="1" smtClean="0">
                              <a:latin typeface="Cambria Math" panose="02040503050406030204" pitchFamily="18" charset="0"/>
                            </a:rPr>
                            <m:t>𝑣𝑎𝑟</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e>
                          </m:d>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r>
                            <a:rPr lang="en-US" b="0" i="1" smtClean="0">
                              <a:latin typeface="Cambria Math" panose="02040503050406030204" pitchFamily="18" charset="0"/>
                            </a:rPr>
                            <m:t>𝑐𝑜𝑣</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𝑗𝑘</m:t>
                                  </m:r>
                                </m:sub>
                              </m:sSub>
                            </m:e>
                          </m:d>
                        </m:num>
                        <m:den>
                          <m:r>
                            <a:rPr lang="en-US" b="0" i="1" smtClean="0">
                              <a:latin typeface="Cambria Math" panose="02040503050406030204" pitchFamily="18" charset="0"/>
                            </a:rPr>
                            <m:t>𝑣𝑎𝑟</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e>
                          </m:d>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d>
                          <m:r>
                            <a:rPr lang="en-US" b="0" i="1" smtClean="0">
                              <a:latin typeface="Cambria Math" panose="02040503050406030204" pitchFamily="18" charset="0"/>
                            </a:rPr>
                            <m:t>𝑐𝑜𝑣</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𝜏</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e>
                          </m:d>
                        </m:num>
                        <m:den>
                          <m:r>
                            <a:rPr lang="en-US" b="0" i="1" smtClean="0">
                              <a:latin typeface="Cambria Math" panose="02040503050406030204" pitchFamily="18" charset="0"/>
                            </a:rPr>
                            <m:t>𝑣𝑎𝑟</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e>
                          </m:d>
                        </m:den>
                      </m:f>
                    </m:oMath>
                  </m:oMathPara>
                </a14:m>
                <a:endParaRPr lang="en-US" dirty="0"/>
              </a:p>
              <a:p>
                <a:pPr/>
                <a:endParaRPr lang="en-US" dirty="0"/>
              </a:p>
              <a:p>
                <a:pPr algn="ctr"/>
                <a14:m>
                  <m:oMathPara xmlns:m="http://schemas.openxmlformats.org/officeDocument/2006/math">
                    <m:oMathParaPr>
                      <m:jc m:val="center"/>
                    </m:oMathParaPr>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𝑤</m:t>
                          </m:r>
                        </m:sup>
                      </m:sSubSup>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sub>
                        <m:sup>
                          <m:r>
                            <a:rPr lang="en-US" b="0" i="1" smtClean="0">
                              <a:latin typeface="Cambria Math" panose="02040503050406030204" pitchFamily="18" charset="0"/>
                            </a:rPr>
                            <m:t>𝜏</m:t>
                          </m:r>
                        </m:sup>
                      </m:sSubSup>
                    </m:oMath>
                  </m:oMathPara>
                </a14:m>
                <a:endParaRPr lang="en-US" dirty="0"/>
              </a:p>
              <a:p>
                <a:pPr algn="ctr"/>
                <a:endParaRPr lang="en-US" dirty="0"/>
              </a:p>
              <a:p>
                <a:pPr/>
                <a:r>
                  <a:rPr lang="en-US" dirty="0"/>
                  <a:t>This relates the contribution of each good the variance of the aggregate real exchange rate to the underlying factors – local and traded factors – driving LOP deviations.</a:t>
                </a:r>
              </a:p>
            </p:txBody>
          </p:sp>
        </mc:Choice>
        <mc:Fallback>
          <p:sp>
            <p:nvSpPr>
              <p:cNvPr id="3" name="Text Placeholder 2">
                <a:extLst>
                  <a:ext uri="{FF2B5EF4-FFF2-40B4-BE49-F238E27FC236}">
                    <a16:creationId xmlns:a16="http://schemas.microsoft.com/office/drawing/2014/main" id="{3D5F85A9-C6FF-FBB1-7178-AB9C25A58F33}"/>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433" t="-989"/>
                </a:stretch>
              </a:blipFill>
            </p:spPr>
            <p:txBody>
              <a:bodyPr/>
              <a:lstStyle/>
              <a:p>
                <a:r>
                  <a:rPr lang="en-US">
                    <a:noFill/>
                  </a:rPr>
                  <a:t> </a:t>
                </a:r>
              </a:p>
            </p:txBody>
          </p:sp>
        </mc:Fallback>
      </mc:AlternateContent>
      <p:sp>
        <p:nvSpPr>
          <p:cNvPr id="5" name="Text Placeholder 4">
            <a:extLst>
              <a:ext uri="{FF2B5EF4-FFF2-40B4-BE49-F238E27FC236}">
                <a16:creationId xmlns:a16="http://schemas.microsoft.com/office/drawing/2014/main" id="{B3760B4B-6940-127C-2EEF-15E3F294E05E}"/>
              </a:ext>
            </a:extLst>
          </p:cNvPr>
          <p:cNvSpPr>
            <a:spLocks noGrp="1"/>
          </p:cNvSpPr>
          <p:nvPr>
            <p:ph type="body" sz="quarter" idx="11"/>
          </p:nvPr>
        </p:nvSpPr>
        <p:spPr/>
        <p:txBody>
          <a:bodyPr/>
          <a:lstStyle/>
          <a:p>
            <a:r>
              <a:rPr lang="en-US" dirty="0" err="1">
                <a:solidFill>
                  <a:schemeClr val="tx1"/>
                </a:solidFill>
              </a:rPr>
              <a:t>Crucini</a:t>
            </a:r>
            <a:r>
              <a:rPr lang="en-US" dirty="0">
                <a:solidFill>
                  <a:schemeClr val="tx1"/>
                </a:solidFill>
              </a:rPr>
              <a:t> and Landry (2016)</a:t>
            </a:r>
          </a:p>
        </p:txBody>
      </p:sp>
    </p:spTree>
    <p:extLst>
      <p:ext uri="{BB962C8B-B14F-4D97-AF65-F5344CB8AC3E}">
        <p14:creationId xmlns:p14="http://schemas.microsoft.com/office/powerpoint/2010/main" val="15374803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Title 3">
                <a:extLst>
                  <a:ext uri="{FF2B5EF4-FFF2-40B4-BE49-F238E27FC236}">
                    <a16:creationId xmlns:a16="http://schemas.microsoft.com/office/drawing/2014/main" id="{0F57A257-03DB-AFA5-EF8A-95541AE93A47}"/>
                  </a:ext>
                </a:extLst>
              </p:cNvPr>
              <p:cNvSpPr>
                <a:spLocks noGrp="1"/>
              </p:cNvSpPr>
              <p:nvPr>
                <p:ph type="title"/>
              </p:nvPr>
            </p:nvSpPr>
            <p:spPr>
              <a:xfrm>
                <a:off x="446468" y="559559"/>
                <a:ext cx="8868982" cy="577902"/>
              </a:xfrm>
            </p:spPr>
            <p:txBody>
              <a:bodyPr/>
              <a:lstStyle/>
              <a:p>
                <a:r>
                  <a:rPr lang="en-US" dirty="0"/>
                  <a:t>Regression of </a:t>
                </a:r>
                <a14:m>
                  <m:oMath xmlns:m="http://schemas.openxmlformats.org/officeDocument/2006/math">
                    <m:r>
                      <a:rPr lang="en-US" b="1" i="1" smtClean="0">
                        <a:latin typeface="Cambria Math" panose="02040503050406030204" pitchFamily="18" charset="0"/>
                      </a:rPr>
                      <m:t>𝜷</m:t>
                    </m:r>
                  </m:oMath>
                </a14:m>
                <a:r>
                  <a:rPr lang="en-US" dirty="0"/>
                  <a:t>s on distribution shares gives estimates of local and traded factors, 1</a:t>
                </a:r>
              </a:p>
            </p:txBody>
          </p:sp>
        </mc:Choice>
        <mc:Fallback>
          <p:sp>
            <p:nvSpPr>
              <p:cNvPr id="4" name="Title 3">
                <a:extLst>
                  <a:ext uri="{FF2B5EF4-FFF2-40B4-BE49-F238E27FC236}">
                    <a16:creationId xmlns:a16="http://schemas.microsoft.com/office/drawing/2014/main" id="{0F57A257-03DB-AFA5-EF8A-95541AE93A47}"/>
                  </a:ext>
                </a:extLst>
              </p:cNvPr>
              <p:cNvSpPr>
                <a:spLocks noGrp="1" noRot="1" noChangeAspect="1" noMove="1" noResize="1" noEditPoints="1" noAdjustHandles="1" noChangeArrowheads="1" noChangeShapeType="1" noTextEdit="1"/>
              </p:cNvSpPr>
              <p:nvPr>
                <p:ph type="title"/>
              </p:nvPr>
            </p:nvSpPr>
            <p:spPr>
              <a:xfrm>
                <a:off x="446468" y="559559"/>
                <a:ext cx="8868982" cy="577902"/>
              </a:xfrm>
              <a:blipFill>
                <a:blip r:embed="rId2"/>
                <a:stretch>
                  <a:fillRect l="-1718" t="-56842" r="-1443" b="-67368"/>
                </a:stretch>
              </a:blipFill>
            </p:spPr>
            <p:txBody>
              <a:bodyPr/>
              <a:lstStyle/>
              <a:p>
                <a:r>
                  <a:rPr lang="en-US">
                    <a:noFill/>
                  </a:rPr>
                  <a:t> </a:t>
                </a:r>
              </a:p>
            </p:txBody>
          </p:sp>
        </mc:Fallback>
      </mc:AlternateContent>
      <p:pic>
        <p:nvPicPr>
          <p:cNvPr id="6" name="Picture 5" descr="Regression graph with averaged beta on the y-axis and distribution share on the x-axis. A red dot and associated text indicates the gasoline beta is 0.6 at a distribution share of 0.2 while a blue dot and blue text indicates the two-bedroom apartment beta is 1.5 at distribution share of 0.95. Other dots indicate the relationship of the beta and the distribution share for other unnamed goods.">
            <a:extLst>
              <a:ext uri="{FF2B5EF4-FFF2-40B4-BE49-F238E27FC236}">
                <a16:creationId xmlns:a16="http://schemas.microsoft.com/office/drawing/2014/main" id="{D1A0FABF-0F98-2C0C-F959-F2E83EC14BE9}"/>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1490663" y="1659766"/>
            <a:ext cx="9144000" cy="4638675"/>
          </a:xfrm>
          <a:prstGeom prst="rect">
            <a:avLst/>
          </a:prstGeom>
        </p:spPr>
      </p:pic>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42421E84-FED1-3422-5460-AB83A460887B}"/>
                  </a:ext>
                </a:extLst>
              </p:cNvPr>
              <p:cNvSpPr txBox="1"/>
              <p:nvPr/>
            </p:nvSpPr>
            <p:spPr>
              <a:xfrm>
                <a:off x="2851079" y="5308190"/>
                <a:ext cx="1921295" cy="369332"/>
              </a:xfrm>
              <a:prstGeom prst="rect">
                <a:avLst/>
              </a:prstGeom>
              <a:solidFill>
                <a:schemeClr val="tx1"/>
              </a:solidFill>
            </p:spPr>
            <p:txBody>
              <a:bodyPr wrap="none" rtlCol="0">
                <a:spAutoFit/>
              </a:bodyPr>
              <a:lstStyle/>
              <a:p>
                <a:r>
                  <a:rPr lang="en-US" dirty="0">
                    <a:solidFill>
                      <a:srgbClr val="FF0000"/>
                    </a:solidFill>
                  </a:rPr>
                  <a:t>Gasoline </a:t>
                </a:r>
                <a14:m>
                  <m:oMath xmlns:m="http://schemas.openxmlformats.org/officeDocument/2006/math">
                    <m:r>
                      <a:rPr lang="en-US" b="0" i="1" smtClean="0">
                        <a:solidFill>
                          <a:srgbClr val="FF0000"/>
                        </a:solidFill>
                        <a:latin typeface="Cambria Math" panose="02040503050406030204" pitchFamily="18" charset="0"/>
                      </a:rPr>
                      <m:t>𝛽</m:t>
                    </m:r>
                  </m:oMath>
                </a14:m>
                <a:r>
                  <a:rPr lang="en-US" dirty="0">
                    <a:solidFill>
                      <a:srgbClr val="FF0000"/>
                    </a:solidFill>
                  </a:rPr>
                  <a:t> is 0.6</a:t>
                </a:r>
              </a:p>
            </p:txBody>
          </p:sp>
        </mc:Choice>
        <mc:Fallback>
          <p:sp>
            <p:nvSpPr>
              <p:cNvPr id="7" name="TextBox 6">
                <a:extLst>
                  <a:ext uri="{FF2B5EF4-FFF2-40B4-BE49-F238E27FC236}">
                    <a16:creationId xmlns:a16="http://schemas.microsoft.com/office/drawing/2014/main" id="{42421E84-FED1-3422-5460-AB83A460887B}"/>
                  </a:ext>
                </a:extLst>
              </p:cNvPr>
              <p:cNvSpPr txBox="1">
                <a:spLocks noRot="1" noChangeAspect="1" noMove="1" noResize="1" noEditPoints="1" noAdjustHandles="1" noChangeArrowheads="1" noChangeShapeType="1" noTextEdit="1"/>
              </p:cNvSpPr>
              <p:nvPr/>
            </p:nvSpPr>
            <p:spPr>
              <a:xfrm>
                <a:off x="2851079" y="5308190"/>
                <a:ext cx="1921295" cy="369332"/>
              </a:xfrm>
              <a:prstGeom prst="rect">
                <a:avLst/>
              </a:prstGeom>
              <a:blipFill>
                <a:blip r:embed="rId4"/>
                <a:stretch>
                  <a:fillRect l="-2857" t="-10000" r="-1905" b="-266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4ACC408C-001F-50E1-12EC-4A52B308416D}"/>
                  </a:ext>
                </a:extLst>
              </p:cNvPr>
              <p:cNvSpPr txBox="1"/>
              <p:nvPr/>
            </p:nvSpPr>
            <p:spPr>
              <a:xfrm>
                <a:off x="7673192" y="1797050"/>
                <a:ext cx="3511539" cy="369332"/>
              </a:xfrm>
              <a:prstGeom prst="rect">
                <a:avLst/>
              </a:prstGeom>
              <a:solidFill>
                <a:schemeClr val="tx1"/>
              </a:solidFill>
            </p:spPr>
            <p:txBody>
              <a:bodyPr wrap="none" rtlCol="0">
                <a:spAutoFit/>
              </a:bodyPr>
              <a:lstStyle/>
              <a:p>
                <a:r>
                  <a:rPr lang="en-US" dirty="0">
                    <a:solidFill>
                      <a:srgbClr val="00B0F0"/>
                    </a:solidFill>
                  </a:rPr>
                  <a:t>Two-bedroom apartment </a:t>
                </a:r>
                <a14:m>
                  <m:oMath xmlns:m="http://schemas.openxmlformats.org/officeDocument/2006/math">
                    <m:r>
                      <a:rPr lang="en-US" b="0" i="1" smtClean="0">
                        <a:solidFill>
                          <a:srgbClr val="00B0F0"/>
                        </a:solidFill>
                        <a:latin typeface="Cambria Math" panose="02040503050406030204" pitchFamily="18" charset="0"/>
                      </a:rPr>
                      <m:t>𝛽</m:t>
                    </m:r>
                  </m:oMath>
                </a14:m>
                <a:r>
                  <a:rPr lang="en-US" dirty="0">
                    <a:solidFill>
                      <a:srgbClr val="00B0F0"/>
                    </a:solidFill>
                  </a:rPr>
                  <a:t> is 1.5</a:t>
                </a:r>
              </a:p>
            </p:txBody>
          </p:sp>
        </mc:Choice>
        <mc:Fallback>
          <p:sp>
            <p:nvSpPr>
              <p:cNvPr id="8" name="TextBox 7">
                <a:extLst>
                  <a:ext uri="{FF2B5EF4-FFF2-40B4-BE49-F238E27FC236}">
                    <a16:creationId xmlns:a16="http://schemas.microsoft.com/office/drawing/2014/main" id="{4ACC408C-001F-50E1-12EC-4A52B308416D}"/>
                  </a:ext>
                </a:extLst>
              </p:cNvPr>
              <p:cNvSpPr txBox="1">
                <a:spLocks noRot="1" noChangeAspect="1" noMove="1" noResize="1" noEditPoints="1" noAdjustHandles="1" noChangeArrowheads="1" noChangeShapeType="1" noTextEdit="1"/>
              </p:cNvSpPr>
              <p:nvPr/>
            </p:nvSpPr>
            <p:spPr>
              <a:xfrm>
                <a:off x="7673192" y="1797050"/>
                <a:ext cx="3511539" cy="369332"/>
              </a:xfrm>
              <a:prstGeom prst="rect">
                <a:avLst/>
              </a:prstGeom>
              <a:blipFill>
                <a:blip r:embed="rId5"/>
                <a:stretch>
                  <a:fillRect l="-1563" t="-10000" r="-1042" b="-26667"/>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0BBF0E52-7F24-5862-7563-413536B3962B}"/>
              </a:ext>
            </a:extLst>
          </p:cNvPr>
          <p:cNvSpPr>
            <a:spLocks noGrp="1"/>
          </p:cNvSpPr>
          <p:nvPr>
            <p:ph type="sldNum" sz="quarter" idx="12"/>
          </p:nvPr>
        </p:nvSpPr>
        <p:spPr/>
        <p:txBody>
          <a:bodyPr/>
          <a:lstStyle/>
          <a:p>
            <a:fld id="{F994776A-187E-9540-9EA4-8D5781AB769D}" type="slidenum">
              <a:rPr lang="en-US" smtClean="0"/>
              <a:pPr/>
              <a:t>33</a:t>
            </a:fld>
            <a:endParaRPr lang="en-US" dirty="0"/>
          </a:p>
        </p:txBody>
      </p:sp>
    </p:spTree>
    <p:extLst>
      <p:ext uri="{BB962C8B-B14F-4D97-AF65-F5344CB8AC3E}">
        <p14:creationId xmlns:p14="http://schemas.microsoft.com/office/powerpoint/2010/main" val="34607188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3ABE0-9B68-EE91-2694-175DE4830207}"/>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Title 3">
                <a:extLst>
                  <a:ext uri="{FF2B5EF4-FFF2-40B4-BE49-F238E27FC236}">
                    <a16:creationId xmlns:a16="http://schemas.microsoft.com/office/drawing/2014/main" id="{94545853-1A08-4691-4B74-EF0AAD2DE08E}"/>
                  </a:ext>
                </a:extLst>
              </p:cNvPr>
              <p:cNvSpPr>
                <a:spLocks noGrp="1"/>
              </p:cNvSpPr>
              <p:nvPr>
                <p:ph type="title"/>
              </p:nvPr>
            </p:nvSpPr>
            <p:spPr>
              <a:xfrm>
                <a:off x="446468" y="559559"/>
                <a:ext cx="8881682" cy="577902"/>
              </a:xfrm>
            </p:spPr>
            <p:txBody>
              <a:bodyPr/>
              <a:lstStyle/>
              <a:p>
                <a:r>
                  <a:rPr lang="en-US" dirty="0"/>
                  <a:t>Regression of </a:t>
                </a:r>
                <a14:m>
                  <m:oMath xmlns:m="http://schemas.openxmlformats.org/officeDocument/2006/math">
                    <m:r>
                      <a:rPr lang="en-US" b="1" i="1" smtClean="0">
                        <a:latin typeface="Cambria Math" panose="02040503050406030204" pitchFamily="18" charset="0"/>
                      </a:rPr>
                      <m:t>𝜷</m:t>
                    </m:r>
                  </m:oMath>
                </a14:m>
                <a:r>
                  <a:rPr lang="en-US" dirty="0"/>
                  <a:t>s on distribution shares gives estimates of local and traded factors, 2</a:t>
                </a:r>
              </a:p>
            </p:txBody>
          </p:sp>
        </mc:Choice>
        <mc:Fallback>
          <p:sp>
            <p:nvSpPr>
              <p:cNvPr id="4" name="Title 3">
                <a:extLst>
                  <a:ext uri="{FF2B5EF4-FFF2-40B4-BE49-F238E27FC236}">
                    <a16:creationId xmlns:a16="http://schemas.microsoft.com/office/drawing/2014/main" id="{94545853-1A08-4691-4B74-EF0AAD2DE08E}"/>
                  </a:ext>
                </a:extLst>
              </p:cNvPr>
              <p:cNvSpPr>
                <a:spLocks noGrp="1" noRot="1" noChangeAspect="1" noMove="1" noResize="1" noEditPoints="1" noAdjustHandles="1" noChangeArrowheads="1" noChangeShapeType="1" noTextEdit="1"/>
              </p:cNvSpPr>
              <p:nvPr>
                <p:ph type="title"/>
              </p:nvPr>
            </p:nvSpPr>
            <p:spPr>
              <a:xfrm>
                <a:off x="446468" y="559559"/>
                <a:ext cx="8881682" cy="577902"/>
              </a:xfrm>
              <a:blipFill>
                <a:blip r:embed="rId2"/>
                <a:stretch>
                  <a:fillRect l="-1716" t="-56842" r="-1304" b="-67368"/>
                </a:stretch>
              </a:blipFill>
            </p:spPr>
            <p:txBody>
              <a:bodyPr/>
              <a:lstStyle/>
              <a:p>
                <a:r>
                  <a:rPr lang="en-US">
                    <a:noFill/>
                  </a:rPr>
                  <a:t> </a:t>
                </a:r>
              </a:p>
            </p:txBody>
          </p:sp>
        </mc:Fallback>
      </mc:AlternateContent>
      <p:pic>
        <p:nvPicPr>
          <p:cNvPr id="6" name="Picture 5" descr="The same regression graph from the previous slide is displayed, with an added dashed regression line which is upward sloping to indicate that the averaged beta and the distribution share are positively correlated.">
            <a:extLst>
              <a:ext uri="{FF2B5EF4-FFF2-40B4-BE49-F238E27FC236}">
                <a16:creationId xmlns:a16="http://schemas.microsoft.com/office/drawing/2014/main" id="{BA71B519-797A-762E-0C1F-54BD7DBF46D8}"/>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1490663" y="1659766"/>
            <a:ext cx="9144000" cy="4638675"/>
          </a:xfrm>
          <a:prstGeom prst="rect">
            <a:avLst/>
          </a:prstGeom>
        </p:spPr>
      </p:pic>
      <p:cxnSp>
        <p:nvCxnSpPr>
          <p:cNvPr id="16" name="Straight Arrow Connector 15" descr="Blue arrow which points from the purely non-traded input text towards the end of an upward sloping dashed regression line at and the arrow stops at x=1, y=1.03.">
            <a:extLst>
              <a:ext uri="{FF2B5EF4-FFF2-40B4-BE49-F238E27FC236}">
                <a16:creationId xmlns:a16="http://schemas.microsoft.com/office/drawing/2014/main" id="{372A1CAC-18AF-4D42-67B4-C4F7B384611A}"/>
              </a:ext>
            </a:extLst>
          </p:cNvPr>
          <p:cNvCxnSpPr>
            <a:cxnSpLocks/>
            <a:stCxn id="5" idx="3"/>
          </p:cNvCxnSpPr>
          <p:nvPr/>
        </p:nvCxnSpPr>
        <p:spPr>
          <a:xfrm>
            <a:off x="8737601" y="2299231"/>
            <a:ext cx="1100930" cy="1229231"/>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9C144EE0-F7E5-0EBA-5098-5E4AD2D76FAA}"/>
                  </a:ext>
                </a:extLst>
              </p:cNvPr>
              <p:cNvSpPr txBox="1"/>
              <p:nvPr/>
            </p:nvSpPr>
            <p:spPr>
              <a:xfrm>
                <a:off x="2895600" y="1797050"/>
                <a:ext cx="2120900" cy="1200329"/>
              </a:xfrm>
              <a:prstGeom prst="rect">
                <a:avLst/>
              </a:prstGeom>
              <a:solidFill>
                <a:schemeClr val="tx1"/>
              </a:solidFill>
            </p:spPr>
            <p:txBody>
              <a:bodyPr wrap="square" rtlCol="0">
                <a:spAutoFit/>
              </a:bodyPr>
              <a:lstStyle/>
              <a:p>
                <a:r>
                  <a:rPr lang="en-US" dirty="0">
                    <a:solidFill>
                      <a:srgbClr val="FF0000"/>
                    </a:solidFill>
                  </a:rPr>
                  <a:t>Purely traded input estimated </a:t>
                </a:r>
                <a14:m>
                  <m:oMath xmlns:m="http://schemas.openxmlformats.org/officeDocument/2006/math">
                    <m:r>
                      <a:rPr lang="en-US" b="0" i="1" smtClean="0">
                        <a:solidFill>
                          <a:srgbClr val="FF0000"/>
                        </a:solidFill>
                        <a:latin typeface="Cambria Math" panose="02040503050406030204" pitchFamily="18" charset="0"/>
                      </a:rPr>
                      <m:t>𝛽</m:t>
                    </m:r>
                  </m:oMath>
                </a14:m>
                <a:r>
                  <a:rPr lang="en-US" dirty="0">
                    <a:solidFill>
                      <a:srgbClr val="FF0000"/>
                    </a:solidFill>
                  </a:rPr>
                  <a:t> is the constant from this regression =0.54</a:t>
                </a:r>
              </a:p>
            </p:txBody>
          </p:sp>
        </mc:Choice>
        <mc:Fallback>
          <p:sp>
            <p:nvSpPr>
              <p:cNvPr id="7" name="TextBox 6">
                <a:extLst>
                  <a:ext uri="{FF2B5EF4-FFF2-40B4-BE49-F238E27FC236}">
                    <a16:creationId xmlns:a16="http://schemas.microsoft.com/office/drawing/2014/main" id="{9C144EE0-F7E5-0EBA-5098-5E4AD2D76FAA}"/>
                  </a:ext>
                </a:extLst>
              </p:cNvPr>
              <p:cNvSpPr txBox="1">
                <a:spLocks noRot="1" noChangeAspect="1" noMove="1" noResize="1" noEditPoints="1" noAdjustHandles="1" noChangeArrowheads="1" noChangeShapeType="1" noTextEdit="1"/>
              </p:cNvSpPr>
              <p:nvPr/>
            </p:nvSpPr>
            <p:spPr>
              <a:xfrm>
                <a:off x="2895600" y="1797050"/>
                <a:ext cx="2120900" cy="1200329"/>
              </a:xfrm>
              <a:prstGeom prst="rect">
                <a:avLst/>
              </a:prstGeom>
              <a:blipFill>
                <a:blip r:embed="rId4"/>
                <a:stretch>
                  <a:fillRect l="-2299" t="-3046" r="-4310" b="-7107"/>
                </a:stretch>
              </a:blipFill>
            </p:spPr>
            <p:txBody>
              <a:bodyPr/>
              <a:lstStyle/>
              <a:p>
                <a:r>
                  <a:rPr lang="en-US">
                    <a:noFill/>
                  </a:rPr>
                  <a:t> </a:t>
                </a:r>
              </a:p>
            </p:txBody>
          </p:sp>
        </mc:Fallback>
      </mc:AlternateContent>
      <p:cxnSp>
        <p:nvCxnSpPr>
          <p:cNvPr id="10" name="Straight Arrow Connector 9" descr="Red arrow which points from the purely traded input text towards the intersection of an upward sloping dashed regression line and the y-axis which terminates at x=0, y=0.54.">
            <a:extLst>
              <a:ext uri="{FF2B5EF4-FFF2-40B4-BE49-F238E27FC236}">
                <a16:creationId xmlns:a16="http://schemas.microsoft.com/office/drawing/2014/main" id="{8F2ED199-4A1B-610B-8A57-89034918778A}"/>
              </a:ext>
            </a:extLst>
          </p:cNvPr>
          <p:cNvCxnSpPr>
            <a:cxnSpLocks/>
            <a:stCxn id="7" idx="2"/>
          </p:cNvCxnSpPr>
          <p:nvPr/>
        </p:nvCxnSpPr>
        <p:spPr>
          <a:xfrm flipH="1">
            <a:off x="2698750" y="2997379"/>
            <a:ext cx="1257300" cy="2342971"/>
          </a:xfrm>
          <a:prstGeom prst="straightConnector1">
            <a:avLst/>
          </a:prstGeom>
          <a:ln w="38100">
            <a:solidFill>
              <a:srgbClr val="C0000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D8A848EE-7A10-5359-A29A-89B1DA14D9F8}"/>
                  </a:ext>
                </a:extLst>
              </p:cNvPr>
              <p:cNvSpPr txBox="1"/>
              <p:nvPr/>
            </p:nvSpPr>
            <p:spPr>
              <a:xfrm>
                <a:off x="6062663" y="1560567"/>
                <a:ext cx="2674938" cy="1477328"/>
              </a:xfrm>
              <a:prstGeom prst="rect">
                <a:avLst/>
              </a:prstGeom>
              <a:solidFill>
                <a:schemeClr val="tx1"/>
              </a:solidFill>
            </p:spPr>
            <p:txBody>
              <a:bodyPr wrap="square" rtlCol="0">
                <a:spAutoFit/>
              </a:bodyPr>
              <a:lstStyle/>
              <a:p>
                <a:r>
                  <a:rPr lang="en-US" dirty="0">
                    <a:solidFill>
                      <a:srgbClr val="00B0F0"/>
                    </a:solidFill>
                  </a:rPr>
                  <a:t>Purely non-traded input estimated </a:t>
                </a:r>
                <a14:m>
                  <m:oMath xmlns:m="http://schemas.openxmlformats.org/officeDocument/2006/math">
                    <m:r>
                      <a:rPr lang="en-US" b="0" i="1" smtClean="0">
                        <a:solidFill>
                          <a:srgbClr val="00B0F0"/>
                        </a:solidFill>
                        <a:latin typeface="Cambria Math" panose="02040503050406030204" pitchFamily="18" charset="0"/>
                      </a:rPr>
                      <m:t>𝛽</m:t>
                    </m:r>
                  </m:oMath>
                </a14:m>
                <a:r>
                  <a:rPr lang="en-US" dirty="0">
                    <a:solidFill>
                      <a:srgbClr val="00B0F0"/>
                    </a:solidFill>
                  </a:rPr>
                  <a:t> is the regression evaluated at a local input share of 1, which is 1.03</a:t>
                </a:r>
              </a:p>
            </p:txBody>
          </p:sp>
        </mc:Choice>
        <mc:Fallback>
          <p:sp>
            <p:nvSpPr>
              <p:cNvPr id="5" name="TextBox 4">
                <a:extLst>
                  <a:ext uri="{FF2B5EF4-FFF2-40B4-BE49-F238E27FC236}">
                    <a16:creationId xmlns:a16="http://schemas.microsoft.com/office/drawing/2014/main" id="{D8A848EE-7A10-5359-A29A-89B1DA14D9F8}"/>
                  </a:ext>
                </a:extLst>
              </p:cNvPr>
              <p:cNvSpPr txBox="1">
                <a:spLocks noRot="1" noChangeAspect="1" noMove="1" noResize="1" noEditPoints="1" noAdjustHandles="1" noChangeArrowheads="1" noChangeShapeType="1" noTextEdit="1"/>
              </p:cNvSpPr>
              <p:nvPr/>
            </p:nvSpPr>
            <p:spPr>
              <a:xfrm>
                <a:off x="6062663" y="1560567"/>
                <a:ext cx="2674938" cy="1477328"/>
              </a:xfrm>
              <a:prstGeom prst="rect">
                <a:avLst/>
              </a:prstGeom>
              <a:blipFill>
                <a:blip r:embed="rId5"/>
                <a:stretch>
                  <a:fillRect l="-2055" t="-2479" b="-5785"/>
                </a:stretch>
              </a:blipFill>
            </p:spPr>
            <p:txBody>
              <a:bodyPr/>
              <a:lstStyle/>
              <a:p>
                <a:r>
                  <a:rPr lang="en-US">
                    <a:noFill/>
                  </a:rPr>
                  <a:t> </a:t>
                </a:r>
              </a:p>
            </p:txBody>
          </p:sp>
        </mc:Fallback>
      </mc:AlternateContent>
      <p:cxnSp>
        <p:nvCxnSpPr>
          <p:cNvPr id="14" name="Straight Connector 13" descr="Dashed regression line on the averaged beta vs distribution share figure with the endpoints located at x=0, y=0.54 and x=1, y=1.03.">
            <a:extLst>
              <a:ext uri="{FF2B5EF4-FFF2-40B4-BE49-F238E27FC236}">
                <a16:creationId xmlns:a16="http://schemas.microsoft.com/office/drawing/2014/main" id="{39F8D4A3-97B1-137A-D129-097476ACA477}"/>
              </a:ext>
            </a:extLst>
          </p:cNvPr>
          <p:cNvCxnSpPr/>
          <p:nvPr/>
        </p:nvCxnSpPr>
        <p:spPr>
          <a:xfrm flipV="1">
            <a:off x="2698750" y="3530689"/>
            <a:ext cx="7105650" cy="1809661"/>
          </a:xfrm>
          <a:prstGeom prst="line">
            <a:avLst/>
          </a:prstGeom>
          <a:ln w="38100">
            <a:prstDash val="dash"/>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BCCDA42E-5BEC-EF95-A6DE-82D268A9BE70}"/>
              </a:ext>
            </a:extLst>
          </p:cNvPr>
          <p:cNvSpPr>
            <a:spLocks noGrp="1"/>
          </p:cNvSpPr>
          <p:nvPr>
            <p:ph type="sldNum" sz="quarter" idx="12"/>
          </p:nvPr>
        </p:nvSpPr>
        <p:spPr/>
        <p:txBody>
          <a:bodyPr/>
          <a:lstStyle/>
          <a:p>
            <a:fld id="{F994776A-187E-9540-9EA4-8D5781AB769D}" type="slidenum">
              <a:rPr lang="en-US" smtClean="0"/>
              <a:pPr/>
              <a:t>34</a:t>
            </a:fld>
            <a:endParaRPr lang="en-US" dirty="0"/>
          </a:p>
        </p:txBody>
      </p:sp>
    </p:spTree>
    <p:extLst>
      <p:ext uri="{BB962C8B-B14F-4D97-AF65-F5344CB8AC3E}">
        <p14:creationId xmlns:p14="http://schemas.microsoft.com/office/powerpoint/2010/main" val="15460004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458CDF8-94D3-458C-BE72-7437D3C7683D}"/>
              </a:ext>
            </a:extLst>
          </p:cNvPr>
          <p:cNvSpPr>
            <a:spLocks noGrp="1"/>
          </p:cNvSpPr>
          <p:nvPr>
            <p:ph type="title"/>
          </p:nvPr>
        </p:nvSpPr>
        <p:spPr>
          <a:xfrm>
            <a:off x="468313" y="817510"/>
            <a:ext cx="8675687" cy="577902"/>
          </a:xfrm>
        </p:spPr>
        <p:txBody>
          <a:bodyPr/>
          <a:lstStyle/>
          <a:p>
            <a:r>
              <a:rPr lang="en-US" sz="3200" i="0" u="none" strike="noStrike" dirty="0">
                <a:solidFill>
                  <a:schemeClr val="tx1"/>
                </a:solidFill>
                <a:effectLst/>
                <a:latin typeface="+mn-lt"/>
              </a:rPr>
              <a:t>Short-run Variance Decomposition</a:t>
            </a:r>
            <a:r>
              <a:rPr lang="en-US" sz="3200" i="0" dirty="0">
                <a:solidFill>
                  <a:schemeClr val="tx1"/>
                </a:solidFill>
                <a:effectLst/>
                <a:latin typeface="+mn-lt"/>
              </a:rPr>
              <a:t>​, </a:t>
            </a:r>
            <a:r>
              <a:rPr lang="en-US" sz="3200" i="0" u="none" strike="noStrike" dirty="0">
                <a:solidFill>
                  <a:schemeClr val="tx1"/>
                </a:solidFill>
                <a:effectLst/>
                <a:latin typeface="+mn-lt"/>
              </a:rPr>
              <a:t>local and traded factor content by good</a:t>
            </a:r>
            <a:endParaRPr lang="en-US" dirty="0">
              <a:solidFill>
                <a:schemeClr val="tx1"/>
              </a:solidFill>
              <a:latin typeface="+mn-lt"/>
            </a:endParaRPr>
          </a:p>
        </p:txBody>
      </p:sp>
      <p:graphicFrame>
        <p:nvGraphicFramePr>
          <p:cNvPr id="8" name="Content Placeholder 7" descr="A stacked area chart with price variation with exchange rate on the y-axis and share of the price that is local labor and retail space on the x-axis with both axes spanning values 0 to 1 is displayed. Traded inputs is shaded gold and at x=0 entirely explains the price variation, but decreases in explanatory power while local inputs shaded in grey grows in explanatory power while moving along the x-axis until it entirely explains price variation at x=1.">
            <a:extLst>
              <a:ext uri="{FF2B5EF4-FFF2-40B4-BE49-F238E27FC236}">
                <a16:creationId xmlns:a16="http://schemas.microsoft.com/office/drawing/2014/main" id="{2437C166-4BCF-495C-ADBE-719CC6B3313B}"/>
              </a:ext>
            </a:extLst>
          </p:cNvPr>
          <p:cNvGraphicFramePr>
            <a:graphicFrameLocks noGrp="1"/>
          </p:cNvGraphicFramePr>
          <p:nvPr>
            <p:ph idx="14"/>
            <p:extLst>
              <p:ext uri="{D42A27DB-BD31-4B8C-83A1-F6EECF244321}">
                <p14:modId xmlns:p14="http://schemas.microsoft.com/office/powerpoint/2010/main" val="2456438130"/>
              </p:ext>
            </p:extLst>
          </p:nvPr>
        </p:nvGraphicFramePr>
        <p:xfrm>
          <a:off x="468313" y="1779588"/>
          <a:ext cx="11266487" cy="4519612"/>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5BF9938D-0C72-4CF6-9718-B9872F45430C}"/>
              </a:ext>
            </a:extLst>
          </p:cNvPr>
          <p:cNvSpPr txBox="1"/>
          <p:nvPr/>
        </p:nvSpPr>
        <p:spPr>
          <a:xfrm>
            <a:off x="1939636" y="5763491"/>
            <a:ext cx="1638590" cy="307777"/>
          </a:xfrm>
          <a:prstGeom prst="rect">
            <a:avLst/>
          </a:prstGeom>
          <a:noFill/>
        </p:spPr>
        <p:txBody>
          <a:bodyPr wrap="none" rtlCol="0">
            <a:spAutoFit/>
          </a:bodyPr>
          <a:lstStyle/>
          <a:p>
            <a:r>
              <a:rPr lang="en-US" sz="1400" i="1" dirty="0"/>
              <a:t>Gasoline, iPhones</a:t>
            </a:r>
          </a:p>
        </p:txBody>
      </p:sp>
      <p:sp>
        <p:nvSpPr>
          <p:cNvPr id="10" name="TextBox 9">
            <a:extLst>
              <a:ext uri="{FF2B5EF4-FFF2-40B4-BE49-F238E27FC236}">
                <a16:creationId xmlns:a16="http://schemas.microsoft.com/office/drawing/2014/main" id="{81795749-5B2E-4AE9-8A64-8141920FC9AD}"/>
              </a:ext>
            </a:extLst>
          </p:cNvPr>
          <p:cNvSpPr txBox="1"/>
          <p:nvPr/>
        </p:nvSpPr>
        <p:spPr>
          <a:xfrm>
            <a:off x="10798246" y="5763490"/>
            <a:ext cx="841897" cy="307777"/>
          </a:xfrm>
          <a:prstGeom prst="rect">
            <a:avLst/>
          </a:prstGeom>
          <a:noFill/>
        </p:spPr>
        <p:txBody>
          <a:bodyPr wrap="none" rtlCol="0">
            <a:spAutoFit/>
          </a:bodyPr>
          <a:lstStyle/>
          <a:p>
            <a:r>
              <a:rPr lang="en-US" sz="1400" i="1" dirty="0"/>
              <a:t>Haircuts</a:t>
            </a:r>
          </a:p>
        </p:txBody>
      </p:sp>
      <p:sp>
        <p:nvSpPr>
          <p:cNvPr id="3" name="Slide Number Placeholder 2">
            <a:extLst>
              <a:ext uri="{FF2B5EF4-FFF2-40B4-BE49-F238E27FC236}">
                <a16:creationId xmlns:a16="http://schemas.microsoft.com/office/drawing/2014/main" id="{21B249A8-F215-4EDF-97AA-5061DDC47DB9}"/>
              </a:ext>
            </a:extLst>
          </p:cNvPr>
          <p:cNvSpPr>
            <a:spLocks noGrp="1"/>
          </p:cNvSpPr>
          <p:nvPr>
            <p:ph type="sldNum" sz="quarter" idx="12"/>
          </p:nvPr>
        </p:nvSpPr>
        <p:spPr/>
        <p:txBody>
          <a:bodyPr/>
          <a:lstStyle/>
          <a:p>
            <a:fld id="{F994776A-187E-9540-9EA4-8D5781AB769D}" type="slidenum">
              <a:rPr lang="en-US" smtClean="0"/>
              <a:pPr/>
              <a:t>35</a:t>
            </a:fld>
            <a:endParaRPr lang="en-US" dirty="0"/>
          </a:p>
        </p:txBody>
      </p:sp>
    </p:spTree>
    <p:extLst>
      <p:ext uri="{BB962C8B-B14F-4D97-AF65-F5344CB8AC3E}">
        <p14:creationId xmlns:p14="http://schemas.microsoft.com/office/powerpoint/2010/main" val="21665369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3BB5885-D6F5-7158-A05C-0CB78F30E16A}"/>
              </a:ext>
            </a:extLst>
          </p:cNvPr>
          <p:cNvSpPr>
            <a:spLocks noGrp="1"/>
          </p:cNvSpPr>
          <p:nvPr>
            <p:ph type="title"/>
          </p:nvPr>
        </p:nvSpPr>
        <p:spPr>
          <a:xfrm>
            <a:off x="446468" y="559559"/>
            <a:ext cx="8430832" cy="577902"/>
          </a:xfrm>
        </p:spPr>
        <p:txBody>
          <a:bodyPr/>
          <a:lstStyle/>
          <a:p>
            <a:r>
              <a:rPr lang="en-US" dirty="0"/>
              <a:t>Classical Dichotomy is Alive and Well When Applied to Trade in Middle Products</a:t>
            </a:r>
          </a:p>
        </p:txBody>
      </p:sp>
      <p:sp>
        <p:nvSpPr>
          <p:cNvPr id="2" name="Content Placeholder 1">
            <a:extLst>
              <a:ext uri="{FF2B5EF4-FFF2-40B4-BE49-F238E27FC236}">
                <a16:creationId xmlns:a16="http://schemas.microsoft.com/office/drawing/2014/main" id="{89909392-53C5-06DE-B088-ACED669206CC}"/>
              </a:ext>
            </a:extLst>
          </p:cNvPr>
          <p:cNvSpPr>
            <a:spLocks noGrp="1"/>
          </p:cNvSpPr>
          <p:nvPr>
            <p:ph idx="14"/>
          </p:nvPr>
        </p:nvSpPr>
        <p:spPr/>
        <p:txBody>
          <a:bodyPr/>
          <a:lstStyle/>
          <a:p>
            <a:pPr lvl="0" fontAlgn="base">
              <a:buFont typeface="Arial" panose="020B0604020202020204" pitchFamily="34" charset="0"/>
              <a:buChar char="•"/>
            </a:pPr>
            <a:r>
              <a:rPr lang="en-US" dirty="0"/>
              <a:t>LOP variance​</a:t>
            </a:r>
          </a:p>
          <a:p>
            <a:pPr lvl="1" fontAlgn="base"/>
            <a:r>
              <a:rPr lang="en-US" dirty="0"/>
              <a:t>Anecdotes follow the classical dichotomy, but this is due to their skewed factor content​</a:t>
            </a:r>
          </a:p>
          <a:p>
            <a:pPr lvl="1" fontAlgn="base"/>
            <a:r>
              <a:rPr lang="en-US" dirty="0"/>
              <a:t>Most final goods have betas clustered around 1 (`all alike’, sticky prices)​</a:t>
            </a:r>
          </a:p>
          <a:p>
            <a:pPr lvl="0" fontAlgn="base">
              <a:buFont typeface="Arial" panose="020B0604020202020204" pitchFamily="34" charset="0"/>
              <a:buChar char="•"/>
            </a:pPr>
            <a:r>
              <a:rPr lang="en-US" dirty="0"/>
              <a:t>Trade in middle products​</a:t>
            </a:r>
          </a:p>
          <a:p>
            <a:pPr lvl="1" fontAlgn="base"/>
            <a:r>
              <a:rPr lang="en-US" dirty="0"/>
              <a:t>Traded and local factors, though are very distinct, with betas of 0.54 and 1.03​</a:t>
            </a:r>
          </a:p>
          <a:p>
            <a:pPr lvl="0" fontAlgn="base">
              <a:buFont typeface="Arial" panose="020B0604020202020204" pitchFamily="34" charset="0"/>
              <a:buChar char="•"/>
            </a:pPr>
            <a:r>
              <a:rPr lang="en-US" dirty="0"/>
              <a:t>PPP variance​</a:t>
            </a:r>
          </a:p>
          <a:p>
            <a:pPr lvl="1" fontAlgn="base"/>
            <a:r>
              <a:rPr lang="en-US" dirty="0"/>
              <a:t>Using final goods dichotomy 1/3 traded and 2/3 non-traded​</a:t>
            </a:r>
          </a:p>
          <a:p>
            <a:pPr lvl="1" fontAlgn="base"/>
            <a:r>
              <a:rPr lang="en-US" dirty="0"/>
              <a:t>Using trade in middle products 1/5 traded and 4/5 local factor content​</a:t>
            </a:r>
          </a:p>
          <a:p>
            <a:pPr lvl="0" fontAlgn="base">
              <a:buFont typeface="Arial" panose="020B0604020202020204" pitchFamily="34" charset="0"/>
              <a:buChar char="•"/>
            </a:pPr>
            <a:r>
              <a:rPr lang="en-US" dirty="0"/>
              <a:t>Engel (1999) is misleading due to arbitrary assignment of covariance term​</a:t>
            </a:r>
          </a:p>
          <a:p>
            <a:endParaRPr lang="en-US" dirty="0"/>
          </a:p>
        </p:txBody>
      </p:sp>
      <p:sp>
        <p:nvSpPr>
          <p:cNvPr id="3" name="Slide Number Placeholder 2">
            <a:extLst>
              <a:ext uri="{FF2B5EF4-FFF2-40B4-BE49-F238E27FC236}">
                <a16:creationId xmlns:a16="http://schemas.microsoft.com/office/drawing/2014/main" id="{C31F31E9-7521-0BA5-7671-034593FCC56C}"/>
              </a:ext>
            </a:extLst>
          </p:cNvPr>
          <p:cNvSpPr>
            <a:spLocks noGrp="1"/>
          </p:cNvSpPr>
          <p:nvPr>
            <p:ph type="sldNum" sz="quarter" idx="12"/>
          </p:nvPr>
        </p:nvSpPr>
        <p:spPr/>
        <p:txBody>
          <a:bodyPr/>
          <a:lstStyle/>
          <a:p>
            <a:fld id="{F994776A-187E-9540-9EA4-8D5781AB769D}" type="slidenum">
              <a:rPr lang="en-US" smtClean="0"/>
              <a:pPr/>
              <a:t>36</a:t>
            </a:fld>
            <a:endParaRPr lang="en-US" dirty="0"/>
          </a:p>
        </p:txBody>
      </p:sp>
    </p:spTree>
    <p:extLst>
      <p:ext uri="{BB962C8B-B14F-4D97-AF65-F5344CB8AC3E}">
        <p14:creationId xmlns:p14="http://schemas.microsoft.com/office/powerpoint/2010/main" val="20534604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685F2D-BC3E-40AE-998C-5971030BCD1C}"/>
              </a:ext>
            </a:extLst>
          </p:cNvPr>
          <p:cNvSpPr>
            <a:spLocks noGrp="1"/>
          </p:cNvSpPr>
          <p:nvPr>
            <p:ph type="sldNum" sz="quarter" idx="12"/>
          </p:nvPr>
        </p:nvSpPr>
        <p:spPr/>
        <p:txBody>
          <a:bodyPr/>
          <a:lstStyle/>
          <a:p>
            <a:fld id="{F994776A-187E-9540-9EA4-8D5781AB769D}" type="slidenum">
              <a:rPr lang="en-US" smtClean="0"/>
              <a:pPr/>
              <a:t>37</a:t>
            </a:fld>
            <a:endParaRPr lang="en-US" dirty="0"/>
          </a:p>
        </p:txBody>
      </p:sp>
      <p:sp>
        <p:nvSpPr>
          <p:cNvPr id="3" name="Text Placeholder 2">
            <a:extLst>
              <a:ext uri="{FF2B5EF4-FFF2-40B4-BE49-F238E27FC236}">
                <a16:creationId xmlns:a16="http://schemas.microsoft.com/office/drawing/2014/main" id="{22CA5104-84C8-4715-BFB8-7602BCE9881B}"/>
              </a:ext>
            </a:extLst>
          </p:cNvPr>
          <p:cNvSpPr>
            <a:spLocks noGrp="1"/>
          </p:cNvSpPr>
          <p:nvPr>
            <p:ph type="body" sz="quarter" idx="10"/>
          </p:nvPr>
        </p:nvSpPr>
        <p:spPr/>
        <p:txBody>
          <a:bodyPr/>
          <a:lstStyle/>
          <a:p>
            <a:pPr algn="l" rtl="0" fontAlgn="base">
              <a:buFont typeface="Arial" panose="020B0604020202020204" pitchFamily="34" charset="0"/>
              <a:buChar char="•"/>
            </a:pPr>
            <a:r>
              <a:rPr lang="en-US" sz="1600" b="0" i="0" u="none" strike="noStrike" dirty="0" err="1">
                <a:solidFill>
                  <a:srgbClr val="FFFFFF"/>
                </a:solidFill>
                <a:effectLst/>
                <a:latin typeface="+mn-lt"/>
              </a:rPr>
              <a:t>Ahlin</a:t>
            </a:r>
            <a:r>
              <a:rPr lang="en-US" sz="1600" b="0" i="0" u="none" strike="noStrike" dirty="0">
                <a:solidFill>
                  <a:srgbClr val="FFFFFF"/>
                </a:solidFill>
                <a:effectLst/>
                <a:latin typeface="+mn-lt"/>
              </a:rPr>
              <a:t>, C., </a:t>
            </a:r>
            <a:r>
              <a:rPr lang="en-US" sz="1600" b="0" i="0" u="none" strike="noStrike" dirty="0" err="1">
                <a:solidFill>
                  <a:srgbClr val="FFFFFF"/>
                </a:solidFill>
                <a:effectLst/>
                <a:latin typeface="+mn-lt"/>
              </a:rPr>
              <a:t>Shintani</a:t>
            </a:r>
            <a:r>
              <a:rPr lang="en-US" sz="1600" b="0" i="0" u="none" strike="noStrike" dirty="0">
                <a:solidFill>
                  <a:srgbClr val="FFFFFF"/>
                </a:solidFill>
                <a:effectLst/>
                <a:latin typeface="+mn-lt"/>
              </a:rPr>
              <a:t>, M., 2007. Menu costs and Markov inﬂation: a theoretical revision with new evidence. Journal of Monetary Economics 54 (3), 753–784.</a:t>
            </a:r>
            <a:r>
              <a:rPr lang="en-US" sz="1600" b="0" i="0" dirty="0">
                <a:solidFill>
                  <a:srgbClr val="FFFFFF"/>
                </a:solidFill>
                <a:effectLst/>
                <a:latin typeface="+mn-lt"/>
              </a:rPr>
              <a:t>​</a:t>
            </a:r>
          </a:p>
          <a:p>
            <a:pPr algn="l" rtl="0" fontAlgn="base">
              <a:buFont typeface="Arial" panose="020B0604020202020204" pitchFamily="34" charset="0"/>
              <a:buChar char="•"/>
            </a:pPr>
            <a:r>
              <a:rPr lang="en-US" sz="1600" b="0" i="0" u="none" strike="noStrike" dirty="0">
                <a:solidFill>
                  <a:srgbClr val="FFFFFF"/>
                </a:solidFill>
                <a:effectLst/>
                <a:latin typeface="+mn-lt"/>
              </a:rPr>
              <a:t>Alvarez, L.J., Hernando, I., 2006. Price setting </a:t>
            </a:r>
            <a:r>
              <a:rPr lang="en-US" sz="1600" b="0" i="0" u="none" strike="noStrike" dirty="0" err="1">
                <a:solidFill>
                  <a:srgbClr val="FFFFFF"/>
                </a:solidFill>
                <a:effectLst/>
                <a:latin typeface="+mn-lt"/>
              </a:rPr>
              <a:t>behaviour</a:t>
            </a:r>
            <a:r>
              <a:rPr lang="en-US" sz="1600" b="0" i="0" u="none" strike="noStrike" dirty="0">
                <a:solidFill>
                  <a:srgbClr val="FFFFFF"/>
                </a:solidFill>
                <a:effectLst/>
                <a:latin typeface="+mn-lt"/>
              </a:rPr>
              <a:t> in Spain: </a:t>
            </a:r>
            <a:r>
              <a:rPr lang="en-US" sz="1600" b="0" i="0" u="none" strike="noStrike" dirty="0" err="1">
                <a:solidFill>
                  <a:srgbClr val="FFFFFF"/>
                </a:solidFill>
                <a:effectLst/>
                <a:latin typeface="+mn-lt"/>
              </a:rPr>
              <a:t>stylised</a:t>
            </a:r>
            <a:r>
              <a:rPr lang="en-US" sz="1600" b="0" i="0" u="none" strike="noStrike" dirty="0">
                <a:solidFill>
                  <a:srgbClr val="FFFFFF"/>
                </a:solidFill>
                <a:effectLst/>
                <a:latin typeface="+mn-lt"/>
              </a:rPr>
              <a:t> facts using consumer price micro data. Economic Modelling 24 (4), 699–716. </a:t>
            </a:r>
            <a:r>
              <a:rPr lang="en-US" sz="1600" b="0" i="0" dirty="0">
                <a:solidFill>
                  <a:srgbClr val="FFFFFF"/>
                </a:solidFill>
                <a:effectLst/>
                <a:latin typeface="+mn-lt"/>
              </a:rPr>
              <a:t>​</a:t>
            </a:r>
          </a:p>
          <a:p>
            <a:pPr algn="l" rtl="0" fontAlgn="base">
              <a:buFont typeface="Arial" panose="020B0604020202020204" pitchFamily="34" charset="0"/>
              <a:buChar char="•"/>
            </a:pPr>
            <a:r>
              <a:rPr lang="en-US" sz="1600" b="0" i="0" u="none" strike="noStrike" dirty="0" err="1">
                <a:solidFill>
                  <a:srgbClr val="FFFFFF"/>
                </a:solidFill>
                <a:effectLst/>
                <a:latin typeface="+mn-lt"/>
              </a:rPr>
              <a:t>Amirault</a:t>
            </a:r>
            <a:r>
              <a:rPr lang="en-US" sz="1600" b="0" i="0" u="none" strike="noStrike" dirty="0">
                <a:solidFill>
                  <a:srgbClr val="FFFFFF"/>
                </a:solidFill>
                <a:effectLst/>
                <a:latin typeface="+mn-lt"/>
              </a:rPr>
              <a:t>, D., Kwan, C., Wilkinson, G., 2006. Survey of price-setting </a:t>
            </a:r>
            <a:r>
              <a:rPr lang="en-US" sz="1600" b="0" i="0" u="none" strike="noStrike" dirty="0" err="1">
                <a:solidFill>
                  <a:srgbClr val="FFFFFF"/>
                </a:solidFill>
                <a:effectLst/>
                <a:latin typeface="+mn-lt"/>
              </a:rPr>
              <a:t>behaviour</a:t>
            </a:r>
            <a:r>
              <a:rPr lang="en-US" sz="1600" b="0" i="0" u="none" strike="noStrike" dirty="0">
                <a:solidFill>
                  <a:srgbClr val="FFFFFF"/>
                </a:solidFill>
                <a:effectLst/>
                <a:latin typeface="+mn-lt"/>
              </a:rPr>
              <a:t> of Canadian companies. Bank of Canada Working Paper 2006-35.</a:t>
            </a:r>
            <a:r>
              <a:rPr lang="en-US" sz="1600" b="0" i="0" dirty="0">
                <a:solidFill>
                  <a:srgbClr val="FFFFFF"/>
                </a:solidFill>
                <a:effectLst/>
                <a:latin typeface="+mn-lt"/>
              </a:rPr>
              <a:t>​</a:t>
            </a:r>
          </a:p>
          <a:p>
            <a:pPr algn="l" rtl="0" fontAlgn="base">
              <a:buFont typeface="Arial" panose="020B0604020202020204" pitchFamily="34" charset="0"/>
              <a:buChar char="•"/>
            </a:pPr>
            <a:r>
              <a:rPr lang="en-US" sz="1600" b="0" i="0" u="none" strike="noStrike" dirty="0">
                <a:solidFill>
                  <a:srgbClr val="FFFFFF"/>
                </a:solidFill>
                <a:effectLst/>
                <a:latin typeface="+mn-lt"/>
              </a:rPr>
              <a:t>Alessandria, George, 2004. International deviations from the law of one price: the role of search frictions and market share. Int. Econ. Rev. 45 (4), 1263–1291.</a:t>
            </a:r>
            <a:r>
              <a:rPr lang="en-US" sz="1600" b="0" i="0" dirty="0">
                <a:solidFill>
                  <a:srgbClr val="FFFFFF"/>
                </a:solidFill>
                <a:effectLst/>
                <a:latin typeface="+mn-lt"/>
              </a:rPr>
              <a:t>​</a:t>
            </a:r>
          </a:p>
          <a:p>
            <a:pPr algn="l" rtl="0" fontAlgn="base">
              <a:buFont typeface="Arial" panose="020B0604020202020204" pitchFamily="34" charset="0"/>
              <a:buChar char="•"/>
            </a:pPr>
            <a:r>
              <a:rPr lang="en-US" sz="1600" b="0" i="0" u="none" strike="noStrike" dirty="0">
                <a:solidFill>
                  <a:srgbClr val="FFFFFF"/>
                </a:solidFill>
                <a:effectLst/>
                <a:latin typeface="+mn-lt"/>
              </a:rPr>
              <a:t>Alessandria, George, </a:t>
            </a:r>
            <a:r>
              <a:rPr lang="en-US" sz="1600" b="0" i="0" u="none" strike="noStrike" dirty="0" err="1">
                <a:solidFill>
                  <a:srgbClr val="FFFFFF"/>
                </a:solidFill>
                <a:effectLst/>
                <a:latin typeface="+mn-lt"/>
              </a:rPr>
              <a:t>Kaboski</a:t>
            </a:r>
            <a:r>
              <a:rPr lang="en-US" sz="1600" b="0" i="0" u="none" strike="noStrike" dirty="0">
                <a:solidFill>
                  <a:srgbClr val="FFFFFF"/>
                </a:solidFill>
                <a:effectLst/>
                <a:latin typeface="+mn-lt"/>
              </a:rPr>
              <a:t>, Joseph, 2011. Pricing-to-market and the failure of absolute PPP. AEJ: Macroeconomics. 3 (1), 91–127.</a:t>
            </a:r>
            <a:r>
              <a:rPr lang="en-US" sz="1600" b="0" i="0" dirty="0">
                <a:solidFill>
                  <a:srgbClr val="FFFFFF"/>
                </a:solidFill>
                <a:effectLst/>
                <a:latin typeface="+mn-lt"/>
              </a:rPr>
              <a:t>​</a:t>
            </a:r>
          </a:p>
          <a:p>
            <a:pPr algn="l" rtl="0" fontAlgn="base">
              <a:buFont typeface="Arial" panose="020B0604020202020204" pitchFamily="34" charset="0"/>
              <a:buChar char="•"/>
            </a:pPr>
            <a:r>
              <a:rPr lang="en-US" sz="1600" b="0" i="0" u="none" strike="noStrike" dirty="0">
                <a:solidFill>
                  <a:srgbClr val="FFFFFF"/>
                </a:solidFill>
                <a:effectLst/>
                <a:latin typeface="+mn-lt"/>
              </a:rPr>
              <a:t>Andrews, D.W.K., Chen, H.-Y., 1994. Approximately median-unbiased estimation of autoregressive models. Journal of Business and Economic Statistics 12 (2), 187–204.</a:t>
            </a:r>
            <a:r>
              <a:rPr lang="en-US" sz="1600" b="0" i="0" dirty="0">
                <a:solidFill>
                  <a:srgbClr val="FFFFFF"/>
                </a:solidFill>
                <a:effectLst/>
                <a:latin typeface="+mn-lt"/>
              </a:rPr>
              <a:t>​</a:t>
            </a:r>
          </a:p>
          <a:p>
            <a:pPr algn="l" rtl="0" fontAlgn="base">
              <a:buFont typeface="Arial" panose="020B0604020202020204" pitchFamily="34" charset="0"/>
              <a:buChar char="•"/>
            </a:pPr>
            <a:r>
              <a:rPr lang="en-US" sz="1600" b="0" i="0" u="none" strike="noStrike" dirty="0">
                <a:solidFill>
                  <a:srgbClr val="FFFFFF"/>
                </a:solidFill>
                <a:effectLst/>
                <a:latin typeface="+mn-lt"/>
              </a:rPr>
              <a:t>Arellano, M., Bond, S., 1991. Some tests of speciﬁcation for panel data: Monte Carlo evidence and an application to employment equations. Review of Economics Studies 58 (2), 277–297.</a:t>
            </a:r>
            <a:r>
              <a:rPr lang="en-US" sz="1600" b="0" i="0" dirty="0">
                <a:solidFill>
                  <a:srgbClr val="FFFFFF"/>
                </a:solidFill>
                <a:effectLst/>
                <a:latin typeface="+mn-lt"/>
              </a:rPr>
              <a:t>​</a:t>
            </a:r>
          </a:p>
          <a:p>
            <a:pPr algn="l" rtl="0" fontAlgn="base">
              <a:buFont typeface="Arial" panose="020B0604020202020204" pitchFamily="34" charset="0"/>
              <a:buChar char="•"/>
            </a:pPr>
            <a:r>
              <a:rPr lang="en-US" sz="1600" b="0" i="0" u="none" strike="noStrike" dirty="0" err="1">
                <a:solidFill>
                  <a:srgbClr val="FFFFFF"/>
                </a:solidFill>
                <a:effectLst/>
                <a:latin typeface="+mn-lt"/>
              </a:rPr>
              <a:t>Aucremanne</a:t>
            </a:r>
            <a:r>
              <a:rPr lang="en-US" sz="1600" b="0" i="0" u="none" strike="noStrike" dirty="0">
                <a:solidFill>
                  <a:srgbClr val="FFFFFF"/>
                </a:solidFill>
                <a:effectLst/>
                <a:latin typeface="+mn-lt"/>
              </a:rPr>
              <a:t>, L., </a:t>
            </a:r>
            <a:r>
              <a:rPr lang="en-US" sz="1600" b="0" i="0" u="none" strike="noStrike" dirty="0" err="1">
                <a:solidFill>
                  <a:srgbClr val="FFFFFF"/>
                </a:solidFill>
                <a:effectLst/>
                <a:latin typeface="+mn-lt"/>
              </a:rPr>
              <a:t>Dhyne</a:t>
            </a:r>
            <a:r>
              <a:rPr lang="en-US" sz="1600" b="0" i="0" u="none" strike="noStrike" dirty="0">
                <a:solidFill>
                  <a:srgbClr val="FFFFFF"/>
                </a:solidFill>
                <a:effectLst/>
                <a:latin typeface="+mn-lt"/>
              </a:rPr>
              <a:t>, E., 2004. How frequently do prices change? Evidence based on the micro data underlying the Belgian CPI. National Bank of Belgium Working Paper, No. 44.</a:t>
            </a:r>
            <a:r>
              <a:rPr lang="en-US" sz="1600" b="0" i="0" dirty="0">
                <a:solidFill>
                  <a:srgbClr val="FFFFFF"/>
                </a:solidFill>
                <a:effectLst/>
                <a:latin typeface="+mn-lt"/>
              </a:rPr>
              <a:t>​</a:t>
            </a:r>
          </a:p>
          <a:p>
            <a:endParaRPr lang="en-US" dirty="0"/>
          </a:p>
        </p:txBody>
      </p:sp>
      <p:sp>
        <p:nvSpPr>
          <p:cNvPr id="4" name="Title 3">
            <a:extLst>
              <a:ext uri="{FF2B5EF4-FFF2-40B4-BE49-F238E27FC236}">
                <a16:creationId xmlns:a16="http://schemas.microsoft.com/office/drawing/2014/main" id="{C5A6F114-3D6E-4836-BAC4-C047CD2F2515}"/>
              </a:ext>
            </a:extLst>
          </p:cNvPr>
          <p:cNvSpPr>
            <a:spLocks noGrp="1"/>
          </p:cNvSpPr>
          <p:nvPr>
            <p:ph type="title"/>
          </p:nvPr>
        </p:nvSpPr>
        <p:spPr/>
        <p:txBody>
          <a:bodyPr/>
          <a:lstStyle/>
          <a:p>
            <a:r>
              <a:rPr lang="en-US" dirty="0"/>
              <a:t>References</a:t>
            </a:r>
          </a:p>
        </p:txBody>
      </p:sp>
    </p:spTree>
    <p:extLst>
      <p:ext uri="{BB962C8B-B14F-4D97-AF65-F5344CB8AC3E}">
        <p14:creationId xmlns:p14="http://schemas.microsoft.com/office/powerpoint/2010/main" val="35635361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A734F3-5DA3-48E4-99ED-0B2DAFAACBA5}"/>
              </a:ext>
            </a:extLst>
          </p:cNvPr>
          <p:cNvSpPr>
            <a:spLocks noGrp="1"/>
          </p:cNvSpPr>
          <p:nvPr>
            <p:ph type="sldNum" sz="quarter" idx="12"/>
          </p:nvPr>
        </p:nvSpPr>
        <p:spPr/>
        <p:txBody>
          <a:bodyPr/>
          <a:lstStyle/>
          <a:p>
            <a:fld id="{F994776A-187E-9540-9EA4-8D5781AB769D}" type="slidenum">
              <a:rPr lang="en-US" smtClean="0"/>
              <a:pPr/>
              <a:t>38</a:t>
            </a:fld>
            <a:endParaRPr lang="en-US" dirty="0"/>
          </a:p>
        </p:txBody>
      </p:sp>
      <p:sp>
        <p:nvSpPr>
          <p:cNvPr id="3" name="Text Placeholder 2">
            <a:extLst>
              <a:ext uri="{FF2B5EF4-FFF2-40B4-BE49-F238E27FC236}">
                <a16:creationId xmlns:a16="http://schemas.microsoft.com/office/drawing/2014/main" id="{91F32B43-8011-45AA-BFC9-4756D51E2544}"/>
              </a:ext>
            </a:extLst>
          </p:cNvPr>
          <p:cNvSpPr>
            <a:spLocks noGrp="1"/>
          </p:cNvSpPr>
          <p:nvPr>
            <p:ph type="body" sz="quarter" idx="10"/>
          </p:nvPr>
        </p:nvSpPr>
        <p:spPr/>
        <p:txBody>
          <a:bodyPr/>
          <a:lstStyle/>
          <a:p>
            <a:pPr algn="l" rtl="0" fontAlgn="base">
              <a:buFont typeface="Arial" panose="020B0604020202020204" pitchFamily="34" charset="0"/>
              <a:buChar char="•"/>
            </a:pPr>
            <a:r>
              <a:rPr lang="en-US" sz="1000" b="0" i="0" u="none" strike="noStrike" dirty="0">
                <a:solidFill>
                  <a:srgbClr val="FFFFFF"/>
                </a:solidFill>
                <a:effectLst/>
                <a:latin typeface="+mn-lt"/>
              </a:rPr>
              <a:t>Baba, C. (2007). 'Price dispersion across and within countries: the case of Japan and Korea', Journal of the Japanese and International Economies, vol. 21(2), pp. 237–59.</a:t>
            </a:r>
            <a:r>
              <a:rPr lang="en-US" sz="1000" b="0" i="0" dirty="0">
                <a:solidFill>
                  <a:srgbClr val="FFFFFF"/>
                </a:solidFill>
                <a:effectLst/>
                <a:latin typeface="+mn-lt"/>
              </a:rPr>
              <a:t>​</a:t>
            </a:r>
          </a:p>
          <a:p>
            <a:pPr algn="l" rtl="0" fontAlgn="base">
              <a:buFont typeface="Arial" panose="020B0604020202020204" pitchFamily="34" charset="0"/>
              <a:buChar char="•"/>
            </a:pPr>
            <a:r>
              <a:rPr lang="en-US" sz="1000" b="0" i="0" u="none" strike="noStrike" dirty="0" err="1">
                <a:solidFill>
                  <a:srgbClr val="FFFFFF"/>
                </a:solidFill>
                <a:effectLst/>
                <a:latin typeface="+mn-lt"/>
              </a:rPr>
              <a:t>Baudry</a:t>
            </a:r>
            <a:r>
              <a:rPr lang="en-US" sz="1000" b="0" i="0" u="none" strike="noStrike" dirty="0">
                <a:solidFill>
                  <a:srgbClr val="FFFFFF"/>
                </a:solidFill>
                <a:effectLst/>
                <a:latin typeface="+mn-lt"/>
              </a:rPr>
              <a:t>, L., Le </a:t>
            </a:r>
            <a:r>
              <a:rPr lang="en-US" sz="1000" b="0" i="0" u="none" strike="noStrike" dirty="0" err="1">
                <a:solidFill>
                  <a:srgbClr val="FFFFFF"/>
                </a:solidFill>
                <a:effectLst/>
                <a:latin typeface="+mn-lt"/>
              </a:rPr>
              <a:t>Bihan</a:t>
            </a:r>
            <a:r>
              <a:rPr lang="en-US" sz="1000" b="0" i="0" u="none" strike="noStrike" dirty="0">
                <a:solidFill>
                  <a:srgbClr val="FFFFFF"/>
                </a:solidFill>
                <a:effectLst/>
                <a:latin typeface="+mn-lt"/>
              </a:rPr>
              <a:t>, H., </a:t>
            </a:r>
            <a:r>
              <a:rPr lang="en-US" sz="1000" b="0" i="0" u="none" strike="noStrike" dirty="0" err="1">
                <a:solidFill>
                  <a:srgbClr val="FFFFFF"/>
                </a:solidFill>
                <a:effectLst/>
                <a:latin typeface="+mn-lt"/>
              </a:rPr>
              <a:t>Sevestre</a:t>
            </a:r>
            <a:r>
              <a:rPr lang="en-US" sz="1000" b="0" i="0" u="none" strike="noStrike" dirty="0">
                <a:solidFill>
                  <a:srgbClr val="FFFFFF"/>
                </a:solidFill>
                <a:effectLst/>
                <a:latin typeface="+mn-lt"/>
              </a:rPr>
              <a:t>, P., </a:t>
            </a:r>
            <a:r>
              <a:rPr lang="en-US" sz="1000" b="0" i="0" u="none" strike="noStrike" dirty="0" err="1">
                <a:solidFill>
                  <a:srgbClr val="FFFFFF"/>
                </a:solidFill>
                <a:effectLst/>
                <a:latin typeface="+mn-lt"/>
              </a:rPr>
              <a:t>Tarrieu</a:t>
            </a:r>
            <a:r>
              <a:rPr lang="en-US" sz="1000" b="0" i="0" u="none" strike="noStrike" dirty="0">
                <a:solidFill>
                  <a:srgbClr val="FFFFFF"/>
                </a:solidFill>
                <a:effectLst/>
                <a:latin typeface="+mn-lt"/>
              </a:rPr>
              <a:t>, S., 2007. What do thirteen million price records have to say about consumer price rigidity? Oxford Bulletin of Economics and Statistics 69 (2), 139–183.</a:t>
            </a:r>
            <a:r>
              <a:rPr lang="en-US" sz="1000" b="0" i="0" dirty="0">
                <a:solidFill>
                  <a:srgbClr val="FFFFFF"/>
                </a:solidFill>
                <a:effectLst/>
                <a:latin typeface="+mn-lt"/>
              </a:rPr>
              <a:t>​</a:t>
            </a:r>
          </a:p>
          <a:p>
            <a:pPr algn="l" rtl="0" fontAlgn="base">
              <a:buFont typeface="Arial" panose="020B0604020202020204" pitchFamily="34" charset="0"/>
              <a:buChar char="•"/>
            </a:pPr>
            <a:r>
              <a:rPr lang="en-US" sz="1000" b="0" i="0" u="none" strike="noStrike" dirty="0">
                <a:solidFill>
                  <a:srgbClr val="FFFFFF"/>
                </a:solidFill>
                <a:effectLst/>
                <a:latin typeface="+mn-lt"/>
              </a:rPr>
              <a:t>Balassa, Bela. “The Purchasing-Power Parity Doctrine: A Reappraisal.” Journal of Political Economy, 1964, 72(6), pp. 584 –96. </a:t>
            </a:r>
            <a:r>
              <a:rPr lang="en-US" sz="1000" b="0" i="0" dirty="0">
                <a:solidFill>
                  <a:srgbClr val="FFFFFF"/>
                </a:solidFill>
                <a:effectLst/>
                <a:latin typeface="+mn-lt"/>
              </a:rPr>
              <a:t>​</a:t>
            </a:r>
          </a:p>
          <a:p>
            <a:pPr algn="l" rtl="0" fontAlgn="base">
              <a:buFont typeface="Arial" panose="020B0604020202020204" pitchFamily="34" charset="0"/>
              <a:buChar char="•"/>
            </a:pPr>
            <a:r>
              <a:rPr lang="en-US" sz="1000" b="0" i="0" u="none" strike="noStrike" dirty="0">
                <a:solidFill>
                  <a:srgbClr val="FFFFFF"/>
                </a:solidFill>
                <a:effectLst/>
                <a:latin typeface="+mn-lt"/>
              </a:rPr>
              <a:t>Baumgartner, J., Glatzer, E., </a:t>
            </a:r>
            <a:r>
              <a:rPr lang="en-US" sz="1000" b="0" i="0" u="none" strike="noStrike" dirty="0" err="1">
                <a:solidFill>
                  <a:srgbClr val="FFFFFF"/>
                </a:solidFill>
                <a:effectLst/>
                <a:latin typeface="+mn-lt"/>
              </a:rPr>
              <a:t>Rumler</a:t>
            </a:r>
            <a:r>
              <a:rPr lang="en-US" sz="1000" b="0" i="0" u="none" strike="noStrike" dirty="0">
                <a:solidFill>
                  <a:srgbClr val="FFFFFF"/>
                </a:solidFill>
                <a:effectLst/>
                <a:latin typeface="+mn-lt"/>
              </a:rPr>
              <a:t>, F., </a:t>
            </a:r>
            <a:r>
              <a:rPr lang="en-US" sz="1000" b="0" i="0" u="none" strike="noStrike" dirty="0" err="1">
                <a:solidFill>
                  <a:srgbClr val="FFFFFF"/>
                </a:solidFill>
                <a:effectLst/>
                <a:latin typeface="+mn-lt"/>
              </a:rPr>
              <a:t>Stiglbauer</a:t>
            </a:r>
            <a:r>
              <a:rPr lang="en-US" sz="1000" b="0" i="0" u="none" strike="noStrike" dirty="0">
                <a:solidFill>
                  <a:srgbClr val="FFFFFF"/>
                </a:solidFill>
                <a:effectLst/>
                <a:latin typeface="+mn-lt"/>
              </a:rPr>
              <a:t>, A., 2005. How frequently do consumer prices change in Austria? ECB Working Paper Series, No. 523. Bergin, P.R., Glick, R., Wu, J.-L. The micro-macro disconnect of purchasing power parity. Review of Economics and Statistics, in press.</a:t>
            </a:r>
            <a:r>
              <a:rPr lang="en-US" sz="1000" b="0" i="0" dirty="0">
                <a:solidFill>
                  <a:srgbClr val="FFFFFF"/>
                </a:solidFill>
                <a:effectLst/>
                <a:latin typeface="+mn-lt"/>
              </a:rPr>
              <a:t>​</a:t>
            </a:r>
          </a:p>
          <a:p>
            <a:pPr algn="l" rtl="0" fontAlgn="base">
              <a:buFont typeface="Arial" panose="020B0604020202020204" pitchFamily="34" charset="0"/>
              <a:buChar char="•"/>
            </a:pPr>
            <a:r>
              <a:rPr lang="en-US" sz="1000" b="0" i="0" u="none" strike="noStrike" dirty="0">
                <a:solidFill>
                  <a:srgbClr val="FFFFFF"/>
                </a:solidFill>
                <a:effectLst/>
                <a:latin typeface="+mn-lt"/>
              </a:rPr>
              <a:t>Baumol, William J. and Bowen, William G. Performing arts: The economic dilemma. New York: Twentieth Century Fund, 1966.</a:t>
            </a:r>
            <a:r>
              <a:rPr lang="en-US" sz="1000" b="0" i="0" dirty="0">
                <a:solidFill>
                  <a:srgbClr val="FFFFFF"/>
                </a:solidFill>
                <a:effectLst/>
                <a:latin typeface="+mn-lt"/>
              </a:rPr>
              <a:t>​</a:t>
            </a:r>
          </a:p>
          <a:p>
            <a:pPr algn="l" rtl="0" fontAlgn="base">
              <a:buFont typeface="Arial" panose="020B0604020202020204" pitchFamily="34" charset="0"/>
              <a:buChar char="•"/>
            </a:pPr>
            <a:r>
              <a:rPr lang="en-US" sz="1000" b="0" i="0" u="none" strike="noStrike" dirty="0">
                <a:solidFill>
                  <a:srgbClr val="FFFFFF"/>
                </a:solidFill>
                <a:effectLst/>
                <a:latin typeface="+mn-lt"/>
              </a:rPr>
              <a:t>Bergin, P.R. and </a:t>
            </a:r>
            <a:r>
              <a:rPr lang="en-US" sz="1000" b="0" i="0" u="none" strike="noStrike" dirty="0" err="1">
                <a:solidFill>
                  <a:srgbClr val="FFFFFF"/>
                </a:solidFill>
                <a:effectLst/>
                <a:latin typeface="+mn-lt"/>
              </a:rPr>
              <a:t>Feenstra</a:t>
            </a:r>
            <a:r>
              <a:rPr lang="en-US" sz="1000" b="0" i="0" u="none" strike="noStrike" dirty="0">
                <a:solidFill>
                  <a:srgbClr val="FFFFFF"/>
                </a:solidFill>
                <a:effectLst/>
                <a:latin typeface="+mn-lt"/>
              </a:rPr>
              <a:t>, R.C. (2001). 'Pricing-to-market, staggered contracts, and real exchange rate persistence', Journal of International Economics, vol. 54(2), pp. 333–59.</a:t>
            </a:r>
            <a:r>
              <a:rPr lang="en-US" sz="1000" b="0" i="0" dirty="0">
                <a:solidFill>
                  <a:srgbClr val="FFFFFF"/>
                </a:solidFill>
                <a:effectLst/>
                <a:latin typeface="+mn-lt"/>
              </a:rPr>
              <a:t>​</a:t>
            </a:r>
          </a:p>
          <a:p>
            <a:pPr algn="l" rtl="0" fontAlgn="base">
              <a:buFont typeface="Arial" panose="020B0604020202020204" pitchFamily="34" charset="0"/>
              <a:buChar char="•"/>
            </a:pPr>
            <a:r>
              <a:rPr lang="en-US" sz="1000" b="0" i="0" u="none" strike="noStrike" dirty="0" err="1">
                <a:solidFill>
                  <a:srgbClr val="FFFFFF"/>
                </a:solidFill>
                <a:effectLst/>
                <a:latin typeface="+mn-lt"/>
              </a:rPr>
              <a:t>Bils</a:t>
            </a:r>
            <a:r>
              <a:rPr lang="en-US" sz="1000" b="0" i="0" u="none" strike="noStrike" dirty="0">
                <a:solidFill>
                  <a:srgbClr val="FFFFFF"/>
                </a:solidFill>
                <a:effectLst/>
                <a:latin typeface="+mn-lt"/>
              </a:rPr>
              <a:t>, M., </a:t>
            </a:r>
            <a:r>
              <a:rPr lang="en-US" sz="1000" b="0" i="0" u="none" strike="noStrike" dirty="0" err="1">
                <a:solidFill>
                  <a:srgbClr val="FFFFFF"/>
                </a:solidFill>
                <a:effectLst/>
                <a:latin typeface="+mn-lt"/>
              </a:rPr>
              <a:t>Klenow</a:t>
            </a:r>
            <a:r>
              <a:rPr lang="en-US" sz="1000" b="0" i="0" u="none" strike="noStrike" dirty="0">
                <a:solidFill>
                  <a:srgbClr val="FFFFFF"/>
                </a:solidFill>
                <a:effectLst/>
                <a:latin typeface="+mn-lt"/>
              </a:rPr>
              <a:t>, P.J., 2004. Some evidence on the importance of sticky prices. Journal of Political Economy 112 (5), 947–985. </a:t>
            </a:r>
            <a:r>
              <a:rPr lang="en-US" sz="1000" b="0" i="0" dirty="0">
                <a:solidFill>
                  <a:srgbClr val="FFFFFF"/>
                </a:solidFill>
                <a:effectLst/>
                <a:latin typeface="+mn-lt"/>
              </a:rPr>
              <a:t>​</a:t>
            </a:r>
          </a:p>
          <a:p>
            <a:pPr algn="l" rtl="0" fontAlgn="base">
              <a:buFont typeface="Arial" panose="020B0604020202020204" pitchFamily="34" charset="0"/>
              <a:buChar char="•"/>
            </a:pPr>
            <a:r>
              <a:rPr lang="en-US" sz="1000" b="0" i="0" u="none" strike="noStrike" dirty="0" err="1">
                <a:solidFill>
                  <a:srgbClr val="FFFFFF"/>
                </a:solidFill>
                <a:effectLst/>
                <a:latin typeface="+mn-lt"/>
              </a:rPr>
              <a:t>Broda</a:t>
            </a:r>
            <a:r>
              <a:rPr lang="en-US" sz="1000" b="0" i="0" u="none" strike="noStrike" dirty="0">
                <a:solidFill>
                  <a:srgbClr val="FFFFFF"/>
                </a:solidFill>
                <a:effectLst/>
                <a:latin typeface="+mn-lt"/>
              </a:rPr>
              <a:t>, C., Weinstein, D.E., 2008. Understanding international price differences using barcode data. NBER Working Paper, No. 14017.</a:t>
            </a:r>
            <a:r>
              <a:rPr lang="en-US" sz="1000" b="0" i="0" dirty="0">
                <a:solidFill>
                  <a:srgbClr val="FFFFFF"/>
                </a:solidFill>
                <a:effectLst/>
                <a:latin typeface="+mn-lt"/>
              </a:rPr>
              <a:t>​</a:t>
            </a:r>
          </a:p>
          <a:p>
            <a:pPr algn="l" rtl="0" fontAlgn="base">
              <a:buFont typeface="Arial" panose="020B0604020202020204" pitchFamily="34" charset="0"/>
              <a:buChar char="•"/>
            </a:pPr>
            <a:r>
              <a:rPr lang="en-US" sz="1000" b="0" i="0" u="none" strike="noStrike" dirty="0">
                <a:solidFill>
                  <a:srgbClr val="FFFFFF"/>
                </a:solidFill>
                <a:effectLst/>
                <a:latin typeface="+mn-lt"/>
              </a:rPr>
              <a:t>Betts, C., Kehoe, T., 2006. U.S. real exchange rate fluctuations and relative price fluctuations. Journal of Monetary Economics 53, 1297-1326. </a:t>
            </a:r>
            <a:r>
              <a:rPr lang="en-US" sz="1000" b="0" i="0" dirty="0">
                <a:solidFill>
                  <a:srgbClr val="FFFFFF"/>
                </a:solidFill>
                <a:effectLst/>
                <a:latin typeface="+mn-lt"/>
              </a:rPr>
              <a:t>​</a:t>
            </a:r>
          </a:p>
          <a:p>
            <a:pPr algn="l" rtl="0" fontAlgn="base">
              <a:buFont typeface="Arial" panose="020B0604020202020204" pitchFamily="34" charset="0"/>
              <a:buChar char="•"/>
            </a:pPr>
            <a:r>
              <a:rPr lang="en-US" sz="1000" b="0" i="0" u="none" strike="noStrike" dirty="0" err="1">
                <a:solidFill>
                  <a:srgbClr val="FFFFFF"/>
                </a:solidFill>
                <a:effectLst/>
                <a:latin typeface="+mn-lt"/>
              </a:rPr>
              <a:t>Bils</a:t>
            </a:r>
            <a:r>
              <a:rPr lang="en-US" sz="1000" b="0" i="0" u="none" strike="noStrike" dirty="0">
                <a:solidFill>
                  <a:srgbClr val="FFFFFF"/>
                </a:solidFill>
                <a:effectLst/>
                <a:latin typeface="+mn-lt"/>
              </a:rPr>
              <a:t>, M., </a:t>
            </a:r>
            <a:r>
              <a:rPr lang="en-US" sz="1000" b="0" i="0" u="none" strike="noStrike" dirty="0" err="1">
                <a:solidFill>
                  <a:srgbClr val="FFFFFF"/>
                </a:solidFill>
                <a:effectLst/>
                <a:latin typeface="+mn-lt"/>
              </a:rPr>
              <a:t>Klenow</a:t>
            </a:r>
            <a:r>
              <a:rPr lang="en-US" sz="1000" b="0" i="0" u="none" strike="noStrike" dirty="0">
                <a:solidFill>
                  <a:srgbClr val="FFFFFF"/>
                </a:solidFill>
                <a:effectLst/>
                <a:latin typeface="+mn-lt"/>
              </a:rPr>
              <a:t>, P.J., 2004. Some evidence on the importance of sticky prices. Journal of Political Economy 112(5), 947-985.</a:t>
            </a:r>
            <a:r>
              <a:rPr lang="en-US" sz="1000" b="0" i="0" dirty="0">
                <a:solidFill>
                  <a:srgbClr val="FFFFFF"/>
                </a:solidFill>
                <a:effectLst/>
                <a:latin typeface="+mn-lt"/>
              </a:rPr>
              <a:t>​</a:t>
            </a:r>
          </a:p>
          <a:p>
            <a:pPr algn="l" rtl="0" fontAlgn="base">
              <a:buFont typeface="Arial" panose="020B0604020202020204" pitchFamily="34" charset="0"/>
              <a:buChar char="•"/>
            </a:pPr>
            <a:r>
              <a:rPr lang="en-US" sz="1000" b="0" i="0" u="none" strike="noStrike" dirty="0" err="1">
                <a:solidFill>
                  <a:srgbClr val="FFFFFF"/>
                </a:solidFill>
                <a:effectLst/>
                <a:latin typeface="+mn-lt"/>
              </a:rPr>
              <a:t>Broda</a:t>
            </a:r>
            <a:r>
              <a:rPr lang="en-US" sz="1000" b="0" i="0" u="none" strike="noStrike" dirty="0">
                <a:solidFill>
                  <a:srgbClr val="FFFFFF"/>
                </a:solidFill>
                <a:effectLst/>
                <a:latin typeface="+mn-lt"/>
              </a:rPr>
              <a:t>, C. and Weinstein, D.E. (2008). 'Understanding international price differences using barcode data', NBER Working Paper No. 14017.</a:t>
            </a:r>
            <a:r>
              <a:rPr lang="en-US" sz="1000" b="0" i="0" dirty="0">
                <a:solidFill>
                  <a:srgbClr val="FFFFFF"/>
                </a:solidFill>
                <a:effectLst/>
                <a:latin typeface="+mn-lt"/>
              </a:rPr>
              <a:t>​</a:t>
            </a:r>
          </a:p>
          <a:p>
            <a:pPr algn="l" rtl="0" fontAlgn="base">
              <a:buFont typeface="Arial" panose="020B0604020202020204" pitchFamily="34" charset="0"/>
              <a:buChar char="•"/>
            </a:pPr>
            <a:r>
              <a:rPr lang="en-US" sz="1000" b="0" i="0" u="none" strike="noStrike" dirty="0" err="1">
                <a:solidFill>
                  <a:srgbClr val="FFFFFF"/>
                </a:solidFill>
                <a:effectLst/>
                <a:latin typeface="+mn-lt"/>
              </a:rPr>
              <a:t>Bacchetta</a:t>
            </a:r>
            <a:r>
              <a:rPr lang="en-US" sz="1000" b="0" i="0" u="none" strike="noStrike" dirty="0">
                <a:solidFill>
                  <a:srgbClr val="FFFFFF"/>
                </a:solidFill>
                <a:effectLst/>
                <a:latin typeface="+mn-lt"/>
              </a:rPr>
              <a:t>, P., van </a:t>
            </a:r>
            <a:r>
              <a:rPr lang="en-US" sz="1000" b="0" i="0" u="none" strike="noStrike" dirty="0" err="1">
                <a:solidFill>
                  <a:srgbClr val="FFFFFF"/>
                </a:solidFill>
                <a:effectLst/>
                <a:latin typeface="+mn-lt"/>
              </a:rPr>
              <a:t>Wincoop</a:t>
            </a:r>
            <a:r>
              <a:rPr lang="en-US" sz="1000" b="0" i="0" u="none" strike="noStrike" dirty="0">
                <a:solidFill>
                  <a:srgbClr val="FFFFFF"/>
                </a:solidFill>
                <a:effectLst/>
                <a:latin typeface="+mn-lt"/>
              </a:rPr>
              <a:t>, E., 2006. Can information heterogeneity explain the exchange rate determination puzzle? American Economic Review 96 (3), 552–576.</a:t>
            </a:r>
            <a:r>
              <a:rPr lang="en-US" sz="1000" b="0" i="0" dirty="0">
                <a:solidFill>
                  <a:srgbClr val="FFFFFF"/>
                </a:solidFill>
                <a:effectLst/>
                <a:latin typeface="+mn-lt"/>
              </a:rPr>
              <a:t>​</a:t>
            </a:r>
          </a:p>
          <a:p>
            <a:pPr algn="l" rtl="0" fontAlgn="base">
              <a:buFont typeface="Arial" panose="020B0604020202020204" pitchFamily="34" charset="0"/>
              <a:buChar char="•"/>
            </a:pPr>
            <a:r>
              <a:rPr lang="en-US" sz="1000" b="0" i="0" u="none" strike="noStrike" dirty="0" err="1">
                <a:solidFill>
                  <a:srgbClr val="FFFFFF"/>
                </a:solidFill>
                <a:effectLst/>
                <a:latin typeface="+mn-lt"/>
              </a:rPr>
              <a:t>Bils</a:t>
            </a:r>
            <a:r>
              <a:rPr lang="en-US" sz="1000" b="0" i="0" u="none" strike="noStrike" dirty="0">
                <a:solidFill>
                  <a:srgbClr val="FFFFFF"/>
                </a:solidFill>
                <a:effectLst/>
                <a:latin typeface="+mn-lt"/>
              </a:rPr>
              <a:t>, M., </a:t>
            </a:r>
            <a:r>
              <a:rPr lang="en-US" sz="1000" b="0" i="0" u="none" strike="noStrike" dirty="0" err="1">
                <a:solidFill>
                  <a:srgbClr val="FFFFFF"/>
                </a:solidFill>
                <a:effectLst/>
                <a:latin typeface="+mn-lt"/>
              </a:rPr>
              <a:t>Klenow</a:t>
            </a:r>
            <a:r>
              <a:rPr lang="en-US" sz="1000" b="0" i="0" u="none" strike="noStrike" dirty="0">
                <a:solidFill>
                  <a:srgbClr val="FFFFFF"/>
                </a:solidFill>
                <a:effectLst/>
                <a:latin typeface="+mn-lt"/>
              </a:rPr>
              <a:t>, P.J., 2004. Some evidence on the importance of sticky prices. Journal of Political Economy 112 (5), 947–985.</a:t>
            </a:r>
            <a:r>
              <a:rPr lang="en-US" sz="1000" b="0" i="0" dirty="0">
                <a:solidFill>
                  <a:srgbClr val="FFFFFF"/>
                </a:solidFill>
                <a:effectLst/>
                <a:latin typeface="+mn-lt"/>
              </a:rPr>
              <a:t>​</a:t>
            </a:r>
          </a:p>
          <a:p>
            <a:pPr algn="l" rtl="0" fontAlgn="base">
              <a:buFont typeface="Arial" panose="020B0604020202020204" pitchFamily="34" charset="0"/>
              <a:buChar char="•"/>
            </a:pPr>
            <a:r>
              <a:rPr lang="en-US" sz="1000" b="0" i="0" u="none" strike="noStrike" dirty="0">
                <a:solidFill>
                  <a:srgbClr val="FFFFFF"/>
                </a:solidFill>
                <a:effectLst/>
                <a:latin typeface="+mn-lt"/>
              </a:rPr>
              <a:t>Blinder, A.S., Canetti, E.R.D., Lebow, D.E., Rudd, J.B., 1998. Asking about prices: a new approach to understanding price stickiness. Russell Sage Foundation, New York.</a:t>
            </a:r>
            <a:r>
              <a:rPr lang="en-US" sz="1000" b="0" i="0" dirty="0">
                <a:solidFill>
                  <a:srgbClr val="FFFFFF"/>
                </a:solidFill>
                <a:effectLst/>
                <a:latin typeface="+mn-lt"/>
              </a:rPr>
              <a:t>​</a:t>
            </a:r>
          </a:p>
          <a:p>
            <a:pPr algn="l" rtl="0" fontAlgn="base">
              <a:buFont typeface="Arial" panose="020B0604020202020204" pitchFamily="34" charset="0"/>
              <a:buChar char="•"/>
            </a:pPr>
            <a:r>
              <a:rPr lang="en-US" sz="1000" b="0" i="0" u="none" strike="noStrike" dirty="0">
                <a:solidFill>
                  <a:srgbClr val="FFFFFF"/>
                </a:solidFill>
                <a:effectLst/>
                <a:latin typeface="+mn-lt"/>
              </a:rPr>
              <a:t>Burstein, A., </a:t>
            </a:r>
            <a:r>
              <a:rPr lang="en-US" sz="1000" b="0" i="0" u="none" strike="noStrike" dirty="0" err="1">
                <a:solidFill>
                  <a:srgbClr val="FFFFFF"/>
                </a:solidFill>
                <a:effectLst/>
                <a:latin typeface="+mn-lt"/>
              </a:rPr>
              <a:t>Eichenbaum</a:t>
            </a:r>
            <a:r>
              <a:rPr lang="en-US" sz="1000" b="0" i="0" u="none" strike="noStrike" dirty="0">
                <a:solidFill>
                  <a:srgbClr val="FFFFFF"/>
                </a:solidFill>
                <a:effectLst/>
                <a:latin typeface="+mn-lt"/>
              </a:rPr>
              <a:t>, M., </a:t>
            </a:r>
            <a:r>
              <a:rPr lang="en-US" sz="1000" b="0" i="0" u="none" strike="noStrike" dirty="0" err="1">
                <a:solidFill>
                  <a:srgbClr val="FFFFFF"/>
                </a:solidFill>
                <a:effectLst/>
                <a:latin typeface="+mn-lt"/>
              </a:rPr>
              <a:t>Rebelo</a:t>
            </a:r>
            <a:r>
              <a:rPr lang="en-US" sz="1000" b="0" i="0" u="none" strike="noStrike" dirty="0">
                <a:solidFill>
                  <a:srgbClr val="FFFFFF"/>
                </a:solidFill>
                <a:effectLst/>
                <a:latin typeface="+mn-lt"/>
              </a:rPr>
              <a:t>, S., 2005. Large devaluations and the real exchange rate. Journal of Political Economy 113 (4), 742–784.</a:t>
            </a:r>
            <a:r>
              <a:rPr lang="en-US" sz="1000" b="0" i="0" dirty="0">
                <a:solidFill>
                  <a:srgbClr val="FFFFFF"/>
                </a:solidFill>
                <a:effectLst/>
                <a:latin typeface="+mn-lt"/>
              </a:rPr>
              <a:t>​</a:t>
            </a:r>
          </a:p>
          <a:p>
            <a:pPr algn="l" rtl="0" fontAlgn="base">
              <a:buFont typeface="Arial" panose="020B0604020202020204" pitchFamily="34" charset="0"/>
              <a:buChar char="•"/>
            </a:pPr>
            <a:r>
              <a:rPr lang="en-US" sz="1000" b="0" i="0" u="none" strike="noStrike" dirty="0">
                <a:solidFill>
                  <a:srgbClr val="FFFFFF"/>
                </a:solidFill>
                <a:effectLst/>
                <a:latin typeface="+mn-lt"/>
              </a:rPr>
              <a:t>Burstein, Ariel, </a:t>
            </a:r>
            <a:r>
              <a:rPr lang="en-US" sz="1000" b="0" i="0" u="none" strike="noStrike" dirty="0" err="1">
                <a:solidFill>
                  <a:srgbClr val="FFFFFF"/>
                </a:solidFill>
                <a:effectLst/>
                <a:latin typeface="+mn-lt"/>
              </a:rPr>
              <a:t>Eichenbaum</a:t>
            </a:r>
            <a:r>
              <a:rPr lang="en-US" sz="1000" b="0" i="0" u="none" strike="noStrike" dirty="0">
                <a:solidFill>
                  <a:srgbClr val="FFFFFF"/>
                </a:solidFill>
                <a:effectLst/>
                <a:latin typeface="+mn-lt"/>
              </a:rPr>
              <a:t>, Martin, </a:t>
            </a:r>
            <a:r>
              <a:rPr lang="en-US" sz="1000" b="0" i="0" u="none" strike="noStrike" dirty="0" err="1">
                <a:solidFill>
                  <a:srgbClr val="FFFFFF"/>
                </a:solidFill>
                <a:effectLst/>
                <a:latin typeface="+mn-lt"/>
              </a:rPr>
              <a:t>Rebelo</a:t>
            </a:r>
            <a:r>
              <a:rPr lang="en-US" sz="1000" b="0" i="0" u="none" strike="noStrike" dirty="0">
                <a:solidFill>
                  <a:srgbClr val="FFFFFF"/>
                </a:solidFill>
                <a:effectLst/>
                <a:latin typeface="+mn-lt"/>
              </a:rPr>
              <a:t>, Sergio, 2007. Modeling exchange rate pass-through after large devaluations. J. Monet. Econ. 54 (2), 346–368. </a:t>
            </a:r>
            <a:r>
              <a:rPr lang="en-US" sz="1000" b="0" i="0" dirty="0">
                <a:solidFill>
                  <a:srgbClr val="FFFFFF"/>
                </a:solidFill>
                <a:effectLst/>
                <a:latin typeface="+mn-lt"/>
              </a:rPr>
              <a:t>​</a:t>
            </a:r>
          </a:p>
          <a:p>
            <a:pPr algn="l" rtl="0" fontAlgn="base">
              <a:buFont typeface="Arial" panose="020B0604020202020204" pitchFamily="34" charset="0"/>
              <a:buChar char="•"/>
            </a:pPr>
            <a:r>
              <a:rPr lang="en-US" sz="1000" b="0" i="0" u="none" strike="noStrike" dirty="0">
                <a:solidFill>
                  <a:srgbClr val="FFFFFF"/>
                </a:solidFill>
                <a:effectLst/>
                <a:latin typeface="+mn-lt"/>
              </a:rPr>
              <a:t>Burstein, A.T., Neves, J.C., </a:t>
            </a:r>
            <a:r>
              <a:rPr lang="en-US" sz="1000" b="0" i="0" u="none" strike="noStrike" dirty="0" err="1">
                <a:solidFill>
                  <a:srgbClr val="FFFFFF"/>
                </a:solidFill>
                <a:effectLst/>
                <a:latin typeface="+mn-lt"/>
              </a:rPr>
              <a:t>Rebelo</a:t>
            </a:r>
            <a:r>
              <a:rPr lang="en-US" sz="1000" b="0" i="0" u="none" strike="noStrike" dirty="0">
                <a:solidFill>
                  <a:srgbClr val="FFFFFF"/>
                </a:solidFill>
                <a:effectLst/>
                <a:latin typeface="+mn-lt"/>
              </a:rPr>
              <a:t>, S., 2003. Distribution costs and real exchange rate dynamics during exchange-rate-based stabilizations. Journal of Monetary Economics 50(6), 1189-1401.</a:t>
            </a:r>
            <a:r>
              <a:rPr lang="en-US" sz="1000" b="0" i="0" dirty="0">
                <a:solidFill>
                  <a:srgbClr val="FFFFFF"/>
                </a:solidFill>
                <a:effectLst/>
                <a:latin typeface="+mn-lt"/>
              </a:rPr>
              <a:t>​</a:t>
            </a:r>
          </a:p>
          <a:p>
            <a:endParaRPr lang="en-US" dirty="0"/>
          </a:p>
        </p:txBody>
      </p:sp>
      <p:sp>
        <p:nvSpPr>
          <p:cNvPr id="4" name="Title 3">
            <a:extLst>
              <a:ext uri="{FF2B5EF4-FFF2-40B4-BE49-F238E27FC236}">
                <a16:creationId xmlns:a16="http://schemas.microsoft.com/office/drawing/2014/main" id="{A7394A8F-4B22-47BD-9924-941D8228FDB8}"/>
              </a:ext>
            </a:extLst>
          </p:cNvPr>
          <p:cNvSpPr>
            <a:spLocks noGrp="1"/>
          </p:cNvSpPr>
          <p:nvPr>
            <p:ph type="title"/>
          </p:nvPr>
        </p:nvSpPr>
        <p:spPr/>
        <p:txBody>
          <a:bodyPr/>
          <a:lstStyle/>
          <a:p>
            <a:r>
              <a:rPr lang="en-US" dirty="0"/>
              <a:t>References</a:t>
            </a:r>
            <a:r>
              <a:rPr lang="en-US" b="0" i="0" dirty="0">
                <a:solidFill>
                  <a:srgbClr val="000000"/>
                </a:solidFill>
                <a:effectLst/>
              </a:rPr>
              <a:t>​</a:t>
            </a:r>
            <a:endParaRPr lang="en-US" dirty="0"/>
          </a:p>
        </p:txBody>
      </p:sp>
    </p:spTree>
    <p:extLst>
      <p:ext uri="{BB962C8B-B14F-4D97-AF65-F5344CB8AC3E}">
        <p14:creationId xmlns:p14="http://schemas.microsoft.com/office/powerpoint/2010/main" val="2229800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CBD8DE-CC30-4BF7-9793-90797277C2E3}"/>
              </a:ext>
            </a:extLst>
          </p:cNvPr>
          <p:cNvSpPr>
            <a:spLocks noGrp="1"/>
          </p:cNvSpPr>
          <p:nvPr>
            <p:ph type="sldNum" sz="quarter" idx="12"/>
          </p:nvPr>
        </p:nvSpPr>
        <p:spPr/>
        <p:txBody>
          <a:bodyPr/>
          <a:lstStyle/>
          <a:p>
            <a:fld id="{F994776A-187E-9540-9EA4-8D5781AB769D}" type="slidenum">
              <a:rPr lang="en-US" smtClean="0"/>
              <a:pPr/>
              <a:t>39</a:t>
            </a:fld>
            <a:endParaRPr lang="en-US" dirty="0"/>
          </a:p>
        </p:txBody>
      </p:sp>
      <p:sp>
        <p:nvSpPr>
          <p:cNvPr id="3" name="Text Placeholder 2">
            <a:extLst>
              <a:ext uri="{FF2B5EF4-FFF2-40B4-BE49-F238E27FC236}">
                <a16:creationId xmlns:a16="http://schemas.microsoft.com/office/drawing/2014/main" id="{B90BEC20-4B8E-4BE6-B41C-76FA63F436D1}"/>
              </a:ext>
            </a:extLst>
          </p:cNvPr>
          <p:cNvSpPr>
            <a:spLocks noGrp="1"/>
          </p:cNvSpPr>
          <p:nvPr>
            <p:ph type="body" sz="quarter" idx="10"/>
          </p:nvPr>
        </p:nvSpPr>
        <p:spPr>
          <a:xfrm>
            <a:off x="446468" y="1691406"/>
            <a:ext cx="11266713" cy="4253827"/>
          </a:xfrm>
        </p:spPr>
        <p:txBody>
          <a:bodyPr/>
          <a:lstStyle/>
          <a:p>
            <a:pPr algn="l" rtl="0" fontAlgn="base">
              <a:lnSpc>
                <a:spcPct val="100000"/>
              </a:lnSpc>
              <a:spcBef>
                <a:spcPts val="600"/>
              </a:spcBef>
              <a:buFont typeface="Arial" panose="020B0604020202020204" pitchFamily="34" charset="0"/>
              <a:buChar char="•"/>
            </a:pPr>
            <a:r>
              <a:rPr lang="en-US" sz="900" b="0" i="0" u="none" strike="noStrike" dirty="0">
                <a:solidFill>
                  <a:srgbClr val="FFFFFF"/>
                </a:solidFill>
                <a:effectLst/>
                <a:latin typeface="+mn-lt"/>
              </a:rPr>
              <a:t>Calvo, G. (1983). 'Staggered prices in a utility-maximizing framework', Journal of Monetary Economics, vol. 12(3), pp. 383–98.</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a:solidFill>
                  <a:srgbClr val="FFFFFF"/>
                </a:solidFill>
                <a:effectLst/>
                <a:latin typeface="+mn-lt"/>
              </a:rPr>
              <a:t>Carvalho, C., </a:t>
            </a:r>
            <a:r>
              <a:rPr lang="en-US" sz="900" b="0" i="0" u="none" strike="noStrike" dirty="0" err="1">
                <a:solidFill>
                  <a:srgbClr val="FFFFFF"/>
                </a:solidFill>
                <a:effectLst/>
                <a:latin typeface="+mn-lt"/>
              </a:rPr>
              <a:t>Nechio</a:t>
            </a:r>
            <a:r>
              <a:rPr lang="en-US" sz="900" b="0" i="0" u="none" strike="noStrike" dirty="0">
                <a:solidFill>
                  <a:srgbClr val="FFFFFF"/>
                </a:solidFill>
                <a:effectLst/>
                <a:latin typeface="+mn-lt"/>
              </a:rPr>
              <a:t>, F., 2011. Aggregation and the PPP puzzle in a sticky price model. American Economic Review 101 (6), 2391–2424.</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err="1">
                <a:solidFill>
                  <a:srgbClr val="FFFFFF"/>
                </a:solidFill>
                <a:effectLst/>
                <a:latin typeface="+mn-lt"/>
              </a:rPr>
              <a:t>Ceglowski</a:t>
            </a:r>
            <a:r>
              <a:rPr lang="en-US" sz="900" b="0" i="0" u="none" strike="noStrike" dirty="0">
                <a:solidFill>
                  <a:srgbClr val="FFFFFF"/>
                </a:solidFill>
                <a:effectLst/>
                <a:latin typeface="+mn-lt"/>
              </a:rPr>
              <a:t>, J. (2003). 'The law of one price: intranational evidence for Canada', Canadian Journal of Economics, vol. 36(2), pp. 373–400.</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a:solidFill>
                  <a:srgbClr val="FFFFFF"/>
                </a:solidFill>
                <a:effectLst/>
                <a:latin typeface="+mn-lt"/>
              </a:rPr>
              <a:t>Chari, V.V., Kehoe, P., McGrattan, E., 2002. Can sticky price models generate volatile and persistent real exchange rates? Review of Economic Studies 69(3), 533-563. </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a:solidFill>
                  <a:srgbClr val="FFFFFF"/>
                </a:solidFill>
                <a:effectLst/>
                <a:latin typeface="+mn-lt"/>
              </a:rPr>
              <a:t>Chen, S., Engel, C., 2005. Does "aggregation bias" explain the PPP puzzle? Pacific Economic Review 10, 49-72. </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a:solidFill>
                  <a:srgbClr val="FFFFFF"/>
                </a:solidFill>
                <a:effectLst/>
                <a:latin typeface="+mn-lt"/>
              </a:rPr>
              <a:t>Cheung, Y., Lai, K.S., 2000. On cross-country differences in the persistence of real exchange rates. Journal of International Economics 50, 375-397. </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a:solidFill>
                  <a:srgbClr val="FFFFFF"/>
                </a:solidFill>
                <a:effectLst/>
                <a:latin typeface="+mn-lt"/>
              </a:rPr>
              <a:t>Cheung, Y.-W. and </a:t>
            </a:r>
            <a:r>
              <a:rPr lang="en-US" sz="900" b="0" i="0" u="none" strike="noStrike" dirty="0" err="1">
                <a:solidFill>
                  <a:srgbClr val="FFFFFF"/>
                </a:solidFill>
                <a:effectLst/>
                <a:latin typeface="+mn-lt"/>
              </a:rPr>
              <a:t>Fujii</a:t>
            </a:r>
            <a:r>
              <a:rPr lang="en-US" sz="900" b="0" i="0" u="none" strike="noStrike" dirty="0">
                <a:solidFill>
                  <a:srgbClr val="FFFFFF"/>
                </a:solidFill>
                <a:effectLst/>
                <a:latin typeface="+mn-lt"/>
              </a:rPr>
              <a:t>, E. (2008). 'Deviations from the law of one price in Japan', </a:t>
            </a:r>
            <a:r>
              <a:rPr lang="en-US" sz="900" b="0" i="0" u="none" strike="noStrike" dirty="0" err="1">
                <a:solidFill>
                  <a:srgbClr val="FFFFFF"/>
                </a:solidFill>
                <a:effectLst/>
                <a:latin typeface="+mn-lt"/>
              </a:rPr>
              <a:t>CESifo</a:t>
            </a:r>
            <a:r>
              <a:rPr lang="en-US" sz="900" b="0" i="0" u="none" strike="noStrike" dirty="0">
                <a:solidFill>
                  <a:srgbClr val="FFFFFF"/>
                </a:solidFill>
                <a:effectLst/>
                <a:latin typeface="+mn-lt"/>
              </a:rPr>
              <a:t> Working Paper No. 1456.</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a:solidFill>
                  <a:srgbClr val="FFFFFF"/>
                </a:solidFill>
                <a:effectLst/>
                <a:latin typeface="+mn-lt"/>
              </a:rPr>
              <a:t>Choi, C.Y., Mark, N.C., Sul, D., 2006. Unbiased estimation of the half-life to PPP convergence in panel data. Journal of Money, Credit and Banking 38(4), 921-938.</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a:solidFill>
                  <a:srgbClr val="FFFFFF"/>
                </a:solidFill>
                <a:effectLst/>
                <a:latin typeface="+mn-lt"/>
              </a:rPr>
              <a:t>Choi, C.-Y. and Matsubara, K. (2007). 'Heterogeneity in the persistence of relative prices: what do the Japanese cities tell us?', Journal of the Japanese and International Economies, vol. 21(2), pp. 260–86.</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a:solidFill>
                  <a:srgbClr val="FFFFFF"/>
                </a:solidFill>
                <a:effectLst/>
                <a:latin typeface="+mn-lt"/>
              </a:rPr>
              <a:t>Clark, T.E., 2006. Disaggregate evidence on the persistence of consumer price inﬂation. Journal of Applied Econometrics 21 (5), 563–587.</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a:solidFill>
                  <a:srgbClr val="FFFFFF"/>
                </a:solidFill>
                <a:effectLst/>
                <a:latin typeface="+mn-lt"/>
              </a:rPr>
              <a:t>Chari, V.V., Kehoe, P.J., McGrattan, E.R., 2002. Can sticky price models generate volatile and persistent real exchange rates? Review of Economics Studies 69 (3), 533–563.</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err="1">
                <a:solidFill>
                  <a:srgbClr val="FFFFFF"/>
                </a:solidFill>
                <a:effectLst/>
                <a:latin typeface="+mn-lt"/>
              </a:rPr>
              <a:t>Clarida</a:t>
            </a:r>
            <a:r>
              <a:rPr lang="en-US" sz="900" b="0" i="0" u="none" strike="noStrike" dirty="0">
                <a:solidFill>
                  <a:srgbClr val="FFFFFF"/>
                </a:solidFill>
                <a:effectLst/>
                <a:latin typeface="+mn-lt"/>
              </a:rPr>
              <a:t>, R., </a:t>
            </a:r>
            <a:r>
              <a:rPr lang="en-US" sz="900" b="0" i="0" u="none" strike="noStrike" dirty="0" err="1">
                <a:solidFill>
                  <a:srgbClr val="FFFFFF"/>
                </a:solidFill>
                <a:effectLst/>
                <a:latin typeface="+mn-lt"/>
              </a:rPr>
              <a:t>Galí</a:t>
            </a:r>
            <a:r>
              <a:rPr lang="en-US" sz="900" b="0" i="0" u="none" strike="noStrike" dirty="0">
                <a:solidFill>
                  <a:srgbClr val="FFFFFF"/>
                </a:solidFill>
                <a:effectLst/>
                <a:latin typeface="+mn-lt"/>
              </a:rPr>
              <a:t>, J., 1994. Sources of real exchange-rate fluctuations: how important are nominal shocks?. Carnegie-Rochester Conference Series on Public Policy 41 (1), 1–56.</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a:solidFill>
                  <a:srgbClr val="FFFFFF"/>
                </a:solidFill>
                <a:effectLst/>
                <a:latin typeface="+mn-lt"/>
              </a:rPr>
              <a:t>Cavallo, Alberto, Brent Neiman and Roberto </a:t>
            </a:r>
            <a:r>
              <a:rPr lang="en-US" sz="900" b="0" i="0" u="none" strike="noStrike" dirty="0" err="1">
                <a:solidFill>
                  <a:srgbClr val="FFFFFF"/>
                </a:solidFill>
                <a:effectLst/>
                <a:latin typeface="+mn-lt"/>
              </a:rPr>
              <a:t>Rigobon</a:t>
            </a:r>
            <a:r>
              <a:rPr lang="en-US" sz="900" b="0" i="0" u="none" strike="noStrike" dirty="0">
                <a:solidFill>
                  <a:srgbClr val="FFFFFF"/>
                </a:solidFill>
                <a:effectLst/>
                <a:latin typeface="+mn-lt"/>
              </a:rPr>
              <a:t>. 2014. "Currency Unions, Product Introductions, and the Real Exchange Rate." Quarterly Journal of Economics , 129 (2) .</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err="1">
                <a:solidFill>
                  <a:srgbClr val="FFFFFF"/>
                </a:solidFill>
                <a:effectLst/>
                <a:latin typeface="+mn-lt"/>
              </a:rPr>
              <a:t>Crucini</a:t>
            </a:r>
            <a:r>
              <a:rPr lang="en-US" sz="900" b="0" i="0" u="none" strike="noStrike" dirty="0">
                <a:solidFill>
                  <a:srgbClr val="FFFFFF"/>
                </a:solidFill>
                <a:effectLst/>
                <a:latin typeface="+mn-lt"/>
              </a:rPr>
              <a:t>, Mario J., Landry, Anthony, 2012. Accounting for Real Exchange Rates Using Micro-Data. Vanderbilt University, National Bureau of </a:t>
            </a:r>
            <a:r>
              <a:rPr lang="en-US" sz="900" b="0" i="0" u="none" strike="noStrike" dirty="0" err="1">
                <a:solidFill>
                  <a:srgbClr val="FFFFFF"/>
                </a:solidFill>
                <a:effectLst/>
                <a:latin typeface="+mn-lt"/>
              </a:rPr>
              <a:t>EconomicResearch</a:t>
            </a:r>
            <a:r>
              <a:rPr lang="en-US" sz="900" b="0" i="0" u="none" strike="noStrike" dirty="0">
                <a:solidFill>
                  <a:srgbClr val="FFFFFF"/>
                </a:solidFill>
                <a:effectLst/>
                <a:latin typeface="+mn-lt"/>
              </a:rPr>
              <a:t>, Working Paper No. 17812.</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err="1">
                <a:solidFill>
                  <a:srgbClr val="FFFFFF"/>
                </a:solidFill>
                <a:effectLst/>
                <a:latin typeface="+mn-lt"/>
              </a:rPr>
              <a:t>Crucini</a:t>
            </a:r>
            <a:r>
              <a:rPr lang="en-US" sz="900" b="0" i="0" u="none" strike="noStrike" dirty="0">
                <a:solidFill>
                  <a:srgbClr val="FFFFFF"/>
                </a:solidFill>
                <a:effectLst/>
                <a:latin typeface="+mn-lt"/>
              </a:rPr>
              <a:t>, M.J., </a:t>
            </a:r>
            <a:r>
              <a:rPr lang="en-US" sz="900" b="0" i="0" u="none" strike="noStrike" dirty="0" err="1">
                <a:solidFill>
                  <a:srgbClr val="FFFFFF"/>
                </a:solidFill>
                <a:effectLst/>
                <a:latin typeface="+mn-lt"/>
              </a:rPr>
              <a:t>Shintani</a:t>
            </a:r>
            <a:r>
              <a:rPr lang="en-US" sz="900" b="0" i="0" u="none" strike="noStrike" dirty="0">
                <a:solidFill>
                  <a:srgbClr val="FFFFFF"/>
                </a:solidFill>
                <a:effectLst/>
                <a:latin typeface="+mn-lt"/>
              </a:rPr>
              <a:t>, M., 2008. Persistence in law of one price deviations: evidence from micro-data. Journal of Monetary Economics 55 (3), 629–644.</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err="1">
                <a:solidFill>
                  <a:srgbClr val="FFFFFF"/>
                </a:solidFill>
                <a:effectLst/>
                <a:latin typeface="+mn-lt"/>
              </a:rPr>
              <a:t>Crucini</a:t>
            </a:r>
            <a:r>
              <a:rPr lang="en-US" sz="900" b="0" i="0" u="none" strike="noStrike" dirty="0">
                <a:solidFill>
                  <a:srgbClr val="FFFFFF"/>
                </a:solidFill>
                <a:effectLst/>
                <a:latin typeface="+mn-lt"/>
              </a:rPr>
              <a:t>, M.J., </a:t>
            </a:r>
            <a:r>
              <a:rPr lang="en-US" sz="900" b="0" i="0" u="none" strike="noStrike" dirty="0" err="1">
                <a:solidFill>
                  <a:srgbClr val="FFFFFF"/>
                </a:solidFill>
                <a:effectLst/>
                <a:latin typeface="+mn-lt"/>
              </a:rPr>
              <a:t>Shintani</a:t>
            </a:r>
            <a:r>
              <a:rPr lang="en-US" sz="900" b="0" i="0" u="none" strike="noStrike" dirty="0">
                <a:solidFill>
                  <a:srgbClr val="FFFFFF"/>
                </a:solidFill>
                <a:effectLst/>
                <a:latin typeface="+mn-lt"/>
              </a:rPr>
              <a:t>, M. and </a:t>
            </a:r>
            <a:r>
              <a:rPr lang="en-US" sz="900" b="0" i="0" u="none" strike="noStrike" dirty="0" err="1">
                <a:solidFill>
                  <a:srgbClr val="FFFFFF"/>
                </a:solidFill>
                <a:effectLst/>
                <a:latin typeface="+mn-lt"/>
              </a:rPr>
              <a:t>Tsuruga</a:t>
            </a:r>
            <a:r>
              <a:rPr lang="en-US" sz="900" b="0" i="0" u="none" strike="noStrike" dirty="0">
                <a:solidFill>
                  <a:srgbClr val="FFFFFF"/>
                </a:solidFill>
                <a:effectLst/>
                <a:latin typeface="+mn-lt"/>
              </a:rPr>
              <a:t>, T. (2009). 'The law of one price without the border: the role of distance versus sticky prices', NBER Working Paper No. 14835.</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err="1">
                <a:solidFill>
                  <a:srgbClr val="FFFFFF"/>
                </a:solidFill>
                <a:effectLst/>
                <a:latin typeface="+mn-lt"/>
              </a:rPr>
              <a:t>Crucini</a:t>
            </a:r>
            <a:r>
              <a:rPr lang="en-US" sz="900" b="0" i="0" u="none" strike="noStrike" dirty="0">
                <a:solidFill>
                  <a:srgbClr val="FFFFFF"/>
                </a:solidFill>
                <a:effectLst/>
                <a:latin typeface="+mn-lt"/>
              </a:rPr>
              <a:t>, M.J., </a:t>
            </a:r>
            <a:r>
              <a:rPr lang="en-US" sz="900" b="0" i="0" u="none" strike="noStrike" dirty="0" err="1">
                <a:solidFill>
                  <a:srgbClr val="FFFFFF"/>
                </a:solidFill>
                <a:effectLst/>
                <a:latin typeface="+mn-lt"/>
              </a:rPr>
              <a:t>Shintani</a:t>
            </a:r>
            <a:r>
              <a:rPr lang="en-US" sz="900" b="0" i="0" u="none" strike="noStrike" dirty="0">
                <a:solidFill>
                  <a:srgbClr val="FFFFFF"/>
                </a:solidFill>
                <a:effectLst/>
                <a:latin typeface="+mn-lt"/>
              </a:rPr>
              <a:t>, M., </a:t>
            </a:r>
            <a:r>
              <a:rPr lang="en-US" sz="900" b="0" i="0" u="none" strike="noStrike" dirty="0" err="1">
                <a:solidFill>
                  <a:srgbClr val="FFFFFF"/>
                </a:solidFill>
                <a:effectLst/>
                <a:latin typeface="+mn-lt"/>
              </a:rPr>
              <a:t>Tsuruga</a:t>
            </a:r>
            <a:r>
              <a:rPr lang="en-US" sz="900" b="0" i="0" u="none" strike="noStrike" dirty="0">
                <a:solidFill>
                  <a:srgbClr val="FFFFFF"/>
                </a:solidFill>
                <a:effectLst/>
                <a:latin typeface="+mn-lt"/>
              </a:rPr>
              <a:t>, T., 2010. The law of one price without the border: the role of distance versus sticky prices. Economic Journal 120 (544), 462–480.</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err="1">
                <a:solidFill>
                  <a:srgbClr val="FFFFFF"/>
                </a:solidFill>
                <a:effectLst/>
                <a:latin typeface="+mn-lt"/>
              </a:rPr>
              <a:t>Crucini</a:t>
            </a:r>
            <a:r>
              <a:rPr lang="en-US" sz="900" b="0" i="0" u="none" strike="noStrike" dirty="0">
                <a:solidFill>
                  <a:srgbClr val="FFFFFF"/>
                </a:solidFill>
                <a:effectLst/>
                <a:latin typeface="+mn-lt"/>
              </a:rPr>
              <a:t>, M.J., </a:t>
            </a:r>
            <a:r>
              <a:rPr lang="en-US" sz="900" b="0" i="0" u="none" strike="noStrike" dirty="0" err="1">
                <a:solidFill>
                  <a:srgbClr val="FFFFFF"/>
                </a:solidFill>
                <a:effectLst/>
                <a:latin typeface="+mn-lt"/>
              </a:rPr>
              <a:t>Shintani</a:t>
            </a:r>
            <a:r>
              <a:rPr lang="en-US" sz="900" b="0" i="0" u="none" strike="noStrike" dirty="0">
                <a:solidFill>
                  <a:srgbClr val="FFFFFF"/>
                </a:solidFill>
                <a:effectLst/>
                <a:latin typeface="+mn-lt"/>
              </a:rPr>
              <a:t>, M. and </a:t>
            </a:r>
            <a:r>
              <a:rPr lang="en-US" sz="900" b="0" i="0" u="none" strike="noStrike" dirty="0" err="1">
                <a:solidFill>
                  <a:srgbClr val="FFFFFF"/>
                </a:solidFill>
                <a:effectLst/>
                <a:latin typeface="+mn-lt"/>
              </a:rPr>
              <a:t>Tsuruga</a:t>
            </a:r>
            <a:r>
              <a:rPr lang="en-US" sz="900" b="0" i="0" u="none" strike="noStrike" dirty="0">
                <a:solidFill>
                  <a:srgbClr val="FFFFFF"/>
                </a:solidFill>
                <a:effectLst/>
                <a:latin typeface="+mn-lt"/>
              </a:rPr>
              <a:t>, T. (2010). 'Accounting for persistence and volatility of good-level real exchange rates: the role of sticky information', Journal of International Economics.</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err="1">
                <a:solidFill>
                  <a:srgbClr val="FFFFFF"/>
                </a:solidFill>
                <a:effectLst/>
                <a:latin typeface="+mn-lt"/>
              </a:rPr>
              <a:t>Crucini</a:t>
            </a:r>
            <a:r>
              <a:rPr lang="en-US" sz="900" b="0" i="0" u="none" strike="noStrike" dirty="0">
                <a:solidFill>
                  <a:srgbClr val="FFFFFF"/>
                </a:solidFill>
                <a:effectLst/>
                <a:latin typeface="+mn-lt"/>
              </a:rPr>
              <a:t>, M.J., </a:t>
            </a:r>
            <a:r>
              <a:rPr lang="en-US" sz="900" b="0" i="0" u="none" strike="noStrike" dirty="0" err="1">
                <a:solidFill>
                  <a:srgbClr val="FFFFFF"/>
                </a:solidFill>
                <a:effectLst/>
                <a:latin typeface="+mn-lt"/>
              </a:rPr>
              <a:t>Telmer</a:t>
            </a:r>
            <a:r>
              <a:rPr lang="en-US" sz="900" b="0" i="0" u="none" strike="noStrike" dirty="0">
                <a:solidFill>
                  <a:srgbClr val="FFFFFF"/>
                </a:solidFill>
                <a:effectLst/>
                <a:latin typeface="+mn-lt"/>
              </a:rPr>
              <a:t>, C., 2012. Microeconomic sources of real exchange rate variability. NBER Working Paper, No. 17978. </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err="1">
                <a:solidFill>
                  <a:srgbClr val="FFFFFF"/>
                </a:solidFill>
                <a:effectLst/>
                <a:latin typeface="+mn-lt"/>
              </a:rPr>
              <a:t>Crucini</a:t>
            </a:r>
            <a:r>
              <a:rPr lang="en-US" sz="900" b="0" i="0" u="none" strike="noStrike" dirty="0">
                <a:solidFill>
                  <a:srgbClr val="FFFFFF"/>
                </a:solidFill>
                <a:effectLst/>
                <a:latin typeface="+mn-lt"/>
              </a:rPr>
              <a:t>, M.J., </a:t>
            </a:r>
            <a:r>
              <a:rPr lang="en-US" sz="900" b="0" i="0" u="none" strike="noStrike" dirty="0" err="1">
                <a:solidFill>
                  <a:srgbClr val="FFFFFF"/>
                </a:solidFill>
                <a:effectLst/>
                <a:latin typeface="+mn-lt"/>
              </a:rPr>
              <a:t>Telmer</a:t>
            </a:r>
            <a:r>
              <a:rPr lang="en-US" sz="900" b="0" i="0" u="none" strike="noStrike" dirty="0">
                <a:solidFill>
                  <a:srgbClr val="FFFFFF"/>
                </a:solidFill>
                <a:effectLst/>
                <a:latin typeface="+mn-lt"/>
              </a:rPr>
              <a:t>, C.I., </a:t>
            </a:r>
            <a:r>
              <a:rPr lang="en-US" sz="900" b="0" i="0" u="none" strike="noStrike" dirty="0" err="1">
                <a:solidFill>
                  <a:srgbClr val="FFFFFF"/>
                </a:solidFill>
                <a:effectLst/>
                <a:latin typeface="+mn-lt"/>
              </a:rPr>
              <a:t>Zachariadis</a:t>
            </a:r>
            <a:r>
              <a:rPr lang="en-US" sz="900" b="0" i="0" u="none" strike="noStrike" dirty="0">
                <a:solidFill>
                  <a:srgbClr val="FFFFFF"/>
                </a:solidFill>
                <a:effectLst/>
                <a:latin typeface="+mn-lt"/>
              </a:rPr>
              <a:t>, M., 2005. Understanding European real exchange rates. American Economic Review 95 (3), 724–738.</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err="1">
                <a:solidFill>
                  <a:srgbClr val="FFFFFF"/>
                </a:solidFill>
                <a:effectLst/>
                <a:latin typeface="+mn-lt"/>
              </a:rPr>
              <a:t>Crucini</a:t>
            </a:r>
            <a:r>
              <a:rPr lang="en-US" sz="900" b="0" i="0" u="none" strike="noStrike" dirty="0">
                <a:solidFill>
                  <a:srgbClr val="FFFFFF"/>
                </a:solidFill>
                <a:effectLst/>
                <a:latin typeface="+mn-lt"/>
              </a:rPr>
              <a:t>, M.J., </a:t>
            </a:r>
            <a:r>
              <a:rPr lang="en-US" sz="900" b="0" i="0" u="none" strike="noStrike" dirty="0" err="1">
                <a:solidFill>
                  <a:srgbClr val="FFFFFF"/>
                </a:solidFill>
                <a:effectLst/>
                <a:latin typeface="+mn-lt"/>
              </a:rPr>
              <a:t>Yilmazkuday</a:t>
            </a:r>
            <a:r>
              <a:rPr lang="en-US" sz="900" b="0" i="0" u="none" strike="noStrike" dirty="0">
                <a:solidFill>
                  <a:srgbClr val="FFFFFF"/>
                </a:solidFill>
                <a:effectLst/>
                <a:latin typeface="+mn-lt"/>
              </a:rPr>
              <a:t>, H., 2009. A model of international cities: implications for real exchange rates. NBER Working Paper No. 14834.</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err="1">
                <a:solidFill>
                  <a:srgbClr val="FFFFFF"/>
                </a:solidFill>
                <a:effectLst/>
                <a:latin typeface="+mn-lt"/>
              </a:rPr>
              <a:t>Crownover</a:t>
            </a:r>
            <a:r>
              <a:rPr lang="en-US" sz="900" b="0" i="0" u="none" strike="noStrike" dirty="0">
                <a:solidFill>
                  <a:srgbClr val="FFFFFF"/>
                </a:solidFill>
                <a:effectLst/>
                <a:latin typeface="+mn-lt"/>
              </a:rPr>
              <a:t>, Collin; </a:t>
            </a:r>
            <a:r>
              <a:rPr lang="en-US" sz="900" b="0" i="0" u="none" strike="noStrike" dirty="0" err="1">
                <a:solidFill>
                  <a:srgbClr val="FFFFFF"/>
                </a:solidFill>
                <a:effectLst/>
                <a:latin typeface="+mn-lt"/>
              </a:rPr>
              <a:t>Pippenger</a:t>
            </a:r>
            <a:r>
              <a:rPr lang="en-US" sz="900" b="0" i="0" u="none" strike="noStrike" dirty="0">
                <a:solidFill>
                  <a:srgbClr val="FFFFFF"/>
                </a:solidFill>
                <a:effectLst/>
                <a:latin typeface="+mn-lt"/>
              </a:rPr>
              <a:t>, John and </a:t>
            </a:r>
            <a:r>
              <a:rPr lang="en-US" sz="900" b="0" i="0" u="none" strike="noStrike" dirty="0" err="1">
                <a:solidFill>
                  <a:srgbClr val="FFFFFF"/>
                </a:solidFill>
                <a:effectLst/>
                <a:latin typeface="+mn-lt"/>
              </a:rPr>
              <a:t>Steigerwald</a:t>
            </a:r>
            <a:r>
              <a:rPr lang="en-US" sz="900" b="0" i="0" u="none" strike="noStrike" dirty="0">
                <a:solidFill>
                  <a:srgbClr val="FFFFFF"/>
                </a:solidFill>
                <a:effectLst/>
                <a:latin typeface="+mn-lt"/>
              </a:rPr>
              <a:t>, Douglas G. “Testing for Absolute Purchasing Power Parity.” Journal of International Money and Finance, 1996, 15(5),</a:t>
            </a:r>
            <a:r>
              <a:rPr lang="en-US" sz="900" b="0" i="0" dirty="0">
                <a:solidFill>
                  <a:srgbClr val="FFFFFF"/>
                </a:solidFill>
                <a:effectLst/>
                <a:latin typeface="+mn-lt"/>
              </a:rPr>
              <a:t>​</a:t>
            </a:r>
          </a:p>
          <a:p>
            <a:pPr algn="l" rtl="0" fontAlgn="base">
              <a:lnSpc>
                <a:spcPct val="100000"/>
              </a:lnSpc>
              <a:spcBef>
                <a:spcPts val="600"/>
              </a:spcBef>
              <a:buFont typeface="Arial" panose="020B0604020202020204" pitchFamily="34" charset="0"/>
              <a:buChar char="•"/>
            </a:pPr>
            <a:r>
              <a:rPr lang="en-US" sz="900" b="0" i="0" u="none" strike="noStrike" dirty="0">
                <a:solidFill>
                  <a:srgbClr val="FFFFFF"/>
                </a:solidFill>
                <a:effectLst/>
                <a:latin typeface="+mn-lt"/>
              </a:rPr>
              <a:t>Cumby, Robert E. “Forecasting Exchange Rates and Relative Prices with the Hamburger Standard: Is What You Want What You Get with </a:t>
            </a:r>
            <a:r>
              <a:rPr lang="en-US" sz="900" b="0" i="0" u="none" strike="noStrike" dirty="0" err="1">
                <a:solidFill>
                  <a:srgbClr val="FFFFFF"/>
                </a:solidFill>
                <a:effectLst/>
                <a:latin typeface="+mn-lt"/>
              </a:rPr>
              <a:t>McParity</a:t>
            </a:r>
            <a:r>
              <a:rPr lang="en-US" sz="900" b="0" i="0" u="none" strike="noStrike" dirty="0">
                <a:solidFill>
                  <a:srgbClr val="FFFFFF"/>
                </a:solidFill>
                <a:effectLst/>
                <a:latin typeface="+mn-lt"/>
              </a:rPr>
              <a:t>?” National Bureau of Economic Research, Inc., NBER Working Papers: No. 5675, 1996.</a:t>
            </a:r>
            <a:r>
              <a:rPr lang="en-US" sz="900" b="0" i="0" dirty="0">
                <a:solidFill>
                  <a:srgbClr val="FFFFFF"/>
                </a:solidFill>
                <a:effectLst/>
                <a:latin typeface="+mn-lt"/>
              </a:rPr>
              <a:t>​</a:t>
            </a:r>
          </a:p>
          <a:p>
            <a:endParaRPr lang="en-US" dirty="0"/>
          </a:p>
        </p:txBody>
      </p:sp>
      <p:sp>
        <p:nvSpPr>
          <p:cNvPr id="4" name="Title 3">
            <a:extLst>
              <a:ext uri="{FF2B5EF4-FFF2-40B4-BE49-F238E27FC236}">
                <a16:creationId xmlns:a16="http://schemas.microsoft.com/office/drawing/2014/main" id="{9A73C6C0-3435-4F7C-BF53-4AC11694365C}"/>
              </a:ext>
            </a:extLst>
          </p:cNvPr>
          <p:cNvSpPr>
            <a:spLocks noGrp="1"/>
          </p:cNvSpPr>
          <p:nvPr>
            <p:ph type="title"/>
          </p:nvPr>
        </p:nvSpPr>
        <p:spPr/>
        <p:txBody>
          <a:bodyPr/>
          <a:lstStyle/>
          <a:p>
            <a:r>
              <a:rPr lang="en-US" dirty="0"/>
              <a:t>References</a:t>
            </a:r>
          </a:p>
        </p:txBody>
      </p:sp>
    </p:spTree>
    <p:extLst>
      <p:ext uri="{BB962C8B-B14F-4D97-AF65-F5344CB8AC3E}">
        <p14:creationId xmlns:p14="http://schemas.microsoft.com/office/powerpoint/2010/main" val="1509266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BEEE3D-6BE6-3F4E-A747-A40CF408ECA1}"/>
              </a:ext>
            </a:extLst>
          </p:cNvPr>
          <p:cNvSpPr>
            <a:spLocks noGrp="1"/>
          </p:cNvSpPr>
          <p:nvPr>
            <p:ph type="title"/>
          </p:nvPr>
        </p:nvSpPr>
        <p:spPr/>
        <p:txBody>
          <a:bodyPr/>
          <a:lstStyle/>
          <a:p>
            <a:r>
              <a:rPr lang="en-US" dirty="0"/>
              <a:t>The Law-of-One-Price</a:t>
            </a:r>
          </a:p>
        </p:txBody>
      </p:sp>
      <p:sp>
        <p:nvSpPr>
          <p:cNvPr id="2" name="Slide Number Placeholder 1">
            <a:extLst>
              <a:ext uri="{FF2B5EF4-FFF2-40B4-BE49-F238E27FC236}">
                <a16:creationId xmlns:a16="http://schemas.microsoft.com/office/drawing/2014/main" id="{B415F805-FF33-F3E9-72D9-5B7F7818B0CF}"/>
              </a:ext>
            </a:extLst>
          </p:cNvPr>
          <p:cNvSpPr>
            <a:spLocks noGrp="1"/>
          </p:cNvSpPr>
          <p:nvPr>
            <p:ph type="sldNum" sz="quarter" idx="12"/>
          </p:nvPr>
        </p:nvSpPr>
        <p:spPr/>
        <p:txBody>
          <a:bodyPr/>
          <a:lstStyle/>
          <a:p>
            <a:fld id="{F994776A-187E-9540-9EA4-8D5781AB769D}" type="slidenum">
              <a:rPr lang="en-US" smtClean="0"/>
              <a:pPr/>
              <a:t>4</a:t>
            </a:fld>
            <a:endParaRPr lang="en-US" dirty="0"/>
          </a:p>
        </p:txBody>
      </p:sp>
      <p:sp>
        <p:nvSpPr>
          <p:cNvPr id="3" name="Text Placeholder 2">
            <a:extLst>
              <a:ext uri="{FF2B5EF4-FFF2-40B4-BE49-F238E27FC236}">
                <a16:creationId xmlns:a16="http://schemas.microsoft.com/office/drawing/2014/main" id="{158E57CE-5D6D-E33C-D3F8-29B70D96B83C}"/>
              </a:ext>
            </a:extLst>
          </p:cNvPr>
          <p:cNvSpPr>
            <a:spLocks noGrp="1"/>
          </p:cNvSpPr>
          <p:nvPr>
            <p:ph type="body" sz="quarter" idx="10"/>
          </p:nvPr>
        </p:nvSpPr>
        <p:spPr/>
        <p:txBody>
          <a:bodyPr/>
          <a:lstStyle/>
          <a:p>
            <a:r>
              <a:rPr lang="en-US" dirty="0"/>
              <a:t>Three Definitions:​</a:t>
            </a:r>
          </a:p>
          <a:p>
            <a:endParaRPr lang="en-US" dirty="0"/>
          </a:p>
          <a:p>
            <a:pPr fontAlgn="base"/>
            <a:r>
              <a:rPr lang="en-US" dirty="0"/>
              <a:t>“Common currency prices should be equal.”​</a:t>
            </a:r>
          </a:p>
          <a:p>
            <a:pPr fontAlgn="base"/>
            <a:endParaRPr lang="en-US" dirty="0"/>
          </a:p>
          <a:p>
            <a:pPr fontAlgn="base"/>
            <a:r>
              <a:rPr lang="en-US" dirty="0"/>
              <a:t>“Common currency prices should differ only by the extent of natural and official barriers to trade.”​</a:t>
            </a:r>
          </a:p>
          <a:p>
            <a:pPr fontAlgn="base"/>
            <a:endParaRPr lang="en-US" dirty="0"/>
          </a:p>
          <a:p>
            <a:pPr fontAlgn="base"/>
            <a:r>
              <a:rPr lang="en-US" dirty="0"/>
              <a:t>“A price is indexed by an exact description of the object traded, the date at which it is to be delivered, the location of the source and destination and may be state-contingent.”​</a:t>
            </a:r>
          </a:p>
          <a:p>
            <a:endParaRPr lang="en-US" dirty="0"/>
          </a:p>
        </p:txBody>
      </p:sp>
      <p:sp>
        <p:nvSpPr>
          <p:cNvPr id="5" name="Text Placeholder 4">
            <a:extLst>
              <a:ext uri="{FF2B5EF4-FFF2-40B4-BE49-F238E27FC236}">
                <a16:creationId xmlns:a16="http://schemas.microsoft.com/office/drawing/2014/main" id="{D173962C-1CEB-DCC2-7F61-376BDAB0C237}"/>
              </a:ext>
            </a:extLst>
          </p:cNvPr>
          <p:cNvSpPr>
            <a:spLocks noGrp="1"/>
          </p:cNvSpPr>
          <p:nvPr>
            <p:ph type="body" sz="quarter" idx="11"/>
          </p:nvPr>
        </p:nvSpPr>
        <p:spPr/>
        <p:txBody>
          <a:bodyPr/>
          <a:lstStyle/>
          <a:p>
            <a:r>
              <a:rPr lang="en-US" b="0" dirty="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13044570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305D86-AEF0-44C7-9DD8-5A4539568E68}"/>
              </a:ext>
            </a:extLst>
          </p:cNvPr>
          <p:cNvSpPr>
            <a:spLocks noGrp="1"/>
          </p:cNvSpPr>
          <p:nvPr>
            <p:ph type="sldNum" sz="quarter" idx="12"/>
          </p:nvPr>
        </p:nvSpPr>
        <p:spPr/>
        <p:txBody>
          <a:bodyPr/>
          <a:lstStyle/>
          <a:p>
            <a:fld id="{F994776A-187E-9540-9EA4-8D5781AB769D}" type="slidenum">
              <a:rPr lang="en-US" smtClean="0"/>
              <a:pPr/>
              <a:t>40</a:t>
            </a:fld>
            <a:endParaRPr lang="en-US" dirty="0"/>
          </a:p>
        </p:txBody>
      </p:sp>
      <p:sp>
        <p:nvSpPr>
          <p:cNvPr id="3" name="Text Placeholder 2">
            <a:extLst>
              <a:ext uri="{FF2B5EF4-FFF2-40B4-BE49-F238E27FC236}">
                <a16:creationId xmlns:a16="http://schemas.microsoft.com/office/drawing/2014/main" id="{03364239-B7AD-417B-955A-BCA689FAB4AE}"/>
              </a:ext>
            </a:extLst>
          </p:cNvPr>
          <p:cNvSpPr>
            <a:spLocks noGrp="1"/>
          </p:cNvSpPr>
          <p:nvPr>
            <p:ph type="body" sz="quarter" idx="10"/>
          </p:nvPr>
        </p:nvSpPr>
        <p:spPr/>
        <p:txBody>
          <a:bodyPr/>
          <a:lstStyle/>
          <a:p>
            <a:pPr algn="l" rtl="0" fontAlgn="base"/>
            <a:r>
              <a:rPr lang="en-US" sz="1000" b="0" i="0" u="none" strike="noStrike" dirty="0">
                <a:solidFill>
                  <a:srgbClr val="FFFFFF"/>
                </a:solidFill>
                <a:effectLst/>
                <a:latin typeface="+mn-lt"/>
              </a:rPr>
              <a:t>Dornbusch, R., Fischer, S., </a:t>
            </a:r>
            <a:r>
              <a:rPr lang="en-US" sz="1000" b="0" i="0" u="none" strike="noStrike" dirty="0" err="1">
                <a:solidFill>
                  <a:srgbClr val="FFFFFF"/>
                </a:solidFill>
                <a:effectLst/>
                <a:latin typeface="+mn-lt"/>
              </a:rPr>
              <a:t>Startz</a:t>
            </a:r>
            <a:r>
              <a:rPr lang="en-US" sz="1000" b="0" i="0" u="none" strike="noStrike" dirty="0">
                <a:solidFill>
                  <a:srgbClr val="FFFFFF"/>
                </a:solidFill>
                <a:effectLst/>
                <a:latin typeface="+mn-lt"/>
              </a:rPr>
              <a:t>, R., 2004. Macroeconomics. McGraw-Hill, New York.</a:t>
            </a:r>
            <a:r>
              <a:rPr lang="en-US" sz="1000" b="0" i="0" dirty="0">
                <a:solidFill>
                  <a:srgbClr val="FFFFFF"/>
                </a:solidFill>
                <a:effectLst/>
                <a:latin typeface="+mn-lt"/>
              </a:rPr>
              <a:t>​</a:t>
            </a:r>
          </a:p>
          <a:p>
            <a:pPr algn="l" rtl="0" fontAlgn="base"/>
            <a:r>
              <a:rPr lang="en-US" sz="1000" b="0" i="0" u="none" strike="noStrike" dirty="0" err="1">
                <a:solidFill>
                  <a:srgbClr val="FFFFFF"/>
                </a:solidFill>
                <a:effectLst/>
                <a:latin typeface="+mn-lt"/>
              </a:rPr>
              <a:t>Dupor</a:t>
            </a:r>
            <a:r>
              <a:rPr lang="en-US" sz="1000" b="0" i="0" u="none" strike="noStrike" dirty="0">
                <a:solidFill>
                  <a:srgbClr val="FFFFFF"/>
                </a:solidFill>
                <a:effectLst/>
                <a:latin typeface="+mn-lt"/>
              </a:rPr>
              <a:t>, B., Kitamura, T., </a:t>
            </a:r>
            <a:r>
              <a:rPr lang="en-US" sz="1000" b="0" i="0" u="none" strike="noStrike" dirty="0" err="1">
                <a:solidFill>
                  <a:srgbClr val="FFFFFF"/>
                </a:solidFill>
                <a:effectLst/>
                <a:latin typeface="+mn-lt"/>
              </a:rPr>
              <a:t>Tsuruga</a:t>
            </a:r>
            <a:r>
              <a:rPr lang="en-US" sz="1000" b="0" i="0" u="none" strike="noStrike" dirty="0">
                <a:solidFill>
                  <a:srgbClr val="FFFFFF"/>
                </a:solidFill>
                <a:effectLst/>
                <a:latin typeface="+mn-lt"/>
              </a:rPr>
              <a:t>, T., Integrating sticky prices and sticky information, Review of Economics and Statistics, forthcoming.</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Dumas, Bernard. “Dynamic Equilibrium and the Real Exchange Rate in a Spatially Separated World.” Review of Financial Studies, 1992, 5(2), pp. 153– 80.</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Eaton, J., </a:t>
            </a:r>
            <a:r>
              <a:rPr lang="en-US" sz="1000" b="0" i="0" u="none" strike="noStrike" dirty="0" err="1">
                <a:solidFill>
                  <a:srgbClr val="FFFFFF"/>
                </a:solidFill>
                <a:effectLst/>
                <a:latin typeface="+mn-lt"/>
              </a:rPr>
              <a:t>Kortum</a:t>
            </a:r>
            <a:r>
              <a:rPr lang="en-US" sz="1000" b="0" i="0" u="none" strike="noStrike" dirty="0">
                <a:solidFill>
                  <a:srgbClr val="FFFFFF"/>
                </a:solidFill>
                <a:effectLst/>
                <a:latin typeface="+mn-lt"/>
              </a:rPr>
              <a:t>, S., 2002. Technology, geography and trade. </a:t>
            </a:r>
            <a:r>
              <a:rPr lang="en-US" sz="1000" b="0" i="0" u="none" strike="noStrike" dirty="0" err="1">
                <a:solidFill>
                  <a:srgbClr val="FFFFFF"/>
                </a:solidFill>
                <a:effectLst/>
                <a:latin typeface="+mn-lt"/>
              </a:rPr>
              <a:t>Econometrica</a:t>
            </a:r>
            <a:r>
              <a:rPr lang="en-US" sz="1000" b="0" i="0" u="none" strike="noStrike" dirty="0">
                <a:solidFill>
                  <a:srgbClr val="FFFFFF"/>
                </a:solidFill>
                <a:effectLst/>
                <a:latin typeface="+mn-lt"/>
              </a:rPr>
              <a:t> 70 (5), 1741–1779.</a:t>
            </a:r>
            <a:r>
              <a:rPr lang="en-US" sz="1000" b="0" i="0" dirty="0">
                <a:solidFill>
                  <a:srgbClr val="FFFFFF"/>
                </a:solidFill>
                <a:effectLst/>
                <a:latin typeface="+mn-lt"/>
              </a:rPr>
              <a:t>​</a:t>
            </a:r>
          </a:p>
          <a:p>
            <a:pPr algn="l" rtl="0" fontAlgn="base"/>
            <a:r>
              <a:rPr lang="en-US" sz="1000" b="0" i="0" u="none" strike="noStrike" dirty="0" err="1">
                <a:solidFill>
                  <a:srgbClr val="FFFFFF"/>
                </a:solidFill>
                <a:effectLst/>
                <a:latin typeface="+mn-lt"/>
              </a:rPr>
              <a:t>Eichenbaum</a:t>
            </a:r>
            <a:r>
              <a:rPr lang="en-US" sz="1000" b="0" i="0" u="none" strike="noStrike" dirty="0">
                <a:solidFill>
                  <a:srgbClr val="FFFFFF"/>
                </a:solidFill>
                <a:effectLst/>
                <a:latin typeface="+mn-lt"/>
              </a:rPr>
              <a:t>, M., Evans, C., 1995. Some empirical evidence on the effects of monetary policy shocks on exchange rates. Quarterly Journal of Economics 110 (4), 975–1010.</a:t>
            </a:r>
            <a:r>
              <a:rPr lang="en-US" sz="1000" b="0" i="0" dirty="0">
                <a:solidFill>
                  <a:srgbClr val="FFFFFF"/>
                </a:solidFill>
                <a:effectLst/>
                <a:latin typeface="+mn-lt"/>
              </a:rPr>
              <a:t>​</a:t>
            </a:r>
          </a:p>
          <a:p>
            <a:pPr algn="l" rtl="0" fontAlgn="base"/>
            <a:r>
              <a:rPr lang="en-US" sz="1000" b="0" i="0" u="none" strike="noStrike" dirty="0" err="1">
                <a:solidFill>
                  <a:srgbClr val="FFFFFF"/>
                </a:solidFill>
                <a:effectLst/>
                <a:latin typeface="+mn-lt"/>
              </a:rPr>
              <a:t>Ethier</a:t>
            </a:r>
            <a:r>
              <a:rPr lang="en-US" sz="1000" b="0" i="0" u="none" strike="noStrike" dirty="0">
                <a:solidFill>
                  <a:srgbClr val="FFFFFF"/>
                </a:solidFill>
                <a:effectLst/>
                <a:latin typeface="+mn-lt"/>
              </a:rPr>
              <a:t>, W.J., 1982. National and international returns to scale in the modern theory of international trade. American Economic Review 72(3), 389-405.</a:t>
            </a:r>
            <a:r>
              <a:rPr lang="en-US" sz="1000" b="0" i="0" dirty="0">
                <a:solidFill>
                  <a:srgbClr val="FFFFFF"/>
                </a:solidFill>
                <a:effectLst/>
                <a:latin typeface="+mn-lt"/>
              </a:rPr>
              <a:t>​</a:t>
            </a:r>
          </a:p>
          <a:p>
            <a:pPr algn="l" rtl="0" fontAlgn="base"/>
            <a:r>
              <a:rPr lang="en-US" sz="1000" b="0" i="0" u="none" strike="noStrike" dirty="0" err="1">
                <a:solidFill>
                  <a:srgbClr val="FFFFFF"/>
                </a:solidFill>
                <a:effectLst/>
                <a:latin typeface="+mn-lt"/>
              </a:rPr>
              <a:t>Ethier</a:t>
            </a:r>
            <a:r>
              <a:rPr lang="en-US" sz="1000" b="0" i="0" u="none" strike="noStrike" dirty="0">
                <a:solidFill>
                  <a:srgbClr val="FFFFFF"/>
                </a:solidFill>
                <a:effectLst/>
                <a:latin typeface="+mn-lt"/>
              </a:rPr>
              <a:t>, Wilfred. “Internationally Decreasing Costs and World Trade.” Journal of International Economics, 1979, 9(1), pp. 1–24.</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Engel, C., 1999. Accounting for U.S. real exchange rate changes. Journal of Political Economy 107(3), 507-538. </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Engel, C. and Rogers, J.H. (1996). 'How wide is the border?', American Economic Review, vol. 86(5), pp. 1112– 25.</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Engel, C., Rogers, J.H., 2004. European market integration after euro. Economic Policy 19, 347–384.</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Engel, Charles and Rogers, John H. “European Product Market Integration after the Euro.” Economic Policy, 2004 19(39), pp. 347–75.</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Engel, Charles. “Real Exchange Rates and Relative Prices: An Empirical Investigation.” Journal of Monetary Economics, 1993, 32(1), pp. 35–50.</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Engel, Charles and Rogers, John H. “How Wide Is the Border?” American Economic Review, 1996, 86(5), pp. 1112–25.</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Eurostat. Price structure of the community countries. Luxembourg: Commission of European Communities, Issues from 1975, 1980, 1985, and 1990.</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Evans, Carolyn L. “The Economic Significance of National Border Effects.” American Economic Review, 2003, 93(4), pp. 1291–1312.</a:t>
            </a:r>
            <a:r>
              <a:rPr lang="en-US" sz="1000" b="0" i="0" dirty="0">
                <a:solidFill>
                  <a:srgbClr val="FFFFFF"/>
                </a:solidFill>
                <a:effectLst/>
                <a:latin typeface="+mn-lt"/>
              </a:rPr>
              <a:t>​</a:t>
            </a:r>
          </a:p>
          <a:p>
            <a:endParaRPr lang="en-US" dirty="0"/>
          </a:p>
        </p:txBody>
      </p:sp>
      <p:sp>
        <p:nvSpPr>
          <p:cNvPr id="4" name="Title 3">
            <a:extLst>
              <a:ext uri="{FF2B5EF4-FFF2-40B4-BE49-F238E27FC236}">
                <a16:creationId xmlns:a16="http://schemas.microsoft.com/office/drawing/2014/main" id="{BC9971A5-3F90-4DFF-843D-4268827249BF}"/>
              </a:ext>
            </a:extLst>
          </p:cNvPr>
          <p:cNvSpPr>
            <a:spLocks noGrp="1"/>
          </p:cNvSpPr>
          <p:nvPr>
            <p:ph type="title"/>
          </p:nvPr>
        </p:nvSpPr>
        <p:spPr/>
        <p:txBody>
          <a:bodyPr/>
          <a:lstStyle/>
          <a:p>
            <a:r>
              <a:rPr lang="en-US" dirty="0"/>
              <a:t>References</a:t>
            </a:r>
          </a:p>
        </p:txBody>
      </p:sp>
    </p:spTree>
    <p:extLst>
      <p:ext uri="{BB962C8B-B14F-4D97-AF65-F5344CB8AC3E}">
        <p14:creationId xmlns:p14="http://schemas.microsoft.com/office/powerpoint/2010/main" val="25654568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C4FFF2-678E-40A3-92BD-8FC23278AA10}"/>
              </a:ext>
            </a:extLst>
          </p:cNvPr>
          <p:cNvSpPr>
            <a:spLocks noGrp="1"/>
          </p:cNvSpPr>
          <p:nvPr>
            <p:ph type="sldNum" sz="quarter" idx="12"/>
          </p:nvPr>
        </p:nvSpPr>
        <p:spPr/>
        <p:txBody>
          <a:bodyPr/>
          <a:lstStyle/>
          <a:p>
            <a:fld id="{F994776A-187E-9540-9EA4-8D5781AB769D}" type="slidenum">
              <a:rPr lang="en-US" smtClean="0"/>
              <a:pPr/>
              <a:t>41</a:t>
            </a:fld>
            <a:endParaRPr lang="en-US" dirty="0"/>
          </a:p>
        </p:txBody>
      </p:sp>
      <p:sp>
        <p:nvSpPr>
          <p:cNvPr id="3" name="Text Placeholder 2">
            <a:extLst>
              <a:ext uri="{FF2B5EF4-FFF2-40B4-BE49-F238E27FC236}">
                <a16:creationId xmlns:a16="http://schemas.microsoft.com/office/drawing/2014/main" id="{F6131B0F-C2FE-4F54-853C-0B7F63075AB7}"/>
              </a:ext>
            </a:extLst>
          </p:cNvPr>
          <p:cNvSpPr>
            <a:spLocks noGrp="1"/>
          </p:cNvSpPr>
          <p:nvPr>
            <p:ph type="body" sz="quarter" idx="10"/>
          </p:nvPr>
        </p:nvSpPr>
        <p:spPr/>
        <p:txBody>
          <a:bodyPr/>
          <a:lstStyle/>
          <a:p>
            <a:pPr algn="l" rtl="0" fontAlgn="base"/>
            <a:r>
              <a:rPr lang="en-US" sz="1000" b="0" i="0" u="none" strike="noStrike" dirty="0" err="1">
                <a:solidFill>
                  <a:srgbClr val="FFFFFF"/>
                </a:solidFill>
                <a:effectLst/>
                <a:latin typeface="+mn-lt"/>
              </a:rPr>
              <a:t>Fabiani</a:t>
            </a:r>
            <a:r>
              <a:rPr lang="en-US" sz="1000" b="0" i="0" u="none" strike="noStrike" dirty="0">
                <a:solidFill>
                  <a:srgbClr val="FFFFFF"/>
                </a:solidFill>
                <a:effectLst/>
                <a:latin typeface="+mn-lt"/>
              </a:rPr>
              <a:t>, S., </a:t>
            </a:r>
            <a:r>
              <a:rPr lang="en-US" sz="1000" b="0" i="0" u="none" strike="noStrike" dirty="0" err="1">
                <a:solidFill>
                  <a:srgbClr val="FFFFFF"/>
                </a:solidFill>
                <a:effectLst/>
                <a:latin typeface="+mn-lt"/>
              </a:rPr>
              <a:t>Druant</a:t>
            </a:r>
            <a:r>
              <a:rPr lang="en-US" sz="1000" b="0" i="0" u="none" strike="noStrike" dirty="0">
                <a:solidFill>
                  <a:srgbClr val="FFFFFF"/>
                </a:solidFill>
                <a:effectLst/>
                <a:latin typeface="+mn-lt"/>
              </a:rPr>
              <a:t>, M., Hernando, I., </a:t>
            </a:r>
            <a:r>
              <a:rPr lang="en-US" sz="1000" b="0" i="0" u="none" strike="noStrike" dirty="0" err="1">
                <a:solidFill>
                  <a:srgbClr val="FFFFFF"/>
                </a:solidFill>
                <a:effectLst/>
                <a:latin typeface="+mn-lt"/>
              </a:rPr>
              <a:t>Kwapil</a:t>
            </a:r>
            <a:r>
              <a:rPr lang="en-US" sz="1000" b="0" i="0" u="none" strike="noStrike" dirty="0">
                <a:solidFill>
                  <a:srgbClr val="FFFFFF"/>
                </a:solidFill>
                <a:effectLst/>
                <a:latin typeface="+mn-lt"/>
              </a:rPr>
              <a:t>, C., </a:t>
            </a:r>
            <a:r>
              <a:rPr lang="en-US" sz="1000" b="0" i="0" u="none" strike="noStrike" dirty="0" err="1">
                <a:solidFill>
                  <a:srgbClr val="FFFFFF"/>
                </a:solidFill>
                <a:effectLst/>
                <a:latin typeface="+mn-lt"/>
              </a:rPr>
              <a:t>Laudau</a:t>
            </a:r>
            <a:r>
              <a:rPr lang="en-US" sz="1000" b="0" i="0" u="none" strike="noStrike" dirty="0">
                <a:solidFill>
                  <a:srgbClr val="FFFFFF"/>
                </a:solidFill>
                <a:effectLst/>
                <a:latin typeface="+mn-lt"/>
              </a:rPr>
              <a:t>, B., </a:t>
            </a:r>
            <a:r>
              <a:rPr lang="en-US" sz="1000" b="0" i="0" u="none" strike="noStrike" dirty="0" err="1">
                <a:solidFill>
                  <a:srgbClr val="FFFFFF"/>
                </a:solidFill>
                <a:effectLst/>
                <a:latin typeface="+mn-lt"/>
              </a:rPr>
              <a:t>Loupias</a:t>
            </a:r>
            <a:r>
              <a:rPr lang="en-US" sz="1000" b="0" i="0" u="none" strike="noStrike" dirty="0">
                <a:solidFill>
                  <a:srgbClr val="FFFFFF"/>
                </a:solidFill>
                <a:effectLst/>
                <a:latin typeface="+mn-lt"/>
              </a:rPr>
              <a:t>, C., Martins, F., </a:t>
            </a:r>
            <a:r>
              <a:rPr lang="en-US" sz="1000" b="0" i="0" u="none" strike="noStrike" dirty="0" err="1">
                <a:solidFill>
                  <a:srgbClr val="FFFFFF"/>
                </a:solidFill>
                <a:effectLst/>
                <a:latin typeface="+mn-lt"/>
              </a:rPr>
              <a:t>Mathä</a:t>
            </a:r>
            <a:r>
              <a:rPr lang="en-US" sz="1000" b="0" i="0" u="none" strike="noStrike" dirty="0">
                <a:solidFill>
                  <a:srgbClr val="FFFFFF"/>
                </a:solidFill>
                <a:effectLst/>
                <a:latin typeface="+mn-lt"/>
              </a:rPr>
              <a:t>, T.Y., </a:t>
            </a:r>
            <a:r>
              <a:rPr lang="en-US" sz="1000" b="0" i="0" u="none" strike="noStrike" dirty="0" err="1">
                <a:solidFill>
                  <a:srgbClr val="FFFFFF"/>
                </a:solidFill>
                <a:effectLst/>
                <a:latin typeface="+mn-lt"/>
              </a:rPr>
              <a:t>Sabbatini</a:t>
            </a:r>
            <a:r>
              <a:rPr lang="en-US" sz="1000" b="0" i="0" u="none" strike="noStrike" dirty="0">
                <a:solidFill>
                  <a:srgbClr val="FFFFFF"/>
                </a:solidFill>
                <a:effectLst/>
                <a:latin typeface="+mn-lt"/>
              </a:rPr>
              <a:t>, R., Stahl, H., Stokman, A.C.J., 2005. The pricing </a:t>
            </a:r>
            <a:r>
              <a:rPr lang="en-US" sz="1000" b="0" i="0" u="none" strike="noStrike" dirty="0" err="1">
                <a:solidFill>
                  <a:srgbClr val="FFFFFF"/>
                </a:solidFill>
                <a:effectLst/>
                <a:latin typeface="+mn-lt"/>
              </a:rPr>
              <a:t>behaviour</a:t>
            </a:r>
            <a:r>
              <a:rPr lang="en-US" sz="1000" b="0" i="0" u="none" strike="noStrike" dirty="0">
                <a:solidFill>
                  <a:srgbClr val="FFFFFF"/>
                </a:solidFill>
                <a:effectLst/>
                <a:latin typeface="+mn-lt"/>
              </a:rPr>
              <a:t> of ﬁrms in the euro area new survey evidence. ECB working paper, No. 535.</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Fan, J., </a:t>
            </a:r>
            <a:r>
              <a:rPr lang="en-US" sz="1000" b="0" i="0" u="none" strike="noStrike" dirty="0" err="1">
                <a:solidFill>
                  <a:srgbClr val="FFFFFF"/>
                </a:solidFill>
                <a:effectLst/>
                <a:latin typeface="+mn-lt"/>
              </a:rPr>
              <a:t>Gijbels</a:t>
            </a:r>
            <a:r>
              <a:rPr lang="en-US" sz="1000" b="0" i="0" u="none" strike="noStrike" dirty="0">
                <a:solidFill>
                  <a:srgbClr val="FFFFFF"/>
                </a:solidFill>
                <a:effectLst/>
                <a:latin typeface="+mn-lt"/>
              </a:rPr>
              <a:t>, I., 1996. Local Polynomial Modelling and Its Applications. Chapman &amp; Hall, London.</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Flam, Harry. “Product Markets and 1992: Full Integration, Large Gains?” Journal of Economic Perspectives, 1992, 6(4), pp. 7–30.</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Frankel, J.A., Rose, A.K., 1996. A panel project on purchasing power parity: Mean reversion within and between countries. Journal of International Economics 40, 209-224.</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Froot, Kenneth A.; Kim, Michael and Rogoff, Kenneth. “The Law-of-One-Price over 700 Years.” National Bureau of Economic Re- search, Inc., NBER Working Papers: No. 1532, 1995.</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Ghosal, S., Sen, A., van der </a:t>
            </a:r>
            <a:r>
              <a:rPr lang="en-US" sz="1000" b="0" i="0" u="none" strike="noStrike" dirty="0" err="1">
                <a:solidFill>
                  <a:srgbClr val="FFFFFF"/>
                </a:solidFill>
                <a:effectLst/>
                <a:latin typeface="+mn-lt"/>
              </a:rPr>
              <a:t>Vaart</a:t>
            </a:r>
            <a:r>
              <a:rPr lang="en-US" sz="1000" b="0" i="0" u="none" strike="noStrike" dirty="0">
                <a:solidFill>
                  <a:srgbClr val="FFFFFF"/>
                </a:solidFill>
                <a:effectLst/>
                <a:latin typeface="+mn-lt"/>
              </a:rPr>
              <a:t>, A.W., 2000. Testing monotonicity of regression. The Annals of Statistics 28 (4), 1054–1082.</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Ghosh, Atish R. and Wolf, Holger C. “Pricing in International Markets: Lessons from the Economist.” National Bureau of Economic Research, Inc., NBER Working Papers: No. 4806, 1994.</a:t>
            </a:r>
            <a:r>
              <a:rPr lang="en-US" sz="1000" b="0" i="0" dirty="0">
                <a:solidFill>
                  <a:srgbClr val="FFFFFF"/>
                </a:solidFill>
                <a:effectLst/>
                <a:latin typeface="+mn-lt"/>
              </a:rPr>
              <a:t>​</a:t>
            </a:r>
          </a:p>
          <a:p>
            <a:pPr algn="l" rtl="0" fontAlgn="base"/>
            <a:r>
              <a:rPr lang="en-US" sz="1000" b="0" i="0" u="none" strike="noStrike" dirty="0" err="1">
                <a:solidFill>
                  <a:srgbClr val="FFFFFF"/>
                </a:solidFill>
                <a:effectLst/>
                <a:latin typeface="+mn-lt"/>
              </a:rPr>
              <a:t>Giovannini</a:t>
            </a:r>
            <a:r>
              <a:rPr lang="en-US" sz="1000" b="0" i="0" u="none" strike="noStrike" dirty="0">
                <a:solidFill>
                  <a:srgbClr val="FFFFFF"/>
                </a:solidFill>
                <a:effectLst/>
                <a:latin typeface="+mn-lt"/>
              </a:rPr>
              <a:t>, Alberto. “Exchange Rates and Traded Goods Prices.” Journal of International Economics, 1988, 24(1/2), pp. 45– 68. </a:t>
            </a:r>
            <a:r>
              <a:rPr lang="en-US" sz="1000" b="0" i="0" dirty="0">
                <a:solidFill>
                  <a:srgbClr val="FFFFFF"/>
                </a:solidFill>
                <a:effectLst/>
                <a:latin typeface="+mn-lt"/>
              </a:rPr>
              <a:t>​</a:t>
            </a:r>
          </a:p>
          <a:p>
            <a:pPr algn="l" rtl="0" fontAlgn="base"/>
            <a:r>
              <a:rPr lang="en-US" sz="1000" b="0" i="0" u="none" strike="noStrike" dirty="0" err="1">
                <a:solidFill>
                  <a:srgbClr val="FFFFFF"/>
                </a:solidFill>
                <a:effectLst/>
                <a:latin typeface="+mn-lt"/>
              </a:rPr>
              <a:t>Haskel</a:t>
            </a:r>
            <a:r>
              <a:rPr lang="en-US" sz="1000" b="0" i="0" u="none" strike="noStrike" dirty="0">
                <a:solidFill>
                  <a:srgbClr val="FFFFFF"/>
                </a:solidFill>
                <a:effectLst/>
                <a:latin typeface="+mn-lt"/>
              </a:rPr>
              <a:t>, Jonathan &amp; Wolf, Holger, 2001. " The Law of One Price--A Case Study," Scandinavian Journal of Economics, Wiley Blackwell, vol. 103(4), pages 545-58, December</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Goldberg, P.K. and </a:t>
            </a:r>
            <a:r>
              <a:rPr lang="en-US" sz="1000" b="0" i="0" u="none" strike="noStrike" dirty="0" err="1">
                <a:solidFill>
                  <a:srgbClr val="FFFFFF"/>
                </a:solidFill>
                <a:effectLst/>
                <a:latin typeface="+mn-lt"/>
              </a:rPr>
              <a:t>Verboven</a:t>
            </a:r>
            <a:r>
              <a:rPr lang="en-US" sz="1000" b="0" i="0" u="none" strike="noStrike" dirty="0">
                <a:solidFill>
                  <a:srgbClr val="FFFFFF"/>
                </a:solidFill>
                <a:effectLst/>
                <a:latin typeface="+mn-lt"/>
              </a:rPr>
              <a:t>, F. (2004). 'Market integration and convergence to the law of one price evidence from the European car market', Journal of International Economics, vol. 65(1), pp. 49–73.</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Goldberg, P.K., </a:t>
            </a:r>
            <a:r>
              <a:rPr lang="en-US" sz="1000" b="0" i="0" u="none" strike="noStrike" dirty="0" err="1">
                <a:solidFill>
                  <a:srgbClr val="FFFFFF"/>
                </a:solidFill>
                <a:effectLst/>
                <a:latin typeface="+mn-lt"/>
              </a:rPr>
              <a:t>Verboven</a:t>
            </a:r>
            <a:r>
              <a:rPr lang="en-US" sz="1000" b="0" i="0" u="none" strike="noStrike" dirty="0">
                <a:solidFill>
                  <a:srgbClr val="FFFFFF"/>
                </a:solidFill>
                <a:effectLst/>
                <a:latin typeface="+mn-lt"/>
              </a:rPr>
              <a:t>, F., 2005. Market integration and convergence to the Law of One Price: evidence from the European car market. Journal of International Economics 65(1), 49-73.</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Gopinath, G., </a:t>
            </a:r>
            <a:r>
              <a:rPr lang="en-US" sz="1000" b="0" i="0" u="none" strike="noStrike" dirty="0" err="1">
                <a:solidFill>
                  <a:srgbClr val="FFFFFF"/>
                </a:solidFill>
                <a:effectLst/>
                <a:latin typeface="+mn-lt"/>
              </a:rPr>
              <a:t>Gourinchas</a:t>
            </a:r>
            <a:r>
              <a:rPr lang="en-US" sz="1000" b="0" i="0" u="none" strike="noStrike" dirty="0">
                <a:solidFill>
                  <a:srgbClr val="FFFFFF"/>
                </a:solidFill>
                <a:effectLst/>
                <a:latin typeface="+mn-lt"/>
              </a:rPr>
              <a:t>, P.O., Hsieh, C.T. and Li, N. (2009). 'Estimating the border effect: some new evidence', NBER Working Paper No. 14938.</a:t>
            </a:r>
            <a:r>
              <a:rPr lang="en-US" sz="1000" b="0" i="0" dirty="0">
                <a:solidFill>
                  <a:srgbClr val="FFFFFF"/>
                </a:solidFill>
                <a:effectLst/>
                <a:latin typeface="+mn-lt"/>
              </a:rPr>
              <a:t>​</a:t>
            </a:r>
          </a:p>
          <a:p>
            <a:pPr algn="l" rtl="0" fontAlgn="base"/>
            <a:r>
              <a:rPr lang="en-US" sz="1000" b="0" i="0" u="none" strike="noStrike" dirty="0" err="1">
                <a:solidFill>
                  <a:srgbClr val="FFFFFF"/>
                </a:solidFill>
                <a:effectLst/>
                <a:latin typeface="+mn-lt"/>
              </a:rPr>
              <a:t>Gorodnichenko</a:t>
            </a:r>
            <a:r>
              <a:rPr lang="en-US" sz="1000" b="0" i="0" u="none" strike="noStrike" dirty="0">
                <a:solidFill>
                  <a:srgbClr val="FFFFFF"/>
                </a:solidFill>
                <a:effectLst/>
                <a:latin typeface="+mn-lt"/>
              </a:rPr>
              <a:t>, Y. and </a:t>
            </a:r>
            <a:r>
              <a:rPr lang="en-US" sz="1000" b="0" i="0" u="none" strike="noStrike" dirty="0" err="1">
                <a:solidFill>
                  <a:srgbClr val="FFFFFF"/>
                </a:solidFill>
                <a:effectLst/>
                <a:latin typeface="+mn-lt"/>
              </a:rPr>
              <a:t>Tesar</a:t>
            </a:r>
            <a:r>
              <a:rPr lang="en-US" sz="1000" b="0" i="0" u="none" strike="noStrike" dirty="0">
                <a:solidFill>
                  <a:srgbClr val="FFFFFF"/>
                </a:solidFill>
                <a:effectLst/>
                <a:latin typeface="+mn-lt"/>
              </a:rPr>
              <a:t>, L. (2009). 'Border effect or country effect? Seattle may not be so far from Vancouver after all', American Economic Journal: Macroeconomics, vol. 1(1), pp. 219–41.</a:t>
            </a:r>
            <a:r>
              <a:rPr lang="en-US" sz="1000" b="0" i="0" dirty="0">
                <a:solidFill>
                  <a:srgbClr val="FFFFFF"/>
                </a:solidFill>
                <a:effectLst/>
                <a:latin typeface="+mn-lt"/>
              </a:rPr>
              <a:t>​</a:t>
            </a:r>
          </a:p>
          <a:p>
            <a:pPr algn="l" rtl="0" fontAlgn="base"/>
            <a:r>
              <a:rPr lang="en-US" sz="1000" b="0" i="0" u="none" strike="noStrike" dirty="0" err="1">
                <a:solidFill>
                  <a:srgbClr val="FFFFFF"/>
                </a:solidFill>
                <a:effectLst/>
                <a:latin typeface="+mn-lt"/>
              </a:rPr>
              <a:t>Gorodnichenko</a:t>
            </a:r>
            <a:r>
              <a:rPr lang="en-US" sz="1000" b="0" i="0" u="none" strike="noStrike" dirty="0">
                <a:solidFill>
                  <a:srgbClr val="FFFFFF"/>
                </a:solidFill>
                <a:effectLst/>
                <a:latin typeface="+mn-lt"/>
              </a:rPr>
              <a:t>, Y., 2008. Endogenous information, menu costs, and inﬂation persistence. NBER working paper, No. 14184.</a:t>
            </a:r>
            <a:r>
              <a:rPr lang="en-US" sz="1000" b="0" i="0" dirty="0">
                <a:solidFill>
                  <a:srgbClr val="FFFFFF"/>
                </a:solidFill>
                <a:effectLst/>
                <a:latin typeface="+mn-lt"/>
              </a:rPr>
              <a:t>​</a:t>
            </a:r>
          </a:p>
          <a:p>
            <a:endParaRPr lang="en-US" dirty="0"/>
          </a:p>
        </p:txBody>
      </p:sp>
      <p:sp>
        <p:nvSpPr>
          <p:cNvPr id="4" name="Title 3">
            <a:extLst>
              <a:ext uri="{FF2B5EF4-FFF2-40B4-BE49-F238E27FC236}">
                <a16:creationId xmlns:a16="http://schemas.microsoft.com/office/drawing/2014/main" id="{D02C3CBC-F5C8-4CEE-88F9-EBBCF796DA57}"/>
              </a:ext>
            </a:extLst>
          </p:cNvPr>
          <p:cNvSpPr>
            <a:spLocks noGrp="1"/>
          </p:cNvSpPr>
          <p:nvPr>
            <p:ph type="title"/>
          </p:nvPr>
        </p:nvSpPr>
        <p:spPr/>
        <p:txBody>
          <a:bodyPr/>
          <a:lstStyle/>
          <a:p>
            <a:r>
              <a:rPr lang="en-US" dirty="0"/>
              <a:t>References</a:t>
            </a:r>
          </a:p>
        </p:txBody>
      </p:sp>
    </p:spTree>
    <p:extLst>
      <p:ext uri="{BB962C8B-B14F-4D97-AF65-F5344CB8AC3E}">
        <p14:creationId xmlns:p14="http://schemas.microsoft.com/office/powerpoint/2010/main" val="4547127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B274212-B303-4A45-BE85-40CB8E28E007}"/>
              </a:ext>
            </a:extLst>
          </p:cNvPr>
          <p:cNvSpPr>
            <a:spLocks noGrp="1"/>
          </p:cNvSpPr>
          <p:nvPr>
            <p:ph type="sldNum" sz="quarter" idx="12"/>
          </p:nvPr>
        </p:nvSpPr>
        <p:spPr/>
        <p:txBody>
          <a:bodyPr/>
          <a:lstStyle/>
          <a:p>
            <a:fld id="{F994776A-187E-9540-9EA4-8D5781AB769D}" type="slidenum">
              <a:rPr lang="en-US" smtClean="0"/>
              <a:pPr/>
              <a:t>42</a:t>
            </a:fld>
            <a:endParaRPr lang="en-US" dirty="0"/>
          </a:p>
        </p:txBody>
      </p:sp>
      <p:sp>
        <p:nvSpPr>
          <p:cNvPr id="3" name="Text Placeholder 2">
            <a:extLst>
              <a:ext uri="{FF2B5EF4-FFF2-40B4-BE49-F238E27FC236}">
                <a16:creationId xmlns:a16="http://schemas.microsoft.com/office/drawing/2014/main" id="{4789CC8D-ACBE-4BE8-80C7-077654C54BB2}"/>
              </a:ext>
            </a:extLst>
          </p:cNvPr>
          <p:cNvSpPr>
            <a:spLocks noGrp="1"/>
          </p:cNvSpPr>
          <p:nvPr>
            <p:ph type="body" sz="quarter" idx="10"/>
          </p:nvPr>
        </p:nvSpPr>
        <p:spPr/>
        <p:txBody>
          <a:bodyPr/>
          <a:lstStyle/>
          <a:p>
            <a:pPr algn="l" rtl="0" fontAlgn="base"/>
            <a:r>
              <a:rPr lang="en-US" sz="900" b="0" i="0" u="none" strike="noStrike" dirty="0">
                <a:solidFill>
                  <a:srgbClr val="FFFFFF"/>
                </a:solidFill>
                <a:effectLst/>
                <a:latin typeface="+mn-lt"/>
              </a:rPr>
              <a:t>Harrod, </a:t>
            </a:r>
            <a:r>
              <a:rPr lang="en-US" sz="900" b="0" i="0" u="none" strike="noStrike" dirty="0" err="1">
                <a:solidFill>
                  <a:srgbClr val="FFFFFF"/>
                </a:solidFill>
                <a:effectLst/>
                <a:latin typeface="+mn-lt"/>
              </a:rPr>
              <a:t>Roy.F</a:t>
            </a:r>
            <a:r>
              <a:rPr lang="en-US" sz="900" b="0" i="0" u="none" strike="noStrike" dirty="0">
                <a:solidFill>
                  <a:srgbClr val="FFFFFF"/>
                </a:solidFill>
                <a:effectLst/>
                <a:latin typeface="+mn-lt"/>
              </a:rPr>
              <a:t>., 1933. International Economics. James Nisbet and Cambridge University Press, London.</a:t>
            </a:r>
            <a:r>
              <a:rPr lang="en-US" sz="900" b="0" i="0" dirty="0">
                <a:solidFill>
                  <a:srgbClr val="FFFFFF"/>
                </a:solidFill>
                <a:effectLst/>
                <a:latin typeface="+mn-lt"/>
              </a:rPr>
              <a:t>​</a:t>
            </a:r>
          </a:p>
          <a:p>
            <a:pPr algn="l" rtl="0" fontAlgn="base"/>
            <a:r>
              <a:rPr lang="en-US" sz="900" b="0" i="0" u="none" strike="noStrike" dirty="0">
                <a:solidFill>
                  <a:srgbClr val="FFFFFF"/>
                </a:solidFill>
                <a:effectLst/>
                <a:latin typeface="+mn-lt"/>
              </a:rPr>
              <a:t>Higo, M. and </a:t>
            </a:r>
            <a:r>
              <a:rPr lang="en-US" sz="900" b="0" i="0" u="none" strike="noStrike" dirty="0" err="1">
                <a:solidFill>
                  <a:srgbClr val="FFFFFF"/>
                </a:solidFill>
                <a:effectLst/>
                <a:latin typeface="+mn-lt"/>
              </a:rPr>
              <a:t>Saita</a:t>
            </a:r>
            <a:r>
              <a:rPr lang="en-US" sz="900" b="0" i="0" u="none" strike="noStrike" dirty="0">
                <a:solidFill>
                  <a:srgbClr val="FFFFFF"/>
                </a:solidFill>
                <a:effectLst/>
                <a:latin typeface="+mn-lt"/>
              </a:rPr>
              <a:t>, Y. (2007). 'Price setting in Japan: evidence from CPI micro data', Bank of Japan Working Paper Series E-20.</a:t>
            </a:r>
            <a:r>
              <a:rPr lang="en-US" sz="900" b="0" i="0" dirty="0">
                <a:solidFill>
                  <a:srgbClr val="FFFFFF"/>
                </a:solidFill>
                <a:effectLst/>
                <a:latin typeface="+mn-lt"/>
              </a:rPr>
              <a:t>​</a:t>
            </a:r>
          </a:p>
          <a:p>
            <a:pPr algn="l" rtl="0" fontAlgn="base"/>
            <a:r>
              <a:rPr lang="en-US" sz="900" b="0" i="0" u="none" strike="noStrike" dirty="0">
                <a:solidFill>
                  <a:srgbClr val="FFFFFF"/>
                </a:solidFill>
                <a:effectLst/>
                <a:latin typeface="+mn-lt"/>
              </a:rPr>
              <a:t>Holger. “The Law of One Price—A Case Study.” Scandinavian Journal of Economics, 2001, 103(4), pp. 545–58.</a:t>
            </a:r>
            <a:r>
              <a:rPr lang="en-US" sz="900" b="0" i="0" dirty="0">
                <a:solidFill>
                  <a:srgbClr val="FFFFFF"/>
                </a:solidFill>
                <a:effectLst/>
                <a:latin typeface="+mn-lt"/>
              </a:rPr>
              <a:t>​</a:t>
            </a:r>
          </a:p>
          <a:p>
            <a:pPr algn="l" rtl="0" fontAlgn="base"/>
            <a:r>
              <a:rPr lang="en-US" sz="900" b="0" i="0" u="none" strike="noStrike" dirty="0">
                <a:solidFill>
                  <a:srgbClr val="FFFFFF"/>
                </a:solidFill>
                <a:effectLst/>
                <a:latin typeface="+mn-lt"/>
              </a:rPr>
              <a:t>Holtz-Eakin, D., 1988. Testing for individual effects in autoregressive models. Journal of Econometrics 39, 297-307.</a:t>
            </a:r>
            <a:r>
              <a:rPr lang="en-US" sz="900" b="0" i="0" dirty="0">
                <a:solidFill>
                  <a:srgbClr val="FFFFFF"/>
                </a:solidFill>
                <a:effectLst/>
                <a:latin typeface="+mn-lt"/>
              </a:rPr>
              <a:t>​</a:t>
            </a:r>
          </a:p>
          <a:p>
            <a:pPr algn="l" rtl="0" fontAlgn="base"/>
            <a:r>
              <a:rPr lang="en-US" sz="900" b="0" i="0" u="none" strike="noStrike" dirty="0">
                <a:solidFill>
                  <a:srgbClr val="FFFFFF"/>
                </a:solidFill>
                <a:effectLst/>
                <a:latin typeface="+mn-lt"/>
              </a:rPr>
              <a:t>Holtz-Eakin, D. Newey W., Rosen, H.S., 1988. Estimating vector autoregressions with panel data. </a:t>
            </a:r>
            <a:r>
              <a:rPr lang="en-US" sz="900" b="0" i="0" u="none" strike="noStrike" dirty="0" err="1">
                <a:solidFill>
                  <a:srgbClr val="FFFFFF"/>
                </a:solidFill>
                <a:effectLst/>
                <a:latin typeface="+mn-lt"/>
              </a:rPr>
              <a:t>Econometrica</a:t>
            </a:r>
            <a:r>
              <a:rPr lang="en-US" sz="900" b="0" i="0" u="none" strike="noStrike" dirty="0">
                <a:solidFill>
                  <a:srgbClr val="FFFFFF"/>
                </a:solidFill>
                <a:effectLst/>
                <a:latin typeface="+mn-lt"/>
              </a:rPr>
              <a:t> 56(6), 1371-1395.</a:t>
            </a:r>
            <a:r>
              <a:rPr lang="en-US" sz="900" b="0" i="0" dirty="0">
                <a:solidFill>
                  <a:srgbClr val="FFFFFF"/>
                </a:solidFill>
                <a:effectLst/>
                <a:latin typeface="+mn-lt"/>
              </a:rPr>
              <a:t>​</a:t>
            </a:r>
          </a:p>
          <a:p>
            <a:pPr algn="l" rtl="0" fontAlgn="base"/>
            <a:r>
              <a:rPr lang="en-US" sz="900" b="0" i="0" u="none" strike="noStrike" dirty="0">
                <a:solidFill>
                  <a:srgbClr val="FFFFFF"/>
                </a:solidFill>
                <a:effectLst/>
                <a:latin typeface="+mn-lt"/>
              </a:rPr>
              <a:t>Hummels, David, 2001. Toward a Geography of Trade Costs. Unpublished manuscript.</a:t>
            </a:r>
            <a:r>
              <a:rPr lang="en-US" sz="900" b="0" i="0" dirty="0">
                <a:solidFill>
                  <a:srgbClr val="FFFFFF"/>
                </a:solidFill>
                <a:effectLst/>
                <a:latin typeface="+mn-lt"/>
              </a:rPr>
              <a:t>​</a:t>
            </a:r>
          </a:p>
          <a:p>
            <a:pPr algn="l" rtl="0" fontAlgn="base"/>
            <a:r>
              <a:rPr lang="en-US" sz="900" b="0" i="0" u="none" strike="noStrike" dirty="0" err="1">
                <a:solidFill>
                  <a:srgbClr val="FFFFFF"/>
                </a:solidFill>
                <a:effectLst/>
                <a:latin typeface="+mn-lt"/>
              </a:rPr>
              <a:t>Imbs</a:t>
            </a:r>
            <a:r>
              <a:rPr lang="en-US" sz="900" b="0" i="0" u="none" strike="noStrike" dirty="0">
                <a:solidFill>
                  <a:srgbClr val="FFFFFF"/>
                </a:solidFill>
                <a:effectLst/>
                <a:latin typeface="+mn-lt"/>
              </a:rPr>
              <a:t>, J., Mumtaz, H., </a:t>
            </a:r>
            <a:r>
              <a:rPr lang="en-US" sz="900" b="0" i="0" u="none" strike="noStrike" dirty="0" err="1">
                <a:solidFill>
                  <a:srgbClr val="FFFFFF"/>
                </a:solidFill>
                <a:effectLst/>
                <a:latin typeface="+mn-lt"/>
              </a:rPr>
              <a:t>Ravn</a:t>
            </a:r>
            <a:r>
              <a:rPr lang="en-US" sz="900" b="0" i="0" u="none" strike="noStrike" dirty="0">
                <a:solidFill>
                  <a:srgbClr val="FFFFFF"/>
                </a:solidFill>
                <a:effectLst/>
                <a:latin typeface="+mn-lt"/>
              </a:rPr>
              <a:t>, M., Rey, H., 2005. PPP strikes back: aggregation and the real exchange rate. Quarterly Journal of Economics 120 (1), 1–43.</a:t>
            </a:r>
            <a:r>
              <a:rPr lang="en-US" sz="900" b="0" i="0" dirty="0">
                <a:solidFill>
                  <a:srgbClr val="FFFFFF"/>
                </a:solidFill>
                <a:effectLst/>
                <a:latin typeface="+mn-lt"/>
              </a:rPr>
              <a:t>​</a:t>
            </a:r>
          </a:p>
          <a:p>
            <a:pPr algn="l" rtl="0" fontAlgn="base"/>
            <a:r>
              <a:rPr lang="en-US" sz="900" b="0" i="0" u="none" strike="noStrike" dirty="0">
                <a:solidFill>
                  <a:srgbClr val="FFFFFF"/>
                </a:solidFill>
                <a:effectLst/>
                <a:latin typeface="+mn-lt"/>
              </a:rPr>
              <a:t>Lee, </a:t>
            </a:r>
            <a:r>
              <a:rPr lang="en-US" sz="900" b="0" i="0" u="none" strike="noStrike" dirty="0" err="1">
                <a:solidFill>
                  <a:srgbClr val="FFFFFF"/>
                </a:solidFill>
                <a:effectLst/>
                <a:latin typeface="+mn-lt"/>
              </a:rPr>
              <a:t>Inkoo</a:t>
            </a:r>
            <a:r>
              <a:rPr lang="en-US" sz="900" b="0" i="0" u="none" strike="noStrike" dirty="0">
                <a:solidFill>
                  <a:srgbClr val="FFFFFF"/>
                </a:solidFill>
                <a:effectLst/>
                <a:latin typeface="+mn-lt"/>
              </a:rPr>
              <a:t> &amp; Park, </a:t>
            </a:r>
            <a:r>
              <a:rPr lang="en-US" sz="900" b="0" i="0" u="none" strike="noStrike" dirty="0" err="1">
                <a:solidFill>
                  <a:srgbClr val="FFFFFF"/>
                </a:solidFill>
                <a:effectLst/>
                <a:latin typeface="+mn-lt"/>
              </a:rPr>
              <a:t>Sangsoo</a:t>
            </a:r>
            <a:r>
              <a:rPr lang="en-US" sz="900" b="0" i="0" u="none" strike="noStrike" dirty="0">
                <a:solidFill>
                  <a:srgbClr val="FFFFFF"/>
                </a:solidFill>
                <a:effectLst/>
                <a:latin typeface="+mn-lt"/>
              </a:rPr>
              <a:t>, 2015. "The law of one price revisited: How do goods market frictions generate large and volatile price deviations?," Journal of Macroeconomics, Elsevier, vol. 46(C), pages 71-80.</a:t>
            </a:r>
            <a:r>
              <a:rPr lang="en-US" sz="900" b="0" i="0" dirty="0">
                <a:solidFill>
                  <a:srgbClr val="FFFFFF"/>
                </a:solidFill>
                <a:effectLst/>
                <a:latin typeface="+mn-lt"/>
              </a:rPr>
              <a:t>​</a:t>
            </a:r>
          </a:p>
          <a:p>
            <a:pPr algn="l" rtl="0" fontAlgn="base"/>
            <a:r>
              <a:rPr lang="en-US" sz="900" b="0" i="0" u="none" strike="noStrike" dirty="0" err="1">
                <a:solidFill>
                  <a:srgbClr val="FFFFFF"/>
                </a:solidFill>
                <a:effectLst/>
                <a:latin typeface="+mn-lt"/>
              </a:rPr>
              <a:t>Isard</a:t>
            </a:r>
            <a:r>
              <a:rPr lang="en-US" sz="900" b="0" i="0" u="none" strike="noStrike" dirty="0">
                <a:solidFill>
                  <a:srgbClr val="FFFFFF"/>
                </a:solidFill>
                <a:effectLst/>
                <a:latin typeface="+mn-lt"/>
              </a:rPr>
              <a:t>, Peter. “How Far Can We Push the ‘Law of One Price’?” American Economic Review, 1977, 67(5), pp. 942– 48.</a:t>
            </a:r>
            <a:r>
              <a:rPr lang="en-US" sz="900" b="0" i="0" dirty="0">
                <a:solidFill>
                  <a:srgbClr val="FFFFFF"/>
                </a:solidFill>
                <a:effectLst/>
                <a:latin typeface="+mn-lt"/>
              </a:rPr>
              <a:t>​</a:t>
            </a:r>
          </a:p>
          <a:p>
            <a:pPr algn="l" rtl="0" fontAlgn="base"/>
            <a:r>
              <a:rPr lang="en-US" sz="900" b="0" i="0" u="none" strike="noStrike" dirty="0">
                <a:solidFill>
                  <a:srgbClr val="FFFFFF"/>
                </a:solidFill>
                <a:effectLst/>
                <a:latin typeface="+mn-lt"/>
              </a:rPr>
              <a:t>Johri, A., </a:t>
            </a:r>
            <a:r>
              <a:rPr lang="en-US" sz="900" b="0" i="0" u="none" strike="noStrike" dirty="0" err="1">
                <a:solidFill>
                  <a:srgbClr val="FFFFFF"/>
                </a:solidFill>
                <a:effectLst/>
                <a:latin typeface="+mn-lt"/>
              </a:rPr>
              <a:t>Lahiri</a:t>
            </a:r>
            <a:r>
              <a:rPr lang="en-US" sz="900" b="0" i="0" u="none" strike="noStrike" dirty="0">
                <a:solidFill>
                  <a:srgbClr val="FFFFFF"/>
                </a:solidFill>
                <a:effectLst/>
                <a:latin typeface="+mn-lt"/>
              </a:rPr>
              <a:t>, A., 2008. Persistent real exchange rates. Journal of International Economics 76 (2), 223–236.</a:t>
            </a:r>
            <a:r>
              <a:rPr lang="en-US" sz="900" b="0" i="0" dirty="0">
                <a:solidFill>
                  <a:srgbClr val="FFFFFF"/>
                </a:solidFill>
                <a:effectLst/>
                <a:latin typeface="+mn-lt"/>
              </a:rPr>
              <a:t>​</a:t>
            </a:r>
          </a:p>
          <a:p>
            <a:pPr algn="l" rtl="0" fontAlgn="base"/>
            <a:r>
              <a:rPr lang="en-US" sz="900" b="0" i="0" u="none" strike="noStrike" dirty="0">
                <a:solidFill>
                  <a:srgbClr val="FFFFFF"/>
                </a:solidFill>
                <a:effectLst/>
                <a:latin typeface="+mn-lt"/>
              </a:rPr>
              <a:t>Kehoe, P.J. and </a:t>
            </a:r>
            <a:r>
              <a:rPr lang="en-US" sz="900" b="0" i="0" u="none" strike="noStrike" dirty="0" err="1">
                <a:solidFill>
                  <a:srgbClr val="FFFFFF"/>
                </a:solidFill>
                <a:effectLst/>
                <a:latin typeface="+mn-lt"/>
              </a:rPr>
              <a:t>Midrigan</a:t>
            </a:r>
            <a:r>
              <a:rPr lang="en-US" sz="900" b="0" i="0" u="none" strike="noStrike" dirty="0">
                <a:solidFill>
                  <a:srgbClr val="FFFFFF"/>
                </a:solidFill>
                <a:effectLst/>
                <a:latin typeface="+mn-lt"/>
              </a:rPr>
              <a:t>, V. (2007). 'Sticky prices and sectoral real exchange rates', Federal Reserve Bank of Minneapolis Working Paper No. 656.</a:t>
            </a:r>
            <a:r>
              <a:rPr lang="en-US" sz="900" b="0" i="0" dirty="0">
                <a:solidFill>
                  <a:srgbClr val="FFFFFF"/>
                </a:solidFill>
                <a:effectLst/>
                <a:latin typeface="+mn-lt"/>
              </a:rPr>
              <a:t>​</a:t>
            </a:r>
          </a:p>
          <a:p>
            <a:pPr algn="l" rtl="0" fontAlgn="base"/>
            <a:r>
              <a:rPr lang="en-US" sz="900" b="0" i="0" u="none" strike="noStrike" dirty="0">
                <a:solidFill>
                  <a:srgbClr val="FFFFFF"/>
                </a:solidFill>
                <a:effectLst/>
                <a:latin typeface="+mn-lt"/>
              </a:rPr>
              <a:t>Kim, J. 2004. Half-lives of deviations from PPP: contrasting traded and non-traded components of consumption baskets. Review of International Economics 12(1), 162-168.</a:t>
            </a:r>
            <a:r>
              <a:rPr lang="en-US" sz="900" b="0" i="0" dirty="0">
                <a:solidFill>
                  <a:srgbClr val="FFFFFF"/>
                </a:solidFill>
                <a:effectLst/>
                <a:latin typeface="+mn-lt"/>
              </a:rPr>
              <a:t>​</a:t>
            </a:r>
          </a:p>
          <a:p>
            <a:pPr algn="l" rtl="0" fontAlgn="base"/>
            <a:r>
              <a:rPr lang="en-US" sz="900" b="0" i="0" u="none" strike="noStrike" dirty="0">
                <a:solidFill>
                  <a:srgbClr val="FFFFFF"/>
                </a:solidFill>
                <a:effectLst/>
                <a:latin typeface="+mn-lt"/>
              </a:rPr>
              <a:t>Kim, J. and Ogaki, M., 2004. Purchasing power parity for traded and non-traded goods: a structural error correction model approach. Monetary and Economic Studies, 22(1), 1-26.</a:t>
            </a:r>
            <a:r>
              <a:rPr lang="en-US" sz="900" b="0" i="0" dirty="0">
                <a:solidFill>
                  <a:srgbClr val="FFFFFF"/>
                </a:solidFill>
                <a:effectLst/>
                <a:latin typeface="+mn-lt"/>
              </a:rPr>
              <a:t>​</a:t>
            </a:r>
          </a:p>
          <a:p>
            <a:pPr algn="l" rtl="0" fontAlgn="base"/>
            <a:r>
              <a:rPr lang="en-US" sz="900" b="0" i="0" u="none" strike="noStrike" dirty="0" err="1">
                <a:solidFill>
                  <a:srgbClr val="FFFFFF"/>
                </a:solidFill>
                <a:effectLst/>
                <a:latin typeface="+mn-lt"/>
              </a:rPr>
              <a:t>Klenow</a:t>
            </a:r>
            <a:r>
              <a:rPr lang="en-US" sz="900" b="0" i="0" u="none" strike="noStrike" dirty="0">
                <a:solidFill>
                  <a:srgbClr val="FFFFFF"/>
                </a:solidFill>
                <a:effectLst/>
                <a:latin typeface="+mn-lt"/>
              </a:rPr>
              <a:t>, P. and </a:t>
            </a:r>
            <a:r>
              <a:rPr lang="en-US" sz="900" b="0" i="0" u="none" strike="noStrike" dirty="0" err="1">
                <a:solidFill>
                  <a:srgbClr val="FFFFFF"/>
                </a:solidFill>
                <a:effectLst/>
                <a:latin typeface="+mn-lt"/>
              </a:rPr>
              <a:t>Kryvtsov</a:t>
            </a:r>
            <a:r>
              <a:rPr lang="en-US" sz="900" b="0" i="0" u="none" strike="noStrike" dirty="0">
                <a:solidFill>
                  <a:srgbClr val="FFFFFF"/>
                </a:solidFill>
                <a:effectLst/>
                <a:latin typeface="+mn-lt"/>
              </a:rPr>
              <a:t>, O. (2008). 'State-dependent or time-dependent pricing: does it matter for recent U.S. inflation?', Quarterly Journal of Economics, vol. 123(3), pp. 863–904.</a:t>
            </a:r>
            <a:r>
              <a:rPr lang="en-US" sz="900" b="0" i="0" dirty="0">
                <a:solidFill>
                  <a:srgbClr val="FFFFFF"/>
                </a:solidFill>
                <a:effectLst/>
                <a:latin typeface="+mn-lt"/>
              </a:rPr>
              <a:t>​</a:t>
            </a:r>
          </a:p>
          <a:p>
            <a:pPr algn="l" rtl="0" fontAlgn="base"/>
            <a:r>
              <a:rPr lang="en-US" sz="900" b="0" i="0" u="none" strike="noStrike" dirty="0" err="1">
                <a:solidFill>
                  <a:srgbClr val="FFFFFF"/>
                </a:solidFill>
                <a:effectLst/>
                <a:latin typeface="+mn-lt"/>
              </a:rPr>
              <a:t>Knetter</a:t>
            </a:r>
            <a:r>
              <a:rPr lang="en-US" sz="900" b="0" i="0" u="none" strike="noStrike" dirty="0">
                <a:solidFill>
                  <a:srgbClr val="FFFFFF"/>
                </a:solidFill>
                <a:effectLst/>
                <a:latin typeface="+mn-lt"/>
              </a:rPr>
              <a:t>, Michael M. “Price Discrimination by U.S. and German Exporters.” American Economic Review, 1989, 79(1), pp. 198 –210.</a:t>
            </a:r>
            <a:r>
              <a:rPr lang="en-US" sz="900" b="0" i="0" dirty="0">
                <a:solidFill>
                  <a:srgbClr val="FFFFFF"/>
                </a:solidFill>
                <a:effectLst/>
                <a:latin typeface="+mn-lt"/>
              </a:rPr>
              <a:t>​</a:t>
            </a:r>
          </a:p>
          <a:p>
            <a:pPr algn="l" rtl="0" fontAlgn="base"/>
            <a:r>
              <a:rPr lang="en-US" sz="900" b="0" i="0" u="none" strike="noStrike" dirty="0" err="1">
                <a:solidFill>
                  <a:srgbClr val="FFFFFF"/>
                </a:solidFill>
                <a:effectLst/>
                <a:latin typeface="+mn-lt"/>
              </a:rPr>
              <a:t>Knetter</a:t>
            </a:r>
            <a:r>
              <a:rPr lang="en-US" sz="900" b="0" i="0" u="none" strike="noStrike" dirty="0">
                <a:solidFill>
                  <a:srgbClr val="FFFFFF"/>
                </a:solidFill>
                <a:effectLst/>
                <a:latin typeface="+mn-lt"/>
              </a:rPr>
              <a:t>, Michael M. “International Comparisons of Price-to-Market Behavior.” American Economic Review, 1993, 83(3), pp. 473– 86. </a:t>
            </a:r>
            <a:r>
              <a:rPr lang="en-US" sz="900" b="0" i="0" dirty="0">
                <a:solidFill>
                  <a:srgbClr val="FFFFFF"/>
                </a:solidFill>
                <a:effectLst/>
                <a:latin typeface="+mn-lt"/>
              </a:rPr>
              <a:t>​</a:t>
            </a:r>
          </a:p>
          <a:p>
            <a:pPr algn="l" rtl="0" fontAlgn="base"/>
            <a:r>
              <a:rPr lang="en-US" sz="900" b="0" i="0" u="none" strike="noStrike" dirty="0">
                <a:solidFill>
                  <a:srgbClr val="FFFFFF"/>
                </a:solidFill>
                <a:effectLst/>
                <a:latin typeface="+mn-lt"/>
              </a:rPr>
              <a:t>Kravis, Irving B. and </a:t>
            </a:r>
            <a:r>
              <a:rPr lang="en-US" sz="900" b="0" i="0" dirty="0">
                <a:solidFill>
                  <a:srgbClr val="FFFFFF"/>
                </a:solidFill>
                <a:effectLst/>
                <a:latin typeface="+mn-lt"/>
              </a:rPr>
              <a:t>​</a:t>
            </a:r>
          </a:p>
          <a:p>
            <a:pPr algn="l" rtl="0" fontAlgn="base"/>
            <a:r>
              <a:rPr lang="en-US" sz="900" b="0" i="0" u="none" strike="noStrike" dirty="0" err="1">
                <a:solidFill>
                  <a:srgbClr val="FFFFFF"/>
                </a:solidFill>
                <a:effectLst/>
                <a:latin typeface="+mn-lt"/>
              </a:rPr>
              <a:t>Knotek</a:t>
            </a:r>
            <a:r>
              <a:rPr lang="en-US" sz="900" b="0" i="0" u="none" strike="noStrike" dirty="0">
                <a:solidFill>
                  <a:srgbClr val="FFFFFF"/>
                </a:solidFill>
                <a:effectLst/>
                <a:latin typeface="+mn-lt"/>
              </a:rPr>
              <a:t>, E.S., 2006. A tale of two rigidities: sticky prices in a sticky information environment. Federal Reserve Bank of Kansas City Research Working Paper 06-15. </a:t>
            </a:r>
            <a:r>
              <a:rPr lang="en-US" sz="900" b="0" i="0" dirty="0">
                <a:solidFill>
                  <a:srgbClr val="FFFFFF"/>
                </a:solidFill>
                <a:effectLst/>
                <a:latin typeface="+mn-lt"/>
              </a:rPr>
              <a:t>​</a:t>
            </a:r>
          </a:p>
          <a:p>
            <a:pPr algn="l" rtl="0" fontAlgn="base"/>
            <a:r>
              <a:rPr lang="en-US" sz="900" b="0" i="0" u="none" strike="noStrike" dirty="0">
                <a:solidFill>
                  <a:srgbClr val="FFFFFF"/>
                </a:solidFill>
                <a:effectLst/>
                <a:latin typeface="+mn-lt"/>
              </a:rPr>
              <a:t>Krugman, Paul R. “Pricing to Market When the Exchange Rate Changes,” in Sven W. Arndt and J. David Richardson, eds., Real-financial linkages among open economies. Cambridge, MA: MIT Press, 1987, pp. 49 –70.</a:t>
            </a:r>
            <a:r>
              <a:rPr lang="en-US" sz="900" b="0" i="0" dirty="0">
                <a:solidFill>
                  <a:srgbClr val="FFFFFF"/>
                </a:solidFill>
                <a:effectLst/>
                <a:latin typeface="+mn-lt"/>
              </a:rPr>
              <a:t>​</a:t>
            </a:r>
          </a:p>
          <a:p>
            <a:pPr algn="l" rtl="0" fontAlgn="base"/>
            <a:r>
              <a:rPr lang="en-US" sz="900" b="0" i="0" dirty="0">
                <a:solidFill>
                  <a:srgbClr val="FFFFFF"/>
                </a:solidFill>
                <a:effectLst/>
                <a:latin typeface="+mn-lt"/>
              </a:rPr>
              <a:t>​</a:t>
            </a:r>
          </a:p>
          <a:p>
            <a:endParaRPr lang="en-US" dirty="0"/>
          </a:p>
        </p:txBody>
      </p:sp>
      <p:sp>
        <p:nvSpPr>
          <p:cNvPr id="4" name="Title 3">
            <a:extLst>
              <a:ext uri="{FF2B5EF4-FFF2-40B4-BE49-F238E27FC236}">
                <a16:creationId xmlns:a16="http://schemas.microsoft.com/office/drawing/2014/main" id="{C009BF7A-3E68-4897-B63F-08C642B951F1}"/>
              </a:ext>
            </a:extLst>
          </p:cNvPr>
          <p:cNvSpPr>
            <a:spLocks noGrp="1"/>
          </p:cNvSpPr>
          <p:nvPr>
            <p:ph type="title"/>
          </p:nvPr>
        </p:nvSpPr>
        <p:spPr/>
        <p:txBody>
          <a:bodyPr/>
          <a:lstStyle/>
          <a:p>
            <a:r>
              <a:rPr lang="en-US" dirty="0"/>
              <a:t>References</a:t>
            </a:r>
          </a:p>
        </p:txBody>
      </p:sp>
    </p:spTree>
    <p:extLst>
      <p:ext uri="{BB962C8B-B14F-4D97-AF65-F5344CB8AC3E}">
        <p14:creationId xmlns:p14="http://schemas.microsoft.com/office/powerpoint/2010/main" val="24667963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595934-106D-4DAF-B5AF-1D4BCA6AE26E}"/>
              </a:ext>
            </a:extLst>
          </p:cNvPr>
          <p:cNvSpPr>
            <a:spLocks noGrp="1"/>
          </p:cNvSpPr>
          <p:nvPr>
            <p:ph type="sldNum" sz="quarter" idx="12"/>
          </p:nvPr>
        </p:nvSpPr>
        <p:spPr/>
        <p:txBody>
          <a:bodyPr/>
          <a:lstStyle/>
          <a:p>
            <a:fld id="{F994776A-187E-9540-9EA4-8D5781AB769D}" type="slidenum">
              <a:rPr lang="en-US" smtClean="0"/>
              <a:pPr/>
              <a:t>43</a:t>
            </a:fld>
            <a:endParaRPr lang="en-US" dirty="0"/>
          </a:p>
        </p:txBody>
      </p:sp>
      <p:sp>
        <p:nvSpPr>
          <p:cNvPr id="3" name="Text Placeholder 2">
            <a:extLst>
              <a:ext uri="{FF2B5EF4-FFF2-40B4-BE49-F238E27FC236}">
                <a16:creationId xmlns:a16="http://schemas.microsoft.com/office/drawing/2014/main" id="{CAE49857-7601-4A4C-A258-D85ADC8F9E52}"/>
              </a:ext>
            </a:extLst>
          </p:cNvPr>
          <p:cNvSpPr>
            <a:spLocks noGrp="1"/>
          </p:cNvSpPr>
          <p:nvPr>
            <p:ph type="body" sz="quarter" idx="10"/>
          </p:nvPr>
        </p:nvSpPr>
        <p:spPr/>
        <p:txBody>
          <a:bodyPr/>
          <a:lstStyle/>
          <a:p>
            <a:pPr algn="l" rtl="0" fontAlgn="base"/>
            <a:r>
              <a:rPr lang="en-US" sz="1000" b="0" i="0" u="none" strike="noStrike" dirty="0">
                <a:solidFill>
                  <a:srgbClr val="FFFFFF"/>
                </a:solidFill>
                <a:effectLst/>
                <a:latin typeface="+mn-lt"/>
              </a:rPr>
              <a:t>Lipsey, Robert E. “Toward an Explanation of National Price Levels.” Princeton University, Princeton Studies in International Finance: No. 52, 1983.</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Lutz, Matthias. “Pricing in Segmented Markets, Arbitrage Barriers, and the Law of One Price: Evidence from the European Car Market.” Review of International Economics, 2004, 12(3), pp. 456 –75.</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Mankiw, N.G., Reis, R., 2002. Sticky information versus sticky prices: a proposal to replace the New Keynesian Phillips curve. Quarterly Journal of Economics 117 (4),1295–1328.</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Meese, R.A., Rogoff, K., 1983. Empirical exchange rate models of the 1970's: do they ﬁt out of sample. Journal of International Economics 14 (1–2), 3–27.</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Murray, C.J., </a:t>
            </a:r>
            <a:r>
              <a:rPr lang="en-US" sz="1000" b="0" i="0" u="none" strike="noStrike" dirty="0" err="1">
                <a:solidFill>
                  <a:srgbClr val="FFFFFF"/>
                </a:solidFill>
                <a:effectLst/>
                <a:latin typeface="+mn-lt"/>
              </a:rPr>
              <a:t>Papell</a:t>
            </a:r>
            <a:r>
              <a:rPr lang="en-US" sz="1000" b="0" i="0" u="none" strike="noStrike" dirty="0">
                <a:solidFill>
                  <a:srgbClr val="FFFFFF"/>
                </a:solidFill>
                <a:effectLst/>
                <a:latin typeface="+mn-lt"/>
              </a:rPr>
              <a:t>, D.H., 2005. Do panels help solve the purchasing power parity puzzle? Journal of Business and Economic Statistics 23, 410-415.</a:t>
            </a:r>
            <a:r>
              <a:rPr lang="en-US" sz="1000" b="0" i="0" dirty="0">
                <a:solidFill>
                  <a:srgbClr val="FFFFFF"/>
                </a:solidFill>
                <a:effectLst/>
                <a:latin typeface="+mn-lt"/>
              </a:rPr>
              <a:t>​</a:t>
            </a:r>
          </a:p>
          <a:p>
            <a:pPr algn="l" rtl="0" fontAlgn="base"/>
            <a:r>
              <a:rPr lang="en-US" sz="1000" b="0" i="0" u="none" strike="noStrike" dirty="0" err="1">
                <a:solidFill>
                  <a:srgbClr val="FFFFFF"/>
                </a:solidFill>
                <a:effectLst/>
                <a:latin typeface="+mn-lt"/>
              </a:rPr>
              <a:t>Mussa</a:t>
            </a:r>
            <a:r>
              <a:rPr lang="en-US" sz="1000" b="0" i="0" u="none" strike="noStrike" dirty="0">
                <a:solidFill>
                  <a:srgbClr val="FFFFFF"/>
                </a:solidFill>
                <a:effectLst/>
                <a:latin typeface="+mn-lt"/>
              </a:rPr>
              <a:t>, Michael. “Nominal Exchange Rate Re- </a:t>
            </a:r>
            <a:r>
              <a:rPr lang="en-US" sz="1000" b="0" i="0" u="none" strike="noStrike" dirty="0" err="1">
                <a:solidFill>
                  <a:srgbClr val="FFFFFF"/>
                </a:solidFill>
                <a:effectLst/>
                <a:latin typeface="+mn-lt"/>
              </a:rPr>
              <a:t>gimes</a:t>
            </a:r>
            <a:r>
              <a:rPr lang="en-US" sz="1000" b="0" i="0" u="none" strike="noStrike" dirty="0">
                <a:solidFill>
                  <a:srgbClr val="FFFFFF"/>
                </a:solidFill>
                <a:effectLst/>
                <a:latin typeface="+mn-lt"/>
              </a:rPr>
              <a:t> and the Behavior of Real Exchange Rates: Evidence and Implications.” Carne- </a:t>
            </a:r>
            <a:r>
              <a:rPr lang="en-US" sz="1000" b="0" i="0" u="none" strike="noStrike" dirty="0" err="1">
                <a:solidFill>
                  <a:srgbClr val="FFFFFF"/>
                </a:solidFill>
                <a:effectLst/>
                <a:latin typeface="+mn-lt"/>
              </a:rPr>
              <a:t>gie</a:t>
            </a:r>
            <a:r>
              <a:rPr lang="en-US" sz="1000" b="0" i="0" u="none" strike="noStrike" dirty="0">
                <a:solidFill>
                  <a:srgbClr val="FFFFFF"/>
                </a:solidFill>
                <a:effectLst/>
                <a:latin typeface="+mn-lt"/>
              </a:rPr>
              <a:t>-Rochester Conference Series on Public Policy, 1986, 25, pp. 117–213.</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Nakamura, E. and </a:t>
            </a:r>
            <a:r>
              <a:rPr lang="en-US" sz="1000" b="0" i="0" u="none" strike="noStrike" dirty="0" err="1">
                <a:solidFill>
                  <a:srgbClr val="FFFFFF"/>
                </a:solidFill>
                <a:effectLst/>
                <a:latin typeface="+mn-lt"/>
              </a:rPr>
              <a:t>Steinsson</a:t>
            </a:r>
            <a:r>
              <a:rPr lang="en-US" sz="1000" b="0" i="0" u="none" strike="noStrike" dirty="0">
                <a:solidFill>
                  <a:srgbClr val="FFFFFF"/>
                </a:solidFill>
                <a:effectLst/>
                <a:latin typeface="+mn-lt"/>
              </a:rPr>
              <a:t>, J. (2008). 'Five facts about prices: a reevaluation of menu cost models', Quarterly Journal of Economics, vol. 123(4), pp. 1415–64.</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Nakamura, E., 2008. Pass-through in retail and wholesale. American Economic Review 98 (2), 430–437.</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Nickell, S., 1981. Biases in dynamic models with fixed effects. </a:t>
            </a:r>
            <a:r>
              <a:rPr lang="en-US" sz="1000" b="0" i="0" u="none" strike="noStrike" dirty="0" err="1">
                <a:solidFill>
                  <a:srgbClr val="FFFFFF"/>
                </a:solidFill>
                <a:effectLst/>
                <a:latin typeface="+mn-lt"/>
              </a:rPr>
              <a:t>Econometrica</a:t>
            </a:r>
            <a:r>
              <a:rPr lang="en-US" sz="1000" b="0" i="0" u="none" strike="noStrike" dirty="0">
                <a:solidFill>
                  <a:srgbClr val="FFFFFF"/>
                </a:solidFill>
                <a:effectLst/>
                <a:latin typeface="+mn-lt"/>
              </a:rPr>
              <a:t> 49, 1417-1426.</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Obstfeld, Maurice and Rogoff, Kenneth. “Exchange Rate Dynamics Redux.” Journal of Political Economy, 1995, 103(3), pp. 624 – 60.</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Parsley, D.C. and Wei, S.-J. (1996). 'Convergence to the law of one price without trade barriers or currency fluctuations', Quarterly Journal of Economics, vol. 111(4), pp. 1211–36.</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Parsley, David C. and Wei, Shang-</a:t>
            </a:r>
            <a:r>
              <a:rPr lang="en-US" sz="1000" b="0" i="0" u="none" strike="noStrike" dirty="0" err="1">
                <a:solidFill>
                  <a:srgbClr val="FFFFFF"/>
                </a:solidFill>
                <a:effectLst/>
                <a:latin typeface="+mn-lt"/>
              </a:rPr>
              <a:t>Jin</a:t>
            </a:r>
            <a:r>
              <a:rPr lang="en-US" sz="1000" b="0" i="0" u="none" strike="noStrike" dirty="0">
                <a:solidFill>
                  <a:srgbClr val="FFFFFF"/>
                </a:solidFill>
                <a:effectLst/>
                <a:latin typeface="+mn-lt"/>
              </a:rPr>
              <a:t>. “Explaining the Border Effect: The Role of Exchange Rate Variability, Shipping Costs, and Geography.” Journal of International Economics, 2001, 55(1), pp. 87–105.</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Parsley, D., Wei, S., 2007. A prism into the PPP puzzle: the micro-foundations of Big Mac real exchange rates. The Economic Journal 117(523), 1336-1356. </a:t>
            </a:r>
            <a:r>
              <a:rPr lang="en-US" sz="1000" b="0" i="0" dirty="0">
                <a:solidFill>
                  <a:srgbClr val="FFFFFF"/>
                </a:solidFill>
                <a:effectLst/>
                <a:latin typeface="+mn-lt"/>
              </a:rPr>
              <a:t>​</a:t>
            </a:r>
          </a:p>
          <a:p>
            <a:pPr algn="l" rtl="0" fontAlgn="base"/>
            <a:r>
              <a:rPr lang="en-US" sz="1000" b="0" i="0" u="none" strike="noStrike" dirty="0">
                <a:solidFill>
                  <a:srgbClr val="FFFFFF"/>
                </a:solidFill>
                <a:effectLst/>
                <a:latin typeface="+mn-lt"/>
              </a:rPr>
              <a:t>Parsley, David C. and Wei, Shang-</a:t>
            </a:r>
            <a:r>
              <a:rPr lang="en-US" sz="1000" b="0" i="0" u="none" strike="noStrike" dirty="0" err="1">
                <a:solidFill>
                  <a:srgbClr val="FFFFFF"/>
                </a:solidFill>
                <a:effectLst/>
                <a:latin typeface="+mn-lt"/>
              </a:rPr>
              <a:t>Jin</a:t>
            </a:r>
            <a:r>
              <a:rPr lang="en-US" sz="1000" b="0" i="0" u="none" strike="noStrike" dirty="0">
                <a:solidFill>
                  <a:srgbClr val="FFFFFF"/>
                </a:solidFill>
                <a:effectLst/>
                <a:latin typeface="+mn-lt"/>
              </a:rPr>
              <a:t>. “How Big and Heterogeneous Are the Effects of Currency Arrangements on Market Integration?” Vanderbilt University, Financial Markets Re- search Center Working Paper: No. 0013, 2003.</a:t>
            </a:r>
            <a:r>
              <a:rPr lang="en-US" sz="1000" b="0" i="0" dirty="0">
                <a:solidFill>
                  <a:srgbClr val="FFFFFF"/>
                </a:solidFill>
                <a:effectLst/>
                <a:latin typeface="+mn-lt"/>
              </a:rPr>
              <a:t>​</a:t>
            </a:r>
          </a:p>
          <a:p>
            <a:endParaRPr lang="en-US" dirty="0"/>
          </a:p>
        </p:txBody>
      </p:sp>
      <p:sp>
        <p:nvSpPr>
          <p:cNvPr id="4" name="Title 3">
            <a:extLst>
              <a:ext uri="{FF2B5EF4-FFF2-40B4-BE49-F238E27FC236}">
                <a16:creationId xmlns:a16="http://schemas.microsoft.com/office/drawing/2014/main" id="{CF51675C-DD5E-47B8-BFC0-97A013EEC0D8}"/>
              </a:ext>
            </a:extLst>
          </p:cNvPr>
          <p:cNvSpPr>
            <a:spLocks noGrp="1"/>
          </p:cNvSpPr>
          <p:nvPr>
            <p:ph type="title"/>
          </p:nvPr>
        </p:nvSpPr>
        <p:spPr/>
        <p:txBody>
          <a:bodyPr/>
          <a:lstStyle/>
          <a:p>
            <a:r>
              <a:rPr lang="en-US" dirty="0"/>
              <a:t>References</a:t>
            </a:r>
          </a:p>
        </p:txBody>
      </p:sp>
    </p:spTree>
    <p:extLst>
      <p:ext uri="{BB962C8B-B14F-4D97-AF65-F5344CB8AC3E}">
        <p14:creationId xmlns:p14="http://schemas.microsoft.com/office/powerpoint/2010/main" val="34117491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203910-D48F-49C4-A6C4-718773BAE1EC}"/>
              </a:ext>
            </a:extLst>
          </p:cNvPr>
          <p:cNvSpPr>
            <a:spLocks noGrp="1"/>
          </p:cNvSpPr>
          <p:nvPr>
            <p:ph type="sldNum" sz="quarter" idx="12"/>
          </p:nvPr>
        </p:nvSpPr>
        <p:spPr/>
        <p:txBody>
          <a:bodyPr/>
          <a:lstStyle/>
          <a:p>
            <a:fld id="{F994776A-187E-9540-9EA4-8D5781AB769D}" type="slidenum">
              <a:rPr lang="en-US" smtClean="0"/>
              <a:pPr/>
              <a:t>44</a:t>
            </a:fld>
            <a:endParaRPr lang="en-US" dirty="0"/>
          </a:p>
        </p:txBody>
      </p:sp>
      <p:sp>
        <p:nvSpPr>
          <p:cNvPr id="3" name="Text Placeholder 2">
            <a:extLst>
              <a:ext uri="{FF2B5EF4-FFF2-40B4-BE49-F238E27FC236}">
                <a16:creationId xmlns:a16="http://schemas.microsoft.com/office/drawing/2014/main" id="{AF07A62B-EBF9-46F5-90D7-F89D714207D5}"/>
              </a:ext>
            </a:extLst>
          </p:cNvPr>
          <p:cNvSpPr>
            <a:spLocks noGrp="1"/>
          </p:cNvSpPr>
          <p:nvPr>
            <p:ph type="body" sz="quarter" idx="10"/>
          </p:nvPr>
        </p:nvSpPr>
        <p:spPr/>
        <p:txBody>
          <a:bodyPr/>
          <a:lstStyle/>
          <a:p>
            <a:pPr algn="l" rtl="0" fontAlgn="base"/>
            <a:r>
              <a:rPr lang="en-US" sz="800" b="0" i="0" u="none" strike="noStrike" dirty="0">
                <a:solidFill>
                  <a:srgbClr val="FFFFFF"/>
                </a:solidFill>
                <a:effectLst/>
                <a:latin typeface="+mn-lt"/>
              </a:rPr>
              <a:t>Ramsey, J.B., 1969. Tests for specification errors in classical linear least-squares regression analysis. Journal of the Royal Statistical Society B 31 (2), 350–371. </a:t>
            </a:r>
            <a:r>
              <a:rPr lang="en-US" sz="800" b="0" i="0" dirty="0">
                <a:solidFill>
                  <a:srgbClr val="FFFFFF"/>
                </a:solidFill>
                <a:effectLst/>
                <a:latin typeface="+mn-lt"/>
              </a:rPr>
              <a:t>​</a:t>
            </a:r>
          </a:p>
          <a:p>
            <a:pPr algn="l" rtl="0" fontAlgn="base"/>
            <a:r>
              <a:rPr lang="en-US" sz="800" b="0" i="0" u="none" strike="noStrike" dirty="0">
                <a:solidFill>
                  <a:srgbClr val="FFFFFF"/>
                </a:solidFill>
                <a:effectLst/>
                <a:latin typeface="+mn-lt"/>
              </a:rPr>
              <a:t>Richardson, J. David. “Some Empirical Evidence on Commodity Arbitrage and the Law of One Price.” Journal of International Economics, 1978, 8(2), pp. 341–51.</a:t>
            </a:r>
            <a:r>
              <a:rPr lang="en-US" sz="800" b="0" i="0" dirty="0">
                <a:solidFill>
                  <a:srgbClr val="FFFFFF"/>
                </a:solidFill>
                <a:effectLst/>
                <a:latin typeface="+mn-lt"/>
              </a:rPr>
              <a:t>​</a:t>
            </a:r>
          </a:p>
          <a:p>
            <a:pPr algn="l" rtl="0" fontAlgn="base"/>
            <a:r>
              <a:rPr lang="en-US" sz="800" b="0" i="0" u="none" strike="noStrike" dirty="0">
                <a:solidFill>
                  <a:srgbClr val="FFFFFF"/>
                </a:solidFill>
                <a:effectLst/>
                <a:latin typeface="+mn-lt"/>
              </a:rPr>
              <a:t>Rogers, J.H., 1999. Monetary shocks and real exchange rates. Journal of International Economics 49 (2), 269–288.</a:t>
            </a:r>
            <a:r>
              <a:rPr lang="en-US" sz="800" b="0" i="0" dirty="0">
                <a:solidFill>
                  <a:srgbClr val="FFFFFF"/>
                </a:solidFill>
                <a:effectLst/>
                <a:latin typeface="+mn-lt"/>
              </a:rPr>
              <a:t>​</a:t>
            </a:r>
          </a:p>
          <a:p>
            <a:pPr algn="l" rtl="0" fontAlgn="base"/>
            <a:r>
              <a:rPr lang="en-US" sz="800" b="0" i="0" u="none" strike="noStrike" dirty="0">
                <a:solidFill>
                  <a:srgbClr val="FFFFFF"/>
                </a:solidFill>
                <a:effectLst/>
                <a:latin typeface="+mn-lt"/>
              </a:rPr>
              <a:t>Rogers, John H. “Price Level Convergence, Relative Prices, and Inflation in Europe.” Board of Governors of the Federal Reserve System (U.S.), International Finance Discussion Papers: No. 699, 2001.</a:t>
            </a:r>
            <a:r>
              <a:rPr lang="en-US" sz="800" b="0" i="0" dirty="0">
                <a:solidFill>
                  <a:srgbClr val="FFFFFF"/>
                </a:solidFill>
                <a:effectLst/>
                <a:latin typeface="+mn-lt"/>
              </a:rPr>
              <a:t>​</a:t>
            </a:r>
          </a:p>
          <a:p>
            <a:pPr algn="l" rtl="0" fontAlgn="base"/>
            <a:r>
              <a:rPr lang="en-US" sz="800" b="0" i="0" u="none" strike="noStrike" dirty="0">
                <a:solidFill>
                  <a:srgbClr val="FFFFFF"/>
                </a:solidFill>
                <a:effectLst/>
                <a:latin typeface="+mn-lt"/>
              </a:rPr>
              <a:t>Rogers, John H. and Jenkins, Michael. “Haircuts or Hysteresis? Sources of Movements in Real Exchange Rates.” Journal of International Economics, 1995, 38(3– 4), pp. 339 – 60.</a:t>
            </a:r>
            <a:r>
              <a:rPr lang="en-US" sz="800" b="0" i="0" dirty="0">
                <a:solidFill>
                  <a:srgbClr val="FFFFFF"/>
                </a:solidFill>
                <a:effectLst/>
                <a:latin typeface="+mn-lt"/>
              </a:rPr>
              <a:t>​</a:t>
            </a:r>
          </a:p>
          <a:p>
            <a:pPr algn="l" rtl="0" fontAlgn="base"/>
            <a:r>
              <a:rPr lang="en-US" sz="800" b="0" i="0" u="none" strike="noStrike" dirty="0">
                <a:solidFill>
                  <a:srgbClr val="FFFFFF"/>
                </a:solidFill>
                <a:effectLst/>
                <a:latin typeface="+mn-lt"/>
              </a:rPr>
              <a:t>Rogers, J.H., 2007. Monetary union, price level convergence, and inﬂation: how close is Europe to the USA? Journal of Monetary Economics 54 (3), 785–796.</a:t>
            </a:r>
            <a:r>
              <a:rPr lang="en-US" sz="800" b="0" i="0" dirty="0">
                <a:solidFill>
                  <a:srgbClr val="FFFFFF"/>
                </a:solidFill>
                <a:effectLst/>
                <a:latin typeface="+mn-lt"/>
              </a:rPr>
              <a:t>​</a:t>
            </a:r>
          </a:p>
          <a:p>
            <a:pPr algn="l" rtl="0" fontAlgn="base"/>
            <a:r>
              <a:rPr lang="en-US" sz="800" b="0" i="0" u="none" strike="noStrike" dirty="0">
                <a:solidFill>
                  <a:srgbClr val="FFFFFF"/>
                </a:solidFill>
                <a:effectLst/>
                <a:latin typeface="+mn-lt"/>
              </a:rPr>
              <a:t>Rogoff, Kenneth. “The Purchasing Power Parity Puzzle.” Journal of Economic Literature, 1996, 34(2), pp. 647– 68.</a:t>
            </a:r>
            <a:r>
              <a:rPr lang="en-US" sz="800" b="0" i="0" dirty="0">
                <a:solidFill>
                  <a:srgbClr val="FFFFFF"/>
                </a:solidFill>
                <a:effectLst/>
                <a:latin typeface="+mn-lt"/>
              </a:rPr>
              <a:t>​</a:t>
            </a:r>
          </a:p>
          <a:p>
            <a:pPr algn="l" rtl="0" fontAlgn="base"/>
            <a:r>
              <a:rPr lang="en-US" sz="800" b="0" i="0" u="none" strike="noStrike" dirty="0">
                <a:solidFill>
                  <a:srgbClr val="FFFFFF"/>
                </a:solidFill>
                <a:effectLst/>
                <a:latin typeface="+mn-lt"/>
              </a:rPr>
              <a:t>Salter, W.E.G., 1959. Internal and external balance: the role of price and expenditure effects. Economic Record 35, 226-38. </a:t>
            </a:r>
            <a:r>
              <a:rPr lang="en-US" sz="800" b="0" i="0" dirty="0">
                <a:solidFill>
                  <a:srgbClr val="FFFFFF"/>
                </a:solidFill>
                <a:effectLst/>
                <a:latin typeface="+mn-lt"/>
              </a:rPr>
              <a:t>​</a:t>
            </a:r>
          </a:p>
          <a:p>
            <a:pPr algn="l" rtl="0" fontAlgn="base"/>
            <a:r>
              <a:rPr lang="en-US" sz="800" b="0" i="0" u="none" strike="noStrike" dirty="0">
                <a:solidFill>
                  <a:srgbClr val="FFFFFF"/>
                </a:solidFill>
                <a:effectLst/>
                <a:latin typeface="+mn-lt"/>
              </a:rPr>
              <a:t>Samuelson, Paul A. “Theoretical Notes on Trade Problems.” Review of Economics and Statis- tics, 1964, 46(2), pp. 145–54.</a:t>
            </a:r>
            <a:r>
              <a:rPr lang="en-US" sz="800" b="0" i="0" dirty="0">
                <a:solidFill>
                  <a:srgbClr val="FFFFFF"/>
                </a:solidFill>
                <a:effectLst/>
                <a:latin typeface="+mn-lt"/>
              </a:rPr>
              <a:t>​</a:t>
            </a:r>
          </a:p>
          <a:p>
            <a:pPr algn="l" rtl="0" fontAlgn="base"/>
            <a:r>
              <a:rPr lang="en-US" sz="800" b="0" i="0" u="none" strike="noStrike" dirty="0">
                <a:solidFill>
                  <a:srgbClr val="FFFFFF"/>
                </a:solidFill>
                <a:effectLst/>
                <a:latin typeface="+mn-lt"/>
              </a:rPr>
              <a:t>Sanyal, K., Jones, R.W., 1982. The theory of trade in middle products. American Economic Review 72(1), 16-31.</a:t>
            </a:r>
            <a:r>
              <a:rPr lang="en-US" sz="800" b="0" i="0" dirty="0">
                <a:solidFill>
                  <a:srgbClr val="FFFFFF"/>
                </a:solidFill>
                <a:effectLst/>
                <a:latin typeface="+mn-lt"/>
              </a:rPr>
              <a:t>​</a:t>
            </a:r>
          </a:p>
          <a:p>
            <a:pPr algn="l" rtl="0" fontAlgn="base"/>
            <a:r>
              <a:rPr lang="en-US" sz="800" b="0" i="0" u="none" strike="noStrike" dirty="0" err="1">
                <a:solidFill>
                  <a:srgbClr val="FFFFFF"/>
                </a:solidFill>
                <a:effectLst/>
                <a:latin typeface="+mn-lt"/>
              </a:rPr>
              <a:t>Sercu</a:t>
            </a:r>
            <a:r>
              <a:rPr lang="en-US" sz="800" b="0" i="0" u="none" strike="noStrike" dirty="0">
                <a:solidFill>
                  <a:srgbClr val="FFFFFF"/>
                </a:solidFill>
                <a:effectLst/>
                <a:latin typeface="+mn-lt"/>
              </a:rPr>
              <a:t>, Piet; Uppal, Raman and Van </a:t>
            </a:r>
            <a:r>
              <a:rPr lang="en-US" sz="800" b="0" i="0" u="none" strike="noStrike" dirty="0" err="1">
                <a:solidFill>
                  <a:srgbClr val="FFFFFF"/>
                </a:solidFill>
                <a:effectLst/>
                <a:latin typeface="+mn-lt"/>
              </a:rPr>
              <a:t>Hulle</a:t>
            </a:r>
            <a:r>
              <a:rPr lang="en-US" sz="800" b="0" i="0" u="none" strike="noStrike" dirty="0">
                <a:solidFill>
                  <a:srgbClr val="FFFFFF"/>
                </a:solidFill>
                <a:effectLst/>
                <a:latin typeface="+mn-lt"/>
              </a:rPr>
              <a:t>, </a:t>
            </a:r>
            <a:r>
              <a:rPr lang="en-US" sz="800" b="0" i="0" u="none" strike="noStrike" dirty="0" err="1">
                <a:solidFill>
                  <a:srgbClr val="FFFFFF"/>
                </a:solidFill>
                <a:effectLst/>
                <a:latin typeface="+mn-lt"/>
              </a:rPr>
              <a:t>Cyn</a:t>
            </a:r>
            <a:r>
              <a:rPr lang="en-US" sz="800" b="0" i="0" u="none" strike="noStrike" dirty="0">
                <a:solidFill>
                  <a:srgbClr val="FFFFFF"/>
                </a:solidFill>
                <a:effectLst/>
                <a:latin typeface="+mn-lt"/>
              </a:rPr>
              <a:t>- </a:t>
            </a:r>
            <a:r>
              <a:rPr lang="en-US" sz="800" b="0" i="0" u="none" strike="noStrike" dirty="0" err="1">
                <a:solidFill>
                  <a:srgbClr val="FFFFFF"/>
                </a:solidFill>
                <a:effectLst/>
                <a:latin typeface="+mn-lt"/>
              </a:rPr>
              <a:t>thia</a:t>
            </a:r>
            <a:r>
              <a:rPr lang="en-US" sz="800" b="0" i="0" u="none" strike="noStrike" dirty="0">
                <a:solidFill>
                  <a:srgbClr val="FFFFFF"/>
                </a:solidFill>
                <a:effectLst/>
                <a:latin typeface="+mn-lt"/>
              </a:rPr>
              <a:t>. “The Exchange Rate in the Presence of Transaction Costs: Implications for Tests of Purchasing Power Parity.” Journal of Fi- </a:t>
            </a:r>
            <a:r>
              <a:rPr lang="en-US" sz="800" b="0" i="0" u="none" strike="noStrike" dirty="0" err="1">
                <a:solidFill>
                  <a:srgbClr val="FFFFFF"/>
                </a:solidFill>
                <a:effectLst/>
                <a:latin typeface="+mn-lt"/>
              </a:rPr>
              <a:t>nance</a:t>
            </a:r>
            <a:r>
              <a:rPr lang="en-US" sz="800" b="0" i="0" u="none" strike="noStrike" dirty="0">
                <a:solidFill>
                  <a:srgbClr val="FFFFFF"/>
                </a:solidFill>
                <a:effectLst/>
                <a:latin typeface="+mn-lt"/>
              </a:rPr>
              <a:t>, 1995, 50(4), pp. 1309 –19.</a:t>
            </a:r>
            <a:r>
              <a:rPr lang="en-US" sz="800" b="0" i="0" dirty="0">
                <a:solidFill>
                  <a:srgbClr val="FFFFFF"/>
                </a:solidFill>
                <a:effectLst/>
                <a:latin typeface="+mn-lt"/>
              </a:rPr>
              <a:t>​</a:t>
            </a:r>
          </a:p>
          <a:p>
            <a:pPr algn="l" rtl="0" fontAlgn="base"/>
            <a:r>
              <a:rPr lang="en-US" sz="800" b="0" i="0" u="none" strike="noStrike" dirty="0">
                <a:solidFill>
                  <a:srgbClr val="FFFFFF"/>
                </a:solidFill>
                <a:effectLst/>
                <a:latin typeface="+mn-lt"/>
              </a:rPr>
              <a:t>Sims, C.A., 2003. Implications of rational inattention. Journal of Monetary Economics 50 (3), 665–690.</a:t>
            </a:r>
            <a:r>
              <a:rPr lang="en-US" sz="800" b="0" i="0" dirty="0">
                <a:solidFill>
                  <a:srgbClr val="FFFFFF"/>
                </a:solidFill>
                <a:effectLst/>
                <a:latin typeface="+mn-lt"/>
              </a:rPr>
              <a:t>​</a:t>
            </a:r>
          </a:p>
          <a:p>
            <a:pPr algn="l" rtl="0" fontAlgn="base"/>
            <a:r>
              <a:rPr lang="en-US" sz="800" b="0" i="0" u="none" strike="noStrike" dirty="0" err="1">
                <a:solidFill>
                  <a:srgbClr val="FFFFFF"/>
                </a:solidFill>
                <a:effectLst/>
                <a:latin typeface="+mn-lt"/>
              </a:rPr>
              <a:t>Steinsson</a:t>
            </a:r>
            <a:r>
              <a:rPr lang="en-US" sz="800" b="0" i="0" u="none" strike="noStrike" dirty="0">
                <a:solidFill>
                  <a:srgbClr val="FFFFFF"/>
                </a:solidFill>
                <a:effectLst/>
                <a:latin typeface="+mn-lt"/>
              </a:rPr>
              <a:t>, J., 2008. The dynamic behavior of the real exchange rate in sticky </a:t>
            </a:r>
            <a:r>
              <a:rPr lang="en-US" sz="800" b="0" i="0" dirty="0">
                <a:solidFill>
                  <a:srgbClr val="FFFFFF"/>
                </a:solidFill>
                <a:effectLst/>
                <a:latin typeface="+mn-lt"/>
              </a:rPr>
              <a:t>​</a:t>
            </a:r>
          </a:p>
          <a:p>
            <a:pPr algn="l" rtl="0" fontAlgn="base"/>
            <a:r>
              <a:rPr lang="en-US" sz="800" b="0" i="0" u="none" strike="noStrike" dirty="0">
                <a:solidFill>
                  <a:srgbClr val="FFFFFF"/>
                </a:solidFill>
                <a:effectLst/>
                <a:latin typeface="+mn-lt"/>
              </a:rPr>
              <a:t>price models. American Economic Review 98 (1), 519–533. </a:t>
            </a:r>
            <a:r>
              <a:rPr lang="en-US" sz="800" b="0" i="0" dirty="0">
                <a:solidFill>
                  <a:srgbClr val="FFFFFF"/>
                </a:solidFill>
                <a:effectLst/>
                <a:latin typeface="+mn-lt"/>
              </a:rPr>
              <a:t>​</a:t>
            </a:r>
          </a:p>
          <a:p>
            <a:pPr algn="l" rtl="0" fontAlgn="base"/>
            <a:r>
              <a:rPr lang="en-US" sz="800" b="0" i="0" u="none" strike="noStrike" dirty="0">
                <a:solidFill>
                  <a:srgbClr val="FFFFFF"/>
                </a:solidFill>
                <a:effectLst/>
                <a:latin typeface="+mn-lt"/>
              </a:rPr>
              <a:t>Stockman, A.C., 1980. A theory of exchange rate determination. Journal of Political Economy 88 (4), 673–698.</a:t>
            </a:r>
            <a:r>
              <a:rPr lang="en-US" sz="800" b="0" i="0" dirty="0">
                <a:solidFill>
                  <a:srgbClr val="FFFFFF"/>
                </a:solidFill>
                <a:effectLst/>
                <a:latin typeface="+mn-lt"/>
              </a:rPr>
              <a:t>​</a:t>
            </a:r>
          </a:p>
          <a:p>
            <a:pPr algn="l" rtl="0" fontAlgn="base"/>
            <a:r>
              <a:rPr lang="en-US" sz="800" b="0" i="0" u="none" strike="noStrike" dirty="0">
                <a:solidFill>
                  <a:srgbClr val="FFFFFF"/>
                </a:solidFill>
                <a:effectLst/>
                <a:latin typeface="+mn-lt"/>
              </a:rPr>
              <a:t>Stockman, Alan C. and </a:t>
            </a:r>
            <a:r>
              <a:rPr lang="en-US" sz="800" b="0" i="0" u="none" strike="noStrike" dirty="0" err="1">
                <a:solidFill>
                  <a:srgbClr val="FFFFFF"/>
                </a:solidFill>
                <a:effectLst/>
                <a:latin typeface="+mn-lt"/>
              </a:rPr>
              <a:t>Tesar</a:t>
            </a:r>
            <a:r>
              <a:rPr lang="en-US" sz="800" b="0" i="0" u="none" strike="noStrike" dirty="0">
                <a:solidFill>
                  <a:srgbClr val="FFFFFF"/>
                </a:solidFill>
                <a:effectLst/>
                <a:latin typeface="+mn-lt"/>
              </a:rPr>
              <a:t>, Linda L. “Tastes and Technology in a Two-Country Model of the Business Cycle: Explaining International </a:t>
            </a:r>
            <a:r>
              <a:rPr lang="en-US" sz="800" b="0" i="0" u="none" strike="noStrike" dirty="0" err="1">
                <a:solidFill>
                  <a:srgbClr val="FFFFFF"/>
                </a:solidFill>
                <a:effectLst/>
                <a:latin typeface="+mn-lt"/>
              </a:rPr>
              <a:t>Comovements</a:t>
            </a:r>
            <a:r>
              <a:rPr lang="en-US" sz="800" b="0" i="0" u="none" strike="noStrike" dirty="0">
                <a:solidFill>
                  <a:srgbClr val="FFFFFF"/>
                </a:solidFill>
                <a:effectLst/>
                <a:latin typeface="+mn-lt"/>
              </a:rPr>
              <a:t>.” American Economic Review, 1995, 85(1), pp. 168 – 85.</a:t>
            </a:r>
            <a:r>
              <a:rPr lang="en-US" sz="800" b="0" i="0" dirty="0">
                <a:solidFill>
                  <a:srgbClr val="FFFFFF"/>
                </a:solidFill>
                <a:effectLst/>
                <a:latin typeface="+mn-lt"/>
              </a:rPr>
              <a:t>​</a:t>
            </a:r>
          </a:p>
          <a:p>
            <a:pPr algn="l" rtl="0" fontAlgn="base"/>
            <a:r>
              <a:rPr lang="en-US" sz="800" b="0" i="0" u="none" strike="noStrike" dirty="0" err="1">
                <a:solidFill>
                  <a:srgbClr val="FFFFFF"/>
                </a:solidFill>
                <a:effectLst/>
                <a:latin typeface="+mn-lt"/>
              </a:rPr>
              <a:t>Svennsson</a:t>
            </a:r>
            <a:r>
              <a:rPr lang="en-US" sz="800" b="0" i="0" u="none" strike="noStrike" dirty="0">
                <a:solidFill>
                  <a:srgbClr val="FFFFFF"/>
                </a:solidFill>
                <a:effectLst/>
                <a:latin typeface="+mn-lt"/>
              </a:rPr>
              <a:t>, L.O., van </a:t>
            </a:r>
            <a:r>
              <a:rPr lang="en-US" sz="800" b="0" i="0" u="none" strike="noStrike" dirty="0" err="1">
                <a:solidFill>
                  <a:srgbClr val="FFFFFF"/>
                </a:solidFill>
                <a:effectLst/>
                <a:latin typeface="+mn-lt"/>
              </a:rPr>
              <a:t>Wijnbergen</a:t>
            </a:r>
            <a:r>
              <a:rPr lang="en-US" sz="800" b="0" i="0" u="none" strike="noStrike" dirty="0">
                <a:solidFill>
                  <a:srgbClr val="FFFFFF"/>
                </a:solidFill>
                <a:effectLst/>
                <a:latin typeface="+mn-lt"/>
              </a:rPr>
              <a:t>, S., 1989. Excess capacity, monopolistic competition and international transmission of monetary disturbances. The Economic Journal 99, 785-805.</a:t>
            </a:r>
            <a:r>
              <a:rPr lang="en-US" sz="800" b="0" i="0" dirty="0">
                <a:solidFill>
                  <a:srgbClr val="FFFFFF"/>
                </a:solidFill>
                <a:effectLst/>
                <a:latin typeface="+mn-lt"/>
              </a:rPr>
              <a:t>​</a:t>
            </a:r>
          </a:p>
          <a:p>
            <a:pPr algn="l" rtl="0" fontAlgn="base"/>
            <a:r>
              <a:rPr lang="en-US" sz="800" b="0" i="0" u="none" strike="noStrike" dirty="0">
                <a:solidFill>
                  <a:srgbClr val="FFFFFF"/>
                </a:solidFill>
                <a:effectLst/>
                <a:latin typeface="+mn-lt"/>
              </a:rPr>
              <a:t>Swan, T.W., 1960. Economic control in a dependent economy. Economic Record 36, 51-66.</a:t>
            </a:r>
            <a:r>
              <a:rPr lang="en-US" sz="800" b="0" i="0" dirty="0">
                <a:solidFill>
                  <a:srgbClr val="FFFFFF"/>
                </a:solidFill>
                <a:effectLst/>
                <a:latin typeface="+mn-lt"/>
              </a:rPr>
              <a:t>​</a:t>
            </a:r>
          </a:p>
          <a:p>
            <a:pPr algn="l" rtl="0" fontAlgn="base"/>
            <a:r>
              <a:rPr lang="en-US" sz="800" b="0" i="0" u="none" strike="noStrike" dirty="0">
                <a:solidFill>
                  <a:srgbClr val="FFFFFF"/>
                </a:solidFill>
                <a:effectLst/>
                <a:latin typeface="+mn-lt"/>
              </a:rPr>
              <a:t>Woodford, M., 2009. Information-constrained state-dependent pricing. Journal of Monetary Economics 56 (S1), 100–124.</a:t>
            </a:r>
            <a:r>
              <a:rPr lang="en-US" sz="800" b="0" i="0" dirty="0">
                <a:solidFill>
                  <a:srgbClr val="FFFFFF"/>
                </a:solidFill>
                <a:effectLst/>
                <a:latin typeface="+mn-lt"/>
              </a:rPr>
              <a:t>​</a:t>
            </a:r>
          </a:p>
          <a:p>
            <a:pPr algn="l" rtl="0" fontAlgn="base"/>
            <a:r>
              <a:rPr lang="en-US" sz="800" b="0" i="0" u="none" strike="noStrike" dirty="0">
                <a:solidFill>
                  <a:srgbClr val="FFFFFF"/>
                </a:solidFill>
                <a:effectLst/>
                <a:latin typeface="+mn-lt"/>
              </a:rPr>
              <a:t>Yun, T., 1996. Nominal price rigidity, money supply endogeneity, and business cycles. Journal of Monetary Economics 37 (2), 345–370.</a:t>
            </a:r>
            <a:r>
              <a:rPr lang="en-US" sz="800" b="0" i="0" dirty="0">
                <a:solidFill>
                  <a:srgbClr val="FFFFFF"/>
                </a:solidFill>
                <a:effectLst/>
                <a:latin typeface="+mn-lt"/>
              </a:rPr>
              <a:t>​</a:t>
            </a:r>
          </a:p>
          <a:p>
            <a:endParaRPr lang="en-US" dirty="0"/>
          </a:p>
        </p:txBody>
      </p:sp>
      <p:sp>
        <p:nvSpPr>
          <p:cNvPr id="4" name="Title 3">
            <a:extLst>
              <a:ext uri="{FF2B5EF4-FFF2-40B4-BE49-F238E27FC236}">
                <a16:creationId xmlns:a16="http://schemas.microsoft.com/office/drawing/2014/main" id="{CDC2434E-83A8-4E20-BA38-DCAF4EB650F4}"/>
              </a:ext>
            </a:extLst>
          </p:cNvPr>
          <p:cNvSpPr>
            <a:spLocks noGrp="1"/>
          </p:cNvSpPr>
          <p:nvPr>
            <p:ph type="title"/>
          </p:nvPr>
        </p:nvSpPr>
        <p:spPr/>
        <p:txBody>
          <a:bodyPr/>
          <a:lstStyle/>
          <a:p>
            <a:r>
              <a:rPr lang="en-US" dirty="0"/>
              <a:t>References</a:t>
            </a:r>
          </a:p>
        </p:txBody>
      </p:sp>
    </p:spTree>
    <p:extLst>
      <p:ext uri="{BB962C8B-B14F-4D97-AF65-F5344CB8AC3E}">
        <p14:creationId xmlns:p14="http://schemas.microsoft.com/office/powerpoint/2010/main" val="3031900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7EE33-086D-0232-7564-AD6A5889505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BD25EE4-F089-49EF-90D1-D01ECA8CA4E2}"/>
              </a:ext>
            </a:extLst>
          </p:cNvPr>
          <p:cNvSpPr>
            <a:spLocks noGrp="1"/>
          </p:cNvSpPr>
          <p:nvPr>
            <p:ph type="title"/>
          </p:nvPr>
        </p:nvSpPr>
        <p:spPr/>
        <p:txBody>
          <a:bodyPr/>
          <a:lstStyle/>
          <a:p>
            <a:r>
              <a:rPr lang="en-US" dirty="0">
                <a:solidFill>
                  <a:schemeClr val="tx1"/>
                </a:solidFill>
              </a:rPr>
              <a:t>The Law-of-One-Price (Continued)</a:t>
            </a:r>
            <a:endParaRPr lang="en-US" dirty="0"/>
          </a:p>
        </p:txBody>
      </p:sp>
      <p:sp>
        <p:nvSpPr>
          <p:cNvPr id="2" name="Slide Number Placeholder 1">
            <a:extLst>
              <a:ext uri="{FF2B5EF4-FFF2-40B4-BE49-F238E27FC236}">
                <a16:creationId xmlns:a16="http://schemas.microsoft.com/office/drawing/2014/main" id="{023995A7-4685-CB27-5EC5-7C50805A15B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94776A-187E-9540-9EA4-8D5781AB769D}"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000000">
                  <a:tint val="75000"/>
                </a:srgbClr>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6B8EBDB2-24B7-8160-E1EF-38AD4460C51D}"/>
              </a:ext>
            </a:extLst>
          </p:cNvPr>
          <p:cNvSpPr>
            <a:spLocks noGrp="1"/>
          </p:cNvSpPr>
          <p:nvPr>
            <p:ph type="body" sz="quarter" idx="10"/>
          </p:nvPr>
        </p:nvSpPr>
        <p:spPr/>
        <p:txBody>
          <a:bodyPr/>
          <a:lstStyle/>
          <a:p>
            <a:r>
              <a:rPr lang="en-US" dirty="0"/>
              <a:t>Three Definitions:​</a:t>
            </a:r>
          </a:p>
          <a:p>
            <a:endParaRPr lang="en-US" dirty="0"/>
          </a:p>
          <a:p>
            <a:pPr fontAlgn="base"/>
            <a:r>
              <a:rPr lang="en-US" dirty="0"/>
              <a:t>“Common currency prices should be equal.”​ </a:t>
            </a:r>
            <a:r>
              <a:rPr lang="en-US" b="1" dirty="0">
                <a:solidFill>
                  <a:srgbClr val="9D2235"/>
                </a:solidFill>
              </a:rPr>
              <a:t>Almost universally rejected.</a:t>
            </a:r>
            <a:r>
              <a:rPr lang="en-US" dirty="0">
                <a:solidFill>
                  <a:srgbClr val="FF0000"/>
                </a:solidFill>
              </a:rPr>
              <a:t>​ </a:t>
            </a:r>
            <a:r>
              <a:rPr lang="en-US" dirty="0"/>
              <a:t>Why? Because there exist barriers to trade, which leads us to …</a:t>
            </a:r>
          </a:p>
          <a:p>
            <a:pPr fontAlgn="base"/>
            <a:endParaRPr lang="en-US" dirty="0"/>
          </a:p>
          <a:p>
            <a:pPr fontAlgn="base"/>
            <a:r>
              <a:rPr lang="en-US" dirty="0"/>
              <a:t>“Common currency prices should differ only by the extent of natural and official barriers to trade.”​ </a:t>
            </a:r>
            <a:r>
              <a:rPr lang="en-US" b="1" dirty="0">
                <a:solidFill>
                  <a:srgbClr val="9D2235"/>
                </a:solidFill>
              </a:rPr>
              <a:t>Very challenging to test.</a:t>
            </a:r>
            <a:r>
              <a:rPr lang="en-US" b="1" dirty="0">
                <a:solidFill>
                  <a:srgbClr val="FF0000"/>
                </a:solidFill>
              </a:rPr>
              <a:t> </a:t>
            </a:r>
            <a:r>
              <a:rPr lang="en-US" dirty="0"/>
              <a:t>Why?</a:t>
            </a:r>
            <a:endParaRPr lang="en-US" dirty="0">
              <a:solidFill>
                <a:srgbClr val="FF0000"/>
              </a:solidFill>
            </a:endParaRPr>
          </a:p>
          <a:p>
            <a:pPr marL="285750" indent="-285750" fontAlgn="base">
              <a:buClr>
                <a:schemeClr val="tx1"/>
              </a:buClr>
              <a:buFont typeface="Arial" panose="020B0604020202020204" pitchFamily="34" charset="0"/>
              <a:buChar char="•"/>
            </a:pPr>
            <a:r>
              <a:rPr lang="en-US" dirty="0"/>
              <a:t>Natural barriers can be hard to measure. For example, the distance between Santiago, Chile and Buenos Aires, Argentina is roughly the same as the distance between Montevideo, Uruguay and Buenos Aires.</a:t>
            </a:r>
          </a:p>
          <a:p>
            <a:pPr marL="742950" lvl="1" indent="-285750" fontAlgn="base">
              <a:buClr>
                <a:schemeClr val="tx1"/>
              </a:buClr>
              <a:buFont typeface="Arial" panose="020B0604020202020204" pitchFamily="34" charset="0"/>
              <a:buChar char="•"/>
            </a:pPr>
            <a:r>
              <a:rPr lang="en-US" dirty="0"/>
              <a:t>But transporting a good from Santiago to Buenos Aires requires crossing the Andes mountains.</a:t>
            </a:r>
          </a:p>
          <a:p>
            <a:pPr marL="285750" indent="-285750" fontAlgn="base">
              <a:buClr>
                <a:schemeClr val="tx1"/>
              </a:buClr>
              <a:buFont typeface="Arial" panose="020B0604020202020204" pitchFamily="34" charset="0"/>
              <a:buChar char="•"/>
            </a:pPr>
            <a:r>
              <a:rPr lang="en-US" dirty="0"/>
              <a:t>Some goods are more easily traded than others. Apples are easily traded, but haircuts are not</a:t>
            </a:r>
          </a:p>
          <a:p>
            <a:pPr fontAlgn="base"/>
            <a:r>
              <a:rPr lang="en-US" dirty="0"/>
              <a:t>Debreu’s Theory of Value: “A price is indexed by an exact description of the object traded, the date at which it is to be delivered, the location of the source and destination and may be state-contingent.”​ </a:t>
            </a:r>
            <a:r>
              <a:rPr lang="en-US" b="1" dirty="0">
                <a:solidFill>
                  <a:srgbClr val="9D2235"/>
                </a:solidFill>
              </a:rPr>
              <a:t>Conceptual: never intended to be tested.</a:t>
            </a:r>
            <a:r>
              <a:rPr lang="en-US" dirty="0">
                <a:solidFill>
                  <a:srgbClr val="FF0000"/>
                </a:solidFill>
              </a:rPr>
              <a:t>​</a:t>
            </a:r>
          </a:p>
          <a:p>
            <a:endParaRPr lang="en-US" dirty="0"/>
          </a:p>
        </p:txBody>
      </p:sp>
    </p:spTree>
    <p:extLst>
      <p:ext uri="{BB962C8B-B14F-4D97-AF65-F5344CB8AC3E}">
        <p14:creationId xmlns:p14="http://schemas.microsoft.com/office/powerpoint/2010/main" val="3603354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310F0B-B2F8-A155-9134-565C6BAC5D20}"/>
              </a:ext>
            </a:extLst>
          </p:cNvPr>
          <p:cNvSpPr>
            <a:spLocks noGrp="1"/>
          </p:cNvSpPr>
          <p:nvPr>
            <p:ph type="title"/>
          </p:nvPr>
        </p:nvSpPr>
        <p:spPr/>
        <p:txBody>
          <a:bodyPr/>
          <a:lstStyle/>
          <a:p>
            <a:r>
              <a:rPr lang="en-US" dirty="0">
                <a:solidFill>
                  <a:schemeClr val="tx1"/>
                </a:solidFill>
              </a:rPr>
              <a:t>The Law of One Price (Continued)</a:t>
            </a:r>
          </a:p>
        </p:txBody>
      </p:sp>
      <p:sp>
        <p:nvSpPr>
          <p:cNvPr id="2" name="Slide Number Placeholder 1">
            <a:extLst>
              <a:ext uri="{FF2B5EF4-FFF2-40B4-BE49-F238E27FC236}">
                <a16:creationId xmlns:a16="http://schemas.microsoft.com/office/drawing/2014/main" id="{6886FB43-C323-66AE-2FAF-85980AF50637}"/>
              </a:ext>
            </a:extLst>
          </p:cNvPr>
          <p:cNvSpPr>
            <a:spLocks noGrp="1"/>
          </p:cNvSpPr>
          <p:nvPr>
            <p:ph type="sldNum" sz="quarter" idx="12"/>
          </p:nvPr>
        </p:nvSpPr>
        <p:spPr/>
        <p:txBody>
          <a:bodyPr/>
          <a:lstStyle/>
          <a:p>
            <a:fld id="{F994776A-187E-9540-9EA4-8D5781AB769D}" type="slidenum">
              <a:rPr lang="en-US" smtClean="0"/>
              <a:pPr/>
              <a:t>6</a:t>
            </a:fld>
            <a:endParaRPr lang="en-US" dirty="0"/>
          </a:p>
        </p:txBody>
      </p:sp>
      <p:sp>
        <p:nvSpPr>
          <p:cNvPr id="3" name="Text Placeholder 2">
            <a:extLst>
              <a:ext uri="{FF2B5EF4-FFF2-40B4-BE49-F238E27FC236}">
                <a16:creationId xmlns:a16="http://schemas.microsoft.com/office/drawing/2014/main" id="{4B74DF71-2511-D834-52A5-27A3ADF44AD1}"/>
              </a:ext>
            </a:extLst>
          </p:cNvPr>
          <p:cNvSpPr>
            <a:spLocks noGrp="1"/>
          </p:cNvSpPr>
          <p:nvPr>
            <p:ph type="body" sz="quarter" idx="10"/>
          </p:nvPr>
        </p:nvSpPr>
        <p:spPr/>
        <p:txBody>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With prices what appears to be a step back is a leap forward: careful </a:t>
            </a:r>
            <a:r>
              <a:rPr lang="en-US" b="1" dirty="0">
                <a:solidFill>
                  <a:srgbClr val="9D2235"/>
                </a:solidFill>
              </a:rPr>
              <a:t>measurement</a:t>
            </a:r>
            <a:r>
              <a:rPr lang="en-US" dirty="0"/>
              <a:t> </a:t>
            </a:r>
            <a:r>
              <a:rPr lang="en-US" u="sng" dirty="0"/>
              <a:t>before</a:t>
            </a:r>
            <a:r>
              <a:rPr lang="en-US" dirty="0"/>
              <a:t> estimation and testing.​</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As often turns out to be the case when theory gets ahead of measurement, we know far less than our models suggest that we do.​</a:t>
            </a:r>
          </a:p>
          <a:p>
            <a:pPr marL="285750" indent="-285750">
              <a:buFont typeface="Arial" panose="020B0604020202020204" pitchFamily="34" charset="0"/>
              <a:buChar char="•"/>
            </a:pPr>
            <a:endParaRPr lang="en-US" dirty="0"/>
          </a:p>
        </p:txBody>
      </p:sp>
      <p:sp>
        <p:nvSpPr>
          <p:cNvPr id="7" name="Text Placeholder 6">
            <a:extLst>
              <a:ext uri="{FF2B5EF4-FFF2-40B4-BE49-F238E27FC236}">
                <a16:creationId xmlns:a16="http://schemas.microsoft.com/office/drawing/2014/main" id="{60BBE323-D86C-448E-A9B4-8C9F7249E4C7}"/>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798510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0B34B5-6EF1-73D2-13B7-9B740DD5A32A}"/>
              </a:ext>
            </a:extLst>
          </p:cNvPr>
          <p:cNvSpPr>
            <a:spLocks noGrp="1"/>
          </p:cNvSpPr>
          <p:nvPr>
            <p:ph type="title"/>
          </p:nvPr>
        </p:nvSpPr>
        <p:spPr/>
        <p:txBody>
          <a:bodyPr/>
          <a:lstStyle/>
          <a:p>
            <a:r>
              <a:rPr lang="en-US" dirty="0">
                <a:solidFill>
                  <a:schemeClr val="tx1"/>
                </a:solidFill>
              </a:rPr>
              <a:t>The Real Exchange Rate and Relative Price</a:t>
            </a:r>
          </a:p>
        </p:txBody>
      </p:sp>
      <p:sp>
        <p:nvSpPr>
          <p:cNvPr id="2" name="Slide Number Placeholder 1">
            <a:extLst>
              <a:ext uri="{FF2B5EF4-FFF2-40B4-BE49-F238E27FC236}">
                <a16:creationId xmlns:a16="http://schemas.microsoft.com/office/drawing/2014/main" id="{0AB7E333-C02D-AD09-F048-D568D4068104}"/>
              </a:ext>
            </a:extLst>
          </p:cNvPr>
          <p:cNvSpPr>
            <a:spLocks noGrp="1"/>
          </p:cNvSpPr>
          <p:nvPr>
            <p:ph type="sldNum" sz="quarter" idx="12"/>
          </p:nvPr>
        </p:nvSpPr>
        <p:spPr/>
        <p:txBody>
          <a:bodyPr/>
          <a:lstStyle/>
          <a:p>
            <a:fld id="{F994776A-187E-9540-9EA4-8D5781AB769D}" type="slidenum">
              <a:rPr lang="en-US" smtClean="0"/>
              <a:pPr/>
              <a:t>7</a:t>
            </a:fld>
            <a:endParaRPr lang="en-US" dirty="0"/>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C2E3AB9E-FA36-D69F-7A2B-BEF8B9C4B9FC}"/>
                  </a:ext>
                </a:extLst>
              </p:cNvPr>
              <p:cNvSpPr>
                <a:spLocks noGrp="1"/>
              </p:cNvSpPr>
              <p:nvPr>
                <p:ph type="body" sz="quarter" idx="10"/>
              </p:nvPr>
            </p:nvSpPr>
            <p:spPr/>
            <p:txBody>
              <a:bodyPr/>
              <a:lstStyle/>
              <a:p>
                <a:pPr marL="285750" indent="-285750">
                  <a:buFont typeface="Arial" panose="020B0604020202020204" pitchFamily="34" charset="0"/>
                  <a:buChar char="•"/>
                </a:pPr>
                <a:r>
                  <a:rPr lang="en-US" dirty="0"/>
                  <a:t>Let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r>
                          <a:rPr lang="en-US" b="0" i="1" smtClean="0">
                            <a:latin typeface="Cambria Math" panose="02040503050406030204" pitchFamily="18" charset="0"/>
                          </a:rPr>
                          <m:t>𝑡</m:t>
                        </m:r>
                      </m:sub>
                    </m:sSub>
                  </m:oMath>
                </a14:m>
                <a:r>
                  <a:rPr lang="en-US" dirty="0"/>
                  <a:t> represent the price of good </a:t>
                </a:r>
                <a14:m>
                  <m:oMath xmlns:m="http://schemas.openxmlformats.org/officeDocument/2006/math">
                    <m:r>
                      <a:rPr lang="en-US" b="0" i="1" smtClean="0">
                        <a:latin typeface="Cambria Math" panose="02040503050406030204" pitchFamily="18" charset="0"/>
                      </a:rPr>
                      <m:t>𝑖</m:t>
                    </m:r>
                  </m:oMath>
                </a14:m>
                <a:r>
                  <a:rPr lang="en-US" dirty="0"/>
                  <a:t> in country </a:t>
                </a:r>
                <a14:m>
                  <m:oMath xmlns:m="http://schemas.openxmlformats.org/officeDocument/2006/math">
                    <m:r>
                      <a:rPr lang="en-US" b="0" i="1" smtClean="0">
                        <a:latin typeface="Cambria Math" panose="02040503050406030204" pitchFamily="18" charset="0"/>
                      </a:rPr>
                      <m:t>𝑗</m:t>
                    </m:r>
                  </m:oMath>
                </a14:m>
                <a:r>
                  <a:rPr lang="en-US" dirty="0"/>
                  <a:t> at time </a:t>
                </a:r>
                <a14:m>
                  <m:oMath xmlns:m="http://schemas.openxmlformats.org/officeDocument/2006/math">
                    <m:r>
                      <a:rPr lang="en-US" b="0" i="1" smtClean="0">
                        <a:latin typeface="Cambria Math" panose="02040503050406030204" pitchFamily="18" charset="0"/>
                      </a:rPr>
                      <m:t>𝑡</m:t>
                    </m:r>
                  </m:oMath>
                </a14:m>
                <a:endParaRPr lang="en-US" dirty="0"/>
              </a:p>
              <a:p>
                <a:pPr marL="285750" indent="-285750">
                  <a:buFont typeface="Arial" panose="020B0604020202020204" pitchFamily="34" charset="0"/>
                  <a:buChar char="•"/>
                </a:pPr>
                <a:r>
                  <a:rPr lang="en-US" dirty="0"/>
                  <a:t>Let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oMath>
                </a14:m>
                <a:r>
                  <a:rPr lang="en-US" dirty="0"/>
                  <a:t> be the nominal exchange rate between countries </a:t>
                </a:r>
                <a14:m>
                  <m:oMath xmlns:m="http://schemas.openxmlformats.org/officeDocument/2006/math">
                    <m:r>
                      <a:rPr lang="en-US" b="0" i="1" smtClean="0">
                        <a:latin typeface="Cambria Math" panose="02040503050406030204" pitchFamily="18" charset="0"/>
                      </a:rPr>
                      <m:t>𝑗</m:t>
                    </m:r>
                  </m:oMath>
                </a14:m>
                <a:r>
                  <a:rPr lang="en-US" dirty="0"/>
                  <a:t> and </a:t>
                </a:r>
                <a14:m>
                  <m:oMath xmlns:m="http://schemas.openxmlformats.org/officeDocument/2006/math">
                    <m:r>
                      <a:rPr lang="en-US" b="0" i="1" smtClean="0">
                        <a:latin typeface="Cambria Math" panose="02040503050406030204" pitchFamily="18" charset="0"/>
                      </a:rPr>
                      <m:t>𝑘</m:t>
                    </m:r>
                  </m:oMath>
                </a14:m>
                <a:r>
                  <a:rPr lang="en-US" dirty="0"/>
                  <a:t> at time </a:t>
                </a:r>
                <a14:m>
                  <m:oMath xmlns:m="http://schemas.openxmlformats.org/officeDocument/2006/math">
                    <m:r>
                      <a:rPr lang="en-US" b="0" i="1" smtClean="0">
                        <a:latin typeface="Cambria Math" panose="02040503050406030204" pitchFamily="18" charset="0"/>
                      </a:rPr>
                      <m:t>𝑡</m:t>
                    </m:r>
                  </m:oMath>
                </a14:m>
                <a:endParaRPr lang="en-US" dirty="0"/>
              </a:p>
              <a:p>
                <a:pPr marL="742950" lvl="1" indent="-285750">
                  <a:buFont typeface="Wingdings" panose="05000000000000000000" pitchFamily="2" charset="2"/>
                  <a:buChar char="§"/>
                </a:pPr>
                <a:r>
                  <a:rPr lang="en-US" dirty="0"/>
                  <a:t>Ex: suppose that $1 exchanges for £0.75. Then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𝑈𝑆</m:t>
                        </m:r>
                        <m:r>
                          <a:rPr lang="en-US" b="0" i="1" smtClean="0">
                            <a:latin typeface="Cambria Math" panose="02040503050406030204" pitchFamily="18" charset="0"/>
                          </a:rPr>
                          <m:t>,</m:t>
                        </m:r>
                        <m:r>
                          <a:rPr lang="en-US" b="0" i="1" smtClean="0">
                            <a:latin typeface="Cambria Math" panose="02040503050406030204" pitchFamily="18" charset="0"/>
                          </a:rPr>
                          <m:t>𝑈𝐾</m:t>
                        </m:r>
                        <m:r>
                          <a:rPr lang="en-US" b="0" i="1" smtClean="0">
                            <a:latin typeface="Cambria Math" panose="02040503050406030204" pitchFamily="18" charset="0"/>
                          </a:rPr>
                          <m:t>,</m:t>
                        </m:r>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0" smtClean="0">
                        <a:latin typeface="Cambria Math" panose="02040503050406030204" pitchFamily="18" charset="0"/>
                      </a:rPr>
                      <m:t>0.75</m:t>
                    </m:r>
                  </m:oMath>
                </a14:m>
                <a:endParaRPr lang="en-US" dirty="0"/>
              </a:p>
              <a:p>
                <a:pPr marL="285750" indent="-285750">
                  <a:buFont typeface="Arial" panose="020B0604020202020204" pitchFamily="34" charset="0"/>
                  <a:buChar char="•"/>
                </a:pPr>
                <a:r>
                  <a:rPr lang="en-US" dirty="0"/>
                  <a:t>Thus we can find the real exchange rate, defined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oMath>
                </a14:m>
                <a:r>
                  <a:rPr lang="en-US" dirty="0"/>
                  <a:t> using the following equation;</a:t>
                </a:r>
              </a:p>
              <a:p>
                <a:pPr algn="ctr"/>
                <a:endParaRPr lang="en-US" dirty="0"/>
              </a:p>
              <a:p>
                <a:pPr lvl="4" algn="ctr"/>
                <a14:m>
                  <m:oMathPara xmlns:m="http://schemas.openxmlformats.org/officeDocument/2006/math">
                    <m:oMathParaPr>
                      <m:jc m:val="center"/>
                    </m:oMathParaPr>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r>
                        <a:rPr lang="en-US" b="0" i="1" smtClean="0">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𝑆</m:t>
                              </m:r>
                            </m:e>
                            <m:sub>
                              <m:r>
                                <a:rPr lang="en-US" i="1">
                                  <a:latin typeface="Cambria Math" panose="02040503050406030204" pitchFamily="18" charset="0"/>
                                </a:rPr>
                                <m:t>𝑗𝑘</m:t>
                              </m:r>
                              <m:r>
                                <a:rPr lang="en-US" i="1">
                                  <a:latin typeface="Cambria Math" panose="02040503050406030204" pitchFamily="18" charset="0"/>
                                </a:rPr>
                                <m:t>,</m:t>
                              </m:r>
                              <m:r>
                                <a:rPr lang="en-US" i="1">
                                  <a:latin typeface="Cambria Math" panose="02040503050406030204" pitchFamily="18" charset="0"/>
                                </a:rPr>
                                <m:t>𝑡</m:t>
                              </m:r>
                            </m:sub>
                          </m:sSub>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𝑡</m:t>
                              </m:r>
                            </m:sub>
                          </m:sSub>
                        </m:num>
                        <m:den>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𝑡</m:t>
                              </m:r>
                            </m:sub>
                          </m:sSub>
                        </m:den>
                      </m:f>
                    </m:oMath>
                  </m:oMathPara>
                </a14:m>
                <a:endParaRPr lang="en-US" dirty="0"/>
              </a:p>
              <a:p>
                <a:pPr marL="285750" indent="-285750">
                  <a:buFont typeface="Arial" panose="020B0604020202020204" pitchFamily="34" charset="0"/>
                  <a:buChar char="•"/>
                </a:pPr>
                <a:r>
                  <a:rPr lang="en-US" dirty="0"/>
                  <a:t>An example: say the price of barrel of oil in the US is </a:t>
                </a:r>
                <a:r>
                  <a:rPr lang="en-US" b="1" dirty="0"/>
                  <a:t>$80 </a:t>
                </a:r>
                <a:r>
                  <a:rPr lang="en-US" dirty="0"/>
                  <a:t>and the price in the UK is </a:t>
                </a:r>
                <a:r>
                  <a:rPr lang="en-US" b="1" dirty="0"/>
                  <a:t>£60</a:t>
                </a:r>
                <a:r>
                  <a:rPr lang="en-US" dirty="0"/>
                  <a:t>, and </a:t>
                </a:r>
                <a:r>
                  <a:rPr lang="en-US" b="1" dirty="0"/>
                  <a:t>$1 </a:t>
                </a:r>
                <a:r>
                  <a:rPr lang="en-US" dirty="0"/>
                  <a:t>exchanges for </a:t>
                </a:r>
                <a:r>
                  <a:rPr lang="en-US" b="1" dirty="0"/>
                  <a:t>£0.75</a:t>
                </a:r>
                <a:r>
                  <a:rPr lang="en-US" dirty="0"/>
                  <a:t>. Then, 		</a:t>
                </a:r>
              </a:p>
              <a:p>
                <a:pPr marL="285750" indent="-285750">
                  <a:buFont typeface="Arial" panose="020B0604020202020204" pitchFamily="34" charset="0"/>
                  <a:buChar char="•"/>
                </a:pPr>
                <a:endParaRPr lang="en-US" dirty="0"/>
              </a:p>
              <a:p>
                <a:pPr lvl="4"/>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𝑄</m:t>
                        </m:r>
                      </m:e>
                      <m:sub>
                        <m:r>
                          <a:rPr lang="en-US" b="0" i="1" smtClean="0">
                            <a:latin typeface="Cambria Math" panose="02040503050406030204" pitchFamily="18" charset="0"/>
                          </a:rPr>
                          <m:t>𝑜𝑖𝑙</m:t>
                        </m:r>
                        <m:r>
                          <a:rPr lang="en-US" i="1">
                            <a:latin typeface="Cambria Math" panose="02040503050406030204" pitchFamily="18" charset="0"/>
                          </a:rPr>
                          <m:t>,</m:t>
                        </m:r>
                        <m:r>
                          <a:rPr lang="en-US" b="0" i="1" smtClean="0">
                            <a:latin typeface="Cambria Math" panose="02040503050406030204" pitchFamily="18" charset="0"/>
                          </a:rPr>
                          <m:t>𝑈𝑆𝑈𝐾</m:t>
                        </m:r>
                        <m:r>
                          <a:rPr lang="en-US" i="1">
                            <a:latin typeface="Cambria Math" panose="02040503050406030204" pitchFamily="18" charset="0"/>
                          </a:rPr>
                          <m:t>,</m:t>
                        </m:r>
                        <m:r>
                          <a:rPr lang="en-US" i="1">
                            <a:latin typeface="Cambria Math" panose="02040503050406030204" pitchFamily="18" charset="0"/>
                          </a:rPr>
                          <m:t>𝑡</m:t>
                        </m:r>
                      </m:sub>
                    </m:sSub>
                    <m:r>
                      <a:rPr lang="en-US" i="1">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(0.75)(80)</m:t>
                        </m:r>
                        <m:r>
                          <a:rPr lang="en-US" i="1" smtClean="0">
                            <a:latin typeface="Cambria Math" panose="02040503050406030204" pitchFamily="18" charset="0"/>
                          </a:rPr>
                          <m:t> </m:t>
                        </m:r>
                      </m:num>
                      <m:den>
                        <m:r>
                          <a:rPr lang="en-US" b="0" i="1" smtClean="0">
                            <a:latin typeface="Cambria Math" panose="02040503050406030204" pitchFamily="18" charset="0"/>
                          </a:rPr>
                          <m:t>60</m:t>
                        </m:r>
                      </m:den>
                    </m:f>
                    <m:r>
                      <a:rPr lang="en-US" b="0" i="1" smtClean="0">
                        <a:latin typeface="Cambria Math" panose="02040503050406030204" pitchFamily="18" charset="0"/>
                      </a:rPr>
                      <m:t>=1</m:t>
                    </m:r>
                  </m:oMath>
                </a14:m>
                <a:endParaRPr lang="en-US" dirty="0"/>
              </a:p>
              <a:p>
                <a:r>
                  <a:rPr lang="en-US" dirty="0"/>
                  <a:t>And the LOP holds</a:t>
                </a:r>
              </a:p>
            </p:txBody>
          </p:sp>
        </mc:Choice>
        <mc:Fallback xmlns="">
          <p:sp>
            <p:nvSpPr>
              <p:cNvPr id="3" name="Text Placeholder 2">
                <a:extLst>
                  <a:ext uri="{FF2B5EF4-FFF2-40B4-BE49-F238E27FC236}">
                    <a16:creationId xmlns:a16="http://schemas.microsoft.com/office/drawing/2014/main" id="{C2E3AB9E-FA36-D69F-7A2B-BEF8B9C4B9FC}"/>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433" t="-1130"/>
                </a:stretch>
              </a:blipFill>
            </p:spPr>
            <p:txBody>
              <a:bodyPr/>
              <a:lstStyle/>
              <a:p>
                <a:r>
                  <a:rPr lang="en-US">
                    <a:noFill/>
                  </a:rPr>
                  <a:t> </a:t>
                </a:r>
              </a:p>
            </p:txBody>
          </p:sp>
        </mc:Fallback>
      </mc:AlternateContent>
      <p:sp>
        <p:nvSpPr>
          <p:cNvPr id="7" name="Text Placeholder 6">
            <a:extLst>
              <a:ext uri="{FF2B5EF4-FFF2-40B4-BE49-F238E27FC236}">
                <a16:creationId xmlns:a16="http://schemas.microsoft.com/office/drawing/2014/main" id="{896F3DF8-2F4D-4A56-84C0-FBF093DDC33D}"/>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50213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3632DA-9DE2-1CD5-BF72-5B00C50FFA5B}"/>
              </a:ext>
            </a:extLst>
          </p:cNvPr>
          <p:cNvSpPr>
            <a:spLocks noGrp="1"/>
          </p:cNvSpPr>
          <p:nvPr>
            <p:ph type="title"/>
          </p:nvPr>
        </p:nvSpPr>
        <p:spPr>
          <a:xfrm>
            <a:off x="457199" y="882288"/>
            <a:ext cx="8651812" cy="577902"/>
          </a:xfrm>
        </p:spPr>
        <p:txBody>
          <a:bodyPr/>
          <a:lstStyle/>
          <a:p>
            <a:r>
              <a:rPr lang="en-US" dirty="0">
                <a:solidFill>
                  <a:schemeClr val="tx1"/>
                </a:solidFill>
              </a:rPr>
              <a:t>The Real Exchange Rate and Relative Price (Continued)</a:t>
            </a:r>
          </a:p>
        </p:txBody>
      </p:sp>
      <p:sp>
        <p:nvSpPr>
          <p:cNvPr id="2" name="Slide Number Placeholder 1">
            <a:extLst>
              <a:ext uri="{FF2B5EF4-FFF2-40B4-BE49-F238E27FC236}">
                <a16:creationId xmlns:a16="http://schemas.microsoft.com/office/drawing/2014/main" id="{61E2BF97-4748-538D-337F-C56A1E707AEE}"/>
              </a:ext>
            </a:extLst>
          </p:cNvPr>
          <p:cNvSpPr>
            <a:spLocks noGrp="1"/>
          </p:cNvSpPr>
          <p:nvPr>
            <p:ph type="sldNum" sz="quarter" idx="12"/>
          </p:nvPr>
        </p:nvSpPr>
        <p:spPr/>
        <p:txBody>
          <a:bodyPr/>
          <a:lstStyle/>
          <a:p>
            <a:fld id="{F994776A-187E-9540-9EA4-8D5781AB769D}" type="slidenum">
              <a:rPr lang="en-US" smtClean="0"/>
              <a:pPr/>
              <a:t>8</a:t>
            </a:fld>
            <a:endParaRPr lang="en-US" dirty="0"/>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28FBD4A4-F0B2-46B9-5790-C41E780DCDE3}"/>
                  </a:ext>
                </a:extLst>
              </p:cNvPr>
              <p:cNvSpPr>
                <a:spLocks noGrp="1"/>
              </p:cNvSpPr>
              <p:nvPr>
                <p:ph type="body" sz="quarter" idx="10"/>
              </p:nvPr>
            </p:nvSpPr>
            <p:spPr/>
            <p:txBody>
              <a:bodyPr/>
              <a:lstStyle/>
              <a:p>
                <a:pPr marL="285750" indent="-285750">
                  <a:buFont typeface="Arial" panose="020B0604020202020204" pitchFamily="34" charset="0"/>
                  <a:buChar char="•"/>
                </a:pPr>
                <a:r>
                  <a:rPr lang="en-US" dirty="0"/>
                  <a:t>Say the price of an apple in the US is </a:t>
                </a:r>
                <a:r>
                  <a:rPr lang="en-US" b="1" dirty="0"/>
                  <a:t>$4 </a:t>
                </a:r>
                <a:r>
                  <a:rPr lang="en-US" dirty="0"/>
                  <a:t>and the price in the UK is </a:t>
                </a:r>
                <a:r>
                  <a:rPr lang="en-US" b="1" dirty="0"/>
                  <a:t>£3</a:t>
                </a:r>
                <a:r>
                  <a:rPr lang="en-US" dirty="0"/>
                  <a:t>, and </a:t>
                </a:r>
                <a:r>
                  <a:rPr lang="en-US" b="1" dirty="0"/>
                  <a:t>$1 </a:t>
                </a:r>
                <a:r>
                  <a:rPr lang="en-US" dirty="0"/>
                  <a:t>exchanges for </a:t>
                </a:r>
                <a:r>
                  <a:rPr lang="en-US" b="1" dirty="0"/>
                  <a:t>£0.75</a:t>
                </a:r>
                <a:r>
                  <a:rPr lang="en-US" dirty="0"/>
                  <a:t>. Then, 		</a:t>
                </a:r>
              </a:p>
              <a:p>
                <a:pPr marL="285750" indent="-285750">
                  <a:buFont typeface="Arial" panose="020B0604020202020204" pitchFamily="34" charset="0"/>
                  <a:buChar char="•"/>
                </a:pPr>
                <a:endParaRPr lang="en-US" dirty="0"/>
              </a:p>
              <a:p>
                <a:pPr lvl="4"/>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𝑄</m:t>
                        </m:r>
                      </m:e>
                      <m:sub>
                        <m:r>
                          <a:rPr lang="en-US" i="1">
                            <a:latin typeface="Cambria Math" panose="02040503050406030204" pitchFamily="18" charset="0"/>
                          </a:rPr>
                          <m:t>𝑜𝑖𝑙</m:t>
                        </m:r>
                        <m:r>
                          <a:rPr lang="en-US" i="1">
                            <a:latin typeface="Cambria Math" panose="02040503050406030204" pitchFamily="18" charset="0"/>
                          </a:rPr>
                          <m:t>,</m:t>
                        </m:r>
                        <m:r>
                          <a:rPr lang="en-US" i="1">
                            <a:latin typeface="Cambria Math" panose="02040503050406030204" pitchFamily="18" charset="0"/>
                          </a:rPr>
                          <m:t>𝑈𝑆𝑈𝐾</m:t>
                        </m:r>
                        <m:r>
                          <a:rPr lang="en-US" i="1">
                            <a:latin typeface="Cambria Math" panose="02040503050406030204" pitchFamily="18" charset="0"/>
                          </a:rPr>
                          <m:t>,</m:t>
                        </m:r>
                        <m:r>
                          <a:rPr lang="en-US" i="1">
                            <a:latin typeface="Cambria Math" panose="02040503050406030204" pitchFamily="18" charset="0"/>
                          </a:rPr>
                          <m:t>𝑡</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(0.75)(</m:t>
                        </m:r>
                        <m:r>
                          <a:rPr lang="en-US" b="0" i="1" smtClean="0">
                            <a:latin typeface="Cambria Math" panose="02040503050406030204" pitchFamily="18" charset="0"/>
                          </a:rPr>
                          <m:t>4</m:t>
                        </m:r>
                        <m:r>
                          <a:rPr lang="en-US" i="1">
                            <a:latin typeface="Cambria Math" panose="02040503050406030204" pitchFamily="18" charset="0"/>
                          </a:rPr>
                          <m:t>) </m:t>
                        </m:r>
                      </m:num>
                      <m:den>
                        <m:r>
                          <a:rPr lang="en-US" b="0" i="1" smtClean="0">
                            <a:latin typeface="Cambria Math" panose="02040503050406030204" pitchFamily="18" charset="0"/>
                          </a:rPr>
                          <m:t>3</m:t>
                        </m:r>
                      </m:den>
                    </m:f>
                    <m:r>
                      <a:rPr lang="en-US" i="1">
                        <a:latin typeface="Cambria Math" panose="02040503050406030204" pitchFamily="18" charset="0"/>
                      </a:rPr>
                      <m:t>=1</m:t>
                    </m:r>
                  </m:oMath>
                </a14:m>
                <a:endParaRPr lang="en-US" dirty="0"/>
              </a:p>
              <a:p>
                <a:r>
                  <a:rPr lang="en-US" dirty="0"/>
                  <a:t>And the LOP holds</a:t>
                </a:r>
              </a:p>
              <a:p>
                <a:pPr marL="285750" indent="-285750">
                  <a:buFont typeface="Arial" panose="020B0604020202020204" pitchFamily="34" charset="0"/>
                  <a:buChar char="•"/>
                </a:pPr>
                <a:r>
                  <a:rPr lang="en-US" dirty="0"/>
                  <a:t>Now, suppose a haircut costs </a:t>
                </a:r>
                <a:r>
                  <a:rPr lang="en-US" b="1" dirty="0"/>
                  <a:t>$30</a:t>
                </a:r>
                <a:r>
                  <a:rPr lang="en-US" dirty="0"/>
                  <a:t> in Chicago and </a:t>
                </a:r>
                <a:r>
                  <a:rPr lang="en-US" b="1" dirty="0"/>
                  <a:t>£30</a:t>
                </a:r>
                <a:r>
                  <a:rPr lang="en-US" dirty="0"/>
                  <a:t> in London.</a:t>
                </a:r>
              </a:p>
              <a:p>
                <a:endParaRPr lang="en-US" dirty="0"/>
              </a:p>
              <a:p>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ℎ𝑎𝑖𝑟𝑐𝑢𝑡</m:t>
                        </m:r>
                        <m:r>
                          <a:rPr lang="en-US" b="0" i="1" smtClean="0">
                            <a:latin typeface="Cambria Math" panose="02040503050406030204" pitchFamily="18" charset="0"/>
                          </a:rPr>
                          <m:t>, </m:t>
                        </m:r>
                        <m:r>
                          <a:rPr lang="en-US" b="0" i="1" smtClean="0">
                            <a:latin typeface="Cambria Math" panose="02040503050406030204" pitchFamily="18" charset="0"/>
                          </a:rPr>
                          <m:t>𝑈𝑆𝑈𝐾</m:t>
                        </m:r>
                        <m:r>
                          <a:rPr lang="en-US" b="0" i="1" smtClean="0">
                            <a:latin typeface="Cambria Math" panose="02040503050406030204" pitchFamily="18" charset="0"/>
                          </a:rPr>
                          <m:t>,</m:t>
                        </m:r>
                        <m:r>
                          <a:rPr lang="en-US" b="0" i="1" smtClean="0">
                            <a:latin typeface="Cambria Math" panose="02040503050406030204" pitchFamily="18" charset="0"/>
                          </a:rPr>
                          <m:t>𝑡</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d>
                          <m:dPr>
                            <m:ctrlPr>
                              <a:rPr lang="en-US" b="0" i="1" smtClean="0">
                                <a:latin typeface="Cambria Math" panose="02040503050406030204" pitchFamily="18" charset="0"/>
                              </a:rPr>
                            </m:ctrlPr>
                          </m:dPr>
                          <m:e>
                            <m:r>
                              <a:rPr lang="en-US" b="0" i="1" smtClean="0">
                                <a:latin typeface="Cambria Math" panose="02040503050406030204" pitchFamily="18" charset="0"/>
                              </a:rPr>
                              <m:t>0.75</m:t>
                            </m:r>
                          </m:e>
                        </m:d>
                        <m:d>
                          <m:dPr>
                            <m:ctrlPr>
                              <a:rPr lang="en-US" b="0" i="1" smtClean="0">
                                <a:latin typeface="Cambria Math" panose="02040503050406030204" pitchFamily="18" charset="0"/>
                              </a:rPr>
                            </m:ctrlPr>
                          </m:dPr>
                          <m:e>
                            <m:r>
                              <a:rPr lang="en-US" b="0" i="1" smtClean="0">
                                <a:latin typeface="Cambria Math" panose="02040503050406030204" pitchFamily="18" charset="0"/>
                              </a:rPr>
                              <m:t>30</m:t>
                            </m:r>
                          </m:e>
                        </m:d>
                      </m:num>
                      <m:den>
                        <m:r>
                          <a:rPr lang="en-US" b="0" i="1" smtClean="0">
                            <a:latin typeface="Cambria Math" panose="02040503050406030204" pitchFamily="18" charset="0"/>
                          </a:rPr>
                          <m:t>30</m:t>
                        </m:r>
                      </m:den>
                    </m:f>
                    <m:r>
                      <a:rPr lang="en-US" b="0" i="1" smtClean="0">
                        <a:latin typeface="Cambria Math" panose="02040503050406030204" pitchFamily="18" charset="0"/>
                      </a:rPr>
                      <m:t>=0.75</m:t>
                    </m:r>
                  </m:oMath>
                </a14:m>
                <a:br>
                  <a:rPr lang="en-US" dirty="0"/>
                </a:br>
                <a:endParaRPr lang="en-US" dirty="0"/>
              </a:p>
              <a:p>
                <a:pPr marL="285750" indent="-285750">
                  <a:buFont typeface="Arial" panose="020B0604020202020204" pitchFamily="34" charset="0"/>
                  <a:buChar char="•"/>
                </a:pPr>
                <a:r>
                  <a:rPr lang="en-US" dirty="0"/>
                  <a:t>The same service is 25% cheaper in the US — and no one is flying to Chicago for a haircut.</a:t>
                </a:r>
              </a:p>
            </p:txBody>
          </p:sp>
        </mc:Choice>
        <mc:Fallback xmlns="">
          <p:sp>
            <p:nvSpPr>
              <p:cNvPr id="3" name="Text Placeholder 2">
                <a:extLst>
                  <a:ext uri="{FF2B5EF4-FFF2-40B4-BE49-F238E27FC236}">
                    <a16:creationId xmlns:a16="http://schemas.microsoft.com/office/drawing/2014/main" id="{28FBD4A4-F0B2-46B9-5790-C41E780DCDE3}"/>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433" t="-989"/>
                </a:stretch>
              </a:blipFill>
            </p:spPr>
            <p:txBody>
              <a:bodyPr/>
              <a:lstStyle/>
              <a:p>
                <a:r>
                  <a:rPr lang="en-US">
                    <a:noFill/>
                  </a:rPr>
                  <a:t> </a:t>
                </a:r>
              </a:p>
            </p:txBody>
          </p:sp>
        </mc:Fallback>
      </mc:AlternateContent>
    </p:spTree>
    <p:extLst>
      <p:ext uri="{BB962C8B-B14F-4D97-AF65-F5344CB8AC3E}">
        <p14:creationId xmlns:p14="http://schemas.microsoft.com/office/powerpoint/2010/main" val="214364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F9592F-D374-B984-258F-48D8EDB43F23}"/>
              </a:ext>
            </a:extLst>
          </p:cNvPr>
          <p:cNvSpPr>
            <a:spLocks noGrp="1"/>
          </p:cNvSpPr>
          <p:nvPr>
            <p:ph type="title"/>
          </p:nvPr>
        </p:nvSpPr>
        <p:spPr/>
        <p:txBody>
          <a:bodyPr/>
          <a:lstStyle/>
          <a:p>
            <a:r>
              <a:rPr lang="en-US" dirty="0">
                <a:solidFill>
                  <a:schemeClr val="tx1"/>
                </a:solidFill>
              </a:rPr>
              <a:t>The Aggregate Real Exchange Rate</a:t>
            </a:r>
            <a:endParaRPr lang="en-US" dirty="0"/>
          </a:p>
        </p:txBody>
      </p:sp>
      <p:sp>
        <p:nvSpPr>
          <p:cNvPr id="2" name="Slide Number Placeholder 1">
            <a:extLst>
              <a:ext uri="{FF2B5EF4-FFF2-40B4-BE49-F238E27FC236}">
                <a16:creationId xmlns:a16="http://schemas.microsoft.com/office/drawing/2014/main" id="{A658A84F-92CD-B179-41F2-A736EE1C68AA}"/>
              </a:ext>
            </a:extLst>
          </p:cNvPr>
          <p:cNvSpPr>
            <a:spLocks noGrp="1"/>
          </p:cNvSpPr>
          <p:nvPr>
            <p:ph type="sldNum" sz="quarter" idx="12"/>
          </p:nvPr>
        </p:nvSpPr>
        <p:spPr/>
        <p:txBody>
          <a:bodyPr/>
          <a:lstStyle/>
          <a:p>
            <a:fld id="{F994776A-187E-9540-9EA4-8D5781AB769D}" type="slidenum">
              <a:rPr lang="en-US" smtClean="0"/>
              <a:pPr/>
              <a:t>9</a:t>
            </a:fld>
            <a:endParaRPr lang="en-US" dirty="0"/>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58666534-F406-943A-9A17-24A836E3D886}"/>
                  </a:ext>
                </a:extLst>
              </p:cNvPr>
              <p:cNvSpPr>
                <a:spLocks noGrp="1"/>
              </p:cNvSpPr>
              <p:nvPr>
                <p:ph type="body" sz="quarter" idx="10"/>
              </p:nvPr>
            </p:nvSpPr>
            <p:spPr/>
            <p:txBody>
              <a:bodyPr/>
              <a:lstStyle/>
              <a:p>
                <a:pPr marL="285750" indent="-285750">
                  <a:buFont typeface="Arial" panose="020B0604020202020204" pitchFamily="34" charset="0"/>
                  <a:buChar char="•"/>
                </a:pPr>
                <a:r>
                  <a:rPr lang="en-US" dirty="0"/>
                  <a:t>The aggregate real exchange rate between two countries can then be found by taking the weighted average of all exchange rates for each individual good</a:t>
                </a:r>
              </a:p>
              <a:p>
                <a:pPr marL="742950" lvl="1" indent="-285750">
                  <a:buFont typeface="Wingdings" panose="05000000000000000000" pitchFamily="2" charset="2"/>
                  <a:buChar char="§"/>
                </a:pPr>
                <a:r>
                  <a:rPr lang="en-US" dirty="0"/>
                  <a:t>Suppose that apples and haircuts are the only goods produced or consumed in the US and UK</a:t>
                </a:r>
              </a:p>
              <a:p>
                <a:pPr marL="742950" lvl="1" indent="-285750">
                  <a:buFont typeface="Wingdings" panose="05000000000000000000" pitchFamily="2" charset="2"/>
                  <a:buChar char="§"/>
                </a:pPr>
                <a:r>
                  <a:rPr lang="en-US" dirty="0"/>
                  <a:t>Further, suppose that we know that 70% of income each period is spent on apples and 30% is spent on haircuts. Then the average real exchange rate can be found:</a:t>
                </a:r>
              </a:p>
              <a:p>
                <a:pPr marL="285750" indent="-285750">
                  <a:buFont typeface="Arial" panose="020B0604020202020204" pitchFamily="34" charset="0"/>
                  <a:buChar char="•"/>
                </a:pPr>
                <a:endParaRPr lang="en-US" dirty="0"/>
              </a:p>
              <a:p>
                <a:pPr lvl="3"/>
                <a14:m>
                  <m:oMathPara xmlns:m="http://schemas.openxmlformats.org/officeDocument/2006/math">
                    <m:oMathParaPr>
                      <m:jc m:val="center"/>
                    </m:oMathParaPr>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𝑈𝑆𝑈𝐾</m:t>
                          </m:r>
                          <m:r>
                            <a:rPr lang="en-US" b="0" i="1" smtClean="0">
                              <a:latin typeface="Cambria Math" panose="02040503050406030204" pitchFamily="18" charset="0"/>
                            </a:rPr>
                            <m:t>,</m:t>
                          </m:r>
                          <m:r>
                            <a:rPr lang="en-US" b="0" i="1" smtClean="0">
                              <a:latin typeface="Cambria Math" panose="02040503050406030204" pitchFamily="18" charset="0"/>
                            </a:rPr>
                            <m:t>𝑡</m:t>
                          </m:r>
                        </m:sub>
                      </m:sSub>
                      <m:r>
                        <a:rPr lang="en-US" b="0" i="1" smtClean="0">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m:t>
                          </m:r>
                        </m:e>
                        <m:sup>
                          <m:r>
                            <a:rPr lang="en-US" i="1">
                              <a:latin typeface="Cambria Math" panose="02040503050406030204" pitchFamily="18" charset="0"/>
                            </a:rPr>
                            <m:t>0.7</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0.75</m:t>
                          </m:r>
                        </m:e>
                        <m:sup>
                          <m:r>
                            <a:rPr lang="en-US" i="1">
                              <a:latin typeface="Cambria Math" panose="02040503050406030204" pitchFamily="18" charset="0"/>
                            </a:rPr>
                            <m:t>0.3</m:t>
                          </m:r>
                        </m:sup>
                      </m:sSup>
                      <m:r>
                        <a:rPr lang="en-US" b="0" i="1" smtClean="0">
                          <a:latin typeface="Cambria Math" panose="02040503050406030204" pitchFamily="18" charset="0"/>
                        </a:rPr>
                        <m:t> ≈0.917</m:t>
                      </m:r>
                    </m:oMath>
                  </m:oMathPara>
                </a14:m>
                <a:endParaRPr lang="en-US" dirty="0"/>
              </a:p>
              <a:p>
                <a:pPr marL="285750" indent="-285750">
                  <a:buFont typeface="Arial" panose="020B0604020202020204" pitchFamily="34" charset="0"/>
                  <a:buChar char="•"/>
                </a:pPr>
                <a:r>
                  <a:rPr lang="en-US" dirty="0"/>
                  <a:t>Note that this calculation relies on knowing the price and volume of the traded goods</a:t>
                </a:r>
              </a:p>
              <a:p>
                <a:pPr marL="285750" indent="-285750">
                  <a:buFont typeface="Arial" panose="020B0604020202020204" pitchFamily="34" charset="0"/>
                  <a:buChar char="•"/>
                </a:pPr>
                <a:r>
                  <a:rPr lang="en-US" dirty="0"/>
                  <a:t>Additionally, the LOP now becomes the basic building block of </a:t>
                </a:r>
                <a:r>
                  <a:rPr lang="en-US" b="1" dirty="0">
                    <a:solidFill>
                      <a:srgbClr val="9D2235"/>
                    </a:solidFill>
                  </a:rPr>
                  <a:t>purchasing power parity</a:t>
                </a:r>
                <a:endParaRPr lang="en-US" dirty="0">
                  <a:solidFill>
                    <a:srgbClr val="FF0000"/>
                  </a:solidFill>
                </a:endParaRPr>
              </a:p>
              <a:p>
                <a:pPr marL="742950" lvl="1" indent="-285750">
                  <a:buClr>
                    <a:schemeClr val="tx1"/>
                  </a:buClr>
                  <a:buFont typeface="Wingdings" panose="05000000000000000000" pitchFamily="2" charset="2"/>
                  <a:buChar char="§"/>
                </a:pPr>
                <a:r>
                  <a:rPr lang="en-US" b="1" dirty="0">
                    <a:solidFill>
                      <a:srgbClr val="9D2235"/>
                    </a:solidFill>
                  </a:rPr>
                  <a:t>Purchasing power parity</a:t>
                </a:r>
                <a:r>
                  <a:rPr lang="en-US" dirty="0"/>
                  <a:t>: once converted to a common currency, the same basket of goods should cost the same in both countries — that is, Q = 1.</a:t>
                </a:r>
              </a:p>
              <a:p>
                <a:pPr marL="285750" indent="-285750">
                  <a:buClr>
                    <a:schemeClr val="tx1"/>
                  </a:buClr>
                  <a:buFont typeface="Arial" panose="020B0604020202020204" pitchFamily="34" charset="0"/>
                  <a:buChar char="•"/>
                </a:pPr>
                <a:r>
                  <a:rPr lang="en-US" dirty="0"/>
                  <a:t>Here Q ≈ 0.917, so PPP fails: the UK basket is about 8% pricier.</a:t>
                </a:r>
              </a:p>
              <a:p>
                <a:pPr marL="285750" indent="-285750">
                  <a:buClr>
                    <a:schemeClr val="tx1"/>
                  </a:buClr>
                  <a:buFont typeface="Arial" panose="020B0604020202020204" pitchFamily="34" charset="0"/>
                  <a:buChar char="•"/>
                </a:pPr>
                <a:r>
                  <a:rPr lang="en-US" dirty="0"/>
                  <a:t>But apples obey the law of one price exactly. The entire deviation comes from haircuts.</a:t>
                </a:r>
              </a:p>
              <a:p>
                <a:pPr marL="285750" indent="-285750">
                  <a:buClr>
                    <a:schemeClr val="tx1"/>
                  </a:buClr>
                  <a:buFont typeface="Arial" panose="020B0604020202020204" pitchFamily="34" charset="0"/>
                  <a:buChar char="•"/>
                </a:pPr>
                <a:endParaRPr lang="en-US" dirty="0"/>
              </a:p>
            </p:txBody>
          </p:sp>
        </mc:Choice>
        <mc:Fallback xmlns="">
          <p:sp>
            <p:nvSpPr>
              <p:cNvPr id="3" name="Text Placeholder 2">
                <a:extLst>
                  <a:ext uri="{FF2B5EF4-FFF2-40B4-BE49-F238E27FC236}">
                    <a16:creationId xmlns:a16="http://schemas.microsoft.com/office/drawing/2014/main" id="{58666534-F406-943A-9A17-24A836E3D886}"/>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325" t="-989"/>
                </a:stretch>
              </a:blipFill>
            </p:spPr>
            <p:txBody>
              <a:bodyPr/>
              <a:lstStyle/>
              <a:p>
                <a:r>
                  <a:rPr lang="en-US">
                    <a:noFill/>
                  </a:rPr>
                  <a:t> </a:t>
                </a:r>
              </a:p>
            </p:txBody>
          </p:sp>
        </mc:Fallback>
      </mc:AlternateContent>
    </p:spTree>
    <p:extLst>
      <p:ext uri="{BB962C8B-B14F-4D97-AF65-F5344CB8AC3E}">
        <p14:creationId xmlns:p14="http://schemas.microsoft.com/office/powerpoint/2010/main" val="3431847569"/>
      </p:ext>
    </p:extLst>
  </p:cSld>
  <p:clrMapOvr>
    <a:masterClrMapping/>
  </p:clrMapOvr>
</p:sld>
</file>

<file path=ppt/theme/theme1.xml><?xml version="1.0" encoding="utf-8"?>
<a:theme xmlns:a="http://schemas.openxmlformats.org/drawingml/2006/main" name="Purdue Unniversity Theme">
  <a:themeElements>
    <a:clrScheme name="Custom 1">
      <a:dk1>
        <a:srgbClr val="000000"/>
      </a:dk1>
      <a:lt1>
        <a:srgbClr val="FEFFFF"/>
      </a:lt1>
      <a:dk2>
        <a:srgbClr val="55585F"/>
      </a:dk2>
      <a:lt2>
        <a:srgbClr val="CECACB"/>
      </a:lt2>
      <a:accent1>
        <a:srgbClr val="CFB891"/>
      </a:accent1>
      <a:accent2>
        <a:srgbClr val="555960"/>
      </a:accent2>
      <a:accent3>
        <a:srgbClr val="8D6F3D"/>
      </a:accent3>
      <a:accent4>
        <a:srgbClr val="FFFFFF"/>
      </a:accent4>
      <a:accent5>
        <a:srgbClr val="DAAA00"/>
      </a:accent5>
      <a:accent6>
        <a:srgbClr val="9D9694"/>
      </a:accent6>
      <a:hlink>
        <a:srgbClr val="000000"/>
      </a:hlink>
      <a:folHlink>
        <a:srgbClr val="FE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B0F0"/>
        </a:solidFill>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objectDefaults>
  <a:extraClrSchemeLst/>
  <a:extLst>
    <a:ext uri="{05A4C25C-085E-4340-85A3-A5531E510DB2}">
      <thm15:themeFamily xmlns:thm15="http://schemas.microsoft.com/office/thememl/2012/main" name="MM-23-645083-Purdue-Brand-Widescreen-20231110" id="{298B892F-2C42-8C4D-9C11-1897040FA823}" vid="{5A4260A0-2808-CB46-AD80-314349B89C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d6656b4d-3fa0-4709-acfb-d5e813445d1e">
      <UserInfo>
        <DisplayName>Schott, Thomas H.</DisplayName>
        <AccountId>17</AccountId>
        <AccountType/>
      </UserInfo>
      <UserInfo>
        <DisplayName>Sarault, Olivia M</DisplayName>
        <AccountId>29</AccountId>
        <AccountType/>
      </UserInfo>
      <UserInfo>
        <DisplayName>Hiller, Kelly R</DisplayName>
        <AccountId>98</AccountId>
        <AccountType/>
      </UserInfo>
      <UserInfo>
        <DisplayName>Eddy, Abigail Ellen</DisplayName>
        <AccountId>46</AccountId>
        <AccountType/>
      </UserInfo>
      <UserInfo>
        <DisplayName>Gu, Yu Rain</DisplayName>
        <AccountId>77</AccountId>
        <AccountType/>
      </UserInfo>
      <UserInfo>
        <DisplayName>Reese, Kristy S</DisplayName>
        <AccountId>26</AccountId>
        <AccountType/>
      </UserInfo>
    </SharedWithUsers>
    <lcf76f155ced4ddcb4097134ff3c332f xmlns="37af3f4b-4b66-46f9-8456-831d9bc3e737">
      <Terms xmlns="http://schemas.microsoft.com/office/infopath/2007/PartnerControls"/>
    </lcf76f155ced4ddcb4097134ff3c332f>
    <TaxCatchAll xmlns="d6656b4d-3fa0-4709-acfb-d5e813445d1e" xsi:nil="true"/>
    <LikesCount xmlns="http://schemas.microsoft.com/sharepoint/v3" xsi:nil="true"/>
    <Ratings xmlns="http://schemas.microsoft.com/sharepoint/v3" xsi:nil="true"/>
    <LikedBy xmlns="http://schemas.microsoft.com/sharepoint/v3">
      <UserInfo>
        <DisplayName/>
        <AccountId xsi:nil="true"/>
        <AccountType/>
      </UserInfo>
    </LikedBy>
    <RatedBy xmlns="http://schemas.microsoft.com/sharepoint/v3">
      <UserInfo>
        <DisplayName/>
        <AccountId xsi:nil="true"/>
        <AccountType/>
      </UserInfo>
    </RatedB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4E202481DC1CB46AA011D949D311478" ma:contentTypeVersion="25" ma:contentTypeDescription="Create a new document." ma:contentTypeScope="" ma:versionID="d6795fd418408825dafc2aee8ff44119">
  <xsd:schema xmlns:xsd="http://www.w3.org/2001/XMLSchema" xmlns:xs="http://www.w3.org/2001/XMLSchema" xmlns:p="http://schemas.microsoft.com/office/2006/metadata/properties" xmlns:ns1="http://schemas.microsoft.com/sharepoint/v3" xmlns:ns2="37af3f4b-4b66-46f9-8456-831d9bc3e737" xmlns:ns3="d6656b4d-3fa0-4709-acfb-d5e813445d1e" targetNamespace="http://schemas.microsoft.com/office/2006/metadata/properties" ma:root="true" ma:fieldsID="4edd07850bc5b41afee3a97f86c2525e" ns1:_="" ns2:_="" ns3:_="">
    <xsd:import namespace="http://schemas.microsoft.com/sharepoint/v3"/>
    <xsd:import namespace="37af3f4b-4b66-46f9-8456-831d9bc3e737"/>
    <xsd:import namespace="d6656b4d-3fa0-4709-acfb-d5e813445d1e"/>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ServiceLocation" minOccurs="0"/>
                <xsd:element ref="ns2:MediaLengthInSeconds" minOccurs="0"/>
                <xsd:element ref="ns2:MediaServiceObjectDetectorVersions" minOccurs="0"/>
                <xsd:element ref="ns2:MediaServiceSearchProperties" minOccurs="0"/>
                <xsd:element ref="ns2:MediaServiceBillingMetadata" minOccurs="0"/>
                <xsd:element ref="ns1:AverageRating" minOccurs="0"/>
                <xsd:element ref="ns1:RatingCount" minOccurs="0"/>
                <xsd:element ref="ns1:RatedBy" minOccurs="0"/>
                <xsd:element ref="ns1:Ratings" minOccurs="0"/>
                <xsd:element ref="ns1:LikesCount" minOccurs="0"/>
                <xsd:element ref="ns1:LikedB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verageRating" ma:index="24" nillable="true" ma:displayName="Rating (0-5)" ma:decimals="2" ma:description="Average value of all the ratings that have been submitted" ma:internalName="AverageRating" ma:readOnly="true">
      <xsd:simpleType>
        <xsd:restriction base="dms:Number"/>
      </xsd:simpleType>
    </xsd:element>
    <xsd:element name="RatingCount" ma:index="25" nillable="true" ma:displayName="Number of Ratings" ma:decimals="0" ma:description="Number of ratings submitted" ma:internalName="RatingCount" ma:readOnly="true">
      <xsd:simpleType>
        <xsd:restriction base="dms:Number"/>
      </xsd:simpleType>
    </xsd:element>
    <xsd:element name="RatedBy" ma:index="26" nillable="true" ma:displayName="Rated By" ma:description="Users rated the item." ma:hidden="true" ma:list="UserInfo" ma:internalName="Rat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atings" ma:index="27" nillable="true" ma:displayName="User ratings" ma:description="User ratings for the item" ma:hidden="true" ma:internalName="Ratings">
      <xsd:simpleType>
        <xsd:restriction base="dms:Note"/>
      </xsd:simpleType>
    </xsd:element>
    <xsd:element name="LikesCount" ma:index="28" nillable="true" ma:displayName="Number of Likes" ma:internalName="LikesCount">
      <xsd:simpleType>
        <xsd:restriction base="dms:Unknown"/>
      </xsd:simpleType>
    </xsd:element>
    <xsd:element name="LikedBy" ma:index="29" nillable="true" ma:displayName="Liked By"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7af3f4b-4b66-46f9-8456-831d9bc3e737"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8e9e90a8-b24c-4be7-8760-a88b2cd47eb1"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6656b4d-3fa0-4709-acfb-d5e813445d1e"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4ebcf308-42de-4d63-b51a-b2360cc04078}" ma:internalName="TaxCatchAll" ma:showField="CatchAllData" ma:web="d6656b4d-3fa0-4709-acfb-d5e813445d1e">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DE0D6C-581B-4814-98E7-EF172D5D46A1}">
  <ds:schemaRefs>
    <ds:schemaRef ds:uri="http://purl.org/dc/dcmitype/"/>
    <ds:schemaRef ds:uri="http://www.w3.org/XML/1998/namespace"/>
    <ds:schemaRef ds:uri="http://schemas.microsoft.com/sharepoint/v3"/>
    <ds:schemaRef ds:uri="http://schemas.microsoft.com/office/2006/documentManagement/types"/>
    <ds:schemaRef ds:uri="http://purl.org/dc/elements/1.1/"/>
    <ds:schemaRef ds:uri="http://purl.org/dc/terms/"/>
    <ds:schemaRef ds:uri="http://schemas.openxmlformats.org/package/2006/metadata/core-properties"/>
    <ds:schemaRef ds:uri="http://schemas.microsoft.com/office/2006/metadata/properties"/>
    <ds:schemaRef ds:uri="http://schemas.microsoft.com/office/infopath/2007/PartnerControls"/>
    <ds:schemaRef ds:uri="d6656b4d-3fa0-4709-acfb-d5e813445d1e"/>
    <ds:schemaRef ds:uri="37af3f4b-4b66-46f9-8456-831d9bc3e737"/>
  </ds:schemaRefs>
</ds:datastoreItem>
</file>

<file path=customXml/itemProps2.xml><?xml version="1.0" encoding="utf-8"?>
<ds:datastoreItem xmlns:ds="http://schemas.openxmlformats.org/officeDocument/2006/customXml" ds:itemID="{F5B64EEB-1B4A-4920-AA44-E234D7D487D1}">
  <ds:schemaRefs>
    <ds:schemaRef ds:uri="http://schemas.microsoft.com/sharepoint/v3/contenttype/forms"/>
  </ds:schemaRefs>
</ds:datastoreItem>
</file>

<file path=customXml/itemProps3.xml><?xml version="1.0" encoding="utf-8"?>
<ds:datastoreItem xmlns:ds="http://schemas.openxmlformats.org/officeDocument/2006/customXml" ds:itemID="{35AF8284-F016-4DBF-ACCC-FFB996A57B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7af3f4b-4b66-46f9-8456-831d9bc3e737"/>
    <ds:schemaRef ds:uri="d6656b4d-3fa0-4709-acfb-d5e813445d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5871</TotalTime>
  <Words>7612</Words>
  <Application>Microsoft Office PowerPoint</Application>
  <PresentationFormat>Widescreen</PresentationFormat>
  <Paragraphs>573</Paragraphs>
  <Slides>44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Wingdings</vt:lpstr>
      <vt:lpstr>Cambria Math</vt:lpstr>
      <vt:lpstr>Franklin Gothic Medium</vt:lpstr>
      <vt:lpstr>Calibri</vt:lpstr>
      <vt:lpstr>Arial</vt:lpstr>
      <vt:lpstr>Arial Narrow</vt:lpstr>
      <vt:lpstr>Franklin Gothic Book</vt:lpstr>
      <vt:lpstr>Purdue Unniversity Theme</vt:lpstr>
      <vt:lpstr>Understanding Real Exchange Rates</vt:lpstr>
      <vt:lpstr>Motivation</vt:lpstr>
      <vt:lpstr>Introductory Motivation</vt:lpstr>
      <vt:lpstr>The Law-of-One-Price</vt:lpstr>
      <vt:lpstr>The Law-of-One-Price (Continued)</vt:lpstr>
      <vt:lpstr>The Law of One Price (Continued)</vt:lpstr>
      <vt:lpstr>The Real Exchange Rate and Relative Price</vt:lpstr>
      <vt:lpstr>The Real Exchange Rate and Relative Price (Continued)</vt:lpstr>
      <vt:lpstr>The Aggregate Real Exchange Rate</vt:lpstr>
      <vt:lpstr>Why Micro-Price Data?​</vt:lpstr>
      <vt:lpstr>Price Variance Decomposition</vt:lpstr>
      <vt:lpstr>Price Variance Decomposition (Continued)</vt:lpstr>
      <vt:lpstr>How Micro-Price Data Captures what Price Indices Alone Cannot</vt:lpstr>
      <vt:lpstr>An Empirical Example            </vt:lpstr>
      <vt:lpstr>Trade in Middle Products​</vt:lpstr>
      <vt:lpstr>Local Inputs and Imported Inputs​ Conceptual Ideas​</vt:lpstr>
      <vt:lpstr>Price Theory Applied to International Micro Data</vt:lpstr>
      <vt:lpstr>Price Theory Applied to International Micro Data: an Example</vt:lpstr>
      <vt:lpstr>Variance Decomposition Graphically</vt:lpstr>
      <vt:lpstr>Long-Run Price Dispersion Decomposed</vt:lpstr>
      <vt:lpstr>Short-Run Price Dispersion Decomposed</vt:lpstr>
      <vt:lpstr>Cross-Sectional Implications Crucini and Yilmazkuday (2014)</vt:lpstr>
      <vt:lpstr>Price Variation as a Function of Wages</vt:lpstr>
      <vt:lpstr>World-wide City Pairs Variance Decomposition</vt:lpstr>
      <vt:lpstr>Trade in Middle Products</vt:lpstr>
      <vt:lpstr>PPP Price Level Dispersion Crucini and Yilmazkuday (2014)</vt:lpstr>
      <vt:lpstr>Trade in Middle Products (Continued)</vt:lpstr>
      <vt:lpstr>Long-run Price Dispersion​</vt:lpstr>
      <vt:lpstr>Empirical Implications ​</vt:lpstr>
      <vt:lpstr>Time Series Implications</vt:lpstr>
      <vt:lpstr>Classical Dichotomy Benchmark</vt:lpstr>
      <vt:lpstr>Time Series Implications (Continued)</vt:lpstr>
      <vt:lpstr>Regression of βs on distribution shares gives estimates of local and traded factors, 1</vt:lpstr>
      <vt:lpstr>Regression of βs on distribution shares gives estimates of local and traded factors, 2</vt:lpstr>
      <vt:lpstr>Short-run Variance Decomposition​, local and traded factor content by good</vt:lpstr>
      <vt:lpstr>Classical Dichotomy is Alive and Well When Applied to Trade in Middle Products</vt:lpstr>
      <vt:lpstr>References</vt:lpstr>
      <vt:lpstr>References​</vt:lpstr>
      <vt:lpstr>References</vt:lpstr>
      <vt:lpstr>References</vt:lpstr>
      <vt:lpstr>References</vt:lpstr>
      <vt:lpstr>References</vt:lpstr>
      <vt:lpstr>References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Real Exchange Rates</dc:title>
  <dc:creator>Freville, Caitlyn Abigail</dc:creator>
  <cp:lastModifiedBy>Dane Rueff</cp:lastModifiedBy>
  <cp:revision>90</cp:revision>
  <dcterms:created xsi:type="dcterms:W3CDTF">2025-02-28T19:12:21Z</dcterms:created>
  <dcterms:modified xsi:type="dcterms:W3CDTF">2026-08-11T15:28:51Z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2023-02-20T19:00:53Z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b33bf962-ed92-4dd9-bc75-9825fb79b2e3</vt:lpwstr>
  </property>
  <property fmtid="{D5CDD505-2E9C-101B-9397-08002B2CF9AE}" pid="8" name="MSIP_Label_4044bd30-2ed7-4c9d-9d12-46200872a97b_ContentBits">
    <vt:lpwstr>0</vt:lpwstr>
  </property>
  <property fmtid="{D5CDD505-2E9C-101B-9397-08002B2CF9AE}" pid="9" name="ContentTypeId">
    <vt:lpwstr>0x01010054E202481DC1CB46AA011D949D311478</vt:lpwstr>
  </property>
  <property fmtid="{D5CDD505-2E9C-101B-9397-08002B2CF9AE}" pid="10" name="MediaServiceImageTags">
    <vt:lpwstr/>
  </property>
  <property fmtid="{D5CDD505-2E9C-101B-9397-08002B2CF9AE}" pid="11" name="Status">
    <vt:lpwstr>Proposed</vt:lpwstr>
  </property>
</Properties>
</file>