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713" r:id="rId5"/>
  </p:sldMasterIdLst>
  <p:notesMasterIdLst>
    <p:notesMasterId r:id="rId16"/>
  </p:notesMasterIdLst>
  <p:handoutMasterIdLst>
    <p:handoutMasterId r:id="rId17"/>
  </p:handoutMasterIdLst>
  <p:sldIdLst>
    <p:sldId id="257" r:id="rId6"/>
    <p:sldId id="9493" r:id="rId7"/>
    <p:sldId id="9491" r:id="rId8"/>
    <p:sldId id="9480" r:id="rId9"/>
    <p:sldId id="9497" r:id="rId10"/>
    <p:sldId id="9481" r:id="rId11"/>
    <p:sldId id="9494" r:id="rId12"/>
    <p:sldId id="9495" r:id="rId13"/>
    <p:sldId id="9496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4C4AEA3-6B3F-CC42-978A-E79612A86975}">
          <p14:sldIdLst>
            <p14:sldId id="257"/>
            <p14:sldId id="9493"/>
            <p14:sldId id="9491"/>
            <p14:sldId id="9480"/>
            <p14:sldId id="9497"/>
            <p14:sldId id="9481"/>
            <p14:sldId id="9494"/>
            <p14:sldId id="9495"/>
            <p14:sldId id="9496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  <p15:guide id="7" orient="horz" pos="1214" userDrawn="1">
          <p15:clr>
            <a:srgbClr val="A4A3A4"/>
          </p15:clr>
        </p15:guide>
        <p15:guide id="8" orient="horz" pos="624" userDrawn="1">
          <p15:clr>
            <a:srgbClr val="A4A3A4"/>
          </p15:clr>
        </p15:guide>
        <p15:guide id="9" orient="horz" pos="3552" userDrawn="1">
          <p15:clr>
            <a:srgbClr val="A4A3A4"/>
          </p15:clr>
        </p15:guide>
        <p15:guide id="11" pos="1032" userDrawn="1">
          <p15:clr>
            <a:srgbClr val="A4A3A4"/>
          </p15:clr>
        </p15:guide>
        <p15:guide id="12" pos="7204" userDrawn="1">
          <p15:clr>
            <a:srgbClr val="A4A3A4"/>
          </p15:clr>
        </p15:guide>
        <p15:guide id="13" pos="576" userDrawn="1">
          <p15:clr>
            <a:srgbClr val="A4A3A4"/>
          </p15:clr>
        </p15:guide>
        <p15:guide id="16" pos="6769" userDrawn="1">
          <p15:clr>
            <a:srgbClr val="A4A3A4"/>
          </p15:clr>
        </p15:guide>
        <p15:guide id="1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E2A"/>
    <a:srgbClr val="849E00"/>
    <a:srgbClr val="B36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73084-4248-4CC1-9F00-83A6C0644242}" v="29" dt="2022-02-17T21:29:09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95794" autoAdjust="0"/>
  </p:normalViewPr>
  <p:slideViewPr>
    <p:cSldViewPr snapToGrid="0">
      <p:cViewPr varScale="1">
        <p:scale>
          <a:sx n="106" d="100"/>
          <a:sy n="106" d="100"/>
        </p:scale>
        <p:origin x="680" y="168"/>
      </p:cViewPr>
      <p:guideLst>
        <p:guide orient="horz" pos="4032"/>
        <p:guide orient="horz" pos="1056"/>
        <p:guide orient="horz" pos="1214"/>
        <p:guide orient="horz" pos="624"/>
        <p:guide orient="horz" pos="3552"/>
        <p:guide pos="1032"/>
        <p:guide pos="7204"/>
        <p:guide pos="576"/>
        <p:guide pos="6769"/>
        <p:guide pos="3840"/>
      </p:guideLst>
    </p:cSldViewPr>
  </p:slideViewPr>
  <p:outlineViewPr>
    <p:cViewPr>
      <p:scale>
        <a:sx n="33" d="100"/>
        <a:sy n="33" d="100"/>
      </p:scale>
      <p:origin x="0" y="-1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6A28-9CAF-E041-8311-DFCD44262095}" type="datetime1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EA41-3E73-2348-A8FF-2E926A2C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5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D4DA-089F-F344-9C15-F02D87A8D9F3}" type="datetime1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30545-154E-774E-8D78-F1689AC6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01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4249" b="21953"/>
          <a:stretch/>
        </p:blipFill>
        <p:spPr>
          <a:xfrm>
            <a:off x="-1" y="1478741"/>
            <a:ext cx="8712200" cy="384269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053526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FE0BC-1EF8-0042-AA30-E28DA60D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216" t="3104" r="36103" b="718"/>
          <a:stretch/>
        </p:blipFill>
        <p:spPr>
          <a:xfrm>
            <a:off x="8708431" y="1478740"/>
            <a:ext cx="3483569" cy="3842690"/>
          </a:xfrm>
          <a:prstGeom prst="rect">
            <a:avLst/>
          </a:prstGeom>
          <a:effectLst/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346200" y="2728553"/>
            <a:ext cx="7226300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b="0" cap="all" spc="-15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C68F2-85F7-4154-9DE3-0D45DDC636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62109" y="5940133"/>
            <a:ext cx="3154464" cy="56824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080" userDrawn="1">
          <p15:clr>
            <a:srgbClr val="FBAE40"/>
          </p15:clr>
        </p15:guide>
        <p15:guide id="4" pos="141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39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 rotWithShape="1">
          <a:blip r:embed="rId2"/>
          <a:srcRect b="14940"/>
          <a:stretch/>
        </p:blipFill>
        <p:spPr>
          <a:xfrm>
            <a:off x="0" y="1261872"/>
            <a:ext cx="12192000" cy="4429065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On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09BCB-A410-1B4F-BC11-45B4CB507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6671" y="5664201"/>
            <a:ext cx="5622929" cy="7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rgbClr val="849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ampus Gold Bar"/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12742" y="1238771"/>
            <a:ext cx="10972800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612742" y="1916081"/>
            <a:ext cx="10972800" cy="4475292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973073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ne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12742" y="2229020"/>
            <a:ext cx="10972799" cy="4218914"/>
          </a:xfrm>
        </p:spPr>
        <p:txBody>
          <a:bodyPr lIns="0" tIns="0" rIns="0" bIns="0" numCol="2" spcCol="274320" anchor="t" anchorCtr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10" name="Black Bar">
            <a:extLst>
              <a:ext uri="{FF2B5EF4-FFF2-40B4-BE49-F238E27FC236}">
                <a16:creationId xmlns:a16="http://schemas.microsoft.com/office/drawing/2014/main" id="{D078EAF6-24FB-4B56-8DB2-C74AF41805AD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ampus Gold Bar">
            <a:extLst>
              <a:ext uri="{FF2B5EF4-FFF2-40B4-BE49-F238E27FC236}">
                <a16:creationId xmlns:a16="http://schemas.microsoft.com/office/drawing/2014/main" id="{285B34F1-6B75-433B-A4B4-00B55787DF65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ection One Title">
            <a:extLst>
              <a:ext uri="{FF2B5EF4-FFF2-40B4-BE49-F238E27FC236}">
                <a16:creationId xmlns:a16="http://schemas.microsoft.com/office/drawing/2014/main" id="{0C91DECE-9013-4742-8154-BBACE3083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3" name="Subhead">
            <a:extLst>
              <a:ext uri="{FF2B5EF4-FFF2-40B4-BE49-F238E27FC236}">
                <a16:creationId xmlns:a16="http://schemas.microsoft.com/office/drawing/2014/main" id="{0480B374-A044-4848-936F-74B0E5432E1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2742" y="1238771"/>
            <a:ext cx="10972800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</p:spTree>
    <p:extLst>
      <p:ext uri="{BB962C8B-B14F-4D97-AF65-F5344CB8AC3E}">
        <p14:creationId xmlns:p14="http://schemas.microsoft.com/office/powerpoint/2010/main" val="1462083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ne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612742" y="1254815"/>
            <a:ext cx="5069760" cy="5164839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95999" y="1238771"/>
            <a:ext cx="5497109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96000" y="1923339"/>
            <a:ext cx="5497109" cy="449631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Black Bar">
            <a:extLst>
              <a:ext uri="{FF2B5EF4-FFF2-40B4-BE49-F238E27FC236}">
                <a16:creationId xmlns:a16="http://schemas.microsoft.com/office/drawing/2014/main" id="{CC9D9E47-923E-48A2-9CA7-F791332D50B9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ampus Gold Bar">
            <a:extLst>
              <a:ext uri="{FF2B5EF4-FFF2-40B4-BE49-F238E27FC236}">
                <a16:creationId xmlns:a16="http://schemas.microsoft.com/office/drawing/2014/main" id="{062CA247-0E74-44B8-9931-AD86DCC963A6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ection One Title">
            <a:extLst>
              <a:ext uri="{FF2B5EF4-FFF2-40B4-BE49-F238E27FC236}">
                <a16:creationId xmlns:a16="http://schemas.microsoft.com/office/drawing/2014/main" id="{5B2AC45F-8E44-4766-A085-736E3804C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</p:spTree>
    <p:extLst>
      <p:ext uri="{BB962C8B-B14F-4D97-AF65-F5344CB8AC3E}">
        <p14:creationId xmlns:p14="http://schemas.microsoft.com/office/powerpoint/2010/main" val="3259493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On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>
            <a:extLst>
              <a:ext uri="{FF2B5EF4-FFF2-40B4-BE49-F238E27FC236}">
                <a16:creationId xmlns:a16="http://schemas.microsoft.com/office/drawing/2014/main" id="{09E409C3-0F3A-41B6-A252-98DD74915B01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>
            <a:extLst>
              <a:ext uri="{FF2B5EF4-FFF2-40B4-BE49-F238E27FC236}">
                <a16:creationId xmlns:a16="http://schemas.microsoft.com/office/drawing/2014/main" id="{41F9C33A-AA62-47BC-A2AF-322AE244F7B0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ection One Title">
            <a:extLst>
              <a:ext uri="{FF2B5EF4-FFF2-40B4-BE49-F238E27FC236}">
                <a16:creationId xmlns:a16="http://schemas.microsoft.com/office/drawing/2014/main" id="{DDDE90B6-4F3F-457B-8BD3-74F7636C0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5" name="Picture" descr="Description of Picture">
            <a:extLst>
              <a:ext uri="{FF2B5EF4-FFF2-40B4-BE49-F238E27FC236}">
                <a16:creationId xmlns:a16="http://schemas.microsoft.com/office/drawing/2014/main" id="{FF00E61E-0696-4D65-B142-CE6D6D30C0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742" y="1254815"/>
            <a:ext cx="5069760" cy="5164839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8FB03B9B-974C-4845-B60B-B71DADCCB5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9" y="1238771"/>
            <a:ext cx="5497109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83D177D2-B8A6-4D64-9BE5-D995F0DD5D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923339"/>
            <a:ext cx="5497109" cy="449631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3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On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>
            <a:extLst>
              <a:ext uri="{FF2B5EF4-FFF2-40B4-BE49-F238E27FC236}">
                <a16:creationId xmlns:a16="http://schemas.microsoft.com/office/drawing/2014/main" id="{09E409C3-0F3A-41B6-A252-98DD74915B01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>
            <a:extLst>
              <a:ext uri="{FF2B5EF4-FFF2-40B4-BE49-F238E27FC236}">
                <a16:creationId xmlns:a16="http://schemas.microsoft.com/office/drawing/2014/main" id="{41F9C33A-AA62-47BC-A2AF-322AE244F7B0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ection One Title">
            <a:extLst>
              <a:ext uri="{FF2B5EF4-FFF2-40B4-BE49-F238E27FC236}">
                <a16:creationId xmlns:a16="http://schemas.microsoft.com/office/drawing/2014/main" id="{DDDE90B6-4F3F-457B-8BD3-74F7636C0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5" name="Picture" descr="Description of Picture">
            <a:extLst>
              <a:ext uri="{FF2B5EF4-FFF2-40B4-BE49-F238E27FC236}">
                <a16:creationId xmlns:a16="http://schemas.microsoft.com/office/drawing/2014/main" id="{FF00E61E-0696-4D65-B142-CE6D6D30C0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742" y="1254815"/>
            <a:ext cx="10972800" cy="5164839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Blank Slide Intended For </a:t>
            </a:r>
          </a:p>
          <a:p>
            <a:r>
              <a:rPr lang="en-US" dirty="0"/>
              <a:t>Writing On With Stylus</a:t>
            </a:r>
          </a:p>
        </p:txBody>
      </p:sp>
    </p:spTree>
    <p:extLst>
      <p:ext uri="{BB962C8B-B14F-4D97-AF65-F5344CB8AC3E}">
        <p14:creationId xmlns:p14="http://schemas.microsoft.com/office/powerpoint/2010/main" val="14393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ne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 2"/>
          <p:cNvSpPr/>
          <p:nvPr userDrawn="1"/>
        </p:nvSpPr>
        <p:spPr>
          <a:xfrm>
            <a:off x="0" y="5652618"/>
            <a:ext cx="12192000" cy="120538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555815" y="5891753"/>
            <a:ext cx="76986" cy="7418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652617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1847654" y="5809382"/>
            <a:ext cx="9690754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Picture caption. Arial Bold 18 pt. minimum. Short description of picture, up to 3 lines of copy. Short description of picture, up to 3 lines of copy. Short description of picture, up to 3 lines of copy. </a:t>
            </a:r>
            <a:br>
              <a:rPr lang="en-US" b="1" i="0" baseline="0" dirty="0">
                <a:solidFill>
                  <a:schemeClr val="tx1"/>
                </a:solidFill>
                <a:latin typeface="Arial" charset="0"/>
              </a:rPr>
            </a:b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77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3BF1-BE5F-4949-A606-CCC982B5A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E92FE-239A-4FDC-97C7-56AC21C98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AC3C1-52BF-4B94-B283-36BE147A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1317B-0482-4663-862C-0208F330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6EF3-ADCF-4A89-BEA2-CFD823F2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D6D6-F346-40A0-882C-22D730B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1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E8CE-A062-42C0-8792-40502AA3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8B50-9C8E-49C9-BB74-79EE8620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6478-8ED3-4155-8059-62C5F0A7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28CE7-A7C4-4018-9B31-2B27D5C7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2C3C-66C0-459F-B7EB-DBA12625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D6D6-F346-40A0-882C-22D730B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6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ack Ba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2574"/>
            <a:ext cx="12192000" cy="42799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Impact" charset="0"/>
              </a:defRPr>
            </a:lvl1pPr>
          </a:lstStyle>
          <a:p>
            <a:r>
              <a:rPr lang="en-US"/>
              <a:t>Title Slide Impact Regular 60 point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/>
              <a:t>Optional Subtitle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4016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/>
              <a:t>College/DEPT. Arial Regular 12 point</a:t>
            </a:r>
          </a:p>
          <a:p>
            <a:pPr lvl="0"/>
            <a:r>
              <a:rPr lang="en-US"/>
              <a:t>Month, Day, Year</a:t>
            </a:r>
          </a:p>
        </p:txBody>
      </p:sp>
      <p:pic>
        <p:nvPicPr>
          <p:cNvPr id="10" name="Purdue University Logo" descr="Purdue University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44" y="6014235"/>
            <a:ext cx="1424421" cy="4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  <p15:guide id="7" orient="horz" pos="792">
          <p15:clr>
            <a:srgbClr val="FBAE40"/>
          </p15:clr>
        </p15:guide>
        <p15:guide id="8" orient="horz" pos="3480">
          <p15:clr>
            <a:srgbClr val="FBAE40"/>
          </p15:clr>
        </p15:guide>
        <p15:guide id="9" pos="6504">
          <p15:clr>
            <a:srgbClr val="FBAE40"/>
          </p15:clr>
        </p15:guide>
        <p15:guide id="10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 rotWithShape="1">
          <a:blip r:embed="rId2"/>
          <a:srcRect t="4165" b="22037"/>
          <a:stretch/>
        </p:blipFill>
        <p:spPr>
          <a:xfrm>
            <a:off x="0" y="1478740"/>
            <a:ext cx="12192000" cy="384268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5202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b="0" cap="all" spc="-15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On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b="0" cap="none" spc="-15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300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4E33F-1F6D-4796-97D1-91497D574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327"/>
          <a:stretch/>
        </p:blipFill>
        <p:spPr>
          <a:xfrm>
            <a:off x="12192000" y="1364441"/>
            <a:ext cx="3277568" cy="3842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ED082-743F-46C7-BEFD-7F19A1091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6000"/>
          </a:blip>
          <a:srcRect t="975"/>
          <a:stretch/>
        </p:blipFill>
        <p:spPr>
          <a:xfrm>
            <a:off x="8094859" y="1"/>
            <a:ext cx="45881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283090-DCC4-4EF8-9EFD-86FB13D0C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327" b="22187"/>
          <a:stretch/>
        </p:blipFill>
        <p:spPr>
          <a:xfrm>
            <a:off x="8089862" y="1478740"/>
            <a:ext cx="4588164" cy="3842689"/>
          </a:xfrm>
          <a:prstGeom prst="rect">
            <a:avLst/>
          </a:prstGeom>
        </p:spPr>
      </p:pic>
      <p:sp>
        <p:nvSpPr>
          <p:cNvPr id="13" name="Campus Gold Bar">
            <a:extLst>
              <a:ext uri="{FF2B5EF4-FFF2-40B4-BE49-F238E27FC236}">
                <a16:creationId xmlns:a16="http://schemas.microsoft.com/office/drawing/2014/main" id="{7CE2785B-B08D-47AB-A57E-37CD54929F87}"/>
              </a:ext>
            </a:extLst>
          </p:cNvPr>
          <p:cNvSpPr/>
          <p:nvPr userDrawn="1"/>
        </p:nvSpPr>
        <p:spPr>
          <a:xfrm>
            <a:off x="1053526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17F9AC-254A-4448-929A-5617EC60E9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62109" y="5940133"/>
            <a:ext cx="3154464" cy="56824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>
            <a:extLst>
              <a:ext uri="{FF2B5EF4-FFF2-40B4-BE49-F238E27FC236}">
                <a16:creationId xmlns:a16="http://schemas.microsoft.com/office/drawing/2014/main" id="{23EC1BBB-3327-4D06-A4F3-67CAAE7FEA64}"/>
              </a:ext>
            </a:extLst>
          </p:cNvPr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>
            <a:extLst>
              <a:ext uri="{FF2B5EF4-FFF2-40B4-BE49-F238E27FC236}">
                <a16:creationId xmlns:a16="http://schemas.microsoft.com/office/drawing/2014/main" id="{9010EEA5-56A0-4975-A8A8-36C7DB28A947}"/>
              </a:ext>
            </a:extLst>
          </p:cNvPr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F2D50661-4D64-4CFB-97C8-51AEDEFDE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en-US"/>
              <a:t>Title Impact Regular 30 Point</a:t>
            </a:r>
          </a:p>
        </p:txBody>
      </p:sp>
      <p:sp>
        <p:nvSpPr>
          <p:cNvPr id="14" name="Subhead">
            <a:extLst>
              <a:ext uri="{FF2B5EF4-FFF2-40B4-BE49-F238E27FC236}">
                <a16:creationId xmlns:a16="http://schemas.microsoft.com/office/drawing/2014/main" id="{66960E65-6BAA-48F1-B134-CC952F0F3E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Impact Regular 24 Point Digital Headline Gold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BF80B5F0-1299-453F-BFC6-BC82529DCB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Arial Regular 18 point minimum. Keep it short with bite-size chunks of information.</a:t>
            </a:r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43F92FF2-36D4-45D5-A14F-729EE6AE5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/>
              <a:t>College/DEPT. Arial Regular 12 point</a:t>
            </a:r>
          </a:p>
        </p:txBody>
      </p:sp>
      <p:pic>
        <p:nvPicPr>
          <p:cNvPr id="17" name="Purdue University Logo">
            <a:extLst>
              <a:ext uri="{FF2B5EF4-FFF2-40B4-BE49-F238E27FC236}">
                <a16:creationId xmlns:a16="http://schemas.microsoft.com/office/drawing/2014/main" id="{6851AACE-C77B-4672-BB25-4331C4500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949" y="5977238"/>
            <a:ext cx="9944100" cy="889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23C89B-9B4B-4CA5-B982-67DD433260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B05D4EA-912F-4417-9ADC-1F51717989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52D5B07-F441-48C6-8485-AB5F55A8A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F680DB3-FFB6-DA49-A752-B59EFFE0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ack Ba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1223"/>
            <a:ext cx="12192000" cy="42799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84057" y="1478617"/>
            <a:ext cx="124180" cy="27577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Concluding Head"/>
          <p:cNvSpPr>
            <a:spLocks noGrp="1"/>
          </p:cNvSpPr>
          <p:nvPr>
            <p:ph type="title" hasCustomPrompt="1"/>
          </p:nvPr>
        </p:nvSpPr>
        <p:spPr>
          <a:xfrm>
            <a:off x="2321986" y="2071159"/>
            <a:ext cx="6799437" cy="829733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0" i="0" cap="all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Concluding Text"/>
          <p:cNvSpPr>
            <a:spLocks noGrp="1"/>
          </p:cNvSpPr>
          <p:nvPr>
            <p:ph type="body" sz="half" idx="2" hasCustomPrompt="1"/>
          </p:nvPr>
        </p:nvSpPr>
        <p:spPr>
          <a:xfrm>
            <a:off x="2321981" y="3219451"/>
            <a:ext cx="6799440" cy="804862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 conclusion, thank-you message or contact information could go here. Arial Regular 18 point minimum.</a:t>
            </a:r>
          </a:p>
        </p:txBody>
      </p:sp>
      <p:pic>
        <p:nvPicPr>
          <p:cNvPr id="12" name="Purdue University Logo" descr="Purdue University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44" y="6014235"/>
            <a:ext cx="1424421" cy="442115"/>
          </a:xfrm>
          <a:prstGeom prst="rect">
            <a:avLst/>
          </a:prstGeom>
        </p:spPr>
      </p:pic>
      <p:pic>
        <p:nvPicPr>
          <p:cNvPr id="11" name="We Are Purdue. What We Make Moves The World Forward.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4100" y="6304604"/>
            <a:ext cx="4759515" cy="2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9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orient="horz" pos="4056">
          <p15:clr>
            <a:srgbClr val="FBAE40"/>
          </p15:clr>
        </p15:guide>
        <p15:guide id="5" pos="14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4937-4A1E-493D-8BE0-E936F096A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6A0E3-7AD7-44D8-987C-5D781FF5B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579BC-8C7E-4B52-849A-8CCF5EDB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0419-5BE2-4BE2-B085-C7026FD8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BEA6F-817F-482C-9D7F-B2BC5507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86B6-70D7-4E2F-BA1C-2B7F5E9C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57E8-4FC4-40B9-A5C7-AF894509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71629-D3B8-4E83-942C-022FD4A0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8D14C-505E-4CB5-A861-51AF4223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72999-314A-4B80-BF0D-9747024F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323F-0351-4692-87A2-4554C73D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AA15E-14C9-4F72-99E1-406E4224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47388-5E5C-4F64-8DC6-6689E684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1BF7-0432-438E-98F2-A2E66B10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8588-6FE3-4034-9828-0F62790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4D4C-5E23-4BA1-BE09-9EB6C800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DFEE-7AFF-4C95-8683-94111C20F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BB5F6-ED37-4613-BCA6-A46F05D4E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83A23-C590-4373-9EED-59AD8D90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15E6C-9ADD-47DC-AE33-BF85EB7B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4277A-8528-4D5B-9AC1-A8615C3F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92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133A-D504-4F21-BA7F-A4813B32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872DC-FF61-4DCF-AB9C-D68A73ADF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DA27-DCC3-44EB-8322-B702B8FD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81EA5-223C-4858-B027-D46C19AC3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6FB7A-9AA9-4E98-967C-14EB0E8CE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E060C-C446-4FBF-B54C-D48BDBAF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7F73A-134E-463F-BF94-7E9BFFBE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C1663-C75F-4F93-8CA7-43281DA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0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1E7D-B165-47FC-92BF-B3E400D1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04806-EEBF-4B80-AB58-798B81C7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DBC47-0254-459A-9AF7-5DE37804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88D87-9911-4313-82CA-A6376BED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6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0A558-DD80-4D4F-9BAA-BD6C6154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106F3-2030-4C46-9F2E-6118156F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AB109-0C5E-45A7-8C68-FFC1AEDA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09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C421-B1AA-4D3D-A52B-33EE08D0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E3BB-4829-4F19-8893-D14F58DA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DE6BA-29AB-4B55-A3FF-6CDC9879C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6354D-4795-448E-BFC5-05B260F7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68116-14A9-47D0-A5C1-A6F6CF0B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35601-0034-466C-AAD5-650C4331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6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ampus Gold Bar"/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1" i="0" cap="none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12742" y="1238771"/>
            <a:ext cx="10972800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800" b="1" i="0" spc="-1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28 Point Digital Headline Gold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612742" y="1916081"/>
            <a:ext cx="10972800" cy="4475292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0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20 </a:t>
            </a:r>
            <a:r>
              <a:rPr lang="en-US" dirty="0" err="1"/>
              <a:t>pt</a:t>
            </a:r>
            <a:r>
              <a:rPr lang="en-US" dirty="0"/>
              <a:t>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20 </a:t>
            </a:r>
            <a:r>
              <a:rPr lang="en-US" dirty="0" err="1"/>
              <a:t>pt</a:t>
            </a:r>
            <a:r>
              <a:rPr lang="en-US" dirty="0"/>
              <a:t>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20 </a:t>
            </a:r>
            <a:r>
              <a:rPr lang="en-US" dirty="0" err="1"/>
              <a:t>pt</a:t>
            </a:r>
            <a:r>
              <a:rPr lang="en-US" dirty="0"/>
              <a:t>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20 </a:t>
            </a:r>
            <a:r>
              <a:rPr lang="en-US" dirty="0" err="1"/>
              <a:t>pt</a:t>
            </a:r>
            <a:r>
              <a:rPr lang="en-US" dirty="0"/>
              <a:t> minimum. Keep it short with bite-size chunks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4317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DCC2-01BF-4A7C-8E99-3BB6383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8157D-B62B-47CA-8119-6F5DA56F3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4F670-E773-47A9-98CC-B18ADBC09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7719E-BD42-4E7C-810C-6923E724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D615-BBE3-4B30-9F29-12998DC9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3B0BC-F567-4D04-8EFA-19916E4A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4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7BF1-E517-4CAA-9539-0F036924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C0595-F4B2-4C37-AD36-59E53D82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DFB5-A22D-4541-B854-CF8E2A4D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FEBEF-22AD-436B-B878-6D65304F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966A-549A-485E-A497-715D06E5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8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42A11-BF8C-4CC6-89F4-33385B174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1CF11-7471-456B-B418-38B6AC85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EDCE-283C-47FA-9B1E-78F9542A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9BB50-49FB-42E6-B5E5-D80A49DE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7B58-C37C-4970-AC3A-DA44A606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12742" y="1916081"/>
            <a:ext cx="10972799" cy="4531853"/>
          </a:xfrm>
        </p:spPr>
        <p:txBody>
          <a:bodyPr lIns="0" tIns="0" rIns="0" bIns="0" numCol="2" spcCol="274320" anchor="t" anchorCtr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10" name="Black Bar">
            <a:extLst>
              <a:ext uri="{FF2B5EF4-FFF2-40B4-BE49-F238E27FC236}">
                <a16:creationId xmlns:a16="http://schemas.microsoft.com/office/drawing/2014/main" id="{D078EAF6-24FB-4B56-8DB2-C74AF41805AD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ampus Gold Bar">
            <a:extLst>
              <a:ext uri="{FF2B5EF4-FFF2-40B4-BE49-F238E27FC236}">
                <a16:creationId xmlns:a16="http://schemas.microsoft.com/office/drawing/2014/main" id="{285B34F1-6B75-433B-A4B4-00B55787DF65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ection One Title">
            <a:extLst>
              <a:ext uri="{FF2B5EF4-FFF2-40B4-BE49-F238E27FC236}">
                <a16:creationId xmlns:a16="http://schemas.microsoft.com/office/drawing/2014/main" id="{18BB56AC-5052-4C03-92D5-C6C7DC02D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1" i="0" cap="none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5" name="Subhead">
            <a:extLst>
              <a:ext uri="{FF2B5EF4-FFF2-40B4-BE49-F238E27FC236}">
                <a16:creationId xmlns:a16="http://schemas.microsoft.com/office/drawing/2014/main" id="{308D2229-239C-4A5A-A65F-F0A2861188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1238771"/>
            <a:ext cx="10972800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 spc="-1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</p:spTree>
    <p:extLst>
      <p:ext uri="{BB962C8B-B14F-4D97-AF65-F5344CB8AC3E}">
        <p14:creationId xmlns:p14="http://schemas.microsoft.com/office/powerpoint/2010/main" val="28349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612742" y="1254815"/>
            <a:ext cx="5069760" cy="5164839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95999" y="1238771"/>
            <a:ext cx="5497109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i="0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96000" y="1923339"/>
            <a:ext cx="5497109" cy="449631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Black Bar">
            <a:extLst>
              <a:ext uri="{FF2B5EF4-FFF2-40B4-BE49-F238E27FC236}">
                <a16:creationId xmlns:a16="http://schemas.microsoft.com/office/drawing/2014/main" id="{CC9D9E47-923E-48A2-9CA7-F791332D50B9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ampus Gold Bar">
            <a:extLst>
              <a:ext uri="{FF2B5EF4-FFF2-40B4-BE49-F238E27FC236}">
                <a16:creationId xmlns:a16="http://schemas.microsoft.com/office/drawing/2014/main" id="{062CA247-0E74-44B8-9931-AD86DCC963A6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Section One Title">
            <a:extLst>
              <a:ext uri="{FF2B5EF4-FFF2-40B4-BE49-F238E27FC236}">
                <a16:creationId xmlns:a16="http://schemas.microsoft.com/office/drawing/2014/main" id="{7F75CF52-AC24-430B-98BD-A87774B77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1" i="0" cap="none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</p:spTree>
    <p:extLst>
      <p:ext uri="{BB962C8B-B14F-4D97-AF65-F5344CB8AC3E}">
        <p14:creationId xmlns:p14="http://schemas.microsoft.com/office/powerpoint/2010/main" val="415871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>
            <a:extLst>
              <a:ext uri="{FF2B5EF4-FFF2-40B4-BE49-F238E27FC236}">
                <a16:creationId xmlns:a16="http://schemas.microsoft.com/office/drawing/2014/main" id="{09E409C3-0F3A-41B6-A252-98DD74915B01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>
            <a:extLst>
              <a:ext uri="{FF2B5EF4-FFF2-40B4-BE49-F238E27FC236}">
                <a16:creationId xmlns:a16="http://schemas.microsoft.com/office/drawing/2014/main" id="{41F9C33A-AA62-47BC-A2AF-322AE244F7B0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Picture" descr="Description of Picture">
            <a:extLst>
              <a:ext uri="{FF2B5EF4-FFF2-40B4-BE49-F238E27FC236}">
                <a16:creationId xmlns:a16="http://schemas.microsoft.com/office/drawing/2014/main" id="{FF00E61E-0696-4D65-B142-CE6D6D30C0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742" y="1254815"/>
            <a:ext cx="5069760" cy="5164839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8FB03B9B-974C-4845-B60B-B71DADCCB5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5999" y="1238771"/>
            <a:ext cx="5497109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i="0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83D177D2-B8A6-4D64-9BE5-D995F0DD5D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923339"/>
            <a:ext cx="5497109" cy="449631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Section One Title">
            <a:extLst>
              <a:ext uri="{FF2B5EF4-FFF2-40B4-BE49-F238E27FC236}">
                <a16:creationId xmlns:a16="http://schemas.microsoft.com/office/drawing/2014/main" id="{4742E1FD-9778-4BFC-96DC-CB61E032F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1" i="0" cap="none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</p:spTree>
    <p:extLst>
      <p:ext uri="{BB962C8B-B14F-4D97-AF65-F5344CB8AC3E}">
        <p14:creationId xmlns:p14="http://schemas.microsoft.com/office/powerpoint/2010/main" val="333228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orient="horz" pos="624" userDrawn="1">
          <p15:clr>
            <a:srgbClr val="FBAE40"/>
          </p15:clr>
        </p15:guide>
        <p15:guide id="6" orient="horz" pos="105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n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>
            <a:extLst>
              <a:ext uri="{FF2B5EF4-FFF2-40B4-BE49-F238E27FC236}">
                <a16:creationId xmlns:a16="http://schemas.microsoft.com/office/drawing/2014/main" id="{09E409C3-0F3A-41B6-A252-98DD74915B01}"/>
              </a:ext>
            </a:extLst>
          </p:cNvPr>
          <p:cNvSpPr/>
          <p:nvPr userDrawn="1"/>
        </p:nvSpPr>
        <p:spPr>
          <a:xfrm>
            <a:off x="0" y="-2166"/>
            <a:ext cx="12192000" cy="985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>
            <a:extLst>
              <a:ext uri="{FF2B5EF4-FFF2-40B4-BE49-F238E27FC236}">
                <a16:creationId xmlns:a16="http://schemas.microsoft.com/office/drawing/2014/main" id="{41F9C33A-AA62-47BC-A2AF-322AE244F7B0}"/>
              </a:ext>
            </a:extLst>
          </p:cNvPr>
          <p:cNvSpPr/>
          <p:nvPr userDrawn="1"/>
        </p:nvSpPr>
        <p:spPr>
          <a:xfrm>
            <a:off x="1620663" y="2277"/>
            <a:ext cx="95015" cy="817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Picture" descr="Description of Picture">
            <a:extLst>
              <a:ext uri="{FF2B5EF4-FFF2-40B4-BE49-F238E27FC236}">
                <a16:creationId xmlns:a16="http://schemas.microsoft.com/office/drawing/2014/main" id="{FF00E61E-0696-4D65-B142-CE6D6D30C0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742" y="1254815"/>
            <a:ext cx="10972800" cy="5164839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Blank Slide Intended For </a:t>
            </a:r>
          </a:p>
          <a:p>
            <a:r>
              <a:rPr lang="en-US" dirty="0"/>
              <a:t>Writing On With Stylus</a:t>
            </a:r>
          </a:p>
        </p:txBody>
      </p:sp>
      <p:sp>
        <p:nvSpPr>
          <p:cNvPr id="8" name="Section One Title">
            <a:extLst>
              <a:ext uri="{FF2B5EF4-FFF2-40B4-BE49-F238E27FC236}">
                <a16:creationId xmlns:a16="http://schemas.microsoft.com/office/drawing/2014/main" id="{F24CEE63-BD48-4532-80CB-31BE66E64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582" y="26929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1" i="0" cap="none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</p:spTree>
    <p:extLst>
      <p:ext uri="{BB962C8B-B14F-4D97-AF65-F5344CB8AC3E}">
        <p14:creationId xmlns:p14="http://schemas.microsoft.com/office/powerpoint/2010/main" val="420770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 2"/>
          <p:cNvSpPr/>
          <p:nvPr userDrawn="1"/>
        </p:nvSpPr>
        <p:spPr>
          <a:xfrm>
            <a:off x="0" y="5652618"/>
            <a:ext cx="12192000" cy="120538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555815" y="5891753"/>
            <a:ext cx="76986" cy="7418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652617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1847654" y="5809382"/>
            <a:ext cx="9690754" cy="906622"/>
          </a:xfrm>
        </p:spPr>
        <p:txBody>
          <a:bodyPr lIns="0" tIns="0" rIns="0" bIns="0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Picture caption. Arial Bold 18 pt. minimum. Short description of picture, up to 3 lines of copy. Short description of picture, up to 3 lines of copy. Short description of picture, up to 3 lines of copy.  </a:t>
            </a:r>
          </a:p>
        </p:txBody>
      </p:sp>
    </p:spTree>
    <p:extLst>
      <p:ext uri="{BB962C8B-B14F-4D97-AF65-F5344CB8AC3E}">
        <p14:creationId xmlns:p14="http://schemas.microsoft.com/office/powerpoint/2010/main" val="340021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056" userDrawn="1">
          <p15:clr>
            <a:srgbClr val="FBAE40"/>
          </p15:clr>
        </p15:guide>
        <p15:guide id="4" pos="14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 rotWithShape="1">
          <a:blip r:embed="rId2"/>
          <a:srcRect b="13009"/>
          <a:stretch/>
        </p:blipFill>
        <p:spPr>
          <a:xfrm>
            <a:off x="0" y="1257533"/>
            <a:ext cx="12192000" cy="45296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207461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A15CF-2327-024B-BFD4-0BE22C99C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6671" y="5664201"/>
            <a:ext cx="5622929" cy="7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8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51" r:id="rId3"/>
    <p:sldLayoutId id="2147483652" r:id="rId4"/>
    <p:sldLayoutId id="2147483653" r:id="rId5"/>
    <p:sldLayoutId id="2147483654" r:id="rId6"/>
    <p:sldLayoutId id="2147483702" r:id="rId7"/>
    <p:sldLayoutId id="2147483655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25" r:id="rId19"/>
    <p:sldLayoutId id="2147483726" r:id="rId20"/>
    <p:sldLayoutId id="2147483731" r:id="rId2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775E5-A481-4B9C-BDE9-384C220C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FC930-7396-4247-B8A7-DC7A94F6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1561A-E5F4-42CA-8C33-6C2712E90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2E58-D050-48A7-994D-C7D2FCFB6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EEEC6-C53A-4AD3-AA13-B545F37CC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56C8-6BC3-4D21-BAB3-451B4CDD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746914" y="2548427"/>
            <a:ext cx="10331355" cy="1295191"/>
          </a:xfrm>
        </p:spPr>
        <p:txBody>
          <a:bodyPr/>
          <a:lstStyle/>
          <a:p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Disruption Mitigation</a:t>
            </a:r>
            <a:endParaRPr lang="en-US" sz="4800" dirty="0">
              <a:latin typeface="+mj-lt"/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body" sz="quarter" idx="13"/>
          </p:nvPr>
        </p:nvSpPr>
        <p:spPr>
          <a:xfrm>
            <a:off x="3349601" y="4299045"/>
            <a:ext cx="8407328" cy="833149"/>
          </a:xfrm>
        </p:spPr>
        <p:txBody>
          <a:bodyPr vert="horz" lIns="0" tIns="0" rIns="0" bIns="0" rtlCol="0" anchor="t">
            <a:normAutofit fontScale="55000" lnSpcReduction="20000"/>
          </a:bodyPr>
          <a:lstStyle/>
          <a:p>
            <a:pPr lvl="0" algn="r"/>
            <a:r>
              <a:rPr lang="en-US" sz="3600" dirty="0">
                <a:cs typeface="Arial"/>
              </a:rPr>
              <a:t>Roy Vasher</a:t>
            </a:r>
          </a:p>
          <a:p>
            <a:pPr lvl="0" algn="r"/>
            <a:r>
              <a:rPr lang="en-US" sz="3600" dirty="0">
                <a:cs typeface="Arial"/>
              </a:rPr>
              <a:t>Purdue University</a:t>
            </a:r>
          </a:p>
          <a:p>
            <a:pPr lvl="0" algn="r"/>
            <a:r>
              <a:rPr lang="en-US" sz="3600" dirty="0">
                <a:cs typeface="Arial"/>
              </a:rPr>
              <a:t>Toyota Manufacturing, North America (Retired) </a:t>
            </a:r>
          </a:p>
          <a:p>
            <a:pPr lvl="0" algn="r"/>
            <a:endParaRPr lang="en-US" sz="2400" dirty="0">
              <a:cs typeface="Arial"/>
            </a:endParaRPr>
          </a:p>
        </p:txBody>
      </p:sp>
      <p:sp>
        <p:nvSpPr>
          <p:cNvPr id="4" name="Footer"/>
          <p:cNvSpPr>
            <a:spLocks noGrp="1"/>
          </p:cNvSpPr>
          <p:nvPr>
            <p:ph type="body" sz="quarter" idx="14"/>
          </p:nvPr>
        </p:nvSpPr>
        <p:spPr>
          <a:xfrm>
            <a:off x="1746914" y="6202274"/>
            <a:ext cx="6100937" cy="401635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E6F3E"/>
                </a:solidFill>
                <a:effectLst/>
                <a:latin typeface="Acumin Pro"/>
                <a:ea typeface="Calibri" panose="020F0502020204030204" pitchFamily="34" charset="0"/>
              </a:rPr>
              <a:t>DCMME-GSCMI Krannert School of Management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09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cluding Head"/>
          <p:cNvSpPr>
            <a:spLocks noGrp="1"/>
          </p:cNvSpPr>
          <p:nvPr>
            <p:ph type="title"/>
          </p:nvPr>
        </p:nvSpPr>
        <p:spPr>
          <a:xfrm>
            <a:off x="2321985" y="1933966"/>
            <a:ext cx="6799437" cy="829733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4EB9-0E31-4157-8BAB-C79F402E7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9386"/>
            <a:ext cx="9144000" cy="5329527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Supply Disruptions</a:t>
            </a:r>
            <a:br>
              <a:rPr lang="en-US" dirty="0"/>
            </a:br>
            <a:r>
              <a:rPr lang="en-US" dirty="0"/>
              <a:t>Root Causes</a:t>
            </a:r>
            <a:br>
              <a:rPr lang="en-US" dirty="0"/>
            </a:br>
            <a:r>
              <a:rPr lang="en-US" dirty="0"/>
              <a:t>Crisis Management Process</a:t>
            </a:r>
            <a:br>
              <a:rPr lang="en-US" dirty="0"/>
            </a:br>
            <a:r>
              <a:rPr lang="en-US" dirty="0"/>
              <a:t>Reshoring Strategy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67FFA-F637-4E93-B9CA-F895A244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D0469-44F0-4943-B24E-B0FB8CC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D6D6-F346-40A0-882C-22D730B498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ply Chain Disuptions">
            <a:extLst>
              <a:ext uri="{FF2B5EF4-FFF2-40B4-BE49-F238E27FC236}">
                <a16:creationId xmlns:a16="http://schemas.microsoft.com/office/drawing/2014/main" id="{3655D923-99FB-47AC-8323-6E731E97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92" y="983948"/>
            <a:ext cx="7988463" cy="6171089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E38E95-F03D-482B-830E-009802F5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582" y="269295"/>
            <a:ext cx="8132940" cy="53049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Supply Chain Disruptions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B708D-7539-44EE-A105-BCF9B90A9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327" y="1129548"/>
            <a:ext cx="2298391" cy="1493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E1892-3A48-4F8F-B449-D18D6E062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38326" y="3044904"/>
            <a:ext cx="2298391" cy="1203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D8220A-B0F6-4C9C-BAA6-002D0BF65072}"/>
              </a:ext>
            </a:extLst>
          </p:cNvPr>
          <p:cNvSpPr txBox="1"/>
          <p:nvPr/>
        </p:nvSpPr>
        <p:spPr>
          <a:xfrm>
            <a:off x="9910014" y="5746236"/>
            <a:ext cx="142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Bing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F5B78-707E-4C86-8F4F-EFD9D30C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92" y="4551448"/>
            <a:ext cx="2227257" cy="11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27E6-4415-453B-BE11-B12B461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289368"/>
            <a:ext cx="10515600" cy="1325563"/>
          </a:xfrm>
        </p:spPr>
        <p:txBody>
          <a:bodyPr/>
          <a:lstStyle/>
          <a:p>
            <a:r>
              <a:rPr lang="en-US" dirty="0"/>
              <a:t>Root Causes of Supply Chain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008D-3C22-4237-B69F-454820DC6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16149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Triggers </a:t>
            </a:r>
          </a:p>
          <a:p>
            <a:pPr lvl="1"/>
            <a:r>
              <a:rPr lang="en-US" sz="2800" dirty="0"/>
              <a:t>COVID-19</a:t>
            </a:r>
          </a:p>
          <a:p>
            <a:pPr lvl="1"/>
            <a:r>
              <a:rPr lang="en-US" sz="2800" dirty="0"/>
              <a:t>Container Shortages</a:t>
            </a:r>
          </a:p>
          <a:p>
            <a:pPr lvl="1"/>
            <a:r>
              <a:rPr lang="en-US" sz="2800" dirty="0"/>
              <a:t>Dock Backlog</a:t>
            </a:r>
          </a:p>
          <a:p>
            <a:pPr lvl="1"/>
            <a:r>
              <a:rPr lang="en-US" sz="2800" dirty="0"/>
              <a:t>Trucker Shortage</a:t>
            </a:r>
          </a:p>
          <a:p>
            <a:r>
              <a:rPr lang="en-US" dirty="0"/>
              <a:t>Root Causes:</a:t>
            </a:r>
          </a:p>
          <a:p>
            <a:pPr lvl="1"/>
            <a:r>
              <a:rPr lang="en-US" sz="2800" dirty="0"/>
              <a:t>Global Supply Chain</a:t>
            </a:r>
          </a:p>
          <a:p>
            <a:pPr lvl="1"/>
            <a:r>
              <a:rPr lang="en-US" sz="2800" dirty="0"/>
              <a:t>Offshoring 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D1D97-F539-4E82-8E3C-47AF2B10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3DE-AD36-4A95-B7F3-FA86FF80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D6D6-F346-40A0-882C-22D730B498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9946-C469-4559-B581-4ED7999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618" y="319087"/>
            <a:ext cx="8132940" cy="530490"/>
          </a:xfrm>
        </p:spPr>
        <p:txBody>
          <a:bodyPr/>
          <a:lstStyle/>
          <a:p>
            <a:r>
              <a:rPr lang="en-US" dirty="0"/>
              <a:t>Crisis Management Process*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DA25-60C8-4C41-B5C4-2CF063E3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6618" y="1204803"/>
            <a:ext cx="8138118" cy="421893"/>
          </a:xfrm>
        </p:spPr>
        <p:txBody>
          <a:bodyPr/>
          <a:lstStyle/>
          <a:p>
            <a:r>
              <a:rPr lang="en-US" dirty="0"/>
              <a:t>Based on Toyota’s Best Practices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E3294-E6C9-4424-A1A9-D309721FD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7264" y="1547470"/>
            <a:ext cx="8132234" cy="3411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Identify the Crisis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400" dirty="0"/>
              <a:t>Unexpected Event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400" dirty="0"/>
              <a:t>Potential Act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Communicate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Assess Impact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Assign “Crisis Owner”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Assemble Crisis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Mitigate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400" dirty="0"/>
              <a:t>Short-term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400" dirty="0"/>
              <a:t>Long-term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Be Good Corporate Citizen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Reflect 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47AEF-6017-40EC-8E48-6D9AA4B48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FBC4D-D175-4B4D-BB98-47FDC6210B9E}"/>
              </a:ext>
            </a:extLst>
          </p:cNvPr>
          <p:cNvSpPr txBox="1"/>
          <p:nvPr/>
        </p:nvSpPr>
        <p:spPr>
          <a:xfrm>
            <a:off x="8601292" y="1204803"/>
            <a:ext cx="422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Source: Toyota Supply Chain Management, Ananth Iyer, Sridhar Seshadri, Roy Vasher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094C-41CA-44AA-B445-29055862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7506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6B891D-6741-4298-8BE4-36EF833DB148}"/>
              </a:ext>
            </a:extLst>
          </p:cNvPr>
          <p:cNvSpPr txBox="1">
            <a:spLocks/>
          </p:cNvSpPr>
          <p:nvPr/>
        </p:nvSpPr>
        <p:spPr>
          <a:xfrm>
            <a:off x="2706830" y="1423412"/>
            <a:ext cx="7600951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Reshoring Strategy</a:t>
            </a:r>
          </a:p>
          <a:p>
            <a:pPr algn="ctr"/>
            <a:endParaRPr lang="en-US" sz="5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B6F63-3875-4122-B8E0-626EFB4B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65C4E-115F-48F2-8A6F-59E4A285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D6D6-F346-40A0-882C-22D730B498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9946-C469-4559-B581-4ED7999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460" y="328153"/>
            <a:ext cx="8132940" cy="530490"/>
          </a:xfrm>
        </p:spPr>
        <p:txBody>
          <a:bodyPr/>
          <a:lstStyle/>
          <a:p>
            <a:r>
              <a:rPr lang="en-US" sz="3200" b="1" dirty="0"/>
              <a:t>Smart Sourcing Thinking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E3294-E6C9-4424-A1A9-D309721FD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1373" y="1897195"/>
            <a:ext cx="8132234" cy="34115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‘</a:t>
            </a:r>
            <a:r>
              <a:rPr lang="en-US" sz="3200" b="1" dirty="0"/>
              <a:t>The Whole is greater than sum of the parts’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3200" dirty="0"/>
              <a:t>Strategic Cost Perspective </a:t>
            </a:r>
          </a:p>
          <a:p>
            <a:pPr marL="457200" lvl="1" indent="0" algn="ctr">
              <a:buNone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3200" dirty="0"/>
              <a:t>Base sourcing decisions on the long-term benefits of local sourcing at scale.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47AEF-6017-40EC-8E48-6D9AA4B48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094C-41CA-44AA-B445-29055862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55857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9946-C469-4559-B581-4ED7999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05" y="136524"/>
            <a:ext cx="8132940" cy="530490"/>
          </a:xfrm>
        </p:spPr>
        <p:txBody>
          <a:bodyPr/>
          <a:lstStyle/>
          <a:p>
            <a:pPr algn="ctr"/>
            <a:r>
              <a:rPr lang="en-US" sz="3200" b="1" dirty="0"/>
              <a:t>Business Benefits of Reshoring</a:t>
            </a:r>
            <a:br>
              <a:rPr lang="en-US" sz="3200" b="1" dirty="0"/>
            </a:br>
            <a:r>
              <a:rPr lang="en-US" sz="2000" b="1" dirty="0">
                <a:solidFill>
                  <a:srgbClr val="00B050"/>
                </a:solidFill>
              </a:rPr>
              <a:t>Indirect Cost Opportunities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47AEF-6017-40EC-8E48-6D9AA4B48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094C-41CA-44AA-B445-29055862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DCMME-GSCMI Krannert School of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8C4B3-A4D2-446A-8485-C4E03BD9F0A7}"/>
              </a:ext>
            </a:extLst>
          </p:cNvPr>
          <p:cNvSpPr txBox="1"/>
          <p:nvPr/>
        </p:nvSpPr>
        <p:spPr>
          <a:xfrm>
            <a:off x="766618" y="1275934"/>
            <a:ext cx="10658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Supply Chain </a:t>
            </a:r>
            <a:r>
              <a:rPr lang="en-US" sz="2400" dirty="0"/>
              <a:t>– Potential unplanned disruptions of the overseas supply chain can have a major impact on production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Inventory </a:t>
            </a:r>
            <a:r>
              <a:rPr lang="en-US" sz="2400" dirty="0"/>
              <a:t>– Long lead-times from overseas suppliers, require larger inventories of safety stock that increase costs and increase scrap in event of a parts defect undetected until point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Market Response </a:t>
            </a:r>
            <a:r>
              <a:rPr lang="en-US" sz="2400" dirty="0"/>
              <a:t>– Long-lead-times make it more difficult to react to sudden market demand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Quality  Control </a:t>
            </a:r>
            <a:r>
              <a:rPr lang="en-US" sz="2400" dirty="0"/>
              <a:t>– Increased ability to monitor compliance to quality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Value Engineering (VE) </a:t>
            </a:r>
            <a:r>
              <a:rPr lang="en-US" sz="2400" dirty="0"/>
              <a:t>– Potential to increase suppliers VE, if suppliers are local and can be trusted with IP </a:t>
            </a:r>
            <a:r>
              <a:rPr lang="en-US" sz="2400" i="1" dirty="0"/>
              <a:t>(3D Printing opportunities)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Intellectual Property (IP) – </a:t>
            </a:r>
            <a:r>
              <a:rPr lang="en-US" sz="2400" dirty="0"/>
              <a:t>Many companies tend to source individual parts to China vs. parts assemblies because of risk of loss of IP – May be Strategic Opportunity &gt;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9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9946-C469-4559-B581-4ED7999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05" y="136524"/>
            <a:ext cx="8132940" cy="530490"/>
          </a:xfrm>
        </p:spPr>
        <p:txBody>
          <a:bodyPr/>
          <a:lstStyle/>
          <a:p>
            <a:pPr algn="ctr"/>
            <a:r>
              <a:rPr lang="en-US" sz="3200" b="1" dirty="0"/>
              <a:t>Business Benefits of Reshoring</a:t>
            </a:r>
            <a:br>
              <a:rPr lang="en-US" sz="3200" b="1" dirty="0"/>
            </a:br>
            <a:r>
              <a:rPr lang="en-US" sz="2000" b="1" dirty="0">
                <a:solidFill>
                  <a:srgbClr val="00B050"/>
                </a:solidFill>
              </a:rPr>
              <a:t>Outreach Opportunities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47AEF-6017-40EC-8E48-6D9AA4B48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80DB3-FFB6-DA49-A752-B59EFFE07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094C-41CA-44AA-B445-29055862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DCMME-GSCMI Krannert School of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8C4B3-A4D2-446A-8485-C4E03BD9F0A7}"/>
              </a:ext>
            </a:extLst>
          </p:cNvPr>
          <p:cNvSpPr txBox="1"/>
          <p:nvPr/>
        </p:nvSpPr>
        <p:spPr>
          <a:xfrm>
            <a:off x="766618" y="1275934"/>
            <a:ext cx="10658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Public Relations – </a:t>
            </a:r>
            <a:r>
              <a:rPr lang="en-US" sz="2400" dirty="0"/>
              <a:t>The political climate presents a great PR opportunity for companies that aggressively seek reshoring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Tariffs – </a:t>
            </a:r>
            <a:r>
              <a:rPr lang="en-US" sz="2400" dirty="0"/>
              <a:t>Current uncertainty of tariffs make planning and forecasting financial impact extremely difficult.  This provides a financial incentive to </a:t>
            </a:r>
            <a:r>
              <a:rPr lang="en-US" sz="2400" dirty="0" err="1"/>
              <a:t>reshore</a:t>
            </a:r>
            <a:r>
              <a:rPr lang="en-US" sz="2400" dirty="0"/>
              <a:t> that also reduces the impact of supply chain disruptions.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Government Incentives </a:t>
            </a:r>
            <a:r>
              <a:rPr lang="en-US" sz="2400" dirty="0"/>
              <a:t>– investigate potential government incentives. i.e. tax reduction and/or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Grants</a:t>
            </a:r>
            <a:r>
              <a:rPr lang="en-US" sz="2400" dirty="0"/>
              <a:t>– investigate potential grants to promote reshoring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Buy American Initiative </a:t>
            </a:r>
            <a:r>
              <a:rPr lang="en-US" sz="2400" dirty="0"/>
              <a:t>– $400+ billion procurement investment 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7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urdue Brand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8E0E"/>
      </a:accent1>
      <a:accent2>
        <a:srgbClr val="98700D"/>
      </a:accent2>
      <a:accent3>
        <a:srgbClr val="5B6870"/>
      </a:accent3>
      <a:accent4>
        <a:srgbClr val="849E2A"/>
      </a:accent4>
      <a:accent5>
        <a:srgbClr val="B3601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rannert PPT Template" id="{8D296B46-B3F8-CD49-AB24-D92EFA14D3EB}" vid="{E6F01DDD-6C6F-9E44-B2A1-CB80C8DC10E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78383DFA4754894F77A64F8A69C22" ma:contentTypeVersion="32" ma:contentTypeDescription="Create a new document." ma:contentTypeScope="" ma:versionID="4ae6dabb8ea982182ef5da9963b2dc54">
  <xsd:schema xmlns:xsd="http://www.w3.org/2001/XMLSchema" xmlns:xs="http://www.w3.org/2001/XMLSchema" xmlns:p="http://schemas.microsoft.com/office/2006/metadata/properties" xmlns:ns2="ae2bf874-6b45-43ce-a3eb-a95ffd8dde6d" xmlns:ns3="81a243ec-6252-49a6-8f0a-81df278269d8" targetNamespace="http://schemas.microsoft.com/office/2006/metadata/properties" ma:root="true" ma:fieldsID="c1462bc5e574fc8843fd2da807d58a20" ns2:_="" ns3:_="">
    <xsd:import namespace="ae2bf874-6b45-43ce-a3eb-a95ffd8dde6d"/>
    <xsd:import namespace="81a243ec-6252-49a6-8f0a-81df278269d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bf874-6b45-43ce-a3eb-a95ffd8dde6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243ec-6252-49a6-8f0a-81df278269d8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ae2bf874-6b45-43ce-a3eb-a95ffd8dde6d" xsi:nil="true"/>
    <Math_Settings xmlns="ae2bf874-6b45-43ce-a3eb-a95ffd8dde6d" xsi:nil="true"/>
    <DefaultSectionNames xmlns="ae2bf874-6b45-43ce-a3eb-a95ffd8dde6d" xsi:nil="true"/>
    <Invited_Members xmlns="ae2bf874-6b45-43ce-a3eb-a95ffd8dde6d" xsi:nil="true"/>
    <AppVersion xmlns="ae2bf874-6b45-43ce-a3eb-a95ffd8dde6d" xsi:nil="true"/>
    <TeamsChannelId xmlns="ae2bf874-6b45-43ce-a3eb-a95ffd8dde6d" xsi:nil="true"/>
    <Owner xmlns="ae2bf874-6b45-43ce-a3eb-a95ffd8dde6d">
      <UserInfo>
        <DisplayName/>
        <AccountId xsi:nil="true"/>
        <AccountType/>
      </UserInfo>
    </Owner>
    <Is_Collaboration_Space_Locked xmlns="ae2bf874-6b45-43ce-a3eb-a95ffd8dde6d" xsi:nil="true"/>
    <Invited_Leaders xmlns="ae2bf874-6b45-43ce-a3eb-a95ffd8dde6d" xsi:nil="true"/>
    <LMS_Mappings xmlns="ae2bf874-6b45-43ce-a3eb-a95ffd8dde6d" xsi:nil="true"/>
    <IsNotebookLocked xmlns="ae2bf874-6b45-43ce-a3eb-a95ffd8dde6d" xsi:nil="true"/>
    <FolderType xmlns="ae2bf874-6b45-43ce-a3eb-a95ffd8dde6d" xsi:nil="true"/>
    <CultureName xmlns="ae2bf874-6b45-43ce-a3eb-a95ffd8dde6d" xsi:nil="true"/>
    <Distribution_Groups xmlns="ae2bf874-6b45-43ce-a3eb-a95ffd8dde6d" xsi:nil="true"/>
    <Member_Groups xmlns="ae2bf874-6b45-43ce-a3eb-a95ffd8dde6d">
      <UserInfo>
        <DisplayName/>
        <AccountId xsi:nil="true"/>
        <AccountType/>
      </UserInfo>
    </Member_Groups>
    <Self_Registration_Enabled xmlns="ae2bf874-6b45-43ce-a3eb-a95ffd8dde6d" xsi:nil="true"/>
    <Leaders xmlns="ae2bf874-6b45-43ce-a3eb-a95ffd8dde6d">
      <UserInfo>
        <DisplayName/>
        <AccountId xsi:nil="true"/>
        <AccountType/>
      </UserInfo>
    </Leaders>
    <Templates xmlns="ae2bf874-6b45-43ce-a3eb-a95ffd8dde6d" xsi:nil="true"/>
    <Members xmlns="ae2bf874-6b45-43ce-a3eb-a95ffd8dde6d">
      <UserInfo>
        <DisplayName/>
        <AccountId xsi:nil="true"/>
        <AccountType/>
      </UserInfo>
    </Members>
    <Has_Leaders_Only_SectionGroup xmlns="ae2bf874-6b45-43ce-a3eb-a95ffd8dde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D1B9CB-4832-4C35-86C6-1F30B395A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2bf874-6b45-43ce-a3eb-a95ffd8dde6d"/>
    <ds:schemaRef ds:uri="81a243ec-6252-49a6-8f0a-81df27826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A3B31-17FB-47BB-AF4A-6E750D7C8882}">
  <ds:schemaRefs>
    <ds:schemaRef ds:uri="http://schemas.microsoft.com/office/2006/metadata/properties"/>
    <ds:schemaRef ds:uri="http://schemas.microsoft.com/office/infopath/2007/PartnerControls"/>
    <ds:schemaRef ds:uri="ae2bf874-6b45-43ce-a3eb-a95ffd8dde6d"/>
  </ds:schemaRefs>
</ds:datastoreItem>
</file>

<file path=customXml/itemProps3.xml><?xml version="1.0" encoding="utf-8"?>
<ds:datastoreItem xmlns:ds="http://schemas.openxmlformats.org/officeDocument/2006/customXml" ds:itemID="{7D2A95C8-4173-4CF7-AA8E-41F8841AC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439</Words>
  <Application>Microsoft Macintosh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Acumin Pro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Custom Design</vt:lpstr>
      <vt:lpstr>Supply Chain Disruption Mitigation</vt:lpstr>
      <vt:lpstr>    Supply Disruptions Root Causes Crisis Management Process Reshoring Strategy    </vt:lpstr>
      <vt:lpstr>Supply Chain Disruptions </vt:lpstr>
      <vt:lpstr>Root Causes of Supply Chain Disruption</vt:lpstr>
      <vt:lpstr>Crisis Management Process*</vt:lpstr>
      <vt:lpstr>PowerPoint Presentation</vt:lpstr>
      <vt:lpstr>Smart Sourcing Thinking</vt:lpstr>
      <vt:lpstr>Business Benefits of Reshoring Indirect Cost Opportunities </vt:lpstr>
      <vt:lpstr>Business Benefits of Reshoring Outreach Opportunities 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2019-08-15T19:28:17Z</dcterms:created>
  <dcterms:modified xsi:type="dcterms:W3CDTF">2022-02-18T12:30:14Z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0x01010087C78383DFA4754894F77A64F8A69C22</vt:lpwstr>
  </property>
</Properties>
</file>