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EXCELDOCS\PURDUE\Latest\reporting_out_by_class-v008-ai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EXCELDOCS\PURDUE\Latest\reporting_out_by_class-v008-ai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A</c:v>
          </c:tx>
          <c:invertIfNegative val="0"/>
          <c:cat>
            <c:strRef>
              <c:f>Summary!$BH$87:$BH$91</c:f>
              <c:strCache>
                <c:ptCount val="5"/>
                <c:pt idx="0">
                  <c:v>ae005</c:v>
                </c:pt>
                <c:pt idx="1">
                  <c:v>ae006</c:v>
                </c:pt>
                <c:pt idx="2">
                  <c:v>ae004</c:v>
                </c:pt>
                <c:pt idx="3">
                  <c:v>ae036</c:v>
                </c:pt>
                <c:pt idx="4">
                  <c:v>ae008</c:v>
                </c:pt>
              </c:strCache>
            </c:strRef>
          </c:cat>
          <c:val>
            <c:numRef>
              <c:f>Summary!$BI$87:$BI$91</c:f>
              <c:numCache>
                <c:formatCode>0.00</c:formatCode>
                <c:ptCount val="5"/>
                <c:pt idx="0">
                  <c:v>6</c:v>
                </c:pt>
                <c:pt idx="1">
                  <c:v>6</c:v>
                </c:pt>
                <c:pt idx="2">
                  <c:v>5.67</c:v>
                </c:pt>
                <c:pt idx="3">
                  <c:v>5.67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53-4DDF-8A55-64E5A500615E}"/>
            </c:ext>
          </c:extLst>
        </c:ser>
        <c:ser>
          <c:idx val="1"/>
          <c:order val="1"/>
          <c:tx>
            <c:v>B</c:v>
          </c:tx>
          <c:invertIfNegative val="0"/>
          <c:cat>
            <c:strRef>
              <c:f>Summary!$BH$87:$BH$91</c:f>
              <c:strCache>
                <c:ptCount val="5"/>
                <c:pt idx="0">
                  <c:v>ae005</c:v>
                </c:pt>
                <c:pt idx="1">
                  <c:v>ae006</c:v>
                </c:pt>
                <c:pt idx="2">
                  <c:v>ae004</c:v>
                </c:pt>
                <c:pt idx="3">
                  <c:v>ae036</c:v>
                </c:pt>
                <c:pt idx="4">
                  <c:v>ae008</c:v>
                </c:pt>
              </c:strCache>
            </c:strRef>
          </c:cat>
          <c:val>
            <c:numRef>
              <c:f>Summary!$BJ$87:$BJ$91</c:f>
              <c:numCache>
                <c:formatCode>0.00</c:formatCode>
                <c:ptCount val="5"/>
                <c:pt idx="0">
                  <c:v>6</c:v>
                </c:pt>
                <c:pt idx="1">
                  <c:v>6</c:v>
                </c:pt>
                <c:pt idx="2">
                  <c:v>5.5</c:v>
                </c:pt>
                <c:pt idx="3">
                  <c:v>5.8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53-4DDF-8A55-64E5A500615E}"/>
            </c:ext>
          </c:extLst>
        </c:ser>
        <c:ser>
          <c:idx val="2"/>
          <c:order val="2"/>
          <c:tx>
            <c:v>C</c:v>
          </c:tx>
          <c:invertIfNegative val="0"/>
          <c:cat>
            <c:strRef>
              <c:f>Summary!$BH$87:$BH$91</c:f>
              <c:strCache>
                <c:ptCount val="5"/>
                <c:pt idx="0">
                  <c:v>ae005</c:v>
                </c:pt>
                <c:pt idx="1">
                  <c:v>ae006</c:v>
                </c:pt>
                <c:pt idx="2">
                  <c:v>ae004</c:v>
                </c:pt>
                <c:pt idx="3">
                  <c:v>ae036</c:v>
                </c:pt>
                <c:pt idx="4">
                  <c:v>ae008</c:v>
                </c:pt>
              </c:strCache>
            </c:strRef>
          </c:cat>
          <c:val>
            <c:numRef>
              <c:f>Summary!$BK$87:$BK$91</c:f>
              <c:numCache>
                <c:formatCode>0.00</c:formatCode>
                <c:ptCount val="5"/>
                <c:pt idx="0">
                  <c:v>6</c:v>
                </c:pt>
                <c:pt idx="1">
                  <c:v>4.8</c:v>
                </c:pt>
                <c:pt idx="2">
                  <c:v>5.4</c:v>
                </c:pt>
                <c:pt idx="3">
                  <c:v>4.4000000000000004</c:v>
                </c:pt>
                <c:pt idx="4">
                  <c:v>4.67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53-4DDF-8A55-64E5A500615E}"/>
            </c:ext>
          </c:extLst>
        </c:ser>
        <c:ser>
          <c:idx val="3"/>
          <c:order val="3"/>
          <c:tx>
            <c:v>D</c:v>
          </c:tx>
          <c:invertIfNegative val="0"/>
          <c:cat>
            <c:strRef>
              <c:f>Summary!$BH$87:$BH$91</c:f>
              <c:strCache>
                <c:ptCount val="5"/>
                <c:pt idx="0">
                  <c:v>ae005</c:v>
                </c:pt>
                <c:pt idx="1">
                  <c:v>ae006</c:v>
                </c:pt>
                <c:pt idx="2">
                  <c:v>ae004</c:v>
                </c:pt>
                <c:pt idx="3">
                  <c:v>ae036</c:v>
                </c:pt>
                <c:pt idx="4">
                  <c:v>ae008</c:v>
                </c:pt>
              </c:strCache>
            </c:strRef>
          </c:cat>
          <c:val>
            <c:numRef>
              <c:f>Summary!$BL$87:$BL$91</c:f>
              <c:numCache>
                <c:formatCode>0.00</c:formatCode>
                <c:ptCount val="5"/>
                <c:pt idx="0">
                  <c:v>6</c:v>
                </c:pt>
                <c:pt idx="1">
                  <c:v>6</c:v>
                </c:pt>
                <c:pt idx="2">
                  <c:v>5.25</c:v>
                </c:pt>
                <c:pt idx="3">
                  <c:v>5.6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53-4DDF-8A55-64E5A5006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6652672"/>
        <c:axId val="156654208"/>
      </c:barChart>
      <c:catAx>
        <c:axId val="15665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6654208"/>
        <c:crosses val="autoZero"/>
        <c:auto val="1"/>
        <c:lblAlgn val="ctr"/>
        <c:lblOffset val="100"/>
        <c:noMultiLvlLbl val="0"/>
      </c:catAx>
      <c:valAx>
        <c:axId val="15665420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566526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v>A</c:v>
          </c:tx>
          <c:invertIfNegative val="0"/>
          <c:cat>
            <c:strRef>
              <c:f>Summary!$BH$119:$BH$123</c:f>
              <c:strCache>
                <c:ptCount val="5"/>
                <c:pt idx="0">
                  <c:v>ae001</c:v>
                </c:pt>
                <c:pt idx="1">
                  <c:v>ae024</c:v>
                </c:pt>
                <c:pt idx="2">
                  <c:v>ae022</c:v>
                </c:pt>
                <c:pt idx="3">
                  <c:v>ae034</c:v>
                </c:pt>
                <c:pt idx="4">
                  <c:v>ae002</c:v>
                </c:pt>
              </c:strCache>
            </c:strRef>
          </c:cat>
          <c:val>
            <c:numRef>
              <c:f>Summary!$BI$119:$BI$123</c:f>
              <c:numCache>
                <c:formatCode>0.00</c:formatCode>
                <c:ptCount val="5"/>
                <c:pt idx="0">
                  <c:v>1.2</c:v>
                </c:pt>
                <c:pt idx="1">
                  <c:v>0</c:v>
                </c:pt>
                <c:pt idx="2">
                  <c:v>1.83</c:v>
                </c:pt>
                <c:pt idx="3">
                  <c:v>2.17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3-41D5-8802-5C1EF35166C9}"/>
            </c:ext>
          </c:extLst>
        </c:ser>
        <c:ser>
          <c:idx val="1"/>
          <c:order val="1"/>
          <c:tx>
            <c:v>B</c:v>
          </c:tx>
          <c:invertIfNegative val="0"/>
          <c:cat>
            <c:strRef>
              <c:f>Summary!$BH$119:$BH$123</c:f>
              <c:strCache>
                <c:ptCount val="5"/>
                <c:pt idx="0">
                  <c:v>ae001</c:v>
                </c:pt>
                <c:pt idx="1">
                  <c:v>ae024</c:v>
                </c:pt>
                <c:pt idx="2">
                  <c:v>ae022</c:v>
                </c:pt>
                <c:pt idx="3">
                  <c:v>ae034</c:v>
                </c:pt>
                <c:pt idx="4">
                  <c:v>ae002</c:v>
                </c:pt>
              </c:strCache>
            </c:strRef>
          </c:cat>
          <c:val>
            <c:numRef>
              <c:f>Summary!$BJ$119:$BJ$123</c:f>
              <c:numCache>
                <c:formatCode>0.00</c:formatCode>
                <c:ptCount val="5"/>
                <c:pt idx="0">
                  <c:v>3.67</c:v>
                </c:pt>
                <c:pt idx="1">
                  <c:v>3.5</c:v>
                </c:pt>
                <c:pt idx="2">
                  <c:v>4.33</c:v>
                </c:pt>
                <c:pt idx="3">
                  <c:v>3.2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23-41D5-8802-5C1EF35166C9}"/>
            </c:ext>
          </c:extLst>
        </c:ser>
        <c:ser>
          <c:idx val="2"/>
          <c:order val="2"/>
          <c:tx>
            <c:v>C</c:v>
          </c:tx>
          <c:invertIfNegative val="0"/>
          <c:cat>
            <c:strRef>
              <c:f>Summary!$BH$119:$BH$123</c:f>
              <c:strCache>
                <c:ptCount val="5"/>
                <c:pt idx="0">
                  <c:v>ae001</c:v>
                </c:pt>
                <c:pt idx="1">
                  <c:v>ae024</c:v>
                </c:pt>
                <c:pt idx="2">
                  <c:v>ae022</c:v>
                </c:pt>
                <c:pt idx="3">
                  <c:v>ae034</c:v>
                </c:pt>
                <c:pt idx="4">
                  <c:v>ae002</c:v>
                </c:pt>
              </c:strCache>
            </c:strRef>
          </c:cat>
          <c:val>
            <c:numRef>
              <c:f>Summary!$BK$119:$BK$123</c:f>
              <c:numCache>
                <c:formatCode>0.00</c:formatCode>
                <c:ptCount val="5"/>
                <c:pt idx="0">
                  <c:v>3.75</c:v>
                </c:pt>
                <c:pt idx="1">
                  <c:v>3.6</c:v>
                </c:pt>
                <c:pt idx="2">
                  <c:v>3</c:v>
                </c:pt>
                <c:pt idx="3">
                  <c:v>1.6</c:v>
                </c:pt>
                <c:pt idx="4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23-41D5-8802-5C1EF35166C9}"/>
            </c:ext>
          </c:extLst>
        </c:ser>
        <c:ser>
          <c:idx val="3"/>
          <c:order val="3"/>
          <c:tx>
            <c:v>D</c:v>
          </c:tx>
          <c:invertIfNegative val="0"/>
          <c:cat>
            <c:strRef>
              <c:f>Summary!$BH$119:$BH$123</c:f>
              <c:strCache>
                <c:ptCount val="5"/>
                <c:pt idx="0">
                  <c:v>ae001</c:v>
                </c:pt>
                <c:pt idx="1">
                  <c:v>ae024</c:v>
                </c:pt>
                <c:pt idx="2">
                  <c:v>ae022</c:v>
                </c:pt>
                <c:pt idx="3">
                  <c:v>ae034</c:v>
                </c:pt>
                <c:pt idx="4">
                  <c:v>ae002</c:v>
                </c:pt>
              </c:strCache>
            </c:strRef>
          </c:cat>
          <c:val>
            <c:numRef>
              <c:f>Summary!$BL$119:$BL$123</c:f>
              <c:numCache>
                <c:formatCode>0.00</c:formatCode>
                <c:ptCount val="5"/>
                <c:pt idx="0">
                  <c:v>3.75</c:v>
                </c:pt>
                <c:pt idx="1">
                  <c:v>3.67</c:v>
                </c:pt>
                <c:pt idx="2">
                  <c:v>1.5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23-41D5-8802-5C1EF35166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6669056"/>
        <c:axId val="156670592"/>
        <c:axId val="0"/>
      </c:bar3DChart>
      <c:catAx>
        <c:axId val="156669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6670592"/>
        <c:crosses val="autoZero"/>
        <c:auto val="1"/>
        <c:lblAlgn val="ctr"/>
        <c:lblOffset val="100"/>
        <c:noMultiLvlLbl val="0"/>
      </c:catAx>
      <c:valAx>
        <c:axId val="15667059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56669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CC94-4BC7-4776-85C3-39DD76F83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B87425-E29C-4E5A-B872-F79DFCA2C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8474F-6BAB-42F8-A15A-5B26C33F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7C93D-2AEA-4E8B-9473-4C4B3D348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F530C-868A-4F31-A955-3078DA2A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6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51E32-6903-4ED4-9399-ADE1F3220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967EEB-4716-4AE3-B70B-A5296116D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22E08-A966-411B-AACA-B3DF0D9485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CB26E-9B9B-4D0F-9E08-7B5D3CDF2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AD59F-DF9D-46C4-A099-F69E03728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8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ADA1D-4EDC-4376-BDFB-612DDF2430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8DA7-B162-4D4D-ABB6-B23974C4E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A1806-6CC3-4333-9384-7D67B120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20194-1130-4B0A-A355-3C1EA84A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817C-F2C9-4F2F-9D8D-A403CEC09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FEFD-8B64-43D2-96AE-81E2D97A06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357CF-8DE4-4FA5-AF5C-74034E8574B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58008" y="1869587"/>
            <a:ext cx="10515600" cy="4351338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100" dirty="0">
                <a:solidFill>
                  <a:schemeClr val="tx1"/>
                </a:solidFill>
              </a:rPr>
              <a:t>“Agenda Content”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3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7428-F390-45C1-B249-53D70D957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ADFCF-80D2-489F-87DA-FDD5D6C5A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4769D-1222-49DA-9536-CAD36277E8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33451-448E-469E-ABC6-3268FEAA4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45392-7762-45D6-A893-89C28991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9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E6B1E-9D18-4D24-AEAC-0BF46927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8E28C-78AE-4BE8-A808-1BDD3B9A3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C1FFE-0811-4343-8621-590517743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6221D-DD61-4BA6-ACB1-941A5FDE70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EA842-AD28-474A-B789-CCC28D1D2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0F242-FF43-4D7D-81FA-571F8022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8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67D26-38B1-4DDB-A720-6E7578C90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354CA-AC26-4C8F-B848-05867B2BE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4F411-E2E1-450D-9D98-43AB1FF84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156AC-6ECD-44A4-814A-AC3DDB1D89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7961D4-2AB1-4FFB-BD13-A97B07B88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E9E4DF-F25E-47D4-B03D-363BDA28C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65A57-F00C-4B3A-98F5-F221FA02E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7FFBAF-6878-42AF-8DE5-A4A4C973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06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6CFF2-7583-463E-A0C9-56E3E689D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35D8B-44EE-4CD4-A877-0CFE6B67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E98A1A-2C97-458A-B956-71A2813C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F1D6C-2B03-4B58-8615-19FE4637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1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C858A7-BBAB-4FA9-A881-044587C2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A080C-01BD-40CF-A5E0-EF36FB19C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72188-C5E5-4469-94E6-731B50C6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9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92867-CA1B-443E-9CB4-A325BA51F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33CE4-2546-41B1-9BF0-693E405B1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6B7E3-1821-496B-BA9F-447C1F195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569C7-55DB-42F5-8D89-DB99504B1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55A1A-2F80-4D0E-B574-26ED3ED8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51DAC-BC7A-46AA-AFBC-258E70759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1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D9313-D9BA-45C3-A5D4-C44E7BEE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C1C45C-29A8-40C9-9919-46A529726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3AB7E-C953-4C2A-9D25-9045A14EB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D4435-10B8-4772-9911-9EE2E94F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A87E1-13DE-43B0-A19E-F65705642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260BF-8FB9-4252-86EB-E552C368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9AC63D50-C8CE-49BD-9C70-EA135C992B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D63723-E31E-4E96-BC01-511BF6A11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AA319-F052-4775-B122-DEA7E61BF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100" dirty="0">
                <a:solidFill>
                  <a:schemeClr val="tx1"/>
                </a:solidFill>
              </a:rPr>
              <a:t>“Agenda Content”</a:t>
            </a:r>
          </a:p>
        </p:txBody>
      </p:sp>
    </p:spTree>
    <p:extLst>
      <p:ext uri="{BB962C8B-B14F-4D97-AF65-F5344CB8AC3E}">
        <p14:creationId xmlns:p14="http://schemas.microsoft.com/office/powerpoint/2010/main" val="236006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ngusmcleod.com/portfolio-items/go-autonomy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71D647-8BE1-40ED-BCB2-1D02C52C1A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77364" y="950386"/>
            <a:ext cx="7886700" cy="1551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50000"/>
                  </a:schemeClr>
                </a:solidFill>
              </a:rPr>
              <a:t>Manufacturing Competitiveness: Technology, Agility, and Personalization </a:t>
            </a:r>
            <a:r>
              <a:rPr lang="en-US" sz="3600" dirty="0">
                <a:solidFill>
                  <a:srgbClr val="DCEAF0"/>
                </a:solidFill>
              </a:rPr>
              <a:t>1</a:t>
            </a:r>
          </a:p>
          <a:p>
            <a:pPr lvl="0">
              <a:defRPr sz="8900" spc="2759">
                <a:solidFill>
                  <a:srgbClr val="FFFFFF"/>
                </a:solidFill>
                <a:latin typeface="Stellar Medium"/>
                <a:ea typeface="Stellar Medium"/>
                <a:cs typeface="Stellar Medium"/>
                <a:sym typeface="Stellar Medium"/>
              </a:defRPr>
            </a:pPr>
            <a:endParaRPr lang="en-US" sz="3338" spc="2069" dirty="0">
              <a:solidFill>
                <a:srgbClr val="FFFFFF"/>
              </a:solidFill>
              <a:latin typeface="Stellar Medium"/>
              <a:sym typeface="Stellar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1328" y="2945241"/>
            <a:ext cx="7886700" cy="1019734"/>
          </a:xfrm>
        </p:spPr>
        <p:txBody>
          <a:bodyPr/>
          <a:lstStyle/>
          <a:p>
            <a:pPr lvl="0" algn="ctr"/>
            <a:r>
              <a:rPr lang="en-US" sz="3000" b="1" spc="-75" dirty="0">
                <a:solidFill>
                  <a:srgbClr val="33CCCC"/>
                </a:solidFill>
                <a:latin typeface="Stellar Medium"/>
                <a:sym typeface="Stellar Medium"/>
              </a:rPr>
              <a:t>A Global Leadership Perspective</a:t>
            </a:r>
          </a:p>
          <a:p>
            <a:endParaRPr lang="en-US" dirty="0"/>
          </a:p>
        </p:txBody>
      </p:sp>
      <p:pic>
        <p:nvPicPr>
          <p:cNvPr id="6" name="Picture 5" descr="A small clip art picture of Earth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8356" y="3767267"/>
            <a:ext cx="1417013" cy="14426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3A2874-08AA-4891-8D86-14ED35F63A7F}"/>
              </a:ext>
            </a:extLst>
          </p:cNvPr>
          <p:cNvSpPr txBox="1"/>
          <p:nvPr/>
        </p:nvSpPr>
        <p:spPr>
          <a:xfrm>
            <a:off x="6720469" y="4748253"/>
            <a:ext cx="2832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 sz="8900" spc="2759">
                <a:solidFill>
                  <a:srgbClr val="FFFFFF"/>
                </a:solidFill>
                <a:latin typeface="Stellar Medium"/>
                <a:ea typeface="Stellar Medium"/>
                <a:cs typeface="Stellar Medium"/>
                <a:sym typeface="Stellar Medium"/>
              </a:defRPr>
            </a:pPr>
            <a:r>
              <a:rPr lang="en-US" sz="2400" spc="-75" dirty="0">
                <a:solidFill>
                  <a:srgbClr val="33CCCC"/>
                </a:solidFill>
                <a:latin typeface="Stellar Medium"/>
                <a:sym typeface="Stellar Medium"/>
              </a:rPr>
              <a:t>Dr. Angus McLeod</a:t>
            </a:r>
          </a:p>
        </p:txBody>
      </p:sp>
    </p:spTree>
    <p:extLst>
      <p:ext uri="{BB962C8B-B14F-4D97-AF65-F5344CB8AC3E}">
        <p14:creationId xmlns:p14="http://schemas.microsoft.com/office/powerpoint/2010/main" val="167011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Engagement &amp; Morale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HBR: Survey of 52 Fortune 1000 companies: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33CCCC"/>
                </a:solidFill>
              </a:rPr>
              <a:t>85% of employees experience a sharp decline in morale by 6 months in a job, morale still reduces after that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It’s maybe not surprising that morale is one of the top three concerns of HR Professionals (Brad Power, 2016., HBR). </a:t>
            </a:r>
          </a:p>
          <a:p>
            <a:r>
              <a:rPr lang="en-US" sz="1800" b="1" dirty="0">
                <a:solidFill>
                  <a:srgbClr val="33CCCC"/>
                </a:solidFill>
              </a:rPr>
              <a:t>The other concerns are customer satisfaction and profits.</a:t>
            </a:r>
          </a:p>
        </p:txBody>
      </p:sp>
    </p:spTree>
    <p:extLst>
      <p:ext uri="{BB962C8B-B14F-4D97-AF65-F5344CB8AC3E}">
        <p14:creationId xmlns:p14="http://schemas.microsoft.com/office/powerpoint/2010/main" val="406933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Factors for Happy staff AND Business Success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33CCCC"/>
                </a:solidFill>
              </a:rPr>
              <a:t>Equal treatment for all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Respect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Fairness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Support (during difficulties)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Achievement</a:t>
            </a:r>
          </a:p>
          <a:p>
            <a:r>
              <a:rPr lang="en-US" b="1" dirty="0" err="1" smtClean="0">
                <a:solidFill>
                  <a:srgbClr val="33CCCC"/>
                </a:solidFill>
              </a:rPr>
              <a:t>Cameraderie</a:t>
            </a:r>
            <a:endParaRPr lang="en-US" b="1" dirty="0" smtClean="0">
              <a:solidFill>
                <a:srgbClr val="33CCCC"/>
              </a:solidFill>
            </a:endParaRPr>
          </a:p>
          <a:p>
            <a:r>
              <a:rPr lang="en-US" b="1" dirty="0" smtClean="0">
                <a:solidFill>
                  <a:srgbClr val="33CCCC"/>
                </a:solidFill>
              </a:rPr>
              <a:t>Purpose: reasons to work with the local team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Share information as a principle, not ‘need to know’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60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Factors for Happy staff AND Business Success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3CCCC"/>
                </a:solidFill>
              </a:rPr>
              <a:t>Recognition: do it often and make it personal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Meaning: Explain what the benefits are, including for them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Conversation, not commands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Ask questions, listen, make change &amp; tell them what you did and why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Servant-Leadership at all levels of management (coaching skills)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Provide active feedback on good- and below-performance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Self-managing teams: QC, scheduling, methods…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Autonomy…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5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Autonomy:	TWENTY year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33CCCC"/>
                </a:solidFill>
              </a:rPr>
              <a:t>Autonomy: Self-direction with the right level of stress, makes workers more productive &amp; they experience more wellbeing (happiness) at work</a:t>
            </a:r>
          </a:p>
          <a:p>
            <a:r>
              <a:rPr lang="en-US" sz="2400" b="1" dirty="0">
                <a:solidFill>
                  <a:srgbClr val="33CCCC"/>
                </a:solidFill>
              </a:rPr>
              <a:t>Autonomy: Creates positive independent actions</a:t>
            </a:r>
          </a:p>
          <a:p>
            <a:r>
              <a:rPr lang="en-US" sz="2400" b="1" dirty="0">
                <a:solidFill>
                  <a:srgbClr val="33CCCC"/>
                </a:solidFill>
              </a:rPr>
              <a:t>Autonomy: Staff turn-over is </a:t>
            </a:r>
            <a:r>
              <a:rPr lang="en-US" sz="2400" b="1">
                <a:solidFill>
                  <a:srgbClr val="33CCCC"/>
                </a:solidFill>
              </a:rPr>
              <a:t>reduced.</a:t>
            </a:r>
          </a:p>
          <a:p>
            <a:endParaRPr lang="en-US" sz="2400" b="1" dirty="0">
              <a:solidFill>
                <a:srgbClr val="33CCCC"/>
              </a:solidFill>
            </a:endParaRPr>
          </a:p>
          <a:p>
            <a:r>
              <a:rPr lang="en-US" sz="2400" b="1" dirty="0">
                <a:solidFill>
                  <a:srgbClr val="33CCCC"/>
                </a:solidFill>
                <a:hlinkClick r:id="rId2"/>
              </a:rPr>
              <a:t>https://angusmcleod.com/portfolio-items/go-autonomy/</a:t>
            </a:r>
            <a:r>
              <a:rPr lang="en-US" sz="2400" b="1" dirty="0">
                <a:solidFill>
                  <a:srgbClr val="33CC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30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 Counties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3CCCC"/>
                </a:solidFill>
              </a:rPr>
              <a:t>Every company surveyed expressed hiring people as a problem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In many companies, staff turnover is &gt; 40% pa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If managers &amp; supervisors were better at employee engagement, morale-building &amp; increasing autonomy, would there still be a significant hiring problem? And…… 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What level of business success, including implementation of new-technology/</a:t>
            </a:r>
            <a:r>
              <a:rPr lang="en-US" b="1" dirty="0" err="1" smtClean="0">
                <a:solidFill>
                  <a:srgbClr val="33CCCC"/>
                </a:solidFill>
              </a:rPr>
              <a:t>IoT</a:t>
            </a:r>
            <a:r>
              <a:rPr lang="en-US" b="1" dirty="0" smtClean="0">
                <a:solidFill>
                  <a:srgbClr val="33CCCC"/>
                </a:solidFill>
              </a:rPr>
              <a:t> etc would these improvements make?</a:t>
            </a:r>
            <a:endParaRPr lang="en-US" b="1" dirty="0">
              <a:solidFill>
                <a:srgbClr val="33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02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71D647-8BE1-40ED-BCB2-1D02C52C1A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77364" y="950386"/>
            <a:ext cx="7886700" cy="1551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>
                    <a:lumMod val="50000"/>
                  </a:schemeClr>
                </a:solidFill>
              </a:rPr>
              <a:t>Manufacturing Competitiveness: Technology, Agility, and Personalization </a:t>
            </a:r>
            <a:r>
              <a:rPr lang="en-US" sz="3600" dirty="0">
                <a:solidFill>
                  <a:srgbClr val="DCEAF0"/>
                </a:solidFill>
              </a:rPr>
              <a:t>2</a:t>
            </a:r>
          </a:p>
          <a:p>
            <a:pPr lvl="0">
              <a:defRPr sz="8900" spc="2759">
                <a:solidFill>
                  <a:srgbClr val="FFFFFF"/>
                </a:solidFill>
                <a:latin typeface="Stellar Medium"/>
                <a:ea typeface="Stellar Medium"/>
                <a:cs typeface="Stellar Medium"/>
                <a:sym typeface="Stellar Medium"/>
              </a:defRPr>
            </a:pPr>
            <a:endParaRPr lang="en-US" sz="3338" spc="2069" dirty="0">
              <a:latin typeface="Stellar Medium"/>
              <a:sym typeface="Stellar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1328" y="2945241"/>
            <a:ext cx="7886700" cy="1019734"/>
          </a:xfrm>
        </p:spPr>
        <p:txBody>
          <a:bodyPr/>
          <a:lstStyle/>
          <a:p>
            <a:pPr lvl="0" algn="ctr"/>
            <a:r>
              <a:rPr lang="en-US" sz="3000" b="1" spc="-75" dirty="0">
                <a:solidFill>
                  <a:srgbClr val="33CCCC"/>
                </a:solidFill>
                <a:latin typeface="Stellar Medium"/>
                <a:sym typeface="Stellar Medium"/>
              </a:rPr>
              <a:t>A Global Leadership Perspective</a:t>
            </a:r>
          </a:p>
          <a:p>
            <a:endParaRPr lang="en-US" dirty="0"/>
          </a:p>
        </p:txBody>
      </p:sp>
      <p:pic>
        <p:nvPicPr>
          <p:cNvPr id="6" name="Picture 5" descr="A small clip art picture of Earth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8356" y="3767267"/>
            <a:ext cx="1417013" cy="14426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3A2874-08AA-4891-8D86-14ED35F63A7F}"/>
              </a:ext>
            </a:extLst>
          </p:cNvPr>
          <p:cNvSpPr txBox="1"/>
          <p:nvPr/>
        </p:nvSpPr>
        <p:spPr>
          <a:xfrm>
            <a:off x="6854285" y="4748253"/>
            <a:ext cx="276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 sz="8900" spc="2759">
                <a:solidFill>
                  <a:srgbClr val="FFFFFF"/>
                </a:solidFill>
                <a:latin typeface="Stellar Medium"/>
                <a:ea typeface="Stellar Medium"/>
                <a:cs typeface="Stellar Medium"/>
                <a:sym typeface="Stellar Medium"/>
              </a:defRPr>
            </a:pPr>
            <a:r>
              <a:rPr lang="en-US" sz="2400" spc="-75" dirty="0">
                <a:solidFill>
                  <a:srgbClr val="33CCCC"/>
                </a:solidFill>
                <a:latin typeface="Stellar Medium"/>
                <a:sym typeface="Stellar Medium"/>
              </a:rPr>
              <a:t>Dr. Angus McLeod</a:t>
            </a:r>
          </a:p>
        </p:txBody>
      </p:sp>
    </p:spTree>
    <p:extLst>
      <p:ext uri="{BB962C8B-B14F-4D97-AF65-F5344CB8AC3E}">
        <p14:creationId xmlns:p14="http://schemas.microsoft.com/office/powerpoint/2010/main" val="224537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Tips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en-US" b="1" dirty="0" smtClean="0">
                <a:solidFill>
                  <a:srgbClr val="33CCCC"/>
                </a:solidFill>
              </a:rPr>
              <a:t>Where we put our focus is where we get results – manage the change</a:t>
            </a:r>
          </a:p>
          <a:p>
            <a:pPr marL="385763" indent="-385763">
              <a:buFont typeface="+mj-lt"/>
              <a:buAutoNum type="arabicPeriod"/>
            </a:pPr>
            <a:r>
              <a:rPr lang="en-US" b="1" dirty="0" smtClean="0">
                <a:solidFill>
                  <a:srgbClr val="33CCCC"/>
                </a:solidFill>
              </a:rPr>
              <a:t>Take your ‘self’ to work each day – humanity pays dividends</a:t>
            </a:r>
          </a:p>
          <a:p>
            <a:pPr marL="385763" indent="-385763">
              <a:buFont typeface="+mj-lt"/>
              <a:buAutoNum type="arabicPeriod"/>
            </a:pPr>
            <a:r>
              <a:rPr lang="en-US" b="1" dirty="0" smtClean="0">
                <a:solidFill>
                  <a:srgbClr val="33CCCC"/>
                </a:solidFill>
              </a:rPr>
              <a:t>Ask questions; do less telling!</a:t>
            </a:r>
            <a:endParaRPr lang="en-US" b="1" dirty="0">
              <a:solidFill>
                <a:srgbClr val="33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64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Classification of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A: Shop-floor skills: </a:t>
            </a:r>
          </a:p>
          <a:p>
            <a:r>
              <a:rPr lang="en-US" dirty="0" smtClean="0">
                <a:solidFill>
                  <a:srgbClr val="33CCCC"/>
                </a:solidFill>
              </a:rPr>
              <a:t>Behaviors, skills, training-levels, opportunities to develop further skills &amp; support for career</a:t>
            </a:r>
          </a:p>
          <a:p>
            <a:r>
              <a:rPr lang="en-US" b="1" dirty="0" smtClean="0">
                <a:solidFill>
                  <a:srgbClr val="E6883A"/>
                </a:solidFill>
              </a:rPr>
              <a:t>B: Operational Excellence:</a:t>
            </a:r>
          </a:p>
          <a:p>
            <a:r>
              <a:rPr lang="en-US" dirty="0" smtClean="0">
                <a:solidFill>
                  <a:srgbClr val="33CCCC"/>
                </a:solidFill>
              </a:rPr>
              <a:t>Systemization on the shop floor</a:t>
            </a:r>
          </a:p>
          <a:p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C: </a:t>
            </a:r>
            <a:r>
              <a:rPr lang="en-US" b="1" dirty="0" err="1" smtClean="0">
                <a:solidFill>
                  <a:schemeClr val="bg1">
                    <a:lumMod val="65000"/>
                  </a:schemeClr>
                </a:solidFill>
              </a:rPr>
              <a:t>NextGen</a:t>
            </a:r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r>
              <a:rPr lang="en-US" dirty="0" smtClean="0">
                <a:solidFill>
                  <a:srgbClr val="33CCCC"/>
                </a:solidFill>
              </a:rPr>
              <a:t>Education and Technology knowledge and application</a:t>
            </a:r>
          </a:p>
          <a:p>
            <a:r>
              <a:rPr lang="en-US" b="1" dirty="0" smtClean="0">
                <a:solidFill>
                  <a:srgbClr val="F6C926"/>
                </a:solidFill>
              </a:rPr>
              <a:t>D: Management agility (Leadership):</a:t>
            </a:r>
          </a:p>
          <a:p>
            <a:r>
              <a:rPr lang="en-US" dirty="0" smtClean="0">
                <a:solidFill>
                  <a:srgbClr val="33CCCC"/>
                </a:solidFill>
              </a:rPr>
              <a:t>Education, practice, openness to beneficial change across all areas of business.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58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 5 Companies (10 Counties)</a:t>
            </a:r>
            <a:endParaRPr lang="en-US" dirty="0"/>
          </a:p>
        </p:txBody>
      </p:sp>
      <p:graphicFrame>
        <p:nvGraphicFramePr>
          <p:cNvPr id="7" name="Chart 6" descr="A bar chart showing the top 5 companies in the 10-county region."/>
          <p:cNvGraphicFramePr/>
          <p:nvPr>
            <p:extLst>
              <p:ext uri="{D42A27DB-BD31-4B8C-83A1-F6EECF244321}">
                <p14:modId xmlns:p14="http://schemas.microsoft.com/office/powerpoint/2010/main" val="4158065258"/>
              </p:ext>
            </p:extLst>
          </p:nvPr>
        </p:nvGraphicFramePr>
        <p:xfrm>
          <a:off x="2021206" y="2074545"/>
          <a:ext cx="8203883" cy="370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7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Bottom 5 Companies (10 Counties)</a:t>
            </a:r>
            <a:endParaRPr lang="en-US" dirty="0"/>
          </a:p>
        </p:txBody>
      </p:sp>
      <p:graphicFrame>
        <p:nvGraphicFramePr>
          <p:cNvPr id="4" name="Chart 3" descr="A bar chart showing the bottom 5 companies in the 10-county region."/>
          <p:cNvGraphicFramePr/>
          <p:nvPr>
            <p:extLst>
              <p:ext uri="{D42A27DB-BD31-4B8C-83A1-F6EECF244321}">
                <p14:modId xmlns:p14="http://schemas.microsoft.com/office/powerpoint/2010/main" val="145271703"/>
              </p:ext>
            </p:extLst>
          </p:nvPr>
        </p:nvGraphicFramePr>
        <p:xfrm>
          <a:off x="2278380" y="2393157"/>
          <a:ext cx="7672388" cy="3393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223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Deere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Arial" pitchFamily="34" charset="0"/>
              <a:buChar char="•"/>
            </a:pPr>
            <a:r>
              <a:rPr lang="en-US" b="1" dirty="0" smtClean="0">
                <a:solidFill>
                  <a:srgbClr val="33CCCC"/>
                </a:solidFill>
              </a:rPr>
              <a:t>Leadership in </a:t>
            </a:r>
            <a:r>
              <a:rPr lang="en-US" b="1" dirty="0" err="1" smtClean="0">
                <a:solidFill>
                  <a:srgbClr val="33CCCC"/>
                </a:solidFill>
              </a:rPr>
              <a:t>IoT</a:t>
            </a:r>
            <a:r>
              <a:rPr lang="en-US" b="1" dirty="0" smtClean="0">
                <a:solidFill>
                  <a:srgbClr val="33CCCC"/>
                </a:solidFill>
              </a:rPr>
              <a:t> is ‘key to current JD business strategy’</a:t>
            </a:r>
          </a:p>
          <a:p>
            <a:pPr marL="385763" indent="-385763">
              <a:buFont typeface="Arial" pitchFamily="34" charset="0"/>
              <a:buChar char="•"/>
            </a:pPr>
            <a:r>
              <a:rPr lang="en-US" b="1" dirty="0" smtClean="0">
                <a:solidFill>
                  <a:srgbClr val="33CCCC"/>
                </a:solidFill>
              </a:rPr>
              <a:t>Measure staff morale every </a:t>
            </a:r>
            <a:r>
              <a:rPr lang="en-US" b="1" u="sng" dirty="0" smtClean="0">
                <a:solidFill>
                  <a:srgbClr val="33CCCC"/>
                </a:solidFill>
              </a:rPr>
              <a:t>two weeks</a:t>
            </a:r>
          </a:p>
          <a:p>
            <a:pPr marL="385763" indent="-385763">
              <a:buFont typeface="Arial" pitchFamily="34" charset="0"/>
              <a:buChar char="•"/>
            </a:pPr>
            <a:r>
              <a:rPr lang="en-US" b="1" dirty="0" smtClean="0">
                <a:solidFill>
                  <a:srgbClr val="33CCCC"/>
                </a:solidFill>
              </a:rPr>
              <a:t>Actively seeking to continuously improve morale…</a:t>
            </a:r>
          </a:p>
          <a:p>
            <a:r>
              <a:rPr lang="en-US" b="1" dirty="0" smtClean="0">
                <a:solidFill>
                  <a:srgbClr val="33CCCC"/>
                </a:solidFill>
              </a:rPr>
              <a:t>	“We need to address your performance issue. Help me to understand why you are feeling the way you are?”</a:t>
            </a:r>
            <a:endParaRPr lang="en-US" b="1" dirty="0">
              <a:solidFill>
                <a:srgbClr val="33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17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Morale &amp;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350" dirty="0"/>
              <a:t>David Novak, HBR, 2016:</a:t>
            </a:r>
          </a:p>
          <a:p>
            <a:endParaRPr lang="en-US" dirty="0" smtClean="0"/>
          </a:p>
          <a:p>
            <a:r>
              <a:rPr lang="en-US" sz="2700" b="1" dirty="0">
                <a:solidFill>
                  <a:srgbClr val="33CCCC"/>
                </a:solidFill>
              </a:rPr>
              <a:t>‘82% of employed Americans do not feel that their supervisors recognize them enough for their contribution’.</a:t>
            </a:r>
          </a:p>
        </p:txBody>
      </p:sp>
    </p:spTree>
    <p:extLst>
      <p:ext uri="{BB962C8B-B14F-4D97-AF65-F5344CB8AC3E}">
        <p14:creationId xmlns:p14="http://schemas.microsoft.com/office/powerpoint/2010/main" val="84595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Success Factors </a:t>
            </a:r>
            <a:r>
              <a:rPr lang="en-US" dirty="0" smtClean="0">
                <a:solidFill>
                  <a:srgbClr val="E9EEF0"/>
                </a:solidFill>
              </a:rPr>
              <a:t>1</a:t>
            </a:r>
            <a:endParaRPr lang="en-US" dirty="0">
              <a:solidFill>
                <a:srgbClr val="E9EE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HBR Annual Survey (2016; 568 global respondents)</a:t>
            </a:r>
          </a:p>
          <a:p>
            <a:endParaRPr lang="en-US" dirty="0" smtClean="0"/>
          </a:p>
          <a:p>
            <a:pPr marL="385763" indent="-385763"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33CCCC"/>
                </a:solidFill>
              </a:rPr>
              <a:t>Customer Satisfaction			80%</a:t>
            </a:r>
          </a:p>
          <a:p>
            <a:pPr marL="385763" indent="-385763"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33CCCC"/>
                </a:solidFill>
              </a:rPr>
              <a:t>Effective Communications			73%</a:t>
            </a:r>
          </a:p>
          <a:p>
            <a:pPr marL="385763" indent="-385763"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33CCCC"/>
                </a:solidFill>
              </a:rPr>
              <a:t>High Employee engagement		71%</a:t>
            </a:r>
          </a:p>
          <a:p>
            <a:pPr marL="385763" indent="-385763"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33CCCC"/>
                </a:solidFill>
              </a:rPr>
              <a:t>Efficient productivity				68%</a:t>
            </a:r>
          </a:p>
          <a:p>
            <a:pPr marL="385763" indent="-385763"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33CCCC"/>
                </a:solidFill>
              </a:rPr>
              <a:t>Continuous Quality improvement		59%</a:t>
            </a:r>
          </a:p>
        </p:txBody>
      </p:sp>
    </p:spTree>
    <p:extLst>
      <p:ext uri="{BB962C8B-B14F-4D97-AF65-F5344CB8AC3E}">
        <p14:creationId xmlns:p14="http://schemas.microsoft.com/office/powerpoint/2010/main" val="93519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Success Factors </a:t>
            </a:r>
            <a:r>
              <a:rPr lang="en-US" dirty="0">
                <a:solidFill>
                  <a:srgbClr val="E9EEF0"/>
                </a:solidFill>
              </a:rPr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HBR Annual Survey (2016; 568 global respondents)</a:t>
            </a:r>
          </a:p>
          <a:p>
            <a:endParaRPr lang="en-US" dirty="0" smtClean="0"/>
          </a:p>
          <a:p>
            <a:r>
              <a:rPr lang="en-US" sz="2700" b="1" dirty="0">
                <a:solidFill>
                  <a:srgbClr val="33CCCC"/>
                </a:solidFill>
              </a:rPr>
              <a:t>94% of companies that prioritize Employee Engagement measured SIGNIFICANT impact on customer satisfaction. </a:t>
            </a:r>
          </a:p>
          <a:p>
            <a:endParaRPr lang="en-US" sz="1500" b="1" dirty="0">
              <a:solidFill>
                <a:srgbClr val="33CCCC"/>
              </a:solidFill>
            </a:endParaRPr>
          </a:p>
          <a:p>
            <a:r>
              <a:rPr lang="en-US" sz="1500" b="1" dirty="0">
                <a:solidFill>
                  <a:srgbClr val="33CCCC"/>
                </a:solidFill>
              </a:rPr>
              <a:t>(moderate, 17% or considerable , 77%) </a:t>
            </a:r>
          </a:p>
          <a:p>
            <a:endParaRPr lang="en-US" b="1" dirty="0" smtClean="0">
              <a:solidFill>
                <a:srgbClr val="33CCCC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075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Success Factors </a:t>
            </a:r>
            <a:r>
              <a:rPr lang="en-US" dirty="0">
                <a:solidFill>
                  <a:srgbClr val="E9EEF0"/>
                </a:solidFill>
              </a:rPr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300" b="1" dirty="0">
                <a:solidFill>
                  <a:srgbClr val="33CCCC"/>
                </a:solidFill>
              </a:rPr>
              <a:t>“Delivering happiness (for customers and employees)… good for our business and shareholders”.</a:t>
            </a:r>
          </a:p>
          <a:p>
            <a:r>
              <a:rPr lang="en-US" sz="1350" b="1" dirty="0">
                <a:solidFill>
                  <a:srgbClr val="33CCCC"/>
                </a:solidFill>
              </a:rPr>
              <a:t>Alfred Lin (ex-Chairman, </a:t>
            </a:r>
            <a:r>
              <a:rPr lang="en-US" sz="1350" b="1" dirty="0" err="1">
                <a:solidFill>
                  <a:srgbClr val="33CCCC"/>
                </a:solidFill>
              </a:rPr>
              <a:t>Zappos</a:t>
            </a:r>
            <a:r>
              <a:rPr lang="en-US" sz="1350" b="1" dirty="0">
                <a:solidFill>
                  <a:srgbClr val="33CC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143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E5C735A-38E7-4593-8B01-BE3C314504DF}" vid="{9E5483AB-8198-4992-B7F6-A495F8F4547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584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Stellar Medium</vt:lpstr>
      <vt:lpstr>Wingdings</vt:lpstr>
      <vt:lpstr>1_Custom Design</vt:lpstr>
      <vt:lpstr>Manufacturing Competitiveness: Technology, Agility, and Personalization 1 </vt:lpstr>
      <vt:lpstr>Classification of Companies</vt:lpstr>
      <vt:lpstr>Top 5 Companies (10 Counties)</vt:lpstr>
      <vt:lpstr>Bottom 5 Companies (10 Counties)</vt:lpstr>
      <vt:lpstr>John Deere </vt:lpstr>
      <vt:lpstr>Morale &amp; Recognition</vt:lpstr>
      <vt:lpstr>Business Success Factors 1</vt:lpstr>
      <vt:lpstr>Business Success Factors 2</vt:lpstr>
      <vt:lpstr>Business Success Factors 3</vt:lpstr>
      <vt:lpstr>Employee Engagement &amp; Morale</vt:lpstr>
      <vt:lpstr>Key Factors for Happy staff AND Business Success #1</vt:lpstr>
      <vt:lpstr>Key Factors for Happy staff AND Business Success #2</vt:lpstr>
      <vt:lpstr>Autonomy: TWENTY year study</vt:lpstr>
      <vt:lpstr>Ten Counties </vt:lpstr>
      <vt:lpstr>Manufacturing Competitiveness: Technology, Agility, and Personalization 2 </vt:lpstr>
      <vt:lpstr>Three Tips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Manufacturing Competitiveness: Technology, Agility, and Personalization 1 </dc:title>
  <dc:creator>Windows User</dc:creator>
  <cp:lastModifiedBy>Windows User</cp:lastModifiedBy>
  <cp:revision>4</cp:revision>
  <dcterms:created xsi:type="dcterms:W3CDTF">2019-08-05T16:47:49Z</dcterms:created>
  <dcterms:modified xsi:type="dcterms:W3CDTF">2019-08-09T15:28:37Z</dcterms:modified>
</cp:coreProperties>
</file>