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62" r:id="rId2"/>
    <p:sldId id="264" r:id="rId3"/>
    <p:sldId id="286" r:id="rId4"/>
    <p:sldId id="266" r:id="rId5"/>
    <p:sldId id="287" r:id="rId6"/>
    <p:sldId id="279" r:id="rId7"/>
    <p:sldId id="280" r:id="rId8"/>
    <p:sldId id="281" r:id="rId9"/>
    <p:sldId id="288" r:id="rId10"/>
    <p:sldId id="289" r:id="rId11"/>
    <p:sldId id="290" r:id="rId12"/>
    <p:sldId id="291" r:id="rId13"/>
    <p:sldId id="284" r:id="rId14"/>
    <p:sldId id="293" r:id="rId15"/>
    <p:sldId id="292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9" autoAdjust="0"/>
    <p:restoredTop sz="86395" autoAdjust="0"/>
  </p:normalViewPr>
  <p:slideViewPr>
    <p:cSldViewPr snapToGrid="0">
      <p:cViewPr>
        <p:scale>
          <a:sx n="40" d="100"/>
          <a:sy n="40" d="100"/>
        </p:scale>
        <p:origin x="-12" y="99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6651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f8b07f7c2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f8b07f7c2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224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5f8b07f7c2_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5f8b07f7c2_2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8764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B17BF-3DE7-485B-9456-0BD25BE80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0EE41-899A-44CE-8A48-E8B6D2BD2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08CD5-111E-49B9-AEF9-F42E04169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8E45-BB8F-461C-800B-B46DA36D5F4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15002-C552-42C7-AB99-BA5162D58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76A90-6581-4EF9-9E95-B3ED0F4C9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A0C30-CD36-457F-BDA3-2F412D23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170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57612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496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21423"/>
            <a:ext cx="7763814" cy="2052614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743093"/>
            <a:ext cx="7763814" cy="1026137"/>
          </a:xfrm>
        </p:spPr>
        <p:txBody>
          <a:bodyPr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8E45-BB8F-461C-800B-B46DA36D5F4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A0C30-CD36-457F-BDA3-2F412D235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578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60" r:id="rId9"/>
    <p:sldLayoutId id="2147483662" r:id="rId10"/>
    <p:sldLayoutId id="2147483663" r:id="rId11"/>
    <p:sldLayoutId id="2147483664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iyer@purdue.edu" TargetMode="Externa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Aiyer@purdue.ed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DF00A-D1B2-47BD-B774-BFB66AE83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spcBef>
                <a:spcPts val="750"/>
              </a:spcBef>
            </a:pPr>
            <a:r>
              <a:rPr lang="en-US" dirty="0">
                <a:cs typeface="Calibri Light"/>
              </a:rPr>
              <a:t>Capacity Market Model and Agility</a:t>
            </a:r>
          </a:p>
          <a:p>
            <a:pPr>
              <a:spcBef>
                <a:spcPts val="750"/>
              </a:spcBef>
              <a:buFont typeface="Arial"/>
              <a:buChar char="•"/>
            </a:pPr>
            <a:endParaRPr lang="en-US" dirty="0">
              <a:cs typeface="Calibri Light"/>
            </a:endParaRPr>
          </a:p>
          <a:p>
            <a:endParaRPr lang="en-US" dirty="0">
              <a:cs typeface="Calibri Ligh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FD65C9-DF4D-41F7-A563-B40CF996F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319" y="1956661"/>
            <a:ext cx="7933826" cy="1812569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800" b="1" dirty="0">
                <a:solidFill>
                  <a:schemeClr val="tx1"/>
                </a:solidFill>
              </a:rPr>
              <a:t>Ananth. V Iyer</a:t>
            </a:r>
          </a:p>
          <a:p>
            <a:r>
              <a:rPr lang="en-US" dirty="0">
                <a:solidFill>
                  <a:schemeClr val="tx1"/>
                </a:solidFill>
              </a:rPr>
              <a:t>Director, DCMME</a:t>
            </a:r>
          </a:p>
          <a:p>
            <a:r>
              <a:rPr lang="en-US" dirty="0">
                <a:solidFill>
                  <a:schemeClr val="tx1"/>
                </a:solidFill>
              </a:rPr>
              <a:t>Susan </a:t>
            </a:r>
            <a:r>
              <a:rPr lang="en-US" dirty="0" err="1">
                <a:solidFill>
                  <a:schemeClr val="tx1"/>
                </a:solidFill>
              </a:rPr>
              <a:t>Bulkeley</a:t>
            </a:r>
            <a:r>
              <a:rPr lang="en-US" dirty="0">
                <a:solidFill>
                  <a:schemeClr val="tx1"/>
                </a:solidFill>
              </a:rPr>
              <a:t> Butler Chair in Operations Management</a:t>
            </a:r>
          </a:p>
          <a:p>
            <a:r>
              <a:rPr lang="en-US" dirty="0">
                <a:solidFill>
                  <a:schemeClr val="tx1"/>
                </a:solidFill>
                <a:hlinkClick r:id="rId2"/>
              </a:rPr>
              <a:t>aiyer@purdue.edu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76393" y="4393769"/>
            <a:ext cx="76466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Funded by the Lilly Endowment through a grant Wabash Heartland Innovation Network (WHIN)</a:t>
            </a:r>
          </a:p>
        </p:txBody>
      </p:sp>
    </p:spTree>
    <p:extLst>
      <p:ext uri="{BB962C8B-B14F-4D97-AF65-F5344CB8AC3E}">
        <p14:creationId xmlns:p14="http://schemas.microsoft.com/office/powerpoint/2010/main" val="1616222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41BF22E8-4DE4-4DA1-8DE9-EFC0A8519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Customers permit multiple processes, but require only one supplier to be chosen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2530" y="166713"/>
            <a:ext cx="74959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Customers permit multiple processes, but require only one supplier to be chosen</a:t>
            </a:r>
          </a:p>
        </p:txBody>
      </p:sp>
      <p:pic>
        <p:nvPicPr>
          <p:cNvPr id="2" name="Picture 1" descr="Value stream map showing the different production plans using different process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633"/>
            <a:ext cx="9105037" cy="33479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9830" y="3933606"/>
            <a:ext cx="5436104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Results: Customer 1 has 90 units produced, 10 units not produced</a:t>
            </a:r>
          </a:p>
          <a:p>
            <a:r>
              <a:rPr lang="en-US" dirty="0"/>
              <a:t>Customer 2 has 100 units produced</a:t>
            </a:r>
          </a:p>
          <a:p>
            <a:r>
              <a:rPr lang="en-US" dirty="0"/>
              <a:t>Customer 1 production at Supplier 2 Machines 2,3,4</a:t>
            </a:r>
          </a:p>
          <a:p>
            <a:r>
              <a:rPr lang="en-US" dirty="0"/>
              <a:t>Customer 2 production at Supplier 1 Machines 2,3,4</a:t>
            </a:r>
          </a:p>
          <a:p>
            <a:r>
              <a:rPr lang="en-US" dirty="0"/>
              <a:t>Total cost across customers 25,608.33 or </a:t>
            </a:r>
            <a:r>
              <a:rPr lang="en-US" sz="1800" b="1" dirty="0"/>
              <a:t>$134.78/unit</a:t>
            </a:r>
          </a:p>
        </p:txBody>
      </p:sp>
    </p:spTree>
    <p:extLst>
      <p:ext uri="{BB962C8B-B14F-4D97-AF65-F5344CB8AC3E}">
        <p14:creationId xmlns:p14="http://schemas.microsoft.com/office/powerpoint/2010/main" val="2317932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5C9D6776-857A-4E1A-BDB4-274F5A988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Customer permit multiple suppliers, but restrict to 1 process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24505" y="277856"/>
            <a:ext cx="6378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Customers permit multiple suppliers, but restrict to 1 process</a:t>
            </a:r>
          </a:p>
        </p:txBody>
      </p:sp>
      <p:pic>
        <p:nvPicPr>
          <p:cNvPr id="5" name="Picture 4" descr="A Value stream map showing the options where customers permit multiple suppliers, but restrict to 1 process.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855" y="800132"/>
            <a:ext cx="8576091" cy="304859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1595" y="3848730"/>
            <a:ext cx="598654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Results: Customer 1 75 units produced, 25 units not produced</a:t>
            </a:r>
          </a:p>
          <a:p>
            <a:r>
              <a:rPr lang="en-US" dirty="0"/>
              <a:t>Customer 2 100 units produced, 0 units not produced</a:t>
            </a:r>
          </a:p>
          <a:p>
            <a:r>
              <a:rPr lang="en-US" dirty="0"/>
              <a:t>Customer 1 production by Suppliers 1 and 2 using Machines 2 and 3</a:t>
            </a:r>
          </a:p>
          <a:p>
            <a:r>
              <a:rPr lang="en-US" dirty="0"/>
              <a:t>Customer 2 production by Suppliers 1 and 2 using Machines 1 and 3</a:t>
            </a:r>
          </a:p>
          <a:p>
            <a:r>
              <a:rPr lang="en-US" dirty="0"/>
              <a:t>Customer Cost = 17666.67, </a:t>
            </a:r>
            <a:r>
              <a:rPr lang="en-US" b="1" dirty="0"/>
              <a:t>Cost/unit = $100.95</a:t>
            </a:r>
          </a:p>
        </p:txBody>
      </p:sp>
    </p:spTree>
    <p:extLst>
      <p:ext uri="{BB962C8B-B14F-4D97-AF65-F5344CB8AC3E}">
        <p14:creationId xmlns:p14="http://schemas.microsoft.com/office/powerpoint/2010/main" val="936497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 hidden="1">
            <a:extLst>
              <a:ext uri="{FF2B5EF4-FFF2-40B4-BE49-F238E27FC236}">
                <a16:creationId xmlns:a16="http://schemas.microsoft.com/office/drawing/2014/main" id="{B4EFA0E1-F2C0-44A8-81AA-6D743B36F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Customers permit full flexibility, i.e. multiple suppliers and processes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12324" y="252597"/>
            <a:ext cx="712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Customers permit full flexibility i.e., multiple suppliers and processes</a:t>
            </a:r>
          </a:p>
        </p:txBody>
      </p:sp>
      <p:pic>
        <p:nvPicPr>
          <p:cNvPr id="3" name="Picture 2" descr="A value stream map showing a process that permits full flexibility by using multiple suppliers and process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337" y="748225"/>
            <a:ext cx="8435722" cy="258605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21387" y="3586873"/>
            <a:ext cx="74970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Results: Customer 1 100 units produced, Customer 2 100 units produced</a:t>
            </a:r>
          </a:p>
          <a:p>
            <a:r>
              <a:rPr lang="en-US" dirty="0"/>
              <a:t>Customer 1 production by Supplier 1 (Machines 2,3,4) and Supplier 2 (Machines 2,3)</a:t>
            </a:r>
          </a:p>
          <a:p>
            <a:r>
              <a:rPr lang="en-US" dirty="0"/>
              <a:t>Customer 2 production by Supplier 1 (Machines 1,3) and Supplier 2 (Machines 1,3)</a:t>
            </a:r>
          </a:p>
          <a:p>
            <a:r>
              <a:rPr lang="en-US" dirty="0"/>
              <a:t>Total Cost = 21875, </a:t>
            </a:r>
            <a:r>
              <a:rPr lang="en-US" sz="1600" b="1" dirty="0"/>
              <a:t>Cost/unit = $109.37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29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State and plans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Completed mathematical model and testing</a:t>
            </a:r>
          </a:p>
          <a:p>
            <a:r>
              <a:rPr lang="en-US" sz="2000" dirty="0"/>
              <a:t>Developed a decentralized input and output system with a server based optimization</a:t>
            </a:r>
          </a:p>
          <a:p>
            <a:r>
              <a:rPr lang="en-US" sz="2000" dirty="0"/>
              <a:t>The model allows OEMs to use the supply chain capacity to get short time window jobs completed using local capacity</a:t>
            </a:r>
          </a:p>
          <a:p>
            <a:r>
              <a:rPr lang="en-US" sz="2000" dirty="0"/>
              <a:t>It gives small manufacturers a chance to showcase capacity quality and turnaround to OEMs</a:t>
            </a:r>
          </a:p>
          <a:p>
            <a:r>
              <a:rPr lang="en-US" sz="2000" dirty="0"/>
              <a:t>It may help decrease Supply Chain Leakage</a:t>
            </a:r>
          </a:p>
          <a:p>
            <a:r>
              <a:rPr lang="en-US" sz="2000" dirty="0"/>
              <a:t>It helps manufacturers improve their </a:t>
            </a:r>
            <a:r>
              <a:rPr lang="en-US" sz="2800" b="1" dirty="0">
                <a:solidFill>
                  <a:srgbClr val="FF0000"/>
                </a:solidFill>
              </a:rPr>
              <a:t>Agility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725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Need your help to test with some sample data</a:t>
            </a:r>
          </a:p>
          <a:p>
            <a:r>
              <a:rPr lang="en-US" sz="2000" dirty="0"/>
              <a:t>Do you have quick response jobs with low volume but significant margins ?</a:t>
            </a:r>
          </a:p>
          <a:p>
            <a:r>
              <a:rPr lang="en-US" sz="2000" dirty="0"/>
              <a:t> Are you willing to give a collection of local manufacturers a chance ?</a:t>
            </a:r>
          </a:p>
          <a:p>
            <a:endParaRPr lang="en-US" sz="2000" dirty="0"/>
          </a:p>
          <a:p>
            <a:pPr marL="114300" indent="0">
              <a:buNone/>
            </a:pPr>
            <a:endParaRPr lang="en-US" sz="2000" dirty="0"/>
          </a:p>
          <a:p>
            <a:r>
              <a:rPr lang="en-US" sz="2000" dirty="0"/>
              <a:t>Questions ?</a:t>
            </a:r>
          </a:p>
        </p:txBody>
      </p:sp>
    </p:spTree>
    <p:extLst>
      <p:ext uri="{BB962C8B-B14F-4D97-AF65-F5344CB8AC3E}">
        <p14:creationId xmlns:p14="http://schemas.microsoft.com/office/powerpoint/2010/main" val="1103995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Thank you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>
                <a:hlinkClick r:id="rId2"/>
              </a:rPr>
              <a:t>Aiyer@purdue.edu</a:t>
            </a: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326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363659"/>
            <a:ext cx="8520600" cy="572700"/>
          </a:xfrm>
        </p:spPr>
        <p:txBody>
          <a:bodyPr/>
          <a:lstStyle/>
          <a:p>
            <a:pPr algn="ctr"/>
            <a:r>
              <a:rPr lang="en-US" b="1" dirty="0"/>
              <a:t>Leveraging Supply Chain Capacity to gain </a:t>
            </a:r>
            <a:r>
              <a:rPr lang="en-US" b="1" dirty="0">
                <a:solidFill>
                  <a:srgbClr val="FF0000"/>
                </a:solidFill>
              </a:rPr>
              <a:t>Agility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Individual companies </a:t>
            </a:r>
            <a:r>
              <a:rPr lang="en-US" dirty="0"/>
              <a:t>may have </a:t>
            </a:r>
            <a:r>
              <a:rPr lang="en-US" b="1" dirty="0"/>
              <a:t>pockets of capacity </a:t>
            </a:r>
            <a:r>
              <a:rPr lang="en-US" dirty="0"/>
              <a:t>available during a specified period</a:t>
            </a:r>
          </a:p>
          <a:p>
            <a:r>
              <a:rPr lang="en-US" dirty="0"/>
              <a:t>The </a:t>
            </a:r>
            <a:r>
              <a:rPr lang="en-US" b="1" dirty="0"/>
              <a:t>capacity comes bundled with labor </a:t>
            </a:r>
            <a:r>
              <a:rPr lang="en-US" dirty="0"/>
              <a:t>to deliver performance of specific customer-specified product transformations (e.g., drill a hole of a certain dimensions, finish </a:t>
            </a:r>
            <a:r>
              <a:rPr lang="en-US" dirty="0" err="1"/>
              <a:t>etc</a:t>
            </a:r>
            <a:r>
              <a:rPr lang="en-US" dirty="0"/>
              <a:t> at a specific location in a blank)</a:t>
            </a:r>
          </a:p>
          <a:p>
            <a:r>
              <a:rPr lang="en-US" dirty="0"/>
              <a:t>Customers want </a:t>
            </a:r>
            <a:r>
              <a:rPr lang="en-US" b="1" dirty="0"/>
              <a:t>jobs completed during short time windows</a:t>
            </a:r>
            <a:r>
              <a:rPr lang="en-US" dirty="0"/>
              <a:t>, and may be willing to pay a </a:t>
            </a:r>
            <a:r>
              <a:rPr lang="en-US" b="1" dirty="0"/>
              <a:t>premium</a:t>
            </a:r>
          </a:p>
          <a:p>
            <a:r>
              <a:rPr lang="en-US" dirty="0"/>
              <a:t>But there may </a:t>
            </a:r>
            <a:r>
              <a:rPr lang="en-US" b="1" dirty="0"/>
              <a:t>not be one company who can do all the steps</a:t>
            </a:r>
            <a:r>
              <a:rPr lang="en-US" dirty="0"/>
              <a:t>, so the capacity is in the supply chain</a:t>
            </a:r>
          </a:p>
          <a:p>
            <a:r>
              <a:rPr lang="en-US" b="1" dirty="0"/>
              <a:t>How do we identify possible supply chain configurations to produce products during short time windows at minimum cost 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9/27/2019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19CE-40D8-4540-B6A6-4981EDBB12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11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 first begin with understanding capabilities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Gather data regarding capabilities of the 280 companies in the WHIN region </a:t>
            </a:r>
          </a:p>
          <a:p>
            <a:r>
              <a:rPr lang="en-US" sz="2400" dirty="0"/>
              <a:t>Identify the equipment, certifications, tolerances, products made by all companies within the region</a:t>
            </a:r>
          </a:p>
          <a:p>
            <a:r>
              <a:rPr lang="en-US" sz="2400" dirty="0"/>
              <a:t>Take stock of aggregate capabilities in the 10 counties comprising the WHIN region</a:t>
            </a:r>
          </a:p>
          <a:p>
            <a:endParaRPr lang="en-US" sz="2400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432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BBA421F-4B47-4A74-A72B-2DFAE0EB7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31" y="1384825"/>
            <a:ext cx="8520600" cy="5727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Data Regarding companies can also be accessed via Google maps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97736" y="46658"/>
            <a:ext cx="6993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Data regarding companies can also be accessed via Google maps</a:t>
            </a:r>
          </a:p>
        </p:txBody>
      </p:sp>
      <p:pic>
        <p:nvPicPr>
          <p:cNvPr id="6" name="Picture 5" descr="A google Map image of the 10 county region with indicators of where all the manufacturing partners are located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31" y="392907"/>
            <a:ext cx="8663759" cy="425514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518902" y="4661810"/>
            <a:ext cx="7183997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b="1" u="sng" dirty="0"/>
              <a:t>https://www.google.com/maps/d/u/0/edit?hl=en&amp;mid=1wTuZYpUWibidPiNPUe8rycoJN4COUfLd&amp;ll=40.53716688039053%2C-87.73263441406255&amp;z=9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D44A19CE-40D8-4540-B6A6-4981EDBB12E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58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504" y="273845"/>
            <a:ext cx="7877846" cy="576162"/>
          </a:xfrm>
        </p:spPr>
        <p:txBody>
          <a:bodyPr/>
          <a:lstStyle/>
          <a:p>
            <a:r>
              <a:rPr lang="en-US" dirty="0"/>
              <a:t>Equipment category by county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3234613"/>
              </p:ext>
            </p:extLst>
          </p:nvPr>
        </p:nvGraphicFramePr>
        <p:xfrm>
          <a:off x="86935" y="965918"/>
          <a:ext cx="8712560" cy="3913497"/>
        </p:xfrm>
        <a:graphic>
          <a:graphicData uri="http://schemas.openxmlformats.org/drawingml/2006/table">
            <a:tbl>
              <a:tblPr firstRow="1" firstCol="1">
                <a:tableStyleId>{69CF1AB2-1976-4502-BF36-3FF5EA218861}</a:tableStyleId>
              </a:tblPr>
              <a:tblGrid>
                <a:gridCol w="1371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5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75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05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13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282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939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338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192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Companies/</a:t>
                      </a:r>
                    </a:p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Equipment</a:t>
                      </a:r>
                    </a:p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CNC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Press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Weld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Computer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 Laser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Hydraulic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Stamp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Cutting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#</a:t>
                      </a:r>
                      <a:r>
                        <a:rPr lang="en-US" sz="1400" u="none" strike="noStrike" baseline="0" dirty="0">
                          <a:effectLst/>
                        </a:rPr>
                        <a:t> Companies</a:t>
                      </a:r>
                      <a:endParaRPr lang="en-US" sz="1400" u="none" strike="noStrike" dirty="0">
                        <a:effectLst/>
                      </a:endParaRPr>
                    </a:p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3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Benton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3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Carroll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3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Cass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3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Clinton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3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Fountain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8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Montgomery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3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Pulaski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8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Tippecanoe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3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Warren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43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White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28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Grand Total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17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13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11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61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C9A2-2529-43F0-A77A-C71B70B8E45F}" type="datetime1">
              <a:rPr lang="en-US" smtClean="0"/>
              <a:t>10/25/2019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A19CE-40D8-4540-B6A6-4981EDBB12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30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 Model Outline</a:t>
            </a:r>
          </a:p>
        </p:txBody>
      </p:sp>
      <p:sp>
        <p:nvSpPr>
          <p:cNvPr id="4" name="Rectangle 3"/>
          <p:cNvSpPr/>
          <p:nvPr/>
        </p:nvSpPr>
        <p:spPr>
          <a:xfrm>
            <a:off x="406831" y="1081813"/>
            <a:ext cx="775302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000" b="1" dirty="0"/>
              <a:t>Supplier</a:t>
            </a:r>
            <a:r>
              <a:rPr lang="en-US" sz="2000" dirty="0"/>
              <a:t> Companies with slack machine capacity offer hours of work at a price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000" b="1" dirty="0"/>
              <a:t>Customer </a:t>
            </a:r>
            <a:r>
              <a:rPr lang="en-US" sz="2000" dirty="0"/>
              <a:t>companies have jobs with short deadlines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The model </a:t>
            </a:r>
            <a:r>
              <a:rPr lang="en-US" sz="2000" b="1" dirty="0"/>
              <a:t>configures a combination of companies, including transport of intermediate product to generate the lowest cost solutions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The benefit – </a:t>
            </a:r>
            <a:r>
              <a:rPr lang="en-US" sz="2000" b="1" dirty="0"/>
              <a:t>fast response, improved utilization, development of an ecosystem</a:t>
            </a:r>
            <a:r>
              <a:rPr lang="en-US" sz="2000" dirty="0"/>
              <a:t> and potential to reduce supply chain leakage</a:t>
            </a:r>
          </a:p>
        </p:txBody>
      </p:sp>
    </p:spTree>
    <p:extLst>
      <p:ext uri="{BB962C8B-B14F-4D97-AF65-F5344CB8AC3E}">
        <p14:creationId xmlns:p14="http://schemas.microsoft.com/office/powerpoint/2010/main" val="748458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311700" y="2516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Capacity Market Model</a:t>
            </a:r>
            <a:endParaRPr dirty="0"/>
          </a:p>
        </p:txBody>
      </p:sp>
      <p:sp>
        <p:nvSpPr>
          <p:cNvPr id="55" name="Google Shape;55;p13"/>
          <p:cNvSpPr txBox="1"/>
          <p:nvPr/>
        </p:nvSpPr>
        <p:spPr>
          <a:xfrm>
            <a:off x="373693" y="1317357"/>
            <a:ext cx="2183527" cy="1433592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Provide a digital form with information for Supplier input and  Customer input 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9" name="Google Shape;59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55" idx="3"/>
            <a:endCxn id="54" idx="1"/>
          </p:cNvCxnSpPr>
          <p:nvPr/>
        </p:nvCxnSpPr>
        <p:spPr>
          <a:xfrm>
            <a:off x="2557220" y="2034153"/>
            <a:ext cx="596527" cy="986994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4" name="Google Shape;54;p13"/>
          <p:cNvSpPr txBox="1"/>
          <p:nvPr/>
        </p:nvSpPr>
        <p:spPr>
          <a:xfrm>
            <a:off x="3153747" y="2442813"/>
            <a:ext cx="2282283" cy="1156668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the input information to run the mathematical model 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0" name="Google Shape;60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54" idx="3"/>
          </p:cNvCxnSpPr>
          <p:nvPr/>
        </p:nvCxnSpPr>
        <p:spPr>
          <a:xfrm>
            <a:off x="5436030" y="3021147"/>
            <a:ext cx="654804" cy="1477236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8" name="Google Shape;58;p13"/>
          <p:cNvSpPr txBox="1"/>
          <p:nvPr/>
        </p:nvSpPr>
        <p:spPr>
          <a:xfrm>
            <a:off x="6090834" y="3833785"/>
            <a:ext cx="2741466" cy="1191539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Provide candidate assignments to customers and suppliers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233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Data requirements</a:t>
            </a:r>
            <a:endParaRPr dirty="0"/>
          </a:p>
        </p:txBody>
      </p:sp>
      <p:sp>
        <p:nvSpPr>
          <p:cNvPr id="67" name="Google Shape;67;p14"/>
          <p:cNvSpPr txBox="1"/>
          <p:nvPr/>
        </p:nvSpPr>
        <p:spPr>
          <a:xfrm>
            <a:off x="85950" y="1067675"/>
            <a:ext cx="992100" cy="6702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Supplier Input</a:t>
            </a:r>
            <a:endParaRPr dirty="0"/>
          </a:p>
        </p:txBody>
      </p:sp>
      <p:sp>
        <p:nvSpPr>
          <p:cNvPr id="66" name="Google Shape;66;p14"/>
          <p:cNvSpPr txBox="1"/>
          <p:nvPr/>
        </p:nvSpPr>
        <p:spPr>
          <a:xfrm>
            <a:off x="201575" y="3042275"/>
            <a:ext cx="1276200" cy="6702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Customer Input</a:t>
            </a:r>
            <a:endParaRPr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262042"/>
              </p:ext>
            </p:extLst>
          </p:nvPr>
        </p:nvGraphicFramePr>
        <p:xfrm>
          <a:off x="1477773" y="704150"/>
          <a:ext cx="3481684" cy="1364874"/>
        </p:xfrm>
        <a:graphic>
          <a:graphicData uri="http://schemas.openxmlformats.org/drawingml/2006/table">
            <a:tbl>
              <a:tblPr firstRow="1" firstCol="1">
                <a:tableStyleId>{69CF1AB2-1976-4502-BF36-3FF5EA218861}</a:tableStyleId>
              </a:tblPr>
              <a:tblGrid>
                <a:gridCol w="797012">
                  <a:extLst>
                    <a:ext uri="{9D8B030D-6E8A-4147-A177-3AD203B41FA5}">
                      <a16:colId xmlns:a16="http://schemas.microsoft.com/office/drawing/2014/main" val="1976223776"/>
                    </a:ext>
                  </a:extLst>
                </a:gridCol>
                <a:gridCol w="671168">
                  <a:extLst>
                    <a:ext uri="{9D8B030D-6E8A-4147-A177-3AD203B41FA5}">
                      <a16:colId xmlns:a16="http://schemas.microsoft.com/office/drawing/2014/main" val="2990322690"/>
                    </a:ext>
                  </a:extLst>
                </a:gridCol>
                <a:gridCol w="671168">
                  <a:extLst>
                    <a:ext uri="{9D8B030D-6E8A-4147-A177-3AD203B41FA5}">
                      <a16:colId xmlns:a16="http://schemas.microsoft.com/office/drawing/2014/main" val="3687648052"/>
                    </a:ext>
                  </a:extLst>
                </a:gridCol>
                <a:gridCol w="671168">
                  <a:extLst>
                    <a:ext uri="{9D8B030D-6E8A-4147-A177-3AD203B41FA5}">
                      <a16:colId xmlns:a16="http://schemas.microsoft.com/office/drawing/2014/main" val="1848868236"/>
                    </a:ext>
                  </a:extLst>
                </a:gridCol>
                <a:gridCol w="671168">
                  <a:extLst>
                    <a:ext uri="{9D8B030D-6E8A-4147-A177-3AD203B41FA5}">
                      <a16:colId xmlns:a16="http://schemas.microsoft.com/office/drawing/2014/main" val="3050328615"/>
                    </a:ext>
                  </a:extLst>
                </a:gridCol>
              </a:tblGrid>
              <a:tr h="227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Supplier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Lathe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Drilling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Milling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CNC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2719471580"/>
                  </a:ext>
                </a:extLst>
              </a:tr>
              <a:tr h="227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71722178"/>
                  </a:ext>
                </a:extLst>
              </a:tr>
              <a:tr h="227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Tolerance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2094819052"/>
                  </a:ext>
                </a:extLst>
              </a:tr>
              <a:tr h="227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Price/hour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2157808532"/>
                  </a:ext>
                </a:extLst>
              </a:tr>
              <a:tr h="227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Min Hours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2950778217"/>
                  </a:ext>
                </a:extLst>
              </a:tr>
              <a:tr h="227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Max Hours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2434587062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786558"/>
              </p:ext>
            </p:extLst>
          </p:nvPr>
        </p:nvGraphicFramePr>
        <p:xfrm>
          <a:off x="5130692" y="704150"/>
          <a:ext cx="3381754" cy="1364874"/>
        </p:xfrm>
        <a:graphic>
          <a:graphicData uri="http://schemas.openxmlformats.org/drawingml/2006/table">
            <a:tbl>
              <a:tblPr firstRow="1" firstCol="1">
                <a:tableStyleId>{69CF1AB2-1976-4502-BF36-3FF5EA218861}</a:tableStyleId>
              </a:tblPr>
              <a:tblGrid>
                <a:gridCol w="753022">
                  <a:extLst>
                    <a:ext uri="{9D8B030D-6E8A-4147-A177-3AD203B41FA5}">
                      <a16:colId xmlns:a16="http://schemas.microsoft.com/office/drawing/2014/main" val="123799028"/>
                    </a:ext>
                  </a:extLst>
                </a:gridCol>
                <a:gridCol w="657183">
                  <a:extLst>
                    <a:ext uri="{9D8B030D-6E8A-4147-A177-3AD203B41FA5}">
                      <a16:colId xmlns:a16="http://schemas.microsoft.com/office/drawing/2014/main" val="690842034"/>
                    </a:ext>
                  </a:extLst>
                </a:gridCol>
                <a:gridCol w="657183">
                  <a:extLst>
                    <a:ext uri="{9D8B030D-6E8A-4147-A177-3AD203B41FA5}">
                      <a16:colId xmlns:a16="http://schemas.microsoft.com/office/drawing/2014/main" val="210407924"/>
                    </a:ext>
                  </a:extLst>
                </a:gridCol>
                <a:gridCol w="657183">
                  <a:extLst>
                    <a:ext uri="{9D8B030D-6E8A-4147-A177-3AD203B41FA5}">
                      <a16:colId xmlns:a16="http://schemas.microsoft.com/office/drawing/2014/main" val="3882024064"/>
                    </a:ext>
                  </a:extLst>
                </a:gridCol>
                <a:gridCol w="657183">
                  <a:extLst>
                    <a:ext uri="{9D8B030D-6E8A-4147-A177-3AD203B41FA5}">
                      <a16:colId xmlns:a16="http://schemas.microsoft.com/office/drawing/2014/main" val="755670317"/>
                    </a:ext>
                  </a:extLst>
                </a:gridCol>
              </a:tblGrid>
              <a:tr h="227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Supplier 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Lathe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Drilling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Milling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CNC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2588410841"/>
                  </a:ext>
                </a:extLst>
              </a:tr>
              <a:tr h="227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3928995565"/>
                  </a:ext>
                </a:extLst>
              </a:tr>
              <a:tr h="227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Tolerance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3587187043"/>
                  </a:ext>
                </a:extLst>
              </a:tr>
              <a:tr h="227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Price/hour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3626793423"/>
                  </a:ext>
                </a:extLst>
              </a:tr>
              <a:tr h="227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Min Hours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1681247454"/>
                  </a:ext>
                </a:extLst>
              </a:tr>
              <a:tr h="2274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Max Hours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2120101767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471004"/>
              </p:ext>
            </p:extLst>
          </p:nvPr>
        </p:nvGraphicFramePr>
        <p:xfrm>
          <a:off x="1477773" y="2160774"/>
          <a:ext cx="3109725" cy="1023345"/>
        </p:xfrm>
        <a:graphic>
          <a:graphicData uri="http://schemas.openxmlformats.org/drawingml/2006/table">
            <a:tbl>
              <a:tblPr firstRow="1" firstCol="1">
                <a:tableStyleId>{69CF1AB2-1976-4502-BF36-3FF5EA218861}</a:tableStyleId>
              </a:tblPr>
              <a:tblGrid>
                <a:gridCol w="1055595">
                  <a:extLst>
                    <a:ext uri="{9D8B030D-6E8A-4147-A177-3AD203B41FA5}">
                      <a16:colId xmlns:a16="http://schemas.microsoft.com/office/drawing/2014/main" val="2252742021"/>
                    </a:ext>
                  </a:extLst>
                </a:gridCol>
                <a:gridCol w="684710">
                  <a:extLst>
                    <a:ext uri="{9D8B030D-6E8A-4147-A177-3AD203B41FA5}">
                      <a16:colId xmlns:a16="http://schemas.microsoft.com/office/drawing/2014/main" val="4198081872"/>
                    </a:ext>
                  </a:extLst>
                </a:gridCol>
                <a:gridCol w="684710">
                  <a:extLst>
                    <a:ext uri="{9D8B030D-6E8A-4147-A177-3AD203B41FA5}">
                      <a16:colId xmlns:a16="http://schemas.microsoft.com/office/drawing/2014/main" val="791366591"/>
                    </a:ext>
                  </a:extLst>
                </a:gridCol>
                <a:gridCol w="684710">
                  <a:extLst>
                    <a:ext uri="{9D8B030D-6E8A-4147-A177-3AD203B41FA5}">
                      <a16:colId xmlns:a16="http://schemas.microsoft.com/office/drawing/2014/main" val="4278113632"/>
                    </a:ext>
                  </a:extLst>
                </a:gridCol>
              </a:tblGrid>
              <a:tr h="2046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Customer 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units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3801501480"/>
                  </a:ext>
                </a:extLst>
              </a:tr>
              <a:tr h="204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Process\Stage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645775015"/>
                  </a:ext>
                </a:extLst>
              </a:tr>
              <a:tr h="204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826268080"/>
                  </a:ext>
                </a:extLst>
              </a:tr>
              <a:tr h="204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54288596"/>
                  </a:ext>
                </a:extLst>
              </a:tr>
              <a:tr h="204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5729197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436047"/>
              </p:ext>
            </p:extLst>
          </p:nvPr>
        </p:nvGraphicFramePr>
        <p:xfrm>
          <a:off x="5130691" y="2160774"/>
          <a:ext cx="3319759" cy="954385"/>
        </p:xfrm>
        <a:graphic>
          <a:graphicData uri="http://schemas.openxmlformats.org/drawingml/2006/table">
            <a:tbl>
              <a:tblPr firstRow="1" firstCol="1">
                <a:tableStyleId>{69CF1AB2-1976-4502-BF36-3FF5EA218861}</a:tableStyleId>
              </a:tblPr>
              <a:tblGrid>
                <a:gridCol w="1146826">
                  <a:extLst>
                    <a:ext uri="{9D8B030D-6E8A-4147-A177-3AD203B41FA5}">
                      <a16:colId xmlns:a16="http://schemas.microsoft.com/office/drawing/2014/main" val="2408986660"/>
                    </a:ext>
                  </a:extLst>
                </a:gridCol>
                <a:gridCol w="724311">
                  <a:extLst>
                    <a:ext uri="{9D8B030D-6E8A-4147-A177-3AD203B41FA5}">
                      <a16:colId xmlns:a16="http://schemas.microsoft.com/office/drawing/2014/main" val="1638849688"/>
                    </a:ext>
                  </a:extLst>
                </a:gridCol>
                <a:gridCol w="724311">
                  <a:extLst>
                    <a:ext uri="{9D8B030D-6E8A-4147-A177-3AD203B41FA5}">
                      <a16:colId xmlns:a16="http://schemas.microsoft.com/office/drawing/2014/main" val="3615798196"/>
                    </a:ext>
                  </a:extLst>
                </a:gridCol>
                <a:gridCol w="724311">
                  <a:extLst>
                    <a:ext uri="{9D8B030D-6E8A-4147-A177-3AD203B41FA5}">
                      <a16:colId xmlns:a16="http://schemas.microsoft.com/office/drawing/2014/main" val="3052014994"/>
                    </a:ext>
                  </a:extLst>
                </a:gridCol>
              </a:tblGrid>
              <a:tr h="19087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Customer 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units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846426814"/>
                  </a:ext>
                </a:extLst>
              </a:tr>
              <a:tr h="1908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Process\Stage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2165956802"/>
                  </a:ext>
                </a:extLst>
              </a:tr>
              <a:tr h="1908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527985884"/>
                  </a:ext>
                </a:extLst>
              </a:tr>
              <a:tr h="1908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697010016"/>
                  </a:ext>
                </a:extLst>
              </a:tr>
              <a:tr h="1908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396675255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356040"/>
              </p:ext>
            </p:extLst>
          </p:nvPr>
        </p:nvGraphicFramePr>
        <p:xfrm>
          <a:off x="1477773" y="3275869"/>
          <a:ext cx="3109726" cy="778600"/>
        </p:xfrm>
        <a:graphic>
          <a:graphicData uri="http://schemas.openxmlformats.org/drawingml/2006/table">
            <a:tbl>
              <a:tblPr firstRow="1" firstCol="1">
                <a:tableStyleId>{69CF1AB2-1976-4502-BF36-3FF5EA218861}</a:tableStyleId>
              </a:tblPr>
              <a:tblGrid>
                <a:gridCol w="1063952">
                  <a:extLst>
                    <a:ext uri="{9D8B030D-6E8A-4147-A177-3AD203B41FA5}">
                      <a16:colId xmlns:a16="http://schemas.microsoft.com/office/drawing/2014/main" val="4230372454"/>
                    </a:ext>
                  </a:extLst>
                </a:gridCol>
                <a:gridCol w="490911">
                  <a:extLst>
                    <a:ext uri="{9D8B030D-6E8A-4147-A177-3AD203B41FA5}">
                      <a16:colId xmlns:a16="http://schemas.microsoft.com/office/drawing/2014/main" val="2126196198"/>
                    </a:ext>
                  </a:extLst>
                </a:gridCol>
                <a:gridCol w="861316">
                  <a:extLst>
                    <a:ext uri="{9D8B030D-6E8A-4147-A177-3AD203B41FA5}">
                      <a16:colId xmlns:a16="http://schemas.microsoft.com/office/drawing/2014/main" val="1691700559"/>
                    </a:ext>
                  </a:extLst>
                </a:gridCol>
                <a:gridCol w="693547">
                  <a:extLst>
                    <a:ext uri="{9D8B030D-6E8A-4147-A177-3AD203B41FA5}">
                      <a16:colId xmlns:a16="http://schemas.microsoft.com/office/drawing/2014/main" val="168566967"/>
                    </a:ext>
                  </a:extLst>
                </a:gridCol>
              </a:tblGrid>
              <a:tr h="194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Process\Stage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1075120981"/>
                  </a:ext>
                </a:extLst>
              </a:tr>
              <a:tr h="194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P1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2204197419"/>
                  </a:ext>
                </a:extLst>
              </a:tr>
              <a:tr h="194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454755700"/>
                  </a:ext>
                </a:extLst>
              </a:tr>
              <a:tr h="194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194038461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306181"/>
              </p:ext>
            </p:extLst>
          </p:nvPr>
        </p:nvGraphicFramePr>
        <p:xfrm>
          <a:off x="5130689" y="3220530"/>
          <a:ext cx="3319760" cy="936841"/>
        </p:xfrm>
        <a:graphic>
          <a:graphicData uri="http://schemas.openxmlformats.org/drawingml/2006/table">
            <a:tbl>
              <a:tblPr firstRow="1" firstCol="1">
                <a:tableStyleId>{69CF1AB2-1976-4502-BF36-3FF5EA218861}</a:tableStyleId>
              </a:tblPr>
              <a:tblGrid>
                <a:gridCol w="1115128">
                  <a:extLst>
                    <a:ext uri="{9D8B030D-6E8A-4147-A177-3AD203B41FA5}">
                      <a16:colId xmlns:a16="http://schemas.microsoft.com/office/drawing/2014/main" val="2579245899"/>
                    </a:ext>
                  </a:extLst>
                </a:gridCol>
                <a:gridCol w="809786">
                  <a:extLst>
                    <a:ext uri="{9D8B030D-6E8A-4147-A177-3AD203B41FA5}">
                      <a16:colId xmlns:a16="http://schemas.microsoft.com/office/drawing/2014/main" val="832338679"/>
                    </a:ext>
                  </a:extLst>
                </a:gridCol>
                <a:gridCol w="693550">
                  <a:extLst>
                    <a:ext uri="{9D8B030D-6E8A-4147-A177-3AD203B41FA5}">
                      <a16:colId xmlns:a16="http://schemas.microsoft.com/office/drawing/2014/main" val="4278913686"/>
                    </a:ext>
                  </a:extLst>
                </a:gridCol>
                <a:gridCol w="701296">
                  <a:extLst>
                    <a:ext uri="{9D8B030D-6E8A-4147-A177-3AD203B41FA5}">
                      <a16:colId xmlns:a16="http://schemas.microsoft.com/office/drawing/2014/main" val="1466199842"/>
                    </a:ext>
                  </a:extLst>
                </a:gridCol>
              </a:tblGrid>
              <a:tr h="3521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Process\Stage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2404350762"/>
                  </a:ext>
                </a:extLst>
              </a:tr>
              <a:tr h="194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1840394622"/>
                  </a:ext>
                </a:extLst>
              </a:tr>
              <a:tr h="194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2747249974"/>
                  </a:ext>
                </a:extLst>
              </a:tr>
              <a:tr h="1949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258895833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178738"/>
              </p:ext>
            </p:extLst>
          </p:nvPr>
        </p:nvGraphicFramePr>
        <p:xfrm>
          <a:off x="1477773" y="4157370"/>
          <a:ext cx="3074856" cy="941572"/>
        </p:xfrm>
        <a:graphic>
          <a:graphicData uri="http://schemas.openxmlformats.org/drawingml/2006/table">
            <a:tbl>
              <a:tblPr firstRow="1" firstCol="1">
                <a:tableStyleId>{69CF1AB2-1976-4502-BF36-3FF5EA218861}</a:tableStyleId>
              </a:tblPr>
              <a:tblGrid>
                <a:gridCol w="1056200">
                  <a:extLst>
                    <a:ext uri="{9D8B030D-6E8A-4147-A177-3AD203B41FA5}">
                      <a16:colId xmlns:a16="http://schemas.microsoft.com/office/drawing/2014/main" val="1350799201"/>
                    </a:ext>
                  </a:extLst>
                </a:gridCol>
                <a:gridCol w="481228">
                  <a:extLst>
                    <a:ext uri="{9D8B030D-6E8A-4147-A177-3AD203B41FA5}">
                      <a16:colId xmlns:a16="http://schemas.microsoft.com/office/drawing/2014/main" val="710538677"/>
                    </a:ext>
                  </a:extLst>
                </a:gridCol>
                <a:gridCol w="913619">
                  <a:extLst>
                    <a:ext uri="{9D8B030D-6E8A-4147-A177-3AD203B41FA5}">
                      <a16:colId xmlns:a16="http://schemas.microsoft.com/office/drawing/2014/main" val="2918476453"/>
                    </a:ext>
                  </a:extLst>
                </a:gridCol>
                <a:gridCol w="623809">
                  <a:extLst>
                    <a:ext uri="{9D8B030D-6E8A-4147-A177-3AD203B41FA5}">
                      <a16:colId xmlns:a16="http://schemas.microsoft.com/office/drawing/2014/main" val="1555568325"/>
                    </a:ext>
                  </a:extLst>
                </a:gridCol>
              </a:tblGrid>
              <a:tr h="3539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Process\Stage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3533196215"/>
                  </a:ext>
                </a:extLst>
              </a:tr>
              <a:tr h="1958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3583230439"/>
                  </a:ext>
                </a:extLst>
              </a:tr>
              <a:tr h="1958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1333212036"/>
                  </a:ext>
                </a:extLst>
              </a:tr>
              <a:tr h="1958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198849502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673903"/>
              </p:ext>
            </p:extLst>
          </p:nvPr>
        </p:nvGraphicFramePr>
        <p:xfrm>
          <a:off x="5130689" y="4200559"/>
          <a:ext cx="3381756" cy="836390"/>
        </p:xfrm>
        <a:graphic>
          <a:graphicData uri="http://schemas.openxmlformats.org/drawingml/2006/table">
            <a:tbl>
              <a:tblPr firstRow="1" firstCol="1">
                <a:tableStyleId>{69CF1AB2-1976-4502-BF36-3FF5EA218861}</a:tableStyleId>
              </a:tblPr>
              <a:tblGrid>
                <a:gridCol w="1119003">
                  <a:extLst>
                    <a:ext uri="{9D8B030D-6E8A-4147-A177-3AD203B41FA5}">
                      <a16:colId xmlns:a16="http://schemas.microsoft.com/office/drawing/2014/main" val="2464917493"/>
                    </a:ext>
                  </a:extLst>
                </a:gridCol>
                <a:gridCol w="778789">
                  <a:extLst>
                    <a:ext uri="{9D8B030D-6E8A-4147-A177-3AD203B41FA5}">
                      <a16:colId xmlns:a16="http://schemas.microsoft.com/office/drawing/2014/main" val="2929089305"/>
                    </a:ext>
                  </a:extLst>
                </a:gridCol>
                <a:gridCol w="724546">
                  <a:extLst>
                    <a:ext uri="{9D8B030D-6E8A-4147-A177-3AD203B41FA5}">
                      <a16:colId xmlns:a16="http://schemas.microsoft.com/office/drawing/2014/main" val="298276692"/>
                    </a:ext>
                  </a:extLst>
                </a:gridCol>
                <a:gridCol w="759418">
                  <a:extLst>
                    <a:ext uri="{9D8B030D-6E8A-4147-A177-3AD203B41FA5}">
                      <a16:colId xmlns:a16="http://schemas.microsoft.com/office/drawing/2014/main" val="2304508932"/>
                    </a:ext>
                  </a:extLst>
                </a:gridCol>
              </a:tblGrid>
              <a:tr h="3143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Process\Stage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392658775"/>
                  </a:ext>
                </a:extLst>
              </a:tr>
              <a:tr h="1740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1434147643"/>
                  </a:ext>
                </a:extLst>
              </a:tr>
              <a:tr h="1740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1976339540"/>
                  </a:ext>
                </a:extLst>
              </a:tr>
              <a:tr h="1740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P3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75" marR="3175" marT="3175" marB="0" anchor="b"/>
                </a:tc>
                <a:extLst>
                  <a:ext uri="{0D108BD9-81ED-4DB2-BD59-A6C34878D82A}">
                    <a16:rowId xmlns:a16="http://schemas.microsoft.com/office/drawing/2014/main" val="1337712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282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654DB807-1F1C-41AE-B872-489EE70B1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Customers restrict production using 1 process, and 1 Supplier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4661" y="95190"/>
            <a:ext cx="72491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Customers restrict production using 1 process, and 1 supplier</a:t>
            </a:r>
          </a:p>
        </p:txBody>
      </p:sp>
      <p:pic>
        <p:nvPicPr>
          <p:cNvPr id="11" name="Picture 10" descr="Value stream map showing the different process and supplier options. 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152" y="606822"/>
            <a:ext cx="8916225" cy="306046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52596" y="3643914"/>
            <a:ext cx="84973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Results: Customer 1 – 45 unites produced, 55 not produced</a:t>
            </a:r>
          </a:p>
          <a:p>
            <a:r>
              <a:rPr lang="en-US" sz="1800" dirty="0"/>
              <a:t>Customer 2 – 72 units produced, 28 not produced</a:t>
            </a:r>
          </a:p>
          <a:p>
            <a:r>
              <a:rPr lang="en-US" sz="1800" dirty="0"/>
              <a:t>Customer 1 production at Supplier 2, Machines 2 and 3 </a:t>
            </a:r>
          </a:p>
          <a:p>
            <a:r>
              <a:rPr lang="en-US" sz="1800" dirty="0"/>
              <a:t>Customer 2 production at Supplier 2, Machine 4  </a:t>
            </a:r>
          </a:p>
          <a:p>
            <a:r>
              <a:rPr lang="en-US" sz="1800" dirty="0"/>
              <a:t>Cost across customers = $17,200 or </a:t>
            </a:r>
            <a:r>
              <a:rPr lang="en-US" sz="1800" b="1" dirty="0"/>
              <a:t>$147/unit </a:t>
            </a:r>
          </a:p>
        </p:txBody>
      </p:sp>
    </p:spTree>
    <p:extLst>
      <p:ext uri="{BB962C8B-B14F-4D97-AF65-F5344CB8AC3E}">
        <p14:creationId xmlns:p14="http://schemas.microsoft.com/office/powerpoint/2010/main" val="40708619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1070</Words>
  <Application>Microsoft Office PowerPoint</Application>
  <PresentationFormat>On-screen Show (16:9)</PresentationFormat>
  <Paragraphs>368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Simple Light</vt:lpstr>
      <vt:lpstr>Capacity Market Model and Agility  </vt:lpstr>
      <vt:lpstr>Leveraging Supply Chain Capacity to gain Agility</vt:lpstr>
      <vt:lpstr>We first begin with understanding capabilities</vt:lpstr>
      <vt:lpstr>Data Regarding companies can also be accessed via Google maps</vt:lpstr>
      <vt:lpstr>Equipment category by county</vt:lpstr>
      <vt:lpstr>Capacity Model Outline</vt:lpstr>
      <vt:lpstr>Capacity Market Model</vt:lpstr>
      <vt:lpstr>Data requirements</vt:lpstr>
      <vt:lpstr>Customers restrict production using 1 process, and 1 Supplier</vt:lpstr>
      <vt:lpstr>Customers permit multiple processes, but require only one supplier to be chosen</vt:lpstr>
      <vt:lpstr>Customer permit multiple suppliers, but restrict to 1 process</vt:lpstr>
      <vt:lpstr>Customers permit full flexibility, i.e. multiple suppliers and processes</vt:lpstr>
      <vt:lpstr>Current State and plans</vt:lpstr>
      <vt:lpstr>What’s next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Capacity Market Model</dc:title>
  <dc:creator>Iyer, Ananth V</dc:creator>
  <cp:lastModifiedBy>Hannah Pratt</cp:lastModifiedBy>
  <cp:revision>18</cp:revision>
  <dcterms:modified xsi:type="dcterms:W3CDTF">2019-10-25T20:13:47Z</dcterms:modified>
</cp:coreProperties>
</file>