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403" r:id="rId3"/>
    <p:sldId id="653" r:id="rId4"/>
    <p:sldId id="654" r:id="rId5"/>
    <p:sldId id="655" r:id="rId6"/>
    <p:sldId id="656" r:id="rId7"/>
    <p:sldId id="657" r:id="rId8"/>
    <p:sldId id="658" r:id="rId9"/>
    <p:sldId id="659" r:id="rId10"/>
    <p:sldId id="660" r:id="rId11"/>
    <p:sldId id="661" r:id="rId12"/>
    <p:sldId id="662" r:id="rId13"/>
    <p:sldId id="663" r:id="rId14"/>
    <p:sldId id="664" r:id="rId15"/>
    <p:sldId id="665" r:id="rId16"/>
    <p:sldId id="666" r:id="rId17"/>
    <p:sldId id="667" r:id="rId18"/>
    <p:sldId id="668" r:id="rId19"/>
    <p:sldId id="669" r:id="rId20"/>
    <p:sldId id="670" r:id="rId21"/>
    <p:sldId id="6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us Secure" initials="AIM" lastIdx="2" clrIdx="0">
    <p:extLst>
      <p:ext uri="{19B8F6BF-5375-455C-9EA6-DF929625EA0E}">
        <p15:presenceInfo xmlns:p15="http://schemas.microsoft.com/office/powerpoint/2012/main" userId="Angus Secu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7-23T12:31:46.857" idx="2">
    <p:pos x="10" y="10"/>
    <p:text>To cut quickly past the low-points, focus on bit-by-bit actions on 'what we can do'.</p:text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3" y="7"/>
            <a:ext cx="12191999" cy="5135431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51"/>
            <a:ext cx="10769600" cy="1673352"/>
          </a:xfrm>
        </p:spPr>
        <p:txBody>
          <a:bodyPr vert="horz" lIns="91421" tIns="0" rIns="4571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46" tIns="0" rIns="4571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white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white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6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951439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09394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8863606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9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8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91"/>
            <a:ext cx="5115205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880886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102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7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25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61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00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06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957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6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8224793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69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832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76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89621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105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14769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92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709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52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7" y="118872"/>
            <a:ext cx="10684256" cy="1636776"/>
          </a:xfrm>
        </p:spPr>
        <p:txBody>
          <a:bodyPr vert="horz" lIns="91421" tIns="0" rIns="91421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273" tIns="0" rIns="4571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white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white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8925858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2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400132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90"/>
            <a:ext cx="5386917" cy="715355"/>
          </a:xfrm>
        </p:spPr>
        <p:txBody>
          <a:bodyPr lIns="146273" anchor="ctr"/>
          <a:lstStyle>
            <a:lvl1pPr marL="0" indent="0">
              <a:buNone/>
              <a:defRPr sz="2300" b="1" cap="all" baseline="0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10" indent="0">
              <a:buNone/>
              <a:defRPr sz="1600" b="1"/>
            </a:lvl4pPr>
            <a:lvl5pPr marL="1828412" indent="0">
              <a:buNone/>
              <a:defRPr sz="1600" b="1"/>
            </a:lvl5pPr>
            <a:lvl6pPr marL="2285516" indent="0">
              <a:buNone/>
              <a:defRPr sz="1600" b="1"/>
            </a:lvl6pPr>
            <a:lvl7pPr marL="2742618" indent="0">
              <a:buNone/>
              <a:defRPr sz="1600" b="1"/>
            </a:lvl7pPr>
            <a:lvl8pPr marL="3199722" indent="0">
              <a:buNone/>
              <a:defRPr sz="1600" b="1"/>
            </a:lvl8pPr>
            <a:lvl9pPr marL="3656825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93" y="1698990"/>
            <a:ext cx="5389033" cy="715355"/>
          </a:xfrm>
        </p:spPr>
        <p:txBody>
          <a:bodyPr lIns="146273" anchor="ctr"/>
          <a:lstStyle>
            <a:lvl1pPr marL="0" indent="0">
              <a:buNone/>
              <a:defRPr sz="2300" b="1" cap="all" baseline="0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10" indent="0">
              <a:buNone/>
              <a:defRPr sz="1600" b="1"/>
            </a:lvl4pPr>
            <a:lvl5pPr marL="1828412" indent="0">
              <a:buNone/>
              <a:defRPr sz="1600" b="1"/>
            </a:lvl5pPr>
            <a:lvl6pPr marL="2285516" indent="0">
              <a:buNone/>
              <a:defRPr sz="1600" b="1"/>
            </a:lvl6pPr>
            <a:lvl7pPr marL="2742618" indent="0">
              <a:buNone/>
              <a:defRPr sz="1600" b="1"/>
            </a:lvl7pPr>
            <a:lvl8pPr marL="3199722" indent="0">
              <a:buNone/>
              <a:defRPr sz="1600" b="1"/>
            </a:lvl8pPr>
            <a:lvl9pPr marL="3656825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93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424883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93987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48480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36" rIns="4571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9" y="1743135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9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10" indent="0">
              <a:buNone/>
              <a:defRPr sz="900"/>
            </a:lvl4pPr>
            <a:lvl5pPr marL="1828412" indent="0">
              <a:buNone/>
              <a:defRPr sz="900"/>
            </a:lvl5pPr>
            <a:lvl6pPr marL="2285516" indent="0">
              <a:buNone/>
              <a:defRPr sz="900"/>
            </a:lvl6pPr>
            <a:lvl7pPr marL="2742618" indent="0">
              <a:buNone/>
              <a:defRPr sz="900"/>
            </a:lvl7pPr>
            <a:lvl8pPr marL="3199722" indent="0">
              <a:buNone/>
              <a:defRPr sz="900"/>
            </a:lvl8pPr>
            <a:lvl9pPr marL="3656825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09909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7" y="155448"/>
            <a:ext cx="3366867" cy="978408"/>
          </a:xfrm>
        </p:spPr>
        <p:txBody>
          <a:bodyPr lIns="73136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52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10" indent="0">
              <a:buNone/>
              <a:defRPr sz="2000"/>
            </a:lvl4pPr>
            <a:lvl5pPr marL="1828412" indent="0">
              <a:buNone/>
              <a:defRPr sz="2000"/>
            </a:lvl5pPr>
            <a:lvl6pPr marL="2285516" indent="0">
              <a:buNone/>
              <a:defRPr sz="2000"/>
            </a:lvl6pPr>
            <a:lvl7pPr marL="2742618" indent="0">
              <a:buNone/>
              <a:defRPr sz="2000"/>
            </a:lvl7pPr>
            <a:lvl8pPr marL="3199722" indent="0">
              <a:buNone/>
              <a:defRPr sz="2000"/>
            </a:lvl8pPr>
            <a:lvl9pPr marL="3656825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9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10" indent="0">
              <a:buNone/>
              <a:defRPr sz="900"/>
            </a:lvl4pPr>
            <a:lvl5pPr marL="1828412" indent="0">
              <a:buNone/>
              <a:defRPr sz="900"/>
            </a:lvl5pPr>
            <a:lvl6pPr marL="2285516" indent="0">
              <a:buNone/>
              <a:defRPr sz="900"/>
            </a:lvl6pPr>
            <a:lvl7pPr marL="2742618" indent="0">
              <a:buNone/>
              <a:defRPr sz="900"/>
            </a:lvl7pPr>
            <a:lvl8pPr marL="3199722" indent="0">
              <a:buNone/>
              <a:defRPr sz="900"/>
            </a:lvl8pPr>
            <a:lvl9pPr marL="3656825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9" y="1170432"/>
            <a:ext cx="3364992" cy="201168"/>
          </a:xfrm>
        </p:spPr>
        <p:txBody>
          <a:bodyPr/>
          <a:lstStyle/>
          <a:p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10/14/2019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  <a:latin typeface="Corbe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  <a:latin typeface="Corbel"/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328299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13" y="10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1" tIns="45710" rIns="91421" bIns="45710" rtlCol="0" anchor="ctr"/>
          <a:lstStyle/>
          <a:p>
            <a:pPr algn="ctr" defTabSz="914206"/>
            <a:endParaRPr lang="en-US" sz="18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10"/>
            <a:ext cx="10972800" cy="1251063"/>
          </a:xfrm>
          <a:prstGeom prst="rect">
            <a:avLst/>
          </a:prstGeom>
        </p:spPr>
        <p:txBody>
          <a:bodyPr vert="horz" lIns="91421" tIns="45710" rIns="45710" bIns="4571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4"/>
            <a:ext cx="10972800" cy="4625609"/>
          </a:xfrm>
          <a:prstGeom prst="rect">
            <a:avLst/>
          </a:prstGeom>
        </p:spPr>
        <p:txBody>
          <a:bodyPr vert="horz" lIns="54852" tIns="91421" rIns="91421" bIns="4571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04" tIns="45710" rIns="4571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defTabSz="914206"/>
            <a:fld id="{968505FD-053B-47C4-B9BE-A64CC0824E06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 defTabSz="914206"/>
              <a:t>10/14/2019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817" y="6476999"/>
            <a:ext cx="7343625" cy="274320"/>
          </a:xfrm>
          <a:prstGeom prst="rect">
            <a:avLst/>
          </a:prstGeom>
        </p:spPr>
        <p:txBody>
          <a:bodyPr vert="horz" lIns="45710" tIns="45710" rIns="4571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defTabSz="914206"/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6" y="6476999"/>
            <a:ext cx="978485" cy="274320"/>
          </a:xfrm>
          <a:prstGeom prst="rect">
            <a:avLst/>
          </a:prstGeom>
        </p:spPr>
        <p:txBody>
          <a:bodyPr vert="horz" lIns="91421" tIns="45710" rIns="91421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defTabSz="914206"/>
            <a:fld id="{5CA8C7E4-D10A-4A6B-806E-F5DCAF195BAA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 defTabSz="914206"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30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819" indent="-319972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365" indent="-274262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485" indent="-228552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894" indent="-18284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162" indent="-18284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286" indent="-18284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412" indent="-18284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537" indent="-18284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0663" indent="-18284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0DD961-AC48-4336-9A59-48986FE40C71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F933B8E-4E86-4DBE-9D97-AE532BC3A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88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52BEFCD6-1C7B-451B-97C6-9585B0C6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Speaker:</a:t>
            </a:r>
            <a:r>
              <a:rPr lang="en-US" baseline="0" dirty="0">
                <a:solidFill>
                  <a:schemeClr val="tx1"/>
                </a:solidFill>
              </a:rPr>
              <a:t> Angus McLeod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Angus McLeod</a:t>
            </a:r>
          </a:p>
          <a:p>
            <a:r>
              <a:rPr lang="en-US" i="1" dirty="0"/>
              <a:t>WHIN Education Consultant, VP of Coaching at AMA</a:t>
            </a:r>
          </a:p>
        </p:txBody>
      </p:sp>
      <p:pic>
        <p:nvPicPr>
          <p:cNvPr id="2" name="Picture 1" descr="picture of Angus McLeo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352803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012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2959"/>
            <a:ext cx="8534400" cy="1039256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Leveraging 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5"/>
            <a:ext cx="10515600" cy="4280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002060"/>
                </a:solidFill>
              </a:rPr>
              <a:t>Healthy communication: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Wide sharing of (relevant) automated data</a:t>
            </a:r>
          </a:p>
          <a:p>
            <a:pPr lvl="0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Improved quality of feedback with real-time coaching</a:t>
            </a:r>
          </a:p>
          <a:p>
            <a:pPr lvl="0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Linking ‘project tasks &amp; reviews’ to actual goals</a:t>
            </a:r>
          </a:p>
          <a:p>
            <a:pPr lvl="0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Shared and individual goal-based system, perhaps using an automated performance management platform, and</a:t>
            </a:r>
          </a:p>
          <a:p>
            <a:pPr lvl="0"/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Make goals SMART, or better, to leverage all the talent, SMARTIE.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6B8A6-77C6-4138-B90A-D14AA047C88C}"/>
              </a:ext>
            </a:extLst>
          </p:cNvPr>
          <p:cNvSpPr txBox="1"/>
          <p:nvPr/>
        </p:nvSpPr>
        <p:spPr>
          <a:xfrm>
            <a:off x="939567" y="6105710"/>
            <a:ext cx="10414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SMARTIE = Specific. Measurable, Attainable, Relevant, Time-based and, Inclusion &amp; Equity.</a:t>
            </a:r>
          </a:p>
        </p:txBody>
      </p:sp>
    </p:spTree>
    <p:extLst>
      <p:ext uri="{BB962C8B-B14F-4D97-AF65-F5344CB8AC3E}">
        <p14:creationId xmlns:p14="http://schemas.microsoft.com/office/powerpoint/2010/main" val="264208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886" y="382958"/>
            <a:ext cx="11778114" cy="964579"/>
          </a:xfrm>
        </p:spPr>
        <p:txBody>
          <a:bodyPr>
            <a:normAutofit fontScale="90000"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Support Change: Smart People &amp; Business </a:t>
            </a:r>
            <a:r>
              <a:rPr lang="en-US" sz="4800" b="1" cap="none" dirty="0">
                <a:solidFill>
                  <a:srgbClr val="FCF2D3"/>
                </a:solidFill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069" y="1490661"/>
            <a:ext cx="10846869" cy="5160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rgbClr val="002060"/>
                </a:solidFill>
              </a:rPr>
              <a:t>Leverage ownership with healthy communication: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Technical skills training &amp; certification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Problem-solving skills training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Visual-stream mapping mastery for supervisors and managers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Culture-wide coaching skills for supervisors and managers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1-2-1 professional coaching for the top team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Adopt a healthy feedback methodology as a work-place practice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Acknowledgement &amp; Reward Scheme for beneficial change delivery (safety, quality and financial).</a:t>
            </a:r>
          </a:p>
        </p:txBody>
      </p:sp>
    </p:spTree>
    <p:extLst>
      <p:ext uri="{BB962C8B-B14F-4D97-AF65-F5344CB8AC3E}">
        <p14:creationId xmlns:p14="http://schemas.microsoft.com/office/powerpoint/2010/main" val="375958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886" y="382958"/>
            <a:ext cx="11778114" cy="964579"/>
          </a:xfrm>
        </p:spPr>
        <p:txBody>
          <a:bodyPr>
            <a:normAutofit fontScale="90000"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Support Change: Smart People &amp; Business </a:t>
            </a:r>
            <a:r>
              <a:rPr lang="en-US" sz="4800" b="1" cap="none" dirty="0">
                <a:solidFill>
                  <a:srgbClr val="FCF2D3"/>
                </a:solidFill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886" y="1426128"/>
            <a:ext cx="10846869" cy="3547129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rgbClr val="00B050"/>
                </a:solidFill>
              </a:rPr>
              <a:t>Merit-based promotion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5s, ISO9000 and attaining/maintaining a high safety culture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Underpinning the freedom to comment and feedback, respectfully, on below-ideal practices beyond every worker’s remit &amp; responsibility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Uptick in the quality of the fabric and environment of the work-place, including locker-areas, toilet facilities and canteen areas</a:t>
            </a:r>
          </a:p>
          <a:p>
            <a:pPr lvl="0"/>
            <a:r>
              <a:rPr lang="en-US" b="1" dirty="0">
                <a:solidFill>
                  <a:srgbClr val="00B050"/>
                </a:solidFill>
              </a:rPr>
              <a:t>Involvement in the community and involvement of worker’s families, especially in activities and at acknowledgement &amp; reward-giving events for staff.</a:t>
            </a:r>
          </a:p>
        </p:txBody>
      </p:sp>
    </p:spTree>
    <p:extLst>
      <p:ext uri="{BB962C8B-B14F-4D97-AF65-F5344CB8AC3E}">
        <p14:creationId xmlns:p14="http://schemas.microsoft.com/office/powerpoint/2010/main" val="277874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9ADD19-A128-4ED4-9AC1-060C86EA55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7033" y="615921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 Skilled in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Development</a:t>
            </a:r>
            <a:b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Areas 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CF2D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B70750-5A96-4D83-BF06-1757A41DE727}"/>
              </a:ext>
            </a:extLst>
          </p:cNvPr>
          <p:cNvSpPr txBox="1"/>
          <p:nvPr/>
        </p:nvSpPr>
        <p:spPr>
          <a:xfrm>
            <a:off x="558266" y="3619098"/>
            <a:ext cx="4255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Focus on ‘lesser-strengths’ first</a:t>
            </a:r>
          </a:p>
        </p:txBody>
      </p:sp>
      <p:pic>
        <p:nvPicPr>
          <p:cNvPr id="4" name="Picture 3" descr="a graph showing the top, middle, and bottom fives scores based on four different categories ">
            <a:extLst>
              <a:ext uri="{FF2B5EF4-FFF2-40B4-BE49-F238E27FC236}">
                <a16:creationId xmlns:a16="http://schemas.microsoft.com/office/drawing/2014/main" id="{21993BE7-0C70-4AD3-849D-0AB98BB7A62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233" y="129565"/>
            <a:ext cx="4255770" cy="659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6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hidden="1">
            <a:extLst>
              <a:ext uri="{FF2B5EF4-FFF2-40B4-BE49-F238E27FC236}">
                <a16:creationId xmlns:a16="http://schemas.microsoft.com/office/drawing/2014/main" id="{96612D46-ABCA-4BAE-9FF8-707E3A9A00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4213" y="4456302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CF2D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 Skilled in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CF2D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Development Areas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F87D0-2A9B-4EB0-8449-FA0F09EB9F27}"/>
              </a:ext>
            </a:extLst>
          </p:cNvPr>
          <p:cNvSpPr txBox="1"/>
          <p:nvPr/>
        </p:nvSpPr>
        <p:spPr>
          <a:xfrm>
            <a:off x="701040" y="434465"/>
            <a:ext cx="10789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 Skilled in Development Areas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89B5B-4257-4BF4-9725-75AC70F5156F}"/>
              </a:ext>
            </a:extLst>
          </p:cNvPr>
          <p:cNvSpPr txBox="1"/>
          <p:nvPr/>
        </p:nvSpPr>
        <p:spPr>
          <a:xfrm>
            <a:off x="701040" y="1477131"/>
            <a:ext cx="110591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SMART People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A157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Shop-floor people skills: </a:t>
            </a:r>
          </a:p>
          <a:p>
            <a:pPr marL="1485900" marR="0" lvl="2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versatility, accountability, applied knowledge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A157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Management agility: </a:t>
            </a:r>
          </a:p>
          <a:p>
            <a:pPr marL="1485900" marR="0" lvl="2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Agile, Disruptive Business Modeling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SMART Business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A157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Shop-floor systemization: </a:t>
            </a:r>
          </a:p>
          <a:p>
            <a:pPr marL="1485900" marR="0" lvl="2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safety, 5s, QA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SMART Technology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AA157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From drones to IoT &amp; block-chain.</a:t>
            </a:r>
          </a:p>
        </p:txBody>
      </p:sp>
    </p:spTree>
    <p:extLst>
      <p:ext uri="{BB962C8B-B14F-4D97-AF65-F5344CB8AC3E}">
        <p14:creationId xmlns:p14="http://schemas.microsoft.com/office/powerpoint/2010/main" val="331129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39D0FE0-DB0A-4B11-AEF0-FA46920A1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  <a:defRPr/>
            </a:pPr>
            <a:r>
              <a:rPr lang="en-US" b="1" cap="none" dirty="0">
                <a:ln>
                  <a:noFill/>
                </a:ln>
                <a:solidFill>
                  <a:srgbClr val="FCF2D3"/>
                </a:solidFill>
              </a:rPr>
              <a:t>Communication Strategies: </a:t>
            </a:r>
            <a:br>
              <a:rPr lang="en-US" b="1" cap="none" dirty="0">
                <a:ln>
                  <a:noFill/>
                </a:ln>
                <a:solidFill>
                  <a:srgbClr val="FCF2D3"/>
                </a:solidFill>
              </a:rPr>
            </a:br>
            <a:r>
              <a:rPr lang="en-US" b="1" cap="none" dirty="0">
                <a:ln>
                  <a:noFill/>
                </a:ln>
                <a:solidFill>
                  <a:srgbClr val="FCF2D3"/>
                </a:solidFill>
              </a:rPr>
              <a:t>Key to all Change</a:t>
            </a:r>
            <a:br>
              <a:rPr lang="en-US" b="1" cap="none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F87D0-2A9B-4EB0-8449-FA0F09EB9F27}"/>
              </a:ext>
            </a:extLst>
          </p:cNvPr>
          <p:cNvSpPr txBox="1"/>
          <p:nvPr/>
        </p:nvSpPr>
        <p:spPr>
          <a:xfrm>
            <a:off x="701040" y="434465"/>
            <a:ext cx="107899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Communication Strategies: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Key to all Change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9FD76F-3C57-4B3D-A462-D414915E6AC7}"/>
              </a:ext>
            </a:extLst>
          </p:cNvPr>
          <p:cNvSpPr txBox="1"/>
          <p:nvPr/>
        </p:nvSpPr>
        <p:spPr>
          <a:xfrm>
            <a:off x="701040" y="2250214"/>
            <a:ext cx="11059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Use questioning-style and listen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Themed and consistent messaging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Team-meetings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Town Halls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Support structures for issues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“What is familiar is no longer scary.”</a:t>
            </a:r>
          </a:p>
        </p:txBody>
      </p:sp>
    </p:spTree>
    <p:extLst>
      <p:ext uri="{BB962C8B-B14F-4D97-AF65-F5344CB8AC3E}">
        <p14:creationId xmlns:p14="http://schemas.microsoft.com/office/powerpoint/2010/main" val="177882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26AD4-F8AF-40A3-BFD8-8C9CBC64A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794" y="643466"/>
            <a:ext cx="9600217" cy="1965509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/>
            <a:r>
              <a:rPr lang="en-US" sz="7200" b="1" cap="none" dirty="0">
                <a:solidFill>
                  <a:schemeClr val="accent4">
                    <a:lumMod val="50000"/>
                  </a:schemeClr>
                </a:solidFill>
              </a:rPr>
              <a:t>AGILE Managing of Change </a:t>
            </a:r>
            <a:r>
              <a:rPr lang="en-US" sz="7200" b="1" cap="none" dirty="0">
                <a:solidFill>
                  <a:srgbClr val="F29F2C"/>
                </a:solidFill>
              </a:rPr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D151E-25BF-4700-879C-65CE5C113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794" y="2902591"/>
            <a:ext cx="9600217" cy="3394341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2400" dirty="0"/>
              <a:t>Dr Angus McLeod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“Most people are afraid of change, but if you look at it like it’s something you can count on, then it can be a comfort.”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1800" dirty="0"/>
              <a:t>[Robert Kincaid (Clint Eastwood), in ‘The Bridges of Madison County’, Warner Bros, 1995].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0065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33C0B668-932E-4AAE-9B84-A6261F200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n>
                  <a:noFill/>
                </a:ln>
                <a:solidFill>
                  <a:srgbClr val="FCF2D3"/>
                </a:solidFill>
              </a:rPr>
              <a:t>Listening &amp; questioning</a:t>
            </a:r>
            <a:br>
              <a:rPr lang="en-US" cap="none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F87D0-2A9B-4EB0-8449-FA0F09EB9F27}"/>
              </a:ext>
            </a:extLst>
          </p:cNvPr>
          <p:cNvSpPr txBox="1"/>
          <p:nvPr/>
        </p:nvSpPr>
        <p:spPr>
          <a:xfrm>
            <a:off x="701040" y="434465"/>
            <a:ext cx="10789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Listening &amp; questioning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89B5B-4257-4BF4-9725-75AC70F5156F}"/>
              </a:ext>
            </a:extLst>
          </p:cNvPr>
          <p:cNvSpPr txBox="1"/>
          <p:nvPr/>
        </p:nvSpPr>
        <p:spPr>
          <a:xfrm>
            <a:off x="701040" y="1477131"/>
            <a:ext cx="11059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Use Reflective Language – show you heard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Use questions to increase self-managing &amp; to improve focus on continuous improvement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Use questions to create responsibility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When they suffer, use silence to prolong the pain.</a:t>
            </a:r>
          </a:p>
        </p:txBody>
      </p:sp>
    </p:spTree>
    <p:extLst>
      <p:ext uri="{BB962C8B-B14F-4D97-AF65-F5344CB8AC3E}">
        <p14:creationId xmlns:p14="http://schemas.microsoft.com/office/powerpoint/2010/main" val="218438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7F19BA1A-17EA-4397-8AAF-7AFAF763B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n>
                  <a:noFill/>
                </a:ln>
                <a:solidFill>
                  <a:srgbClr val="FCF2D3"/>
                </a:solidFill>
              </a:rPr>
              <a:t>Coaching Skills</a:t>
            </a:r>
            <a:br>
              <a:rPr lang="en-US" cap="none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</a:rPr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F87D0-2A9B-4EB0-8449-FA0F09EB9F27}"/>
              </a:ext>
            </a:extLst>
          </p:cNvPr>
          <p:cNvSpPr txBox="1"/>
          <p:nvPr/>
        </p:nvSpPr>
        <p:spPr>
          <a:xfrm>
            <a:off x="701040" y="434465"/>
            <a:ext cx="10789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Coaching Skills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89B5B-4257-4BF4-9725-75AC70F5156F}"/>
              </a:ext>
            </a:extLst>
          </p:cNvPr>
          <p:cNvSpPr txBox="1"/>
          <p:nvPr/>
        </p:nvSpPr>
        <p:spPr>
          <a:xfrm>
            <a:off x="701040" y="1477131"/>
            <a:ext cx="11059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Assume they are brighter than you think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Ask them what they need from you to perform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Ask questions; do not give direction unless vital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If they do not understand, contextualize, give examples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Make accountable for actions and follow-up.</a:t>
            </a:r>
          </a:p>
        </p:txBody>
      </p:sp>
    </p:spTree>
    <p:extLst>
      <p:ext uri="{BB962C8B-B14F-4D97-AF65-F5344CB8AC3E}">
        <p14:creationId xmlns:p14="http://schemas.microsoft.com/office/powerpoint/2010/main" val="232581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D230F2FE-BCA8-44DA-A027-D394D3F64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n>
                  <a:noFill/>
                </a:ln>
                <a:solidFill>
                  <a:srgbClr val="FCF2D3"/>
                </a:solidFill>
              </a:rPr>
              <a:t>Feedback &amp; Praise</a:t>
            </a:r>
            <a:br>
              <a:rPr lang="en-US" cap="none" dirty="0">
                <a:ln>
                  <a:noFill/>
                </a:ln>
                <a:solidFill>
                  <a:srgbClr val="FCF2D3"/>
                </a:solidFill>
              </a:rPr>
            </a:br>
            <a:endParaRPr lang="en-US" dirty="0">
              <a:solidFill>
                <a:srgbClr val="FCF2D3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7F87D0-2A9B-4EB0-8449-FA0F09EB9F27}"/>
              </a:ext>
            </a:extLst>
          </p:cNvPr>
          <p:cNvSpPr txBox="1"/>
          <p:nvPr/>
        </p:nvSpPr>
        <p:spPr>
          <a:xfrm>
            <a:off x="701040" y="434465"/>
            <a:ext cx="10789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Feedback &amp; Praise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E89B5B-4257-4BF4-9725-75AC70F5156F}"/>
              </a:ext>
            </a:extLst>
          </p:cNvPr>
          <p:cNvSpPr txBox="1"/>
          <p:nvPr/>
        </p:nvSpPr>
        <p:spPr>
          <a:xfrm>
            <a:off x="701040" y="1403957"/>
            <a:ext cx="11059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Habitualize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praise, so giving feedback is easy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Set expectations for praising events per shift</a:t>
            </a:r>
          </a:p>
          <a:p>
            <a:pPr marL="571500" marR="0" lvl="0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Give contextualized developmental feedback.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3420A0-C6B3-424F-B4C2-DB59521544D5}"/>
              </a:ext>
            </a:extLst>
          </p:cNvPr>
          <p:cNvSpPr txBox="1"/>
          <p:nvPr/>
        </p:nvSpPr>
        <p:spPr>
          <a:xfrm>
            <a:off x="701040" y="3699718"/>
            <a:ext cx="1066364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760603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“When XYZ happened on line B six minutes ago, we lost 7 units, if there was one thing that you could have done better, what is that one thing?”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7DD39F-1DF9-4EDB-BBC4-80382D36E541}"/>
              </a:ext>
            </a:extLst>
          </p:cNvPr>
          <p:cNvSpPr txBox="1"/>
          <p:nvPr/>
        </p:nvSpPr>
        <p:spPr>
          <a:xfrm>
            <a:off x="701040" y="5777204"/>
            <a:ext cx="10270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This format uses our knowledge of neural pathways and McLeod’s ‘Reflective Language’ to produce productive solutions from more people, more of the time.</a:t>
            </a:r>
          </a:p>
        </p:txBody>
      </p:sp>
    </p:spTree>
    <p:extLst>
      <p:ext uri="{BB962C8B-B14F-4D97-AF65-F5344CB8AC3E}">
        <p14:creationId xmlns:p14="http://schemas.microsoft.com/office/powerpoint/2010/main" val="280589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26AD4-F8AF-40A3-BFD8-8C9CBC64A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794" y="643466"/>
            <a:ext cx="9600217" cy="1965509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/>
            <a:r>
              <a:rPr lang="en-US" sz="7200" b="1" cap="none" dirty="0">
                <a:solidFill>
                  <a:schemeClr val="accent4">
                    <a:lumMod val="50000"/>
                  </a:schemeClr>
                </a:solidFill>
              </a:rPr>
              <a:t>AGILE Managing of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D151E-25BF-4700-879C-65CE5C113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794" y="2902591"/>
            <a:ext cx="9600217" cy="3394341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2400" dirty="0"/>
              <a:t>Dr Angus McLeod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“Most people are afraid of change, but if you look at it like it’s something you can count on, then it can be a comfort.”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1800" dirty="0"/>
              <a:t>[Robert Kincaid (Clint Eastwood), in ‘The Bridges of Madison County’, Warner Bros, 1995].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8977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26AD4-F8AF-40A3-BFD8-8C9CBC64A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3794" y="643466"/>
            <a:ext cx="9600217" cy="1965509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l"/>
            <a:r>
              <a:rPr lang="en-US" sz="7200" b="1" cap="none" dirty="0">
                <a:solidFill>
                  <a:schemeClr val="accent4">
                    <a:lumMod val="50000"/>
                  </a:schemeClr>
                </a:solidFill>
              </a:rPr>
              <a:t>AGILE Managing of Change </a:t>
            </a:r>
            <a:r>
              <a:rPr lang="en-US" sz="7200" b="1" cap="none" dirty="0">
                <a:solidFill>
                  <a:srgbClr val="FCF2D3"/>
                </a:solidFill>
              </a:rPr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D151E-25BF-4700-879C-65CE5C113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3794" y="2902591"/>
            <a:ext cx="9600217" cy="3394341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2400" dirty="0"/>
              <a:t>Dr Angus McLeod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“Most people are afraid of change, but if you look at it like it’s something you can count on, then it can be a comfort.”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  <a:p>
            <a:pPr algn="l">
              <a:lnSpc>
                <a:spcPct val="110000"/>
              </a:lnSpc>
            </a:pPr>
            <a:r>
              <a:rPr lang="en-US" sz="1800" dirty="0"/>
              <a:t>[Robert Kincaid (Clint Eastwood), in ‘The Bridges of Madison County’, Warner Bros, 1995].</a:t>
            </a:r>
          </a:p>
          <a:p>
            <a:pPr algn="l">
              <a:lnSpc>
                <a:spcPct val="110000"/>
              </a:lnSpc>
              <a:buFont typeface="Wingdings 3" panose="05040102010807070707" pitchFamily="18" charset="2"/>
              <a:buChar char="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1686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283"/>
            <a:ext cx="8534400" cy="1507067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Things are Moving Faster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188" y="1447743"/>
            <a:ext cx="10515600" cy="356887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The average lifespan of a company listed in the S&amp;P 500 index of leading US companies has decreased… from ‘67 years in the 1920s to just 15 years in 2014’. The prediction for 2020 S&amp;P survival time is just 12 years. 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A2B4BF-9A48-415A-ACFF-E41DDBBABDB8}"/>
              </a:ext>
            </a:extLst>
          </p:cNvPr>
          <p:cNvSpPr txBox="1"/>
          <p:nvPr/>
        </p:nvSpPr>
        <p:spPr>
          <a:xfrm>
            <a:off x="838200" y="5846544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Ref: Professor Richard Foster at Yale University, reported in: ‘Can a company live forever?’ Kim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Gittleson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19 January 2012., BBC News, New York.</a:t>
            </a:r>
          </a:p>
        </p:txBody>
      </p:sp>
    </p:spTree>
    <p:extLst>
      <p:ext uri="{BB962C8B-B14F-4D97-AF65-F5344CB8AC3E}">
        <p14:creationId xmlns:p14="http://schemas.microsoft.com/office/powerpoint/2010/main" val="119514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559" y="284448"/>
            <a:ext cx="8534400" cy="956231"/>
          </a:xfrm>
        </p:spPr>
        <p:txBody>
          <a:bodyPr>
            <a:normAutofit/>
          </a:bodyPr>
          <a:lstStyle/>
          <a:p>
            <a:r>
              <a:rPr lang="en-US" sz="4400" cap="none" dirty="0">
                <a:solidFill>
                  <a:schemeClr val="accent4">
                    <a:lumMod val="50000"/>
                  </a:schemeClr>
                </a:solidFill>
              </a:rPr>
              <a:t>The Psychology of Change</a:t>
            </a:r>
          </a:p>
        </p:txBody>
      </p:sp>
      <p:pic>
        <p:nvPicPr>
          <p:cNvPr id="10" name="Picture 9" descr="Picture of the change curve">
            <a:extLst>
              <a:ext uri="{FF2B5EF4-FFF2-40B4-BE49-F238E27FC236}">
                <a16:creationId xmlns:a16="http://schemas.microsoft.com/office/drawing/2014/main" id="{F86CAE9C-FE7B-4A47-96AE-DDE90C15E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950" y="1240679"/>
            <a:ext cx="7104267" cy="5550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5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8534400" cy="1507067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Change: Do it bit-by-bit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98126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Monumental failure is avoided 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All stake-holders gain confidence, one step at a time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Success &amp; confidence further encourages technological advance.</a:t>
            </a:r>
          </a:p>
        </p:txBody>
      </p:sp>
    </p:spTree>
    <p:extLst>
      <p:ext uri="{BB962C8B-B14F-4D97-AF65-F5344CB8AC3E}">
        <p14:creationId xmlns:p14="http://schemas.microsoft.com/office/powerpoint/2010/main" val="272286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595" y="0"/>
            <a:ext cx="8534400" cy="1507067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Technological Changes </a:t>
            </a:r>
            <a:r>
              <a:rPr lang="en-US" sz="4800" b="1" cap="none" dirty="0">
                <a:solidFill>
                  <a:srgbClr val="FCF2D3"/>
                </a:solidFill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094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dirty="0">
                <a:solidFill>
                  <a:srgbClr val="002060"/>
                </a:solidFill>
              </a:rPr>
              <a:t>Entry-level technological innovation may include:</a:t>
            </a:r>
          </a:p>
          <a:p>
            <a:pPr marL="0" indent="0">
              <a:buNone/>
            </a:pPr>
            <a:endParaRPr lang="en-US" sz="3500" dirty="0">
              <a:solidFill>
                <a:srgbClr val="002060"/>
              </a:solidFill>
            </a:endParaRPr>
          </a:p>
          <a:p>
            <a:r>
              <a:rPr lang="en-US" sz="3600" b="1" dirty="0">
                <a:solidFill>
                  <a:srgbClr val="00B050"/>
                </a:solidFill>
              </a:rPr>
              <a:t>Drones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3D printing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Paper-to-digital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Virtual Reality (e.g. for training) and 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Augmented Reality (e.g. as an efficient aid for assembly workers) &amp; Holo-lens (wide-angle + info).</a:t>
            </a:r>
          </a:p>
        </p:txBody>
      </p:sp>
    </p:spTree>
    <p:extLst>
      <p:ext uri="{BB962C8B-B14F-4D97-AF65-F5344CB8AC3E}">
        <p14:creationId xmlns:p14="http://schemas.microsoft.com/office/powerpoint/2010/main" val="304296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05905"/>
            <a:ext cx="8534400" cy="1507067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Technological Changes </a:t>
            </a:r>
            <a:r>
              <a:rPr lang="en-US" sz="4800" b="1" cap="none" dirty="0">
                <a:solidFill>
                  <a:srgbClr val="FCF2D3"/>
                </a:solidFill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65115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dirty="0">
                <a:solidFill>
                  <a:srgbClr val="002060"/>
                </a:solidFill>
              </a:rPr>
              <a:t>Intermediate-level technological innovation may include: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B050"/>
                </a:solidFill>
              </a:rPr>
              <a:t>ERP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CRP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PLM 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Digital-double technology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Robotics/automation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Digital-modelling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Sensors and intelligent data-use for manufacturing efficacy and machine-learning.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716E20-16F6-42A3-A3D8-7FAC2BE0A982}"/>
              </a:ext>
            </a:extLst>
          </p:cNvPr>
          <p:cNvSpPr txBox="1"/>
          <p:nvPr/>
        </p:nvSpPr>
        <p:spPr>
          <a:xfrm>
            <a:off x="838200" y="5606407"/>
            <a:ext cx="10515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ERP = Enterprise Resource Planning.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CRP = Capacity Requirements Planning.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PLM = Product Life-cycle Management.</a:t>
            </a:r>
          </a:p>
        </p:txBody>
      </p:sp>
    </p:spTree>
    <p:extLst>
      <p:ext uri="{BB962C8B-B14F-4D97-AF65-F5344CB8AC3E}">
        <p14:creationId xmlns:p14="http://schemas.microsoft.com/office/powerpoint/2010/main" val="237854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2" y="0"/>
            <a:ext cx="8534400" cy="1507067"/>
          </a:xfrm>
        </p:spPr>
        <p:txBody>
          <a:bodyPr>
            <a:norm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Technological Changes </a:t>
            </a:r>
            <a:r>
              <a:rPr lang="en-US" sz="4800" b="1" cap="none" dirty="0">
                <a:solidFill>
                  <a:srgbClr val="FCF2D3"/>
                </a:solidFill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893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Advanced-level technological innovation may include: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B050"/>
                </a:solidFill>
              </a:rPr>
              <a:t>Big-data</a:t>
            </a:r>
          </a:p>
          <a:p>
            <a:r>
              <a:rPr lang="en-US" sz="3200" dirty="0">
                <a:solidFill>
                  <a:srgbClr val="00B050"/>
                </a:solidFill>
              </a:rPr>
              <a:t>Artificial Intelligence</a:t>
            </a:r>
          </a:p>
          <a:p>
            <a:r>
              <a:rPr lang="en-US" sz="3200" dirty="0">
                <a:solidFill>
                  <a:srgbClr val="00B050"/>
                </a:solidFill>
              </a:rPr>
              <a:t>Integrated IT-OT Convergence</a:t>
            </a:r>
          </a:p>
          <a:p>
            <a:r>
              <a:rPr lang="en-US" sz="3200" dirty="0">
                <a:solidFill>
                  <a:srgbClr val="00B050"/>
                </a:solidFill>
              </a:rPr>
              <a:t>Full IoT</a:t>
            </a:r>
          </a:p>
          <a:p>
            <a:r>
              <a:rPr lang="en-US" sz="3200" dirty="0">
                <a:solidFill>
                  <a:srgbClr val="00B050"/>
                </a:solidFill>
              </a:rPr>
              <a:t>Block-chain.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6B8A6-77C6-4138-B90A-D14AA047C88C}"/>
              </a:ext>
            </a:extLst>
          </p:cNvPr>
          <p:cNvSpPr txBox="1"/>
          <p:nvPr/>
        </p:nvSpPr>
        <p:spPr>
          <a:xfrm>
            <a:off x="722312" y="6178608"/>
            <a:ext cx="10414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IT-OT Convergence = Information Technology &amp; Operational Technology Convergence.</a:t>
            </a:r>
          </a:p>
        </p:txBody>
      </p:sp>
    </p:spTree>
    <p:extLst>
      <p:ext uri="{BB962C8B-B14F-4D97-AF65-F5344CB8AC3E}">
        <p14:creationId xmlns:p14="http://schemas.microsoft.com/office/powerpoint/2010/main" val="70374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E8950-5456-425C-B835-6FEBCC00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248"/>
            <a:ext cx="9067800" cy="882507"/>
          </a:xfrm>
        </p:spPr>
        <p:txBody>
          <a:bodyPr>
            <a:noAutofit/>
          </a:bodyPr>
          <a:lstStyle/>
          <a:p>
            <a:r>
              <a:rPr lang="en-US" sz="4800" b="1" cap="none" dirty="0">
                <a:solidFill>
                  <a:schemeClr val="accent4">
                    <a:lumMod val="50000"/>
                  </a:schemeClr>
                </a:solidFill>
              </a:rPr>
              <a:t>Stakeholders &amp; Ownership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6B8A6-77C6-4138-B90A-D14AA047C88C}"/>
              </a:ext>
            </a:extLst>
          </p:cNvPr>
          <p:cNvSpPr txBox="1"/>
          <p:nvPr/>
        </p:nvSpPr>
        <p:spPr>
          <a:xfrm>
            <a:off x="838200" y="1145933"/>
            <a:ext cx="10414233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3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‘When leaders ensure that front-line staff members feel a sense of ownership: transformation projects achieve a 70% success, compared with the often-quoted statistic that only 30% of transformation projects succeed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22194-3E64-4D75-9114-0DFE9EFF8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5585"/>
            <a:ext cx="10515600" cy="2974975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Bottom-up knowledge, skills and experience give better solutions &amp; more options for change, than the old top-down approach</a:t>
            </a:r>
          </a:p>
          <a:p>
            <a:r>
              <a:rPr lang="en-US" sz="2400" b="1" dirty="0">
                <a:solidFill>
                  <a:srgbClr val="00B050"/>
                </a:solidFill>
              </a:rPr>
              <a:t>Change is smoother &amp; faster with wide-ranging buy-in and ‘ownership’ by stakeholders at all levels</a:t>
            </a:r>
          </a:p>
          <a:p>
            <a:r>
              <a:rPr lang="en-US" sz="2400" b="1" dirty="0">
                <a:solidFill>
                  <a:srgbClr val="00B050"/>
                </a:solidFill>
              </a:rPr>
              <a:t>Create a Change-Team of change agents from ALL levels and imply equal status.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3A844-A5DF-43CE-81EF-87B65BB32431}"/>
              </a:ext>
            </a:extLst>
          </p:cNvPr>
          <p:cNvSpPr txBox="1"/>
          <p:nvPr/>
        </p:nvSpPr>
        <p:spPr>
          <a:xfrm>
            <a:off x="838199" y="6054839"/>
            <a:ext cx="103078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Ref: McKinsey: What successful transformations share, March 2010 Survey.</a:t>
            </a:r>
          </a:p>
        </p:txBody>
      </p:sp>
    </p:spTree>
    <p:extLst>
      <p:ext uri="{BB962C8B-B14F-4D97-AF65-F5344CB8AC3E}">
        <p14:creationId xmlns:p14="http://schemas.microsoft.com/office/powerpoint/2010/main" val="328545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nge_managementaim_template.potx" id="{6E257BCD-849C-41BC-AD1E-F86F09B66C64}" vid="{722B5E8A-516B-4A1A-8C13-AEE2CB7506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1020</Words>
  <Application>Microsoft Office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Corbel</vt:lpstr>
      <vt:lpstr>Wingdings</vt:lpstr>
      <vt:lpstr>Wingdings 2</vt:lpstr>
      <vt:lpstr>Wingdings 3</vt:lpstr>
      <vt:lpstr>Module</vt:lpstr>
      <vt:lpstr>Slice</vt:lpstr>
      <vt:lpstr>Speaker: Angus McLeod</vt:lpstr>
      <vt:lpstr>AGILE Managing of Change</vt:lpstr>
      <vt:lpstr>Things are Moving Faster</vt:lpstr>
      <vt:lpstr>The Psychology of Change</vt:lpstr>
      <vt:lpstr>Change: Do it bit-by-bit</vt:lpstr>
      <vt:lpstr>Technological Changes 1</vt:lpstr>
      <vt:lpstr>Technological Changes 2</vt:lpstr>
      <vt:lpstr>Technological Changes 3</vt:lpstr>
      <vt:lpstr>Stakeholders &amp; Ownership</vt:lpstr>
      <vt:lpstr>Leveraging Ownership</vt:lpstr>
      <vt:lpstr>Support Change: Smart People &amp; Business 1</vt:lpstr>
      <vt:lpstr>Support Change: Smart People &amp; Business 2</vt:lpstr>
      <vt:lpstr>Be Skilled in Development  Areas 1</vt:lpstr>
      <vt:lpstr>Be Skilled in Development Areas 2</vt:lpstr>
      <vt:lpstr>Communication Strategies:  Key to all Change </vt:lpstr>
      <vt:lpstr>AGILE Managing of Change 1</vt:lpstr>
      <vt:lpstr>Listening &amp; questioning </vt:lpstr>
      <vt:lpstr>Coaching Skills </vt:lpstr>
      <vt:lpstr>Feedback &amp; Praise </vt:lpstr>
      <vt:lpstr>AGILE Managing of Change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Speaker: Angus McLeod</dc:title>
  <dc:creator>Hannah Pratt</dc:creator>
  <cp:lastModifiedBy>Hannah Pratt</cp:lastModifiedBy>
  <cp:revision>1</cp:revision>
  <dcterms:created xsi:type="dcterms:W3CDTF">2019-10-14T20:24:13Z</dcterms:created>
  <dcterms:modified xsi:type="dcterms:W3CDTF">2019-10-14T20:24:47Z</dcterms:modified>
</cp:coreProperties>
</file>