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6"/>
  </p:notesMasterIdLst>
  <p:sldIdLst>
    <p:sldId id="401" r:id="rId3"/>
    <p:sldId id="749" r:id="rId4"/>
    <p:sldId id="750" r:id="rId5"/>
    <p:sldId id="751" r:id="rId6"/>
    <p:sldId id="752" r:id="rId7"/>
    <p:sldId id="753" r:id="rId8"/>
    <p:sldId id="754" r:id="rId9"/>
    <p:sldId id="755" r:id="rId10"/>
    <p:sldId id="756" r:id="rId11"/>
    <p:sldId id="757" r:id="rId12"/>
    <p:sldId id="758" r:id="rId13"/>
    <p:sldId id="759" r:id="rId14"/>
    <p:sldId id="760" r:id="rId15"/>
    <p:sldId id="761" r:id="rId16"/>
    <p:sldId id="762" r:id="rId17"/>
    <p:sldId id="763" r:id="rId18"/>
    <p:sldId id="764" r:id="rId19"/>
    <p:sldId id="765" r:id="rId20"/>
    <p:sldId id="766" r:id="rId21"/>
    <p:sldId id="767" r:id="rId22"/>
    <p:sldId id="768" r:id="rId23"/>
    <p:sldId id="769" r:id="rId24"/>
    <p:sldId id="77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6" autoAdjust="0"/>
    <p:restoredTop sz="94660"/>
  </p:normalViewPr>
  <p:slideViewPr>
    <p:cSldViewPr snapToGrid="0">
      <p:cViewPr varScale="1">
        <p:scale>
          <a:sx n="86" d="100"/>
          <a:sy n="86" d="100"/>
        </p:scale>
        <p:origin x="48" y="9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4705AF-2D16-4F52-B5B2-468C26862927}" type="datetimeFigureOut">
              <a:rPr lang="en-US" smtClean="0"/>
              <a:t>10/14/2019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977509-3B09-4D2C-BEB6-BD571AB5E388}" type="slidenum">
              <a:rPr lang="en-US" smtClean="0"/>
              <a:t>‹#›</a:t>
            </a:fld>
            <a:endParaRPr lang="en-US"/>
          </a:p>
        </p:txBody>
      </p:sp>
    </p:spTree>
    <p:extLst>
      <p:ext uri="{BB962C8B-B14F-4D97-AF65-F5344CB8AC3E}">
        <p14:creationId xmlns:p14="http://schemas.microsoft.com/office/powerpoint/2010/main" val="3464642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228600" indent="-228600">
              <a:buFont typeface="+mj-lt"/>
              <a:buAutoNum type="arabicPeriod"/>
              <a:defRPr/>
            </a:pPr>
            <a:r>
              <a:rPr lang="en-US" dirty="0"/>
              <a:t>There are 3 reasons I showed this video</a:t>
            </a:r>
            <a:endParaRPr lang="en-US" sz="1400" dirty="0"/>
          </a:p>
          <a:p>
            <a:pPr marL="685800" lvl="1" indent="-228600">
              <a:buFont typeface="+mj-lt"/>
              <a:buAutoNum type="arabicPeriod"/>
              <a:defRPr/>
            </a:pPr>
            <a:r>
              <a:rPr lang="en-US" dirty="0"/>
              <a:t>1.  To give a “pub” for WHIN</a:t>
            </a:r>
            <a:r>
              <a:rPr lang="en-US" sz="1400" dirty="0"/>
              <a:t>  </a:t>
            </a:r>
            <a:r>
              <a:rPr lang="en-US" dirty="0"/>
              <a:t>I am on the Manufacturing council for WHIN and they rolled this out last week</a:t>
            </a:r>
            <a:endParaRPr lang="en-US" sz="1400" dirty="0"/>
          </a:p>
          <a:p>
            <a:pPr marL="685800" lvl="1" indent="-228600">
              <a:buFont typeface="+mj-lt"/>
              <a:buAutoNum type="arabicPeriod"/>
              <a:defRPr/>
            </a:pPr>
            <a:r>
              <a:rPr lang="en-US" dirty="0"/>
              <a:t>2.  Give you a good overview of what Standard Industrial does and where my heart </a:t>
            </a:r>
            <a:r>
              <a:rPr lang="en-US" dirty="0" err="1"/>
              <a:t>heart</a:t>
            </a:r>
            <a:r>
              <a:rPr lang="en-US" dirty="0"/>
              <a:t> is</a:t>
            </a:r>
            <a:endParaRPr lang="en-US" sz="1400" dirty="0"/>
          </a:p>
          <a:p>
            <a:pPr marL="685800" lvl="1" indent="-228600">
              <a:buFont typeface="+mj-lt"/>
              <a:buAutoNum type="arabicPeriod"/>
              <a:defRPr/>
            </a:pPr>
            <a:r>
              <a:rPr lang="en-US" dirty="0"/>
              <a:t>3.  It fills 2 minutes in a 25 minute presentation</a:t>
            </a:r>
            <a:endParaRPr lang="en-US" sz="1400" dirty="0"/>
          </a:p>
          <a:p>
            <a:pPr lvl="3">
              <a:defRPr/>
            </a:pPr>
            <a:r>
              <a:rPr lang="en-US" dirty="0"/>
              <a:t>Like double spacing and reducing margins on a paper to get to 10 pages</a:t>
            </a:r>
            <a:endParaRPr lang="en-US" sz="1400" dirty="0"/>
          </a:p>
          <a:p>
            <a:pPr marL="228600" indent="-228600">
              <a:buFont typeface="+mj-lt"/>
              <a:buAutoNum type="arabicPeriod"/>
              <a:defRPr/>
            </a:pPr>
            <a:endParaRPr lang="en-US" dirty="0"/>
          </a:p>
          <a:p>
            <a:pPr marL="228600" indent="-228600">
              <a:buFont typeface="+mj-lt"/>
              <a:buAutoNum type="arabicPeriod"/>
              <a:defRPr/>
            </a:pPr>
            <a:r>
              <a:rPr lang="en-US" dirty="0"/>
              <a:t>As Stated in the Video my name is Bryce Brumm and I am blessed to lead our Team at Standard Industrial in Winamac.</a:t>
            </a:r>
            <a:endParaRPr lang="en-US" sz="1400" dirty="0"/>
          </a:p>
          <a:p>
            <a:pPr marL="685800" lvl="1" indent="-228600">
              <a:buFont typeface="+mj-lt"/>
              <a:buAutoNum type="arabicPeriod"/>
              <a:defRPr/>
            </a:pPr>
            <a:r>
              <a:rPr lang="en-US" dirty="0"/>
              <a:t>Some info about WHO I AM</a:t>
            </a:r>
            <a:endParaRPr lang="en-US" sz="1400" dirty="0"/>
          </a:p>
          <a:p>
            <a:pPr marL="1143000" lvl="2" indent="-228600">
              <a:buFont typeface="+mj-lt"/>
              <a:buAutoNum type="arabicPeriod"/>
              <a:defRPr/>
            </a:pPr>
            <a:r>
              <a:rPr lang="en-US" dirty="0"/>
              <a:t>A follower of Jesus</a:t>
            </a:r>
            <a:endParaRPr lang="en-US" sz="1400" dirty="0"/>
          </a:p>
          <a:p>
            <a:pPr marL="1143000" lvl="2" indent="-228600">
              <a:buFont typeface="+mj-lt"/>
              <a:buAutoNum type="arabicPeriod"/>
              <a:defRPr/>
            </a:pPr>
            <a:r>
              <a:rPr lang="en-US" dirty="0"/>
              <a:t>A husband of 23 years to wonder woman and Purdue grad</a:t>
            </a:r>
            <a:endParaRPr lang="en-US" sz="1400" dirty="0"/>
          </a:p>
          <a:p>
            <a:pPr marL="1143000" lvl="2" indent="-228600">
              <a:buFont typeface="+mj-lt"/>
              <a:buAutoNum type="arabicPeriod"/>
              <a:defRPr/>
            </a:pPr>
            <a:r>
              <a:rPr lang="en-US" dirty="0"/>
              <a:t>A father to a son who attends Liberty University, a freshman daughter here at Purdue, and a 6</a:t>
            </a:r>
            <a:r>
              <a:rPr lang="en-US" baseline="30000" dirty="0"/>
              <a:t>th</a:t>
            </a:r>
            <a:r>
              <a:rPr lang="en-US" dirty="0"/>
              <a:t> Grade daughter phenom</a:t>
            </a:r>
            <a:endParaRPr lang="en-US" sz="1400" dirty="0"/>
          </a:p>
          <a:p>
            <a:pPr marL="1143000" lvl="2" indent="-228600">
              <a:buFont typeface="+mj-lt"/>
              <a:buAutoNum type="arabicPeriod"/>
              <a:defRPr/>
            </a:pPr>
            <a:r>
              <a:rPr lang="en-US" dirty="0"/>
              <a:t>A Purdue Grad</a:t>
            </a:r>
            <a:endParaRPr lang="en-US" sz="1400" dirty="0"/>
          </a:p>
          <a:p>
            <a:pPr marL="1143000" lvl="2" indent="-228600">
              <a:buFont typeface="+mj-lt"/>
              <a:buAutoNum type="arabicPeriod"/>
              <a:defRPr/>
            </a:pPr>
            <a:r>
              <a:rPr lang="en-US" dirty="0"/>
              <a:t>And I work for the employees of Standard Industrial and their families as they are my motivation for doing what I do every day.</a:t>
            </a:r>
            <a:endParaRPr lang="en-US" sz="1400" dirty="0"/>
          </a:p>
          <a:p>
            <a:pPr marL="685800" lvl="1" indent="-228600">
              <a:buFont typeface="+mj-lt"/>
              <a:buAutoNum type="arabicPeriod"/>
              <a:defRPr/>
            </a:pPr>
            <a:r>
              <a:rPr lang="en-US" dirty="0"/>
              <a:t>What I am not:</a:t>
            </a:r>
            <a:endParaRPr lang="en-US" sz="1400" dirty="0"/>
          </a:p>
          <a:p>
            <a:pPr marL="1143000" lvl="2" indent="-228600">
              <a:buFont typeface="+mj-lt"/>
              <a:buAutoNum type="arabicPeriod"/>
              <a:defRPr/>
            </a:pPr>
            <a:r>
              <a:rPr lang="en-US" dirty="0"/>
              <a:t>A professor</a:t>
            </a:r>
            <a:endParaRPr lang="en-US" sz="1400" dirty="0"/>
          </a:p>
          <a:p>
            <a:pPr marL="1143000" lvl="2" indent="-228600">
              <a:buFont typeface="+mj-lt"/>
              <a:buAutoNum type="arabicPeriod"/>
              <a:defRPr/>
            </a:pPr>
            <a:r>
              <a:rPr lang="en-US" dirty="0"/>
              <a:t>A subject matter expert</a:t>
            </a:r>
            <a:endParaRPr lang="en-US" sz="1400" dirty="0"/>
          </a:p>
          <a:p>
            <a:pPr marL="1143000" lvl="2" indent="-228600">
              <a:buFont typeface="+mj-lt"/>
              <a:buAutoNum type="arabicPeriod"/>
              <a:defRPr/>
            </a:pPr>
            <a:r>
              <a:rPr lang="en-US" dirty="0"/>
              <a:t>Or a motivation speaker (as you will soon realize)</a:t>
            </a:r>
            <a:endParaRPr lang="en-US" sz="1400" dirty="0"/>
          </a:p>
          <a:p>
            <a:pPr marL="1600200" lvl="3" indent="-228600">
              <a:buFont typeface="+mj-lt"/>
              <a:buAutoNum type="arabicPeriod"/>
              <a:defRPr/>
            </a:pPr>
            <a:r>
              <a:rPr lang="en-US" dirty="0"/>
              <a:t> Do you still have comm 114?   Thumbs down!</a:t>
            </a:r>
            <a:endParaRPr lang="en-US" sz="1400" dirty="0"/>
          </a:p>
          <a:p>
            <a:pPr marL="1600200" lvl="3" indent="-228600">
              <a:buFont typeface="+mj-lt"/>
              <a:buAutoNum type="arabicPeriod"/>
              <a:defRPr/>
            </a:pPr>
            <a:r>
              <a:rPr lang="en-US" dirty="0"/>
              <a:t>Aren’t I supposed to envision all of you naked in order to calm my nerves?</a:t>
            </a:r>
            <a:endParaRPr lang="en-US" sz="1400" dirty="0"/>
          </a:p>
          <a:p>
            <a:pPr marL="685800" lvl="1" indent="-228600">
              <a:buFont typeface="+mj-lt"/>
              <a:buAutoNum type="arabicPeriod"/>
              <a:defRPr/>
            </a:pPr>
            <a:endParaRPr lang="en-US" dirty="0"/>
          </a:p>
          <a:p>
            <a:pPr marL="685800" lvl="1" indent="-228600">
              <a:buFont typeface="+mj-lt"/>
              <a:buAutoNum type="arabicPeriod"/>
              <a:defRPr/>
            </a:pPr>
            <a:r>
              <a:rPr lang="en-US" dirty="0"/>
              <a:t>When Asked to speak about Agile Manufacturing, I gave my standard answer to every question – YES</a:t>
            </a:r>
          </a:p>
          <a:p>
            <a:pPr marL="1143000" lvl="2" indent="-228600">
              <a:buFont typeface="+mj-lt"/>
              <a:buAutoNum type="arabicPeriod"/>
              <a:defRPr/>
            </a:pPr>
            <a:r>
              <a:rPr lang="en-US" dirty="0"/>
              <a:t>I then had to google the definition of </a:t>
            </a:r>
            <a:r>
              <a:rPr lang="en-US" dirty="0">
                <a:solidFill>
                  <a:srgbClr val="FF0000"/>
                </a:solidFill>
              </a:rPr>
              <a:t>“Agile Manufacturing”</a:t>
            </a:r>
          </a:p>
          <a:p>
            <a:pPr lvl="2">
              <a:buFont typeface="+mj-lt"/>
              <a:buNone/>
              <a:defRPr/>
            </a:pPr>
            <a:r>
              <a:rPr lang="en-US" dirty="0">
                <a:solidFill>
                  <a:srgbClr val="FF0000"/>
                </a:solidFill>
                <a:highlight>
                  <a:srgbClr val="FFFF00"/>
                </a:highlight>
              </a:rPr>
              <a:t>*** Next Slide***</a:t>
            </a:r>
            <a:endParaRPr lang="en-US" sz="1400" dirty="0">
              <a:solidFill>
                <a:srgbClr val="FF0000"/>
              </a:solidFill>
              <a:highlight>
                <a:srgbClr val="FFFF00"/>
              </a:highlight>
            </a:endParaRPr>
          </a:p>
          <a:p>
            <a:pPr>
              <a:defRPr/>
            </a:pPr>
            <a:endParaRPr lang="en-US" dirty="0"/>
          </a:p>
        </p:txBody>
      </p:sp>
      <p:sp>
        <p:nvSpPr>
          <p:cNvPr id="512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CC88D9-B906-4713-B0CB-F15003B5DAE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1571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228600" indent="-228600">
              <a:buFont typeface="+mj-lt"/>
              <a:buAutoNum type="arabicPeriod"/>
              <a:defRPr/>
            </a:pPr>
            <a:r>
              <a:rPr lang="en-US" dirty="0"/>
              <a:t>Uses a machined table with holes every inch allowing us to insert fixtures and configure them based on the part we are running</a:t>
            </a:r>
            <a:endParaRPr lang="en-US" sz="1400" dirty="0"/>
          </a:p>
          <a:p>
            <a:pPr marL="228600" indent="-228600">
              <a:buFont typeface="+mj-lt"/>
              <a:buAutoNum type="arabicPeriod"/>
              <a:defRPr/>
            </a:pPr>
            <a:r>
              <a:rPr lang="en-US" dirty="0"/>
              <a:t>We would need 2 fixtures for every part which cost approximately $2000 each</a:t>
            </a:r>
            <a:endParaRPr lang="en-US" sz="1400" dirty="0"/>
          </a:p>
          <a:p>
            <a:pPr marL="685800" lvl="1" indent="-228600">
              <a:buFont typeface="+mj-lt"/>
              <a:buAutoNum type="arabicPeriod"/>
              <a:defRPr/>
            </a:pPr>
            <a:r>
              <a:rPr lang="en-US" dirty="0"/>
              <a:t>And the space needed to store them</a:t>
            </a:r>
            <a:endParaRPr lang="en-US" sz="1400" dirty="0"/>
          </a:p>
          <a:p>
            <a:pPr marL="228600" indent="-228600">
              <a:buFont typeface="+mj-lt"/>
              <a:buAutoNum type="arabicPeriod"/>
              <a:defRPr/>
            </a:pPr>
            <a:r>
              <a:rPr lang="en-US" dirty="0"/>
              <a:t>The table rotates allowing 1 operator to load the components and unload the welded parts</a:t>
            </a:r>
            <a:endParaRPr lang="en-US" sz="1400" dirty="0"/>
          </a:p>
          <a:p>
            <a:pPr>
              <a:defRPr/>
            </a:pPr>
            <a:endParaRPr lang="en-US" dirty="0"/>
          </a:p>
        </p:txBody>
      </p:sp>
      <p:sp>
        <p:nvSpPr>
          <p:cNvPr id="2355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5EB74B1-A1C4-4003-8108-39D7A9969A5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60804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120, 80, 50 Ton Brakes</a:t>
            </a:r>
          </a:p>
          <a:p>
            <a:endParaRPr lang="en-US" altLang="en-US"/>
          </a:p>
        </p:txBody>
      </p:sp>
      <p:sp>
        <p:nvSpPr>
          <p:cNvPr id="2560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CEA23CA-2F41-4828-9107-B4B8E2792515}"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49430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Wood, Plastic, and Aluminum on 3 machines</a:t>
            </a:r>
          </a:p>
          <a:p>
            <a:endParaRPr lang="en-US" altLang="en-US"/>
          </a:p>
        </p:txBody>
      </p:sp>
      <p:sp>
        <p:nvSpPr>
          <p:cNvPr id="2765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2519CCD-2B79-4F96-B6D3-BFB9A08344A1}"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78418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Wood, Plastic, and Aluminum on 3 machines</a:t>
            </a:r>
          </a:p>
          <a:p>
            <a:endParaRPr lang="en-US" altLang="en-US"/>
          </a:p>
        </p:txBody>
      </p:sp>
      <p:sp>
        <p:nvSpPr>
          <p:cNvPr id="2970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5D4251-C56E-4F25-9E4B-8B5BE93685CC}"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27396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228600" indent="-228600">
              <a:buFont typeface="+mj-lt"/>
              <a:buAutoNum type="arabicPeriod"/>
              <a:defRPr/>
            </a:pPr>
            <a:r>
              <a:rPr lang="en-US" dirty="0"/>
              <a:t>Can level up to ¾” thick steel 48” wide by 120” long</a:t>
            </a:r>
            <a:endParaRPr lang="en-US" sz="1400" dirty="0"/>
          </a:p>
          <a:p>
            <a:pPr marL="228600" indent="-228600">
              <a:buFont typeface="+mj-lt"/>
              <a:buAutoNum type="arabicPeriod"/>
              <a:defRPr/>
            </a:pPr>
            <a:r>
              <a:rPr lang="en-US" dirty="0"/>
              <a:t>Probably the most difficult piece of equipment to buy as we bought it out of a need for 1 customer</a:t>
            </a:r>
            <a:endParaRPr lang="en-US" sz="1400" dirty="0"/>
          </a:p>
          <a:p>
            <a:pPr marL="685800" lvl="1" indent="-228600">
              <a:buFont typeface="+mj-lt"/>
              <a:buAutoNum type="arabicPeriod"/>
              <a:defRPr/>
            </a:pPr>
            <a:r>
              <a:rPr lang="en-US" dirty="0"/>
              <a:t>Will grow into contract leveling </a:t>
            </a:r>
            <a:endParaRPr lang="en-US" sz="1400" dirty="0"/>
          </a:p>
          <a:p>
            <a:pPr>
              <a:defRPr/>
            </a:pPr>
            <a:endParaRPr lang="en-US" dirty="0"/>
          </a:p>
        </p:txBody>
      </p:sp>
      <p:sp>
        <p:nvSpPr>
          <p:cNvPr id="3174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46E2E52-3C2E-4C94-BBAB-51351E0FC9B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41545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228600" indent="-228600">
              <a:buFont typeface="+mj-lt"/>
              <a:buAutoNum type="arabicPeriod"/>
              <a:defRPr/>
            </a:pPr>
            <a:r>
              <a:rPr lang="en-US" dirty="0"/>
              <a:t>Is the Glue that binds everything together</a:t>
            </a:r>
            <a:endParaRPr lang="en-US" sz="1400" dirty="0"/>
          </a:p>
          <a:p>
            <a:pPr marL="228600" indent="-228600">
              <a:buFont typeface="+mj-lt"/>
              <a:buAutoNum type="arabicPeriod"/>
              <a:defRPr/>
            </a:pPr>
            <a:r>
              <a:rPr lang="en-US" dirty="0"/>
              <a:t>Give detailed info about the Job (costing and time), employee productivity, real time KPI’s</a:t>
            </a:r>
            <a:endParaRPr lang="en-US" sz="1400" dirty="0"/>
          </a:p>
          <a:p>
            <a:pPr>
              <a:defRPr/>
            </a:pPr>
            <a:endParaRPr lang="en-US" dirty="0"/>
          </a:p>
        </p:txBody>
      </p:sp>
      <p:sp>
        <p:nvSpPr>
          <p:cNvPr id="3379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CA28DF-408C-4C8A-8129-E812A4281AF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0665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Without them, you have an expensive work-shop</a:t>
            </a:r>
          </a:p>
        </p:txBody>
      </p:sp>
      <p:sp>
        <p:nvSpPr>
          <p:cNvPr id="3584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0BF8EC-92E0-4B3C-8AC6-EF1B2207BCE2}"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15799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Font typeface="Calibri Light" panose="020F0302020204030204" pitchFamily="34" charset="0"/>
              <a:buAutoNum type="arabicPeriod"/>
            </a:pPr>
            <a:r>
              <a:rPr lang="en-US" altLang="en-US"/>
              <a:t>Sort – Eliminating whatever is not needed by separating needed tools, parts, and instructions from unneeded materials</a:t>
            </a:r>
          </a:p>
          <a:p>
            <a:pPr marL="228600" indent="-228600">
              <a:buFont typeface="Calibri Light" panose="020F0302020204030204" pitchFamily="34" charset="0"/>
              <a:buAutoNum type="arabicPeriod"/>
            </a:pPr>
            <a:r>
              <a:rPr lang="en-US" altLang="en-US"/>
              <a:t>Set – Organize whatever remains by neatly arranging and identifying parts and tools for ease of use</a:t>
            </a:r>
          </a:p>
          <a:p>
            <a:pPr marL="228600" indent="-228600">
              <a:buFont typeface="Calibri Light" panose="020F0302020204030204" pitchFamily="34" charset="0"/>
              <a:buAutoNum type="arabicPeriod"/>
            </a:pPr>
            <a:r>
              <a:rPr lang="en-US" altLang="en-US"/>
              <a:t>Shine – Clean the work area by conducting a cleanup campaign</a:t>
            </a:r>
          </a:p>
          <a:p>
            <a:pPr marL="228600" indent="-228600">
              <a:buFont typeface="Calibri Light" panose="020F0302020204030204" pitchFamily="34" charset="0"/>
              <a:buAutoNum type="arabicPeriod"/>
            </a:pPr>
            <a:r>
              <a:rPr lang="en-US" altLang="en-US"/>
              <a:t>Standardize – Schedule regular cleaning and maintenance by conducting sort, set, and shine daily</a:t>
            </a:r>
          </a:p>
          <a:p>
            <a:pPr marL="228600" indent="-228600">
              <a:buFont typeface="Calibri Light" panose="020F0302020204030204" pitchFamily="34" charset="0"/>
              <a:buAutoNum type="arabicPeriod"/>
            </a:pPr>
            <a:r>
              <a:rPr lang="en-US" altLang="en-US"/>
              <a:t>Sustain – Make 5S a way of life by forming the habit of always following the first four S’s</a:t>
            </a:r>
          </a:p>
          <a:p>
            <a:pPr marL="228600" indent="-228600">
              <a:buFont typeface="Calibri Light" panose="020F0302020204030204" pitchFamily="34" charset="0"/>
              <a:buAutoNum type="arabicPeriod"/>
            </a:pPr>
            <a:endParaRPr lang="en-US" altLang="en-US"/>
          </a:p>
          <a:p>
            <a:pPr marL="228600" indent="-228600">
              <a:buFont typeface="Calibri Light" panose="020F0302020204030204" pitchFamily="34" charset="0"/>
              <a:buAutoNum type="arabicPeriod"/>
            </a:pPr>
            <a:r>
              <a:rPr lang="en-US" altLang="en-US"/>
              <a:t>Benefits:</a:t>
            </a:r>
          </a:p>
          <a:p>
            <a:pPr marL="685800" lvl="1" indent="-228600">
              <a:buFont typeface="Calibri Light" panose="020F0302020204030204" pitchFamily="34" charset="0"/>
              <a:buAutoNum type="arabicPeriod"/>
            </a:pPr>
            <a:r>
              <a:rPr lang="en-US" altLang="en-US"/>
              <a:t>Improved Safety</a:t>
            </a:r>
          </a:p>
          <a:p>
            <a:pPr marL="685800" lvl="1" indent="-228600">
              <a:buFont typeface="Calibri Light" panose="020F0302020204030204" pitchFamily="34" charset="0"/>
              <a:buAutoNum type="arabicPeriod"/>
            </a:pPr>
            <a:r>
              <a:rPr lang="en-US" altLang="en-US"/>
              <a:t>Higher Equipent Availability</a:t>
            </a:r>
          </a:p>
          <a:p>
            <a:pPr marL="685800" lvl="1" indent="-228600">
              <a:buFont typeface="Calibri Light" panose="020F0302020204030204" pitchFamily="34" charset="0"/>
              <a:buAutoNum type="arabicPeriod"/>
            </a:pPr>
            <a:r>
              <a:rPr lang="en-US" altLang="en-US"/>
              <a:t>Lower Defect Rates</a:t>
            </a:r>
          </a:p>
          <a:p>
            <a:pPr marL="685800" lvl="1" indent="-228600">
              <a:buFont typeface="Calibri Light" panose="020F0302020204030204" pitchFamily="34" charset="0"/>
              <a:buAutoNum type="arabicPeriod"/>
            </a:pPr>
            <a:r>
              <a:rPr lang="en-US" altLang="en-US"/>
              <a:t>Reduced Costs</a:t>
            </a:r>
          </a:p>
          <a:p>
            <a:pPr marL="685800" lvl="1" indent="-228600">
              <a:buFont typeface="Calibri Light" panose="020F0302020204030204" pitchFamily="34" charset="0"/>
              <a:buAutoNum type="arabicPeriod"/>
            </a:pPr>
            <a:r>
              <a:rPr lang="en-US" altLang="en-US"/>
              <a:t>Increased production agility and flexibility</a:t>
            </a:r>
          </a:p>
          <a:p>
            <a:pPr marL="685800" lvl="1" indent="-228600">
              <a:buFont typeface="Calibri Light" panose="020F0302020204030204" pitchFamily="34" charset="0"/>
              <a:buAutoNum type="arabicPeriod"/>
            </a:pPr>
            <a:r>
              <a:rPr lang="en-US" altLang="en-US"/>
              <a:t>Improved employee morale</a:t>
            </a:r>
          </a:p>
          <a:p>
            <a:pPr marL="685800" lvl="1" indent="-228600">
              <a:buFont typeface="Calibri Light" panose="020F0302020204030204" pitchFamily="34" charset="0"/>
              <a:buAutoNum type="arabicPeriod"/>
            </a:pPr>
            <a:r>
              <a:rPr lang="en-US" altLang="en-US"/>
              <a:t>Better Asset utilization</a:t>
            </a:r>
          </a:p>
          <a:p>
            <a:pPr marL="685800" lvl="1" indent="-228600">
              <a:buFont typeface="Calibri Light" panose="020F0302020204030204" pitchFamily="34" charset="0"/>
              <a:buAutoNum type="arabicPeriod"/>
            </a:pPr>
            <a:r>
              <a:rPr lang="en-US" altLang="en-US"/>
              <a:t>Enhanced enterprise image to customers, employees, and management</a:t>
            </a:r>
          </a:p>
        </p:txBody>
      </p:sp>
      <p:sp>
        <p:nvSpPr>
          <p:cNvPr id="3789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095497C-65D1-4AEB-A422-B72993E4F8C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09474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228600" indent="-228600">
              <a:buFont typeface="+mj-lt"/>
              <a:buAutoNum type="arabicPeriod"/>
              <a:defRPr/>
            </a:pPr>
            <a:r>
              <a:rPr lang="en-US" dirty="0"/>
              <a:t>It took our executive team pushing all in on the time and resources it took to make this happen</a:t>
            </a:r>
            <a:endParaRPr lang="en-US" sz="1400" dirty="0"/>
          </a:p>
          <a:p>
            <a:pPr marL="685800" lvl="1" indent="-228600">
              <a:buFont typeface="+mj-lt"/>
              <a:buAutoNum type="arabicPeriod"/>
              <a:defRPr/>
            </a:pPr>
            <a:r>
              <a:rPr lang="en-US" dirty="0"/>
              <a:t>Scaling Up material with a Consultant for a years</a:t>
            </a:r>
            <a:endParaRPr lang="en-US" sz="1400" dirty="0"/>
          </a:p>
          <a:p>
            <a:pPr marL="685800" lvl="1" indent="-228600">
              <a:buFont typeface="+mj-lt"/>
              <a:buAutoNum type="arabicPeriod"/>
              <a:defRPr/>
            </a:pPr>
            <a:r>
              <a:rPr lang="en-US" dirty="0"/>
              <a:t>Monthly Meeting with an executive group</a:t>
            </a:r>
            <a:endParaRPr lang="en-US" sz="1400" dirty="0"/>
          </a:p>
          <a:p>
            <a:pPr marL="1143000" lvl="2" indent="-228600">
              <a:buFont typeface="+mj-lt"/>
              <a:buAutoNum type="arabicPeriod"/>
              <a:defRPr/>
            </a:pPr>
            <a:r>
              <a:rPr lang="en-US" dirty="0"/>
              <a:t>Best Practice and accountability</a:t>
            </a:r>
            <a:endParaRPr lang="en-US" sz="1400" dirty="0"/>
          </a:p>
          <a:p>
            <a:pPr marL="685800" lvl="1" indent="-228600">
              <a:buFont typeface="+mj-lt"/>
              <a:buAutoNum type="arabicPeriod"/>
              <a:defRPr/>
            </a:pPr>
            <a:r>
              <a:rPr lang="en-US" dirty="0"/>
              <a:t>There has to be company wide buy-in for it to be sustainable</a:t>
            </a:r>
            <a:endParaRPr lang="en-US" sz="1400" dirty="0"/>
          </a:p>
          <a:p>
            <a:pPr>
              <a:defRPr/>
            </a:pPr>
            <a:endParaRPr lang="en-US" dirty="0"/>
          </a:p>
        </p:txBody>
      </p:sp>
      <p:sp>
        <p:nvSpPr>
          <p:cNvPr id="399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044836-44E0-43C9-B64D-52BC12767E1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86429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Has to be in your DNA as an organization and a person or it will never work</a:t>
            </a:r>
          </a:p>
          <a:p>
            <a:pPr eaLnBrk="1" hangingPunct="1">
              <a:spcBef>
                <a:spcPct val="0"/>
              </a:spcBef>
            </a:pPr>
            <a:r>
              <a:rPr lang="en-US" altLang="en-US"/>
              <a:t>	Embrac</a:t>
            </a:r>
          </a:p>
          <a:p>
            <a:pPr eaLnBrk="1" hangingPunct="1">
              <a:spcBef>
                <a:spcPct val="0"/>
              </a:spcBef>
            </a:pPr>
            <a:r>
              <a:rPr lang="en-US" altLang="en-US"/>
              <a:t>You will have an expensive hobby shop</a:t>
            </a:r>
          </a:p>
        </p:txBody>
      </p:sp>
      <p:sp>
        <p:nvSpPr>
          <p:cNvPr id="4198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26BE152-44CD-4748-B8CC-A3A5C7A2F51C}"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95801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Font typeface="Calibri Light" panose="020F0302020204030204" pitchFamily="34" charset="0"/>
              <a:buAutoNum type="arabicPeriod"/>
            </a:pPr>
            <a:r>
              <a:rPr lang="en-US" altLang="en-US"/>
              <a:t>Process, Tools, Training, Quickly, Controll Cost, Quality</a:t>
            </a:r>
          </a:p>
          <a:p>
            <a:pPr marL="228600" indent="-228600">
              <a:buFont typeface="Calibri Light" panose="020F0302020204030204" pitchFamily="34" charset="0"/>
              <a:buAutoNum type="arabicPeriod"/>
            </a:pPr>
            <a:r>
              <a:rPr lang="en-US" altLang="en-US"/>
              <a:t>In order for me to understand things, I have to have an analogy – so I go with my sports analogy for you.</a:t>
            </a:r>
            <a:endParaRPr lang="en-US" altLang="en-US" sz="1400"/>
          </a:p>
          <a:p>
            <a:pPr marL="228600" indent="-228600">
              <a:buFont typeface="Calibri Light" panose="020F0302020204030204" pitchFamily="34" charset="0"/>
              <a:buAutoNum type="arabicPeriod"/>
            </a:pPr>
            <a:r>
              <a:rPr lang="en-US" altLang="en-US"/>
              <a:t>Example of Traditional Manufacturing</a:t>
            </a:r>
            <a:endParaRPr lang="en-US" altLang="en-US" sz="1400"/>
          </a:p>
        </p:txBody>
      </p:sp>
      <p:sp>
        <p:nvSpPr>
          <p:cNvPr id="717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B48FAD2-133C-45CB-A92A-13E76FCBF81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10882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noChangeArrowheads="1"/>
          </p:cNvSpPr>
          <p:nvPr>
            <p:ph type="body" idx="1"/>
          </p:nvPr>
        </p:nvSpPr>
        <p:spPr bwMode="auto"/>
        <p:txBody>
          <a:bodyPr wrap="square" numCol="1" anchor="t" anchorCtr="0" compatLnSpc="1">
            <a:prstTxWarp prst="textNoShape">
              <a:avLst/>
            </a:prstTxWarp>
          </a:bodyPr>
          <a:lstStyle/>
          <a:p>
            <a:pPr marL="228600" indent="-228600">
              <a:buFont typeface="+mj-lt"/>
              <a:buAutoNum type="arabicPeriod"/>
              <a:defRPr/>
            </a:pPr>
            <a:r>
              <a:rPr lang="en-US" dirty="0"/>
              <a:t>Why</a:t>
            </a:r>
            <a:endParaRPr lang="en-US" sz="1400" dirty="0"/>
          </a:p>
          <a:p>
            <a:pPr marL="685800" lvl="1" indent="-228600">
              <a:buFont typeface="+mj-lt"/>
              <a:buAutoNum type="arabicPeriod"/>
              <a:defRPr/>
            </a:pPr>
            <a:r>
              <a:rPr lang="en-US" dirty="0"/>
              <a:t>Know you Why</a:t>
            </a:r>
            <a:endParaRPr lang="en-US" sz="1400" dirty="0"/>
          </a:p>
          <a:p>
            <a:pPr marL="685800" lvl="1" indent="-228600">
              <a:buFont typeface="+mj-lt"/>
              <a:buAutoNum type="arabicPeriod"/>
              <a:defRPr/>
            </a:pPr>
            <a:r>
              <a:rPr lang="en-US" dirty="0"/>
              <a:t>What is your purpose</a:t>
            </a:r>
            <a:endParaRPr lang="en-US" sz="1400" dirty="0"/>
          </a:p>
          <a:p>
            <a:pPr marL="1143000" lvl="2" indent="-228600">
              <a:buFont typeface="+mj-lt"/>
              <a:buAutoNum type="arabicPeriod"/>
              <a:defRPr/>
            </a:pPr>
            <a:r>
              <a:rPr lang="en-US" dirty="0"/>
              <a:t>Ours is to serve our employees, customers, and our community</a:t>
            </a:r>
            <a:endParaRPr lang="en-US" sz="1400" dirty="0"/>
          </a:p>
          <a:p>
            <a:pPr marL="228600" indent="-228600">
              <a:buFont typeface="+mj-lt"/>
              <a:buAutoNum type="arabicPeriod"/>
              <a:defRPr/>
            </a:pPr>
            <a:r>
              <a:rPr lang="en-US" dirty="0"/>
              <a:t>Work</a:t>
            </a:r>
            <a:endParaRPr lang="en-US" sz="1400" dirty="0"/>
          </a:p>
          <a:p>
            <a:pPr marL="685800" lvl="1" indent="-228600">
              <a:buFont typeface="+mj-lt"/>
              <a:buAutoNum type="arabicPeriod"/>
              <a:defRPr/>
            </a:pPr>
            <a:r>
              <a:rPr lang="en-US" dirty="0"/>
              <a:t>“Smarter” not “Harder”</a:t>
            </a:r>
            <a:endParaRPr lang="en-US" sz="1400" dirty="0"/>
          </a:p>
          <a:p>
            <a:pPr marL="228600" indent="-228600">
              <a:buFont typeface="+mj-lt"/>
              <a:buAutoNum type="arabicPeriod"/>
              <a:defRPr/>
            </a:pPr>
            <a:r>
              <a:rPr lang="en-US" dirty="0"/>
              <a:t>FIO</a:t>
            </a:r>
            <a:endParaRPr lang="en-US" sz="1400" dirty="0"/>
          </a:p>
          <a:p>
            <a:pPr marL="685800" lvl="1" indent="-228600">
              <a:buFont typeface="+mj-lt"/>
              <a:buAutoNum type="arabicPeriod"/>
              <a:defRPr/>
            </a:pPr>
            <a:r>
              <a:rPr lang="en-US" dirty="0"/>
              <a:t>“Figure It Out”</a:t>
            </a:r>
            <a:endParaRPr lang="en-US" sz="1400" dirty="0"/>
          </a:p>
          <a:p>
            <a:pPr marL="1143000" lvl="2" indent="-228600">
              <a:buFont typeface="+mj-lt"/>
              <a:buAutoNum type="arabicPeriod"/>
              <a:defRPr/>
            </a:pPr>
            <a:r>
              <a:rPr lang="en-US" dirty="0"/>
              <a:t>Used it on my kids the past few years and now they are putting it right back on me</a:t>
            </a:r>
            <a:endParaRPr lang="en-US" sz="1400" dirty="0"/>
          </a:p>
          <a:p>
            <a:pPr marL="685800" lvl="1" indent="-228600">
              <a:buFont typeface="+mj-lt"/>
              <a:buAutoNum type="arabicPeriod"/>
              <a:defRPr/>
            </a:pPr>
            <a:r>
              <a:rPr lang="en-US" dirty="0"/>
              <a:t>There are unlimited resources available to learn from</a:t>
            </a:r>
            <a:endParaRPr lang="en-US" sz="1400" dirty="0"/>
          </a:p>
          <a:p>
            <a:pPr marL="1143000" lvl="2" indent="-228600">
              <a:buFont typeface="+mj-lt"/>
              <a:buAutoNum type="arabicPeriod"/>
              <a:defRPr/>
            </a:pPr>
            <a:r>
              <a:rPr lang="en-US" dirty="0"/>
              <a:t>Someone is always posting on </a:t>
            </a:r>
            <a:r>
              <a:rPr lang="en-US" dirty="0" err="1"/>
              <a:t>youtube</a:t>
            </a:r>
            <a:endParaRPr lang="en-US" sz="1400" dirty="0"/>
          </a:p>
          <a:p>
            <a:pPr marL="1143000" lvl="2" indent="-228600">
              <a:buFont typeface="+mj-lt"/>
              <a:buAutoNum type="arabicPeriod"/>
              <a:defRPr/>
            </a:pPr>
            <a:r>
              <a:rPr lang="en-US" dirty="0"/>
              <a:t>Audio books</a:t>
            </a:r>
            <a:endParaRPr lang="en-US" sz="1400" dirty="0"/>
          </a:p>
          <a:p>
            <a:pPr marL="1143000" lvl="2" indent="-228600">
              <a:buFont typeface="+mj-lt"/>
              <a:buAutoNum type="arabicPeriod"/>
              <a:defRPr/>
            </a:pPr>
            <a:r>
              <a:rPr lang="en-US" dirty="0"/>
              <a:t>Seminars</a:t>
            </a:r>
            <a:endParaRPr lang="en-US" sz="1400" dirty="0"/>
          </a:p>
          <a:p>
            <a:pPr marL="228600" indent="-228600">
              <a:buFont typeface="+mj-lt"/>
              <a:buAutoNum type="arabicPeriod"/>
              <a:defRPr/>
            </a:pPr>
            <a:r>
              <a:rPr lang="en-US" dirty="0"/>
              <a:t>Stay</a:t>
            </a:r>
            <a:endParaRPr lang="en-US" sz="1400" dirty="0"/>
          </a:p>
          <a:p>
            <a:pPr marL="685800" lvl="1" indent="-228600">
              <a:buFont typeface="+mj-lt"/>
              <a:buAutoNum type="arabicPeriod"/>
              <a:defRPr/>
            </a:pPr>
            <a:r>
              <a:rPr lang="en-US" dirty="0"/>
              <a:t>You have had some success up to this point so don’t change what’s got you here or who you are when success comes your way.</a:t>
            </a:r>
            <a:endParaRPr lang="en-US" sz="1400" dirty="0"/>
          </a:p>
          <a:p>
            <a:pPr marL="685800" lvl="1" indent="-228600">
              <a:buFont typeface="+mj-lt"/>
              <a:buAutoNum type="arabicPeriod"/>
              <a:defRPr/>
            </a:pPr>
            <a:r>
              <a:rPr lang="en-US" dirty="0"/>
              <a:t>Stay Hungry, Stay Humble</a:t>
            </a:r>
            <a:endParaRPr lang="en-US" sz="1400" dirty="0"/>
          </a:p>
          <a:p>
            <a:pPr marL="685800" lvl="1" indent="-228600">
              <a:buFont typeface="+mj-lt"/>
              <a:buAutoNum type="arabicPeriod"/>
              <a:defRPr/>
            </a:pPr>
            <a:r>
              <a:rPr lang="en-US" dirty="0"/>
              <a:t>Ever Grateful, Ever True</a:t>
            </a:r>
            <a:endParaRPr lang="en-US" sz="1400" dirty="0"/>
          </a:p>
          <a:p>
            <a:pPr eaLnBrk="1" hangingPunct="1">
              <a:spcBef>
                <a:spcPct val="0"/>
              </a:spcBef>
              <a:defRPr/>
            </a:pPr>
            <a:endParaRPr lang="en-US" altLang="en-US" dirty="0"/>
          </a:p>
        </p:txBody>
      </p:sp>
      <p:sp>
        <p:nvSpPr>
          <p:cNvPr id="4403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FB918A-6E0A-467D-BE74-587AB432D333}"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61453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Insert a P</a:t>
            </a:r>
          </a:p>
        </p:txBody>
      </p:sp>
      <p:sp>
        <p:nvSpPr>
          <p:cNvPr id="4608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A87E6D-ECE4-47B6-86A4-E41A3C22119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22037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noChangeArrowheads="1"/>
          </p:cNvSpPr>
          <p:nvPr>
            <p:ph type="body" idx="1"/>
          </p:nvPr>
        </p:nvSpPr>
        <p:spPr bwMode="auto"/>
        <p:txBody>
          <a:bodyPr wrap="square" numCol="1" anchor="t" anchorCtr="0" compatLnSpc="1">
            <a:prstTxWarp prst="textNoShape">
              <a:avLst/>
            </a:prstTxWarp>
          </a:bodyPr>
          <a:lstStyle/>
          <a:p>
            <a:pPr marL="228600" indent="-228600">
              <a:buFont typeface="+mj-lt"/>
              <a:buAutoNum type="arabicPeriod"/>
              <a:defRPr/>
            </a:pPr>
            <a:r>
              <a:rPr lang="en-US" dirty="0"/>
              <a:t>Example of Traditional Manufacturing</a:t>
            </a:r>
            <a:endParaRPr lang="en-US" sz="1400" dirty="0"/>
          </a:p>
          <a:p>
            <a:pPr marL="685800" lvl="1" indent="-228600">
              <a:buFont typeface="+mj-lt"/>
              <a:buAutoNum type="arabicPeriod"/>
              <a:defRPr/>
            </a:pPr>
            <a:r>
              <a:rPr lang="en-US" dirty="0"/>
              <a:t>Show a picture of a hockey goalie</a:t>
            </a:r>
            <a:endParaRPr lang="en-US" sz="1400" dirty="0"/>
          </a:p>
          <a:p>
            <a:pPr marL="1143000" lvl="2" indent="-228600">
              <a:buFont typeface="+mj-lt"/>
              <a:buAutoNum type="arabicPeriod"/>
              <a:defRPr/>
            </a:pPr>
            <a:r>
              <a:rPr lang="en-US" dirty="0"/>
              <a:t>Has very specialized Equipment (bulky pads, wider stick, facemask)</a:t>
            </a:r>
            <a:endParaRPr lang="en-US" sz="1400" dirty="0"/>
          </a:p>
          <a:p>
            <a:pPr marL="1143000" lvl="2" indent="-228600">
              <a:buFont typeface="+mj-lt"/>
              <a:buAutoNum type="arabicPeriod"/>
              <a:defRPr/>
            </a:pPr>
            <a:r>
              <a:rPr lang="en-US" dirty="0"/>
              <a:t>Limited range (stays in the crease)</a:t>
            </a:r>
            <a:endParaRPr lang="en-US" sz="1400" dirty="0"/>
          </a:p>
          <a:p>
            <a:pPr marL="1143000" lvl="2" indent="-228600">
              <a:buFont typeface="+mj-lt"/>
              <a:buAutoNum type="arabicPeriod"/>
              <a:defRPr/>
            </a:pPr>
            <a:r>
              <a:rPr lang="en-US" dirty="0"/>
              <a:t>Has a very specific purpose (stop the puck)</a:t>
            </a:r>
            <a:endParaRPr lang="en-US" sz="1400" dirty="0"/>
          </a:p>
          <a:p>
            <a:pPr eaLnBrk="1" hangingPunct="1">
              <a:spcBef>
                <a:spcPct val="0"/>
              </a:spcBef>
              <a:defRPr/>
            </a:pPr>
            <a:endParaRPr lang="en-US" altLang="en-US" dirty="0"/>
          </a:p>
        </p:txBody>
      </p:sp>
      <p:sp>
        <p:nvSpPr>
          <p:cNvPr id="922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CE179F-9A08-4314-9E4F-1D7F782A371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61828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685800" lvl="1" indent="-228600" eaLnBrk="1" hangingPunct="1">
              <a:spcBef>
                <a:spcPct val="0"/>
              </a:spcBef>
              <a:buFont typeface="Calibri Light" panose="020F0302020204030204" pitchFamily="34" charset="0"/>
              <a:buAutoNum type="arabicPeriod"/>
            </a:pPr>
            <a:r>
              <a:rPr lang="en-US" altLang="en-US"/>
              <a:t>An Example of Traditional Manufacturing – 1,500 – Ton Stamping Press</a:t>
            </a:r>
          </a:p>
          <a:p>
            <a:pPr marL="1143000" lvl="2" indent="-228600" eaLnBrk="1" hangingPunct="1">
              <a:spcBef>
                <a:spcPct val="0"/>
              </a:spcBef>
              <a:buFont typeface="Calibri Light" panose="020F0302020204030204" pitchFamily="34" charset="0"/>
              <a:buAutoNum type="arabicPeriod"/>
            </a:pPr>
            <a:r>
              <a:rPr lang="en-US" altLang="en-US"/>
              <a:t>Very large footprint</a:t>
            </a:r>
          </a:p>
          <a:p>
            <a:pPr marL="1143000" lvl="2" indent="-228600" eaLnBrk="1" hangingPunct="1">
              <a:spcBef>
                <a:spcPct val="0"/>
              </a:spcBef>
              <a:buFont typeface="Calibri Light" panose="020F0302020204030204" pitchFamily="34" charset="0"/>
              <a:buAutoNum type="arabicPeriod"/>
            </a:pPr>
            <a:r>
              <a:rPr lang="en-US" altLang="en-US"/>
              <a:t>Very specific job</a:t>
            </a:r>
          </a:p>
          <a:p>
            <a:pPr marL="1143000" lvl="2" indent="-228600" eaLnBrk="1" hangingPunct="1">
              <a:spcBef>
                <a:spcPct val="0"/>
              </a:spcBef>
              <a:buFont typeface="Calibri Light" panose="020F0302020204030204" pitchFamily="34" charset="0"/>
              <a:buAutoNum type="arabicPeriod"/>
            </a:pPr>
            <a:r>
              <a:rPr lang="en-US" altLang="en-US"/>
              <a:t>Very limited flexibility</a:t>
            </a:r>
          </a:p>
        </p:txBody>
      </p:sp>
      <p:sp>
        <p:nvSpPr>
          <p:cNvPr id="1126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0F560A8-878A-4A9D-BA2A-1AFF154A96F3}"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2828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Font typeface="Calibri Light" panose="020F0302020204030204" pitchFamily="34" charset="0"/>
              <a:buAutoNum type="arabicPeriod"/>
            </a:pPr>
            <a:r>
              <a:rPr lang="en-US" altLang="en-US"/>
              <a:t>In Contrast to this example of Agile Manufacturing (Show a picture of Rondale Moore)</a:t>
            </a:r>
          </a:p>
          <a:p>
            <a:pPr marL="685800" lvl="1" indent="-228600">
              <a:buFont typeface="Calibri Light" panose="020F0302020204030204" pitchFamily="34" charset="0"/>
              <a:buAutoNum type="arabicPeriod"/>
            </a:pPr>
            <a:r>
              <a:rPr lang="en-US" altLang="en-US"/>
              <a:t>Trained Up</a:t>
            </a:r>
            <a:endParaRPr lang="en-US" altLang="en-US" sz="1400"/>
          </a:p>
          <a:p>
            <a:pPr marL="1143000" lvl="2" indent="-228600">
              <a:buFont typeface="Calibri Light" panose="020F0302020204030204" pitchFamily="34" charset="0"/>
              <a:buAutoNum type="arabicPeriod"/>
            </a:pPr>
            <a:r>
              <a:rPr lang="en-US" altLang="en-US"/>
              <a:t>Strength (174 pounds squatting 600#)</a:t>
            </a:r>
          </a:p>
          <a:p>
            <a:pPr marL="1143000" lvl="2" indent="-228600">
              <a:buFont typeface="Calibri Light" panose="020F0302020204030204" pitchFamily="34" charset="0"/>
              <a:buAutoNum type="arabicPeriod"/>
            </a:pPr>
            <a:r>
              <a:rPr lang="en-US" altLang="en-US"/>
              <a:t>Agility definition – ability to move quickly and easily</a:t>
            </a:r>
            <a:endParaRPr lang="en-US" altLang="en-US" sz="1400"/>
          </a:p>
          <a:p>
            <a:pPr marL="685800" lvl="1" indent="-228600">
              <a:buFont typeface="Calibri Light" panose="020F0302020204030204" pitchFamily="34" charset="0"/>
              <a:buAutoNum type="arabicPeriod"/>
            </a:pPr>
            <a:r>
              <a:rPr lang="en-US" altLang="en-US"/>
              <a:t>Ability to perform Multiple Jobs</a:t>
            </a:r>
          </a:p>
          <a:p>
            <a:pPr marL="1143000" lvl="2" indent="-228600">
              <a:buFont typeface="Calibri Light" panose="020F0302020204030204" pitchFamily="34" charset="0"/>
              <a:buAutoNum type="arabicPeriod"/>
            </a:pPr>
            <a:r>
              <a:rPr lang="en-US" altLang="en-US"/>
              <a:t>Has to know countless plays for multiple positions (Receiving, Running Back, Punt Returner (Multiple Processes)</a:t>
            </a:r>
          </a:p>
          <a:p>
            <a:pPr marL="1143000" lvl="2" indent="-228600">
              <a:buFont typeface="Calibri Light" panose="020F0302020204030204" pitchFamily="34" charset="0"/>
              <a:buAutoNum type="arabicPeriod"/>
            </a:pPr>
            <a:r>
              <a:rPr lang="en-US" altLang="en-US"/>
              <a:t>2018 Paul Hornung Award recipient as the nation’s most versatile player.</a:t>
            </a:r>
          </a:p>
          <a:p>
            <a:pPr marL="685800" lvl="1" indent="-228600">
              <a:buFont typeface="Calibri Light" panose="020F0302020204030204" pitchFamily="34" charset="0"/>
              <a:buAutoNum type="arabicPeriod"/>
            </a:pPr>
            <a:r>
              <a:rPr lang="en-US" altLang="en-US"/>
              <a:t>Has equipment more suited to perform multiple jobs (catching, running, returning kicks) (Tools)</a:t>
            </a:r>
            <a:endParaRPr lang="en-US" altLang="en-US" sz="1400"/>
          </a:p>
          <a:p>
            <a:pPr lvl="3" eaLnBrk="1" hangingPunct="1">
              <a:spcBef>
                <a:spcPct val="0"/>
              </a:spcBef>
            </a:pPr>
            <a:endParaRPr lang="en-US" altLang="en-US"/>
          </a:p>
        </p:txBody>
      </p:sp>
      <p:sp>
        <p:nvSpPr>
          <p:cNvPr id="1331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D4F554-C907-41A9-9D74-3A309FA9AE3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17283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685800" lvl="1" indent="-228600" eaLnBrk="1" hangingPunct="1">
              <a:spcBef>
                <a:spcPct val="0"/>
              </a:spcBef>
              <a:buFont typeface="Calibri Light" panose="020F0302020204030204" pitchFamily="34" charset="0"/>
              <a:buAutoNum type="arabicPeriod"/>
            </a:pPr>
            <a:r>
              <a:rPr lang="en-US" altLang="en-US"/>
              <a:t>Quick change robotic heads</a:t>
            </a:r>
          </a:p>
          <a:p>
            <a:pPr marL="685800" lvl="1" indent="-228600" eaLnBrk="1" hangingPunct="1">
              <a:spcBef>
                <a:spcPct val="0"/>
              </a:spcBef>
              <a:buFont typeface="Calibri Light" panose="020F0302020204030204" pitchFamily="34" charset="0"/>
              <a:buAutoNum type="arabicPeriod"/>
            </a:pPr>
            <a:r>
              <a:rPr lang="en-US" altLang="en-US"/>
              <a:t>Automatic Tool changer</a:t>
            </a:r>
          </a:p>
          <a:p>
            <a:pPr marL="685800" lvl="1" indent="-228600" eaLnBrk="1" hangingPunct="1">
              <a:spcBef>
                <a:spcPct val="0"/>
              </a:spcBef>
              <a:buFont typeface="Calibri Light" panose="020F0302020204030204" pitchFamily="34" charset="0"/>
              <a:buAutoNum type="arabicPeriod"/>
            </a:pPr>
            <a:r>
              <a:rPr lang="en-US" altLang="en-US"/>
              <a:t>Sensing eye for picking up various parts</a:t>
            </a:r>
          </a:p>
          <a:p>
            <a:pPr marL="685800" lvl="1" indent="-228600" eaLnBrk="1" hangingPunct="1">
              <a:spcBef>
                <a:spcPct val="0"/>
              </a:spcBef>
              <a:buFont typeface="Calibri Light" panose="020F0302020204030204" pitchFamily="34" charset="0"/>
              <a:buAutoNum type="arabicPeriod"/>
            </a:pPr>
            <a:r>
              <a:rPr lang="en-US" altLang="en-US"/>
              <a:t>Comes at a price</a:t>
            </a:r>
          </a:p>
          <a:p>
            <a:pPr marL="1143000" lvl="2" indent="-228600" eaLnBrk="1" hangingPunct="1">
              <a:spcBef>
                <a:spcPct val="0"/>
              </a:spcBef>
              <a:buFont typeface="Calibri Light" panose="020F0302020204030204" pitchFamily="34" charset="0"/>
              <a:buAutoNum type="arabicPeriod"/>
            </a:pPr>
            <a:r>
              <a:rPr lang="en-US" altLang="en-US"/>
              <a:t>Part of the definition of Agile Manufacturing is “contolling cost”</a:t>
            </a:r>
          </a:p>
          <a:p>
            <a:pPr marL="1143000" lvl="2" indent="-228600" eaLnBrk="1" hangingPunct="1">
              <a:spcBef>
                <a:spcPct val="0"/>
              </a:spcBef>
              <a:buFont typeface="Calibri Light" panose="020F0302020204030204" pitchFamily="34" charset="0"/>
              <a:buAutoNum type="arabicPeriod"/>
            </a:pPr>
            <a:endParaRPr lang="en-US" altLang="en-US"/>
          </a:p>
        </p:txBody>
      </p:sp>
      <p:sp>
        <p:nvSpPr>
          <p:cNvPr id="1536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A39DB3-ECF4-4C58-82AB-7254E9980D93}"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30320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Can cut any material (except tempered glass) and steel up to 3” thick</a:t>
            </a:r>
          </a:p>
          <a:p>
            <a:endParaRPr lang="en-US" altLang="en-US"/>
          </a:p>
        </p:txBody>
      </p:sp>
      <p:sp>
        <p:nvSpPr>
          <p:cNvPr id="1741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EC97A6-B9A3-4565-8DDE-C49FB2CBE9D2}"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76156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2 – 4000 Watt Fiber Lasers with automated sheet load and part unloading</a:t>
            </a:r>
          </a:p>
          <a:p>
            <a:endParaRPr lang="en-US" altLang="en-US"/>
          </a:p>
        </p:txBody>
      </p:sp>
      <p:sp>
        <p:nvSpPr>
          <p:cNvPr id="1946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BB50D55-5F61-4DFE-90B5-545DABD8871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41385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Exhaust pipe and Handrails</a:t>
            </a:r>
          </a:p>
          <a:p>
            <a:endParaRPr lang="en-US" altLang="en-US"/>
          </a:p>
        </p:txBody>
      </p:sp>
      <p:sp>
        <p:nvSpPr>
          <p:cNvPr id="2150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EACE9B6-5FCD-4F31-89B4-E6705E3EFF0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77514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13" y="7"/>
            <a:ext cx="12191999" cy="5135431"/>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421" tIns="45710" rIns="91421" bIns="45710" rtlCol="0" anchor="ctr"/>
          <a:lstStyle/>
          <a:p>
            <a:pPr algn="ctr" defTabSz="914206"/>
            <a:endParaRPr lang="en-US" sz="1800">
              <a:solidFill>
                <a:prstClr val="white"/>
              </a:solidFill>
              <a:latin typeface="Corbel"/>
            </a:endParaRPr>
          </a:p>
        </p:txBody>
      </p:sp>
      <p:sp>
        <p:nvSpPr>
          <p:cNvPr id="2" name="Title 1"/>
          <p:cNvSpPr>
            <a:spLocks noGrp="1"/>
          </p:cNvSpPr>
          <p:nvPr>
            <p:ph type="ctrTitle"/>
          </p:nvPr>
        </p:nvSpPr>
        <p:spPr>
          <a:xfrm>
            <a:off x="914400" y="3355851"/>
            <a:ext cx="10769600" cy="1673352"/>
          </a:xfrm>
        </p:spPr>
        <p:txBody>
          <a:bodyPr vert="horz" lIns="91421" tIns="0" rIns="4571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914400" y="1828800"/>
            <a:ext cx="10769600" cy="1499616"/>
          </a:xfrm>
        </p:spPr>
        <p:txBody>
          <a:bodyPr lIns="118846" tIns="0" rIns="45710" bIns="0" anchor="b"/>
          <a:lstStyle>
            <a:lvl1pPr marL="0" indent="0" algn="l">
              <a:buNone/>
              <a:defRPr sz="2000">
                <a:solidFill>
                  <a:srgbClr val="FFFFFF"/>
                </a:solidFill>
              </a:defRPr>
            </a:lvl1pPr>
            <a:lvl2pPr marL="457103" indent="0" algn="ctr">
              <a:buNone/>
              <a:defRPr>
                <a:solidFill>
                  <a:schemeClr val="tx1">
                    <a:tint val="75000"/>
                  </a:schemeClr>
                </a:solidFill>
              </a:defRPr>
            </a:lvl2pPr>
            <a:lvl3pPr marL="914206" indent="0" algn="ctr">
              <a:buNone/>
              <a:defRPr>
                <a:solidFill>
                  <a:schemeClr val="tx1">
                    <a:tint val="75000"/>
                  </a:schemeClr>
                </a:solidFill>
              </a:defRPr>
            </a:lvl3pPr>
            <a:lvl4pPr marL="1371310" indent="0" algn="ctr">
              <a:buNone/>
              <a:defRPr>
                <a:solidFill>
                  <a:schemeClr val="tx1">
                    <a:tint val="75000"/>
                  </a:schemeClr>
                </a:solidFill>
              </a:defRPr>
            </a:lvl4pPr>
            <a:lvl5pPr marL="1828412" indent="0" algn="ctr">
              <a:buNone/>
              <a:defRPr>
                <a:solidFill>
                  <a:schemeClr val="tx1">
                    <a:tint val="75000"/>
                  </a:schemeClr>
                </a:solidFill>
              </a:defRPr>
            </a:lvl5pPr>
            <a:lvl6pPr marL="2285516" indent="0" algn="ctr">
              <a:buNone/>
              <a:defRPr>
                <a:solidFill>
                  <a:schemeClr val="tx1">
                    <a:tint val="75000"/>
                  </a:schemeClr>
                </a:solidFill>
              </a:defRPr>
            </a:lvl6pPr>
            <a:lvl7pPr marL="2742618" indent="0" algn="ctr">
              <a:buNone/>
              <a:defRPr>
                <a:solidFill>
                  <a:schemeClr val="tx1">
                    <a:tint val="75000"/>
                  </a:schemeClr>
                </a:solidFill>
              </a:defRPr>
            </a:lvl7pPr>
            <a:lvl8pPr marL="3199722" indent="0" algn="ctr">
              <a:buNone/>
              <a:defRPr>
                <a:solidFill>
                  <a:schemeClr val="tx1">
                    <a:tint val="75000"/>
                  </a:schemeClr>
                </a:solidFill>
              </a:defRPr>
            </a:lvl8pPr>
            <a:lvl9pPr marL="3656825"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968505FD-053B-47C4-B9BE-A64CC0824E06}" type="datetimeFigureOut">
              <a:rPr lang="en-US" smtClean="0">
                <a:solidFill>
                  <a:prstClr val="white">
                    <a:tint val="95000"/>
                  </a:prstClr>
                </a:solidFill>
                <a:latin typeface="Corbel"/>
              </a:rPr>
              <a:pPr/>
              <a:t>10/14/2019</a:t>
            </a:fld>
            <a:endParaRPr lang="en-US">
              <a:solidFill>
                <a:prstClr val="white">
                  <a:tint val="95000"/>
                </a:prstClr>
              </a:solidFill>
              <a:latin typeface="Corbe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latin typeface="Corbel"/>
            </a:endParaRPr>
          </a:p>
        </p:txBody>
      </p:sp>
      <p:sp>
        <p:nvSpPr>
          <p:cNvPr id="6" name="Slide Number Placeholder 5"/>
          <p:cNvSpPr>
            <a:spLocks noGrp="1"/>
          </p:cNvSpPr>
          <p:nvPr>
            <p:ph type="sldNum" sz="quarter" idx="12"/>
          </p:nvPr>
        </p:nvSpPr>
        <p:spPr/>
        <p:txBody>
          <a:bodyPr/>
          <a:lstStyle/>
          <a:p>
            <a:fld id="{5CA8C7E4-D10A-4A6B-806E-F5DCAF195BAA}" type="slidenum">
              <a:rPr lang="en-US" smtClean="0">
                <a:solidFill>
                  <a:prstClr val="white">
                    <a:tint val="95000"/>
                  </a:prstClr>
                </a:solidFill>
                <a:latin typeface="Corbel"/>
              </a:rPr>
              <a:pPr/>
              <a:t>‹#›</a:t>
            </a:fld>
            <a:endParaRPr lang="en-US">
              <a:solidFill>
                <a:prstClr val="white">
                  <a:tint val="95000"/>
                </a:prstClr>
              </a:solidFill>
              <a:latin typeface="Corbel"/>
            </a:endParaRPr>
          </a:p>
        </p:txBody>
      </p:sp>
      <p:sp>
        <p:nvSpPr>
          <p:cNvPr id="10" name="Rectangle 9"/>
          <p:cNvSpPr/>
          <p:nvPr/>
        </p:nvSpPr>
        <p:spPr bwMode="invGray">
          <a:xfrm>
            <a:off x="0" y="5128336"/>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lIns="91421" tIns="45710" rIns="91421" bIns="45710" rtlCol="0" anchor="ctr"/>
          <a:lstStyle/>
          <a:p>
            <a:pPr algn="ctr" defTabSz="914206"/>
            <a:endParaRPr lang="en-US" sz="1800">
              <a:solidFill>
                <a:prstClr val="white"/>
              </a:solidFill>
              <a:latin typeface="Corbel"/>
            </a:endParaRPr>
          </a:p>
        </p:txBody>
      </p:sp>
    </p:spTree>
    <p:extLst>
      <p:ext uri="{BB962C8B-B14F-4D97-AF65-F5344CB8AC3E}">
        <p14:creationId xmlns:p14="http://schemas.microsoft.com/office/powerpoint/2010/main" val="8922145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68505FD-053B-47C4-B9BE-A64CC0824E06}" type="datetimeFigureOut">
              <a:rPr lang="en-US" smtClean="0">
                <a:solidFill>
                  <a:prstClr val="black">
                    <a:tint val="95000"/>
                  </a:prstClr>
                </a:solidFill>
                <a:latin typeface="Corbel"/>
              </a:rPr>
              <a:pPr/>
              <a:t>10/14/2019</a:t>
            </a:fld>
            <a:endParaRPr lang="en-US">
              <a:solidFill>
                <a:prstClr val="black">
                  <a:tint val="95000"/>
                </a:prstClr>
              </a:solidFill>
              <a:latin typeface="Corbe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latin typeface="Corbel"/>
            </a:endParaRPr>
          </a:p>
        </p:txBody>
      </p:sp>
      <p:sp>
        <p:nvSpPr>
          <p:cNvPr id="6" name="Slide Number Placeholder 5"/>
          <p:cNvSpPr>
            <a:spLocks noGrp="1"/>
          </p:cNvSpPr>
          <p:nvPr>
            <p:ph type="sldNum" sz="quarter" idx="12"/>
          </p:nvPr>
        </p:nvSpPr>
        <p:spPr/>
        <p:txBody>
          <a:bodyPr/>
          <a:lstStyle/>
          <a:p>
            <a:fld id="{5CA8C7E4-D10A-4A6B-806E-F5DCAF195BAA}" type="slidenum">
              <a:rPr lang="en-US" smtClean="0">
                <a:solidFill>
                  <a:prstClr val="black">
                    <a:tint val="95000"/>
                  </a:prstClr>
                </a:solidFill>
                <a:latin typeface="Corbel"/>
              </a:rPr>
              <a:pPr/>
              <a:t>‹#›</a:t>
            </a:fld>
            <a:endParaRPr lang="en-US">
              <a:solidFill>
                <a:prstClr val="black">
                  <a:tint val="95000"/>
                </a:prstClr>
              </a:solidFill>
              <a:latin typeface="Corbel"/>
            </a:endParaRPr>
          </a:p>
        </p:txBody>
      </p:sp>
    </p:spTree>
    <p:extLst>
      <p:ext uri="{BB962C8B-B14F-4D97-AF65-F5344CB8AC3E}">
        <p14:creationId xmlns:p14="http://schemas.microsoft.com/office/powerpoint/2010/main" val="3207733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8798560" y="0"/>
            <a:ext cx="6096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lIns="91421" tIns="45710" rIns="91421" bIns="45710" rtlCol="0" anchor="ctr"/>
          <a:lstStyle/>
          <a:p>
            <a:pPr algn="ctr" defTabSz="914206"/>
            <a:endParaRPr lang="en-US" sz="1800">
              <a:solidFill>
                <a:prstClr val="white"/>
              </a:solidFill>
              <a:latin typeface="Corbel"/>
            </a:endParaRPr>
          </a:p>
        </p:txBody>
      </p:sp>
      <p:sp>
        <p:nvSpPr>
          <p:cNvPr id="8" name="Rectangle 7"/>
          <p:cNvSpPr/>
          <p:nvPr/>
        </p:nvSpPr>
        <p:spPr bwMode="ltGray">
          <a:xfrm>
            <a:off x="8863606" y="0"/>
            <a:ext cx="33528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421" tIns="45710" rIns="91421" bIns="45710" rtlCol="0" anchor="ctr"/>
          <a:lstStyle/>
          <a:p>
            <a:pPr algn="ctr" defTabSz="914206"/>
            <a:endParaRPr lang="en-US" sz="1800">
              <a:solidFill>
                <a:prstClr val="white"/>
              </a:solidFill>
              <a:latin typeface="Corbel"/>
            </a:endParaRPr>
          </a:p>
        </p:txBody>
      </p:sp>
      <p:sp>
        <p:nvSpPr>
          <p:cNvPr id="2" name="Vertical Title 1"/>
          <p:cNvSpPr>
            <a:spLocks noGrp="1"/>
          </p:cNvSpPr>
          <p:nvPr>
            <p:ph type="title" orient="vert"/>
          </p:nvPr>
        </p:nvSpPr>
        <p:spPr>
          <a:xfrm>
            <a:off x="9042400" y="274649"/>
            <a:ext cx="2540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304808"/>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68505FD-053B-47C4-B9BE-A64CC0824E06}" type="datetimeFigureOut">
              <a:rPr lang="en-US" smtClean="0">
                <a:solidFill>
                  <a:prstClr val="black">
                    <a:tint val="95000"/>
                  </a:prstClr>
                </a:solidFill>
                <a:latin typeface="Corbel"/>
              </a:rPr>
              <a:pPr/>
              <a:t>10/14/2019</a:t>
            </a:fld>
            <a:endParaRPr lang="en-US">
              <a:solidFill>
                <a:prstClr val="black">
                  <a:tint val="95000"/>
                </a:prstClr>
              </a:solidFill>
              <a:latin typeface="Corbel"/>
            </a:endParaRPr>
          </a:p>
        </p:txBody>
      </p:sp>
      <p:sp>
        <p:nvSpPr>
          <p:cNvPr id="5" name="Footer Placeholder 4"/>
          <p:cNvSpPr>
            <a:spLocks noGrp="1"/>
          </p:cNvSpPr>
          <p:nvPr>
            <p:ph type="ftr" sz="quarter" idx="11"/>
          </p:nvPr>
        </p:nvSpPr>
        <p:spPr>
          <a:xfrm>
            <a:off x="3520796" y="6377491"/>
            <a:ext cx="5115205" cy="365125"/>
          </a:xfrm>
        </p:spPr>
        <p:txBody>
          <a:bodyPr/>
          <a:lstStyle/>
          <a:p>
            <a:endParaRPr lang="en-US">
              <a:solidFill>
                <a:prstClr val="black">
                  <a:tint val="95000"/>
                </a:prstClr>
              </a:solidFill>
              <a:latin typeface="Corbel"/>
            </a:endParaRPr>
          </a:p>
        </p:txBody>
      </p:sp>
      <p:sp>
        <p:nvSpPr>
          <p:cNvPr id="6" name="Slide Number Placeholder 5"/>
          <p:cNvSpPr>
            <a:spLocks noGrp="1"/>
          </p:cNvSpPr>
          <p:nvPr>
            <p:ph type="sldNum" sz="quarter" idx="12"/>
          </p:nvPr>
        </p:nvSpPr>
        <p:spPr/>
        <p:txBody>
          <a:bodyPr/>
          <a:lstStyle/>
          <a:p>
            <a:fld id="{5CA8C7E4-D10A-4A6B-806E-F5DCAF195BAA}" type="slidenum">
              <a:rPr lang="en-US" smtClean="0">
                <a:solidFill>
                  <a:prstClr val="black">
                    <a:tint val="95000"/>
                  </a:prstClr>
                </a:solidFill>
                <a:latin typeface="Corbel"/>
              </a:rPr>
              <a:pPr/>
              <a:t>‹#›</a:t>
            </a:fld>
            <a:endParaRPr lang="en-US">
              <a:solidFill>
                <a:prstClr val="black">
                  <a:tint val="95000"/>
                </a:prstClr>
              </a:solidFill>
              <a:latin typeface="Corbel"/>
            </a:endParaRPr>
          </a:p>
        </p:txBody>
      </p:sp>
    </p:spTree>
    <p:extLst>
      <p:ext uri="{BB962C8B-B14F-4D97-AF65-F5344CB8AC3E}">
        <p14:creationId xmlns:p14="http://schemas.microsoft.com/office/powerpoint/2010/main" val="4147236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D493D9F-08D3-4283-9427-9AB292ADA1F4}" type="slidenum">
              <a:rPr lang="es-ES" altLang="en-US"/>
              <a:pPr>
                <a:defRPr/>
              </a:pPr>
              <a:t>‹#›</a:t>
            </a:fld>
            <a:endParaRPr lang="es-ES" altLang="en-US"/>
          </a:p>
        </p:txBody>
      </p:sp>
    </p:spTree>
    <p:extLst>
      <p:ext uri="{BB962C8B-B14F-4D97-AF65-F5344CB8AC3E}">
        <p14:creationId xmlns:p14="http://schemas.microsoft.com/office/powerpoint/2010/main" val="3413683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5125645-51F5-492C-A2DC-E43B20BBBE6B}" type="slidenum">
              <a:rPr lang="es-ES" altLang="en-US"/>
              <a:pPr>
                <a:defRPr/>
              </a:pPr>
              <a:t>‹#›</a:t>
            </a:fld>
            <a:endParaRPr lang="es-ES" altLang="en-US"/>
          </a:p>
        </p:txBody>
      </p:sp>
    </p:spTree>
    <p:extLst>
      <p:ext uri="{BB962C8B-B14F-4D97-AF65-F5344CB8AC3E}">
        <p14:creationId xmlns:p14="http://schemas.microsoft.com/office/powerpoint/2010/main" val="3729152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C29A40D-0D00-4CC5-ADCF-6D810D980968}" type="slidenum">
              <a:rPr lang="es-ES" altLang="en-US"/>
              <a:pPr>
                <a:defRPr/>
              </a:pPr>
              <a:t>‹#›</a:t>
            </a:fld>
            <a:endParaRPr lang="es-ES" altLang="en-US"/>
          </a:p>
        </p:txBody>
      </p:sp>
    </p:spTree>
    <p:extLst>
      <p:ext uri="{BB962C8B-B14F-4D97-AF65-F5344CB8AC3E}">
        <p14:creationId xmlns:p14="http://schemas.microsoft.com/office/powerpoint/2010/main" val="260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2053F3A-3356-4341-A275-007C3F734F2B}" type="slidenum">
              <a:rPr lang="es-ES" altLang="en-US"/>
              <a:pPr>
                <a:defRPr/>
              </a:pPr>
              <a:t>‹#›</a:t>
            </a:fld>
            <a:endParaRPr lang="es-ES" altLang="en-US"/>
          </a:p>
        </p:txBody>
      </p:sp>
    </p:spTree>
    <p:extLst>
      <p:ext uri="{BB962C8B-B14F-4D97-AF65-F5344CB8AC3E}">
        <p14:creationId xmlns:p14="http://schemas.microsoft.com/office/powerpoint/2010/main" val="2801869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9" name="Rectangle 6"/>
          <p:cNvSpPr>
            <a:spLocks noGrp="1" noChangeArrowheads="1"/>
          </p:cNvSpPr>
          <p:nvPr>
            <p:ph type="sldNum" sz="quarter" idx="12"/>
          </p:nvPr>
        </p:nvSpPr>
        <p:spPr>
          <a:ln/>
        </p:spPr>
        <p:txBody>
          <a:bodyPr/>
          <a:lstStyle>
            <a:lvl1pPr>
              <a:defRPr/>
            </a:lvl1pPr>
          </a:lstStyle>
          <a:p>
            <a:pPr>
              <a:defRPr/>
            </a:pPr>
            <a:fld id="{D4D93F01-B34C-419C-AE98-64BC990D15D0}" type="slidenum">
              <a:rPr lang="es-ES" altLang="en-US"/>
              <a:pPr>
                <a:defRPr/>
              </a:pPr>
              <a:t>‹#›</a:t>
            </a:fld>
            <a:endParaRPr lang="es-ES" altLang="en-US"/>
          </a:p>
        </p:txBody>
      </p:sp>
    </p:spTree>
    <p:extLst>
      <p:ext uri="{BB962C8B-B14F-4D97-AF65-F5344CB8AC3E}">
        <p14:creationId xmlns:p14="http://schemas.microsoft.com/office/powerpoint/2010/main" val="720903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5" name="Rectangle 6"/>
          <p:cNvSpPr>
            <a:spLocks noGrp="1" noChangeArrowheads="1"/>
          </p:cNvSpPr>
          <p:nvPr>
            <p:ph type="sldNum" sz="quarter" idx="12"/>
          </p:nvPr>
        </p:nvSpPr>
        <p:spPr>
          <a:ln/>
        </p:spPr>
        <p:txBody>
          <a:bodyPr/>
          <a:lstStyle>
            <a:lvl1pPr>
              <a:defRPr/>
            </a:lvl1pPr>
          </a:lstStyle>
          <a:p>
            <a:pPr>
              <a:defRPr/>
            </a:pPr>
            <a:fld id="{02297808-8F2E-464C-A088-72F39A07AF03}" type="slidenum">
              <a:rPr lang="es-ES" altLang="en-US"/>
              <a:pPr>
                <a:defRPr/>
              </a:pPr>
              <a:t>‹#›</a:t>
            </a:fld>
            <a:endParaRPr lang="es-ES" altLang="en-US"/>
          </a:p>
        </p:txBody>
      </p:sp>
    </p:spTree>
    <p:extLst>
      <p:ext uri="{BB962C8B-B14F-4D97-AF65-F5344CB8AC3E}">
        <p14:creationId xmlns:p14="http://schemas.microsoft.com/office/powerpoint/2010/main" val="3938829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4" name="Rectangle 6"/>
          <p:cNvSpPr>
            <a:spLocks noGrp="1" noChangeArrowheads="1"/>
          </p:cNvSpPr>
          <p:nvPr>
            <p:ph type="sldNum" sz="quarter" idx="12"/>
          </p:nvPr>
        </p:nvSpPr>
        <p:spPr>
          <a:ln/>
        </p:spPr>
        <p:txBody>
          <a:bodyPr/>
          <a:lstStyle>
            <a:lvl1pPr>
              <a:defRPr/>
            </a:lvl1pPr>
          </a:lstStyle>
          <a:p>
            <a:pPr>
              <a:defRPr/>
            </a:pPr>
            <a:fld id="{9BAC288E-3C84-424D-B370-C846F26CC539}" type="slidenum">
              <a:rPr lang="es-ES" altLang="en-US"/>
              <a:pPr>
                <a:defRPr/>
              </a:pPr>
              <a:t>‹#›</a:t>
            </a:fld>
            <a:endParaRPr lang="es-ES" altLang="en-US"/>
          </a:p>
        </p:txBody>
      </p:sp>
    </p:spTree>
    <p:extLst>
      <p:ext uri="{BB962C8B-B14F-4D97-AF65-F5344CB8AC3E}">
        <p14:creationId xmlns:p14="http://schemas.microsoft.com/office/powerpoint/2010/main" val="2565630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F790F52-D501-41CF-8F60-44CB81C92F93}" type="slidenum">
              <a:rPr lang="es-ES" altLang="en-US"/>
              <a:pPr>
                <a:defRPr/>
              </a:pPr>
              <a:t>‹#›</a:t>
            </a:fld>
            <a:endParaRPr lang="es-ES" altLang="en-US"/>
          </a:p>
        </p:txBody>
      </p:sp>
    </p:spTree>
    <p:extLst>
      <p:ext uri="{BB962C8B-B14F-4D97-AF65-F5344CB8AC3E}">
        <p14:creationId xmlns:p14="http://schemas.microsoft.com/office/powerpoint/2010/main" val="530253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68505FD-053B-47C4-B9BE-A64CC0824E06}" type="datetimeFigureOut">
              <a:rPr lang="en-US" smtClean="0">
                <a:solidFill>
                  <a:prstClr val="black">
                    <a:tint val="95000"/>
                  </a:prstClr>
                </a:solidFill>
                <a:latin typeface="Corbel"/>
              </a:rPr>
              <a:pPr/>
              <a:t>10/14/2019</a:t>
            </a:fld>
            <a:endParaRPr lang="en-US">
              <a:solidFill>
                <a:prstClr val="black">
                  <a:tint val="95000"/>
                </a:prstClr>
              </a:solidFill>
              <a:latin typeface="Corbel"/>
            </a:endParaRPr>
          </a:p>
        </p:txBody>
      </p:sp>
      <p:sp>
        <p:nvSpPr>
          <p:cNvPr id="5" name="Footer Placeholder 4"/>
          <p:cNvSpPr>
            <a:spLocks noGrp="1"/>
          </p:cNvSpPr>
          <p:nvPr>
            <p:ph type="ftr" sz="quarter" idx="11"/>
          </p:nvPr>
        </p:nvSpPr>
        <p:spPr/>
        <p:txBody>
          <a:bodyPr/>
          <a:lstStyle/>
          <a:p>
            <a:endParaRPr lang="en-US">
              <a:solidFill>
                <a:prstClr val="black">
                  <a:tint val="95000"/>
                </a:prstClr>
              </a:solidFill>
              <a:latin typeface="Corbel"/>
            </a:endParaRPr>
          </a:p>
        </p:txBody>
      </p:sp>
      <p:sp>
        <p:nvSpPr>
          <p:cNvPr id="6" name="Slide Number Placeholder 5"/>
          <p:cNvSpPr>
            <a:spLocks noGrp="1"/>
          </p:cNvSpPr>
          <p:nvPr>
            <p:ph type="sldNum" sz="quarter" idx="12"/>
          </p:nvPr>
        </p:nvSpPr>
        <p:spPr/>
        <p:txBody>
          <a:bodyPr/>
          <a:lstStyle/>
          <a:p>
            <a:fld id="{5CA8C7E4-D10A-4A6B-806E-F5DCAF195BAA}" type="slidenum">
              <a:rPr lang="en-US" smtClean="0">
                <a:solidFill>
                  <a:prstClr val="black">
                    <a:tint val="95000"/>
                  </a:prstClr>
                </a:solidFill>
                <a:latin typeface="Corbel"/>
              </a:rPr>
              <a:pPr/>
              <a:t>‹#›</a:t>
            </a:fld>
            <a:endParaRPr lang="en-US">
              <a:solidFill>
                <a:prstClr val="black">
                  <a:tint val="95000"/>
                </a:prstClr>
              </a:solidFill>
              <a:latin typeface="Corbel"/>
            </a:endParaRPr>
          </a:p>
        </p:txBody>
      </p:sp>
    </p:spTree>
    <p:extLst>
      <p:ext uri="{BB962C8B-B14F-4D97-AF65-F5344CB8AC3E}">
        <p14:creationId xmlns:p14="http://schemas.microsoft.com/office/powerpoint/2010/main" val="30935193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B7942EB-C9F9-4541-8976-ADAAF005CD7F}" type="slidenum">
              <a:rPr lang="es-ES" altLang="en-US"/>
              <a:pPr>
                <a:defRPr/>
              </a:pPr>
              <a:t>‹#›</a:t>
            </a:fld>
            <a:endParaRPr lang="es-ES" altLang="en-US"/>
          </a:p>
        </p:txBody>
      </p:sp>
    </p:spTree>
    <p:extLst>
      <p:ext uri="{BB962C8B-B14F-4D97-AF65-F5344CB8AC3E}">
        <p14:creationId xmlns:p14="http://schemas.microsoft.com/office/powerpoint/2010/main" val="2355486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31696D3-4715-4B9C-8B52-CF92656C483D}" type="slidenum">
              <a:rPr lang="es-ES" altLang="en-US"/>
              <a:pPr>
                <a:defRPr/>
              </a:pPr>
              <a:t>‹#›</a:t>
            </a:fld>
            <a:endParaRPr lang="es-ES" altLang="en-US"/>
          </a:p>
        </p:txBody>
      </p:sp>
    </p:spTree>
    <p:extLst>
      <p:ext uri="{BB962C8B-B14F-4D97-AF65-F5344CB8AC3E}">
        <p14:creationId xmlns:p14="http://schemas.microsoft.com/office/powerpoint/2010/main" val="29711845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BDA0D2D-F877-418D-83C4-267713C30C56}" type="slidenum">
              <a:rPr lang="es-ES" altLang="en-US"/>
              <a:pPr>
                <a:defRPr/>
              </a:pPr>
              <a:t>‹#›</a:t>
            </a:fld>
            <a:endParaRPr lang="es-ES" altLang="en-US"/>
          </a:p>
        </p:txBody>
      </p:sp>
    </p:spTree>
    <p:extLst>
      <p:ext uri="{BB962C8B-B14F-4D97-AF65-F5344CB8AC3E}">
        <p14:creationId xmlns:p14="http://schemas.microsoft.com/office/powerpoint/2010/main" val="206437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12192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421" tIns="45710" rIns="91421" bIns="45710" rtlCol="0" anchor="ctr"/>
          <a:lstStyle/>
          <a:p>
            <a:pPr algn="ctr" defTabSz="914206"/>
            <a:endParaRPr lang="en-US" sz="1800">
              <a:solidFill>
                <a:prstClr val="white"/>
              </a:solidFill>
              <a:latin typeface="Corbel"/>
            </a:endParaRPr>
          </a:p>
        </p:txBody>
      </p:sp>
      <p:sp>
        <p:nvSpPr>
          <p:cNvPr id="12" name="Rectangle 11"/>
          <p:cNvSpPr/>
          <p:nvPr/>
        </p:nvSpPr>
        <p:spPr bwMode="invGray">
          <a:xfrm>
            <a:off x="0" y="2602520"/>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lIns="91421" tIns="45710" rIns="91421" bIns="45710" rtlCol="0" anchor="ctr"/>
          <a:lstStyle/>
          <a:p>
            <a:pPr algn="ctr" defTabSz="914206"/>
            <a:endParaRPr lang="en-US" sz="1800">
              <a:solidFill>
                <a:prstClr val="white"/>
              </a:solidFill>
              <a:latin typeface="Corbel"/>
            </a:endParaRPr>
          </a:p>
        </p:txBody>
      </p:sp>
      <p:sp>
        <p:nvSpPr>
          <p:cNvPr id="2" name="Title 1"/>
          <p:cNvSpPr>
            <a:spLocks noGrp="1"/>
          </p:cNvSpPr>
          <p:nvPr>
            <p:ph type="title"/>
          </p:nvPr>
        </p:nvSpPr>
        <p:spPr>
          <a:xfrm>
            <a:off x="999747" y="118872"/>
            <a:ext cx="10684256" cy="1636776"/>
          </a:xfrm>
        </p:spPr>
        <p:txBody>
          <a:bodyPr vert="horz" lIns="91421" tIns="0" rIns="91421"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987552" y="1828800"/>
            <a:ext cx="10696448" cy="685800"/>
          </a:xfrm>
        </p:spPr>
        <p:txBody>
          <a:bodyPr lIns="146273" tIns="0" rIns="45710" bIns="0" anchor="t"/>
          <a:lstStyle>
            <a:lvl1pPr marL="0" indent="0">
              <a:buNone/>
              <a:defRPr sz="2000">
                <a:solidFill>
                  <a:srgbClr val="FFFFFF"/>
                </a:solidFill>
              </a:defRPr>
            </a:lvl1pPr>
            <a:lvl2pPr marL="457103" indent="0">
              <a:buNone/>
              <a:defRPr sz="1800">
                <a:solidFill>
                  <a:schemeClr val="tx1">
                    <a:tint val="75000"/>
                  </a:schemeClr>
                </a:solidFill>
              </a:defRPr>
            </a:lvl2pPr>
            <a:lvl3pPr marL="914206" indent="0">
              <a:buNone/>
              <a:defRPr sz="1600">
                <a:solidFill>
                  <a:schemeClr val="tx1">
                    <a:tint val="75000"/>
                  </a:schemeClr>
                </a:solidFill>
              </a:defRPr>
            </a:lvl3pPr>
            <a:lvl4pPr marL="1371310" indent="0">
              <a:buNone/>
              <a:defRPr sz="1400">
                <a:solidFill>
                  <a:schemeClr val="tx1">
                    <a:tint val="75000"/>
                  </a:schemeClr>
                </a:solidFill>
              </a:defRPr>
            </a:lvl4pPr>
            <a:lvl5pPr marL="1828412" indent="0">
              <a:buNone/>
              <a:defRPr sz="1400">
                <a:solidFill>
                  <a:schemeClr val="tx1">
                    <a:tint val="75000"/>
                  </a:schemeClr>
                </a:solidFill>
              </a:defRPr>
            </a:lvl5pPr>
            <a:lvl6pPr marL="2285516" indent="0">
              <a:buNone/>
              <a:defRPr sz="1400">
                <a:solidFill>
                  <a:schemeClr val="tx1">
                    <a:tint val="75000"/>
                  </a:schemeClr>
                </a:solidFill>
              </a:defRPr>
            </a:lvl6pPr>
            <a:lvl7pPr marL="2742618" indent="0">
              <a:buNone/>
              <a:defRPr sz="1400">
                <a:solidFill>
                  <a:schemeClr val="tx1">
                    <a:tint val="75000"/>
                  </a:schemeClr>
                </a:solidFill>
              </a:defRPr>
            </a:lvl7pPr>
            <a:lvl8pPr marL="3199722" indent="0">
              <a:buNone/>
              <a:defRPr sz="1400">
                <a:solidFill>
                  <a:schemeClr val="tx1">
                    <a:tint val="75000"/>
                  </a:schemeClr>
                </a:solidFill>
              </a:defRPr>
            </a:lvl8pPr>
            <a:lvl9pPr marL="3656825"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68505FD-053B-47C4-B9BE-A64CC0824E06}" type="datetimeFigureOut">
              <a:rPr lang="en-US" smtClean="0">
                <a:solidFill>
                  <a:prstClr val="white">
                    <a:tint val="95000"/>
                  </a:prstClr>
                </a:solidFill>
                <a:latin typeface="Corbel"/>
              </a:rPr>
              <a:pPr/>
              <a:t>10/14/2019</a:t>
            </a:fld>
            <a:endParaRPr lang="en-US">
              <a:solidFill>
                <a:prstClr val="white">
                  <a:tint val="95000"/>
                </a:prstClr>
              </a:solidFill>
              <a:latin typeface="Corbel"/>
            </a:endParaRPr>
          </a:p>
        </p:txBody>
      </p:sp>
      <p:sp>
        <p:nvSpPr>
          <p:cNvPr id="5" name="Footer Placeholder 4"/>
          <p:cNvSpPr>
            <a:spLocks noGrp="1"/>
          </p:cNvSpPr>
          <p:nvPr>
            <p:ph type="ftr" sz="quarter" idx="11"/>
          </p:nvPr>
        </p:nvSpPr>
        <p:spPr/>
        <p:txBody>
          <a:bodyPr/>
          <a:lstStyle/>
          <a:p>
            <a:endParaRPr lang="en-US">
              <a:solidFill>
                <a:prstClr val="white">
                  <a:tint val="95000"/>
                </a:prstClr>
              </a:solidFill>
              <a:latin typeface="Corbel"/>
            </a:endParaRPr>
          </a:p>
        </p:txBody>
      </p:sp>
      <p:sp>
        <p:nvSpPr>
          <p:cNvPr id="6" name="Slide Number Placeholder 5"/>
          <p:cNvSpPr>
            <a:spLocks noGrp="1"/>
          </p:cNvSpPr>
          <p:nvPr>
            <p:ph type="sldNum" sz="quarter" idx="12"/>
          </p:nvPr>
        </p:nvSpPr>
        <p:spPr/>
        <p:txBody>
          <a:bodyPr/>
          <a:lstStyle/>
          <a:p>
            <a:fld id="{5CA8C7E4-D10A-4A6B-806E-F5DCAF195BAA}" type="slidenum">
              <a:rPr lang="en-US" smtClean="0">
                <a:solidFill>
                  <a:prstClr val="white">
                    <a:tint val="95000"/>
                  </a:prstClr>
                </a:solidFill>
                <a:latin typeface="Corbel"/>
              </a:rPr>
              <a:pPr/>
              <a:t>‹#›</a:t>
            </a:fld>
            <a:endParaRPr lang="en-US">
              <a:solidFill>
                <a:prstClr val="white">
                  <a:tint val="95000"/>
                </a:prstClr>
              </a:solidFill>
              <a:latin typeface="Corbel"/>
            </a:endParaRPr>
          </a:p>
        </p:txBody>
      </p:sp>
    </p:spTree>
    <p:extLst>
      <p:ext uri="{BB962C8B-B14F-4D97-AF65-F5344CB8AC3E}">
        <p14:creationId xmlns:p14="http://schemas.microsoft.com/office/powerpoint/2010/main" val="197774623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1773936"/>
            <a:ext cx="5384800" cy="4623816"/>
          </a:xfrm>
        </p:spPr>
        <p:txBody>
          <a:bodyPr lIns="9142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773936"/>
            <a:ext cx="53848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68505FD-053B-47C4-B9BE-A64CC0824E06}" type="datetimeFigureOut">
              <a:rPr lang="en-US" smtClean="0">
                <a:solidFill>
                  <a:prstClr val="black">
                    <a:tint val="95000"/>
                  </a:prstClr>
                </a:solidFill>
                <a:latin typeface="Corbel"/>
              </a:rPr>
              <a:pPr/>
              <a:t>10/14/2019</a:t>
            </a:fld>
            <a:endParaRPr lang="en-US">
              <a:solidFill>
                <a:prstClr val="black">
                  <a:tint val="95000"/>
                </a:prstClr>
              </a:solidFill>
              <a:latin typeface="Corbe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latin typeface="Corbel"/>
            </a:endParaRPr>
          </a:p>
        </p:txBody>
      </p:sp>
      <p:sp>
        <p:nvSpPr>
          <p:cNvPr id="7" name="Slide Number Placeholder 6"/>
          <p:cNvSpPr>
            <a:spLocks noGrp="1"/>
          </p:cNvSpPr>
          <p:nvPr>
            <p:ph type="sldNum" sz="quarter" idx="12"/>
          </p:nvPr>
        </p:nvSpPr>
        <p:spPr/>
        <p:txBody>
          <a:bodyPr/>
          <a:lstStyle/>
          <a:p>
            <a:fld id="{5CA8C7E4-D10A-4A6B-806E-F5DCAF195BAA}" type="slidenum">
              <a:rPr lang="en-US" smtClean="0">
                <a:solidFill>
                  <a:prstClr val="black">
                    <a:tint val="95000"/>
                  </a:prstClr>
                </a:solidFill>
                <a:latin typeface="Corbel"/>
              </a:rPr>
              <a:pPr/>
              <a:t>‹#›</a:t>
            </a:fld>
            <a:endParaRPr lang="en-US">
              <a:solidFill>
                <a:prstClr val="black">
                  <a:tint val="95000"/>
                </a:prstClr>
              </a:solidFill>
              <a:latin typeface="Corbel"/>
            </a:endParaRPr>
          </a:p>
        </p:txBody>
      </p:sp>
    </p:spTree>
    <p:extLst>
      <p:ext uri="{BB962C8B-B14F-4D97-AF65-F5344CB8AC3E}">
        <p14:creationId xmlns:p14="http://schemas.microsoft.com/office/powerpoint/2010/main" val="632887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1698990"/>
            <a:ext cx="5386917" cy="715355"/>
          </a:xfrm>
        </p:spPr>
        <p:txBody>
          <a:bodyPr lIns="146273" anchor="ctr"/>
          <a:lstStyle>
            <a:lvl1pPr marL="0" indent="0">
              <a:buNone/>
              <a:defRPr sz="2300" b="1" cap="all" baseline="0"/>
            </a:lvl1pPr>
            <a:lvl2pPr marL="457103" indent="0">
              <a:buNone/>
              <a:defRPr sz="2000" b="1"/>
            </a:lvl2pPr>
            <a:lvl3pPr marL="914206" indent="0">
              <a:buNone/>
              <a:defRPr sz="1800" b="1"/>
            </a:lvl3pPr>
            <a:lvl4pPr marL="1371310" indent="0">
              <a:buNone/>
              <a:defRPr sz="1600" b="1"/>
            </a:lvl4pPr>
            <a:lvl5pPr marL="1828412" indent="0">
              <a:buNone/>
              <a:defRPr sz="1600" b="1"/>
            </a:lvl5pPr>
            <a:lvl6pPr marL="2285516" indent="0">
              <a:buNone/>
              <a:defRPr sz="1600" b="1"/>
            </a:lvl6pPr>
            <a:lvl7pPr marL="2742618" indent="0">
              <a:buNone/>
              <a:defRPr sz="1600" b="1"/>
            </a:lvl7pPr>
            <a:lvl8pPr marL="3199722" indent="0">
              <a:buNone/>
              <a:defRPr sz="1600" b="1"/>
            </a:lvl8pPr>
            <a:lvl9pPr marL="3656825"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609600" y="244951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6193393" y="1698990"/>
            <a:ext cx="5389033" cy="715355"/>
          </a:xfrm>
        </p:spPr>
        <p:txBody>
          <a:bodyPr lIns="146273" anchor="ctr"/>
          <a:lstStyle>
            <a:lvl1pPr marL="0" indent="0">
              <a:buNone/>
              <a:defRPr sz="2300" b="1" cap="all" baseline="0"/>
            </a:lvl1pPr>
            <a:lvl2pPr marL="457103" indent="0">
              <a:buNone/>
              <a:defRPr sz="2000" b="1"/>
            </a:lvl2pPr>
            <a:lvl3pPr marL="914206" indent="0">
              <a:buNone/>
              <a:defRPr sz="1800" b="1"/>
            </a:lvl3pPr>
            <a:lvl4pPr marL="1371310" indent="0">
              <a:buNone/>
              <a:defRPr sz="1600" b="1"/>
            </a:lvl4pPr>
            <a:lvl5pPr marL="1828412" indent="0">
              <a:buNone/>
              <a:defRPr sz="1600" b="1"/>
            </a:lvl5pPr>
            <a:lvl6pPr marL="2285516" indent="0">
              <a:buNone/>
              <a:defRPr sz="1600" b="1"/>
            </a:lvl6pPr>
            <a:lvl7pPr marL="2742618" indent="0">
              <a:buNone/>
              <a:defRPr sz="1600" b="1"/>
            </a:lvl7pPr>
            <a:lvl8pPr marL="3199722" indent="0">
              <a:buNone/>
              <a:defRPr sz="1600" b="1"/>
            </a:lvl8pPr>
            <a:lvl9pPr marL="3656825"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93" y="244951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68505FD-053B-47C4-B9BE-A64CC0824E06}" type="datetimeFigureOut">
              <a:rPr lang="en-US" smtClean="0">
                <a:solidFill>
                  <a:prstClr val="black">
                    <a:tint val="95000"/>
                  </a:prstClr>
                </a:solidFill>
                <a:latin typeface="Corbel"/>
              </a:rPr>
              <a:pPr/>
              <a:t>10/14/2019</a:t>
            </a:fld>
            <a:endParaRPr lang="en-US">
              <a:solidFill>
                <a:prstClr val="black">
                  <a:tint val="95000"/>
                </a:prstClr>
              </a:solidFill>
              <a:latin typeface="Corbel"/>
            </a:endParaRPr>
          </a:p>
        </p:txBody>
      </p:sp>
      <p:sp>
        <p:nvSpPr>
          <p:cNvPr id="8" name="Footer Placeholder 7"/>
          <p:cNvSpPr>
            <a:spLocks noGrp="1"/>
          </p:cNvSpPr>
          <p:nvPr>
            <p:ph type="ftr" sz="quarter" idx="11"/>
          </p:nvPr>
        </p:nvSpPr>
        <p:spPr/>
        <p:txBody>
          <a:bodyPr/>
          <a:lstStyle/>
          <a:p>
            <a:endParaRPr lang="en-US">
              <a:solidFill>
                <a:prstClr val="black">
                  <a:tint val="95000"/>
                </a:prstClr>
              </a:solidFill>
              <a:latin typeface="Corbel"/>
            </a:endParaRPr>
          </a:p>
        </p:txBody>
      </p:sp>
      <p:sp>
        <p:nvSpPr>
          <p:cNvPr id="9" name="Slide Number Placeholder 8"/>
          <p:cNvSpPr>
            <a:spLocks noGrp="1"/>
          </p:cNvSpPr>
          <p:nvPr>
            <p:ph type="sldNum" sz="quarter" idx="12"/>
          </p:nvPr>
        </p:nvSpPr>
        <p:spPr/>
        <p:txBody>
          <a:bodyPr/>
          <a:lstStyle/>
          <a:p>
            <a:fld id="{5CA8C7E4-D10A-4A6B-806E-F5DCAF195BAA}" type="slidenum">
              <a:rPr lang="en-US" smtClean="0">
                <a:solidFill>
                  <a:prstClr val="black">
                    <a:tint val="95000"/>
                  </a:prstClr>
                </a:solidFill>
                <a:latin typeface="Corbel"/>
              </a:rPr>
              <a:pPr/>
              <a:t>‹#›</a:t>
            </a:fld>
            <a:endParaRPr lang="en-US">
              <a:solidFill>
                <a:prstClr val="black">
                  <a:tint val="95000"/>
                </a:prstClr>
              </a:solidFill>
              <a:latin typeface="Corbel"/>
            </a:endParaRPr>
          </a:p>
        </p:txBody>
      </p:sp>
    </p:spTree>
    <p:extLst>
      <p:ext uri="{BB962C8B-B14F-4D97-AF65-F5344CB8AC3E}">
        <p14:creationId xmlns:p14="http://schemas.microsoft.com/office/powerpoint/2010/main" val="2146416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968505FD-053B-47C4-B9BE-A64CC0824E06}" type="datetimeFigureOut">
              <a:rPr lang="en-US" smtClean="0">
                <a:solidFill>
                  <a:prstClr val="black">
                    <a:tint val="95000"/>
                  </a:prstClr>
                </a:solidFill>
                <a:latin typeface="Corbel"/>
              </a:rPr>
              <a:pPr/>
              <a:t>10/14/2019</a:t>
            </a:fld>
            <a:endParaRPr lang="en-US">
              <a:solidFill>
                <a:prstClr val="black">
                  <a:tint val="95000"/>
                </a:prstClr>
              </a:solidFill>
              <a:latin typeface="Corbel"/>
            </a:endParaRPr>
          </a:p>
        </p:txBody>
      </p:sp>
      <p:sp>
        <p:nvSpPr>
          <p:cNvPr id="4" name="Footer Placeholder 3"/>
          <p:cNvSpPr>
            <a:spLocks noGrp="1"/>
          </p:cNvSpPr>
          <p:nvPr>
            <p:ph type="ftr" sz="quarter" idx="11"/>
          </p:nvPr>
        </p:nvSpPr>
        <p:spPr/>
        <p:txBody>
          <a:bodyPr/>
          <a:lstStyle/>
          <a:p>
            <a:endParaRPr lang="en-US">
              <a:solidFill>
                <a:prstClr val="black">
                  <a:tint val="95000"/>
                </a:prstClr>
              </a:solidFill>
              <a:latin typeface="Corbel"/>
            </a:endParaRPr>
          </a:p>
        </p:txBody>
      </p:sp>
      <p:sp>
        <p:nvSpPr>
          <p:cNvPr id="5" name="Slide Number Placeholder 4"/>
          <p:cNvSpPr>
            <a:spLocks noGrp="1"/>
          </p:cNvSpPr>
          <p:nvPr>
            <p:ph type="sldNum" sz="quarter" idx="12"/>
          </p:nvPr>
        </p:nvSpPr>
        <p:spPr/>
        <p:txBody>
          <a:bodyPr/>
          <a:lstStyle/>
          <a:p>
            <a:fld id="{5CA8C7E4-D10A-4A6B-806E-F5DCAF195BAA}" type="slidenum">
              <a:rPr lang="en-US" smtClean="0">
                <a:solidFill>
                  <a:prstClr val="black">
                    <a:tint val="95000"/>
                  </a:prstClr>
                </a:solidFill>
                <a:latin typeface="Corbel"/>
              </a:rPr>
              <a:pPr/>
              <a:t>‹#›</a:t>
            </a:fld>
            <a:endParaRPr lang="en-US">
              <a:solidFill>
                <a:prstClr val="black">
                  <a:tint val="95000"/>
                </a:prstClr>
              </a:solidFill>
              <a:latin typeface="Corbel"/>
            </a:endParaRPr>
          </a:p>
        </p:txBody>
      </p:sp>
    </p:spTree>
    <p:extLst>
      <p:ext uri="{BB962C8B-B14F-4D97-AF65-F5344CB8AC3E}">
        <p14:creationId xmlns:p14="http://schemas.microsoft.com/office/powerpoint/2010/main" val="1214648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8505FD-053B-47C4-B9BE-A64CC0824E06}" type="datetimeFigureOut">
              <a:rPr lang="en-US" smtClean="0">
                <a:solidFill>
                  <a:prstClr val="black">
                    <a:tint val="95000"/>
                  </a:prstClr>
                </a:solidFill>
                <a:latin typeface="Corbel"/>
              </a:rPr>
              <a:pPr/>
              <a:t>10/14/2019</a:t>
            </a:fld>
            <a:endParaRPr lang="en-US">
              <a:solidFill>
                <a:prstClr val="black">
                  <a:tint val="95000"/>
                </a:prstClr>
              </a:solidFill>
              <a:latin typeface="Corbel"/>
            </a:endParaRPr>
          </a:p>
        </p:txBody>
      </p:sp>
      <p:sp>
        <p:nvSpPr>
          <p:cNvPr id="3" name="Footer Placeholder 2"/>
          <p:cNvSpPr>
            <a:spLocks noGrp="1"/>
          </p:cNvSpPr>
          <p:nvPr>
            <p:ph type="ftr" sz="quarter" idx="11"/>
          </p:nvPr>
        </p:nvSpPr>
        <p:spPr/>
        <p:txBody>
          <a:bodyPr/>
          <a:lstStyle/>
          <a:p>
            <a:endParaRPr lang="en-US">
              <a:solidFill>
                <a:prstClr val="black">
                  <a:tint val="95000"/>
                </a:prstClr>
              </a:solidFill>
              <a:latin typeface="Corbel"/>
            </a:endParaRPr>
          </a:p>
        </p:txBody>
      </p:sp>
      <p:sp>
        <p:nvSpPr>
          <p:cNvPr id="4" name="Slide Number Placeholder 3"/>
          <p:cNvSpPr>
            <a:spLocks noGrp="1"/>
          </p:cNvSpPr>
          <p:nvPr>
            <p:ph type="sldNum" sz="quarter" idx="12"/>
          </p:nvPr>
        </p:nvSpPr>
        <p:spPr/>
        <p:txBody>
          <a:bodyPr/>
          <a:lstStyle/>
          <a:p>
            <a:fld id="{5CA8C7E4-D10A-4A6B-806E-F5DCAF195BAA}" type="slidenum">
              <a:rPr lang="en-US" smtClean="0">
                <a:solidFill>
                  <a:prstClr val="black">
                    <a:tint val="95000"/>
                  </a:prstClr>
                </a:solidFill>
                <a:latin typeface="Corbel"/>
              </a:rPr>
              <a:pPr/>
              <a:t>‹#›</a:t>
            </a:fld>
            <a:endParaRPr lang="en-US">
              <a:solidFill>
                <a:prstClr val="black">
                  <a:tint val="95000"/>
                </a:prstClr>
              </a:solidFill>
              <a:latin typeface="Corbel"/>
            </a:endParaRPr>
          </a:p>
        </p:txBody>
      </p:sp>
    </p:spTree>
    <p:extLst>
      <p:ext uri="{BB962C8B-B14F-4D97-AF65-F5344CB8AC3E}">
        <p14:creationId xmlns:p14="http://schemas.microsoft.com/office/powerpoint/2010/main" val="2293403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784" y="152400"/>
            <a:ext cx="3364992" cy="978408"/>
          </a:xfrm>
        </p:spPr>
        <p:txBody>
          <a:bodyPr vert="horz" lIns="73136" rIns="4571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4025839" y="1743135"/>
            <a:ext cx="7894188"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223784" y="1730019"/>
            <a:ext cx="3291840" cy="4572000"/>
          </a:xfrm>
        </p:spPr>
        <p:txBody>
          <a:bodyPr/>
          <a:lstStyle>
            <a:lvl1pPr marL="0" indent="0">
              <a:buNone/>
              <a:defRPr sz="1400"/>
            </a:lvl1pPr>
            <a:lvl2pPr marL="457103" indent="0">
              <a:buNone/>
              <a:defRPr sz="1200"/>
            </a:lvl2pPr>
            <a:lvl3pPr marL="914206" indent="0">
              <a:buNone/>
              <a:defRPr sz="1000"/>
            </a:lvl3pPr>
            <a:lvl4pPr marL="1371310" indent="0">
              <a:buNone/>
              <a:defRPr sz="900"/>
            </a:lvl4pPr>
            <a:lvl5pPr marL="1828412" indent="0">
              <a:buNone/>
              <a:defRPr sz="900"/>
            </a:lvl5pPr>
            <a:lvl6pPr marL="2285516" indent="0">
              <a:buNone/>
              <a:defRPr sz="900"/>
            </a:lvl6pPr>
            <a:lvl7pPr marL="2742618" indent="0">
              <a:buNone/>
              <a:defRPr sz="900"/>
            </a:lvl7pPr>
            <a:lvl8pPr marL="3199722" indent="0">
              <a:buNone/>
              <a:defRPr sz="900"/>
            </a:lvl8pPr>
            <a:lvl9pPr marL="3656825"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68505FD-053B-47C4-B9BE-A64CC0824E06}" type="datetimeFigureOut">
              <a:rPr lang="en-US" smtClean="0">
                <a:solidFill>
                  <a:prstClr val="black">
                    <a:tint val="95000"/>
                  </a:prstClr>
                </a:solidFill>
                <a:latin typeface="Corbel"/>
              </a:rPr>
              <a:pPr/>
              <a:t>10/14/2019</a:t>
            </a:fld>
            <a:endParaRPr lang="en-US">
              <a:solidFill>
                <a:prstClr val="black">
                  <a:tint val="95000"/>
                </a:prstClr>
              </a:solidFill>
              <a:latin typeface="Corbel"/>
            </a:endParaRPr>
          </a:p>
        </p:txBody>
      </p:sp>
      <p:sp>
        <p:nvSpPr>
          <p:cNvPr id="6" name="Footer Placeholder 5"/>
          <p:cNvSpPr>
            <a:spLocks noGrp="1"/>
          </p:cNvSpPr>
          <p:nvPr>
            <p:ph type="ftr" sz="quarter" idx="11"/>
          </p:nvPr>
        </p:nvSpPr>
        <p:spPr/>
        <p:txBody>
          <a:bodyPr/>
          <a:lstStyle/>
          <a:p>
            <a:endParaRPr lang="en-US">
              <a:solidFill>
                <a:prstClr val="black">
                  <a:tint val="95000"/>
                </a:prstClr>
              </a:solidFill>
              <a:latin typeface="Corbel"/>
            </a:endParaRPr>
          </a:p>
        </p:txBody>
      </p:sp>
      <p:sp>
        <p:nvSpPr>
          <p:cNvPr id="7" name="Slide Number Placeholder 6"/>
          <p:cNvSpPr>
            <a:spLocks noGrp="1"/>
          </p:cNvSpPr>
          <p:nvPr>
            <p:ph type="sldNum" sz="quarter" idx="12"/>
          </p:nvPr>
        </p:nvSpPr>
        <p:spPr/>
        <p:txBody>
          <a:bodyPr/>
          <a:lstStyle/>
          <a:p>
            <a:fld id="{5CA8C7E4-D10A-4A6B-806E-F5DCAF195BAA}" type="slidenum">
              <a:rPr lang="en-US" smtClean="0">
                <a:solidFill>
                  <a:prstClr val="black">
                    <a:tint val="95000"/>
                  </a:prstClr>
                </a:solidFill>
                <a:latin typeface="Corbel"/>
              </a:rPr>
              <a:pPr/>
              <a:t>‹#›</a:t>
            </a:fld>
            <a:endParaRPr lang="en-US">
              <a:solidFill>
                <a:prstClr val="black">
                  <a:tint val="95000"/>
                </a:prstClr>
              </a:solidFill>
              <a:latin typeface="Corbel"/>
            </a:endParaRPr>
          </a:p>
        </p:txBody>
      </p:sp>
      <p:sp>
        <p:nvSpPr>
          <p:cNvPr id="12" name="Rectangle 11"/>
          <p:cNvSpPr/>
          <p:nvPr/>
        </p:nvSpPr>
        <p:spPr bwMode="invGray">
          <a:xfrm>
            <a:off x="3807649" y="0"/>
            <a:ext cx="6096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421" tIns="45710" rIns="91421" bIns="45710" rtlCol="0" anchor="ctr"/>
          <a:lstStyle/>
          <a:p>
            <a:pPr algn="ctr" defTabSz="914206"/>
            <a:endParaRPr lang="en-US" sz="1800">
              <a:solidFill>
                <a:prstClr val="white"/>
              </a:solidFill>
              <a:latin typeface="Corbel"/>
            </a:endParaRPr>
          </a:p>
        </p:txBody>
      </p:sp>
      <p:sp>
        <p:nvSpPr>
          <p:cNvPr id="9" name="Rectangle 8"/>
          <p:cNvSpPr/>
          <p:nvPr/>
        </p:nvSpPr>
        <p:spPr bwMode="invGray">
          <a:xfrm>
            <a:off x="3807649" y="0"/>
            <a:ext cx="6096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421" tIns="45710" rIns="91421" bIns="45710" rtlCol="0" anchor="ctr"/>
          <a:lstStyle/>
          <a:p>
            <a:pPr algn="ctr" defTabSz="914206"/>
            <a:endParaRPr lang="en-US" sz="1800">
              <a:solidFill>
                <a:prstClr val="white"/>
              </a:solidFill>
              <a:latin typeface="Corbel"/>
            </a:endParaRPr>
          </a:p>
        </p:txBody>
      </p:sp>
    </p:spTree>
    <p:extLst>
      <p:ext uri="{BB962C8B-B14F-4D97-AF65-F5344CB8AC3E}">
        <p14:creationId xmlns:p14="http://schemas.microsoft.com/office/powerpoint/2010/main" val="1995043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7" y="155448"/>
            <a:ext cx="3366867" cy="978408"/>
          </a:xfrm>
        </p:spPr>
        <p:txBody>
          <a:bodyPr lIns="73136"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3871752" y="1484808"/>
            <a:ext cx="8329863" cy="5373192"/>
          </a:xfrm>
          <a:solidFill>
            <a:schemeClr val="bg2">
              <a:shade val="75000"/>
            </a:schemeClr>
          </a:solidFill>
        </p:spPr>
        <p:txBody>
          <a:bodyPr/>
          <a:lstStyle>
            <a:lvl1pPr marL="0" indent="0">
              <a:buNone/>
              <a:defRPr sz="3200"/>
            </a:lvl1pPr>
            <a:lvl2pPr marL="457103" indent="0">
              <a:buNone/>
              <a:defRPr sz="2800"/>
            </a:lvl2pPr>
            <a:lvl3pPr marL="914206" indent="0">
              <a:buNone/>
              <a:defRPr sz="2400"/>
            </a:lvl3pPr>
            <a:lvl4pPr marL="1371310" indent="0">
              <a:buNone/>
              <a:defRPr sz="2000"/>
            </a:lvl4pPr>
            <a:lvl5pPr marL="1828412" indent="0">
              <a:buNone/>
              <a:defRPr sz="2000"/>
            </a:lvl5pPr>
            <a:lvl6pPr marL="2285516" indent="0">
              <a:buNone/>
              <a:defRPr sz="2000"/>
            </a:lvl6pPr>
            <a:lvl7pPr marL="2742618" indent="0">
              <a:buNone/>
              <a:defRPr sz="2000"/>
            </a:lvl7pPr>
            <a:lvl8pPr marL="3199722" indent="0">
              <a:buNone/>
              <a:defRPr sz="2000"/>
            </a:lvl8pPr>
            <a:lvl9pPr marL="3656825"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219459" y="1728216"/>
            <a:ext cx="3291840" cy="4572000"/>
          </a:xfrm>
        </p:spPr>
        <p:txBody>
          <a:bodyPr/>
          <a:lstStyle>
            <a:lvl1pPr marL="0" indent="0">
              <a:buNone/>
              <a:defRPr sz="1400"/>
            </a:lvl1pPr>
            <a:lvl2pPr marL="457103" indent="0">
              <a:buNone/>
              <a:defRPr sz="1200"/>
            </a:lvl2pPr>
            <a:lvl3pPr marL="914206" indent="0">
              <a:buNone/>
              <a:defRPr sz="1000"/>
            </a:lvl3pPr>
            <a:lvl4pPr marL="1371310" indent="0">
              <a:buNone/>
              <a:defRPr sz="900"/>
            </a:lvl4pPr>
            <a:lvl5pPr marL="1828412" indent="0">
              <a:buNone/>
              <a:defRPr sz="900"/>
            </a:lvl5pPr>
            <a:lvl6pPr marL="2285516" indent="0">
              <a:buNone/>
              <a:defRPr sz="900"/>
            </a:lvl6pPr>
            <a:lvl7pPr marL="2742618" indent="0">
              <a:buNone/>
              <a:defRPr sz="900"/>
            </a:lvl7pPr>
            <a:lvl8pPr marL="3199722" indent="0">
              <a:buNone/>
              <a:defRPr sz="900"/>
            </a:lvl8pPr>
            <a:lvl9pPr marL="3656825"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219459" y="1170432"/>
            <a:ext cx="3364992" cy="201168"/>
          </a:xfrm>
        </p:spPr>
        <p:txBody>
          <a:bodyPr/>
          <a:lstStyle/>
          <a:p>
            <a:fld id="{968505FD-053B-47C4-B9BE-A64CC0824E06}" type="datetimeFigureOut">
              <a:rPr lang="en-US" smtClean="0">
                <a:solidFill>
                  <a:prstClr val="black">
                    <a:tint val="95000"/>
                  </a:prstClr>
                </a:solidFill>
                <a:latin typeface="Corbel"/>
              </a:rPr>
              <a:pPr/>
              <a:t>10/14/2019</a:t>
            </a:fld>
            <a:endParaRPr lang="en-US">
              <a:solidFill>
                <a:prstClr val="black">
                  <a:tint val="95000"/>
                </a:prstClr>
              </a:solidFill>
              <a:latin typeface="Corbel"/>
            </a:endParaRPr>
          </a:p>
        </p:txBody>
      </p:sp>
      <p:sp>
        <p:nvSpPr>
          <p:cNvPr id="11" name="Rectangle 10"/>
          <p:cNvSpPr/>
          <p:nvPr/>
        </p:nvSpPr>
        <p:spPr>
          <a:xfrm>
            <a:off x="3807649" y="0"/>
            <a:ext cx="6096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421" tIns="45710" rIns="91421" bIns="45710" rtlCol="0" anchor="ctr"/>
          <a:lstStyle/>
          <a:p>
            <a:pPr algn="ctr" defTabSz="914206"/>
            <a:endParaRPr lang="en-US" sz="1800">
              <a:solidFill>
                <a:prstClr val="white"/>
              </a:solidFill>
              <a:latin typeface="Corbel"/>
            </a:endParaRPr>
          </a:p>
        </p:txBody>
      </p:sp>
      <p:sp>
        <p:nvSpPr>
          <p:cNvPr id="9" name="Rectangle 8"/>
          <p:cNvSpPr/>
          <p:nvPr/>
        </p:nvSpPr>
        <p:spPr bwMode="invGray">
          <a:xfrm>
            <a:off x="3807649" y="0"/>
            <a:ext cx="6096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421" tIns="45710" rIns="91421" bIns="45710" rtlCol="0" anchor="ctr"/>
          <a:lstStyle/>
          <a:p>
            <a:pPr algn="ctr" defTabSz="914206"/>
            <a:endParaRPr lang="en-US" sz="1800">
              <a:solidFill>
                <a:prstClr val="white"/>
              </a:solidFill>
              <a:latin typeface="Corbel"/>
            </a:endParaRPr>
          </a:p>
        </p:txBody>
      </p:sp>
      <p:sp>
        <p:nvSpPr>
          <p:cNvPr id="6" name="Footer Placeholder 5"/>
          <p:cNvSpPr>
            <a:spLocks noGrp="1"/>
          </p:cNvSpPr>
          <p:nvPr>
            <p:ph type="ftr" sz="quarter" idx="11"/>
          </p:nvPr>
        </p:nvSpPr>
        <p:spPr>
          <a:xfrm>
            <a:off x="4047744" y="1170432"/>
            <a:ext cx="6925056" cy="201168"/>
          </a:xfrm>
        </p:spPr>
        <p:txBody>
          <a:bodyPr/>
          <a:lstStyle>
            <a:lvl1pPr>
              <a:defRPr>
                <a:solidFill>
                  <a:schemeClr val="bg1">
                    <a:shade val="50000"/>
                  </a:schemeClr>
                </a:solidFill>
              </a:defRPr>
            </a:lvl1pPr>
          </a:lstStyle>
          <a:p>
            <a:endParaRPr lang="en-US">
              <a:solidFill>
                <a:prstClr val="white">
                  <a:shade val="50000"/>
                </a:prstClr>
              </a:solidFill>
              <a:latin typeface="Corbel"/>
            </a:endParaRPr>
          </a:p>
        </p:txBody>
      </p:sp>
      <p:sp>
        <p:nvSpPr>
          <p:cNvPr id="7" name="Slide Number Placeholder 6"/>
          <p:cNvSpPr>
            <a:spLocks noGrp="1"/>
          </p:cNvSpPr>
          <p:nvPr>
            <p:ph type="sldNum" sz="quarter" idx="12"/>
          </p:nvPr>
        </p:nvSpPr>
        <p:spPr>
          <a:xfrm>
            <a:off x="11119104" y="1170432"/>
            <a:ext cx="978485" cy="201168"/>
          </a:xfrm>
        </p:spPr>
        <p:txBody>
          <a:bodyPr/>
          <a:lstStyle/>
          <a:p>
            <a:fld id="{5CA8C7E4-D10A-4A6B-806E-F5DCAF195BAA}" type="slidenum">
              <a:rPr lang="en-US" smtClean="0">
                <a:solidFill>
                  <a:prstClr val="black">
                    <a:tint val="95000"/>
                  </a:prstClr>
                </a:solidFill>
                <a:latin typeface="Corbel"/>
              </a:rPr>
              <a:pPr/>
              <a:t>‹#›</a:t>
            </a:fld>
            <a:endParaRPr lang="en-US">
              <a:solidFill>
                <a:prstClr val="black">
                  <a:tint val="95000"/>
                </a:prstClr>
              </a:solidFill>
              <a:latin typeface="Corbel"/>
            </a:endParaRPr>
          </a:p>
        </p:txBody>
      </p:sp>
    </p:spTree>
    <p:extLst>
      <p:ext uri="{BB962C8B-B14F-4D97-AF65-F5344CB8AC3E}">
        <p14:creationId xmlns:p14="http://schemas.microsoft.com/office/powerpoint/2010/main" val="127927931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lIns="91421" tIns="45710" rIns="91421" bIns="45710" rtlCol="0" anchor="ctr"/>
          <a:lstStyle/>
          <a:p>
            <a:pPr algn="ctr" defTabSz="914206"/>
            <a:endParaRPr lang="en-US" sz="1800">
              <a:solidFill>
                <a:prstClr val="white"/>
              </a:solidFill>
              <a:latin typeface="Corbel"/>
            </a:endParaRPr>
          </a:p>
        </p:txBody>
      </p:sp>
      <p:sp>
        <p:nvSpPr>
          <p:cNvPr id="7" name="Rectangle 6"/>
          <p:cNvSpPr/>
          <p:nvPr/>
        </p:nvSpPr>
        <p:spPr bwMode="ltGray">
          <a:xfrm>
            <a:off x="13" y="10"/>
            <a:ext cx="12191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421" tIns="45710" rIns="91421" bIns="45710" rtlCol="0" anchor="ctr"/>
          <a:lstStyle/>
          <a:p>
            <a:pPr algn="ctr" defTabSz="914206"/>
            <a:endParaRPr lang="en-US" sz="1800">
              <a:solidFill>
                <a:prstClr val="white"/>
              </a:solidFill>
              <a:latin typeface="Corbel"/>
            </a:endParaRPr>
          </a:p>
        </p:txBody>
      </p:sp>
      <p:sp>
        <p:nvSpPr>
          <p:cNvPr id="2" name="Title Placeholder 1"/>
          <p:cNvSpPr>
            <a:spLocks noGrp="1"/>
          </p:cNvSpPr>
          <p:nvPr>
            <p:ph type="title"/>
          </p:nvPr>
        </p:nvSpPr>
        <p:spPr>
          <a:xfrm>
            <a:off x="609600" y="152410"/>
            <a:ext cx="10972800" cy="1251063"/>
          </a:xfrm>
          <a:prstGeom prst="rect">
            <a:avLst/>
          </a:prstGeom>
        </p:spPr>
        <p:txBody>
          <a:bodyPr vert="horz" lIns="91421" tIns="45710" rIns="45710" bIns="4571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609600" y="1775194"/>
            <a:ext cx="10972800" cy="4625609"/>
          </a:xfrm>
          <a:prstGeom prst="rect">
            <a:avLst/>
          </a:prstGeom>
        </p:spPr>
        <p:txBody>
          <a:bodyPr vert="horz" lIns="54852" tIns="91421" rIns="91421" bIns="4571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609600" y="6476999"/>
            <a:ext cx="2844800" cy="274320"/>
          </a:xfrm>
          <a:prstGeom prst="rect">
            <a:avLst/>
          </a:prstGeom>
        </p:spPr>
        <p:txBody>
          <a:bodyPr vert="horz" lIns="109704" tIns="45710" rIns="45710" bIns="0" rtlCol="0" anchor="b"/>
          <a:lstStyle>
            <a:lvl1pPr algn="l" eaLnBrk="1" latinLnBrk="0" hangingPunct="1">
              <a:defRPr kumimoji="0" sz="1200">
                <a:solidFill>
                  <a:schemeClr val="tx1">
                    <a:tint val="95000"/>
                  </a:schemeClr>
                </a:solidFill>
              </a:defRPr>
            </a:lvl1pPr>
            <a:extLst/>
          </a:lstStyle>
          <a:p>
            <a:pPr defTabSz="914206"/>
            <a:fld id="{968505FD-053B-47C4-B9BE-A64CC0824E06}" type="datetimeFigureOut">
              <a:rPr lang="en-US" smtClean="0">
                <a:solidFill>
                  <a:prstClr val="black">
                    <a:tint val="95000"/>
                  </a:prstClr>
                </a:solidFill>
              </a:rPr>
              <a:pPr defTabSz="914206"/>
              <a:t>10/14/2019</a:t>
            </a:fld>
            <a:endParaRPr lang="en-US">
              <a:solidFill>
                <a:prstClr val="black">
                  <a:tint val="95000"/>
                </a:prstClr>
              </a:solidFill>
            </a:endParaRPr>
          </a:p>
        </p:txBody>
      </p:sp>
      <p:sp>
        <p:nvSpPr>
          <p:cNvPr id="5" name="Footer Placeholder 4"/>
          <p:cNvSpPr>
            <a:spLocks noGrp="1"/>
          </p:cNvSpPr>
          <p:nvPr>
            <p:ph type="ftr" sz="quarter" idx="3"/>
          </p:nvPr>
        </p:nvSpPr>
        <p:spPr>
          <a:xfrm>
            <a:off x="3520817" y="6476999"/>
            <a:ext cx="7343625" cy="274320"/>
          </a:xfrm>
          <a:prstGeom prst="rect">
            <a:avLst/>
          </a:prstGeom>
        </p:spPr>
        <p:txBody>
          <a:bodyPr vert="horz" lIns="45710" tIns="45710" rIns="45710" bIns="0" rtlCol="0" anchor="b"/>
          <a:lstStyle>
            <a:lvl1pPr algn="l" eaLnBrk="1" latinLnBrk="0" hangingPunct="1">
              <a:defRPr kumimoji="0" sz="1200">
                <a:solidFill>
                  <a:schemeClr val="tx1">
                    <a:tint val="95000"/>
                  </a:schemeClr>
                </a:solidFill>
              </a:defRPr>
            </a:lvl1pPr>
            <a:extLst/>
          </a:lstStyle>
          <a:p>
            <a:pPr defTabSz="914206"/>
            <a:endParaRPr lang="en-US">
              <a:solidFill>
                <a:prstClr val="black">
                  <a:tint val="95000"/>
                </a:prstClr>
              </a:solidFill>
            </a:endParaRPr>
          </a:p>
        </p:txBody>
      </p:sp>
      <p:sp>
        <p:nvSpPr>
          <p:cNvPr id="6" name="Slide Number Placeholder 5"/>
          <p:cNvSpPr>
            <a:spLocks noGrp="1"/>
          </p:cNvSpPr>
          <p:nvPr>
            <p:ph type="sldNum" sz="quarter" idx="4"/>
          </p:nvPr>
        </p:nvSpPr>
        <p:spPr>
          <a:xfrm>
            <a:off x="10939196" y="6476999"/>
            <a:ext cx="978485" cy="274320"/>
          </a:xfrm>
          <a:prstGeom prst="rect">
            <a:avLst/>
          </a:prstGeom>
        </p:spPr>
        <p:txBody>
          <a:bodyPr vert="horz" lIns="91421" tIns="45710" rIns="91421" bIns="0" rtlCol="0" anchor="b"/>
          <a:lstStyle>
            <a:lvl1pPr algn="r" eaLnBrk="1" latinLnBrk="0" hangingPunct="1">
              <a:defRPr kumimoji="0" sz="1200">
                <a:solidFill>
                  <a:schemeClr val="tx1">
                    <a:tint val="95000"/>
                  </a:schemeClr>
                </a:solidFill>
              </a:defRPr>
            </a:lvl1pPr>
            <a:extLst/>
          </a:lstStyle>
          <a:p>
            <a:pPr defTabSz="914206"/>
            <a:fld id="{5CA8C7E4-D10A-4A6B-806E-F5DCAF195BAA}" type="slidenum">
              <a:rPr lang="en-US" smtClean="0">
                <a:solidFill>
                  <a:prstClr val="black">
                    <a:tint val="95000"/>
                  </a:prstClr>
                </a:solidFill>
              </a:rPr>
              <a:pPr defTabSz="914206"/>
              <a:t>‹#›</a:t>
            </a:fld>
            <a:endParaRPr lang="en-US">
              <a:solidFill>
                <a:prstClr val="black">
                  <a:tint val="95000"/>
                </a:prstClr>
              </a:solidFill>
            </a:endParaRPr>
          </a:p>
        </p:txBody>
      </p:sp>
    </p:spTree>
    <p:extLst>
      <p:ext uri="{BB962C8B-B14F-4D97-AF65-F5344CB8AC3E}">
        <p14:creationId xmlns:p14="http://schemas.microsoft.com/office/powerpoint/2010/main" val="36072929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819" indent="-319972"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365" indent="-274262"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485" indent="-228552"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5894" indent="-18284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162" indent="-18284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286" indent="-18284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412" indent="-18284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537" indent="-18284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0663" indent="-18284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103" algn="l" rtl="0" eaLnBrk="1" latinLnBrk="0" hangingPunct="1">
        <a:defRPr kumimoji="0" kern="1200">
          <a:solidFill>
            <a:schemeClr val="tx1"/>
          </a:solidFill>
          <a:latin typeface="+mn-lt"/>
          <a:ea typeface="+mn-ea"/>
          <a:cs typeface="+mn-cs"/>
        </a:defRPr>
      </a:lvl2pPr>
      <a:lvl3pPr marL="914206" algn="l" rtl="0" eaLnBrk="1" latinLnBrk="0" hangingPunct="1">
        <a:defRPr kumimoji="0" kern="1200">
          <a:solidFill>
            <a:schemeClr val="tx1"/>
          </a:solidFill>
          <a:latin typeface="+mn-lt"/>
          <a:ea typeface="+mn-ea"/>
          <a:cs typeface="+mn-cs"/>
        </a:defRPr>
      </a:lvl3pPr>
      <a:lvl4pPr marL="1371310" algn="l" rtl="0" eaLnBrk="1" latinLnBrk="0" hangingPunct="1">
        <a:defRPr kumimoji="0" kern="1200">
          <a:solidFill>
            <a:schemeClr val="tx1"/>
          </a:solidFill>
          <a:latin typeface="+mn-lt"/>
          <a:ea typeface="+mn-ea"/>
          <a:cs typeface="+mn-cs"/>
        </a:defRPr>
      </a:lvl4pPr>
      <a:lvl5pPr marL="1828412" algn="l" rtl="0" eaLnBrk="1" latinLnBrk="0" hangingPunct="1">
        <a:defRPr kumimoji="0" kern="1200">
          <a:solidFill>
            <a:schemeClr val="tx1"/>
          </a:solidFill>
          <a:latin typeface="+mn-lt"/>
          <a:ea typeface="+mn-ea"/>
          <a:cs typeface="+mn-cs"/>
        </a:defRPr>
      </a:lvl5pPr>
      <a:lvl6pPr marL="2285516" algn="l" rtl="0" eaLnBrk="1" latinLnBrk="0" hangingPunct="1">
        <a:defRPr kumimoji="0" kern="1200">
          <a:solidFill>
            <a:schemeClr val="tx1"/>
          </a:solidFill>
          <a:latin typeface="+mn-lt"/>
          <a:ea typeface="+mn-ea"/>
          <a:cs typeface="+mn-cs"/>
        </a:defRPr>
      </a:lvl6pPr>
      <a:lvl7pPr marL="2742618" algn="l" rtl="0" eaLnBrk="1" latinLnBrk="0" hangingPunct="1">
        <a:defRPr kumimoji="0" kern="1200">
          <a:solidFill>
            <a:schemeClr val="tx1"/>
          </a:solidFill>
          <a:latin typeface="+mn-lt"/>
          <a:ea typeface="+mn-ea"/>
          <a:cs typeface="+mn-cs"/>
        </a:defRPr>
      </a:lvl7pPr>
      <a:lvl8pPr marL="3199722" algn="l" rtl="0" eaLnBrk="1" latinLnBrk="0" hangingPunct="1">
        <a:defRPr kumimoji="0" kern="1200">
          <a:solidFill>
            <a:schemeClr val="tx1"/>
          </a:solidFill>
          <a:latin typeface="+mn-lt"/>
          <a:ea typeface="+mn-ea"/>
          <a:cs typeface="+mn-cs"/>
        </a:defRPr>
      </a:lvl8pPr>
      <a:lvl9pPr marL="3656825"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s-E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s-E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DAEC3B5-FCBA-47FC-85E7-FF1373165B59}" type="slidenum">
              <a:rPr lang="es-ES" altLang="en-US"/>
              <a:pPr>
                <a:defRPr/>
              </a:pPr>
              <a:t>‹#›</a:t>
            </a:fld>
            <a:endParaRPr lang="es-ES" altLang="en-US"/>
          </a:p>
        </p:txBody>
      </p:sp>
    </p:spTree>
    <p:extLst>
      <p:ext uri="{BB962C8B-B14F-4D97-AF65-F5344CB8AC3E}">
        <p14:creationId xmlns:p14="http://schemas.microsoft.com/office/powerpoint/2010/main" val="9444256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xml"/><Relationship Id="rId1" Type="http://schemas.openxmlformats.org/officeDocument/2006/relationships/video" Target="https://player.vimeo.com/video/359223434?app_id=122963" TargetMode="External"/><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914AE4E7-001B-42D4-A486-7F19B21AC1BA}"/>
              </a:ext>
            </a:extLst>
          </p:cNvPr>
          <p:cNvSpPr>
            <a:spLocks noGrp="1"/>
          </p:cNvSpPr>
          <p:nvPr>
            <p:ph type="title"/>
          </p:nvPr>
        </p:nvSpPr>
        <p:spPr/>
        <p:txBody>
          <a:bodyPr/>
          <a:lstStyle/>
          <a:p>
            <a:r>
              <a:rPr lang="en-US" dirty="0">
                <a:solidFill>
                  <a:schemeClr val="tx1"/>
                </a:solidFill>
              </a:rPr>
              <a:t>Speaker: Bryce Brumm</a:t>
            </a:r>
          </a:p>
        </p:txBody>
      </p:sp>
      <p:sp>
        <p:nvSpPr>
          <p:cNvPr id="3" name="Content Placeholder 2"/>
          <p:cNvSpPr>
            <a:spLocks noGrp="1"/>
          </p:cNvSpPr>
          <p:nvPr>
            <p:ph idx="4294967295"/>
          </p:nvPr>
        </p:nvSpPr>
        <p:spPr>
          <a:xfrm>
            <a:off x="609600" y="1774825"/>
            <a:ext cx="10972800" cy="4625975"/>
          </a:xfrm>
        </p:spPr>
        <p:txBody>
          <a:bodyPr/>
          <a:lstStyle/>
          <a:p>
            <a:r>
              <a:rPr lang="en-US" b="1" dirty="0"/>
              <a:t>Bryce Brumm</a:t>
            </a:r>
            <a:br>
              <a:rPr lang="en-US" dirty="0"/>
            </a:br>
            <a:r>
              <a:rPr lang="en-US" i="1" dirty="0"/>
              <a:t>President, Standard Industrial Supply &amp; Standard Manufacturing Inc. </a:t>
            </a:r>
            <a:r>
              <a:rPr lang="en-US" dirty="0"/>
              <a:t> </a:t>
            </a:r>
          </a:p>
        </p:txBody>
      </p:sp>
      <p:pic>
        <p:nvPicPr>
          <p:cNvPr id="2" name="Picture 1" descr="Picture of Bryce Brumm"/>
          <p:cNvPicPr>
            <a:picLocks noChangeAspect="1"/>
          </p:cNvPicPr>
          <p:nvPr/>
        </p:nvPicPr>
        <p:blipFill>
          <a:blip r:embed="rId2"/>
          <a:stretch>
            <a:fillRect/>
          </a:stretch>
        </p:blipFill>
        <p:spPr>
          <a:xfrm>
            <a:off x="5073805" y="3423425"/>
            <a:ext cx="2044390" cy="3066586"/>
          </a:xfrm>
          <a:prstGeom prst="rect">
            <a:avLst/>
          </a:prstGeom>
        </p:spPr>
      </p:pic>
    </p:spTree>
    <p:extLst>
      <p:ext uri="{BB962C8B-B14F-4D97-AF65-F5344CB8AC3E}">
        <p14:creationId xmlns:p14="http://schemas.microsoft.com/office/powerpoint/2010/main" val="1548055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l" eaLnBrk="1" hangingPunct="1"/>
            <a:r>
              <a:rPr lang="en-US" altLang="en-US" dirty="0">
                <a:solidFill>
                  <a:schemeClr val="bg1"/>
                </a:solidFill>
              </a:rPr>
              <a:t>Tools </a:t>
            </a:r>
            <a:r>
              <a:rPr lang="en-US" altLang="en-US" dirty="0">
                <a:solidFill>
                  <a:srgbClr val="1A172C"/>
                </a:solidFill>
              </a:rPr>
              <a:t>2</a:t>
            </a:r>
          </a:p>
        </p:txBody>
      </p:sp>
      <p:sp>
        <p:nvSpPr>
          <p:cNvPr id="4099" name="Rectangle 3"/>
          <p:cNvSpPr>
            <a:spLocks noGrp="1" noChangeArrowheads="1"/>
          </p:cNvSpPr>
          <p:nvPr>
            <p:ph type="body" idx="1"/>
          </p:nvPr>
        </p:nvSpPr>
        <p:spPr>
          <a:xfrm>
            <a:off x="1981200" y="2276475"/>
            <a:ext cx="8229600" cy="4224338"/>
          </a:xfrm>
        </p:spPr>
        <p:txBody>
          <a:bodyPr/>
          <a:lstStyle/>
          <a:p>
            <a:pPr eaLnBrk="1" hangingPunct="1"/>
            <a:r>
              <a:rPr lang="en-US" altLang="en-US" sz="1800"/>
              <a:t>Waterjet</a:t>
            </a:r>
          </a:p>
          <a:p>
            <a:pPr eaLnBrk="1" hangingPunct="1"/>
            <a:r>
              <a:rPr lang="en-US" altLang="en-US" sz="1800"/>
              <a:t>Fiber Lasers</a:t>
            </a:r>
          </a:p>
        </p:txBody>
      </p:sp>
      <p:pic>
        <p:nvPicPr>
          <p:cNvPr id="17" name="Picture 16" descr="Picture of a Fiber Laser machin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876" y="1989138"/>
            <a:ext cx="6588125"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3" descr="Standard Industrial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1" y="357188"/>
            <a:ext cx="29384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70891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09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989138" y="312738"/>
            <a:ext cx="8229600" cy="1143000"/>
          </a:xfrm>
        </p:spPr>
        <p:txBody>
          <a:bodyPr/>
          <a:lstStyle/>
          <a:p>
            <a:pPr algn="l" eaLnBrk="1" hangingPunct="1"/>
            <a:r>
              <a:rPr lang="en-US" altLang="en-US" dirty="0">
                <a:solidFill>
                  <a:schemeClr val="bg1"/>
                </a:solidFill>
              </a:rPr>
              <a:t>Tools </a:t>
            </a:r>
            <a:r>
              <a:rPr lang="en-US" altLang="en-US" dirty="0">
                <a:solidFill>
                  <a:srgbClr val="1A172C"/>
                </a:solidFill>
              </a:rPr>
              <a:t>3</a:t>
            </a:r>
          </a:p>
        </p:txBody>
      </p:sp>
      <p:sp>
        <p:nvSpPr>
          <p:cNvPr id="4099" name="Rectangle 3"/>
          <p:cNvSpPr>
            <a:spLocks noGrp="1" noChangeArrowheads="1"/>
          </p:cNvSpPr>
          <p:nvPr>
            <p:ph type="body" idx="1"/>
          </p:nvPr>
        </p:nvSpPr>
        <p:spPr>
          <a:xfrm>
            <a:off x="1981200" y="2276475"/>
            <a:ext cx="8229600" cy="4224338"/>
          </a:xfrm>
        </p:spPr>
        <p:txBody>
          <a:bodyPr/>
          <a:lstStyle/>
          <a:p>
            <a:pPr eaLnBrk="1" hangingPunct="1"/>
            <a:r>
              <a:rPr lang="en-US" altLang="en-US" sz="1800"/>
              <a:t>Waterjet</a:t>
            </a:r>
          </a:p>
          <a:p>
            <a:pPr eaLnBrk="1" hangingPunct="1"/>
            <a:r>
              <a:rPr lang="en-US" altLang="en-US" sz="1800"/>
              <a:t>Fiber Lasers</a:t>
            </a:r>
          </a:p>
          <a:p>
            <a:pPr eaLnBrk="1" hangingPunct="1"/>
            <a:r>
              <a:rPr lang="en-US" altLang="en-US" sz="1800"/>
              <a:t>Tube Bending</a:t>
            </a:r>
          </a:p>
        </p:txBody>
      </p:sp>
      <p:pic>
        <p:nvPicPr>
          <p:cNvPr id="11" name="Picture 10" descr="Picture of a tube bending Machin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0350" y="1989138"/>
            <a:ext cx="6597650" cy="439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3" descr="Standard Industrial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1" y="357188"/>
            <a:ext cx="29384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7556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09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989138" y="312738"/>
            <a:ext cx="8229600" cy="1143000"/>
          </a:xfrm>
        </p:spPr>
        <p:txBody>
          <a:bodyPr/>
          <a:lstStyle/>
          <a:p>
            <a:pPr algn="l" eaLnBrk="1" hangingPunct="1"/>
            <a:r>
              <a:rPr lang="en-US" altLang="en-US" dirty="0">
                <a:solidFill>
                  <a:schemeClr val="bg1"/>
                </a:solidFill>
              </a:rPr>
              <a:t>Tools </a:t>
            </a:r>
            <a:r>
              <a:rPr lang="en-US" altLang="en-US" dirty="0">
                <a:solidFill>
                  <a:srgbClr val="1A172C"/>
                </a:solidFill>
              </a:rPr>
              <a:t>4</a:t>
            </a:r>
          </a:p>
        </p:txBody>
      </p:sp>
      <p:sp>
        <p:nvSpPr>
          <p:cNvPr id="4099" name="Rectangle 3"/>
          <p:cNvSpPr>
            <a:spLocks noGrp="1" noChangeArrowheads="1"/>
          </p:cNvSpPr>
          <p:nvPr>
            <p:ph type="body" idx="1"/>
          </p:nvPr>
        </p:nvSpPr>
        <p:spPr>
          <a:xfrm>
            <a:off x="1981200" y="2276475"/>
            <a:ext cx="8229600" cy="4224338"/>
          </a:xfrm>
        </p:spPr>
        <p:txBody>
          <a:bodyPr/>
          <a:lstStyle/>
          <a:p>
            <a:pPr eaLnBrk="1" hangingPunct="1"/>
            <a:r>
              <a:rPr lang="en-US" altLang="en-US" sz="1800"/>
              <a:t>Waterjet</a:t>
            </a:r>
          </a:p>
          <a:p>
            <a:pPr eaLnBrk="1" hangingPunct="1"/>
            <a:r>
              <a:rPr lang="en-US" altLang="en-US" sz="1800"/>
              <a:t>Fiber Lasers</a:t>
            </a:r>
          </a:p>
          <a:p>
            <a:pPr eaLnBrk="1" hangingPunct="1"/>
            <a:r>
              <a:rPr lang="en-US" altLang="en-US" sz="1800"/>
              <a:t>Tube Bending</a:t>
            </a:r>
          </a:p>
          <a:p>
            <a:pPr eaLnBrk="1" hangingPunct="1"/>
            <a:r>
              <a:rPr lang="en-US" altLang="en-US" sz="1800"/>
              <a:t>Robotic Welding</a:t>
            </a:r>
          </a:p>
        </p:txBody>
      </p:sp>
      <p:pic>
        <p:nvPicPr>
          <p:cNvPr id="9" name="Picture 8" descr="A Picture of the robotic welding proc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876" y="1989138"/>
            <a:ext cx="6588125"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3" descr="Standard Industrial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1" y="357188"/>
            <a:ext cx="29384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7548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09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lgn="l" eaLnBrk="1" hangingPunct="1"/>
            <a:r>
              <a:rPr lang="en-US" altLang="en-US" dirty="0">
                <a:solidFill>
                  <a:schemeClr val="bg1"/>
                </a:solidFill>
              </a:rPr>
              <a:t>Tools </a:t>
            </a:r>
            <a:r>
              <a:rPr lang="en-US" altLang="en-US" dirty="0">
                <a:solidFill>
                  <a:srgbClr val="1A172C"/>
                </a:solidFill>
              </a:rPr>
              <a:t>5</a:t>
            </a:r>
          </a:p>
        </p:txBody>
      </p:sp>
      <p:sp>
        <p:nvSpPr>
          <p:cNvPr id="4099" name="Rectangle 3"/>
          <p:cNvSpPr>
            <a:spLocks noGrp="1" noChangeArrowheads="1"/>
          </p:cNvSpPr>
          <p:nvPr>
            <p:ph type="body" idx="1"/>
          </p:nvPr>
        </p:nvSpPr>
        <p:spPr>
          <a:xfrm>
            <a:off x="1981200" y="2276475"/>
            <a:ext cx="8229600" cy="4224338"/>
          </a:xfrm>
        </p:spPr>
        <p:txBody>
          <a:bodyPr/>
          <a:lstStyle/>
          <a:p>
            <a:pPr eaLnBrk="1" hangingPunct="1"/>
            <a:r>
              <a:rPr lang="en-US" altLang="en-US" sz="1800"/>
              <a:t>Waterjet</a:t>
            </a:r>
          </a:p>
          <a:p>
            <a:pPr eaLnBrk="1" hangingPunct="1"/>
            <a:r>
              <a:rPr lang="en-US" altLang="en-US" sz="1800"/>
              <a:t>Fiber Lasers</a:t>
            </a:r>
          </a:p>
          <a:p>
            <a:pPr eaLnBrk="1" hangingPunct="1"/>
            <a:r>
              <a:rPr lang="en-US" altLang="en-US" sz="1800"/>
              <a:t>Tube Bending</a:t>
            </a:r>
          </a:p>
          <a:p>
            <a:pPr eaLnBrk="1" hangingPunct="1"/>
            <a:r>
              <a:rPr lang="en-US" altLang="en-US" sz="1800"/>
              <a:t>Robotic Welding</a:t>
            </a:r>
          </a:p>
          <a:p>
            <a:pPr eaLnBrk="1" hangingPunct="1"/>
            <a:r>
              <a:rPr lang="en-US" altLang="en-US" sz="1800"/>
              <a:t>Press Braking</a:t>
            </a:r>
          </a:p>
        </p:txBody>
      </p:sp>
      <p:pic>
        <p:nvPicPr>
          <p:cNvPr id="3" name="Picture 2" descr="Picture of their Press Braking proc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876" y="1989138"/>
            <a:ext cx="6588125"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3" descr="Standard Industrial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1" y="357188"/>
            <a:ext cx="29384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42609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09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989138" y="312738"/>
            <a:ext cx="8229600" cy="1143000"/>
          </a:xfrm>
        </p:spPr>
        <p:txBody>
          <a:bodyPr/>
          <a:lstStyle/>
          <a:p>
            <a:pPr algn="l" eaLnBrk="1" hangingPunct="1"/>
            <a:r>
              <a:rPr lang="en-US" altLang="en-US" dirty="0">
                <a:solidFill>
                  <a:schemeClr val="bg1"/>
                </a:solidFill>
              </a:rPr>
              <a:t>Tools </a:t>
            </a:r>
            <a:r>
              <a:rPr lang="en-US" altLang="en-US" dirty="0">
                <a:solidFill>
                  <a:srgbClr val="1A172C"/>
                </a:solidFill>
              </a:rPr>
              <a:t>6</a:t>
            </a:r>
          </a:p>
        </p:txBody>
      </p:sp>
      <p:sp>
        <p:nvSpPr>
          <p:cNvPr id="4099" name="Rectangle 3"/>
          <p:cNvSpPr>
            <a:spLocks noGrp="1" noChangeArrowheads="1"/>
          </p:cNvSpPr>
          <p:nvPr>
            <p:ph type="body" idx="1"/>
          </p:nvPr>
        </p:nvSpPr>
        <p:spPr>
          <a:xfrm>
            <a:off x="1981200" y="2276475"/>
            <a:ext cx="8229600" cy="4224338"/>
          </a:xfrm>
        </p:spPr>
        <p:txBody>
          <a:bodyPr/>
          <a:lstStyle/>
          <a:p>
            <a:pPr eaLnBrk="1" hangingPunct="1"/>
            <a:r>
              <a:rPr lang="en-US" altLang="en-US" sz="1800"/>
              <a:t>Waterjet</a:t>
            </a:r>
          </a:p>
          <a:p>
            <a:pPr eaLnBrk="1" hangingPunct="1"/>
            <a:r>
              <a:rPr lang="en-US" altLang="en-US" sz="1800"/>
              <a:t>Fiber Lasers</a:t>
            </a:r>
          </a:p>
          <a:p>
            <a:pPr eaLnBrk="1" hangingPunct="1"/>
            <a:r>
              <a:rPr lang="en-US" altLang="en-US" sz="1800"/>
              <a:t>Tube Bending</a:t>
            </a:r>
          </a:p>
          <a:p>
            <a:pPr eaLnBrk="1" hangingPunct="1"/>
            <a:r>
              <a:rPr lang="en-US" altLang="en-US" sz="1800"/>
              <a:t>Robotic Welding</a:t>
            </a:r>
          </a:p>
          <a:p>
            <a:pPr eaLnBrk="1" hangingPunct="1"/>
            <a:r>
              <a:rPr lang="en-US" altLang="en-US" sz="1800"/>
              <a:t>Press Braking</a:t>
            </a:r>
          </a:p>
          <a:p>
            <a:pPr eaLnBrk="1" hangingPunct="1"/>
            <a:r>
              <a:rPr lang="en-US" altLang="en-US" sz="1800"/>
              <a:t>Routing</a:t>
            </a:r>
          </a:p>
        </p:txBody>
      </p:sp>
      <p:pic>
        <p:nvPicPr>
          <p:cNvPr id="13" name="Picture 12" descr="A close up of a routing machine&#1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314" y="2036764"/>
            <a:ext cx="6516687" cy="434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3" descr="Standard Industrial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1" y="357188"/>
            <a:ext cx="29384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6448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09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89138" y="312738"/>
            <a:ext cx="8229600" cy="1143000"/>
          </a:xfrm>
        </p:spPr>
        <p:txBody>
          <a:bodyPr/>
          <a:lstStyle/>
          <a:p>
            <a:pPr algn="l" eaLnBrk="1" hangingPunct="1"/>
            <a:r>
              <a:rPr lang="en-US" altLang="en-US" dirty="0">
                <a:solidFill>
                  <a:schemeClr val="bg1"/>
                </a:solidFill>
              </a:rPr>
              <a:t>Tools </a:t>
            </a:r>
            <a:r>
              <a:rPr lang="en-US" altLang="en-US" dirty="0">
                <a:solidFill>
                  <a:srgbClr val="1A172C"/>
                </a:solidFill>
              </a:rPr>
              <a:t>7</a:t>
            </a:r>
          </a:p>
        </p:txBody>
      </p:sp>
      <p:sp>
        <p:nvSpPr>
          <p:cNvPr id="4099" name="Rectangle 3"/>
          <p:cNvSpPr>
            <a:spLocks noGrp="1" noChangeArrowheads="1"/>
          </p:cNvSpPr>
          <p:nvPr>
            <p:ph type="body" idx="1"/>
          </p:nvPr>
        </p:nvSpPr>
        <p:spPr>
          <a:xfrm>
            <a:off x="1981200" y="2276475"/>
            <a:ext cx="8229600" cy="4224338"/>
          </a:xfrm>
        </p:spPr>
        <p:txBody>
          <a:bodyPr/>
          <a:lstStyle/>
          <a:p>
            <a:pPr eaLnBrk="1" hangingPunct="1"/>
            <a:r>
              <a:rPr lang="en-US" altLang="en-US" sz="1800"/>
              <a:t>Waterjet</a:t>
            </a:r>
          </a:p>
          <a:p>
            <a:pPr eaLnBrk="1" hangingPunct="1"/>
            <a:r>
              <a:rPr lang="en-US" altLang="en-US" sz="1800"/>
              <a:t>Fiber Lasers</a:t>
            </a:r>
          </a:p>
          <a:p>
            <a:pPr eaLnBrk="1" hangingPunct="1"/>
            <a:r>
              <a:rPr lang="en-US" altLang="en-US" sz="1800"/>
              <a:t>Tube Bending</a:t>
            </a:r>
          </a:p>
          <a:p>
            <a:pPr eaLnBrk="1" hangingPunct="1"/>
            <a:r>
              <a:rPr lang="en-US" altLang="en-US" sz="1800"/>
              <a:t>Robotic Welding</a:t>
            </a:r>
          </a:p>
          <a:p>
            <a:pPr eaLnBrk="1" hangingPunct="1"/>
            <a:r>
              <a:rPr lang="en-US" altLang="en-US" sz="1800"/>
              <a:t>Press Braking</a:t>
            </a:r>
          </a:p>
          <a:p>
            <a:pPr eaLnBrk="1" hangingPunct="1"/>
            <a:r>
              <a:rPr lang="en-US" altLang="en-US" sz="1800"/>
              <a:t>Routing</a:t>
            </a:r>
          </a:p>
          <a:p>
            <a:pPr eaLnBrk="1" hangingPunct="1"/>
            <a:r>
              <a:rPr lang="en-US" altLang="en-US" sz="1800"/>
              <a:t>Milling</a:t>
            </a:r>
          </a:p>
        </p:txBody>
      </p:sp>
      <p:pic>
        <p:nvPicPr>
          <p:cNvPr id="28677" name="Picture 2" descr="A picture of a Milling machin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2164" y="1962151"/>
            <a:ext cx="6053137" cy="453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3" descr="Standard Industrial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1" y="357188"/>
            <a:ext cx="29384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064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0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989138" y="312738"/>
            <a:ext cx="8229600" cy="1143000"/>
          </a:xfrm>
        </p:spPr>
        <p:txBody>
          <a:bodyPr/>
          <a:lstStyle/>
          <a:p>
            <a:pPr algn="l" eaLnBrk="1" hangingPunct="1"/>
            <a:r>
              <a:rPr lang="en-US" altLang="en-US" dirty="0">
                <a:solidFill>
                  <a:schemeClr val="bg1"/>
                </a:solidFill>
              </a:rPr>
              <a:t>Tools </a:t>
            </a:r>
            <a:r>
              <a:rPr lang="en-US" altLang="en-US" dirty="0">
                <a:solidFill>
                  <a:srgbClr val="1A172C"/>
                </a:solidFill>
              </a:rPr>
              <a:t>8</a:t>
            </a:r>
          </a:p>
        </p:txBody>
      </p:sp>
      <p:sp>
        <p:nvSpPr>
          <p:cNvPr id="4099" name="Rectangle 3"/>
          <p:cNvSpPr>
            <a:spLocks noGrp="1" noChangeArrowheads="1"/>
          </p:cNvSpPr>
          <p:nvPr>
            <p:ph type="body" idx="1"/>
          </p:nvPr>
        </p:nvSpPr>
        <p:spPr>
          <a:xfrm>
            <a:off x="1981200" y="2276475"/>
            <a:ext cx="8229600" cy="4224338"/>
          </a:xfrm>
        </p:spPr>
        <p:txBody>
          <a:bodyPr/>
          <a:lstStyle/>
          <a:p>
            <a:pPr eaLnBrk="1" hangingPunct="1"/>
            <a:r>
              <a:rPr lang="en-US" altLang="en-US" sz="1800"/>
              <a:t>Waterjet</a:t>
            </a:r>
          </a:p>
          <a:p>
            <a:pPr eaLnBrk="1" hangingPunct="1"/>
            <a:r>
              <a:rPr lang="en-US" altLang="en-US" sz="1800"/>
              <a:t>Fiber Lasers</a:t>
            </a:r>
          </a:p>
          <a:p>
            <a:pPr eaLnBrk="1" hangingPunct="1"/>
            <a:r>
              <a:rPr lang="en-US" altLang="en-US" sz="1800"/>
              <a:t>Tube Bending</a:t>
            </a:r>
          </a:p>
          <a:p>
            <a:pPr eaLnBrk="1" hangingPunct="1"/>
            <a:r>
              <a:rPr lang="en-US" altLang="en-US" sz="1800"/>
              <a:t>Robotic Welding</a:t>
            </a:r>
          </a:p>
          <a:p>
            <a:pPr eaLnBrk="1" hangingPunct="1"/>
            <a:r>
              <a:rPr lang="en-US" altLang="en-US" sz="1800"/>
              <a:t>Press Braking</a:t>
            </a:r>
          </a:p>
          <a:p>
            <a:pPr eaLnBrk="1" hangingPunct="1"/>
            <a:r>
              <a:rPr lang="en-US" altLang="en-US" sz="1800"/>
              <a:t>Routing</a:t>
            </a:r>
          </a:p>
          <a:p>
            <a:pPr eaLnBrk="1" hangingPunct="1"/>
            <a:r>
              <a:rPr lang="en-US" altLang="en-US" sz="1800"/>
              <a:t>Milling</a:t>
            </a:r>
          </a:p>
          <a:p>
            <a:pPr eaLnBrk="1" hangingPunct="1"/>
            <a:r>
              <a:rPr lang="en-US" altLang="en-US" sz="1800"/>
              <a:t>Leveling</a:t>
            </a:r>
          </a:p>
        </p:txBody>
      </p:sp>
      <p:pic>
        <p:nvPicPr>
          <p:cNvPr id="3" name="Picture 2" descr="A picture of their leveling machin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314" y="1992314"/>
            <a:ext cx="6516687" cy="434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3" descr="Standard Industrial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1" y="357188"/>
            <a:ext cx="29384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4919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099">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989138" y="312738"/>
            <a:ext cx="8229600" cy="1143000"/>
          </a:xfrm>
        </p:spPr>
        <p:txBody>
          <a:bodyPr/>
          <a:lstStyle/>
          <a:p>
            <a:pPr algn="l" eaLnBrk="1" hangingPunct="1"/>
            <a:r>
              <a:rPr lang="en-US" altLang="en-US" dirty="0">
                <a:solidFill>
                  <a:schemeClr val="bg1"/>
                </a:solidFill>
              </a:rPr>
              <a:t>Tools </a:t>
            </a:r>
            <a:r>
              <a:rPr lang="en-US" altLang="en-US" dirty="0">
                <a:solidFill>
                  <a:srgbClr val="1A172C"/>
                </a:solidFill>
              </a:rPr>
              <a:t>9</a:t>
            </a:r>
          </a:p>
        </p:txBody>
      </p:sp>
      <p:sp>
        <p:nvSpPr>
          <p:cNvPr id="4099" name="Rectangle 3"/>
          <p:cNvSpPr>
            <a:spLocks noGrp="1" noChangeArrowheads="1"/>
          </p:cNvSpPr>
          <p:nvPr>
            <p:ph type="body" idx="1"/>
          </p:nvPr>
        </p:nvSpPr>
        <p:spPr>
          <a:xfrm>
            <a:off x="1981200" y="2276475"/>
            <a:ext cx="8229600" cy="4224338"/>
          </a:xfrm>
        </p:spPr>
        <p:txBody>
          <a:bodyPr/>
          <a:lstStyle/>
          <a:p>
            <a:pPr eaLnBrk="1" hangingPunct="1"/>
            <a:r>
              <a:rPr lang="en-US" altLang="en-US" sz="1800"/>
              <a:t>Waterjet</a:t>
            </a:r>
          </a:p>
          <a:p>
            <a:pPr eaLnBrk="1" hangingPunct="1"/>
            <a:r>
              <a:rPr lang="en-US" altLang="en-US" sz="1800"/>
              <a:t>Fiber Lasers</a:t>
            </a:r>
          </a:p>
          <a:p>
            <a:pPr eaLnBrk="1" hangingPunct="1"/>
            <a:r>
              <a:rPr lang="en-US" altLang="en-US" sz="1800"/>
              <a:t>Tube Bending</a:t>
            </a:r>
          </a:p>
          <a:p>
            <a:pPr eaLnBrk="1" hangingPunct="1"/>
            <a:r>
              <a:rPr lang="en-US" altLang="en-US" sz="1800"/>
              <a:t>Robotic Welding</a:t>
            </a:r>
          </a:p>
          <a:p>
            <a:pPr eaLnBrk="1" hangingPunct="1"/>
            <a:r>
              <a:rPr lang="en-US" altLang="en-US" sz="1800"/>
              <a:t>Press Braking</a:t>
            </a:r>
          </a:p>
          <a:p>
            <a:pPr eaLnBrk="1" hangingPunct="1"/>
            <a:r>
              <a:rPr lang="en-US" altLang="en-US" sz="1800"/>
              <a:t>Routing</a:t>
            </a:r>
          </a:p>
          <a:p>
            <a:pPr eaLnBrk="1" hangingPunct="1"/>
            <a:r>
              <a:rPr lang="en-US" altLang="en-US" sz="1800"/>
              <a:t>Milling</a:t>
            </a:r>
          </a:p>
          <a:p>
            <a:pPr eaLnBrk="1" hangingPunct="1"/>
            <a:r>
              <a:rPr lang="en-US" altLang="en-US" sz="1800"/>
              <a:t>Leveling</a:t>
            </a:r>
          </a:p>
          <a:p>
            <a:pPr eaLnBrk="1" hangingPunct="1"/>
            <a:r>
              <a:rPr lang="en-US" altLang="en-US" sz="1800"/>
              <a:t>ERP System</a:t>
            </a:r>
          </a:p>
        </p:txBody>
      </p:sp>
      <p:pic>
        <p:nvPicPr>
          <p:cNvPr id="20485" name="Picture 3" descr="A picture of their ERP system on a tab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1" y="1916114"/>
            <a:ext cx="3006725" cy="451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3" descr="Standard Industrial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1" y="357188"/>
            <a:ext cx="29384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791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099">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989138" y="312738"/>
            <a:ext cx="8229600" cy="1143000"/>
          </a:xfrm>
        </p:spPr>
        <p:txBody>
          <a:bodyPr/>
          <a:lstStyle/>
          <a:p>
            <a:pPr algn="l" eaLnBrk="1" hangingPunct="1"/>
            <a:r>
              <a:rPr lang="en-US" altLang="en-US" dirty="0">
                <a:solidFill>
                  <a:schemeClr val="bg1"/>
                </a:solidFill>
              </a:rPr>
              <a:t>Tools </a:t>
            </a:r>
            <a:r>
              <a:rPr lang="en-US" altLang="en-US" dirty="0">
                <a:solidFill>
                  <a:srgbClr val="1A172C"/>
                </a:solidFill>
              </a:rPr>
              <a:t>10</a:t>
            </a:r>
          </a:p>
        </p:txBody>
      </p:sp>
      <p:sp>
        <p:nvSpPr>
          <p:cNvPr id="34819" name="Rectangle 3"/>
          <p:cNvSpPr>
            <a:spLocks noGrp="1" noChangeArrowheads="1"/>
          </p:cNvSpPr>
          <p:nvPr>
            <p:ph type="body" idx="1"/>
          </p:nvPr>
        </p:nvSpPr>
        <p:spPr>
          <a:xfrm>
            <a:off x="1981200" y="2276475"/>
            <a:ext cx="8229600" cy="4224338"/>
          </a:xfrm>
        </p:spPr>
        <p:txBody>
          <a:bodyPr/>
          <a:lstStyle/>
          <a:p>
            <a:pPr eaLnBrk="1" hangingPunct="1"/>
            <a:r>
              <a:rPr lang="en-US" altLang="en-US" sz="1800"/>
              <a:t>Waterjet</a:t>
            </a:r>
          </a:p>
          <a:p>
            <a:pPr eaLnBrk="1" hangingPunct="1"/>
            <a:r>
              <a:rPr lang="en-US" altLang="en-US" sz="1800"/>
              <a:t>Fiber Lasers</a:t>
            </a:r>
          </a:p>
          <a:p>
            <a:pPr eaLnBrk="1" hangingPunct="1"/>
            <a:r>
              <a:rPr lang="en-US" altLang="en-US" sz="1800"/>
              <a:t>Tube Bending</a:t>
            </a:r>
          </a:p>
          <a:p>
            <a:pPr eaLnBrk="1" hangingPunct="1"/>
            <a:r>
              <a:rPr lang="en-US" altLang="en-US" sz="1800"/>
              <a:t>Robotic Welding</a:t>
            </a:r>
          </a:p>
          <a:p>
            <a:pPr eaLnBrk="1" hangingPunct="1"/>
            <a:r>
              <a:rPr lang="en-US" altLang="en-US" sz="1800"/>
              <a:t>Press Braking</a:t>
            </a:r>
          </a:p>
          <a:p>
            <a:pPr eaLnBrk="1" hangingPunct="1"/>
            <a:r>
              <a:rPr lang="en-US" altLang="en-US" sz="1800"/>
              <a:t>Routing</a:t>
            </a:r>
          </a:p>
          <a:p>
            <a:pPr eaLnBrk="1" hangingPunct="1"/>
            <a:r>
              <a:rPr lang="en-US" altLang="en-US" sz="1800"/>
              <a:t>Milling</a:t>
            </a:r>
          </a:p>
          <a:p>
            <a:pPr eaLnBrk="1" hangingPunct="1"/>
            <a:r>
              <a:rPr lang="en-US" altLang="en-US" sz="1800"/>
              <a:t>Leveling</a:t>
            </a:r>
          </a:p>
          <a:p>
            <a:pPr eaLnBrk="1" hangingPunct="1"/>
            <a:r>
              <a:rPr lang="en-US" altLang="en-US" sz="1800"/>
              <a:t>ERP System</a:t>
            </a:r>
          </a:p>
        </p:txBody>
      </p:sp>
      <p:pic>
        <p:nvPicPr>
          <p:cNvPr id="21509" name="Picture 15" descr="A group of Their employe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7814" y="1989138"/>
            <a:ext cx="6580187"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23793" y="5453658"/>
            <a:ext cx="2993127" cy="923330"/>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0000"/>
                </a:solidFill>
                <a:effectLst>
                  <a:outerShdw blurRad="12700" dist="38100" dir="2700000" algn="tl" rotWithShape="0">
                    <a:srgbClr val="FFFFFF">
                      <a:lumMod val="50000"/>
                    </a:srgbClr>
                  </a:outerShdw>
                </a:effectLst>
                <a:uLnTx/>
                <a:uFillTx/>
                <a:latin typeface="Arial" panose="020B0604020202020204" pitchFamily="34" charset="0"/>
                <a:ea typeface="+mn-ea"/>
                <a:cs typeface="Arial" panose="020B0604020202020204" pitchFamily="34" charset="0"/>
              </a:rPr>
              <a:t>PEOPLE</a:t>
            </a:r>
          </a:p>
        </p:txBody>
      </p:sp>
      <p:pic>
        <p:nvPicPr>
          <p:cNvPr id="34820" name="Picture 3" descr="Standard Industrial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1" y="357188"/>
            <a:ext cx="29384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23077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1" presetClass="entr" presetSubtype="0" fill="hold" nodeType="withEffect">
                                  <p:stCondLst>
                                    <p:cond delay="0"/>
                                  </p:stCondLst>
                                  <p:childTnLst>
                                    <p:set>
                                      <p:cBhvr>
                                        <p:cTn id="12" dur="1" fill="hold">
                                          <p:stCondLst>
                                            <p:cond delay="0"/>
                                          </p:stCondLst>
                                        </p:cTn>
                                        <p:tgtEl>
                                          <p:spTgt spid="21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algn="l" eaLnBrk="1" hangingPunct="1"/>
            <a:r>
              <a:rPr lang="en-US" altLang="en-US" dirty="0">
                <a:solidFill>
                  <a:schemeClr val="bg1"/>
                </a:solidFill>
              </a:rPr>
              <a:t>Processes</a:t>
            </a:r>
          </a:p>
        </p:txBody>
      </p:sp>
      <p:sp>
        <p:nvSpPr>
          <p:cNvPr id="4099" name="Rectangle 3"/>
          <p:cNvSpPr>
            <a:spLocks noGrp="1" noChangeArrowheads="1"/>
          </p:cNvSpPr>
          <p:nvPr>
            <p:ph type="body" idx="1"/>
          </p:nvPr>
        </p:nvSpPr>
        <p:spPr>
          <a:xfrm>
            <a:off x="1981200" y="2276475"/>
            <a:ext cx="8229600" cy="4032250"/>
          </a:xfrm>
        </p:spPr>
        <p:txBody>
          <a:bodyPr/>
          <a:lstStyle/>
          <a:p>
            <a:pPr eaLnBrk="1" hangingPunct="1"/>
            <a:r>
              <a:rPr lang="en-US" altLang="en-US" sz="2400"/>
              <a:t>Lean Manufacturing</a:t>
            </a:r>
          </a:p>
          <a:p>
            <a:pPr lvl="1" eaLnBrk="1" hangingPunct="1"/>
            <a:r>
              <a:rPr lang="en-US" altLang="en-US" sz="2000"/>
              <a:t>5S</a:t>
            </a:r>
          </a:p>
          <a:p>
            <a:pPr lvl="2" eaLnBrk="1" hangingPunct="1"/>
            <a:r>
              <a:rPr lang="en-US" altLang="en-US" sz="2000"/>
              <a:t>Sort</a:t>
            </a:r>
          </a:p>
          <a:p>
            <a:pPr lvl="2" eaLnBrk="1" hangingPunct="1"/>
            <a:r>
              <a:rPr lang="en-US" altLang="en-US" sz="2000"/>
              <a:t>Set</a:t>
            </a:r>
          </a:p>
          <a:p>
            <a:pPr lvl="2" eaLnBrk="1" hangingPunct="1"/>
            <a:r>
              <a:rPr lang="en-US" altLang="en-US" sz="2000"/>
              <a:t>Shine</a:t>
            </a:r>
          </a:p>
          <a:p>
            <a:pPr lvl="2" eaLnBrk="1" hangingPunct="1"/>
            <a:r>
              <a:rPr lang="en-US" altLang="en-US" sz="2000"/>
              <a:t>Standardize</a:t>
            </a:r>
          </a:p>
          <a:p>
            <a:pPr lvl="2" eaLnBrk="1" hangingPunct="1"/>
            <a:r>
              <a:rPr lang="en-US" altLang="en-US" sz="2000"/>
              <a:t>Sustain</a:t>
            </a:r>
          </a:p>
          <a:p>
            <a:pPr eaLnBrk="1" hangingPunct="1"/>
            <a:r>
              <a:rPr lang="en-US" altLang="en-US" sz="2400"/>
              <a:t>ISO 9001</a:t>
            </a:r>
          </a:p>
        </p:txBody>
      </p:sp>
      <p:pic>
        <p:nvPicPr>
          <p:cNvPr id="36868" name="Picture 3" descr="Standard Industrial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1" y="357188"/>
            <a:ext cx="29384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3455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9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9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9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9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99">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9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150"/>
          <p:cNvSpPr>
            <a:spLocks noGrp="1" noChangeArrowheads="1"/>
          </p:cNvSpPr>
          <p:nvPr>
            <p:ph type="ctrTitle"/>
          </p:nvPr>
        </p:nvSpPr>
        <p:spPr>
          <a:xfrm>
            <a:off x="1847850" y="4149725"/>
            <a:ext cx="5111750" cy="647700"/>
          </a:xfrm>
        </p:spPr>
        <p:txBody>
          <a:bodyPr anchor="ctr"/>
          <a:lstStyle/>
          <a:p>
            <a:pPr algn="l" eaLnBrk="1" hangingPunct="1"/>
            <a:r>
              <a:rPr lang="es-UY" altLang="en-US" sz="3600" b="1" dirty="0">
                <a:solidFill>
                  <a:schemeClr val="bg1"/>
                </a:solidFill>
              </a:rPr>
              <a:t>Agile </a:t>
            </a:r>
            <a:r>
              <a:rPr lang="es-UY" altLang="en-US" sz="3600" b="1" dirty="0" err="1">
                <a:solidFill>
                  <a:schemeClr val="bg1"/>
                </a:solidFill>
              </a:rPr>
              <a:t>Manufacturing</a:t>
            </a:r>
            <a:endParaRPr lang="es-ES" altLang="en-US" sz="3600" b="1" dirty="0">
              <a:solidFill>
                <a:schemeClr val="bg1"/>
              </a:solidFill>
            </a:endParaRPr>
          </a:p>
        </p:txBody>
      </p:sp>
      <p:sp>
        <p:nvSpPr>
          <p:cNvPr id="3075" name="Rectangle 169" descr="Standard Industrial logo"/>
          <p:cNvSpPr>
            <a:spLocks noChangeArrowheads="1"/>
          </p:cNvSpPr>
          <p:nvPr/>
        </p:nvSpPr>
        <p:spPr bwMode="auto">
          <a:xfrm>
            <a:off x="1992314" y="5084764"/>
            <a:ext cx="3457575" cy="93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076" name="Picture 6" descr="Standard Industrial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8963" y="5040314"/>
            <a:ext cx="2938462"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657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algn="l" eaLnBrk="1" hangingPunct="1"/>
            <a:r>
              <a:rPr lang="en-US" altLang="en-US" dirty="0">
                <a:solidFill>
                  <a:schemeClr val="bg1"/>
                </a:solidFill>
              </a:rPr>
              <a:t>Training</a:t>
            </a:r>
          </a:p>
        </p:txBody>
      </p:sp>
      <p:sp>
        <p:nvSpPr>
          <p:cNvPr id="4099" name="Rectangle 3"/>
          <p:cNvSpPr>
            <a:spLocks noGrp="1" noChangeArrowheads="1"/>
          </p:cNvSpPr>
          <p:nvPr>
            <p:ph type="body" idx="1"/>
          </p:nvPr>
        </p:nvSpPr>
        <p:spPr>
          <a:xfrm>
            <a:off x="1981200" y="2276476"/>
            <a:ext cx="8229600" cy="3052763"/>
          </a:xfrm>
        </p:spPr>
        <p:txBody>
          <a:bodyPr/>
          <a:lstStyle/>
          <a:p>
            <a:pPr eaLnBrk="1" hangingPunct="1">
              <a:defRPr/>
            </a:pPr>
            <a:r>
              <a:rPr lang="en-US" altLang="en-US" sz="2000" dirty="0"/>
              <a:t>Computer</a:t>
            </a:r>
          </a:p>
          <a:p>
            <a:pPr lvl="1" eaLnBrk="1" hangingPunct="1">
              <a:defRPr/>
            </a:pPr>
            <a:r>
              <a:rPr lang="en-US" altLang="en-US" sz="1600" dirty="0"/>
              <a:t>CNC Programming</a:t>
            </a:r>
          </a:p>
          <a:p>
            <a:pPr lvl="1" eaLnBrk="1" hangingPunct="1">
              <a:defRPr/>
            </a:pPr>
            <a:r>
              <a:rPr lang="en-US" altLang="en-US" sz="1600" dirty="0"/>
              <a:t>ERP</a:t>
            </a:r>
          </a:p>
          <a:p>
            <a:pPr eaLnBrk="1" hangingPunct="1">
              <a:defRPr/>
            </a:pPr>
            <a:r>
              <a:rPr lang="en-US" altLang="en-US" sz="2000" dirty="0"/>
              <a:t>Cross Training on Equipment</a:t>
            </a:r>
          </a:p>
          <a:p>
            <a:pPr eaLnBrk="1" hangingPunct="1">
              <a:defRPr/>
            </a:pPr>
            <a:r>
              <a:rPr lang="en-US" altLang="en-US" sz="2000" dirty="0"/>
              <a:t>Executive </a:t>
            </a:r>
          </a:p>
          <a:p>
            <a:pPr lvl="1" eaLnBrk="1" hangingPunct="1">
              <a:defRPr/>
            </a:pPr>
            <a:r>
              <a:rPr lang="en-US" altLang="en-US" sz="1600" dirty="0"/>
              <a:t>Scaling Up</a:t>
            </a:r>
          </a:p>
          <a:p>
            <a:pPr lvl="1" eaLnBrk="1" hangingPunct="1">
              <a:defRPr/>
            </a:pPr>
            <a:r>
              <a:rPr lang="en-US" altLang="en-US" sz="1600" dirty="0"/>
              <a:t>Monthly Executive Group</a:t>
            </a:r>
          </a:p>
          <a:p>
            <a:pPr marL="0" indent="0" eaLnBrk="1" hangingPunct="1">
              <a:buNone/>
              <a:defRPr/>
            </a:pPr>
            <a:endParaRPr lang="en-US" altLang="en-US" sz="2000" dirty="0"/>
          </a:p>
        </p:txBody>
      </p:sp>
      <p:pic>
        <p:nvPicPr>
          <p:cNvPr id="38916" name="Picture 3" descr="Standard Industrial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1" y="357188"/>
            <a:ext cx="29384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07514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9">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099">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099">
                                            <p:txEl>
                                              <p:pRg st="4" end="4"/>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099">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algn="l" eaLnBrk="1" hangingPunct="1"/>
            <a:r>
              <a:rPr lang="en-US" altLang="en-US" dirty="0">
                <a:solidFill>
                  <a:schemeClr val="bg1"/>
                </a:solidFill>
              </a:rPr>
              <a:t>Company</a:t>
            </a:r>
            <a:br>
              <a:rPr lang="en-US" altLang="en-US" dirty="0">
                <a:solidFill>
                  <a:schemeClr val="bg1"/>
                </a:solidFill>
              </a:rPr>
            </a:br>
            <a:r>
              <a:rPr lang="en-US" altLang="en-US" dirty="0">
                <a:solidFill>
                  <a:schemeClr val="bg1"/>
                </a:solidFill>
              </a:rPr>
              <a:t>Culture</a:t>
            </a:r>
          </a:p>
        </p:txBody>
      </p:sp>
      <p:sp>
        <p:nvSpPr>
          <p:cNvPr id="40963" name="Content Placeholder 1"/>
          <p:cNvSpPr>
            <a:spLocks noGrp="1" noChangeArrowheads="1"/>
          </p:cNvSpPr>
          <p:nvPr>
            <p:ph idx="1"/>
          </p:nvPr>
        </p:nvSpPr>
        <p:spPr>
          <a:xfrm>
            <a:off x="1774825" y="1989138"/>
            <a:ext cx="8229600" cy="4525962"/>
          </a:xfrm>
        </p:spPr>
        <p:txBody>
          <a:bodyPr/>
          <a:lstStyle/>
          <a:p>
            <a:r>
              <a:rPr lang="en-US" altLang="en-US" sz="2000" b="1"/>
              <a:t>Purpose  </a:t>
            </a:r>
            <a:endParaRPr lang="en-US" altLang="en-US" sz="2000"/>
          </a:p>
          <a:p>
            <a:pPr lvl="1"/>
            <a:r>
              <a:rPr lang="en-US" altLang="en-US" sz="1600"/>
              <a:t>To provide products and solutions to help businesses achieve greater profitability while staying true to our Core Values.</a:t>
            </a:r>
          </a:p>
          <a:p>
            <a:r>
              <a:rPr lang="en-US" altLang="en-US" sz="2000" b="1"/>
              <a:t>Core Values</a:t>
            </a:r>
            <a:endParaRPr lang="en-US" altLang="en-US" sz="2000"/>
          </a:p>
          <a:p>
            <a:pPr lvl="1"/>
            <a:r>
              <a:rPr lang="en-US" altLang="en-US" sz="1600"/>
              <a:t>COMMITMENT – we are committed to faith, family, and each other</a:t>
            </a:r>
          </a:p>
          <a:p>
            <a:pPr lvl="1"/>
            <a:r>
              <a:rPr lang="en-US" altLang="en-US" sz="1600"/>
              <a:t>SERVICE – we help our customers, communities, and families</a:t>
            </a:r>
          </a:p>
          <a:p>
            <a:pPr lvl="1"/>
            <a:r>
              <a:rPr lang="en-US" altLang="en-US" sz="1600"/>
              <a:t>PERSERVERANCE – we are unwavering in a steadfast effort</a:t>
            </a:r>
          </a:p>
          <a:p>
            <a:pPr lvl="1"/>
            <a:r>
              <a:rPr lang="en-US" altLang="en-US" sz="1600"/>
              <a:t>INITIATIVE – we celebrate individual and team achievements</a:t>
            </a:r>
          </a:p>
          <a:p>
            <a:pPr lvl="1"/>
            <a:r>
              <a:rPr lang="en-US" altLang="en-US" sz="1600"/>
              <a:t>ENCOURAGEMENT – we inspire hope, support, and confidence</a:t>
            </a:r>
          </a:p>
          <a:p>
            <a:r>
              <a:rPr lang="en-US" altLang="en-US" sz="2000" b="1"/>
              <a:t>Strategy</a:t>
            </a:r>
            <a:endParaRPr lang="en-US" altLang="en-US" sz="2000"/>
          </a:p>
          <a:p>
            <a:pPr lvl="1"/>
            <a:r>
              <a:rPr lang="en-US" altLang="en-US" sz="1600"/>
              <a:t>Be our customer’s most valued business partner.</a:t>
            </a:r>
          </a:p>
          <a:p>
            <a:r>
              <a:rPr lang="en-US" altLang="en-US" sz="2000" b="1"/>
              <a:t>Brand Promise</a:t>
            </a:r>
            <a:endParaRPr lang="en-US" altLang="en-US" sz="2000"/>
          </a:p>
          <a:p>
            <a:pPr lvl="1"/>
            <a:r>
              <a:rPr lang="en-US" altLang="en-US" sz="1600"/>
              <a:t>Right Product, Right Price, Right Time</a:t>
            </a:r>
          </a:p>
          <a:p>
            <a:endParaRPr lang="en-US" altLang="en-US"/>
          </a:p>
        </p:txBody>
      </p:sp>
      <p:pic>
        <p:nvPicPr>
          <p:cNvPr id="40964" name="Picture 6" descr="Standard Industrial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1" y="357188"/>
            <a:ext cx="29384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8384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algn="l" eaLnBrk="1" hangingPunct="1"/>
            <a:r>
              <a:rPr lang="en-US" altLang="en-US" dirty="0">
                <a:solidFill>
                  <a:schemeClr val="bg1"/>
                </a:solidFill>
              </a:rPr>
              <a:t>How to Start</a:t>
            </a:r>
          </a:p>
        </p:txBody>
      </p:sp>
      <p:sp>
        <p:nvSpPr>
          <p:cNvPr id="5123" name="Content Placeholder 1"/>
          <p:cNvSpPr>
            <a:spLocks noGrp="1" noChangeArrowheads="1"/>
          </p:cNvSpPr>
          <p:nvPr>
            <p:ph idx="1"/>
          </p:nvPr>
        </p:nvSpPr>
        <p:spPr/>
        <p:txBody>
          <a:bodyPr/>
          <a:lstStyle/>
          <a:p>
            <a:pPr marL="0" indent="0">
              <a:buNone/>
              <a:defRPr/>
            </a:pPr>
            <a:endParaRPr lang="en-US" altLang="en-US" sz="2800" dirty="0"/>
          </a:p>
          <a:p>
            <a:pPr>
              <a:defRPr/>
            </a:pPr>
            <a:r>
              <a:rPr lang="en-US" altLang="en-US" sz="2800" dirty="0"/>
              <a:t>Why</a:t>
            </a:r>
          </a:p>
          <a:p>
            <a:pPr lvl="1">
              <a:defRPr/>
            </a:pPr>
            <a:r>
              <a:rPr lang="en-US" altLang="en-US" dirty="0"/>
              <a:t>Purpose</a:t>
            </a:r>
          </a:p>
          <a:p>
            <a:pPr>
              <a:defRPr/>
            </a:pPr>
            <a:r>
              <a:rPr lang="en-US" altLang="en-US" sz="2800" dirty="0"/>
              <a:t>Work</a:t>
            </a:r>
          </a:p>
          <a:p>
            <a:pPr lvl="1">
              <a:defRPr/>
            </a:pPr>
            <a:r>
              <a:rPr lang="en-US" altLang="en-US" dirty="0"/>
              <a:t>Smart</a:t>
            </a:r>
          </a:p>
          <a:p>
            <a:pPr>
              <a:defRPr/>
            </a:pPr>
            <a:r>
              <a:rPr lang="en-US" altLang="en-US" sz="2800" dirty="0"/>
              <a:t>FIO</a:t>
            </a:r>
          </a:p>
          <a:p>
            <a:pPr lvl="1">
              <a:defRPr/>
            </a:pPr>
            <a:r>
              <a:rPr lang="en-US" altLang="en-US" dirty="0"/>
              <a:t>Figure it out</a:t>
            </a:r>
          </a:p>
          <a:p>
            <a:pPr>
              <a:defRPr/>
            </a:pPr>
            <a:r>
              <a:rPr lang="en-US" altLang="en-US" sz="2800" dirty="0"/>
              <a:t>Stay</a:t>
            </a:r>
          </a:p>
          <a:p>
            <a:pPr lvl="1">
              <a:defRPr/>
            </a:pPr>
            <a:r>
              <a:rPr lang="en-US" altLang="en-US" dirty="0"/>
              <a:t>Ever Grateful, Ever True</a:t>
            </a:r>
          </a:p>
          <a:p>
            <a:pPr marL="0" indent="0">
              <a:buNone/>
              <a:defRPr/>
            </a:pPr>
            <a:endParaRPr lang="en-US" altLang="en-US" dirty="0"/>
          </a:p>
        </p:txBody>
      </p:sp>
      <p:pic>
        <p:nvPicPr>
          <p:cNvPr id="43012" name="Picture 3" descr="Standard Industrial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1" y="357188"/>
            <a:ext cx="29384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4800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12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12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12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123">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1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5061"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38126"/>
            <a:ext cx="6553200"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Rectangle 150"/>
          <p:cNvSpPr>
            <a:spLocks noGrp="1" noChangeArrowheads="1"/>
          </p:cNvSpPr>
          <p:nvPr>
            <p:ph type="ctrTitle"/>
          </p:nvPr>
        </p:nvSpPr>
        <p:spPr>
          <a:xfrm>
            <a:off x="3432176" y="4133850"/>
            <a:ext cx="2519363" cy="647700"/>
          </a:xfrm>
        </p:spPr>
        <p:txBody>
          <a:bodyPr anchor="ctr"/>
          <a:lstStyle/>
          <a:p>
            <a:pPr algn="l" eaLnBrk="1" hangingPunct="1"/>
            <a:r>
              <a:rPr lang="es-UY" altLang="en-US" sz="3600" b="1" dirty="0">
                <a:solidFill>
                  <a:schemeClr val="bg1"/>
                </a:solidFill>
              </a:rPr>
              <a:t>Boiler Up!</a:t>
            </a:r>
            <a:endParaRPr lang="es-ES" altLang="en-US" sz="3600" b="1" dirty="0">
              <a:solidFill>
                <a:schemeClr val="bg1"/>
              </a:solidFill>
            </a:endParaRPr>
          </a:p>
        </p:txBody>
      </p:sp>
      <p:pic>
        <p:nvPicPr>
          <p:cNvPr id="45060" name="Picture 6" descr="Standard Industrial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8963" y="5040314"/>
            <a:ext cx="2938462"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169" descr="Standard Industrial logo"/>
          <p:cNvSpPr>
            <a:spLocks noChangeArrowheads="1"/>
          </p:cNvSpPr>
          <p:nvPr/>
        </p:nvSpPr>
        <p:spPr bwMode="auto">
          <a:xfrm>
            <a:off x="1992314" y="5084764"/>
            <a:ext cx="3457575" cy="93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75774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B58F903-2564-4F20-B531-C0C8760FF54C}"/>
              </a:ext>
            </a:extLst>
          </p:cNvPr>
          <p:cNvSpPr>
            <a:spLocks noGrp="1"/>
          </p:cNvSpPr>
          <p:nvPr>
            <p:ph type="title"/>
          </p:nvPr>
        </p:nvSpPr>
        <p:spPr/>
        <p:txBody>
          <a:bodyPr/>
          <a:lstStyle/>
          <a:p>
            <a:r>
              <a:rPr lang="en-US" dirty="0"/>
              <a:t>Standard Industrial</a:t>
            </a:r>
          </a:p>
        </p:txBody>
      </p:sp>
      <p:pic>
        <p:nvPicPr>
          <p:cNvPr id="3" name="Online Media 2" title="Bryce">
            <a:hlinkClick r:id="" action="ppaction://media"/>
          </p:cNvPr>
          <p:cNvPicPr>
            <a:picLocks noRot="1" noChangeAspect="1"/>
          </p:cNvPicPr>
          <p:nvPr>
            <a:videoFile r:link="rId1"/>
          </p:nvPr>
        </p:nvPicPr>
        <p:blipFill>
          <a:blip r:embed="rId5"/>
          <a:stretch>
            <a:fillRect/>
          </a:stretch>
        </p:blipFill>
        <p:spPr>
          <a:xfrm>
            <a:off x="1919289" y="334963"/>
            <a:ext cx="8353425" cy="4705350"/>
          </a:xfrm>
          <a:prstGeom prst="rect">
            <a:avLst/>
          </a:prstGeom>
        </p:spPr>
      </p:pic>
      <p:sp>
        <p:nvSpPr>
          <p:cNvPr id="4098" name="Rectangle 169" descr="Standard Industrial logo"/>
          <p:cNvSpPr>
            <a:spLocks noChangeArrowheads="1"/>
          </p:cNvSpPr>
          <p:nvPr/>
        </p:nvSpPr>
        <p:spPr bwMode="auto">
          <a:xfrm>
            <a:off x="1992314" y="5084764"/>
            <a:ext cx="3457575" cy="93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altLang="en-US" sz="1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4099" name="Picture 6" descr="Standard Industrial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8963" y="5040314"/>
            <a:ext cx="2938462"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0336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l" eaLnBrk="1" hangingPunct="1"/>
            <a:r>
              <a:rPr lang="en-US" altLang="en-US" dirty="0">
                <a:solidFill>
                  <a:schemeClr val="bg1"/>
                </a:solidFill>
              </a:rPr>
              <a:t>Definition</a:t>
            </a:r>
          </a:p>
        </p:txBody>
      </p:sp>
      <p:sp>
        <p:nvSpPr>
          <p:cNvPr id="6147" name="Rectangle 3"/>
          <p:cNvSpPr>
            <a:spLocks noGrp="1" noChangeArrowheads="1"/>
          </p:cNvSpPr>
          <p:nvPr>
            <p:ph type="body" idx="1"/>
          </p:nvPr>
        </p:nvSpPr>
        <p:spPr>
          <a:xfrm>
            <a:off x="1981200" y="2781301"/>
            <a:ext cx="8229600" cy="3052763"/>
          </a:xfrm>
        </p:spPr>
        <p:txBody>
          <a:bodyPr/>
          <a:lstStyle/>
          <a:p>
            <a:pPr eaLnBrk="1" hangingPunct="1"/>
            <a:r>
              <a:rPr lang="en-US" altLang="en-US" b="1"/>
              <a:t>Agile manufacturing</a:t>
            </a:r>
            <a:r>
              <a:rPr lang="en-US" altLang="en-US"/>
              <a:t> is a term applied to an organization that has created the processes, tools, and training to enable it to respond quickly to customer needs and market changes while still controlling costs and quality.</a:t>
            </a:r>
          </a:p>
        </p:txBody>
      </p:sp>
      <p:pic>
        <p:nvPicPr>
          <p:cNvPr id="6148" name="Picture 3" descr="Standard Industrial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1" y="357188"/>
            <a:ext cx="29384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2125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algn="l" eaLnBrk="1" hangingPunct="1"/>
            <a:r>
              <a:rPr lang="en-US" altLang="en-US" dirty="0">
                <a:solidFill>
                  <a:schemeClr val="bg1"/>
                </a:solidFill>
              </a:rPr>
              <a:t>Traditional</a:t>
            </a:r>
            <a:br>
              <a:rPr lang="en-US" altLang="en-US" dirty="0">
                <a:solidFill>
                  <a:schemeClr val="bg1"/>
                </a:solidFill>
              </a:rPr>
            </a:br>
            <a:r>
              <a:rPr lang="en-US" altLang="en-US" dirty="0">
                <a:solidFill>
                  <a:schemeClr val="bg1"/>
                </a:solidFill>
              </a:rPr>
              <a:t>Manufacturing </a:t>
            </a:r>
            <a:r>
              <a:rPr lang="en-US" altLang="en-US" dirty="0">
                <a:solidFill>
                  <a:srgbClr val="1A172C"/>
                </a:solidFill>
              </a:rPr>
              <a:t>1</a:t>
            </a:r>
          </a:p>
        </p:txBody>
      </p:sp>
      <p:pic>
        <p:nvPicPr>
          <p:cNvPr id="4099" name="Picture 5" descr="Image result for image of a hockey goali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032250" y="2492376"/>
            <a:ext cx="4127500" cy="3040063"/>
          </a:xfrm>
          <a:noFill/>
          <a:extLst>
            <a:ext uri="{909E8E84-426E-40DD-AFC4-6F175D3DCCD1}">
              <a14:hiddenFill xmlns:a14="http://schemas.microsoft.com/office/drawing/2010/main">
                <a:solidFill>
                  <a:srgbClr val="FFFFFF"/>
                </a:solidFill>
              </a14:hiddenFill>
            </a:ext>
          </a:extLst>
        </p:spPr>
      </p:pic>
      <p:sp>
        <p:nvSpPr>
          <p:cNvPr id="3" name="Arrow: Right 2">
            <a:extLst>
              <a:ext uri="{C183D7F6-B498-43B3-948B-1728B52AA6E4}">
                <adec:decorative xmlns:adec="http://schemas.microsoft.com/office/drawing/2017/decorative" val="1"/>
              </a:ext>
            </a:extLst>
          </p:cNvPr>
          <p:cNvSpPr/>
          <p:nvPr/>
        </p:nvSpPr>
        <p:spPr>
          <a:xfrm>
            <a:off x="4151313" y="4652963"/>
            <a:ext cx="1219200" cy="279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7" name="Arrow: Right 6">
            <a:extLst>
              <a:ext uri="{C183D7F6-B498-43B3-948B-1728B52AA6E4}">
                <adec:decorative xmlns:adec="http://schemas.microsoft.com/office/drawing/2017/decorative" val="1"/>
              </a:ext>
            </a:extLst>
          </p:cNvPr>
          <p:cNvSpPr/>
          <p:nvPr/>
        </p:nvSpPr>
        <p:spPr>
          <a:xfrm rot="1259917">
            <a:off x="4776788" y="2940050"/>
            <a:ext cx="1219200" cy="279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8" name="Arrow: Right 7">
            <a:extLst>
              <a:ext uri="{C183D7F6-B498-43B3-948B-1728B52AA6E4}">
                <adec:decorative xmlns:adec="http://schemas.microsoft.com/office/drawing/2017/decorative" val="1"/>
              </a:ext>
            </a:extLst>
          </p:cNvPr>
          <p:cNvSpPr/>
          <p:nvPr/>
        </p:nvSpPr>
        <p:spPr>
          <a:xfrm rot="9890347">
            <a:off x="5965825" y="4359275"/>
            <a:ext cx="1219200" cy="279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cxnSp>
        <p:nvCxnSpPr>
          <p:cNvPr id="10" name="Straight Connector 9">
            <a:extLst>
              <a:ext uri="{C183D7F6-B498-43B3-948B-1728B52AA6E4}">
                <adec:decorative xmlns:adec="http://schemas.microsoft.com/office/drawing/2017/decorative" val="1"/>
              </a:ext>
            </a:extLst>
          </p:cNvPr>
          <p:cNvCxnSpPr>
            <a:cxnSpLocks/>
          </p:cNvCxnSpPr>
          <p:nvPr/>
        </p:nvCxnSpPr>
        <p:spPr>
          <a:xfrm>
            <a:off x="4356100" y="4849813"/>
            <a:ext cx="1525588" cy="512762"/>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cxnSp>
        <p:nvCxnSpPr>
          <p:cNvPr id="15" name="Straight Connector 14">
            <a:extLst>
              <a:ext uri="{C183D7F6-B498-43B3-948B-1728B52AA6E4}">
                <adec:decorative xmlns:adec="http://schemas.microsoft.com/office/drawing/2017/decorative" val="1"/>
              </a:ext>
            </a:extLst>
          </p:cNvPr>
          <p:cNvCxnSpPr>
            <a:cxnSpLocks/>
          </p:cNvCxnSpPr>
          <p:nvPr/>
        </p:nvCxnSpPr>
        <p:spPr>
          <a:xfrm flipV="1">
            <a:off x="5864226" y="4879975"/>
            <a:ext cx="2295525" cy="484188"/>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cxnSp>
        <p:nvCxnSpPr>
          <p:cNvPr id="18" name="Straight Connector 17">
            <a:extLst>
              <a:ext uri="{C183D7F6-B498-43B3-948B-1728B52AA6E4}">
                <adec:decorative xmlns:adec="http://schemas.microsoft.com/office/drawing/2017/decorative" val="1"/>
              </a:ext>
            </a:extLst>
          </p:cNvPr>
          <p:cNvCxnSpPr>
            <a:cxnSpLocks/>
          </p:cNvCxnSpPr>
          <p:nvPr/>
        </p:nvCxnSpPr>
        <p:spPr>
          <a:xfrm>
            <a:off x="7073901" y="4586289"/>
            <a:ext cx="1012825" cy="280987"/>
          </a:xfrm>
          <a:prstGeom prst="line">
            <a:avLst/>
          </a:prstGeom>
          <a:ln w="57150">
            <a:solidFill>
              <a:srgbClr val="FF0000"/>
            </a:solidFill>
          </a:ln>
        </p:spPr>
        <p:style>
          <a:lnRef idx="3">
            <a:schemeClr val="dk1"/>
          </a:lnRef>
          <a:fillRef idx="0">
            <a:schemeClr val="dk1"/>
          </a:fillRef>
          <a:effectRef idx="2">
            <a:schemeClr val="dk1"/>
          </a:effectRef>
          <a:fontRef idx="minor">
            <a:schemeClr val="tx1"/>
          </a:fontRef>
        </p:style>
      </p:cxnSp>
      <p:sp>
        <p:nvSpPr>
          <p:cNvPr id="2" name="TextBox 1"/>
          <p:cNvSpPr txBox="1">
            <a:spLocks noChangeArrowheads="1"/>
          </p:cNvSpPr>
          <p:nvPr/>
        </p:nvSpPr>
        <p:spPr bwMode="auto">
          <a:xfrm>
            <a:off x="4275139" y="5792789"/>
            <a:ext cx="3641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Stop the Puck!</a:t>
            </a:r>
          </a:p>
        </p:txBody>
      </p:sp>
      <p:pic>
        <p:nvPicPr>
          <p:cNvPr id="8196" name="Picture 3" descr="Standard Industrial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1" y="357188"/>
            <a:ext cx="29384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5613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ppt_x"/>
                                          </p:val>
                                        </p:tav>
                                        <p:tav tm="100000">
                                          <p:val>
                                            <p:strVal val="#ppt_x"/>
                                          </p:val>
                                        </p:tav>
                                      </p:tavLst>
                                    </p:anim>
                                    <p:anim calcmode="lin" valueType="num">
                                      <p:cBhvr additive="base">
                                        <p:cTn id="8"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algn="l" eaLnBrk="1" hangingPunct="1"/>
            <a:r>
              <a:rPr lang="en-US" altLang="en-US" dirty="0">
                <a:solidFill>
                  <a:schemeClr val="bg1"/>
                </a:solidFill>
              </a:rPr>
              <a:t>Traditional</a:t>
            </a:r>
            <a:br>
              <a:rPr lang="en-US" altLang="en-US" dirty="0">
                <a:solidFill>
                  <a:schemeClr val="bg1"/>
                </a:solidFill>
              </a:rPr>
            </a:br>
            <a:r>
              <a:rPr lang="en-US" altLang="en-US" dirty="0">
                <a:solidFill>
                  <a:schemeClr val="bg1"/>
                </a:solidFill>
              </a:rPr>
              <a:t>Manufacturing </a:t>
            </a:r>
            <a:r>
              <a:rPr lang="en-US" altLang="en-US" dirty="0">
                <a:solidFill>
                  <a:srgbClr val="1A172C"/>
                </a:solidFill>
              </a:rPr>
              <a:t>2</a:t>
            </a:r>
          </a:p>
        </p:txBody>
      </p:sp>
      <p:pic>
        <p:nvPicPr>
          <p:cNvPr id="10244" name="Picture 6" descr="Image result for picture of large stamping equip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0" y="2052639"/>
            <a:ext cx="6667500"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7" descr="Standard Industrial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1" y="357188"/>
            <a:ext cx="29384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9088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l" eaLnBrk="1" hangingPunct="1"/>
            <a:r>
              <a:rPr lang="en-US" altLang="en-US" dirty="0">
                <a:solidFill>
                  <a:schemeClr val="bg1"/>
                </a:solidFill>
              </a:rPr>
              <a:t>Agile</a:t>
            </a:r>
            <a:br>
              <a:rPr lang="en-US" altLang="en-US" dirty="0">
                <a:solidFill>
                  <a:schemeClr val="bg1"/>
                </a:solidFill>
              </a:rPr>
            </a:br>
            <a:r>
              <a:rPr lang="en-US" altLang="en-US" dirty="0">
                <a:solidFill>
                  <a:schemeClr val="bg1"/>
                </a:solidFill>
              </a:rPr>
              <a:t>Manufacturing </a:t>
            </a:r>
            <a:r>
              <a:rPr lang="en-US" altLang="en-US" dirty="0">
                <a:solidFill>
                  <a:srgbClr val="1A172C"/>
                </a:solidFill>
              </a:rPr>
              <a:t>1</a:t>
            </a:r>
          </a:p>
        </p:txBody>
      </p:sp>
      <p:pic>
        <p:nvPicPr>
          <p:cNvPr id="5127" name="Picture 12" descr="Image result for rondale mo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6439" y="2119313"/>
            <a:ext cx="284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Box 1"/>
          <p:cNvSpPr txBox="1">
            <a:spLocks noChangeArrowheads="1"/>
          </p:cNvSpPr>
          <p:nvPr/>
        </p:nvSpPr>
        <p:spPr bwMode="auto">
          <a:xfrm>
            <a:off x="2676525" y="3932239"/>
            <a:ext cx="14605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Training</a:t>
            </a:r>
          </a:p>
        </p:txBody>
      </p:sp>
      <p:pic>
        <p:nvPicPr>
          <p:cNvPr id="9228" name="Picture 12" descr="Image result for agility drills for footb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7089" y="4611689"/>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Image result for rondale mo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7288" y="2919413"/>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
          <p:cNvSpPr txBox="1">
            <a:spLocks noChangeArrowheads="1"/>
          </p:cNvSpPr>
          <p:nvPr/>
        </p:nvSpPr>
        <p:spPr bwMode="auto">
          <a:xfrm>
            <a:off x="5665788" y="4611689"/>
            <a:ext cx="14605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Tools</a:t>
            </a:r>
          </a:p>
        </p:txBody>
      </p:sp>
      <p:pic>
        <p:nvPicPr>
          <p:cNvPr id="5126" name="Picture 10" descr="Image result for rondale moo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7663" y="1906588"/>
            <a:ext cx="25336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Box 9"/>
          <p:cNvSpPr txBox="1">
            <a:spLocks noChangeArrowheads="1"/>
          </p:cNvSpPr>
          <p:nvPr/>
        </p:nvSpPr>
        <p:spPr bwMode="auto">
          <a:xfrm>
            <a:off x="8548688" y="3873501"/>
            <a:ext cx="1371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Multiple Processes</a:t>
            </a:r>
          </a:p>
        </p:txBody>
      </p:sp>
      <p:pic>
        <p:nvPicPr>
          <p:cNvPr id="5124" name="Picture 6" descr="Image result for rondale moore"/>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a:xfrm>
            <a:off x="7666038" y="4678363"/>
            <a:ext cx="2857500" cy="1600200"/>
          </a:xfrm>
          <a:noFill/>
          <a:extLst>
            <a:ext uri="{909E8E84-426E-40DD-AFC4-6F175D3DCCD1}">
              <a14:hiddenFill xmlns:a14="http://schemas.microsoft.com/office/drawing/2010/main">
                <a:solidFill>
                  <a:srgbClr val="FFFFFF"/>
                </a:solidFill>
              </a14:hiddenFill>
            </a:ext>
          </a:extLst>
        </p:spPr>
      </p:pic>
      <p:pic>
        <p:nvPicPr>
          <p:cNvPr id="12294" name="Picture 7" descr="Standard Industrial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91401" y="357188"/>
            <a:ext cx="29384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298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127"/>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9224"/>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922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499"/>
                                          </p:stCondLst>
                                        </p:cTn>
                                        <p:tgtEl>
                                          <p:spTgt spid="5126"/>
                                        </p:tgtEl>
                                        <p:attrNameLst>
                                          <p:attrName>style.visibility</p:attrName>
                                        </p:attrNameLst>
                                      </p:cBhvr>
                                      <p:to>
                                        <p:strVal val="visible"/>
                                      </p:to>
                                    </p:set>
                                  </p:childTnLst>
                                </p:cTn>
                              </p:par>
                            </p:childTnLst>
                          </p:cTn>
                        </p:par>
                        <p:par>
                          <p:cTn id="16" fill="hold" nodeType="afterGroup">
                            <p:stCondLst>
                              <p:cond delay="500"/>
                            </p:stCondLst>
                            <p:childTnLst>
                              <p:par>
                                <p:cTn id="17" presetID="1" presetClass="entr" presetSubtype="0" fill="hold" nodeType="afterEffect">
                                  <p:stCondLst>
                                    <p:cond delay="0"/>
                                  </p:stCondLst>
                                  <p:childTnLst>
                                    <p:set>
                                      <p:cBhvr>
                                        <p:cTn id="18" dur="1" fill="hold">
                                          <p:stCondLst>
                                            <p:cond delay="499"/>
                                          </p:stCondLst>
                                        </p:cTn>
                                        <p:tgtEl>
                                          <p:spTgt spid="5124"/>
                                        </p:tgtEl>
                                        <p:attrNameLst>
                                          <p:attrName>style.visibility</p:attrName>
                                        </p:attrNameLst>
                                      </p:cBhvr>
                                      <p:to>
                                        <p:strVal val="visible"/>
                                      </p:to>
                                    </p:set>
                                  </p:childTnLst>
                                </p:cTn>
                              </p:par>
                            </p:childTnLst>
                          </p:cTn>
                        </p:par>
                        <p:par>
                          <p:cTn id="19" fill="hold" nodeType="afterGroup">
                            <p:stCondLst>
                              <p:cond delay="1000"/>
                            </p:stCondLst>
                            <p:childTnLst>
                              <p:par>
                                <p:cTn id="20" presetID="1" presetClass="entr" presetSubtype="0" fill="hold" grpId="0" nodeType="afterEffect">
                                  <p:stCondLst>
                                    <p:cond delay="0"/>
                                  </p:stCondLst>
                                  <p:childTnLst>
                                    <p:set>
                                      <p:cBhvr>
                                        <p:cTn id="21" dur="1" fill="hold">
                                          <p:stCondLst>
                                            <p:cond delay="499"/>
                                          </p:stCondLst>
                                        </p:cTn>
                                        <p:tgtEl>
                                          <p:spTgt spid="9225"/>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499"/>
                                          </p:stCondLst>
                                        </p:cTn>
                                        <p:tgtEl>
                                          <p:spTgt spid="1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autoUpdateAnimBg="0"/>
      <p:bldP spid="10" grpId="0" autoUpdateAnimBg="0"/>
      <p:bldP spid="9225"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algn="l" eaLnBrk="1" hangingPunct="1"/>
            <a:r>
              <a:rPr lang="en-US" altLang="en-US" dirty="0">
                <a:solidFill>
                  <a:schemeClr val="bg1"/>
                </a:solidFill>
              </a:rPr>
              <a:t>Agile</a:t>
            </a:r>
            <a:br>
              <a:rPr lang="en-US" altLang="en-US" dirty="0">
                <a:solidFill>
                  <a:schemeClr val="bg1"/>
                </a:solidFill>
              </a:rPr>
            </a:br>
            <a:r>
              <a:rPr lang="en-US" altLang="en-US" dirty="0">
                <a:solidFill>
                  <a:schemeClr val="bg1"/>
                </a:solidFill>
              </a:rPr>
              <a:t>Manufacturing </a:t>
            </a:r>
            <a:r>
              <a:rPr lang="en-US" altLang="en-US" dirty="0">
                <a:solidFill>
                  <a:srgbClr val="1A172C"/>
                </a:solidFill>
              </a:rPr>
              <a:t>2</a:t>
            </a:r>
          </a:p>
        </p:txBody>
      </p:sp>
      <p:pic>
        <p:nvPicPr>
          <p:cNvPr id="14340" name="Picture 4" descr="Image result for amada robotic bra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00214"/>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7" descr="Standard Industrial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1" y="357188"/>
            <a:ext cx="29384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807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9138" y="312738"/>
            <a:ext cx="8229600" cy="1143000"/>
          </a:xfrm>
        </p:spPr>
        <p:txBody>
          <a:bodyPr/>
          <a:lstStyle/>
          <a:p>
            <a:pPr algn="l" eaLnBrk="1" hangingPunct="1"/>
            <a:r>
              <a:rPr lang="en-US" altLang="en-US" dirty="0">
                <a:solidFill>
                  <a:schemeClr val="bg1"/>
                </a:solidFill>
              </a:rPr>
              <a:t>Tools </a:t>
            </a:r>
            <a:r>
              <a:rPr lang="en-US" altLang="en-US" dirty="0">
                <a:solidFill>
                  <a:srgbClr val="1A172C"/>
                </a:solidFill>
              </a:rPr>
              <a:t>1</a:t>
            </a:r>
          </a:p>
        </p:txBody>
      </p:sp>
      <p:sp>
        <p:nvSpPr>
          <p:cNvPr id="4099" name="Rectangle 3"/>
          <p:cNvSpPr>
            <a:spLocks noGrp="1" noChangeArrowheads="1"/>
          </p:cNvSpPr>
          <p:nvPr>
            <p:ph type="body" idx="1"/>
          </p:nvPr>
        </p:nvSpPr>
        <p:spPr>
          <a:xfrm>
            <a:off x="1981200" y="2276475"/>
            <a:ext cx="8229600" cy="4224338"/>
          </a:xfrm>
        </p:spPr>
        <p:txBody>
          <a:bodyPr/>
          <a:lstStyle/>
          <a:p>
            <a:pPr eaLnBrk="1" hangingPunct="1"/>
            <a:r>
              <a:rPr lang="en-US" altLang="en-US" sz="1800"/>
              <a:t>Waterjet</a:t>
            </a:r>
          </a:p>
        </p:txBody>
      </p:sp>
      <p:pic>
        <p:nvPicPr>
          <p:cNvPr id="7" name="Picture 6" descr="Picture of a waterjet cutting a piece of sheet me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876" y="1989138"/>
            <a:ext cx="6589713"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 descr="Standard Industrial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1" y="357188"/>
            <a:ext cx="29384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2675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1250</Words>
  <Application>Microsoft Office PowerPoint</Application>
  <PresentationFormat>Widescreen</PresentationFormat>
  <Paragraphs>246</Paragraphs>
  <Slides>23</Slides>
  <Notes>21</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23</vt:i4>
      </vt:variant>
    </vt:vector>
  </HeadingPairs>
  <TitlesOfParts>
    <vt:vector size="32" baseType="lpstr">
      <vt:lpstr>Arial</vt:lpstr>
      <vt:lpstr>Calibri</vt:lpstr>
      <vt:lpstr>Calibri Light</vt:lpstr>
      <vt:lpstr>Corbel</vt:lpstr>
      <vt:lpstr>Wingdings</vt:lpstr>
      <vt:lpstr>Wingdings 2</vt:lpstr>
      <vt:lpstr>Wingdings 3</vt:lpstr>
      <vt:lpstr>Module</vt:lpstr>
      <vt:lpstr>Diseño predeterminado</vt:lpstr>
      <vt:lpstr>Speaker: Bryce Brumm</vt:lpstr>
      <vt:lpstr>Agile Manufacturing</vt:lpstr>
      <vt:lpstr>Standard Industrial</vt:lpstr>
      <vt:lpstr>Definition</vt:lpstr>
      <vt:lpstr>Traditional Manufacturing 1</vt:lpstr>
      <vt:lpstr>Traditional Manufacturing 2</vt:lpstr>
      <vt:lpstr>Agile Manufacturing 1</vt:lpstr>
      <vt:lpstr>Agile Manufacturing 2</vt:lpstr>
      <vt:lpstr>Tools 1</vt:lpstr>
      <vt:lpstr>Tools 2</vt:lpstr>
      <vt:lpstr>Tools 3</vt:lpstr>
      <vt:lpstr>Tools 4</vt:lpstr>
      <vt:lpstr>Tools 5</vt:lpstr>
      <vt:lpstr>Tools 6</vt:lpstr>
      <vt:lpstr>Tools 7</vt:lpstr>
      <vt:lpstr>Tools 8</vt:lpstr>
      <vt:lpstr>Tools 9</vt:lpstr>
      <vt:lpstr>Tools 10</vt:lpstr>
      <vt:lpstr>Processes</vt:lpstr>
      <vt:lpstr>Training</vt:lpstr>
      <vt:lpstr>Company Culture</vt:lpstr>
      <vt:lpstr>How to Start</vt:lpstr>
      <vt:lpstr>Boiler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Speaker: Bryce Brumm</dc:title>
  <dc:creator>Hannah Pratt</dc:creator>
  <cp:lastModifiedBy>Hannah Pratt</cp:lastModifiedBy>
  <cp:revision>1</cp:revision>
  <dcterms:created xsi:type="dcterms:W3CDTF">2019-10-14T20:21:01Z</dcterms:created>
  <dcterms:modified xsi:type="dcterms:W3CDTF">2019-10-14T20:21:37Z</dcterms:modified>
</cp:coreProperties>
</file>