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4" r:id="rId3"/>
    <p:sldMasterId id="2147483700" r:id="rId4"/>
  </p:sldMasterIdLst>
  <p:notesMasterIdLst>
    <p:notesMasterId r:id="rId45"/>
  </p:notesMasterIdLst>
  <p:sldIdLst>
    <p:sldId id="409" r:id="rId5"/>
    <p:sldId id="672" r:id="rId6"/>
    <p:sldId id="673" r:id="rId7"/>
    <p:sldId id="674" r:id="rId8"/>
    <p:sldId id="675" r:id="rId9"/>
    <p:sldId id="676" r:id="rId10"/>
    <p:sldId id="677" r:id="rId11"/>
    <p:sldId id="678" r:id="rId12"/>
    <p:sldId id="679" r:id="rId13"/>
    <p:sldId id="680" r:id="rId14"/>
    <p:sldId id="681" r:id="rId15"/>
    <p:sldId id="682" r:id="rId16"/>
    <p:sldId id="683" r:id="rId17"/>
    <p:sldId id="684" r:id="rId18"/>
    <p:sldId id="685" r:id="rId19"/>
    <p:sldId id="686" r:id="rId20"/>
    <p:sldId id="687" r:id="rId21"/>
    <p:sldId id="688" r:id="rId22"/>
    <p:sldId id="689" r:id="rId23"/>
    <p:sldId id="690" r:id="rId24"/>
    <p:sldId id="691" r:id="rId25"/>
    <p:sldId id="692" r:id="rId26"/>
    <p:sldId id="693" r:id="rId27"/>
    <p:sldId id="694" r:id="rId28"/>
    <p:sldId id="695" r:id="rId29"/>
    <p:sldId id="696" r:id="rId30"/>
    <p:sldId id="697" r:id="rId31"/>
    <p:sldId id="698" r:id="rId32"/>
    <p:sldId id="699" r:id="rId33"/>
    <p:sldId id="700" r:id="rId34"/>
    <p:sldId id="701" r:id="rId35"/>
    <p:sldId id="702" r:id="rId36"/>
    <p:sldId id="703" r:id="rId37"/>
    <p:sldId id="704" r:id="rId38"/>
    <p:sldId id="705" r:id="rId39"/>
    <p:sldId id="706" r:id="rId40"/>
    <p:sldId id="707" r:id="rId41"/>
    <p:sldId id="708" r:id="rId42"/>
    <p:sldId id="709" r:id="rId43"/>
    <p:sldId id="7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6" d="100"/>
          <a:sy n="86" d="100"/>
        </p:scale>
        <p:origin x="48" y="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45265-06B7-4FFC-80E2-67D03B78190B}" type="datetimeFigureOut">
              <a:rPr lang="en-US" smtClean="0"/>
              <a:t>10/14/2019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5ED52-BF6D-44D7-BC52-D5C978FD4D8F}" type="slidenum">
              <a:rPr lang="en-US" smtClean="0"/>
              <a:t>‹#›</a:t>
            </a:fld>
            <a:endParaRPr lang="en-US"/>
          </a:p>
        </p:txBody>
      </p:sp>
    </p:spTree>
    <p:extLst>
      <p:ext uri="{BB962C8B-B14F-4D97-AF65-F5344CB8AC3E}">
        <p14:creationId xmlns:p14="http://schemas.microsoft.com/office/powerpoint/2010/main" val="172459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7399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4100" y="530225"/>
            <a:ext cx="4724400" cy="26590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054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4100" y="530225"/>
            <a:ext cx="4724400" cy="26590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6957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4100" y="530225"/>
            <a:ext cx="4724400" cy="26590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0881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4100" y="530225"/>
            <a:ext cx="4724400" cy="26590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1353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4100" y="530225"/>
            <a:ext cx="4724400" cy="26590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7432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4100" y="530225"/>
            <a:ext cx="4724400" cy="26590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217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15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107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0375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4100" y="530225"/>
            <a:ext cx="4724400" cy="26590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3900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51d04ef3e8_11_1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51d04ef3e8_11_14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g51d04ef3e8_11_14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718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51d04ef3e8_1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51d04ef3e8_11_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g51d04ef3e8_1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61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51d04ef3e8_11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51d04ef3e8_11_2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g51d04ef3e8_11_2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0627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4100" y="530225"/>
            <a:ext cx="4724400" cy="26590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9DA42-D387-494B-AF3F-EFC33C61B3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7775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3" y="7"/>
            <a:ext cx="12191999" cy="5135431"/>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2" name="Title 1"/>
          <p:cNvSpPr>
            <a:spLocks noGrp="1"/>
          </p:cNvSpPr>
          <p:nvPr>
            <p:ph type="ctrTitle"/>
          </p:nvPr>
        </p:nvSpPr>
        <p:spPr>
          <a:xfrm>
            <a:off x="914400" y="3355851"/>
            <a:ext cx="10769600" cy="1673352"/>
          </a:xfrm>
        </p:spPr>
        <p:txBody>
          <a:bodyPr vert="horz" lIns="91421" tIns="0" rIns="4571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46" tIns="0" rIns="45710" bIns="0" anchor="b"/>
          <a:lstStyle>
            <a:lvl1pPr marL="0" indent="0" algn="l">
              <a:buNone/>
              <a:defRPr sz="2000">
                <a:solidFill>
                  <a:srgbClr val="FFFFFF"/>
                </a:solidFill>
              </a:defRPr>
            </a:lvl1pPr>
            <a:lvl2pPr marL="457103" indent="0" algn="ctr">
              <a:buNone/>
              <a:defRPr>
                <a:solidFill>
                  <a:schemeClr val="tx1">
                    <a:tint val="75000"/>
                  </a:schemeClr>
                </a:solidFill>
              </a:defRPr>
            </a:lvl2pPr>
            <a:lvl3pPr marL="914206" indent="0" algn="ctr">
              <a:buNone/>
              <a:defRPr>
                <a:solidFill>
                  <a:schemeClr val="tx1">
                    <a:tint val="75000"/>
                  </a:schemeClr>
                </a:solidFill>
              </a:defRPr>
            </a:lvl3pPr>
            <a:lvl4pPr marL="1371310" indent="0" algn="ctr">
              <a:buNone/>
              <a:defRPr>
                <a:solidFill>
                  <a:schemeClr val="tx1">
                    <a:tint val="75000"/>
                  </a:schemeClr>
                </a:solidFill>
              </a:defRPr>
            </a:lvl4pPr>
            <a:lvl5pPr marL="1828412" indent="0" algn="ctr">
              <a:buNone/>
              <a:defRPr>
                <a:solidFill>
                  <a:schemeClr val="tx1">
                    <a:tint val="75000"/>
                  </a:schemeClr>
                </a:solidFill>
              </a:defRPr>
            </a:lvl5pPr>
            <a:lvl6pPr marL="2285516" indent="0" algn="ctr">
              <a:buNone/>
              <a:defRPr>
                <a:solidFill>
                  <a:schemeClr val="tx1">
                    <a:tint val="75000"/>
                  </a:schemeClr>
                </a:solidFill>
              </a:defRPr>
            </a:lvl6pPr>
            <a:lvl7pPr marL="2742618" indent="0" algn="ctr">
              <a:buNone/>
              <a:defRPr>
                <a:solidFill>
                  <a:schemeClr val="tx1">
                    <a:tint val="75000"/>
                  </a:schemeClr>
                </a:solidFill>
              </a:defRPr>
            </a:lvl7pPr>
            <a:lvl8pPr marL="3199722" indent="0" algn="ctr">
              <a:buNone/>
              <a:defRPr>
                <a:solidFill>
                  <a:schemeClr val="tx1">
                    <a:tint val="75000"/>
                  </a:schemeClr>
                </a:solidFill>
              </a:defRPr>
            </a:lvl8pPr>
            <a:lvl9pPr marL="3656825"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968505FD-053B-47C4-B9BE-A64CC0824E06}" type="datetimeFigureOut">
              <a:rPr lang="en-US" smtClean="0">
                <a:solidFill>
                  <a:prstClr val="white">
                    <a:tint val="95000"/>
                  </a:prstClr>
                </a:solidFill>
                <a:latin typeface="Corbel"/>
              </a:rPr>
              <a:pPr/>
              <a:t>10/14/2019</a:t>
            </a:fld>
            <a:endParaRPr lang="en-US">
              <a:solidFill>
                <a:prstClr val="white">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latin typeface="Corbel"/>
            </a:endParaRPr>
          </a:p>
        </p:txBody>
      </p:sp>
      <p:sp>
        <p:nvSpPr>
          <p:cNvPr id="6" name="Slide Number Placeholder 5"/>
          <p:cNvSpPr>
            <a:spLocks noGrp="1"/>
          </p:cNvSpPr>
          <p:nvPr>
            <p:ph type="sldNum" sz="quarter" idx="12"/>
          </p:nvPr>
        </p:nvSpPr>
        <p:spPr/>
        <p:txBody>
          <a:bodyPr/>
          <a:lstStyle/>
          <a:p>
            <a:fld id="{5CA8C7E4-D10A-4A6B-806E-F5DCAF195BAA}" type="slidenum">
              <a:rPr lang="en-US" smtClean="0">
                <a:solidFill>
                  <a:prstClr val="white">
                    <a:tint val="95000"/>
                  </a:prstClr>
                </a:solidFill>
                <a:latin typeface="Corbel"/>
              </a:rPr>
              <a:pPr/>
              <a:t>‹#›</a:t>
            </a:fld>
            <a:endParaRPr lang="en-US">
              <a:solidFill>
                <a:prstClr val="white">
                  <a:tint val="95000"/>
                </a:prstClr>
              </a:solidFill>
              <a:latin typeface="Corbel"/>
            </a:endParaRPr>
          </a:p>
        </p:txBody>
      </p:sp>
      <p:sp>
        <p:nvSpPr>
          <p:cNvPr id="10" name="Rectangle 9"/>
          <p:cNvSpPr/>
          <p:nvPr/>
        </p:nvSpPr>
        <p:spPr bwMode="invGray">
          <a:xfrm>
            <a:off x="0" y="5128336"/>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Tree>
    <p:extLst>
      <p:ext uri="{BB962C8B-B14F-4D97-AF65-F5344CB8AC3E}">
        <p14:creationId xmlns:p14="http://schemas.microsoft.com/office/powerpoint/2010/main" val="13126219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1175898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8" name="Rectangle 7"/>
          <p:cNvSpPr/>
          <p:nvPr/>
        </p:nvSpPr>
        <p:spPr bwMode="ltGray">
          <a:xfrm>
            <a:off x="8863606"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2" name="Vertical Title 1"/>
          <p:cNvSpPr>
            <a:spLocks noGrp="1"/>
          </p:cNvSpPr>
          <p:nvPr>
            <p:ph type="title" orient="vert"/>
          </p:nvPr>
        </p:nvSpPr>
        <p:spPr>
          <a:xfrm>
            <a:off x="9042400" y="274649"/>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8"/>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5" name="Footer Placeholder 4"/>
          <p:cNvSpPr>
            <a:spLocks noGrp="1"/>
          </p:cNvSpPr>
          <p:nvPr>
            <p:ph type="ftr" sz="quarter" idx="11"/>
          </p:nvPr>
        </p:nvSpPr>
        <p:spPr>
          <a:xfrm>
            <a:off x="3520796" y="6377491"/>
            <a:ext cx="5115205" cy="365125"/>
          </a:xfrm>
        </p:spPr>
        <p:txBody>
          <a:bodyPr/>
          <a:lstStyle/>
          <a:p>
            <a:endParaRPr lang="en-US">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2586089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683" y="241301"/>
            <a:ext cx="11584516" cy="521677"/>
          </a:xfrm>
          <a:prstGeom prst="rect">
            <a:avLst/>
          </a:prstGeom>
        </p:spPr>
        <p:txBody>
          <a:bodyPr lIns="0" rIns="0"/>
          <a:lstStyle>
            <a:lvl1pPr>
              <a:defRPr sz="2800" b="0"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14">
            <a:extLst>
              <a:ext uri="{FF2B5EF4-FFF2-40B4-BE49-F238E27FC236}">
                <a16:creationId xmlns:a16="http://schemas.microsoft.com/office/drawing/2014/main" id="{9A155005-778C-1A48-8609-19F76833D32A}"/>
              </a:ext>
            </a:extLst>
          </p:cNvPr>
          <p:cNvSpPr>
            <a:spLocks noGrp="1"/>
          </p:cNvSpPr>
          <p:nvPr>
            <p:ph type="body" sz="quarter" idx="10" hasCustomPrompt="1"/>
          </p:nvPr>
        </p:nvSpPr>
        <p:spPr>
          <a:xfrm>
            <a:off x="300080" y="800100"/>
            <a:ext cx="11657456" cy="533400"/>
          </a:xfrm>
          <a:prstGeom prst="rect">
            <a:avLst/>
          </a:prstGeom>
        </p:spPr>
        <p:txBody>
          <a:bodyPr lIns="0" rIns="0"/>
          <a:lstStyle>
            <a:lvl1pPr marL="0" indent="0">
              <a:lnSpc>
                <a:spcPts val="2000"/>
              </a:lnSpc>
              <a:spcBef>
                <a:spcPts val="0"/>
              </a:spcBef>
              <a:buNone/>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t>Subhead</a:t>
            </a:r>
          </a:p>
        </p:txBody>
      </p:sp>
      <p:sp>
        <p:nvSpPr>
          <p:cNvPr id="6" name="Text Placeholder 5">
            <a:extLst>
              <a:ext uri="{FF2B5EF4-FFF2-40B4-BE49-F238E27FC236}">
                <a16:creationId xmlns:a16="http://schemas.microsoft.com/office/drawing/2014/main" id="{0DEF974E-C245-AE45-A9A5-B7368CAA1991}"/>
              </a:ext>
            </a:extLst>
          </p:cNvPr>
          <p:cNvSpPr>
            <a:spLocks noGrp="1"/>
          </p:cNvSpPr>
          <p:nvPr>
            <p:ph type="body" sz="quarter" idx="11"/>
          </p:nvPr>
        </p:nvSpPr>
        <p:spPr>
          <a:xfrm>
            <a:off x="303213" y="1550988"/>
            <a:ext cx="11583987" cy="4114800"/>
          </a:xfrm>
          <a:prstGeom prst="rect">
            <a:avLst/>
          </a:prstGeom>
        </p:spPr>
        <p:txBody>
          <a:bodyPr lIns="0" rIns="0"/>
          <a:lstStyle>
            <a:lvl1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26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B315-30C4-F54E-9480-8E382AD36DB0}"/>
              </a:ext>
            </a:extLst>
          </p:cNvPr>
          <p:cNvSpPr>
            <a:spLocks noGrp="1"/>
          </p:cNvSpPr>
          <p:nvPr>
            <p:ph type="title"/>
          </p:nvPr>
        </p:nvSpPr>
        <p:spPr>
          <a:xfrm>
            <a:off x="302683" y="228601"/>
            <a:ext cx="11584516" cy="521677"/>
          </a:xfrm>
          <a:prstGeom prst="rect">
            <a:avLst/>
          </a:prstGeom>
        </p:spPr>
        <p:txBody>
          <a:bodyPr lIns="0" rIns="0"/>
          <a:lstStyle>
            <a:lvl1pPr>
              <a:defRPr b="0" i="0">
                <a:cs typeface="Arial" panose="020B0604020202020204" pitchFamily="34" charset="0"/>
              </a:defRPr>
            </a:lvl1pPr>
          </a:lstStyle>
          <a:p>
            <a:r>
              <a:rPr lang="en-US"/>
              <a:t>Click to edit Master title style</a:t>
            </a:r>
          </a:p>
        </p:txBody>
      </p:sp>
      <p:sp>
        <p:nvSpPr>
          <p:cNvPr id="4" name="Text Placeholder 5">
            <a:extLst>
              <a:ext uri="{FF2B5EF4-FFF2-40B4-BE49-F238E27FC236}">
                <a16:creationId xmlns:a16="http://schemas.microsoft.com/office/drawing/2014/main" id="{B51DB1D1-A941-0045-BB38-67C2616FDC6D}"/>
              </a:ext>
            </a:extLst>
          </p:cNvPr>
          <p:cNvSpPr>
            <a:spLocks noGrp="1"/>
          </p:cNvSpPr>
          <p:nvPr>
            <p:ph type="body" sz="quarter" idx="11"/>
          </p:nvPr>
        </p:nvSpPr>
        <p:spPr>
          <a:xfrm>
            <a:off x="303213" y="1550988"/>
            <a:ext cx="11583987" cy="4114800"/>
          </a:xfrm>
          <a:prstGeom prst="rect">
            <a:avLst/>
          </a:prstGeom>
        </p:spPr>
        <p:txBody>
          <a:bodyPr lIns="0" rIns="0"/>
          <a:lstStyle>
            <a:lvl1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75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302683" y="241301"/>
            <a:ext cx="11584516" cy="521677"/>
          </a:xfrm>
          <a:prstGeom prst="rect">
            <a:avLst/>
          </a:prstGeom>
        </p:spPr>
        <p:txBody>
          <a:bodyPr lIns="0" rIns="0"/>
          <a:lstStyle>
            <a:lvl1pPr>
              <a:defRPr sz="2800" b="0" i="0">
                <a:cs typeface="Arial" panose="020B0604020202020204" pitchFamily="34" charset="0"/>
              </a:defRPr>
            </a:lvl1pPr>
          </a:lstStyle>
          <a:p>
            <a:r>
              <a:rPr lang="en-US"/>
              <a:t>Click to edit Master title style</a:t>
            </a:r>
          </a:p>
        </p:txBody>
      </p:sp>
      <p:sp>
        <p:nvSpPr>
          <p:cNvPr id="3" name="Text Placeholder 14">
            <a:extLst>
              <a:ext uri="{FF2B5EF4-FFF2-40B4-BE49-F238E27FC236}">
                <a16:creationId xmlns:a16="http://schemas.microsoft.com/office/drawing/2014/main" id="{9A155005-778C-1A48-8609-19F76833D32A}"/>
              </a:ext>
            </a:extLst>
          </p:cNvPr>
          <p:cNvSpPr>
            <a:spLocks noGrp="1"/>
          </p:cNvSpPr>
          <p:nvPr>
            <p:ph type="body" sz="quarter" idx="10" hasCustomPrompt="1"/>
          </p:nvPr>
        </p:nvSpPr>
        <p:spPr>
          <a:xfrm>
            <a:off x="302683" y="800100"/>
            <a:ext cx="11657456" cy="533400"/>
          </a:xfrm>
          <a:prstGeom prst="rect">
            <a:avLst/>
          </a:prstGeom>
        </p:spPr>
        <p:txBody>
          <a:bodyPr lIns="0" rIns="0"/>
          <a:lstStyle>
            <a:lvl1pPr marL="0" indent="0">
              <a:lnSpc>
                <a:spcPts val="2000"/>
              </a:lnSpc>
              <a:spcBef>
                <a:spcPts val="0"/>
              </a:spcBef>
              <a:buNone/>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50180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B315-30C4-F54E-9480-8E382AD36DB0}"/>
              </a:ext>
            </a:extLst>
          </p:cNvPr>
          <p:cNvSpPr>
            <a:spLocks noGrp="1"/>
          </p:cNvSpPr>
          <p:nvPr>
            <p:ph type="title"/>
          </p:nvPr>
        </p:nvSpPr>
        <p:spPr>
          <a:xfrm>
            <a:off x="302683" y="228601"/>
            <a:ext cx="11584516" cy="521677"/>
          </a:xfrm>
          <a:prstGeom prst="rect">
            <a:avLst/>
          </a:prstGeom>
        </p:spPr>
        <p:txBody>
          <a:bodyPr lIns="0"/>
          <a:lstStyle>
            <a:lvl1pPr>
              <a:defRPr b="0" i="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198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9DB1-087F-3C44-AF97-9D6D7AD3FE0A}"/>
              </a:ext>
            </a:extLst>
          </p:cNvPr>
          <p:cNvSpPr>
            <a:spLocks noGrp="1"/>
          </p:cNvSpPr>
          <p:nvPr>
            <p:ph type="title" hasCustomPrompt="1"/>
          </p:nvPr>
        </p:nvSpPr>
        <p:spPr>
          <a:xfrm>
            <a:off x="302684" y="228601"/>
            <a:ext cx="5149322" cy="571499"/>
          </a:xfrm>
          <a:prstGeom prst="rect">
            <a:avLst/>
          </a:prstGeom>
        </p:spPr>
        <p:txBody>
          <a:bodyPr lIns="0"/>
          <a:lstStyle>
            <a:lvl1pPr>
              <a:defRPr sz="2800" b="0" i="0">
                <a:solidFill>
                  <a:schemeClr val="accent1"/>
                </a:solidFill>
                <a:latin typeface="Arial" panose="020B0604020202020204" pitchFamily="34" charset="0"/>
                <a:cs typeface="Arial" panose="020B0604020202020204" pitchFamily="34" charset="0"/>
              </a:defRPr>
            </a:lvl1pPr>
          </a:lstStyle>
          <a:p>
            <a:r>
              <a:rPr lang="en-US"/>
              <a:t>Click to add title</a:t>
            </a:r>
          </a:p>
        </p:txBody>
      </p:sp>
      <p:sp>
        <p:nvSpPr>
          <p:cNvPr id="11" name="Google Shape;55;p8">
            <a:extLst>
              <a:ext uri="{FF2B5EF4-FFF2-40B4-BE49-F238E27FC236}">
                <a16:creationId xmlns:a16="http://schemas.microsoft.com/office/drawing/2014/main" id="{814C3605-6B20-9E42-8932-E784C910F4D9}"/>
              </a:ext>
            </a:extLst>
          </p:cNvPr>
          <p:cNvSpPr txBox="1">
            <a:spLocks noGrp="1"/>
          </p:cNvSpPr>
          <p:nvPr>
            <p:ph type="body" idx="1"/>
          </p:nvPr>
        </p:nvSpPr>
        <p:spPr>
          <a:xfrm>
            <a:off x="303211" y="1006626"/>
            <a:ext cx="5149321" cy="5051274"/>
          </a:xfrm>
          <a:prstGeom prst="rect">
            <a:avLst/>
          </a:prstGeom>
        </p:spPr>
        <p:txBody>
          <a:bodyPr spcFirstLastPara="1" wrap="square" lIns="91425" tIns="91425" rIns="91425" bIns="91425" anchor="t" anchorCtr="0"/>
          <a:lstStyle>
            <a:lvl1pPr marL="173736" lvl="0" indent="-173736" rtl="0">
              <a:spcBef>
                <a:spcPts val="800"/>
              </a:spcBef>
              <a:spcAft>
                <a:spcPts val="0"/>
              </a:spcAft>
              <a:buSzPts val="1800"/>
              <a:buChar char="▪"/>
              <a:defRPr sz="2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Edit Master text styles</a:t>
            </a:r>
          </a:p>
        </p:txBody>
      </p:sp>
      <p:sp>
        <p:nvSpPr>
          <p:cNvPr id="4" name="Picture Placeholder 3">
            <a:extLst>
              <a:ext uri="{FF2B5EF4-FFF2-40B4-BE49-F238E27FC236}">
                <a16:creationId xmlns:a16="http://schemas.microsoft.com/office/drawing/2014/main" id="{9EBA7AD4-E64C-704A-AD72-8EFBBC24B56D}"/>
              </a:ext>
            </a:extLst>
          </p:cNvPr>
          <p:cNvSpPr>
            <a:spLocks noGrp="1"/>
          </p:cNvSpPr>
          <p:nvPr>
            <p:ph type="pic" sz="quarter" idx="10"/>
          </p:nvPr>
        </p:nvSpPr>
        <p:spPr>
          <a:xfrm>
            <a:off x="6096000" y="0"/>
            <a:ext cx="6096000" cy="6858000"/>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54864" indent="0">
              <a:buNone/>
              <a:defRPr b="0" i="0">
                <a:latin typeface="Arial" panose="020B0604020202020204" pitchFamily="34" charset="0"/>
                <a:ea typeface="Open Sans" panose="020B0606030504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2254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Lef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9DB1-087F-3C44-AF97-9D6D7AD3FE0A}"/>
              </a:ext>
            </a:extLst>
          </p:cNvPr>
          <p:cNvSpPr>
            <a:spLocks noGrp="1"/>
          </p:cNvSpPr>
          <p:nvPr>
            <p:ph type="title" hasCustomPrompt="1"/>
          </p:nvPr>
        </p:nvSpPr>
        <p:spPr>
          <a:xfrm>
            <a:off x="6400801" y="228601"/>
            <a:ext cx="5226098" cy="571499"/>
          </a:xfrm>
          <a:prstGeom prst="rect">
            <a:avLst/>
          </a:prstGeom>
        </p:spPr>
        <p:txBody>
          <a:bodyPr lIns="0"/>
          <a:lstStyle>
            <a:lvl1pPr>
              <a:defRPr sz="2800" b="0" i="0">
                <a:latin typeface="Arial" panose="020B0604020202020204" pitchFamily="34" charset="0"/>
                <a:cs typeface="Arial" panose="020B0604020202020204" pitchFamily="34" charset="0"/>
              </a:defRPr>
            </a:lvl1pPr>
          </a:lstStyle>
          <a:p>
            <a:r>
              <a:rPr lang="en-US"/>
              <a:t>Click to add title</a:t>
            </a:r>
          </a:p>
        </p:txBody>
      </p:sp>
      <p:sp>
        <p:nvSpPr>
          <p:cNvPr id="11" name="Google Shape;55;p8">
            <a:extLst>
              <a:ext uri="{FF2B5EF4-FFF2-40B4-BE49-F238E27FC236}">
                <a16:creationId xmlns:a16="http://schemas.microsoft.com/office/drawing/2014/main" id="{814C3605-6B20-9E42-8932-E784C910F4D9}"/>
              </a:ext>
            </a:extLst>
          </p:cNvPr>
          <p:cNvSpPr txBox="1">
            <a:spLocks noGrp="1"/>
          </p:cNvSpPr>
          <p:nvPr>
            <p:ph type="body" idx="1"/>
          </p:nvPr>
        </p:nvSpPr>
        <p:spPr>
          <a:xfrm>
            <a:off x="6401329" y="1006626"/>
            <a:ext cx="5226098" cy="5051274"/>
          </a:xfrm>
          <a:prstGeom prst="rect">
            <a:avLst/>
          </a:prstGeom>
        </p:spPr>
        <p:txBody>
          <a:bodyPr spcFirstLastPara="1" wrap="square" lIns="91425" tIns="91425" rIns="91425" bIns="91425" anchor="t" anchorCtr="0"/>
          <a:lstStyle>
            <a:lvl1pPr marL="173736" lvl="0" indent="-173736" rtl="0">
              <a:spcBef>
                <a:spcPts val="800"/>
              </a:spcBef>
              <a:spcAft>
                <a:spcPts val="0"/>
              </a:spcAft>
              <a:buSzPts val="1800"/>
              <a:buChar char="▪"/>
              <a:defRPr sz="2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Edit Master text styles</a:t>
            </a:r>
          </a:p>
        </p:txBody>
      </p:sp>
      <p:sp>
        <p:nvSpPr>
          <p:cNvPr id="4" name="Picture Placeholder 3">
            <a:extLst>
              <a:ext uri="{FF2B5EF4-FFF2-40B4-BE49-F238E27FC236}">
                <a16:creationId xmlns:a16="http://schemas.microsoft.com/office/drawing/2014/main" id="{9EBA7AD4-E64C-704A-AD72-8EFBBC24B56D}"/>
              </a:ext>
            </a:extLst>
          </p:cNvPr>
          <p:cNvSpPr>
            <a:spLocks noGrp="1"/>
          </p:cNvSpPr>
          <p:nvPr>
            <p:ph type="pic" sz="quarter" idx="10"/>
          </p:nvPr>
        </p:nvSpPr>
        <p:spPr>
          <a:xfrm>
            <a:off x="0" y="0"/>
            <a:ext cx="6096000" cy="6858000"/>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54864" indent="0">
              <a:buNone/>
              <a:defRPr b="0" i="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40450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2683" y="228601"/>
            <a:ext cx="11584516" cy="521677"/>
          </a:xfrm>
          <a:prstGeom prst="rect">
            <a:avLst/>
          </a:prstGeom>
        </p:spPr>
        <p:txBody>
          <a:bodyPr lIns="0"/>
          <a:lstStyle>
            <a:lvl1pPr>
              <a:defRPr b="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127813" y="1303339"/>
            <a:ext cx="6992471" cy="4632241"/>
          </a:xfrm>
          <a:prstGeom prst="rect">
            <a:avLst/>
          </a:prstGeom>
        </p:spPr>
        <p:txBody>
          <a:bodyPr/>
          <a:lstStyle>
            <a:lvl1pP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2683" y="1303339"/>
            <a:ext cx="4430682" cy="4632241"/>
          </a:xfrm>
          <a:prstGeom prst="rect">
            <a:avLst/>
          </a:prstGeom>
        </p:spPr>
        <p:txBody>
          <a:bodyPr/>
          <a:lstStyle>
            <a:lvl1pP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97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2" name="Moon 21">
            <a:extLst>
              <a:ext uri="{FF2B5EF4-FFF2-40B4-BE49-F238E27FC236}">
                <a16:creationId xmlns:a16="http://schemas.microsoft.com/office/drawing/2014/main" id="{37232266-B91E-AC43-B7D4-7F6B0BB04BCB}"/>
              </a:ext>
            </a:extLst>
          </p:cNvPr>
          <p:cNvSpPr/>
          <p:nvPr userDrawn="1"/>
        </p:nvSpPr>
        <p:spPr>
          <a:xfrm>
            <a:off x="4675263" y="-766361"/>
            <a:ext cx="3094460" cy="8283810"/>
          </a:xfrm>
          <a:prstGeom prst="moon">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3" name="Picture 22">
            <a:extLst>
              <a:ext uri="{FF2B5EF4-FFF2-40B4-BE49-F238E27FC236}">
                <a16:creationId xmlns:a16="http://schemas.microsoft.com/office/drawing/2014/main" id="{A62000F8-4862-A348-8641-2E8B1C31BE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63914" y="1"/>
            <a:ext cx="5170361" cy="6881446"/>
          </a:xfrm>
          <a:prstGeom prst="rect">
            <a:avLst/>
          </a:prstGeom>
        </p:spPr>
      </p:pic>
      <p:pic>
        <p:nvPicPr>
          <p:cNvPr id="13" name="Picture 12" descr="A close up of a screen&#10;&#10;Description automatically generated">
            <a:extLst>
              <a:ext uri="{FF2B5EF4-FFF2-40B4-BE49-F238E27FC236}">
                <a16:creationId xmlns:a16="http://schemas.microsoft.com/office/drawing/2014/main" id="{168B0C5D-D13E-9044-9469-1F5A0B0AFE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1725" y="1020652"/>
            <a:ext cx="2440516" cy="337480"/>
          </a:xfrm>
          <a:prstGeom prst="rect">
            <a:avLst/>
          </a:prstGeom>
        </p:spPr>
      </p:pic>
      <p:sp>
        <p:nvSpPr>
          <p:cNvPr id="14" name="TextBox 13">
            <a:extLst>
              <a:ext uri="{FF2B5EF4-FFF2-40B4-BE49-F238E27FC236}">
                <a16:creationId xmlns:a16="http://schemas.microsoft.com/office/drawing/2014/main" id="{FC995BF0-0474-0F43-8114-6279725C575C}"/>
              </a:ext>
            </a:extLst>
          </p:cNvPr>
          <p:cNvSpPr txBox="1"/>
          <p:nvPr userDrawn="1"/>
        </p:nvSpPr>
        <p:spPr>
          <a:xfrm>
            <a:off x="533400" y="6281100"/>
            <a:ext cx="7436845" cy="348300"/>
          </a:xfrm>
          <a:prstGeom prst="rect">
            <a:avLst/>
          </a:prstGeom>
          <a:noFill/>
        </p:spPr>
        <p:txBody>
          <a:bodyPr wrap="square" lIns="0" tIns="0" rIns="0" bIns="0">
            <a:spAutoFit/>
          </a:bodyPr>
          <a:lstStyle/>
          <a:p>
            <a:pPr eaLnBrk="0" fontAlgn="auto" hangingPunct="0">
              <a:lnSpc>
                <a:spcPts val="700"/>
              </a:lnSpc>
              <a:spcBef>
                <a:spcPct val="15000"/>
              </a:spcBef>
              <a:spcAft>
                <a:spcPts val="0"/>
              </a:spcAft>
              <a:defRPr/>
            </a:pPr>
            <a:r>
              <a:rPr lang="en-US" sz="600" b="0" i="0">
                <a:solidFill>
                  <a:schemeClr val="tx1">
                    <a:lumMod val="50000"/>
                    <a:lumOff val="50000"/>
                  </a:schemeClr>
                </a:solidFill>
                <a:latin typeface="Arial" panose="020B0604020202020204" pitchFamily="34" charset="0"/>
                <a:cs typeface="Arial" panose="020B0604020202020204" pitchFamily="34" charset="0"/>
              </a:rPr>
              <a:t>NOTICE:  PROPRIETARY AND CONFIDENTIAL</a:t>
            </a:r>
          </a:p>
          <a:p>
            <a:pPr eaLnBrk="0" fontAlgn="auto" hangingPunct="0">
              <a:lnSpc>
                <a:spcPts val="900"/>
              </a:lnSpc>
              <a:spcBef>
                <a:spcPct val="30000"/>
              </a:spcBef>
              <a:spcAft>
                <a:spcPts val="0"/>
              </a:spcAft>
              <a:defRPr/>
            </a:pPr>
            <a:r>
              <a:rPr lang="en-US" sz="600" b="0" i="0">
                <a:solidFill>
                  <a:schemeClr val="tx1">
                    <a:lumMod val="50000"/>
                    <a:lumOff val="50000"/>
                  </a:schemeClr>
                </a:solidFill>
                <a:latin typeface="Arial" panose="020B0604020202020204" pitchFamily="34" charset="0"/>
                <a:cs typeface="Arial" panose="020B0604020202020204" pitchFamily="34" charset="0"/>
              </a:rPr>
              <a:t>This material is proprietary to and contains trade secrets and information which is solely the property of Centric Consulting, LLC. It is solely for the Client’s internal use and shall not be used, reproduced, copied, disclosed, transmitted, in whole or in part, without the express consent of Centric Consulting, LLC.  © 2019 Centric Consulting, LLC. All rights reserved. </a:t>
            </a:r>
            <a:endParaRPr lang="en-US" sz="800" b="0" i="0">
              <a:solidFill>
                <a:schemeClr val="tx1">
                  <a:lumMod val="50000"/>
                  <a:lumOff val="50000"/>
                </a:schemeClr>
              </a:solidFill>
              <a:latin typeface="Arial" panose="020B0604020202020204" pitchFamily="34" charset="0"/>
            </a:endParaRPr>
          </a:p>
        </p:txBody>
      </p:sp>
      <p:sp>
        <p:nvSpPr>
          <p:cNvPr id="16" name="Text Placeholder 2">
            <a:extLst>
              <a:ext uri="{FF2B5EF4-FFF2-40B4-BE49-F238E27FC236}">
                <a16:creationId xmlns:a16="http://schemas.microsoft.com/office/drawing/2014/main" id="{4864BC09-F40C-A842-B0A2-3AE7087878C6}"/>
              </a:ext>
            </a:extLst>
          </p:cNvPr>
          <p:cNvSpPr>
            <a:spLocks noGrp="1"/>
          </p:cNvSpPr>
          <p:nvPr>
            <p:ph type="body" idx="10" hasCustomPrompt="1"/>
          </p:nvPr>
        </p:nvSpPr>
        <p:spPr>
          <a:xfrm>
            <a:off x="538160" y="3168217"/>
            <a:ext cx="11582400" cy="518266"/>
          </a:xfrm>
          <a:prstGeom prst="rect">
            <a:avLst/>
          </a:prstGeom>
        </p:spPr>
        <p:txBody>
          <a:bodyPr lIns="0"/>
          <a:lstStyle>
            <a:lvl1pPr marL="0" indent="0" algn="l">
              <a:buNone/>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name(s)</a:t>
            </a:r>
          </a:p>
        </p:txBody>
      </p:sp>
      <p:cxnSp>
        <p:nvCxnSpPr>
          <p:cNvPr id="10" name="Straight Connector 9">
            <a:extLst>
              <a:ext uri="{FF2B5EF4-FFF2-40B4-BE49-F238E27FC236}">
                <a16:creationId xmlns:a16="http://schemas.microsoft.com/office/drawing/2014/main" id="{812DC318-C68C-8342-BE7A-B72098388BCC}"/>
              </a:ext>
            </a:extLst>
          </p:cNvPr>
          <p:cNvCxnSpPr/>
          <p:nvPr userDrawn="1"/>
        </p:nvCxnSpPr>
        <p:spPr>
          <a:xfrm>
            <a:off x="536044" y="2909484"/>
            <a:ext cx="693174" cy="0"/>
          </a:xfrm>
          <a:prstGeom prst="line">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4E3A48F-8392-4B45-B5EB-1E630E175E01}"/>
              </a:ext>
            </a:extLst>
          </p:cNvPr>
          <p:cNvSpPr>
            <a:spLocks noGrp="1"/>
          </p:cNvSpPr>
          <p:nvPr>
            <p:ph type="ctrTitle" hasCustomPrompt="1"/>
          </p:nvPr>
        </p:nvSpPr>
        <p:spPr>
          <a:xfrm>
            <a:off x="536044" y="2263618"/>
            <a:ext cx="11584516" cy="656503"/>
          </a:xfrm>
          <a:prstGeom prst="rect">
            <a:avLst/>
          </a:prstGeom>
        </p:spPr>
        <p:txBody>
          <a:bodyPr lIns="0" anchor="t" anchorCtr="0">
            <a:noAutofit/>
          </a:bodyPr>
          <a:lstStyle>
            <a:lvl1pPr algn="l">
              <a:defRPr sz="3200" b="0" i="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1F0860AC-0CFA-2649-8D9F-F0155E606EDB}"/>
              </a:ext>
            </a:extLst>
          </p:cNvPr>
          <p:cNvSpPr>
            <a:spLocks noGrp="1"/>
          </p:cNvSpPr>
          <p:nvPr>
            <p:ph type="body" sz="quarter" idx="11" hasCustomPrompt="1"/>
          </p:nvPr>
        </p:nvSpPr>
        <p:spPr>
          <a:xfrm>
            <a:off x="533400" y="5593812"/>
            <a:ext cx="2835275" cy="463550"/>
          </a:xfrm>
          <a:prstGeom prst="rect">
            <a:avLst/>
          </a:prstGeom>
        </p:spPr>
        <p:txBody>
          <a:bodyPr lIns="0"/>
          <a:lstStyle>
            <a:lvl1pPr marL="54864" indent="0">
              <a:buNone/>
              <a:defRPr sz="2000" b="0" i="0">
                <a:solidFill>
                  <a:schemeClr val="accent1"/>
                </a:solidFill>
              </a:defRPr>
            </a:lvl1pPr>
          </a:lstStyle>
          <a:p>
            <a:pPr lvl="0"/>
            <a:r>
              <a:rPr lang="en-US"/>
              <a:t>MONTH YEAR</a:t>
            </a:r>
          </a:p>
        </p:txBody>
      </p:sp>
    </p:spTree>
    <p:extLst>
      <p:ext uri="{BB962C8B-B14F-4D97-AF65-F5344CB8AC3E}">
        <p14:creationId xmlns:p14="http://schemas.microsoft.com/office/powerpoint/2010/main" val="403441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extLst>
    <p:ext uri="{DCECCB84-F9BA-43D5-87BE-67443E8EF086}">
      <p15:sldGuideLst xmlns:p15="http://schemas.microsoft.com/office/powerpoint/2012/main">
        <p15:guide id="1" pos="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2617572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2" name="Moon 21">
            <a:extLst>
              <a:ext uri="{FF2B5EF4-FFF2-40B4-BE49-F238E27FC236}">
                <a16:creationId xmlns:a16="http://schemas.microsoft.com/office/drawing/2014/main" id="{37232266-B91E-AC43-B7D4-7F6B0BB04BCB}"/>
              </a:ext>
            </a:extLst>
          </p:cNvPr>
          <p:cNvSpPr/>
          <p:nvPr userDrawn="1"/>
        </p:nvSpPr>
        <p:spPr>
          <a:xfrm>
            <a:off x="4675263" y="-766361"/>
            <a:ext cx="3094460" cy="8283810"/>
          </a:xfrm>
          <a:prstGeom prst="moon">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extBox 13">
            <a:extLst>
              <a:ext uri="{FF2B5EF4-FFF2-40B4-BE49-F238E27FC236}">
                <a16:creationId xmlns:a16="http://schemas.microsoft.com/office/drawing/2014/main" id="{FC995BF0-0474-0F43-8114-6279725C575C}"/>
              </a:ext>
            </a:extLst>
          </p:cNvPr>
          <p:cNvSpPr txBox="1"/>
          <p:nvPr userDrawn="1"/>
        </p:nvSpPr>
        <p:spPr>
          <a:xfrm>
            <a:off x="515649" y="6309872"/>
            <a:ext cx="7436845" cy="348300"/>
          </a:xfrm>
          <a:prstGeom prst="rect">
            <a:avLst/>
          </a:prstGeom>
          <a:noFill/>
        </p:spPr>
        <p:txBody>
          <a:bodyPr wrap="square" lIns="0" tIns="0" rIns="0" bIns="0">
            <a:spAutoFit/>
          </a:bodyPr>
          <a:lstStyle/>
          <a:p>
            <a:pPr eaLnBrk="0" fontAlgn="auto" hangingPunct="0">
              <a:lnSpc>
                <a:spcPts val="700"/>
              </a:lnSpc>
              <a:spcBef>
                <a:spcPct val="15000"/>
              </a:spcBef>
              <a:spcAft>
                <a:spcPts val="0"/>
              </a:spcAft>
              <a:defRPr/>
            </a:pPr>
            <a:r>
              <a:rPr lang="en-US" sz="600" b="0" i="0">
                <a:solidFill>
                  <a:schemeClr val="tx1">
                    <a:lumMod val="50000"/>
                    <a:lumOff val="50000"/>
                  </a:schemeClr>
                </a:solidFill>
                <a:latin typeface="Arial" panose="020B0604020202020204" pitchFamily="34" charset="0"/>
                <a:cs typeface="Arial" panose="020B0604020202020204" pitchFamily="34" charset="0"/>
              </a:rPr>
              <a:t>NOTICE:  PROPRIETARY AND CONFIDENTIAL</a:t>
            </a:r>
          </a:p>
          <a:p>
            <a:pPr eaLnBrk="0" fontAlgn="auto" hangingPunct="0">
              <a:lnSpc>
                <a:spcPts val="900"/>
              </a:lnSpc>
              <a:spcBef>
                <a:spcPct val="30000"/>
              </a:spcBef>
              <a:spcAft>
                <a:spcPts val="0"/>
              </a:spcAft>
              <a:defRPr/>
            </a:pPr>
            <a:r>
              <a:rPr lang="en-US" sz="600" b="0" i="0">
                <a:solidFill>
                  <a:schemeClr val="tx1">
                    <a:lumMod val="50000"/>
                    <a:lumOff val="50000"/>
                  </a:schemeClr>
                </a:solidFill>
                <a:latin typeface="Arial" panose="020B0604020202020204" pitchFamily="34" charset="0"/>
                <a:cs typeface="Arial" panose="020B0604020202020204" pitchFamily="34" charset="0"/>
              </a:rPr>
              <a:t>This material is proprietary to and contains trade secrets and information which is solely the property of Centric Consulting, LLC. It is solely for the Client’s internal use and shall not be used, reproduced, copied, disclosed, transmitted, in whole or in part, without the express consent of Centric Consulting, LLC.  © 2019 Centric Consulting, LLC. All rights reserved. </a:t>
            </a:r>
            <a:endParaRPr lang="en-US" sz="800" b="0" i="0">
              <a:solidFill>
                <a:schemeClr val="tx1">
                  <a:lumMod val="50000"/>
                  <a:lumOff val="50000"/>
                </a:schemeClr>
              </a:solidFill>
              <a:latin typeface="Arial" panose="020B0604020202020204" pitchFamily="34" charset="0"/>
            </a:endParaRPr>
          </a:p>
        </p:txBody>
      </p:sp>
      <p:sp>
        <p:nvSpPr>
          <p:cNvPr id="16" name="Text Placeholder 2">
            <a:extLst>
              <a:ext uri="{FF2B5EF4-FFF2-40B4-BE49-F238E27FC236}">
                <a16:creationId xmlns:a16="http://schemas.microsoft.com/office/drawing/2014/main" id="{4864BC09-F40C-A842-B0A2-3AE7087878C6}"/>
              </a:ext>
            </a:extLst>
          </p:cNvPr>
          <p:cNvSpPr>
            <a:spLocks noGrp="1"/>
          </p:cNvSpPr>
          <p:nvPr>
            <p:ph type="body" idx="10" hasCustomPrompt="1"/>
          </p:nvPr>
        </p:nvSpPr>
        <p:spPr>
          <a:xfrm>
            <a:off x="523170" y="3168217"/>
            <a:ext cx="11582400" cy="518266"/>
          </a:xfrm>
          <a:prstGeom prst="rect">
            <a:avLst/>
          </a:prstGeom>
        </p:spPr>
        <p:txBody>
          <a:bodyPr lIns="0" rIns="0"/>
          <a:lstStyle>
            <a:lvl1pPr marL="0" indent="0" algn="l">
              <a:buNone/>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name(s)</a:t>
            </a:r>
          </a:p>
        </p:txBody>
      </p:sp>
      <p:cxnSp>
        <p:nvCxnSpPr>
          <p:cNvPr id="10" name="Straight Connector 9">
            <a:extLst>
              <a:ext uri="{FF2B5EF4-FFF2-40B4-BE49-F238E27FC236}">
                <a16:creationId xmlns:a16="http://schemas.microsoft.com/office/drawing/2014/main" id="{812DC318-C68C-8342-BE7A-B72098388BCC}"/>
              </a:ext>
            </a:extLst>
          </p:cNvPr>
          <p:cNvCxnSpPr/>
          <p:nvPr userDrawn="1"/>
        </p:nvCxnSpPr>
        <p:spPr>
          <a:xfrm>
            <a:off x="536044" y="2909484"/>
            <a:ext cx="693174" cy="0"/>
          </a:xfrm>
          <a:prstGeom prst="line">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4E3A48F-8392-4B45-B5EB-1E630E175E01}"/>
              </a:ext>
            </a:extLst>
          </p:cNvPr>
          <p:cNvSpPr>
            <a:spLocks noGrp="1"/>
          </p:cNvSpPr>
          <p:nvPr>
            <p:ph type="ctrTitle" hasCustomPrompt="1"/>
          </p:nvPr>
        </p:nvSpPr>
        <p:spPr>
          <a:xfrm>
            <a:off x="521054" y="2263618"/>
            <a:ext cx="11584516" cy="656503"/>
          </a:xfrm>
          <a:prstGeom prst="rect">
            <a:avLst/>
          </a:prstGeom>
        </p:spPr>
        <p:txBody>
          <a:bodyPr lIns="0" rIns="0" anchor="t" anchorCtr="0">
            <a:noAutofit/>
          </a:bodyPr>
          <a:lstStyle>
            <a:lvl1pPr algn="l">
              <a:defRPr sz="3200" b="0" i="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DFD1EC61-F0C4-A847-86FB-16E1E3F8CC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13273" y="0"/>
            <a:ext cx="5152745" cy="6858000"/>
          </a:xfrm>
          <a:prstGeom prst="rect">
            <a:avLst/>
          </a:prstGeom>
        </p:spPr>
      </p:pic>
      <p:pic>
        <p:nvPicPr>
          <p:cNvPr id="11" name="Picture 10" descr="A close up of a screen&#10;&#10;Description automatically generated">
            <a:extLst>
              <a:ext uri="{FF2B5EF4-FFF2-40B4-BE49-F238E27FC236}">
                <a16:creationId xmlns:a16="http://schemas.microsoft.com/office/drawing/2014/main" id="{A8D07BAD-EBA6-1341-9A93-DD368B9FB4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1540" y="1029357"/>
            <a:ext cx="2440516" cy="337480"/>
          </a:xfrm>
          <a:prstGeom prst="rect">
            <a:avLst/>
          </a:prstGeom>
        </p:spPr>
      </p:pic>
      <p:sp>
        <p:nvSpPr>
          <p:cNvPr id="12" name="Text Placeholder 3">
            <a:extLst>
              <a:ext uri="{FF2B5EF4-FFF2-40B4-BE49-F238E27FC236}">
                <a16:creationId xmlns:a16="http://schemas.microsoft.com/office/drawing/2014/main" id="{3436A436-96EF-3748-8A3F-446BB5201D1A}"/>
              </a:ext>
            </a:extLst>
          </p:cNvPr>
          <p:cNvSpPr>
            <a:spLocks noGrp="1"/>
          </p:cNvSpPr>
          <p:nvPr>
            <p:ph type="body" sz="quarter" idx="11" hasCustomPrompt="1"/>
          </p:nvPr>
        </p:nvSpPr>
        <p:spPr>
          <a:xfrm>
            <a:off x="526296" y="5594350"/>
            <a:ext cx="2835275" cy="463550"/>
          </a:xfrm>
          <a:prstGeom prst="rect">
            <a:avLst/>
          </a:prstGeom>
        </p:spPr>
        <p:txBody>
          <a:bodyPr lIns="0" rIns="0"/>
          <a:lstStyle>
            <a:lvl1pPr marL="54864" indent="0">
              <a:buNone/>
              <a:defRPr sz="2000" b="0" i="0">
                <a:solidFill>
                  <a:schemeClr val="accent1"/>
                </a:solidFill>
              </a:defRPr>
            </a:lvl1pPr>
          </a:lstStyle>
          <a:p>
            <a:pPr lvl="0"/>
            <a:r>
              <a:rPr lang="en-US"/>
              <a:t>MONTH YEAR</a:t>
            </a:r>
          </a:p>
        </p:txBody>
      </p:sp>
    </p:spTree>
    <p:extLst>
      <p:ext uri="{BB962C8B-B14F-4D97-AF65-F5344CB8AC3E}">
        <p14:creationId xmlns:p14="http://schemas.microsoft.com/office/powerpoint/2010/main" val="371275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extLst>
    <p:ext uri="{DCECCB84-F9BA-43D5-87BE-67443E8EF086}">
      <p15:sldGuideLst xmlns:p15="http://schemas.microsoft.com/office/powerpoint/2012/main">
        <p15:guide id="1" pos="3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2" name="Moon 21">
            <a:extLst>
              <a:ext uri="{FF2B5EF4-FFF2-40B4-BE49-F238E27FC236}">
                <a16:creationId xmlns:a16="http://schemas.microsoft.com/office/drawing/2014/main" id="{37232266-B91E-AC43-B7D4-7F6B0BB04BCB}"/>
              </a:ext>
            </a:extLst>
          </p:cNvPr>
          <p:cNvSpPr/>
          <p:nvPr userDrawn="1"/>
        </p:nvSpPr>
        <p:spPr>
          <a:xfrm>
            <a:off x="4675263" y="-766361"/>
            <a:ext cx="3094460" cy="8283810"/>
          </a:xfrm>
          <a:prstGeom prst="moon">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extBox 13">
            <a:extLst>
              <a:ext uri="{FF2B5EF4-FFF2-40B4-BE49-F238E27FC236}">
                <a16:creationId xmlns:a16="http://schemas.microsoft.com/office/drawing/2014/main" id="{FC995BF0-0474-0F43-8114-6279725C575C}"/>
              </a:ext>
            </a:extLst>
          </p:cNvPr>
          <p:cNvSpPr txBox="1"/>
          <p:nvPr userDrawn="1"/>
        </p:nvSpPr>
        <p:spPr>
          <a:xfrm>
            <a:off x="533400" y="6340868"/>
            <a:ext cx="7436845" cy="348300"/>
          </a:xfrm>
          <a:prstGeom prst="rect">
            <a:avLst/>
          </a:prstGeom>
          <a:noFill/>
        </p:spPr>
        <p:txBody>
          <a:bodyPr wrap="square" lIns="0" tIns="0" rIns="0" bIns="0">
            <a:spAutoFit/>
          </a:bodyPr>
          <a:lstStyle/>
          <a:p>
            <a:pPr eaLnBrk="0" fontAlgn="auto" hangingPunct="0">
              <a:lnSpc>
                <a:spcPts val="700"/>
              </a:lnSpc>
              <a:spcBef>
                <a:spcPct val="15000"/>
              </a:spcBef>
              <a:spcAft>
                <a:spcPts val="0"/>
              </a:spcAft>
              <a:defRPr/>
            </a:pPr>
            <a:r>
              <a:rPr lang="en-US" sz="600" b="0" i="0">
                <a:solidFill>
                  <a:schemeClr val="tx1">
                    <a:lumMod val="50000"/>
                    <a:lumOff val="50000"/>
                  </a:schemeClr>
                </a:solidFill>
                <a:latin typeface="Arial" panose="020B0604020202020204" pitchFamily="34" charset="0"/>
                <a:cs typeface="Arial" panose="020B0604020202020204" pitchFamily="34" charset="0"/>
              </a:rPr>
              <a:t>NOTICE:  PROPRIETARY AND CONFIDENTIAL</a:t>
            </a:r>
          </a:p>
          <a:p>
            <a:pPr eaLnBrk="0" fontAlgn="auto" hangingPunct="0">
              <a:lnSpc>
                <a:spcPts val="900"/>
              </a:lnSpc>
              <a:spcBef>
                <a:spcPct val="30000"/>
              </a:spcBef>
              <a:spcAft>
                <a:spcPts val="0"/>
              </a:spcAft>
              <a:defRPr/>
            </a:pPr>
            <a:r>
              <a:rPr lang="en-US" sz="600" b="0" i="0">
                <a:solidFill>
                  <a:schemeClr val="tx1">
                    <a:lumMod val="50000"/>
                    <a:lumOff val="50000"/>
                  </a:schemeClr>
                </a:solidFill>
                <a:latin typeface="Arial" panose="020B0604020202020204" pitchFamily="34" charset="0"/>
                <a:cs typeface="Arial" panose="020B0604020202020204" pitchFamily="34" charset="0"/>
              </a:rPr>
              <a:t>This material is proprietary to and contains trade secrets and information which is solely the property of Centric Consulting, LLC. It is solely for the Client’s internal use and shall not be used, reproduced, copied, disclosed, transmitted, in whole or in part, without the express consent of Centric Consulting, LLC.  © 2019 Centric Consulting, LLC. All rights reserved. </a:t>
            </a:r>
            <a:endParaRPr lang="en-US" sz="800" b="0" i="0">
              <a:solidFill>
                <a:schemeClr val="tx1">
                  <a:lumMod val="50000"/>
                  <a:lumOff val="50000"/>
                </a:schemeClr>
              </a:solidFill>
              <a:latin typeface="Arial" panose="020B0604020202020204" pitchFamily="34" charset="0"/>
            </a:endParaRPr>
          </a:p>
        </p:txBody>
      </p:sp>
      <p:sp>
        <p:nvSpPr>
          <p:cNvPr id="16" name="Text Placeholder 2">
            <a:extLst>
              <a:ext uri="{FF2B5EF4-FFF2-40B4-BE49-F238E27FC236}">
                <a16:creationId xmlns:a16="http://schemas.microsoft.com/office/drawing/2014/main" id="{4864BC09-F40C-A842-B0A2-3AE7087878C6}"/>
              </a:ext>
            </a:extLst>
          </p:cNvPr>
          <p:cNvSpPr>
            <a:spLocks noGrp="1"/>
          </p:cNvSpPr>
          <p:nvPr>
            <p:ph type="body" idx="10" hasCustomPrompt="1"/>
          </p:nvPr>
        </p:nvSpPr>
        <p:spPr>
          <a:xfrm>
            <a:off x="538160" y="3168217"/>
            <a:ext cx="11582400" cy="518266"/>
          </a:xfrm>
          <a:prstGeom prst="rect">
            <a:avLst/>
          </a:prstGeom>
        </p:spPr>
        <p:txBody>
          <a:bodyPr lIns="0" rIns="0"/>
          <a:lstStyle>
            <a:lvl1pPr marL="0" indent="0" algn="l">
              <a:buNone/>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name(s)</a:t>
            </a:r>
          </a:p>
        </p:txBody>
      </p:sp>
      <p:cxnSp>
        <p:nvCxnSpPr>
          <p:cNvPr id="10" name="Straight Connector 9">
            <a:extLst>
              <a:ext uri="{FF2B5EF4-FFF2-40B4-BE49-F238E27FC236}">
                <a16:creationId xmlns:a16="http://schemas.microsoft.com/office/drawing/2014/main" id="{812DC318-C68C-8342-BE7A-B72098388BCC}"/>
              </a:ext>
            </a:extLst>
          </p:cNvPr>
          <p:cNvCxnSpPr/>
          <p:nvPr userDrawn="1"/>
        </p:nvCxnSpPr>
        <p:spPr>
          <a:xfrm>
            <a:off x="536044" y="2909484"/>
            <a:ext cx="693174" cy="0"/>
          </a:xfrm>
          <a:prstGeom prst="line">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4E3A48F-8392-4B45-B5EB-1E630E175E01}"/>
              </a:ext>
            </a:extLst>
          </p:cNvPr>
          <p:cNvSpPr>
            <a:spLocks noGrp="1"/>
          </p:cNvSpPr>
          <p:nvPr>
            <p:ph type="ctrTitle" hasCustomPrompt="1"/>
          </p:nvPr>
        </p:nvSpPr>
        <p:spPr>
          <a:xfrm>
            <a:off x="536044" y="2263618"/>
            <a:ext cx="11584516" cy="656503"/>
          </a:xfrm>
          <a:prstGeom prst="rect">
            <a:avLst/>
          </a:prstGeom>
        </p:spPr>
        <p:txBody>
          <a:bodyPr lIns="0" rIns="0" anchor="t" anchorCtr="0">
            <a:noAutofit/>
          </a:bodyPr>
          <a:lstStyle>
            <a:lvl1pPr algn="l">
              <a:defRPr sz="3200" b="0" i="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1592D5A7-CCE8-FF47-81E1-3A523E889B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39255" y="0"/>
            <a:ext cx="5152745" cy="6858000"/>
          </a:xfrm>
          <a:prstGeom prst="rect">
            <a:avLst/>
          </a:prstGeom>
        </p:spPr>
      </p:pic>
      <p:pic>
        <p:nvPicPr>
          <p:cNvPr id="11" name="Picture 10" descr="A close up of a screen&#10;&#10;Description automatically generated">
            <a:extLst>
              <a:ext uri="{FF2B5EF4-FFF2-40B4-BE49-F238E27FC236}">
                <a16:creationId xmlns:a16="http://schemas.microsoft.com/office/drawing/2014/main" id="{EA14BC37-A061-3D44-922F-FF3F887BCB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6510" y="1029357"/>
            <a:ext cx="2440516" cy="337480"/>
          </a:xfrm>
          <a:prstGeom prst="rect">
            <a:avLst/>
          </a:prstGeom>
        </p:spPr>
      </p:pic>
      <p:sp>
        <p:nvSpPr>
          <p:cNvPr id="12" name="Text Placeholder 3">
            <a:extLst>
              <a:ext uri="{FF2B5EF4-FFF2-40B4-BE49-F238E27FC236}">
                <a16:creationId xmlns:a16="http://schemas.microsoft.com/office/drawing/2014/main" id="{EDFB8334-CE37-3647-B395-667ABD7E9ECF}"/>
              </a:ext>
            </a:extLst>
          </p:cNvPr>
          <p:cNvSpPr>
            <a:spLocks noGrp="1"/>
          </p:cNvSpPr>
          <p:nvPr>
            <p:ph type="body" sz="quarter" idx="11" hasCustomPrompt="1"/>
          </p:nvPr>
        </p:nvSpPr>
        <p:spPr>
          <a:xfrm>
            <a:off x="533400" y="5593812"/>
            <a:ext cx="2835275" cy="463550"/>
          </a:xfrm>
          <a:prstGeom prst="rect">
            <a:avLst/>
          </a:prstGeom>
        </p:spPr>
        <p:txBody>
          <a:bodyPr lIns="0"/>
          <a:lstStyle>
            <a:lvl1pPr marL="54864" indent="0">
              <a:buNone/>
              <a:defRPr sz="2000" b="0" i="0">
                <a:solidFill>
                  <a:schemeClr val="accent1"/>
                </a:solidFill>
              </a:defRPr>
            </a:lvl1pPr>
          </a:lstStyle>
          <a:p>
            <a:pPr lvl="0"/>
            <a:r>
              <a:rPr lang="en-US"/>
              <a:t>MONTH YEAR</a:t>
            </a:r>
          </a:p>
        </p:txBody>
      </p:sp>
    </p:spTree>
    <p:extLst>
      <p:ext uri="{BB962C8B-B14F-4D97-AF65-F5344CB8AC3E}">
        <p14:creationId xmlns:p14="http://schemas.microsoft.com/office/powerpoint/2010/main" val="67101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extLst>
    <p:ext uri="{DCECCB84-F9BA-43D5-87BE-67443E8EF086}">
      <p15:sldGuideLst xmlns:p15="http://schemas.microsoft.com/office/powerpoint/2012/main">
        <p15:guide id="1" pos="3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2" name="Moon 21">
            <a:extLst>
              <a:ext uri="{FF2B5EF4-FFF2-40B4-BE49-F238E27FC236}">
                <a16:creationId xmlns:a16="http://schemas.microsoft.com/office/drawing/2014/main" id="{37232266-B91E-AC43-B7D4-7F6B0BB04BCB}"/>
              </a:ext>
            </a:extLst>
          </p:cNvPr>
          <p:cNvSpPr/>
          <p:nvPr userDrawn="1"/>
        </p:nvSpPr>
        <p:spPr>
          <a:xfrm>
            <a:off x="4675263" y="-766361"/>
            <a:ext cx="3094460" cy="8283810"/>
          </a:xfrm>
          <a:prstGeom prst="moon">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3" name="Picture 12" descr="A close up of a screen&#10;&#10;Description automatically generated">
            <a:extLst>
              <a:ext uri="{FF2B5EF4-FFF2-40B4-BE49-F238E27FC236}">
                <a16:creationId xmlns:a16="http://schemas.microsoft.com/office/drawing/2014/main" id="{168B0C5D-D13E-9044-9469-1F5A0B0AFE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6510" y="1029357"/>
            <a:ext cx="2440516" cy="337480"/>
          </a:xfrm>
          <a:prstGeom prst="rect">
            <a:avLst/>
          </a:prstGeom>
        </p:spPr>
      </p:pic>
      <p:sp>
        <p:nvSpPr>
          <p:cNvPr id="14" name="TextBox 13">
            <a:extLst>
              <a:ext uri="{FF2B5EF4-FFF2-40B4-BE49-F238E27FC236}">
                <a16:creationId xmlns:a16="http://schemas.microsoft.com/office/drawing/2014/main" id="{FC995BF0-0474-0F43-8114-6279725C575C}"/>
              </a:ext>
            </a:extLst>
          </p:cNvPr>
          <p:cNvSpPr txBox="1"/>
          <p:nvPr userDrawn="1"/>
        </p:nvSpPr>
        <p:spPr>
          <a:xfrm>
            <a:off x="533400" y="6340867"/>
            <a:ext cx="7436845" cy="348300"/>
          </a:xfrm>
          <a:prstGeom prst="rect">
            <a:avLst/>
          </a:prstGeom>
          <a:noFill/>
        </p:spPr>
        <p:txBody>
          <a:bodyPr wrap="square" lIns="0" tIns="0" rIns="0" bIns="0">
            <a:spAutoFit/>
          </a:bodyPr>
          <a:lstStyle/>
          <a:p>
            <a:pPr eaLnBrk="0" fontAlgn="auto" hangingPunct="0">
              <a:lnSpc>
                <a:spcPts val="700"/>
              </a:lnSpc>
              <a:spcBef>
                <a:spcPct val="15000"/>
              </a:spcBef>
              <a:spcAft>
                <a:spcPts val="0"/>
              </a:spcAft>
              <a:defRPr/>
            </a:pPr>
            <a:r>
              <a:rPr lang="en-US" sz="600" b="0" i="0">
                <a:solidFill>
                  <a:schemeClr val="tx1">
                    <a:lumMod val="50000"/>
                    <a:lumOff val="50000"/>
                  </a:schemeClr>
                </a:solidFill>
                <a:latin typeface="Arial" panose="020B0604020202020204" pitchFamily="34" charset="0"/>
                <a:cs typeface="Arial" panose="020B0604020202020204" pitchFamily="34" charset="0"/>
              </a:rPr>
              <a:t>NOTICE:  PROPRIETARY AND CONFIDENTIAL</a:t>
            </a:r>
          </a:p>
          <a:p>
            <a:pPr eaLnBrk="0" fontAlgn="auto" hangingPunct="0">
              <a:lnSpc>
                <a:spcPts val="900"/>
              </a:lnSpc>
              <a:spcBef>
                <a:spcPct val="30000"/>
              </a:spcBef>
              <a:spcAft>
                <a:spcPts val="0"/>
              </a:spcAft>
              <a:defRPr/>
            </a:pPr>
            <a:r>
              <a:rPr lang="en-US" sz="600" b="0" i="0">
                <a:solidFill>
                  <a:schemeClr val="tx1">
                    <a:lumMod val="50000"/>
                    <a:lumOff val="50000"/>
                  </a:schemeClr>
                </a:solidFill>
                <a:latin typeface="Arial" panose="020B0604020202020204" pitchFamily="34" charset="0"/>
                <a:cs typeface="Arial" panose="020B0604020202020204" pitchFamily="34" charset="0"/>
              </a:rPr>
              <a:t>This material is proprietary to and contains trade secrets and information which is solely the property of Centric Consulting, LLC. It is solely for the Client’s internal use and shall not be used, reproduced, copied, disclosed, transmitted, in whole or in part, without the express consent of Centric Consulting, LLC.  © 2019 Centric Consulting, LLC. All rights reserved. </a:t>
            </a:r>
            <a:endParaRPr lang="en-US" sz="800" b="0" i="0">
              <a:solidFill>
                <a:schemeClr val="tx1">
                  <a:lumMod val="50000"/>
                  <a:lumOff val="50000"/>
                </a:schemeClr>
              </a:solidFill>
              <a:latin typeface="Arial" panose="020B0604020202020204" pitchFamily="34" charset="0"/>
            </a:endParaRPr>
          </a:p>
        </p:txBody>
      </p:sp>
      <p:sp>
        <p:nvSpPr>
          <p:cNvPr id="16" name="Text Placeholder 2">
            <a:extLst>
              <a:ext uri="{FF2B5EF4-FFF2-40B4-BE49-F238E27FC236}">
                <a16:creationId xmlns:a16="http://schemas.microsoft.com/office/drawing/2014/main" id="{4864BC09-F40C-A842-B0A2-3AE7087878C6}"/>
              </a:ext>
            </a:extLst>
          </p:cNvPr>
          <p:cNvSpPr>
            <a:spLocks noGrp="1"/>
          </p:cNvSpPr>
          <p:nvPr>
            <p:ph type="body" idx="10" hasCustomPrompt="1"/>
          </p:nvPr>
        </p:nvSpPr>
        <p:spPr>
          <a:xfrm>
            <a:off x="538160" y="3168217"/>
            <a:ext cx="11582400" cy="518266"/>
          </a:xfrm>
          <a:prstGeom prst="rect">
            <a:avLst/>
          </a:prstGeom>
        </p:spPr>
        <p:txBody>
          <a:bodyPr lIns="0" rIns="0"/>
          <a:lstStyle>
            <a:lvl1pPr marL="0" indent="0" algn="l">
              <a:buNone/>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name(s)</a:t>
            </a:r>
          </a:p>
        </p:txBody>
      </p:sp>
      <p:cxnSp>
        <p:nvCxnSpPr>
          <p:cNvPr id="10" name="Straight Connector 9">
            <a:extLst>
              <a:ext uri="{FF2B5EF4-FFF2-40B4-BE49-F238E27FC236}">
                <a16:creationId xmlns:a16="http://schemas.microsoft.com/office/drawing/2014/main" id="{812DC318-C68C-8342-BE7A-B72098388BCC}"/>
              </a:ext>
            </a:extLst>
          </p:cNvPr>
          <p:cNvCxnSpPr/>
          <p:nvPr userDrawn="1"/>
        </p:nvCxnSpPr>
        <p:spPr>
          <a:xfrm>
            <a:off x="536044" y="2909484"/>
            <a:ext cx="693174" cy="0"/>
          </a:xfrm>
          <a:prstGeom prst="line">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4E3A48F-8392-4B45-B5EB-1E630E175E01}"/>
              </a:ext>
            </a:extLst>
          </p:cNvPr>
          <p:cNvSpPr>
            <a:spLocks noGrp="1"/>
          </p:cNvSpPr>
          <p:nvPr>
            <p:ph type="ctrTitle" hasCustomPrompt="1"/>
          </p:nvPr>
        </p:nvSpPr>
        <p:spPr>
          <a:xfrm>
            <a:off x="536044" y="2263618"/>
            <a:ext cx="11584516" cy="656503"/>
          </a:xfrm>
          <a:prstGeom prst="rect">
            <a:avLst/>
          </a:prstGeom>
        </p:spPr>
        <p:txBody>
          <a:bodyPr lIns="0" rIns="0" anchor="t" anchorCtr="0">
            <a:noAutofit/>
          </a:bodyPr>
          <a:lstStyle>
            <a:lvl1pPr algn="l">
              <a:defRPr sz="3200" b="0" i="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1592D5A7-CCE8-FF47-81E1-3A523E889B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9255" y="0"/>
            <a:ext cx="5152745" cy="6857999"/>
          </a:xfrm>
          <a:prstGeom prst="rect">
            <a:avLst/>
          </a:prstGeom>
        </p:spPr>
      </p:pic>
      <p:sp>
        <p:nvSpPr>
          <p:cNvPr id="12" name="Text Placeholder 3">
            <a:extLst>
              <a:ext uri="{FF2B5EF4-FFF2-40B4-BE49-F238E27FC236}">
                <a16:creationId xmlns:a16="http://schemas.microsoft.com/office/drawing/2014/main" id="{F7901F22-ECED-1340-91D5-00659A34455E}"/>
              </a:ext>
            </a:extLst>
          </p:cNvPr>
          <p:cNvSpPr>
            <a:spLocks noGrp="1"/>
          </p:cNvSpPr>
          <p:nvPr>
            <p:ph type="body" sz="quarter" idx="11" hasCustomPrompt="1"/>
          </p:nvPr>
        </p:nvSpPr>
        <p:spPr>
          <a:xfrm>
            <a:off x="533400" y="5593812"/>
            <a:ext cx="2835275" cy="463550"/>
          </a:xfrm>
          <a:prstGeom prst="rect">
            <a:avLst/>
          </a:prstGeom>
        </p:spPr>
        <p:txBody>
          <a:bodyPr lIns="0"/>
          <a:lstStyle>
            <a:lvl1pPr marL="54864" indent="0">
              <a:buNone/>
              <a:defRPr sz="2000" b="0" i="0">
                <a:solidFill>
                  <a:schemeClr val="accent1"/>
                </a:solidFill>
              </a:defRPr>
            </a:lvl1pPr>
          </a:lstStyle>
          <a:p>
            <a:pPr lvl="0"/>
            <a:r>
              <a:rPr lang="en-US"/>
              <a:t>MONTH YEAR</a:t>
            </a:r>
          </a:p>
        </p:txBody>
      </p:sp>
    </p:spTree>
    <p:extLst>
      <p:ext uri="{BB962C8B-B14F-4D97-AF65-F5344CB8AC3E}">
        <p14:creationId xmlns:p14="http://schemas.microsoft.com/office/powerpoint/2010/main" val="16278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extLst>
    <p:ext uri="{DCECCB84-F9BA-43D5-87BE-67443E8EF086}">
      <p15:sldGuideLst xmlns:p15="http://schemas.microsoft.com/office/powerpoint/2012/main">
        <p15:guide id="1" pos="3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g Impac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84CB3-4471-FD46-8E49-82509D651F54}"/>
              </a:ext>
            </a:extLst>
          </p:cNvPr>
          <p:cNvSpPr/>
          <p:nvPr userDrawn="1"/>
        </p:nvSpPr>
        <p:spPr>
          <a:xfrm>
            <a:off x="0" y="0"/>
            <a:ext cx="12192000" cy="6858000"/>
          </a:xfrm>
          <a:prstGeom prst="rect">
            <a:avLst/>
          </a:prstGeom>
          <a:solidFill>
            <a:schemeClr val="tx1">
              <a:lumMod val="5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itle 1">
            <a:extLst>
              <a:ext uri="{FF2B5EF4-FFF2-40B4-BE49-F238E27FC236}">
                <a16:creationId xmlns:a16="http://schemas.microsoft.com/office/drawing/2014/main" id="{C3E6E877-1B5C-F645-B8AE-3A5B539E2C82}"/>
              </a:ext>
            </a:extLst>
          </p:cNvPr>
          <p:cNvSpPr>
            <a:spLocks noGrp="1"/>
          </p:cNvSpPr>
          <p:nvPr>
            <p:ph type="ctrTitle" hasCustomPrompt="1"/>
          </p:nvPr>
        </p:nvSpPr>
        <p:spPr>
          <a:xfrm>
            <a:off x="303213" y="741444"/>
            <a:ext cx="9976413" cy="3815808"/>
          </a:xfrm>
          <a:prstGeom prst="rect">
            <a:avLst/>
          </a:prstGeom>
        </p:spPr>
        <p:txBody>
          <a:bodyPr anchor="t" anchorCtr="0">
            <a:noAutofit/>
          </a:bodyPr>
          <a:lstStyle>
            <a:lvl1pPr algn="l">
              <a:defRPr sz="4000" b="0" i="0">
                <a:solidFill>
                  <a:schemeClr val="bg1"/>
                </a:solidFill>
                <a:latin typeface="Arial" panose="020B0604020202020204" pitchFamily="34" charset="0"/>
                <a:cs typeface="Arial" panose="020B0604020202020204" pitchFamily="34" charset="0"/>
              </a:defRPr>
            </a:lvl1pPr>
          </a:lstStyle>
          <a:p>
            <a:r>
              <a:rPr lang="en-US"/>
              <a:t>Put Your Big, Important Statement Here</a:t>
            </a:r>
            <a:br>
              <a:rPr lang="en-US"/>
            </a:br>
            <a:r>
              <a:rPr lang="en-US"/>
              <a:t>and fill background with image</a:t>
            </a:r>
          </a:p>
        </p:txBody>
      </p:sp>
      <p:pic>
        <p:nvPicPr>
          <p:cNvPr id="7" name="Picture 6">
            <a:extLst>
              <a:ext uri="{FF2B5EF4-FFF2-40B4-BE49-F238E27FC236}">
                <a16:creationId xmlns:a16="http://schemas.microsoft.com/office/drawing/2014/main" id="{37568C09-13E5-844B-BF2B-045441EA7D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2003" y="6443674"/>
            <a:ext cx="1323437" cy="190296"/>
          </a:xfrm>
          <a:prstGeom prst="rect">
            <a:avLst/>
          </a:prstGeom>
        </p:spPr>
      </p:pic>
      <p:sp>
        <p:nvSpPr>
          <p:cNvPr id="8" name="Slide Number Placeholder 9">
            <a:extLst>
              <a:ext uri="{FF2B5EF4-FFF2-40B4-BE49-F238E27FC236}">
                <a16:creationId xmlns:a16="http://schemas.microsoft.com/office/drawing/2014/main" id="{3B5A8211-4E7C-DA45-A13D-F6318C011FDB}"/>
              </a:ext>
            </a:extLst>
          </p:cNvPr>
          <p:cNvSpPr txBox="1">
            <a:spLocks/>
          </p:cNvSpPr>
          <p:nvPr userDrawn="1"/>
        </p:nvSpPr>
        <p:spPr>
          <a:xfrm>
            <a:off x="11605152" y="6462486"/>
            <a:ext cx="319625" cy="108360"/>
          </a:xfrm>
          <a:prstGeom prst="rect">
            <a:avLst/>
          </a:prstGeom>
        </p:spPr>
        <p:txBody>
          <a:bodyPr vert="horz" wrap="none" lIns="0" tIns="0" rIns="0" bIns="0" rtlCol="0" anchor="ctr"/>
          <a:lstStyle>
            <a:defPPr>
              <a:defRPr lang="en-US"/>
            </a:defPPr>
            <a:lvl1pPr marL="0" algn="ctr" defTabSz="765273" rtl="0" eaLnBrk="1" latinLnBrk="0" hangingPunct="1">
              <a:defRPr sz="1200" b="1" i="0" kern="1200">
                <a:solidFill>
                  <a:schemeClr val="bg1"/>
                </a:solidFill>
                <a:latin typeface="Arial" charset="0"/>
                <a:ea typeface="Arial" charset="0"/>
                <a:cs typeface="Arial" charset="0"/>
              </a:defRPr>
            </a:lvl1pPr>
            <a:lvl2pPr marL="382636" algn="l" defTabSz="765273" rtl="0" eaLnBrk="1" latinLnBrk="0" hangingPunct="1">
              <a:defRPr sz="1507" kern="1200">
                <a:solidFill>
                  <a:schemeClr val="tx1"/>
                </a:solidFill>
                <a:latin typeface="+mn-lt"/>
                <a:ea typeface="+mn-ea"/>
                <a:cs typeface="+mn-cs"/>
              </a:defRPr>
            </a:lvl2pPr>
            <a:lvl3pPr marL="765273" algn="l" defTabSz="765273" rtl="0" eaLnBrk="1" latinLnBrk="0" hangingPunct="1">
              <a:defRPr sz="1507" kern="1200">
                <a:solidFill>
                  <a:schemeClr val="tx1"/>
                </a:solidFill>
                <a:latin typeface="+mn-lt"/>
                <a:ea typeface="+mn-ea"/>
                <a:cs typeface="+mn-cs"/>
              </a:defRPr>
            </a:lvl3pPr>
            <a:lvl4pPr marL="1147909" algn="l" defTabSz="765273" rtl="0" eaLnBrk="1" latinLnBrk="0" hangingPunct="1">
              <a:defRPr sz="1507" kern="1200">
                <a:solidFill>
                  <a:schemeClr val="tx1"/>
                </a:solidFill>
                <a:latin typeface="+mn-lt"/>
                <a:ea typeface="+mn-ea"/>
                <a:cs typeface="+mn-cs"/>
              </a:defRPr>
            </a:lvl4pPr>
            <a:lvl5pPr marL="1530546" algn="l" defTabSz="765273" rtl="0" eaLnBrk="1" latinLnBrk="0" hangingPunct="1">
              <a:defRPr sz="1507" kern="1200">
                <a:solidFill>
                  <a:schemeClr val="tx1"/>
                </a:solidFill>
                <a:latin typeface="+mn-lt"/>
                <a:ea typeface="+mn-ea"/>
                <a:cs typeface="+mn-cs"/>
              </a:defRPr>
            </a:lvl5pPr>
            <a:lvl6pPr marL="1913182" algn="l" defTabSz="765273" rtl="0" eaLnBrk="1" latinLnBrk="0" hangingPunct="1">
              <a:defRPr sz="1507" kern="1200">
                <a:solidFill>
                  <a:schemeClr val="tx1"/>
                </a:solidFill>
                <a:latin typeface="+mn-lt"/>
                <a:ea typeface="+mn-ea"/>
                <a:cs typeface="+mn-cs"/>
              </a:defRPr>
            </a:lvl6pPr>
            <a:lvl7pPr marL="2295819" algn="l" defTabSz="765273" rtl="0" eaLnBrk="1" latinLnBrk="0" hangingPunct="1">
              <a:defRPr sz="1507" kern="1200">
                <a:solidFill>
                  <a:schemeClr val="tx1"/>
                </a:solidFill>
                <a:latin typeface="+mn-lt"/>
                <a:ea typeface="+mn-ea"/>
                <a:cs typeface="+mn-cs"/>
              </a:defRPr>
            </a:lvl7pPr>
            <a:lvl8pPr marL="2678454" algn="l" defTabSz="765273" rtl="0" eaLnBrk="1" latinLnBrk="0" hangingPunct="1">
              <a:defRPr sz="1507" kern="1200">
                <a:solidFill>
                  <a:schemeClr val="tx1"/>
                </a:solidFill>
                <a:latin typeface="+mn-lt"/>
                <a:ea typeface="+mn-ea"/>
                <a:cs typeface="+mn-cs"/>
              </a:defRPr>
            </a:lvl8pPr>
            <a:lvl9pPr marL="3061091" algn="l" defTabSz="765273" rtl="0" eaLnBrk="1" latinLnBrk="0" hangingPunct="1">
              <a:defRPr sz="1507" kern="1200">
                <a:solidFill>
                  <a:schemeClr val="tx1"/>
                </a:solidFill>
                <a:latin typeface="+mn-lt"/>
                <a:ea typeface="+mn-ea"/>
                <a:cs typeface="+mn-cs"/>
              </a:defRPr>
            </a:lvl9pPr>
          </a:lstStyle>
          <a:p>
            <a:fld id="{175D4B48-FFA5-7D40-9EA7-31B4854DE5AA}" type="slidenum">
              <a:rPr lang="en-US" b="0" i="0" smtClean="0">
                <a:solidFill>
                  <a:schemeClr val="bg1"/>
                </a:solidFill>
                <a:latin typeface="Arial" panose="020B0604020202020204" pitchFamily="34" charset="0"/>
                <a:ea typeface="Open Sans" panose="020B0606030504020204" pitchFamily="34" charset="0"/>
                <a:cs typeface="Arial" panose="020B0604020202020204" pitchFamily="34" charset="0"/>
              </a:rPr>
              <a:t>‹#›</a:t>
            </a:fld>
            <a:endParaRPr lang="en-US" b="0" i="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9" name="Oval 8">
            <a:extLst>
              <a:ext uri="{FF2B5EF4-FFF2-40B4-BE49-F238E27FC236}">
                <a16:creationId xmlns:a16="http://schemas.microsoft.com/office/drawing/2014/main" id="{FF155E18-C868-BE45-9BDE-659300931950}"/>
              </a:ext>
            </a:extLst>
          </p:cNvPr>
          <p:cNvSpPr/>
          <p:nvPr userDrawn="1"/>
        </p:nvSpPr>
        <p:spPr>
          <a:xfrm>
            <a:off x="11578625" y="6332135"/>
            <a:ext cx="372680" cy="3726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1"/>
              </a:solidFill>
              <a:latin typeface="Arial" panose="020B0604020202020204" pitchFamily="34" charset="0"/>
            </a:endParaRPr>
          </a:p>
        </p:txBody>
      </p:sp>
    </p:spTree>
    <p:extLst>
      <p:ext uri="{BB962C8B-B14F-4D97-AF65-F5344CB8AC3E}">
        <p14:creationId xmlns:p14="http://schemas.microsoft.com/office/powerpoint/2010/main" val="360129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Picture+ Yellow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04C19-86A5-45AB-B1C6-AF48ED9C7956}"/>
              </a:ext>
            </a:extLst>
          </p:cNvPr>
          <p:cNvSpPr>
            <a:spLocks noGrp="1"/>
          </p:cNvSpPr>
          <p:nvPr>
            <p:ph type="title"/>
          </p:nvPr>
        </p:nvSpPr>
        <p:spPr>
          <a:xfrm>
            <a:off x="302683" y="228602"/>
            <a:ext cx="5935557" cy="777874"/>
          </a:xfrm>
          <a:prstGeom prst="rect">
            <a:avLst/>
          </a:prstGeom>
        </p:spPr>
        <p:txBody>
          <a:bodyPr lIns="0" rIns="0"/>
          <a:lstStyle>
            <a:lvl1pPr>
              <a:defRPr b="0" i="0">
                <a:latin typeface="Arial" panose="020B0604020202020204" pitchFamily="34" charset="0"/>
                <a:cs typeface="Arial" panose="020B0604020202020204" pitchFamily="34" charset="0"/>
              </a:defRPr>
            </a:lvl1pPr>
          </a:lstStyle>
          <a:p>
            <a:r>
              <a:rPr lang="en-US"/>
              <a:t>Click to edit Master title style</a:t>
            </a:r>
            <a:endParaRPr lang="en-ID"/>
          </a:p>
        </p:txBody>
      </p:sp>
      <p:sp>
        <p:nvSpPr>
          <p:cNvPr id="13" name="Picture Placeholder 12"/>
          <p:cNvSpPr>
            <a:spLocks noGrp="1"/>
          </p:cNvSpPr>
          <p:nvPr>
            <p:ph type="pic" sz="quarter" idx="13"/>
          </p:nvPr>
        </p:nvSpPr>
        <p:spPr>
          <a:xfrm>
            <a:off x="6493859" y="2299855"/>
            <a:ext cx="1821873" cy="4558145"/>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a:defRPr b="0" i="0">
                <a:latin typeface="Arial" panose="020B0604020202020204" pitchFamily="34" charset="0"/>
                <a:ea typeface="Open Sans" panose="020B0606030504020204" pitchFamily="34" charset="0"/>
                <a:cs typeface="Arial" panose="020B0604020202020204" pitchFamily="34" charset="0"/>
              </a:defRPr>
            </a:lvl1pPr>
          </a:lstStyle>
          <a:p>
            <a:r>
              <a:rPr lang="en-US"/>
              <a:t>Click icon to add picture</a:t>
            </a:r>
            <a:endParaRPr lang="id-ID"/>
          </a:p>
        </p:txBody>
      </p:sp>
      <p:sp>
        <p:nvSpPr>
          <p:cNvPr id="8" name="Picture Placeholder 12"/>
          <p:cNvSpPr>
            <a:spLocks noGrp="1"/>
          </p:cNvSpPr>
          <p:nvPr>
            <p:ph type="pic" sz="quarter" idx="14"/>
          </p:nvPr>
        </p:nvSpPr>
        <p:spPr>
          <a:xfrm>
            <a:off x="8432609" y="-3722"/>
            <a:ext cx="1821873" cy="4558145"/>
          </a:xfrm>
          <a:prstGeom prst="rect">
            <a:avLst/>
          </a:prstGeom>
          <a:blipFill>
            <a:blip r:embed="rId3" cstate="screen">
              <a:extLst>
                <a:ext uri="{28A0092B-C50C-407E-A947-70E740481C1C}">
                  <a14:useLocalDpi xmlns:a14="http://schemas.microsoft.com/office/drawing/2010/main"/>
                </a:ext>
              </a:extLst>
            </a:blip>
            <a:srcRect/>
            <a:stretch>
              <a:fillRect/>
            </a:stretch>
          </a:blipFill>
        </p:spPr>
        <p:txBody>
          <a:bodyPr/>
          <a:lstStyle>
            <a:lvl1pPr>
              <a:defRPr b="0" i="0">
                <a:latin typeface="Arial" panose="020B0604020202020204" pitchFamily="34" charset="0"/>
                <a:ea typeface="Open Sans" panose="020B0606030504020204" pitchFamily="34" charset="0"/>
                <a:cs typeface="Arial" panose="020B0604020202020204" pitchFamily="34" charset="0"/>
              </a:defRPr>
            </a:lvl1pPr>
          </a:lstStyle>
          <a:p>
            <a:r>
              <a:rPr lang="en-US"/>
              <a:t>Click icon to add picture</a:t>
            </a:r>
            <a:endParaRPr lang="id-ID"/>
          </a:p>
        </p:txBody>
      </p:sp>
      <p:sp>
        <p:nvSpPr>
          <p:cNvPr id="11" name="Picture Placeholder 12"/>
          <p:cNvSpPr>
            <a:spLocks noGrp="1"/>
          </p:cNvSpPr>
          <p:nvPr>
            <p:ph type="pic" sz="quarter" idx="15"/>
          </p:nvPr>
        </p:nvSpPr>
        <p:spPr>
          <a:xfrm>
            <a:off x="10372598" y="2299854"/>
            <a:ext cx="1821873" cy="4558145"/>
          </a:xfrm>
          <a:prstGeom prst="rect">
            <a:avLst/>
          </a:prstGeom>
          <a:blipFill>
            <a:blip r:embed="rId4" cstate="screen">
              <a:extLst>
                <a:ext uri="{28A0092B-C50C-407E-A947-70E740481C1C}">
                  <a14:useLocalDpi xmlns:a14="http://schemas.microsoft.com/office/drawing/2010/main"/>
                </a:ext>
              </a:extLst>
            </a:blip>
            <a:stretch>
              <a:fillRect t="82"/>
            </a:stretch>
          </a:blipFill>
        </p:spPr>
        <p:txBody>
          <a:bodyPr/>
          <a:lstStyle>
            <a:lvl1pPr>
              <a:defRPr b="0" i="0">
                <a:latin typeface="Arial" panose="020B0604020202020204" pitchFamily="34" charset="0"/>
                <a:ea typeface="Open Sans" panose="020B0606030504020204" pitchFamily="34" charset="0"/>
                <a:cs typeface="Arial" panose="020B0604020202020204" pitchFamily="34" charset="0"/>
              </a:defRPr>
            </a:lvl1pPr>
          </a:lstStyle>
          <a:p>
            <a:r>
              <a:rPr lang="en-US"/>
              <a:t>Click icon to add picture</a:t>
            </a:r>
            <a:endParaRPr lang="id-ID"/>
          </a:p>
        </p:txBody>
      </p:sp>
      <p:sp>
        <p:nvSpPr>
          <p:cNvPr id="3" name="Rectangle 2">
            <a:extLst>
              <a:ext uri="{FF2B5EF4-FFF2-40B4-BE49-F238E27FC236}">
                <a16:creationId xmlns:a16="http://schemas.microsoft.com/office/drawing/2014/main" id="{F15A5903-2FB9-104D-81B5-2AFD1EB8A521}"/>
              </a:ext>
            </a:extLst>
          </p:cNvPr>
          <p:cNvSpPr/>
          <p:nvPr userDrawn="1"/>
        </p:nvSpPr>
        <p:spPr>
          <a:xfrm>
            <a:off x="6493858" y="-3722"/>
            <a:ext cx="1821873" cy="218812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0" i="0">
              <a:latin typeface="Arial" panose="020B0604020202020204" pitchFamily="34" charset="0"/>
            </a:endParaRPr>
          </a:p>
        </p:txBody>
      </p:sp>
      <p:sp>
        <p:nvSpPr>
          <p:cNvPr id="9" name="Rectangle 8">
            <a:extLst>
              <a:ext uri="{FF2B5EF4-FFF2-40B4-BE49-F238E27FC236}">
                <a16:creationId xmlns:a16="http://schemas.microsoft.com/office/drawing/2014/main" id="{1EA717CC-6EB2-6D44-8FF0-2C4378FB461A}"/>
              </a:ext>
            </a:extLst>
          </p:cNvPr>
          <p:cNvSpPr/>
          <p:nvPr userDrawn="1"/>
        </p:nvSpPr>
        <p:spPr>
          <a:xfrm>
            <a:off x="10372598" y="-158254"/>
            <a:ext cx="1821873" cy="234265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2BDC120D-C894-614E-884F-0ED66362CF6A}"/>
              </a:ext>
            </a:extLst>
          </p:cNvPr>
          <p:cNvSpPr/>
          <p:nvPr userDrawn="1"/>
        </p:nvSpPr>
        <p:spPr>
          <a:xfrm>
            <a:off x="8432608" y="4669877"/>
            <a:ext cx="1821873" cy="218812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0" i="0">
              <a:latin typeface="Arial" panose="020B0604020202020204" pitchFamily="34" charset="0"/>
            </a:endParaRPr>
          </a:p>
        </p:txBody>
      </p:sp>
      <p:sp>
        <p:nvSpPr>
          <p:cNvPr id="5" name="Text Placeholder 4">
            <a:extLst>
              <a:ext uri="{FF2B5EF4-FFF2-40B4-BE49-F238E27FC236}">
                <a16:creationId xmlns:a16="http://schemas.microsoft.com/office/drawing/2014/main" id="{971CC1E1-3382-A142-B925-5300252131CA}"/>
              </a:ext>
            </a:extLst>
          </p:cNvPr>
          <p:cNvSpPr>
            <a:spLocks noGrp="1"/>
          </p:cNvSpPr>
          <p:nvPr>
            <p:ph type="body" sz="quarter" idx="16"/>
          </p:nvPr>
        </p:nvSpPr>
        <p:spPr>
          <a:xfrm>
            <a:off x="303213" y="1412875"/>
            <a:ext cx="5935662" cy="4438650"/>
          </a:xfrm>
          <a:prstGeom prst="rect">
            <a:avLst/>
          </a:prstGeom>
        </p:spPr>
        <p:txBody>
          <a:bodyPr lIns="0" rIns="0"/>
          <a:lstStyle>
            <a:lvl1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14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Slid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8952-1961-EC47-86A5-B5AF3AC78350}"/>
              </a:ext>
            </a:extLst>
          </p:cNvPr>
          <p:cNvSpPr>
            <a:spLocks noGrp="1"/>
          </p:cNvSpPr>
          <p:nvPr>
            <p:ph type="title"/>
          </p:nvPr>
        </p:nvSpPr>
        <p:spPr>
          <a:xfrm>
            <a:off x="494752" y="780081"/>
            <a:ext cx="3359190" cy="859815"/>
          </a:xfrm>
          <a:prstGeom prst="rect">
            <a:avLst/>
          </a:prstGeom>
        </p:spPr>
        <p:txBody>
          <a:bodyPr/>
          <a:lstStyle>
            <a:lvl1pPr>
              <a:defRPr sz="1800" b="0" i="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Picture Placeholder 6">
            <a:extLst>
              <a:ext uri="{FF2B5EF4-FFF2-40B4-BE49-F238E27FC236}">
                <a16:creationId xmlns:a16="http://schemas.microsoft.com/office/drawing/2014/main" id="{7CBD88BD-53A9-DE45-8715-4272DD703748}"/>
              </a:ext>
            </a:extLst>
          </p:cNvPr>
          <p:cNvSpPr>
            <a:spLocks noGrp="1"/>
          </p:cNvSpPr>
          <p:nvPr>
            <p:ph type="pic" sz="quarter" idx="10"/>
          </p:nvPr>
        </p:nvSpPr>
        <p:spPr>
          <a:xfrm>
            <a:off x="4320665" y="0"/>
            <a:ext cx="3705735" cy="6858000"/>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a:defRPr b="0" i="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a:t>Click icon to add picture</a:t>
            </a:r>
          </a:p>
        </p:txBody>
      </p:sp>
      <p:sp>
        <p:nvSpPr>
          <p:cNvPr id="10" name="Content Placeholder 9">
            <a:extLst>
              <a:ext uri="{FF2B5EF4-FFF2-40B4-BE49-F238E27FC236}">
                <a16:creationId xmlns:a16="http://schemas.microsoft.com/office/drawing/2014/main" id="{91DC8723-D1FD-474D-9782-7E5BD599F2B5}"/>
              </a:ext>
            </a:extLst>
          </p:cNvPr>
          <p:cNvSpPr>
            <a:spLocks noGrp="1"/>
          </p:cNvSpPr>
          <p:nvPr>
            <p:ph sz="quarter" idx="11"/>
          </p:nvPr>
        </p:nvSpPr>
        <p:spPr>
          <a:xfrm>
            <a:off x="495300" y="1671638"/>
            <a:ext cx="3369752" cy="4386262"/>
          </a:xfrm>
          <a:prstGeom prst="rect">
            <a:avLst/>
          </a:prstGeom>
        </p:spPr>
        <p:txBody>
          <a:bodyPr/>
          <a:lstStyle>
            <a:lvl1pPr>
              <a:buClr>
                <a:schemeClr val="accent3"/>
              </a:buCl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buClr>
                <a:schemeClr val="accent3"/>
              </a:buCl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buClr>
                <a:schemeClr val="accent3"/>
              </a:buCl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712214" indent="-285750">
              <a:buClr>
                <a:schemeClr val="accent3"/>
              </a:buClr>
              <a:buSzPct val="100000"/>
              <a:buFont typeface="Arial" panose="020B0604020202020204" pitchFamily="34" charset="0"/>
              <a:buChar cha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buClr>
                <a:schemeClr val="accent3"/>
              </a:buClr>
              <a:buSzPct val="100000"/>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89569C2D-EF2B-5C44-91C9-CBDD2557BB09}"/>
              </a:ext>
            </a:extLst>
          </p:cNvPr>
          <p:cNvSpPr>
            <a:spLocks noGrp="1"/>
          </p:cNvSpPr>
          <p:nvPr>
            <p:ph sz="quarter" idx="12"/>
          </p:nvPr>
        </p:nvSpPr>
        <p:spPr>
          <a:xfrm>
            <a:off x="8493123" y="1638462"/>
            <a:ext cx="3549059" cy="4386262"/>
          </a:xfrm>
          <a:prstGeom prst="rect">
            <a:avLst/>
          </a:prstGeom>
        </p:spPr>
        <p:txBody>
          <a:bodyPr/>
          <a:lstStyle>
            <a:lvl1pPr>
              <a:buClr>
                <a:schemeClr val="accent3"/>
              </a:buCl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buClr>
                <a:schemeClr val="accent3"/>
              </a:buCl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buClr>
                <a:schemeClr val="accent3"/>
              </a:buCl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712214" indent="-285750">
              <a:buClr>
                <a:schemeClr val="accent3"/>
              </a:buClr>
              <a:buSzPct val="100000"/>
              <a:buFont typeface="Arial" panose="020B0604020202020204" pitchFamily="34" charset="0"/>
              <a:buChar char="•"/>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buClr>
                <a:schemeClr val="accent3"/>
              </a:buClr>
              <a:buSzPct val="100000"/>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F67BDBC0-2998-B644-B10E-AEAE04CFDD90}"/>
              </a:ext>
            </a:extLst>
          </p:cNvPr>
          <p:cNvSpPr>
            <a:spLocks noGrp="1"/>
          </p:cNvSpPr>
          <p:nvPr>
            <p:ph type="body" sz="quarter" idx="13"/>
          </p:nvPr>
        </p:nvSpPr>
        <p:spPr>
          <a:xfrm>
            <a:off x="8482013" y="800100"/>
            <a:ext cx="3560170" cy="838362"/>
          </a:xfrm>
          <a:prstGeom prst="rect">
            <a:avLst/>
          </a:prstGeom>
        </p:spPr>
        <p:txBody>
          <a:bodyPr/>
          <a:lstStyle>
            <a:lvl1pPr marL="54864" indent="0">
              <a:buNone/>
              <a:defRPr b="0" i="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512064" indent="0">
              <a:buNone/>
              <a:defRPr/>
            </a:lvl2pPr>
          </a:lstStyle>
          <a:p>
            <a:pPr lvl="0"/>
            <a:r>
              <a:rPr lang="en-US"/>
              <a:t>Edit Master text styles</a:t>
            </a:r>
          </a:p>
        </p:txBody>
      </p:sp>
    </p:spTree>
    <p:extLst>
      <p:ext uri="{BB962C8B-B14F-4D97-AF65-F5344CB8AC3E}">
        <p14:creationId xmlns:p14="http://schemas.microsoft.com/office/powerpoint/2010/main" val="268193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s + Content">
    <p:spTree>
      <p:nvGrpSpPr>
        <p:cNvPr id="1" name=""/>
        <p:cNvGrpSpPr/>
        <p:nvPr/>
      </p:nvGrpSpPr>
      <p:grpSpPr>
        <a:xfrm>
          <a:off x="0" y="0"/>
          <a:ext cx="0" cy="0"/>
          <a:chOff x="0" y="0"/>
          <a:chExt cx="0" cy="0"/>
        </a:xfrm>
      </p:grpSpPr>
      <p:sp>
        <p:nvSpPr>
          <p:cNvPr id="2" name="Title 1"/>
          <p:cNvSpPr>
            <a:spLocks noGrp="1"/>
          </p:cNvSpPr>
          <p:nvPr>
            <p:ph type="title"/>
          </p:nvPr>
        </p:nvSpPr>
        <p:spPr>
          <a:xfrm>
            <a:off x="302683" y="228601"/>
            <a:ext cx="11584516" cy="521677"/>
          </a:xfrm>
          <a:prstGeom prst="rect">
            <a:avLst/>
          </a:prstGeom>
        </p:spPr>
        <p:txBody>
          <a:bodyPr lIns="0" rIns="0"/>
          <a:lstStyle>
            <a:lvl1pPr>
              <a:defRPr b="0" i="0">
                <a:latin typeface="Arial" panose="020B0604020202020204" pitchFamily="34" charset="0"/>
                <a:cs typeface="Arial" panose="020B0604020202020204" pitchFamily="34" charset="0"/>
              </a:defRPr>
            </a:lvl1pPr>
          </a:lstStyle>
          <a:p>
            <a:r>
              <a:rPr lang="en-US"/>
              <a:t>Click to edit Master title style</a:t>
            </a:r>
            <a:endParaRPr lang="id-ID"/>
          </a:p>
        </p:txBody>
      </p:sp>
      <p:sp>
        <p:nvSpPr>
          <p:cNvPr id="28" name="Picture Placeholder 3"/>
          <p:cNvSpPr>
            <a:spLocks noGrp="1"/>
          </p:cNvSpPr>
          <p:nvPr>
            <p:ph type="pic" sz="quarter" idx="11"/>
          </p:nvPr>
        </p:nvSpPr>
        <p:spPr>
          <a:xfrm>
            <a:off x="6486240" y="2244205"/>
            <a:ext cx="4156305" cy="2376177"/>
          </a:xfrm>
          <a:prstGeom prst="rect">
            <a:avLst/>
          </a:prstGeom>
        </p:spPr>
        <p:txBody>
          <a:bodyPr/>
          <a:lstStyle>
            <a:lvl1pPr>
              <a:defRPr b="0" i="0">
                <a:latin typeface="Arial" panose="020B0604020202020204" pitchFamily="34" charset="0"/>
                <a:ea typeface="Open Sans" panose="020B0606030504020204" pitchFamily="34" charset="0"/>
                <a:cs typeface="Arial" panose="020B0604020202020204" pitchFamily="34" charset="0"/>
              </a:defRPr>
            </a:lvl1pPr>
          </a:lstStyle>
          <a:p>
            <a:r>
              <a:rPr lang="en-US"/>
              <a:t>Click icon to add picture</a:t>
            </a:r>
            <a:endParaRPr lang="id-ID"/>
          </a:p>
        </p:txBody>
      </p:sp>
      <p:sp>
        <p:nvSpPr>
          <p:cNvPr id="68" name="Picture Placeholder 3"/>
          <p:cNvSpPr>
            <a:spLocks noGrp="1"/>
          </p:cNvSpPr>
          <p:nvPr>
            <p:ph type="pic" sz="quarter" idx="12"/>
          </p:nvPr>
        </p:nvSpPr>
        <p:spPr>
          <a:xfrm>
            <a:off x="6485552" y="0"/>
            <a:ext cx="4156305" cy="2236396"/>
          </a:xfrm>
          <a:prstGeom prst="rect">
            <a:avLst/>
          </a:prstGeom>
        </p:spPr>
        <p:txBody>
          <a:bodyPr/>
          <a:lstStyle>
            <a:lvl1pPr>
              <a:defRPr b="0" i="0">
                <a:latin typeface="Arial" panose="020B0604020202020204" pitchFamily="34" charset="0"/>
                <a:ea typeface="Open Sans" panose="020B0606030504020204" pitchFamily="34" charset="0"/>
                <a:cs typeface="Arial" panose="020B0604020202020204" pitchFamily="34" charset="0"/>
              </a:defRPr>
            </a:lvl1pPr>
          </a:lstStyle>
          <a:p>
            <a:r>
              <a:rPr lang="en-US"/>
              <a:t>Click icon to add picture</a:t>
            </a:r>
            <a:endParaRPr lang="id-ID"/>
          </a:p>
        </p:txBody>
      </p:sp>
      <p:sp>
        <p:nvSpPr>
          <p:cNvPr id="69" name="Picture Placeholder 3"/>
          <p:cNvSpPr>
            <a:spLocks noGrp="1"/>
          </p:cNvSpPr>
          <p:nvPr>
            <p:ph type="pic" sz="quarter" idx="13"/>
          </p:nvPr>
        </p:nvSpPr>
        <p:spPr>
          <a:xfrm>
            <a:off x="6486928" y="4627235"/>
            <a:ext cx="4156305" cy="2230766"/>
          </a:xfrm>
          <a:prstGeom prst="rect">
            <a:avLst/>
          </a:prstGeom>
        </p:spPr>
        <p:txBody>
          <a:bodyPr/>
          <a:lstStyle>
            <a:lvl1pPr>
              <a:defRPr b="0" i="0">
                <a:latin typeface="Arial" panose="020B0604020202020204" pitchFamily="34" charset="0"/>
                <a:ea typeface="Open Sans" panose="020B0606030504020204" pitchFamily="34" charset="0"/>
                <a:cs typeface="Arial" panose="020B0604020202020204" pitchFamily="34" charset="0"/>
              </a:defRPr>
            </a:lvl1pPr>
          </a:lstStyle>
          <a:p>
            <a:r>
              <a:rPr lang="en-US"/>
              <a:t>Click icon to add picture</a:t>
            </a:r>
            <a:endParaRPr lang="id-ID"/>
          </a:p>
        </p:txBody>
      </p:sp>
      <p:sp>
        <p:nvSpPr>
          <p:cNvPr id="4" name="Content Placeholder 3">
            <a:extLst>
              <a:ext uri="{FF2B5EF4-FFF2-40B4-BE49-F238E27FC236}">
                <a16:creationId xmlns:a16="http://schemas.microsoft.com/office/drawing/2014/main" id="{B2A15E2B-A380-734C-BBF3-E580089669B6}"/>
              </a:ext>
            </a:extLst>
          </p:cNvPr>
          <p:cNvSpPr>
            <a:spLocks noGrp="1"/>
          </p:cNvSpPr>
          <p:nvPr>
            <p:ph sz="quarter" idx="14"/>
          </p:nvPr>
        </p:nvSpPr>
        <p:spPr>
          <a:xfrm>
            <a:off x="303214" y="1062038"/>
            <a:ext cx="5401860" cy="4572000"/>
          </a:xfrm>
          <a:prstGeom prst="rect">
            <a:avLst/>
          </a:prstGeom>
        </p:spPr>
        <p:txBody>
          <a:bodyPr lIns="0" rIns="0"/>
          <a:lstStyle>
            <a:lvl1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81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id="{45B23344-5612-9142-8E03-D95558C9BD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61575" y="0"/>
            <a:ext cx="12353575" cy="6902426"/>
          </a:xfrm>
          <a:prstGeom prst="rect">
            <a:avLst/>
          </a:prstGeom>
        </p:spPr>
      </p:pic>
      <p:sp>
        <p:nvSpPr>
          <p:cNvPr id="9" name="Rectangle 8">
            <a:extLst>
              <a:ext uri="{FF2B5EF4-FFF2-40B4-BE49-F238E27FC236}">
                <a16:creationId xmlns:a16="http://schemas.microsoft.com/office/drawing/2014/main" id="{1B89C9C5-FA98-B44A-8B5C-72B0682BA691}"/>
              </a:ext>
            </a:extLst>
          </p:cNvPr>
          <p:cNvSpPr/>
          <p:nvPr userDrawn="1"/>
        </p:nvSpPr>
        <p:spPr>
          <a:xfrm>
            <a:off x="-163645" y="-12651"/>
            <a:ext cx="12191999" cy="6870651"/>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C1AD107-336F-F149-AECE-8E979AA1C34D}"/>
              </a:ext>
            </a:extLst>
          </p:cNvPr>
          <p:cNvSpPr/>
          <p:nvPr userDrawn="1"/>
        </p:nvSpPr>
        <p:spPr>
          <a:xfrm>
            <a:off x="511278" y="531817"/>
            <a:ext cx="11169445" cy="581490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414E9FF-F441-5542-97D8-38025BBF9703}"/>
              </a:ext>
            </a:extLst>
          </p:cNvPr>
          <p:cNvSpPr/>
          <p:nvPr userDrawn="1"/>
        </p:nvSpPr>
        <p:spPr>
          <a:xfrm>
            <a:off x="511277" y="531817"/>
            <a:ext cx="3884260" cy="5814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a:solidFill>
                <a:schemeClr val="accent3"/>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4DF8EC8B-05E0-254B-ABFA-276914EFDEBD}"/>
              </a:ext>
            </a:extLst>
          </p:cNvPr>
          <p:cNvSpPr>
            <a:spLocks noGrp="1"/>
          </p:cNvSpPr>
          <p:nvPr>
            <p:ph type="title" hasCustomPrompt="1"/>
          </p:nvPr>
        </p:nvSpPr>
        <p:spPr>
          <a:xfrm>
            <a:off x="511277" y="3035970"/>
            <a:ext cx="3884259" cy="1937083"/>
          </a:xfrm>
          <a:prstGeom prst="rect">
            <a:avLst/>
          </a:prstGeom>
        </p:spPr>
        <p:txBody>
          <a:bodyPr/>
          <a:lstStyle>
            <a:lvl1pPr algn="ctr">
              <a:defRPr sz="2800" b="1" i="0" spc="300">
                <a:solidFill>
                  <a:schemeClr val="bg1"/>
                </a:solidFill>
                <a:latin typeface="Arial" panose="020B0604020202020204" pitchFamily="34" charset="0"/>
                <a:cs typeface="Arial" panose="020B0604020202020204" pitchFamily="34" charset="0"/>
              </a:defRPr>
            </a:lvl1pPr>
          </a:lstStyle>
          <a:p>
            <a:r>
              <a:rPr lang="en-US"/>
              <a:t>Section Title</a:t>
            </a:r>
            <a:endParaRPr lang="id-ID"/>
          </a:p>
        </p:txBody>
      </p:sp>
    </p:spTree>
    <p:extLst>
      <p:ext uri="{BB962C8B-B14F-4D97-AF65-F5344CB8AC3E}">
        <p14:creationId xmlns:p14="http://schemas.microsoft.com/office/powerpoint/2010/main" val="2931245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1"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2)">
                                      <p:cBhvr>
                                        <p:cTn id="11" dur="2000"/>
                                        <p:tgtEl>
                                          <p:spTgt spid="13"/>
                                        </p:tgtEl>
                                      </p:cBhvr>
                                    </p:animEffect>
                                  </p:childTnLst>
                                </p:cTn>
                              </p:par>
                            </p:childTnLst>
                          </p:cTn>
                        </p:par>
                        <p:par>
                          <p:cTn id="12" fill="hold">
                            <p:stCondLst>
                              <p:cond delay="2500"/>
                            </p:stCondLst>
                            <p:childTnLst>
                              <p:par>
                                <p:cTn id="13" presetID="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id="{45B23344-5612-9142-8E03-D95558C9BD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B89C9C5-FA98-B44A-8B5C-72B0682BA691}"/>
              </a:ext>
            </a:extLst>
          </p:cNvPr>
          <p:cNvSpPr/>
          <p:nvPr userDrawn="1"/>
        </p:nvSpPr>
        <p:spPr>
          <a:xfrm>
            <a:off x="-15473" y="3944"/>
            <a:ext cx="12191999" cy="6870651"/>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C1AD107-336F-F149-AECE-8E979AA1C34D}"/>
              </a:ext>
            </a:extLst>
          </p:cNvPr>
          <p:cNvSpPr/>
          <p:nvPr userDrawn="1"/>
        </p:nvSpPr>
        <p:spPr>
          <a:xfrm>
            <a:off x="511278" y="531817"/>
            <a:ext cx="11169445" cy="581490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414E9FF-F441-5542-97D8-38025BBF9703}"/>
              </a:ext>
            </a:extLst>
          </p:cNvPr>
          <p:cNvSpPr/>
          <p:nvPr userDrawn="1"/>
        </p:nvSpPr>
        <p:spPr>
          <a:xfrm>
            <a:off x="511277" y="531817"/>
            <a:ext cx="3884260" cy="5814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a:solidFill>
                <a:schemeClr val="accent3"/>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4DF8EC8B-05E0-254B-ABFA-276914EFDEBD}"/>
              </a:ext>
            </a:extLst>
          </p:cNvPr>
          <p:cNvSpPr>
            <a:spLocks noGrp="1"/>
          </p:cNvSpPr>
          <p:nvPr>
            <p:ph type="title" hasCustomPrompt="1"/>
          </p:nvPr>
        </p:nvSpPr>
        <p:spPr>
          <a:xfrm>
            <a:off x="496286" y="3035970"/>
            <a:ext cx="3884260" cy="1937083"/>
          </a:xfrm>
          <a:prstGeom prst="rect">
            <a:avLst/>
          </a:prstGeom>
        </p:spPr>
        <p:txBody>
          <a:bodyPr/>
          <a:lstStyle>
            <a:lvl1pPr algn="ctr">
              <a:defRPr sz="2800" b="1" i="0" spc="300">
                <a:solidFill>
                  <a:schemeClr val="bg1"/>
                </a:solidFill>
                <a:latin typeface="Arial" panose="020B0604020202020204" pitchFamily="34" charset="0"/>
                <a:cs typeface="Arial" panose="020B0604020202020204" pitchFamily="34" charset="0"/>
              </a:defRPr>
            </a:lvl1pPr>
          </a:lstStyle>
          <a:p>
            <a:r>
              <a:rPr lang="en-US"/>
              <a:t>Section Title</a:t>
            </a:r>
            <a:endParaRPr lang="id-ID"/>
          </a:p>
        </p:txBody>
      </p:sp>
    </p:spTree>
    <p:extLst>
      <p:ext uri="{BB962C8B-B14F-4D97-AF65-F5344CB8AC3E}">
        <p14:creationId xmlns:p14="http://schemas.microsoft.com/office/powerpoint/2010/main" val="1070905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1"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2)">
                                      <p:cBhvr>
                                        <p:cTn id="11" dur="2000"/>
                                        <p:tgtEl>
                                          <p:spTgt spid="13"/>
                                        </p:tgtEl>
                                      </p:cBhvr>
                                    </p:animEffect>
                                  </p:childTnLst>
                                </p:cTn>
                              </p:par>
                            </p:childTnLst>
                          </p:cTn>
                        </p:par>
                        <p:par>
                          <p:cTn id="12" fill="hold">
                            <p:stCondLst>
                              <p:cond delay="2500"/>
                            </p:stCondLst>
                            <p:childTnLst>
                              <p:par>
                                <p:cTn id="13" presetID="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id="{45B23344-5612-9142-8E03-D95558C9BD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68900" cy="6858000"/>
          </a:xfrm>
          <a:prstGeom prst="rect">
            <a:avLst/>
          </a:prstGeom>
        </p:spPr>
      </p:pic>
      <p:sp>
        <p:nvSpPr>
          <p:cNvPr id="9" name="Rectangle 8">
            <a:extLst>
              <a:ext uri="{FF2B5EF4-FFF2-40B4-BE49-F238E27FC236}">
                <a16:creationId xmlns:a16="http://schemas.microsoft.com/office/drawing/2014/main" id="{1B89C9C5-FA98-B44A-8B5C-72B0682BA691}"/>
              </a:ext>
            </a:extLst>
          </p:cNvPr>
          <p:cNvSpPr/>
          <p:nvPr userDrawn="1"/>
        </p:nvSpPr>
        <p:spPr>
          <a:xfrm>
            <a:off x="76901" y="3944"/>
            <a:ext cx="12191999" cy="6870651"/>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C1AD107-336F-F149-AECE-8E979AA1C34D}"/>
              </a:ext>
            </a:extLst>
          </p:cNvPr>
          <p:cNvSpPr/>
          <p:nvPr userDrawn="1"/>
        </p:nvSpPr>
        <p:spPr>
          <a:xfrm>
            <a:off x="511278" y="531817"/>
            <a:ext cx="11169445" cy="581490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414E9FF-F441-5542-97D8-38025BBF9703}"/>
              </a:ext>
            </a:extLst>
          </p:cNvPr>
          <p:cNvSpPr/>
          <p:nvPr userDrawn="1"/>
        </p:nvSpPr>
        <p:spPr>
          <a:xfrm>
            <a:off x="511277" y="531817"/>
            <a:ext cx="3884260" cy="5814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a:solidFill>
                <a:schemeClr val="accent3"/>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4DF8EC8B-05E0-254B-ABFA-276914EFDEBD}"/>
              </a:ext>
            </a:extLst>
          </p:cNvPr>
          <p:cNvSpPr>
            <a:spLocks noGrp="1"/>
          </p:cNvSpPr>
          <p:nvPr>
            <p:ph type="title" hasCustomPrompt="1"/>
          </p:nvPr>
        </p:nvSpPr>
        <p:spPr>
          <a:xfrm>
            <a:off x="496286" y="3035970"/>
            <a:ext cx="3884260" cy="1937083"/>
          </a:xfrm>
          <a:prstGeom prst="rect">
            <a:avLst/>
          </a:prstGeom>
        </p:spPr>
        <p:txBody>
          <a:bodyPr/>
          <a:lstStyle>
            <a:lvl1pPr algn="ctr">
              <a:defRPr sz="2800" b="1" i="0" spc="300">
                <a:solidFill>
                  <a:schemeClr val="bg1"/>
                </a:solidFill>
                <a:latin typeface="Arial" panose="020B0604020202020204" pitchFamily="34" charset="0"/>
                <a:cs typeface="Arial" panose="020B0604020202020204" pitchFamily="34" charset="0"/>
              </a:defRPr>
            </a:lvl1pPr>
          </a:lstStyle>
          <a:p>
            <a:r>
              <a:rPr lang="en-US"/>
              <a:t>Section Title</a:t>
            </a:r>
            <a:endParaRPr lang="id-ID"/>
          </a:p>
        </p:txBody>
      </p:sp>
    </p:spTree>
    <p:extLst>
      <p:ext uri="{BB962C8B-B14F-4D97-AF65-F5344CB8AC3E}">
        <p14:creationId xmlns:p14="http://schemas.microsoft.com/office/powerpoint/2010/main" val="657412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1"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2)">
                                      <p:cBhvr>
                                        <p:cTn id="11" dur="2000"/>
                                        <p:tgtEl>
                                          <p:spTgt spid="13"/>
                                        </p:tgtEl>
                                      </p:cBhvr>
                                    </p:animEffect>
                                  </p:childTnLst>
                                </p:cTn>
                              </p:par>
                            </p:childTnLst>
                          </p:cTn>
                        </p:par>
                        <p:par>
                          <p:cTn id="12" fill="hold">
                            <p:stCondLst>
                              <p:cond delay="2500"/>
                            </p:stCondLst>
                            <p:childTnLst>
                              <p:par>
                                <p:cTn id="13" presetID="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2" name="Title 1"/>
          <p:cNvSpPr>
            <a:spLocks noGrp="1"/>
          </p:cNvSpPr>
          <p:nvPr>
            <p:ph type="title"/>
          </p:nvPr>
        </p:nvSpPr>
        <p:spPr>
          <a:xfrm>
            <a:off x="999747" y="118872"/>
            <a:ext cx="10684256" cy="1636776"/>
          </a:xfrm>
        </p:spPr>
        <p:txBody>
          <a:bodyPr vert="horz" lIns="91421" tIns="0" rIns="91421"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273" tIns="0" rIns="45710" bIns="0" anchor="t"/>
          <a:lstStyle>
            <a:lvl1pPr marL="0" indent="0">
              <a:buNone/>
              <a:defRPr sz="2000">
                <a:solidFill>
                  <a:srgbClr val="FFFFFF"/>
                </a:solidFill>
              </a:defRPr>
            </a:lvl1pPr>
            <a:lvl2pPr marL="457103" indent="0">
              <a:buNone/>
              <a:defRPr sz="1800">
                <a:solidFill>
                  <a:schemeClr val="tx1">
                    <a:tint val="75000"/>
                  </a:schemeClr>
                </a:solidFill>
              </a:defRPr>
            </a:lvl2pPr>
            <a:lvl3pPr marL="914206" indent="0">
              <a:buNone/>
              <a:defRPr sz="1600">
                <a:solidFill>
                  <a:schemeClr val="tx1">
                    <a:tint val="75000"/>
                  </a:schemeClr>
                </a:solidFill>
              </a:defRPr>
            </a:lvl3pPr>
            <a:lvl4pPr marL="1371310" indent="0">
              <a:buNone/>
              <a:defRPr sz="1400">
                <a:solidFill>
                  <a:schemeClr val="tx1">
                    <a:tint val="75000"/>
                  </a:schemeClr>
                </a:solidFill>
              </a:defRPr>
            </a:lvl4pPr>
            <a:lvl5pPr marL="1828412" indent="0">
              <a:buNone/>
              <a:defRPr sz="1400">
                <a:solidFill>
                  <a:schemeClr val="tx1">
                    <a:tint val="75000"/>
                  </a:schemeClr>
                </a:solidFill>
              </a:defRPr>
            </a:lvl5pPr>
            <a:lvl6pPr marL="2285516" indent="0">
              <a:buNone/>
              <a:defRPr sz="1400">
                <a:solidFill>
                  <a:schemeClr val="tx1">
                    <a:tint val="75000"/>
                  </a:schemeClr>
                </a:solidFill>
              </a:defRPr>
            </a:lvl6pPr>
            <a:lvl7pPr marL="2742618" indent="0">
              <a:buNone/>
              <a:defRPr sz="1400">
                <a:solidFill>
                  <a:schemeClr val="tx1">
                    <a:tint val="75000"/>
                  </a:schemeClr>
                </a:solidFill>
              </a:defRPr>
            </a:lvl7pPr>
            <a:lvl8pPr marL="3199722" indent="0">
              <a:buNone/>
              <a:defRPr sz="1400">
                <a:solidFill>
                  <a:schemeClr val="tx1">
                    <a:tint val="75000"/>
                  </a:schemeClr>
                </a:solidFill>
              </a:defRPr>
            </a:lvl8pPr>
            <a:lvl9pPr marL="3656825"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68505FD-053B-47C4-B9BE-A64CC0824E06}" type="datetimeFigureOut">
              <a:rPr lang="en-US" smtClean="0">
                <a:solidFill>
                  <a:prstClr val="white">
                    <a:tint val="95000"/>
                  </a:prstClr>
                </a:solidFill>
                <a:latin typeface="Corbel"/>
              </a:rPr>
              <a:pPr/>
              <a:t>10/14/2019</a:t>
            </a:fld>
            <a:endParaRPr lang="en-US">
              <a:solidFill>
                <a:prstClr val="white">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latin typeface="Corbel"/>
            </a:endParaRPr>
          </a:p>
        </p:txBody>
      </p:sp>
      <p:sp>
        <p:nvSpPr>
          <p:cNvPr id="6" name="Slide Number Placeholder 5"/>
          <p:cNvSpPr>
            <a:spLocks noGrp="1"/>
          </p:cNvSpPr>
          <p:nvPr>
            <p:ph type="sldNum" sz="quarter" idx="12"/>
          </p:nvPr>
        </p:nvSpPr>
        <p:spPr/>
        <p:txBody>
          <a:bodyPr/>
          <a:lstStyle/>
          <a:p>
            <a:fld id="{5CA8C7E4-D10A-4A6B-806E-F5DCAF195BAA}" type="slidenum">
              <a:rPr lang="en-US" smtClean="0">
                <a:solidFill>
                  <a:prstClr val="white">
                    <a:tint val="95000"/>
                  </a:prstClr>
                </a:solidFill>
                <a:latin typeface="Corbel"/>
              </a:rPr>
              <a:pPr/>
              <a:t>‹#›</a:t>
            </a:fld>
            <a:endParaRPr lang="en-US">
              <a:solidFill>
                <a:prstClr val="white">
                  <a:tint val="95000"/>
                </a:prstClr>
              </a:solidFill>
              <a:latin typeface="Corbel"/>
            </a:endParaRPr>
          </a:p>
        </p:txBody>
      </p:sp>
    </p:spTree>
    <p:extLst>
      <p:ext uri="{BB962C8B-B14F-4D97-AF65-F5344CB8AC3E}">
        <p14:creationId xmlns:p14="http://schemas.microsoft.com/office/powerpoint/2010/main" val="247372843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Screensho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6825B-DF16-DA47-92CF-DB4CDDF0940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819" y="24563"/>
            <a:ext cx="12211819" cy="6858000"/>
          </a:xfrm>
          <a:prstGeom prst="rect">
            <a:avLst/>
          </a:prstGeom>
        </p:spPr>
      </p:pic>
      <p:pic>
        <p:nvPicPr>
          <p:cNvPr id="5" name="Picture 4">
            <a:extLst>
              <a:ext uri="{FF2B5EF4-FFF2-40B4-BE49-F238E27FC236}">
                <a16:creationId xmlns:a16="http://schemas.microsoft.com/office/drawing/2014/main" id="{0BBEAF3A-5E52-7B43-894F-8B7EB88640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2003" y="6443674"/>
            <a:ext cx="1323437" cy="190296"/>
          </a:xfrm>
          <a:prstGeom prst="rect">
            <a:avLst/>
          </a:prstGeom>
        </p:spPr>
      </p:pic>
      <p:sp>
        <p:nvSpPr>
          <p:cNvPr id="6" name="TextBox 5">
            <a:extLst>
              <a:ext uri="{FF2B5EF4-FFF2-40B4-BE49-F238E27FC236}">
                <a16:creationId xmlns:a16="http://schemas.microsoft.com/office/drawing/2014/main" id="{24B67855-A946-BA4D-BADC-DABDEB19B4FC}"/>
              </a:ext>
            </a:extLst>
          </p:cNvPr>
          <p:cNvSpPr txBox="1"/>
          <p:nvPr userDrawn="1"/>
        </p:nvSpPr>
        <p:spPr>
          <a:xfrm>
            <a:off x="5032429" y="2627479"/>
            <a:ext cx="1725362"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Fill with screenshot</a:t>
            </a:r>
          </a:p>
        </p:txBody>
      </p:sp>
      <p:grpSp>
        <p:nvGrpSpPr>
          <p:cNvPr id="7" name="Group 6">
            <a:extLst>
              <a:ext uri="{FF2B5EF4-FFF2-40B4-BE49-F238E27FC236}">
                <a16:creationId xmlns:a16="http://schemas.microsoft.com/office/drawing/2014/main" id="{A565C3A2-47B0-EF4D-833A-661D2FE4DEAC}"/>
              </a:ext>
            </a:extLst>
          </p:cNvPr>
          <p:cNvGrpSpPr/>
          <p:nvPr userDrawn="1"/>
        </p:nvGrpSpPr>
        <p:grpSpPr>
          <a:xfrm>
            <a:off x="2265249" y="1408948"/>
            <a:ext cx="7639799" cy="4376054"/>
            <a:chOff x="2007319" y="1438225"/>
            <a:chExt cx="8493749" cy="4865200"/>
          </a:xfrm>
        </p:grpSpPr>
        <p:sp>
          <p:nvSpPr>
            <p:cNvPr id="8" name="Freeform 7">
              <a:extLst>
                <a:ext uri="{FF2B5EF4-FFF2-40B4-BE49-F238E27FC236}">
                  <a16:creationId xmlns:a16="http://schemas.microsoft.com/office/drawing/2014/main" id="{D0479BD0-BB1B-2A49-82B4-225C0CD6A74E}"/>
                </a:ext>
              </a:extLst>
            </p:cNvPr>
            <p:cNvSpPr>
              <a:spLocks/>
            </p:cNvSpPr>
            <p:nvPr/>
          </p:nvSpPr>
          <p:spPr bwMode="auto">
            <a:xfrm>
              <a:off x="2007319" y="6114624"/>
              <a:ext cx="4278332" cy="18880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b="0" i="0" kern="1200">
                <a:latin typeface="Arial" panose="020B0604020202020204" pitchFamily="34" charset="0"/>
                <a:ea typeface="Open Sans" panose="020B0606030504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5461D986-3998-0C47-8779-81FF15DA4F37}"/>
                </a:ext>
              </a:extLst>
            </p:cNvPr>
            <p:cNvSpPr>
              <a:spLocks/>
            </p:cNvSpPr>
            <p:nvPr/>
          </p:nvSpPr>
          <p:spPr bwMode="auto">
            <a:xfrm>
              <a:off x="6222734" y="6114624"/>
              <a:ext cx="4278332" cy="18880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b="0" i="0" kern="1200">
                <a:latin typeface="Arial" panose="020B0604020202020204" pitchFamily="34" charset="0"/>
                <a:ea typeface="Open Sans" panose="020B0606030504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51F3E09E-4CF1-D24D-A7B1-2E96B654CEFE}"/>
                </a:ext>
              </a:extLst>
            </p:cNvPr>
            <p:cNvSpPr>
              <a:spLocks/>
            </p:cNvSpPr>
            <p:nvPr/>
          </p:nvSpPr>
          <p:spPr bwMode="auto">
            <a:xfrm>
              <a:off x="2868793" y="1438225"/>
              <a:ext cx="6838561" cy="4666717"/>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tx1">
                <a:lumMod val="75000"/>
                <a:lumOff val="25000"/>
              </a:schemeClr>
            </a:solidFill>
            <a:ln w="31750">
              <a:solidFill>
                <a:schemeClr val="bg1">
                  <a:lumMod val="75000"/>
                </a:schemeClr>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b="0" i="0" kern="1200">
                <a:latin typeface="Arial" panose="020B0604020202020204" pitchFamily="34" charset="0"/>
                <a:ea typeface="Open Sans" panose="020B0606030504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890A51D-55E9-3640-8129-FA7F27142489}"/>
                </a:ext>
              </a:extLst>
            </p:cNvPr>
            <p:cNvSpPr>
              <a:spLocks noChangeArrowheads="1"/>
            </p:cNvSpPr>
            <p:nvPr/>
          </p:nvSpPr>
          <p:spPr bwMode="auto">
            <a:xfrm>
              <a:off x="2007319" y="6037169"/>
              <a:ext cx="8493749" cy="154911"/>
            </a:xfrm>
            <a:prstGeom prst="rect">
              <a:avLst/>
            </a:prstGeom>
            <a:solidFill>
              <a:schemeClr val="bg1">
                <a:lumMod val="85000"/>
              </a:schemeClr>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b="0" i="0" kern="1200">
                <a:latin typeface="Arial" panose="020B0604020202020204" pitchFamily="34" charset="0"/>
                <a:ea typeface="Open Sans" panose="020B0606030504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410910BA-63BA-3546-B9E9-CAE8124575DD}"/>
                </a:ext>
              </a:extLst>
            </p:cNvPr>
            <p:cNvSpPr>
              <a:spLocks/>
            </p:cNvSpPr>
            <p:nvPr/>
          </p:nvSpPr>
          <p:spPr bwMode="auto">
            <a:xfrm>
              <a:off x="5641962" y="6037170"/>
              <a:ext cx="1219614" cy="87138"/>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b="0" i="0" kern="1200">
                <a:latin typeface="Arial" panose="020B0604020202020204" pitchFamily="34" charset="0"/>
                <a:ea typeface="Open Sans" panose="020B0606030504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E33A9BF-E9D6-1040-AD23-6865D3D91616}"/>
                </a:ext>
              </a:extLst>
            </p:cNvPr>
            <p:cNvSpPr>
              <a:spLocks noChangeArrowheads="1"/>
            </p:cNvSpPr>
            <p:nvPr/>
          </p:nvSpPr>
          <p:spPr bwMode="auto">
            <a:xfrm>
              <a:off x="3096260" y="1733528"/>
              <a:ext cx="6383621" cy="4032549"/>
            </a:xfrm>
            <a:prstGeom prst="rect">
              <a:avLst/>
            </a:prstGeom>
            <a:solidFill>
              <a:schemeClr val="bg1">
                <a:lumMod val="95000"/>
              </a:schemeClr>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b="0" i="0" kern="1200">
                <a:latin typeface="Arial" panose="020B0604020202020204" pitchFamily="34" charset="0"/>
                <a:ea typeface="Open Sans" panose="020B0606030504020204" pitchFamily="34" charset="0"/>
                <a:cs typeface="Arial" panose="020B0604020202020204" pitchFamily="34" charset="0"/>
              </a:endParaRPr>
            </a:p>
          </p:txBody>
        </p:sp>
        <p:sp>
          <p:nvSpPr>
            <p:cNvPr id="14" name="Oval 13">
              <a:extLst>
                <a:ext uri="{FF2B5EF4-FFF2-40B4-BE49-F238E27FC236}">
                  <a16:creationId xmlns:a16="http://schemas.microsoft.com/office/drawing/2014/main" id="{A0305919-F49C-1C42-868F-366CEE99F846}"/>
                </a:ext>
              </a:extLst>
            </p:cNvPr>
            <p:cNvSpPr/>
            <p:nvPr/>
          </p:nvSpPr>
          <p:spPr>
            <a:xfrm>
              <a:off x="6251777" y="1546335"/>
              <a:ext cx="79086" cy="7908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a typeface="Open Sans" panose="020B0606030504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EFD55AA6-D597-E648-A814-B7F6EDFACE6D}"/>
              </a:ext>
            </a:extLst>
          </p:cNvPr>
          <p:cNvSpPr>
            <a:spLocks noGrp="1"/>
          </p:cNvSpPr>
          <p:nvPr>
            <p:ph type="title"/>
          </p:nvPr>
        </p:nvSpPr>
        <p:spPr>
          <a:xfrm>
            <a:off x="330978" y="228600"/>
            <a:ext cx="11584516" cy="521677"/>
          </a:xfrm>
          <a:prstGeom prst="rect">
            <a:avLst/>
          </a:prstGeom>
        </p:spPr>
        <p:txBody>
          <a:bodyPr/>
          <a:lstStyle>
            <a:lvl1pPr>
              <a:defRPr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Picture Placeholder 17">
            <a:extLst>
              <a:ext uri="{FF2B5EF4-FFF2-40B4-BE49-F238E27FC236}">
                <a16:creationId xmlns:a16="http://schemas.microsoft.com/office/drawing/2014/main" id="{7F501475-523A-9643-8CDD-EB7EEEF710C2}"/>
              </a:ext>
            </a:extLst>
          </p:cNvPr>
          <p:cNvSpPr>
            <a:spLocks noGrp="1"/>
          </p:cNvSpPr>
          <p:nvPr>
            <p:ph type="pic" sz="quarter" idx="10"/>
          </p:nvPr>
        </p:nvSpPr>
        <p:spPr>
          <a:xfrm>
            <a:off x="3244709" y="1664774"/>
            <a:ext cx="5741820" cy="3627118"/>
          </a:xfrm>
          <a:prstGeom prst="rect">
            <a:avLst/>
          </a:prstGeom>
        </p:spPr>
        <p:txBody>
          <a:bodyPr/>
          <a:lstStyle>
            <a:lvl1pPr>
              <a:defRPr b="0" i="0">
                <a:latin typeface="Arial" panose="020B0604020202020204" pitchFamily="34" charset="0"/>
                <a:cs typeface="Arial" panose="020B0604020202020204" pitchFamily="34" charset="0"/>
              </a:defRPr>
            </a:lvl1pPr>
          </a:lstStyle>
          <a:p>
            <a:r>
              <a:rPr lang="en-US"/>
              <a:t>Click icon to add picture</a:t>
            </a:r>
          </a:p>
        </p:txBody>
      </p:sp>
      <p:sp>
        <p:nvSpPr>
          <p:cNvPr id="15" name="Slide Number Placeholder 9">
            <a:extLst>
              <a:ext uri="{FF2B5EF4-FFF2-40B4-BE49-F238E27FC236}">
                <a16:creationId xmlns:a16="http://schemas.microsoft.com/office/drawing/2014/main" id="{3B5A8211-4E7C-DA45-A13D-F6318C011FDB}"/>
              </a:ext>
            </a:extLst>
          </p:cNvPr>
          <p:cNvSpPr txBox="1">
            <a:spLocks/>
          </p:cNvSpPr>
          <p:nvPr userDrawn="1"/>
        </p:nvSpPr>
        <p:spPr>
          <a:xfrm>
            <a:off x="11605152" y="6462486"/>
            <a:ext cx="319625" cy="108360"/>
          </a:xfrm>
          <a:prstGeom prst="rect">
            <a:avLst/>
          </a:prstGeom>
        </p:spPr>
        <p:txBody>
          <a:bodyPr vert="horz" wrap="none" lIns="0" tIns="0" rIns="0" bIns="0" rtlCol="0" anchor="ctr"/>
          <a:lstStyle>
            <a:defPPr>
              <a:defRPr lang="en-US"/>
            </a:defPPr>
            <a:lvl1pPr marL="0" algn="ctr" defTabSz="765273" rtl="0" eaLnBrk="1" latinLnBrk="0" hangingPunct="1">
              <a:defRPr sz="1200" b="1" i="0" kern="1200">
                <a:solidFill>
                  <a:schemeClr val="bg1"/>
                </a:solidFill>
                <a:latin typeface="Arial" charset="0"/>
                <a:ea typeface="Arial" charset="0"/>
                <a:cs typeface="Arial" charset="0"/>
              </a:defRPr>
            </a:lvl1pPr>
            <a:lvl2pPr marL="382636" algn="l" defTabSz="765273" rtl="0" eaLnBrk="1" latinLnBrk="0" hangingPunct="1">
              <a:defRPr sz="1507" kern="1200">
                <a:solidFill>
                  <a:schemeClr val="tx1"/>
                </a:solidFill>
                <a:latin typeface="+mn-lt"/>
                <a:ea typeface="+mn-ea"/>
                <a:cs typeface="+mn-cs"/>
              </a:defRPr>
            </a:lvl2pPr>
            <a:lvl3pPr marL="765273" algn="l" defTabSz="765273" rtl="0" eaLnBrk="1" latinLnBrk="0" hangingPunct="1">
              <a:defRPr sz="1507" kern="1200">
                <a:solidFill>
                  <a:schemeClr val="tx1"/>
                </a:solidFill>
                <a:latin typeface="+mn-lt"/>
                <a:ea typeface="+mn-ea"/>
                <a:cs typeface="+mn-cs"/>
              </a:defRPr>
            </a:lvl3pPr>
            <a:lvl4pPr marL="1147909" algn="l" defTabSz="765273" rtl="0" eaLnBrk="1" latinLnBrk="0" hangingPunct="1">
              <a:defRPr sz="1507" kern="1200">
                <a:solidFill>
                  <a:schemeClr val="tx1"/>
                </a:solidFill>
                <a:latin typeface="+mn-lt"/>
                <a:ea typeface="+mn-ea"/>
                <a:cs typeface="+mn-cs"/>
              </a:defRPr>
            </a:lvl4pPr>
            <a:lvl5pPr marL="1530546" algn="l" defTabSz="765273" rtl="0" eaLnBrk="1" latinLnBrk="0" hangingPunct="1">
              <a:defRPr sz="1507" kern="1200">
                <a:solidFill>
                  <a:schemeClr val="tx1"/>
                </a:solidFill>
                <a:latin typeface="+mn-lt"/>
                <a:ea typeface="+mn-ea"/>
                <a:cs typeface="+mn-cs"/>
              </a:defRPr>
            </a:lvl5pPr>
            <a:lvl6pPr marL="1913182" algn="l" defTabSz="765273" rtl="0" eaLnBrk="1" latinLnBrk="0" hangingPunct="1">
              <a:defRPr sz="1507" kern="1200">
                <a:solidFill>
                  <a:schemeClr val="tx1"/>
                </a:solidFill>
                <a:latin typeface="+mn-lt"/>
                <a:ea typeface="+mn-ea"/>
                <a:cs typeface="+mn-cs"/>
              </a:defRPr>
            </a:lvl6pPr>
            <a:lvl7pPr marL="2295819" algn="l" defTabSz="765273" rtl="0" eaLnBrk="1" latinLnBrk="0" hangingPunct="1">
              <a:defRPr sz="1507" kern="1200">
                <a:solidFill>
                  <a:schemeClr val="tx1"/>
                </a:solidFill>
                <a:latin typeface="+mn-lt"/>
                <a:ea typeface="+mn-ea"/>
                <a:cs typeface="+mn-cs"/>
              </a:defRPr>
            </a:lvl7pPr>
            <a:lvl8pPr marL="2678454" algn="l" defTabSz="765273" rtl="0" eaLnBrk="1" latinLnBrk="0" hangingPunct="1">
              <a:defRPr sz="1507" kern="1200">
                <a:solidFill>
                  <a:schemeClr val="tx1"/>
                </a:solidFill>
                <a:latin typeface="+mn-lt"/>
                <a:ea typeface="+mn-ea"/>
                <a:cs typeface="+mn-cs"/>
              </a:defRPr>
            </a:lvl8pPr>
            <a:lvl9pPr marL="3061091" algn="l" defTabSz="765273" rtl="0" eaLnBrk="1" latinLnBrk="0" hangingPunct="1">
              <a:defRPr sz="1507" kern="1200">
                <a:solidFill>
                  <a:schemeClr val="tx1"/>
                </a:solidFill>
                <a:latin typeface="+mn-lt"/>
                <a:ea typeface="+mn-ea"/>
                <a:cs typeface="+mn-cs"/>
              </a:defRPr>
            </a:lvl9pPr>
          </a:lstStyle>
          <a:p>
            <a:fld id="{175D4B48-FFA5-7D40-9EA7-31B4854DE5AA}" type="slidenum">
              <a:rPr lang="en-US" b="0" i="0" smtClean="0">
                <a:solidFill>
                  <a:schemeClr val="bg1"/>
                </a:solidFill>
                <a:latin typeface="Arial" panose="020B0604020202020204" pitchFamily="34" charset="0"/>
                <a:ea typeface="Open Sans" panose="020B0606030504020204" pitchFamily="34" charset="0"/>
                <a:cs typeface="Arial" panose="020B0604020202020204" pitchFamily="34" charset="0"/>
              </a:rPr>
              <a:t>‹#›</a:t>
            </a:fld>
            <a:endParaRPr lang="en-US" b="0" i="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16" name="Oval 15">
            <a:extLst>
              <a:ext uri="{FF2B5EF4-FFF2-40B4-BE49-F238E27FC236}">
                <a16:creationId xmlns:a16="http://schemas.microsoft.com/office/drawing/2014/main" id="{FF155E18-C868-BE45-9BDE-659300931950}"/>
              </a:ext>
            </a:extLst>
          </p:cNvPr>
          <p:cNvSpPr/>
          <p:nvPr userDrawn="1"/>
        </p:nvSpPr>
        <p:spPr>
          <a:xfrm>
            <a:off x="11578625" y="6332135"/>
            <a:ext cx="372680" cy="3726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1"/>
              </a:solidFill>
              <a:latin typeface="Arial" panose="020B0604020202020204" pitchFamily="34" charset="0"/>
            </a:endParaRPr>
          </a:p>
        </p:txBody>
      </p:sp>
    </p:spTree>
    <p:extLst>
      <p:ext uri="{BB962C8B-B14F-4D97-AF65-F5344CB8AC3E}">
        <p14:creationId xmlns:p14="http://schemas.microsoft.com/office/powerpoint/2010/main" val="167391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567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13803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7506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302683" y="241301"/>
            <a:ext cx="11584516" cy="521677"/>
          </a:xfrm>
          <a:prstGeom prst="rect">
            <a:avLst/>
          </a:prstGeom>
        </p:spPr>
        <p:txBody>
          <a:bodyPr lIns="0" rIns="0"/>
          <a:lstStyle>
            <a:lvl1pPr>
              <a:defRPr sz="2800" b="0" i="0">
                <a:cs typeface="Arial" panose="020B0604020202020204" pitchFamily="34" charset="0"/>
              </a:defRPr>
            </a:lvl1pPr>
          </a:lstStyle>
          <a:p>
            <a:r>
              <a:rPr lang="en-US"/>
              <a:t>Click to edit Master title style</a:t>
            </a:r>
          </a:p>
        </p:txBody>
      </p:sp>
      <p:sp>
        <p:nvSpPr>
          <p:cNvPr id="3" name="Text Placeholder 14">
            <a:extLst>
              <a:ext uri="{FF2B5EF4-FFF2-40B4-BE49-F238E27FC236}">
                <a16:creationId xmlns:a16="http://schemas.microsoft.com/office/drawing/2014/main" id="{9A155005-778C-1A48-8609-19F76833D32A}"/>
              </a:ext>
            </a:extLst>
          </p:cNvPr>
          <p:cNvSpPr>
            <a:spLocks noGrp="1"/>
          </p:cNvSpPr>
          <p:nvPr>
            <p:ph type="body" sz="quarter" idx="10" hasCustomPrompt="1"/>
          </p:nvPr>
        </p:nvSpPr>
        <p:spPr>
          <a:xfrm>
            <a:off x="302683" y="800100"/>
            <a:ext cx="11657456" cy="533400"/>
          </a:xfrm>
          <a:prstGeom prst="rect">
            <a:avLst/>
          </a:prstGeom>
        </p:spPr>
        <p:txBody>
          <a:bodyPr lIns="0" rIns="0"/>
          <a:lstStyle>
            <a:lvl1pPr marL="0" indent="0">
              <a:lnSpc>
                <a:spcPts val="2000"/>
              </a:lnSpc>
              <a:spcBef>
                <a:spcPts val="0"/>
              </a:spcBef>
              <a:buNone/>
              <a:defRPr sz="1800" b="0" i="0">
                <a:solidFill>
                  <a:schemeClr val="tx1"/>
                </a:solidFill>
                <a:latin typeface="Arial" panose="020B0604020202020204" pitchFamily="34" charset="0"/>
                <a:ea typeface="Arial Regular"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15370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B315-30C4-F54E-9480-8E382AD36DB0}"/>
              </a:ext>
            </a:extLst>
          </p:cNvPr>
          <p:cNvSpPr>
            <a:spLocks noGrp="1"/>
          </p:cNvSpPr>
          <p:nvPr>
            <p:ph type="title"/>
          </p:nvPr>
        </p:nvSpPr>
        <p:spPr>
          <a:xfrm>
            <a:off x="302683" y="228601"/>
            <a:ext cx="11584516" cy="521677"/>
          </a:xfrm>
          <a:prstGeom prst="rect">
            <a:avLst/>
          </a:prstGeom>
        </p:spPr>
        <p:txBody>
          <a:bodyPr lIns="0"/>
          <a:lstStyle>
            <a:lvl1pPr>
              <a:defRPr b="0" i="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852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683" y="241301"/>
            <a:ext cx="11584516" cy="521677"/>
          </a:xfrm>
          <a:prstGeom prst="rect">
            <a:avLst/>
          </a:prstGeom>
        </p:spPr>
        <p:txBody>
          <a:bodyPr lIns="0" rIns="0"/>
          <a:lstStyle>
            <a:lvl1pPr>
              <a:defRPr sz="2800" b="0"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14">
            <a:extLst>
              <a:ext uri="{FF2B5EF4-FFF2-40B4-BE49-F238E27FC236}">
                <a16:creationId xmlns:a16="http://schemas.microsoft.com/office/drawing/2014/main" id="{9A155005-778C-1A48-8609-19F76833D32A}"/>
              </a:ext>
            </a:extLst>
          </p:cNvPr>
          <p:cNvSpPr>
            <a:spLocks noGrp="1"/>
          </p:cNvSpPr>
          <p:nvPr>
            <p:ph type="body" sz="quarter" idx="10" hasCustomPrompt="1"/>
          </p:nvPr>
        </p:nvSpPr>
        <p:spPr>
          <a:xfrm>
            <a:off x="300080" y="800100"/>
            <a:ext cx="11657456" cy="533400"/>
          </a:xfrm>
          <a:prstGeom prst="rect">
            <a:avLst/>
          </a:prstGeom>
        </p:spPr>
        <p:txBody>
          <a:bodyPr lIns="0" rIns="0"/>
          <a:lstStyle>
            <a:lvl1pPr marL="0" indent="0">
              <a:lnSpc>
                <a:spcPts val="2000"/>
              </a:lnSpc>
              <a:spcBef>
                <a:spcPts val="0"/>
              </a:spcBef>
              <a:buNone/>
              <a:defRPr sz="1800" b="0" i="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t>Subhead</a:t>
            </a:r>
          </a:p>
        </p:txBody>
      </p:sp>
      <p:sp>
        <p:nvSpPr>
          <p:cNvPr id="6" name="Text Placeholder 5">
            <a:extLst>
              <a:ext uri="{FF2B5EF4-FFF2-40B4-BE49-F238E27FC236}">
                <a16:creationId xmlns:a16="http://schemas.microsoft.com/office/drawing/2014/main" id="{0DEF974E-C245-AE45-A9A5-B7368CAA1991}"/>
              </a:ext>
            </a:extLst>
          </p:cNvPr>
          <p:cNvSpPr>
            <a:spLocks noGrp="1"/>
          </p:cNvSpPr>
          <p:nvPr>
            <p:ph type="body" sz="quarter" idx="11"/>
          </p:nvPr>
        </p:nvSpPr>
        <p:spPr>
          <a:xfrm>
            <a:off x="303213" y="1550988"/>
            <a:ext cx="11583987" cy="4114800"/>
          </a:xfrm>
          <a:prstGeom prst="rect">
            <a:avLst/>
          </a:prstGeom>
        </p:spPr>
        <p:txBody>
          <a:bodyPr lIns="0" rIns="0"/>
          <a:lstStyle>
            <a:lvl1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67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9"/>
        <p:cNvGrpSpPr/>
        <p:nvPr/>
      </p:nvGrpSpPr>
      <p:grpSpPr>
        <a:xfrm>
          <a:off x="0" y="0"/>
          <a:ext cx="0" cy="0"/>
          <a:chOff x="0" y="0"/>
          <a:chExt cx="0" cy="0"/>
        </a:xfrm>
      </p:grpSpPr>
      <p:sp>
        <p:nvSpPr>
          <p:cNvPr id="90" name="Google Shape;90;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2" name="Google Shape;9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3" name="Google Shape;9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4" name="Google Shape;94;p17"/>
          <p:cNvSpPr txBox="1">
            <a:spLocks noGrp="1"/>
          </p:cNvSpPr>
          <p:nvPr>
            <p:ph type="sldNum" idx="12"/>
          </p:nvPr>
        </p:nvSpPr>
        <p:spPr>
          <a:xfrm>
            <a:off x="302623"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2867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5F5C62-B554-47BE-8396-A6EAAC91A2B0}"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3721821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5F5C62-B554-47BE-8396-A6EAAC91A2B0}"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1243749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2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latin typeface="Corbel"/>
            </a:endParaRPr>
          </a:p>
        </p:txBody>
      </p:sp>
      <p:sp>
        <p:nvSpPr>
          <p:cNvPr id="7" name="Slide Number Placeholder 6"/>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3947264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5F5C62-B554-47BE-8396-A6EAAC91A2B0}"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1074316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5F5C62-B554-47BE-8396-A6EAAC91A2B0}"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3970497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5F5C62-B554-47BE-8396-A6EAAC91A2B0}" type="datetimeFigureOut">
              <a:rPr lang="en-US" smtClean="0"/>
              <a:t>10/14/2019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3831129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5F5C62-B554-47BE-8396-A6EAAC91A2B0}" type="datetimeFigureOut">
              <a:rPr lang="en-US" smtClean="0"/>
              <a:t>10/14/2019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1840249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F5C62-B554-47BE-8396-A6EAAC91A2B0}" type="datetimeFigureOut">
              <a:rPr lang="en-US" smtClean="0"/>
              <a:t>10/14/2019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3579469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5F5C62-B554-47BE-8396-A6EAAC91A2B0}"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1780289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5F5C62-B554-47BE-8396-A6EAAC91A2B0}"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31156717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5F5C62-B554-47BE-8396-A6EAAC91A2B0}"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3263330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5F5C62-B554-47BE-8396-A6EAAC91A2B0}"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2F1D5-A4CB-403A-B993-20F27EC09FE6}" type="slidenum">
              <a:rPr lang="en-US" smtClean="0"/>
              <a:t>‹#›</a:t>
            </a:fld>
            <a:endParaRPr lang="en-US"/>
          </a:p>
        </p:txBody>
      </p:sp>
    </p:spTree>
    <p:extLst>
      <p:ext uri="{BB962C8B-B14F-4D97-AF65-F5344CB8AC3E}">
        <p14:creationId xmlns:p14="http://schemas.microsoft.com/office/powerpoint/2010/main" val="273462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90"/>
            <a:ext cx="5386917" cy="715355"/>
          </a:xfrm>
        </p:spPr>
        <p:txBody>
          <a:bodyPr lIns="146273" anchor="ctr"/>
          <a:lstStyle>
            <a:lvl1pPr marL="0" indent="0">
              <a:buNone/>
              <a:defRPr sz="2300" b="1" cap="all" baseline="0"/>
            </a:lvl1pPr>
            <a:lvl2pPr marL="457103" indent="0">
              <a:buNone/>
              <a:defRPr sz="2000" b="1"/>
            </a:lvl2pPr>
            <a:lvl3pPr marL="914206" indent="0">
              <a:buNone/>
              <a:defRPr sz="1800" b="1"/>
            </a:lvl3pPr>
            <a:lvl4pPr marL="1371310" indent="0">
              <a:buNone/>
              <a:defRPr sz="1600" b="1"/>
            </a:lvl4pPr>
            <a:lvl5pPr marL="1828412" indent="0">
              <a:buNone/>
              <a:defRPr sz="1600" b="1"/>
            </a:lvl5pPr>
            <a:lvl6pPr marL="2285516" indent="0">
              <a:buNone/>
              <a:defRPr sz="1600" b="1"/>
            </a:lvl6pPr>
            <a:lvl7pPr marL="2742618" indent="0">
              <a:buNone/>
              <a:defRPr sz="1600" b="1"/>
            </a:lvl7pPr>
            <a:lvl8pPr marL="3199722" indent="0">
              <a:buNone/>
              <a:defRPr sz="1600" b="1"/>
            </a:lvl8pPr>
            <a:lvl9pPr marL="3656825"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93" y="1698990"/>
            <a:ext cx="5389033" cy="715355"/>
          </a:xfrm>
        </p:spPr>
        <p:txBody>
          <a:bodyPr lIns="146273" anchor="ctr"/>
          <a:lstStyle>
            <a:lvl1pPr marL="0" indent="0">
              <a:buNone/>
              <a:defRPr sz="2300" b="1" cap="all" baseline="0"/>
            </a:lvl1pPr>
            <a:lvl2pPr marL="457103" indent="0">
              <a:buNone/>
              <a:defRPr sz="2000" b="1"/>
            </a:lvl2pPr>
            <a:lvl3pPr marL="914206" indent="0">
              <a:buNone/>
              <a:defRPr sz="1800" b="1"/>
            </a:lvl3pPr>
            <a:lvl4pPr marL="1371310" indent="0">
              <a:buNone/>
              <a:defRPr sz="1600" b="1"/>
            </a:lvl4pPr>
            <a:lvl5pPr marL="1828412" indent="0">
              <a:buNone/>
              <a:defRPr sz="1600" b="1"/>
            </a:lvl5pPr>
            <a:lvl6pPr marL="2285516" indent="0">
              <a:buNone/>
              <a:defRPr sz="1600" b="1"/>
            </a:lvl6pPr>
            <a:lvl7pPr marL="2742618" indent="0">
              <a:buNone/>
              <a:defRPr sz="1600" b="1"/>
            </a:lvl7pPr>
            <a:lvl8pPr marL="3199722" indent="0">
              <a:buNone/>
              <a:defRPr sz="1600" b="1"/>
            </a:lvl8pPr>
            <a:lvl9pPr marL="3656825"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93"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latin typeface="Corbel"/>
            </a:endParaRPr>
          </a:p>
        </p:txBody>
      </p:sp>
      <p:sp>
        <p:nvSpPr>
          <p:cNvPr id="9" name="Slide Number Placeholder 8"/>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182643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latin typeface="Corbel"/>
            </a:endParaRPr>
          </a:p>
        </p:txBody>
      </p:sp>
      <p:sp>
        <p:nvSpPr>
          <p:cNvPr id="5" name="Slide Number Placeholder 4"/>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38552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latin typeface="Corbel"/>
            </a:endParaRPr>
          </a:p>
        </p:txBody>
      </p:sp>
      <p:sp>
        <p:nvSpPr>
          <p:cNvPr id="4" name="Slide Number Placeholder 3"/>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34471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36" rIns="4571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9" y="1743135"/>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9"/>
            <a:ext cx="3291840" cy="4572000"/>
          </a:xfrm>
        </p:spPr>
        <p:txBody>
          <a:bodyPr/>
          <a:lstStyle>
            <a:lvl1pPr marL="0" indent="0">
              <a:buNone/>
              <a:defRPr sz="1400"/>
            </a:lvl1pPr>
            <a:lvl2pPr marL="457103" indent="0">
              <a:buNone/>
              <a:defRPr sz="1200"/>
            </a:lvl2pPr>
            <a:lvl3pPr marL="914206" indent="0">
              <a:buNone/>
              <a:defRPr sz="1000"/>
            </a:lvl3pPr>
            <a:lvl4pPr marL="1371310" indent="0">
              <a:buNone/>
              <a:defRPr sz="900"/>
            </a:lvl4pPr>
            <a:lvl5pPr marL="1828412" indent="0">
              <a:buNone/>
              <a:defRPr sz="900"/>
            </a:lvl5pPr>
            <a:lvl6pPr marL="2285516" indent="0">
              <a:buNone/>
              <a:defRPr sz="900"/>
            </a:lvl6pPr>
            <a:lvl7pPr marL="2742618" indent="0">
              <a:buNone/>
              <a:defRPr sz="900"/>
            </a:lvl7pPr>
            <a:lvl8pPr marL="3199722" indent="0">
              <a:buNone/>
              <a:defRPr sz="900"/>
            </a:lvl8pPr>
            <a:lvl9pPr marL="3656825"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latin typeface="Corbel"/>
            </a:endParaRPr>
          </a:p>
        </p:txBody>
      </p:sp>
      <p:sp>
        <p:nvSpPr>
          <p:cNvPr id="7" name="Slide Number Placeholder 6"/>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Tree>
    <p:extLst>
      <p:ext uri="{BB962C8B-B14F-4D97-AF65-F5344CB8AC3E}">
        <p14:creationId xmlns:p14="http://schemas.microsoft.com/office/powerpoint/2010/main" val="22794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7" y="155448"/>
            <a:ext cx="3366867" cy="978408"/>
          </a:xfrm>
        </p:spPr>
        <p:txBody>
          <a:bodyPr lIns="73136"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52" y="1484808"/>
            <a:ext cx="8329863" cy="5373192"/>
          </a:xfrm>
          <a:solidFill>
            <a:schemeClr val="bg2">
              <a:shade val="75000"/>
            </a:schemeClr>
          </a:solidFill>
        </p:spPr>
        <p:txBody>
          <a:bodyPr/>
          <a:lstStyle>
            <a:lvl1pPr marL="0" indent="0">
              <a:buNone/>
              <a:defRPr sz="3200"/>
            </a:lvl1pPr>
            <a:lvl2pPr marL="457103" indent="0">
              <a:buNone/>
              <a:defRPr sz="2800"/>
            </a:lvl2pPr>
            <a:lvl3pPr marL="914206" indent="0">
              <a:buNone/>
              <a:defRPr sz="2400"/>
            </a:lvl3pPr>
            <a:lvl4pPr marL="1371310" indent="0">
              <a:buNone/>
              <a:defRPr sz="2000"/>
            </a:lvl4pPr>
            <a:lvl5pPr marL="1828412" indent="0">
              <a:buNone/>
              <a:defRPr sz="2000"/>
            </a:lvl5pPr>
            <a:lvl6pPr marL="2285516" indent="0">
              <a:buNone/>
              <a:defRPr sz="2000"/>
            </a:lvl6pPr>
            <a:lvl7pPr marL="2742618" indent="0">
              <a:buNone/>
              <a:defRPr sz="2000"/>
            </a:lvl7pPr>
            <a:lvl8pPr marL="3199722" indent="0">
              <a:buNone/>
              <a:defRPr sz="2000"/>
            </a:lvl8pPr>
            <a:lvl9pPr marL="3656825"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219459" y="1728216"/>
            <a:ext cx="3291840" cy="4572000"/>
          </a:xfrm>
        </p:spPr>
        <p:txBody>
          <a:bodyPr/>
          <a:lstStyle>
            <a:lvl1pPr marL="0" indent="0">
              <a:buNone/>
              <a:defRPr sz="1400"/>
            </a:lvl1pPr>
            <a:lvl2pPr marL="457103" indent="0">
              <a:buNone/>
              <a:defRPr sz="1200"/>
            </a:lvl2pPr>
            <a:lvl3pPr marL="914206" indent="0">
              <a:buNone/>
              <a:defRPr sz="1000"/>
            </a:lvl3pPr>
            <a:lvl4pPr marL="1371310" indent="0">
              <a:buNone/>
              <a:defRPr sz="900"/>
            </a:lvl4pPr>
            <a:lvl5pPr marL="1828412" indent="0">
              <a:buNone/>
              <a:defRPr sz="900"/>
            </a:lvl5pPr>
            <a:lvl6pPr marL="2285516" indent="0">
              <a:buNone/>
              <a:defRPr sz="900"/>
            </a:lvl6pPr>
            <a:lvl7pPr marL="2742618" indent="0">
              <a:buNone/>
              <a:defRPr sz="900"/>
            </a:lvl7pPr>
            <a:lvl8pPr marL="3199722" indent="0">
              <a:buNone/>
              <a:defRPr sz="900"/>
            </a:lvl8pPr>
            <a:lvl9pPr marL="3656825"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9" y="1170432"/>
            <a:ext cx="3364992" cy="201168"/>
          </a:xfrm>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a:solidFill>
                <a:prstClr val="white">
                  <a:shade val="50000"/>
                </a:prstClr>
              </a:solidFill>
              <a:latin typeface="Corbel"/>
            </a:endParaRPr>
          </a:p>
        </p:txBody>
      </p:sp>
      <p:sp>
        <p:nvSpPr>
          <p:cNvPr id="7" name="Slide Number Placeholder 6"/>
          <p:cNvSpPr>
            <a:spLocks noGrp="1"/>
          </p:cNvSpPr>
          <p:nvPr>
            <p:ph type="sldNum" sz="quarter" idx="12"/>
          </p:nvPr>
        </p:nvSpPr>
        <p:spPr>
          <a:xfrm>
            <a:off x="11119104" y="1170432"/>
            <a:ext cx="978485" cy="201168"/>
          </a:xfrm>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197798275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7" name="Rectangle 6"/>
          <p:cNvSpPr/>
          <p:nvPr/>
        </p:nvSpPr>
        <p:spPr bwMode="ltGray">
          <a:xfrm>
            <a:off x="13" y="10"/>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2" name="Title Placeholder 1"/>
          <p:cNvSpPr>
            <a:spLocks noGrp="1"/>
          </p:cNvSpPr>
          <p:nvPr>
            <p:ph type="title"/>
          </p:nvPr>
        </p:nvSpPr>
        <p:spPr>
          <a:xfrm>
            <a:off x="609600" y="152410"/>
            <a:ext cx="10972800" cy="1251063"/>
          </a:xfrm>
          <a:prstGeom prst="rect">
            <a:avLst/>
          </a:prstGeom>
        </p:spPr>
        <p:txBody>
          <a:bodyPr vert="horz" lIns="91421" tIns="45710" rIns="45710" bIns="4571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4"/>
            <a:ext cx="10972800" cy="4625609"/>
          </a:xfrm>
          <a:prstGeom prst="rect">
            <a:avLst/>
          </a:prstGeom>
        </p:spPr>
        <p:txBody>
          <a:bodyPr vert="horz" lIns="54852" tIns="91421" rIns="91421" bIns="4571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04" tIns="45710" rIns="45710" bIns="0" rtlCol="0" anchor="b"/>
          <a:lstStyle>
            <a:lvl1pPr algn="l" eaLnBrk="1" latinLnBrk="0" hangingPunct="1">
              <a:defRPr kumimoji="0" sz="1200">
                <a:solidFill>
                  <a:schemeClr val="tx1">
                    <a:tint val="95000"/>
                  </a:schemeClr>
                </a:solidFill>
              </a:defRPr>
            </a:lvl1pPr>
            <a:extLst/>
          </a:lstStyle>
          <a:p>
            <a:pPr defTabSz="914206"/>
            <a:fld id="{968505FD-053B-47C4-B9BE-A64CC0824E06}" type="datetimeFigureOut">
              <a:rPr lang="en-US" smtClean="0">
                <a:solidFill>
                  <a:prstClr val="black">
                    <a:tint val="95000"/>
                  </a:prstClr>
                </a:solidFill>
              </a:rPr>
              <a:pPr defTabSz="914206"/>
              <a:t>10/14/2019</a:t>
            </a:fld>
            <a:endParaRPr lang="en-US">
              <a:solidFill>
                <a:prstClr val="black">
                  <a:tint val="95000"/>
                </a:prstClr>
              </a:solidFill>
            </a:endParaRPr>
          </a:p>
        </p:txBody>
      </p:sp>
      <p:sp>
        <p:nvSpPr>
          <p:cNvPr id="5" name="Footer Placeholder 4"/>
          <p:cNvSpPr>
            <a:spLocks noGrp="1"/>
          </p:cNvSpPr>
          <p:nvPr>
            <p:ph type="ftr" sz="quarter" idx="3"/>
          </p:nvPr>
        </p:nvSpPr>
        <p:spPr>
          <a:xfrm>
            <a:off x="3520817" y="6476999"/>
            <a:ext cx="7343625" cy="274320"/>
          </a:xfrm>
          <a:prstGeom prst="rect">
            <a:avLst/>
          </a:prstGeom>
        </p:spPr>
        <p:txBody>
          <a:bodyPr vert="horz" lIns="45710" tIns="45710" rIns="45710" bIns="0" rtlCol="0" anchor="b"/>
          <a:lstStyle>
            <a:lvl1pPr algn="l" eaLnBrk="1" latinLnBrk="0" hangingPunct="1">
              <a:defRPr kumimoji="0" sz="1200">
                <a:solidFill>
                  <a:schemeClr val="tx1">
                    <a:tint val="95000"/>
                  </a:schemeClr>
                </a:solidFill>
              </a:defRPr>
            </a:lvl1pPr>
            <a:extLst/>
          </a:lstStyle>
          <a:p>
            <a:pPr defTabSz="914206"/>
            <a:endParaRPr lang="en-US">
              <a:solidFill>
                <a:prstClr val="black">
                  <a:tint val="95000"/>
                </a:prstClr>
              </a:solidFill>
            </a:endParaRPr>
          </a:p>
        </p:txBody>
      </p:sp>
      <p:sp>
        <p:nvSpPr>
          <p:cNvPr id="6" name="Slide Number Placeholder 5"/>
          <p:cNvSpPr>
            <a:spLocks noGrp="1"/>
          </p:cNvSpPr>
          <p:nvPr>
            <p:ph type="sldNum" sz="quarter" idx="4"/>
          </p:nvPr>
        </p:nvSpPr>
        <p:spPr>
          <a:xfrm>
            <a:off x="10939196" y="6476999"/>
            <a:ext cx="978485" cy="274320"/>
          </a:xfrm>
          <a:prstGeom prst="rect">
            <a:avLst/>
          </a:prstGeom>
        </p:spPr>
        <p:txBody>
          <a:bodyPr vert="horz" lIns="91421" tIns="45710" rIns="91421" bIns="0" rtlCol="0" anchor="b"/>
          <a:lstStyle>
            <a:lvl1pPr algn="r" eaLnBrk="1" latinLnBrk="0" hangingPunct="1">
              <a:defRPr kumimoji="0" sz="1200">
                <a:solidFill>
                  <a:schemeClr val="tx1">
                    <a:tint val="95000"/>
                  </a:schemeClr>
                </a:solidFill>
              </a:defRPr>
            </a:lvl1pPr>
            <a:extLst/>
          </a:lstStyle>
          <a:p>
            <a:pPr defTabSz="914206"/>
            <a:fld id="{5CA8C7E4-D10A-4A6B-806E-F5DCAF195BAA}" type="slidenum">
              <a:rPr lang="en-US" smtClean="0">
                <a:solidFill>
                  <a:prstClr val="black">
                    <a:tint val="95000"/>
                  </a:prstClr>
                </a:solidFill>
              </a:rPr>
              <a:pPr defTabSz="914206"/>
              <a:t>‹#›</a:t>
            </a:fld>
            <a:endParaRPr lang="en-US">
              <a:solidFill>
                <a:prstClr val="black">
                  <a:tint val="95000"/>
                </a:prstClr>
              </a:solidFill>
            </a:endParaRPr>
          </a:p>
        </p:txBody>
      </p:sp>
    </p:spTree>
    <p:extLst>
      <p:ext uri="{BB962C8B-B14F-4D97-AF65-F5344CB8AC3E}">
        <p14:creationId xmlns:p14="http://schemas.microsoft.com/office/powerpoint/2010/main" val="2777842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819" indent="-319972"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365" indent="-274262"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485" indent="-228552"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5894" indent="-18284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162" indent="-18284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286" indent="-18284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412" indent="-18284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537" indent="-18284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0663" indent="-18284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103" algn="l" rtl="0" eaLnBrk="1" latinLnBrk="0" hangingPunct="1">
        <a:defRPr kumimoji="0" kern="1200">
          <a:solidFill>
            <a:schemeClr val="tx1"/>
          </a:solidFill>
          <a:latin typeface="+mn-lt"/>
          <a:ea typeface="+mn-ea"/>
          <a:cs typeface="+mn-cs"/>
        </a:defRPr>
      </a:lvl2pPr>
      <a:lvl3pPr marL="914206" algn="l" rtl="0" eaLnBrk="1" latinLnBrk="0" hangingPunct="1">
        <a:defRPr kumimoji="0" kern="1200">
          <a:solidFill>
            <a:schemeClr val="tx1"/>
          </a:solidFill>
          <a:latin typeface="+mn-lt"/>
          <a:ea typeface="+mn-ea"/>
          <a:cs typeface="+mn-cs"/>
        </a:defRPr>
      </a:lvl3pPr>
      <a:lvl4pPr marL="1371310" algn="l" rtl="0" eaLnBrk="1" latinLnBrk="0" hangingPunct="1">
        <a:defRPr kumimoji="0" kern="1200">
          <a:solidFill>
            <a:schemeClr val="tx1"/>
          </a:solidFill>
          <a:latin typeface="+mn-lt"/>
          <a:ea typeface="+mn-ea"/>
          <a:cs typeface="+mn-cs"/>
        </a:defRPr>
      </a:lvl4pPr>
      <a:lvl5pPr marL="1828412" algn="l" rtl="0" eaLnBrk="1" latinLnBrk="0" hangingPunct="1">
        <a:defRPr kumimoji="0" kern="1200">
          <a:solidFill>
            <a:schemeClr val="tx1"/>
          </a:solidFill>
          <a:latin typeface="+mn-lt"/>
          <a:ea typeface="+mn-ea"/>
          <a:cs typeface="+mn-cs"/>
        </a:defRPr>
      </a:lvl5pPr>
      <a:lvl6pPr marL="2285516" algn="l" rtl="0" eaLnBrk="1" latinLnBrk="0" hangingPunct="1">
        <a:defRPr kumimoji="0" kern="1200">
          <a:solidFill>
            <a:schemeClr val="tx1"/>
          </a:solidFill>
          <a:latin typeface="+mn-lt"/>
          <a:ea typeface="+mn-ea"/>
          <a:cs typeface="+mn-cs"/>
        </a:defRPr>
      </a:lvl6pPr>
      <a:lvl7pPr marL="2742618" algn="l" rtl="0" eaLnBrk="1" latinLnBrk="0" hangingPunct="1">
        <a:defRPr kumimoji="0" kern="1200">
          <a:solidFill>
            <a:schemeClr val="tx1"/>
          </a:solidFill>
          <a:latin typeface="+mn-lt"/>
          <a:ea typeface="+mn-ea"/>
          <a:cs typeface="+mn-cs"/>
        </a:defRPr>
      </a:lvl7pPr>
      <a:lvl8pPr marL="3199722" algn="l" rtl="0" eaLnBrk="1" latinLnBrk="0" hangingPunct="1">
        <a:defRPr kumimoji="0" kern="1200">
          <a:solidFill>
            <a:schemeClr val="tx1"/>
          </a:solidFill>
          <a:latin typeface="+mn-lt"/>
          <a:ea typeface="+mn-ea"/>
          <a:cs typeface="+mn-cs"/>
        </a:defRPr>
      </a:lvl8pPr>
      <a:lvl9pPr marL="3656825"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DFBB5-B57C-834D-A31E-FDE70D80EE3F}"/>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302683" y="6447947"/>
            <a:ext cx="1312189" cy="181453"/>
          </a:xfrm>
          <a:prstGeom prst="rect">
            <a:avLst/>
          </a:prstGeom>
        </p:spPr>
      </p:pic>
      <p:sp>
        <p:nvSpPr>
          <p:cNvPr id="6" name="Slide Number Placeholder 9">
            <a:extLst>
              <a:ext uri="{FF2B5EF4-FFF2-40B4-BE49-F238E27FC236}">
                <a16:creationId xmlns:a16="http://schemas.microsoft.com/office/drawing/2014/main" id="{0404AC99-427C-B449-B113-72810D4747E0}"/>
              </a:ext>
            </a:extLst>
          </p:cNvPr>
          <p:cNvSpPr txBox="1">
            <a:spLocks/>
          </p:cNvSpPr>
          <p:nvPr userDrawn="1"/>
        </p:nvSpPr>
        <p:spPr>
          <a:xfrm>
            <a:off x="11575172" y="6387536"/>
            <a:ext cx="319625" cy="108360"/>
          </a:xfrm>
          <a:prstGeom prst="rect">
            <a:avLst/>
          </a:prstGeom>
        </p:spPr>
        <p:txBody>
          <a:bodyPr vert="horz" wrap="none" lIns="0" tIns="0" rIns="0" bIns="0" rtlCol="0" anchor="ctr"/>
          <a:lstStyle>
            <a:defPPr>
              <a:defRPr lang="en-US"/>
            </a:defPPr>
            <a:lvl1pPr marL="0" algn="ctr" defTabSz="765273" rtl="0" eaLnBrk="1" latinLnBrk="0" hangingPunct="1">
              <a:defRPr sz="1200" b="1" i="0" kern="1200">
                <a:solidFill>
                  <a:schemeClr val="bg1"/>
                </a:solidFill>
                <a:latin typeface="Arial" charset="0"/>
                <a:ea typeface="Arial" charset="0"/>
                <a:cs typeface="Arial" charset="0"/>
              </a:defRPr>
            </a:lvl1pPr>
            <a:lvl2pPr marL="382636" algn="l" defTabSz="765273" rtl="0" eaLnBrk="1" latinLnBrk="0" hangingPunct="1">
              <a:defRPr sz="1507" kern="1200">
                <a:solidFill>
                  <a:schemeClr val="tx1"/>
                </a:solidFill>
                <a:latin typeface="+mn-lt"/>
                <a:ea typeface="+mn-ea"/>
                <a:cs typeface="+mn-cs"/>
              </a:defRPr>
            </a:lvl2pPr>
            <a:lvl3pPr marL="765273" algn="l" defTabSz="765273" rtl="0" eaLnBrk="1" latinLnBrk="0" hangingPunct="1">
              <a:defRPr sz="1507" kern="1200">
                <a:solidFill>
                  <a:schemeClr val="tx1"/>
                </a:solidFill>
                <a:latin typeface="+mn-lt"/>
                <a:ea typeface="+mn-ea"/>
                <a:cs typeface="+mn-cs"/>
              </a:defRPr>
            </a:lvl3pPr>
            <a:lvl4pPr marL="1147909" algn="l" defTabSz="765273" rtl="0" eaLnBrk="1" latinLnBrk="0" hangingPunct="1">
              <a:defRPr sz="1507" kern="1200">
                <a:solidFill>
                  <a:schemeClr val="tx1"/>
                </a:solidFill>
                <a:latin typeface="+mn-lt"/>
                <a:ea typeface="+mn-ea"/>
                <a:cs typeface="+mn-cs"/>
              </a:defRPr>
            </a:lvl4pPr>
            <a:lvl5pPr marL="1530546" algn="l" defTabSz="765273" rtl="0" eaLnBrk="1" latinLnBrk="0" hangingPunct="1">
              <a:defRPr sz="1507" kern="1200">
                <a:solidFill>
                  <a:schemeClr val="tx1"/>
                </a:solidFill>
                <a:latin typeface="+mn-lt"/>
                <a:ea typeface="+mn-ea"/>
                <a:cs typeface="+mn-cs"/>
              </a:defRPr>
            </a:lvl5pPr>
            <a:lvl6pPr marL="1913182" algn="l" defTabSz="765273" rtl="0" eaLnBrk="1" latinLnBrk="0" hangingPunct="1">
              <a:defRPr sz="1507" kern="1200">
                <a:solidFill>
                  <a:schemeClr val="tx1"/>
                </a:solidFill>
                <a:latin typeface="+mn-lt"/>
                <a:ea typeface="+mn-ea"/>
                <a:cs typeface="+mn-cs"/>
              </a:defRPr>
            </a:lvl6pPr>
            <a:lvl7pPr marL="2295819" algn="l" defTabSz="765273" rtl="0" eaLnBrk="1" latinLnBrk="0" hangingPunct="1">
              <a:defRPr sz="1507" kern="1200">
                <a:solidFill>
                  <a:schemeClr val="tx1"/>
                </a:solidFill>
                <a:latin typeface="+mn-lt"/>
                <a:ea typeface="+mn-ea"/>
                <a:cs typeface="+mn-cs"/>
              </a:defRPr>
            </a:lvl7pPr>
            <a:lvl8pPr marL="2678454" algn="l" defTabSz="765273" rtl="0" eaLnBrk="1" latinLnBrk="0" hangingPunct="1">
              <a:defRPr sz="1507" kern="1200">
                <a:solidFill>
                  <a:schemeClr val="tx1"/>
                </a:solidFill>
                <a:latin typeface="+mn-lt"/>
                <a:ea typeface="+mn-ea"/>
                <a:cs typeface="+mn-cs"/>
              </a:defRPr>
            </a:lvl8pPr>
            <a:lvl9pPr marL="3061091" algn="l" defTabSz="765273" rtl="0" eaLnBrk="1" latinLnBrk="0" hangingPunct="1">
              <a:defRPr sz="1507" kern="1200">
                <a:solidFill>
                  <a:schemeClr val="tx1"/>
                </a:solidFill>
                <a:latin typeface="+mn-lt"/>
                <a:ea typeface="+mn-ea"/>
                <a:cs typeface="+mn-cs"/>
              </a:defRPr>
            </a:lvl9pPr>
          </a:lstStyle>
          <a:p>
            <a:fld id="{175D4B48-FFA5-7D40-9EA7-31B4854DE5AA}" type="slidenum">
              <a:rPr lang="en-US" b="0" i="0" smtClean="0">
                <a:solidFill>
                  <a:srgbClr val="412D5D"/>
                </a:solidFill>
                <a:latin typeface="Arial" panose="020B0604020202020204" pitchFamily="34" charset="0"/>
                <a:ea typeface="Open Sans" panose="020B0606030504020204" pitchFamily="34" charset="0"/>
                <a:cs typeface="Arial" panose="020B0604020202020204" pitchFamily="34" charset="0"/>
              </a:rPr>
              <a:t>‹#›</a:t>
            </a:fld>
            <a:endParaRPr lang="en-US" b="0" i="0">
              <a:solidFill>
                <a:srgbClr val="412D5D"/>
              </a:solidFill>
              <a:latin typeface="Arial" panose="020B0604020202020204" pitchFamily="34" charset="0"/>
              <a:ea typeface="Open Sans" panose="020B0606030504020204" pitchFamily="34" charset="0"/>
              <a:cs typeface="Arial" panose="020B0604020202020204" pitchFamily="34" charset="0"/>
            </a:endParaRPr>
          </a:p>
        </p:txBody>
      </p:sp>
      <p:sp>
        <p:nvSpPr>
          <p:cNvPr id="7" name="Oval 6">
            <a:extLst>
              <a:ext uri="{FF2B5EF4-FFF2-40B4-BE49-F238E27FC236}">
                <a16:creationId xmlns:a16="http://schemas.microsoft.com/office/drawing/2014/main" id="{C5D123E9-E46D-3344-A340-D5DAB06A17A7}"/>
              </a:ext>
            </a:extLst>
          </p:cNvPr>
          <p:cNvSpPr/>
          <p:nvPr userDrawn="1"/>
        </p:nvSpPr>
        <p:spPr>
          <a:xfrm>
            <a:off x="11548645" y="6257185"/>
            <a:ext cx="372680" cy="372680"/>
          </a:xfrm>
          <a:prstGeom prst="ellipse">
            <a:avLst/>
          </a:prstGeom>
          <a:noFill/>
          <a:ln>
            <a:solidFill>
              <a:srgbClr val="412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Rectangle 7">
            <a:extLst>
              <a:ext uri="{FF2B5EF4-FFF2-40B4-BE49-F238E27FC236}">
                <a16:creationId xmlns:a16="http://schemas.microsoft.com/office/drawing/2014/main" id="{46B39B1A-085D-9742-8799-3A09147F648B}"/>
              </a:ext>
            </a:extLst>
          </p:cNvPr>
          <p:cNvSpPr/>
          <p:nvPr userDrawn="1"/>
        </p:nvSpPr>
        <p:spPr>
          <a:xfrm>
            <a:off x="0" y="-28105"/>
            <a:ext cx="12192000" cy="731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9444292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173736" algn="l" defTabSz="914400" rtl="0" eaLnBrk="1" latinLnBrk="0" hangingPunct="1">
        <a:lnSpc>
          <a:spcPts val="2400"/>
        </a:lnSpc>
        <a:spcBef>
          <a:spcPts val="1000"/>
        </a:spcBef>
        <a:buClr>
          <a:srgbClr val="F3B949"/>
        </a:buClr>
        <a:buSzPct val="100000"/>
        <a:buFont typeface="Arial" panose="020B0604020202020204" pitchFamily="34" charset="0"/>
        <a:buChar char="•"/>
        <a:defRPr sz="1800" b="0" i="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173736" algn="l" defTabSz="914400" rtl="0" eaLnBrk="1" latinLnBrk="0" hangingPunct="1">
        <a:lnSpc>
          <a:spcPts val="2400"/>
        </a:lnSpc>
        <a:spcBef>
          <a:spcPts val="500"/>
        </a:spcBef>
        <a:buClr>
          <a:srgbClr val="F3B949"/>
        </a:buClr>
        <a:buSzPct val="100000"/>
        <a:buFont typeface="Arial" panose="020B0604020202020204" pitchFamily="34" charset="0"/>
        <a:buChar char="•"/>
        <a:defRPr sz="1800" b="0" i="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173736" algn="l" defTabSz="914400" rtl="0" eaLnBrk="1" latinLnBrk="0" hangingPunct="1">
        <a:lnSpc>
          <a:spcPts val="2400"/>
        </a:lnSpc>
        <a:spcBef>
          <a:spcPts val="500"/>
        </a:spcBef>
        <a:buClr>
          <a:srgbClr val="F3B949"/>
        </a:buClr>
        <a:buSzPct val="100000"/>
        <a:buFont typeface="Arial" panose="020B0604020202020204" pitchFamily="34" charset="0"/>
        <a:buChar char="•"/>
        <a:defRPr sz="1800" b="0" i="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712214" indent="-285750" algn="l" defTabSz="914400" rtl="0" eaLnBrk="1" latinLnBrk="0" hangingPunct="1">
        <a:lnSpc>
          <a:spcPts val="2000"/>
        </a:lnSpc>
        <a:spcBef>
          <a:spcPts val="500"/>
        </a:spcBef>
        <a:buClr>
          <a:srgbClr val="7F7F7F"/>
        </a:buClr>
        <a:buSzPct val="100000"/>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173736" algn="l" defTabSz="914400" rtl="0" eaLnBrk="1" latinLnBrk="0" hangingPunct="1">
        <a:lnSpc>
          <a:spcPts val="2000"/>
        </a:lnSpc>
        <a:spcBef>
          <a:spcPts val="500"/>
        </a:spcBef>
        <a:buClr>
          <a:srgbClr val="412D5D"/>
        </a:buClr>
        <a:buSzPct val="100000"/>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Open Sans" panose="020B0606030504020204" pitchFamily="34" charset="0"/>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Open Sans" panose="020B0606030504020204" pitchFamily="34" charset="0"/>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191">
          <p15:clr>
            <a:srgbClr val="F26B43"/>
          </p15:clr>
        </p15:guide>
        <p15:guide id="18" orient="horz" pos="144">
          <p15:clr>
            <a:srgbClr val="F26B43"/>
          </p15:clr>
        </p15:guide>
        <p15:guide id="19" orient="horz" pos="4176">
          <p15:clr>
            <a:srgbClr val="F26B43"/>
          </p15:clr>
        </p15:guide>
        <p15:guide id="20" pos="7488">
          <p15:clr>
            <a:srgbClr val="F26B43"/>
          </p15:clr>
        </p15:guide>
        <p15:guide id="21" orient="horz" pos="480">
          <p15:clr>
            <a:srgbClr val="F26B43"/>
          </p15:clr>
        </p15:guide>
        <p15:guide id="31"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DFBB5-B57C-834D-A31E-FDE70D80EE3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02683" y="6447947"/>
            <a:ext cx="1312189" cy="181453"/>
          </a:xfrm>
          <a:prstGeom prst="rect">
            <a:avLst/>
          </a:prstGeom>
        </p:spPr>
      </p:pic>
      <p:sp>
        <p:nvSpPr>
          <p:cNvPr id="6" name="Slide Number Placeholder 9">
            <a:extLst>
              <a:ext uri="{FF2B5EF4-FFF2-40B4-BE49-F238E27FC236}">
                <a16:creationId xmlns:a16="http://schemas.microsoft.com/office/drawing/2014/main" id="{0404AC99-427C-B449-B113-72810D4747E0}"/>
              </a:ext>
            </a:extLst>
          </p:cNvPr>
          <p:cNvSpPr txBox="1">
            <a:spLocks/>
          </p:cNvSpPr>
          <p:nvPr userDrawn="1"/>
        </p:nvSpPr>
        <p:spPr>
          <a:xfrm>
            <a:off x="11575172" y="6387536"/>
            <a:ext cx="319625" cy="108360"/>
          </a:xfrm>
          <a:prstGeom prst="rect">
            <a:avLst/>
          </a:prstGeom>
        </p:spPr>
        <p:txBody>
          <a:bodyPr vert="horz" wrap="none" lIns="0" tIns="0" rIns="0" bIns="0" rtlCol="0" anchor="ctr"/>
          <a:lstStyle>
            <a:defPPr>
              <a:defRPr lang="en-US"/>
            </a:defPPr>
            <a:lvl1pPr marL="0" algn="ctr" defTabSz="765273" rtl="0" eaLnBrk="1" latinLnBrk="0" hangingPunct="1">
              <a:defRPr sz="1200" b="1" i="0" kern="1200">
                <a:solidFill>
                  <a:schemeClr val="bg1"/>
                </a:solidFill>
                <a:latin typeface="Arial" charset="0"/>
                <a:ea typeface="Arial" charset="0"/>
                <a:cs typeface="Arial" charset="0"/>
              </a:defRPr>
            </a:lvl1pPr>
            <a:lvl2pPr marL="382636" algn="l" defTabSz="765273" rtl="0" eaLnBrk="1" latinLnBrk="0" hangingPunct="1">
              <a:defRPr sz="1507" kern="1200">
                <a:solidFill>
                  <a:schemeClr val="tx1"/>
                </a:solidFill>
                <a:latin typeface="+mn-lt"/>
                <a:ea typeface="+mn-ea"/>
                <a:cs typeface="+mn-cs"/>
              </a:defRPr>
            </a:lvl2pPr>
            <a:lvl3pPr marL="765273" algn="l" defTabSz="765273" rtl="0" eaLnBrk="1" latinLnBrk="0" hangingPunct="1">
              <a:defRPr sz="1507" kern="1200">
                <a:solidFill>
                  <a:schemeClr val="tx1"/>
                </a:solidFill>
                <a:latin typeface="+mn-lt"/>
                <a:ea typeface="+mn-ea"/>
                <a:cs typeface="+mn-cs"/>
              </a:defRPr>
            </a:lvl3pPr>
            <a:lvl4pPr marL="1147909" algn="l" defTabSz="765273" rtl="0" eaLnBrk="1" latinLnBrk="0" hangingPunct="1">
              <a:defRPr sz="1507" kern="1200">
                <a:solidFill>
                  <a:schemeClr val="tx1"/>
                </a:solidFill>
                <a:latin typeface="+mn-lt"/>
                <a:ea typeface="+mn-ea"/>
                <a:cs typeface="+mn-cs"/>
              </a:defRPr>
            </a:lvl4pPr>
            <a:lvl5pPr marL="1530546" algn="l" defTabSz="765273" rtl="0" eaLnBrk="1" latinLnBrk="0" hangingPunct="1">
              <a:defRPr sz="1507" kern="1200">
                <a:solidFill>
                  <a:schemeClr val="tx1"/>
                </a:solidFill>
                <a:latin typeface="+mn-lt"/>
                <a:ea typeface="+mn-ea"/>
                <a:cs typeface="+mn-cs"/>
              </a:defRPr>
            </a:lvl5pPr>
            <a:lvl6pPr marL="1913182" algn="l" defTabSz="765273" rtl="0" eaLnBrk="1" latinLnBrk="0" hangingPunct="1">
              <a:defRPr sz="1507" kern="1200">
                <a:solidFill>
                  <a:schemeClr val="tx1"/>
                </a:solidFill>
                <a:latin typeface="+mn-lt"/>
                <a:ea typeface="+mn-ea"/>
                <a:cs typeface="+mn-cs"/>
              </a:defRPr>
            </a:lvl6pPr>
            <a:lvl7pPr marL="2295819" algn="l" defTabSz="765273" rtl="0" eaLnBrk="1" latinLnBrk="0" hangingPunct="1">
              <a:defRPr sz="1507" kern="1200">
                <a:solidFill>
                  <a:schemeClr val="tx1"/>
                </a:solidFill>
                <a:latin typeface="+mn-lt"/>
                <a:ea typeface="+mn-ea"/>
                <a:cs typeface="+mn-cs"/>
              </a:defRPr>
            </a:lvl7pPr>
            <a:lvl8pPr marL="2678454" algn="l" defTabSz="765273" rtl="0" eaLnBrk="1" latinLnBrk="0" hangingPunct="1">
              <a:defRPr sz="1507" kern="1200">
                <a:solidFill>
                  <a:schemeClr val="tx1"/>
                </a:solidFill>
                <a:latin typeface="+mn-lt"/>
                <a:ea typeface="+mn-ea"/>
                <a:cs typeface="+mn-cs"/>
              </a:defRPr>
            </a:lvl8pPr>
            <a:lvl9pPr marL="3061091" algn="l" defTabSz="765273" rtl="0" eaLnBrk="1" latinLnBrk="0" hangingPunct="1">
              <a:defRPr sz="1507" kern="1200">
                <a:solidFill>
                  <a:schemeClr val="tx1"/>
                </a:solidFill>
                <a:latin typeface="+mn-lt"/>
                <a:ea typeface="+mn-ea"/>
                <a:cs typeface="+mn-cs"/>
              </a:defRPr>
            </a:lvl9pPr>
          </a:lstStyle>
          <a:p>
            <a:fld id="{175D4B48-FFA5-7D40-9EA7-31B4854DE5AA}" type="slidenum">
              <a:rPr lang="en-US" b="0" i="0" smtClean="0">
                <a:solidFill>
                  <a:srgbClr val="412D5D"/>
                </a:solidFill>
                <a:latin typeface="Arial" panose="020B0604020202020204" pitchFamily="34" charset="0"/>
                <a:ea typeface="Arial Regular" charset="0"/>
                <a:cs typeface="Arial" panose="020B0604020202020204" pitchFamily="34" charset="0"/>
              </a:rPr>
              <a:t>‹#›</a:t>
            </a:fld>
            <a:endParaRPr lang="en-US" b="0" i="0">
              <a:solidFill>
                <a:srgbClr val="412D5D"/>
              </a:solidFill>
              <a:latin typeface="Arial" panose="020B0604020202020204" pitchFamily="34" charset="0"/>
              <a:ea typeface="Arial Regular" charset="0"/>
              <a:cs typeface="Arial" panose="020B0604020202020204" pitchFamily="34" charset="0"/>
            </a:endParaRPr>
          </a:p>
        </p:txBody>
      </p:sp>
      <p:sp>
        <p:nvSpPr>
          <p:cNvPr id="7" name="Oval 6">
            <a:extLst>
              <a:ext uri="{FF2B5EF4-FFF2-40B4-BE49-F238E27FC236}">
                <a16:creationId xmlns:a16="http://schemas.microsoft.com/office/drawing/2014/main" id="{C5D123E9-E46D-3344-A340-D5DAB06A17A7}"/>
              </a:ext>
            </a:extLst>
          </p:cNvPr>
          <p:cNvSpPr/>
          <p:nvPr userDrawn="1"/>
        </p:nvSpPr>
        <p:spPr>
          <a:xfrm>
            <a:off x="11548645" y="6257185"/>
            <a:ext cx="372680" cy="372680"/>
          </a:xfrm>
          <a:prstGeom prst="ellipse">
            <a:avLst/>
          </a:prstGeom>
          <a:noFill/>
          <a:ln>
            <a:solidFill>
              <a:srgbClr val="412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Rectangle 7">
            <a:extLst>
              <a:ext uri="{FF2B5EF4-FFF2-40B4-BE49-F238E27FC236}">
                <a16:creationId xmlns:a16="http://schemas.microsoft.com/office/drawing/2014/main" id="{46B39B1A-085D-9742-8799-3A09147F648B}"/>
              </a:ext>
            </a:extLst>
          </p:cNvPr>
          <p:cNvSpPr/>
          <p:nvPr userDrawn="1"/>
        </p:nvSpPr>
        <p:spPr>
          <a:xfrm>
            <a:off x="0" y="-28105"/>
            <a:ext cx="12192000" cy="731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163743979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173736" algn="l" defTabSz="914400" rtl="0" eaLnBrk="1" latinLnBrk="0" hangingPunct="1">
        <a:lnSpc>
          <a:spcPts val="2400"/>
        </a:lnSpc>
        <a:spcBef>
          <a:spcPts val="1000"/>
        </a:spcBef>
        <a:buClr>
          <a:srgbClr val="F3B949"/>
        </a:buClr>
        <a:buSzPct val="100000"/>
        <a:buFont typeface="Arial" panose="020B0604020202020204" pitchFamily="34" charset="0"/>
        <a:buChar char="•"/>
        <a:defRPr sz="1800" b="0" i="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173736" algn="l" defTabSz="914400" rtl="0" eaLnBrk="1" latinLnBrk="0" hangingPunct="1">
        <a:lnSpc>
          <a:spcPts val="2400"/>
        </a:lnSpc>
        <a:spcBef>
          <a:spcPts val="500"/>
        </a:spcBef>
        <a:buClr>
          <a:srgbClr val="F3B949"/>
        </a:buClr>
        <a:buSzPct val="100000"/>
        <a:buFont typeface="Arial" panose="020B0604020202020204" pitchFamily="34" charset="0"/>
        <a:buChar char="•"/>
        <a:defRPr sz="1800" b="0" i="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173736" algn="l" defTabSz="914400" rtl="0" eaLnBrk="1" latinLnBrk="0" hangingPunct="1">
        <a:lnSpc>
          <a:spcPts val="2400"/>
        </a:lnSpc>
        <a:spcBef>
          <a:spcPts val="500"/>
        </a:spcBef>
        <a:buClr>
          <a:srgbClr val="F3B949"/>
        </a:buClr>
        <a:buSzPct val="100000"/>
        <a:buFont typeface="Arial" panose="020B0604020202020204" pitchFamily="34" charset="0"/>
        <a:buChar char="•"/>
        <a:defRPr sz="1800" b="0" i="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712214" indent="-285750" algn="l" defTabSz="914400" rtl="0" eaLnBrk="1" latinLnBrk="0" hangingPunct="1">
        <a:lnSpc>
          <a:spcPts val="2000"/>
        </a:lnSpc>
        <a:spcBef>
          <a:spcPts val="500"/>
        </a:spcBef>
        <a:buClr>
          <a:srgbClr val="7F7F7F"/>
        </a:buClr>
        <a:buSzPct val="100000"/>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173736" algn="l" defTabSz="914400" rtl="0" eaLnBrk="1" latinLnBrk="0" hangingPunct="1">
        <a:lnSpc>
          <a:spcPts val="2000"/>
        </a:lnSpc>
        <a:spcBef>
          <a:spcPts val="500"/>
        </a:spcBef>
        <a:buClr>
          <a:srgbClr val="412D5D"/>
        </a:buClr>
        <a:buSzPct val="100000"/>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Open Sans" panose="020B0606030504020204" pitchFamily="34" charset="0"/>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Open Sans" panose="020B0606030504020204" pitchFamily="34" charset="0"/>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191">
          <p15:clr>
            <a:srgbClr val="F26B43"/>
          </p15:clr>
        </p15:guide>
        <p15:guide id="18" orient="horz" pos="144">
          <p15:clr>
            <a:srgbClr val="F26B43"/>
          </p15:clr>
        </p15:guide>
        <p15:guide id="19" orient="horz" pos="4176">
          <p15:clr>
            <a:srgbClr val="F26B43"/>
          </p15:clr>
        </p15:guide>
        <p15:guide id="20" pos="7488">
          <p15:clr>
            <a:srgbClr val="F26B43"/>
          </p15:clr>
        </p15:guide>
        <p15:guide id="21" orient="horz" pos="480">
          <p15:clr>
            <a:srgbClr val="F26B43"/>
          </p15:clr>
        </p15:guide>
        <p15:guide id="31"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F5C62-B554-47BE-8396-A6EAAC91A2B0}" type="datetimeFigureOut">
              <a:rPr lang="en-US" smtClean="0"/>
              <a:t>10/14/2019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2F1D5-A4CB-403A-B993-20F27EC09FE6}" type="slidenum">
              <a:rPr lang="en-US" smtClean="0"/>
              <a:t>‹#›</a:t>
            </a:fld>
            <a:endParaRPr lang="en-US"/>
          </a:p>
        </p:txBody>
      </p:sp>
    </p:spTree>
    <p:extLst>
      <p:ext uri="{BB962C8B-B14F-4D97-AF65-F5344CB8AC3E}">
        <p14:creationId xmlns:p14="http://schemas.microsoft.com/office/powerpoint/2010/main" val="29041453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3.xml"/><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58.emf"/></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6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hyperlink" Target="mailto:mike.ryba@centricconsulting.com" TargetMode="External"/><Relationship Id="rId2" Type="http://schemas.openxmlformats.org/officeDocument/2006/relationships/image" Target="../media/image61.jpg"/><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hyperlink" Target="https://www.linkedin.com/in/mikeryb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jpe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14.xml"/><Relationship Id="rId4" Type="http://schemas.openxmlformats.org/officeDocument/2006/relationships/image" Target="../media/image67.tif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jpe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71.jpe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EBDCAC6-4B26-4618-9064-06209036E23F}"/>
              </a:ext>
            </a:extLst>
          </p:cNvPr>
          <p:cNvSpPr>
            <a:spLocks noGrp="1"/>
          </p:cNvSpPr>
          <p:nvPr>
            <p:ph type="title"/>
          </p:nvPr>
        </p:nvSpPr>
        <p:spPr/>
        <p:txBody>
          <a:bodyPr/>
          <a:lstStyle/>
          <a:p>
            <a:r>
              <a:rPr lang="en-US" dirty="0">
                <a:solidFill>
                  <a:schemeClr val="tx1"/>
                </a:solidFill>
              </a:rPr>
              <a:t>Speaker</a:t>
            </a:r>
            <a:r>
              <a:rPr lang="en-US" baseline="0" dirty="0">
                <a:solidFill>
                  <a:schemeClr val="tx1"/>
                </a:solidFill>
              </a:rPr>
              <a:t>: Mike Ryba</a:t>
            </a:r>
            <a:endParaRPr lang="en-US" dirty="0">
              <a:solidFill>
                <a:schemeClr val="tx1"/>
              </a:solidFill>
            </a:endParaRPr>
          </a:p>
        </p:txBody>
      </p:sp>
      <p:sp>
        <p:nvSpPr>
          <p:cNvPr id="3" name="Content Placeholder 2"/>
          <p:cNvSpPr>
            <a:spLocks noGrp="1"/>
          </p:cNvSpPr>
          <p:nvPr>
            <p:ph idx="1"/>
          </p:nvPr>
        </p:nvSpPr>
        <p:spPr/>
        <p:txBody>
          <a:bodyPr/>
          <a:lstStyle/>
          <a:p>
            <a:r>
              <a:rPr lang="en-US" b="1" dirty="0"/>
              <a:t>Mike Ryba</a:t>
            </a:r>
            <a:endParaRPr lang="en-US" dirty="0"/>
          </a:p>
          <a:p>
            <a:pPr marL="118847" indent="0">
              <a:buNone/>
            </a:pPr>
            <a:r>
              <a:rPr lang="en-US" i="1" dirty="0"/>
              <a:t>Senior Manager, RPA Practice Lead, Centric Consulting</a:t>
            </a:r>
            <a:endParaRPr lang="en-US" dirty="0"/>
          </a:p>
        </p:txBody>
      </p:sp>
      <p:pic>
        <p:nvPicPr>
          <p:cNvPr id="2" name="Picture 1" descr="Picture of Mike Ryba"/>
          <p:cNvPicPr>
            <a:picLocks noChangeAspect="1"/>
          </p:cNvPicPr>
          <p:nvPr/>
        </p:nvPicPr>
        <p:blipFill>
          <a:blip r:embed="rId2"/>
          <a:stretch>
            <a:fillRect/>
          </a:stretch>
        </p:blipFill>
        <p:spPr>
          <a:xfrm>
            <a:off x="4483139" y="2994102"/>
            <a:ext cx="3225723" cy="3225723"/>
          </a:xfrm>
          <a:prstGeom prst="rect">
            <a:avLst/>
          </a:prstGeom>
        </p:spPr>
      </p:pic>
    </p:spTree>
    <p:extLst>
      <p:ext uri="{BB962C8B-B14F-4D97-AF65-F5344CB8AC3E}">
        <p14:creationId xmlns:p14="http://schemas.microsoft.com/office/powerpoint/2010/main" val="249180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2683" y="241301"/>
            <a:ext cx="11584516" cy="521677"/>
          </a:xfrm>
        </p:spPr>
        <p:txBody>
          <a:bodyPr lIns="0" rIns="0" anchor="t"/>
          <a:lstStyle/>
          <a:p>
            <a:r>
              <a:rPr lang="en-US" dirty="0">
                <a:latin typeface="Arial"/>
                <a:cs typeface="Arial"/>
              </a:rPr>
              <a:t>Robotic Process Automation </a:t>
            </a:r>
            <a:r>
              <a:rPr lang="en-US" sz="1400" i="1" dirty="0">
                <a:latin typeface="Arial"/>
                <a:cs typeface="Arial"/>
              </a:rPr>
              <a:t>continued… </a:t>
            </a:r>
            <a:r>
              <a:rPr lang="en-US" sz="1400" i="1" dirty="0">
                <a:solidFill>
                  <a:schemeClr val="bg1"/>
                </a:solidFill>
                <a:latin typeface="Arial"/>
                <a:cs typeface="Arial"/>
              </a:rPr>
              <a:t>1</a:t>
            </a:r>
          </a:p>
        </p:txBody>
      </p:sp>
      <p:sp>
        <p:nvSpPr>
          <p:cNvPr id="3" name="Rectangle 2">
            <a:extLst>
              <a:ext uri="{FF2B5EF4-FFF2-40B4-BE49-F238E27FC236}">
                <a16:creationId xmlns:a16="http://schemas.microsoft.com/office/drawing/2014/main" id="{36626737-F0AF-3C45-8E8C-D7DA40D1EDBF}"/>
              </a:ext>
              <a:ext uri="{C183D7F6-B498-43B3-948B-1728B52AA6E4}">
                <adec:decorative xmlns:adec="http://schemas.microsoft.com/office/drawing/2017/decorative" val="1"/>
              </a:ext>
            </a:extLst>
          </p:cNvPr>
          <p:cNvSpPr/>
          <p:nvPr/>
        </p:nvSpPr>
        <p:spPr>
          <a:xfrm>
            <a:off x="0" y="1028839"/>
            <a:ext cx="12191999" cy="4598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6EF99FC4-374D-41C3-899C-18C00B1AD4A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563" y="1042636"/>
            <a:ext cx="1816765" cy="4560203"/>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3">
            <a:alphaModFix amt="11000"/>
          </a:blip>
          <a:stretch>
            <a:fillRect/>
          </a:stretch>
        </p:blipFill>
        <p:spPr>
          <a:xfrm>
            <a:off x="304938" y="1534737"/>
            <a:ext cx="1170672" cy="879822"/>
          </a:xfrm>
          <a:prstGeom prst="rect">
            <a:avLst/>
          </a:prstGeom>
        </p:spPr>
      </p:pic>
      <p:sp>
        <p:nvSpPr>
          <p:cNvPr id="10" name="Oval 9">
            <a:extLst>
              <a:ext uri="{FF2B5EF4-FFF2-40B4-BE49-F238E27FC236}">
                <a16:creationId xmlns:a16="http://schemas.microsoft.com/office/drawing/2014/main" id="{A58DA7EC-323D-8C42-9A8C-AF157CCA5DF1}"/>
              </a:ext>
              <a:ext uri="{C183D7F6-B498-43B3-948B-1728B52AA6E4}">
                <adec:decorative xmlns:adec="http://schemas.microsoft.com/office/drawing/2017/decorative" val="1"/>
              </a:ext>
            </a:extLst>
          </p:cNvPr>
          <p:cNvSpPr/>
          <p:nvPr/>
        </p:nvSpPr>
        <p:spPr>
          <a:xfrm>
            <a:off x="2118283" y="1409253"/>
            <a:ext cx="1138650" cy="1138650"/>
          </a:xfrm>
          <a:prstGeom prst="ellipse">
            <a:avLst/>
          </a:prstGeom>
          <a:solidFill>
            <a:schemeClr val="bg1"/>
          </a:solidFill>
          <a:ln w="412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egular" charset="0"/>
              <a:ea typeface="+mn-ea"/>
              <a:cs typeface="+mn-cs"/>
            </a:endParaRPr>
          </a:p>
        </p:txBody>
      </p:sp>
      <p:pic>
        <p:nvPicPr>
          <p:cNvPr id="7" name="Picture 6">
            <a:extLst>
              <a:ext uri="{FF2B5EF4-FFF2-40B4-BE49-F238E27FC236}">
                <a16:creationId xmlns:a16="http://schemas.microsoft.com/office/drawing/2014/main" id="{82C310C5-CB45-4ED8-ADB3-8DB75B78FB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96006" y="1678966"/>
            <a:ext cx="445047" cy="591363"/>
          </a:xfrm>
          <a:prstGeom prst="rect">
            <a:avLst/>
          </a:prstGeom>
        </p:spPr>
      </p:pic>
      <p:sp>
        <p:nvSpPr>
          <p:cNvPr id="17" name="TextBox 93"/>
          <p:cNvSpPr txBox="1">
            <a:spLocks noChangeArrowheads="1"/>
          </p:cNvSpPr>
          <p:nvPr/>
        </p:nvSpPr>
        <p:spPr bwMode="auto">
          <a:xfrm>
            <a:off x="3660943" y="1444132"/>
            <a:ext cx="5842282" cy="107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2600"/>
              </a:lnSpc>
              <a:spcBef>
                <a:spcPts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412D5D"/>
                </a:solidFill>
                <a:effectLst/>
                <a:uLnTx/>
                <a:uFillTx/>
                <a:latin typeface="Calibri" panose="020F0502020204030204" pitchFamily="34" charset="0"/>
                <a:ea typeface="+mn-ea"/>
                <a:cs typeface="Arial" panose="020B0604020202020204" pitchFamily="34" charset="0"/>
              </a:rPr>
              <a:t>Understanding those processes that are viable opportunities for automaton are key to a successful and sustainable automation initiative.</a:t>
            </a:r>
            <a:endParaRPr kumimoji="0" lang="en-US" altLang="en-US" sz="2000" b="0" i="0" u="none" strike="noStrike" kern="1200" cap="none" spc="0" normalizeH="0" baseline="0" noProof="0" dirty="0">
              <a:ln>
                <a:noFill/>
              </a:ln>
              <a:solidFill>
                <a:srgbClr val="568200"/>
              </a:solidFill>
              <a:effectLst/>
              <a:uLnTx/>
              <a:uFillTx/>
              <a:latin typeface="Calibri" panose="020F0502020204030204" pitchFamily="34" charset="0"/>
              <a:ea typeface="+mn-ea"/>
              <a:cs typeface="Arial" panose="020B0604020202020204"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H="1">
            <a:off x="3211871" y="2813763"/>
            <a:ext cx="654555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93"/>
          <p:cNvSpPr txBox="1">
            <a:spLocks noChangeArrowheads="1"/>
          </p:cNvSpPr>
          <p:nvPr/>
        </p:nvSpPr>
        <p:spPr bwMode="auto">
          <a:xfrm>
            <a:off x="3673266" y="3192385"/>
            <a:ext cx="2694394" cy="155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None/>
              <a:tabLst/>
              <a:defRPr/>
            </a:pPr>
            <a:r>
              <a:rPr kumimoji="0" lang="en-US" altLang="en-US" sz="1400" b="1" i="0" u="none" strike="noStrike" kern="1200" cap="none" spc="0" normalizeH="0" baseline="0" noProof="0" dirty="0">
                <a:ln>
                  <a:noFill/>
                </a:ln>
                <a:solidFill>
                  <a:srgbClr val="424242"/>
                </a:solidFill>
                <a:effectLst/>
                <a:uLnTx/>
                <a:uFillTx/>
                <a:latin typeface="Arial" charset="0"/>
                <a:ea typeface="Arial" charset="0"/>
                <a:cs typeface="Arial" charset="0"/>
              </a:rPr>
              <a:t>Three R’s of Automation Assessment:</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2000" b="1" i="0" u="none" strike="noStrike" kern="1200" cap="none" spc="0" normalizeH="0" baseline="0" noProof="0" dirty="0">
                <a:ln>
                  <a:noFill/>
                </a:ln>
                <a:solidFill>
                  <a:srgbClr val="424242"/>
                </a:solidFill>
                <a:effectLst/>
                <a:uLnTx/>
                <a:uFillTx/>
                <a:latin typeface="Arial" charset="0"/>
                <a:ea typeface="Arial" charset="0"/>
                <a:cs typeface="Arial" charset="0"/>
              </a:rPr>
              <a:t>R</a:t>
            </a:r>
            <a:r>
              <a:rPr kumimoji="0" lang="en-US" altLang="en-US" sz="1400" b="0" i="0" u="none" strike="noStrike" kern="1200" cap="none" spc="0" normalizeH="0" baseline="0" noProof="0" dirty="0">
                <a:ln>
                  <a:noFill/>
                </a:ln>
                <a:solidFill>
                  <a:srgbClr val="424242"/>
                </a:solidFill>
                <a:effectLst/>
                <a:uLnTx/>
                <a:uFillTx/>
                <a:latin typeface="Arial" charset="0"/>
                <a:ea typeface="Arial" charset="0"/>
                <a:cs typeface="Arial" charset="0"/>
              </a:rPr>
              <a:t>outine</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2000" b="1" i="0" u="none" strike="noStrike" kern="1200" cap="none" spc="0" normalizeH="0" baseline="0" noProof="0" dirty="0">
                <a:ln>
                  <a:noFill/>
                </a:ln>
                <a:solidFill>
                  <a:srgbClr val="424242"/>
                </a:solidFill>
                <a:effectLst/>
                <a:uLnTx/>
                <a:uFillTx/>
                <a:latin typeface="Arial" charset="0"/>
                <a:ea typeface="Arial" charset="0"/>
                <a:cs typeface="Arial" charset="0"/>
              </a:rPr>
              <a:t>R</a:t>
            </a:r>
            <a:r>
              <a:rPr kumimoji="0" lang="en-US" altLang="en-US" sz="1400" b="0" i="0" u="none" strike="noStrike" kern="1200" cap="none" spc="0" normalizeH="0" baseline="0" noProof="0" dirty="0">
                <a:ln>
                  <a:noFill/>
                </a:ln>
                <a:solidFill>
                  <a:srgbClr val="424242"/>
                </a:solidFill>
                <a:effectLst/>
                <a:uLnTx/>
                <a:uFillTx/>
                <a:latin typeface="Arial" charset="0"/>
                <a:ea typeface="Arial" charset="0"/>
                <a:cs typeface="Arial" charset="0"/>
              </a:rPr>
              <a:t>epeatable</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2000" b="1" i="0" u="none" strike="noStrike" kern="1200" cap="none" spc="0" normalizeH="0" baseline="0" noProof="0" dirty="0">
                <a:ln>
                  <a:noFill/>
                </a:ln>
                <a:solidFill>
                  <a:srgbClr val="424242"/>
                </a:solidFill>
                <a:effectLst/>
                <a:uLnTx/>
                <a:uFillTx/>
                <a:latin typeface="Arial" charset="0"/>
                <a:ea typeface="Arial" charset="0"/>
                <a:cs typeface="Arial" charset="0"/>
              </a:rPr>
              <a:t>R</a:t>
            </a:r>
            <a:r>
              <a:rPr kumimoji="0" lang="en-US" altLang="en-US" sz="1400" b="0" i="0" u="none" strike="noStrike" kern="1200" cap="none" spc="0" normalizeH="0" baseline="0" noProof="0" dirty="0">
                <a:ln>
                  <a:noFill/>
                </a:ln>
                <a:solidFill>
                  <a:srgbClr val="424242"/>
                </a:solidFill>
                <a:effectLst/>
                <a:uLnTx/>
                <a:uFillTx/>
                <a:latin typeface="Arial" charset="0"/>
                <a:ea typeface="Arial" charset="0"/>
                <a:cs typeface="Arial" charset="0"/>
              </a:rPr>
              <a:t>ules-based</a:t>
            </a:r>
          </a:p>
        </p:txBody>
      </p:sp>
      <p:cxnSp>
        <p:nvCxnSpPr>
          <p:cNvPr id="5" name="Connector: Elbow 4">
            <a:extLst>
              <a:ext uri="{FF2B5EF4-FFF2-40B4-BE49-F238E27FC236}">
                <a16:creationId xmlns:a16="http://schemas.microsoft.com/office/drawing/2014/main" id="{612E1565-ED83-461C-BDD9-8F4AC8D81B88}"/>
              </a:ext>
              <a:ext uri="{C183D7F6-B498-43B3-948B-1728B52AA6E4}">
                <adec:decorative xmlns:adec="http://schemas.microsoft.com/office/drawing/2017/decorative" val="1"/>
              </a:ext>
            </a:extLst>
          </p:cNvPr>
          <p:cNvCxnSpPr/>
          <p:nvPr/>
        </p:nvCxnSpPr>
        <p:spPr>
          <a:xfrm flipV="1">
            <a:off x="5100506" y="3328319"/>
            <a:ext cx="1811556" cy="1243681"/>
          </a:xfrm>
          <a:prstGeom prst="bentConnector3">
            <a:avLst/>
          </a:prstGeom>
          <a:ln w="38100">
            <a:solidFill>
              <a:srgbClr val="412C5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6492355" y="3144415"/>
            <a:ext cx="0" cy="207808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93"/>
          <p:cNvSpPr txBox="1">
            <a:spLocks noChangeArrowheads="1"/>
          </p:cNvSpPr>
          <p:nvPr/>
        </p:nvSpPr>
        <p:spPr bwMode="auto">
          <a:xfrm>
            <a:off x="6912062" y="3197289"/>
            <a:ext cx="2778370" cy="153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None/>
              <a:tabLst/>
              <a:defRPr/>
            </a:pPr>
            <a:r>
              <a:rPr kumimoji="0" lang="en-US" altLang="en-US" sz="1400" b="1" i="0" u="none" strike="noStrike" kern="1200" cap="none" spc="0" normalizeH="0" baseline="0" noProof="0">
                <a:ln>
                  <a:noFill/>
                </a:ln>
                <a:solidFill>
                  <a:srgbClr val="424242"/>
                </a:solidFill>
                <a:effectLst/>
                <a:uLnTx/>
                <a:uFillTx/>
                <a:latin typeface="Arial" charset="0"/>
                <a:ea typeface="Arial" charset="0"/>
                <a:cs typeface="Arial" charset="0"/>
              </a:rPr>
              <a:t>“Rule of Five”</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1400" b="0" i="0" u="none" strike="noStrike" kern="1200" cap="none" spc="0" normalizeH="0" baseline="0" noProof="0">
                <a:ln>
                  <a:noFill/>
                </a:ln>
                <a:solidFill>
                  <a:srgbClr val="424242"/>
                </a:solidFill>
                <a:effectLst/>
                <a:uLnTx/>
                <a:uFillTx/>
                <a:latin typeface="Arial" charset="0"/>
                <a:ea typeface="Arial" charset="0"/>
                <a:cs typeface="Arial" charset="0"/>
              </a:rPr>
              <a:t>No more than 5 decision points</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1400" b="0" i="0" u="none" strike="noStrike" kern="1200" cap="none" spc="0" normalizeH="0" baseline="0" noProof="0">
                <a:ln>
                  <a:noFill/>
                </a:ln>
                <a:solidFill>
                  <a:srgbClr val="424242"/>
                </a:solidFill>
                <a:effectLst/>
                <a:uLnTx/>
                <a:uFillTx/>
                <a:latin typeface="Arial" charset="0"/>
                <a:ea typeface="Arial" charset="0"/>
                <a:cs typeface="Arial" charset="0"/>
              </a:rPr>
              <a:t>No more than 5 integrations</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1400" b="0" i="0" u="none" strike="noStrike" kern="1200" cap="none" spc="0" normalizeH="0" baseline="0" noProof="0">
                <a:ln>
                  <a:noFill/>
                </a:ln>
                <a:solidFill>
                  <a:srgbClr val="424242"/>
                </a:solidFill>
                <a:effectLst/>
                <a:uLnTx/>
                <a:uFillTx/>
                <a:latin typeface="Arial" charset="0"/>
                <a:ea typeface="Arial" charset="0"/>
                <a:cs typeface="Arial" charset="0"/>
              </a:rPr>
              <a:t>No more than 50 clicks</a:t>
            </a:r>
          </a:p>
        </p:txBody>
      </p:sp>
      <p:grpSp>
        <p:nvGrpSpPr>
          <p:cNvPr id="23" name="Group 22">
            <a:extLst>
              <a:ext uri="{C183D7F6-B498-43B3-948B-1728B52AA6E4}">
                <adec:decorative xmlns:adec="http://schemas.microsoft.com/office/drawing/2017/decorative" val="1"/>
              </a:ext>
            </a:extLst>
          </p:cNvPr>
          <p:cNvGrpSpPr/>
          <p:nvPr/>
        </p:nvGrpSpPr>
        <p:grpSpPr>
          <a:xfrm>
            <a:off x="1862319" y="-1163075"/>
            <a:ext cx="751595" cy="751595"/>
            <a:chOff x="1862319" y="-1163075"/>
            <a:chExt cx="751595" cy="751595"/>
          </a:xfrm>
        </p:grpSpPr>
        <p:sp>
          <p:nvSpPr>
            <p:cNvPr id="24" name="Oval 23"/>
            <p:cNvSpPr/>
            <p:nvPr/>
          </p:nvSpPr>
          <p:spPr>
            <a:xfrm>
              <a:off x="1862319" y="-1163075"/>
              <a:ext cx="751595" cy="7515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 Box 17"/>
            <p:cNvSpPr txBox="1">
              <a:spLocks noChangeArrowheads="1"/>
            </p:cNvSpPr>
            <p:nvPr/>
          </p:nvSpPr>
          <p:spPr bwMode="auto">
            <a:xfrm>
              <a:off x="1900478" y="-875319"/>
              <a:ext cx="683616" cy="1793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marL="0" marR="0" lvl="0" indent="0" algn="ctr" defTabSz="914400" rtl="0" eaLnBrk="1" fontAlgn="base" latinLnBrk="0" hangingPunct="1">
                <a:lnSpc>
                  <a:spcPts val="1525"/>
                </a:lnSpc>
                <a:spcBef>
                  <a:spcPct val="0"/>
                </a:spcBef>
                <a:spcAft>
                  <a:spcPts val="1200"/>
                </a:spcAft>
                <a:buClr>
                  <a:srgbClr val="FCB516"/>
                </a:buClr>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Tom</a:t>
              </a:r>
            </a:p>
          </p:txBody>
        </p:sp>
      </p:grpSp>
    </p:spTree>
    <p:extLst>
      <p:ext uri="{BB962C8B-B14F-4D97-AF65-F5344CB8AC3E}">
        <p14:creationId xmlns:p14="http://schemas.microsoft.com/office/powerpoint/2010/main" val="74662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ED0E-4AD3-4C7B-A9D6-5DA418677CE0}"/>
              </a:ext>
            </a:extLst>
          </p:cNvPr>
          <p:cNvSpPr>
            <a:spLocks noGrp="1"/>
          </p:cNvSpPr>
          <p:nvPr>
            <p:ph type="title"/>
          </p:nvPr>
        </p:nvSpPr>
        <p:spPr/>
        <p:txBody>
          <a:bodyPr/>
          <a:lstStyle/>
          <a:p>
            <a:r>
              <a:rPr lang="en-US" dirty="0">
                <a:latin typeface="Arial"/>
                <a:cs typeface="Arial"/>
              </a:rPr>
              <a:t>Robotic Process Automation</a:t>
            </a:r>
            <a:r>
              <a:rPr lang="en-US" sz="1400" i="1" dirty="0">
                <a:latin typeface="Arial"/>
                <a:cs typeface="Arial"/>
              </a:rPr>
              <a:t>…continued </a:t>
            </a:r>
            <a:r>
              <a:rPr lang="en-US" sz="1400" i="1" dirty="0">
                <a:solidFill>
                  <a:schemeClr val="bg1"/>
                </a:solidFill>
                <a:latin typeface="Arial"/>
                <a:cs typeface="Arial"/>
              </a:rPr>
              <a:t>2</a:t>
            </a:r>
            <a:endParaRPr lang="en-US" dirty="0">
              <a:solidFill>
                <a:schemeClr val="bg1"/>
              </a:solidFill>
            </a:endParaRPr>
          </a:p>
        </p:txBody>
      </p:sp>
      <p:sp>
        <p:nvSpPr>
          <p:cNvPr id="4" name="Rectangle 3">
            <a:extLst>
              <a:ext uri="{FF2B5EF4-FFF2-40B4-BE49-F238E27FC236}">
                <a16:creationId xmlns:a16="http://schemas.microsoft.com/office/drawing/2014/main" id="{FBDD7BE6-8CFF-4B9B-81C2-DA371E7B8C8C}"/>
              </a:ext>
            </a:extLst>
          </p:cNvPr>
          <p:cNvSpPr/>
          <p:nvPr/>
        </p:nvSpPr>
        <p:spPr>
          <a:xfrm>
            <a:off x="302683" y="781301"/>
            <a:ext cx="253146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F7F7F"/>
                </a:solidFill>
                <a:effectLst/>
                <a:uLnTx/>
                <a:uFillTx/>
                <a:latin typeface="Arial" charset="0"/>
                <a:ea typeface="+mn-ea"/>
                <a:cs typeface="+mn-cs"/>
              </a:rPr>
              <a:t>Automation Continuum</a:t>
            </a:r>
          </a:p>
        </p:txBody>
      </p:sp>
      <p:sp>
        <p:nvSpPr>
          <p:cNvPr id="34" name="Rectangle 33">
            <a:extLst>
              <a:ext uri="{FF2B5EF4-FFF2-40B4-BE49-F238E27FC236}">
                <a16:creationId xmlns:a16="http://schemas.microsoft.com/office/drawing/2014/main" id="{DCDACBED-FFA3-416F-96BF-57B45E0DEAFD}"/>
              </a:ext>
              <a:ext uri="{C183D7F6-B498-43B3-948B-1728B52AA6E4}">
                <adec:decorative xmlns:adec="http://schemas.microsoft.com/office/drawing/2017/decorative" val="1"/>
              </a:ext>
            </a:extLst>
          </p:cNvPr>
          <p:cNvSpPr/>
          <p:nvPr/>
        </p:nvSpPr>
        <p:spPr>
          <a:xfrm>
            <a:off x="0" y="1181655"/>
            <a:ext cx="12191999" cy="44461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5F62875A-477B-4301-A6FA-95BC70273657}"/>
              </a:ext>
            </a:extLst>
          </p:cNvPr>
          <p:cNvSpPr txBox="1"/>
          <p:nvPr/>
        </p:nvSpPr>
        <p:spPr>
          <a:xfrm>
            <a:off x="1416397" y="1628083"/>
            <a:ext cx="1383136"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LIMITED </a:t>
            </a:r>
            <a:b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AUTOMATION</a:t>
            </a:r>
          </a:p>
        </p:txBody>
      </p:sp>
      <p:sp>
        <p:nvSpPr>
          <p:cNvPr id="28" name="Freeform 16">
            <a:extLst>
              <a:ext uri="{FF2B5EF4-FFF2-40B4-BE49-F238E27FC236}">
                <a16:creationId xmlns:a16="http://schemas.microsoft.com/office/drawing/2014/main" id="{DF133D26-D496-4CB2-9570-28ECACC01C37}"/>
              </a:ext>
              <a:ext uri="{C183D7F6-B498-43B3-948B-1728B52AA6E4}">
                <adec:decorative xmlns:adec="http://schemas.microsoft.com/office/drawing/2017/decorative" val="1"/>
              </a:ext>
            </a:extLst>
          </p:cNvPr>
          <p:cNvSpPr>
            <a:spLocks/>
          </p:cNvSpPr>
          <p:nvPr/>
        </p:nvSpPr>
        <p:spPr bwMode="auto">
          <a:xfrm>
            <a:off x="995128" y="2378739"/>
            <a:ext cx="2225675" cy="1111250"/>
          </a:xfrm>
          <a:custGeom>
            <a:avLst/>
            <a:gdLst>
              <a:gd name="T0" fmla="*/ 2147483646 w 537"/>
              <a:gd name="T1" fmla="*/ 928428643 h 268"/>
              <a:gd name="T2" fmla="*/ 944796965 w 537"/>
              <a:gd name="T3" fmla="*/ 2147483646 h 268"/>
              <a:gd name="T4" fmla="*/ 0 w 537"/>
              <a:gd name="T5" fmla="*/ 2147483646 h 268"/>
              <a:gd name="T6" fmla="*/ 2147483646 w 537"/>
              <a:gd name="T7" fmla="*/ 0 h 268"/>
              <a:gd name="T8" fmla="*/ 2147483646 w 537"/>
              <a:gd name="T9" fmla="*/ 2147483646 h 268"/>
              <a:gd name="T10" fmla="*/ 2147483646 w 537"/>
              <a:gd name="T11" fmla="*/ 2147483646 h 268"/>
              <a:gd name="T12" fmla="*/ 2147483646 w 537"/>
              <a:gd name="T13" fmla="*/ 928428643 h 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7" h="268">
                <a:moveTo>
                  <a:pt x="269" y="54"/>
                </a:moveTo>
                <a:cubicBezTo>
                  <a:pt x="151" y="54"/>
                  <a:pt x="55" y="150"/>
                  <a:pt x="55" y="268"/>
                </a:cubicBezTo>
                <a:cubicBezTo>
                  <a:pt x="0" y="268"/>
                  <a:pt x="0" y="268"/>
                  <a:pt x="0" y="268"/>
                </a:cubicBezTo>
                <a:cubicBezTo>
                  <a:pt x="0" y="120"/>
                  <a:pt x="121" y="0"/>
                  <a:pt x="269" y="0"/>
                </a:cubicBezTo>
                <a:cubicBezTo>
                  <a:pt x="416" y="0"/>
                  <a:pt x="537" y="120"/>
                  <a:pt x="537" y="268"/>
                </a:cubicBezTo>
                <a:cubicBezTo>
                  <a:pt x="483" y="268"/>
                  <a:pt x="483" y="268"/>
                  <a:pt x="483" y="268"/>
                </a:cubicBezTo>
                <a:cubicBezTo>
                  <a:pt x="483" y="150"/>
                  <a:pt x="387" y="54"/>
                  <a:pt x="269" y="54"/>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pic>
        <p:nvPicPr>
          <p:cNvPr id="18" name="Picture 17" descr="graphic of a man">
            <a:extLst>
              <a:ext uri="{FF2B5EF4-FFF2-40B4-BE49-F238E27FC236}">
                <a16:creationId xmlns:a16="http://schemas.microsoft.com/office/drawing/2014/main" id="{97BE186C-9160-4524-AF26-4DCD6D1209D7}"/>
              </a:ext>
            </a:extLst>
          </p:cNvPr>
          <p:cNvPicPr>
            <a:picLocks noChangeAspect="1"/>
          </p:cNvPicPr>
          <p:nvPr/>
        </p:nvPicPr>
        <p:blipFill>
          <a:blip r:embed="rId2"/>
          <a:stretch>
            <a:fillRect/>
          </a:stretch>
        </p:blipFill>
        <p:spPr>
          <a:xfrm>
            <a:off x="1599120" y="3114759"/>
            <a:ext cx="320735" cy="767249"/>
          </a:xfrm>
          <a:prstGeom prst="rect">
            <a:avLst/>
          </a:prstGeom>
        </p:spPr>
      </p:pic>
      <p:pic>
        <p:nvPicPr>
          <p:cNvPr id="12" name="Picture 11" descr="graphic of tools">
            <a:extLst>
              <a:ext uri="{FF2B5EF4-FFF2-40B4-BE49-F238E27FC236}">
                <a16:creationId xmlns:a16="http://schemas.microsoft.com/office/drawing/2014/main" id="{1BCA0E52-EB82-42C0-89AE-160405CD4011}"/>
              </a:ext>
            </a:extLst>
          </p:cNvPr>
          <p:cNvPicPr>
            <a:picLocks noChangeAspect="1"/>
          </p:cNvPicPr>
          <p:nvPr/>
        </p:nvPicPr>
        <p:blipFill>
          <a:blip r:embed="rId3"/>
          <a:stretch>
            <a:fillRect/>
          </a:stretch>
        </p:blipFill>
        <p:spPr>
          <a:xfrm>
            <a:off x="2043190" y="3235593"/>
            <a:ext cx="481832" cy="481832"/>
          </a:xfrm>
          <a:prstGeom prst="rect">
            <a:avLst/>
          </a:prstGeom>
        </p:spPr>
      </p:pic>
      <p:sp>
        <p:nvSpPr>
          <p:cNvPr id="33" name="Freeform 21">
            <a:extLst>
              <a:ext uri="{FF2B5EF4-FFF2-40B4-BE49-F238E27FC236}">
                <a16:creationId xmlns:a16="http://schemas.microsoft.com/office/drawing/2014/main" id="{DCCAFB05-FA08-4804-BBD4-2FD9255AEA11}"/>
              </a:ext>
              <a:ext uri="{C183D7F6-B498-43B3-948B-1728B52AA6E4}">
                <adec:decorative xmlns:adec="http://schemas.microsoft.com/office/drawing/2017/decorative" val="1"/>
              </a:ext>
            </a:extLst>
          </p:cNvPr>
          <p:cNvSpPr>
            <a:spLocks/>
          </p:cNvSpPr>
          <p:nvPr/>
        </p:nvSpPr>
        <p:spPr bwMode="auto">
          <a:xfrm>
            <a:off x="995128" y="3489989"/>
            <a:ext cx="2225675" cy="1112837"/>
          </a:xfrm>
          <a:custGeom>
            <a:avLst/>
            <a:gdLst>
              <a:gd name="T0" fmla="*/ 2147483646 w 537"/>
              <a:gd name="T1" fmla="*/ 2147483646 h 268"/>
              <a:gd name="T2" fmla="*/ 0 w 537"/>
              <a:gd name="T3" fmla="*/ 0 h 268"/>
              <a:gd name="T4" fmla="*/ 944796965 w 537"/>
              <a:gd name="T5" fmla="*/ 0 h 268"/>
              <a:gd name="T6" fmla="*/ 2147483646 w 537"/>
              <a:gd name="T7" fmla="*/ 2147483646 h 268"/>
              <a:gd name="T8" fmla="*/ 2147483646 w 537"/>
              <a:gd name="T9" fmla="*/ 0 h 268"/>
              <a:gd name="T10" fmla="*/ 2147483646 w 537"/>
              <a:gd name="T11" fmla="*/ 0 h 268"/>
              <a:gd name="T12" fmla="*/ 2147483646 w 537"/>
              <a:gd name="T13" fmla="*/ 2147483646 h 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7" h="268">
                <a:moveTo>
                  <a:pt x="269" y="268"/>
                </a:moveTo>
                <a:cubicBezTo>
                  <a:pt x="121" y="268"/>
                  <a:pt x="0" y="148"/>
                  <a:pt x="0" y="0"/>
                </a:cubicBezTo>
                <a:cubicBezTo>
                  <a:pt x="55" y="0"/>
                  <a:pt x="55" y="0"/>
                  <a:pt x="55" y="0"/>
                </a:cubicBezTo>
                <a:cubicBezTo>
                  <a:pt x="55" y="118"/>
                  <a:pt x="151" y="214"/>
                  <a:pt x="269" y="214"/>
                </a:cubicBezTo>
                <a:cubicBezTo>
                  <a:pt x="387" y="214"/>
                  <a:pt x="483" y="118"/>
                  <a:pt x="483" y="0"/>
                </a:cubicBezTo>
                <a:cubicBezTo>
                  <a:pt x="537" y="0"/>
                  <a:pt x="537" y="0"/>
                  <a:pt x="537" y="0"/>
                </a:cubicBezTo>
                <a:cubicBezTo>
                  <a:pt x="537" y="148"/>
                  <a:pt x="416" y="268"/>
                  <a:pt x="269" y="268"/>
                </a:cubicBezTo>
                <a:close/>
              </a:path>
            </a:pathLst>
          </a:custGeom>
          <a:solidFill>
            <a:schemeClr val="accent1"/>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2C5D"/>
              </a:solidFill>
              <a:effectLst/>
              <a:uLnTx/>
              <a:uFillTx/>
              <a:latin typeface="Arial" charset="0"/>
              <a:ea typeface="+mn-ea"/>
              <a:cs typeface="+mn-cs"/>
            </a:endParaRPr>
          </a:p>
        </p:txBody>
      </p:sp>
      <p:sp>
        <p:nvSpPr>
          <p:cNvPr id="19" name="TextBox 18">
            <a:extLst>
              <a:ext uri="{FF2B5EF4-FFF2-40B4-BE49-F238E27FC236}">
                <a16:creationId xmlns:a16="http://schemas.microsoft.com/office/drawing/2014/main" id="{C514BA5E-E8DF-40BD-9543-26CA207A15D1}"/>
              </a:ext>
            </a:extLst>
          </p:cNvPr>
          <p:cNvSpPr txBox="1"/>
          <p:nvPr/>
        </p:nvSpPr>
        <p:spPr>
          <a:xfrm>
            <a:off x="1642132" y="4879090"/>
            <a:ext cx="931665"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Humans </a:t>
            </a:r>
            <a:b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with tools</a:t>
            </a:r>
          </a:p>
        </p:txBody>
      </p:sp>
      <p:sp>
        <p:nvSpPr>
          <p:cNvPr id="14" name="TextBox 13">
            <a:extLst>
              <a:ext uri="{FF2B5EF4-FFF2-40B4-BE49-F238E27FC236}">
                <a16:creationId xmlns:a16="http://schemas.microsoft.com/office/drawing/2014/main" id="{6992D0B6-0D03-4015-A225-6BC3D09148C8}"/>
              </a:ext>
            </a:extLst>
          </p:cNvPr>
          <p:cNvSpPr txBox="1"/>
          <p:nvPr/>
        </p:nvSpPr>
        <p:spPr>
          <a:xfrm>
            <a:off x="3066230" y="1628083"/>
            <a:ext cx="1991251"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ROBOTIC PROCESS </a:t>
            </a:r>
            <a:b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AUTOMATION</a:t>
            </a:r>
          </a:p>
        </p:txBody>
      </p:sp>
      <p:sp>
        <p:nvSpPr>
          <p:cNvPr id="32" name="Freeform 20">
            <a:extLst>
              <a:ext uri="{FF2B5EF4-FFF2-40B4-BE49-F238E27FC236}">
                <a16:creationId xmlns:a16="http://schemas.microsoft.com/office/drawing/2014/main" id="{089EDBDB-A410-4806-8ED5-5CE363501CA9}"/>
              </a:ext>
              <a:ext uri="{C183D7F6-B498-43B3-948B-1728B52AA6E4}">
                <adec:decorative xmlns:adec="http://schemas.microsoft.com/office/drawing/2017/decorative" val="1"/>
              </a:ext>
            </a:extLst>
          </p:cNvPr>
          <p:cNvSpPr>
            <a:spLocks/>
          </p:cNvSpPr>
          <p:nvPr/>
        </p:nvSpPr>
        <p:spPr bwMode="auto">
          <a:xfrm>
            <a:off x="2996965" y="2378739"/>
            <a:ext cx="2222500" cy="1111250"/>
          </a:xfrm>
          <a:custGeom>
            <a:avLst/>
            <a:gdLst>
              <a:gd name="T0" fmla="*/ 2147483646 w 536"/>
              <a:gd name="T1" fmla="*/ 928428643 h 268"/>
              <a:gd name="T2" fmla="*/ 928428643 w 536"/>
              <a:gd name="T3" fmla="*/ 2147483646 h 268"/>
              <a:gd name="T4" fmla="*/ 0 w 536"/>
              <a:gd name="T5" fmla="*/ 2147483646 h 268"/>
              <a:gd name="T6" fmla="*/ 2147483646 w 536"/>
              <a:gd name="T7" fmla="*/ 0 h 268"/>
              <a:gd name="T8" fmla="*/ 2147483646 w 536"/>
              <a:gd name="T9" fmla="*/ 2147483646 h 268"/>
              <a:gd name="T10" fmla="*/ 2147483646 w 536"/>
              <a:gd name="T11" fmla="*/ 2147483646 h 268"/>
              <a:gd name="T12" fmla="*/ 2147483646 w 536"/>
              <a:gd name="T13" fmla="*/ 928428643 h 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6" h="268">
                <a:moveTo>
                  <a:pt x="268" y="54"/>
                </a:moveTo>
                <a:cubicBezTo>
                  <a:pt x="150" y="54"/>
                  <a:pt x="54" y="150"/>
                  <a:pt x="54" y="268"/>
                </a:cubicBezTo>
                <a:cubicBezTo>
                  <a:pt x="0" y="268"/>
                  <a:pt x="0" y="268"/>
                  <a:pt x="0" y="268"/>
                </a:cubicBezTo>
                <a:cubicBezTo>
                  <a:pt x="0" y="120"/>
                  <a:pt x="120" y="0"/>
                  <a:pt x="268" y="0"/>
                </a:cubicBezTo>
                <a:cubicBezTo>
                  <a:pt x="416" y="0"/>
                  <a:pt x="536" y="120"/>
                  <a:pt x="536" y="268"/>
                </a:cubicBezTo>
                <a:cubicBezTo>
                  <a:pt x="482" y="268"/>
                  <a:pt x="482" y="268"/>
                  <a:pt x="482" y="268"/>
                </a:cubicBezTo>
                <a:cubicBezTo>
                  <a:pt x="482" y="150"/>
                  <a:pt x="386" y="54"/>
                  <a:pt x="268" y="54"/>
                </a:cubicBezTo>
                <a:close/>
              </a:path>
            </a:pathLst>
          </a:custGeom>
          <a:solidFill>
            <a:schemeClr val="accent3"/>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pic>
        <p:nvPicPr>
          <p:cNvPr id="9" name="Picture 8" descr="graphic of a man">
            <a:extLst>
              <a:ext uri="{FF2B5EF4-FFF2-40B4-BE49-F238E27FC236}">
                <a16:creationId xmlns:a16="http://schemas.microsoft.com/office/drawing/2014/main" id="{04C13A3D-03E9-42A3-B03C-1533692E7B72}"/>
              </a:ext>
            </a:extLst>
          </p:cNvPr>
          <p:cNvPicPr>
            <a:picLocks noChangeAspect="1"/>
          </p:cNvPicPr>
          <p:nvPr/>
        </p:nvPicPr>
        <p:blipFill>
          <a:blip r:embed="rId2"/>
          <a:stretch>
            <a:fillRect/>
          </a:stretch>
        </p:blipFill>
        <p:spPr>
          <a:xfrm>
            <a:off x="3516884" y="3109359"/>
            <a:ext cx="322994" cy="772650"/>
          </a:xfrm>
          <a:prstGeom prst="rect">
            <a:avLst/>
          </a:prstGeom>
        </p:spPr>
      </p:pic>
      <p:pic>
        <p:nvPicPr>
          <p:cNvPr id="5" name="Picture 4" descr="robot graphic">
            <a:extLst>
              <a:ext uri="{FF2B5EF4-FFF2-40B4-BE49-F238E27FC236}">
                <a16:creationId xmlns:a16="http://schemas.microsoft.com/office/drawing/2014/main" id="{5EF04F56-1100-429D-8D9D-BFF51B727A9A}"/>
              </a:ext>
            </a:extLst>
          </p:cNvPr>
          <p:cNvPicPr>
            <a:picLocks noChangeAspect="1"/>
          </p:cNvPicPr>
          <p:nvPr/>
        </p:nvPicPr>
        <p:blipFill>
          <a:blip r:embed="rId4"/>
          <a:stretch>
            <a:fillRect/>
          </a:stretch>
        </p:blipFill>
        <p:spPr>
          <a:xfrm>
            <a:off x="3917402" y="3057464"/>
            <a:ext cx="764420" cy="824544"/>
          </a:xfrm>
          <a:prstGeom prst="rect">
            <a:avLst/>
          </a:prstGeom>
        </p:spPr>
      </p:pic>
      <p:sp>
        <p:nvSpPr>
          <p:cNvPr id="27" name="Freeform 15">
            <a:extLst>
              <a:ext uri="{FF2B5EF4-FFF2-40B4-BE49-F238E27FC236}">
                <a16:creationId xmlns:a16="http://schemas.microsoft.com/office/drawing/2014/main" id="{25BBE0E4-2EA1-4DF6-8659-8C2F7FA37CA2}"/>
              </a:ext>
              <a:ext uri="{C183D7F6-B498-43B3-948B-1728B52AA6E4}">
                <adec:decorative xmlns:adec="http://schemas.microsoft.com/office/drawing/2017/decorative" val="1"/>
              </a:ext>
            </a:extLst>
          </p:cNvPr>
          <p:cNvSpPr>
            <a:spLocks/>
          </p:cNvSpPr>
          <p:nvPr/>
        </p:nvSpPr>
        <p:spPr bwMode="auto">
          <a:xfrm>
            <a:off x="2996965" y="3489989"/>
            <a:ext cx="2222500" cy="1112837"/>
          </a:xfrm>
          <a:custGeom>
            <a:avLst/>
            <a:gdLst>
              <a:gd name="T0" fmla="*/ 2147483646 w 536"/>
              <a:gd name="T1" fmla="*/ 2147483646 h 268"/>
              <a:gd name="T2" fmla="*/ 0 w 536"/>
              <a:gd name="T3" fmla="*/ 0 h 268"/>
              <a:gd name="T4" fmla="*/ 928428643 w 536"/>
              <a:gd name="T5" fmla="*/ 0 h 268"/>
              <a:gd name="T6" fmla="*/ 2147483646 w 536"/>
              <a:gd name="T7" fmla="*/ 2147483646 h 268"/>
              <a:gd name="T8" fmla="*/ 2147483646 w 536"/>
              <a:gd name="T9" fmla="*/ 0 h 268"/>
              <a:gd name="T10" fmla="*/ 2147483646 w 536"/>
              <a:gd name="T11" fmla="*/ 0 h 268"/>
              <a:gd name="T12" fmla="*/ 2147483646 w 536"/>
              <a:gd name="T13" fmla="*/ 2147483646 h 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6" h="268">
                <a:moveTo>
                  <a:pt x="268" y="268"/>
                </a:moveTo>
                <a:cubicBezTo>
                  <a:pt x="120" y="268"/>
                  <a:pt x="0" y="148"/>
                  <a:pt x="0" y="0"/>
                </a:cubicBezTo>
                <a:cubicBezTo>
                  <a:pt x="54" y="0"/>
                  <a:pt x="54" y="0"/>
                  <a:pt x="54" y="0"/>
                </a:cubicBezTo>
                <a:cubicBezTo>
                  <a:pt x="54" y="118"/>
                  <a:pt x="150" y="214"/>
                  <a:pt x="268" y="214"/>
                </a:cubicBezTo>
                <a:cubicBezTo>
                  <a:pt x="386" y="214"/>
                  <a:pt x="482" y="118"/>
                  <a:pt x="482" y="0"/>
                </a:cubicBezTo>
                <a:cubicBezTo>
                  <a:pt x="536" y="0"/>
                  <a:pt x="536" y="0"/>
                  <a:pt x="536" y="0"/>
                </a:cubicBezTo>
                <a:cubicBezTo>
                  <a:pt x="536" y="148"/>
                  <a:pt x="416" y="268"/>
                  <a:pt x="268" y="268"/>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20" name="TextBox 19">
            <a:extLst>
              <a:ext uri="{FF2B5EF4-FFF2-40B4-BE49-F238E27FC236}">
                <a16:creationId xmlns:a16="http://schemas.microsoft.com/office/drawing/2014/main" id="{35AEC07D-4B5C-4291-81D7-67FE54FD3BA7}"/>
              </a:ext>
            </a:extLst>
          </p:cNvPr>
          <p:cNvSpPr txBox="1"/>
          <p:nvPr/>
        </p:nvSpPr>
        <p:spPr>
          <a:xfrm>
            <a:off x="3167184" y="4882670"/>
            <a:ext cx="1845377"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Humans augmented </a:t>
            </a:r>
            <a:b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by Robots</a:t>
            </a:r>
          </a:p>
        </p:txBody>
      </p:sp>
      <p:sp>
        <p:nvSpPr>
          <p:cNvPr id="15" name="TextBox 14">
            <a:extLst>
              <a:ext uri="{FF2B5EF4-FFF2-40B4-BE49-F238E27FC236}">
                <a16:creationId xmlns:a16="http://schemas.microsoft.com/office/drawing/2014/main" id="{F33CD695-652C-4A62-B385-8BFD80DEB168}"/>
              </a:ext>
            </a:extLst>
          </p:cNvPr>
          <p:cNvSpPr txBox="1"/>
          <p:nvPr/>
        </p:nvSpPr>
        <p:spPr>
          <a:xfrm>
            <a:off x="5402237" y="1628083"/>
            <a:ext cx="1407693"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AUTONOMICS</a:t>
            </a:r>
          </a:p>
        </p:txBody>
      </p:sp>
      <p:sp>
        <p:nvSpPr>
          <p:cNvPr id="26" name="Freeform 14">
            <a:extLst>
              <a:ext uri="{FF2B5EF4-FFF2-40B4-BE49-F238E27FC236}">
                <a16:creationId xmlns:a16="http://schemas.microsoft.com/office/drawing/2014/main" id="{2CE232B6-07B1-46B0-843F-277E8B610B7F}"/>
              </a:ext>
              <a:ext uri="{C183D7F6-B498-43B3-948B-1728B52AA6E4}">
                <adec:decorative xmlns:adec="http://schemas.microsoft.com/office/drawing/2017/decorative" val="1"/>
              </a:ext>
            </a:extLst>
          </p:cNvPr>
          <p:cNvSpPr>
            <a:spLocks/>
          </p:cNvSpPr>
          <p:nvPr/>
        </p:nvSpPr>
        <p:spPr bwMode="auto">
          <a:xfrm>
            <a:off x="4995628" y="2378739"/>
            <a:ext cx="2220912" cy="1111250"/>
          </a:xfrm>
          <a:custGeom>
            <a:avLst/>
            <a:gdLst>
              <a:gd name="T0" fmla="*/ 2147483646 w 536"/>
              <a:gd name="T1" fmla="*/ 928428643 h 268"/>
              <a:gd name="T2" fmla="*/ 927102312 w 536"/>
              <a:gd name="T3" fmla="*/ 2147483646 h 268"/>
              <a:gd name="T4" fmla="*/ 0 w 536"/>
              <a:gd name="T5" fmla="*/ 2147483646 h 268"/>
              <a:gd name="T6" fmla="*/ 2147483646 w 536"/>
              <a:gd name="T7" fmla="*/ 0 h 268"/>
              <a:gd name="T8" fmla="*/ 2147483646 w 536"/>
              <a:gd name="T9" fmla="*/ 2147483646 h 268"/>
              <a:gd name="T10" fmla="*/ 2147483646 w 536"/>
              <a:gd name="T11" fmla="*/ 2147483646 h 268"/>
              <a:gd name="T12" fmla="*/ 2147483646 w 536"/>
              <a:gd name="T13" fmla="*/ 928428643 h 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6" h="268">
                <a:moveTo>
                  <a:pt x="268" y="54"/>
                </a:moveTo>
                <a:cubicBezTo>
                  <a:pt x="150" y="54"/>
                  <a:pt x="54" y="150"/>
                  <a:pt x="54" y="268"/>
                </a:cubicBezTo>
                <a:cubicBezTo>
                  <a:pt x="0" y="268"/>
                  <a:pt x="0" y="268"/>
                  <a:pt x="0" y="268"/>
                </a:cubicBezTo>
                <a:cubicBezTo>
                  <a:pt x="0" y="120"/>
                  <a:pt x="120" y="0"/>
                  <a:pt x="268" y="0"/>
                </a:cubicBezTo>
                <a:cubicBezTo>
                  <a:pt x="416" y="0"/>
                  <a:pt x="536" y="120"/>
                  <a:pt x="536" y="268"/>
                </a:cubicBezTo>
                <a:cubicBezTo>
                  <a:pt x="482" y="268"/>
                  <a:pt x="482" y="268"/>
                  <a:pt x="482" y="268"/>
                </a:cubicBezTo>
                <a:cubicBezTo>
                  <a:pt x="482" y="150"/>
                  <a:pt x="386" y="54"/>
                  <a:pt x="268" y="54"/>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pic>
        <p:nvPicPr>
          <p:cNvPr id="6" name="Picture 5" descr="robot graphic">
            <a:extLst>
              <a:ext uri="{FF2B5EF4-FFF2-40B4-BE49-F238E27FC236}">
                <a16:creationId xmlns:a16="http://schemas.microsoft.com/office/drawing/2014/main" id="{F6F30270-CB35-4840-AE4C-806B7E68E026}"/>
              </a:ext>
            </a:extLst>
          </p:cNvPr>
          <p:cNvPicPr>
            <a:picLocks noChangeAspect="1"/>
          </p:cNvPicPr>
          <p:nvPr/>
        </p:nvPicPr>
        <p:blipFill>
          <a:blip r:embed="rId4"/>
          <a:stretch>
            <a:fillRect/>
          </a:stretch>
        </p:blipFill>
        <p:spPr>
          <a:xfrm>
            <a:off x="5460476" y="3023461"/>
            <a:ext cx="923868" cy="996531"/>
          </a:xfrm>
          <a:prstGeom prst="rect">
            <a:avLst/>
          </a:prstGeom>
        </p:spPr>
      </p:pic>
      <p:pic>
        <p:nvPicPr>
          <p:cNvPr id="10" name="Picture 9" descr="graphic of a man">
            <a:extLst>
              <a:ext uri="{FF2B5EF4-FFF2-40B4-BE49-F238E27FC236}">
                <a16:creationId xmlns:a16="http://schemas.microsoft.com/office/drawing/2014/main" id="{98277447-8EF3-4AC6-8DBF-723DE4BBBB38}"/>
              </a:ext>
            </a:extLst>
          </p:cNvPr>
          <p:cNvPicPr>
            <a:picLocks noChangeAspect="1"/>
          </p:cNvPicPr>
          <p:nvPr/>
        </p:nvPicPr>
        <p:blipFill>
          <a:blip r:embed="rId2"/>
          <a:stretch>
            <a:fillRect/>
          </a:stretch>
        </p:blipFill>
        <p:spPr>
          <a:xfrm>
            <a:off x="6404995" y="3242969"/>
            <a:ext cx="225651" cy="539793"/>
          </a:xfrm>
          <a:prstGeom prst="rect">
            <a:avLst/>
          </a:prstGeom>
        </p:spPr>
      </p:pic>
      <p:sp>
        <p:nvSpPr>
          <p:cNvPr id="31" name="Freeform 19">
            <a:extLst>
              <a:ext uri="{FF2B5EF4-FFF2-40B4-BE49-F238E27FC236}">
                <a16:creationId xmlns:a16="http://schemas.microsoft.com/office/drawing/2014/main" id="{2FAF058B-0DE8-4888-823A-15696A79A624}"/>
              </a:ext>
              <a:ext uri="{C183D7F6-B498-43B3-948B-1728B52AA6E4}">
                <adec:decorative xmlns:adec="http://schemas.microsoft.com/office/drawing/2017/decorative" val="1"/>
              </a:ext>
            </a:extLst>
          </p:cNvPr>
          <p:cNvSpPr>
            <a:spLocks/>
          </p:cNvSpPr>
          <p:nvPr/>
        </p:nvSpPr>
        <p:spPr bwMode="auto">
          <a:xfrm>
            <a:off x="4995628" y="3489989"/>
            <a:ext cx="2220912" cy="1112837"/>
          </a:xfrm>
          <a:custGeom>
            <a:avLst/>
            <a:gdLst>
              <a:gd name="T0" fmla="*/ 2147483646 w 536"/>
              <a:gd name="T1" fmla="*/ 2147483646 h 268"/>
              <a:gd name="T2" fmla="*/ 0 w 536"/>
              <a:gd name="T3" fmla="*/ 0 h 268"/>
              <a:gd name="T4" fmla="*/ 927102312 w 536"/>
              <a:gd name="T5" fmla="*/ 0 h 268"/>
              <a:gd name="T6" fmla="*/ 2147483646 w 536"/>
              <a:gd name="T7" fmla="*/ 2147483646 h 268"/>
              <a:gd name="T8" fmla="*/ 2147483646 w 536"/>
              <a:gd name="T9" fmla="*/ 0 h 268"/>
              <a:gd name="T10" fmla="*/ 2147483646 w 536"/>
              <a:gd name="T11" fmla="*/ 0 h 268"/>
              <a:gd name="T12" fmla="*/ 2147483646 w 536"/>
              <a:gd name="T13" fmla="*/ 2147483646 h 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6" h="268">
                <a:moveTo>
                  <a:pt x="268" y="268"/>
                </a:moveTo>
                <a:cubicBezTo>
                  <a:pt x="120" y="268"/>
                  <a:pt x="0" y="148"/>
                  <a:pt x="0" y="0"/>
                </a:cubicBezTo>
                <a:cubicBezTo>
                  <a:pt x="54" y="0"/>
                  <a:pt x="54" y="0"/>
                  <a:pt x="54" y="0"/>
                </a:cubicBezTo>
                <a:cubicBezTo>
                  <a:pt x="54" y="118"/>
                  <a:pt x="150" y="214"/>
                  <a:pt x="268" y="214"/>
                </a:cubicBezTo>
                <a:cubicBezTo>
                  <a:pt x="386" y="214"/>
                  <a:pt x="482" y="118"/>
                  <a:pt x="482" y="0"/>
                </a:cubicBezTo>
                <a:cubicBezTo>
                  <a:pt x="536" y="0"/>
                  <a:pt x="536" y="0"/>
                  <a:pt x="536" y="0"/>
                </a:cubicBezTo>
                <a:cubicBezTo>
                  <a:pt x="536" y="148"/>
                  <a:pt x="416" y="268"/>
                  <a:pt x="268" y="268"/>
                </a:cubicBezTo>
                <a:close/>
              </a:path>
            </a:pathLst>
          </a:custGeom>
          <a:solidFill>
            <a:schemeClr val="tx2"/>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21" name="TextBox 20">
            <a:extLst>
              <a:ext uri="{FF2B5EF4-FFF2-40B4-BE49-F238E27FC236}">
                <a16:creationId xmlns:a16="http://schemas.microsoft.com/office/drawing/2014/main" id="{F5A3CD68-F048-4E41-87C2-516F634D848B}"/>
              </a:ext>
            </a:extLst>
          </p:cNvPr>
          <p:cNvSpPr txBox="1"/>
          <p:nvPr/>
        </p:nvSpPr>
        <p:spPr>
          <a:xfrm>
            <a:off x="5219465" y="4879090"/>
            <a:ext cx="1745991"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Robots augmented </a:t>
            </a:r>
            <a:b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by Humans</a:t>
            </a:r>
          </a:p>
        </p:txBody>
      </p:sp>
      <p:sp>
        <p:nvSpPr>
          <p:cNvPr id="16" name="TextBox 15">
            <a:extLst>
              <a:ext uri="{FF2B5EF4-FFF2-40B4-BE49-F238E27FC236}">
                <a16:creationId xmlns:a16="http://schemas.microsoft.com/office/drawing/2014/main" id="{FCE31750-7DC7-4538-8004-AC826F213F86}"/>
              </a:ext>
            </a:extLst>
          </p:cNvPr>
          <p:cNvSpPr txBox="1"/>
          <p:nvPr/>
        </p:nvSpPr>
        <p:spPr>
          <a:xfrm>
            <a:off x="7384503" y="1628083"/>
            <a:ext cx="1281120"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COGNITIVE </a:t>
            </a:r>
            <a:b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COMPUTING</a:t>
            </a:r>
          </a:p>
        </p:txBody>
      </p:sp>
      <p:sp>
        <p:nvSpPr>
          <p:cNvPr id="30" name="Freeform 18">
            <a:extLst>
              <a:ext uri="{FF2B5EF4-FFF2-40B4-BE49-F238E27FC236}">
                <a16:creationId xmlns:a16="http://schemas.microsoft.com/office/drawing/2014/main" id="{84036490-3404-40BF-BF58-F3DDD1623F68}"/>
              </a:ext>
              <a:ext uri="{C183D7F6-B498-43B3-948B-1728B52AA6E4}">
                <adec:decorative xmlns:adec="http://schemas.microsoft.com/office/drawing/2017/decorative" val="1"/>
              </a:ext>
            </a:extLst>
          </p:cNvPr>
          <p:cNvSpPr>
            <a:spLocks/>
          </p:cNvSpPr>
          <p:nvPr/>
        </p:nvSpPr>
        <p:spPr bwMode="auto">
          <a:xfrm>
            <a:off x="6992703" y="2378739"/>
            <a:ext cx="2222500" cy="1111250"/>
          </a:xfrm>
          <a:custGeom>
            <a:avLst/>
            <a:gdLst>
              <a:gd name="T0" fmla="*/ 2147483646 w 536"/>
              <a:gd name="T1" fmla="*/ 928428643 h 268"/>
              <a:gd name="T2" fmla="*/ 928428643 w 536"/>
              <a:gd name="T3" fmla="*/ 2147483646 h 268"/>
              <a:gd name="T4" fmla="*/ 0 w 536"/>
              <a:gd name="T5" fmla="*/ 2147483646 h 268"/>
              <a:gd name="T6" fmla="*/ 2147483646 w 536"/>
              <a:gd name="T7" fmla="*/ 0 h 268"/>
              <a:gd name="T8" fmla="*/ 2147483646 w 536"/>
              <a:gd name="T9" fmla="*/ 2147483646 h 268"/>
              <a:gd name="T10" fmla="*/ 2147483646 w 536"/>
              <a:gd name="T11" fmla="*/ 2147483646 h 268"/>
              <a:gd name="T12" fmla="*/ 2147483646 w 536"/>
              <a:gd name="T13" fmla="*/ 928428643 h 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6" h="268">
                <a:moveTo>
                  <a:pt x="268" y="54"/>
                </a:moveTo>
                <a:cubicBezTo>
                  <a:pt x="150" y="54"/>
                  <a:pt x="54" y="150"/>
                  <a:pt x="54" y="268"/>
                </a:cubicBezTo>
                <a:cubicBezTo>
                  <a:pt x="0" y="268"/>
                  <a:pt x="0" y="268"/>
                  <a:pt x="0" y="268"/>
                </a:cubicBezTo>
                <a:cubicBezTo>
                  <a:pt x="0" y="120"/>
                  <a:pt x="120" y="0"/>
                  <a:pt x="268" y="0"/>
                </a:cubicBezTo>
                <a:cubicBezTo>
                  <a:pt x="416" y="0"/>
                  <a:pt x="536" y="120"/>
                  <a:pt x="536" y="268"/>
                </a:cubicBezTo>
                <a:cubicBezTo>
                  <a:pt x="482" y="268"/>
                  <a:pt x="482" y="268"/>
                  <a:pt x="482" y="268"/>
                </a:cubicBezTo>
                <a:cubicBezTo>
                  <a:pt x="482" y="150"/>
                  <a:pt x="386" y="54"/>
                  <a:pt x="268" y="54"/>
                </a:cubicBezTo>
                <a:close/>
              </a:path>
            </a:pathLst>
          </a:custGeom>
          <a:solidFill>
            <a:schemeClr val="accent6"/>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pic>
        <p:nvPicPr>
          <p:cNvPr id="7" name="Picture 6" descr="robot graphic">
            <a:extLst>
              <a:ext uri="{FF2B5EF4-FFF2-40B4-BE49-F238E27FC236}">
                <a16:creationId xmlns:a16="http://schemas.microsoft.com/office/drawing/2014/main" id="{1EB97D37-77B7-4A50-AE65-F7C63C3F6B35}"/>
              </a:ext>
            </a:extLst>
          </p:cNvPr>
          <p:cNvPicPr>
            <a:picLocks noChangeAspect="1"/>
          </p:cNvPicPr>
          <p:nvPr/>
        </p:nvPicPr>
        <p:blipFill>
          <a:blip r:embed="rId4"/>
          <a:stretch>
            <a:fillRect/>
          </a:stretch>
        </p:blipFill>
        <p:spPr>
          <a:xfrm>
            <a:off x="7445464" y="2875150"/>
            <a:ext cx="1155577" cy="1246465"/>
          </a:xfrm>
          <a:prstGeom prst="rect">
            <a:avLst/>
          </a:prstGeom>
        </p:spPr>
      </p:pic>
      <p:pic>
        <p:nvPicPr>
          <p:cNvPr id="11" name="Picture 10" descr="graphic of a man">
            <a:extLst>
              <a:ext uri="{FF2B5EF4-FFF2-40B4-BE49-F238E27FC236}">
                <a16:creationId xmlns:a16="http://schemas.microsoft.com/office/drawing/2014/main" id="{A122AD49-DC84-47D3-AE5B-6AEDA68ED041}"/>
              </a:ext>
            </a:extLst>
          </p:cNvPr>
          <p:cNvPicPr>
            <a:picLocks noChangeAspect="1"/>
          </p:cNvPicPr>
          <p:nvPr/>
        </p:nvPicPr>
        <p:blipFill>
          <a:blip r:embed="rId2"/>
          <a:stretch>
            <a:fillRect/>
          </a:stretch>
        </p:blipFill>
        <p:spPr>
          <a:xfrm>
            <a:off x="8623039" y="3414381"/>
            <a:ext cx="168923" cy="404090"/>
          </a:xfrm>
          <a:prstGeom prst="rect">
            <a:avLst/>
          </a:prstGeom>
        </p:spPr>
      </p:pic>
      <p:sp>
        <p:nvSpPr>
          <p:cNvPr id="25" name="Freeform 13">
            <a:extLst>
              <a:ext uri="{FF2B5EF4-FFF2-40B4-BE49-F238E27FC236}">
                <a16:creationId xmlns:a16="http://schemas.microsoft.com/office/drawing/2014/main" id="{72B0502C-7F22-4486-A1BC-B99C790CA518}"/>
              </a:ext>
              <a:ext uri="{C183D7F6-B498-43B3-948B-1728B52AA6E4}">
                <adec:decorative xmlns:adec="http://schemas.microsoft.com/office/drawing/2017/decorative" val="1"/>
              </a:ext>
            </a:extLst>
          </p:cNvPr>
          <p:cNvSpPr>
            <a:spLocks/>
          </p:cNvSpPr>
          <p:nvPr/>
        </p:nvSpPr>
        <p:spPr bwMode="auto">
          <a:xfrm>
            <a:off x="6992703" y="3489989"/>
            <a:ext cx="2222500" cy="1112837"/>
          </a:xfrm>
          <a:custGeom>
            <a:avLst/>
            <a:gdLst>
              <a:gd name="T0" fmla="*/ 2147483646 w 536"/>
              <a:gd name="T1" fmla="*/ 2147483646 h 268"/>
              <a:gd name="T2" fmla="*/ 0 w 536"/>
              <a:gd name="T3" fmla="*/ 0 h 268"/>
              <a:gd name="T4" fmla="*/ 928428643 w 536"/>
              <a:gd name="T5" fmla="*/ 0 h 268"/>
              <a:gd name="T6" fmla="*/ 2147483646 w 536"/>
              <a:gd name="T7" fmla="*/ 2147483646 h 268"/>
              <a:gd name="T8" fmla="*/ 2147483646 w 536"/>
              <a:gd name="T9" fmla="*/ 0 h 268"/>
              <a:gd name="T10" fmla="*/ 2147483646 w 536"/>
              <a:gd name="T11" fmla="*/ 0 h 268"/>
              <a:gd name="T12" fmla="*/ 2147483646 w 536"/>
              <a:gd name="T13" fmla="*/ 2147483646 h 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6" h="268">
                <a:moveTo>
                  <a:pt x="268" y="268"/>
                </a:moveTo>
                <a:cubicBezTo>
                  <a:pt x="120" y="268"/>
                  <a:pt x="0" y="148"/>
                  <a:pt x="0" y="0"/>
                </a:cubicBezTo>
                <a:cubicBezTo>
                  <a:pt x="54" y="0"/>
                  <a:pt x="54" y="0"/>
                  <a:pt x="54" y="0"/>
                </a:cubicBezTo>
                <a:cubicBezTo>
                  <a:pt x="54" y="118"/>
                  <a:pt x="150" y="214"/>
                  <a:pt x="268" y="214"/>
                </a:cubicBezTo>
                <a:cubicBezTo>
                  <a:pt x="386" y="214"/>
                  <a:pt x="482" y="118"/>
                  <a:pt x="482" y="0"/>
                </a:cubicBezTo>
                <a:cubicBezTo>
                  <a:pt x="536" y="0"/>
                  <a:pt x="536" y="0"/>
                  <a:pt x="536" y="0"/>
                </a:cubicBezTo>
                <a:cubicBezTo>
                  <a:pt x="536" y="148"/>
                  <a:pt x="416" y="268"/>
                  <a:pt x="268" y="268"/>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22" name="TextBox 21">
            <a:extLst>
              <a:ext uri="{FF2B5EF4-FFF2-40B4-BE49-F238E27FC236}">
                <a16:creationId xmlns:a16="http://schemas.microsoft.com/office/drawing/2014/main" id="{41119ED2-701F-4FE4-BC12-F5EEDF1C9C7B}"/>
              </a:ext>
            </a:extLst>
          </p:cNvPr>
          <p:cNvSpPr txBox="1"/>
          <p:nvPr/>
        </p:nvSpPr>
        <p:spPr>
          <a:xfrm>
            <a:off x="7093200" y="4879090"/>
            <a:ext cx="205537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End-to-end Robots with</a:t>
            </a:r>
            <a:b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4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Human oversight</a:t>
            </a:r>
          </a:p>
        </p:txBody>
      </p:sp>
      <p:sp>
        <p:nvSpPr>
          <p:cNvPr id="17" name="TextBox 16">
            <a:extLst>
              <a:ext uri="{FF2B5EF4-FFF2-40B4-BE49-F238E27FC236}">
                <a16:creationId xmlns:a16="http://schemas.microsoft.com/office/drawing/2014/main" id="{82A88984-5B9A-4639-A476-38CF116DF7BF}"/>
              </a:ext>
            </a:extLst>
          </p:cNvPr>
          <p:cNvSpPr txBox="1"/>
          <p:nvPr/>
        </p:nvSpPr>
        <p:spPr>
          <a:xfrm>
            <a:off x="9353835" y="1629879"/>
            <a:ext cx="1500732"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ARTIFICIAL </a:t>
            </a:r>
            <a:b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4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INTELLIGENCE</a:t>
            </a:r>
          </a:p>
        </p:txBody>
      </p:sp>
      <p:sp>
        <p:nvSpPr>
          <p:cNvPr id="24" name="Freeform 12">
            <a:extLst>
              <a:ext uri="{FF2B5EF4-FFF2-40B4-BE49-F238E27FC236}">
                <a16:creationId xmlns:a16="http://schemas.microsoft.com/office/drawing/2014/main" id="{D9B98FF5-08AD-498C-B6E7-086D25010CEC}"/>
              </a:ext>
              <a:ext uri="{C183D7F6-B498-43B3-948B-1728B52AA6E4}">
                <adec:decorative xmlns:adec="http://schemas.microsoft.com/office/drawing/2017/decorative" val="1"/>
              </a:ext>
            </a:extLst>
          </p:cNvPr>
          <p:cNvSpPr>
            <a:spLocks/>
          </p:cNvSpPr>
          <p:nvPr/>
        </p:nvSpPr>
        <p:spPr bwMode="auto">
          <a:xfrm>
            <a:off x="8991365" y="2378739"/>
            <a:ext cx="2225675" cy="1111250"/>
          </a:xfrm>
          <a:custGeom>
            <a:avLst/>
            <a:gdLst>
              <a:gd name="T0" fmla="*/ 2147483646 w 537"/>
              <a:gd name="T1" fmla="*/ 928428643 h 268"/>
              <a:gd name="T2" fmla="*/ 927617407 w 537"/>
              <a:gd name="T3" fmla="*/ 2147483646 h 268"/>
              <a:gd name="T4" fmla="*/ 0 w 537"/>
              <a:gd name="T5" fmla="*/ 2147483646 h 268"/>
              <a:gd name="T6" fmla="*/ 2147483646 w 537"/>
              <a:gd name="T7" fmla="*/ 0 h 268"/>
              <a:gd name="T8" fmla="*/ 2147483646 w 537"/>
              <a:gd name="T9" fmla="*/ 2147483646 h 268"/>
              <a:gd name="T10" fmla="*/ 2147483646 w 537"/>
              <a:gd name="T11" fmla="*/ 2147483646 h 268"/>
              <a:gd name="T12" fmla="*/ 2147483646 w 537"/>
              <a:gd name="T13" fmla="*/ 928428643 h 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7" h="268">
                <a:moveTo>
                  <a:pt x="268" y="54"/>
                </a:moveTo>
                <a:cubicBezTo>
                  <a:pt x="150" y="54"/>
                  <a:pt x="54" y="150"/>
                  <a:pt x="54" y="268"/>
                </a:cubicBezTo>
                <a:cubicBezTo>
                  <a:pt x="0" y="268"/>
                  <a:pt x="0" y="268"/>
                  <a:pt x="0" y="268"/>
                </a:cubicBezTo>
                <a:cubicBezTo>
                  <a:pt x="0" y="120"/>
                  <a:pt x="121" y="0"/>
                  <a:pt x="268" y="0"/>
                </a:cubicBezTo>
                <a:cubicBezTo>
                  <a:pt x="416" y="0"/>
                  <a:pt x="537" y="120"/>
                  <a:pt x="537" y="268"/>
                </a:cubicBezTo>
                <a:cubicBezTo>
                  <a:pt x="482" y="268"/>
                  <a:pt x="482" y="268"/>
                  <a:pt x="482" y="268"/>
                </a:cubicBezTo>
                <a:cubicBezTo>
                  <a:pt x="482" y="150"/>
                  <a:pt x="386" y="54"/>
                  <a:pt x="268" y="54"/>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pic>
        <p:nvPicPr>
          <p:cNvPr id="8" name="Picture 7" descr="robot graphic">
            <a:extLst>
              <a:ext uri="{FF2B5EF4-FFF2-40B4-BE49-F238E27FC236}">
                <a16:creationId xmlns:a16="http://schemas.microsoft.com/office/drawing/2014/main" id="{32AD0E8F-DF8B-418E-8A93-361A4B5888ED}"/>
              </a:ext>
            </a:extLst>
          </p:cNvPr>
          <p:cNvPicPr>
            <a:picLocks noChangeAspect="1"/>
          </p:cNvPicPr>
          <p:nvPr/>
        </p:nvPicPr>
        <p:blipFill>
          <a:blip r:embed="rId4"/>
          <a:stretch>
            <a:fillRect/>
          </a:stretch>
        </p:blipFill>
        <p:spPr>
          <a:xfrm>
            <a:off x="9501529" y="2781593"/>
            <a:ext cx="1205345" cy="1300148"/>
          </a:xfrm>
          <a:prstGeom prst="rect">
            <a:avLst/>
          </a:prstGeom>
        </p:spPr>
      </p:pic>
      <p:sp>
        <p:nvSpPr>
          <p:cNvPr id="29" name="Freeform 17">
            <a:extLst>
              <a:ext uri="{FF2B5EF4-FFF2-40B4-BE49-F238E27FC236}">
                <a16:creationId xmlns:a16="http://schemas.microsoft.com/office/drawing/2014/main" id="{C2C86F03-D22E-4822-8B90-3880B3A41178}"/>
              </a:ext>
              <a:ext uri="{C183D7F6-B498-43B3-948B-1728B52AA6E4}">
                <adec:decorative xmlns:adec="http://schemas.microsoft.com/office/drawing/2017/decorative" val="1"/>
              </a:ext>
            </a:extLst>
          </p:cNvPr>
          <p:cNvSpPr>
            <a:spLocks/>
          </p:cNvSpPr>
          <p:nvPr/>
        </p:nvSpPr>
        <p:spPr bwMode="auto">
          <a:xfrm>
            <a:off x="8991365" y="3489989"/>
            <a:ext cx="2225675" cy="1112837"/>
          </a:xfrm>
          <a:custGeom>
            <a:avLst/>
            <a:gdLst>
              <a:gd name="T0" fmla="*/ 2147483646 w 537"/>
              <a:gd name="T1" fmla="*/ 2147483646 h 268"/>
              <a:gd name="T2" fmla="*/ 0 w 537"/>
              <a:gd name="T3" fmla="*/ 0 h 268"/>
              <a:gd name="T4" fmla="*/ 927617407 w 537"/>
              <a:gd name="T5" fmla="*/ 0 h 268"/>
              <a:gd name="T6" fmla="*/ 2147483646 w 537"/>
              <a:gd name="T7" fmla="*/ 2147483646 h 268"/>
              <a:gd name="T8" fmla="*/ 2147483646 w 537"/>
              <a:gd name="T9" fmla="*/ 0 h 268"/>
              <a:gd name="T10" fmla="*/ 2147483646 w 537"/>
              <a:gd name="T11" fmla="*/ 0 h 268"/>
              <a:gd name="T12" fmla="*/ 2147483646 w 537"/>
              <a:gd name="T13" fmla="*/ 2147483646 h 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7" h="268">
                <a:moveTo>
                  <a:pt x="268" y="268"/>
                </a:moveTo>
                <a:cubicBezTo>
                  <a:pt x="121" y="268"/>
                  <a:pt x="0" y="148"/>
                  <a:pt x="0" y="0"/>
                </a:cubicBezTo>
                <a:cubicBezTo>
                  <a:pt x="54" y="0"/>
                  <a:pt x="54" y="0"/>
                  <a:pt x="54" y="0"/>
                </a:cubicBezTo>
                <a:cubicBezTo>
                  <a:pt x="54" y="118"/>
                  <a:pt x="150" y="214"/>
                  <a:pt x="268" y="214"/>
                </a:cubicBezTo>
                <a:cubicBezTo>
                  <a:pt x="386" y="214"/>
                  <a:pt x="482" y="118"/>
                  <a:pt x="482" y="0"/>
                </a:cubicBezTo>
                <a:cubicBezTo>
                  <a:pt x="537" y="0"/>
                  <a:pt x="537" y="0"/>
                  <a:pt x="537" y="0"/>
                </a:cubicBezTo>
                <a:cubicBezTo>
                  <a:pt x="537" y="148"/>
                  <a:pt x="416" y="268"/>
                  <a:pt x="268" y="268"/>
                </a:cubicBezTo>
                <a:close/>
              </a:path>
            </a:pathLst>
          </a:custGeom>
          <a:solidFill>
            <a:schemeClr val="accent5"/>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23" name="TextBox 22">
            <a:extLst>
              <a:ext uri="{FF2B5EF4-FFF2-40B4-BE49-F238E27FC236}">
                <a16:creationId xmlns:a16="http://schemas.microsoft.com/office/drawing/2014/main" id="{62AE1033-8DB3-44B1-B9F9-3F609E2B9227}"/>
              </a:ext>
            </a:extLst>
          </p:cNvPr>
          <p:cNvSpPr txBox="1"/>
          <p:nvPr/>
        </p:nvSpPr>
        <p:spPr>
          <a:xfrm>
            <a:off x="9142433" y="4879090"/>
            <a:ext cx="2074607"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Fully automated with </a:t>
            </a:r>
            <a:br>
              <a:rPr kumimoji="0" lang="en-US" sz="14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4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no Human interventions</a:t>
            </a:r>
          </a:p>
        </p:txBody>
      </p:sp>
    </p:spTree>
    <p:extLst>
      <p:ext uri="{BB962C8B-B14F-4D97-AF65-F5344CB8AC3E}">
        <p14:creationId xmlns:p14="http://schemas.microsoft.com/office/powerpoint/2010/main" val="85870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A648-16E0-4ED1-B16B-A6EC4D9C9221}"/>
              </a:ext>
            </a:extLst>
          </p:cNvPr>
          <p:cNvSpPr>
            <a:spLocks noGrp="1"/>
          </p:cNvSpPr>
          <p:nvPr>
            <p:ph type="title"/>
          </p:nvPr>
        </p:nvSpPr>
        <p:spPr>
          <a:xfrm>
            <a:off x="572598" y="2626056"/>
            <a:ext cx="3630911" cy="1937083"/>
          </a:xfrm>
        </p:spPr>
        <p:txBody>
          <a:bodyPr anchor="t"/>
          <a:lstStyle/>
          <a:p>
            <a:pPr>
              <a:lnSpc>
                <a:spcPct val="100000"/>
              </a:lnSpc>
            </a:pPr>
            <a:r>
              <a:rPr lang="en-US" sz="2400" dirty="0">
                <a:latin typeface="Arial"/>
                <a:cs typeface="Arial"/>
              </a:rPr>
              <a:t>Demo</a:t>
            </a:r>
          </a:p>
        </p:txBody>
      </p:sp>
    </p:spTree>
    <p:extLst>
      <p:ext uri="{BB962C8B-B14F-4D97-AF65-F5344CB8AC3E}">
        <p14:creationId xmlns:p14="http://schemas.microsoft.com/office/powerpoint/2010/main" val="198984416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108" r="8607"/>
          <a:stretch/>
        </p:blipFill>
        <p:spPr>
          <a:xfrm>
            <a:off x="-15023" y="0"/>
            <a:ext cx="5378584" cy="6858000"/>
          </a:xfrm>
          <a:prstGeom prst="rect">
            <a:avLst/>
          </a:prstGeom>
        </p:spPr>
      </p:pic>
      <p:sp>
        <p:nvSpPr>
          <p:cNvPr id="2" name="Title 1"/>
          <p:cNvSpPr>
            <a:spLocks noGrp="1"/>
          </p:cNvSpPr>
          <p:nvPr>
            <p:ph type="title"/>
          </p:nvPr>
        </p:nvSpPr>
        <p:spPr>
          <a:xfrm>
            <a:off x="5709184" y="241301"/>
            <a:ext cx="4944020" cy="521677"/>
          </a:xfrm>
        </p:spPr>
        <p:txBody>
          <a:bodyPr/>
          <a:lstStyle/>
          <a:p>
            <a:r>
              <a:rPr lang="en-US" dirty="0"/>
              <a:t>Demo: Insurance Company</a:t>
            </a:r>
          </a:p>
        </p:txBody>
      </p:sp>
      <p:sp>
        <p:nvSpPr>
          <p:cNvPr id="10" name="Content Placeholder 2">
            <a:extLst>
              <a:ext uri="{C183D7F6-B498-43B3-948B-1728B52AA6E4}">
                <adec:decorative xmlns:adec="http://schemas.microsoft.com/office/drawing/2017/decorative" val="1"/>
              </a:ext>
            </a:extLst>
          </p:cNvPr>
          <p:cNvSpPr txBox="1">
            <a:spLocks/>
          </p:cNvSpPr>
          <p:nvPr/>
        </p:nvSpPr>
        <p:spPr>
          <a:xfrm>
            <a:off x="1720843" y="817048"/>
            <a:ext cx="8462115" cy="615553"/>
          </a:xfrm>
          <a:prstGeom prst="rect">
            <a:avLst/>
          </a:prstGeom>
        </p:spPr>
        <p:txBody>
          <a:bodyPr vert="horz" lIns="0" tIns="0" rIns="0" bIns="0" rtlCol="0" anchor="t">
            <a:noAutofit/>
          </a:bodyPr>
          <a:lstStyle>
            <a:lvl1pPr marL="228600" indent="-173736" algn="l" defTabSz="914400" rtl="0" eaLnBrk="1" latinLnBrk="0" hangingPunct="1">
              <a:lnSpc>
                <a:spcPts val="2400"/>
              </a:lnSpc>
              <a:spcBef>
                <a:spcPts val="1000"/>
              </a:spcBef>
              <a:buClr>
                <a:srgbClr val="412D5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173736" algn="l" defTabSz="914400" rtl="0" eaLnBrk="1" latinLnBrk="0" hangingPunct="1">
              <a:lnSpc>
                <a:spcPts val="2400"/>
              </a:lnSpc>
              <a:spcBef>
                <a:spcPts val="500"/>
              </a:spcBef>
              <a:buClr>
                <a:srgbClr val="7A6C8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173736" algn="l" defTabSz="914400" rtl="0" eaLnBrk="1" latinLnBrk="0" hangingPunct="1">
              <a:lnSpc>
                <a:spcPts val="2400"/>
              </a:lnSpc>
              <a:spcBef>
                <a:spcPts val="500"/>
              </a:spcBef>
              <a:buClr>
                <a:srgbClr val="B3ABB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426464" indent="0" algn="l" defTabSz="914400" rtl="0" eaLnBrk="1" latinLnBrk="0" hangingPunct="1">
              <a:lnSpc>
                <a:spcPts val="2000"/>
              </a:lnSpc>
              <a:spcBef>
                <a:spcPts val="500"/>
              </a:spcBef>
              <a:buClr>
                <a:srgbClr val="7F7F7F"/>
              </a:buClr>
              <a:buSzPct val="15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173736" algn="l" defTabSz="914400" rtl="0" eaLnBrk="1" latinLnBrk="0" hangingPunct="1">
              <a:lnSpc>
                <a:spcPts val="2000"/>
              </a:lnSpc>
              <a:spcBef>
                <a:spcPts val="500"/>
              </a:spcBef>
              <a:buClr>
                <a:srgbClr val="412D5D"/>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610" marR="0" lvl="0" indent="0" algn="l" defTabSz="914400" rtl="0" eaLnBrk="1" fontAlgn="auto" latinLnBrk="0" hangingPunct="1">
              <a:lnSpc>
                <a:spcPts val="2400"/>
              </a:lnSpc>
              <a:spcBef>
                <a:spcPts val="1000"/>
              </a:spcBef>
              <a:spcAft>
                <a:spcPts val="0"/>
              </a:spcAft>
              <a:buClr>
                <a:srgbClr val="412D5D"/>
              </a:buClr>
              <a:buSzPct val="150000"/>
              <a:buFont typeface="Arial" panose="020B0604020202020204" pitchFamily="34" charset="0"/>
              <a:buNone/>
              <a:tabLst/>
              <a:defRPr/>
            </a:pPr>
            <a:endParaRPr kumimoji="0" lang="en-US" sz="2400" b="0" i="0" u="none" strike="noStrike" kern="1200" cap="none" spc="0" normalizeH="0" baseline="0" noProof="0">
              <a:ln>
                <a:noFill/>
              </a:ln>
              <a:solidFill>
                <a:srgbClr val="424242"/>
              </a:solidFill>
              <a:effectLst/>
              <a:uLnTx/>
              <a:uFillTx/>
              <a:latin typeface="Arial"/>
              <a:ea typeface="+mn-ea"/>
              <a:cs typeface="Arial"/>
            </a:endParaRPr>
          </a:p>
        </p:txBody>
      </p:sp>
      <p:sp>
        <p:nvSpPr>
          <p:cNvPr id="12" name="Oval 11">
            <a:extLst>
              <a:ext uri="{FF2B5EF4-FFF2-40B4-BE49-F238E27FC236}">
                <a16:creationId xmlns:a16="http://schemas.microsoft.com/office/drawing/2014/main" id="{F29E734C-DAE5-5F48-88D6-290177E39981}"/>
              </a:ext>
              <a:ext uri="{C183D7F6-B498-43B3-948B-1728B52AA6E4}">
                <adec:decorative xmlns:adec="http://schemas.microsoft.com/office/drawing/2017/decorative" val="1"/>
              </a:ext>
            </a:extLst>
          </p:cNvPr>
          <p:cNvSpPr/>
          <p:nvPr/>
        </p:nvSpPr>
        <p:spPr>
          <a:xfrm>
            <a:off x="4935296" y="894061"/>
            <a:ext cx="856527" cy="856527"/>
          </a:xfrm>
          <a:prstGeom prst="ellipse">
            <a:avLst/>
          </a:prstGeom>
          <a:solidFill>
            <a:schemeClr val="accent3"/>
          </a:solidFill>
          <a:ln>
            <a:noFill/>
          </a:ln>
          <a:effectLst>
            <a:outerShdw blurRad="1016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egular" charset="0"/>
              <a:ea typeface="+mn-ea"/>
              <a:cs typeface="+mn-cs"/>
            </a:endParaRPr>
          </a:p>
        </p:txBody>
      </p:sp>
      <p:pic>
        <p:nvPicPr>
          <p:cNvPr id="29" name="Picture 2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87058" y="1118906"/>
            <a:ext cx="348303" cy="441877"/>
          </a:xfrm>
          <a:prstGeom prst="rect">
            <a:avLst/>
          </a:prstGeom>
        </p:spPr>
      </p:pic>
      <p:sp>
        <p:nvSpPr>
          <p:cNvPr id="8" name="TextBox 7"/>
          <p:cNvSpPr txBox="1"/>
          <p:nvPr/>
        </p:nvSpPr>
        <p:spPr>
          <a:xfrm>
            <a:off x="5926766" y="1164194"/>
            <a:ext cx="5664355" cy="1442703"/>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400" b="1" i="0" u="none" strike="noStrike" kern="1200" cap="none" spc="0" normalizeH="0" baseline="0" noProof="0" dirty="0">
                <a:ln>
                  <a:noFill/>
                </a:ln>
                <a:solidFill>
                  <a:srgbClr val="412D5D"/>
                </a:solidFill>
                <a:effectLst/>
                <a:uLnTx/>
                <a:uFillTx/>
                <a:latin typeface="Arial Regular" charset="0"/>
                <a:ea typeface="Arial Regular" charset="0"/>
                <a:cs typeface="Arial Regular" charset="0"/>
              </a:rPr>
              <a:t>BACKGROUND</a:t>
            </a:r>
          </a:p>
          <a:p>
            <a:pPr marL="173736" marR="0" lvl="0" indent="-173736" algn="l" defTabSz="914400" rtl="0" eaLnBrk="1" fontAlgn="base" latinLnBrk="0" hangingPunct="1">
              <a:lnSpc>
                <a:spcPct val="100000"/>
              </a:lnSpc>
              <a:spcBef>
                <a:spcPts val="600"/>
              </a:spcBef>
              <a:spcAft>
                <a:spcPct val="0"/>
              </a:spcAft>
              <a:buClr>
                <a:srgbClr val="FCB516"/>
              </a:buClr>
              <a:buSzTx/>
              <a:buFont typeface="Arial" charset="0"/>
              <a:buChar char="•"/>
              <a:tabLst/>
              <a:defRPr/>
            </a:pPr>
            <a:r>
              <a:rPr kumimoji="0" lang="en-US" sz="1275" b="0" i="0" u="none" strike="noStrike" kern="1200" cap="none" spc="0" normalizeH="0" baseline="0" noProof="0" dirty="0">
                <a:ln>
                  <a:noFill/>
                </a:ln>
                <a:solidFill>
                  <a:srgbClr val="424242"/>
                </a:solidFill>
                <a:effectLst/>
                <a:uLnTx/>
                <a:uFillTx/>
                <a:latin typeface="Arial" charset="0"/>
                <a:ea typeface="+mn-ea"/>
                <a:cs typeface="+mn-cs"/>
              </a:rPr>
              <a:t>Retrieve a daily report from Nexus (vendor), identify policyholders that are up for audit, send the report to key stakeholders, forward each policy individually into workflow to be worked, and notate the account in Nexus that this task has been performed</a:t>
            </a:r>
          </a:p>
          <a:p>
            <a:pPr marL="173736" marR="0" lvl="0" indent="-173736" algn="l" defTabSz="914400" rtl="0" eaLnBrk="1" fontAlgn="base" latinLnBrk="0" hangingPunct="1">
              <a:lnSpc>
                <a:spcPct val="100000"/>
              </a:lnSpc>
              <a:spcBef>
                <a:spcPts val="600"/>
              </a:spcBef>
              <a:spcAft>
                <a:spcPct val="0"/>
              </a:spcAft>
              <a:buClr>
                <a:srgbClr val="FCB516"/>
              </a:buClr>
              <a:buSzTx/>
              <a:buFont typeface="Arial" charset="0"/>
              <a:buChar char="•"/>
              <a:tabLst/>
              <a:defRPr/>
            </a:pPr>
            <a:r>
              <a:rPr kumimoji="0" lang="en-US" sz="1275" b="0" i="0" u="none" strike="noStrike" kern="1200" cap="none" spc="0" normalizeH="0" baseline="0" noProof="0" dirty="0">
                <a:ln>
                  <a:noFill/>
                </a:ln>
                <a:solidFill>
                  <a:srgbClr val="424242"/>
                </a:solidFill>
                <a:effectLst/>
                <a:uLnTx/>
                <a:uFillTx/>
                <a:latin typeface="Arial" charset="0"/>
                <a:ea typeface="+mn-ea"/>
                <a:cs typeface="+mn-cs"/>
              </a:rPr>
              <a:t>Currently, highly manual and repetitive process</a:t>
            </a:r>
          </a:p>
        </p:txBody>
      </p:sp>
      <p:sp>
        <p:nvSpPr>
          <p:cNvPr id="15" name="Oval 14">
            <a:extLst>
              <a:ext uri="{FF2B5EF4-FFF2-40B4-BE49-F238E27FC236}">
                <a16:creationId xmlns:a16="http://schemas.microsoft.com/office/drawing/2014/main" id="{3E605656-891A-C249-8B35-F8B9E6AB63E4}"/>
              </a:ext>
              <a:ext uri="{C183D7F6-B498-43B3-948B-1728B52AA6E4}">
                <adec:decorative xmlns:adec="http://schemas.microsoft.com/office/drawing/2017/decorative" val="1"/>
              </a:ext>
            </a:extLst>
          </p:cNvPr>
          <p:cNvSpPr/>
          <p:nvPr/>
        </p:nvSpPr>
        <p:spPr>
          <a:xfrm>
            <a:off x="4946871" y="2795644"/>
            <a:ext cx="856527" cy="856527"/>
          </a:xfrm>
          <a:prstGeom prst="ellipse">
            <a:avLst/>
          </a:prstGeom>
          <a:solidFill>
            <a:schemeClr val="accent3"/>
          </a:solidFill>
          <a:ln>
            <a:noFill/>
          </a:ln>
          <a:effectLst>
            <a:outerShdw blurRad="1016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egular" charset="0"/>
              <a:ea typeface="+mn-ea"/>
              <a:cs typeface="+mn-cs"/>
            </a:endParaRPr>
          </a:p>
        </p:txBody>
      </p:sp>
      <p:pic>
        <p:nvPicPr>
          <p:cNvPr id="30" name="Picture 2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96465" y="2951616"/>
            <a:ext cx="443526" cy="493736"/>
          </a:xfrm>
          <a:prstGeom prst="rect">
            <a:avLst/>
          </a:prstGeom>
        </p:spPr>
      </p:pic>
      <p:sp>
        <p:nvSpPr>
          <p:cNvPr id="24" name="Rectangle 23">
            <a:extLst>
              <a:ext uri="{FF2B5EF4-FFF2-40B4-BE49-F238E27FC236}">
                <a16:creationId xmlns:a16="http://schemas.microsoft.com/office/drawing/2014/main" id="{36626737-F0AF-3C45-8E8C-D7DA40D1EDBF}"/>
              </a:ext>
              <a:ext uri="{C183D7F6-B498-43B3-948B-1728B52AA6E4}">
                <adec:decorative xmlns:adec="http://schemas.microsoft.com/office/drawing/2017/decorative" val="1"/>
              </a:ext>
            </a:extLst>
          </p:cNvPr>
          <p:cNvSpPr/>
          <p:nvPr/>
        </p:nvSpPr>
        <p:spPr>
          <a:xfrm rot="5400000">
            <a:off x="1912561" y="-1926530"/>
            <a:ext cx="1524467" cy="5377530"/>
          </a:xfrm>
          <a:prstGeom prst="rect">
            <a:avLst/>
          </a:prstGeom>
          <a:gradFill flip="none" rotWithShape="1">
            <a:gsLst>
              <a:gs pos="8000">
                <a:schemeClr val="accent3">
                  <a:lumMod val="5000"/>
                  <a:lumOff val="95000"/>
                  <a:alpha val="0"/>
                </a:schemeClr>
              </a:gs>
              <a:gs pos="7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a:ea typeface="+mn-ea"/>
              <a:cs typeface="+mn-cs"/>
            </a:endParaRPr>
          </a:p>
        </p:txBody>
      </p:sp>
      <p:sp>
        <p:nvSpPr>
          <p:cNvPr id="25" name="TextBox 24"/>
          <p:cNvSpPr txBox="1"/>
          <p:nvPr/>
        </p:nvSpPr>
        <p:spPr>
          <a:xfrm>
            <a:off x="5926766" y="3019627"/>
            <a:ext cx="5664355" cy="1715854"/>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400" b="1" i="0" u="none" strike="noStrike" kern="1200" cap="none" spc="0" normalizeH="0" baseline="0" noProof="0" dirty="0">
                <a:ln>
                  <a:noFill/>
                </a:ln>
                <a:solidFill>
                  <a:srgbClr val="412D5D"/>
                </a:solidFill>
                <a:effectLst/>
                <a:uLnTx/>
                <a:uFillTx/>
                <a:latin typeface="Arial Regular" charset="0"/>
                <a:ea typeface="Arial Regular" charset="0"/>
                <a:cs typeface="Arial Regular" charset="0"/>
              </a:rPr>
              <a:t>CURRENT CONDITIONS</a:t>
            </a:r>
          </a:p>
          <a:p>
            <a:pPr marL="173736" marR="0" lvl="0" indent="-173736" algn="l" defTabSz="914400" rtl="0" eaLnBrk="1" fontAlgn="base" latinLnBrk="0" hangingPunct="1">
              <a:lnSpc>
                <a:spcPct val="100000"/>
              </a:lnSpc>
              <a:spcBef>
                <a:spcPts val="600"/>
              </a:spcBef>
              <a:spcAft>
                <a:spcPct val="0"/>
              </a:spcAft>
              <a:buClr>
                <a:srgbClr val="FCB516"/>
              </a:buClr>
              <a:buSzTx/>
              <a:buFont typeface="Arial" panose="020B0604020202020204" pitchFamily="34" charset="0"/>
              <a:buChar char="•"/>
              <a:tabLst/>
              <a:defRPr/>
            </a:pPr>
            <a:r>
              <a:rPr kumimoji="0" lang="en-US" sz="1275" b="0" i="0" u="none" strike="noStrike" kern="1200" cap="none" spc="0" normalizeH="0" baseline="0" noProof="0" dirty="0">
                <a:ln>
                  <a:noFill/>
                </a:ln>
                <a:solidFill>
                  <a:srgbClr val="424242"/>
                </a:solidFill>
                <a:effectLst/>
                <a:uLnTx/>
                <a:uFillTx/>
                <a:latin typeface="Arial" charset="0"/>
                <a:ea typeface="+mn-ea"/>
                <a:cs typeface="+mn-cs"/>
              </a:rPr>
              <a:t>The report contains 47 policy holders per day, on average, to be worked</a:t>
            </a:r>
          </a:p>
          <a:p>
            <a:pPr marL="173736" marR="0" lvl="0" indent="-173736" algn="l" defTabSz="914400" rtl="0" eaLnBrk="1" fontAlgn="base" latinLnBrk="0" hangingPunct="1">
              <a:lnSpc>
                <a:spcPct val="100000"/>
              </a:lnSpc>
              <a:spcBef>
                <a:spcPts val="600"/>
              </a:spcBef>
              <a:spcAft>
                <a:spcPct val="0"/>
              </a:spcAft>
              <a:buClr>
                <a:srgbClr val="FCB516"/>
              </a:buClr>
              <a:buSzTx/>
              <a:buFont typeface="Arial" panose="020B0604020202020204" pitchFamily="34" charset="0"/>
              <a:buChar char="•"/>
              <a:tabLst/>
              <a:defRPr/>
            </a:pPr>
            <a:r>
              <a:rPr kumimoji="0" lang="en-US" sz="1275" b="0" i="0" u="none" strike="noStrike" kern="1200" cap="none" spc="0" normalizeH="0" baseline="0" noProof="0" dirty="0">
                <a:ln>
                  <a:noFill/>
                </a:ln>
                <a:solidFill>
                  <a:srgbClr val="424242"/>
                </a:solidFill>
                <a:effectLst/>
                <a:uLnTx/>
                <a:uFillTx/>
                <a:latin typeface="Arial" charset="0"/>
                <a:ea typeface="+mn-ea"/>
                <a:cs typeface="+mn-cs"/>
              </a:rPr>
              <a:t>The process takes an average of 4 minutes per policy holder; approximately 188 minutes to complete (i.e. 15 hours per week for 1 FTE)</a:t>
            </a:r>
          </a:p>
          <a:p>
            <a:pPr marL="173736" marR="0" lvl="0" indent="-173736" algn="l" defTabSz="914400" rtl="0" eaLnBrk="1" fontAlgn="base" latinLnBrk="0" hangingPunct="1">
              <a:lnSpc>
                <a:spcPct val="100000"/>
              </a:lnSpc>
              <a:spcBef>
                <a:spcPts val="600"/>
              </a:spcBef>
              <a:spcAft>
                <a:spcPct val="0"/>
              </a:spcAft>
              <a:buClr>
                <a:srgbClr val="FCB516"/>
              </a:buClr>
              <a:buSzTx/>
              <a:buFont typeface="Arial" panose="020B0604020202020204" pitchFamily="34" charset="0"/>
              <a:buChar char="•"/>
              <a:tabLst/>
              <a:defRPr/>
            </a:pPr>
            <a:r>
              <a:rPr kumimoji="0" lang="en-US" sz="1275" b="0" i="0" u="none" strike="noStrike" kern="1200" cap="none" spc="0" normalizeH="0" baseline="0" noProof="0" dirty="0">
                <a:ln>
                  <a:noFill/>
                </a:ln>
                <a:solidFill>
                  <a:srgbClr val="424242"/>
                </a:solidFill>
                <a:effectLst/>
                <a:uLnTx/>
                <a:uFillTx/>
                <a:latin typeface="Arial" charset="0"/>
                <a:ea typeface="+mn-ea"/>
                <a:cs typeface="+mn-cs"/>
              </a:rPr>
              <a:t>Nearly 100% of the agent / policyholder incoming phone calls are going into voice mail; creating dissatisfaction for agents/customer and creating additional work for the associate</a:t>
            </a:r>
          </a:p>
        </p:txBody>
      </p:sp>
      <p:sp>
        <p:nvSpPr>
          <p:cNvPr id="18" name="Oval 17">
            <a:extLst>
              <a:ext uri="{FF2B5EF4-FFF2-40B4-BE49-F238E27FC236}">
                <a16:creationId xmlns:a16="http://schemas.microsoft.com/office/drawing/2014/main" id="{79FB479F-9D81-8042-8791-8F02D46090F7}"/>
              </a:ext>
              <a:ext uri="{C183D7F6-B498-43B3-948B-1728B52AA6E4}">
                <adec:decorative xmlns:adec="http://schemas.microsoft.com/office/drawing/2017/decorative" val="1"/>
              </a:ext>
            </a:extLst>
          </p:cNvPr>
          <p:cNvSpPr/>
          <p:nvPr/>
        </p:nvSpPr>
        <p:spPr>
          <a:xfrm>
            <a:off x="4946871" y="4853199"/>
            <a:ext cx="856527" cy="856527"/>
          </a:xfrm>
          <a:prstGeom prst="ellipse">
            <a:avLst/>
          </a:prstGeom>
          <a:solidFill>
            <a:schemeClr val="accent3"/>
          </a:solidFill>
          <a:ln>
            <a:noFill/>
          </a:ln>
          <a:effectLst>
            <a:outerShdw blurRad="1016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egular" charset="0"/>
              <a:ea typeface="+mn-ea"/>
              <a:cs typeface="+mn-cs"/>
            </a:endParaRPr>
          </a:p>
        </p:txBody>
      </p:sp>
      <p:pic>
        <p:nvPicPr>
          <p:cNvPr id="31" name="Picture 30">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132370" y="5015214"/>
            <a:ext cx="462379" cy="486715"/>
          </a:xfrm>
          <a:prstGeom prst="rect">
            <a:avLst/>
          </a:prstGeom>
        </p:spPr>
      </p:pic>
      <p:sp>
        <p:nvSpPr>
          <p:cNvPr id="26" name="TextBox 25"/>
          <p:cNvSpPr txBox="1"/>
          <p:nvPr/>
        </p:nvSpPr>
        <p:spPr>
          <a:xfrm>
            <a:off x="5926766" y="5148211"/>
            <a:ext cx="5664355" cy="777136"/>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400" b="1" i="0" u="none" strike="noStrike" kern="1200" cap="none" spc="0" normalizeH="0" baseline="0" noProof="0" dirty="0">
                <a:ln>
                  <a:noFill/>
                </a:ln>
                <a:solidFill>
                  <a:srgbClr val="412D5D"/>
                </a:solidFill>
                <a:effectLst/>
                <a:uLnTx/>
                <a:uFillTx/>
                <a:latin typeface="Arial Regular" charset="0"/>
                <a:ea typeface="Arial Regular" charset="0"/>
                <a:cs typeface="Arial Regular" charset="0"/>
              </a:rPr>
              <a:t>GOAL OF BOT</a:t>
            </a:r>
          </a:p>
          <a:p>
            <a:pPr marL="173736" marR="0" lvl="0" indent="-173736" algn="l" defTabSz="914400" rtl="0" eaLnBrk="1" fontAlgn="base" latinLnBrk="0" hangingPunct="1">
              <a:lnSpc>
                <a:spcPct val="100000"/>
              </a:lnSpc>
              <a:spcBef>
                <a:spcPts val="600"/>
              </a:spcBef>
              <a:spcAft>
                <a:spcPct val="0"/>
              </a:spcAft>
              <a:buClr>
                <a:srgbClr val="FCB516"/>
              </a:buClr>
              <a:buSzTx/>
              <a:buFont typeface="Arial" panose="020B0604020202020204" pitchFamily="34" charset="0"/>
              <a:buChar char="•"/>
              <a:tabLst/>
              <a:defRPr/>
            </a:pPr>
            <a:r>
              <a:rPr kumimoji="0" lang="en-US" sz="1275" b="0" i="0" u="none" strike="noStrike" kern="1200" cap="none" spc="0" normalizeH="0" baseline="0" noProof="0" dirty="0">
                <a:ln>
                  <a:noFill/>
                </a:ln>
                <a:solidFill>
                  <a:srgbClr val="424242"/>
                </a:solidFill>
                <a:effectLst/>
                <a:uLnTx/>
                <a:uFillTx/>
                <a:latin typeface="Arial" charset="0"/>
                <a:ea typeface="+mn-ea"/>
                <a:cs typeface="+mn-cs"/>
              </a:rPr>
              <a:t>Goal is to reduce the processors time by 90% and free up resources to answering incoming phone calls from agents &amp; policyholders</a:t>
            </a:r>
          </a:p>
        </p:txBody>
      </p:sp>
      <p:pic>
        <p:nvPicPr>
          <p:cNvPr id="32" name="Picture 31" descr="Centric logo">
            <a:extLst>
              <a:ext uri="{FF2B5EF4-FFF2-40B4-BE49-F238E27FC236}">
                <a16:creationId xmlns:a16="http://schemas.microsoft.com/office/drawing/2014/main" id="{A4FA1A22-C696-8B42-870A-D30641D3EB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2003" y="6443674"/>
            <a:ext cx="1323437" cy="190296"/>
          </a:xfrm>
          <a:prstGeom prst="rect">
            <a:avLst/>
          </a:prstGeom>
        </p:spPr>
      </p:pic>
    </p:spTree>
    <p:extLst>
      <p:ext uri="{BB962C8B-B14F-4D97-AF65-F5344CB8AC3E}">
        <p14:creationId xmlns:p14="http://schemas.microsoft.com/office/powerpoint/2010/main" val="154885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E3B1-D7CA-4BCF-BB4A-4592CE75C9C4}"/>
              </a:ext>
            </a:extLst>
          </p:cNvPr>
          <p:cNvSpPr>
            <a:spLocks noGrp="1"/>
          </p:cNvSpPr>
          <p:nvPr>
            <p:ph type="title" idx="4294967295"/>
          </p:nvPr>
        </p:nvSpPr>
        <p:spPr>
          <a:xfrm>
            <a:off x="838200" y="365125"/>
            <a:ext cx="10515600" cy="1325563"/>
          </a:xfrm>
          <a:prstGeom prst="rect">
            <a:avLst/>
          </a:prstGeom>
        </p:spPr>
        <p:txBody>
          <a:bodyPr/>
          <a:lstStyle/>
          <a:p>
            <a:r>
              <a:rPr lang="en-US" dirty="0">
                <a:solidFill>
                  <a:schemeClr val="bg1"/>
                </a:solidFill>
              </a:rPr>
              <a:t>Demo:</a:t>
            </a:r>
            <a:r>
              <a:rPr lang="en-US" baseline="0" dirty="0">
                <a:solidFill>
                  <a:schemeClr val="bg1"/>
                </a:solidFill>
              </a:rPr>
              <a:t> Login </a:t>
            </a:r>
            <a:endParaRPr lang="en-US" dirty="0">
              <a:solidFill>
                <a:schemeClr val="bg1"/>
              </a:solidFill>
            </a:endParaRPr>
          </a:p>
        </p:txBody>
      </p:sp>
      <p:pic>
        <p:nvPicPr>
          <p:cNvPr id="3" name="RPA-demo-nexusB" descr="viedo">
            <a:hlinkClick r:id="" action="ppaction://media"/>
            <a:extLst>
              <a:ext uri="{FF2B5EF4-FFF2-40B4-BE49-F238E27FC236}">
                <a16:creationId xmlns:a16="http://schemas.microsoft.com/office/drawing/2014/main" id="{CA131523-73BC-482A-8F16-B985DB4E37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2083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A648-16E0-4ED1-B16B-A6EC4D9C9221}"/>
              </a:ext>
            </a:extLst>
          </p:cNvPr>
          <p:cNvSpPr>
            <a:spLocks noGrp="1"/>
          </p:cNvSpPr>
          <p:nvPr>
            <p:ph type="title"/>
          </p:nvPr>
        </p:nvSpPr>
        <p:spPr/>
        <p:txBody>
          <a:bodyPr/>
          <a:lstStyle/>
          <a:p>
            <a:r>
              <a:rPr lang="en-US" dirty="0"/>
              <a:t>RPA Vendors</a:t>
            </a:r>
          </a:p>
        </p:txBody>
      </p:sp>
    </p:spTree>
    <p:extLst>
      <p:ext uri="{BB962C8B-B14F-4D97-AF65-F5344CB8AC3E}">
        <p14:creationId xmlns:p14="http://schemas.microsoft.com/office/powerpoint/2010/main" val="22588521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C6F28B7-1AC6-463B-8667-846273DFAF82}"/>
              </a:ext>
            </a:extLst>
          </p:cNvPr>
          <p:cNvSpPr>
            <a:spLocks noGrp="1"/>
          </p:cNvSpPr>
          <p:nvPr>
            <p:ph type="title"/>
          </p:nvPr>
        </p:nvSpPr>
        <p:spPr/>
        <p:txBody>
          <a:bodyPr/>
          <a:lstStyle/>
          <a:p>
            <a:r>
              <a:rPr lang="en-US" dirty="0">
                <a:solidFill>
                  <a:schemeClr val="bg1"/>
                </a:solidFill>
              </a:rPr>
              <a:t>The Forrester Wave: Robotic Process Automation</a:t>
            </a:r>
            <a:br>
              <a:rPr lang="en-US" dirty="0">
                <a:solidFill>
                  <a:srgbClr val="412C5D"/>
                </a:solidFill>
              </a:rPr>
            </a:br>
            <a:endParaRPr lang="en-US" dirty="0"/>
          </a:p>
        </p:txBody>
      </p:sp>
      <p:sp>
        <p:nvSpPr>
          <p:cNvPr id="54" name="Title 1"/>
          <p:cNvSpPr txBox="1">
            <a:spLocks/>
          </p:cNvSpPr>
          <p:nvPr/>
        </p:nvSpPr>
        <p:spPr>
          <a:xfrm>
            <a:off x="302683" y="241301"/>
            <a:ext cx="11584516" cy="521677"/>
          </a:xfrm>
          <a:prstGeom prst="rect">
            <a:avLst/>
          </a:prstGeom>
        </p:spPr>
        <p:txBody>
          <a:bodyPr/>
          <a:lstStyle>
            <a:lvl1pPr algn="l" defTabSz="914400" rtl="0" eaLnBrk="1" latinLnBrk="0" hangingPunct="1">
              <a:lnSpc>
                <a:spcPct val="90000"/>
              </a:lnSpc>
              <a:spcBef>
                <a:spcPct val="0"/>
              </a:spcBef>
              <a:buNone/>
              <a:defRPr sz="2800" b="1"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412C5D"/>
                </a:solidFill>
                <a:effectLst/>
                <a:uLnTx/>
                <a:uFillTx/>
                <a:latin typeface="Arial" panose="020B0604020202020204" pitchFamily="34" charset="0"/>
                <a:ea typeface="+mj-ea"/>
                <a:cs typeface="Arial" panose="020B0604020202020204" pitchFamily="34" charset="0"/>
              </a:rPr>
              <a:t>The Forrester Wave: Robotic Process Automation</a:t>
            </a:r>
          </a:p>
        </p:txBody>
      </p:sp>
      <p:sp>
        <p:nvSpPr>
          <p:cNvPr id="73" name="Rectangle 72">
            <a:extLst>
              <a:ext uri="{FF2B5EF4-FFF2-40B4-BE49-F238E27FC236}">
                <a16:creationId xmlns:a16="http://schemas.microsoft.com/office/drawing/2014/main" id="{36626737-F0AF-3C45-8E8C-D7DA40D1EDBF}"/>
              </a:ext>
              <a:ext uri="{C183D7F6-B498-43B3-948B-1728B52AA6E4}">
                <adec:decorative xmlns:adec="http://schemas.microsoft.com/office/drawing/2017/decorative" val="1"/>
              </a:ext>
            </a:extLst>
          </p:cNvPr>
          <p:cNvSpPr/>
          <p:nvPr/>
        </p:nvSpPr>
        <p:spPr>
          <a:xfrm>
            <a:off x="0" y="2092361"/>
            <a:ext cx="12192000" cy="2581658"/>
          </a:xfrm>
          <a:prstGeom prst="rect">
            <a:avLst/>
          </a:prstGeom>
          <a:solidFill>
            <a:schemeClr val="bg1">
              <a:lumMod val="95000"/>
            </a:schemeClr>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B5EBBA3A-E836-4FAB-B1A2-8FBABD98DE20}"/>
              </a:ext>
            </a:extLst>
          </p:cNvPr>
          <p:cNvSpPr txBox="1"/>
          <p:nvPr/>
        </p:nvSpPr>
        <p:spPr>
          <a:xfrm>
            <a:off x="1790937" y="5138797"/>
            <a:ext cx="1072108" cy="39241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1100" b="0" i="0" u="none" strike="noStrike" kern="1200" cap="none" spc="0" normalizeH="0" baseline="0" noProof="0" dirty="0">
                <a:ln>
                  <a:noFill/>
                </a:ln>
                <a:solidFill>
                  <a:srgbClr val="424242"/>
                </a:solidFill>
                <a:effectLst/>
                <a:uLnTx/>
                <a:uFillTx/>
                <a:latin typeface="Arial" charset="0"/>
                <a:ea typeface="Arial" charset="0"/>
                <a:cs typeface="Arial" charset="0"/>
              </a:rPr>
              <a:t>WEAKER </a:t>
            </a:r>
            <a:r>
              <a:rPr kumimoji="0" lang="en-US" sz="850" b="1" i="0" u="none" strike="noStrike" kern="1200" cap="none" spc="0" normalizeH="0" baseline="0" noProof="0" dirty="0">
                <a:ln>
                  <a:noFill/>
                </a:ln>
                <a:solidFill>
                  <a:srgbClr val="412D5D"/>
                </a:solidFill>
                <a:effectLst/>
                <a:uLnTx/>
                <a:uFillTx/>
                <a:latin typeface="Arial" charset="0"/>
                <a:ea typeface="Arial" charset="0"/>
                <a:cs typeface="Arial" charset="0"/>
              </a:rPr>
              <a:t>Current Offering</a:t>
            </a:r>
          </a:p>
        </p:txBody>
      </p:sp>
      <p:cxnSp>
        <p:nvCxnSpPr>
          <p:cNvPr id="36" name="Straight Arrow Connector 35">
            <a:extLst>
              <a:ext uri="{C183D7F6-B498-43B3-948B-1728B52AA6E4}">
                <adec:decorative xmlns:adec="http://schemas.microsoft.com/office/drawing/2017/decorative" val="1"/>
              </a:ext>
            </a:extLst>
          </p:cNvPr>
          <p:cNvCxnSpPr/>
          <p:nvPr/>
        </p:nvCxnSpPr>
        <p:spPr>
          <a:xfrm flipV="1">
            <a:off x="2326991" y="1734753"/>
            <a:ext cx="0" cy="3322492"/>
          </a:xfrm>
          <a:prstGeom prst="straightConnector1">
            <a:avLst/>
          </a:prstGeom>
          <a:ln w="317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5EBBA3A-E836-4FAB-B1A2-8FBABD98DE20}"/>
              </a:ext>
            </a:extLst>
          </p:cNvPr>
          <p:cNvSpPr txBox="1"/>
          <p:nvPr/>
        </p:nvSpPr>
        <p:spPr>
          <a:xfrm>
            <a:off x="1790937" y="1226046"/>
            <a:ext cx="1072108" cy="39241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1100" b="0" i="0" u="none" strike="noStrike" kern="1200" cap="none" spc="0" normalizeH="0" baseline="0" noProof="0" dirty="0">
                <a:ln>
                  <a:noFill/>
                </a:ln>
                <a:solidFill>
                  <a:srgbClr val="424242"/>
                </a:solidFill>
                <a:effectLst/>
                <a:uLnTx/>
                <a:uFillTx/>
                <a:latin typeface="Arial" charset="0"/>
                <a:ea typeface="Arial" charset="0"/>
                <a:cs typeface="Arial" charset="0"/>
              </a:rPr>
              <a:t>STRONGER </a:t>
            </a:r>
            <a:r>
              <a:rPr kumimoji="0" lang="en-US" sz="850" b="1" i="0" u="none" strike="noStrike" kern="1200" cap="none" spc="0" normalizeH="0" baseline="0" noProof="0" dirty="0">
                <a:ln>
                  <a:noFill/>
                </a:ln>
                <a:solidFill>
                  <a:srgbClr val="412D5D"/>
                </a:solidFill>
                <a:effectLst/>
                <a:uLnTx/>
                <a:uFillTx/>
                <a:latin typeface="Arial" charset="0"/>
                <a:ea typeface="Arial" charset="0"/>
                <a:cs typeface="Arial" charset="0"/>
              </a:rPr>
              <a:t>Current Offering</a:t>
            </a:r>
          </a:p>
        </p:txBody>
      </p:sp>
      <p:sp>
        <p:nvSpPr>
          <p:cNvPr id="6" name="TextBox 5">
            <a:extLst>
              <a:ext uri="{FF2B5EF4-FFF2-40B4-BE49-F238E27FC236}">
                <a16:creationId xmlns:a16="http://schemas.microsoft.com/office/drawing/2014/main" id="{B5EBBA3A-E836-4FAB-B1A2-8FBABD98DE20}"/>
              </a:ext>
            </a:extLst>
          </p:cNvPr>
          <p:cNvSpPr txBox="1"/>
          <p:nvPr/>
        </p:nvSpPr>
        <p:spPr>
          <a:xfrm>
            <a:off x="2900447" y="882196"/>
            <a:ext cx="1197622" cy="360291"/>
          </a:xfrm>
          <a:prstGeom prst="rect">
            <a:avLst/>
          </a:prstGeom>
          <a:noFill/>
        </p:spPr>
        <p:txBody>
          <a:bodyPr wrap="square" rtlCol="0">
            <a:spAutoFit/>
          </a:bodyPr>
          <a:lstStyle/>
          <a:p>
            <a:pPr marL="0" marR="0" lvl="0" indent="0" algn="ctr" defTabSz="914400" rtl="0" eaLnBrk="1" fontAlgn="base" latinLnBrk="0" hangingPunct="1">
              <a:lnSpc>
                <a:spcPts val="2400"/>
              </a:lnSpc>
              <a:spcBef>
                <a:spcPts val="1000"/>
              </a:spcBef>
              <a:spcAft>
                <a:spcPct val="0"/>
              </a:spcAft>
              <a:buClr>
                <a:srgbClr val="FFB612"/>
              </a:buClr>
              <a:buSzTx/>
              <a:buFontTx/>
              <a:buNone/>
              <a:tabLst/>
              <a:defRPr/>
            </a:pPr>
            <a:r>
              <a:rPr kumimoji="0" lang="en-US" sz="1100" b="1" i="0" u="none" strike="noStrike" kern="1200" cap="none" spc="0" normalizeH="0" baseline="0" noProof="0" dirty="0">
                <a:ln>
                  <a:noFill/>
                </a:ln>
                <a:solidFill>
                  <a:srgbClr val="FFB612"/>
                </a:solidFill>
                <a:effectLst/>
                <a:uLnTx/>
                <a:uFillTx/>
                <a:latin typeface="Arial" charset="0"/>
                <a:ea typeface="Arial" charset="0"/>
                <a:cs typeface="Arial" charset="0"/>
              </a:rPr>
              <a:t>Challengers</a:t>
            </a:r>
          </a:p>
        </p:txBody>
      </p:sp>
      <p:sp>
        <p:nvSpPr>
          <p:cNvPr id="7" name="TextBox 6">
            <a:extLst>
              <a:ext uri="{FF2B5EF4-FFF2-40B4-BE49-F238E27FC236}">
                <a16:creationId xmlns:a16="http://schemas.microsoft.com/office/drawing/2014/main" id="{B5EBBA3A-E836-4FAB-B1A2-8FBABD98DE20}"/>
              </a:ext>
            </a:extLst>
          </p:cNvPr>
          <p:cNvSpPr txBox="1"/>
          <p:nvPr/>
        </p:nvSpPr>
        <p:spPr>
          <a:xfrm>
            <a:off x="4044613" y="885273"/>
            <a:ext cx="1197622" cy="357214"/>
          </a:xfrm>
          <a:prstGeom prst="rect">
            <a:avLst/>
          </a:prstGeom>
          <a:noFill/>
        </p:spPr>
        <p:txBody>
          <a:bodyPr wrap="square" rtlCol="0">
            <a:spAutoFit/>
          </a:bodyPr>
          <a:lstStyle/>
          <a:p>
            <a:pPr marL="0" marR="0" lvl="0" indent="0" algn="ctr" defTabSz="914400" rtl="0" eaLnBrk="1" fontAlgn="base" latinLnBrk="0" hangingPunct="1">
              <a:lnSpc>
                <a:spcPts val="2400"/>
              </a:lnSpc>
              <a:spcBef>
                <a:spcPts val="1000"/>
              </a:spcBef>
              <a:spcAft>
                <a:spcPct val="0"/>
              </a:spcAft>
              <a:buClr>
                <a:srgbClr val="FFB612"/>
              </a:buClr>
              <a:buSzTx/>
              <a:buFontTx/>
              <a:buNone/>
              <a:tabLst/>
              <a:defRPr/>
            </a:pPr>
            <a:r>
              <a:rPr kumimoji="0" lang="en-US" sz="1100" b="1" i="0" u="none" strike="noStrike" kern="1200" cap="none" spc="0" normalizeH="0" baseline="0" noProof="0">
                <a:ln>
                  <a:noFill/>
                </a:ln>
                <a:solidFill>
                  <a:srgbClr val="FFB612"/>
                </a:solidFill>
                <a:effectLst/>
                <a:uLnTx/>
                <a:uFillTx/>
                <a:latin typeface="Arial" charset="0"/>
                <a:ea typeface="Arial" charset="0"/>
                <a:cs typeface="Arial" charset="0"/>
              </a:rPr>
              <a:t>Contenders</a:t>
            </a:r>
          </a:p>
        </p:txBody>
      </p:sp>
      <p:sp>
        <p:nvSpPr>
          <p:cNvPr id="8" name="TextBox 7">
            <a:extLst>
              <a:ext uri="{FF2B5EF4-FFF2-40B4-BE49-F238E27FC236}">
                <a16:creationId xmlns:a16="http://schemas.microsoft.com/office/drawing/2014/main" id="{B5EBBA3A-E836-4FAB-B1A2-8FBABD98DE20}"/>
              </a:ext>
            </a:extLst>
          </p:cNvPr>
          <p:cNvSpPr txBox="1"/>
          <p:nvPr/>
        </p:nvSpPr>
        <p:spPr>
          <a:xfrm>
            <a:off x="5331322" y="980877"/>
            <a:ext cx="1821256"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1100" b="1" i="0" u="none" strike="noStrike" kern="1200" cap="none" spc="0" normalizeH="0" baseline="0" noProof="0">
                <a:ln>
                  <a:noFill/>
                </a:ln>
                <a:solidFill>
                  <a:srgbClr val="FFB612"/>
                </a:solidFill>
                <a:effectLst/>
                <a:uLnTx/>
                <a:uFillTx/>
                <a:latin typeface="Arial" charset="0"/>
                <a:ea typeface="Arial" charset="0"/>
                <a:cs typeface="Arial" charset="0"/>
              </a:rPr>
              <a:t>Strong Performers</a:t>
            </a:r>
          </a:p>
        </p:txBody>
      </p:sp>
      <p:sp>
        <p:nvSpPr>
          <p:cNvPr id="9" name="TextBox 8">
            <a:extLst>
              <a:ext uri="{FF2B5EF4-FFF2-40B4-BE49-F238E27FC236}">
                <a16:creationId xmlns:a16="http://schemas.microsoft.com/office/drawing/2014/main" id="{B5EBBA3A-E836-4FAB-B1A2-8FBABD98DE20}"/>
              </a:ext>
            </a:extLst>
          </p:cNvPr>
          <p:cNvSpPr txBox="1"/>
          <p:nvPr/>
        </p:nvSpPr>
        <p:spPr>
          <a:xfrm>
            <a:off x="7824091" y="980877"/>
            <a:ext cx="1197622"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1100" b="1" i="0" u="none" strike="noStrike" kern="1200" cap="none" spc="0" normalizeH="0" baseline="0" noProof="0">
                <a:ln>
                  <a:noFill/>
                </a:ln>
                <a:solidFill>
                  <a:srgbClr val="FFB612"/>
                </a:solidFill>
                <a:effectLst/>
                <a:uLnTx/>
                <a:uFillTx/>
                <a:latin typeface="Arial" charset="0"/>
                <a:ea typeface="Arial" charset="0"/>
                <a:cs typeface="Arial" charset="0"/>
              </a:rPr>
              <a:t>Leaders</a:t>
            </a:r>
          </a:p>
        </p:txBody>
      </p:sp>
      <p:pic>
        <p:nvPicPr>
          <p:cNvPr id="14" name="Picture 13" descr="competitor analysis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599" y="1258645"/>
            <a:ext cx="6667837" cy="4272566"/>
          </a:xfrm>
          <a:prstGeom prst="rect">
            <a:avLst/>
          </a:prstGeom>
        </p:spPr>
      </p:pic>
      <p:grpSp>
        <p:nvGrpSpPr>
          <p:cNvPr id="74" name="Group 73" descr="chart legend "/>
          <p:cNvGrpSpPr/>
          <p:nvPr/>
        </p:nvGrpSpPr>
        <p:grpSpPr>
          <a:xfrm>
            <a:off x="3182880" y="4676524"/>
            <a:ext cx="1460544" cy="521768"/>
            <a:chOff x="10022596" y="3173700"/>
            <a:chExt cx="1460544" cy="521768"/>
          </a:xfrm>
        </p:grpSpPr>
        <p:sp>
          <p:nvSpPr>
            <p:cNvPr id="42" name="TextBox 41">
              <a:extLst>
                <a:ext uri="{FF2B5EF4-FFF2-40B4-BE49-F238E27FC236}">
                  <a16:creationId xmlns:a16="http://schemas.microsoft.com/office/drawing/2014/main" id="{B5EBBA3A-E836-4FAB-B1A2-8FBABD98DE20}"/>
                </a:ext>
              </a:extLst>
            </p:cNvPr>
            <p:cNvSpPr txBox="1"/>
            <p:nvPr/>
          </p:nvSpPr>
          <p:spPr>
            <a:xfrm>
              <a:off x="10022596" y="3173700"/>
              <a:ext cx="1460544"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1100" b="1" i="0" u="none" strike="noStrike" kern="1200" cap="none" spc="0" normalizeH="0" baseline="0" noProof="0">
                  <a:ln>
                    <a:noFill/>
                  </a:ln>
                  <a:solidFill>
                    <a:srgbClr val="424242"/>
                  </a:solidFill>
                  <a:effectLst/>
                  <a:uLnTx/>
                  <a:uFillTx/>
                  <a:latin typeface="Arial" charset="0"/>
                  <a:ea typeface="Arial" charset="0"/>
                  <a:cs typeface="Arial" charset="0"/>
                </a:rPr>
                <a:t>Market Presence</a:t>
              </a:r>
              <a:endParaRPr kumimoji="0" lang="en-US" sz="1100" b="1" i="0" u="none" strike="noStrike" kern="1200" cap="none" spc="0" normalizeH="0" baseline="0" noProof="0">
                <a:ln>
                  <a:noFill/>
                </a:ln>
                <a:solidFill>
                  <a:srgbClr val="FFFFFF">
                    <a:lumMod val="50000"/>
                  </a:srgbClr>
                </a:solidFill>
                <a:effectLst/>
                <a:uLnTx/>
                <a:uFillTx/>
                <a:latin typeface="Arial" charset="0"/>
                <a:ea typeface="Arial" charset="0"/>
                <a:cs typeface="Arial" charset="0"/>
              </a:endParaRPr>
            </a:p>
          </p:txBody>
        </p:sp>
        <p:sp>
          <p:nvSpPr>
            <p:cNvPr id="43" name="Oval 42"/>
            <p:cNvSpPr/>
            <p:nvPr/>
          </p:nvSpPr>
          <p:spPr>
            <a:xfrm>
              <a:off x="10152782" y="3567240"/>
              <a:ext cx="62247" cy="62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Oval 43"/>
            <p:cNvSpPr/>
            <p:nvPr/>
          </p:nvSpPr>
          <p:spPr>
            <a:xfrm>
              <a:off x="10344775" y="3553857"/>
              <a:ext cx="89012" cy="89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Oval 44"/>
            <p:cNvSpPr/>
            <p:nvPr/>
          </p:nvSpPr>
          <p:spPr>
            <a:xfrm>
              <a:off x="10563533" y="3534860"/>
              <a:ext cx="127006" cy="127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Oval 45"/>
            <p:cNvSpPr/>
            <p:nvPr/>
          </p:nvSpPr>
          <p:spPr>
            <a:xfrm>
              <a:off x="10820285" y="3520354"/>
              <a:ext cx="156018" cy="1560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Oval 55"/>
            <p:cNvSpPr/>
            <p:nvPr/>
          </p:nvSpPr>
          <p:spPr>
            <a:xfrm>
              <a:off x="11106050" y="3501259"/>
              <a:ext cx="194209" cy="194209"/>
            </a:xfrm>
            <a:prstGeom prst="ellipse">
              <a:avLst/>
            </a:prstGeom>
            <a:solidFill>
              <a:srgbClr val="41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0" name="TextBox 39">
            <a:extLst>
              <a:ext uri="{FF2B5EF4-FFF2-40B4-BE49-F238E27FC236}">
                <a16:creationId xmlns:a16="http://schemas.microsoft.com/office/drawing/2014/main" id="{B5EBBA3A-E836-4FAB-B1A2-8FBABD98DE20}"/>
              </a:ext>
            </a:extLst>
          </p:cNvPr>
          <p:cNvSpPr txBox="1"/>
          <p:nvPr/>
        </p:nvSpPr>
        <p:spPr>
          <a:xfrm>
            <a:off x="2701266" y="5640504"/>
            <a:ext cx="1072108" cy="39241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1100" b="0" i="0" u="none" strike="noStrike" kern="1200" cap="none" spc="0" normalizeH="0" baseline="0" noProof="0" dirty="0">
                <a:ln>
                  <a:noFill/>
                </a:ln>
                <a:solidFill>
                  <a:srgbClr val="424242"/>
                </a:solidFill>
                <a:effectLst/>
                <a:uLnTx/>
                <a:uFillTx/>
                <a:latin typeface="Arial" charset="0"/>
                <a:ea typeface="Arial" charset="0"/>
                <a:cs typeface="Arial" charset="0"/>
              </a:rPr>
              <a:t>WEAKER </a:t>
            </a:r>
            <a:r>
              <a:rPr kumimoji="0" lang="en-US" sz="850" b="1" i="0" u="none" strike="noStrike" kern="1200" cap="none" spc="0" normalizeH="0" baseline="0" noProof="0" dirty="0">
                <a:ln>
                  <a:noFill/>
                </a:ln>
                <a:solidFill>
                  <a:srgbClr val="412D5D"/>
                </a:solidFill>
                <a:effectLst/>
                <a:uLnTx/>
                <a:uFillTx/>
                <a:latin typeface="Arial" charset="0"/>
                <a:ea typeface="Arial" charset="0"/>
                <a:cs typeface="Arial" charset="0"/>
              </a:rPr>
              <a:t>Strategy</a:t>
            </a:r>
          </a:p>
        </p:txBody>
      </p:sp>
      <p:cxnSp>
        <p:nvCxnSpPr>
          <p:cNvPr id="69" name="Straight Arrow Connector 68">
            <a:extLst>
              <a:ext uri="{C183D7F6-B498-43B3-948B-1728B52AA6E4}">
                <adec:decorative xmlns:adec="http://schemas.microsoft.com/office/drawing/2017/decorative" val="1"/>
              </a:ext>
            </a:extLst>
          </p:cNvPr>
          <p:cNvCxnSpPr>
            <a:endCxn id="41" idx="1"/>
          </p:cNvCxnSpPr>
          <p:nvPr/>
        </p:nvCxnSpPr>
        <p:spPr>
          <a:xfrm>
            <a:off x="3656549" y="5836712"/>
            <a:ext cx="5010684" cy="0"/>
          </a:xfrm>
          <a:prstGeom prst="straightConnector1">
            <a:avLst/>
          </a:prstGeom>
          <a:ln w="317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5EBBA3A-E836-4FAB-B1A2-8FBABD98DE20}"/>
              </a:ext>
            </a:extLst>
          </p:cNvPr>
          <p:cNvSpPr txBox="1"/>
          <p:nvPr/>
        </p:nvSpPr>
        <p:spPr>
          <a:xfrm>
            <a:off x="8667233" y="5640504"/>
            <a:ext cx="1072108" cy="39241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1100" b="0" i="0" u="none" strike="noStrike" kern="1200" cap="none" spc="0" normalizeH="0" baseline="0" noProof="0" dirty="0">
                <a:ln>
                  <a:noFill/>
                </a:ln>
                <a:solidFill>
                  <a:srgbClr val="424242"/>
                </a:solidFill>
                <a:effectLst/>
                <a:uLnTx/>
                <a:uFillTx/>
                <a:latin typeface="Arial" charset="0"/>
                <a:ea typeface="Arial" charset="0"/>
                <a:cs typeface="Arial" charset="0"/>
              </a:rPr>
              <a:t>STRONGER </a:t>
            </a:r>
            <a:r>
              <a:rPr kumimoji="0" lang="en-US" sz="850" b="1" i="0" u="none" strike="noStrike" kern="1200" cap="none" spc="0" normalizeH="0" baseline="0" noProof="0" dirty="0">
                <a:ln>
                  <a:noFill/>
                </a:ln>
                <a:solidFill>
                  <a:srgbClr val="412D5D"/>
                </a:solidFill>
                <a:effectLst/>
                <a:uLnTx/>
                <a:uFillTx/>
                <a:latin typeface="Arial" charset="0"/>
                <a:ea typeface="Arial" charset="0"/>
                <a:cs typeface="Arial" charset="0"/>
              </a:rPr>
              <a:t>Strategy</a:t>
            </a:r>
          </a:p>
        </p:txBody>
      </p:sp>
      <p:sp>
        <p:nvSpPr>
          <p:cNvPr id="29" name="TextBox 28">
            <a:extLst>
              <a:ext uri="{FF2B5EF4-FFF2-40B4-BE49-F238E27FC236}">
                <a16:creationId xmlns:a16="http://schemas.microsoft.com/office/drawing/2014/main" id="{B5EBBA3A-E836-4FAB-B1A2-8FBABD98DE20}"/>
              </a:ext>
            </a:extLst>
          </p:cNvPr>
          <p:cNvSpPr txBox="1"/>
          <p:nvPr/>
        </p:nvSpPr>
        <p:spPr>
          <a:xfrm>
            <a:off x="4438213" y="3491362"/>
            <a:ext cx="1381948"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dirty="0" err="1">
                <a:ln>
                  <a:noFill/>
                </a:ln>
                <a:solidFill>
                  <a:srgbClr val="424242"/>
                </a:solidFill>
                <a:effectLst/>
                <a:uLnTx/>
                <a:uFillTx/>
                <a:latin typeface="Arial" charset="0"/>
                <a:ea typeface="Arial" charset="0"/>
                <a:cs typeface="Arial" charset="0"/>
              </a:rPr>
              <a:t>Softomotive</a:t>
            </a:r>
            <a:endParaRPr kumimoji="0" lang="en-US" sz="900" b="1" i="0" u="none" strike="noStrike" kern="1200" cap="none" spc="0" normalizeH="0" baseline="0" noProof="0" dirty="0">
              <a:ln>
                <a:noFill/>
              </a:ln>
              <a:solidFill>
                <a:srgbClr val="FFFFFF">
                  <a:lumMod val="50000"/>
                </a:srgbClr>
              </a:solidFill>
              <a:effectLst/>
              <a:uLnTx/>
              <a:uFillTx/>
              <a:latin typeface="Arial" charset="0"/>
              <a:ea typeface="Arial" charset="0"/>
              <a:cs typeface="Arial" charset="0"/>
            </a:endParaRPr>
          </a:p>
        </p:txBody>
      </p:sp>
      <p:sp>
        <p:nvSpPr>
          <p:cNvPr id="63" name="Oval 62">
            <a:extLst>
              <a:ext uri="{C183D7F6-B498-43B3-948B-1728B52AA6E4}">
                <adec:decorative xmlns:adec="http://schemas.microsoft.com/office/drawing/2017/decorative" val="1"/>
              </a:ext>
            </a:extLst>
          </p:cNvPr>
          <p:cNvSpPr/>
          <p:nvPr/>
        </p:nvSpPr>
        <p:spPr>
          <a:xfrm>
            <a:off x="5519212" y="3571212"/>
            <a:ext cx="89012" cy="89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B5EBBA3A-E836-4FAB-B1A2-8FBABD98DE20}"/>
              </a:ext>
            </a:extLst>
          </p:cNvPr>
          <p:cNvSpPr txBox="1"/>
          <p:nvPr/>
        </p:nvSpPr>
        <p:spPr>
          <a:xfrm>
            <a:off x="4945383" y="3716217"/>
            <a:ext cx="80876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dirty="0">
                <a:ln>
                  <a:noFill/>
                </a:ln>
                <a:solidFill>
                  <a:srgbClr val="424242"/>
                </a:solidFill>
                <a:effectLst/>
                <a:uLnTx/>
                <a:uFillTx/>
                <a:latin typeface="Arial" charset="0"/>
                <a:ea typeface="Arial" charset="0"/>
                <a:cs typeface="Arial" charset="0"/>
              </a:rPr>
              <a:t>Another Monday</a:t>
            </a:r>
            <a:endParaRPr kumimoji="0" lang="en-US" sz="900" b="1" i="0" u="none" strike="noStrike" kern="1200" cap="none" spc="0" normalizeH="0" baseline="0" noProof="0" dirty="0">
              <a:ln>
                <a:noFill/>
              </a:ln>
              <a:solidFill>
                <a:srgbClr val="FFFFFF">
                  <a:lumMod val="50000"/>
                </a:srgbClr>
              </a:solidFill>
              <a:effectLst/>
              <a:uLnTx/>
              <a:uFillTx/>
              <a:latin typeface="Arial" charset="0"/>
              <a:ea typeface="Arial" charset="0"/>
              <a:cs typeface="Arial" charset="0"/>
            </a:endParaRPr>
          </a:p>
        </p:txBody>
      </p:sp>
      <p:sp>
        <p:nvSpPr>
          <p:cNvPr id="67" name="Oval 66">
            <a:extLst>
              <a:ext uri="{C183D7F6-B498-43B3-948B-1728B52AA6E4}">
                <adec:decorative xmlns:adec="http://schemas.microsoft.com/office/drawing/2017/decorative" val="1"/>
              </a:ext>
            </a:extLst>
          </p:cNvPr>
          <p:cNvSpPr/>
          <p:nvPr/>
        </p:nvSpPr>
        <p:spPr>
          <a:xfrm>
            <a:off x="5618373" y="3787768"/>
            <a:ext cx="62247" cy="62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TextBox 64">
            <a:extLst>
              <a:ext uri="{FF2B5EF4-FFF2-40B4-BE49-F238E27FC236}">
                <a16:creationId xmlns:a16="http://schemas.microsoft.com/office/drawing/2014/main" id="{B5EBBA3A-E836-4FAB-B1A2-8FBABD98DE20}"/>
              </a:ext>
            </a:extLst>
          </p:cNvPr>
          <p:cNvSpPr txBox="1"/>
          <p:nvPr/>
        </p:nvSpPr>
        <p:spPr>
          <a:xfrm>
            <a:off x="5500299" y="3357043"/>
            <a:ext cx="746087"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dirty="0" err="1">
                <a:ln>
                  <a:noFill/>
                </a:ln>
                <a:solidFill>
                  <a:srgbClr val="424242"/>
                </a:solidFill>
                <a:effectLst/>
                <a:uLnTx/>
                <a:uFillTx/>
                <a:latin typeface="Arial" charset="0"/>
                <a:ea typeface="Arial" charset="0"/>
                <a:cs typeface="Arial" charset="0"/>
              </a:rPr>
              <a:t>Contextor</a:t>
            </a:r>
            <a:endParaRPr kumimoji="0" lang="en-US" sz="900" b="1" i="0" u="none" strike="noStrike" kern="1200" cap="none" spc="0" normalizeH="0" baseline="0" noProof="0" dirty="0">
              <a:ln>
                <a:noFill/>
              </a:ln>
              <a:solidFill>
                <a:srgbClr val="FFFFFF">
                  <a:lumMod val="50000"/>
                </a:srgbClr>
              </a:solidFill>
              <a:effectLst/>
              <a:uLnTx/>
              <a:uFillTx/>
              <a:latin typeface="Arial" charset="0"/>
              <a:ea typeface="Arial" charset="0"/>
              <a:cs typeface="Arial" charset="0"/>
            </a:endParaRPr>
          </a:p>
        </p:txBody>
      </p:sp>
      <p:sp>
        <p:nvSpPr>
          <p:cNvPr id="64" name="Oval 63">
            <a:extLst>
              <a:ext uri="{C183D7F6-B498-43B3-948B-1728B52AA6E4}">
                <adec:decorative xmlns:adec="http://schemas.microsoft.com/office/drawing/2017/decorative" val="1"/>
              </a:ext>
            </a:extLst>
          </p:cNvPr>
          <p:cNvSpPr/>
          <p:nvPr/>
        </p:nvSpPr>
        <p:spPr>
          <a:xfrm>
            <a:off x="5469135" y="3460238"/>
            <a:ext cx="62247" cy="62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B5EBBA3A-E836-4FAB-B1A2-8FBABD98DE20}"/>
              </a:ext>
            </a:extLst>
          </p:cNvPr>
          <p:cNvSpPr txBox="1"/>
          <p:nvPr/>
        </p:nvSpPr>
        <p:spPr>
          <a:xfrm>
            <a:off x="6157024" y="3902109"/>
            <a:ext cx="808762"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dirty="0" err="1">
                <a:ln>
                  <a:noFill/>
                </a:ln>
                <a:solidFill>
                  <a:srgbClr val="424242"/>
                </a:solidFill>
                <a:effectLst/>
                <a:uLnTx/>
                <a:uFillTx/>
                <a:latin typeface="Arial" charset="0"/>
                <a:ea typeface="Arial" charset="0"/>
                <a:cs typeface="Arial" charset="0"/>
              </a:rPr>
              <a:t>AntWorks</a:t>
            </a:r>
            <a:endParaRPr kumimoji="0" lang="en-US" sz="900" b="1" i="0" u="none" strike="noStrike" kern="1200" cap="none" spc="0" normalizeH="0" baseline="0" noProof="0" dirty="0">
              <a:ln>
                <a:noFill/>
              </a:ln>
              <a:solidFill>
                <a:srgbClr val="FFFFFF">
                  <a:lumMod val="50000"/>
                </a:srgbClr>
              </a:solidFill>
              <a:effectLst/>
              <a:uLnTx/>
              <a:uFillTx/>
              <a:latin typeface="Arial" charset="0"/>
              <a:ea typeface="Arial" charset="0"/>
              <a:cs typeface="Arial" charset="0"/>
            </a:endParaRPr>
          </a:p>
        </p:txBody>
      </p:sp>
      <p:sp>
        <p:nvSpPr>
          <p:cNvPr id="68" name="Oval 67">
            <a:extLst>
              <a:ext uri="{C183D7F6-B498-43B3-948B-1728B52AA6E4}">
                <adec:decorative xmlns:adec="http://schemas.microsoft.com/office/drawing/2017/decorative" val="1"/>
              </a:ext>
            </a:extLst>
          </p:cNvPr>
          <p:cNvSpPr/>
          <p:nvPr/>
        </p:nvSpPr>
        <p:spPr>
          <a:xfrm>
            <a:off x="6144987" y="3987790"/>
            <a:ext cx="62247" cy="62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B5EBBA3A-E836-4FAB-B1A2-8FBABD98DE20}"/>
              </a:ext>
            </a:extLst>
          </p:cNvPr>
          <p:cNvSpPr txBox="1"/>
          <p:nvPr/>
        </p:nvSpPr>
        <p:spPr>
          <a:xfrm>
            <a:off x="5315986" y="3086827"/>
            <a:ext cx="1100297"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a:ln>
                  <a:noFill/>
                </a:ln>
                <a:solidFill>
                  <a:srgbClr val="424242"/>
                </a:solidFill>
                <a:effectLst/>
                <a:uLnTx/>
                <a:uFillTx/>
                <a:latin typeface="Arial" charset="0"/>
                <a:ea typeface="Arial" charset="0"/>
                <a:cs typeface="Arial" charset="0"/>
              </a:rPr>
              <a:t>Thoughtonomy</a:t>
            </a:r>
            <a:endParaRPr kumimoji="0" lang="en-US" sz="900" b="1" i="0" u="none" strike="noStrike" kern="1200" cap="none" spc="0" normalizeH="0" baseline="0" noProof="0">
              <a:ln>
                <a:noFill/>
              </a:ln>
              <a:solidFill>
                <a:srgbClr val="FFFFFF">
                  <a:lumMod val="50000"/>
                </a:srgbClr>
              </a:solidFill>
              <a:effectLst/>
              <a:uLnTx/>
              <a:uFillTx/>
              <a:latin typeface="Arial" charset="0"/>
              <a:ea typeface="Arial" charset="0"/>
              <a:cs typeface="Arial" charset="0"/>
            </a:endParaRPr>
          </a:p>
        </p:txBody>
      </p:sp>
      <p:sp>
        <p:nvSpPr>
          <p:cNvPr id="55" name="Oval 54">
            <a:extLst>
              <a:ext uri="{C183D7F6-B498-43B3-948B-1728B52AA6E4}">
                <adec:decorative xmlns:adec="http://schemas.microsoft.com/office/drawing/2017/decorative" val="1"/>
              </a:ext>
            </a:extLst>
          </p:cNvPr>
          <p:cNvSpPr/>
          <p:nvPr/>
        </p:nvSpPr>
        <p:spPr>
          <a:xfrm>
            <a:off x="6327271" y="3176954"/>
            <a:ext cx="89012" cy="89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B5EBBA3A-E836-4FAB-B1A2-8FBABD98DE20}"/>
              </a:ext>
            </a:extLst>
          </p:cNvPr>
          <p:cNvSpPr txBox="1"/>
          <p:nvPr/>
        </p:nvSpPr>
        <p:spPr>
          <a:xfrm>
            <a:off x="5224095" y="2698895"/>
            <a:ext cx="1100297"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dirty="0" err="1">
                <a:ln>
                  <a:noFill/>
                </a:ln>
                <a:solidFill>
                  <a:srgbClr val="424242"/>
                </a:solidFill>
                <a:effectLst/>
                <a:uLnTx/>
                <a:uFillTx/>
                <a:latin typeface="Arial" charset="0"/>
                <a:ea typeface="Arial" charset="0"/>
                <a:cs typeface="Arial" charset="0"/>
              </a:rPr>
              <a:t>EdgeVerve</a:t>
            </a:r>
            <a:endParaRPr kumimoji="0" lang="en-US" sz="900" b="1" i="0" u="none" strike="noStrike" kern="1200" cap="none" spc="0" normalizeH="0" baseline="0" noProof="0" dirty="0">
              <a:ln>
                <a:noFill/>
              </a:ln>
              <a:solidFill>
                <a:srgbClr val="FFFFFF">
                  <a:lumMod val="50000"/>
                </a:srgbClr>
              </a:solidFill>
              <a:effectLst/>
              <a:uLnTx/>
              <a:uFillTx/>
              <a:latin typeface="Arial" charset="0"/>
              <a:ea typeface="Arial" charset="0"/>
              <a:cs typeface="Arial" charset="0"/>
            </a:endParaRPr>
          </a:p>
        </p:txBody>
      </p:sp>
      <p:sp>
        <p:nvSpPr>
          <p:cNvPr id="59" name="Oval 58">
            <a:extLst>
              <a:ext uri="{C183D7F6-B498-43B3-948B-1728B52AA6E4}">
                <adec:decorative xmlns:adec="http://schemas.microsoft.com/office/drawing/2017/decorative" val="1"/>
              </a:ext>
            </a:extLst>
          </p:cNvPr>
          <p:cNvSpPr/>
          <p:nvPr/>
        </p:nvSpPr>
        <p:spPr>
          <a:xfrm>
            <a:off x="6129771" y="2746875"/>
            <a:ext cx="156018" cy="1560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B5EBBA3A-E836-4FAB-B1A2-8FBABD98DE20}"/>
              </a:ext>
            </a:extLst>
          </p:cNvPr>
          <p:cNvSpPr txBox="1"/>
          <p:nvPr/>
        </p:nvSpPr>
        <p:spPr>
          <a:xfrm>
            <a:off x="6461281" y="3515021"/>
            <a:ext cx="80876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dirty="0">
                <a:ln>
                  <a:noFill/>
                </a:ln>
                <a:solidFill>
                  <a:srgbClr val="424242"/>
                </a:solidFill>
                <a:effectLst/>
                <a:uLnTx/>
                <a:uFillTx/>
                <a:latin typeface="Arial" charset="0"/>
                <a:ea typeface="Arial" charset="0"/>
                <a:cs typeface="Arial" charset="0"/>
              </a:rPr>
              <a:t>Redwood Software</a:t>
            </a:r>
            <a:endParaRPr kumimoji="0" lang="en-US" sz="900" b="1" i="0" u="none" strike="noStrike" kern="1200" cap="none" spc="0" normalizeH="0" baseline="0" noProof="0" dirty="0">
              <a:ln>
                <a:noFill/>
              </a:ln>
              <a:solidFill>
                <a:srgbClr val="FFFFFF">
                  <a:lumMod val="50000"/>
                </a:srgbClr>
              </a:solidFill>
              <a:effectLst/>
              <a:uLnTx/>
              <a:uFillTx/>
              <a:latin typeface="Arial" charset="0"/>
              <a:ea typeface="Arial" charset="0"/>
              <a:cs typeface="Arial" charset="0"/>
            </a:endParaRPr>
          </a:p>
        </p:txBody>
      </p:sp>
      <p:sp>
        <p:nvSpPr>
          <p:cNvPr id="62" name="Oval 61">
            <a:extLst>
              <a:ext uri="{C183D7F6-B498-43B3-948B-1728B52AA6E4}">
                <adec:decorative xmlns:adec="http://schemas.microsoft.com/office/drawing/2017/decorative" val="1"/>
              </a:ext>
            </a:extLst>
          </p:cNvPr>
          <p:cNvSpPr/>
          <p:nvPr/>
        </p:nvSpPr>
        <p:spPr>
          <a:xfrm>
            <a:off x="6482383" y="3606778"/>
            <a:ext cx="62247" cy="62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B5EBBA3A-E836-4FAB-B1A2-8FBABD98DE20}"/>
              </a:ext>
            </a:extLst>
          </p:cNvPr>
          <p:cNvSpPr txBox="1"/>
          <p:nvPr/>
        </p:nvSpPr>
        <p:spPr>
          <a:xfrm>
            <a:off x="5881408" y="2467158"/>
            <a:ext cx="808762"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a:ln>
                  <a:noFill/>
                </a:ln>
                <a:solidFill>
                  <a:srgbClr val="424242"/>
                </a:solidFill>
                <a:effectLst/>
                <a:uLnTx/>
                <a:uFillTx/>
                <a:latin typeface="Arial" charset="0"/>
                <a:ea typeface="Arial" charset="0"/>
                <a:cs typeface="Arial" charset="0"/>
              </a:rPr>
              <a:t>NICE</a:t>
            </a:r>
            <a:endParaRPr kumimoji="0" lang="en-US" sz="900" b="1" i="0" u="none" strike="noStrike" kern="1200" cap="none" spc="0" normalizeH="0" baseline="0" noProof="0">
              <a:ln>
                <a:noFill/>
              </a:ln>
              <a:solidFill>
                <a:srgbClr val="FFFFFF">
                  <a:lumMod val="50000"/>
                </a:srgbClr>
              </a:solidFill>
              <a:effectLst/>
              <a:uLnTx/>
              <a:uFillTx/>
              <a:latin typeface="Arial" charset="0"/>
              <a:ea typeface="Arial" charset="0"/>
              <a:cs typeface="Arial" charset="0"/>
            </a:endParaRPr>
          </a:p>
        </p:txBody>
      </p:sp>
      <p:sp>
        <p:nvSpPr>
          <p:cNvPr id="60" name="Oval 59">
            <a:extLst>
              <a:ext uri="{C183D7F6-B498-43B3-948B-1728B52AA6E4}">
                <adec:decorative xmlns:adec="http://schemas.microsoft.com/office/drawing/2017/decorative" val="1"/>
              </a:ext>
            </a:extLst>
          </p:cNvPr>
          <p:cNvSpPr/>
          <p:nvPr/>
        </p:nvSpPr>
        <p:spPr>
          <a:xfrm>
            <a:off x="6463109" y="2513912"/>
            <a:ext cx="156018" cy="1560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B5EBBA3A-E836-4FAB-B1A2-8FBABD98DE20}"/>
              </a:ext>
            </a:extLst>
          </p:cNvPr>
          <p:cNvSpPr txBox="1"/>
          <p:nvPr/>
        </p:nvSpPr>
        <p:spPr>
          <a:xfrm>
            <a:off x="6445073" y="2699776"/>
            <a:ext cx="808762"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dirty="0" err="1">
                <a:ln>
                  <a:noFill/>
                </a:ln>
                <a:solidFill>
                  <a:srgbClr val="424242"/>
                </a:solidFill>
                <a:effectLst/>
                <a:uLnTx/>
                <a:uFillTx/>
                <a:latin typeface="Arial" charset="0"/>
                <a:ea typeface="Arial" charset="0"/>
                <a:cs typeface="Arial" charset="0"/>
              </a:rPr>
              <a:t>Kryon</a:t>
            </a:r>
            <a:endParaRPr kumimoji="0" lang="en-US" sz="900" b="1" i="0" u="none" strike="noStrike" kern="1200" cap="none" spc="0" normalizeH="0" baseline="0" noProof="0" dirty="0">
              <a:ln>
                <a:noFill/>
              </a:ln>
              <a:solidFill>
                <a:srgbClr val="FFFFFF">
                  <a:lumMod val="50000"/>
                </a:srgbClr>
              </a:solidFill>
              <a:effectLst/>
              <a:uLnTx/>
              <a:uFillTx/>
              <a:latin typeface="Arial" charset="0"/>
              <a:ea typeface="Arial" charset="0"/>
              <a:cs typeface="Arial" charset="0"/>
            </a:endParaRPr>
          </a:p>
        </p:txBody>
      </p:sp>
      <p:sp>
        <p:nvSpPr>
          <p:cNvPr id="53" name="Oval 52">
            <a:extLst>
              <a:ext uri="{C183D7F6-B498-43B3-948B-1728B52AA6E4}">
                <adec:decorative xmlns:adec="http://schemas.microsoft.com/office/drawing/2017/decorative" val="1"/>
              </a:ext>
            </a:extLst>
          </p:cNvPr>
          <p:cNvSpPr/>
          <p:nvPr/>
        </p:nvSpPr>
        <p:spPr>
          <a:xfrm>
            <a:off x="6544886" y="2774560"/>
            <a:ext cx="89012" cy="89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B5EBBA3A-E836-4FAB-B1A2-8FBABD98DE20}"/>
              </a:ext>
            </a:extLst>
          </p:cNvPr>
          <p:cNvSpPr txBox="1"/>
          <p:nvPr/>
        </p:nvSpPr>
        <p:spPr>
          <a:xfrm>
            <a:off x="7054174" y="2917857"/>
            <a:ext cx="1100297"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err="1">
                <a:ln>
                  <a:noFill/>
                </a:ln>
                <a:solidFill>
                  <a:srgbClr val="424242"/>
                </a:solidFill>
                <a:effectLst/>
                <a:uLnTx/>
                <a:uFillTx/>
                <a:latin typeface="Arial" charset="0"/>
                <a:ea typeface="Arial" charset="0"/>
                <a:cs typeface="Arial" charset="0"/>
              </a:rPr>
              <a:t>Pegasystems</a:t>
            </a:r>
            <a:endParaRPr kumimoji="0" lang="en-US" sz="900" b="1" i="0" u="none" strike="noStrike" kern="1200" cap="none" spc="0" normalizeH="0" baseline="0" noProof="0">
              <a:ln>
                <a:noFill/>
              </a:ln>
              <a:solidFill>
                <a:srgbClr val="FFFFFF">
                  <a:lumMod val="50000"/>
                </a:srgbClr>
              </a:solidFill>
              <a:effectLst/>
              <a:uLnTx/>
              <a:uFillTx/>
              <a:latin typeface="Arial" charset="0"/>
              <a:ea typeface="Arial" charset="0"/>
              <a:cs typeface="Arial" charset="0"/>
            </a:endParaRPr>
          </a:p>
        </p:txBody>
      </p:sp>
      <p:sp>
        <p:nvSpPr>
          <p:cNvPr id="61" name="Oval 60">
            <a:extLst>
              <a:ext uri="{C183D7F6-B498-43B3-948B-1728B52AA6E4}">
                <adec:decorative xmlns:adec="http://schemas.microsoft.com/office/drawing/2017/decorative" val="1"/>
              </a:ext>
            </a:extLst>
          </p:cNvPr>
          <p:cNvSpPr/>
          <p:nvPr/>
        </p:nvSpPr>
        <p:spPr>
          <a:xfrm>
            <a:off x="7036730" y="2968425"/>
            <a:ext cx="156018" cy="1560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B5EBBA3A-E836-4FAB-B1A2-8FBABD98DE20}"/>
              </a:ext>
            </a:extLst>
          </p:cNvPr>
          <p:cNvSpPr txBox="1"/>
          <p:nvPr/>
        </p:nvSpPr>
        <p:spPr>
          <a:xfrm>
            <a:off x="7233370" y="3407070"/>
            <a:ext cx="808762"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dirty="0">
                <a:ln>
                  <a:noFill/>
                </a:ln>
                <a:solidFill>
                  <a:srgbClr val="424242"/>
                </a:solidFill>
                <a:effectLst/>
                <a:uLnTx/>
                <a:uFillTx/>
                <a:latin typeface="Arial" charset="0"/>
                <a:ea typeface="Arial" charset="0"/>
                <a:cs typeface="Arial" charset="0"/>
              </a:rPr>
              <a:t>Kofax</a:t>
            </a:r>
            <a:endParaRPr kumimoji="0" lang="en-US" sz="900" b="1" i="0" u="none" strike="noStrike" kern="1200" cap="none" spc="0" normalizeH="0" baseline="0" noProof="0" dirty="0">
              <a:ln>
                <a:noFill/>
              </a:ln>
              <a:solidFill>
                <a:srgbClr val="FFFFFF">
                  <a:lumMod val="50000"/>
                </a:srgbClr>
              </a:solidFill>
              <a:effectLst/>
              <a:uLnTx/>
              <a:uFillTx/>
              <a:latin typeface="Arial" charset="0"/>
              <a:ea typeface="Arial" charset="0"/>
              <a:cs typeface="Arial" charset="0"/>
            </a:endParaRPr>
          </a:p>
        </p:txBody>
      </p:sp>
      <p:sp>
        <p:nvSpPr>
          <p:cNvPr id="75" name="Oval 74">
            <a:extLst>
              <a:ext uri="{C183D7F6-B498-43B3-948B-1728B52AA6E4}">
                <adec:decorative xmlns:adec="http://schemas.microsoft.com/office/drawing/2017/decorative" val="1"/>
              </a:ext>
            </a:extLst>
          </p:cNvPr>
          <p:cNvSpPr/>
          <p:nvPr/>
        </p:nvSpPr>
        <p:spPr>
          <a:xfrm>
            <a:off x="7321037" y="3479393"/>
            <a:ext cx="89012" cy="89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B5EBBA3A-E836-4FAB-B1A2-8FBABD98DE20}"/>
              </a:ext>
            </a:extLst>
          </p:cNvPr>
          <p:cNvSpPr txBox="1"/>
          <p:nvPr/>
        </p:nvSpPr>
        <p:spPr>
          <a:xfrm>
            <a:off x="7831677" y="3114453"/>
            <a:ext cx="1034898"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a:ln>
                  <a:noFill/>
                </a:ln>
                <a:solidFill>
                  <a:srgbClr val="424242"/>
                </a:solidFill>
                <a:effectLst/>
                <a:uLnTx/>
                <a:uFillTx/>
                <a:latin typeface="Arial" charset="0"/>
                <a:ea typeface="Arial" charset="0"/>
                <a:cs typeface="Arial" charset="0"/>
              </a:rPr>
              <a:t>Work Fusion</a:t>
            </a:r>
            <a:endParaRPr kumimoji="0" lang="en-US" sz="900" b="1" i="0" u="none" strike="noStrike" kern="1200" cap="none" spc="0" normalizeH="0" baseline="0" noProof="0">
              <a:ln>
                <a:noFill/>
              </a:ln>
              <a:solidFill>
                <a:srgbClr val="FFFFFF">
                  <a:lumMod val="50000"/>
                </a:srgbClr>
              </a:solidFill>
              <a:effectLst/>
              <a:uLnTx/>
              <a:uFillTx/>
              <a:latin typeface="Arial" charset="0"/>
              <a:ea typeface="Arial" charset="0"/>
              <a:cs typeface="Arial" charset="0"/>
            </a:endParaRPr>
          </a:p>
        </p:txBody>
      </p:sp>
      <p:sp>
        <p:nvSpPr>
          <p:cNvPr id="58" name="Oval 57">
            <a:extLst>
              <a:ext uri="{C183D7F6-B498-43B3-948B-1728B52AA6E4}">
                <adec:decorative xmlns:adec="http://schemas.microsoft.com/office/drawing/2017/decorative" val="1"/>
              </a:ext>
            </a:extLst>
          </p:cNvPr>
          <p:cNvSpPr/>
          <p:nvPr/>
        </p:nvSpPr>
        <p:spPr>
          <a:xfrm>
            <a:off x="7807401" y="3151860"/>
            <a:ext cx="156018" cy="1560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B5EBBA3A-E836-4FAB-B1A2-8FBABD98DE20}"/>
              </a:ext>
            </a:extLst>
          </p:cNvPr>
          <p:cNvSpPr txBox="1"/>
          <p:nvPr/>
        </p:nvSpPr>
        <p:spPr>
          <a:xfrm>
            <a:off x="7973828" y="2504748"/>
            <a:ext cx="954419"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dirty="0">
                <a:ln>
                  <a:noFill/>
                </a:ln>
                <a:solidFill>
                  <a:srgbClr val="424242"/>
                </a:solidFill>
                <a:effectLst/>
                <a:uLnTx/>
                <a:uFillTx/>
                <a:latin typeface="Arial" charset="0"/>
                <a:ea typeface="Arial" charset="0"/>
                <a:cs typeface="Arial" charset="0"/>
              </a:rPr>
              <a:t>Blue Prism</a:t>
            </a:r>
            <a:endParaRPr kumimoji="0" lang="en-US" sz="900" b="1" i="0" u="none" strike="noStrike" kern="1200" cap="none" spc="0" normalizeH="0" baseline="0" noProof="0" dirty="0">
              <a:ln>
                <a:noFill/>
              </a:ln>
              <a:solidFill>
                <a:srgbClr val="FFFFFF">
                  <a:lumMod val="50000"/>
                </a:srgbClr>
              </a:solidFill>
              <a:effectLst/>
              <a:uLnTx/>
              <a:uFillTx/>
              <a:latin typeface="Arial" charset="0"/>
              <a:ea typeface="Arial" charset="0"/>
              <a:cs typeface="Arial" charset="0"/>
            </a:endParaRPr>
          </a:p>
        </p:txBody>
      </p:sp>
      <p:sp>
        <p:nvSpPr>
          <p:cNvPr id="49" name="Oval 48">
            <a:extLst>
              <a:ext uri="{C183D7F6-B498-43B3-948B-1728B52AA6E4}">
                <adec:decorative xmlns:adec="http://schemas.microsoft.com/office/drawing/2017/decorative" val="1"/>
              </a:ext>
            </a:extLst>
          </p:cNvPr>
          <p:cNvSpPr/>
          <p:nvPr/>
        </p:nvSpPr>
        <p:spPr>
          <a:xfrm>
            <a:off x="8779756" y="2548776"/>
            <a:ext cx="194209" cy="194209"/>
          </a:xfrm>
          <a:prstGeom prst="ellipse">
            <a:avLst/>
          </a:prstGeom>
          <a:solidFill>
            <a:srgbClr val="412D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B5EBBA3A-E836-4FAB-B1A2-8FBABD98DE20}"/>
              </a:ext>
            </a:extLst>
          </p:cNvPr>
          <p:cNvSpPr txBox="1"/>
          <p:nvPr/>
        </p:nvSpPr>
        <p:spPr>
          <a:xfrm>
            <a:off x="7581439" y="2156155"/>
            <a:ext cx="1661986"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000"/>
              </a:spcBef>
              <a:spcAft>
                <a:spcPct val="0"/>
              </a:spcAft>
              <a:buClr>
                <a:srgbClr val="FFB612"/>
              </a:buClr>
              <a:buSzTx/>
              <a:buFontTx/>
              <a:buNone/>
              <a:tabLst/>
              <a:defRPr/>
            </a:pPr>
            <a:r>
              <a:rPr kumimoji="0" lang="en-US" sz="900" b="1" i="0" u="none" strike="noStrike" kern="1200" cap="none" spc="0" normalizeH="0" baseline="0" noProof="0">
                <a:ln>
                  <a:noFill/>
                </a:ln>
                <a:solidFill>
                  <a:srgbClr val="424242"/>
                </a:solidFill>
                <a:effectLst/>
                <a:uLnTx/>
                <a:uFillTx/>
                <a:latin typeface="Arial" charset="0"/>
                <a:ea typeface="Arial" charset="0"/>
                <a:cs typeface="Arial" charset="0"/>
              </a:rPr>
              <a:t>Automation Anywhere</a:t>
            </a:r>
            <a:endParaRPr kumimoji="0" lang="en-US" sz="900" b="1" i="0" u="none" strike="noStrike" kern="1200" cap="none" spc="0" normalizeH="0" baseline="0" noProof="0">
              <a:ln>
                <a:noFill/>
              </a:ln>
              <a:solidFill>
                <a:srgbClr val="FFFFFF">
                  <a:lumMod val="50000"/>
                </a:srgbClr>
              </a:solidFill>
              <a:effectLst/>
              <a:uLnTx/>
              <a:uFillTx/>
              <a:latin typeface="Arial" charset="0"/>
              <a:ea typeface="Arial" charset="0"/>
              <a:cs typeface="Arial" charset="0"/>
            </a:endParaRPr>
          </a:p>
        </p:txBody>
      </p:sp>
      <p:sp>
        <p:nvSpPr>
          <p:cNvPr id="48" name="Oval 47">
            <a:extLst>
              <a:ext uri="{C183D7F6-B498-43B3-948B-1728B52AA6E4}">
                <adec:decorative xmlns:adec="http://schemas.microsoft.com/office/drawing/2017/decorative" val="1"/>
              </a:ext>
            </a:extLst>
          </p:cNvPr>
          <p:cNvSpPr/>
          <p:nvPr/>
        </p:nvSpPr>
        <p:spPr>
          <a:xfrm>
            <a:off x="9095710" y="2185766"/>
            <a:ext cx="194209" cy="194209"/>
          </a:xfrm>
          <a:prstGeom prst="ellipse">
            <a:avLst/>
          </a:prstGeom>
          <a:solidFill>
            <a:srgbClr val="41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B5EBBA3A-E836-4FAB-B1A2-8FBABD98DE20}"/>
              </a:ext>
            </a:extLst>
          </p:cNvPr>
          <p:cNvSpPr txBox="1"/>
          <p:nvPr/>
        </p:nvSpPr>
        <p:spPr>
          <a:xfrm>
            <a:off x="8456295" y="1725209"/>
            <a:ext cx="646922" cy="350994"/>
          </a:xfrm>
          <a:prstGeom prst="rect">
            <a:avLst/>
          </a:prstGeom>
          <a:noFill/>
        </p:spPr>
        <p:txBody>
          <a:bodyPr wrap="square" rtlCol="0">
            <a:spAutoFit/>
          </a:bodyPr>
          <a:lstStyle/>
          <a:p>
            <a:pPr marL="0" marR="0" lvl="0" indent="0" algn="ctr" defTabSz="914400" rtl="0" eaLnBrk="1" fontAlgn="base" latinLnBrk="0" hangingPunct="1">
              <a:lnSpc>
                <a:spcPts val="2400"/>
              </a:lnSpc>
              <a:spcBef>
                <a:spcPts val="1000"/>
              </a:spcBef>
              <a:spcAft>
                <a:spcPct val="0"/>
              </a:spcAft>
              <a:buClr>
                <a:srgbClr val="FFB612"/>
              </a:buClr>
              <a:buSzTx/>
              <a:buFontTx/>
              <a:buNone/>
              <a:tabLst/>
              <a:defRPr/>
            </a:pPr>
            <a:r>
              <a:rPr kumimoji="0" lang="en-US" sz="900" b="1" i="0" u="none" strike="noStrike" kern="1200" cap="none" spc="0" normalizeH="0" baseline="0" noProof="0" err="1">
                <a:ln>
                  <a:noFill/>
                </a:ln>
                <a:solidFill>
                  <a:srgbClr val="424242"/>
                </a:solidFill>
                <a:effectLst/>
                <a:uLnTx/>
                <a:uFillTx/>
                <a:latin typeface="Arial" charset="0"/>
                <a:ea typeface="Arial" charset="0"/>
                <a:cs typeface="Arial" charset="0"/>
              </a:rPr>
              <a:t>UiPath</a:t>
            </a:r>
            <a:endParaRPr kumimoji="0" lang="en-US" sz="900" b="1" i="0" u="none" strike="noStrike" kern="1200" cap="none" spc="0" normalizeH="0" baseline="0" noProof="0">
              <a:ln>
                <a:noFill/>
              </a:ln>
              <a:solidFill>
                <a:srgbClr val="FFFFFF">
                  <a:lumMod val="50000"/>
                </a:srgbClr>
              </a:solidFill>
              <a:effectLst/>
              <a:uLnTx/>
              <a:uFillTx/>
              <a:latin typeface="Arial" charset="0"/>
              <a:ea typeface="Arial" charset="0"/>
              <a:cs typeface="Arial" charset="0"/>
            </a:endParaRPr>
          </a:p>
        </p:txBody>
      </p:sp>
      <p:sp>
        <p:nvSpPr>
          <p:cNvPr id="47" name="Oval 46">
            <a:extLst>
              <a:ext uri="{C183D7F6-B498-43B3-948B-1728B52AA6E4}">
                <adec:decorative xmlns:adec="http://schemas.microsoft.com/office/drawing/2017/decorative" val="1"/>
              </a:ext>
            </a:extLst>
          </p:cNvPr>
          <p:cNvSpPr/>
          <p:nvPr/>
        </p:nvSpPr>
        <p:spPr>
          <a:xfrm>
            <a:off x="9095710" y="1881994"/>
            <a:ext cx="194209" cy="194209"/>
          </a:xfrm>
          <a:prstGeom prst="ellipse">
            <a:avLst/>
          </a:prstGeom>
          <a:solidFill>
            <a:srgbClr val="41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1" name="Group 70">
            <a:extLst>
              <a:ext uri="{C183D7F6-B498-43B3-948B-1728B52AA6E4}">
                <adec:decorative xmlns:adec="http://schemas.microsoft.com/office/drawing/2017/decorative" val="1"/>
              </a:ext>
            </a:extLst>
          </p:cNvPr>
          <p:cNvGrpSpPr/>
          <p:nvPr/>
        </p:nvGrpSpPr>
        <p:grpSpPr>
          <a:xfrm>
            <a:off x="1862319" y="-1163075"/>
            <a:ext cx="751595" cy="751595"/>
            <a:chOff x="1862319" y="-1163075"/>
            <a:chExt cx="751595" cy="751595"/>
          </a:xfrm>
        </p:grpSpPr>
        <p:sp>
          <p:nvSpPr>
            <p:cNvPr id="72" name="Oval 71"/>
            <p:cNvSpPr/>
            <p:nvPr/>
          </p:nvSpPr>
          <p:spPr>
            <a:xfrm>
              <a:off x="1862319" y="-1163075"/>
              <a:ext cx="751595" cy="7515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Text Box 17"/>
            <p:cNvSpPr txBox="1">
              <a:spLocks noChangeArrowheads="1"/>
            </p:cNvSpPr>
            <p:nvPr/>
          </p:nvSpPr>
          <p:spPr bwMode="auto">
            <a:xfrm>
              <a:off x="1900478" y="-875319"/>
              <a:ext cx="683616" cy="1793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marL="0" marR="0" lvl="0" indent="0" algn="ctr" defTabSz="914400" rtl="0" eaLnBrk="1" fontAlgn="base" latinLnBrk="0" hangingPunct="1">
                <a:lnSpc>
                  <a:spcPts val="1525"/>
                </a:lnSpc>
                <a:spcBef>
                  <a:spcPct val="0"/>
                </a:spcBef>
                <a:spcAft>
                  <a:spcPts val="1200"/>
                </a:spcAft>
                <a:buClr>
                  <a:srgbClr val="FCB516"/>
                </a:buClr>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Tom</a:t>
              </a:r>
            </a:p>
          </p:txBody>
        </p:sp>
      </p:grpSp>
      <p:pic>
        <p:nvPicPr>
          <p:cNvPr id="5" name="Picture 4" descr="Forrester copyright notice">
            <a:extLst>
              <a:ext uri="{FF2B5EF4-FFF2-40B4-BE49-F238E27FC236}">
                <a16:creationId xmlns:a16="http://schemas.microsoft.com/office/drawing/2014/main" id="{E6E2B1CB-1D84-4C6F-8402-8F6B44DE375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4371"/>
          <a:stretch/>
        </p:blipFill>
        <p:spPr bwMode="auto">
          <a:xfrm>
            <a:off x="6965786" y="6359836"/>
            <a:ext cx="4386767" cy="30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92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chor="t"/>
          <a:lstStyle/>
          <a:p>
            <a:r>
              <a:rPr lang="en-US">
                <a:latin typeface="Arial"/>
                <a:cs typeface="Arial"/>
              </a:rPr>
              <a:t>RPA “a-ha” Moments</a:t>
            </a:r>
            <a:endParaRPr lang="en-US" sz="1400"/>
          </a:p>
        </p:txBody>
      </p:sp>
      <p:sp>
        <p:nvSpPr>
          <p:cNvPr id="3" name="Text Placeholder 2"/>
          <p:cNvSpPr>
            <a:spLocks noGrp="1"/>
          </p:cNvSpPr>
          <p:nvPr>
            <p:ph type="body" sz="quarter" idx="10"/>
          </p:nvPr>
        </p:nvSpPr>
        <p:spPr>
          <a:xfrm>
            <a:off x="302683" y="800100"/>
            <a:ext cx="11657456" cy="376767"/>
          </a:xfrm>
        </p:spPr>
        <p:txBody>
          <a:bodyPr/>
          <a:lstStyle/>
          <a:p>
            <a:r>
              <a:rPr lang="en-US" dirty="0"/>
              <a:t>Or what the vendors may not share with you</a:t>
            </a:r>
          </a:p>
        </p:txBody>
      </p:sp>
      <p:sp>
        <p:nvSpPr>
          <p:cNvPr id="26" name="Rectangle 25">
            <a:extLst>
              <a:ext uri="{FF2B5EF4-FFF2-40B4-BE49-F238E27FC236}">
                <a16:creationId xmlns:a16="http://schemas.microsoft.com/office/drawing/2014/main" id="{02E40A57-68A3-4524-9BB9-655DF8C7270E}"/>
              </a:ext>
              <a:ext uri="{C183D7F6-B498-43B3-948B-1728B52AA6E4}">
                <adec:decorative xmlns:adec="http://schemas.microsoft.com/office/drawing/2017/decorative" val="1"/>
              </a:ext>
            </a:extLst>
          </p:cNvPr>
          <p:cNvSpPr/>
          <p:nvPr/>
        </p:nvSpPr>
        <p:spPr>
          <a:xfrm>
            <a:off x="3682344" y="3392588"/>
            <a:ext cx="6768794" cy="268701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87D02D43-7BEC-4B2C-854E-31EB3890E45B}"/>
              </a:ext>
              <a:ext uri="{C183D7F6-B498-43B3-948B-1728B52AA6E4}">
                <adec:decorative xmlns:adec="http://schemas.microsoft.com/office/drawing/2017/decorative" val="1"/>
              </a:ext>
            </a:extLst>
          </p:cNvPr>
          <p:cNvSpPr/>
          <p:nvPr/>
        </p:nvSpPr>
        <p:spPr>
          <a:xfrm>
            <a:off x="2191575" y="1414733"/>
            <a:ext cx="10000425" cy="4598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pitchFamily="34" charset="0"/>
              <a:ea typeface="+mn-ea"/>
              <a:cs typeface="+mn-cs"/>
            </a:endParaRPr>
          </a:p>
        </p:txBody>
      </p:sp>
      <p:sp>
        <p:nvSpPr>
          <p:cNvPr id="35" name="Pentagon 20">
            <a:extLst>
              <a:ext uri="{FF2B5EF4-FFF2-40B4-BE49-F238E27FC236}">
                <a16:creationId xmlns:a16="http://schemas.microsoft.com/office/drawing/2014/main" id="{20F01A00-FA3C-4568-B489-F02B04F1494F}"/>
              </a:ext>
              <a:ext uri="{C183D7F6-B498-43B3-948B-1728B52AA6E4}">
                <adec:decorative xmlns:adec="http://schemas.microsoft.com/office/drawing/2017/decorative" val="1"/>
              </a:ext>
            </a:extLst>
          </p:cNvPr>
          <p:cNvSpPr/>
          <p:nvPr/>
        </p:nvSpPr>
        <p:spPr>
          <a:xfrm>
            <a:off x="-53887" y="1411498"/>
            <a:ext cx="4133462" cy="4602195"/>
          </a:xfrm>
          <a:custGeom>
            <a:avLst/>
            <a:gdLst>
              <a:gd name="connsiteX0" fmla="*/ 0 w 863083"/>
              <a:gd name="connsiteY0" fmla="*/ 0 h 2153232"/>
              <a:gd name="connsiteX1" fmla="*/ 793372 w 863083"/>
              <a:gd name="connsiteY1" fmla="*/ 0 h 2153232"/>
              <a:gd name="connsiteX2" fmla="*/ 863083 w 863083"/>
              <a:gd name="connsiteY2" fmla="*/ 1076616 h 2153232"/>
              <a:gd name="connsiteX3" fmla="*/ 793372 w 863083"/>
              <a:gd name="connsiteY3" fmla="*/ 2153232 h 2153232"/>
              <a:gd name="connsiteX4" fmla="*/ 0 w 863083"/>
              <a:gd name="connsiteY4" fmla="*/ 2153232 h 2153232"/>
              <a:gd name="connsiteX5" fmla="*/ 0 w 863083"/>
              <a:gd name="connsiteY5" fmla="*/ 0 h 2153232"/>
              <a:gd name="connsiteX0" fmla="*/ 0 w 1039254"/>
              <a:gd name="connsiteY0" fmla="*/ 0 h 2153232"/>
              <a:gd name="connsiteX1" fmla="*/ 793372 w 1039254"/>
              <a:gd name="connsiteY1" fmla="*/ 0 h 2153232"/>
              <a:gd name="connsiteX2" fmla="*/ 1039254 w 1039254"/>
              <a:gd name="connsiteY2" fmla="*/ 1085005 h 2153232"/>
              <a:gd name="connsiteX3" fmla="*/ 793372 w 1039254"/>
              <a:gd name="connsiteY3" fmla="*/ 2153232 h 2153232"/>
              <a:gd name="connsiteX4" fmla="*/ 0 w 1039254"/>
              <a:gd name="connsiteY4" fmla="*/ 2153232 h 2153232"/>
              <a:gd name="connsiteX5" fmla="*/ 0 w 1039254"/>
              <a:gd name="connsiteY5" fmla="*/ 0 h 2153232"/>
              <a:gd name="connsiteX0" fmla="*/ 0 w 923485"/>
              <a:gd name="connsiteY0" fmla="*/ 0 h 2153232"/>
              <a:gd name="connsiteX1" fmla="*/ 793372 w 923485"/>
              <a:gd name="connsiteY1" fmla="*/ 0 h 2153232"/>
              <a:gd name="connsiteX2" fmla="*/ 923485 w 923485"/>
              <a:gd name="connsiteY2" fmla="*/ 1063666 h 2153232"/>
              <a:gd name="connsiteX3" fmla="*/ 793372 w 923485"/>
              <a:gd name="connsiteY3" fmla="*/ 2153232 h 2153232"/>
              <a:gd name="connsiteX4" fmla="*/ 0 w 923485"/>
              <a:gd name="connsiteY4" fmla="*/ 2153232 h 2153232"/>
              <a:gd name="connsiteX5" fmla="*/ 0 w 923485"/>
              <a:gd name="connsiteY5" fmla="*/ 0 h 2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85" h="2153232">
                <a:moveTo>
                  <a:pt x="0" y="0"/>
                </a:moveTo>
                <a:lnTo>
                  <a:pt x="793372" y="0"/>
                </a:lnTo>
                <a:lnTo>
                  <a:pt x="923485" y="1063666"/>
                </a:lnTo>
                <a:lnTo>
                  <a:pt x="793372" y="2153232"/>
                </a:lnTo>
                <a:lnTo>
                  <a:pt x="0" y="2153232"/>
                </a:lnTo>
                <a:lnTo>
                  <a:pt x="0" y="0"/>
                </a:lnTo>
                <a:close/>
              </a:path>
            </a:pathLst>
          </a:custGeom>
          <a:solidFill>
            <a:schemeClr val="accent1"/>
          </a:solidFill>
          <a:ln>
            <a:noFill/>
          </a:ln>
          <a:effectLst>
            <a:outerShdw blurRad="101600" dist="63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B5627D1F-DA90-4404-856F-478222CF6ED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0888" y="1432493"/>
            <a:ext cx="1822862" cy="4560203"/>
          </a:xfrm>
          <a:prstGeom prst="rect">
            <a:avLst/>
          </a:prstGeom>
        </p:spPr>
      </p:pic>
      <p:sp>
        <p:nvSpPr>
          <p:cNvPr id="34" name="Text Placeholder 2">
            <a:extLst>
              <a:ext uri="{FF2B5EF4-FFF2-40B4-BE49-F238E27FC236}">
                <a16:creationId xmlns:a16="http://schemas.microsoft.com/office/drawing/2014/main" id="{67CF19BB-2B52-4615-BDEC-8ED730DE64C3}"/>
              </a:ext>
            </a:extLst>
          </p:cNvPr>
          <p:cNvSpPr txBox="1">
            <a:spLocks/>
          </p:cNvSpPr>
          <p:nvPr/>
        </p:nvSpPr>
        <p:spPr bwMode="auto">
          <a:xfrm>
            <a:off x="4168905" y="1527159"/>
            <a:ext cx="868838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lvl1pPr marL="457200" marR="0" lvl="0" indent="-457200" algn="l" rtl="0" eaLnBrk="0" fontAlgn="base" hangingPunct="0">
              <a:lnSpc>
                <a:spcPct val="100000"/>
              </a:lnSpc>
              <a:spcBef>
                <a:spcPts val="1000"/>
              </a:spcBef>
              <a:spcAft>
                <a:spcPts val="0"/>
              </a:spcAft>
              <a:buClr>
                <a:srgbClr val="412D5D"/>
              </a:buClr>
              <a:buSzPts val="3600"/>
              <a:buFont typeface="Arial"/>
              <a:buChar char="•"/>
              <a:defRPr sz="2400" b="0" i="0" u="none" strike="noStrike" kern="1200" cap="none">
                <a:solidFill>
                  <a:schemeClr val="dk1"/>
                </a:solidFill>
                <a:latin typeface="Arial"/>
                <a:ea typeface="Arial"/>
                <a:cs typeface="Arial"/>
                <a:sym typeface="Arial"/>
              </a:defRPr>
            </a:lvl1pPr>
            <a:lvl2pPr marL="914400" marR="0" lvl="1" indent="-457200" algn="l" rtl="0" eaLnBrk="0" fontAlgn="base" hangingPunct="0">
              <a:lnSpc>
                <a:spcPct val="100000"/>
              </a:lnSpc>
              <a:spcBef>
                <a:spcPts val="500"/>
              </a:spcBef>
              <a:spcAft>
                <a:spcPts val="0"/>
              </a:spcAft>
              <a:buClr>
                <a:srgbClr val="7A6C8D"/>
              </a:buClr>
              <a:buSzPts val="3600"/>
              <a:buFont typeface="Arial"/>
              <a:buChar char="•"/>
              <a:defRPr sz="2400" b="0" i="0" u="none" strike="noStrike" kern="1200" cap="none">
                <a:solidFill>
                  <a:schemeClr val="dk1"/>
                </a:solidFill>
                <a:latin typeface="Arial"/>
                <a:ea typeface="Arial"/>
                <a:cs typeface="Arial"/>
                <a:sym typeface="Arial"/>
              </a:defRPr>
            </a:lvl2pPr>
            <a:lvl3pPr marL="1371600" marR="0" lvl="2" indent="-457200" algn="l" rtl="0" eaLnBrk="0" fontAlgn="base" hangingPunct="0">
              <a:lnSpc>
                <a:spcPct val="100000"/>
              </a:lnSpc>
              <a:spcBef>
                <a:spcPts val="500"/>
              </a:spcBef>
              <a:spcAft>
                <a:spcPts val="0"/>
              </a:spcAft>
              <a:buClr>
                <a:srgbClr val="B3ABBD"/>
              </a:buClr>
              <a:buSzPts val="3600"/>
              <a:buFont typeface="Arial"/>
              <a:buChar char="•"/>
              <a:defRPr sz="2400" b="0" i="0" u="none" strike="noStrike" kern="1200" cap="none">
                <a:solidFill>
                  <a:schemeClr val="dk1"/>
                </a:solidFill>
                <a:latin typeface="Arial"/>
                <a:ea typeface="Arial"/>
                <a:cs typeface="Arial"/>
                <a:sym typeface="Arial"/>
              </a:defRPr>
            </a:lvl3pPr>
            <a:lvl4pPr marL="1828800" marR="0" lvl="3" indent="-228600" algn="l" rtl="0" eaLnBrk="0" fontAlgn="base" hangingPunct="0">
              <a:lnSpc>
                <a:spcPct val="111111"/>
              </a:lnSpc>
              <a:spcBef>
                <a:spcPts val="500"/>
              </a:spcBef>
              <a:spcAft>
                <a:spcPts val="0"/>
              </a:spcAft>
              <a:buClr>
                <a:srgbClr val="7F7F7F"/>
              </a:buClr>
              <a:buSzPts val="2700"/>
              <a:buFont typeface="Arial"/>
              <a:buNone/>
              <a:defRPr sz="1800" b="0" i="0" u="none" strike="noStrike" kern="1200" cap="none">
                <a:solidFill>
                  <a:schemeClr val="dk1"/>
                </a:solidFill>
                <a:latin typeface="Arial"/>
                <a:ea typeface="Arial"/>
                <a:cs typeface="Arial"/>
                <a:sym typeface="Arial"/>
              </a:defRPr>
            </a:lvl4pPr>
            <a:lvl5pPr marL="2286000" marR="0" lvl="4" indent="-400050" algn="l" rtl="0" eaLnBrk="0" fontAlgn="base" hangingPunct="0">
              <a:lnSpc>
                <a:spcPct val="111111"/>
              </a:lnSpc>
              <a:spcBef>
                <a:spcPts val="500"/>
              </a:spcBef>
              <a:spcAft>
                <a:spcPts val="0"/>
              </a:spcAft>
              <a:buClr>
                <a:srgbClr val="412D5D"/>
              </a:buClr>
              <a:buSzPts val="2700"/>
              <a:buFont typeface="Arial"/>
              <a:buChar char="•"/>
              <a:defRPr sz="1800" b="0" i="0" u="none" strike="noStrike" kern="1200" cap="none">
                <a:solidFill>
                  <a:schemeClr val="dk1"/>
                </a:solidFill>
                <a:latin typeface="Arial"/>
                <a:ea typeface="Arial"/>
                <a:cs typeface="Arial"/>
                <a:sym typeface="Arial"/>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457200" marR="0" lvl="0" indent="-457200" algn="l" defTabSz="914400" rtl="0" eaLnBrk="0" fontAlgn="base" latinLnBrk="0" hangingPunct="0">
              <a:lnSpc>
                <a:spcPct val="100000"/>
              </a:lnSpc>
              <a:spcBef>
                <a:spcPts val="1000"/>
              </a:spcBef>
              <a:spcAft>
                <a:spcPts val="0"/>
              </a:spcAft>
              <a:buClr>
                <a:srgbClr val="412D5D"/>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412E5C"/>
                </a:solidFill>
                <a:effectLst/>
                <a:uLnTx/>
                <a:uFillTx/>
                <a:latin typeface="Arial"/>
                <a:cs typeface="Arial"/>
                <a:sym typeface="Arial"/>
              </a:rPr>
              <a:t>“It’s so easy, anyone can do it.”</a:t>
            </a:r>
          </a:p>
          <a:p>
            <a:pPr marL="914400" marR="0" lvl="1" indent="-457200" algn="l" defTabSz="914400" rtl="0" eaLnBrk="0" fontAlgn="base" latinLnBrk="0" hangingPunct="0">
              <a:lnSpc>
                <a:spcPct val="100000"/>
              </a:lnSpc>
              <a:spcBef>
                <a:spcPts val="500"/>
              </a:spcBef>
              <a:spcAft>
                <a:spcPts val="0"/>
              </a:spcAft>
              <a:buClr>
                <a:srgbClr val="7A6C8D"/>
              </a:buClr>
              <a:buSzPct val="100000"/>
              <a:buFont typeface="Wingdings" panose="05000000000000000000" pitchFamily="2" charset="2"/>
              <a:buChar char="Ø"/>
              <a:tabLst/>
              <a:defRPr/>
            </a:pPr>
            <a:r>
              <a:rPr kumimoji="0" lang="en-US" sz="1400" b="0" i="0" u="none" strike="noStrike" kern="1200" cap="none" spc="0" normalizeH="0" baseline="0" noProof="0">
                <a:ln>
                  <a:noFill/>
                </a:ln>
                <a:solidFill>
                  <a:sysClr val="windowText" lastClr="000000"/>
                </a:solidFill>
                <a:effectLst/>
                <a:uLnTx/>
                <a:uFillTx/>
                <a:latin typeface="Arial"/>
                <a:cs typeface="Arial"/>
                <a:sym typeface="Arial"/>
              </a:rPr>
              <a:t>A level of technical acumen is recommended</a:t>
            </a:r>
          </a:p>
          <a:p>
            <a:pPr marL="457200" marR="0" lvl="0" indent="-457200" algn="l" defTabSz="914400" rtl="0" eaLnBrk="0" fontAlgn="base" latinLnBrk="0" hangingPunct="0">
              <a:lnSpc>
                <a:spcPct val="100000"/>
              </a:lnSpc>
              <a:spcBef>
                <a:spcPts val="1000"/>
              </a:spcBef>
              <a:spcAft>
                <a:spcPts val="0"/>
              </a:spcAft>
              <a:buClr>
                <a:srgbClr val="412D5D"/>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412E5C"/>
                </a:solidFill>
                <a:effectLst/>
                <a:uLnTx/>
                <a:uFillTx/>
                <a:latin typeface="Arial"/>
                <a:cs typeface="Arial"/>
                <a:sym typeface="Arial"/>
              </a:rPr>
              <a:t>“That’s how I run through the process each and every day.”</a:t>
            </a:r>
          </a:p>
          <a:p>
            <a:pPr marL="914400" marR="0" lvl="1" indent="-457200" algn="l" defTabSz="914400" rtl="0" eaLnBrk="0" fontAlgn="base" latinLnBrk="0" hangingPunct="0">
              <a:lnSpc>
                <a:spcPct val="100000"/>
              </a:lnSpc>
              <a:spcBef>
                <a:spcPts val="500"/>
              </a:spcBef>
              <a:spcAft>
                <a:spcPts val="0"/>
              </a:spcAft>
              <a:buClr>
                <a:srgbClr val="7A6C8D"/>
              </a:buClr>
              <a:buSzPct val="100000"/>
              <a:buFont typeface="Wingdings" panose="05000000000000000000" pitchFamily="2" charset="2"/>
              <a:buChar char="Ø"/>
              <a:tabLst/>
              <a:defRPr/>
            </a:pPr>
            <a:r>
              <a:rPr kumimoji="0" lang="en-US" sz="1400" b="0" i="0" u="none" strike="noStrike" kern="1200" cap="none" spc="0" normalizeH="0" baseline="0" noProof="0">
                <a:ln>
                  <a:noFill/>
                </a:ln>
                <a:solidFill>
                  <a:sysClr val="windowText" lastClr="000000"/>
                </a:solidFill>
                <a:effectLst/>
                <a:uLnTx/>
                <a:uFillTx/>
                <a:latin typeface="Arial"/>
                <a:cs typeface="Arial"/>
                <a:sym typeface="Arial"/>
              </a:rPr>
              <a:t>Do a deeper dive. There are going to be some user nuances.</a:t>
            </a:r>
          </a:p>
          <a:p>
            <a:pPr marL="457200" marR="0" lvl="0" indent="-457200" algn="l" defTabSz="914400" rtl="0" eaLnBrk="0" fontAlgn="base" latinLnBrk="0" hangingPunct="0">
              <a:lnSpc>
                <a:spcPct val="100000"/>
              </a:lnSpc>
              <a:spcBef>
                <a:spcPts val="1000"/>
              </a:spcBef>
              <a:spcAft>
                <a:spcPts val="0"/>
              </a:spcAft>
              <a:buClr>
                <a:srgbClr val="412D5D"/>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412E5C"/>
                </a:solidFill>
                <a:effectLst/>
                <a:uLnTx/>
                <a:uFillTx/>
                <a:latin typeface="Arial"/>
                <a:cs typeface="Arial"/>
                <a:sym typeface="Arial"/>
              </a:rPr>
              <a:t>“It’s slower than I expected. What’s up with that?”</a:t>
            </a:r>
          </a:p>
          <a:p>
            <a:pPr marL="914400" marR="0" lvl="1" indent="-457200" algn="l" defTabSz="914400" rtl="0" eaLnBrk="0" fontAlgn="base" latinLnBrk="0" hangingPunct="0">
              <a:lnSpc>
                <a:spcPct val="100000"/>
              </a:lnSpc>
              <a:spcBef>
                <a:spcPts val="500"/>
              </a:spcBef>
              <a:spcAft>
                <a:spcPts val="0"/>
              </a:spcAft>
              <a:buClr>
                <a:srgbClr val="7A6C8D"/>
              </a:buClr>
              <a:buSzPct val="100000"/>
              <a:buFont typeface="Wingdings" panose="05000000000000000000" pitchFamily="2" charset="2"/>
              <a:buChar char="Ø"/>
              <a:tabLst/>
              <a:defRPr/>
            </a:pPr>
            <a:r>
              <a:rPr kumimoji="0" lang="en-US" sz="1400" b="0" i="0" u="none" strike="noStrike" kern="1200" cap="none" spc="0" normalizeH="0" baseline="0" noProof="0">
                <a:ln>
                  <a:noFill/>
                </a:ln>
                <a:solidFill>
                  <a:sysClr val="windowText" lastClr="000000"/>
                </a:solidFill>
                <a:effectLst/>
                <a:uLnTx/>
                <a:uFillTx/>
                <a:latin typeface="Arial"/>
                <a:cs typeface="Arial"/>
                <a:sym typeface="Arial"/>
              </a:rPr>
              <a:t>Target system issues</a:t>
            </a:r>
          </a:p>
          <a:p>
            <a:pPr marL="914400" marR="0" lvl="1" indent="-457200" algn="l" defTabSz="914400" rtl="0" eaLnBrk="0" fontAlgn="base" latinLnBrk="0" hangingPunct="0">
              <a:lnSpc>
                <a:spcPct val="100000"/>
              </a:lnSpc>
              <a:spcBef>
                <a:spcPts val="500"/>
              </a:spcBef>
              <a:spcAft>
                <a:spcPts val="0"/>
              </a:spcAft>
              <a:buClr>
                <a:srgbClr val="7A6C8D"/>
              </a:buClr>
              <a:buSzPct val="100000"/>
              <a:buFont typeface="Wingdings" panose="05000000000000000000" pitchFamily="2" charset="2"/>
              <a:buChar char="Ø"/>
              <a:tabLst/>
              <a:defRPr/>
            </a:pPr>
            <a:r>
              <a:rPr kumimoji="0" lang="en-US" sz="1400" b="0" i="0" u="none" strike="noStrike" kern="1200" cap="none" spc="0" normalizeH="0" baseline="0" noProof="0">
                <a:ln>
                  <a:noFill/>
                </a:ln>
                <a:solidFill>
                  <a:sysClr val="windowText" lastClr="000000"/>
                </a:solidFill>
                <a:effectLst/>
                <a:uLnTx/>
                <a:uFillTx/>
                <a:latin typeface="Arial"/>
                <a:cs typeface="Arial"/>
                <a:sym typeface="Arial"/>
              </a:rPr>
              <a:t>Need to slow down the bot</a:t>
            </a:r>
          </a:p>
          <a:p>
            <a:pPr marL="457200" marR="0" lvl="0" indent="-457200" algn="l" defTabSz="914400" rtl="0" eaLnBrk="0" fontAlgn="base" latinLnBrk="0" hangingPunct="0">
              <a:lnSpc>
                <a:spcPct val="100000"/>
              </a:lnSpc>
              <a:spcBef>
                <a:spcPts val="1000"/>
              </a:spcBef>
              <a:spcAft>
                <a:spcPts val="0"/>
              </a:spcAft>
              <a:buClr>
                <a:srgbClr val="412D5D"/>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412E5C"/>
                </a:solidFill>
                <a:effectLst/>
                <a:uLnTx/>
                <a:uFillTx/>
                <a:latin typeface="Arial"/>
                <a:cs typeface="Arial"/>
                <a:sym typeface="Arial"/>
              </a:rPr>
              <a:t>“Let’s throw another bot at the process to improve the performance!”</a:t>
            </a:r>
          </a:p>
          <a:p>
            <a:pPr marL="914400" marR="0" lvl="1" indent="-457200" algn="l" defTabSz="914400" rtl="0" eaLnBrk="0" fontAlgn="base" latinLnBrk="0" hangingPunct="0">
              <a:lnSpc>
                <a:spcPct val="100000"/>
              </a:lnSpc>
              <a:spcBef>
                <a:spcPts val="500"/>
              </a:spcBef>
              <a:spcAft>
                <a:spcPts val="0"/>
              </a:spcAft>
              <a:buClr>
                <a:srgbClr val="7A6C8D"/>
              </a:buClr>
              <a:buSzPct val="100000"/>
              <a:buFont typeface="Wingdings" panose="05000000000000000000" pitchFamily="2" charset="2"/>
              <a:buChar char="Ø"/>
              <a:tabLst/>
              <a:defRPr/>
            </a:pPr>
            <a:r>
              <a:rPr kumimoji="0" lang="en-US" sz="1400" b="0" i="0" u="none" strike="noStrike" kern="1200" cap="none" spc="0" normalizeH="0" baseline="0" noProof="0">
                <a:ln>
                  <a:noFill/>
                </a:ln>
                <a:solidFill>
                  <a:sysClr val="windowText" lastClr="000000"/>
                </a:solidFill>
                <a:effectLst/>
                <a:uLnTx/>
                <a:uFillTx/>
                <a:latin typeface="Arial"/>
                <a:cs typeface="Arial"/>
                <a:sym typeface="Arial"/>
              </a:rPr>
              <a:t>Design for usability and scalability</a:t>
            </a:r>
          </a:p>
          <a:p>
            <a:pPr marL="914400" marR="0" lvl="1" indent="-457200" algn="l" defTabSz="914400" rtl="0" eaLnBrk="0" fontAlgn="base" latinLnBrk="0" hangingPunct="0">
              <a:lnSpc>
                <a:spcPct val="100000"/>
              </a:lnSpc>
              <a:spcBef>
                <a:spcPts val="500"/>
              </a:spcBef>
              <a:spcAft>
                <a:spcPts val="0"/>
              </a:spcAft>
              <a:buClr>
                <a:srgbClr val="7A6C8D"/>
              </a:buClr>
              <a:buSzPct val="100000"/>
              <a:buFont typeface="Wingdings" panose="05000000000000000000" pitchFamily="2" charset="2"/>
              <a:buChar char="Ø"/>
              <a:tabLst/>
              <a:defRPr/>
            </a:pPr>
            <a:r>
              <a:rPr kumimoji="0" lang="en-US" sz="1400" b="0" i="0" u="none" strike="noStrike" kern="1200" cap="none" spc="0" normalizeH="0" baseline="0" noProof="0">
                <a:ln>
                  <a:noFill/>
                </a:ln>
                <a:solidFill>
                  <a:sysClr val="windowText" lastClr="000000"/>
                </a:solidFill>
                <a:effectLst/>
                <a:uLnTx/>
                <a:uFillTx/>
                <a:latin typeface="Arial"/>
                <a:cs typeface="Arial"/>
                <a:sym typeface="Arial"/>
              </a:rPr>
              <a:t>Bots calling bots</a:t>
            </a:r>
          </a:p>
          <a:p>
            <a:pPr marL="457200" marR="0" lvl="0" indent="-457200" algn="l" defTabSz="914400" rtl="0" eaLnBrk="0" fontAlgn="base" latinLnBrk="0" hangingPunct="0">
              <a:lnSpc>
                <a:spcPct val="100000"/>
              </a:lnSpc>
              <a:spcBef>
                <a:spcPts val="1000"/>
              </a:spcBef>
              <a:spcAft>
                <a:spcPts val="0"/>
              </a:spcAft>
              <a:buClr>
                <a:srgbClr val="412D5D"/>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412E5C"/>
                </a:solidFill>
                <a:effectLst/>
                <a:uLnTx/>
                <a:uFillTx/>
                <a:latin typeface="Arial"/>
                <a:cs typeface="Arial"/>
                <a:sym typeface="Arial"/>
              </a:rPr>
              <a:t>“The bot isn’t working. Did someone make application changes?”</a:t>
            </a:r>
          </a:p>
          <a:p>
            <a:pPr marL="914400" marR="0" lvl="1" indent="-457200" algn="l" defTabSz="914400" rtl="0" eaLnBrk="0" fontAlgn="base" latinLnBrk="0" hangingPunct="0">
              <a:lnSpc>
                <a:spcPct val="100000"/>
              </a:lnSpc>
              <a:spcBef>
                <a:spcPts val="500"/>
              </a:spcBef>
              <a:spcAft>
                <a:spcPts val="0"/>
              </a:spcAft>
              <a:buClr>
                <a:srgbClr val="7A6C8D"/>
              </a:buClr>
              <a:buSzPct val="100000"/>
              <a:buFont typeface="Wingdings" panose="05000000000000000000" pitchFamily="2" charset="2"/>
              <a:buChar char="Ø"/>
              <a:tabLst/>
              <a:defRPr/>
            </a:pPr>
            <a:r>
              <a:rPr kumimoji="0" lang="en-US" sz="1400" b="0" i="0" u="none" strike="noStrike" kern="1200" cap="none" spc="0" normalizeH="0" baseline="0" noProof="0">
                <a:ln>
                  <a:noFill/>
                </a:ln>
                <a:solidFill>
                  <a:sysClr val="windowText" lastClr="000000"/>
                </a:solidFill>
                <a:effectLst/>
                <a:uLnTx/>
                <a:uFillTx/>
                <a:latin typeface="Arial"/>
                <a:cs typeface="Arial"/>
                <a:sym typeface="Arial"/>
              </a:rPr>
              <a:t>Communication! Communication! Communication!</a:t>
            </a:r>
          </a:p>
          <a:p>
            <a:pPr marL="457200" marR="0" lvl="0" indent="-457200" algn="l" defTabSz="914400" rtl="0" eaLnBrk="0" fontAlgn="base" latinLnBrk="0" hangingPunct="0">
              <a:lnSpc>
                <a:spcPct val="100000"/>
              </a:lnSpc>
              <a:spcBef>
                <a:spcPts val="1000"/>
              </a:spcBef>
              <a:spcAft>
                <a:spcPts val="0"/>
              </a:spcAft>
              <a:buClr>
                <a:srgbClr val="412D5D"/>
              </a:buClr>
              <a:buSzPts val="3600"/>
              <a:buFont typeface="Arial"/>
              <a:buChar char="•"/>
              <a:tabLst/>
              <a:defRPr/>
            </a:pPr>
            <a:endParaRPr kumimoji="0" lang="en-US" sz="1800" b="0" i="0" u="none" strike="noStrike" kern="1200" cap="none" spc="0" normalizeH="0" baseline="0" noProof="0">
              <a:ln>
                <a:noFill/>
              </a:ln>
              <a:solidFill>
                <a:sysClr val="windowText" lastClr="000000"/>
              </a:solidFill>
              <a:effectLst/>
              <a:uLnTx/>
              <a:uFillTx/>
              <a:latin typeface="Arial"/>
              <a:cs typeface="Arial"/>
              <a:sym typeface="Arial"/>
            </a:endParaRPr>
          </a:p>
          <a:p>
            <a:pPr marL="457200" marR="0" lvl="0" indent="-457200" algn="l" defTabSz="914400" rtl="0" eaLnBrk="0" fontAlgn="base" latinLnBrk="0" hangingPunct="0">
              <a:lnSpc>
                <a:spcPct val="100000"/>
              </a:lnSpc>
              <a:spcBef>
                <a:spcPts val="1000"/>
              </a:spcBef>
              <a:spcAft>
                <a:spcPts val="0"/>
              </a:spcAft>
              <a:buClr>
                <a:srgbClr val="412D5D"/>
              </a:buClr>
              <a:buSzPts val="3600"/>
              <a:buFont typeface="Arial"/>
              <a:buChar char="•"/>
              <a:tabLst/>
              <a:defRPr/>
            </a:pPr>
            <a:endParaRPr kumimoji="0" lang="en-US" sz="2400" b="0" i="0" u="none" strike="noStrike" kern="1200" cap="none" spc="0" normalizeH="0" baseline="0" noProof="0">
              <a:ln>
                <a:noFill/>
              </a:ln>
              <a:solidFill>
                <a:sysClr val="windowText" lastClr="000000"/>
              </a:solidFill>
              <a:effectLst/>
              <a:uLnTx/>
              <a:uFillTx/>
              <a:latin typeface="Arial"/>
              <a:cs typeface="Arial"/>
              <a:sym typeface="Arial"/>
            </a:endParaRPr>
          </a:p>
        </p:txBody>
      </p:sp>
      <p:cxnSp>
        <p:nvCxnSpPr>
          <p:cNvPr id="33" name="Shape 248">
            <a:extLst>
              <a:ext uri="{FF2B5EF4-FFF2-40B4-BE49-F238E27FC236}">
                <a16:creationId xmlns:a16="http://schemas.microsoft.com/office/drawing/2014/main" id="{193DBBEF-881D-4742-9B8E-708321D92312}"/>
              </a:ext>
              <a:ext uri="{C183D7F6-B498-43B3-948B-1728B52AA6E4}">
                <adec:decorative xmlns:adec="http://schemas.microsoft.com/office/drawing/2017/decorative" val="1"/>
              </a:ext>
            </a:extLst>
          </p:cNvPr>
          <p:cNvCxnSpPr>
            <a:cxnSpLocks/>
          </p:cNvCxnSpPr>
          <p:nvPr/>
        </p:nvCxnSpPr>
        <p:spPr>
          <a:xfrm>
            <a:off x="4813770" y="1956619"/>
            <a:ext cx="0" cy="485434"/>
          </a:xfrm>
          <a:prstGeom prst="straightConnector1">
            <a:avLst/>
          </a:prstGeom>
          <a:noFill/>
          <a:ln w="12700" cap="flat" cmpd="sng">
            <a:solidFill>
              <a:schemeClr val="bg1"/>
            </a:solidFill>
            <a:prstDash val="solid"/>
            <a:round/>
            <a:headEnd type="none" w="med" len="med"/>
            <a:tailEnd type="none" w="med" len="med"/>
          </a:ln>
        </p:spPr>
      </p:cxnSp>
      <p:grpSp>
        <p:nvGrpSpPr>
          <p:cNvPr id="17" name="Group 16">
            <a:extLst>
              <a:ext uri="{C183D7F6-B498-43B3-948B-1728B52AA6E4}">
                <adec:decorative xmlns:adec="http://schemas.microsoft.com/office/drawing/2017/decorative" val="1"/>
              </a:ext>
            </a:extLst>
          </p:cNvPr>
          <p:cNvGrpSpPr/>
          <p:nvPr/>
        </p:nvGrpSpPr>
        <p:grpSpPr>
          <a:xfrm>
            <a:off x="1862319" y="-1163075"/>
            <a:ext cx="751595" cy="751595"/>
            <a:chOff x="1862319" y="-1163075"/>
            <a:chExt cx="751595" cy="751595"/>
          </a:xfrm>
        </p:grpSpPr>
        <p:sp>
          <p:nvSpPr>
            <p:cNvPr id="18" name="Oval 17"/>
            <p:cNvSpPr/>
            <p:nvPr/>
          </p:nvSpPr>
          <p:spPr>
            <a:xfrm>
              <a:off x="1862319" y="-1163075"/>
              <a:ext cx="751595" cy="7515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 Box 17"/>
            <p:cNvSpPr txBox="1">
              <a:spLocks noChangeArrowheads="1"/>
            </p:cNvSpPr>
            <p:nvPr/>
          </p:nvSpPr>
          <p:spPr bwMode="auto">
            <a:xfrm>
              <a:off x="1900478" y="-875319"/>
              <a:ext cx="683616" cy="1793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marL="0" marR="0" lvl="0" indent="0" algn="ctr" defTabSz="914400" rtl="0" eaLnBrk="1" fontAlgn="base" latinLnBrk="0" hangingPunct="1">
                <a:lnSpc>
                  <a:spcPts val="1525"/>
                </a:lnSpc>
                <a:spcBef>
                  <a:spcPct val="0"/>
                </a:spcBef>
                <a:spcAft>
                  <a:spcPts val="1200"/>
                </a:spcAft>
                <a:buClr>
                  <a:srgbClr val="FCB516"/>
                </a:buClr>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Tom</a:t>
              </a:r>
            </a:p>
          </p:txBody>
        </p:sp>
      </p:grpSp>
    </p:spTree>
    <p:extLst>
      <p:ext uri="{BB962C8B-B14F-4D97-AF65-F5344CB8AC3E}">
        <p14:creationId xmlns:p14="http://schemas.microsoft.com/office/powerpoint/2010/main" val="350288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A648-16E0-4ED1-B16B-A6EC4D9C9221}"/>
              </a:ext>
            </a:extLst>
          </p:cNvPr>
          <p:cNvSpPr>
            <a:spLocks noGrp="1"/>
          </p:cNvSpPr>
          <p:nvPr>
            <p:ph type="title"/>
          </p:nvPr>
        </p:nvSpPr>
        <p:spPr>
          <a:xfrm>
            <a:off x="572598" y="2626056"/>
            <a:ext cx="3630911" cy="1937083"/>
          </a:xfrm>
        </p:spPr>
        <p:txBody>
          <a:bodyPr anchor="t"/>
          <a:lstStyle/>
          <a:p>
            <a:pPr>
              <a:lnSpc>
                <a:spcPct val="100000"/>
              </a:lnSpc>
            </a:pPr>
            <a:r>
              <a:rPr lang="en-US" sz="2400" dirty="0">
                <a:latin typeface="Arial"/>
                <a:cs typeface="Arial"/>
              </a:rPr>
              <a:t>Use Cases</a:t>
            </a:r>
          </a:p>
        </p:txBody>
      </p:sp>
    </p:spTree>
    <p:extLst>
      <p:ext uri="{BB962C8B-B14F-4D97-AF65-F5344CB8AC3E}">
        <p14:creationId xmlns:p14="http://schemas.microsoft.com/office/powerpoint/2010/main" val="102357341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C352B408-CC1D-47E4-A62D-12BAD6750635}"/>
              </a:ext>
            </a:extLst>
          </p:cNvPr>
          <p:cNvSpPr>
            <a:spLocks noGrp="1"/>
          </p:cNvSpPr>
          <p:nvPr>
            <p:ph type="title"/>
          </p:nvPr>
        </p:nvSpPr>
        <p:spPr/>
        <p:txBody>
          <a:bodyPr/>
          <a:lstStyle/>
          <a:p>
            <a:r>
              <a:rPr lang="en-US" dirty="0">
                <a:solidFill>
                  <a:schemeClr val="bg1"/>
                </a:solidFill>
              </a:rPr>
              <a:t>Manufacturing Use Cases</a:t>
            </a:r>
            <a:br>
              <a:rPr lang="en-US" dirty="0">
                <a:solidFill>
                  <a:srgbClr val="412C5D"/>
                </a:solidFill>
              </a:rPr>
            </a:br>
            <a:endParaRPr lang="en-US" dirty="0"/>
          </a:p>
        </p:txBody>
      </p:sp>
      <p:sp>
        <p:nvSpPr>
          <p:cNvPr id="4" name="Title 1">
            <a:extLst>
              <a:ext uri="{FF2B5EF4-FFF2-40B4-BE49-F238E27FC236}">
                <a16:creationId xmlns:a16="http://schemas.microsoft.com/office/drawing/2014/main" id="{75A357E9-703F-4148-860C-0B48A12094F8}"/>
              </a:ext>
            </a:extLst>
          </p:cNvPr>
          <p:cNvSpPr txBox="1">
            <a:spLocks/>
          </p:cNvSpPr>
          <p:nvPr/>
        </p:nvSpPr>
        <p:spPr bwMode="auto">
          <a:xfrm>
            <a:off x="145120" y="162554"/>
            <a:ext cx="8688387" cy="52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412D5D"/>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12C5D"/>
                </a:solidFill>
                <a:effectLst/>
                <a:uLnTx/>
                <a:uFillTx/>
                <a:latin typeface="Arial" panose="020B0604020202020204" pitchFamily="34" charset="0"/>
                <a:ea typeface="+mj-ea"/>
                <a:cs typeface="Arial" panose="020B0604020202020204" pitchFamily="34" charset="0"/>
              </a:rPr>
              <a:t>Manufacturing Use Cases</a:t>
            </a:r>
          </a:p>
        </p:txBody>
      </p:sp>
      <p:sp>
        <p:nvSpPr>
          <p:cNvPr id="11" name="Rectangle 10">
            <a:extLst>
              <a:ext uri="{FF2B5EF4-FFF2-40B4-BE49-F238E27FC236}">
                <a16:creationId xmlns:a16="http://schemas.microsoft.com/office/drawing/2014/main" id="{71A424D7-E1AF-43B5-A896-1DDF24C58F06}"/>
              </a:ext>
              <a:ext uri="{C183D7F6-B498-43B3-948B-1728B52AA6E4}">
                <adec:decorative xmlns:adec="http://schemas.microsoft.com/office/drawing/2017/decorative" val="1"/>
              </a:ext>
            </a:extLst>
          </p:cNvPr>
          <p:cNvSpPr/>
          <p:nvPr/>
        </p:nvSpPr>
        <p:spPr>
          <a:xfrm>
            <a:off x="1" y="857249"/>
            <a:ext cx="12192000" cy="5800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pitchFamily="34" charset="0"/>
              <a:ea typeface="+mn-ea"/>
              <a:cs typeface="+mn-cs"/>
            </a:endParaRPr>
          </a:p>
        </p:txBody>
      </p:sp>
      <p:sp>
        <p:nvSpPr>
          <p:cNvPr id="18" name="Pentagon 20">
            <a:extLst>
              <a:ext uri="{FF2B5EF4-FFF2-40B4-BE49-F238E27FC236}">
                <a16:creationId xmlns:a16="http://schemas.microsoft.com/office/drawing/2014/main" id="{6C9074AF-A9BD-4776-9EE9-46965E6E52AF}"/>
              </a:ext>
              <a:ext uri="{C183D7F6-B498-43B3-948B-1728B52AA6E4}">
                <adec:decorative xmlns:adec="http://schemas.microsoft.com/office/drawing/2017/decorative" val="1"/>
              </a:ext>
            </a:extLst>
          </p:cNvPr>
          <p:cNvSpPr/>
          <p:nvPr/>
        </p:nvSpPr>
        <p:spPr>
          <a:xfrm>
            <a:off x="0" y="857250"/>
            <a:ext cx="2525086" cy="5800664"/>
          </a:xfrm>
          <a:custGeom>
            <a:avLst/>
            <a:gdLst>
              <a:gd name="connsiteX0" fmla="*/ 0 w 863083"/>
              <a:gd name="connsiteY0" fmla="*/ 0 h 2153232"/>
              <a:gd name="connsiteX1" fmla="*/ 793372 w 863083"/>
              <a:gd name="connsiteY1" fmla="*/ 0 h 2153232"/>
              <a:gd name="connsiteX2" fmla="*/ 863083 w 863083"/>
              <a:gd name="connsiteY2" fmla="*/ 1076616 h 2153232"/>
              <a:gd name="connsiteX3" fmla="*/ 793372 w 863083"/>
              <a:gd name="connsiteY3" fmla="*/ 2153232 h 2153232"/>
              <a:gd name="connsiteX4" fmla="*/ 0 w 863083"/>
              <a:gd name="connsiteY4" fmla="*/ 2153232 h 2153232"/>
              <a:gd name="connsiteX5" fmla="*/ 0 w 863083"/>
              <a:gd name="connsiteY5" fmla="*/ 0 h 2153232"/>
              <a:gd name="connsiteX0" fmla="*/ 0 w 1039254"/>
              <a:gd name="connsiteY0" fmla="*/ 0 h 2153232"/>
              <a:gd name="connsiteX1" fmla="*/ 793372 w 1039254"/>
              <a:gd name="connsiteY1" fmla="*/ 0 h 2153232"/>
              <a:gd name="connsiteX2" fmla="*/ 1039254 w 1039254"/>
              <a:gd name="connsiteY2" fmla="*/ 1085005 h 2153232"/>
              <a:gd name="connsiteX3" fmla="*/ 793372 w 1039254"/>
              <a:gd name="connsiteY3" fmla="*/ 2153232 h 2153232"/>
              <a:gd name="connsiteX4" fmla="*/ 0 w 1039254"/>
              <a:gd name="connsiteY4" fmla="*/ 2153232 h 2153232"/>
              <a:gd name="connsiteX5" fmla="*/ 0 w 1039254"/>
              <a:gd name="connsiteY5" fmla="*/ 0 h 2153232"/>
              <a:gd name="connsiteX0" fmla="*/ 0 w 923485"/>
              <a:gd name="connsiteY0" fmla="*/ 0 h 2153232"/>
              <a:gd name="connsiteX1" fmla="*/ 793372 w 923485"/>
              <a:gd name="connsiteY1" fmla="*/ 0 h 2153232"/>
              <a:gd name="connsiteX2" fmla="*/ 923485 w 923485"/>
              <a:gd name="connsiteY2" fmla="*/ 1063666 h 2153232"/>
              <a:gd name="connsiteX3" fmla="*/ 793372 w 923485"/>
              <a:gd name="connsiteY3" fmla="*/ 2153232 h 2153232"/>
              <a:gd name="connsiteX4" fmla="*/ 0 w 923485"/>
              <a:gd name="connsiteY4" fmla="*/ 2153232 h 2153232"/>
              <a:gd name="connsiteX5" fmla="*/ 0 w 923485"/>
              <a:gd name="connsiteY5" fmla="*/ 0 h 2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85" h="2153232">
                <a:moveTo>
                  <a:pt x="0" y="0"/>
                </a:moveTo>
                <a:lnTo>
                  <a:pt x="793372" y="0"/>
                </a:lnTo>
                <a:lnTo>
                  <a:pt x="923485" y="1063666"/>
                </a:lnTo>
                <a:lnTo>
                  <a:pt x="793372" y="2153232"/>
                </a:lnTo>
                <a:lnTo>
                  <a:pt x="0" y="2153232"/>
                </a:lnTo>
                <a:lnTo>
                  <a:pt x="0" y="0"/>
                </a:lnTo>
                <a:close/>
              </a:path>
            </a:pathLst>
          </a:custGeom>
          <a:solidFill>
            <a:srgbClr val="FFB612"/>
          </a:solidFill>
          <a:ln>
            <a:noFill/>
          </a:ln>
          <a:effectLst>
            <a:outerShdw blurRad="101600" dist="63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A5539936-C5C3-4628-B15B-ACA9FDB63A88}"/>
              </a:ext>
              <a:ext uri="{C183D7F6-B498-43B3-948B-1728B52AA6E4}">
                <adec:decorative xmlns:adec="http://schemas.microsoft.com/office/drawing/2017/decorative" val="1"/>
              </a:ext>
            </a:extLst>
          </p:cNvPr>
          <p:cNvSpPr/>
          <p:nvPr/>
        </p:nvSpPr>
        <p:spPr>
          <a:xfrm>
            <a:off x="1707839" y="1570012"/>
            <a:ext cx="1138650" cy="1138650"/>
          </a:xfrm>
          <a:prstGeom prst="ellipse">
            <a:avLst/>
          </a:prstGeom>
          <a:solidFill>
            <a:schemeClr val="bg1"/>
          </a:solidFill>
          <a:ln w="412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egular" charset="0"/>
              <a:ea typeface="+mn-ea"/>
              <a:cs typeface="+mn-cs"/>
            </a:endParaRPr>
          </a:p>
        </p:txBody>
      </p:sp>
      <p:pic>
        <p:nvPicPr>
          <p:cNvPr id="20" name="Picture 19">
            <a:extLst>
              <a:ext uri="{FF2B5EF4-FFF2-40B4-BE49-F238E27FC236}">
                <a16:creationId xmlns:a16="http://schemas.microsoft.com/office/drawing/2014/main" id="{45A9FE13-0C13-4622-BFD9-5261A2598F9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4842" y="1842876"/>
            <a:ext cx="601846" cy="601846"/>
          </a:xfrm>
          <a:prstGeom prst="rect">
            <a:avLst/>
          </a:prstGeom>
        </p:spPr>
      </p:pic>
      <p:sp>
        <p:nvSpPr>
          <p:cNvPr id="2" name="Rectangle 1">
            <a:extLst>
              <a:ext uri="{FF2B5EF4-FFF2-40B4-BE49-F238E27FC236}">
                <a16:creationId xmlns:a16="http://schemas.microsoft.com/office/drawing/2014/main" id="{B6CC6261-EBBA-4FA7-92FA-2347922D8AC0}"/>
              </a:ext>
            </a:extLst>
          </p:cNvPr>
          <p:cNvSpPr/>
          <p:nvPr/>
        </p:nvSpPr>
        <p:spPr>
          <a:xfrm>
            <a:off x="2935463" y="1025604"/>
            <a:ext cx="8846160" cy="563231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2D5D"/>
                </a:solidFill>
                <a:effectLst/>
                <a:uLnTx/>
                <a:uFillTx/>
                <a:latin typeface="Arial" panose="020B0604020202020204" pitchFamily="34" charset="0"/>
                <a:ea typeface="+mn-ea"/>
                <a:cs typeface="Arial" panose="020B0604020202020204" pitchFamily="34" charset="0"/>
              </a:rPr>
              <a:t>Business Area: Finance and Accounting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Invoice Payment</a:t>
            </a: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AP Automation</a:t>
            </a: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Freight Rating and Payment Auditing</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2D5D"/>
                </a:solidFill>
                <a:effectLst/>
                <a:uLnTx/>
                <a:uFillTx/>
                <a:latin typeface="Arial" panose="020B0604020202020204" pitchFamily="34" charset="0"/>
                <a:ea typeface="+mn-ea"/>
                <a:cs typeface="Arial" panose="020B0604020202020204" pitchFamily="34" charset="0"/>
              </a:rPr>
              <a:t>Business Area: Customer Service</a:t>
            </a:r>
            <a:b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Quote Creation</a:t>
            </a: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Order Correction</a:t>
            </a: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Product Registration Approval</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2D5D"/>
                </a:solidFill>
                <a:effectLst/>
                <a:uLnTx/>
                <a:uFillTx/>
                <a:latin typeface="Arial" panose="020B0604020202020204" pitchFamily="34" charset="0"/>
                <a:ea typeface="+mn-ea"/>
                <a:cs typeface="Arial" panose="020B0604020202020204" pitchFamily="34" charset="0"/>
              </a:rPr>
              <a:t>Business Area: Operations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Inventory Re-ordering</a:t>
            </a: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SKU Updates</a:t>
            </a: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Inventory, AP, Sales, Pipeline and Pricing Report Creation</a:t>
            </a: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MES Integration</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2D5D"/>
                </a:solidFill>
                <a:effectLst/>
                <a:uLnTx/>
                <a:uFillTx/>
                <a:latin typeface="Arial" panose="020B0604020202020204" pitchFamily="34" charset="0"/>
                <a:ea typeface="+mn-ea"/>
                <a:cs typeface="Arial" panose="020B0604020202020204" pitchFamily="34" charset="0"/>
              </a:rPr>
              <a:t>Business Area: Compliance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0"/>
              </a:spcBef>
              <a:spcAft>
                <a:spcPct val="0"/>
              </a:spcAft>
              <a:buClr>
                <a:srgbClr val="F2B74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GDPR-required Customer Record Updates</a:t>
            </a:r>
          </a:p>
        </p:txBody>
      </p:sp>
    </p:spTree>
    <p:extLst>
      <p:ext uri="{BB962C8B-B14F-4D97-AF65-F5344CB8AC3E}">
        <p14:creationId xmlns:p14="http://schemas.microsoft.com/office/powerpoint/2010/main" val="222407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523027B-CB05-2A41-8A12-B58240D379F0}"/>
              </a:ext>
            </a:extLst>
          </p:cNvPr>
          <p:cNvSpPr>
            <a:spLocks noGrp="1"/>
          </p:cNvSpPr>
          <p:nvPr>
            <p:ph type="ctrTitle"/>
          </p:nvPr>
        </p:nvSpPr>
        <p:spPr/>
        <p:txBody>
          <a:bodyPr/>
          <a:lstStyle/>
          <a:p>
            <a:r>
              <a:rPr lang="en-US" dirty="0">
                <a:latin typeface="Arial"/>
                <a:cs typeface="Arial"/>
              </a:rPr>
              <a:t>Manufacturing a Case for</a:t>
            </a:r>
            <a:br>
              <a:rPr lang="en-US" dirty="0">
                <a:latin typeface="Arial"/>
                <a:cs typeface="Arial"/>
              </a:rPr>
            </a:br>
            <a:r>
              <a:rPr lang="en-US" dirty="0">
                <a:latin typeface="Arial"/>
                <a:cs typeface="Arial"/>
              </a:rPr>
              <a:t>Robotic Process Automation</a:t>
            </a:r>
          </a:p>
        </p:txBody>
      </p:sp>
      <p:pic>
        <p:nvPicPr>
          <p:cNvPr id="10" name="Picture 9" descr="Centric logo">
            <a:extLst>
              <a:ext uri="{FF2B5EF4-FFF2-40B4-BE49-F238E27FC236}">
                <a16:creationId xmlns:a16="http://schemas.microsoft.com/office/drawing/2014/main" id="{604EB412-7C40-AF42-99AD-C8A9BD2CF8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0" y="1029357"/>
            <a:ext cx="2440516" cy="337480"/>
          </a:xfrm>
          <a:prstGeom prst="rect">
            <a:avLst/>
          </a:prstGeom>
        </p:spPr>
      </p:pic>
      <p:sp>
        <p:nvSpPr>
          <p:cNvPr id="3" name="Text Placeholder 2">
            <a:extLst>
              <a:ext uri="{FF2B5EF4-FFF2-40B4-BE49-F238E27FC236}">
                <a16:creationId xmlns:a16="http://schemas.microsoft.com/office/drawing/2014/main" id="{75C3E17A-3754-6E40-801A-2899589282B9}"/>
              </a:ext>
            </a:extLst>
          </p:cNvPr>
          <p:cNvSpPr>
            <a:spLocks noGrp="1"/>
          </p:cNvSpPr>
          <p:nvPr>
            <p:ph type="body" idx="10"/>
          </p:nvPr>
        </p:nvSpPr>
        <p:spPr/>
        <p:txBody>
          <a:bodyPr/>
          <a:lstStyle/>
          <a:p>
            <a:r>
              <a:rPr lang="en-US" dirty="0"/>
              <a:t>Mike Ryba</a:t>
            </a:r>
          </a:p>
        </p:txBody>
      </p:sp>
      <p:cxnSp>
        <p:nvCxnSpPr>
          <p:cNvPr id="15" name="Straight Connector 14">
            <a:extLst>
              <a:ext uri="{C183D7F6-B498-43B3-948B-1728B52AA6E4}">
                <adec:decorative xmlns:adec="http://schemas.microsoft.com/office/drawing/2017/decorative" val="1"/>
              </a:ext>
            </a:extLst>
          </p:cNvPr>
          <p:cNvCxnSpPr/>
          <p:nvPr/>
        </p:nvCxnSpPr>
        <p:spPr>
          <a:xfrm>
            <a:off x="559490" y="4133267"/>
            <a:ext cx="693174" cy="0"/>
          </a:xfrm>
          <a:prstGeom prst="line">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1392582-C70F-2747-A765-D6852D51313E}"/>
              </a:ext>
            </a:extLst>
          </p:cNvPr>
          <p:cNvSpPr>
            <a:spLocks noGrp="1"/>
          </p:cNvSpPr>
          <p:nvPr>
            <p:ph type="body" sz="quarter" idx="11"/>
          </p:nvPr>
        </p:nvSpPr>
        <p:spPr>
          <a:xfrm>
            <a:off x="533400" y="4692663"/>
            <a:ext cx="5170361" cy="463550"/>
          </a:xfrm>
        </p:spPr>
        <p:txBody>
          <a:bodyPr/>
          <a:lstStyle/>
          <a:p>
            <a:r>
              <a:rPr lang="en-US" dirty="0"/>
              <a:t>Presented to DCMME – Purdue University</a:t>
            </a:r>
          </a:p>
          <a:p>
            <a:r>
              <a:rPr lang="en-US" dirty="0"/>
              <a:t>September 27, 2019</a:t>
            </a:r>
          </a:p>
        </p:txBody>
      </p:sp>
      <p:sp>
        <p:nvSpPr>
          <p:cNvPr id="12" name="TextBox 11">
            <a:extLst>
              <a:ext uri="{FF2B5EF4-FFF2-40B4-BE49-F238E27FC236}">
                <a16:creationId xmlns:a16="http://schemas.microsoft.com/office/drawing/2014/main" id="{5BBDFF61-C328-2E4C-A985-01AFC65FB09A}"/>
              </a:ext>
            </a:extLst>
          </p:cNvPr>
          <p:cNvSpPr txBox="1"/>
          <p:nvPr/>
        </p:nvSpPr>
        <p:spPr>
          <a:xfrm>
            <a:off x="589554" y="6322445"/>
            <a:ext cx="7436845" cy="348300"/>
          </a:xfrm>
          <a:prstGeom prst="rect">
            <a:avLst/>
          </a:prstGeom>
          <a:noFill/>
        </p:spPr>
        <p:txBody>
          <a:bodyPr wrap="square" lIns="0" tIns="0" rIns="0" bIns="0">
            <a:spAutoFit/>
          </a:bodyPr>
          <a:lstStyle/>
          <a:p>
            <a:pPr marL="0" marR="0" lvl="0" indent="0" algn="l" defTabSz="914400" rtl="0" eaLnBrk="0" fontAlgn="auto" latinLnBrk="0" hangingPunct="0">
              <a:lnSpc>
                <a:spcPts val="700"/>
              </a:lnSpc>
              <a:spcBef>
                <a:spcPct val="15000"/>
              </a:spcBef>
              <a:spcAft>
                <a:spcPts val="0"/>
              </a:spcAft>
              <a:buClrTx/>
              <a:buSzTx/>
              <a:buFontTx/>
              <a:buNone/>
              <a:tabLst/>
              <a:defRPr/>
            </a:pPr>
            <a:r>
              <a:rPr kumimoji="0" lang="en-US" sz="600" b="0" i="0" u="none" strike="noStrike" kern="1200" cap="none" spc="0" normalizeH="0" baseline="0" noProof="0" dirty="0">
                <a:ln>
                  <a:noFill/>
                </a:ln>
                <a:solidFill>
                  <a:srgbClr val="424242">
                    <a:lumMod val="50000"/>
                    <a:lumOff val="50000"/>
                  </a:srgbClr>
                </a:solidFill>
                <a:effectLst/>
                <a:uLnTx/>
                <a:uFillTx/>
                <a:latin typeface="Arial" panose="020B0604020202020204" pitchFamily="34" charset="0"/>
                <a:ea typeface="+mn-ea"/>
                <a:cs typeface="Arial" panose="020B0604020202020204" pitchFamily="34" charset="0"/>
              </a:rPr>
              <a:t>NOTICE:  PROPRIETARY AND CONFIDENTIAL</a:t>
            </a:r>
          </a:p>
          <a:p>
            <a:pPr marL="0" marR="0" lvl="0" indent="0" algn="l" defTabSz="914400" rtl="0" eaLnBrk="0" fontAlgn="auto" latinLnBrk="0" hangingPunct="0">
              <a:lnSpc>
                <a:spcPts val="900"/>
              </a:lnSpc>
              <a:spcBef>
                <a:spcPct val="30000"/>
              </a:spcBef>
              <a:spcAft>
                <a:spcPts val="0"/>
              </a:spcAft>
              <a:buClrTx/>
              <a:buSzTx/>
              <a:buFontTx/>
              <a:buNone/>
              <a:tabLst/>
              <a:defRPr/>
            </a:pPr>
            <a:r>
              <a:rPr kumimoji="0" lang="en-US" sz="600" b="0" i="0" u="none" strike="noStrike" kern="1200" cap="none" spc="0" normalizeH="0" baseline="0" noProof="0" dirty="0">
                <a:ln>
                  <a:noFill/>
                </a:ln>
                <a:solidFill>
                  <a:srgbClr val="424242">
                    <a:lumMod val="50000"/>
                    <a:lumOff val="50000"/>
                  </a:srgbClr>
                </a:solidFill>
                <a:effectLst/>
                <a:uLnTx/>
                <a:uFillTx/>
                <a:latin typeface="Arial" panose="020B0604020202020204" pitchFamily="34" charset="0"/>
                <a:ea typeface="+mn-ea"/>
                <a:cs typeface="Arial" panose="020B0604020202020204" pitchFamily="34" charset="0"/>
              </a:rPr>
              <a:t>This material is proprietary to and contains trade secrets and information which is solely the property of Centric Consulting, LLC. It is solely for the Client’s internal use and shall not be used, reproduced, copied, disclosed, transmitted, in whole or in part, without the express consent of Centric Consulting, LLC.  © 2019 Centric Consulting, LLC. All rights reserved. </a:t>
            </a:r>
            <a:endParaRPr kumimoji="0" lang="en-US" sz="800" b="0" i="0" u="none" strike="noStrike" kern="1200" cap="none" spc="0" normalizeH="0" baseline="0" noProof="0" dirty="0">
              <a:ln>
                <a:noFill/>
              </a:ln>
              <a:solidFill>
                <a:srgbClr val="424242">
                  <a:lumMod val="50000"/>
                  <a:lumOff val="50000"/>
                </a:srgbClr>
              </a:solidFill>
              <a:effectLst/>
              <a:uLnTx/>
              <a:uFillTx/>
              <a:latin typeface="Arial" panose="020B0604020202020204" pitchFamily="34" charset="0"/>
              <a:ea typeface="+mn-ea"/>
              <a:cs typeface="+mn-cs"/>
            </a:endParaRPr>
          </a:p>
        </p:txBody>
      </p:sp>
      <p:sp>
        <p:nvSpPr>
          <p:cNvPr id="11" name="Moon 10">
            <a:extLst>
              <a:ext uri="{FF2B5EF4-FFF2-40B4-BE49-F238E27FC236}">
                <a16:creationId xmlns:a16="http://schemas.microsoft.com/office/drawing/2014/main" id="{E843009F-62E0-B845-8BBB-F9F5A8EB82C6}"/>
              </a:ext>
              <a:ext uri="{C183D7F6-B498-43B3-948B-1728B52AA6E4}">
                <adec:decorative xmlns:adec="http://schemas.microsoft.com/office/drawing/2017/decorative" val="1"/>
              </a:ext>
            </a:extLst>
          </p:cNvPr>
          <p:cNvSpPr/>
          <p:nvPr/>
        </p:nvSpPr>
        <p:spPr>
          <a:xfrm>
            <a:off x="4675263" y="-766361"/>
            <a:ext cx="3094460" cy="8283810"/>
          </a:xfrm>
          <a:prstGeom prst="moon">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63914" y="1"/>
            <a:ext cx="5170361" cy="6881446"/>
          </a:xfrm>
          <a:prstGeom prst="rect">
            <a:avLst/>
          </a:prstGeom>
        </p:spPr>
      </p:pic>
      <p:pic>
        <p:nvPicPr>
          <p:cNvPr id="6" name="Picture 5" descr="DCMME logo">
            <a:extLst>
              <a:ext uri="{FF2B5EF4-FFF2-40B4-BE49-F238E27FC236}">
                <a16:creationId xmlns:a16="http://schemas.microsoft.com/office/drawing/2014/main" id="{B4B44387-A4BF-4CDF-996E-F5573831CC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9847" y="2239720"/>
            <a:ext cx="1867325" cy="1854623"/>
          </a:xfrm>
          <a:prstGeom prst="rect">
            <a:avLst/>
          </a:prstGeom>
        </p:spPr>
      </p:pic>
    </p:spTree>
    <p:extLst>
      <p:ext uri="{BB962C8B-B14F-4D97-AF65-F5344CB8AC3E}">
        <p14:creationId xmlns:p14="http://schemas.microsoft.com/office/powerpoint/2010/main" val="2053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2" name="Title 1" hidden="1">
            <a:extLst>
              <a:ext uri="{FF2B5EF4-FFF2-40B4-BE49-F238E27FC236}">
                <a16:creationId xmlns:a16="http://schemas.microsoft.com/office/drawing/2014/main" id="{929BDE92-235B-481C-B382-8696D3829637}"/>
              </a:ext>
            </a:extLst>
          </p:cNvPr>
          <p:cNvSpPr>
            <a:spLocks noGrp="1"/>
          </p:cNvSpPr>
          <p:nvPr>
            <p:ph type="ctrTitle"/>
          </p:nvPr>
        </p:nvSpPr>
        <p:spPr/>
        <p:txBody>
          <a:bodyPr/>
          <a:lstStyle/>
          <a:p>
            <a:r>
              <a:rPr lang="en-US" dirty="0">
                <a:solidFill>
                  <a:schemeClr val="bg1"/>
                </a:solidFill>
              </a:rPr>
              <a:t>Process: Financial Operations </a:t>
            </a:r>
          </a:p>
        </p:txBody>
      </p:sp>
      <p:sp>
        <p:nvSpPr>
          <p:cNvPr id="20" name="Pentagon 20">
            <a:extLst>
              <a:ext uri="{FF2B5EF4-FFF2-40B4-BE49-F238E27FC236}">
                <a16:creationId xmlns:a16="http://schemas.microsoft.com/office/drawing/2014/main" id="{3EED14C4-C668-4612-850F-D43C24DC43B6}"/>
              </a:ext>
              <a:ext uri="{C183D7F6-B498-43B3-948B-1728B52AA6E4}">
                <adec:decorative xmlns:adec="http://schemas.microsoft.com/office/drawing/2017/decorative" val="1"/>
              </a:ext>
            </a:extLst>
          </p:cNvPr>
          <p:cNvSpPr/>
          <p:nvPr/>
        </p:nvSpPr>
        <p:spPr>
          <a:xfrm>
            <a:off x="0" y="-1"/>
            <a:ext cx="1695600" cy="6857775"/>
          </a:xfrm>
          <a:custGeom>
            <a:avLst/>
            <a:gdLst>
              <a:gd name="connsiteX0" fmla="*/ 0 w 863083"/>
              <a:gd name="connsiteY0" fmla="*/ 0 h 2153232"/>
              <a:gd name="connsiteX1" fmla="*/ 793372 w 863083"/>
              <a:gd name="connsiteY1" fmla="*/ 0 h 2153232"/>
              <a:gd name="connsiteX2" fmla="*/ 863083 w 863083"/>
              <a:gd name="connsiteY2" fmla="*/ 1076616 h 2153232"/>
              <a:gd name="connsiteX3" fmla="*/ 793372 w 863083"/>
              <a:gd name="connsiteY3" fmla="*/ 2153232 h 2153232"/>
              <a:gd name="connsiteX4" fmla="*/ 0 w 863083"/>
              <a:gd name="connsiteY4" fmla="*/ 2153232 h 2153232"/>
              <a:gd name="connsiteX5" fmla="*/ 0 w 863083"/>
              <a:gd name="connsiteY5" fmla="*/ 0 h 2153232"/>
              <a:gd name="connsiteX0" fmla="*/ 0 w 1039254"/>
              <a:gd name="connsiteY0" fmla="*/ 0 h 2153232"/>
              <a:gd name="connsiteX1" fmla="*/ 793372 w 1039254"/>
              <a:gd name="connsiteY1" fmla="*/ 0 h 2153232"/>
              <a:gd name="connsiteX2" fmla="*/ 1039254 w 1039254"/>
              <a:gd name="connsiteY2" fmla="*/ 1085005 h 2153232"/>
              <a:gd name="connsiteX3" fmla="*/ 793372 w 1039254"/>
              <a:gd name="connsiteY3" fmla="*/ 2153232 h 2153232"/>
              <a:gd name="connsiteX4" fmla="*/ 0 w 1039254"/>
              <a:gd name="connsiteY4" fmla="*/ 2153232 h 2153232"/>
              <a:gd name="connsiteX5" fmla="*/ 0 w 1039254"/>
              <a:gd name="connsiteY5" fmla="*/ 0 h 2153232"/>
              <a:gd name="connsiteX0" fmla="*/ 0 w 923485"/>
              <a:gd name="connsiteY0" fmla="*/ 0 h 2153232"/>
              <a:gd name="connsiteX1" fmla="*/ 793372 w 923485"/>
              <a:gd name="connsiteY1" fmla="*/ 0 h 2153232"/>
              <a:gd name="connsiteX2" fmla="*/ 923485 w 923485"/>
              <a:gd name="connsiteY2" fmla="*/ 1063666 h 2153232"/>
              <a:gd name="connsiteX3" fmla="*/ 793372 w 923485"/>
              <a:gd name="connsiteY3" fmla="*/ 2153232 h 2153232"/>
              <a:gd name="connsiteX4" fmla="*/ 0 w 923485"/>
              <a:gd name="connsiteY4" fmla="*/ 2153232 h 2153232"/>
              <a:gd name="connsiteX5" fmla="*/ 0 w 923485"/>
              <a:gd name="connsiteY5" fmla="*/ 0 h 2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85" h="2153232">
                <a:moveTo>
                  <a:pt x="0" y="0"/>
                </a:moveTo>
                <a:lnTo>
                  <a:pt x="793372" y="0"/>
                </a:lnTo>
                <a:lnTo>
                  <a:pt x="923485" y="1063666"/>
                </a:lnTo>
                <a:lnTo>
                  <a:pt x="793372" y="2153232"/>
                </a:lnTo>
                <a:lnTo>
                  <a:pt x="0" y="2153232"/>
                </a:lnTo>
                <a:lnTo>
                  <a:pt x="0" y="0"/>
                </a:lnTo>
                <a:close/>
              </a:path>
            </a:pathLst>
          </a:custGeom>
          <a:solidFill>
            <a:srgbClr val="FFB612"/>
          </a:solidFill>
          <a:ln>
            <a:noFill/>
          </a:ln>
          <a:effectLst>
            <a:outerShdw blurRad="101600" dist="63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03" name="Google Shape;703;p50" descr="UiPath logo"/>
          <p:cNvPicPr preferRelativeResize="0"/>
          <p:nvPr/>
        </p:nvPicPr>
        <p:blipFill rotWithShape="1">
          <a:blip r:embed="rId3">
            <a:alphaModFix/>
          </a:blip>
          <a:srcRect/>
          <a:stretch/>
        </p:blipFill>
        <p:spPr>
          <a:xfrm>
            <a:off x="251245" y="3212878"/>
            <a:ext cx="1158455" cy="422708"/>
          </a:xfrm>
          <a:prstGeom prst="rect">
            <a:avLst/>
          </a:prstGeom>
          <a:noFill/>
          <a:ln>
            <a:noFill/>
          </a:ln>
        </p:spPr>
      </p:pic>
      <p:pic>
        <p:nvPicPr>
          <p:cNvPr id="705" name="Google Shape;705;p50" descr="HP logo"/>
          <p:cNvPicPr preferRelativeResize="0"/>
          <p:nvPr/>
        </p:nvPicPr>
        <p:blipFill>
          <a:blip r:embed="rId4">
            <a:alphaModFix/>
          </a:blip>
          <a:stretch>
            <a:fillRect/>
          </a:stretch>
        </p:blipFill>
        <p:spPr>
          <a:xfrm>
            <a:off x="2204824" y="175450"/>
            <a:ext cx="928476" cy="928476"/>
          </a:xfrm>
          <a:prstGeom prst="rect">
            <a:avLst/>
          </a:prstGeom>
          <a:noFill/>
          <a:ln>
            <a:noFill/>
          </a:ln>
        </p:spPr>
      </p:pic>
      <p:cxnSp>
        <p:nvCxnSpPr>
          <p:cNvPr id="694" name="Google Shape;694;p50">
            <a:extLst>
              <a:ext uri="{C183D7F6-B498-43B3-948B-1728B52AA6E4}">
                <adec:decorative xmlns:adec="http://schemas.microsoft.com/office/drawing/2017/decorative" val="1"/>
              </a:ext>
            </a:extLst>
          </p:cNvPr>
          <p:cNvCxnSpPr/>
          <p:nvPr/>
        </p:nvCxnSpPr>
        <p:spPr>
          <a:xfrm>
            <a:off x="4963949" y="340757"/>
            <a:ext cx="0" cy="336900"/>
          </a:xfrm>
          <a:prstGeom prst="straightConnector1">
            <a:avLst/>
          </a:prstGeom>
          <a:noFill/>
          <a:ln w="9525" cap="flat" cmpd="sng">
            <a:solidFill>
              <a:srgbClr val="B9D9EB"/>
            </a:solidFill>
            <a:prstDash val="solid"/>
            <a:miter lim="800000"/>
            <a:headEnd type="none" w="sm" len="sm"/>
            <a:tailEnd type="none" w="sm" len="sm"/>
          </a:ln>
        </p:spPr>
      </p:cxnSp>
      <p:sp>
        <p:nvSpPr>
          <p:cNvPr id="700" name="Google Shape;700;p50"/>
          <p:cNvSpPr txBox="1"/>
          <p:nvPr/>
        </p:nvSpPr>
        <p:spPr>
          <a:xfrm>
            <a:off x="5306022" y="319307"/>
            <a:ext cx="12942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F7F7F"/>
                </a:solidFill>
                <a:effectLst/>
                <a:uLnTx/>
                <a:uFillTx/>
                <a:latin typeface="Calibri"/>
                <a:ea typeface="Calibri"/>
                <a:cs typeface="Calibri"/>
                <a:sym typeface="Calibri"/>
              </a:rPr>
              <a:t>Department</a:t>
            </a: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r>
              <a:rPr kumimoji="0" lang="en-US" sz="1000" b="0" i="0" u="none" strike="noStrike" kern="1200" cap="none" spc="0" normalizeH="0" baseline="0" noProof="0" dirty="0">
                <a:ln>
                  <a:noFill/>
                </a:ln>
                <a:solidFill>
                  <a:srgbClr val="7F7F7F"/>
                </a:solidFill>
                <a:effectLst/>
                <a:uLnTx/>
                <a:uFillTx/>
                <a:latin typeface="Calibri"/>
                <a:ea typeface="Calibri"/>
                <a:cs typeface="Calibri"/>
                <a:sym typeface="Calibri"/>
              </a:rPr>
              <a:t>Procurement and Supply Chain</a:t>
            </a: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cxnSp>
        <p:nvCxnSpPr>
          <p:cNvPr id="701" name="Google Shape;701;p50">
            <a:extLst>
              <a:ext uri="{C183D7F6-B498-43B3-948B-1728B52AA6E4}">
                <adec:decorative xmlns:adec="http://schemas.microsoft.com/office/drawing/2017/decorative" val="1"/>
              </a:ext>
            </a:extLst>
          </p:cNvPr>
          <p:cNvCxnSpPr/>
          <p:nvPr/>
        </p:nvCxnSpPr>
        <p:spPr>
          <a:xfrm>
            <a:off x="6600225" y="340757"/>
            <a:ext cx="0" cy="336900"/>
          </a:xfrm>
          <a:prstGeom prst="straightConnector1">
            <a:avLst/>
          </a:prstGeom>
          <a:noFill/>
          <a:ln w="9525" cap="flat" cmpd="sng">
            <a:solidFill>
              <a:srgbClr val="B9D9EB"/>
            </a:solidFill>
            <a:prstDash val="solid"/>
            <a:miter lim="800000"/>
            <a:headEnd type="none" w="sm" len="sm"/>
            <a:tailEnd type="none" w="sm" len="sm"/>
          </a:ln>
        </p:spPr>
      </p:cxnSp>
      <p:sp>
        <p:nvSpPr>
          <p:cNvPr id="699" name="Google Shape;699;p50"/>
          <p:cNvSpPr txBox="1"/>
          <p:nvPr/>
        </p:nvSpPr>
        <p:spPr>
          <a:xfrm>
            <a:off x="6794611" y="319307"/>
            <a:ext cx="1120500" cy="379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F7F7F"/>
                </a:solidFill>
                <a:effectLst/>
                <a:uLnTx/>
                <a:uFillTx/>
                <a:latin typeface="Calibri"/>
                <a:ea typeface="Calibri"/>
                <a:cs typeface="Calibri"/>
                <a:sym typeface="Calibri"/>
              </a:rPr>
              <a:t>Industry</a:t>
            </a: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Pts val="1100"/>
              <a:buFontTx/>
              <a:buNone/>
              <a:tabLst/>
              <a:defRPr/>
            </a:pPr>
            <a:r>
              <a:rPr kumimoji="0" lang="en-US" sz="1000" b="0" i="0" u="none" strike="noStrike" kern="1200" cap="none" spc="0" normalizeH="0" baseline="0" noProof="0" dirty="0">
                <a:ln>
                  <a:noFill/>
                </a:ln>
                <a:solidFill>
                  <a:srgbClr val="7F7F7F"/>
                </a:solidFill>
                <a:effectLst/>
                <a:uLnTx/>
                <a:uFillTx/>
                <a:latin typeface="Calibri"/>
                <a:ea typeface="Calibri"/>
                <a:cs typeface="Calibri"/>
                <a:sym typeface="Calibri"/>
              </a:rPr>
              <a:t>Manufacturing</a:t>
            </a: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Pts val="1100"/>
              <a:buFontTx/>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Pts val="1100"/>
              <a:buFontTx/>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Pts val="1100"/>
              <a:buFontTx/>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Pts val="1100"/>
              <a:buFontTx/>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Pts val="1100"/>
              <a:buFontTx/>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Pts val="1100"/>
              <a:buFontTx/>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sp>
        <p:nvSpPr>
          <p:cNvPr id="688" name="Google Shape;688;p50"/>
          <p:cNvSpPr txBox="1"/>
          <p:nvPr/>
        </p:nvSpPr>
        <p:spPr>
          <a:xfrm>
            <a:off x="1994263" y="1544439"/>
            <a:ext cx="13977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5B00"/>
                </a:solidFill>
                <a:effectLst/>
                <a:uLnTx/>
                <a:uFillTx/>
                <a:latin typeface="Calibri"/>
                <a:ea typeface="Calibri"/>
                <a:cs typeface="Calibri"/>
                <a:sym typeface="Calibri"/>
              </a:rPr>
              <a:t>PROCESS</a:t>
            </a:r>
            <a:endParaRPr kumimoji="0" sz="2100" b="0"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691" name="Google Shape;691;p50"/>
          <p:cNvSpPr txBox="1"/>
          <p:nvPr/>
        </p:nvSpPr>
        <p:spPr>
          <a:xfrm>
            <a:off x="1994273" y="1887650"/>
            <a:ext cx="7824300" cy="415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7F7F"/>
                </a:solidFill>
                <a:effectLst/>
                <a:uLnTx/>
                <a:uFillTx/>
                <a:latin typeface="Calibri"/>
                <a:ea typeface="Calibri"/>
                <a:cs typeface="Calibri"/>
                <a:sym typeface="Calibri"/>
              </a:rPr>
              <a:t>Financial operations</a:t>
            </a:r>
            <a:endParaRPr kumimoji="0" sz="2600" b="1"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sp>
        <p:nvSpPr>
          <p:cNvPr id="689" name="Google Shape;689;p50"/>
          <p:cNvSpPr txBox="1"/>
          <p:nvPr/>
        </p:nvSpPr>
        <p:spPr>
          <a:xfrm>
            <a:off x="1994276" y="2516825"/>
            <a:ext cx="16956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5B00"/>
                </a:solidFill>
                <a:effectLst/>
                <a:uLnTx/>
                <a:uFillTx/>
                <a:latin typeface="Calibri"/>
                <a:ea typeface="Calibri"/>
                <a:cs typeface="Calibri"/>
                <a:sym typeface="Calibri"/>
              </a:rPr>
              <a:t>CHALLENGE</a:t>
            </a:r>
            <a:endParaRPr kumimoji="0" sz="2100" b="1"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690" name="Google Shape;690;p50"/>
          <p:cNvSpPr txBox="1"/>
          <p:nvPr/>
        </p:nvSpPr>
        <p:spPr>
          <a:xfrm>
            <a:off x="1977663" y="2876156"/>
            <a:ext cx="9963091"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r>
              <a:rPr kumimoji="0" lang="en-US" sz="1800" b="0" i="0" u="none" strike="noStrike" kern="1200" cap="none" spc="0" normalizeH="0" baseline="0" noProof="0" dirty="0">
                <a:ln>
                  <a:noFill/>
                </a:ln>
                <a:solidFill>
                  <a:srgbClr val="7F7F7F"/>
                </a:solidFill>
                <a:effectLst/>
                <a:uLnTx/>
                <a:uFillTx/>
                <a:latin typeface="Calibri"/>
                <a:ea typeface="Calibri"/>
                <a:cs typeface="Calibri"/>
                <a:sym typeface="Calibri"/>
              </a:rPr>
              <a:t>The company envisioned their future of finance to combine human insights with intelligent automation to create a digital workforce. They had been investing in data analytics, predictive modeling, process improvement, data science, and robotic process automation in order to replace their manual, time-consuming financial operations processes.</a:t>
            </a:r>
            <a:endParaRPr kumimoji="0" sz="18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sp>
        <p:nvSpPr>
          <p:cNvPr id="692" name="Google Shape;692;p50">
            <a:extLst>
              <a:ext uri="{C183D7F6-B498-43B3-948B-1728B52AA6E4}">
                <adec:decorative xmlns:adec="http://schemas.microsoft.com/office/drawing/2017/decorative" val="1"/>
              </a:ext>
            </a:extLst>
          </p:cNvPr>
          <p:cNvSpPr/>
          <p:nvPr/>
        </p:nvSpPr>
        <p:spPr>
          <a:xfrm>
            <a:off x="1645475" y="4059675"/>
            <a:ext cx="10546500" cy="2798100"/>
          </a:xfrm>
          <a:prstGeom prst="rect">
            <a:avLst/>
          </a:prstGeom>
          <a:solidFill>
            <a:srgbClr val="412D5D"/>
          </a:solidFill>
          <a:ln>
            <a:noFill/>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695" name="Google Shape;695;p50"/>
          <p:cNvSpPr txBox="1"/>
          <p:nvPr/>
        </p:nvSpPr>
        <p:spPr>
          <a:xfrm>
            <a:off x="2001737" y="4210050"/>
            <a:ext cx="1541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Calibri"/>
                <a:ea typeface="Calibri"/>
                <a:cs typeface="Calibri"/>
                <a:sym typeface="Calibri"/>
              </a:rPr>
              <a:t>SOLUTION</a:t>
            </a:r>
            <a:endParaRPr kumimoji="0" sz="2100" b="0"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696" name="Google Shape;696;p50"/>
          <p:cNvSpPr txBox="1"/>
          <p:nvPr/>
        </p:nvSpPr>
        <p:spPr>
          <a:xfrm>
            <a:off x="2001737" y="4682159"/>
            <a:ext cx="5509500" cy="12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Pts val="1100"/>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The HP Finance branch developed templates and tools for business units and created a process to integrate subject-matter experts and technical teams with the process owners. These best practices have delivered bottom-line benefits and a culture of innovation. </a:t>
            </a:r>
            <a:r>
              <a:rPr kumimoji="0" lang="en-US" sz="1800" b="0" i="0" u="none" strike="noStrike" kern="1200" cap="none" spc="0" normalizeH="0" baseline="0" noProof="0" dirty="0" err="1">
                <a:ln>
                  <a:noFill/>
                </a:ln>
                <a:solidFill>
                  <a:srgbClr val="FFFFFF"/>
                </a:solidFill>
                <a:effectLst/>
                <a:uLnTx/>
                <a:uFillTx/>
                <a:latin typeface="Calibri"/>
                <a:ea typeface="Calibri"/>
                <a:cs typeface="Calibri"/>
                <a:sym typeface="Calibri"/>
              </a:rPr>
              <a:t>UiPath</a:t>
            </a: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 deployed 109 Robots to drive their RPA development.</a:t>
            </a: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Pts val="1100"/>
              <a:buFontTx/>
              <a:buNone/>
              <a:tabLst/>
              <a:defRPr/>
            </a:pP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cxnSp>
        <p:nvCxnSpPr>
          <p:cNvPr id="704" name="Google Shape;704;p50">
            <a:extLst>
              <a:ext uri="{C183D7F6-B498-43B3-948B-1728B52AA6E4}">
                <adec:decorative xmlns:adec="http://schemas.microsoft.com/office/drawing/2017/decorative" val="1"/>
              </a:ext>
            </a:extLst>
          </p:cNvPr>
          <p:cNvCxnSpPr/>
          <p:nvPr/>
        </p:nvCxnSpPr>
        <p:spPr>
          <a:xfrm>
            <a:off x="8274700" y="4280175"/>
            <a:ext cx="0" cy="2357100"/>
          </a:xfrm>
          <a:prstGeom prst="straightConnector1">
            <a:avLst/>
          </a:prstGeom>
          <a:noFill/>
          <a:ln w="9525" cap="flat" cmpd="sng">
            <a:solidFill>
              <a:srgbClr val="FFFFFF"/>
            </a:solidFill>
            <a:prstDash val="solid"/>
            <a:round/>
            <a:headEnd type="none" w="med" len="med"/>
            <a:tailEnd type="none" w="med" len="med"/>
          </a:ln>
        </p:spPr>
      </p:cxnSp>
      <p:sp>
        <p:nvSpPr>
          <p:cNvPr id="697" name="Google Shape;697;p50"/>
          <p:cNvSpPr txBox="1"/>
          <p:nvPr/>
        </p:nvSpPr>
        <p:spPr>
          <a:xfrm>
            <a:off x="8588876" y="4210050"/>
            <a:ext cx="16956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Calibri"/>
                <a:ea typeface="Calibri"/>
                <a:cs typeface="Calibri"/>
                <a:sym typeface="Calibri"/>
              </a:rPr>
              <a:t>RESULTS</a:t>
            </a:r>
            <a:endParaRPr kumimoji="0" sz="2100" b="0"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698" name="Google Shape;698;p50"/>
          <p:cNvSpPr txBox="1"/>
          <p:nvPr/>
        </p:nvSpPr>
        <p:spPr>
          <a:xfrm>
            <a:off x="8588876" y="4608535"/>
            <a:ext cx="2888100" cy="1015800"/>
          </a:xfrm>
          <a:prstGeom prst="rect">
            <a:avLst/>
          </a:prstGeom>
          <a:noFill/>
          <a:ln>
            <a:noFill/>
          </a:ln>
        </p:spPr>
        <p:txBody>
          <a:bodyPr spcFirstLastPara="1" wrap="square" lIns="91425" tIns="45700" rIns="91425" bIns="45700" anchor="t" anchorCtr="0">
            <a:noAutofit/>
          </a:bodyPr>
          <a:lstStyle/>
          <a:p>
            <a:pPr marL="457200" marR="0" lvl="0" indent="-298450" algn="l" defTabSz="914400" rtl="0" eaLnBrk="1" fontAlgn="base" latinLnBrk="0" hangingPunct="1">
              <a:lnSpc>
                <a:spcPct val="115000"/>
              </a:lnSpc>
              <a:spcBef>
                <a:spcPts val="1200"/>
              </a:spcBef>
              <a:spcAft>
                <a:spcPts val="0"/>
              </a:spcAft>
              <a:buClr>
                <a:srgbClr val="FFFFFF"/>
              </a:buClr>
              <a:buSzPts val="1100"/>
              <a:buFontTx/>
              <a:buChar char="●"/>
              <a:tabLst/>
              <a:defRPr/>
            </a:pPr>
            <a:r>
              <a:rPr kumimoji="0" lang="en-US" sz="1800" b="1" i="0" u="none" strike="noStrike" kern="1200" cap="none" spc="0" normalizeH="0" baseline="0" noProof="0" dirty="0">
                <a:ln>
                  <a:noFill/>
                </a:ln>
                <a:solidFill>
                  <a:srgbClr val="FFFFFF"/>
                </a:solidFill>
                <a:effectLst/>
                <a:uLnTx/>
                <a:uFillTx/>
                <a:latin typeface="Calibri"/>
                <a:ea typeface="Calibri"/>
                <a:cs typeface="Calibri"/>
                <a:sym typeface="Calibri"/>
              </a:rPr>
              <a:t>62,560 hours</a:t>
            </a: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 saved by the end of 2017</a:t>
            </a: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298450" algn="l" defTabSz="914400" rtl="0" eaLnBrk="1" fontAlgn="base" latinLnBrk="0" hangingPunct="1">
              <a:lnSpc>
                <a:spcPct val="115000"/>
              </a:lnSpc>
              <a:spcBef>
                <a:spcPts val="0"/>
              </a:spcBef>
              <a:spcAft>
                <a:spcPts val="0"/>
              </a:spcAft>
              <a:buClr>
                <a:srgbClr val="FFFFFF"/>
              </a:buClr>
              <a:buSzPts val="1100"/>
              <a:buFontTx/>
              <a:buChar char="●"/>
              <a:tabLst/>
              <a:defRPr/>
            </a:pPr>
            <a:r>
              <a:rPr kumimoji="0" lang="en-US" sz="1800" b="1" i="0" u="none" strike="noStrike" kern="1200" cap="none" spc="0" normalizeH="0" baseline="0" noProof="0" dirty="0">
                <a:ln>
                  <a:noFill/>
                </a:ln>
                <a:solidFill>
                  <a:srgbClr val="FFFFFF"/>
                </a:solidFill>
                <a:effectLst/>
                <a:uLnTx/>
                <a:uFillTx/>
                <a:latin typeface="Calibri"/>
                <a:ea typeface="Calibri"/>
                <a:cs typeface="Calibri"/>
                <a:sym typeface="Calibri"/>
              </a:rPr>
              <a:t>$1.6 million</a:t>
            </a: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 saved by the end of 2017</a:t>
            </a: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6491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2" name="Title 1">
            <a:extLst>
              <a:ext uri="{FF2B5EF4-FFF2-40B4-BE49-F238E27FC236}">
                <a16:creationId xmlns:a16="http://schemas.microsoft.com/office/drawing/2014/main" id="{8F097369-B612-4A2F-B12C-26B31C477B4D}"/>
              </a:ext>
            </a:extLst>
          </p:cNvPr>
          <p:cNvSpPr>
            <a:spLocks noGrp="1"/>
          </p:cNvSpPr>
          <p:nvPr>
            <p:ph type="title"/>
          </p:nvPr>
        </p:nvSpPr>
        <p:spPr/>
        <p:txBody>
          <a:bodyPr/>
          <a:lstStyle/>
          <a:p>
            <a:r>
              <a:rPr lang="en-US" dirty="0">
                <a:solidFill>
                  <a:schemeClr val="bg1"/>
                </a:solidFill>
              </a:rPr>
              <a:t>Process: Processing Purchase Requests</a:t>
            </a:r>
          </a:p>
        </p:txBody>
      </p:sp>
      <p:sp>
        <p:nvSpPr>
          <p:cNvPr id="23" name="Pentagon 20">
            <a:extLst>
              <a:ext uri="{FF2B5EF4-FFF2-40B4-BE49-F238E27FC236}">
                <a16:creationId xmlns:a16="http://schemas.microsoft.com/office/drawing/2014/main" id="{764F1285-B19C-4232-B183-5AE721643CE3}"/>
              </a:ext>
              <a:ext uri="{C183D7F6-B498-43B3-948B-1728B52AA6E4}">
                <adec:decorative xmlns:adec="http://schemas.microsoft.com/office/drawing/2017/decorative" val="1"/>
              </a:ext>
            </a:extLst>
          </p:cNvPr>
          <p:cNvSpPr/>
          <p:nvPr/>
        </p:nvSpPr>
        <p:spPr>
          <a:xfrm>
            <a:off x="0" y="-1"/>
            <a:ext cx="1695600" cy="6857775"/>
          </a:xfrm>
          <a:custGeom>
            <a:avLst/>
            <a:gdLst>
              <a:gd name="connsiteX0" fmla="*/ 0 w 863083"/>
              <a:gd name="connsiteY0" fmla="*/ 0 h 2153232"/>
              <a:gd name="connsiteX1" fmla="*/ 793372 w 863083"/>
              <a:gd name="connsiteY1" fmla="*/ 0 h 2153232"/>
              <a:gd name="connsiteX2" fmla="*/ 863083 w 863083"/>
              <a:gd name="connsiteY2" fmla="*/ 1076616 h 2153232"/>
              <a:gd name="connsiteX3" fmla="*/ 793372 w 863083"/>
              <a:gd name="connsiteY3" fmla="*/ 2153232 h 2153232"/>
              <a:gd name="connsiteX4" fmla="*/ 0 w 863083"/>
              <a:gd name="connsiteY4" fmla="*/ 2153232 h 2153232"/>
              <a:gd name="connsiteX5" fmla="*/ 0 w 863083"/>
              <a:gd name="connsiteY5" fmla="*/ 0 h 2153232"/>
              <a:gd name="connsiteX0" fmla="*/ 0 w 1039254"/>
              <a:gd name="connsiteY0" fmla="*/ 0 h 2153232"/>
              <a:gd name="connsiteX1" fmla="*/ 793372 w 1039254"/>
              <a:gd name="connsiteY1" fmla="*/ 0 h 2153232"/>
              <a:gd name="connsiteX2" fmla="*/ 1039254 w 1039254"/>
              <a:gd name="connsiteY2" fmla="*/ 1085005 h 2153232"/>
              <a:gd name="connsiteX3" fmla="*/ 793372 w 1039254"/>
              <a:gd name="connsiteY3" fmla="*/ 2153232 h 2153232"/>
              <a:gd name="connsiteX4" fmla="*/ 0 w 1039254"/>
              <a:gd name="connsiteY4" fmla="*/ 2153232 h 2153232"/>
              <a:gd name="connsiteX5" fmla="*/ 0 w 1039254"/>
              <a:gd name="connsiteY5" fmla="*/ 0 h 2153232"/>
              <a:gd name="connsiteX0" fmla="*/ 0 w 923485"/>
              <a:gd name="connsiteY0" fmla="*/ 0 h 2153232"/>
              <a:gd name="connsiteX1" fmla="*/ 793372 w 923485"/>
              <a:gd name="connsiteY1" fmla="*/ 0 h 2153232"/>
              <a:gd name="connsiteX2" fmla="*/ 923485 w 923485"/>
              <a:gd name="connsiteY2" fmla="*/ 1063666 h 2153232"/>
              <a:gd name="connsiteX3" fmla="*/ 793372 w 923485"/>
              <a:gd name="connsiteY3" fmla="*/ 2153232 h 2153232"/>
              <a:gd name="connsiteX4" fmla="*/ 0 w 923485"/>
              <a:gd name="connsiteY4" fmla="*/ 2153232 h 2153232"/>
              <a:gd name="connsiteX5" fmla="*/ 0 w 923485"/>
              <a:gd name="connsiteY5" fmla="*/ 0 h 2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85" h="2153232">
                <a:moveTo>
                  <a:pt x="0" y="0"/>
                </a:moveTo>
                <a:lnTo>
                  <a:pt x="793372" y="0"/>
                </a:lnTo>
                <a:lnTo>
                  <a:pt x="923485" y="1063666"/>
                </a:lnTo>
                <a:lnTo>
                  <a:pt x="793372" y="2153232"/>
                </a:lnTo>
                <a:lnTo>
                  <a:pt x="0" y="2153232"/>
                </a:lnTo>
                <a:lnTo>
                  <a:pt x="0" y="0"/>
                </a:lnTo>
                <a:close/>
              </a:path>
            </a:pathLst>
          </a:custGeom>
          <a:solidFill>
            <a:srgbClr val="FFB612"/>
          </a:solidFill>
          <a:ln>
            <a:noFill/>
          </a:ln>
          <a:effectLst>
            <a:outerShdw blurRad="101600" dist="63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17" name="Google Shape;1117;p66" descr="UiPath logo"/>
          <p:cNvPicPr preferRelativeResize="0"/>
          <p:nvPr/>
        </p:nvPicPr>
        <p:blipFill rotWithShape="1">
          <a:blip r:embed="rId3">
            <a:alphaModFix/>
          </a:blip>
          <a:srcRect/>
          <a:stretch/>
        </p:blipFill>
        <p:spPr>
          <a:xfrm>
            <a:off x="251245" y="3212878"/>
            <a:ext cx="1158455" cy="422708"/>
          </a:xfrm>
          <a:prstGeom prst="rect">
            <a:avLst/>
          </a:prstGeom>
          <a:noFill/>
          <a:ln>
            <a:noFill/>
          </a:ln>
        </p:spPr>
      </p:pic>
      <p:sp>
        <p:nvSpPr>
          <p:cNvPr id="1114" name="Google Shape;1114;p66"/>
          <p:cNvSpPr/>
          <p:nvPr/>
        </p:nvSpPr>
        <p:spPr>
          <a:xfrm>
            <a:off x="1998976" y="303363"/>
            <a:ext cx="2622900" cy="708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2400" b="0" i="0" u="none" strike="noStrike" kern="1200" cap="none" spc="0" normalizeH="0" baseline="0" noProof="0" dirty="0">
                <a:ln>
                  <a:noFill/>
                </a:ln>
                <a:solidFill>
                  <a:srgbClr val="7F7F7F"/>
                </a:solidFill>
                <a:effectLst/>
                <a:uLnTx/>
                <a:uFillTx/>
                <a:latin typeface="Calibri"/>
                <a:ea typeface="Calibri"/>
                <a:cs typeface="Calibri"/>
                <a:sym typeface="Calibri"/>
              </a:rPr>
              <a:t>Global automotive supplier</a:t>
            </a:r>
            <a:endParaRPr kumimoji="0" sz="24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15000"/>
              </a:lnSpc>
              <a:spcBef>
                <a:spcPts val="0"/>
              </a:spcBef>
              <a:spcAft>
                <a:spcPts val="0"/>
              </a:spcAft>
              <a:buClr>
                <a:srgbClr val="424242"/>
              </a:buClr>
              <a:buSzPts val="1100"/>
              <a:buFont typeface="Arial"/>
              <a:buNone/>
              <a:tabLst/>
              <a:defRPr/>
            </a:pPr>
            <a:endParaRPr kumimoji="0" sz="24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cxnSp>
        <p:nvCxnSpPr>
          <p:cNvPr id="1105" name="Google Shape;1105;p66">
            <a:extLst>
              <a:ext uri="{C183D7F6-B498-43B3-948B-1728B52AA6E4}">
                <adec:decorative xmlns:adec="http://schemas.microsoft.com/office/drawing/2017/decorative" val="1"/>
              </a:ext>
            </a:extLst>
          </p:cNvPr>
          <p:cNvCxnSpPr/>
          <p:nvPr/>
        </p:nvCxnSpPr>
        <p:spPr>
          <a:xfrm>
            <a:off x="4963949" y="340757"/>
            <a:ext cx="0" cy="336900"/>
          </a:xfrm>
          <a:prstGeom prst="straightConnector1">
            <a:avLst/>
          </a:prstGeom>
          <a:noFill/>
          <a:ln w="9525" cap="flat" cmpd="sng">
            <a:solidFill>
              <a:srgbClr val="B9D9EB"/>
            </a:solidFill>
            <a:prstDash val="solid"/>
            <a:miter lim="800000"/>
            <a:headEnd type="none" w="sm" len="sm"/>
            <a:tailEnd type="none" w="sm" len="sm"/>
          </a:ln>
        </p:spPr>
      </p:cxnSp>
      <p:sp>
        <p:nvSpPr>
          <p:cNvPr id="1113" name="Google Shape;1113;p66"/>
          <p:cNvSpPr txBox="1"/>
          <p:nvPr/>
        </p:nvSpPr>
        <p:spPr>
          <a:xfrm>
            <a:off x="5158435" y="340757"/>
            <a:ext cx="126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1" i="0" u="none" strike="noStrike" kern="1200" cap="none" spc="0" normalizeH="0" baseline="0" noProof="0" dirty="0">
                <a:ln>
                  <a:noFill/>
                </a:ln>
                <a:solidFill>
                  <a:srgbClr val="7F7F7F"/>
                </a:solidFill>
                <a:effectLst/>
                <a:uLnTx/>
                <a:uFillTx/>
                <a:latin typeface="Calibri"/>
                <a:ea typeface="Calibri"/>
                <a:cs typeface="Calibri"/>
                <a:sym typeface="Calibri"/>
              </a:rPr>
              <a:t>Location:</a:t>
            </a: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0" i="0" u="none" strike="noStrike" kern="1200" cap="none" spc="0" normalizeH="0" baseline="0" noProof="0" dirty="0">
                <a:ln>
                  <a:noFill/>
                </a:ln>
                <a:solidFill>
                  <a:srgbClr val="7F7F7F"/>
                </a:solidFill>
                <a:effectLst/>
                <a:uLnTx/>
                <a:uFillTx/>
                <a:latin typeface="Calibri"/>
                <a:ea typeface="Calibri"/>
                <a:cs typeface="Calibri"/>
                <a:sym typeface="Calibri"/>
              </a:rPr>
              <a:t>Germany</a:t>
            </a: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15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cxnSp>
        <p:nvCxnSpPr>
          <p:cNvPr id="1106" name="Google Shape;1106;p66">
            <a:extLst>
              <a:ext uri="{C183D7F6-B498-43B3-948B-1728B52AA6E4}">
                <adec:decorative xmlns:adec="http://schemas.microsoft.com/office/drawing/2017/decorative" val="1"/>
              </a:ext>
            </a:extLst>
          </p:cNvPr>
          <p:cNvCxnSpPr/>
          <p:nvPr/>
        </p:nvCxnSpPr>
        <p:spPr>
          <a:xfrm>
            <a:off x="6578561" y="340757"/>
            <a:ext cx="0" cy="336900"/>
          </a:xfrm>
          <a:prstGeom prst="straightConnector1">
            <a:avLst/>
          </a:prstGeom>
          <a:noFill/>
          <a:ln w="9525" cap="flat" cmpd="sng">
            <a:solidFill>
              <a:srgbClr val="B9D9EB"/>
            </a:solidFill>
            <a:prstDash val="solid"/>
            <a:miter lim="800000"/>
            <a:headEnd type="none" w="sm" len="sm"/>
            <a:tailEnd type="none" w="sm" len="sm"/>
          </a:ln>
        </p:spPr>
      </p:cxnSp>
      <p:sp>
        <p:nvSpPr>
          <p:cNvPr id="1112" name="Google Shape;1112;p66"/>
          <p:cNvSpPr txBox="1"/>
          <p:nvPr/>
        </p:nvSpPr>
        <p:spPr>
          <a:xfrm>
            <a:off x="6773047" y="340757"/>
            <a:ext cx="12942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1" i="0" u="none" strike="noStrike" kern="1200" cap="none" spc="0" normalizeH="0" baseline="0" noProof="0" dirty="0">
                <a:ln>
                  <a:noFill/>
                </a:ln>
                <a:solidFill>
                  <a:srgbClr val="7F7F7F"/>
                </a:solidFill>
                <a:effectLst/>
                <a:uLnTx/>
                <a:uFillTx/>
                <a:latin typeface="Calibri"/>
                <a:ea typeface="Calibri"/>
                <a:cs typeface="Calibri"/>
                <a:sym typeface="Calibri"/>
              </a:rPr>
              <a:t>Department</a:t>
            </a: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0" i="0" u="none" strike="noStrike" kern="1200" cap="none" spc="0" normalizeH="0" baseline="0" noProof="0" dirty="0">
                <a:ln>
                  <a:noFill/>
                </a:ln>
                <a:solidFill>
                  <a:srgbClr val="7F7F7F"/>
                </a:solidFill>
                <a:effectLst/>
                <a:uLnTx/>
                <a:uFillTx/>
                <a:latin typeface="Calibri"/>
                <a:ea typeface="Calibri"/>
                <a:cs typeface="Calibri"/>
                <a:sym typeface="Calibri"/>
              </a:rPr>
              <a:t>Procurement and Supply Chain</a:t>
            </a: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15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cxnSp>
        <p:nvCxnSpPr>
          <p:cNvPr id="1115" name="Google Shape;1115;p66">
            <a:extLst>
              <a:ext uri="{C183D7F6-B498-43B3-948B-1728B52AA6E4}">
                <adec:decorative xmlns:adec="http://schemas.microsoft.com/office/drawing/2017/decorative" val="1"/>
              </a:ext>
            </a:extLst>
          </p:cNvPr>
          <p:cNvCxnSpPr/>
          <p:nvPr/>
        </p:nvCxnSpPr>
        <p:spPr>
          <a:xfrm>
            <a:off x="8063650" y="340757"/>
            <a:ext cx="0" cy="336900"/>
          </a:xfrm>
          <a:prstGeom prst="straightConnector1">
            <a:avLst/>
          </a:prstGeom>
          <a:noFill/>
          <a:ln w="9525" cap="flat" cmpd="sng">
            <a:solidFill>
              <a:srgbClr val="B9D9EB"/>
            </a:solidFill>
            <a:prstDash val="solid"/>
            <a:miter lim="800000"/>
            <a:headEnd type="none" w="sm" len="sm"/>
            <a:tailEnd type="none" w="sm" len="sm"/>
          </a:ln>
        </p:spPr>
      </p:cxnSp>
      <p:sp>
        <p:nvSpPr>
          <p:cNvPr id="1111" name="Google Shape;1111;p66"/>
          <p:cNvSpPr txBox="1"/>
          <p:nvPr/>
        </p:nvSpPr>
        <p:spPr>
          <a:xfrm>
            <a:off x="8261636" y="340757"/>
            <a:ext cx="1120500" cy="379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1" i="0" u="none" strike="noStrike" kern="1200" cap="none" spc="0" normalizeH="0" baseline="0" noProof="0" dirty="0">
                <a:ln>
                  <a:noFill/>
                </a:ln>
                <a:solidFill>
                  <a:srgbClr val="7F7F7F"/>
                </a:solidFill>
                <a:effectLst/>
                <a:uLnTx/>
                <a:uFillTx/>
                <a:latin typeface="Calibri"/>
                <a:ea typeface="Calibri"/>
                <a:cs typeface="Calibri"/>
                <a:sym typeface="Calibri"/>
              </a:rPr>
              <a:t>Industry</a:t>
            </a: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0" i="0" u="none" strike="noStrike" kern="1200" cap="none" spc="0" normalizeH="0" baseline="0" noProof="0" dirty="0">
                <a:ln>
                  <a:noFill/>
                </a:ln>
                <a:solidFill>
                  <a:srgbClr val="7F7F7F"/>
                </a:solidFill>
                <a:effectLst/>
                <a:uLnTx/>
                <a:uFillTx/>
                <a:latin typeface="Calibri"/>
                <a:ea typeface="Calibri"/>
                <a:cs typeface="Calibri"/>
                <a:sym typeface="Calibri"/>
              </a:rPr>
              <a:t>Manufacturing</a:t>
            </a: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15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sp>
        <p:nvSpPr>
          <p:cNvPr id="1099" name="Google Shape;1099;p66"/>
          <p:cNvSpPr txBox="1"/>
          <p:nvPr/>
        </p:nvSpPr>
        <p:spPr>
          <a:xfrm>
            <a:off x="1994263" y="1544439"/>
            <a:ext cx="13977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FF5B00"/>
                </a:solidFill>
                <a:effectLst/>
                <a:uLnTx/>
                <a:uFillTx/>
                <a:latin typeface="Calibri"/>
                <a:ea typeface="Calibri"/>
                <a:cs typeface="Calibri"/>
                <a:sym typeface="Calibri"/>
              </a:rPr>
              <a:t>PROCESS</a:t>
            </a:r>
            <a:endParaRPr kumimoji="0" sz="2100" b="0" i="0" u="none" strike="noStrike" kern="1200" cap="none" spc="0" normalizeH="0" baseline="0" noProof="0">
              <a:ln>
                <a:noFill/>
              </a:ln>
              <a:solidFill>
                <a:srgbClr val="424242"/>
              </a:solidFill>
              <a:effectLst/>
              <a:uLnTx/>
              <a:uFillTx/>
              <a:latin typeface="Calibri"/>
              <a:ea typeface="Calibri"/>
              <a:cs typeface="Calibri"/>
              <a:sym typeface="Calibri"/>
            </a:endParaRPr>
          </a:p>
        </p:txBody>
      </p:sp>
      <p:sp>
        <p:nvSpPr>
          <p:cNvPr id="1102" name="Google Shape;1102;p66"/>
          <p:cNvSpPr txBox="1"/>
          <p:nvPr/>
        </p:nvSpPr>
        <p:spPr>
          <a:xfrm>
            <a:off x="1994273" y="1787634"/>
            <a:ext cx="7824300" cy="415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2600" b="1" i="0" u="none" strike="noStrike" kern="1200" cap="none" spc="0" normalizeH="0" baseline="0" noProof="0" dirty="0">
                <a:ln>
                  <a:noFill/>
                </a:ln>
                <a:solidFill>
                  <a:srgbClr val="7F7F7F"/>
                </a:solidFill>
                <a:effectLst/>
                <a:uLnTx/>
                <a:uFillTx/>
                <a:latin typeface="Calibri"/>
                <a:ea typeface="Calibri"/>
                <a:cs typeface="Calibri"/>
                <a:sym typeface="Calibri"/>
              </a:rPr>
              <a:t>Processing purchase requests</a:t>
            </a:r>
            <a:endParaRPr kumimoji="0" sz="2600" b="1"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sp>
        <p:nvSpPr>
          <p:cNvPr id="1100" name="Google Shape;1100;p66"/>
          <p:cNvSpPr txBox="1"/>
          <p:nvPr/>
        </p:nvSpPr>
        <p:spPr>
          <a:xfrm>
            <a:off x="1994276" y="2288225"/>
            <a:ext cx="16956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5B00"/>
                </a:solidFill>
                <a:effectLst/>
                <a:uLnTx/>
                <a:uFillTx/>
                <a:latin typeface="Calibri"/>
                <a:ea typeface="Calibri"/>
                <a:cs typeface="Calibri"/>
                <a:sym typeface="Calibri"/>
              </a:rPr>
              <a:t>CHALLENGE</a:t>
            </a:r>
            <a:endParaRPr kumimoji="0" sz="2100" b="1"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1101" name="Google Shape;1101;p66"/>
          <p:cNvSpPr txBox="1"/>
          <p:nvPr/>
        </p:nvSpPr>
        <p:spPr>
          <a:xfrm>
            <a:off x="1977663" y="2672344"/>
            <a:ext cx="9963091"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r>
              <a:rPr kumimoji="0" lang="en-US" sz="1600" b="0" i="0" u="none" strike="noStrike" kern="1200" cap="none" spc="0" normalizeH="0" baseline="0" noProof="0" dirty="0">
                <a:ln>
                  <a:noFill/>
                </a:ln>
                <a:solidFill>
                  <a:srgbClr val="7F7F7F"/>
                </a:solidFill>
                <a:effectLst/>
                <a:uLnTx/>
                <a:uFillTx/>
                <a:latin typeface="Calibri"/>
                <a:ea typeface="Calibri"/>
                <a:cs typeface="Calibri"/>
                <a:sym typeface="Calibri"/>
              </a:rPr>
              <a:t>The company had a manual process that required employees use SAP, email, Excel, and a desktop web portal. The workflow was frustrating to their team, and took them an average of three hours to handle each of the 30 purchase requests (PRs) they received each week. It was structured by rule- and decision-based logic and included interactive support from users. Because of the large amount of manual work required, the process was wasting staff time and creating errors in processing.</a:t>
            </a:r>
            <a:endParaRPr kumimoji="0" sz="16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endParaRPr kumimoji="0" sz="16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sp>
        <p:nvSpPr>
          <p:cNvPr id="1103" name="Google Shape;1103;p66">
            <a:extLst>
              <a:ext uri="{C183D7F6-B498-43B3-948B-1728B52AA6E4}">
                <adec:decorative xmlns:adec="http://schemas.microsoft.com/office/drawing/2017/decorative" val="1"/>
              </a:ext>
            </a:extLst>
          </p:cNvPr>
          <p:cNvSpPr/>
          <p:nvPr/>
        </p:nvSpPr>
        <p:spPr>
          <a:xfrm>
            <a:off x="1645475" y="4059675"/>
            <a:ext cx="10546500" cy="2798100"/>
          </a:xfrm>
          <a:prstGeom prst="rect">
            <a:avLst/>
          </a:prstGeom>
          <a:solidFill>
            <a:srgbClr val="412D5D"/>
          </a:solidFill>
          <a:ln>
            <a:noFill/>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107" name="Google Shape;1107;p66"/>
          <p:cNvSpPr txBox="1"/>
          <p:nvPr/>
        </p:nvSpPr>
        <p:spPr>
          <a:xfrm>
            <a:off x="1994263" y="4202028"/>
            <a:ext cx="1541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Calibri"/>
                <a:ea typeface="Calibri"/>
                <a:cs typeface="Calibri"/>
                <a:sym typeface="Calibri"/>
              </a:rPr>
              <a:t>SOLUTION</a:t>
            </a:r>
            <a:endParaRPr kumimoji="0" sz="2100" b="0"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1108" name="Google Shape;1108;p66"/>
          <p:cNvSpPr txBox="1"/>
          <p:nvPr/>
        </p:nvSpPr>
        <p:spPr>
          <a:xfrm>
            <a:off x="2001737" y="4758359"/>
            <a:ext cx="5509500" cy="12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r>
              <a:rPr kumimoji="0" lang="en-US" sz="1600" b="0" i="0" u="none" strike="noStrike" kern="1200" cap="none" spc="0" normalizeH="0" baseline="0" noProof="0" dirty="0">
                <a:ln>
                  <a:noFill/>
                </a:ln>
                <a:solidFill>
                  <a:srgbClr val="FFFFFF"/>
                </a:solidFill>
                <a:effectLst/>
                <a:uLnTx/>
                <a:uFillTx/>
                <a:latin typeface="Calibri"/>
                <a:ea typeface="Calibri"/>
                <a:cs typeface="Calibri"/>
                <a:sym typeface="Calibri"/>
              </a:rPr>
              <a:t>Paper was replaced with a simple, user-friendly web portal that fed purchase requisitions into the UiPath Robot. The Robot then entered the information in SAP, checked for approvals via email, and created the purchase orders automatically. This improved employee experience by reducing the amount of manual work required and accelerated the benefits from digital transformation.</a:t>
            </a:r>
            <a:endParaRPr kumimoji="0" sz="1600" b="0"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cxnSp>
        <p:nvCxnSpPr>
          <p:cNvPr id="1118" name="Google Shape;1118;p66">
            <a:extLst>
              <a:ext uri="{C183D7F6-B498-43B3-948B-1728B52AA6E4}">
                <adec:decorative xmlns:adec="http://schemas.microsoft.com/office/drawing/2017/decorative" val="1"/>
              </a:ext>
            </a:extLst>
          </p:cNvPr>
          <p:cNvCxnSpPr/>
          <p:nvPr/>
        </p:nvCxnSpPr>
        <p:spPr>
          <a:xfrm>
            <a:off x="8274700" y="4280175"/>
            <a:ext cx="0" cy="2357100"/>
          </a:xfrm>
          <a:prstGeom prst="straightConnector1">
            <a:avLst/>
          </a:prstGeom>
          <a:noFill/>
          <a:ln w="9525" cap="flat" cmpd="sng">
            <a:solidFill>
              <a:srgbClr val="FFFFFF"/>
            </a:solidFill>
            <a:prstDash val="solid"/>
            <a:round/>
            <a:headEnd type="none" w="med" len="med"/>
            <a:tailEnd type="none" w="med" len="med"/>
          </a:ln>
        </p:spPr>
      </p:cxnSp>
      <p:sp>
        <p:nvSpPr>
          <p:cNvPr id="1109" name="Google Shape;1109;p66"/>
          <p:cNvSpPr txBox="1"/>
          <p:nvPr/>
        </p:nvSpPr>
        <p:spPr>
          <a:xfrm>
            <a:off x="8588875" y="4202028"/>
            <a:ext cx="16956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Calibri"/>
                <a:ea typeface="Calibri"/>
                <a:cs typeface="Calibri"/>
                <a:sym typeface="Calibri"/>
              </a:rPr>
              <a:t>RESULTS</a:t>
            </a:r>
            <a:endParaRPr kumimoji="0" sz="2100" b="0"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1110" name="Google Shape;1110;p66"/>
          <p:cNvSpPr txBox="1"/>
          <p:nvPr/>
        </p:nvSpPr>
        <p:spPr>
          <a:xfrm>
            <a:off x="8588875" y="4418015"/>
            <a:ext cx="3121200" cy="1015800"/>
          </a:xfrm>
          <a:prstGeom prst="rect">
            <a:avLst/>
          </a:prstGeom>
          <a:noFill/>
          <a:ln>
            <a:noFill/>
          </a:ln>
        </p:spPr>
        <p:txBody>
          <a:bodyPr spcFirstLastPara="1" wrap="square" lIns="91425" tIns="45700" rIns="91425" bIns="45700" anchor="t" anchorCtr="0">
            <a:noAutofit/>
          </a:bodyPr>
          <a:lstStyle/>
          <a:p>
            <a:pPr marL="457200" marR="0" lvl="0" indent="-317500" algn="l" defTabSz="914400" rtl="0" eaLnBrk="1" fontAlgn="base" latinLnBrk="0" hangingPunct="1">
              <a:lnSpc>
                <a:spcPct val="100000"/>
              </a:lnSpc>
              <a:spcBef>
                <a:spcPts val="1200"/>
              </a:spcBef>
              <a:spcAft>
                <a:spcPts val="0"/>
              </a:spcAft>
              <a:buClr>
                <a:srgbClr val="FFFFFF"/>
              </a:buClr>
              <a:buSzPts val="1400"/>
              <a:buFontTx/>
              <a:buChar char="•"/>
              <a:tabLst/>
              <a:defRPr/>
            </a:pPr>
            <a:r>
              <a:rPr kumimoji="0" lang="en-US" sz="1600" b="0" i="0" u="none" strike="noStrike" kern="1200" cap="none" spc="0" normalizeH="0" baseline="0" noProof="0" dirty="0">
                <a:ln>
                  <a:noFill/>
                </a:ln>
                <a:solidFill>
                  <a:srgbClr val="FFFFFF"/>
                </a:solidFill>
                <a:effectLst/>
                <a:uLnTx/>
                <a:uFillTx/>
                <a:latin typeface="Calibri"/>
                <a:ea typeface="Calibri"/>
                <a:cs typeface="Calibri"/>
                <a:sym typeface="Calibri"/>
              </a:rPr>
              <a:t>Implemented within </a:t>
            </a:r>
            <a:r>
              <a:rPr kumimoji="0" lang="en-US" sz="1600" b="1" i="0" u="none" strike="noStrike" kern="1200" cap="none" spc="0" normalizeH="0" baseline="0" noProof="0" dirty="0">
                <a:ln>
                  <a:noFill/>
                </a:ln>
                <a:solidFill>
                  <a:srgbClr val="FFFFFF"/>
                </a:solidFill>
                <a:effectLst/>
                <a:uLnTx/>
                <a:uFillTx/>
                <a:latin typeface="Calibri"/>
                <a:ea typeface="Calibri"/>
                <a:cs typeface="Calibri"/>
                <a:sym typeface="Calibri"/>
              </a:rPr>
              <a:t>5 weeks</a:t>
            </a:r>
            <a:endParaRPr kumimoji="0" sz="1600" b="1"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317500" algn="l" defTabSz="914400" rtl="0" eaLnBrk="1" fontAlgn="base" latinLnBrk="0" hangingPunct="1">
              <a:lnSpc>
                <a:spcPct val="100000"/>
              </a:lnSpc>
              <a:spcBef>
                <a:spcPts val="0"/>
              </a:spcBef>
              <a:spcAft>
                <a:spcPts val="0"/>
              </a:spcAft>
              <a:buClr>
                <a:srgbClr val="FFFFFF"/>
              </a:buClr>
              <a:buSzPts val="1400"/>
              <a:buFontTx/>
              <a:buChar char="•"/>
              <a:tabLst/>
              <a:defRPr/>
            </a:pPr>
            <a:r>
              <a:rPr kumimoji="0" lang="en-US" sz="1600" b="1" i="0" u="none" strike="noStrike" kern="1200" cap="none" spc="0" normalizeH="0" baseline="0" noProof="0" dirty="0">
                <a:ln>
                  <a:noFill/>
                </a:ln>
                <a:solidFill>
                  <a:srgbClr val="FFFFFF"/>
                </a:solidFill>
                <a:effectLst/>
                <a:uLnTx/>
                <a:uFillTx/>
                <a:latin typeface="Calibri"/>
                <a:ea typeface="Calibri"/>
                <a:cs typeface="Calibri"/>
                <a:sym typeface="Calibri"/>
              </a:rPr>
              <a:t>100% </a:t>
            </a:r>
            <a:r>
              <a:rPr kumimoji="0" lang="en-US" sz="1600" b="0" i="0" u="none" strike="noStrike" kern="1200" cap="none" spc="0" normalizeH="0" baseline="0" noProof="0" dirty="0">
                <a:ln>
                  <a:noFill/>
                </a:ln>
                <a:solidFill>
                  <a:srgbClr val="FFFFFF"/>
                </a:solidFill>
                <a:effectLst/>
                <a:uLnTx/>
                <a:uFillTx/>
                <a:latin typeface="Calibri"/>
                <a:ea typeface="Calibri"/>
                <a:cs typeface="Calibri"/>
                <a:sym typeface="Calibri"/>
              </a:rPr>
              <a:t> of effort was automated</a:t>
            </a:r>
            <a:endParaRPr kumimoji="0" sz="1600" b="0"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317500" algn="l" defTabSz="914400" rtl="0" eaLnBrk="1" fontAlgn="base" latinLnBrk="0" hangingPunct="1">
              <a:lnSpc>
                <a:spcPct val="100000"/>
              </a:lnSpc>
              <a:spcBef>
                <a:spcPts val="0"/>
              </a:spcBef>
              <a:spcAft>
                <a:spcPts val="0"/>
              </a:spcAft>
              <a:buClr>
                <a:srgbClr val="FFFFFF"/>
              </a:buClr>
              <a:buSzPts val="1400"/>
              <a:buFontTx/>
              <a:buChar char="•"/>
              <a:tabLst/>
              <a:defRPr/>
            </a:pPr>
            <a:r>
              <a:rPr kumimoji="0" lang="en-US" sz="1600" b="0" i="0" u="none" strike="noStrike" kern="1200" cap="none" spc="0" normalizeH="0" baseline="0" noProof="0" dirty="0">
                <a:ln>
                  <a:noFill/>
                </a:ln>
                <a:solidFill>
                  <a:srgbClr val="FFFFFF"/>
                </a:solidFill>
                <a:effectLst/>
                <a:uLnTx/>
                <a:uFillTx/>
                <a:latin typeface="Calibri"/>
                <a:ea typeface="Calibri"/>
                <a:cs typeface="Calibri"/>
                <a:sym typeface="Calibri"/>
              </a:rPr>
              <a:t>ROI in </a:t>
            </a:r>
            <a:r>
              <a:rPr kumimoji="0" lang="en-US" sz="1600" b="1" i="0" u="none" strike="noStrike" kern="1200" cap="none" spc="0" normalizeH="0" baseline="0" noProof="0" dirty="0">
                <a:ln>
                  <a:noFill/>
                </a:ln>
                <a:solidFill>
                  <a:srgbClr val="FFFFFF"/>
                </a:solidFill>
                <a:effectLst/>
                <a:uLnTx/>
                <a:uFillTx/>
                <a:latin typeface="Calibri"/>
                <a:ea typeface="Calibri"/>
                <a:cs typeface="Calibri"/>
                <a:sym typeface="Calibri"/>
              </a:rPr>
              <a:t>8 months</a:t>
            </a:r>
            <a:endParaRPr kumimoji="0" sz="1600" b="0"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317500" algn="l" defTabSz="914400" rtl="0" eaLnBrk="1" fontAlgn="base" latinLnBrk="0" hangingPunct="1">
              <a:lnSpc>
                <a:spcPct val="100000"/>
              </a:lnSpc>
              <a:spcBef>
                <a:spcPts val="0"/>
              </a:spcBef>
              <a:spcAft>
                <a:spcPts val="0"/>
              </a:spcAft>
              <a:buClr>
                <a:srgbClr val="FFFFFF"/>
              </a:buClr>
              <a:buSzPts val="1400"/>
              <a:buFontTx/>
              <a:buChar char="•"/>
              <a:tabLst/>
              <a:defRPr/>
            </a:pPr>
            <a:r>
              <a:rPr kumimoji="0" lang="en-US" sz="1600" b="1" i="0" u="none" strike="noStrike" kern="1200" cap="none" spc="0" normalizeH="0" baseline="0" noProof="0" dirty="0">
                <a:ln>
                  <a:noFill/>
                </a:ln>
                <a:solidFill>
                  <a:srgbClr val="FFFFFF"/>
                </a:solidFill>
                <a:effectLst/>
                <a:uLnTx/>
                <a:uFillTx/>
                <a:latin typeface="Calibri"/>
                <a:ea typeface="Calibri"/>
                <a:cs typeface="Calibri"/>
                <a:sym typeface="Calibri"/>
              </a:rPr>
              <a:t>0%</a:t>
            </a:r>
            <a:r>
              <a:rPr kumimoji="0" lang="en-US" sz="1600" b="0" i="0" u="none" strike="noStrike" kern="1200" cap="none" spc="0" normalizeH="0" baseline="0" noProof="0" dirty="0">
                <a:ln>
                  <a:noFill/>
                </a:ln>
                <a:solidFill>
                  <a:srgbClr val="FFFFFF"/>
                </a:solidFill>
                <a:effectLst/>
                <a:uLnTx/>
                <a:uFillTx/>
                <a:latin typeface="Calibri"/>
                <a:ea typeface="Calibri"/>
                <a:cs typeface="Calibri"/>
                <a:sym typeface="Calibri"/>
              </a:rPr>
              <a:t> error rate</a:t>
            </a:r>
            <a:endParaRPr kumimoji="0" sz="1600" b="0"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317500" algn="l" defTabSz="914400" rtl="0" eaLnBrk="1" fontAlgn="base" latinLnBrk="0" hangingPunct="1">
              <a:lnSpc>
                <a:spcPct val="100000"/>
              </a:lnSpc>
              <a:spcBef>
                <a:spcPts val="0"/>
              </a:spcBef>
              <a:spcAft>
                <a:spcPts val="0"/>
              </a:spcAft>
              <a:buClr>
                <a:srgbClr val="FFFFFF"/>
              </a:buClr>
              <a:buSzPts val="1400"/>
              <a:buFontTx/>
              <a:buChar char="•"/>
              <a:tabLst/>
              <a:defRPr/>
            </a:pPr>
            <a:r>
              <a:rPr kumimoji="0" lang="en-US" sz="1600" b="0" i="0" u="none" strike="noStrike" kern="1200" cap="none" spc="0" normalizeH="0" baseline="0" noProof="0" dirty="0">
                <a:ln>
                  <a:noFill/>
                </a:ln>
                <a:solidFill>
                  <a:srgbClr val="FFFFFF"/>
                </a:solidFill>
                <a:effectLst/>
                <a:uLnTx/>
                <a:uFillTx/>
                <a:latin typeface="Calibri"/>
                <a:ea typeface="Calibri"/>
                <a:cs typeface="Calibri"/>
                <a:sym typeface="Calibri"/>
              </a:rPr>
              <a:t>Processing time reduced by</a:t>
            </a:r>
            <a:r>
              <a:rPr kumimoji="0" lang="en-US" sz="1600" b="1" i="0" u="none" strike="noStrike" kern="1200" cap="none" spc="0" normalizeH="0" baseline="0" noProof="0" dirty="0">
                <a:ln>
                  <a:noFill/>
                </a:ln>
                <a:solidFill>
                  <a:srgbClr val="FFFFFF"/>
                </a:solidFill>
                <a:effectLst/>
                <a:uLnTx/>
                <a:uFillTx/>
                <a:latin typeface="Calibri"/>
                <a:ea typeface="Calibri"/>
                <a:cs typeface="Calibri"/>
                <a:sym typeface="Calibri"/>
              </a:rPr>
              <a:t> 78%</a:t>
            </a:r>
            <a:endParaRPr kumimoji="0" sz="1600" b="1"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317500" algn="l" defTabSz="914400" rtl="0" eaLnBrk="1" fontAlgn="base" latinLnBrk="0" hangingPunct="1">
              <a:lnSpc>
                <a:spcPct val="100000"/>
              </a:lnSpc>
              <a:spcBef>
                <a:spcPts val="0"/>
              </a:spcBef>
              <a:spcAft>
                <a:spcPts val="0"/>
              </a:spcAft>
              <a:buClr>
                <a:srgbClr val="FFFFFF"/>
              </a:buClr>
              <a:buSzPts val="1400"/>
              <a:buFontTx/>
              <a:buChar char="•"/>
              <a:tabLst/>
              <a:defRPr/>
            </a:pPr>
            <a:r>
              <a:rPr kumimoji="0" lang="en-US" sz="1600" b="0" i="0" u="none" strike="noStrike" kern="1200" cap="none" spc="0" normalizeH="0" baseline="0" noProof="0" dirty="0">
                <a:ln>
                  <a:noFill/>
                </a:ln>
                <a:solidFill>
                  <a:srgbClr val="FFFFFF"/>
                </a:solidFill>
                <a:effectLst/>
                <a:uLnTx/>
                <a:uFillTx/>
                <a:latin typeface="Calibri"/>
                <a:ea typeface="Calibri"/>
                <a:cs typeface="Calibri"/>
                <a:sym typeface="Calibri"/>
              </a:rPr>
              <a:t>Manual effort was reduced to</a:t>
            </a:r>
            <a:r>
              <a:rPr kumimoji="0" lang="en-US" sz="1600" b="1" i="0" u="none" strike="noStrike" kern="1200" cap="none" spc="0" normalizeH="0" baseline="0" noProof="0" dirty="0">
                <a:ln>
                  <a:noFill/>
                </a:ln>
                <a:solidFill>
                  <a:srgbClr val="FFFFFF"/>
                </a:solidFill>
                <a:effectLst/>
                <a:uLnTx/>
                <a:uFillTx/>
                <a:latin typeface="Calibri"/>
                <a:ea typeface="Calibri"/>
                <a:cs typeface="Calibri"/>
                <a:sym typeface="Calibri"/>
              </a:rPr>
              <a:t> 5%</a:t>
            </a:r>
            <a:endParaRPr kumimoji="0" sz="1600" b="1"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612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2" name="Title 1" hidden="1">
            <a:extLst>
              <a:ext uri="{FF2B5EF4-FFF2-40B4-BE49-F238E27FC236}">
                <a16:creationId xmlns:a16="http://schemas.microsoft.com/office/drawing/2014/main" id="{D83D4E0B-0D37-4274-9D4D-8F881E608545}"/>
              </a:ext>
            </a:extLst>
          </p:cNvPr>
          <p:cNvSpPr>
            <a:spLocks noGrp="1"/>
          </p:cNvSpPr>
          <p:nvPr>
            <p:ph type="title"/>
          </p:nvPr>
        </p:nvSpPr>
        <p:spPr/>
        <p:txBody>
          <a:bodyPr/>
          <a:lstStyle/>
          <a:p>
            <a:r>
              <a:rPr lang="en-US" dirty="0">
                <a:solidFill>
                  <a:schemeClr val="bg1"/>
                </a:solidFill>
              </a:rPr>
              <a:t>Process: Predicting Maintenance for Locomotives</a:t>
            </a:r>
          </a:p>
        </p:txBody>
      </p:sp>
      <p:sp>
        <p:nvSpPr>
          <p:cNvPr id="23" name="Pentagon 20">
            <a:extLst>
              <a:ext uri="{FF2B5EF4-FFF2-40B4-BE49-F238E27FC236}">
                <a16:creationId xmlns:a16="http://schemas.microsoft.com/office/drawing/2014/main" id="{1427B118-38BF-4631-94F6-FC18B6853D7E}"/>
              </a:ext>
              <a:ext uri="{C183D7F6-B498-43B3-948B-1728B52AA6E4}">
                <adec:decorative xmlns:adec="http://schemas.microsoft.com/office/drawing/2017/decorative" val="1"/>
              </a:ext>
            </a:extLst>
          </p:cNvPr>
          <p:cNvSpPr/>
          <p:nvPr/>
        </p:nvSpPr>
        <p:spPr>
          <a:xfrm>
            <a:off x="0" y="-1"/>
            <a:ext cx="1695600" cy="6857775"/>
          </a:xfrm>
          <a:custGeom>
            <a:avLst/>
            <a:gdLst>
              <a:gd name="connsiteX0" fmla="*/ 0 w 863083"/>
              <a:gd name="connsiteY0" fmla="*/ 0 h 2153232"/>
              <a:gd name="connsiteX1" fmla="*/ 793372 w 863083"/>
              <a:gd name="connsiteY1" fmla="*/ 0 h 2153232"/>
              <a:gd name="connsiteX2" fmla="*/ 863083 w 863083"/>
              <a:gd name="connsiteY2" fmla="*/ 1076616 h 2153232"/>
              <a:gd name="connsiteX3" fmla="*/ 793372 w 863083"/>
              <a:gd name="connsiteY3" fmla="*/ 2153232 h 2153232"/>
              <a:gd name="connsiteX4" fmla="*/ 0 w 863083"/>
              <a:gd name="connsiteY4" fmla="*/ 2153232 h 2153232"/>
              <a:gd name="connsiteX5" fmla="*/ 0 w 863083"/>
              <a:gd name="connsiteY5" fmla="*/ 0 h 2153232"/>
              <a:gd name="connsiteX0" fmla="*/ 0 w 1039254"/>
              <a:gd name="connsiteY0" fmla="*/ 0 h 2153232"/>
              <a:gd name="connsiteX1" fmla="*/ 793372 w 1039254"/>
              <a:gd name="connsiteY1" fmla="*/ 0 h 2153232"/>
              <a:gd name="connsiteX2" fmla="*/ 1039254 w 1039254"/>
              <a:gd name="connsiteY2" fmla="*/ 1085005 h 2153232"/>
              <a:gd name="connsiteX3" fmla="*/ 793372 w 1039254"/>
              <a:gd name="connsiteY3" fmla="*/ 2153232 h 2153232"/>
              <a:gd name="connsiteX4" fmla="*/ 0 w 1039254"/>
              <a:gd name="connsiteY4" fmla="*/ 2153232 h 2153232"/>
              <a:gd name="connsiteX5" fmla="*/ 0 w 1039254"/>
              <a:gd name="connsiteY5" fmla="*/ 0 h 2153232"/>
              <a:gd name="connsiteX0" fmla="*/ 0 w 923485"/>
              <a:gd name="connsiteY0" fmla="*/ 0 h 2153232"/>
              <a:gd name="connsiteX1" fmla="*/ 793372 w 923485"/>
              <a:gd name="connsiteY1" fmla="*/ 0 h 2153232"/>
              <a:gd name="connsiteX2" fmla="*/ 923485 w 923485"/>
              <a:gd name="connsiteY2" fmla="*/ 1063666 h 2153232"/>
              <a:gd name="connsiteX3" fmla="*/ 793372 w 923485"/>
              <a:gd name="connsiteY3" fmla="*/ 2153232 h 2153232"/>
              <a:gd name="connsiteX4" fmla="*/ 0 w 923485"/>
              <a:gd name="connsiteY4" fmla="*/ 2153232 h 2153232"/>
              <a:gd name="connsiteX5" fmla="*/ 0 w 923485"/>
              <a:gd name="connsiteY5" fmla="*/ 0 h 2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85" h="2153232">
                <a:moveTo>
                  <a:pt x="0" y="0"/>
                </a:moveTo>
                <a:lnTo>
                  <a:pt x="793372" y="0"/>
                </a:lnTo>
                <a:lnTo>
                  <a:pt x="923485" y="1063666"/>
                </a:lnTo>
                <a:lnTo>
                  <a:pt x="793372" y="2153232"/>
                </a:lnTo>
                <a:lnTo>
                  <a:pt x="0" y="2153232"/>
                </a:lnTo>
                <a:lnTo>
                  <a:pt x="0" y="0"/>
                </a:lnTo>
                <a:close/>
              </a:path>
            </a:pathLst>
          </a:custGeom>
          <a:solidFill>
            <a:srgbClr val="FFB612"/>
          </a:solidFill>
          <a:ln>
            <a:noFill/>
          </a:ln>
          <a:effectLst>
            <a:outerShdw blurRad="101600" dist="63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25" name="Google Shape;1325;p74" descr="UiPath logo"/>
          <p:cNvPicPr preferRelativeResize="0"/>
          <p:nvPr/>
        </p:nvPicPr>
        <p:blipFill rotWithShape="1">
          <a:blip r:embed="rId3">
            <a:alphaModFix/>
          </a:blip>
          <a:srcRect/>
          <a:stretch/>
        </p:blipFill>
        <p:spPr>
          <a:xfrm>
            <a:off x="251245" y="3212878"/>
            <a:ext cx="1158455" cy="422708"/>
          </a:xfrm>
          <a:prstGeom prst="rect">
            <a:avLst/>
          </a:prstGeom>
          <a:noFill/>
          <a:ln>
            <a:noFill/>
          </a:ln>
        </p:spPr>
      </p:pic>
      <p:sp>
        <p:nvSpPr>
          <p:cNvPr id="1322" name="Google Shape;1322;p74"/>
          <p:cNvSpPr/>
          <p:nvPr/>
        </p:nvSpPr>
        <p:spPr>
          <a:xfrm>
            <a:off x="1998976" y="303363"/>
            <a:ext cx="2622900" cy="708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2400" b="0" i="0" u="none" strike="noStrike" kern="1200" cap="none" spc="0" normalizeH="0" baseline="0" noProof="0" dirty="0">
                <a:ln>
                  <a:noFill/>
                </a:ln>
                <a:solidFill>
                  <a:srgbClr val="7F7F7F"/>
                </a:solidFill>
                <a:effectLst/>
                <a:uLnTx/>
                <a:uFillTx/>
                <a:latin typeface="Calibri"/>
                <a:ea typeface="Calibri"/>
                <a:cs typeface="Calibri"/>
                <a:sym typeface="Calibri"/>
              </a:rPr>
              <a:t>Logistics company</a:t>
            </a:r>
            <a:endParaRPr kumimoji="0" sz="24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15000"/>
              </a:lnSpc>
              <a:spcBef>
                <a:spcPts val="0"/>
              </a:spcBef>
              <a:spcAft>
                <a:spcPts val="0"/>
              </a:spcAft>
              <a:buClr>
                <a:srgbClr val="424242"/>
              </a:buClr>
              <a:buSzPts val="1100"/>
              <a:buFont typeface="Arial"/>
              <a:buNone/>
              <a:tabLst/>
              <a:defRPr/>
            </a:pPr>
            <a:endParaRPr kumimoji="0" sz="24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cxnSp>
        <p:nvCxnSpPr>
          <p:cNvPr id="1313" name="Google Shape;1313;p74">
            <a:extLst>
              <a:ext uri="{C183D7F6-B498-43B3-948B-1728B52AA6E4}">
                <adec:decorative xmlns:adec="http://schemas.microsoft.com/office/drawing/2017/decorative" val="1"/>
              </a:ext>
            </a:extLst>
          </p:cNvPr>
          <p:cNvCxnSpPr/>
          <p:nvPr/>
        </p:nvCxnSpPr>
        <p:spPr>
          <a:xfrm>
            <a:off x="4963949" y="340757"/>
            <a:ext cx="0" cy="336900"/>
          </a:xfrm>
          <a:prstGeom prst="straightConnector1">
            <a:avLst/>
          </a:prstGeom>
          <a:noFill/>
          <a:ln w="9525" cap="flat" cmpd="sng">
            <a:solidFill>
              <a:srgbClr val="B9D9EB"/>
            </a:solidFill>
            <a:prstDash val="solid"/>
            <a:miter lim="800000"/>
            <a:headEnd type="none" w="sm" len="sm"/>
            <a:tailEnd type="none" w="sm" len="sm"/>
          </a:ln>
        </p:spPr>
      </p:cxnSp>
      <p:sp>
        <p:nvSpPr>
          <p:cNvPr id="1321" name="Google Shape;1321;p74"/>
          <p:cNvSpPr txBox="1"/>
          <p:nvPr/>
        </p:nvSpPr>
        <p:spPr>
          <a:xfrm>
            <a:off x="5158435" y="340757"/>
            <a:ext cx="126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1" i="0" u="none" strike="noStrike" kern="1200" cap="none" spc="0" normalizeH="0" baseline="0" noProof="0" dirty="0">
                <a:ln>
                  <a:noFill/>
                </a:ln>
                <a:solidFill>
                  <a:srgbClr val="7F7F7F"/>
                </a:solidFill>
                <a:effectLst/>
                <a:uLnTx/>
                <a:uFillTx/>
                <a:latin typeface="Calibri"/>
                <a:ea typeface="Calibri"/>
                <a:cs typeface="Calibri"/>
                <a:sym typeface="Calibri"/>
              </a:rPr>
              <a:t>Location:</a:t>
            </a: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0" i="0" u="none" strike="noStrike" kern="1200" cap="none" spc="0" normalizeH="0" baseline="0" noProof="0" dirty="0">
                <a:ln>
                  <a:noFill/>
                </a:ln>
                <a:solidFill>
                  <a:srgbClr val="7F7F7F"/>
                </a:solidFill>
                <a:effectLst/>
                <a:uLnTx/>
                <a:uFillTx/>
                <a:latin typeface="Calibri"/>
                <a:ea typeface="Calibri"/>
                <a:cs typeface="Calibri"/>
                <a:sym typeface="Calibri"/>
              </a:rPr>
              <a:t>Germany</a:t>
            </a: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15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cxnSp>
        <p:nvCxnSpPr>
          <p:cNvPr id="1314" name="Google Shape;1314;p74">
            <a:extLst>
              <a:ext uri="{C183D7F6-B498-43B3-948B-1728B52AA6E4}">
                <adec:decorative xmlns:adec="http://schemas.microsoft.com/office/drawing/2017/decorative" val="1"/>
              </a:ext>
            </a:extLst>
          </p:cNvPr>
          <p:cNvCxnSpPr/>
          <p:nvPr/>
        </p:nvCxnSpPr>
        <p:spPr>
          <a:xfrm>
            <a:off x="6578561" y="340757"/>
            <a:ext cx="0" cy="336900"/>
          </a:xfrm>
          <a:prstGeom prst="straightConnector1">
            <a:avLst/>
          </a:prstGeom>
          <a:noFill/>
          <a:ln w="9525" cap="flat" cmpd="sng">
            <a:solidFill>
              <a:srgbClr val="B9D9EB"/>
            </a:solidFill>
            <a:prstDash val="solid"/>
            <a:miter lim="800000"/>
            <a:headEnd type="none" w="sm" len="sm"/>
            <a:tailEnd type="none" w="sm" len="sm"/>
          </a:ln>
        </p:spPr>
      </p:cxnSp>
      <p:sp>
        <p:nvSpPr>
          <p:cNvPr id="1320" name="Google Shape;1320;p74"/>
          <p:cNvSpPr txBox="1"/>
          <p:nvPr/>
        </p:nvSpPr>
        <p:spPr>
          <a:xfrm>
            <a:off x="6773047" y="340757"/>
            <a:ext cx="12942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1" i="0" u="none" strike="noStrike" kern="1200" cap="none" spc="0" normalizeH="0" baseline="0" noProof="0" dirty="0">
                <a:ln>
                  <a:noFill/>
                </a:ln>
                <a:solidFill>
                  <a:srgbClr val="7F7F7F"/>
                </a:solidFill>
                <a:effectLst/>
                <a:uLnTx/>
                <a:uFillTx/>
                <a:latin typeface="Calibri"/>
                <a:ea typeface="Calibri"/>
                <a:cs typeface="Calibri"/>
                <a:sym typeface="Calibri"/>
              </a:rPr>
              <a:t>Department</a:t>
            </a: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0" i="0" u="none" strike="noStrike" kern="1200" cap="none" spc="0" normalizeH="0" baseline="0" noProof="0" dirty="0">
                <a:ln>
                  <a:noFill/>
                </a:ln>
                <a:solidFill>
                  <a:srgbClr val="7F7F7F"/>
                </a:solidFill>
                <a:effectLst/>
                <a:uLnTx/>
                <a:uFillTx/>
                <a:latin typeface="Calibri"/>
                <a:ea typeface="Calibri"/>
                <a:cs typeface="Calibri"/>
                <a:sym typeface="Calibri"/>
              </a:rPr>
              <a:t>Finance, Accounting and Tax</a:t>
            </a: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15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cxnSp>
        <p:nvCxnSpPr>
          <p:cNvPr id="1323" name="Google Shape;1323;p74">
            <a:extLst>
              <a:ext uri="{C183D7F6-B498-43B3-948B-1728B52AA6E4}">
                <adec:decorative xmlns:adec="http://schemas.microsoft.com/office/drawing/2017/decorative" val="1"/>
              </a:ext>
            </a:extLst>
          </p:cNvPr>
          <p:cNvCxnSpPr/>
          <p:nvPr/>
        </p:nvCxnSpPr>
        <p:spPr>
          <a:xfrm>
            <a:off x="8063650" y="340757"/>
            <a:ext cx="0" cy="336900"/>
          </a:xfrm>
          <a:prstGeom prst="straightConnector1">
            <a:avLst/>
          </a:prstGeom>
          <a:noFill/>
          <a:ln w="9525" cap="flat" cmpd="sng">
            <a:solidFill>
              <a:srgbClr val="B9D9EB"/>
            </a:solidFill>
            <a:prstDash val="solid"/>
            <a:miter lim="800000"/>
            <a:headEnd type="none" w="sm" len="sm"/>
            <a:tailEnd type="none" w="sm" len="sm"/>
          </a:ln>
        </p:spPr>
      </p:cxnSp>
      <p:sp>
        <p:nvSpPr>
          <p:cNvPr id="1319" name="Google Shape;1319;p74"/>
          <p:cNvSpPr txBox="1"/>
          <p:nvPr/>
        </p:nvSpPr>
        <p:spPr>
          <a:xfrm>
            <a:off x="8261636" y="340757"/>
            <a:ext cx="1120500" cy="379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1" i="0" u="none" strike="noStrike" kern="1200" cap="none" spc="0" normalizeH="0" baseline="0" noProof="0" dirty="0">
                <a:ln>
                  <a:noFill/>
                </a:ln>
                <a:solidFill>
                  <a:srgbClr val="7F7F7F"/>
                </a:solidFill>
                <a:effectLst/>
                <a:uLnTx/>
                <a:uFillTx/>
                <a:latin typeface="Calibri"/>
                <a:ea typeface="Calibri"/>
                <a:cs typeface="Calibri"/>
                <a:sym typeface="Calibri"/>
              </a:rPr>
              <a:t>Industry</a:t>
            </a: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20000"/>
              </a:lnSpc>
              <a:spcBef>
                <a:spcPts val="0"/>
              </a:spcBef>
              <a:spcAft>
                <a:spcPts val="0"/>
              </a:spcAft>
              <a:buClr>
                <a:srgbClr val="424242"/>
              </a:buClr>
              <a:buSzPts val="1100"/>
              <a:buFont typeface="Arial"/>
              <a:buNone/>
              <a:tabLst/>
              <a:defRPr/>
            </a:pPr>
            <a:r>
              <a:rPr kumimoji="0" lang="en-US" sz="1000" b="0" i="0" u="none" strike="noStrike" kern="1200" cap="none" spc="0" normalizeH="0" baseline="0" noProof="0" dirty="0">
                <a:ln>
                  <a:noFill/>
                </a:ln>
                <a:solidFill>
                  <a:srgbClr val="7F7F7F"/>
                </a:solidFill>
                <a:effectLst/>
                <a:uLnTx/>
                <a:uFillTx/>
                <a:latin typeface="Calibri"/>
                <a:ea typeface="Calibri"/>
                <a:cs typeface="Calibri"/>
                <a:sym typeface="Calibri"/>
              </a:rPr>
              <a:t>Manufacturing</a:t>
            </a: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15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endParaRPr kumimoji="0" sz="10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000" b="1"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sp>
        <p:nvSpPr>
          <p:cNvPr id="1307" name="Google Shape;1307;p74"/>
          <p:cNvSpPr txBox="1"/>
          <p:nvPr/>
        </p:nvSpPr>
        <p:spPr>
          <a:xfrm>
            <a:off x="1994263" y="1544439"/>
            <a:ext cx="13977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5B00"/>
                </a:solidFill>
                <a:effectLst/>
                <a:uLnTx/>
                <a:uFillTx/>
                <a:latin typeface="Calibri"/>
                <a:ea typeface="Calibri"/>
                <a:cs typeface="Calibri"/>
                <a:sym typeface="Calibri"/>
              </a:rPr>
              <a:t>PROCESS</a:t>
            </a:r>
            <a:endParaRPr kumimoji="0" sz="2100" b="0"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1310" name="Google Shape;1310;p74"/>
          <p:cNvSpPr txBox="1"/>
          <p:nvPr/>
        </p:nvSpPr>
        <p:spPr>
          <a:xfrm>
            <a:off x="1994273" y="1887650"/>
            <a:ext cx="7824300" cy="415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20000"/>
              </a:lnSpc>
              <a:spcBef>
                <a:spcPts val="0"/>
              </a:spcBef>
              <a:spcAft>
                <a:spcPts val="0"/>
              </a:spcAft>
              <a:buClrTx/>
              <a:buSzPts val="1100"/>
              <a:buFontTx/>
              <a:buNone/>
              <a:tabLst/>
              <a:defRPr/>
            </a:pPr>
            <a:r>
              <a:rPr kumimoji="0" lang="en-US" sz="2600" b="1" i="0" u="none" strike="noStrike" kern="1200" cap="none" spc="0" normalizeH="0" baseline="0" noProof="0" dirty="0">
                <a:ln>
                  <a:noFill/>
                </a:ln>
                <a:solidFill>
                  <a:srgbClr val="7F7F7F"/>
                </a:solidFill>
                <a:effectLst/>
                <a:uLnTx/>
                <a:uFillTx/>
                <a:latin typeface="Calibri"/>
                <a:ea typeface="Calibri"/>
                <a:cs typeface="Calibri"/>
                <a:sym typeface="Calibri"/>
              </a:rPr>
              <a:t>Predicting maintenance for locomotives</a:t>
            </a:r>
            <a:endParaRPr kumimoji="0" sz="2600" b="1" i="0" u="none" strike="noStrike" kern="1200" cap="none" spc="0" normalizeH="0" baseline="0" noProof="0" dirty="0">
              <a:ln>
                <a:noFill/>
              </a:ln>
              <a:solidFill>
                <a:srgbClr val="7F7F7F"/>
              </a:solidFill>
              <a:effectLst/>
              <a:uLnTx/>
              <a:uFillTx/>
              <a:latin typeface="Calibri"/>
              <a:ea typeface="Calibri"/>
              <a:cs typeface="Calibri"/>
              <a:sym typeface="Calibri"/>
            </a:endParaRPr>
          </a:p>
        </p:txBody>
      </p:sp>
      <p:sp>
        <p:nvSpPr>
          <p:cNvPr id="1308" name="Google Shape;1308;p74"/>
          <p:cNvSpPr txBox="1"/>
          <p:nvPr/>
        </p:nvSpPr>
        <p:spPr>
          <a:xfrm>
            <a:off x="1994276" y="2440625"/>
            <a:ext cx="16956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5B00"/>
                </a:solidFill>
                <a:effectLst/>
                <a:uLnTx/>
                <a:uFillTx/>
                <a:latin typeface="Calibri"/>
                <a:ea typeface="Calibri"/>
                <a:cs typeface="Calibri"/>
                <a:sym typeface="Calibri"/>
              </a:rPr>
              <a:t>CHALLENGE</a:t>
            </a:r>
            <a:endParaRPr kumimoji="0" sz="2100" b="1"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1309" name="Google Shape;1309;p74"/>
          <p:cNvSpPr txBox="1"/>
          <p:nvPr/>
        </p:nvSpPr>
        <p:spPr>
          <a:xfrm>
            <a:off x="1977664" y="2824744"/>
            <a:ext cx="76239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r>
              <a:rPr kumimoji="0" lang="en-US" sz="1800" b="0" i="0" u="none" strike="noStrike" kern="1200" cap="none" spc="0" normalizeH="0" baseline="0" noProof="0">
                <a:ln>
                  <a:noFill/>
                </a:ln>
                <a:solidFill>
                  <a:srgbClr val="7F7F7F"/>
                </a:solidFill>
                <a:effectLst/>
                <a:uLnTx/>
                <a:uFillTx/>
                <a:latin typeface="Calibri"/>
                <a:ea typeface="Calibri"/>
                <a:cs typeface="Calibri"/>
                <a:sym typeface="Calibri"/>
              </a:rPr>
              <a:t>Faced with predicting vital maintenance for locomotives, two departments within the company spent 30 minutes a day doing cumbersome, manual work. The process required they use five applications on desktop, web, and SAP.</a:t>
            </a:r>
            <a:endParaRPr kumimoji="0" sz="1800" b="0" i="0" u="none" strike="noStrike" kern="1200" cap="none" spc="0" normalizeH="0" baseline="0" noProof="0">
              <a:ln>
                <a:noFill/>
              </a:ln>
              <a:solidFill>
                <a:srgbClr val="7F7F7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F7F7F"/>
              </a:solidFill>
              <a:effectLst/>
              <a:uLnTx/>
              <a:uFillTx/>
              <a:latin typeface="Calibri"/>
              <a:ea typeface="Calibri"/>
              <a:cs typeface="Calibri"/>
              <a:sym typeface="Calibri"/>
            </a:endParaRPr>
          </a:p>
        </p:txBody>
      </p:sp>
      <p:sp>
        <p:nvSpPr>
          <p:cNvPr id="1311" name="Google Shape;1311;p74">
            <a:extLst>
              <a:ext uri="{C183D7F6-B498-43B3-948B-1728B52AA6E4}">
                <adec:decorative xmlns:adec="http://schemas.microsoft.com/office/drawing/2017/decorative" val="1"/>
              </a:ext>
            </a:extLst>
          </p:cNvPr>
          <p:cNvSpPr/>
          <p:nvPr/>
        </p:nvSpPr>
        <p:spPr>
          <a:xfrm>
            <a:off x="1645475" y="4059675"/>
            <a:ext cx="10546500" cy="2798100"/>
          </a:xfrm>
          <a:prstGeom prst="rect">
            <a:avLst/>
          </a:prstGeom>
          <a:solidFill>
            <a:srgbClr val="412D5D"/>
          </a:solidFill>
          <a:ln>
            <a:noFill/>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315" name="Google Shape;1315;p74"/>
          <p:cNvSpPr txBox="1"/>
          <p:nvPr/>
        </p:nvSpPr>
        <p:spPr>
          <a:xfrm>
            <a:off x="2009775" y="4178546"/>
            <a:ext cx="1541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Calibri"/>
                <a:ea typeface="Calibri"/>
                <a:cs typeface="Calibri"/>
                <a:sym typeface="Calibri"/>
              </a:rPr>
              <a:t>SOLUTION</a:t>
            </a:r>
            <a:endParaRPr kumimoji="0" sz="2100" b="0"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1316" name="Google Shape;1316;p74"/>
          <p:cNvSpPr txBox="1"/>
          <p:nvPr/>
        </p:nvSpPr>
        <p:spPr>
          <a:xfrm>
            <a:off x="2001737" y="4758359"/>
            <a:ext cx="5509500" cy="12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424242"/>
              </a:buClr>
              <a:buSzPts val="1100"/>
              <a:buFont typeface="Arial"/>
              <a:buNone/>
              <a:tabLst/>
              <a:defRPr/>
            </a:pPr>
            <a:r>
              <a:rPr kumimoji="0" lang="en-US" sz="1800" b="0" i="0" u="none" strike="noStrike" kern="1200" cap="none" spc="0" normalizeH="0" baseline="0" noProof="0">
                <a:ln>
                  <a:noFill/>
                </a:ln>
                <a:solidFill>
                  <a:srgbClr val="FFFFFF"/>
                </a:solidFill>
                <a:effectLst/>
                <a:uLnTx/>
                <a:uFillTx/>
                <a:latin typeface="Calibri"/>
                <a:ea typeface="Calibri"/>
                <a:cs typeface="Calibri"/>
                <a:sym typeface="Calibri"/>
              </a:rPr>
              <a:t>The UiPath Robot checked various tools and files from SAP to gather maintenance data for the cargo locomotives and consolidated it in Excel files. This helped the customer to predict maintenance needs with higher accuracy.</a:t>
            </a: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cxnSp>
        <p:nvCxnSpPr>
          <p:cNvPr id="1326" name="Google Shape;1326;p74">
            <a:extLst>
              <a:ext uri="{C183D7F6-B498-43B3-948B-1728B52AA6E4}">
                <adec:decorative xmlns:adec="http://schemas.microsoft.com/office/drawing/2017/decorative" val="1"/>
              </a:ext>
            </a:extLst>
          </p:cNvPr>
          <p:cNvCxnSpPr/>
          <p:nvPr/>
        </p:nvCxnSpPr>
        <p:spPr>
          <a:xfrm>
            <a:off x="8274700" y="4280175"/>
            <a:ext cx="0" cy="2357100"/>
          </a:xfrm>
          <a:prstGeom prst="straightConnector1">
            <a:avLst/>
          </a:prstGeom>
          <a:noFill/>
          <a:ln w="9525" cap="flat" cmpd="sng">
            <a:solidFill>
              <a:srgbClr val="FFFFFF"/>
            </a:solidFill>
            <a:prstDash val="solid"/>
            <a:round/>
            <a:headEnd type="none" w="med" len="med"/>
            <a:tailEnd type="none" w="med" len="med"/>
          </a:ln>
        </p:spPr>
      </p:cxnSp>
      <p:sp>
        <p:nvSpPr>
          <p:cNvPr id="1317" name="Google Shape;1317;p74"/>
          <p:cNvSpPr txBox="1"/>
          <p:nvPr/>
        </p:nvSpPr>
        <p:spPr>
          <a:xfrm>
            <a:off x="8588876" y="4178546"/>
            <a:ext cx="16956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Calibri"/>
                <a:ea typeface="Calibri"/>
                <a:cs typeface="Calibri"/>
                <a:sym typeface="Calibri"/>
              </a:rPr>
              <a:t>RESULTS</a:t>
            </a:r>
            <a:endParaRPr kumimoji="0" sz="2100" b="0" i="0" u="none" strike="noStrike" kern="1200" cap="none" spc="0" normalizeH="0" baseline="0" noProof="0" dirty="0">
              <a:ln>
                <a:noFill/>
              </a:ln>
              <a:solidFill>
                <a:srgbClr val="424242"/>
              </a:solidFill>
              <a:effectLst/>
              <a:uLnTx/>
              <a:uFillTx/>
              <a:latin typeface="Calibri"/>
              <a:ea typeface="Calibri"/>
              <a:cs typeface="Calibri"/>
              <a:sym typeface="Calibri"/>
            </a:endParaRPr>
          </a:p>
        </p:txBody>
      </p:sp>
      <p:sp>
        <p:nvSpPr>
          <p:cNvPr id="1318" name="Google Shape;1318;p74"/>
          <p:cNvSpPr txBox="1"/>
          <p:nvPr/>
        </p:nvSpPr>
        <p:spPr>
          <a:xfrm>
            <a:off x="8565526" y="4346862"/>
            <a:ext cx="3259200" cy="1015800"/>
          </a:xfrm>
          <a:prstGeom prst="rect">
            <a:avLst/>
          </a:prstGeom>
          <a:noFill/>
          <a:ln>
            <a:noFill/>
          </a:ln>
        </p:spPr>
        <p:txBody>
          <a:bodyPr spcFirstLastPara="1" wrap="square" lIns="91425" tIns="45700" rIns="91425" bIns="45700" anchor="t" anchorCtr="0">
            <a:noAutofit/>
          </a:bodyPr>
          <a:lstStyle/>
          <a:p>
            <a:pPr marL="457200" marR="0" lvl="0" indent="-317500" algn="l" defTabSz="914400" rtl="0" eaLnBrk="1" fontAlgn="base" latinLnBrk="0" hangingPunct="1">
              <a:lnSpc>
                <a:spcPct val="100000"/>
              </a:lnSpc>
              <a:spcBef>
                <a:spcPts val="1200"/>
              </a:spcBef>
              <a:spcAft>
                <a:spcPts val="0"/>
              </a:spcAft>
              <a:buClr>
                <a:srgbClr val="FFFFFF"/>
              </a:buClr>
              <a:buSzPts val="1400"/>
              <a:buFontTx/>
              <a:buChar char="•"/>
              <a:tabLst/>
              <a:defRPr/>
            </a:pP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Implemented in </a:t>
            </a:r>
            <a:r>
              <a:rPr kumimoji="0" lang="en-US" sz="1800" b="1" i="0" u="none" strike="noStrike" kern="1200" cap="none" spc="0" normalizeH="0" baseline="0" noProof="0" dirty="0">
                <a:ln>
                  <a:noFill/>
                </a:ln>
                <a:solidFill>
                  <a:srgbClr val="FFFFFF"/>
                </a:solidFill>
                <a:effectLst/>
                <a:uLnTx/>
                <a:uFillTx/>
                <a:latin typeface="Calibri"/>
                <a:ea typeface="Calibri"/>
                <a:cs typeface="Calibri"/>
                <a:sym typeface="Calibri"/>
              </a:rPr>
              <a:t>3 weeks </a:t>
            </a:r>
            <a:endParaRPr kumimoji="0" sz="1800" b="1"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317500" algn="l" defTabSz="914400" rtl="0" eaLnBrk="1" fontAlgn="base" latinLnBrk="0" hangingPunct="1">
              <a:lnSpc>
                <a:spcPct val="100000"/>
              </a:lnSpc>
              <a:spcBef>
                <a:spcPts val="0"/>
              </a:spcBef>
              <a:spcAft>
                <a:spcPts val="0"/>
              </a:spcAft>
              <a:buClr>
                <a:srgbClr val="FFFFFF"/>
              </a:buClr>
              <a:buSzPts val="1400"/>
              <a:buFontTx/>
              <a:buChar char="•"/>
              <a:tabLst/>
              <a:defRPr/>
            </a:pPr>
            <a:r>
              <a:rPr kumimoji="0" lang="en-US" sz="1800" b="1" i="0" u="none" strike="noStrike" kern="1200" cap="none" spc="0" normalizeH="0" baseline="0" noProof="0" dirty="0">
                <a:ln>
                  <a:noFill/>
                </a:ln>
                <a:solidFill>
                  <a:srgbClr val="FFFFFF"/>
                </a:solidFill>
                <a:effectLst/>
                <a:uLnTx/>
                <a:uFillTx/>
                <a:latin typeface="Calibri"/>
                <a:ea typeface="Calibri"/>
                <a:cs typeface="Calibri"/>
                <a:sym typeface="Calibri"/>
              </a:rPr>
              <a:t>100%</a:t>
            </a: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 of efforts automated</a:t>
            </a: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317500" algn="l" defTabSz="914400" rtl="0" eaLnBrk="1" fontAlgn="base" latinLnBrk="0" hangingPunct="1">
              <a:lnSpc>
                <a:spcPct val="100000"/>
              </a:lnSpc>
              <a:spcBef>
                <a:spcPts val="0"/>
              </a:spcBef>
              <a:spcAft>
                <a:spcPts val="0"/>
              </a:spcAft>
              <a:buClr>
                <a:srgbClr val="FFFFFF"/>
              </a:buClr>
              <a:buSzPts val="1400"/>
              <a:buFontTx/>
              <a:buChar char="•"/>
              <a:tabLst/>
              <a:defRPr/>
            </a:pP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ROI in </a:t>
            </a:r>
            <a:r>
              <a:rPr kumimoji="0" lang="en-US" sz="1800" b="1" i="0" u="none" strike="noStrike" kern="1200" cap="none" spc="0" normalizeH="0" baseline="0" noProof="0" dirty="0">
                <a:ln>
                  <a:noFill/>
                </a:ln>
                <a:solidFill>
                  <a:srgbClr val="FFFFFF"/>
                </a:solidFill>
                <a:effectLst/>
                <a:uLnTx/>
                <a:uFillTx/>
                <a:latin typeface="Calibri"/>
                <a:ea typeface="Calibri"/>
                <a:cs typeface="Calibri"/>
                <a:sym typeface="Calibri"/>
              </a:rPr>
              <a:t>3 months</a:t>
            </a:r>
            <a:endParaRPr kumimoji="0" sz="1800" b="1"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317500" algn="l" defTabSz="914400" rtl="0" eaLnBrk="1" fontAlgn="base" latinLnBrk="0" hangingPunct="1">
              <a:lnSpc>
                <a:spcPct val="100000"/>
              </a:lnSpc>
              <a:spcBef>
                <a:spcPts val="0"/>
              </a:spcBef>
              <a:spcAft>
                <a:spcPts val="0"/>
              </a:spcAft>
              <a:buClr>
                <a:srgbClr val="FFFFFF"/>
              </a:buClr>
              <a:buSzPts val="1400"/>
              <a:buFontTx/>
              <a:buChar char="•"/>
              <a:tabLst/>
              <a:defRPr/>
            </a:pPr>
            <a:r>
              <a:rPr kumimoji="0" lang="en-US" sz="1800" b="1" i="0" u="none" strike="noStrike" kern="1200" cap="none" spc="0" normalizeH="0" baseline="0" noProof="0" dirty="0">
                <a:ln>
                  <a:noFill/>
                </a:ln>
                <a:solidFill>
                  <a:srgbClr val="FFFFFF"/>
                </a:solidFill>
                <a:effectLst/>
                <a:uLnTx/>
                <a:uFillTx/>
                <a:latin typeface="Calibri"/>
                <a:ea typeface="Calibri"/>
                <a:cs typeface="Calibri"/>
                <a:sym typeface="Calibri"/>
              </a:rPr>
              <a:t>0%</a:t>
            </a: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 error rate</a:t>
            </a: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317500" algn="l" defTabSz="914400" rtl="0" eaLnBrk="1" fontAlgn="base" latinLnBrk="0" hangingPunct="1">
              <a:lnSpc>
                <a:spcPct val="100000"/>
              </a:lnSpc>
              <a:spcBef>
                <a:spcPts val="0"/>
              </a:spcBef>
              <a:spcAft>
                <a:spcPts val="0"/>
              </a:spcAft>
              <a:buClr>
                <a:srgbClr val="FFFFFF"/>
              </a:buClr>
              <a:buSzPts val="1400"/>
              <a:buFontTx/>
              <a:buChar char="•"/>
              <a:tabLst/>
              <a:defRPr/>
            </a:pP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Manual effort was reduced to</a:t>
            </a:r>
            <a:r>
              <a:rPr kumimoji="0" lang="en-US" sz="1800" b="1" i="0" u="none" strike="noStrike" kern="1200" cap="none" spc="0" normalizeH="0" baseline="0" noProof="0" dirty="0">
                <a:ln>
                  <a:noFill/>
                </a:ln>
                <a:solidFill>
                  <a:srgbClr val="FFFFFF"/>
                </a:solidFill>
                <a:effectLst/>
                <a:uLnTx/>
                <a:uFillTx/>
                <a:latin typeface="Calibri"/>
                <a:ea typeface="Calibri"/>
                <a:cs typeface="Calibri"/>
                <a:sym typeface="Calibri"/>
              </a:rPr>
              <a:t> 10%</a:t>
            </a:r>
            <a:endParaRPr kumimoji="0" sz="1800" b="1"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457200" marR="0" lvl="0" indent="-317500" algn="l" defTabSz="914400" rtl="0" eaLnBrk="1" fontAlgn="base" latinLnBrk="0" hangingPunct="1">
              <a:lnSpc>
                <a:spcPct val="100000"/>
              </a:lnSpc>
              <a:spcBef>
                <a:spcPts val="0"/>
              </a:spcBef>
              <a:spcAft>
                <a:spcPts val="0"/>
              </a:spcAft>
              <a:buClr>
                <a:srgbClr val="FFFFFF"/>
              </a:buClr>
              <a:buSzPts val="1400"/>
              <a:buFontTx/>
              <a:buChar char="•"/>
              <a:tabLst/>
              <a:defRPr/>
            </a:pPr>
            <a:r>
              <a:rPr kumimoji="0" lang="en-US" sz="1800" b="1" i="0" u="none" strike="noStrike" kern="1200" cap="none" spc="0" normalizeH="0" baseline="0" noProof="0" dirty="0">
                <a:ln>
                  <a:noFill/>
                </a:ln>
                <a:solidFill>
                  <a:srgbClr val="FFFFFF"/>
                </a:solidFill>
                <a:effectLst/>
                <a:uLnTx/>
                <a:uFillTx/>
                <a:latin typeface="Calibri"/>
                <a:ea typeface="Calibri"/>
                <a:cs typeface="Calibri"/>
                <a:sym typeface="Calibri"/>
              </a:rPr>
              <a:t>50%  </a:t>
            </a: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reduction in processing time</a:t>
            </a: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439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DD6C5D-675F-46FA-BFCE-E5758428BD43}"/>
              </a:ext>
            </a:extLst>
          </p:cNvPr>
          <p:cNvSpPr>
            <a:spLocks noGrp="1"/>
          </p:cNvSpPr>
          <p:nvPr>
            <p:ph type="title"/>
          </p:nvPr>
        </p:nvSpPr>
        <p:spPr/>
        <p:txBody>
          <a:bodyPr/>
          <a:lstStyle/>
          <a:p>
            <a:r>
              <a:rPr lang="en-US" altLang="en-US" dirty="0">
                <a:solidFill>
                  <a:schemeClr val="bg1"/>
                </a:solidFill>
              </a:rPr>
              <a:t>RPA In Action</a:t>
            </a:r>
            <a:br>
              <a:rPr lang="en-US" altLang="en-US" dirty="0">
                <a:solidFill>
                  <a:srgbClr val="412C5D"/>
                </a:solidFill>
              </a:rPr>
            </a:br>
            <a:endParaRPr lang="en-US" dirty="0"/>
          </a:p>
        </p:txBody>
      </p:sp>
      <p:sp>
        <p:nvSpPr>
          <p:cNvPr id="4" name="Title 4">
            <a:extLst>
              <a:ext uri="{FF2B5EF4-FFF2-40B4-BE49-F238E27FC236}">
                <a16:creationId xmlns:a16="http://schemas.microsoft.com/office/drawing/2014/main" id="{9C646D1F-6E7C-4148-8E50-D629838747B5}"/>
              </a:ext>
            </a:extLst>
          </p:cNvPr>
          <p:cNvSpPr txBox="1">
            <a:spLocks noChangeArrowheads="1"/>
          </p:cNvSpPr>
          <p:nvPr/>
        </p:nvSpPr>
        <p:spPr bwMode="auto">
          <a:xfrm>
            <a:off x="264146" y="126932"/>
            <a:ext cx="87042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412D5D"/>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412C5D"/>
                </a:solidFill>
                <a:effectLst/>
                <a:uLnTx/>
                <a:uFillTx/>
                <a:latin typeface="Arial" panose="020B0604020202020204" pitchFamily="34" charset="0"/>
                <a:ea typeface="+mj-ea"/>
                <a:cs typeface="Arial" panose="020B0604020202020204" pitchFamily="34" charset="0"/>
              </a:rPr>
              <a:t>RPA In Action</a:t>
            </a:r>
          </a:p>
        </p:txBody>
      </p:sp>
      <p:sp>
        <p:nvSpPr>
          <p:cNvPr id="6" name="Text Placeholder 3">
            <a:extLst>
              <a:ext uri="{FF2B5EF4-FFF2-40B4-BE49-F238E27FC236}">
                <a16:creationId xmlns:a16="http://schemas.microsoft.com/office/drawing/2014/main" id="{24E9908E-9AD5-4177-9E77-5A792F232235}"/>
              </a:ext>
            </a:extLst>
          </p:cNvPr>
          <p:cNvSpPr txBox="1">
            <a:spLocks noChangeArrowheads="1"/>
          </p:cNvSpPr>
          <p:nvPr/>
        </p:nvSpPr>
        <p:spPr bwMode="auto">
          <a:xfrm>
            <a:off x="277397" y="634306"/>
            <a:ext cx="8742363"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ts val="2000"/>
              </a:lnSpc>
              <a:spcBef>
                <a:spcPts val="0"/>
              </a:spcBef>
              <a:spcAft>
                <a:spcPct val="0"/>
              </a:spcAft>
              <a:buClr>
                <a:srgbClr val="412D5D"/>
              </a:buClr>
              <a:buSzPct val="150000"/>
              <a:buFont typeface="Arial" panose="020B0604020202020204" pitchFamily="34" charset="0"/>
              <a:buNone/>
              <a:defRPr sz="1800" kern="1200">
                <a:solidFill>
                  <a:srgbClr val="7F7F7F"/>
                </a:solidFill>
                <a:latin typeface="Arial" panose="020B0604020202020204" pitchFamily="34" charset="0"/>
                <a:ea typeface="+mn-ea"/>
                <a:cs typeface="Arial" panose="020B0604020202020204" pitchFamily="34" charset="0"/>
              </a:defRPr>
            </a:lvl1pPr>
            <a:lvl2pPr marL="685800" indent="-173038" algn="l" rtl="0" eaLnBrk="0" fontAlgn="base" hangingPunct="0">
              <a:lnSpc>
                <a:spcPts val="2400"/>
              </a:lnSpc>
              <a:spcBef>
                <a:spcPts val="500"/>
              </a:spcBef>
              <a:spcAft>
                <a:spcPct val="0"/>
              </a:spcAft>
              <a:buClr>
                <a:srgbClr val="7A6C8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173038" algn="l" rtl="0" eaLnBrk="0" fontAlgn="base" hangingPunct="0">
              <a:lnSpc>
                <a:spcPts val="2400"/>
              </a:lnSpc>
              <a:spcBef>
                <a:spcPts val="500"/>
              </a:spcBef>
              <a:spcAft>
                <a:spcPct val="0"/>
              </a:spcAft>
              <a:buClr>
                <a:srgbClr val="B3ABB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425575" algn="l" rtl="0" eaLnBrk="0" fontAlgn="base" hangingPunct="0">
              <a:lnSpc>
                <a:spcPts val="2000"/>
              </a:lnSpc>
              <a:spcBef>
                <a:spcPts val="500"/>
              </a:spcBef>
              <a:spcAft>
                <a:spcPct val="0"/>
              </a:spcAft>
              <a:buClr>
                <a:srgbClr val="7F7F7F"/>
              </a:buClr>
              <a:buSzPct val="150000"/>
              <a:buFont typeface="Arial" panose="020B0604020202020204" pitchFamily="34" charset="0"/>
              <a:defRPr kern="1200">
                <a:solidFill>
                  <a:schemeClr val="tx1"/>
                </a:solidFill>
                <a:latin typeface="Arial" panose="020B0604020202020204" pitchFamily="34" charset="0"/>
                <a:ea typeface="+mn-ea"/>
                <a:cs typeface="Arial" panose="020B0604020202020204" pitchFamily="34" charset="0"/>
              </a:defRPr>
            </a:lvl4pPr>
            <a:lvl5pPr marL="2057400" indent="-173038" algn="l" rtl="0" eaLnBrk="0" fontAlgn="base" hangingPunct="0">
              <a:lnSpc>
                <a:spcPts val="2000"/>
              </a:lnSpc>
              <a:spcBef>
                <a:spcPts val="500"/>
              </a:spcBef>
              <a:spcAft>
                <a:spcPct val="0"/>
              </a:spcAft>
              <a:buClr>
                <a:srgbClr val="412D5D"/>
              </a:buClr>
              <a:buSzPct val="150000"/>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ts val="2000"/>
              </a:lnSpc>
              <a:spcBef>
                <a:spcPct val="0"/>
              </a:spcBef>
              <a:spcAft>
                <a:spcPct val="0"/>
              </a:spcAft>
              <a:buClr>
                <a:srgbClr val="412D5D"/>
              </a:buClr>
              <a:buSzPct val="150000"/>
              <a:buFont typeface="Arial" panose="020B0604020202020204" pitchFamily="34" charset="0"/>
              <a:buNone/>
              <a:tabLst/>
              <a:defRPr/>
            </a:pPr>
            <a:r>
              <a:rPr kumimoji="0" lang="en-US" altLang="en-US" sz="18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panose="020B0604020202020204" pitchFamily="34" charset="0"/>
              </a:rPr>
              <a:t>Processes to consider for automation</a:t>
            </a:r>
          </a:p>
        </p:txBody>
      </p:sp>
      <p:sp>
        <p:nvSpPr>
          <p:cNvPr id="84" name="Rectangle 83">
            <a:extLst>
              <a:ext uri="{FF2B5EF4-FFF2-40B4-BE49-F238E27FC236}">
                <a16:creationId xmlns:a16="http://schemas.microsoft.com/office/drawing/2014/main" id="{2DB6B19A-7087-4CCE-8942-62E5D945F055}"/>
              </a:ext>
              <a:ext uri="{C183D7F6-B498-43B3-948B-1728B52AA6E4}">
                <adec:decorative xmlns:adec="http://schemas.microsoft.com/office/drawing/2017/decorative" val="1"/>
              </a:ext>
            </a:extLst>
          </p:cNvPr>
          <p:cNvSpPr/>
          <p:nvPr/>
        </p:nvSpPr>
        <p:spPr>
          <a:xfrm>
            <a:off x="1347914" y="2380977"/>
            <a:ext cx="9143999" cy="2287313"/>
          </a:xfrm>
          <a:prstGeom prst="rect">
            <a:avLst/>
          </a:prstGeom>
          <a:solidFill>
            <a:schemeClr val="bg1">
              <a:lumMod val="95000"/>
            </a:schemeClr>
          </a:solidFill>
          <a:ln w="317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cxnSp>
        <p:nvCxnSpPr>
          <p:cNvPr id="7" name="Straight Connector 6">
            <a:extLst>
              <a:ext uri="{FF2B5EF4-FFF2-40B4-BE49-F238E27FC236}">
                <a16:creationId xmlns:a16="http://schemas.microsoft.com/office/drawing/2014/main" id="{810E3A67-BAA6-453B-895A-260FC657BED4}"/>
              </a:ext>
              <a:ext uri="{C183D7F6-B498-43B3-948B-1728B52AA6E4}">
                <adec:decorative xmlns:adec="http://schemas.microsoft.com/office/drawing/2017/decorative" val="1"/>
              </a:ext>
            </a:extLst>
          </p:cNvPr>
          <p:cNvCxnSpPr/>
          <p:nvPr/>
        </p:nvCxnSpPr>
        <p:spPr>
          <a:xfrm>
            <a:off x="1855937" y="3451034"/>
            <a:ext cx="8215086" cy="0"/>
          </a:xfrm>
          <a:prstGeom prst="line">
            <a:avLst/>
          </a:prstGeom>
          <a:noFill/>
          <a:ln w="50800" cap="flat" cmpd="sng" algn="ctr">
            <a:solidFill>
              <a:srgbClr val="B3ABBC"/>
            </a:solidFill>
            <a:prstDash val="solid"/>
            <a:miter lim="800000"/>
          </a:ln>
          <a:effectLst/>
        </p:spPr>
      </p:cxnSp>
      <p:sp>
        <p:nvSpPr>
          <p:cNvPr id="13" name="Flowchart: Connector 12">
            <a:extLst>
              <a:ext uri="{FF2B5EF4-FFF2-40B4-BE49-F238E27FC236}">
                <a16:creationId xmlns:a16="http://schemas.microsoft.com/office/drawing/2014/main" id="{1D5F0CD2-A881-4505-9709-8095FF66155C}"/>
              </a:ext>
              <a:ext uri="{C183D7F6-B498-43B3-948B-1728B52AA6E4}">
                <adec:decorative xmlns:adec="http://schemas.microsoft.com/office/drawing/2017/decorative" val="1"/>
              </a:ext>
            </a:extLst>
          </p:cNvPr>
          <p:cNvSpPr/>
          <p:nvPr/>
        </p:nvSpPr>
        <p:spPr>
          <a:xfrm>
            <a:off x="1709965" y="3355233"/>
            <a:ext cx="182880" cy="182880"/>
          </a:xfrm>
          <a:prstGeom prst="flowChartConnector">
            <a:avLst/>
          </a:prstGeom>
          <a:solidFill>
            <a:srgbClr val="002060"/>
          </a:solidFill>
          <a:ln w="12700" cap="flat" cmpd="sng" algn="ctr">
            <a:solidFill>
              <a:srgbClr val="00206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9" name="Picture 78">
            <a:extLst>
              <a:ext uri="{FF2B5EF4-FFF2-40B4-BE49-F238E27FC236}">
                <a16:creationId xmlns:a16="http://schemas.microsoft.com/office/drawing/2014/main" id="{FA85F8E1-41F1-4596-BC5E-40808C1C8F3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5117" y="1119338"/>
            <a:ext cx="660457" cy="507664"/>
          </a:xfrm>
          <a:prstGeom prst="rect">
            <a:avLst/>
          </a:prstGeom>
        </p:spPr>
      </p:pic>
      <p:sp>
        <p:nvSpPr>
          <p:cNvPr id="71" name="TextBox 70">
            <a:extLst>
              <a:ext uri="{FF2B5EF4-FFF2-40B4-BE49-F238E27FC236}">
                <a16:creationId xmlns:a16="http://schemas.microsoft.com/office/drawing/2014/main" id="{ABE1359E-E9B9-4652-B907-89814F38D7BC}"/>
              </a:ext>
            </a:extLst>
          </p:cNvPr>
          <p:cNvSpPr txBox="1"/>
          <p:nvPr/>
        </p:nvSpPr>
        <p:spPr>
          <a:xfrm flipH="1">
            <a:off x="2354056" y="1115960"/>
            <a:ext cx="23287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12E5C"/>
                </a:solidFill>
                <a:effectLst/>
                <a:uLnTx/>
                <a:uFillTx/>
                <a:latin typeface="Arial" charset="0"/>
                <a:ea typeface="+mn-ea"/>
                <a:cs typeface="+mn-cs"/>
              </a:rPr>
              <a:t>HR Services</a:t>
            </a:r>
          </a:p>
        </p:txBody>
      </p:sp>
      <p:cxnSp>
        <p:nvCxnSpPr>
          <p:cNvPr id="8" name="Straight Connector 7">
            <a:extLst>
              <a:ext uri="{FF2B5EF4-FFF2-40B4-BE49-F238E27FC236}">
                <a16:creationId xmlns:a16="http://schemas.microsoft.com/office/drawing/2014/main" id="{EF0636BA-2C3F-4650-BE0E-6A75AFEA80A6}"/>
              </a:ext>
              <a:ext uri="{C183D7F6-B498-43B3-948B-1728B52AA6E4}">
                <adec:decorative xmlns:adec="http://schemas.microsoft.com/office/drawing/2017/decorative" val="1"/>
              </a:ext>
            </a:extLst>
          </p:cNvPr>
          <p:cNvCxnSpPr>
            <a:cxnSpLocks/>
          </p:cNvCxnSpPr>
          <p:nvPr/>
        </p:nvCxnSpPr>
        <p:spPr>
          <a:xfrm>
            <a:off x="2253840" y="1665249"/>
            <a:ext cx="1211948" cy="1785785"/>
          </a:xfrm>
          <a:prstGeom prst="line">
            <a:avLst/>
          </a:prstGeom>
          <a:noFill/>
          <a:ln w="50800" cap="flat" cmpd="sng" algn="ctr">
            <a:solidFill>
              <a:srgbClr val="B3ABBC"/>
            </a:solidFill>
            <a:prstDash val="solid"/>
            <a:miter lim="800000"/>
          </a:ln>
          <a:effectLst/>
        </p:spPr>
      </p:cxnSp>
      <p:sp>
        <p:nvSpPr>
          <p:cNvPr id="18" name="Flowchart: Connector 17">
            <a:extLst>
              <a:ext uri="{FF2B5EF4-FFF2-40B4-BE49-F238E27FC236}">
                <a16:creationId xmlns:a16="http://schemas.microsoft.com/office/drawing/2014/main" id="{F98F9F2E-4D46-435A-B0AE-E655D3DE0BB1}"/>
              </a:ext>
              <a:ext uri="{C183D7F6-B498-43B3-948B-1728B52AA6E4}">
                <adec:decorative xmlns:adec="http://schemas.microsoft.com/office/drawing/2017/decorative" val="1"/>
              </a:ext>
            </a:extLst>
          </p:cNvPr>
          <p:cNvSpPr/>
          <p:nvPr/>
        </p:nvSpPr>
        <p:spPr>
          <a:xfrm>
            <a:off x="2256821" y="1706452"/>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D5B2C714-3318-4FD5-B460-116B64051257}"/>
              </a:ext>
            </a:extLst>
          </p:cNvPr>
          <p:cNvSpPr txBox="1"/>
          <p:nvPr/>
        </p:nvSpPr>
        <p:spPr>
          <a:xfrm>
            <a:off x="2438707" y="1686818"/>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Data Entry</a:t>
            </a:r>
          </a:p>
        </p:txBody>
      </p:sp>
      <p:sp>
        <p:nvSpPr>
          <p:cNvPr id="19" name="Flowchart: Connector 18">
            <a:extLst>
              <a:ext uri="{FF2B5EF4-FFF2-40B4-BE49-F238E27FC236}">
                <a16:creationId xmlns:a16="http://schemas.microsoft.com/office/drawing/2014/main" id="{7BCE7762-ADC7-4CE7-A7BC-5B834944C04A}"/>
              </a:ext>
              <a:ext uri="{C183D7F6-B498-43B3-948B-1728B52AA6E4}">
                <adec:decorative xmlns:adec="http://schemas.microsoft.com/office/drawing/2017/decorative" val="1"/>
              </a:ext>
            </a:extLst>
          </p:cNvPr>
          <p:cNvSpPr/>
          <p:nvPr/>
        </p:nvSpPr>
        <p:spPr>
          <a:xfrm>
            <a:off x="2386919" y="1910890"/>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212BA0D2-3135-4B38-B23D-56F7F467F1F9}"/>
              </a:ext>
            </a:extLst>
          </p:cNvPr>
          <p:cNvSpPr txBox="1"/>
          <p:nvPr/>
        </p:nvSpPr>
        <p:spPr>
          <a:xfrm>
            <a:off x="2576359" y="1890836"/>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Payroll</a:t>
            </a:r>
          </a:p>
        </p:txBody>
      </p:sp>
      <p:sp>
        <p:nvSpPr>
          <p:cNvPr id="20" name="Flowchart: Connector 19">
            <a:extLst>
              <a:ext uri="{FF2B5EF4-FFF2-40B4-BE49-F238E27FC236}">
                <a16:creationId xmlns:a16="http://schemas.microsoft.com/office/drawing/2014/main" id="{CA2B8EFF-9D56-4DBC-B7F1-275C0119040F}"/>
              </a:ext>
              <a:ext uri="{C183D7F6-B498-43B3-948B-1728B52AA6E4}">
                <adec:decorative xmlns:adec="http://schemas.microsoft.com/office/drawing/2017/decorative" val="1"/>
              </a:ext>
            </a:extLst>
          </p:cNvPr>
          <p:cNvSpPr/>
          <p:nvPr/>
        </p:nvSpPr>
        <p:spPr>
          <a:xfrm>
            <a:off x="2539319" y="2122762"/>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4B103CA2-2F10-46E4-9F99-3E5532E71A89}"/>
              </a:ext>
            </a:extLst>
          </p:cNvPr>
          <p:cNvSpPr txBox="1"/>
          <p:nvPr/>
        </p:nvSpPr>
        <p:spPr>
          <a:xfrm>
            <a:off x="2728759" y="2109602"/>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Onboarding/Offboarding</a:t>
            </a:r>
          </a:p>
        </p:txBody>
      </p:sp>
      <p:sp>
        <p:nvSpPr>
          <p:cNvPr id="21" name="Flowchart: Connector 20">
            <a:extLst>
              <a:ext uri="{FF2B5EF4-FFF2-40B4-BE49-F238E27FC236}">
                <a16:creationId xmlns:a16="http://schemas.microsoft.com/office/drawing/2014/main" id="{D5E28A06-498A-45F3-905E-A7F424C3CDD8}"/>
              </a:ext>
              <a:ext uri="{C183D7F6-B498-43B3-948B-1728B52AA6E4}">
                <adec:decorative xmlns:adec="http://schemas.microsoft.com/office/drawing/2017/decorative" val="1"/>
              </a:ext>
            </a:extLst>
          </p:cNvPr>
          <p:cNvSpPr/>
          <p:nvPr/>
        </p:nvSpPr>
        <p:spPr>
          <a:xfrm>
            <a:off x="2676851" y="2327200"/>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025D6857-A438-41D8-A26A-6AC6C31448BF}"/>
              </a:ext>
            </a:extLst>
          </p:cNvPr>
          <p:cNvSpPr txBox="1"/>
          <p:nvPr/>
        </p:nvSpPr>
        <p:spPr>
          <a:xfrm>
            <a:off x="2873785" y="2306246"/>
            <a:ext cx="17915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Time &amp; Attendance/PTO Mgmt.</a:t>
            </a:r>
          </a:p>
        </p:txBody>
      </p:sp>
      <p:sp>
        <p:nvSpPr>
          <p:cNvPr id="22" name="Flowchart: Connector 21">
            <a:extLst>
              <a:ext uri="{FF2B5EF4-FFF2-40B4-BE49-F238E27FC236}">
                <a16:creationId xmlns:a16="http://schemas.microsoft.com/office/drawing/2014/main" id="{F894C152-D5C5-46FC-959F-35E97A6D0E82}"/>
              </a:ext>
              <a:ext uri="{C183D7F6-B498-43B3-948B-1728B52AA6E4}">
                <adec:decorative xmlns:adec="http://schemas.microsoft.com/office/drawing/2017/decorative" val="1"/>
              </a:ext>
            </a:extLst>
          </p:cNvPr>
          <p:cNvSpPr/>
          <p:nvPr/>
        </p:nvSpPr>
        <p:spPr>
          <a:xfrm>
            <a:off x="2821817" y="2531638"/>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ED8543E5-811E-47F7-A447-FAFA926B2F61}"/>
              </a:ext>
            </a:extLst>
          </p:cNvPr>
          <p:cNvSpPr txBox="1"/>
          <p:nvPr/>
        </p:nvSpPr>
        <p:spPr>
          <a:xfrm>
            <a:off x="3026185" y="2510264"/>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Benefits Administration</a:t>
            </a:r>
          </a:p>
        </p:txBody>
      </p:sp>
      <p:sp>
        <p:nvSpPr>
          <p:cNvPr id="23" name="Flowchart: Connector 22">
            <a:extLst>
              <a:ext uri="{FF2B5EF4-FFF2-40B4-BE49-F238E27FC236}">
                <a16:creationId xmlns:a16="http://schemas.microsoft.com/office/drawing/2014/main" id="{3EE930D5-2076-494B-96EA-AF8C4FA3AFD4}"/>
              </a:ext>
              <a:ext uri="{C183D7F6-B498-43B3-948B-1728B52AA6E4}">
                <adec:decorative xmlns:adec="http://schemas.microsoft.com/office/drawing/2017/decorative" val="1"/>
              </a:ext>
            </a:extLst>
          </p:cNvPr>
          <p:cNvSpPr/>
          <p:nvPr/>
        </p:nvSpPr>
        <p:spPr>
          <a:xfrm>
            <a:off x="2951915" y="2736076"/>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TextBox 51">
            <a:extLst>
              <a:ext uri="{FF2B5EF4-FFF2-40B4-BE49-F238E27FC236}">
                <a16:creationId xmlns:a16="http://schemas.microsoft.com/office/drawing/2014/main" id="{58A10BF4-EB60-4983-B886-1BC259C1B2BF}"/>
              </a:ext>
            </a:extLst>
          </p:cNvPr>
          <p:cNvSpPr txBox="1"/>
          <p:nvPr/>
        </p:nvSpPr>
        <p:spPr>
          <a:xfrm>
            <a:off x="3149089" y="2721656"/>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Recruitment (back office)</a:t>
            </a:r>
          </a:p>
        </p:txBody>
      </p:sp>
      <p:sp>
        <p:nvSpPr>
          <p:cNvPr id="25" name="Flowchart: Connector 24">
            <a:extLst>
              <a:ext uri="{FF2B5EF4-FFF2-40B4-BE49-F238E27FC236}">
                <a16:creationId xmlns:a16="http://schemas.microsoft.com/office/drawing/2014/main" id="{112A2AE3-115D-4EB2-A7C2-897D4760FEAC}"/>
              </a:ext>
              <a:ext uri="{C183D7F6-B498-43B3-948B-1728B52AA6E4}">
                <adec:decorative xmlns:adec="http://schemas.microsoft.com/office/drawing/2017/decorative" val="1"/>
              </a:ext>
            </a:extLst>
          </p:cNvPr>
          <p:cNvSpPr/>
          <p:nvPr/>
        </p:nvSpPr>
        <p:spPr>
          <a:xfrm>
            <a:off x="3096881" y="2940514"/>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C90616BE-B353-45A6-AD87-E83E5997804E}"/>
              </a:ext>
            </a:extLst>
          </p:cNvPr>
          <p:cNvSpPr txBox="1"/>
          <p:nvPr/>
        </p:nvSpPr>
        <p:spPr>
          <a:xfrm>
            <a:off x="3301489" y="2910926"/>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Compliance &amp; Reporting</a:t>
            </a:r>
          </a:p>
        </p:txBody>
      </p:sp>
      <p:sp>
        <p:nvSpPr>
          <p:cNvPr id="24" name="Flowchart: Connector 23">
            <a:extLst>
              <a:ext uri="{FF2B5EF4-FFF2-40B4-BE49-F238E27FC236}">
                <a16:creationId xmlns:a16="http://schemas.microsoft.com/office/drawing/2014/main" id="{ED6C15CD-4681-4EB3-BA1B-88D8A405BA22}"/>
              </a:ext>
              <a:ext uri="{C183D7F6-B498-43B3-948B-1728B52AA6E4}">
                <adec:decorative xmlns:adec="http://schemas.microsoft.com/office/drawing/2017/decorative" val="1"/>
              </a:ext>
            </a:extLst>
          </p:cNvPr>
          <p:cNvSpPr/>
          <p:nvPr/>
        </p:nvSpPr>
        <p:spPr>
          <a:xfrm>
            <a:off x="3230693" y="3156100"/>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3A3499ED-9ADD-4A89-9945-7A9C1E9576D4}"/>
              </a:ext>
            </a:extLst>
          </p:cNvPr>
          <p:cNvSpPr txBox="1"/>
          <p:nvPr/>
        </p:nvSpPr>
        <p:spPr>
          <a:xfrm>
            <a:off x="3417019" y="3137066"/>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Personnel Administration</a:t>
            </a:r>
          </a:p>
        </p:txBody>
      </p:sp>
      <p:sp>
        <p:nvSpPr>
          <p:cNvPr id="14" name="Flowchart: Connector 13">
            <a:extLst>
              <a:ext uri="{FF2B5EF4-FFF2-40B4-BE49-F238E27FC236}">
                <a16:creationId xmlns:a16="http://schemas.microsoft.com/office/drawing/2014/main" id="{F353CD2E-B9EC-4EA2-8B01-16258D58614B}"/>
              </a:ext>
              <a:ext uri="{C183D7F6-B498-43B3-948B-1728B52AA6E4}">
                <adec:decorative xmlns:adec="http://schemas.microsoft.com/office/drawing/2017/decorative" val="1"/>
              </a:ext>
            </a:extLst>
          </p:cNvPr>
          <p:cNvSpPr/>
          <p:nvPr/>
        </p:nvSpPr>
        <p:spPr>
          <a:xfrm>
            <a:off x="3360293" y="3358002"/>
            <a:ext cx="182880" cy="182880"/>
          </a:xfrm>
          <a:prstGeom prst="flowChartConnector">
            <a:avLst/>
          </a:prstGeom>
          <a:solidFill>
            <a:srgbClr val="412E5C"/>
          </a:solidFill>
          <a:ln w="12700"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E68D4ED5-32AB-47D4-9334-7E75DFCCC7F0}"/>
              </a:ext>
              <a:ext uri="{C183D7F6-B498-43B3-948B-1728B52AA6E4}">
                <adec:decorative xmlns:adec="http://schemas.microsoft.com/office/drawing/2017/decorative" val="1"/>
              </a:ext>
            </a:extLst>
          </p:cNvPr>
          <p:cNvCxnSpPr>
            <a:cxnSpLocks/>
          </p:cNvCxnSpPr>
          <p:nvPr/>
        </p:nvCxnSpPr>
        <p:spPr>
          <a:xfrm flipH="1">
            <a:off x="3487905" y="3445728"/>
            <a:ext cx="1216152" cy="1783080"/>
          </a:xfrm>
          <a:prstGeom prst="line">
            <a:avLst/>
          </a:prstGeom>
          <a:noFill/>
          <a:ln w="50800" cap="flat" cmpd="sng" algn="ctr">
            <a:solidFill>
              <a:srgbClr val="B3ABBC"/>
            </a:solidFill>
            <a:prstDash val="solid"/>
            <a:miter lim="800000"/>
          </a:ln>
          <a:effectLst/>
        </p:spPr>
      </p:cxnSp>
      <p:sp>
        <p:nvSpPr>
          <p:cNvPr id="15" name="Flowchart: Connector 14">
            <a:extLst>
              <a:ext uri="{FF2B5EF4-FFF2-40B4-BE49-F238E27FC236}">
                <a16:creationId xmlns:a16="http://schemas.microsoft.com/office/drawing/2014/main" id="{CD366B52-9B9C-484B-8BE2-F72E49335C54}"/>
              </a:ext>
              <a:ext uri="{C183D7F6-B498-43B3-948B-1728B52AA6E4}">
                <adec:decorative xmlns:adec="http://schemas.microsoft.com/office/drawing/2017/decorative" val="1"/>
              </a:ext>
            </a:extLst>
          </p:cNvPr>
          <p:cNvSpPr/>
          <p:nvPr/>
        </p:nvSpPr>
        <p:spPr>
          <a:xfrm>
            <a:off x="4595164" y="3355879"/>
            <a:ext cx="182880" cy="182880"/>
          </a:xfrm>
          <a:prstGeom prst="flowChartConnector">
            <a:avLst/>
          </a:prstGeom>
          <a:solidFill>
            <a:srgbClr val="412E5C"/>
          </a:solidFill>
          <a:ln w="12700"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Flowchart: Connector 31">
            <a:extLst>
              <a:ext uri="{FF2B5EF4-FFF2-40B4-BE49-F238E27FC236}">
                <a16:creationId xmlns:a16="http://schemas.microsoft.com/office/drawing/2014/main" id="{1FBE9E83-8092-453F-953F-EA60C7323880}"/>
              </a:ext>
              <a:ext uri="{C183D7F6-B498-43B3-948B-1728B52AA6E4}">
                <adec:decorative xmlns:adec="http://schemas.microsoft.com/office/drawing/2017/decorative" val="1"/>
              </a:ext>
            </a:extLst>
          </p:cNvPr>
          <p:cNvSpPr/>
          <p:nvPr/>
        </p:nvSpPr>
        <p:spPr>
          <a:xfrm>
            <a:off x="4323510" y="3780573"/>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F39FF90D-44FB-460A-8375-B4A173198292}"/>
              </a:ext>
            </a:extLst>
          </p:cNvPr>
          <p:cNvSpPr txBox="1"/>
          <p:nvPr/>
        </p:nvSpPr>
        <p:spPr>
          <a:xfrm>
            <a:off x="4515772" y="3763881"/>
            <a:ext cx="18984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Procure to Pay (Accounts Payable)</a:t>
            </a:r>
          </a:p>
        </p:txBody>
      </p:sp>
      <p:sp>
        <p:nvSpPr>
          <p:cNvPr id="33" name="Flowchart: Connector 32">
            <a:extLst>
              <a:ext uri="{FF2B5EF4-FFF2-40B4-BE49-F238E27FC236}">
                <a16:creationId xmlns:a16="http://schemas.microsoft.com/office/drawing/2014/main" id="{A97C122A-FA81-4108-87D5-0D2FF09E007D}"/>
              </a:ext>
              <a:ext uri="{C183D7F6-B498-43B3-948B-1728B52AA6E4}">
                <adec:decorative xmlns:adec="http://schemas.microsoft.com/office/drawing/2017/decorative" val="1"/>
              </a:ext>
            </a:extLst>
          </p:cNvPr>
          <p:cNvSpPr/>
          <p:nvPr/>
        </p:nvSpPr>
        <p:spPr>
          <a:xfrm>
            <a:off x="4178541" y="3992445"/>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0DCDE7F1-5802-4144-B0F3-A626E9C5496B}"/>
              </a:ext>
            </a:extLst>
          </p:cNvPr>
          <p:cNvSpPr txBox="1"/>
          <p:nvPr/>
        </p:nvSpPr>
        <p:spPr>
          <a:xfrm>
            <a:off x="4373203" y="3967899"/>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Order to Cash</a:t>
            </a:r>
          </a:p>
        </p:txBody>
      </p:sp>
      <p:sp>
        <p:nvSpPr>
          <p:cNvPr id="35" name="Flowchart: Connector 34">
            <a:extLst>
              <a:ext uri="{FF2B5EF4-FFF2-40B4-BE49-F238E27FC236}">
                <a16:creationId xmlns:a16="http://schemas.microsoft.com/office/drawing/2014/main" id="{59459DBB-D89E-41B8-934E-9D084B3D743E}"/>
              </a:ext>
              <a:ext uri="{C183D7F6-B498-43B3-948B-1728B52AA6E4}">
                <adec:decorative xmlns:adec="http://schemas.microsoft.com/office/drawing/2017/decorative" val="1"/>
              </a:ext>
            </a:extLst>
          </p:cNvPr>
          <p:cNvSpPr/>
          <p:nvPr/>
        </p:nvSpPr>
        <p:spPr>
          <a:xfrm>
            <a:off x="4041011" y="4204317"/>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C80568F8-F192-48FC-9902-C3F509EACF26}"/>
              </a:ext>
            </a:extLst>
          </p:cNvPr>
          <p:cNvSpPr txBox="1"/>
          <p:nvPr/>
        </p:nvSpPr>
        <p:spPr>
          <a:xfrm>
            <a:off x="4238012" y="4201413"/>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Record to Report</a:t>
            </a:r>
          </a:p>
        </p:txBody>
      </p:sp>
      <p:sp>
        <p:nvSpPr>
          <p:cNvPr id="36" name="Flowchart: Connector 35">
            <a:extLst>
              <a:ext uri="{FF2B5EF4-FFF2-40B4-BE49-F238E27FC236}">
                <a16:creationId xmlns:a16="http://schemas.microsoft.com/office/drawing/2014/main" id="{C775E40A-9D0A-4145-B8E3-8CFBCA3F5B35}"/>
              </a:ext>
              <a:ext uri="{C183D7F6-B498-43B3-948B-1728B52AA6E4}">
                <adec:decorative xmlns:adec="http://schemas.microsoft.com/office/drawing/2017/decorative" val="1"/>
              </a:ext>
            </a:extLst>
          </p:cNvPr>
          <p:cNvSpPr/>
          <p:nvPr/>
        </p:nvSpPr>
        <p:spPr>
          <a:xfrm>
            <a:off x="3903480" y="4416189"/>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TextBox 57">
            <a:extLst>
              <a:ext uri="{FF2B5EF4-FFF2-40B4-BE49-F238E27FC236}">
                <a16:creationId xmlns:a16="http://schemas.microsoft.com/office/drawing/2014/main" id="{F1D90FEB-B42A-49BC-9D3A-70D8784E42E6}"/>
              </a:ext>
            </a:extLst>
          </p:cNvPr>
          <p:cNvSpPr txBox="1"/>
          <p:nvPr/>
        </p:nvSpPr>
        <p:spPr>
          <a:xfrm>
            <a:off x="4088069" y="4412805"/>
            <a:ext cx="17915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Supplier Mgmt.</a:t>
            </a:r>
          </a:p>
        </p:txBody>
      </p:sp>
      <p:sp>
        <p:nvSpPr>
          <p:cNvPr id="37" name="Flowchart: Connector 36">
            <a:extLst>
              <a:ext uri="{FF2B5EF4-FFF2-40B4-BE49-F238E27FC236}">
                <a16:creationId xmlns:a16="http://schemas.microsoft.com/office/drawing/2014/main" id="{44121FA6-71A5-44D6-B8B1-A49AFEA64CE2}"/>
              </a:ext>
              <a:ext uri="{C183D7F6-B498-43B3-948B-1728B52AA6E4}">
                <adec:decorative xmlns:adec="http://schemas.microsoft.com/office/drawing/2017/decorative" val="1"/>
              </a:ext>
            </a:extLst>
          </p:cNvPr>
          <p:cNvSpPr/>
          <p:nvPr/>
        </p:nvSpPr>
        <p:spPr>
          <a:xfrm>
            <a:off x="3758518" y="4620627"/>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F83C2541-B6DA-479A-A502-CE257DA1A904}"/>
              </a:ext>
            </a:extLst>
          </p:cNvPr>
          <p:cNvSpPr txBox="1"/>
          <p:nvPr/>
        </p:nvSpPr>
        <p:spPr>
          <a:xfrm>
            <a:off x="3960252" y="4616823"/>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Collections</a:t>
            </a:r>
          </a:p>
        </p:txBody>
      </p:sp>
      <p:sp>
        <p:nvSpPr>
          <p:cNvPr id="39" name="Flowchart: Connector 38">
            <a:extLst>
              <a:ext uri="{FF2B5EF4-FFF2-40B4-BE49-F238E27FC236}">
                <a16:creationId xmlns:a16="http://schemas.microsoft.com/office/drawing/2014/main" id="{D9BE20BB-780D-4CD6-A2BE-FD33D148147E}"/>
              </a:ext>
              <a:ext uri="{C183D7F6-B498-43B3-948B-1728B52AA6E4}">
                <adec:decorative xmlns:adec="http://schemas.microsoft.com/office/drawing/2017/decorative" val="1"/>
              </a:ext>
            </a:extLst>
          </p:cNvPr>
          <p:cNvSpPr/>
          <p:nvPr/>
        </p:nvSpPr>
        <p:spPr>
          <a:xfrm>
            <a:off x="3613554" y="4825065"/>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TextBox 59">
            <a:extLst>
              <a:ext uri="{FF2B5EF4-FFF2-40B4-BE49-F238E27FC236}">
                <a16:creationId xmlns:a16="http://schemas.microsoft.com/office/drawing/2014/main" id="{24A6E680-0494-427C-90AF-48D393B08296}"/>
              </a:ext>
            </a:extLst>
          </p:cNvPr>
          <p:cNvSpPr txBox="1"/>
          <p:nvPr/>
        </p:nvSpPr>
        <p:spPr>
          <a:xfrm>
            <a:off x="3795252" y="4829145"/>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Incentive Claims</a:t>
            </a:r>
          </a:p>
        </p:txBody>
      </p:sp>
      <p:sp>
        <p:nvSpPr>
          <p:cNvPr id="38" name="Flowchart: Connector 37">
            <a:extLst>
              <a:ext uri="{FF2B5EF4-FFF2-40B4-BE49-F238E27FC236}">
                <a16:creationId xmlns:a16="http://schemas.microsoft.com/office/drawing/2014/main" id="{F032940C-5848-46C6-939B-7F6266DABF53}"/>
              </a:ext>
              <a:ext uri="{C183D7F6-B498-43B3-948B-1728B52AA6E4}">
                <adec:decorative xmlns:adec="http://schemas.microsoft.com/office/drawing/2017/decorative" val="1"/>
              </a:ext>
            </a:extLst>
          </p:cNvPr>
          <p:cNvSpPr/>
          <p:nvPr/>
        </p:nvSpPr>
        <p:spPr>
          <a:xfrm>
            <a:off x="3479738" y="5040651"/>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764F7086-6596-4386-B0D0-408D0DB63E07}"/>
              </a:ext>
            </a:extLst>
          </p:cNvPr>
          <p:cNvSpPr txBox="1"/>
          <p:nvPr/>
        </p:nvSpPr>
        <p:spPr>
          <a:xfrm>
            <a:off x="3667741" y="5039607"/>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Sales Order</a:t>
            </a:r>
          </a:p>
        </p:txBody>
      </p:sp>
      <p:pic>
        <p:nvPicPr>
          <p:cNvPr id="81" name="Picture 80">
            <a:extLst>
              <a:ext uri="{FF2B5EF4-FFF2-40B4-BE49-F238E27FC236}">
                <a16:creationId xmlns:a16="http://schemas.microsoft.com/office/drawing/2014/main" id="{E3765D96-99F2-4C41-B03E-716D728CED4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6346" y="5186291"/>
            <a:ext cx="599138" cy="599138"/>
          </a:xfrm>
          <a:prstGeom prst="rect">
            <a:avLst/>
          </a:prstGeom>
        </p:spPr>
      </p:pic>
      <p:sp>
        <p:nvSpPr>
          <p:cNvPr id="70" name="TextBox 69">
            <a:extLst>
              <a:ext uri="{FF2B5EF4-FFF2-40B4-BE49-F238E27FC236}">
                <a16:creationId xmlns:a16="http://schemas.microsoft.com/office/drawing/2014/main" id="{A68F5315-7D36-4BB8-9AE6-CD6FB8E5C53B}"/>
              </a:ext>
            </a:extLst>
          </p:cNvPr>
          <p:cNvSpPr txBox="1"/>
          <p:nvPr/>
        </p:nvSpPr>
        <p:spPr>
          <a:xfrm flipH="1">
            <a:off x="3588005" y="5333214"/>
            <a:ext cx="2328771" cy="523220"/>
          </a:xfrm>
          <a:prstGeom prst="rect">
            <a:avLst/>
          </a:prstGeom>
          <a:noFill/>
        </p:spPr>
        <p:txBody>
          <a:bodyPr wrap="square" rtlCol="0">
            <a:spAutoFit/>
          </a:bodyPr>
          <a:lstStyle>
            <a:defPPr>
              <a:defRPr lang="en-US"/>
            </a:defPPr>
            <a:lvl1pPr>
              <a:defRPr sz="1400" b="1">
                <a:solidFill>
                  <a:schemeClr val="accent5">
                    <a:lumMod val="75000"/>
                  </a:schemeClr>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a:defRPr>
                <a:solidFill>
                  <a:schemeClr val="tx1"/>
                </a:solidFill>
                <a:latin typeface="Arial" panose="020B0604020202020204" pitchFamily="34" charset="0"/>
              </a:defRPr>
            </a:lvl6pPr>
            <a:lvl7pPr>
              <a:defRPr>
                <a:solidFill>
                  <a:schemeClr val="tx1"/>
                </a:solidFill>
                <a:latin typeface="Arial" panose="020B0604020202020204" pitchFamily="34" charset="0"/>
              </a:defRPr>
            </a:lvl7pPr>
            <a:lvl8pPr>
              <a:defRPr>
                <a:solidFill>
                  <a:schemeClr val="tx1"/>
                </a:solidFill>
                <a:latin typeface="Arial" panose="020B0604020202020204" pitchFamily="34" charset="0"/>
              </a:defRPr>
            </a:lvl8pPr>
            <a:lvl9pP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12E5C"/>
                </a:solidFill>
                <a:effectLst/>
                <a:uLnTx/>
                <a:uFillTx/>
                <a:latin typeface="Arial" panose="020B0604020202020204" pitchFamily="34" charset="0"/>
                <a:ea typeface="+mn-ea"/>
                <a:cs typeface="+mn-cs"/>
              </a:rPr>
              <a:t>Finance &amp;       Accounting</a:t>
            </a:r>
          </a:p>
        </p:txBody>
      </p:sp>
      <p:pic>
        <p:nvPicPr>
          <p:cNvPr id="82" name="Picture 81">
            <a:extLst>
              <a:ext uri="{FF2B5EF4-FFF2-40B4-BE49-F238E27FC236}">
                <a16:creationId xmlns:a16="http://schemas.microsoft.com/office/drawing/2014/main" id="{D3EF601F-F046-4565-AADE-949A4040AA3B}"/>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86021" y="5240955"/>
            <a:ext cx="663153" cy="570620"/>
          </a:xfrm>
          <a:prstGeom prst="rect">
            <a:avLst/>
          </a:prstGeom>
        </p:spPr>
      </p:pic>
      <p:sp>
        <p:nvSpPr>
          <p:cNvPr id="69" name="TextBox 68">
            <a:extLst>
              <a:ext uri="{FF2B5EF4-FFF2-40B4-BE49-F238E27FC236}">
                <a16:creationId xmlns:a16="http://schemas.microsoft.com/office/drawing/2014/main" id="{5157B4F2-2A0C-4483-B4AD-584FADB1529B}"/>
              </a:ext>
            </a:extLst>
          </p:cNvPr>
          <p:cNvSpPr txBox="1"/>
          <p:nvPr/>
        </p:nvSpPr>
        <p:spPr>
          <a:xfrm flipH="1">
            <a:off x="5898584" y="5538020"/>
            <a:ext cx="23287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12E5C"/>
                </a:solidFill>
                <a:effectLst/>
                <a:uLnTx/>
                <a:uFillTx/>
                <a:latin typeface="Arial" charset="0"/>
                <a:ea typeface="+mn-ea"/>
                <a:cs typeface="+mn-cs"/>
              </a:rPr>
              <a:t>IT Services</a:t>
            </a:r>
          </a:p>
        </p:txBody>
      </p:sp>
      <p:cxnSp>
        <p:nvCxnSpPr>
          <p:cNvPr id="11" name="Straight Connector 10">
            <a:extLst>
              <a:ext uri="{FF2B5EF4-FFF2-40B4-BE49-F238E27FC236}">
                <a16:creationId xmlns:a16="http://schemas.microsoft.com/office/drawing/2014/main" id="{1FA19072-7568-4AD7-9052-7AD67D70A366}"/>
              </a:ext>
              <a:ext uri="{C183D7F6-B498-43B3-948B-1728B52AA6E4}">
                <adec:decorative xmlns:adec="http://schemas.microsoft.com/office/drawing/2017/decorative" val="1"/>
              </a:ext>
            </a:extLst>
          </p:cNvPr>
          <p:cNvCxnSpPr>
            <a:cxnSpLocks/>
          </p:cNvCxnSpPr>
          <p:nvPr/>
        </p:nvCxnSpPr>
        <p:spPr>
          <a:xfrm flipH="1">
            <a:off x="5736719" y="3449444"/>
            <a:ext cx="1216152" cy="1783080"/>
          </a:xfrm>
          <a:prstGeom prst="line">
            <a:avLst/>
          </a:prstGeom>
          <a:noFill/>
          <a:ln w="50800" cap="flat" cmpd="sng" algn="ctr">
            <a:solidFill>
              <a:srgbClr val="B3ABBC"/>
            </a:solidFill>
            <a:prstDash val="solid"/>
            <a:miter lim="800000"/>
          </a:ln>
          <a:effectLst/>
        </p:spPr>
      </p:cxnSp>
      <p:sp>
        <p:nvSpPr>
          <p:cNvPr id="45" name="Flowchart: Connector 44">
            <a:extLst>
              <a:ext uri="{FF2B5EF4-FFF2-40B4-BE49-F238E27FC236}">
                <a16:creationId xmlns:a16="http://schemas.microsoft.com/office/drawing/2014/main" id="{EF10F8F5-84B7-488F-8752-43EFAE3F2C81}"/>
              </a:ext>
              <a:ext uri="{C183D7F6-B498-43B3-948B-1728B52AA6E4}">
                <adec:decorative xmlns:adec="http://schemas.microsoft.com/office/drawing/2017/decorative" val="1"/>
              </a:ext>
            </a:extLst>
          </p:cNvPr>
          <p:cNvSpPr/>
          <p:nvPr/>
        </p:nvSpPr>
        <p:spPr>
          <a:xfrm>
            <a:off x="5735994" y="5036937"/>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TextBox 67">
            <a:extLst>
              <a:ext uri="{FF2B5EF4-FFF2-40B4-BE49-F238E27FC236}">
                <a16:creationId xmlns:a16="http://schemas.microsoft.com/office/drawing/2014/main" id="{5E129B34-3726-426C-B040-64E529F66436}"/>
              </a:ext>
            </a:extLst>
          </p:cNvPr>
          <p:cNvSpPr txBox="1"/>
          <p:nvPr/>
        </p:nvSpPr>
        <p:spPr>
          <a:xfrm>
            <a:off x="5936534" y="5029773"/>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Backup &amp; Restoration</a:t>
            </a:r>
          </a:p>
        </p:txBody>
      </p:sp>
      <p:sp>
        <p:nvSpPr>
          <p:cNvPr id="46" name="Flowchart: Connector 45">
            <a:extLst>
              <a:ext uri="{FF2B5EF4-FFF2-40B4-BE49-F238E27FC236}">
                <a16:creationId xmlns:a16="http://schemas.microsoft.com/office/drawing/2014/main" id="{0176FBFA-5FEE-4BFA-AD0D-EEFDC5313C36}"/>
              </a:ext>
              <a:ext uri="{C183D7F6-B498-43B3-948B-1728B52AA6E4}">
                <adec:decorative xmlns:adec="http://schemas.microsoft.com/office/drawing/2017/decorative" val="1"/>
              </a:ext>
            </a:extLst>
          </p:cNvPr>
          <p:cNvSpPr/>
          <p:nvPr/>
        </p:nvSpPr>
        <p:spPr>
          <a:xfrm>
            <a:off x="5869810" y="4821351"/>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C0E32867-3DDF-44BD-81F1-5F5498FC4399}"/>
              </a:ext>
            </a:extLst>
          </p:cNvPr>
          <p:cNvSpPr txBox="1"/>
          <p:nvPr/>
        </p:nvSpPr>
        <p:spPr>
          <a:xfrm>
            <a:off x="6056981" y="4803633"/>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Password Reset/Unlock</a:t>
            </a:r>
          </a:p>
        </p:txBody>
      </p:sp>
      <p:sp>
        <p:nvSpPr>
          <p:cNvPr id="44" name="Flowchart: Connector 43">
            <a:extLst>
              <a:ext uri="{FF2B5EF4-FFF2-40B4-BE49-F238E27FC236}">
                <a16:creationId xmlns:a16="http://schemas.microsoft.com/office/drawing/2014/main" id="{9AED4D58-FB0D-4220-8B20-5E0E133B42EC}"/>
              </a:ext>
              <a:ext uri="{C183D7F6-B498-43B3-948B-1728B52AA6E4}">
                <adec:decorative xmlns:adec="http://schemas.microsoft.com/office/drawing/2017/decorative" val="1"/>
              </a:ext>
            </a:extLst>
          </p:cNvPr>
          <p:cNvSpPr/>
          <p:nvPr/>
        </p:nvSpPr>
        <p:spPr>
          <a:xfrm>
            <a:off x="6014774" y="4616913"/>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EFF32E25-21C7-472D-AF53-1E4964CBD401}"/>
              </a:ext>
            </a:extLst>
          </p:cNvPr>
          <p:cNvSpPr txBox="1"/>
          <p:nvPr/>
        </p:nvSpPr>
        <p:spPr>
          <a:xfrm>
            <a:off x="6221671" y="4621737"/>
            <a:ext cx="191657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lumMod val="50000"/>
                  </a:prstClr>
                </a:solidFill>
                <a:effectLst/>
                <a:uLnTx/>
                <a:uFillTx/>
                <a:latin typeface="Arial" charset="0"/>
                <a:ea typeface="+mn-ea"/>
                <a:cs typeface="+mn-cs"/>
              </a:rPr>
              <a:t>Batch Processing/Job Kick-off</a:t>
            </a:r>
          </a:p>
        </p:txBody>
      </p:sp>
      <p:sp>
        <p:nvSpPr>
          <p:cNvPr id="43" name="Flowchart: Connector 42">
            <a:extLst>
              <a:ext uri="{FF2B5EF4-FFF2-40B4-BE49-F238E27FC236}">
                <a16:creationId xmlns:a16="http://schemas.microsoft.com/office/drawing/2014/main" id="{FB05A50A-2711-44E6-88BA-28AAFBFDE92A}"/>
              </a:ext>
              <a:ext uri="{C183D7F6-B498-43B3-948B-1728B52AA6E4}">
                <adec:decorative xmlns:adec="http://schemas.microsoft.com/office/drawing/2017/decorative" val="1"/>
              </a:ext>
            </a:extLst>
          </p:cNvPr>
          <p:cNvSpPr/>
          <p:nvPr/>
        </p:nvSpPr>
        <p:spPr>
          <a:xfrm>
            <a:off x="6159736" y="4412475"/>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TextBox 64">
            <a:extLst>
              <a:ext uri="{FF2B5EF4-FFF2-40B4-BE49-F238E27FC236}">
                <a16:creationId xmlns:a16="http://schemas.microsoft.com/office/drawing/2014/main" id="{62FDAFB0-2B89-441B-AF30-5AE626545FB2}"/>
              </a:ext>
            </a:extLst>
          </p:cNvPr>
          <p:cNvSpPr txBox="1"/>
          <p:nvPr/>
        </p:nvSpPr>
        <p:spPr>
          <a:xfrm>
            <a:off x="6356862" y="4395597"/>
            <a:ext cx="17915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Email Processing &amp; Distribution</a:t>
            </a:r>
          </a:p>
        </p:txBody>
      </p:sp>
      <p:sp>
        <p:nvSpPr>
          <p:cNvPr id="42" name="Flowchart: Connector 41">
            <a:extLst>
              <a:ext uri="{FF2B5EF4-FFF2-40B4-BE49-F238E27FC236}">
                <a16:creationId xmlns:a16="http://schemas.microsoft.com/office/drawing/2014/main" id="{39FA3352-006E-415F-98D4-B8CF1E7D4A08}"/>
              </a:ext>
              <a:ext uri="{C183D7F6-B498-43B3-948B-1728B52AA6E4}">
                <adec:decorative xmlns:adec="http://schemas.microsoft.com/office/drawing/2017/decorative" val="1"/>
              </a:ext>
            </a:extLst>
          </p:cNvPr>
          <p:cNvSpPr/>
          <p:nvPr/>
        </p:nvSpPr>
        <p:spPr>
          <a:xfrm>
            <a:off x="6297267" y="4200603"/>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6B1B1C82-C775-4FC5-922C-4626E63142DC}"/>
              </a:ext>
            </a:extLst>
          </p:cNvPr>
          <p:cNvSpPr txBox="1"/>
          <p:nvPr/>
        </p:nvSpPr>
        <p:spPr>
          <a:xfrm>
            <a:off x="6492057" y="4191579"/>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Maintenance &amp; Monitoring</a:t>
            </a:r>
          </a:p>
        </p:txBody>
      </p:sp>
      <p:sp>
        <p:nvSpPr>
          <p:cNvPr id="41" name="Flowchart: Connector 40">
            <a:extLst>
              <a:ext uri="{FF2B5EF4-FFF2-40B4-BE49-F238E27FC236}">
                <a16:creationId xmlns:a16="http://schemas.microsoft.com/office/drawing/2014/main" id="{817EA06E-43FF-4387-89CD-AADD795DF828}"/>
              </a:ext>
              <a:ext uri="{C183D7F6-B498-43B3-948B-1728B52AA6E4}">
                <adec:decorative xmlns:adec="http://schemas.microsoft.com/office/drawing/2017/decorative" val="1"/>
              </a:ext>
            </a:extLst>
          </p:cNvPr>
          <p:cNvSpPr/>
          <p:nvPr/>
        </p:nvSpPr>
        <p:spPr>
          <a:xfrm>
            <a:off x="6434797" y="3988731"/>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2B468522-8BD5-4964-9DD4-38B65201A4A9}"/>
              </a:ext>
            </a:extLst>
          </p:cNvPr>
          <p:cNvSpPr txBox="1"/>
          <p:nvPr/>
        </p:nvSpPr>
        <p:spPr>
          <a:xfrm>
            <a:off x="6634622" y="3972813"/>
            <a:ext cx="194682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Server &amp; Application Monitoring</a:t>
            </a:r>
          </a:p>
        </p:txBody>
      </p:sp>
      <p:sp>
        <p:nvSpPr>
          <p:cNvPr id="40" name="Flowchart: Connector 39">
            <a:extLst>
              <a:ext uri="{FF2B5EF4-FFF2-40B4-BE49-F238E27FC236}">
                <a16:creationId xmlns:a16="http://schemas.microsoft.com/office/drawing/2014/main" id="{43E471E3-4E75-48D0-BD5E-226062BFD934}"/>
              </a:ext>
              <a:ext uri="{C183D7F6-B498-43B3-948B-1728B52AA6E4}">
                <adec:decorative xmlns:adec="http://schemas.microsoft.com/office/drawing/2017/decorative" val="1"/>
              </a:ext>
            </a:extLst>
          </p:cNvPr>
          <p:cNvSpPr/>
          <p:nvPr/>
        </p:nvSpPr>
        <p:spPr>
          <a:xfrm>
            <a:off x="6579766" y="3776859"/>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33B6F2B2-25BA-4E3A-8E30-0A971375FB22}"/>
              </a:ext>
            </a:extLst>
          </p:cNvPr>
          <p:cNvSpPr txBox="1"/>
          <p:nvPr/>
        </p:nvSpPr>
        <p:spPr>
          <a:xfrm>
            <a:off x="6784565" y="3761421"/>
            <a:ext cx="18984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Software Deployment</a:t>
            </a:r>
          </a:p>
        </p:txBody>
      </p:sp>
      <p:sp>
        <p:nvSpPr>
          <p:cNvPr id="16" name="Flowchart: Connector 15">
            <a:extLst>
              <a:ext uri="{FF2B5EF4-FFF2-40B4-BE49-F238E27FC236}">
                <a16:creationId xmlns:a16="http://schemas.microsoft.com/office/drawing/2014/main" id="{C85CBC0D-0185-4DA1-959B-D5B5600D756A}"/>
              </a:ext>
              <a:ext uri="{C183D7F6-B498-43B3-948B-1728B52AA6E4}">
                <adec:decorative xmlns:adec="http://schemas.microsoft.com/office/drawing/2017/decorative" val="1"/>
              </a:ext>
            </a:extLst>
          </p:cNvPr>
          <p:cNvSpPr/>
          <p:nvPr/>
        </p:nvSpPr>
        <p:spPr>
          <a:xfrm>
            <a:off x="6846563" y="3352428"/>
            <a:ext cx="182880" cy="182880"/>
          </a:xfrm>
          <a:prstGeom prst="flowChartConnector">
            <a:avLst/>
          </a:prstGeom>
          <a:solidFill>
            <a:srgbClr val="412E5C"/>
          </a:solidFill>
          <a:ln w="12700"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D294E2BA-BD5F-4900-BD08-D5FD82B2C38E}"/>
              </a:ext>
              <a:ext uri="{C183D7F6-B498-43B3-948B-1728B52AA6E4}">
                <adec:decorative xmlns:adec="http://schemas.microsoft.com/office/drawing/2017/decorative" val="1"/>
              </a:ext>
            </a:extLst>
          </p:cNvPr>
          <p:cNvCxnSpPr>
            <a:cxnSpLocks/>
          </p:cNvCxnSpPr>
          <p:nvPr/>
        </p:nvCxnSpPr>
        <p:spPr>
          <a:xfrm>
            <a:off x="6985652" y="1661534"/>
            <a:ext cx="1211948" cy="1785785"/>
          </a:xfrm>
          <a:prstGeom prst="line">
            <a:avLst/>
          </a:prstGeom>
          <a:noFill/>
          <a:ln w="50800" cap="flat" cmpd="sng" algn="ctr">
            <a:solidFill>
              <a:srgbClr val="B3ABBC"/>
            </a:solidFill>
            <a:prstDash val="solid"/>
            <a:miter lim="800000"/>
          </a:ln>
          <a:effectLst/>
        </p:spPr>
      </p:cxnSp>
      <p:sp>
        <p:nvSpPr>
          <p:cNvPr id="17" name="Flowchart: Connector 16">
            <a:extLst>
              <a:ext uri="{FF2B5EF4-FFF2-40B4-BE49-F238E27FC236}">
                <a16:creationId xmlns:a16="http://schemas.microsoft.com/office/drawing/2014/main" id="{71BE6769-9DA8-437F-8CE9-89B4DF71E00C}"/>
              </a:ext>
              <a:ext uri="{C183D7F6-B498-43B3-948B-1728B52AA6E4}">
                <adec:decorative xmlns:adec="http://schemas.microsoft.com/office/drawing/2017/decorative" val="1"/>
              </a:ext>
            </a:extLst>
          </p:cNvPr>
          <p:cNvSpPr/>
          <p:nvPr/>
        </p:nvSpPr>
        <p:spPr>
          <a:xfrm>
            <a:off x="8086903" y="3355879"/>
            <a:ext cx="182880" cy="182880"/>
          </a:xfrm>
          <a:prstGeom prst="flowChartConnector">
            <a:avLst/>
          </a:prstGeom>
          <a:solidFill>
            <a:srgbClr val="412E5C"/>
          </a:solidFill>
          <a:ln w="12700"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Flowchart: Connector 30">
            <a:extLst>
              <a:ext uri="{FF2B5EF4-FFF2-40B4-BE49-F238E27FC236}">
                <a16:creationId xmlns:a16="http://schemas.microsoft.com/office/drawing/2014/main" id="{5C921715-1851-48B4-A1C2-550EF85A74EE}"/>
              </a:ext>
              <a:ext uri="{C183D7F6-B498-43B3-948B-1728B52AA6E4}">
                <adec:decorative xmlns:adec="http://schemas.microsoft.com/office/drawing/2017/decorative" val="1"/>
              </a:ext>
            </a:extLst>
          </p:cNvPr>
          <p:cNvSpPr/>
          <p:nvPr/>
        </p:nvSpPr>
        <p:spPr>
          <a:xfrm>
            <a:off x="7925338" y="3085479"/>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0B083AF3-DF46-4CEA-B2A1-9F19344679BA}"/>
              </a:ext>
            </a:extLst>
          </p:cNvPr>
          <p:cNvSpPr txBox="1"/>
          <p:nvPr/>
        </p:nvSpPr>
        <p:spPr>
          <a:xfrm>
            <a:off x="8116835" y="3058407"/>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Freight Management</a:t>
            </a:r>
          </a:p>
        </p:txBody>
      </p:sp>
      <p:sp>
        <p:nvSpPr>
          <p:cNvPr id="30" name="Flowchart: Connector 29">
            <a:extLst>
              <a:ext uri="{FF2B5EF4-FFF2-40B4-BE49-F238E27FC236}">
                <a16:creationId xmlns:a16="http://schemas.microsoft.com/office/drawing/2014/main" id="{1238AAF5-D7DE-448B-86F1-7E693E16B89B}"/>
              </a:ext>
              <a:ext uri="{C183D7F6-B498-43B3-948B-1728B52AA6E4}">
                <adec:decorative xmlns:adec="http://schemas.microsoft.com/office/drawing/2017/decorative" val="1"/>
              </a:ext>
            </a:extLst>
          </p:cNvPr>
          <p:cNvSpPr/>
          <p:nvPr/>
        </p:nvSpPr>
        <p:spPr>
          <a:xfrm>
            <a:off x="7735768" y="2814135"/>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9248CD98-F574-41E7-889A-033A9BB0F0A8}"/>
              </a:ext>
            </a:extLst>
          </p:cNvPr>
          <p:cNvSpPr txBox="1"/>
          <p:nvPr/>
        </p:nvSpPr>
        <p:spPr>
          <a:xfrm>
            <a:off x="7927565" y="2795397"/>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Return Processing</a:t>
            </a:r>
          </a:p>
        </p:txBody>
      </p:sp>
      <p:sp>
        <p:nvSpPr>
          <p:cNvPr id="29" name="Flowchart: Connector 28">
            <a:extLst>
              <a:ext uri="{FF2B5EF4-FFF2-40B4-BE49-F238E27FC236}">
                <a16:creationId xmlns:a16="http://schemas.microsoft.com/office/drawing/2014/main" id="{D6AC0976-520E-497B-9293-FD3AB6E5D3D0}"/>
              </a:ext>
              <a:ext uri="{C183D7F6-B498-43B3-948B-1728B52AA6E4}">
                <adec:decorative xmlns:adec="http://schemas.microsoft.com/office/drawing/2017/decorative" val="1"/>
              </a:ext>
            </a:extLst>
          </p:cNvPr>
          <p:cNvSpPr/>
          <p:nvPr/>
        </p:nvSpPr>
        <p:spPr>
          <a:xfrm>
            <a:off x="7546198" y="2542791"/>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E87FAE98-43E1-4F84-8F45-EFF9060891FA}"/>
              </a:ext>
            </a:extLst>
          </p:cNvPr>
          <p:cNvSpPr txBox="1"/>
          <p:nvPr/>
        </p:nvSpPr>
        <p:spPr>
          <a:xfrm>
            <a:off x="7723547" y="2517639"/>
            <a:ext cx="17915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Work Order Management</a:t>
            </a:r>
          </a:p>
        </p:txBody>
      </p:sp>
      <p:sp>
        <p:nvSpPr>
          <p:cNvPr id="28" name="Flowchart: Connector 27">
            <a:extLst>
              <a:ext uri="{FF2B5EF4-FFF2-40B4-BE49-F238E27FC236}">
                <a16:creationId xmlns:a16="http://schemas.microsoft.com/office/drawing/2014/main" id="{83ED1D24-E77D-4141-900B-C3BDD55D3ED8}"/>
              </a:ext>
              <a:ext uri="{C183D7F6-B498-43B3-948B-1728B52AA6E4}">
                <adec:decorative xmlns:adec="http://schemas.microsoft.com/office/drawing/2017/decorative" val="1"/>
              </a:ext>
            </a:extLst>
          </p:cNvPr>
          <p:cNvSpPr/>
          <p:nvPr/>
        </p:nvSpPr>
        <p:spPr>
          <a:xfrm>
            <a:off x="7378930" y="2278881"/>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91E98548-388B-47B6-BE96-F8E40F6011FC}"/>
              </a:ext>
            </a:extLst>
          </p:cNvPr>
          <p:cNvSpPr txBox="1"/>
          <p:nvPr/>
        </p:nvSpPr>
        <p:spPr>
          <a:xfrm>
            <a:off x="7563773" y="2262003"/>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Invoice/Contract Mgmt.</a:t>
            </a:r>
          </a:p>
        </p:txBody>
      </p:sp>
      <p:sp>
        <p:nvSpPr>
          <p:cNvPr id="27" name="Flowchart: Connector 26">
            <a:extLst>
              <a:ext uri="{FF2B5EF4-FFF2-40B4-BE49-F238E27FC236}">
                <a16:creationId xmlns:a16="http://schemas.microsoft.com/office/drawing/2014/main" id="{9282FBCD-4B60-4508-B222-950DCE6EC3F7}"/>
              </a:ext>
              <a:ext uri="{C183D7F6-B498-43B3-948B-1728B52AA6E4}">
                <adec:decorative xmlns:adec="http://schemas.microsoft.com/office/drawing/2017/decorative" val="1"/>
              </a:ext>
            </a:extLst>
          </p:cNvPr>
          <p:cNvSpPr/>
          <p:nvPr/>
        </p:nvSpPr>
        <p:spPr>
          <a:xfrm>
            <a:off x="7189360" y="2014971"/>
            <a:ext cx="182880" cy="182880"/>
          </a:xfrm>
          <a:prstGeom prst="flowChartConnector">
            <a:avLst/>
          </a:prstGeom>
          <a:solidFill>
            <a:srgbClr val="FCB516"/>
          </a:solidFill>
          <a:ln w="12700" cap="flat" cmpd="sng" algn="ctr">
            <a:solidFill>
              <a:sysClr val="window" lastClr="FFFFFF">
                <a:lumMod val="7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D98BCF75-C7A6-404D-933C-558081E803AC}"/>
              </a:ext>
            </a:extLst>
          </p:cNvPr>
          <p:cNvSpPr txBox="1"/>
          <p:nvPr/>
        </p:nvSpPr>
        <p:spPr>
          <a:xfrm>
            <a:off x="7381877" y="1991616"/>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Demand &amp; Supply Planning</a:t>
            </a:r>
          </a:p>
        </p:txBody>
      </p:sp>
      <p:sp>
        <p:nvSpPr>
          <p:cNvPr id="26" name="Flowchart: Connector 25">
            <a:extLst>
              <a:ext uri="{FF2B5EF4-FFF2-40B4-BE49-F238E27FC236}">
                <a16:creationId xmlns:a16="http://schemas.microsoft.com/office/drawing/2014/main" id="{9B0D8327-16E0-4622-9BC2-A92AD0B7E23A}"/>
              </a:ext>
              <a:ext uri="{C183D7F6-B498-43B3-948B-1728B52AA6E4}">
                <adec:decorative xmlns:adec="http://schemas.microsoft.com/office/drawing/2017/decorative" val="1"/>
              </a:ext>
            </a:extLst>
          </p:cNvPr>
          <p:cNvSpPr/>
          <p:nvPr/>
        </p:nvSpPr>
        <p:spPr>
          <a:xfrm>
            <a:off x="7018372" y="1739907"/>
            <a:ext cx="182880" cy="182880"/>
          </a:xfrm>
          <a:prstGeom prst="flowChartConnector">
            <a:avLst/>
          </a:prstGeom>
          <a:solidFill>
            <a:srgbClr val="412E5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TextBox 71">
            <a:extLst>
              <a:ext uri="{FF2B5EF4-FFF2-40B4-BE49-F238E27FC236}">
                <a16:creationId xmlns:a16="http://schemas.microsoft.com/office/drawing/2014/main" id="{169C26EE-F6DF-422A-B3E0-F019C192EE72}"/>
              </a:ext>
            </a:extLst>
          </p:cNvPr>
          <p:cNvSpPr txBox="1"/>
          <p:nvPr/>
        </p:nvSpPr>
        <p:spPr>
          <a:xfrm>
            <a:off x="7214729" y="1721232"/>
            <a:ext cx="1639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50000"/>
                  </a:prstClr>
                </a:solidFill>
                <a:effectLst/>
                <a:uLnTx/>
                <a:uFillTx/>
                <a:latin typeface="Arial" charset="0"/>
                <a:ea typeface="+mn-ea"/>
                <a:cs typeface="+mn-cs"/>
              </a:rPr>
              <a:t>Inventory Management</a:t>
            </a:r>
          </a:p>
        </p:txBody>
      </p:sp>
      <p:pic>
        <p:nvPicPr>
          <p:cNvPr id="80" name="Picture 79">
            <a:extLst>
              <a:ext uri="{FF2B5EF4-FFF2-40B4-BE49-F238E27FC236}">
                <a16:creationId xmlns:a16="http://schemas.microsoft.com/office/drawing/2014/main" id="{CE441E06-30B6-448E-8A36-8225C68BDE00}"/>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45947" y="1134549"/>
            <a:ext cx="601231" cy="571903"/>
          </a:xfrm>
          <a:prstGeom prst="rect">
            <a:avLst/>
          </a:prstGeom>
        </p:spPr>
      </p:pic>
      <p:sp>
        <p:nvSpPr>
          <p:cNvPr id="78" name="TextBox 77">
            <a:extLst>
              <a:ext uri="{FF2B5EF4-FFF2-40B4-BE49-F238E27FC236}">
                <a16:creationId xmlns:a16="http://schemas.microsoft.com/office/drawing/2014/main" id="{F1105785-06D1-4D2B-99D3-1911C62B4662}"/>
              </a:ext>
            </a:extLst>
          </p:cNvPr>
          <p:cNvSpPr txBox="1"/>
          <p:nvPr/>
        </p:nvSpPr>
        <p:spPr>
          <a:xfrm flipH="1">
            <a:off x="7122701" y="1120878"/>
            <a:ext cx="23287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12E5C"/>
                </a:solidFill>
                <a:effectLst/>
                <a:uLnTx/>
                <a:uFillTx/>
                <a:latin typeface="Arial" charset="0"/>
                <a:ea typeface="+mn-ea"/>
                <a:cs typeface="+mn-cs"/>
              </a:rPr>
              <a:t>Supply Chain</a:t>
            </a:r>
          </a:p>
        </p:txBody>
      </p:sp>
      <p:pic>
        <p:nvPicPr>
          <p:cNvPr id="83" name="Picture 82">
            <a:extLst>
              <a:ext uri="{FF2B5EF4-FFF2-40B4-BE49-F238E27FC236}">
                <a16:creationId xmlns:a16="http://schemas.microsoft.com/office/drawing/2014/main" id="{91C813E6-4F5E-43A3-90F3-BAAC714B90B8}"/>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2989" y="3137066"/>
            <a:ext cx="601846" cy="554827"/>
          </a:xfrm>
          <a:prstGeom prst="rect">
            <a:avLst/>
          </a:prstGeom>
        </p:spPr>
      </p:pic>
    </p:spTree>
    <p:extLst>
      <p:ext uri="{BB962C8B-B14F-4D97-AF65-F5344CB8AC3E}">
        <p14:creationId xmlns:p14="http://schemas.microsoft.com/office/powerpoint/2010/main" val="413026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A648-16E0-4ED1-B16B-A6EC4D9C9221}"/>
              </a:ext>
            </a:extLst>
          </p:cNvPr>
          <p:cNvSpPr>
            <a:spLocks noGrp="1"/>
          </p:cNvSpPr>
          <p:nvPr>
            <p:ph type="title"/>
          </p:nvPr>
        </p:nvSpPr>
        <p:spPr/>
        <p:txBody>
          <a:bodyPr/>
          <a:lstStyle/>
          <a:p>
            <a:r>
              <a:rPr lang="en-US"/>
              <a:t>Costs / Benefits</a:t>
            </a:r>
          </a:p>
        </p:txBody>
      </p:sp>
    </p:spTree>
    <p:extLst>
      <p:ext uri="{BB962C8B-B14F-4D97-AF65-F5344CB8AC3E}">
        <p14:creationId xmlns:p14="http://schemas.microsoft.com/office/powerpoint/2010/main" val="123699334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8C08FD6-0797-4C44-A068-A1DCC27878A4}"/>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Costs to Consider</a:t>
            </a:r>
            <a:br>
              <a:rPr lang="en-US" dirty="0">
                <a:solidFill>
                  <a:srgbClr val="412C5D"/>
                </a:solidFill>
                <a:latin typeface="Arial" panose="020B0604020202020204" pitchFamily="34" charset="0"/>
                <a:cs typeface="Arial" panose="020B0604020202020204" pitchFamily="34" charset="0"/>
              </a:rPr>
            </a:br>
            <a:endParaRPr lang="en-US" dirty="0"/>
          </a:p>
        </p:txBody>
      </p:sp>
      <p:sp>
        <p:nvSpPr>
          <p:cNvPr id="4" name="Title 1">
            <a:extLst>
              <a:ext uri="{FF2B5EF4-FFF2-40B4-BE49-F238E27FC236}">
                <a16:creationId xmlns:a16="http://schemas.microsoft.com/office/drawing/2014/main" id="{75A357E9-703F-4148-860C-0B48A12094F8}"/>
              </a:ext>
            </a:extLst>
          </p:cNvPr>
          <p:cNvSpPr txBox="1">
            <a:spLocks/>
          </p:cNvSpPr>
          <p:nvPr/>
        </p:nvSpPr>
        <p:spPr bwMode="auto">
          <a:xfrm>
            <a:off x="145120" y="162554"/>
            <a:ext cx="8688387" cy="52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412D5D"/>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12C5D"/>
                </a:solidFill>
                <a:effectLst/>
                <a:uLnTx/>
                <a:uFillTx/>
                <a:latin typeface="Arial" panose="020B0604020202020204" pitchFamily="34" charset="0"/>
                <a:ea typeface="+mj-ea"/>
                <a:cs typeface="Arial" panose="020B0604020202020204" pitchFamily="34" charset="0"/>
              </a:rPr>
              <a:t>Costs to Consider</a:t>
            </a:r>
          </a:p>
        </p:txBody>
      </p:sp>
      <p:sp>
        <p:nvSpPr>
          <p:cNvPr id="11" name="Rectangle 10">
            <a:extLst>
              <a:ext uri="{FF2B5EF4-FFF2-40B4-BE49-F238E27FC236}">
                <a16:creationId xmlns:a16="http://schemas.microsoft.com/office/drawing/2014/main" id="{71A424D7-E1AF-43B5-A896-1DDF24C58F06}"/>
              </a:ext>
              <a:ext uri="{C183D7F6-B498-43B3-948B-1728B52AA6E4}">
                <adec:decorative xmlns:adec="http://schemas.microsoft.com/office/drawing/2017/decorative" val="1"/>
              </a:ext>
            </a:extLst>
          </p:cNvPr>
          <p:cNvSpPr/>
          <p:nvPr/>
        </p:nvSpPr>
        <p:spPr>
          <a:xfrm>
            <a:off x="1" y="1028839"/>
            <a:ext cx="12192000" cy="4598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pitchFamily="34" charset="0"/>
              <a:ea typeface="+mn-ea"/>
              <a:cs typeface="+mn-cs"/>
            </a:endParaRPr>
          </a:p>
        </p:txBody>
      </p:sp>
      <p:sp>
        <p:nvSpPr>
          <p:cNvPr id="18" name="Pentagon 20">
            <a:extLst>
              <a:ext uri="{FF2B5EF4-FFF2-40B4-BE49-F238E27FC236}">
                <a16:creationId xmlns:a16="http://schemas.microsoft.com/office/drawing/2014/main" id="{6C9074AF-A9BD-4776-9EE9-46965E6E52AF}"/>
              </a:ext>
              <a:ext uri="{C183D7F6-B498-43B3-948B-1728B52AA6E4}">
                <adec:decorative xmlns:adec="http://schemas.microsoft.com/office/drawing/2017/decorative" val="1"/>
              </a:ext>
            </a:extLst>
          </p:cNvPr>
          <p:cNvSpPr/>
          <p:nvPr/>
        </p:nvSpPr>
        <p:spPr>
          <a:xfrm>
            <a:off x="0" y="1025604"/>
            <a:ext cx="2525086" cy="4602195"/>
          </a:xfrm>
          <a:custGeom>
            <a:avLst/>
            <a:gdLst>
              <a:gd name="connsiteX0" fmla="*/ 0 w 863083"/>
              <a:gd name="connsiteY0" fmla="*/ 0 h 2153232"/>
              <a:gd name="connsiteX1" fmla="*/ 793372 w 863083"/>
              <a:gd name="connsiteY1" fmla="*/ 0 h 2153232"/>
              <a:gd name="connsiteX2" fmla="*/ 863083 w 863083"/>
              <a:gd name="connsiteY2" fmla="*/ 1076616 h 2153232"/>
              <a:gd name="connsiteX3" fmla="*/ 793372 w 863083"/>
              <a:gd name="connsiteY3" fmla="*/ 2153232 h 2153232"/>
              <a:gd name="connsiteX4" fmla="*/ 0 w 863083"/>
              <a:gd name="connsiteY4" fmla="*/ 2153232 h 2153232"/>
              <a:gd name="connsiteX5" fmla="*/ 0 w 863083"/>
              <a:gd name="connsiteY5" fmla="*/ 0 h 2153232"/>
              <a:gd name="connsiteX0" fmla="*/ 0 w 1039254"/>
              <a:gd name="connsiteY0" fmla="*/ 0 h 2153232"/>
              <a:gd name="connsiteX1" fmla="*/ 793372 w 1039254"/>
              <a:gd name="connsiteY1" fmla="*/ 0 h 2153232"/>
              <a:gd name="connsiteX2" fmla="*/ 1039254 w 1039254"/>
              <a:gd name="connsiteY2" fmla="*/ 1085005 h 2153232"/>
              <a:gd name="connsiteX3" fmla="*/ 793372 w 1039254"/>
              <a:gd name="connsiteY3" fmla="*/ 2153232 h 2153232"/>
              <a:gd name="connsiteX4" fmla="*/ 0 w 1039254"/>
              <a:gd name="connsiteY4" fmla="*/ 2153232 h 2153232"/>
              <a:gd name="connsiteX5" fmla="*/ 0 w 1039254"/>
              <a:gd name="connsiteY5" fmla="*/ 0 h 2153232"/>
              <a:gd name="connsiteX0" fmla="*/ 0 w 923485"/>
              <a:gd name="connsiteY0" fmla="*/ 0 h 2153232"/>
              <a:gd name="connsiteX1" fmla="*/ 793372 w 923485"/>
              <a:gd name="connsiteY1" fmla="*/ 0 h 2153232"/>
              <a:gd name="connsiteX2" fmla="*/ 923485 w 923485"/>
              <a:gd name="connsiteY2" fmla="*/ 1063666 h 2153232"/>
              <a:gd name="connsiteX3" fmla="*/ 793372 w 923485"/>
              <a:gd name="connsiteY3" fmla="*/ 2153232 h 2153232"/>
              <a:gd name="connsiteX4" fmla="*/ 0 w 923485"/>
              <a:gd name="connsiteY4" fmla="*/ 2153232 h 2153232"/>
              <a:gd name="connsiteX5" fmla="*/ 0 w 923485"/>
              <a:gd name="connsiteY5" fmla="*/ 0 h 2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85" h="2153232">
                <a:moveTo>
                  <a:pt x="0" y="0"/>
                </a:moveTo>
                <a:lnTo>
                  <a:pt x="793372" y="0"/>
                </a:lnTo>
                <a:lnTo>
                  <a:pt x="923485" y="1063666"/>
                </a:lnTo>
                <a:lnTo>
                  <a:pt x="793372" y="2153232"/>
                </a:lnTo>
                <a:lnTo>
                  <a:pt x="0" y="2153232"/>
                </a:lnTo>
                <a:lnTo>
                  <a:pt x="0" y="0"/>
                </a:lnTo>
                <a:close/>
              </a:path>
            </a:pathLst>
          </a:custGeom>
          <a:solidFill>
            <a:srgbClr val="FFB612"/>
          </a:solidFill>
          <a:ln>
            <a:noFill/>
          </a:ln>
          <a:effectLst>
            <a:outerShdw blurRad="101600" dist="63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A5539936-C5C3-4628-B15B-ACA9FDB63A88}"/>
              </a:ext>
              <a:ext uri="{C183D7F6-B498-43B3-948B-1728B52AA6E4}">
                <adec:decorative xmlns:adec="http://schemas.microsoft.com/office/drawing/2017/decorative" val="1"/>
              </a:ext>
            </a:extLst>
          </p:cNvPr>
          <p:cNvSpPr/>
          <p:nvPr/>
        </p:nvSpPr>
        <p:spPr>
          <a:xfrm>
            <a:off x="1707839" y="1570012"/>
            <a:ext cx="1138650" cy="1138650"/>
          </a:xfrm>
          <a:prstGeom prst="ellipse">
            <a:avLst/>
          </a:prstGeom>
          <a:solidFill>
            <a:schemeClr val="bg1"/>
          </a:solidFill>
          <a:ln w="412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egular" charset="0"/>
              <a:ea typeface="+mn-ea"/>
              <a:cs typeface="+mn-cs"/>
            </a:endParaRPr>
          </a:p>
        </p:txBody>
      </p:sp>
      <p:pic>
        <p:nvPicPr>
          <p:cNvPr id="20" name="Picture 19">
            <a:extLst>
              <a:ext uri="{FF2B5EF4-FFF2-40B4-BE49-F238E27FC236}">
                <a16:creationId xmlns:a16="http://schemas.microsoft.com/office/drawing/2014/main" id="{45A9FE13-0C13-4622-BFD9-5261A2598F9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4842" y="1842876"/>
            <a:ext cx="601846" cy="601846"/>
          </a:xfrm>
          <a:prstGeom prst="rect">
            <a:avLst/>
          </a:prstGeom>
        </p:spPr>
      </p:pic>
      <p:sp>
        <p:nvSpPr>
          <p:cNvPr id="13" name="TextBox 12">
            <a:extLst>
              <a:ext uri="{FF2B5EF4-FFF2-40B4-BE49-F238E27FC236}">
                <a16:creationId xmlns:a16="http://schemas.microsoft.com/office/drawing/2014/main" id="{7F4C7B84-A861-4095-A275-A355BC1B67BF}"/>
              </a:ext>
            </a:extLst>
          </p:cNvPr>
          <p:cNvSpPr txBox="1"/>
          <p:nvPr/>
        </p:nvSpPr>
        <p:spPr>
          <a:xfrm>
            <a:off x="3201447" y="1188417"/>
            <a:ext cx="8898086"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412E5C"/>
                </a:solidFill>
                <a:effectLst/>
                <a:uLnTx/>
                <a:uFillTx/>
                <a:latin typeface="Arial" charset="0"/>
                <a:ea typeface="+mn-ea"/>
                <a:cs typeface="+mn-cs"/>
              </a:rPr>
              <a:t>Vendor Selection Process</a:t>
            </a:r>
            <a:r>
              <a:rPr kumimoji="0" lang="en-US" sz="1800" b="1" i="0" u="none" strike="noStrike" kern="0" cap="none" spc="0" normalizeH="0" baseline="0" noProof="0" dirty="0">
                <a:ln>
                  <a:noFill/>
                </a:ln>
                <a:solidFill>
                  <a:prstClr val="black"/>
                </a:solidFill>
                <a:effectLst/>
                <a:uLnTx/>
                <a:uFillTx/>
                <a:latin typeface="Arial" charset="0"/>
                <a:ea typeface="+mn-ea"/>
                <a:cs typeface="+mn-cs"/>
              </a:rPr>
              <a:t>                                                                      </a:t>
            </a:r>
            <a:r>
              <a:rPr kumimoji="0" lang="en-US" sz="1800" b="0" i="0" u="none" strike="noStrike" kern="0" cap="none" spc="0" normalizeH="0" baseline="0" noProof="0" dirty="0">
                <a:ln>
                  <a:noFill/>
                </a:ln>
                <a:solidFill>
                  <a:prstClr val="white">
                    <a:lumMod val="50000"/>
                  </a:prstClr>
                </a:solidFill>
                <a:effectLst/>
                <a:uLnTx/>
                <a:uFillTx/>
                <a:latin typeface="Arial" charset="0"/>
                <a:ea typeface="+mn-ea"/>
                <a:cs typeface="+mn-cs"/>
              </a:rPr>
              <a:t>(RFP/Contracting, Proof-of-Value/Proof-of-Concept)</a:t>
            </a:r>
          </a:p>
        </p:txBody>
      </p:sp>
      <p:sp>
        <p:nvSpPr>
          <p:cNvPr id="14" name="TextBox 13">
            <a:extLst>
              <a:ext uri="{FF2B5EF4-FFF2-40B4-BE49-F238E27FC236}">
                <a16:creationId xmlns:a16="http://schemas.microsoft.com/office/drawing/2014/main" id="{4EEFF9CF-BFFD-409D-B306-B527685035EC}"/>
              </a:ext>
            </a:extLst>
          </p:cNvPr>
          <p:cNvSpPr txBox="1"/>
          <p:nvPr/>
        </p:nvSpPr>
        <p:spPr>
          <a:xfrm>
            <a:off x="3184669" y="1943990"/>
            <a:ext cx="868838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srgbClr val="412E5C"/>
                </a:solidFill>
                <a:effectLst/>
                <a:uLnTx/>
                <a:uFillTx/>
                <a:latin typeface="Arial" charset="0"/>
                <a:ea typeface="+mn-ea"/>
                <a:cs typeface="+mn-cs"/>
              </a:rPr>
              <a:t>Product Licensing</a:t>
            </a:r>
            <a:r>
              <a:rPr kumimoji="0" lang="en-US" sz="1800" b="1" i="0" u="none" strike="noStrike" kern="0" cap="none" spc="0" normalizeH="0" baseline="0" noProof="0">
                <a:ln>
                  <a:noFill/>
                </a:ln>
                <a:solidFill>
                  <a:prstClr val="black"/>
                </a:solidFill>
                <a:effectLst/>
                <a:uLnTx/>
                <a:uFillTx/>
                <a:latin typeface="Arial" charset="0"/>
                <a:ea typeface="+mn-ea"/>
                <a:cs typeface="+mn-cs"/>
              </a:rPr>
              <a:t>                                                                                             </a:t>
            </a:r>
            <a:r>
              <a:rPr kumimoji="0" lang="en-US" sz="1800" b="0" i="0" u="none" strike="noStrike" kern="0" cap="none" spc="0" normalizeH="0" baseline="0" noProof="0">
                <a:ln>
                  <a:noFill/>
                </a:ln>
                <a:solidFill>
                  <a:prstClr val="white">
                    <a:lumMod val="50000"/>
                  </a:prstClr>
                </a:solidFill>
                <a:effectLst/>
                <a:uLnTx/>
                <a:uFillTx/>
                <a:latin typeface="Arial" charset="0"/>
                <a:ea typeface="+mn-ea"/>
                <a:cs typeface="+mn-cs"/>
              </a:rPr>
              <a:t>(BOTs, Developer Seats)</a:t>
            </a:r>
          </a:p>
        </p:txBody>
      </p:sp>
      <p:sp>
        <p:nvSpPr>
          <p:cNvPr id="15" name="TextBox 14">
            <a:extLst>
              <a:ext uri="{FF2B5EF4-FFF2-40B4-BE49-F238E27FC236}">
                <a16:creationId xmlns:a16="http://schemas.microsoft.com/office/drawing/2014/main" id="{7462051B-3196-452E-B824-C3B1B0F6AB25}"/>
              </a:ext>
            </a:extLst>
          </p:cNvPr>
          <p:cNvSpPr txBox="1"/>
          <p:nvPr/>
        </p:nvSpPr>
        <p:spPr>
          <a:xfrm>
            <a:off x="3201447" y="2768026"/>
            <a:ext cx="868838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srgbClr val="412E5C"/>
                </a:solidFill>
                <a:effectLst/>
                <a:uLnTx/>
                <a:uFillTx/>
                <a:latin typeface="Arial" charset="0"/>
                <a:ea typeface="+mn-ea"/>
                <a:cs typeface="+mn-cs"/>
              </a:rPr>
              <a:t>BOT Implementations</a:t>
            </a:r>
            <a:r>
              <a:rPr kumimoji="0" lang="en-US" sz="1800" b="1" i="0" u="none" strike="noStrike" kern="0" cap="none" spc="0" normalizeH="0" baseline="0" noProof="0">
                <a:ln>
                  <a:noFill/>
                </a:ln>
                <a:solidFill>
                  <a:prstClr val="black"/>
                </a:solidFill>
                <a:effectLst/>
                <a:uLnTx/>
                <a:uFillTx/>
                <a:latin typeface="Arial" charset="0"/>
                <a:ea typeface="+mn-ea"/>
                <a:cs typeface="+mn-cs"/>
              </a:rPr>
              <a:t>                                                                                      </a:t>
            </a:r>
            <a:r>
              <a:rPr kumimoji="0" lang="en-US" sz="1800" b="0" i="0" u="none" strike="noStrike" kern="0" cap="none" spc="0" normalizeH="0" baseline="0" noProof="0">
                <a:ln>
                  <a:noFill/>
                </a:ln>
                <a:solidFill>
                  <a:prstClr val="white">
                    <a:lumMod val="50000"/>
                  </a:prstClr>
                </a:solidFill>
                <a:effectLst/>
                <a:uLnTx/>
                <a:uFillTx/>
                <a:latin typeface="Arial" charset="0"/>
                <a:ea typeface="+mn-ea"/>
                <a:cs typeface="+mn-cs"/>
              </a:rPr>
              <a:t>(Process Evaluation/Design, Change Mgmt., Infrastructure, Development)  </a:t>
            </a:r>
          </a:p>
        </p:txBody>
      </p:sp>
      <p:sp>
        <p:nvSpPr>
          <p:cNvPr id="16" name="TextBox 15">
            <a:extLst>
              <a:ext uri="{FF2B5EF4-FFF2-40B4-BE49-F238E27FC236}">
                <a16:creationId xmlns:a16="http://schemas.microsoft.com/office/drawing/2014/main" id="{D176D2E8-CFED-43CA-856D-ECCA1C05DBF9}"/>
              </a:ext>
            </a:extLst>
          </p:cNvPr>
          <p:cNvSpPr txBox="1"/>
          <p:nvPr/>
        </p:nvSpPr>
        <p:spPr>
          <a:xfrm>
            <a:off x="3209836" y="3592062"/>
            <a:ext cx="868838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srgbClr val="412E5C"/>
                </a:solidFill>
                <a:effectLst/>
                <a:uLnTx/>
                <a:uFillTx/>
                <a:latin typeface="Arial" charset="0"/>
                <a:ea typeface="+mn-ea"/>
                <a:cs typeface="+mn-cs"/>
              </a:rPr>
              <a:t>Training</a:t>
            </a:r>
            <a:r>
              <a:rPr kumimoji="0" lang="en-US" sz="1800" b="1" i="0" u="none" strike="noStrike" kern="0" cap="none" spc="0" normalizeH="0" baseline="0" noProof="0">
                <a:ln>
                  <a:noFill/>
                </a:ln>
                <a:solidFill>
                  <a:prstClr val="black"/>
                </a:solidFill>
                <a:effectLst/>
                <a:uLnTx/>
                <a:uFillTx/>
                <a:latin typeface="Arial" charset="0"/>
                <a:ea typeface="+mn-ea"/>
                <a:cs typeface="+mn-cs"/>
              </a:rPr>
              <a:t>                                                                                                              </a:t>
            </a:r>
            <a:r>
              <a:rPr kumimoji="0" lang="en-US" sz="1800" b="0" i="0" u="none" strike="noStrike" kern="0" cap="none" spc="0" normalizeH="0" baseline="0" noProof="0">
                <a:ln>
                  <a:noFill/>
                </a:ln>
                <a:solidFill>
                  <a:prstClr val="white">
                    <a:lumMod val="50000"/>
                  </a:prstClr>
                </a:solidFill>
                <a:effectLst/>
                <a:uLnTx/>
                <a:uFillTx/>
                <a:latin typeface="Arial" charset="0"/>
                <a:ea typeface="+mn-ea"/>
                <a:cs typeface="+mn-cs"/>
              </a:rPr>
              <a:t>(RPA Developer, RPA Users/Super-Users)</a:t>
            </a:r>
          </a:p>
        </p:txBody>
      </p:sp>
      <p:sp>
        <p:nvSpPr>
          <p:cNvPr id="17" name="TextBox 16">
            <a:extLst>
              <a:ext uri="{FF2B5EF4-FFF2-40B4-BE49-F238E27FC236}">
                <a16:creationId xmlns:a16="http://schemas.microsoft.com/office/drawing/2014/main" id="{75872A20-F0F4-41FE-99E9-389332671235}"/>
              </a:ext>
            </a:extLst>
          </p:cNvPr>
          <p:cNvSpPr txBox="1"/>
          <p:nvPr/>
        </p:nvSpPr>
        <p:spPr>
          <a:xfrm>
            <a:off x="3226614" y="4416098"/>
            <a:ext cx="8688387" cy="86177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srgbClr val="412E5C"/>
                </a:solidFill>
                <a:effectLst/>
                <a:uLnTx/>
                <a:uFillTx/>
                <a:latin typeface="Arial" charset="0"/>
                <a:ea typeface="+mn-ea"/>
                <a:cs typeface="+mn-cs"/>
              </a:rPr>
              <a:t>On-going Support</a:t>
            </a:r>
            <a:r>
              <a:rPr kumimoji="0" lang="en-US" sz="1800" b="1" i="0" u="none" strike="noStrike" kern="0" cap="none" spc="0" normalizeH="0" baseline="0" noProof="0">
                <a:ln>
                  <a:noFill/>
                </a:ln>
                <a:solidFill>
                  <a:prstClr val="black"/>
                </a:solidFill>
                <a:effectLst/>
                <a:uLnTx/>
                <a:uFillTx/>
                <a:latin typeface="Arial" charset="0"/>
                <a:ea typeface="+mn-ea"/>
                <a:cs typeface="+mn-cs"/>
              </a:rPr>
              <a:t>                                                                                           </a:t>
            </a:r>
            <a:r>
              <a:rPr kumimoji="0" lang="en-US" sz="1800" b="0" i="0" u="none" strike="noStrike" kern="0" cap="none" spc="0" normalizeH="0" baseline="0" noProof="0">
                <a:ln>
                  <a:noFill/>
                </a:ln>
                <a:solidFill>
                  <a:prstClr val="white">
                    <a:lumMod val="50000"/>
                  </a:prstClr>
                </a:solidFill>
                <a:effectLst/>
                <a:uLnTx/>
                <a:uFillTx/>
                <a:latin typeface="Arial" charset="0"/>
                <a:ea typeface="+mn-ea"/>
                <a:cs typeface="+mn-cs"/>
              </a:rPr>
              <a:t>(BOT Maintenance Team/Super-Users, Support Team)</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31577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D4DDC195-C1AF-48F8-AA3F-79E54967DC30}"/>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Benefits Potential</a:t>
            </a:r>
            <a:br>
              <a:rPr lang="en-US" dirty="0">
                <a:solidFill>
                  <a:srgbClr val="412C5D"/>
                </a:solidFill>
                <a:latin typeface="Arial" panose="020B0604020202020204" pitchFamily="34" charset="0"/>
                <a:cs typeface="Arial" panose="020B0604020202020204" pitchFamily="34" charset="0"/>
              </a:rPr>
            </a:br>
            <a:endParaRPr lang="en-US" dirty="0"/>
          </a:p>
        </p:txBody>
      </p:sp>
      <p:sp>
        <p:nvSpPr>
          <p:cNvPr id="4" name="Title 1">
            <a:extLst>
              <a:ext uri="{FF2B5EF4-FFF2-40B4-BE49-F238E27FC236}">
                <a16:creationId xmlns:a16="http://schemas.microsoft.com/office/drawing/2014/main" id="{75A357E9-703F-4148-860C-0B48A12094F8}"/>
              </a:ext>
            </a:extLst>
          </p:cNvPr>
          <p:cNvSpPr txBox="1">
            <a:spLocks/>
          </p:cNvSpPr>
          <p:nvPr/>
        </p:nvSpPr>
        <p:spPr bwMode="auto">
          <a:xfrm>
            <a:off x="145120" y="179332"/>
            <a:ext cx="8688387" cy="52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412D5D"/>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12C5D"/>
                </a:solidFill>
                <a:effectLst/>
                <a:uLnTx/>
                <a:uFillTx/>
                <a:latin typeface="Arial" panose="020B0604020202020204" pitchFamily="34" charset="0"/>
                <a:ea typeface="+mj-ea"/>
                <a:cs typeface="Arial" panose="020B0604020202020204" pitchFamily="34" charset="0"/>
              </a:rPr>
              <a:t>Benefits Potential</a:t>
            </a:r>
          </a:p>
        </p:txBody>
      </p:sp>
      <p:pic>
        <p:nvPicPr>
          <p:cNvPr id="2" name="Picture 1">
            <a:extLst>
              <a:ext uri="{FF2B5EF4-FFF2-40B4-BE49-F238E27FC236}">
                <a16:creationId xmlns:a16="http://schemas.microsoft.com/office/drawing/2014/main" id="{BA9182CA-CB3E-435E-85D1-BF45D1DBF9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763" y="757166"/>
            <a:ext cx="12192000" cy="1165013"/>
          </a:xfrm>
          <a:prstGeom prst="rect">
            <a:avLst/>
          </a:prstGeom>
        </p:spPr>
      </p:pic>
      <p:sp>
        <p:nvSpPr>
          <p:cNvPr id="12" name="Rectangle 11">
            <a:extLst>
              <a:ext uri="{FF2B5EF4-FFF2-40B4-BE49-F238E27FC236}">
                <a16:creationId xmlns:a16="http://schemas.microsoft.com/office/drawing/2014/main" id="{46832E09-3E11-4E4E-BD4E-B44D1964821C}"/>
              </a:ext>
              <a:ext uri="{C183D7F6-B498-43B3-948B-1728B52AA6E4}">
                <adec:decorative xmlns:adec="http://schemas.microsoft.com/office/drawing/2017/decorative" val="1"/>
              </a:ext>
            </a:extLst>
          </p:cNvPr>
          <p:cNvSpPr/>
          <p:nvPr/>
        </p:nvSpPr>
        <p:spPr>
          <a:xfrm>
            <a:off x="27015" y="2555288"/>
            <a:ext cx="5617999" cy="35217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08CDFE0-6F2B-4454-9A7A-815F56343413}"/>
              </a:ext>
              <a:ext uri="{C183D7F6-B498-43B3-948B-1728B52AA6E4}">
                <adec:decorative xmlns:adec="http://schemas.microsoft.com/office/drawing/2017/decorative" val="1"/>
              </a:ext>
            </a:extLst>
          </p:cNvPr>
          <p:cNvCxnSpPr>
            <a:cxnSpLocks/>
          </p:cNvCxnSpPr>
          <p:nvPr/>
        </p:nvCxnSpPr>
        <p:spPr>
          <a:xfrm flipV="1">
            <a:off x="5522758" y="2658592"/>
            <a:ext cx="0" cy="341674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FFB1061-39BD-4886-84E9-CC81C4734590}"/>
              </a:ext>
              <a:ext uri="{C183D7F6-B498-43B3-948B-1728B52AA6E4}">
                <adec:decorative xmlns:adec="http://schemas.microsoft.com/office/drawing/2017/decorative" val="1"/>
              </a:ext>
            </a:extLst>
          </p:cNvPr>
          <p:cNvSpPr/>
          <p:nvPr/>
        </p:nvSpPr>
        <p:spPr>
          <a:xfrm>
            <a:off x="5618000" y="2528783"/>
            <a:ext cx="6574000" cy="35217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A767E2FD-E91D-4A7A-9B79-4E867FE74387}"/>
              </a:ext>
              <a:ext uri="{C183D7F6-B498-43B3-948B-1728B52AA6E4}">
                <adec:decorative xmlns:adec="http://schemas.microsoft.com/office/drawing/2017/decorative" val="1"/>
              </a:ext>
            </a:extLst>
          </p:cNvPr>
          <p:cNvSpPr/>
          <p:nvPr/>
        </p:nvSpPr>
        <p:spPr>
          <a:xfrm>
            <a:off x="0" y="1923888"/>
            <a:ext cx="12192000" cy="636821"/>
          </a:xfrm>
          <a:prstGeom prst="rect">
            <a:avLst/>
          </a:prstGeom>
          <a:solidFill>
            <a:srgbClr val="412D5D"/>
          </a:solidFill>
          <a:ln w="31750">
            <a:noFill/>
          </a:ln>
          <a:effectLst>
            <a:outerShdw blurRad="508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pic>
        <p:nvPicPr>
          <p:cNvPr id="19" name="Picture 18">
            <a:extLst>
              <a:ext uri="{FF2B5EF4-FFF2-40B4-BE49-F238E27FC236}">
                <a16:creationId xmlns:a16="http://schemas.microsoft.com/office/drawing/2014/main" id="{0BB24710-2052-48FC-A2A9-676D677B28D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5193" y="2090742"/>
            <a:ext cx="381882" cy="381882"/>
          </a:xfrm>
          <a:prstGeom prst="rect">
            <a:avLst/>
          </a:prstGeom>
        </p:spPr>
      </p:pic>
      <p:sp>
        <p:nvSpPr>
          <p:cNvPr id="16" name="Text Placeholder 3">
            <a:extLst>
              <a:ext uri="{FF2B5EF4-FFF2-40B4-BE49-F238E27FC236}">
                <a16:creationId xmlns:a16="http://schemas.microsoft.com/office/drawing/2014/main" id="{7A2C5351-91A4-4812-A3CA-A1E8BD713825}"/>
              </a:ext>
            </a:extLst>
          </p:cNvPr>
          <p:cNvSpPr txBox="1">
            <a:spLocks/>
          </p:cNvSpPr>
          <p:nvPr/>
        </p:nvSpPr>
        <p:spPr>
          <a:xfrm>
            <a:off x="1641172" y="2065851"/>
            <a:ext cx="2389687" cy="470174"/>
          </a:xfrm>
          <a:prstGeom prst="rect">
            <a:avLst/>
          </a:prstGeom>
          <a:effectLst>
            <a:glow rad="368300">
              <a:schemeClr val="tx1"/>
            </a:glow>
          </a:effectLst>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a:buNone/>
              <a:tabLst/>
              <a:defRPr/>
            </a:pPr>
            <a:r>
              <a:rPr kumimoji="0" lang="en-US" sz="2200" b="0" i="0" u="none" strike="noStrike" kern="1200" cap="none" spc="0" normalizeH="0" baseline="0" noProof="0" dirty="0">
                <a:ln>
                  <a:noFill/>
                </a:ln>
                <a:solidFill>
                  <a:srgbClr val="FFFFFF"/>
                </a:solidFill>
                <a:effectLst/>
                <a:uLnTx/>
                <a:uFillTx/>
                <a:latin typeface="Muli Light" charset="0"/>
                <a:ea typeface="Muli Light" charset="0"/>
                <a:cs typeface="Muli Light" charset="0"/>
              </a:rPr>
              <a:t>Tangible</a:t>
            </a:r>
          </a:p>
        </p:txBody>
      </p:sp>
      <p:sp>
        <p:nvSpPr>
          <p:cNvPr id="14" name="TextBox 13">
            <a:extLst>
              <a:ext uri="{FF2B5EF4-FFF2-40B4-BE49-F238E27FC236}">
                <a16:creationId xmlns:a16="http://schemas.microsoft.com/office/drawing/2014/main" id="{997B8678-7D57-4058-ACFD-E2E9BACAD0F5}"/>
              </a:ext>
            </a:extLst>
          </p:cNvPr>
          <p:cNvSpPr txBox="1"/>
          <p:nvPr/>
        </p:nvSpPr>
        <p:spPr>
          <a:xfrm>
            <a:off x="853056" y="2685092"/>
            <a:ext cx="3656800" cy="3323987"/>
          </a:xfrm>
          <a:prstGeom prst="rect">
            <a:avLst/>
          </a:prstGeom>
          <a:noFill/>
        </p:spPr>
        <p:txBody>
          <a:bodyPr wrap="square" rtlCol="0">
            <a:spAutoFit/>
          </a:bodyPr>
          <a:lstStyle/>
          <a:p>
            <a:pPr marL="742950" marR="0" lvl="1" indent="-285750" algn="l" defTabSz="914400" rtl="0" eaLnBrk="1" fontAlgn="base" latinLnBrk="0" hangingPunct="1">
              <a:lnSpc>
                <a:spcPct val="100000"/>
              </a:lnSpc>
              <a:spcBef>
                <a:spcPct val="0"/>
              </a:spcBef>
              <a:spcAft>
                <a:spcPts val="1000"/>
              </a:spcAft>
              <a:buClr>
                <a:srgbClr val="FFB612"/>
              </a:buClr>
              <a:buSzTx/>
              <a:buFont typeface="Arial" charset="0"/>
              <a:buChar char="•"/>
              <a:tabLst/>
              <a:defRPr/>
            </a:pPr>
            <a: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t>Headcount Re-allocation</a:t>
            </a:r>
          </a:p>
          <a:p>
            <a:pPr marL="742950" marR="0" lvl="1" indent="-285750" algn="l" defTabSz="914400" rtl="0" eaLnBrk="1" fontAlgn="base" latinLnBrk="0" hangingPunct="1">
              <a:lnSpc>
                <a:spcPct val="100000"/>
              </a:lnSpc>
              <a:spcBef>
                <a:spcPct val="0"/>
              </a:spcBef>
              <a:spcAft>
                <a:spcPts val="1000"/>
              </a:spcAft>
              <a:buClr>
                <a:srgbClr val="FFB612"/>
              </a:buClr>
              <a:buSzTx/>
              <a:buFont typeface="Arial" charset="0"/>
              <a:buChar char="•"/>
              <a:tabLst/>
              <a:defRPr/>
            </a:pPr>
            <a: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t>Hiring Avoidance For New Processes</a:t>
            </a:r>
          </a:p>
          <a:p>
            <a:pPr marL="742950" marR="0" lvl="1" indent="-285750" algn="l" defTabSz="914400" rtl="0" eaLnBrk="1" fontAlgn="base" latinLnBrk="0" hangingPunct="1">
              <a:lnSpc>
                <a:spcPct val="100000"/>
              </a:lnSpc>
              <a:spcBef>
                <a:spcPct val="0"/>
              </a:spcBef>
              <a:spcAft>
                <a:spcPts val="1000"/>
              </a:spcAft>
              <a:buClr>
                <a:srgbClr val="FFB612"/>
              </a:buClr>
              <a:buSzTx/>
              <a:buFont typeface="Arial" charset="0"/>
              <a:buChar char="•"/>
              <a:tabLst/>
              <a:defRPr/>
            </a:pPr>
            <a: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t>Productivity Returned </a:t>
            </a:r>
            <a:b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br>
            <a: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t>To Line-of-Business</a:t>
            </a:r>
          </a:p>
          <a:p>
            <a:pPr marL="742950" marR="0" lvl="1" indent="-285750" algn="l" defTabSz="914400" rtl="0" eaLnBrk="1" fontAlgn="base" latinLnBrk="0" hangingPunct="1">
              <a:lnSpc>
                <a:spcPct val="100000"/>
              </a:lnSpc>
              <a:spcBef>
                <a:spcPct val="0"/>
              </a:spcBef>
              <a:spcAft>
                <a:spcPts val="1000"/>
              </a:spcAft>
              <a:buClr>
                <a:srgbClr val="FFB612"/>
              </a:buClr>
              <a:buSzTx/>
              <a:buFont typeface="Arial" charset="0"/>
              <a:buChar char="•"/>
              <a:tabLst/>
              <a:defRPr/>
            </a:pPr>
            <a: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t>Recruiting, Training, </a:t>
            </a:r>
            <a:b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br>
            <a: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t>Facilities Cost Avoidance</a:t>
            </a:r>
          </a:p>
          <a:p>
            <a:pPr marL="742950" marR="0" lvl="1" indent="-285750" algn="l" defTabSz="914400" rtl="0" eaLnBrk="1" fontAlgn="base" latinLnBrk="0" hangingPunct="1">
              <a:lnSpc>
                <a:spcPct val="100000"/>
              </a:lnSpc>
              <a:spcBef>
                <a:spcPct val="0"/>
              </a:spcBef>
              <a:spcAft>
                <a:spcPts val="1000"/>
              </a:spcAft>
              <a:buClr>
                <a:srgbClr val="FFB612"/>
              </a:buClr>
              <a:buSzTx/>
              <a:buFont typeface="Arial" charset="0"/>
              <a:buChar char="•"/>
              <a:tabLst/>
              <a:defRPr/>
            </a:pPr>
            <a: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t>Process Metrics</a:t>
            </a:r>
          </a:p>
          <a:p>
            <a:pPr marL="742950" marR="0" lvl="1" indent="-285750" algn="l" defTabSz="914400" rtl="0" eaLnBrk="1" fontAlgn="base" latinLnBrk="0" hangingPunct="1">
              <a:lnSpc>
                <a:spcPct val="100000"/>
              </a:lnSpc>
              <a:spcBef>
                <a:spcPct val="0"/>
              </a:spcBef>
              <a:spcAft>
                <a:spcPts val="1000"/>
              </a:spcAft>
              <a:buClr>
                <a:srgbClr val="FFB612"/>
              </a:buClr>
              <a:buSzTx/>
              <a:buFont typeface="Arial" charset="0"/>
              <a:buChar char="•"/>
              <a:tabLst/>
              <a:defRPr/>
            </a:pPr>
            <a: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t>Increased Revenue</a:t>
            </a:r>
          </a:p>
          <a:p>
            <a:pPr marL="742950" marR="0" lvl="1" indent="-285750" algn="l" defTabSz="914400" rtl="0" eaLnBrk="1" fontAlgn="base" latinLnBrk="0" hangingPunct="1">
              <a:lnSpc>
                <a:spcPct val="100000"/>
              </a:lnSpc>
              <a:spcBef>
                <a:spcPct val="0"/>
              </a:spcBef>
              <a:spcAft>
                <a:spcPts val="1000"/>
              </a:spcAft>
              <a:buClr>
                <a:srgbClr val="FFB612"/>
              </a:buClr>
              <a:buSzTx/>
              <a:buFont typeface="Arial" charset="0"/>
              <a:buChar char="•"/>
              <a:tabLst/>
              <a:defRPr/>
            </a:pPr>
            <a:r>
              <a:rPr kumimoji="0" lang="en-US" sz="1600" b="0" i="0" u="none" strike="noStrike" kern="1200" cap="none" spc="0" normalizeH="0" baseline="0" noProof="0">
                <a:ln>
                  <a:noFill/>
                </a:ln>
                <a:solidFill>
                  <a:srgbClr val="424242"/>
                </a:solidFill>
                <a:effectLst/>
                <a:uLnTx/>
                <a:uFillTx/>
                <a:latin typeface="Muli Light" charset="0"/>
                <a:ea typeface="Muli Light" charset="0"/>
                <a:cs typeface="Muli Light" charset="0"/>
              </a:rPr>
              <a:t>Data Quality</a:t>
            </a:r>
            <a:endParaRPr kumimoji="0" lang="en-US" sz="1800" b="0" i="0" u="sng" strike="noStrike" kern="1200" cap="none" spc="0" normalizeH="0" baseline="0" noProof="0">
              <a:ln>
                <a:noFill/>
              </a:ln>
              <a:solidFill>
                <a:srgbClr val="424242"/>
              </a:solidFill>
              <a:effectLst/>
              <a:uLnTx/>
              <a:uFillTx/>
              <a:latin typeface="Muli Light" charset="0"/>
              <a:ea typeface="Muli Light" charset="0"/>
              <a:cs typeface="Muli Light" charset="0"/>
            </a:endParaRPr>
          </a:p>
        </p:txBody>
      </p:sp>
      <p:pic>
        <p:nvPicPr>
          <p:cNvPr id="20" name="Picture 19">
            <a:extLst>
              <a:ext uri="{FF2B5EF4-FFF2-40B4-BE49-F238E27FC236}">
                <a16:creationId xmlns:a16="http://schemas.microsoft.com/office/drawing/2014/main" id="{388AA322-C1BB-485D-A819-463FAE506728}"/>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090743"/>
            <a:ext cx="381882" cy="381882"/>
          </a:xfrm>
          <a:prstGeom prst="rect">
            <a:avLst/>
          </a:prstGeom>
        </p:spPr>
      </p:pic>
      <p:sp>
        <p:nvSpPr>
          <p:cNvPr id="17" name="Text Placeholder 3">
            <a:extLst>
              <a:ext uri="{FF2B5EF4-FFF2-40B4-BE49-F238E27FC236}">
                <a16:creationId xmlns:a16="http://schemas.microsoft.com/office/drawing/2014/main" id="{FA1B0048-36B9-4A2D-8276-B94B900F8707}"/>
              </a:ext>
            </a:extLst>
          </p:cNvPr>
          <p:cNvSpPr txBox="1">
            <a:spLocks/>
          </p:cNvSpPr>
          <p:nvPr/>
        </p:nvSpPr>
        <p:spPr>
          <a:xfrm>
            <a:off x="6515313" y="2039347"/>
            <a:ext cx="2389687" cy="470174"/>
          </a:xfrm>
          <a:prstGeom prst="rect">
            <a:avLst/>
          </a:prstGeom>
          <a:effectLst>
            <a:glow rad="368300">
              <a:schemeClr val="tx1"/>
            </a:glow>
          </a:effectLst>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a:buNone/>
              <a:tabLst/>
              <a:defRPr/>
            </a:pPr>
            <a:r>
              <a:rPr kumimoji="0" lang="en-US" sz="2200" b="0" i="0" u="none" strike="noStrike" kern="1200" cap="none" spc="0" normalizeH="0" baseline="0" noProof="0">
                <a:ln>
                  <a:noFill/>
                </a:ln>
                <a:solidFill>
                  <a:srgbClr val="FFFFFF"/>
                </a:solidFill>
                <a:effectLst/>
                <a:uLnTx/>
                <a:uFillTx/>
                <a:latin typeface="Muli Light" charset="0"/>
                <a:ea typeface="Muli Light" charset="0"/>
                <a:cs typeface="Muli Light" charset="0"/>
              </a:rPr>
              <a:t>Intangible</a:t>
            </a:r>
          </a:p>
        </p:txBody>
      </p:sp>
      <p:sp>
        <p:nvSpPr>
          <p:cNvPr id="13" name="TextBox 12">
            <a:extLst>
              <a:ext uri="{FF2B5EF4-FFF2-40B4-BE49-F238E27FC236}">
                <a16:creationId xmlns:a16="http://schemas.microsoft.com/office/drawing/2014/main" id="{7CC0C9F2-F9D4-4F5C-A438-62DC9D8E115B}"/>
              </a:ext>
            </a:extLst>
          </p:cNvPr>
          <p:cNvSpPr txBox="1"/>
          <p:nvPr/>
        </p:nvSpPr>
        <p:spPr>
          <a:xfrm>
            <a:off x="5715655" y="2645340"/>
            <a:ext cx="5692152" cy="3431709"/>
          </a:xfrm>
          <a:prstGeom prst="rect">
            <a:avLst/>
          </a:prstGeom>
          <a:noFill/>
        </p:spPr>
        <p:txBody>
          <a:bodyPr wrap="square" rtlCol="0">
            <a:spAutoFit/>
          </a:bodyPr>
          <a:lstStyle/>
          <a:p>
            <a:pPr marL="742950" marR="0" lvl="1" indent="-285750" algn="l" defTabSz="914400" rtl="0" eaLnBrk="1" fontAlgn="base" latinLnBrk="0" hangingPunct="1">
              <a:lnSpc>
                <a:spcPct val="100000"/>
              </a:lnSpc>
              <a:spcBef>
                <a:spcPct val="0"/>
              </a:spcBef>
              <a:spcAft>
                <a:spcPct val="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Customer Experience</a:t>
            </a:r>
          </a:p>
          <a:p>
            <a:pPr marL="1200150" marR="0" lvl="2" indent="-285750" algn="l" defTabSz="914400" rtl="0" eaLnBrk="1" fontAlgn="base" latinLnBrk="0" hangingPunct="1">
              <a:lnSpc>
                <a:spcPct val="100000"/>
              </a:lnSpc>
              <a:spcBef>
                <a:spcPct val="0"/>
              </a:spcBef>
              <a:spcAft>
                <a:spcPct val="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Lower Customer Turnover Rates</a:t>
            </a:r>
          </a:p>
          <a:p>
            <a:pPr marL="1200150" marR="0" lvl="2" indent="-285750" algn="l" defTabSz="914400" rtl="0" eaLnBrk="1" fontAlgn="base" latinLnBrk="0" hangingPunct="1">
              <a:lnSpc>
                <a:spcPct val="100000"/>
              </a:lnSpc>
              <a:spcBef>
                <a:spcPct val="0"/>
              </a:spcBef>
              <a:spcAft>
                <a:spcPct val="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Increased Revenue Opportunities</a:t>
            </a:r>
          </a:p>
          <a:p>
            <a:pPr marL="1200150" marR="0" lvl="2" indent="-285750" algn="l" defTabSz="914400" rtl="0" eaLnBrk="1" fontAlgn="base" latinLnBrk="0" hangingPunct="1">
              <a:lnSpc>
                <a:spcPct val="100000"/>
              </a:lnSpc>
              <a:spcBef>
                <a:spcPct val="0"/>
              </a:spcBef>
              <a:spcAft>
                <a:spcPts val="100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Faster Time To Market</a:t>
            </a:r>
          </a:p>
          <a:p>
            <a:pPr marL="742950" marR="0" lvl="1" indent="-285750" algn="l" defTabSz="914400" rtl="0" eaLnBrk="1" fontAlgn="base" latinLnBrk="0" hangingPunct="1">
              <a:lnSpc>
                <a:spcPct val="100000"/>
              </a:lnSpc>
              <a:spcBef>
                <a:spcPct val="0"/>
              </a:spcBef>
              <a:spcAft>
                <a:spcPct val="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Compliance and Security</a:t>
            </a:r>
          </a:p>
          <a:p>
            <a:pPr marL="1200150" marR="0" lvl="2" indent="-285750" algn="l" defTabSz="914400" rtl="0" eaLnBrk="1" fontAlgn="base" latinLnBrk="0" hangingPunct="1">
              <a:lnSpc>
                <a:spcPct val="100000"/>
              </a:lnSpc>
              <a:spcBef>
                <a:spcPct val="0"/>
              </a:spcBef>
              <a:spcAft>
                <a:spcPct val="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Fraud Reduction</a:t>
            </a:r>
          </a:p>
          <a:p>
            <a:pPr marL="1200150" marR="0" lvl="2" indent="-285750" algn="l" defTabSz="914400" rtl="0" eaLnBrk="1" fontAlgn="base" latinLnBrk="0" hangingPunct="1">
              <a:lnSpc>
                <a:spcPct val="100000"/>
              </a:lnSpc>
              <a:spcBef>
                <a:spcPct val="0"/>
              </a:spcBef>
              <a:spcAft>
                <a:spcPts val="100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Industry Regulation Compliance</a:t>
            </a:r>
          </a:p>
          <a:p>
            <a:pPr marL="742950" marR="0" lvl="1" indent="-285750" algn="l" defTabSz="914400" rtl="0" eaLnBrk="1" fontAlgn="base" latinLnBrk="0" hangingPunct="1">
              <a:lnSpc>
                <a:spcPct val="100000"/>
              </a:lnSpc>
              <a:spcBef>
                <a:spcPct val="0"/>
              </a:spcBef>
              <a:spcAft>
                <a:spcPct val="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Flexibility</a:t>
            </a:r>
          </a:p>
          <a:p>
            <a:pPr marL="1200150" marR="0" lvl="2" indent="-285750" algn="l" defTabSz="914400" rtl="0" eaLnBrk="1" fontAlgn="base" latinLnBrk="0" hangingPunct="1">
              <a:lnSpc>
                <a:spcPct val="100000"/>
              </a:lnSpc>
              <a:spcBef>
                <a:spcPct val="0"/>
              </a:spcBef>
              <a:spcAft>
                <a:spcPct val="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Replace/Supplement Traditional IT Lifecycle</a:t>
            </a:r>
          </a:p>
          <a:p>
            <a:pPr marL="1200150" marR="0" lvl="2" indent="-285750" algn="l" defTabSz="914400" rtl="0" eaLnBrk="1" fontAlgn="base" latinLnBrk="0" hangingPunct="1">
              <a:lnSpc>
                <a:spcPct val="100000"/>
              </a:lnSpc>
              <a:spcBef>
                <a:spcPct val="0"/>
              </a:spcBef>
              <a:spcAft>
                <a:spcPct val="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Leverage Existing Infrastructure</a:t>
            </a:r>
          </a:p>
          <a:p>
            <a:pPr marL="1200150" marR="0" lvl="2" indent="-285750" algn="l" defTabSz="914400" rtl="0" eaLnBrk="1" fontAlgn="base" latinLnBrk="0" hangingPunct="1">
              <a:lnSpc>
                <a:spcPct val="100000"/>
              </a:lnSpc>
              <a:spcBef>
                <a:spcPct val="0"/>
              </a:spcBef>
              <a:spcAft>
                <a:spcPts val="100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Intermediary Processes</a:t>
            </a:r>
          </a:p>
          <a:p>
            <a:pPr marL="742950" marR="0" lvl="1" indent="-285750" algn="l" defTabSz="914400" rtl="0" eaLnBrk="1" fontAlgn="base" latinLnBrk="0" hangingPunct="1">
              <a:lnSpc>
                <a:spcPct val="100000"/>
              </a:lnSpc>
              <a:spcBef>
                <a:spcPct val="0"/>
              </a:spcBef>
              <a:spcAft>
                <a:spcPct val="0"/>
              </a:spcAft>
              <a:buClr>
                <a:srgbClr val="FFB612"/>
              </a:buClr>
              <a:buSzTx/>
              <a:buFont typeface="Arial" charset="0"/>
              <a:buChar char="•"/>
              <a:tabLst/>
              <a:defRPr/>
            </a:pPr>
            <a:r>
              <a:rPr kumimoji="0" lang="en-US" sz="1600" b="0" i="0" u="none" strike="noStrike" kern="1200" cap="none" spc="0" normalizeH="0" baseline="0" noProof="0" dirty="0">
                <a:ln>
                  <a:noFill/>
                </a:ln>
                <a:solidFill>
                  <a:srgbClr val="424242"/>
                </a:solidFill>
                <a:effectLst/>
                <a:uLnTx/>
                <a:uFillTx/>
                <a:latin typeface="Muli Light" charset="0"/>
                <a:ea typeface="Muli Light" charset="0"/>
                <a:cs typeface="Muli Light" charset="0"/>
              </a:rPr>
              <a:t>Employee Satisfaction</a:t>
            </a:r>
            <a:endParaRPr kumimoji="0" lang="en-US" sz="1800" b="0" i="0" u="sng" strike="noStrike" kern="1200" cap="none" spc="0" normalizeH="0" baseline="0" noProof="0" dirty="0">
              <a:ln>
                <a:noFill/>
              </a:ln>
              <a:solidFill>
                <a:srgbClr val="424242"/>
              </a:solidFill>
              <a:effectLst/>
              <a:uLnTx/>
              <a:uFillTx/>
              <a:latin typeface="Muli Light" charset="0"/>
              <a:ea typeface="Muli Light" charset="0"/>
              <a:cs typeface="Muli Light" charset="0"/>
            </a:endParaRPr>
          </a:p>
        </p:txBody>
      </p:sp>
    </p:spTree>
    <p:extLst>
      <p:ext uri="{BB962C8B-B14F-4D97-AF65-F5344CB8AC3E}">
        <p14:creationId xmlns:p14="http://schemas.microsoft.com/office/powerpoint/2010/main" val="3156222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B1F109-A739-44B5-B24E-C80A073B7D22}"/>
              </a:ext>
            </a:extLst>
          </p:cNvPr>
          <p:cNvSpPr>
            <a:spLocks noGrp="1"/>
          </p:cNvSpPr>
          <p:nvPr>
            <p:ph type="title"/>
          </p:nvPr>
        </p:nvSpPr>
        <p:spPr/>
        <p:txBody>
          <a:bodyPr/>
          <a:lstStyle/>
          <a:p>
            <a:r>
              <a:rPr lang="id-ID" dirty="0">
                <a:solidFill>
                  <a:schemeClr val="bg1"/>
                </a:solidFill>
              </a:rPr>
              <a:t>Thank</a:t>
            </a:r>
            <a:r>
              <a:rPr lang="en-US" dirty="0">
                <a:solidFill>
                  <a:schemeClr val="bg1"/>
                </a:solidFill>
              </a:rPr>
              <a:t> you</a:t>
            </a:r>
            <a:br>
              <a:rPr lang="en-ID" dirty="0">
                <a:solidFill>
                  <a:srgbClr val="412D5D"/>
                </a:solidFill>
              </a:rPr>
            </a:br>
            <a:endParaRPr lang="en-US" dirty="0"/>
          </a:p>
        </p:txBody>
      </p:sp>
      <p:pic>
        <p:nvPicPr>
          <p:cNvPr id="5" name="Picture Placeholder 15" descr="A picture of two people shaking hands">
            <a:extLst>
              <a:ext uri="{FF2B5EF4-FFF2-40B4-BE49-F238E27FC236}">
                <a16:creationId xmlns:a16="http://schemas.microsoft.com/office/drawing/2014/main" id="{B7E24960-530D-46DB-ACCB-FBC3FE34EEF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 y="0"/>
            <a:ext cx="12191995" cy="6067548"/>
          </a:xfrm>
          <a:prstGeom prst="rect">
            <a:avLst/>
          </a:prstGeom>
        </p:spPr>
      </p:pic>
      <p:pic>
        <p:nvPicPr>
          <p:cNvPr id="4" name="Picture 3">
            <a:extLst>
              <a:ext uri="{FF2B5EF4-FFF2-40B4-BE49-F238E27FC236}">
                <a16:creationId xmlns:a16="http://schemas.microsoft.com/office/drawing/2014/main" id="{37892183-882D-40DA-A3EF-BF8F2CF14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 y="0"/>
            <a:ext cx="12191995" cy="6067548"/>
          </a:xfrm>
          <a:prstGeom prst="rect">
            <a:avLst/>
          </a:prstGeom>
        </p:spPr>
      </p:pic>
      <p:sp>
        <p:nvSpPr>
          <p:cNvPr id="6" name="Rectangle 5">
            <a:extLst>
              <a:ext uri="{FF2B5EF4-FFF2-40B4-BE49-F238E27FC236}">
                <a16:creationId xmlns:a16="http://schemas.microsoft.com/office/drawing/2014/main" id="{F3584AB9-FA8C-4603-A05E-67315B9CCEE8}"/>
              </a:ext>
              <a:ext uri="{C183D7F6-B498-43B3-948B-1728B52AA6E4}">
                <adec:decorative xmlns:adec="http://schemas.microsoft.com/office/drawing/2017/decorative" val="1"/>
              </a:ext>
            </a:extLst>
          </p:cNvPr>
          <p:cNvSpPr/>
          <p:nvPr/>
        </p:nvSpPr>
        <p:spPr>
          <a:xfrm>
            <a:off x="5" y="3805401"/>
            <a:ext cx="12191996" cy="2025603"/>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1F3C1C83-AAFB-4E8A-A66D-394242A43715}"/>
              </a:ext>
              <a:ext uri="{C183D7F6-B498-43B3-948B-1728B52AA6E4}">
                <adec:decorative xmlns:adec="http://schemas.microsoft.com/office/drawing/2017/decorative" val="1"/>
              </a:ext>
            </a:extLst>
          </p:cNvPr>
          <p:cNvSpPr/>
          <p:nvPr/>
        </p:nvSpPr>
        <p:spPr>
          <a:xfrm>
            <a:off x="800264" y="2089043"/>
            <a:ext cx="10376019" cy="332113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D" sz="1800" b="0" i="0" u="none" strike="noStrike" kern="1200" cap="none" spc="0" normalizeH="0" baseline="0" noProof="0">
              <a:ln>
                <a:noFill/>
              </a:ln>
              <a:solidFill>
                <a:srgbClr val="FCB516"/>
              </a:solidFill>
              <a:effectLst/>
              <a:uLnTx/>
              <a:uFillTx/>
              <a:latin typeface="Arial" panose="020B0604020202020204" pitchFamily="34" charset="0"/>
              <a:ea typeface="+mn-ea"/>
              <a:cs typeface="+mn-cs"/>
            </a:endParaRPr>
          </a:p>
        </p:txBody>
      </p:sp>
      <p:sp>
        <p:nvSpPr>
          <p:cNvPr id="8" name="Title 2">
            <a:extLst>
              <a:ext uri="{FF2B5EF4-FFF2-40B4-BE49-F238E27FC236}">
                <a16:creationId xmlns:a16="http://schemas.microsoft.com/office/drawing/2014/main" id="{A0B03A23-C569-4765-967F-21FC816F31BB}"/>
              </a:ext>
            </a:extLst>
          </p:cNvPr>
          <p:cNvSpPr txBox="1">
            <a:spLocks/>
          </p:cNvSpPr>
          <p:nvPr/>
        </p:nvSpPr>
        <p:spPr>
          <a:xfrm>
            <a:off x="3765909" y="3789603"/>
            <a:ext cx="4155073" cy="1098054"/>
          </a:xfrm>
          <a:prstGeom prst="rect">
            <a:avLst/>
          </a:prstGeom>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id-ID" sz="3600" b="0" i="0" u="none" strike="noStrike" kern="1200" cap="none" spc="0" normalizeH="0" baseline="0" noProof="0" dirty="0">
                <a:ln>
                  <a:noFill/>
                </a:ln>
                <a:solidFill>
                  <a:srgbClr val="412D5D"/>
                </a:solidFill>
                <a:effectLst/>
                <a:uLnTx/>
                <a:uFillTx/>
                <a:latin typeface="Arial" panose="020B0604020202020204" pitchFamily="34" charset="0"/>
                <a:ea typeface="+mj-ea"/>
                <a:cs typeface="+mj-cs"/>
              </a:rPr>
              <a:t>Thank</a:t>
            </a:r>
            <a:r>
              <a:rPr kumimoji="0" lang="en-US" sz="3600" b="0" i="0" u="none" strike="noStrike" kern="1200" cap="none" spc="0" normalizeH="0" baseline="0" noProof="0" dirty="0">
                <a:ln>
                  <a:noFill/>
                </a:ln>
                <a:solidFill>
                  <a:srgbClr val="412D5D"/>
                </a:solidFill>
                <a:effectLst/>
                <a:uLnTx/>
                <a:uFillTx/>
                <a:latin typeface="Arial" panose="020B0604020202020204" pitchFamily="34" charset="0"/>
                <a:ea typeface="+mj-ea"/>
                <a:cs typeface="+mj-cs"/>
              </a:rPr>
              <a:t> you</a:t>
            </a:r>
            <a:endParaRPr kumimoji="0" lang="en-ID" sz="3600" b="0" i="0" u="none" strike="noStrike" kern="1200" cap="none" spc="0" normalizeH="0" baseline="0" noProof="0" dirty="0">
              <a:ln>
                <a:noFill/>
              </a:ln>
              <a:solidFill>
                <a:srgbClr val="412D5D"/>
              </a:solidFill>
              <a:effectLst/>
              <a:uLnTx/>
              <a:uFillTx/>
              <a:latin typeface="Arial" panose="020B0604020202020204" pitchFamily="34" charset="0"/>
              <a:ea typeface="+mj-ea"/>
              <a:cs typeface="+mj-cs"/>
            </a:endParaRPr>
          </a:p>
        </p:txBody>
      </p:sp>
      <p:pic>
        <p:nvPicPr>
          <p:cNvPr id="9" name="Picture 8" descr="Centric logo">
            <a:extLst>
              <a:ext uri="{FF2B5EF4-FFF2-40B4-BE49-F238E27FC236}">
                <a16:creationId xmlns:a16="http://schemas.microsoft.com/office/drawing/2014/main" id="{5ED2BF3D-89DE-4AE5-AF6C-EE4FFCB0B3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42278" y="4805100"/>
            <a:ext cx="2116838" cy="258982"/>
          </a:xfrm>
          <a:prstGeom prst="rect">
            <a:avLst/>
          </a:prstGeom>
        </p:spPr>
      </p:pic>
      <p:sp>
        <p:nvSpPr>
          <p:cNvPr id="11" name="Text Placeholder 2">
            <a:extLst>
              <a:ext uri="{FF2B5EF4-FFF2-40B4-BE49-F238E27FC236}">
                <a16:creationId xmlns:a16="http://schemas.microsoft.com/office/drawing/2014/main" id="{9ED12E24-75F5-4A02-8CE8-9645D23B2184}"/>
              </a:ext>
            </a:extLst>
          </p:cNvPr>
          <p:cNvSpPr txBox="1">
            <a:spLocks/>
          </p:cNvSpPr>
          <p:nvPr/>
        </p:nvSpPr>
        <p:spPr>
          <a:xfrm>
            <a:off x="4331109" y="5558562"/>
            <a:ext cx="2928493" cy="26646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1000"/>
              </a:spcBef>
              <a:spcAft>
                <a:spcPct val="0"/>
              </a:spcAft>
              <a:buClrTx/>
              <a:buSzTx/>
              <a:buFont typeface="Arial"/>
              <a:buNone/>
              <a:tabLst/>
              <a:defRPr/>
            </a:pPr>
            <a:r>
              <a:rPr kumimoji="0" lang="en-US" sz="1200" b="1" i="0" u="none" strike="noStrike" kern="1200" cap="none" spc="0" normalizeH="0" baseline="0" noProof="0" err="1">
                <a:ln>
                  <a:noFill/>
                </a:ln>
                <a:solidFill>
                  <a:srgbClr val="424242"/>
                </a:solidFill>
                <a:effectLst/>
                <a:uLnTx/>
                <a:uFillTx/>
                <a:latin typeface="Arial" panose="020B0604020202020204" pitchFamily="34" charset="0"/>
                <a:ea typeface="Open Sans Semibold" charset="0"/>
                <a:cs typeface="Arial" panose="020B0604020202020204" pitchFamily="34" charset="0"/>
              </a:rPr>
              <a:t>centricconsulting.com</a:t>
            </a:r>
            <a:endParaRPr kumimoji="0" lang="en-US" sz="1200" b="1" i="0" u="sng" strike="noStrike" kern="1200" cap="none" spc="0" normalizeH="0" baseline="0" noProof="0">
              <a:ln>
                <a:noFill/>
              </a:ln>
              <a:solidFill>
                <a:srgbClr val="424242"/>
              </a:solidFill>
              <a:effectLst/>
              <a:uLnTx/>
              <a:uFillTx/>
              <a:latin typeface="Arial" panose="020B0604020202020204" pitchFamily="34" charset="0"/>
              <a:ea typeface="Open Sans Semibold" charset="0"/>
              <a:cs typeface="Arial" panose="020B0604020202020204" pitchFamily="34" charset="0"/>
            </a:endParaRPr>
          </a:p>
        </p:txBody>
      </p:sp>
    </p:spTree>
    <p:extLst>
      <p:ext uri="{BB962C8B-B14F-4D97-AF65-F5344CB8AC3E}">
        <p14:creationId xmlns:p14="http://schemas.microsoft.com/office/powerpoint/2010/main" val="176802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A648-16E0-4ED1-B16B-A6EC4D9C9221}"/>
              </a:ext>
            </a:extLst>
          </p:cNvPr>
          <p:cNvSpPr>
            <a:spLocks noGrp="1"/>
          </p:cNvSpPr>
          <p:nvPr>
            <p:ph type="title"/>
          </p:nvPr>
        </p:nvSpPr>
        <p:spPr>
          <a:xfrm>
            <a:off x="572598" y="2626056"/>
            <a:ext cx="3630911" cy="1937083"/>
          </a:xfrm>
        </p:spPr>
        <p:txBody>
          <a:bodyPr anchor="t"/>
          <a:lstStyle/>
          <a:p>
            <a:pPr>
              <a:lnSpc>
                <a:spcPct val="100000"/>
              </a:lnSpc>
            </a:pPr>
            <a:r>
              <a:rPr lang="en-US" sz="2400" dirty="0">
                <a:latin typeface="Arial"/>
                <a:cs typeface="Arial"/>
              </a:rPr>
              <a:t>Appendix</a:t>
            </a:r>
          </a:p>
        </p:txBody>
      </p:sp>
    </p:spTree>
    <p:extLst>
      <p:ext uri="{BB962C8B-B14F-4D97-AF65-F5344CB8AC3E}">
        <p14:creationId xmlns:p14="http://schemas.microsoft.com/office/powerpoint/2010/main" val="420023060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Picture of Mike Ryba">
            <a:extLst>
              <a:ext uri="{FF2B5EF4-FFF2-40B4-BE49-F238E27FC236}">
                <a16:creationId xmlns:a16="http://schemas.microsoft.com/office/drawing/2014/main" id="{58C3F268-DD4F-4465-917F-9682F3F0C474}"/>
              </a:ext>
            </a:extLst>
          </p:cNvPr>
          <p:cNvSpPr/>
          <p:nvPr/>
        </p:nvSpPr>
        <p:spPr>
          <a:xfrm>
            <a:off x="4416" y="46391"/>
            <a:ext cx="3571988" cy="3573501"/>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7" name="Rectangle 126">
            <a:extLst>
              <a:ext uri="{C183D7F6-B498-43B3-948B-1728B52AA6E4}">
                <adec:decorative xmlns:adec="http://schemas.microsoft.com/office/drawing/2017/decorative" val="1"/>
              </a:ext>
            </a:extLst>
          </p:cNvPr>
          <p:cNvSpPr/>
          <p:nvPr/>
        </p:nvSpPr>
        <p:spPr>
          <a:xfrm>
            <a:off x="1" y="3624194"/>
            <a:ext cx="3571988" cy="463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Title 2">
            <a:extLst>
              <a:ext uri="{FF2B5EF4-FFF2-40B4-BE49-F238E27FC236}">
                <a16:creationId xmlns:a16="http://schemas.microsoft.com/office/drawing/2014/main" id="{487A6311-C478-47E5-AA13-26F96096AD28}"/>
              </a:ext>
            </a:extLst>
          </p:cNvPr>
          <p:cNvSpPr>
            <a:spLocks noGrp="1"/>
          </p:cNvSpPr>
          <p:nvPr>
            <p:ph type="title"/>
          </p:nvPr>
        </p:nvSpPr>
        <p:spPr>
          <a:xfrm>
            <a:off x="3952755" y="237235"/>
            <a:ext cx="7336199" cy="521677"/>
          </a:xfrm>
        </p:spPr>
        <p:txBody>
          <a:bodyPr/>
          <a:lstStyle/>
          <a:p>
            <a:r>
              <a:rPr lang="en-US" dirty="0"/>
              <a:t>Mike Ryba</a:t>
            </a:r>
          </a:p>
        </p:txBody>
      </p:sp>
      <p:sp>
        <p:nvSpPr>
          <p:cNvPr id="83" name="Rectangle 82">
            <a:extLst>
              <a:ext uri="{FF2B5EF4-FFF2-40B4-BE49-F238E27FC236}">
                <a16:creationId xmlns:a16="http://schemas.microsoft.com/office/drawing/2014/main" id="{FEA4306E-C4D1-0E45-931D-26FEC0476292}"/>
              </a:ext>
            </a:extLst>
          </p:cNvPr>
          <p:cNvSpPr/>
          <p:nvPr/>
        </p:nvSpPr>
        <p:spPr>
          <a:xfrm>
            <a:off x="3852082" y="851991"/>
            <a:ext cx="4944446"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12C5D"/>
                </a:solidFill>
                <a:effectLst/>
                <a:uLnTx/>
                <a:uFillTx/>
                <a:latin typeface="Arial" panose="020B0604020202020204" pitchFamily="34" charset="0"/>
                <a:ea typeface="Open Sans" panose="020B0606030504020204" pitchFamily="34" charset="0"/>
                <a:cs typeface="Arial" panose="020B0604020202020204" pitchFamily="34" charset="0"/>
              </a:rPr>
              <a:t>INNOVATIVE TECHNOLOGY &amp; PROCESS EXCELLENCE LEADER</a:t>
            </a:r>
          </a:p>
        </p:txBody>
      </p:sp>
      <p:sp>
        <p:nvSpPr>
          <p:cNvPr id="87" name="Rectangle 86">
            <a:extLst>
              <a:ext uri="{FF2B5EF4-FFF2-40B4-BE49-F238E27FC236}">
                <a16:creationId xmlns:a16="http://schemas.microsoft.com/office/drawing/2014/main" id="{FEA4306E-C4D1-0E45-931D-26FEC0476292}"/>
              </a:ext>
            </a:extLst>
          </p:cNvPr>
          <p:cNvSpPr/>
          <p:nvPr/>
        </p:nvSpPr>
        <p:spPr>
          <a:xfrm>
            <a:off x="3852082" y="1120227"/>
            <a:ext cx="4575312"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charset="0"/>
                <a:ea typeface="+mn-ea"/>
                <a:cs typeface="+mn-cs"/>
                <a:hlinkClick r:id="rId3"/>
              </a:rPr>
              <a:t>mike.ryba@centricconsulting.com</a:t>
            </a:r>
            <a:r>
              <a:rPr kumimoji="0" lang="en-US" sz="1200" b="0" i="0" u="none" strike="noStrike" kern="1200" cap="none" spc="0" normalizeH="0" baseline="0" noProof="0" dirty="0">
                <a:ln>
                  <a:noFill/>
                </a:ln>
                <a:solidFill>
                  <a:srgbClr val="424242"/>
                </a:solidFill>
                <a:effectLst/>
                <a:uLnTx/>
                <a:uFillTx/>
                <a:latin typeface="Arial" charset="0"/>
                <a:ea typeface="+mn-ea"/>
                <a:cs typeface="+mn-cs"/>
              </a:rPr>
              <a:t> </a:t>
            </a:r>
            <a:r>
              <a:rPr kumimoji="0" lang="en-US" sz="1200" b="1" i="0" u="none" strike="noStrike" kern="1200" cap="none" spc="0" normalizeH="0" baseline="0" noProof="0" dirty="0">
                <a:ln>
                  <a:noFill/>
                </a:ln>
                <a:solidFill>
                  <a:srgbClr val="412C5D"/>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1200" b="0" i="0" u="sng" strike="noStrike" kern="1200" cap="none" spc="0" normalizeH="0" baseline="0" noProof="0" dirty="0">
                <a:ln>
                  <a:noFill/>
                </a:ln>
                <a:solidFill>
                  <a:srgbClr val="424242"/>
                </a:solidFill>
                <a:effectLst/>
                <a:uLnTx/>
                <a:uFillTx/>
                <a:latin typeface="Arial" charset="0"/>
                <a:ea typeface="+mn-ea"/>
                <a:cs typeface="+mn-cs"/>
                <a:hlinkClick r:id="rId4"/>
              </a:rPr>
              <a:t>linkedin.com/in/</a:t>
            </a:r>
            <a:r>
              <a:rPr kumimoji="0" lang="en-US" sz="1200" b="0" i="0" u="sng" strike="noStrike" kern="1200" cap="none" spc="0" normalizeH="0" baseline="0" noProof="0" dirty="0" err="1">
                <a:ln>
                  <a:noFill/>
                </a:ln>
                <a:solidFill>
                  <a:srgbClr val="424242"/>
                </a:solidFill>
                <a:effectLst/>
                <a:uLnTx/>
                <a:uFillTx/>
                <a:latin typeface="Arial" charset="0"/>
                <a:ea typeface="+mn-ea"/>
                <a:cs typeface="+mn-cs"/>
                <a:hlinkClick r:id="rId4"/>
              </a:rPr>
              <a:t>mikeryba</a:t>
            </a:r>
            <a:endParaRPr kumimoji="0" lang="en-US" sz="1200" b="1" i="0" u="none" strike="noStrike" kern="1200" cap="none" spc="0" normalizeH="0" baseline="0" noProof="0" dirty="0">
              <a:ln>
                <a:noFill/>
              </a:ln>
              <a:solidFill>
                <a:srgbClr val="412C5D"/>
              </a:solidFill>
              <a:effectLst/>
              <a:uLnTx/>
              <a:uFillTx/>
              <a:latin typeface="Arial" panose="020B0604020202020204" pitchFamily="34" charset="0"/>
              <a:ea typeface="Open Sans" panose="020B0606030504020204" pitchFamily="34" charset="0"/>
              <a:cs typeface="Arial" panose="020B0604020202020204" pitchFamily="34" charset="0"/>
            </a:endParaRPr>
          </a:p>
        </p:txBody>
      </p:sp>
      <p:cxnSp>
        <p:nvCxnSpPr>
          <p:cNvPr id="88" name="Straight Connector 87">
            <a:extLst>
              <a:ext uri="{C183D7F6-B498-43B3-948B-1728B52AA6E4}">
                <adec:decorative xmlns:adec="http://schemas.microsoft.com/office/drawing/2017/decorative" val="1"/>
              </a:ext>
            </a:extLst>
          </p:cNvPr>
          <p:cNvCxnSpPr>
            <a:cxnSpLocks/>
          </p:cNvCxnSpPr>
          <p:nvPr/>
        </p:nvCxnSpPr>
        <p:spPr>
          <a:xfrm>
            <a:off x="3953618" y="1598180"/>
            <a:ext cx="779601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4" name="Shape 700"/>
          <p:cNvSpPr txBox="1">
            <a:spLocks/>
          </p:cNvSpPr>
          <p:nvPr/>
        </p:nvSpPr>
        <p:spPr>
          <a:xfrm>
            <a:off x="3893177" y="1737350"/>
            <a:ext cx="6298059" cy="248485"/>
          </a:xfrm>
          <a:prstGeom prst="rect">
            <a:avLst/>
          </a:prstGeom>
        </p:spPr>
        <p:txBody>
          <a:bodyPr vert="horz" lIns="0" tIns="0" rIns="0" bIns="0" rtlCol="0" anchor="t" anchorCtr="0">
            <a:noAutofit/>
          </a:bodyPr>
          <a:lstStyle>
            <a:lvl1pPr marL="228600" indent="-173736" algn="l" defTabSz="914400" rtl="0" eaLnBrk="1" latinLnBrk="0" hangingPunct="1">
              <a:lnSpc>
                <a:spcPts val="2400"/>
              </a:lnSpc>
              <a:spcBef>
                <a:spcPts val="1000"/>
              </a:spcBef>
              <a:buClr>
                <a:srgbClr val="412D5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173736" algn="l" defTabSz="914400" rtl="0" eaLnBrk="1" latinLnBrk="0" hangingPunct="1">
              <a:lnSpc>
                <a:spcPts val="2400"/>
              </a:lnSpc>
              <a:spcBef>
                <a:spcPts val="500"/>
              </a:spcBef>
              <a:buClr>
                <a:srgbClr val="7A6C8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173736" algn="l" defTabSz="914400" rtl="0" eaLnBrk="1" latinLnBrk="0" hangingPunct="1">
              <a:lnSpc>
                <a:spcPts val="2400"/>
              </a:lnSpc>
              <a:spcBef>
                <a:spcPts val="500"/>
              </a:spcBef>
              <a:buClr>
                <a:srgbClr val="B3ABB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426464" indent="0" algn="l" defTabSz="914400" rtl="0" eaLnBrk="1" latinLnBrk="0" hangingPunct="1">
              <a:lnSpc>
                <a:spcPts val="2000"/>
              </a:lnSpc>
              <a:spcBef>
                <a:spcPts val="500"/>
              </a:spcBef>
              <a:buClr>
                <a:srgbClr val="7F7F7F"/>
              </a:buClr>
              <a:buSzPct val="15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173736" algn="l" defTabSz="914400" rtl="0" eaLnBrk="1" latinLnBrk="0" hangingPunct="1">
              <a:lnSpc>
                <a:spcPts val="2000"/>
              </a:lnSpc>
              <a:spcBef>
                <a:spcPts val="500"/>
              </a:spcBef>
              <a:buClr>
                <a:srgbClr val="412D5D"/>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 marR="0" lvl="0" indent="0" algn="l" defTabSz="914400" rtl="0" eaLnBrk="1" fontAlgn="base" latinLnBrk="0" hangingPunct="1">
              <a:lnSpc>
                <a:spcPts val="2400"/>
              </a:lnSpc>
              <a:spcBef>
                <a:spcPts val="1000"/>
              </a:spcBef>
              <a:spcAft>
                <a:spcPct val="0"/>
              </a:spcAft>
              <a:buClr>
                <a:srgbClr val="412D5D"/>
              </a:buClr>
              <a:buSzPct val="150000"/>
              <a:buFont typeface="Arial" panose="020B0604020202020204" pitchFamily="34" charset="0"/>
              <a:buNone/>
              <a:tabLst/>
              <a:defRPr/>
            </a:pPr>
            <a:r>
              <a:rPr kumimoji="0" lang="en-US" sz="12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BACKGROUND</a:t>
            </a:r>
            <a:endParaRPr kumimoji="0" lang="en-US" sz="1200" b="1" i="0" u="none" strike="noStrike" kern="1200" cap="none" spc="0" normalizeH="0" baseline="0" noProof="0" dirty="0">
              <a:ln>
                <a:noFill/>
              </a:ln>
              <a:solidFill>
                <a:srgbClr val="424242"/>
              </a:solidFill>
              <a:effectLst/>
              <a:uLnTx/>
              <a:uFillTx/>
              <a:latin typeface="Arial" panose="020B0604020202020204" pitchFamily="34" charset="0"/>
              <a:ea typeface="+mn-ea"/>
              <a:cs typeface="Arial" panose="020B0604020202020204" pitchFamily="34" charset="0"/>
            </a:endParaRPr>
          </a:p>
        </p:txBody>
      </p:sp>
      <p:sp>
        <p:nvSpPr>
          <p:cNvPr id="93" name="Text Box 18"/>
          <p:cNvSpPr txBox="1">
            <a:spLocks noChangeArrowheads="1"/>
          </p:cNvSpPr>
          <p:nvPr/>
        </p:nvSpPr>
        <p:spPr bwMode="auto">
          <a:xfrm>
            <a:off x="3953618" y="2100513"/>
            <a:ext cx="3571988" cy="14936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noAutofit/>
          </a:bodyPr>
          <a:lstStyle/>
          <a:p>
            <a:pPr marL="169863" marR="0" lvl="0" indent="-169863"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mn-cs"/>
              </a:rPr>
              <a:t>35+ years in IT, specializing in Software Development, IT Service Management and Robotic Process Automation</a:t>
            </a:r>
          </a:p>
          <a:p>
            <a:pPr marL="169863" marR="0" lvl="0" indent="-169863"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a:rPr>
              <a:t>Trusted IT advisor, consultant and change leader, providing oversight of domestic and global teams in the Finance, Insurance, Healthcare, Retail and Travel industries</a:t>
            </a:r>
          </a:p>
          <a:p>
            <a:pPr marL="169863" marR="0" lvl="0" indent="-169863"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a:rPr>
              <a:t>Expertise in the identification, analysis and resolution of diverse operational issues, continuously maintaining top performance while offering superior services </a:t>
            </a:r>
          </a:p>
        </p:txBody>
      </p:sp>
      <p:sp>
        <p:nvSpPr>
          <p:cNvPr id="124" name="Text Box 18"/>
          <p:cNvSpPr txBox="1">
            <a:spLocks noChangeArrowheads="1"/>
          </p:cNvSpPr>
          <p:nvPr/>
        </p:nvSpPr>
        <p:spPr bwMode="auto">
          <a:xfrm>
            <a:off x="8040980" y="2100513"/>
            <a:ext cx="3564172" cy="12572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noAutofit/>
          </a:bodyPr>
          <a:lstStyle/>
          <a:p>
            <a:pPr marL="169863" marR="0" lvl="0" indent="-169863"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a:rPr>
              <a:t>Skilled presenter, communicator, and mentor with excellent team leadership and business relationship management skills</a:t>
            </a:r>
          </a:p>
          <a:p>
            <a:pPr marL="169863" marR="0" lvl="0" indent="-169863"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a:rPr>
              <a:t>Robotic Process Automation (RPA) specialist designing and deploying automation solutions with the governance required for a scalable digital workforce</a:t>
            </a:r>
          </a:p>
        </p:txBody>
      </p:sp>
      <p:pic>
        <p:nvPicPr>
          <p:cNvPr id="128" name="Picture 127">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71" y="3800194"/>
            <a:ext cx="496678" cy="496678"/>
          </a:xfrm>
          <a:prstGeom prst="rect">
            <a:avLst/>
          </a:prstGeom>
        </p:spPr>
      </p:pic>
      <p:sp>
        <p:nvSpPr>
          <p:cNvPr id="129" name="Google Shape;952;p75"/>
          <p:cNvSpPr txBox="1"/>
          <p:nvPr/>
        </p:nvSpPr>
        <p:spPr>
          <a:xfrm>
            <a:off x="723348" y="3930565"/>
            <a:ext cx="2621969" cy="545949"/>
          </a:xfrm>
          <a:prstGeom prst="rect">
            <a:avLst/>
          </a:prstGeom>
          <a:noFill/>
          <a:ln>
            <a:noFill/>
          </a:ln>
        </p:spPr>
        <p:txBody>
          <a:bodyPr spcFirstLastPara="1" wrap="square" lIns="91325" tIns="45650" rIns="91325" bIns="45650" anchor="t" anchorCtr="0">
            <a:noAutofit/>
          </a:bodyPr>
          <a:lstStyle/>
          <a:p>
            <a:pPr marL="0" marR="0" lvl="0" indent="0" algn="l" defTabSz="914400" rtl="0" eaLnBrk="1" fontAlgn="base" latinLnBrk="0" hangingPunct="1">
              <a:lnSpc>
                <a:spcPct val="100000"/>
              </a:lnSpc>
              <a:spcBef>
                <a:spcPts val="0"/>
              </a:spcBef>
              <a:spcAft>
                <a:spcPts val="0"/>
              </a:spcAft>
              <a:buClr>
                <a:srgbClr val="F2B744"/>
              </a:buClr>
              <a:buSzTx/>
              <a:buFontTx/>
              <a:buNone/>
              <a:tabLst/>
              <a:defRPr/>
            </a:pPr>
            <a:r>
              <a:rPr kumimoji="0" lang="en-US" sz="1000" b="1" i="0" u="none" strike="noStrike" kern="1200" cap="none" spc="0" normalizeH="0" baseline="0" noProof="0" dirty="0">
                <a:ln>
                  <a:noFill/>
                </a:ln>
                <a:solidFill>
                  <a:srgbClr val="412D5D"/>
                </a:solidFill>
                <a:effectLst/>
                <a:uLnTx/>
                <a:uFillTx/>
                <a:latin typeface="Arial"/>
                <a:ea typeface="Arial"/>
                <a:cs typeface="Arial"/>
                <a:sym typeface="Arial"/>
              </a:rPr>
              <a:t>PARTNERS: </a:t>
            </a:r>
            <a:r>
              <a:rPr kumimoji="0" lang="en-US" sz="1000" b="0" i="0" u="none" strike="noStrike" kern="1200" cap="none" spc="0" normalizeH="0" baseline="0" noProof="0" dirty="0">
                <a:ln>
                  <a:noFill/>
                </a:ln>
                <a:solidFill>
                  <a:srgbClr val="424242"/>
                </a:solidFill>
                <a:effectLst/>
                <a:uLnTx/>
                <a:uFillTx/>
                <a:latin typeface="Arial"/>
                <a:ea typeface="Arial"/>
                <a:cs typeface="Arial"/>
                <a:sym typeface="Arial"/>
              </a:rPr>
              <a:t>Leverages strong leadership and relationship-building capabilities to meet immediate and long-term goals</a:t>
            </a:r>
            <a:endParaRPr kumimoji="0" sz="1000" b="0" i="0" u="none" strike="noStrike" kern="1200" cap="none" spc="0" normalizeH="0" baseline="0" noProof="0" dirty="0">
              <a:ln>
                <a:noFill/>
              </a:ln>
              <a:solidFill>
                <a:srgbClr val="424242"/>
              </a:solidFill>
              <a:effectLst/>
              <a:uLnTx/>
              <a:uFillTx/>
              <a:latin typeface="Arial"/>
              <a:ea typeface="Arial"/>
              <a:cs typeface="Arial"/>
              <a:sym typeface="Arial"/>
            </a:endParaRPr>
          </a:p>
        </p:txBody>
      </p:sp>
      <p:pic>
        <p:nvPicPr>
          <p:cNvPr id="130" name="Picture 129">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71" y="4520386"/>
            <a:ext cx="496678" cy="496678"/>
          </a:xfrm>
          <a:prstGeom prst="rect">
            <a:avLst/>
          </a:prstGeom>
        </p:spPr>
      </p:pic>
      <p:sp>
        <p:nvSpPr>
          <p:cNvPr id="131" name="Google Shape;952;p75"/>
          <p:cNvSpPr txBox="1"/>
          <p:nvPr/>
        </p:nvSpPr>
        <p:spPr>
          <a:xfrm>
            <a:off x="723348" y="4632058"/>
            <a:ext cx="2440638" cy="606005"/>
          </a:xfrm>
          <a:prstGeom prst="rect">
            <a:avLst/>
          </a:prstGeom>
          <a:noFill/>
          <a:ln>
            <a:noFill/>
          </a:ln>
        </p:spPr>
        <p:txBody>
          <a:bodyPr spcFirstLastPara="1" wrap="square" lIns="91325" tIns="45650" rIns="91325" bIns="45650" anchor="t" anchorCtr="0">
            <a:noAutofit/>
          </a:bodyPr>
          <a:lstStyle/>
          <a:p>
            <a:pPr marL="0" marR="0" lvl="0" indent="0" algn="l" defTabSz="914400" rtl="0" eaLnBrk="1" fontAlgn="base" latinLnBrk="0" hangingPunct="1">
              <a:lnSpc>
                <a:spcPct val="100000"/>
              </a:lnSpc>
              <a:spcBef>
                <a:spcPts val="0"/>
              </a:spcBef>
              <a:spcAft>
                <a:spcPts val="0"/>
              </a:spcAft>
              <a:buClr>
                <a:srgbClr val="F2B744"/>
              </a:buClr>
              <a:buSzTx/>
              <a:buFontTx/>
              <a:buNone/>
              <a:tabLst/>
              <a:defRPr/>
            </a:pPr>
            <a:r>
              <a:rPr kumimoji="0" lang="en-US" sz="1000" b="1" i="0" u="none" strike="noStrike" kern="1200" cap="none" spc="0" normalizeH="0" baseline="0" noProof="0" dirty="0">
                <a:ln>
                  <a:noFill/>
                </a:ln>
                <a:solidFill>
                  <a:srgbClr val="412D5D"/>
                </a:solidFill>
                <a:effectLst/>
                <a:uLnTx/>
                <a:uFillTx/>
                <a:latin typeface="Arial"/>
                <a:ea typeface="Arial"/>
                <a:cs typeface="Arial"/>
                <a:sym typeface="Arial"/>
              </a:rPr>
              <a:t>DELIVERS: </a:t>
            </a:r>
            <a:r>
              <a:rPr kumimoji="0" lang="en-US" sz="1000" b="0" i="0" u="none" strike="noStrike" kern="1200" cap="none" spc="0" normalizeH="0" baseline="0" noProof="0" dirty="0">
                <a:ln>
                  <a:noFill/>
                </a:ln>
                <a:solidFill>
                  <a:srgbClr val="424242"/>
                </a:solidFill>
                <a:effectLst/>
                <a:uLnTx/>
                <a:uFillTx/>
                <a:latin typeface="Arial"/>
                <a:ea typeface="Arial"/>
                <a:cs typeface="Arial"/>
                <a:sym typeface="Arial"/>
              </a:rPr>
              <a:t>Brings an executive-level and genuine hands-on commitment to delivering tangible results</a:t>
            </a:r>
            <a:endParaRPr kumimoji="0" sz="1000" b="0" i="0" u="none" strike="noStrike" kern="1200" cap="none" spc="0" normalizeH="0" baseline="0" noProof="0" dirty="0">
              <a:ln>
                <a:noFill/>
              </a:ln>
              <a:solidFill>
                <a:srgbClr val="424242"/>
              </a:solidFill>
              <a:effectLst/>
              <a:uLnTx/>
              <a:uFillTx/>
              <a:latin typeface="Arial"/>
              <a:ea typeface="Arial"/>
              <a:cs typeface="Arial"/>
              <a:sym typeface="Arial"/>
            </a:endParaRPr>
          </a:p>
        </p:txBody>
      </p:sp>
      <p:pic>
        <p:nvPicPr>
          <p:cNvPr id="134" name="Picture 133">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71" y="5192025"/>
            <a:ext cx="496678" cy="496678"/>
          </a:xfrm>
          <a:prstGeom prst="rect">
            <a:avLst/>
          </a:prstGeom>
        </p:spPr>
      </p:pic>
      <p:sp>
        <p:nvSpPr>
          <p:cNvPr id="135" name="Google Shape;952;p75"/>
          <p:cNvSpPr txBox="1"/>
          <p:nvPr/>
        </p:nvSpPr>
        <p:spPr>
          <a:xfrm>
            <a:off x="723348" y="5330487"/>
            <a:ext cx="2254521" cy="606005"/>
          </a:xfrm>
          <a:prstGeom prst="rect">
            <a:avLst/>
          </a:prstGeom>
          <a:noFill/>
          <a:ln>
            <a:noFill/>
          </a:ln>
        </p:spPr>
        <p:txBody>
          <a:bodyPr spcFirstLastPara="1" wrap="square" lIns="91325" tIns="45650" rIns="91325" bIns="45650" anchor="t" anchorCtr="0">
            <a:noAutofit/>
          </a:bodyPr>
          <a:lstStyle/>
          <a:p>
            <a:pPr marL="0" marR="0" lvl="0" indent="0" algn="l" defTabSz="914400" rtl="0" eaLnBrk="1" fontAlgn="base" latinLnBrk="0" hangingPunct="1">
              <a:lnSpc>
                <a:spcPct val="100000"/>
              </a:lnSpc>
              <a:spcBef>
                <a:spcPts val="0"/>
              </a:spcBef>
              <a:spcAft>
                <a:spcPts val="0"/>
              </a:spcAft>
              <a:buClr>
                <a:srgbClr val="F2B744"/>
              </a:buClr>
              <a:buSzTx/>
              <a:buFontTx/>
              <a:buNone/>
              <a:tabLst/>
              <a:defRPr/>
            </a:pPr>
            <a:r>
              <a:rPr kumimoji="0" lang="en-US" sz="1000" b="1" i="0" u="none" strike="noStrike" kern="1200" cap="none" spc="0" normalizeH="0" baseline="0" noProof="0" dirty="0">
                <a:ln>
                  <a:noFill/>
                </a:ln>
                <a:solidFill>
                  <a:srgbClr val="412D5D"/>
                </a:solidFill>
                <a:effectLst/>
                <a:uLnTx/>
                <a:uFillTx/>
                <a:latin typeface="Arial"/>
                <a:ea typeface="Arial"/>
                <a:cs typeface="Arial"/>
                <a:sym typeface="Arial"/>
              </a:rPr>
              <a:t>TRUSTED: </a:t>
            </a:r>
            <a:r>
              <a:rPr kumimoji="0" lang="en-US" sz="1000" b="0" i="0" u="none" strike="noStrike" kern="1200" cap="none" spc="0" normalizeH="0" baseline="0" noProof="0" dirty="0">
                <a:ln>
                  <a:noFill/>
                </a:ln>
                <a:solidFill>
                  <a:srgbClr val="424242"/>
                </a:solidFill>
                <a:effectLst/>
                <a:uLnTx/>
                <a:uFillTx/>
                <a:latin typeface="Arial"/>
                <a:ea typeface="Arial"/>
                <a:cs typeface="Arial"/>
                <a:sym typeface="Arial"/>
              </a:rPr>
              <a:t>Reputation for sound judgement, thoughtful approach and ethical standing. Places the needs of others first.</a:t>
            </a:r>
            <a:endParaRPr kumimoji="0" sz="1000" b="0" i="0" u="none" strike="noStrike" kern="1200" cap="none" spc="0" normalizeH="0" baseline="0" noProof="0" dirty="0">
              <a:ln>
                <a:noFill/>
              </a:ln>
              <a:solidFill>
                <a:srgbClr val="424242"/>
              </a:solidFill>
              <a:effectLst/>
              <a:uLnTx/>
              <a:uFillTx/>
              <a:latin typeface="Arial"/>
              <a:ea typeface="Arial"/>
              <a:cs typeface="Arial"/>
              <a:sym typeface="Arial"/>
            </a:endParaRPr>
          </a:p>
        </p:txBody>
      </p:sp>
      <p:sp>
        <p:nvSpPr>
          <p:cNvPr id="66" name="Rectangle 65">
            <a:extLst>
              <a:ext uri="{C183D7F6-B498-43B3-948B-1728B52AA6E4}">
                <adec:decorative xmlns:adec="http://schemas.microsoft.com/office/drawing/2017/decorative" val="1"/>
              </a:ext>
            </a:extLst>
          </p:cNvPr>
          <p:cNvSpPr/>
          <p:nvPr/>
        </p:nvSpPr>
        <p:spPr>
          <a:xfrm>
            <a:off x="3568588" y="3616102"/>
            <a:ext cx="8623412" cy="3241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6" name="Shape 700"/>
          <p:cNvSpPr txBox="1">
            <a:spLocks/>
          </p:cNvSpPr>
          <p:nvPr/>
        </p:nvSpPr>
        <p:spPr>
          <a:xfrm>
            <a:off x="3893178" y="3884338"/>
            <a:ext cx="3745704" cy="248485"/>
          </a:xfrm>
          <a:prstGeom prst="rect">
            <a:avLst/>
          </a:prstGeom>
        </p:spPr>
        <p:txBody>
          <a:bodyPr vert="horz" lIns="0" tIns="0" rIns="0" bIns="0" rtlCol="0" anchor="t" anchorCtr="0">
            <a:noAutofit/>
          </a:bodyPr>
          <a:lstStyle>
            <a:lvl1pPr marL="228600" indent="-173736" algn="l" defTabSz="914400" rtl="0" eaLnBrk="1" latinLnBrk="0" hangingPunct="1">
              <a:lnSpc>
                <a:spcPts val="2400"/>
              </a:lnSpc>
              <a:spcBef>
                <a:spcPts val="1000"/>
              </a:spcBef>
              <a:buClr>
                <a:srgbClr val="412D5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173736" algn="l" defTabSz="914400" rtl="0" eaLnBrk="1" latinLnBrk="0" hangingPunct="1">
              <a:lnSpc>
                <a:spcPts val="2400"/>
              </a:lnSpc>
              <a:spcBef>
                <a:spcPts val="500"/>
              </a:spcBef>
              <a:buClr>
                <a:srgbClr val="7A6C8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173736" algn="l" defTabSz="914400" rtl="0" eaLnBrk="1" latinLnBrk="0" hangingPunct="1">
              <a:lnSpc>
                <a:spcPts val="2400"/>
              </a:lnSpc>
              <a:spcBef>
                <a:spcPts val="500"/>
              </a:spcBef>
              <a:buClr>
                <a:srgbClr val="B3ABBD"/>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426464" indent="0" algn="l" defTabSz="914400" rtl="0" eaLnBrk="1" latinLnBrk="0" hangingPunct="1">
              <a:lnSpc>
                <a:spcPts val="2000"/>
              </a:lnSpc>
              <a:spcBef>
                <a:spcPts val="500"/>
              </a:spcBef>
              <a:buClr>
                <a:srgbClr val="7F7F7F"/>
              </a:buClr>
              <a:buSzPct val="15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173736" algn="l" defTabSz="914400" rtl="0" eaLnBrk="1" latinLnBrk="0" hangingPunct="1">
              <a:lnSpc>
                <a:spcPts val="2000"/>
              </a:lnSpc>
              <a:spcBef>
                <a:spcPts val="500"/>
              </a:spcBef>
              <a:buClr>
                <a:srgbClr val="412D5D"/>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 marR="0" lvl="0" indent="0" algn="l" defTabSz="914400" rtl="0" eaLnBrk="1" fontAlgn="base" latinLnBrk="0" hangingPunct="1">
              <a:lnSpc>
                <a:spcPts val="2400"/>
              </a:lnSpc>
              <a:spcBef>
                <a:spcPts val="1000"/>
              </a:spcBef>
              <a:spcAft>
                <a:spcPct val="0"/>
              </a:spcAft>
              <a:buClr>
                <a:srgbClr val="412D5D"/>
              </a:buClr>
              <a:buSzPct val="150000"/>
              <a:buFont typeface="Arial" panose="020B0604020202020204" pitchFamily="34" charset="0"/>
              <a:buNone/>
              <a:tabLst/>
              <a:defRPr/>
            </a:pPr>
            <a:r>
              <a:rPr kumimoji="0" lang="en-US" sz="1200" b="1"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SAMPLES OF TANGIBLE BUSINESS OUTCOMES</a:t>
            </a:r>
            <a:endParaRPr kumimoji="0" lang="en-US" sz="1200" b="1" i="0" u="none" strike="noStrike" kern="1200" cap="none" spc="0" normalizeH="0" baseline="0" noProof="0" dirty="0">
              <a:ln>
                <a:noFill/>
              </a:ln>
              <a:solidFill>
                <a:srgbClr val="424242"/>
              </a:solidFill>
              <a:effectLst/>
              <a:uLnTx/>
              <a:uFillTx/>
              <a:latin typeface="Arial" panose="020B0604020202020204" pitchFamily="34" charset="0"/>
              <a:ea typeface="+mn-ea"/>
              <a:cs typeface="Arial" panose="020B0604020202020204" pitchFamily="34" charset="0"/>
            </a:endParaRPr>
          </a:p>
        </p:txBody>
      </p:sp>
      <p:sp>
        <p:nvSpPr>
          <p:cNvPr id="137" name="Text Box 18"/>
          <p:cNvSpPr txBox="1">
            <a:spLocks noChangeArrowheads="1"/>
          </p:cNvSpPr>
          <p:nvPr/>
        </p:nvSpPr>
        <p:spPr bwMode="auto">
          <a:xfrm>
            <a:off x="3953617" y="4302616"/>
            <a:ext cx="3928025" cy="2017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nchor="t">
            <a:noAutofit/>
          </a:bodyPr>
          <a:lstStyle/>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a:ea typeface="+mn-ea"/>
                <a:cs typeface="Arial"/>
              </a:rPr>
              <a:t>Led business process observation, guidance, documentation, and oversight to standup an initial RPA Center of Excellence within a large, multibillion-dollar financial institution. This included Business Leader education, change control procedures, testing and deployment of robotic solutions</a:t>
            </a: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a:ea typeface="+mn-ea"/>
                <a:cs typeface="Arial"/>
              </a:rPr>
              <a:t>Lead RPA developer role as well as RPA program oversight, for a mortgage loan validation process at a large financial services firm, reducing loan review time from 45 minutes to 5 minutes. </a:t>
            </a:r>
            <a:endPar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a:endParaRP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mn-cs"/>
              </a:rPr>
              <a:t>Provided oversight to an RPA team that developed a solution for a large insurance company whereas the closure of claims from a legacy system saved over 160 hours per FTE involved in the process</a:t>
            </a:r>
            <a:endPar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a:endParaRP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panose="020B0604020202020204" pitchFamily="34" charset="0"/>
            </a:endParaRP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panose="020B0604020202020204" pitchFamily="34" charset="0"/>
            </a:endParaRP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panose="020B0604020202020204" pitchFamily="34" charset="0"/>
            </a:endParaRP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panose="020B0604020202020204" pitchFamily="34" charset="0"/>
            </a:endParaRPr>
          </a:p>
        </p:txBody>
      </p:sp>
      <p:sp>
        <p:nvSpPr>
          <p:cNvPr id="138" name="Text Box 18"/>
          <p:cNvSpPr txBox="1">
            <a:spLocks noChangeArrowheads="1"/>
          </p:cNvSpPr>
          <p:nvPr/>
        </p:nvSpPr>
        <p:spPr bwMode="auto">
          <a:xfrm>
            <a:off x="7996752" y="4302616"/>
            <a:ext cx="3928025" cy="2017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nchor="t">
            <a:noAutofit/>
          </a:bodyPr>
          <a:lstStyle/>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a:ea typeface="+mn-ea"/>
                <a:cs typeface="Arial"/>
              </a:rPr>
              <a:t>Provided leadership oversight to RPA developers and analysts, creating an innovative solution to accepting new referrals in the hospice healthcare space, increasing revenue and referrals for a large Miami-based institution. Referral acceptances went from minutes to 5 seconds or less. </a:t>
            </a: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a:ea typeface="+mn-ea"/>
                <a:cs typeface="Arial"/>
              </a:rPr>
              <a:t>Participated in the tool implementation, process creation, and staff training of a new IT Service Management program for a global automotive manufacturing organization</a:t>
            </a: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a:ea typeface="+mn-ea"/>
                <a:cs typeface="Arial"/>
              </a:rPr>
              <a:t>Created an RPA Workshop and Training program to espouse the use of RPA throughout an organization</a:t>
            </a: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424242"/>
                </a:solidFill>
                <a:effectLst/>
                <a:uLnTx/>
                <a:uFillTx/>
                <a:latin typeface="Arial"/>
                <a:ea typeface="+mn-ea"/>
                <a:cs typeface="Arial"/>
              </a:rPr>
              <a:t>Migrated more than 50% of medical coding volume to an automated solution within a 4-month period for a national insurance claims provider</a:t>
            </a: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panose="020B0604020202020204" pitchFamily="34" charset="0"/>
            </a:endParaRP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panose="020B0604020202020204" pitchFamily="34" charset="0"/>
            </a:endParaRPr>
          </a:p>
          <a:p>
            <a:pPr marL="169545" marR="0" lvl="0" indent="-169545" algn="l" defTabSz="914400" rtl="0" eaLnBrk="0" fontAlgn="base" latinLnBrk="0" hangingPunct="0">
              <a:lnSpc>
                <a:spcPts val="1300"/>
              </a:lnSpc>
              <a:spcBef>
                <a:spcPts val="0"/>
              </a:spcBef>
              <a:spcAft>
                <a:spcPts val="800"/>
              </a:spcAft>
              <a:buClr>
                <a:srgbClr val="FCB516"/>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24242"/>
              </a:solidFill>
              <a:effectLst/>
              <a:uLnTx/>
              <a:uFillTx/>
              <a:latin typeface="Arial" panose="020B0604020202020204" pitchFamily="34" charset="0"/>
              <a:ea typeface="+mn-ea"/>
              <a:cs typeface="Arial"/>
            </a:endParaRPr>
          </a:p>
        </p:txBody>
      </p:sp>
      <p:sp>
        <p:nvSpPr>
          <p:cNvPr id="92" name="Oval 91">
            <a:extLst>
              <a:ext uri="{FF2B5EF4-FFF2-40B4-BE49-F238E27FC236}">
                <a16:creationId xmlns:a16="http://schemas.microsoft.com/office/drawing/2014/main" id="{BE973905-7B37-834A-8A83-12BD7A496DEA}"/>
              </a:ext>
              <a:ext uri="{C183D7F6-B498-43B3-948B-1728B52AA6E4}">
                <adec:decorative xmlns:adec="http://schemas.microsoft.com/office/drawing/2017/decorative" val="1"/>
              </a:ext>
            </a:extLst>
          </p:cNvPr>
          <p:cNvSpPr/>
          <p:nvPr/>
        </p:nvSpPr>
        <p:spPr>
          <a:xfrm>
            <a:off x="11578625" y="6332135"/>
            <a:ext cx="372680" cy="37268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1" name="Slide Number Placeholder 9">
            <a:extLst>
              <a:ext uri="{FF2B5EF4-FFF2-40B4-BE49-F238E27FC236}">
                <a16:creationId xmlns:a16="http://schemas.microsoft.com/office/drawing/2014/main" id="{37BC4241-B324-1B44-A446-D0DFBF0783EC}"/>
              </a:ext>
            </a:extLst>
          </p:cNvPr>
          <p:cNvSpPr txBox="1">
            <a:spLocks/>
          </p:cNvSpPr>
          <p:nvPr/>
        </p:nvSpPr>
        <p:spPr>
          <a:xfrm>
            <a:off x="11605152" y="6462486"/>
            <a:ext cx="319625" cy="108360"/>
          </a:xfrm>
          <a:prstGeom prst="rect">
            <a:avLst/>
          </a:prstGeom>
        </p:spPr>
        <p:txBody>
          <a:bodyPr vert="horz" wrap="none" lIns="0" tIns="0" rIns="0" bIns="0" rtlCol="0" anchor="ctr"/>
          <a:lstStyle>
            <a:defPPr>
              <a:defRPr lang="en-US"/>
            </a:defPPr>
            <a:lvl1pPr marL="0" algn="ctr" defTabSz="765273" rtl="0" eaLnBrk="1" latinLnBrk="0" hangingPunct="1">
              <a:defRPr sz="1200" b="1" i="0" kern="1200">
                <a:solidFill>
                  <a:schemeClr val="bg1"/>
                </a:solidFill>
                <a:latin typeface="Arial" charset="0"/>
                <a:ea typeface="Arial" charset="0"/>
                <a:cs typeface="Arial" charset="0"/>
              </a:defRPr>
            </a:lvl1pPr>
            <a:lvl2pPr marL="382636" algn="l" defTabSz="765273" rtl="0" eaLnBrk="1" latinLnBrk="0" hangingPunct="1">
              <a:defRPr sz="1507" kern="1200">
                <a:solidFill>
                  <a:schemeClr val="tx1"/>
                </a:solidFill>
                <a:latin typeface="+mn-lt"/>
                <a:ea typeface="+mn-ea"/>
                <a:cs typeface="+mn-cs"/>
              </a:defRPr>
            </a:lvl2pPr>
            <a:lvl3pPr marL="765273" algn="l" defTabSz="765273" rtl="0" eaLnBrk="1" latinLnBrk="0" hangingPunct="1">
              <a:defRPr sz="1507" kern="1200">
                <a:solidFill>
                  <a:schemeClr val="tx1"/>
                </a:solidFill>
                <a:latin typeface="+mn-lt"/>
                <a:ea typeface="+mn-ea"/>
                <a:cs typeface="+mn-cs"/>
              </a:defRPr>
            </a:lvl3pPr>
            <a:lvl4pPr marL="1147909" algn="l" defTabSz="765273" rtl="0" eaLnBrk="1" latinLnBrk="0" hangingPunct="1">
              <a:defRPr sz="1507" kern="1200">
                <a:solidFill>
                  <a:schemeClr val="tx1"/>
                </a:solidFill>
                <a:latin typeface="+mn-lt"/>
                <a:ea typeface="+mn-ea"/>
                <a:cs typeface="+mn-cs"/>
              </a:defRPr>
            </a:lvl4pPr>
            <a:lvl5pPr marL="1530546" algn="l" defTabSz="765273" rtl="0" eaLnBrk="1" latinLnBrk="0" hangingPunct="1">
              <a:defRPr sz="1507" kern="1200">
                <a:solidFill>
                  <a:schemeClr val="tx1"/>
                </a:solidFill>
                <a:latin typeface="+mn-lt"/>
                <a:ea typeface="+mn-ea"/>
                <a:cs typeface="+mn-cs"/>
              </a:defRPr>
            </a:lvl5pPr>
            <a:lvl6pPr marL="1913182" algn="l" defTabSz="765273" rtl="0" eaLnBrk="1" latinLnBrk="0" hangingPunct="1">
              <a:defRPr sz="1507" kern="1200">
                <a:solidFill>
                  <a:schemeClr val="tx1"/>
                </a:solidFill>
                <a:latin typeface="+mn-lt"/>
                <a:ea typeface="+mn-ea"/>
                <a:cs typeface="+mn-cs"/>
              </a:defRPr>
            </a:lvl6pPr>
            <a:lvl7pPr marL="2295819" algn="l" defTabSz="765273" rtl="0" eaLnBrk="1" latinLnBrk="0" hangingPunct="1">
              <a:defRPr sz="1507" kern="1200">
                <a:solidFill>
                  <a:schemeClr val="tx1"/>
                </a:solidFill>
                <a:latin typeface="+mn-lt"/>
                <a:ea typeface="+mn-ea"/>
                <a:cs typeface="+mn-cs"/>
              </a:defRPr>
            </a:lvl7pPr>
            <a:lvl8pPr marL="2678454" algn="l" defTabSz="765273" rtl="0" eaLnBrk="1" latinLnBrk="0" hangingPunct="1">
              <a:defRPr sz="1507" kern="1200">
                <a:solidFill>
                  <a:schemeClr val="tx1"/>
                </a:solidFill>
                <a:latin typeface="+mn-lt"/>
                <a:ea typeface="+mn-ea"/>
                <a:cs typeface="+mn-cs"/>
              </a:defRPr>
            </a:lvl8pPr>
            <a:lvl9pPr marL="3061091" algn="l" defTabSz="765273" rtl="0" eaLnBrk="1" latinLnBrk="0" hangingPunct="1">
              <a:defRPr sz="1507" kern="1200">
                <a:solidFill>
                  <a:schemeClr val="tx1"/>
                </a:solidFill>
                <a:latin typeface="+mn-lt"/>
                <a:ea typeface="+mn-ea"/>
                <a:cs typeface="+mn-cs"/>
              </a:defRPr>
            </a:lvl9pPr>
          </a:lstStyle>
          <a:p>
            <a:pPr marL="0" marR="0" lvl="0" indent="0" algn="ctr" defTabSz="76527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12C5D"/>
                </a:solidFill>
                <a:effectLst/>
                <a:uLnTx/>
                <a:uFillTx/>
                <a:latin typeface="Arial" panose="020B0604020202020204" pitchFamily="34" charset="0"/>
                <a:ea typeface="Open Sans" panose="020B0606030504020204" pitchFamily="34" charset="0"/>
                <a:cs typeface="Arial" panose="020B0604020202020204" pitchFamily="34" charset="0"/>
              </a:rPr>
              <a:t>17</a:t>
            </a:r>
          </a:p>
        </p:txBody>
      </p:sp>
    </p:spTree>
    <p:extLst>
      <p:ext uri="{BB962C8B-B14F-4D97-AF65-F5344CB8AC3E}">
        <p14:creationId xmlns:p14="http://schemas.microsoft.com/office/powerpoint/2010/main" val="342985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980F59-EF89-402C-B40C-63B81181383A}"/>
              </a:ext>
            </a:extLst>
          </p:cNvPr>
          <p:cNvSpPr>
            <a:spLocks noGrp="1"/>
          </p:cNvSpPr>
          <p:nvPr>
            <p:ph type="title"/>
          </p:nvPr>
        </p:nvSpPr>
        <p:spPr/>
        <p:txBody>
          <a:bodyPr/>
          <a:lstStyle/>
          <a:p>
            <a:r>
              <a:rPr lang="en-US" dirty="0"/>
              <a:t>Agenda</a:t>
            </a:r>
          </a:p>
        </p:txBody>
      </p:sp>
      <p:cxnSp>
        <p:nvCxnSpPr>
          <p:cNvPr id="24" name="Shape 248">
            <a:extLst>
              <a:ext uri="{FF2B5EF4-FFF2-40B4-BE49-F238E27FC236}">
                <a16:creationId xmlns:a16="http://schemas.microsoft.com/office/drawing/2014/main" id="{6C57C83E-71DB-49A7-9971-25144393B317}"/>
              </a:ext>
              <a:ext uri="{C183D7F6-B498-43B3-948B-1728B52AA6E4}">
                <adec:decorative xmlns:adec="http://schemas.microsoft.com/office/drawing/2017/decorative" val="1"/>
              </a:ext>
            </a:extLst>
          </p:cNvPr>
          <p:cNvCxnSpPr>
            <a:cxnSpLocks/>
            <a:stCxn id="37" idx="4"/>
            <a:endCxn id="41" idx="4"/>
          </p:cNvCxnSpPr>
          <p:nvPr/>
        </p:nvCxnSpPr>
        <p:spPr>
          <a:xfrm>
            <a:off x="1157495" y="1395979"/>
            <a:ext cx="0" cy="3501734"/>
          </a:xfrm>
          <a:prstGeom prst="straightConnector1">
            <a:avLst/>
          </a:prstGeom>
          <a:noFill/>
          <a:ln w="25400" cap="flat" cmpd="sng">
            <a:solidFill>
              <a:srgbClr val="E7E6E6"/>
            </a:solidFill>
            <a:prstDash val="solid"/>
            <a:round/>
            <a:headEnd type="none" w="med" len="med"/>
            <a:tailEnd type="none" w="med" len="med"/>
          </a:ln>
        </p:spPr>
      </p:cxnSp>
      <p:sp>
        <p:nvSpPr>
          <p:cNvPr id="33" name="Shape 246">
            <a:extLst>
              <a:ext uri="{FF2B5EF4-FFF2-40B4-BE49-F238E27FC236}">
                <a16:creationId xmlns:a16="http://schemas.microsoft.com/office/drawing/2014/main" id="{35E71981-5DFD-4E0A-A523-2E953E26A159}"/>
              </a:ext>
            </a:extLst>
          </p:cNvPr>
          <p:cNvSpPr txBox="1"/>
          <p:nvPr/>
        </p:nvSpPr>
        <p:spPr>
          <a:xfrm>
            <a:off x="1444788" y="1129588"/>
            <a:ext cx="4382504" cy="3177902"/>
          </a:xfrm>
          <a:prstGeom prst="rect">
            <a:avLst/>
          </a:prstGeom>
          <a:noFill/>
          <a:ln>
            <a:noFill/>
          </a:ln>
        </p:spPr>
        <p:txBody>
          <a:bodyPr lIns="68569" tIns="34275" rIns="68569" bIns="34275" anchor="t" anchorCtr="0">
            <a:noAutofit/>
          </a:bodyPr>
          <a:lstStyle/>
          <a:p>
            <a:pPr marL="0" marR="0" lvl="0" indent="0" algn="l" defTabSz="914400" rtl="0" eaLnBrk="0" fontAlgn="base" latinLnBrk="0" hangingPunct="0">
              <a:lnSpc>
                <a:spcPts val="2250"/>
              </a:lnSpc>
              <a:spcBef>
                <a:spcPts val="0"/>
              </a:spcBef>
              <a:spcAft>
                <a:spcPts val="0"/>
              </a:spcAft>
              <a:buClrTx/>
              <a:buSzPct val="25000"/>
              <a:buFontTx/>
              <a:buNone/>
              <a:tabLst/>
              <a:defRPr/>
            </a:pPr>
            <a:r>
              <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sym typeface="PT Sans"/>
              </a:rPr>
              <a:t>Introduction and Centric Consulting Overview</a:t>
            </a:r>
          </a:p>
          <a:p>
            <a:pPr marL="0" marR="0" lvl="0" indent="0" algn="l" defTabSz="914400" rtl="0" eaLnBrk="0" fontAlgn="base" latinLnBrk="0" hangingPunct="0">
              <a:lnSpc>
                <a:spcPts val="2250"/>
              </a:lnSpc>
              <a:spcBef>
                <a:spcPts val="0"/>
              </a:spcBef>
              <a:spcAft>
                <a:spcPts val="0"/>
              </a:spcAft>
              <a:buClrTx/>
              <a:buSzTx/>
              <a:buFontTx/>
              <a:buNone/>
              <a:tabLst/>
              <a:defRPr/>
            </a:pPr>
            <a:endParaRPr kumimoji="0" sz="1650" b="0" i="0" u="none" strike="noStrike" kern="1200" cap="none" spc="0" normalizeH="0" baseline="0" noProof="0" dirty="0">
              <a:ln>
                <a:noFill/>
              </a:ln>
              <a:solidFill>
                <a:srgbClr val="000000">
                  <a:lumMod val="85000"/>
                  <a:lumOff val="15000"/>
                </a:srgbClr>
              </a:solidFill>
              <a:effectLst/>
              <a:uLnTx/>
              <a:uFillTx/>
              <a:latin typeface="Muli Light" charset="0"/>
              <a:ea typeface="Muli Light" charset="0"/>
              <a:cs typeface="Muli Light" charset="0"/>
              <a:sym typeface="PT Sans"/>
            </a:endParaRPr>
          </a:p>
          <a:p>
            <a:pPr marL="0" marR="0" lvl="0" indent="0" algn="l" defTabSz="914400" rtl="0" eaLnBrk="0" fontAlgn="base" latinLnBrk="0" hangingPunct="0">
              <a:lnSpc>
                <a:spcPts val="225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sym typeface="PT Sans"/>
              </a:rPr>
              <a:t>Robotic Process Automation (RPA)</a:t>
            </a:r>
            <a:endPar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endParaRPr>
          </a:p>
          <a:p>
            <a:pPr marL="0" marR="0" lvl="0" indent="0" algn="l" defTabSz="914400" rtl="0" eaLnBrk="0" fontAlgn="base" latinLnBrk="0" hangingPunct="0">
              <a:lnSpc>
                <a:spcPts val="225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000000">
                  <a:lumMod val="85000"/>
                  <a:lumOff val="15000"/>
                </a:srgbClr>
              </a:solidFill>
              <a:effectLst/>
              <a:uLnTx/>
              <a:uFillTx/>
              <a:latin typeface="Muli Light" charset="0"/>
              <a:ea typeface="Muli Light" charset="0"/>
              <a:cs typeface="Muli Light" charset="0"/>
              <a:sym typeface="PT Sans"/>
            </a:endParaRPr>
          </a:p>
          <a:p>
            <a:pPr marL="0" marR="0" lvl="0" indent="0" algn="l" defTabSz="914400" rtl="0" eaLnBrk="0" fontAlgn="base" latinLnBrk="0" hangingPunct="0">
              <a:lnSpc>
                <a:spcPts val="225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sym typeface="PT Sans"/>
              </a:rPr>
              <a:t>Demo </a:t>
            </a:r>
            <a:endPar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endParaRPr>
          </a:p>
          <a:p>
            <a:pPr marL="0" marR="0" lvl="0" indent="0" algn="l" defTabSz="914400" rtl="0" eaLnBrk="0" fontAlgn="base" latinLnBrk="0" hangingPunct="0">
              <a:lnSpc>
                <a:spcPts val="225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000000">
                  <a:lumMod val="85000"/>
                  <a:lumOff val="15000"/>
                </a:srgbClr>
              </a:solidFill>
              <a:effectLst/>
              <a:uLnTx/>
              <a:uFillTx/>
              <a:latin typeface="Muli Light" charset="0"/>
              <a:ea typeface="Muli Light" charset="0"/>
              <a:cs typeface="Muli Light" charset="0"/>
              <a:sym typeface="PT Sans"/>
            </a:endParaRPr>
          </a:p>
          <a:p>
            <a:pPr marL="0" marR="0" lvl="0" indent="0" algn="l" defTabSz="914400" rtl="0" eaLnBrk="0" fontAlgn="base" latinLnBrk="0" hangingPunct="0">
              <a:lnSpc>
                <a:spcPts val="225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sym typeface="PT Sans"/>
              </a:rPr>
              <a:t>RPA Vendors</a:t>
            </a:r>
            <a:endPar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endParaRPr>
          </a:p>
          <a:p>
            <a:pPr marL="0" marR="0" lvl="0" indent="0" algn="l" defTabSz="914400" rtl="0" eaLnBrk="0" fontAlgn="base" latinLnBrk="0" hangingPunct="0">
              <a:lnSpc>
                <a:spcPts val="225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000000">
                  <a:lumMod val="85000"/>
                  <a:lumOff val="15000"/>
                </a:srgbClr>
              </a:solidFill>
              <a:effectLst/>
              <a:uLnTx/>
              <a:uFillTx/>
              <a:latin typeface="Muli Light" charset="0"/>
              <a:ea typeface="Muli Light" charset="0"/>
              <a:cs typeface="Muli Light" charset="0"/>
              <a:sym typeface="PT Sans"/>
            </a:endParaRPr>
          </a:p>
          <a:p>
            <a:pPr marL="0" marR="0" lvl="0" indent="0" algn="l" defTabSz="914400" rtl="0" eaLnBrk="0" fontAlgn="base" latinLnBrk="0" hangingPunct="0">
              <a:lnSpc>
                <a:spcPts val="225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sym typeface="PT Sans"/>
              </a:rPr>
              <a:t>Use Cases</a:t>
            </a:r>
            <a:endParaRPr kumimoji="0" lang="en-US" sz="1200" b="1" i="1" u="none" strike="noStrike" kern="1200" cap="none" spc="0" normalizeH="0" baseline="0" noProof="0" dirty="0">
              <a:ln>
                <a:noFill/>
              </a:ln>
              <a:solidFill>
                <a:srgbClr val="000000"/>
              </a:solidFill>
              <a:effectLst/>
              <a:uLnTx/>
              <a:uFillTx/>
              <a:latin typeface="Muli Light"/>
              <a:ea typeface="Muli Light" charset="0"/>
              <a:cs typeface="Muli Light" charset="0"/>
              <a:sym typeface="PT Sans"/>
            </a:endParaRPr>
          </a:p>
          <a:p>
            <a:pPr marL="0" marR="0" lvl="0" indent="0" algn="l" defTabSz="914400" rtl="0" eaLnBrk="0" fontAlgn="base" latinLnBrk="0" hangingPunct="0">
              <a:lnSpc>
                <a:spcPts val="2250"/>
              </a:lnSpc>
              <a:spcBef>
                <a:spcPts val="0"/>
              </a:spcBef>
              <a:spcAft>
                <a:spcPts val="0"/>
              </a:spcAft>
              <a:buClrTx/>
              <a:buSzPct val="25000"/>
              <a:buFontTx/>
              <a:buNone/>
              <a:tabLst/>
              <a:defRPr/>
            </a:pPr>
            <a:endParaRPr kumimoji="0" lang="en-US" sz="1650" b="0" i="0" u="none" strike="noStrike" kern="1200" cap="none" spc="0" normalizeH="0" baseline="0" noProof="0" dirty="0">
              <a:ln>
                <a:noFill/>
              </a:ln>
              <a:solidFill>
                <a:srgbClr val="000000">
                  <a:lumMod val="85000"/>
                  <a:lumOff val="15000"/>
                </a:srgbClr>
              </a:solidFill>
              <a:effectLst/>
              <a:uLnTx/>
              <a:uFillTx/>
              <a:latin typeface="Muli Light" charset="0"/>
              <a:ea typeface="Muli Light" charset="0"/>
              <a:cs typeface="Muli Light" charset="0"/>
              <a:sym typeface="PT Sans"/>
            </a:endParaRPr>
          </a:p>
          <a:p>
            <a:pPr marL="0" marR="0" lvl="0" indent="0" algn="l" defTabSz="914400" rtl="0" eaLnBrk="0" fontAlgn="base" latinLnBrk="0" hangingPunct="0">
              <a:lnSpc>
                <a:spcPts val="2250"/>
              </a:lnSpc>
              <a:spcBef>
                <a:spcPts val="0"/>
              </a:spcBef>
              <a:spcAft>
                <a:spcPts val="0"/>
              </a:spcAft>
              <a:buClrTx/>
              <a:buSzPct val="25000"/>
              <a:buFontTx/>
              <a:buNone/>
              <a:tabLst/>
              <a:defRPr/>
            </a:pPr>
            <a:r>
              <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sym typeface="PT Sans"/>
              </a:rPr>
              <a:t>Cost / Benefits</a:t>
            </a:r>
          </a:p>
          <a:p>
            <a:pPr marL="0" marR="0" lvl="0" indent="0" algn="l" defTabSz="914400" rtl="0" eaLnBrk="0" fontAlgn="base" latinLnBrk="0" hangingPunct="0">
              <a:lnSpc>
                <a:spcPts val="2250"/>
              </a:lnSpc>
              <a:spcBef>
                <a:spcPts val="0"/>
              </a:spcBef>
              <a:spcAft>
                <a:spcPts val="0"/>
              </a:spcAft>
              <a:buClrTx/>
              <a:buSzPct val="25000"/>
              <a:buFontTx/>
              <a:buNone/>
              <a:tabLst/>
              <a:defRPr/>
            </a:pPr>
            <a:endPar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sym typeface="PT Sans"/>
            </a:endParaRPr>
          </a:p>
          <a:p>
            <a:pPr marL="0" marR="0" lvl="0" indent="0" algn="l" defTabSz="914400" rtl="0" eaLnBrk="0" fontAlgn="base" latinLnBrk="0" hangingPunct="0">
              <a:lnSpc>
                <a:spcPts val="2250"/>
              </a:lnSpc>
              <a:spcBef>
                <a:spcPts val="0"/>
              </a:spcBef>
              <a:spcAft>
                <a:spcPts val="0"/>
              </a:spcAft>
              <a:buClrTx/>
              <a:buSzPct val="25000"/>
              <a:buFontTx/>
              <a:buNone/>
              <a:tabLst/>
              <a:defRPr/>
            </a:pPr>
            <a:r>
              <a:rPr kumimoji="0" lang="en-US" sz="1650" b="0" i="0" u="none" strike="noStrike" kern="1200" cap="none" spc="0" normalizeH="0" baseline="0" noProof="0" dirty="0">
                <a:ln>
                  <a:noFill/>
                </a:ln>
                <a:solidFill>
                  <a:srgbClr val="000000"/>
                </a:solidFill>
                <a:effectLst/>
                <a:uLnTx/>
                <a:uFillTx/>
                <a:latin typeface="Muli Light"/>
                <a:ea typeface="Muli Light" charset="0"/>
                <a:cs typeface="Muli Light" charset="0"/>
                <a:sym typeface="PT Sans"/>
              </a:rPr>
              <a:t>Question and Answer Session</a:t>
            </a:r>
            <a:endParaRPr kumimoji="0" lang="en-US" sz="1650" b="0" i="0" u="none" strike="noStrike" kern="1200" cap="none" spc="0" normalizeH="0" baseline="0" noProof="0" dirty="0">
              <a:ln>
                <a:noFill/>
              </a:ln>
              <a:solidFill>
                <a:srgbClr val="000000">
                  <a:lumMod val="85000"/>
                  <a:lumOff val="15000"/>
                </a:srgbClr>
              </a:solidFill>
              <a:effectLst/>
              <a:uLnTx/>
              <a:uFillTx/>
              <a:latin typeface="Muli Light" charset="0"/>
              <a:ea typeface="Muli Light" charset="0"/>
              <a:cs typeface="Muli Light" charset="0"/>
              <a:sym typeface="PT Sans"/>
            </a:endParaRPr>
          </a:p>
        </p:txBody>
      </p:sp>
      <p:sp>
        <p:nvSpPr>
          <p:cNvPr id="32" name="Shape 253">
            <a:extLst>
              <a:ext uri="{FF2B5EF4-FFF2-40B4-BE49-F238E27FC236}">
                <a16:creationId xmlns:a16="http://schemas.microsoft.com/office/drawing/2014/main" id="{5E1F967B-80D8-4464-97C8-603C545CE485}"/>
              </a:ext>
              <a:ext uri="{C183D7F6-B498-43B3-948B-1728B52AA6E4}">
                <adec:decorative xmlns:adec="http://schemas.microsoft.com/office/drawing/2017/decorative" val="1"/>
              </a:ext>
            </a:extLst>
          </p:cNvPr>
          <p:cNvSpPr/>
          <p:nvPr/>
        </p:nvSpPr>
        <p:spPr>
          <a:xfrm>
            <a:off x="1082982" y="4150084"/>
            <a:ext cx="149026" cy="150700"/>
          </a:xfrm>
          <a:prstGeom prst="ellipse">
            <a:avLst/>
          </a:prstGeom>
          <a:solidFill>
            <a:srgbClr val="412D5D"/>
          </a:solidFill>
          <a:ln w="34925">
            <a:solidFill>
              <a:srgbClr val="FFFFFF"/>
            </a:solidFill>
          </a:ln>
          <a:effectLst/>
        </p:spPr>
        <p:txBody>
          <a:bodyPr lIns="68569" tIns="34275" rIns="68569" bIns="34275"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sz="750" b="0" i="0" u="none" strike="noStrike" kern="0" cap="none" spc="0" normalizeH="0" baseline="0" noProof="0">
              <a:ln>
                <a:noFill/>
              </a:ln>
              <a:solidFill>
                <a:srgbClr val="412C5D"/>
              </a:solidFill>
              <a:effectLst/>
              <a:uLnTx/>
              <a:uFillTx/>
              <a:latin typeface="Arial"/>
              <a:ea typeface="Arial"/>
              <a:cs typeface="Arial"/>
              <a:sym typeface="Arial"/>
            </a:endParaRPr>
          </a:p>
        </p:txBody>
      </p:sp>
      <p:sp>
        <p:nvSpPr>
          <p:cNvPr id="35" name="Shape 253">
            <a:extLst>
              <a:ext uri="{FF2B5EF4-FFF2-40B4-BE49-F238E27FC236}">
                <a16:creationId xmlns:a16="http://schemas.microsoft.com/office/drawing/2014/main" id="{9F9BF7A6-32CC-4752-AF40-6A77A1A9FD39}"/>
              </a:ext>
              <a:ext uri="{C183D7F6-B498-43B3-948B-1728B52AA6E4}">
                <adec:decorative xmlns:adec="http://schemas.microsoft.com/office/drawing/2017/decorative" val="1"/>
              </a:ext>
            </a:extLst>
          </p:cNvPr>
          <p:cNvSpPr/>
          <p:nvPr/>
        </p:nvSpPr>
        <p:spPr>
          <a:xfrm>
            <a:off x="1082982" y="3557503"/>
            <a:ext cx="149026" cy="150700"/>
          </a:xfrm>
          <a:prstGeom prst="ellipse">
            <a:avLst/>
          </a:prstGeom>
          <a:solidFill>
            <a:srgbClr val="412D5D"/>
          </a:solidFill>
          <a:ln w="34925">
            <a:solidFill>
              <a:srgbClr val="FFFFFF"/>
            </a:solidFill>
          </a:ln>
          <a:effectLst/>
        </p:spPr>
        <p:txBody>
          <a:bodyPr lIns="68569" tIns="34275" rIns="68569" bIns="34275"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sz="750" b="0" i="0" u="none" strike="noStrike" kern="0" cap="none" spc="0" normalizeH="0" baseline="0" noProof="0">
              <a:ln>
                <a:noFill/>
              </a:ln>
              <a:solidFill>
                <a:srgbClr val="412C5D"/>
              </a:solidFill>
              <a:effectLst/>
              <a:uLnTx/>
              <a:uFillTx/>
              <a:latin typeface="Arial"/>
              <a:ea typeface="Arial"/>
              <a:cs typeface="Arial"/>
              <a:sym typeface="Arial"/>
            </a:endParaRPr>
          </a:p>
        </p:txBody>
      </p:sp>
      <p:sp>
        <p:nvSpPr>
          <p:cNvPr id="36" name="Shape 253">
            <a:extLst>
              <a:ext uri="{FF2B5EF4-FFF2-40B4-BE49-F238E27FC236}">
                <a16:creationId xmlns:a16="http://schemas.microsoft.com/office/drawing/2014/main" id="{AA82C911-D996-4DA0-B3C1-4060A387B1A4}"/>
              </a:ext>
              <a:ext uri="{C183D7F6-B498-43B3-948B-1728B52AA6E4}">
                <adec:decorative xmlns:adec="http://schemas.microsoft.com/office/drawing/2017/decorative" val="1"/>
              </a:ext>
            </a:extLst>
          </p:cNvPr>
          <p:cNvSpPr/>
          <p:nvPr/>
        </p:nvSpPr>
        <p:spPr>
          <a:xfrm>
            <a:off x="1082982" y="2978574"/>
            <a:ext cx="149026" cy="150700"/>
          </a:xfrm>
          <a:prstGeom prst="ellipse">
            <a:avLst/>
          </a:prstGeom>
          <a:solidFill>
            <a:srgbClr val="412D5D"/>
          </a:solidFill>
          <a:ln w="34925">
            <a:solidFill>
              <a:srgbClr val="FFFFFF"/>
            </a:solidFill>
          </a:ln>
          <a:effectLst/>
        </p:spPr>
        <p:txBody>
          <a:bodyPr lIns="68569" tIns="34275" rIns="68569" bIns="34275"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sz="750" b="0" i="0" u="none" strike="noStrike" kern="0" cap="none" spc="0" normalizeH="0" baseline="0" noProof="0">
              <a:ln>
                <a:noFill/>
              </a:ln>
              <a:solidFill>
                <a:srgbClr val="412C5D"/>
              </a:solidFill>
              <a:effectLst/>
              <a:uLnTx/>
              <a:uFillTx/>
              <a:latin typeface="Arial"/>
              <a:ea typeface="Arial"/>
              <a:cs typeface="Arial"/>
              <a:sym typeface="Arial"/>
            </a:endParaRPr>
          </a:p>
        </p:txBody>
      </p:sp>
      <p:sp>
        <p:nvSpPr>
          <p:cNvPr id="37" name="Shape 253">
            <a:extLst>
              <a:ext uri="{FF2B5EF4-FFF2-40B4-BE49-F238E27FC236}">
                <a16:creationId xmlns:a16="http://schemas.microsoft.com/office/drawing/2014/main" id="{59D5D0E1-045B-4ECF-AFC5-7F2E0DD8C3D7}"/>
              </a:ext>
              <a:ext uri="{C183D7F6-B498-43B3-948B-1728B52AA6E4}">
                <adec:decorative xmlns:adec="http://schemas.microsoft.com/office/drawing/2017/decorative" val="1"/>
              </a:ext>
            </a:extLst>
          </p:cNvPr>
          <p:cNvSpPr/>
          <p:nvPr/>
        </p:nvSpPr>
        <p:spPr>
          <a:xfrm>
            <a:off x="1082982" y="1245279"/>
            <a:ext cx="149026" cy="150700"/>
          </a:xfrm>
          <a:prstGeom prst="ellipse">
            <a:avLst/>
          </a:prstGeom>
          <a:solidFill>
            <a:srgbClr val="412D5D"/>
          </a:solidFill>
          <a:ln w="34925">
            <a:solidFill>
              <a:srgbClr val="FFFFFF"/>
            </a:solidFill>
          </a:ln>
          <a:effectLst/>
        </p:spPr>
        <p:txBody>
          <a:bodyPr lIns="68569" tIns="34275" rIns="68569" bIns="34275"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sz="750" b="0" i="0" u="none" strike="noStrike" kern="0" cap="none" spc="0" normalizeH="0" baseline="0" noProof="0">
              <a:ln>
                <a:noFill/>
              </a:ln>
              <a:solidFill>
                <a:srgbClr val="412D5D"/>
              </a:solidFill>
              <a:effectLst/>
              <a:uLnTx/>
              <a:uFillTx/>
              <a:latin typeface="Arial"/>
              <a:ea typeface="Arial"/>
              <a:cs typeface="Arial"/>
              <a:sym typeface="Arial"/>
            </a:endParaRPr>
          </a:p>
        </p:txBody>
      </p:sp>
      <p:sp>
        <p:nvSpPr>
          <p:cNvPr id="38" name="Shape 253">
            <a:extLst>
              <a:ext uri="{FF2B5EF4-FFF2-40B4-BE49-F238E27FC236}">
                <a16:creationId xmlns:a16="http://schemas.microsoft.com/office/drawing/2014/main" id="{54F896FF-EFCE-46B8-9436-2D08810C7037}"/>
              </a:ext>
              <a:ext uri="{C183D7F6-B498-43B3-948B-1728B52AA6E4}">
                <adec:decorative xmlns:adec="http://schemas.microsoft.com/office/drawing/2017/decorative" val="1"/>
              </a:ext>
            </a:extLst>
          </p:cNvPr>
          <p:cNvSpPr/>
          <p:nvPr/>
        </p:nvSpPr>
        <p:spPr>
          <a:xfrm>
            <a:off x="1153248" y="1830603"/>
            <a:ext cx="149026" cy="150700"/>
          </a:xfrm>
          <a:prstGeom prst="ellipse">
            <a:avLst/>
          </a:prstGeom>
          <a:solidFill>
            <a:srgbClr val="412D5D"/>
          </a:solidFill>
          <a:ln w="34925">
            <a:solidFill>
              <a:srgbClr val="FFFFFF"/>
            </a:solidFill>
          </a:ln>
          <a:effectLst/>
        </p:spPr>
        <p:txBody>
          <a:bodyPr lIns="68569" tIns="34275" rIns="68569" bIns="34275"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sz="750" b="0" i="0" u="none" strike="noStrike" kern="0" cap="none" spc="0" normalizeH="0" baseline="0" noProof="0">
              <a:ln>
                <a:noFill/>
              </a:ln>
              <a:solidFill>
                <a:srgbClr val="412C5D"/>
              </a:solidFill>
              <a:effectLst/>
              <a:uLnTx/>
              <a:uFillTx/>
              <a:latin typeface="Arial"/>
              <a:ea typeface="Arial"/>
              <a:cs typeface="Arial"/>
              <a:sym typeface="Arial"/>
            </a:endParaRPr>
          </a:p>
        </p:txBody>
      </p:sp>
      <p:sp>
        <p:nvSpPr>
          <p:cNvPr id="39" name="Shape 253">
            <a:extLst>
              <a:ext uri="{FF2B5EF4-FFF2-40B4-BE49-F238E27FC236}">
                <a16:creationId xmlns:a16="http://schemas.microsoft.com/office/drawing/2014/main" id="{BE5C7971-E22C-44E9-BFEF-1F579221A696}"/>
              </a:ext>
              <a:ext uri="{C183D7F6-B498-43B3-948B-1728B52AA6E4}">
                <adec:decorative xmlns:adec="http://schemas.microsoft.com/office/drawing/2017/decorative" val="1"/>
              </a:ext>
            </a:extLst>
          </p:cNvPr>
          <p:cNvSpPr/>
          <p:nvPr/>
        </p:nvSpPr>
        <p:spPr>
          <a:xfrm>
            <a:off x="1082982" y="2413283"/>
            <a:ext cx="149026" cy="150700"/>
          </a:xfrm>
          <a:prstGeom prst="ellipse">
            <a:avLst/>
          </a:prstGeom>
          <a:solidFill>
            <a:srgbClr val="412D5D"/>
          </a:solidFill>
          <a:ln w="34925">
            <a:solidFill>
              <a:srgbClr val="FFFFFF"/>
            </a:solidFill>
          </a:ln>
          <a:effectLst/>
        </p:spPr>
        <p:txBody>
          <a:bodyPr lIns="68569" tIns="34275" rIns="68569" bIns="34275"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sz="750" b="0" i="0" u="none" strike="noStrike" kern="0" cap="none" spc="0" normalizeH="0" baseline="0" noProof="0">
              <a:ln>
                <a:noFill/>
              </a:ln>
              <a:solidFill>
                <a:srgbClr val="412C5D"/>
              </a:solidFill>
              <a:effectLst/>
              <a:uLnTx/>
              <a:uFillTx/>
              <a:latin typeface="Arial"/>
              <a:ea typeface="Arial"/>
              <a:cs typeface="Arial"/>
              <a:sym typeface="Arial"/>
            </a:endParaRPr>
          </a:p>
        </p:txBody>
      </p:sp>
      <p:sp>
        <p:nvSpPr>
          <p:cNvPr id="41" name="Shape 253">
            <a:extLst>
              <a:ext uri="{FF2B5EF4-FFF2-40B4-BE49-F238E27FC236}">
                <a16:creationId xmlns:a16="http://schemas.microsoft.com/office/drawing/2014/main" id="{A969769A-8C08-411F-B199-AD9B4FEF4DC7}"/>
              </a:ext>
              <a:ext uri="{C183D7F6-B498-43B3-948B-1728B52AA6E4}">
                <adec:decorative xmlns:adec="http://schemas.microsoft.com/office/drawing/2017/decorative" val="1"/>
              </a:ext>
            </a:extLst>
          </p:cNvPr>
          <p:cNvSpPr/>
          <p:nvPr/>
        </p:nvSpPr>
        <p:spPr>
          <a:xfrm>
            <a:off x="1082982" y="4747013"/>
            <a:ext cx="149026" cy="150700"/>
          </a:xfrm>
          <a:prstGeom prst="ellipse">
            <a:avLst/>
          </a:prstGeom>
          <a:solidFill>
            <a:srgbClr val="412D5D"/>
          </a:solidFill>
          <a:ln w="34925">
            <a:solidFill>
              <a:srgbClr val="FFFFFF"/>
            </a:solidFill>
          </a:ln>
          <a:effectLst/>
        </p:spPr>
        <p:txBody>
          <a:bodyPr lIns="68569" tIns="34275" rIns="68569" bIns="34275"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sz="750" b="0" i="0" u="none" strike="noStrike" kern="0" cap="none" spc="0" normalizeH="0" baseline="0" noProof="0">
              <a:ln>
                <a:noFill/>
              </a:ln>
              <a:solidFill>
                <a:srgbClr val="412C5D"/>
              </a:solidFill>
              <a:effectLst/>
              <a:uLnTx/>
              <a:uFillTx/>
              <a:latin typeface="Arial"/>
              <a:ea typeface="Arial"/>
              <a:cs typeface="Arial"/>
              <a:sym typeface="Arial"/>
            </a:endParaRPr>
          </a:p>
        </p:txBody>
      </p:sp>
      <p:sp>
        <p:nvSpPr>
          <p:cNvPr id="23" name="Moon 22">
            <a:extLst>
              <a:ext uri="{FF2B5EF4-FFF2-40B4-BE49-F238E27FC236}">
                <a16:creationId xmlns:a16="http://schemas.microsoft.com/office/drawing/2014/main" id="{0E72D523-43CF-4976-AFE3-3780F423F20C}"/>
              </a:ext>
              <a:ext uri="{C183D7F6-B498-43B3-948B-1728B52AA6E4}">
                <adec:decorative xmlns:adec="http://schemas.microsoft.com/office/drawing/2017/decorative" val="1"/>
              </a:ext>
            </a:extLst>
          </p:cNvPr>
          <p:cNvSpPr/>
          <p:nvPr/>
        </p:nvSpPr>
        <p:spPr>
          <a:xfrm>
            <a:off x="3506447" y="282479"/>
            <a:ext cx="2320845" cy="6212858"/>
          </a:xfrm>
          <a:prstGeom prst="moon">
            <a:avLst/>
          </a:prstGeom>
          <a:solidFill>
            <a:srgbClr val="FFFFFF">
              <a:lumMod val="95000"/>
              <a:alpha val="70000"/>
            </a:srgbClr>
          </a:solidFill>
          <a:ln w="12700" cap="flat" cmpd="sng" algn="ctr">
            <a:noFill/>
            <a:prstDash val="solid"/>
            <a:miter lim="800000"/>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31" name="Moon 30">
            <a:extLst>
              <a:ext uri="{FF2B5EF4-FFF2-40B4-BE49-F238E27FC236}">
                <a16:creationId xmlns:a16="http://schemas.microsoft.com/office/drawing/2014/main" id="{E843009F-62E0-B845-8BBB-F9F5A8EB82C6}"/>
              </a:ext>
              <a:ext uri="{C183D7F6-B498-43B3-948B-1728B52AA6E4}">
                <adec:decorative xmlns:adec="http://schemas.microsoft.com/office/drawing/2017/decorative" val="1"/>
              </a:ext>
            </a:extLst>
          </p:cNvPr>
          <p:cNvSpPr/>
          <p:nvPr/>
        </p:nvSpPr>
        <p:spPr>
          <a:xfrm>
            <a:off x="4675263" y="-766361"/>
            <a:ext cx="3094460" cy="8283810"/>
          </a:xfrm>
          <a:prstGeom prst="moon">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3914" y="1"/>
            <a:ext cx="5170361" cy="6881445"/>
          </a:xfrm>
          <a:prstGeom prst="rect">
            <a:avLst/>
          </a:prstGeom>
        </p:spPr>
      </p:pic>
    </p:spTree>
    <p:extLst>
      <p:ext uri="{BB962C8B-B14F-4D97-AF65-F5344CB8AC3E}">
        <p14:creationId xmlns:p14="http://schemas.microsoft.com/office/powerpoint/2010/main" val="232455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A453716-5AB9-4511-A3F0-E3510BC64FAC}"/>
              </a:ext>
            </a:extLst>
          </p:cNvPr>
          <p:cNvSpPr>
            <a:spLocks noGrp="1"/>
          </p:cNvSpPr>
          <p:nvPr>
            <p:ph type="title"/>
          </p:nvPr>
        </p:nvSpPr>
        <p:spPr/>
        <p:txBody>
          <a:bodyPr/>
          <a:lstStyle/>
          <a:p>
            <a:r>
              <a:rPr lang="en-US" dirty="0">
                <a:solidFill>
                  <a:schemeClr val="bg1"/>
                </a:solidFill>
              </a:rPr>
              <a:t>Motorists Insurance Group</a:t>
            </a:r>
          </a:p>
        </p:txBody>
      </p:sp>
      <p:pic>
        <p:nvPicPr>
          <p:cNvPr id="11" name="Picture 10">
            <a:extLst>
              <a:ext uri="{FF2B5EF4-FFF2-40B4-BE49-F238E27FC236}">
                <a16:creationId xmlns:a16="http://schemas.microsoft.com/office/drawing/2014/main" id="{60B19C83-8A97-2A46-9A5A-5EE0E18C007A}"/>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9900" y="-20044"/>
            <a:ext cx="5840809" cy="2966247"/>
          </a:xfrm>
          <a:prstGeom prst="rect">
            <a:avLst/>
          </a:prstGeom>
        </p:spPr>
      </p:pic>
      <p:sp>
        <p:nvSpPr>
          <p:cNvPr id="20" name="Rectangle 19">
            <a:extLst>
              <a:ext uri="{C183D7F6-B498-43B3-948B-1728B52AA6E4}">
                <adec:decorative xmlns:adec="http://schemas.microsoft.com/office/drawing/2017/decorative" val="1"/>
              </a:ext>
            </a:extLst>
          </p:cNvPr>
          <p:cNvSpPr/>
          <p:nvPr/>
        </p:nvSpPr>
        <p:spPr>
          <a:xfrm>
            <a:off x="-5066" y="-28889"/>
            <a:ext cx="1689933" cy="29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1904EAED-1AFA-FB44-9919-0076348D09F7}"/>
              </a:ext>
              <a:ext uri="{C183D7F6-B498-43B3-948B-1728B52AA6E4}">
                <adec:decorative xmlns:adec="http://schemas.microsoft.com/office/drawing/2017/decorative" val="1"/>
              </a:ext>
            </a:extLst>
          </p:cNvPr>
          <p:cNvSpPr/>
          <p:nvPr/>
        </p:nvSpPr>
        <p:spPr>
          <a:xfrm rot="10800000" flipH="1">
            <a:off x="1654094" y="-37449"/>
            <a:ext cx="3048000" cy="2944462"/>
          </a:xfrm>
          <a:prstGeom prst="rect">
            <a:avLst/>
          </a:prstGeom>
          <a:gradFill flip="none" rotWithShape="1">
            <a:gsLst>
              <a:gs pos="0">
                <a:schemeClr val="accent3">
                  <a:lumMod val="5000"/>
                  <a:lumOff val="95000"/>
                  <a:alpha val="0"/>
                </a:schemeClr>
              </a:gs>
              <a:gs pos="71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a:ea typeface="+mn-ea"/>
              <a:cs typeface="+mn-cs"/>
            </a:endParaRPr>
          </a:p>
        </p:txBody>
      </p:sp>
      <p:pic>
        <p:nvPicPr>
          <p:cNvPr id="17" name="Picture 16" descr="Motorists Insurance Group ">
            <a:extLst>
              <a:ext uri="{FF2B5EF4-FFF2-40B4-BE49-F238E27FC236}">
                <a16:creationId xmlns:a16="http://schemas.microsoft.com/office/drawing/2014/main" id="{EA8E6F61-C81C-1149-A297-CA90C33FBE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620" y="348670"/>
            <a:ext cx="2375203" cy="484265"/>
          </a:xfrm>
          <a:prstGeom prst="rect">
            <a:avLst/>
          </a:prstGeom>
        </p:spPr>
      </p:pic>
      <p:sp>
        <p:nvSpPr>
          <p:cNvPr id="13" name="Text Placeholder 3"/>
          <p:cNvSpPr txBox="1">
            <a:spLocks/>
          </p:cNvSpPr>
          <p:nvPr/>
        </p:nvSpPr>
        <p:spPr>
          <a:xfrm>
            <a:off x="234829" y="936422"/>
            <a:ext cx="2751162" cy="1129542"/>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100000"/>
              </a:lnSpc>
              <a:spcBef>
                <a:spcPts val="1000"/>
              </a:spcBef>
              <a:spcAft>
                <a:spcPct val="0"/>
              </a:spcAft>
              <a:buClrTx/>
              <a:buSzTx/>
              <a:buFont typeface="Arial"/>
              <a:buNone/>
              <a:tabLst/>
              <a:defRPr/>
            </a:pPr>
            <a:r>
              <a:rPr kumimoji="0" lang="en-US" sz="2000" b="1" i="0" u="none" strike="noStrike" kern="1200" cap="none" spc="0" normalizeH="0" baseline="0" noProof="0" dirty="0">
                <a:ln>
                  <a:noFill/>
                </a:ln>
                <a:solidFill>
                  <a:srgbClr val="412C5D"/>
                </a:solidFill>
                <a:effectLst/>
                <a:uLnTx/>
                <a:uFillTx/>
                <a:latin typeface="Arial" panose="020B0604020202020204"/>
                <a:ea typeface="+mn-ea"/>
                <a:cs typeface="+mn-cs"/>
              </a:rPr>
              <a:t>Improving Consumer Connections</a:t>
            </a:r>
            <a:br>
              <a:rPr kumimoji="0" lang="en-US" sz="2000" b="1" i="0" u="none" strike="noStrike" kern="1200" cap="none" spc="0" normalizeH="0" baseline="0" noProof="0" dirty="0">
                <a:ln>
                  <a:noFill/>
                </a:ln>
                <a:solidFill>
                  <a:srgbClr val="412C5D"/>
                </a:solidFill>
                <a:effectLst/>
                <a:uLnTx/>
                <a:uFillTx/>
                <a:latin typeface="Arial" panose="020B0604020202020204"/>
                <a:ea typeface="+mn-ea"/>
                <a:cs typeface="+mn-cs"/>
              </a:rPr>
            </a:br>
            <a:r>
              <a:rPr kumimoji="0" lang="en-US" sz="2000" b="1" i="0" u="none" strike="noStrike" kern="1200" cap="none" spc="0" normalizeH="0" baseline="0" noProof="0" dirty="0">
                <a:ln>
                  <a:noFill/>
                </a:ln>
                <a:solidFill>
                  <a:srgbClr val="412C5D"/>
                </a:solidFill>
                <a:effectLst/>
                <a:uLnTx/>
                <a:uFillTx/>
                <a:latin typeface="Arial" panose="020B0604020202020204"/>
                <a:ea typeface="+mn-ea"/>
                <a:cs typeface="+mn-cs"/>
              </a:rPr>
              <a:t>with RPA</a:t>
            </a:r>
          </a:p>
        </p:txBody>
      </p:sp>
      <p:sp>
        <p:nvSpPr>
          <p:cNvPr id="4" name="Rectangle 3">
            <a:extLst>
              <a:ext uri="{C183D7F6-B498-43B3-948B-1728B52AA6E4}">
                <adec:decorative xmlns:adec="http://schemas.microsoft.com/office/drawing/2017/decorative" val="1"/>
              </a:ext>
            </a:extLst>
          </p:cNvPr>
          <p:cNvSpPr/>
          <p:nvPr/>
        </p:nvSpPr>
        <p:spPr>
          <a:xfrm>
            <a:off x="2886" y="2907014"/>
            <a:ext cx="6653598" cy="3950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3" name="Text Box 17"/>
          <p:cNvSpPr txBox="1">
            <a:spLocks noChangeArrowheads="1"/>
          </p:cNvSpPr>
          <p:nvPr/>
        </p:nvSpPr>
        <p:spPr bwMode="auto">
          <a:xfrm>
            <a:off x="289620" y="3061704"/>
            <a:ext cx="6126070" cy="3266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t">
            <a:spAutoFit/>
          </a:bodyPr>
          <a:lstStyle/>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400" b="1" i="0" u="none" strike="noStrike" kern="1200" cap="none" spc="0" normalizeH="0" baseline="0" noProof="0" dirty="0">
                <a:ln>
                  <a:noFill/>
                </a:ln>
                <a:solidFill>
                  <a:srgbClr val="412D5D"/>
                </a:solidFill>
                <a:effectLst/>
                <a:uLnTx/>
                <a:uFillTx/>
                <a:latin typeface="Arial" charset="0"/>
                <a:ea typeface="游ゴシック" panose="020B0400000000000000" pitchFamily="34" charset="-128"/>
                <a:cs typeface="Arial" charset="0"/>
              </a:rPr>
              <a:t>Automating Notifications</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200" b="0" i="0" u="none" strike="noStrike" kern="1200" cap="none" spc="0" normalizeH="0" baseline="0" noProof="0" dirty="0">
                <a:ln>
                  <a:noFill/>
                </a:ln>
                <a:solidFill>
                  <a:srgbClr val="424242"/>
                </a:solidFill>
                <a:effectLst/>
                <a:uLnTx/>
                <a:uFillTx/>
                <a:latin typeface="Arial"/>
                <a:ea typeface="游ゴシック" panose="020B0400000000000000" pitchFamily="34" charset="-128"/>
                <a:cs typeface="Arial"/>
              </a:rPr>
              <a:t>Customer correspondence and notifications are a large part of any insurance business. Unfortunately, sometimes these notifications are in regard to late payments and/or lapse in coverage notifications to customers. An important and time-sensitive message to deliver.</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endParaRPr kumimoji="0" lang="en-US" altLang="ja-JP" sz="12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200" b="0" i="0" u="none" strike="noStrike" kern="1200" cap="none" spc="0" normalizeH="0" baseline="0" noProof="0" dirty="0">
                <a:ln>
                  <a:noFill/>
                </a:ln>
                <a:solidFill>
                  <a:srgbClr val="424242"/>
                </a:solidFill>
                <a:effectLst/>
                <a:uLnTx/>
                <a:uFillTx/>
                <a:latin typeface="Arial"/>
                <a:ea typeface="游ゴシック" panose="020B0400000000000000" pitchFamily="34" charset="-128"/>
                <a:cs typeface="Arial"/>
              </a:rPr>
              <a:t>The Consumer Experience department in Motorists Insurance Group had several users dedicated to the tedious task of producing these notifications and getting a notice out to the appropriate recipients. Through a serious of repetitive tasks  to query their insurance platform, determine recipients, lookup account managers, produce templated email notifications, etc.; all while leveraging several excel spreadsheets in an effort to make this tedious job maintainable. These workers were bogged down with these required and ever-increasing tasks; seemingly not-scalable to their growing customer base.</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endParaRPr kumimoji="0" lang="en-US" altLang="ja-JP" sz="12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2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Motorist Insurance Group recognized the viability of RPA software to provide the automation necessary to accelerate this process, eliminate the human error element and improve the timeliness and consistency of this effort; producing better business outcomes!</a:t>
            </a:r>
          </a:p>
        </p:txBody>
      </p:sp>
      <p:cxnSp>
        <p:nvCxnSpPr>
          <p:cNvPr id="16" name="Straight Connector 15">
            <a:extLst>
              <a:ext uri="{FF2B5EF4-FFF2-40B4-BE49-F238E27FC236}">
                <a16:creationId xmlns:a16="http://schemas.microsoft.com/office/drawing/2014/main" id="{487EC92D-C76E-034E-958B-D371090FD864}"/>
              </a:ext>
              <a:ext uri="{C183D7F6-B498-43B3-948B-1728B52AA6E4}">
                <adec:decorative xmlns:adec="http://schemas.microsoft.com/office/drawing/2017/decorative" val="1"/>
              </a:ext>
            </a:extLst>
          </p:cNvPr>
          <p:cNvCxnSpPr>
            <a:cxnSpLocks/>
          </p:cNvCxnSpPr>
          <p:nvPr/>
        </p:nvCxnSpPr>
        <p:spPr>
          <a:xfrm>
            <a:off x="6667194" y="-33107"/>
            <a:ext cx="10491" cy="68868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A0B9DC0-BAAA-2040-845B-CE29886E97BD}"/>
              </a:ext>
              <a:ext uri="{C183D7F6-B498-43B3-948B-1728B52AA6E4}">
                <adec:decorative xmlns:adec="http://schemas.microsoft.com/office/drawing/2017/decorative" val="1"/>
              </a:ext>
            </a:extLst>
          </p:cNvPr>
          <p:cNvSpPr/>
          <p:nvPr/>
        </p:nvSpPr>
        <p:spPr>
          <a:xfrm>
            <a:off x="6686428" y="0"/>
            <a:ext cx="5519426" cy="29070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2" name="Text Box 17">
            <a:extLst>
              <a:ext uri="{FF2B5EF4-FFF2-40B4-BE49-F238E27FC236}">
                <a16:creationId xmlns:a16="http://schemas.microsoft.com/office/drawing/2014/main" id="{4B5D008A-33ED-0F48-9CC0-E997E1C5BEE7}"/>
              </a:ext>
            </a:extLst>
          </p:cNvPr>
          <p:cNvSpPr txBox="1">
            <a:spLocks noChangeArrowheads="1"/>
          </p:cNvSpPr>
          <p:nvPr/>
        </p:nvSpPr>
        <p:spPr bwMode="auto">
          <a:xfrm>
            <a:off x="7277644" y="356718"/>
            <a:ext cx="4309284" cy="245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t">
            <a:spAutoFit/>
          </a:bodyPr>
          <a:lstStyle/>
          <a:p>
            <a:pPr marL="0" marR="0" lvl="0" indent="0" algn="l" defTabSz="914400" rtl="0" eaLnBrk="1" fontAlgn="base" latinLnBrk="0" hangingPunct="1">
              <a:lnSpc>
                <a:spcPct val="100000"/>
              </a:lnSpc>
              <a:spcBef>
                <a:spcPct val="0"/>
              </a:spcBef>
              <a:spcAft>
                <a:spcPct val="0"/>
              </a:spcAft>
              <a:buClr>
                <a:srgbClr val="412D5D"/>
              </a:buClr>
              <a:buSzPct val="125000"/>
              <a:buFontTx/>
              <a:buNone/>
              <a:tabLst/>
              <a:defRPr/>
            </a:pPr>
            <a:r>
              <a:rPr kumimoji="0" lang="en-US" altLang="ja-JP" sz="1400" b="1" i="0" u="none" strike="noStrike" kern="1200" cap="none" spc="0" normalizeH="0" baseline="0" noProof="0" dirty="0">
                <a:ln>
                  <a:noFill/>
                </a:ln>
                <a:solidFill>
                  <a:srgbClr val="412D5D"/>
                </a:solidFill>
                <a:effectLst/>
                <a:uLnTx/>
                <a:uFillTx/>
                <a:latin typeface="Arial"/>
                <a:ea typeface="Open Sans" charset="0"/>
                <a:cs typeface="Arial"/>
              </a:rPr>
              <a:t>Centric Delivers</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2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Centric helped the Motorists Insurance Group team complete a Proof of Concept utilizing </a:t>
            </a:r>
            <a:r>
              <a:rPr kumimoji="0" lang="en-US" altLang="ja-JP" sz="1200" b="0" i="0" u="none" strike="noStrike" kern="1200" cap="none" spc="0" normalizeH="0" baseline="0" noProof="0" dirty="0" err="1">
                <a:ln>
                  <a:noFill/>
                </a:ln>
                <a:solidFill>
                  <a:srgbClr val="424242"/>
                </a:solidFill>
                <a:effectLst/>
                <a:uLnTx/>
                <a:uFillTx/>
                <a:latin typeface="Arial" charset="0"/>
                <a:ea typeface="游ゴシック" panose="020B0400000000000000" pitchFamily="34" charset="-128"/>
                <a:cs typeface="Arial" charset="0"/>
              </a:rPr>
              <a:t>UiPath</a:t>
            </a:r>
            <a:r>
              <a:rPr kumimoji="0" lang="en-US" altLang="ja-JP" sz="12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 RPA software to successfully automate this function with an Attended Robot running along-side a specialist.</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endParaRPr kumimoji="0" lang="en-US" altLang="ja-JP" sz="12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2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Centric employed a best-practice approach and design thinking to RPA to enable not only a working solution in days, not weeks; but a robust design to allow the Consumer Experience team to adjust and apply continuous improvement to vet the functioning solution from POC to Production.</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endPar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endParaRPr>
          </a:p>
        </p:txBody>
      </p:sp>
      <p:sp>
        <p:nvSpPr>
          <p:cNvPr id="10" name="Text Box 17"/>
          <p:cNvSpPr txBox="1">
            <a:spLocks noChangeArrowheads="1"/>
          </p:cNvSpPr>
          <p:nvPr/>
        </p:nvSpPr>
        <p:spPr bwMode="auto">
          <a:xfrm>
            <a:off x="7277643" y="3835712"/>
            <a:ext cx="4235841" cy="126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t">
            <a:spAutoFit/>
          </a:bodyPr>
          <a:lstStyle/>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400" b="1" i="0" u="none" strike="noStrike" kern="1200" cap="none" spc="0" normalizeH="0" baseline="0" noProof="0">
                <a:ln>
                  <a:noFill/>
                </a:ln>
                <a:solidFill>
                  <a:srgbClr val="412C5D"/>
                </a:solidFill>
                <a:effectLst/>
                <a:uLnTx/>
                <a:uFillTx/>
                <a:latin typeface="Arial" charset="0"/>
                <a:ea typeface="游ゴシック" panose="020B0400000000000000" pitchFamily="34" charset="-128"/>
                <a:cs typeface="Arial" charset="0"/>
              </a:rPr>
              <a:t>The Results</a:t>
            </a:r>
            <a:endParaRPr kumimoji="0" lang="en-US" altLang="ja-JP" sz="1400" b="0" i="0" u="none" strike="noStrike" kern="1200" cap="none" spc="0" normalizeH="0" baseline="0" noProof="0">
              <a:ln>
                <a:noFill/>
              </a:ln>
              <a:solidFill>
                <a:srgbClr val="412C5D"/>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200" b="0" i="0" u="none" strike="noStrike" kern="1200" cap="none" spc="0" normalizeH="0" baseline="0" noProof="0">
                <a:ln>
                  <a:noFill/>
                </a:ln>
                <a:solidFill>
                  <a:srgbClr val="424242"/>
                </a:solidFill>
                <a:effectLst/>
                <a:uLnTx/>
                <a:uFillTx/>
                <a:latin typeface="Arial" charset="0"/>
                <a:ea typeface="游ゴシック" panose="020B0400000000000000" pitchFamily="34" charset="-128"/>
                <a:cs typeface="Arial" charset="0"/>
              </a:rPr>
              <a:t>Eliminating the need for multiple spreadsheets and leveraging existing platforms for one true source of data, this process is faster, self-contained and more accurate than ever before.</a:t>
            </a:r>
          </a:p>
          <a:p>
            <a:pPr marL="0" marR="0" lvl="0" indent="0" algn="l" defTabSz="914400" rtl="0" eaLnBrk="1" fontAlgn="base" latinLnBrk="0" hangingPunct="1">
              <a:lnSpc>
                <a:spcPts val="1800"/>
              </a:lnSpc>
              <a:spcBef>
                <a:spcPct val="0"/>
              </a:spcBef>
              <a:spcAft>
                <a:spcPts val="0"/>
              </a:spcAft>
              <a:buClr>
                <a:srgbClr val="412D5D"/>
              </a:buClr>
              <a:buSzPct val="125000"/>
              <a:buFontTx/>
              <a:buNone/>
              <a:tabLst/>
              <a:defRPr/>
            </a:pPr>
            <a:endParaRPr kumimoji="0" lang="en-US" altLang="ja-JP" sz="1400" b="1" i="0" u="none" strike="noStrike" kern="1200" cap="none" spc="0" normalizeH="0" baseline="0" noProof="0">
              <a:ln>
                <a:noFill/>
              </a:ln>
              <a:solidFill>
                <a:srgbClr val="424242"/>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800"/>
              </a:lnSpc>
              <a:spcBef>
                <a:spcPct val="0"/>
              </a:spcBef>
              <a:spcAft>
                <a:spcPts val="0"/>
              </a:spcAft>
              <a:buClr>
                <a:srgbClr val="412D5D"/>
              </a:buClr>
              <a:buSzPct val="125000"/>
              <a:buFontTx/>
              <a:buNone/>
              <a:tabLst/>
              <a:defRPr/>
            </a:pPr>
            <a:endParaRPr kumimoji="0" lang="en-US" altLang="ja-JP" sz="1400" b="1" i="0" u="none" strike="noStrike" kern="1200" cap="none" spc="0" normalizeH="0" baseline="0" noProof="0">
              <a:ln>
                <a:noFill/>
              </a:ln>
              <a:solidFill>
                <a:srgbClr val="FFFFFF"/>
              </a:solidFill>
              <a:effectLst/>
              <a:uLnTx/>
              <a:uFillTx/>
              <a:latin typeface="Arial" charset="0"/>
              <a:ea typeface="游ゴシック" panose="020B0400000000000000" pitchFamily="34" charset="-128"/>
              <a:cs typeface="Arial" charset="0"/>
            </a:endParaRPr>
          </a:p>
        </p:txBody>
      </p:sp>
      <p:pic>
        <p:nvPicPr>
          <p:cNvPr id="14" name="Picture 13" descr="Centric logo">
            <a:extLst>
              <a:ext uri="{FF2B5EF4-FFF2-40B4-BE49-F238E27FC236}">
                <a16:creationId xmlns:a16="http://schemas.microsoft.com/office/drawing/2014/main" id="{103DFBB5-B57C-834D-A31E-FDE70D80EE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683" y="6447947"/>
            <a:ext cx="1312189" cy="181453"/>
          </a:xfrm>
          <a:prstGeom prst="rect">
            <a:avLst/>
          </a:prstGeom>
        </p:spPr>
      </p:pic>
    </p:spTree>
    <p:extLst>
      <p:ext uri="{BB962C8B-B14F-4D97-AF65-F5344CB8AC3E}">
        <p14:creationId xmlns:p14="http://schemas.microsoft.com/office/powerpoint/2010/main" val="300438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051C61D-626A-4E3A-8253-D2D485EC5F6B}"/>
              </a:ext>
            </a:extLst>
          </p:cNvPr>
          <p:cNvSpPr>
            <a:spLocks noGrp="1"/>
          </p:cNvSpPr>
          <p:nvPr>
            <p:ph type="title"/>
          </p:nvPr>
        </p:nvSpPr>
        <p:spPr/>
        <p:txBody>
          <a:bodyPr/>
          <a:lstStyle/>
          <a:p>
            <a:r>
              <a:rPr lang="en-US" kern="0" dirty="0">
                <a:solidFill>
                  <a:srgbClr val="FFFFFF"/>
                </a:solidFill>
                <a:latin typeface="Arial" panose="020B0604020202020204"/>
              </a:rPr>
              <a:t>We are considering this a huge success and have promoted it as such.  We are in the process of purchasing licensing and finding a true owner of this technology.  I appreciate everything Centric did to make this possible!</a:t>
            </a:r>
            <a:br>
              <a:rPr lang="en-US" kern="0" dirty="0">
                <a:solidFill>
                  <a:srgbClr val="FFFFFF"/>
                </a:solidFill>
                <a:latin typeface="Arial" panose="020B0604020202020204"/>
              </a:rPr>
            </a:br>
            <a:endParaRPr lang="en-US" dirty="0"/>
          </a:p>
        </p:txBody>
      </p:sp>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43211" y="-65855"/>
            <a:ext cx="9348789" cy="6923855"/>
          </a:xfrm>
          <a:prstGeom prst="rect">
            <a:avLst/>
          </a:prstGeom>
        </p:spPr>
      </p:pic>
      <p:sp>
        <p:nvSpPr>
          <p:cNvPr id="5" name="Rectangle 4">
            <a:extLst>
              <a:ext uri="{FF2B5EF4-FFF2-40B4-BE49-F238E27FC236}">
                <a16:creationId xmlns:a16="http://schemas.microsoft.com/office/drawing/2014/main" id="{A9B7153A-18F8-4D4F-BD58-5554D3287BEC}"/>
              </a:ext>
              <a:ext uri="{C183D7F6-B498-43B3-948B-1728B52AA6E4}">
                <adec:decorative xmlns:adec="http://schemas.microsoft.com/office/drawing/2017/decorative" val="1"/>
              </a:ext>
            </a:extLst>
          </p:cNvPr>
          <p:cNvSpPr/>
          <p:nvPr/>
        </p:nvSpPr>
        <p:spPr>
          <a:xfrm>
            <a:off x="-1" y="-65855"/>
            <a:ext cx="5686425" cy="6923856"/>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p>
        </p:txBody>
      </p:sp>
      <p:sp>
        <p:nvSpPr>
          <p:cNvPr id="13" name="Rectangle 12">
            <a:extLst>
              <a:ext uri="{C183D7F6-B498-43B3-948B-1728B52AA6E4}">
                <adec:decorative xmlns:adec="http://schemas.microsoft.com/office/drawing/2017/decorative" val="1"/>
              </a:ext>
            </a:extLst>
          </p:cNvPr>
          <p:cNvSpPr/>
          <p:nvPr/>
        </p:nvSpPr>
        <p:spPr>
          <a:xfrm rot="2700000">
            <a:off x="5389549" y="875226"/>
            <a:ext cx="593748" cy="5937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alphaModFix amt="26000"/>
            <a:extLst>
              <a:ext uri="{28A0092B-C50C-407E-A947-70E740481C1C}">
                <a14:useLocalDpi xmlns:a14="http://schemas.microsoft.com/office/drawing/2010/main"/>
              </a:ext>
            </a:extLst>
          </a:blip>
          <a:stretch>
            <a:fillRect/>
          </a:stretch>
        </p:blipFill>
        <p:spPr>
          <a:xfrm>
            <a:off x="834676" y="837721"/>
            <a:ext cx="1264679" cy="950473"/>
          </a:xfrm>
          <a:prstGeom prst="rect">
            <a:avLst/>
          </a:prstGeom>
        </p:spPr>
      </p:pic>
      <p:sp>
        <p:nvSpPr>
          <p:cNvPr id="6" name="Text Placeholder 2"/>
          <p:cNvSpPr txBox="1">
            <a:spLocks/>
          </p:cNvSpPr>
          <p:nvPr/>
        </p:nvSpPr>
        <p:spPr>
          <a:xfrm>
            <a:off x="939451" y="1312957"/>
            <a:ext cx="4179304" cy="4707322"/>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panose="020B0604020202020204"/>
                <a:ea typeface="+mn-ea"/>
                <a:cs typeface="+mn-cs"/>
              </a:rPr>
              <a:t>We are considering this a huge success and have promoted it as such.  We are in the process of purchasing licensing and finding a true owner of this technology.  I appreciate everything Centric did to make this possible!</a:t>
            </a:r>
          </a:p>
          <a:p>
            <a:pPr marL="0" marR="0" lvl="0" indent="0" algn="l" defTabSz="914377" rtl="0" eaLnBrk="1" fontAlgn="auto" latinLnBrk="0" hangingPunct="1">
              <a:lnSpc>
                <a:spcPct val="15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3" name="Rectangle 2">
            <a:extLst>
              <a:ext uri="{FF2B5EF4-FFF2-40B4-BE49-F238E27FC236}">
                <a16:creationId xmlns:a16="http://schemas.microsoft.com/office/drawing/2014/main" id="{8D145C30-FD4B-5249-8A9C-4716F047362E}"/>
              </a:ext>
            </a:extLst>
          </p:cNvPr>
          <p:cNvSpPr/>
          <p:nvPr/>
        </p:nvSpPr>
        <p:spPr>
          <a:xfrm>
            <a:off x="-526465" y="4443448"/>
            <a:ext cx="6096000" cy="861774"/>
          </a:xfrm>
          <a:prstGeom prst="rect">
            <a:avLst/>
          </a:prstGeom>
        </p:spPr>
        <p:txBody>
          <a:bodyPr>
            <a:spAutoFit/>
          </a:bodyPr>
          <a:lstStyle/>
          <a:p>
            <a:pPr marL="1371560" marR="0" lvl="0" indent="0" algn="l"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Arial" charset="0"/>
                <a:ea typeface="+mn-ea"/>
                <a:cs typeface="Arial" panose="020B0604020202020204" pitchFamily="34" charset="0"/>
              </a:rPr>
              <a:t>-</a:t>
            </a:r>
            <a:r>
              <a:rPr kumimoji="0" lang="en-US" sz="1400" b="1" i="1" u="none" strike="noStrike" kern="0" cap="none" spc="0" normalizeH="0" baseline="0" noProof="0">
                <a:ln>
                  <a:noFill/>
                </a:ln>
                <a:solidFill>
                  <a:srgbClr val="FFFFFF"/>
                </a:solidFill>
                <a:effectLst/>
                <a:uLnTx/>
                <a:uFillTx/>
                <a:latin typeface="Arial" charset="0"/>
                <a:ea typeface="+mn-ea"/>
                <a:cs typeface="Arial" panose="020B0604020202020204" pitchFamily="34" charset="0"/>
              </a:rPr>
              <a:t>Jeff Martin</a:t>
            </a:r>
          </a:p>
          <a:p>
            <a:pPr marL="1371560" marR="0" lvl="0" indent="0" algn="l"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FFFFFF"/>
                </a:solidFill>
                <a:effectLst/>
                <a:uLnTx/>
                <a:uFillTx/>
                <a:latin typeface="Arial" charset="0"/>
                <a:ea typeface="+mn-ea"/>
                <a:cs typeface="Arial" panose="020B0604020202020204" pitchFamily="34" charset="0"/>
              </a:rPr>
              <a:t>  AVP Consumer Experience</a:t>
            </a:r>
          </a:p>
        </p:txBody>
      </p:sp>
      <p:pic>
        <p:nvPicPr>
          <p:cNvPr id="17" name="Picture 16" descr="Motorists Insurance Group">
            <a:extLst>
              <a:ext uri="{FF2B5EF4-FFF2-40B4-BE49-F238E27FC236}">
                <a16:creationId xmlns:a16="http://schemas.microsoft.com/office/drawing/2014/main" id="{49F11129-6275-A446-B148-198386A4DC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4977" y="5448012"/>
            <a:ext cx="1454232" cy="248153"/>
          </a:xfrm>
          <a:prstGeom prst="rect">
            <a:avLst/>
          </a:prstGeom>
        </p:spPr>
      </p:pic>
      <p:sp>
        <p:nvSpPr>
          <p:cNvPr id="16" name="Oval 15">
            <a:extLst>
              <a:ext uri="{FF2B5EF4-FFF2-40B4-BE49-F238E27FC236}">
                <a16:creationId xmlns:a16="http://schemas.microsoft.com/office/drawing/2014/main" id="{C5D123E9-E46D-3344-A340-D5DAB06A17A7}"/>
              </a:ext>
              <a:ext uri="{C183D7F6-B498-43B3-948B-1728B52AA6E4}">
                <adec:decorative xmlns:adec="http://schemas.microsoft.com/office/drawing/2017/decorative" val="1"/>
              </a:ext>
            </a:extLst>
          </p:cNvPr>
          <p:cNvSpPr/>
          <p:nvPr/>
        </p:nvSpPr>
        <p:spPr>
          <a:xfrm>
            <a:off x="11548645" y="6257185"/>
            <a:ext cx="372680" cy="3726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Slide Number Placeholder 9">
            <a:extLst>
              <a:ext uri="{FF2B5EF4-FFF2-40B4-BE49-F238E27FC236}">
                <a16:creationId xmlns:a16="http://schemas.microsoft.com/office/drawing/2014/main" id="{0404AC99-427C-B449-B113-72810D4747E0}"/>
              </a:ext>
            </a:extLst>
          </p:cNvPr>
          <p:cNvSpPr txBox="1">
            <a:spLocks/>
          </p:cNvSpPr>
          <p:nvPr/>
        </p:nvSpPr>
        <p:spPr>
          <a:xfrm>
            <a:off x="11575172" y="6387536"/>
            <a:ext cx="319625" cy="108360"/>
          </a:xfrm>
          <a:prstGeom prst="rect">
            <a:avLst/>
          </a:prstGeom>
        </p:spPr>
        <p:txBody>
          <a:bodyPr vert="horz" wrap="none" lIns="0" tIns="0" rIns="0" bIns="0" rtlCol="0" anchor="ctr"/>
          <a:lstStyle>
            <a:defPPr>
              <a:defRPr lang="en-US"/>
            </a:defPPr>
            <a:lvl1pPr marL="0" algn="ctr" defTabSz="765273" rtl="0" eaLnBrk="1" latinLnBrk="0" hangingPunct="1">
              <a:defRPr sz="1200" b="1" i="0" kern="1200">
                <a:solidFill>
                  <a:schemeClr val="bg1"/>
                </a:solidFill>
                <a:latin typeface="Arial" charset="0"/>
                <a:ea typeface="Arial" charset="0"/>
                <a:cs typeface="Arial" charset="0"/>
              </a:defRPr>
            </a:lvl1pPr>
            <a:lvl2pPr marL="382636" algn="l" defTabSz="765273" rtl="0" eaLnBrk="1" latinLnBrk="0" hangingPunct="1">
              <a:defRPr sz="1507" kern="1200">
                <a:solidFill>
                  <a:schemeClr val="tx1"/>
                </a:solidFill>
                <a:latin typeface="+mn-lt"/>
                <a:ea typeface="+mn-ea"/>
                <a:cs typeface="+mn-cs"/>
              </a:defRPr>
            </a:lvl2pPr>
            <a:lvl3pPr marL="765273" algn="l" defTabSz="765273" rtl="0" eaLnBrk="1" latinLnBrk="0" hangingPunct="1">
              <a:defRPr sz="1507" kern="1200">
                <a:solidFill>
                  <a:schemeClr val="tx1"/>
                </a:solidFill>
                <a:latin typeface="+mn-lt"/>
                <a:ea typeface="+mn-ea"/>
                <a:cs typeface="+mn-cs"/>
              </a:defRPr>
            </a:lvl3pPr>
            <a:lvl4pPr marL="1147909" algn="l" defTabSz="765273" rtl="0" eaLnBrk="1" latinLnBrk="0" hangingPunct="1">
              <a:defRPr sz="1507" kern="1200">
                <a:solidFill>
                  <a:schemeClr val="tx1"/>
                </a:solidFill>
                <a:latin typeface="+mn-lt"/>
                <a:ea typeface="+mn-ea"/>
                <a:cs typeface="+mn-cs"/>
              </a:defRPr>
            </a:lvl4pPr>
            <a:lvl5pPr marL="1530546" algn="l" defTabSz="765273" rtl="0" eaLnBrk="1" latinLnBrk="0" hangingPunct="1">
              <a:defRPr sz="1507" kern="1200">
                <a:solidFill>
                  <a:schemeClr val="tx1"/>
                </a:solidFill>
                <a:latin typeface="+mn-lt"/>
                <a:ea typeface="+mn-ea"/>
                <a:cs typeface="+mn-cs"/>
              </a:defRPr>
            </a:lvl5pPr>
            <a:lvl6pPr marL="1913182" algn="l" defTabSz="765273" rtl="0" eaLnBrk="1" latinLnBrk="0" hangingPunct="1">
              <a:defRPr sz="1507" kern="1200">
                <a:solidFill>
                  <a:schemeClr val="tx1"/>
                </a:solidFill>
                <a:latin typeface="+mn-lt"/>
                <a:ea typeface="+mn-ea"/>
                <a:cs typeface="+mn-cs"/>
              </a:defRPr>
            </a:lvl6pPr>
            <a:lvl7pPr marL="2295819" algn="l" defTabSz="765273" rtl="0" eaLnBrk="1" latinLnBrk="0" hangingPunct="1">
              <a:defRPr sz="1507" kern="1200">
                <a:solidFill>
                  <a:schemeClr val="tx1"/>
                </a:solidFill>
                <a:latin typeface="+mn-lt"/>
                <a:ea typeface="+mn-ea"/>
                <a:cs typeface="+mn-cs"/>
              </a:defRPr>
            </a:lvl7pPr>
            <a:lvl8pPr marL="2678454" algn="l" defTabSz="765273" rtl="0" eaLnBrk="1" latinLnBrk="0" hangingPunct="1">
              <a:defRPr sz="1507" kern="1200">
                <a:solidFill>
                  <a:schemeClr val="tx1"/>
                </a:solidFill>
                <a:latin typeface="+mn-lt"/>
                <a:ea typeface="+mn-ea"/>
                <a:cs typeface="+mn-cs"/>
              </a:defRPr>
            </a:lvl8pPr>
            <a:lvl9pPr marL="3061091" algn="l" defTabSz="765273" rtl="0" eaLnBrk="1" latinLnBrk="0" hangingPunct="1">
              <a:defRPr sz="1507" kern="1200">
                <a:solidFill>
                  <a:schemeClr val="tx1"/>
                </a:solidFill>
                <a:latin typeface="+mn-lt"/>
                <a:ea typeface="+mn-ea"/>
                <a:cs typeface="+mn-cs"/>
              </a:defRPr>
            </a:lvl9pPr>
          </a:lstStyle>
          <a:p>
            <a:pPr marL="0" marR="0" lvl="0" indent="0" algn="ctr" defTabSz="765273" rtl="0" eaLnBrk="1" fontAlgn="base" latinLnBrk="0" hangingPunct="1">
              <a:lnSpc>
                <a:spcPct val="100000"/>
              </a:lnSpc>
              <a:spcBef>
                <a:spcPct val="0"/>
              </a:spcBef>
              <a:spcAft>
                <a:spcPct val="0"/>
              </a:spcAft>
              <a:buClrTx/>
              <a:buSzTx/>
              <a:buFontTx/>
              <a:buNone/>
              <a:tabLst/>
              <a:defRPr/>
            </a:pPr>
            <a:fld id="{175D4B48-FFA5-7D40-9EA7-31B4854DE5AA}"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Arial Regular" charset="0"/>
                <a:cs typeface="Arial" panose="020B0604020202020204" pitchFamily="34" charset="0"/>
              </a:rPr>
              <a:pPr marL="0" marR="0" lvl="0" indent="0" algn="ctr" defTabSz="765273"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Arial Regular" charset="0"/>
              <a:cs typeface="Arial" panose="020B0604020202020204" pitchFamily="34" charset="0"/>
            </a:endParaRPr>
          </a:p>
        </p:txBody>
      </p:sp>
    </p:spTree>
    <p:extLst>
      <p:ext uri="{BB962C8B-B14F-4D97-AF65-F5344CB8AC3E}">
        <p14:creationId xmlns:p14="http://schemas.microsoft.com/office/powerpoint/2010/main" val="204793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DB12D41-E636-4362-BD9A-A47A891D9DCD}"/>
              </a:ext>
            </a:extLst>
          </p:cNvPr>
          <p:cNvSpPr>
            <a:spLocks noGrp="1"/>
          </p:cNvSpPr>
          <p:nvPr>
            <p:ph type="title"/>
          </p:nvPr>
        </p:nvSpPr>
        <p:spPr/>
        <p:txBody>
          <a:bodyPr/>
          <a:lstStyle/>
          <a:p>
            <a:r>
              <a:rPr lang="en-US" b="1" dirty="0">
                <a:solidFill>
                  <a:schemeClr val="bg1"/>
                </a:solidFill>
                <a:latin typeface="Arial" panose="020B0604020202020204"/>
              </a:rPr>
              <a:t>Regional bank turns around loans faster</a:t>
            </a:r>
            <a:br>
              <a:rPr lang="en-US" b="1" dirty="0">
                <a:solidFill>
                  <a:srgbClr val="412C5D"/>
                </a:solidFill>
                <a:latin typeface="Arial" panose="020B0604020202020204"/>
              </a:rPr>
            </a:br>
            <a:endParaRPr lang="en-US" dirty="0"/>
          </a:p>
        </p:txBody>
      </p:sp>
      <p:sp>
        <p:nvSpPr>
          <p:cNvPr id="12" name="Title 7" hidden="1">
            <a:extLst>
              <a:ext uri="{C183D7F6-B498-43B3-948B-1728B52AA6E4}">
                <adec:decorative xmlns:adec="http://schemas.microsoft.com/office/drawing/2017/decorative" val="1"/>
              </a:ext>
            </a:extLst>
          </p:cNvPr>
          <p:cNvSpPr txBox="1">
            <a:spLocks/>
          </p:cNvSpPr>
          <p:nvPr/>
        </p:nvSpPr>
        <p:spPr>
          <a:xfrm>
            <a:off x="0" y="3314035"/>
            <a:ext cx="6152478" cy="521677"/>
          </a:xfrm>
          <a:prstGeom prst="rect">
            <a:avLst/>
          </a:prstGeom>
        </p:spPr>
        <p:txBody>
          <a:bodyPr vert="horz" lIns="91440" tIns="45720" rIns="91440" bIns="45720" rtlCol="0" anchor="ctr">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Muli" charset="0"/>
              <a:cs typeface="Arial" panose="020B0604020202020204" pitchFamily="34" charset="0"/>
            </a:endParaRPr>
          </a:p>
        </p:txBody>
      </p:sp>
      <p:pic>
        <p:nvPicPr>
          <p:cNvPr id="17" name="Picture 16">
            <a:extLst>
              <a:ext uri="{FF2B5EF4-FFF2-40B4-BE49-F238E27FC236}">
                <a16:creationId xmlns:a16="http://schemas.microsoft.com/office/drawing/2014/main" id="{73DF8E67-D916-5A42-B22B-236197C0561E}"/>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047"/>
          <a:stretch/>
        </p:blipFill>
        <p:spPr>
          <a:xfrm>
            <a:off x="1349280" y="-7085"/>
            <a:ext cx="5147487" cy="3357367"/>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5066" y="-43332"/>
            <a:ext cx="1689933" cy="3357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1904EAED-1AFA-FB44-9919-0076348D09F7}"/>
              </a:ext>
              <a:ext uri="{C183D7F6-B498-43B3-948B-1728B52AA6E4}">
                <adec:decorative xmlns:adec="http://schemas.microsoft.com/office/drawing/2017/decorative" val="1"/>
              </a:ext>
            </a:extLst>
          </p:cNvPr>
          <p:cNvSpPr/>
          <p:nvPr/>
        </p:nvSpPr>
        <p:spPr>
          <a:xfrm rot="10800000" flipH="1">
            <a:off x="1654094" y="-37447"/>
            <a:ext cx="3048000" cy="3452003"/>
          </a:xfrm>
          <a:prstGeom prst="rect">
            <a:avLst/>
          </a:prstGeom>
          <a:gradFill flip="none" rotWithShape="1">
            <a:gsLst>
              <a:gs pos="0">
                <a:schemeClr val="accent3">
                  <a:lumMod val="5000"/>
                  <a:lumOff val="95000"/>
                  <a:alpha val="0"/>
                </a:schemeClr>
              </a:gs>
              <a:gs pos="71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a:ea typeface="+mn-ea"/>
              <a:cs typeface="+mn-cs"/>
            </a:endParaRPr>
          </a:p>
        </p:txBody>
      </p:sp>
      <p:sp>
        <p:nvSpPr>
          <p:cNvPr id="16" name="Text Placeholder 3"/>
          <p:cNvSpPr txBox="1">
            <a:spLocks/>
          </p:cNvSpPr>
          <p:nvPr/>
        </p:nvSpPr>
        <p:spPr>
          <a:xfrm>
            <a:off x="232793" y="451887"/>
            <a:ext cx="2598807" cy="925863"/>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90000"/>
              </a:lnSpc>
              <a:spcBef>
                <a:spcPts val="1000"/>
              </a:spcBef>
              <a:spcAft>
                <a:spcPct val="0"/>
              </a:spcAft>
              <a:buClrTx/>
              <a:buSzTx/>
              <a:buFont typeface="Arial"/>
              <a:buNone/>
              <a:tabLst/>
              <a:defRPr/>
            </a:pPr>
            <a:r>
              <a:rPr kumimoji="0" lang="en-US" sz="2400" b="1" i="0" u="none" strike="noStrike" kern="1200" cap="none" spc="0" normalizeH="0" baseline="0" noProof="0" dirty="0">
                <a:ln>
                  <a:noFill/>
                </a:ln>
                <a:solidFill>
                  <a:srgbClr val="412C5D"/>
                </a:solidFill>
                <a:effectLst/>
                <a:uLnTx/>
                <a:uFillTx/>
                <a:latin typeface="Arial" panose="020B0604020202020204"/>
                <a:ea typeface="+mn-ea"/>
                <a:cs typeface="+mn-cs"/>
              </a:rPr>
              <a:t>Regional bank turns around loans faster</a:t>
            </a:r>
          </a:p>
        </p:txBody>
      </p:sp>
      <p:sp>
        <p:nvSpPr>
          <p:cNvPr id="15" name="Text Placeholder 4"/>
          <p:cNvSpPr txBox="1">
            <a:spLocks/>
          </p:cNvSpPr>
          <p:nvPr/>
        </p:nvSpPr>
        <p:spPr>
          <a:xfrm>
            <a:off x="275022" y="1603327"/>
            <a:ext cx="2598806" cy="95207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base" latinLnBrk="0" hangingPunct="1">
              <a:lnSpc>
                <a:spcPts val="1600"/>
              </a:lnSpc>
              <a:spcBef>
                <a:spcPts val="600"/>
              </a:spcBef>
              <a:spcAft>
                <a:spcPct val="0"/>
              </a:spcAft>
              <a:buClrTx/>
              <a:buSzTx/>
              <a:buFont typeface="Arial"/>
              <a:buNone/>
              <a:tabLst/>
              <a:defRPr/>
            </a:pPr>
            <a:r>
              <a:rPr kumimoji="0" lang="en-US" sz="1200" b="0" i="0" u="none" strike="noStrike" kern="1200" cap="none" spc="0" normalizeH="0" baseline="0" noProof="0" dirty="0">
                <a:ln>
                  <a:noFill/>
                </a:ln>
                <a:solidFill>
                  <a:srgbClr val="424242"/>
                </a:solidFill>
                <a:effectLst/>
                <a:uLnTx/>
                <a:uFillTx/>
                <a:latin typeface="Arial" panose="020B0604020202020204"/>
                <a:ea typeface="+mn-ea"/>
                <a:cs typeface="+mn-cs"/>
              </a:rPr>
              <a:t>By utilizing Robotic Process Automation (RPA), a regional bank can save time and resources and deliver quicker loan decisions to their customers</a:t>
            </a:r>
          </a:p>
          <a:p>
            <a:pPr marL="0" marR="0" lvl="0" indent="0" algn="l" defTabSz="914377" rtl="0" eaLnBrk="1" fontAlgn="base" latinLnBrk="0" hangingPunct="1">
              <a:lnSpc>
                <a:spcPts val="1600"/>
              </a:lnSpc>
              <a:spcBef>
                <a:spcPts val="600"/>
              </a:spcBef>
              <a:spcAft>
                <a:spcPct val="0"/>
              </a:spcAft>
              <a:buClrTx/>
              <a:buSzTx/>
              <a:buFont typeface="Arial"/>
              <a:buNone/>
              <a:tabLst/>
              <a:defRPr/>
            </a:pPr>
            <a:endParaRPr kumimoji="0" lang="en-US" sz="1200" b="0" i="0" u="none" strike="noStrike" kern="1200" cap="none" spc="0" normalizeH="0" baseline="0" noProof="0" dirty="0">
              <a:ln>
                <a:noFill/>
              </a:ln>
              <a:solidFill>
                <a:srgbClr val="424242"/>
              </a:solidFill>
              <a:effectLst/>
              <a:uLnTx/>
              <a:uFillTx/>
              <a:latin typeface="Arial" panose="020B0604020202020204"/>
              <a:ea typeface="+mn-ea"/>
              <a:cs typeface="+mn-cs"/>
            </a:endParaRPr>
          </a:p>
        </p:txBody>
      </p:sp>
      <p:sp>
        <p:nvSpPr>
          <p:cNvPr id="4" name="Rectangle 3">
            <a:extLst>
              <a:ext uri="{C183D7F6-B498-43B3-948B-1728B52AA6E4}">
                <adec:decorative xmlns:adec="http://schemas.microsoft.com/office/drawing/2017/decorative" val="1"/>
              </a:ext>
            </a:extLst>
          </p:cNvPr>
          <p:cNvSpPr/>
          <p:nvPr/>
        </p:nvSpPr>
        <p:spPr>
          <a:xfrm>
            <a:off x="2886" y="3314035"/>
            <a:ext cx="6445526" cy="35439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8" name="Rectangle 17">
            <a:extLst>
              <a:ext uri="{C183D7F6-B498-43B3-948B-1728B52AA6E4}">
                <adec:decorative xmlns:adec="http://schemas.microsoft.com/office/drawing/2017/decorative" val="1"/>
              </a:ext>
            </a:extLst>
          </p:cNvPr>
          <p:cNvSpPr/>
          <p:nvPr/>
        </p:nvSpPr>
        <p:spPr>
          <a:xfrm>
            <a:off x="2885" y="3027198"/>
            <a:ext cx="6442641" cy="5216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2" name="Text Placeholder 3"/>
          <p:cNvSpPr txBox="1">
            <a:spLocks/>
          </p:cNvSpPr>
          <p:nvPr/>
        </p:nvSpPr>
        <p:spPr>
          <a:xfrm>
            <a:off x="240934" y="3065971"/>
            <a:ext cx="5677045" cy="452323"/>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ts val="2600"/>
              </a:lnSpc>
              <a:spcBef>
                <a:spcPts val="1000"/>
              </a:spcBef>
              <a:spcAft>
                <a:spcPct val="0"/>
              </a:spcAft>
              <a:buClrTx/>
              <a:buSzTx/>
              <a:buFont typeface="Arial"/>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rPr>
              <a:t>A Russell 1000 Index bank</a:t>
            </a:r>
            <a:endParaRPr kumimoji="0" lang="en-US" sz="2000" b="1" i="0" u="none" strike="noStrike" kern="1200" cap="none" spc="0" normalizeH="0" baseline="0" noProof="0" dirty="0">
              <a:ln>
                <a:noFill/>
              </a:ln>
              <a:solidFill>
                <a:srgbClr val="FFFFFF"/>
              </a:solidFill>
              <a:effectLst/>
              <a:uLnTx/>
              <a:uFillTx/>
              <a:latin typeface="Arial"/>
              <a:ea typeface="Muli Light" charset="0"/>
              <a:cs typeface="Arial"/>
            </a:endParaRPr>
          </a:p>
        </p:txBody>
      </p:sp>
      <p:sp>
        <p:nvSpPr>
          <p:cNvPr id="9" name="Text Box 17"/>
          <p:cNvSpPr txBox="1">
            <a:spLocks noChangeArrowheads="1"/>
          </p:cNvSpPr>
          <p:nvPr/>
        </p:nvSpPr>
        <p:spPr bwMode="auto">
          <a:xfrm>
            <a:off x="321483" y="3578610"/>
            <a:ext cx="6011856" cy="2769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t">
            <a:spAutoFit/>
          </a:bodyPr>
          <a:lstStyle/>
          <a:p>
            <a:pPr marL="0" marR="0" lvl="0" indent="0" algn="l" defTabSz="914377" rtl="0" eaLnBrk="1" fontAlgn="auto" latinLnBrk="0" hangingPunct="1">
              <a:lnSpc>
                <a:spcPts val="1800"/>
              </a:lnSpc>
              <a:spcBef>
                <a:spcPts val="0"/>
              </a:spcBef>
              <a:spcAft>
                <a:spcPts val="0"/>
              </a:spcAft>
              <a:buClr>
                <a:srgbClr val="412D5D"/>
              </a:buClr>
              <a:buSzPct val="125000"/>
              <a:buFontTx/>
              <a:buNone/>
              <a:tabLst/>
              <a:defRPr/>
            </a:pPr>
            <a:r>
              <a:rPr kumimoji="0" lang="en-US" altLang="ja-JP" sz="1100" b="1" i="0" u="none" strike="noStrike" kern="0" cap="none" spc="0" normalizeH="0" baseline="0" noProof="0" dirty="0">
                <a:ln>
                  <a:noFill/>
                </a:ln>
                <a:solidFill>
                  <a:srgbClr val="412D5D"/>
                </a:solidFill>
                <a:effectLst/>
                <a:uLnTx/>
                <a:uFillTx/>
                <a:latin typeface="Arial" charset="0"/>
                <a:ea typeface="游ゴシック" panose="020B0400000000000000" pitchFamily="34" charset="-128"/>
                <a:cs typeface="Arial" charset="0"/>
              </a:rPr>
              <a:t>Many Loans, Few Resources, Greater Needs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24242"/>
                </a:solidFill>
                <a:effectLst/>
                <a:uLnTx/>
                <a:uFillTx/>
                <a:latin typeface="Arial" charset="0"/>
                <a:ea typeface="+mn-ea"/>
                <a:cs typeface="+mn-cs"/>
              </a:rPr>
              <a:t>Our client, a Russell 1000 Index bank holding company, was looking for ways to more efficiently and effectively process loan requests, including ordering appraisals, titles, and other documents necessary for making loan decisions. In order to stay competitive, the bank was looking to reduce the time to process these requests, while also improving the customer experience by focusing on customer value-added activities.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424242"/>
              </a:solidFill>
              <a:effectLst/>
              <a:uLnTx/>
              <a:uFillTx/>
              <a:latin typeface="Arial"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24242"/>
                </a:solidFill>
                <a:effectLst/>
                <a:uLnTx/>
                <a:uFillTx/>
                <a:latin typeface="Arial" charset="0"/>
                <a:ea typeface="+mn-ea"/>
                <a:cs typeface="+mn-cs"/>
              </a:rPr>
              <a:t>The bank entered in discussions with </a:t>
            </a:r>
            <a:r>
              <a:rPr kumimoji="0" lang="en-US" sz="1100" b="0" i="0" u="none" strike="noStrike" kern="0" cap="none" spc="0" normalizeH="0" baseline="0" noProof="0" dirty="0" err="1">
                <a:ln>
                  <a:noFill/>
                </a:ln>
                <a:solidFill>
                  <a:srgbClr val="424242"/>
                </a:solidFill>
                <a:effectLst/>
                <a:uLnTx/>
                <a:uFillTx/>
                <a:latin typeface="Arial" charset="0"/>
                <a:ea typeface="+mn-ea"/>
                <a:cs typeface="+mn-cs"/>
              </a:rPr>
              <a:t>Centric’s</a:t>
            </a:r>
            <a:r>
              <a:rPr kumimoji="0" lang="en-US" sz="1100" b="0" i="0" u="none" strike="noStrike" kern="0" cap="none" spc="0" normalizeH="0" baseline="0" noProof="0" dirty="0">
                <a:ln>
                  <a:noFill/>
                </a:ln>
                <a:solidFill>
                  <a:srgbClr val="424242"/>
                </a:solidFill>
                <a:effectLst/>
                <a:uLnTx/>
                <a:uFillTx/>
                <a:latin typeface="Arial" charset="0"/>
                <a:ea typeface="+mn-ea"/>
                <a:cs typeface="+mn-cs"/>
              </a:rPr>
              <a:t> Columbus office and Process Excellence (PEX) practice to identify how this process could be transformed to reduce manual effort and shorten processing times. The Centric team decided to use Robotic Process Automation (RPA) to process high volume requests.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424242"/>
              </a:solidFill>
              <a:effectLst/>
              <a:uLnTx/>
              <a:uFillTx/>
              <a:latin typeface="Arial"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24242"/>
                </a:solidFill>
                <a:effectLst/>
                <a:uLnTx/>
                <a:uFillTx/>
                <a:latin typeface="Arial" charset="0"/>
                <a:ea typeface="+mn-ea"/>
                <a:cs typeface="+mn-cs"/>
              </a:rPr>
              <a:t>In essence, by using RPA, the bank could utilize automated capabilities to perform some of the more standard, rules-based tasks. These automations could run any time of the day or night, thereby improving throughput and allowing the remaining activities of the loan process to be completed sooner. </a:t>
            </a:r>
          </a:p>
        </p:txBody>
      </p:sp>
      <p:sp>
        <p:nvSpPr>
          <p:cNvPr id="6" name="Rectangle 5">
            <a:extLst>
              <a:ext uri="{C183D7F6-B498-43B3-948B-1728B52AA6E4}">
                <adec:decorative xmlns:adec="http://schemas.microsoft.com/office/drawing/2017/decorative" val="1"/>
              </a:ext>
            </a:extLst>
          </p:cNvPr>
          <p:cNvSpPr/>
          <p:nvPr/>
        </p:nvSpPr>
        <p:spPr>
          <a:xfrm>
            <a:off x="6439170" y="21385"/>
            <a:ext cx="5752830" cy="39758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cxnSp>
        <p:nvCxnSpPr>
          <p:cNvPr id="13" name="Straight Connector 12">
            <a:extLst>
              <a:ext uri="{FF2B5EF4-FFF2-40B4-BE49-F238E27FC236}">
                <a16:creationId xmlns:a16="http://schemas.microsoft.com/office/drawing/2014/main" id="{487EC92D-C76E-034E-958B-D371090FD864}"/>
              </a:ext>
              <a:ext uri="{C183D7F6-B498-43B3-948B-1728B52AA6E4}">
                <adec:decorative xmlns:adec="http://schemas.microsoft.com/office/drawing/2017/decorative" val="1"/>
              </a:ext>
            </a:extLst>
          </p:cNvPr>
          <p:cNvCxnSpPr>
            <a:cxnSpLocks/>
          </p:cNvCxnSpPr>
          <p:nvPr/>
        </p:nvCxnSpPr>
        <p:spPr>
          <a:xfrm>
            <a:off x="6442056" y="-90142"/>
            <a:ext cx="3470" cy="7061648"/>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Box 17"/>
          <p:cNvSpPr txBox="1">
            <a:spLocks noChangeArrowheads="1"/>
          </p:cNvSpPr>
          <p:nvPr/>
        </p:nvSpPr>
        <p:spPr bwMode="auto">
          <a:xfrm>
            <a:off x="6719399" y="228600"/>
            <a:ext cx="5147487" cy="3520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t">
            <a:spAutoFit/>
          </a:bodyPr>
          <a:lstStyle/>
          <a:p>
            <a:pPr marL="0" marR="0" lvl="0" indent="0" algn="l" defTabSz="914400" rtl="0" eaLnBrk="1" fontAlgn="base" latinLnBrk="0" hangingPunct="1">
              <a:lnSpc>
                <a:spcPts val="1800"/>
              </a:lnSpc>
              <a:spcBef>
                <a:spcPct val="0"/>
              </a:spcBef>
              <a:spcAft>
                <a:spcPts val="0"/>
              </a:spcAft>
              <a:buClr>
                <a:srgbClr val="412D5D"/>
              </a:buClr>
              <a:buSzPct val="125000"/>
              <a:buFontTx/>
              <a:buNone/>
              <a:tabLst/>
              <a:defRPr/>
            </a:pPr>
            <a:r>
              <a:rPr kumimoji="0" lang="en-US" altLang="ja-JP" sz="1100" b="1" i="0" u="none" strike="noStrike" kern="1200" cap="none" spc="0" normalizeH="0" baseline="0" noProof="0">
                <a:ln>
                  <a:noFill/>
                </a:ln>
                <a:solidFill>
                  <a:srgbClr val="412C5D"/>
                </a:solidFill>
                <a:effectLst/>
                <a:uLnTx/>
                <a:uFillTx/>
                <a:latin typeface="Arial" charset="0"/>
                <a:ea typeface="游ゴシック" panose="020B0400000000000000" pitchFamily="34" charset="-128"/>
                <a:cs typeface="Arial" charset="0"/>
              </a:rPr>
              <a:t>Business and Automation Transformation</a:t>
            </a:r>
          </a:p>
          <a:p>
            <a:pPr marL="0" marR="0" lvl="0" indent="0" algn="l" defTabSz="914400" rtl="0" eaLnBrk="1" fontAlgn="base" latinLnBrk="0" hangingPunct="1">
              <a:lnSpc>
                <a:spcPts val="1600"/>
              </a:lnSpc>
              <a:spcBef>
                <a:spcPct val="0"/>
              </a:spcBef>
              <a:spcAft>
                <a:spcPct val="0"/>
              </a:spcAft>
              <a:buClrTx/>
              <a:buSzTx/>
              <a:buFontTx/>
              <a:buNone/>
              <a:tabLst/>
              <a:defRPr/>
            </a:pPr>
            <a:r>
              <a:rPr kumimoji="0" lang="en-US" sz="1100" b="0" i="0" u="none" strike="noStrike" kern="1200" cap="none" spc="0" normalizeH="0" baseline="0" noProof="0">
                <a:ln>
                  <a:noFill/>
                </a:ln>
                <a:solidFill>
                  <a:srgbClr val="424242"/>
                </a:solidFill>
                <a:effectLst/>
                <a:uLnTx/>
                <a:uFillTx/>
                <a:latin typeface="Arial" charset="0"/>
                <a:ea typeface="+mn-ea"/>
                <a:cs typeface="Arial" charset="0"/>
              </a:rPr>
              <a:t>The bank was not just looking for a system implementer, but a partner to help them improve business processes, recommend automation opportunities, mentor staff on how to use automation tools, educate users on what RPA is and isn’t, and be on-site to collaborate and deliver results.</a:t>
            </a:r>
          </a:p>
          <a:p>
            <a:pPr marL="0" marR="0" lvl="0" indent="0" algn="l" defTabSz="914400" rtl="0" eaLnBrk="1" fontAlgn="base" latinLnBrk="0" hangingPunct="1">
              <a:lnSpc>
                <a:spcPts val="16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424242"/>
              </a:solidFill>
              <a:effectLst/>
              <a:uLnTx/>
              <a:uFillTx/>
              <a:latin typeface="Arial" charset="0"/>
              <a:ea typeface="+mn-ea"/>
              <a:cs typeface="Arial" charset="0"/>
            </a:endParaRPr>
          </a:p>
          <a:p>
            <a:pPr marL="0" marR="0" lvl="0" indent="0" algn="l" defTabSz="914400" rtl="0" eaLnBrk="1" fontAlgn="base" latinLnBrk="0" hangingPunct="1">
              <a:lnSpc>
                <a:spcPts val="1600"/>
              </a:lnSpc>
              <a:spcBef>
                <a:spcPct val="0"/>
              </a:spcBef>
              <a:spcAft>
                <a:spcPct val="0"/>
              </a:spcAft>
              <a:buClrTx/>
              <a:buSzTx/>
              <a:buFontTx/>
              <a:buNone/>
              <a:tabLst/>
              <a:defRPr/>
            </a:pPr>
            <a:r>
              <a:rPr kumimoji="0" lang="en-US" sz="1100" b="0" i="0" u="none" strike="noStrike" kern="1200" cap="none" spc="0" normalizeH="0" baseline="0" noProof="0">
                <a:ln>
                  <a:noFill/>
                </a:ln>
                <a:solidFill>
                  <a:srgbClr val="424242"/>
                </a:solidFill>
                <a:effectLst/>
                <a:uLnTx/>
                <a:uFillTx/>
                <a:latin typeface="Arial" charset="0"/>
                <a:ea typeface="+mn-ea"/>
                <a:cs typeface="Arial" charset="0"/>
              </a:rPr>
              <a:t>The Centric National PEX team helped the bank to identify what role automation could play in the loan process and how those changes would result in improved customer service and maximized employee productivity. Our approach included:</a:t>
            </a:r>
          </a:p>
          <a:p>
            <a:pPr marL="171446" marR="0" lvl="0" indent="-171446" algn="l" defTabSz="914400" rtl="0" eaLnBrk="1" fontAlgn="base" latinLnBrk="0" hangingPunct="1">
              <a:lnSpc>
                <a:spcPts val="1600"/>
              </a:lnSpc>
              <a:spcBef>
                <a:spcPts val="600"/>
              </a:spcBef>
              <a:spcAft>
                <a:spcPct val="0"/>
              </a:spcAft>
              <a:buClrTx/>
              <a:buSzTx/>
              <a:buFont typeface="Arial" panose="020B0604020202020204" pitchFamily="34" charset="0"/>
              <a:buChar char="•"/>
              <a:tabLst/>
              <a:defRPr/>
            </a:pPr>
            <a:r>
              <a:rPr kumimoji="0" lang="en-US" altLang="ja-JP" sz="1100" b="0" i="0" u="none" strike="noStrike" kern="1200" cap="none" spc="0" normalizeH="0" baseline="0" noProof="0">
                <a:ln>
                  <a:noFill/>
                </a:ln>
                <a:solidFill>
                  <a:srgbClr val="424242"/>
                </a:solidFill>
                <a:effectLst/>
                <a:uLnTx/>
                <a:uFillTx/>
                <a:latin typeface="Arial" charset="0"/>
                <a:ea typeface="游ゴシック" panose="020B0400000000000000" pitchFamily="34" charset="-128"/>
                <a:cs typeface="Arial" charset="0"/>
              </a:rPr>
              <a:t>Moving the organization towards an agile development perspective versus the traditional waterfall approach</a:t>
            </a:r>
          </a:p>
          <a:p>
            <a:pPr marL="171446" marR="0" lvl="0" indent="-171446" algn="l" defTabSz="914400" rtl="0" eaLnBrk="1" fontAlgn="base" latinLnBrk="0" hangingPunct="1">
              <a:lnSpc>
                <a:spcPts val="1600"/>
              </a:lnSpc>
              <a:spcBef>
                <a:spcPts val="600"/>
              </a:spcBef>
              <a:spcAft>
                <a:spcPct val="0"/>
              </a:spcAft>
              <a:buClrTx/>
              <a:buSzTx/>
              <a:buFont typeface="Arial" panose="020B0604020202020204" pitchFamily="34" charset="0"/>
              <a:buChar char="•"/>
              <a:tabLst/>
              <a:defRPr/>
            </a:pPr>
            <a:r>
              <a:rPr kumimoji="0" lang="en-US" altLang="ja-JP" sz="1100" b="0" i="0" u="none" strike="noStrike" kern="1200" cap="none" spc="0" normalizeH="0" baseline="0" noProof="0">
                <a:ln>
                  <a:noFill/>
                </a:ln>
                <a:solidFill>
                  <a:srgbClr val="424242"/>
                </a:solidFill>
                <a:effectLst/>
                <a:uLnTx/>
                <a:uFillTx/>
                <a:latin typeface="Arial" charset="0"/>
                <a:ea typeface="游ゴシック" panose="020B0400000000000000" pitchFamily="34" charset="-128"/>
                <a:cs typeface="Arial" charset="0"/>
              </a:rPr>
              <a:t>Documenting current processes through on-site visits and video recordings, using a BPM tool to maintain the documentation.</a:t>
            </a:r>
          </a:p>
          <a:p>
            <a:pPr marL="171446" marR="0" lvl="0" indent="-171446" algn="l" defTabSz="914400" rtl="0" eaLnBrk="1" fontAlgn="base" latinLnBrk="0" hangingPunct="1">
              <a:lnSpc>
                <a:spcPts val="1600"/>
              </a:lnSpc>
              <a:spcBef>
                <a:spcPts val="600"/>
              </a:spcBef>
              <a:spcAft>
                <a:spcPct val="0"/>
              </a:spcAft>
              <a:buClrTx/>
              <a:buSzTx/>
              <a:buFont typeface="Arial" panose="020B0604020202020204" pitchFamily="34" charset="0"/>
              <a:buChar char="•"/>
              <a:tabLst/>
              <a:defRPr/>
            </a:pPr>
            <a:r>
              <a:rPr kumimoji="0" lang="en-US" altLang="ja-JP" sz="1100" b="0" i="0" u="none" strike="noStrike" kern="1200" cap="none" spc="0" normalizeH="0" baseline="0" noProof="0">
                <a:ln>
                  <a:noFill/>
                </a:ln>
                <a:solidFill>
                  <a:srgbClr val="424242"/>
                </a:solidFill>
                <a:effectLst/>
                <a:uLnTx/>
                <a:uFillTx/>
                <a:latin typeface="Arial" charset="0"/>
                <a:ea typeface="游ゴシック" panose="020B0400000000000000" pitchFamily="34" charset="-128"/>
                <a:cs typeface="Arial" charset="0"/>
              </a:rPr>
              <a:t>Working side-by-side with the BOK Automation Manager to provide RPA tool mentoring and guidance while performing the necessary development, training, and implementation activities. </a:t>
            </a:r>
            <a:endParaRPr kumimoji="0" lang="en-US" altLang="ja-JP" sz="1100" b="1" i="0" u="none" strike="noStrike" kern="1200" cap="none" spc="0" normalizeH="0" baseline="0" noProof="0">
              <a:ln>
                <a:noFill/>
              </a:ln>
              <a:solidFill>
                <a:srgbClr val="424242"/>
              </a:solidFill>
              <a:effectLst/>
              <a:uLnTx/>
              <a:uFillTx/>
              <a:latin typeface="Arial" charset="0"/>
              <a:ea typeface="游ゴシック" panose="020B0400000000000000" pitchFamily="34" charset="-128"/>
              <a:cs typeface="Arial" charset="0"/>
            </a:endParaRPr>
          </a:p>
        </p:txBody>
      </p:sp>
      <p:sp>
        <p:nvSpPr>
          <p:cNvPr id="10" name="Text Box 17"/>
          <p:cNvSpPr txBox="1">
            <a:spLocks noChangeArrowheads="1"/>
          </p:cNvSpPr>
          <p:nvPr/>
        </p:nvSpPr>
        <p:spPr bwMode="auto">
          <a:xfrm>
            <a:off x="6767009" y="4865925"/>
            <a:ext cx="496343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t">
            <a:spAutoFit/>
          </a:bodyPr>
          <a:lstStyle/>
          <a:p>
            <a:pPr marL="0" marR="0" lvl="0" indent="0" algn="l" defTabSz="914400" rtl="0" eaLnBrk="1" fontAlgn="base" latinLnBrk="0" hangingPunct="1">
              <a:lnSpc>
                <a:spcPts val="1800"/>
              </a:lnSpc>
              <a:spcBef>
                <a:spcPts val="600"/>
              </a:spcBef>
              <a:spcAft>
                <a:spcPts val="0"/>
              </a:spcAft>
              <a:buClr>
                <a:srgbClr val="412D5D"/>
              </a:buClr>
              <a:buSzPct val="125000"/>
              <a:buFontTx/>
              <a:buNone/>
              <a:tabLst/>
              <a:defRPr/>
            </a:pPr>
            <a:r>
              <a:rPr kumimoji="0" lang="en-US" altLang="ja-JP" sz="1100" b="1" i="0" u="none" strike="noStrike" kern="1200" cap="none" spc="0" normalizeH="0" baseline="0" noProof="0">
                <a:ln>
                  <a:noFill/>
                </a:ln>
                <a:solidFill>
                  <a:srgbClr val="412D5D"/>
                </a:solidFill>
                <a:effectLst/>
                <a:uLnTx/>
                <a:uFillTx/>
                <a:latin typeface="Arial" charset="0"/>
                <a:ea typeface="游ゴシック" panose="020B0400000000000000" pitchFamily="34" charset="-128"/>
                <a:cs typeface="Arial" charset="0"/>
              </a:rPr>
              <a:t>Working Smarter, Delivering Faster, Reducing Costs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424242"/>
                </a:solidFill>
                <a:effectLst/>
                <a:uLnTx/>
                <a:uFillTx/>
                <a:latin typeface="Arial" charset="0"/>
                <a:ea typeface="+mn-ea"/>
                <a:cs typeface="Arial" charset="0"/>
              </a:rPr>
              <a:t>By using RPA, the bank reduced 2-3 days from the full loan lifecycle. Bank staff is now able to focus more time on the loans that require greater time and attention, while delivering faster and more efficient service to their customers.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412D5D"/>
              </a:solidFill>
              <a:effectLst/>
              <a:uLnTx/>
              <a:uFillTx/>
              <a:latin typeface="Arial" charset="0"/>
              <a:ea typeface="+mn-ea"/>
              <a:cs typeface="Arial" charset="0"/>
            </a:endParaRPr>
          </a:p>
        </p:txBody>
      </p:sp>
      <p:pic>
        <p:nvPicPr>
          <p:cNvPr id="11" name="Picture 10" descr="Centric logo">
            <a:extLst>
              <a:ext uri="{FF2B5EF4-FFF2-40B4-BE49-F238E27FC236}">
                <a16:creationId xmlns:a16="http://schemas.microsoft.com/office/drawing/2014/main" id="{103DFBB5-B57C-834D-A31E-FDE70D80EE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683" y="6447947"/>
            <a:ext cx="1312189" cy="181453"/>
          </a:xfrm>
          <a:prstGeom prst="rect">
            <a:avLst/>
          </a:prstGeom>
        </p:spPr>
      </p:pic>
    </p:spTree>
    <p:extLst>
      <p:ext uri="{BB962C8B-B14F-4D97-AF65-F5344CB8AC3E}">
        <p14:creationId xmlns:p14="http://schemas.microsoft.com/office/powerpoint/2010/main" val="354432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89AB-CB0D-4A27-B4CE-C00050305FE3}"/>
              </a:ext>
            </a:extLst>
          </p:cNvPr>
          <p:cNvSpPr>
            <a:spLocks noGrp="1"/>
          </p:cNvSpPr>
          <p:nvPr>
            <p:ph type="title"/>
          </p:nvPr>
        </p:nvSpPr>
        <p:spPr/>
        <p:txBody>
          <a:bodyPr/>
          <a:lstStyle/>
          <a:p>
            <a:r>
              <a:rPr lang="en-US" b="1" dirty="0">
                <a:solidFill>
                  <a:schemeClr val="bg1"/>
                </a:solidFill>
                <a:latin typeface="Arial" panose="020B0604020202020204"/>
              </a:rPr>
              <a:t>Healthcare organization can better serve customers through </a:t>
            </a:r>
            <a:r>
              <a:rPr lang="en-US" b="1" dirty="0">
                <a:solidFill>
                  <a:srgbClr val="424242"/>
                </a:solidFill>
                <a:latin typeface="Arial" panose="020B0604020202020204"/>
              </a:rPr>
              <a:t>automation</a:t>
            </a:r>
            <a:br>
              <a:rPr lang="en-US" b="1" dirty="0">
                <a:solidFill>
                  <a:srgbClr val="424242"/>
                </a:solidFill>
                <a:latin typeface="Arial" panose="020B0604020202020204"/>
              </a:rPr>
            </a:br>
            <a:endParaRPr lang="en-US" dirty="0"/>
          </a:p>
        </p:txBody>
      </p:sp>
      <p:pic>
        <p:nvPicPr>
          <p:cNvPr id="3" name="Picture 2">
            <a:extLst>
              <a:ext uri="{FF2B5EF4-FFF2-40B4-BE49-F238E27FC236}">
                <a16:creationId xmlns:a16="http://schemas.microsoft.com/office/drawing/2014/main" id="{E49F7315-B894-6F40-9784-F46104466B58}"/>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03" b="-376"/>
          <a:stretch/>
        </p:blipFill>
        <p:spPr>
          <a:xfrm>
            <a:off x="950500" y="-26126"/>
            <a:ext cx="3973244" cy="3297464"/>
          </a:xfrm>
          <a:prstGeom prst="rect">
            <a:avLst/>
          </a:prstGeom>
        </p:spPr>
      </p:pic>
      <p:sp>
        <p:nvSpPr>
          <p:cNvPr id="7" name="Rectangle 6">
            <a:extLst>
              <a:ext uri="{FF2B5EF4-FFF2-40B4-BE49-F238E27FC236}">
                <a16:creationId xmlns:a16="http://schemas.microsoft.com/office/drawing/2014/main" id="{1904EAED-1AFA-FB44-9919-0076348D09F7}"/>
              </a:ext>
              <a:ext uri="{C183D7F6-B498-43B3-948B-1728B52AA6E4}">
                <adec:decorative xmlns:adec="http://schemas.microsoft.com/office/drawing/2017/decorative" val="1"/>
              </a:ext>
            </a:extLst>
          </p:cNvPr>
          <p:cNvSpPr/>
          <p:nvPr/>
        </p:nvSpPr>
        <p:spPr>
          <a:xfrm rot="10800000" flipH="1">
            <a:off x="1614872" y="-640"/>
            <a:ext cx="3048000" cy="3275910"/>
          </a:xfrm>
          <a:prstGeom prst="rect">
            <a:avLst/>
          </a:prstGeom>
          <a:gradFill flip="none" rotWithShape="1">
            <a:gsLst>
              <a:gs pos="0">
                <a:schemeClr val="accent3">
                  <a:lumMod val="5000"/>
                  <a:lumOff val="95000"/>
                  <a:alpha val="0"/>
                </a:schemeClr>
              </a:gs>
              <a:gs pos="71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a:ea typeface="+mn-ea"/>
              <a:cs typeface="+mn-cs"/>
            </a:endParaRPr>
          </a:p>
        </p:txBody>
      </p:sp>
      <p:sp>
        <p:nvSpPr>
          <p:cNvPr id="14" name="Rectangle 13">
            <a:extLst>
              <a:ext uri="{C183D7F6-B498-43B3-948B-1728B52AA6E4}">
                <adec:decorative xmlns:adec="http://schemas.microsoft.com/office/drawing/2017/decorative" val="1"/>
              </a:ext>
            </a:extLst>
          </p:cNvPr>
          <p:cNvSpPr/>
          <p:nvPr/>
        </p:nvSpPr>
        <p:spPr>
          <a:xfrm>
            <a:off x="-16465" y="-10833"/>
            <a:ext cx="1689933" cy="3286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pic>
        <p:nvPicPr>
          <p:cNvPr id="20" name="Picture 19" descr="Corridor logo">
            <a:extLst>
              <a:ext uri="{FF2B5EF4-FFF2-40B4-BE49-F238E27FC236}">
                <a16:creationId xmlns:a16="http://schemas.microsoft.com/office/drawing/2014/main" id="{B422F80D-4010-1345-B6DE-AEDF7369D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621" y="376660"/>
            <a:ext cx="1757445" cy="397912"/>
          </a:xfrm>
          <a:prstGeom prst="rect">
            <a:avLst/>
          </a:prstGeom>
        </p:spPr>
      </p:pic>
      <p:sp>
        <p:nvSpPr>
          <p:cNvPr id="16" name="Text Placeholder 3"/>
          <p:cNvSpPr txBox="1">
            <a:spLocks/>
          </p:cNvSpPr>
          <p:nvPr/>
        </p:nvSpPr>
        <p:spPr>
          <a:xfrm>
            <a:off x="201182" y="865532"/>
            <a:ext cx="3600112" cy="925863"/>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100000"/>
              </a:lnSpc>
              <a:spcBef>
                <a:spcPts val="1000"/>
              </a:spcBef>
              <a:spcAft>
                <a:spcPct val="0"/>
              </a:spcAft>
              <a:buClrTx/>
              <a:buSzTx/>
              <a:buFont typeface="Arial"/>
              <a:buNone/>
              <a:tabLst/>
              <a:defRPr/>
            </a:pPr>
            <a:r>
              <a:rPr kumimoji="0" lang="en-US" sz="1800" b="1" i="0" u="none" strike="noStrike" kern="1200" cap="none" spc="0" normalizeH="0" baseline="0" noProof="0" dirty="0">
                <a:ln>
                  <a:noFill/>
                </a:ln>
                <a:solidFill>
                  <a:srgbClr val="424242"/>
                </a:solidFill>
                <a:effectLst/>
                <a:uLnTx/>
                <a:uFillTx/>
                <a:latin typeface="Arial" panose="020B0604020202020204"/>
                <a:ea typeface="+mn-ea"/>
                <a:cs typeface="+mn-cs"/>
              </a:rPr>
              <a:t>Healthcare organization can better serve customers through automation</a:t>
            </a:r>
          </a:p>
        </p:txBody>
      </p:sp>
      <p:sp>
        <p:nvSpPr>
          <p:cNvPr id="15" name="Text Placeholder 4"/>
          <p:cNvSpPr txBox="1">
            <a:spLocks/>
          </p:cNvSpPr>
          <p:nvPr/>
        </p:nvSpPr>
        <p:spPr>
          <a:xfrm>
            <a:off x="221888" y="1923022"/>
            <a:ext cx="2795633" cy="95207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base" latinLnBrk="0" hangingPunct="1">
              <a:lnSpc>
                <a:spcPts val="1600"/>
              </a:lnSpc>
              <a:spcBef>
                <a:spcPts val="600"/>
              </a:spcBef>
              <a:spcAft>
                <a:spcPct val="0"/>
              </a:spcAft>
              <a:buClrTx/>
              <a:buSzTx/>
              <a:buFont typeface="Arial"/>
              <a:buNone/>
              <a:tabLst/>
              <a:defRPr/>
            </a:pPr>
            <a:r>
              <a:rPr kumimoji="0" lang="en-US" sz="1200" b="0" i="0" u="none" strike="noStrike" kern="1200" cap="none" spc="0" normalizeH="0" baseline="0" noProof="0" dirty="0">
                <a:ln>
                  <a:noFill/>
                </a:ln>
                <a:solidFill>
                  <a:srgbClr val="424242"/>
                </a:solidFill>
                <a:effectLst/>
                <a:uLnTx/>
                <a:uFillTx/>
                <a:latin typeface="Arial" panose="020B0604020202020204"/>
                <a:ea typeface="+mn-ea"/>
                <a:cs typeface="+mn-cs"/>
              </a:rPr>
              <a:t>Addition of Robotic Process Automation allowed Medical Coding Services provider to maintain accelerated growth and better serve their clients in the process.</a:t>
            </a:r>
          </a:p>
        </p:txBody>
      </p:sp>
      <p:sp>
        <p:nvSpPr>
          <p:cNvPr id="4" name="Rectangle 3">
            <a:extLst>
              <a:ext uri="{C183D7F6-B498-43B3-948B-1728B52AA6E4}">
                <adec:decorative xmlns:adec="http://schemas.microsoft.com/office/drawing/2017/decorative" val="1"/>
              </a:ext>
            </a:extLst>
          </p:cNvPr>
          <p:cNvSpPr/>
          <p:nvPr/>
        </p:nvSpPr>
        <p:spPr>
          <a:xfrm>
            <a:off x="2887" y="3139745"/>
            <a:ext cx="4904283" cy="3718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9" name="Text Box 17"/>
          <p:cNvSpPr txBox="1">
            <a:spLocks noChangeArrowheads="1"/>
          </p:cNvSpPr>
          <p:nvPr/>
        </p:nvSpPr>
        <p:spPr bwMode="auto">
          <a:xfrm>
            <a:off x="303213" y="3418697"/>
            <a:ext cx="4382332" cy="3206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t">
            <a:spAutoFit/>
          </a:bodyPr>
          <a:lstStyle/>
          <a:p>
            <a:pPr marL="0" marR="0" lvl="0" indent="0" algn="l" defTabSz="914400" rtl="0" eaLnBrk="1" fontAlgn="base" latinLnBrk="0" hangingPunct="1">
              <a:lnSpc>
                <a:spcPts val="1800"/>
              </a:lnSpc>
              <a:spcBef>
                <a:spcPct val="0"/>
              </a:spcBef>
              <a:spcAft>
                <a:spcPts val="0"/>
              </a:spcAft>
              <a:buClr>
                <a:srgbClr val="412D5D"/>
              </a:buClr>
              <a:buSzPct val="125000"/>
              <a:buFontTx/>
              <a:buNone/>
              <a:tabLst/>
              <a:defRPr/>
            </a:pPr>
            <a:r>
              <a:rPr kumimoji="0" lang="en-US" altLang="ja-JP" sz="1100" b="1" i="0" u="none" strike="noStrike" kern="1200" cap="none" spc="0" normalizeH="0" baseline="0" noProof="0" dirty="0">
                <a:ln>
                  <a:noFill/>
                </a:ln>
                <a:solidFill>
                  <a:srgbClr val="412D5D"/>
                </a:solidFill>
                <a:effectLst/>
                <a:uLnTx/>
                <a:uFillTx/>
                <a:latin typeface="Arial" charset="0"/>
                <a:ea typeface="游ゴシック" panose="020B0400000000000000" pitchFamily="34" charset="-128"/>
                <a:cs typeface="Arial" charset="0"/>
              </a:rPr>
              <a:t>The Business Need</a:t>
            </a:r>
          </a:p>
          <a:p>
            <a:pPr marL="0" marR="0" lvl="0" indent="0" algn="l" defTabSz="914400" rtl="0" eaLnBrk="1" fontAlgn="base" latinLnBrk="0" hangingPunct="1">
              <a:lnSpc>
                <a:spcPts val="1800"/>
              </a:lnSpc>
              <a:spcBef>
                <a:spcPct val="0"/>
              </a:spcBef>
              <a:spcAft>
                <a:spcPts val="0"/>
              </a:spcAft>
              <a:buClr>
                <a:srgbClr val="412D5D"/>
              </a:buClr>
              <a:buSzPct val="125000"/>
              <a:buFontTx/>
              <a:buNone/>
              <a:tabLst/>
              <a:defRPr/>
            </a:pPr>
            <a:r>
              <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Corridor, one of the nation’s leading medical coding services providers, was inundated with spreadsheets. Each business day, members of Corridor’s Health Information Management (HIM) team were logging into client Electronic Medical Record systems to download reports containing each day’s medical coding requests for upload into Corridor’s work management system. </a:t>
            </a:r>
          </a:p>
          <a:p>
            <a:pPr marL="0" marR="0" lvl="0" indent="0" algn="l" defTabSz="914400" rtl="0" eaLnBrk="1" fontAlgn="base" latinLnBrk="0" hangingPunct="1">
              <a:lnSpc>
                <a:spcPts val="1800"/>
              </a:lnSpc>
              <a:spcBef>
                <a:spcPct val="0"/>
              </a:spcBef>
              <a:spcAft>
                <a:spcPts val="0"/>
              </a:spcAft>
              <a:buClr>
                <a:srgbClr val="412D5D"/>
              </a:buClr>
              <a:buSzPct val="125000"/>
              <a:buFontTx/>
              <a:buNone/>
              <a:tabLst/>
              <a:defRPr/>
            </a:pPr>
            <a:endPar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800"/>
              </a:lnSpc>
              <a:spcBef>
                <a:spcPct val="0"/>
              </a:spcBef>
              <a:spcAft>
                <a:spcPts val="0"/>
              </a:spcAft>
              <a:buClr>
                <a:srgbClr val="412D5D"/>
              </a:buClr>
              <a:buSzPct val="125000"/>
              <a:buFontTx/>
              <a:buNone/>
              <a:tabLst/>
              <a:defRPr/>
            </a:pPr>
            <a:r>
              <a:rPr kumimoji="0" lang="en-US" altLang="ja-JP" sz="1100" b="0" i="0" u="none" strike="noStrike" kern="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In addition to the manual download process, each report needed to be manually manipulated before upload into the work </a:t>
            </a:r>
            <a:r>
              <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management system. Sometimes, this process involved processing upwards of 40 reports for a single client and the team was often working around the clock to keep up with demand.</a:t>
            </a:r>
            <a:endParaRPr kumimoji="0" lang="en-US" altLang="ja-JP" sz="1100" b="1"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800"/>
              </a:lnSpc>
              <a:spcBef>
                <a:spcPct val="0"/>
              </a:spcBef>
              <a:spcAft>
                <a:spcPts val="0"/>
              </a:spcAft>
              <a:buClr>
                <a:srgbClr val="412D5D"/>
              </a:buClr>
              <a:buSzPct val="125000"/>
              <a:buFontTx/>
              <a:buNone/>
              <a:tabLst/>
              <a:defRPr/>
            </a:pPr>
            <a:endParaRPr kumimoji="0" lang="en-US" altLang="ja-JP" sz="1100" b="0" i="0" u="none" strike="noStrike" kern="1200" cap="none" spc="0" normalizeH="0" baseline="0" noProof="0" dirty="0">
              <a:ln>
                <a:noFill/>
              </a:ln>
              <a:solidFill>
                <a:srgbClr val="412D5D"/>
              </a:solidFill>
              <a:effectLst/>
              <a:uLnTx/>
              <a:uFillTx/>
              <a:latin typeface="Arial" charset="0"/>
              <a:ea typeface="游ゴシック" panose="020B0400000000000000" pitchFamily="34" charset="-128"/>
              <a:cs typeface="Arial" charset="0"/>
            </a:endParaRPr>
          </a:p>
        </p:txBody>
      </p:sp>
      <p:cxnSp>
        <p:nvCxnSpPr>
          <p:cNvPr id="13" name="Straight Connector 12">
            <a:extLst>
              <a:ext uri="{FF2B5EF4-FFF2-40B4-BE49-F238E27FC236}">
                <a16:creationId xmlns:a16="http://schemas.microsoft.com/office/drawing/2014/main" id="{487EC92D-C76E-034E-958B-D371090FD864}"/>
              </a:ext>
              <a:ext uri="{C183D7F6-B498-43B3-948B-1728B52AA6E4}">
                <adec:decorative xmlns:adec="http://schemas.microsoft.com/office/drawing/2017/decorative" val="1"/>
              </a:ext>
            </a:extLst>
          </p:cNvPr>
          <p:cNvCxnSpPr>
            <a:cxnSpLocks/>
          </p:cNvCxnSpPr>
          <p:nvPr/>
        </p:nvCxnSpPr>
        <p:spPr>
          <a:xfrm>
            <a:off x="4913459" y="0"/>
            <a:ext cx="10491" cy="6886887"/>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Rectangle 5">
            <a:extLst>
              <a:ext uri="{C183D7F6-B498-43B3-948B-1728B52AA6E4}">
                <adec:decorative xmlns:adec="http://schemas.microsoft.com/office/drawing/2017/decorative" val="1"/>
              </a:ext>
            </a:extLst>
          </p:cNvPr>
          <p:cNvSpPr/>
          <p:nvPr/>
        </p:nvSpPr>
        <p:spPr>
          <a:xfrm>
            <a:off x="4919954" y="1"/>
            <a:ext cx="7288011" cy="4530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 name="Text Box 17"/>
          <p:cNvSpPr txBox="1">
            <a:spLocks noChangeArrowheads="1"/>
          </p:cNvSpPr>
          <p:nvPr/>
        </p:nvSpPr>
        <p:spPr bwMode="auto">
          <a:xfrm>
            <a:off x="5294336" y="301478"/>
            <a:ext cx="6482426" cy="428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t">
            <a:spAutoFit/>
          </a:bodyPr>
          <a:lstStyle/>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100" b="1" i="0" u="none" strike="noStrike" kern="1200" cap="none" spc="0" normalizeH="0" baseline="0" noProof="0" dirty="0">
                <a:ln>
                  <a:noFill/>
                </a:ln>
                <a:solidFill>
                  <a:srgbClr val="412D5D"/>
                </a:solidFill>
                <a:effectLst/>
                <a:uLnTx/>
                <a:uFillTx/>
                <a:latin typeface="Arial" charset="0"/>
                <a:ea typeface="游ゴシック" panose="020B0400000000000000" pitchFamily="34" charset="-128"/>
                <a:cs typeface="Arial" charset="0"/>
              </a:rPr>
              <a:t>Enter Centric</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Corridor had identified the report download and upload process as a significant impediment to future growth and an area of their business that needed to be reviewed for optimization.  Corridor asked Centric to recommend potential options for improving this process. </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endPar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Centric recommended a dual approach. Robotic Process Automation (RPA) would be used for the daily download of client coding data.  To handle the processing of the reports, Centric suggested a solution utilizing SSIS (SQL Server Integration Services) which would automate the manipulation of client coding data into a standard format and upload to Corridor’s internal work management system for coding assignment.</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endPar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Centric worked with the Corridor business and IT stakeholders to build out a proof of concept to ensure the solution would be flexible enough to meet the varying and dynamic needs of their clients and be able to scale to meet the processing demands of Corridor’s ever-growing coding services. </a:t>
            </a:r>
            <a:r>
              <a:rPr kumimoji="0" lang="en-US" altLang="ja-JP" sz="1100" b="0" i="0" u="none" strike="noStrike" kern="1200" cap="none" spc="0" normalizeH="0" baseline="0" noProof="0" dirty="0" err="1">
                <a:ln>
                  <a:noFill/>
                </a:ln>
                <a:solidFill>
                  <a:srgbClr val="424242"/>
                </a:solidFill>
                <a:effectLst/>
                <a:uLnTx/>
                <a:uFillTx/>
                <a:latin typeface="Arial" charset="0"/>
                <a:ea typeface="游ゴシック" panose="020B0400000000000000" pitchFamily="34" charset="-128"/>
                <a:cs typeface="Arial" charset="0"/>
              </a:rPr>
              <a:t>UiPath</a:t>
            </a:r>
            <a:r>
              <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 was selected as the RPA engine based on a variety of factors including ease of training, </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endPar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100" b="0" i="0" u="none" strike="noStrike" kern="1200" cap="none" spc="0" normalizeH="0" baseline="0" noProof="0" dirty="0">
                <a:ln>
                  <a:noFill/>
                </a:ln>
                <a:solidFill>
                  <a:srgbClr val="424242"/>
                </a:solidFill>
                <a:effectLst/>
                <a:uLnTx/>
                <a:uFillTx/>
                <a:latin typeface="Arial" charset="0"/>
                <a:ea typeface="游ゴシック" panose="020B0400000000000000" pitchFamily="34" charset="-128"/>
                <a:cs typeface="Arial" charset="0"/>
              </a:rPr>
              <a:t>Once the proof of concept environment was in place and candidate processes for RPA download and SSIS processing had been completed and signed-off, full scale build-out of the solution began in earnest. Centric worked with Corridor to prioritize client processes to shift over to the new automated process to maximize ROI.</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endParaRPr kumimoji="0" lang="en-US" altLang="ja-JP" sz="1100" b="1" i="0" u="none" strike="noStrike" kern="1200" cap="none" spc="0" normalizeH="0" baseline="0" noProof="0" dirty="0">
              <a:ln>
                <a:noFill/>
              </a:ln>
              <a:solidFill>
                <a:srgbClr val="412D5D"/>
              </a:solidFill>
              <a:effectLst/>
              <a:uLnTx/>
              <a:uFillTx/>
              <a:latin typeface="Arial" charset="0"/>
              <a:ea typeface="游ゴシック" panose="020B0400000000000000" pitchFamily="34" charset="-128"/>
              <a:cs typeface="Arial" charset="0"/>
            </a:endParaRPr>
          </a:p>
        </p:txBody>
      </p:sp>
      <p:sp>
        <p:nvSpPr>
          <p:cNvPr id="10" name="Text Box 17"/>
          <p:cNvSpPr txBox="1">
            <a:spLocks noChangeArrowheads="1"/>
          </p:cNvSpPr>
          <p:nvPr/>
        </p:nvSpPr>
        <p:spPr bwMode="auto">
          <a:xfrm>
            <a:off x="5294336" y="4651794"/>
            <a:ext cx="6102528" cy="22570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t">
            <a:spAutoFit/>
          </a:bodyPr>
          <a:lstStyle/>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100" b="1" i="0" u="none" strike="noStrike" kern="1200" cap="none" spc="0" normalizeH="0" baseline="0" noProof="0">
                <a:ln>
                  <a:noFill/>
                </a:ln>
                <a:solidFill>
                  <a:srgbClr val="412C5D"/>
                </a:solidFill>
                <a:effectLst/>
                <a:uLnTx/>
                <a:uFillTx/>
                <a:latin typeface="Arial" charset="0"/>
                <a:ea typeface="游ゴシック" panose="020B0400000000000000" pitchFamily="34" charset="-128"/>
                <a:cs typeface="Arial" charset="0"/>
              </a:rPr>
              <a:t>The Results</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100" b="0" i="0" u="none" strike="noStrike" kern="1200" cap="none" spc="0" normalizeH="0" baseline="0" noProof="0">
                <a:ln>
                  <a:noFill/>
                </a:ln>
                <a:solidFill>
                  <a:srgbClr val="424242"/>
                </a:solidFill>
                <a:effectLst/>
                <a:uLnTx/>
                <a:uFillTx/>
                <a:latin typeface="Arial" charset="0"/>
                <a:ea typeface="游ゴシック" panose="020B0400000000000000" pitchFamily="34" charset="-128"/>
                <a:cs typeface="Arial" charset="0"/>
              </a:rPr>
              <a:t>Corridor has been able to achieve sustained high growth within their medical coding services group. (46% in the first 6 months of 2018). HIM staff members which had been tied down with tedious manual duties have been increasingly freed to focus on problem records and onboarding new clients, and Corridor has not had to add any additional HIM staff to handle the vastly increased volumes. Over the course of 4 months, more than half of Corridor’s daily medical coding volume has been shifted to the new automated solution.</a:t>
            </a: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endParaRPr kumimoji="0" lang="en-US" altLang="ja-JP" sz="1100" b="0" i="0" u="none" strike="noStrike" kern="1200" cap="none" spc="0" normalizeH="0" baseline="0" noProof="0">
              <a:ln>
                <a:noFill/>
              </a:ln>
              <a:solidFill>
                <a:srgbClr val="424242"/>
              </a:solidFill>
              <a:effectLst/>
              <a:uLnTx/>
              <a:uFillTx/>
              <a:latin typeface="Arial" charset="0"/>
              <a:ea typeface="游ゴシック" panose="020B0400000000000000" pitchFamily="34" charset="-128"/>
              <a:cs typeface="Arial" charset="0"/>
            </a:endParaRPr>
          </a:p>
          <a:p>
            <a:pPr marL="0" marR="0" lvl="0" indent="0" algn="l" defTabSz="914400" rtl="0" eaLnBrk="1" fontAlgn="base" latinLnBrk="0" hangingPunct="1">
              <a:lnSpc>
                <a:spcPts val="1600"/>
              </a:lnSpc>
              <a:spcBef>
                <a:spcPct val="0"/>
              </a:spcBef>
              <a:spcAft>
                <a:spcPts val="0"/>
              </a:spcAft>
              <a:buClr>
                <a:srgbClr val="412D5D"/>
              </a:buClr>
              <a:buSzPct val="125000"/>
              <a:buFontTx/>
              <a:buNone/>
              <a:tabLst/>
              <a:defRPr/>
            </a:pPr>
            <a:r>
              <a:rPr kumimoji="0" lang="en-US" altLang="ja-JP" sz="1100" b="0" i="0" u="none" strike="noStrike" kern="1200" cap="none" spc="0" normalizeH="0" baseline="0" noProof="0">
                <a:ln>
                  <a:noFill/>
                </a:ln>
                <a:solidFill>
                  <a:srgbClr val="424242"/>
                </a:solidFill>
                <a:effectLst/>
                <a:uLnTx/>
                <a:uFillTx/>
                <a:latin typeface="Arial" charset="0"/>
                <a:ea typeface="游ゴシック" panose="020B0400000000000000" pitchFamily="34" charset="-128"/>
                <a:cs typeface="Arial" charset="0"/>
              </a:rPr>
              <a:t>As an added benefit, automation and data integration on the backend have resulted in increased visibility of data anomalies and errors which prevent downstream re-work and lost productivity.</a:t>
            </a:r>
          </a:p>
          <a:p>
            <a:pPr marL="0" marR="0" lvl="0" indent="0" algn="l" defTabSz="914400" rtl="0" eaLnBrk="1" fontAlgn="base" latinLnBrk="0" hangingPunct="1">
              <a:lnSpc>
                <a:spcPts val="1800"/>
              </a:lnSpc>
              <a:spcBef>
                <a:spcPct val="0"/>
              </a:spcBef>
              <a:spcAft>
                <a:spcPts val="0"/>
              </a:spcAft>
              <a:buClr>
                <a:srgbClr val="412D5D"/>
              </a:buClr>
              <a:buSzPct val="125000"/>
              <a:buFontTx/>
              <a:buNone/>
              <a:tabLst/>
              <a:defRPr/>
            </a:pPr>
            <a:endParaRPr kumimoji="0" lang="en-US" altLang="ja-JP" sz="1100" b="1" i="0" u="none" strike="noStrike" kern="1200" cap="none" spc="0" normalizeH="0" baseline="0" noProof="0">
              <a:ln>
                <a:noFill/>
              </a:ln>
              <a:solidFill>
                <a:srgbClr val="424242"/>
              </a:solidFill>
              <a:effectLst/>
              <a:uLnTx/>
              <a:uFillTx/>
              <a:latin typeface="Arial" charset="0"/>
              <a:ea typeface="游ゴシック" panose="020B0400000000000000" pitchFamily="34" charset="-128"/>
              <a:cs typeface="Arial" charset="0"/>
            </a:endParaRPr>
          </a:p>
        </p:txBody>
      </p:sp>
      <p:pic>
        <p:nvPicPr>
          <p:cNvPr id="11" name="Picture 10" descr="Centric logo">
            <a:extLst>
              <a:ext uri="{FF2B5EF4-FFF2-40B4-BE49-F238E27FC236}">
                <a16:creationId xmlns:a16="http://schemas.microsoft.com/office/drawing/2014/main" id="{103DFBB5-B57C-834D-A31E-FDE70D80EE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683" y="6447947"/>
            <a:ext cx="1312189" cy="181453"/>
          </a:xfrm>
          <a:prstGeom prst="rect">
            <a:avLst/>
          </a:prstGeom>
        </p:spPr>
      </p:pic>
    </p:spTree>
    <p:extLst>
      <p:ext uri="{BB962C8B-B14F-4D97-AF65-F5344CB8AC3E}">
        <p14:creationId xmlns:p14="http://schemas.microsoft.com/office/powerpoint/2010/main" val="269602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A904F25-3DDD-469E-A08F-7D85A13A4F2C}"/>
              </a:ext>
            </a:extLst>
          </p:cNvPr>
          <p:cNvSpPr>
            <a:spLocks noGrp="1"/>
          </p:cNvSpPr>
          <p:nvPr>
            <p:ph type="title"/>
          </p:nvPr>
        </p:nvSpPr>
        <p:spPr/>
        <p:txBody>
          <a:bodyPr/>
          <a:lstStyle/>
          <a:p>
            <a:r>
              <a:rPr lang="en-US" dirty="0">
                <a:solidFill>
                  <a:srgbClr val="FFFFFF"/>
                </a:solidFill>
                <a:latin typeface="Arial" panose="020B0604020202020204"/>
              </a:rPr>
              <a:t>Simply put, we couldn’t be where we are today without </a:t>
            </a:r>
            <a:r>
              <a:rPr lang="en-US" dirty="0" err="1">
                <a:solidFill>
                  <a:srgbClr val="FFFFFF"/>
                </a:solidFill>
                <a:latin typeface="Arial" panose="020B0604020202020204"/>
              </a:rPr>
              <a:t>Centric’s</a:t>
            </a:r>
            <a:r>
              <a:rPr lang="en-US" dirty="0">
                <a:solidFill>
                  <a:srgbClr val="FFFFFF"/>
                </a:solidFill>
                <a:latin typeface="Arial" panose="020B0604020202020204"/>
              </a:rPr>
              <a:t> help.  </a:t>
            </a:r>
            <a:r>
              <a:rPr lang="en-US" b="1" dirty="0">
                <a:solidFill>
                  <a:srgbClr val="FFFFFF"/>
                </a:solidFill>
                <a:latin typeface="Arial" panose="020B0604020202020204"/>
              </a:rPr>
              <a:t>The deep technical expertise that every Centric team member has demonstrated,</a:t>
            </a:r>
            <a:r>
              <a:rPr lang="en-US" dirty="0">
                <a:solidFill>
                  <a:srgbClr val="FFFFFF"/>
                </a:solidFill>
                <a:latin typeface="Arial" panose="020B0604020202020204"/>
              </a:rPr>
              <a:t> combined with </a:t>
            </a:r>
            <a:r>
              <a:rPr lang="en-US" dirty="0" err="1">
                <a:solidFill>
                  <a:srgbClr val="FFFFFF"/>
                </a:solidFill>
                <a:latin typeface="Arial" panose="020B0604020202020204"/>
              </a:rPr>
              <a:t>Centric’s</a:t>
            </a:r>
            <a:r>
              <a:rPr lang="en-US" dirty="0">
                <a:solidFill>
                  <a:srgbClr val="FFFFFF"/>
                </a:solidFill>
                <a:latin typeface="Arial" panose="020B0604020202020204"/>
              </a:rPr>
              <a:t> partnering approach, has established a foundational RPA capability for Corridor which we can continue to leverage for further growth.</a:t>
            </a:r>
            <a:br>
              <a:rPr lang="en-US" dirty="0">
                <a:solidFill>
                  <a:srgbClr val="FFFFFF"/>
                </a:solidFill>
                <a:latin typeface="Arial" panose="020B0604020202020204"/>
              </a:rPr>
            </a:br>
            <a:endParaRPr lang="en-US" dirty="0"/>
          </a:p>
        </p:txBody>
      </p:sp>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505575" cy="6858000"/>
          </a:xfrm>
          <a:prstGeom prst="rect">
            <a:avLst/>
          </a:prstGeom>
        </p:spPr>
      </p:pic>
      <p:sp>
        <p:nvSpPr>
          <p:cNvPr id="5" name="Rectangle 4">
            <a:extLst>
              <a:ext uri="{FF2B5EF4-FFF2-40B4-BE49-F238E27FC236}">
                <a16:creationId xmlns:a16="http://schemas.microsoft.com/office/drawing/2014/main" id="{A9B7153A-18F8-4D4F-BD58-5554D3287BEC}"/>
              </a:ext>
              <a:ext uri="{C183D7F6-B498-43B3-948B-1728B52AA6E4}">
                <adec:decorative xmlns:adec="http://schemas.microsoft.com/office/drawing/2017/decorative" val="1"/>
              </a:ext>
            </a:extLst>
          </p:cNvPr>
          <p:cNvSpPr/>
          <p:nvPr/>
        </p:nvSpPr>
        <p:spPr>
          <a:xfrm>
            <a:off x="6505575" y="-65855"/>
            <a:ext cx="5686425" cy="692385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p>
        </p:txBody>
      </p:sp>
      <p:sp>
        <p:nvSpPr>
          <p:cNvPr id="8" name="Rectangle 7">
            <a:extLst>
              <a:ext uri="{C183D7F6-B498-43B3-948B-1728B52AA6E4}">
                <adec:decorative xmlns:adec="http://schemas.microsoft.com/office/drawing/2017/decorative" val="1"/>
              </a:ext>
            </a:extLst>
          </p:cNvPr>
          <p:cNvSpPr/>
          <p:nvPr/>
        </p:nvSpPr>
        <p:spPr>
          <a:xfrm rot="2700000">
            <a:off x="6208700" y="875226"/>
            <a:ext cx="593748" cy="5937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cstate="email">
            <a:alphaModFix amt="19000"/>
            <a:extLst>
              <a:ext uri="{28A0092B-C50C-407E-A947-70E740481C1C}">
                <a14:useLocalDpi xmlns:a14="http://schemas.microsoft.com/office/drawing/2010/main"/>
              </a:ext>
            </a:extLst>
          </a:blip>
          <a:stretch>
            <a:fillRect/>
          </a:stretch>
        </p:blipFill>
        <p:spPr>
          <a:xfrm>
            <a:off x="7112928" y="837721"/>
            <a:ext cx="1264679" cy="950473"/>
          </a:xfrm>
          <a:prstGeom prst="rect">
            <a:avLst/>
          </a:prstGeom>
        </p:spPr>
      </p:pic>
      <p:sp>
        <p:nvSpPr>
          <p:cNvPr id="7" name="Text Placeholder 2"/>
          <p:cNvSpPr txBox="1">
            <a:spLocks/>
          </p:cNvSpPr>
          <p:nvPr/>
        </p:nvSpPr>
        <p:spPr>
          <a:xfrm>
            <a:off x="7217702" y="1407225"/>
            <a:ext cx="4089949" cy="3036213"/>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Simply put, we couldn’t be where we are today without </a:t>
            </a:r>
            <a:r>
              <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Centric’s</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help.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The deep technical expertise that every Centric team member has demonstrated,</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combined with </a:t>
            </a:r>
            <a:r>
              <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Centric’s</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partnering approach, has established a foundational RPA capability for Corridor which we can continue to leverage for further growth.</a:t>
            </a:r>
          </a:p>
        </p:txBody>
      </p:sp>
      <p:pic>
        <p:nvPicPr>
          <p:cNvPr id="13" name="Picture 12" descr="Corridor logo">
            <a:extLst>
              <a:ext uri="{FF2B5EF4-FFF2-40B4-BE49-F238E27FC236}">
                <a16:creationId xmlns:a16="http://schemas.microsoft.com/office/drawing/2014/main" id="{77E51EA9-4015-A94C-A207-7AC7CA0A8AB6}"/>
              </a:ext>
            </a:extLst>
          </p:cNvPr>
          <p:cNvPicPr>
            <a:picLocks noChangeAspect="1"/>
          </p:cNvPicPr>
          <p:nvPr/>
        </p:nvPicPr>
        <p:blipFill>
          <a:blip r:embed="rId4" cstate="email">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255913" y="4974024"/>
            <a:ext cx="1242911" cy="281414"/>
          </a:xfrm>
          <a:prstGeom prst="rect">
            <a:avLst/>
          </a:prstGeom>
        </p:spPr>
      </p:pic>
      <p:sp>
        <p:nvSpPr>
          <p:cNvPr id="2" name="Rectangle 1">
            <a:extLst>
              <a:ext uri="{FF2B5EF4-FFF2-40B4-BE49-F238E27FC236}">
                <a16:creationId xmlns:a16="http://schemas.microsoft.com/office/drawing/2014/main" id="{BE5C129E-C39A-E642-B766-9694E115E442}"/>
              </a:ext>
            </a:extLst>
          </p:cNvPr>
          <p:cNvSpPr/>
          <p:nvPr/>
        </p:nvSpPr>
        <p:spPr>
          <a:xfrm>
            <a:off x="5638984" y="4302443"/>
            <a:ext cx="6096000" cy="612155"/>
          </a:xfrm>
          <a:prstGeom prst="rect">
            <a:avLst/>
          </a:prstGeom>
        </p:spPr>
        <p:txBody>
          <a:bodyPr>
            <a:spAutoFit/>
          </a:bodyPr>
          <a:lstStyle/>
          <a:p>
            <a:pPr marL="1771610" marR="0" lvl="0" indent="-171450" algn="l" defTabSz="914400" rtl="0" eaLnBrk="1" fontAlgn="base" latinLnBrk="0" hangingPunct="1">
              <a:lnSpc>
                <a:spcPct val="150000"/>
              </a:lnSpc>
              <a:spcBef>
                <a:spcPts val="0"/>
              </a:spcBef>
              <a:spcAft>
                <a:spcPts val="0"/>
              </a:spcAft>
              <a:buClrTx/>
              <a:buSzTx/>
              <a:buFontTx/>
              <a:buChar char="-"/>
              <a:tabLst/>
              <a:defRPr/>
            </a:pPr>
            <a:r>
              <a:rPr kumimoji="0" lang="en-US" sz="1200" b="1" i="1"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Des </a:t>
            </a:r>
            <a:r>
              <a:rPr kumimoji="0" lang="en-US" sz="1200" b="1" i="1" u="none" strike="noStrike" kern="1200" cap="none" spc="0" normalizeH="0" baseline="0" noProof="0" err="1">
                <a:ln>
                  <a:noFill/>
                </a:ln>
                <a:solidFill>
                  <a:srgbClr val="FFFFFF"/>
                </a:solidFill>
                <a:effectLst/>
                <a:uLnTx/>
                <a:uFillTx/>
                <a:latin typeface="Arial" charset="0"/>
                <a:ea typeface="+mn-ea"/>
                <a:cs typeface="Arial" panose="020B0604020202020204" pitchFamily="34" charset="0"/>
              </a:rPr>
              <a:t>Varady</a:t>
            </a:r>
            <a:endParaRPr kumimoji="0" lang="en-US" sz="1200" b="1" i="1" u="none" strike="noStrike" kern="1200" cap="none" spc="0" normalizeH="0" baseline="0" noProof="0">
              <a:ln>
                <a:noFill/>
              </a:ln>
              <a:solidFill>
                <a:srgbClr val="FFFFFF"/>
              </a:solidFill>
              <a:effectLst/>
              <a:uLnTx/>
              <a:uFillTx/>
              <a:latin typeface="Arial" charset="0"/>
              <a:ea typeface="+mn-ea"/>
              <a:cs typeface="Arial" panose="020B0604020202020204" pitchFamily="34" charset="0"/>
            </a:endParaRPr>
          </a:p>
          <a:p>
            <a:pPr marL="1600160" marR="0" lvl="0" indent="0" algn="l" defTabSz="914400" rtl="0" eaLnBrk="1" fontAlgn="base" latinLnBrk="0" hangingPunct="1">
              <a:lnSpc>
                <a:spcPct val="150000"/>
              </a:lnSpc>
              <a:spcBef>
                <a:spcPts val="0"/>
              </a:spcBef>
              <a:spcAft>
                <a:spcPts val="0"/>
              </a:spcAft>
              <a:buClrTx/>
              <a:buSzTx/>
              <a:buFontTx/>
              <a:buNone/>
              <a:tabLst/>
              <a:defRPr/>
            </a:pPr>
            <a:r>
              <a:rPr kumimoji="0" lang="en-US" sz="1200" b="1" i="1"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   CEO</a:t>
            </a:r>
          </a:p>
        </p:txBody>
      </p:sp>
      <p:sp>
        <p:nvSpPr>
          <p:cNvPr id="16" name="Oval 15">
            <a:extLst>
              <a:ext uri="{FF2B5EF4-FFF2-40B4-BE49-F238E27FC236}">
                <a16:creationId xmlns:a16="http://schemas.microsoft.com/office/drawing/2014/main" id="{C5D123E9-E46D-3344-A340-D5DAB06A17A7}"/>
              </a:ext>
              <a:ext uri="{C183D7F6-B498-43B3-948B-1728B52AA6E4}">
                <adec:decorative xmlns:adec="http://schemas.microsoft.com/office/drawing/2017/decorative" val="1"/>
              </a:ext>
            </a:extLst>
          </p:cNvPr>
          <p:cNvSpPr/>
          <p:nvPr/>
        </p:nvSpPr>
        <p:spPr>
          <a:xfrm>
            <a:off x="11548645" y="6257185"/>
            <a:ext cx="372680" cy="3726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Slide Number Placeholder 9">
            <a:extLst>
              <a:ext uri="{FF2B5EF4-FFF2-40B4-BE49-F238E27FC236}">
                <a16:creationId xmlns:a16="http://schemas.microsoft.com/office/drawing/2014/main" id="{0404AC99-427C-B449-B113-72810D4747E0}"/>
              </a:ext>
            </a:extLst>
          </p:cNvPr>
          <p:cNvSpPr txBox="1">
            <a:spLocks/>
          </p:cNvSpPr>
          <p:nvPr/>
        </p:nvSpPr>
        <p:spPr>
          <a:xfrm>
            <a:off x="11575172" y="6387536"/>
            <a:ext cx="319625" cy="108360"/>
          </a:xfrm>
          <a:prstGeom prst="rect">
            <a:avLst/>
          </a:prstGeom>
        </p:spPr>
        <p:txBody>
          <a:bodyPr vert="horz" wrap="none" lIns="0" tIns="0" rIns="0" bIns="0" rtlCol="0" anchor="ctr"/>
          <a:lstStyle>
            <a:defPPr>
              <a:defRPr lang="en-US"/>
            </a:defPPr>
            <a:lvl1pPr marL="0" algn="ctr" defTabSz="765273" rtl="0" eaLnBrk="1" latinLnBrk="0" hangingPunct="1">
              <a:defRPr sz="1200" b="1" i="0" kern="1200">
                <a:solidFill>
                  <a:schemeClr val="bg1"/>
                </a:solidFill>
                <a:latin typeface="Arial" charset="0"/>
                <a:ea typeface="Arial" charset="0"/>
                <a:cs typeface="Arial" charset="0"/>
              </a:defRPr>
            </a:lvl1pPr>
            <a:lvl2pPr marL="382636" algn="l" defTabSz="765273" rtl="0" eaLnBrk="1" latinLnBrk="0" hangingPunct="1">
              <a:defRPr sz="1507" kern="1200">
                <a:solidFill>
                  <a:schemeClr val="tx1"/>
                </a:solidFill>
                <a:latin typeface="+mn-lt"/>
                <a:ea typeface="+mn-ea"/>
                <a:cs typeface="+mn-cs"/>
              </a:defRPr>
            </a:lvl2pPr>
            <a:lvl3pPr marL="765273" algn="l" defTabSz="765273" rtl="0" eaLnBrk="1" latinLnBrk="0" hangingPunct="1">
              <a:defRPr sz="1507" kern="1200">
                <a:solidFill>
                  <a:schemeClr val="tx1"/>
                </a:solidFill>
                <a:latin typeface="+mn-lt"/>
                <a:ea typeface="+mn-ea"/>
                <a:cs typeface="+mn-cs"/>
              </a:defRPr>
            </a:lvl3pPr>
            <a:lvl4pPr marL="1147909" algn="l" defTabSz="765273" rtl="0" eaLnBrk="1" latinLnBrk="0" hangingPunct="1">
              <a:defRPr sz="1507" kern="1200">
                <a:solidFill>
                  <a:schemeClr val="tx1"/>
                </a:solidFill>
                <a:latin typeface="+mn-lt"/>
                <a:ea typeface="+mn-ea"/>
                <a:cs typeface="+mn-cs"/>
              </a:defRPr>
            </a:lvl4pPr>
            <a:lvl5pPr marL="1530546" algn="l" defTabSz="765273" rtl="0" eaLnBrk="1" latinLnBrk="0" hangingPunct="1">
              <a:defRPr sz="1507" kern="1200">
                <a:solidFill>
                  <a:schemeClr val="tx1"/>
                </a:solidFill>
                <a:latin typeface="+mn-lt"/>
                <a:ea typeface="+mn-ea"/>
                <a:cs typeface="+mn-cs"/>
              </a:defRPr>
            </a:lvl5pPr>
            <a:lvl6pPr marL="1913182" algn="l" defTabSz="765273" rtl="0" eaLnBrk="1" latinLnBrk="0" hangingPunct="1">
              <a:defRPr sz="1507" kern="1200">
                <a:solidFill>
                  <a:schemeClr val="tx1"/>
                </a:solidFill>
                <a:latin typeface="+mn-lt"/>
                <a:ea typeface="+mn-ea"/>
                <a:cs typeface="+mn-cs"/>
              </a:defRPr>
            </a:lvl6pPr>
            <a:lvl7pPr marL="2295819" algn="l" defTabSz="765273" rtl="0" eaLnBrk="1" latinLnBrk="0" hangingPunct="1">
              <a:defRPr sz="1507" kern="1200">
                <a:solidFill>
                  <a:schemeClr val="tx1"/>
                </a:solidFill>
                <a:latin typeface="+mn-lt"/>
                <a:ea typeface="+mn-ea"/>
                <a:cs typeface="+mn-cs"/>
              </a:defRPr>
            </a:lvl7pPr>
            <a:lvl8pPr marL="2678454" algn="l" defTabSz="765273" rtl="0" eaLnBrk="1" latinLnBrk="0" hangingPunct="1">
              <a:defRPr sz="1507" kern="1200">
                <a:solidFill>
                  <a:schemeClr val="tx1"/>
                </a:solidFill>
                <a:latin typeface="+mn-lt"/>
                <a:ea typeface="+mn-ea"/>
                <a:cs typeface="+mn-cs"/>
              </a:defRPr>
            </a:lvl8pPr>
            <a:lvl9pPr marL="3061091" algn="l" defTabSz="765273" rtl="0" eaLnBrk="1" latinLnBrk="0" hangingPunct="1">
              <a:defRPr sz="1507" kern="1200">
                <a:solidFill>
                  <a:schemeClr val="tx1"/>
                </a:solidFill>
                <a:latin typeface="+mn-lt"/>
                <a:ea typeface="+mn-ea"/>
                <a:cs typeface="+mn-cs"/>
              </a:defRPr>
            </a:lvl9pPr>
          </a:lstStyle>
          <a:p>
            <a:pPr marL="0" marR="0" lvl="0" indent="0" algn="ctr" defTabSz="765273" rtl="0" eaLnBrk="1" fontAlgn="base" latinLnBrk="0" hangingPunct="1">
              <a:lnSpc>
                <a:spcPct val="100000"/>
              </a:lnSpc>
              <a:spcBef>
                <a:spcPct val="0"/>
              </a:spcBef>
              <a:spcAft>
                <a:spcPct val="0"/>
              </a:spcAft>
              <a:buClrTx/>
              <a:buSzTx/>
              <a:buFontTx/>
              <a:buNone/>
              <a:tabLst/>
              <a:defRPr/>
            </a:pPr>
            <a:fld id="{175D4B48-FFA5-7D40-9EA7-31B4854DE5AA}"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Arial Regular" charset="0"/>
                <a:cs typeface="Arial" panose="020B0604020202020204" pitchFamily="34" charset="0"/>
              </a:rPr>
              <a:pPr marL="0" marR="0" lvl="0" indent="0" algn="ctr" defTabSz="765273"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Arial Regular" charset="0"/>
              <a:cs typeface="Arial" panose="020B0604020202020204" pitchFamily="34" charset="0"/>
            </a:endParaRPr>
          </a:p>
        </p:txBody>
      </p:sp>
    </p:spTree>
    <p:extLst>
      <p:ext uri="{BB962C8B-B14F-4D97-AF65-F5344CB8AC3E}">
        <p14:creationId xmlns:p14="http://schemas.microsoft.com/office/powerpoint/2010/main" val="331441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AC137E-4664-4CC3-9600-3234C66931A4}"/>
              </a:ext>
            </a:extLst>
          </p:cNvPr>
          <p:cNvSpPr>
            <a:spLocks noGrp="1"/>
          </p:cNvSpPr>
          <p:nvPr>
            <p:ph type="title"/>
          </p:nvPr>
        </p:nvSpPr>
        <p:spPr>
          <a:xfrm>
            <a:off x="302683" y="400674"/>
            <a:ext cx="11584516" cy="521677"/>
          </a:xfrm>
        </p:spPr>
        <p:txBody>
          <a:bodyPr/>
          <a:lstStyle/>
          <a:p>
            <a:r>
              <a:rPr lang="en-US" dirty="0">
                <a:solidFill>
                  <a:srgbClr val="412C5D"/>
                </a:solidFill>
              </a:rPr>
              <a:t>Vendor Profile: Automation Anywhere</a:t>
            </a:r>
            <a:br>
              <a:rPr lang="en-US" dirty="0">
                <a:solidFill>
                  <a:srgbClr val="412C5D"/>
                </a:solidFill>
              </a:rPr>
            </a:br>
            <a:endParaRPr lang="en-US" dirty="0"/>
          </a:p>
        </p:txBody>
      </p:sp>
      <p:grpSp>
        <p:nvGrpSpPr>
          <p:cNvPr id="21" name="Group 20">
            <a:extLst>
              <a:ext uri="{C183D7F6-B498-43B3-948B-1728B52AA6E4}">
                <adec:decorative xmlns:adec="http://schemas.microsoft.com/office/drawing/2017/decorative" val="1"/>
              </a:ext>
            </a:extLst>
          </p:cNvPr>
          <p:cNvGrpSpPr/>
          <p:nvPr/>
        </p:nvGrpSpPr>
        <p:grpSpPr>
          <a:xfrm>
            <a:off x="4159385" y="1984292"/>
            <a:ext cx="3815392" cy="3800298"/>
            <a:chOff x="4003675" y="1336675"/>
            <a:chExt cx="4187825" cy="4191000"/>
          </a:xfrm>
        </p:grpSpPr>
        <p:sp>
          <p:nvSpPr>
            <p:cNvPr id="7" name="Freeform 11"/>
            <p:cNvSpPr>
              <a:spLocks/>
            </p:cNvSpPr>
            <p:nvPr/>
          </p:nvSpPr>
          <p:spPr bwMode="auto">
            <a:xfrm>
              <a:off x="8016875" y="2598738"/>
              <a:ext cx="174625" cy="1651000"/>
            </a:xfrm>
            <a:custGeom>
              <a:avLst/>
              <a:gdLst>
                <a:gd name="T0" fmla="*/ 0 w 43"/>
                <a:gd name="T1" fmla="*/ 0 h 406"/>
                <a:gd name="T2" fmla="*/ 174625 w 43"/>
                <a:gd name="T3" fmla="*/ 833633 h 406"/>
                <a:gd name="T4" fmla="*/ 8122 w 43"/>
                <a:gd name="T5" fmla="*/ 1651000 h 406"/>
                <a:gd name="T6" fmla="*/ 0 60000 65536"/>
                <a:gd name="T7" fmla="*/ 0 60000 65536"/>
                <a:gd name="T8" fmla="*/ 0 60000 65536"/>
              </a:gdLst>
              <a:ahLst/>
              <a:cxnLst>
                <a:cxn ang="T6">
                  <a:pos x="T0" y="T1"/>
                </a:cxn>
                <a:cxn ang="T7">
                  <a:pos x="T2" y="T3"/>
                </a:cxn>
                <a:cxn ang="T8">
                  <a:pos x="T4" y="T5"/>
                </a:cxn>
              </a:cxnLst>
              <a:rect l="0" t="0" r="r" b="b"/>
              <a:pathLst>
                <a:path w="43" h="406">
                  <a:moveTo>
                    <a:pt x="0" y="0"/>
                  </a:moveTo>
                  <a:cubicBezTo>
                    <a:pt x="28" y="63"/>
                    <a:pt x="43" y="132"/>
                    <a:pt x="43" y="205"/>
                  </a:cubicBezTo>
                  <a:cubicBezTo>
                    <a:pt x="43" y="276"/>
                    <a:pt x="29" y="344"/>
                    <a:pt x="2" y="406"/>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8" name="Freeform 12"/>
            <p:cNvSpPr>
              <a:spLocks/>
            </p:cNvSpPr>
            <p:nvPr/>
          </p:nvSpPr>
          <p:spPr bwMode="auto">
            <a:xfrm>
              <a:off x="5284788" y="5357813"/>
              <a:ext cx="1646237" cy="169862"/>
            </a:xfrm>
            <a:custGeom>
              <a:avLst/>
              <a:gdLst>
                <a:gd name="T0" fmla="*/ 1646238 w 405"/>
                <a:gd name="T1" fmla="*/ 0 h 42"/>
                <a:gd name="T2" fmla="*/ 812957 w 405"/>
                <a:gd name="T3" fmla="*/ 169863 h 42"/>
                <a:gd name="T4" fmla="*/ 0 w 405"/>
                <a:gd name="T5" fmla="*/ 8089 h 42"/>
                <a:gd name="T6" fmla="*/ 0 60000 65536"/>
                <a:gd name="T7" fmla="*/ 0 60000 65536"/>
                <a:gd name="T8" fmla="*/ 0 60000 65536"/>
              </a:gdLst>
              <a:ahLst/>
              <a:cxnLst>
                <a:cxn ang="T6">
                  <a:pos x="T0" y="T1"/>
                </a:cxn>
                <a:cxn ang="T7">
                  <a:pos x="T2" y="T3"/>
                </a:cxn>
                <a:cxn ang="T8">
                  <a:pos x="T4" y="T5"/>
                </a:cxn>
              </a:cxnLst>
              <a:rect l="0" t="0" r="r" b="b"/>
              <a:pathLst>
                <a:path w="405" h="42">
                  <a:moveTo>
                    <a:pt x="405" y="0"/>
                  </a:moveTo>
                  <a:cubicBezTo>
                    <a:pt x="342" y="27"/>
                    <a:pt x="273" y="42"/>
                    <a:pt x="200" y="42"/>
                  </a:cubicBezTo>
                  <a:cubicBezTo>
                    <a:pt x="129" y="42"/>
                    <a:pt x="61" y="28"/>
                    <a:pt x="0" y="2"/>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9" name="Freeform 13"/>
            <p:cNvSpPr>
              <a:spLocks/>
            </p:cNvSpPr>
            <p:nvPr/>
          </p:nvSpPr>
          <p:spPr bwMode="auto">
            <a:xfrm>
              <a:off x="4003675" y="2617788"/>
              <a:ext cx="174625" cy="1652587"/>
            </a:xfrm>
            <a:custGeom>
              <a:avLst/>
              <a:gdLst>
                <a:gd name="T0" fmla="*/ 174625 w 43"/>
                <a:gd name="T1" fmla="*/ 1652588 h 406"/>
                <a:gd name="T2" fmla="*/ 0 w 43"/>
                <a:gd name="T3" fmla="*/ 814083 h 406"/>
                <a:gd name="T4" fmla="*/ 166503 w 43"/>
                <a:gd name="T5" fmla="*/ 0 h 406"/>
                <a:gd name="T6" fmla="*/ 0 60000 65536"/>
                <a:gd name="T7" fmla="*/ 0 60000 65536"/>
                <a:gd name="T8" fmla="*/ 0 60000 65536"/>
              </a:gdLst>
              <a:ahLst/>
              <a:cxnLst>
                <a:cxn ang="T6">
                  <a:pos x="T0" y="T1"/>
                </a:cxn>
                <a:cxn ang="T7">
                  <a:pos x="T2" y="T3"/>
                </a:cxn>
                <a:cxn ang="T8">
                  <a:pos x="T4" y="T5"/>
                </a:cxn>
              </a:cxnLst>
              <a:rect l="0" t="0" r="r" b="b"/>
              <a:pathLst>
                <a:path w="43" h="406">
                  <a:moveTo>
                    <a:pt x="43" y="406"/>
                  </a:moveTo>
                  <a:cubicBezTo>
                    <a:pt x="15" y="343"/>
                    <a:pt x="0" y="273"/>
                    <a:pt x="0" y="200"/>
                  </a:cubicBezTo>
                  <a:cubicBezTo>
                    <a:pt x="0" y="129"/>
                    <a:pt x="14" y="62"/>
                    <a:pt x="41" y="0"/>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10" name="Freeform 14"/>
            <p:cNvSpPr>
              <a:spLocks/>
            </p:cNvSpPr>
            <p:nvPr/>
          </p:nvSpPr>
          <p:spPr bwMode="auto">
            <a:xfrm>
              <a:off x="5264150" y="1336675"/>
              <a:ext cx="1646238" cy="174625"/>
            </a:xfrm>
            <a:custGeom>
              <a:avLst/>
              <a:gdLst>
                <a:gd name="T0" fmla="*/ 0 w 405"/>
                <a:gd name="T1" fmla="*/ 174625 h 43"/>
                <a:gd name="T2" fmla="*/ 833281 w 405"/>
                <a:gd name="T3" fmla="*/ 0 h 43"/>
                <a:gd name="T4" fmla="*/ 1646238 w 405"/>
                <a:gd name="T5" fmla="*/ 166503 h 43"/>
                <a:gd name="T6" fmla="*/ 0 60000 65536"/>
                <a:gd name="T7" fmla="*/ 0 60000 65536"/>
                <a:gd name="T8" fmla="*/ 0 60000 65536"/>
              </a:gdLst>
              <a:ahLst/>
              <a:cxnLst>
                <a:cxn ang="T6">
                  <a:pos x="T0" y="T1"/>
                </a:cxn>
                <a:cxn ang="T7">
                  <a:pos x="T2" y="T3"/>
                </a:cxn>
                <a:cxn ang="T8">
                  <a:pos x="T4" y="T5"/>
                </a:cxn>
              </a:cxnLst>
              <a:rect l="0" t="0" r="r" b="b"/>
              <a:pathLst>
                <a:path w="405" h="43">
                  <a:moveTo>
                    <a:pt x="0" y="43"/>
                  </a:moveTo>
                  <a:cubicBezTo>
                    <a:pt x="63" y="16"/>
                    <a:pt x="132" y="0"/>
                    <a:pt x="205" y="0"/>
                  </a:cubicBezTo>
                  <a:cubicBezTo>
                    <a:pt x="276" y="0"/>
                    <a:pt x="344" y="15"/>
                    <a:pt x="405" y="41"/>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grpSp>
      <p:grpSp>
        <p:nvGrpSpPr>
          <p:cNvPr id="34" name="Group 33" descr="Profile, strengths, Products, and concerns of Automation Anywhere."/>
          <p:cNvGrpSpPr/>
          <p:nvPr/>
        </p:nvGrpSpPr>
        <p:grpSpPr>
          <a:xfrm>
            <a:off x="4184012" y="2010063"/>
            <a:ext cx="3856429" cy="3734361"/>
            <a:chOff x="4184012" y="2084711"/>
            <a:chExt cx="3856429" cy="3734361"/>
          </a:xfrm>
        </p:grpSpPr>
        <p:sp>
          <p:nvSpPr>
            <p:cNvPr id="35" name="Oval 34"/>
            <p:cNvSpPr>
              <a:spLocks noChangeArrowheads="1"/>
            </p:cNvSpPr>
            <p:nvPr/>
          </p:nvSpPr>
          <p:spPr bwMode="auto">
            <a:xfrm>
              <a:off x="4212162" y="2084711"/>
              <a:ext cx="1122615" cy="1118637"/>
            </a:xfrm>
            <a:prstGeom prst="ellipse">
              <a:avLst/>
            </a:prstGeom>
            <a:solidFill>
              <a:srgbClr val="FFB612"/>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36" name="TextBox 35"/>
            <p:cNvSpPr txBox="1"/>
            <p:nvPr/>
          </p:nvSpPr>
          <p:spPr>
            <a:xfrm>
              <a:off x="4272849" y="2503589"/>
              <a:ext cx="992648" cy="284040"/>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PROFILE</a:t>
              </a:r>
            </a:p>
          </p:txBody>
        </p:sp>
        <p:sp>
          <p:nvSpPr>
            <p:cNvPr id="37" name="Oval 9"/>
            <p:cNvSpPr>
              <a:spLocks noChangeArrowheads="1"/>
            </p:cNvSpPr>
            <p:nvPr/>
          </p:nvSpPr>
          <p:spPr bwMode="auto">
            <a:xfrm>
              <a:off x="6858134" y="2088394"/>
              <a:ext cx="1122615" cy="1118637"/>
            </a:xfrm>
            <a:prstGeom prst="ellipse">
              <a:avLst/>
            </a:prstGeom>
            <a:solidFill>
              <a:schemeClr val="bg1">
                <a:lumMod val="65000"/>
              </a:schemeClr>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41" name="TextBox 40"/>
            <p:cNvSpPr txBox="1"/>
            <p:nvPr/>
          </p:nvSpPr>
          <p:spPr>
            <a:xfrm>
              <a:off x="6804170" y="2507272"/>
              <a:ext cx="1236271" cy="297517"/>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STRENGTHS</a:t>
              </a:r>
            </a:p>
          </p:txBody>
        </p:sp>
        <p:sp>
          <p:nvSpPr>
            <p:cNvPr id="42" name="Oval 9"/>
            <p:cNvSpPr>
              <a:spLocks noChangeArrowheads="1"/>
            </p:cNvSpPr>
            <p:nvPr/>
          </p:nvSpPr>
          <p:spPr bwMode="auto">
            <a:xfrm>
              <a:off x="4208613" y="4700435"/>
              <a:ext cx="1122615" cy="1118637"/>
            </a:xfrm>
            <a:prstGeom prst="ellipse">
              <a:avLst/>
            </a:prstGeom>
            <a:solidFill>
              <a:srgbClr val="1F5D82"/>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43" name="TextBox 42"/>
            <p:cNvSpPr txBox="1"/>
            <p:nvPr/>
          </p:nvSpPr>
          <p:spPr>
            <a:xfrm>
              <a:off x="4184012" y="5156635"/>
              <a:ext cx="1178915" cy="284040"/>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CONCERNS</a:t>
              </a:r>
            </a:p>
          </p:txBody>
        </p:sp>
        <p:sp>
          <p:nvSpPr>
            <p:cNvPr id="45" name="Oval 9"/>
            <p:cNvSpPr>
              <a:spLocks noChangeArrowheads="1"/>
            </p:cNvSpPr>
            <p:nvPr/>
          </p:nvSpPr>
          <p:spPr bwMode="auto">
            <a:xfrm>
              <a:off x="6858134" y="4700434"/>
              <a:ext cx="1122615" cy="1118637"/>
            </a:xfrm>
            <a:prstGeom prst="ellipse">
              <a:avLst/>
            </a:prstGeom>
            <a:solidFill>
              <a:srgbClr val="412D5D"/>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46" name="TextBox 45"/>
            <p:cNvSpPr txBox="1"/>
            <p:nvPr/>
          </p:nvSpPr>
          <p:spPr>
            <a:xfrm>
              <a:off x="6829983" y="5156634"/>
              <a:ext cx="1178915" cy="284040"/>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PRODUCTS</a:t>
              </a:r>
            </a:p>
          </p:txBody>
        </p:sp>
      </p:grpSp>
      <p:pic>
        <p:nvPicPr>
          <p:cNvPr id="12" name="Picture 11" descr="Automation Anywhere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8850" y="3198078"/>
            <a:ext cx="1817660" cy="661574"/>
          </a:xfrm>
          <a:prstGeom prst="rect">
            <a:avLst/>
          </a:prstGeom>
        </p:spPr>
      </p:pic>
      <p:sp>
        <p:nvSpPr>
          <p:cNvPr id="39" name="TextBox 93"/>
          <p:cNvSpPr txBox="1">
            <a:spLocks noChangeArrowheads="1"/>
          </p:cNvSpPr>
          <p:nvPr/>
        </p:nvSpPr>
        <p:spPr bwMode="auto">
          <a:xfrm>
            <a:off x="5140079" y="4051206"/>
            <a:ext cx="1872805" cy="5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424242"/>
                </a:solidFill>
                <a:effectLst/>
                <a:uLnTx/>
                <a:uFillTx/>
                <a:latin typeface="Arial" charset="0"/>
                <a:ea typeface="Arial" charset="0"/>
                <a:cs typeface="Arial" charset="0"/>
              </a:rPr>
              <a:t>Private</a:t>
            </a: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 company</a:t>
            </a:r>
          </a:p>
          <a:p>
            <a:pPr marL="0" marR="0" lvl="0" indent="0" algn="ctr"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424242"/>
                </a:solidFill>
                <a:effectLst/>
                <a:uLnTx/>
                <a:uFillTx/>
                <a:latin typeface="Arial" charset="0"/>
                <a:ea typeface="Arial" charset="0"/>
                <a:cs typeface="Arial" charset="0"/>
              </a:rPr>
              <a:t>~ 700 </a:t>
            </a: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employees</a:t>
            </a:r>
          </a:p>
        </p:txBody>
      </p:sp>
      <p:cxnSp>
        <p:nvCxnSpPr>
          <p:cNvPr id="40" name="Straight Connector 39">
            <a:extLst>
              <a:ext uri="{C183D7F6-B498-43B3-948B-1728B52AA6E4}">
                <adec:decorative xmlns:adec="http://schemas.microsoft.com/office/drawing/2017/decorative" val="1"/>
              </a:ext>
            </a:extLst>
          </p:cNvPr>
          <p:cNvCxnSpPr/>
          <p:nvPr/>
        </p:nvCxnSpPr>
        <p:spPr>
          <a:xfrm>
            <a:off x="5838540" y="4767413"/>
            <a:ext cx="460660" cy="0"/>
          </a:xfrm>
          <a:prstGeom prst="line">
            <a:avLst/>
          </a:prstGeom>
          <a:ln w="47625">
            <a:solidFill>
              <a:srgbClr val="FFB612"/>
            </a:solidFill>
          </a:ln>
        </p:spPr>
        <p:style>
          <a:lnRef idx="1">
            <a:schemeClr val="accent1"/>
          </a:lnRef>
          <a:fillRef idx="0">
            <a:schemeClr val="accent1"/>
          </a:fillRef>
          <a:effectRef idx="0">
            <a:schemeClr val="accent1"/>
          </a:effectRef>
          <a:fontRef idx="minor">
            <a:schemeClr val="tx1"/>
          </a:fontRef>
        </p:style>
      </p:cxnSp>
      <p:sp>
        <p:nvSpPr>
          <p:cNvPr id="28" name="TextBox 93"/>
          <p:cNvSpPr txBox="1">
            <a:spLocks noChangeArrowheads="1"/>
          </p:cNvSpPr>
          <p:nvPr/>
        </p:nvSpPr>
        <p:spPr bwMode="auto">
          <a:xfrm>
            <a:off x="639285" y="1320100"/>
            <a:ext cx="3398932" cy="1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FFB612"/>
                </a:solidFill>
                <a:effectLst/>
                <a:uLnTx/>
                <a:uFillTx/>
                <a:latin typeface="Arial" charset="0"/>
                <a:ea typeface="Arial" charset="0"/>
                <a:cs typeface="Arial" charset="0"/>
              </a:rPr>
              <a:t>Sales / Customers:</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$250M Capital raised</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$1.8B Valuation</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 1,000 customers (worldwide)</a:t>
            </a:r>
          </a:p>
        </p:txBody>
      </p:sp>
      <p:sp>
        <p:nvSpPr>
          <p:cNvPr id="29" name="TextBox 93"/>
          <p:cNvSpPr txBox="1">
            <a:spLocks noChangeArrowheads="1"/>
          </p:cNvSpPr>
          <p:nvPr/>
        </p:nvSpPr>
        <p:spPr bwMode="auto">
          <a:xfrm>
            <a:off x="639285" y="2428941"/>
            <a:ext cx="3398932" cy="1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a:ln>
                  <a:noFill/>
                </a:ln>
                <a:solidFill>
                  <a:srgbClr val="FFB612"/>
                </a:solidFill>
                <a:effectLst/>
                <a:uLnTx/>
                <a:uFillTx/>
                <a:latin typeface="Arial" charset="0"/>
                <a:ea typeface="Arial" charset="0"/>
                <a:cs typeface="Arial" charset="0"/>
              </a:rPr>
              <a:t>Focus Markets:</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Banking and Capital Markets</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Telecom</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Healthcare &amp; Pharma</a:t>
            </a:r>
          </a:p>
        </p:txBody>
      </p:sp>
      <p:cxnSp>
        <p:nvCxnSpPr>
          <p:cNvPr id="38" name="Straight Connector 37">
            <a:extLst>
              <a:ext uri="{C183D7F6-B498-43B3-948B-1728B52AA6E4}">
                <adec:decorative xmlns:adec="http://schemas.microsoft.com/office/drawing/2017/decorative" val="1"/>
              </a:ext>
            </a:extLst>
          </p:cNvPr>
          <p:cNvCxnSpPr/>
          <p:nvPr/>
        </p:nvCxnSpPr>
        <p:spPr>
          <a:xfrm flipV="1">
            <a:off x="256143" y="3895237"/>
            <a:ext cx="3614568" cy="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A5B2F51-84C1-46F6-867D-C8B55CE1B18E}"/>
              </a:ext>
            </a:extLst>
          </p:cNvPr>
          <p:cNvSpPr/>
          <p:nvPr/>
        </p:nvSpPr>
        <p:spPr>
          <a:xfrm>
            <a:off x="586640" y="4369006"/>
            <a:ext cx="6096000" cy="1226426"/>
          </a:xfrm>
          <a:prstGeom prst="rect">
            <a:avLst/>
          </a:prstGeom>
        </p:spPr>
        <p:txBody>
          <a:bodyPr>
            <a:spAutoFit/>
          </a:bodyPr>
          <a:lstStyle/>
          <a:p>
            <a:pPr marL="0" marR="0" lvl="0" indent="0" algn="l" defTabSz="914400" rtl="0" eaLnBrk="1" fontAlgn="base" latinLnBrk="0" hangingPunct="1">
              <a:lnSpc>
                <a:spcPts val="1425"/>
              </a:lnSpc>
              <a:spcBef>
                <a:spcPts val="0"/>
              </a:spcBef>
              <a:spcAft>
                <a:spcPct val="0"/>
              </a:spcAft>
              <a:buClr>
                <a:srgbClr val="FFB612"/>
              </a:buClr>
              <a:buSzTx/>
              <a:buFontTx/>
              <a:buNone/>
              <a:tabLst/>
              <a:defRPr/>
            </a:pPr>
            <a:r>
              <a:rPr kumimoji="0" lang="en-US" sz="1400" b="1" i="0" u="none" strike="noStrike" kern="1200" cap="none" spc="0" normalizeH="0" baseline="0" noProof="0" dirty="0">
                <a:ln>
                  <a:noFill/>
                </a:ln>
                <a:solidFill>
                  <a:srgbClr val="1F5D82"/>
                </a:solidFill>
                <a:effectLst/>
                <a:uLnTx/>
                <a:uFillTx/>
                <a:latin typeface="Arial" panose="020B0604020202020204"/>
                <a:ea typeface="Muli Light" charset="0"/>
                <a:cs typeface="Muli Light" charset="0"/>
              </a:rPr>
              <a:t>Concerns/Watch Points:</a:t>
            </a:r>
          </a:p>
          <a:p>
            <a:pPr marL="283464" marR="0" lvl="0" indent="-283464"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panose="020B0604020202020204"/>
                <a:ea typeface="Muli Light" charset="0"/>
                <a:cs typeface="Muli Light" charset="0"/>
              </a:rPr>
              <a:t>Issues with Citrix integrations</a:t>
            </a:r>
          </a:p>
          <a:p>
            <a:pPr marL="283464" marR="0" lvl="0" indent="-283464"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panose="020B0604020202020204"/>
                <a:ea typeface="+mn-ea"/>
                <a:cs typeface="+mn-cs"/>
              </a:rPr>
              <a:t>User-interface not user-friendly</a:t>
            </a:r>
          </a:p>
          <a:p>
            <a:pPr marL="283464" marR="0" lvl="0" indent="-283464"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panose="020B0604020202020204"/>
                <a:ea typeface="+mn-ea"/>
                <a:cs typeface="+mn-cs"/>
              </a:rPr>
              <a:t>Requires more technical expertise</a:t>
            </a:r>
          </a:p>
          <a:p>
            <a:pPr marL="283464" marR="0" lvl="0" indent="-283464"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panose="020B0604020202020204"/>
                <a:ea typeface="+mn-ea"/>
                <a:cs typeface="+mn-cs"/>
              </a:rPr>
              <a:t>Interface issues with SAP</a:t>
            </a:r>
          </a:p>
        </p:txBody>
      </p:sp>
      <p:sp>
        <p:nvSpPr>
          <p:cNvPr id="31" name="TextBox 93"/>
          <p:cNvSpPr txBox="1">
            <a:spLocks noChangeArrowheads="1"/>
          </p:cNvSpPr>
          <p:nvPr/>
        </p:nvSpPr>
        <p:spPr bwMode="auto">
          <a:xfrm>
            <a:off x="8359886" y="4271837"/>
            <a:ext cx="3398932"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412D5D"/>
                </a:solidFill>
                <a:effectLst/>
                <a:uLnTx/>
                <a:uFillTx/>
                <a:latin typeface="Arial" charset="0"/>
                <a:ea typeface="Arial" charset="0"/>
                <a:cs typeface="Arial" charset="0"/>
              </a:rPr>
              <a:t>Product Offerings:</a:t>
            </a:r>
          </a:p>
          <a:p>
            <a:pPr marL="285750" marR="0" lvl="0" indent="-285750" algn="l" defTabSz="914400" rtl="0" eaLnBrk="1" fontAlgn="base" latinLnBrk="0" hangingPunct="1">
              <a:lnSpc>
                <a:spcPts val="1900"/>
              </a:lnSpc>
              <a:spcBef>
                <a:spcPts val="0"/>
              </a:spcBef>
              <a:spcAft>
                <a:spcPct val="0"/>
              </a:spcAft>
              <a:buClr>
                <a:srgbClr val="412D5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Automation Anywhere Enterprise</a:t>
            </a:r>
          </a:p>
          <a:p>
            <a:pPr marL="285750" marR="0" lvl="0" indent="-285750" algn="l" defTabSz="914400" rtl="0" eaLnBrk="1" fontAlgn="base" latinLnBrk="0" hangingPunct="1">
              <a:lnSpc>
                <a:spcPts val="1900"/>
              </a:lnSpc>
              <a:spcBef>
                <a:spcPts val="0"/>
              </a:spcBef>
              <a:spcAft>
                <a:spcPct val="0"/>
              </a:spcAft>
              <a:buClr>
                <a:srgbClr val="412D5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IQ Bot</a:t>
            </a:r>
          </a:p>
          <a:p>
            <a:pPr marL="285750" marR="0" lvl="0" indent="-285750" algn="l" defTabSz="914400" rtl="0" eaLnBrk="1" fontAlgn="base" latinLnBrk="0" hangingPunct="1">
              <a:lnSpc>
                <a:spcPts val="1900"/>
              </a:lnSpc>
              <a:spcBef>
                <a:spcPts val="0"/>
              </a:spcBef>
              <a:spcAft>
                <a:spcPct val="0"/>
              </a:spcAft>
              <a:buClr>
                <a:srgbClr val="412D5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Bot Insight</a:t>
            </a:r>
          </a:p>
          <a:p>
            <a:pPr marL="285750" marR="0" lvl="0" indent="-285750" algn="l" defTabSz="914400" rtl="0" eaLnBrk="1" fontAlgn="base" latinLnBrk="0" hangingPunct="1">
              <a:lnSpc>
                <a:spcPts val="1900"/>
              </a:lnSpc>
              <a:spcBef>
                <a:spcPts val="0"/>
              </a:spcBef>
              <a:spcAft>
                <a:spcPct val="0"/>
              </a:spcAft>
              <a:buClr>
                <a:srgbClr val="412D5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Bot Farm</a:t>
            </a:r>
          </a:p>
          <a:p>
            <a:pPr marL="285750" marR="0" lvl="0" indent="-285750" algn="l" defTabSz="914400" rtl="0" eaLnBrk="1" fontAlgn="base" latinLnBrk="0" hangingPunct="1">
              <a:lnSpc>
                <a:spcPts val="1900"/>
              </a:lnSpc>
              <a:spcBef>
                <a:spcPts val="0"/>
              </a:spcBef>
              <a:spcAft>
                <a:spcPct val="0"/>
              </a:spcAft>
              <a:buClr>
                <a:srgbClr val="412D5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Bot Store</a:t>
            </a:r>
          </a:p>
        </p:txBody>
      </p:sp>
      <p:cxnSp>
        <p:nvCxnSpPr>
          <p:cNvPr id="33" name="Straight Connector 32">
            <a:extLst>
              <a:ext uri="{C183D7F6-B498-43B3-948B-1728B52AA6E4}">
                <adec:decorative xmlns:adec="http://schemas.microsoft.com/office/drawing/2017/decorative" val="1"/>
              </a:ext>
            </a:extLst>
          </p:cNvPr>
          <p:cNvCxnSpPr/>
          <p:nvPr/>
        </p:nvCxnSpPr>
        <p:spPr>
          <a:xfrm flipV="1">
            <a:off x="8245850" y="3895237"/>
            <a:ext cx="3614568" cy="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93"/>
          <p:cNvSpPr txBox="1">
            <a:spLocks noChangeArrowheads="1"/>
          </p:cNvSpPr>
          <p:nvPr/>
        </p:nvSpPr>
        <p:spPr bwMode="auto">
          <a:xfrm>
            <a:off x="8359886" y="2139118"/>
            <a:ext cx="3398932" cy="8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a:ln>
                  <a:noFill/>
                </a:ln>
                <a:solidFill>
                  <a:srgbClr val="424242">
                    <a:lumMod val="75000"/>
                    <a:lumOff val="25000"/>
                  </a:srgbClr>
                </a:solidFill>
                <a:effectLst/>
                <a:uLnTx/>
                <a:uFillTx/>
                <a:latin typeface="Arial" charset="0"/>
                <a:ea typeface="Arial" charset="0"/>
                <a:cs typeface="Arial" charset="0"/>
              </a:rPr>
              <a:t>Core Strengths/Messages:</a:t>
            </a:r>
          </a:p>
          <a:p>
            <a:pPr marL="285750" marR="0" lvl="0" indent="-285750" algn="l" defTabSz="914400" rtl="0" eaLnBrk="1" fontAlgn="base" latinLnBrk="0" hangingPunct="1">
              <a:lnSpc>
                <a:spcPts val="1900"/>
              </a:lnSpc>
              <a:spcBef>
                <a:spcPts val="0"/>
              </a:spcBef>
              <a:spcAft>
                <a:spcPct val="0"/>
              </a:spcAft>
              <a:buClr>
                <a:srgbClr val="FFFFFF">
                  <a:lumMod val="65000"/>
                </a:srgbClr>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IQ Bot wins “Hot Technology Award” in 2018 IT World Awards</a:t>
            </a:r>
          </a:p>
        </p:txBody>
      </p:sp>
      <p:pic>
        <p:nvPicPr>
          <p:cNvPr id="44" name="Picture 43" descr="Forrester copyright notice">
            <a:extLst>
              <a:ext uri="{FF2B5EF4-FFF2-40B4-BE49-F238E27FC236}">
                <a16:creationId xmlns:a16="http://schemas.microsoft.com/office/drawing/2014/main" id="{54E64126-D7F9-4E41-B37A-8E9E9F426CF5}"/>
              </a:ext>
            </a:extLst>
          </p:cNvPr>
          <p:cNvPicPr>
            <a:picLocks noChangeAspect="1"/>
          </p:cNvPicPr>
          <p:nvPr/>
        </p:nvPicPr>
        <p:blipFill>
          <a:blip r:embed="rId3"/>
          <a:stretch>
            <a:fillRect/>
          </a:stretch>
        </p:blipFill>
        <p:spPr>
          <a:xfrm>
            <a:off x="6062362" y="6344909"/>
            <a:ext cx="5333333" cy="419048"/>
          </a:xfrm>
          <a:prstGeom prst="rect">
            <a:avLst/>
          </a:prstGeom>
        </p:spPr>
      </p:pic>
      <p:grpSp>
        <p:nvGrpSpPr>
          <p:cNvPr id="49" name="Group 48">
            <a:extLst>
              <a:ext uri="{C183D7F6-B498-43B3-948B-1728B52AA6E4}">
                <adec:decorative xmlns:adec="http://schemas.microsoft.com/office/drawing/2017/decorative" val="1"/>
              </a:ext>
            </a:extLst>
          </p:cNvPr>
          <p:cNvGrpSpPr/>
          <p:nvPr/>
        </p:nvGrpSpPr>
        <p:grpSpPr>
          <a:xfrm>
            <a:off x="1862319" y="-1163075"/>
            <a:ext cx="751595" cy="751595"/>
            <a:chOff x="1862319" y="-1163075"/>
            <a:chExt cx="751595" cy="751595"/>
          </a:xfrm>
        </p:grpSpPr>
        <p:sp>
          <p:nvSpPr>
            <p:cNvPr id="50" name="Oval 49"/>
            <p:cNvSpPr/>
            <p:nvPr/>
          </p:nvSpPr>
          <p:spPr>
            <a:xfrm>
              <a:off x="1862319" y="-1163075"/>
              <a:ext cx="751595" cy="7515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Text Box 17"/>
            <p:cNvSpPr txBox="1">
              <a:spLocks noChangeArrowheads="1"/>
            </p:cNvSpPr>
            <p:nvPr/>
          </p:nvSpPr>
          <p:spPr bwMode="auto">
            <a:xfrm>
              <a:off x="1900478" y="-875319"/>
              <a:ext cx="683616" cy="1793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marL="0" marR="0" lvl="0" indent="0" algn="ctr" defTabSz="914400" rtl="0" eaLnBrk="1" fontAlgn="base" latinLnBrk="0" hangingPunct="1">
                <a:lnSpc>
                  <a:spcPts val="1525"/>
                </a:lnSpc>
                <a:spcBef>
                  <a:spcPct val="0"/>
                </a:spcBef>
                <a:spcAft>
                  <a:spcPts val="1200"/>
                </a:spcAft>
                <a:buClr>
                  <a:srgbClr val="FCB516"/>
                </a:buClr>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Tom</a:t>
              </a:r>
            </a:p>
          </p:txBody>
        </p:sp>
      </p:grpSp>
    </p:spTree>
    <p:extLst>
      <p:ext uri="{BB962C8B-B14F-4D97-AF65-F5344CB8AC3E}">
        <p14:creationId xmlns:p14="http://schemas.microsoft.com/office/powerpoint/2010/main" val="340634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a:extLst>
              <a:ext uri="{FF2B5EF4-FFF2-40B4-BE49-F238E27FC236}">
                <a16:creationId xmlns:a16="http://schemas.microsoft.com/office/drawing/2014/main" id="{3BBB4138-94F2-481E-B977-9F527178BACB}"/>
              </a:ext>
            </a:extLst>
          </p:cNvPr>
          <p:cNvSpPr txBox="1">
            <a:spLocks noGrp="1"/>
          </p:cNvSpPr>
          <p:nvPr>
            <p:ph type="title"/>
          </p:nvPr>
        </p:nvSpPr>
        <p:spPr>
          <a:xfrm>
            <a:off x="303213" y="228600"/>
            <a:ext cx="11583987" cy="522288"/>
          </a:xfrm>
          <a:prstGeom prst="rect">
            <a:avLst/>
          </a:prstGeom>
        </p:spPr>
        <p:txBody>
          <a:bodyPr/>
          <a:lstStyle>
            <a:lvl1pPr algn="l" defTabSz="914400" rtl="0" eaLnBrk="1" latinLnBrk="0" hangingPunct="1">
              <a:lnSpc>
                <a:spcPct val="90000"/>
              </a:lnSpc>
              <a:spcBef>
                <a:spcPct val="0"/>
              </a:spcBef>
              <a:buNone/>
              <a:defRPr sz="2800" b="1"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412C5D"/>
                </a:solidFill>
                <a:effectLst/>
                <a:uLnTx/>
                <a:uFillTx/>
                <a:latin typeface="Arial" panose="020B0604020202020204" pitchFamily="34" charset="0"/>
                <a:ea typeface="+mj-ea"/>
                <a:cs typeface="Arial" panose="020B0604020202020204" pitchFamily="34" charset="0"/>
              </a:rPr>
              <a:t>Vendor Profile: </a:t>
            </a:r>
            <a:r>
              <a:rPr kumimoji="0" lang="en-US" sz="2800" b="0" i="0" u="none" strike="noStrike" kern="1200" cap="none" spc="0" normalizeH="0" baseline="0" noProof="0" dirty="0" err="1">
                <a:ln>
                  <a:noFill/>
                </a:ln>
                <a:solidFill>
                  <a:srgbClr val="412C5D"/>
                </a:solidFill>
                <a:effectLst/>
                <a:uLnTx/>
                <a:uFillTx/>
                <a:latin typeface="Arial" panose="020B0604020202020204" pitchFamily="34" charset="0"/>
                <a:ea typeface="+mj-ea"/>
                <a:cs typeface="Arial" panose="020B0604020202020204" pitchFamily="34" charset="0"/>
              </a:rPr>
              <a:t>blueprism</a:t>
            </a:r>
            <a:endParaRPr kumimoji="0" lang="en-US" sz="2800" b="0" i="0" u="none" strike="noStrike" kern="1200" cap="none" spc="0" normalizeH="0" baseline="0" noProof="0" dirty="0">
              <a:ln>
                <a:noFill/>
              </a:ln>
              <a:solidFill>
                <a:srgbClr val="412C5D"/>
              </a:solidFill>
              <a:effectLst/>
              <a:uLnTx/>
              <a:uFillTx/>
              <a:latin typeface="Arial" panose="020B0604020202020204" pitchFamily="34" charset="0"/>
              <a:ea typeface="+mj-ea"/>
              <a:cs typeface="Arial" panose="020B0604020202020204" pitchFamily="34" charset="0"/>
            </a:endParaRPr>
          </a:p>
        </p:txBody>
      </p:sp>
      <p:grpSp>
        <p:nvGrpSpPr>
          <p:cNvPr id="3" name="Group 2">
            <a:extLst>
              <a:ext uri="{C183D7F6-B498-43B3-948B-1728B52AA6E4}">
                <adec:decorative xmlns:adec="http://schemas.microsoft.com/office/drawing/2017/decorative" val="1"/>
              </a:ext>
            </a:extLst>
          </p:cNvPr>
          <p:cNvGrpSpPr/>
          <p:nvPr/>
        </p:nvGrpSpPr>
        <p:grpSpPr>
          <a:xfrm>
            <a:off x="4159385" y="1984292"/>
            <a:ext cx="3815392" cy="3800298"/>
            <a:chOff x="4003675" y="1336675"/>
            <a:chExt cx="4187825" cy="4191000"/>
          </a:xfrm>
        </p:grpSpPr>
        <p:sp>
          <p:nvSpPr>
            <p:cNvPr id="4" name="Freeform 11"/>
            <p:cNvSpPr>
              <a:spLocks/>
            </p:cNvSpPr>
            <p:nvPr/>
          </p:nvSpPr>
          <p:spPr bwMode="auto">
            <a:xfrm>
              <a:off x="8016875" y="2598738"/>
              <a:ext cx="174625" cy="1651000"/>
            </a:xfrm>
            <a:custGeom>
              <a:avLst/>
              <a:gdLst>
                <a:gd name="T0" fmla="*/ 0 w 43"/>
                <a:gd name="T1" fmla="*/ 0 h 406"/>
                <a:gd name="T2" fmla="*/ 174625 w 43"/>
                <a:gd name="T3" fmla="*/ 833633 h 406"/>
                <a:gd name="T4" fmla="*/ 8122 w 43"/>
                <a:gd name="T5" fmla="*/ 1651000 h 406"/>
                <a:gd name="T6" fmla="*/ 0 60000 65536"/>
                <a:gd name="T7" fmla="*/ 0 60000 65536"/>
                <a:gd name="T8" fmla="*/ 0 60000 65536"/>
              </a:gdLst>
              <a:ahLst/>
              <a:cxnLst>
                <a:cxn ang="T6">
                  <a:pos x="T0" y="T1"/>
                </a:cxn>
                <a:cxn ang="T7">
                  <a:pos x="T2" y="T3"/>
                </a:cxn>
                <a:cxn ang="T8">
                  <a:pos x="T4" y="T5"/>
                </a:cxn>
              </a:cxnLst>
              <a:rect l="0" t="0" r="r" b="b"/>
              <a:pathLst>
                <a:path w="43" h="406">
                  <a:moveTo>
                    <a:pt x="0" y="0"/>
                  </a:moveTo>
                  <a:cubicBezTo>
                    <a:pt x="28" y="63"/>
                    <a:pt x="43" y="132"/>
                    <a:pt x="43" y="205"/>
                  </a:cubicBezTo>
                  <a:cubicBezTo>
                    <a:pt x="43" y="276"/>
                    <a:pt x="29" y="344"/>
                    <a:pt x="2" y="406"/>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5" name="Freeform 12"/>
            <p:cNvSpPr>
              <a:spLocks/>
            </p:cNvSpPr>
            <p:nvPr/>
          </p:nvSpPr>
          <p:spPr bwMode="auto">
            <a:xfrm>
              <a:off x="5284788" y="5357813"/>
              <a:ext cx="1646237" cy="169862"/>
            </a:xfrm>
            <a:custGeom>
              <a:avLst/>
              <a:gdLst>
                <a:gd name="T0" fmla="*/ 1646238 w 405"/>
                <a:gd name="T1" fmla="*/ 0 h 42"/>
                <a:gd name="T2" fmla="*/ 812957 w 405"/>
                <a:gd name="T3" fmla="*/ 169863 h 42"/>
                <a:gd name="T4" fmla="*/ 0 w 405"/>
                <a:gd name="T5" fmla="*/ 8089 h 42"/>
                <a:gd name="T6" fmla="*/ 0 60000 65536"/>
                <a:gd name="T7" fmla="*/ 0 60000 65536"/>
                <a:gd name="T8" fmla="*/ 0 60000 65536"/>
              </a:gdLst>
              <a:ahLst/>
              <a:cxnLst>
                <a:cxn ang="T6">
                  <a:pos x="T0" y="T1"/>
                </a:cxn>
                <a:cxn ang="T7">
                  <a:pos x="T2" y="T3"/>
                </a:cxn>
                <a:cxn ang="T8">
                  <a:pos x="T4" y="T5"/>
                </a:cxn>
              </a:cxnLst>
              <a:rect l="0" t="0" r="r" b="b"/>
              <a:pathLst>
                <a:path w="405" h="42">
                  <a:moveTo>
                    <a:pt x="405" y="0"/>
                  </a:moveTo>
                  <a:cubicBezTo>
                    <a:pt x="342" y="27"/>
                    <a:pt x="273" y="42"/>
                    <a:pt x="200" y="42"/>
                  </a:cubicBezTo>
                  <a:cubicBezTo>
                    <a:pt x="129" y="42"/>
                    <a:pt x="61" y="28"/>
                    <a:pt x="0" y="2"/>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6" name="Freeform 13"/>
            <p:cNvSpPr>
              <a:spLocks/>
            </p:cNvSpPr>
            <p:nvPr/>
          </p:nvSpPr>
          <p:spPr bwMode="auto">
            <a:xfrm>
              <a:off x="4003675" y="2617788"/>
              <a:ext cx="174625" cy="1652587"/>
            </a:xfrm>
            <a:custGeom>
              <a:avLst/>
              <a:gdLst>
                <a:gd name="T0" fmla="*/ 174625 w 43"/>
                <a:gd name="T1" fmla="*/ 1652588 h 406"/>
                <a:gd name="T2" fmla="*/ 0 w 43"/>
                <a:gd name="T3" fmla="*/ 814083 h 406"/>
                <a:gd name="T4" fmla="*/ 166503 w 43"/>
                <a:gd name="T5" fmla="*/ 0 h 406"/>
                <a:gd name="T6" fmla="*/ 0 60000 65536"/>
                <a:gd name="T7" fmla="*/ 0 60000 65536"/>
                <a:gd name="T8" fmla="*/ 0 60000 65536"/>
              </a:gdLst>
              <a:ahLst/>
              <a:cxnLst>
                <a:cxn ang="T6">
                  <a:pos x="T0" y="T1"/>
                </a:cxn>
                <a:cxn ang="T7">
                  <a:pos x="T2" y="T3"/>
                </a:cxn>
                <a:cxn ang="T8">
                  <a:pos x="T4" y="T5"/>
                </a:cxn>
              </a:cxnLst>
              <a:rect l="0" t="0" r="r" b="b"/>
              <a:pathLst>
                <a:path w="43" h="406">
                  <a:moveTo>
                    <a:pt x="43" y="406"/>
                  </a:moveTo>
                  <a:cubicBezTo>
                    <a:pt x="15" y="343"/>
                    <a:pt x="0" y="273"/>
                    <a:pt x="0" y="200"/>
                  </a:cubicBezTo>
                  <a:cubicBezTo>
                    <a:pt x="0" y="129"/>
                    <a:pt x="14" y="62"/>
                    <a:pt x="41" y="0"/>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7" name="Freeform 14"/>
            <p:cNvSpPr>
              <a:spLocks/>
            </p:cNvSpPr>
            <p:nvPr/>
          </p:nvSpPr>
          <p:spPr bwMode="auto">
            <a:xfrm>
              <a:off x="5264150" y="1336675"/>
              <a:ext cx="1646238" cy="174625"/>
            </a:xfrm>
            <a:custGeom>
              <a:avLst/>
              <a:gdLst>
                <a:gd name="T0" fmla="*/ 0 w 405"/>
                <a:gd name="T1" fmla="*/ 174625 h 43"/>
                <a:gd name="T2" fmla="*/ 833281 w 405"/>
                <a:gd name="T3" fmla="*/ 0 h 43"/>
                <a:gd name="T4" fmla="*/ 1646238 w 405"/>
                <a:gd name="T5" fmla="*/ 166503 h 43"/>
                <a:gd name="T6" fmla="*/ 0 60000 65536"/>
                <a:gd name="T7" fmla="*/ 0 60000 65536"/>
                <a:gd name="T8" fmla="*/ 0 60000 65536"/>
              </a:gdLst>
              <a:ahLst/>
              <a:cxnLst>
                <a:cxn ang="T6">
                  <a:pos x="T0" y="T1"/>
                </a:cxn>
                <a:cxn ang="T7">
                  <a:pos x="T2" y="T3"/>
                </a:cxn>
                <a:cxn ang="T8">
                  <a:pos x="T4" y="T5"/>
                </a:cxn>
              </a:cxnLst>
              <a:rect l="0" t="0" r="r" b="b"/>
              <a:pathLst>
                <a:path w="405" h="43">
                  <a:moveTo>
                    <a:pt x="0" y="43"/>
                  </a:moveTo>
                  <a:cubicBezTo>
                    <a:pt x="63" y="16"/>
                    <a:pt x="132" y="0"/>
                    <a:pt x="205" y="0"/>
                  </a:cubicBezTo>
                  <a:cubicBezTo>
                    <a:pt x="276" y="0"/>
                    <a:pt x="344" y="15"/>
                    <a:pt x="405" y="41"/>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grpSp>
      <p:grpSp>
        <p:nvGrpSpPr>
          <p:cNvPr id="37" name="Group 36" descr="Profile, strengths, Products, and concerns of blueprism."/>
          <p:cNvGrpSpPr/>
          <p:nvPr/>
        </p:nvGrpSpPr>
        <p:grpSpPr>
          <a:xfrm>
            <a:off x="4184012" y="2010063"/>
            <a:ext cx="3856429" cy="3734361"/>
            <a:chOff x="4184012" y="2084711"/>
            <a:chExt cx="3856429" cy="3734361"/>
          </a:xfrm>
        </p:grpSpPr>
        <p:sp>
          <p:nvSpPr>
            <p:cNvPr id="39" name="Oval 38"/>
            <p:cNvSpPr>
              <a:spLocks noChangeArrowheads="1"/>
            </p:cNvSpPr>
            <p:nvPr/>
          </p:nvSpPr>
          <p:spPr bwMode="auto">
            <a:xfrm>
              <a:off x="4212162" y="2084711"/>
              <a:ext cx="1122615" cy="1118637"/>
            </a:xfrm>
            <a:prstGeom prst="ellipse">
              <a:avLst/>
            </a:prstGeom>
            <a:solidFill>
              <a:srgbClr val="FFB612"/>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40" name="TextBox 39"/>
            <p:cNvSpPr txBox="1"/>
            <p:nvPr/>
          </p:nvSpPr>
          <p:spPr>
            <a:xfrm>
              <a:off x="4272849" y="2503589"/>
              <a:ext cx="992648" cy="284040"/>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PROFILE</a:t>
              </a:r>
            </a:p>
          </p:txBody>
        </p:sp>
        <p:sp>
          <p:nvSpPr>
            <p:cNvPr id="41" name="Oval 9"/>
            <p:cNvSpPr>
              <a:spLocks noChangeArrowheads="1"/>
            </p:cNvSpPr>
            <p:nvPr/>
          </p:nvSpPr>
          <p:spPr bwMode="auto">
            <a:xfrm>
              <a:off x="6858134" y="2088394"/>
              <a:ext cx="1122615" cy="1118637"/>
            </a:xfrm>
            <a:prstGeom prst="ellipse">
              <a:avLst/>
            </a:prstGeom>
            <a:solidFill>
              <a:schemeClr val="bg1">
                <a:lumMod val="65000"/>
              </a:schemeClr>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42" name="TextBox 41"/>
            <p:cNvSpPr txBox="1"/>
            <p:nvPr/>
          </p:nvSpPr>
          <p:spPr>
            <a:xfrm>
              <a:off x="6804170" y="2507272"/>
              <a:ext cx="1236271" cy="297517"/>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STRENGTHS</a:t>
              </a:r>
            </a:p>
          </p:txBody>
        </p:sp>
        <p:sp>
          <p:nvSpPr>
            <p:cNvPr id="43" name="Oval 9"/>
            <p:cNvSpPr>
              <a:spLocks noChangeArrowheads="1"/>
            </p:cNvSpPr>
            <p:nvPr/>
          </p:nvSpPr>
          <p:spPr bwMode="auto">
            <a:xfrm>
              <a:off x="4208613" y="4700435"/>
              <a:ext cx="1122615" cy="1118637"/>
            </a:xfrm>
            <a:prstGeom prst="ellipse">
              <a:avLst/>
            </a:prstGeom>
            <a:solidFill>
              <a:srgbClr val="1F5D82"/>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44" name="TextBox 43"/>
            <p:cNvSpPr txBox="1"/>
            <p:nvPr/>
          </p:nvSpPr>
          <p:spPr>
            <a:xfrm>
              <a:off x="4184012" y="5156635"/>
              <a:ext cx="1178915" cy="284040"/>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CONCERNS</a:t>
              </a:r>
            </a:p>
          </p:txBody>
        </p:sp>
        <p:sp>
          <p:nvSpPr>
            <p:cNvPr id="45" name="Oval 9"/>
            <p:cNvSpPr>
              <a:spLocks noChangeArrowheads="1"/>
            </p:cNvSpPr>
            <p:nvPr/>
          </p:nvSpPr>
          <p:spPr bwMode="auto">
            <a:xfrm>
              <a:off x="6858134" y="4700434"/>
              <a:ext cx="1122615" cy="1118637"/>
            </a:xfrm>
            <a:prstGeom prst="ellipse">
              <a:avLst/>
            </a:prstGeom>
            <a:solidFill>
              <a:srgbClr val="412D5D"/>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46" name="TextBox 45"/>
            <p:cNvSpPr txBox="1"/>
            <p:nvPr/>
          </p:nvSpPr>
          <p:spPr>
            <a:xfrm>
              <a:off x="6829983" y="5156634"/>
              <a:ext cx="1178915" cy="284040"/>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PRODUCTS</a:t>
              </a:r>
            </a:p>
          </p:txBody>
        </p:sp>
      </p:grpSp>
      <p:pic>
        <p:nvPicPr>
          <p:cNvPr id="23" name="Picture 22" descr="blueprism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9174" y="3195908"/>
            <a:ext cx="2276629" cy="665914"/>
          </a:xfrm>
          <a:prstGeom prst="rect">
            <a:avLst/>
          </a:prstGeom>
        </p:spPr>
      </p:pic>
      <p:sp>
        <p:nvSpPr>
          <p:cNvPr id="32" name="TextBox 93"/>
          <p:cNvSpPr txBox="1">
            <a:spLocks noChangeArrowheads="1"/>
          </p:cNvSpPr>
          <p:nvPr/>
        </p:nvSpPr>
        <p:spPr bwMode="auto">
          <a:xfrm>
            <a:off x="4502468" y="3936692"/>
            <a:ext cx="3116960" cy="5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424242"/>
                </a:solidFill>
                <a:effectLst/>
                <a:uLnTx/>
                <a:uFillTx/>
                <a:latin typeface="Arial" charset="0"/>
                <a:ea typeface="Arial" charset="0"/>
                <a:cs typeface="Arial" charset="0"/>
              </a:rPr>
              <a:t>Public</a:t>
            </a: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 company (UK-based)</a:t>
            </a:r>
          </a:p>
          <a:p>
            <a:pPr marL="0" marR="0" lvl="0" indent="0" algn="ctr"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424242"/>
                </a:solidFill>
                <a:effectLst/>
                <a:uLnTx/>
                <a:uFillTx/>
                <a:latin typeface="Arial" charset="0"/>
                <a:ea typeface="Arial" charset="0"/>
                <a:cs typeface="Arial" charset="0"/>
              </a:rPr>
              <a:t>~ 300 </a:t>
            </a: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employees (34% US-based)</a:t>
            </a:r>
          </a:p>
        </p:txBody>
      </p:sp>
      <p:cxnSp>
        <p:nvCxnSpPr>
          <p:cNvPr id="33" name="Straight Connector 32">
            <a:extLst>
              <a:ext uri="{C183D7F6-B498-43B3-948B-1728B52AA6E4}">
                <adec:decorative xmlns:adec="http://schemas.microsoft.com/office/drawing/2017/decorative" val="1"/>
              </a:ext>
            </a:extLst>
          </p:cNvPr>
          <p:cNvCxnSpPr/>
          <p:nvPr/>
        </p:nvCxnSpPr>
        <p:spPr>
          <a:xfrm>
            <a:off x="5838540" y="4652899"/>
            <a:ext cx="460660" cy="0"/>
          </a:xfrm>
          <a:prstGeom prst="line">
            <a:avLst/>
          </a:prstGeom>
          <a:ln w="47625">
            <a:solidFill>
              <a:srgbClr val="FFB612"/>
            </a:solidFill>
          </a:ln>
        </p:spPr>
        <p:style>
          <a:lnRef idx="1">
            <a:schemeClr val="accent1"/>
          </a:lnRef>
          <a:fillRef idx="0">
            <a:schemeClr val="accent1"/>
          </a:fillRef>
          <a:effectRef idx="0">
            <a:schemeClr val="accent1"/>
          </a:effectRef>
          <a:fontRef idx="minor">
            <a:schemeClr val="tx1"/>
          </a:fontRef>
        </p:style>
      </p:cxnSp>
      <p:sp>
        <p:nvSpPr>
          <p:cNvPr id="25" name="TextBox 93"/>
          <p:cNvSpPr txBox="1">
            <a:spLocks noChangeArrowheads="1"/>
          </p:cNvSpPr>
          <p:nvPr/>
        </p:nvSpPr>
        <p:spPr bwMode="auto">
          <a:xfrm>
            <a:off x="682815" y="910390"/>
            <a:ext cx="3398932" cy="131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a:ln>
                  <a:noFill/>
                </a:ln>
                <a:solidFill>
                  <a:srgbClr val="FFB612"/>
                </a:solidFill>
                <a:effectLst/>
                <a:uLnTx/>
                <a:uFillTx/>
                <a:latin typeface="Arial" charset="0"/>
                <a:ea typeface="Arial" charset="0"/>
                <a:cs typeface="Arial" charset="0"/>
              </a:rPr>
              <a:t>Sales / Customers:</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$29M Revenue</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$69M Cash &amp; Equivalents</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93% Recurring License Revenue</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 700 customers (worldwide)</a:t>
            </a:r>
          </a:p>
        </p:txBody>
      </p:sp>
      <p:sp>
        <p:nvSpPr>
          <p:cNvPr id="26" name="TextBox 93"/>
          <p:cNvSpPr txBox="1">
            <a:spLocks noChangeArrowheads="1"/>
          </p:cNvSpPr>
          <p:nvPr/>
        </p:nvSpPr>
        <p:spPr bwMode="auto">
          <a:xfrm>
            <a:off x="682815" y="2250298"/>
            <a:ext cx="3398932"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a:ln>
                  <a:noFill/>
                </a:ln>
                <a:solidFill>
                  <a:srgbClr val="FFB612"/>
                </a:solidFill>
                <a:effectLst/>
                <a:uLnTx/>
                <a:uFillTx/>
                <a:latin typeface="Arial" charset="0"/>
                <a:ea typeface="Arial" charset="0"/>
                <a:cs typeface="Arial" charset="0"/>
              </a:rPr>
              <a:t>Focus Markets:</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Banking &amp; Financial Services</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Retail</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Electronics</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Aviation</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Healthcare</a:t>
            </a:r>
          </a:p>
        </p:txBody>
      </p:sp>
      <p:cxnSp>
        <p:nvCxnSpPr>
          <p:cNvPr id="35" name="Straight Connector 34">
            <a:extLst>
              <a:ext uri="{C183D7F6-B498-43B3-948B-1728B52AA6E4}">
                <adec:decorative xmlns:adec="http://schemas.microsoft.com/office/drawing/2017/decorative" val="1"/>
              </a:ext>
            </a:extLst>
          </p:cNvPr>
          <p:cNvCxnSpPr/>
          <p:nvPr/>
        </p:nvCxnSpPr>
        <p:spPr>
          <a:xfrm flipV="1">
            <a:off x="256143" y="3895237"/>
            <a:ext cx="3614568" cy="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Box 93"/>
          <p:cNvSpPr txBox="1">
            <a:spLocks noChangeArrowheads="1"/>
          </p:cNvSpPr>
          <p:nvPr/>
        </p:nvSpPr>
        <p:spPr bwMode="auto">
          <a:xfrm>
            <a:off x="8359885" y="910390"/>
            <a:ext cx="3771605" cy="250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a:ln>
                  <a:noFill/>
                </a:ln>
                <a:solidFill>
                  <a:srgbClr val="424242">
                    <a:lumMod val="75000"/>
                    <a:lumOff val="25000"/>
                  </a:srgbClr>
                </a:solidFill>
                <a:effectLst/>
                <a:uLnTx/>
                <a:uFillTx/>
                <a:latin typeface="Arial" charset="0"/>
                <a:ea typeface="Arial" charset="0"/>
                <a:cs typeface="Arial" charset="0"/>
              </a:rPr>
              <a:t>Core Strengths/Messages:</a:t>
            </a:r>
          </a:p>
          <a:p>
            <a:pPr marL="285750" marR="0" lvl="0" indent="-285750" algn="l" defTabSz="914400" rtl="0" eaLnBrk="1" fontAlgn="base" latinLnBrk="0" hangingPunct="1">
              <a:lnSpc>
                <a:spcPts val="1900"/>
              </a:lnSpc>
              <a:spcBef>
                <a:spcPts val="0"/>
              </a:spcBef>
              <a:spcAft>
                <a:spcPct val="0"/>
              </a:spcAft>
              <a:buClr>
                <a:srgbClr val="FFFFFF">
                  <a:lumMod val="65000"/>
                </a:srgbClr>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Gartner Group recognized </a:t>
            </a:r>
            <a:b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b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as a “Cool Vendor”</a:t>
            </a:r>
          </a:p>
          <a:p>
            <a:pPr marL="285750" marR="0" lvl="0" indent="-285750" algn="l" defTabSz="914400" rtl="0" eaLnBrk="1" fontAlgn="base" latinLnBrk="0" hangingPunct="1">
              <a:lnSpc>
                <a:spcPts val="1900"/>
              </a:lnSpc>
              <a:spcBef>
                <a:spcPts val="0"/>
              </a:spcBef>
              <a:spcAft>
                <a:spcPct val="0"/>
              </a:spcAft>
              <a:buClr>
                <a:srgbClr val="FFFFFF">
                  <a:lumMod val="65000"/>
                </a:srgbClr>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Alliance with Deloitte and their clients</a:t>
            </a:r>
          </a:p>
          <a:p>
            <a:pPr marL="285750" marR="0" lvl="0" indent="-285750" algn="l" defTabSz="914400" rtl="0" eaLnBrk="1" fontAlgn="base" latinLnBrk="0" hangingPunct="1">
              <a:lnSpc>
                <a:spcPts val="1900"/>
              </a:lnSpc>
              <a:spcBef>
                <a:spcPts val="0"/>
              </a:spcBef>
              <a:spcAft>
                <a:spcPct val="0"/>
              </a:spcAft>
              <a:buClr>
                <a:srgbClr val="FFFFFF">
                  <a:lumMod val="65000"/>
                </a:srgbClr>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90 partners (22 certified)</a:t>
            </a:r>
          </a:p>
          <a:p>
            <a:pPr marL="285750" marR="0" lvl="0" indent="-285750" algn="l" defTabSz="914400" rtl="0" eaLnBrk="1" fontAlgn="base" latinLnBrk="0" hangingPunct="1">
              <a:lnSpc>
                <a:spcPts val="1900"/>
              </a:lnSpc>
              <a:spcBef>
                <a:spcPts val="0"/>
              </a:spcBef>
              <a:spcAft>
                <a:spcPct val="0"/>
              </a:spcAft>
              <a:buClr>
                <a:srgbClr val="FFFFFF">
                  <a:lumMod val="65000"/>
                </a:srgbClr>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 5,000 accredited developers</a:t>
            </a:r>
          </a:p>
          <a:p>
            <a:pPr marL="285750" marR="0" lvl="0" indent="-285750" algn="l" defTabSz="914400" rtl="0" eaLnBrk="1" fontAlgn="base" latinLnBrk="0" hangingPunct="1">
              <a:lnSpc>
                <a:spcPts val="1900"/>
              </a:lnSpc>
              <a:spcBef>
                <a:spcPts val="0"/>
              </a:spcBef>
              <a:spcAft>
                <a:spcPct val="0"/>
              </a:spcAft>
              <a:buClr>
                <a:srgbClr val="FFFFFF">
                  <a:lumMod val="65000"/>
                </a:srgbClr>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Microsoft and Google cloud collaborations</a:t>
            </a:r>
          </a:p>
          <a:p>
            <a:pPr marL="285750" marR="0" lvl="0" indent="-285750" algn="l" defTabSz="914400" rtl="0" eaLnBrk="1" fontAlgn="base" latinLnBrk="0" hangingPunct="1">
              <a:lnSpc>
                <a:spcPts val="1900"/>
              </a:lnSpc>
              <a:spcBef>
                <a:spcPts val="0"/>
              </a:spcBef>
              <a:spcAft>
                <a:spcPct val="0"/>
              </a:spcAft>
              <a:buClr>
                <a:srgbClr val="FFFFFF">
                  <a:lumMod val="65000"/>
                </a:srgbClr>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Ranked 1</a:t>
            </a:r>
            <a:r>
              <a:rPr kumimoji="0" lang="en-US" sz="1400" b="0" i="0" u="none" strike="noStrike" kern="1200" cap="none" spc="0" normalizeH="0" baseline="30000" noProof="0">
                <a:ln>
                  <a:noFill/>
                </a:ln>
                <a:solidFill>
                  <a:srgbClr val="424242"/>
                </a:solidFill>
                <a:effectLst/>
                <a:uLnTx/>
                <a:uFillTx/>
                <a:latin typeface="Arial" charset="0"/>
                <a:ea typeface="Arial" charset="0"/>
                <a:cs typeface="Arial" charset="0"/>
              </a:rPr>
              <a:t>st</a:t>
            </a: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 for Functionality, </a:t>
            </a:r>
            <a:b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b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Security and Compliance by </a:t>
            </a:r>
            <a:b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br>
            <a:r>
              <a:rPr kumimoji="0" lang="en-US" sz="1400" b="0" i="0" u="none" strike="noStrike" kern="1200" cap="none" spc="0" normalizeH="0" baseline="0" noProof="0" err="1">
                <a:ln>
                  <a:noFill/>
                </a:ln>
                <a:solidFill>
                  <a:srgbClr val="424242"/>
                </a:solidFill>
                <a:effectLst/>
                <a:uLnTx/>
                <a:uFillTx/>
                <a:latin typeface="Arial" charset="0"/>
                <a:ea typeface="Arial" charset="0"/>
                <a:cs typeface="Arial" charset="0"/>
              </a:rPr>
              <a:t>HfS</a:t>
            </a: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 Research Ltd (2018)</a:t>
            </a:r>
          </a:p>
        </p:txBody>
      </p:sp>
      <p:cxnSp>
        <p:nvCxnSpPr>
          <p:cNvPr id="34" name="Straight Connector 33">
            <a:extLst>
              <a:ext uri="{C183D7F6-B498-43B3-948B-1728B52AA6E4}">
                <adec:decorative xmlns:adec="http://schemas.microsoft.com/office/drawing/2017/decorative" val="1"/>
              </a:ext>
            </a:extLst>
          </p:cNvPr>
          <p:cNvCxnSpPr/>
          <p:nvPr/>
        </p:nvCxnSpPr>
        <p:spPr>
          <a:xfrm flipV="1">
            <a:off x="8245850" y="3895237"/>
            <a:ext cx="3614568" cy="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extBox 93"/>
          <p:cNvSpPr txBox="1">
            <a:spLocks noChangeArrowheads="1"/>
          </p:cNvSpPr>
          <p:nvPr/>
        </p:nvSpPr>
        <p:spPr bwMode="auto">
          <a:xfrm>
            <a:off x="682815" y="4113812"/>
            <a:ext cx="3398932" cy="179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1F5D82"/>
                </a:solidFill>
                <a:effectLst/>
                <a:uLnTx/>
                <a:uFillTx/>
                <a:latin typeface="Arial" charset="0"/>
                <a:ea typeface="Arial" charset="0"/>
                <a:cs typeface="Arial" charset="0"/>
              </a:rPr>
              <a:t>Concerns/Watch Points:</a:t>
            </a:r>
          </a:p>
          <a:p>
            <a:pPr marL="285750" marR="0" lvl="0" indent="-285750"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Licensing costs</a:t>
            </a:r>
          </a:p>
          <a:p>
            <a:pPr marL="285750" marR="0" lvl="0" indent="-285750"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No trial product availability </a:t>
            </a:r>
          </a:p>
          <a:p>
            <a:pPr marL="285750" marR="0" lvl="0" indent="-285750"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Limited resources if not a partner</a:t>
            </a:r>
          </a:p>
          <a:p>
            <a:pPr marL="285750" marR="0" lvl="0" indent="-285750"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Surface Automation and OCR needs to be more robust</a:t>
            </a:r>
          </a:p>
          <a:p>
            <a:pPr marL="285750" marR="0" lvl="0" indent="-285750"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IE only supported browser</a:t>
            </a:r>
          </a:p>
        </p:txBody>
      </p:sp>
      <p:sp>
        <p:nvSpPr>
          <p:cNvPr id="28" name="TextBox 93"/>
          <p:cNvSpPr txBox="1">
            <a:spLocks noChangeArrowheads="1"/>
          </p:cNvSpPr>
          <p:nvPr/>
        </p:nvSpPr>
        <p:spPr bwMode="auto">
          <a:xfrm>
            <a:off x="8359886" y="4113812"/>
            <a:ext cx="3398932" cy="5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a:ln>
                  <a:noFill/>
                </a:ln>
                <a:solidFill>
                  <a:srgbClr val="412D5D"/>
                </a:solidFill>
                <a:effectLst/>
                <a:uLnTx/>
                <a:uFillTx/>
                <a:latin typeface="Arial" charset="0"/>
                <a:ea typeface="Arial" charset="0"/>
                <a:cs typeface="Arial" charset="0"/>
              </a:rPr>
              <a:t>Product Offerings:</a:t>
            </a:r>
          </a:p>
          <a:p>
            <a:pPr marL="285750" marR="0" lvl="0" indent="-285750" algn="l" defTabSz="914400" rtl="0" eaLnBrk="1" fontAlgn="base" latinLnBrk="0" hangingPunct="1">
              <a:lnSpc>
                <a:spcPts val="1900"/>
              </a:lnSpc>
              <a:spcBef>
                <a:spcPts val="0"/>
              </a:spcBef>
              <a:spcAft>
                <a:spcPct val="0"/>
              </a:spcAft>
              <a:buClr>
                <a:srgbClr val="412D5D"/>
              </a:buClr>
              <a:buSzTx/>
              <a:buFont typeface="Arial" panose="020B0604020202020204" pitchFamily="34"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Blue Prism (MS, .NET framework)</a:t>
            </a:r>
          </a:p>
        </p:txBody>
      </p:sp>
      <p:pic>
        <p:nvPicPr>
          <p:cNvPr id="38" name="Picture 37" descr="Forrester copyright notice">
            <a:extLst>
              <a:ext uri="{FF2B5EF4-FFF2-40B4-BE49-F238E27FC236}">
                <a16:creationId xmlns:a16="http://schemas.microsoft.com/office/drawing/2014/main" id="{54E64126-D7F9-4E41-B37A-8E9E9F426CF5}"/>
              </a:ext>
            </a:extLst>
          </p:cNvPr>
          <p:cNvPicPr>
            <a:picLocks noChangeAspect="1"/>
          </p:cNvPicPr>
          <p:nvPr/>
        </p:nvPicPr>
        <p:blipFill>
          <a:blip r:embed="rId3"/>
          <a:stretch>
            <a:fillRect/>
          </a:stretch>
        </p:blipFill>
        <p:spPr>
          <a:xfrm>
            <a:off x="6062362" y="6344909"/>
            <a:ext cx="5333333" cy="419048"/>
          </a:xfrm>
          <a:prstGeom prst="rect">
            <a:avLst/>
          </a:prstGeom>
        </p:spPr>
      </p:pic>
      <p:grpSp>
        <p:nvGrpSpPr>
          <p:cNvPr id="48" name="Group 47">
            <a:extLst>
              <a:ext uri="{C183D7F6-B498-43B3-948B-1728B52AA6E4}">
                <adec:decorative xmlns:adec="http://schemas.microsoft.com/office/drawing/2017/decorative" val="1"/>
              </a:ext>
            </a:extLst>
          </p:cNvPr>
          <p:cNvGrpSpPr/>
          <p:nvPr/>
        </p:nvGrpSpPr>
        <p:grpSpPr>
          <a:xfrm>
            <a:off x="1862319" y="-1163075"/>
            <a:ext cx="751595" cy="751595"/>
            <a:chOff x="1862319" y="-1163075"/>
            <a:chExt cx="751595" cy="751595"/>
          </a:xfrm>
        </p:grpSpPr>
        <p:sp>
          <p:nvSpPr>
            <p:cNvPr id="49" name="Oval 48"/>
            <p:cNvSpPr/>
            <p:nvPr/>
          </p:nvSpPr>
          <p:spPr>
            <a:xfrm>
              <a:off x="1862319" y="-1163075"/>
              <a:ext cx="751595" cy="7515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Text Box 17"/>
            <p:cNvSpPr txBox="1">
              <a:spLocks noChangeArrowheads="1"/>
            </p:cNvSpPr>
            <p:nvPr/>
          </p:nvSpPr>
          <p:spPr bwMode="auto">
            <a:xfrm>
              <a:off x="1900478" y="-875319"/>
              <a:ext cx="683616" cy="1793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marL="0" marR="0" lvl="0" indent="0" algn="ctr" defTabSz="914400" rtl="0" eaLnBrk="1" fontAlgn="base" latinLnBrk="0" hangingPunct="1">
                <a:lnSpc>
                  <a:spcPts val="1525"/>
                </a:lnSpc>
                <a:spcBef>
                  <a:spcPct val="0"/>
                </a:spcBef>
                <a:spcAft>
                  <a:spcPts val="1200"/>
                </a:spcAft>
                <a:buClr>
                  <a:srgbClr val="FCB516"/>
                </a:buClr>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Tom</a:t>
              </a:r>
            </a:p>
          </p:txBody>
        </p:sp>
      </p:grpSp>
    </p:spTree>
    <p:extLst>
      <p:ext uri="{BB962C8B-B14F-4D97-AF65-F5344CB8AC3E}">
        <p14:creationId xmlns:p14="http://schemas.microsoft.com/office/powerpoint/2010/main" val="264033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BB73B03-D5C3-4099-A79F-FFFC685CDF51}"/>
              </a:ext>
            </a:extLst>
          </p:cNvPr>
          <p:cNvSpPr>
            <a:spLocks noGrp="1"/>
          </p:cNvSpPr>
          <p:nvPr>
            <p:ph type="title"/>
          </p:nvPr>
        </p:nvSpPr>
        <p:spPr/>
        <p:txBody>
          <a:bodyPr/>
          <a:lstStyle/>
          <a:p>
            <a:r>
              <a:rPr lang="en-US" dirty="0">
                <a:solidFill>
                  <a:srgbClr val="412C5D"/>
                </a:solidFill>
              </a:rPr>
              <a:t>Vendor Profile: </a:t>
            </a:r>
            <a:r>
              <a:rPr lang="en-US" dirty="0" err="1">
                <a:solidFill>
                  <a:srgbClr val="412C5D"/>
                </a:solidFill>
              </a:rPr>
              <a:t>UiPath</a:t>
            </a:r>
            <a:br>
              <a:rPr lang="en-US" dirty="0">
                <a:solidFill>
                  <a:srgbClr val="412C5D"/>
                </a:solidFill>
              </a:rPr>
            </a:br>
            <a:endParaRPr lang="en-US" dirty="0"/>
          </a:p>
        </p:txBody>
      </p:sp>
      <p:grpSp>
        <p:nvGrpSpPr>
          <p:cNvPr id="2" name="Group 1" descr="Profile, strengths, Products, and concerns of UiPath."/>
          <p:cNvGrpSpPr/>
          <p:nvPr/>
        </p:nvGrpSpPr>
        <p:grpSpPr>
          <a:xfrm>
            <a:off x="4184012" y="2010063"/>
            <a:ext cx="3856429" cy="3734361"/>
            <a:chOff x="4184012" y="2084711"/>
            <a:chExt cx="3856429" cy="3734361"/>
          </a:xfrm>
        </p:grpSpPr>
        <p:sp>
          <p:nvSpPr>
            <p:cNvPr id="10" name="Oval 9"/>
            <p:cNvSpPr>
              <a:spLocks noChangeArrowheads="1"/>
            </p:cNvSpPr>
            <p:nvPr/>
          </p:nvSpPr>
          <p:spPr bwMode="auto">
            <a:xfrm>
              <a:off x="4212162" y="2084711"/>
              <a:ext cx="1122615" cy="1118637"/>
            </a:xfrm>
            <a:prstGeom prst="ellipse">
              <a:avLst/>
            </a:prstGeom>
            <a:solidFill>
              <a:srgbClr val="FFB612"/>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11" name="TextBox 10"/>
            <p:cNvSpPr txBox="1"/>
            <p:nvPr/>
          </p:nvSpPr>
          <p:spPr>
            <a:xfrm>
              <a:off x="4272849" y="2503589"/>
              <a:ext cx="992648" cy="284040"/>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PROFILE</a:t>
              </a:r>
            </a:p>
          </p:txBody>
        </p:sp>
        <p:sp>
          <p:nvSpPr>
            <p:cNvPr id="13" name="Oval 9"/>
            <p:cNvSpPr>
              <a:spLocks noChangeArrowheads="1"/>
            </p:cNvSpPr>
            <p:nvPr/>
          </p:nvSpPr>
          <p:spPr bwMode="auto">
            <a:xfrm>
              <a:off x="6858134" y="2088394"/>
              <a:ext cx="1122615" cy="1118637"/>
            </a:xfrm>
            <a:prstGeom prst="ellipse">
              <a:avLst/>
            </a:prstGeom>
            <a:solidFill>
              <a:schemeClr val="bg1">
                <a:lumMod val="65000"/>
              </a:schemeClr>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14" name="TextBox 13"/>
            <p:cNvSpPr txBox="1"/>
            <p:nvPr/>
          </p:nvSpPr>
          <p:spPr>
            <a:xfrm>
              <a:off x="6804170" y="2507272"/>
              <a:ext cx="1236271" cy="297517"/>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STRENGTHS</a:t>
              </a:r>
            </a:p>
          </p:txBody>
        </p:sp>
        <p:sp>
          <p:nvSpPr>
            <p:cNvPr id="16" name="Oval 9"/>
            <p:cNvSpPr>
              <a:spLocks noChangeArrowheads="1"/>
            </p:cNvSpPr>
            <p:nvPr/>
          </p:nvSpPr>
          <p:spPr bwMode="auto">
            <a:xfrm>
              <a:off x="4208613" y="4700435"/>
              <a:ext cx="1122615" cy="1118637"/>
            </a:xfrm>
            <a:prstGeom prst="ellipse">
              <a:avLst/>
            </a:prstGeom>
            <a:solidFill>
              <a:srgbClr val="1F5D82"/>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17" name="TextBox 16"/>
            <p:cNvSpPr txBox="1"/>
            <p:nvPr/>
          </p:nvSpPr>
          <p:spPr>
            <a:xfrm>
              <a:off x="4184012" y="5156635"/>
              <a:ext cx="1178915" cy="284040"/>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CONCERNS</a:t>
              </a:r>
            </a:p>
          </p:txBody>
        </p:sp>
        <p:sp>
          <p:nvSpPr>
            <p:cNvPr id="19" name="Oval 9"/>
            <p:cNvSpPr>
              <a:spLocks noChangeArrowheads="1"/>
            </p:cNvSpPr>
            <p:nvPr/>
          </p:nvSpPr>
          <p:spPr bwMode="auto">
            <a:xfrm>
              <a:off x="6858134" y="4700434"/>
              <a:ext cx="1122615" cy="1118637"/>
            </a:xfrm>
            <a:prstGeom prst="ellipse">
              <a:avLst/>
            </a:prstGeom>
            <a:solidFill>
              <a:srgbClr val="412D5D"/>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24242"/>
                </a:solidFill>
                <a:effectLst/>
                <a:uLnTx/>
                <a:uFillTx/>
                <a:latin typeface="Calibri" panose="020F0502020204030204" pitchFamily="34" charset="0"/>
                <a:ea typeface="+mn-ea"/>
                <a:cs typeface="+mn-cs"/>
              </a:endParaRPr>
            </a:p>
          </p:txBody>
        </p:sp>
        <p:sp>
          <p:nvSpPr>
            <p:cNvPr id="20" name="TextBox 19"/>
            <p:cNvSpPr txBox="1"/>
            <p:nvPr/>
          </p:nvSpPr>
          <p:spPr>
            <a:xfrm>
              <a:off x="6829983" y="5156634"/>
              <a:ext cx="1178915" cy="284040"/>
            </a:xfrm>
            <a:prstGeom prst="rect">
              <a:avLst/>
            </a:prstGeom>
            <a:noFill/>
          </p:spPr>
          <p:txBody>
            <a:bodyPr wrap="square" rtlCol="0">
              <a:spAutoFit/>
            </a:bodyPr>
            <a:lstStyle/>
            <a:p>
              <a:pPr marL="0" marR="0" lvl="0" indent="0" algn="ctr" defTabSz="914400" rtl="0" eaLnBrk="1" fontAlgn="base" latinLnBrk="0" hangingPunct="1">
                <a:lnSpc>
                  <a:spcPts val="1625"/>
                </a:lnSpc>
                <a:spcBef>
                  <a:spcPct val="0"/>
                </a:spcBef>
                <a:spcAft>
                  <a:spcPct val="0"/>
                </a:spcAft>
                <a:buClrTx/>
                <a:buSzTx/>
                <a:buFontTx/>
                <a:buNone/>
                <a:tabLst/>
                <a:defRPr/>
              </a:pPr>
              <a:r>
                <a:rPr kumimoji="0" lang="en-US" altLang="ja-JP" sz="1300" b="1" i="0" u="none" strike="noStrike" kern="1200" cap="none" spc="0" normalizeH="0" baseline="0" noProof="0">
                  <a:ln>
                    <a:noFill/>
                  </a:ln>
                  <a:solidFill>
                    <a:srgbClr val="FFFFFF"/>
                  </a:solidFill>
                  <a:effectLst/>
                  <a:uLnTx/>
                  <a:uFillTx/>
                  <a:latin typeface="Arial" charset="0"/>
                  <a:ea typeface="Arial" charset="0"/>
                  <a:cs typeface="Arial" charset="0"/>
                </a:rPr>
                <a:t>PRODUCTS</a:t>
              </a:r>
            </a:p>
          </p:txBody>
        </p:sp>
      </p:grpSp>
      <p:sp>
        <p:nvSpPr>
          <p:cNvPr id="5" name="Freeform 11">
            <a:extLst>
              <a:ext uri="{C183D7F6-B498-43B3-948B-1728B52AA6E4}">
                <adec:decorative xmlns:adec="http://schemas.microsoft.com/office/drawing/2017/decorative" val="1"/>
              </a:ext>
            </a:extLst>
          </p:cNvPr>
          <p:cNvSpPr>
            <a:spLocks/>
          </p:cNvSpPr>
          <p:nvPr/>
        </p:nvSpPr>
        <p:spPr bwMode="auto">
          <a:xfrm>
            <a:off x="7815682" y="3128700"/>
            <a:ext cx="159095" cy="1497087"/>
          </a:xfrm>
          <a:custGeom>
            <a:avLst/>
            <a:gdLst>
              <a:gd name="T0" fmla="*/ 0 w 43"/>
              <a:gd name="T1" fmla="*/ 0 h 406"/>
              <a:gd name="T2" fmla="*/ 174625 w 43"/>
              <a:gd name="T3" fmla="*/ 833633 h 406"/>
              <a:gd name="T4" fmla="*/ 8122 w 43"/>
              <a:gd name="T5" fmla="*/ 1651000 h 406"/>
              <a:gd name="T6" fmla="*/ 0 60000 65536"/>
              <a:gd name="T7" fmla="*/ 0 60000 65536"/>
              <a:gd name="T8" fmla="*/ 0 60000 65536"/>
            </a:gdLst>
            <a:ahLst/>
            <a:cxnLst>
              <a:cxn ang="T6">
                <a:pos x="T0" y="T1"/>
              </a:cxn>
              <a:cxn ang="T7">
                <a:pos x="T2" y="T3"/>
              </a:cxn>
              <a:cxn ang="T8">
                <a:pos x="T4" y="T5"/>
              </a:cxn>
            </a:cxnLst>
            <a:rect l="0" t="0" r="r" b="b"/>
            <a:pathLst>
              <a:path w="43" h="406">
                <a:moveTo>
                  <a:pt x="0" y="0"/>
                </a:moveTo>
                <a:cubicBezTo>
                  <a:pt x="28" y="63"/>
                  <a:pt x="43" y="132"/>
                  <a:pt x="43" y="205"/>
                </a:cubicBezTo>
                <a:cubicBezTo>
                  <a:pt x="43" y="276"/>
                  <a:pt x="29" y="344"/>
                  <a:pt x="2" y="406"/>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6" name="Freeform 12">
            <a:extLst>
              <a:ext uri="{C183D7F6-B498-43B3-948B-1728B52AA6E4}">
                <adec:decorative xmlns:adec="http://schemas.microsoft.com/office/drawing/2017/decorative" val="1"/>
              </a:ext>
            </a:extLst>
          </p:cNvPr>
          <p:cNvSpPr>
            <a:spLocks/>
          </p:cNvSpPr>
          <p:nvPr/>
        </p:nvSpPr>
        <p:spPr bwMode="auto">
          <a:xfrm>
            <a:off x="5326566" y="5630563"/>
            <a:ext cx="1499833" cy="154027"/>
          </a:xfrm>
          <a:custGeom>
            <a:avLst/>
            <a:gdLst>
              <a:gd name="T0" fmla="*/ 1646238 w 405"/>
              <a:gd name="T1" fmla="*/ 0 h 42"/>
              <a:gd name="T2" fmla="*/ 812957 w 405"/>
              <a:gd name="T3" fmla="*/ 169863 h 42"/>
              <a:gd name="T4" fmla="*/ 0 w 405"/>
              <a:gd name="T5" fmla="*/ 8089 h 42"/>
              <a:gd name="T6" fmla="*/ 0 60000 65536"/>
              <a:gd name="T7" fmla="*/ 0 60000 65536"/>
              <a:gd name="T8" fmla="*/ 0 60000 65536"/>
            </a:gdLst>
            <a:ahLst/>
            <a:cxnLst>
              <a:cxn ang="T6">
                <a:pos x="T0" y="T1"/>
              </a:cxn>
              <a:cxn ang="T7">
                <a:pos x="T2" y="T3"/>
              </a:cxn>
              <a:cxn ang="T8">
                <a:pos x="T4" y="T5"/>
              </a:cxn>
            </a:cxnLst>
            <a:rect l="0" t="0" r="r" b="b"/>
            <a:pathLst>
              <a:path w="405" h="42">
                <a:moveTo>
                  <a:pt x="405" y="0"/>
                </a:moveTo>
                <a:cubicBezTo>
                  <a:pt x="342" y="27"/>
                  <a:pt x="273" y="42"/>
                  <a:pt x="200" y="42"/>
                </a:cubicBezTo>
                <a:cubicBezTo>
                  <a:pt x="129" y="42"/>
                  <a:pt x="61" y="28"/>
                  <a:pt x="0" y="2"/>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7" name="Freeform 13">
            <a:extLst>
              <a:ext uri="{C183D7F6-B498-43B3-948B-1728B52AA6E4}">
                <adec:decorative xmlns:adec="http://schemas.microsoft.com/office/drawing/2017/decorative" val="1"/>
              </a:ext>
            </a:extLst>
          </p:cNvPr>
          <p:cNvSpPr>
            <a:spLocks/>
          </p:cNvSpPr>
          <p:nvPr/>
        </p:nvSpPr>
        <p:spPr bwMode="auto">
          <a:xfrm>
            <a:off x="4159385" y="3145974"/>
            <a:ext cx="159095" cy="1498526"/>
          </a:xfrm>
          <a:custGeom>
            <a:avLst/>
            <a:gdLst>
              <a:gd name="T0" fmla="*/ 174625 w 43"/>
              <a:gd name="T1" fmla="*/ 1652588 h 406"/>
              <a:gd name="T2" fmla="*/ 0 w 43"/>
              <a:gd name="T3" fmla="*/ 814083 h 406"/>
              <a:gd name="T4" fmla="*/ 166503 w 43"/>
              <a:gd name="T5" fmla="*/ 0 h 406"/>
              <a:gd name="T6" fmla="*/ 0 60000 65536"/>
              <a:gd name="T7" fmla="*/ 0 60000 65536"/>
              <a:gd name="T8" fmla="*/ 0 60000 65536"/>
            </a:gdLst>
            <a:ahLst/>
            <a:cxnLst>
              <a:cxn ang="T6">
                <a:pos x="T0" y="T1"/>
              </a:cxn>
              <a:cxn ang="T7">
                <a:pos x="T2" y="T3"/>
              </a:cxn>
              <a:cxn ang="T8">
                <a:pos x="T4" y="T5"/>
              </a:cxn>
            </a:cxnLst>
            <a:rect l="0" t="0" r="r" b="b"/>
            <a:pathLst>
              <a:path w="43" h="406">
                <a:moveTo>
                  <a:pt x="43" y="406"/>
                </a:moveTo>
                <a:cubicBezTo>
                  <a:pt x="15" y="343"/>
                  <a:pt x="0" y="273"/>
                  <a:pt x="0" y="200"/>
                </a:cubicBezTo>
                <a:cubicBezTo>
                  <a:pt x="0" y="129"/>
                  <a:pt x="14" y="62"/>
                  <a:pt x="41" y="0"/>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sp>
        <p:nvSpPr>
          <p:cNvPr id="8" name="Freeform 14">
            <a:extLst>
              <a:ext uri="{C183D7F6-B498-43B3-948B-1728B52AA6E4}">
                <adec:decorative xmlns:adec="http://schemas.microsoft.com/office/drawing/2017/decorative" val="1"/>
              </a:ext>
            </a:extLst>
          </p:cNvPr>
          <p:cNvSpPr>
            <a:spLocks/>
          </p:cNvSpPr>
          <p:nvPr/>
        </p:nvSpPr>
        <p:spPr bwMode="auto">
          <a:xfrm>
            <a:off x="5307763" y="1984292"/>
            <a:ext cx="1499834" cy="158346"/>
          </a:xfrm>
          <a:custGeom>
            <a:avLst/>
            <a:gdLst>
              <a:gd name="T0" fmla="*/ 0 w 405"/>
              <a:gd name="T1" fmla="*/ 174625 h 43"/>
              <a:gd name="T2" fmla="*/ 833281 w 405"/>
              <a:gd name="T3" fmla="*/ 0 h 43"/>
              <a:gd name="T4" fmla="*/ 1646238 w 405"/>
              <a:gd name="T5" fmla="*/ 166503 h 43"/>
              <a:gd name="T6" fmla="*/ 0 60000 65536"/>
              <a:gd name="T7" fmla="*/ 0 60000 65536"/>
              <a:gd name="T8" fmla="*/ 0 60000 65536"/>
            </a:gdLst>
            <a:ahLst/>
            <a:cxnLst>
              <a:cxn ang="T6">
                <a:pos x="T0" y="T1"/>
              </a:cxn>
              <a:cxn ang="T7">
                <a:pos x="T2" y="T3"/>
              </a:cxn>
              <a:cxn ang="T8">
                <a:pos x="T4" y="T5"/>
              </a:cxn>
            </a:cxnLst>
            <a:rect l="0" t="0" r="r" b="b"/>
            <a:pathLst>
              <a:path w="405" h="43">
                <a:moveTo>
                  <a:pt x="0" y="43"/>
                </a:moveTo>
                <a:cubicBezTo>
                  <a:pt x="63" y="16"/>
                  <a:pt x="132" y="0"/>
                  <a:pt x="205" y="0"/>
                </a:cubicBezTo>
                <a:cubicBezTo>
                  <a:pt x="276" y="0"/>
                  <a:pt x="344" y="15"/>
                  <a:pt x="405" y="41"/>
                </a:cubicBezTo>
              </a:path>
            </a:pathLst>
          </a:custGeom>
          <a:noFill/>
          <a:ln w="101600" cap="rnd">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charset="0"/>
              <a:ea typeface="+mn-ea"/>
              <a:cs typeface="+mn-cs"/>
            </a:endParaRPr>
          </a:p>
        </p:txBody>
      </p:sp>
      <p:pic>
        <p:nvPicPr>
          <p:cNvPr id="23" name="Picture 22" descr="UiPath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6787" y="3192335"/>
            <a:ext cx="1399390" cy="498976"/>
          </a:xfrm>
          <a:prstGeom prst="rect">
            <a:avLst/>
          </a:prstGeom>
        </p:spPr>
      </p:pic>
      <p:sp>
        <p:nvSpPr>
          <p:cNvPr id="30" name="TextBox 93"/>
          <p:cNvSpPr txBox="1">
            <a:spLocks noChangeArrowheads="1"/>
          </p:cNvSpPr>
          <p:nvPr/>
        </p:nvSpPr>
        <p:spPr bwMode="auto">
          <a:xfrm>
            <a:off x="5125960" y="4022178"/>
            <a:ext cx="1872805" cy="5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424242"/>
                </a:solidFill>
                <a:effectLst/>
                <a:uLnTx/>
                <a:uFillTx/>
                <a:latin typeface="Arial" charset="0"/>
                <a:ea typeface="Arial" charset="0"/>
                <a:cs typeface="Arial" charset="0"/>
              </a:rPr>
              <a:t>Private</a:t>
            </a: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 company</a:t>
            </a:r>
          </a:p>
          <a:p>
            <a:pPr marL="0" marR="0" lvl="0" indent="0" algn="ctr"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424242"/>
                </a:solidFill>
                <a:effectLst/>
                <a:uLnTx/>
                <a:uFillTx/>
                <a:latin typeface="Arial" charset="0"/>
                <a:ea typeface="Arial" charset="0"/>
                <a:cs typeface="Arial" charset="0"/>
              </a:rPr>
              <a:t>~ 820 </a:t>
            </a: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employees</a:t>
            </a:r>
          </a:p>
        </p:txBody>
      </p:sp>
      <p:cxnSp>
        <p:nvCxnSpPr>
          <p:cNvPr id="31" name="Straight Connector 30">
            <a:extLst>
              <a:ext uri="{C183D7F6-B498-43B3-948B-1728B52AA6E4}">
                <adec:decorative xmlns:adec="http://schemas.microsoft.com/office/drawing/2017/decorative" val="1"/>
              </a:ext>
            </a:extLst>
          </p:cNvPr>
          <p:cNvCxnSpPr/>
          <p:nvPr/>
        </p:nvCxnSpPr>
        <p:spPr>
          <a:xfrm>
            <a:off x="5824421" y="4738385"/>
            <a:ext cx="460660" cy="0"/>
          </a:xfrm>
          <a:prstGeom prst="line">
            <a:avLst/>
          </a:prstGeom>
          <a:ln w="47625">
            <a:solidFill>
              <a:srgbClr val="FFB612"/>
            </a:solidFill>
          </a:ln>
        </p:spPr>
        <p:style>
          <a:lnRef idx="1">
            <a:schemeClr val="accent1"/>
          </a:lnRef>
          <a:fillRef idx="0">
            <a:schemeClr val="accent1"/>
          </a:fillRef>
          <a:effectRef idx="0">
            <a:schemeClr val="accent1"/>
          </a:effectRef>
          <a:fontRef idx="minor">
            <a:schemeClr val="tx1"/>
          </a:fontRef>
        </p:style>
      </p:cxnSp>
      <p:sp>
        <p:nvSpPr>
          <p:cNvPr id="24" name="TextBox 93"/>
          <p:cNvSpPr txBox="1">
            <a:spLocks noChangeArrowheads="1"/>
          </p:cNvSpPr>
          <p:nvPr/>
        </p:nvSpPr>
        <p:spPr bwMode="auto">
          <a:xfrm>
            <a:off x="639284" y="1085187"/>
            <a:ext cx="3592111"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FFB612"/>
                </a:solidFill>
                <a:effectLst/>
                <a:uLnTx/>
                <a:uFillTx/>
                <a:latin typeface="Arial" charset="0"/>
                <a:ea typeface="Arial" charset="0"/>
                <a:cs typeface="Arial" charset="0"/>
              </a:rPr>
              <a:t>Sales / Customers:</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$100M Recurring Revenue Annually</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$30M Series A Capital raised</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$153M Series B Capital raised</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$1.1B Valuation</a:t>
            </a:r>
          </a:p>
          <a:p>
            <a:pPr marL="285750" marR="0" lvl="0" indent="-28575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 1,500 customers (worldwide)</a:t>
            </a:r>
          </a:p>
        </p:txBody>
      </p:sp>
      <p:sp>
        <p:nvSpPr>
          <p:cNvPr id="25" name="TextBox 93"/>
          <p:cNvSpPr txBox="1">
            <a:spLocks noChangeArrowheads="1"/>
          </p:cNvSpPr>
          <p:nvPr/>
        </p:nvSpPr>
        <p:spPr bwMode="auto">
          <a:xfrm>
            <a:off x="639285" y="2727507"/>
            <a:ext cx="3398932"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a:ln>
                  <a:noFill/>
                </a:ln>
                <a:solidFill>
                  <a:srgbClr val="FFB612"/>
                </a:solidFill>
                <a:effectLst/>
                <a:uLnTx/>
                <a:uFillTx/>
                <a:latin typeface="Arial" charset="0"/>
                <a:ea typeface="Arial" charset="0"/>
                <a:cs typeface="Arial" charset="0"/>
              </a:rPr>
              <a:t>Focus Markets:</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Finance &amp; Banking</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Insurance</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Healthcare</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Telecom</a:t>
            </a:r>
          </a:p>
          <a:p>
            <a:pPr marL="285750" marR="0" lvl="0" indent="-285750" algn="l" defTabSz="914400" rtl="0" eaLnBrk="1" fontAlgn="base" latinLnBrk="0" hangingPunct="1">
              <a:lnSpc>
                <a:spcPts val="1900"/>
              </a:lnSpc>
              <a:spcBef>
                <a:spcPts val="0"/>
              </a:spcBef>
              <a:spcAft>
                <a:spcPct val="0"/>
              </a:spcAft>
              <a:buClr>
                <a:srgbClr val="FFB612"/>
              </a:buClr>
              <a:buSzTx/>
              <a:buFont typeface="Arial" charset="0"/>
              <a:buChar char="•"/>
              <a:tabLst/>
              <a:defRPr/>
            </a:pP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Manufacturing</a:t>
            </a:r>
          </a:p>
        </p:txBody>
      </p:sp>
      <p:cxnSp>
        <p:nvCxnSpPr>
          <p:cNvPr id="35" name="Straight Connector 34">
            <a:extLst>
              <a:ext uri="{C183D7F6-B498-43B3-948B-1728B52AA6E4}">
                <adec:decorative xmlns:adec="http://schemas.microsoft.com/office/drawing/2017/decorative" val="1"/>
              </a:ext>
            </a:extLst>
          </p:cNvPr>
          <p:cNvCxnSpPr/>
          <p:nvPr/>
        </p:nvCxnSpPr>
        <p:spPr>
          <a:xfrm flipV="1">
            <a:off x="256143" y="4495147"/>
            <a:ext cx="3614568" cy="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74AA279-E9BB-4B5D-A5B9-36237F3B640F}"/>
              </a:ext>
            </a:extLst>
          </p:cNvPr>
          <p:cNvSpPr/>
          <p:nvPr/>
        </p:nvSpPr>
        <p:spPr>
          <a:xfrm>
            <a:off x="639284" y="4734192"/>
            <a:ext cx="6096000" cy="1226426"/>
          </a:xfrm>
          <a:prstGeom prst="rect">
            <a:avLst/>
          </a:prstGeom>
        </p:spPr>
        <p:txBody>
          <a:bodyPr>
            <a:spAutoFit/>
          </a:bodyPr>
          <a:lstStyle/>
          <a:p>
            <a:pPr marL="0" marR="0" lvl="0" indent="0" algn="l" defTabSz="914400" rtl="0" eaLnBrk="1" fontAlgn="base" latinLnBrk="0" hangingPunct="1">
              <a:lnSpc>
                <a:spcPts val="1425"/>
              </a:lnSpc>
              <a:spcBef>
                <a:spcPts val="0"/>
              </a:spcBef>
              <a:spcAft>
                <a:spcPct val="0"/>
              </a:spcAft>
              <a:buClr>
                <a:srgbClr val="FFB612"/>
              </a:buClr>
              <a:buSzTx/>
              <a:buFontTx/>
              <a:buNone/>
              <a:tabLst/>
              <a:defRPr/>
            </a:pPr>
            <a:r>
              <a:rPr kumimoji="0" lang="en-US" sz="1400" b="1" i="0" u="none" strike="noStrike" kern="1200" cap="none" spc="0" normalizeH="0" baseline="0" noProof="0" dirty="0">
                <a:ln>
                  <a:noFill/>
                </a:ln>
                <a:solidFill>
                  <a:srgbClr val="1F5D82"/>
                </a:solidFill>
                <a:effectLst/>
                <a:uLnTx/>
                <a:uFillTx/>
                <a:latin typeface="Arial" panose="020B0604020202020204"/>
                <a:ea typeface="Muli Light" charset="0"/>
                <a:cs typeface="Muli Light" charset="0"/>
              </a:rPr>
              <a:t>Concerns/Watch Points:</a:t>
            </a:r>
          </a:p>
          <a:p>
            <a:pPr marL="283464" marR="0" lvl="0" indent="-283464"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panose="020B0604020202020204"/>
                <a:ea typeface="Muli Light" charset="0"/>
                <a:cs typeface="Muli Light" charset="0"/>
              </a:rPr>
              <a:t>User interface not user-friendly</a:t>
            </a:r>
          </a:p>
          <a:p>
            <a:pPr marL="283464" marR="0" lvl="0" indent="-283464"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panose="020B0604020202020204"/>
                <a:ea typeface="Muli Light" charset="0"/>
                <a:cs typeface="Muli Light" charset="0"/>
              </a:rPr>
              <a:t>Requires more technical expertise</a:t>
            </a:r>
          </a:p>
          <a:p>
            <a:pPr marL="283464" marR="0" lvl="0" indent="-283464"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panose="020B0604020202020204"/>
                <a:ea typeface="Muli Light" charset="0"/>
                <a:cs typeface="Muli Light" charset="0"/>
              </a:rPr>
              <a:t>Rapid growth-slow response to customers </a:t>
            </a:r>
          </a:p>
          <a:p>
            <a:pPr marL="283464" marR="0" lvl="0" indent="-283464" algn="l" defTabSz="914400" rtl="0" eaLnBrk="1" fontAlgn="base" latinLnBrk="0" hangingPunct="1">
              <a:lnSpc>
                <a:spcPts val="1900"/>
              </a:lnSpc>
              <a:spcBef>
                <a:spcPts val="0"/>
              </a:spcBef>
              <a:spcAft>
                <a:spcPct val="0"/>
              </a:spcAft>
              <a:buClr>
                <a:srgbClr val="1F5D82"/>
              </a:buClr>
              <a:buSzTx/>
              <a:buFont typeface="Arial" charset="0"/>
              <a:buChar char="•"/>
              <a:tabLst/>
              <a:defRPr/>
            </a:pPr>
            <a:r>
              <a:rPr kumimoji="0" lang="en-US" sz="1400" b="0" i="0" u="none" strike="noStrike" kern="1200" cap="none" spc="0" normalizeH="0" baseline="0" noProof="0" dirty="0">
                <a:ln>
                  <a:noFill/>
                </a:ln>
                <a:solidFill>
                  <a:srgbClr val="424242"/>
                </a:solidFill>
                <a:effectLst/>
                <a:uLnTx/>
                <a:uFillTx/>
                <a:latin typeface="Arial" panose="020B0604020202020204"/>
                <a:ea typeface="Muli Light" charset="0"/>
                <a:cs typeface="Muli Light" charset="0"/>
              </a:rPr>
              <a:t>Will IPO cause changes in services/costs?</a:t>
            </a:r>
            <a:endParaRPr kumimoji="0" lang="en-US" sz="1400" b="0" i="0" u="none" strike="noStrike" kern="1200" cap="none" spc="0" normalizeH="0" baseline="0" noProof="0" dirty="0">
              <a:ln>
                <a:noFill/>
              </a:ln>
              <a:solidFill>
                <a:srgbClr val="424242"/>
              </a:solidFill>
              <a:effectLst/>
              <a:uLnTx/>
              <a:uFillTx/>
              <a:latin typeface="Arial" panose="020B0604020202020204"/>
              <a:ea typeface="+mn-ea"/>
              <a:cs typeface="+mn-cs"/>
            </a:endParaRPr>
          </a:p>
        </p:txBody>
      </p:sp>
      <p:sp>
        <p:nvSpPr>
          <p:cNvPr id="26" name="TextBox 93"/>
          <p:cNvSpPr txBox="1">
            <a:spLocks noChangeArrowheads="1"/>
          </p:cNvSpPr>
          <p:nvPr/>
        </p:nvSpPr>
        <p:spPr bwMode="auto">
          <a:xfrm>
            <a:off x="8359886" y="2139118"/>
            <a:ext cx="3398932" cy="131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dirty="0">
                <a:ln>
                  <a:noFill/>
                </a:ln>
                <a:solidFill>
                  <a:srgbClr val="424242">
                    <a:lumMod val="75000"/>
                    <a:lumOff val="25000"/>
                  </a:srgbClr>
                </a:solidFill>
                <a:effectLst/>
                <a:uLnTx/>
                <a:uFillTx/>
                <a:latin typeface="Arial" charset="0"/>
                <a:ea typeface="Arial" charset="0"/>
                <a:cs typeface="Arial" charset="0"/>
              </a:rPr>
              <a:t>Core Strengths/Messages:</a:t>
            </a:r>
          </a:p>
          <a:p>
            <a:pPr marL="285750" marR="0" lvl="0" indent="-285750" algn="l" defTabSz="914400" rtl="0" eaLnBrk="1" fontAlgn="base" latinLnBrk="0" hangingPunct="1">
              <a:lnSpc>
                <a:spcPts val="1900"/>
              </a:lnSpc>
              <a:spcBef>
                <a:spcPts val="0"/>
              </a:spcBef>
              <a:spcAft>
                <a:spcPct val="0"/>
              </a:spcAft>
              <a:buClr>
                <a:srgbClr val="FFFFFF">
                  <a:lumMod val="65000"/>
                </a:srgbClr>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‘RPA Industry Leader’ (by Forrester Q2 2018)</a:t>
            </a:r>
          </a:p>
          <a:p>
            <a:pPr marL="285750" marR="0" lvl="0" indent="-285750" algn="l" defTabSz="914400" rtl="0" eaLnBrk="1" fontAlgn="base" latinLnBrk="0" hangingPunct="1">
              <a:lnSpc>
                <a:spcPts val="1900"/>
              </a:lnSpc>
              <a:spcBef>
                <a:spcPts val="0"/>
              </a:spcBef>
              <a:spcAft>
                <a:spcPct val="0"/>
              </a:spcAft>
              <a:buClr>
                <a:srgbClr val="FFFFFF">
                  <a:lumMod val="65000"/>
                </a:srgbClr>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Free community edition of product</a:t>
            </a:r>
          </a:p>
          <a:p>
            <a:pPr marL="285750" marR="0" lvl="0" indent="-285750" algn="l" defTabSz="914400" rtl="0" eaLnBrk="1" fontAlgn="base" latinLnBrk="0" hangingPunct="1">
              <a:lnSpc>
                <a:spcPts val="1900"/>
              </a:lnSpc>
              <a:spcBef>
                <a:spcPts val="0"/>
              </a:spcBef>
              <a:spcAft>
                <a:spcPct val="0"/>
              </a:spcAft>
              <a:buClr>
                <a:srgbClr val="FFFFFF">
                  <a:lumMod val="65000"/>
                </a:srgbClr>
              </a:buClr>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424242"/>
                </a:solidFill>
                <a:effectLst/>
                <a:uLnTx/>
                <a:uFillTx/>
                <a:latin typeface="Arial" charset="0"/>
                <a:ea typeface="Arial" charset="0"/>
                <a:cs typeface="Arial" charset="0"/>
              </a:rPr>
              <a:t>UiPath</a:t>
            </a:r>
            <a:r>
              <a:rPr kumimoji="0" lang="en-US" sz="1400" b="0" i="0" u="none" strike="noStrike" kern="1200" cap="none" spc="0" normalizeH="0" baseline="0" noProof="0" dirty="0">
                <a:ln>
                  <a:noFill/>
                </a:ln>
                <a:solidFill>
                  <a:srgbClr val="424242"/>
                </a:solidFill>
                <a:effectLst/>
                <a:uLnTx/>
                <a:uFillTx/>
                <a:latin typeface="Arial" charset="0"/>
                <a:ea typeface="Arial" charset="0"/>
                <a:cs typeface="Arial" charset="0"/>
              </a:rPr>
              <a:t> Online Training Academy</a:t>
            </a:r>
          </a:p>
        </p:txBody>
      </p:sp>
      <p:cxnSp>
        <p:nvCxnSpPr>
          <p:cNvPr id="34" name="Straight Connector 33">
            <a:extLst>
              <a:ext uri="{C183D7F6-B498-43B3-948B-1728B52AA6E4}">
                <adec:decorative xmlns:adec="http://schemas.microsoft.com/office/drawing/2017/decorative" val="1"/>
              </a:ext>
            </a:extLst>
          </p:cNvPr>
          <p:cNvCxnSpPr/>
          <p:nvPr/>
        </p:nvCxnSpPr>
        <p:spPr>
          <a:xfrm flipV="1">
            <a:off x="8245850" y="3895237"/>
            <a:ext cx="3614568" cy="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Box 93"/>
          <p:cNvSpPr txBox="1">
            <a:spLocks noChangeArrowheads="1"/>
          </p:cNvSpPr>
          <p:nvPr/>
        </p:nvSpPr>
        <p:spPr bwMode="auto">
          <a:xfrm>
            <a:off x="8359886" y="4271837"/>
            <a:ext cx="3398932" cy="1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900"/>
              </a:lnSpc>
              <a:spcBef>
                <a:spcPts val="0"/>
              </a:spcBef>
              <a:spcAft>
                <a:spcPct val="0"/>
              </a:spcAft>
              <a:buClr>
                <a:srgbClr val="FFB612"/>
              </a:buClr>
              <a:buSzTx/>
              <a:buFont typeface="Arial" panose="020B0604020202020204" pitchFamily="34" charset="0"/>
              <a:buNone/>
              <a:tabLst/>
              <a:defRPr/>
            </a:pPr>
            <a:r>
              <a:rPr kumimoji="0" lang="en-US" sz="1400" b="1" i="0" u="none" strike="noStrike" kern="1200" cap="none" spc="0" normalizeH="0" baseline="0" noProof="0">
                <a:ln>
                  <a:noFill/>
                </a:ln>
                <a:solidFill>
                  <a:srgbClr val="412D5D"/>
                </a:solidFill>
                <a:effectLst/>
                <a:uLnTx/>
                <a:uFillTx/>
                <a:latin typeface="Arial" charset="0"/>
                <a:ea typeface="Arial" charset="0"/>
                <a:cs typeface="Arial" charset="0"/>
              </a:rPr>
              <a:t>Product Offerings:</a:t>
            </a:r>
          </a:p>
          <a:p>
            <a:pPr marL="285750" marR="0" lvl="0" indent="-285750" algn="l" defTabSz="914400" rtl="0" eaLnBrk="1" fontAlgn="base" latinLnBrk="0" hangingPunct="1">
              <a:lnSpc>
                <a:spcPts val="1900"/>
              </a:lnSpc>
              <a:spcBef>
                <a:spcPts val="0"/>
              </a:spcBef>
              <a:spcAft>
                <a:spcPct val="0"/>
              </a:spcAft>
              <a:buClr>
                <a:srgbClr val="412D5D"/>
              </a:buClr>
              <a:buSzTx/>
              <a:buFont typeface="Arial" panose="020B0604020202020204" pitchFamily="34" charset="0"/>
              <a:buChar char="•"/>
              <a:tabLst/>
              <a:defRPr/>
            </a:pPr>
            <a:r>
              <a:rPr kumimoji="0" lang="en-US" sz="1400" b="0" i="0" u="none" strike="noStrike" kern="1200" cap="none" spc="0" normalizeH="0" baseline="0" noProof="0" err="1">
                <a:ln>
                  <a:noFill/>
                </a:ln>
                <a:solidFill>
                  <a:srgbClr val="424242"/>
                </a:solidFill>
                <a:effectLst/>
                <a:uLnTx/>
                <a:uFillTx/>
                <a:latin typeface="Arial" charset="0"/>
                <a:ea typeface="Arial" charset="0"/>
                <a:cs typeface="Arial" charset="0"/>
              </a:rPr>
              <a:t>UiPath</a:t>
            </a: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 Studio</a:t>
            </a:r>
          </a:p>
          <a:p>
            <a:pPr marL="285750" marR="0" lvl="0" indent="-285750" algn="l" defTabSz="914400" rtl="0" eaLnBrk="1" fontAlgn="base" latinLnBrk="0" hangingPunct="1">
              <a:lnSpc>
                <a:spcPts val="1900"/>
              </a:lnSpc>
              <a:spcBef>
                <a:spcPts val="0"/>
              </a:spcBef>
              <a:spcAft>
                <a:spcPct val="0"/>
              </a:spcAft>
              <a:buClr>
                <a:srgbClr val="412D5D"/>
              </a:buClr>
              <a:buSzTx/>
              <a:buFont typeface="Arial" panose="020B0604020202020204" pitchFamily="34" charset="0"/>
              <a:buChar char="•"/>
              <a:tabLst/>
              <a:defRPr/>
            </a:pPr>
            <a:r>
              <a:rPr kumimoji="0" lang="en-US" sz="1400" b="0" i="0" u="none" strike="noStrike" kern="1200" cap="none" spc="0" normalizeH="0" baseline="0" noProof="0" err="1">
                <a:ln>
                  <a:noFill/>
                </a:ln>
                <a:solidFill>
                  <a:srgbClr val="424242"/>
                </a:solidFill>
                <a:effectLst/>
                <a:uLnTx/>
                <a:uFillTx/>
                <a:latin typeface="Arial" charset="0"/>
                <a:ea typeface="Arial" charset="0"/>
                <a:cs typeface="Arial" charset="0"/>
              </a:rPr>
              <a:t>UiPath</a:t>
            </a: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 Orchestrator</a:t>
            </a:r>
          </a:p>
          <a:p>
            <a:pPr marL="285750" marR="0" lvl="0" indent="-285750" algn="l" defTabSz="914400" rtl="0" eaLnBrk="1" fontAlgn="base" latinLnBrk="0" hangingPunct="1">
              <a:lnSpc>
                <a:spcPts val="1900"/>
              </a:lnSpc>
              <a:spcBef>
                <a:spcPts val="0"/>
              </a:spcBef>
              <a:spcAft>
                <a:spcPct val="0"/>
              </a:spcAft>
              <a:buClr>
                <a:srgbClr val="412D5D"/>
              </a:buClr>
              <a:buSzTx/>
              <a:buFont typeface="Arial" panose="020B0604020202020204" pitchFamily="34" charset="0"/>
              <a:buChar char="•"/>
              <a:tabLst/>
              <a:defRPr/>
            </a:pPr>
            <a:r>
              <a:rPr kumimoji="0" lang="en-US" sz="1400" b="0" i="0" u="none" strike="noStrike" kern="1200" cap="none" spc="0" normalizeH="0" baseline="0" noProof="0" err="1">
                <a:ln>
                  <a:noFill/>
                </a:ln>
                <a:solidFill>
                  <a:srgbClr val="424242"/>
                </a:solidFill>
                <a:effectLst/>
                <a:uLnTx/>
                <a:uFillTx/>
                <a:latin typeface="Arial" charset="0"/>
                <a:ea typeface="Arial" charset="0"/>
                <a:cs typeface="Arial" charset="0"/>
              </a:rPr>
              <a:t>UiPath</a:t>
            </a:r>
            <a:r>
              <a:rPr kumimoji="0" lang="en-US" sz="1400" b="0" i="0" u="none" strike="noStrike" kern="1200" cap="none" spc="0" normalizeH="0" baseline="0" noProof="0">
                <a:ln>
                  <a:noFill/>
                </a:ln>
                <a:solidFill>
                  <a:srgbClr val="424242"/>
                </a:solidFill>
                <a:effectLst/>
                <a:uLnTx/>
                <a:uFillTx/>
                <a:latin typeface="Arial" charset="0"/>
                <a:ea typeface="Arial" charset="0"/>
                <a:cs typeface="Arial" charset="0"/>
              </a:rPr>
              <a:t> Robot</a:t>
            </a:r>
          </a:p>
        </p:txBody>
      </p:sp>
      <p:pic>
        <p:nvPicPr>
          <p:cNvPr id="3" name="Picture 2" descr="Forrester copyright notice">
            <a:extLst>
              <a:ext uri="{FF2B5EF4-FFF2-40B4-BE49-F238E27FC236}">
                <a16:creationId xmlns:a16="http://schemas.microsoft.com/office/drawing/2014/main" id="{54E64126-D7F9-4E41-B37A-8E9E9F426CF5}"/>
              </a:ext>
            </a:extLst>
          </p:cNvPr>
          <p:cNvPicPr>
            <a:picLocks noChangeAspect="1"/>
          </p:cNvPicPr>
          <p:nvPr/>
        </p:nvPicPr>
        <p:blipFill>
          <a:blip r:embed="rId3"/>
          <a:stretch>
            <a:fillRect/>
          </a:stretch>
        </p:blipFill>
        <p:spPr>
          <a:xfrm>
            <a:off x="6062362" y="6344909"/>
            <a:ext cx="5333333" cy="419048"/>
          </a:xfrm>
          <a:prstGeom prst="rect">
            <a:avLst/>
          </a:prstGeom>
        </p:spPr>
      </p:pic>
      <p:grpSp>
        <p:nvGrpSpPr>
          <p:cNvPr id="36" name="Group 35">
            <a:extLst>
              <a:ext uri="{C183D7F6-B498-43B3-948B-1728B52AA6E4}">
                <adec:decorative xmlns:adec="http://schemas.microsoft.com/office/drawing/2017/decorative" val="1"/>
              </a:ext>
            </a:extLst>
          </p:cNvPr>
          <p:cNvGrpSpPr/>
          <p:nvPr/>
        </p:nvGrpSpPr>
        <p:grpSpPr>
          <a:xfrm>
            <a:off x="1862319" y="-1163075"/>
            <a:ext cx="751595" cy="751595"/>
            <a:chOff x="1862319" y="-1163075"/>
            <a:chExt cx="751595" cy="751595"/>
          </a:xfrm>
        </p:grpSpPr>
        <p:sp>
          <p:nvSpPr>
            <p:cNvPr id="37" name="Oval 36"/>
            <p:cNvSpPr/>
            <p:nvPr/>
          </p:nvSpPr>
          <p:spPr>
            <a:xfrm>
              <a:off x="1862319" y="-1163075"/>
              <a:ext cx="751595" cy="7515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 Box 17"/>
            <p:cNvSpPr txBox="1">
              <a:spLocks noChangeArrowheads="1"/>
            </p:cNvSpPr>
            <p:nvPr/>
          </p:nvSpPr>
          <p:spPr bwMode="auto">
            <a:xfrm>
              <a:off x="1900478" y="-875319"/>
              <a:ext cx="683616" cy="1793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marL="0" marR="0" lvl="0" indent="0" algn="ctr" defTabSz="914400" rtl="0" eaLnBrk="1" fontAlgn="base" latinLnBrk="0" hangingPunct="1">
                <a:lnSpc>
                  <a:spcPts val="1525"/>
                </a:lnSpc>
                <a:spcBef>
                  <a:spcPct val="0"/>
                </a:spcBef>
                <a:spcAft>
                  <a:spcPts val="1200"/>
                </a:spcAft>
                <a:buClr>
                  <a:srgbClr val="FCB516"/>
                </a:buClr>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Tom</a:t>
              </a:r>
            </a:p>
          </p:txBody>
        </p:sp>
      </p:grpSp>
    </p:spTree>
    <p:extLst>
      <p:ext uri="{BB962C8B-B14F-4D97-AF65-F5344CB8AC3E}">
        <p14:creationId xmlns:p14="http://schemas.microsoft.com/office/powerpoint/2010/main" val="2835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0949-23EE-4A3C-8E74-A59AC1B93B45}"/>
              </a:ext>
            </a:extLst>
          </p:cNvPr>
          <p:cNvSpPr>
            <a:spLocks noGrp="1"/>
          </p:cNvSpPr>
          <p:nvPr>
            <p:ph type="title"/>
          </p:nvPr>
        </p:nvSpPr>
        <p:spPr/>
        <p:txBody>
          <a:bodyPr/>
          <a:lstStyle/>
          <a:p>
            <a:r>
              <a:rPr lang="en-US" dirty="0"/>
              <a:t>Peer Insights</a:t>
            </a:r>
          </a:p>
        </p:txBody>
      </p:sp>
      <p:sp>
        <p:nvSpPr>
          <p:cNvPr id="5" name="Text Placeholder 3">
            <a:extLst>
              <a:ext uri="{FF2B5EF4-FFF2-40B4-BE49-F238E27FC236}">
                <a16:creationId xmlns:a16="http://schemas.microsoft.com/office/drawing/2014/main" id="{815E574E-0A3B-467C-8392-ECCF11AF71A7}"/>
              </a:ext>
            </a:extLst>
          </p:cNvPr>
          <p:cNvSpPr txBox="1">
            <a:spLocks/>
          </p:cNvSpPr>
          <p:nvPr/>
        </p:nvSpPr>
        <p:spPr>
          <a:xfrm>
            <a:off x="178856" y="666564"/>
            <a:ext cx="8394338" cy="322890"/>
          </a:xfrm>
          <a:prstGeom prst="rect">
            <a:avLst/>
          </a:prstGeom>
          <a:effectLst>
            <a:glow rad="368300">
              <a:schemeClr val="tx1"/>
            </a:glow>
          </a:effectLst>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a:buNone/>
              <a:tabLst/>
              <a:defRPr/>
            </a:pPr>
            <a:r>
              <a:rPr kumimoji="0" lang="en-US" sz="1800" b="0" i="0" u="none" strike="noStrike" kern="1200" cap="none" spc="0" normalizeH="0" baseline="0" noProof="0" dirty="0">
                <a:ln>
                  <a:noFill/>
                </a:ln>
                <a:solidFill>
                  <a:srgbClr val="424242"/>
                </a:solidFill>
                <a:effectLst/>
                <a:uLnTx/>
                <a:uFillTx/>
                <a:latin typeface="Arial" panose="020B0604020202020204"/>
                <a:ea typeface="Muli Light" charset="0"/>
                <a:cs typeface="Muli Light" charset="0"/>
              </a:rPr>
              <a:t>The top 3 vendors are quite close in comparison as reviewed by product users</a:t>
            </a:r>
          </a:p>
        </p:txBody>
      </p:sp>
      <p:sp>
        <p:nvSpPr>
          <p:cNvPr id="6" name="Rectangle 5">
            <a:extLst>
              <a:ext uri="{FF2B5EF4-FFF2-40B4-BE49-F238E27FC236}">
                <a16:creationId xmlns:a16="http://schemas.microsoft.com/office/drawing/2014/main" id="{829AABF2-9472-48D8-8F4A-A8B86090FE4B}"/>
              </a:ext>
              <a:ext uri="{C183D7F6-B498-43B3-948B-1728B52AA6E4}">
                <adec:decorative xmlns:adec="http://schemas.microsoft.com/office/drawing/2017/decorative" val="1"/>
              </a:ext>
            </a:extLst>
          </p:cNvPr>
          <p:cNvSpPr/>
          <p:nvPr/>
        </p:nvSpPr>
        <p:spPr>
          <a:xfrm>
            <a:off x="1219199" y="2841410"/>
            <a:ext cx="9144000" cy="2287313"/>
          </a:xfrm>
          <a:prstGeom prst="rect">
            <a:avLst/>
          </a:prstGeom>
          <a:solidFill>
            <a:schemeClr val="bg1">
              <a:lumMod val="95000"/>
            </a:schemeClr>
          </a:solidFill>
          <a:ln w="317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cxnSp>
        <p:nvCxnSpPr>
          <p:cNvPr id="7" name="Straight Connector 6">
            <a:extLst>
              <a:ext uri="{FF2B5EF4-FFF2-40B4-BE49-F238E27FC236}">
                <a16:creationId xmlns:a16="http://schemas.microsoft.com/office/drawing/2014/main" id="{E73E6C16-2E3D-4DB3-A4B4-689CAAEE3325}"/>
              </a:ext>
              <a:ext uri="{C183D7F6-B498-43B3-948B-1728B52AA6E4}">
                <adec:decorative xmlns:adec="http://schemas.microsoft.com/office/drawing/2017/decorative" val="1"/>
              </a:ext>
            </a:extLst>
          </p:cNvPr>
          <p:cNvCxnSpPr/>
          <p:nvPr/>
        </p:nvCxnSpPr>
        <p:spPr>
          <a:xfrm>
            <a:off x="1219199" y="2841410"/>
            <a:ext cx="9144000" cy="0"/>
          </a:xfrm>
          <a:prstGeom prst="line">
            <a:avLst/>
          </a:prstGeom>
          <a:ln w="31750">
            <a:solidFill>
              <a:srgbClr val="FFB612"/>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EBC3303-713D-4830-8B62-39AF76CECCAF}"/>
              </a:ext>
              <a:ext uri="{C183D7F6-B498-43B3-948B-1728B52AA6E4}">
                <adec:decorative xmlns:adec="http://schemas.microsoft.com/office/drawing/2017/decorative" val="1"/>
              </a:ext>
            </a:extLst>
          </p:cNvPr>
          <p:cNvSpPr/>
          <p:nvPr/>
        </p:nvSpPr>
        <p:spPr>
          <a:xfrm>
            <a:off x="1761942" y="2290992"/>
            <a:ext cx="862148" cy="862148"/>
          </a:xfrm>
          <a:prstGeom prst="ellipse">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57B6719-597A-44E9-A875-B1886575C4D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1503" y="2529679"/>
            <a:ext cx="443027" cy="412208"/>
          </a:xfrm>
          <a:prstGeom prst="rect">
            <a:avLst/>
          </a:prstGeom>
        </p:spPr>
      </p:pic>
      <p:pic>
        <p:nvPicPr>
          <p:cNvPr id="8" name="Picture 7" descr="customer ratings of Vendors by category&#10;">
            <a:extLst>
              <a:ext uri="{FF2B5EF4-FFF2-40B4-BE49-F238E27FC236}">
                <a16:creationId xmlns:a16="http://schemas.microsoft.com/office/drawing/2014/main" id="{F4636C6F-6A0E-4A01-9E8C-B7E0ABDECA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3" r="777" b="3018"/>
          <a:stretch/>
        </p:blipFill>
        <p:spPr>
          <a:xfrm>
            <a:off x="2897078" y="2123647"/>
            <a:ext cx="6445190" cy="3261215"/>
          </a:xfrm>
          <a:prstGeom prst="rect">
            <a:avLst/>
          </a:prstGeom>
          <a:ln w="69850">
            <a:solidFill>
              <a:schemeClr val="bg1"/>
            </a:solidFill>
          </a:ln>
          <a:effectLst>
            <a:outerShdw blurRad="50800" dist="38100" dir="5400000" algn="t" rotWithShape="0">
              <a:prstClr val="black">
                <a:alpha val="16000"/>
              </a:prstClr>
            </a:outerShdw>
          </a:effectLst>
        </p:spPr>
      </p:pic>
    </p:spTree>
    <p:extLst>
      <p:ext uri="{BB962C8B-B14F-4D97-AF65-F5344CB8AC3E}">
        <p14:creationId xmlns:p14="http://schemas.microsoft.com/office/powerpoint/2010/main" val="419082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D13E7EB3-69DE-4D16-AD9A-5D988B3C1466}"/>
              </a:ext>
            </a:extLst>
          </p:cNvPr>
          <p:cNvSpPr txBox="1">
            <a:spLocks noGrp="1"/>
          </p:cNvSpPr>
          <p:nvPr>
            <p:ph type="title"/>
          </p:nvPr>
        </p:nvSpPr>
        <p:spPr>
          <a:xfrm>
            <a:off x="209550" y="167243"/>
            <a:ext cx="10515600" cy="1325563"/>
          </a:xfrm>
          <a:prstGeom prst="rect">
            <a:avLst/>
          </a:prstGeom>
          <a:effectLst>
            <a:glow rad="368300">
              <a:schemeClr val="tx1"/>
            </a:glow>
          </a:effectLst>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ts val="2100"/>
              </a:lnSpc>
              <a:spcAft>
                <a:spcPts val="600"/>
              </a:spcAft>
              <a:buNone/>
              <a:defRPr/>
            </a:pPr>
            <a:r>
              <a:rPr lang="en-US" dirty="0">
                <a:solidFill>
                  <a:srgbClr val="412D5D"/>
                </a:solidFill>
                <a:latin typeface="Arial" panose="020B0604020202020204" pitchFamily="34" charset="0"/>
                <a:ea typeface="Muli Light" charset="0"/>
                <a:cs typeface="Arial" panose="020B0604020202020204" pitchFamily="34" charset="0"/>
              </a:rPr>
              <a:t>Peer Insights</a:t>
            </a:r>
            <a:r>
              <a:rPr lang="en-US" sz="1400" i="1" dirty="0">
                <a:solidFill>
                  <a:srgbClr val="412D5D"/>
                </a:solidFill>
                <a:latin typeface="Arial" panose="020B0604020202020204" pitchFamily="34" charset="0"/>
                <a:ea typeface="Muli Light" charset="0"/>
                <a:cs typeface="Arial" panose="020B0604020202020204" pitchFamily="34" charset="0"/>
              </a:rPr>
              <a:t> continued…</a:t>
            </a:r>
            <a:endParaRPr kumimoji="0" lang="en-US" sz="2100" b="1" i="1" u="none" strike="noStrike" kern="1200" cap="none" spc="0" normalizeH="0" baseline="0" noProof="0" dirty="0">
              <a:ln>
                <a:noFill/>
              </a:ln>
              <a:solidFill>
                <a:srgbClr val="412D5D"/>
              </a:solidFill>
              <a:effectLst/>
              <a:uLnTx/>
              <a:uFillTx/>
              <a:latin typeface="Arial" panose="020B0604020202020204" pitchFamily="34" charset="0"/>
              <a:ea typeface="Muli" charset="0"/>
              <a:cs typeface="Arial" panose="020B0604020202020204" pitchFamily="34" charset="0"/>
            </a:endParaRPr>
          </a:p>
        </p:txBody>
      </p:sp>
      <p:sp>
        <p:nvSpPr>
          <p:cNvPr id="4" name="Rectangle 3">
            <a:extLst>
              <a:ext uri="{FF2B5EF4-FFF2-40B4-BE49-F238E27FC236}">
                <a16:creationId xmlns:a16="http://schemas.microsoft.com/office/drawing/2014/main" id="{227915A1-141D-419F-B668-9C3B9315409D}"/>
              </a:ext>
              <a:ext uri="{C183D7F6-B498-43B3-948B-1728B52AA6E4}">
                <adec:decorative xmlns:adec="http://schemas.microsoft.com/office/drawing/2017/decorative" val="1"/>
              </a:ext>
            </a:extLst>
          </p:cNvPr>
          <p:cNvSpPr/>
          <p:nvPr/>
        </p:nvSpPr>
        <p:spPr>
          <a:xfrm>
            <a:off x="1444487" y="2841410"/>
            <a:ext cx="9143999" cy="2287313"/>
          </a:xfrm>
          <a:prstGeom prst="rect">
            <a:avLst/>
          </a:prstGeom>
          <a:solidFill>
            <a:schemeClr val="bg1">
              <a:lumMod val="95000"/>
            </a:schemeClr>
          </a:solidFill>
          <a:ln w="317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cxnSp>
        <p:nvCxnSpPr>
          <p:cNvPr id="6" name="Straight Connector 5">
            <a:extLst>
              <a:ext uri="{FF2B5EF4-FFF2-40B4-BE49-F238E27FC236}">
                <a16:creationId xmlns:a16="http://schemas.microsoft.com/office/drawing/2014/main" id="{3A20C7EC-70BB-4B1B-926E-26F3DB1E0AA6}"/>
              </a:ext>
              <a:ext uri="{C183D7F6-B498-43B3-948B-1728B52AA6E4}">
                <adec:decorative xmlns:adec="http://schemas.microsoft.com/office/drawing/2017/decorative" val="1"/>
              </a:ext>
            </a:extLst>
          </p:cNvPr>
          <p:cNvCxnSpPr/>
          <p:nvPr/>
        </p:nvCxnSpPr>
        <p:spPr>
          <a:xfrm>
            <a:off x="1444486" y="2841410"/>
            <a:ext cx="9144000" cy="0"/>
          </a:xfrm>
          <a:prstGeom prst="line">
            <a:avLst/>
          </a:prstGeom>
          <a:ln w="31750">
            <a:solidFill>
              <a:srgbClr val="FFB612"/>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72A1370-1D93-4968-B3A2-A60F015A8BE1}"/>
              </a:ext>
              <a:ext uri="{C183D7F6-B498-43B3-948B-1728B52AA6E4}">
                <adec:decorative xmlns:adec="http://schemas.microsoft.com/office/drawing/2017/decorative" val="1"/>
              </a:ext>
            </a:extLst>
          </p:cNvPr>
          <p:cNvSpPr/>
          <p:nvPr/>
        </p:nvSpPr>
        <p:spPr>
          <a:xfrm>
            <a:off x="1987229" y="2290992"/>
            <a:ext cx="862148" cy="862148"/>
          </a:xfrm>
          <a:prstGeom prst="ellipse">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AF801B5B-D82A-41F4-8585-F2E45C3CDCC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6790" y="2529679"/>
            <a:ext cx="443027" cy="412208"/>
          </a:xfrm>
          <a:prstGeom prst="rect">
            <a:avLst/>
          </a:prstGeom>
        </p:spPr>
      </p:pic>
      <p:pic>
        <p:nvPicPr>
          <p:cNvPr id="9" name="Picture 8" descr="More customer ratings by category ">
            <a:extLst>
              <a:ext uri="{FF2B5EF4-FFF2-40B4-BE49-F238E27FC236}">
                <a16:creationId xmlns:a16="http://schemas.microsoft.com/office/drawing/2014/main" id="{25648FA7-E605-49FA-B699-82D9D3E1C5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68" r="1446" b="2118"/>
          <a:stretch/>
        </p:blipFill>
        <p:spPr>
          <a:xfrm>
            <a:off x="3109049" y="1899019"/>
            <a:ext cx="5952478" cy="3519135"/>
          </a:xfrm>
          <a:prstGeom prst="rect">
            <a:avLst/>
          </a:prstGeom>
          <a:ln w="69850">
            <a:solidFill>
              <a:schemeClr val="bg1"/>
            </a:solidFill>
          </a:ln>
          <a:effectLst>
            <a:outerShdw blurRad="50800" dist="38100" dir="5400000" algn="t" rotWithShape="0">
              <a:prstClr val="black">
                <a:alpha val="19000"/>
              </a:prstClr>
            </a:outerShdw>
          </a:effectLst>
        </p:spPr>
      </p:pic>
    </p:spTree>
    <p:extLst>
      <p:ext uri="{BB962C8B-B14F-4D97-AF65-F5344CB8AC3E}">
        <p14:creationId xmlns:p14="http://schemas.microsoft.com/office/powerpoint/2010/main" val="3614159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A648-16E0-4ED1-B16B-A6EC4D9C9221}"/>
              </a:ext>
            </a:extLst>
          </p:cNvPr>
          <p:cNvSpPr>
            <a:spLocks noGrp="1"/>
          </p:cNvSpPr>
          <p:nvPr>
            <p:ph type="title"/>
          </p:nvPr>
        </p:nvSpPr>
        <p:spPr/>
        <p:txBody>
          <a:bodyPr/>
          <a:lstStyle/>
          <a:p>
            <a:r>
              <a:rPr lang="en-US" dirty="0"/>
              <a:t>Introduction and Centric Consulting Overview</a:t>
            </a:r>
          </a:p>
        </p:txBody>
      </p:sp>
    </p:spTree>
    <p:extLst>
      <p:ext uri="{BB962C8B-B14F-4D97-AF65-F5344CB8AC3E}">
        <p14:creationId xmlns:p14="http://schemas.microsoft.com/office/powerpoint/2010/main" val="289497733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DEBD11C8-5EDF-4C4F-856C-DE74310920B2}"/>
              </a:ext>
            </a:extLst>
          </p:cNvPr>
          <p:cNvSpPr txBox="1">
            <a:spLocks noGrp="1"/>
          </p:cNvSpPr>
          <p:nvPr>
            <p:ph type="title"/>
          </p:nvPr>
        </p:nvSpPr>
        <p:spPr bwMode="auto">
          <a:xfrm>
            <a:off x="303213" y="241300"/>
            <a:ext cx="115839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rgbClr val="412D5D"/>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412D5D"/>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12C5D"/>
                </a:solidFill>
                <a:effectLst/>
                <a:uLnTx/>
                <a:uFillTx/>
                <a:latin typeface="Arial" panose="020B0604020202020204" pitchFamily="34" charset="0"/>
                <a:ea typeface="+mj-ea"/>
                <a:cs typeface="Arial" panose="020B0604020202020204" pitchFamily="34" charset="0"/>
              </a:rPr>
              <a:t>Automation Technologies</a:t>
            </a:r>
          </a:p>
        </p:txBody>
      </p:sp>
      <p:sp>
        <p:nvSpPr>
          <p:cNvPr id="38" name="Rectangle 37">
            <a:extLst>
              <a:ext uri="{FF2B5EF4-FFF2-40B4-BE49-F238E27FC236}">
                <a16:creationId xmlns:a16="http://schemas.microsoft.com/office/drawing/2014/main" id="{863128A4-76AF-499B-AFA9-3D0A98139AFB}"/>
              </a:ext>
              <a:ext uri="{C183D7F6-B498-43B3-948B-1728B52AA6E4}">
                <adec:decorative xmlns:adec="http://schemas.microsoft.com/office/drawing/2017/decorative" val="1"/>
              </a:ext>
            </a:extLst>
          </p:cNvPr>
          <p:cNvSpPr/>
          <p:nvPr/>
        </p:nvSpPr>
        <p:spPr>
          <a:xfrm>
            <a:off x="1141785" y="1893109"/>
            <a:ext cx="9143999" cy="3786238"/>
          </a:xfrm>
          <a:prstGeom prst="rect">
            <a:avLst/>
          </a:prstGeom>
          <a:solidFill>
            <a:schemeClr val="bg1">
              <a:lumMod val="95000"/>
            </a:schemeClr>
          </a:solidFill>
          <a:ln w="317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cxnSp>
        <p:nvCxnSpPr>
          <p:cNvPr id="39" name="Straight Connector 38">
            <a:extLst>
              <a:ext uri="{FF2B5EF4-FFF2-40B4-BE49-F238E27FC236}">
                <a16:creationId xmlns:a16="http://schemas.microsoft.com/office/drawing/2014/main" id="{E657FC90-F2FA-4B5C-8C00-57040CAAAF40}"/>
              </a:ext>
              <a:ext uri="{C183D7F6-B498-43B3-948B-1728B52AA6E4}">
                <adec:decorative xmlns:adec="http://schemas.microsoft.com/office/drawing/2017/decorative" val="1"/>
              </a:ext>
            </a:extLst>
          </p:cNvPr>
          <p:cNvCxnSpPr>
            <a:cxnSpLocks/>
          </p:cNvCxnSpPr>
          <p:nvPr/>
        </p:nvCxnSpPr>
        <p:spPr>
          <a:xfrm>
            <a:off x="1115250" y="1893109"/>
            <a:ext cx="9170534" cy="0"/>
          </a:xfrm>
          <a:prstGeom prst="line">
            <a:avLst/>
          </a:prstGeom>
          <a:ln w="31750">
            <a:solidFill>
              <a:srgbClr val="FFB61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53E9D5-A487-4FE5-AD3F-8AB01126078E}"/>
              </a:ext>
            </a:extLst>
          </p:cNvPr>
          <p:cNvSpPr txBox="1"/>
          <p:nvPr/>
        </p:nvSpPr>
        <p:spPr>
          <a:xfrm>
            <a:off x="1859626" y="1984071"/>
            <a:ext cx="1329050" cy="10849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Structured Data Interaction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a:ea typeface="+mn-ea"/>
                <a:cs typeface="+mn-cs"/>
              </a:rPr>
              <a:t>Integration is through the exchange of well-structured information (APIs)</a:t>
            </a:r>
          </a:p>
        </p:txBody>
      </p:sp>
      <p:sp>
        <p:nvSpPr>
          <p:cNvPr id="9" name="Freeform: Shape 48">
            <a:extLst>
              <a:ext uri="{FF2B5EF4-FFF2-40B4-BE49-F238E27FC236}">
                <a16:creationId xmlns:a16="http://schemas.microsoft.com/office/drawing/2014/main" id="{A4E3FB77-9B40-4BCA-8BF4-CE2D6F8ADCAC}"/>
              </a:ext>
              <a:ext uri="{C183D7F6-B498-43B3-948B-1728B52AA6E4}">
                <adec:decorative xmlns:adec="http://schemas.microsoft.com/office/drawing/2017/decorative" val="1"/>
              </a:ext>
            </a:extLst>
          </p:cNvPr>
          <p:cNvSpPr>
            <a:spLocks/>
          </p:cNvSpPr>
          <p:nvPr/>
        </p:nvSpPr>
        <p:spPr bwMode="auto">
          <a:xfrm>
            <a:off x="2000990" y="3213751"/>
            <a:ext cx="711499" cy="1183579"/>
          </a:xfrm>
          <a:custGeom>
            <a:avLst/>
            <a:gdLst>
              <a:gd name="connsiteX0" fmla="*/ 0 w 1657764"/>
              <a:gd name="connsiteY0" fmla="*/ 0 h 2340220"/>
              <a:gd name="connsiteX1" fmla="*/ 405289 w 1657764"/>
              <a:gd name="connsiteY1" fmla="*/ 0 h 2340220"/>
              <a:gd name="connsiteX2" fmla="*/ 405289 w 1657764"/>
              <a:gd name="connsiteY2" fmla="*/ 967465 h 2340220"/>
              <a:gd name="connsiteX3" fmla="*/ 405289 w 1657764"/>
              <a:gd name="connsiteY3" fmla="*/ 967465 h 2340220"/>
              <a:gd name="connsiteX4" fmla="*/ 405289 w 1657764"/>
              <a:gd name="connsiteY4" fmla="*/ 967466 h 2340220"/>
              <a:gd name="connsiteX5" fmla="*/ 405290 w 1657764"/>
              <a:gd name="connsiteY5" fmla="*/ 967466 h 2340220"/>
              <a:gd name="connsiteX6" fmla="*/ 405290 w 1657764"/>
              <a:gd name="connsiteY6" fmla="*/ 1372755 h 2340220"/>
              <a:gd name="connsiteX7" fmla="*/ 405289 w 1657764"/>
              <a:gd name="connsiteY7" fmla="*/ 1372755 h 2340220"/>
              <a:gd name="connsiteX8" fmla="*/ 405289 w 1657764"/>
              <a:gd name="connsiteY8" fmla="*/ 1934931 h 2340220"/>
              <a:gd name="connsiteX9" fmla="*/ 1440738 w 1657764"/>
              <a:gd name="connsiteY9" fmla="*/ 1934931 h 2340220"/>
              <a:gd name="connsiteX10" fmla="*/ 1657764 w 1657764"/>
              <a:gd name="connsiteY10" fmla="*/ 2138883 h 2340220"/>
              <a:gd name="connsiteX11" fmla="*/ 1440738 w 1657764"/>
              <a:gd name="connsiteY11" fmla="*/ 2340220 h 2340220"/>
              <a:gd name="connsiteX12" fmla="*/ 0 w 1657764"/>
              <a:gd name="connsiteY12" fmla="*/ 2340220 h 2340220"/>
              <a:gd name="connsiteX13" fmla="*/ 0 w 1657764"/>
              <a:gd name="connsiteY13" fmla="*/ 1934931 h 2340220"/>
              <a:gd name="connsiteX14" fmla="*/ 0 w 1657764"/>
              <a:gd name="connsiteY14" fmla="*/ 1372755 h 2340220"/>
              <a:gd name="connsiteX15" fmla="*/ 0 w 1657764"/>
              <a:gd name="connsiteY15" fmla="*/ 967466 h 2340220"/>
              <a:gd name="connsiteX16" fmla="*/ 0 w 1657764"/>
              <a:gd name="connsiteY16" fmla="*/ 967465 h 234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764" h="2340220">
                <a:moveTo>
                  <a:pt x="0" y="0"/>
                </a:moveTo>
                <a:lnTo>
                  <a:pt x="405289" y="0"/>
                </a:lnTo>
                <a:lnTo>
                  <a:pt x="405289" y="967465"/>
                </a:lnTo>
                <a:lnTo>
                  <a:pt x="405289" y="967465"/>
                </a:lnTo>
                <a:lnTo>
                  <a:pt x="405289" y="967466"/>
                </a:lnTo>
                <a:lnTo>
                  <a:pt x="405290" y="967466"/>
                </a:lnTo>
                <a:lnTo>
                  <a:pt x="405290" y="1372755"/>
                </a:lnTo>
                <a:lnTo>
                  <a:pt x="405289" y="1372755"/>
                </a:lnTo>
                <a:lnTo>
                  <a:pt x="405289" y="1934931"/>
                </a:lnTo>
                <a:lnTo>
                  <a:pt x="1440738" y="1934931"/>
                </a:lnTo>
                <a:lnTo>
                  <a:pt x="1657764" y="2138883"/>
                </a:lnTo>
                <a:lnTo>
                  <a:pt x="1440738" y="2340220"/>
                </a:lnTo>
                <a:lnTo>
                  <a:pt x="0" y="2340220"/>
                </a:lnTo>
                <a:lnTo>
                  <a:pt x="0" y="1934931"/>
                </a:lnTo>
                <a:lnTo>
                  <a:pt x="0" y="1372755"/>
                </a:lnTo>
                <a:lnTo>
                  <a:pt x="0" y="967466"/>
                </a:lnTo>
                <a:lnTo>
                  <a:pt x="0" y="967465"/>
                </a:lnTo>
                <a:close/>
              </a:path>
            </a:pathLst>
          </a:custGeom>
          <a:solidFill>
            <a:srgbClr val="44546A"/>
          </a:solidFill>
          <a:ln>
            <a:noFill/>
          </a:ln>
        </p:spPr>
        <p:txBody>
          <a:bodyPr vert="horz" wrap="square" lIns="51435" tIns="25718" rIns="51435" bIns="25718"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Arial" charset="0"/>
              <a:ea typeface="+mn-ea"/>
              <a:cs typeface="+mn-cs"/>
            </a:endParaRPr>
          </a:p>
        </p:txBody>
      </p:sp>
      <p:sp>
        <p:nvSpPr>
          <p:cNvPr id="23" name="Rectangle 22">
            <a:extLst>
              <a:ext uri="{FF2B5EF4-FFF2-40B4-BE49-F238E27FC236}">
                <a16:creationId xmlns:a16="http://schemas.microsoft.com/office/drawing/2014/main" id="{674AA16D-BC88-4AC7-9EB0-6B34FC0F75F8}"/>
              </a:ext>
              <a:ext uri="{C183D7F6-B498-43B3-948B-1728B52AA6E4}">
                <adec:decorative xmlns:adec="http://schemas.microsoft.com/office/drawing/2017/decorative" val="1"/>
              </a:ext>
            </a:extLst>
          </p:cNvPr>
          <p:cNvSpPr/>
          <p:nvPr/>
        </p:nvSpPr>
        <p:spPr>
          <a:xfrm>
            <a:off x="2249298" y="3276292"/>
            <a:ext cx="668431" cy="52924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254000" dist="38100" dir="2700000" algn="tl" rotWithShape="0">
              <a:prstClr val="black">
                <a:alpha val="2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Khand Light" panose="02000000000000000000" pitchFamily="2" charset="0"/>
            </a:endParaRPr>
          </a:p>
        </p:txBody>
      </p:sp>
      <p:sp>
        <p:nvSpPr>
          <p:cNvPr id="30" name="TextBox 29">
            <a:extLst>
              <a:ext uri="{FF2B5EF4-FFF2-40B4-BE49-F238E27FC236}">
                <a16:creationId xmlns:a16="http://schemas.microsoft.com/office/drawing/2014/main" id="{E981B4D7-38D5-42F9-B61A-09744557ECA0}"/>
              </a:ext>
            </a:extLst>
          </p:cNvPr>
          <p:cNvSpPr txBox="1"/>
          <p:nvPr/>
        </p:nvSpPr>
        <p:spPr>
          <a:xfrm>
            <a:off x="2345651" y="3781676"/>
            <a:ext cx="47204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ea typeface="+mn-ea"/>
                <a:cs typeface="+mn-cs"/>
              </a:rPr>
              <a:t>1</a:t>
            </a:r>
          </a:p>
        </p:txBody>
      </p:sp>
      <p:sp>
        <p:nvSpPr>
          <p:cNvPr id="8" name="Freeform 14">
            <a:extLst>
              <a:ext uri="{FF2B5EF4-FFF2-40B4-BE49-F238E27FC236}">
                <a16:creationId xmlns:a16="http://schemas.microsoft.com/office/drawing/2014/main" id="{F3E57023-4721-4A78-AEB6-2348BAC43D7D}"/>
              </a:ext>
              <a:ext uri="{C183D7F6-B498-43B3-948B-1728B52AA6E4}">
                <adec:decorative xmlns:adec="http://schemas.microsoft.com/office/drawing/2017/decorative" val="1"/>
              </a:ext>
            </a:extLst>
          </p:cNvPr>
          <p:cNvSpPr>
            <a:spLocks/>
          </p:cNvSpPr>
          <p:nvPr/>
        </p:nvSpPr>
        <p:spPr bwMode="auto">
          <a:xfrm>
            <a:off x="2616858" y="3006892"/>
            <a:ext cx="1097549" cy="1388555"/>
          </a:xfrm>
          <a:custGeom>
            <a:avLst/>
            <a:gdLst>
              <a:gd name="T0" fmla="*/ 896 w 978"/>
              <a:gd name="T1" fmla="*/ 0 h 1050"/>
              <a:gd name="T2" fmla="*/ 345 w 978"/>
              <a:gd name="T3" fmla="*/ 0 h 1050"/>
              <a:gd name="T4" fmla="*/ 345 w 978"/>
              <a:gd name="T5" fmla="*/ 155 h 1050"/>
              <a:gd name="T6" fmla="*/ 345 w 978"/>
              <a:gd name="T7" fmla="*/ 895 h 1050"/>
              <a:gd name="T8" fmla="*/ 0 w 978"/>
              <a:gd name="T9" fmla="*/ 895 h 1050"/>
              <a:gd name="T10" fmla="*/ 83 w 978"/>
              <a:gd name="T11" fmla="*/ 973 h 1050"/>
              <a:gd name="T12" fmla="*/ 0 w 978"/>
              <a:gd name="T13" fmla="*/ 1050 h 1050"/>
              <a:gd name="T14" fmla="*/ 500 w 978"/>
              <a:gd name="T15" fmla="*/ 1050 h 1050"/>
              <a:gd name="T16" fmla="*/ 500 w 978"/>
              <a:gd name="T17" fmla="*/ 895 h 1050"/>
              <a:gd name="T18" fmla="*/ 500 w 978"/>
              <a:gd name="T19" fmla="*/ 155 h 1050"/>
              <a:gd name="T20" fmla="*/ 896 w 978"/>
              <a:gd name="T21" fmla="*/ 155 h 1050"/>
              <a:gd name="T22" fmla="*/ 978 w 978"/>
              <a:gd name="T23" fmla="*/ 77 h 1050"/>
              <a:gd name="T24" fmla="*/ 896 w 978"/>
              <a:gd name="T25" fmla="*/ 0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8" h="1050">
                <a:moveTo>
                  <a:pt x="896" y="0"/>
                </a:moveTo>
                <a:lnTo>
                  <a:pt x="345" y="0"/>
                </a:lnTo>
                <a:lnTo>
                  <a:pt x="345" y="155"/>
                </a:lnTo>
                <a:lnTo>
                  <a:pt x="345" y="895"/>
                </a:lnTo>
                <a:lnTo>
                  <a:pt x="0" y="895"/>
                </a:lnTo>
                <a:lnTo>
                  <a:pt x="83" y="973"/>
                </a:lnTo>
                <a:lnTo>
                  <a:pt x="0" y="1050"/>
                </a:lnTo>
                <a:lnTo>
                  <a:pt x="500" y="1050"/>
                </a:lnTo>
                <a:lnTo>
                  <a:pt x="500" y="895"/>
                </a:lnTo>
                <a:lnTo>
                  <a:pt x="500" y="155"/>
                </a:lnTo>
                <a:lnTo>
                  <a:pt x="896" y="155"/>
                </a:lnTo>
                <a:lnTo>
                  <a:pt x="978" y="77"/>
                </a:lnTo>
                <a:lnTo>
                  <a:pt x="896" y="0"/>
                </a:lnTo>
                <a:close/>
              </a:path>
            </a:pathLst>
          </a:custGeom>
          <a:solidFill>
            <a:srgbClr val="FFC000"/>
          </a:solidFill>
          <a:ln>
            <a:noFill/>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Arial" charset="0"/>
              <a:ea typeface="+mn-ea"/>
              <a:cs typeface="+mn-cs"/>
            </a:endParaRPr>
          </a:p>
        </p:txBody>
      </p:sp>
      <p:sp>
        <p:nvSpPr>
          <p:cNvPr id="17" name="TextBox 16">
            <a:extLst>
              <a:ext uri="{FF2B5EF4-FFF2-40B4-BE49-F238E27FC236}">
                <a16:creationId xmlns:a16="http://schemas.microsoft.com/office/drawing/2014/main" id="{F8B41BEE-7F9F-4B51-B52D-29FDE06A50A1}"/>
              </a:ext>
            </a:extLst>
          </p:cNvPr>
          <p:cNvSpPr txBox="1"/>
          <p:nvPr/>
        </p:nvSpPr>
        <p:spPr>
          <a:xfrm>
            <a:off x="2884958" y="4499414"/>
            <a:ext cx="1389138"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Robotic Process Automation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a:ea typeface="+mn-ea"/>
                <a:cs typeface="+mn-cs"/>
              </a:rPr>
              <a:t>Automation of standard, rule-based activities</a:t>
            </a:r>
          </a:p>
        </p:txBody>
      </p:sp>
      <p:sp>
        <p:nvSpPr>
          <p:cNvPr id="31" name="TextBox 30">
            <a:extLst>
              <a:ext uri="{FF2B5EF4-FFF2-40B4-BE49-F238E27FC236}">
                <a16:creationId xmlns:a16="http://schemas.microsoft.com/office/drawing/2014/main" id="{167208CC-4FE4-49F5-B19F-C1D8AC6B2B82}"/>
              </a:ext>
            </a:extLst>
          </p:cNvPr>
          <p:cNvSpPr txBox="1"/>
          <p:nvPr/>
        </p:nvSpPr>
        <p:spPr>
          <a:xfrm>
            <a:off x="3377364" y="3805540"/>
            <a:ext cx="47204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ea typeface="+mn-ea"/>
                <a:cs typeface="+mn-cs"/>
              </a:rPr>
              <a:t>2</a:t>
            </a:r>
          </a:p>
        </p:txBody>
      </p:sp>
      <p:sp>
        <p:nvSpPr>
          <p:cNvPr id="24" name="Rectangle 23">
            <a:extLst>
              <a:ext uri="{FF2B5EF4-FFF2-40B4-BE49-F238E27FC236}">
                <a16:creationId xmlns:a16="http://schemas.microsoft.com/office/drawing/2014/main" id="{5BA0094F-F281-474B-A324-40C134CE58C2}"/>
              </a:ext>
              <a:ext uri="{C183D7F6-B498-43B3-948B-1728B52AA6E4}">
                <adec:decorative xmlns:adec="http://schemas.microsoft.com/office/drawing/2017/decorative" val="1"/>
              </a:ext>
            </a:extLst>
          </p:cNvPr>
          <p:cNvSpPr/>
          <p:nvPr/>
        </p:nvSpPr>
        <p:spPr>
          <a:xfrm>
            <a:off x="3279171" y="3297616"/>
            <a:ext cx="668431" cy="529247"/>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254000" dist="38100" dir="2700000" algn="tl" rotWithShape="0">
              <a:prstClr val="black">
                <a:alpha val="2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Khand Light" panose="02000000000000000000" pitchFamily="2" charset="0"/>
            </a:endParaRPr>
          </a:p>
        </p:txBody>
      </p:sp>
      <p:sp>
        <p:nvSpPr>
          <p:cNvPr id="7" name="Freeform 11">
            <a:extLst>
              <a:ext uri="{FF2B5EF4-FFF2-40B4-BE49-F238E27FC236}">
                <a16:creationId xmlns:a16="http://schemas.microsoft.com/office/drawing/2014/main" id="{0C3411C3-587A-4B01-9165-4AF63ECE186F}"/>
              </a:ext>
              <a:ext uri="{C183D7F6-B498-43B3-948B-1728B52AA6E4}">
                <adec:decorative xmlns:adec="http://schemas.microsoft.com/office/drawing/2017/decorative" val="1"/>
              </a:ext>
            </a:extLst>
          </p:cNvPr>
          <p:cNvSpPr>
            <a:spLocks/>
          </p:cNvSpPr>
          <p:nvPr/>
        </p:nvSpPr>
        <p:spPr bwMode="auto">
          <a:xfrm>
            <a:off x="3620483" y="3006892"/>
            <a:ext cx="1126727" cy="1388555"/>
          </a:xfrm>
          <a:custGeom>
            <a:avLst/>
            <a:gdLst>
              <a:gd name="T0" fmla="*/ 922 w 1004"/>
              <a:gd name="T1" fmla="*/ 895 h 1050"/>
              <a:gd name="T2" fmla="*/ 525 w 1004"/>
              <a:gd name="T3" fmla="*/ 895 h 1050"/>
              <a:gd name="T4" fmla="*/ 525 w 1004"/>
              <a:gd name="T5" fmla="*/ 155 h 1050"/>
              <a:gd name="T6" fmla="*/ 525 w 1004"/>
              <a:gd name="T7" fmla="*/ 0 h 1050"/>
              <a:gd name="T8" fmla="*/ 0 w 1004"/>
              <a:gd name="T9" fmla="*/ 0 h 1050"/>
              <a:gd name="T10" fmla="*/ 83 w 1004"/>
              <a:gd name="T11" fmla="*/ 77 h 1050"/>
              <a:gd name="T12" fmla="*/ 0 w 1004"/>
              <a:gd name="T13" fmla="*/ 155 h 1050"/>
              <a:gd name="T14" fmla="*/ 370 w 1004"/>
              <a:gd name="T15" fmla="*/ 155 h 1050"/>
              <a:gd name="T16" fmla="*/ 370 w 1004"/>
              <a:gd name="T17" fmla="*/ 895 h 1050"/>
              <a:gd name="T18" fmla="*/ 370 w 1004"/>
              <a:gd name="T19" fmla="*/ 1050 h 1050"/>
              <a:gd name="T20" fmla="*/ 922 w 1004"/>
              <a:gd name="T21" fmla="*/ 1050 h 1050"/>
              <a:gd name="T22" fmla="*/ 1004 w 1004"/>
              <a:gd name="T23" fmla="*/ 973 h 1050"/>
              <a:gd name="T24" fmla="*/ 922 w 1004"/>
              <a:gd name="T25" fmla="*/ 895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4" h="1050">
                <a:moveTo>
                  <a:pt x="922" y="895"/>
                </a:moveTo>
                <a:lnTo>
                  <a:pt x="525" y="895"/>
                </a:lnTo>
                <a:lnTo>
                  <a:pt x="525" y="155"/>
                </a:lnTo>
                <a:lnTo>
                  <a:pt x="525" y="0"/>
                </a:lnTo>
                <a:lnTo>
                  <a:pt x="0" y="0"/>
                </a:lnTo>
                <a:lnTo>
                  <a:pt x="83" y="77"/>
                </a:lnTo>
                <a:lnTo>
                  <a:pt x="0" y="155"/>
                </a:lnTo>
                <a:lnTo>
                  <a:pt x="370" y="155"/>
                </a:lnTo>
                <a:lnTo>
                  <a:pt x="370" y="895"/>
                </a:lnTo>
                <a:lnTo>
                  <a:pt x="370" y="1050"/>
                </a:lnTo>
                <a:lnTo>
                  <a:pt x="922" y="1050"/>
                </a:lnTo>
                <a:lnTo>
                  <a:pt x="1004" y="973"/>
                </a:lnTo>
                <a:lnTo>
                  <a:pt x="922" y="895"/>
                </a:lnTo>
                <a:close/>
              </a:path>
            </a:pathLst>
          </a:custGeom>
          <a:solidFill>
            <a:srgbClr val="A5A5A5"/>
          </a:solidFill>
          <a:ln>
            <a:noFill/>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Arial" charset="0"/>
              <a:ea typeface="+mn-ea"/>
              <a:cs typeface="+mn-cs"/>
            </a:endParaRPr>
          </a:p>
        </p:txBody>
      </p:sp>
      <p:sp>
        <p:nvSpPr>
          <p:cNvPr id="32" name="TextBox 31">
            <a:extLst>
              <a:ext uri="{FF2B5EF4-FFF2-40B4-BE49-F238E27FC236}">
                <a16:creationId xmlns:a16="http://schemas.microsoft.com/office/drawing/2014/main" id="{1F4D6EF2-DD03-482F-B3E2-557AA44848CB}"/>
              </a:ext>
            </a:extLst>
          </p:cNvPr>
          <p:cNvSpPr txBox="1"/>
          <p:nvPr/>
        </p:nvSpPr>
        <p:spPr>
          <a:xfrm>
            <a:off x="4373827" y="3781676"/>
            <a:ext cx="47204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ea typeface="+mn-ea"/>
                <a:cs typeface="+mn-cs"/>
              </a:rPr>
              <a:t>3</a:t>
            </a:r>
          </a:p>
        </p:txBody>
      </p:sp>
      <p:sp>
        <p:nvSpPr>
          <p:cNvPr id="25" name="Rectangle 24">
            <a:extLst>
              <a:ext uri="{FF2B5EF4-FFF2-40B4-BE49-F238E27FC236}">
                <a16:creationId xmlns:a16="http://schemas.microsoft.com/office/drawing/2014/main" id="{1F4BA1C3-44E5-4F6E-8485-97CF56B0EBF6}"/>
              </a:ext>
              <a:ext uri="{C183D7F6-B498-43B3-948B-1728B52AA6E4}">
                <adec:decorative xmlns:adec="http://schemas.microsoft.com/office/drawing/2017/decorative" val="1"/>
              </a:ext>
            </a:extLst>
          </p:cNvPr>
          <p:cNvSpPr/>
          <p:nvPr/>
        </p:nvSpPr>
        <p:spPr>
          <a:xfrm>
            <a:off x="4322098" y="3276292"/>
            <a:ext cx="668431" cy="52924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254000" dist="38100" dir="2700000" algn="tl" rotWithShape="0">
              <a:prstClr val="black">
                <a:alpha val="2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Khand Light" panose="02000000000000000000" pitchFamily="2" charset="0"/>
            </a:endParaRPr>
          </a:p>
        </p:txBody>
      </p:sp>
      <p:sp>
        <p:nvSpPr>
          <p:cNvPr id="18" name="TextBox 17">
            <a:extLst>
              <a:ext uri="{FF2B5EF4-FFF2-40B4-BE49-F238E27FC236}">
                <a16:creationId xmlns:a16="http://schemas.microsoft.com/office/drawing/2014/main" id="{E735B585-F390-4FF5-9869-E2A062CC801B}"/>
              </a:ext>
            </a:extLst>
          </p:cNvPr>
          <p:cNvSpPr txBox="1"/>
          <p:nvPr/>
        </p:nvSpPr>
        <p:spPr>
          <a:xfrm>
            <a:off x="3873837" y="1984071"/>
            <a:ext cx="1551566" cy="79637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Machine Learning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a:ea typeface="+mn-ea"/>
                <a:cs typeface="+mn-cs"/>
              </a:rPr>
              <a:t>Systems that learn through handling variations that are not anticipated upfront</a:t>
            </a:r>
          </a:p>
        </p:txBody>
      </p:sp>
      <p:sp>
        <p:nvSpPr>
          <p:cNvPr id="6" name="Freeform 8">
            <a:extLst>
              <a:ext uri="{FF2B5EF4-FFF2-40B4-BE49-F238E27FC236}">
                <a16:creationId xmlns:a16="http://schemas.microsoft.com/office/drawing/2014/main" id="{FCAEF139-C860-4F27-9F5F-6A72DD5FF8E7}"/>
              </a:ext>
              <a:ext uri="{C183D7F6-B498-43B3-948B-1728B52AA6E4}">
                <adec:decorative xmlns:adec="http://schemas.microsoft.com/office/drawing/2017/decorative" val="1"/>
              </a:ext>
            </a:extLst>
          </p:cNvPr>
          <p:cNvSpPr>
            <a:spLocks/>
          </p:cNvSpPr>
          <p:nvPr/>
        </p:nvSpPr>
        <p:spPr bwMode="auto">
          <a:xfrm>
            <a:off x="4649620" y="3006892"/>
            <a:ext cx="1125605" cy="1388555"/>
          </a:xfrm>
          <a:custGeom>
            <a:avLst/>
            <a:gdLst>
              <a:gd name="T0" fmla="*/ 921 w 1003"/>
              <a:gd name="T1" fmla="*/ 0 h 1050"/>
              <a:gd name="T2" fmla="*/ 370 w 1003"/>
              <a:gd name="T3" fmla="*/ 0 h 1050"/>
              <a:gd name="T4" fmla="*/ 370 w 1003"/>
              <a:gd name="T5" fmla="*/ 155 h 1050"/>
              <a:gd name="T6" fmla="*/ 370 w 1003"/>
              <a:gd name="T7" fmla="*/ 895 h 1050"/>
              <a:gd name="T8" fmla="*/ 0 w 1003"/>
              <a:gd name="T9" fmla="*/ 895 h 1050"/>
              <a:gd name="T10" fmla="*/ 82 w 1003"/>
              <a:gd name="T11" fmla="*/ 973 h 1050"/>
              <a:gd name="T12" fmla="*/ 0 w 1003"/>
              <a:gd name="T13" fmla="*/ 1050 h 1050"/>
              <a:gd name="T14" fmla="*/ 525 w 1003"/>
              <a:gd name="T15" fmla="*/ 1050 h 1050"/>
              <a:gd name="T16" fmla="*/ 525 w 1003"/>
              <a:gd name="T17" fmla="*/ 895 h 1050"/>
              <a:gd name="T18" fmla="*/ 525 w 1003"/>
              <a:gd name="T19" fmla="*/ 155 h 1050"/>
              <a:gd name="T20" fmla="*/ 921 w 1003"/>
              <a:gd name="T21" fmla="*/ 155 h 1050"/>
              <a:gd name="T22" fmla="*/ 1003 w 1003"/>
              <a:gd name="T23" fmla="*/ 77 h 1050"/>
              <a:gd name="T24" fmla="*/ 921 w 1003"/>
              <a:gd name="T25" fmla="*/ 0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3" h="1050">
                <a:moveTo>
                  <a:pt x="921" y="0"/>
                </a:moveTo>
                <a:lnTo>
                  <a:pt x="370" y="0"/>
                </a:lnTo>
                <a:lnTo>
                  <a:pt x="370" y="155"/>
                </a:lnTo>
                <a:lnTo>
                  <a:pt x="370" y="895"/>
                </a:lnTo>
                <a:lnTo>
                  <a:pt x="0" y="895"/>
                </a:lnTo>
                <a:lnTo>
                  <a:pt x="82" y="973"/>
                </a:lnTo>
                <a:lnTo>
                  <a:pt x="0" y="1050"/>
                </a:lnTo>
                <a:lnTo>
                  <a:pt x="525" y="1050"/>
                </a:lnTo>
                <a:lnTo>
                  <a:pt x="525" y="895"/>
                </a:lnTo>
                <a:lnTo>
                  <a:pt x="525" y="155"/>
                </a:lnTo>
                <a:lnTo>
                  <a:pt x="921" y="155"/>
                </a:lnTo>
                <a:lnTo>
                  <a:pt x="1003" y="77"/>
                </a:lnTo>
                <a:lnTo>
                  <a:pt x="921" y="0"/>
                </a:lnTo>
                <a:close/>
              </a:path>
            </a:pathLst>
          </a:custGeom>
          <a:solidFill>
            <a:srgbClr val="ED7D31"/>
          </a:solidFill>
          <a:ln>
            <a:noFill/>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Arial" charset="0"/>
              <a:ea typeface="+mn-ea"/>
              <a:cs typeface="+mn-cs"/>
            </a:endParaRPr>
          </a:p>
        </p:txBody>
      </p:sp>
      <p:sp>
        <p:nvSpPr>
          <p:cNvPr id="21" name="TextBox 20">
            <a:extLst>
              <a:ext uri="{FF2B5EF4-FFF2-40B4-BE49-F238E27FC236}">
                <a16:creationId xmlns:a16="http://schemas.microsoft.com/office/drawing/2014/main" id="{A27AEB4A-7E32-4B25-92B0-67854623081A}"/>
              </a:ext>
            </a:extLst>
          </p:cNvPr>
          <p:cNvSpPr txBox="1"/>
          <p:nvPr/>
        </p:nvSpPr>
        <p:spPr>
          <a:xfrm>
            <a:off x="4878583" y="4465595"/>
            <a:ext cx="1670405" cy="10849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Natural Language Processing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a:ea typeface="+mn-ea"/>
                <a:cs typeface="+mn-cs"/>
              </a:rPr>
              <a:t>Learning algorithms to analyze text and unstructured information to understand the meaning, sentiment and intent</a:t>
            </a:r>
          </a:p>
        </p:txBody>
      </p:sp>
      <p:sp>
        <p:nvSpPr>
          <p:cNvPr id="33" name="TextBox 32">
            <a:extLst>
              <a:ext uri="{FF2B5EF4-FFF2-40B4-BE49-F238E27FC236}">
                <a16:creationId xmlns:a16="http://schemas.microsoft.com/office/drawing/2014/main" id="{3D671985-FBA7-44E6-9118-3870055F18AD}"/>
              </a:ext>
            </a:extLst>
          </p:cNvPr>
          <p:cNvSpPr txBox="1"/>
          <p:nvPr/>
        </p:nvSpPr>
        <p:spPr>
          <a:xfrm>
            <a:off x="5407133" y="3819050"/>
            <a:ext cx="47204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ea typeface="+mn-ea"/>
                <a:cs typeface="+mn-cs"/>
              </a:rPr>
              <a:t>4</a:t>
            </a:r>
          </a:p>
        </p:txBody>
      </p:sp>
      <p:sp>
        <p:nvSpPr>
          <p:cNvPr id="26" name="Rectangle 25">
            <a:extLst>
              <a:ext uri="{FF2B5EF4-FFF2-40B4-BE49-F238E27FC236}">
                <a16:creationId xmlns:a16="http://schemas.microsoft.com/office/drawing/2014/main" id="{8EC65437-1BB5-4EB7-9CAA-EA077833AF9D}"/>
              </a:ext>
              <a:ext uri="{C183D7F6-B498-43B3-948B-1728B52AA6E4}">
                <adec:decorative xmlns:adec="http://schemas.microsoft.com/office/drawing/2017/decorative" val="1"/>
              </a:ext>
            </a:extLst>
          </p:cNvPr>
          <p:cNvSpPr/>
          <p:nvPr/>
        </p:nvSpPr>
        <p:spPr>
          <a:xfrm>
            <a:off x="5309313" y="3297616"/>
            <a:ext cx="668431" cy="529247"/>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254000" dist="38100" dir="2700000" algn="tl" rotWithShape="0">
              <a:prstClr val="black">
                <a:alpha val="2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Khand Light" panose="02000000000000000000" pitchFamily="2" charset="0"/>
            </a:endParaRPr>
          </a:p>
        </p:txBody>
      </p:sp>
      <p:sp>
        <p:nvSpPr>
          <p:cNvPr id="19" name="TextBox 18">
            <a:extLst>
              <a:ext uri="{FF2B5EF4-FFF2-40B4-BE49-F238E27FC236}">
                <a16:creationId xmlns:a16="http://schemas.microsoft.com/office/drawing/2014/main" id="{10153429-3E34-49AE-A91A-B7731E5A9313}"/>
              </a:ext>
            </a:extLst>
          </p:cNvPr>
          <p:cNvSpPr txBox="1"/>
          <p:nvPr/>
        </p:nvSpPr>
        <p:spPr>
          <a:xfrm>
            <a:off x="5909214" y="1955266"/>
            <a:ext cx="1550783" cy="12464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Natural Language Generation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a:ea typeface="+mn-ea"/>
                <a:cs typeface="+mn-cs"/>
              </a:rPr>
              <a:t>Helps generate text as we speak or write from structured information such as fields and numerals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Shape 49">
            <a:extLst>
              <a:ext uri="{FF2B5EF4-FFF2-40B4-BE49-F238E27FC236}">
                <a16:creationId xmlns:a16="http://schemas.microsoft.com/office/drawing/2014/main" id="{83FB7F27-4B41-45E3-80FD-56D3016E896A}"/>
              </a:ext>
              <a:ext uri="{C183D7F6-B498-43B3-948B-1728B52AA6E4}">
                <adec:decorative xmlns:adec="http://schemas.microsoft.com/office/drawing/2017/decorative" val="1"/>
              </a:ext>
            </a:extLst>
          </p:cNvPr>
          <p:cNvSpPr>
            <a:spLocks/>
          </p:cNvSpPr>
          <p:nvPr/>
        </p:nvSpPr>
        <p:spPr bwMode="auto">
          <a:xfrm>
            <a:off x="5687250" y="3006890"/>
            <a:ext cx="559997" cy="1183578"/>
          </a:xfrm>
          <a:custGeom>
            <a:avLst/>
            <a:gdLst>
              <a:gd name="connsiteX0" fmla="*/ 0 w 1304771"/>
              <a:gd name="connsiteY0" fmla="*/ 0 h 2340219"/>
              <a:gd name="connsiteX1" fmla="*/ 1304771 w 1304771"/>
              <a:gd name="connsiteY1" fmla="*/ 0 h 2340219"/>
              <a:gd name="connsiteX2" fmla="*/ 1304771 w 1304771"/>
              <a:gd name="connsiteY2" fmla="*/ 405290 h 2340219"/>
              <a:gd name="connsiteX3" fmla="*/ 1304771 w 1304771"/>
              <a:gd name="connsiteY3" fmla="*/ 1372755 h 2340219"/>
              <a:gd name="connsiteX4" fmla="*/ 1304770 w 1304771"/>
              <a:gd name="connsiteY4" fmla="*/ 1372755 h 2340219"/>
              <a:gd name="connsiteX5" fmla="*/ 1304770 w 1304771"/>
              <a:gd name="connsiteY5" fmla="*/ 2125808 h 2340219"/>
              <a:gd name="connsiteX6" fmla="*/ 1103433 w 1304771"/>
              <a:gd name="connsiteY6" fmla="*/ 2340219 h 2340219"/>
              <a:gd name="connsiteX7" fmla="*/ 899481 w 1304771"/>
              <a:gd name="connsiteY7" fmla="*/ 2125808 h 2340219"/>
              <a:gd name="connsiteX8" fmla="*/ 899481 w 1304771"/>
              <a:gd name="connsiteY8" fmla="*/ 1372755 h 2340219"/>
              <a:gd name="connsiteX9" fmla="*/ 899481 w 1304771"/>
              <a:gd name="connsiteY9" fmla="*/ 1090358 h 2340219"/>
              <a:gd name="connsiteX10" fmla="*/ 899478 w 1304771"/>
              <a:gd name="connsiteY10" fmla="*/ 1090358 h 2340219"/>
              <a:gd name="connsiteX11" fmla="*/ 899478 w 1304771"/>
              <a:gd name="connsiteY11" fmla="*/ 685069 h 2340219"/>
              <a:gd name="connsiteX12" fmla="*/ 899481 w 1304771"/>
              <a:gd name="connsiteY12" fmla="*/ 685069 h 2340219"/>
              <a:gd name="connsiteX13" fmla="*/ 899481 w 1304771"/>
              <a:gd name="connsiteY13" fmla="*/ 405290 h 2340219"/>
              <a:gd name="connsiteX14" fmla="*/ 0 w 1304771"/>
              <a:gd name="connsiteY14" fmla="*/ 405290 h 2340219"/>
              <a:gd name="connsiteX15" fmla="*/ 214411 w 1304771"/>
              <a:gd name="connsiteY15" fmla="*/ 201338 h 234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4771" h="2340219">
                <a:moveTo>
                  <a:pt x="0" y="0"/>
                </a:moveTo>
                <a:lnTo>
                  <a:pt x="1304771" y="0"/>
                </a:lnTo>
                <a:lnTo>
                  <a:pt x="1304771" y="405290"/>
                </a:lnTo>
                <a:lnTo>
                  <a:pt x="1304771" y="1372755"/>
                </a:lnTo>
                <a:lnTo>
                  <a:pt x="1304770" y="1372755"/>
                </a:lnTo>
                <a:lnTo>
                  <a:pt x="1304770" y="2125808"/>
                </a:lnTo>
                <a:lnTo>
                  <a:pt x="1103433" y="2340219"/>
                </a:lnTo>
                <a:lnTo>
                  <a:pt x="899481" y="2125808"/>
                </a:lnTo>
                <a:lnTo>
                  <a:pt x="899481" y="1372755"/>
                </a:lnTo>
                <a:lnTo>
                  <a:pt x="899481" y="1090358"/>
                </a:lnTo>
                <a:lnTo>
                  <a:pt x="899478" y="1090358"/>
                </a:lnTo>
                <a:lnTo>
                  <a:pt x="899478" y="685069"/>
                </a:lnTo>
                <a:lnTo>
                  <a:pt x="899481" y="685069"/>
                </a:lnTo>
                <a:lnTo>
                  <a:pt x="899481" y="405290"/>
                </a:lnTo>
                <a:lnTo>
                  <a:pt x="0" y="405290"/>
                </a:lnTo>
                <a:lnTo>
                  <a:pt x="214411" y="201338"/>
                </a:lnTo>
                <a:close/>
              </a:path>
            </a:pathLst>
          </a:custGeom>
          <a:solidFill>
            <a:srgbClr val="5B9BD5"/>
          </a:solidFill>
          <a:ln>
            <a:noFill/>
          </a:ln>
        </p:spPr>
        <p:txBody>
          <a:bodyPr vert="horz" wrap="square" lIns="51435" tIns="25718" rIns="51435" bIns="25718"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Arial" charset="0"/>
              <a:ea typeface="+mn-ea"/>
              <a:cs typeface="+mn-cs"/>
            </a:endParaRPr>
          </a:p>
        </p:txBody>
      </p:sp>
      <p:sp>
        <p:nvSpPr>
          <p:cNvPr id="12" name="Freeform: Shape 48">
            <a:extLst>
              <a:ext uri="{FF2B5EF4-FFF2-40B4-BE49-F238E27FC236}">
                <a16:creationId xmlns:a16="http://schemas.microsoft.com/office/drawing/2014/main" id="{A5413EC2-3B7A-4AD5-9315-4C508AE5A693}"/>
              </a:ext>
              <a:ext uri="{C183D7F6-B498-43B3-948B-1728B52AA6E4}">
                <adec:decorative xmlns:adec="http://schemas.microsoft.com/office/drawing/2017/decorative" val="1"/>
              </a:ext>
            </a:extLst>
          </p:cNvPr>
          <p:cNvSpPr>
            <a:spLocks/>
          </p:cNvSpPr>
          <p:nvPr/>
        </p:nvSpPr>
        <p:spPr bwMode="auto">
          <a:xfrm>
            <a:off x="6062314" y="3213751"/>
            <a:ext cx="711499" cy="1183579"/>
          </a:xfrm>
          <a:custGeom>
            <a:avLst/>
            <a:gdLst>
              <a:gd name="connsiteX0" fmla="*/ 0 w 1657764"/>
              <a:gd name="connsiteY0" fmla="*/ 0 h 2340220"/>
              <a:gd name="connsiteX1" fmla="*/ 405289 w 1657764"/>
              <a:gd name="connsiteY1" fmla="*/ 0 h 2340220"/>
              <a:gd name="connsiteX2" fmla="*/ 405289 w 1657764"/>
              <a:gd name="connsiteY2" fmla="*/ 967465 h 2340220"/>
              <a:gd name="connsiteX3" fmla="*/ 405289 w 1657764"/>
              <a:gd name="connsiteY3" fmla="*/ 967465 h 2340220"/>
              <a:gd name="connsiteX4" fmla="*/ 405289 w 1657764"/>
              <a:gd name="connsiteY4" fmla="*/ 967466 h 2340220"/>
              <a:gd name="connsiteX5" fmla="*/ 405290 w 1657764"/>
              <a:gd name="connsiteY5" fmla="*/ 967466 h 2340220"/>
              <a:gd name="connsiteX6" fmla="*/ 405290 w 1657764"/>
              <a:gd name="connsiteY6" fmla="*/ 1372755 h 2340220"/>
              <a:gd name="connsiteX7" fmla="*/ 405289 w 1657764"/>
              <a:gd name="connsiteY7" fmla="*/ 1372755 h 2340220"/>
              <a:gd name="connsiteX8" fmla="*/ 405289 w 1657764"/>
              <a:gd name="connsiteY8" fmla="*/ 1934931 h 2340220"/>
              <a:gd name="connsiteX9" fmla="*/ 1440738 w 1657764"/>
              <a:gd name="connsiteY9" fmla="*/ 1934931 h 2340220"/>
              <a:gd name="connsiteX10" fmla="*/ 1657764 w 1657764"/>
              <a:gd name="connsiteY10" fmla="*/ 2138883 h 2340220"/>
              <a:gd name="connsiteX11" fmla="*/ 1440738 w 1657764"/>
              <a:gd name="connsiteY11" fmla="*/ 2340220 h 2340220"/>
              <a:gd name="connsiteX12" fmla="*/ 0 w 1657764"/>
              <a:gd name="connsiteY12" fmla="*/ 2340220 h 2340220"/>
              <a:gd name="connsiteX13" fmla="*/ 0 w 1657764"/>
              <a:gd name="connsiteY13" fmla="*/ 1934931 h 2340220"/>
              <a:gd name="connsiteX14" fmla="*/ 0 w 1657764"/>
              <a:gd name="connsiteY14" fmla="*/ 1372755 h 2340220"/>
              <a:gd name="connsiteX15" fmla="*/ 0 w 1657764"/>
              <a:gd name="connsiteY15" fmla="*/ 967466 h 2340220"/>
              <a:gd name="connsiteX16" fmla="*/ 0 w 1657764"/>
              <a:gd name="connsiteY16" fmla="*/ 967465 h 234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764" h="2340220">
                <a:moveTo>
                  <a:pt x="0" y="0"/>
                </a:moveTo>
                <a:lnTo>
                  <a:pt x="405289" y="0"/>
                </a:lnTo>
                <a:lnTo>
                  <a:pt x="405289" y="967465"/>
                </a:lnTo>
                <a:lnTo>
                  <a:pt x="405289" y="967465"/>
                </a:lnTo>
                <a:lnTo>
                  <a:pt x="405289" y="967466"/>
                </a:lnTo>
                <a:lnTo>
                  <a:pt x="405290" y="967466"/>
                </a:lnTo>
                <a:lnTo>
                  <a:pt x="405290" y="1372755"/>
                </a:lnTo>
                <a:lnTo>
                  <a:pt x="405289" y="1372755"/>
                </a:lnTo>
                <a:lnTo>
                  <a:pt x="405289" y="1934931"/>
                </a:lnTo>
                <a:lnTo>
                  <a:pt x="1440738" y="1934931"/>
                </a:lnTo>
                <a:lnTo>
                  <a:pt x="1657764" y="2138883"/>
                </a:lnTo>
                <a:lnTo>
                  <a:pt x="1440738" y="2340220"/>
                </a:lnTo>
                <a:lnTo>
                  <a:pt x="0" y="2340220"/>
                </a:lnTo>
                <a:lnTo>
                  <a:pt x="0" y="1934931"/>
                </a:lnTo>
                <a:lnTo>
                  <a:pt x="0" y="1372755"/>
                </a:lnTo>
                <a:lnTo>
                  <a:pt x="0" y="967466"/>
                </a:lnTo>
                <a:lnTo>
                  <a:pt x="0" y="967465"/>
                </a:lnTo>
                <a:close/>
              </a:path>
            </a:pathLst>
          </a:custGeom>
          <a:solidFill>
            <a:srgbClr val="44546A"/>
          </a:solidFill>
          <a:ln>
            <a:noFill/>
          </a:ln>
        </p:spPr>
        <p:txBody>
          <a:bodyPr vert="horz" wrap="square" lIns="51435" tIns="25718" rIns="51435" bIns="25718"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Arial" charset="0"/>
              <a:ea typeface="+mn-ea"/>
              <a:cs typeface="+mn-cs"/>
            </a:endParaRPr>
          </a:p>
        </p:txBody>
      </p:sp>
      <p:sp>
        <p:nvSpPr>
          <p:cNvPr id="35" name="TextBox 34">
            <a:extLst>
              <a:ext uri="{FF2B5EF4-FFF2-40B4-BE49-F238E27FC236}">
                <a16:creationId xmlns:a16="http://schemas.microsoft.com/office/drawing/2014/main" id="{C3293F64-EC52-45FE-95C5-3B006D48AFDE}"/>
              </a:ext>
            </a:extLst>
          </p:cNvPr>
          <p:cNvSpPr txBox="1"/>
          <p:nvPr/>
        </p:nvSpPr>
        <p:spPr>
          <a:xfrm>
            <a:off x="6430383" y="3781676"/>
            <a:ext cx="47204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ea typeface="+mn-ea"/>
                <a:cs typeface="+mn-cs"/>
              </a:rPr>
              <a:t>5</a:t>
            </a:r>
          </a:p>
        </p:txBody>
      </p:sp>
      <p:sp>
        <p:nvSpPr>
          <p:cNvPr id="27" name="Rectangle 26">
            <a:extLst>
              <a:ext uri="{FF2B5EF4-FFF2-40B4-BE49-F238E27FC236}">
                <a16:creationId xmlns:a16="http://schemas.microsoft.com/office/drawing/2014/main" id="{51992BA6-7303-48D2-9293-2EB2A9A447D0}"/>
              </a:ext>
              <a:ext uri="{C183D7F6-B498-43B3-948B-1728B52AA6E4}">
                <adec:decorative xmlns:adec="http://schemas.microsoft.com/office/drawing/2017/decorative" val="1"/>
              </a:ext>
            </a:extLst>
          </p:cNvPr>
          <p:cNvSpPr/>
          <p:nvPr/>
        </p:nvSpPr>
        <p:spPr>
          <a:xfrm>
            <a:off x="6313457" y="3276293"/>
            <a:ext cx="668431" cy="529247"/>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254000" dist="38100" dir="2700000" algn="tl" rotWithShape="0">
              <a:prstClr val="black">
                <a:alpha val="2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Khand Light" panose="02000000000000000000" pitchFamily="2" charset="0"/>
            </a:endParaRPr>
          </a:p>
        </p:txBody>
      </p:sp>
      <p:sp>
        <p:nvSpPr>
          <p:cNvPr id="13" name="Freeform 14">
            <a:extLst>
              <a:ext uri="{FF2B5EF4-FFF2-40B4-BE49-F238E27FC236}">
                <a16:creationId xmlns:a16="http://schemas.microsoft.com/office/drawing/2014/main" id="{245E08DA-92E7-4C06-BA4B-6660F13C79C9}"/>
              </a:ext>
              <a:ext uri="{C183D7F6-B498-43B3-948B-1728B52AA6E4}">
                <adec:decorative xmlns:adec="http://schemas.microsoft.com/office/drawing/2017/decorative" val="1"/>
              </a:ext>
            </a:extLst>
          </p:cNvPr>
          <p:cNvSpPr>
            <a:spLocks/>
          </p:cNvSpPr>
          <p:nvPr/>
        </p:nvSpPr>
        <p:spPr bwMode="auto">
          <a:xfrm>
            <a:off x="6677761" y="3008621"/>
            <a:ext cx="1097549" cy="1388555"/>
          </a:xfrm>
          <a:custGeom>
            <a:avLst/>
            <a:gdLst>
              <a:gd name="T0" fmla="*/ 896 w 978"/>
              <a:gd name="T1" fmla="*/ 0 h 1050"/>
              <a:gd name="T2" fmla="*/ 345 w 978"/>
              <a:gd name="T3" fmla="*/ 0 h 1050"/>
              <a:gd name="T4" fmla="*/ 345 w 978"/>
              <a:gd name="T5" fmla="*/ 155 h 1050"/>
              <a:gd name="T6" fmla="*/ 345 w 978"/>
              <a:gd name="T7" fmla="*/ 895 h 1050"/>
              <a:gd name="T8" fmla="*/ 0 w 978"/>
              <a:gd name="T9" fmla="*/ 895 h 1050"/>
              <a:gd name="T10" fmla="*/ 83 w 978"/>
              <a:gd name="T11" fmla="*/ 973 h 1050"/>
              <a:gd name="T12" fmla="*/ 0 w 978"/>
              <a:gd name="T13" fmla="*/ 1050 h 1050"/>
              <a:gd name="T14" fmla="*/ 500 w 978"/>
              <a:gd name="T15" fmla="*/ 1050 h 1050"/>
              <a:gd name="T16" fmla="*/ 500 w 978"/>
              <a:gd name="T17" fmla="*/ 895 h 1050"/>
              <a:gd name="T18" fmla="*/ 500 w 978"/>
              <a:gd name="T19" fmla="*/ 155 h 1050"/>
              <a:gd name="T20" fmla="*/ 896 w 978"/>
              <a:gd name="T21" fmla="*/ 155 h 1050"/>
              <a:gd name="T22" fmla="*/ 978 w 978"/>
              <a:gd name="T23" fmla="*/ 77 h 1050"/>
              <a:gd name="T24" fmla="*/ 896 w 978"/>
              <a:gd name="T25" fmla="*/ 0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8" h="1050">
                <a:moveTo>
                  <a:pt x="896" y="0"/>
                </a:moveTo>
                <a:lnTo>
                  <a:pt x="345" y="0"/>
                </a:lnTo>
                <a:lnTo>
                  <a:pt x="345" y="155"/>
                </a:lnTo>
                <a:lnTo>
                  <a:pt x="345" y="895"/>
                </a:lnTo>
                <a:lnTo>
                  <a:pt x="0" y="895"/>
                </a:lnTo>
                <a:lnTo>
                  <a:pt x="83" y="973"/>
                </a:lnTo>
                <a:lnTo>
                  <a:pt x="0" y="1050"/>
                </a:lnTo>
                <a:lnTo>
                  <a:pt x="500" y="1050"/>
                </a:lnTo>
                <a:lnTo>
                  <a:pt x="500" y="895"/>
                </a:lnTo>
                <a:lnTo>
                  <a:pt x="500" y="155"/>
                </a:lnTo>
                <a:lnTo>
                  <a:pt x="896" y="155"/>
                </a:lnTo>
                <a:lnTo>
                  <a:pt x="978" y="77"/>
                </a:lnTo>
                <a:lnTo>
                  <a:pt x="896" y="0"/>
                </a:lnTo>
                <a:close/>
              </a:path>
            </a:pathLst>
          </a:custGeom>
          <a:solidFill>
            <a:srgbClr val="FFC000"/>
          </a:solidFill>
          <a:ln>
            <a:noFill/>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Arial" charset="0"/>
              <a:ea typeface="+mn-ea"/>
              <a:cs typeface="+mn-cs"/>
            </a:endParaRPr>
          </a:p>
        </p:txBody>
      </p:sp>
      <p:sp>
        <p:nvSpPr>
          <p:cNvPr id="22" name="TextBox 21">
            <a:extLst>
              <a:ext uri="{FF2B5EF4-FFF2-40B4-BE49-F238E27FC236}">
                <a16:creationId xmlns:a16="http://schemas.microsoft.com/office/drawing/2014/main" id="{1004694F-7052-4243-A387-7F201D1DBDA2}"/>
              </a:ext>
            </a:extLst>
          </p:cNvPr>
          <p:cNvSpPr txBox="1"/>
          <p:nvPr/>
        </p:nvSpPr>
        <p:spPr>
          <a:xfrm>
            <a:off x="6828449" y="4487663"/>
            <a:ext cx="1666362" cy="10849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Chatbots and Virtual Agents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a:ea typeface="+mn-ea"/>
                <a:cs typeface="+mn-cs"/>
              </a:rPr>
              <a:t>Systems that can interpret voice/text in free form (chat) to simply respond with standard predefined answers</a:t>
            </a:r>
          </a:p>
        </p:txBody>
      </p:sp>
      <p:sp>
        <p:nvSpPr>
          <p:cNvPr id="36" name="TextBox 35">
            <a:extLst>
              <a:ext uri="{FF2B5EF4-FFF2-40B4-BE49-F238E27FC236}">
                <a16:creationId xmlns:a16="http://schemas.microsoft.com/office/drawing/2014/main" id="{E707E579-40B5-424A-8407-2D1E06FF407E}"/>
              </a:ext>
            </a:extLst>
          </p:cNvPr>
          <p:cNvSpPr txBox="1"/>
          <p:nvPr/>
        </p:nvSpPr>
        <p:spPr>
          <a:xfrm>
            <a:off x="7441589" y="3781676"/>
            <a:ext cx="47204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ea typeface="+mn-ea"/>
                <a:cs typeface="+mn-cs"/>
              </a:rPr>
              <a:t>6</a:t>
            </a:r>
          </a:p>
        </p:txBody>
      </p:sp>
      <p:sp>
        <p:nvSpPr>
          <p:cNvPr id="28" name="Rectangle 27">
            <a:extLst>
              <a:ext uri="{FF2B5EF4-FFF2-40B4-BE49-F238E27FC236}">
                <a16:creationId xmlns:a16="http://schemas.microsoft.com/office/drawing/2014/main" id="{CB2527F2-32FD-4583-B0C2-65FDE8B7A6AB}"/>
              </a:ext>
              <a:ext uri="{C183D7F6-B498-43B3-948B-1728B52AA6E4}">
                <adec:decorative xmlns:adec="http://schemas.microsoft.com/office/drawing/2017/decorative" val="1"/>
              </a:ext>
            </a:extLst>
          </p:cNvPr>
          <p:cNvSpPr/>
          <p:nvPr/>
        </p:nvSpPr>
        <p:spPr>
          <a:xfrm>
            <a:off x="7327416" y="3297615"/>
            <a:ext cx="668431" cy="529247"/>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254000" dist="38100" dir="2700000" algn="tl" rotWithShape="0">
              <a:prstClr val="black">
                <a:alpha val="2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Khand Light" panose="02000000000000000000" pitchFamily="2" charset="0"/>
            </a:endParaRPr>
          </a:p>
        </p:txBody>
      </p:sp>
      <p:sp>
        <p:nvSpPr>
          <p:cNvPr id="14" name="Freeform 11">
            <a:extLst>
              <a:ext uri="{FF2B5EF4-FFF2-40B4-BE49-F238E27FC236}">
                <a16:creationId xmlns:a16="http://schemas.microsoft.com/office/drawing/2014/main" id="{975E580D-5E1C-4A55-83FF-6F5F6972259A}"/>
              </a:ext>
              <a:ext uri="{C183D7F6-B498-43B3-948B-1728B52AA6E4}">
                <adec:decorative xmlns:adec="http://schemas.microsoft.com/office/drawing/2017/decorative" val="1"/>
              </a:ext>
            </a:extLst>
          </p:cNvPr>
          <p:cNvSpPr>
            <a:spLocks/>
          </p:cNvSpPr>
          <p:nvPr/>
        </p:nvSpPr>
        <p:spPr bwMode="auto">
          <a:xfrm>
            <a:off x="7670131" y="3008620"/>
            <a:ext cx="1126727" cy="1388555"/>
          </a:xfrm>
          <a:custGeom>
            <a:avLst/>
            <a:gdLst>
              <a:gd name="T0" fmla="*/ 922 w 1004"/>
              <a:gd name="T1" fmla="*/ 895 h 1050"/>
              <a:gd name="T2" fmla="*/ 525 w 1004"/>
              <a:gd name="T3" fmla="*/ 895 h 1050"/>
              <a:gd name="T4" fmla="*/ 525 w 1004"/>
              <a:gd name="T5" fmla="*/ 155 h 1050"/>
              <a:gd name="T6" fmla="*/ 525 w 1004"/>
              <a:gd name="T7" fmla="*/ 0 h 1050"/>
              <a:gd name="T8" fmla="*/ 0 w 1004"/>
              <a:gd name="T9" fmla="*/ 0 h 1050"/>
              <a:gd name="T10" fmla="*/ 83 w 1004"/>
              <a:gd name="T11" fmla="*/ 77 h 1050"/>
              <a:gd name="T12" fmla="*/ 0 w 1004"/>
              <a:gd name="T13" fmla="*/ 155 h 1050"/>
              <a:gd name="T14" fmla="*/ 370 w 1004"/>
              <a:gd name="T15" fmla="*/ 155 h 1050"/>
              <a:gd name="T16" fmla="*/ 370 w 1004"/>
              <a:gd name="T17" fmla="*/ 895 h 1050"/>
              <a:gd name="T18" fmla="*/ 370 w 1004"/>
              <a:gd name="T19" fmla="*/ 1050 h 1050"/>
              <a:gd name="T20" fmla="*/ 922 w 1004"/>
              <a:gd name="T21" fmla="*/ 1050 h 1050"/>
              <a:gd name="T22" fmla="*/ 1004 w 1004"/>
              <a:gd name="T23" fmla="*/ 973 h 1050"/>
              <a:gd name="T24" fmla="*/ 922 w 1004"/>
              <a:gd name="T25" fmla="*/ 895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4" h="1050">
                <a:moveTo>
                  <a:pt x="922" y="895"/>
                </a:moveTo>
                <a:lnTo>
                  <a:pt x="525" y="895"/>
                </a:lnTo>
                <a:lnTo>
                  <a:pt x="525" y="155"/>
                </a:lnTo>
                <a:lnTo>
                  <a:pt x="525" y="0"/>
                </a:lnTo>
                <a:lnTo>
                  <a:pt x="0" y="0"/>
                </a:lnTo>
                <a:lnTo>
                  <a:pt x="83" y="77"/>
                </a:lnTo>
                <a:lnTo>
                  <a:pt x="0" y="155"/>
                </a:lnTo>
                <a:lnTo>
                  <a:pt x="370" y="155"/>
                </a:lnTo>
                <a:lnTo>
                  <a:pt x="370" y="895"/>
                </a:lnTo>
                <a:lnTo>
                  <a:pt x="370" y="1050"/>
                </a:lnTo>
                <a:lnTo>
                  <a:pt x="922" y="1050"/>
                </a:lnTo>
                <a:lnTo>
                  <a:pt x="1004" y="973"/>
                </a:lnTo>
                <a:lnTo>
                  <a:pt x="922" y="895"/>
                </a:lnTo>
                <a:close/>
              </a:path>
            </a:pathLst>
          </a:custGeom>
          <a:solidFill>
            <a:srgbClr val="A5A5A5"/>
          </a:solidFill>
          <a:ln>
            <a:noFill/>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Arial" charset="0"/>
              <a:ea typeface="+mn-ea"/>
              <a:cs typeface="+mn-cs"/>
            </a:endParaRPr>
          </a:p>
        </p:txBody>
      </p:sp>
      <p:sp>
        <p:nvSpPr>
          <p:cNvPr id="29" name="Rectangle 28">
            <a:extLst>
              <a:ext uri="{FF2B5EF4-FFF2-40B4-BE49-F238E27FC236}">
                <a16:creationId xmlns:a16="http://schemas.microsoft.com/office/drawing/2014/main" id="{FA10DE19-4BAD-4267-B87C-42D96FEAC8C9}"/>
              </a:ext>
              <a:ext uri="{C183D7F6-B498-43B3-948B-1728B52AA6E4}">
                <adec:decorative xmlns:adec="http://schemas.microsoft.com/office/drawing/2017/decorative" val="1"/>
              </a:ext>
            </a:extLst>
          </p:cNvPr>
          <p:cNvSpPr/>
          <p:nvPr/>
        </p:nvSpPr>
        <p:spPr>
          <a:xfrm>
            <a:off x="8338562" y="3277489"/>
            <a:ext cx="668431" cy="529247"/>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254000" dist="38100" dir="2700000" algn="tl" rotWithShape="0">
              <a:prstClr val="black">
                <a:alpha val="2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Khand Light" panose="02000000000000000000" pitchFamily="2" charset="0"/>
            </a:endParaRPr>
          </a:p>
        </p:txBody>
      </p:sp>
      <p:sp>
        <p:nvSpPr>
          <p:cNvPr id="37" name="TextBox 36">
            <a:extLst>
              <a:ext uri="{FF2B5EF4-FFF2-40B4-BE49-F238E27FC236}">
                <a16:creationId xmlns:a16="http://schemas.microsoft.com/office/drawing/2014/main" id="{261C30D6-1493-4074-9B0E-273C78550486}"/>
              </a:ext>
            </a:extLst>
          </p:cNvPr>
          <p:cNvSpPr txBox="1"/>
          <p:nvPr/>
        </p:nvSpPr>
        <p:spPr>
          <a:xfrm>
            <a:off x="8427600" y="3781676"/>
            <a:ext cx="47204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a:ln>
                  <a:noFill/>
                </a:ln>
                <a:solidFill>
                  <a:prstClr val="black"/>
                </a:solidFill>
                <a:effectLst/>
                <a:uLnTx/>
                <a:uFillTx/>
                <a:latin typeface="Arial" charset="0"/>
                <a:ea typeface="+mn-ea"/>
                <a:cs typeface="+mn-cs"/>
              </a:rPr>
              <a:t>7</a:t>
            </a:r>
          </a:p>
        </p:txBody>
      </p:sp>
      <p:sp>
        <p:nvSpPr>
          <p:cNvPr id="20" name="TextBox 19">
            <a:extLst>
              <a:ext uri="{FF2B5EF4-FFF2-40B4-BE49-F238E27FC236}">
                <a16:creationId xmlns:a16="http://schemas.microsoft.com/office/drawing/2014/main" id="{25A3178E-4B08-41FE-8D31-6C646D20908F}"/>
              </a:ext>
            </a:extLst>
          </p:cNvPr>
          <p:cNvSpPr txBox="1"/>
          <p:nvPr/>
        </p:nvSpPr>
        <p:spPr>
          <a:xfrm>
            <a:off x="7844106" y="1984071"/>
            <a:ext cx="1657342" cy="10502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AI Decision Systems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a:ea typeface="+mn-ea"/>
                <a:cs typeface="+mn-cs"/>
              </a:rPr>
              <a:t>Systems that employ an array of technologies, algorithms and models to solve complex and inter-related problems to make decisions</a:t>
            </a:r>
          </a:p>
        </p:txBody>
      </p:sp>
      <p:sp>
        <p:nvSpPr>
          <p:cNvPr id="15" name="Freeform 8">
            <a:extLst>
              <a:ext uri="{FF2B5EF4-FFF2-40B4-BE49-F238E27FC236}">
                <a16:creationId xmlns:a16="http://schemas.microsoft.com/office/drawing/2014/main" id="{DBD3C6E8-4FDE-48C7-8CED-EAE7E99A54EE}"/>
              </a:ext>
              <a:ext uri="{C183D7F6-B498-43B3-948B-1728B52AA6E4}">
                <adec:decorative xmlns:adec="http://schemas.microsoft.com/office/drawing/2017/decorative" val="1"/>
              </a:ext>
            </a:extLst>
          </p:cNvPr>
          <p:cNvSpPr>
            <a:spLocks/>
          </p:cNvSpPr>
          <p:nvPr/>
        </p:nvSpPr>
        <p:spPr bwMode="auto">
          <a:xfrm>
            <a:off x="8663623" y="3013931"/>
            <a:ext cx="1125605" cy="1388555"/>
          </a:xfrm>
          <a:custGeom>
            <a:avLst/>
            <a:gdLst>
              <a:gd name="T0" fmla="*/ 921 w 1003"/>
              <a:gd name="T1" fmla="*/ 0 h 1050"/>
              <a:gd name="T2" fmla="*/ 370 w 1003"/>
              <a:gd name="T3" fmla="*/ 0 h 1050"/>
              <a:gd name="T4" fmla="*/ 370 w 1003"/>
              <a:gd name="T5" fmla="*/ 155 h 1050"/>
              <a:gd name="T6" fmla="*/ 370 w 1003"/>
              <a:gd name="T7" fmla="*/ 895 h 1050"/>
              <a:gd name="T8" fmla="*/ 0 w 1003"/>
              <a:gd name="T9" fmla="*/ 895 h 1050"/>
              <a:gd name="T10" fmla="*/ 82 w 1003"/>
              <a:gd name="T11" fmla="*/ 973 h 1050"/>
              <a:gd name="T12" fmla="*/ 0 w 1003"/>
              <a:gd name="T13" fmla="*/ 1050 h 1050"/>
              <a:gd name="T14" fmla="*/ 525 w 1003"/>
              <a:gd name="T15" fmla="*/ 1050 h 1050"/>
              <a:gd name="T16" fmla="*/ 525 w 1003"/>
              <a:gd name="T17" fmla="*/ 895 h 1050"/>
              <a:gd name="T18" fmla="*/ 525 w 1003"/>
              <a:gd name="T19" fmla="*/ 155 h 1050"/>
              <a:gd name="T20" fmla="*/ 921 w 1003"/>
              <a:gd name="T21" fmla="*/ 155 h 1050"/>
              <a:gd name="T22" fmla="*/ 1003 w 1003"/>
              <a:gd name="T23" fmla="*/ 77 h 1050"/>
              <a:gd name="T24" fmla="*/ 921 w 1003"/>
              <a:gd name="T25" fmla="*/ 0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3" h="1050">
                <a:moveTo>
                  <a:pt x="921" y="0"/>
                </a:moveTo>
                <a:lnTo>
                  <a:pt x="370" y="0"/>
                </a:lnTo>
                <a:lnTo>
                  <a:pt x="370" y="155"/>
                </a:lnTo>
                <a:lnTo>
                  <a:pt x="370" y="895"/>
                </a:lnTo>
                <a:lnTo>
                  <a:pt x="0" y="895"/>
                </a:lnTo>
                <a:lnTo>
                  <a:pt x="82" y="973"/>
                </a:lnTo>
                <a:lnTo>
                  <a:pt x="0" y="1050"/>
                </a:lnTo>
                <a:lnTo>
                  <a:pt x="525" y="1050"/>
                </a:lnTo>
                <a:lnTo>
                  <a:pt x="525" y="895"/>
                </a:lnTo>
                <a:lnTo>
                  <a:pt x="525" y="155"/>
                </a:lnTo>
                <a:lnTo>
                  <a:pt x="921" y="155"/>
                </a:lnTo>
                <a:lnTo>
                  <a:pt x="1003" y="77"/>
                </a:lnTo>
                <a:lnTo>
                  <a:pt x="921" y="0"/>
                </a:lnTo>
                <a:close/>
              </a:path>
            </a:pathLst>
          </a:custGeom>
          <a:solidFill>
            <a:srgbClr val="ED7D31"/>
          </a:solidFill>
          <a:ln>
            <a:noFill/>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Arial" charset="0"/>
              <a:ea typeface="+mn-ea"/>
              <a:cs typeface="+mn-cs"/>
            </a:endParaRPr>
          </a:p>
        </p:txBody>
      </p:sp>
      <p:sp>
        <p:nvSpPr>
          <p:cNvPr id="5" name="Slide Number Placeholder 3">
            <a:extLst>
              <a:ext uri="{FF2B5EF4-FFF2-40B4-BE49-F238E27FC236}">
                <a16:creationId xmlns:a16="http://schemas.microsoft.com/office/drawing/2014/main" id="{68A69FF4-08E5-4362-891F-8D748FE50E94}"/>
              </a:ext>
              <a:ext uri="{C183D7F6-B498-43B3-948B-1728B52AA6E4}">
                <adec:decorative xmlns:adec="http://schemas.microsoft.com/office/drawing/2017/decorative" val="1"/>
              </a:ext>
            </a:extLst>
          </p:cNvPr>
          <p:cNvSpPr txBox="1">
            <a:spLocks/>
          </p:cNvSpPr>
          <p:nvPr/>
        </p:nvSpPr>
        <p:spPr>
          <a:xfrm>
            <a:off x="9341589" y="5610967"/>
            <a:ext cx="762923" cy="128459"/>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647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6829F95-0614-44E2-A2EC-CE057181F14B}"/>
              </a:ext>
            </a:extLst>
          </p:cNvPr>
          <p:cNvSpPr>
            <a:spLocks noGrp="1"/>
          </p:cNvSpPr>
          <p:nvPr>
            <p:ph type="title"/>
          </p:nvPr>
        </p:nvSpPr>
        <p:spPr/>
        <p:txBody>
          <a:bodyPr/>
          <a:lstStyle/>
          <a:p>
            <a:r>
              <a:rPr lang="en-US" dirty="0">
                <a:solidFill>
                  <a:schemeClr val="bg1"/>
                </a:solidFill>
              </a:rPr>
              <a:t>We bring firm-wide support to local delivery</a:t>
            </a:r>
            <a:br>
              <a:rPr lang="en-US" dirty="0">
                <a:solidFill>
                  <a:srgbClr val="412D5D"/>
                </a:solidFill>
              </a:rPr>
            </a:br>
            <a:endParaRPr lang="en-US" dirty="0"/>
          </a:p>
        </p:txBody>
      </p:sp>
      <p:sp>
        <p:nvSpPr>
          <p:cNvPr id="358" name="Text Placeholder 3"/>
          <p:cNvSpPr txBox="1">
            <a:spLocks/>
          </p:cNvSpPr>
          <p:nvPr/>
        </p:nvSpPr>
        <p:spPr>
          <a:xfrm>
            <a:off x="337207" y="337814"/>
            <a:ext cx="10370085" cy="53227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412D5D"/>
                </a:solidFill>
                <a:effectLst/>
                <a:uLnTx/>
                <a:uFillTx/>
                <a:latin typeface="Arial" panose="020B0604020202020204" pitchFamily="34" charset="0"/>
                <a:ea typeface="+mn-ea"/>
                <a:cs typeface="+mn-cs"/>
              </a:rPr>
              <a:t>We bring firm-wide support to local delivery</a:t>
            </a:r>
          </a:p>
        </p:txBody>
      </p:sp>
      <p:sp>
        <p:nvSpPr>
          <p:cNvPr id="338" name="Text Placeholder 3"/>
          <p:cNvSpPr txBox="1">
            <a:spLocks/>
          </p:cNvSpPr>
          <p:nvPr/>
        </p:nvSpPr>
        <p:spPr>
          <a:xfrm>
            <a:off x="380561" y="855280"/>
            <a:ext cx="10569661" cy="8435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ts val="2600"/>
              </a:lnSpc>
              <a:spcBef>
                <a:spcPts val="1000"/>
              </a:spcBef>
              <a:spcAft>
                <a:spcPct val="0"/>
              </a:spcAft>
              <a:buClrTx/>
              <a:buSzTx/>
              <a:buFont typeface="Arial"/>
              <a:buNone/>
              <a:tabLst/>
              <a:defRPr/>
            </a:pPr>
            <a:r>
              <a:rPr kumimoji="0" lang="en-US" sz="1800" b="0" i="0" u="none" strike="noStrike" kern="1200" cap="none" spc="0" normalizeH="0" baseline="0" noProof="0" dirty="0">
                <a:ln>
                  <a:noFill/>
                </a:ln>
                <a:solidFill>
                  <a:srgbClr val="424242"/>
                </a:solidFill>
                <a:effectLst/>
                <a:uLnTx/>
                <a:uFillTx/>
                <a:latin typeface="Arial" panose="020B0604020202020204" pitchFamily="34" charset="0"/>
                <a:ea typeface="+mn-ea"/>
                <a:cs typeface="+mn-cs"/>
              </a:rPr>
              <a:t>We think of ourselves as a big company with a small company feel—a local player with global reach that combines business, technology and industry expertise.</a:t>
            </a:r>
            <a:endParaRPr kumimoji="0" lang="en-US" sz="1800" b="0" i="0" u="none" strike="noStrike" kern="1200" cap="none" spc="0" normalizeH="0" baseline="0" noProof="0" dirty="0">
              <a:ln>
                <a:noFill/>
              </a:ln>
              <a:solidFill>
                <a:srgbClr val="424242"/>
              </a:solidFill>
              <a:effectLst/>
              <a:uLnTx/>
              <a:uFillTx/>
              <a:latin typeface="Arial" panose="020B0604020202020204" pitchFamily="34" charset="0"/>
              <a:ea typeface="Muli Light" charset="0"/>
              <a:cs typeface="Arial" panose="020B0604020202020204" pitchFamily="34" charset="0"/>
            </a:endParaRPr>
          </a:p>
        </p:txBody>
      </p:sp>
      <p:cxnSp>
        <p:nvCxnSpPr>
          <p:cNvPr id="340" name="Straight Connector 339">
            <a:extLst>
              <a:ext uri="{C183D7F6-B498-43B3-948B-1728B52AA6E4}">
                <adec:decorative xmlns:adec="http://schemas.microsoft.com/office/drawing/2017/decorative" val="1"/>
              </a:ext>
            </a:extLst>
          </p:cNvPr>
          <p:cNvCxnSpPr/>
          <p:nvPr/>
        </p:nvCxnSpPr>
        <p:spPr>
          <a:xfrm>
            <a:off x="0" y="2484958"/>
            <a:ext cx="496067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0" name="Group 189" descr="Picture of the United states with dots representing the 12 U.S. locations"/>
          <p:cNvGrpSpPr/>
          <p:nvPr/>
        </p:nvGrpSpPr>
        <p:grpSpPr>
          <a:xfrm>
            <a:off x="4963468" y="2112280"/>
            <a:ext cx="5686076" cy="3752620"/>
            <a:chOff x="5239212" y="1665629"/>
            <a:chExt cx="2855147" cy="1782569"/>
          </a:xfrm>
          <a:solidFill>
            <a:schemeClr val="bg1">
              <a:lumMod val="95000"/>
            </a:schemeClr>
          </a:solidFill>
        </p:grpSpPr>
        <p:sp>
          <p:nvSpPr>
            <p:cNvPr id="203" name="Freeform 5"/>
            <p:cNvSpPr>
              <a:spLocks/>
            </p:cNvSpPr>
            <p:nvPr/>
          </p:nvSpPr>
          <p:spPr bwMode="auto">
            <a:xfrm>
              <a:off x="5379188" y="1665629"/>
              <a:ext cx="365958" cy="271518"/>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solidFill>
              <a:schemeClr val="bg1">
                <a:lumMod val="7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04" name="Freeform 6"/>
            <p:cNvSpPr>
              <a:spLocks/>
            </p:cNvSpPr>
            <p:nvPr/>
          </p:nvSpPr>
          <p:spPr bwMode="auto">
            <a:xfrm>
              <a:off x="5925595" y="2621841"/>
              <a:ext cx="384509" cy="39462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05" name="Freeform 7"/>
            <p:cNvSpPr>
              <a:spLocks/>
            </p:cNvSpPr>
            <p:nvPr/>
          </p:nvSpPr>
          <p:spPr bwMode="auto">
            <a:xfrm>
              <a:off x="6068941" y="2696045"/>
              <a:ext cx="762272" cy="75215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06" name="Freeform 8"/>
            <p:cNvSpPr>
              <a:spLocks/>
            </p:cNvSpPr>
            <p:nvPr/>
          </p:nvSpPr>
          <p:spPr bwMode="auto">
            <a:xfrm>
              <a:off x="5613602" y="2574620"/>
              <a:ext cx="369330" cy="43510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solidFill>
              <a:schemeClr val="bg1">
                <a:lumMod val="9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07" name="Freeform 9"/>
            <p:cNvSpPr>
              <a:spLocks/>
            </p:cNvSpPr>
            <p:nvPr/>
          </p:nvSpPr>
          <p:spPr bwMode="auto">
            <a:xfrm>
              <a:off x="5239212" y="2105790"/>
              <a:ext cx="433415" cy="75046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solidFill>
              <a:schemeClr val="bg1">
                <a:lumMod val="9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08" name="Freeform 10"/>
            <p:cNvSpPr>
              <a:spLocks/>
            </p:cNvSpPr>
            <p:nvPr/>
          </p:nvSpPr>
          <p:spPr bwMode="auto">
            <a:xfrm>
              <a:off x="6303358" y="2660630"/>
              <a:ext cx="473890" cy="25465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09" name="Freeform 11"/>
            <p:cNvSpPr>
              <a:spLocks/>
            </p:cNvSpPr>
            <p:nvPr/>
          </p:nvSpPr>
          <p:spPr bwMode="auto">
            <a:xfrm>
              <a:off x="6364070" y="2454884"/>
              <a:ext cx="401373" cy="22261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chemeClr val="bg1">
                <a:lumMod val="9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10" name="Freeform 12"/>
            <p:cNvSpPr>
              <a:spLocks/>
            </p:cNvSpPr>
            <p:nvPr/>
          </p:nvSpPr>
          <p:spPr bwMode="auto">
            <a:xfrm>
              <a:off x="6279748" y="2242392"/>
              <a:ext cx="446907" cy="22598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11" name="Freeform 13"/>
            <p:cNvSpPr>
              <a:spLocks/>
            </p:cNvSpPr>
            <p:nvPr/>
          </p:nvSpPr>
          <p:spPr bwMode="auto">
            <a:xfrm>
              <a:off x="6293239" y="2040019"/>
              <a:ext cx="384509" cy="256340"/>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12" name="Freeform 14"/>
            <p:cNvSpPr>
              <a:spLocks/>
            </p:cNvSpPr>
            <p:nvPr/>
          </p:nvSpPr>
          <p:spPr bwMode="auto">
            <a:xfrm>
              <a:off x="5922222" y="2058569"/>
              <a:ext cx="386195" cy="318738"/>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13" name="Freeform 15"/>
            <p:cNvSpPr>
              <a:spLocks/>
            </p:cNvSpPr>
            <p:nvPr/>
          </p:nvSpPr>
          <p:spPr bwMode="auto">
            <a:xfrm>
              <a:off x="6313477" y="1829213"/>
              <a:ext cx="359212" cy="2310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14" name="Freeform 16"/>
            <p:cNvSpPr>
              <a:spLocks/>
            </p:cNvSpPr>
            <p:nvPr/>
          </p:nvSpPr>
          <p:spPr bwMode="auto">
            <a:xfrm>
              <a:off x="5982934" y="2348638"/>
              <a:ext cx="401373" cy="31536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chemeClr val="bg1">
                <a:lumMod val="9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15" name="Freeform 17"/>
            <p:cNvSpPr>
              <a:spLocks/>
            </p:cNvSpPr>
            <p:nvPr/>
          </p:nvSpPr>
          <p:spPr bwMode="auto">
            <a:xfrm>
              <a:off x="5716476" y="2235646"/>
              <a:ext cx="308619" cy="386196"/>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16" name="Freeform 18"/>
            <p:cNvSpPr>
              <a:spLocks/>
            </p:cNvSpPr>
            <p:nvPr/>
          </p:nvSpPr>
          <p:spPr bwMode="auto">
            <a:xfrm>
              <a:off x="5428094" y="2164816"/>
              <a:ext cx="354153" cy="53628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17" name="Freeform 19"/>
            <p:cNvSpPr>
              <a:spLocks/>
            </p:cNvSpPr>
            <p:nvPr/>
          </p:nvSpPr>
          <p:spPr bwMode="auto">
            <a:xfrm>
              <a:off x="5278001" y="1830900"/>
              <a:ext cx="440161" cy="372704"/>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18" name="Freeform 20"/>
            <p:cNvSpPr>
              <a:spLocks/>
            </p:cNvSpPr>
            <p:nvPr/>
          </p:nvSpPr>
          <p:spPr bwMode="auto">
            <a:xfrm>
              <a:off x="5637212" y="1731400"/>
              <a:ext cx="325483" cy="53291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19" name="Freeform 21"/>
            <p:cNvSpPr>
              <a:spLocks/>
            </p:cNvSpPr>
            <p:nvPr/>
          </p:nvSpPr>
          <p:spPr bwMode="auto">
            <a:xfrm>
              <a:off x="5775501" y="1743205"/>
              <a:ext cx="558212" cy="36089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20" name="Freeform 22"/>
            <p:cNvSpPr>
              <a:spLocks/>
            </p:cNvSpPr>
            <p:nvPr/>
          </p:nvSpPr>
          <p:spPr bwMode="auto">
            <a:xfrm>
              <a:off x="7897045" y="1787053"/>
              <a:ext cx="197314" cy="31536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21" name="Freeform 23"/>
            <p:cNvSpPr>
              <a:spLocks/>
            </p:cNvSpPr>
            <p:nvPr/>
          </p:nvSpPr>
          <p:spPr bwMode="auto">
            <a:xfrm>
              <a:off x="7517596" y="2002918"/>
              <a:ext cx="408119" cy="300187"/>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22" name="Freeform 24"/>
            <p:cNvSpPr>
              <a:spLocks/>
            </p:cNvSpPr>
            <p:nvPr/>
          </p:nvSpPr>
          <p:spPr bwMode="auto">
            <a:xfrm>
              <a:off x="7792486" y="1982680"/>
              <a:ext cx="94441" cy="170331"/>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23" name="Freeform 25"/>
            <p:cNvSpPr>
              <a:spLocks/>
            </p:cNvSpPr>
            <p:nvPr/>
          </p:nvSpPr>
          <p:spPr bwMode="auto">
            <a:xfrm>
              <a:off x="7866689" y="1960756"/>
              <a:ext cx="84322" cy="18719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24" name="Freeform 26"/>
            <p:cNvSpPr>
              <a:spLocks/>
            </p:cNvSpPr>
            <p:nvPr/>
          </p:nvSpPr>
          <p:spPr bwMode="auto">
            <a:xfrm>
              <a:off x="7834648" y="2188426"/>
              <a:ext cx="94441" cy="8600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25" name="Freeform 27"/>
            <p:cNvSpPr>
              <a:spLocks/>
            </p:cNvSpPr>
            <p:nvPr/>
          </p:nvSpPr>
          <p:spPr bwMode="auto">
            <a:xfrm>
              <a:off x="7918970" y="2179993"/>
              <a:ext cx="40475" cy="5228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26" name="Freeform 28"/>
            <p:cNvSpPr>
              <a:spLocks/>
            </p:cNvSpPr>
            <p:nvPr/>
          </p:nvSpPr>
          <p:spPr bwMode="auto">
            <a:xfrm>
              <a:off x="7834648" y="2119281"/>
              <a:ext cx="183822" cy="9275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solidFill>
              <a:schemeClr val="bg1">
                <a:lumMod val="6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27" name="Freeform 29"/>
            <p:cNvSpPr>
              <a:spLocks/>
            </p:cNvSpPr>
            <p:nvPr/>
          </p:nvSpPr>
          <p:spPr bwMode="auto">
            <a:xfrm>
              <a:off x="7976309" y="2205290"/>
              <a:ext cx="16864" cy="1180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28" name="Freeform 30"/>
            <p:cNvSpPr>
              <a:spLocks/>
            </p:cNvSpPr>
            <p:nvPr/>
          </p:nvSpPr>
          <p:spPr bwMode="auto">
            <a:xfrm>
              <a:off x="7763817" y="2269376"/>
              <a:ext cx="70830" cy="158525"/>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29" name="Freeform 31"/>
            <p:cNvSpPr>
              <a:spLocks/>
            </p:cNvSpPr>
            <p:nvPr/>
          </p:nvSpPr>
          <p:spPr bwMode="auto">
            <a:xfrm>
              <a:off x="7750326" y="2378994"/>
              <a:ext cx="55652" cy="9106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30" name="Freeform 32"/>
            <p:cNvSpPr>
              <a:spLocks/>
            </p:cNvSpPr>
            <p:nvPr/>
          </p:nvSpPr>
          <p:spPr bwMode="auto">
            <a:xfrm>
              <a:off x="7480495" y="2227213"/>
              <a:ext cx="317051" cy="205746"/>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31" name="Freeform 33"/>
            <p:cNvSpPr>
              <a:spLocks/>
            </p:cNvSpPr>
            <p:nvPr/>
          </p:nvSpPr>
          <p:spPr bwMode="auto">
            <a:xfrm>
              <a:off x="7183681" y="3051885"/>
              <a:ext cx="490754" cy="38450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chemeClr val="bg1">
                <a:lumMod val="7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32" name="Freeform 34"/>
            <p:cNvSpPr>
              <a:spLocks/>
            </p:cNvSpPr>
            <p:nvPr/>
          </p:nvSpPr>
          <p:spPr bwMode="auto">
            <a:xfrm>
              <a:off x="6802545" y="2950697"/>
              <a:ext cx="306933" cy="27151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33" name="Freeform 35"/>
            <p:cNvSpPr>
              <a:spLocks/>
            </p:cNvSpPr>
            <p:nvPr/>
          </p:nvSpPr>
          <p:spPr bwMode="auto">
            <a:xfrm>
              <a:off x="6765443" y="2707850"/>
              <a:ext cx="274890" cy="247908"/>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34" name="Freeform 36"/>
            <p:cNvSpPr>
              <a:spLocks/>
            </p:cNvSpPr>
            <p:nvPr/>
          </p:nvSpPr>
          <p:spPr bwMode="auto">
            <a:xfrm>
              <a:off x="7011664" y="2657257"/>
              <a:ext cx="465458" cy="151779"/>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35" name="Freeform 37"/>
            <p:cNvSpPr>
              <a:spLocks/>
            </p:cNvSpPr>
            <p:nvPr/>
          </p:nvSpPr>
          <p:spPr bwMode="auto">
            <a:xfrm>
              <a:off x="7342207" y="2606663"/>
              <a:ext cx="465458" cy="20574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bg1">
                <a:lumMod val="7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36" name="Freeform 38"/>
            <p:cNvSpPr>
              <a:spLocks/>
            </p:cNvSpPr>
            <p:nvPr/>
          </p:nvSpPr>
          <p:spPr bwMode="auto">
            <a:xfrm>
              <a:off x="7274749" y="2775308"/>
              <a:ext cx="286695" cy="308620"/>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F5D82"/>
                </a:solidFill>
                <a:effectLst/>
                <a:uLnTx/>
                <a:uFillTx/>
                <a:latin typeface="Arial" panose="020B0604020202020204" pitchFamily="34" charset="0"/>
                <a:ea typeface="+mn-ea"/>
                <a:cs typeface="+mn-cs"/>
              </a:endParaRPr>
            </a:p>
          </p:txBody>
        </p:sp>
        <p:sp>
          <p:nvSpPr>
            <p:cNvPr id="237" name="Freeform 39"/>
            <p:cNvSpPr>
              <a:spLocks/>
            </p:cNvSpPr>
            <p:nvPr/>
          </p:nvSpPr>
          <p:spPr bwMode="auto">
            <a:xfrm>
              <a:off x="7369190" y="2432960"/>
              <a:ext cx="418238" cy="23441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38" name="Freeform 40"/>
            <p:cNvSpPr>
              <a:spLocks/>
            </p:cNvSpPr>
            <p:nvPr/>
          </p:nvSpPr>
          <p:spPr bwMode="auto">
            <a:xfrm>
              <a:off x="7406291" y="2750011"/>
              <a:ext cx="269831" cy="209119"/>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39" name="Freeform 41"/>
            <p:cNvSpPr>
              <a:spLocks/>
            </p:cNvSpPr>
            <p:nvPr/>
          </p:nvSpPr>
          <p:spPr bwMode="auto">
            <a:xfrm>
              <a:off x="7128028" y="2788799"/>
              <a:ext cx="212492" cy="340661"/>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40" name="Freeform 42"/>
            <p:cNvSpPr>
              <a:spLocks/>
            </p:cNvSpPr>
            <p:nvPr/>
          </p:nvSpPr>
          <p:spPr bwMode="auto">
            <a:xfrm>
              <a:off x="6942519" y="2800604"/>
              <a:ext cx="195628" cy="342348"/>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41" name="Freeform 43"/>
            <p:cNvSpPr>
              <a:spLocks/>
            </p:cNvSpPr>
            <p:nvPr/>
          </p:nvSpPr>
          <p:spPr bwMode="auto">
            <a:xfrm>
              <a:off x="7559758" y="2387426"/>
              <a:ext cx="242848" cy="177077"/>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42" name="Freeform 44"/>
            <p:cNvSpPr>
              <a:spLocks/>
            </p:cNvSpPr>
            <p:nvPr/>
          </p:nvSpPr>
          <p:spPr bwMode="auto">
            <a:xfrm>
              <a:off x="7411350" y="2367189"/>
              <a:ext cx="249594" cy="246221"/>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43" name="Freeform 45"/>
            <p:cNvSpPr>
              <a:spLocks/>
            </p:cNvSpPr>
            <p:nvPr/>
          </p:nvSpPr>
          <p:spPr bwMode="auto">
            <a:xfrm>
              <a:off x="7045393" y="2498731"/>
              <a:ext cx="398000" cy="205746"/>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chemeClr val="bg1">
                <a:lumMod val="7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44" name="Freeform 46"/>
            <p:cNvSpPr>
              <a:spLocks/>
            </p:cNvSpPr>
            <p:nvPr/>
          </p:nvSpPr>
          <p:spPr bwMode="auto">
            <a:xfrm>
              <a:off x="6706417" y="2426214"/>
              <a:ext cx="362585" cy="31536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chemeClr val="bg1">
                <a:lumMod val="7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45" name="Freeform 47"/>
            <p:cNvSpPr>
              <a:spLocks/>
            </p:cNvSpPr>
            <p:nvPr/>
          </p:nvSpPr>
          <p:spPr bwMode="auto">
            <a:xfrm>
              <a:off x="6642332" y="1820781"/>
              <a:ext cx="350780" cy="40811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46" name="Line 48"/>
            <p:cNvSpPr>
              <a:spLocks noChangeShapeType="1"/>
            </p:cNvSpPr>
            <p:nvPr/>
          </p:nvSpPr>
          <p:spPr bwMode="auto">
            <a:xfrm>
              <a:off x="6881808" y="2014722"/>
              <a:ext cx="0" cy="0"/>
            </a:xfrm>
            <a:prstGeom prst="line">
              <a:avLst/>
            </a:prstGeom>
            <a:grp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47" name="Line 49"/>
            <p:cNvSpPr>
              <a:spLocks noChangeShapeType="1"/>
            </p:cNvSpPr>
            <p:nvPr/>
          </p:nvSpPr>
          <p:spPr bwMode="auto">
            <a:xfrm>
              <a:off x="6881808" y="2014722"/>
              <a:ext cx="0" cy="0"/>
            </a:xfrm>
            <a:prstGeom prst="line">
              <a:avLst/>
            </a:pr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48" name="Freeform 50"/>
            <p:cNvSpPr>
              <a:spLocks/>
            </p:cNvSpPr>
            <p:nvPr/>
          </p:nvSpPr>
          <p:spPr bwMode="auto">
            <a:xfrm>
              <a:off x="6964444" y="1940519"/>
              <a:ext cx="409805" cy="386196"/>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49" name="Freeform 51"/>
            <p:cNvSpPr>
              <a:spLocks/>
            </p:cNvSpPr>
            <p:nvPr/>
          </p:nvSpPr>
          <p:spPr bwMode="auto">
            <a:xfrm>
              <a:off x="6848079" y="1986053"/>
              <a:ext cx="286695" cy="305247"/>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50" name="Freeform 52"/>
            <p:cNvSpPr>
              <a:spLocks/>
            </p:cNvSpPr>
            <p:nvPr/>
          </p:nvSpPr>
          <p:spPr bwMode="auto">
            <a:xfrm>
              <a:off x="7268003" y="2274434"/>
              <a:ext cx="229357" cy="26308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solidFill>
              <a:schemeClr val="bg1">
                <a:lumMod val="7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51" name="Freeform 53"/>
            <p:cNvSpPr>
              <a:spLocks/>
            </p:cNvSpPr>
            <p:nvPr/>
          </p:nvSpPr>
          <p:spPr bwMode="auto">
            <a:xfrm>
              <a:off x="7119596" y="2319969"/>
              <a:ext cx="168644" cy="29006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solidFill>
              <a:schemeClr val="bg1">
                <a:lumMod val="7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52" name="Freeform 54"/>
            <p:cNvSpPr>
              <a:spLocks/>
            </p:cNvSpPr>
            <p:nvPr/>
          </p:nvSpPr>
          <p:spPr bwMode="auto">
            <a:xfrm>
              <a:off x="6929028" y="2282867"/>
              <a:ext cx="217551" cy="381136"/>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solidFill>
              <a:schemeClr val="bg1">
                <a:lumMod val="75000"/>
              </a:schemeClr>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53" name="Freeform 55"/>
            <p:cNvSpPr>
              <a:spLocks/>
            </p:cNvSpPr>
            <p:nvPr/>
          </p:nvSpPr>
          <p:spPr bwMode="auto">
            <a:xfrm>
              <a:off x="6662570" y="2198544"/>
              <a:ext cx="330543" cy="242848"/>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grpSp>
      <p:grpSp>
        <p:nvGrpSpPr>
          <p:cNvPr id="5" name="Group 4">
            <a:extLst>
              <a:ext uri="{C183D7F6-B498-43B3-948B-1728B52AA6E4}">
                <adec:decorative xmlns:adec="http://schemas.microsoft.com/office/drawing/2017/decorative" val="1"/>
              </a:ext>
            </a:extLst>
          </p:cNvPr>
          <p:cNvGrpSpPr/>
          <p:nvPr/>
        </p:nvGrpSpPr>
        <p:grpSpPr>
          <a:xfrm>
            <a:off x="5441395" y="2213211"/>
            <a:ext cx="5461162" cy="3586856"/>
            <a:chOff x="5441395" y="2213211"/>
            <a:chExt cx="5461162" cy="3586856"/>
          </a:xfrm>
        </p:grpSpPr>
        <p:sp>
          <p:nvSpPr>
            <p:cNvPr id="191" name="Oval 190">
              <a:extLst>
                <a:ext uri="{FF2B5EF4-FFF2-40B4-BE49-F238E27FC236}">
                  <a16:creationId xmlns:a16="http://schemas.microsoft.com/office/drawing/2014/main" id="{75EBDFDE-234C-444C-AEA4-8F0704B8D056}"/>
                </a:ext>
              </a:extLst>
            </p:cNvPr>
            <p:cNvSpPr/>
            <p:nvPr/>
          </p:nvSpPr>
          <p:spPr>
            <a:xfrm>
              <a:off x="8658519" y="3474858"/>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2" name="Oval 191">
              <a:extLst>
                <a:ext uri="{FF2B5EF4-FFF2-40B4-BE49-F238E27FC236}">
                  <a16:creationId xmlns:a16="http://schemas.microsoft.com/office/drawing/2014/main" id="{75EBDFDE-234C-444C-AEA4-8F0704B8D056}"/>
                </a:ext>
              </a:extLst>
            </p:cNvPr>
            <p:cNvSpPr/>
            <p:nvPr/>
          </p:nvSpPr>
          <p:spPr>
            <a:xfrm>
              <a:off x="8406796" y="3958866"/>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3" name="Oval 192">
              <a:extLst>
                <a:ext uri="{FF2B5EF4-FFF2-40B4-BE49-F238E27FC236}">
                  <a16:creationId xmlns:a16="http://schemas.microsoft.com/office/drawing/2014/main" id="{75EBDFDE-234C-444C-AEA4-8F0704B8D056}"/>
                </a:ext>
              </a:extLst>
            </p:cNvPr>
            <p:cNvSpPr/>
            <p:nvPr/>
          </p:nvSpPr>
          <p:spPr>
            <a:xfrm>
              <a:off x="8915197" y="3960572"/>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4" name="Oval 193">
              <a:extLst>
                <a:ext uri="{FF2B5EF4-FFF2-40B4-BE49-F238E27FC236}">
                  <a16:creationId xmlns:a16="http://schemas.microsoft.com/office/drawing/2014/main" id="{75EBDFDE-234C-444C-AEA4-8F0704B8D056}"/>
                </a:ext>
              </a:extLst>
            </p:cNvPr>
            <p:cNvSpPr/>
            <p:nvPr/>
          </p:nvSpPr>
          <p:spPr>
            <a:xfrm>
              <a:off x="8832021" y="3705544"/>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5" name="Oval 194">
              <a:extLst>
                <a:ext uri="{FF2B5EF4-FFF2-40B4-BE49-F238E27FC236}">
                  <a16:creationId xmlns:a16="http://schemas.microsoft.com/office/drawing/2014/main" id="{75EBDFDE-234C-444C-AEA4-8F0704B8D056}"/>
                </a:ext>
              </a:extLst>
            </p:cNvPr>
            <p:cNvSpPr/>
            <p:nvPr/>
          </p:nvSpPr>
          <p:spPr>
            <a:xfrm>
              <a:off x="9511228" y="4260487"/>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6" name="Oval 195">
              <a:extLst>
                <a:ext uri="{FF2B5EF4-FFF2-40B4-BE49-F238E27FC236}">
                  <a16:creationId xmlns:a16="http://schemas.microsoft.com/office/drawing/2014/main" id="{75EBDFDE-234C-444C-AEA4-8F0704B8D056}"/>
                </a:ext>
              </a:extLst>
            </p:cNvPr>
            <p:cNvSpPr/>
            <p:nvPr/>
          </p:nvSpPr>
          <p:spPr>
            <a:xfrm>
              <a:off x="9496769" y="5442494"/>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7" name="Oval 196">
              <a:extLst>
                <a:ext uri="{FF2B5EF4-FFF2-40B4-BE49-F238E27FC236}">
                  <a16:creationId xmlns:a16="http://schemas.microsoft.com/office/drawing/2014/main" id="{75EBDFDE-234C-444C-AEA4-8F0704B8D056}"/>
                </a:ext>
              </a:extLst>
            </p:cNvPr>
            <p:cNvSpPr/>
            <p:nvPr/>
          </p:nvSpPr>
          <p:spPr>
            <a:xfrm>
              <a:off x="9715968" y="5656857"/>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8" name="Oval 197">
              <a:extLst>
                <a:ext uri="{FF2B5EF4-FFF2-40B4-BE49-F238E27FC236}">
                  <a16:creationId xmlns:a16="http://schemas.microsoft.com/office/drawing/2014/main" id="{75EBDFDE-234C-444C-AEA4-8F0704B8D056}"/>
                </a:ext>
              </a:extLst>
            </p:cNvPr>
            <p:cNvSpPr/>
            <p:nvPr/>
          </p:nvSpPr>
          <p:spPr>
            <a:xfrm>
              <a:off x="9228889" y="3438190"/>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9" name="Oval 198">
              <a:extLst>
                <a:ext uri="{FF2B5EF4-FFF2-40B4-BE49-F238E27FC236}">
                  <a16:creationId xmlns:a16="http://schemas.microsoft.com/office/drawing/2014/main" id="{75EBDFDE-234C-444C-AEA4-8F0704B8D056}"/>
                </a:ext>
              </a:extLst>
            </p:cNvPr>
            <p:cNvSpPr/>
            <p:nvPr/>
          </p:nvSpPr>
          <p:spPr>
            <a:xfrm>
              <a:off x="9146098" y="3651514"/>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0" name="Oval 199">
              <a:extLst>
                <a:ext uri="{FF2B5EF4-FFF2-40B4-BE49-F238E27FC236}">
                  <a16:creationId xmlns:a16="http://schemas.microsoft.com/office/drawing/2014/main" id="{75EBDFDE-234C-444C-AEA4-8F0704B8D056}"/>
                </a:ext>
              </a:extLst>
            </p:cNvPr>
            <p:cNvSpPr/>
            <p:nvPr/>
          </p:nvSpPr>
          <p:spPr>
            <a:xfrm>
              <a:off x="9015447" y="3795942"/>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1" name="Oval 200">
              <a:extLst>
                <a:ext uri="{FF2B5EF4-FFF2-40B4-BE49-F238E27FC236}">
                  <a16:creationId xmlns:a16="http://schemas.microsoft.com/office/drawing/2014/main" id="{75EBDFDE-234C-444C-AEA4-8F0704B8D056}"/>
                </a:ext>
              </a:extLst>
            </p:cNvPr>
            <p:cNvSpPr/>
            <p:nvPr/>
          </p:nvSpPr>
          <p:spPr>
            <a:xfrm>
              <a:off x="10319988" y="3079148"/>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2" name="Oval 201">
              <a:extLst>
                <a:ext uri="{FF2B5EF4-FFF2-40B4-BE49-F238E27FC236}">
                  <a16:creationId xmlns:a16="http://schemas.microsoft.com/office/drawing/2014/main" id="{75EBDFDE-234C-444C-AEA4-8F0704B8D056}"/>
                </a:ext>
              </a:extLst>
            </p:cNvPr>
            <p:cNvSpPr/>
            <p:nvPr/>
          </p:nvSpPr>
          <p:spPr>
            <a:xfrm>
              <a:off x="5441395" y="2213211"/>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91" name="Oval 290">
              <a:extLst>
                <a:ext uri="{FF2B5EF4-FFF2-40B4-BE49-F238E27FC236}">
                  <a16:creationId xmlns:a16="http://schemas.microsoft.com/office/drawing/2014/main" id="{75EBDFDE-234C-444C-AEA4-8F0704B8D056}"/>
                </a:ext>
              </a:extLst>
            </p:cNvPr>
            <p:cNvSpPr/>
            <p:nvPr/>
          </p:nvSpPr>
          <p:spPr>
            <a:xfrm>
              <a:off x="10761714" y="4371667"/>
              <a:ext cx="140843" cy="143210"/>
            </a:xfrm>
            <a:prstGeom prst="ellipse">
              <a:avLst/>
            </a:prstGeom>
            <a:solidFill>
              <a:srgbClr val="412D5D"/>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337" name="Rectangle 336"/>
          <p:cNvSpPr/>
          <p:nvPr/>
        </p:nvSpPr>
        <p:spPr>
          <a:xfrm>
            <a:off x="9156290" y="2857883"/>
            <a:ext cx="59807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lumMod val="85000"/>
                  </a:srgbClr>
                </a:solidFill>
                <a:effectLst/>
                <a:uLnTx/>
                <a:uFillTx/>
                <a:latin typeface="Arial" panose="020B0604020202020204" pitchFamily="34" charset="0"/>
                <a:ea typeface="Open Sans" panose="020B0606030504020204" pitchFamily="34" charset="0"/>
                <a:cs typeface="Arial" panose="020B0604020202020204" pitchFamily="34" charset="0"/>
              </a:rPr>
              <a:t>U.S.</a:t>
            </a:r>
            <a:endParaRPr kumimoji="0" lang="en-US" sz="1200" b="0" i="0" u="none" strike="noStrike" kern="1200" cap="none" spc="0" normalizeH="0" baseline="0" noProof="0">
              <a:ln>
                <a:noFill/>
              </a:ln>
              <a:solidFill>
                <a:srgbClr val="FFFFFF">
                  <a:lumMod val="85000"/>
                </a:srgbClr>
              </a:solidFill>
              <a:effectLst/>
              <a:uLnTx/>
              <a:uFillTx/>
              <a:latin typeface="Arial" charset="0"/>
              <a:ea typeface="+mn-ea"/>
              <a:cs typeface="+mn-cs"/>
            </a:endParaRPr>
          </a:p>
        </p:txBody>
      </p:sp>
      <p:grpSp>
        <p:nvGrpSpPr>
          <p:cNvPr id="290" name="Group 289" descr="a picture of India with a dot representing the 1 offshore location"/>
          <p:cNvGrpSpPr/>
          <p:nvPr/>
        </p:nvGrpSpPr>
        <p:grpSpPr>
          <a:xfrm>
            <a:off x="10212932" y="3808138"/>
            <a:ext cx="2150867" cy="2400849"/>
            <a:chOff x="8029079" y="2927480"/>
            <a:chExt cx="8466170" cy="9306404"/>
          </a:xfrm>
          <a:solidFill>
            <a:schemeClr val="bg1">
              <a:lumMod val="95000"/>
            </a:schemeClr>
          </a:solidFill>
        </p:grpSpPr>
        <p:sp>
          <p:nvSpPr>
            <p:cNvPr id="293" name="Freeform 1"/>
            <p:cNvSpPr>
              <a:spLocks noChangeArrowheads="1"/>
            </p:cNvSpPr>
            <p:nvPr/>
          </p:nvSpPr>
          <p:spPr bwMode="auto">
            <a:xfrm>
              <a:off x="9704776" y="6257592"/>
              <a:ext cx="2657473" cy="1804129"/>
            </a:xfrm>
            <a:custGeom>
              <a:avLst/>
              <a:gdLst>
                <a:gd name="T0" fmla="*/ 4767 w 6149"/>
                <a:gd name="T1" fmla="*/ 3541 h 4174"/>
                <a:gd name="T2" fmla="*/ 5057 w 6149"/>
                <a:gd name="T3" fmla="*/ 3274 h 4174"/>
                <a:gd name="T4" fmla="*/ 5391 w 6149"/>
                <a:gd name="T5" fmla="*/ 3037 h 4174"/>
                <a:gd name="T6" fmla="*/ 5473 w 6149"/>
                <a:gd name="T7" fmla="*/ 2532 h 4174"/>
                <a:gd name="T8" fmla="*/ 5688 w 6149"/>
                <a:gd name="T9" fmla="*/ 2339 h 4174"/>
                <a:gd name="T10" fmla="*/ 5992 w 6149"/>
                <a:gd name="T11" fmla="*/ 2272 h 4174"/>
                <a:gd name="T12" fmla="*/ 6029 w 6149"/>
                <a:gd name="T13" fmla="*/ 2072 h 4174"/>
                <a:gd name="T14" fmla="*/ 6051 w 6149"/>
                <a:gd name="T15" fmla="*/ 1775 h 4174"/>
                <a:gd name="T16" fmla="*/ 5829 w 6149"/>
                <a:gd name="T17" fmla="*/ 1738 h 4174"/>
                <a:gd name="T18" fmla="*/ 5651 w 6149"/>
                <a:gd name="T19" fmla="*/ 1552 h 4174"/>
                <a:gd name="T20" fmla="*/ 5243 w 6149"/>
                <a:gd name="T21" fmla="*/ 1270 h 4174"/>
                <a:gd name="T22" fmla="*/ 5064 w 6149"/>
                <a:gd name="T23" fmla="*/ 1307 h 4174"/>
                <a:gd name="T24" fmla="*/ 4842 w 6149"/>
                <a:gd name="T25" fmla="*/ 1292 h 4174"/>
                <a:gd name="T26" fmla="*/ 4738 w 6149"/>
                <a:gd name="T27" fmla="*/ 1344 h 4174"/>
                <a:gd name="T28" fmla="*/ 4522 w 6149"/>
                <a:gd name="T29" fmla="*/ 1344 h 4174"/>
                <a:gd name="T30" fmla="*/ 4463 w 6149"/>
                <a:gd name="T31" fmla="*/ 1322 h 4174"/>
                <a:gd name="T32" fmla="*/ 4181 w 6149"/>
                <a:gd name="T33" fmla="*/ 1188 h 4174"/>
                <a:gd name="T34" fmla="*/ 3891 w 6149"/>
                <a:gd name="T35" fmla="*/ 1173 h 4174"/>
                <a:gd name="T36" fmla="*/ 3616 w 6149"/>
                <a:gd name="T37" fmla="*/ 1255 h 4174"/>
                <a:gd name="T38" fmla="*/ 3535 w 6149"/>
                <a:gd name="T39" fmla="*/ 1121 h 4174"/>
                <a:gd name="T40" fmla="*/ 3535 w 6149"/>
                <a:gd name="T41" fmla="*/ 943 h 4174"/>
                <a:gd name="T42" fmla="*/ 3200 w 6149"/>
                <a:gd name="T43" fmla="*/ 1106 h 4174"/>
                <a:gd name="T44" fmla="*/ 3490 w 6149"/>
                <a:gd name="T45" fmla="*/ 1619 h 4174"/>
                <a:gd name="T46" fmla="*/ 3416 w 6149"/>
                <a:gd name="T47" fmla="*/ 1938 h 4174"/>
                <a:gd name="T48" fmla="*/ 3104 w 6149"/>
                <a:gd name="T49" fmla="*/ 1864 h 4174"/>
                <a:gd name="T50" fmla="*/ 3178 w 6149"/>
                <a:gd name="T51" fmla="*/ 1233 h 4174"/>
                <a:gd name="T52" fmla="*/ 3349 w 6149"/>
                <a:gd name="T53" fmla="*/ 914 h 4174"/>
                <a:gd name="T54" fmla="*/ 3512 w 6149"/>
                <a:gd name="T55" fmla="*/ 654 h 4174"/>
                <a:gd name="T56" fmla="*/ 3572 w 6149"/>
                <a:gd name="T57" fmla="*/ 104 h 4174"/>
                <a:gd name="T58" fmla="*/ 3119 w 6149"/>
                <a:gd name="T59" fmla="*/ 7 h 4174"/>
                <a:gd name="T60" fmla="*/ 2673 w 6149"/>
                <a:gd name="T61" fmla="*/ 260 h 4174"/>
                <a:gd name="T62" fmla="*/ 1953 w 6149"/>
                <a:gd name="T63" fmla="*/ 676 h 4174"/>
                <a:gd name="T64" fmla="*/ 2376 w 6149"/>
                <a:gd name="T65" fmla="*/ 1084 h 4174"/>
                <a:gd name="T66" fmla="*/ 2302 w 6149"/>
                <a:gd name="T67" fmla="*/ 1263 h 4174"/>
                <a:gd name="T68" fmla="*/ 2257 w 6149"/>
                <a:gd name="T69" fmla="*/ 1597 h 4174"/>
                <a:gd name="T70" fmla="*/ 1945 w 6149"/>
                <a:gd name="T71" fmla="*/ 1894 h 4174"/>
                <a:gd name="T72" fmla="*/ 1589 w 6149"/>
                <a:gd name="T73" fmla="*/ 1834 h 4174"/>
                <a:gd name="T74" fmla="*/ 1277 w 6149"/>
                <a:gd name="T75" fmla="*/ 2161 h 4174"/>
                <a:gd name="T76" fmla="*/ 1374 w 6149"/>
                <a:gd name="T77" fmla="*/ 1797 h 4174"/>
                <a:gd name="T78" fmla="*/ 1285 w 6149"/>
                <a:gd name="T79" fmla="*/ 1471 h 4174"/>
                <a:gd name="T80" fmla="*/ 935 w 6149"/>
                <a:gd name="T81" fmla="*/ 1218 h 4174"/>
                <a:gd name="T82" fmla="*/ 735 w 6149"/>
                <a:gd name="T83" fmla="*/ 1381 h 4174"/>
                <a:gd name="T84" fmla="*/ 653 w 6149"/>
                <a:gd name="T85" fmla="*/ 1775 h 4174"/>
                <a:gd name="T86" fmla="*/ 690 w 6149"/>
                <a:gd name="T87" fmla="*/ 2287 h 4174"/>
                <a:gd name="T88" fmla="*/ 319 w 6149"/>
                <a:gd name="T89" fmla="*/ 2621 h 4174"/>
                <a:gd name="T90" fmla="*/ 230 w 6149"/>
                <a:gd name="T91" fmla="*/ 2948 h 4174"/>
                <a:gd name="T92" fmla="*/ 89 w 6149"/>
                <a:gd name="T93" fmla="*/ 3422 h 4174"/>
                <a:gd name="T94" fmla="*/ 623 w 6149"/>
                <a:gd name="T95" fmla="*/ 3705 h 4174"/>
                <a:gd name="T96" fmla="*/ 1366 w 6149"/>
                <a:gd name="T97" fmla="*/ 3942 h 4174"/>
                <a:gd name="T98" fmla="*/ 1663 w 6149"/>
                <a:gd name="T99" fmla="*/ 4098 h 4174"/>
                <a:gd name="T100" fmla="*/ 1886 w 6149"/>
                <a:gd name="T101" fmla="*/ 3853 h 4174"/>
                <a:gd name="T102" fmla="*/ 2473 w 6149"/>
                <a:gd name="T103" fmla="*/ 3883 h 4174"/>
                <a:gd name="T104" fmla="*/ 2510 w 6149"/>
                <a:gd name="T105" fmla="*/ 3987 h 4174"/>
                <a:gd name="T106" fmla="*/ 3074 w 6149"/>
                <a:gd name="T107" fmla="*/ 3913 h 4174"/>
                <a:gd name="T108" fmla="*/ 3549 w 6149"/>
                <a:gd name="T109" fmla="*/ 3876 h 4174"/>
                <a:gd name="T110" fmla="*/ 4121 w 6149"/>
                <a:gd name="T111" fmla="*/ 3972 h 4174"/>
                <a:gd name="T112" fmla="*/ 4567 w 6149"/>
                <a:gd name="T113" fmla="*/ 4135 h 4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49" h="4174">
                  <a:moveTo>
                    <a:pt x="4648" y="3838"/>
                  </a:moveTo>
                  <a:lnTo>
                    <a:pt x="4648" y="3838"/>
                  </a:lnTo>
                  <a:cubicBezTo>
                    <a:pt x="4708" y="3846"/>
                    <a:pt x="4738" y="3801"/>
                    <a:pt x="4730" y="3742"/>
                  </a:cubicBezTo>
                  <a:cubicBezTo>
                    <a:pt x="4723" y="3719"/>
                    <a:pt x="4708" y="3690"/>
                    <a:pt x="4708" y="3660"/>
                  </a:cubicBezTo>
                  <a:cubicBezTo>
                    <a:pt x="4708" y="3623"/>
                    <a:pt x="4738" y="3638"/>
                    <a:pt x="4767" y="3623"/>
                  </a:cubicBezTo>
                  <a:cubicBezTo>
                    <a:pt x="4767" y="3593"/>
                    <a:pt x="4767" y="3564"/>
                    <a:pt x="4767" y="3541"/>
                  </a:cubicBezTo>
                  <a:cubicBezTo>
                    <a:pt x="4804" y="3534"/>
                    <a:pt x="4827" y="3564"/>
                    <a:pt x="4856" y="3556"/>
                  </a:cubicBezTo>
                  <a:cubicBezTo>
                    <a:pt x="4856" y="3541"/>
                    <a:pt x="4856" y="3519"/>
                    <a:pt x="4856" y="3504"/>
                  </a:cubicBezTo>
                  <a:cubicBezTo>
                    <a:pt x="4819" y="3489"/>
                    <a:pt x="4871" y="3430"/>
                    <a:pt x="4879" y="3415"/>
                  </a:cubicBezTo>
                  <a:cubicBezTo>
                    <a:pt x="4893" y="3415"/>
                    <a:pt x="4908" y="3415"/>
                    <a:pt x="4931" y="3415"/>
                  </a:cubicBezTo>
                  <a:cubicBezTo>
                    <a:pt x="4931" y="3370"/>
                    <a:pt x="4931" y="3326"/>
                    <a:pt x="4931" y="3281"/>
                  </a:cubicBezTo>
                  <a:cubicBezTo>
                    <a:pt x="4975" y="3281"/>
                    <a:pt x="5012" y="3281"/>
                    <a:pt x="5057" y="3274"/>
                  </a:cubicBezTo>
                  <a:cubicBezTo>
                    <a:pt x="5072" y="3267"/>
                    <a:pt x="5079" y="3252"/>
                    <a:pt x="5101" y="3259"/>
                  </a:cubicBezTo>
                  <a:cubicBezTo>
                    <a:pt x="5124" y="3259"/>
                    <a:pt x="5139" y="3281"/>
                    <a:pt x="5161" y="3274"/>
                  </a:cubicBezTo>
                  <a:cubicBezTo>
                    <a:pt x="5161" y="3222"/>
                    <a:pt x="5243" y="3237"/>
                    <a:pt x="5265" y="3207"/>
                  </a:cubicBezTo>
                  <a:cubicBezTo>
                    <a:pt x="5287" y="3177"/>
                    <a:pt x="5280" y="3170"/>
                    <a:pt x="5309" y="3155"/>
                  </a:cubicBezTo>
                  <a:cubicBezTo>
                    <a:pt x="5332" y="3140"/>
                    <a:pt x="5369" y="3140"/>
                    <a:pt x="5369" y="3103"/>
                  </a:cubicBezTo>
                  <a:cubicBezTo>
                    <a:pt x="5376" y="3081"/>
                    <a:pt x="5369" y="3060"/>
                    <a:pt x="5391" y="3037"/>
                  </a:cubicBezTo>
                  <a:cubicBezTo>
                    <a:pt x="5413" y="3023"/>
                    <a:pt x="5436" y="3008"/>
                    <a:pt x="5443" y="2985"/>
                  </a:cubicBezTo>
                  <a:cubicBezTo>
                    <a:pt x="5443" y="2955"/>
                    <a:pt x="5443" y="2933"/>
                    <a:pt x="5465" y="2911"/>
                  </a:cubicBezTo>
                  <a:cubicBezTo>
                    <a:pt x="5480" y="2896"/>
                    <a:pt x="5503" y="2896"/>
                    <a:pt x="5495" y="2866"/>
                  </a:cubicBezTo>
                  <a:cubicBezTo>
                    <a:pt x="5584" y="2859"/>
                    <a:pt x="5651" y="2859"/>
                    <a:pt x="5644" y="2748"/>
                  </a:cubicBezTo>
                  <a:cubicBezTo>
                    <a:pt x="5636" y="2703"/>
                    <a:pt x="5577" y="2592"/>
                    <a:pt x="5517" y="2592"/>
                  </a:cubicBezTo>
                  <a:cubicBezTo>
                    <a:pt x="5517" y="2570"/>
                    <a:pt x="5495" y="2540"/>
                    <a:pt x="5473" y="2532"/>
                  </a:cubicBezTo>
                  <a:cubicBezTo>
                    <a:pt x="5450" y="2584"/>
                    <a:pt x="5428" y="2532"/>
                    <a:pt x="5398" y="2518"/>
                  </a:cubicBezTo>
                  <a:cubicBezTo>
                    <a:pt x="5361" y="2503"/>
                    <a:pt x="5324" y="2555"/>
                    <a:pt x="5295" y="2532"/>
                  </a:cubicBezTo>
                  <a:cubicBezTo>
                    <a:pt x="5228" y="2473"/>
                    <a:pt x="5272" y="2443"/>
                    <a:pt x="5324" y="2399"/>
                  </a:cubicBezTo>
                  <a:cubicBezTo>
                    <a:pt x="5384" y="2347"/>
                    <a:pt x="5332" y="2332"/>
                    <a:pt x="5287" y="2302"/>
                  </a:cubicBezTo>
                  <a:cubicBezTo>
                    <a:pt x="5235" y="2265"/>
                    <a:pt x="5391" y="2198"/>
                    <a:pt x="5384" y="2295"/>
                  </a:cubicBezTo>
                  <a:cubicBezTo>
                    <a:pt x="5421" y="2302"/>
                    <a:pt x="5695" y="2265"/>
                    <a:pt x="5688" y="2339"/>
                  </a:cubicBezTo>
                  <a:cubicBezTo>
                    <a:pt x="5718" y="2339"/>
                    <a:pt x="5785" y="2310"/>
                    <a:pt x="5792" y="2347"/>
                  </a:cubicBezTo>
                  <a:cubicBezTo>
                    <a:pt x="5814" y="2354"/>
                    <a:pt x="5837" y="2339"/>
                    <a:pt x="5859" y="2347"/>
                  </a:cubicBezTo>
                  <a:cubicBezTo>
                    <a:pt x="5881" y="2354"/>
                    <a:pt x="5874" y="2399"/>
                    <a:pt x="5896" y="2391"/>
                  </a:cubicBezTo>
                  <a:cubicBezTo>
                    <a:pt x="5917" y="2376"/>
                    <a:pt x="5903" y="2339"/>
                    <a:pt x="5925" y="2324"/>
                  </a:cubicBezTo>
                  <a:cubicBezTo>
                    <a:pt x="5940" y="2317"/>
                    <a:pt x="5962" y="2332"/>
                    <a:pt x="5977" y="2324"/>
                  </a:cubicBezTo>
                  <a:cubicBezTo>
                    <a:pt x="5999" y="2317"/>
                    <a:pt x="5992" y="2287"/>
                    <a:pt x="5992" y="2272"/>
                  </a:cubicBezTo>
                  <a:cubicBezTo>
                    <a:pt x="5999" y="2243"/>
                    <a:pt x="6036" y="2250"/>
                    <a:pt x="6059" y="2250"/>
                  </a:cubicBezTo>
                  <a:cubicBezTo>
                    <a:pt x="6073" y="2243"/>
                    <a:pt x="6088" y="2228"/>
                    <a:pt x="6103" y="2206"/>
                  </a:cubicBezTo>
                  <a:cubicBezTo>
                    <a:pt x="6096" y="2206"/>
                    <a:pt x="6096" y="2198"/>
                    <a:pt x="6096" y="2191"/>
                  </a:cubicBezTo>
                  <a:cubicBezTo>
                    <a:pt x="6066" y="2191"/>
                    <a:pt x="6081" y="2161"/>
                    <a:pt x="6073" y="2139"/>
                  </a:cubicBezTo>
                  <a:cubicBezTo>
                    <a:pt x="6066" y="2124"/>
                    <a:pt x="6051" y="2109"/>
                    <a:pt x="6029" y="2102"/>
                  </a:cubicBezTo>
                  <a:cubicBezTo>
                    <a:pt x="6021" y="2094"/>
                    <a:pt x="6021" y="2079"/>
                    <a:pt x="6029" y="2072"/>
                  </a:cubicBezTo>
                  <a:cubicBezTo>
                    <a:pt x="6036" y="2079"/>
                    <a:pt x="6051" y="2072"/>
                    <a:pt x="6059" y="2072"/>
                  </a:cubicBezTo>
                  <a:cubicBezTo>
                    <a:pt x="6059" y="2027"/>
                    <a:pt x="6081" y="2005"/>
                    <a:pt x="6096" y="1961"/>
                  </a:cubicBezTo>
                  <a:cubicBezTo>
                    <a:pt x="6110" y="1931"/>
                    <a:pt x="6110" y="1894"/>
                    <a:pt x="6066" y="1894"/>
                  </a:cubicBezTo>
                  <a:cubicBezTo>
                    <a:pt x="6066" y="1879"/>
                    <a:pt x="6066" y="1857"/>
                    <a:pt x="6066" y="1834"/>
                  </a:cubicBezTo>
                  <a:cubicBezTo>
                    <a:pt x="6059" y="1834"/>
                    <a:pt x="6051" y="1834"/>
                    <a:pt x="6044" y="1834"/>
                  </a:cubicBezTo>
                  <a:cubicBezTo>
                    <a:pt x="6044" y="1812"/>
                    <a:pt x="6044" y="1797"/>
                    <a:pt x="6051" y="1775"/>
                  </a:cubicBezTo>
                  <a:cubicBezTo>
                    <a:pt x="6088" y="1797"/>
                    <a:pt x="6148" y="1767"/>
                    <a:pt x="6110" y="1716"/>
                  </a:cubicBezTo>
                  <a:cubicBezTo>
                    <a:pt x="6096" y="1708"/>
                    <a:pt x="6081" y="1716"/>
                    <a:pt x="6073" y="1708"/>
                  </a:cubicBezTo>
                  <a:cubicBezTo>
                    <a:pt x="6073" y="1693"/>
                    <a:pt x="6073" y="1686"/>
                    <a:pt x="6066" y="1678"/>
                  </a:cubicBezTo>
                  <a:cubicBezTo>
                    <a:pt x="6051" y="1656"/>
                    <a:pt x="6029" y="1656"/>
                    <a:pt x="6006" y="1656"/>
                  </a:cubicBezTo>
                  <a:cubicBezTo>
                    <a:pt x="5977" y="1693"/>
                    <a:pt x="5874" y="1671"/>
                    <a:pt x="5829" y="1678"/>
                  </a:cubicBezTo>
                  <a:cubicBezTo>
                    <a:pt x="5822" y="1693"/>
                    <a:pt x="5837" y="1716"/>
                    <a:pt x="5829" y="1738"/>
                  </a:cubicBezTo>
                  <a:cubicBezTo>
                    <a:pt x="5800" y="1745"/>
                    <a:pt x="5807" y="1708"/>
                    <a:pt x="5777" y="1716"/>
                  </a:cubicBezTo>
                  <a:cubicBezTo>
                    <a:pt x="5777" y="1701"/>
                    <a:pt x="5777" y="1686"/>
                    <a:pt x="5777" y="1671"/>
                  </a:cubicBezTo>
                  <a:cubicBezTo>
                    <a:pt x="5762" y="1671"/>
                    <a:pt x="5748" y="1671"/>
                    <a:pt x="5733" y="1663"/>
                  </a:cubicBezTo>
                  <a:cubicBezTo>
                    <a:pt x="5733" y="1641"/>
                    <a:pt x="5733" y="1619"/>
                    <a:pt x="5733" y="1589"/>
                  </a:cubicBezTo>
                  <a:cubicBezTo>
                    <a:pt x="5703" y="1589"/>
                    <a:pt x="5681" y="1589"/>
                    <a:pt x="5651" y="1589"/>
                  </a:cubicBezTo>
                  <a:cubicBezTo>
                    <a:pt x="5651" y="1574"/>
                    <a:pt x="5651" y="1560"/>
                    <a:pt x="5651" y="1552"/>
                  </a:cubicBezTo>
                  <a:cubicBezTo>
                    <a:pt x="5621" y="1545"/>
                    <a:pt x="5555" y="1567"/>
                    <a:pt x="5525" y="1537"/>
                  </a:cubicBezTo>
                  <a:cubicBezTo>
                    <a:pt x="5510" y="1508"/>
                    <a:pt x="5525" y="1463"/>
                    <a:pt x="5525" y="1433"/>
                  </a:cubicBezTo>
                  <a:cubicBezTo>
                    <a:pt x="5488" y="1426"/>
                    <a:pt x="5413" y="1448"/>
                    <a:pt x="5398" y="1396"/>
                  </a:cubicBezTo>
                  <a:cubicBezTo>
                    <a:pt x="5391" y="1359"/>
                    <a:pt x="5347" y="1381"/>
                    <a:pt x="5317" y="1374"/>
                  </a:cubicBezTo>
                  <a:cubicBezTo>
                    <a:pt x="5309" y="1344"/>
                    <a:pt x="5347" y="1300"/>
                    <a:pt x="5317" y="1277"/>
                  </a:cubicBezTo>
                  <a:cubicBezTo>
                    <a:pt x="5302" y="1263"/>
                    <a:pt x="5265" y="1270"/>
                    <a:pt x="5243" y="1270"/>
                  </a:cubicBezTo>
                  <a:cubicBezTo>
                    <a:pt x="5250" y="1300"/>
                    <a:pt x="5228" y="1314"/>
                    <a:pt x="5228" y="1344"/>
                  </a:cubicBezTo>
                  <a:cubicBezTo>
                    <a:pt x="5205" y="1352"/>
                    <a:pt x="5190" y="1337"/>
                    <a:pt x="5176" y="1322"/>
                  </a:cubicBezTo>
                  <a:cubicBezTo>
                    <a:pt x="5183" y="1307"/>
                    <a:pt x="5176" y="1300"/>
                    <a:pt x="5176" y="1292"/>
                  </a:cubicBezTo>
                  <a:cubicBezTo>
                    <a:pt x="5139" y="1285"/>
                    <a:pt x="5124" y="1314"/>
                    <a:pt x="5109" y="1329"/>
                  </a:cubicBezTo>
                  <a:cubicBezTo>
                    <a:pt x="5109" y="1322"/>
                    <a:pt x="5101" y="1314"/>
                    <a:pt x="5109" y="1300"/>
                  </a:cubicBezTo>
                  <a:cubicBezTo>
                    <a:pt x="5094" y="1300"/>
                    <a:pt x="5079" y="1300"/>
                    <a:pt x="5064" y="1307"/>
                  </a:cubicBezTo>
                  <a:cubicBezTo>
                    <a:pt x="5109" y="1366"/>
                    <a:pt x="5020" y="1389"/>
                    <a:pt x="5042" y="1448"/>
                  </a:cubicBezTo>
                  <a:cubicBezTo>
                    <a:pt x="5012" y="1448"/>
                    <a:pt x="4871" y="1463"/>
                    <a:pt x="4871" y="1433"/>
                  </a:cubicBezTo>
                  <a:cubicBezTo>
                    <a:pt x="4834" y="1426"/>
                    <a:pt x="4819" y="1478"/>
                    <a:pt x="4782" y="1463"/>
                  </a:cubicBezTo>
                  <a:cubicBezTo>
                    <a:pt x="4797" y="1433"/>
                    <a:pt x="4804" y="1404"/>
                    <a:pt x="4804" y="1366"/>
                  </a:cubicBezTo>
                  <a:cubicBezTo>
                    <a:pt x="4812" y="1352"/>
                    <a:pt x="4804" y="1329"/>
                    <a:pt x="4819" y="1314"/>
                  </a:cubicBezTo>
                  <a:cubicBezTo>
                    <a:pt x="4834" y="1307"/>
                    <a:pt x="4834" y="1307"/>
                    <a:pt x="4842" y="1292"/>
                  </a:cubicBezTo>
                  <a:cubicBezTo>
                    <a:pt x="4827" y="1292"/>
                    <a:pt x="4804" y="1292"/>
                    <a:pt x="4790" y="1292"/>
                  </a:cubicBezTo>
                  <a:cubicBezTo>
                    <a:pt x="4790" y="1307"/>
                    <a:pt x="4790" y="1322"/>
                    <a:pt x="4790" y="1329"/>
                  </a:cubicBezTo>
                  <a:cubicBezTo>
                    <a:pt x="4782" y="1322"/>
                    <a:pt x="4782" y="1307"/>
                    <a:pt x="4782" y="1300"/>
                  </a:cubicBezTo>
                  <a:cubicBezTo>
                    <a:pt x="4760" y="1300"/>
                    <a:pt x="4738" y="1300"/>
                    <a:pt x="4715" y="1307"/>
                  </a:cubicBezTo>
                  <a:cubicBezTo>
                    <a:pt x="4715" y="1314"/>
                    <a:pt x="4723" y="1329"/>
                    <a:pt x="4738" y="1329"/>
                  </a:cubicBezTo>
                  <a:cubicBezTo>
                    <a:pt x="4738" y="1337"/>
                    <a:pt x="4738" y="1344"/>
                    <a:pt x="4738" y="1344"/>
                  </a:cubicBezTo>
                  <a:cubicBezTo>
                    <a:pt x="4715" y="1344"/>
                    <a:pt x="4678" y="1352"/>
                    <a:pt x="4663" y="1329"/>
                  </a:cubicBezTo>
                  <a:cubicBezTo>
                    <a:pt x="4656" y="1314"/>
                    <a:pt x="4656" y="1292"/>
                    <a:pt x="4626" y="1300"/>
                  </a:cubicBezTo>
                  <a:cubicBezTo>
                    <a:pt x="4626" y="1314"/>
                    <a:pt x="4619" y="1322"/>
                    <a:pt x="4619" y="1329"/>
                  </a:cubicBezTo>
                  <a:cubicBezTo>
                    <a:pt x="4611" y="1307"/>
                    <a:pt x="4582" y="1314"/>
                    <a:pt x="4567" y="1322"/>
                  </a:cubicBezTo>
                  <a:cubicBezTo>
                    <a:pt x="4582" y="1352"/>
                    <a:pt x="4589" y="1426"/>
                    <a:pt x="4537" y="1411"/>
                  </a:cubicBezTo>
                  <a:cubicBezTo>
                    <a:pt x="4537" y="1389"/>
                    <a:pt x="4552" y="1352"/>
                    <a:pt x="4522" y="1344"/>
                  </a:cubicBezTo>
                  <a:cubicBezTo>
                    <a:pt x="4500" y="1337"/>
                    <a:pt x="4470" y="1352"/>
                    <a:pt x="4478" y="1381"/>
                  </a:cubicBezTo>
                  <a:cubicBezTo>
                    <a:pt x="4455" y="1389"/>
                    <a:pt x="4441" y="1389"/>
                    <a:pt x="4418" y="1381"/>
                  </a:cubicBezTo>
                  <a:cubicBezTo>
                    <a:pt x="4426" y="1366"/>
                    <a:pt x="4433" y="1359"/>
                    <a:pt x="4448" y="1359"/>
                  </a:cubicBezTo>
                  <a:cubicBezTo>
                    <a:pt x="4463" y="1352"/>
                    <a:pt x="4455" y="1352"/>
                    <a:pt x="4470" y="1344"/>
                  </a:cubicBezTo>
                  <a:cubicBezTo>
                    <a:pt x="4470" y="1344"/>
                    <a:pt x="4478" y="1329"/>
                    <a:pt x="4478" y="1322"/>
                  </a:cubicBezTo>
                  <a:cubicBezTo>
                    <a:pt x="4478" y="1322"/>
                    <a:pt x="4470" y="1322"/>
                    <a:pt x="4463" y="1322"/>
                  </a:cubicBezTo>
                  <a:cubicBezTo>
                    <a:pt x="4455" y="1270"/>
                    <a:pt x="4537" y="1277"/>
                    <a:pt x="4522" y="1218"/>
                  </a:cubicBezTo>
                  <a:cubicBezTo>
                    <a:pt x="4500" y="1211"/>
                    <a:pt x="4478" y="1173"/>
                    <a:pt x="4455" y="1159"/>
                  </a:cubicBezTo>
                  <a:cubicBezTo>
                    <a:pt x="4433" y="1144"/>
                    <a:pt x="4433" y="1114"/>
                    <a:pt x="4433" y="1092"/>
                  </a:cubicBezTo>
                  <a:cubicBezTo>
                    <a:pt x="4411" y="1084"/>
                    <a:pt x="4344" y="1106"/>
                    <a:pt x="4344" y="1129"/>
                  </a:cubicBezTo>
                  <a:cubicBezTo>
                    <a:pt x="4322" y="1121"/>
                    <a:pt x="4292" y="1114"/>
                    <a:pt x="4270" y="1121"/>
                  </a:cubicBezTo>
                  <a:cubicBezTo>
                    <a:pt x="4292" y="1159"/>
                    <a:pt x="4210" y="1211"/>
                    <a:pt x="4181" y="1188"/>
                  </a:cubicBezTo>
                  <a:cubicBezTo>
                    <a:pt x="4136" y="1159"/>
                    <a:pt x="4143" y="1270"/>
                    <a:pt x="4143" y="1285"/>
                  </a:cubicBezTo>
                  <a:cubicBezTo>
                    <a:pt x="4091" y="1285"/>
                    <a:pt x="4025" y="1292"/>
                    <a:pt x="3980" y="1285"/>
                  </a:cubicBezTo>
                  <a:cubicBezTo>
                    <a:pt x="3965" y="1240"/>
                    <a:pt x="3921" y="1225"/>
                    <a:pt x="3928" y="1285"/>
                  </a:cubicBezTo>
                  <a:cubicBezTo>
                    <a:pt x="3906" y="1285"/>
                    <a:pt x="3876" y="1270"/>
                    <a:pt x="3854" y="1277"/>
                  </a:cubicBezTo>
                  <a:cubicBezTo>
                    <a:pt x="3824" y="1292"/>
                    <a:pt x="3846" y="1314"/>
                    <a:pt x="3846" y="1337"/>
                  </a:cubicBezTo>
                  <a:cubicBezTo>
                    <a:pt x="3743" y="1322"/>
                    <a:pt x="3898" y="1203"/>
                    <a:pt x="3891" y="1173"/>
                  </a:cubicBezTo>
                  <a:cubicBezTo>
                    <a:pt x="3846" y="1173"/>
                    <a:pt x="3817" y="1188"/>
                    <a:pt x="3817" y="1136"/>
                  </a:cubicBezTo>
                  <a:cubicBezTo>
                    <a:pt x="3787" y="1136"/>
                    <a:pt x="3780" y="1114"/>
                    <a:pt x="3750" y="1106"/>
                  </a:cubicBezTo>
                  <a:cubicBezTo>
                    <a:pt x="3757" y="1129"/>
                    <a:pt x="3802" y="1218"/>
                    <a:pt x="3765" y="1225"/>
                  </a:cubicBezTo>
                  <a:cubicBezTo>
                    <a:pt x="3765" y="1233"/>
                    <a:pt x="3765" y="1248"/>
                    <a:pt x="3765" y="1255"/>
                  </a:cubicBezTo>
                  <a:cubicBezTo>
                    <a:pt x="3728" y="1263"/>
                    <a:pt x="3713" y="1255"/>
                    <a:pt x="3683" y="1248"/>
                  </a:cubicBezTo>
                  <a:cubicBezTo>
                    <a:pt x="3653" y="1240"/>
                    <a:pt x="3639" y="1255"/>
                    <a:pt x="3616" y="1255"/>
                  </a:cubicBezTo>
                  <a:cubicBezTo>
                    <a:pt x="3616" y="1248"/>
                    <a:pt x="3609" y="1240"/>
                    <a:pt x="3609" y="1233"/>
                  </a:cubicBezTo>
                  <a:cubicBezTo>
                    <a:pt x="3579" y="1225"/>
                    <a:pt x="3609" y="1196"/>
                    <a:pt x="3594" y="1181"/>
                  </a:cubicBezTo>
                  <a:cubicBezTo>
                    <a:pt x="3579" y="1173"/>
                    <a:pt x="3549" y="1188"/>
                    <a:pt x="3535" y="1196"/>
                  </a:cubicBezTo>
                  <a:cubicBezTo>
                    <a:pt x="3535" y="1211"/>
                    <a:pt x="3520" y="1218"/>
                    <a:pt x="3505" y="1218"/>
                  </a:cubicBezTo>
                  <a:cubicBezTo>
                    <a:pt x="3497" y="1211"/>
                    <a:pt x="3497" y="1196"/>
                    <a:pt x="3505" y="1188"/>
                  </a:cubicBezTo>
                  <a:cubicBezTo>
                    <a:pt x="3535" y="1173"/>
                    <a:pt x="3535" y="1151"/>
                    <a:pt x="3535" y="1121"/>
                  </a:cubicBezTo>
                  <a:cubicBezTo>
                    <a:pt x="3520" y="1114"/>
                    <a:pt x="3505" y="1114"/>
                    <a:pt x="3497" y="1121"/>
                  </a:cubicBezTo>
                  <a:cubicBezTo>
                    <a:pt x="3497" y="1136"/>
                    <a:pt x="3490" y="1151"/>
                    <a:pt x="3490" y="1166"/>
                  </a:cubicBezTo>
                  <a:cubicBezTo>
                    <a:pt x="3483" y="1159"/>
                    <a:pt x="3468" y="1151"/>
                    <a:pt x="3460" y="1144"/>
                  </a:cubicBezTo>
                  <a:cubicBezTo>
                    <a:pt x="3453" y="1084"/>
                    <a:pt x="3497" y="1084"/>
                    <a:pt x="3542" y="1084"/>
                  </a:cubicBezTo>
                  <a:cubicBezTo>
                    <a:pt x="3542" y="1055"/>
                    <a:pt x="3505" y="1025"/>
                    <a:pt x="3520" y="995"/>
                  </a:cubicBezTo>
                  <a:cubicBezTo>
                    <a:pt x="3527" y="973"/>
                    <a:pt x="3549" y="966"/>
                    <a:pt x="3535" y="943"/>
                  </a:cubicBezTo>
                  <a:cubicBezTo>
                    <a:pt x="3497" y="951"/>
                    <a:pt x="3483" y="988"/>
                    <a:pt x="3453" y="988"/>
                  </a:cubicBezTo>
                  <a:cubicBezTo>
                    <a:pt x="3446" y="1003"/>
                    <a:pt x="3453" y="1017"/>
                    <a:pt x="3446" y="1032"/>
                  </a:cubicBezTo>
                  <a:cubicBezTo>
                    <a:pt x="3438" y="1032"/>
                    <a:pt x="3423" y="1040"/>
                    <a:pt x="3416" y="1032"/>
                  </a:cubicBezTo>
                  <a:cubicBezTo>
                    <a:pt x="3408" y="1084"/>
                    <a:pt x="3401" y="1084"/>
                    <a:pt x="3349" y="1084"/>
                  </a:cubicBezTo>
                  <a:cubicBezTo>
                    <a:pt x="3349" y="1025"/>
                    <a:pt x="3327" y="1017"/>
                    <a:pt x="3275" y="1040"/>
                  </a:cubicBezTo>
                  <a:cubicBezTo>
                    <a:pt x="3260" y="1069"/>
                    <a:pt x="3245" y="1106"/>
                    <a:pt x="3200" y="1106"/>
                  </a:cubicBezTo>
                  <a:cubicBezTo>
                    <a:pt x="3193" y="1136"/>
                    <a:pt x="3252" y="1121"/>
                    <a:pt x="3267" y="1136"/>
                  </a:cubicBezTo>
                  <a:cubicBezTo>
                    <a:pt x="3312" y="1159"/>
                    <a:pt x="3282" y="1218"/>
                    <a:pt x="3304" y="1255"/>
                  </a:cubicBezTo>
                  <a:cubicBezTo>
                    <a:pt x="3364" y="1248"/>
                    <a:pt x="3327" y="1381"/>
                    <a:pt x="3341" y="1411"/>
                  </a:cubicBezTo>
                  <a:cubicBezTo>
                    <a:pt x="3356" y="1448"/>
                    <a:pt x="3394" y="1418"/>
                    <a:pt x="3408" y="1463"/>
                  </a:cubicBezTo>
                  <a:cubicBezTo>
                    <a:pt x="3423" y="1515"/>
                    <a:pt x="3386" y="1582"/>
                    <a:pt x="3386" y="1634"/>
                  </a:cubicBezTo>
                  <a:cubicBezTo>
                    <a:pt x="3423" y="1641"/>
                    <a:pt x="3460" y="1611"/>
                    <a:pt x="3490" y="1619"/>
                  </a:cubicBezTo>
                  <a:cubicBezTo>
                    <a:pt x="3490" y="1641"/>
                    <a:pt x="3512" y="1649"/>
                    <a:pt x="3520" y="1663"/>
                  </a:cubicBezTo>
                  <a:cubicBezTo>
                    <a:pt x="3520" y="1678"/>
                    <a:pt x="3520" y="1701"/>
                    <a:pt x="3512" y="1716"/>
                  </a:cubicBezTo>
                  <a:cubicBezTo>
                    <a:pt x="3497" y="1716"/>
                    <a:pt x="3483" y="1723"/>
                    <a:pt x="3490" y="1745"/>
                  </a:cubicBezTo>
                  <a:cubicBezTo>
                    <a:pt x="3520" y="1753"/>
                    <a:pt x="3535" y="1775"/>
                    <a:pt x="3549" y="1805"/>
                  </a:cubicBezTo>
                  <a:cubicBezTo>
                    <a:pt x="3527" y="1812"/>
                    <a:pt x="3520" y="1849"/>
                    <a:pt x="3520" y="1879"/>
                  </a:cubicBezTo>
                  <a:cubicBezTo>
                    <a:pt x="3475" y="1886"/>
                    <a:pt x="3453" y="1923"/>
                    <a:pt x="3416" y="1938"/>
                  </a:cubicBezTo>
                  <a:cubicBezTo>
                    <a:pt x="3416" y="1901"/>
                    <a:pt x="3371" y="1894"/>
                    <a:pt x="3349" y="1901"/>
                  </a:cubicBezTo>
                  <a:cubicBezTo>
                    <a:pt x="3349" y="1908"/>
                    <a:pt x="3341" y="1923"/>
                    <a:pt x="3341" y="1931"/>
                  </a:cubicBezTo>
                  <a:cubicBezTo>
                    <a:pt x="3289" y="1923"/>
                    <a:pt x="3312" y="1849"/>
                    <a:pt x="3275" y="1827"/>
                  </a:cubicBezTo>
                  <a:cubicBezTo>
                    <a:pt x="3252" y="1805"/>
                    <a:pt x="3208" y="1827"/>
                    <a:pt x="3200" y="1782"/>
                  </a:cubicBezTo>
                  <a:cubicBezTo>
                    <a:pt x="3171" y="1805"/>
                    <a:pt x="3163" y="1834"/>
                    <a:pt x="3156" y="1871"/>
                  </a:cubicBezTo>
                  <a:cubicBezTo>
                    <a:pt x="3141" y="1871"/>
                    <a:pt x="3126" y="1864"/>
                    <a:pt x="3104" y="1864"/>
                  </a:cubicBezTo>
                  <a:cubicBezTo>
                    <a:pt x="3104" y="1819"/>
                    <a:pt x="3141" y="1738"/>
                    <a:pt x="3082" y="1723"/>
                  </a:cubicBezTo>
                  <a:cubicBezTo>
                    <a:pt x="3044" y="1716"/>
                    <a:pt x="3022" y="1716"/>
                    <a:pt x="3030" y="1671"/>
                  </a:cubicBezTo>
                  <a:cubicBezTo>
                    <a:pt x="3119" y="1649"/>
                    <a:pt x="2992" y="1463"/>
                    <a:pt x="2992" y="1418"/>
                  </a:cubicBezTo>
                  <a:cubicBezTo>
                    <a:pt x="3022" y="1426"/>
                    <a:pt x="3052" y="1396"/>
                    <a:pt x="3074" y="1381"/>
                  </a:cubicBezTo>
                  <a:cubicBezTo>
                    <a:pt x="3111" y="1352"/>
                    <a:pt x="3104" y="1314"/>
                    <a:pt x="3111" y="1270"/>
                  </a:cubicBezTo>
                  <a:cubicBezTo>
                    <a:pt x="3149" y="1277"/>
                    <a:pt x="3134" y="1225"/>
                    <a:pt x="3178" y="1233"/>
                  </a:cubicBezTo>
                  <a:cubicBezTo>
                    <a:pt x="3178" y="1211"/>
                    <a:pt x="3163" y="1196"/>
                    <a:pt x="3156" y="1173"/>
                  </a:cubicBezTo>
                  <a:cubicBezTo>
                    <a:pt x="3111" y="1173"/>
                    <a:pt x="3119" y="1106"/>
                    <a:pt x="3119" y="1077"/>
                  </a:cubicBezTo>
                  <a:cubicBezTo>
                    <a:pt x="3119" y="1055"/>
                    <a:pt x="3111" y="1032"/>
                    <a:pt x="3119" y="1017"/>
                  </a:cubicBezTo>
                  <a:cubicBezTo>
                    <a:pt x="3134" y="988"/>
                    <a:pt x="3163" y="1010"/>
                    <a:pt x="3186" y="1003"/>
                  </a:cubicBezTo>
                  <a:cubicBezTo>
                    <a:pt x="3186" y="973"/>
                    <a:pt x="3171" y="921"/>
                    <a:pt x="3223" y="921"/>
                  </a:cubicBezTo>
                  <a:cubicBezTo>
                    <a:pt x="3260" y="914"/>
                    <a:pt x="3312" y="936"/>
                    <a:pt x="3349" y="914"/>
                  </a:cubicBezTo>
                  <a:cubicBezTo>
                    <a:pt x="3371" y="906"/>
                    <a:pt x="3379" y="884"/>
                    <a:pt x="3401" y="891"/>
                  </a:cubicBezTo>
                  <a:cubicBezTo>
                    <a:pt x="3423" y="891"/>
                    <a:pt x="3438" y="891"/>
                    <a:pt x="3453" y="876"/>
                  </a:cubicBezTo>
                  <a:cubicBezTo>
                    <a:pt x="3475" y="847"/>
                    <a:pt x="3431" y="824"/>
                    <a:pt x="3431" y="795"/>
                  </a:cubicBezTo>
                  <a:lnTo>
                    <a:pt x="3438" y="795"/>
                  </a:lnTo>
                  <a:cubicBezTo>
                    <a:pt x="3438" y="772"/>
                    <a:pt x="3438" y="713"/>
                    <a:pt x="3475" y="750"/>
                  </a:cubicBezTo>
                  <a:cubicBezTo>
                    <a:pt x="3475" y="713"/>
                    <a:pt x="3505" y="683"/>
                    <a:pt x="3512" y="654"/>
                  </a:cubicBezTo>
                  <a:cubicBezTo>
                    <a:pt x="3549" y="631"/>
                    <a:pt x="3542" y="564"/>
                    <a:pt x="3579" y="542"/>
                  </a:cubicBezTo>
                  <a:cubicBezTo>
                    <a:pt x="3579" y="527"/>
                    <a:pt x="3579" y="498"/>
                    <a:pt x="3586" y="483"/>
                  </a:cubicBezTo>
                  <a:cubicBezTo>
                    <a:pt x="3624" y="475"/>
                    <a:pt x="3594" y="423"/>
                    <a:pt x="3653" y="423"/>
                  </a:cubicBezTo>
                  <a:cubicBezTo>
                    <a:pt x="3646" y="379"/>
                    <a:pt x="3668" y="327"/>
                    <a:pt x="3653" y="282"/>
                  </a:cubicBezTo>
                  <a:cubicBezTo>
                    <a:pt x="3639" y="238"/>
                    <a:pt x="3601" y="215"/>
                    <a:pt x="3609" y="171"/>
                  </a:cubicBezTo>
                  <a:cubicBezTo>
                    <a:pt x="3609" y="134"/>
                    <a:pt x="3609" y="119"/>
                    <a:pt x="3572" y="104"/>
                  </a:cubicBezTo>
                  <a:cubicBezTo>
                    <a:pt x="3549" y="104"/>
                    <a:pt x="3520" y="97"/>
                    <a:pt x="3520" y="67"/>
                  </a:cubicBezTo>
                  <a:cubicBezTo>
                    <a:pt x="3483" y="37"/>
                    <a:pt x="3468" y="15"/>
                    <a:pt x="3416" y="15"/>
                  </a:cubicBezTo>
                  <a:cubicBezTo>
                    <a:pt x="3416" y="22"/>
                    <a:pt x="3408" y="30"/>
                    <a:pt x="3408" y="37"/>
                  </a:cubicBezTo>
                  <a:cubicBezTo>
                    <a:pt x="3379" y="37"/>
                    <a:pt x="3341" y="37"/>
                    <a:pt x="3304" y="37"/>
                  </a:cubicBezTo>
                  <a:cubicBezTo>
                    <a:pt x="3275" y="30"/>
                    <a:pt x="3245" y="7"/>
                    <a:pt x="3208" y="7"/>
                  </a:cubicBezTo>
                  <a:cubicBezTo>
                    <a:pt x="3178" y="0"/>
                    <a:pt x="3149" y="15"/>
                    <a:pt x="3119" y="7"/>
                  </a:cubicBezTo>
                  <a:cubicBezTo>
                    <a:pt x="3111" y="7"/>
                    <a:pt x="3104" y="7"/>
                    <a:pt x="3096" y="0"/>
                  </a:cubicBezTo>
                  <a:cubicBezTo>
                    <a:pt x="3082" y="22"/>
                    <a:pt x="3059" y="45"/>
                    <a:pt x="3052" y="59"/>
                  </a:cubicBezTo>
                  <a:lnTo>
                    <a:pt x="3030" y="119"/>
                  </a:lnTo>
                  <a:cubicBezTo>
                    <a:pt x="2955" y="126"/>
                    <a:pt x="2814" y="82"/>
                    <a:pt x="2799" y="193"/>
                  </a:cubicBezTo>
                  <a:cubicBezTo>
                    <a:pt x="2770" y="208"/>
                    <a:pt x="2733" y="201"/>
                    <a:pt x="2710" y="223"/>
                  </a:cubicBezTo>
                  <a:cubicBezTo>
                    <a:pt x="2695" y="238"/>
                    <a:pt x="2688" y="253"/>
                    <a:pt x="2673" y="260"/>
                  </a:cubicBezTo>
                  <a:cubicBezTo>
                    <a:pt x="2636" y="290"/>
                    <a:pt x="2584" y="304"/>
                    <a:pt x="2539" y="304"/>
                  </a:cubicBezTo>
                  <a:cubicBezTo>
                    <a:pt x="2517" y="349"/>
                    <a:pt x="2443" y="349"/>
                    <a:pt x="2398" y="371"/>
                  </a:cubicBezTo>
                  <a:cubicBezTo>
                    <a:pt x="2376" y="386"/>
                    <a:pt x="2361" y="401"/>
                    <a:pt x="2347" y="423"/>
                  </a:cubicBezTo>
                  <a:cubicBezTo>
                    <a:pt x="2324" y="461"/>
                    <a:pt x="2287" y="453"/>
                    <a:pt x="2250" y="461"/>
                  </a:cubicBezTo>
                  <a:cubicBezTo>
                    <a:pt x="2183" y="475"/>
                    <a:pt x="2131" y="550"/>
                    <a:pt x="2101" y="602"/>
                  </a:cubicBezTo>
                  <a:cubicBezTo>
                    <a:pt x="2072" y="654"/>
                    <a:pt x="2012" y="676"/>
                    <a:pt x="1953" y="676"/>
                  </a:cubicBezTo>
                  <a:cubicBezTo>
                    <a:pt x="1916" y="698"/>
                    <a:pt x="1945" y="772"/>
                    <a:pt x="1886" y="765"/>
                  </a:cubicBezTo>
                  <a:cubicBezTo>
                    <a:pt x="1908" y="832"/>
                    <a:pt x="1931" y="899"/>
                    <a:pt x="1945" y="966"/>
                  </a:cubicBezTo>
                  <a:cubicBezTo>
                    <a:pt x="1953" y="1010"/>
                    <a:pt x="1982" y="1032"/>
                    <a:pt x="2020" y="1047"/>
                  </a:cubicBezTo>
                  <a:cubicBezTo>
                    <a:pt x="2087" y="1069"/>
                    <a:pt x="2183" y="1084"/>
                    <a:pt x="2257" y="1077"/>
                  </a:cubicBezTo>
                  <a:cubicBezTo>
                    <a:pt x="2279" y="1069"/>
                    <a:pt x="2294" y="1055"/>
                    <a:pt x="2317" y="1062"/>
                  </a:cubicBezTo>
                  <a:cubicBezTo>
                    <a:pt x="2339" y="1062"/>
                    <a:pt x="2354" y="1077"/>
                    <a:pt x="2376" y="1084"/>
                  </a:cubicBezTo>
                  <a:cubicBezTo>
                    <a:pt x="2391" y="1032"/>
                    <a:pt x="2398" y="1003"/>
                    <a:pt x="2458" y="1010"/>
                  </a:cubicBezTo>
                  <a:cubicBezTo>
                    <a:pt x="2465" y="1040"/>
                    <a:pt x="2443" y="1092"/>
                    <a:pt x="2495" y="1092"/>
                  </a:cubicBezTo>
                  <a:cubicBezTo>
                    <a:pt x="2495" y="1144"/>
                    <a:pt x="2495" y="1196"/>
                    <a:pt x="2487" y="1248"/>
                  </a:cubicBezTo>
                  <a:cubicBezTo>
                    <a:pt x="2465" y="1248"/>
                    <a:pt x="2443" y="1255"/>
                    <a:pt x="2421" y="1255"/>
                  </a:cubicBezTo>
                  <a:cubicBezTo>
                    <a:pt x="2421" y="1248"/>
                    <a:pt x="2413" y="1225"/>
                    <a:pt x="2421" y="1218"/>
                  </a:cubicBezTo>
                  <a:cubicBezTo>
                    <a:pt x="2376" y="1233"/>
                    <a:pt x="2347" y="1263"/>
                    <a:pt x="2302" y="1263"/>
                  </a:cubicBezTo>
                  <a:cubicBezTo>
                    <a:pt x="2242" y="1270"/>
                    <a:pt x="2190" y="1255"/>
                    <a:pt x="2139" y="1263"/>
                  </a:cubicBezTo>
                  <a:cubicBezTo>
                    <a:pt x="2131" y="1285"/>
                    <a:pt x="2124" y="1307"/>
                    <a:pt x="2131" y="1329"/>
                  </a:cubicBezTo>
                  <a:cubicBezTo>
                    <a:pt x="2139" y="1359"/>
                    <a:pt x="2168" y="1366"/>
                    <a:pt x="2168" y="1396"/>
                  </a:cubicBezTo>
                  <a:cubicBezTo>
                    <a:pt x="2176" y="1441"/>
                    <a:pt x="2116" y="1433"/>
                    <a:pt x="2087" y="1433"/>
                  </a:cubicBezTo>
                  <a:cubicBezTo>
                    <a:pt x="2101" y="1485"/>
                    <a:pt x="2131" y="1500"/>
                    <a:pt x="2190" y="1508"/>
                  </a:cubicBezTo>
                  <a:cubicBezTo>
                    <a:pt x="2235" y="1522"/>
                    <a:pt x="2257" y="1545"/>
                    <a:pt x="2257" y="1597"/>
                  </a:cubicBezTo>
                  <a:cubicBezTo>
                    <a:pt x="2250" y="1634"/>
                    <a:pt x="2235" y="1701"/>
                    <a:pt x="2183" y="1686"/>
                  </a:cubicBezTo>
                  <a:cubicBezTo>
                    <a:pt x="2146" y="1678"/>
                    <a:pt x="2139" y="1634"/>
                    <a:pt x="2094" y="1649"/>
                  </a:cubicBezTo>
                  <a:cubicBezTo>
                    <a:pt x="2109" y="1693"/>
                    <a:pt x="2079" y="1871"/>
                    <a:pt x="2139" y="1886"/>
                  </a:cubicBezTo>
                  <a:cubicBezTo>
                    <a:pt x="2139" y="1931"/>
                    <a:pt x="2064" y="1923"/>
                    <a:pt x="2064" y="1961"/>
                  </a:cubicBezTo>
                  <a:cubicBezTo>
                    <a:pt x="2034" y="1968"/>
                    <a:pt x="2020" y="1938"/>
                    <a:pt x="2027" y="1908"/>
                  </a:cubicBezTo>
                  <a:cubicBezTo>
                    <a:pt x="1990" y="1916"/>
                    <a:pt x="1975" y="1894"/>
                    <a:pt x="1945" y="1894"/>
                  </a:cubicBezTo>
                  <a:cubicBezTo>
                    <a:pt x="1945" y="1871"/>
                    <a:pt x="1945" y="1849"/>
                    <a:pt x="1945" y="1834"/>
                  </a:cubicBezTo>
                  <a:lnTo>
                    <a:pt x="1938" y="1842"/>
                  </a:lnTo>
                  <a:cubicBezTo>
                    <a:pt x="1923" y="1849"/>
                    <a:pt x="1901" y="1849"/>
                    <a:pt x="1879" y="1849"/>
                  </a:cubicBezTo>
                  <a:cubicBezTo>
                    <a:pt x="1886" y="1857"/>
                    <a:pt x="1879" y="1871"/>
                    <a:pt x="1879" y="1886"/>
                  </a:cubicBezTo>
                  <a:cubicBezTo>
                    <a:pt x="1834" y="1864"/>
                    <a:pt x="1782" y="1864"/>
                    <a:pt x="1730" y="1857"/>
                  </a:cubicBezTo>
                  <a:cubicBezTo>
                    <a:pt x="1685" y="1842"/>
                    <a:pt x="1641" y="1819"/>
                    <a:pt x="1589" y="1834"/>
                  </a:cubicBezTo>
                  <a:cubicBezTo>
                    <a:pt x="1589" y="1871"/>
                    <a:pt x="1567" y="1923"/>
                    <a:pt x="1537" y="1961"/>
                  </a:cubicBezTo>
                  <a:cubicBezTo>
                    <a:pt x="1515" y="1983"/>
                    <a:pt x="1485" y="1976"/>
                    <a:pt x="1455" y="1990"/>
                  </a:cubicBezTo>
                  <a:cubicBezTo>
                    <a:pt x="1455" y="2013"/>
                    <a:pt x="1477" y="2035"/>
                    <a:pt x="1470" y="2065"/>
                  </a:cubicBezTo>
                  <a:cubicBezTo>
                    <a:pt x="1448" y="2065"/>
                    <a:pt x="1433" y="2072"/>
                    <a:pt x="1426" y="2094"/>
                  </a:cubicBezTo>
                  <a:cubicBezTo>
                    <a:pt x="1381" y="2094"/>
                    <a:pt x="1337" y="2072"/>
                    <a:pt x="1292" y="2087"/>
                  </a:cubicBezTo>
                  <a:cubicBezTo>
                    <a:pt x="1277" y="2109"/>
                    <a:pt x="1292" y="2139"/>
                    <a:pt x="1277" y="2161"/>
                  </a:cubicBezTo>
                  <a:cubicBezTo>
                    <a:pt x="1225" y="2131"/>
                    <a:pt x="1232" y="2094"/>
                    <a:pt x="1158" y="2094"/>
                  </a:cubicBezTo>
                  <a:cubicBezTo>
                    <a:pt x="1151" y="2065"/>
                    <a:pt x="1151" y="1931"/>
                    <a:pt x="1210" y="1968"/>
                  </a:cubicBezTo>
                  <a:cubicBezTo>
                    <a:pt x="1247" y="1983"/>
                    <a:pt x="1262" y="1990"/>
                    <a:pt x="1307" y="1983"/>
                  </a:cubicBezTo>
                  <a:cubicBezTo>
                    <a:pt x="1351" y="1976"/>
                    <a:pt x="1374" y="1953"/>
                    <a:pt x="1418" y="1938"/>
                  </a:cubicBezTo>
                  <a:cubicBezTo>
                    <a:pt x="1411" y="1908"/>
                    <a:pt x="1366" y="1916"/>
                    <a:pt x="1359" y="1879"/>
                  </a:cubicBezTo>
                  <a:cubicBezTo>
                    <a:pt x="1351" y="1857"/>
                    <a:pt x="1374" y="1827"/>
                    <a:pt x="1374" y="1797"/>
                  </a:cubicBezTo>
                  <a:cubicBezTo>
                    <a:pt x="1381" y="1745"/>
                    <a:pt x="1344" y="1767"/>
                    <a:pt x="1344" y="1745"/>
                  </a:cubicBezTo>
                  <a:cubicBezTo>
                    <a:pt x="1337" y="1716"/>
                    <a:pt x="1351" y="1671"/>
                    <a:pt x="1381" y="1663"/>
                  </a:cubicBezTo>
                  <a:cubicBezTo>
                    <a:pt x="1455" y="1738"/>
                    <a:pt x="1463" y="1619"/>
                    <a:pt x="1455" y="1574"/>
                  </a:cubicBezTo>
                  <a:cubicBezTo>
                    <a:pt x="1433" y="1574"/>
                    <a:pt x="1411" y="1574"/>
                    <a:pt x="1396" y="1567"/>
                  </a:cubicBezTo>
                  <a:cubicBezTo>
                    <a:pt x="1388" y="1522"/>
                    <a:pt x="1396" y="1485"/>
                    <a:pt x="1396" y="1448"/>
                  </a:cubicBezTo>
                  <a:cubicBezTo>
                    <a:pt x="1337" y="1441"/>
                    <a:pt x="1322" y="1448"/>
                    <a:pt x="1285" y="1471"/>
                  </a:cubicBezTo>
                  <a:cubicBezTo>
                    <a:pt x="1262" y="1485"/>
                    <a:pt x="1195" y="1537"/>
                    <a:pt x="1210" y="1471"/>
                  </a:cubicBezTo>
                  <a:cubicBezTo>
                    <a:pt x="1151" y="1463"/>
                    <a:pt x="1077" y="1456"/>
                    <a:pt x="1017" y="1448"/>
                  </a:cubicBezTo>
                  <a:cubicBezTo>
                    <a:pt x="965" y="1433"/>
                    <a:pt x="980" y="1374"/>
                    <a:pt x="1032" y="1374"/>
                  </a:cubicBezTo>
                  <a:cubicBezTo>
                    <a:pt x="1032" y="1344"/>
                    <a:pt x="1017" y="1292"/>
                    <a:pt x="1069" y="1300"/>
                  </a:cubicBezTo>
                  <a:cubicBezTo>
                    <a:pt x="1077" y="1263"/>
                    <a:pt x="1077" y="1233"/>
                    <a:pt x="1077" y="1196"/>
                  </a:cubicBezTo>
                  <a:cubicBezTo>
                    <a:pt x="1032" y="1196"/>
                    <a:pt x="965" y="1181"/>
                    <a:pt x="935" y="1218"/>
                  </a:cubicBezTo>
                  <a:cubicBezTo>
                    <a:pt x="921" y="1255"/>
                    <a:pt x="935" y="1292"/>
                    <a:pt x="898" y="1314"/>
                  </a:cubicBezTo>
                  <a:cubicBezTo>
                    <a:pt x="869" y="1329"/>
                    <a:pt x="817" y="1329"/>
                    <a:pt x="794" y="1300"/>
                  </a:cubicBezTo>
                  <a:cubicBezTo>
                    <a:pt x="780" y="1277"/>
                    <a:pt x="780" y="1240"/>
                    <a:pt x="750" y="1233"/>
                  </a:cubicBezTo>
                  <a:cubicBezTo>
                    <a:pt x="690" y="1314"/>
                    <a:pt x="824" y="1374"/>
                    <a:pt x="824" y="1456"/>
                  </a:cubicBezTo>
                  <a:cubicBezTo>
                    <a:pt x="794" y="1463"/>
                    <a:pt x="787" y="1433"/>
                    <a:pt x="765" y="1418"/>
                  </a:cubicBezTo>
                  <a:cubicBezTo>
                    <a:pt x="750" y="1396"/>
                    <a:pt x="728" y="1418"/>
                    <a:pt x="735" y="1381"/>
                  </a:cubicBezTo>
                  <a:cubicBezTo>
                    <a:pt x="661" y="1366"/>
                    <a:pt x="713" y="1441"/>
                    <a:pt x="713" y="1471"/>
                  </a:cubicBezTo>
                  <a:cubicBezTo>
                    <a:pt x="713" y="1500"/>
                    <a:pt x="668" y="1500"/>
                    <a:pt x="653" y="1522"/>
                  </a:cubicBezTo>
                  <a:cubicBezTo>
                    <a:pt x="638" y="1545"/>
                    <a:pt x="653" y="1574"/>
                    <a:pt x="653" y="1597"/>
                  </a:cubicBezTo>
                  <a:cubicBezTo>
                    <a:pt x="675" y="1604"/>
                    <a:pt x="713" y="1611"/>
                    <a:pt x="720" y="1634"/>
                  </a:cubicBezTo>
                  <a:cubicBezTo>
                    <a:pt x="690" y="1649"/>
                    <a:pt x="713" y="1686"/>
                    <a:pt x="698" y="1716"/>
                  </a:cubicBezTo>
                  <a:cubicBezTo>
                    <a:pt x="690" y="1738"/>
                    <a:pt x="668" y="1753"/>
                    <a:pt x="653" y="1775"/>
                  </a:cubicBezTo>
                  <a:cubicBezTo>
                    <a:pt x="690" y="1775"/>
                    <a:pt x="735" y="1775"/>
                    <a:pt x="772" y="1775"/>
                  </a:cubicBezTo>
                  <a:cubicBezTo>
                    <a:pt x="772" y="1812"/>
                    <a:pt x="772" y="1857"/>
                    <a:pt x="787" y="1886"/>
                  </a:cubicBezTo>
                  <a:cubicBezTo>
                    <a:pt x="802" y="1916"/>
                    <a:pt x="817" y="1946"/>
                    <a:pt x="794" y="1976"/>
                  </a:cubicBezTo>
                  <a:cubicBezTo>
                    <a:pt x="772" y="1998"/>
                    <a:pt x="750" y="2013"/>
                    <a:pt x="750" y="2050"/>
                  </a:cubicBezTo>
                  <a:cubicBezTo>
                    <a:pt x="742" y="2079"/>
                    <a:pt x="750" y="2116"/>
                    <a:pt x="750" y="2146"/>
                  </a:cubicBezTo>
                  <a:cubicBezTo>
                    <a:pt x="750" y="2198"/>
                    <a:pt x="742" y="2258"/>
                    <a:pt x="690" y="2287"/>
                  </a:cubicBezTo>
                  <a:cubicBezTo>
                    <a:pt x="631" y="2324"/>
                    <a:pt x="549" y="2332"/>
                    <a:pt x="483" y="2354"/>
                  </a:cubicBezTo>
                  <a:cubicBezTo>
                    <a:pt x="483" y="2399"/>
                    <a:pt x="505" y="2413"/>
                    <a:pt x="468" y="2443"/>
                  </a:cubicBezTo>
                  <a:cubicBezTo>
                    <a:pt x="490" y="2458"/>
                    <a:pt x="616" y="2495"/>
                    <a:pt x="579" y="2532"/>
                  </a:cubicBezTo>
                  <a:cubicBezTo>
                    <a:pt x="527" y="2584"/>
                    <a:pt x="438" y="2555"/>
                    <a:pt x="393" y="2621"/>
                  </a:cubicBezTo>
                  <a:cubicBezTo>
                    <a:pt x="386" y="2614"/>
                    <a:pt x="334" y="2592"/>
                    <a:pt x="327" y="2614"/>
                  </a:cubicBezTo>
                  <a:cubicBezTo>
                    <a:pt x="327" y="2621"/>
                    <a:pt x="327" y="2621"/>
                    <a:pt x="319" y="2621"/>
                  </a:cubicBezTo>
                  <a:cubicBezTo>
                    <a:pt x="312" y="2614"/>
                    <a:pt x="312" y="2614"/>
                    <a:pt x="304" y="2614"/>
                  </a:cubicBezTo>
                  <a:cubicBezTo>
                    <a:pt x="304" y="2636"/>
                    <a:pt x="297" y="2651"/>
                    <a:pt x="297" y="2666"/>
                  </a:cubicBezTo>
                  <a:cubicBezTo>
                    <a:pt x="297" y="2703"/>
                    <a:pt x="297" y="2748"/>
                    <a:pt x="341" y="2763"/>
                  </a:cubicBezTo>
                  <a:cubicBezTo>
                    <a:pt x="378" y="2770"/>
                    <a:pt x="408" y="2755"/>
                    <a:pt x="401" y="2807"/>
                  </a:cubicBezTo>
                  <a:cubicBezTo>
                    <a:pt x="401" y="2852"/>
                    <a:pt x="371" y="2889"/>
                    <a:pt x="341" y="2918"/>
                  </a:cubicBezTo>
                  <a:cubicBezTo>
                    <a:pt x="304" y="2955"/>
                    <a:pt x="289" y="2948"/>
                    <a:pt x="230" y="2948"/>
                  </a:cubicBezTo>
                  <a:cubicBezTo>
                    <a:pt x="223" y="2970"/>
                    <a:pt x="208" y="3000"/>
                    <a:pt x="185" y="3015"/>
                  </a:cubicBezTo>
                  <a:cubicBezTo>
                    <a:pt x="156" y="3045"/>
                    <a:pt x="119" y="3015"/>
                    <a:pt x="81" y="3023"/>
                  </a:cubicBezTo>
                  <a:cubicBezTo>
                    <a:pt x="59" y="3133"/>
                    <a:pt x="245" y="3045"/>
                    <a:pt x="230" y="3163"/>
                  </a:cubicBezTo>
                  <a:cubicBezTo>
                    <a:pt x="223" y="3163"/>
                    <a:pt x="0" y="3163"/>
                    <a:pt x="52" y="3222"/>
                  </a:cubicBezTo>
                  <a:cubicBezTo>
                    <a:pt x="74" y="3259"/>
                    <a:pt x="89" y="3289"/>
                    <a:pt x="111" y="3326"/>
                  </a:cubicBezTo>
                  <a:cubicBezTo>
                    <a:pt x="119" y="3348"/>
                    <a:pt x="81" y="3385"/>
                    <a:pt x="89" y="3422"/>
                  </a:cubicBezTo>
                  <a:cubicBezTo>
                    <a:pt x="89" y="3445"/>
                    <a:pt x="96" y="3459"/>
                    <a:pt x="111" y="3474"/>
                  </a:cubicBezTo>
                  <a:cubicBezTo>
                    <a:pt x="133" y="3482"/>
                    <a:pt x="156" y="3497"/>
                    <a:pt x="178" y="3504"/>
                  </a:cubicBezTo>
                  <a:cubicBezTo>
                    <a:pt x="252" y="3526"/>
                    <a:pt x="238" y="3445"/>
                    <a:pt x="289" y="3445"/>
                  </a:cubicBezTo>
                  <a:cubicBezTo>
                    <a:pt x="297" y="3445"/>
                    <a:pt x="371" y="3519"/>
                    <a:pt x="371" y="3512"/>
                  </a:cubicBezTo>
                  <a:cubicBezTo>
                    <a:pt x="378" y="3579"/>
                    <a:pt x="371" y="3645"/>
                    <a:pt x="423" y="3697"/>
                  </a:cubicBezTo>
                  <a:cubicBezTo>
                    <a:pt x="475" y="3749"/>
                    <a:pt x="564" y="3697"/>
                    <a:pt x="623" y="3705"/>
                  </a:cubicBezTo>
                  <a:cubicBezTo>
                    <a:pt x="698" y="3712"/>
                    <a:pt x="728" y="3734"/>
                    <a:pt x="757" y="3801"/>
                  </a:cubicBezTo>
                  <a:cubicBezTo>
                    <a:pt x="787" y="3861"/>
                    <a:pt x="802" y="3898"/>
                    <a:pt x="869" y="3890"/>
                  </a:cubicBezTo>
                  <a:cubicBezTo>
                    <a:pt x="906" y="3890"/>
                    <a:pt x="928" y="3913"/>
                    <a:pt x="958" y="3905"/>
                  </a:cubicBezTo>
                  <a:cubicBezTo>
                    <a:pt x="995" y="3898"/>
                    <a:pt x="1017" y="3890"/>
                    <a:pt x="1054" y="3913"/>
                  </a:cubicBezTo>
                  <a:cubicBezTo>
                    <a:pt x="1121" y="3942"/>
                    <a:pt x="1210" y="3905"/>
                    <a:pt x="1285" y="3913"/>
                  </a:cubicBezTo>
                  <a:cubicBezTo>
                    <a:pt x="1322" y="3913"/>
                    <a:pt x="1344" y="3905"/>
                    <a:pt x="1366" y="3942"/>
                  </a:cubicBezTo>
                  <a:cubicBezTo>
                    <a:pt x="1374" y="3957"/>
                    <a:pt x="1411" y="3957"/>
                    <a:pt x="1433" y="3965"/>
                  </a:cubicBezTo>
                  <a:cubicBezTo>
                    <a:pt x="1470" y="3979"/>
                    <a:pt x="1477" y="4091"/>
                    <a:pt x="1463" y="4128"/>
                  </a:cubicBezTo>
                  <a:cubicBezTo>
                    <a:pt x="1455" y="4128"/>
                    <a:pt x="1455" y="4128"/>
                    <a:pt x="1455" y="4128"/>
                  </a:cubicBezTo>
                  <a:cubicBezTo>
                    <a:pt x="1455" y="4173"/>
                    <a:pt x="1544" y="4158"/>
                    <a:pt x="1574" y="4158"/>
                  </a:cubicBezTo>
                  <a:cubicBezTo>
                    <a:pt x="1596" y="4158"/>
                    <a:pt x="1619" y="4165"/>
                    <a:pt x="1641" y="4158"/>
                  </a:cubicBezTo>
                  <a:cubicBezTo>
                    <a:pt x="1671" y="4158"/>
                    <a:pt x="1656" y="4121"/>
                    <a:pt x="1663" y="4098"/>
                  </a:cubicBezTo>
                  <a:cubicBezTo>
                    <a:pt x="1685" y="4098"/>
                    <a:pt x="1715" y="4113"/>
                    <a:pt x="1737" y="4106"/>
                  </a:cubicBezTo>
                  <a:cubicBezTo>
                    <a:pt x="1760" y="4098"/>
                    <a:pt x="1775" y="4069"/>
                    <a:pt x="1797" y="4076"/>
                  </a:cubicBezTo>
                  <a:cubicBezTo>
                    <a:pt x="1804" y="4039"/>
                    <a:pt x="1789" y="4031"/>
                    <a:pt x="1760" y="4016"/>
                  </a:cubicBezTo>
                  <a:cubicBezTo>
                    <a:pt x="1775" y="3994"/>
                    <a:pt x="1797" y="3957"/>
                    <a:pt x="1834" y="3957"/>
                  </a:cubicBezTo>
                  <a:cubicBezTo>
                    <a:pt x="1834" y="3935"/>
                    <a:pt x="1849" y="3935"/>
                    <a:pt x="1864" y="3927"/>
                  </a:cubicBezTo>
                  <a:cubicBezTo>
                    <a:pt x="1893" y="3913"/>
                    <a:pt x="1893" y="3876"/>
                    <a:pt x="1886" y="3853"/>
                  </a:cubicBezTo>
                  <a:cubicBezTo>
                    <a:pt x="1923" y="3846"/>
                    <a:pt x="1931" y="3831"/>
                    <a:pt x="1931" y="3801"/>
                  </a:cubicBezTo>
                  <a:cubicBezTo>
                    <a:pt x="1982" y="3801"/>
                    <a:pt x="2012" y="3771"/>
                    <a:pt x="2057" y="3764"/>
                  </a:cubicBezTo>
                  <a:cubicBezTo>
                    <a:pt x="2079" y="3757"/>
                    <a:pt x="2146" y="3749"/>
                    <a:pt x="2146" y="3786"/>
                  </a:cubicBezTo>
                  <a:cubicBezTo>
                    <a:pt x="2161" y="3771"/>
                    <a:pt x="2190" y="3779"/>
                    <a:pt x="2213" y="3779"/>
                  </a:cubicBezTo>
                  <a:cubicBezTo>
                    <a:pt x="2250" y="3727"/>
                    <a:pt x="2279" y="3697"/>
                    <a:pt x="2354" y="3712"/>
                  </a:cubicBezTo>
                  <a:cubicBezTo>
                    <a:pt x="2421" y="3727"/>
                    <a:pt x="2428" y="3831"/>
                    <a:pt x="2473" y="3883"/>
                  </a:cubicBezTo>
                  <a:cubicBezTo>
                    <a:pt x="2458" y="3883"/>
                    <a:pt x="2443" y="3890"/>
                    <a:pt x="2435" y="3905"/>
                  </a:cubicBezTo>
                  <a:cubicBezTo>
                    <a:pt x="2435" y="3898"/>
                    <a:pt x="2428" y="3883"/>
                    <a:pt x="2428" y="3876"/>
                  </a:cubicBezTo>
                  <a:cubicBezTo>
                    <a:pt x="2406" y="3890"/>
                    <a:pt x="2361" y="3876"/>
                    <a:pt x="2332" y="3876"/>
                  </a:cubicBezTo>
                  <a:cubicBezTo>
                    <a:pt x="2347" y="3905"/>
                    <a:pt x="2354" y="3987"/>
                    <a:pt x="2391" y="3994"/>
                  </a:cubicBezTo>
                  <a:cubicBezTo>
                    <a:pt x="2391" y="3979"/>
                    <a:pt x="2421" y="3920"/>
                    <a:pt x="2435" y="3957"/>
                  </a:cubicBezTo>
                  <a:cubicBezTo>
                    <a:pt x="2465" y="3994"/>
                    <a:pt x="2473" y="3979"/>
                    <a:pt x="2510" y="3987"/>
                  </a:cubicBezTo>
                  <a:cubicBezTo>
                    <a:pt x="2621" y="4009"/>
                    <a:pt x="2703" y="3950"/>
                    <a:pt x="2799" y="3950"/>
                  </a:cubicBezTo>
                  <a:cubicBezTo>
                    <a:pt x="2807" y="3905"/>
                    <a:pt x="2851" y="3853"/>
                    <a:pt x="2903" y="3883"/>
                  </a:cubicBezTo>
                  <a:cubicBezTo>
                    <a:pt x="2926" y="3890"/>
                    <a:pt x="2948" y="3905"/>
                    <a:pt x="2970" y="3898"/>
                  </a:cubicBezTo>
                  <a:cubicBezTo>
                    <a:pt x="2992" y="3883"/>
                    <a:pt x="2985" y="3846"/>
                    <a:pt x="3015" y="3853"/>
                  </a:cubicBezTo>
                  <a:cubicBezTo>
                    <a:pt x="3015" y="3883"/>
                    <a:pt x="3007" y="3905"/>
                    <a:pt x="3015" y="3927"/>
                  </a:cubicBezTo>
                  <a:cubicBezTo>
                    <a:pt x="3030" y="3965"/>
                    <a:pt x="3067" y="3935"/>
                    <a:pt x="3074" y="3913"/>
                  </a:cubicBezTo>
                  <a:cubicBezTo>
                    <a:pt x="3119" y="3905"/>
                    <a:pt x="3149" y="3957"/>
                    <a:pt x="3186" y="3972"/>
                  </a:cubicBezTo>
                  <a:cubicBezTo>
                    <a:pt x="3245" y="4002"/>
                    <a:pt x="3312" y="3965"/>
                    <a:pt x="3371" y="3965"/>
                  </a:cubicBezTo>
                  <a:cubicBezTo>
                    <a:pt x="3371" y="3935"/>
                    <a:pt x="3371" y="3913"/>
                    <a:pt x="3371" y="3883"/>
                  </a:cubicBezTo>
                  <a:cubicBezTo>
                    <a:pt x="3416" y="3876"/>
                    <a:pt x="3460" y="3905"/>
                    <a:pt x="3505" y="3905"/>
                  </a:cubicBezTo>
                  <a:cubicBezTo>
                    <a:pt x="3505" y="3898"/>
                    <a:pt x="3505" y="3890"/>
                    <a:pt x="3505" y="3876"/>
                  </a:cubicBezTo>
                  <a:cubicBezTo>
                    <a:pt x="3520" y="3876"/>
                    <a:pt x="3535" y="3876"/>
                    <a:pt x="3549" y="3876"/>
                  </a:cubicBezTo>
                  <a:cubicBezTo>
                    <a:pt x="3557" y="3853"/>
                    <a:pt x="3564" y="3786"/>
                    <a:pt x="3601" y="3816"/>
                  </a:cubicBezTo>
                  <a:cubicBezTo>
                    <a:pt x="3631" y="3838"/>
                    <a:pt x="3624" y="3876"/>
                    <a:pt x="3676" y="3876"/>
                  </a:cubicBezTo>
                  <a:cubicBezTo>
                    <a:pt x="3713" y="3876"/>
                    <a:pt x="3750" y="3883"/>
                    <a:pt x="3750" y="3927"/>
                  </a:cubicBezTo>
                  <a:cubicBezTo>
                    <a:pt x="3750" y="3965"/>
                    <a:pt x="3839" y="3935"/>
                    <a:pt x="3854" y="3935"/>
                  </a:cubicBezTo>
                  <a:cubicBezTo>
                    <a:pt x="3913" y="3927"/>
                    <a:pt x="3943" y="3935"/>
                    <a:pt x="3995" y="3965"/>
                  </a:cubicBezTo>
                  <a:cubicBezTo>
                    <a:pt x="4032" y="3979"/>
                    <a:pt x="4077" y="3979"/>
                    <a:pt x="4121" y="3972"/>
                  </a:cubicBezTo>
                  <a:cubicBezTo>
                    <a:pt x="4166" y="3972"/>
                    <a:pt x="4181" y="3965"/>
                    <a:pt x="4210" y="3935"/>
                  </a:cubicBezTo>
                  <a:cubicBezTo>
                    <a:pt x="4218" y="3927"/>
                    <a:pt x="4240" y="3913"/>
                    <a:pt x="4247" y="3920"/>
                  </a:cubicBezTo>
                  <a:cubicBezTo>
                    <a:pt x="4270" y="3942"/>
                    <a:pt x="4277" y="3942"/>
                    <a:pt x="4307" y="3942"/>
                  </a:cubicBezTo>
                  <a:cubicBezTo>
                    <a:pt x="4314" y="3965"/>
                    <a:pt x="4351" y="3965"/>
                    <a:pt x="4366" y="3994"/>
                  </a:cubicBezTo>
                  <a:cubicBezTo>
                    <a:pt x="4388" y="4054"/>
                    <a:pt x="4433" y="4106"/>
                    <a:pt x="4500" y="4113"/>
                  </a:cubicBezTo>
                  <a:cubicBezTo>
                    <a:pt x="4522" y="4121"/>
                    <a:pt x="4552" y="4121"/>
                    <a:pt x="4567" y="4135"/>
                  </a:cubicBezTo>
                  <a:cubicBezTo>
                    <a:pt x="4641" y="4069"/>
                    <a:pt x="4641" y="3898"/>
                    <a:pt x="4648" y="3838"/>
                  </a:cubicBezTo>
                </a:path>
              </a:pathLst>
            </a:custGeom>
            <a:solidFill>
              <a:schemeClr val="bg1">
                <a:lumMod val="95000"/>
              </a:schemeClr>
            </a:solid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94" name="Freeform 2"/>
            <p:cNvSpPr>
              <a:spLocks noChangeArrowheads="1"/>
            </p:cNvSpPr>
            <p:nvPr/>
          </p:nvSpPr>
          <p:spPr bwMode="auto">
            <a:xfrm>
              <a:off x="8029079" y="6779588"/>
              <a:ext cx="1852987" cy="1514553"/>
            </a:xfrm>
            <a:custGeom>
              <a:avLst/>
              <a:gdLst>
                <a:gd name="T0" fmla="*/ 3112 w 4286"/>
                <a:gd name="T1" fmla="*/ 3452 h 3505"/>
                <a:gd name="T2" fmla="*/ 3283 w 4286"/>
                <a:gd name="T3" fmla="*/ 3496 h 3505"/>
                <a:gd name="T4" fmla="*/ 3409 w 4286"/>
                <a:gd name="T5" fmla="*/ 3088 h 3505"/>
                <a:gd name="T6" fmla="*/ 3684 w 4286"/>
                <a:gd name="T7" fmla="*/ 3117 h 3505"/>
                <a:gd name="T8" fmla="*/ 3654 w 4286"/>
                <a:gd name="T9" fmla="*/ 2805 h 3505"/>
                <a:gd name="T10" fmla="*/ 3951 w 4286"/>
                <a:gd name="T11" fmla="*/ 2605 h 3505"/>
                <a:gd name="T12" fmla="*/ 3795 w 4286"/>
                <a:gd name="T13" fmla="*/ 2382 h 3505"/>
                <a:gd name="T14" fmla="*/ 3988 w 4286"/>
                <a:gd name="T15" fmla="*/ 2263 h 3505"/>
                <a:gd name="T16" fmla="*/ 4062 w 4286"/>
                <a:gd name="T17" fmla="*/ 1804 h 3505"/>
                <a:gd name="T18" fmla="*/ 4181 w 4286"/>
                <a:gd name="T19" fmla="*/ 1403 h 3505"/>
                <a:gd name="T20" fmla="*/ 3958 w 4286"/>
                <a:gd name="T21" fmla="*/ 1210 h 3505"/>
                <a:gd name="T22" fmla="*/ 3602 w 4286"/>
                <a:gd name="T23" fmla="*/ 861 h 3505"/>
                <a:gd name="T24" fmla="*/ 3513 w 4286"/>
                <a:gd name="T25" fmla="*/ 415 h 3505"/>
                <a:gd name="T26" fmla="*/ 3119 w 4286"/>
                <a:gd name="T27" fmla="*/ 252 h 3505"/>
                <a:gd name="T28" fmla="*/ 2763 w 4286"/>
                <a:gd name="T29" fmla="*/ 133 h 3505"/>
                <a:gd name="T30" fmla="*/ 2347 w 4286"/>
                <a:gd name="T31" fmla="*/ 59 h 3505"/>
                <a:gd name="T32" fmla="*/ 2102 w 4286"/>
                <a:gd name="T33" fmla="*/ 44 h 3505"/>
                <a:gd name="T34" fmla="*/ 2117 w 4286"/>
                <a:gd name="T35" fmla="*/ 237 h 3505"/>
                <a:gd name="T36" fmla="*/ 1701 w 4286"/>
                <a:gd name="T37" fmla="*/ 141 h 3505"/>
                <a:gd name="T38" fmla="*/ 1270 w 4286"/>
                <a:gd name="T39" fmla="*/ 282 h 3505"/>
                <a:gd name="T40" fmla="*/ 891 w 4286"/>
                <a:gd name="T41" fmla="*/ 155 h 3505"/>
                <a:gd name="T42" fmla="*/ 572 w 4286"/>
                <a:gd name="T43" fmla="*/ 170 h 3505"/>
                <a:gd name="T44" fmla="*/ 194 w 4286"/>
                <a:gd name="T45" fmla="*/ 334 h 3505"/>
                <a:gd name="T46" fmla="*/ 15 w 4286"/>
                <a:gd name="T47" fmla="*/ 512 h 3505"/>
                <a:gd name="T48" fmla="*/ 401 w 4286"/>
                <a:gd name="T49" fmla="*/ 438 h 3505"/>
                <a:gd name="T50" fmla="*/ 194 w 4286"/>
                <a:gd name="T51" fmla="*/ 586 h 3505"/>
                <a:gd name="T52" fmla="*/ 320 w 4286"/>
                <a:gd name="T53" fmla="*/ 816 h 3505"/>
                <a:gd name="T54" fmla="*/ 349 w 4286"/>
                <a:gd name="T55" fmla="*/ 987 h 3505"/>
                <a:gd name="T56" fmla="*/ 869 w 4286"/>
                <a:gd name="T57" fmla="*/ 1307 h 3505"/>
                <a:gd name="T58" fmla="*/ 1330 w 4286"/>
                <a:gd name="T59" fmla="*/ 1225 h 3505"/>
                <a:gd name="T60" fmla="*/ 1567 w 4286"/>
                <a:gd name="T61" fmla="*/ 1113 h 3505"/>
                <a:gd name="T62" fmla="*/ 1389 w 4286"/>
                <a:gd name="T63" fmla="*/ 1477 h 3505"/>
                <a:gd name="T64" fmla="*/ 1159 w 4286"/>
                <a:gd name="T65" fmla="*/ 1537 h 3505"/>
                <a:gd name="T66" fmla="*/ 1010 w 4286"/>
                <a:gd name="T67" fmla="*/ 1618 h 3505"/>
                <a:gd name="T68" fmla="*/ 825 w 4286"/>
                <a:gd name="T69" fmla="*/ 1648 h 3505"/>
                <a:gd name="T70" fmla="*/ 624 w 4286"/>
                <a:gd name="T71" fmla="*/ 1707 h 3505"/>
                <a:gd name="T72" fmla="*/ 580 w 4286"/>
                <a:gd name="T73" fmla="*/ 1514 h 3505"/>
                <a:gd name="T74" fmla="*/ 728 w 4286"/>
                <a:gd name="T75" fmla="*/ 2026 h 3505"/>
                <a:gd name="T76" fmla="*/ 1166 w 4286"/>
                <a:gd name="T77" fmla="*/ 2546 h 3505"/>
                <a:gd name="T78" fmla="*/ 1545 w 4286"/>
                <a:gd name="T79" fmla="*/ 2850 h 3505"/>
                <a:gd name="T80" fmla="*/ 1998 w 4286"/>
                <a:gd name="T81" fmla="*/ 2880 h 3505"/>
                <a:gd name="T82" fmla="*/ 2280 w 4286"/>
                <a:gd name="T83" fmla="*/ 2754 h 3505"/>
                <a:gd name="T84" fmla="*/ 2629 w 4286"/>
                <a:gd name="T85" fmla="*/ 2598 h 3505"/>
                <a:gd name="T86" fmla="*/ 2785 w 4286"/>
                <a:gd name="T87" fmla="*/ 2070 h 3505"/>
                <a:gd name="T88" fmla="*/ 2956 w 4286"/>
                <a:gd name="T89" fmla="*/ 1922 h 3505"/>
                <a:gd name="T90" fmla="*/ 3260 w 4286"/>
                <a:gd name="T91" fmla="*/ 1907 h 3505"/>
                <a:gd name="T92" fmla="*/ 2963 w 4286"/>
                <a:gd name="T93" fmla="*/ 2011 h 3505"/>
                <a:gd name="T94" fmla="*/ 2971 w 4286"/>
                <a:gd name="T95" fmla="*/ 2182 h 3505"/>
                <a:gd name="T96" fmla="*/ 2978 w 4286"/>
                <a:gd name="T97" fmla="*/ 2390 h 3505"/>
                <a:gd name="T98" fmla="*/ 3030 w 4286"/>
                <a:gd name="T99" fmla="*/ 2479 h 3505"/>
                <a:gd name="T100" fmla="*/ 2978 w 4286"/>
                <a:gd name="T101" fmla="*/ 2709 h 3505"/>
                <a:gd name="T102" fmla="*/ 3053 w 4286"/>
                <a:gd name="T103" fmla="*/ 2850 h 3505"/>
                <a:gd name="T104" fmla="*/ 3082 w 4286"/>
                <a:gd name="T105" fmla="*/ 3013 h 3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86" h="3505">
                  <a:moveTo>
                    <a:pt x="3053" y="3259"/>
                  </a:moveTo>
                  <a:lnTo>
                    <a:pt x="3053" y="3259"/>
                  </a:lnTo>
                  <a:lnTo>
                    <a:pt x="3053" y="3266"/>
                  </a:lnTo>
                  <a:cubicBezTo>
                    <a:pt x="3105" y="3281"/>
                    <a:pt x="3201" y="3362"/>
                    <a:pt x="3208" y="3400"/>
                  </a:cubicBezTo>
                  <a:cubicBezTo>
                    <a:pt x="3216" y="3437"/>
                    <a:pt x="3171" y="3422"/>
                    <a:pt x="3149" y="3422"/>
                  </a:cubicBezTo>
                  <a:cubicBezTo>
                    <a:pt x="3142" y="3444"/>
                    <a:pt x="3119" y="3437"/>
                    <a:pt x="3112" y="3452"/>
                  </a:cubicBezTo>
                  <a:cubicBezTo>
                    <a:pt x="3112" y="3489"/>
                    <a:pt x="3164" y="3481"/>
                    <a:pt x="3179" y="3481"/>
                  </a:cubicBezTo>
                  <a:cubicBezTo>
                    <a:pt x="3179" y="3474"/>
                    <a:pt x="3186" y="3467"/>
                    <a:pt x="3186" y="3459"/>
                  </a:cubicBezTo>
                  <a:cubicBezTo>
                    <a:pt x="3194" y="3459"/>
                    <a:pt x="3201" y="3459"/>
                    <a:pt x="3208" y="3459"/>
                  </a:cubicBezTo>
                  <a:cubicBezTo>
                    <a:pt x="3216" y="3459"/>
                    <a:pt x="3216" y="3459"/>
                    <a:pt x="3216" y="3459"/>
                  </a:cubicBezTo>
                  <a:cubicBezTo>
                    <a:pt x="3216" y="3474"/>
                    <a:pt x="3216" y="3481"/>
                    <a:pt x="3216" y="3496"/>
                  </a:cubicBezTo>
                  <a:cubicBezTo>
                    <a:pt x="3238" y="3489"/>
                    <a:pt x="3260" y="3504"/>
                    <a:pt x="3283" y="3496"/>
                  </a:cubicBezTo>
                  <a:cubicBezTo>
                    <a:pt x="3290" y="3496"/>
                    <a:pt x="3298" y="3474"/>
                    <a:pt x="3305" y="3474"/>
                  </a:cubicBezTo>
                  <a:cubicBezTo>
                    <a:pt x="3320" y="3474"/>
                    <a:pt x="3335" y="3474"/>
                    <a:pt x="3357" y="3474"/>
                  </a:cubicBezTo>
                  <a:cubicBezTo>
                    <a:pt x="3357" y="3444"/>
                    <a:pt x="3350" y="3385"/>
                    <a:pt x="3379" y="3370"/>
                  </a:cubicBezTo>
                  <a:cubicBezTo>
                    <a:pt x="3409" y="3355"/>
                    <a:pt x="3387" y="3310"/>
                    <a:pt x="3394" y="3281"/>
                  </a:cubicBezTo>
                  <a:cubicBezTo>
                    <a:pt x="3409" y="3251"/>
                    <a:pt x="3453" y="3147"/>
                    <a:pt x="3387" y="3140"/>
                  </a:cubicBezTo>
                  <a:cubicBezTo>
                    <a:pt x="3394" y="3117"/>
                    <a:pt x="3409" y="3103"/>
                    <a:pt x="3409" y="3088"/>
                  </a:cubicBezTo>
                  <a:cubicBezTo>
                    <a:pt x="3446" y="3080"/>
                    <a:pt x="3439" y="3103"/>
                    <a:pt x="3461" y="3125"/>
                  </a:cubicBezTo>
                  <a:cubicBezTo>
                    <a:pt x="3483" y="3147"/>
                    <a:pt x="3513" y="3140"/>
                    <a:pt x="3543" y="3147"/>
                  </a:cubicBezTo>
                  <a:cubicBezTo>
                    <a:pt x="3543" y="3162"/>
                    <a:pt x="3543" y="3177"/>
                    <a:pt x="3543" y="3199"/>
                  </a:cubicBezTo>
                  <a:cubicBezTo>
                    <a:pt x="3572" y="3192"/>
                    <a:pt x="3580" y="3207"/>
                    <a:pt x="3595" y="3229"/>
                  </a:cubicBezTo>
                  <a:cubicBezTo>
                    <a:pt x="3610" y="3177"/>
                    <a:pt x="3699" y="3221"/>
                    <a:pt x="3699" y="3162"/>
                  </a:cubicBezTo>
                  <a:cubicBezTo>
                    <a:pt x="3699" y="3147"/>
                    <a:pt x="3676" y="3132"/>
                    <a:pt x="3684" y="3117"/>
                  </a:cubicBezTo>
                  <a:cubicBezTo>
                    <a:pt x="3684" y="3103"/>
                    <a:pt x="3758" y="3103"/>
                    <a:pt x="3773" y="3103"/>
                  </a:cubicBezTo>
                  <a:cubicBezTo>
                    <a:pt x="3780" y="3013"/>
                    <a:pt x="3765" y="2954"/>
                    <a:pt x="3699" y="2895"/>
                  </a:cubicBezTo>
                  <a:cubicBezTo>
                    <a:pt x="3661" y="2865"/>
                    <a:pt x="3661" y="2843"/>
                    <a:pt x="3610" y="2843"/>
                  </a:cubicBezTo>
                  <a:cubicBezTo>
                    <a:pt x="3602" y="2843"/>
                    <a:pt x="3572" y="2843"/>
                    <a:pt x="3565" y="2835"/>
                  </a:cubicBezTo>
                  <a:cubicBezTo>
                    <a:pt x="3565" y="2828"/>
                    <a:pt x="3557" y="2805"/>
                    <a:pt x="3557" y="2805"/>
                  </a:cubicBezTo>
                  <a:cubicBezTo>
                    <a:pt x="3595" y="2805"/>
                    <a:pt x="3624" y="2820"/>
                    <a:pt x="3654" y="2805"/>
                  </a:cubicBezTo>
                  <a:cubicBezTo>
                    <a:pt x="3676" y="2805"/>
                    <a:pt x="3691" y="2791"/>
                    <a:pt x="3713" y="2783"/>
                  </a:cubicBezTo>
                  <a:cubicBezTo>
                    <a:pt x="3743" y="2776"/>
                    <a:pt x="3728" y="2739"/>
                    <a:pt x="3743" y="2716"/>
                  </a:cubicBezTo>
                  <a:cubicBezTo>
                    <a:pt x="3765" y="2679"/>
                    <a:pt x="3825" y="2694"/>
                    <a:pt x="3855" y="2687"/>
                  </a:cubicBezTo>
                  <a:cubicBezTo>
                    <a:pt x="3855" y="2672"/>
                    <a:pt x="3862" y="2657"/>
                    <a:pt x="3862" y="2650"/>
                  </a:cubicBezTo>
                  <a:cubicBezTo>
                    <a:pt x="3884" y="2650"/>
                    <a:pt x="3907" y="2650"/>
                    <a:pt x="3929" y="2635"/>
                  </a:cubicBezTo>
                  <a:cubicBezTo>
                    <a:pt x="3936" y="2627"/>
                    <a:pt x="3944" y="2613"/>
                    <a:pt x="3951" y="2605"/>
                  </a:cubicBezTo>
                  <a:cubicBezTo>
                    <a:pt x="3981" y="2598"/>
                    <a:pt x="4003" y="2613"/>
                    <a:pt x="4033" y="2613"/>
                  </a:cubicBezTo>
                  <a:cubicBezTo>
                    <a:pt x="4055" y="2613"/>
                    <a:pt x="4077" y="2590"/>
                    <a:pt x="4100" y="2598"/>
                  </a:cubicBezTo>
                  <a:cubicBezTo>
                    <a:pt x="4055" y="2553"/>
                    <a:pt x="3936" y="2494"/>
                    <a:pt x="3877" y="2553"/>
                  </a:cubicBezTo>
                  <a:cubicBezTo>
                    <a:pt x="3780" y="2635"/>
                    <a:pt x="3817" y="2494"/>
                    <a:pt x="3758" y="2494"/>
                  </a:cubicBezTo>
                  <a:cubicBezTo>
                    <a:pt x="3758" y="2479"/>
                    <a:pt x="3780" y="2442"/>
                    <a:pt x="3795" y="2442"/>
                  </a:cubicBezTo>
                  <a:cubicBezTo>
                    <a:pt x="3795" y="2419"/>
                    <a:pt x="3795" y="2405"/>
                    <a:pt x="3795" y="2382"/>
                  </a:cubicBezTo>
                  <a:cubicBezTo>
                    <a:pt x="3773" y="2375"/>
                    <a:pt x="3743" y="2375"/>
                    <a:pt x="3758" y="2345"/>
                  </a:cubicBezTo>
                  <a:cubicBezTo>
                    <a:pt x="3780" y="2345"/>
                    <a:pt x="3802" y="2353"/>
                    <a:pt x="3825" y="2345"/>
                  </a:cubicBezTo>
                  <a:cubicBezTo>
                    <a:pt x="3847" y="2338"/>
                    <a:pt x="3847" y="2301"/>
                    <a:pt x="3884" y="2293"/>
                  </a:cubicBezTo>
                  <a:cubicBezTo>
                    <a:pt x="3899" y="2293"/>
                    <a:pt x="3914" y="2286"/>
                    <a:pt x="3929" y="2286"/>
                  </a:cubicBezTo>
                  <a:cubicBezTo>
                    <a:pt x="3944" y="2286"/>
                    <a:pt x="3958" y="2271"/>
                    <a:pt x="3981" y="2263"/>
                  </a:cubicBezTo>
                  <a:lnTo>
                    <a:pt x="3988" y="2263"/>
                  </a:lnTo>
                  <a:cubicBezTo>
                    <a:pt x="3973" y="2248"/>
                    <a:pt x="3966" y="2234"/>
                    <a:pt x="3966" y="2211"/>
                  </a:cubicBezTo>
                  <a:cubicBezTo>
                    <a:pt x="3958" y="2174"/>
                    <a:pt x="3996" y="2137"/>
                    <a:pt x="3988" y="2115"/>
                  </a:cubicBezTo>
                  <a:cubicBezTo>
                    <a:pt x="3966" y="2078"/>
                    <a:pt x="3951" y="2048"/>
                    <a:pt x="3929" y="2011"/>
                  </a:cubicBezTo>
                  <a:cubicBezTo>
                    <a:pt x="3877" y="1952"/>
                    <a:pt x="4100" y="1952"/>
                    <a:pt x="4107" y="1952"/>
                  </a:cubicBezTo>
                  <a:cubicBezTo>
                    <a:pt x="4122" y="1834"/>
                    <a:pt x="3936" y="1922"/>
                    <a:pt x="3958" y="1812"/>
                  </a:cubicBezTo>
                  <a:cubicBezTo>
                    <a:pt x="3996" y="1804"/>
                    <a:pt x="4033" y="1834"/>
                    <a:pt x="4062" y="1804"/>
                  </a:cubicBezTo>
                  <a:cubicBezTo>
                    <a:pt x="4085" y="1789"/>
                    <a:pt x="4100" y="1759"/>
                    <a:pt x="4107" y="1737"/>
                  </a:cubicBezTo>
                  <a:cubicBezTo>
                    <a:pt x="4166" y="1737"/>
                    <a:pt x="4181" y="1744"/>
                    <a:pt x="4218" y="1707"/>
                  </a:cubicBezTo>
                  <a:cubicBezTo>
                    <a:pt x="4248" y="1678"/>
                    <a:pt x="4278" y="1641"/>
                    <a:pt x="4278" y="1596"/>
                  </a:cubicBezTo>
                  <a:cubicBezTo>
                    <a:pt x="4285" y="1544"/>
                    <a:pt x="4255" y="1559"/>
                    <a:pt x="4218" y="1552"/>
                  </a:cubicBezTo>
                  <a:cubicBezTo>
                    <a:pt x="4174" y="1537"/>
                    <a:pt x="4174" y="1492"/>
                    <a:pt x="4174" y="1455"/>
                  </a:cubicBezTo>
                  <a:cubicBezTo>
                    <a:pt x="4174" y="1440"/>
                    <a:pt x="4181" y="1425"/>
                    <a:pt x="4181" y="1403"/>
                  </a:cubicBezTo>
                  <a:cubicBezTo>
                    <a:pt x="4174" y="1403"/>
                    <a:pt x="4159" y="1403"/>
                    <a:pt x="4159" y="1403"/>
                  </a:cubicBezTo>
                  <a:cubicBezTo>
                    <a:pt x="4159" y="1403"/>
                    <a:pt x="4174" y="1403"/>
                    <a:pt x="4181" y="1403"/>
                  </a:cubicBezTo>
                  <a:cubicBezTo>
                    <a:pt x="4181" y="1373"/>
                    <a:pt x="4181" y="1344"/>
                    <a:pt x="4152" y="1336"/>
                  </a:cubicBezTo>
                  <a:cubicBezTo>
                    <a:pt x="4129" y="1329"/>
                    <a:pt x="4055" y="1366"/>
                    <a:pt x="4070" y="1314"/>
                  </a:cubicBezTo>
                  <a:cubicBezTo>
                    <a:pt x="4070" y="1277"/>
                    <a:pt x="4092" y="1262"/>
                    <a:pt x="4055" y="1225"/>
                  </a:cubicBezTo>
                  <a:cubicBezTo>
                    <a:pt x="4033" y="1202"/>
                    <a:pt x="3988" y="1210"/>
                    <a:pt x="3958" y="1210"/>
                  </a:cubicBezTo>
                  <a:lnTo>
                    <a:pt x="3958" y="1202"/>
                  </a:lnTo>
                  <a:cubicBezTo>
                    <a:pt x="3914" y="1210"/>
                    <a:pt x="3921" y="1158"/>
                    <a:pt x="3884" y="1143"/>
                  </a:cubicBezTo>
                  <a:cubicBezTo>
                    <a:pt x="3855" y="1128"/>
                    <a:pt x="3802" y="1150"/>
                    <a:pt x="3773" y="1128"/>
                  </a:cubicBezTo>
                  <a:cubicBezTo>
                    <a:pt x="3728" y="1084"/>
                    <a:pt x="3825" y="928"/>
                    <a:pt x="3699" y="995"/>
                  </a:cubicBezTo>
                  <a:cubicBezTo>
                    <a:pt x="3669" y="965"/>
                    <a:pt x="3691" y="928"/>
                    <a:pt x="3669" y="898"/>
                  </a:cubicBezTo>
                  <a:cubicBezTo>
                    <a:pt x="3654" y="876"/>
                    <a:pt x="3617" y="891"/>
                    <a:pt x="3602" y="861"/>
                  </a:cubicBezTo>
                  <a:cubicBezTo>
                    <a:pt x="3580" y="809"/>
                    <a:pt x="3676" y="765"/>
                    <a:pt x="3691" y="720"/>
                  </a:cubicBezTo>
                  <a:cubicBezTo>
                    <a:pt x="3706" y="660"/>
                    <a:pt x="3654" y="594"/>
                    <a:pt x="3610" y="653"/>
                  </a:cubicBezTo>
                  <a:cubicBezTo>
                    <a:pt x="3565" y="705"/>
                    <a:pt x="3535" y="668"/>
                    <a:pt x="3550" y="608"/>
                  </a:cubicBezTo>
                  <a:cubicBezTo>
                    <a:pt x="3498" y="616"/>
                    <a:pt x="3468" y="564"/>
                    <a:pt x="3476" y="512"/>
                  </a:cubicBezTo>
                  <a:cubicBezTo>
                    <a:pt x="3483" y="460"/>
                    <a:pt x="3528" y="452"/>
                    <a:pt x="3572" y="423"/>
                  </a:cubicBezTo>
                  <a:cubicBezTo>
                    <a:pt x="3557" y="408"/>
                    <a:pt x="3535" y="415"/>
                    <a:pt x="3513" y="415"/>
                  </a:cubicBezTo>
                  <a:cubicBezTo>
                    <a:pt x="3505" y="386"/>
                    <a:pt x="3520" y="356"/>
                    <a:pt x="3520" y="326"/>
                  </a:cubicBezTo>
                  <a:cubicBezTo>
                    <a:pt x="3483" y="319"/>
                    <a:pt x="3446" y="304"/>
                    <a:pt x="3424" y="334"/>
                  </a:cubicBezTo>
                  <a:cubicBezTo>
                    <a:pt x="3409" y="356"/>
                    <a:pt x="3416" y="438"/>
                    <a:pt x="3372" y="415"/>
                  </a:cubicBezTo>
                  <a:cubicBezTo>
                    <a:pt x="3357" y="363"/>
                    <a:pt x="3268" y="386"/>
                    <a:pt x="3223" y="386"/>
                  </a:cubicBezTo>
                  <a:cubicBezTo>
                    <a:pt x="3216" y="363"/>
                    <a:pt x="3216" y="341"/>
                    <a:pt x="3216" y="319"/>
                  </a:cubicBezTo>
                  <a:cubicBezTo>
                    <a:pt x="3186" y="311"/>
                    <a:pt x="3149" y="245"/>
                    <a:pt x="3119" y="252"/>
                  </a:cubicBezTo>
                  <a:cubicBezTo>
                    <a:pt x="3097" y="274"/>
                    <a:pt x="3097" y="304"/>
                    <a:pt x="3067" y="311"/>
                  </a:cubicBezTo>
                  <a:cubicBezTo>
                    <a:pt x="3060" y="274"/>
                    <a:pt x="3053" y="260"/>
                    <a:pt x="3023" y="237"/>
                  </a:cubicBezTo>
                  <a:cubicBezTo>
                    <a:pt x="3000" y="215"/>
                    <a:pt x="3008" y="193"/>
                    <a:pt x="2993" y="170"/>
                  </a:cubicBezTo>
                  <a:cubicBezTo>
                    <a:pt x="2971" y="133"/>
                    <a:pt x="2911" y="170"/>
                    <a:pt x="2882" y="148"/>
                  </a:cubicBezTo>
                  <a:cubicBezTo>
                    <a:pt x="2852" y="133"/>
                    <a:pt x="2859" y="103"/>
                    <a:pt x="2852" y="74"/>
                  </a:cubicBezTo>
                  <a:cubicBezTo>
                    <a:pt x="2822" y="66"/>
                    <a:pt x="2770" y="96"/>
                    <a:pt x="2763" y="133"/>
                  </a:cubicBezTo>
                  <a:cubicBezTo>
                    <a:pt x="2741" y="133"/>
                    <a:pt x="2733" y="126"/>
                    <a:pt x="2733" y="103"/>
                  </a:cubicBezTo>
                  <a:cubicBezTo>
                    <a:pt x="2703" y="96"/>
                    <a:pt x="2689" y="141"/>
                    <a:pt x="2689" y="163"/>
                  </a:cubicBezTo>
                  <a:cubicBezTo>
                    <a:pt x="2659" y="170"/>
                    <a:pt x="2651" y="133"/>
                    <a:pt x="2644" y="111"/>
                  </a:cubicBezTo>
                  <a:cubicBezTo>
                    <a:pt x="2629" y="81"/>
                    <a:pt x="2600" y="74"/>
                    <a:pt x="2562" y="81"/>
                  </a:cubicBezTo>
                  <a:cubicBezTo>
                    <a:pt x="2525" y="81"/>
                    <a:pt x="2503" y="74"/>
                    <a:pt x="2473" y="59"/>
                  </a:cubicBezTo>
                  <a:cubicBezTo>
                    <a:pt x="2436" y="44"/>
                    <a:pt x="2384" y="59"/>
                    <a:pt x="2347" y="59"/>
                  </a:cubicBezTo>
                  <a:cubicBezTo>
                    <a:pt x="2347" y="74"/>
                    <a:pt x="2340" y="89"/>
                    <a:pt x="2340" y="96"/>
                  </a:cubicBezTo>
                  <a:cubicBezTo>
                    <a:pt x="2317" y="103"/>
                    <a:pt x="2288" y="103"/>
                    <a:pt x="2280" y="81"/>
                  </a:cubicBezTo>
                  <a:cubicBezTo>
                    <a:pt x="2273" y="59"/>
                    <a:pt x="2280" y="29"/>
                    <a:pt x="2265" y="22"/>
                  </a:cubicBezTo>
                  <a:cubicBezTo>
                    <a:pt x="2243" y="0"/>
                    <a:pt x="2154" y="22"/>
                    <a:pt x="2132" y="37"/>
                  </a:cubicBezTo>
                  <a:cubicBezTo>
                    <a:pt x="2124" y="37"/>
                    <a:pt x="2109" y="44"/>
                    <a:pt x="2102" y="44"/>
                  </a:cubicBezTo>
                  <a:lnTo>
                    <a:pt x="2102" y="44"/>
                  </a:lnTo>
                  <a:cubicBezTo>
                    <a:pt x="2109" y="52"/>
                    <a:pt x="2109" y="52"/>
                    <a:pt x="2117" y="52"/>
                  </a:cubicBezTo>
                  <a:cubicBezTo>
                    <a:pt x="2124" y="96"/>
                    <a:pt x="2095" y="133"/>
                    <a:pt x="2102" y="170"/>
                  </a:cubicBezTo>
                  <a:cubicBezTo>
                    <a:pt x="2139" y="170"/>
                    <a:pt x="2169" y="170"/>
                    <a:pt x="2198" y="170"/>
                  </a:cubicBezTo>
                  <a:cubicBezTo>
                    <a:pt x="2198" y="178"/>
                    <a:pt x="2198" y="178"/>
                    <a:pt x="2198" y="185"/>
                  </a:cubicBezTo>
                  <a:cubicBezTo>
                    <a:pt x="2191" y="185"/>
                    <a:pt x="2191" y="193"/>
                    <a:pt x="2184" y="193"/>
                  </a:cubicBezTo>
                  <a:cubicBezTo>
                    <a:pt x="2161" y="193"/>
                    <a:pt x="2132" y="222"/>
                    <a:pt x="2117" y="237"/>
                  </a:cubicBezTo>
                  <a:cubicBezTo>
                    <a:pt x="2102" y="222"/>
                    <a:pt x="2080" y="230"/>
                    <a:pt x="2057" y="230"/>
                  </a:cubicBezTo>
                  <a:lnTo>
                    <a:pt x="2057" y="237"/>
                  </a:lnTo>
                  <a:cubicBezTo>
                    <a:pt x="2020" y="237"/>
                    <a:pt x="2006" y="267"/>
                    <a:pt x="1998" y="304"/>
                  </a:cubicBezTo>
                  <a:cubicBezTo>
                    <a:pt x="1953" y="304"/>
                    <a:pt x="1886" y="311"/>
                    <a:pt x="1842" y="289"/>
                  </a:cubicBezTo>
                  <a:cubicBezTo>
                    <a:pt x="1783" y="267"/>
                    <a:pt x="1820" y="200"/>
                    <a:pt x="1820" y="148"/>
                  </a:cubicBezTo>
                  <a:cubicBezTo>
                    <a:pt x="1783" y="148"/>
                    <a:pt x="1738" y="141"/>
                    <a:pt x="1701" y="141"/>
                  </a:cubicBezTo>
                  <a:cubicBezTo>
                    <a:pt x="1679" y="148"/>
                    <a:pt x="1656" y="148"/>
                    <a:pt x="1641" y="155"/>
                  </a:cubicBezTo>
                  <a:cubicBezTo>
                    <a:pt x="1619" y="163"/>
                    <a:pt x="1612" y="178"/>
                    <a:pt x="1590" y="185"/>
                  </a:cubicBezTo>
                  <a:cubicBezTo>
                    <a:pt x="1567" y="193"/>
                    <a:pt x="1552" y="193"/>
                    <a:pt x="1530" y="193"/>
                  </a:cubicBezTo>
                  <a:cubicBezTo>
                    <a:pt x="1493" y="193"/>
                    <a:pt x="1501" y="193"/>
                    <a:pt x="1478" y="215"/>
                  </a:cubicBezTo>
                  <a:cubicBezTo>
                    <a:pt x="1449" y="237"/>
                    <a:pt x="1426" y="252"/>
                    <a:pt x="1396" y="267"/>
                  </a:cubicBezTo>
                  <a:cubicBezTo>
                    <a:pt x="1396" y="304"/>
                    <a:pt x="1300" y="282"/>
                    <a:pt x="1270" y="282"/>
                  </a:cubicBezTo>
                  <a:cubicBezTo>
                    <a:pt x="1211" y="282"/>
                    <a:pt x="1189" y="267"/>
                    <a:pt x="1151" y="222"/>
                  </a:cubicBezTo>
                  <a:cubicBezTo>
                    <a:pt x="1144" y="207"/>
                    <a:pt x="1122" y="170"/>
                    <a:pt x="1107" y="163"/>
                  </a:cubicBezTo>
                  <a:cubicBezTo>
                    <a:pt x="1092" y="155"/>
                    <a:pt x="1055" y="163"/>
                    <a:pt x="1040" y="163"/>
                  </a:cubicBezTo>
                  <a:cubicBezTo>
                    <a:pt x="1018" y="163"/>
                    <a:pt x="996" y="155"/>
                    <a:pt x="981" y="148"/>
                  </a:cubicBezTo>
                  <a:cubicBezTo>
                    <a:pt x="958" y="148"/>
                    <a:pt x="944" y="141"/>
                    <a:pt x="936" y="170"/>
                  </a:cubicBezTo>
                  <a:cubicBezTo>
                    <a:pt x="914" y="178"/>
                    <a:pt x="906" y="163"/>
                    <a:pt x="891" y="155"/>
                  </a:cubicBezTo>
                  <a:cubicBezTo>
                    <a:pt x="869" y="148"/>
                    <a:pt x="877" y="148"/>
                    <a:pt x="854" y="155"/>
                  </a:cubicBezTo>
                  <a:cubicBezTo>
                    <a:pt x="825" y="163"/>
                    <a:pt x="795" y="178"/>
                    <a:pt x="758" y="155"/>
                  </a:cubicBezTo>
                  <a:cubicBezTo>
                    <a:pt x="750" y="155"/>
                    <a:pt x="736" y="133"/>
                    <a:pt x="721" y="126"/>
                  </a:cubicBezTo>
                  <a:cubicBezTo>
                    <a:pt x="706" y="126"/>
                    <a:pt x="699" y="148"/>
                    <a:pt x="691" y="148"/>
                  </a:cubicBezTo>
                  <a:cubicBezTo>
                    <a:pt x="639" y="170"/>
                    <a:pt x="639" y="133"/>
                    <a:pt x="632" y="96"/>
                  </a:cubicBezTo>
                  <a:cubicBezTo>
                    <a:pt x="602" y="96"/>
                    <a:pt x="580" y="148"/>
                    <a:pt x="572" y="170"/>
                  </a:cubicBezTo>
                  <a:cubicBezTo>
                    <a:pt x="542" y="170"/>
                    <a:pt x="550" y="103"/>
                    <a:pt x="542" y="81"/>
                  </a:cubicBezTo>
                  <a:cubicBezTo>
                    <a:pt x="513" y="29"/>
                    <a:pt x="513" y="111"/>
                    <a:pt x="513" y="133"/>
                  </a:cubicBezTo>
                  <a:cubicBezTo>
                    <a:pt x="505" y="178"/>
                    <a:pt x="498" y="200"/>
                    <a:pt x="491" y="237"/>
                  </a:cubicBezTo>
                  <a:cubicBezTo>
                    <a:pt x="476" y="267"/>
                    <a:pt x="483" y="311"/>
                    <a:pt x="461" y="341"/>
                  </a:cubicBezTo>
                  <a:cubicBezTo>
                    <a:pt x="394" y="341"/>
                    <a:pt x="320" y="334"/>
                    <a:pt x="245" y="334"/>
                  </a:cubicBezTo>
                  <a:cubicBezTo>
                    <a:pt x="231" y="334"/>
                    <a:pt x="208" y="334"/>
                    <a:pt x="194" y="334"/>
                  </a:cubicBezTo>
                  <a:cubicBezTo>
                    <a:pt x="186" y="326"/>
                    <a:pt x="171" y="311"/>
                    <a:pt x="164" y="311"/>
                  </a:cubicBezTo>
                  <a:cubicBezTo>
                    <a:pt x="134" y="319"/>
                    <a:pt x="149" y="334"/>
                    <a:pt x="127" y="341"/>
                  </a:cubicBezTo>
                  <a:cubicBezTo>
                    <a:pt x="119" y="349"/>
                    <a:pt x="97" y="349"/>
                    <a:pt x="82" y="349"/>
                  </a:cubicBezTo>
                  <a:cubicBezTo>
                    <a:pt x="75" y="363"/>
                    <a:pt x="60" y="363"/>
                    <a:pt x="52" y="378"/>
                  </a:cubicBezTo>
                  <a:cubicBezTo>
                    <a:pt x="45" y="400"/>
                    <a:pt x="60" y="423"/>
                    <a:pt x="37" y="438"/>
                  </a:cubicBezTo>
                  <a:cubicBezTo>
                    <a:pt x="30" y="460"/>
                    <a:pt x="23" y="482"/>
                    <a:pt x="15" y="512"/>
                  </a:cubicBezTo>
                  <a:cubicBezTo>
                    <a:pt x="0" y="586"/>
                    <a:pt x="0" y="586"/>
                    <a:pt x="0" y="586"/>
                  </a:cubicBezTo>
                  <a:cubicBezTo>
                    <a:pt x="23" y="601"/>
                    <a:pt x="75" y="601"/>
                    <a:pt x="104" y="608"/>
                  </a:cubicBezTo>
                  <a:cubicBezTo>
                    <a:pt x="164" y="608"/>
                    <a:pt x="149" y="556"/>
                    <a:pt x="171" y="519"/>
                  </a:cubicBezTo>
                  <a:cubicBezTo>
                    <a:pt x="201" y="482"/>
                    <a:pt x="253" y="512"/>
                    <a:pt x="297" y="497"/>
                  </a:cubicBezTo>
                  <a:cubicBezTo>
                    <a:pt x="305" y="497"/>
                    <a:pt x="334" y="475"/>
                    <a:pt x="349" y="467"/>
                  </a:cubicBezTo>
                  <a:cubicBezTo>
                    <a:pt x="364" y="460"/>
                    <a:pt x="372" y="430"/>
                    <a:pt x="401" y="438"/>
                  </a:cubicBezTo>
                  <a:cubicBezTo>
                    <a:pt x="387" y="452"/>
                    <a:pt x="387" y="490"/>
                    <a:pt x="379" y="497"/>
                  </a:cubicBezTo>
                  <a:cubicBezTo>
                    <a:pt x="364" y="512"/>
                    <a:pt x="342" y="505"/>
                    <a:pt x="320" y="512"/>
                  </a:cubicBezTo>
                  <a:cubicBezTo>
                    <a:pt x="312" y="519"/>
                    <a:pt x="297" y="542"/>
                    <a:pt x="283" y="549"/>
                  </a:cubicBezTo>
                  <a:cubicBezTo>
                    <a:pt x="260" y="564"/>
                    <a:pt x="260" y="564"/>
                    <a:pt x="231" y="564"/>
                  </a:cubicBezTo>
                  <a:cubicBezTo>
                    <a:pt x="208" y="564"/>
                    <a:pt x="201" y="564"/>
                    <a:pt x="201" y="571"/>
                  </a:cubicBezTo>
                  <a:cubicBezTo>
                    <a:pt x="194" y="571"/>
                    <a:pt x="194" y="579"/>
                    <a:pt x="194" y="586"/>
                  </a:cubicBezTo>
                  <a:cubicBezTo>
                    <a:pt x="179" y="608"/>
                    <a:pt x="186" y="668"/>
                    <a:pt x="186" y="690"/>
                  </a:cubicBezTo>
                  <a:cubicBezTo>
                    <a:pt x="208" y="683"/>
                    <a:pt x="231" y="690"/>
                    <a:pt x="238" y="720"/>
                  </a:cubicBezTo>
                  <a:cubicBezTo>
                    <a:pt x="245" y="750"/>
                    <a:pt x="223" y="727"/>
                    <a:pt x="208" y="757"/>
                  </a:cubicBezTo>
                  <a:cubicBezTo>
                    <a:pt x="231" y="757"/>
                    <a:pt x="260" y="765"/>
                    <a:pt x="283" y="779"/>
                  </a:cubicBezTo>
                  <a:cubicBezTo>
                    <a:pt x="320" y="794"/>
                    <a:pt x="260" y="816"/>
                    <a:pt x="268" y="854"/>
                  </a:cubicBezTo>
                  <a:cubicBezTo>
                    <a:pt x="290" y="854"/>
                    <a:pt x="290" y="816"/>
                    <a:pt x="320" y="816"/>
                  </a:cubicBezTo>
                  <a:cubicBezTo>
                    <a:pt x="320" y="839"/>
                    <a:pt x="320" y="846"/>
                    <a:pt x="305" y="861"/>
                  </a:cubicBezTo>
                  <a:cubicBezTo>
                    <a:pt x="297" y="876"/>
                    <a:pt x="275" y="868"/>
                    <a:pt x="290" y="891"/>
                  </a:cubicBezTo>
                  <a:cubicBezTo>
                    <a:pt x="312" y="883"/>
                    <a:pt x="334" y="839"/>
                    <a:pt x="364" y="854"/>
                  </a:cubicBezTo>
                  <a:lnTo>
                    <a:pt x="364" y="861"/>
                  </a:lnTo>
                  <a:cubicBezTo>
                    <a:pt x="327" y="868"/>
                    <a:pt x="342" y="920"/>
                    <a:pt x="305" y="920"/>
                  </a:cubicBezTo>
                  <a:cubicBezTo>
                    <a:pt x="327" y="943"/>
                    <a:pt x="342" y="957"/>
                    <a:pt x="349" y="987"/>
                  </a:cubicBezTo>
                  <a:cubicBezTo>
                    <a:pt x="394" y="987"/>
                    <a:pt x="439" y="1054"/>
                    <a:pt x="476" y="1076"/>
                  </a:cubicBezTo>
                  <a:cubicBezTo>
                    <a:pt x="520" y="1099"/>
                    <a:pt x="557" y="1121"/>
                    <a:pt x="602" y="1158"/>
                  </a:cubicBezTo>
                  <a:cubicBezTo>
                    <a:pt x="617" y="1173"/>
                    <a:pt x="639" y="1188"/>
                    <a:pt x="654" y="1202"/>
                  </a:cubicBezTo>
                  <a:cubicBezTo>
                    <a:pt x="676" y="1225"/>
                    <a:pt x="691" y="1247"/>
                    <a:pt x="721" y="1262"/>
                  </a:cubicBezTo>
                  <a:cubicBezTo>
                    <a:pt x="758" y="1269"/>
                    <a:pt x="825" y="1247"/>
                    <a:pt x="825" y="1314"/>
                  </a:cubicBezTo>
                  <a:cubicBezTo>
                    <a:pt x="839" y="1314"/>
                    <a:pt x="862" y="1314"/>
                    <a:pt x="869" y="1307"/>
                  </a:cubicBezTo>
                  <a:cubicBezTo>
                    <a:pt x="869" y="1277"/>
                    <a:pt x="951" y="1307"/>
                    <a:pt x="981" y="1307"/>
                  </a:cubicBezTo>
                  <a:cubicBezTo>
                    <a:pt x="1003" y="1307"/>
                    <a:pt x="1033" y="1321"/>
                    <a:pt x="1062" y="1321"/>
                  </a:cubicBezTo>
                  <a:cubicBezTo>
                    <a:pt x="1085" y="1314"/>
                    <a:pt x="1092" y="1307"/>
                    <a:pt x="1122" y="1307"/>
                  </a:cubicBezTo>
                  <a:cubicBezTo>
                    <a:pt x="1122" y="1299"/>
                    <a:pt x="1122" y="1299"/>
                    <a:pt x="1122" y="1292"/>
                  </a:cubicBezTo>
                  <a:cubicBezTo>
                    <a:pt x="1166" y="1262"/>
                    <a:pt x="1218" y="1292"/>
                    <a:pt x="1270" y="1277"/>
                  </a:cubicBezTo>
                  <a:cubicBezTo>
                    <a:pt x="1293" y="1262"/>
                    <a:pt x="1300" y="1232"/>
                    <a:pt x="1330" y="1225"/>
                  </a:cubicBezTo>
                  <a:cubicBezTo>
                    <a:pt x="1344" y="1225"/>
                    <a:pt x="1374" y="1240"/>
                    <a:pt x="1396" y="1232"/>
                  </a:cubicBezTo>
                  <a:cubicBezTo>
                    <a:pt x="1404" y="1225"/>
                    <a:pt x="1426" y="1188"/>
                    <a:pt x="1411" y="1188"/>
                  </a:cubicBezTo>
                  <a:cubicBezTo>
                    <a:pt x="1396" y="1188"/>
                    <a:pt x="1389" y="1188"/>
                    <a:pt x="1374" y="1188"/>
                  </a:cubicBezTo>
                  <a:cubicBezTo>
                    <a:pt x="1374" y="1165"/>
                    <a:pt x="1396" y="1150"/>
                    <a:pt x="1419" y="1158"/>
                  </a:cubicBezTo>
                  <a:cubicBezTo>
                    <a:pt x="1449" y="1173"/>
                    <a:pt x="1426" y="1202"/>
                    <a:pt x="1471" y="1180"/>
                  </a:cubicBezTo>
                  <a:cubicBezTo>
                    <a:pt x="1471" y="1128"/>
                    <a:pt x="1530" y="1106"/>
                    <a:pt x="1567" y="1113"/>
                  </a:cubicBezTo>
                  <a:cubicBezTo>
                    <a:pt x="1567" y="1158"/>
                    <a:pt x="1612" y="1165"/>
                    <a:pt x="1649" y="1143"/>
                  </a:cubicBezTo>
                  <a:cubicBezTo>
                    <a:pt x="1634" y="1158"/>
                    <a:pt x="1627" y="1173"/>
                    <a:pt x="1612" y="1188"/>
                  </a:cubicBezTo>
                  <a:cubicBezTo>
                    <a:pt x="1597" y="1202"/>
                    <a:pt x="1582" y="1202"/>
                    <a:pt x="1575" y="1232"/>
                  </a:cubicBezTo>
                  <a:cubicBezTo>
                    <a:pt x="1552" y="1269"/>
                    <a:pt x="1538" y="1307"/>
                    <a:pt x="1530" y="1359"/>
                  </a:cubicBezTo>
                  <a:cubicBezTo>
                    <a:pt x="1501" y="1366"/>
                    <a:pt x="1471" y="1410"/>
                    <a:pt x="1441" y="1440"/>
                  </a:cubicBezTo>
                  <a:cubicBezTo>
                    <a:pt x="1426" y="1448"/>
                    <a:pt x="1404" y="1462"/>
                    <a:pt x="1389" y="1477"/>
                  </a:cubicBezTo>
                  <a:cubicBezTo>
                    <a:pt x="1382" y="1492"/>
                    <a:pt x="1389" y="1514"/>
                    <a:pt x="1382" y="1529"/>
                  </a:cubicBezTo>
                  <a:cubicBezTo>
                    <a:pt x="1352" y="1529"/>
                    <a:pt x="1330" y="1522"/>
                    <a:pt x="1300" y="1522"/>
                  </a:cubicBezTo>
                  <a:cubicBezTo>
                    <a:pt x="1285" y="1529"/>
                    <a:pt x="1300" y="1544"/>
                    <a:pt x="1278" y="1537"/>
                  </a:cubicBezTo>
                  <a:cubicBezTo>
                    <a:pt x="1263" y="1529"/>
                    <a:pt x="1270" y="1514"/>
                    <a:pt x="1248" y="1507"/>
                  </a:cubicBezTo>
                  <a:cubicBezTo>
                    <a:pt x="1241" y="1499"/>
                    <a:pt x="1218" y="1507"/>
                    <a:pt x="1211" y="1507"/>
                  </a:cubicBezTo>
                  <a:cubicBezTo>
                    <a:pt x="1196" y="1514"/>
                    <a:pt x="1181" y="1522"/>
                    <a:pt x="1159" y="1537"/>
                  </a:cubicBezTo>
                  <a:cubicBezTo>
                    <a:pt x="1174" y="1537"/>
                    <a:pt x="1189" y="1537"/>
                    <a:pt x="1204" y="1537"/>
                  </a:cubicBezTo>
                  <a:cubicBezTo>
                    <a:pt x="1196" y="1566"/>
                    <a:pt x="1144" y="1589"/>
                    <a:pt x="1144" y="1618"/>
                  </a:cubicBezTo>
                  <a:cubicBezTo>
                    <a:pt x="1136" y="1618"/>
                    <a:pt x="1122" y="1626"/>
                    <a:pt x="1114" y="1626"/>
                  </a:cubicBezTo>
                  <a:cubicBezTo>
                    <a:pt x="1114" y="1626"/>
                    <a:pt x="1114" y="1626"/>
                    <a:pt x="1114" y="1633"/>
                  </a:cubicBezTo>
                  <a:cubicBezTo>
                    <a:pt x="1107" y="1633"/>
                    <a:pt x="1099" y="1633"/>
                    <a:pt x="1092" y="1626"/>
                  </a:cubicBezTo>
                  <a:cubicBezTo>
                    <a:pt x="1099" y="1574"/>
                    <a:pt x="1033" y="1604"/>
                    <a:pt x="1010" y="1618"/>
                  </a:cubicBezTo>
                  <a:cubicBezTo>
                    <a:pt x="1010" y="1626"/>
                    <a:pt x="1010" y="1633"/>
                    <a:pt x="1010" y="1641"/>
                  </a:cubicBezTo>
                  <a:cubicBezTo>
                    <a:pt x="1003" y="1641"/>
                    <a:pt x="996" y="1641"/>
                    <a:pt x="988" y="1641"/>
                  </a:cubicBezTo>
                  <a:cubicBezTo>
                    <a:pt x="973" y="1648"/>
                    <a:pt x="951" y="1633"/>
                    <a:pt x="958" y="1663"/>
                  </a:cubicBezTo>
                  <a:cubicBezTo>
                    <a:pt x="958" y="1670"/>
                    <a:pt x="951" y="1670"/>
                    <a:pt x="944" y="1670"/>
                  </a:cubicBezTo>
                  <a:cubicBezTo>
                    <a:pt x="944" y="1663"/>
                    <a:pt x="936" y="1648"/>
                    <a:pt x="936" y="1641"/>
                  </a:cubicBezTo>
                  <a:cubicBezTo>
                    <a:pt x="899" y="1633"/>
                    <a:pt x="862" y="1648"/>
                    <a:pt x="825" y="1648"/>
                  </a:cubicBezTo>
                  <a:lnTo>
                    <a:pt x="832" y="1648"/>
                  </a:lnTo>
                  <a:cubicBezTo>
                    <a:pt x="839" y="1655"/>
                    <a:pt x="839" y="1670"/>
                    <a:pt x="832" y="1678"/>
                  </a:cubicBezTo>
                  <a:cubicBezTo>
                    <a:pt x="802" y="1693"/>
                    <a:pt x="802" y="1655"/>
                    <a:pt x="780" y="1648"/>
                  </a:cubicBezTo>
                  <a:cubicBezTo>
                    <a:pt x="765" y="1648"/>
                    <a:pt x="743" y="1663"/>
                    <a:pt x="728" y="1663"/>
                  </a:cubicBezTo>
                  <a:cubicBezTo>
                    <a:pt x="706" y="1670"/>
                    <a:pt x="684" y="1670"/>
                    <a:pt x="661" y="1678"/>
                  </a:cubicBezTo>
                  <a:cubicBezTo>
                    <a:pt x="646" y="1685"/>
                    <a:pt x="639" y="1700"/>
                    <a:pt x="624" y="1707"/>
                  </a:cubicBezTo>
                  <a:cubicBezTo>
                    <a:pt x="624" y="1685"/>
                    <a:pt x="654" y="1693"/>
                    <a:pt x="654" y="1663"/>
                  </a:cubicBezTo>
                  <a:cubicBezTo>
                    <a:pt x="580" y="1670"/>
                    <a:pt x="646" y="1604"/>
                    <a:pt x="661" y="1566"/>
                  </a:cubicBezTo>
                  <a:cubicBezTo>
                    <a:pt x="639" y="1581"/>
                    <a:pt x="624" y="1566"/>
                    <a:pt x="602" y="1566"/>
                  </a:cubicBezTo>
                  <a:cubicBezTo>
                    <a:pt x="587" y="1574"/>
                    <a:pt x="572" y="1589"/>
                    <a:pt x="557" y="1589"/>
                  </a:cubicBezTo>
                  <a:cubicBezTo>
                    <a:pt x="528" y="1581"/>
                    <a:pt x="513" y="1559"/>
                    <a:pt x="542" y="1537"/>
                  </a:cubicBezTo>
                  <a:cubicBezTo>
                    <a:pt x="557" y="1529"/>
                    <a:pt x="580" y="1544"/>
                    <a:pt x="580" y="1514"/>
                  </a:cubicBezTo>
                  <a:cubicBezTo>
                    <a:pt x="557" y="1514"/>
                    <a:pt x="535" y="1507"/>
                    <a:pt x="520" y="1522"/>
                  </a:cubicBezTo>
                  <a:cubicBezTo>
                    <a:pt x="505" y="1529"/>
                    <a:pt x="520" y="1544"/>
                    <a:pt x="513" y="1552"/>
                  </a:cubicBezTo>
                  <a:cubicBezTo>
                    <a:pt x="505" y="1566"/>
                    <a:pt x="498" y="1566"/>
                    <a:pt x="491" y="1581"/>
                  </a:cubicBezTo>
                  <a:cubicBezTo>
                    <a:pt x="424" y="1604"/>
                    <a:pt x="513" y="1700"/>
                    <a:pt x="528" y="1737"/>
                  </a:cubicBezTo>
                  <a:cubicBezTo>
                    <a:pt x="550" y="1767"/>
                    <a:pt x="557" y="1797"/>
                    <a:pt x="580" y="1826"/>
                  </a:cubicBezTo>
                  <a:cubicBezTo>
                    <a:pt x="624" y="1900"/>
                    <a:pt x="684" y="1959"/>
                    <a:pt x="728" y="2026"/>
                  </a:cubicBezTo>
                  <a:cubicBezTo>
                    <a:pt x="758" y="2063"/>
                    <a:pt x="765" y="2085"/>
                    <a:pt x="802" y="2108"/>
                  </a:cubicBezTo>
                  <a:cubicBezTo>
                    <a:pt x="839" y="2137"/>
                    <a:pt x="854" y="2167"/>
                    <a:pt x="891" y="2197"/>
                  </a:cubicBezTo>
                  <a:cubicBezTo>
                    <a:pt x="921" y="2226"/>
                    <a:pt x="944" y="2248"/>
                    <a:pt x="966" y="2286"/>
                  </a:cubicBezTo>
                  <a:cubicBezTo>
                    <a:pt x="981" y="2315"/>
                    <a:pt x="996" y="2345"/>
                    <a:pt x="1033" y="2338"/>
                  </a:cubicBezTo>
                  <a:cubicBezTo>
                    <a:pt x="1025" y="2345"/>
                    <a:pt x="1025" y="2345"/>
                    <a:pt x="1018" y="2353"/>
                  </a:cubicBezTo>
                  <a:cubicBezTo>
                    <a:pt x="1025" y="2427"/>
                    <a:pt x="1114" y="2501"/>
                    <a:pt x="1166" y="2546"/>
                  </a:cubicBezTo>
                  <a:cubicBezTo>
                    <a:pt x="1196" y="2575"/>
                    <a:pt x="1218" y="2605"/>
                    <a:pt x="1248" y="2627"/>
                  </a:cubicBezTo>
                  <a:cubicBezTo>
                    <a:pt x="1278" y="2650"/>
                    <a:pt x="1293" y="2650"/>
                    <a:pt x="1307" y="2672"/>
                  </a:cubicBezTo>
                  <a:cubicBezTo>
                    <a:pt x="1322" y="2694"/>
                    <a:pt x="1337" y="2709"/>
                    <a:pt x="1352" y="2724"/>
                  </a:cubicBezTo>
                  <a:cubicBezTo>
                    <a:pt x="1382" y="2754"/>
                    <a:pt x="1419" y="2761"/>
                    <a:pt x="1449" y="2791"/>
                  </a:cubicBezTo>
                  <a:cubicBezTo>
                    <a:pt x="1471" y="2805"/>
                    <a:pt x="1478" y="2828"/>
                    <a:pt x="1493" y="2835"/>
                  </a:cubicBezTo>
                  <a:cubicBezTo>
                    <a:pt x="1515" y="2850"/>
                    <a:pt x="1523" y="2850"/>
                    <a:pt x="1545" y="2850"/>
                  </a:cubicBezTo>
                  <a:cubicBezTo>
                    <a:pt x="1590" y="2858"/>
                    <a:pt x="1604" y="2910"/>
                    <a:pt x="1649" y="2902"/>
                  </a:cubicBezTo>
                  <a:cubicBezTo>
                    <a:pt x="1664" y="2902"/>
                    <a:pt x="1671" y="2887"/>
                    <a:pt x="1694" y="2887"/>
                  </a:cubicBezTo>
                  <a:cubicBezTo>
                    <a:pt x="1716" y="2887"/>
                    <a:pt x="1723" y="2902"/>
                    <a:pt x="1746" y="2910"/>
                  </a:cubicBezTo>
                  <a:cubicBezTo>
                    <a:pt x="1768" y="2902"/>
                    <a:pt x="1805" y="2917"/>
                    <a:pt x="1827" y="2939"/>
                  </a:cubicBezTo>
                  <a:cubicBezTo>
                    <a:pt x="1849" y="2917"/>
                    <a:pt x="1886" y="2910"/>
                    <a:pt x="1894" y="2895"/>
                  </a:cubicBezTo>
                  <a:cubicBezTo>
                    <a:pt x="1931" y="2895"/>
                    <a:pt x="1968" y="2902"/>
                    <a:pt x="1998" y="2880"/>
                  </a:cubicBezTo>
                  <a:cubicBezTo>
                    <a:pt x="2028" y="2872"/>
                    <a:pt x="2028" y="2858"/>
                    <a:pt x="2057" y="2850"/>
                  </a:cubicBezTo>
                  <a:cubicBezTo>
                    <a:pt x="2080" y="2850"/>
                    <a:pt x="2095" y="2858"/>
                    <a:pt x="2117" y="2858"/>
                  </a:cubicBezTo>
                  <a:cubicBezTo>
                    <a:pt x="2132" y="2828"/>
                    <a:pt x="2146" y="2813"/>
                    <a:pt x="2184" y="2805"/>
                  </a:cubicBezTo>
                  <a:cubicBezTo>
                    <a:pt x="2206" y="2805"/>
                    <a:pt x="2258" y="2813"/>
                    <a:pt x="2258" y="2776"/>
                  </a:cubicBezTo>
                  <a:cubicBezTo>
                    <a:pt x="2236" y="2783"/>
                    <a:pt x="2206" y="2776"/>
                    <a:pt x="2198" y="2805"/>
                  </a:cubicBezTo>
                  <a:cubicBezTo>
                    <a:pt x="2176" y="2768"/>
                    <a:pt x="2258" y="2754"/>
                    <a:pt x="2280" y="2754"/>
                  </a:cubicBezTo>
                  <a:cubicBezTo>
                    <a:pt x="2317" y="2761"/>
                    <a:pt x="2354" y="2768"/>
                    <a:pt x="2392" y="2746"/>
                  </a:cubicBezTo>
                  <a:cubicBezTo>
                    <a:pt x="2406" y="2716"/>
                    <a:pt x="2436" y="2724"/>
                    <a:pt x="2466" y="2716"/>
                  </a:cubicBezTo>
                  <a:cubicBezTo>
                    <a:pt x="2496" y="2716"/>
                    <a:pt x="2518" y="2702"/>
                    <a:pt x="2540" y="2687"/>
                  </a:cubicBezTo>
                  <a:cubicBezTo>
                    <a:pt x="2570" y="2672"/>
                    <a:pt x="2585" y="2642"/>
                    <a:pt x="2614" y="2642"/>
                  </a:cubicBezTo>
                  <a:cubicBezTo>
                    <a:pt x="2622" y="2627"/>
                    <a:pt x="2622" y="2613"/>
                    <a:pt x="2622" y="2605"/>
                  </a:cubicBezTo>
                  <a:lnTo>
                    <a:pt x="2629" y="2598"/>
                  </a:lnTo>
                  <a:cubicBezTo>
                    <a:pt x="2659" y="2546"/>
                    <a:pt x="2689" y="2516"/>
                    <a:pt x="2733" y="2471"/>
                  </a:cubicBezTo>
                  <a:cubicBezTo>
                    <a:pt x="2778" y="2434"/>
                    <a:pt x="2763" y="2382"/>
                    <a:pt x="2770" y="2323"/>
                  </a:cubicBezTo>
                  <a:cubicBezTo>
                    <a:pt x="2800" y="2323"/>
                    <a:pt x="2785" y="2263"/>
                    <a:pt x="2785" y="2241"/>
                  </a:cubicBezTo>
                  <a:cubicBezTo>
                    <a:pt x="2785" y="2226"/>
                    <a:pt x="2793" y="2204"/>
                    <a:pt x="2785" y="2189"/>
                  </a:cubicBezTo>
                  <a:cubicBezTo>
                    <a:pt x="2785" y="2174"/>
                    <a:pt x="2770" y="2167"/>
                    <a:pt x="2770" y="2152"/>
                  </a:cubicBezTo>
                  <a:cubicBezTo>
                    <a:pt x="2763" y="2122"/>
                    <a:pt x="2770" y="2093"/>
                    <a:pt x="2785" y="2070"/>
                  </a:cubicBezTo>
                  <a:cubicBezTo>
                    <a:pt x="2800" y="2048"/>
                    <a:pt x="2822" y="2033"/>
                    <a:pt x="2830" y="2011"/>
                  </a:cubicBezTo>
                  <a:cubicBezTo>
                    <a:pt x="2837" y="2003"/>
                    <a:pt x="2837" y="2003"/>
                    <a:pt x="2845" y="1996"/>
                  </a:cubicBezTo>
                  <a:cubicBezTo>
                    <a:pt x="2822" y="1996"/>
                    <a:pt x="2800" y="1989"/>
                    <a:pt x="2785" y="1981"/>
                  </a:cubicBezTo>
                  <a:cubicBezTo>
                    <a:pt x="2815" y="1966"/>
                    <a:pt x="2815" y="1944"/>
                    <a:pt x="2822" y="1914"/>
                  </a:cubicBezTo>
                  <a:cubicBezTo>
                    <a:pt x="2859" y="1907"/>
                    <a:pt x="2867" y="1944"/>
                    <a:pt x="2897" y="1944"/>
                  </a:cubicBezTo>
                  <a:cubicBezTo>
                    <a:pt x="2926" y="1944"/>
                    <a:pt x="2919" y="1914"/>
                    <a:pt x="2956" y="1922"/>
                  </a:cubicBezTo>
                  <a:cubicBezTo>
                    <a:pt x="2956" y="1914"/>
                    <a:pt x="2956" y="1907"/>
                    <a:pt x="2956" y="1907"/>
                  </a:cubicBezTo>
                  <a:cubicBezTo>
                    <a:pt x="2934" y="1900"/>
                    <a:pt x="2911" y="1907"/>
                    <a:pt x="2889" y="1900"/>
                  </a:cubicBezTo>
                  <a:cubicBezTo>
                    <a:pt x="2897" y="1885"/>
                    <a:pt x="2911" y="1885"/>
                    <a:pt x="2934" y="1885"/>
                  </a:cubicBezTo>
                  <a:cubicBezTo>
                    <a:pt x="2948" y="1804"/>
                    <a:pt x="3053" y="1892"/>
                    <a:pt x="3082" y="1907"/>
                  </a:cubicBezTo>
                  <a:cubicBezTo>
                    <a:pt x="3119" y="1937"/>
                    <a:pt x="3208" y="1929"/>
                    <a:pt x="3253" y="1907"/>
                  </a:cubicBezTo>
                  <a:cubicBezTo>
                    <a:pt x="3260" y="1907"/>
                    <a:pt x="3260" y="1907"/>
                    <a:pt x="3260" y="1907"/>
                  </a:cubicBezTo>
                  <a:cubicBezTo>
                    <a:pt x="3260" y="1907"/>
                    <a:pt x="3260" y="1907"/>
                    <a:pt x="3253" y="1907"/>
                  </a:cubicBezTo>
                  <a:cubicBezTo>
                    <a:pt x="3238" y="1914"/>
                    <a:pt x="3208" y="1959"/>
                    <a:pt x="3186" y="1966"/>
                  </a:cubicBezTo>
                  <a:cubicBezTo>
                    <a:pt x="3164" y="1981"/>
                    <a:pt x="3164" y="1966"/>
                    <a:pt x="3134" y="1959"/>
                  </a:cubicBezTo>
                  <a:cubicBezTo>
                    <a:pt x="3119" y="1959"/>
                    <a:pt x="3097" y="1959"/>
                    <a:pt x="3082" y="1944"/>
                  </a:cubicBezTo>
                  <a:cubicBezTo>
                    <a:pt x="3045" y="1922"/>
                    <a:pt x="3038" y="1870"/>
                    <a:pt x="3000" y="1922"/>
                  </a:cubicBezTo>
                  <a:cubicBezTo>
                    <a:pt x="2978" y="1944"/>
                    <a:pt x="2986" y="1996"/>
                    <a:pt x="2963" y="2011"/>
                  </a:cubicBezTo>
                  <a:cubicBezTo>
                    <a:pt x="2978" y="2018"/>
                    <a:pt x="2993" y="2026"/>
                    <a:pt x="2993" y="2048"/>
                  </a:cubicBezTo>
                  <a:cubicBezTo>
                    <a:pt x="2963" y="2048"/>
                    <a:pt x="2963" y="2122"/>
                    <a:pt x="2963" y="2145"/>
                  </a:cubicBezTo>
                  <a:cubicBezTo>
                    <a:pt x="2978" y="2152"/>
                    <a:pt x="2993" y="2152"/>
                    <a:pt x="3008" y="2152"/>
                  </a:cubicBezTo>
                  <a:cubicBezTo>
                    <a:pt x="3023" y="2122"/>
                    <a:pt x="3134" y="2115"/>
                    <a:pt x="3156" y="2130"/>
                  </a:cubicBezTo>
                  <a:cubicBezTo>
                    <a:pt x="3119" y="2145"/>
                    <a:pt x="3097" y="2167"/>
                    <a:pt x="3053" y="2167"/>
                  </a:cubicBezTo>
                  <a:cubicBezTo>
                    <a:pt x="3030" y="2167"/>
                    <a:pt x="2986" y="2152"/>
                    <a:pt x="2971" y="2182"/>
                  </a:cubicBezTo>
                  <a:cubicBezTo>
                    <a:pt x="2956" y="2204"/>
                    <a:pt x="2971" y="2234"/>
                    <a:pt x="2971" y="2256"/>
                  </a:cubicBezTo>
                  <a:cubicBezTo>
                    <a:pt x="2971" y="2286"/>
                    <a:pt x="2948" y="2308"/>
                    <a:pt x="2956" y="2330"/>
                  </a:cubicBezTo>
                  <a:cubicBezTo>
                    <a:pt x="2963" y="2338"/>
                    <a:pt x="3090" y="2345"/>
                    <a:pt x="3090" y="2360"/>
                  </a:cubicBezTo>
                  <a:cubicBezTo>
                    <a:pt x="3090" y="2368"/>
                    <a:pt x="3090" y="2368"/>
                    <a:pt x="3090" y="2375"/>
                  </a:cubicBezTo>
                  <a:cubicBezTo>
                    <a:pt x="3045" y="2375"/>
                    <a:pt x="3000" y="2368"/>
                    <a:pt x="2963" y="2375"/>
                  </a:cubicBezTo>
                  <a:cubicBezTo>
                    <a:pt x="2971" y="2382"/>
                    <a:pt x="2971" y="2382"/>
                    <a:pt x="2978" y="2390"/>
                  </a:cubicBezTo>
                  <a:cubicBezTo>
                    <a:pt x="2978" y="2397"/>
                    <a:pt x="2986" y="2405"/>
                    <a:pt x="2986" y="2419"/>
                  </a:cubicBezTo>
                  <a:cubicBezTo>
                    <a:pt x="3015" y="2419"/>
                    <a:pt x="3045" y="2419"/>
                    <a:pt x="3067" y="2397"/>
                  </a:cubicBezTo>
                  <a:cubicBezTo>
                    <a:pt x="3090" y="2382"/>
                    <a:pt x="3105" y="2368"/>
                    <a:pt x="3134" y="2375"/>
                  </a:cubicBezTo>
                  <a:cubicBezTo>
                    <a:pt x="3127" y="2375"/>
                    <a:pt x="3119" y="2382"/>
                    <a:pt x="3119" y="2382"/>
                  </a:cubicBezTo>
                  <a:cubicBezTo>
                    <a:pt x="3112" y="2412"/>
                    <a:pt x="3075" y="2427"/>
                    <a:pt x="3060" y="2449"/>
                  </a:cubicBezTo>
                  <a:cubicBezTo>
                    <a:pt x="3045" y="2464"/>
                    <a:pt x="3045" y="2471"/>
                    <a:pt x="3030" y="2479"/>
                  </a:cubicBezTo>
                  <a:cubicBezTo>
                    <a:pt x="3015" y="2494"/>
                    <a:pt x="2993" y="2486"/>
                    <a:pt x="3000" y="2516"/>
                  </a:cubicBezTo>
                  <a:lnTo>
                    <a:pt x="3008" y="2516"/>
                  </a:lnTo>
                  <a:cubicBezTo>
                    <a:pt x="3008" y="2546"/>
                    <a:pt x="3008" y="2568"/>
                    <a:pt x="2993" y="2590"/>
                  </a:cubicBezTo>
                  <a:cubicBezTo>
                    <a:pt x="2986" y="2605"/>
                    <a:pt x="2978" y="2605"/>
                    <a:pt x="2978" y="2627"/>
                  </a:cubicBezTo>
                  <a:cubicBezTo>
                    <a:pt x="2978" y="2642"/>
                    <a:pt x="2986" y="2650"/>
                    <a:pt x="2993" y="2657"/>
                  </a:cubicBezTo>
                  <a:cubicBezTo>
                    <a:pt x="2986" y="2672"/>
                    <a:pt x="2971" y="2687"/>
                    <a:pt x="2978" y="2709"/>
                  </a:cubicBezTo>
                  <a:cubicBezTo>
                    <a:pt x="3000" y="2709"/>
                    <a:pt x="3045" y="2702"/>
                    <a:pt x="3045" y="2724"/>
                  </a:cubicBezTo>
                  <a:cubicBezTo>
                    <a:pt x="3030" y="2724"/>
                    <a:pt x="3008" y="2739"/>
                    <a:pt x="3000" y="2754"/>
                  </a:cubicBezTo>
                  <a:cubicBezTo>
                    <a:pt x="3030" y="2761"/>
                    <a:pt x="3060" y="2754"/>
                    <a:pt x="3090" y="2754"/>
                  </a:cubicBezTo>
                  <a:cubicBezTo>
                    <a:pt x="3090" y="2761"/>
                    <a:pt x="3090" y="2768"/>
                    <a:pt x="3090" y="2776"/>
                  </a:cubicBezTo>
                  <a:cubicBezTo>
                    <a:pt x="3067" y="2768"/>
                    <a:pt x="3053" y="2776"/>
                    <a:pt x="3038" y="2783"/>
                  </a:cubicBezTo>
                  <a:cubicBezTo>
                    <a:pt x="3060" y="2798"/>
                    <a:pt x="3053" y="2828"/>
                    <a:pt x="3053" y="2850"/>
                  </a:cubicBezTo>
                  <a:cubicBezTo>
                    <a:pt x="3075" y="2850"/>
                    <a:pt x="3105" y="2843"/>
                    <a:pt x="3134" y="2850"/>
                  </a:cubicBezTo>
                  <a:cubicBezTo>
                    <a:pt x="3127" y="2865"/>
                    <a:pt x="3127" y="2880"/>
                    <a:pt x="3127" y="2887"/>
                  </a:cubicBezTo>
                  <a:cubicBezTo>
                    <a:pt x="3097" y="2895"/>
                    <a:pt x="3075" y="2902"/>
                    <a:pt x="3053" y="2910"/>
                  </a:cubicBezTo>
                  <a:cubicBezTo>
                    <a:pt x="3060" y="2924"/>
                    <a:pt x="3067" y="2954"/>
                    <a:pt x="3082" y="2962"/>
                  </a:cubicBezTo>
                  <a:cubicBezTo>
                    <a:pt x="3097" y="2976"/>
                    <a:pt x="3112" y="2976"/>
                    <a:pt x="3134" y="2976"/>
                  </a:cubicBezTo>
                  <a:cubicBezTo>
                    <a:pt x="3142" y="3013"/>
                    <a:pt x="3105" y="2999"/>
                    <a:pt x="3082" y="3013"/>
                  </a:cubicBezTo>
                  <a:cubicBezTo>
                    <a:pt x="3075" y="3073"/>
                    <a:pt x="3075" y="3125"/>
                    <a:pt x="3060" y="3177"/>
                  </a:cubicBezTo>
                  <a:cubicBezTo>
                    <a:pt x="3053" y="3184"/>
                    <a:pt x="3053" y="3199"/>
                    <a:pt x="3045" y="3207"/>
                  </a:cubicBezTo>
                  <a:cubicBezTo>
                    <a:pt x="3038" y="3221"/>
                    <a:pt x="3038" y="3236"/>
                    <a:pt x="3038" y="3244"/>
                  </a:cubicBezTo>
                  <a:cubicBezTo>
                    <a:pt x="3045" y="3251"/>
                    <a:pt x="3053" y="3251"/>
                    <a:pt x="3053" y="3259"/>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95" name="Freeform 3"/>
            <p:cNvSpPr>
              <a:spLocks noChangeArrowheads="1"/>
            </p:cNvSpPr>
            <p:nvPr/>
          </p:nvSpPr>
          <p:spPr bwMode="auto">
            <a:xfrm>
              <a:off x="9434072" y="7604497"/>
              <a:ext cx="3813" cy="1904"/>
            </a:xfrm>
            <a:custGeom>
              <a:avLst/>
              <a:gdLst>
                <a:gd name="T0" fmla="*/ 0 w 8"/>
                <a:gd name="T1" fmla="*/ 0 h 1"/>
                <a:gd name="T2" fmla="*/ 0 w 8"/>
                <a:gd name="T3" fmla="*/ 0 h 1"/>
                <a:gd name="T4" fmla="*/ 7 w 8"/>
                <a:gd name="T5" fmla="*/ 0 h 1"/>
                <a:gd name="T6" fmla="*/ 0 w 8"/>
                <a:gd name="T7" fmla="*/ 0 h 1"/>
              </a:gdLst>
              <a:ahLst/>
              <a:cxnLst>
                <a:cxn ang="0">
                  <a:pos x="T0" y="T1"/>
                </a:cxn>
                <a:cxn ang="0">
                  <a:pos x="T2" y="T3"/>
                </a:cxn>
                <a:cxn ang="0">
                  <a:pos x="T4" y="T5"/>
                </a:cxn>
                <a:cxn ang="0">
                  <a:pos x="T6" y="T7"/>
                </a:cxn>
              </a:cxnLst>
              <a:rect l="0" t="0" r="r" b="b"/>
              <a:pathLst>
                <a:path w="8" h="1">
                  <a:moveTo>
                    <a:pt x="0" y="0"/>
                  </a:moveTo>
                  <a:lnTo>
                    <a:pt x="0" y="0"/>
                  </a:lnTo>
                  <a:cubicBezTo>
                    <a:pt x="7" y="0"/>
                    <a:pt x="7" y="0"/>
                    <a:pt x="7" y="0"/>
                  </a:cubicBezTo>
                  <a:cubicBezTo>
                    <a:pt x="7" y="0"/>
                    <a:pt x="7" y="0"/>
                    <a:pt x="0" y="0"/>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96" name="Freeform 4"/>
            <p:cNvSpPr>
              <a:spLocks noChangeArrowheads="1"/>
            </p:cNvSpPr>
            <p:nvPr/>
          </p:nvSpPr>
          <p:spPr bwMode="auto">
            <a:xfrm>
              <a:off x="9430260" y="9663906"/>
              <a:ext cx="200167" cy="299101"/>
            </a:xfrm>
            <a:custGeom>
              <a:avLst/>
              <a:gdLst>
                <a:gd name="T0" fmla="*/ 312 w 462"/>
                <a:gd name="T1" fmla="*/ 660 h 691"/>
                <a:gd name="T2" fmla="*/ 312 w 462"/>
                <a:gd name="T3" fmla="*/ 660 h 691"/>
                <a:gd name="T4" fmla="*/ 372 w 462"/>
                <a:gd name="T5" fmla="*/ 683 h 691"/>
                <a:gd name="T6" fmla="*/ 394 w 462"/>
                <a:gd name="T7" fmla="*/ 631 h 691"/>
                <a:gd name="T8" fmla="*/ 409 w 462"/>
                <a:gd name="T9" fmla="*/ 534 h 691"/>
                <a:gd name="T10" fmla="*/ 416 w 462"/>
                <a:gd name="T11" fmla="*/ 534 h 691"/>
                <a:gd name="T12" fmla="*/ 379 w 462"/>
                <a:gd name="T13" fmla="*/ 475 h 691"/>
                <a:gd name="T14" fmla="*/ 431 w 462"/>
                <a:gd name="T15" fmla="*/ 460 h 691"/>
                <a:gd name="T16" fmla="*/ 454 w 462"/>
                <a:gd name="T17" fmla="*/ 445 h 691"/>
                <a:gd name="T18" fmla="*/ 402 w 462"/>
                <a:gd name="T19" fmla="*/ 371 h 691"/>
                <a:gd name="T20" fmla="*/ 416 w 462"/>
                <a:gd name="T21" fmla="*/ 274 h 691"/>
                <a:gd name="T22" fmla="*/ 402 w 462"/>
                <a:gd name="T23" fmla="*/ 200 h 691"/>
                <a:gd name="T24" fmla="*/ 342 w 462"/>
                <a:gd name="T25" fmla="*/ 170 h 691"/>
                <a:gd name="T26" fmla="*/ 327 w 462"/>
                <a:gd name="T27" fmla="*/ 170 h 691"/>
                <a:gd name="T28" fmla="*/ 186 w 462"/>
                <a:gd name="T29" fmla="*/ 141 h 691"/>
                <a:gd name="T30" fmla="*/ 127 w 462"/>
                <a:gd name="T31" fmla="*/ 0 h 691"/>
                <a:gd name="T32" fmla="*/ 60 w 462"/>
                <a:gd name="T33" fmla="*/ 29 h 691"/>
                <a:gd name="T34" fmla="*/ 0 w 462"/>
                <a:gd name="T35" fmla="*/ 29 h 691"/>
                <a:gd name="T36" fmla="*/ 30 w 462"/>
                <a:gd name="T37" fmla="*/ 111 h 691"/>
                <a:gd name="T38" fmla="*/ 67 w 462"/>
                <a:gd name="T39" fmla="*/ 193 h 691"/>
                <a:gd name="T40" fmla="*/ 157 w 462"/>
                <a:gd name="T41" fmla="*/ 222 h 691"/>
                <a:gd name="T42" fmla="*/ 105 w 462"/>
                <a:gd name="T43" fmla="*/ 259 h 691"/>
                <a:gd name="T44" fmla="*/ 186 w 462"/>
                <a:gd name="T45" fmla="*/ 282 h 691"/>
                <a:gd name="T46" fmla="*/ 119 w 462"/>
                <a:gd name="T47" fmla="*/ 282 h 691"/>
                <a:gd name="T48" fmla="*/ 186 w 462"/>
                <a:gd name="T49" fmla="*/ 475 h 691"/>
                <a:gd name="T50" fmla="*/ 179 w 462"/>
                <a:gd name="T51" fmla="*/ 475 h 691"/>
                <a:gd name="T52" fmla="*/ 208 w 462"/>
                <a:gd name="T53" fmla="*/ 527 h 691"/>
                <a:gd name="T54" fmla="*/ 246 w 462"/>
                <a:gd name="T55" fmla="*/ 586 h 691"/>
                <a:gd name="T56" fmla="*/ 260 w 462"/>
                <a:gd name="T57" fmla="*/ 653 h 691"/>
                <a:gd name="T58" fmla="*/ 305 w 462"/>
                <a:gd name="T59" fmla="*/ 690 h 691"/>
                <a:gd name="T60" fmla="*/ 312 w 462"/>
                <a:gd name="T61" fmla="*/ 690 h 691"/>
                <a:gd name="T62" fmla="*/ 312 w 462"/>
                <a:gd name="T63" fmla="*/ 6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691">
                  <a:moveTo>
                    <a:pt x="312" y="660"/>
                  </a:moveTo>
                  <a:lnTo>
                    <a:pt x="312" y="660"/>
                  </a:lnTo>
                  <a:cubicBezTo>
                    <a:pt x="335" y="660"/>
                    <a:pt x="350" y="690"/>
                    <a:pt x="372" y="683"/>
                  </a:cubicBezTo>
                  <a:cubicBezTo>
                    <a:pt x="379" y="660"/>
                    <a:pt x="372" y="645"/>
                    <a:pt x="394" y="631"/>
                  </a:cubicBezTo>
                  <a:cubicBezTo>
                    <a:pt x="424" y="608"/>
                    <a:pt x="409" y="564"/>
                    <a:pt x="409" y="534"/>
                  </a:cubicBezTo>
                  <a:cubicBezTo>
                    <a:pt x="416" y="534"/>
                    <a:pt x="416" y="534"/>
                    <a:pt x="416" y="534"/>
                  </a:cubicBezTo>
                  <a:cubicBezTo>
                    <a:pt x="431" y="490"/>
                    <a:pt x="379" y="512"/>
                    <a:pt x="379" y="475"/>
                  </a:cubicBezTo>
                  <a:cubicBezTo>
                    <a:pt x="394" y="475"/>
                    <a:pt x="431" y="475"/>
                    <a:pt x="431" y="460"/>
                  </a:cubicBezTo>
                  <a:cubicBezTo>
                    <a:pt x="439" y="445"/>
                    <a:pt x="439" y="445"/>
                    <a:pt x="454" y="445"/>
                  </a:cubicBezTo>
                  <a:cubicBezTo>
                    <a:pt x="461" y="408"/>
                    <a:pt x="439" y="386"/>
                    <a:pt x="402" y="371"/>
                  </a:cubicBezTo>
                  <a:cubicBezTo>
                    <a:pt x="402" y="348"/>
                    <a:pt x="431" y="304"/>
                    <a:pt x="416" y="274"/>
                  </a:cubicBezTo>
                  <a:cubicBezTo>
                    <a:pt x="454" y="259"/>
                    <a:pt x="416" y="215"/>
                    <a:pt x="402" y="200"/>
                  </a:cubicBezTo>
                  <a:cubicBezTo>
                    <a:pt x="379" y="178"/>
                    <a:pt x="365" y="170"/>
                    <a:pt x="342" y="170"/>
                  </a:cubicBezTo>
                  <a:cubicBezTo>
                    <a:pt x="335" y="170"/>
                    <a:pt x="327" y="170"/>
                    <a:pt x="327" y="170"/>
                  </a:cubicBezTo>
                  <a:cubicBezTo>
                    <a:pt x="283" y="170"/>
                    <a:pt x="231" y="148"/>
                    <a:pt x="186" y="141"/>
                  </a:cubicBezTo>
                  <a:cubicBezTo>
                    <a:pt x="186" y="81"/>
                    <a:pt x="142" y="59"/>
                    <a:pt x="127" y="0"/>
                  </a:cubicBezTo>
                  <a:cubicBezTo>
                    <a:pt x="90" y="0"/>
                    <a:pt x="67" y="0"/>
                    <a:pt x="60" y="29"/>
                  </a:cubicBezTo>
                  <a:cubicBezTo>
                    <a:pt x="38" y="37"/>
                    <a:pt x="23" y="29"/>
                    <a:pt x="0" y="29"/>
                  </a:cubicBezTo>
                  <a:cubicBezTo>
                    <a:pt x="15" y="59"/>
                    <a:pt x="23" y="81"/>
                    <a:pt x="30" y="111"/>
                  </a:cubicBezTo>
                  <a:cubicBezTo>
                    <a:pt x="45" y="141"/>
                    <a:pt x="45" y="170"/>
                    <a:pt x="67" y="193"/>
                  </a:cubicBezTo>
                  <a:cubicBezTo>
                    <a:pt x="82" y="200"/>
                    <a:pt x="142" y="222"/>
                    <a:pt x="157" y="222"/>
                  </a:cubicBezTo>
                  <a:cubicBezTo>
                    <a:pt x="134" y="222"/>
                    <a:pt x="67" y="222"/>
                    <a:pt x="105" y="259"/>
                  </a:cubicBezTo>
                  <a:cubicBezTo>
                    <a:pt x="127" y="282"/>
                    <a:pt x="171" y="252"/>
                    <a:pt x="186" y="282"/>
                  </a:cubicBezTo>
                  <a:cubicBezTo>
                    <a:pt x="164" y="282"/>
                    <a:pt x="134" y="274"/>
                    <a:pt x="119" y="282"/>
                  </a:cubicBezTo>
                  <a:cubicBezTo>
                    <a:pt x="149" y="341"/>
                    <a:pt x="194" y="400"/>
                    <a:pt x="186" y="475"/>
                  </a:cubicBezTo>
                  <a:cubicBezTo>
                    <a:pt x="179" y="475"/>
                    <a:pt x="179" y="475"/>
                    <a:pt x="179" y="475"/>
                  </a:cubicBezTo>
                  <a:cubicBezTo>
                    <a:pt x="171" y="497"/>
                    <a:pt x="201" y="505"/>
                    <a:pt x="208" y="527"/>
                  </a:cubicBezTo>
                  <a:cubicBezTo>
                    <a:pt x="223" y="549"/>
                    <a:pt x="231" y="564"/>
                    <a:pt x="246" y="586"/>
                  </a:cubicBezTo>
                  <a:cubicBezTo>
                    <a:pt x="260" y="616"/>
                    <a:pt x="253" y="631"/>
                    <a:pt x="260" y="653"/>
                  </a:cubicBezTo>
                  <a:cubicBezTo>
                    <a:pt x="268" y="675"/>
                    <a:pt x="290" y="675"/>
                    <a:pt x="305" y="690"/>
                  </a:cubicBezTo>
                  <a:lnTo>
                    <a:pt x="312" y="690"/>
                  </a:lnTo>
                  <a:cubicBezTo>
                    <a:pt x="312" y="683"/>
                    <a:pt x="312" y="668"/>
                    <a:pt x="312" y="660"/>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97" name="Freeform 5"/>
            <p:cNvSpPr>
              <a:spLocks noChangeArrowheads="1"/>
            </p:cNvSpPr>
            <p:nvPr/>
          </p:nvSpPr>
          <p:spPr bwMode="auto">
            <a:xfrm>
              <a:off x="9523671" y="8919014"/>
              <a:ext cx="1416430" cy="2179432"/>
            </a:xfrm>
            <a:custGeom>
              <a:avLst/>
              <a:gdLst>
                <a:gd name="T0" fmla="*/ 720 w 3276"/>
                <a:gd name="T1" fmla="*/ 4158 h 5043"/>
                <a:gd name="T2" fmla="*/ 809 w 3276"/>
                <a:gd name="T3" fmla="*/ 4262 h 5043"/>
                <a:gd name="T4" fmla="*/ 891 w 3276"/>
                <a:gd name="T5" fmla="*/ 4411 h 5043"/>
                <a:gd name="T6" fmla="*/ 1262 w 3276"/>
                <a:gd name="T7" fmla="*/ 4745 h 5043"/>
                <a:gd name="T8" fmla="*/ 1500 w 3276"/>
                <a:gd name="T9" fmla="*/ 4864 h 5043"/>
                <a:gd name="T10" fmla="*/ 1730 w 3276"/>
                <a:gd name="T11" fmla="*/ 4968 h 5043"/>
                <a:gd name="T12" fmla="*/ 2050 w 3276"/>
                <a:gd name="T13" fmla="*/ 4886 h 5043"/>
                <a:gd name="T14" fmla="*/ 2398 w 3276"/>
                <a:gd name="T15" fmla="*/ 4938 h 5043"/>
                <a:gd name="T16" fmla="*/ 2629 w 3276"/>
                <a:gd name="T17" fmla="*/ 4634 h 5043"/>
                <a:gd name="T18" fmla="*/ 2525 w 3276"/>
                <a:gd name="T19" fmla="*/ 4262 h 5043"/>
                <a:gd name="T20" fmla="*/ 2941 w 3276"/>
                <a:gd name="T21" fmla="*/ 4180 h 5043"/>
                <a:gd name="T22" fmla="*/ 3067 w 3276"/>
                <a:gd name="T23" fmla="*/ 4040 h 5043"/>
                <a:gd name="T24" fmla="*/ 3253 w 3276"/>
                <a:gd name="T25" fmla="*/ 3787 h 5043"/>
                <a:gd name="T26" fmla="*/ 2993 w 3276"/>
                <a:gd name="T27" fmla="*/ 3601 h 5043"/>
                <a:gd name="T28" fmla="*/ 2933 w 3276"/>
                <a:gd name="T29" fmla="*/ 3497 h 5043"/>
                <a:gd name="T30" fmla="*/ 2822 w 3276"/>
                <a:gd name="T31" fmla="*/ 3297 h 5043"/>
                <a:gd name="T32" fmla="*/ 2673 w 3276"/>
                <a:gd name="T33" fmla="*/ 3393 h 5043"/>
                <a:gd name="T34" fmla="*/ 2473 w 3276"/>
                <a:gd name="T35" fmla="*/ 3430 h 5043"/>
                <a:gd name="T36" fmla="*/ 2131 w 3276"/>
                <a:gd name="T37" fmla="*/ 3386 h 5043"/>
                <a:gd name="T38" fmla="*/ 2064 w 3276"/>
                <a:gd name="T39" fmla="*/ 3119 h 5043"/>
                <a:gd name="T40" fmla="*/ 2406 w 3276"/>
                <a:gd name="T41" fmla="*/ 3289 h 5043"/>
                <a:gd name="T42" fmla="*/ 2465 w 3276"/>
                <a:gd name="T43" fmla="*/ 3030 h 5043"/>
                <a:gd name="T44" fmla="*/ 2361 w 3276"/>
                <a:gd name="T45" fmla="*/ 2992 h 5043"/>
                <a:gd name="T46" fmla="*/ 2109 w 3276"/>
                <a:gd name="T47" fmla="*/ 2985 h 5043"/>
                <a:gd name="T48" fmla="*/ 2101 w 3276"/>
                <a:gd name="T49" fmla="*/ 2888 h 5043"/>
                <a:gd name="T50" fmla="*/ 2042 w 3276"/>
                <a:gd name="T51" fmla="*/ 2658 h 5043"/>
                <a:gd name="T52" fmla="*/ 2191 w 3276"/>
                <a:gd name="T53" fmla="*/ 2480 h 5043"/>
                <a:gd name="T54" fmla="*/ 2198 w 3276"/>
                <a:gd name="T55" fmla="*/ 2198 h 5043"/>
                <a:gd name="T56" fmla="*/ 2599 w 3276"/>
                <a:gd name="T57" fmla="*/ 1864 h 5043"/>
                <a:gd name="T58" fmla="*/ 2421 w 3276"/>
                <a:gd name="T59" fmla="*/ 1470 h 5043"/>
                <a:gd name="T60" fmla="*/ 2569 w 3276"/>
                <a:gd name="T61" fmla="*/ 1225 h 5043"/>
                <a:gd name="T62" fmla="*/ 2614 w 3276"/>
                <a:gd name="T63" fmla="*/ 883 h 5043"/>
                <a:gd name="T64" fmla="*/ 2658 w 3276"/>
                <a:gd name="T65" fmla="*/ 601 h 5043"/>
                <a:gd name="T66" fmla="*/ 2822 w 3276"/>
                <a:gd name="T67" fmla="*/ 230 h 5043"/>
                <a:gd name="T68" fmla="*/ 2718 w 3276"/>
                <a:gd name="T69" fmla="*/ 156 h 5043"/>
                <a:gd name="T70" fmla="*/ 2495 w 3276"/>
                <a:gd name="T71" fmla="*/ 141 h 5043"/>
                <a:gd name="T72" fmla="*/ 2302 w 3276"/>
                <a:gd name="T73" fmla="*/ 334 h 5043"/>
                <a:gd name="T74" fmla="*/ 2176 w 3276"/>
                <a:gd name="T75" fmla="*/ 430 h 5043"/>
                <a:gd name="T76" fmla="*/ 1856 w 3276"/>
                <a:gd name="T77" fmla="*/ 534 h 5043"/>
                <a:gd name="T78" fmla="*/ 1760 w 3276"/>
                <a:gd name="T79" fmla="*/ 720 h 5043"/>
                <a:gd name="T80" fmla="*/ 1396 w 3276"/>
                <a:gd name="T81" fmla="*/ 616 h 5043"/>
                <a:gd name="T82" fmla="*/ 1322 w 3276"/>
                <a:gd name="T83" fmla="*/ 928 h 5043"/>
                <a:gd name="T84" fmla="*/ 1002 w 3276"/>
                <a:gd name="T85" fmla="*/ 1024 h 5043"/>
                <a:gd name="T86" fmla="*/ 676 w 3276"/>
                <a:gd name="T87" fmla="*/ 1106 h 5043"/>
                <a:gd name="T88" fmla="*/ 356 w 3276"/>
                <a:gd name="T89" fmla="*/ 1173 h 5043"/>
                <a:gd name="T90" fmla="*/ 260 w 3276"/>
                <a:gd name="T91" fmla="*/ 1411 h 5043"/>
                <a:gd name="T92" fmla="*/ 289 w 3276"/>
                <a:gd name="T93" fmla="*/ 1730 h 5043"/>
                <a:gd name="T94" fmla="*/ 89 w 3276"/>
                <a:gd name="T95" fmla="*/ 1886 h 5043"/>
                <a:gd name="T96" fmla="*/ 200 w 3276"/>
                <a:gd name="T97" fmla="*/ 1997 h 5043"/>
                <a:gd name="T98" fmla="*/ 200 w 3276"/>
                <a:gd name="T99" fmla="*/ 2257 h 5043"/>
                <a:gd name="T100" fmla="*/ 96 w 3276"/>
                <a:gd name="T101" fmla="*/ 2413 h 5043"/>
                <a:gd name="T102" fmla="*/ 104 w 3276"/>
                <a:gd name="T103" fmla="*/ 2487 h 5043"/>
                <a:gd name="T104" fmla="*/ 260 w 3276"/>
                <a:gd name="T105" fmla="*/ 2688 h 5043"/>
                <a:gd name="T106" fmla="*/ 275 w 3276"/>
                <a:gd name="T107" fmla="*/ 2851 h 5043"/>
                <a:gd name="T108" fmla="*/ 394 w 3276"/>
                <a:gd name="T109" fmla="*/ 3170 h 5043"/>
                <a:gd name="T110" fmla="*/ 379 w 3276"/>
                <a:gd name="T111" fmla="*/ 3505 h 5043"/>
                <a:gd name="T112" fmla="*/ 468 w 3276"/>
                <a:gd name="T113" fmla="*/ 3750 h 5043"/>
                <a:gd name="T114" fmla="*/ 616 w 3276"/>
                <a:gd name="T115" fmla="*/ 4114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76" h="5043">
                  <a:moveTo>
                    <a:pt x="616" y="4114"/>
                  </a:moveTo>
                  <a:lnTo>
                    <a:pt x="616" y="4114"/>
                  </a:lnTo>
                  <a:cubicBezTo>
                    <a:pt x="639" y="4106"/>
                    <a:pt x="668" y="4143"/>
                    <a:pt x="639" y="4151"/>
                  </a:cubicBezTo>
                  <a:cubicBezTo>
                    <a:pt x="646" y="4166"/>
                    <a:pt x="654" y="4180"/>
                    <a:pt x="668" y="4173"/>
                  </a:cubicBezTo>
                  <a:cubicBezTo>
                    <a:pt x="676" y="4143"/>
                    <a:pt x="691" y="4136"/>
                    <a:pt x="720" y="4158"/>
                  </a:cubicBezTo>
                  <a:cubicBezTo>
                    <a:pt x="757" y="4180"/>
                    <a:pt x="720" y="4188"/>
                    <a:pt x="728" y="4210"/>
                  </a:cubicBezTo>
                  <a:cubicBezTo>
                    <a:pt x="743" y="4210"/>
                    <a:pt x="757" y="4210"/>
                    <a:pt x="772" y="4218"/>
                  </a:cubicBezTo>
                  <a:cubicBezTo>
                    <a:pt x="772" y="4225"/>
                    <a:pt x="765" y="4240"/>
                    <a:pt x="772" y="4247"/>
                  </a:cubicBezTo>
                  <a:cubicBezTo>
                    <a:pt x="772" y="4240"/>
                    <a:pt x="809" y="4210"/>
                    <a:pt x="817" y="4210"/>
                  </a:cubicBezTo>
                  <a:cubicBezTo>
                    <a:pt x="817" y="4225"/>
                    <a:pt x="817" y="4247"/>
                    <a:pt x="809" y="4262"/>
                  </a:cubicBezTo>
                  <a:cubicBezTo>
                    <a:pt x="839" y="4270"/>
                    <a:pt x="839" y="4292"/>
                    <a:pt x="854" y="4314"/>
                  </a:cubicBezTo>
                  <a:cubicBezTo>
                    <a:pt x="861" y="4314"/>
                    <a:pt x="869" y="4314"/>
                    <a:pt x="876" y="4314"/>
                  </a:cubicBezTo>
                  <a:cubicBezTo>
                    <a:pt x="876" y="4292"/>
                    <a:pt x="921" y="4292"/>
                    <a:pt x="913" y="4322"/>
                  </a:cubicBezTo>
                  <a:cubicBezTo>
                    <a:pt x="899" y="4337"/>
                    <a:pt x="876" y="4344"/>
                    <a:pt x="876" y="4366"/>
                  </a:cubicBezTo>
                  <a:cubicBezTo>
                    <a:pt x="876" y="4381"/>
                    <a:pt x="891" y="4388"/>
                    <a:pt x="891" y="4411"/>
                  </a:cubicBezTo>
                  <a:cubicBezTo>
                    <a:pt x="891" y="4455"/>
                    <a:pt x="906" y="4448"/>
                    <a:pt x="951" y="4463"/>
                  </a:cubicBezTo>
                  <a:cubicBezTo>
                    <a:pt x="980" y="4470"/>
                    <a:pt x="1017" y="4537"/>
                    <a:pt x="1010" y="4567"/>
                  </a:cubicBezTo>
                  <a:cubicBezTo>
                    <a:pt x="1047" y="4567"/>
                    <a:pt x="1069" y="4604"/>
                    <a:pt x="1091" y="4619"/>
                  </a:cubicBezTo>
                  <a:cubicBezTo>
                    <a:pt x="1121" y="4641"/>
                    <a:pt x="1188" y="4626"/>
                    <a:pt x="1196" y="4663"/>
                  </a:cubicBezTo>
                  <a:cubicBezTo>
                    <a:pt x="1203" y="4708"/>
                    <a:pt x="1210" y="4730"/>
                    <a:pt x="1262" y="4745"/>
                  </a:cubicBezTo>
                  <a:cubicBezTo>
                    <a:pt x="1277" y="4752"/>
                    <a:pt x="1299" y="4752"/>
                    <a:pt x="1322" y="4752"/>
                  </a:cubicBezTo>
                  <a:cubicBezTo>
                    <a:pt x="1344" y="4752"/>
                    <a:pt x="1381" y="4730"/>
                    <a:pt x="1403" y="4737"/>
                  </a:cubicBezTo>
                  <a:cubicBezTo>
                    <a:pt x="1403" y="4760"/>
                    <a:pt x="1403" y="4782"/>
                    <a:pt x="1403" y="4804"/>
                  </a:cubicBezTo>
                  <a:cubicBezTo>
                    <a:pt x="1426" y="4804"/>
                    <a:pt x="1463" y="4797"/>
                    <a:pt x="1478" y="4819"/>
                  </a:cubicBezTo>
                  <a:cubicBezTo>
                    <a:pt x="1485" y="4827"/>
                    <a:pt x="1485" y="4864"/>
                    <a:pt x="1500" y="4864"/>
                  </a:cubicBezTo>
                  <a:cubicBezTo>
                    <a:pt x="1500" y="4856"/>
                    <a:pt x="1500" y="4856"/>
                    <a:pt x="1500" y="4856"/>
                  </a:cubicBezTo>
                  <a:cubicBezTo>
                    <a:pt x="1530" y="4849"/>
                    <a:pt x="1545" y="4893"/>
                    <a:pt x="1567" y="4908"/>
                  </a:cubicBezTo>
                  <a:cubicBezTo>
                    <a:pt x="1596" y="4916"/>
                    <a:pt x="1634" y="4901"/>
                    <a:pt x="1648" y="4931"/>
                  </a:cubicBezTo>
                  <a:cubicBezTo>
                    <a:pt x="1648" y="4938"/>
                    <a:pt x="1648" y="4945"/>
                    <a:pt x="1648" y="4968"/>
                  </a:cubicBezTo>
                  <a:cubicBezTo>
                    <a:pt x="1671" y="4960"/>
                    <a:pt x="1708" y="4953"/>
                    <a:pt x="1730" y="4968"/>
                  </a:cubicBezTo>
                  <a:cubicBezTo>
                    <a:pt x="1738" y="4975"/>
                    <a:pt x="1745" y="5034"/>
                    <a:pt x="1738" y="5034"/>
                  </a:cubicBezTo>
                  <a:cubicBezTo>
                    <a:pt x="1760" y="5042"/>
                    <a:pt x="1782" y="5027"/>
                    <a:pt x="1797" y="5020"/>
                  </a:cubicBezTo>
                  <a:cubicBezTo>
                    <a:pt x="1827" y="5020"/>
                    <a:pt x="1856" y="5020"/>
                    <a:pt x="1879" y="5027"/>
                  </a:cubicBezTo>
                  <a:cubicBezTo>
                    <a:pt x="1946" y="5034"/>
                    <a:pt x="1946" y="5020"/>
                    <a:pt x="1960" y="4968"/>
                  </a:cubicBezTo>
                  <a:cubicBezTo>
                    <a:pt x="1968" y="4923"/>
                    <a:pt x="2005" y="4893"/>
                    <a:pt x="2050" y="4886"/>
                  </a:cubicBezTo>
                  <a:cubicBezTo>
                    <a:pt x="2072" y="4886"/>
                    <a:pt x="2094" y="4879"/>
                    <a:pt x="2116" y="4893"/>
                  </a:cubicBezTo>
                  <a:cubicBezTo>
                    <a:pt x="2124" y="4908"/>
                    <a:pt x="2131" y="4938"/>
                    <a:pt x="2153" y="4931"/>
                  </a:cubicBezTo>
                  <a:cubicBezTo>
                    <a:pt x="2161" y="4923"/>
                    <a:pt x="2161" y="4908"/>
                    <a:pt x="2161" y="4901"/>
                  </a:cubicBezTo>
                  <a:cubicBezTo>
                    <a:pt x="2205" y="4886"/>
                    <a:pt x="2243" y="4893"/>
                    <a:pt x="2287" y="4908"/>
                  </a:cubicBezTo>
                  <a:cubicBezTo>
                    <a:pt x="2317" y="4908"/>
                    <a:pt x="2369" y="4938"/>
                    <a:pt x="2398" y="4938"/>
                  </a:cubicBezTo>
                  <a:cubicBezTo>
                    <a:pt x="2406" y="4901"/>
                    <a:pt x="2406" y="4856"/>
                    <a:pt x="2436" y="4827"/>
                  </a:cubicBezTo>
                  <a:cubicBezTo>
                    <a:pt x="2473" y="4789"/>
                    <a:pt x="2532" y="4804"/>
                    <a:pt x="2577" y="4804"/>
                  </a:cubicBezTo>
                  <a:cubicBezTo>
                    <a:pt x="2577" y="4782"/>
                    <a:pt x="2577" y="4760"/>
                    <a:pt x="2599" y="4745"/>
                  </a:cubicBezTo>
                  <a:cubicBezTo>
                    <a:pt x="2606" y="4737"/>
                    <a:pt x="2621" y="4737"/>
                    <a:pt x="2621" y="4722"/>
                  </a:cubicBezTo>
                  <a:cubicBezTo>
                    <a:pt x="2629" y="4693"/>
                    <a:pt x="2636" y="4663"/>
                    <a:pt x="2629" y="4634"/>
                  </a:cubicBezTo>
                  <a:cubicBezTo>
                    <a:pt x="2606" y="4574"/>
                    <a:pt x="2465" y="4619"/>
                    <a:pt x="2428" y="4574"/>
                  </a:cubicBezTo>
                  <a:cubicBezTo>
                    <a:pt x="2450" y="4552"/>
                    <a:pt x="2503" y="4522"/>
                    <a:pt x="2525" y="4500"/>
                  </a:cubicBezTo>
                  <a:cubicBezTo>
                    <a:pt x="2547" y="4470"/>
                    <a:pt x="2540" y="4426"/>
                    <a:pt x="2540" y="4381"/>
                  </a:cubicBezTo>
                  <a:cubicBezTo>
                    <a:pt x="2532" y="4388"/>
                    <a:pt x="2525" y="4381"/>
                    <a:pt x="2517" y="4381"/>
                  </a:cubicBezTo>
                  <a:cubicBezTo>
                    <a:pt x="2532" y="4351"/>
                    <a:pt x="2525" y="4299"/>
                    <a:pt x="2525" y="4262"/>
                  </a:cubicBezTo>
                  <a:cubicBezTo>
                    <a:pt x="2562" y="4262"/>
                    <a:pt x="2644" y="4277"/>
                    <a:pt x="2666" y="4232"/>
                  </a:cubicBezTo>
                  <a:cubicBezTo>
                    <a:pt x="2681" y="4203"/>
                    <a:pt x="2681" y="4166"/>
                    <a:pt x="2688" y="4129"/>
                  </a:cubicBezTo>
                  <a:cubicBezTo>
                    <a:pt x="2695" y="4099"/>
                    <a:pt x="2785" y="4121"/>
                    <a:pt x="2800" y="4143"/>
                  </a:cubicBezTo>
                  <a:cubicBezTo>
                    <a:pt x="2844" y="4203"/>
                    <a:pt x="2844" y="4114"/>
                    <a:pt x="2889" y="4129"/>
                  </a:cubicBezTo>
                  <a:cubicBezTo>
                    <a:pt x="2911" y="4143"/>
                    <a:pt x="2918" y="4166"/>
                    <a:pt x="2941" y="4180"/>
                  </a:cubicBezTo>
                  <a:cubicBezTo>
                    <a:pt x="2955" y="4188"/>
                    <a:pt x="2978" y="4188"/>
                    <a:pt x="3000" y="4195"/>
                  </a:cubicBezTo>
                  <a:cubicBezTo>
                    <a:pt x="3000" y="4195"/>
                    <a:pt x="3000" y="4203"/>
                    <a:pt x="3008" y="4203"/>
                  </a:cubicBezTo>
                  <a:cubicBezTo>
                    <a:pt x="3015" y="4173"/>
                    <a:pt x="3022" y="4136"/>
                    <a:pt x="3037" y="4129"/>
                  </a:cubicBezTo>
                  <a:cubicBezTo>
                    <a:pt x="3052" y="4121"/>
                    <a:pt x="3104" y="4121"/>
                    <a:pt x="3097" y="4091"/>
                  </a:cubicBezTo>
                  <a:cubicBezTo>
                    <a:pt x="3060" y="4091"/>
                    <a:pt x="3015" y="4047"/>
                    <a:pt x="3067" y="4040"/>
                  </a:cubicBezTo>
                  <a:cubicBezTo>
                    <a:pt x="3111" y="4040"/>
                    <a:pt x="3119" y="4114"/>
                    <a:pt x="3156" y="4114"/>
                  </a:cubicBezTo>
                  <a:cubicBezTo>
                    <a:pt x="3200" y="4114"/>
                    <a:pt x="3163" y="4025"/>
                    <a:pt x="3163" y="4002"/>
                  </a:cubicBezTo>
                  <a:cubicBezTo>
                    <a:pt x="3171" y="3965"/>
                    <a:pt x="3193" y="3965"/>
                    <a:pt x="3230" y="3965"/>
                  </a:cubicBezTo>
                  <a:cubicBezTo>
                    <a:pt x="3230" y="3950"/>
                    <a:pt x="3223" y="3913"/>
                    <a:pt x="3245" y="3913"/>
                  </a:cubicBezTo>
                  <a:cubicBezTo>
                    <a:pt x="3253" y="3891"/>
                    <a:pt x="3275" y="3802"/>
                    <a:pt x="3253" y="3787"/>
                  </a:cubicBezTo>
                  <a:cubicBezTo>
                    <a:pt x="3215" y="3765"/>
                    <a:pt x="3163" y="3780"/>
                    <a:pt x="3126" y="3780"/>
                  </a:cubicBezTo>
                  <a:cubicBezTo>
                    <a:pt x="3126" y="3765"/>
                    <a:pt x="3119" y="3750"/>
                    <a:pt x="3111" y="3735"/>
                  </a:cubicBezTo>
                  <a:cubicBezTo>
                    <a:pt x="3111" y="3713"/>
                    <a:pt x="3111" y="3690"/>
                    <a:pt x="3119" y="3668"/>
                  </a:cubicBezTo>
                  <a:cubicBezTo>
                    <a:pt x="3119" y="3646"/>
                    <a:pt x="3134" y="3594"/>
                    <a:pt x="3111" y="3579"/>
                  </a:cubicBezTo>
                  <a:cubicBezTo>
                    <a:pt x="3089" y="3564"/>
                    <a:pt x="2993" y="3564"/>
                    <a:pt x="2993" y="3601"/>
                  </a:cubicBezTo>
                  <a:cubicBezTo>
                    <a:pt x="2985" y="3601"/>
                    <a:pt x="2985" y="3601"/>
                    <a:pt x="2978" y="3601"/>
                  </a:cubicBezTo>
                  <a:cubicBezTo>
                    <a:pt x="2978" y="3572"/>
                    <a:pt x="2985" y="3557"/>
                    <a:pt x="2985" y="3535"/>
                  </a:cubicBezTo>
                  <a:cubicBezTo>
                    <a:pt x="2978" y="3527"/>
                    <a:pt x="2970" y="3527"/>
                    <a:pt x="2963" y="3520"/>
                  </a:cubicBezTo>
                  <a:cubicBezTo>
                    <a:pt x="2941" y="3512"/>
                    <a:pt x="2933" y="3527"/>
                    <a:pt x="2911" y="3520"/>
                  </a:cubicBezTo>
                  <a:cubicBezTo>
                    <a:pt x="2889" y="3497"/>
                    <a:pt x="2911" y="3497"/>
                    <a:pt x="2933" y="3497"/>
                  </a:cubicBezTo>
                  <a:cubicBezTo>
                    <a:pt x="2941" y="3468"/>
                    <a:pt x="2963" y="3378"/>
                    <a:pt x="2926" y="3364"/>
                  </a:cubicBezTo>
                  <a:cubicBezTo>
                    <a:pt x="2903" y="3356"/>
                    <a:pt x="2844" y="3356"/>
                    <a:pt x="2851" y="3386"/>
                  </a:cubicBezTo>
                  <a:cubicBezTo>
                    <a:pt x="2844" y="3386"/>
                    <a:pt x="2829" y="3386"/>
                    <a:pt x="2829" y="3386"/>
                  </a:cubicBezTo>
                  <a:cubicBezTo>
                    <a:pt x="2822" y="3349"/>
                    <a:pt x="2851" y="3334"/>
                    <a:pt x="2851" y="3297"/>
                  </a:cubicBezTo>
                  <a:cubicBezTo>
                    <a:pt x="2844" y="3297"/>
                    <a:pt x="2829" y="3297"/>
                    <a:pt x="2822" y="3297"/>
                  </a:cubicBezTo>
                  <a:cubicBezTo>
                    <a:pt x="2822" y="3304"/>
                    <a:pt x="2822" y="3319"/>
                    <a:pt x="2822" y="3327"/>
                  </a:cubicBezTo>
                  <a:cubicBezTo>
                    <a:pt x="2814" y="3327"/>
                    <a:pt x="2807" y="3327"/>
                    <a:pt x="2800" y="3327"/>
                  </a:cubicBezTo>
                  <a:cubicBezTo>
                    <a:pt x="2800" y="3297"/>
                    <a:pt x="2740" y="3304"/>
                    <a:pt x="2718" y="3304"/>
                  </a:cubicBezTo>
                  <a:cubicBezTo>
                    <a:pt x="2733" y="3319"/>
                    <a:pt x="2725" y="3334"/>
                    <a:pt x="2725" y="3349"/>
                  </a:cubicBezTo>
                  <a:cubicBezTo>
                    <a:pt x="2703" y="3356"/>
                    <a:pt x="2688" y="3371"/>
                    <a:pt x="2673" y="3393"/>
                  </a:cubicBezTo>
                  <a:cubicBezTo>
                    <a:pt x="2658" y="3408"/>
                    <a:pt x="2629" y="3408"/>
                    <a:pt x="2606" y="3408"/>
                  </a:cubicBezTo>
                  <a:cubicBezTo>
                    <a:pt x="2606" y="3416"/>
                    <a:pt x="2606" y="3416"/>
                    <a:pt x="2606" y="3423"/>
                  </a:cubicBezTo>
                  <a:cubicBezTo>
                    <a:pt x="2569" y="3423"/>
                    <a:pt x="2525" y="3423"/>
                    <a:pt x="2488" y="3423"/>
                  </a:cubicBezTo>
                  <a:cubicBezTo>
                    <a:pt x="2488" y="3430"/>
                    <a:pt x="2488" y="3453"/>
                    <a:pt x="2473" y="3453"/>
                  </a:cubicBezTo>
                  <a:cubicBezTo>
                    <a:pt x="2473" y="3453"/>
                    <a:pt x="2465" y="3438"/>
                    <a:pt x="2473" y="3430"/>
                  </a:cubicBezTo>
                  <a:cubicBezTo>
                    <a:pt x="2428" y="3430"/>
                    <a:pt x="2436" y="3386"/>
                    <a:pt x="2436" y="3349"/>
                  </a:cubicBezTo>
                  <a:cubicBezTo>
                    <a:pt x="2398" y="3349"/>
                    <a:pt x="2332" y="3349"/>
                    <a:pt x="2302" y="3327"/>
                  </a:cubicBezTo>
                  <a:cubicBezTo>
                    <a:pt x="2280" y="3312"/>
                    <a:pt x="2272" y="3282"/>
                    <a:pt x="2235" y="3289"/>
                  </a:cubicBezTo>
                  <a:cubicBezTo>
                    <a:pt x="2235" y="3304"/>
                    <a:pt x="2250" y="3393"/>
                    <a:pt x="2228" y="3393"/>
                  </a:cubicBezTo>
                  <a:cubicBezTo>
                    <a:pt x="2198" y="3401"/>
                    <a:pt x="2161" y="3393"/>
                    <a:pt x="2131" y="3386"/>
                  </a:cubicBezTo>
                  <a:cubicBezTo>
                    <a:pt x="2124" y="3364"/>
                    <a:pt x="2139" y="3334"/>
                    <a:pt x="2146" y="3312"/>
                  </a:cubicBezTo>
                  <a:cubicBezTo>
                    <a:pt x="2198" y="3312"/>
                    <a:pt x="2198" y="3260"/>
                    <a:pt x="2168" y="3230"/>
                  </a:cubicBezTo>
                  <a:cubicBezTo>
                    <a:pt x="2153" y="3215"/>
                    <a:pt x="2139" y="3215"/>
                    <a:pt x="2131" y="3208"/>
                  </a:cubicBezTo>
                  <a:cubicBezTo>
                    <a:pt x="2109" y="3193"/>
                    <a:pt x="2131" y="3163"/>
                    <a:pt x="2131" y="3141"/>
                  </a:cubicBezTo>
                  <a:cubicBezTo>
                    <a:pt x="2109" y="3141"/>
                    <a:pt x="2087" y="3119"/>
                    <a:pt x="2064" y="3119"/>
                  </a:cubicBezTo>
                  <a:cubicBezTo>
                    <a:pt x="2064" y="3104"/>
                    <a:pt x="2064" y="3096"/>
                    <a:pt x="2072" y="3089"/>
                  </a:cubicBezTo>
                  <a:cubicBezTo>
                    <a:pt x="2124" y="3089"/>
                    <a:pt x="2161" y="3119"/>
                    <a:pt x="2176" y="3170"/>
                  </a:cubicBezTo>
                  <a:cubicBezTo>
                    <a:pt x="2191" y="3215"/>
                    <a:pt x="2250" y="3185"/>
                    <a:pt x="2250" y="3252"/>
                  </a:cubicBezTo>
                  <a:cubicBezTo>
                    <a:pt x="2265" y="3252"/>
                    <a:pt x="2280" y="3245"/>
                    <a:pt x="2280" y="3230"/>
                  </a:cubicBezTo>
                  <a:cubicBezTo>
                    <a:pt x="2339" y="3223"/>
                    <a:pt x="2376" y="3238"/>
                    <a:pt x="2406" y="3289"/>
                  </a:cubicBezTo>
                  <a:cubicBezTo>
                    <a:pt x="2428" y="3356"/>
                    <a:pt x="2503" y="3267"/>
                    <a:pt x="2443" y="3252"/>
                  </a:cubicBezTo>
                  <a:cubicBezTo>
                    <a:pt x="2398" y="3238"/>
                    <a:pt x="2391" y="3170"/>
                    <a:pt x="2421" y="3141"/>
                  </a:cubicBezTo>
                  <a:cubicBezTo>
                    <a:pt x="2443" y="3119"/>
                    <a:pt x="2532" y="3156"/>
                    <a:pt x="2517" y="3104"/>
                  </a:cubicBezTo>
                  <a:cubicBezTo>
                    <a:pt x="2495" y="3104"/>
                    <a:pt x="2480" y="3081"/>
                    <a:pt x="2473" y="3059"/>
                  </a:cubicBezTo>
                  <a:cubicBezTo>
                    <a:pt x="2473" y="3052"/>
                    <a:pt x="2465" y="3044"/>
                    <a:pt x="2465" y="3030"/>
                  </a:cubicBezTo>
                  <a:cubicBezTo>
                    <a:pt x="2458" y="3000"/>
                    <a:pt x="2443" y="3015"/>
                    <a:pt x="2428" y="3000"/>
                  </a:cubicBezTo>
                  <a:cubicBezTo>
                    <a:pt x="2428" y="3015"/>
                    <a:pt x="2443" y="3074"/>
                    <a:pt x="2443" y="3081"/>
                  </a:cubicBezTo>
                  <a:cubicBezTo>
                    <a:pt x="2436" y="3096"/>
                    <a:pt x="2398" y="3052"/>
                    <a:pt x="2376" y="3052"/>
                  </a:cubicBezTo>
                  <a:cubicBezTo>
                    <a:pt x="2376" y="3030"/>
                    <a:pt x="2369" y="3007"/>
                    <a:pt x="2369" y="2992"/>
                  </a:cubicBezTo>
                  <a:cubicBezTo>
                    <a:pt x="2369" y="2992"/>
                    <a:pt x="2369" y="2992"/>
                    <a:pt x="2361" y="2992"/>
                  </a:cubicBezTo>
                  <a:cubicBezTo>
                    <a:pt x="2354" y="3022"/>
                    <a:pt x="2317" y="3007"/>
                    <a:pt x="2295" y="3007"/>
                  </a:cubicBezTo>
                  <a:cubicBezTo>
                    <a:pt x="2243" y="2992"/>
                    <a:pt x="2243" y="3030"/>
                    <a:pt x="2235" y="3067"/>
                  </a:cubicBezTo>
                  <a:cubicBezTo>
                    <a:pt x="2220" y="3067"/>
                    <a:pt x="2213" y="3067"/>
                    <a:pt x="2198" y="3067"/>
                  </a:cubicBezTo>
                  <a:cubicBezTo>
                    <a:pt x="2191" y="3044"/>
                    <a:pt x="2153" y="3059"/>
                    <a:pt x="2131" y="3052"/>
                  </a:cubicBezTo>
                  <a:cubicBezTo>
                    <a:pt x="2094" y="3052"/>
                    <a:pt x="2109" y="3007"/>
                    <a:pt x="2109" y="2985"/>
                  </a:cubicBezTo>
                  <a:cubicBezTo>
                    <a:pt x="2079" y="2985"/>
                    <a:pt x="2079" y="2963"/>
                    <a:pt x="2079" y="2948"/>
                  </a:cubicBezTo>
                  <a:lnTo>
                    <a:pt x="2087" y="2948"/>
                  </a:lnTo>
                  <a:cubicBezTo>
                    <a:pt x="2094" y="2933"/>
                    <a:pt x="2094" y="2940"/>
                    <a:pt x="2101" y="2933"/>
                  </a:cubicBezTo>
                  <a:cubicBezTo>
                    <a:pt x="2101" y="2911"/>
                    <a:pt x="2116" y="2903"/>
                    <a:pt x="2139" y="2903"/>
                  </a:cubicBezTo>
                  <a:cubicBezTo>
                    <a:pt x="2146" y="2873"/>
                    <a:pt x="2116" y="2881"/>
                    <a:pt x="2101" y="2888"/>
                  </a:cubicBezTo>
                  <a:cubicBezTo>
                    <a:pt x="2072" y="2888"/>
                    <a:pt x="2064" y="2859"/>
                    <a:pt x="2035" y="2851"/>
                  </a:cubicBezTo>
                  <a:cubicBezTo>
                    <a:pt x="2042" y="2829"/>
                    <a:pt x="2027" y="2829"/>
                    <a:pt x="2012" y="2814"/>
                  </a:cubicBezTo>
                  <a:cubicBezTo>
                    <a:pt x="1998" y="2799"/>
                    <a:pt x="1998" y="2770"/>
                    <a:pt x="1998" y="2747"/>
                  </a:cubicBezTo>
                  <a:cubicBezTo>
                    <a:pt x="2005" y="2740"/>
                    <a:pt x="2020" y="2666"/>
                    <a:pt x="2020" y="2666"/>
                  </a:cubicBezTo>
                  <a:cubicBezTo>
                    <a:pt x="2027" y="2666"/>
                    <a:pt x="2035" y="2658"/>
                    <a:pt x="2042" y="2658"/>
                  </a:cubicBezTo>
                  <a:cubicBezTo>
                    <a:pt x="2050" y="2614"/>
                    <a:pt x="2057" y="2569"/>
                    <a:pt x="2064" y="2517"/>
                  </a:cubicBezTo>
                  <a:cubicBezTo>
                    <a:pt x="2012" y="2517"/>
                    <a:pt x="2005" y="2502"/>
                    <a:pt x="2012" y="2458"/>
                  </a:cubicBezTo>
                  <a:cubicBezTo>
                    <a:pt x="2027" y="2458"/>
                    <a:pt x="2027" y="2435"/>
                    <a:pt x="2035" y="2421"/>
                  </a:cubicBezTo>
                  <a:cubicBezTo>
                    <a:pt x="2057" y="2443"/>
                    <a:pt x="2072" y="2495"/>
                    <a:pt x="2109" y="2487"/>
                  </a:cubicBezTo>
                  <a:cubicBezTo>
                    <a:pt x="2139" y="2487"/>
                    <a:pt x="2168" y="2473"/>
                    <a:pt x="2191" y="2480"/>
                  </a:cubicBezTo>
                  <a:cubicBezTo>
                    <a:pt x="2228" y="2487"/>
                    <a:pt x="2243" y="2510"/>
                    <a:pt x="2265" y="2473"/>
                  </a:cubicBezTo>
                  <a:cubicBezTo>
                    <a:pt x="2287" y="2443"/>
                    <a:pt x="2324" y="2435"/>
                    <a:pt x="2309" y="2391"/>
                  </a:cubicBezTo>
                  <a:cubicBezTo>
                    <a:pt x="2309" y="2383"/>
                    <a:pt x="2287" y="2383"/>
                    <a:pt x="2287" y="2376"/>
                  </a:cubicBezTo>
                  <a:cubicBezTo>
                    <a:pt x="2272" y="2361"/>
                    <a:pt x="2280" y="2324"/>
                    <a:pt x="2280" y="2302"/>
                  </a:cubicBezTo>
                  <a:cubicBezTo>
                    <a:pt x="2280" y="2257"/>
                    <a:pt x="2220" y="2228"/>
                    <a:pt x="2198" y="2198"/>
                  </a:cubicBezTo>
                  <a:cubicBezTo>
                    <a:pt x="2168" y="2176"/>
                    <a:pt x="2228" y="2153"/>
                    <a:pt x="2228" y="2116"/>
                  </a:cubicBezTo>
                  <a:cubicBezTo>
                    <a:pt x="2235" y="2071"/>
                    <a:pt x="2235" y="2049"/>
                    <a:pt x="2287" y="2049"/>
                  </a:cubicBezTo>
                  <a:cubicBezTo>
                    <a:pt x="2287" y="2034"/>
                    <a:pt x="2287" y="2020"/>
                    <a:pt x="2280" y="2005"/>
                  </a:cubicBezTo>
                  <a:cubicBezTo>
                    <a:pt x="2243" y="1990"/>
                    <a:pt x="2243" y="1945"/>
                    <a:pt x="2250" y="1908"/>
                  </a:cubicBezTo>
                  <a:cubicBezTo>
                    <a:pt x="2295" y="1767"/>
                    <a:pt x="2495" y="1864"/>
                    <a:pt x="2599" y="1864"/>
                  </a:cubicBezTo>
                  <a:cubicBezTo>
                    <a:pt x="2606" y="1789"/>
                    <a:pt x="2569" y="1648"/>
                    <a:pt x="2621" y="1581"/>
                  </a:cubicBezTo>
                  <a:cubicBezTo>
                    <a:pt x="2658" y="1581"/>
                    <a:pt x="2688" y="1589"/>
                    <a:pt x="2688" y="1537"/>
                  </a:cubicBezTo>
                  <a:cubicBezTo>
                    <a:pt x="2673" y="1537"/>
                    <a:pt x="2666" y="1537"/>
                    <a:pt x="2651" y="1537"/>
                  </a:cubicBezTo>
                  <a:cubicBezTo>
                    <a:pt x="2644" y="1507"/>
                    <a:pt x="2584" y="1515"/>
                    <a:pt x="2562" y="1507"/>
                  </a:cubicBezTo>
                  <a:cubicBezTo>
                    <a:pt x="2510" y="1507"/>
                    <a:pt x="2473" y="1470"/>
                    <a:pt x="2421" y="1470"/>
                  </a:cubicBezTo>
                  <a:cubicBezTo>
                    <a:pt x="2406" y="1403"/>
                    <a:pt x="2495" y="1440"/>
                    <a:pt x="2532" y="1426"/>
                  </a:cubicBezTo>
                  <a:cubicBezTo>
                    <a:pt x="2540" y="1403"/>
                    <a:pt x="2562" y="1374"/>
                    <a:pt x="2584" y="1374"/>
                  </a:cubicBezTo>
                  <a:cubicBezTo>
                    <a:pt x="2584" y="1359"/>
                    <a:pt x="2584" y="1344"/>
                    <a:pt x="2599" y="1336"/>
                  </a:cubicBezTo>
                  <a:cubicBezTo>
                    <a:pt x="2599" y="1321"/>
                    <a:pt x="2592" y="1307"/>
                    <a:pt x="2569" y="1307"/>
                  </a:cubicBezTo>
                  <a:cubicBezTo>
                    <a:pt x="2584" y="1277"/>
                    <a:pt x="2562" y="1247"/>
                    <a:pt x="2569" y="1225"/>
                  </a:cubicBezTo>
                  <a:cubicBezTo>
                    <a:pt x="2584" y="1225"/>
                    <a:pt x="2592" y="1225"/>
                    <a:pt x="2606" y="1225"/>
                  </a:cubicBezTo>
                  <a:cubicBezTo>
                    <a:pt x="2614" y="1188"/>
                    <a:pt x="2569" y="1166"/>
                    <a:pt x="2592" y="1129"/>
                  </a:cubicBezTo>
                  <a:cubicBezTo>
                    <a:pt x="2621" y="1084"/>
                    <a:pt x="2621" y="1047"/>
                    <a:pt x="2629" y="1002"/>
                  </a:cubicBezTo>
                  <a:cubicBezTo>
                    <a:pt x="2644" y="950"/>
                    <a:pt x="2614" y="965"/>
                    <a:pt x="2584" y="950"/>
                  </a:cubicBezTo>
                  <a:cubicBezTo>
                    <a:pt x="2540" y="921"/>
                    <a:pt x="2584" y="876"/>
                    <a:pt x="2614" y="883"/>
                  </a:cubicBezTo>
                  <a:cubicBezTo>
                    <a:pt x="2629" y="802"/>
                    <a:pt x="2740" y="720"/>
                    <a:pt x="2814" y="713"/>
                  </a:cubicBezTo>
                  <a:cubicBezTo>
                    <a:pt x="2829" y="675"/>
                    <a:pt x="2763" y="675"/>
                    <a:pt x="2740" y="668"/>
                  </a:cubicBezTo>
                  <a:cubicBezTo>
                    <a:pt x="2718" y="668"/>
                    <a:pt x="2695" y="675"/>
                    <a:pt x="2673" y="668"/>
                  </a:cubicBezTo>
                  <a:cubicBezTo>
                    <a:pt x="2644" y="668"/>
                    <a:pt x="2636" y="646"/>
                    <a:pt x="2606" y="638"/>
                  </a:cubicBezTo>
                  <a:cubicBezTo>
                    <a:pt x="2599" y="601"/>
                    <a:pt x="2629" y="601"/>
                    <a:pt x="2658" y="601"/>
                  </a:cubicBezTo>
                  <a:cubicBezTo>
                    <a:pt x="2666" y="557"/>
                    <a:pt x="2666" y="542"/>
                    <a:pt x="2710" y="542"/>
                  </a:cubicBezTo>
                  <a:cubicBezTo>
                    <a:pt x="2710" y="527"/>
                    <a:pt x="2710" y="505"/>
                    <a:pt x="2710" y="482"/>
                  </a:cubicBezTo>
                  <a:cubicBezTo>
                    <a:pt x="2740" y="490"/>
                    <a:pt x="2800" y="438"/>
                    <a:pt x="2807" y="408"/>
                  </a:cubicBezTo>
                  <a:cubicBezTo>
                    <a:pt x="2814" y="371"/>
                    <a:pt x="2755" y="282"/>
                    <a:pt x="2814" y="282"/>
                  </a:cubicBezTo>
                  <a:cubicBezTo>
                    <a:pt x="2822" y="267"/>
                    <a:pt x="2822" y="245"/>
                    <a:pt x="2822" y="230"/>
                  </a:cubicBezTo>
                  <a:cubicBezTo>
                    <a:pt x="2800" y="230"/>
                    <a:pt x="2807" y="178"/>
                    <a:pt x="2807" y="163"/>
                  </a:cubicBezTo>
                  <a:cubicBezTo>
                    <a:pt x="2814" y="163"/>
                    <a:pt x="2822" y="163"/>
                    <a:pt x="2829" y="163"/>
                  </a:cubicBezTo>
                  <a:cubicBezTo>
                    <a:pt x="2829" y="163"/>
                    <a:pt x="2822" y="119"/>
                    <a:pt x="2822" y="111"/>
                  </a:cubicBezTo>
                  <a:cubicBezTo>
                    <a:pt x="2822" y="111"/>
                    <a:pt x="2755" y="96"/>
                    <a:pt x="2725" y="104"/>
                  </a:cubicBezTo>
                  <a:cubicBezTo>
                    <a:pt x="2725" y="119"/>
                    <a:pt x="2718" y="148"/>
                    <a:pt x="2718" y="156"/>
                  </a:cubicBezTo>
                  <a:cubicBezTo>
                    <a:pt x="2718" y="148"/>
                    <a:pt x="2725" y="119"/>
                    <a:pt x="2725" y="104"/>
                  </a:cubicBezTo>
                  <a:cubicBezTo>
                    <a:pt x="2718" y="104"/>
                    <a:pt x="2718" y="104"/>
                    <a:pt x="2710" y="104"/>
                  </a:cubicBezTo>
                  <a:cubicBezTo>
                    <a:pt x="2651" y="200"/>
                    <a:pt x="2666" y="37"/>
                    <a:pt x="2658" y="7"/>
                  </a:cubicBezTo>
                  <a:cubicBezTo>
                    <a:pt x="2599" y="0"/>
                    <a:pt x="2614" y="14"/>
                    <a:pt x="2584" y="59"/>
                  </a:cubicBezTo>
                  <a:cubicBezTo>
                    <a:pt x="2562" y="96"/>
                    <a:pt x="2517" y="104"/>
                    <a:pt x="2495" y="141"/>
                  </a:cubicBezTo>
                  <a:cubicBezTo>
                    <a:pt x="2458" y="200"/>
                    <a:pt x="2354" y="104"/>
                    <a:pt x="2324" y="200"/>
                  </a:cubicBezTo>
                  <a:cubicBezTo>
                    <a:pt x="2339" y="200"/>
                    <a:pt x="2354" y="215"/>
                    <a:pt x="2354" y="230"/>
                  </a:cubicBezTo>
                  <a:cubicBezTo>
                    <a:pt x="2354" y="267"/>
                    <a:pt x="2354" y="267"/>
                    <a:pt x="2317" y="267"/>
                  </a:cubicBezTo>
                  <a:cubicBezTo>
                    <a:pt x="2317" y="282"/>
                    <a:pt x="2324" y="304"/>
                    <a:pt x="2317" y="312"/>
                  </a:cubicBezTo>
                  <a:cubicBezTo>
                    <a:pt x="2317" y="312"/>
                    <a:pt x="2295" y="334"/>
                    <a:pt x="2302" y="334"/>
                  </a:cubicBezTo>
                  <a:cubicBezTo>
                    <a:pt x="2265" y="349"/>
                    <a:pt x="2228" y="356"/>
                    <a:pt x="2191" y="334"/>
                  </a:cubicBezTo>
                  <a:cubicBezTo>
                    <a:pt x="2191" y="327"/>
                    <a:pt x="2191" y="319"/>
                    <a:pt x="2191" y="312"/>
                  </a:cubicBezTo>
                  <a:cubicBezTo>
                    <a:pt x="2183" y="312"/>
                    <a:pt x="2183" y="312"/>
                    <a:pt x="2183" y="312"/>
                  </a:cubicBezTo>
                  <a:cubicBezTo>
                    <a:pt x="2176" y="334"/>
                    <a:pt x="2161" y="364"/>
                    <a:pt x="2183" y="378"/>
                  </a:cubicBezTo>
                  <a:cubicBezTo>
                    <a:pt x="2213" y="401"/>
                    <a:pt x="2205" y="423"/>
                    <a:pt x="2176" y="430"/>
                  </a:cubicBezTo>
                  <a:cubicBezTo>
                    <a:pt x="2131" y="445"/>
                    <a:pt x="2124" y="534"/>
                    <a:pt x="2094" y="453"/>
                  </a:cubicBezTo>
                  <a:cubicBezTo>
                    <a:pt x="2064" y="453"/>
                    <a:pt x="2042" y="438"/>
                    <a:pt x="2012" y="438"/>
                  </a:cubicBezTo>
                  <a:cubicBezTo>
                    <a:pt x="1975" y="445"/>
                    <a:pt x="1975" y="467"/>
                    <a:pt x="1953" y="490"/>
                  </a:cubicBezTo>
                  <a:cubicBezTo>
                    <a:pt x="1938" y="505"/>
                    <a:pt x="1953" y="549"/>
                    <a:pt x="1931" y="549"/>
                  </a:cubicBezTo>
                  <a:cubicBezTo>
                    <a:pt x="1901" y="549"/>
                    <a:pt x="1879" y="534"/>
                    <a:pt x="1856" y="534"/>
                  </a:cubicBezTo>
                  <a:cubicBezTo>
                    <a:pt x="1849" y="549"/>
                    <a:pt x="1856" y="564"/>
                    <a:pt x="1864" y="579"/>
                  </a:cubicBezTo>
                  <a:cubicBezTo>
                    <a:pt x="1871" y="601"/>
                    <a:pt x="1856" y="609"/>
                    <a:pt x="1849" y="631"/>
                  </a:cubicBezTo>
                  <a:cubicBezTo>
                    <a:pt x="1849" y="661"/>
                    <a:pt x="1856" y="705"/>
                    <a:pt x="1886" y="720"/>
                  </a:cubicBezTo>
                  <a:cubicBezTo>
                    <a:pt x="1886" y="735"/>
                    <a:pt x="1871" y="742"/>
                    <a:pt x="1864" y="764"/>
                  </a:cubicBezTo>
                  <a:cubicBezTo>
                    <a:pt x="1827" y="735"/>
                    <a:pt x="1812" y="720"/>
                    <a:pt x="1760" y="720"/>
                  </a:cubicBezTo>
                  <a:cubicBezTo>
                    <a:pt x="1753" y="720"/>
                    <a:pt x="1656" y="683"/>
                    <a:pt x="1656" y="683"/>
                  </a:cubicBezTo>
                  <a:lnTo>
                    <a:pt x="1656" y="698"/>
                  </a:lnTo>
                  <a:cubicBezTo>
                    <a:pt x="1626" y="713"/>
                    <a:pt x="1582" y="698"/>
                    <a:pt x="1552" y="698"/>
                  </a:cubicBezTo>
                  <a:cubicBezTo>
                    <a:pt x="1537" y="668"/>
                    <a:pt x="1500" y="616"/>
                    <a:pt x="1470" y="616"/>
                  </a:cubicBezTo>
                  <a:cubicBezTo>
                    <a:pt x="1463" y="638"/>
                    <a:pt x="1411" y="624"/>
                    <a:pt x="1396" y="616"/>
                  </a:cubicBezTo>
                  <a:cubicBezTo>
                    <a:pt x="1374" y="586"/>
                    <a:pt x="1366" y="557"/>
                    <a:pt x="1322" y="564"/>
                  </a:cubicBezTo>
                  <a:cubicBezTo>
                    <a:pt x="1322" y="601"/>
                    <a:pt x="1307" y="638"/>
                    <a:pt x="1307" y="668"/>
                  </a:cubicBezTo>
                  <a:cubicBezTo>
                    <a:pt x="1299" y="705"/>
                    <a:pt x="1337" y="735"/>
                    <a:pt x="1329" y="772"/>
                  </a:cubicBezTo>
                  <a:cubicBezTo>
                    <a:pt x="1307" y="787"/>
                    <a:pt x="1292" y="809"/>
                    <a:pt x="1307" y="839"/>
                  </a:cubicBezTo>
                  <a:cubicBezTo>
                    <a:pt x="1322" y="869"/>
                    <a:pt x="1314" y="891"/>
                    <a:pt x="1322" y="928"/>
                  </a:cubicBezTo>
                  <a:cubicBezTo>
                    <a:pt x="1322" y="943"/>
                    <a:pt x="1322" y="995"/>
                    <a:pt x="1285" y="972"/>
                  </a:cubicBezTo>
                  <a:cubicBezTo>
                    <a:pt x="1255" y="950"/>
                    <a:pt x="1285" y="928"/>
                    <a:pt x="1233" y="935"/>
                  </a:cubicBezTo>
                  <a:cubicBezTo>
                    <a:pt x="1233" y="943"/>
                    <a:pt x="1233" y="958"/>
                    <a:pt x="1233" y="972"/>
                  </a:cubicBezTo>
                  <a:cubicBezTo>
                    <a:pt x="1166" y="980"/>
                    <a:pt x="1069" y="950"/>
                    <a:pt x="1010" y="972"/>
                  </a:cubicBezTo>
                  <a:cubicBezTo>
                    <a:pt x="1010" y="987"/>
                    <a:pt x="1025" y="1017"/>
                    <a:pt x="1002" y="1024"/>
                  </a:cubicBezTo>
                  <a:cubicBezTo>
                    <a:pt x="980" y="1032"/>
                    <a:pt x="943" y="1039"/>
                    <a:pt x="928" y="1017"/>
                  </a:cubicBezTo>
                  <a:cubicBezTo>
                    <a:pt x="891" y="965"/>
                    <a:pt x="817" y="958"/>
                    <a:pt x="757" y="958"/>
                  </a:cubicBezTo>
                  <a:cubicBezTo>
                    <a:pt x="772" y="965"/>
                    <a:pt x="765" y="1010"/>
                    <a:pt x="765" y="1024"/>
                  </a:cubicBezTo>
                  <a:cubicBezTo>
                    <a:pt x="757" y="1024"/>
                    <a:pt x="750" y="1024"/>
                    <a:pt x="735" y="1024"/>
                  </a:cubicBezTo>
                  <a:cubicBezTo>
                    <a:pt x="735" y="1069"/>
                    <a:pt x="720" y="1099"/>
                    <a:pt x="676" y="1106"/>
                  </a:cubicBezTo>
                  <a:cubicBezTo>
                    <a:pt x="654" y="1106"/>
                    <a:pt x="601" y="1114"/>
                    <a:pt x="594" y="1136"/>
                  </a:cubicBezTo>
                  <a:cubicBezTo>
                    <a:pt x="542" y="1136"/>
                    <a:pt x="512" y="1173"/>
                    <a:pt x="549" y="1210"/>
                  </a:cubicBezTo>
                  <a:cubicBezTo>
                    <a:pt x="520" y="1203"/>
                    <a:pt x="497" y="1218"/>
                    <a:pt x="460" y="1218"/>
                  </a:cubicBezTo>
                  <a:cubicBezTo>
                    <a:pt x="460" y="1195"/>
                    <a:pt x="460" y="1173"/>
                    <a:pt x="438" y="1158"/>
                  </a:cubicBezTo>
                  <a:cubicBezTo>
                    <a:pt x="416" y="1158"/>
                    <a:pt x="371" y="1151"/>
                    <a:pt x="356" y="1173"/>
                  </a:cubicBezTo>
                  <a:cubicBezTo>
                    <a:pt x="341" y="1210"/>
                    <a:pt x="371" y="1203"/>
                    <a:pt x="319" y="1210"/>
                  </a:cubicBezTo>
                  <a:cubicBezTo>
                    <a:pt x="289" y="1218"/>
                    <a:pt x="289" y="1232"/>
                    <a:pt x="289" y="1255"/>
                  </a:cubicBezTo>
                  <a:cubicBezTo>
                    <a:pt x="260" y="1262"/>
                    <a:pt x="252" y="1225"/>
                    <a:pt x="223" y="1232"/>
                  </a:cubicBezTo>
                  <a:cubicBezTo>
                    <a:pt x="223" y="1269"/>
                    <a:pt x="312" y="1329"/>
                    <a:pt x="282" y="1359"/>
                  </a:cubicBezTo>
                  <a:cubicBezTo>
                    <a:pt x="260" y="1381"/>
                    <a:pt x="245" y="1374"/>
                    <a:pt x="260" y="1411"/>
                  </a:cubicBezTo>
                  <a:cubicBezTo>
                    <a:pt x="260" y="1433"/>
                    <a:pt x="282" y="1463"/>
                    <a:pt x="297" y="1426"/>
                  </a:cubicBezTo>
                  <a:cubicBezTo>
                    <a:pt x="364" y="1418"/>
                    <a:pt x="386" y="1529"/>
                    <a:pt x="379" y="1574"/>
                  </a:cubicBezTo>
                  <a:cubicBezTo>
                    <a:pt x="341" y="1574"/>
                    <a:pt x="312" y="1566"/>
                    <a:pt x="282" y="1581"/>
                  </a:cubicBezTo>
                  <a:cubicBezTo>
                    <a:pt x="267" y="1633"/>
                    <a:pt x="319" y="1619"/>
                    <a:pt x="349" y="1633"/>
                  </a:cubicBezTo>
                  <a:cubicBezTo>
                    <a:pt x="386" y="1663"/>
                    <a:pt x="319" y="1723"/>
                    <a:pt x="289" y="1730"/>
                  </a:cubicBezTo>
                  <a:cubicBezTo>
                    <a:pt x="289" y="1745"/>
                    <a:pt x="289" y="1767"/>
                    <a:pt x="289" y="1782"/>
                  </a:cubicBezTo>
                  <a:cubicBezTo>
                    <a:pt x="260" y="1782"/>
                    <a:pt x="245" y="1767"/>
                    <a:pt x="215" y="1767"/>
                  </a:cubicBezTo>
                  <a:lnTo>
                    <a:pt x="215" y="1774"/>
                  </a:lnTo>
                  <a:cubicBezTo>
                    <a:pt x="230" y="1782"/>
                    <a:pt x="238" y="1789"/>
                    <a:pt x="238" y="1804"/>
                  </a:cubicBezTo>
                  <a:cubicBezTo>
                    <a:pt x="193" y="1797"/>
                    <a:pt x="74" y="1819"/>
                    <a:pt x="89" y="1886"/>
                  </a:cubicBezTo>
                  <a:cubicBezTo>
                    <a:pt x="104" y="1886"/>
                    <a:pt x="119" y="1886"/>
                    <a:pt x="126" y="1893"/>
                  </a:cubicBezTo>
                  <a:cubicBezTo>
                    <a:pt x="149" y="1893"/>
                    <a:pt x="178" y="1886"/>
                    <a:pt x="186" y="1886"/>
                  </a:cubicBezTo>
                  <a:cubicBezTo>
                    <a:pt x="178" y="1886"/>
                    <a:pt x="149" y="1893"/>
                    <a:pt x="126" y="1893"/>
                  </a:cubicBezTo>
                  <a:cubicBezTo>
                    <a:pt x="149" y="1893"/>
                    <a:pt x="163" y="1901"/>
                    <a:pt x="186" y="1923"/>
                  </a:cubicBezTo>
                  <a:cubicBezTo>
                    <a:pt x="200" y="1938"/>
                    <a:pt x="238" y="1982"/>
                    <a:pt x="200" y="1997"/>
                  </a:cubicBezTo>
                  <a:cubicBezTo>
                    <a:pt x="215" y="2027"/>
                    <a:pt x="186" y="2071"/>
                    <a:pt x="186" y="2094"/>
                  </a:cubicBezTo>
                  <a:cubicBezTo>
                    <a:pt x="223" y="2109"/>
                    <a:pt x="245" y="2131"/>
                    <a:pt x="238" y="2168"/>
                  </a:cubicBezTo>
                  <a:cubicBezTo>
                    <a:pt x="223" y="2168"/>
                    <a:pt x="223" y="2168"/>
                    <a:pt x="215" y="2183"/>
                  </a:cubicBezTo>
                  <a:cubicBezTo>
                    <a:pt x="215" y="2198"/>
                    <a:pt x="178" y="2198"/>
                    <a:pt x="163" y="2198"/>
                  </a:cubicBezTo>
                  <a:cubicBezTo>
                    <a:pt x="163" y="2235"/>
                    <a:pt x="215" y="2213"/>
                    <a:pt x="200" y="2257"/>
                  </a:cubicBezTo>
                  <a:cubicBezTo>
                    <a:pt x="200" y="2257"/>
                    <a:pt x="200" y="2257"/>
                    <a:pt x="193" y="2257"/>
                  </a:cubicBezTo>
                  <a:cubicBezTo>
                    <a:pt x="193" y="2287"/>
                    <a:pt x="208" y="2331"/>
                    <a:pt x="178" y="2354"/>
                  </a:cubicBezTo>
                  <a:cubicBezTo>
                    <a:pt x="156" y="2368"/>
                    <a:pt x="163" y="2383"/>
                    <a:pt x="156" y="2406"/>
                  </a:cubicBezTo>
                  <a:cubicBezTo>
                    <a:pt x="134" y="2413"/>
                    <a:pt x="119" y="2383"/>
                    <a:pt x="96" y="2383"/>
                  </a:cubicBezTo>
                  <a:cubicBezTo>
                    <a:pt x="96" y="2391"/>
                    <a:pt x="96" y="2406"/>
                    <a:pt x="96" y="2413"/>
                  </a:cubicBezTo>
                  <a:lnTo>
                    <a:pt x="89" y="2413"/>
                  </a:lnTo>
                  <a:lnTo>
                    <a:pt x="96" y="2421"/>
                  </a:lnTo>
                  <a:cubicBezTo>
                    <a:pt x="67" y="2428"/>
                    <a:pt x="0" y="2406"/>
                    <a:pt x="15" y="2450"/>
                  </a:cubicBezTo>
                  <a:cubicBezTo>
                    <a:pt x="44" y="2458"/>
                    <a:pt x="37" y="2480"/>
                    <a:pt x="52" y="2487"/>
                  </a:cubicBezTo>
                  <a:cubicBezTo>
                    <a:pt x="67" y="2495"/>
                    <a:pt x="89" y="2480"/>
                    <a:pt x="104" y="2487"/>
                  </a:cubicBezTo>
                  <a:cubicBezTo>
                    <a:pt x="119" y="2495"/>
                    <a:pt x="119" y="2517"/>
                    <a:pt x="134" y="2525"/>
                  </a:cubicBezTo>
                  <a:cubicBezTo>
                    <a:pt x="149" y="2532"/>
                    <a:pt x="171" y="2517"/>
                    <a:pt x="178" y="2532"/>
                  </a:cubicBezTo>
                  <a:cubicBezTo>
                    <a:pt x="186" y="2547"/>
                    <a:pt x="178" y="2576"/>
                    <a:pt x="186" y="2591"/>
                  </a:cubicBezTo>
                  <a:cubicBezTo>
                    <a:pt x="193" y="2606"/>
                    <a:pt x="200" y="2606"/>
                    <a:pt x="208" y="2628"/>
                  </a:cubicBezTo>
                  <a:cubicBezTo>
                    <a:pt x="215" y="2666"/>
                    <a:pt x="208" y="2695"/>
                    <a:pt x="260" y="2688"/>
                  </a:cubicBezTo>
                  <a:cubicBezTo>
                    <a:pt x="267" y="2710"/>
                    <a:pt x="245" y="2710"/>
                    <a:pt x="238" y="2725"/>
                  </a:cubicBezTo>
                  <a:cubicBezTo>
                    <a:pt x="238" y="2740"/>
                    <a:pt x="245" y="2762"/>
                    <a:pt x="252" y="2777"/>
                  </a:cubicBezTo>
                  <a:cubicBezTo>
                    <a:pt x="260" y="2792"/>
                    <a:pt x="260" y="2799"/>
                    <a:pt x="267" y="2814"/>
                  </a:cubicBezTo>
                  <a:cubicBezTo>
                    <a:pt x="275" y="2829"/>
                    <a:pt x="297" y="2822"/>
                    <a:pt x="282" y="2851"/>
                  </a:cubicBezTo>
                  <a:cubicBezTo>
                    <a:pt x="282" y="2851"/>
                    <a:pt x="282" y="2851"/>
                    <a:pt x="275" y="2851"/>
                  </a:cubicBezTo>
                  <a:cubicBezTo>
                    <a:pt x="275" y="2859"/>
                    <a:pt x="275" y="2866"/>
                    <a:pt x="275" y="2866"/>
                  </a:cubicBezTo>
                  <a:cubicBezTo>
                    <a:pt x="327" y="2873"/>
                    <a:pt x="289" y="2963"/>
                    <a:pt x="275" y="2978"/>
                  </a:cubicBezTo>
                  <a:cubicBezTo>
                    <a:pt x="304" y="3000"/>
                    <a:pt x="356" y="3059"/>
                    <a:pt x="371" y="3096"/>
                  </a:cubicBezTo>
                  <a:cubicBezTo>
                    <a:pt x="379" y="3111"/>
                    <a:pt x="379" y="3126"/>
                    <a:pt x="386" y="3141"/>
                  </a:cubicBezTo>
                  <a:cubicBezTo>
                    <a:pt x="386" y="3156"/>
                    <a:pt x="394" y="3156"/>
                    <a:pt x="394" y="3170"/>
                  </a:cubicBezTo>
                  <a:cubicBezTo>
                    <a:pt x="401" y="3200"/>
                    <a:pt x="394" y="3230"/>
                    <a:pt x="394" y="3252"/>
                  </a:cubicBezTo>
                  <a:cubicBezTo>
                    <a:pt x="416" y="3252"/>
                    <a:pt x="453" y="3252"/>
                    <a:pt x="446" y="3282"/>
                  </a:cubicBezTo>
                  <a:cubicBezTo>
                    <a:pt x="379" y="3304"/>
                    <a:pt x="423" y="3327"/>
                    <a:pt x="431" y="3371"/>
                  </a:cubicBezTo>
                  <a:cubicBezTo>
                    <a:pt x="438" y="3416"/>
                    <a:pt x="438" y="3445"/>
                    <a:pt x="431" y="3482"/>
                  </a:cubicBezTo>
                  <a:cubicBezTo>
                    <a:pt x="423" y="3490"/>
                    <a:pt x="379" y="3497"/>
                    <a:pt x="379" y="3505"/>
                  </a:cubicBezTo>
                  <a:cubicBezTo>
                    <a:pt x="379" y="3520"/>
                    <a:pt x="401" y="3527"/>
                    <a:pt x="416" y="3535"/>
                  </a:cubicBezTo>
                  <a:cubicBezTo>
                    <a:pt x="438" y="3549"/>
                    <a:pt x="431" y="3542"/>
                    <a:pt x="438" y="3572"/>
                  </a:cubicBezTo>
                  <a:cubicBezTo>
                    <a:pt x="446" y="3594"/>
                    <a:pt x="453" y="3609"/>
                    <a:pt x="460" y="3631"/>
                  </a:cubicBezTo>
                  <a:cubicBezTo>
                    <a:pt x="468" y="3646"/>
                    <a:pt x="475" y="3661"/>
                    <a:pt x="475" y="3683"/>
                  </a:cubicBezTo>
                  <a:cubicBezTo>
                    <a:pt x="475" y="3705"/>
                    <a:pt x="475" y="3727"/>
                    <a:pt x="468" y="3750"/>
                  </a:cubicBezTo>
                  <a:cubicBezTo>
                    <a:pt x="468" y="3765"/>
                    <a:pt x="468" y="3787"/>
                    <a:pt x="475" y="3809"/>
                  </a:cubicBezTo>
                  <a:cubicBezTo>
                    <a:pt x="483" y="3824"/>
                    <a:pt x="497" y="3824"/>
                    <a:pt x="520" y="3839"/>
                  </a:cubicBezTo>
                  <a:cubicBezTo>
                    <a:pt x="475" y="3861"/>
                    <a:pt x="520" y="3913"/>
                    <a:pt x="535" y="3950"/>
                  </a:cubicBezTo>
                  <a:cubicBezTo>
                    <a:pt x="549" y="3995"/>
                    <a:pt x="549" y="4047"/>
                    <a:pt x="572" y="4091"/>
                  </a:cubicBezTo>
                  <a:cubicBezTo>
                    <a:pt x="601" y="4106"/>
                    <a:pt x="616" y="4114"/>
                    <a:pt x="616" y="4114"/>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98" name="Freeform 6"/>
            <p:cNvSpPr>
              <a:spLocks noChangeArrowheads="1"/>
            </p:cNvSpPr>
            <p:nvPr/>
          </p:nvSpPr>
          <p:spPr bwMode="auto">
            <a:xfrm>
              <a:off x="10021232" y="4925927"/>
              <a:ext cx="890272" cy="1074476"/>
            </a:xfrm>
            <a:custGeom>
              <a:avLst/>
              <a:gdLst>
                <a:gd name="T0" fmla="*/ 1931 w 2058"/>
                <a:gd name="T1" fmla="*/ 2250 h 2489"/>
                <a:gd name="T2" fmla="*/ 1916 w 2058"/>
                <a:gd name="T3" fmla="*/ 2191 h 2489"/>
                <a:gd name="T4" fmla="*/ 1886 w 2058"/>
                <a:gd name="T5" fmla="*/ 2050 h 2489"/>
                <a:gd name="T6" fmla="*/ 1767 w 2058"/>
                <a:gd name="T7" fmla="*/ 1812 h 2489"/>
                <a:gd name="T8" fmla="*/ 1730 w 2058"/>
                <a:gd name="T9" fmla="*/ 1812 h 2489"/>
                <a:gd name="T10" fmla="*/ 1686 w 2058"/>
                <a:gd name="T11" fmla="*/ 1849 h 2489"/>
                <a:gd name="T12" fmla="*/ 1663 w 2058"/>
                <a:gd name="T13" fmla="*/ 1812 h 2489"/>
                <a:gd name="T14" fmla="*/ 1649 w 2058"/>
                <a:gd name="T15" fmla="*/ 1790 h 2489"/>
                <a:gd name="T16" fmla="*/ 1612 w 2058"/>
                <a:gd name="T17" fmla="*/ 1782 h 2489"/>
                <a:gd name="T18" fmla="*/ 1567 w 2058"/>
                <a:gd name="T19" fmla="*/ 1790 h 2489"/>
                <a:gd name="T20" fmla="*/ 1530 w 2058"/>
                <a:gd name="T21" fmla="*/ 1768 h 2489"/>
                <a:gd name="T22" fmla="*/ 1544 w 2058"/>
                <a:gd name="T23" fmla="*/ 1716 h 2489"/>
                <a:gd name="T24" fmla="*/ 1582 w 2058"/>
                <a:gd name="T25" fmla="*/ 1693 h 2489"/>
                <a:gd name="T26" fmla="*/ 1582 w 2058"/>
                <a:gd name="T27" fmla="*/ 1649 h 2489"/>
                <a:gd name="T28" fmla="*/ 1619 w 2058"/>
                <a:gd name="T29" fmla="*/ 1597 h 2489"/>
                <a:gd name="T30" fmla="*/ 1671 w 2058"/>
                <a:gd name="T31" fmla="*/ 1582 h 2489"/>
                <a:gd name="T32" fmla="*/ 1686 w 2058"/>
                <a:gd name="T33" fmla="*/ 1003 h 2489"/>
                <a:gd name="T34" fmla="*/ 1760 w 2058"/>
                <a:gd name="T35" fmla="*/ 869 h 2489"/>
                <a:gd name="T36" fmla="*/ 1894 w 2058"/>
                <a:gd name="T37" fmla="*/ 706 h 2489"/>
                <a:gd name="T38" fmla="*/ 2027 w 2058"/>
                <a:gd name="T39" fmla="*/ 438 h 2489"/>
                <a:gd name="T40" fmla="*/ 2027 w 2058"/>
                <a:gd name="T41" fmla="*/ 431 h 2489"/>
                <a:gd name="T42" fmla="*/ 1782 w 2058"/>
                <a:gd name="T43" fmla="*/ 327 h 2489"/>
                <a:gd name="T44" fmla="*/ 1641 w 2058"/>
                <a:gd name="T45" fmla="*/ 60 h 2489"/>
                <a:gd name="T46" fmla="*/ 1604 w 2058"/>
                <a:gd name="T47" fmla="*/ 208 h 2489"/>
                <a:gd name="T48" fmla="*/ 1559 w 2058"/>
                <a:gd name="T49" fmla="*/ 349 h 2489"/>
                <a:gd name="T50" fmla="*/ 1493 w 2058"/>
                <a:gd name="T51" fmla="*/ 372 h 2489"/>
                <a:gd name="T52" fmla="*/ 1389 w 2058"/>
                <a:gd name="T53" fmla="*/ 475 h 2489"/>
                <a:gd name="T54" fmla="*/ 1389 w 2058"/>
                <a:gd name="T55" fmla="*/ 580 h 2489"/>
                <a:gd name="T56" fmla="*/ 1285 w 2058"/>
                <a:gd name="T57" fmla="*/ 550 h 2489"/>
                <a:gd name="T58" fmla="*/ 1144 w 2058"/>
                <a:gd name="T59" fmla="*/ 676 h 2489"/>
                <a:gd name="T60" fmla="*/ 1114 w 2058"/>
                <a:gd name="T61" fmla="*/ 795 h 2489"/>
                <a:gd name="T62" fmla="*/ 1069 w 2058"/>
                <a:gd name="T63" fmla="*/ 832 h 2489"/>
                <a:gd name="T64" fmla="*/ 817 w 2058"/>
                <a:gd name="T65" fmla="*/ 825 h 2489"/>
                <a:gd name="T66" fmla="*/ 550 w 2058"/>
                <a:gd name="T67" fmla="*/ 936 h 2489"/>
                <a:gd name="T68" fmla="*/ 445 w 2058"/>
                <a:gd name="T69" fmla="*/ 891 h 2489"/>
                <a:gd name="T70" fmla="*/ 468 w 2058"/>
                <a:gd name="T71" fmla="*/ 780 h 2489"/>
                <a:gd name="T72" fmla="*/ 171 w 2058"/>
                <a:gd name="T73" fmla="*/ 617 h 2489"/>
                <a:gd name="T74" fmla="*/ 0 w 2058"/>
                <a:gd name="T75" fmla="*/ 617 h 2489"/>
                <a:gd name="T76" fmla="*/ 67 w 2058"/>
                <a:gd name="T77" fmla="*/ 706 h 2489"/>
                <a:gd name="T78" fmla="*/ 89 w 2058"/>
                <a:gd name="T79" fmla="*/ 847 h 2489"/>
                <a:gd name="T80" fmla="*/ 0 w 2058"/>
                <a:gd name="T81" fmla="*/ 1047 h 2489"/>
                <a:gd name="T82" fmla="*/ 186 w 2058"/>
                <a:gd name="T83" fmla="*/ 1129 h 2489"/>
                <a:gd name="T84" fmla="*/ 342 w 2058"/>
                <a:gd name="T85" fmla="*/ 1188 h 2489"/>
                <a:gd name="T86" fmla="*/ 587 w 2058"/>
                <a:gd name="T87" fmla="*/ 1322 h 2489"/>
                <a:gd name="T88" fmla="*/ 653 w 2058"/>
                <a:gd name="T89" fmla="*/ 1679 h 2489"/>
                <a:gd name="T90" fmla="*/ 847 w 2058"/>
                <a:gd name="T91" fmla="*/ 1901 h 2489"/>
                <a:gd name="T92" fmla="*/ 995 w 2058"/>
                <a:gd name="T93" fmla="*/ 2302 h 2489"/>
                <a:gd name="T94" fmla="*/ 1151 w 2058"/>
                <a:gd name="T95" fmla="*/ 2184 h 2489"/>
                <a:gd name="T96" fmla="*/ 1114 w 2058"/>
                <a:gd name="T97" fmla="*/ 2065 h 2489"/>
                <a:gd name="T98" fmla="*/ 1448 w 2058"/>
                <a:gd name="T99" fmla="*/ 2124 h 2489"/>
                <a:gd name="T100" fmla="*/ 1559 w 2058"/>
                <a:gd name="T101" fmla="*/ 2139 h 2489"/>
                <a:gd name="T102" fmla="*/ 1619 w 2058"/>
                <a:gd name="T103" fmla="*/ 2421 h 2489"/>
                <a:gd name="T104" fmla="*/ 1842 w 2058"/>
                <a:gd name="T105" fmla="*/ 2287 h 2489"/>
                <a:gd name="T106" fmla="*/ 1842 w 2058"/>
                <a:gd name="T107" fmla="*/ 2287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8" h="2489">
                  <a:moveTo>
                    <a:pt x="1923" y="2280"/>
                  </a:moveTo>
                  <a:lnTo>
                    <a:pt x="1923" y="2280"/>
                  </a:lnTo>
                  <a:cubicBezTo>
                    <a:pt x="1923" y="2273"/>
                    <a:pt x="1931" y="2258"/>
                    <a:pt x="1931" y="2250"/>
                  </a:cubicBezTo>
                  <a:cubicBezTo>
                    <a:pt x="1923" y="2243"/>
                    <a:pt x="1923" y="2243"/>
                    <a:pt x="1923" y="2236"/>
                  </a:cubicBezTo>
                  <a:cubicBezTo>
                    <a:pt x="1916" y="2228"/>
                    <a:pt x="1916" y="2213"/>
                    <a:pt x="1916" y="2198"/>
                  </a:cubicBezTo>
                  <a:lnTo>
                    <a:pt x="1916" y="2191"/>
                  </a:lnTo>
                  <a:cubicBezTo>
                    <a:pt x="1916" y="2147"/>
                    <a:pt x="1916" y="2109"/>
                    <a:pt x="1894" y="2065"/>
                  </a:cubicBezTo>
                  <a:lnTo>
                    <a:pt x="1894" y="2057"/>
                  </a:lnTo>
                  <a:cubicBezTo>
                    <a:pt x="1886" y="2057"/>
                    <a:pt x="1886" y="2050"/>
                    <a:pt x="1886" y="2050"/>
                  </a:cubicBezTo>
                  <a:cubicBezTo>
                    <a:pt x="1871" y="2005"/>
                    <a:pt x="1849" y="1968"/>
                    <a:pt x="1819" y="1939"/>
                  </a:cubicBezTo>
                  <a:cubicBezTo>
                    <a:pt x="1790" y="1901"/>
                    <a:pt x="1790" y="1879"/>
                    <a:pt x="1782" y="1834"/>
                  </a:cubicBezTo>
                  <a:cubicBezTo>
                    <a:pt x="1782" y="1834"/>
                    <a:pt x="1775" y="1820"/>
                    <a:pt x="1767" y="1812"/>
                  </a:cubicBezTo>
                  <a:lnTo>
                    <a:pt x="1767" y="1812"/>
                  </a:lnTo>
                  <a:cubicBezTo>
                    <a:pt x="1760" y="1820"/>
                    <a:pt x="1760" y="1812"/>
                    <a:pt x="1752" y="1805"/>
                  </a:cubicBezTo>
                  <a:cubicBezTo>
                    <a:pt x="1745" y="1805"/>
                    <a:pt x="1738" y="1812"/>
                    <a:pt x="1730" y="1812"/>
                  </a:cubicBezTo>
                  <a:cubicBezTo>
                    <a:pt x="1715" y="1827"/>
                    <a:pt x="1730" y="1827"/>
                    <a:pt x="1730" y="1842"/>
                  </a:cubicBezTo>
                  <a:cubicBezTo>
                    <a:pt x="1723" y="1849"/>
                    <a:pt x="1700" y="1864"/>
                    <a:pt x="1686" y="1857"/>
                  </a:cubicBezTo>
                  <a:cubicBezTo>
                    <a:pt x="1686" y="1857"/>
                    <a:pt x="1686" y="1857"/>
                    <a:pt x="1686" y="1849"/>
                  </a:cubicBezTo>
                  <a:cubicBezTo>
                    <a:pt x="1678" y="1849"/>
                    <a:pt x="1678" y="1849"/>
                    <a:pt x="1678" y="1842"/>
                  </a:cubicBezTo>
                  <a:cubicBezTo>
                    <a:pt x="1678" y="1834"/>
                    <a:pt x="1663" y="1834"/>
                    <a:pt x="1663" y="1827"/>
                  </a:cubicBezTo>
                  <a:cubicBezTo>
                    <a:pt x="1656" y="1827"/>
                    <a:pt x="1656" y="1820"/>
                    <a:pt x="1663" y="1812"/>
                  </a:cubicBezTo>
                  <a:cubicBezTo>
                    <a:pt x="1663" y="1805"/>
                    <a:pt x="1663" y="1805"/>
                    <a:pt x="1663" y="1797"/>
                  </a:cubicBezTo>
                  <a:cubicBezTo>
                    <a:pt x="1663" y="1797"/>
                    <a:pt x="1656" y="1797"/>
                    <a:pt x="1649" y="1797"/>
                  </a:cubicBezTo>
                  <a:lnTo>
                    <a:pt x="1649" y="1790"/>
                  </a:lnTo>
                  <a:cubicBezTo>
                    <a:pt x="1641" y="1790"/>
                    <a:pt x="1641" y="1790"/>
                    <a:pt x="1634" y="1790"/>
                  </a:cubicBezTo>
                  <a:cubicBezTo>
                    <a:pt x="1626" y="1790"/>
                    <a:pt x="1619" y="1782"/>
                    <a:pt x="1619" y="1775"/>
                  </a:cubicBezTo>
                  <a:cubicBezTo>
                    <a:pt x="1612" y="1768"/>
                    <a:pt x="1597" y="1775"/>
                    <a:pt x="1612" y="1782"/>
                  </a:cubicBezTo>
                  <a:cubicBezTo>
                    <a:pt x="1612" y="1782"/>
                    <a:pt x="1612" y="1782"/>
                    <a:pt x="1604" y="1782"/>
                  </a:cubicBezTo>
                  <a:cubicBezTo>
                    <a:pt x="1597" y="1790"/>
                    <a:pt x="1597" y="1782"/>
                    <a:pt x="1589" y="1782"/>
                  </a:cubicBezTo>
                  <a:cubicBezTo>
                    <a:pt x="1582" y="1790"/>
                    <a:pt x="1582" y="1790"/>
                    <a:pt x="1567" y="1790"/>
                  </a:cubicBezTo>
                  <a:cubicBezTo>
                    <a:pt x="1559" y="1790"/>
                    <a:pt x="1552" y="1790"/>
                    <a:pt x="1544" y="1790"/>
                  </a:cubicBezTo>
                  <a:cubicBezTo>
                    <a:pt x="1537" y="1797"/>
                    <a:pt x="1537" y="1790"/>
                    <a:pt x="1544" y="1782"/>
                  </a:cubicBezTo>
                  <a:cubicBezTo>
                    <a:pt x="1544" y="1782"/>
                    <a:pt x="1537" y="1768"/>
                    <a:pt x="1530" y="1768"/>
                  </a:cubicBezTo>
                  <a:cubicBezTo>
                    <a:pt x="1522" y="1768"/>
                    <a:pt x="1522" y="1760"/>
                    <a:pt x="1522" y="1753"/>
                  </a:cubicBezTo>
                  <a:cubicBezTo>
                    <a:pt x="1522" y="1738"/>
                    <a:pt x="1530" y="1745"/>
                    <a:pt x="1537" y="1738"/>
                  </a:cubicBezTo>
                  <a:cubicBezTo>
                    <a:pt x="1537" y="1731"/>
                    <a:pt x="1537" y="1723"/>
                    <a:pt x="1544" y="1716"/>
                  </a:cubicBezTo>
                  <a:cubicBezTo>
                    <a:pt x="1544" y="1716"/>
                    <a:pt x="1552" y="1716"/>
                    <a:pt x="1559" y="1716"/>
                  </a:cubicBezTo>
                  <a:cubicBezTo>
                    <a:pt x="1567" y="1708"/>
                    <a:pt x="1559" y="1708"/>
                    <a:pt x="1567" y="1701"/>
                  </a:cubicBezTo>
                  <a:cubicBezTo>
                    <a:pt x="1567" y="1693"/>
                    <a:pt x="1574" y="1693"/>
                    <a:pt x="1582" y="1693"/>
                  </a:cubicBezTo>
                  <a:lnTo>
                    <a:pt x="1582" y="1679"/>
                  </a:lnTo>
                  <a:cubicBezTo>
                    <a:pt x="1589" y="1671"/>
                    <a:pt x="1582" y="1671"/>
                    <a:pt x="1582" y="1671"/>
                  </a:cubicBezTo>
                  <a:cubicBezTo>
                    <a:pt x="1574" y="1664"/>
                    <a:pt x="1589" y="1656"/>
                    <a:pt x="1582" y="1649"/>
                  </a:cubicBezTo>
                  <a:cubicBezTo>
                    <a:pt x="1574" y="1642"/>
                    <a:pt x="1574" y="1619"/>
                    <a:pt x="1574" y="1612"/>
                  </a:cubicBezTo>
                  <a:cubicBezTo>
                    <a:pt x="1582" y="1604"/>
                    <a:pt x="1589" y="1597"/>
                    <a:pt x="1597" y="1590"/>
                  </a:cubicBezTo>
                  <a:cubicBezTo>
                    <a:pt x="1604" y="1590"/>
                    <a:pt x="1612" y="1597"/>
                    <a:pt x="1619" y="1597"/>
                  </a:cubicBezTo>
                  <a:cubicBezTo>
                    <a:pt x="1626" y="1590"/>
                    <a:pt x="1626" y="1582"/>
                    <a:pt x="1634" y="1575"/>
                  </a:cubicBezTo>
                  <a:cubicBezTo>
                    <a:pt x="1641" y="1567"/>
                    <a:pt x="1656" y="1575"/>
                    <a:pt x="1671" y="1575"/>
                  </a:cubicBezTo>
                  <a:cubicBezTo>
                    <a:pt x="1671" y="1582"/>
                    <a:pt x="1671" y="1582"/>
                    <a:pt x="1671" y="1582"/>
                  </a:cubicBezTo>
                  <a:lnTo>
                    <a:pt x="1678" y="1582"/>
                  </a:lnTo>
                  <a:cubicBezTo>
                    <a:pt x="1678" y="1485"/>
                    <a:pt x="1678" y="1330"/>
                    <a:pt x="1656" y="1255"/>
                  </a:cubicBezTo>
                  <a:cubicBezTo>
                    <a:pt x="1634" y="1181"/>
                    <a:pt x="1656" y="1077"/>
                    <a:pt x="1686" y="1003"/>
                  </a:cubicBezTo>
                  <a:lnTo>
                    <a:pt x="1693" y="1003"/>
                  </a:lnTo>
                  <a:cubicBezTo>
                    <a:pt x="1708" y="980"/>
                    <a:pt x="1708" y="951"/>
                    <a:pt x="1730" y="929"/>
                  </a:cubicBezTo>
                  <a:cubicBezTo>
                    <a:pt x="1745" y="914"/>
                    <a:pt x="1760" y="899"/>
                    <a:pt x="1760" y="869"/>
                  </a:cubicBezTo>
                  <a:cubicBezTo>
                    <a:pt x="1760" y="832"/>
                    <a:pt x="1752" y="773"/>
                    <a:pt x="1812" y="773"/>
                  </a:cubicBezTo>
                  <a:cubicBezTo>
                    <a:pt x="1819" y="750"/>
                    <a:pt x="1834" y="750"/>
                    <a:pt x="1834" y="728"/>
                  </a:cubicBezTo>
                  <a:cubicBezTo>
                    <a:pt x="1842" y="698"/>
                    <a:pt x="1871" y="706"/>
                    <a:pt x="1894" y="706"/>
                  </a:cubicBezTo>
                  <a:cubicBezTo>
                    <a:pt x="1901" y="624"/>
                    <a:pt x="1990" y="580"/>
                    <a:pt x="2020" y="505"/>
                  </a:cubicBezTo>
                  <a:cubicBezTo>
                    <a:pt x="2027" y="505"/>
                    <a:pt x="2042" y="490"/>
                    <a:pt x="2057" y="475"/>
                  </a:cubicBezTo>
                  <a:cubicBezTo>
                    <a:pt x="2042" y="468"/>
                    <a:pt x="2035" y="453"/>
                    <a:pt x="2027" y="438"/>
                  </a:cubicBezTo>
                  <a:cubicBezTo>
                    <a:pt x="2020" y="446"/>
                    <a:pt x="2012" y="446"/>
                    <a:pt x="2005" y="446"/>
                  </a:cubicBezTo>
                  <a:cubicBezTo>
                    <a:pt x="2012" y="446"/>
                    <a:pt x="2020" y="446"/>
                    <a:pt x="2027" y="438"/>
                  </a:cubicBezTo>
                  <a:lnTo>
                    <a:pt x="2027" y="431"/>
                  </a:lnTo>
                  <a:cubicBezTo>
                    <a:pt x="2005" y="446"/>
                    <a:pt x="1990" y="453"/>
                    <a:pt x="1990" y="401"/>
                  </a:cubicBezTo>
                  <a:cubicBezTo>
                    <a:pt x="1953" y="401"/>
                    <a:pt x="1916" y="409"/>
                    <a:pt x="1894" y="372"/>
                  </a:cubicBezTo>
                  <a:cubicBezTo>
                    <a:pt x="1864" y="335"/>
                    <a:pt x="1827" y="327"/>
                    <a:pt x="1782" y="327"/>
                  </a:cubicBezTo>
                  <a:cubicBezTo>
                    <a:pt x="1782" y="283"/>
                    <a:pt x="1790" y="245"/>
                    <a:pt x="1782" y="208"/>
                  </a:cubicBezTo>
                  <a:cubicBezTo>
                    <a:pt x="1782" y="178"/>
                    <a:pt x="1738" y="156"/>
                    <a:pt x="1715" y="141"/>
                  </a:cubicBezTo>
                  <a:cubicBezTo>
                    <a:pt x="1686" y="112"/>
                    <a:pt x="1663" y="82"/>
                    <a:pt x="1641" y="60"/>
                  </a:cubicBezTo>
                  <a:cubicBezTo>
                    <a:pt x="1626" y="45"/>
                    <a:pt x="1612" y="23"/>
                    <a:pt x="1604" y="0"/>
                  </a:cubicBezTo>
                  <a:cubicBezTo>
                    <a:pt x="1597" y="38"/>
                    <a:pt x="1574" y="104"/>
                    <a:pt x="1544" y="127"/>
                  </a:cubicBezTo>
                  <a:cubicBezTo>
                    <a:pt x="1559" y="164"/>
                    <a:pt x="1574" y="193"/>
                    <a:pt x="1604" y="208"/>
                  </a:cubicBezTo>
                  <a:cubicBezTo>
                    <a:pt x="1626" y="230"/>
                    <a:pt x="1612" y="260"/>
                    <a:pt x="1612" y="290"/>
                  </a:cubicBezTo>
                  <a:cubicBezTo>
                    <a:pt x="1612" y="305"/>
                    <a:pt x="1619" y="409"/>
                    <a:pt x="1597" y="409"/>
                  </a:cubicBezTo>
                  <a:cubicBezTo>
                    <a:pt x="1582" y="386"/>
                    <a:pt x="1582" y="357"/>
                    <a:pt x="1559" y="349"/>
                  </a:cubicBezTo>
                  <a:cubicBezTo>
                    <a:pt x="1544" y="349"/>
                    <a:pt x="1522" y="342"/>
                    <a:pt x="1522" y="327"/>
                  </a:cubicBezTo>
                  <a:cubicBezTo>
                    <a:pt x="1507" y="320"/>
                    <a:pt x="1485" y="320"/>
                    <a:pt x="1478" y="335"/>
                  </a:cubicBezTo>
                  <a:cubicBezTo>
                    <a:pt x="1470" y="357"/>
                    <a:pt x="1470" y="372"/>
                    <a:pt x="1493" y="372"/>
                  </a:cubicBezTo>
                  <a:cubicBezTo>
                    <a:pt x="1500" y="394"/>
                    <a:pt x="1493" y="409"/>
                    <a:pt x="1493" y="431"/>
                  </a:cubicBezTo>
                  <a:cubicBezTo>
                    <a:pt x="1470" y="431"/>
                    <a:pt x="1448" y="431"/>
                    <a:pt x="1433" y="446"/>
                  </a:cubicBezTo>
                  <a:cubicBezTo>
                    <a:pt x="1418" y="453"/>
                    <a:pt x="1411" y="475"/>
                    <a:pt x="1389" y="475"/>
                  </a:cubicBezTo>
                  <a:cubicBezTo>
                    <a:pt x="1389" y="475"/>
                    <a:pt x="1389" y="483"/>
                    <a:pt x="1389" y="490"/>
                  </a:cubicBezTo>
                  <a:cubicBezTo>
                    <a:pt x="1418" y="490"/>
                    <a:pt x="1433" y="498"/>
                    <a:pt x="1433" y="528"/>
                  </a:cubicBezTo>
                  <a:cubicBezTo>
                    <a:pt x="1433" y="565"/>
                    <a:pt x="1418" y="557"/>
                    <a:pt x="1389" y="580"/>
                  </a:cubicBezTo>
                  <a:cubicBezTo>
                    <a:pt x="1381" y="587"/>
                    <a:pt x="1366" y="624"/>
                    <a:pt x="1344" y="594"/>
                  </a:cubicBezTo>
                  <a:cubicBezTo>
                    <a:pt x="1337" y="580"/>
                    <a:pt x="1337" y="557"/>
                    <a:pt x="1329" y="542"/>
                  </a:cubicBezTo>
                  <a:cubicBezTo>
                    <a:pt x="1322" y="498"/>
                    <a:pt x="1285" y="505"/>
                    <a:pt x="1285" y="550"/>
                  </a:cubicBezTo>
                  <a:cubicBezTo>
                    <a:pt x="1277" y="587"/>
                    <a:pt x="1196" y="542"/>
                    <a:pt x="1173" y="535"/>
                  </a:cubicBezTo>
                  <a:cubicBezTo>
                    <a:pt x="1166" y="565"/>
                    <a:pt x="1173" y="602"/>
                    <a:pt x="1158" y="632"/>
                  </a:cubicBezTo>
                  <a:cubicBezTo>
                    <a:pt x="1158" y="646"/>
                    <a:pt x="1151" y="661"/>
                    <a:pt x="1144" y="676"/>
                  </a:cubicBezTo>
                  <a:cubicBezTo>
                    <a:pt x="1144" y="698"/>
                    <a:pt x="1136" y="758"/>
                    <a:pt x="1173" y="750"/>
                  </a:cubicBezTo>
                  <a:cubicBezTo>
                    <a:pt x="1173" y="765"/>
                    <a:pt x="1158" y="773"/>
                    <a:pt x="1151" y="787"/>
                  </a:cubicBezTo>
                  <a:cubicBezTo>
                    <a:pt x="1144" y="795"/>
                    <a:pt x="1121" y="787"/>
                    <a:pt x="1114" y="795"/>
                  </a:cubicBezTo>
                  <a:cubicBezTo>
                    <a:pt x="1099" y="802"/>
                    <a:pt x="1107" y="817"/>
                    <a:pt x="1092" y="825"/>
                  </a:cubicBezTo>
                  <a:cubicBezTo>
                    <a:pt x="1092" y="817"/>
                    <a:pt x="1084" y="817"/>
                    <a:pt x="1077" y="810"/>
                  </a:cubicBezTo>
                  <a:cubicBezTo>
                    <a:pt x="1077" y="817"/>
                    <a:pt x="1069" y="825"/>
                    <a:pt x="1069" y="832"/>
                  </a:cubicBezTo>
                  <a:cubicBezTo>
                    <a:pt x="1040" y="847"/>
                    <a:pt x="1062" y="862"/>
                    <a:pt x="1025" y="854"/>
                  </a:cubicBezTo>
                  <a:cubicBezTo>
                    <a:pt x="1002" y="847"/>
                    <a:pt x="980" y="847"/>
                    <a:pt x="950" y="847"/>
                  </a:cubicBezTo>
                  <a:cubicBezTo>
                    <a:pt x="950" y="773"/>
                    <a:pt x="809" y="765"/>
                    <a:pt x="817" y="825"/>
                  </a:cubicBezTo>
                  <a:cubicBezTo>
                    <a:pt x="772" y="825"/>
                    <a:pt x="735" y="817"/>
                    <a:pt x="698" y="795"/>
                  </a:cubicBezTo>
                  <a:cubicBezTo>
                    <a:pt x="653" y="780"/>
                    <a:pt x="639" y="817"/>
                    <a:pt x="616" y="854"/>
                  </a:cubicBezTo>
                  <a:cubicBezTo>
                    <a:pt x="602" y="877"/>
                    <a:pt x="550" y="899"/>
                    <a:pt x="550" y="936"/>
                  </a:cubicBezTo>
                  <a:cubicBezTo>
                    <a:pt x="550" y="973"/>
                    <a:pt x="542" y="988"/>
                    <a:pt x="505" y="980"/>
                  </a:cubicBezTo>
                  <a:cubicBezTo>
                    <a:pt x="497" y="958"/>
                    <a:pt x="497" y="936"/>
                    <a:pt x="483" y="921"/>
                  </a:cubicBezTo>
                  <a:cubicBezTo>
                    <a:pt x="475" y="914"/>
                    <a:pt x="445" y="899"/>
                    <a:pt x="445" y="891"/>
                  </a:cubicBezTo>
                  <a:cubicBezTo>
                    <a:pt x="453" y="854"/>
                    <a:pt x="497" y="832"/>
                    <a:pt x="497" y="795"/>
                  </a:cubicBezTo>
                  <a:cubicBezTo>
                    <a:pt x="497" y="787"/>
                    <a:pt x="505" y="758"/>
                    <a:pt x="483" y="758"/>
                  </a:cubicBezTo>
                  <a:cubicBezTo>
                    <a:pt x="468" y="758"/>
                    <a:pt x="475" y="773"/>
                    <a:pt x="468" y="780"/>
                  </a:cubicBezTo>
                  <a:cubicBezTo>
                    <a:pt x="423" y="825"/>
                    <a:pt x="438" y="698"/>
                    <a:pt x="438" y="691"/>
                  </a:cubicBezTo>
                  <a:cubicBezTo>
                    <a:pt x="401" y="654"/>
                    <a:pt x="401" y="758"/>
                    <a:pt x="349" y="669"/>
                  </a:cubicBezTo>
                  <a:cubicBezTo>
                    <a:pt x="312" y="617"/>
                    <a:pt x="223" y="617"/>
                    <a:pt x="171" y="617"/>
                  </a:cubicBezTo>
                  <a:cubicBezTo>
                    <a:pt x="163" y="632"/>
                    <a:pt x="148" y="632"/>
                    <a:pt x="148" y="646"/>
                  </a:cubicBezTo>
                  <a:cubicBezTo>
                    <a:pt x="97" y="676"/>
                    <a:pt x="59" y="624"/>
                    <a:pt x="15" y="617"/>
                  </a:cubicBezTo>
                  <a:cubicBezTo>
                    <a:pt x="7" y="617"/>
                    <a:pt x="0" y="617"/>
                    <a:pt x="0" y="617"/>
                  </a:cubicBezTo>
                  <a:cubicBezTo>
                    <a:pt x="0" y="624"/>
                    <a:pt x="0" y="632"/>
                    <a:pt x="0" y="632"/>
                  </a:cubicBezTo>
                  <a:cubicBezTo>
                    <a:pt x="0" y="654"/>
                    <a:pt x="7" y="676"/>
                    <a:pt x="22" y="691"/>
                  </a:cubicBezTo>
                  <a:cubicBezTo>
                    <a:pt x="30" y="698"/>
                    <a:pt x="67" y="698"/>
                    <a:pt x="67" y="706"/>
                  </a:cubicBezTo>
                  <a:cubicBezTo>
                    <a:pt x="74" y="713"/>
                    <a:pt x="74" y="735"/>
                    <a:pt x="67" y="750"/>
                  </a:cubicBezTo>
                  <a:cubicBezTo>
                    <a:pt x="15" y="750"/>
                    <a:pt x="30" y="802"/>
                    <a:pt x="30" y="840"/>
                  </a:cubicBezTo>
                  <a:cubicBezTo>
                    <a:pt x="45" y="840"/>
                    <a:pt x="67" y="840"/>
                    <a:pt x="89" y="847"/>
                  </a:cubicBezTo>
                  <a:cubicBezTo>
                    <a:pt x="89" y="884"/>
                    <a:pt x="89" y="906"/>
                    <a:pt x="67" y="936"/>
                  </a:cubicBezTo>
                  <a:cubicBezTo>
                    <a:pt x="52" y="973"/>
                    <a:pt x="74" y="1010"/>
                    <a:pt x="67" y="1047"/>
                  </a:cubicBezTo>
                  <a:cubicBezTo>
                    <a:pt x="45" y="1047"/>
                    <a:pt x="22" y="1047"/>
                    <a:pt x="0" y="1047"/>
                  </a:cubicBezTo>
                  <a:cubicBezTo>
                    <a:pt x="0" y="1077"/>
                    <a:pt x="30" y="1085"/>
                    <a:pt x="52" y="1092"/>
                  </a:cubicBezTo>
                  <a:cubicBezTo>
                    <a:pt x="52" y="1107"/>
                    <a:pt x="59" y="1114"/>
                    <a:pt x="59" y="1129"/>
                  </a:cubicBezTo>
                  <a:cubicBezTo>
                    <a:pt x="104" y="1114"/>
                    <a:pt x="148" y="1122"/>
                    <a:pt x="186" y="1129"/>
                  </a:cubicBezTo>
                  <a:cubicBezTo>
                    <a:pt x="193" y="1062"/>
                    <a:pt x="275" y="1122"/>
                    <a:pt x="312" y="1137"/>
                  </a:cubicBezTo>
                  <a:cubicBezTo>
                    <a:pt x="312" y="1151"/>
                    <a:pt x="312" y="1174"/>
                    <a:pt x="312" y="1188"/>
                  </a:cubicBezTo>
                  <a:cubicBezTo>
                    <a:pt x="319" y="1188"/>
                    <a:pt x="334" y="1196"/>
                    <a:pt x="342" y="1188"/>
                  </a:cubicBezTo>
                  <a:cubicBezTo>
                    <a:pt x="364" y="1277"/>
                    <a:pt x="497" y="1196"/>
                    <a:pt x="535" y="1203"/>
                  </a:cubicBezTo>
                  <a:cubicBezTo>
                    <a:pt x="535" y="1211"/>
                    <a:pt x="542" y="1218"/>
                    <a:pt x="542" y="1226"/>
                  </a:cubicBezTo>
                  <a:cubicBezTo>
                    <a:pt x="602" y="1226"/>
                    <a:pt x="594" y="1277"/>
                    <a:pt x="587" y="1322"/>
                  </a:cubicBezTo>
                  <a:cubicBezTo>
                    <a:pt x="587" y="1337"/>
                    <a:pt x="587" y="1367"/>
                    <a:pt x="594" y="1382"/>
                  </a:cubicBezTo>
                  <a:cubicBezTo>
                    <a:pt x="602" y="1389"/>
                    <a:pt x="639" y="1411"/>
                    <a:pt x="639" y="1396"/>
                  </a:cubicBezTo>
                  <a:cubicBezTo>
                    <a:pt x="624" y="1485"/>
                    <a:pt x="602" y="1604"/>
                    <a:pt x="653" y="1679"/>
                  </a:cubicBezTo>
                  <a:cubicBezTo>
                    <a:pt x="676" y="1716"/>
                    <a:pt x="676" y="1745"/>
                    <a:pt x="691" y="1782"/>
                  </a:cubicBezTo>
                  <a:cubicBezTo>
                    <a:pt x="705" y="1820"/>
                    <a:pt x="757" y="1805"/>
                    <a:pt x="787" y="1805"/>
                  </a:cubicBezTo>
                  <a:cubicBezTo>
                    <a:pt x="787" y="1857"/>
                    <a:pt x="802" y="1879"/>
                    <a:pt x="847" y="1901"/>
                  </a:cubicBezTo>
                  <a:cubicBezTo>
                    <a:pt x="891" y="1924"/>
                    <a:pt x="936" y="1983"/>
                    <a:pt x="950" y="2035"/>
                  </a:cubicBezTo>
                  <a:cubicBezTo>
                    <a:pt x="973" y="2102"/>
                    <a:pt x="817" y="2280"/>
                    <a:pt x="958" y="2302"/>
                  </a:cubicBezTo>
                  <a:cubicBezTo>
                    <a:pt x="973" y="2302"/>
                    <a:pt x="988" y="2302"/>
                    <a:pt x="995" y="2302"/>
                  </a:cubicBezTo>
                  <a:cubicBezTo>
                    <a:pt x="1017" y="2295"/>
                    <a:pt x="1032" y="2317"/>
                    <a:pt x="1054" y="2310"/>
                  </a:cubicBezTo>
                  <a:cubicBezTo>
                    <a:pt x="1054" y="2273"/>
                    <a:pt x="1032" y="2243"/>
                    <a:pt x="1040" y="2206"/>
                  </a:cubicBezTo>
                  <a:cubicBezTo>
                    <a:pt x="1047" y="2161"/>
                    <a:pt x="1121" y="2184"/>
                    <a:pt x="1151" y="2184"/>
                  </a:cubicBezTo>
                  <a:cubicBezTo>
                    <a:pt x="1136" y="2154"/>
                    <a:pt x="1129" y="2132"/>
                    <a:pt x="1129" y="2102"/>
                  </a:cubicBezTo>
                  <a:cubicBezTo>
                    <a:pt x="1144" y="2102"/>
                    <a:pt x="1144" y="2094"/>
                    <a:pt x="1151" y="2094"/>
                  </a:cubicBezTo>
                  <a:cubicBezTo>
                    <a:pt x="1129" y="2094"/>
                    <a:pt x="1107" y="2087"/>
                    <a:pt x="1114" y="2065"/>
                  </a:cubicBezTo>
                  <a:cubicBezTo>
                    <a:pt x="1233" y="2042"/>
                    <a:pt x="1247" y="2198"/>
                    <a:pt x="1352" y="2191"/>
                  </a:cubicBezTo>
                  <a:cubicBezTo>
                    <a:pt x="1366" y="2176"/>
                    <a:pt x="1352" y="2139"/>
                    <a:pt x="1374" y="2124"/>
                  </a:cubicBezTo>
                  <a:cubicBezTo>
                    <a:pt x="1389" y="2109"/>
                    <a:pt x="1426" y="2124"/>
                    <a:pt x="1448" y="2124"/>
                  </a:cubicBezTo>
                  <a:cubicBezTo>
                    <a:pt x="1448" y="2102"/>
                    <a:pt x="1455" y="2087"/>
                    <a:pt x="1455" y="2065"/>
                  </a:cubicBezTo>
                  <a:cubicBezTo>
                    <a:pt x="1493" y="2042"/>
                    <a:pt x="1522" y="2117"/>
                    <a:pt x="1567" y="2124"/>
                  </a:cubicBezTo>
                  <a:cubicBezTo>
                    <a:pt x="1559" y="2124"/>
                    <a:pt x="1567" y="2132"/>
                    <a:pt x="1559" y="2139"/>
                  </a:cubicBezTo>
                  <a:cubicBezTo>
                    <a:pt x="1507" y="2161"/>
                    <a:pt x="1522" y="2280"/>
                    <a:pt x="1515" y="2325"/>
                  </a:cubicBezTo>
                  <a:cubicBezTo>
                    <a:pt x="1507" y="2362"/>
                    <a:pt x="1470" y="2488"/>
                    <a:pt x="1544" y="2466"/>
                  </a:cubicBezTo>
                  <a:cubicBezTo>
                    <a:pt x="1552" y="2421"/>
                    <a:pt x="1582" y="2414"/>
                    <a:pt x="1619" y="2421"/>
                  </a:cubicBezTo>
                  <a:cubicBezTo>
                    <a:pt x="1619" y="2399"/>
                    <a:pt x="1619" y="2384"/>
                    <a:pt x="1612" y="2369"/>
                  </a:cubicBezTo>
                  <a:cubicBezTo>
                    <a:pt x="1649" y="2392"/>
                    <a:pt x="1730" y="2384"/>
                    <a:pt x="1760" y="2362"/>
                  </a:cubicBezTo>
                  <a:cubicBezTo>
                    <a:pt x="1790" y="2339"/>
                    <a:pt x="1804" y="2302"/>
                    <a:pt x="1842" y="2287"/>
                  </a:cubicBezTo>
                  <a:cubicBezTo>
                    <a:pt x="1834" y="2280"/>
                    <a:pt x="1827" y="2265"/>
                    <a:pt x="1819" y="2258"/>
                  </a:cubicBezTo>
                  <a:cubicBezTo>
                    <a:pt x="1827" y="2265"/>
                    <a:pt x="1834" y="2280"/>
                    <a:pt x="1842" y="2287"/>
                  </a:cubicBezTo>
                  <a:lnTo>
                    <a:pt x="1842" y="2287"/>
                  </a:lnTo>
                  <a:cubicBezTo>
                    <a:pt x="1864" y="2280"/>
                    <a:pt x="1901" y="2295"/>
                    <a:pt x="1923" y="2280"/>
                  </a:cubicBezTo>
                </a:path>
              </a:pathLst>
            </a:custGeom>
            <a:solidFill>
              <a:schemeClr val="bg1">
                <a:lumMod val="75000"/>
              </a:schemeClr>
            </a:solid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299" name="Freeform 7"/>
            <p:cNvSpPr>
              <a:spLocks noChangeArrowheads="1"/>
            </p:cNvSpPr>
            <p:nvPr/>
          </p:nvSpPr>
          <p:spPr bwMode="auto">
            <a:xfrm>
              <a:off x="9251061" y="7745474"/>
              <a:ext cx="2497338" cy="1992732"/>
            </a:xfrm>
            <a:custGeom>
              <a:avLst/>
              <a:gdLst>
                <a:gd name="T0" fmla="*/ 757 w 5778"/>
                <a:gd name="T1" fmla="*/ 4611 h 4612"/>
                <a:gd name="T2" fmla="*/ 920 w 5778"/>
                <a:gd name="T3" fmla="*/ 4448 h 4612"/>
                <a:gd name="T4" fmla="*/ 913 w 5778"/>
                <a:gd name="T5" fmla="*/ 4077 h 4612"/>
                <a:gd name="T6" fmla="*/ 1091 w 5778"/>
                <a:gd name="T7" fmla="*/ 3936 h 4612"/>
                <a:gd name="T8" fmla="*/ 1388 w 5778"/>
                <a:gd name="T9" fmla="*/ 3676 h 4612"/>
                <a:gd name="T10" fmla="*/ 1916 w 5778"/>
                <a:gd name="T11" fmla="*/ 3690 h 4612"/>
                <a:gd name="T12" fmla="*/ 2027 w 5778"/>
                <a:gd name="T13" fmla="*/ 3334 h 4612"/>
                <a:gd name="T14" fmla="*/ 2495 w 5778"/>
                <a:gd name="T15" fmla="*/ 3482 h 4612"/>
                <a:gd name="T16" fmla="*/ 2584 w 5778"/>
                <a:gd name="T17" fmla="*/ 3208 h 4612"/>
                <a:gd name="T18" fmla="*/ 2822 w 5778"/>
                <a:gd name="T19" fmla="*/ 3030 h 4612"/>
                <a:gd name="T20" fmla="*/ 2955 w 5778"/>
                <a:gd name="T21" fmla="*/ 2918 h 4612"/>
                <a:gd name="T22" fmla="*/ 3364 w 5778"/>
                <a:gd name="T23" fmla="*/ 2792 h 4612"/>
                <a:gd name="T24" fmla="*/ 3512 w 5778"/>
                <a:gd name="T25" fmla="*/ 2495 h 4612"/>
                <a:gd name="T26" fmla="*/ 3653 w 5778"/>
                <a:gd name="T27" fmla="*/ 2027 h 4612"/>
                <a:gd name="T28" fmla="*/ 3780 w 5778"/>
                <a:gd name="T29" fmla="*/ 1997 h 4612"/>
                <a:gd name="T30" fmla="*/ 3965 w 5778"/>
                <a:gd name="T31" fmla="*/ 1626 h 4612"/>
                <a:gd name="T32" fmla="*/ 4396 w 5778"/>
                <a:gd name="T33" fmla="*/ 1864 h 4612"/>
                <a:gd name="T34" fmla="*/ 4589 w 5778"/>
                <a:gd name="T35" fmla="*/ 1849 h 4612"/>
                <a:gd name="T36" fmla="*/ 4782 w 5778"/>
                <a:gd name="T37" fmla="*/ 1960 h 4612"/>
                <a:gd name="T38" fmla="*/ 5094 w 5778"/>
                <a:gd name="T39" fmla="*/ 2005 h 4612"/>
                <a:gd name="T40" fmla="*/ 5116 w 5778"/>
                <a:gd name="T41" fmla="*/ 2540 h 4612"/>
                <a:gd name="T42" fmla="*/ 5287 w 5778"/>
                <a:gd name="T43" fmla="*/ 2554 h 4612"/>
                <a:gd name="T44" fmla="*/ 5532 w 5778"/>
                <a:gd name="T45" fmla="*/ 2101 h 4612"/>
                <a:gd name="T46" fmla="*/ 5740 w 5778"/>
                <a:gd name="T47" fmla="*/ 2079 h 4612"/>
                <a:gd name="T48" fmla="*/ 5450 w 5778"/>
                <a:gd name="T49" fmla="*/ 1804 h 4612"/>
                <a:gd name="T50" fmla="*/ 5435 w 5778"/>
                <a:gd name="T51" fmla="*/ 1485 h 4612"/>
                <a:gd name="T52" fmla="*/ 5554 w 5778"/>
                <a:gd name="T53" fmla="*/ 987 h 4612"/>
                <a:gd name="T54" fmla="*/ 5629 w 5778"/>
                <a:gd name="T55" fmla="*/ 750 h 4612"/>
                <a:gd name="T56" fmla="*/ 5354 w 5778"/>
                <a:gd name="T57" fmla="*/ 497 h 4612"/>
                <a:gd name="T58" fmla="*/ 4797 w 5778"/>
                <a:gd name="T59" fmla="*/ 482 h 4612"/>
                <a:gd name="T60" fmla="*/ 4418 w 5778"/>
                <a:gd name="T61" fmla="*/ 438 h 4612"/>
                <a:gd name="T62" fmla="*/ 4017 w 5778"/>
                <a:gd name="T63" fmla="*/ 453 h 4612"/>
                <a:gd name="T64" fmla="*/ 3379 w 5778"/>
                <a:gd name="T65" fmla="*/ 431 h 4612"/>
                <a:gd name="T66" fmla="*/ 3193 w 5778"/>
                <a:gd name="T67" fmla="*/ 341 h 4612"/>
                <a:gd name="T68" fmla="*/ 2807 w 5778"/>
                <a:gd name="T69" fmla="*/ 571 h 4612"/>
                <a:gd name="T70" fmla="*/ 2502 w 5778"/>
                <a:gd name="T71" fmla="*/ 683 h 4612"/>
                <a:gd name="T72" fmla="*/ 2005 w 5778"/>
                <a:gd name="T73" fmla="*/ 460 h 4612"/>
                <a:gd name="T74" fmla="*/ 1336 w 5778"/>
                <a:gd name="T75" fmla="*/ 0 h 4612"/>
                <a:gd name="T76" fmla="*/ 1099 w 5778"/>
                <a:gd name="T77" fmla="*/ 52 h 4612"/>
                <a:gd name="T78" fmla="*/ 928 w 5778"/>
                <a:gd name="T79" fmla="*/ 260 h 4612"/>
                <a:gd name="T80" fmla="*/ 1032 w 5778"/>
                <a:gd name="T81" fmla="*/ 416 h 4612"/>
                <a:gd name="T82" fmla="*/ 735 w 5778"/>
                <a:gd name="T83" fmla="*/ 601 h 4612"/>
                <a:gd name="T84" fmla="*/ 765 w 5778"/>
                <a:gd name="T85" fmla="*/ 995 h 4612"/>
                <a:gd name="T86" fmla="*/ 564 w 5778"/>
                <a:gd name="T87" fmla="*/ 1047 h 4612"/>
                <a:gd name="T88" fmla="*/ 386 w 5778"/>
                <a:gd name="T89" fmla="*/ 1322 h 4612"/>
                <a:gd name="T90" fmla="*/ 104 w 5778"/>
                <a:gd name="T91" fmla="*/ 1181 h 4612"/>
                <a:gd name="T92" fmla="*/ 67 w 5778"/>
                <a:gd name="T93" fmla="*/ 1396 h 4612"/>
                <a:gd name="T94" fmla="*/ 126 w 5778"/>
                <a:gd name="T95" fmla="*/ 1633 h 4612"/>
                <a:gd name="T96" fmla="*/ 67 w 5778"/>
                <a:gd name="T97" fmla="*/ 1916 h 4612"/>
                <a:gd name="T98" fmla="*/ 185 w 5778"/>
                <a:gd name="T99" fmla="*/ 1916 h 4612"/>
                <a:gd name="T100" fmla="*/ 111 w 5778"/>
                <a:gd name="T101" fmla="*/ 2131 h 4612"/>
                <a:gd name="T102" fmla="*/ 81 w 5778"/>
                <a:gd name="T103" fmla="*/ 2287 h 4612"/>
                <a:gd name="T104" fmla="*/ 81 w 5778"/>
                <a:gd name="T105" fmla="*/ 2480 h 4612"/>
                <a:gd name="T106" fmla="*/ 81 w 5778"/>
                <a:gd name="T107" fmla="*/ 2562 h 4612"/>
                <a:gd name="T108" fmla="*/ 185 w 5778"/>
                <a:gd name="T109" fmla="*/ 3059 h 4612"/>
                <a:gd name="T110" fmla="*/ 215 w 5778"/>
                <a:gd name="T111" fmla="*/ 3356 h 4612"/>
                <a:gd name="T112" fmla="*/ 245 w 5778"/>
                <a:gd name="T113" fmla="*/ 3728 h 4612"/>
                <a:gd name="T114" fmla="*/ 312 w 5778"/>
                <a:gd name="T115" fmla="*/ 4166 h 4612"/>
                <a:gd name="T116" fmla="*/ 475 w 5778"/>
                <a:gd name="T117" fmla="*/ 4470 h 4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78" h="4612">
                  <a:moveTo>
                    <a:pt x="475" y="4470"/>
                  </a:moveTo>
                  <a:lnTo>
                    <a:pt x="475" y="4470"/>
                  </a:lnTo>
                  <a:cubicBezTo>
                    <a:pt x="482" y="4441"/>
                    <a:pt x="505" y="4441"/>
                    <a:pt x="542" y="4441"/>
                  </a:cubicBezTo>
                  <a:cubicBezTo>
                    <a:pt x="557" y="4500"/>
                    <a:pt x="601" y="4522"/>
                    <a:pt x="601" y="4582"/>
                  </a:cubicBezTo>
                  <a:cubicBezTo>
                    <a:pt x="646" y="4589"/>
                    <a:pt x="698" y="4611"/>
                    <a:pt x="742" y="4611"/>
                  </a:cubicBezTo>
                  <a:cubicBezTo>
                    <a:pt x="742" y="4611"/>
                    <a:pt x="750" y="4611"/>
                    <a:pt x="757" y="4611"/>
                  </a:cubicBezTo>
                  <a:cubicBezTo>
                    <a:pt x="750" y="4604"/>
                    <a:pt x="735" y="4604"/>
                    <a:pt x="720" y="4604"/>
                  </a:cubicBezTo>
                  <a:cubicBezTo>
                    <a:pt x="705" y="4537"/>
                    <a:pt x="824" y="4515"/>
                    <a:pt x="869" y="4522"/>
                  </a:cubicBezTo>
                  <a:cubicBezTo>
                    <a:pt x="869" y="4507"/>
                    <a:pt x="861" y="4500"/>
                    <a:pt x="846" y="4492"/>
                  </a:cubicBezTo>
                  <a:lnTo>
                    <a:pt x="846" y="4485"/>
                  </a:lnTo>
                  <a:cubicBezTo>
                    <a:pt x="876" y="4485"/>
                    <a:pt x="891" y="4500"/>
                    <a:pt x="920" y="4500"/>
                  </a:cubicBezTo>
                  <a:cubicBezTo>
                    <a:pt x="920" y="4485"/>
                    <a:pt x="920" y="4463"/>
                    <a:pt x="920" y="4448"/>
                  </a:cubicBezTo>
                  <a:cubicBezTo>
                    <a:pt x="950" y="4441"/>
                    <a:pt x="1017" y="4381"/>
                    <a:pt x="980" y="4351"/>
                  </a:cubicBezTo>
                  <a:cubicBezTo>
                    <a:pt x="950" y="4337"/>
                    <a:pt x="898" y="4351"/>
                    <a:pt x="913" y="4299"/>
                  </a:cubicBezTo>
                  <a:cubicBezTo>
                    <a:pt x="943" y="4284"/>
                    <a:pt x="972" y="4292"/>
                    <a:pt x="1010" y="4292"/>
                  </a:cubicBezTo>
                  <a:cubicBezTo>
                    <a:pt x="1017" y="4247"/>
                    <a:pt x="995" y="4136"/>
                    <a:pt x="928" y="4144"/>
                  </a:cubicBezTo>
                  <a:cubicBezTo>
                    <a:pt x="913" y="4181"/>
                    <a:pt x="891" y="4151"/>
                    <a:pt x="891" y="4129"/>
                  </a:cubicBezTo>
                  <a:cubicBezTo>
                    <a:pt x="876" y="4092"/>
                    <a:pt x="891" y="4099"/>
                    <a:pt x="913" y="4077"/>
                  </a:cubicBezTo>
                  <a:cubicBezTo>
                    <a:pt x="943" y="4047"/>
                    <a:pt x="854" y="3987"/>
                    <a:pt x="854" y="3950"/>
                  </a:cubicBezTo>
                  <a:cubicBezTo>
                    <a:pt x="883" y="3943"/>
                    <a:pt x="891" y="3980"/>
                    <a:pt x="920" y="3973"/>
                  </a:cubicBezTo>
                  <a:cubicBezTo>
                    <a:pt x="920" y="3950"/>
                    <a:pt x="920" y="3936"/>
                    <a:pt x="950" y="3928"/>
                  </a:cubicBezTo>
                  <a:cubicBezTo>
                    <a:pt x="1002" y="3921"/>
                    <a:pt x="972" y="3928"/>
                    <a:pt x="987" y="3891"/>
                  </a:cubicBezTo>
                  <a:cubicBezTo>
                    <a:pt x="1002" y="3869"/>
                    <a:pt x="1047" y="3876"/>
                    <a:pt x="1069" y="3876"/>
                  </a:cubicBezTo>
                  <a:cubicBezTo>
                    <a:pt x="1091" y="3891"/>
                    <a:pt x="1091" y="3913"/>
                    <a:pt x="1091" y="3936"/>
                  </a:cubicBezTo>
                  <a:cubicBezTo>
                    <a:pt x="1128" y="3936"/>
                    <a:pt x="1151" y="3921"/>
                    <a:pt x="1180" y="3928"/>
                  </a:cubicBezTo>
                  <a:cubicBezTo>
                    <a:pt x="1143" y="3891"/>
                    <a:pt x="1173" y="3854"/>
                    <a:pt x="1225" y="3854"/>
                  </a:cubicBezTo>
                  <a:cubicBezTo>
                    <a:pt x="1232" y="3832"/>
                    <a:pt x="1285" y="3824"/>
                    <a:pt x="1307" y="3824"/>
                  </a:cubicBezTo>
                  <a:cubicBezTo>
                    <a:pt x="1351" y="3817"/>
                    <a:pt x="1366" y="3787"/>
                    <a:pt x="1366" y="3742"/>
                  </a:cubicBezTo>
                  <a:cubicBezTo>
                    <a:pt x="1381" y="3742"/>
                    <a:pt x="1388" y="3742"/>
                    <a:pt x="1396" y="3742"/>
                  </a:cubicBezTo>
                  <a:cubicBezTo>
                    <a:pt x="1396" y="3728"/>
                    <a:pt x="1403" y="3683"/>
                    <a:pt x="1388" y="3676"/>
                  </a:cubicBezTo>
                  <a:cubicBezTo>
                    <a:pt x="1448" y="3676"/>
                    <a:pt x="1522" y="3683"/>
                    <a:pt x="1559" y="3735"/>
                  </a:cubicBezTo>
                  <a:cubicBezTo>
                    <a:pt x="1574" y="3757"/>
                    <a:pt x="1611" y="3750"/>
                    <a:pt x="1633" y="3742"/>
                  </a:cubicBezTo>
                  <a:cubicBezTo>
                    <a:pt x="1656" y="3735"/>
                    <a:pt x="1641" y="3705"/>
                    <a:pt x="1641" y="3690"/>
                  </a:cubicBezTo>
                  <a:cubicBezTo>
                    <a:pt x="1700" y="3668"/>
                    <a:pt x="1797" y="3698"/>
                    <a:pt x="1864" y="3690"/>
                  </a:cubicBezTo>
                  <a:cubicBezTo>
                    <a:pt x="1864" y="3676"/>
                    <a:pt x="1864" y="3661"/>
                    <a:pt x="1864" y="3653"/>
                  </a:cubicBezTo>
                  <a:cubicBezTo>
                    <a:pt x="1916" y="3646"/>
                    <a:pt x="1886" y="3668"/>
                    <a:pt x="1916" y="3690"/>
                  </a:cubicBezTo>
                  <a:cubicBezTo>
                    <a:pt x="1953" y="3713"/>
                    <a:pt x="1953" y="3661"/>
                    <a:pt x="1953" y="3646"/>
                  </a:cubicBezTo>
                  <a:cubicBezTo>
                    <a:pt x="1945" y="3609"/>
                    <a:pt x="1953" y="3587"/>
                    <a:pt x="1938" y="3557"/>
                  </a:cubicBezTo>
                  <a:cubicBezTo>
                    <a:pt x="1923" y="3527"/>
                    <a:pt x="1938" y="3505"/>
                    <a:pt x="1960" y="3490"/>
                  </a:cubicBezTo>
                  <a:cubicBezTo>
                    <a:pt x="1968" y="3453"/>
                    <a:pt x="1930" y="3423"/>
                    <a:pt x="1938" y="3386"/>
                  </a:cubicBezTo>
                  <a:cubicBezTo>
                    <a:pt x="1938" y="3356"/>
                    <a:pt x="1953" y="3319"/>
                    <a:pt x="1953" y="3282"/>
                  </a:cubicBezTo>
                  <a:cubicBezTo>
                    <a:pt x="1997" y="3275"/>
                    <a:pt x="2005" y="3304"/>
                    <a:pt x="2027" y="3334"/>
                  </a:cubicBezTo>
                  <a:cubicBezTo>
                    <a:pt x="2042" y="3342"/>
                    <a:pt x="2094" y="3356"/>
                    <a:pt x="2101" y="3334"/>
                  </a:cubicBezTo>
                  <a:cubicBezTo>
                    <a:pt x="2131" y="3334"/>
                    <a:pt x="2168" y="3386"/>
                    <a:pt x="2183" y="3416"/>
                  </a:cubicBezTo>
                  <a:cubicBezTo>
                    <a:pt x="2213" y="3416"/>
                    <a:pt x="2257" y="3431"/>
                    <a:pt x="2287" y="3416"/>
                  </a:cubicBezTo>
                  <a:lnTo>
                    <a:pt x="2287" y="3401"/>
                  </a:lnTo>
                  <a:cubicBezTo>
                    <a:pt x="2287" y="3401"/>
                    <a:pt x="2384" y="3438"/>
                    <a:pt x="2391" y="3438"/>
                  </a:cubicBezTo>
                  <a:cubicBezTo>
                    <a:pt x="2443" y="3438"/>
                    <a:pt x="2458" y="3453"/>
                    <a:pt x="2495" y="3482"/>
                  </a:cubicBezTo>
                  <a:cubicBezTo>
                    <a:pt x="2502" y="3460"/>
                    <a:pt x="2517" y="3453"/>
                    <a:pt x="2517" y="3438"/>
                  </a:cubicBezTo>
                  <a:cubicBezTo>
                    <a:pt x="2487" y="3423"/>
                    <a:pt x="2480" y="3379"/>
                    <a:pt x="2480" y="3349"/>
                  </a:cubicBezTo>
                  <a:cubicBezTo>
                    <a:pt x="2487" y="3327"/>
                    <a:pt x="2502" y="3319"/>
                    <a:pt x="2495" y="3297"/>
                  </a:cubicBezTo>
                  <a:cubicBezTo>
                    <a:pt x="2487" y="3282"/>
                    <a:pt x="2480" y="3267"/>
                    <a:pt x="2487" y="3252"/>
                  </a:cubicBezTo>
                  <a:cubicBezTo>
                    <a:pt x="2510" y="3252"/>
                    <a:pt x="2532" y="3267"/>
                    <a:pt x="2562" y="3267"/>
                  </a:cubicBezTo>
                  <a:cubicBezTo>
                    <a:pt x="2584" y="3267"/>
                    <a:pt x="2569" y="3223"/>
                    <a:pt x="2584" y="3208"/>
                  </a:cubicBezTo>
                  <a:cubicBezTo>
                    <a:pt x="2606" y="3185"/>
                    <a:pt x="2606" y="3163"/>
                    <a:pt x="2643" y="3156"/>
                  </a:cubicBezTo>
                  <a:cubicBezTo>
                    <a:pt x="2673" y="3156"/>
                    <a:pt x="2695" y="3171"/>
                    <a:pt x="2725" y="3171"/>
                  </a:cubicBezTo>
                  <a:cubicBezTo>
                    <a:pt x="2755" y="3252"/>
                    <a:pt x="2762" y="3163"/>
                    <a:pt x="2807" y="3148"/>
                  </a:cubicBezTo>
                  <a:cubicBezTo>
                    <a:pt x="2836" y="3141"/>
                    <a:pt x="2844" y="3119"/>
                    <a:pt x="2814" y="3096"/>
                  </a:cubicBezTo>
                  <a:cubicBezTo>
                    <a:pt x="2792" y="3082"/>
                    <a:pt x="2807" y="3052"/>
                    <a:pt x="2814" y="3030"/>
                  </a:cubicBezTo>
                  <a:cubicBezTo>
                    <a:pt x="2814" y="3030"/>
                    <a:pt x="2814" y="3030"/>
                    <a:pt x="2822" y="3030"/>
                  </a:cubicBezTo>
                  <a:cubicBezTo>
                    <a:pt x="2822" y="3037"/>
                    <a:pt x="2822" y="3045"/>
                    <a:pt x="2822" y="3052"/>
                  </a:cubicBezTo>
                  <a:cubicBezTo>
                    <a:pt x="2859" y="3074"/>
                    <a:pt x="2896" y="3067"/>
                    <a:pt x="2933" y="3052"/>
                  </a:cubicBezTo>
                  <a:cubicBezTo>
                    <a:pt x="2926" y="3052"/>
                    <a:pt x="2948" y="3030"/>
                    <a:pt x="2948" y="3030"/>
                  </a:cubicBezTo>
                  <a:cubicBezTo>
                    <a:pt x="2955" y="3022"/>
                    <a:pt x="2948" y="3000"/>
                    <a:pt x="2948" y="2985"/>
                  </a:cubicBezTo>
                  <a:cubicBezTo>
                    <a:pt x="2985" y="2985"/>
                    <a:pt x="2985" y="2985"/>
                    <a:pt x="2985" y="2948"/>
                  </a:cubicBezTo>
                  <a:cubicBezTo>
                    <a:pt x="2985" y="2933"/>
                    <a:pt x="2970" y="2918"/>
                    <a:pt x="2955" y="2918"/>
                  </a:cubicBezTo>
                  <a:cubicBezTo>
                    <a:pt x="2985" y="2822"/>
                    <a:pt x="3089" y="2918"/>
                    <a:pt x="3126" y="2859"/>
                  </a:cubicBezTo>
                  <a:cubicBezTo>
                    <a:pt x="3148" y="2822"/>
                    <a:pt x="3193" y="2814"/>
                    <a:pt x="3215" y="2777"/>
                  </a:cubicBezTo>
                  <a:cubicBezTo>
                    <a:pt x="3245" y="2732"/>
                    <a:pt x="3230" y="2718"/>
                    <a:pt x="3289" y="2725"/>
                  </a:cubicBezTo>
                  <a:cubicBezTo>
                    <a:pt x="3297" y="2755"/>
                    <a:pt x="3282" y="2918"/>
                    <a:pt x="3341" y="2822"/>
                  </a:cubicBezTo>
                  <a:cubicBezTo>
                    <a:pt x="3349" y="2822"/>
                    <a:pt x="3349" y="2822"/>
                    <a:pt x="3356" y="2822"/>
                  </a:cubicBezTo>
                  <a:cubicBezTo>
                    <a:pt x="3356" y="2807"/>
                    <a:pt x="3356" y="2799"/>
                    <a:pt x="3364" y="2792"/>
                  </a:cubicBezTo>
                  <a:cubicBezTo>
                    <a:pt x="3371" y="2762"/>
                    <a:pt x="3394" y="2732"/>
                    <a:pt x="3379" y="2695"/>
                  </a:cubicBezTo>
                  <a:cubicBezTo>
                    <a:pt x="3371" y="2673"/>
                    <a:pt x="3356" y="2673"/>
                    <a:pt x="3356" y="2643"/>
                  </a:cubicBezTo>
                  <a:cubicBezTo>
                    <a:pt x="3379" y="2636"/>
                    <a:pt x="3379" y="2621"/>
                    <a:pt x="3371" y="2606"/>
                  </a:cubicBezTo>
                  <a:cubicBezTo>
                    <a:pt x="3394" y="2606"/>
                    <a:pt x="3408" y="2599"/>
                    <a:pt x="3401" y="2577"/>
                  </a:cubicBezTo>
                  <a:cubicBezTo>
                    <a:pt x="3423" y="2562"/>
                    <a:pt x="3460" y="2584"/>
                    <a:pt x="3482" y="2577"/>
                  </a:cubicBezTo>
                  <a:cubicBezTo>
                    <a:pt x="3497" y="2577"/>
                    <a:pt x="3505" y="2502"/>
                    <a:pt x="3512" y="2495"/>
                  </a:cubicBezTo>
                  <a:cubicBezTo>
                    <a:pt x="3534" y="2450"/>
                    <a:pt x="3564" y="2413"/>
                    <a:pt x="3601" y="2398"/>
                  </a:cubicBezTo>
                  <a:cubicBezTo>
                    <a:pt x="3631" y="2383"/>
                    <a:pt x="3646" y="2376"/>
                    <a:pt x="3639" y="2339"/>
                  </a:cubicBezTo>
                  <a:lnTo>
                    <a:pt x="3609" y="2339"/>
                  </a:lnTo>
                  <a:cubicBezTo>
                    <a:pt x="3616" y="2287"/>
                    <a:pt x="3482" y="2220"/>
                    <a:pt x="3579" y="2190"/>
                  </a:cubicBezTo>
                  <a:cubicBezTo>
                    <a:pt x="3624" y="2175"/>
                    <a:pt x="3594" y="2131"/>
                    <a:pt x="3616" y="2094"/>
                  </a:cubicBezTo>
                  <a:cubicBezTo>
                    <a:pt x="3631" y="2072"/>
                    <a:pt x="3661" y="2064"/>
                    <a:pt x="3653" y="2027"/>
                  </a:cubicBezTo>
                  <a:cubicBezTo>
                    <a:pt x="3668" y="2020"/>
                    <a:pt x="3683" y="2020"/>
                    <a:pt x="3698" y="2027"/>
                  </a:cubicBezTo>
                  <a:cubicBezTo>
                    <a:pt x="3691" y="2064"/>
                    <a:pt x="3750" y="2072"/>
                    <a:pt x="3728" y="2116"/>
                  </a:cubicBezTo>
                  <a:cubicBezTo>
                    <a:pt x="3750" y="2086"/>
                    <a:pt x="3794" y="2094"/>
                    <a:pt x="3824" y="2094"/>
                  </a:cubicBezTo>
                  <a:cubicBezTo>
                    <a:pt x="3831" y="2086"/>
                    <a:pt x="3839" y="2079"/>
                    <a:pt x="3839" y="2079"/>
                  </a:cubicBezTo>
                  <a:cubicBezTo>
                    <a:pt x="3824" y="2064"/>
                    <a:pt x="3824" y="2035"/>
                    <a:pt x="3802" y="2020"/>
                  </a:cubicBezTo>
                  <a:cubicBezTo>
                    <a:pt x="3787" y="2012"/>
                    <a:pt x="3780" y="2012"/>
                    <a:pt x="3780" y="1997"/>
                  </a:cubicBezTo>
                  <a:cubicBezTo>
                    <a:pt x="3839" y="1990"/>
                    <a:pt x="3876" y="1997"/>
                    <a:pt x="3921" y="1945"/>
                  </a:cubicBezTo>
                  <a:cubicBezTo>
                    <a:pt x="3943" y="1923"/>
                    <a:pt x="3943" y="1841"/>
                    <a:pt x="3943" y="1812"/>
                  </a:cubicBezTo>
                  <a:cubicBezTo>
                    <a:pt x="3943" y="1789"/>
                    <a:pt x="3913" y="1797"/>
                    <a:pt x="3928" y="1775"/>
                  </a:cubicBezTo>
                  <a:cubicBezTo>
                    <a:pt x="3936" y="1760"/>
                    <a:pt x="3958" y="1767"/>
                    <a:pt x="3965" y="1752"/>
                  </a:cubicBezTo>
                  <a:cubicBezTo>
                    <a:pt x="4002" y="1708"/>
                    <a:pt x="3936" y="1685"/>
                    <a:pt x="3936" y="1648"/>
                  </a:cubicBezTo>
                  <a:cubicBezTo>
                    <a:pt x="3943" y="1648"/>
                    <a:pt x="3958" y="1633"/>
                    <a:pt x="3965" y="1626"/>
                  </a:cubicBezTo>
                  <a:cubicBezTo>
                    <a:pt x="3980" y="1648"/>
                    <a:pt x="4077" y="1678"/>
                    <a:pt x="4077" y="1715"/>
                  </a:cubicBezTo>
                  <a:cubicBezTo>
                    <a:pt x="4121" y="1723"/>
                    <a:pt x="4166" y="1693"/>
                    <a:pt x="4210" y="1708"/>
                  </a:cubicBezTo>
                  <a:cubicBezTo>
                    <a:pt x="4247" y="1723"/>
                    <a:pt x="4285" y="1723"/>
                    <a:pt x="4322" y="1723"/>
                  </a:cubicBezTo>
                  <a:cubicBezTo>
                    <a:pt x="4322" y="1760"/>
                    <a:pt x="4322" y="1797"/>
                    <a:pt x="4322" y="1827"/>
                  </a:cubicBezTo>
                  <a:cubicBezTo>
                    <a:pt x="4351" y="1834"/>
                    <a:pt x="4388" y="1819"/>
                    <a:pt x="4418" y="1827"/>
                  </a:cubicBezTo>
                  <a:cubicBezTo>
                    <a:pt x="4426" y="1849"/>
                    <a:pt x="4411" y="1856"/>
                    <a:pt x="4396" y="1864"/>
                  </a:cubicBezTo>
                  <a:cubicBezTo>
                    <a:pt x="4374" y="1878"/>
                    <a:pt x="4374" y="1908"/>
                    <a:pt x="4374" y="1930"/>
                  </a:cubicBezTo>
                  <a:cubicBezTo>
                    <a:pt x="4411" y="1938"/>
                    <a:pt x="4455" y="1930"/>
                    <a:pt x="4493" y="1938"/>
                  </a:cubicBezTo>
                  <a:cubicBezTo>
                    <a:pt x="4493" y="1930"/>
                    <a:pt x="4493" y="1930"/>
                    <a:pt x="4500" y="1923"/>
                  </a:cubicBezTo>
                  <a:cubicBezTo>
                    <a:pt x="4537" y="1923"/>
                    <a:pt x="4544" y="1975"/>
                    <a:pt x="4589" y="1968"/>
                  </a:cubicBezTo>
                  <a:cubicBezTo>
                    <a:pt x="4574" y="1953"/>
                    <a:pt x="4559" y="1923"/>
                    <a:pt x="4589" y="1908"/>
                  </a:cubicBezTo>
                  <a:cubicBezTo>
                    <a:pt x="4589" y="1893"/>
                    <a:pt x="4589" y="1871"/>
                    <a:pt x="4589" y="1849"/>
                  </a:cubicBezTo>
                  <a:cubicBezTo>
                    <a:pt x="4596" y="1849"/>
                    <a:pt x="4604" y="1849"/>
                    <a:pt x="4611" y="1849"/>
                  </a:cubicBezTo>
                  <a:cubicBezTo>
                    <a:pt x="4619" y="1856"/>
                    <a:pt x="4619" y="1878"/>
                    <a:pt x="4626" y="1878"/>
                  </a:cubicBezTo>
                  <a:cubicBezTo>
                    <a:pt x="4641" y="1893"/>
                    <a:pt x="4671" y="1886"/>
                    <a:pt x="4693" y="1886"/>
                  </a:cubicBezTo>
                  <a:cubicBezTo>
                    <a:pt x="4693" y="1893"/>
                    <a:pt x="4693" y="1908"/>
                    <a:pt x="4693" y="1916"/>
                  </a:cubicBezTo>
                  <a:cubicBezTo>
                    <a:pt x="4700" y="1916"/>
                    <a:pt x="4715" y="1916"/>
                    <a:pt x="4723" y="1916"/>
                  </a:cubicBezTo>
                  <a:cubicBezTo>
                    <a:pt x="4715" y="1945"/>
                    <a:pt x="4760" y="1997"/>
                    <a:pt x="4782" y="1960"/>
                  </a:cubicBezTo>
                  <a:cubicBezTo>
                    <a:pt x="4790" y="1945"/>
                    <a:pt x="4775" y="1930"/>
                    <a:pt x="4790" y="1916"/>
                  </a:cubicBezTo>
                  <a:cubicBezTo>
                    <a:pt x="4804" y="1908"/>
                    <a:pt x="4819" y="1930"/>
                    <a:pt x="4819" y="1945"/>
                  </a:cubicBezTo>
                  <a:cubicBezTo>
                    <a:pt x="4841" y="1945"/>
                    <a:pt x="4849" y="1923"/>
                    <a:pt x="4849" y="1901"/>
                  </a:cubicBezTo>
                  <a:cubicBezTo>
                    <a:pt x="4886" y="1901"/>
                    <a:pt x="4908" y="1916"/>
                    <a:pt x="4945" y="1908"/>
                  </a:cubicBezTo>
                  <a:cubicBezTo>
                    <a:pt x="4960" y="1901"/>
                    <a:pt x="4968" y="1908"/>
                    <a:pt x="4983" y="1923"/>
                  </a:cubicBezTo>
                  <a:cubicBezTo>
                    <a:pt x="5005" y="1953"/>
                    <a:pt x="5049" y="1997"/>
                    <a:pt x="5094" y="2005"/>
                  </a:cubicBezTo>
                  <a:cubicBezTo>
                    <a:pt x="5094" y="2027"/>
                    <a:pt x="5116" y="2035"/>
                    <a:pt x="5116" y="2057"/>
                  </a:cubicBezTo>
                  <a:cubicBezTo>
                    <a:pt x="5116" y="2086"/>
                    <a:pt x="5109" y="2101"/>
                    <a:pt x="5101" y="2124"/>
                  </a:cubicBezTo>
                  <a:cubicBezTo>
                    <a:pt x="5087" y="2168"/>
                    <a:pt x="5101" y="2220"/>
                    <a:pt x="5072" y="2257"/>
                  </a:cubicBezTo>
                  <a:cubicBezTo>
                    <a:pt x="5035" y="2287"/>
                    <a:pt x="5012" y="2324"/>
                    <a:pt x="5064" y="2346"/>
                  </a:cubicBezTo>
                  <a:cubicBezTo>
                    <a:pt x="5094" y="2361"/>
                    <a:pt x="5109" y="2458"/>
                    <a:pt x="5101" y="2487"/>
                  </a:cubicBezTo>
                  <a:cubicBezTo>
                    <a:pt x="5057" y="2487"/>
                    <a:pt x="5101" y="2532"/>
                    <a:pt x="5116" y="2540"/>
                  </a:cubicBezTo>
                  <a:cubicBezTo>
                    <a:pt x="5153" y="2577"/>
                    <a:pt x="5205" y="2584"/>
                    <a:pt x="5250" y="2599"/>
                  </a:cubicBezTo>
                  <a:cubicBezTo>
                    <a:pt x="5265" y="2599"/>
                    <a:pt x="5272" y="2599"/>
                    <a:pt x="5280" y="2599"/>
                  </a:cubicBezTo>
                  <a:cubicBezTo>
                    <a:pt x="5280" y="2591"/>
                    <a:pt x="5280" y="2591"/>
                    <a:pt x="5280" y="2591"/>
                  </a:cubicBezTo>
                  <a:cubicBezTo>
                    <a:pt x="5280" y="2591"/>
                    <a:pt x="5280" y="2591"/>
                    <a:pt x="5280" y="2599"/>
                  </a:cubicBezTo>
                  <a:lnTo>
                    <a:pt x="5287" y="2599"/>
                  </a:lnTo>
                  <a:cubicBezTo>
                    <a:pt x="5287" y="2577"/>
                    <a:pt x="5287" y="2554"/>
                    <a:pt x="5287" y="2554"/>
                  </a:cubicBezTo>
                  <a:cubicBezTo>
                    <a:pt x="5272" y="2502"/>
                    <a:pt x="5324" y="2517"/>
                    <a:pt x="5361" y="2495"/>
                  </a:cubicBezTo>
                  <a:cubicBezTo>
                    <a:pt x="5421" y="2458"/>
                    <a:pt x="5346" y="2428"/>
                    <a:pt x="5332" y="2406"/>
                  </a:cubicBezTo>
                  <a:cubicBezTo>
                    <a:pt x="5317" y="2383"/>
                    <a:pt x="5302" y="2294"/>
                    <a:pt x="5339" y="2287"/>
                  </a:cubicBezTo>
                  <a:cubicBezTo>
                    <a:pt x="5384" y="2280"/>
                    <a:pt x="5339" y="2213"/>
                    <a:pt x="5384" y="2205"/>
                  </a:cubicBezTo>
                  <a:cubicBezTo>
                    <a:pt x="5384" y="2198"/>
                    <a:pt x="5384" y="2198"/>
                    <a:pt x="5384" y="2190"/>
                  </a:cubicBezTo>
                  <a:cubicBezTo>
                    <a:pt x="5428" y="2198"/>
                    <a:pt x="5502" y="2079"/>
                    <a:pt x="5532" y="2101"/>
                  </a:cubicBezTo>
                  <a:cubicBezTo>
                    <a:pt x="5554" y="2116"/>
                    <a:pt x="5562" y="2153"/>
                    <a:pt x="5591" y="2161"/>
                  </a:cubicBezTo>
                  <a:cubicBezTo>
                    <a:pt x="5614" y="2168"/>
                    <a:pt x="5651" y="2175"/>
                    <a:pt x="5681" y="2168"/>
                  </a:cubicBezTo>
                  <a:cubicBezTo>
                    <a:pt x="5688" y="2153"/>
                    <a:pt x="5703" y="2153"/>
                    <a:pt x="5718" y="2146"/>
                  </a:cubicBezTo>
                  <a:cubicBezTo>
                    <a:pt x="5725" y="2131"/>
                    <a:pt x="5725" y="2138"/>
                    <a:pt x="5733" y="2131"/>
                  </a:cubicBezTo>
                  <a:cubicBezTo>
                    <a:pt x="5733" y="2109"/>
                    <a:pt x="5747" y="2101"/>
                    <a:pt x="5762" y="2086"/>
                  </a:cubicBezTo>
                  <a:cubicBezTo>
                    <a:pt x="5755" y="2086"/>
                    <a:pt x="5747" y="2079"/>
                    <a:pt x="5740" y="2079"/>
                  </a:cubicBezTo>
                  <a:cubicBezTo>
                    <a:pt x="5733" y="2049"/>
                    <a:pt x="5777" y="2035"/>
                    <a:pt x="5770" y="2005"/>
                  </a:cubicBezTo>
                  <a:cubicBezTo>
                    <a:pt x="5755" y="1968"/>
                    <a:pt x="5695" y="1968"/>
                    <a:pt x="5658" y="1968"/>
                  </a:cubicBezTo>
                  <a:cubicBezTo>
                    <a:pt x="5658" y="1953"/>
                    <a:pt x="5651" y="1945"/>
                    <a:pt x="5651" y="1930"/>
                  </a:cubicBezTo>
                  <a:cubicBezTo>
                    <a:pt x="5599" y="1930"/>
                    <a:pt x="5599" y="1908"/>
                    <a:pt x="5599" y="1849"/>
                  </a:cubicBezTo>
                  <a:cubicBezTo>
                    <a:pt x="5562" y="1841"/>
                    <a:pt x="5569" y="1797"/>
                    <a:pt x="5540" y="1775"/>
                  </a:cubicBezTo>
                  <a:cubicBezTo>
                    <a:pt x="5502" y="1752"/>
                    <a:pt x="5480" y="1789"/>
                    <a:pt x="5450" y="1804"/>
                  </a:cubicBezTo>
                  <a:cubicBezTo>
                    <a:pt x="5428" y="1775"/>
                    <a:pt x="5458" y="1775"/>
                    <a:pt x="5473" y="1745"/>
                  </a:cubicBezTo>
                  <a:cubicBezTo>
                    <a:pt x="5480" y="1723"/>
                    <a:pt x="5450" y="1708"/>
                    <a:pt x="5458" y="1685"/>
                  </a:cubicBezTo>
                  <a:cubicBezTo>
                    <a:pt x="5517" y="1678"/>
                    <a:pt x="5525" y="1678"/>
                    <a:pt x="5525" y="1611"/>
                  </a:cubicBezTo>
                  <a:cubicBezTo>
                    <a:pt x="5532" y="1559"/>
                    <a:pt x="5510" y="1552"/>
                    <a:pt x="5465" y="1530"/>
                  </a:cubicBezTo>
                  <a:cubicBezTo>
                    <a:pt x="5458" y="1537"/>
                    <a:pt x="5443" y="1544"/>
                    <a:pt x="5435" y="1544"/>
                  </a:cubicBezTo>
                  <a:cubicBezTo>
                    <a:pt x="5428" y="1522"/>
                    <a:pt x="5428" y="1500"/>
                    <a:pt x="5435" y="1485"/>
                  </a:cubicBezTo>
                  <a:cubicBezTo>
                    <a:pt x="5443" y="1463"/>
                    <a:pt x="5465" y="1455"/>
                    <a:pt x="5458" y="1433"/>
                  </a:cubicBezTo>
                  <a:cubicBezTo>
                    <a:pt x="5465" y="1463"/>
                    <a:pt x="5554" y="1411"/>
                    <a:pt x="5562" y="1396"/>
                  </a:cubicBezTo>
                  <a:cubicBezTo>
                    <a:pt x="5584" y="1359"/>
                    <a:pt x="5577" y="1329"/>
                    <a:pt x="5577" y="1299"/>
                  </a:cubicBezTo>
                  <a:cubicBezTo>
                    <a:pt x="5577" y="1270"/>
                    <a:pt x="5584" y="1240"/>
                    <a:pt x="5584" y="1203"/>
                  </a:cubicBezTo>
                  <a:cubicBezTo>
                    <a:pt x="5554" y="1203"/>
                    <a:pt x="5532" y="1225"/>
                    <a:pt x="5510" y="1218"/>
                  </a:cubicBezTo>
                  <a:cubicBezTo>
                    <a:pt x="5510" y="1143"/>
                    <a:pt x="5606" y="1069"/>
                    <a:pt x="5554" y="987"/>
                  </a:cubicBezTo>
                  <a:cubicBezTo>
                    <a:pt x="5532" y="958"/>
                    <a:pt x="5495" y="973"/>
                    <a:pt x="5480" y="936"/>
                  </a:cubicBezTo>
                  <a:cubicBezTo>
                    <a:pt x="5465" y="913"/>
                    <a:pt x="5480" y="883"/>
                    <a:pt x="5473" y="854"/>
                  </a:cubicBezTo>
                  <a:cubicBezTo>
                    <a:pt x="5473" y="831"/>
                    <a:pt x="5465" y="817"/>
                    <a:pt x="5465" y="794"/>
                  </a:cubicBezTo>
                  <a:cubicBezTo>
                    <a:pt x="5488" y="787"/>
                    <a:pt x="5510" y="794"/>
                    <a:pt x="5502" y="824"/>
                  </a:cubicBezTo>
                  <a:cubicBezTo>
                    <a:pt x="5532" y="824"/>
                    <a:pt x="5547" y="787"/>
                    <a:pt x="5569" y="787"/>
                  </a:cubicBezTo>
                  <a:cubicBezTo>
                    <a:pt x="5599" y="779"/>
                    <a:pt x="5621" y="772"/>
                    <a:pt x="5629" y="750"/>
                  </a:cubicBezTo>
                  <a:cubicBezTo>
                    <a:pt x="5643" y="713"/>
                    <a:pt x="5629" y="698"/>
                    <a:pt x="5614" y="690"/>
                  </a:cubicBezTo>
                  <a:cubicBezTo>
                    <a:pt x="5599" y="705"/>
                    <a:pt x="5584" y="713"/>
                    <a:pt x="5554" y="713"/>
                  </a:cubicBezTo>
                  <a:cubicBezTo>
                    <a:pt x="5584" y="713"/>
                    <a:pt x="5599" y="705"/>
                    <a:pt x="5614" y="690"/>
                  </a:cubicBezTo>
                  <a:cubicBezTo>
                    <a:pt x="5599" y="676"/>
                    <a:pt x="5569" y="676"/>
                    <a:pt x="5547" y="668"/>
                  </a:cubicBezTo>
                  <a:cubicBezTo>
                    <a:pt x="5480" y="661"/>
                    <a:pt x="5435" y="609"/>
                    <a:pt x="5413" y="549"/>
                  </a:cubicBezTo>
                  <a:cubicBezTo>
                    <a:pt x="5398" y="520"/>
                    <a:pt x="5361" y="520"/>
                    <a:pt x="5354" y="497"/>
                  </a:cubicBezTo>
                  <a:cubicBezTo>
                    <a:pt x="5324" y="497"/>
                    <a:pt x="5317" y="497"/>
                    <a:pt x="5294" y="475"/>
                  </a:cubicBezTo>
                  <a:cubicBezTo>
                    <a:pt x="5287" y="468"/>
                    <a:pt x="5265" y="482"/>
                    <a:pt x="5257" y="490"/>
                  </a:cubicBezTo>
                  <a:cubicBezTo>
                    <a:pt x="5228" y="520"/>
                    <a:pt x="5213" y="527"/>
                    <a:pt x="5168" y="527"/>
                  </a:cubicBezTo>
                  <a:cubicBezTo>
                    <a:pt x="5124" y="534"/>
                    <a:pt x="5079" y="534"/>
                    <a:pt x="5042" y="520"/>
                  </a:cubicBezTo>
                  <a:cubicBezTo>
                    <a:pt x="4990" y="490"/>
                    <a:pt x="4960" y="482"/>
                    <a:pt x="4901" y="490"/>
                  </a:cubicBezTo>
                  <a:cubicBezTo>
                    <a:pt x="4886" y="490"/>
                    <a:pt x="4797" y="520"/>
                    <a:pt x="4797" y="482"/>
                  </a:cubicBezTo>
                  <a:cubicBezTo>
                    <a:pt x="4797" y="438"/>
                    <a:pt x="4760" y="431"/>
                    <a:pt x="4723" y="431"/>
                  </a:cubicBezTo>
                  <a:cubicBezTo>
                    <a:pt x="4671" y="431"/>
                    <a:pt x="4678" y="393"/>
                    <a:pt x="4648" y="371"/>
                  </a:cubicBezTo>
                  <a:cubicBezTo>
                    <a:pt x="4611" y="341"/>
                    <a:pt x="4604" y="408"/>
                    <a:pt x="4596" y="431"/>
                  </a:cubicBezTo>
                  <a:cubicBezTo>
                    <a:pt x="4582" y="431"/>
                    <a:pt x="4567" y="431"/>
                    <a:pt x="4552" y="431"/>
                  </a:cubicBezTo>
                  <a:cubicBezTo>
                    <a:pt x="4552" y="445"/>
                    <a:pt x="4552" y="453"/>
                    <a:pt x="4552" y="460"/>
                  </a:cubicBezTo>
                  <a:cubicBezTo>
                    <a:pt x="4507" y="460"/>
                    <a:pt x="4463" y="431"/>
                    <a:pt x="4418" y="438"/>
                  </a:cubicBezTo>
                  <a:cubicBezTo>
                    <a:pt x="4418" y="468"/>
                    <a:pt x="4418" y="490"/>
                    <a:pt x="4418" y="520"/>
                  </a:cubicBezTo>
                  <a:cubicBezTo>
                    <a:pt x="4359" y="520"/>
                    <a:pt x="4292" y="557"/>
                    <a:pt x="4233" y="527"/>
                  </a:cubicBezTo>
                  <a:cubicBezTo>
                    <a:pt x="4196" y="512"/>
                    <a:pt x="4166" y="460"/>
                    <a:pt x="4121" y="468"/>
                  </a:cubicBezTo>
                  <a:cubicBezTo>
                    <a:pt x="4114" y="490"/>
                    <a:pt x="4077" y="520"/>
                    <a:pt x="4062" y="482"/>
                  </a:cubicBezTo>
                  <a:cubicBezTo>
                    <a:pt x="4054" y="460"/>
                    <a:pt x="4062" y="438"/>
                    <a:pt x="4062" y="408"/>
                  </a:cubicBezTo>
                  <a:cubicBezTo>
                    <a:pt x="4032" y="401"/>
                    <a:pt x="4039" y="438"/>
                    <a:pt x="4017" y="453"/>
                  </a:cubicBezTo>
                  <a:cubicBezTo>
                    <a:pt x="3995" y="460"/>
                    <a:pt x="3973" y="445"/>
                    <a:pt x="3950" y="438"/>
                  </a:cubicBezTo>
                  <a:cubicBezTo>
                    <a:pt x="3898" y="408"/>
                    <a:pt x="3854" y="460"/>
                    <a:pt x="3846" y="505"/>
                  </a:cubicBezTo>
                  <a:cubicBezTo>
                    <a:pt x="3750" y="505"/>
                    <a:pt x="3668" y="564"/>
                    <a:pt x="3557" y="542"/>
                  </a:cubicBezTo>
                  <a:cubicBezTo>
                    <a:pt x="3520" y="534"/>
                    <a:pt x="3512" y="549"/>
                    <a:pt x="3482" y="512"/>
                  </a:cubicBezTo>
                  <a:cubicBezTo>
                    <a:pt x="3468" y="475"/>
                    <a:pt x="3438" y="534"/>
                    <a:pt x="3438" y="549"/>
                  </a:cubicBezTo>
                  <a:cubicBezTo>
                    <a:pt x="3401" y="542"/>
                    <a:pt x="3394" y="460"/>
                    <a:pt x="3379" y="431"/>
                  </a:cubicBezTo>
                  <a:cubicBezTo>
                    <a:pt x="3408" y="431"/>
                    <a:pt x="3453" y="445"/>
                    <a:pt x="3475" y="431"/>
                  </a:cubicBezTo>
                  <a:cubicBezTo>
                    <a:pt x="3475" y="438"/>
                    <a:pt x="3482" y="453"/>
                    <a:pt x="3482" y="460"/>
                  </a:cubicBezTo>
                  <a:cubicBezTo>
                    <a:pt x="3490" y="445"/>
                    <a:pt x="3505" y="438"/>
                    <a:pt x="3520" y="438"/>
                  </a:cubicBezTo>
                  <a:cubicBezTo>
                    <a:pt x="3475" y="386"/>
                    <a:pt x="3468" y="282"/>
                    <a:pt x="3401" y="267"/>
                  </a:cubicBezTo>
                  <a:cubicBezTo>
                    <a:pt x="3326" y="252"/>
                    <a:pt x="3297" y="282"/>
                    <a:pt x="3260" y="334"/>
                  </a:cubicBezTo>
                  <a:cubicBezTo>
                    <a:pt x="3237" y="334"/>
                    <a:pt x="3208" y="326"/>
                    <a:pt x="3193" y="341"/>
                  </a:cubicBezTo>
                  <a:cubicBezTo>
                    <a:pt x="3193" y="304"/>
                    <a:pt x="3126" y="312"/>
                    <a:pt x="3104" y="319"/>
                  </a:cubicBezTo>
                  <a:cubicBezTo>
                    <a:pt x="3059" y="326"/>
                    <a:pt x="3029" y="356"/>
                    <a:pt x="2978" y="356"/>
                  </a:cubicBezTo>
                  <a:cubicBezTo>
                    <a:pt x="2978" y="386"/>
                    <a:pt x="2970" y="401"/>
                    <a:pt x="2933" y="408"/>
                  </a:cubicBezTo>
                  <a:cubicBezTo>
                    <a:pt x="2940" y="431"/>
                    <a:pt x="2940" y="468"/>
                    <a:pt x="2911" y="482"/>
                  </a:cubicBezTo>
                  <a:cubicBezTo>
                    <a:pt x="2896" y="490"/>
                    <a:pt x="2881" y="490"/>
                    <a:pt x="2881" y="512"/>
                  </a:cubicBezTo>
                  <a:cubicBezTo>
                    <a:pt x="2844" y="512"/>
                    <a:pt x="2822" y="549"/>
                    <a:pt x="2807" y="571"/>
                  </a:cubicBezTo>
                  <a:cubicBezTo>
                    <a:pt x="2836" y="586"/>
                    <a:pt x="2851" y="594"/>
                    <a:pt x="2844" y="631"/>
                  </a:cubicBezTo>
                  <a:cubicBezTo>
                    <a:pt x="2822" y="624"/>
                    <a:pt x="2807" y="653"/>
                    <a:pt x="2784" y="661"/>
                  </a:cubicBezTo>
                  <a:cubicBezTo>
                    <a:pt x="2762" y="668"/>
                    <a:pt x="2732" y="653"/>
                    <a:pt x="2710" y="653"/>
                  </a:cubicBezTo>
                  <a:cubicBezTo>
                    <a:pt x="2703" y="676"/>
                    <a:pt x="2718" y="713"/>
                    <a:pt x="2688" y="713"/>
                  </a:cubicBezTo>
                  <a:cubicBezTo>
                    <a:pt x="2666" y="720"/>
                    <a:pt x="2643" y="713"/>
                    <a:pt x="2621" y="713"/>
                  </a:cubicBezTo>
                  <a:cubicBezTo>
                    <a:pt x="2591" y="713"/>
                    <a:pt x="2502" y="728"/>
                    <a:pt x="2502" y="683"/>
                  </a:cubicBezTo>
                  <a:cubicBezTo>
                    <a:pt x="2502" y="683"/>
                    <a:pt x="2502" y="683"/>
                    <a:pt x="2510" y="683"/>
                  </a:cubicBezTo>
                  <a:cubicBezTo>
                    <a:pt x="2524" y="646"/>
                    <a:pt x="2517" y="534"/>
                    <a:pt x="2480" y="520"/>
                  </a:cubicBezTo>
                  <a:cubicBezTo>
                    <a:pt x="2458" y="512"/>
                    <a:pt x="2421" y="512"/>
                    <a:pt x="2413" y="497"/>
                  </a:cubicBezTo>
                  <a:cubicBezTo>
                    <a:pt x="2391" y="460"/>
                    <a:pt x="2369" y="468"/>
                    <a:pt x="2332" y="468"/>
                  </a:cubicBezTo>
                  <a:cubicBezTo>
                    <a:pt x="2257" y="460"/>
                    <a:pt x="2168" y="497"/>
                    <a:pt x="2101" y="468"/>
                  </a:cubicBezTo>
                  <a:cubicBezTo>
                    <a:pt x="2064" y="445"/>
                    <a:pt x="2042" y="453"/>
                    <a:pt x="2005" y="460"/>
                  </a:cubicBezTo>
                  <a:cubicBezTo>
                    <a:pt x="1975" y="468"/>
                    <a:pt x="1953" y="445"/>
                    <a:pt x="1916" y="445"/>
                  </a:cubicBezTo>
                  <a:cubicBezTo>
                    <a:pt x="1849" y="453"/>
                    <a:pt x="1834" y="416"/>
                    <a:pt x="1804" y="356"/>
                  </a:cubicBezTo>
                  <a:cubicBezTo>
                    <a:pt x="1775" y="289"/>
                    <a:pt x="1745" y="267"/>
                    <a:pt x="1670" y="260"/>
                  </a:cubicBezTo>
                  <a:cubicBezTo>
                    <a:pt x="1611" y="252"/>
                    <a:pt x="1522" y="304"/>
                    <a:pt x="1470" y="252"/>
                  </a:cubicBezTo>
                  <a:cubicBezTo>
                    <a:pt x="1418" y="200"/>
                    <a:pt x="1425" y="134"/>
                    <a:pt x="1418" y="67"/>
                  </a:cubicBezTo>
                  <a:cubicBezTo>
                    <a:pt x="1418" y="74"/>
                    <a:pt x="1344" y="0"/>
                    <a:pt x="1336" y="0"/>
                  </a:cubicBezTo>
                  <a:cubicBezTo>
                    <a:pt x="1285" y="0"/>
                    <a:pt x="1299" y="81"/>
                    <a:pt x="1225" y="59"/>
                  </a:cubicBezTo>
                  <a:cubicBezTo>
                    <a:pt x="1203" y="52"/>
                    <a:pt x="1180" y="37"/>
                    <a:pt x="1158" y="29"/>
                  </a:cubicBezTo>
                  <a:cubicBezTo>
                    <a:pt x="1158" y="37"/>
                    <a:pt x="1166" y="37"/>
                    <a:pt x="1166" y="37"/>
                  </a:cubicBezTo>
                  <a:cubicBezTo>
                    <a:pt x="1166" y="37"/>
                    <a:pt x="1158" y="37"/>
                    <a:pt x="1158" y="29"/>
                  </a:cubicBezTo>
                  <a:lnTo>
                    <a:pt x="1151" y="29"/>
                  </a:lnTo>
                  <a:cubicBezTo>
                    <a:pt x="1128" y="37"/>
                    <a:pt x="1114" y="52"/>
                    <a:pt x="1099" y="52"/>
                  </a:cubicBezTo>
                  <a:cubicBezTo>
                    <a:pt x="1084" y="52"/>
                    <a:pt x="1069" y="59"/>
                    <a:pt x="1054" y="59"/>
                  </a:cubicBezTo>
                  <a:cubicBezTo>
                    <a:pt x="1017" y="67"/>
                    <a:pt x="1017" y="104"/>
                    <a:pt x="995" y="111"/>
                  </a:cubicBezTo>
                  <a:cubicBezTo>
                    <a:pt x="972" y="119"/>
                    <a:pt x="950" y="111"/>
                    <a:pt x="928" y="111"/>
                  </a:cubicBezTo>
                  <a:cubicBezTo>
                    <a:pt x="913" y="141"/>
                    <a:pt x="943" y="141"/>
                    <a:pt x="965" y="148"/>
                  </a:cubicBezTo>
                  <a:cubicBezTo>
                    <a:pt x="965" y="171"/>
                    <a:pt x="965" y="185"/>
                    <a:pt x="965" y="208"/>
                  </a:cubicBezTo>
                  <a:cubicBezTo>
                    <a:pt x="950" y="208"/>
                    <a:pt x="928" y="245"/>
                    <a:pt x="928" y="260"/>
                  </a:cubicBezTo>
                  <a:cubicBezTo>
                    <a:pt x="987" y="260"/>
                    <a:pt x="950" y="401"/>
                    <a:pt x="1047" y="319"/>
                  </a:cubicBezTo>
                  <a:cubicBezTo>
                    <a:pt x="1106" y="260"/>
                    <a:pt x="1225" y="319"/>
                    <a:pt x="1270" y="364"/>
                  </a:cubicBezTo>
                  <a:cubicBezTo>
                    <a:pt x="1247" y="356"/>
                    <a:pt x="1225" y="379"/>
                    <a:pt x="1203" y="379"/>
                  </a:cubicBezTo>
                  <a:cubicBezTo>
                    <a:pt x="1173" y="379"/>
                    <a:pt x="1151" y="364"/>
                    <a:pt x="1121" y="371"/>
                  </a:cubicBezTo>
                  <a:cubicBezTo>
                    <a:pt x="1114" y="379"/>
                    <a:pt x="1106" y="393"/>
                    <a:pt x="1099" y="401"/>
                  </a:cubicBezTo>
                  <a:cubicBezTo>
                    <a:pt x="1077" y="416"/>
                    <a:pt x="1054" y="416"/>
                    <a:pt x="1032" y="416"/>
                  </a:cubicBezTo>
                  <a:cubicBezTo>
                    <a:pt x="1032" y="423"/>
                    <a:pt x="1025" y="438"/>
                    <a:pt x="1025" y="453"/>
                  </a:cubicBezTo>
                  <a:cubicBezTo>
                    <a:pt x="995" y="460"/>
                    <a:pt x="935" y="445"/>
                    <a:pt x="913" y="482"/>
                  </a:cubicBezTo>
                  <a:cubicBezTo>
                    <a:pt x="898" y="505"/>
                    <a:pt x="913" y="542"/>
                    <a:pt x="883" y="549"/>
                  </a:cubicBezTo>
                  <a:cubicBezTo>
                    <a:pt x="861" y="557"/>
                    <a:pt x="846" y="571"/>
                    <a:pt x="824" y="571"/>
                  </a:cubicBezTo>
                  <a:cubicBezTo>
                    <a:pt x="794" y="586"/>
                    <a:pt x="765" y="571"/>
                    <a:pt x="727" y="571"/>
                  </a:cubicBezTo>
                  <a:cubicBezTo>
                    <a:pt x="727" y="571"/>
                    <a:pt x="735" y="594"/>
                    <a:pt x="735" y="601"/>
                  </a:cubicBezTo>
                  <a:cubicBezTo>
                    <a:pt x="742" y="609"/>
                    <a:pt x="772" y="609"/>
                    <a:pt x="780" y="609"/>
                  </a:cubicBezTo>
                  <a:cubicBezTo>
                    <a:pt x="831" y="609"/>
                    <a:pt x="831" y="631"/>
                    <a:pt x="869" y="661"/>
                  </a:cubicBezTo>
                  <a:cubicBezTo>
                    <a:pt x="935" y="720"/>
                    <a:pt x="950" y="779"/>
                    <a:pt x="943" y="869"/>
                  </a:cubicBezTo>
                  <a:cubicBezTo>
                    <a:pt x="928" y="869"/>
                    <a:pt x="854" y="869"/>
                    <a:pt x="854" y="883"/>
                  </a:cubicBezTo>
                  <a:cubicBezTo>
                    <a:pt x="846" y="898"/>
                    <a:pt x="869" y="913"/>
                    <a:pt x="869" y="928"/>
                  </a:cubicBezTo>
                  <a:cubicBezTo>
                    <a:pt x="869" y="987"/>
                    <a:pt x="780" y="943"/>
                    <a:pt x="765" y="995"/>
                  </a:cubicBezTo>
                  <a:cubicBezTo>
                    <a:pt x="750" y="973"/>
                    <a:pt x="742" y="958"/>
                    <a:pt x="713" y="965"/>
                  </a:cubicBezTo>
                  <a:cubicBezTo>
                    <a:pt x="713" y="943"/>
                    <a:pt x="713" y="928"/>
                    <a:pt x="713" y="913"/>
                  </a:cubicBezTo>
                  <a:cubicBezTo>
                    <a:pt x="683" y="906"/>
                    <a:pt x="653" y="913"/>
                    <a:pt x="631" y="891"/>
                  </a:cubicBezTo>
                  <a:cubicBezTo>
                    <a:pt x="609" y="869"/>
                    <a:pt x="616" y="846"/>
                    <a:pt x="579" y="854"/>
                  </a:cubicBezTo>
                  <a:cubicBezTo>
                    <a:pt x="579" y="869"/>
                    <a:pt x="564" y="883"/>
                    <a:pt x="557" y="906"/>
                  </a:cubicBezTo>
                  <a:cubicBezTo>
                    <a:pt x="623" y="913"/>
                    <a:pt x="579" y="1017"/>
                    <a:pt x="564" y="1047"/>
                  </a:cubicBezTo>
                  <a:cubicBezTo>
                    <a:pt x="557" y="1076"/>
                    <a:pt x="579" y="1121"/>
                    <a:pt x="549" y="1136"/>
                  </a:cubicBezTo>
                  <a:cubicBezTo>
                    <a:pt x="520" y="1151"/>
                    <a:pt x="527" y="1210"/>
                    <a:pt x="527" y="1240"/>
                  </a:cubicBezTo>
                  <a:cubicBezTo>
                    <a:pt x="505" y="1240"/>
                    <a:pt x="490" y="1240"/>
                    <a:pt x="475" y="1240"/>
                  </a:cubicBezTo>
                  <a:cubicBezTo>
                    <a:pt x="468" y="1240"/>
                    <a:pt x="460" y="1262"/>
                    <a:pt x="453" y="1262"/>
                  </a:cubicBezTo>
                  <a:cubicBezTo>
                    <a:pt x="430" y="1270"/>
                    <a:pt x="408" y="1255"/>
                    <a:pt x="386" y="1262"/>
                  </a:cubicBezTo>
                  <a:cubicBezTo>
                    <a:pt x="386" y="1284"/>
                    <a:pt x="386" y="1307"/>
                    <a:pt x="386" y="1322"/>
                  </a:cubicBezTo>
                  <a:cubicBezTo>
                    <a:pt x="230" y="1329"/>
                    <a:pt x="215" y="1463"/>
                    <a:pt x="170" y="1247"/>
                  </a:cubicBezTo>
                  <a:cubicBezTo>
                    <a:pt x="163" y="1218"/>
                    <a:pt x="163" y="1121"/>
                    <a:pt x="178" y="1069"/>
                  </a:cubicBezTo>
                  <a:cubicBezTo>
                    <a:pt x="178" y="1069"/>
                    <a:pt x="170" y="1069"/>
                    <a:pt x="163" y="1069"/>
                  </a:cubicBezTo>
                  <a:cubicBezTo>
                    <a:pt x="163" y="1076"/>
                    <a:pt x="163" y="1084"/>
                    <a:pt x="156" y="1091"/>
                  </a:cubicBezTo>
                  <a:cubicBezTo>
                    <a:pt x="141" y="1114"/>
                    <a:pt x="96" y="1099"/>
                    <a:pt x="89" y="1121"/>
                  </a:cubicBezTo>
                  <a:cubicBezTo>
                    <a:pt x="81" y="1136"/>
                    <a:pt x="111" y="1158"/>
                    <a:pt x="104" y="1181"/>
                  </a:cubicBezTo>
                  <a:cubicBezTo>
                    <a:pt x="96" y="1218"/>
                    <a:pt x="74" y="1195"/>
                    <a:pt x="59" y="1225"/>
                  </a:cubicBezTo>
                  <a:cubicBezTo>
                    <a:pt x="37" y="1270"/>
                    <a:pt x="104" y="1299"/>
                    <a:pt x="96" y="1344"/>
                  </a:cubicBezTo>
                  <a:cubicBezTo>
                    <a:pt x="89" y="1329"/>
                    <a:pt x="74" y="1329"/>
                    <a:pt x="74" y="1307"/>
                  </a:cubicBezTo>
                  <a:cubicBezTo>
                    <a:pt x="59" y="1307"/>
                    <a:pt x="44" y="1307"/>
                    <a:pt x="37" y="1307"/>
                  </a:cubicBezTo>
                  <a:cubicBezTo>
                    <a:pt x="22" y="1329"/>
                    <a:pt x="29" y="1336"/>
                    <a:pt x="37" y="1359"/>
                  </a:cubicBezTo>
                  <a:cubicBezTo>
                    <a:pt x="44" y="1359"/>
                    <a:pt x="74" y="1396"/>
                    <a:pt x="67" y="1396"/>
                  </a:cubicBezTo>
                  <a:cubicBezTo>
                    <a:pt x="59" y="1403"/>
                    <a:pt x="44" y="1403"/>
                    <a:pt x="37" y="1403"/>
                  </a:cubicBezTo>
                  <a:cubicBezTo>
                    <a:pt x="37" y="1440"/>
                    <a:pt x="15" y="1470"/>
                    <a:pt x="22" y="1507"/>
                  </a:cubicBezTo>
                  <a:cubicBezTo>
                    <a:pt x="74" y="1500"/>
                    <a:pt x="0" y="1641"/>
                    <a:pt x="22" y="1641"/>
                  </a:cubicBezTo>
                  <a:cubicBezTo>
                    <a:pt x="37" y="1641"/>
                    <a:pt x="52" y="1641"/>
                    <a:pt x="67" y="1641"/>
                  </a:cubicBezTo>
                  <a:cubicBezTo>
                    <a:pt x="67" y="1626"/>
                    <a:pt x="59" y="1589"/>
                    <a:pt x="81" y="1589"/>
                  </a:cubicBezTo>
                  <a:cubicBezTo>
                    <a:pt x="89" y="1589"/>
                    <a:pt x="111" y="1626"/>
                    <a:pt x="126" y="1633"/>
                  </a:cubicBezTo>
                  <a:cubicBezTo>
                    <a:pt x="104" y="1656"/>
                    <a:pt x="52" y="1648"/>
                    <a:pt x="44" y="1685"/>
                  </a:cubicBezTo>
                  <a:cubicBezTo>
                    <a:pt x="37" y="1708"/>
                    <a:pt x="52" y="1708"/>
                    <a:pt x="59" y="1723"/>
                  </a:cubicBezTo>
                  <a:cubicBezTo>
                    <a:pt x="59" y="1745"/>
                    <a:pt x="59" y="1767"/>
                    <a:pt x="59" y="1782"/>
                  </a:cubicBezTo>
                  <a:cubicBezTo>
                    <a:pt x="89" y="1789"/>
                    <a:pt x="118" y="1782"/>
                    <a:pt x="148" y="1789"/>
                  </a:cubicBezTo>
                  <a:cubicBezTo>
                    <a:pt x="118" y="1804"/>
                    <a:pt x="59" y="1782"/>
                    <a:pt x="44" y="1819"/>
                  </a:cubicBezTo>
                  <a:cubicBezTo>
                    <a:pt x="44" y="1834"/>
                    <a:pt x="52" y="1908"/>
                    <a:pt x="67" y="1916"/>
                  </a:cubicBezTo>
                  <a:cubicBezTo>
                    <a:pt x="67" y="1930"/>
                    <a:pt x="67" y="1945"/>
                    <a:pt x="67" y="1960"/>
                  </a:cubicBezTo>
                  <a:cubicBezTo>
                    <a:pt x="37" y="1968"/>
                    <a:pt x="67" y="1990"/>
                    <a:pt x="59" y="2005"/>
                  </a:cubicBezTo>
                  <a:cubicBezTo>
                    <a:pt x="37" y="2012"/>
                    <a:pt x="37" y="2079"/>
                    <a:pt x="67" y="2072"/>
                  </a:cubicBezTo>
                  <a:cubicBezTo>
                    <a:pt x="81" y="2049"/>
                    <a:pt x="96" y="2027"/>
                    <a:pt x="104" y="1997"/>
                  </a:cubicBezTo>
                  <a:cubicBezTo>
                    <a:pt x="118" y="1997"/>
                    <a:pt x="141" y="1997"/>
                    <a:pt x="163" y="1997"/>
                  </a:cubicBezTo>
                  <a:cubicBezTo>
                    <a:pt x="170" y="1975"/>
                    <a:pt x="156" y="1908"/>
                    <a:pt x="185" y="1916"/>
                  </a:cubicBezTo>
                  <a:cubicBezTo>
                    <a:pt x="185" y="1938"/>
                    <a:pt x="193" y="1945"/>
                    <a:pt x="200" y="1968"/>
                  </a:cubicBezTo>
                  <a:cubicBezTo>
                    <a:pt x="200" y="1983"/>
                    <a:pt x="200" y="2005"/>
                    <a:pt x="193" y="2020"/>
                  </a:cubicBezTo>
                  <a:cubicBezTo>
                    <a:pt x="178" y="2020"/>
                    <a:pt x="156" y="2012"/>
                    <a:pt x="148" y="2020"/>
                  </a:cubicBezTo>
                  <a:cubicBezTo>
                    <a:pt x="126" y="2027"/>
                    <a:pt x="141" y="2035"/>
                    <a:pt x="126" y="2042"/>
                  </a:cubicBezTo>
                  <a:cubicBezTo>
                    <a:pt x="118" y="2057"/>
                    <a:pt x="74" y="2094"/>
                    <a:pt x="111" y="2109"/>
                  </a:cubicBezTo>
                  <a:cubicBezTo>
                    <a:pt x="111" y="2116"/>
                    <a:pt x="118" y="2124"/>
                    <a:pt x="111" y="2131"/>
                  </a:cubicBezTo>
                  <a:cubicBezTo>
                    <a:pt x="133" y="2138"/>
                    <a:pt x="148" y="2131"/>
                    <a:pt x="163" y="2131"/>
                  </a:cubicBezTo>
                  <a:cubicBezTo>
                    <a:pt x="170" y="2138"/>
                    <a:pt x="178" y="2153"/>
                    <a:pt x="185" y="2161"/>
                  </a:cubicBezTo>
                  <a:cubicBezTo>
                    <a:pt x="170" y="2175"/>
                    <a:pt x="133" y="2168"/>
                    <a:pt x="111" y="2161"/>
                  </a:cubicBezTo>
                  <a:lnTo>
                    <a:pt x="111" y="2153"/>
                  </a:lnTo>
                  <a:cubicBezTo>
                    <a:pt x="44" y="2138"/>
                    <a:pt x="44" y="2228"/>
                    <a:pt x="59" y="2265"/>
                  </a:cubicBezTo>
                  <a:cubicBezTo>
                    <a:pt x="67" y="2272"/>
                    <a:pt x="81" y="2280"/>
                    <a:pt x="81" y="2287"/>
                  </a:cubicBezTo>
                  <a:cubicBezTo>
                    <a:pt x="89" y="2302"/>
                    <a:pt x="89" y="2309"/>
                    <a:pt x="89" y="2324"/>
                  </a:cubicBezTo>
                  <a:cubicBezTo>
                    <a:pt x="96" y="2346"/>
                    <a:pt x="111" y="2369"/>
                    <a:pt x="126" y="2383"/>
                  </a:cubicBezTo>
                  <a:cubicBezTo>
                    <a:pt x="118" y="2383"/>
                    <a:pt x="111" y="2383"/>
                    <a:pt x="104" y="2383"/>
                  </a:cubicBezTo>
                  <a:cubicBezTo>
                    <a:pt x="104" y="2376"/>
                    <a:pt x="104" y="2376"/>
                    <a:pt x="104" y="2369"/>
                  </a:cubicBezTo>
                  <a:cubicBezTo>
                    <a:pt x="96" y="2369"/>
                    <a:pt x="89" y="2369"/>
                    <a:pt x="89" y="2369"/>
                  </a:cubicBezTo>
                  <a:cubicBezTo>
                    <a:pt x="74" y="2406"/>
                    <a:pt x="74" y="2450"/>
                    <a:pt x="81" y="2480"/>
                  </a:cubicBezTo>
                  <a:cubicBezTo>
                    <a:pt x="89" y="2487"/>
                    <a:pt x="96" y="2495"/>
                    <a:pt x="111" y="2495"/>
                  </a:cubicBezTo>
                  <a:cubicBezTo>
                    <a:pt x="111" y="2517"/>
                    <a:pt x="111" y="2540"/>
                    <a:pt x="96" y="2547"/>
                  </a:cubicBezTo>
                  <a:cubicBezTo>
                    <a:pt x="111" y="2554"/>
                    <a:pt x="126" y="2554"/>
                    <a:pt x="141" y="2554"/>
                  </a:cubicBezTo>
                  <a:cubicBezTo>
                    <a:pt x="141" y="2540"/>
                    <a:pt x="156" y="2525"/>
                    <a:pt x="170" y="2532"/>
                  </a:cubicBezTo>
                  <a:cubicBezTo>
                    <a:pt x="163" y="2554"/>
                    <a:pt x="170" y="2577"/>
                    <a:pt x="163" y="2591"/>
                  </a:cubicBezTo>
                  <a:cubicBezTo>
                    <a:pt x="163" y="2554"/>
                    <a:pt x="111" y="2562"/>
                    <a:pt x="81" y="2562"/>
                  </a:cubicBezTo>
                  <a:cubicBezTo>
                    <a:pt x="74" y="2606"/>
                    <a:pt x="104" y="2606"/>
                    <a:pt x="126" y="2621"/>
                  </a:cubicBezTo>
                  <a:cubicBezTo>
                    <a:pt x="133" y="2651"/>
                    <a:pt x="111" y="2673"/>
                    <a:pt x="96" y="2695"/>
                  </a:cubicBezTo>
                  <a:cubicBezTo>
                    <a:pt x="111" y="2695"/>
                    <a:pt x="111" y="2695"/>
                    <a:pt x="118" y="2695"/>
                  </a:cubicBezTo>
                  <a:cubicBezTo>
                    <a:pt x="118" y="2725"/>
                    <a:pt x="126" y="2785"/>
                    <a:pt x="170" y="2777"/>
                  </a:cubicBezTo>
                  <a:cubicBezTo>
                    <a:pt x="104" y="2792"/>
                    <a:pt x="148" y="2859"/>
                    <a:pt x="170" y="2896"/>
                  </a:cubicBezTo>
                  <a:cubicBezTo>
                    <a:pt x="208" y="2948"/>
                    <a:pt x="178" y="3000"/>
                    <a:pt x="185" y="3059"/>
                  </a:cubicBezTo>
                  <a:cubicBezTo>
                    <a:pt x="200" y="3059"/>
                    <a:pt x="215" y="3059"/>
                    <a:pt x="230" y="3067"/>
                  </a:cubicBezTo>
                  <a:cubicBezTo>
                    <a:pt x="215" y="3082"/>
                    <a:pt x="200" y="3082"/>
                    <a:pt x="185" y="3089"/>
                  </a:cubicBezTo>
                  <a:cubicBezTo>
                    <a:pt x="200" y="3141"/>
                    <a:pt x="237" y="3230"/>
                    <a:pt x="193" y="3275"/>
                  </a:cubicBezTo>
                  <a:cubicBezTo>
                    <a:pt x="208" y="3275"/>
                    <a:pt x="223" y="3275"/>
                    <a:pt x="237" y="3282"/>
                  </a:cubicBezTo>
                  <a:cubicBezTo>
                    <a:pt x="237" y="3304"/>
                    <a:pt x="215" y="3297"/>
                    <a:pt x="215" y="3312"/>
                  </a:cubicBezTo>
                  <a:cubicBezTo>
                    <a:pt x="208" y="3319"/>
                    <a:pt x="215" y="3342"/>
                    <a:pt x="215" y="3356"/>
                  </a:cubicBezTo>
                  <a:cubicBezTo>
                    <a:pt x="230" y="3364"/>
                    <a:pt x="252" y="3371"/>
                    <a:pt x="245" y="3401"/>
                  </a:cubicBezTo>
                  <a:cubicBezTo>
                    <a:pt x="223" y="3393"/>
                    <a:pt x="215" y="3416"/>
                    <a:pt x="223" y="3431"/>
                  </a:cubicBezTo>
                  <a:cubicBezTo>
                    <a:pt x="260" y="3431"/>
                    <a:pt x="230" y="3497"/>
                    <a:pt x="230" y="3527"/>
                  </a:cubicBezTo>
                  <a:cubicBezTo>
                    <a:pt x="245" y="3527"/>
                    <a:pt x="252" y="3535"/>
                    <a:pt x="260" y="3535"/>
                  </a:cubicBezTo>
                  <a:cubicBezTo>
                    <a:pt x="267" y="3557"/>
                    <a:pt x="245" y="3557"/>
                    <a:pt x="223" y="3557"/>
                  </a:cubicBezTo>
                  <a:cubicBezTo>
                    <a:pt x="252" y="3594"/>
                    <a:pt x="245" y="3683"/>
                    <a:pt x="245" y="3728"/>
                  </a:cubicBezTo>
                  <a:cubicBezTo>
                    <a:pt x="245" y="3750"/>
                    <a:pt x="237" y="3780"/>
                    <a:pt x="237" y="3809"/>
                  </a:cubicBezTo>
                  <a:cubicBezTo>
                    <a:pt x="237" y="3839"/>
                    <a:pt x="252" y="3869"/>
                    <a:pt x="260" y="3898"/>
                  </a:cubicBezTo>
                  <a:cubicBezTo>
                    <a:pt x="260" y="3928"/>
                    <a:pt x="252" y="3958"/>
                    <a:pt x="267" y="3987"/>
                  </a:cubicBezTo>
                  <a:cubicBezTo>
                    <a:pt x="282" y="4017"/>
                    <a:pt x="282" y="4039"/>
                    <a:pt x="289" y="4077"/>
                  </a:cubicBezTo>
                  <a:cubicBezTo>
                    <a:pt x="289" y="4092"/>
                    <a:pt x="282" y="4114"/>
                    <a:pt x="289" y="4129"/>
                  </a:cubicBezTo>
                  <a:cubicBezTo>
                    <a:pt x="289" y="4144"/>
                    <a:pt x="312" y="4151"/>
                    <a:pt x="312" y="4166"/>
                  </a:cubicBezTo>
                  <a:cubicBezTo>
                    <a:pt x="312" y="4188"/>
                    <a:pt x="289" y="4203"/>
                    <a:pt x="275" y="4218"/>
                  </a:cubicBezTo>
                  <a:cubicBezTo>
                    <a:pt x="275" y="4240"/>
                    <a:pt x="297" y="4247"/>
                    <a:pt x="312" y="4262"/>
                  </a:cubicBezTo>
                  <a:cubicBezTo>
                    <a:pt x="326" y="4270"/>
                    <a:pt x="341" y="4292"/>
                    <a:pt x="356" y="4307"/>
                  </a:cubicBezTo>
                  <a:cubicBezTo>
                    <a:pt x="378" y="4344"/>
                    <a:pt x="378" y="4389"/>
                    <a:pt x="401" y="4433"/>
                  </a:cubicBezTo>
                  <a:cubicBezTo>
                    <a:pt x="408" y="4448"/>
                    <a:pt x="408" y="4463"/>
                    <a:pt x="415" y="4470"/>
                  </a:cubicBezTo>
                  <a:cubicBezTo>
                    <a:pt x="438" y="4470"/>
                    <a:pt x="453" y="4478"/>
                    <a:pt x="475" y="4470"/>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00" name="Freeform 8"/>
            <p:cNvSpPr>
              <a:spLocks noChangeArrowheads="1"/>
            </p:cNvSpPr>
            <p:nvPr/>
          </p:nvSpPr>
          <p:spPr bwMode="auto">
            <a:xfrm>
              <a:off x="8528547" y="5133583"/>
              <a:ext cx="2520215" cy="2255636"/>
            </a:xfrm>
            <a:custGeom>
              <a:avLst/>
              <a:gdLst>
                <a:gd name="T0" fmla="*/ 1181 w 5830"/>
                <a:gd name="T1" fmla="*/ 3906 h 5221"/>
                <a:gd name="T2" fmla="*/ 1485 w 5830"/>
                <a:gd name="T3" fmla="*/ 3921 h 5221"/>
                <a:gd name="T4" fmla="*/ 1693 w 5830"/>
                <a:gd name="T5" fmla="*/ 3884 h 5221"/>
                <a:gd name="T6" fmla="*/ 1908 w 5830"/>
                <a:gd name="T7" fmla="*/ 4121 h 5221"/>
                <a:gd name="T8" fmla="*/ 2213 w 5830"/>
                <a:gd name="T9" fmla="*/ 4225 h 5221"/>
                <a:gd name="T10" fmla="*/ 2413 w 5830"/>
                <a:gd name="T11" fmla="*/ 4233 h 5221"/>
                <a:gd name="T12" fmla="*/ 2532 w 5830"/>
                <a:gd name="T13" fmla="*/ 4530 h 5221"/>
                <a:gd name="T14" fmla="*/ 2614 w 5830"/>
                <a:gd name="T15" fmla="*/ 4938 h 5221"/>
                <a:gd name="T16" fmla="*/ 2896 w 5830"/>
                <a:gd name="T17" fmla="*/ 5035 h 5221"/>
                <a:gd name="T18" fmla="*/ 3037 w 5830"/>
                <a:gd name="T19" fmla="*/ 5220 h 5221"/>
                <a:gd name="T20" fmla="*/ 3186 w 5830"/>
                <a:gd name="T21" fmla="*/ 5042 h 5221"/>
                <a:gd name="T22" fmla="*/ 3468 w 5830"/>
                <a:gd name="T23" fmla="*/ 4649 h 5221"/>
                <a:gd name="T24" fmla="*/ 3371 w 5830"/>
                <a:gd name="T25" fmla="*/ 4374 h 5221"/>
                <a:gd name="T26" fmla="*/ 3371 w 5830"/>
                <a:gd name="T27" fmla="*/ 4121 h 5221"/>
                <a:gd name="T28" fmla="*/ 3542 w 5830"/>
                <a:gd name="T29" fmla="*/ 4055 h 5221"/>
                <a:gd name="T30" fmla="*/ 3653 w 5830"/>
                <a:gd name="T31" fmla="*/ 3817 h 5221"/>
                <a:gd name="T32" fmla="*/ 3735 w 5830"/>
                <a:gd name="T33" fmla="*/ 4047 h 5221"/>
                <a:gd name="T34" fmla="*/ 4114 w 5830"/>
                <a:gd name="T35" fmla="*/ 4166 h 5221"/>
                <a:gd name="T36" fmla="*/ 4092 w 5830"/>
                <a:gd name="T37" fmla="*/ 4396 h 5221"/>
                <a:gd name="T38" fmla="*/ 3928 w 5830"/>
                <a:gd name="T39" fmla="*/ 4567 h 5221"/>
                <a:gd name="T40" fmla="*/ 4144 w 5830"/>
                <a:gd name="T41" fmla="*/ 4693 h 5221"/>
                <a:gd name="T42" fmla="*/ 4307 w 5830"/>
                <a:gd name="T43" fmla="*/ 4433 h 5221"/>
                <a:gd name="T44" fmla="*/ 4656 w 5830"/>
                <a:gd name="T45" fmla="*/ 4441 h 5221"/>
                <a:gd name="T46" fmla="*/ 4782 w 5830"/>
                <a:gd name="T47" fmla="*/ 4560 h 5221"/>
                <a:gd name="T48" fmla="*/ 4975 w 5830"/>
                <a:gd name="T49" fmla="*/ 4196 h 5221"/>
                <a:gd name="T50" fmla="*/ 4849 w 5830"/>
                <a:gd name="T51" fmla="*/ 3928 h 5221"/>
                <a:gd name="T52" fmla="*/ 5139 w 5830"/>
                <a:gd name="T53" fmla="*/ 3854 h 5221"/>
                <a:gd name="T54" fmla="*/ 5094 w 5830"/>
                <a:gd name="T55" fmla="*/ 3683 h 5221"/>
                <a:gd name="T56" fmla="*/ 4663 w 5830"/>
                <a:gd name="T57" fmla="*/ 3565 h 5221"/>
                <a:gd name="T58" fmla="*/ 4968 w 5830"/>
                <a:gd name="T59" fmla="*/ 3060 h 5221"/>
                <a:gd name="T60" fmla="*/ 5391 w 5830"/>
                <a:gd name="T61" fmla="*/ 2859 h 5221"/>
                <a:gd name="T62" fmla="*/ 5770 w 5830"/>
                <a:gd name="T63" fmla="*/ 2658 h 5221"/>
                <a:gd name="T64" fmla="*/ 5748 w 5830"/>
                <a:gd name="T65" fmla="*/ 2525 h 5221"/>
                <a:gd name="T66" fmla="*/ 5569 w 5830"/>
                <a:gd name="T67" fmla="*/ 2555 h 5221"/>
                <a:gd name="T68" fmla="*/ 5339 w 5830"/>
                <a:gd name="T69" fmla="*/ 2525 h 5221"/>
                <a:gd name="T70" fmla="*/ 5384 w 5830"/>
                <a:gd name="T71" fmla="*/ 2428 h 5221"/>
                <a:gd name="T72" fmla="*/ 5428 w 5830"/>
                <a:gd name="T73" fmla="*/ 2228 h 5221"/>
                <a:gd name="T74" fmla="*/ 5295 w 5830"/>
                <a:gd name="T75" fmla="*/ 1804 h 5221"/>
                <a:gd name="T76" fmla="*/ 4997 w 5830"/>
                <a:gd name="T77" fmla="*/ 1983 h 5221"/>
                <a:gd name="T78" fmla="*/ 4908 w 5830"/>
                <a:gd name="T79" fmla="*/ 1582 h 5221"/>
                <a:gd name="T80" fmla="*/ 4567 w 5830"/>
                <a:gd name="T81" fmla="*/ 1582 h 5221"/>
                <a:gd name="T82" fmla="*/ 4493 w 5830"/>
                <a:gd name="T83" fmla="*/ 1723 h 5221"/>
                <a:gd name="T84" fmla="*/ 4403 w 5830"/>
                <a:gd name="T85" fmla="*/ 1552 h 5221"/>
                <a:gd name="T86" fmla="*/ 4106 w 5830"/>
                <a:gd name="T87" fmla="*/ 1196 h 5221"/>
                <a:gd name="T88" fmla="*/ 3995 w 5830"/>
                <a:gd name="T89" fmla="*/ 743 h 5221"/>
                <a:gd name="T90" fmla="*/ 3765 w 5830"/>
                <a:gd name="T91" fmla="*/ 654 h 5221"/>
                <a:gd name="T92" fmla="*/ 3453 w 5830"/>
                <a:gd name="T93" fmla="*/ 564 h 5221"/>
                <a:gd name="T94" fmla="*/ 3483 w 5830"/>
                <a:gd name="T95" fmla="*/ 357 h 5221"/>
                <a:gd name="T96" fmla="*/ 3453 w 5830"/>
                <a:gd name="T97" fmla="*/ 149 h 5221"/>
                <a:gd name="T98" fmla="*/ 3126 w 5830"/>
                <a:gd name="T99" fmla="*/ 74 h 5221"/>
                <a:gd name="T100" fmla="*/ 2785 w 5830"/>
                <a:gd name="T101" fmla="*/ 67 h 5221"/>
                <a:gd name="T102" fmla="*/ 2436 w 5830"/>
                <a:gd name="T103" fmla="*/ 735 h 5221"/>
                <a:gd name="T104" fmla="*/ 1938 w 5830"/>
                <a:gd name="T105" fmla="*/ 1151 h 5221"/>
                <a:gd name="T106" fmla="*/ 1374 w 5830"/>
                <a:gd name="T107" fmla="*/ 1485 h 5221"/>
                <a:gd name="T108" fmla="*/ 847 w 5830"/>
                <a:gd name="T109" fmla="*/ 1337 h 5221"/>
                <a:gd name="T110" fmla="*/ 319 w 5830"/>
                <a:gd name="T111" fmla="*/ 1701 h 5221"/>
                <a:gd name="T112" fmla="*/ 178 w 5830"/>
                <a:gd name="T113" fmla="*/ 2258 h 5221"/>
                <a:gd name="T114" fmla="*/ 423 w 5830"/>
                <a:gd name="T115" fmla="*/ 2347 h 5221"/>
                <a:gd name="T116" fmla="*/ 371 w 5830"/>
                <a:gd name="T117" fmla="*/ 2785 h 5221"/>
                <a:gd name="T118" fmla="*/ 512 w 5830"/>
                <a:gd name="T119" fmla="*/ 2978 h 5221"/>
                <a:gd name="T120" fmla="*/ 809 w 5830"/>
                <a:gd name="T121" fmla="*/ 3386 h 5221"/>
                <a:gd name="T122" fmla="*/ 943 w 5830"/>
                <a:gd name="T123" fmla="*/ 3854 h 5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0" h="5221">
                  <a:moveTo>
                    <a:pt x="1106" y="3832"/>
                  </a:moveTo>
                  <a:lnTo>
                    <a:pt x="1106" y="3832"/>
                  </a:lnTo>
                  <a:cubicBezTo>
                    <a:pt x="1121" y="3839"/>
                    <a:pt x="1114" y="3869"/>
                    <a:pt x="1121" y="3891"/>
                  </a:cubicBezTo>
                  <a:cubicBezTo>
                    <a:pt x="1129" y="3913"/>
                    <a:pt x="1158" y="3913"/>
                    <a:pt x="1181" y="3906"/>
                  </a:cubicBezTo>
                  <a:cubicBezTo>
                    <a:pt x="1181" y="3899"/>
                    <a:pt x="1188" y="3884"/>
                    <a:pt x="1188" y="3869"/>
                  </a:cubicBezTo>
                  <a:cubicBezTo>
                    <a:pt x="1225" y="3869"/>
                    <a:pt x="1277" y="3854"/>
                    <a:pt x="1314" y="3869"/>
                  </a:cubicBezTo>
                  <a:cubicBezTo>
                    <a:pt x="1344" y="3884"/>
                    <a:pt x="1366" y="3891"/>
                    <a:pt x="1403" y="3891"/>
                  </a:cubicBezTo>
                  <a:cubicBezTo>
                    <a:pt x="1441" y="3884"/>
                    <a:pt x="1470" y="3891"/>
                    <a:pt x="1485" y="3921"/>
                  </a:cubicBezTo>
                  <a:cubicBezTo>
                    <a:pt x="1492" y="3943"/>
                    <a:pt x="1500" y="3980"/>
                    <a:pt x="1530" y="3973"/>
                  </a:cubicBezTo>
                  <a:cubicBezTo>
                    <a:pt x="1530" y="3951"/>
                    <a:pt x="1544" y="3906"/>
                    <a:pt x="1574" y="3913"/>
                  </a:cubicBezTo>
                  <a:cubicBezTo>
                    <a:pt x="1574" y="3936"/>
                    <a:pt x="1582" y="3943"/>
                    <a:pt x="1604" y="3943"/>
                  </a:cubicBezTo>
                  <a:cubicBezTo>
                    <a:pt x="1611" y="3906"/>
                    <a:pt x="1663" y="3876"/>
                    <a:pt x="1693" y="3884"/>
                  </a:cubicBezTo>
                  <a:cubicBezTo>
                    <a:pt x="1700" y="3913"/>
                    <a:pt x="1693" y="3943"/>
                    <a:pt x="1723" y="3958"/>
                  </a:cubicBezTo>
                  <a:cubicBezTo>
                    <a:pt x="1752" y="3980"/>
                    <a:pt x="1812" y="3943"/>
                    <a:pt x="1834" y="3980"/>
                  </a:cubicBezTo>
                  <a:cubicBezTo>
                    <a:pt x="1849" y="4003"/>
                    <a:pt x="1841" y="4025"/>
                    <a:pt x="1864" y="4047"/>
                  </a:cubicBezTo>
                  <a:cubicBezTo>
                    <a:pt x="1894" y="4070"/>
                    <a:pt x="1901" y="4084"/>
                    <a:pt x="1908" y="4121"/>
                  </a:cubicBezTo>
                  <a:cubicBezTo>
                    <a:pt x="1938" y="4114"/>
                    <a:pt x="1938" y="4084"/>
                    <a:pt x="1960" y="4062"/>
                  </a:cubicBezTo>
                  <a:cubicBezTo>
                    <a:pt x="1990" y="4055"/>
                    <a:pt x="2027" y="4121"/>
                    <a:pt x="2057" y="4129"/>
                  </a:cubicBezTo>
                  <a:cubicBezTo>
                    <a:pt x="2057" y="4151"/>
                    <a:pt x="2057" y="4173"/>
                    <a:pt x="2064" y="4196"/>
                  </a:cubicBezTo>
                  <a:cubicBezTo>
                    <a:pt x="2109" y="4196"/>
                    <a:pt x="2198" y="4173"/>
                    <a:pt x="2213" y="4225"/>
                  </a:cubicBezTo>
                  <a:cubicBezTo>
                    <a:pt x="2257" y="4248"/>
                    <a:pt x="2250" y="4166"/>
                    <a:pt x="2265" y="4144"/>
                  </a:cubicBezTo>
                  <a:cubicBezTo>
                    <a:pt x="2287" y="4114"/>
                    <a:pt x="2324" y="4129"/>
                    <a:pt x="2361" y="4136"/>
                  </a:cubicBezTo>
                  <a:cubicBezTo>
                    <a:pt x="2361" y="4166"/>
                    <a:pt x="2346" y="4196"/>
                    <a:pt x="2354" y="4225"/>
                  </a:cubicBezTo>
                  <a:cubicBezTo>
                    <a:pt x="2376" y="4225"/>
                    <a:pt x="2398" y="4218"/>
                    <a:pt x="2413" y="4233"/>
                  </a:cubicBezTo>
                  <a:cubicBezTo>
                    <a:pt x="2369" y="4262"/>
                    <a:pt x="2324" y="4270"/>
                    <a:pt x="2317" y="4322"/>
                  </a:cubicBezTo>
                  <a:cubicBezTo>
                    <a:pt x="2309" y="4374"/>
                    <a:pt x="2339" y="4426"/>
                    <a:pt x="2391" y="4418"/>
                  </a:cubicBezTo>
                  <a:cubicBezTo>
                    <a:pt x="2376" y="4478"/>
                    <a:pt x="2406" y="4515"/>
                    <a:pt x="2451" y="4463"/>
                  </a:cubicBezTo>
                  <a:cubicBezTo>
                    <a:pt x="2495" y="4404"/>
                    <a:pt x="2547" y="4470"/>
                    <a:pt x="2532" y="4530"/>
                  </a:cubicBezTo>
                  <a:cubicBezTo>
                    <a:pt x="2517" y="4575"/>
                    <a:pt x="2421" y="4619"/>
                    <a:pt x="2443" y="4671"/>
                  </a:cubicBezTo>
                  <a:cubicBezTo>
                    <a:pt x="2458" y="4701"/>
                    <a:pt x="2495" y="4686"/>
                    <a:pt x="2510" y="4708"/>
                  </a:cubicBezTo>
                  <a:cubicBezTo>
                    <a:pt x="2532" y="4738"/>
                    <a:pt x="2510" y="4775"/>
                    <a:pt x="2540" y="4805"/>
                  </a:cubicBezTo>
                  <a:cubicBezTo>
                    <a:pt x="2666" y="4738"/>
                    <a:pt x="2569" y="4894"/>
                    <a:pt x="2614" y="4938"/>
                  </a:cubicBezTo>
                  <a:cubicBezTo>
                    <a:pt x="2643" y="4960"/>
                    <a:pt x="2696" y="4938"/>
                    <a:pt x="2725" y="4953"/>
                  </a:cubicBezTo>
                  <a:cubicBezTo>
                    <a:pt x="2762" y="4968"/>
                    <a:pt x="2755" y="5020"/>
                    <a:pt x="2799" y="5012"/>
                  </a:cubicBezTo>
                  <a:lnTo>
                    <a:pt x="2799" y="5020"/>
                  </a:lnTo>
                  <a:cubicBezTo>
                    <a:pt x="2829" y="5020"/>
                    <a:pt x="2874" y="5012"/>
                    <a:pt x="2896" y="5035"/>
                  </a:cubicBezTo>
                  <a:cubicBezTo>
                    <a:pt x="2933" y="5072"/>
                    <a:pt x="2911" y="5087"/>
                    <a:pt x="2911" y="5124"/>
                  </a:cubicBezTo>
                  <a:cubicBezTo>
                    <a:pt x="2896" y="5176"/>
                    <a:pt x="2970" y="5139"/>
                    <a:pt x="2993" y="5146"/>
                  </a:cubicBezTo>
                  <a:cubicBezTo>
                    <a:pt x="3022" y="5154"/>
                    <a:pt x="3022" y="5183"/>
                    <a:pt x="3022" y="5213"/>
                  </a:cubicBezTo>
                  <a:cubicBezTo>
                    <a:pt x="3030" y="5213"/>
                    <a:pt x="3030" y="5213"/>
                    <a:pt x="3037" y="5220"/>
                  </a:cubicBezTo>
                  <a:cubicBezTo>
                    <a:pt x="3045" y="5220"/>
                    <a:pt x="3045" y="5220"/>
                    <a:pt x="3045" y="5213"/>
                  </a:cubicBezTo>
                  <a:cubicBezTo>
                    <a:pt x="3052" y="5191"/>
                    <a:pt x="3104" y="5213"/>
                    <a:pt x="3111" y="5220"/>
                  </a:cubicBezTo>
                  <a:cubicBezTo>
                    <a:pt x="3156" y="5154"/>
                    <a:pt x="3245" y="5183"/>
                    <a:pt x="3297" y="5131"/>
                  </a:cubicBezTo>
                  <a:cubicBezTo>
                    <a:pt x="3334" y="5094"/>
                    <a:pt x="3208" y="5057"/>
                    <a:pt x="3186" y="5042"/>
                  </a:cubicBezTo>
                  <a:cubicBezTo>
                    <a:pt x="3223" y="5012"/>
                    <a:pt x="3201" y="4998"/>
                    <a:pt x="3201" y="4953"/>
                  </a:cubicBezTo>
                  <a:cubicBezTo>
                    <a:pt x="3267" y="4931"/>
                    <a:pt x="3349" y="4923"/>
                    <a:pt x="3408" y="4886"/>
                  </a:cubicBezTo>
                  <a:cubicBezTo>
                    <a:pt x="3460" y="4857"/>
                    <a:pt x="3468" y="4797"/>
                    <a:pt x="3468" y="4745"/>
                  </a:cubicBezTo>
                  <a:cubicBezTo>
                    <a:pt x="3468" y="4715"/>
                    <a:pt x="3460" y="4678"/>
                    <a:pt x="3468" y="4649"/>
                  </a:cubicBezTo>
                  <a:cubicBezTo>
                    <a:pt x="3468" y="4612"/>
                    <a:pt x="3490" y="4597"/>
                    <a:pt x="3512" y="4575"/>
                  </a:cubicBezTo>
                  <a:cubicBezTo>
                    <a:pt x="3535" y="4545"/>
                    <a:pt x="3520" y="4515"/>
                    <a:pt x="3505" y="4485"/>
                  </a:cubicBezTo>
                  <a:cubicBezTo>
                    <a:pt x="3490" y="4456"/>
                    <a:pt x="3490" y="4411"/>
                    <a:pt x="3490" y="4374"/>
                  </a:cubicBezTo>
                  <a:cubicBezTo>
                    <a:pt x="3453" y="4374"/>
                    <a:pt x="3408" y="4374"/>
                    <a:pt x="3371" y="4374"/>
                  </a:cubicBezTo>
                  <a:cubicBezTo>
                    <a:pt x="3386" y="4352"/>
                    <a:pt x="3408" y="4337"/>
                    <a:pt x="3416" y="4315"/>
                  </a:cubicBezTo>
                  <a:cubicBezTo>
                    <a:pt x="3431" y="4285"/>
                    <a:pt x="3408" y="4248"/>
                    <a:pt x="3438" y="4233"/>
                  </a:cubicBezTo>
                  <a:cubicBezTo>
                    <a:pt x="3431" y="4210"/>
                    <a:pt x="3393" y="4203"/>
                    <a:pt x="3371" y="4196"/>
                  </a:cubicBezTo>
                  <a:cubicBezTo>
                    <a:pt x="3371" y="4173"/>
                    <a:pt x="3356" y="4144"/>
                    <a:pt x="3371" y="4121"/>
                  </a:cubicBezTo>
                  <a:cubicBezTo>
                    <a:pt x="3386" y="4099"/>
                    <a:pt x="3431" y="4099"/>
                    <a:pt x="3431" y="4070"/>
                  </a:cubicBezTo>
                  <a:cubicBezTo>
                    <a:pt x="3431" y="4040"/>
                    <a:pt x="3379" y="3965"/>
                    <a:pt x="3453" y="3980"/>
                  </a:cubicBezTo>
                  <a:cubicBezTo>
                    <a:pt x="3446" y="4017"/>
                    <a:pt x="3468" y="3995"/>
                    <a:pt x="3483" y="4017"/>
                  </a:cubicBezTo>
                  <a:cubicBezTo>
                    <a:pt x="3505" y="4032"/>
                    <a:pt x="3512" y="4062"/>
                    <a:pt x="3542" y="4055"/>
                  </a:cubicBezTo>
                  <a:cubicBezTo>
                    <a:pt x="3542" y="3973"/>
                    <a:pt x="3408" y="3913"/>
                    <a:pt x="3468" y="3832"/>
                  </a:cubicBezTo>
                  <a:cubicBezTo>
                    <a:pt x="3498" y="3839"/>
                    <a:pt x="3498" y="3876"/>
                    <a:pt x="3512" y="3899"/>
                  </a:cubicBezTo>
                  <a:cubicBezTo>
                    <a:pt x="3535" y="3928"/>
                    <a:pt x="3587" y="3928"/>
                    <a:pt x="3616" y="3913"/>
                  </a:cubicBezTo>
                  <a:cubicBezTo>
                    <a:pt x="3653" y="3891"/>
                    <a:pt x="3639" y="3854"/>
                    <a:pt x="3653" y="3817"/>
                  </a:cubicBezTo>
                  <a:cubicBezTo>
                    <a:pt x="3683" y="3780"/>
                    <a:pt x="3750" y="3795"/>
                    <a:pt x="3795" y="3795"/>
                  </a:cubicBezTo>
                  <a:cubicBezTo>
                    <a:pt x="3795" y="3832"/>
                    <a:pt x="3795" y="3862"/>
                    <a:pt x="3787" y="3899"/>
                  </a:cubicBezTo>
                  <a:cubicBezTo>
                    <a:pt x="3735" y="3891"/>
                    <a:pt x="3750" y="3943"/>
                    <a:pt x="3750" y="3973"/>
                  </a:cubicBezTo>
                  <a:cubicBezTo>
                    <a:pt x="3698" y="3973"/>
                    <a:pt x="3683" y="4032"/>
                    <a:pt x="3735" y="4047"/>
                  </a:cubicBezTo>
                  <a:cubicBezTo>
                    <a:pt x="3795" y="4055"/>
                    <a:pt x="3869" y="4062"/>
                    <a:pt x="3928" y="4070"/>
                  </a:cubicBezTo>
                  <a:cubicBezTo>
                    <a:pt x="3913" y="4136"/>
                    <a:pt x="3980" y="4084"/>
                    <a:pt x="4003" y="4070"/>
                  </a:cubicBezTo>
                  <a:cubicBezTo>
                    <a:pt x="4040" y="4047"/>
                    <a:pt x="4055" y="4040"/>
                    <a:pt x="4114" y="4047"/>
                  </a:cubicBezTo>
                  <a:cubicBezTo>
                    <a:pt x="4114" y="4084"/>
                    <a:pt x="4106" y="4121"/>
                    <a:pt x="4114" y="4166"/>
                  </a:cubicBezTo>
                  <a:cubicBezTo>
                    <a:pt x="4129" y="4173"/>
                    <a:pt x="4151" y="4173"/>
                    <a:pt x="4173" y="4173"/>
                  </a:cubicBezTo>
                  <a:cubicBezTo>
                    <a:pt x="4181" y="4218"/>
                    <a:pt x="4173" y="4337"/>
                    <a:pt x="4099" y="4262"/>
                  </a:cubicBezTo>
                  <a:cubicBezTo>
                    <a:pt x="4069" y="4270"/>
                    <a:pt x="4055" y="4315"/>
                    <a:pt x="4062" y="4344"/>
                  </a:cubicBezTo>
                  <a:cubicBezTo>
                    <a:pt x="4062" y="4366"/>
                    <a:pt x="4099" y="4344"/>
                    <a:pt x="4092" y="4396"/>
                  </a:cubicBezTo>
                  <a:cubicBezTo>
                    <a:pt x="4092" y="4426"/>
                    <a:pt x="4069" y="4456"/>
                    <a:pt x="4077" y="4478"/>
                  </a:cubicBezTo>
                  <a:cubicBezTo>
                    <a:pt x="4084" y="4515"/>
                    <a:pt x="4129" y="4507"/>
                    <a:pt x="4136" y="4537"/>
                  </a:cubicBezTo>
                  <a:cubicBezTo>
                    <a:pt x="4092" y="4552"/>
                    <a:pt x="4069" y="4575"/>
                    <a:pt x="4025" y="4582"/>
                  </a:cubicBezTo>
                  <a:cubicBezTo>
                    <a:pt x="3980" y="4589"/>
                    <a:pt x="3965" y="4582"/>
                    <a:pt x="3928" y="4567"/>
                  </a:cubicBezTo>
                  <a:cubicBezTo>
                    <a:pt x="3869" y="4530"/>
                    <a:pt x="3869" y="4664"/>
                    <a:pt x="3876" y="4693"/>
                  </a:cubicBezTo>
                  <a:cubicBezTo>
                    <a:pt x="3950" y="4693"/>
                    <a:pt x="3943" y="4730"/>
                    <a:pt x="3995" y="4760"/>
                  </a:cubicBezTo>
                  <a:cubicBezTo>
                    <a:pt x="4010" y="4738"/>
                    <a:pt x="3995" y="4708"/>
                    <a:pt x="4010" y="4686"/>
                  </a:cubicBezTo>
                  <a:cubicBezTo>
                    <a:pt x="4055" y="4671"/>
                    <a:pt x="4099" y="4693"/>
                    <a:pt x="4144" y="4693"/>
                  </a:cubicBezTo>
                  <a:cubicBezTo>
                    <a:pt x="4151" y="4671"/>
                    <a:pt x="4166" y="4664"/>
                    <a:pt x="4188" y="4664"/>
                  </a:cubicBezTo>
                  <a:cubicBezTo>
                    <a:pt x="4195" y="4634"/>
                    <a:pt x="4173" y="4612"/>
                    <a:pt x="4173" y="4589"/>
                  </a:cubicBezTo>
                  <a:cubicBezTo>
                    <a:pt x="4203" y="4575"/>
                    <a:pt x="4233" y="4582"/>
                    <a:pt x="4255" y="4560"/>
                  </a:cubicBezTo>
                  <a:cubicBezTo>
                    <a:pt x="4285" y="4522"/>
                    <a:pt x="4307" y="4470"/>
                    <a:pt x="4307" y="4433"/>
                  </a:cubicBezTo>
                  <a:cubicBezTo>
                    <a:pt x="4359" y="4418"/>
                    <a:pt x="4403" y="4441"/>
                    <a:pt x="4448" y="4456"/>
                  </a:cubicBezTo>
                  <a:cubicBezTo>
                    <a:pt x="4500" y="4463"/>
                    <a:pt x="4552" y="4463"/>
                    <a:pt x="4597" y="4485"/>
                  </a:cubicBezTo>
                  <a:cubicBezTo>
                    <a:pt x="4597" y="4470"/>
                    <a:pt x="4604" y="4456"/>
                    <a:pt x="4597" y="4448"/>
                  </a:cubicBezTo>
                  <a:cubicBezTo>
                    <a:pt x="4619" y="4448"/>
                    <a:pt x="4641" y="4448"/>
                    <a:pt x="4656" y="4441"/>
                  </a:cubicBezTo>
                  <a:lnTo>
                    <a:pt x="4663" y="4433"/>
                  </a:lnTo>
                  <a:cubicBezTo>
                    <a:pt x="4663" y="4448"/>
                    <a:pt x="4663" y="4470"/>
                    <a:pt x="4663" y="4493"/>
                  </a:cubicBezTo>
                  <a:cubicBezTo>
                    <a:pt x="4693" y="4493"/>
                    <a:pt x="4708" y="4515"/>
                    <a:pt x="4745" y="4507"/>
                  </a:cubicBezTo>
                  <a:cubicBezTo>
                    <a:pt x="4738" y="4537"/>
                    <a:pt x="4752" y="4567"/>
                    <a:pt x="4782" y="4560"/>
                  </a:cubicBezTo>
                  <a:cubicBezTo>
                    <a:pt x="4782" y="4522"/>
                    <a:pt x="4857" y="4530"/>
                    <a:pt x="4857" y="4485"/>
                  </a:cubicBezTo>
                  <a:cubicBezTo>
                    <a:pt x="4797" y="4470"/>
                    <a:pt x="4827" y="4292"/>
                    <a:pt x="4812" y="4248"/>
                  </a:cubicBezTo>
                  <a:cubicBezTo>
                    <a:pt x="4857" y="4233"/>
                    <a:pt x="4864" y="4277"/>
                    <a:pt x="4901" y="4285"/>
                  </a:cubicBezTo>
                  <a:cubicBezTo>
                    <a:pt x="4953" y="4300"/>
                    <a:pt x="4968" y="4233"/>
                    <a:pt x="4975" y="4196"/>
                  </a:cubicBezTo>
                  <a:cubicBezTo>
                    <a:pt x="4975" y="4144"/>
                    <a:pt x="4953" y="4121"/>
                    <a:pt x="4908" y="4107"/>
                  </a:cubicBezTo>
                  <a:cubicBezTo>
                    <a:pt x="4849" y="4099"/>
                    <a:pt x="4819" y="4084"/>
                    <a:pt x="4805" y="4032"/>
                  </a:cubicBezTo>
                  <a:cubicBezTo>
                    <a:pt x="4834" y="4032"/>
                    <a:pt x="4894" y="4040"/>
                    <a:pt x="4886" y="3995"/>
                  </a:cubicBezTo>
                  <a:cubicBezTo>
                    <a:pt x="4886" y="3965"/>
                    <a:pt x="4857" y="3958"/>
                    <a:pt x="4849" y="3928"/>
                  </a:cubicBezTo>
                  <a:cubicBezTo>
                    <a:pt x="4842" y="3906"/>
                    <a:pt x="4849" y="3884"/>
                    <a:pt x="4857" y="3862"/>
                  </a:cubicBezTo>
                  <a:cubicBezTo>
                    <a:pt x="4908" y="3854"/>
                    <a:pt x="4960" y="3869"/>
                    <a:pt x="5020" y="3862"/>
                  </a:cubicBezTo>
                  <a:cubicBezTo>
                    <a:pt x="5065" y="3862"/>
                    <a:pt x="5094" y="3832"/>
                    <a:pt x="5139" y="3817"/>
                  </a:cubicBezTo>
                  <a:cubicBezTo>
                    <a:pt x="5131" y="3824"/>
                    <a:pt x="5139" y="3847"/>
                    <a:pt x="5139" y="3854"/>
                  </a:cubicBezTo>
                  <a:cubicBezTo>
                    <a:pt x="5161" y="3854"/>
                    <a:pt x="5183" y="3847"/>
                    <a:pt x="5205" y="3847"/>
                  </a:cubicBezTo>
                  <a:cubicBezTo>
                    <a:pt x="5213" y="3795"/>
                    <a:pt x="5213" y="3743"/>
                    <a:pt x="5213" y="3691"/>
                  </a:cubicBezTo>
                  <a:cubicBezTo>
                    <a:pt x="5161" y="3691"/>
                    <a:pt x="5183" y="3639"/>
                    <a:pt x="5176" y="3609"/>
                  </a:cubicBezTo>
                  <a:cubicBezTo>
                    <a:pt x="5116" y="3602"/>
                    <a:pt x="5109" y="3631"/>
                    <a:pt x="5094" y="3683"/>
                  </a:cubicBezTo>
                  <a:cubicBezTo>
                    <a:pt x="5072" y="3676"/>
                    <a:pt x="5057" y="3661"/>
                    <a:pt x="5035" y="3661"/>
                  </a:cubicBezTo>
                  <a:cubicBezTo>
                    <a:pt x="5012" y="3654"/>
                    <a:pt x="4997" y="3668"/>
                    <a:pt x="4975" y="3676"/>
                  </a:cubicBezTo>
                  <a:cubicBezTo>
                    <a:pt x="4901" y="3683"/>
                    <a:pt x="4805" y="3668"/>
                    <a:pt x="4738" y="3646"/>
                  </a:cubicBezTo>
                  <a:cubicBezTo>
                    <a:pt x="4700" y="3631"/>
                    <a:pt x="4671" y="3609"/>
                    <a:pt x="4663" y="3565"/>
                  </a:cubicBezTo>
                  <a:cubicBezTo>
                    <a:pt x="4649" y="3498"/>
                    <a:pt x="4626" y="3431"/>
                    <a:pt x="4604" y="3364"/>
                  </a:cubicBezTo>
                  <a:cubicBezTo>
                    <a:pt x="4663" y="3371"/>
                    <a:pt x="4634" y="3297"/>
                    <a:pt x="4671" y="3275"/>
                  </a:cubicBezTo>
                  <a:cubicBezTo>
                    <a:pt x="4730" y="3275"/>
                    <a:pt x="4790" y="3253"/>
                    <a:pt x="4819" y="3201"/>
                  </a:cubicBezTo>
                  <a:cubicBezTo>
                    <a:pt x="4849" y="3149"/>
                    <a:pt x="4901" y="3074"/>
                    <a:pt x="4968" y="3060"/>
                  </a:cubicBezTo>
                  <a:cubicBezTo>
                    <a:pt x="5005" y="3052"/>
                    <a:pt x="5042" y="3060"/>
                    <a:pt x="5065" y="3022"/>
                  </a:cubicBezTo>
                  <a:cubicBezTo>
                    <a:pt x="5079" y="3000"/>
                    <a:pt x="5094" y="2985"/>
                    <a:pt x="5116" y="2970"/>
                  </a:cubicBezTo>
                  <a:cubicBezTo>
                    <a:pt x="5161" y="2948"/>
                    <a:pt x="5235" y="2948"/>
                    <a:pt x="5257" y="2903"/>
                  </a:cubicBezTo>
                  <a:cubicBezTo>
                    <a:pt x="5302" y="2903"/>
                    <a:pt x="5354" y="2889"/>
                    <a:pt x="5391" y="2859"/>
                  </a:cubicBezTo>
                  <a:cubicBezTo>
                    <a:pt x="5406" y="2852"/>
                    <a:pt x="5413" y="2837"/>
                    <a:pt x="5428" y="2822"/>
                  </a:cubicBezTo>
                  <a:cubicBezTo>
                    <a:pt x="5451" y="2800"/>
                    <a:pt x="5488" y="2807"/>
                    <a:pt x="5517" y="2792"/>
                  </a:cubicBezTo>
                  <a:cubicBezTo>
                    <a:pt x="5532" y="2681"/>
                    <a:pt x="5673" y="2725"/>
                    <a:pt x="5748" y="2718"/>
                  </a:cubicBezTo>
                  <a:lnTo>
                    <a:pt x="5770" y="2658"/>
                  </a:lnTo>
                  <a:cubicBezTo>
                    <a:pt x="5777" y="2644"/>
                    <a:pt x="5800" y="2621"/>
                    <a:pt x="5814" y="2599"/>
                  </a:cubicBezTo>
                  <a:cubicBezTo>
                    <a:pt x="5807" y="2584"/>
                    <a:pt x="5814" y="2562"/>
                    <a:pt x="5829" y="2555"/>
                  </a:cubicBezTo>
                  <a:cubicBezTo>
                    <a:pt x="5800" y="2555"/>
                    <a:pt x="5785" y="2525"/>
                    <a:pt x="5777" y="2495"/>
                  </a:cubicBezTo>
                  <a:cubicBezTo>
                    <a:pt x="5755" y="2503"/>
                    <a:pt x="5748" y="2510"/>
                    <a:pt x="5748" y="2525"/>
                  </a:cubicBezTo>
                  <a:cubicBezTo>
                    <a:pt x="5740" y="2525"/>
                    <a:pt x="5733" y="2532"/>
                    <a:pt x="5725" y="2532"/>
                  </a:cubicBezTo>
                  <a:cubicBezTo>
                    <a:pt x="5718" y="2547"/>
                    <a:pt x="5710" y="2569"/>
                    <a:pt x="5710" y="2584"/>
                  </a:cubicBezTo>
                  <a:cubicBezTo>
                    <a:pt x="5673" y="2592"/>
                    <a:pt x="5673" y="2562"/>
                    <a:pt x="5666" y="2532"/>
                  </a:cubicBezTo>
                  <a:cubicBezTo>
                    <a:pt x="5636" y="2525"/>
                    <a:pt x="5592" y="2584"/>
                    <a:pt x="5569" y="2555"/>
                  </a:cubicBezTo>
                  <a:cubicBezTo>
                    <a:pt x="5540" y="2525"/>
                    <a:pt x="5517" y="2525"/>
                    <a:pt x="5480" y="2532"/>
                  </a:cubicBezTo>
                  <a:cubicBezTo>
                    <a:pt x="5480" y="2547"/>
                    <a:pt x="5473" y="2562"/>
                    <a:pt x="5473" y="2584"/>
                  </a:cubicBezTo>
                  <a:cubicBezTo>
                    <a:pt x="5406" y="2584"/>
                    <a:pt x="5295" y="2547"/>
                    <a:pt x="5302" y="2644"/>
                  </a:cubicBezTo>
                  <a:cubicBezTo>
                    <a:pt x="5243" y="2644"/>
                    <a:pt x="5272" y="2525"/>
                    <a:pt x="5339" y="2525"/>
                  </a:cubicBezTo>
                  <a:cubicBezTo>
                    <a:pt x="5339" y="2517"/>
                    <a:pt x="5339" y="2517"/>
                    <a:pt x="5347" y="2510"/>
                  </a:cubicBezTo>
                  <a:cubicBezTo>
                    <a:pt x="5369" y="2510"/>
                    <a:pt x="5399" y="2517"/>
                    <a:pt x="5428" y="2510"/>
                  </a:cubicBezTo>
                  <a:cubicBezTo>
                    <a:pt x="5428" y="2473"/>
                    <a:pt x="5480" y="2480"/>
                    <a:pt x="5510" y="2480"/>
                  </a:cubicBezTo>
                  <a:cubicBezTo>
                    <a:pt x="5502" y="2428"/>
                    <a:pt x="5428" y="2436"/>
                    <a:pt x="5384" y="2428"/>
                  </a:cubicBezTo>
                  <a:cubicBezTo>
                    <a:pt x="5384" y="2391"/>
                    <a:pt x="5384" y="2354"/>
                    <a:pt x="5436" y="2369"/>
                  </a:cubicBezTo>
                  <a:cubicBezTo>
                    <a:pt x="5428" y="2347"/>
                    <a:pt x="5436" y="2332"/>
                    <a:pt x="5451" y="2324"/>
                  </a:cubicBezTo>
                  <a:cubicBezTo>
                    <a:pt x="5473" y="2258"/>
                    <a:pt x="5391" y="2302"/>
                    <a:pt x="5399" y="2258"/>
                  </a:cubicBezTo>
                  <a:cubicBezTo>
                    <a:pt x="5399" y="2250"/>
                    <a:pt x="5451" y="2250"/>
                    <a:pt x="5428" y="2228"/>
                  </a:cubicBezTo>
                  <a:cubicBezTo>
                    <a:pt x="5421" y="2213"/>
                    <a:pt x="5399" y="2213"/>
                    <a:pt x="5384" y="2206"/>
                  </a:cubicBezTo>
                  <a:cubicBezTo>
                    <a:pt x="5347" y="2191"/>
                    <a:pt x="5295" y="2198"/>
                    <a:pt x="5295" y="2146"/>
                  </a:cubicBezTo>
                  <a:cubicBezTo>
                    <a:pt x="5295" y="2072"/>
                    <a:pt x="5198" y="1938"/>
                    <a:pt x="5265" y="1871"/>
                  </a:cubicBezTo>
                  <a:cubicBezTo>
                    <a:pt x="5287" y="1849"/>
                    <a:pt x="5295" y="1827"/>
                    <a:pt x="5295" y="1804"/>
                  </a:cubicBezTo>
                  <a:cubicBezTo>
                    <a:pt x="5257" y="1819"/>
                    <a:pt x="5243" y="1856"/>
                    <a:pt x="5213" y="1879"/>
                  </a:cubicBezTo>
                  <a:cubicBezTo>
                    <a:pt x="5183" y="1901"/>
                    <a:pt x="5102" y="1909"/>
                    <a:pt x="5065" y="1886"/>
                  </a:cubicBezTo>
                  <a:cubicBezTo>
                    <a:pt x="5072" y="1901"/>
                    <a:pt x="5072" y="1916"/>
                    <a:pt x="5072" y="1938"/>
                  </a:cubicBezTo>
                  <a:cubicBezTo>
                    <a:pt x="5035" y="1931"/>
                    <a:pt x="5005" y="1938"/>
                    <a:pt x="4997" y="1983"/>
                  </a:cubicBezTo>
                  <a:cubicBezTo>
                    <a:pt x="4923" y="2005"/>
                    <a:pt x="4960" y="1879"/>
                    <a:pt x="4968" y="1842"/>
                  </a:cubicBezTo>
                  <a:cubicBezTo>
                    <a:pt x="4975" y="1797"/>
                    <a:pt x="4960" y="1678"/>
                    <a:pt x="5012" y="1656"/>
                  </a:cubicBezTo>
                  <a:cubicBezTo>
                    <a:pt x="5020" y="1649"/>
                    <a:pt x="5012" y="1641"/>
                    <a:pt x="5020" y="1641"/>
                  </a:cubicBezTo>
                  <a:cubicBezTo>
                    <a:pt x="4975" y="1634"/>
                    <a:pt x="4946" y="1559"/>
                    <a:pt x="4908" y="1582"/>
                  </a:cubicBezTo>
                  <a:cubicBezTo>
                    <a:pt x="4908" y="1604"/>
                    <a:pt x="4901" y="1619"/>
                    <a:pt x="4901" y="1641"/>
                  </a:cubicBezTo>
                  <a:cubicBezTo>
                    <a:pt x="4879" y="1641"/>
                    <a:pt x="4842" y="1626"/>
                    <a:pt x="4827" y="1641"/>
                  </a:cubicBezTo>
                  <a:cubicBezTo>
                    <a:pt x="4805" y="1656"/>
                    <a:pt x="4819" y="1693"/>
                    <a:pt x="4805" y="1708"/>
                  </a:cubicBezTo>
                  <a:cubicBezTo>
                    <a:pt x="4700" y="1715"/>
                    <a:pt x="4686" y="1559"/>
                    <a:pt x="4567" y="1582"/>
                  </a:cubicBezTo>
                  <a:cubicBezTo>
                    <a:pt x="4560" y="1604"/>
                    <a:pt x="4582" y="1611"/>
                    <a:pt x="4604" y="1611"/>
                  </a:cubicBezTo>
                  <a:cubicBezTo>
                    <a:pt x="4597" y="1611"/>
                    <a:pt x="4597" y="1619"/>
                    <a:pt x="4582" y="1619"/>
                  </a:cubicBezTo>
                  <a:cubicBezTo>
                    <a:pt x="4582" y="1649"/>
                    <a:pt x="4589" y="1671"/>
                    <a:pt x="4604" y="1701"/>
                  </a:cubicBezTo>
                  <a:cubicBezTo>
                    <a:pt x="4574" y="1701"/>
                    <a:pt x="4500" y="1678"/>
                    <a:pt x="4493" y="1723"/>
                  </a:cubicBezTo>
                  <a:cubicBezTo>
                    <a:pt x="4485" y="1760"/>
                    <a:pt x="4507" y="1790"/>
                    <a:pt x="4507" y="1827"/>
                  </a:cubicBezTo>
                  <a:cubicBezTo>
                    <a:pt x="4485" y="1834"/>
                    <a:pt x="4470" y="1812"/>
                    <a:pt x="4448" y="1819"/>
                  </a:cubicBezTo>
                  <a:cubicBezTo>
                    <a:pt x="4441" y="1819"/>
                    <a:pt x="4426" y="1819"/>
                    <a:pt x="4411" y="1819"/>
                  </a:cubicBezTo>
                  <a:cubicBezTo>
                    <a:pt x="4270" y="1797"/>
                    <a:pt x="4426" y="1619"/>
                    <a:pt x="4403" y="1552"/>
                  </a:cubicBezTo>
                  <a:cubicBezTo>
                    <a:pt x="4389" y="1500"/>
                    <a:pt x="4344" y="1441"/>
                    <a:pt x="4300" y="1418"/>
                  </a:cubicBezTo>
                  <a:cubicBezTo>
                    <a:pt x="4255" y="1396"/>
                    <a:pt x="4240" y="1374"/>
                    <a:pt x="4240" y="1322"/>
                  </a:cubicBezTo>
                  <a:cubicBezTo>
                    <a:pt x="4210" y="1322"/>
                    <a:pt x="4158" y="1337"/>
                    <a:pt x="4144" y="1299"/>
                  </a:cubicBezTo>
                  <a:cubicBezTo>
                    <a:pt x="4129" y="1262"/>
                    <a:pt x="4129" y="1233"/>
                    <a:pt x="4106" y="1196"/>
                  </a:cubicBezTo>
                  <a:cubicBezTo>
                    <a:pt x="4055" y="1121"/>
                    <a:pt x="4077" y="1002"/>
                    <a:pt x="4092" y="913"/>
                  </a:cubicBezTo>
                  <a:cubicBezTo>
                    <a:pt x="4092" y="928"/>
                    <a:pt x="4055" y="906"/>
                    <a:pt x="4047" y="899"/>
                  </a:cubicBezTo>
                  <a:cubicBezTo>
                    <a:pt x="4040" y="884"/>
                    <a:pt x="4040" y="854"/>
                    <a:pt x="4040" y="839"/>
                  </a:cubicBezTo>
                  <a:cubicBezTo>
                    <a:pt x="4047" y="794"/>
                    <a:pt x="4055" y="743"/>
                    <a:pt x="3995" y="743"/>
                  </a:cubicBezTo>
                  <a:cubicBezTo>
                    <a:pt x="3995" y="735"/>
                    <a:pt x="3988" y="728"/>
                    <a:pt x="3988" y="720"/>
                  </a:cubicBezTo>
                  <a:cubicBezTo>
                    <a:pt x="3950" y="713"/>
                    <a:pt x="3817" y="794"/>
                    <a:pt x="3795" y="705"/>
                  </a:cubicBezTo>
                  <a:cubicBezTo>
                    <a:pt x="3787" y="713"/>
                    <a:pt x="3772" y="705"/>
                    <a:pt x="3765" y="705"/>
                  </a:cubicBezTo>
                  <a:cubicBezTo>
                    <a:pt x="3765" y="691"/>
                    <a:pt x="3765" y="668"/>
                    <a:pt x="3765" y="654"/>
                  </a:cubicBezTo>
                  <a:cubicBezTo>
                    <a:pt x="3728" y="639"/>
                    <a:pt x="3646" y="579"/>
                    <a:pt x="3639" y="646"/>
                  </a:cubicBezTo>
                  <a:cubicBezTo>
                    <a:pt x="3601" y="639"/>
                    <a:pt x="3557" y="631"/>
                    <a:pt x="3512" y="646"/>
                  </a:cubicBezTo>
                  <a:cubicBezTo>
                    <a:pt x="3512" y="631"/>
                    <a:pt x="3505" y="624"/>
                    <a:pt x="3505" y="609"/>
                  </a:cubicBezTo>
                  <a:cubicBezTo>
                    <a:pt x="3483" y="602"/>
                    <a:pt x="3453" y="594"/>
                    <a:pt x="3453" y="564"/>
                  </a:cubicBezTo>
                  <a:cubicBezTo>
                    <a:pt x="3475" y="564"/>
                    <a:pt x="3498" y="564"/>
                    <a:pt x="3520" y="564"/>
                  </a:cubicBezTo>
                  <a:cubicBezTo>
                    <a:pt x="3527" y="527"/>
                    <a:pt x="3505" y="490"/>
                    <a:pt x="3520" y="453"/>
                  </a:cubicBezTo>
                  <a:cubicBezTo>
                    <a:pt x="3542" y="423"/>
                    <a:pt x="3542" y="401"/>
                    <a:pt x="3542" y="364"/>
                  </a:cubicBezTo>
                  <a:cubicBezTo>
                    <a:pt x="3520" y="357"/>
                    <a:pt x="3498" y="357"/>
                    <a:pt x="3483" y="357"/>
                  </a:cubicBezTo>
                  <a:cubicBezTo>
                    <a:pt x="3483" y="319"/>
                    <a:pt x="3468" y="267"/>
                    <a:pt x="3520" y="267"/>
                  </a:cubicBezTo>
                  <a:cubicBezTo>
                    <a:pt x="3527" y="252"/>
                    <a:pt x="3527" y="230"/>
                    <a:pt x="3520" y="223"/>
                  </a:cubicBezTo>
                  <a:cubicBezTo>
                    <a:pt x="3520" y="215"/>
                    <a:pt x="3483" y="215"/>
                    <a:pt x="3475" y="208"/>
                  </a:cubicBezTo>
                  <a:cubicBezTo>
                    <a:pt x="3460" y="193"/>
                    <a:pt x="3453" y="171"/>
                    <a:pt x="3453" y="149"/>
                  </a:cubicBezTo>
                  <a:cubicBezTo>
                    <a:pt x="3453" y="149"/>
                    <a:pt x="3453" y="141"/>
                    <a:pt x="3453" y="134"/>
                  </a:cubicBezTo>
                  <a:cubicBezTo>
                    <a:pt x="3408" y="126"/>
                    <a:pt x="3364" y="134"/>
                    <a:pt x="3327" y="119"/>
                  </a:cubicBezTo>
                  <a:cubicBezTo>
                    <a:pt x="3282" y="104"/>
                    <a:pt x="3253" y="97"/>
                    <a:pt x="3208" y="97"/>
                  </a:cubicBezTo>
                  <a:cubicBezTo>
                    <a:pt x="3186" y="97"/>
                    <a:pt x="3126" y="104"/>
                    <a:pt x="3126" y="74"/>
                  </a:cubicBezTo>
                  <a:cubicBezTo>
                    <a:pt x="3134" y="37"/>
                    <a:pt x="3104" y="15"/>
                    <a:pt x="3074" y="0"/>
                  </a:cubicBezTo>
                  <a:cubicBezTo>
                    <a:pt x="3059" y="22"/>
                    <a:pt x="3052" y="45"/>
                    <a:pt x="3015" y="45"/>
                  </a:cubicBezTo>
                  <a:cubicBezTo>
                    <a:pt x="2985" y="45"/>
                    <a:pt x="2948" y="37"/>
                    <a:pt x="2911" y="30"/>
                  </a:cubicBezTo>
                  <a:cubicBezTo>
                    <a:pt x="2859" y="30"/>
                    <a:pt x="2829" y="45"/>
                    <a:pt x="2785" y="67"/>
                  </a:cubicBezTo>
                  <a:cubicBezTo>
                    <a:pt x="2777" y="149"/>
                    <a:pt x="2755" y="215"/>
                    <a:pt x="2725" y="290"/>
                  </a:cubicBezTo>
                  <a:cubicBezTo>
                    <a:pt x="2710" y="327"/>
                    <a:pt x="2696" y="371"/>
                    <a:pt x="2681" y="408"/>
                  </a:cubicBezTo>
                  <a:cubicBezTo>
                    <a:pt x="2666" y="446"/>
                    <a:pt x="2643" y="483"/>
                    <a:pt x="2614" y="505"/>
                  </a:cubicBezTo>
                  <a:cubicBezTo>
                    <a:pt x="2540" y="572"/>
                    <a:pt x="2525" y="676"/>
                    <a:pt x="2436" y="735"/>
                  </a:cubicBezTo>
                  <a:cubicBezTo>
                    <a:pt x="2361" y="787"/>
                    <a:pt x="2280" y="802"/>
                    <a:pt x="2213" y="854"/>
                  </a:cubicBezTo>
                  <a:cubicBezTo>
                    <a:pt x="2176" y="876"/>
                    <a:pt x="2146" y="869"/>
                    <a:pt x="2109" y="884"/>
                  </a:cubicBezTo>
                  <a:cubicBezTo>
                    <a:pt x="2035" y="906"/>
                    <a:pt x="1997" y="980"/>
                    <a:pt x="1968" y="1040"/>
                  </a:cubicBezTo>
                  <a:cubicBezTo>
                    <a:pt x="1916" y="1047"/>
                    <a:pt x="1953" y="1121"/>
                    <a:pt x="1938" y="1151"/>
                  </a:cubicBezTo>
                  <a:cubicBezTo>
                    <a:pt x="1923" y="1188"/>
                    <a:pt x="1901" y="1188"/>
                    <a:pt x="1871" y="1210"/>
                  </a:cubicBezTo>
                  <a:cubicBezTo>
                    <a:pt x="1834" y="1225"/>
                    <a:pt x="1804" y="1240"/>
                    <a:pt x="1782" y="1270"/>
                  </a:cubicBezTo>
                  <a:cubicBezTo>
                    <a:pt x="1738" y="1322"/>
                    <a:pt x="1745" y="1396"/>
                    <a:pt x="1686" y="1448"/>
                  </a:cubicBezTo>
                  <a:cubicBezTo>
                    <a:pt x="1596" y="1522"/>
                    <a:pt x="1485" y="1485"/>
                    <a:pt x="1374" y="1485"/>
                  </a:cubicBezTo>
                  <a:cubicBezTo>
                    <a:pt x="1307" y="1485"/>
                    <a:pt x="1247" y="1485"/>
                    <a:pt x="1188" y="1507"/>
                  </a:cubicBezTo>
                  <a:cubicBezTo>
                    <a:pt x="1129" y="1530"/>
                    <a:pt x="1062" y="1596"/>
                    <a:pt x="987" y="1574"/>
                  </a:cubicBezTo>
                  <a:cubicBezTo>
                    <a:pt x="950" y="1567"/>
                    <a:pt x="884" y="1493"/>
                    <a:pt x="869" y="1448"/>
                  </a:cubicBezTo>
                  <a:cubicBezTo>
                    <a:pt x="861" y="1396"/>
                    <a:pt x="884" y="1374"/>
                    <a:pt x="847" y="1337"/>
                  </a:cubicBezTo>
                  <a:cubicBezTo>
                    <a:pt x="757" y="1255"/>
                    <a:pt x="631" y="1329"/>
                    <a:pt x="572" y="1396"/>
                  </a:cubicBezTo>
                  <a:cubicBezTo>
                    <a:pt x="557" y="1411"/>
                    <a:pt x="549" y="1441"/>
                    <a:pt x="535" y="1456"/>
                  </a:cubicBezTo>
                  <a:cubicBezTo>
                    <a:pt x="505" y="1493"/>
                    <a:pt x="475" y="1530"/>
                    <a:pt x="445" y="1574"/>
                  </a:cubicBezTo>
                  <a:cubicBezTo>
                    <a:pt x="408" y="1611"/>
                    <a:pt x="364" y="1671"/>
                    <a:pt x="319" y="1701"/>
                  </a:cubicBezTo>
                  <a:cubicBezTo>
                    <a:pt x="275" y="1738"/>
                    <a:pt x="215" y="1760"/>
                    <a:pt x="163" y="1797"/>
                  </a:cubicBezTo>
                  <a:cubicBezTo>
                    <a:pt x="82" y="1842"/>
                    <a:pt x="89" y="1879"/>
                    <a:pt x="74" y="1961"/>
                  </a:cubicBezTo>
                  <a:cubicBezTo>
                    <a:pt x="67" y="2005"/>
                    <a:pt x="45" y="2020"/>
                    <a:pt x="30" y="2057"/>
                  </a:cubicBezTo>
                  <a:cubicBezTo>
                    <a:pt x="0" y="2183"/>
                    <a:pt x="96" y="2191"/>
                    <a:pt x="178" y="2258"/>
                  </a:cubicBezTo>
                  <a:cubicBezTo>
                    <a:pt x="193" y="2272"/>
                    <a:pt x="208" y="2287"/>
                    <a:pt x="223" y="2302"/>
                  </a:cubicBezTo>
                  <a:cubicBezTo>
                    <a:pt x="237" y="2309"/>
                    <a:pt x="230" y="2324"/>
                    <a:pt x="252" y="2332"/>
                  </a:cubicBezTo>
                  <a:cubicBezTo>
                    <a:pt x="267" y="2332"/>
                    <a:pt x="267" y="2309"/>
                    <a:pt x="282" y="2309"/>
                  </a:cubicBezTo>
                  <a:cubicBezTo>
                    <a:pt x="327" y="2309"/>
                    <a:pt x="386" y="2324"/>
                    <a:pt x="423" y="2347"/>
                  </a:cubicBezTo>
                  <a:cubicBezTo>
                    <a:pt x="475" y="2384"/>
                    <a:pt x="453" y="2443"/>
                    <a:pt x="453" y="2503"/>
                  </a:cubicBezTo>
                  <a:cubicBezTo>
                    <a:pt x="453" y="2532"/>
                    <a:pt x="453" y="2555"/>
                    <a:pt x="438" y="2577"/>
                  </a:cubicBezTo>
                  <a:cubicBezTo>
                    <a:pt x="423" y="2606"/>
                    <a:pt x="401" y="2614"/>
                    <a:pt x="386" y="2629"/>
                  </a:cubicBezTo>
                  <a:cubicBezTo>
                    <a:pt x="364" y="2658"/>
                    <a:pt x="356" y="2748"/>
                    <a:pt x="371" y="2785"/>
                  </a:cubicBezTo>
                  <a:cubicBezTo>
                    <a:pt x="379" y="2807"/>
                    <a:pt x="408" y="2807"/>
                    <a:pt x="408" y="2829"/>
                  </a:cubicBezTo>
                  <a:cubicBezTo>
                    <a:pt x="423" y="2844"/>
                    <a:pt x="408" y="2881"/>
                    <a:pt x="416" y="2903"/>
                  </a:cubicBezTo>
                  <a:cubicBezTo>
                    <a:pt x="460" y="2911"/>
                    <a:pt x="438" y="2933"/>
                    <a:pt x="453" y="2956"/>
                  </a:cubicBezTo>
                  <a:cubicBezTo>
                    <a:pt x="468" y="2963"/>
                    <a:pt x="490" y="2978"/>
                    <a:pt x="512" y="2978"/>
                  </a:cubicBezTo>
                  <a:cubicBezTo>
                    <a:pt x="557" y="3000"/>
                    <a:pt x="601" y="3000"/>
                    <a:pt x="653" y="3008"/>
                  </a:cubicBezTo>
                  <a:cubicBezTo>
                    <a:pt x="742" y="3008"/>
                    <a:pt x="735" y="3022"/>
                    <a:pt x="735" y="3097"/>
                  </a:cubicBezTo>
                  <a:cubicBezTo>
                    <a:pt x="735" y="3156"/>
                    <a:pt x="735" y="3201"/>
                    <a:pt x="750" y="3245"/>
                  </a:cubicBezTo>
                  <a:cubicBezTo>
                    <a:pt x="765" y="3297"/>
                    <a:pt x="787" y="3342"/>
                    <a:pt x="809" y="3386"/>
                  </a:cubicBezTo>
                  <a:cubicBezTo>
                    <a:pt x="824" y="3431"/>
                    <a:pt x="861" y="3460"/>
                    <a:pt x="869" y="3513"/>
                  </a:cubicBezTo>
                  <a:cubicBezTo>
                    <a:pt x="884" y="3572"/>
                    <a:pt x="906" y="3587"/>
                    <a:pt x="936" y="3639"/>
                  </a:cubicBezTo>
                  <a:cubicBezTo>
                    <a:pt x="965" y="3683"/>
                    <a:pt x="1039" y="3765"/>
                    <a:pt x="1025" y="3817"/>
                  </a:cubicBezTo>
                  <a:cubicBezTo>
                    <a:pt x="995" y="3810"/>
                    <a:pt x="950" y="3817"/>
                    <a:pt x="943" y="3854"/>
                  </a:cubicBezTo>
                  <a:cubicBezTo>
                    <a:pt x="950" y="3854"/>
                    <a:pt x="965" y="3847"/>
                    <a:pt x="973" y="3847"/>
                  </a:cubicBezTo>
                  <a:cubicBezTo>
                    <a:pt x="995" y="3832"/>
                    <a:pt x="1084" y="3810"/>
                    <a:pt x="1106" y="3832"/>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01" name="Freeform 9"/>
            <p:cNvSpPr>
              <a:spLocks noChangeArrowheads="1"/>
            </p:cNvSpPr>
            <p:nvPr/>
          </p:nvSpPr>
          <p:spPr bwMode="auto">
            <a:xfrm>
              <a:off x="10898161" y="4758280"/>
              <a:ext cx="993215" cy="931592"/>
            </a:xfrm>
            <a:custGeom>
              <a:avLst/>
              <a:gdLst>
                <a:gd name="T0" fmla="*/ 995 w 2296"/>
                <a:gd name="T1" fmla="*/ 312 h 2155"/>
                <a:gd name="T2" fmla="*/ 743 w 2296"/>
                <a:gd name="T3" fmla="*/ 238 h 2155"/>
                <a:gd name="T4" fmla="*/ 498 w 2296"/>
                <a:gd name="T5" fmla="*/ 193 h 2155"/>
                <a:gd name="T6" fmla="*/ 342 w 2296"/>
                <a:gd name="T7" fmla="*/ 297 h 2155"/>
                <a:gd name="T8" fmla="*/ 179 w 2296"/>
                <a:gd name="T9" fmla="*/ 371 h 2155"/>
                <a:gd name="T10" fmla="*/ 141 w 2296"/>
                <a:gd name="T11" fmla="*/ 394 h 2155"/>
                <a:gd name="T12" fmla="*/ 156 w 2296"/>
                <a:gd name="T13" fmla="*/ 461 h 2155"/>
                <a:gd name="T14" fmla="*/ 97 w 2296"/>
                <a:gd name="T15" fmla="*/ 594 h 2155"/>
                <a:gd name="T16" fmla="*/ 119 w 2296"/>
                <a:gd name="T17" fmla="*/ 758 h 2155"/>
                <a:gd name="T18" fmla="*/ 30 w 2296"/>
                <a:gd name="T19" fmla="*/ 861 h 2155"/>
                <a:gd name="T20" fmla="*/ 30 w 2296"/>
                <a:gd name="T21" fmla="*/ 861 h 2155"/>
                <a:gd name="T22" fmla="*/ 238 w 2296"/>
                <a:gd name="T23" fmla="*/ 980 h 2155"/>
                <a:gd name="T24" fmla="*/ 127 w 2296"/>
                <a:gd name="T25" fmla="*/ 1129 h 2155"/>
                <a:gd name="T26" fmla="*/ 97 w 2296"/>
                <a:gd name="T27" fmla="*/ 1352 h 2155"/>
                <a:gd name="T28" fmla="*/ 216 w 2296"/>
                <a:gd name="T29" fmla="*/ 1411 h 2155"/>
                <a:gd name="T30" fmla="*/ 357 w 2296"/>
                <a:gd name="T31" fmla="*/ 1389 h 2155"/>
                <a:gd name="T32" fmla="*/ 527 w 2296"/>
                <a:gd name="T33" fmla="*/ 1322 h 2155"/>
                <a:gd name="T34" fmla="*/ 758 w 2296"/>
                <a:gd name="T35" fmla="*/ 1560 h 2155"/>
                <a:gd name="T36" fmla="*/ 758 w 2296"/>
                <a:gd name="T37" fmla="*/ 1656 h 2155"/>
                <a:gd name="T38" fmla="*/ 832 w 2296"/>
                <a:gd name="T39" fmla="*/ 1782 h 2155"/>
                <a:gd name="T40" fmla="*/ 995 w 2296"/>
                <a:gd name="T41" fmla="*/ 1909 h 2155"/>
                <a:gd name="T42" fmla="*/ 1189 w 2296"/>
                <a:gd name="T43" fmla="*/ 2028 h 2155"/>
                <a:gd name="T44" fmla="*/ 1463 w 2296"/>
                <a:gd name="T45" fmla="*/ 2035 h 2155"/>
                <a:gd name="T46" fmla="*/ 1500 w 2296"/>
                <a:gd name="T47" fmla="*/ 2094 h 2155"/>
                <a:gd name="T48" fmla="*/ 1604 w 2296"/>
                <a:gd name="T49" fmla="*/ 2154 h 2155"/>
                <a:gd name="T50" fmla="*/ 1649 w 2296"/>
                <a:gd name="T51" fmla="*/ 2020 h 2155"/>
                <a:gd name="T52" fmla="*/ 1768 w 2296"/>
                <a:gd name="T53" fmla="*/ 1820 h 2155"/>
                <a:gd name="T54" fmla="*/ 1820 w 2296"/>
                <a:gd name="T55" fmla="*/ 1701 h 2155"/>
                <a:gd name="T56" fmla="*/ 1849 w 2296"/>
                <a:gd name="T57" fmla="*/ 1663 h 2155"/>
                <a:gd name="T58" fmla="*/ 1857 w 2296"/>
                <a:gd name="T59" fmla="*/ 1485 h 2155"/>
                <a:gd name="T60" fmla="*/ 1916 w 2296"/>
                <a:gd name="T61" fmla="*/ 1307 h 2155"/>
                <a:gd name="T62" fmla="*/ 2028 w 2296"/>
                <a:gd name="T63" fmla="*/ 1218 h 2155"/>
                <a:gd name="T64" fmla="*/ 2124 w 2296"/>
                <a:gd name="T65" fmla="*/ 1144 h 2155"/>
                <a:gd name="T66" fmla="*/ 2258 w 2296"/>
                <a:gd name="T67" fmla="*/ 1025 h 2155"/>
                <a:gd name="T68" fmla="*/ 2198 w 2296"/>
                <a:gd name="T69" fmla="*/ 921 h 2155"/>
                <a:gd name="T70" fmla="*/ 2072 w 2296"/>
                <a:gd name="T71" fmla="*/ 802 h 2155"/>
                <a:gd name="T72" fmla="*/ 1968 w 2296"/>
                <a:gd name="T73" fmla="*/ 750 h 2155"/>
                <a:gd name="T74" fmla="*/ 1782 w 2296"/>
                <a:gd name="T75" fmla="*/ 713 h 2155"/>
                <a:gd name="T76" fmla="*/ 1723 w 2296"/>
                <a:gd name="T77" fmla="*/ 550 h 2155"/>
                <a:gd name="T78" fmla="*/ 1671 w 2296"/>
                <a:gd name="T79" fmla="*/ 505 h 2155"/>
                <a:gd name="T80" fmla="*/ 1545 w 2296"/>
                <a:gd name="T81" fmla="*/ 401 h 2155"/>
                <a:gd name="T82" fmla="*/ 1396 w 2296"/>
                <a:gd name="T83" fmla="*/ 409 h 2155"/>
                <a:gd name="T84" fmla="*/ 1285 w 2296"/>
                <a:gd name="T85" fmla="*/ 319 h 2155"/>
                <a:gd name="T86" fmla="*/ 1196 w 2296"/>
                <a:gd name="T87" fmla="*/ 223 h 2155"/>
                <a:gd name="T88" fmla="*/ 1107 w 2296"/>
                <a:gd name="T89" fmla="*/ 104 h 2155"/>
                <a:gd name="T90" fmla="*/ 1040 w 2296"/>
                <a:gd name="T91" fmla="*/ 52 h 2155"/>
                <a:gd name="T92" fmla="*/ 981 w 2296"/>
                <a:gd name="T93" fmla="*/ 119 h 2155"/>
                <a:gd name="T94" fmla="*/ 958 w 2296"/>
                <a:gd name="T95" fmla="*/ 245 h 2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6" h="2155">
                  <a:moveTo>
                    <a:pt x="995" y="312"/>
                  </a:moveTo>
                  <a:lnTo>
                    <a:pt x="995" y="312"/>
                  </a:lnTo>
                  <a:cubicBezTo>
                    <a:pt x="995" y="327"/>
                    <a:pt x="899" y="319"/>
                    <a:pt x="884" y="319"/>
                  </a:cubicBezTo>
                  <a:cubicBezTo>
                    <a:pt x="891" y="253"/>
                    <a:pt x="787" y="238"/>
                    <a:pt x="743" y="238"/>
                  </a:cubicBezTo>
                  <a:cubicBezTo>
                    <a:pt x="698" y="238"/>
                    <a:pt x="676" y="238"/>
                    <a:pt x="639" y="223"/>
                  </a:cubicBezTo>
                  <a:cubicBezTo>
                    <a:pt x="602" y="208"/>
                    <a:pt x="535" y="193"/>
                    <a:pt x="498" y="193"/>
                  </a:cubicBezTo>
                  <a:cubicBezTo>
                    <a:pt x="468" y="245"/>
                    <a:pt x="409" y="208"/>
                    <a:pt x="372" y="238"/>
                  </a:cubicBezTo>
                  <a:cubicBezTo>
                    <a:pt x="364" y="253"/>
                    <a:pt x="357" y="297"/>
                    <a:pt x="342" y="297"/>
                  </a:cubicBezTo>
                  <a:cubicBezTo>
                    <a:pt x="320" y="305"/>
                    <a:pt x="305" y="275"/>
                    <a:pt x="290" y="267"/>
                  </a:cubicBezTo>
                  <a:cubicBezTo>
                    <a:pt x="245" y="253"/>
                    <a:pt x="179" y="334"/>
                    <a:pt x="179" y="371"/>
                  </a:cubicBezTo>
                  <a:cubicBezTo>
                    <a:pt x="186" y="371"/>
                    <a:pt x="193" y="379"/>
                    <a:pt x="201" y="371"/>
                  </a:cubicBezTo>
                  <a:cubicBezTo>
                    <a:pt x="208" y="409"/>
                    <a:pt x="156" y="394"/>
                    <a:pt x="141" y="394"/>
                  </a:cubicBezTo>
                  <a:cubicBezTo>
                    <a:pt x="134" y="424"/>
                    <a:pt x="141" y="438"/>
                    <a:pt x="149" y="461"/>
                  </a:cubicBezTo>
                  <a:cubicBezTo>
                    <a:pt x="156" y="461"/>
                    <a:pt x="156" y="461"/>
                    <a:pt x="156" y="461"/>
                  </a:cubicBezTo>
                  <a:cubicBezTo>
                    <a:pt x="156" y="468"/>
                    <a:pt x="156" y="475"/>
                    <a:pt x="156" y="475"/>
                  </a:cubicBezTo>
                  <a:cubicBezTo>
                    <a:pt x="127" y="468"/>
                    <a:pt x="89" y="572"/>
                    <a:pt x="97" y="594"/>
                  </a:cubicBezTo>
                  <a:cubicBezTo>
                    <a:pt x="141" y="594"/>
                    <a:pt x="104" y="676"/>
                    <a:pt x="97" y="706"/>
                  </a:cubicBezTo>
                  <a:cubicBezTo>
                    <a:pt x="134" y="706"/>
                    <a:pt x="141" y="743"/>
                    <a:pt x="119" y="758"/>
                  </a:cubicBezTo>
                  <a:cubicBezTo>
                    <a:pt x="97" y="772"/>
                    <a:pt x="37" y="802"/>
                    <a:pt x="0" y="824"/>
                  </a:cubicBezTo>
                  <a:cubicBezTo>
                    <a:pt x="8" y="839"/>
                    <a:pt x="15" y="854"/>
                    <a:pt x="30" y="861"/>
                  </a:cubicBezTo>
                  <a:cubicBezTo>
                    <a:pt x="45" y="854"/>
                    <a:pt x="52" y="847"/>
                    <a:pt x="60" y="839"/>
                  </a:cubicBezTo>
                  <a:cubicBezTo>
                    <a:pt x="52" y="847"/>
                    <a:pt x="45" y="854"/>
                    <a:pt x="30" y="861"/>
                  </a:cubicBezTo>
                  <a:cubicBezTo>
                    <a:pt x="45" y="884"/>
                    <a:pt x="67" y="891"/>
                    <a:pt x="82" y="906"/>
                  </a:cubicBezTo>
                  <a:cubicBezTo>
                    <a:pt x="127" y="943"/>
                    <a:pt x="186" y="951"/>
                    <a:pt x="238" y="980"/>
                  </a:cubicBezTo>
                  <a:cubicBezTo>
                    <a:pt x="216" y="973"/>
                    <a:pt x="193" y="988"/>
                    <a:pt x="179" y="995"/>
                  </a:cubicBezTo>
                  <a:cubicBezTo>
                    <a:pt x="164" y="1040"/>
                    <a:pt x="156" y="1092"/>
                    <a:pt x="127" y="1129"/>
                  </a:cubicBezTo>
                  <a:cubicBezTo>
                    <a:pt x="97" y="1166"/>
                    <a:pt x="37" y="1203"/>
                    <a:pt x="67" y="1248"/>
                  </a:cubicBezTo>
                  <a:cubicBezTo>
                    <a:pt x="89" y="1277"/>
                    <a:pt x="75" y="1337"/>
                    <a:pt x="97" y="1352"/>
                  </a:cubicBezTo>
                  <a:cubicBezTo>
                    <a:pt x="134" y="1374"/>
                    <a:pt x="193" y="1352"/>
                    <a:pt x="230" y="1344"/>
                  </a:cubicBezTo>
                  <a:cubicBezTo>
                    <a:pt x="223" y="1366"/>
                    <a:pt x="238" y="1389"/>
                    <a:pt x="216" y="1411"/>
                  </a:cubicBezTo>
                  <a:cubicBezTo>
                    <a:pt x="238" y="1418"/>
                    <a:pt x="275" y="1478"/>
                    <a:pt x="290" y="1456"/>
                  </a:cubicBezTo>
                  <a:cubicBezTo>
                    <a:pt x="327" y="1426"/>
                    <a:pt x="305" y="1404"/>
                    <a:pt x="357" y="1389"/>
                  </a:cubicBezTo>
                  <a:cubicBezTo>
                    <a:pt x="394" y="1374"/>
                    <a:pt x="387" y="1329"/>
                    <a:pt x="424" y="1329"/>
                  </a:cubicBezTo>
                  <a:cubicBezTo>
                    <a:pt x="468" y="1337"/>
                    <a:pt x="490" y="1292"/>
                    <a:pt x="527" y="1322"/>
                  </a:cubicBezTo>
                  <a:cubicBezTo>
                    <a:pt x="572" y="1352"/>
                    <a:pt x="579" y="1396"/>
                    <a:pt x="609" y="1441"/>
                  </a:cubicBezTo>
                  <a:cubicBezTo>
                    <a:pt x="646" y="1485"/>
                    <a:pt x="706" y="1515"/>
                    <a:pt x="758" y="1560"/>
                  </a:cubicBezTo>
                  <a:cubicBezTo>
                    <a:pt x="773" y="1574"/>
                    <a:pt x="847" y="1604"/>
                    <a:pt x="854" y="1626"/>
                  </a:cubicBezTo>
                  <a:cubicBezTo>
                    <a:pt x="854" y="1656"/>
                    <a:pt x="780" y="1656"/>
                    <a:pt x="758" y="1656"/>
                  </a:cubicBezTo>
                  <a:cubicBezTo>
                    <a:pt x="750" y="1671"/>
                    <a:pt x="743" y="1693"/>
                    <a:pt x="743" y="1708"/>
                  </a:cubicBezTo>
                  <a:cubicBezTo>
                    <a:pt x="787" y="1723"/>
                    <a:pt x="787" y="1775"/>
                    <a:pt x="832" y="1782"/>
                  </a:cubicBezTo>
                  <a:cubicBezTo>
                    <a:pt x="832" y="1849"/>
                    <a:pt x="891" y="1820"/>
                    <a:pt x="936" y="1820"/>
                  </a:cubicBezTo>
                  <a:cubicBezTo>
                    <a:pt x="1003" y="1820"/>
                    <a:pt x="995" y="1857"/>
                    <a:pt x="995" y="1909"/>
                  </a:cubicBezTo>
                  <a:cubicBezTo>
                    <a:pt x="1047" y="1909"/>
                    <a:pt x="1084" y="1953"/>
                    <a:pt x="1129" y="1968"/>
                  </a:cubicBezTo>
                  <a:cubicBezTo>
                    <a:pt x="1174" y="1976"/>
                    <a:pt x="1189" y="1983"/>
                    <a:pt x="1189" y="2028"/>
                  </a:cubicBezTo>
                  <a:cubicBezTo>
                    <a:pt x="1233" y="2035"/>
                    <a:pt x="1270" y="2028"/>
                    <a:pt x="1315" y="2035"/>
                  </a:cubicBezTo>
                  <a:cubicBezTo>
                    <a:pt x="1367" y="2050"/>
                    <a:pt x="1411" y="2020"/>
                    <a:pt x="1463" y="2035"/>
                  </a:cubicBezTo>
                  <a:cubicBezTo>
                    <a:pt x="1463" y="2057"/>
                    <a:pt x="1463" y="2079"/>
                    <a:pt x="1463" y="2094"/>
                  </a:cubicBezTo>
                  <a:cubicBezTo>
                    <a:pt x="1478" y="2094"/>
                    <a:pt x="1485" y="2094"/>
                    <a:pt x="1500" y="2094"/>
                  </a:cubicBezTo>
                  <a:cubicBezTo>
                    <a:pt x="1500" y="2131"/>
                    <a:pt x="1552" y="2094"/>
                    <a:pt x="1552" y="2154"/>
                  </a:cubicBezTo>
                  <a:cubicBezTo>
                    <a:pt x="1567" y="2154"/>
                    <a:pt x="1589" y="2154"/>
                    <a:pt x="1604" y="2154"/>
                  </a:cubicBezTo>
                  <a:cubicBezTo>
                    <a:pt x="1619" y="2139"/>
                    <a:pt x="1656" y="2087"/>
                    <a:pt x="1693" y="2050"/>
                  </a:cubicBezTo>
                  <a:cubicBezTo>
                    <a:pt x="1671" y="2042"/>
                    <a:pt x="1656" y="2035"/>
                    <a:pt x="1649" y="2020"/>
                  </a:cubicBezTo>
                  <a:cubicBezTo>
                    <a:pt x="1634" y="1990"/>
                    <a:pt x="1664" y="1961"/>
                    <a:pt x="1679" y="1938"/>
                  </a:cubicBezTo>
                  <a:cubicBezTo>
                    <a:pt x="1716" y="1901"/>
                    <a:pt x="1738" y="1864"/>
                    <a:pt x="1768" y="1820"/>
                  </a:cubicBezTo>
                  <a:cubicBezTo>
                    <a:pt x="1782" y="1790"/>
                    <a:pt x="1790" y="1738"/>
                    <a:pt x="1812" y="1723"/>
                  </a:cubicBezTo>
                  <a:cubicBezTo>
                    <a:pt x="1820" y="1716"/>
                    <a:pt x="1820" y="1708"/>
                    <a:pt x="1820" y="1701"/>
                  </a:cubicBezTo>
                  <a:cubicBezTo>
                    <a:pt x="1834" y="1701"/>
                    <a:pt x="1849" y="1701"/>
                    <a:pt x="1864" y="1701"/>
                  </a:cubicBezTo>
                  <a:cubicBezTo>
                    <a:pt x="1872" y="1686"/>
                    <a:pt x="1872" y="1663"/>
                    <a:pt x="1849" y="1663"/>
                  </a:cubicBezTo>
                  <a:cubicBezTo>
                    <a:pt x="1834" y="1626"/>
                    <a:pt x="1820" y="1582"/>
                    <a:pt x="1834" y="1545"/>
                  </a:cubicBezTo>
                  <a:cubicBezTo>
                    <a:pt x="1849" y="1537"/>
                    <a:pt x="1842" y="1508"/>
                    <a:pt x="1857" y="1485"/>
                  </a:cubicBezTo>
                  <a:cubicBezTo>
                    <a:pt x="1872" y="1463"/>
                    <a:pt x="1894" y="1478"/>
                    <a:pt x="1909" y="1456"/>
                  </a:cubicBezTo>
                  <a:cubicBezTo>
                    <a:pt x="1946" y="1426"/>
                    <a:pt x="1901" y="1352"/>
                    <a:pt x="1916" y="1307"/>
                  </a:cubicBezTo>
                  <a:cubicBezTo>
                    <a:pt x="1924" y="1285"/>
                    <a:pt x="1953" y="1285"/>
                    <a:pt x="1976" y="1277"/>
                  </a:cubicBezTo>
                  <a:cubicBezTo>
                    <a:pt x="2005" y="1263"/>
                    <a:pt x="2013" y="1248"/>
                    <a:pt x="2028" y="1218"/>
                  </a:cubicBezTo>
                  <a:cubicBezTo>
                    <a:pt x="2035" y="1203"/>
                    <a:pt x="2035" y="1173"/>
                    <a:pt x="2050" y="1159"/>
                  </a:cubicBezTo>
                  <a:cubicBezTo>
                    <a:pt x="2072" y="1144"/>
                    <a:pt x="2102" y="1151"/>
                    <a:pt x="2124" y="1144"/>
                  </a:cubicBezTo>
                  <a:cubicBezTo>
                    <a:pt x="2131" y="1114"/>
                    <a:pt x="2176" y="1084"/>
                    <a:pt x="2191" y="1047"/>
                  </a:cubicBezTo>
                  <a:cubicBezTo>
                    <a:pt x="2213" y="1018"/>
                    <a:pt x="2221" y="1018"/>
                    <a:pt x="2258" y="1025"/>
                  </a:cubicBezTo>
                  <a:cubicBezTo>
                    <a:pt x="2295" y="1032"/>
                    <a:pt x="2250" y="966"/>
                    <a:pt x="2250" y="966"/>
                  </a:cubicBezTo>
                  <a:cubicBezTo>
                    <a:pt x="2236" y="943"/>
                    <a:pt x="2228" y="928"/>
                    <a:pt x="2198" y="921"/>
                  </a:cubicBezTo>
                  <a:cubicBezTo>
                    <a:pt x="2154" y="914"/>
                    <a:pt x="2146" y="921"/>
                    <a:pt x="2117" y="876"/>
                  </a:cubicBezTo>
                  <a:cubicBezTo>
                    <a:pt x="2102" y="847"/>
                    <a:pt x="2102" y="817"/>
                    <a:pt x="2072" y="802"/>
                  </a:cubicBezTo>
                  <a:cubicBezTo>
                    <a:pt x="2057" y="802"/>
                    <a:pt x="2042" y="802"/>
                    <a:pt x="2028" y="795"/>
                  </a:cubicBezTo>
                  <a:cubicBezTo>
                    <a:pt x="1998" y="780"/>
                    <a:pt x="1991" y="765"/>
                    <a:pt x="1968" y="750"/>
                  </a:cubicBezTo>
                  <a:cubicBezTo>
                    <a:pt x="1938" y="743"/>
                    <a:pt x="1901" y="735"/>
                    <a:pt x="1872" y="735"/>
                  </a:cubicBezTo>
                  <a:cubicBezTo>
                    <a:pt x="1849" y="735"/>
                    <a:pt x="1797" y="735"/>
                    <a:pt x="1782" y="713"/>
                  </a:cubicBezTo>
                  <a:cubicBezTo>
                    <a:pt x="1760" y="683"/>
                    <a:pt x="1760" y="624"/>
                    <a:pt x="1768" y="587"/>
                  </a:cubicBezTo>
                  <a:cubicBezTo>
                    <a:pt x="1745" y="587"/>
                    <a:pt x="1731" y="564"/>
                    <a:pt x="1723" y="550"/>
                  </a:cubicBezTo>
                  <a:cubicBezTo>
                    <a:pt x="1716" y="542"/>
                    <a:pt x="1716" y="535"/>
                    <a:pt x="1708" y="520"/>
                  </a:cubicBezTo>
                  <a:cubicBezTo>
                    <a:pt x="1701" y="513"/>
                    <a:pt x="1686" y="505"/>
                    <a:pt x="1671" y="505"/>
                  </a:cubicBezTo>
                  <a:cubicBezTo>
                    <a:pt x="1656" y="498"/>
                    <a:pt x="1634" y="505"/>
                    <a:pt x="1612" y="498"/>
                  </a:cubicBezTo>
                  <a:cubicBezTo>
                    <a:pt x="1597" y="490"/>
                    <a:pt x="1537" y="431"/>
                    <a:pt x="1545" y="401"/>
                  </a:cubicBezTo>
                  <a:cubicBezTo>
                    <a:pt x="1515" y="394"/>
                    <a:pt x="1500" y="371"/>
                    <a:pt x="1463" y="379"/>
                  </a:cubicBezTo>
                  <a:cubicBezTo>
                    <a:pt x="1441" y="379"/>
                    <a:pt x="1419" y="401"/>
                    <a:pt x="1396" y="409"/>
                  </a:cubicBezTo>
                  <a:cubicBezTo>
                    <a:pt x="1396" y="409"/>
                    <a:pt x="1396" y="409"/>
                    <a:pt x="1396" y="416"/>
                  </a:cubicBezTo>
                  <a:cubicBezTo>
                    <a:pt x="1329" y="431"/>
                    <a:pt x="1315" y="357"/>
                    <a:pt x="1285" y="319"/>
                  </a:cubicBezTo>
                  <a:cubicBezTo>
                    <a:pt x="1263" y="305"/>
                    <a:pt x="1233" y="305"/>
                    <a:pt x="1218" y="282"/>
                  </a:cubicBezTo>
                  <a:cubicBezTo>
                    <a:pt x="1203" y="260"/>
                    <a:pt x="1218" y="238"/>
                    <a:pt x="1196" y="223"/>
                  </a:cubicBezTo>
                  <a:cubicBezTo>
                    <a:pt x="1144" y="208"/>
                    <a:pt x="1174" y="156"/>
                    <a:pt x="1159" y="104"/>
                  </a:cubicBezTo>
                  <a:cubicBezTo>
                    <a:pt x="1144" y="112"/>
                    <a:pt x="1122" y="97"/>
                    <a:pt x="1107" y="104"/>
                  </a:cubicBezTo>
                  <a:cubicBezTo>
                    <a:pt x="1136" y="97"/>
                    <a:pt x="1062" y="8"/>
                    <a:pt x="1040" y="0"/>
                  </a:cubicBezTo>
                  <a:cubicBezTo>
                    <a:pt x="1040" y="15"/>
                    <a:pt x="1047" y="37"/>
                    <a:pt x="1040" y="52"/>
                  </a:cubicBezTo>
                  <a:cubicBezTo>
                    <a:pt x="1025" y="59"/>
                    <a:pt x="1010" y="52"/>
                    <a:pt x="1003" y="59"/>
                  </a:cubicBezTo>
                  <a:cubicBezTo>
                    <a:pt x="973" y="74"/>
                    <a:pt x="995" y="97"/>
                    <a:pt x="981" y="119"/>
                  </a:cubicBezTo>
                  <a:cubicBezTo>
                    <a:pt x="973" y="141"/>
                    <a:pt x="951" y="141"/>
                    <a:pt x="936" y="141"/>
                  </a:cubicBezTo>
                  <a:cubicBezTo>
                    <a:pt x="943" y="186"/>
                    <a:pt x="951" y="230"/>
                    <a:pt x="958" y="245"/>
                  </a:cubicBezTo>
                  <a:cubicBezTo>
                    <a:pt x="973" y="267"/>
                    <a:pt x="988" y="290"/>
                    <a:pt x="995" y="312"/>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02" name="Freeform 10"/>
            <p:cNvSpPr>
              <a:spLocks noChangeArrowheads="1"/>
            </p:cNvSpPr>
            <p:nvPr/>
          </p:nvSpPr>
          <p:spPr bwMode="auto">
            <a:xfrm>
              <a:off x="10728493" y="5131678"/>
              <a:ext cx="2148475" cy="2118469"/>
            </a:xfrm>
            <a:custGeom>
              <a:avLst/>
              <a:gdLst>
                <a:gd name="T0" fmla="*/ 1708 w 4968"/>
                <a:gd name="T1" fmla="*/ 1174 h 4903"/>
                <a:gd name="T2" fmla="*/ 1136 w 4968"/>
                <a:gd name="T3" fmla="*/ 847 h 4903"/>
                <a:gd name="T4" fmla="*/ 817 w 4968"/>
                <a:gd name="T5" fmla="*/ 468 h 4903"/>
                <a:gd name="T6" fmla="*/ 460 w 4968"/>
                <a:gd name="T7" fmla="*/ 387 h 4903"/>
                <a:gd name="T8" fmla="*/ 386 w 4968"/>
                <a:gd name="T9" fmla="*/ 30 h 4903"/>
                <a:gd name="T10" fmla="*/ 59 w 4968"/>
                <a:gd name="T11" fmla="*/ 528 h 4903"/>
                <a:gd name="T12" fmla="*/ 81 w 4968"/>
                <a:gd name="T13" fmla="*/ 1129 h 4903"/>
                <a:gd name="T14" fmla="*/ 104 w 4968"/>
                <a:gd name="T15" fmla="*/ 1174 h 4903"/>
                <a:gd name="T16" fmla="*/ 133 w 4968"/>
                <a:gd name="T17" fmla="*/ 1270 h 4903"/>
                <a:gd name="T18" fmla="*/ 260 w 4968"/>
                <a:gd name="T19" fmla="*/ 1582 h 4903"/>
                <a:gd name="T20" fmla="*/ 289 w 4968"/>
                <a:gd name="T21" fmla="*/ 1805 h 4903"/>
                <a:gd name="T22" fmla="*/ 341 w 4968"/>
                <a:gd name="T23" fmla="*/ 2236 h 4903"/>
                <a:gd name="T24" fmla="*/ 341 w 4968"/>
                <a:gd name="T25" fmla="*/ 2518 h 4903"/>
                <a:gd name="T26" fmla="*/ 482 w 4968"/>
                <a:gd name="T27" fmla="*/ 2563 h 4903"/>
                <a:gd name="T28" fmla="*/ 742 w 4968"/>
                <a:gd name="T29" fmla="*/ 2563 h 4903"/>
                <a:gd name="T30" fmla="*/ 935 w 4968"/>
                <a:gd name="T31" fmla="*/ 2644 h 4903"/>
                <a:gd name="T32" fmla="*/ 1284 w 4968"/>
                <a:gd name="T33" fmla="*/ 2889 h 4903"/>
                <a:gd name="T34" fmla="*/ 1069 w 4968"/>
                <a:gd name="T35" fmla="*/ 3402 h 4903"/>
                <a:gd name="T36" fmla="*/ 817 w 4968"/>
                <a:gd name="T37" fmla="*/ 3610 h 4903"/>
                <a:gd name="T38" fmla="*/ 705 w 4968"/>
                <a:gd name="T39" fmla="*/ 3988 h 4903"/>
                <a:gd name="T40" fmla="*/ 831 w 4968"/>
                <a:gd name="T41" fmla="*/ 4389 h 4903"/>
                <a:gd name="T42" fmla="*/ 1180 w 4968"/>
                <a:gd name="T43" fmla="*/ 4412 h 4903"/>
                <a:gd name="T44" fmla="*/ 1039 w 4968"/>
                <a:gd name="T45" fmla="*/ 4070 h 4903"/>
                <a:gd name="T46" fmla="*/ 980 w 4968"/>
                <a:gd name="T47" fmla="*/ 3691 h 4903"/>
                <a:gd name="T48" fmla="*/ 1173 w 4968"/>
                <a:gd name="T49" fmla="*/ 3691 h 4903"/>
                <a:gd name="T50" fmla="*/ 1136 w 4968"/>
                <a:gd name="T51" fmla="*/ 3825 h 4903"/>
                <a:gd name="T52" fmla="*/ 1396 w 4968"/>
                <a:gd name="T53" fmla="*/ 3862 h 4903"/>
                <a:gd name="T54" fmla="*/ 1485 w 4968"/>
                <a:gd name="T55" fmla="*/ 3884 h 4903"/>
                <a:gd name="T56" fmla="*/ 1975 w 4968"/>
                <a:gd name="T57" fmla="*/ 3736 h 4903"/>
                <a:gd name="T58" fmla="*/ 2101 w 4968"/>
                <a:gd name="T59" fmla="*/ 3951 h 4903"/>
                <a:gd name="T60" fmla="*/ 2198 w 4968"/>
                <a:gd name="T61" fmla="*/ 3929 h 4903"/>
                <a:gd name="T62" fmla="*/ 2346 w 4968"/>
                <a:gd name="T63" fmla="*/ 3914 h 4903"/>
                <a:gd name="T64" fmla="*/ 2435 w 4968"/>
                <a:gd name="T65" fmla="*/ 3973 h 4903"/>
                <a:gd name="T66" fmla="*/ 2740 w 4968"/>
                <a:gd name="T67" fmla="*/ 3936 h 4903"/>
                <a:gd name="T68" fmla="*/ 2948 w 4968"/>
                <a:gd name="T69" fmla="*/ 3981 h 4903"/>
                <a:gd name="T70" fmla="*/ 3364 w 4968"/>
                <a:gd name="T71" fmla="*/ 4196 h 4903"/>
                <a:gd name="T72" fmla="*/ 3637 w 4968"/>
                <a:gd name="T73" fmla="*/ 4263 h 4903"/>
                <a:gd name="T74" fmla="*/ 3697 w 4968"/>
                <a:gd name="T75" fmla="*/ 4441 h 4903"/>
                <a:gd name="T76" fmla="*/ 3704 w 4968"/>
                <a:gd name="T77" fmla="*/ 4746 h 4903"/>
                <a:gd name="T78" fmla="*/ 4001 w 4968"/>
                <a:gd name="T79" fmla="*/ 4887 h 4903"/>
                <a:gd name="T80" fmla="*/ 4113 w 4968"/>
                <a:gd name="T81" fmla="*/ 4701 h 4903"/>
                <a:gd name="T82" fmla="*/ 4105 w 4968"/>
                <a:gd name="T83" fmla="*/ 4412 h 4903"/>
                <a:gd name="T84" fmla="*/ 4105 w 4968"/>
                <a:gd name="T85" fmla="*/ 3936 h 4903"/>
                <a:gd name="T86" fmla="*/ 4595 w 4968"/>
                <a:gd name="T87" fmla="*/ 3543 h 4903"/>
                <a:gd name="T88" fmla="*/ 4662 w 4968"/>
                <a:gd name="T89" fmla="*/ 3313 h 4903"/>
                <a:gd name="T90" fmla="*/ 4506 w 4968"/>
                <a:gd name="T91" fmla="*/ 2986 h 4903"/>
                <a:gd name="T92" fmla="*/ 4714 w 4968"/>
                <a:gd name="T93" fmla="*/ 2785 h 4903"/>
                <a:gd name="T94" fmla="*/ 4417 w 4968"/>
                <a:gd name="T95" fmla="*/ 2258 h 4903"/>
                <a:gd name="T96" fmla="*/ 3994 w 4968"/>
                <a:gd name="T97" fmla="*/ 2184 h 4903"/>
                <a:gd name="T98" fmla="*/ 3475 w 4968"/>
                <a:gd name="T99" fmla="*/ 1961 h 4903"/>
                <a:gd name="T100" fmla="*/ 2985 w 4968"/>
                <a:gd name="T101" fmla="*/ 1783 h 4903"/>
                <a:gd name="T102" fmla="*/ 2718 w 4968"/>
                <a:gd name="T103" fmla="*/ 1501 h 4903"/>
                <a:gd name="T104" fmla="*/ 2369 w 4968"/>
                <a:gd name="T105" fmla="*/ 1307 h 4903"/>
                <a:gd name="T106" fmla="*/ 2094 w 4968"/>
                <a:gd name="T107" fmla="*/ 1189 h 4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68" h="4903">
                  <a:moveTo>
                    <a:pt x="1945" y="1293"/>
                  </a:moveTo>
                  <a:lnTo>
                    <a:pt x="1945" y="1293"/>
                  </a:lnTo>
                  <a:cubicBezTo>
                    <a:pt x="1945" y="1233"/>
                    <a:pt x="1893" y="1270"/>
                    <a:pt x="1893" y="1233"/>
                  </a:cubicBezTo>
                  <a:cubicBezTo>
                    <a:pt x="1878" y="1233"/>
                    <a:pt x="1871" y="1233"/>
                    <a:pt x="1856" y="1233"/>
                  </a:cubicBezTo>
                  <a:cubicBezTo>
                    <a:pt x="1856" y="1218"/>
                    <a:pt x="1856" y="1196"/>
                    <a:pt x="1856" y="1174"/>
                  </a:cubicBezTo>
                  <a:cubicBezTo>
                    <a:pt x="1804" y="1159"/>
                    <a:pt x="1760" y="1189"/>
                    <a:pt x="1708" y="1174"/>
                  </a:cubicBezTo>
                  <a:cubicBezTo>
                    <a:pt x="1663" y="1167"/>
                    <a:pt x="1626" y="1174"/>
                    <a:pt x="1582" y="1167"/>
                  </a:cubicBezTo>
                  <a:cubicBezTo>
                    <a:pt x="1582" y="1122"/>
                    <a:pt x="1567" y="1115"/>
                    <a:pt x="1522" y="1107"/>
                  </a:cubicBezTo>
                  <a:cubicBezTo>
                    <a:pt x="1477" y="1092"/>
                    <a:pt x="1440" y="1048"/>
                    <a:pt x="1388" y="1048"/>
                  </a:cubicBezTo>
                  <a:cubicBezTo>
                    <a:pt x="1388" y="996"/>
                    <a:pt x="1396" y="959"/>
                    <a:pt x="1329" y="959"/>
                  </a:cubicBezTo>
                  <a:cubicBezTo>
                    <a:pt x="1284" y="959"/>
                    <a:pt x="1225" y="988"/>
                    <a:pt x="1225" y="921"/>
                  </a:cubicBezTo>
                  <a:cubicBezTo>
                    <a:pt x="1180" y="914"/>
                    <a:pt x="1180" y="862"/>
                    <a:pt x="1136" y="847"/>
                  </a:cubicBezTo>
                  <a:cubicBezTo>
                    <a:pt x="1136" y="832"/>
                    <a:pt x="1143" y="810"/>
                    <a:pt x="1151" y="795"/>
                  </a:cubicBezTo>
                  <a:cubicBezTo>
                    <a:pt x="1173" y="795"/>
                    <a:pt x="1247" y="795"/>
                    <a:pt x="1247" y="765"/>
                  </a:cubicBezTo>
                  <a:cubicBezTo>
                    <a:pt x="1240" y="743"/>
                    <a:pt x="1166" y="713"/>
                    <a:pt x="1151" y="699"/>
                  </a:cubicBezTo>
                  <a:cubicBezTo>
                    <a:pt x="1099" y="654"/>
                    <a:pt x="1039" y="624"/>
                    <a:pt x="1002" y="580"/>
                  </a:cubicBezTo>
                  <a:cubicBezTo>
                    <a:pt x="972" y="535"/>
                    <a:pt x="965" y="491"/>
                    <a:pt x="920" y="461"/>
                  </a:cubicBezTo>
                  <a:cubicBezTo>
                    <a:pt x="883" y="431"/>
                    <a:pt x="861" y="476"/>
                    <a:pt x="817" y="468"/>
                  </a:cubicBezTo>
                  <a:cubicBezTo>
                    <a:pt x="780" y="468"/>
                    <a:pt x="787" y="513"/>
                    <a:pt x="750" y="528"/>
                  </a:cubicBezTo>
                  <a:cubicBezTo>
                    <a:pt x="698" y="543"/>
                    <a:pt x="720" y="565"/>
                    <a:pt x="683" y="595"/>
                  </a:cubicBezTo>
                  <a:cubicBezTo>
                    <a:pt x="668" y="617"/>
                    <a:pt x="631" y="557"/>
                    <a:pt x="609" y="550"/>
                  </a:cubicBezTo>
                  <a:cubicBezTo>
                    <a:pt x="631" y="528"/>
                    <a:pt x="616" y="505"/>
                    <a:pt x="623" y="483"/>
                  </a:cubicBezTo>
                  <a:cubicBezTo>
                    <a:pt x="586" y="491"/>
                    <a:pt x="527" y="513"/>
                    <a:pt x="490" y="491"/>
                  </a:cubicBezTo>
                  <a:cubicBezTo>
                    <a:pt x="468" y="476"/>
                    <a:pt x="482" y="416"/>
                    <a:pt x="460" y="387"/>
                  </a:cubicBezTo>
                  <a:cubicBezTo>
                    <a:pt x="430" y="342"/>
                    <a:pt x="490" y="305"/>
                    <a:pt x="520" y="268"/>
                  </a:cubicBezTo>
                  <a:cubicBezTo>
                    <a:pt x="549" y="231"/>
                    <a:pt x="557" y="179"/>
                    <a:pt x="572" y="134"/>
                  </a:cubicBezTo>
                  <a:cubicBezTo>
                    <a:pt x="586" y="127"/>
                    <a:pt x="609" y="112"/>
                    <a:pt x="631" y="119"/>
                  </a:cubicBezTo>
                  <a:cubicBezTo>
                    <a:pt x="579" y="90"/>
                    <a:pt x="520" y="82"/>
                    <a:pt x="475" y="45"/>
                  </a:cubicBezTo>
                  <a:cubicBezTo>
                    <a:pt x="460" y="30"/>
                    <a:pt x="438" y="23"/>
                    <a:pt x="423" y="0"/>
                  </a:cubicBezTo>
                  <a:cubicBezTo>
                    <a:pt x="408" y="15"/>
                    <a:pt x="393" y="30"/>
                    <a:pt x="386" y="30"/>
                  </a:cubicBezTo>
                  <a:cubicBezTo>
                    <a:pt x="356" y="105"/>
                    <a:pt x="267" y="149"/>
                    <a:pt x="260" y="231"/>
                  </a:cubicBezTo>
                  <a:cubicBezTo>
                    <a:pt x="237" y="231"/>
                    <a:pt x="208" y="223"/>
                    <a:pt x="200" y="253"/>
                  </a:cubicBezTo>
                  <a:cubicBezTo>
                    <a:pt x="200" y="275"/>
                    <a:pt x="185" y="275"/>
                    <a:pt x="178" y="298"/>
                  </a:cubicBezTo>
                  <a:cubicBezTo>
                    <a:pt x="118" y="298"/>
                    <a:pt x="126" y="357"/>
                    <a:pt x="126" y="394"/>
                  </a:cubicBezTo>
                  <a:cubicBezTo>
                    <a:pt x="126" y="424"/>
                    <a:pt x="111" y="439"/>
                    <a:pt x="96" y="454"/>
                  </a:cubicBezTo>
                  <a:cubicBezTo>
                    <a:pt x="74" y="476"/>
                    <a:pt x="74" y="505"/>
                    <a:pt x="59" y="528"/>
                  </a:cubicBezTo>
                  <a:lnTo>
                    <a:pt x="52" y="528"/>
                  </a:lnTo>
                  <a:cubicBezTo>
                    <a:pt x="22" y="602"/>
                    <a:pt x="0" y="706"/>
                    <a:pt x="22" y="780"/>
                  </a:cubicBezTo>
                  <a:cubicBezTo>
                    <a:pt x="44" y="855"/>
                    <a:pt x="44" y="1010"/>
                    <a:pt x="44" y="1107"/>
                  </a:cubicBezTo>
                  <a:cubicBezTo>
                    <a:pt x="44" y="1115"/>
                    <a:pt x="52" y="1115"/>
                    <a:pt x="52" y="1115"/>
                  </a:cubicBezTo>
                  <a:cubicBezTo>
                    <a:pt x="59" y="1115"/>
                    <a:pt x="59" y="1107"/>
                    <a:pt x="66" y="1107"/>
                  </a:cubicBezTo>
                  <a:cubicBezTo>
                    <a:pt x="74" y="1107"/>
                    <a:pt x="81" y="1129"/>
                    <a:pt x="81" y="1129"/>
                  </a:cubicBezTo>
                  <a:cubicBezTo>
                    <a:pt x="89" y="1144"/>
                    <a:pt x="74" y="1129"/>
                    <a:pt x="74" y="1137"/>
                  </a:cubicBezTo>
                  <a:cubicBezTo>
                    <a:pt x="66" y="1144"/>
                    <a:pt x="81" y="1152"/>
                    <a:pt x="81" y="1152"/>
                  </a:cubicBezTo>
                  <a:lnTo>
                    <a:pt x="89" y="1152"/>
                  </a:lnTo>
                  <a:cubicBezTo>
                    <a:pt x="89" y="1159"/>
                    <a:pt x="89" y="1159"/>
                    <a:pt x="89" y="1159"/>
                  </a:cubicBezTo>
                  <a:cubicBezTo>
                    <a:pt x="89" y="1159"/>
                    <a:pt x="89" y="1167"/>
                    <a:pt x="96" y="1174"/>
                  </a:cubicBezTo>
                  <a:cubicBezTo>
                    <a:pt x="96" y="1174"/>
                    <a:pt x="96" y="1174"/>
                    <a:pt x="104" y="1174"/>
                  </a:cubicBezTo>
                  <a:cubicBezTo>
                    <a:pt x="104" y="1181"/>
                    <a:pt x="104" y="1181"/>
                    <a:pt x="104" y="1181"/>
                  </a:cubicBezTo>
                  <a:cubicBezTo>
                    <a:pt x="111" y="1189"/>
                    <a:pt x="111" y="1189"/>
                    <a:pt x="118" y="1196"/>
                  </a:cubicBezTo>
                  <a:cubicBezTo>
                    <a:pt x="118" y="1211"/>
                    <a:pt x="126" y="1196"/>
                    <a:pt x="133" y="1196"/>
                  </a:cubicBezTo>
                  <a:cubicBezTo>
                    <a:pt x="141" y="1204"/>
                    <a:pt x="141" y="1218"/>
                    <a:pt x="133" y="1218"/>
                  </a:cubicBezTo>
                  <a:cubicBezTo>
                    <a:pt x="133" y="1226"/>
                    <a:pt x="133" y="1233"/>
                    <a:pt x="133" y="1241"/>
                  </a:cubicBezTo>
                  <a:cubicBezTo>
                    <a:pt x="141" y="1256"/>
                    <a:pt x="156" y="1263"/>
                    <a:pt x="133" y="1270"/>
                  </a:cubicBezTo>
                  <a:cubicBezTo>
                    <a:pt x="118" y="1278"/>
                    <a:pt x="118" y="1293"/>
                    <a:pt x="133" y="1300"/>
                  </a:cubicBezTo>
                  <a:cubicBezTo>
                    <a:pt x="141" y="1307"/>
                    <a:pt x="148" y="1322"/>
                    <a:pt x="133" y="1337"/>
                  </a:cubicBezTo>
                  <a:cubicBezTo>
                    <a:pt x="141" y="1345"/>
                    <a:pt x="148" y="1359"/>
                    <a:pt x="148" y="1359"/>
                  </a:cubicBezTo>
                  <a:cubicBezTo>
                    <a:pt x="156" y="1404"/>
                    <a:pt x="156" y="1426"/>
                    <a:pt x="185" y="1464"/>
                  </a:cubicBezTo>
                  <a:cubicBezTo>
                    <a:pt x="215" y="1493"/>
                    <a:pt x="237" y="1530"/>
                    <a:pt x="252" y="1575"/>
                  </a:cubicBezTo>
                  <a:cubicBezTo>
                    <a:pt x="252" y="1575"/>
                    <a:pt x="252" y="1582"/>
                    <a:pt x="260" y="1582"/>
                  </a:cubicBezTo>
                  <a:lnTo>
                    <a:pt x="260" y="1590"/>
                  </a:lnTo>
                  <a:cubicBezTo>
                    <a:pt x="282" y="1634"/>
                    <a:pt x="282" y="1672"/>
                    <a:pt x="282" y="1716"/>
                  </a:cubicBezTo>
                  <a:lnTo>
                    <a:pt x="282" y="1723"/>
                  </a:lnTo>
                  <a:cubicBezTo>
                    <a:pt x="282" y="1738"/>
                    <a:pt x="282" y="1753"/>
                    <a:pt x="289" y="1761"/>
                  </a:cubicBezTo>
                  <a:cubicBezTo>
                    <a:pt x="289" y="1768"/>
                    <a:pt x="289" y="1768"/>
                    <a:pt x="297" y="1775"/>
                  </a:cubicBezTo>
                  <a:cubicBezTo>
                    <a:pt x="297" y="1783"/>
                    <a:pt x="289" y="1798"/>
                    <a:pt x="289" y="1805"/>
                  </a:cubicBezTo>
                  <a:cubicBezTo>
                    <a:pt x="267" y="1820"/>
                    <a:pt x="230" y="1805"/>
                    <a:pt x="208" y="1812"/>
                  </a:cubicBezTo>
                  <a:lnTo>
                    <a:pt x="208" y="1812"/>
                  </a:lnTo>
                  <a:cubicBezTo>
                    <a:pt x="208" y="1835"/>
                    <a:pt x="200" y="1857"/>
                    <a:pt x="178" y="1879"/>
                  </a:cubicBezTo>
                  <a:cubicBezTo>
                    <a:pt x="111" y="1946"/>
                    <a:pt x="208" y="2080"/>
                    <a:pt x="208" y="2154"/>
                  </a:cubicBezTo>
                  <a:cubicBezTo>
                    <a:pt x="208" y="2206"/>
                    <a:pt x="260" y="2199"/>
                    <a:pt x="297" y="2214"/>
                  </a:cubicBezTo>
                  <a:cubicBezTo>
                    <a:pt x="312" y="2221"/>
                    <a:pt x="334" y="2221"/>
                    <a:pt x="341" y="2236"/>
                  </a:cubicBezTo>
                  <a:cubicBezTo>
                    <a:pt x="364" y="2258"/>
                    <a:pt x="312" y="2258"/>
                    <a:pt x="312" y="2266"/>
                  </a:cubicBezTo>
                  <a:cubicBezTo>
                    <a:pt x="304" y="2310"/>
                    <a:pt x="386" y="2266"/>
                    <a:pt x="364" y="2332"/>
                  </a:cubicBezTo>
                  <a:cubicBezTo>
                    <a:pt x="349" y="2340"/>
                    <a:pt x="341" y="2355"/>
                    <a:pt x="349" y="2377"/>
                  </a:cubicBezTo>
                  <a:cubicBezTo>
                    <a:pt x="297" y="2362"/>
                    <a:pt x="297" y="2399"/>
                    <a:pt x="297" y="2436"/>
                  </a:cubicBezTo>
                  <a:cubicBezTo>
                    <a:pt x="341" y="2444"/>
                    <a:pt x="415" y="2436"/>
                    <a:pt x="423" y="2488"/>
                  </a:cubicBezTo>
                  <a:cubicBezTo>
                    <a:pt x="393" y="2488"/>
                    <a:pt x="341" y="2481"/>
                    <a:pt x="341" y="2518"/>
                  </a:cubicBezTo>
                  <a:cubicBezTo>
                    <a:pt x="312" y="2525"/>
                    <a:pt x="282" y="2518"/>
                    <a:pt x="260" y="2518"/>
                  </a:cubicBezTo>
                  <a:cubicBezTo>
                    <a:pt x="252" y="2525"/>
                    <a:pt x="252" y="2525"/>
                    <a:pt x="252" y="2533"/>
                  </a:cubicBezTo>
                  <a:cubicBezTo>
                    <a:pt x="185" y="2533"/>
                    <a:pt x="156" y="2652"/>
                    <a:pt x="215" y="2652"/>
                  </a:cubicBezTo>
                  <a:cubicBezTo>
                    <a:pt x="208" y="2555"/>
                    <a:pt x="319" y="2592"/>
                    <a:pt x="386" y="2592"/>
                  </a:cubicBezTo>
                  <a:cubicBezTo>
                    <a:pt x="386" y="2570"/>
                    <a:pt x="393" y="2555"/>
                    <a:pt x="393" y="2540"/>
                  </a:cubicBezTo>
                  <a:cubicBezTo>
                    <a:pt x="430" y="2533"/>
                    <a:pt x="453" y="2533"/>
                    <a:pt x="482" y="2563"/>
                  </a:cubicBezTo>
                  <a:cubicBezTo>
                    <a:pt x="505" y="2592"/>
                    <a:pt x="549" y="2533"/>
                    <a:pt x="579" y="2540"/>
                  </a:cubicBezTo>
                  <a:cubicBezTo>
                    <a:pt x="586" y="2570"/>
                    <a:pt x="586" y="2600"/>
                    <a:pt x="623" y="2592"/>
                  </a:cubicBezTo>
                  <a:cubicBezTo>
                    <a:pt x="623" y="2577"/>
                    <a:pt x="631" y="2555"/>
                    <a:pt x="638" y="2540"/>
                  </a:cubicBezTo>
                  <a:cubicBezTo>
                    <a:pt x="646" y="2540"/>
                    <a:pt x="653" y="2533"/>
                    <a:pt x="661" y="2533"/>
                  </a:cubicBezTo>
                  <a:cubicBezTo>
                    <a:pt x="661" y="2518"/>
                    <a:pt x="668" y="2511"/>
                    <a:pt x="690" y="2503"/>
                  </a:cubicBezTo>
                  <a:cubicBezTo>
                    <a:pt x="698" y="2533"/>
                    <a:pt x="713" y="2563"/>
                    <a:pt x="742" y="2563"/>
                  </a:cubicBezTo>
                  <a:cubicBezTo>
                    <a:pt x="727" y="2570"/>
                    <a:pt x="720" y="2592"/>
                    <a:pt x="727" y="2607"/>
                  </a:cubicBezTo>
                  <a:cubicBezTo>
                    <a:pt x="750" y="2592"/>
                    <a:pt x="765" y="2577"/>
                    <a:pt x="780" y="2577"/>
                  </a:cubicBezTo>
                  <a:cubicBezTo>
                    <a:pt x="765" y="2577"/>
                    <a:pt x="750" y="2592"/>
                    <a:pt x="727" y="2607"/>
                  </a:cubicBezTo>
                  <a:cubicBezTo>
                    <a:pt x="735" y="2614"/>
                    <a:pt x="742" y="2614"/>
                    <a:pt x="750" y="2614"/>
                  </a:cubicBezTo>
                  <a:cubicBezTo>
                    <a:pt x="780" y="2622"/>
                    <a:pt x="809" y="2607"/>
                    <a:pt x="839" y="2614"/>
                  </a:cubicBezTo>
                  <a:cubicBezTo>
                    <a:pt x="876" y="2614"/>
                    <a:pt x="906" y="2637"/>
                    <a:pt x="935" y="2644"/>
                  </a:cubicBezTo>
                  <a:cubicBezTo>
                    <a:pt x="972" y="2644"/>
                    <a:pt x="1010" y="2644"/>
                    <a:pt x="1039" y="2644"/>
                  </a:cubicBezTo>
                  <a:cubicBezTo>
                    <a:pt x="1039" y="2637"/>
                    <a:pt x="1047" y="2629"/>
                    <a:pt x="1047" y="2622"/>
                  </a:cubicBezTo>
                  <a:cubicBezTo>
                    <a:pt x="1099" y="2622"/>
                    <a:pt x="1114" y="2644"/>
                    <a:pt x="1151" y="2674"/>
                  </a:cubicBezTo>
                  <a:cubicBezTo>
                    <a:pt x="1151" y="2704"/>
                    <a:pt x="1180" y="2711"/>
                    <a:pt x="1203" y="2711"/>
                  </a:cubicBezTo>
                  <a:cubicBezTo>
                    <a:pt x="1240" y="2726"/>
                    <a:pt x="1240" y="2741"/>
                    <a:pt x="1240" y="2778"/>
                  </a:cubicBezTo>
                  <a:cubicBezTo>
                    <a:pt x="1232" y="2822"/>
                    <a:pt x="1270" y="2845"/>
                    <a:pt x="1284" y="2889"/>
                  </a:cubicBezTo>
                  <a:cubicBezTo>
                    <a:pt x="1299" y="2934"/>
                    <a:pt x="1277" y="2986"/>
                    <a:pt x="1284" y="3030"/>
                  </a:cubicBezTo>
                  <a:cubicBezTo>
                    <a:pt x="1225" y="3030"/>
                    <a:pt x="1255" y="3082"/>
                    <a:pt x="1217" y="3090"/>
                  </a:cubicBezTo>
                  <a:cubicBezTo>
                    <a:pt x="1210" y="3105"/>
                    <a:pt x="1210" y="3134"/>
                    <a:pt x="1210" y="3149"/>
                  </a:cubicBezTo>
                  <a:cubicBezTo>
                    <a:pt x="1173" y="3171"/>
                    <a:pt x="1180" y="3238"/>
                    <a:pt x="1143" y="3261"/>
                  </a:cubicBezTo>
                  <a:cubicBezTo>
                    <a:pt x="1136" y="3290"/>
                    <a:pt x="1106" y="3320"/>
                    <a:pt x="1106" y="3357"/>
                  </a:cubicBezTo>
                  <a:cubicBezTo>
                    <a:pt x="1069" y="3320"/>
                    <a:pt x="1069" y="3379"/>
                    <a:pt x="1069" y="3402"/>
                  </a:cubicBezTo>
                  <a:lnTo>
                    <a:pt x="1062" y="3402"/>
                  </a:lnTo>
                  <a:cubicBezTo>
                    <a:pt x="1062" y="3431"/>
                    <a:pt x="1106" y="3454"/>
                    <a:pt x="1084" y="3483"/>
                  </a:cubicBezTo>
                  <a:cubicBezTo>
                    <a:pt x="1069" y="3498"/>
                    <a:pt x="1054" y="3498"/>
                    <a:pt x="1032" y="3498"/>
                  </a:cubicBezTo>
                  <a:cubicBezTo>
                    <a:pt x="1010" y="3491"/>
                    <a:pt x="1002" y="3513"/>
                    <a:pt x="980" y="3521"/>
                  </a:cubicBezTo>
                  <a:cubicBezTo>
                    <a:pt x="943" y="3543"/>
                    <a:pt x="891" y="3521"/>
                    <a:pt x="854" y="3528"/>
                  </a:cubicBezTo>
                  <a:cubicBezTo>
                    <a:pt x="802" y="3528"/>
                    <a:pt x="817" y="3580"/>
                    <a:pt x="817" y="3610"/>
                  </a:cubicBezTo>
                  <a:cubicBezTo>
                    <a:pt x="794" y="3617"/>
                    <a:pt x="765" y="3595"/>
                    <a:pt x="750" y="3624"/>
                  </a:cubicBezTo>
                  <a:cubicBezTo>
                    <a:pt x="742" y="3639"/>
                    <a:pt x="750" y="3662"/>
                    <a:pt x="750" y="3684"/>
                  </a:cubicBezTo>
                  <a:cubicBezTo>
                    <a:pt x="750" y="3713"/>
                    <a:pt x="742" y="3780"/>
                    <a:pt x="787" y="3780"/>
                  </a:cubicBezTo>
                  <a:cubicBezTo>
                    <a:pt x="794" y="3803"/>
                    <a:pt x="809" y="3818"/>
                    <a:pt x="809" y="3840"/>
                  </a:cubicBezTo>
                  <a:cubicBezTo>
                    <a:pt x="765" y="3832"/>
                    <a:pt x="780" y="3884"/>
                    <a:pt x="742" y="3877"/>
                  </a:cubicBezTo>
                  <a:cubicBezTo>
                    <a:pt x="735" y="3921"/>
                    <a:pt x="742" y="3959"/>
                    <a:pt x="705" y="3988"/>
                  </a:cubicBezTo>
                  <a:cubicBezTo>
                    <a:pt x="683" y="4003"/>
                    <a:pt x="653" y="4033"/>
                    <a:pt x="623" y="4025"/>
                  </a:cubicBezTo>
                  <a:cubicBezTo>
                    <a:pt x="623" y="4070"/>
                    <a:pt x="750" y="4256"/>
                    <a:pt x="661" y="4278"/>
                  </a:cubicBezTo>
                  <a:cubicBezTo>
                    <a:pt x="653" y="4323"/>
                    <a:pt x="675" y="4323"/>
                    <a:pt x="713" y="4330"/>
                  </a:cubicBezTo>
                  <a:cubicBezTo>
                    <a:pt x="772" y="4345"/>
                    <a:pt x="735" y="4426"/>
                    <a:pt x="735" y="4471"/>
                  </a:cubicBezTo>
                  <a:cubicBezTo>
                    <a:pt x="757" y="4471"/>
                    <a:pt x="772" y="4478"/>
                    <a:pt x="787" y="4478"/>
                  </a:cubicBezTo>
                  <a:cubicBezTo>
                    <a:pt x="794" y="4441"/>
                    <a:pt x="802" y="4412"/>
                    <a:pt x="831" y="4389"/>
                  </a:cubicBezTo>
                  <a:cubicBezTo>
                    <a:pt x="839" y="4434"/>
                    <a:pt x="883" y="4412"/>
                    <a:pt x="906" y="4434"/>
                  </a:cubicBezTo>
                  <a:cubicBezTo>
                    <a:pt x="943" y="4456"/>
                    <a:pt x="920" y="4530"/>
                    <a:pt x="972" y="4538"/>
                  </a:cubicBezTo>
                  <a:cubicBezTo>
                    <a:pt x="972" y="4530"/>
                    <a:pt x="980" y="4515"/>
                    <a:pt x="980" y="4508"/>
                  </a:cubicBezTo>
                  <a:cubicBezTo>
                    <a:pt x="1002" y="4501"/>
                    <a:pt x="1047" y="4508"/>
                    <a:pt x="1047" y="4545"/>
                  </a:cubicBezTo>
                  <a:cubicBezTo>
                    <a:pt x="1084" y="4530"/>
                    <a:pt x="1106" y="4493"/>
                    <a:pt x="1151" y="4486"/>
                  </a:cubicBezTo>
                  <a:cubicBezTo>
                    <a:pt x="1151" y="4456"/>
                    <a:pt x="1158" y="4419"/>
                    <a:pt x="1180" y="4412"/>
                  </a:cubicBezTo>
                  <a:cubicBezTo>
                    <a:pt x="1166" y="4382"/>
                    <a:pt x="1151" y="4360"/>
                    <a:pt x="1121" y="4352"/>
                  </a:cubicBezTo>
                  <a:cubicBezTo>
                    <a:pt x="1114" y="4330"/>
                    <a:pt x="1128" y="4323"/>
                    <a:pt x="1143" y="4323"/>
                  </a:cubicBezTo>
                  <a:cubicBezTo>
                    <a:pt x="1151" y="4308"/>
                    <a:pt x="1151" y="4285"/>
                    <a:pt x="1151" y="4270"/>
                  </a:cubicBezTo>
                  <a:cubicBezTo>
                    <a:pt x="1143" y="4256"/>
                    <a:pt x="1121" y="4248"/>
                    <a:pt x="1121" y="4226"/>
                  </a:cubicBezTo>
                  <a:cubicBezTo>
                    <a:pt x="1091" y="4218"/>
                    <a:pt x="1054" y="4248"/>
                    <a:pt x="1017" y="4241"/>
                  </a:cubicBezTo>
                  <a:cubicBezTo>
                    <a:pt x="1017" y="4189"/>
                    <a:pt x="1054" y="4122"/>
                    <a:pt x="1039" y="4070"/>
                  </a:cubicBezTo>
                  <a:cubicBezTo>
                    <a:pt x="1025" y="4025"/>
                    <a:pt x="987" y="4055"/>
                    <a:pt x="972" y="4018"/>
                  </a:cubicBezTo>
                  <a:cubicBezTo>
                    <a:pt x="958" y="3988"/>
                    <a:pt x="995" y="3855"/>
                    <a:pt x="935" y="3862"/>
                  </a:cubicBezTo>
                  <a:cubicBezTo>
                    <a:pt x="913" y="3825"/>
                    <a:pt x="943" y="3766"/>
                    <a:pt x="898" y="3743"/>
                  </a:cubicBezTo>
                  <a:cubicBezTo>
                    <a:pt x="883" y="3728"/>
                    <a:pt x="824" y="3743"/>
                    <a:pt x="831" y="3713"/>
                  </a:cubicBezTo>
                  <a:cubicBezTo>
                    <a:pt x="876" y="3713"/>
                    <a:pt x="891" y="3676"/>
                    <a:pt x="906" y="3647"/>
                  </a:cubicBezTo>
                  <a:cubicBezTo>
                    <a:pt x="958" y="3624"/>
                    <a:pt x="980" y="3632"/>
                    <a:pt x="980" y="3691"/>
                  </a:cubicBezTo>
                  <a:cubicBezTo>
                    <a:pt x="1032" y="3691"/>
                    <a:pt x="1039" y="3691"/>
                    <a:pt x="1047" y="3639"/>
                  </a:cubicBezTo>
                  <a:cubicBezTo>
                    <a:pt x="1054" y="3647"/>
                    <a:pt x="1069" y="3639"/>
                    <a:pt x="1077" y="3639"/>
                  </a:cubicBezTo>
                  <a:cubicBezTo>
                    <a:pt x="1084" y="3624"/>
                    <a:pt x="1077" y="3610"/>
                    <a:pt x="1084" y="3595"/>
                  </a:cubicBezTo>
                  <a:cubicBezTo>
                    <a:pt x="1114" y="3595"/>
                    <a:pt x="1128" y="3558"/>
                    <a:pt x="1166" y="3550"/>
                  </a:cubicBezTo>
                  <a:cubicBezTo>
                    <a:pt x="1180" y="3573"/>
                    <a:pt x="1158" y="3580"/>
                    <a:pt x="1151" y="3602"/>
                  </a:cubicBezTo>
                  <a:cubicBezTo>
                    <a:pt x="1136" y="3632"/>
                    <a:pt x="1173" y="3662"/>
                    <a:pt x="1173" y="3691"/>
                  </a:cubicBezTo>
                  <a:cubicBezTo>
                    <a:pt x="1128" y="3691"/>
                    <a:pt x="1084" y="3691"/>
                    <a:pt x="1091" y="3751"/>
                  </a:cubicBezTo>
                  <a:cubicBezTo>
                    <a:pt x="1099" y="3758"/>
                    <a:pt x="1114" y="3766"/>
                    <a:pt x="1121" y="3773"/>
                  </a:cubicBezTo>
                  <a:cubicBezTo>
                    <a:pt x="1121" y="3758"/>
                    <a:pt x="1128" y="3743"/>
                    <a:pt x="1128" y="3728"/>
                  </a:cubicBezTo>
                  <a:cubicBezTo>
                    <a:pt x="1136" y="3721"/>
                    <a:pt x="1151" y="3721"/>
                    <a:pt x="1166" y="3728"/>
                  </a:cubicBezTo>
                  <a:cubicBezTo>
                    <a:pt x="1166" y="3758"/>
                    <a:pt x="1166" y="3780"/>
                    <a:pt x="1136" y="3795"/>
                  </a:cubicBezTo>
                  <a:cubicBezTo>
                    <a:pt x="1128" y="3803"/>
                    <a:pt x="1128" y="3818"/>
                    <a:pt x="1136" y="3825"/>
                  </a:cubicBezTo>
                  <a:cubicBezTo>
                    <a:pt x="1151" y="3825"/>
                    <a:pt x="1166" y="3818"/>
                    <a:pt x="1166" y="3803"/>
                  </a:cubicBezTo>
                  <a:cubicBezTo>
                    <a:pt x="1180" y="3795"/>
                    <a:pt x="1210" y="3780"/>
                    <a:pt x="1225" y="3788"/>
                  </a:cubicBezTo>
                  <a:cubicBezTo>
                    <a:pt x="1240" y="3803"/>
                    <a:pt x="1210" y="3832"/>
                    <a:pt x="1240" y="3840"/>
                  </a:cubicBezTo>
                  <a:cubicBezTo>
                    <a:pt x="1240" y="3847"/>
                    <a:pt x="1247" y="3855"/>
                    <a:pt x="1247" y="3862"/>
                  </a:cubicBezTo>
                  <a:cubicBezTo>
                    <a:pt x="1270" y="3862"/>
                    <a:pt x="1284" y="3847"/>
                    <a:pt x="1314" y="3855"/>
                  </a:cubicBezTo>
                  <a:cubicBezTo>
                    <a:pt x="1344" y="3862"/>
                    <a:pt x="1359" y="3870"/>
                    <a:pt x="1396" y="3862"/>
                  </a:cubicBezTo>
                  <a:cubicBezTo>
                    <a:pt x="1396" y="3855"/>
                    <a:pt x="1396" y="3840"/>
                    <a:pt x="1396" y="3832"/>
                  </a:cubicBezTo>
                  <a:cubicBezTo>
                    <a:pt x="1433" y="3825"/>
                    <a:pt x="1388" y="3736"/>
                    <a:pt x="1381" y="3713"/>
                  </a:cubicBezTo>
                  <a:cubicBezTo>
                    <a:pt x="1411" y="3721"/>
                    <a:pt x="1418" y="3743"/>
                    <a:pt x="1448" y="3743"/>
                  </a:cubicBezTo>
                  <a:cubicBezTo>
                    <a:pt x="1448" y="3795"/>
                    <a:pt x="1477" y="3780"/>
                    <a:pt x="1522" y="3780"/>
                  </a:cubicBezTo>
                  <a:cubicBezTo>
                    <a:pt x="1529" y="3810"/>
                    <a:pt x="1374" y="3929"/>
                    <a:pt x="1477" y="3944"/>
                  </a:cubicBezTo>
                  <a:cubicBezTo>
                    <a:pt x="1477" y="3921"/>
                    <a:pt x="1455" y="3899"/>
                    <a:pt x="1485" y="3884"/>
                  </a:cubicBezTo>
                  <a:cubicBezTo>
                    <a:pt x="1507" y="3877"/>
                    <a:pt x="1537" y="3892"/>
                    <a:pt x="1559" y="3892"/>
                  </a:cubicBezTo>
                  <a:cubicBezTo>
                    <a:pt x="1552" y="3832"/>
                    <a:pt x="1596" y="3847"/>
                    <a:pt x="1611" y="3892"/>
                  </a:cubicBezTo>
                  <a:cubicBezTo>
                    <a:pt x="1656" y="3899"/>
                    <a:pt x="1722" y="3892"/>
                    <a:pt x="1774" y="3892"/>
                  </a:cubicBezTo>
                  <a:cubicBezTo>
                    <a:pt x="1774" y="3877"/>
                    <a:pt x="1767" y="3766"/>
                    <a:pt x="1812" y="3795"/>
                  </a:cubicBezTo>
                  <a:cubicBezTo>
                    <a:pt x="1841" y="3818"/>
                    <a:pt x="1923" y="3766"/>
                    <a:pt x="1901" y="3728"/>
                  </a:cubicBezTo>
                  <a:cubicBezTo>
                    <a:pt x="1923" y="3721"/>
                    <a:pt x="1953" y="3728"/>
                    <a:pt x="1975" y="3736"/>
                  </a:cubicBezTo>
                  <a:cubicBezTo>
                    <a:pt x="1975" y="3713"/>
                    <a:pt x="2042" y="3691"/>
                    <a:pt x="2064" y="3699"/>
                  </a:cubicBezTo>
                  <a:cubicBezTo>
                    <a:pt x="2064" y="3721"/>
                    <a:pt x="2064" y="3751"/>
                    <a:pt x="2086" y="3766"/>
                  </a:cubicBezTo>
                  <a:cubicBezTo>
                    <a:pt x="2109" y="3780"/>
                    <a:pt x="2131" y="3818"/>
                    <a:pt x="2153" y="3825"/>
                  </a:cubicBezTo>
                  <a:cubicBezTo>
                    <a:pt x="2168" y="3884"/>
                    <a:pt x="2086" y="3877"/>
                    <a:pt x="2094" y="3929"/>
                  </a:cubicBezTo>
                  <a:cubicBezTo>
                    <a:pt x="2101" y="3929"/>
                    <a:pt x="2109" y="3929"/>
                    <a:pt x="2109" y="3929"/>
                  </a:cubicBezTo>
                  <a:cubicBezTo>
                    <a:pt x="2109" y="3936"/>
                    <a:pt x="2101" y="3951"/>
                    <a:pt x="2101" y="3951"/>
                  </a:cubicBezTo>
                  <a:cubicBezTo>
                    <a:pt x="2086" y="3959"/>
                    <a:pt x="2094" y="3959"/>
                    <a:pt x="2079" y="3966"/>
                  </a:cubicBezTo>
                  <a:cubicBezTo>
                    <a:pt x="2064" y="3966"/>
                    <a:pt x="2057" y="3973"/>
                    <a:pt x="2049" y="3988"/>
                  </a:cubicBezTo>
                  <a:cubicBezTo>
                    <a:pt x="2072" y="3996"/>
                    <a:pt x="2086" y="3996"/>
                    <a:pt x="2109" y="3988"/>
                  </a:cubicBezTo>
                  <a:cubicBezTo>
                    <a:pt x="2101" y="3959"/>
                    <a:pt x="2131" y="3944"/>
                    <a:pt x="2153" y="3951"/>
                  </a:cubicBezTo>
                  <a:cubicBezTo>
                    <a:pt x="2183" y="3959"/>
                    <a:pt x="2168" y="3996"/>
                    <a:pt x="2168" y="4018"/>
                  </a:cubicBezTo>
                  <a:cubicBezTo>
                    <a:pt x="2220" y="4033"/>
                    <a:pt x="2213" y="3959"/>
                    <a:pt x="2198" y="3929"/>
                  </a:cubicBezTo>
                  <a:cubicBezTo>
                    <a:pt x="2213" y="3921"/>
                    <a:pt x="2242" y="3914"/>
                    <a:pt x="2250" y="3936"/>
                  </a:cubicBezTo>
                  <a:cubicBezTo>
                    <a:pt x="2250" y="3929"/>
                    <a:pt x="2257" y="3921"/>
                    <a:pt x="2257" y="3907"/>
                  </a:cubicBezTo>
                  <a:cubicBezTo>
                    <a:pt x="2287" y="3899"/>
                    <a:pt x="2287" y="3921"/>
                    <a:pt x="2294" y="3936"/>
                  </a:cubicBezTo>
                  <a:cubicBezTo>
                    <a:pt x="2309" y="3959"/>
                    <a:pt x="2346" y="3951"/>
                    <a:pt x="2369" y="3951"/>
                  </a:cubicBezTo>
                  <a:cubicBezTo>
                    <a:pt x="2369" y="3951"/>
                    <a:pt x="2369" y="3944"/>
                    <a:pt x="2369" y="3936"/>
                  </a:cubicBezTo>
                  <a:cubicBezTo>
                    <a:pt x="2354" y="3936"/>
                    <a:pt x="2346" y="3921"/>
                    <a:pt x="2346" y="3914"/>
                  </a:cubicBezTo>
                  <a:cubicBezTo>
                    <a:pt x="2369" y="3907"/>
                    <a:pt x="2391" y="3907"/>
                    <a:pt x="2413" y="3907"/>
                  </a:cubicBezTo>
                  <a:cubicBezTo>
                    <a:pt x="2413" y="3914"/>
                    <a:pt x="2413" y="3929"/>
                    <a:pt x="2421" y="3936"/>
                  </a:cubicBezTo>
                  <a:cubicBezTo>
                    <a:pt x="2421" y="3929"/>
                    <a:pt x="2421" y="3914"/>
                    <a:pt x="2421" y="3899"/>
                  </a:cubicBezTo>
                  <a:cubicBezTo>
                    <a:pt x="2435" y="3899"/>
                    <a:pt x="2458" y="3899"/>
                    <a:pt x="2473" y="3899"/>
                  </a:cubicBezTo>
                  <a:cubicBezTo>
                    <a:pt x="2465" y="3914"/>
                    <a:pt x="2465" y="3914"/>
                    <a:pt x="2450" y="3921"/>
                  </a:cubicBezTo>
                  <a:cubicBezTo>
                    <a:pt x="2435" y="3936"/>
                    <a:pt x="2443" y="3959"/>
                    <a:pt x="2435" y="3973"/>
                  </a:cubicBezTo>
                  <a:cubicBezTo>
                    <a:pt x="2435" y="4011"/>
                    <a:pt x="2428" y="4040"/>
                    <a:pt x="2413" y="4070"/>
                  </a:cubicBezTo>
                  <a:cubicBezTo>
                    <a:pt x="2450" y="4085"/>
                    <a:pt x="2465" y="4033"/>
                    <a:pt x="2502" y="4040"/>
                  </a:cubicBezTo>
                  <a:cubicBezTo>
                    <a:pt x="2502" y="4070"/>
                    <a:pt x="2643" y="4055"/>
                    <a:pt x="2673" y="4055"/>
                  </a:cubicBezTo>
                  <a:cubicBezTo>
                    <a:pt x="2651" y="3996"/>
                    <a:pt x="2740" y="3973"/>
                    <a:pt x="2695" y="3914"/>
                  </a:cubicBezTo>
                  <a:cubicBezTo>
                    <a:pt x="2710" y="3907"/>
                    <a:pt x="2725" y="3907"/>
                    <a:pt x="2740" y="3907"/>
                  </a:cubicBezTo>
                  <a:cubicBezTo>
                    <a:pt x="2732" y="3921"/>
                    <a:pt x="2740" y="3929"/>
                    <a:pt x="2740" y="3936"/>
                  </a:cubicBezTo>
                  <a:cubicBezTo>
                    <a:pt x="2755" y="3921"/>
                    <a:pt x="2770" y="3892"/>
                    <a:pt x="2807" y="3899"/>
                  </a:cubicBezTo>
                  <a:cubicBezTo>
                    <a:pt x="2807" y="3907"/>
                    <a:pt x="2814" y="3914"/>
                    <a:pt x="2807" y="3929"/>
                  </a:cubicBezTo>
                  <a:cubicBezTo>
                    <a:pt x="2821" y="3944"/>
                    <a:pt x="2836" y="3959"/>
                    <a:pt x="2859" y="3951"/>
                  </a:cubicBezTo>
                  <a:cubicBezTo>
                    <a:pt x="2859" y="3921"/>
                    <a:pt x="2881" y="3907"/>
                    <a:pt x="2874" y="3877"/>
                  </a:cubicBezTo>
                  <a:cubicBezTo>
                    <a:pt x="2896" y="3877"/>
                    <a:pt x="2933" y="3870"/>
                    <a:pt x="2948" y="3884"/>
                  </a:cubicBezTo>
                  <a:cubicBezTo>
                    <a:pt x="2978" y="3907"/>
                    <a:pt x="2940" y="3951"/>
                    <a:pt x="2948" y="3981"/>
                  </a:cubicBezTo>
                  <a:cubicBezTo>
                    <a:pt x="2978" y="3988"/>
                    <a:pt x="3022" y="3966"/>
                    <a:pt x="3029" y="4003"/>
                  </a:cubicBezTo>
                  <a:cubicBezTo>
                    <a:pt x="3044" y="4055"/>
                    <a:pt x="3119" y="4033"/>
                    <a:pt x="3156" y="4040"/>
                  </a:cubicBezTo>
                  <a:cubicBezTo>
                    <a:pt x="3156" y="4070"/>
                    <a:pt x="3141" y="4115"/>
                    <a:pt x="3156" y="4144"/>
                  </a:cubicBezTo>
                  <a:cubicBezTo>
                    <a:pt x="3186" y="4174"/>
                    <a:pt x="3252" y="4152"/>
                    <a:pt x="3282" y="4159"/>
                  </a:cubicBezTo>
                  <a:cubicBezTo>
                    <a:pt x="3282" y="4167"/>
                    <a:pt x="3282" y="4181"/>
                    <a:pt x="3282" y="4196"/>
                  </a:cubicBezTo>
                  <a:cubicBezTo>
                    <a:pt x="3312" y="4196"/>
                    <a:pt x="3334" y="4196"/>
                    <a:pt x="3364" y="4196"/>
                  </a:cubicBezTo>
                  <a:cubicBezTo>
                    <a:pt x="3364" y="4226"/>
                    <a:pt x="3364" y="4248"/>
                    <a:pt x="3364" y="4270"/>
                  </a:cubicBezTo>
                  <a:cubicBezTo>
                    <a:pt x="3379" y="4278"/>
                    <a:pt x="3393" y="4278"/>
                    <a:pt x="3408" y="4278"/>
                  </a:cubicBezTo>
                  <a:cubicBezTo>
                    <a:pt x="3408" y="4293"/>
                    <a:pt x="3408" y="4308"/>
                    <a:pt x="3408" y="4323"/>
                  </a:cubicBezTo>
                  <a:cubicBezTo>
                    <a:pt x="3438" y="4315"/>
                    <a:pt x="3431" y="4352"/>
                    <a:pt x="3460" y="4345"/>
                  </a:cubicBezTo>
                  <a:cubicBezTo>
                    <a:pt x="3468" y="4323"/>
                    <a:pt x="3453" y="4300"/>
                    <a:pt x="3460" y="4285"/>
                  </a:cubicBezTo>
                  <a:cubicBezTo>
                    <a:pt x="3505" y="4278"/>
                    <a:pt x="3608" y="4300"/>
                    <a:pt x="3637" y="4263"/>
                  </a:cubicBezTo>
                  <a:cubicBezTo>
                    <a:pt x="3660" y="4263"/>
                    <a:pt x="3682" y="4263"/>
                    <a:pt x="3697" y="4285"/>
                  </a:cubicBezTo>
                  <a:cubicBezTo>
                    <a:pt x="3704" y="4293"/>
                    <a:pt x="3704" y="4300"/>
                    <a:pt x="3704" y="4315"/>
                  </a:cubicBezTo>
                  <a:cubicBezTo>
                    <a:pt x="3712" y="4323"/>
                    <a:pt x="3727" y="4315"/>
                    <a:pt x="3741" y="4323"/>
                  </a:cubicBezTo>
                  <a:cubicBezTo>
                    <a:pt x="3779" y="4374"/>
                    <a:pt x="3719" y="4404"/>
                    <a:pt x="3682" y="4382"/>
                  </a:cubicBezTo>
                  <a:cubicBezTo>
                    <a:pt x="3675" y="4404"/>
                    <a:pt x="3675" y="4419"/>
                    <a:pt x="3675" y="4441"/>
                  </a:cubicBezTo>
                  <a:cubicBezTo>
                    <a:pt x="3682" y="4441"/>
                    <a:pt x="3690" y="4441"/>
                    <a:pt x="3697" y="4441"/>
                  </a:cubicBezTo>
                  <a:cubicBezTo>
                    <a:pt x="3697" y="4464"/>
                    <a:pt x="3697" y="4486"/>
                    <a:pt x="3697" y="4501"/>
                  </a:cubicBezTo>
                  <a:cubicBezTo>
                    <a:pt x="3741" y="4501"/>
                    <a:pt x="3741" y="4538"/>
                    <a:pt x="3727" y="4568"/>
                  </a:cubicBezTo>
                  <a:cubicBezTo>
                    <a:pt x="3712" y="4612"/>
                    <a:pt x="3690" y="4634"/>
                    <a:pt x="3690" y="4679"/>
                  </a:cubicBezTo>
                  <a:cubicBezTo>
                    <a:pt x="3682" y="4679"/>
                    <a:pt x="3667" y="4686"/>
                    <a:pt x="3660" y="4679"/>
                  </a:cubicBezTo>
                  <a:cubicBezTo>
                    <a:pt x="3652" y="4686"/>
                    <a:pt x="3652" y="4701"/>
                    <a:pt x="3660" y="4709"/>
                  </a:cubicBezTo>
                  <a:cubicBezTo>
                    <a:pt x="3682" y="4716"/>
                    <a:pt x="3697" y="4731"/>
                    <a:pt x="3704" y="4746"/>
                  </a:cubicBezTo>
                  <a:cubicBezTo>
                    <a:pt x="3712" y="4768"/>
                    <a:pt x="3697" y="4798"/>
                    <a:pt x="3727" y="4798"/>
                  </a:cubicBezTo>
                  <a:cubicBezTo>
                    <a:pt x="3727" y="4805"/>
                    <a:pt x="3727" y="4813"/>
                    <a:pt x="3734" y="4813"/>
                  </a:cubicBezTo>
                  <a:cubicBezTo>
                    <a:pt x="3741" y="4805"/>
                    <a:pt x="3749" y="4790"/>
                    <a:pt x="3756" y="4783"/>
                  </a:cubicBezTo>
                  <a:cubicBezTo>
                    <a:pt x="3749" y="4790"/>
                    <a:pt x="3741" y="4805"/>
                    <a:pt x="3734" y="4813"/>
                  </a:cubicBezTo>
                  <a:cubicBezTo>
                    <a:pt x="3749" y="4835"/>
                    <a:pt x="3786" y="4835"/>
                    <a:pt x="3816" y="4842"/>
                  </a:cubicBezTo>
                  <a:cubicBezTo>
                    <a:pt x="3816" y="4902"/>
                    <a:pt x="3957" y="4902"/>
                    <a:pt x="4001" y="4887"/>
                  </a:cubicBezTo>
                  <a:cubicBezTo>
                    <a:pt x="4046" y="4857"/>
                    <a:pt x="4009" y="4798"/>
                    <a:pt x="4038" y="4768"/>
                  </a:cubicBezTo>
                  <a:cubicBezTo>
                    <a:pt x="4053" y="4753"/>
                    <a:pt x="4068" y="4775"/>
                    <a:pt x="4068" y="4746"/>
                  </a:cubicBezTo>
                  <a:cubicBezTo>
                    <a:pt x="4068" y="4723"/>
                    <a:pt x="4098" y="4731"/>
                    <a:pt x="4120" y="4731"/>
                  </a:cubicBezTo>
                  <a:cubicBezTo>
                    <a:pt x="4120" y="4716"/>
                    <a:pt x="4113" y="4709"/>
                    <a:pt x="4113" y="4701"/>
                  </a:cubicBezTo>
                  <a:lnTo>
                    <a:pt x="4105" y="4701"/>
                  </a:lnTo>
                  <a:lnTo>
                    <a:pt x="4113" y="4701"/>
                  </a:lnTo>
                  <a:cubicBezTo>
                    <a:pt x="4098" y="4686"/>
                    <a:pt x="4083" y="4672"/>
                    <a:pt x="4105" y="4649"/>
                  </a:cubicBezTo>
                  <a:cubicBezTo>
                    <a:pt x="4127" y="4627"/>
                    <a:pt x="4165" y="4627"/>
                    <a:pt x="4142" y="4590"/>
                  </a:cubicBezTo>
                  <a:cubicBezTo>
                    <a:pt x="4120" y="4560"/>
                    <a:pt x="4135" y="4538"/>
                    <a:pt x="4157" y="4508"/>
                  </a:cubicBezTo>
                  <a:cubicBezTo>
                    <a:pt x="4172" y="4486"/>
                    <a:pt x="4150" y="4478"/>
                    <a:pt x="4142" y="4464"/>
                  </a:cubicBezTo>
                  <a:cubicBezTo>
                    <a:pt x="4142" y="4449"/>
                    <a:pt x="4142" y="4434"/>
                    <a:pt x="4142" y="4419"/>
                  </a:cubicBezTo>
                  <a:cubicBezTo>
                    <a:pt x="4127" y="4412"/>
                    <a:pt x="4120" y="4412"/>
                    <a:pt x="4105" y="4412"/>
                  </a:cubicBezTo>
                  <a:cubicBezTo>
                    <a:pt x="4120" y="4412"/>
                    <a:pt x="4127" y="4412"/>
                    <a:pt x="4142" y="4419"/>
                  </a:cubicBezTo>
                  <a:lnTo>
                    <a:pt x="4142" y="4412"/>
                  </a:lnTo>
                  <a:cubicBezTo>
                    <a:pt x="4187" y="4404"/>
                    <a:pt x="4224" y="4389"/>
                    <a:pt x="4232" y="4337"/>
                  </a:cubicBezTo>
                  <a:cubicBezTo>
                    <a:pt x="4232" y="4278"/>
                    <a:pt x="4202" y="4256"/>
                    <a:pt x="4165" y="4226"/>
                  </a:cubicBezTo>
                  <a:cubicBezTo>
                    <a:pt x="4113" y="4189"/>
                    <a:pt x="4127" y="4137"/>
                    <a:pt x="4113" y="4092"/>
                  </a:cubicBezTo>
                  <a:cubicBezTo>
                    <a:pt x="4090" y="4040"/>
                    <a:pt x="4090" y="3996"/>
                    <a:pt x="4105" y="3936"/>
                  </a:cubicBezTo>
                  <a:cubicBezTo>
                    <a:pt x="4120" y="3899"/>
                    <a:pt x="4142" y="3862"/>
                    <a:pt x="4187" y="3855"/>
                  </a:cubicBezTo>
                  <a:cubicBezTo>
                    <a:pt x="4239" y="3840"/>
                    <a:pt x="4269" y="3810"/>
                    <a:pt x="4313" y="3780"/>
                  </a:cubicBezTo>
                  <a:cubicBezTo>
                    <a:pt x="4350" y="3766"/>
                    <a:pt x="4402" y="3766"/>
                    <a:pt x="4425" y="3728"/>
                  </a:cubicBezTo>
                  <a:cubicBezTo>
                    <a:pt x="4447" y="3691"/>
                    <a:pt x="4462" y="3639"/>
                    <a:pt x="4514" y="3632"/>
                  </a:cubicBezTo>
                  <a:cubicBezTo>
                    <a:pt x="4521" y="3610"/>
                    <a:pt x="4551" y="3610"/>
                    <a:pt x="4573" y="3602"/>
                  </a:cubicBezTo>
                  <a:cubicBezTo>
                    <a:pt x="4595" y="3587"/>
                    <a:pt x="4595" y="3565"/>
                    <a:pt x="4595" y="3543"/>
                  </a:cubicBezTo>
                  <a:cubicBezTo>
                    <a:pt x="4610" y="3498"/>
                    <a:pt x="4692" y="3513"/>
                    <a:pt x="4684" y="3565"/>
                  </a:cubicBezTo>
                  <a:cubicBezTo>
                    <a:pt x="4722" y="3565"/>
                    <a:pt x="4722" y="3543"/>
                    <a:pt x="4751" y="3528"/>
                  </a:cubicBezTo>
                  <a:cubicBezTo>
                    <a:pt x="4789" y="3498"/>
                    <a:pt x="4840" y="3535"/>
                    <a:pt x="4878" y="3543"/>
                  </a:cubicBezTo>
                  <a:cubicBezTo>
                    <a:pt x="4967" y="3550"/>
                    <a:pt x="4967" y="3461"/>
                    <a:pt x="4892" y="3439"/>
                  </a:cubicBezTo>
                  <a:cubicBezTo>
                    <a:pt x="4818" y="3424"/>
                    <a:pt x="4774" y="3372"/>
                    <a:pt x="4707" y="3342"/>
                  </a:cubicBezTo>
                  <a:cubicBezTo>
                    <a:pt x="4692" y="3335"/>
                    <a:pt x="4677" y="3327"/>
                    <a:pt x="4662" y="3313"/>
                  </a:cubicBezTo>
                  <a:cubicBezTo>
                    <a:pt x="4640" y="3298"/>
                    <a:pt x="4647" y="3276"/>
                    <a:pt x="4632" y="3253"/>
                  </a:cubicBezTo>
                  <a:cubicBezTo>
                    <a:pt x="4610" y="3209"/>
                    <a:pt x="4566" y="3201"/>
                    <a:pt x="4543" y="3149"/>
                  </a:cubicBezTo>
                  <a:cubicBezTo>
                    <a:pt x="4581" y="3149"/>
                    <a:pt x="4625" y="3134"/>
                    <a:pt x="4655" y="3112"/>
                  </a:cubicBezTo>
                  <a:cubicBezTo>
                    <a:pt x="4677" y="3097"/>
                    <a:pt x="4655" y="3060"/>
                    <a:pt x="4655" y="3045"/>
                  </a:cubicBezTo>
                  <a:cubicBezTo>
                    <a:pt x="4647" y="3016"/>
                    <a:pt x="4625" y="3023"/>
                    <a:pt x="4603" y="3016"/>
                  </a:cubicBezTo>
                  <a:cubicBezTo>
                    <a:pt x="4566" y="3016"/>
                    <a:pt x="4536" y="2993"/>
                    <a:pt x="4506" y="2986"/>
                  </a:cubicBezTo>
                  <a:cubicBezTo>
                    <a:pt x="4484" y="2949"/>
                    <a:pt x="4492" y="2911"/>
                    <a:pt x="4543" y="2911"/>
                  </a:cubicBezTo>
                  <a:cubicBezTo>
                    <a:pt x="4588" y="2911"/>
                    <a:pt x="4566" y="2882"/>
                    <a:pt x="4610" y="2867"/>
                  </a:cubicBezTo>
                  <a:cubicBezTo>
                    <a:pt x="4662" y="2852"/>
                    <a:pt x="4722" y="2874"/>
                    <a:pt x="4781" y="2867"/>
                  </a:cubicBezTo>
                  <a:cubicBezTo>
                    <a:pt x="4803" y="2867"/>
                    <a:pt x="4826" y="2852"/>
                    <a:pt x="4803" y="2822"/>
                  </a:cubicBezTo>
                  <a:cubicBezTo>
                    <a:pt x="4789" y="2808"/>
                    <a:pt x="4759" y="2815"/>
                    <a:pt x="4737" y="2815"/>
                  </a:cubicBezTo>
                  <a:cubicBezTo>
                    <a:pt x="4737" y="2793"/>
                    <a:pt x="4729" y="2785"/>
                    <a:pt x="4714" y="2785"/>
                  </a:cubicBezTo>
                  <a:cubicBezTo>
                    <a:pt x="4707" y="2756"/>
                    <a:pt x="4707" y="2726"/>
                    <a:pt x="4707" y="2689"/>
                  </a:cubicBezTo>
                  <a:cubicBezTo>
                    <a:pt x="4670" y="2681"/>
                    <a:pt x="4618" y="2696"/>
                    <a:pt x="4588" y="2674"/>
                  </a:cubicBezTo>
                  <a:cubicBezTo>
                    <a:pt x="4551" y="2644"/>
                    <a:pt x="4573" y="2592"/>
                    <a:pt x="4566" y="2548"/>
                  </a:cubicBezTo>
                  <a:cubicBezTo>
                    <a:pt x="4558" y="2503"/>
                    <a:pt x="4499" y="2525"/>
                    <a:pt x="4506" y="2474"/>
                  </a:cubicBezTo>
                  <a:cubicBezTo>
                    <a:pt x="4521" y="2429"/>
                    <a:pt x="4469" y="2399"/>
                    <a:pt x="4477" y="2355"/>
                  </a:cubicBezTo>
                  <a:cubicBezTo>
                    <a:pt x="4439" y="2355"/>
                    <a:pt x="4425" y="2303"/>
                    <a:pt x="4417" y="2258"/>
                  </a:cubicBezTo>
                  <a:cubicBezTo>
                    <a:pt x="4395" y="2251"/>
                    <a:pt x="4373" y="2228"/>
                    <a:pt x="4343" y="2214"/>
                  </a:cubicBezTo>
                  <a:cubicBezTo>
                    <a:pt x="4298" y="2191"/>
                    <a:pt x="4239" y="2191"/>
                    <a:pt x="4180" y="2199"/>
                  </a:cubicBezTo>
                  <a:cubicBezTo>
                    <a:pt x="4172" y="2214"/>
                    <a:pt x="4165" y="2236"/>
                    <a:pt x="4150" y="2251"/>
                  </a:cubicBezTo>
                  <a:cubicBezTo>
                    <a:pt x="4135" y="2258"/>
                    <a:pt x="4105" y="2266"/>
                    <a:pt x="4098" y="2288"/>
                  </a:cubicBezTo>
                  <a:cubicBezTo>
                    <a:pt x="4061" y="2295"/>
                    <a:pt x="4053" y="2251"/>
                    <a:pt x="4046" y="2228"/>
                  </a:cubicBezTo>
                  <a:cubicBezTo>
                    <a:pt x="4031" y="2214"/>
                    <a:pt x="4024" y="2191"/>
                    <a:pt x="3994" y="2184"/>
                  </a:cubicBezTo>
                  <a:cubicBezTo>
                    <a:pt x="3957" y="2169"/>
                    <a:pt x="3905" y="2184"/>
                    <a:pt x="3860" y="2184"/>
                  </a:cubicBezTo>
                  <a:cubicBezTo>
                    <a:pt x="3853" y="2139"/>
                    <a:pt x="3756" y="2154"/>
                    <a:pt x="3727" y="2154"/>
                  </a:cubicBezTo>
                  <a:cubicBezTo>
                    <a:pt x="3727" y="2124"/>
                    <a:pt x="3727" y="2095"/>
                    <a:pt x="3727" y="2072"/>
                  </a:cubicBezTo>
                  <a:cubicBezTo>
                    <a:pt x="3727" y="2043"/>
                    <a:pt x="3704" y="2020"/>
                    <a:pt x="3697" y="1998"/>
                  </a:cubicBezTo>
                  <a:cubicBezTo>
                    <a:pt x="3645" y="1983"/>
                    <a:pt x="3585" y="2020"/>
                    <a:pt x="3534" y="2013"/>
                  </a:cubicBezTo>
                  <a:cubicBezTo>
                    <a:pt x="3497" y="2006"/>
                    <a:pt x="3497" y="1983"/>
                    <a:pt x="3475" y="1961"/>
                  </a:cubicBezTo>
                  <a:cubicBezTo>
                    <a:pt x="3453" y="1939"/>
                    <a:pt x="3438" y="1939"/>
                    <a:pt x="3408" y="1924"/>
                  </a:cubicBezTo>
                  <a:cubicBezTo>
                    <a:pt x="3371" y="1909"/>
                    <a:pt x="3326" y="1879"/>
                    <a:pt x="3282" y="1857"/>
                  </a:cubicBezTo>
                  <a:cubicBezTo>
                    <a:pt x="3252" y="1842"/>
                    <a:pt x="3245" y="1835"/>
                    <a:pt x="3215" y="1850"/>
                  </a:cubicBezTo>
                  <a:cubicBezTo>
                    <a:pt x="3200" y="1864"/>
                    <a:pt x="3186" y="1894"/>
                    <a:pt x="3163" y="1887"/>
                  </a:cubicBezTo>
                  <a:cubicBezTo>
                    <a:pt x="3148" y="1850"/>
                    <a:pt x="3104" y="1835"/>
                    <a:pt x="3074" y="1820"/>
                  </a:cubicBezTo>
                  <a:cubicBezTo>
                    <a:pt x="3044" y="1812"/>
                    <a:pt x="3022" y="1798"/>
                    <a:pt x="2985" y="1783"/>
                  </a:cubicBezTo>
                  <a:cubicBezTo>
                    <a:pt x="2992" y="1775"/>
                    <a:pt x="2985" y="1768"/>
                    <a:pt x="2985" y="1761"/>
                  </a:cubicBezTo>
                  <a:cubicBezTo>
                    <a:pt x="2955" y="1746"/>
                    <a:pt x="2926" y="1731"/>
                    <a:pt x="2896" y="1701"/>
                  </a:cubicBezTo>
                  <a:cubicBezTo>
                    <a:pt x="2859" y="1679"/>
                    <a:pt x="2844" y="1642"/>
                    <a:pt x="2807" y="1657"/>
                  </a:cubicBezTo>
                  <a:cubicBezTo>
                    <a:pt x="2807" y="1664"/>
                    <a:pt x="2807" y="1664"/>
                    <a:pt x="2799" y="1664"/>
                  </a:cubicBezTo>
                  <a:cubicBezTo>
                    <a:pt x="2770" y="1672"/>
                    <a:pt x="2784" y="1597"/>
                    <a:pt x="2777" y="1575"/>
                  </a:cubicBezTo>
                  <a:cubicBezTo>
                    <a:pt x="2770" y="1545"/>
                    <a:pt x="2747" y="1508"/>
                    <a:pt x="2718" y="1501"/>
                  </a:cubicBezTo>
                  <a:cubicBezTo>
                    <a:pt x="2695" y="1493"/>
                    <a:pt x="2688" y="1493"/>
                    <a:pt x="2666" y="1486"/>
                  </a:cubicBezTo>
                  <a:cubicBezTo>
                    <a:pt x="2651" y="1478"/>
                    <a:pt x="2636" y="1464"/>
                    <a:pt x="2621" y="1456"/>
                  </a:cubicBezTo>
                  <a:cubicBezTo>
                    <a:pt x="2606" y="1449"/>
                    <a:pt x="2584" y="1426"/>
                    <a:pt x="2569" y="1426"/>
                  </a:cubicBezTo>
                  <a:cubicBezTo>
                    <a:pt x="2554" y="1419"/>
                    <a:pt x="2532" y="1426"/>
                    <a:pt x="2517" y="1419"/>
                  </a:cubicBezTo>
                  <a:cubicBezTo>
                    <a:pt x="2517" y="1412"/>
                    <a:pt x="2517" y="1404"/>
                    <a:pt x="2517" y="1389"/>
                  </a:cubicBezTo>
                  <a:cubicBezTo>
                    <a:pt x="2450" y="1389"/>
                    <a:pt x="2413" y="1352"/>
                    <a:pt x="2369" y="1307"/>
                  </a:cubicBezTo>
                  <a:cubicBezTo>
                    <a:pt x="2346" y="1285"/>
                    <a:pt x="2339" y="1256"/>
                    <a:pt x="2309" y="1256"/>
                  </a:cubicBezTo>
                  <a:cubicBezTo>
                    <a:pt x="2265" y="1248"/>
                    <a:pt x="2272" y="1300"/>
                    <a:pt x="2272" y="1330"/>
                  </a:cubicBezTo>
                  <a:cubicBezTo>
                    <a:pt x="2242" y="1337"/>
                    <a:pt x="2235" y="1293"/>
                    <a:pt x="2213" y="1278"/>
                  </a:cubicBezTo>
                  <a:cubicBezTo>
                    <a:pt x="2183" y="1263"/>
                    <a:pt x="2161" y="1285"/>
                    <a:pt x="2131" y="1256"/>
                  </a:cubicBezTo>
                  <a:cubicBezTo>
                    <a:pt x="2124" y="1241"/>
                    <a:pt x="2116" y="1218"/>
                    <a:pt x="2109" y="1204"/>
                  </a:cubicBezTo>
                  <a:cubicBezTo>
                    <a:pt x="2109" y="1204"/>
                    <a:pt x="2101" y="1196"/>
                    <a:pt x="2094" y="1189"/>
                  </a:cubicBezTo>
                  <a:cubicBezTo>
                    <a:pt x="2079" y="1204"/>
                    <a:pt x="2064" y="1218"/>
                    <a:pt x="2072" y="1218"/>
                  </a:cubicBezTo>
                  <a:cubicBezTo>
                    <a:pt x="2064" y="1218"/>
                    <a:pt x="2079" y="1204"/>
                    <a:pt x="2094" y="1189"/>
                  </a:cubicBezTo>
                  <a:cubicBezTo>
                    <a:pt x="2086" y="1189"/>
                    <a:pt x="2086" y="1189"/>
                    <a:pt x="2086" y="1189"/>
                  </a:cubicBezTo>
                  <a:cubicBezTo>
                    <a:pt x="2049" y="1226"/>
                    <a:pt x="2012" y="1278"/>
                    <a:pt x="1997" y="1293"/>
                  </a:cubicBezTo>
                  <a:cubicBezTo>
                    <a:pt x="1982" y="1293"/>
                    <a:pt x="1960" y="1293"/>
                    <a:pt x="1945" y="1293"/>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03" name="Freeform 11"/>
            <p:cNvSpPr>
              <a:spLocks noChangeArrowheads="1"/>
            </p:cNvSpPr>
            <p:nvPr/>
          </p:nvSpPr>
          <p:spPr bwMode="auto">
            <a:xfrm>
              <a:off x="9771497" y="10686945"/>
              <a:ext cx="754921" cy="1482166"/>
            </a:xfrm>
            <a:custGeom>
              <a:avLst/>
              <a:gdLst>
                <a:gd name="T0" fmla="*/ 1522 w 1746"/>
                <a:gd name="T1" fmla="*/ 3342 h 3432"/>
                <a:gd name="T2" fmla="*/ 1567 w 1746"/>
                <a:gd name="T3" fmla="*/ 3223 h 3432"/>
                <a:gd name="T4" fmla="*/ 1537 w 1746"/>
                <a:gd name="T5" fmla="*/ 2904 h 3432"/>
                <a:gd name="T6" fmla="*/ 1693 w 1746"/>
                <a:gd name="T7" fmla="*/ 2473 h 3432"/>
                <a:gd name="T8" fmla="*/ 1611 w 1746"/>
                <a:gd name="T9" fmla="*/ 2288 h 3432"/>
                <a:gd name="T10" fmla="*/ 1619 w 1746"/>
                <a:gd name="T11" fmla="*/ 1916 h 3432"/>
                <a:gd name="T12" fmla="*/ 1359 w 1746"/>
                <a:gd name="T13" fmla="*/ 1961 h 3432"/>
                <a:gd name="T14" fmla="*/ 1351 w 1746"/>
                <a:gd name="T15" fmla="*/ 1530 h 3432"/>
                <a:gd name="T16" fmla="*/ 1240 w 1746"/>
                <a:gd name="T17" fmla="*/ 1255 h 3432"/>
                <a:gd name="T18" fmla="*/ 1099 w 1746"/>
                <a:gd name="T19" fmla="*/ 1114 h 3432"/>
                <a:gd name="T20" fmla="*/ 928 w 1746"/>
                <a:gd name="T21" fmla="*/ 921 h 3432"/>
                <a:gd name="T22" fmla="*/ 1076 w 1746"/>
                <a:gd name="T23" fmla="*/ 840 h 3432"/>
                <a:gd name="T24" fmla="*/ 906 w 1746"/>
                <a:gd name="T25" fmla="*/ 728 h 3432"/>
                <a:gd name="T26" fmla="*/ 690 w 1746"/>
                <a:gd name="T27" fmla="*/ 654 h 3432"/>
                <a:gd name="T28" fmla="*/ 379 w 1746"/>
                <a:gd name="T29" fmla="*/ 372 h 3432"/>
                <a:gd name="T30" fmla="*/ 304 w 1746"/>
                <a:gd name="T31" fmla="*/ 223 h 3432"/>
                <a:gd name="T32" fmla="*/ 200 w 1746"/>
                <a:gd name="T33" fmla="*/ 156 h 3432"/>
                <a:gd name="T34" fmla="*/ 96 w 1746"/>
                <a:gd name="T35" fmla="*/ 82 h 3432"/>
                <a:gd name="T36" fmla="*/ 7 w 1746"/>
                <a:gd name="T37" fmla="*/ 8 h 3432"/>
                <a:gd name="T38" fmla="*/ 163 w 1746"/>
                <a:gd name="T39" fmla="*/ 461 h 3432"/>
                <a:gd name="T40" fmla="*/ 237 w 1746"/>
                <a:gd name="T41" fmla="*/ 528 h 3432"/>
                <a:gd name="T42" fmla="*/ 282 w 1746"/>
                <a:gd name="T43" fmla="*/ 631 h 3432"/>
                <a:gd name="T44" fmla="*/ 416 w 1746"/>
                <a:gd name="T45" fmla="*/ 758 h 3432"/>
                <a:gd name="T46" fmla="*/ 482 w 1746"/>
                <a:gd name="T47" fmla="*/ 884 h 3432"/>
                <a:gd name="T48" fmla="*/ 497 w 1746"/>
                <a:gd name="T49" fmla="*/ 973 h 3432"/>
                <a:gd name="T50" fmla="*/ 601 w 1746"/>
                <a:gd name="T51" fmla="*/ 1055 h 3432"/>
                <a:gd name="T52" fmla="*/ 594 w 1746"/>
                <a:gd name="T53" fmla="*/ 1166 h 3432"/>
                <a:gd name="T54" fmla="*/ 624 w 1746"/>
                <a:gd name="T55" fmla="*/ 1241 h 3432"/>
                <a:gd name="T56" fmla="*/ 661 w 1746"/>
                <a:gd name="T57" fmla="*/ 1441 h 3432"/>
                <a:gd name="T58" fmla="*/ 698 w 1746"/>
                <a:gd name="T59" fmla="*/ 1508 h 3432"/>
                <a:gd name="T60" fmla="*/ 713 w 1746"/>
                <a:gd name="T61" fmla="*/ 1523 h 3432"/>
                <a:gd name="T62" fmla="*/ 727 w 1746"/>
                <a:gd name="T63" fmla="*/ 1619 h 3432"/>
                <a:gd name="T64" fmla="*/ 809 w 1746"/>
                <a:gd name="T65" fmla="*/ 1723 h 3432"/>
                <a:gd name="T66" fmla="*/ 794 w 1746"/>
                <a:gd name="T67" fmla="*/ 1783 h 3432"/>
                <a:gd name="T68" fmla="*/ 824 w 1746"/>
                <a:gd name="T69" fmla="*/ 1872 h 3432"/>
                <a:gd name="T70" fmla="*/ 906 w 1746"/>
                <a:gd name="T71" fmla="*/ 1968 h 3432"/>
                <a:gd name="T72" fmla="*/ 846 w 1746"/>
                <a:gd name="T73" fmla="*/ 1983 h 3432"/>
                <a:gd name="T74" fmla="*/ 943 w 1746"/>
                <a:gd name="T75" fmla="*/ 2154 h 3432"/>
                <a:gd name="T76" fmla="*/ 987 w 1746"/>
                <a:gd name="T77" fmla="*/ 2421 h 3432"/>
                <a:gd name="T78" fmla="*/ 995 w 1746"/>
                <a:gd name="T79" fmla="*/ 2444 h 3432"/>
                <a:gd name="T80" fmla="*/ 935 w 1746"/>
                <a:gd name="T81" fmla="*/ 2288 h 3432"/>
                <a:gd name="T82" fmla="*/ 884 w 1746"/>
                <a:gd name="T83" fmla="*/ 2109 h 3432"/>
                <a:gd name="T84" fmla="*/ 921 w 1746"/>
                <a:gd name="T85" fmla="*/ 2451 h 3432"/>
                <a:gd name="T86" fmla="*/ 1010 w 1746"/>
                <a:gd name="T87" fmla="*/ 2741 h 3432"/>
                <a:gd name="T88" fmla="*/ 1032 w 1746"/>
                <a:gd name="T89" fmla="*/ 2748 h 3432"/>
                <a:gd name="T90" fmla="*/ 1032 w 1746"/>
                <a:gd name="T91" fmla="*/ 2741 h 3432"/>
                <a:gd name="T92" fmla="*/ 1039 w 1746"/>
                <a:gd name="T93" fmla="*/ 2837 h 3432"/>
                <a:gd name="T94" fmla="*/ 1143 w 1746"/>
                <a:gd name="T95" fmla="*/ 2882 h 3432"/>
                <a:gd name="T96" fmla="*/ 1114 w 1746"/>
                <a:gd name="T97" fmla="*/ 2963 h 3432"/>
                <a:gd name="T98" fmla="*/ 1218 w 1746"/>
                <a:gd name="T99" fmla="*/ 3112 h 3432"/>
                <a:gd name="T100" fmla="*/ 1470 w 1746"/>
                <a:gd name="T101" fmla="*/ 3409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6" h="3432">
                  <a:moveTo>
                    <a:pt x="1500" y="3424"/>
                  </a:moveTo>
                  <a:lnTo>
                    <a:pt x="1500" y="3424"/>
                  </a:lnTo>
                  <a:cubicBezTo>
                    <a:pt x="1507" y="3424"/>
                    <a:pt x="1515" y="3424"/>
                    <a:pt x="1515" y="3416"/>
                  </a:cubicBezTo>
                  <a:cubicBezTo>
                    <a:pt x="1522" y="3394"/>
                    <a:pt x="1522" y="3372"/>
                    <a:pt x="1522" y="3342"/>
                  </a:cubicBezTo>
                  <a:cubicBezTo>
                    <a:pt x="1529" y="3349"/>
                    <a:pt x="1529" y="3342"/>
                    <a:pt x="1537" y="3342"/>
                  </a:cubicBezTo>
                  <a:cubicBezTo>
                    <a:pt x="1537" y="3327"/>
                    <a:pt x="1537" y="3312"/>
                    <a:pt x="1537" y="3297"/>
                  </a:cubicBezTo>
                  <a:cubicBezTo>
                    <a:pt x="1604" y="3327"/>
                    <a:pt x="1589" y="3268"/>
                    <a:pt x="1574" y="3223"/>
                  </a:cubicBezTo>
                  <a:cubicBezTo>
                    <a:pt x="1574" y="3223"/>
                    <a:pt x="1574" y="3223"/>
                    <a:pt x="1567" y="3223"/>
                  </a:cubicBezTo>
                  <a:cubicBezTo>
                    <a:pt x="1567" y="3186"/>
                    <a:pt x="1529" y="3164"/>
                    <a:pt x="1537" y="3127"/>
                  </a:cubicBezTo>
                  <a:cubicBezTo>
                    <a:pt x="1537" y="3104"/>
                    <a:pt x="1567" y="3067"/>
                    <a:pt x="1596" y="3067"/>
                  </a:cubicBezTo>
                  <a:cubicBezTo>
                    <a:pt x="1604" y="3045"/>
                    <a:pt x="1604" y="3015"/>
                    <a:pt x="1596" y="2986"/>
                  </a:cubicBezTo>
                  <a:cubicBezTo>
                    <a:pt x="1574" y="2986"/>
                    <a:pt x="1544" y="2934"/>
                    <a:pt x="1537" y="2904"/>
                  </a:cubicBezTo>
                  <a:cubicBezTo>
                    <a:pt x="1529" y="2874"/>
                    <a:pt x="1574" y="2874"/>
                    <a:pt x="1589" y="2845"/>
                  </a:cubicBezTo>
                  <a:cubicBezTo>
                    <a:pt x="1611" y="2807"/>
                    <a:pt x="1604" y="2674"/>
                    <a:pt x="1663" y="2689"/>
                  </a:cubicBezTo>
                  <a:cubicBezTo>
                    <a:pt x="1663" y="2659"/>
                    <a:pt x="1678" y="2585"/>
                    <a:pt x="1700" y="2570"/>
                  </a:cubicBezTo>
                  <a:cubicBezTo>
                    <a:pt x="1745" y="2540"/>
                    <a:pt x="1686" y="2518"/>
                    <a:pt x="1693" y="2473"/>
                  </a:cubicBezTo>
                  <a:cubicBezTo>
                    <a:pt x="1663" y="2466"/>
                    <a:pt x="1656" y="2488"/>
                    <a:pt x="1641" y="2503"/>
                  </a:cubicBezTo>
                  <a:cubicBezTo>
                    <a:pt x="1604" y="2510"/>
                    <a:pt x="1589" y="2466"/>
                    <a:pt x="1552" y="2458"/>
                  </a:cubicBezTo>
                  <a:cubicBezTo>
                    <a:pt x="1596" y="2458"/>
                    <a:pt x="1559" y="2347"/>
                    <a:pt x="1611" y="2332"/>
                  </a:cubicBezTo>
                  <a:cubicBezTo>
                    <a:pt x="1611" y="2317"/>
                    <a:pt x="1611" y="2302"/>
                    <a:pt x="1611" y="2288"/>
                  </a:cubicBezTo>
                  <a:cubicBezTo>
                    <a:pt x="1604" y="2288"/>
                    <a:pt x="1604" y="2288"/>
                    <a:pt x="1604" y="2288"/>
                  </a:cubicBezTo>
                  <a:cubicBezTo>
                    <a:pt x="1589" y="2236"/>
                    <a:pt x="1715" y="2147"/>
                    <a:pt x="1604" y="2132"/>
                  </a:cubicBezTo>
                  <a:cubicBezTo>
                    <a:pt x="1611" y="2109"/>
                    <a:pt x="1596" y="2102"/>
                    <a:pt x="1596" y="2080"/>
                  </a:cubicBezTo>
                  <a:cubicBezTo>
                    <a:pt x="1663" y="2087"/>
                    <a:pt x="1656" y="1939"/>
                    <a:pt x="1619" y="1916"/>
                  </a:cubicBezTo>
                  <a:cubicBezTo>
                    <a:pt x="1589" y="1901"/>
                    <a:pt x="1537" y="1909"/>
                    <a:pt x="1515" y="1931"/>
                  </a:cubicBezTo>
                  <a:cubicBezTo>
                    <a:pt x="1492" y="1968"/>
                    <a:pt x="1440" y="1953"/>
                    <a:pt x="1440" y="2005"/>
                  </a:cubicBezTo>
                  <a:cubicBezTo>
                    <a:pt x="1433" y="2013"/>
                    <a:pt x="1426" y="2013"/>
                    <a:pt x="1418" y="2013"/>
                  </a:cubicBezTo>
                  <a:cubicBezTo>
                    <a:pt x="1418" y="1976"/>
                    <a:pt x="1381" y="1976"/>
                    <a:pt x="1359" y="1961"/>
                  </a:cubicBezTo>
                  <a:cubicBezTo>
                    <a:pt x="1336" y="1946"/>
                    <a:pt x="1336" y="1909"/>
                    <a:pt x="1329" y="1879"/>
                  </a:cubicBezTo>
                  <a:cubicBezTo>
                    <a:pt x="1321" y="1842"/>
                    <a:pt x="1329" y="1805"/>
                    <a:pt x="1336" y="1768"/>
                  </a:cubicBezTo>
                  <a:cubicBezTo>
                    <a:pt x="1344" y="1731"/>
                    <a:pt x="1336" y="1679"/>
                    <a:pt x="1366" y="1656"/>
                  </a:cubicBezTo>
                  <a:cubicBezTo>
                    <a:pt x="1374" y="1619"/>
                    <a:pt x="1381" y="1567"/>
                    <a:pt x="1351" y="1530"/>
                  </a:cubicBezTo>
                  <a:cubicBezTo>
                    <a:pt x="1336" y="1508"/>
                    <a:pt x="1247" y="1463"/>
                    <a:pt x="1225" y="1463"/>
                  </a:cubicBezTo>
                  <a:cubicBezTo>
                    <a:pt x="1232" y="1441"/>
                    <a:pt x="1218" y="1404"/>
                    <a:pt x="1232" y="1382"/>
                  </a:cubicBezTo>
                  <a:cubicBezTo>
                    <a:pt x="1247" y="1382"/>
                    <a:pt x="1255" y="1382"/>
                    <a:pt x="1270" y="1382"/>
                  </a:cubicBezTo>
                  <a:cubicBezTo>
                    <a:pt x="1270" y="1337"/>
                    <a:pt x="1284" y="1278"/>
                    <a:pt x="1240" y="1255"/>
                  </a:cubicBezTo>
                  <a:cubicBezTo>
                    <a:pt x="1188" y="1226"/>
                    <a:pt x="1114" y="1248"/>
                    <a:pt x="1054" y="1248"/>
                  </a:cubicBezTo>
                  <a:cubicBezTo>
                    <a:pt x="1062" y="1248"/>
                    <a:pt x="1062" y="1248"/>
                    <a:pt x="1069" y="1248"/>
                  </a:cubicBezTo>
                  <a:cubicBezTo>
                    <a:pt x="1069" y="1226"/>
                    <a:pt x="1121" y="1151"/>
                    <a:pt x="1143" y="1144"/>
                  </a:cubicBezTo>
                  <a:cubicBezTo>
                    <a:pt x="1143" y="1122"/>
                    <a:pt x="1114" y="1122"/>
                    <a:pt x="1099" y="1114"/>
                  </a:cubicBezTo>
                  <a:cubicBezTo>
                    <a:pt x="1076" y="1107"/>
                    <a:pt x="1076" y="1085"/>
                    <a:pt x="1054" y="1077"/>
                  </a:cubicBezTo>
                  <a:cubicBezTo>
                    <a:pt x="1039" y="1062"/>
                    <a:pt x="1017" y="1070"/>
                    <a:pt x="995" y="1055"/>
                  </a:cubicBezTo>
                  <a:cubicBezTo>
                    <a:pt x="973" y="1033"/>
                    <a:pt x="950" y="1040"/>
                    <a:pt x="921" y="1040"/>
                  </a:cubicBezTo>
                  <a:cubicBezTo>
                    <a:pt x="921" y="1003"/>
                    <a:pt x="921" y="958"/>
                    <a:pt x="928" y="921"/>
                  </a:cubicBezTo>
                  <a:cubicBezTo>
                    <a:pt x="958" y="929"/>
                    <a:pt x="973" y="958"/>
                    <a:pt x="1010" y="951"/>
                  </a:cubicBezTo>
                  <a:cubicBezTo>
                    <a:pt x="1010" y="899"/>
                    <a:pt x="1069" y="929"/>
                    <a:pt x="1069" y="877"/>
                  </a:cubicBezTo>
                  <a:cubicBezTo>
                    <a:pt x="1076" y="877"/>
                    <a:pt x="1076" y="877"/>
                    <a:pt x="1076" y="877"/>
                  </a:cubicBezTo>
                  <a:cubicBezTo>
                    <a:pt x="1076" y="854"/>
                    <a:pt x="1076" y="847"/>
                    <a:pt x="1076" y="840"/>
                  </a:cubicBezTo>
                  <a:cubicBezTo>
                    <a:pt x="1062" y="810"/>
                    <a:pt x="1024" y="825"/>
                    <a:pt x="995" y="817"/>
                  </a:cubicBezTo>
                  <a:cubicBezTo>
                    <a:pt x="973" y="802"/>
                    <a:pt x="958" y="758"/>
                    <a:pt x="928" y="765"/>
                  </a:cubicBezTo>
                  <a:cubicBezTo>
                    <a:pt x="928" y="765"/>
                    <a:pt x="928" y="765"/>
                    <a:pt x="928" y="773"/>
                  </a:cubicBezTo>
                  <a:cubicBezTo>
                    <a:pt x="913" y="773"/>
                    <a:pt x="913" y="736"/>
                    <a:pt x="906" y="728"/>
                  </a:cubicBezTo>
                  <a:cubicBezTo>
                    <a:pt x="891" y="706"/>
                    <a:pt x="854" y="713"/>
                    <a:pt x="831" y="713"/>
                  </a:cubicBezTo>
                  <a:cubicBezTo>
                    <a:pt x="831" y="691"/>
                    <a:pt x="831" y="669"/>
                    <a:pt x="831" y="646"/>
                  </a:cubicBezTo>
                  <a:cubicBezTo>
                    <a:pt x="809" y="639"/>
                    <a:pt x="772" y="661"/>
                    <a:pt x="750" y="661"/>
                  </a:cubicBezTo>
                  <a:cubicBezTo>
                    <a:pt x="727" y="661"/>
                    <a:pt x="705" y="661"/>
                    <a:pt x="690" y="654"/>
                  </a:cubicBezTo>
                  <a:cubicBezTo>
                    <a:pt x="638" y="639"/>
                    <a:pt x="631" y="617"/>
                    <a:pt x="624" y="572"/>
                  </a:cubicBezTo>
                  <a:cubicBezTo>
                    <a:pt x="616" y="535"/>
                    <a:pt x="549" y="550"/>
                    <a:pt x="519" y="528"/>
                  </a:cubicBezTo>
                  <a:cubicBezTo>
                    <a:pt x="497" y="513"/>
                    <a:pt x="475" y="476"/>
                    <a:pt x="438" y="476"/>
                  </a:cubicBezTo>
                  <a:cubicBezTo>
                    <a:pt x="445" y="446"/>
                    <a:pt x="408" y="379"/>
                    <a:pt x="379" y="372"/>
                  </a:cubicBezTo>
                  <a:cubicBezTo>
                    <a:pt x="334" y="357"/>
                    <a:pt x="319" y="364"/>
                    <a:pt x="319" y="320"/>
                  </a:cubicBezTo>
                  <a:cubicBezTo>
                    <a:pt x="319" y="297"/>
                    <a:pt x="304" y="290"/>
                    <a:pt x="304" y="275"/>
                  </a:cubicBezTo>
                  <a:cubicBezTo>
                    <a:pt x="304" y="253"/>
                    <a:pt x="327" y="246"/>
                    <a:pt x="341" y="231"/>
                  </a:cubicBezTo>
                  <a:cubicBezTo>
                    <a:pt x="349" y="201"/>
                    <a:pt x="304" y="201"/>
                    <a:pt x="304" y="223"/>
                  </a:cubicBezTo>
                  <a:cubicBezTo>
                    <a:pt x="297" y="223"/>
                    <a:pt x="289" y="223"/>
                    <a:pt x="282" y="223"/>
                  </a:cubicBezTo>
                  <a:cubicBezTo>
                    <a:pt x="267" y="201"/>
                    <a:pt x="267" y="179"/>
                    <a:pt x="237" y="171"/>
                  </a:cubicBezTo>
                  <a:cubicBezTo>
                    <a:pt x="245" y="156"/>
                    <a:pt x="245" y="134"/>
                    <a:pt x="245" y="119"/>
                  </a:cubicBezTo>
                  <a:cubicBezTo>
                    <a:pt x="237" y="119"/>
                    <a:pt x="200" y="149"/>
                    <a:pt x="200" y="156"/>
                  </a:cubicBezTo>
                  <a:cubicBezTo>
                    <a:pt x="193" y="149"/>
                    <a:pt x="200" y="134"/>
                    <a:pt x="200" y="127"/>
                  </a:cubicBezTo>
                  <a:cubicBezTo>
                    <a:pt x="185" y="119"/>
                    <a:pt x="171" y="119"/>
                    <a:pt x="156" y="119"/>
                  </a:cubicBezTo>
                  <a:cubicBezTo>
                    <a:pt x="148" y="97"/>
                    <a:pt x="185" y="89"/>
                    <a:pt x="148" y="67"/>
                  </a:cubicBezTo>
                  <a:cubicBezTo>
                    <a:pt x="119" y="45"/>
                    <a:pt x="104" y="52"/>
                    <a:pt x="96" y="82"/>
                  </a:cubicBezTo>
                  <a:cubicBezTo>
                    <a:pt x="82" y="89"/>
                    <a:pt x="74" y="75"/>
                    <a:pt x="67" y="60"/>
                  </a:cubicBezTo>
                  <a:cubicBezTo>
                    <a:pt x="96" y="52"/>
                    <a:pt x="67" y="15"/>
                    <a:pt x="44" y="23"/>
                  </a:cubicBezTo>
                  <a:cubicBezTo>
                    <a:pt x="44" y="23"/>
                    <a:pt x="29" y="15"/>
                    <a:pt x="0" y="0"/>
                  </a:cubicBezTo>
                  <a:cubicBezTo>
                    <a:pt x="0" y="8"/>
                    <a:pt x="7" y="8"/>
                    <a:pt x="7" y="8"/>
                  </a:cubicBezTo>
                  <a:cubicBezTo>
                    <a:pt x="29" y="52"/>
                    <a:pt x="59" y="97"/>
                    <a:pt x="67" y="149"/>
                  </a:cubicBezTo>
                  <a:cubicBezTo>
                    <a:pt x="74" y="194"/>
                    <a:pt x="89" y="238"/>
                    <a:pt x="104" y="283"/>
                  </a:cubicBezTo>
                  <a:cubicBezTo>
                    <a:pt x="119" y="327"/>
                    <a:pt x="126" y="372"/>
                    <a:pt x="148" y="409"/>
                  </a:cubicBezTo>
                  <a:cubicBezTo>
                    <a:pt x="156" y="424"/>
                    <a:pt x="163" y="446"/>
                    <a:pt x="163" y="461"/>
                  </a:cubicBezTo>
                  <a:cubicBezTo>
                    <a:pt x="163" y="476"/>
                    <a:pt x="163" y="498"/>
                    <a:pt x="163" y="513"/>
                  </a:cubicBezTo>
                  <a:cubicBezTo>
                    <a:pt x="178" y="535"/>
                    <a:pt x="171" y="520"/>
                    <a:pt x="185" y="520"/>
                  </a:cubicBezTo>
                  <a:cubicBezTo>
                    <a:pt x="193" y="520"/>
                    <a:pt x="200" y="528"/>
                    <a:pt x="208" y="528"/>
                  </a:cubicBezTo>
                  <a:cubicBezTo>
                    <a:pt x="215" y="528"/>
                    <a:pt x="230" y="520"/>
                    <a:pt x="237" y="528"/>
                  </a:cubicBezTo>
                  <a:cubicBezTo>
                    <a:pt x="245" y="535"/>
                    <a:pt x="237" y="543"/>
                    <a:pt x="230" y="543"/>
                  </a:cubicBezTo>
                  <a:cubicBezTo>
                    <a:pt x="230" y="550"/>
                    <a:pt x="289" y="587"/>
                    <a:pt x="297" y="594"/>
                  </a:cubicBezTo>
                  <a:cubicBezTo>
                    <a:pt x="289" y="594"/>
                    <a:pt x="274" y="594"/>
                    <a:pt x="260" y="594"/>
                  </a:cubicBezTo>
                  <a:cubicBezTo>
                    <a:pt x="260" y="609"/>
                    <a:pt x="274" y="617"/>
                    <a:pt x="282" y="631"/>
                  </a:cubicBezTo>
                  <a:cubicBezTo>
                    <a:pt x="297" y="646"/>
                    <a:pt x="282" y="654"/>
                    <a:pt x="304" y="669"/>
                  </a:cubicBezTo>
                  <a:cubicBezTo>
                    <a:pt x="319" y="676"/>
                    <a:pt x="334" y="684"/>
                    <a:pt x="349" y="691"/>
                  </a:cubicBezTo>
                  <a:cubicBezTo>
                    <a:pt x="364" y="706"/>
                    <a:pt x="371" y="713"/>
                    <a:pt x="386" y="713"/>
                  </a:cubicBezTo>
                  <a:cubicBezTo>
                    <a:pt x="386" y="728"/>
                    <a:pt x="401" y="743"/>
                    <a:pt x="416" y="758"/>
                  </a:cubicBezTo>
                  <a:cubicBezTo>
                    <a:pt x="423" y="765"/>
                    <a:pt x="445" y="780"/>
                    <a:pt x="445" y="795"/>
                  </a:cubicBezTo>
                  <a:cubicBezTo>
                    <a:pt x="453" y="817"/>
                    <a:pt x="445" y="825"/>
                    <a:pt x="453" y="847"/>
                  </a:cubicBezTo>
                  <a:cubicBezTo>
                    <a:pt x="460" y="854"/>
                    <a:pt x="467" y="877"/>
                    <a:pt x="482" y="877"/>
                  </a:cubicBezTo>
                  <a:lnTo>
                    <a:pt x="482" y="884"/>
                  </a:lnTo>
                  <a:cubicBezTo>
                    <a:pt x="475" y="884"/>
                    <a:pt x="467" y="884"/>
                    <a:pt x="460" y="884"/>
                  </a:cubicBezTo>
                  <a:cubicBezTo>
                    <a:pt x="460" y="899"/>
                    <a:pt x="475" y="906"/>
                    <a:pt x="475" y="921"/>
                  </a:cubicBezTo>
                  <a:cubicBezTo>
                    <a:pt x="475" y="929"/>
                    <a:pt x="475" y="943"/>
                    <a:pt x="475" y="951"/>
                  </a:cubicBezTo>
                  <a:cubicBezTo>
                    <a:pt x="482" y="966"/>
                    <a:pt x="482" y="966"/>
                    <a:pt x="497" y="973"/>
                  </a:cubicBezTo>
                  <a:cubicBezTo>
                    <a:pt x="512" y="973"/>
                    <a:pt x="505" y="966"/>
                    <a:pt x="519" y="981"/>
                  </a:cubicBezTo>
                  <a:cubicBezTo>
                    <a:pt x="527" y="988"/>
                    <a:pt x="534" y="1003"/>
                    <a:pt x="534" y="1010"/>
                  </a:cubicBezTo>
                  <a:cubicBezTo>
                    <a:pt x="542" y="1018"/>
                    <a:pt x="542" y="1033"/>
                    <a:pt x="549" y="1040"/>
                  </a:cubicBezTo>
                  <a:cubicBezTo>
                    <a:pt x="557" y="1048"/>
                    <a:pt x="601" y="1033"/>
                    <a:pt x="601" y="1055"/>
                  </a:cubicBezTo>
                  <a:cubicBezTo>
                    <a:pt x="586" y="1055"/>
                    <a:pt x="572" y="1055"/>
                    <a:pt x="564" y="1055"/>
                  </a:cubicBezTo>
                  <a:cubicBezTo>
                    <a:pt x="557" y="1062"/>
                    <a:pt x="572" y="1062"/>
                    <a:pt x="579" y="1077"/>
                  </a:cubicBezTo>
                  <a:cubicBezTo>
                    <a:pt x="586" y="1085"/>
                    <a:pt x="579" y="1092"/>
                    <a:pt x="579" y="1099"/>
                  </a:cubicBezTo>
                  <a:cubicBezTo>
                    <a:pt x="579" y="1129"/>
                    <a:pt x="594" y="1144"/>
                    <a:pt x="594" y="1166"/>
                  </a:cubicBezTo>
                  <a:cubicBezTo>
                    <a:pt x="594" y="1166"/>
                    <a:pt x="594" y="1166"/>
                    <a:pt x="601" y="1166"/>
                  </a:cubicBezTo>
                  <a:cubicBezTo>
                    <a:pt x="609" y="1166"/>
                    <a:pt x="624" y="1159"/>
                    <a:pt x="638" y="1159"/>
                  </a:cubicBezTo>
                  <a:cubicBezTo>
                    <a:pt x="638" y="1181"/>
                    <a:pt x="609" y="1181"/>
                    <a:pt x="609" y="1196"/>
                  </a:cubicBezTo>
                  <a:cubicBezTo>
                    <a:pt x="609" y="1211"/>
                    <a:pt x="624" y="1226"/>
                    <a:pt x="624" y="1241"/>
                  </a:cubicBezTo>
                  <a:cubicBezTo>
                    <a:pt x="631" y="1255"/>
                    <a:pt x="631" y="1278"/>
                    <a:pt x="631" y="1293"/>
                  </a:cubicBezTo>
                  <a:cubicBezTo>
                    <a:pt x="638" y="1307"/>
                    <a:pt x="638" y="1322"/>
                    <a:pt x="646" y="1337"/>
                  </a:cubicBezTo>
                  <a:cubicBezTo>
                    <a:pt x="646" y="1359"/>
                    <a:pt x="653" y="1374"/>
                    <a:pt x="661" y="1389"/>
                  </a:cubicBezTo>
                  <a:cubicBezTo>
                    <a:pt x="661" y="1404"/>
                    <a:pt x="661" y="1426"/>
                    <a:pt x="661" y="1441"/>
                  </a:cubicBezTo>
                  <a:cubicBezTo>
                    <a:pt x="668" y="1456"/>
                    <a:pt x="676" y="1478"/>
                    <a:pt x="683" y="1493"/>
                  </a:cubicBezTo>
                  <a:cubicBezTo>
                    <a:pt x="683" y="1508"/>
                    <a:pt x="676" y="1530"/>
                    <a:pt x="683" y="1545"/>
                  </a:cubicBezTo>
                  <a:cubicBezTo>
                    <a:pt x="683" y="1530"/>
                    <a:pt x="683" y="1515"/>
                    <a:pt x="690" y="1508"/>
                  </a:cubicBezTo>
                  <a:cubicBezTo>
                    <a:pt x="690" y="1508"/>
                    <a:pt x="690" y="1508"/>
                    <a:pt x="698" y="1508"/>
                  </a:cubicBezTo>
                  <a:cubicBezTo>
                    <a:pt x="698" y="1500"/>
                    <a:pt x="698" y="1493"/>
                    <a:pt x="698" y="1486"/>
                  </a:cubicBezTo>
                  <a:cubicBezTo>
                    <a:pt x="705" y="1486"/>
                    <a:pt x="705" y="1486"/>
                    <a:pt x="705" y="1493"/>
                  </a:cubicBezTo>
                  <a:cubicBezTo>
                    <a:pt x="713" y="1493"/>
                    <a:pt x="720" y="1493"/>
                    <a:pt x="727" y="1508"/>
                  </a:cubicBezTo>
                  <a:cubicBezTo>
                    <a:pt x="727" y="1515"/>
                    <a:pt x="727" y="1523"/>
                    <a:pt x="713" y="1523"/>
                  </a:cubicBezTo>
                  <a:cubicBezTo>
                    <a:pt x="713" y="1538"/>
                    <a:pt x="720" y="1545"/>
                    <a:pt x="720" y="1553"/>
                  </a:cubicBezTo>
                  <a:cubicBezTo>
                    <a:pt x="713" y="1545"/>
                    <a:pt x="698" y="1545"/>
                    <a:pt x="690" y="1545"/>
                  </a:cubicBezTo>
                  <a:cubicBezTo>
                    <a:pt x="690" y="1560"/>
                    <a:pt x="698" y="1567"/>
                    <a:pt x="698" y="1582"/>
                  </a:cubicBezTo>
                  <a:cubicBezTo>
                    <a:pt x="705" y="1582"/>
                    <a:pt x="727" y="1612"/>
                    <a:pt x="727" y="1619"/>
                  </a:cubicBezTo>
                  <a:cubicBezTo>
                    <a:pt x="735" y="1634"/>
                    <a:pt x="735" y="1642"/>
                    <a:pt x="735" y="1649"/>
                  </a:cubicBezTo>
                  <a:cubicBezTo>
                    <a:pt x="742" y="1664"/>
                    <a:pt x="742" y="1686"/>
                    <a:pt x="765" y="1686"/>
                  </a:cubicBezTo>
                  <a:cubicBezTo>
                    <a:pt x="757" y="1664"/>
                    <a:pt x="779" y="1679"/>
                    <a:pt x="787" y="1686"/>
                  </a:cubicBezTo>
                  <a:cubicBezTo>
                    <a:pt x="794" y="1693"/>
                    <a:pt x="802" y="1708"/>
                    <a:pt x="809" y="1723"/>
                  </a:cubicBezTo>
                  <a:cubicBezTo>
                    <a:pt x="779" y="1723"/>
                    <a:pt x="779" y="1723"/>
                    <a:pt x="772" y="1693"/>
                  </a:cubicBezTo>
                  <a:lnTo>
                    <a:pt x="765" y="1693"/>
                  </a:lnTo>
                  <a:cubicBezTo>
                    <a:pt x="765" y="1716"/>
                    <a:pt x="779" y="1731"/>
                    <a:pt x="787" y="1753"/>
                  </a:cubicBezTo>
                  <a:cubicBezTo>
                    <a:pt x="787" y="1760"/>
                    <a:pt x="787" y="1768"/>
                    <a:pt x="794" y="1783"/>
                  </a:cubicBezTo>
                  <a:cubicBezTo>
                    <a:pt x="802" y="1790"/>
                    <a:pt x="802" y="1798"/>
                    <a:pt x="809" y="1805"/>
                  </a:cubicBezTo>
                  <a:cubicBezTo>
                    <a:pt x="809" y="1820"/>
                    <a:pt x="809" y="1827"/>
                    <a:pt x="809" y="1842"/>
                  </a:cubicBezTo>
                  <a:cubicBezTo>
                    <a:pt x="809" y="1842"/>
                    <a:pt x="809" y="1850"/>
                    <a:pt x="809" y="1857"/>
                  </a:cubicBezTo>
                  <a:cubicBezTo>
                    <a:pt x="809" y="1864"/>
                    <a:pt x="817" y="1864"/>
                    <a:pt x="824" y="1872"/>
                  </a:cubicBezTo>
                  <a:cubicBezTo>
                    <a:pt x="831" y="1887"/>
                    <a:pt x="831" y="1909"/>
                    <a:pt x="831" y="1931"/>
                  </a:cubicBezTo>
                  <a:cubicBezTo>
                    <a:pt x="839" y="1924"/>
                    <a:pt x="854" y="1924"/>
                    <a:pt x="861" y="1924"/>
                  </a:cubicBezTo>
                  <a:cubicBezTo>
                    <a:pt x="869" y="1916"/>
                    <a:pt x="861" y="1901"/>
                    <a:pt x="861" y="1887"/>
                  </a:cubicBezTo>
                  <a:cubicBezTo>
                    <a:pt x="876" y="1901"/>
                    <a:pt x="891" y="1968"/>
                    <a:pt x="906" y="1968"/>
                  </a:cubicBezTo>
                  <a:cubicBezTo>
                    <a:pt x="891" y="1968"/>
                    <a:pt x="884" y="1953"/>
                    <a:pt x="869" y="1953"/>
                  </a:cubicBezTo>
                  <a:lnTo>
                    <a:pt x="869" y="1946"/>
                  </a:lnTo>
                  <a:cubicBezTo>
                    <a:pt x="846" y="1939"/>
                    <a:pt x="861" y="1968"/>
                    <a:pt x="861" y="1976"/>
                  </a:cubicBezTo>
                  <a:cubicBezTo>
                    <a:pt x="854" y="1976"/>
                    <a:pt x="854" y="1983"/>
                    <a:pt x="846" y="1983"/>
                  </a:cubicBezTo>
                  <a:cubicBezTo>
                    <a:pt x="854" y="1990"/>
                    <a:pt x="854" y="2005"/>
                    <a:pt x="854" y="2013"/>
                  </a:cubicBezTo>
                  <a:cubicBezTo>
                    <a:pt x="861" y="2035"/>
                    <a:pt x="861" y="2050"/>
                    <a:pt x="876" y="2065"/>
                  </a:cubicBezTo>
                  <a:cubicBezTo>
                    <a:pt x="891" y="2080"/>
                    <a:pt x="898" y="2102"/>
                    <a:pt x="913" y="2117"/>
                  </a:cubicBezTo>
                  <a:cubicBezTo>
                    <a:pt x="921" y="2132"/>
                    <a:pt x="935" y="2139"/>
                    <a:pt x="943" y="2154"/>
                  </a:cubicBezTo>
                  <a:cubicBezTo>
                    <a:pt x="958" y="2169"/>
                    <a:pt x="973" y="2176"/>
                    <a:pt x="973" y="2198"/>
                  </a:cubicBezTo>
                  <a:cubicBezTo>
                    <a:pt x="980" y="2221"/>
                    <a:pt x="973" y="2236"/>
                    <a:pt x="973" y="2250"/>
                  </a:cubicBezTo>
                  <a:cubicBezTo>
                    <a:pt x="973" y="2273"/>
                    <a:pt x="987" y="2280"/>
                    <a:pt x="987" y="2302"/>
                  </a:cubicBezTo>
                  <a:cubicBezTo>
                    <a:pt x="987" y="2347"/>
                    <a:pt x="987" y="2384"/>
                    <a:pt x="987" y="2421"/>
                  </a:cubicBezTo>
                  <a:cubicBezTo>
                    <a:pt x="1002" y="2421"/>
                    <a:pt x="1010" y="2421"/>
                    <a:pt x="1024" y="2421"/>
                  </a:cubicBezTo>
                  <a:cubicBezTo>
                    <a:pt x="1017" y="2414"/>
                    <a:pt x="1024" y="2414"/>
                    <a:pt x="1024" y="2406"/>
                  </a:cubicBezTo>
                  <a:cubicBezTo>
                    <a:pt x="1047" y="2421"/>
                    <a:pt x="1062" y="2429"/>
                    <a:pt x="1054" y="2458"/>
                  </a:cubicBezTo>
                  <a:cubicBezTo>
                    <a:pt x="1032" y="2458"/>
                    <a:pt x="1017" y="2451"/>
                    <a:pt x="995" y="2444"/>
                  </a:cubicBezTo>
                  <a:cubicBezTo>
                    <a:pt x="965" y="2444"/>
                    <a:pt x="950" y="2451"/>
                    <a:pt x="950" y="2421"/>
                  </a:cubicBezTo>
                  <a:cubicBezTo>
                    <a:pt x="950" y="2399"/>
                    <a:pt x="950" y="2384"/>
                    <a:pt x="958" y="2362"/>
                  </a:cubicBezTo>
                  <a:cubicBezTo>
                    <a:pt x="958" y="2355"/>
                    <a:pt x="973" y="2332"/>
                    <a:pt x="973" y="2317"/>
                  </a:cubicBezTo>
                  <a:cubicBezTo>
                    <a:pt x="965" y="2302"/>
                    <a:pt x="943" y="2317"/>
                    <a:pt x="935" y="2288"/>
                  </a:cubicBezTo>
                  <a:cubicBezTo>
                    <a:pt x="935" y="2273"/>
                    <a:pt x="935" y="2250"/>
                    <a:pt x="928" y="2236"/>
                  </a:cubicBezTo>
                  <a:cubicBezTo>
                    <a:pt x="921" y="2213"/>
                    <a:pt x="921" y="2198"/>
                    <a:pt x="921" y="2176"/>
                  </a:cubicBezTo>
                  <a:cubicBezTo>
                    <a:pt x="913" y="2161"/>
                    <a:pt x="906" y="2154"/>
                    <a:pt x="898" y="2139"/>
                  </a:cubicBezTo>
                  <a:cubicBezTo>
                    <a:pt x="891" y="2124"/>
                    <a:pt x="891" y="2117"/>
                    <a:pt x="884" y="2109"/>
                  </a:cubicBezTo>
                  <a:cubicBezTo>
                    <a:pt x="876" y="2102"/>
                    <a:pt x="869" y="2102"/>
                    <a:pt x="869" y="2087"/>
                  </a:cubicBezTo>
                  <a:cubicBezTo>
                    <a:pt x="869" y="2154"/>
                    <a:pt x="906" y="2198"/>
                    <a:pt x="906" y="2258"/>
                  </a:cubicBezTo>
                  <a:cubicBezTo>
                    <a:pt x="913" y="2295"/>
                    <a:pt x="921" y="2325"/>
                    <a:pt x="913" y="2362"/>
                  </a:cubicBezTo>
                  <a:cubicBezTo>
                    <a:pt x="913" y="2392"/>
                    <a:pt x="913" y="2421"/>
                    <a:pt x="921" y="2451"/>
                  </a:cubicBezTo>
                  <a:cubicBezTo>
                    <a:pt x="921" y="2473"/>
                    <a:pt x="935" y="2495"/>
                    <a:pt x="943" y="2518"/>
                  </a:cubicBezTo>
                  <a:cubicBezTo>
                    <a:pt x="958" y="2547"/>
                    <a:pt x="950" y="2570"/>
                    <a:pt x="950" y="2600"/>
                  </a:cubicBezTo>
                  <a:cubicBezTo>
                    <a:pt x="958" y="2622"/>
                    <a:pt x="973" y="2644"/>
                    <a:pt x="980" y="2666"/>
                  </a:cubicBezTo>
                  <a:cubicBezTo>
                    <a:pt x="995" y="2689"/>
                    <a:pt x="1002" y="2718"/>
                    <a:pt x="1010" y="2741"/>
                  </a:cubicBezTo>
                  <a:cubicBezTo>
                    <a:pt x="1017" y="2755"/>
                    <a:pt x="1017" y="2770"/>
                    <a:pt x="1024" y="2785"/>
                  </a:cubicBezTo>
                  <a:cubicBezTo>
                    <a:pt x="1024" y="2792"/>
                    <a:pt x="1024" y="2807"/>
                    <a:pt x="1032" y="2815"/>
                  </a:cubicBezTo>
                  <a:cubicBezTo>
                    <a:pt x="1039" y="2800"/>
                    <a:pt x="1032" y="2792"/>
                    <a:pt x="1032" y="2778"/>
                  </a:cubicBezTo>
                  <a:cubicBezTo>
                    <a:pt x="1032" y="2770"/>
                    <a:pt x="1032" y="2763"/>
                    <a:pt x="1032" y="2748"/>
                  </a:cubicBezTo>
                  <a:cubicBezTo>
                    <a:pt x="1032" y="2741"/>
                    <a:pt x="1032" y="2733"/>
                    <a:pt x="1024" y="2726"/>
                  </a:cubicBezTo>
                  <a:cubicBezTo>
                    <a:pt x="1017" y="2711"/>
                    <a:pt x="1010" y="2703"/>
                    <a:pt x="1010" y="2696"/>
                  </a:cubicBezTo>
                  <a:cubicBezTo>
                    <a:pt x="1010" y="2703"/>
                    <a:pt x="1024" y="2711"/>
                    <a:pt x="1024" y="2718"/>
                  </a:cubicBezTo>
                  <a:cubicBezTo>
                    <a:pt x="1024" y="2726"/>
                    <a:pt x="1032" y="2733"/>
                    <a:pt x="1032" y="2741"/>
                  </a:cubicBezTo>
                  <a:cubicBezTo>
                    <a:pt x="1039" y="2748"/>
                    <a:pt x="1039" y="2755"/>
                    <a:pt x="1039" y="2770"/>
                  </a:cubicBezTo>
                  <a:cubicBezTo>
                    <a:pt x="1047" y="2778"/>
                    <a:pt x="1047" y="2785"/>
                    <a:pt x="1047" y="2800"/>
                  </a:cubicBezTo>
                  <a:cubicBezTo>
                    <a:pt x="1047" y="2807"/>
                    <a:pt x="1054" y="2807"/>
                    <a:pt x="1054" y="2815"/>
                  </a:cubicBezTo>
                  <a:cubicBezTo>
                    <a:pt x="1054" y="2822"/>
                    <a:pt x="1039" y="2822"/>
                    <a:pt x="1039" y="2837"/>
                  </a:cubicBezTo>
                  <a:cubicBezTo>
                    <a:pt x="1054" y="2845"/>
                    <a:pt x="1047" y="2867"/>
                    <a:pt x="1062" y="2882"/>
                  </a:cubicBezTo>
                  <a:cubicBezTo>
                    <a:pt x="1069" y="2867"/>
                    <a:pt x="1076" y="2882"/>
                    <a:pt x="1084" y="2874"/>
                  </a:cubicBezTo>
                  <a:cubicBezTo>
                    <a:pt x="1091" y="2867"/>
                    <a:pt x="1084" y="2852"/>
                    <a:pt x="1099" y="2845"/>
                  </a:cubicBezTo>
                  <a:cubicBezTo>
                    <a:pt x="1114" y="2837"/>
                    <a:pt x="1136" y="2867"/>
                    <a:pt x="1143" y="2882"/>
                  </a:cubicBezTo>
                  <a:cubicBezTo>
                    <a:pt x="1129" y="2889"/>
                    <a:pt x="1106" y="2889"/>
                    <a:pt x="1091" y="2904"/>
                  </a:cubicBezTo>
                  <a:cubicBezTo>
                    <a:pt x="1099" y="2911"/>
                    <a:pt x="1106" y="2919"/>
                    <a:pt x="1114" y="2919"/>
                  </a:cubicBezTo>
                  <a:cubicBezTo>
                    <a:pt x="1106" y="2919"/>
                    <a:pt x="1091" y="2926"/>
                    <a:pt x="1084" y="2919"/>
                  </a:cubicBezTo>
                  <a:cubicBezTo>
                    <a:pt x="1084" y="2934"/>
                    <a:pt x="1099" y="2956"/>
                    <a:pt x="1114" y="2963"/>
                  </a:cubicBezTo>
                  <a:cubicBezTo>
                    <a:pt x="1121" y="2963"/>
                    <a:pt x="1158" y="2963"/>
                    <a:pt x="1166" y="2963"/>
                  </a:cubicBezTo>
                  <a:cubicBezTo>
                    <a:pt x="1166" y="2971"/>
                    <a:pt x="1166" y="2986"/>
                    <a:pt x="1166" y="2993"/>
                  </a:cubicBezTo>
                  <a:cubicBezTo>
                    <a:pt x="1158" y="2986"/>
                    <a:pt x="1151" y="2986"/>
                    <a:pt x="1136" y="2986"/>
                  </a:cubicBezTo>
                  <a:cubicBezTo>
                    <a:pt x="1136" y="3023"/>
                    <a:pt x="1203" y="3082"/>
                    <a:pt x="1218" y="3112"/>
                  </a:cubicBezTo>
                  <a:cubicBezTo>
                    <a:pt x="1255" y="3157"/>
                    <a:pt x="1292" y="3201"/>
                    <a:pt x="1329" y="3246"/>
                  </a:cubicBezTo>
                  <a:cubicBezTo>
                    <a:pt x="1351" y="3268"/>
                    <a:pt x="1359" y="3290"/>
                    <a:pt x="1366" y="3312"/>
                  </a:cubicBezTo>
                  <a:cubicBezTo>
                    <a:pt x="1381" y="3349"/>
                    <a:pt x="1396" y="3349"/>
                    <a:pt x="1426" y="3364"/>
                  </a:cubicBezTo>
                  <a:cubicBezTo>
                    <a:pt x="1440" y="3372"/>
                    <a:pt x="1463" y="3387"/>
                    <a:pt x="1470" y="3409"/>
                  </a:cubicBezTo>
                  <a:cubicBezTo>
                    <a:pt x="1478" y="3416"/>
                    <a:pt x="1485" y="3424"/>
                    <a:pt x="1485" y="3431"/>
                  </a:cubicBezTo>
                  <a:cubicBezTo>
                    <a:pt x="1492" y="3431"/>
                    <a:pt x="1500" y="3424"/>
                    <a:pt x="1500" y="3424"/>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04" name="Freeform 12"/>
            <p:cNvSpPr>
              <a:spLocks noChangeArrowheads="1"/>
            </p:cNvSpPr>
            <p:nvPr/>
          </p:nvSpPr>
          <p:spPr bwMode="auto">
            <a:xfrm>
              <a:off x="12497600" y="6065177"/>
              <a:ext cx="1420243" cy="1072569"/>
            </a:xfrm>
            <a:custGeom>
              <a:avLst/>
              <a:gdLst>
                <a:gd name="T0" fmla="*/ 416 w 3284"/>
                <a:gd name="T1" fmla="*/ 312 h 2481"/>
                <a:gd name="T2" fmla="*/ 617 w 3284"/>
                <a:gd name="T3" fmla="*/ 527 h 2481"/>
                <a:gd name="T4" fmla="*/ 713 w 3284"/>
                <a:gd name="T5" fmla="*/ 660 h 2481"/>
                <a:gd name="T6" fmla="*/ 453 w 3284"/>
                <a:gd name="T7" fmla="*/ 749 h 2481"/>
                <a:gd name="T8" fmla="*/ 565 w 3284"/>
                <a:gd name="T9" fmla="*/ 883 h 2481"/>
                <a:gd name="T10" fmla="*/ 542 w 3284"/>
                <a:gd name="T11" fmla="*/ 1091 h 2481"/>
                <a:gd name="T12" fmla="*/ 802 w 3284"/>
                <a:gd name="T13" fmla="*/ 1277 h 2481"/>
                <a:gd name="T14" fmla="*/ 594 w 3284"/>
                <a:gd name="T15" fmla="*/ 1403 h 2481"/>
                <a:gd name="T16" fmla="*/ 424 w 3284"/>
                <a:gd name="T17" fmla="*/ 1470 h 2481"/>
                <a:gd name="T18" fmla="*/ 97 w 3284"/>
                <a:gd name="T19" fmla="*/ 1693 h 2481"/>
                <a:gd name="T20" fmla="*/ 75 w 3284"/>
                <a:gd name="T21" fmla="*/ 2064 h 2481"/>
                <a:gd name="T22" fmla="*/ 52 w 3284"/>
                <a:gd name="T23" fmla="*/ 2257 h 2481"/>
                <a:gd name="T24" fmla="*/ 468 w 3284"/>
                <a:gd name="T25" fmla="*/ 2250 h 2481"/>
                <a:gd name="T26" fmla="*/ 721 w 3284"/>
                <a:gd name="T27" fmla="*/ 2406 h 2481"/>
                <a:gd name="T28" fmla="*/ 966 w 3284"/>
                <a:gd name="T29" fmla="*/ 2391 h 2481"/>
                <a:gd name="T30" fmla="*/ 1166 w 3284"/>
                <a:gd name="T31" fmla="*/ 2443 h 2481"/>
                <a:gd name="T32" fmla="*/ 1471 w 3284"/>
                <a:gd name="T33" fmla="*/ 2331 h 2481"/>
                <a:gd name="T34" fmla="*/ 1560 w 3284"/>
                <a:gd name="T35" fmla="*/ 2242 h 2481"/>
                <a:gd name="T36" fmla="*/ 1612 w 3284"/>
                <a:gd name="T37" fmla="*/ 2108 h 2481"/>
                <a:gd name="T38" fmla="*/ 1827 w 3284"/>
                <a:gd name="T39" fmla="*/ 2138 h 2481"/>
                <a:gd name="T40" fmla="*/ 1983 w 3284"/>
                <a:gd name="T41" fmla="*/ 2316 h 2481"/>
                <a:gd name="T42" fmla="*/ 2117 w 3284"/>
                <a:gd name="T43" fmla="*/ 2316 h 2481"/>
                <a:gd name="T44" fmla="*/ 2213 w 3284"/>
                <a:gd name="T45" fmla="*/ 2302 h 2481"/>
                <a:gd name="T46" fmla="*/ 2406 w 3284"/>
                <a:gd name="T47" fmla="*/ 2227 h 2481"/>
                <a:gd name="T48" fmla="*/ 2518 w 3284"/>
                <a:gd name="T49" fmla="*/ 2049 h 2481"/>
                <a:gd name="T50" fmla="*/ 2748 w 3284"/>
                <a:gd name="T51" fmla="*/ 1782 h 2481"/>
                <a:gd name="T52" fmla="*/ 2904 w 3284"/>
                <a:gd name="T53" fmla="*/ 1730 h 2481"/>
                <a:gd name="T54" fmla="*/ 2963 w 3284"/>
                <a:gd name="T55" fmla="*/ 1544 h 2481"/>
                <a:gd name="T56" fmla="*/ 3149 w 3284"/>
                <a:gd name="T57" fmla="*/ 1500 h 2481"/>
                <a:gd name="T58" fmla="*/ 3001 w 3284"/>
                <a:gd name="T59" fmla="*/ 1099 h 2481"/>
                <a:gd name="T60" fmla="*/ 3142 w 3284"/>
                <a:gd name="T61" fmla="*/ 1017 h 2481"/>
                <a:gd name="T62" fmla="*/ 3231 w 3284"/>
                <a:gd name="T63" fmla="*/ 757 h 2481"/>
                <a:gd name="T64" fmla="*/ 3142 w 3284"/>
                <a:gd name="T65" fmla="*/ 705 h 2481"/>
                <a:gd name="T66" fmla="*/ 3097 w 3284"/>
                <a:gd name="T67" fmla="*/ 824 h 2481"/>
                <a:gd name="T68" fmla="*/ 2867 w 3284"/>
                <a:gd name="T69" fmla="*/ 787 h 2481"/>
                <a:gd name="T70" fmla="*/ 2659 w 3284"/>
                <a:gd name="T71" fmla="*/ 854 h 2481"/>
                <a:gd name="T72" fmla="*/ 2511 w 3284"/>
                <a:gd name="T73" fmla="*/ 794 h 2481"/>
                <a:gd name="T74" fmla="*/ 2421 w 3284"/>
                <a:gd name="T75" fmla="*/ 712 h 2481"/>
                <a:gd name="T76" fmla="*/ 2265 w 3284"/>
                <a:gd name="T77" fmla="*/ 802 h 2481"/>
                <a:gd name="T78" fmla="*/ 2102 w 3284"/>
                <a:gd name="T79" fmla="*/ 698 h 2481"/>
                <a:gd name="T80" fmla="*/ 1879 w 3284"/>
                <a:gd name="T81" fmla="*/ 660 h 2481"/>
                <a:gd name="T82" fmla="*/ 1738 w 3284"/>
                <a:gd name="T83" fmla="*/ 675 h 2481"/>
                <a:gd name="T84" fmla="*/ 1604 w 3284"/>
                <a:gd name="T85" fmla="*/ 653 h 2481"/>
                <a:gd name="T86" fmla="*/ 1426 w 3284"/>
                <a:gd name="T87" fmla="*/ 549 h 2481"/>
                <a:gd name="T88" fmla="*/ 1255 w 3284"/>
                <a:gd name="T89" fmla="*/ 490 h 2481"/>
                <a:gd name="T90" fmla="*/ 944 w 3284"/>
                <a:gd name="T91" fmla="*/ 386 h 2481"/>
                <a:gd name="T92" fmla="*/ 907 w 3284"/>
                <a:gd name="T93" fmla="*/ 133 h 2481"/>
                <a:gd name="T94" fmla="*/ 602 w 3284"/>
                <a:gd name="T95" fmla="*/ 29 h 2481"/>
                <a:gd name="T96" fmla="*/ 402 w 3284"/>
                <a:gd name="T97" fmla="*/ 74 h 2481"/>
                <a:gd name="T98" fmla="*/ 387 w 3284"/>
                <a:gd name="T99" fmla="*/ 193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84" h="2481">
                  <a:moveTo>
                    <a:pt x="387" y="193"/>
                  </a:moveTo>
                  <a:lnTo>
                    <a:pt x="387" y="193"/>
                  </a:lnTo>
                  <a:cubicBezTo>
                    <a:pt x="379" y="237"/>
                    <a:pt x="431" y="267"/>
                    <a:pt x="416" y="312"/>
                  </a:cubicBezTo>
                  <a:cubicBezTo>
                    <a:pt x="409" y="363"/>
                    <a:pt x="468" y="341"/>
                    <a:pt x="476" y="386"/>
                  </a:cubicBezTo>
                  <a:cubicBezTo>
                    <a:pt x="483" y="430"/>
                    <a:pt x="461" y="482"/>
                    <a:pt x="498" y="512"/>
                  </a:cubicBezTo>
                  <a:cubicBezTo>
                    <a:pt x="528" y="534"/>
                    <a:pt x="580" y="519"/>
                    <a:pt x="617" y="527"/>
                  </a:cubicBezTo>
                  <a:cubicBezTo>
                    <a:pt x="617" y="564"/>
                    <a:pt x="617" y="594"/>
                    <a:pt x="624" y="623"/>
                  </a:cubicBezTo>
                  <a:cubicBezTo>
                    <a:pt x="639" y="623"/>
                    <a:pt x="647" y="631"/>
                    <a:pt x="647" y="653"/>
                  </a:cubicBezTo>
                  <a:cubicBezTo>
                    <a:pt x="669" y="653"/>
                    <a:pt x="699" y="646"/>
                    <a:pt x="713" y="660"/>
                  </a:cubicBezTo>
                  <a:cubicBezTo>
                    <a:pt x="736" y="690"/>
                    <a:pt x="713" y="705"/>
                    <a:pt x="691" y="705"/>
                  </a:cubicBezTo>
                  <a:cubicBezTo>
                    <a:pt x="632" y="712"/>
                    <a:pt x="572" y="690"/>
                    <a:pt x="520" y="705"/>
                  </a:cubicBezTo>
                  <a:cubicBezTo>
                    <a:pt x="476" y="720"/>
                    <a:pt x="498" y="749"/>
                    <a:pt x="453" y="749"/>
                  </a:cubicBezTo>
                  <a:cubicBezTo>
                    <a:pt x="402" y="749"/>
                    <a:pt x="394" y="787"/>
                    <a:pt x="416" y="824"/>
                  </a:cubicBezTo>
                  <a:cubicBezTo>
                    <a:pt x="446" y="831"/>
                    <a:pt x="476" y="854"/>
                    <a:pt x="513" y="854"/>
                  </a:cubicBezTo>
                  <a:cubicBezTo>
                    <a:pt x="535" y="861"/>
                    <a:pt x="557" y="854"/>
                    <a:pt x="565" y="883"/>
                  </a:cubicBezTo>
                  <a:cubicBezTo>
                    <a:pt x="565" y="898"/>
                    <a:pt x="587" y="935"/>
                    <a:pt x="565" y="950"/>
                  </a:cubicBezTo>
                  <a:cubicBezTo>
                    <a:pt x="535" y="972"/>
                    <a:pt x="491" y="987"/>
                    <a:pt x="453" y="987"/>
                  </a:cubicBezTo>
                  <a:cubicBezTo>
                    <a:pt x="476" y="1039"/>
                    <a:pt x="520" y="1047"/>
                    <a:pt x="542" y="1091"/>
                  </a:cubicBezTo>
                  <a:cubicBezTo>
                    <a:pt x="557" y="1114"/>
                    <a:pt x="550" y="1136"/>
                    <a:pt x="572" y="1151"/>
                  </a:cubicBezTo>
                  <a:cubicBezTo>
                    <a:pt x="587" y="1165"/>
                    <a:pt x="602" y="1173"/>
                    <a:pt x="617" y="1180"/>
                  </a:cubicBezTo>
                  <a:cubicBezTo>
                    <a:pt x="684" y="1210"/>
                    <a:pt x="728" y="1262"/>
                    <a:pt x="802" y="1277"/>
                  </a:cubicBezTo>
                  <a:cubicBezTo>
                    <a:pt x="877" y="1299"/>
                    <a:pt x="877" y="1388"/>
                    <a:pt x="788" y="1381"/>
                  </a:cubicBezTo>
                  <a:cubicBezTo>
                    <a:pt x="750" y="1373"/>
                    <a:pt x="699" y="1336"/>
                    <a:pt x="661" y="1366"/>
                  </a:cubicBezTo>
                  <a:cubicBezTo>
                    <a:pt x="632" y="1381"/>
                    <a:pt x="632" y="1403"/>
                    <a:pt x="594" y="1403"/>
                  </a:cubicBezTo>
                  <a:cubicBezTo>
                    <a:pt x="602" y="1351"/>
                    <a:pt x="520" y="1336"/>
                    <a:pt x="505" y="1381"/>
                  </a:cubicBezTo>
                  <a:cubicBezTo>
                    <a:pt x="505" y="1403"/>
                    <a:pt x="505" y="1425"/>
                    <a:pt x="483" y="1440"/>
                  </a:cubicBezTo>
                  <a:cubicBezTo>
                    <a:pt x="461" y="1448"/>
                    <a:pt x="431" y="1448"/>
                    <a:pt x="424" y="1470"/>
                  </a:cubicBezTo>
                  <a:cubicBezTo>
                    <a:pt x="372" y="1477"/>
                    <a:pt x="357" y="1529"/>
                    <a:pt x="335" y="1566"/>
                  </a:cubicBezTo>
                  <a:cubicBezTo>
                    <a:pt x="312" y="1604"/>
                    <a:pt x="260" y="1604"/>
                    <a:pt x="223" y="1618"/>
                  </a:cubicBezTo>
                  <a:cubicBezTo>
                    <a:pt x="179" y="1648"/>
                    <a:pt x="149" y="1678"/>
                    <a:pt x="97" y="1693"/>
                  </a:cubicBezTo>
                  <a:cubicBezTo>
                    <a:pt x="52" y="1700"/>
                    <a:pt x="30" y="1737"/>
                    <a:pt x="15" y="1774"/>
                  </a:cubicBezTo>
                  <a:cubicBezTo>
                    <a:pt x="0" y="1834"/>
                    <a:pt x="0" y="1878"/>
                    <a:pt x="23" y="1930"/>
                  </a:cubicBezTo>
                  <a:cubicBezTo>
                    <a:pt x="37" y="1975"/>
                    <a:pt x="23" y="2027"/>
                    <a:pt x="75" y="2064"/>
                  </a:cubicBezTo>
                  <a:cubicBezTo>
                    <a:pt x="112" y="2094"/>
                    <a:pt x="142" y="2116"/>
                    <a:pt x="142" y="2175"/>
                  </a:cubicBezTo>
                  <a:cubicBezTo>
                    <a:pt x="134" y="2227"/>
                    <a:pt x="97" y="2242"/>
                    <a:pt x="52" y="2250"/>
                  </a:cubicBezTo>
                  <a:lnTo>
                    <a:pt x="52" y="2257"/>
                  </a:lnTo>
                  <a:cubicBezTo>
                    <a:pt x="82" y="2264"/>
                    <a:pt x="104" y="2272"/>
                    <a:pt x="119" y="2272"/>
                  </a:cubicBezTo>
                  <a:cubicBezTo>
                    <a:pt x="179" y="2316"/>
                    <a:pt x="283" y="2302"/>
                    <a:pt x="349" y="2309"/>
                  </a:cubicBezTo>
                  <a:cubicBezTo>
                    <a:pt x="416" y="2309"/>
                    <a:pt x="461" y="2324"/>
                    <a:pt x="468" y="2250"/>
                  </a:cubicBezTo>
                  <a:cubicBezTo>
                    <a:pt x="520" y="2242"/>
                    <a:pt x="535" y="2287"/>
                    <a:pt x="557" y="2331"/>
                  </a:cubicBezTo>
                  <a:cubicBezTo>
                    <a:pt x="580" y="2376"/>
                    <a:pt x="639" y="2316"/>
                    <a:pt x="669" y="2309"/>
                  </a:cubicBezTo>
                  <a:cubicBezTo>
                    <a:pt x="728" y="2294"/>
                    <a:pt x="721" y="2368"/>
                    <a:pt x="721" y="2406"/>
                  </a:cubicBezTo>
                  <a:cubicBezTo>
                    <a:pt x="728" y="2472"/>
                    <a:pt x="825" y="2480"/>
                    <a:pt x="877" y="2480"/>
                  </a:cubicBezTo>
                  <a:cubicBezTo>
                    <a:pt x="884" y="2458"/>
                    <a:pt x="884" y="2435"/>
                    <a:pt x="884" y="2413"/>
                  </a:cubicBezTo>
                  <a:cubicBezTo>
                    <a:pt x="914" y="2413"/>
                    <a:pt x="951" y="2421"/>
                    <a:pt x="966" y="2391"/>
                  </a:cubicBezTo>
                  <a:cubicBezTo>
                    <a:pt x="981" y="2368"/>
                    <a:pt x="973" y="2339"/>
                    <a:pt x="1018" y="2331"/>
                  </a:cubicBezTo>
                  <a:cubicBezTo>
                    <a:pt x="1070" y="2324"/>
                    <a:pt x="1070" y="2406"/>
                    <a:pt x="1114" y="2428"/>
                  </a:cubicBezTo>
                  <a:cubicBezTo>
                    <a:pt x="1129" y="2435"/>
                    <a:pt x="1152" y="2443"/>
                    <a:pt x="1166" y="2443"/>
                  </a:cubicBezTo>
                  <a:cubicBezTo>
                    <a:pt x="1189" y="2435"/>
                    <a:pt x="1189" y="2406"/>
                    <a:pt x="1211" y="2398"/>
                  </a:cubicBezTo>
                  <a:cubicBezTo>
                    <a:pt x="1241" y="2391"/>
                    <a:pt x="1307" y="2406"/>
                    <a:pt x="1307" y="2353"/>
                  </a:cubicBezTo>
                  <a:cubicBezTo>
                    <a:pt x="1359" y="2324"/>
                    <a:pt x="1411" y="2339"/>
                    <a:pt x="1471" y="2331"/>
                  </a:cubicBezTo>
                  <a:cubicBezTo>
                    <a:pt x="1486" y="2324"/>
                    <a:pt x="1493" y="2302"/>
                    <a:pt x="1493" y="2287"/>
                  </a:cubicBezTo>
                  <a:cubicBezTo>
                    <a:pt x="1501" y="2272"/>
                    <a:pt x="1508" y="2272"/>
                    <a:pt x="1530" y="2272"/>
                  </a:cubicBezTo>
                  <a:cubicBezTo>
                    <a:pt x="1545" y="2264"/>
                    <a:pt x="1560" y="2264"/>
                    <a:pt x="1560" y="2242"/>
                  </a:cubicBezTo>
                  <a:cubicBezTo>
                    <a:pt x="1567" y="2235"/>
                    <a:pt x="1567" y="2227"/>
                    <a:pt x="1567" y="2212"/>
                  </a:cubicBezTo>
                  <a:cubicBezTo>
                    <a:pt x="1567" y="2190"/>
                    <a:pt x="1590" y="2190"/>
                    <a:pt x="1597" y="2175"/>
                  </a:cubicBezTo>
                  <a:cubicBezTo>
                    <a:pt x="1604" y="2153"/>
                    <a:pt x="1582" y="2123"/>
                    <a:pt x="1612" y="2108"/>
                  </a:cubicBezTo>
                  <a:cubicBezTo>
                    <a:pt x="1627" y="2101"/>
                    <a:pt x="1664" y="2108"/>
                    <a:pt x="1686" y="2116"/>
                  </a:cubicBezTo>
                  <a:cubicBezTo>
                    <a:pt x="1686" y="2175"/>
                    <a:pt x="1790" y="2131"/>
                    <a:pt x="1820" y="2123"/>
                  </a:cubicBezTo>
                  <a:cubicBezTo>
                    <a:pt x="1827" y="2131"/>
                    <a:pt x="1827" y="2131"/>
                    <a:pt x="1827" y="2138"/>
                  </a:cubicBezTo>
                  <a:cubicBezTo>
                    <a:pt x="1835" y="2161"/>
                    <a:pt x="1857" y="2168"/>
                    <a:pt x="1872" y="2183"/>
                  </a:cubicBezTo>
                  <a:cubicBezTo>
                    <a:pt x="1901" y="2212"/>
                    <a:pt x="1879" y="2257"/>
                    <a:pt x="1879" y="2287"/>
                  </a:cubicBezTo>
                  <a:cubicBezTo>
                    <a:pt x="1931" y="2302"/>
                    <a:pt x="1983" y="2235"/>
                    <a:pt x="1983" y="2316"/>
                  </a:cubicBezTo>
                  <a:cubicBezTo>
                    <a:pt x="1991" y="2339"/>
                    <a:pt x="1976" y="2376"/>
                    <a:pt x="1991" y="2398"/>
                  </a:cubicBezTo>
                  <a:cubicBezTo>
                    <a:pt x="2006" y="2413"/>
                    <a:pt x="2050" y="2383"/>
                    <a:pt x="2050" y="2421"/>
                  </a:cubicBezTo>
                  <a:cubicBezTo>
                    <a:pt x="2117" y="2435"/>
                    <a:pt x="2102" y="2353"/>
                    <a:pt x="2117" y="2316"/>
                  </a:cubicBezTo>
                  <a:cubicBezTo>
                    <a:pt x="2124" y="2302"/>
                    <a:pt x="2139" y="2302"/>
                    <a:pt x="2154" y="2294"/>
                  </a:cubicBezTo>
                  <a:cubicBezTo>
                    <a:pt x="2161" y="2279"/>
                    <a:pt x="2154" y="2264"/>
                    <a:pt x="2169" y="2257"/>
                  </a:cubicBezTo>
                  <a:cubicBezTo>
                    <a:pt x="2199" y="2235"/>
                    <a:pt x="2213" y="2279"/>
                    <a:pt x="2213" y="2302"/>
                  </a:cubicBezTo>
                  <a:cubicBezTo>
                    <a:pt x="2243" y="2309"/>
                    <a:pt x="2295" y="2279"/>
                    <a:pt x="2295" y="2242"/>
                  </a:cubicBezTo>
                  <a:cubicBezTo>
                    <a:pt x="2332" y="2242"/>
                    <a:pt x="2347" y="2309"/>
                    <a:pt x="2392" y="2287"/>
                  </a:cubicBezTo>
                  <a:cubicBezTo>
                    <a:pt x="2399" y="2264"/>
                    <a:pt x="2377" y="2242"/>
                    <a:pt x="2406" y="2227"/>
                  </a:cubicBezTo>
                  <a:cubicBezTo>
                    <a:pt x="2421" y="2220"/>
                    <a:pt x="2451" y="2235"/>
                    <a:pt x="2458" y="2220"/>
                  </a:cubicBezTo>
                  <a:cubicBezTo>
                    <a:pt x="2473" y="2190"/>
                    <a:pt x="2473" y="2138"/>
                    <a:pt x="2473" y="2108"/>
                  </a:cubicBezTo>
                  <a:cubicBezTo>
                    <a:pt x="2473" y="2071"/>
                    <a:pt x="2511" y="2079"/>
                    <a:pt x="2518" y="2049"/>
                  </a:cubicBezTo>
                  <a:cubicBezTo>
                    <a:pt x="2540" y="1997"/>
                    <a:pt x="2481" y="1908"/>
                    <a:pt x="2570" y="1901"/>
                  </a:cubicBezTo>
                  <a:cubicBezTo>
                    <a:pt x="2614" y="1893"/>
                    <a:pt x="2622" y="1819"/>
                    <a:pt x="2637" y="1782"/>
                  </a:cubicBezTo>
                  <a:cubicBezTo>
                    <a:pt x="2674" y="1782"/>
                    <a:pt x="2711" y="1782"/>
                    <a:pt x="2748" y="1782"/>
                  </a:cubicBezTo>
                  <a:cubicBezTo>
                    <a:pt x="2756" y="1767"/>
                    <a:pt x="2741" y="1737"/>
                    <a:pt x="2770" y="1737"/>
                  </a:cubicBezTo>
                  <a:cubicBezTo>
                    <a:pt x="2770" y="1737"/>
                    <a:pt x="2770" y="1693"/>
                    <a:pt x="2778" y="1693"/>
                  </a:cubicBezTo>
                  <a:cubicBezTo>
                    <a:pt x="2822" y="1685"/>
                    <a:pt x="2867" y="1700"/>
                    <a:pt x="2904" y="1730"/>
                  </a:cubicBezTo>
                  <a:cubicBezTo>
                    <a:pt x="2911" y="1737"/>
                    <a:pt x="2948" y="1745"/>
                    <a:pt x="2978" y="1752"/>
                  </a:cubicBezTo>
                  <a:cubicBezTo>
                    <a:pt x="2986" y="1730"/>
                    <a:pt x="3023" y="1715"/>
                    <a:pt x="3038" y="1693"/>
                  </a:cubicBezTo>
                  <a:cubicBezTo>
                    <a:pt x="3008" y="1678"/>
                    <a:pt x="2956" y="1574"/>
                    <a:pt x="2963" y="1544"/>
                  </a:cubicBezTo>
                  <a:cubicBezTo>
                    <a:pt x="2986" y="1544"/>
                    <a:pt x="3008" y="1544"/>
                    <a:pt x="3030" y="1544"/>
                  </a:cubicBezTo>
                  <a:cubicBezTo>
                    <a:pt x="3030" y="1514"/>
                    <a:pt x="3038" y="1477"/>
                    <a:pt x="3075" y="1470"/>
                  </a:cubicBezTo>
                  <a:cubicBezTo>
                    <a:pt x="3105" y="1470"/>
                    <a:pt x="3119" y="1507"/>
                    <a:pt x="3149" y="1500"/>
                  </a:cubicBezTo>
                  <a:cubicBezTo>
                    <a:pt x="3142" y="1418"/>
                    <a:pt x="3142" y="1314"/>
                    <a:pt x="3038" y="1306"/>
                  </a:cubicBezTo>
                  <a:cubicBezTo>
                    <a:pt x="3030" y="1269"/>
                    <a:pt x="2986" y="1269"/>
                    <a:pt x="2971" y="1240"/>
                  </a:cubicBezTo>
                  <a:cubicBezTo>
                    <a:pt x="2956" y="1195"/>
                    <a:pt x="3001" y="1143"/>
                    <a:pt x="3001" y="1099"/>
                  </a:cubicBezTo>
                  <a:cubicBezTo>
                    <a:pt x="3023" y="1106"/>
                    <a:pt x="3045" y="1106"/>
                    <a:pt x="3067" y="1106"/>
                  </a:cubicBezTo>
                  <a:cubicBezTo>
                    <a:pt x="3067" y="1084"/>
                    <a:pt x="3075" y="1061"/>
                    <a:pt x="3090" y="1047"/>
                  </a:cubicBezTo>
                  <a:cubicBezTo>
                    <a:pt x="3097" y="1032"/>
                    <a:pt x="3134" y="1032"/>
                    <a:pt x="3142" y="1017"/>
                  </a:cubicBezTo>
                  <a:cubicBezTo>
                    <a:pt x="3156" y="995"/>
                    <a:pt x="3156" y="972"/>
                    <a:pt x="3186" y="957"/>
                  </a:cubicBezTo>
                  <a:cubicBezTo>
                    <a:pt x="3201" y="950"/>
                    <a:pt x="3223" y="943"/>
                    <a:pt x="3238" y="928"/>
                  </a:cubicBezTo>
                  <a:cubicBezTo>
                    <a:pt x="3283" y="876"/>
                    <a:pt x="3223" y="816"/>
                    <a:pt x="3231" y="757"/>
                  </a:cubicBezTo>
                  <a:cubicBezTo>
                    <a:pt x="3231" y="727"/>
                    <a:pt x="3246" y="683"/>
                    <a:pt x="3208" y="668"/>
                  </a:cubicBezTo>
                  <a:lnTo>
                    <a:pt x="3208" y="668"/>
                  </a:lnTo>
                  <a:cubicBezTo>
                    <a:pt x="3201" y="698"/>
                    <a:pt x="3194" y="705"/>
                    <a:pt x="3142" y="705"/>
                  </a:cubicBezTo>
                  <a:cubicBezTo>
                    <a:pt x="3149" y="698"/>
                    <a:pt x="3142" y="683"/>
                    <a:pt x="3142" y="683"/>
                  </a:cubicBezTo>
                  <a:cubicBezTo>
                    <a:pt x="3127" y="698"/>
                    <a:pt x="3127" y="727"/>
                    <a:pt x="3119" y="749"/>
                  </a:cubicBezTo>
                  <a:cubicBezTo>
                    <a:pt x="3119" y="772"/>
                    <a:pt x="3105" y="802"/>
                    <a:pt x="3097" y="824"/>
                  </a:cubicBezTo>
                  <a:cubicBezTo>
                    <a:pt x="3075" y="831"/>
                    <a:pt x="3030" y="749"/>
                    <a:pt x="3001" y="742"/>
                  </a:cubicBezTo>
                  <a:cubicBezTo>
                    <a:pt x="3001" y="749"/>
                    <a:pt x="2993" y="757"/>
                    <a:pt x="2993" y="764"/>
                  </a:cubicBezTo>
                  <a:cubicBezTo>
                    <a:pt x="2993" y="764"/>
                    <a:pt x="2874" y="787"/>
                    <a:pt x="2867" y="787"/>
                  </a:cubicBezTo>
                  <a:cubicBezTo>
                    <a:pt x="2852" y="794"/>
                    <a:pt x="2845" y="802"/>
                    <a:pt x="2830" y="802"/>
                  </a:cubicBezTo>
                  <a:cubicBezTo>
                    <a:pt x="2785" y="816"/>
                    <a:pt x="2748" y="779"/>
                    <a:pt x="2703" y="787"/>
                  </a:cubicBezTo>
                  <a:cubicBezTo>
                    <a:pt x="2666" y="794"/>
                    <a:pt x="2689" y="839"/>
                    <a:pt x="2659" y="854"/>
                  </a:cubicBezTo>
                  <a:cubicBezTo>
                    <a:pt x="2637" y="861"/>
                    <a:pt x="2614" y="816"/>
                    <a:pt x="2585" y="824"/>
                  </a:cubicBezTo>
                  <a:cubicBezTo>
                    <a:pt x="2585" y="816"/>
                    <a:pt x="2577" y="809"/>
                    <a:pt x="2577" y="802"/>
                  </a:cubicBezTo>
                  <a:cubicBezTo>
                    <a:pt x="2562" y="794"/>
                    <a:pt x="2533" y="802"/>
                    <a:pt x="2511" y="794"/>
                  </a:cubicBezTo>
                  <a:cubicBezTo>
                    <a:pt x="2511" y="757"/>
                    <a:pt x="2503" y="705"/>
                    <a:pt x="2488" y="668"/>
                  </a:cubicBezTo>
                  <a:cubicBezTo>
                    <a:pt x="2466" y="675"/>
                    <a:pt x="2466" y="698"/>
                    <a:pt x="2451" y="712"/>
                  </a:cubicBezTo>
                  <a:cubicBezTo>
                    <a:pt x="2436" y="720"/>
                    <a:pt x="2429" y="712"/>
                    <a:pt x="2421" y="712"/>
                  </a:cubicBezTo>
                  <a:cubicBezTo>
                    <a:pt x="2406" y="720"/>
                    <a:pt x="2406" y="727"/>
                    <a:pt x="2399" y="735"/>
                  </a:cubicBezTo>
                  <a:cubicBezTo>
                    <a:pt x="2362" y="772"/>
                    <a:pt x="2340" y="794"/>
                    <a:pt x="2280" y="779"/>
                  </a:cubicBezTo>
                  <a:cubicBezTo>
                    <a:pt x="2280" y="794"/>
                    <a:pt x="2273" y="794"/>
                    <a:pt x="2265" y="802"/>
                  </a:cubicBezTo>
                  <a:cubicBezTo>
                    <a:pt x="2251" y="802"/>
                    <a:pt x="2228" y="764"/>
                    <a:pt x="2213" y="757"/>
                  </a:cubicBezTo>
                  <a:cubicBezTo>
                    <a:pt x="2191" y="735"/>
                    <a:pt x="2161" y="727"/>
                    <a:pt x="2139" y="712"/>
                  </a:cubicBezTo>
                  <a:cubicBezTo>
                    <a:pt x="2124" y="712"/>
                    <a:pt x="2124" y="705"/>
                    <a:pt x="2102" y="698"/>
                  </a:cubicBezTo>
                  <a:cubicBezTo>
                    <a:pt x="2087" y="690"/>
                    <a:pt x="2072" y="690"/>
                    <a:pt x="2057" y="690"/>
                  </a:cubicBezTo>
                  <a:cubicBezTo>
                    <a:pt x="2035" y="683"/>
                    <a:pt x="1983" y="646"/>
                    <a:pt x="1976" y="668"/>
                  </a:cubicBezTo>
                  <a:cubicBezTo>
                    <a:pt x="1939" y="683"/>
                    <a:pt x="1909" y="675"/>
                    <a:pt x="1879" y="660"/>
                  </a:cubicBezTo>
                  <a:cubicBezTo>
                    <a:pt x="1857" y="646"/>
                    <a:pt x="1842" y="631"/>
                    <a:pt x="1812" y="631"/>
                  </a:cubicBezTo>
                  <a:cubicBezTo>
                    <a:pt x="1790" y="631"/>
                    <a:pt x="1790" y="638"/>
                    <a:pt x="1775" y="653"/>
                  </a:cubicBezTo>
                  <a:cubicBezTo>
                    <a:pt x="1760" y="660"/>
                    <a:pt x="1753" y="668"/>
                    <a:pt x="1738" y="675"/>
                  </a:cubicBezTo>
                  <a:cubicBezTo>
                    <a:pt x="1731" y="683"/>
                    <a:pt x="1701" y="705"/>
                    <a:pt x="1694" y="705"/>
                  </a:cubicBezTo>
                  <a:cubicBezTo>
                    <a:pt x="1679" y="705"/>
                    <a:pt x="1671" y="675"/>
                    <a:pt x="1656" y="668"/>
                  </a:cubicBezTo>
                  <a:cubicBezTo>
                    <a:pt x="1642" y="660"/>
                    <a:pt x="1619" y="653"/>
                    <a:pt x="1604" y="653"/>
                  </a:cubicBezTo>
                  <a:cubicBezTo>
                    <a:pt x="1597" y="594"/>
                    <a:pt x="1604" y="542"/>
                    <a:pt x="1604" y="482"/>
                  </a:cubicBezTo>
                  <a:cubicBezTo>
                    <a:pt x="1575" y="482"/>
                    <a:pt x="1538" y="475"/>
                    <a:pt x="1508" y="490"/>
                  </a:cubicBezTo>
                  <a:cubicBezTo>
                    <a:pt x="1493" y="497"/>
                    <a:pt x="1434" y="534"/>
                    <a:pt x="1426" y="549"/>
                  </a:cubicBezTo>
                  <a:cubicBezTo>
                    <a:pt x="1397" y="564"/>
                    <a:pt x="1404" y="579"/>
                    <a:pt x="1359" y="579"/>
                  </a:cubicBezTo>
                  <a:cubicBezTo>
                    <a:pt x="1337" y="579"/>
                    <a:pt x="1307" y="579"/>
                    <a:pt x="1285" y="557"/>
                  </a:cubicBezTo>
                  <a:cubicBezTo>
                    <a:pt x="1270" y="534"/>
                    <a:pt x="1285" y="504"/>
                    <a:pt x="1255" y="490"/>
                  </a:cubicBezTo>
                  <a:cubicBezTo>
                    <a:pt x="1241" y="482"/>
                    <a:pt x="1196" y="490"/>
                    <a:pt x="1181" y="490"/>
                  </a:cubicBezTo>
                  <a:cubicBezTo>
                    <a:pt x="1166" y="438"/>
                    <a:pt x="1129" y="423"/>
                    <a:pt x="1092" y="401"/>
                  </a:cubicBezTo>
                  <a:cubicBezTo>
                    <a:pt x="1047" y="378"/>
                    <a:pt x="996" y="401"/>
                    <a:pt x="944" y="386"/>
                  </a:cubicBezTo>
                  <a:cubicBezTo>
                    <a:pt x="877" y="371"/>
                    <a:pt x="899" y="326"/>
                    <a:pt x="921" y="282"/>
                  </a:cubicBezTo>
                  <a:cubicBezTo>
                    <a:pt x="929" y="259"/>
                    <a:pt x="929" y="237"/>
                    <a:pt x="929" y="215"/>
                  </a:cubicBezTo>
                  <a:cubicBezTo>
                    <a:pt x="921" y="185"/>
                    <a:pt x="914" y="163"/>
                    <a:pt x="907" y="133"/>
                  </a:cubicBezTo>
                  <a:cubicBezTo>
                    <a:pt x="839" y="118"/>
                    <a:pt x="728" y="148"/>
                    <a:pt x="676" y="81"/>
                  </a:cubicBezTo>
                  <a:cubicBezTo>
                    <a:pt x="669" y="74"/>
                    <a:pt x="669" y="52"/>
                    <a:pt x="654" y="37"/>
                  </a:cubicBezTo>
                  <a:cubicBezTo>
                    <a:pt x="647" y="29"/>
                    <a:pt x="624" y="37"/>
                    <a:pt x="602" y="29"/>
                  </a:cubicBezTo>
                  <a:cubicBezTo>
                    <a:pt x="580" y="22"/>
                    <a:pt x="580" y="0"/>
                    <a:pt x="550" y="7"/>
                  </a:cubicBezTo>
                  <a:cubicBezTo>
                    <a:pt x="535" y="37"/>
                    <a:pt x="550" y="44"/>
                    <a:pt x="513" y="52"/>
                  </a:cubicBezTo>
                  <a:cubicBezTo>
                    <a:pt x="468" y="52"/>
                    <a:pt x="439" y="52"/>
                    <a:pt x="402" y="74"/>
                  </a:cubicBezTo>
                  <a:cubicBezTo>
                    <a:pt x="387" y="74"/>
                    <a:pt x="372" y="89"/>
                    <a:pt x="357" y="96"/>
                  </a:cubicBezTo>
                  <a:cubicBezTo>
                    <a:pt x="349" y="96"/>
                    <a:pt x="342" y="96"/>
                    <a:pt x="327" y="96"/>
                  </a:cubicBezTo>
                  <a:cubicBezTo>
                    <a:pt x="335" y="141"/>
                    <a:pt x="349" y="193"/>
                    <a:pt x="387" y="193"/>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05" name="Freeform 13"/>
            <p:cNvSpPr>
              <a:spLocks noChangeArrowheads="1"/>
            </p:cNvSpPr>
            <p:nvPr/>
          </p:nvSpPr>
          <p:spPr bwMode="auto">
            <a:xfrm>
              <a:off x="9859191" y="4396311"/>
              <a:ext cx="867397" cy="956359"/>
            </a:xfrm>
            <a:custGeom>
              <a:avLst/>
              <a:gdLst>
                <a:gd name="T0" fmla="*/ 134 w 2006"/>
                <a:gd name="T1" fmla="*/ 1805 h 2214"/>
                <a:gd name="T2" fmla="*/ 379 w 2006"/>
                <a:gd name="T3" fmla="*/ 1790 h 2214"/>
                <a:gd name="T4" fmla="*/ 527 w 2006"/>
                <a:gd name="T5" fmla="*/ 1871 h 2214"/>
                <a:gd name="T6" fmla="*/ 817 w 2006"/>
                <a:gd name="T7" fmla="*/ 1916 h 2214"/>
                <a:gd name="T8" fmla="*/ 876 w 2006"/>
                <a:gd name="T9" fmla="*/ 2020 h 2214"/>
                <a:gd name="T10" fmla="*/ 884 w 2006"/>
                <a:gd name="T11" fmla="*/ 2205 h 2214"/>
                <a:gd name="T12" fmla="*/ 1077 w 2006"/>
                <a:gd name="T13" fmla="*/ 2020 h 2214"/>
                <a:gd name="T14" fmla="*/ 1404 w 2006"/>
                <a:gd name="T15" fmla="*/ 2079 h 2214"/>
                <a:gd name="T16" fmla="*/ 1471 w 2006"/>
                <a:gd name="T17" fmla="*/ 2050 h 2214"/>
                <a:gd name="T18" fmla="*/ 1552 w 2006"/>
                <a:gd name="T19" fmla="*/ 1975 h 2214"/>
                <a:gd name="T20" fmla="*/ 1552 w 2006"/>
                <a:gd name="T21" fmla="*/ 1760 h 2214"/>
                <a:gd name="T22" fmla="*/ 1723 w 2006"/>
                <a:gd name="T23" fmla="*/ 1819 h 2214"/>
                <a:gd name="T24" fmla="*/ 1768 w 2006"/>
                <a:gd name="T25" fmla="*/ 1715 h 2214"/>
                <a:gd name="T26" fmla="*/ 1872 w 2006"/>
                <a:gd name="T27" fmla="*/ 1656 h 2214"/>
                <a:gd name="T28" fmla="*/ 1901 w 2006"/>
                <a:gd name="T29" fmla="*/ 1552 h 2214"/>
                <a:gd name="T30" fmla="*/ 1991 w 2006"/>
                <a:gd name="T31" fmla="*/ 1515 h 2214"/>
                <a:gd name="T32" fmla="*/ 1916 w 2006"/>
                <a:gd name="T33" fmla="*/ 1359 h 2214"/>
                <a:gd name="T34" fmla="*/ 1901 w 2006"/>
                <a:gd name="T35" fmla="*/ 1359 h 2214"/>
                <a:gd name="T36" fmla="*/ 1864 w 2006"/>
                <a:gd name="T37" fmla="*/ 1277 h 2214"/>
                <a:gd name="T38" fmla="*/ 1946 w 2006"/>
                <a:gd name="T39" fmla="*/ 1173 h 2214"/>
                <a:gd name="T40" fmla="*/ 1805 w 2006"/>
                <a:gd name="T41" fmla="*/ 943 h 2214"/>
                <a:gd name="T42" fmla="*/ 1671 w 2006"/>
                <a:gd name="T43" fmla="*/ 817 h 2214"/>
                <a:gd name="T44" fmla="*/ 1515 w 2006"/>
                <a:gd name="T45" fmla="*/ 743 h 2214"/>
                <a:gd name="T46" fmla="*/ 1359 w 2006"/>
                <a:gd name="T47" fmla="*/ 394 h 2214"/>
                <a:gd name="T48" fmla="*/ 1226 w 2006"/>
                <a:gd name="T49" fmla="*/ 304 h 2214"/>
                <a:gd name="T50" fmla="*/ 1337 w 2006"/>
                <a:gd name="T51" fmla="*/ 141 h 2214"/>
                <a:gd name="T52" fmla="*/ 1352 w 2006"/>
                <a:gd name="T53" fmla="*/ 7 h 2214"/>
                <a:gd name="T54" fmla="*/ 1226 w 2006"/>
                <a:gd name="T55" fmla="*/ 67 h 2214"/>
                <a:gd name="T56" fmla="*/ 1107 w 2006"/>
                <a:gd name="T57" fmla="*/ 96 h 2214"/>
                <a:gd name="T58" fmla="*/ 1032 w 2006"/>
                <a:gd name="T59" fmla="*/ 260 h 2214"/>
                <a:gd name="T60" fmla="*/ 773 w 2006"/>
                <a:gd name="T61" fmla="*/ 304 h 2214"/>
                <a:gd name="T62" fmla="*/ 609 w 2006"/>
                <a:gd name="T63" fmla="*/ 446 h 2214"/>
                <a:gd name="T64" fmla="*/ 609 w 2006"/>
                <a:gd name="T65" fmla="*/ 639 h 2214"/>
                <a:gd name="T66" fmla="*/ 602 w 2006"/>
                <a:gd name="T67" fmla="*/ 720 h 2214"/>
                <a:gd name="T68" fmla="*/ 557 w 2006"/>
                <a:gd name="T69" fmla="*/ 928 h 2214"/>
                <a:gd name="T70" fmla="*/ 639 w 2006"/>
                <a:gd name="T71" fmla="*/ 906 h 2214"/>
                <a:gd name="T72" fmla="*/ 579 w 2006"/>
                <a:gd name="T73" fmla="*/ 973 h 2214"/>
                <a:gd name="T74" fmla="*/ 505 w 2006"/>
                <a:gd name="T75" fmla="*/ 1032 h 2214"/>
                <a:gd name="T76" fmla="*/ 349 w 2006"/>
                <a:gd name="T77" fmla="*/ 1188 h 2214"/>
                <a:gd name="T78" fmla="*/ 238 w 2006"/>
                <a:gd name="T79" fmla="*/ 1300 h 2214"/>
                <a:gd name="T80" fmla="*/ 112 w 2006"/>
                <a:gd name="T81" fmla="*/ 1381 h 2214"/>
                <a:gd name="T82" fmla="*/ 119 w 2006"/>
                <a:gd name="T83" fmla="*/ 1485 h 2214"/>
                <a:gd name="T84" fmla="*/ 8 w 2006"/>
                <a:gd name="T85" fmla="*/ 1686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6" h="2214">
                  <a:moveTo>
                    <a:pt x="52" y="1782"/>
                  </a:moveTo>
                  <a:lnTo>
                    <a:pt x="52" y="1782"/>
                  </a:lnTo>
                  <a:cubicBezTo>
                    <a:pt x="52" y="1812"/>
                    <a:pt x="112" y="1805"/>
                    <a:pt x="134" y="1805"/>
                  </a:cubicBezTo>
                  <a:cubicBezTo>
                    <a:pt x="179" y="1805"/>
                    <a:pt x="208" y="1812"/>
                    <a:pt x="253" y="1827"/>
                  </a:cubicBezTo>
                  <a:cubicBezTo>
                    <a:pt x="290" y="1842"/>
                    <a:pt x="334" y="1834"/>
                    <a:pt x="379" y="1842"/>
                  </a:cubicBezTo>
                  <a:cubicBezTo>
                    <a:pt x="379" y="1819"/>
                    <a:pt x="379" y="1797"/>
                    <a:pt x="379" y="1790"/>
                  </a:cubicBezTo>
                  <a:cubicBezTo>
                    <a:pt x="379" y="1797"/>
                    <a:pt x="379" y="1819"/>
                    <a:pt x="379" y="1842"/>
                  </a:cubicBezTo>
                  <a:cubicBezTo>
                    <a:pt x="379" y="1842"/>
                    <a:pt x="386" y="1842"/>
                    <a:pt x="394" y="1842"/>
                  </a:cubicBezTo>
                  <a:cubicBezTo>
                    <a:pt x="438" y="1849"/>
                    <a:pt x="476" y="1901"/>
                    <a:pt x="527" y="1871"/>
                  </a:cubicBezTo>
                  <a:cubicBezTo>
                    <a:pt x="527" y="1857"/>
                    <a:pt x="542" y="1857"/>
                    <a:pt x="550" y="1842"/>
                  </a:cubicBezTo>
                  <a:cubicBezTo>
                    <a:pt x="602" y="1842"/>
                    <a:pt x="691" y="1842"/>
                    <a:pt x="728" y="1894"/>
                  </a:cubicBezTo>
                  <a:cubicBezTo>
                    <a:pt x="780" y="1983"/>
                    <a:pt x="780" y="1879"/>
                    <a:pt x="817" y="1916"/>
                  </a:cubicBezTo>
                  <a:cubicBezTo>
                    <a:pt x="817" y="1923"/>
                    <a:pt x="802" y="2050"/>
                    <a:pt x="847" y="2005"/>
                  </a:cubicBezTo>
                  <a:cubicBezTo>
                    <a:pt x="854" y="1998"/>
                    <a:pt x="847" y="1983"/>
                    <a:pt x="862" y="1983"/>
                  </a:cubicBezTo>
                  <a:cubicBezTo>
                    <a:pt x="884" y="1983"/>
                    <a:pt x="876" y="2012"/>
                    <a:pt x="876" y="2020"/>
                  </a:cubicBezTo>
                  <a:cubicBezTo>
                    <a:pt x="876" y="2057"/>
                    <a:pt x="832" y="2079"/>
                    <a:pt x="824" y="2116"/>
                  </a:cubicBezTo>
                  <a:cubicBezTo>
                    <a:pt x="824" y="2124"/>
                    <a:pt x="854" y="2139"/>
                    <a:pt x="862" y="2146"/>
                  </a:cubicBezTo>
                  <a:cubicBezTo>
                    <a:pt x="876" y="2161"/>
                    <a:pt x="876" y="2183"/>
                    <a:pt x="884" y="2205"/>
                  </a:cubicBezTo>
                  <a:cubicBezTo>
                    <a:pt x="921" y="2213"/>
                    <a:pt x="929" y="2198"/>
                    <a:pt x="929" y="2161"/>
                  </a:cubicBezTo>
                  <a:cubicBezTo>
                    <a:pt x="929" y="2124"/>
                    <a:pt x="981" y="2102"/>
                    <a:pt x="995" y="2079"/>
                  </a:cubicBezTo>
                  <a:cubicBezTo>
                    <a:pt x="1018" y="2042"/>
                    <a:pt x="1032" y="2005"/>
                    <a:pt x="1077" y="2020"/>
                  </a:cubicBezTo>
                  <a:cubicBezTo>
                    <a:pt x="1114" y="2042"/>
                    <a:pt x="1151" y="2050"/>
                    <a:pt x="1196" y="2050"/>
                  </a:cubicBezTo>
                  <a:cubicBezTo>
                    <a:pt x="1188" y="1990"/>
                    <a:pt x="1329" y="1998"/>
                    <a:pt x="1329" y="2072"/>
                  </a:cubicBezTo>
                  <a:cubicBezTo>
                    <a:pt x="1359" y="2072"/>
                    <a:pt x="1381" y="2072"/>
                    <a:pt x="1404" y="2079"/>
                  </a:cubicBezTo>
                  <a:cubicBezTo>
                    <a:pt x="1441" y="2087"/>
                    <a:pt x="1419" y="2072"/>
                    <a:pt x="1448" y="2057"/>
                  </a:cubicBezTo>
                  <a:cubicBezTo>
                    <a:pt x="1448" y="2050"/>
                    <a:pt x="1456" y="2042"/>
                    <a:pt x="1456" y="2035"/>
                  </a:cubicBezTo>
                  <a:cubicBezTo>
                    <a:pt x="1463" y="2042"/>
                    <a:pt x="1471" y="2042"/>
                    <a:pt x="1471" y="2050"/>
                  </a:cubicBezTo>
                  <a:cubicBezTo>
                    <a:pt x="1486" y="2042"/>
                    <a:pt x="1478" y="2027"/>
                    <a:pt x="1493" y="2020"/>
                  </a:cubicBezTo>
                  <a:cubicBezTo>
                    <a:pt x="1500" y="2012"/>
                    <a:pt x="1523" y="2020"/>
                    <a:pt x="1530" y="2012"/>
                  </a:cubicBezTo>
                  <a:cubicBezTo>
                    <a:pt x="1537" y="1998"/>
                    <a:pt x="1552" y="1990"/>
                    <a:pt x="1552" y="1975"/>
                  </a:cubicBezTo>
                  <a:cubicBezTo>
                    <a:pt x="1515" y="1983"/>
                    <a:pt x="1523" y="1923"/>
                    <a:pt x="1523" y="1901"/>
                  </a:cubicBezTo>
                  <a:cubicBezTo>
                    <a:pt x="1530" y="1886"/>
                    <a:pt x="1537" y="1871"/>
                    <a:pt x="1537" y="1857"/>
                  </a:cubicBezTo>
                  <a:cubicBezTo>
                    <a:pt x="1552" y="1827"/>
                    <a:pt x="1545" y="1790"/>
                    <a:pt x="1552" y="1760"/>
                  </a:cubicBezTo>
                  <a:cubicBezTo>
                    <a:pt x="1575" y="1767"/>
                    <a:pt x="1656" y="1812"/>
                    <a:pt x="1664" y="1775"/>
                  </a:cubicBezTo>
                  <a:cubicBezTo>
                    <a:pt x="1664" y="1730"/>
                    <a:pt x="1701" y="1723"/>
                    <a:pt x="1708" y="1767"/>
                  </a:cubicBezTo>
                  <a:cubicBezTo>
                    <a:pt x="1716" y="1782"/>
                    <a:pt x="1716" y="1805"/>
                    <a:pt x="1723" y="1819"/>
                  </a:cubicBezTo>
                  <a:cubicBezTo>
                    <a:pt x="1745" y="1849"/>
                    <a:pt x="1760" y="1812"/>
                    <a:pt x="1768" y="1805"/>
                  </a:cubicBezTo>
                  <a:cubicBezTo>
                    <a:pt x="1797" y="1782"/>
                    <a:pt x="1812" y="1790"/>
                    <a:pt x="1812" y="1753"/>
                  </a:cubicBezTo>
                  <a:cubicBezTo>
                    <a:pt x="1812" y="1723"/>
                    <a:pt x="1797" y="1715"/>
                    <a:pt x="1768" y="1715"/>
                  </a:cubicBezTo>
                  <a:cubicBezTo>
                    <a:pt x="1768" y="1708"/>
                    <a:pt x="1768" y="1700"/>
                    <a:pt x="1768" y="1700"/>
                  </a:cubicBezTo>
                  <a:cubicBezTo>
                    <a:pt x="1790" y="1700"/>
                    <a:pt x="1797" y="1678"/>
                    <a:pt x="1812" y="1671"/>
                  </a:cubicBezTo>
                  <a:cubicBezTo>
                    <a:pt x="1827" y="1656"/>
                    <a:pt x="1849" y="1656"/>
                    <a:pt x="1872" y="1656"/>
                  </a:cubicBezTo>
                  <a:cubicBezTo>
                    <a:pt x="1872" y="1634"/>
                    <a:pt x="1879" y="1619"/>
                    <a:pt x="1872" y="1597"/>
                  </a:cubicBezTo>
                  <a:cubicBezTo>
                    <a:pt x="1849" y="1597"/>
                    <a:pt x="1849" y="1582"/>
                    <a:pt x="1857" y="1560"/>
                  </a:cubicBezTo>
                  <a:cubicBezTo>
                    <a:pt x="1864" y="1545"/>
                    <a:pt x="1886" y="1545"/>
                    <a:pt x="1901" y="1552"/>
                  </a:cubicBezTo>
                  <a:cubicBezTo>
                    <a:pt x="1901" y="1567"/>
                    <a:pt x="1923" y="1574"/>
                    <a:pt x="1938" y="1574"/>
                  </a:cubicBezTo>
                  <a:cubicBezTo>
                    <a:pt x="1961" y="1582"/>
                    <a:pt x="1961" y="1611"/>
                    <a:pt x="1976" y="1634"/>
                  </a:cubicBezTo>
                  <a:cubicBezTo>
                    <a:pt x="1998" y="1634"/>
                    <a:pt x="1991" y="1530"/>
                    <a:pt x="1991" y="1515"/>
                  </a:cubicBezTo>
                  <a:cubicBezTo>
                    <a:pt x="1991" y="1485"/>
                    <a:pt x="2005" y="1455"/>
                    <a:pt x="1983" y="1433"/>
                  </a:cubicBezTo>
                  <a:cubicBezTo>
                    <a:pt x="1953" y="1418"/>
                    <a:pt x="1938" y="1389"/>
                    <a:pt x="1923" y="1352"/>
                  </a:cubicBezTo>
                  <a:cubicBezTo>
                    <a:pt x="1923" y="1359"/>
                    <a:pt x="1923" y="1359"/>
                    <a:pt x="1916" y="1359"/>
                  </a:cubicBezTo>
                  <a:cubicBezTo>
                    <a:pt x="1916" y="1359"/>
                    <a:pt x="1916" y="1366"/>
                    <a:pt x="1916" y="1359"/>
                  </a:cubicBezTo>
                  <a:cubicBezTo>
                    <a:pt x="1916" y="1366"/>
                    <a:pt x="1916" y="1359"/>
                    <a:pt x="1916" y="1359"/>
                  </a:cubicBezTo>
                  <a:cubicBezTo>
                    <a:pt x="1909" y="1366"/>
                    <a:pt x="1901" y="1366"/>
                    <a:pt x="1901" y="1359"/>
                  </a:cubicBezTo>
                  <a:lnTo>
                    <a:pt x="1879" y="1329"/>
                  </a:lnTo>
                  <a:cubicBezTo>
                    <a:pt x="1872" y="1322"/>
                    <a:pt x="1879" y="1314"/>
                    <a:pt x="1879" y="1300"/>
                  </a:cubicBezTo>
                  <a:cubicBezTo>
                    <a:pt x="1872" y="1292"/>
                    <a:pt x="1857" y="1292"/>
                    <a:pt x="1864" y="1277"/>
                  </a:cubicBezTo>
                  <a:cubicBezTo>
                    <a:pt x="1872" y="1263"/>
                    <a:pt x="1909" y="1173"/>
                    <a:pt x="1931" y="1173"/>
                  </a:cubicBezTo>
                  <a:cubicBezTo>
                    <a:pt x="1931" y="1173"/>
                    <a:pt x="1946" y="1181"/>
                    <a:pt x="1953" y="1188"/>
                  </a:cubicBezTo>
                  <a:cubicBezTo>
                    <a:pt x="1953" y="1188"/>
                    <a:pt x="1946" y="1181"/>
                    <a:pt x="1946" y="1173"/>
                  </a:cubicBezTo>
                  <a:cubicBezTo>
                    <a:pt x="1894" y="1136"/>
                    <a:pt x="1834" y="1151"/>
                    <a:pt x="1797" y="1092"/>
                  </a:cubicBezTo>
                  <a:cubicBezTo>
                    <a:pt x="1783" y="1069"/>
                    <a:pt x="1790" y="1055"/>
                    <a:pt x="1805" y="1025"/>
                  </a:cubicBezTo>
                  <a:cubicBezTo>
                    <a:pt x="1812" y="1010"/>
                    <a:pt x="1797" y="965"/>
                    <a:pt x="1805" y="943"/>
                  </a:cubicBezTo>
                  <a:cubicBezTo>
                    <a:pt x="1797" y="943"/>
                    <a:pt x="1790" y="943"/>
                    <a:pt x="1790" y="943"/>
                  </a:cubicBezTo>
                  <a:cubicBezTo>
                    <a:pt x="1790" y="891"/>
                    <a:pt x="1768" y="913"/>
                    <a:pt x="1731" y="906"/>
                  </a:cubicBezTo>
                  <a:cubicBezTo>
                    <a:pt x="1701" y="898"/>
                    <a:pt x="1686" y="847"/>
                    <a:pt x="1671" y="817"/>
                  </a:cubicBezTo>
                  <a:cubicBezTo>
                    <a:pt x="1649" y="780"/>
                    <a:pt x="1634" y="787"/>
                    <a:pt x="1626" y="824"/>
                  </a:cubicBezTo>
                  <a:cubicBezTo>
                    <a:pt x="1612" y="876"/>
                    <a:pt x="1560" y="861"/>
                    <a:pt x="1523" y="854"/>
                  </a:cubicBezTo>
                  <a:cubicBezTo>
                    <a:pt x="1523" y="817"/>
                    <a:pt x="1530" y="780"/>
                    <a:pt x="1515" y="743"/>
                  </a:cubicBezTo>
                  <a:cubicBezTo>
                    <a:pt x="1508" y="713"/>
                    <a:pt x="1486" y="683"/>
                    <a:pt x="1463" y="661"/>
                  </a:cubicBezTo>
                  <a:cubicBezTo>
                    <a:pt x="1448" y="639"/>
                    <a:pt x="1329" y="490"/>
                    <a:pt x="1426" y="512"/>
                  </a:cubicBezTo>
                  <a:cubicBezTo>
                    <a:pt x="1433" y="490"/>
                    <a:pt x="1374" y="408"/>
                    <a:pt x="1359" y="394"/>
                  </a:cubicBezTo>
                  <a:cubicBezTo>
                    <a:pt x="1337" y="364"/>
                    <a:pt x="1292" y="356"/>
                    <a:pt x="1263" y="342"/>
                  </a:cubicBezTo>
                  <a:cubicBezTo>
                    <a:pt x="1240" y="327"/>
                    <a:pt x="1203" y="342"/>
                    <a:pt x="1181" y="319"/>
                  </a:cubicBezTo>
                  <a:cubicBezTo>
                    <a:pt x="1188" y="304"/>
                    <a:pt x="1211" y="312"/>
                    <a:pt x="1226" y="304"/>
                  </a:cubicBezTo>
                  <a:cubicBezTo>
                    <a:pt x="1248" y="290"/>
                    <a:pt x="1233" y="260"/>
                    <a:pt x="1233" y="238"/>
                  </a:cubicBezTo>
                  <a:cubicBezTo>
                    <a:pt x="1226" y="186"/>
                    <a:pt x="1278" y="201"/>
                    <a:pt x="1315" y="201"/>
                  </a:cubicBezTo>
                  <a:cubicBezTo>
                    <a:pt x="1307" y="201"/>
                    <a:pt x="1337" y="141"/>
                    <a:pt x="1337" y="141"/>
                  </a:cubicBezTo>
                  <a:cubicBezTo>
                    <a:pt x="1352" y="119"/>
                    <a:pt x="1381" y="111"/>
                    <a:pt x="1411" y="111"/>
                  </a:cubicBezTo>
                  <a:cubicBezTo>
                    <a:pt x="1411" y="82"/>
                    <a:pt x="1381" y="59"/>
                    <a:pt x="1367" y="37"/>
                  </a:cubicBezTo>
                  <a:cubicBezTo>
                    <a:pt x="1367" y="37"/>
                    <a:pt x="1359" y="22"/>
                    <a:pt x="1352" y="7"/>
                  </a:cubicBezTo>
                  <a:cubicBezTo>
                    <a:pt x="1344" y="7"/>
                    <a:pt x="1337" y="0"/>
                    <a:pt x="1329" y="30"/>
                  </a:cubicBezTo>
                  <a:cubicBezTo>
                    <a:pt x="1322" y="52"/>
                    <a:pt x="1322" y="59"/>
                    <a:pt x="1292" y="67"/>
                  </a:cubicBezTo>
                  <a:cubicBezTo>
                    <a:pt x="1270" y="67"/>
                    <a:pt x="1248" y="59"/>
                    <a:pt x="1226" y="67"/>
                  </a:cubicBezTo>
                  <a:cubicBezTo>
                    <a:pt x="1226" y="89"/>
                    <a:pt x="1188" y="82"/>
                    <a:pt x="1188" y="119"/>
                  </a:cubicBezTo>
                  <a:cubicBezTo>
                    <a:pt x="1159" y="119"/>
                    <a:pt x="1144" y="111"/>
                    <a:pt x="1114" y="96"/>
                  </a:cubicBezTo>
                  <a:lnTo>
                    <a:pt x="1107" y="96"/>
                  </a:lnTo>
                  <a:cubicBezTo>
                    <a:pt x="1107" y="126"/>
                    <a:pt x="1092" y="156"/>
                    <a:pt x="1092" y="178"/>
                  </a:cubicBezTo>
                  <a:cubicBezTo>
                    <a:pt x="1092" y="201"/>
                    <a:pt x="1084" y="208"/>
                    <a:pt x="1070" y="223"/>
                  </a:cubicBezTo>
                  <a:cubicBezTo>
                    <a:pt x="1055" y="238"/>
                    <a:pt x="1040" y="238"/>
                    <a:pt x="1032" y="260"/>
                  </a:cubicBezTo>
                  <a:cubicBezTo>
                    <a:pt x="981" y="260"/>
                    <a:pt x="936" y="260"/>
                    <a:pt x="884" y="260"/>
                  </a:cubicBezTo>
                  <a:cubicBezTo>
                    <a:pt x="862" y="260"/>
                    <a:pt x="824" y="253"/>
                    <a:pt x="810" y="260"/>
                  </a:cubicBezTo>
                  <a:cubicBezTo>
                    <a:pt x="787" y="275"/>
                    <a:pt x="795" y="304"/>
                    <a:pt x="773" y="304"/>
                  </a:cubicBezTo>
                  <a:cubicBezTo>
                    <a:pt x="765" y="364"/>
                    <a:pt x="721" y="342"/>
                    <a:pt x="684" y="356"/>
                  </a:cubicBezTo>
                  <a:cubicBezTo>
                    <a:pt x="661" y="364"/>
                    <a:pt x="646" y="379"/>
                    <a:pt x="631" y="394"/>
                  </a:cubicBezTo>
                  <a:cubicBezTo>
                    <a:pt x="609" y="416"/>
                    <a:pt x="617" y="416"/>
                    <a:pt x="609" y="446"/>
                  </a:cubicBezTo>
                  <a:cubicBezTo>
                    <a:pt x="594" y="475"/>
                    <a:pt x="587" y="446"/>
                    <a:pt x="565" y="461"/>
                  </a:cubicBezTo>
                  <a:cubicBezTo>
                    <a:pt x="550" y="475"/>
                    <a:pt x="579" y="527"/>
                    <a:pt x="587" y="542"/>
                  </a:cubicBezTo>
                  <a:cubicBezTo>
                    <a:pt x="609" y="572"/>
                    <a:pt x="617" y="601"/>
                    <a:pt x="609" y="639"/>
                  </a:cubicBezTo>
                  <a:cubicBezTo>
                    <a:pt x="602" y="639"/>
                    <a:pt x="594" y="646"/>
                    <a:pt x="587" y="653"/>
                  </a:cubicBezTo>
                  <a:cubicBezTo>
                    <a:pt x="624" y="653"/>
                    <a:pt x="631" y="661"/>
                    <a:pt x="631" y="698"/>
                  </a:cubicBezTo>
                  <a:cubicBezTo>
                    <a:pt x="631" y="706"/>
                    <a:pt x="602" y="713"/>
                    <a:pt x="602" y="720"/>
                  </a:cubicBezTo>
                  <a:cubicBezTo>
                    <a:pt x="587" y="728"/>
                    <a:pt x="572" y="743"/>
                    <a:pt x="565" y="758"/>
                  </a:cubicBezTo>
                  <a:cubicBezTo>
                    <a:pt x="557" y="780"/>
                    <a:pt x="520" y="913"/>
                    <a:pt x="557" y="913"/>
                  </a:cubicBezTo>
                  <a:cubicBezTo>
                    <a:pt x="557" y="921"/>
                    <a:pt x="557" y="921"/>
                    <a:pt x="557" y="928"/>
                  </a:cubicBezTo>
                  <a:cubicBezTo>
                    <a:pt x="565" y="928"/>
                    <a:pt x="579" y="928"/>
                    <a:pt x="587" y="928"/>
                  </a:cubicBezTo>
                  <a:cubicBezTo>
                    <a:pt x="587" y="921"/>
                    <a:pt x="594" y="913"/>
                    <a:pt x="587" y="906"/>
                  </a:cubicBezTo>
                  <a:cubicBezTo>
                    <a:pt x="609" y="906"/>
                    <a:pt x="624" y="906"/>
                    <a:pt x="639" y="906"/>
                  </a:cubicBezTo>
                  <a:cubicBezTo>
                    <a:pt x="646" y="921"/>
                    <a:pt x="646" y="936"/>
                    <a:pt x="639" y="943"/>
                  </a:cubicBezTo>
                  <a:cubicBezTo>
                    <a:pt x="631" y="958"/>
                    <a:pt x="609" y="943"/>
                    <a:pt x="602" y="951"/>
                  </a:cubicBezTo>
                  <a:cubicBezTo>
                    <a:pt x="587" y="951"/>
                    <a:pt x="594" y="958"/>
                    <a:pt x="579" y="973"/>
                  </a:cubicBezTo>
                  <a:cubicBezTo>
                    <a:pt x="565" y="988"/>
                    <a:pt x="565" y="980"/>
                    <a:pt x="550" y="988"/>
                  </a:cubicBezTo>
                  <a:cubicBezTo>
                    <a:pt x="535" y="995"/>
                    <a:pt x="535" y="988"/>
                    <a:pt x="527" y="1003"/>
                  </a:cubicBezTo>
                  <a:cubicBezTo>
                    <a:pt x="520" y="1017"/>
                    <a:pt x="513" y="1025"/>
                    <a:pt x="505" y="1032"/>
                  </a:cubicBezTo>
                  <a:cubicBezTo>
                    <a:pt x="483" y="1055"/>
                    <a:pt x="468" y="1069"/>
                    <a:pt x="446" y="1092"/>
                  </a:cubicBezTo>
                  <a:cubicBezTo>
                    <a:pt x="431" y="1114"/>
                    <a:pt x="409" y="1114"/>
                    <a:pt x="386" y="1129"/>
                  </a:cubicBezTo>
                  <a:cubicBezTo>
                    <a:pt x="349" y="1136"/>
                    <a:pt x="364" y="1158"/>
                    <a:pt x="349" y="1188"/>
                  </a:cubicBezTo>
                  <a:cubicBezTo>
                    <a:pt x="342" y="1203"/>
                    <a:pt x="312" y="1210"/>
                    <a:pt x="297" y="1225"/>
                  </a:cubicBezTo>
                  <a:cubicBezTo>
                    <a:pt x="282" y="1255"/>
                    <a:pt x="275" y="1263"/>
                    <a:pt x="245" y="1263"/>
                  </a:cubicBezTo>
                  <a:cubicBezTo>
                    <a:pt x="245" y="1270"/>
                    <a:pt x="245" y="1285"/>
                    <a:pt x="238" y="1300"/>
                  </a:cubicBezTo>
                  <a:cubicBezTo>
                    <a:pt x="216" y="1307"/>
                    <a:pt x="208" y="1337"/>
                    <a:pt x="186" y="1344"/>
                  </a:cubicBezTo>
                  <a:cubicBezTo>
                    <a:pt x="186" y="1344"/>
                    <a:pt x="186" y="1344"/>
                    <a:pt x="186" y="1352"/>
                  </a:cubicBezTo>
                  <a:cubicBezTo>
                    <a:pt x="164" y="1352"/>
                    <a:pt x="112" y="1344"/>
                    <a:pt x="112" y="1381"/>
                  </a:cubicBezTo>
                  <a:cubicBezTo>
                    <a:pt x="134" y="1381"/>
                    <a:pt x="141" y="1389"/>
                    <a:pt x="141" y="1411"/>
                  </a:cubicBezTo>
                  <a:cubicBezTo>
                    <a:pt x="141" y="1411"/>
                    <a:pt x="97" y="1418"/>
                    <a:pt x="89" y="1418"/>
                  </a:cubicBezTo>
                  <a:cubicBezTo>
                    <a:pt x="67" y="1448"/>
                    <a:pt x="89" y="1470"/>
                    <a:pt x="119" y="1485"/>
                  </a:cubicBezTo>
                  <a:cubicBezTo>
                    <a:pt x="119" y="1522"/>
                    <a:pt x="112" y="1560"/>
                    <a:pt x="104" y="1597"/>
                  </a:cubicBezTo>
                  <a:cubicBezTo>
                    <a:pt x="97" y="1626"/>
                    <a:pt x="104" y="1626"/>
                    <a:pt x="74" y="1641"/>
                  </a:cubicBezTo>
                  <a:cubicBezTo>
                    <a:pt x="45" y="1656"/>
                    <a:pt x="30" y="1663"/>
                    <a:pt x="8" y="1686"/>
                  </a:cubicBezTo>
                  <a:cubicBezTo>
                    <a:pt x="8" y="1693"/>
                    <a:pt x="0" y="1700"/>
                    <a:pt x="0" y="1708"/>
                  </a:cubicBezTo>
                  <a:cubicBezTo>
                    <a:pt x="30" y="1723"/>
                    <a:pt x="60" y="1745"/>
                    <a:pt x="52" y="1782"/>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06" name="Freeform 14"/>
            <p:cNvSpPr>
              <a:spLocks noChangeArrowheads="1"/>
            </p:cNvSpPr>
            <p:nvPr/>
          </p:nvSpPr>
          <p:spPr bwMode="auto">
            <a:xfrm>
              <a:off x="11531073" y="7162513"/>
              <a:ext cx="1256294" cy="2027024"/>
            </a:xfrm>
            <a:custGeom>
              <a:avLst/>
              <a:gdLst>
                <a:gd name="T0" fmla="*/ 2903 w 2904"/>
                <a:gd name="T1" fmla="*/ 839 h 4694"/>
                <a:gd name="T2" fmla="*/ 2673 w 2904"/>
                <a:gd name="T3" fmla="*/ 609 h 4694"/>
                <a:gd name="T4" fmla="*/ 2546 w 2904"/>
                <a:gd name="T5" fmla="*/ 305 h 4694"/>
                <a:gd name="T6" fmla="*/ 2361 w 2904"/>
                <a:gd name="T7" fmla="*/ 60 h 4694"/>
                <a:gd name="T8" fmla="*/ 2212 w 2904"/>
                <a:gd name="T9" fmla="*/ 45 h 4694"/>
                <a:gd name="T10" fmla="*/ 1960 w 2904"/>
                <a:gd name="T11" fmla="*/ 141 h 4694"/>
                <a:gd name="T12" fmla="*/ 1767 w 2904"/>
                <a:gd name="T13" fmla="*/ 178 h 4694"/>
                <a:gd name="T14" fmla="*/ 1671 w 2904"/>
                <a:gd name="T15" fmla="*/ 297 h 4694"/>
                <a:gd name="T16" fmla="*/ 1463 w 2904"/>
                <a:gd name="T17" fmla="*/ 245 h 4694"/>
                <a:gd name="T18" fmla="*/ 1099 w 2904"/>
                <a:gd name="T19" fmla="*/ 305 h 4694"/>
                <a:gd name="T20" fmla="*/ 1248 w 2904"/>
                <a:gd name="T21" fmla="*/ 438 h 4694"/>
                <a:gd name="T22" fmla="*/ 1270 w 2904"/>
                <a:gd name="T23" fmla="*/ 772 h 4694"/>
                <a:gd name="T24" fmla="*/ 1166 w 2904"/>
                <a:gd name="T25" fmla="*/ 943 h 4694"/>
                <a:gd name="T26" fmla="*/ 1040 w 2904"/>
                <a:gd name="T27" fmla="*/ 1113 h 4694"/>
                <a:gd name="T28" fmla="*/ 832 w 2904"/>
                <a:gd name="T29" fmla="*/ 1180 h 4694"/>
                <a:gd name="T30" fmla="*/ 654 w 2904"/>
                <a:gd name="T31" fmla="*/ 1321 h 4694"/>
                <a:gd name="T32" fmla="*/ 542 w 2904"/>
                <a:gd name="T33" fmla="*/ 1447 h 4694"/>
                <a:gd name="T34" fmla="*/ 505 w 2904"/>
                <a:gd name="T35" fmla="*/ 1648 h 4694"/>
                <a:gd name="T36" fmla="*/ 357 w 2904"/>
                <a:gd name="T37" fmla="*/ 2101 h 4694"/>
                <a:gd name="T38" fmla="*/ 193 w 2904"/>
                <a:gd name="T39" fmla="*/ 2145 h 4694"/>
                <a:gd name="T40" fmla="*/ 282 w 2904"/>
                <a:gd name="T41" fmla="*/ 2338 h 4694"/>
                <a:gd name="T42" fmla="*/ 305 w 2904"/>
                <a:gd name="T43" fmla="*/ 2650 h 4694"/>
                <a:gd name="T44" fmla="*/ 163 w 2904"/>
                <a:gd name="T45" fmla="*/ 2836 h 4694"/>
                <a:gd name="T46" fmla="*/ 253 w 2904"/>
                <a:gd name="T47" fmla="*/ 2962 h 4694"/>
                <a:gd name="T48" fmla="*/ 178 w 2904"/>
                <a:gd name="T49" fmla="*/ 3155 h 4694"/>
                <a:gd name="T50" fmla="*/ 379 w 2904"/>
                <a:gd name="T51" fmla="*/ 3281 h 4694"/>
                <a:gd name="T52" fmla="*/ 468 w 2904"/>
                <a:gd name="T53" fmla="*/ 3430 h 4694"/>
                <a:gd name="T54" fmla="*/ 446 w 2904"/>
                <a:gd name="T55" fmla="*/ 3497 h 4694"/>
                <a:gd name="T56" fmla="*/ 260 w 2904"/>
                <a:gd name="T57" fmla="*/ 3452 h 4694"/>
                <a:gd name="T58" fmla="*/ 67 w 2904"/>
                <a:gd name="T59" fmla="*/ 3638 h 4694"/>
                <a:gd name="T60" fmla="*/ 15 w 2904"/>
                <a:gd name="T61" fmla="*/ 3905 h 4694"/>
                <a:gd name="T62" fmla="*/ 74 w 2904"/>
                <a:gd name="T63" fmla="*/ 3994 h 4694"/>
                <a:gd name="T64" fmla="*/ 364 w 2904"/>
                <a:gd name="T65" fmla="*/ 4269 h 4694"/>
                <a:gd name="T66" fmla="*/ 453 w 2904"/>
                <a:gd name="T67" fmla="*/ 4381 h 4694"/>
                <a:gd name="T68" fmla="*/ 513 w 2904"/>
                <a:gd name="T69" fmla="*/ 4462 h 4694"/>
                <a:gd name="T70" fmla="*/ 743 w 2904"/>
                <a:gd name="T71" fmla="*/ 4626 h 4694"/>
                <a:gd name="T72" fmla="*/ 817 w 2904"/>
                <a:gd name="T73" fmla="*/ 4470 h 4694"/>
                <a:gd name="T74" fmla="*/ 965 w 2904"/>
                <a:gd name="T75" fmla="*/ 4239 h 4694"/>
                <a:gd name="T76" fmla="*/ 1181 w 2904"/>
                <a:gd name="T77" fmla="*/ 4083 h 4694"/>
                <a:gd name="T78" fmla="*/ 1300 w 2904"/>
                <a:gd name="T79" fmla="*/ 3928 h 4694"/>
                <a:gd name="T80" fmla="*/ 1352 w 2904"/>
                <a:gd name="T81" fmla="*/ 3549 h 4694"/>
                <a:gd name="T82" fmla="*/ 1248 w 2904"/>
                <a:gd name="T83" fmla="*/ 3363 h 4694"/>
                <a:gd name="T84" fmla="*/ 1159 w 2904"/>
                <a:gd name="T85" fmla="*/ 3103 h 4694"/>
                <a:gd name="T86" fmla="*/ 1456 w 2904"/>
                <a:gd name="T87" fmla="*/ 3029 h 4694"/>
                <a:gd name="T88" fmla="*/ 1664 w 2904"/>
                <a:gd name="T89" fmla="*/ 3163 h 4694"/>
                <a:gd name="T90" fmla="*/ 1627 w 2904"/>
                <a:gd name="T91" fmla="*/ 3014 h 4694"/>
                <a:gd name="T92" fmla="*/ 1545 w 2904"/>
                <a:gd name="T93" fmla="*/ 2658 h 4694"/>
                <a:gd name="T94" fmla="*/ 1515 w 2904"/>
                <a:gd name="T95" fmla="*/ 2316 h 4694"/>
                <a:gd name="T96" fmla="*/ 1649 w 2904"/>
                <a:gd name="T97" fmla="*/ 2316 h 4694"/>
                <a:gd name="T98" fmla="*/ 2019 w 2904"/>
                <a:gd name="T99" fmla="*/ 2153 h 4694"/>
                <a:gd name="T100" fmla="*/ 2131 w 2904"/>
                <a:gd name="T101" fmla="*/ 2027 h 4694"/>
                <a:gd name="T102" fmla="*/ 2249 w 2904"/>
                <a:gd name="T103" fmla="*/ 1811 h 4694"/>
                <a:gd name="T104" fmla="*/ 2413 w 2904"/>
                <a:gd name="T105" fmla="*/ 1611 h 4694"/>
                <a:gd name="T106" fmla="*/ 2472 w 2904"/>
                <a:gd name="T107" fmla="*/ 1373 h 4694"/>
                <a:gd name="T108" fmla="*/ 2687 w 2904"/>
                <a:gd name="T109" fmla="*/ 1143 h 4694"/>
                <a:gd name="T110" fmla="*/ 2881 w 2904"/>
                <a:gd name="T111" fmla="*/ 958 h 4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4" h="4694">
                  <a:moveTo>
                    <a:pt x="2881" y="958"/>
                  </a:moveTo>
                  <a:lnTo>
                    <a:pt x="2881" y="958"/>
                  </a:lnTo>
                  <a:cubicBezTo>
                    <a:pt x="2881" y="921"/>
                    <a:pt x="2895" y="884"/>
                    <a:pt x="2903" y="839"/>
                  </a:cubicBezTo>
                  <a:cubicBezTo>
                    <a:pt x="2858" y="839"/>
                    <a:pt x="2806" y="854"/>
                    <a:pt x="2776" y="802"/>
                  </a:cubicBezTo>
                  <a:cubicBezTo>
                    <a:pt x="2762" y="780"/>
                    <a:pt x="2747" y="743"/>
                    <a:pt x="2717" y="743"/>
                  </a:cubicBezTo>
                  <a:cubicBezTo>
                    <a:pt x="2710" y="706"/>
                    <a:pt x="2725" y="594"/>
                    <a:pt x="2673" y="609"/>
                  </a:cubicBezTo>
                  <a:cubicBezTo>
                    <a:pt x="2658" y="535"/>
                    <a:pt x="2725" y="431"/>
                    <a:pt x="2658" y="379"/>
                  </a:cubicBezTo>
                  <a:cubicBezTo>
                    <a:pt x="2643" y="364"/>
                    <a:pt x="2598" y="386"/>
                    <a:pt x="2569" y="371"/>
                  </a:cubicBezTo>
                  <a:cubicBezTo>
                    <a:pt x="2546" y="364"/>
                    <a:pt x="2546" y="327"/>
                    <a:pt x="2546" y="305"/>
                  </a:cubicBezTo>
                  <a:cubicBezTo>
                    <a:pt x="2509" y="312"/>
                    <a:pt x="2502" y="275"/>
                    <a:pt x="2494" y="245"/>
                  </a:cubicBezTo>
                  <a:cubicBezTo>
                    <a:pt x="2487" y="216"/>
                    <a:pt x="2472" y="201"/>
                    <a:pt x="2442" y="186"/>
                  </a:cubicBezTo>
                  <a:cubicBezTo>
                    <a:pt x="2390" y="149"/>
                    <a:pt x="2368" y="134"/>
                    <a:pt x="2361" y="60"/>
                  </a:cubicBezTo>
                  <a:cubicBezTo>
                    <a:pt x="2361" y="15"/>
                    <a:pt x="2309" y="0"/>
                    <a:pt x="2257" y="0"/>
                  </a:cubicBezTo>
                  <a:cubicBezTo>
                    <a:pt x="2257" y="8"/>
                    <a:pt x="2264" y="15"/>
                    <a:pt x="2264" y="30"/>
                  </a:cubicBezTo>
                  <a:cubicBezTo>
                    <a:pt x="2242" y="30"/>
                    <a:pt x="2212" y="22"/>
                    <a:pt x="2212" y="45"/>
                  </a:cubicBezTo>
                  <a:cubicBezTo>
                    <a:pt x="2212" y="74"/>
                    <a:pt x="2197" y="52"/>
                    <a:pt x="2182" y="67"/>
                  </a:cubicBezTo>
                  <a:cubicBezTo>
                    <a:pt x="2153" y="97"/>
                    <a:pt x="2190" y="156"/>
                    <a:pt x="2145" y="186"/>
                  </a:cubicBezTo>
                  <a:cubicBezTo>
                    <a:pt x="2101" y="201"/>
                    <a:pt x="1960" y="201"/>
                    <a:pt x="1960" y="141"/>
                  </a:cubicBezTo>
                  <a:cubicBezTo>
                    <a:pt x="1930" y="134"/>
                    <a:pt x="1893" y="134"/>
                    <a:pt x="1878" y="112"/>
                  </a:cubicBezTo>
                  <a:cubicBezTo>
                    <a:pt x="1863" y="134"/>
                    <a:pt x="1848" y="149"/>
                    <a:pt x="1834" y="156"/>
                  </a:cubicBezTo>
                  <a:cubicBezTo>
                    <a:pt x="1811" y="156"/>
                    <a:pt x="1774" y="149"/>
                    <a:pt x="1767" y="178"/>
                  </a:cubicBezTo>
                  <a:cubicBezTo>
                    <a:pt x="1767" y="193"/>
                    <a:pt x="1774" y="223"/>
                    <a:pt x="1752" y="230"/>
                  </a:cubicBezTo>
                  <a:cubicBezTo>
                    <a:pt x="1737" y="238"/>
                    <a:pt x="1715" y="223"/>
                    <a:pt x="1700" y="230"/>
                  </a:cubicBezTo>
                  <a:cubicBezTo>
                    <a:pt x="1678" y="245"/>
                    <a:pt x="1692" y="282"/>
                    <a:pt x="1671" y="297"/>
                  </a:cubicBezTo>
                  <a:cubicBezTo>
                    <a:pt x="1649" y="305"/>
                    <a:pt x="1656" y="260"/>
                    <a:pt x="1634" y="253"/>
                  </a:cubicBezTo>
                  <a:cubicBezTo>
                    <a:pt x="1612" y="245"/>
                    <a:pt x="1589" y="260"/>
                    <a:pt x="1567" y="253"/>
                  </a:cubicBezTo>
                  <a:cubicBezTo>
                    <a:pt x="1560" y="216"/>
                    <a:pt x="1493" y="245"/>
                    <a:pt x="1463" y="245"/>
                  </a:cubicBezTo>
                  <a:cubicBezTo>
                    <a:pt x="1470" y="171"/>
                    <a:pt x="1196" y="208"/>
                    <a:pt x="1159" y="201"/>
                  </a:cubicBezTo>
                  <a:cubicBezTo>
                    <a:pt x="1166" y="104"/>
                    <a:pt x="1010" y="171"/>
                    <a:pt x="1062" y="208"/>
                  </a:cubicBezTo>
                  <a:cubicBezTo>
                    <a:pt x="1107" y="238"/>
                    <a:pt x="1159" y="253"/>
                    <a:pt x="1099" y="305"/>
                  </a:cubicBezTo>
                  <a:cubicBezTo>
                    <a:pt x="1047" y="349"/>
                    <a:pt x="1003" y="379"/>
                    <a:pt x="1070" y="438"/>
                  </a:cubicBezTo>
                  <a:cubicBezTo>
                    <a:pt x="1099" y="461"/>
                    <a:pt x="1136" y="409"/>
                    <a:pt x="1173" y="424"/>
                  </a:cubicBezTo>
                  <a:cubicBezTo>
                    <a:pt x="1203" y="438"/>
                    <a:pt x="1225" y="490"/>
                    <a:pt x="1248" y="438"/>
                  </a:cubicBezTo>
                  <a:cubicBezTo>
                    <a:pt x="1270" y="446"/>
                    <a:pt x="1292" y="476"/>
                    <a:pt x="1292" y="498"/>
                  </a:cubicBezTo>
                  <a:cubicBezTo>
                    <a:pt x="1352" y="498"/>
                    <a:pt x="1411" y="609"/>
                    <a:pt x="1419" y="654"/>
                  </a:cubicBezTo>
                  <a:cubicBezTo>
                    <a:pt x="1426" y="765"/>
                    <a:pt x="1359" y="765"/>
                    <a:pt x="1270" y="772"/>
                  </a:cubicBezTo>
                  <a:cubicBezTo>
                    <a:pt x="1278" y="802"/>
                    <a:pt x="1255" y="802"/>
                    <a:pt x="1240" y="817"/>
                  </a:cubicBezTo>
                  <a:cubicBezTo>
                    <a:pt x="1218" y="839"/>
                    <a:pt x="1218" y="861"/>
                    <a:pt x="1218" y="891"/>
                  </a:cubicBezTo>
                  <a:cubicBezTo>
                    <a:pt x="1211" y="914"/>
                    <a:pt x="1188" y="929"/>
                    <a:pt x="1166" y="943"/>
                  </a:cubicBezTo>
                  <a:cubicBezTo>
                    <a:pt x="1144" y="966"/>
                    <a:pt x="1151" y="987"/>
                    <a:pt x="1144" y="1009"/>
                  </a:cubicBezTo>
                  <a:cubicBezTo>
                    <a:pt x="1144" y="1046"/>
                    <a:pt x="1107" y="1046"/>
                    <a:pt x="1084" y="1061"/>
                  </a:cubicBezTo>
                  <a:cubicBezTo>
                    <a:pt x="1055" y="1076"/>
                    <a:pt x="1062" y="1083"/>
                    <a:pt x="1040" y="1113"/>
                  </a:cubicBezTo>
                  <a:cubicBezTo>
                    <a:pt x="1018" y="1143"/>
                    <a:pt x="936" y="1128"/>
                    <a:pt x="936" y="1180"/>
                  </a:cubicBezTo>
                  <a:cubicBezTo>
                    <a:pt x="914" y="1187"/>
                    <a:pt x="899" y="1165"/>
                    <a:pt x="876" y="1165"/>
                  </a:cubicBezTo>
                  <a:cubicBezTo>
                    <a:pt x="854" y="1158"/>
                    <a:pt x="847" y="1173"/>
                    <a:pt x="832" y="1180"/>
                  </a:cubicBezTo>
                  <a:cubicBezTo>
                    <a:pt x="787" y="1187"/>
                    <a:pt x="750" y="1187"/>
                    <a:pt x="706" y="1187"/>
                  </a:cubicBezTo>
                  <a:cubicBezTo>
                    <a:pt x="706" y="1232"/>
                    <a:pt x="706" y="1276"/>
                    <a:pt x="706" y="1321"/>
                  </a:cubicBezTo>
                  <a:cubicBezTo>
                    <a:pt x="683" y="1321"/>
                    <a:pt x="668" y="1321"/>
                    <a:pt x="654" y="1321"/>
                  </a:cubicBezTo>
                  <a:cubicBezTo>
                    <a:pt x="646" y="1336"/>
                    <a:pt x="594" y="1395"/>
                    <a:pt x="631" y="1410"/>
                  </a:cubicBezTo>
                  <a:cubicBezTo>
                    <a:pt x="631" y="1425"/>
                    <a:pt x="631" y="1447"/>
                    <a:pt x="631" y="1462"/>
                  </a:cubicBezTo>
                  <a:cubicBezTo>
                    <a:pt x="602" y="1470"/>
                    <a:pt x="579" y="1440"/>
                    <a:pt x="542" y="1447"/>
                  </a:cubicBezTo>
                  <a:cubicBezTo>
                    <a:pt x="542" y="1470"/>
                    <a:pt x="542" y="1499"/>
                    <a:pt x="542" y="1529"/>
                  </a:cubicBezTo>
                  <a:cubicBezTo>
                    <a:pt x="513" y="1544"/>
                    <a:pt x="483" y="1529"/>
                    <a:pt x="483" y="1566"/>
                  </a:cubicBezTo>
                  <a:cubicBezTo>
                    <a:pt x="483" y="1596"/>
                    <a:pt x="498" y="1625"/>
                    <a:pt x="505" y="1648"/>
                  </a:cubicBezTo>
                  <a:cubicBezTo>
                    <a:pt x="513" y="1707"/>
                    <a:pt x="483" y="1752"/>
                    <a:pt x="423" y="1744"/>
                  </a:cubicBezTo>
                  <a:cubicBezTo>
                    <a:pt x="416" y="1804"/>
                    <a:pt x="416" y="1975"/>
                    <a:pt x="342" y="2041"/>
                  </a:cubicBezTo>
                  <a:cubicBezTo>
                    <a:pt x="357" y="2049"/>
                    <a:pt x="371" y="2064"/>
                    <a:pt x="357" y="2101"/>
                  </a:cubicBezTo>
                  <a:cubicBezTo>
                    <a:pt x="349" y="2123"/>
                    <a:pt x="327" y="2130"/>
                    <a:pt x="297" y="2138"/>
                  </a:cubicBezTo>
                  <a:cubicBezTo>
                    <a:pt x="275" y="2138"/>
                    <a:pt x="260" y="2175"/>
                    <a:pt x="230" y="2175"/>
                  </a:cubicBezTo>
                  <a:cubicBezTo>
                    <a:pt x="238" y="2145"/>
                    <a:pt x="216" y="2138"/>
                    <a:pt x="193" y="2145"/>
                  </a:cubicBezTo>
                  <a:cubicBezTo>
                    <a:pt x="193" y="2168"/>
                    <a:pt x="201" y="2182"/>
                    <a:pt x="201" y="2205"/>
                  </a:cubicBezTo>
                  <a:cubicBezTo>
                    <a:pt x="208" y="2234"/>
                    <a:pt x="193" y="2264"/>
                    <a:pt x="208" y="2287"/>
                  </a:cubicBezTo>
                  <a:cubicBezTo>
                    <a:pt x="223" y="2324"/>
                    <a:pt x="260" y="2309"/>
                    <a:pt x="282" y="2338"/>
                  </a:cubicBezTo>
                  <a:cubicBezTo>
                    <a:pt x="334" y="2420"/>
                    <a:pt x="238" y="2494"/>
                    <a:pt x="238" y="2569"/>
                  </a:cubicBezTo>
                  <a:cubicBezTo>
                    <a:pt x="260" y="2576"/>
                    <a:pt x="282" y="2554"/>
                    <a:pt x="312" y="2554"/>
                  </a:cubicBezTo>
                  <a:cubicBezTo>
                    <a:pt x="312" y="2591"/>
                    <a:pt x="305" y="2621"/>
                    <a:pt x="305" y="2650"/>
                  </a:cubicBezTo>
                  <a:cubicBezTo>
                    <a:pt x="305" y="2680"/>
                    <a:pt x="312" y="2710"/>
                    <a:pt x="290" y="2747"/>
                  </a:cubicBezTo>
                  <a:cubicBezTo>
                    <a:pt x="282" y="2762"/>
                    <a:pt x="193" y="2814"/>
                    <a:pt x="186" y="2784"/>
                  </a:cubicBezTo>
                  <a:cubicBezTo>
                    <a:pt x="193" y="2806"/>
                    <a:pt x="171" y="2814"/>
                    <a:pt x="163" y="2836"/>
                  </a:cubicBezTo>
                  <a:cubicBezTo>
                    <a:pt x="156" y="2851"/>
                    <a:pt x="156" y="2873"/>
                    <a:pt x="163" y="2895"/>
                  </a:cubicBezTo>
                  <a:cubicBezTo>
                    <a:pt x="171" y="2895"/>
                    <a:pt x="186" y="2888"/>
                    <a:pt x="193" y="2881"/>
                  </a:cubicBezTo>
                  <a:cubicBezTo>
                    <a:pt x="238" y="2903"/>
                    <a:pt x="260" y="2910"/>
                    <a:pt x="253" y="2962"/>
                  </a:cubicBezTo>
                  <a:cubicBezTo>
                    <a:pt x="253" y="3029"/>
                    <a:pt x="245" y="3029"/>
                    <a:pt x="186" y="3036"/>
                  </a:cubicBezTo>
                  <a:cubicBezTo>
                    <a:pt x="178" y="3059"/>
                    <a:pt x="208" y="3074"/>
                    <a:pt x="201" y="3096"/>
                  </a:cubicBezTo>
                  <a:cubicBezTo>
                    <a:pt x="186" y="3126"/>
                    <a:pt x="156" y="3126"/>
                    <a:pt x="178" y="3155"/>
                  </a:cubicBezTo>
                  <a:cubicBezTo>
                    <a:pt x="208" y="3140"/>
                    <a:pt x="230" y="3103"/>
                    <a:pt x="268" y="3126"/>
                  </a:cubicBezTo>
                  <a:cubicBezTo>
                    <a:pt x="297" y="3148"/>
                    <a:pt x="290" y="3192"/>
                    <a:pt x="327" y="3200"/>
                  </a:cubicBezTo>
                  <a:cubicBezTo>
                    <a:pt x="327" y="3259"/>
                    <a:pt x="327" y="3281"/>
                    <a:pt x="379" y="3281"/>
                  </a:cubicBezTo>
                  <a:cubicBezTo>
                    <a:pt x="379" y="3296"/>
                    <a:pt x="386" y="3304"/>
                    <a:pt x="386" y="3319"/>
                  </a:cubicBezTo>
                  <a:cubicBezTo>
                    <a:pt x="423" y="3319"/>
                    <a:pt x="483" y="3319"/>
                    <a:pt x="498" y="3356"/>
                  </a:cubicBezTo>
                  <a:cubicBezTo>
                    <a:pt x="505" y="3386"/>
                    <a:pt x="461" y="3400"/>
                    <a:pt x="468" y="3430"/>
                  </a:cubicBezTo>
                  <a:cubicBezTo>
                    <a:pt x="475" y="3430"/>
                    <a:pt x="483" y="3437"/>
                    <a:pt x="490" y="3437"/>
                  </a:cubicBezTo>
                  <a:cubicBezTo>
                    <a:pt x="475" y="3452"/>
                    <a:pt x="461" y="3460"/>
                    <a:pt x="461" y="3482"/>
                  </a:cubicBezTo>
                  <a:cubicBezTo>
                    <a:pt x="453" y="3489"/>
                    <a:pt x="453" y="3482"/>
                    <a:pt x="446" y="3497"/>
                  </a:cubicBezTo>
                  <a:cubicBezTo>
                    <a:pt x="431" y="3504"/>
                    <a:pt x="416" y="3504"/>
                    <a:pt x="409" y="3519"/>
                  </a:cubicBezTo>
                  <a:cubicBezTo>
                    <a:pt x="379" y="3526"/>
                    <a:pt x="342" y="3519"/>
                    <a:pt x="319" y="3512"/>
                  </a:cubicBezTo>
                  <a:cubicBezTo>
                    <a:pt x="290" y="3504"/>
                    <a:pt x="282" y="3467"/>
                    <a:pt x="260" y="3452"/>
                  </a:cubicBezTo>
                  <a:cubicBezTo>
                    <a:pt x="230" y="3430"/>
                    <a:pt x="156" y="3549"/>
                    <a:pt x="112" y="3541"/>
                  </a:cubicBezTo>
                  <a:cubicBezTo>
                    <a:pt x="112" y="3549"/>
                    <a:pt x="112" y="3549"/>
                    <a:pt x="112" y="3556"/>
                  </a:cubicBezTo>
                  <a:cubicBezTo>
                    <a:pt x="67" y="3564"/>
                    <a:pt x="112" y="3631"/>
                    <a:pt x="67" y="3638"/>
                  </a:cubicBezTo>
                  <a:cubicBezTo>
                    <a:pt x="30" y="3645"/>
                    <a:pt x="45" y="3734"/>
                    <a:pt x="60" y="3757"/>
                  </a:cubicBezTo>
                  <a:cubicBezTo>
                    <a:pt x="74" y="3779"/>
                    <a:pt x="149" y="3809"/>
                    <a:pt x="89" y="3846"/>
                  </a:cubicBezTo>
                  <a:cubicBezTo>
                    <a:pt x="52" y="3868"/>
                    <a:pt x="0" y="3853"/>
                    <a:pt x="15" y="3905"/>
                  </a:cubicBezTo>
                  <a:cubicBezTo>
                    <a:pt x="15" y="3905"/>
                    <a:pt x="15" y="3928"/>
                    <a:pt x="15" y="3950"/>
                  </a:cubicBezTo>
                  <a:cubicBezTo>
                    <a:pt x="22" y="3950"/>
                    <a:pt x="30" y="3950"/>
                    <a:pt x="37" y="3957"/>
                  </a:cubicBezTo>
                  <a:cubicBezTo>
                    <a:pt x="52" y="3965"/>
                    <a:pt x="60" y="3987"/>
                    <a:pt x="74" y="3994"/>
                  </a:cubicBezTo>
                  <a:cubicBezTo>
                    <a:pt x="89" y="4017"/>
                    <a:pt x="134" y="4031"/>
                    <a:pt x="156" y="4009"/>
                  </a:cubicBezTo>
                  <a:cubicBezTo>
                    <a:pt x="208" y="3957"/>
                    <a:pt x="297" y="4121"/>
                    <a:pt x="319" y="4150"/>
                  </a:cubicBezTo>
                  <a:cubicBezTo>
                    <a:pt x="342" y="4188"/>
                    <a:pt x="349" y="4232"/>
                    <a:pt x="364" y="4269"/>
                  </a:cubicBezTo>
                  <a:cubicBezTo>
                    <a:pt x="379" y="4306"/>
                    <a:pt x="342" y="4321"/>
                    <a:pt x="349" y="4358"/>
                  </a:cubicBezTo>
                  <a:cubicBezTo>
                    <a:pt x="386" y="4373"/>
                    <a:pt x="416" y="4328"/>
                    <a:pt x="453" y="4336"/>
                  </a:cubicBezTo>
                  <a:cubicBezTo>
                    <a:pt x="453" y="4351"/>
                    <a:pt x="453" y="4366"/>
                    <a:pt x="453" y="4381"/>
                  </a:cubicBezTo>
                  <a:cubicBezTo>
                    <a:pt x="483" y="4388"/>
                    <a:pt x="483" y="4366"/>
                    <a:pt x="505" y="4366"/>
                  </a:cubicBezTo>
                  <a:cubicBezTo>
                    <a:pt x="505" y="4373"/>
                    <a:pt x="505" y="4373"/>
                    <a:pt x="505" y="4373"/>
                  </a:cubicBezTo>
                  <a:cubicBezTo>
                    <a:pt x="528" y="4396"/>
                    <a:pt x="483" y="4425"/>
                    <a:pt x="513" y="4462"/>
                  </a:cubicBezTo>
                  <a:cubicBezTo>
                    <a:pt x="542" y="4492"/>
                    <a:pt x="535" y="4536"/>
                    <a:pt x="535" y="4574"/>
                  </a:cubicBezTo>
                  <a:cubicBezTo>
                    <a:pt x="535" y="4693"/>
                    <a:pt x="587" y="4611"/>
                    <a:pt x="661" y="4603"/>
                  </a:cubicBezTo>
                  <a:cubicBezTo>
                    <a:pt x="691" y="4596"/>
                    <a:pt x="713" y="4633"/>
                    <a:pt x="743" y="4626"/>
                  </a:cubicBezTo>
                  <a:lnTo>
                    <a:pt x="750" y="4626"/>
                  </a:lnTo>
                  <a:cubicBezTo>
                    <a:pt x="750" y="4611"/>
                    <a:pt x="750" y="4596"/>
                    <a:pt x="750" y="4596"/>
                  </a:cubicBezTo>
                  <a:cubicBezTo>
                    <a:pt x="750" y="4536"/>
                    <a:pt x="787" y="4514"/>
                    <a:pt x="817" y="4470"/>
                  </a:cubicBezTo>
                  <a:cubicBezTo>
                    <a:pt x="854" y="4425"/>
                    <a:pt x="854" y="4366"/>
                    <a:pt x="862" y="4314"/>
                  </a:cubicBezTo>
                  <a:cubicBezTo>
                    <a:pt x="891" y="4306"/>
                    <a:pt x="906" y="4284"/>
                    <a:pt x="928" y="4262"/>
                  </a:cubicBezTo>
                  <a:cubicBezTo>
                    <a:pt x="943" y="4254"/>
                    <a:pt x="951" y="4247"/>
                    <a:pt x="965" y="4239"/>
                  </a:cubicBezTo>
                  <a:cubicBezTo>
                    <a:pt x="980" y="4232"/>
                    <a:pt x="1003" y="4247"/>
                    <a:pt x="1018" y="4239"/>
                  </a:cubicBezTo>
                  <a:cubicBezTo>
                    <a:pt x="1077" y="4210"/>
                    <a:pt x="1077" y="4128"/>
                    <a:pt x="1122" y="4091"/>
                  </a:cubicBezTo>
                  <a:cubicBezTo>
                    <a:pt x="1144" y="4091"/>
                    <a:pt x="1159" y="4083"/>
                    <a:pt x="1181" y="4083"/>
                  </a:cubicBezTo>
                  <a:cubicBezTo>
                    <a:pt x="1188" y="4031"/>
                    <a:pt x="1181" y="4017"/>
                    <a:pt x="1136" y="3987"/>
                  </a:cubicBezTo>
                  <a:cubicBezTo>
                    <a:pt x="1166" y="3980"/>
                    <a:pt x="1196" y="3980"/>
                    <a:pt x="1225" y="3980"/>
                  </a:cubicBezTo>
                  <a:cubicBezTo>
                    <a:pt x="1233" y="3928"/>
                    <a:pt x="1278" y="3950"/>
                    <a:pt x="1300" y="3928"/>
                  </a:cubicBezTo>
                  <a:cubicBezTo>
                    <a:pt x="1330" y="3905"/>
                    <a:pt x="1330" y="3846"/>
                    <a:pt x="1322" y="3816"/>
                  </a:cubicBezTo>
                  <a:cubicBezTo>
                    <a:pt x="1344" y="3816"/>
                    <a:pt x="1359" y="3816"/>
                    <a:pt x="1374" y="3816"/>
                  </a:cubicBezTo>
                  <a:cubicBezTo>
                    <a:pt x="1389" y="3720"/>
                    <a:pt x="1352" y="3638"/>
                    <a:pt x="1352" y="3549"/>
                  </a:cubicBezTo>
                  <a:cubicBezTo>
                    <a:pt x="1352" y="3512"/>
                    <a:pt x="1367" y="3467"/>
                    <a:pt x="1344" y="3437"/>
                  </a:cubicBezTo>
                  <a:cubicBezTo>
                    <a:pt x="1337" y="3408"/>
                    <a:pt x="1300" y="3400"/>
                    <a:pt x="1292" y="3371"/>
                  </a:cubicBezTo>
                  <a:cubicBezTo>
                    <a:pt x="1285" y="3371"/>
                    <a:pt x="1263" y="3363"/>
                    <a:pt x="1248" y="3363"/>
                  </a:cubicBezTo>
                  <a:cubicBezTo>
                    <a:pt x="1248" y="3296"/>
                    <a:pt x="1315" y="3237"/>
                    <a:pt x="1292" y="3170"/>
                  </a:cubicBezTo>
                  <a:cubicBezTo>
                    <a:pt x="1278" y="3126"/>
                    <a:pt x="1218" y="3155"/>
                    <a:pt x="1218" y="3103"/>
                  </a:cubicBezTo>
                  <a:cubicBezTo>
                    <a:pt x="1196" y="3103"/>
                    <a:pt x="1173" y="3103"/>
                    <a:pt x="1159" y="3103"/>
                  </a:cubicBezTo>
                  <a:cubicBezTo>
                    <a:pt x="1122" y="3044"/>
                    <a:pt x="1173" y="2992"/>
                    <a:pt x="1173" y="2932"/>
                  </a:cubicBezTo>
                  <a:cubicBezTo>
                    <a:pt x="1203" y="2932"/>
                    <a:pt x="1263" y="2918"/>
                    <a:pt x="1255" y="2970"/>
                  </a:cubicBezTo>
                  <a:cubicBezTo>
                    <a:pt x="1337" y="2970"/>
                    <a:pt x="1389" y="2984"/>
                    <a:pt x="1456" y="3029"/>
                  </a:cubicBezTo>
                  <a:cubicBezTo>
                    <a:pt x="1456" y="3066"/>
                    <a:pt x="1456" y="3133"/>
                    <a:pt x="1515" y="3118"/>
                  </a:cubicBezTo>
                  <a:cubicBezTo>
                    <a:pt x="1508" y="3051"/>
                    <a:pt x="1627" y="3074"/>
                    <a:pt x="1664" y="3089"/>
                  </a:cubicBezTo>
                  <a:cubicBezTo>
                    <a:pt x="1664" y="3111"/>
                    <a:pt x="1664" y="3140"/>
                    <a:pt x="1664" y="3163"/>
                  </a:cubicBezTo>
                  <a:cubicBezTo>
                    <a:pt x="1700" y="3170"/>
                    <a:pt x="1715" y="3140"/>
                    <a:pt x="1737" y="3126"/>
                  </a:cubicBezTo>
                  <a:cubicBezTo>
                    <a:pt x="1737" y="3089"/>
                    <a:pt x="1752" y="3044"/>
                    <a:pt x="1729" y="3014"/>
                  </a:cubicBezTo>
                  <a:cubicBezTo>
                    <a:pt x="1729" y="3007"/>
                    <a:pt x="1634" y="3014"/>
                    <a:pt x="1627" y="3014"/>
                  </a:cubicBezTo>
                  <a:cubicBezTo>
                    <a:pt x="1597" y="3007"/>
                    <a:pt x="1537" y="2999"/>
                    <a:pt x="1530" y="2962"/>
                  </a:cubicBezTo>
                  <a:cubicBezTo>
                    <a:pt x="1530" y="2925"/>
                    <a:pt x="1537" y="2888"/>
                    <a:pt x="1545" y="2858"/>
                  </a:cubicBezTo>
                  <a:cubicBezTo>
                    <a:pt x="1552" y="2791"/>
                    <a:pt x="1589" y="2717"/>
                    <a:pt x="1545" y="2658"/>
                  </a:cubicBezTo>
                  <a:cubicBezTo>
                    <a:pt x="1537" y="2643"/>
                    <a:pt x="1508" y="2650"/>
                    <a:pt x="1508" y="2628"/>
                  </a:cubicBezTo>
                  <a:cubicBezTo>
                    <a:pt x="1500" y="2598"/>
                    <a:pt x="1508" y="2576"/>
                    <a:pt x="1508" y="2546"/>
                  </a:cubicBezTo>
                  <a:cubicBezTo>
                    <a:pt x="1500" y="2472"/>
                    <a:pt x="1508" y="2390"/>
                    <a:pt x="1515" y="2316"/>
                  </a:cubicBezTo>
                  <a:cubicBezTo>
                    <a:pt x="1523" y="2316"/>
                    <a:pt x="1537" y="2316"/>
                    <a:pt x="1552" y="2324"/>
                  </a:cubicBezTo>
                  <a:cubicBezTo>
                    <a:pt x="1552" y="2353"/>
                    <a:pt x="1567" y="2383"/>
                    <a:pt x="1604" y="2376"/>
                  </a:cubicBezTo>
                  <a:cubicBezTo>
                    <a:pt x="1619" y="2368"/>
                    <a:pt x="1634" y="2331"/>
                    <a:pt x="1649" y="2316"/>
                  </a:cubicBezTo>
                  <a:cubicBezTo>
                    <a:pt x="1678" y="2257"/>
                    <a:pt x="1700" y="2197"/>
                    <a:pt x="1700" y="2130"/>
                  </a:cubicBezTo>
                  <a:cubicBezTo>
                    <a:pt x="1774" y="2123"/>
                    <a:pt x="1856" y="2138"/>
                    <a:pt x="1930" y="2138"/>
                  </a:cubicBezTo>
                  <a:cubicBezTo>
                    <a:pt x="1952" y="2138"/>
                    <a:pt x="1997" y="2130"/>
                    <a:pt x="2019" y="2153"/>
                  </a:cubicBezTo>
                  <a:cubicBezTo>
                    <a:pt x="2041" y="2175"/>
                    <a:pt x="2064" y="2168"/>
                    <a:pt x="2093" y="2168"/>
                  </a:cubicBezTo>
                  <a:cubicBezTo>
                    <a:pt x="2101" y="2145"/>
                    <a:pt x="2116" y="2123"/>
                    <a:pt x="2123" y="2093"/>
                  </a:cubicBezTo>
                  <a:cubicBezTo>
                    <a:pt x="2131" y="2071"/>
                    <a:pt x="2116" y="2041"/>
                    <a:pt x="2131" y="2027"/>
                  </a:cubicBezTo>
                  <a:cubicBezTo>
                    <a:pt x="2153" y="1989"/>
                    <a:pt x="2220" y="2004"/>
                    <a:pt x="2257" y="2004"/>
                  </a:cubicBezTo>
                  <a:cubicBezTo>
                    <a:pt x="2264" y="1975"/>
                    <a:pt x="2227" y="1960"/>
                    <a:pt x="2227" y="1930"/>
                  </a:cubicBezTo>
                  <a:cubicBezTo>
                    <a:pt x="2220" y="1893"/>
                    <a:pt x="2227" y="1841"/>
                    <a:pt x="2249" y="1811"/>
                  </a:cubicBezTo>
                  <a:cubicBezTo>
                    <a:pt x="2264" y="1789"/>
                    <a:pt x="2301" y="1782"/>
                    <a:pt x="2301" y="1767"/>
                  </a:cubicBezTo>
                  <a:cubicBezTo>
                    <a:pt x="2309" y="1744"/>
                    <a:pt x="2294" y="1722"/>
                    <a:pt x="2316" y="1715"/>
                  </a:cubicBezTo>
                  <a:cubicBezTo>
                    <a:pt x="2331" y="1655"/>
                    <a:pt x="2361" y="1640"/>
                    <a:pt x="2413" y="1611"/>
                  </a:cubicBezTo>
                  <a:cubicBezTo>
                    <a:pt x="2390" y="1566"/>
                    <a:pt x="2338" y="1544"/>
                    <a:pt x="2368" y="1485"/>
                  </a:cubicBezTo>
                  <a:cubicBezTo>
                    <a:pt x="2383" y="1455"/>
                    <a:pt x="2405" y="1477"/>
                    <a:pt x="2405" y="1440"/>
                  </a:cubicBezTo>
                  <a:cubicBezTo>
                    <a:pt x="2405" y="1410"/>
                    <a:pt x="2450" y="1380"/>
                    <a:pt x="2472" y="1373"/>
                  </a:cubicBezTo>
                  <a:cubicBezTo>
                    <a:pt x="2509" y="1343"/>
                    <a:pt x="2576" y="1284"/>
                    <a:pt x="2621" y="1276"/>
                  </a:cubicBezTo>
                  <a:cubicBezTo>
                    <a:pt x="2710" y="1254"/>
                    <a:pt x="2702" y="1225"/>
                    <a:pt x="2702" y="1150"/>
                  </a:cubicBezTo>
                  <a:cubicBezTo>
                    <a:pt x="2695" y="1143"/>
                    <a:pt x="2687" y="1143"/>
                    <a:pt x="2687" y="1143"/>
                  </a:cubicBezTo>
                  <a:cubicBezTo>
                    <a:pt x="2702" y="1143"/>
                    <a:pt x="2710" y="1143"/>
                    <a:pt x="2725" y="1143"/>
                  </a:cubicBezTo>
                  <a:cubicBezTo>
                    <a:pt x="2739" y="1098"/>
                    <a:pt x="2762" y="1061"/>
                    <a:pt x="2799" y="1031"/>
                  </a:cubicBezTo>
                  <a:cubicBezTo>
                    <a:pt x="2821" y="1002"/>
                    <a:pt x="2881" y="1009"/>
                    <a:pt x="2881" y="958"/>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07" name="Freeform 15"/>
            <p:cNvSpPr>
              <a:spLocks noChangeArrowheads="1"/>
            </p:cNvSpPr>
            <p:nvPr/>
          </p:nvSpPr>
          <p:spPr bwMode="auto">
            <a:xfrm>
              <a:off x="10368191" y="4179130"/>
              <a:ext cx="960808" cy="943023"/>
            </a:xfrm>
            <a:custGeom>
              <a:avLst/>
              <a:gdLst>
                <a:gd name="T0" fmla="*/ 1938 w 2221"/>
                <a:gd name="T1" fmla="*/ 668 h 2184"/>
                <a:gd name="T2" fmla="*/ 1864 w 2221"/>
                <a:gd name="T3" fmla="*/ 616 h 2184"/>
                <a:gd name="T4" fmla="*/ 1842 w 2221"/>
                <a:gd name="T5" fmla="*/ 594 h 2184"/>
                <a:gd name="T6" fmla="*/ 1782 w 2221"/>
                <a:gd name="T7" fmla="*/ 453 h 2184"/>
                <a:gd name="T8" fmla="*/ 1715 w 2221"/>
                <a:gd name="T9" fmla="*/ 483 h 2184"/>
                <a:gd name="T10" fmla="*/ 1604 w 2221"/>
                <a:gd name="T11" fmla="*/ 468 h 2184"/>
                <a:gd name="T12" fmla="*/ 1559 w 2221"/>
                <a:gd name="T13" fmla="*/ 334 h 2184"/>
                <a:gd name="T14" fmla="*/ 1493 w 2221"/>
                <a:gd name="T15" fmla="*/ 215 h 2184"/>
                <a:gd name="T16" fmla="*/ 1262 w 2221"/>
                <a:gd name="T17" fmla="*/ 282 h 2184"/>
                <a:gd name="T18" fmla="*/ 1107 w 2221"/>
                <a:gd name="T19" fmla="*/ 208 h 2184"/>
                <a:gd name="T20" fmla="*/ 988 w 2221"/>
                <a:gd name="T21" fmla="*/ 149 h 2184"/>
                <a:gd name="T22" fmla="*/ 876 w 2221"/>
                <a:gd name="T23" fmla="*/ 96 h 2184"/>
                <a:gd name="T24" fmla="*/ 691 w 2221"/>
                <a:gd name="T25" fmla="*/ 22 h 2184"/>
                <a:gd name="T26" fmla="*/ 505 w 2221"/>
                <a:gd name="T27" fmla="*/ 141 h 2184"/>
                <a:gd name="T28" fmla="*/ 386 w 2221"/>
                <a:gd name="T29" fmla="*/ 186 h 2184"/>
                <a:gd name="T30" fmla="*/ 349 w 2221"/>
                <a:gd name="T31" fmla="*/ 215 h 2184"/>
                <a:gd name="T32" fmla="*/ 282 w 2221"/>
                <a:gd name="T33" fmla="*/ 186 h 2184"/>
                <a:gd name="T34" fmla="*/ 230 w 2221"/>
                <a:gd name="T35" fmla="*/ 253 h 2184"/>
                <a:gd name="T36" fmla="*/ 275 w 2221"/>
                <a:gd name="T37" fmla="*/ 356 h 2184"/>
                <a:gd name="T38" fmla="*/ 208 w 2221"/>
                <a:gd name="T39" fmla="*/ 490 h 2184"/>
                <a:gd name="T40" fmla="*/ 193 w 2221"/>
                <a:gd name="T41" fmla="*/ 512 h 2184"/>
                <a:gd name="T42" fmla="*/ 186 w 2221"/>
                <a:gd name="T43" fmla="*/ 542 h 2184"/>
                <a:gd name="T44" fmla="*/ 156 w 2221"/>
                <a:gd name="T45" fmla="*/ 646 h 2184"/>
                <a:gd name="T46" fmla="*/ 52 w 2221"/>
                <a:gd name="T47" fmla="*/ 743 h 2184"/>
                <a:gd name="T48" fmla="*/ 0 w 2221"/>
                <a:gd name="T49" fmla="*/ 824 h 2184"/>
                <a:gd name="T50" fmla="*/ 178 w 2221"/>
                <a:gd name="T51" fmla="*/ 899 h 2184"/>
                <a:gd name="T52" fmla="*/ 282 w 2221"/>
                <a:gd name="T53" fmla="*/ 1166 h 2184"/>
                <a:gd name="T54" fmla="*/ 342 w 2221"/>
                <a:gd name="T55" fmla="*/ 1359 h 2184"/>
                <a:gd name="T56" fmla="*/ 490 w 2221"/>
                <a:gd name="T57" fmla="*/ 1322 h 2184"/>
                <a:gd name="T58" fmla="*/ 609 w 2221"/>
                <a:gd name="T59" fmla="*/ 1448 h 2184"/>
                <a:gd name="T60" fmla="*/ 624 w 2221"/>
                <a:gd name="T61" fmla="*/ 1530 h 2184"/>
                <a:gd name="T62" fmla="*/ 765 w 2221"/>
                <a:gd name="T63" fmla="*/ 1678 h 2184"/>
                <a:gd name="T64" fmla="*/ 802 w 2221"/>
                <a:gd name="T65" fmla="*/ 1715 h 2184"/>
                <a:gd name="T66" fmla="*/ 839 w 2221"/>
                <a:gd name="T67" fmla="*/ 1790 h 2184"/>
                <a:gd name="T68" fmla="*/ 980 w 2221"/>
                <a:gd name="T69" fmla="*/ 1938 h 2184"/>
                <a:gd name="T70" fmla="*/ 1092 w 2221"/>
                <a:gd name="T71" fmla="*/ 2102 h 2184"/>
                <a:gd name="T72" fmla="*/ 1225 w 2221"/>
                <a:gd name="T73" fmla="*/ 2161 h 2184"/>
                <a:gd name="T74" fmla="*/ 1225 w 2221"/>
                <a:gd name="T75" fmla="*/ 2161 h 2184"/>
                <a:gd name="T76" fmla="*/ 1225 w 2221"/>
                <a:gd name="T77" fmla="*/ 2161 h 2184"/>
                <a:gd name="T78" fmla="*/ 1344 w 2221"/>
                <a:gd name="T79" fmla="*/ 2102 h 2184"/>
                <a:gd name="T80" fmla="*/ 1322 w 2221"/>
                <a:gd name="T81" fmla="*/ 1938 h 2184"/>
                <a:gd name="T82" fmla="*/ 1381 w 2221"/>
                <a:gd name="T83" fmla="*/ 1805 h 2184"/>
                <a:gd name="T84" fmla="*/ 1366 w 2221"/>
                <a:gd name="T85" fmla="*/ 1738 h 2184"/>
                <a:gd name="T86" fmla="*/ 1404 w 2221"/>
                <a:gd name="T87" fmla="*/ 1715 h 2184"/>
                <a:gd name="T88" fmla="*/ 1567 w 2221"/>
                <a:gd name="T89" fmla="*/ 1641 h 2184"/>
                <a:gd name="T90" fmla="*/ 1723 w 2221"/>
                <a:gd name="T91" fmla="*/ 1537 h 2184"/>
                <a:gd name="T92" fmla="*/ 1968 w 2221"/>
                <a:gd name="T93" fmla="*/ 1582 h 2184"/>
                <a:gd name="T94" fmla="*/ 2220 w 2221"/>
                <a:gd name="T95" fmla="*/ 1656 h 2184"/>
                <a:gd name="T96" fmla="*/ 2161 w 2221"/>
                <a:gd name="T97" fmla="*/ 1485 h 2184"/>
                <a:gd name="T98" fmla="*/ 2131 w 2221"/>
                <a:gd name="T99" fmla="*/ 1381 h 2184"/>
                <a:gd name="T100" fmla="*/ 2087 w 2221"/>
                <a:gd name="T101" fmla="*/ 1307 h 2184"/>
                <a:gd name="T102" fmla="*/ 2131 w 2221"/>
                <a:gd name="T103" fmla="*/ 1158 h 2184"/>
                <a:gd name="T104" fmla="*/ 2049 w 2221"/>
                <a:gd name="T105" fmla="*/ 921 h 2184"/>
                <a:gd name="T106" fmla="*/ 2005 w 2221"/>
                <a:gd name="T107" fmla="*/ 832 h 2184"/>
                <a:gd name="T108" fmla="*/ 1953 w 2221"/>
                <a:gd name="T109" fmla="*/ 743 h 2184"/>
                <a:gd name="T110" fmla="*/ 1983 w 2221"/>
                <a:gd name="T111" fmla="*/ 668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1" h="2184">
                  <a:moveTo>
                    <a:pt x="1938" y="668"/>
                  </a:moveTo>
                  <a:lnTo>
                    <a:pt x="1938" y="668"/>
                  </a:lnTo>
                  <a:cubicBezTo>
                    <a:pt x="1916" y="668"/>
                    <a:pt x="1916" y="668"/>
                    <a:pt x="1901" y="646"/>
                  </a:cubicBezTo>
                  <a:cubicBezTo>
                    <a:pt x="1886" y="631"/>
                    <a:pt x="1886" y="624"/>
                    <a:pt x="1864" y="616"/>
                  </a:cubicBezTo>
                  <a:cubicBezTo>
                    <a:pt x="1849" y="616"/>
                    <a:pt x="1819" y="624"/>
                    <a:pt x="1812" y="631"/>
                  </a:cubicBezTo>
                  <a:cubicBezTo>
                    <a:pt x="1812" y="616"/>
                    <a:pt x="1819" y="587"/>
                    <a:pt x="1842" y="594"/>
                  </a:cubicBezTo>
                  <a:cubicBezTo>
                    <a:pt x="1857" y="550"/>
                    <a:pt x="1909" y="379"/>
                    <a:pt x="1804" y="431"/>
                  </a:cubicBezTo>
                  <a:cubicBezTo>
                    <a:pt x="1797" y="438"/>
                    <a:pt x="1790" y="446"/>
                    <a:pt x="1782" y="453"/>
                  </a:cubicBezTo>
                  <a:cubicBezTo>
                    <a:pt x="1775" y="453"/>
                    <a:pt x="1760" y="446"/>
                    <a:pt x="1752" y="453"/>
                  </a:cubicBezTo>
                  <a:cubicBezTo>
                    <a:pt x="1738" y="461"/>
                    <a:pt x="1738" y="483"/>
                    <a:pt x="1715" y="483"/>
                  </a:cubicBezTo>
                  <a:cubicBezTo>
                    <a:pt x="1701" y="490"/>
                    <a:pt x="1678" y="475"/>
                    <a:pt x="1663" y="475"/>
                  </a:cubicBezTo>
                  <a:cubicBezTo>
                    <a:pt x="1641" y="468"/>
                    <a:pt x="1619" y="475"/>
                    <a:pt x="1604" y="468"/>
                  </a:cubicBezTo>
                  <a:cubicBezTo>
                    <a:pt x="1604" y="446"/>
                    <a:pt x="1604" y="423"/>
                    <a:pt x="1604" y="401"/>
                  </a:cubicBezTo>
                  <a:cubicBezTo>
                    <a:pt x="1597" y="379"/>
                    <a:pt x="1574" y="349"/>
                    <a:pt x="1559" y="334"/>
                  </a:cubicBezTo>
                  <a:cubicBezTo>
                    <a:pt x="1545" y="312"/>
                    <a:pt x="1507" y="304"/>
                    <a:pt x="1493" y="290"/>
                  </a:cubicBezTo>
                  <a:cubicBezTo>
                    <a:pt x="1485" y="267"/>
                    <a:pt x="1493" y="238"/>
                    <a:pt x="1493" y="215"/>
                  </a:cubicBezTo>
                  <a:cubicBezTo>
                    <a:pt x="1455" y="208"/>
                    <a:pt x="1418" y="245"/>
                    <a:pt x="1389" y="253"/>
                  </a:cubicBezTo>
                  <a:cubicBezTo>
                    <a:pt x="1352" y="267"/>
                    <a:pt x="1307" y="282"/>
                    <a:pt x="1262" y="282"/>
                  </a:cubicBezTo>
                  <a:cubicBezTo>
                    <a:pt x="1218" y="290"/>
                    <a:pt x="1173" y="282"/>
                    <a:pt x="1144" y="245"/>
                  </a:cubicBezTo>
                  <a:cubicBezTo>
                    <a:pt x="1129" y="223"/>
                    <a:pt x="1129" y="215"/>
                    <a:pt x="1107" y="208"/>
                  </a:cubicBezTo>
                  <a:cubicBezTo>
                    <a:pt x="1084" y="208"/>
                    <a:pt x="1055" y="215"/>
                    <a:pt x="1032" y="208"/>
                  </a:cubicBezTo>
                  <a:cubicBezTo>
                    <a:pt x="1025" y="186"/>
                    <a:pt x="995" y="171"/>
                    <a:pt x="988" y="149"/>
                  </a:cubicBezTo>
                  <a:cubicBezTo>
                    <a:pt x="973" y="119"/>
                    <a:pt x="980" y="119"/>
                    <a:pt x="943" y="111"/>
                  </a:cubicBezTo>
                  <a:cubicBezTo>
                    <a:pt x="921" y="111"/>
                    <a:pt x="891" y="111"/>
                    <a:pt x="876" y="96"/>
                  </a:cubicBezTo>
                  <a:cubicBezTo>
                    <a:pt x="854" y="74"/>
                    <a:pt x="869" y="52"/>
                    <a:pt x="854" y="30"/>
                  </a:cubicBezTo>
                  <a:cubicBezTo>
                    <a:pt x="802" y="22"/>
                    <a:pt x="742" y="22"/>
                    <a:pt x="691" y="22"/>
                  </a:cubicBezTo>
                  <a:cubicBezTo>
                    <a:pt x="631" y="15"/>
                    <a:pt x="572" y="0"/>
                    <a:pt x="550" y="59"/>
                  </a:cubicBezTo>
                  <a:cubicBezTo>
                    <a:pt x="527" y="82"/>
                    <a:pt x="535" y="126"/>
                    <a:pt x="505" y="141"/>
                  </a:cubicBezTo>
                  <a:cubicBezTo>
                    <a:pt x="475" y="156"/>
                    <a:pt x="431" y="141"/>
                    <a:pt x="401" y="149"/>
                  </a:cubicBezTo>
                  <a:cubicBezTo>
                    <a:pt x="401" y="164"/>
                    <a:pt x="394" y="178"/>
                    <a:pt x="386" y="186"/>
                  </a:cubicBezTo>
                  <a:cubicBezTo>
                    <a:pt x="379" y="193"/>
                    <a:pt x="371" y="193"/>
                    <a:pt x="371" y="193"/>
                  </a:cubicBezTo>
                  <a:cubicBezTo>
                    <a:pt x="364" y="201"/>
                    <a:pt x="356" y="208"/>
                    <a:pt x="349" y="215"/>
                  </a:cubicBezTo>
                  <a:cubicBezTo>
                    <a:pt x="334" y="230"/>
                    <a:pt x="334" y="230"/>
                    <a:pt x="312" y="223"/>
                  </a:cubicBezTo>
                  <a:cubicBezTo>
                    <a:pt x="290" y="215"/>
                    <a:pt x="290" y="208"/>
                    <a:pt x="282" y="186"/>
                  </a:cubicBezTo>
                  <a:cubicBezTo>
                    <a:pt x="267" y="186"/>
                    <a:pt x="260" y="193"/>
                    <a:pt x="245" y="193"/>
                  </a:cubicBezTo>
                  <a:cubicBezTo>
                    <a:pt x="238" y="215"/>
                    <a:pt x="230" y="230"/>
                    <a:pt x="230" y="253"/>
                  </a:cubicBezTo>
                  <a:cubicBezTo>
                    <a:pt x="260" y="253"/>
                    <a:pt x="275" y="253"/>
                    <a:pt x="282" y="282"/>
                  </a:cubicBezTo>
                  <a:cubicBezTo>
                    <a:pt x="282" y="312"/>
                    <a:pt x="275" y="334"/>
                    <a:pt x="275" y="356"/>
                  </a:cubicBezTo>
                  <a:cubicBezTo>
                    <a:pt x="267" y="401"/>
                    <a:pt x="267" y="446"/>
                    <a:pt x="238" y="475"/>
                  </a:cubicBezTo>
                  <a:cubicBezTo>
                    <a:pt x="230" y="483"/>
                    <a:pt x="223" y="483"/>
                    <a:pt x="208" y="490"/>
                  </a:cubicBezTo>
                  <a:cubicBezTo>
                    <a:pt x="208" y="498"/>
                    <a:pt x="200" y="498"/>
                    <a:pt x="200" y="498"/>
                  </a:cubicBezTo>
                  <a:cubicBezTo>
                    <a:pt x="193" y="498"/>
                    <a:pt x="200" y="505"/>
                    <a:pt x="193" y="512"/>
                  </a:cubicBezTo>
                  <a:cubicBezTo>
                    <a:pt x="186" y="512"/>
                    <a:pt x="178" y="512"/>
                    <a:pt x="171" y="512"/>
                  </a:cubicBezTo>
                  <a:cubicBezTo>
                    <a:pt x="178" y="527"/>
                    <a:pt x="186" y="542"/>
                    <a:pt x="186" y="542"/>
                  </a:cubicBezTo>
                  <a:cubicBezTo>
                    <a:pt x="200" y="564"/>
                    <a:pt x="230" y="587"/>
                    <a:pt x="230" y="616"/>
                  </a:cubicBezTo>
                  <a:cubicBezTo>
                    <a:pt x="200" y="616"/>
                    <a:pt x="171" y="624"/>
                    <a:pt x="156" y="646"/>
                  </a:cubicBezTo>
                  <a:cubicBezTo>
                    <a:pt x="156" y="646"/>
                    <a:pt x="126" y="706"/>
                    <a:pt x="134" y="706"/>
                  </a:cubicBezTo>
                  <a:cubicBezTo>
                    <a:pt x="97" y="706"/>
                    <a:pt x="45" y="691"/>
                    <a:pt x="52" y="743"/>
                  </a:cubicBezTo>
                  <a:cubicBezTo>
                    <a:pt x="52" y="765"/>
                    <a:pt x="67" y="795"/>
                    <a:pt x="45" y="809"/>
                  </a:cubicBezTo>
                  <a:cubicBezTo>
                    <a:pt x="30" y="817"/>
                    <a:pt x="7" y="809"/>
                    <a:pt x="0" y="824"/>
                  </a:cubicBezTo>
                  <a:cubicBezTo>
                    <a:pt x="22" y="847"/>
                    <a:pt x="59" y="832"/>
                    <a:pt x="82" y="847"/>
                  </a:cubicBezTo>
                  <a:cubicBezTo>
                    <a:pt x="111" y="861"/>
                    <a:pt x="156" y="869"/>
                    <a:pt x="178" y="899"/>
                  </a:cubicBezTo>
                  <a:cubicBezTo>
                    <a:pt x="193" y="913"/>
                    <a:pt x="252" y="995"/>
                    <a:pt x="245" y="1017"/>
                  </a:cubicBezTo>
                  <a:cubicBezTo>
                    <a:pt x="148" y="995"/>
                    <a:pt x="267" y="1144"/>
                    <a:pt x="282" y="1166"/>
                  </a:cubicBezTo>
                  <a:cubicBezTo>
                    <a:pt x="305" y="1188"/>
                    <a:pt x="327" y="1218"/>
                    <a:pt x="334" y="1248"/>
                  </a:cubicBezTo>
                  <a:cubicBezTo>
                    <a:pt x="349" y="1285"/>
                    <a:pt x="342" y="1322"/>
                    <a:pt x="342" y="1359"/>
                  </a:cubicBezTo>
                  <a:cubicBezTo>
                    <a:pt x="379" y="1366"/>
                    <a:pt x="431" y="1381"/>
                    <a:pt x="445" y="1329"/>
                  </a:cubicBezTo>
                  <a:cubicBezTo>
                    <a:pt x="453" y="1292"/>
                    <a:pt x="468" y="1285"/>
                    <a:pt x="490" y="1322"/>
                  </a:cubicBezTo>
                  <a:cubicBezTo>
                    <a:pt x="505" y="1352"/>
                    <a:pt x="520" y="1403"/>
                    <a:pt x="550" y="1411"/>
                  </a:cubicBezTo>
                  <a:cubicBezTo>
                    <a:pt x="587" y="1418"/>
                    <a:pt x="609" y="1396"/>
                    <a:pt x="609" y="1448"/>
                  </a:cubicBezTo>
                  <a:cubicBezTo>
                    <a:pt x="609" y="1448"/>
                    <a:pt x="616" y="1448"/>
                    <a:pt x="624" y="1448"/>
                  </a:cubicBezTo>
                  <a:cubicBezTo>
                    <a:pt x="616" y="1470"/>
                    <a:pt x="631" y="1515"/>
                    <a:pt x="624" y="1530"/>
                  </a:cubicBezTo>
                  <a:cubicBezTo>
                    <a:pt x="609" y="1560"/>
                    <a:pt x="602" y="1574"/>
                    <a:pt x="616" y="1597"/>
                  </a:cubicBezTo>
                  <a:cubicBezTo>
                    <a:pt x="653" y="1656"/>
                    <a:pt x="713" y="1641"/>
                    <a:pt x="765" y="1678"/>
                  </a:cubicBezTo>
                  <a:cubicBezTo>
                    <a:pt x="765" y="1686"/>
                    <a:pt x="772" y="1693"/>
                    <a:pt x="772" y="1693"/>
                  </a:cubicBezTo>
                  <a:cubicBezTo>
                    <a:pt x="787" y="1701"/>
                    <a:pt x="802" y="1715"/>
                    <a:pt x="802" y="1715"/>
                  </a:cubicBezTo>
                  <a:cubicBezTo>
                    <a:pt x="802" y="1715"/>
                    <a:pt x="802" y="1723"/>
                    <a:pt x="802" y="1730"/>
                  </a:cubicBezTo>
                  <a:cubicBezTo>
                    <a:pt x="810" y="1753"/>
                    <a:pt x="824" y="1775"/>
                    <a:pt x="839" y="1790"/>
                  </a:cubicBezTo>
                  <a:cubicBezTo>
                    <a:pt x="861" y="1812"/>
                    <a:pt x="884" y="1842"/>
                    <a:pt x="913" y="1871"/>
                  </a:cubicBezTo>
                  <a:cubicBezTo>
                    <a:pt x="936" y="1886"/>
                    <a:pt x="980" y="1908"/>
                    <a:pt x="980" y="1938"/>
                  </a:cubicBezTo>
                  <a:cubicBezTo>
                    <a:pt x="988" y="1975"/>
                    <a:pt x="980" y="2013"/>
                    <a:pt x="980" y="2057"/>
                  </a:cubicBezTo>
                  <a:cubicBezTo>
                    <a:pt x="1025" y="2057"/>
                    <a:pt x="1062" y="2065"/>
                    <a:pt x="1092" y="2102"/>
                  </a:cubicBezTo>
                  <a:cubicBezTo>
                    <a:pt x="1114" y="2139"/>
                    <a:pt x="1151" y="2131"/>
                    <a:pt x="1188" y="2131"/>
                  </a:cubicBezTo>
                  <a:cubicBezTo>
                    <a:pt x="1188" y="2183"/>
                    <a:pt x="1203" y="2176"/>
                    <a:pt x="1225" y="2161"/>
                  </a:cubicBezTo>
                  <a:lnTo>
                    <a:pt x="1225" y="2154"/>
                  </a:lnTo>
                  <a:lnTo>
                    <a:pt x="1225" y="2161"/>
                  </a:lnTo>
                  <a:cubicBezTo>
                    <a:pt x="1240" y="2154"/>
                    <a:pt x="1255" y="2139"/>
                    <a:pt x="1262" y="2131"/>
                  </a:cubicBezTo>
                  <a:cubicBezTo>
                    <a:pt x="1255" y="2139"/>
                    <a:pt x="1240" y="2154"/>
                    <a:pt x="1225" y="2161"/>
                  </a:cubicBezTo>
                  <a:lnTo>
                    <a:pt x="1225" y="2168"/>
                  </a:lnTo>
                  <a:cubicBezTo>
                    <a:pt x="1262" y="2146"/>
                    <a:pt x="1322" y="2116"/>
                    <a:pt x="1344" y="2102"/>
                  </a:cubicBezTo>
                  <a:cubicBezTo>
                    <a:pt x="1366" y="2087"/>
                    <a:pt x="1359" y="2050"/>
                    <a:pt x="1322" y="2050"/>
                  </a:cubicBezTo>
                  <a:cubicBezTo>
                    <a:pt x="1329" y="2020"/>
                    <a:pt x="1366" y="1938"/>
                    <a:pt x="1322" y="1938"/>
                  </a:cubicBezTo>
                  <a:cubicBezTo>
                    <a:pt x="1314" y="1916"/>
                    <a:pt x="1352" y="1812"/>
                    <a:pt x="1381" y="1819"/>
                  </a:cubicBezTo>
                  <a:cubicBezTo>
                    <a:pt x="1381" y="1819"/>
                    <a:pt x="1381" y="1812"/>
                    <a:pt x="1381" y="1805"/>
                  </a:cubicBezTo>
                  <a:cubicBezTo>
                    <a:pt x="1381" y="1805"/>
                    <a:pt x="1381" y="1805"/>
                    <a:pt x="1374" y="1805"/>
                  </a:cubicBezTo>
                  <a:cubicBezTo>
                    <a:pt x="1366" y="1782"/>
                    <a:pt x="1359" y="1768"/>
                    <a:pt x="1366" y="1738"/>
                  </a:cubicBezTo>
                  <a:cubicBezTo>
                    <a:pt x="1381" y="1738"/>
                    <a:pt x="1433" y="1753"/>
                    <a:pt x="1426" y="1715"/>
                  </a:cubicBezTo>
                  <a:cubicBezTo>
                    <a:pt x="1418" y="1723"/>
                    <a:pt x="1411" y="1715"/>
                    <a:pt x="1404" y="1715"/>
                  </a:cubicBezTo>
                  <a:cubicBezTo>
                    <a:pt x="1404" y="1678"/>
                    <a:pt x="1470" y="1597"/>
                    <a:pt x="1515" y="1611"/>
                  </a:cubicBezTo>
                  <a:cubicBezTo>
                    <a:pt x="1530" y="1619"/>
                    <a:pt x="1545" y="1649"/>
                    <a:pt x="1567" y="1641"/>
                  </a:cubicBezTo>
                  <a:cubicBezTo>
                    <a:pt x="1582" y="1641"/>
                    <a:pt x="1589" y="1597"/>
                    <a:pt x="1597" y="1582"/>
                  </a:cubicBezTo>
                  <a:cubicBezTo>
                    <a:pt x="1634" y="1552"/>
                    <a:pt x="1693" y="1589"/>
                    <a:pt x="1723" y="1537"/>
                  </a:cubicBezTo>
                  <a:cubicBezTo>
                    <a:pt x="1760" y="1537"/>
                    <a:pt x="1827" y="1552"/>
                    <a:pt x="1864" y="1567"/>
                  </a:cubicBezTo>
                  <a:cubicBezTo>
                    <a:pt x="1901" y="1582"/>
                    <a:pt x="1923" y="1582"/>
                    <a:pt x="1968" y="1582"/>
                  </a:cubicBezTo>
                  <a:cubicBezTo>
                    <a:pt x="2012" y="1582"/>
                    <a:pt x="2116" y="1597"/>
                    <a:pt x="2109" y="1663"/>
                  </a:cubicBezTo>
                  <a:cubicBezTo>
                    <a:pt x="2124" y="1663"/>
                    <a:pt x="2220" y="1671"/>
                    <a:pt x="2220" y="1656"/>
                  </a:cubicBezTo>
                  <a:cubicBezTo>
                    <a:pt x="2213" y="1634"/>
                    <a:pt x="2198" y="1611"/>
                    <a:pt x="2183" y="1589"/>
                  </a:cubicBezTo>
                  <a:cubicBezTo>
                    <a:pt x="2176" y="1574"/>
                    <a:pt x="2168" y="1530"/>
                    <a:pt x="2161" y="1485"/>
                  </a:cubicBezTo>
                  <a:cubicBezTo>
                    <a:pt x="2154" y="1485"/>
                    <a:pt x="2146" y="1478"/>
                    <a:pt x="2146" y="1470"/>
                  </a:cubicBezTo>
                  <a:cubicBezTo>
                    <a:pt x="2131" y="1448"/>
                    <a:pt x="2139" y="1411"/>
                    <a:pt x="2131" y="1381"/>
                  </a:cubicBezTo>
                  <a:cubicBezTo>
                    <a:pt x="2124" y="1389"/>
                    <a:pt x="2116" y="1389"/>
                    <a:pt x="2109" y="1396"/>
                  </a:cubicBezTo>
                  <a:cubicBezTo>
                    <a:pt x="2102" y="1403"/>
                    <a:pt x="2087" y="1314"/>
                    <a:pt x="2087" y="1307"/>
                  </a:cubicBezTo>
                  <a:cubicBezTo>
                    <a:pt x="2094" y="1285"/>
                    <a:pt x="2109" y="1277"/>
                    <a:pt x="2124" y="1255"/>
                  </a:cubicBezTo>
                  <a:cubicBezTo>
                    <a:pt x="2131" y="1233"/>
                    <a:pt x="2131" y="1188"/>
                    <a:pt x="2131" y="1158"/>
                  </a:cubicBezTo>
                  <a:cubicBezTo>
                    <a:pt x="2124" y="1084"/>
                    <a:pt x="2064" y="1032"/>
                    <a:pt x="2057" y="958"/>
                  </a:cubicBezTo>
                  <a:cubicBezTo>
                    <a:pt x="2057" y="951"/>
                    <a:pt x="2057" y="928"/>
                    <a:pt x="2049" y="921"/>
                  </a:cubicBezTo>
                  <a:cubicBezTo>
                    <a:pt x="2042" y="899"/>
                    <a:pt x="2035" y="913"/>
                    <a:pt x="2020" y="899"/>
                  </a:cubicBezTo>
                  <a:cubicBezTo>
                    <a:pt x="1998" y="884"/>
                    <a:pt x="2005" y="854"/>
                    <a:pt x="2005" y="832"/>
                  </a:cubicBezTo>
                  <a:cubicBezTo>
                    <a:pt x="2005" y="817"/>
                    <a:pt x="2012" y="802"/>
                    <a:pt x="2005" y="787"/>
                  </a:cubicBezTo>
                  <a:cubicBezTo>
                    <a:pt x="1990" y="765"/>
                    <a:pt x="1960" y="765"/>
                    <a:pt x="1953" y="743"/>
                  </a:cubicBezTo>
                  <a:cubicBezTo>
                    <a:pt x="1946" y="720"/>
                    <a:pt x="1968" y="713"/>
                    <a:pt x="1983" y="698"/>
                  </a:cubicBezTo>
                  <a:cubicBezTo>
                    <a:pt x="1983" y="691"/>
                    <a:pt x="1983" y="676"/>
                    <a:pt x="1983" y="668"/>
                  </a:cubicBezTo>
                  <a:cubicBezTo>
                    <a:pt x="1968" y="668"/>
                    <a:pt x="1953" y="668"/>
                    <a:pt x="1938" y="668"/>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08" name="Freeform 16"/>
            <p:cNvSpPr>
              <a:spLocks noChangeArrowheads="1"/>
            </p:cNvSpPr>
            <p:nvPr/>
          </p:nvSpPr>
          <p:spPr bwMode="auto">
            <a:xfrm>
              <a:off x="11855156" y="7648312"/>
              <a:ext cx="1894927" cy="1510744"/>
            </a:xfrm>
            <a:custGeom>
              <a:avLst/>
              <a:gdLst>
                <a:gd name="T0" fmla="*/ 4143 w 4382"/>
                <a:gd name="T1" fmla="*/ 446 h 3499"/>
                <a:gd name="T2" fmla="*/ 3853 w 4382"/>
                <a:gd name="T3" fmla="*/ 267 h 3499"/>
                <a:gd name="T4" fmla="*/ 3801 w 4382"/>
                <a:gd name="T5" fmla="*/ 260 h 3499"/>
                <a:gd name="T6" fmla="*/ 3408 w 4382"/>
                <a:gd name="T7" fmla="*/ 59 h 3499"/>
                <a:gd name="T8" fmla="*/ 3282 w 4382"/>
                <a:gd name="T9" fmla="*/ 416 h 3499"/>
                <a:gd name="T10" fmla="*/ 2903 w 4382"/>
                <a:gd name="T11" fmla="*/ 297 h 3499"/>
                <a:gd name="T12" fmla="*/ 2702 w 4382"/>
                <a:gd name="T13" fmla="*/ 267 h 3499"/>
                <a:gd name="T14" fmla="*/ 2346 w 4382"/>
                <a:gd name="T15" fmla="*/ 97 h 3499"/>
                <a:gd name="T16" fmla="*/ 1975 w 4382"/>
                <a:gd name="T17" fmla="*/ 15 h 3499"/>
                <a:gd name="T18" fmla="*/ 1952 w 4382"/>
                <a:gd name="T19" fmla="*/ 22 h 3499"/>
                <a:gd name="T20" fmla="*/ 1618 w 4382"/>
                <a:gd name="T21" fmla="*/ 357 h 3499"/>
                <a:gd name="T22" fmla="*/ 1499 w 4382"/>
                <a:gd name="T23" fmla="*/ 683 h 3499"/>
                <a:gd name="T24" fmla="*/ 1373 w 4382"/>
                <a:gd name="T25" fmla="*/ 965 h 3499"/>
                <a:gd name="T26" fmla="*/ 950 w 4382"/>
                <a:gd name="T27" fmla="*/ 1002 h 3499"/>
                <a:gd name="T28" fmla="*/ 765 w 4382"/>
                <a:gd name="T29" fmla="*/ 1188 h 3499"/>
                <a:gd name="T30" fmla="*/ 795 w 4382"/>
                <a:gd name="T31" fmla="*/ 1730 h 3499"/>
                <a:gd name="T32" fmla="*/ 987 w 4382"/>
                <a:gd name="T33" fmla="*/ 1998 h 3499"/>
                <a:gd name="T34" fmla="*/ 706 w 4382"/>
                <a:gd name="T35" fmla="*/ 1901 h 3499"/>
                <a:gd name="T36" fmla="*/ 468 w 4382"/>
                <a:gd name="T37" fmla="*/ 1975 h 3499"/>
                <a:gd name="T38" fmla="*/ 594 w 4382"/>
                <a:gd name="T39" fmla="*/ 2309 h 3499"/>
                <a:gd name="T40" fmla="*/ 550 w 4382"/>
                <a:gd name="T41" fmla="*/ 2800 h 3499"/>
                <a:gd name="T42" fmla="*/ 372 w 4382"/>
                <a:gd name="T43" fmla="*/ 2963 h 3499"/>
                <a:gd name="T44" fmla="*/ 112 w 4382"/>
                <a:gd name="T45" fmla="*/ 3186 h 3499"/>
                <a:gd name="T46" fmla="*/ 134 w 4382"/>
                <a:gd name="T47" fmla="*/ 3483 h 3499"/>
                <a:gd name="T48" fmla="*/ 431 w 4382"/>
                <a:gd name="T49" fmla="*/ 3394 h 3499"/>
                <a:gd name="T50" fmla="*/ 676 w 4382"/>
                <a:gd name="T51" fmla="*/ 3349 h 3499"/>
                <a:gd name="T52" fmla="*/ 713 w 4382"/>
                <a:gd name="T53" fmla="*/ 3253 h 3499"/>
                <a:gd name="T54" fmla="*/ 728 w 4382"/>
                <a:gd name="T55" fmla="*/ 3067 h 3499"/>
                <a:gd name="T56" fmla="*/ 1031 w 4382"/>
                <a:gd name="T57" fmla="*/ 3126 h 3499"/>
                <a:gd name="T58" fmla="*/ 1224 w 4382"/>
                <a:gd name="T59" fmla="*/ 3104 h 3499"/>
                <a:gd name="T60" fmla="*/ 1195 w 4382"/>
                <a:gd name="T61" fmla="*/ 2941 h 3499"/>
                <a:gd name="T62" fmla="*/ 1410 w 4382"/>
                <a:gd name="T63" fmla="*/ 2807 h 3499"/>
                <a:gd name="T64" fmla="*/ 1514 w 4382"/>
                <a:gd name="T65" fmla="*/ 2703 h 3499"/>
                <a:gd name="T66" fmla="*/ 1626 w 4382"/>
                <a:gd name="T67" fmla="*/ 2547 h 3499"/>
                <a:gd name="T68" fmla="*/ 1796 w 4382"/>
                <a:gd name="T69" fmla="*/ 2770 h 3499"/>
                <a:gd name="T70" fmla="*/ 2116 w 4382"/>
                <a:gd name="T71" fmla="*/ 2807 h 3499"/>
                <a:gd name="T72" fmla="*/ 2234 w 4382"/>
                <a:gd name="T73" fmla="*/ 2658 h 3499"/>
                <a:gd name="T74" fmla="*/ 2450 w 4382"/>
                <a:gd name="T75" fmla="*/ 2614 h 3499"/>
                <a:gd name="T76" fmla="*/ 2628 w 4382"/>
                <a:gd name="T77" fmla="*/ 2354 h 3499"/>
                <a:gd name="T78" fmla="*/ 2858 w 4382"/>
                <a:gd name="T79" fmla="*/ 2183 h 3499"/>
                <a:gd name="T80" fmla="*/ 2784 w 4382"/>
                <a:gd name="T81" fmla="*/ 2131 h 3499"/>
                <a:gd name="T82" fmla="*/ 2702 w 4382"/>
                <a:gd name="T83" fmla="*/ 2220 h 3499"/>
                <a:gd name="T84" fmla="*/ 2999 w 4382"/>
                <a:gd name="T85" fmla="*/ 1998 h 3499"/>
                <a:gd name="T86" fmla="*/ 2895 w 4382"/>
                <a:gd name="T87" fmla="*/ 2153 h 3499"/>
                <a:gd name="T88" fmla="*/ 3445 w 4382"/>
                <a:gd name="T89" fmla="*/ 1975 h 3499"/>
                <a:gd name="T90" fmla="*/ 3846 w 4382"/>
                <a:gd name="T91" fmla="*/ 1671 h 3499"/>
                <a:gd name="T92" fmla="*/ 4069 w 4382"/>
                <a:gd name="T93" fmla="*/ 1314 h 3499"/>
                <a:gd name="T94" fmla="*/ 3980 w 4382"/>
                <a:gd name="T95" fmla="*/ 1351 h 3499"/>
                <a:gd name="T96" fmla="*/ 3980 w 4382"/>
                <a:gd name="T97" fmla="*/ 1196 h 3499"/>
                <a:gd name="T98" fmla="*/ 4098 w 4382"/>
                <a:gd name="T99" fmla="*/ 772 h 3499"/>
                <a:gd name="T100" fmla="*/ 4381 w 4382"/>
                <a:gd name="T101" fmla="*/ 698 h 3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82" h="3499">
                  <a:moveTo>
                    <a:pt x="4299" y="594"/>
                  </a:moveTo>
                  <a:lnTo>
                    <a:pt x="4299" y="594"/>
                  </a:lnTo>
                  <a:cubicBezTo>
                    <a:pt x="4262" y="564"/>
                    <a:pt x="4210" y="572"/>
                    <a:pt x="4195" y="520"/>
                  </a:cubicBezTo>
                  <a:cubicBezTo>
                    <a:pt x="4187" y="490"/>
                    <a:pt x="4187" y="438"/>
                    <a:pt x="4143" y="446"/>
                  </a:cubicBezTo>
                  <a:cubicBezTo>
                    <a:pt x="4121" y="490"/>
                    <a:pt x="4121" y="483"/>
                    <a:pt x="4084" y="497"/>
                  </a:cubicBezTo>
                  <a:cubicBezTo>
                    <a:pt x="4076" y="542"/>
                    <a:pt x="4032" y="512"/>
                    <a:pt x="4024" y="490"/>
                  </a:cubicBezTo>
                  <a:cubicBezTo>
                    <a:pt x="3995" y="446"/>
                    <a:pt x="4039" y="401"/>
                    <a:pt x="4002" y="357"/>
                  </a:cubicBezTo>
                  <a:cubicBezTo>
                    <a:pt x="3950" y="312"/>
                    <a:pt x="3876" y="357"/>
                    <a:pt x="3853" y="267"/>
                  </a:cubicBezTo>
                  <a:cubicBezTo>
                    <a:pt x="3846" y="267"/>
                    <a:pt x="3838" y="267"/>
                    <a:pt x="3831" y="260"/>
                  </a:cubicBezTo>
                  <a:lnTo>
                    <a:pt x="3831" y="260"/>
                  </a:lnTo>
                  <a:lnTo>
                    <a:pt x="3831" y="260"/>
                  </a:lnTo>
                  <a:cubicBezTo>
                    <a:pt x="3824" y="260"/>
                    <a:pt x="3816" y="260"/>
                    <a:pt x="3801" y="260"/>
                  </a:cubicBezTo>
                  <a:cubicBezTo>
                    <a:pt x="3816" y="186"/>
                    <a:pt x="3683" y="104"/>
                    <a:pt x="3660" y="193"/>
                  </a:cubicBezTo>
                  <a:cubicBezTo>
                    <a:pt x="3653" y="200"/>
                    <a:pt x="3638" y="200"/>
                    <a:pt x="3630" y="200"/>
                  </a:cubicBezTo>
                  <a:cubicBezTo>
                    <a:pt x="3638" y="171"/>
                    <a:pt x="3586" y="111"/>
                    <a:pt x="3564" y="89"/>
                  </a:cubicBezTo>
                  <a:cubicBezTo>
                    <a:pt x="3527" y="45"/>
                    <a:pt x="3460" y="67"/>
                    <a:pt x="3408" y="59"/>
                  </a:cubicBezTo>
                  <a:cubicBezTo>
                    <a:pt x="3415" y="0"/>
                    <a:pt x="3333" y="30"/>
                    <a:pt x="3296" y="37"/>
                  </a:cubicBezTo>
                  <a:cubicBezTo>
                    <a:pt x="3311" y="67"/>
                    <a:pt x="3393" y="193"/>
                    <a:pt x="3326" y="215"/>
                  </a:cubicBezTo>
                  <a:cubicBezTo>
                    <a:pt x="3319" y="252"/>
                    <a:pt x="3356" y="282"/>
                    <a:pt x="3348" y="327"/>
                  </a:cubicBezTo>
                  <a:cubicBezTo>
                    <a:pt x="3282" y="319"/>
                    <a:pt x="3304" y="386"/>
                    <a:pt x="3282" y="416"/>
                  </a:cubicBezTo>
                  <a:cubicBezTo>
                    <a:pt x="3244" y="423"/>
                    <a:pt x="3222" y="408"/>
                    <a:pt x="3193" y="401"/>
                  </a:cubicBezTo>
                  <a:cubicBezTo>
                    <a:pt x="3215" y="379"/>
                    <a:pt x="3237" y="349"/>
                    <a:pt x="3193" y="334"/>
                  </a:cubicBezTo>
                  <a:cubicBezTo>
                    <a:pt x="3148" y="379"/>
                    <a:pt x="3096" y="334"/>
                    <a:pt x="3051" y="312"/>
                  </a:cubicBezTo>
                  <a:cubicBezTo>
                    <a:pt x="3007" y="297"/>
                    <a:pt x="2947" y="275"/>
                    <a:pt x="2903" y="297"/>
                  </a:cubicBezTo>
                  <a:cubicBezTo>
                    <a:pt x="2866" y="312"/>
                    <a:pt x="2851" y="364"/>
                    <a:pt x="2806" y="371"/>
                  </a:cubicBezTo>
                  <a:cubicBezTo>
                    <a:pt x="2747" y="379"/>
                    <a:pt x="2695" y="334"/>
                    <a:pt x="2643" y="327"/>
                  </a:cubicBezTo>
                  <a:cubicBezTo>
                    <a:pt x="2650" y="304"/>
                    <a:pt x="2688" y="304"/>
                    <a:pt x="2688" y="275"/>
                  </a:cubicBezTo>
                  <a:cubicBezTo>
                    <a:pt x="2695" y="267"/>
                    <a:pt x="2695" y="267"/>
                    <a:pt x="2702" y="267"/>
                  </a:cubicBezTo>
                  <a:cubicBezTo>
                    <a:pt x="2710" y="193"/>
                    <a:pt x="2710" y="111"/>
                    <a:pt x="2702" y="37"/>
                  </a:cubicBezTo>
                  <a:cubicBezTo>
                    <a:pt x="2665" y="30"/>
                    <a:pt x="2636" y="59"/>
                    <a:pt x="2606" y="74"/>
                  </a:cubicBezTo>
                  <a:cubicBezTo>
                    <a:pt x="2569" y="89"/>
                    <a:pt x="2531" y="97"/>
                    <a:pt x="2494" y="104"/>
                  </a:cubicBezTo>
                  <a:cubicBezTo>
                    <a:pt x="2442" y="111"/>
                    <a:pt x="2398" y="89"/>
                    <a:pt x="2346" y="97"/>
                  </a:cubicBezTo>
                  <a:cubicBezTo>
                    <a:pt x="2316" y="104"/>
                    <a:pt x="2294" y="119"/>
                    <a:pt x="2272" y="134"/>
                  </a:cubicBezTo>
                  <a:cubicBezTo>
                    <a:pt x="2212" y="163"/>
                    <a:pt x="2093" y="148"/>
                    <a:pt x="2056" y="104"/>
                  </a:cubicBezTo>
                  <a:cubicBezTo>
                    <a:pt x="2034" y="82"/>
                    <a:pt x="2034" y="45"/>
                    <a:pt x="2012" y="30"/>
                  </a:cubicBezTo>
                  <a:cubicBezTo>
                    <a:pt x="2004" y="15"/>
                    <a:pt x="1989" y="15"/>
                    <a:pt x="1975" y="15"/>
                  </a:cubicBezTo>
                  <a:lnTo>
                    <a:pt x="1975" y="15"/>
                  </a:lnTo>
                  <a:lnTo>
                    <a:pt x="1975" y="15"/>
                  </a:lnTo>
                  <a:cubicBezTo>
                    <a:pt x="1960" y="15"/>
                    <a:pt x="1952" y="15"/>
                    <a:pt x="1937" y="15"/>
                  </a:cubicBezTo>
                  <a:cubicBezTo>
                    <a:pt x="1937" y="15"/>
                    <a:pt x="1945" y="15"/>
                    <a:pt x="1952" y="22"/>
                  </a:cubicBezTo>
                  <a:cubicBezTo>
                    <a:pt x="1952" y="97"/>
                    <a:pt x="1960" y="126"/>
                    <a:pt x="1871" y="148"/>
                  </a:cubicBezTo>
                  <a:cubicBezTo>
                    <a:pt x="1826" y="156"/>
                    <a:pt x="1759" y="215"/>
                    <a:pt x="1722" y="245"/>
                  </a:cubicBezTo>
                  <a:cubicBezTo>
                    <a:pt x="1700" y="252"/>
                    <a:pt x="1655" y="282"/>
                    <a:pt x="1655" y="312"/>
                  </a:cubicBezTo>
                  <a:cubicBezTo>
                    <a:pt x="1655" y="349"/>
                    <a:pt x="1633" y="327"/>
                    <a:pt x="1618" y="357"/>
                  </a:cubicBezTo>
                  <a:cubicBezTo>
                    <a:pt x="1588" y="416"/>
                    <a:pt x="1640" y="438"/>
                    <a:pt x="1663" y="483"/>
                  </a:cubicBezTo>
                  <a:cubicBezTo>
                    <a:pt x="1611" y="512"/>
                    <a:pt x="1581" y="527"/>
                    <a:pt x="1566" y="587"/>
                  </a:cubicBezTo>
                  <a:cubicBezTo>
                    <a:pt x="1544" y="594"/>
                    <a:pt x="1559" y="616"/>
                    <a:pt x="1551" y="639"/>
                  </a:cubicBezTo>
                  <a:cubicBezTo>
                    <a:pt x="1551" y="654"/>
                    <a:pt x="1514" y="661"/>
                    <a:pt x="1499" y="683"/>
                  </a:cubicBezTo>
                  <a:cubicBezTo>
                    <a:pt x="1477" y="713"/>
                    <a:pt x="1470" y="765"/>
                    <a:pt x="1477" y="802"/>
                  </a:cubicBezTo>
                  <a:cubicBezTo>
                    <a:pt x="1477" y="832"/>
                    <a:pt x="1514" y="847"/>
                    <a:pt x="1507" y="876"/>
                  </a:cubicBezTo>
                  <a:cubicBezTo>
                    <a:pt x="1470" y="876"/>
                    <a:pt x="1403" y="861"/>
                    <a:pt x="1381" y="899"/>
                  </a:cubicBezTo>
                  <a:cubicBezTo>
                    <a:pt x="1366" y="913"/>
                    <a:pt x="1381" y="943"/>
                    <a:pt x="1373" y="965"/>
                  </a:cubicBezTo>
                  <a:cubicBezTo>
                    <a:pt x="1366" y="995"/>
                    <a:pt x="1351" y="1017"/>
                    <a:pt x="1343" y="1040"/>
                  </a:cubicBezTo>
                  <a:cubicBezTo>
                    <a:pt x="1314" y="1040"/>
                    <a:pt x="1291" y="1047"/>
                    <a:pt x="1269" y="1025"/>
                  </a:cubicBezTo>
                  <a:cubicBezTo>
                    <a:pt x="1247" y="1002"/>
                    <a:pt x="1202" y="1010"/>
                    <a:pt x="1180" y="1010"/>
                  </a:cubicBezTo>
                  <a:cubicBezTo>
                    <a:pt x="1106" y="1010"/>
                    <a:pt x="1024" y="995"/>
                    <a:pt x="950" y="1002"/>
                  </a:cubicBezTo>
                  <a:cubicBezTo>
                    <a:pt x="950" y="1069"/>
                    <a:pt x="928" y="1129"/>
                    <a:pt x="899" y="1188"/>
                  </a:cubicBezTo>
                  <a:cubicBezTo>
                    <a:pt x="884" y="1203"/>
                    <a:pt x="869" y="1240"/>
                    <a:pt x="854" y="1248"/>
                  </a:cubicBezTo>
                  <a:cubicBezTo>
                    <a:pt x="817" y="1255"/>
                    <a:pt x="802" y="1225"/>
                    <a:pt x="802" y="1196"/>
                  </a:cubicBezTo>
                  <a:cubicBezTo>
                    <a:pt x="787" y="1188"/>
                    <a:pt x="773" y="1188"/>
                    <a:pt x="765" y="1188"/>
                  </a:cubicBezTo>
                  <a:cubicBezTo>
                    <a:pt x="758" y="1262"/>
                    <a:pt x="750" y="1344"/>
                    <a:pt x="758" y="1418"/>
                  </a:cubicBezTo>
                  <a:cubicBezTo>
                    <a:pt x="758" y="1448"/>
                    <a:pt x="750" y="1470"/>
                    <a:pt x="758" y="1500"/>
                  </a:cubicBezTo>
                  <a:cubicBezTo>
                    <a:pt x="758" y="1522"/>
                    <a:pt x="787" y="1515"/>
                    <a:pt x="795" y="1530"/>
                  </a:cubicBezTo>
                  <a:cubicBezTo>
                    <a:pt x="839" y="1589"/>
                    <a:pt x="802" y="1663"/>
                    <a:pt x="795" y="1730"/>
                  </a:cubicBezTo>
                  <a:cubicBezTo>
                    <a:pt x="787" y="1760"/>
                    <a:pt x="780" y="1797"/>
                    <a:pt x="780" y="1834"/>
                  </a:cubicBezTo>
                  <a:cubicBezTo>
                    <a:pt x="787" y="1871"/>
                    <a:pt x="847" y="1879"/>
                    <a:pt x="877" y="1886"/>
                  </a:cubicBezTo>
                  <a:cubicBezTo>
                    <a:pt x="884" y="1886"/>
                    <a:pt x="979" y="1879"/>
                    <a:pt x="979" y="1886"/>
                  </a:cubicBezTo>
                  <a:cubicBezTo>
                    <a:pt x="1002" y="1916"/>
                    <a:pt x="987" y="1961"/>
                    <a:pt x="987" y="1998"/>
                  </a:cubicBezTo>
                  <a:cubicBezTo>
                    <a:pt x="965" y="2012"/>
                    <a:pt x="950" y="2042"/>
                    <a:pt x="914" y="2035"/>
                  </a:cubicBezTo>
                  <a:cubicBezTo>
                    <a:pt x="914" y="2012"/>
                    <a:pt x="914" y="1983"/>
                    <a:pt x="914" y="1961"/>
                  </a:cubicBezTo>
                  <a:cubicBezTo>
                    <a:pt x="877" y="1946"/>
                    <a:pt x="758" y="1923"/>
                    <a:pt x="765" y="1990"/>
                  </a:cubicBezTo>
                  <a:cubicBezTo>
                    <a:pt x="706" y="2005"/>
                    <a:pt x="706" y="1938"/>
                    <a:pt x="706" y="1901"/>
                  </a:cubicBezTo>
                  <a:cubicBezTo>
                    <a:pt x="639" y="1856"/>
                    <a:pt x="587" y="1842"/>
                    <a:pt x="505" y="1842"/>
                  </a:cubicBezTo>
                  <a:cubicBezTo>
                    <a:pt x="513" y="1790"/>
                    <a:pt x="453" y="1804"/>
                    <a:pt x="423" y="1804"/>
                  </a:cubicBezTo>
                  <a:cubicBezTo>
                    <a:pt x="423" y="1864"/>
                    <a:pt x="372" y="1916"/>
                    <a:pt x="409" y="1975"/>
                  </a:cubicBezTo>
                  <a:cubicBezTo>
                    <a:pt x="423" y="1975"/>
                    <a:pt x="446" y="1975"/>
                    <a:pt x="468" y="1975"/>
                  </a:cubicBezTo>
                  <a:cubicBezTo>
                    <a:pt x="468" y="2027"/>
                    <a:pt x="528" y="1998"/>
                    <a:pt x="542" y="2042"/>
                  </a:cubicBezTo>
                  <a:cubicBezTo>
                    <a:pt x="565" y="2109"/>
                    <a:pt x="498" y="2168"/>
                    <a:pt x="498" y="2235"/>
                  </a:cubicBezTo>
                  <a:cubicBezTo>
                    <a:pt x="513" y="2235"/>
                    <a:pt x="535" y="2243"/>
                    <a:pt x="542" y="2243"/>
                  </a:cubicBezTo>
                  <a:cubicBezTo>
                    <a:pt x="550" y="2272"/>
                    <a:pt x="587" y="2280"/>
                    <a:pt x="594" y="2309"/>
                  </a:cubicBezTo>
                  <a:cubicBezTo>
                    <a:pt x="617" y="2339"/>
                    <a:pt x="602" y="2384"/>
                    <a:pt x="602" y="2421"/>
                  </a:cubicBezTo>
                  <a:cubicBezTo>
                    <a:pt x="602" y="2510"/>
                    <a:pt x="639" y="2592"/>
                    <a:pt x="624" y="2688"/>
                  </a:cubicBezTo>
                  <a:cubicBezTo>
                    <a:pt x="609" y="2688"/>
                    <a:pt x="594" y="2688"/>
                    <a:pt x="572" y="2688"/>
                  </a:cubicBezTo>
                  <a:cubicBezTo>
                    <a:pt x="580" y="2718"/>
                    <a:pt x="580" y="2777"/>
                    <a:pt x="550" y="2800"/>
                  </a:cubicBezTo>
                  <a:cubicBezTo>
                    <a:pt x="528" y="2822"/>
                    <a:pt x="483" y="2800"/>
                    <a:pt x="475" y="2852"/>
                  </a:cubicBezTo>
                  <a:cubicBezTo>
                    <a:pt x="446" y="2852"/>
                    <a:pt x="416" y="2852"/>
                    <a:pt x="386" y="2859"/>
                  </a:cubicBezTo>
                  <a:cubicBezTo>
                    <a:pt x="431" y="2889"/>
                    <a:pt x="438" y="2903"/>
                    <a:pt x="431" y="2955"/>
                  </a:cubicBezTo>
                  <a:cubicBezTo>
                    <a:pt x="409" y="2955"/>
                    <a:pt x="394" y="2963"/>
                    <a:pt x="372" y="2963"/>
                  </a:cubicBezTo>
                  <a:cubicBezTo>
                    <a:pt x="327" y="3000"/>
                    <a:pt x="327" y="3082"/>
                    <a:pt x="268" y="3111"/>
                  </a:cubicBezTo>
                  <a:cubicBezTo>
                    <a:pt x="253" y="3119"/>
                    <a:pt x="230" y="3104"/>
                    <a:pt x="215" y="3111"/>
                  </a:cubicBezTo>
                  <a:cubicBezTo>
                    <a:pt x="201" y="3119"/>
                    <a:pt x="193" y="3126"/>
                    <a:pt x="178" y="3134"/>
                  </a:cubicBezTo>
                  <a:cubicBezTo>
                    <a:pt x="156" y="3156"/>
                    <a:pt x="141" y="3178"/>
                    <a:pt x="112" y="3186"/>
                  </a:cubicBezTo>
                  <a:cubicBezTo>
                    <a:pt x="104" y="3238"/>
                    <a:pt x="104" y="3297"/>
                    <a:pt x="67" y="3342"/>
                  </a:cubicBezTo>
                  <a:cubicBezTo>
                    <a:pt x="37" y="3386"/>
                    <a:pt x="0" y="3408"/>
                    <a:pt x="0" y="3468"/>
                  </a:cubicBezTo>
                  <a:cubicBezTo>
                    <a:pt x="0" y="3468"/>
                    <a:pt x="0" y="3483"/>
                    <a:pt x="0" y="3498"/>
                  </a:cubicBezTo>
                  <a:cubicBezTo>
                    <a:pt x="45" y="3490"/>
                    <a:pt x="89" y="3483"/>
                    <a:pt x="134" y="3483"/>
                  </a:cubicBezTo>
                  <a:cubicBezTo>
                    <a:pt x="178" y="3490"/>
                    <a:pt x="193" y="3475"/>
                    <a:pt x="230" y="3468"/>
                  </a:cubicBezTo>
                  <a:cubicBezTo>
                    <a:pt x="245" y="3460"/>
                    <a:pt x="268" y="3468"/>
                    <a:pt x="290" y="3468"/>
                  </a:cubicBezTo>
                  <a:cubicBezTo>
                    <a:pt x="305" y="3468"/>
                    <a:pt x="320" y="3453"/>
                    <a:pt x="342" y="3453"/>
                  </a:cubicBezTo>
                  <a:cubicBezTo>
                    <a:pt x="349" y="3386"/>
                    <a:pt x="379" y="3401"/>
                    <a:pt x="431" y="3394"/>
                  </a:cubicBezTo>
                  <a:cubicBezTo>
                    <a:pt x="475" y="3386"/>
                    <a:pt x="490" y="3327"/>
                    <a:pt x="542" y="3334"/>
                  </a:cubicBezTo>
                  <a:cubicBezTo>
                    <a:pt x="565" y="3334"/>
                    <a:pt x="594" y="3334"/>
                    <a:pt x="609" y="3357"/>
                  </a:cubicBezTo>
                  <a:cubicBezTo>
                    <a:pt x="617" y="3371"/>
                    <a:pt x="617" y="3394"/>
                    <a:pt x="639" y="3394"/>
                  </a:cubicBezTo>
                  <a:cubicBezTo>
                    <a:pt x="676" y="3401"/>
                    <a:pt x="669" y="3371"/>
                    <a:pt x="676" y="3349"/>
                  </a:cubicBezTo>
                  <a:cubicBezTo>
                    <a:pt x="691" y="3327"/>
                    <a:pt x="698" y="3342"/>
                    <a:pt x="720" y="3334"/>
                  </a:cubicBezTo>
                  <a:cubicBezTo>
                    <a:pt x="720" y="3319"/>
                    <a:pt x="713" y="3290"/>
                    <a:pt x="743" y="3290"/>
                  </a:cubicBezTo>
                  <a:cubicBezTo>
                    <a:pt x="743" y="3282"/>
                    <a:pt x="743" y="3268"/>
                    <a:pt x="743" y="3260"/>
                  </a:cubicBezTo>
                  <a:cubicBezTo>
                    <a:pt x="728" y="3260"/>
                    <a:pt x="720" y="3253"/>
                    <a:pt x="713" y="3253"/>
                  </a:cubicBezTo>
                  <a:cubicBezTo>
                    <a:pt x="713" y="3230"/>
                    <a:pt x="706" y="3193"/>
                    <a:pt x="728" y="3186"/>
                  </a:cubicBezTo>
                  <a:cubicBezTo>
                    <a:pt x="743" y="3178"/>
                    <a:pt x="750" y="3171"/>
                    <a:pt x="750" y="3156"/>
                  </a:cubicBezTo>
                  <a:cubicBezTo>
                    <a:pt x="743" y="3156"/>
                    <a:pt x="743" y="3156"/>
                    <a:pt x="735" y="3156"/>
                  </a:cubicBezTo>
                  <a:cubicBezTo>
                    <a:pt x="743" y="3126"/>
                    <a:pt x="720" y="3097"/>
                    <a:pt x="728" y="3067"/>
                  </a:cubicBezTo>
                  <a:cubicBezTo>
                    <a:pt x="773" y="3060"/>
                    <a:pt x="787" y="3037"/>
                    <a:pt x="817" y="3000"/>
                  </a:cubicBezTo>
                  <a:cubicBezTo>
                    <a:pt x="869" y="3015"/>
                    <a:pt x="891" y="3082"/>
                    <a:pt x="906" y="3126"/>
                  </a:cubicBezTo>
                  <a:cubicBezTo>
                    <a:pt x="942" y="3134"/>
                    <a:pt x="899" y="3163"/>
                    <a:pt x="884" y="3171"/>
                  </a:cubicBezTo>
                  <a:cubicBezTo>
                    <a:pt x="899" y="3260"/>
                    <a:pt x="987" y="3119"/>
                    <a:pt x="1031" y="3126"/>
                  </a:cubicBezTo>
                  <a:cubicBezTo>
                    <a:pt x="1031" y="3111"/>
                    <a:pt x="1031" y="3089"/>
                    <a:pt x="1031" y="3074"/>
                  </a:cubicBezTo>
                  <a:cubicBezTo>
                    <a:pt x="1061" y="3074"/>
                    <a:pt x="1084" y="3074"/>
                    <a:pt x="1098" y="3097"/>
                  </a:cubicBezTo>
                  <a:cubicBezTo>
                    <a:pt x="1106" y="3119"/>
                    <a:pt x="1121" y="3141"/>
                    <a:pt x="1143" y="3141"/>
                  </a:cubicBezTo>
                  <a:cubicBezTo>
                    <a:pt x="1173" y="3141"/>
                    <a:pt x="1187" y="3097"/>
                    <a:pt x="1224" y="3104"/>
                  </a:cubicBezTo>
                  <a:cubicBezTo>
                    <a:pt x="1224" y="3089"/>
                    <a:pt x="1224" y="3089"/>
                    <a:pt x="1210" y="3082"/>
                  </a:cubicBezTo>
                  <a:cubicBezTo>
                    <a:pt x="1210" y="3052"/>
                    <a:pt x="1217" y="3030"/>
                    <a:pt x="1247" y="3037"/>
                  </a:cubicBezTo>
                  <a:cubicBezTo>
                    <a:pt x="1254" y="3022"/>
                    <a:pt x="1254" y="3000"/>
                    <a:pt x="1232" y="3000"/>
                  </a:cubicBezTo>
                  <a:cubicBezTo>
                    <a:pt x="1232" y="2970"/>
                    <a:pt x="1187" y="2978"/>
                    <a:pt x="1195" y="2941"/>
                  </a:cubicBezTo>
                  <a:cubicBezTo>
                    <a:pt x="1195" y="2911"/>
                    <a:pt x="1210" y="2903"/>
                    <a:pt x="1232" y="2896"/>
                  </a:cubicBezTo>
                  <a:cubicBezTo>
                    <a:pt x="1276" y="2889"/>
                    <a:pt x="1247" y="2829"/>
                    <a:pt x="1262" y="2822"/>
                  </a:cubicBezTo>
                  <a:cubicBezTo>
                    <a:pt x="1284" y="2814"/>
                    <a:pt x="1306" y="2829"/>
                    <a:pt x="1329" y="2829"/>
                  </a:cubicBezTo>
                  <a:cubicBezTo>
                    <a:pt x="1358" y="2822"/>
                    <a:pt x="1381" y="2814"/>
                    <a:pt x="1410" y="2807"/>
                  </a:cubicBezTo>
                  <a:cubicBezTo>
                    <a:pt x="1432" y="2792"/>
                    <a:pt x="1455" y="2740"/>
                    <a:pt x="1477" y="2733"/>
                  </a:cubicBezTo>
                  <a:cubicBezTo>
                    <a:pt x="1470" y="2733"/>
                    <a:pt x="1462" y="2733"/>
                    <a:pt x="1462" y="2733"/>
                  </a:cubicBezTo>
                  <a:cubicBezTo>
                    <a:pt x="1455" y="2710"/>
                    <a:pt x="1388" y="2696"/>
                    <a:pt x="1418" y="2673"/>
                  </a:cubicBezTo>
                  <a:cubicBezTo>
                    <a:pt x="1470" y="2629"/>
                    <a:pt x="1477" y="2681"/>
                    <a:pt x="1514" y="2703"/>
                  </a:cubicBezTo>
                  <a:cubicBezTo>
                    <a:pt x="1514" y="2673"/>
                    <a:pt x="1521" y="2629"/>
                    <a:pt x="1536" y="2606"/>
                  </a:cubicBezTo>
                  <a:cubicBezTo>
                    <a:pt x="1551" y="2614"/>
                    <a:pt x="1551" y="2636"/>
                    <a:pt x="1559" y="2658"/>
                  </a:cubicBezTo>
                  <a:cubicBezTo>
                    <a:pt x="1566" y="2651"/>
                    <a:pt x="1574" y="2636"/>
                    <a:pt x="1581" y="2629"/>
                  </a:cubicBezTo>
                  <a:cubicBezTo>
                    <a:pt x="1626" y="2666"/>
                    <a:pt x="1626" y="2577"/>
                    <a:pt x="1626" y="2547"/>
                  </a:cubicBezTo>
                  <a:cubicBezTo>
                    <a:pt x="1633" y="2547"/>
                    <a:pt x="1640" y="2555"/>
                    <a:pt x="1648" y="2555"/>
                  </a:cubicBezTo>
                  <a:cubicBezTo>
                    <a:pt x="1640" y="2592"/>
                    <a:pt x="1678" y="2666"/>
                    <a:pt x="1715" y="2658"/>
                  </a:cubicBezTo>
                  <a:cubicBezTo>
                    <a:pt x="1715" y="2644"/>
                    <a:pt x="1729" y="2644"/>
                    <a:pt x="1744" y="2644"/>
                  </a:cubicBezTo>
                  <a:cubicBezTo>
                    <a:pt x="1759" y="2688"/>
                    <a:pt x="1789" y="2718"/>
                    <a:pt x="1796" y="2770"/>
                  </a:cubicBezTo>
                  <a:cubicBezTo>
                    <a:pt x="1804" y="2807"/>
                    <a:pt x="1848" y="2792"/>
                    <a:pt x="1871" y="2792"/>
                  </a:cubicBezTo>
                  <a:cubicBezTo>
                    <a:pt x="1923" y="2792"/>
                    <a:pt x="1945" y="2814"/>
                    <a:pt x="1989" y="2829"/>
                  </a:cubicBezTo>
                  <a:cubicBezTo>
                    <a:pt x="2026" y="2844"/>
                    <a:pt x="2071" y="2837"/>
                    <a:pt x="2108" y="2837"/>
                  </a:cubicBezTo>
                  <a:cubicBezTo>
                    <a:pt x="2108" y="2829"/>
                    <a:pt x="2116" y="2814"/>
                    <a:pt x="2116" y="2807"/>
                  </a:cubicBezTo>
                  <a:cubicBezTo>
                    <a:pt x="2160" y="2807"/>
                    <a:pt x="2153" y="2748"/>
                    <a:pt x="2205" y="2748"/>
                  </a:cubicBezTo>
                  <a:cubicBezTo>
                    <a:pt x="2205" y="2740"/>
                    <a:pt x="2168" y="2696"/>
                    <a:pt x="2175" y="2688"/>
                  </a:cubicBezTo>
                  <a:cubicBezTo>
                    <a:pt x="2183" y="2681"/>
                    <a:pt x="2197" y="2688"/>
                    <a:pt x="2205" y="2688"/>
                  </a:cubicBezTo>
                  <a:cubicBezTo>
                    <a:pt x="2220" y="2681"/>
                    <a:pt x="2227" y="2673"/>
                    <a:pt x="2234" y="2658"/>
                  </a:cubicBezTo>
                  <a:cubicBezTo>
                    <a:pt x="2264" y="2636"/>
                    <a:pt x="2353" y="2651"/>
                    <a:pt x="2346" y="2614"/>
                  </a:cubicBezTo>
                  <a:cubicBezTo>
                    <a:pt x="2331" y="2614"/>
                    <a:pt x="2316" y="2599"/>
                    <a:pt x="2323" y="2584"/>
                  </a:cubicBezTo>
                  <a:cubicBezTo>
                    <a:pt x="2353" y="2569"/>
                    <a:pt x="2361" y="2562"/>
                    <a:pt x="2398" y="2562"/>
                  </a:cubicBezTo>
                  <a:cubicBezTo>
                    <a:pt x="2398" y="2584"/>
                    <a:pt x="2420" y="2599"/>
                    <a:pt x="2450" y="2614"/>
                  </a:cubicBezTo>
                  <a:cubicBezTo>
                    <a:pt x="2450" y="2606"/>
                    <a:pt x="2450" y="2592"/>
                    <a:pt x="2457" y="2584"/>
                  </a:cubicBezTo>
                  <a:cubicBezTo>
                    <a:pt x="2472" y="2547"/>
                    <a:pt x="2517" y="2532"/>
                    <a:pt x="2539" y="2503"/>
                  </a:cubicBezTo>
                  <a:cubicBezTo>
                    <a:pt x="2546" y="2480"/>
                    <a:pt x="2554" y="2458"/>
                    <a:pt x="2569" y="2436"/>
                  </a:cubicBezTo>
                  <a:cubicBezTo>
                    <a:pt x="2591" y="2413"/>
                    <a:pt x="2606" y="2376"/>
                    <a:pt x="2628" y="2354"/>
                  </a:cubicBezTo>
                  <a:cubicBezTo>
                    <a:pt x="2650" y="2332"/>
                    <a:pt x="2688" y="2324"/>
                    <a:pt x="2717" y="2302"/>
                  </a:cubicBezTo>
                  <a:cubicBezTo>
                    <a:pt x="2739" y="2280"/>
                    <a:pt x="2739" y="2258"/>
                    <a:pt x="2777" y="2243"/>
                  </a:cubicBezTo>
                  <a:cubicBezTo>
                    <a:pt x="2806" y="2228"/>
                    <a:pt x="2821" y="2206"/>
                    <a:pt x="2858" y="2198"/>
                  </a:cubicBezTo>
                  <a:cubicBezTo>
                    <a:pt x="2858" y="2191"/>
                    <a:pt x="2858" y="2183"/>
                    <a:pt x="2858" y="2183"/>
                  </a:cubicBezTo>
                  <a:cubicBezTo>
                    <a:pt x="2843" y="2183"/>
                    <a:pt x="2828" y="2176"/>
                    <a:pt x="2821" y="2176"/>
                  </a:cubicBezTo>
                  <a:cubicBezTo>
                    <a:pt x="2806" y="2198"/>
                    <a:pt x="2784" y="2183"/>
                    <a:pt x="2769" y="2191"/>
                  </a:cubicBezTo>
                  <a:cubicBezTo>
                    <a:pt x="2777" y="2168"/>
                    <a:pt x="2806" y="2161"/>
                    <a:pt x="2814" y="2146"/>
                  </a:cubicBezTo>
                  <a:cubicBezTo>
                    <a:pt x="2806" y="2139"/>
                    <a:pt x="2791" y="2139"/>
                    <a:pt x="2784" y="2131"/>
                  </a:cubicBezTo>
                  <a:cubicBezTo>
                    <a:pt x="2777" y="2153"/>
                    <a:pt x="2754" y="2191"/>
                    <a:pt x="2732" y="2206"/>
                  </a:cubicBezTo>
                  <a:cubicBezTo>
                    <a:pt x="2725" y="2213"/>
                    <a:pt x="2717" y="2220"/>
                    <a:pt x="2702" y="2220"/>
                  </a:cubicBezTo>
                  <a:cubicBezTo>
                    <a:pt x="2702" y="2228"/>
                    <a:pt x="2688" y="2235"/>
                    <a:pt x="2680" y="2235"/>
                  </a:cubicBezTo>
                  <a:cubicBezTo>
                    <a:pt x="2688" y="2228"/>
                    <a:pt x="2695" y="2228"/>
                    <a:pt x="2702" y="2220"/>
                  </a:cubicBezTo>
                  <a:cubicBezTo>
                    <a:pt x="2725" y="2198"/>
                    <a:pt x="2717" y="2146"/>
                    <a:pt x="2725" y="2124"/>
                  </a:cubicBezTo>
                  <a:cubicBezTo>
                    <a:pt x="2732" y="2109"/>
                    <a:pt x="2754" y="2087"/>
                    <a:pt x="2762" y="2072"/>
                  </a:cubicBezTo>
                  <a:cubicBezTo>
                    <a:pt x="2791" y="2042"/>
                    <a:pt x="2836" y="2035"/>
                    <a:pt x="2866" y="2012"/>
                  </a:cubicBezTo>
                  <a:cubicBezTo>
                    <a:pt x="2903" y="1990"/>
                    <a:pt x="2962" y="1938"/>
                    <a:pt x="2999" y="1998"/>
                  </a:cubicBezTo>
                  <a:cubicBezTo>
                    <a:pt x="3029" y="2035"/>
                    <a:pt x="2985" y="2064"/>
                    <a:pt x="2962" y="2087"/>
                  </a:cubicBezTo>
                  <a:cubicBezTo>
                    <a:pt x="2955" y="2094"/>
                    <a:pt x="2866" y="2139"/>
                    <a:pt x="2866" y="2131"/>
                  </a:cubicBezTo>
                  <a:cubicBezTo>
                    <a:pt x="2858" y="2146"/>
                    <a:pt x="2858" y="2161"/>
                    <a:pt x="2858" y="2176"/>
                  </a:cubicBezTo>
                  <a:cubicBezTo>
                    <a:pt x="2888" y="2183"/>
                    <a:pt x="2881" y="2161"/>
                    <a:pt x="2895" y="2153"/>
                  </a:cubicBezTo>
                  <a:cubicBezTo>
                    <a:pt x="2910" y="2146"/>
                    <a:pt x="2933" y="2139"/>
                    <a:pt x="2955" y="2131"/>
                  </a:cubicBezTo>
                  <a:cubicBezTo>
                    <a:pt x="2985" y="2124"/>
                    <a:pt x="3022" y="2124"/>
                    <a:pt x="3051" y="2109"/>
                  </a:cubicBezTo>
                  <a:cubicBezTo>
                    <a:pt x="3111" y="2079"/>
                    <a:pt x="3178" y="2050"/>
                    <a:pt x="3237" y="2027"/>
                  </a:cubicBezTo>
                  <a:cubicBezTo>
                    <a:pt x="3304" y="1998"/>
                    <a:pt x="3378" y="2005"/>
                    <a:pt x="3445" y="1975"/>
                  </a:cubicBezTo>
                  <a:cubicBezTo>
                    <a:pt x="3497" y="1946"/>
                    <a:pt x="3564" y="1931"/>
                    <a:pt x="3586" y="1864"/>
                  </a:cubicBezTo>
                  <a:cubicBezTo>
                    <a:pt x="3593" y="1834"/>
                    <a:pt x="3601" y="1790"/>
                    <a:pt x="3638" y="1790"/>
                  </a:cubicBezTo>
                  <a:cubicBezTo>
                    <a:pt x="3645" y="1745"/>
                    <a:pt x="3742" y="1723"/>
                    <a:pt x="3779" y="1701"/>
                  </a:cubicBezTo>
                  <a:cubicBezTo>
                    <a:pt x="3794" y="1693"/>
                    <a:pt x="3831" y="1678"/>
                    <a:pt x="3846" y="1671"/>
                  </a:cubicBezTo>
                  <a:cubicBezTo>
                    <a:pt x="3868" y="1649"/>
                    <a:pt x="3868" y="1604"/>
                    <a:pt x="3868" y="1582"/>
                  </a:cubicBezTo>
                  <a:cubicBezTo>
                    <a:pt x="3853" y="1582"/>
                    <a:pt x="3838" y="1582"/>
                    <a:pt x="3824" y="1582"/>
                  </a:cubicBezTo>
                  <a:cubicBezTo>
                    <a:pt x="3816" y="1515"/>
                    <a:pt x="3898" y="1485"/>
                    <a:pt x="3942" y="1456"/>
                  </a:cubicBezTo>
                  <a:cubicBezTo>
                    <a:pt x="3995" y="1426"/>
                    <a:pt x="4046" y="1366"/>
                    <a:pt x="4069" y="1314"/>
                  </a:cubicBezTo>
                  <a:cubicBezTo>
                    <a:pt x="4061" y="1314"/>
                    <a:pt x="4046" y="1314"/>
                    <a:pt x="4039" y="1314"/>
                  </a:cubicBezTo>
                  <a:cubicBezTo>
                    <a:pt x="4024" y="1314"/>
                    <a:pt x="4032" y="1329"/>
                    <a:pt x="4024" y="1329"/>
                  </a:cubicBezTo>
                  <a:cubicBezTo>
                    <a:pt x="4017" y="1337"/>
                    <a:pt x="4002" y="1329"/>
                    <a:pt x="4002" y="1337"/>
                  </a:cubicBezTo>
                  <a:cubicBezTo>
                    <a:pt x="3995" y="1337"/>
                    <a:pt x="3987" y="1351"/>
                    <a:pt x="3980" y="1351"/>
                  </a:cubicBezTo>
                  <a:cubicBezTo>
                    <a:pt x="3957" y="1359"/>
                    <a:pt x="3950" y="1359"/>
                    <a:pt x="3928" y="1366"/>
                  </a:cubicBezTo>
                  <a:cubicBezTo>
                    <a:pt x="3913" y="1366"/>
                    <a:pt x="3905" y="1381"/>
                    <a:pt x="3890" y="1389"/>
                  </a:cubicBezTo>
                  <a:cubicBezTo>
                    <a:pt x="3890" y="1314"/>
                    <a:pt x="3905" y="1314"/>
                    <a:pt x="3972" y="1307"/>
                  </a:cubicBezTo>
                  <a:cubicBezTo>
                    <a:pt x="4054" y="1307"/>
                    <a:pt x="4002" y="1240"/>
                    <a:pt x="3980" y="1196"/>
                  </a:cubicBezTo>
                  <a:cubicBezTo>
                    <a:pt x="3957" y="1159"/>
                    <a:pt x="3935" y="1114"/>
                    <a:pt x="3928" y="1069"/>
                  </a:cubicBezTo>
                  <a:cubicBezTo>
                    <a:pt x="3920" y="1040"/>
                    <a:pt x="3920" y="943"/>
                    <a:pt x="3950" y="936"/>
                  </a:cubicBezTo>
                  <a:cubicBezTo>
                    <a:pt x="3957" y="899"/>
                    <a:pt x="3987" y="869"/>
                    <a:pt x="4017" y="847"/>
                  </a:cubicBezTo>
                  <a:cubicBezTo>
                    <a:pt x="4046" y="824"/>
                    <a:pt x="4069" y="794"/>
                    <a:pt x="4098" y="772"/>
                  </a:cubicBezTo>
                  <a:cubicBezTo>
                    <a:pt x="4128" y="757"/>
                    <a:pt x="4180" y="735"/>
                    <a:pt x="4210" y="728"/>
                  </a:cubicBezTo>
                  <a:cubicBezTo>
                    <a:pt x="4232" y="720"/>
                    <a:pt x="4254" y="720"/>
                    <a:pt x="4269" y="728"/>
                  </a:cubicBezTo>
                  <a:cubicBezTo>
                    <a:pt x="4299" y="728"/>
                    <a:pt x="4321" y="750"/>
                    <a:pt x="4351" y="743"/>
                  </a:cubicBezTo>
                  <a:cubicBezTo>
                    <a:pt x="4351" y="743"/>
                    <a:pt x="4366" y="720"/>
                    <a:pt x="4381" y="698"/>
                  </a:cubicBezTo>
                  <a:cubicBezTo>
                    <a:pt x="4381" y="631"/>
                    <a:pt x="4343" y="631"/>
                    <a:pt x="4299" y="594"/>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09" name="Freeform 17"/>
            <p:cNvSpPr>
              <a:spLocks noChangeArrowheads="1"/>
            </p:cNvSpPr>
            <p:nvPr/>
          </p:nvSpPr>
          <p:spPr bwMode="auto">
            <a:xfrm>
              <a:off x="14798584" y="6998675"/>
              <a:ext cx="324082" cy="468654"/>
            </a:xfrm>
            <a:custGeom>
              <a:avLst/>
              <a:gdLst>
                <a:gd name="T0" fmla="*/ 742 w 751"/>
                <a:gd name="T1" fmla="*/ 356 h 1085"/>
                <a:gd name="T2" fmla="*/ 742 w 751"/>
                <a:gd name="T3" fmla="*/ 356 h 1085"/>
                <a:gd name="T4" fmla="*/ 720 w 751"/>
                <a:gd name="T5" fmla="*/ 297 h 1085"/>
                <a:gd name="T6" fmla="*/ 728 w 751"/>
                <a:gd name="T7" fmla="*/ 237 h 1085"/>
                <a:gd name="T8" fmla="*/ 698 w 751"/>
                <a:gd name="T9" fmla="*/ 192 h 1085"/>
                <a:gd name="T10" fmla="*/ 698 w 751"/>
                <a:gd name="T11" fmla="*/ 111 h 1085"/>
                <a:gd name="T12" fmla="*/ 639 w 751"/>
                <a:gd name="T13" fmla="*/ 118 h 1085"/>
                <a:gd name="T14" fmla="*/ 616 w 751"/>
                <a:gd name="T15" fmla="*/ 0 h 1085"/>
                <a:gd name="T16" fmla="*/ 609 w 751"/>
                <a:gd name="T17" fmla="*/ 14 h 1085"/>
                <a:gd name="T18" fmla="*/ 602 w 751"/>
                <a:gd name="T19" fmla="*/ 14 h 1085"/>
                <a:gd name="T20" fmla="*/ 579 w 751"/>
                <a:gd name="T21" fmla="*/ 59 h 1085"/>
                <a:gd name="T22" fmla="*/ 534 w 751"/>
                <a:gd name="T23" fmla="*/ 29 h 1085"/>
                <a:gd name="T24" fmla="*/ 505 w 751"/>
                <a:gd name="T25" fmla="*/ 66 h 1085"/>
                <a:gd name="T26" fmla="*/ 505 w 751"/>
                <a:gd name="T27" fmla="*/ 96 h 1085"/>
                <a:gd name="T28" fmla="*/ 490 w 751"/>
                <a:gd name="T29" fmla="*/ 111 h 1085"/>
                <a:gd name="T30" fmla="*/ 475 w 751"/>
                <a:gd name="T31" fmla="*/ 215 h 1085"/>
                <a:gd name="T32" fmla="*/ 416 w 751"/>
                <a:gd name="T33" fmla="*/ 163 h 1085"/>
                <a:gd name="T34" fmla="*/ 371 w 751"/>
                <a:gd name="T35" fmla="*/ 207 h 1085"/>
                <a:gd name="T36" fmla="*/ 327 w 751"/>
                <a:gd name="T37" fmla="*/ 178 h 1085"/>
                <a:gd name="T38" fmla="*/ 304 w 751"/>
                <a:gd name="T39" fmla="*/ 222 h 1085"/>
                <a:gd name="T40" fmla="*/ 267 w 751"/>
                <a:gd name="T41" fmla="*/ 260 h 1085"/>
                <a:gd name="T42" fmla="*/ 208 w 751"/>
                <a:gd name="T43" fmla="*/ 260 h 1085"/>
                <a:gd name="T44" fmla="*/ 156 w 751"/>
                <a:gd name="T45" fmla="*/ 260 h 1085"/>
                <a:gd name="T46" fmla="*/ 148 w 751"/>
                <a:gd name="T47" fmla="*/ 304 h 1085"/>
                <a:gd name="T48" fmla="*/ 74 w 751"/>
                <a:gd name="T49" fmla="*/ 334 h 1085"/>
                <a:gd name="T50" fmla="*/ 67 w 751"/>
                <a:gd name="T51" fmla="*/ 423 h 1085"/>
                <a:gd name="T52" fmla="*/ 22 w 751"/>
                <a:gd name="T53" fmla="*/ 505 h 1085"/>
                <a:gd name="T54" fmla="*/ 59 w 751"/>
                <a:gd name="T55" fmla="*/ 586 h 1085"/>
                <a:gd name="T56" fmla="*/ 52 w 751"/>
                <a:gd name="T57" fmla="*/ 623 h 1085"/>
                <a:gd name="T58" fmla="*/ 74 w 751"/>
                <a:gd name="T59" fmla="*/ 675 h 1085"/>
                <a:gd name="T60" fmla="*/ 96 w 751"/>
                <a:gd name="T61" fmla="*/ 727 h 1085"/>
                <a:gd name="T62" fmla="*/ 104 w 751"/>
                <a:gd name="T63" fmla="*/ 779 h 1085"/>
                <a:gd name="T64" fmla="*/ 134 w 751"/>
                <a:gd name="T65" fmla="*/ 846 h 1085"/>
                <a:gd name="T66" fmla="*/ 119 w 751"/>
                <a:gd name="T67" fmla="*/ 913 h 1085"/>
                <a:gd name="T68" fmla="*/ 134 w 751"/>
                <a:gd name="T69" fmla="*/ 965 h 1085"/>
                <a:gd name="T70" fmla="*/ 171 w 751"/>
                <a:gd name="T71" fmla="*/ 987 h 1085"/>
                <a:gd name="T72" fmla="*/ 223 w 751"/>
                <a:gd name="T73" fmla="*/ 839 h 1085"/>
                <a:gd name="T74" fmla="*/ 282 w 751"/>
                <a:gd name="T75" fmla="*/ 1032 h 1085"/>
                <a:gd name="T76" fmla="*/ 438 w 751"/>
                <a:gd name="T77" fmla="*/ 950 h 1085"/>
                <a:gd name="T78" fmla="*/ 416 w 751"/>
                <a:gd name="T79" fmla="*/ 898 h 1085"/>
                <a:gd name="T80" fmla="*/ 408 w 751"/>
                <a:gd name="T81" fmla="*/ 809 h 1085"/>
                <a:gd name="T82" fmla="*/ 460 w 751"/>
                <a:gd name="T83" fmla="*/ 735 h 1085"/>
                <a:gd name="T84" fmla="*/ 520 w 751"/>
                <a:gd name="T85" fmla="*/ 697 h 1085"/>
                <a:gd name="T86" fmla="*/ 497 w 751"/>
                <a:gd name="T87" fmla="*/ 601 h 1085"/>
                <a:gd name="T88" fmla="*/ 497 w 751"/>
                <a:gd name="T89" fmla="*/ 497 h 1085"/>
                <a:gd name="T90" fmla="*/ 542 w 751"/>
                <a:gd name="T91" fmla="*/ 556 h 1085"/>
                <a:gd name="T92" fmla="*/ 646 w 751"/>
                <a:gd name="T93" fmla="*/ 505 h 1085"/>
                <a:gd name="T94" fmla="*/ 676 w 751"/>
                <a:gd name="T95" fmla="*/ 542 h 1085"/>
                <a:gd name="T96" fmla="*/ 705 w 751"/>
                <a:gd name="T97" fmla="*/ 505 h 1085"/>
                <a:gd name="T98" fmla="*/ 735 w 751"/>
                <a:gd name="T99" fmla="*/ 460 h 1085"/>
                <a:gd name="T100" fmla="*/ 742 w 751"/>
                <a:gd name="T101" fmla="*/ 356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1" h="1085">
                  <a:moveTo>
                    <a:pt x="742" y="356"/>
                  </a:moveTo>
                  <a:lnTo>
                    <a:pt x="742" y="356"/>
                  </a:lnTo>
                  <a:cubicBezTo>
                    <a:pt x="742" y="334"/>
                    <a:pt x="728" y="319"/>
                    <a:pt x="720" y="297"/>
                  </a:cubicBezTo>
                  <a:cubicBezTo>
                    <a:pt x="720" y="274"/>
                    <a:pt x="728" y="252"/>
                    <a:pt x="728" y="237"/>
                  </a:cubicBezTo>
                  <a:cubicBezTo>
                    <a:pt x="728" y="215"/>
                    <a:pt x="698" y="200"/>
                    <a:pt x="698" y="192"/>
                  </a:cubicBezTo>
                  <a:cubicBezTo>
                    <a:pt x="691" y="170"/>
                    <a:pt x="691" y="141"/>
                    <a:pt x="698" y="111"/>
                  </a:cubicBezTo>
                  <a:cubicBezTo>
                    <a:pt x="668" y="118"/>
                    <a:pt x="639" y="118"/>
                    <a:pt x="639" y="118"/>
                  </a:cubicBezTo>
                  <a:cubicBezTo>
                    <a:pt x="646" y="74"/>
                    <a:pt x="631" y="29"/>
                    <a:pt x="616" y="0"/>
                  </a:cubicBezTo>
                  <a:cubicBezTo>
                    <a:pt x="609" y="0"/>
                    <a:pt x="609" y="7"/>
                    <a:pt x="609" y="14"/>
                  </a:cubicBezTo>
                  <a:cubicBezTo>
                    <a:pt x="602" y="14"/>
                    <a:pt x="602" y="14"/>
                    <a:pt x="602" y="14"/>
                  </a:cubicBezTo>
                  <a:cubicBezTo>
                    <a:pt x="594" y="29"/>
                    <a:pt x="602" y="51"/>
                    <a:pt x="579" y="59"/>
                  </a:cubicBezTo>
                  <a:cubicBezTo>
                    <a:pt x="564" y="66"/>
                    <a:pt x="549" y="37"/>
                    <a:pt x="534" y="29"/>
                  </a:cubicBezTo>
                  <a:cubicBezTo>
                    <a:pt x="527" y="44"/>
                    <a:pt x="512" y="44"/>
                    <a:pt x="505" y="66"/>
                  </a:cubicBezTo>
                  <a:cubicBezTo>
                    <a:pt x="505" y="74"/>
                    <a:pt x="512" y="89"/>
                    <a:pt x="505" y="96"/>
                  </a:cubicBezTo>
                  <a:cubicBezTo>
                    <a:pt x="505" y="103"/>
                    <a:pt x="497" y="103"/>
                    <a:pt x="490" y="111"/>
                  </a:cubicBezTo>
                  <a:cubicBezTo>
                    <a:pt x="475" y="148"/>
                    <a:pt x="505" y="185"/>
                    <a:pt x="475" y="215"/>
                  </a:cubicBezTo>
                  <a:cubicBezTo>
                    <a:pt x="453" y="192"/>
                    <a:pt x="445" y="163"/>
                    <a:pt x="416" y="163"/>
                  </a:cubicBezTo>
                  <a:cubicBezTo>
                    <a:pt x="379" y="163"/>
                    <a:pt x="371" y="178"/>
                    <a:pt x="371" y="207"/>
                  </a:cubicBezTo>
                  <a:cubicBezTo>
                    <a:pt x="349" y="215"/>
                    <a:pt x="334" y="192"/>
                    <a:pt x="327" y="178"/>
                  </a:cubicBezTo>
                  <a:cubicBezTo>
                    <a:pt x="312" y="192"/>
                    <a:pt x="319" y="207"/>
                    <a:pt x="304" y="222"/>
                  </a:cubicBezTo>
                  <a:cubicBezTo>
                    <a:pt x="297" y="237"/>
                    <a:pt x="282" y="252"/>
                    <a:pt x="267" y="260"/>
                  </a:cubicBezTo>
                  <a:cubicBezTo>
                    <a:pt x="245" y="282"/>
                    <a:pt x="237" y="267"/>
                    <a:pt x="208" y="260"/>
                  </a:cubicBezTo>
                  <a:cubicBezTo>
                    <a:pt x="193" y="260"/>
                    <a:pt x="171" y="260"/>
                    <a:pt x="156" y="260"/>
                  </a:cubicBezTo>
                  <a:cubicBezTo>
                    <a:pt x="148" y="274"/>
                    <a:pt x="148" y="289"/>
                    <a:pt x="148" y="304"/>
                  </a:cubicBezTo>
                  <a:cubicBezTo>
                    <a:pt x="119" y="304"/>
                    <a:pt x="104" y="334"/>
                    <a:pt x="74" y="334"/>
                  </a:cubicBezTo>
                  <a:cubicBezTo>
                    <a:pt x="59" y="363"/>
                    <a:pt x="67" y="386"/>
                    <a:pt x="67" y="423"/>
                  </a:cubicBezTo>
                  <a:cubicBezTo>
                    <a:pt x="59" y="460"/>
                    <a:pt x="30" y="467"/>
                    <a:pt x="22" y="505"/>
                  </a:cubicBezTo>
                  <a:cubicBezTo>
                    <a:pt x="0" y="549"/>
                    <a:pt x="52" y="549"/>
                    <a:pt x="59" y="586"/>
                  </a:cubicBezTo>
                  <a:cubicBezTo>
                    <a:pt x="59" y="594"/>
                    <a:pt x="52" y="608"/>
                    <a:pt x="52" y="623"/>
                  </a:cubicBezTo>
                  <a:cubicBezTo>
                    <a:pt x="52" y="638"/>
                    <a:pt x="67" y="660"/>
                    <a:pt x="74" y="675"/>
                  </a:cubicBezTo>
                  <a:cubicBezTo>
                    <a:pt x="82" y="690"/>
                    <a:pt x="89" y="705"/>
                    <a:pt x="96" y="727"/>
                  </a:cubicBezTo>
                  <a:cubicBezTo>
                    <a:pt x="104" y="742"/>
                    <a:pt x="96" y="757"/>
                    <a:pt x="104" y="779"/>
                  </a:cubicBezTo>
                  <a:cubicBezTo>
                    <a:pt x="104" y="802"/>
                    <a:pt x="126" y="824"/>
                    <a:pt x="134" y="846"/>
                  </a:cubicBezTo>
                  <a:cubicBezTo>
                    <a:pt x="134" y="868"/>
                    <a:pt x="119" y="891"/>
                    <a:pt x="119" y="913"/>
                  </a:cubicBezTo>
                  <a:cubicBezTo>
                    <a:pt x="119" y="928"/>
                    <a:pt x="119" y="950"/>
                    <a:pt x="134" y="965"/>
                  </a:cubicBezTo>
                  <a:cubicBezTo>
                    <a:pt x="134" y="972"/>
                    <a:pt x="171" y="994"/>
                    <a:pt x="171" y="987"/>
                  </a:cubicBezTo>
                  <a:cubicBezTo>
                    <a:pt x="171" y="957"/>
                    <a:pt x="156" y="787"/>
                    <a:pt x="223" y="839"/>
                  </a:cubicBezTo>
                  <a:cubicBezTo>
                    <a:pt x="282" y="876"/>
                    <a:pt x="230" y="980"/>
                    <a:pt x="282" y="1032"/>
                  </a:cubicBezTo>
                  <a:cubicBezTo>
                    <a:pt x="327" y="1084"/>
                    <a:pt x="438" y="1009"/>
                    <a:pt x="438" y="950"/>
                  </a:cubicBezTo>
                  <a:cubicBezTo>
                    <a:pt x="438" y="935"/>
                    <a:pt x="423" y="913"/>
                    <a:pt x="416" y="898"/>
                  </a:cubicBezTo>
                  <a:cubicBezTo>
                    <a:pt x="408" y="876"/>
                    <a:pt x="394" y="839"/>
                    <a:pt x="408" y="809"/>
                  </a:cubicBezTo>
                  <a:cubicBezTo>
                    <a:pt x="423" y="779"/>
                    <a:pt x="453" y="772"/>
                    <a:pt x="460" y="735"/>
                  </a:cubicBezTo>
                  <a:cubicBezTo>
                    <a:pt x="468" y="705"/>
                    <a:pt x="490" y="690"/>
                    <a:pt x="520" y="697"/>
                  </a:cubicBezTo>
                  <a:cubicBezTo>
                    <a:pt x="527" y="653"/>
                    <a:pt x="497" y="631"/>
                    <a:pt x="497" y="601"/>
                  </a:cubicBezTo>
                  <a:cubicBezTo>
                    <a:pt x="497" y="571"/>
                    <a:pt x="490" y="519"/>
                    <a:pt x="497" y="497"/>
                  </a:cubicBezTo>
                  <a:cubicBezTo>
                    <a:pt x="549" y="490"/>
                    <a:pt x="520" y="534"/>
                    <a:pt x="542" y="556"/>
                  </a:cubicBezTo>
                  <a:cubicBezTo>
                    <a:pt x="587" y="586"/>
                    <a:pt x="609" y="505"/>
                    <a:pt x="646" y="505"/>
                  </a:cubicBezTo>
                  <a:cubicBezTo>
                    <a:pt x="676" y="497"/>
                    <a:pt x="668" y="519"/>
                    <a:pt x="676" y="542"/>
                  </a:cubicBezTo>
                  <a:cubicBezTo>
                    <a:pt x="676" y="527"/>
                    <a:pt x="705" y="512"/>
                    <a:pt x="705" y="505"/>
                  </a:cubicBezTo>
                  <a:cubicBezTo>
                    <a:pt x="720" y="497"/>
                    <a:pt x="720" y="475"/>
                    <a:pt x="735" y="460"/>
                  </a:cubicBezTo>
                  <a:cubicBezTo>
                    <a:pt x="742" y="430"/>
                    <a:pt x="750" y="393"/>
                    <a:pt x="742" y="356"/>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10" name="Freeform 18"/>
            <p:cNvSpPr>
              <a:spLocks noChangeArrowheads="1"/>
            </p:cNvSpPr>
            <p:nvPr/>
          </p:nvSpPr>
          <p:spPr bwMode="auto">
            <a:xfrm>
              <a:off x="11109766" y="11841434"/>
              <a:ext cx="83880" cy="55247"/>
            </a:xfrm>
            <a:custGeom>
              <a:avLst/>
              <a:gdLst>
                <a:gd name="T0" fmla="*/ 23 w 195"/>
                <a:gd name="T1" fmla="*/ 59 h 127"/>
                <a:gd name="T2" fmla="*/ 23 w 195"/>
                <a:gd name="T3" fmla="*/ 59 h 127"/>
                <a:gd name="T4" fmla="*/ 112 w 195"/>
                <a:gd name="T5" fmla="*/ 74 h 127"/>
                <a:gd name="T6" fmla="*/ 149 w 195"/>
                <a:gd name="T7" fmla="*/ 104 h 127"/>
                <a:gd name="T8" fmla="*/ 194 w 195"/>
                <a:gd name="T9" fmla="*/ 126 h 127"/>
                <a:gd name="T10" fmla="*/ 179 w 195"/>
                <a:gd name="T11" fmla="*/ 96 h 127"/>
                <a:gd name="T12" fmla="*/ 142 w 195"/>
                <a:gd name="T13" fmla="*/ 74 h 127"/>
                <a:gd name="T14" fmla="*/ 127 w 195"/>
                <a:gd name="T15" fmla="*/ 7 h 127"/>
                <a:gd name="T16" fmla="*/ 97 w 195"/>
                <a:gd name="T17" fmla="*/ 29 h 127"/>
                <a:gd name="T18" fmla="*/ 52 w 195"/>
                <a:gd name="T19" fmla="*/ 37 h 127"/>
                <a:gd name="T20" fmla="*/ 0 w 195"/>
                <a:gd name="T21" fmla="*/ 37 h 127"/>
                <a:gd name="T22" fmla="*/ 23 w 195"/>
                <a:gd name="T23" fmla="*/ 5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27">
                  <a:moveTo>
                    <a:pt x="23" y="59"/>
                  </a:moveTo>
                  <a:lnTo>
                    <a:pt x="23" y="59"/>
                  </a:lnTo>
                  <a:cubicBezTo>
                    <a:pt x="45" y="44"/>
                    <a:pt x="89" y="59"/>
                    <a:pt x="112" y="74"/>
                  </a:cubicBezTo>
                  <a:cubicBezTo>
                    <a:pt x="127" y="81"/>
                    <a:pt x="142" y="89"/>
                    <a:pt x="149" y="104"/>
                  </a:cubicBezTo>
                  <a:cubicBezTo>
                    <a:pt x="164" y="111"/>
                    <a:pt x="171" y="126"/>
                    <a:pt x="194" y="126"/>
                  </a:cubicBezTo>
                  <a:cubicBezTo>
                    <a:pt x="186" y="118"/>
                    <a:pt x="186" y="104"/>
                    <a:pt x="179" y="96"/>
                  </a:cubicBezTo>
                  <a:cubicBezTo>
                    <a:pt x="171" y="81"/>
                    <a:pt x="156" y="81"/>
                    <a:pt x="142" y="74"/>
                  </a:cubicBezTo>
                  <a:cubicBezTo>
                    <a:pt x="119" y="59"/>
                    <a:pt x="127" y="37"/>
                    <a:pt x="127" y="7"/>
                  </a:cubicBezTo>
                  <a:cubicBezTo>
                    <a:pt x="104" y="0"/>
                    <a:pt x="104" y="15"/>
                    <a:pt x="97" y="29"/>
                  </a:cubicBezTo>
                  <a:cubicBezTo>
                    <a:pt x="82" y="37"/>
                    <a:pt x="67" y="37"/>
                    <a:pt x="52" y="37"/>
                  </a:cubicBezTo>
                  <a:cubicBezTo>
                    <a:pt x="37" y="37"/>
                    <a:pt x="15" y="37"/>
                    <a:pt x="0" y="37"/>
                  </a:cubicBezTo>
                  <a:cubicBezTo>
                    <a:pt x="15" y="44"/>
                    <a:pt x="23" y="52"/>
                    <a:pt x="23" y="59"/>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11" name="Freeform 19"/>
            <p:cNvSpPr>
              <a:spLocks noChangeArrowheads="1"/>
            </p:cNvSpPr>
            <p:nvPr/>
          </p:nvSpPr>
          <p:spPr bwMode="auto">
            <a:xfrm>
              <a:off x="15065475" y="6981529"/>
              <a:ext cx="9531" cy="17146"/>
            </a:xfrm>
            <a:custGeom>
              <a:avLst/>
              <a:gdLst>
                <a:gd name="T0" fmla="*/ 23 w 24"/>
                <a:gd name="T1" fmla="*/ 30 h 39"/>
                <a:gd name="T2" fmla="*/ 23 w 24"/>
                <a:gd name="T3" fmla="*/ 30 h 39"/>
                <a:gd name="T4" fmla="*/ 23 w 24"/>
                <a:gd name="T5" fmla="*/ 0 h 39"/>
                <a:gd name="T6" fmla="*/ 0 w 24"/>
                <a:gd name="T7" fmla="*/ 38 h 39"/>
                <a:gd name="T8" fmla="*/ 23 w 24"/>
                <a:gd name="T9" fmla="*/ 30 h 39"/>
              </a:gdLst>
              <a:ahLst/>
              <a:cxnLst>
                <a:cxn ang="0">
                  <a:pos x="T0" y="T1"/>
                </a:cxn>
                <a:cxn ang="0">
                  <a:pos x="T2" y="T3"/>
                </a:cxn>
                <a:cxn ang="0">
                  <a:pos x="T4" y="T5"/>
                </a:cxn>
                <a:cxn ang="0">
                  <a:pos x="T6" y="T7"/>
                </a:cxn>
                <a:cxn ang="0">
                  <a:pos x="T8" y="T9"/>
                </a:cxn>
              </a:cxnLst>
              <a:rect l="0" t="0" r="r" b="b"/>
              <a:pathLst>
                <a:path w="24" h="39">
                  <a:moveTo>
                    <a:pt x="23" y="30"/>
                  </a:moveTo>
                  <a:lnTo>
                    <a:pt x="23" y="30"/>
                  </a:lnTo>
                  <a:cubicBezTo>
                    <a:pt x="23" y="23"/>
                    <a:pt x="23" y="15"/>
                    <a:pt x="23" y="0"/>
                  </a:cubicBezTo>
                  <a:cubicBezTo>
                    <a:pt x="15" y="8"/>
                    <a:pt x="0" y="23"/>
                    <a:pt x="0" y="38"/>
                  </a:cubicBezTo>
                  <a:cubicBezTo>
                    <a:pt x="8" y="30"/>
                    <a:pt x="15" y="38"/>
                    <a:pt x="23" y="30"/>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12" name="Freeform 20"/>
            <p:cNvSpPr>
              <a:spLocks noChangeArrowheads="1"/>
            </p:cNvSpPr>
            <p:nvPr/>
          </p:nvSpPr>
          <p:spPr bwMode="auto">
            <a:xfrm>
              <a:off x="11098328" y="11854770"/>
              <a:ext cx="13345" cy="3810"/>
            </a:xfrm>
            <a:custGeom>
              <a:avLst/>
              <a:gdLst>
                <a:gd name="T0" fmla="*/ 29 w 30"/>
                <a:gd name="T1" fmla="*/ 8 h 9"/>
                <a:gd name="T2" fmla="*/ 29 w 30"/>
                <a:gd name="T3" fmla="*/ 8 h 9"/>
                <a:gd name="T4" fmla="*/ 7 w 30"/>
                <a:gd name="T5" fmla="*/ 0 h 9"/>
                <a:gd name="T6" fmla="*/ 0 w 30"/>
                <a:gd name="T7" fmla="*/ 0 h 9"/>
                <a:gd name="T8" fmla="*/ 15 w 30"/>
                <a:gd name="T9" fmla="*/ 8 h 9"/>
                <a:gd name="T10" fmla="*/ 29 w 30"/>
                <a:gd name="T11" fmla="*/ 8 h 9"/>
              </a:gdLst>
              <a:ahLst/>
              <a:cxnLst>
                <a:cxn ang="0">
                  <a:pos x="T0" y="T1"/>
                </a:cxn>
                <a:cxn ang="0">
                  <a:pos x="T2" y="T3"/>
                </a:cxn>
                <a:cxn ang="0">
                  <a:pos x="T4" y="T5"/>
                </a:cxn>
                <a:cxn ang="0">
                  <a:pos x="T6" y="T7"/>
                </a:cxn>
                <a:cxn ang="0">
                  <a:pos x="T8" y="T9"/>
                </a:cxn>
                <a:cxn ang="0">
                  <a:pos x="T10" y="T11"/>
                </a:cxn>
              </a:cxnLst>
              <a:rect l="0" t="0" r="r" b="b"/>
              <a:pathLst>
                <a:path w="30" h="9">
                  <a:moveTo>
                    <a:pt x="29" y="8"/>
                  </a:moveTo>
                  <a:lnTo>
                    <a:pt x="29" y="8"/>
                  </a:lnTo>
                  <a:cubicBezTo>
                    <a:pt x="22" y="8"/>
                    <a:pt x="15" y="0"/>
                    <a:pt x="7" y="0"/>
                  </a:cubicBezTo>
                  <a:lnTo>
                    <a:pt x="0" y="0"/>
                  </a:lnTo>
                  <a:cubicBezTo>
                    <a:pt x="7" y="8"/>
                    <a:pt x="15" y="8"/>
                    <a:pt x="15" y="8"/>
                  </a:cubicBezTo>
                  <a:cubicBezTo>
                    <a:pt x="22" y="8"/>
                    <a:pt x="29" y="8"/>
                    <a:pt x="29" y="8"/>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13" name="Freeform 21"/>
            <p:cNvSpPr>
              <a:spLocks noChangeArrowheads="1"/>
            </p:cNvSpPr>
            <p:nvPr/>
          </p:nvSpPr>
          <p:spPr bwMode="auto">
            <a:xfrm>
              <a:off x="15299957" y="6562408"/>
              <a:ext cx="516626" cy="552478"/>
            </a:xfrm>
            <a:custGeom>
              <a:avLst/>
              <a:gdLst>
                <a:gd name="T0" fmla="*/ 1018 w 1197"/>
                <a:gd name="T1" fmla="*/ 14 h 1278"/>
                <a:gd name="T2" fmla="*/ 943 w 1197"/>
                <a:gd name="T3" fmla="*/ 59 h 1278"/>
                <a:gd name="T4" fmla="*/ 921 w 1197"/>
                <a:gd name="T5" fmla="*/ 118 h 1278"/>
                <a:gd name="T6" fmla="*/ 795 w 1197"/>
                <a:gd name="T7" fmla="*/ 141 h 1278"/>
                <a:gd name="T8" fmla="*/ 743 w 1197"/>
                <a:gd name="T9" fmla="*/ 133 h 1278"/>
                <a:gd name="T10" fmla="*/ 683 w 1197"/>
                <a:gd name="T11" fmla="*/ 141 h 1278"/>
                <a:gd name="T12" fmla="*/ 543 w 1197"/>
                <a:gd name="T13" fmla="*/ 148 h 1278"/>
                <a:gd name="T14" fmla="*/ 498 w 1197"/>
                <a:gd name="T15" fmla="*/ 237 h 1278"/>
                <a:gd name="T16" fmla="*/ 409 w 1197"/>
                <a:gd name="T17" fmla="*/ 371 h 1278"/>
                <a:gd name="T18" fmla="*/ 290 w 1197"/>
                <a:gd name="T19" fmla="*/ 319 h 1278"/>
                <a:gd name="T20" fmla="*/ 246 w 1197"/>
                <a:gd name="T21" fmla="*/ 356 h 1278"/>
                <a:gd name="T22" fmla="*/ 201 w 1197"/>
                <a:gd name="T23" fmla="*/ 453 h 1278"/>
                <a:gd name="T24" fmla="*/ 149 w 1197"/>
                <a:gd name="T25" fmla="*/ 512 h 1278"/>
                <a:gd name="T26" fmla="*/ 134 w 1197"/>
                <a:gd name="T27" fmla="*/ 675 h 1278"/>
                <a:gd name="T28" fmla="*/ 52 w 1197"/>
                <a:gd name="T29" fmla="*/ 831 h 1278"/>
                <a:gd name="T30" fmla="*/ 23 w 1197"/>
                <a:gd name="T31" fmla="*/ 980 h 1278"/>
                <a:gd name="T32" fmla="*/ 38 w 1197"/>
                <a:gd name="T33" fmla="*/ 1054 h 1278"/>
                <a:gd name="T34" fmla="*/ 8 w 1197"/>
                <a:gd name="T35" fmla="*/ 1143 h 1278"/>
                <a:gd name="T36" fmla="*/ 134 w 1197"/>
                <a:gd name="T37" fmla="*/ 1180 h 1278"/>
                <a:gd name="T38" fmla="*/ 275 w 1197"/>
                <a:gd name="T39" fmla="*/ 1173 h 1278"/>
                <a:gd name="T40" fmla="*/ 283 w 1197"/>
                <a:gd name="T41" fmla="*/ 1165 h 1278"/>
                <a:gd name="T42" fmla="*/ 357 w 1197"/>
                <a:gd name="T43" fmla="*/ 1158 h 1278"/>
                <a:gd name="T44" fmla="*/ 446 w 1197"/>
                <a:gd name="T45" fmla="*/ 1143 h 1278"/>
                <a:gd name="T46" fmla="*/ 602 w 1197"/>
                <a:gd name="T47" fmla="*/ 1217 h 1278"/>
                <a:gd name="T48" fmla="*/ 795 w 1197"/>
                <a:gd name="T49" fmla="*/ 1270 h 1278"/>
                <a:gd name="T50" fmla="*/ 906 w 1197"/>
                <a:gd name="T51" fmla="*/ 995 h 1278"/>
                <a:gd name="T52" fmla="*/ 958 w 1197"/>
                <a:gd name="T53" fmla="*/ 891 h 1278"/>
                <a:gd name="T54" fmla="*/ 973 w 1197"/>
                <a:gd name="T55" fmla="*/ 839 h 1278"/>
                <a:gd name="T56" fmla="*/ 1018 w 1197"/>
                <a:gd name="T57" fmla="*/ 742 h 1278"/>
                <a:gd name="T58" fmla="*/ 1062 w 1197"/>
                <a:gd name="T59" fmla="*/ 660 h 1278"/>
                <a:gd name="T60" fmla="*/ 1107 w 1197"/>
                <a:gd name="T61" fmla="*/ 579 h 1278"/>
                <a:gd name="T62" fmla="*/ 1174 w 1197"/>
                <a:gd name="T63" fmla="*/ 438 h 1278"/>
                <a:gd name="T64" fmla="*/ 1196 w 1197"/>
                <a:gd name="T65" fmla="*/ 356 h 1278"/>
                <a:gd name="T66" fmla="*/ 1085 w 1197"/>
                <a:gd name="T67" fmla="*/ 304 h 1278"/>
                <a:gd name="T68" fmla="*/ 1122 w 1197"/>
                <a:gd name="T69" fmla="*/ 185 h 1278"/>
                <a:gd name="T70" fmla="*/ 1010 w 1197"/>
                <a:gd name="T71" fmla="*/ 141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97" h="1278">
                  <a:moveTo>
                    <a:pt x="1018" y="14"/>
                  </a:moveTo>
                  <a:lnTo>
                    <a:pt x="1018" y="14"/>
                  </a:lnTo>
                  <a:cubicBezTo>
                    <a:pt x="1003" y="14"/>
                    <a:pt x="1003" y="7"/>
                    <a:pt x="995" y="0"/>
                  </a:cubicBezTo>
                  <a:cubicBezTo>
                    <a:pt x="988" y="0"/>
                    <a:pt x="951" y="52"/>
                    <a:pt x="943" y="59"/>
                  </a:cubicBezTo>
                  <a:cubicBezTo>
                    <a:pt x="943" y="66"/>
                    <a:pt x="936" y="74"/>
                    <a:pt x="928" y="81"/>
                  </a:cubicBezTo>
                  <a:cubicBezTo>
                    <a:pt x="928" y="96"/>
                    <a:pt x="936" y="103"/>
                    <a:pt x="921" y="118"/>
                  </a:cubicBezTo>
                  <a:cubicBezTo>
                    <a:pt x="906" y="126"/>
                    <a:pt x="877" y="126"/>
                    <a:pt x="862" y="126"/>
                  </a:cubicBezTo>
                  <a:cubicBezTo>
                    <a:pt x="832" y="126"/>
                    <a:pt x="817" y="133"/>
                    <a:pt x="795" y="141"/>
                  </a:cubicBezTo>
                  <a:cubicBezTo>
                    <a:pt x="788" y="148"/>
                    <a:pt x="780" y="148"/>
                    <a:pt x="765" y="148"/>
                  </a:cubicBezTo>
                  <a:cubicBezTo>
                    <a:pt x="750" y="148"/>
                    <a:pt x="758" y="133"/>
                    <a:pt x="743" y="133"/>
                  </a:cubicBezTo>
                  <a:cubicBezTo>
                    <a:pt x="736" y="133"/>
                    <a:pt x="721" y="148"/>
                    <a:pt x="713" y="148"/>
                  </a:cubicBezTo>
                  <a:cubicBezTo>
                    <a:pt x="698" y="148"/>
                    <a:pt x="698" y="141"/>
                    <a:pt x="683" y="141"/>
                  </a:cubicBezTo>
                  <a:cubicBezTo>
                    <a:pt x="661" y="133"/>
                    <a:pt x="639" y="133"/>
                    <a:pt x="617" y="133"/>
                  </a:cubicBezTo>
                  <a:cubicBezTo>
                    <a:pt x="587" y="133"/>
                    <a:pt x="565" y="133"/>
                    <a:pt x="543" y="148"/>
                  </a:cubicBezTo>
                  <a:cubicBezTo>
                    <a:pt x="520" y="155"/>
                    <a:pt x="483" y="155"/>
                    <a:pt x="476" y="178"/>
                  </a:cubicBezTo>
                  <a:cubicBezTo>
                    <a:pt x="505" y="185"/>
                    <a:pt x="513" y="208"/>
                    <a:pt x="498" y="237"/>
                  </a:cubicBezTo>
                  <a:cubicBezTo>
                    <a:pt x="483" y="252"/>
                    <a:pt x="476" y="267"/>
                    <a:pt x="461" y="282"/>
                  </a:cubicBezTo>
                  <a:cubicBezTo>
                    <a:pt x="431" y="304"/>
                    <a:pt x="424" y="334"/>
                    <a:pt x="409" y="371"/>
                  </a:cubicBezTo>
                  <a:cubicBezTo>
                    <a:pt x="386" y="356"/>
                    <a:pt x="364" y="341"/>
                    <a:pt x="334" y="334"/>
                  </a:cubicBezTo>
                  <a:cubicBezTo>
                    <a:pt x="334" y="326"/>
                    <a:pt x="312" y="319"/>
                    <a:pt x="290" y="319"/>
                  </a:cubicBezTo>
                  <a:cubicBezTo>
                    <a:pt x="290" y="319"/>
                    <a:pt x="290" y="326"/>
                    <a:pt x="297" y="326"/>
                  </a:cubicBezTo>
                  <a:cubicBezTo>
                    <a:pt x="268" y="326"/>
                    <a:pt x="260" y="341"/>
                    <a:pt x="246" y="356"/>
                  </a:cubicBezTo>
                  <a:cubicBezTo>
                    <a:pt x="238" y="363"/>
                    <a:pt x="216" y="386"/>
                    <a:pt x="208" y="393"/>
                  </a:cubicBezTo>
                  <a:cubicBezTo>
                    <a:pt x="201" y="408"/>
                    <a:pt x="208" y="438"/>
                    <a:pt x="201" y="453"/>
                  </a:cubicBezTo>
                  <a:cubicBezTo>
                    <a:pt x="201" y="475"/>
                    <a:pt x="193" y="490"/>
                    <a:pt x="186" y="505"/>
                  </a:cubicBezTo>
                  <a:cubicBezTo>
                    <a:pt x="171" y="505"/>
                    <a:pt x="164" y="505"/>
                    <a:pt x="149" y="512"/>
                  </a:cubicBezTo>
                  <a:cubicBezTo>
                    <a:pt x="171" y="542"/>
                    <a:pt x="156" y="564"/>
                    <a:pt x="149" y="594"/>
                  </a:cubicBezTo>
                  <a:cubicBezTo>
                    <a:pt x="141" y="623"/>
                    <a:pt x="149" y="653"/>
                    <a:pt x="134" y="675"/>
                  </a:cubicBezTo>
                  <a:cubicBezTo>
                    <a:pt x="112" y="675"/>
                    <a:pt x="89" y="675"/>
                    <a:pt x="67" y="675"/>
                  </a:cubicBezTo>
                  <a:cubicBezTo>
                    <a:pt x="60" y="727"/>
                    <a:pt x="60" y="779"/>
                    <a:pt x="52" y="831"/>
                  </a:cubicBezTo>
                  <a:cubicBezTo>
                    <a:pt x="52" y="861"/>
                    <a:pt x="52" y="883"/>
                    <a:pt x="38" y="905"/>
                  </a:cubicBezTo>
                  <a:cubicBezTo>
                    <a:pt x="23" y="935"/>
                    <a:pt x="23" y="950"/>
                    <a:pt x="23" y="980"/>
                  </a:cubicBezTo>
                  <a:cubicBezTo>
                    <a:pt x="15" y="987"/>
                    <a:pt x="15" y="987"/>
                    <a:pt x="15" y="987"/>
                  </a:cubicBezTo>
                  <a:cubicBezTo>
                    <a:pt x="23" y="1010"/>
                    <a:pt x="38" y="1039"/>
                    <a:pt x="38" y="1054"/>
                  </a:cubicBezTo>
                  <a:cubicBezTo>
                    <a:pt x="38" y="1069"/>
                    <a:pt x="38" y="1084"/>
                    <a:pt x="30" y="1099"/>
                  </a:cubicBezTo>
                  <a:cubicBezTo>
                    <a:pt x="23" y="1121"/>
                    <a:pt x="0" y="1121"/>
                    <a:pt x="8" y="1143"/>
                  </a:cubicBezTo>
                  <a:cubicBezTo>
                    <a:pt x="38" y="1158"/>
                    <a:pt x="67" y="1151"/>
                    <a:pt x="97" y="1158"/>
                  </a:cubicBezTo>
                  <a:cubicBezTo>
                    <a:pt x="127" y="1165"/>
                    <a:pt x="119" y="1165"/>
                    <a:pt x="134" y="1180"/>
                  </a:cubicBezTo>
                  <a:cubicBezTo>
                    <a:pt x="149" y="1188"/>
                    <a:pt x="171" y="1180"/>
                    <a:pt x="186" y="1180"/>
                  </a:cubicBezTo>
                  <a:cubicBezTo>
                    <a:pt x="208" y="1180"/>
                    <a:pt x="260" y="1165"/>
                    <a:pt x="275" y="1173"/>
                  </a:cubicBezTo>
                  <a:lnTo>
                    <a:pt x="283" y="1180"/>
                  </a:lnTo>
                  <a:cubicBezTo>
                    <a:pt x="283" y="1173"/>
                    <a:pt x="283" y="1173"/>
                    <a:pt x="283" y="1165"/>
                  </a:cubicBezTo>
                  <a:cubicBezTo>
                    <a:pt x="290" y="1151"/>
                    <a:pt x="290" y="1121"/>
                    <a:pt x="312" y="1113"/>
                  </a:cubicBezTo>
                  <a:cubicBezTo>
                    <a:pt x="327" y="1113"/>
                    <a:pt x="349" y="1151"/>
                    <a:pt x="357" y="1158"/>
                  </a:cubicBezTo>
                  <a:cubicBezTo>
                    <a:pt x="372" y="1173"/>
                    <a:pt x="394" y="1195"/>
                    <a:pt x="416" y="1202"/>
                  </a:cubicBezTo>
                  <a:cubicBezTo>
                    <a:pt x="453" y="1202"/>
                    <a:pt x="446" y="1173"/>
                    <a:pt x="446" y="1143"/>
                  </a:cubicBezTo>
                  <a:cubicBezTo>
                    <a:pt x="476" y="1143"/>
                    <a:pt x="528" y="1136"/>
                    <a:pt x="550" y="1143"/>
                  </a:cubicBezTo>
                  <a:cubicBezTo>
                    <a:pt x="580" y="1158"/>
                    <a:pt x="580" y="1217"/>
                    <a:pt x="602" y="1217"/>
                  </a:cubicBezTo>
                  <a:cubicBezTo>
                    <a:pt x="602" y="1165"/>
                    <a:pt x="676" y="1165"/>
                    <a:pt x="713" y="1180"/>
                  </a:cubicBezTo>
                  <a:cubicBezTo>
                    <a:pt x="750" y="1202"/>
                    <a:pt x="780" y="1232"/>
                    <a:pt x="795" y="1270"/>
                  </a:cubicBezTo>
                  <a:cubicBezTo>
                    <a:pt x="854" y="1277"/>
                    <a:pt x="884" y="1084"/>
                    <a:pt x="891" y="1054"/>
                  </a:cubicBezTo>
                  <a:cubicBezTo>
                    <a:pt x="899" y="1032"/>
                    <a:pt x="899" y="1010"/>
                    <a:pt x="906" y="995"/>
                  </a:cubicBezTo>
                  <a:cubicBezTo>
                    <a:pt x="914" y="972"/>
                    <a:pt x="928" y="965"/>
                    <a:pt x="936" y="943"/>
                  </a:cubicBezTo>
                  <a:cubicBezTo>
                    <a:pt x="943" y="928"/>
                    <a:pt x="943" y="905"/>
                    <a:pt x="958" y="891"/>
                  </a:cubicBezTo>
                  <a:cubicBezTo>
                    <a:pt x="966" y="876"/>
                    <a:pt x="966" y="883"/>
                    <a:pt x="973" y="868"/>
                  </a:cubicBezTo>
                  <a:cubicBezTo>
                    <a:pt x="973" y="861"/>
                    <a:pt x="973" y="846"/>
                    <a:pt x="973" y="839"/>
                  </a:cubicBezTo>
                  <a:cubicBezTo>
                    <a:pt x="973" y="816"/>
                    <a:pt x="981" y="809"/>
                    <a:pt x="988" y="787"/>
                  </a:cubicBezTo>
                  <a:cubicBezTo>
                    <a:pt x="995" y="765"/>
                    <a:pt x="988" y="757"/>
                    <a:pt x="1018" y="742"/>
                  </a:cubicBezTo>
                  <a:cubicBezTo>
                    <a:pt x="1040" y="742"/>
                    <a:pt x="1055" y="742"/>
                    <a:pt x="1062" y="712"/>
                  </a:cubicBezTo>
                  <a:cubicBezTo>
                    <a:pt x="1070" y="698"/>
                    <a:pt x="1062" y="675"/>
                    <a:pt x="1062" y="660"/>
                  </a:cubicBezTo>
                  <a:cubicBezTo>
                    <a:pt x="1085" y="646"/>
                    <a:pt x="1099" y="646"/>
                    <a:pt x="1107" y="623"/>
                  </a:cubicBezTo>
                  <a:cubicBezTo>
                    <a:pt x="1107" y="608"/>
                    <a:pt x="1107" y="594"/>
                    <a:pt x="1107" y="579"/>
                  </a:cubicBezTo>
                  <a:cubicBezTo>
                    <a:pt x="1114" y="542"/>
                    <a:pt x="1137" y="549"/>
                    <a:pt x="1159" y="527"/>
                  </a:cubicBezTo>
                  <a:cubicBezTo>
                    <a:pt x="1174" y="497"/>
                    <a:pt x="1159" y="467"/>
                    <a:pt x="1174" y="438"/>
                  </a:cubicBezTo>
                  <a:cubicBezTo>
                    <a:pt x="1188" y="408"/>
                    <a:pt x="1188" y="408"/>
                    <a:pt x="1188" y="408"/>
                  </a:cubicBezTo>
                  <a:cubicBezTo>
                    <a:pt x="1196" y="393"/>
                    <a:pt x="1196" y="371"/>
                    <a:pt x="1196" y="356"/>
                  </a:cubicBezTo>
                  <a:cubicBezTo>
                    <a:pt x="1166" y="349"/>
                    <a:pt x="1159" y="349"/>
                    <a:pt x="1137" y="334"/>
                  </a:cubicBezTo>
                  <a:cubicBezTo>
                    <a:pt x="1122" y="326"/>
                    <a:pt x="1099" y="311"/>
                    <a:pt x="1085" y="304"/>
                  </a:cubicBezTo>
                  <a:cubicBezTo>
                    <a:pt x="1085" y="282"/>
                    <a:pt x="1085" y="237"/>
                    <a:pt x="1092" y="215"/>
                  </a:cubicBezTo>
                  <a:cubicBezTo>
                    <a:pt x="1099" y="200"/>
                    <a:pt x="1114" y="200"/>
                    <a:pt x="1122" y="185"/>
                  </a:cubicBezTo>
                  <a:cubicBezTo>
                    <a:pt x="1122" y="185"/>
                    <a:pt x="1122" y="178"/>
                    <a:pt x="1122" y="163"/>
                  </a:cubicBezTo>
                  <a:cubicBezTo>
                    <a:pt x="1085" y="163"/>
                    <a:pt x="1048" y="141"/>
                    <a:pt x="1010" y="141"/>
                  </a:cubicBezTo>
                  <a:cubicBezTo>
                    <a:pt x="1010" y="96"/>
                    <a:pt x="1018" y="59"/>
                    <a:pt x="1018" y="14"/>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14" name="Freeform 22"/>
            <p:cNvSpPr>
              <a:spLocks noChangeArrowheads="1"/>
            </p:cNvSpPr>
            <p:nvPr/>
          </p:nvSpPr>
          <p:spPr bwMode="auto">
            <a:xfrm>
              <a:off x="14863400" y="5305042"/>
              <a:ext cx="1631849" cy="1417393"/>
            </a:xfrm>
            <a:custGeom>
              <a:avLst/>
              <a:gdLst>
                <a:gd name="T0" fmla="*/ 3706 w 3774"/>
                <a:gd name="T1" fmla="*/ 839 h 3283"/>
                <a:gd name="T2" fmla="*/ 3476 w 3774"/>
                <a:gd name="T3" fmla="*/ 779 h 3283"/>
                <a:gd name="T4" fmla="*/ 3171 w 3774"/>
                <a:gd name="T5" fmla="*/ 727 h 3283"/>
                <a:gd name="T6" fmla="*/ 3052 w 3774"/>
                <a:gd name="T7" fmla="*/ 720 h 3283"/>
                <a:gd name="T8" fmla="*/ 3171 w 3774"/>
                <a:gd name="T9" fmla="*/ 490 h 3283"/>
                <a:gd name="T10" fmla="*/ 2941 w 3774"/>
                <a:gd name="T11" fmla="*/ 378 h 3283"/>
                <a:gd name="T12" fmla="*/ 2867 w 3774"/>
                <a:gd name="T13" fmla="*/ 282 h 3283"/>
                <a:gd name="T14" fmla="*/ 2926 w 3774"/>
                <a:gd name="T15" fmla="*/ 148 h 3283"/>
                <a:gd name="T16" fmla="*/ 2755 w 3774"/>
                <a:gd name="T17" fmla="*/ 29 h 3283"/>
                <a:gd name="T18" fmla="*/ 2458 w 3774"/>
                <a:gd name="T19" fmla="*/ 237 h 3283"/>
                <a:gd name="T20" fmla="*/ 2362 w 3774"/>
                <a:gd name="T21" fmla="*/ 371 h 3283"/>
                <a:gd name="T22" fmla="*/ 1857 w 3774"/>
                <a:gd name="T23" fmla="*/ 208 h 3283"/>
                <a:gd name="T24" fmla="*/ 1567 w 3774"/>
                <a:gd name="T25" fmla="*/ 505 h 3283"/>
                <a:gd name="T26" fmla="*/ 1344 w 3774"/>
                <a:gd name="T27" fmla="*/ 690 h 3283"/>
                <a:gd name="T28" fmla="*/ 1018 w 3774"/>
                <a:gd name="T29" fmla="*/ 787 h 3283"/>
                <a:gd name="T30" fmla="*/ 906 w 3774"/>
                <a:gd name="T31" fmla="*/ 1032 h 3283"/>
                <a:gd name="T32" fmla="*/ 706 w 3774"/>
                <a:gd name="T33" fmla="*/ 1188 h 3283"/>
                <a:gd name="T34" fmla="*/ 454 w 3774"/>
                <a:gd name="T35" fmla="*/ 1403 h 3283"/>
                <a:gd name="T36" fmla="*/ 305 w 3774"/>
                <a:gd name="T37" fmla="*/ 1470 h 3283"/>
                <a:gd name="T38" fmla="*/ 0 w 3774"/>
                <a:gd name="T39" fmla="*/ 1574 h 3283"/>
                <a:gd name="T40" fmla="*/ 201 w 3774"/>
                <a:gd name="T41" fmla="*/ 1730 h 3283"/>
                <a:gd name="T42" fmla="*/ 349 w 3774"/>
                <a:gd name="T43" fmla="*/ 1841 h 3283"/>
                <a:gd name="T44" fmla="*/ 386 w 3774"/>
                <a:gd name="T45" fmla="*/ 2116 h 3283"/>
                <a:gd name="T46" fmla="*/ 386 w 3774"/>
                <a:gd name="T47" fmla="*/ 2153 h 3283"/>
                <a:gd name="T48" fmla="*/ 661 w 3774"/>
                <a:gd name="T49" fmla="*/ 2072 h 3283"/>
                <a:gd name="T50" fmla="*/ 944 w 3774"/>
                <a:gd name="T51" fmla="*/ 2079 h 3283"/>
                <a:gd name="T52" fmla="*/ 1285 w 3774"/>
                <a:gd name="T53" fmla="*/ 2027 h 3283"/>
                <a:gd name="T54" fmla="*/ 1486 w 3774"/>
                <a:gd name="T55" fmla="*/ 1938 h 3283"/>
                <a:gd name="T56" fmla="*/ 1597 w 3774"/>
                <a:gd name="T57" fmla="*/ 1745 h 3283"/>
                <a:gd name="T58" fmla="*/ 1693 w 3774"/>
                <a:gd name="T59" fmla="*/ 1552 h 3283"/>
                <a:gd name="T60" fmla="*/ 1842 w 3774"/>
                <a:gd name="T61" fmla="*/ 1537 h 3283"/>
                <a:gd name="T62" fmla="*/ 2080 w 3774"/>
                <a:gd name="T63" fmla="*/ 1425 h 3283"/>
                <a:gd name="T64" fmla="*/ 2161 w 3774"/>
                <a:gd name="T65" fmla="*/ 1396 h 3283"/>
                <a:gd name="T66" fmla="*/ 2310 w 3774"/>
                <a:gd name="T67" fmla="*/ 1329 h 3283"/>
                <a:gd name="T68" fmla="*/ 2444 w 3774"/>
                <a:gd name="T69" fmla="*/ 1270 h 3283"/>
                <a:gd name="T70" fmla="*/ 2703 w 3774"/>
                <a:gd name="T71" fmla="*/ 1180 h 3283"/>
                <a:gd name="T72" fmla="*/ 2718 w 3774"/>
                <a:gd name="T73" fmla="*/ 1351 h 3283"/>
                <a:gd name="T74" fmla="*/ 2860 w 3774"/>
                <a:gd name="T75" fmla="*/ 1552 h 3283"/>
                <a:gd name="T76" fmla="*/ 2592 w 3774"/>
                <a:gd name="T77" fmla="*/ 1700 h 3283"/>
                <a:gd name="T78" fmla="*/ 2458 w 3774"/>
                <a:gd name="T79" fmla="*/ 1864 h 3283"/>
                <a:gd name="T80" fmla="*/ 2280 w 3774"/>
                <a:gd name="T81" fmla="*/ 1975 h 3283"/>
                <a:gd name="T82" fmla="*/ 2087 w 3774"/>
                <a:gd name="T83" fmla="*/ 2123 h 3283"/>
                <a:gd name="T84" fmla="*/ 1812 w 3774"/>
                <a:gd name="T85" fmla="*/ 2354 h 3283"/>
                <a:gd name="T86" fmla="*/ 1612 w 3774"/>
                <a:gd name="T87" fmla="*/ 2584 h 3283"/>
                <a:gd name="T88" fmla="*/ 1486 w 3774"/>
                <a:gd name="T89" fmla="*/ 2747 h 3283"/>
                <a:gd name="T90" fmla="*/ 1285 w 3774"/>
                <a:gd name="T91" fmla="*/ 2992 h 3283"/>
                <a:gd name="T92" fmla="*/ 1300 w 3774"/>
                <a:gd name="T93" fmla="*/ 3230 h 3283"/>
                <a:gd name="T94" fmla="*/ 1486 w 3774"/>
                <a:gd name="T95" fmla="*/ 3089 h 3283"/>
                <a:gd name="T96" fmla="*/ 1753 w 3774"/>
                <a:gd name="T97" fmla="*/ 3044 h 3283"/>
                <a:gd name="T98" fmla="*/ 1938 w 3774"/>
                <a:gd name="T99" fmla="*/ 2992 h 3283"/>
                <a:gd name="T100" fmla="*/ 2132 w 3774"/>
                <a:gd name="T101" fmla="*/ 3074 h 3283"/>
                <a:gd name="T102" fmla="*/ 2273 w 3774"/>
                <a:gd name="T103" fmla="*/ 2903 h 3283"/>
                <a:gd name="T104" fmla="*/ 2347 w 3774"/>
                <a:gd name="T105" fmla="*/ 2651 h 3283"/>
                <a:gd name="T106" fmla="*/ 2369 w 3774"/>
                <a:gd name="T107" fmla="*/ 2406 h 3283"/>
                <a:gd name="T108" fmla="*/ 2495 w 3774"/>
                <a:gd name="T109" fmla="*/ 2109 h 3283"/>
                <a:gd name="T110" fmla="*/ 2726 w 3774"/>
                <a:gd name="T111" fmla="*/ 1938 h 3283"/>
                <a:gd name="T112" fmla="*/ 3112 w 3774"/>
                <a:gd name="T113" fmla="*/ 1604 h 3283"/>
                <a:gd name="T114" fmla="*/ 3327 w 3774"/>
                <a:gd name="T115" fmla="*/ 1544 h 3283"/>
                <a:gd name="T116" fmla="*/ 3483 w 3774"/>
                <a:gd name="T117" fmla="*/ 1626 h 3283"/>
                <a:gd name="T118" fmla="*/ 3587 w 3774"/>
                <a:gd name="T119" fmla="*/ 1537 h 3283"/>
                <a:gd name="T120" fmla="*/ 3491 w 3774"/>
                <a:gd name="T121" fmla="*/ 1284 h 3283"/>
                <a:gd name="T122" fmla="*/ 3765 w 3774"/>
                <a:gd name="T123" fmla="*/ 995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74" h="3283">
                  <a:moveTo>
                    <a:pt x="3773" y="995"/>
                  </a:moveTo>
                  <a:lnTo>
                    <a:pt x="3773" y="995"/>
                  </a:lnTo>
                  <a:cubicBezTo>
                    <a:pt x="3773" y="965"/>
                    <a:pt x="3743" y="965"/>
                    <a:pt x="3728" y="943"/>
                  </a:cubicBezTo>
                  <a:cubicBezTo>
                    <a:pt x="3728" y="928"/>
                    <a:pt x="3728" y="905"/>
                    <a:pt x="3728" y="891"/>
                  </a:cubicBezTo>
                  <a:cubicBezTo>
                    <a:pt x="3736" y="861"/>
                    <a:pt x="3728" y="854"/>
                    <a:pt x="3706" y="839"/>
                  </a:cubicBezTo>
                  <a:cubicBezTo>
                    <a:pt x="3684" y="831"/>
                    <a:pt x="3669" y="824"/>
                    <a:pt x="3669" y="802"/>
                  </a:cubicBezTo>
                  <a:cubicBezTo>
                    <a:pt x="3654" y="794"/>
                    <a:pt x="3647" y="794"/>
                    <a:pt x="3639" y="779"/>
                  </a:cubicBezTo>
                  <a:cubicBezTo>
                    <a:pt x="3632" y="772"/>
                    <a:pt x="3624" y="757"/>
                    <a:pt x="3610" y="750"/>
                  </a:cubicBezTo>
                  <a:cubicBezTo>
                    <a:pt x="3595" y="742"/>
                    <a:pt x="3550" y="750"/>
                    <a:pt x="3535" y="750"/>
                  </a:cubicBezTo>
                  <a:cubicBezTo>
                    <a:pt x="3513" y="757"/>
                    <a:pt x="3498" y="779"/>
                    <a:pt x="3476" y="779"/>
                  </a:cubicBezTo>
                  <a:cubicBezTo>
                    <a:pt x="3461" y="779"/>
                    <a:pt x="3453" y="757"/>
                    <a:pt x="3439" y="750"/>
                  </a:cubicBezTo>
                  <a:cubicBezTo>
                    <a:pt x="3424" y="750"/>
                    <a:pt x="3416" y="750"/>
                    <a:pt x="3409" y="757"/>
                  </a:cubicBezTo>
                  <a:cubicBezTo>
                    <a:pt x="3372" y="765"/>
                    <a:pt x="3357" y="772"/>
                    <a:pt x="3327" y="750"/>
                  </a:cubicBezTo>
                  <a:cubicBezTo>
                    <a:pt x="3305" y="735"/>
                    <a:pt x="3275" y="705"/>
                    <a:pt x="3246" y="705"/>
                  </a:cubicBezTo>
                  <a:cubicBezTo>
                    <a:pt x="3223" y="698"/>
                    <a:pt x="3194" y="720"/>
                    <a:pt x="3171" y="727"/>
                  </a:cubicBezTo>
                  <a:cubicBezTo>
                    <a:pt x="3149" y="735"/>
                    <a:pt x="3119" y="750"/>
                    <a:pt x="3112" y="765"/>
                  </a:cubicBezTo>
                  <a:cubicBezTo>
                    <a:pt x="3090" y="779"/>
                    <a:pt x="3105" y="794"/>
                    <a:pt x="3097" y="816"/>
                  </a:cubicBezTo>
                  <a:cubicBezTo>
                    <a:pt x="3082" y="809"/>
                    <a:pt x="3067" y="809"/>
                    <a:pt x="3052" y="802"/>
                  </a:cubicBezTo>
                  <a:cubicBezTo>
                    <a:pt x="3038" y="802"/>
                    <a:pt x="3023" y="802"/>
                    <a:pt x="3008" y="802"/>
                  </a:cubicBezTo>
                  <a:cubicBezTo>
                    <a:pt x="3000" y="757"/>
                    <a:pt x="3060" y="757"/>
                    <a:pt x="3052" y="720"/>
                  </a:cubicBezTo>
                  <a:cubicBezTo>
                    <a:pt x="3030" y="720"/>
                    <a:pt x="3038" y="668"/>
                    <a:pt x="3045" y="653"/>
                  </a:cubicBezTo>
                  <a:cubicBezTo>
                    <a:pt x="3067" y="653"/>
                    <a:pt x="3075" y="631"/>
                    <a:pt x="3090" y="623"/>
                  </a:cubicBezTo>
                  <a:cubicBezTo>
                    <a:pt x="3112" y="594"/>
                    <a:pt x="3097" y="608"/>
                    <a:pt x="3097" y="579"/>
                  </a:cubicBezTo>
                  <a:cubicBezTo>
                    <a:pt x="3097" y="534"/>
                    <a:pt x="3149" y="534"/>
                    <a:pt x="3164" y="512"/>
                  </a:cubicBezTo>
                  <a:cubicBezTo>
                    <a:pt x="3171" y="505"/>
                    <a:pt x="3171" y="490"/>
                    <a:pt x="3171" y="490"/>
                  </a:cubicBezTo>
                  <a:cubicBezTo>
                    <a:pt x="3179" y="482"/>
                    <a:pt x="3194" y="490"/>
                    <a:pt x="3194" y="475"/>
                  </a:cubicBezTo>
                  <a:cubicBezTo>
                    <a:pt x="3201" y="460"/>
                    <a:pt x="3142" y="430"/>
                    <a:pt x="3134" y="415"/>
                  </a:cubicBezTo>
                  <a:cubicBezTo>
                    <a:pt x="3119" y="400"/>
                    <a:pt x="3097" y="371"/>
                    <a:pt x="3090" y="349"/>
                  </a:cubicBezTo>
                  <a:cubicBezTo>
                    <a:pt x="3082" y="326"/>
                    <a:pt x="3090" y="311"/>
                    <a:pt x="3082" y="289"/>
                  </a:cubicBezTo>
                  <a:cubicBezTo>
                    <a:pt x="3015" y="282"/>
                    <a:pt x="2949" y="311"/>
                    <a:pt x="2941" y="378"/>
                  </a:cubicBezTo>
                  <a:cubicBezTo>
                    <a:pt x="2941" y="393"/>
                    <a:pt x="2949" y="415"/>
                    <a:pt x="2926" y="423"/>
                  </a:cubicBezTo>
                  <a:cubicBezTo>
                    <a:pt x="2911" y="430"/>
                    <a:pt x="2904" y="423"/>
                    <a:pt x="2897" y="408"/>
                  </a:cubicBezTo>
                  <a:cubicBezTo>
                    <a:pt x="2889" y="378"/>
                    <a:pt x="2919" y="356"/>
                    <a:pt x="2904" y="326"/>
                  </a:cubicBezTo>
                  <a:cubicBezTo>
                    <a:pt x="2889" y="326"/>
                    <a:pt x="2867" y="319"/>
                    <a:pt x="2852" y="319"/>
                  </a:cubicBezTo>
                  <a:cubicBezTo>
                    <a:pt x="2852" y="304"/>
                    <a:pt x="2867" y="297"/>
                    <a:pt x="2867" y="282"/>
                  </a:cubicBezTo>
                  <a:cubicBezTo>
                    <a:pt x="2874" y="282"/>
                    <a:pt x="2889" y="274"/>
                    <a:pt x="2889" y="282"/>
                  </a:cubicBezTo>
                  <a:cubicBezTo>
                    <a:pt x="2897" y="267"/>
                    <a:pt x="2934" y="200"/>
                    <a:pt x="2949" y="200"/>
                  </a:cubicBezTo>
                  <a:cubicBezTo>
                    <a:pt x="2963" y="193"/>
                    <a:pt x="2978" y="208"/>
                    <a:pt x="2986" y="185"/>
                  </a:cubicBezTo>
                  <a:cubicBezTo>
                    <a:pt x="2993" y="178"/>
                    <a:pt x="2978" y="155"/>
                    <a:pt x="2986" y="148"/>
                  </a:cubicBezTo>
                  <a:cubicBezTo>
                    <a:pt x="2963" y="133"/>
                    <a:pt x="2949" y="148"/>
                    <a:pt x="2926" y="148"/>
                  </a:cubicBezTo>
                  <a:cubicBezTo>
                    <a:pt x="2897" y="155"/>
                    <a:pt x="2882" y="133"/>
                    <a:pt x="2867" y="103"/>
                  </a:cubicBezTo>
                  <a:cubicBezTo>
                    <a:pt x="2860" y="89"/>
                    <a:pt x="2867" y="96"/>
                    <a:pt x="2852" y="81"/>
                  </a:cubicBezTo>
                  <a:cubicBezTo>
                    <a:pt x="2845" y="66"/>
                    <a:pt x="2822" y="66"/>
                    <a:pt x="2815" y="52"/>
                  </a:cubicBezTo>
                  <a:cubicBezTo>
                    <a:pt x="2800" y="37"/>
                    <a:pt x="2807" y="7"/>
                    <a:pt x="2778" y="0"/>
                  </a:cubicBezTo>
                  <a:cubicBezTo>
                    <a:pt x="2778" y="29"/>
                    <a:pt x="2770" y="14"/>
                    <a:pt x="2755" y="29"/>
                  </a:cubicBezTo>
                  <a:cubicBezTo>
                    <a:pt x="2741" y="37"/>
                    <a:pt x="2748" y="44"/>
                    <a:pt x="2741" y="52"/>
                  </a:cubicBezTo>
                  <a:cubicBezTo>
                    <a:pt x="2733" y="66"/>
                    <a:pt x="2718" y="66"/>
                    <a:pt x="2711" y="66"/>
                  </a:cubicBezTo>
                  <a:cubicBezTo>
                    <a:pt x="2674" y="89"/>
                    <a:pt x="2644" y="111"/>
                    <a:pt x="2607" y="126"/>
                  </a:cubicBezTo>
                  <a:cubicBezTo>
                    <a:pt x="2570" y="148"/>
                    <a:pt x="2533" y="163"/>
                    <a:pt x="2503" y="193"/>
                  </a:cubicBezTo>
                  <a:cubicBezTo>
                    <a:pt x="2488" y="200"/>
                    <a:pt x="2458" y="215"/>
                    <a:pt x="2458" y="237"/>
                  </a:cubicBezTo>
                  <a:cubicBezTo>
                    <a:pt x="2458" y="245"/>
                    <a:pt x="2473" y="245"/>
                    <a:pt x="2473" y="260"/>
                  </a:cubicBezTo>
                  <a:cubicBezTo>
                    <a:pt x="2473" y="267"/>
                    <a:pt x="2473" y="274"/>
                    <a:pt x="2473" y="282"/>
                  </a:cubicBezTo>
                  <a:cubicBezTo>
                    <a:pt x="2466" y="282"/>
                    <a:pt x="2451" y="282"/>
                    <a:pt x="2436" y="282"/>
                  </a:cubicBezTo>
                  <a:cubicBezTo>
                    <a:pt x="2451" y="304"/>
                    <a:pt x="2444" y="334"/>
                    <a:pt x="2429" y="349"/>
                  </a:cubicBezTo>
                  <a:cubicBezTo>
                    <a:pt x="2414" y="363"/>
                    <a:pt x="2384" y="363"/>
                    <a:pt x="2362" y="371"/>
                  </a:cubicBezTo>
                  <a:cubicBezTo>
                    <a:pt x="2332" y="371"/>
                    <a:pt x="2303" y="349"/>
                    <a:pt x="2273" y="326"/>
                  </a:cubicBezTo>
                  <a:cubicBezTo>
                    <a:pt x="2243" y="311"/>
                    <a:pt x="2221" y="304"/>
                    <a:pt x="2184" y="304"/>
                  </a:cubicBezTo>
                  <a:cubicBezTo>
                    <a:pt x="2154" y="304"/>
                    <a:pt x="2132" y="311"/>
                    <a:pt x="2102" y="311"/>
                  </a:cubicBezTo>
                  <a:cubicBezTo>
                    <a:pt x="2058" y="319"/>
                    <a:pt x="2043" y="311"/>
                    <a:pt x="2005" y="282"/>
                  </a:cubicBezTo>
                  <a:cubicBezTo>
                    <a:pt x="1961" y="252"/>
                    <a:pt x="1916" y="208"/>
                    <a:pt x="1857" y="208"/>
                  </a:cubicBezTo>
                  <a:cubicBezTo>
                    <a:pt x="1857" y="245"/>
                    <a:pt x="1857" y="267"/>
                    <a:pt x="1820" y="282"/>
                  </a:cubicBezTo>
                  <a:cubicBezTo>
                    <a:pt x="1790" y="297"/>
                    <a:pt x="1760" y="289"/>
                    <a:pt x="1731" y="304"/>
                  </a:cubicBezTo>
                  <a:cubicBezTo>
                    <a:pt x="1693" y="319"/>
                    <a:pt x="1686" y="349"/>
                    <a:pt x="1656" y="371"/>
                  </a:cubicBezTo>
                  <a:cubicBezTo>
                    <a:pt x="1634" y="386"/>
                    <a:pt x="1612" y="408"/>
                    <a:pt x="1604" y="430"/>
                  </a:cubicBezTo>
                  <a:cubicBezTo>
                    <a:pt x="1597" y="445"/>
                    <a:pt x="1582" y="497"/>
                    <a:pt x="1567" y="505"/>
                  </a:cubicBezTo>
                  <a:cubicBezTo>
                    <a:pt x="1560" y="505"/>
                    <a:pt x="1515" y="497"/>
                    <a:pt x="1508" y="505"/>
                  </a:cubicBezTo>
                  <a:cubicBezTo>
                    <a:pt x="1501" y="519"/>
                    <a:pt x="1530" y="534"/>
                    <a:pt x="1523" y="557"/>
                  </a:cubicBezTo>
                  <a:cubicBezTo>
                    <a:pt x="1523" y="571"/>
                    <a:pt x="1456" y="594"/>
                    <a:pt x="1441" y="601"/>
                  </a:cubicBezTo>
                  <a:cubicBezTo>
                    <a:pt x="1448" y="631"/>
                    <a:pt x="1404" y="646"/>
                    <a:pt x="1382" y="660"/>
                  </a:cubicBezTo>
                  <a:cubicBezTo>
                    <a:pt x="1367" y="668"/>
                    <a:pt x="1359" y="675"/>
                    <a:pt x="1344" y="690"/>
                  </a:cubicBezTo>
                  <a:cubicBezTo>
                    <a:pt x="1337" y="698"/>
                    <a:pt x="1322" y="720"/>
                    <a:pt x="1307" y="727"/>
                  </a:cubicBezTo>
                  <a:cubicBezTo>
                    <a:pt x="1285" y="735"/>
                    <a:pt x="1263" y="720"/>
                    <a:pt x="1241" y="727"/>
                  </a:cubicBezTo>
                  <a:cubicBezTo>
                    <a:pt x="1218" y="727"/>
                    <a:pt x="1211" y="735"/>
                    <a:pt x="1196" y="742"/>
                  </a:cubicBezTo>
                  <a:cubicBezTo>
                    <a:pt x="1166" y="757"/>
                    <a:pt x="1137" y="765"/>
                    <a:pt x="1107" y="779"/>
                  </a:cubicBezTo>
                  <a:cubicBezTo>
                    <a:pt x="1077" y="794"/>
                    <a:pt x="1048" y="779"/>
                    <a:pt x="1018" y="787"/>
                  </a:cubicBezTo>
                  <a:cubicBezTo>
                    <a:pt x="988" y="794"/>
                    <a:pt x="996" y="831"/>
                    <a:pt x="996" y="861"/>
                  </a:cubicBezTo>
                  <a:cubicBezTo>
                    <a:pt x="996" y="891"/>
                    <a:pt x="996" y="913"/>
                    <a:pt x="981" y="943"/>
                  </a:cubicBezTo>
                  <a:cubicBezTo>
                    <a:pt x="973" y="957"/>
                    <a:pt x="966" y="972"/>
                    <a:pt x="958" y="980"/>
                  </a:cubicBezTo>
                  <a:cubicBezTo>
                    <a:pt x="951" y="987"/>
                    <a:pt x="936" y="995"/>
                    <a:pt x="929" y="1002"/>
                  </a:cubicBezTo>
                  <a:cubicBezTo>
                    <a:pt x="921" y="1017"/>
                    <a:pt x="921" y="1024"/>
                    <a:pt x="906" y="1032"/>
                  </a:cubicBezTo>
                  <a:cubicBezTo>
                    <a:pt x="891" y="1047"/>
                    <a:pt x="877" y="1047"/>
                    <a:pt x="862" y="1054"/>
                  </a:cubicBezTo>
                  <a:cubicBezTo>
                    <a:pt x="854" y="1069"/>
                    <a:pt x="854" y="1084"/>
                    <a:pt x="840" y="1091"/>
                  </a:cubicBezTo>
                  <a:cubicBezTo>
                    <a:pt x="825" y="1099"/>
                    <a:pt x="817" y="1106"/>
                    <a:pt x="802" y="1113"/>
                  </a:cubicBezTo>
                  <a:cubicBezTo>
                    <a:pt x="780" y="1121"/>
                    <a:pt x="736" y="1128"/>
                    <a:pt x="721" y="1151"/>
                  </a:cubicBezTo>
                  <a:cubicBezTo>
                    <a:pt x="713" y="1165"/>
                    <a:pt x="721" y="1173"/>
                    <a:pt x="706" y="1188"/>
                  </a:cubicBezTo>
                  <a:cubicBezTo>
                    <a:pt x="699" y="1202"/>
                    <a:pt x="669" y="1210"/>
                    <a:pt x="676" y="1232"/>
                  </a:cubicBezTo>
                  <a:cubicBezTo>
                    <a:pt x="691" y="1240"/>
                    <a:pt x="713" y="1247"/>
                    <a:pt x="721" y="1262"/>
                  </a:cubicBezTo>
                  <a:cubicBezTo>
                    <a:pt x="765" y="1329"/>
                    <a:pt x="587" y="1344"/>
                    <a:pt x="594" y="1403"/>
                  </a:cubicBezTo>
                  <a:cubicBezTo>
                    <a:pt x="572" y="1418"/>
                    <a:pt x="535" y="1396"/>
                    <a:pt x="505" y="1410"/>
                  </a:cubicBezTo>
                  <a:cubicBezTo>
                    <a:pt x="476" y="1433"/>
                    <a:pt x="468" y="1455"/>
                    <a:pt x="454" y="1403"/>
                  </a:cubicBezTo>
                  <a:cubicBezTo>
                    <a:pt x="439" y="1403"/>
                    <a:pt x="431" y="1403"/>
                    <a:pt x="416" y="1403"/>
                  </a:cubicBezTo>
                  <a:cubicBezTo>
                    <a:pt x="416" y="1403"/>
                    <a:pt x="416" y="1403"/>
                    <a:pt x="424" y="1403"/>
                  </a:cubicBezTo>
                  <a:cubicBezTo>
                    <a:pt x="424" y="1418"/>
                    <a:pt x="424" y="1425"/>
                    <a:pt x="424" y="1440"/>
                  </a:cubicBezTo>
                  <a:cubicBezTo>
                    <a:pt x="386" y="1440"/>
                    <a:pt x="372" y="1433"/>
                    <a:pt x="342" y="1448"/>
                  </a:cubicBezTo>
                  <a:cubicBezTo>
                    <a:pt x="327" y="1455"/>
                    <a:pt x="312" y="1455"/>
                    <a:pt x="305" y="1470"/>
                  </a:cubicBezTo>
                  <a:cubicBezTo>
                    <a:pt x="290" y="1485"/>
                    <a:pt x="290" y="1500"/>
                    <a:pt x="275" y="1507"/>
                  </a:cubicBezTo>
                  <a:cubicBezTo>
                    <a:pt x="268" y="1515"/>
                    <a:pt x="253" y="1515"/>
                    <a:pt x="238" y="1507"/>
                  </a:cubicBezTo>
                  <a:cubicBezTo>
                    <a:pt x="208" y="1500"/>
                    <a:pt x="171" y="1492"/>
                    <a:pt x="141" y="1492"/>
                  </a:cubicBezTo>
                  <a:cubicBezTo>
                    <a:pt x="104" y="1492"/>
                    <a:pt x="67" y="1485"/>
                    <a:pt x="38" y="1485"/>
                  </a:cubicBezTo>
                  <a:cubicBezTo>
                    <a:pt x="30" y="1515"/>
                    <a:pt x="38" y="1567"/>
                    <a:pt x="0" y="1574"/>
                  </a:cubicBezTo>
                  <a:cubicBezTo>
                    <a:pt x="8" y="1589"/>
                    <a:pt x="23" y="1604"/>
                    <a:pt x="30" y="1618"/>
                  </a:cubicBezTo>
                  <a:cubicBezTo>
                    <a:pt x="38" y="1633"/>
                    <a:pt x="30" y="1656"/>
                    <a:pt x="38" y="1670"/>
                  </a:cubicBezTo>
                  <a:cubicBezTo>
                    <a:pt x="52" y="1685"/>
                    <a:pt x="75" y="1693"/>
                    <a:pt x="97" y="1700"/>
                  </a:cubicBezTo>
                  <a:cubicBezTo>
                    <a:pt x="127" y="1715"/>
                    <a:pt x="119" y="1722"/>
                    <a:pt x="134" y="1752"/>
                  </a:cubicBezTo>
                  <a:cubicBezTo>
                    <a:pt x="149" y="1722"/>
                    <a:pt x="164" y="1730"/>
                    <a:pt x="201" y="1730"/>
                  </a:cubicBezTo>
                  <a:cubicBezTo>
                    <a:pt x="231" y="1730"/>
                    <a:pt x="246" y="1715"/>
                    <a:pt x="268" y="1700"/>
                  </a:cubicBezTo>
                  <a:cubicBezTo>
                    <a:pt x="297" y="1685"/>
                    <a:pt x="297" y="1707"/>
                    <a:pt x="312" y="1730"/>
                  </a:cubicBezTo>
                  <a:cubicBezTo>
                    <a:pt x="327" y="1745"/>
                    <a:pt x="342" y="1767"/>
                    <a:pt x="357" y="1782"/>
                  </a:cubicBezTo>
                  <a:cubicBezTo>
                    <a:pt x="364" y="1789"/>
                    <a:pt x="379" y="1812"/>
                    <a:pt x="372" y="1819"/>
                  </a:cubicBezTo>
                  <a:cubicBezTo>
                    <a:pt x="372" y="1826"/>
                    <a:pt x="349" y="1826"/>
                    <a:pt x="349" y="1841"/>
                  </a:cubicBezTo>
                  <a:cubicBezTo>
                    <a:pt x="342" y="1849"/>
                    <a:pt x="349" y="1864"/>
                    <a:pt x="342" y="1871"/>
                  </a:cubicBezTo>
                  <a:cubicBezTo>
                    <a:pt x="335" y="1886"/>
                    <a:pt x="320" y="1878"/>
                    <a:pt x="312" y="1893"/>
                  </a:cubicBezTo>
                  <a:cubicBezTo>
                    <a:pt x="305" y="1901"/>
                    <a:pt x="297" y="1945"/>
                    <a:pt x="305" y="1953"/>
                  </a:cubicBezTo>
                  <a:cubicBezTo>
                    <a:pt x="312" y="1975"/>
                    <a:pt x="357" y="1997"/>
                    <a:pt x="372" y="2005"/>
                  </a:cubicBezTo>
                  <a:cubicBezTo>
                    <a:pt x="379" y="2049"/>
                    <a:pt x="409" y="2072"/>
                    <a:pt x="386" y="2116"/>
                  </a:cubicBezTo>
                  <a:cubicBezTo>
                    <a:pt x="379" y="2153"/>
                    <a:pt x="335" y="2153"/>
                    <a:pt x="305" y="2153"/>
                  </a:cubicBezTo>
                  <a:cubicBezTo>
                    <a:pt x="305" y="2146"/>
                    <a:pt x="305" y="2138"/>
                    <a:pt x="305" y="2138"/>
                  </a:cubicBezTo>
                  <a:cubicBezTo>
                    <a:pt x="297" y="2138"/>
                    <a:pt x="283" y="2131"/>
                    <a:pt x="268" y="2131"/>
                  </a:cubicBezTo>
                  <a:cubicBezTo>
                    <a:pt x="283" y="2146"/>
                    <a:pt x="297" y="2153"/>
                    <a:pt x="312" y="2153"/>
                  </a:cubicBezTo>
                  <a:cubicBezTo>
                    <a:pt x="342" y="2161"/>
                    <a:pt x="364" y="2161"/>
                    <a:pt x="386" y="2153"/>
                  </a:cubicBezTo>
                  <a:cubicBezTo>
                    <a:pt x="409" y="2146"/>
                    <a:pt x="424" y="2146"/>
                    <a:pt x="446" y="2138"/>
                  </a:cubicBezTo>
                  <a:cubicBezTo>
                    <a:pt x="461" y="2138"/>
                    <a:pt x="476" y="2131"/>
                    <a:pt x="491" y="2131"/>
                  </a:cubicBezTo>
                  <a:cubicBezTo>
                    <a:pt x="505" y="2131"/>
                    <a:pt x="513" y="2116"/>
                    <a:pt x="528" y="2116"/>
                  </a:cubicBezTo>
                  <a:cubicBezTo>
                    <a:pt x="543" y="2109"/>
                    <a:pt x="565" y="2109"/>
                    <a:pt x="580" y="2109"/>
                  </a:cubicBezTo>
                  <a:cubicBezTo>
                    <a:pt x="609" y="2101"/>
                    <a:pt x="632" y="2086"/>
                    <a:pt x="661" y="2072"/>
                  </a:cubicBezTo>
                  <a:cubicBezTo>
                    <a:pt x="669" y="2072"/>
                    <a:pt x="676" y="2057"/>
                    <a:pt x="684" y="2057"/>
                  </a:cubicBezTo>
                  <a:cubicBezTo>
                    <a:pt x="699" y="2057"/>
                    <a:pt x="706" y="2057"/>
                    <a:pt x="713" y="2057"/>
                  </a:cubicBezTo>
                  <a:cubicBezTo>
                    <a:pt x="736" y="2049"/>
                    <a:pt x="736" y="2027"/>
                    <a:pt x="758" y="2027"/>
                  </a:cubicBezTo>
                  <a:cubicBezTo>
                    <a:pt x="802" y="2027"/>
                    <a:pt x="840" y="2042"/>
                    <a:pt x="877" y="2049"/>
                  </a:cubicBezTo>
                  <a:cubicBezTo>
                    <a:pt x="899" y="2057"/>
                    <a:pt x="921" y="2064"/>
                    <a:pt x="944" y="2079"/>
                  </a:cubicBezTo>
                  <a:cubicBezTo>
                    <a:pt x="973" y="2094"/>
                    <a:pt x="996" y="2086"/>
                    <a:pt x="1025" y="2086"/>
                  </a:cubicBezTo>
                  <a:cubicBezTo>
                    <a:pt x="1048" y="2079"/>
                    <a:pt x="1077" y="2079"/>
                    <a:pt x="1092" y="2072"/>
                  </a:cubicBezTo>
                  <a:cubicBezTo>
                    <a:pt x="1122" y="2042"/>
                    <a:pt x="1159" y="2042"/>
                    <a:pt x="1203" y="2049"/>
                  </a:cubicBezTo>
                  <a:cubicBezTo>
                    <a:pt x="1218" y="2049"/>
                    <a:pt x="1241" y="2049"/>
                    <a:pt x="1256" y="2042"/>
                  </a:cubicBezTo>
                  <a:cubicBezTo>
                    <a:pt x="1270" y="2034"/>
                    <a:pt x="1270" y="2027"/>
                    <a:pt x="1285" y="2027"/>
                  </a:cubicBezTo>
                  <a:cubicBezTo>
                    <a:pt x="1293" y="2027"/>
                    <a:pt x="1300" y="2027"/>
                    <a:pt x="1307" y="2027"/>
                  </a:cubicBezTo>
                  <a:cubicBezTo>
                    <a:pt x="1330" y="2027"/>
                    <a:pt x="1352" y="2027"/>
                    <a:pt x="1367" y="2027"/>
                  </a:cubicBezTo>
                  <a:cubicBezTo>
                    <a:pt x="1389" y="2019"/>
                    <a:pt x="1404" y="2012"/>
                    <a:pt x="1419" y="1997"/>
                  </a:cubicBezTo>
                  <a:cubicBezTo>
                    <a:pt x="1426" y="1982"/>
                    <a:pt x="1434" y="1967"/>
                    <a:pt x="1441" y="1953"/>
                  </a:cubicBezTo>
                  <a:cubicBezTo>
                    <a:pt x="1456" y="1938"/>
                    <a:pt x="1463" y="1938"/>
                    <a:pt x="1486" y="1938"/>
                  </a:cubicBezTo>
                  <a:cubicBezTo>
                    <a:pt x="1486" y="1923"/>
                    <a:pt x="1478" y="1908"/>
                    <a:pt x="1486" y="1893"/>
                  </a:cubicBezTo>
                  <a:cubicBezTo>
                    <a:pt x="1486" y="1871"/>
                    <a:pt x="1493" y="1856"/>
                    <a:pt x="1501" y="1849"/>
                  </a:cubicBezTo>
                  <a:cubicBezTo>
                    <a:pt x="1523" y="1819"/>
                    <a:pt x="1538" y="1797"/>
                    <a:pt x="1560" y="1774"/>
                  </a:cubicBezTo>
                  <a:cubicBezTo>
                    <a:pt x="1567" y="1767"/>
                    <a:pt x="1575" y="1760"/>
                    <a:pt x="1582" y="1760"/>
                  </a:cubicBezTo>
                  <a:cubicBezTo>
                    <a:pt x="1582" y="1752"/>
                    <a:pt x="1590" y="1745"/>
                    <a:pt x="1597" y="1745"/>
                  </a:cubicBezTo>
                  <a:cubicBezTo>
                    <a:pt x="1604" y="1730"/>
                    <a:pt x="1619" y="1722"/>
                    <a:pt x="1634" y="1707"/>
                  </a:cubicBezTo>
                  <a:cubicBezTo>
                    <a:pt x="1642" y="1700"/>
                    <a:pt x="1656" y="1685"/>
                    <a:pt x="1664" y="1678"/>
                  </a:cubicBezTo>
                  <a:cubicBezTo>
                    <a:pt x="1679" y="1663"/>
                    <a:pt x="1686" y="1641"/>
                    <a:pt x="1701" y="1641"/>
                  </a:cubicBezTo>
                  <a:cubicBezTo>
                    <a:pt x="1701" y="1641"/>
                    <a:pt x="1701" y="1641"/>
                    <a:pt x="1708" y="1633"/>
                  </a:cubicBezTo>
                  <a:cubicBezTo>
                    <a:pt x="1708" y="1618"/>
                    <a:pt x="1708" y="1567"/>
                    <a:pt x="1693" y="1552"/>
                  </a:cubicBezTo>
                  <a:cubicBezTo>
                    <a:pt x="1686" y="1544"/>
                    <a:pt x="1679" y="1552"/>
                    <a:pt x="1679" y="1537"/>
                  </a:cubicBezTo>
                  <a:cubicBezTo>
                    <a:pt x="1679" y="1529"/>
                    <a:pt x="1679" y="1522"/>
                    <a:pt x="1686" y="1515"/>
                  </a:cubicBezTo>
                  <a:cubicBezTo>
                    <a:pt x="1701" y="1515"/>
                    <a:pt x="1731" y="1529"/>
                    <a:pt x="1738" y="1529"/>
                  </a:cubicBezTo>
                  <a:cubicBezTo>
                    <a:pt x="1753" y="1537"/>
                    <a:pt x="1775" y="1559"/>
                    <a:pt x="1790" y="1559"/>
                  </a:cubicBezTo>
                  <a:cubicBezTo>
                    <a:pt x="1812" y="1559"/>
                    <a:pt x="1827" y="1544"/>
                    <a:pt x="1842" y="1537"/>
                  </a:cubicBezTo>
                  <a:cubicBezTo>
                    <a:pt x="1857" y="1529"/>
                    <a:pt x="1887" y="1544"/>
                    <a:pt x="1887" y="1522"/>
                  </a:cubicBezTo>
                  <a:cubicBezTo>
                    <a:pt x="1909" y="1515"/>
                    <a:pt x="1924" y="1529"/>
                    <a:pt x="1946" y="1507"/>
                  </a:cubicBezTo>
                  <a:cubicBezTo>
                    <a:pt x="1961" y="1500"/>
                    <a:pt x="1983" y="1485"/>
                    <a:pt x="2005" y="1477"/>
                  </a:cubicBezTo>
                  <a:cubicBezTo>
                    <a:pt x="2020" y="1470"/>
                    <a:pt x="2035" y="1462"/>
                    <a:pt x="2050" y="1448"/>
                  </a:cubicBezTo>
                  <a:cubicBezTo>
                    <a:pt x="2058" y="1440"/>
                    <a:pt x="2065" y="1433"/>
                    <a:pt x="2080" y="1425"/>
                  </a:cubicBezTo>
                  <a:cubicBezTo>
                    <a:pt x="2080" y="1425"/>
                    <a:pt x="2095" y="1425"/>
                    <a:pt x="2095" y="1418"/>
                  </a:cubicBezTo>
                  <a:cubicBezTo>
                    <a:pt x="2102" y="1418"/>
                    <a:pt x="2102" y="1418"/>
                    <a:pt x="2109" y="1418"/>
                  </a:cubicBezTo>
                  <a:lnTo>
                    <a:pt x="2109" y="1410"/>
                  </a:lnTo>
                  <a:cubicBezTo>
                    <a:pt x="2124" y="1403"/>
                    <a:pt x="2117" y="1403"/>
                    <a:pt x="2132" y="1396"/>
                  </a:cubicBezTo>
                  <a:cubicBezTo>
                    <a:pt x="2139" y="1396"/>
                    <a:pt x="2154" y="1396"/>
                    <a:pt x="2161" y="1396"/>
                  </a:cubicBezTo>
                  <a:cubicBezTo>
                    <a:pt x="2169" y="1388"/>
                    <a:pt x="2169" y="1381"/>
                    <a:pt x="2184" y="1373"/>
                  </a:cubicBezTo>
                  <a:cubicBezTo>
                    <a:pt x="2191" y="1373"/>
                    <a:pt x="2191" y="1373"/>
                    <a:pt x="2206" y="1366"/>
                  </a:cubicBezTo>
                  <a:cubicBezTo>
                    <a:pt x="2221" y="1351"/>
                    <a:pt x="2236" y="1359"/>
                    <a:pt x="2258" y="1351"/>
                  </a:cubicBezTo>
                  <a:cubicBezTo>
                    <a:pt x="2265" y="1344"/>
                    <a:pt x="2273" y="1336"/>
                    <a:pt x="2280" y="1336"/>
                  </a:cubicBezTo>
                  <a:cubicBezTo>
                    <a:pt x="2288" y="1329"/>
                    <a:pt x="2303" y="1329"/>
                    <a:pt x="2310" y="1329"/>
                  </a:cubicBezTo>
                  <a:cubicBezTo>
                    <a:pt x="2317" y="1321"/>
                    <a:pt x="2325" y="1321"/>
                    <a:pt x="2332" y="1314"/>
                  </a:cubicBezTo>
                  <a:cubicBezTo>
                    <a:pt x="2340" y="1307"/>
                    <a:pt x="2340" y="1299"/>
                    <a:pt x="2355" y="1292"/>
                  </a:cubicBezTo>
                  <a:cubicBezTo>
                    <a:pt x="2362" y="1292"/>
                    <a:pt x="2369" y="1299"/>
                    <a:pt x="2377" y="1292"/>
                  </a:cubicBezTo>
                  <a:cubicBezTo>
                    <a:pt x="2384" y="1292"/>
                    <a:pt x="2384" y="1277"/>
                    <a:pt x="2392" y="1277"/>
                  </a:cubicBezTo>
                  <a:cubicBezTo>
                    <a:pt x="2406" y="1270"/>
                    <a:pt x="2429" y="1270"/>
                    <a:pt x="2444" y="1270"/>
                  </a:cubicBezTo>
                  <a:cubicBezTo>
                    <a:pt x="2458" y="1262"/>
                    <a:pt x="2488" y="1262"/>
                    <a:pt x="2503" y="1255"/>
                  </a:cubicBezTo>
                  <a:cubicBezTo>
                    <a:pt x="2518" y="1240"/>
                    <a:pt x="2525" y="1232"/>
                    <a:pt x="2548" y="1225"/>
                  </a:cubicBezTo>
                  <a:cubicBezTo>
                    <a:pt x="2570" y="1225"/>
                    <a:pt x="2570" y="1225"/>
                    <a:pt x="2592" y="1202"/>
                  </a:cubicBezTo>
                  <a:cubicBezTo>
                    <a:pt x="2607" y="1188"/>
                    <a:pt x="2622" y="1188"/>
                    <a:pt x="2644" y="1188"/>
                  </a:cubicBezTo>
                  <a:cubicBezTo>
                    <a:pt x="2666" y="1188"/>
                    <a:pt x="2681" y="1180"/>
                    <a:pt x="2703" y="1180"/>
                  </a:cubicBezTo>
                  <a:cubicBezTo>
                    <a:pt x="2726" y="1173"/>
                    <a:pt x="2793" y="1158"/>
                    <a:pt x="2807" y="1188"/>
                  </a:cubicBezTo>
                  <a:cubicBezTo>
                    <a:pt x="2815" y="1202"/>
                    <a:pt x="2793" y="1217"/>
                    <a:pt x="2785" y="1232"/>
                  </a:cubicBezTo>
                  <a:cubicBezTo>
                    <a:pt x="2778" y="1247"/>
                    <a:pt x="2770" y="1255"/>
                    <a:pt x="2755" y="1262"/>
                  </a:cubicBezTo>
                  <a:cubicBezTo>
                    <a:pt x="2748" y="1270"/>
                    <a:pt x="2733" y="1270"/>
                    <a:pt x="2726" y="1277"/>
                  </a:cubicBezTo>
                  <a:cubicBezTo>
                    <a:pt x="2718" y="1292"/>
                    <a:pt x="2718" y="1329"/>
                    <a:pt x="2718" y="1351"/>
                  </a:cubicBezTo>
                  <a:cubicBezTo>
                    <a:pt x="2718" y="1403"/>
                    <a:pt x="2718" y="1448"/>
                    <a:pt x="2770" y="1470"/>
                  </a:cubicBezTo>
                  <a:cubicBezTo>
                    <a:pt x="2770" y="1492"/>
                    <a:pt x="2770" y="1507"/>
                    <a:pt x="2778" y="1529"/>
                  </a:cubicBezTo>
                  <a:cubicBezTo>
                    <a:pt x="2785" y="1544"/>
                    <a:pt x="2793" y="1559"/>
                    <a:pt x="2793" y="1581"/>
                  </a:cubicBezTo>
                  <a:cubicBezTo>
                    <a:pt x="2807" y="1581"/>
                    <a:pt x="2822" y="1581"/>
                    <a:pt x="2837" y="1574"/>
                  </a:cubicBezTo>
                  <a:cubicBezTo>
                    <a:pt x="2845" y="1567"/>
                    <a:pt x="2845" y="1552"/>
                    <a:pt x="2860" y="1552"/>
                  </a:cubicBezTo>
                  <a:cubicBezTo>
                    <a:pt x="2882" y="1544"/>
                    <a:pt x="2874" y="1596"/>
                    <a:pt x="2874" y="1611"/>
                  </a:cubicBezTo>
                  <a:cubicBezTo>
                    <a:pt x="2867" y="1656"/>
                    <a:pt x="2822" y="1685"/>
                    <a:pt x="2778" y="1685"/>
                  </a:cubicBezTo>
                  <a:cubicBezTo>
                    <a:pt x="2770" y="1693"/>
                    <a:pt x="2741" y="1693"/>
                    <a:pt x="2726" y="1700"/>
                  </a:cubicBezTo>
                  <a:cubicBezTo>
                    <a:pt x="2711" y="1707"/>
                    <a:pt x="2696" y="1715"/>
                    <a:pt x="2689" y="1715"/>
                  </a:cubicBezTo>
                  <a:cubicBezTo>
                    <a:pt x="2666" y="1722"/>
                    <a:pt x="2600" y="1722"/>
                    <a:pt x="2592" y="1700"/>
                  </a:cubicBezTo>
                  <a:cubicBezTo>
                    <a:pt x="2562" y="1707"/>
                    <a:pt x="2548" y="1707"/>
                    <a:pt x="2540" y="1737"/>
                  </a:cubicBezTo>
                  <a:cubicBezTo>
                    <a:pt x="2540" y="1752"/>
                    <a:pt x="2540" y="1782"/>
                    <a:pt x="2540" y="1789"/>
                  </a:cubicBezTo>
                  <a:cubicBezTo>
                    <a:pt x="2533" y="1804"/>
                    <a:pt x="2503" y="1812"/>
                    <a:pt x="2488" y="1819"/>
                  </a:cubicBezTo>
                  <a:cubicBezTo>
                    <a:pt x="2481" y="1826"/>
                    <a:pt x="2458" y="1856"/>
                    <a:pt x="2444" y="1856"/>
                  </a:cubicBezTo>
                  <a:cubicBezTo>
                    <a:pt x="2444" y="1864"/>
                    <a:pt x="2451" y="1864"/>
                    <a:pt x="2458" y="1864"/>
                  </a:cubicBezTo>
                  <a:cubicBezTo>
                    <a:pt x="2444" y="1871"/>
                    <a:pt x="2429" y="1878"/>
                    <a:pt x="2429" y="1886"/>
                  </a:cubicBezTo>
                  <a:cubicBezTo>
                    <a:pt x="2414" y="1886"/>
                    <a:pt x="2392" y="1878"/>
                    <a:pt x="2377" y="1886"/>
                  </a:cubicBezTo>
                  <a:cubicBezTo>
                    <a:pt x="2362" y="1893"/>
                    <a:pt x="2362" y="1901"/>
                    <a:pt x="2355" y="1908"/>
                  </a:cubicBezTo>
                  <a:cubicBezTo>
                    <a:pt x="2340" y="1923"/>
                    <a:pt x="2325" y="1930"/>
                    <a:pt x="2310" y="1945"/>
                  </a:cubicBezTo>
                  <a:cubicBezTo>
                    <a:pt x="2303" y="1953"/>
                    <a:pt x="2295" y="1967"/>
                    <a:pt x="2280" y="1975"/>
                  </a:cubicBezTo>
                  <a:cubicBezTo>
                    <a:pt x="2273" y="1975"/>
                    <a:pt x="2258" y="1975"/>
                    <a:pt x="2243" y="1975"/>
                  </a:cubicBezTo>
                  <a:cubicBezTo>
                    <a:pt x="2228" y="1982"/>
                    <a:pt x="2198" y="1982"/>
                    <a:pt x="2184" y="1990"/>
                  </a:cubicBezTo>
                  <a:cubicBezTo>
                    <a:pt x="2176" y="2005"/>
                    <a:pt x="2176" y="2019"/>
                    <a:pt x="2176" y="2042"/>
                  </a:cubicBezTo>
                  <a:cubicBezTo>
                    <a:pt x="2154" y="2042"/>
                    <a:pt x="2139" y="2072"/>
                    <a:pt x="2132" y="2086"/>
                  </a:cubicBezTo>
                  <a:cubicBezTo>
                    <a:pt x="2124" y="2101"/>
                    <a:pt x="2102" y="2116"/>
                    <a:pt x="2087" y="2123"/>
                  </a:cubicBezTo>
                  <a:cubicBezTo>
                    <a:pt x="2020" y="2161"/>
                    <a:pt x="1931" y="2175"/>
                    <a:pt x="1901" y="2250"/>
                  </a:cubicBezTo>
                  <a:cubicBezTo>
                    <a:pt x="1894" y="2272"/>
                    <a:pt x="1894" y="2287"/>
                    <a:pt x="1894" y="2309"/>
                  </a:cubicBezTo>
                  <a:cubicBezTo>
                    <a:pt x="1887" y="2324"/>
                    <a:pt x="1864" y="2339"/>
                    <a:pt x="1850" y="2354"/>
                  </a:cubicBezTo>
                  <a:cubicBezTo>
                    <a:pt x="1842" y="2361"/>
                    <a:pt x="1842" y="2361"/>
                    <a:pt x="1835" y="2369"/>
                  </a:cubicBezTo>
                  <a:cubicBezTo>
                    <a:pt x="1820" y="2369"/>
                    <a:pt x="1812" y="2369"/>
                    <a:pt x="1812" y="2354"/>
                  </a:cubicBezTo>
                  <a:cubicBezTo>
                    <a:pt x="1805" y="2339"/>
                    <a:pt x="1812" y="2317"/>
                    <a:pt x="1812" y="2302"/>
                  </a:cubicBezTo>
                  <a:cubicBezTo>
                    <a:pt x="1798" y="2302"/>
                    <a:pt x="1775" y="2302"/>
                    <a:pt x="1768" y="2309"/>
                  </a:cubicBezTo>
                  <a:cubicBezTo>
                    <a:pt x="1738" y="2346"/>
                    <a:pt x="1753" y="2398"/>
                    <a:pt x="1731" y="2435"/>
                  </a:cubicBezTo>
                  <a:cubicBezTo>
                    <a:pt x="1716" y="2458"/>
                    <a:pt x="1693" y="2458"/>
                    <a:pt x="1679" y="2472"/>
                  </a:cubicBezTo>
                  <a:cubicBezTo>
                    <a:pt x="1679" y="2480"/>
                    <a:pt x="1612" y="2591"/>
                    <a:pt x="1612" y="2584"/>
                  </a:cubicBezTo>
                  <a:cubicBezTo>
                    <a:pt x="1627" y="2621"/>
                    <a:pt x="1656" y="2614"/>
                    <a:pt x="1619" y="2658"/>
                  </a:cubicBezTo>
                  <a:cubicBezTo>
                    <a:pt x="1597" y="2680"/>
                    <a:pt x="1590" y="2680"/>
                    <a:pt x="1604" y="2717"/>
                  </a:cubicBezTo>
                  <a:cubicBezTo>
                    <a:pt x="1619" y="2769"/>
                    <a:pt x="1597" y="2821"/>
                    <a:pt x="1538" y="2829"/>
                  </a:cubicBezTo>
                  <a:cubicBezTo>
                    <a:pt x="1515" y="2829"/>
                    <a:pt x="1501" y="2829"/>
                    <a:pt x="1486" y="2799"/>
                  </a:cubicBezTo>
                  <a:cubicBezTo>
                    <a:pt x="1478" y="2784"/>
                    <a:pt x="1463" y="2755"/>
                    <a:pt x="1486" y="2747"/>
                  </a:cubicBezTo>
                  <a:cubicBezTo>
                    <a:pt x="1456" y="2762"/>
                    <a:pt x="1434" y="2762"/>
                    <a:pt x="1404" y="2769"/>
                  </a:cubicBezTo>
                  <a:cubicBezTo>
                    <a:pt x="1404" y="2792"/>
                    <a:pt x="1404" y="2807"/>
                    <a:pt x="1426" y="2821"/>
                  </a:cubicBezTo>
                  <a:cubicBezTo>
                    <a:pt x="1411" y="2859"/>
                    <a:pt x="1352" y="2859"/>
                    <a:pt x="1322" y="2896"/>
                  </a:cubicBezTo>
                  <a:cubicBezTo>
                    <a:pt x="1307" y="2918"/>
                    <a:pt x="1322" y="2933"/>
                    <a:pt x="1315" y="2955"/>
                  </a:cubicBezTo>
                  <a:cubicBezTo>
                    <a:pt x="1307" y="2970"/>
                    <a:pt x="1285" y="2963"/>
                    <a:pt x="1285" y="2992"/>
                  </a:cubicBezTo>
                  <a:cubicBezTo>
                    <a:pt x="1263" y="3000"/>
                    <a:pt x="1218" y="3014"/>
                    <a:pt x="1211" y="3037"/>
                  </a:cubicBezTo>
                  <a:cubicBezTo>
                    <a:pt x="1196" y="3059"/>
                    <a:pt x="1211" y="3044"/>
                    <a:pt x="1218" y="3059"/>
                  </a:cubicBezTo>
                  <a:cubicBezTo>
                    <a:pt x="1218" y="3066"/>
                    <a:pt x="1233" y="3089"/>
                    <a:pt x="1241" y="3096"/>
                  </a:cubicBezTo>
                  <a:cubicBezTo>
                    <a:pt x="1278" y="3119"/>
                    <a:pt x="1300" y="3081"/>
                    <a:pt x="1293" y="3148"/>
                  </a:cubicBezTo>
                  <a:cubicBezTo>
                    <a:pt x="1293" y="3178"/>
                    <a:pt x="1293" y="3208"/>
                    <a:pt x="1300" y="3230"/>
                  </a:cubicBezTo>
                  <a:cubicBezTo>
                    <a:pt x="1322" y="3230"/>
                    <a:pt x="1344" y="3237"/>
                    <a:pt x="1344" y="3245"/>
                  </a:cubicBezTo>
                  <a:cubicBezTo>
                    <a:pt x="1374" y="3252"/>
                    <a:pt x="1396" y="3267"/>
                    <a:pt x="1419" y="3282"/>
                  </a:cubicBezTo>
                  <a:cubicBezTo>
                    <a:pt x="1434" y="3245"/>
                    <a:pt x="1441" y="3215"/>
                    <a:pt x="1471" y="3193"/>
                  </a:cubicBezTo>
                  <a:cubicBezTo>
                    <a:pt x="1486" y="3178"/>
                    <a:pt x="1493" y="3163"/>
                    <a:pt x="1508" y="3148"/>
                  </a:cubicBezTo>
                  <a:cubicBezTo>
                    <a:pt x="1523" y="3119"/>
                    <a:pt x="1515" y="3096"/>
                    <a:pt x="1486" y="3089"/>
                  </a:cubicBezTo>
                  <a:cubicBezTo>
                    <a:pt x="1493" y="3066"/>
                    <a:pt x="1530" y="3066"/>
                    <a:pt x="1553" y="3059"/>
                  </a:cubicBezTo>
                  <a:cubicBezTo>
                    <a:pt x="1575" y="3044"/>
                    <a:pt x="1597" y="3044"/>
                    <a:pt x="1627" y="3044"/>
                  </a:cubicBezTo>
                  <a:cubicBezTo>
                    <a:pt x="1649" y="3044"/>
                    <a:pt x="1671" y="3044"/>
                    <a:pt x="1693" y="3052"/>
                  </a:cubicBezTo>
                  <a:cubicBezTo>
                    <a:pt x="1708" y="3052"/>
                    <a:pt x="1708" y="3059"/>
                    <a:pt x="1723" y="3059"/>
                  </a:cubicBezTo>
                  <a:cubicBezTo>
                    <a:pt x="1731" y="3059"/>
                    <a:pt x="1746" y="3044"/>
                    <a:pt x="1753" y="3044"/>
                  </a:cubicBezTo>
                  <a:cubicBezTo>
                    <a:pt x="1768" y="3044"/>
                    <a:pt x="1760" y="3059"/>
                    <a:pt x="1775" y="3059"/>
                  </a:cubicBezTo>
                  <a:cubicBezTo>
                    <a:pt x="1790" y="3059"/>
                    <a:pt x="1798" y="3059"/>
                    <a:pt x="1805" y="3052"/>
                  </a:cubicBezTo>
                  <a:cubicBezTo>
                    <a:pt x="1827" y="3044"/>
                    <a:pt x="1842" y="3037"/>
                    <a:pt x="1872" y="3037"/>
                  </a:cubicBezTo>
                  <a:cubicBezTo>
                    <a:pt x="1887" y="3037"/>
                    <a:pt x="1916" y="3037"/>
                    <a:pt x="1931" y="3029"/>
                  </a:cubicBezTo>
                  <a:cubicBezTo>
                    <a:pt x="1946" y="3014"/>
                    <a:pt x="1938" y="3007"/>
                    <a:pt x="1938" y="2992"/>
                  </a:cubicBezTo>
                  <a:cubicBezTo>
                    <a:pt x="1946" y="2985"/>
                    <a:pt x="1953" y="2977"/>
                    <a:pt x="1953" y="2970"/>
                  </a:cubicBezTo>
                  <a:cubicBezTo>
                    <a:pt x="1961" y="2963"/>
                    <a:pt x="1998" y="2911"/>
                    <a:pt x="2005" y="2911"/>
                  </a:cubicBezTo>
                  <a:cubicBezTo>
                    <a:pt x="2013" y="2918"/>
                    <a:pt x="2013" y="2925"/>
                    <a:pt x="2028" y="2925"/>
                  </a:cubicBezTo>
                  <a:cubicBezTo>
                    <a:pt x="2028" y="2970"/>
                    <a:pt x="2020" y="3007"/>
                    <a:pt x="2020" y="3052"/>
                  </a:cubicBezTo>
                  <a:cubicBezTo>
                    <a:pt x="2058" y="3052"/>
                    <a:pt x="2095" y="3074"/>
                    <a:pt x="2132" y="3074"/>
                  </a:cubicBezTo>
                  <a:cubicBezTo>
                    <a:pt x="2132" y="3044"/>
                    <a:pt x="2132" y="2992"/>
                    <a:pt x="2139" y="3000"/>
                  </a:cubicBezTo>
                  <a:cubicBezTo>
                    <a:pt x="2161" y="2985"/>
                    <a:pt x="2176" y="2992"/>
                    <a:pt x="2191" y="2985"/>
                  </a:cubicBezTo>
                  <a:cubicBezTo>
                    <a:pt x="2213" y="2977"/>
                    <a:pt x="2206" y="2970"/>
                    <a:pt x="2213" y="2955"/>
                  </a:cubicBezTo>
                  <a:cubicBezTo>
                    <a:pt x="2221" y="2933"/>
                    <a:pt x="2243" y="2925"/>
                    <a:pt x="2258" y="2918"/>
                  </a:cubicBezTo>
                  <a:cubicBezTo>
                    <a:pt x="2265" y="2911"/>
                    <a:pt x="2265" y="2911"/>
                    <a:pt x="2273" y="2903"/>
                  </a:cubicBezTo>
                  <a:cubicBezTo>
                    <a:pt x="2273" y="2896"/>
                    <a:pt x="2273" y="2881"/>
                    <a:pt x="2273" y="2874"/>
                  </a:cubicBezTo>
                  <a:cubicBezTo>
                    <a:pt x="2288" y="2866"/>
                    <a:pt x="2288" y="2859"/>
                    <a:pt x="2288" y="2844"/>
                  </a:cubicBezTo>
                  <a:cubicBezTo>
                    <a:pt x="2295" y="2821"/>
                    <a:pt x="2303" y="2814"/>
                    <a:pt x="2317" y="2799"/>
                  </a:cubicBezTo>
                  <a:cubicBezTo>
                    <a:pt x="2340" y="2777"/>
                    <a:pt x="2369" y="2777"/>
                    <a:pt x="2362" y="2740"/>
                  </a:cubicBezTo>
                  <a:cubicBezTo>
                    <a:pt x="2362" y="2703"/>
                    <a:pt x="2332" y="2688"/>
                    <a:pt x="2347" y="2651"/>
                  </a:cubicBezTo>
                  <a:cubicBezTo>
                    <a:pt x="2355" y="2628"/>
                    <a:pt x="2377" y="2614"/>
                    <a:pt x="2392" y="2599"/>
                  </a:cubicBezTo>
                  <a:cubicBezTo>
                    <a:pt x="2414" y="2576"/>
                    <a:pt x="2414" y="2547"/>
                    <a:pt x="2414" y="2517"/>
                  </a:cubicBezTo>
                  <a:cubicBezTo>
                    <a:pt x="2384" y="2524"/>
                    <a:pt x="2392" y="2487"/>
                    <a:pt x="2392" y="2472"/>
                  </a:cubicBezTo>
                  <a:cubicBezTo>
                    <a:pt x="2392" y="2458"/>
                    <a:pt x="2392" y="2450"/>
                    <a:pt x="2384" y="2435"/>
                  </a:cubicBezTo>
                  <a:cubicBezTo>
                    <a:pt x="2377" y="2420"/>
                    <a:pt x="2377" y="2420"/>
                    <a:pt x="2369" y="2406"/>
                  </a:cubicBezTo>
                  <a:cubicBezTo>
                    <a:pt x="2369" y="2376"/>
                    <a:pt x="2355" y="2369"/>
                    <a:pt x="2347" y="2346"/>
                  </a:cubicBezTo>
                  <a:cubicBezTo>
                    <a:pt x="2347" y="2294"/>
                    <a:pt x="2347" y="2279"/>
                    <a:pt x="2377" y="2235"/>
                  </a:cubicBezTo>
                  <a:cubicBezTo>
                    <a:pt x="2384" y="2227"/>
                    <a:pt x="2384" y="2212"/>
                    <a:pt x="2392" y="2205"/>
                  </a:cubicBezTo>
                  <a:cubicBezTo>
                    <a:pt x="2406" y="2183"/>
                    <a:pt x="2421" y="2168"/>
                    <a:pt x="2436" y="2146"/>
                  </a:cubicBezTo>
                  <a:cubicBezTo>
                    <a:pt x="2458" y="2131"/>
                    <a:pt x="2473" y="2116"/>
                    <a:pt x="2495" y="2109"/>
                  </a:cubicBezTo>
                  <a:cubicBezTo>
                    <a:pt x="2510" y="2109"/>
                    <a:pt x="2533" y="2116"/>
                    <a:pt x="2548" y="2109"/>
                  </a:cubicBezTo>
                  <a:cubicBezTo>
                    <a:pt x="2548" y="2064"/>
                    <a:pt x="2592" y="2042"/>
                    <a:pt x="2607" y="2005"/>
                  </a:cubicBezTo>
                  <a:cubicBezTo>
                    <a:pt x="2622" y="1982"/>
                    <a:pt x="2644" y="1967"/>
                    <a:pt x="2666" y="1960"/>
                  </a:cubicBezTo>
                  <a:cubicBezTo>
                    <a:pt x="2681" y="1960"/>
                    <a:pt x="2681" y="1960"/>
                    <a:pt x="2703" y="1953"/>
                  </a:cubicBezTo>
                  <a:cubicBezTo>
                    <a:pt x="2711" y="1945"/>
                    <a:pt x="2718" y="1945"/>
                    <a:pt x="2726" y="1938"/>
                  </a:cubicBezTo>
                  <a:cubicBezTo>
                    <a:pt x="2770" y="1901"/>
                    <a:pt x="2778" y="1834"/>
                    <a:pt x="2837" y="1834"/>
                  </a:cubicBezTo>
                  <a:cubicBezTo>
                    <a:pt x="2874" y="1834"/>
                    <a:pt x="2882" y="1812"/>
                    <a:pt x="2897" y="1782"/>
                  </a:cubicBezTo>
                  <a:cubicBezTo>
                    <a:pt x="2911" y="1737"/>
                    <a:pt x="2956" y="1670"/>
                    <a:pt x="3000" y="1641"/>
                  </a:cubicBezTo>
                  <a:cubicBezTo>
                    <a:pt x="3015" y="1633"/>
                    <a:pt x="3038" y="1633"/>
                    <a:pt x="3052" y="1626"/>
                  </a:cubicBezTo>
                  <a:cubicBezTo>
                    <a:pt x="3067" y="1618"/>
                    <a:pt x="3090" y="1611"/>
                    <a:pt x="3112" y="1604"/>
                  </a:cubicBezTo>
                  <a:cubicBezTo>
                    <a:pt x="3119" y="1604"/>
                    <a:pt x="3142" y="1611"/>
                    <a:pt x="3149" y="1604"/>
                  </a:cubicBezTo>
                  <a:cubicBezTo>
                    <a:pt x="3164" y="1604"/>
                    <a:pt x="3171" y="1589"/>
                    <a:pt x="3186" y="1581"/>
                  </a:cubicBezTo>
                  <a:cubicBezTo>
                    <a:pt x="3208" y="1574"/>
                    <a:pt x="3238" y="1574"/>
                    <a:pt x="3260" y="1567"/>
                  </a:cubicBezTo>
                  <a:cubicBezTo>
                    <a:pt x="3283" y="1559"/>
                    <a:pt x="3275" y="1529"/>
                    <a:pt x="3297" y="1515"/>
                  </a:cubicBezTo>
                  <a:cubicBezTo>
                    <a:pt x="3297" y="1522"/>
                    <a:pt x="3312" y="1537"/>
                    <a:pt x="3327" y="1544"/>
                  </a:cubicBezTo>
                  <a:cubicBezTo>
                    <a:pt x="3350" y="1544"/>
                    <a:pt x="3335" y="1537"/>
                    <a:pt x="3357" y="1522"/>
                  </a:cubicBezTo>
                  <a:cubicBezTo>
                    <a:pt x="3372" y="1515"/>
                    <a:pt x="3402" y="1515"/>
                    <a:pt x="3416" y="1522"/>
                  </a:cubicBezTo>
                  <a:cubicBezTo>
                    <a:pt x="3431" y="1529"/>
                    <a:pt x="3431" y="1544"/>
                    <a:pt x="3439" y="1544"/>
                  </a:cubicBezTo>
                  <a:cubicBezTo>
                    <a:pt x="3446" y="1552"/>
                    <a:pt x="3461" y="1552"/>
                    <a:pt x="3468" y="1567"/>
                  </a:cubicBezTo>
                  <a:cubicBezTo>
                    <a:pt x="3483" y="1581"/>
                    <a:pt x="3476" y="1611"/>
                    <a:pt x="3483" y="1626"/>
                  </a:cubicBezTo>
                  <a:cubicBezTo>
                    <a:pt x="3520" y="1633"/>
                    <a:pt x="3550" y="1648"/>
                    <a:pt x="3580" y="1670"/>
                  </a:cubicBezTo>
                  <a:cubicBezTo>
                    <a:pt x="3595" y="1670"/>
                    <a:pt x="3617" y="1693"/>
                    <a:pt x="3632" y="1693"/>
                  </a:cubicBezTo>
                  <a:cubicBezTo>
                    <a:pt x="3647" y="1685"/>
                    <a:pt x="3654" y="1663"/>
                    <a:pt x="3669" y="1656"/>
                  </a:cubicBezTo>
                  <a:cubicBezTo>
                    <a:pt x="3669" y="1633"/>
                    <a:pt x="3632" y="1596"/>
                    <a:pt x="3617" y="1574"/>
                  </a:cubicBezTo>
                  <a:cubicBezTo>
                    <a:pt x="3602" y="1559"/>
                    <a:pt x="3595" y="1552"/>
                    <a:pt x="3587" y="1537"/>
                  </a:cubicBezTo>
                  <a:cubicBezTo>
                    <a:pt x="3580" y="1537"/>
                    <a:pt x="3557" y="1515"/>
                    <a:pt x="3557" y="1515"/>
                  </a:cubicBezTo>
                  <a:cubicBezTo>
                    <a:pt x="3550" y="1500"/>
                    <a:pt x="3535" y="1500"/>
                    <a:pt x="3535" y="1485"/>
                  </a:cubicBezTo>
                  <a:cubicBezTo>
                    <a:pt x="3528" y="1477"/>
                    <a:pt x="3528" y="1462"/>
                    <a:pt x="3520" y="1455"/>
                  </a:cubicBezTo>
                  <a:cubicBezTo>
                    <a:pt x="3513" y="1455"/>
                    <a:pt x="3491" y="1455"/>
                    <a:pt x="3491" y="1448"/>
                  </a:cubicBezTo>
                  <a:cubicBezTo>
                    <a:pt x="3483" y="1425"/>
                    <a:pt x="3439" y="1284"/>
                    <a:pt x="3491" y="1284"/>
                  </a:cubicBezTo>
                  <a:cubicBezTo>
                    <a:pt x="3505" y="1270"/>
                    <a:pt x="3520" y="1240"/>
                    <a:pt x="3535" y="1240"/>
                  </a:cubicBezTo>
                  <a:cubicBezTo>
                    <a:pt x="3557" y="1202"/>
                    <a:pt x="3639" y="1165"/>
                    <a:pt x="3632" y="1113"/>
                  </a:cubicBezTo>
                  <a:cubicBezTo>
                    <a:pt x="3647" y="1099"/>
                    <a:pt x="3662" y="1084"/>
                    <a:pt x="3691" y="1084"/>
                  </a:cubicBezTo>
                  <a:cubicBezTo>
                    <a:pt x="3713" y="1084"/>
                    <a:pt x="3736" y="1091"/>
                    <a:pt x="3758" y="1091"/>
                  </a:cubicBezTo>
                  <a:cubicBezTo>
                    <a:pt x="3758" y="1062"/>
                    <a:pt x="3751" y="1017"/>
                    <a:pt x="3765" y="995"/>
                  </a:cubicBezTo>
                  <a:cubicBezTo>
                    <a:pt x="3765" y="995"/>
                    <a:pt x="3765" y="995"/>
                    <a:pt x="3773" y="995"/>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15" name="Freeform 23"/>
            <p:cNvSpPr>
              <a:spLocks noChangeArrowheads="1"/>
            </p:cNvSpPr>
            <p:nvPr/>
          </p:nvSpPr>
          <p:spPr bwMode="auto">
            <a:xfrm>
              <a:off x="14375370" y="6491918"/>
              <a:ext cx="867396" cy="304815"/>
            </a:xfrm>
            <a:custGeom>
              <a:avLst/>
              <a:gdLst>
                <a:gd name="T0" fmla="*/ 1953 w 2006"/>
                <a:gd name="T1" fmla="*/ 602 h 707"/>
                <a:gd name="T2" fmla="*/ 1997 w 2006"/>
                <a:gd name="T3" fmla="*/ 505 h 707"/>
                <a:gd name="T4" fmla="*/ 1916 w 2006"/>
                <a:gd name="T5" fmla="*/ 312 h 707"/>
                <a:gd name="T6" fmla="*/ 1767 w 2006"/>
                <a:gd name="T7" fmla="*/ 230 h 707"/>
                <a:gd name="T8" fmla="*/ 1589 w 2006"/>
                <a:gd name="T9" fmla="*/ 275 h 707"/>
                <a:gd name="T10" fmla="*/ 1567 w 2006"/>
                <a:gd name="T11" fmla="*/ 104 h 707"/>
                <a:gd name="T12" fmla="*/ 1641 w 2006"/>
                <a:gd name="T13" fmla="*/ 22 h 707"/>
                <a:gd name="T14" fmla="*/ 1477 w 2006"/>
                <a:gd name="T15" fmla="*/ 30 h 707"/>
                <a:gd name="T16" fmla="*/ 1307 w 2006"/>
                <a:gd name="T17" fmla="*/ 89 h 707"/>
                <a:gd name="T18" fmla="*/ 1247 w 2006"/>
                <a:gd name="T19" fmla="*/ 89 h 707"/>
                <a:gd name="T20" fmla="*/ 1136 w 2006"/>
                <a:gd name="T21" fmla="*/ 134 h 707"/>
                <a:gd name="T22" fmla="*/ 1047 w 2006"/>
                <a:gd name="T23" fmla="*/ 230 h 707"/>
                <a:gd name="T24" fmla="*/ 987 w 2006"/>
                <a:gd name="T25" fmla="*/ 290 h 707"/>
                <a:gd name="T26" fmla="*/ 935 w 2006"/>
                <a:gd name="T27" fmla="*/ 193 h 707"/>
                <a:gd name="T28" fmla="*/ 854 w 2006"/>
                <a:gd name="T29" fmla="*/ 230 h 707"/>
                <a:gd name="T30" fmla="*/ 742 w 2006"/>
                <a:gd name="T31" fmla="*/ 156 h 707"/>
                <a:gd name="T32" fmla="*/ 594 w 2006"/>
                <a:gd name="T33" fmla="*/ 149 h 707"/>
                <a:gd name="T34" fmla="*/ 445 w 2006"/>
                <a:gd name="T35" fmla="*/ 119 h 707"/>
                <a:gd name="T36" fmla="*/ 297 w 2006"/>
                <a:gd name="T37" fmla="*/ 127 h 707"/>
                <a:gd name="T38" fmla="*/ 96 w 2006"/>
                <a:gd name="T39" fmla="*/ 193 h 707"/>
                <a:gd name="T40" fmla="*/ 37 w 2006"/>
                <a:gd name="T41" fmla="*/ 297 h 707"/>
                <a:gd name="T42" fmla="*/ 74 w 2006"/>
                <a:gd name="T43" fmla="*/ 409 h 707"/>
                <a:gd name="T44" fmla="*/ 22 w 2006"/>
                <a:gd name="T45" fmla="*/ 542 h 707"/>
                <a:gd name="T46" fmla="*/ 230 w 2006"/>
                <a:gd name="T47" fmla="*/ 602 h 707"/>
                <a:gd name="T48" fmla="*/ 408 w 2006"/>
                <a:gd name="T49" fmla="*/ 646 h 707"/>
                <a:gd name="T50" fmla="*/ 787 w 2006"/>
                <a:gd name="T51" fmla="*/ 639 h 707"/>
                <a:gd name="T52" fmla="*/ 950 w 2006"/>
                <a:gd name="T53" fmla="*/ 654 h 707"/>
                <a:gd name="T54" fmla="*/ 1128 w 2006"/>
                <a:gd name="T55" fmla="*/ 661 h 707"/>
                <a:gd name="T56" fmla="*/ 1203 w 2006"/>
                <a:gd name="T57" fmla="*/ 661 h 707"/>
                <a:gd name="T58" fmla="*/ 1307 w 2006"/>
                <a:gd name="T59" fmla="*/ 661 h 707"/>
                <a:gd name="T60" fmla="*/ 1381 w 2006"/>
                <a:gd name="T61" fmla="*/ 631 h 707"/>
                <a:gd name="T62" fmla="*/ 1685 w 2006"/>
                <a:gd name="T63" fmla="*/ 698 h 707"/>
                <a:gd name="T64" fmla="*/ 1782 w 2006"/>
                <a:gd name="T65" fmla="*/ 706 h 707"/>
                <a:gd name="T66" fmla="*/ 1953 w 2006"/>
                <a:gd name="T67" fmla="*/ 602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6" h="707">
                  <a:moveTo>
                    <a:pt x="1953" y="602"/>
                  </a:moveTo>
                  <a:lnTo>
                    <a:pt x="1953" y="602"/>
                  </a:lnTo>
                  <a:cubicBezTo>
                    <a:pt x="1968" y="594"/>
                    <a:pt x="1982" y="587"/>
                    <a:pt x="1997" y="579"/>
                  </a:cubicBezTo>
                  <a:cubicBezTo>
                    <a:pt x="2005" y="557"/>
                    <a:pt x="2005" y="527"/>
                    <a:pt x="1997" y="505"/>
                  </a:cubicBezTo>
                  <a:cubicBezTo>
                    <a:pt x="1968" y="468"/>
                    <a:pt x="1901" y="468"/>
                    <a:pt x="1886" y="416"/>
                  </a:cubicBezTo>
                  <a:cubicBezTo>
                    <a:pt x="1886" y="401"/>
                    <a:pt x="1886" y="319"/>
                    <a:pt x="1916" y="312"/>
                  </a:cubicBezTo>
                  <a:cubicBezTo>
                    <a:pt x="1893" y="312"/>
                    <a:pt x="1849" y="305"/>
                    <a:pt x="1834" y="297"/>
                  </a:cubicBezTo>
                  <a:cubicBezTo>
                    <a:pt x="1797" y="282"/>
                    <a:pt x="1804" y="245"/>
                    <a:pt x="1767" y="230"/>
                  </a:cubicBezTo>
                  <a:cubicBezTo>
                    <a:pt x="1737" y="223"/>
                    <a:pt x="1700" y="238"/>
                    <a:pt x="1671" y="245"/>
                  </a:cubicBezTo>
                  <a:cubicBezTo>
                    <a:pt x="1641" y="253"/>
                    <a:pt x="1626" y="282"/>
                    <a:pt x="1589" y="275"/>
                  </a:cubicBezTo>
                  <a:cubicBezTo>
                    <a:pt x="1589" y="238"/>
                    <a:pt x="1589" y="208"/>
                    <a:pt x="1596" y="178"/>
                  </a:cubicBezTo>
                  <a:cubicBezTo>
                    <a:pt x="1604" y="141"/>
                    <a:pt x="1611" y="112"/>
                    <a:pt x="1567" y="104"/>
                  </a:cubicBezTo>
                  <a:cubicBezTo>
                    <a:pt x="1567" y="89"/>
                    <a:pt x="1589" y="60"/>
                    <a:pt x="1596" y="52"/>
                  </a:cubicBezTo>
                  <a:cubicBezTo>
                    <a:pt x="1619" y="45"/>
                    <a:pt x="1648" y="45"/>
                    <a:pt x="1641" y="22"/>
                  </a:cubicBezTo>
                  <a:cubicBezTo>
                    <a:pt x="1611" y="22"/>
                    <a:pt x="1582" y="30"/>
                    <a:pt x="1552" y="30"/>
                  </a:cubicBezTo>
                  <a:cubicBezTo>
                    <a:pt x="1522" y="30"/>
                    <a:pt x="1500" y="30"/>
                    <a:pt x="1477" y="30"/>
                  </a:cubicBezTo>
                  <a:cubicBezTo>
                    <a:pt x="1440" y="82"/>
                    <a:pt x="1374" y="0"/>
                    <a:pt x="1329" y="22"/>
                  </a:cubicBezTo>
                  <a:cubicBezTo>
                    <a:pt x="1292" y="45"/>
                    <a:pt x="1314" y="67"/>
                    <a:pt x="1307" y="89"/>
                  </a:cubicBezTo>
                  <a:cubicBezTo>
                    <a:pt x="1299" y="119"/>
                    <a:pt x="1284" y="119"/>
                    <a:pt x="1284" y="156"/>
                  </a:cubicBezTo>
                  <a:cubicBezTo>
                    <a:pt x="1255" y="141"/>
                    <a:pt x="1262" y="104"/>
                    <a:pt x="1247" y="89"/>
                  </a:cubicBezTo>
                  <a:cubicBezTo>
                    <a:pt x="1225" y="74"/>
                    <a:pt x="1203" y="74"/>
                    <a:pt x="1180" y="74"/>
                  </a:cubicBezTo>
                  <a:cubicBezTo>
                    <a:pt x="1180" y="104"/>
                    <a:pt x="1136" y="97"/>
                    <a:pt x="1136" y="134"/>
                  </a:cubicBezTo>
                  <a:cubicBezTo>
                    <a:pt x="1128" y="164"/>
                    <a:pt x="1188" y="178"/>
                    <a:pt x="1128" y="193"/>
                  </a:cubicBezTo>
                  <a:cubicBezTo>
                    <a:pt x="1091" y="193"/>
                    <a:pt x="1054" y="178"/>
                    <a:pt x="1047" y="230"/>
                  </a:cubicBezTo>
                  <a:cubicBezTo>
                    <a:pt x="1032" y="245"/>
                    <a:pt x="1017" y="238"/>
                    <a:pt x="1010" y="245"/>
                  </a:cubicBezTo>
                  <a:cubicBezTo>
                    <a:pt x="995" y="253"/>
                    <a:pt x="995" y="267"/>
                    <a:pt x="987" y="290"/>
                  </a:cubicBezTo>
                  <a:cubicBezTo>
                    <a:pt x="957" y="290"/>
                    <a:pt x="943" y="290"/>
                    <a:pt x="935" y="267"/>
                  </a:cubicBezTo>
                  <a:cubicBezTo>
                    <a:pt x="928" y="245"/>
                    <a:pt x="935" y="208"/>
                    <a:pt x="935" y="193"/>
                  </a:cubicBezTo>
                  <a:cubicBezTo>
                    <a:pt x="913" y="186"/>
                    <a:pt x="906" y="186"/>
                    <a:pt x="883" y="201"/>
                  </a:cubicBezTo>
                  <a:cubicBezTo>
                    <a:pt x="876" y="201"/>
                    <a:pt x="876" y="238"/>
                    <a:pt x="854" y="230"/>
                  </a:cubicBezTo>
                  <a:cubicBezTo>
                    <a:pt x="824" y="230"/>
                    <a:pt x="831" y="193"/>
                    <a:pt x="817" y="178"/>
                  </a:cubicBezTo>
                  <a:cubicBezTo>
                    <a:pt x="794" y="149"/>
                    <a:pt x="772" y="171"/>
                    <a:pt x="742" y="156"/>
                  </a:cubicBezTo>
                  <a:cubicBezTo>
                    <a:pt x="720" y="149"/>
                    <a:pt x="698" y="134"/>
                    <a:pt x="675" y="134"/>
                  </a:cubicBezTo>
                  <a:cubicBezTo>
                    <a:pt x="646" y="134"/>
                    <a:pt x="623" y="149"/>
                    <a:pt x="594" y="149"/>
                  </a:cubicBezTo>
                  <a:cubicBezTo>
                    <a:pt x="564" y="156"/>
                    <a:pt x="527" y="149"/>
                    <a:pt x="497" y="141"/>
                  </a:cubicBezTo>
                  <a:cubicBezTo>
                    <a:pt x="475" y="141"/>
                    <a:pt x="467" y="127"/>
                    <a:pt x="445" y="119"/>
                  </a:cubicBezTo>
                  <a:cubicBezTo>
                    <a:pt x="423" y="112"/>
                    <a:pt x="408" y="119"/>
                    <a:pt x="378" y="127"/>
                  </a:cubicBezTo>
                  <a:cubicBezTo>
                    <a:pt x="349" y="134"/>
                    <a:pt x="326" y="127"/>
                    <a:pt x="297" y="127"/>
                  </a:cubicBezTo>
                  <a:cubicBezTo>
                    <a:pt x="297" y="193"/>
                    <a:pt x="170" y="171"/>
                    <a:pt x="133" y="171"/>
                  </a:cubicBezTo>
                  <a:cubicBezTo>
                    <a:pt x="104" y="171"/>
                    <a:pt x="111" y="171"/>
                    <a:pt x="96" y="193"/>
                  </a:cubicBezTo>
                  <a:cubicBezTo>
                    <a:pt x="74" y="208"/>
                    <a:pt x="74" y="238"/>
                    <a:pt x="37" y="245"/>
                  </a:cubicBezTo>
                  <a:cubicBezTo>
                    <a:pt x="37" y="260"/>
                    <a:pt x="37" y="275"/>
                    <a:pt x="37" y="297"/>
                  </a:cubicBezTo>
                  <a:cubicBezTo>
                    <a:pt x="44" y="290"/>
                    <a:pt x="52" y="297"/>
                    <a:pt x="59" y="297"/>
                  </a:cubicBezTo>
                  <a:cubicBezTo>
                    <a:pt x="67" y="319"/>
                    <a:pt x="96" y="394"/>
                    <a:pt x="74" y="409"/>
                  </a:cubicBezTo>
                  <a:cubicBezTo>
                    <a:pt x="59" y="416"/>
                    <a:pt x="29" y="416"/>
                    <a:pt x="0" y="416"/>
                  </a:cubicBezTo>
                  <a:cubicBezTo>
                    <a:pt x="0" y="461"/>
                    <a:pt x="0" y="505"/>
                    <a:pt x="22" y="542"/>
                  </a:cubicBezTo>
                  <a:cubicBezTo>
                    <a:pt x="44" y="579"/>
                    <a:pt x="89" y="557"/>
                    <a:pt x="126" y="557"/>
                  </a:cubicBezTo>
                  <a:cubicBezTo>
                    <a:pt x="170" y="550"/>
                    <a:pt x="185" y="587"/>
                    <a:pt x="230" y="602"/>
                  </a:cubicBezTo>
                  <a:cubicBezTo>
                    <a:pt x="252" y="609"/>
                    <a:pt x="297" y="617"/>
                    <a:pt x="319" y="624"/>
                  </a:cubicBezTo>
                  <a:cubicBezTo>
                    <a:pt x="356" y="631"/>
                    <a:pt x="371" y="646"/>
                    <a:pt x="408" y="646"/>
                  </a:cubicBezTo>
                  <a:cubicBezTo>
                    <a:pt x="467" y="646"/>
                    <a:pt x="534" y="646"/>
                    <a:pt x="594" y="639"/>
                  </a:cubicBezTo>
                  <a:cubicBezTo>
                    <a:pt x="661" y="631"/>
                    <a:pt x="727" y="639"/>
                    <a:pt x="787" y="639"/>
                  </a:cubicBezTo>
                  <a:cubicBezTo>
                    <a:pt x="817" y="639"/>
                    <a:pt x="846" y="631"/>
                    <a:pt x="869" y="631"/>
                  </a:cubicBezTo>
                  <a:cubicBezTo>
                    <a:pt x="898" y="631"/>
                    <a:pt x="920" y="654"/>
                    <a:pt x="950" y="654"/>
                  </a:cubicBezTo>
                  <a:cubicBezTo>
                    <a:pt x="980" y="654"/>
                    <a:pt x="1002" y="631"/>
                    <a:pt x="1032" y="624"/>
                  </a:cubicBezTo>
                  <a:cubicBezTo>
                    <a:pt x="1069" y="624"/>
                    <a:pt x="1091" y="669"/>
                    <a:pt x="1128" y="661"/>
                  </a:cubicBezTo>
                  <a:cubicBezTo>
                    <a:pt x="1151" y="661"/>
                    <a:pt x="1166" y="639"/>
                    <a:pt x="1188" y="646"/>
                  </a:cubicBezTo>
                  <a:cubicBezTo>
                    <a:pt x="1188" y="646"/>
                    <a:pt x="1195" y="661"/>
                    <a:pt x="1203" y="661"/>
                  </a:cubicBezTo>
                  <a:lnTo>
                    <a:pt x="1217" y="661"/>
                  </a:lnTo>
                  <a:cubicBezTo>
                    <a:pt x="1240" y="661"/>
                    <a:pt x="1292" y="676"/>
                    <a:pt x="1307" y="661"/>
                  </a:cubicBezTo>
                  <a:cubicBezTo>
                    <a:pt x="1322" y="654"/>
                    <a:pt x="1307" y="639"/>
                    <a:pt x="1329" y="631"/>
                  </a:cubicBezTo>
                  <a:cubicBezTo>
                    <a:pt x="1344" y="624"/>
                    <a:pt x="1366" y="631"/>
                    <a:pt x="1381" y="631"/>
                  </a:cubicBezTo>
                  <a:cubicBezTo>
                    <a:pt x="1440" y="624"/>
                    <a:pt x="1500" y="631"/>
                    <a:pt x="1552" y="631"/>
                  </a:cubicBezTo>
                  <a:cubicBezTo>
                    <a:pt x="1604" y="639"/>
                    <a:pt x="1663" y="654"/>
                    <a:pt x="1685" y="698"/>
                  </a:cubicBezTo>
                  <a:cubicBezTo>
                    <a:pt x="1708" y="706"/>
                    <a:pt x="1760" y="691"/>
                    <a:pt x="1782" y="706"/>
                  </a:cubicBezTo>
                  <a:lnTo>
                    <a:pt x="1782" y="706"/>
                  </a:lnTo>
                  <a:cubicBezTo>
                    <a:pt x="1812" y="691"/>
                    <a:pt x="1841" y="691"/>
                    <a:pt x="1864" y="676"/>
                  </a:cubicBezTo>
                  <a:cubicBezTo>
                    <a:pt x="1901" y="661"/>
                    <a:pt x="1923" y="617"/>
                    <a:pt x="1953" y="602"/>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16" name="Freeform 24"/>
            <p:cNvSpPr>
              <a:spLocks noChangeArrowheads="1"/>
            </p:cNvSpPr>
            <p:nvPr/>
          </p:nvSpPr>
          <p:spPr bwMode="auto">
            <a:xfrm>
              <a:off x="15097883" y="6962477"/>
              <a:ext cx="379368" cy="784900"/>
            </a:xfrm>
            <a:custGeom>
              <a:avLst/>
              <a:gdLst>
                <a:gd name="T0" fmla="*/ 653 w 877"/>
                <a:gd name="T1" fmla="*/ 252 h 1819"/>
                <a:gd name="T2" fmla="*/ 564 w 877"/>
                <a:gd name="T3" fmla="*/ 230 h 1819"/>
                <a:gd name="T4" fmla="*/ 497 w 877"/>
                <a:gd name="T5" fmla="*/ 171 h 1819"/>
                <a:gd name="T6" fmla="*/ 482 w 877"/>
                <a:gd name="T7" fmla="*/ 59 h 1819"/>
                <a:gd name="T8" fmla="*/ 348 w 877"/>
                <a:gd name="T9" fmla="*/ 82 h 1819"/>
                <a:gd name="T10" fmla="*/ 259 w 877"/>
                <a:gd name="T11" fmla="*/ 104 h 1819"/>
                <a:gd name="T12" fmla="*/ 215 w 877"/>
                <a:gd name="T13" fmla="*/ 178 h 1819"/>
                <a:gd name="T14" fmla="*/ 156 w 877"/>
                <a:gd name="T15" fmla="*/ 245 h 1819"/>
                <a:gd name="T16" fmla="*/ 89 w 877"/>
                <a:gd name="T17" fmla="*/ 185 h 1819"/>
                <a:gd name="T18" fmla="*/ 7 w 877"/>
                <a:gd name="T19" fmla="*/ 274 h 1819"/>
                <a:gd name="T20" fmla="*/ 29 w 877"/>
                <a:gd name="T21" fmla="*/ 379 h 1819"/>
                <a:gd name="T22" fmla="*/ 44 w 877"/>
                <a:gd name="T23" fmla="*/ 542 h 1819"/>
                <a:gd name="T24" fmla="*/ 96 w 877"/>
                <a:gd name="T25" fmla="*/ 638 h 1819"/>
                <a:gd name="T26" fmla="*/ 103 w 877"/>
                <a:gd name="T27" fmla="*/ 750 h 1819"/>
                <a:gd name="T28" fmla="*/ 141 w 877"/>
                <a:gd name="T29" fmla="*/ 936 h 1819"/>
                <a:gd name="T30" fmla="*/ 156 w 877"/>
                <a:gd name="T31" fmla="*/ 1084 h 1819"/>
                <a:gd name="T32" fmla="*/ 200 w 877"/>
                <a:gd name="T33" fmla="*/ 1188 h 1819"/>
                <a:gd name="T34" fmla="*/ 252 w 877"/>
                <a:gd name="T35" fmla="*/ 1329 h 1819"/>
                <a:gd name="T36" fmla="*/ 289 w 877"/>
                <a:gd name="T37" fmla="*/ 1418 h 1819"/>
                <a:gd name="T38" fmla="*/ 326 w 877"/>
                <a:gd name="T39" fmla="*/ 1685 h 1819"/>
                <a:gd name="T40" fmla="*/ 378 w 877"/>
                <a:gd name="T41" fmla="*/ 1781 h 1819"/>
                <a:gd name="T42" fmla="*/ 415 w 877"/>
                <a:gd name="T43" fmla="*/ 1670 h 1819"/>
                <a:gd name="T44" fmla="*/ 467 w 877"/>
                <a:gd name="T45" fmla="*/ 1714 h 1819"/>
                <a:gd name="T46" fmla="*/ 534 w 877"/>
                <a:gd name="T47" fmla="*/ 1818 h 1819"/>
                <a:gd name="T48" fmla="*/ 616 w 877"/>
                <a:gd name="T49" fmla="*/ 1744 h 1819"/>
                <a:gd name="T50" fmla="*/ 668 w 877"/>
                <a:gd name="T51" fmla="*/ 1647 h 1819"/>
                <a:gd name="T52" fmla="*/ 750 w 877"/>
                <a:gd name="T53" fmla="*/ 1633 h 1819"/>
                <a:gd name="T54" fmla="*/ 772 w 877"/>
                <a:gd name="T55" fmla="*/ 1514 h 1819"/>
                <a:gd name="T56" fmla="*/ 727 w 877"/>
                <a:gd name="T57" fmla="*/ 1440 h 1819"/>
                <a:gd name="T58" fmla="*/ 705 w 877"/>
                <a:gd name="T59" fmla="*/ 1270 h 1819"/>
                <a:gd name="T60" fmla="*/ 660 w 877"/>
                <a:gd name="T61" fmla="*/ 1143 h 1819"/>
                <a:gd name="T62" fmla="*/ 698 w 877"/>
                <a:gd name="T63" fmla="*/ 1084 h 1819"/>
                <a:gd name="T64" fmla="*/ 809 w 877"/>
                <a:gd name="T65" fmla="*/ 1054 h 1819"/>
                <a:gd name="T66" fmla="*/ 846 w 877"/>
                <a:gd name="T67" fmla="*/ 958 h 1819"/>
                <a:gd name="T68" fmla="*/ 876 w 877"/>
                <a:gd name="T69" fmla="*/ 698 h 1819"/>
                <a:gd name="T70" fmla="*/ 816 w 877"/>
                <a:gd name="T71" fmla="*/ 453 h 1819"/>
                <a:gd name="T72" fmla="*/ 764 w 877"/>
                <a:gd name="T73" fmla="*/ 334 h 1819"/>
                <a:gd name="T74" fmla="*/ 750 w 877"/>
                <a:gd name="T75" fmla="*/ 252 h 1819"/>
                <a:gd name="T76" fmla="*/ 653 w 877"/>
                <a:gd name="T77" fmla="*/ 252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7" h="1819">
                  <a:moveTo>
                    <a:pt x="653" y="252"/>
                  </a:moveTo>
                  <a:lnTo>
                    <a:pt x="653" y="252"/>
                  </a:lnTo>
                  <a:cubicBezTo>
                    <a:pt x="638" y="252"/>
                    <a:pt x="616" y="260"/>
                    <a:pt x="601" y="252"/>
                  </a:cubicBezTo>
                  <a:cubicBezTo>
                    <a:pt x="586" y="237"/>
                    <a:pt x="594" y="237"/>
                    <a:pt x="564" y="230"/>
                  </a:cubicBezTo>
                  <a:cubicBezTo>
                    <a:pt x="534" y="223"/>
                    <a:pt x="505" y="230"/>
                    <a:pt x="475" y="215"/>
                  </a:cubicBezTo>
                  <a:cubicBezTo>
                    <a:pt x="467" y="193"/>
                    <a:pt x="490" y="193"/>
                    <a:pt x="497" y="171"/>
                  </a:cubicBezTo>
                  <a:cubicBezTo>
                    <a:pt x="505" y="156"/>
                    <a:pt x="505" y="141"/>
                    <a:pt x="505" y="126"/>
                  </a:cubicBezTo>
                  <a:cubicBezTo>
                    <a:pt x="505" y="111"/>
                    <a:pt x="490" y="82"/>
                    <a:pt x="482" y="59"/>
                  </a:cubicBezTo>
                  <a:cubicBezTo>
                    <a:pt x="460" y="67"/>
                    <a:pt x="438" y="52"/>
                    <a:pt x="415" y="52"/>
                  </a:cubicBezTo>
                  <a:cubicBezTo>
                    <a:pt x="393" y="59"/>
                    <a:pt x="378" y="89"/>
                    <a:pt x="348" y="82"/>
                  </a:cubicBezTo>
                  <a:cubicBezTo>
                    <a:pt x="341" y="52"/>
                    <a:pt x="297" y="29"/>
                    <a:pt x="282" y="0"/>
                  </a:cubicBezTo>
                  <a:cubicBezTo>
                    <a:pt x="282" y="29"/>
                    <a:pt x="282" y="82"/>
                    <a:pt x="259" y="104"/>
                  </a:cubicBezTo>
                  <a:cubicBezTo>
                    <a:pt x="245" y="111"/>
                    <a:pt x="230" y="111"/>
                    <a:pt x="222" y="133"/>
                  </a:cubicBezTo>
                  <a:cubicBezTo>
                    <a:pt x="215" y="141"/>
                    <a:pt x="215" y="163"/>
                    <a:pt x="215" y="178"/>
                  </a:cubicBezTo>
                  <a:cubicBezTo>
                    <a:pt x="208" y="178"/>
                    <a:pt x="193" y="178"/>
                    <a:pt x="178" y="178"/>
                  </a:cubicBezTo>
                  <a:cubicBezTo>
                    <a:pt x="178" y="208"/>
                    <a:pt x="178" y="223"/>
                    <a:pt x="156" y="245"/>
                  </a:cubicBezTo>
                  <a:cubicBezTo>
                    <a:pt x="141" y="260"/>
                    <a:pt x="111" y="274"/>
                    <a:pt x="89" y="267"/>
                  </a:cubicBezTo>
                  <a:cubicBezTo>
                    <a:pt x="89" y="237"/>
                    <a:pt x="89" y="215"/>
                    <a:pt x="89" y="185"/>
                  </a:cubicBezTo>
                  <a:cubicBezTo>
                    <a:pt x="81" y="185"/>
                    <a:pt x="44" y="193"/>
                    <a:pt x="7" y="193"/>
                  </a:cubicBezTo>
                  <a:cubicBezTo>
                    <a:pt x="0" y="223"/>
                    <a:pt x="0" y="252"/>
                    <a:pt x="7" y="274"/>
                  </a:cubicBezTo>
                  <a:cubicBezTo>
                    <a:pt x="7" y="282"/>
                    <a:pt x="37" y="297"/>
                    <a:pt x="37" y="319"/>
                  </a:cubicBezTo>
                  <a:cubicBezTo>
                    <a:pt x="37" y="334"/>
                    <a:pt x="29" y="356"/>
                    <a:pt x="29" y="379"/>
                  </a:cubicBezTo>
                  <a:cubicBezTo>
                    <a:pt x="37" y="401"/>
                    <a:pt x="51" y="416"/>
                    <a:pt x="51" y="438"/>
                  </a:cubicBezTo>
                  <a:cubicBezTo>
                    <a:pt x="59" y="475"/>
                    <a:pt x="51" y="512"/>
                    <a:pt x="44" y="542"/>
                  </a:cubicBezTo>
                  <a:lnTo>
                    <a:pt x="44" y="542"/>
                  </a:lnTo>
                  <a:cubicBezTo>
                    <a:pt x="81" y="527"/>
                    <a:pt x="89" y="616"/>
                    <a:pt x="96" y="638"/>
                  </a:cubicBezTo>
                  <a:cubicBezTo>
                    <a:pt x="103" y="653"/>
                    <a:pt x="103" y="676"/>
                    <a:pt x="103" y="698"/>
                  </a:cubicBezTo>
                  <a:cubicBezTo>
                    <a:pt x="96" y="713"/>
                    <a:pt x="96" y="735"/>
                    <a:pt x="103" y="750"/>
                  </a:cubicBezTo>
                  <a:cubicBezTo>
                    <a:pt x="118" y="772"/>
                    <a:pt x="141" y="779"/>
                    <a:pt x="148" y="809"/>
                  </a:cubicBezTo>
                  <a:cubicBezTo>
                    <a:pt x="148" y="846"/>
                    <a:pt x="141" y="898"/>
                    <a:pt x="141" y="936"/>
                  </a:cubicBezTo>
                  <a:cubicBezTo>
                    <a:pt x="141" y="965"/>
                    <a:pt x="133" y="987"/>
                    <a:pt x="133" y="1010"/>
                  </a:cubicBezTo>
                  <a:cubicBezTo>
                    <a:pt x="133" y="1039"/>
                    <a:pt x="148" y="1054"/>
                    <a:pt x="156" y="1084"/>
                  </a:cubicBezTo>
                  <a:cubicBezTo>
                    <a:pt x="163" y="1106"/>
                    <a:pt x="163" y="1136"/>
                    <a:pt x="178" y="1151"/>
                  </a:cubicBezTo>
                  <a:cubicBezTo>
                    <a:pt x="185" y="1166"/>
                    <a:pt x="193" y="1181"/>
                    <a:pt x="200" y="1188"/>
                  </a:cubicBezTo>
                  <a:cubicBezTo>
                    <a:pt x="222" y="1225"/>
                    <a:pt x="230" y="1255"/>
                    <a:pt x="245" y="1292"/>
                  </a:cubicBezTo>
                  <a:cubicBezTo>
                    <a:pt x="252" y="1307"/>
                    <a:pt x="252" y="1314"/>
                    <a:pt x="252" y="1329"/>
                  </a:cubicBezTo>
                  <a:cubicBezTo>
                    <a:pt x="259" y="1351"/>
                    <a:pt x="267" y="1366"/>
                    <a:pt x="274" y="1381"/>
                  </a:cubicBezTo>
                  <a:cubicBezTo>
                    <a:pt x="282" y="1389"/>
                    <a:pt x="289" y="1403"/>
                    <a:pt x="289" y="1418"/>
                  </a:cubicBezTo>
                  <a:cubicBezTo>
                    <a:pt x="297" y="1447"/>
                    <a:pt x="311" y="1469"/>
                    <a:pt x="311" y="1491"/>
                  </a:cubicBezTo>
                  <a:cubicBezTo>
                    <a:pt x="311" y="1558"/>
                    <a:pt x="319" y="1625"/>
                    <a:pt x="326" y="1685"/>
                  </a:cubicBezTo>
                  <a:cubicBezTo>
                    <a:pt x="326" y="1714"/>
                    <a:pt x="348" y="1722"/>
                    <a:pt x="348" y="1751"/>
                  </a:cubicBezTo>
                  <a:cubicBezTo>
                    <a:pt x="348" y="1774"/>
                    <a:pt x="348" y="1781"/>
                    <a:pt x="378" y="1781"/>
                  </a:cubicBezTo>
                  <a:cubicBezTo>
                    <a:pt x="408" y="1774"/>
                    <a:pt x="393" y="1751"/>
                    <a:pt x="393" y="1729"/>
                  </a:cubicBezTo>
                  <a:cubicBezTo>
                    <a:pt x="393" y="1707"/>
                    <a:pt x="393" y="1670"/>
                    <a:pt x="415" y="1670"/>
                  </a:cubicBezTo>
                  <a:cubicBezTo>
                    <a:pt x="430" y="1670"/>
                    <a:pt x="430" y="1685"/>
                    <a:pt x="438" y="1692"/>
                  </a:cubicBezTo>
                  <a:cubicBezTo>
                    <a:pt x="445" y="1699"/>
                    <a:pt x="453" y="1707"/>
                    <a:pt x="467" y="1714"/>
                  </a:cubicBezTo>
                  <a:cubicBezTo>
                    <a:pt x="482" y="1729"/>
                    <a:pt x="497" y="1744"/>
                    <a:pt x="505" y="1774"/>
                  </a:cubicBezTo>
                  <a:cubicBezTo>
                    <a:pt x="512" y="1788"/>
                    <a:pt x="512" y="1811"/>
                    <a:pt x="534" y="1818"/>
                  </a:cubicBezTo>
                  <a:cubicBezTo>
                    <a:pt x="549" y="1818"/>
                    <a:pt x="571" y="1811"/>
                    <a:pt x="594" y="1811"/>
                  </a:cubicBezTo>
                  <a:cubicBezTo>
                    <a:pt x="601" y="1788"/>
                    <a:pt x="601" y="1759"/>
                    <a:pt x="616" y="1744"/>
                  </a:cubicBezTo>
                  <a:cubicBezTo>
                    <a:pt x="631" y="1722"/>
                    <a:pt x="653" y="1736"/>
                    <a:pt x="653" y="1707"/>
                  </a:cubicBezTo>
                  <a:cubicBezTo>
                    <a:pt x="660" y="1685"/>
                    <a:pt x="653" y="1662"/>
                    <a:pt x="668" y="1647"/>
                  </a:cubicBezTo>
                  <a:cubicBezTo>
                    <a:pt x="698" y="1625"/>
                    <a:pt x="713" y="1670"/>
                    <a:pt x="735" y="1655"/>
                  </a:cubicBezTo>
                  <a:cubicBezTo>
                    <a:pt x="742" y="1655"/>
                    <a:pt x="742" y="1640"/>
                    <a:pt x="750" y="1633"/>
                  </a:cubicBezTo>
                  <a:cubicBezTo>
                    <a:pt x="750" y="1625"/>
                    <a:pt x="757" y="1625"/>
                    <a:pt x="757" y="1618"/>
                  </a:cubicBezTo>
                  <a:cubicBezTo>
                    <a:pt x="764" y="1595"/>
                    <a:pt x="750" y="1521"/>
                    <a:pt x="772" y="1514"/>
                  </a:cubicBezTo>
                  <a:cubicBezTo>
                    <a:pt x="779" y="1491"/>
                    <a:pt x="764" y="1484"/>
                    <a:pt x="757" y="1469"/>
                  </a:cubicBezTo>
                  <a:cubicBezTo>
                    <a:pt x="750" y="1462"/>
                    <a:pt x="742" y="1447"/>
                    <a:pt x="727" y="1440"/>
                  </a:cubicBezTo>
                  <a:cubicBezTo>
                    <a:pt x="705" y="1418"/>
                    <a:pt x="713" y="1389"/>
                    <a:pt x="713" y="1359"/>
                  </a:cubicBezTo>
                  <a:cubicBezTo>
                    <a:pt x="705" y="1329"/>
                    <a:pt x="690" y="1299"/>
                    <a:pt x="705" y="1270"/>
                  </a:cubicBezTo>
                  <a:cubicBezTo>
                    <a:pt x="713" y="1232"/>
                    <a:pt x="705" y="1195"/>
                    <a:pt x="705" y="1158"/>
                  </a:cubicBezTo>
                  <a:cubicBezTo>
                    <a:pt x="683" y="1166"/>
                    <a:pt x="675" y="1166"/>
                    <a:pt x="660" y="1143"/>
                  </a:cubicBezTo>
                  <a:cubicBezTo>
                    <a:pt x="660" y="1129"/>
                    <a:pt x="653" y="1091"/>
                    <a:pt x="653" y="1076"/>
                  </a:cubicBezTo>
                  <a:cubicBezTo>
                    <a:pt x="675" y="1062"/>
                    <a:pt x="683" y="1076"/>
                    <a:pt x="698" y="1084"/>
                  </a:cubicBezTo>
                  <a:cubicBezTo>
                    <a:pt x="720" y="1084"/>
                    <a:pt x="735" y="1076"/>
                    <a:pt x="757" y="1076"/>
                  </a:cubicBezTo>
                  <a:cubicBezTo>
                    <a:pt x="787" y="1076"/>
                    <a:pt x="801" y="1084"/>
                    <a:pt x="809" y="1054"/>
                  </a:cubicBezTo>
                  <a:cubicBezTo>
                    <a:pt x="816" y="1032"/>
                    <a:pt x="816" y="1010"/>
                    <a:pt x="831" y="987"/>
                  </a:cubicBezTo>
                  <a:cubicBezTo>
                    <a:pt x="839" y="980"/>
                    <a:pt x="846" y="973"/>
                    <a:pt x="846" y="958"/>
                  </a:cubicBezTo>
                  <a:cubicBezTo>
                    <a:pt x="861" y="928"/>
                    <a:pt x="861" y="891"/>
                    <a:pt x="868" y="861"/>
                  </a:cubicBezTo>
                  <a:cubicBezTo>
                    <a:pt x="868" y="809"/>
                    <a:pt x="876" y="750"/>
                    <a:pt x="876" y="698"/>
                  </a:cubicBezTo>
                  <a:cubicBezTo>
                    <a:pt x="876" y="646"/>
                    <a:pt x="861" y="601"/>
                    <a:pt x="846" y="557"/>
                  </a:cubicBezTo>
                  <a:cubicBezTo>
                    <a:pt x="831" y="527"/>
                    <a:pt x="839" y="490"/>
                    <a:pt x="816" y="453"/>
                  </a:cubicBezTo>
                  <a:cubicBezTo>
                    <a:pt x="801" y="423"/>
                    <a:pt x="779" y="401"/>
                    <a:pt x="772" y="371"/>
                  </a:cubicBezTo>
                  <a:cubicBezTo>
                    <a:pt x="772" y="364"/>
                    <a:pt x="772" y="349"/>
                    <a:pt x="764" y="334"/>
                  </a:cubicBezTo>
                  <a:cubicBezTo>
                    <a:pt x="764" y="312"/>
                    <a:pt x="764" y="312"/>
                    <a:pt x="750" y="297"/>
                  </a:cubicBezTo>
                  <a:cubicBezTo>
                    <a:pt x="727" y="274"/>
                    <a:pt x="735" y="267"/>
                    <a:pt x="750" y="252"/>
                  </a:cubicBezTo>
                  <a:lnTo>
                    <a:pt x="742" y="245"/>
                  </a:lnTo>
                  <a:cubicBezTo>
                    <a:pt x="727" y="237"/>
                    <a:pt x="675" y="252"/>
                    <a:pt x="653" y="252"/>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17" name="Freeform 25"/>
            <p:cNvSpPr>
              <a:spLocks noChangeArrowheads="1"/>
            </p:cNvSpPr>
            <p:nvPr/>
          </p:nvSpPr>
          <p:spPr bwMode="auto">
            <a:xfrm>
              <a:off x="10389159" y="8448453"/>
              <a:ext cx="2525935" cy="2339460"/>
            </a:xfrm>
            <a:custGeom>
              <a:avLst/>
              <a:gdLst>
                <a:gd name="T0" fmla="*/ 5598 w 5844"/>
                <a:gd name="T1" fmla="*/ 839 h 5415"/>
                <a:gd name="T2" fmla="*/ 5264 w 5844"/>
                <a:gd name="T3" fmla="*/ 943 h 5415"/>
                <a:gd name="T4" fmla="*/ 4974 w 5844"/>
                <a:gd name="T5" fmla="*/ 780 h 5415"/>
                <a:gd name="T6" fmla="*/ 4870 w 5844"/>
                <a:gd name="T7" fmla="*/ 884 h 5415"/>
                <a:gd name="T8" fmla="*/ 4625 w 5844"/>
                <a:gd name="T9" fmla="*/ 1151 h 5415"/>
                <a:gd name="T10" fmla="*/ 4424 w 5844"/>
                <a:gd name="T11" fmla="*/ 1225 h 5415"/>
                <a:gd name="T12" fmla="*/ 4128 w 5844"/>
                <a:gd name="T13" fmla="*/ 1307 h 5415"/>
                <a:gd name="T14" fmla="*/ 4113 w 5844"/>
                <a:gd name="T15" fmla="*/ 1485 h 5415"/>
                <a:gd name="T16" fmla="*/ 3735 w 5844"/>
                <a:gd name="T17" fmla="*/ 1604 h 5415"/>
                <a:gd name="T18" fmla="*/ 3393 w 5844"/>
                <a:gd name="T19" fmla="*/ 1649 h 5415"/>
                <a:gd name="T20" fmla="*/ 3148 w 5844"/>
                <a:gd name="T21" fmla="*/ 1389 h 5415"/>
                <a:gd name="T22" fmla="*/ 2799 w 5844"/>
                <a:gd name="T23" fmla="*/ 1032 h 5415"/>
                <a:gd name="T24" fmla="*/ 2621 w 5844"/>
                <a:gd name="T25" fmla="*/ 973 h 5415"/>
                <a:gd name="T26" fmla="*/ 2487 w 5844"/>
                <a:gd name="T27" fmla="*/ 431 h 5415"/>
                <a:gd name="T28" fmla="*/ 2161 w 5844"/>
                <a:gd name="T29" fmla="*/ 290 h 5415"/>
                <a:gd name="T30" fmla="*/ 1982 w 5844"/>
                <a:gd name="T31" fmla="*/ 223 h 5415"/>
                <a:gd name="T32" fmla="*/ 1745 w 5844"/>
                <a:gd name="T33" fmla="*/ 304 h 5415"/>
                <a:gd name="T34" fmla="*/ 1448 w 5844"/>
                <a:gd name="T35" fmla="*/ 89 h 5415"/>
                <a:gd name="T36" fmla="*/ 1292 w 5844"/>
                <a:gd name="T37" fmla="*/ 319 h 5415"/>
                <a:gd name="T38" fmla="*/ 1069 w 5844"/>
                <a:gd name="T39" fmla="*/ 401 h 5415"/>
                <a:gd name="T40" fmla="*/ 972 w 5844"/>
                <a:gd name="T41" fmla="*/ 772 h 5415"/>
                <a:gd name="T42" fmla="*/ 750 w 5844"/>
                <a:gd name="T43" fmla="*/ 1069 h 5415"/>
                <a:gd name="T44" fmla="*/ 824 w 5844"/>
                <a:gd name="T45" fmla="*/ 1322 h 5415"/>
                <a:gd name="T46" fmla="*/ 608 w 5844"/>
                <a:gd name="T47" fmla="*/ 1730 h 5415"/>
                <a:gd name="T48" fmla="*/ 631 w 5844"/>
                <a:gd name="T49" fmla="*/ 2094 h 5415"/>
                <a:gd name="T50" fmla="*/ 586 w 5844"/>
                <a:gd name="T51" fmla="*/ 2466 h 5415"/>
                <a:gd name="T52" fmla="*/ 623 w 5844"/>
                <a:gd name="T53" fmla="*/ 2673 h 5415"/>
                <a:gd name="T54" fmla="*/ 200 w 5844"/>
                <a:gd name="T55" fmla="*/ 3290 h 5415"/>
                <a:gd name="T56" fmla="*/ 111 w 5844"/>
                <a:gd name="T57" fmla="*/ 3579 h 5415"/>
                <a:gd name="T58" fmla="*/ 0 w 5844"/>
                <a:gd name="T59" fmla="*/ 3839 h 5415"/>
                <a:gd name="T60" fmla="*/ 89 w 5844"/>
                <a:gd name="T61" fmla="*/ 4040 h 5415"/>
                <a:gd name="T62" fmla="*/ 297 w 5844"/>
                <a:gd name="T63" fmla="*/ 4099 h 5415"/>
                <a:gd name="T64" fmla="*/ 467 w 5844"/>
                <a:gd name="T65" fmla="*/ 4122 h 5415"/>
                <a:gd name="T66" fmla="*/ 282 w 5844"/>
                <a:gd name="T67" fmla="*/ 4322 h 5415"/>
                <a:gd name="T68" fmla="*/ 133 w 5844"/>
                <a:gd name="T69" fmla="*/ 4300 h 5415"/>
                <a:gd name="T70" fmla="*/ 304 w 5844"/>
                <a:gd name="T71" fmla="*/ 4419 h 5415"/>
                <a:gd name="T72" fmla="*/ 608 w 5844"/>
                <a:gd name="T73" fmla="*/ 4500 h 5415"/>
                <a:gd name="T74" fmla="*/ 824 w 5844"/>
                <a:gd name="T75" fmla="*/ 4389 h 5415"/>
                <a:gd name="T76" fmla="*/ 913 w 5844"/>
                <a:gd name="T77" fmla="*/ 4612 h 5415"/>
                <a:gd name="T78" fmla="*/ 1121 w 5844"/>
                <a:gd name="T79" fmla="*/ 4760 h 5415"/>
                <a:gd name="T80" fmla="*/ 1165 w 5844"/>
                <a:gd name="T81" fmla="*/ 5094 h 5415"/>
                <a:gd name="T82" fmla="*/ 1017 w 5844"/>
                <a:gd name="T83" fmla="*/ 5332 h 5415"/>
                <a:gd name="T84" fmla="*/ 1299 w 5844"/>
                <a:gd name="T85" fmla="*/ 5094 h 5415"/>
                <a:gd name="T86" fmla="*/ 1864 w 5844"/>
                <a:gd name="T87" fmla="*/ 5005 h 5415"/>
                <a:gd name="T88" fmla="*/ 2153 w 5844"/>
                <a:gd name="T89" fmla="*/ 4990 h 5415"/>
                <a:gd name="T90" fmla="*/ 2383 w 5844"/>
                <a:gd name="T91" fmla="*/ 4745 h 5415"/>
                <a:gd name="T92" fmla="*/ 2465 w 5844"/>
                <a:gd name="T93" fmla="*/ 4664 h 5415"/>
                <a:gd name="T94" fmla="*/ 2554 w 5844"/>
                <a:gd name="T95" fmla="*/ 4723 h 5415"/>
                <a:gd name="T96" fmla="*/ 2524 w 5844"/>
                <a:gd name="T97" fmla="*/ 4262 h 5415"/>
                <a:gd name="T98" fmla="*/ 2569 w 5844"/>
                <a:gd name="T99" fmla="*/ 3936 h 5415"/>
                <a:gd name="T100" fmla="*/ 2614 w 5844"/>
                <a:gd name="T101" fmla="*/ 3223 h 5415"/>
                <a:gd name="T102" fmla="*/ 3007 w 5844"/>
                <a:gd name="T103" fmla="*/ 2970 h 5415"/>
                <a:gd name="T104" fmla="*/ 3133 w 5844"/>
                <a:gd name="T105" fmla="*/ 3067 h 5415"/>
                <a:gd name="T106" fmla="*/ 3282 w 5844"/>
                <a:gd name="T107" fmla="*/ 2911 h 5415"/>
                <a:gd name="T108" fmla="*/ 3460 w 5844"/>
                <a:gd name="T109" fmla="*/ 2644 h 5415"/>
                <a:gd name="T110" fmla="*/ 3676 w 5844"/>
                <a:gd name="T111" fmla="*/ 2644 h 5415"/>
                <a:gd name="T112" fmla="*/ 4091 w 5844"/>
                <a:gd name="T113" fmla="*/ 2480 h 5415"/>
                <a:gd name="T114" fmla="*/ 4106 w 5844"/>
                <a:gd name="T115" fmla="*/ 2243 h 5415"/>
                <a:gd name="T116" fmla="*/ 4307 w 5844"/>
                <a:gd name="T117" fmla="*/ 2064 h 5415"/>
                <a:gd name="T118" fmla="*/ 4811 w 5844"/>
                <a:gd name="T119" fmla="*/ 1753 h 5415"/>
                <a:gd name="T120" fmla="*/ 5323 w 5844"/>
                <a:gd name="T121" fmla="*/ 1351 h 5415"/>
                <a:gd name="T122" fmla="*/ 5627 w 5844"/>
                <a:gd name="T123" fmla="*/ 1010 h 5415"/>
                <a:gd name="T124" fmla="*/ 5791 w 5844"/>
                <a:gd name="T125" fmla="*/ 713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44" h="5415">
                  <a:moveTo>
                    <a:pt x="5791" y="713"/>
                  </a:moveTo>
                  <a:lnTo>
                    <a:pt x="5791" y="713"/>
                  </a:lnTo>
                  <a:cubicBezTo>
                    <a:pt x="5754" y="713"/>
                    <a:pt x="5746" y="720"/>
                    <a:pt x="5716" y="735"/>
                  </a:cubicBezTo>
                  <a:cubicBezTo>
                    <a:pt x="5709" y="750"/>
                    <a:pt x="5724" y="765"/>
                    <a:pt x="5739" y="765"/>
                  </a:cubicBezTo>
                  <a:cubicBezTo>
                    <a:pt x="5746" y="802"/>
                    <a:pt x="5657" y="787"/>
                    <a:pt x="5627" y="809"/>
                  </a:cubicBezTo>
                  <a:cubicBezTo>
                    <a:pt x="5620" y="824"/>
                    <a:pt x="5613" y="832"/>
                    <a:pt x="5598" y="839"/>
                  </a:cubicBezTo>
                  <a:cubicBezTo>
                    <a:pt x="5590" y="839"/>
                    <a:pt x="5576" y="832"/>
                    <a:pt x="5568" y="839"/>
                  </a:cubicBezTo>
                  <a:cubicBezTo>
                    <a:pt x="5561" y="847"/>
                    <a:pt x="5598" y="891"/>
                    <a:pt x="5598" y="899"/>
                  </a:cubicBezTo>
                  <a:cubicBezTo>
                    <a:pt x="5546" y="899"/>
                    <a:pt x="5553" y="958"/>
                    <a:pt x="5509" y="958"/>
                  </a:cubicBezTo>
                  <a:cubicBezTo>
                    <a:pt x="5509" y="965"/>
                    <a:pt x="5501" y="980"/>
                    <a:pt x="5501" y="988"/>
                  </a:cubicBezTo>
                  <a:cubicBezTo>
                    <a:pt x="5464" y="988"/>
                    <a:pt x="5419" y="995"/>
                    <a:pt x="5382" y="980"/>
                  </a:cubicBezTo>
                  <a:cubicBezTo>
                    <a:pt x="5338" y="965"/>
                    <a:pt x="5316" y="943"/>
                    <a:pt x="5264" y="943"/>
                  </a:cubicBezTo>
                  <a:cubicBezTo>
                    <a:pt x="5241" y="943"/>
                    <a:pt x="5197" y="958"/>
                    <a:pt x="5189" y="921"/>
                  </a:cubicBezTo>
                  <a:cubicBezTo>
                    <a:pt x="5182" y="869"/>
                    <a:pt x="5152" y="839"/>
                    <a:pt x="5137" y="795"/>
                  </a:cubicBezTo>
                  <a:cubicBezTo>
                    <a:pt x="5122" y="795"/>
                    <a:pt x="5108" y="795"/>
                    <a:pt x="5108" y="809"/>
                  </a:cubicBezTo>
                  <a:cubicBezTo>
                    <a:pt x="5071" y="817"/>
                    <a:pt x="5033" y="743"/>
                    <a:pt x="5041" y="706"/>
                  </a:cubicBezTo>
                  <a:cubicBezTo>
                    <a:pt x="5033" y="706"/>
                    <a:pt x="5026" y="698"/>
                    <a:pt x="5019" y="698"/>
                  </a:cubicBezTo>
                  <a:cubicBezTo>
                    <a:pt x="5019" y="728"/>
                    <a:pt x="5019" y="817"/>
                    <a:pt x="4974" y="780"/>
                  </a:cubicBezTo>
                  <a:cubicBezTo>
                    <a:pt x="4967" y="787"/>
                    <a:pt x="4959" y="802"/>
                    <a:pt x="4952" y="809"/>
                  </a:cubicBezTo>
                  <a:cubicBezTo>
                    <a:pt x="4944" y="787"/>
                    <a:pt x="4944" y="765"/>
                    <a:pt x="4929" y="757"/>
                  </a:cubicBezTo>
                  <a:cubicBezTo>
                    <a:pt x="4914" y="780"/>
                    <a:pt x="4907" y="824"/>
                    <a:pt x="4907" y="854"/>
                  </a:cubicBezTo>
                  <a:cubicBezTo>
                    <a:pt x="4870" y="832"/>
                    <a:pt x="4863" y="780"/>
                    <a:pt x="4811" y="824"/>
                  </a:cubicBezTo>
                  <a:cubicBezTo>
                    <a:pt x="4781" y="847"/>
                    <a:pt x="4848" y="861"/>
                    <a:pt x="4855" y="884"/>
                  </a:cubicBezTo>
                  <a:cubicBezTo>
                    <a:pt x="4855" y="884"/>
                    <a:pt x="4863" y="884"/>
                    <a:pt x="4870" y="884"/>
                  </a:cubicBezTo>
                  <a:cubicBezTo>
                    <a:pt x="4848" y="891"/>
                    <a:pt x="4825" y="943"/>
                    <a:pt x="4803" y="958"/>
                  </a:cubicBezTo>
                  <a:cubicBezTo>
                    <a:pt x="4774" y="965"/>
                    <a:pt x="4751" y="973"/>
                    <a:pt x="4722" y="980"/>
                  </a:cubicBezTo>
                  <a:cubicBezTo>
                    <a:pt x="4699" y="980"/>
                    <a:pt x="4677" y="965"/>
                    <a:pt x="4655" y="973"/>
                  </a:cubicBezTo>
                  <a:cubicBezTo>
                    <a:pt x="4640" y="980"/>
                    <a:pt x="4669" y="1040"/>
                    <a:pt x="4625" y="1047"/>
                  </a:cubicBezTo>
                  <a:cubicBezTo>
                    <a:pt x="4603" y="1054"/>
                    <a:pt x="4588" y="1062"/>
                    <a:pt x="4588" y="1092"/>
                  </a:cubicBezTo>
                  <a:cubicBezTo>
                    <a:pt x="4580" y="1129"/>
                    <a:pt x="4625" y="1121"/>
                    <a:pt x="4625" y="1151"/>
                  </a:cubicBezTo>
                  <a:cubicBezTo>
                    <a:pt x="4647" y="1151"/>
                    <a:pt x="4647" y="1173"/>
                    <a:pt x="4640" y="1188"/>
                  </a:cubicBezTo>
                  <a:cubicBezTo>
                    <a:pt x="4610" y="1181"/>
                    <a:pt x="4603" y="1203"/>
                    <a:pt x="4603" y="1233"/>
                  </a:cubicBezTo>
                  <a:cubicBezTo>
                    <a:pt x="4617" y="1240"/>
                    <a:pt x="4617" y="1240"/>
                    <a:pt x="4617" y="1255"/>
                  </a:cubicBezTo>
                  <a:cubicBezTo>
                    <a:pt x="4580" y="1248"/>
                    <a:pt x="4566" y="1292"/>
                    <a:pt x="4536" y="1292"/>
                  </a:cubicBezTo>
                  <a:cubicBezTo>
                    <a:pt x="4514" y="1292"/>
                    <a:pt x="4499" y="1270"/>
                    <a:pt x="4491" y="1248"/>
                  </a:cubicBezTo>
                  <a:cubicBezTo>
                    <a:pt x="4477" y="1225"/>
                    <a:pt x="4454" y="1225"/>
                    <a:pt x="4424" y="1225"/>
                  </a:cubicBezTo>
                  <a:cubicBezTo>
                    <a:pt x="4424" y="1240"/>
                    <a:pt x="4424" y="1262"/>
                    <a:pt x="4424" y="1277"/>
                  </a:cubicBezTo>
                  <a:cubicBezTo>
                    <a:pt x="4380" y="1270"/>
                    <a:pt x="4292" y="1411"/>
                    <a:pt x="4277" y="1322"/>
                  </a:cubicBezTo>
                  <a:cubicBezTo>
                    <a:pt x="4292" y="1314"/>
                    <a:pt x="4335" y="1285"/>
                    <a:pt x="4299" y="1277"/>
                  </a:cubicBezTo>
                  <a:cubicBezTo>
                    <a:pt x="4284" y="1233"/>
                    <a:pt x="4262" y="1166"/>
                    <a:pt x="4210" y="1151"/>
                  </a:cubicBezTo>
                  <a:cubicBezTo>
                    <a:pt x="4180" y="1188"/>
                    <a:pt x="4166" y="1211"/>
                    <a:pt x="4121" y="1218"/>
                  </a:cubicBezTo>
                  <a:cubicBezTo>
                    <a:pt x="4113" y="1248"/>
                    <a:pt x="4136" y="1277"/>
                    <a:pt x="4128" y="1307"/>
                  </a:cubicBezTo>
                  <a:cubicBezTo>
                    <a:pt x="4136" y="1307"/>
                    <a:pt x="4136" y="1307"/>
                    <a:pt x="4143" y="1307"/>
                  </a:cubicBezTo>
                  <a:cubicBezTo>
                    <a:pt x="4143" y="1322"/>
                    <a:pt x="4136" y="1329"/>
                    <a:pt x="4121" y="1337"/>
                  </a:cubicBezTo>
                  <a:cubicBezTo>
                    <a:pt x="4099" y="1344"/>
                    <a:pt x="4106" y="1381"/>
                    <a:pt x="4106" y="1404"/>
                  </a:cubicBezTo>
                  <a:cubicBezTo>
                    <a:pt x="4113" y="1404"/>
                    <a:pt x="4121" y="1411"/>
                    <a:pt x="4136" y="1411"/>
                  </a:cubicBezTo>
                  <a:cubicBezTo>
                    <a:pt x="4136" y="1419"/>
                    <a:pt x="4136" y="1433"/>
                    <a:pt x="4136" y="1441"/>
                  </a:cubicBezTo>
                  <a:cubicBezTo>
                    <a:pt x="4106" y="1441"/>
                    <a:pt x="4113" y="1470"/>
                    <a:pt x="4113" y="1485"/>
                  </a:cubicBezTo>
                  <a:cubicBezTo>
                    <a:pt x="4091" y="1493"/>
                    <a:pt x="4084" y="1478"/>
                    <a:pt x="4069" y="1500"/>
                  </a:cubicBezTo>
                  <a:cubicBezTo>
                    <a:pt x="4062" y="1522"/>
                    <a:pt x="4069" y="1552"/>
                    <a:pt x="4032" y="1545"/>
                  </a:cubicBezTo>
                  <a:cubicBezTo>
                    <a:pt x="4010" y="1545"/>
                    <a:pt x="4010" y="1522"/>
                    <a:pt x="4002" y="1508"/>
                  </a:cubicBezTo>
                  <a:cubicBezTo>
                    <a:pt x="3987" y="1485"/>
                    <a:pt x="3958" y="1485"/>
                    <a:pt x="3935" y="1485"/>
                  </a:cubicBezTo>
                  <a:cubicBezTo>
                    <a:pt x="3883" y="1478"/>
                    <a:pt x="3868" y="1537"/>
                    <a:pt x="3824" y="1545"/>
                  </a:cubicBezTo>
                  <a:cubicBezTo>
                    <a:pt x="3772" y="1552"/>
                    <a:pt x="3742" y="1537"/>
                    <a:pt x="3735" y="1604"/>
                  </a:cubicBezTo>
                  <a:cubicBezTo>
                    <a:pt x="3713" y="1604"/>
                    <a:pt x="3698" y="1619"/>
                    <a:pt x="3683" y="1619"/>
                  </a:cubicBezTo>
                  <a:cubicBezTo>
                    <a:pt x="3661" y="1619"/>
                    <a:pt x="3638" y="1611"/>
                    <a:pt x="3623" y="1619"/>
                  </a:cubicBezTo>
                  <a:cubicBezTo>
                    <a:pt x="3586" y="1626"/>
                    <a:pt x="3571" y="1641"/>
                    <a:pt x="3527" y="1634"/>
                  </a:cubicBezTo>
                  <a:cubicBezTo>
                    <a:pt x="3482" y="1634"/>
                    <a:pt x="3438" y="1641"/>
                    <a:pt x="3393" y="1649"/>
                  </a:cubicBezTo>
                  <a:cubicBezTo>
                    <a:pt x="3393" y="1664"/>
                    <a:pt x="3393" y="1678"/>
                    <a:pt x="3393" y="1686"/>
                  </a:cubicBezTo>
                  <a:cubicBezTo>
                    <a:pt x="3393" y="1678"/>
                    <a:pt x="3393" y="1664"/>
                    <a:pt x="3393" y="1649"/>
                  </a:cubicBezTo>
                  <a:lnTo>
                    <a:pt x="3386" y="1649"/>
                  </a:lnTo>
                  <a:cubicBezTo>
                    <a:pt x="3356" y="1656"/>
                    <a:pt x="3334" y="1619"/>
                    <a:pt x="3304" y="1626"/>
                  </a:cubicBezTo>
                  <a:cubicBezTo>
                    <a:pt x="3230" y="1634"/>
                    <a:pt x="3178" y="1716"/>
                    <a:pt x="3178" y="1597"/>
                  </a:cubicBezTo>
                  <a:cubicBezTo>
                    <a:pt x="3178" y="1559"/>
                    <a:pt x="3185" y="1515"/>
                    <a:pt x="3156" y="1485"/>
                  </a:cubicBezTo>
                  <a:cubicBezTo>
                    <a:pt x="3126" y="1448"/>
                    <a:pt x="3171" y="1419"/>
                    <a:pt x="3148" y="1396"/>
                  </a:cubicBezTo>
                  <a:cubicBezTo>
                    <a:pt x="3148" y="1396"/>
                    <a:pt x="3148" y="1396"/>
                    <a:pt x="3148" y="1389"/>
                  </a:cubicBezTo>
                  <a:cubicBezTo>
                    <a:pt x="3126" y="1389"/>
                    <a:pt x="3126" y="1411"/>
                    <a:pt x="3096" y="1404"/>
                  </a:cubicBezTo>
                  <a:cubicBezTo>
                    <a:pt x="3096" y="1389"/>
                    <a:pt x="3096" y="1374"/>
                    <a:pt x="3096" y="1359"/>
                  </a:cubicBezTo>
                  <a:cubicBezTo>
                    <a:pt x="3059" y="1351"/>
                    <a:pt x="3029" y="1396"/>
                    <a:pt x="2992" y="1381"/>
                  </a:cubicBezTo>
                  <a:cubicBezTo>
                    <a:pt x="2985" y="1344"/>
                    <a:pt x="3022" y="1329"/>
                    <a:pt x="3007" y="1292"/>
                  </a:cubicBezTo>
                  <a:cubicBezTo>
                    <a:pt x="2992" y="1255"/>
                    <a:pt x="2985" y="1211"/>
                    <a:pt x="2962" y="1173"/>
                  </a:cubicBezTo>
                  <a:cubicBezTo>
                    <a:pt x="2940" y="1144"/>
                    <a:pt x="2851" y="980"/>
                    <a:pt x="2799" y="1032"/>
                  </a:cubicBezTo>
                  <a:cubicBezTo>
                    <a:pt x="2777" y="1054"/>
                    <a:pt x="2732" y="1040"/>
                    <a:pt x="2717" y="1017"/>
                  </a:cubicBezTo>
                  <a:cubicBezTo>
                    <a:pt x="2703" y="1010"/>
                    <a:pt x="2695" y="988"/>
                    <a:pt x="2680" y="980"/>
                  </a:cubicBezTo>
                  <a:cubicBezTo>
                    <a:pt x="2673" y="973"/>
                    <a:pt x="2665" y="973"/>
                    <a:pt x="2658" y="973"/>
                  </a:cubicBezTo>
                  <a:cubicBezTo>
                    <a:pt x="2658" y="988"/>
                    <a:pt x="2651" y="1010"/>
                    <a:pt x="2658" y="1017"/>
                  </a:cubicBezTo>
                  <a:cubicBezTo>
                    <a:pt x="2599" y="1047"/>
                    <a:pt x="2643" y="988"/>
                    <a:pt x="2651" y="973"/>
                  </a:cubicBezTo>
                  <a:cubicBezTo>
                    <a:pt x="2643" y="973"/>
                    <a:pt x="2636" y="973"/>
                    <a:pt x="2621" y="973"/>
                  </a:cubicBezTo>
                  <a:cubicBezTo>
                    <a:pt x="2576" y="958"/>
                    <a:pt x="2524" y="951"/>
                    <a:pt x="2487" y="914"/>
                  </a:cubicBezTo>
                  <a:cubicBezTo>
                    <a:pt x="2472" y="906"/>
                    <a:pt x="2428" y="861"/>
                    <a:pt x="2472" y="861"/>
                  </a:cubicBezTo>
                  <a:cubicBezTo>
                    <a:pt x="2480" y="832"/>
                    <a:pt x="2465" y="735"/>
                    <a:pt x="2435" y="720"/>
                  </a:cubicBezTo>
                  <a:cubicBezTo>
                    <a:pt x="2383" y="698"/>
                    <a:pt x="2406" y="661"/>
                    <a:pt x="2443" y="631"/>
                  </a:cubicBezTo>
                  <a:cubicBezTo>
                    <a:pt x="2472" y="594"/>
                    <a:pt x="2458" y="542"/>
                    <a:pt x="2472" y="498"/>
                  </a:cubicBezTo>
                  <a:cubicBezTo>
                    <a:pt x="2480" y="475"/>
                    <a:pt x="2487" y="460"/>
                    <a:pt x="2487" y="431"/>
                  </a:cubicBezTo>
                  <a:cubicBezTo>
                    <a:pt x="2487" y="409"/>
                    <a:pt x="2465" y="401"/>
                    <a:pt x="2465" y="379"/>
                  </a:cubicBezTo>
                  <a:cubicBezTo>
                    <a:pt x="2420" y="371"/>
                    <a:pt x="2376" y="327"/>
                    <a:pt x="2354" y="297"/>
                  </a:cubicBezTo>
                  <a:cubicBezTo>
                    <a:pt x="2339" y="282"/>
                    <a:pt x="2331" y="275"/>
                    <a:pt x="2316" y="282"/>
                  </a:cubicBezTo>
                  <a:cubicBezTo>
                    <a:pt x="2279" y="290"/>
                    <a:pt x="2257" y="275"/>
                    <a:pt x="2220" y="275"/>
                  </a:cubicBezTo>
                  <a:cubicBezTo>
                    <a:pt x="2220" y="297"/>
                    <a:pt x="2212" y="319"/>
                    <a:pt x="2190" y="319"/>
                  </a:cubicBezTo>
                  <a:cubicBezTo>
                    <a:pt x="2190" y="304"/>
                    <a:pt x="2175" y="282"/>
                    <a:pt x="2161" y="290"/>
                  </a:cubicBezTo>
                  <a:cubicBezTo>
                    <a:pt x="2146" y="304"/>
                    <a:pt x="2161" y="319"/>
                    <a:pt x="2153" y="334"/>
                  </a:cubicBezTo>
                  <a:cubicBezTo>
                    <a:pt x="2131" y="371"/>
                    <a:pt x="2086" y="319"/>
                    <a:pt x="2094" y="290"/>
                  </a:cubicBezTo>
                  <a:cubicBezTo>
                    <a:pt x="2086" y="290"/>
                    <a:pt x="2071" y="290"/>
                    <a:pt x="2064" y="290"/>
                  </a:cubicBezTo>
                  <a:cubicBezTo>
                    <a:pt x="2064" y="282"/>
                    <a:pt x="2064" y="267"/>
                    <a:pt x="2064" y="260"/>
                  </a:cubicBezTo>
                  <a:cubicBezTo>
                    <a:pt x="2042" y="260"/>
                    <a:pt x="2012" y="267"/>
                    <a:pt x="1997" y="252"/>
                  </a:cubicBezTo>
                  <a:cubicBezTo>
                    <a:pt x="1990" y="252"/>
                    <a:pt x="1990" y="230"/>
                    <a:pt x="1982" y="223"/>
                  </a:cubicBezTo>
                  <a:cubicBezTo>
                    <a:pt x="1975" y="223"/>
                    <a:pt x="1967" y="223"/>
                    <a:pt x="1960" y="223"/>
                  </a:cubicBezTo>
                  <a:cubicBezTo>
                    <a:pt x="1960" y="245"/>
                    <a:pt x="1960" y="267"/>
                    <a:pt x="1960" y="282"/>
                  </a:cubicBezTo>
                  <a:cubicBezTo>
                    <a:pt x="1930" y="297"/>
                    <a:pt x="1945" y="327"/>
                    <a:pt x="1960" y="342"/>
                  </a:cubicBezTo>
                  <a:cubicBezTo>
                    <a:pt x="1915" y="349"/>
                    <a:pt x="1908" y="297"/>
                    <a:pt x="1871" y="297"/>
                  </a:cubicBezTo>
                  <a:cubicBezTo>
                    <a:pt x="1864" y="304"/>
                    <a:pt x="1864" y="304"/>
                    <a:pt x="1864" y="312"/>
                  </a:cubicBezTo>
                  <a:cubicBezTo>
                    <a:pt x="1826" y="304"/>
                    <a:pt x="1782" y="312"/>
                    <a:pt x="1745" y="304"/>
                  </a:cubicBezTo>
                  <a:cubicBezTo>
                    <a:pt x="1745" y="282"/>
                    <a:pt x="1745" y="252"/>
                    <a:pt x="1767" y="238"/>
                  </a:cubicBezTo>
                  <a:cubicBezTo>
                    <a:pt x="1782" y="230"/>
                    <a:pt x="1797" y="223"/>
                    <a:pt x="1789" y="201"/>
                  </a:cubicBezTo>
                  <a:cubicBezTo>
                    <a:pt x="1759" y="193"/>
                    <a:pt x="1722" y="208"/>
                    <a:pt x="1693" y="201"/>
                  </a:cubicBezTo>
                  <a:cubicBezTo>
                    <a:pt x="1693" y="171"/>
                    <a:pt x="1693" y="134"/>
                    <a:pt x="1693" y="97"/>
                  </a:cubicBezTo>
                  <a:cubicBezTo>
                    <a:pt x="1656" y="97"/>
                    <a:pt x="1618" y="97"/>
                    <a:pt x="1581" y="82"/>
                  </a:cubicBezTo>
                  <a:cubicBezTo>
                    <a:pt x="1537" y="67"/>
                    <a:pt x="1492" y="97"/>
                    <a:pt x="1448" y="89"/>
                  </a:cubicBezTo>
                  <a:cubicBezTo>
                    <a:pt x="1448" y="52"/>
                    <a:pt x="1351" y="22"/>
                    <a:pt x="1336" y="0"/>
                  </a:cubicBezTo>
                  <a:cubicBezTo>
                    <a:pt x="1329" y="7"/>
                    <a:pt x="1314" y="22"/>
                    <a:pt x="1307" y="22"/>
                  </a:cubicBezTo>
                  <a:cubicBezTo>
                    <a:pt x="1307" y="59"/>
                    <a:pt x="1373" y="82"/>
                    <a:pt x="1336" y="126"/>
                  </a:cubicBezTo>
                  <a:cubicBezTo>
                    <a:pt x="1329" y="141"/>
                    <a:pt x="1307" y="134"/>
                    <a:pt x="1299" y="149"/>
                  </a:cubicBezTo>
                  <a:cubicBezTo>
                    <a:pt x="1284" y="171"/>
                    <a:pt x="1314" y="163"/>
                    <a:pt x="1314" y="186"/>
                  </a:cubicBezTo>
                  <a:cubicBezTo>
                    <a:pt x="1314" y="215"/>
                    <a:pt x="1314" y="297"/>
                    <a:pt x="1292" y="319"/>
                  </a:cubicBezTo>
                  <a:cubicBezTo>
                    <a:pt x="1247" y="371"/>
                    <a:pt x="1210" y="364"/>
                    <a:pt x="1151" y="371"/>
                  </a:cubicBezTo>
                  <a:cubicBezTo>
                    <a:pt x="1151" y="386"/>
                    <a:pt x="1158" y="386"/>
                    <a:pt x="1173" y="394"/>
                  </a:cubicBezTo>
                  <a:cubicBezTo>
                    <a:pt x="1195" y="409"/>
                    <a:pt x="1195" y="438"/>
                    <a:pt x="1210" y="453"/>
                  </a:cubicBezTo>
                  <a:cubicBezTo>
                    <a:pt x="1210" y="453"/>
                    <a:pt x="1202" y="460"/>
                    <a:pt x="1195" y="468"/>
                  </a:cubicBezTo>
                  <a:cubicBezTo>
                    <a:pt x="1165" y="468"/>
                    <a:pt x="1121" y="460"/>
                    <a:pt x="1099" y="490"/>
                  </a:cubicBezTo>
                  <a:cubicBezTo>
                    <a:pt x="1121" y="446"/>
                    <a:pt x="1062" y="438"/>
                    <a:pt x="1069" y="401"/>
                  </a:cubicBezTo>
                  <a:cubicBezTo>
                    <a:pt x="1054" y="394"/>
                    <a:pt x="1039" y="394"/>
                    <a:pt x="1024" y="401"/>
                  </a:cubicBezTo>
                  <a:cubicBezTo>
                    <a:pt x="1032" y="438"/>
                    <a:pt x="1002" y="446"/>
                    <a:pt x="987" y="468"/>
                  </a:cubicBezTo>
                  <a:cubicBezTo>
                    <a:pt x="965" y="505"/>
                    <a:pt x="995" y="549"/>
                    <a:pt x="950" y="564"/>
                  </a:cubicBezTo>
                  <a:cubicBezTo>
                    <a:pt x="853" y="594"/>
                    <a:pt x="987" y="661"/>
                    <a:pt x="980" y="713"/>
                  </a:cubicBezTo>
                  <a:lnTo>
                    <a:pt x="1010" y="713"/>
                  </a:lnTo>
                  <a:cubicBezTo>
                    <a:pt x="1017" y="750"/>
                    <a:pt x="1002" y="757"/>
                    <a:pt x="972" y="772"/>
                  </a:cubicBezTo>
                  <a:cubicBezTo>
                    <a:pt x="935" y="787"/>
                    <a:pt x="905" y="824"/>
                    <a:pt x="883" y="869"/>
                  </a:cubicBezTo>
                  <a:cubicBezTo>
                    <a:pt x="876" y="876"/>
                    <a:pt x="868" y="951"/>
                    <a:pt x="853" y="951"/>
                  </a:cubicBezTo>
                  <a:cubicBezTo>
                    <a:pt x="831" y="958"/>
                    <a:pt x="794" y="936"/>
                    <a:pt x="772" y="951"/>
                  </a:cubicBezTo>
                  <a:cubicBezTo>
                    <a:pt x="779" y="973"/>
                    <a:pt x="765" y="980"/>
                    <a:pt x="742" y="980"/>
                  </a:cubicBezTo>
                  <a:cubicBezTo>
                    <a:pt x="750" y="995"/>
                    <a:pt x="750" y="1010"/>
                    <a:pt x="727" y="1017"/>
                  </a:cubicBezTo>
                  <a:cubicBezTo>
                    <a:pt x="727" y="1047"/>
                    <a:pt x="742" y="1047"/>
                    <a:pt x="750" y="1069"/>
                  </a:cubicBezTo>
                  <a:cubicBezTo>
                    <a:pt x="765" y="1106"/>
                    <a:pt x="742" y="1136"/>
                    <a:pt x="735" y="1166"/>
                  </a:cubicBezTo>
                  <a:cubicBezTo>
                    <a:pt x="727" y="1173"/>
                    <a:pt x="727" y="1181"/>
                    <a:pt x="727" y="1196"/>
                  </a:cubicBezTo>
                  <a:cubicBezTo>
                    <a:pt x="757" y="1188"/>
                    <a:pt x="824" y="1203"/>
                    <a:pt x="824" y="1203"/>
                  </a:cubicBezTo>
                  <a:cubicBezTo>
                    <a:pt x="824" y="1211"/>
                    <a:pt x="831" y="1255"/>
                    <a:pt x="831" y="1255"/>
                  </a:cubicBezTo>
                  <a:cubicBezTo>
                    <a:pt x="824" y="1255"/>
                    <a:pt x="816" y="1255"/>
                    <a:pt x="809" y="1255"/>
                  </a:cubicBezTo>
                  <a:cubicBezTo>
                    <a:pt x="809" y="1270"/>
                    <a:pt x="802" y="1322"/>
                    <a:pt x="824" y="1322"/>
                  </a:cubicBezTo>
                  <a:cubicBezTo>
                    <a:pt x="824" y="1337"/>
                    <a:pt x="824" y="1359"/>
                    <a:pt x="816" y="1374"/>
                  </a:cubicBezTo>
                  <a:cubicBezTo>
                    <a:pt x="757" y="1374"/>
                    <a:pt x="816" y="1463"/>
                    <a:pt x="809" y="1500"/>
                  </a:cubicBezTo>
                  <a:cubicBezTo>
                    <a:pt x="802" y="1530"/>
                    <a:pt x="742" y="1582"/>
                    <a:pt x="712" y="1574"/>
                  </a:cubicBezTo>
                  <a:cubicBezTo>
                    <a:pt x="712" y="1597"/>
                    <a:pt x="712" y="1619"/>
                    <a:pt x="712" y="1634"/>
                  </a:cubicBezTo>
                  <a:cubicBezTo>
                    <a:pt x="668" y="1634"/>
                    <a:pt x="668" y="1649"/>
                    <a:pt x="660" y="1693"/>
                  </a:cubicBezTo>
                  <a:cubicBezTo>
                    <a:pt x="631" y="1693"/>
                    <a:pt x="601" y="1693"/>
                    <a:pt x="608" y="1730"/>
                  </a:cubicBezTo>
                  <a:cubicBezTo>
                    <a:pt x="638" y="1738"/>
                    <a:pt x="646" y="1760"/>
                    <a:pt x="675" y="1760"/>
                  </a:cubicBezTo>
                  <a:cubicBezTo>
                    <a:pt x="697" y="1767"/>
                    <a:pt x="720" y="1760"/>
                    <a:pt x="742" y="1760"/>
                  </a:cubicBezTo>
                  <a:cubicBezTo>
                    <a:pt x="765" y="1767"/>
                    <a:pt x="831" y="1767"/>
                    <a:pt x="816" y="1805"/>
                  </a:cubicBezTo>
                  <a:cubicBezTo>
                    <a:pt x="742" y="1812"/>
                    <a:pt x="631" y="1894"/>
                    <a:pt x="616" y="1975"/>
                  </a:cubicBezTo>
                  <a:cubicBezTo>
                    <a:pt x="586" y="1968"/>
                    <a:pt x="542" y="2013"/>
                    <a:pt x="586" y="2042"/>
                  </a:cubicBezTo>
                  <a:cubicBezTo>
                    <a:pt x="616" y="2057"/>
                    <a:pt x="646" y="2042"/>
                    <a:pt x="631" y="2094"/>
                  </a:cubicBezTo>
                  <a:cubicBezTo>
                    <a:pt x="623" y="2139"/>
                    <a:pt x="623" y="2176"/>
                    <a:pt x="594" y="2221"/>
                  </a:cubicBezTo>
                  <a:cubicBezTo>
                    <a:pt x="571" y="2258"/>
                    <a:pt x="616" y="2280"/>
                    <a:pt x="608" y="2317"/>
                  </a:cubicBezTo>
                  <a:cubicBezTo>
                    <a:pt x="594" y="2317"/>
                    <a:pt x="586" y="2317"/>
                    <a:pt x="571" y="2317"/>
                  </a:cubicBezTo>
                  <a:cubicBezTo>
                    <a:pt x="564" y="2339"/>
                    <a:pt x="586" y="2369"/>
                    <a:pt x="571" y="2399"/>
                  </a:cubicBezTo>
                  <a:cubicBezTo>
                    <a:pt x="594" y="2399"/>
                    <a:pt x="601" y="2413"/>
                    <a:pt x="601" y="2428"/>
                  </a:cubicBezTo>
                  <a:cubicBezTo>
                    <a:pt x="586" y="2436"/>
                    <a:pt x="586" y="2451"/>
                    <a:pt x="586" y="2466"/>
                  </a:cubicBezTo>
                  <a:cubicBezTo>
                    <a:pt x="564" y="2466"/>
                    <a:pt x="542" y="2495"/>
                    <a:pt x="534" y="2518"/>
                  </a:cubicBezTo>
                  <a:cubicBezTo>
                    <a:pt x="497" y="2532"/>
                    <a:pt x="408" y="2495"/>
                    <a:pt x="423" y="2562"/>
                  </a:cubicBezTo>
                  <a:cubicBezTo>
                    <a:pt x="475" y="2562"/>
                    <a:pt x="512" y="2599"/>
                    <a:pt x="564" y="2599"/>
                  </a:cubicBezTo>
                  <a:cubicBezTo>
                    <a:pt x="586" y="2607"/>
                    <a:pt x="646" y="2599"/>
                    <a:pt x="653" y="2629"/>
                  </a:cubicBezTo>
                  <a:cubicBezTo>
                    <a:pt x="668" y="2629"/>
                    <a:pt x="675" y="2629"/>
                    <a:pt x="690" y="2629"/>
                  </a:cubicBezTo>
                  <a:cubicBezTo>
                    <a:pt x="690" y="2681"/>
                    <a:pt x="660" y="2673"/>
                    <a:pt x="623" y="2673"/>
                  </a:cubicBezTo>
                  <a:cubicBezTo>
                    <a:pt x="571" y="2740"/>
                    <a:pt x="608" y="2881"/>
                    <a:pt x="601" y="2956"/>
                  </a:cubicBezTo>
                  <a:cubicBezTo>
                    <a:pt x="497" y="2956"/>
                    <a:pt x="297" y="2859"/>
                    <a:pt x="252" y="3000"/>
                  </a:cubicBezTo>
                  <a:cubicBezTo>
                    <a:pt x="245" y="3037"/>
                    <a:pt x="245" y="3082"/>
                    <a:pt x="282" y="3097"/>
                  </a:cubicBezTo>
                  <a:cubicBezTo>
                    <a:pt x="289" y="3112"/>
                    <a:pt x="289" y="3126"/>
                    <a:pt x="289" y="3141"/>
                  </a:cubicBezTo>
                  <a:cubicBezTo>
                    <a:pt x="237" y="3141"/>
                    <a:pt x="237" y="3163"/>
                    <a:pt x="230" y="3208"/>
                  </a:cubicBezTo>
                  <a:cubicBezTo>
                    <a:pt x="230" y="3245"/>
                    <a:pt x="170" y="3268"/>
                    <a:pt x="200" y="3290"/>
                  </a:cubicBezTo>
                  <a:cubicBezTo>
                    <a:pt x="222" y="3320"/>
                    <a:pt x="282" y="3349"/>
                    <a:pt x="282" y="3394"/>
                  </a:cubicBezTo>
                  <a:cubicBezTo>
                    <a:pt x="282" y="3416"/>
                    <a:pt x="274" y="3453"/>
                    <a:pt x="289" y="3468"/>
                  </a:cubicBezTo>
                  <a:cubicBezTo>
                    <a:pt x="289" y="3475"/>
                    <a:pt x="311" y="3475"/>
                    <a:pt x="311" y="3483"/>
                  </a:cubicBezTo>
                  <a:cubicBezTo>
                    <a:pt x="326" y="3527"/>
                    <a:pt x="289" y="3535"/>
                    <a:pt x="267" y="3565"/>
                  </a:cubicBezTo>
                  <a:cubicBezTo>
                    <a:pt x="245" y="3602"/>
                    <a:pt x="230" y="3579"/>
                    <a:pt x="193" y="3572"/>
                  </a:cubicBezTo>
                  <a:cubicBezTo>
                    <a:pt x="170" y="3565"/>
                    <a:pt x="141" y="3579"/>
                    <a:pt x="111" y="3579"/>
                  </a:cubicBezTo>
                  <a:cubicBezTo>
                    <a:pt x="74" y="3587"/>
                    <a:pt x="59" y="3535"/>
                    <a:pt x="37" y="3513"/>
                  </a:cubicBezTo>
                  <a:cubicBezTo>
                    <a:pt x="29" y="3527"/>
                    <a:pt x="29" y="3550"/>
                    <a:pt x="14" y="3550"/>
                  </a:cubicBezTo>
                  <a:cubicBezTo>
                    <a:pt x="7" y="3594"/>
                    <a:pt x="14" y="3609"/>
                    <a:pt x="66" y="3609"/>
                  </a:cubicBezTo>
                  <a:cubicBezTo>
                    <a:pt x="59" y="3661"/>
                    <a:pt x="52" y="3706"/>
                    <a:pt x="44" y="3750"/>
                  </a:cubicBezTo>
                  <a:cubicBezTo>
                    <a:pt x="37" y="3750"/>
                    <a:pt x="29" y="3758"/>
                    <a:pt x="22" y="3758"/>
                  </a:cubicBezTo>
                  <a:cubicBezTo>
                    <a:pt x="22" y="3758"/>
                    <a:pt x="7" y="3832"/>
                    <a:pt x="0" y="3839"/>
                  </a:cubicBezTo>
                  <a:cubicBezTo>
                    <a:pt x="0" y="3862"/>
                    <a:pt x="0" y="3891"/>
                    <a:pt x="14" y="3906"/>
                  </a:cubicBezTo>
                  <a:cubicBezTo>
                    <a:pt x="29" y="3921"/>
                    <a:pt x="44" y="3921"/>
                    <a:pt x="37" y="3943"/>
                  </a:cubicBezTo>
                  <a:cubicBezTo>
                    <a:pt x="66" y="3951"/>
                    <a:pt x="74" y="3980"/>
                    <a:pt x="103" y="3980"/>
                  </a:cubicBezTo>
                  <a:cubicBezTo>
                    <a:pt x="118" y="3973"/>
                    <a:pt x="148" y="3965"/>
                    <a:pt x="141" y="3995"/>
                  </a:cubicBezTo>
                  <a:cubicBezTo>
                    <a:pt x="118" y="3995"/>
                    <a:pt x="103" y="4003"/>
                    <a:pt x="103" y="4025"/>
                  </a:cubicBezTo>
                  <a:cubicBezTo>
                    <a:pt x="96" y="4032"/>
                    <a:pt x="96" y="4025"/>
                    <a:pt x="89" y="4040"/>
                  </a:cubicBezTo>
                  <a:lnTo>
                    <a:pt x="81" y="4040"/>
                  </a:lnTo>
                  <a:cubicBezTo>
                    <a:pt x="81" y="4055"/>
                    <a:pt x="81" y="4077"/>
                    <a:pt x="111" y="4077"/>
                  </a:cubicBezTo>
                  <a:cubicBezTo>
                    <a:pt x="111" y="4099"/>
                    <a:pt x="96" y="4144"/>
                    <a:pt x="133" y="4144"/>
                  </a:cubicBezTo>
                  <a:cubicBezTo>
                    <a:pt x="155" y="4151"/>
                    <a:pt x="193" y="4136"/>
                    <a:pt x="200" y="4159"/>
                  </a:cubicBezTo>
                  <a:cubicBezTo>
                    <a:pt x="215" y="4159"/>
                    <a:pt x="222" y="4159"/>
                    <a:pt x="237" y="4159"/>
                  </a:cubicBezTo>
                  <a:cubicBezTo>
                    <a:pt x="245" y="4122"/>
                    <a:pt x="245" y="4084"/>
                    <a:pt x="297" y="4099"/>
                  </a:cubicBezTo>
                  <a:cubicBezTo>
                    <a:pt x="319" y="4099"/>
                    <a:pt x="356" y="4114"/>
                    <a:pt x="363" y="4084"/>
                  </a:cubicBezTo>
                  <a:cubicBezTo>
                    <a:pt x="371" y="4084"/>
                    <a:pt x="371" y="4084"/>
                    <a:pt x="371" y="4084"/>
                  </a:cubicBezTo>
                  <a:cubicBezTo>
                    <a:pt x="371" y="4099"/>
                    <a:pt x="378" y="4122"/>
                    <a:pt x="378" y="4144"/>
                  </a:cubicBezTo>
                  <a:cubicBezTo>
                    <a:pt x="400" y="4144"/>
                    <a:pt x="438" y="4188"/>
                    <a:pt x="445" y="4173"/>
                  </a:cubicBezTo>
                  <a:cubicBezTo>
                    <a:pt x="445" y="4166"/>
                    <a:pt x="430" y="4107"/>
                    <a:pt x="430" y="4092"/>
                  </a:cubicBezTo>
                  <a:cubicBezTo>
                    <a:pt x="445" y="4107"/>
                    <a:pt x="460" y="4092"/>
                    <a:pt x="467" y="4122"/>
                  </a:cubicBezTo>
                  <a:cubicBezTo>
                    <a:pt x="467" y="4136"/>
                    <a:pt x="475" y="4144"/>
                    <a:pt x="475" y="4151"/>
                  </a:cubicBezTo>
                  <a:cubicBezTo>
                    <a:pt x="482" y="4173"/>
                    <a:pt x="497" y="4196"/>
                    <a:pt x="519" y="4196"/>
                  </a:cubicBezTo>
                  <a:cubicBezTo>
                    <a:pt x="534" y="4248"/>
                    <a:pt x="445" y="4211"/>
                    <a:pt x="423" y="4233"/>
                  </a:cubicBezTo>
                  <a:cubicBezTo>
                    <a:pt x="393" y="4262"/>
                    <a:pt x="400" y="4330"/>
                    <a:pt x="445" y="4344"/>
                  </a:cubicBezTo>
                  <a:cubicBezTo>
                    <a:pt x="505" y="4359"/>
                    <a:pt x="430" y="4448"/>
                    <a:pt x="408" y="4381"/>
                  </a:cubicBezTo>
                  <a:cubicBezTo>
                    <a:pt x="378" y="4330"/>
                    <a:pt x="341" y="4315"/>
                    <a:pt x="282" y="4322"/>
                  </a:cubicBezTo>
                  <a:cubicBezTo>
                    <a:pt x="282" y="4337"/>
                    <a:pt x="267" y="4344"/>
                    <a:pt x="252" y="4344"/>
                  </a:cubicBezTo>
                  <a:cubicBezTo>
                    <a:pt x="252" y="4277"/>
                    <a:pt x="193" y="4307"/>
                    <a:pt x="178" y="4262"/>
                  </a:cubicBezTo>
                  <a:cubicBezTo>
                    <a:pt x="163" y="4211"/>
                    <a:pt x="126" y="4181"/>
                    <a:pt x="74" y="4181"/>
                  </a:cubicBezTo>
                  <a:cubicBezTo>
                    <a:pt x="66" y="4188"/>
                    <a:pt x="66" y="4196"/>
                    <a:pt x="66" y="4211"/>
                  </a:cubicBezTo>
                  <a:cubicBezTo>
                    <a:pt x="89" y="4211"/>
                    <a:pt x="111" y="4233"/>
                    <a:pt x="133" y="4233"/>
                  </a:cubicBezTo>
                  <a:cubicBezTo>
                    <a:pt x="133" y="4255"/>
                    <a:pt x="111" y="4285"/>
                    <a:pt x="133" y="4300"/>
                  </a:cubicBezTo>
                  <a:cubicBezTo>
                    <a:pt x="141" y="4307"/>
                    <a:pt x="155" y="4307"/>
                    <a:pt x="170" y="4322"/>
                  </a:cubicBezTo>
                  <a:cubicBezTo>
                    <a:pt x="200" y="4352"/>
                    <a:pt x="200" y="4404"/>
                    <a:pt x="148" y="4404"/>
                  </a:cubicBezTo>
                  <a:cubicBezTo>
                    <a:pt x="141" y="4426"/>
                    <a:pt x="126" y="4456"/>
                    <a:pt x="133" y="4478"/>
                  </a:cubicBezTo>
                  <a:cubicBezTo>
                    <a:pt x="163" y="4485"/>
                    <a:pt x="200" y="4493"/>
                    <a:pt x="230" y="4485"/>
                  </a:cubicBezTo>
                  <a:cubicBezTo>
                    <a:pt x="252" y="4485"/>
                    <a:pt x="237" y="4396"/>
                    <a:pt x="237" y="4381"/>
                  </a:cubicBezTo>
                  <a:cubicBezTo>
                    <a:pt x="274" y="4374"/>
                    <a:pt x="282" y="4404"/>
                    <a:pt x="304" y="4419"/>
                  </a:cubicBezTo>
                  <a:cubicBezTo>
                    <a:pt x="334" y="4441"/>
                    <a:pt x="400" y="4441"/>
                    <a:pt x="438" y="4441"/>
                  </a:cubicBezTo>
                  <a:cubicBezTo>
                    <a:pt x="438" y="4478"/>
                    <a:pt x="430" y="4522"/>
                    <a:pt x="475" y="4522"/>
                  </a:cubicBezTo>
                  <a:cubicBezTo>
                    <a:pt x="467" y="4530"/>
                    <a:pt x="475" y="4545"/>
                    <a:pt x="475" y="4545"/>
                  </a:cubicBezTo>
                  <a:cubicBezTo>
                    <a:pt x="490" y="4545"/>
                    <a:pt x="490" y="4522"/>
                    <a:pt x="490" y="4515"/>
                  </a:cubicBezTo>
                  <a:cubicBezTo>
                    <a:pt x="527" y="4515"/>
                    <a:pt x="571" y="4515"/>
                    <a:pt x="608" y="4515"/>
                  </a:cubicBezTo>
                  <a:cubicBezTo>
                    <a:pt x="608" y="4508"/>
                    <a:pt x="608" y="4508"/>
                    <a:pt x="608" y="4500"/>
                  </a:cubicBezTo>
                  <a:cubicBezTo>
                    <a:pt x="631" y="4500"/>
                    <a:pt x="660" y="4500"/>
                    <a:pt x="675" y="4485"/>
                  </a:cubicBezTo>
                  <a:cubicBezTo>
                    <a:pt x="690" y="4463"/>
                    <a:pt x="705" y="4448"/>
                    <a:pt x="727" y="4441"/>
                  </a:cubicBezTo>
                  <a:cubicBezTo>
                    <a:pt x="727" y="4426"/>
                    <a:pt x="735" y="4411"/>
                    <a:pt x="720" y="4396"/>
                  </a:cubicBezTo>
                  <a:cubicBezTo>
                    <a:pt x="742" y="4396"/>
                    <a:pt x="802" y="4389"/>
                    <a:pt x="802" y="4419"/>
                  </a:cubicBezTo>
                  <a:cubicBezTo>
                    <a:pt x="809" y="4419"/>
                    <a:pt x="816" y="4419"/>
                    <a:pt x="824" y="4419"/>
                  </a:cubicBezTo>
                  <a:cubicBezTo>
                    <a:pt x="824" y="4411"/>
                    <a:pt x="824" y="4396"/>
                    <a:pt x="824" y="4389"/>
                  </a:cubicBezTo>
                  <a:cubicBezTo>
                    <a:pt x="831" y="4389"/>
                    <a:pt x="846" y="4389"/>
                    <a:pt x="853" y="4389"/>
                  </a:cubicBezTo>
                  <a:cubicBezTo>
                    <a:pt x="853" y="4426"/>
                    <a:pt x="824" y="4441"/>
                    <a:pt x="831" y="4478"/>
                  </a:cubicBezTo>
                  <a:cubicBezTo>
                    <a:pt x="831" y="4478"/>
                    <a:pt x="846" y="4478"/>
                    <a:pt x="853" y="4478"/>
                  </a:cubicBezTo>
                  <a:cubicBezTo>
                    <a:pt x="846" y="4448"/>
                    <a:pt x="905" y="4448"/>
                    <a:pt x="928" y="4456"/>
                  </a:cubicBezTo>
                  <a:cubicBezTo>
                    <a:pt x="965" y="4470"/>
                    <a:pt x="943" y="4560"/>
                    <a:pt x="935" y="4589"/>
                  </a:cubicBezTo>
                  <a:cubicBezTo>
                    <a:pt x="913" y="4589"/>
                    <a:pt x="891" y="4589"/>
                    <a:pt x="913" y="4612"/>
                  </a:cubicBezTo>
                  <a:cubicBezTo>
                    <a:pt x="935" y="4619"/>
                    <a:pt x="943" y="4604"/>
                    <a:pt x="965" y="4612"/>
                  </a:cubicBezTo>
                  <a:cubicBezTo>
                    <a:pt x="972" y="4619"/>
                    <a:pt x="980" y="4619"/>
                    <a:pt x="987" y="4627"/>
                  </a:cubicBezTo>
                  <a:cubicBezTo>
                    <a:pt x="987" y="4649"/>
                    <a:pt x="980" y="4664"/>
                    <a:pt x="980" y="4693"/>
                  </a:cubicBezTo>
                  <a:cubicBezTo>
                    <a:pt x="987" y="4693"/>
                    <a:pt x="987" y="4693"/>
                    <a:pt x="995" y="4693"/>
                  </a:cubicBezTo>
                  <a:cubicBezTo>
                    <a:pt x="995" y="4656"/>
                    <a:pt x="1091" y="4656"/>
                    <a:pt x="1113" y="4671"/>
                  </a:cubicBezTo>
                  <a:cubicBezTo>
                    <a:pt x="1136" y="4686"/>
                    <a:pt x="1121" y="4738"/>
                    <a:pt x="1121" y="4760"/>
                  </a:cubicBezTo>
                  <a:cubicBezTo>
                    <a:pt x="1113" y="4782"/>
                    <a:pt x="1113" y="4805"/>
                    <a:pt x="1113" y="4827"/>
                  </a:cubicBezTo>
                  <a:cubicBezTo>
                    <a:pt x="1121" y="4842"/>
                    <a:pt x="1128" y="4857"/>
                    <a:pt x="1128" y="4872"/>
                  </a:cubicBezTo>
                  <a:cubicBezTo>
                    <a:pt x="1165" y="4872"/>
                    <a:pt x="1217" y="4857"/>
                    <a:pt x="1255" y="4879"/>
                  </a:cubicBezTo>
                  <a:cubicBezTo>
                    <a:pt x="1277" y="4894"/>
                    <a:pt x="1255" y="4983"/>
                    <a:pt x="1247" y="5005"/>
                  </a:cubicBezTo>
                  <a:cubicBezTo>
                    <a:pt x="1225" y="5005"/>
                    <a:pt x="1232" y="5042"/>
                    <a:pt x="1232" y="5057"/>
                  </a:cubicBezTo>
                  <a:cubicBezTo>
                    <a:pt x="1195" y="5057"/>
                    <a:pt x="1173" y="5057"/>
                    <a:pt x="1165" y="5094"/>
                  </a:cubicBezTo>
                  <a:cubicBezTo>
                    <a:pt x="1165" y="5117"/>
                    <a:pt x="1202" y="5206"/>
                    <a:pt x="1158" y="5206"/>
                  </a:cubicBezTo>
                  <a:cubicBezTo>
                    <a:pt x="1121" y="5206"/>
                    <a:pt x="1113" y="5132"/>
                    <a:pt x="1069" y="5132"/>
                  </a:cubicBezTo>
                  <a:cubicBezTo>
                    <a:pt x="1017" y="5139"/>
                    <a:pt x="1062" y="5183"/>
                    <a:pt x="1099" y="5183"/>
                  </a:cubicBezTo>
                  <a:cubicBezTo>
                    <a:pt x="1106" y="5213"/>
                    <a:pt x="1054" y="5213"/>
                    <a:pt x="1039" y="5221"/>
                  </a:cubicBezTo>
                  <a:cubicBezTo>
                    <a:pt x="1024" y="5228"/>
                    <a:pt x="1017" y="5265"/>
                    <a:pt x="1010" y="5295"/>
                  </a:cubicBezTo>
                  <a:cubicBezTo>
                    <a:pt x="1017" y="5302"/>
                    <a:pt x="1010" y="5324"/>
                    <a:pt x="1017" y="5332"/>
                  </a:cubicBezTo>
                  <a:cubicBezTo>
                    <a:pt x="1024" y="5354"/>
                    <a:pt x="1069" y="5377"/>
                    <a:pt x="1091" y="5384"/>
                  </a:cubicBezTo>
                  <a:cubicBezTo>
                    <a:pt x="1143" y="5414"/>
                    <a:pt x="1180" y="5362"/>
                    <a:pt x="1217" y="5332"/>
                  </a:cubicBezTo>
                  <a:cubicBezTo>
                    <a:pt x="1240" y="5310"/>
                    <a:pt x="1262" y="5235"/>
                    <a:pt x="1299" y="5243"/>
                  </a:cubicBezTo>
                  <a:cubicBezTo>
                    <a:pt x="1307" y="5213"/>
                    <a:pt x="1307" y="5176"/>
                    <a:pt x="1307" y="5146"/>
                  </a:cubicBezTo>
                  <a:cubicBezTo>
                    <a:pt x="1299" y="5146"/>
                    <a:pt x="1299" y="5146"/>
                    <a:pt x="1299" y="5146"/>
                  </a:cubicBezTo>
                  <a:cubicBezTo>
                    <a:pt x="1292" y="5132"/>
                    <a:pt x="1299" y="5109"/>
                    <a:pt x="1299" y="5094"/>
                  </a:cubicBezTo>
                  <a:cubicBezTo>
                    <a:pt x="1373" y="5064"/>
                    <a:pt x="1477" y="5042"/>
                    <a:pt x="1559" y="5057"/>
                  </a:cubicBezTo>
                  <a:cubicBezTo>
                    <a:pt x="1596" y="5072"/>
                    <a:pt x="1604" y="5117"/>
                    <a:pt x="1641" y="5124"/>
                  </a:cubicBezTo>
                  <a:cubicBezTo>
                    <a:pt x="1670" y="5124"/>
                    <a:pt x="1715" y="5124"/>
                    <a:pt x="1715" y="5087"/>
                  </a:cubicBezTo>
                  <a:cubicBezTo>
                    <a:pt x="1722" y="5087"/>
                    <a:pt x="1730" y="5079"/>
                    <a:pt x="1745" y="5087"/>
                  </a:cubicBezTo>
                  <a:cubicBezTo>
                    <a:pt x="1752" y="4990"/>
                    <a:pt x="1789" y="5102"/>
                    <a:pt x="1812" y="5057"/>
                  </a:cubicBezTo>
                  <a:cubicBezTo>
                    <a:pt x="1826" y="5020"/>
                    <a:pt x="1834" y="5013"/>
                    <a:pt x="1864" y="5005"/>
                  </a:cubicBezTo>
                  <a:cubicBezTo>
                    <a:pt x="1901" y="4990"/>
                    <a:pt x="1864" y="4946"/>
                    <a:pt x="1901" y="4924"/>
                  </a:cubicBezTo>
                  <a:cubicBezTo>
                    <a:pt x="1834" y="4901"/>
                    <a:pt x="1893" y="4886"/>
                    <a:pt x="1938" y="4886"/>
                  </a:cubicBezTo>
                  <a:cubicBezTo>
                    <a:pt x="1990" y="4894"/>
                    <a:pt x="1997" y="4909"/>
                    <a:pt x="1997" y="4961"/>
                  </a:cubicBezTo>
                  <a:cubicBezTo>
                    <a:pt x="2012" y="4961"/>
                    <a:pt x="2019" y="4953"/>
                    <a:pt x="2027" y="4953"/>
                  </a:cubicBezTo>
                  <a:cubicBezTo>
                    <a:pt x="2034" y="4879"/>
                    <a:pt x="2101" y="4946"/>
                    <a:pt x="2094" y="4990"/>
                  </a:cubicBezTo>
                  <a:cubicBezTo>
                    <a:pt x="2109" y="4998"/>
                    <a:pt x="2131" y="4990"/>
                    <a:pt x="2153" y="4990"/>
                  </a:cubicBezTo>
                  <a:cubicBezTo>
                    <a:pt x="2153" y="4916"/>
                    <a:pt x="2198" y="4938"/>
                    <a:pt x="2257" y="4931"/>
                  </a:cubicBezTo>
                  <a:cubicBezTo>
                    <a:pt x="2264" y="4909"/>
                    <a:pt x="2235" y="4901"/>
                    <a:pt x="2242" y="4879"/>
                  </a:cubicBezTo>
                  <a:cubicBezTo>
                    <a:pt x="2287" y="4857"/>
                    <a:pt x="2272" y="4790"/>
                    <a:pt x="2331" y="4797"/>
                  </a:cubicBezTo>
                  <a:cubicBezTo>
                    <a:pt x="2331" y="4775"/>
                    <a:pt x="2331" y="4753"/>
                    <a:pt x="2339" y="4730"/>
                  </a:cubicBezTo>
                  <a:cubicBezTo>
                    <a:pt x="2354" y="4723"/>
                    <a:pt x="2369" y="4730"/>
                    <a:pt x="2369" y="4738"/>
                  </a:cubicBezTo>
                  <a:cubicBezTo>
                    <a:pt x="2376" y="4738"/>
                    <a:pt x="2383" y="4738"/>
                    <a:pt x="2383" y="4745"/>
                  </a:cubicBezTo>
                  <a:cubicBezTo>
                    <a:pt x="2383" y="4753"/>
                    <a:pt x="2391" y="4767"/>
                    <a:pt x="2391" y="4775"/>
                  </a:cubicBezTo>
                  <a:cubicBezTo>
                    <a:pt x="2413" y="4782"/>
                    <a:pt x="2428" y="4767"/>
                    <a:pt x="2435" y="4745"/>
                  </a:cubicBezTo>
                  <a:cubicBezTo>
                    <a:pt x="2465" y="4753"/>
                    <a:pt x="2502" y="4767"/>
                    <a:pt x="2547" y="4782"/>
                  </a:cubicBezTo>
                  <a:cubicBezTo>
                    <a:pt x="2547" y="4775"/>
                    <a:pt x="2539" y="4767"/>
                    <a:pt x="2539" y="4760"/>
                  </a:cubicBezTo>
                  <a:cubicBezTo>
                    <a:pt x="2539" y="4738"/>
                    <a:pt x="2532" y="4730"/>
                    <a:pt x="2502" y="4730"/>
                  </a:cubicBezTo>
                  <a:cubicBezTo>
                    <a:pt x="2495" y="4701"/>
                    <a:pt x="2472" y="4686"/>
                    <a:pt x="2465" y="4664"/>
                  </a:cubicBezTo>
                  <a:cubicBezTo>
                    <a:pt x="2517" y="4664"/>
                    <a:pt x="2458" y="4582"/>
                    <a:pt x="2458" y="4574"/>
                  </a:cubicBezTo>
                  <a:cubicBezTo>
                    <a:pt x="2450" y="4537"/>
                    <a:pt x="2458" y="4493"/>
                    <a:pt x="2458" y="4456"/>
                  </a:cubicBezTo>
                  <a:cubicBezTo>
                    <a:pt x="2465" y="4456"/>
                    <a:pt x="2472" y="4456"/>
                    <a:pt x="2480" y="4456"/>
                  </a:cubicBezTo>
                  <a:cubicBezTo>
                    <a:pt x="2480" y="4522"/>
                    <a:pt x="2524" y="4574"/>
                    <a:pt x="2532" y="4634"/>
                  </a:cubicBezTo>
                  <a:cubicBezTo>
                    <a:pt x="2532" y="4656"/>
                    <a:pt x="2547" y="4664"/>
                    <a:pt x="2547" y="4686"/>
                  </a:cubicBezTo>
                  <a:cubicBezTo>
                    <a:pt x="2554" y="4693"/>
                    <a:pt x="2547" y="4716"/>
                    <a:pt x="2554" y="4723"/>
                  </a:cubicBezTo>
                  <a:cubicBezTo>
                    <a:pt x="2554" y="4738"/>
                    <a:pt x="2569" y="4760"/>
                    <a:pt x="2591" y="4753"/>
                  </a:cubicBezTo>
                  <a:cubicBezTo>
                    <a:pt x="2606" y="4738"/>
                    <a:pt x="2576" y="4723"/>
                    <a:pt x="2576" y="4723"/>
                  </a:cubicBezTo>
                  <a:cubicBezTo>
                    <a:pt x="2569" y="4693"/>
                    <a:pt x="2584" y="4664"/>
                    <a:pt x="2576" y="4634"/>
                  </a:cubicBezTo>
                  <a:cubicBezTo>
                    <a:pt x="2569" y="4589"/>
                    <a:pt x="2561" y="4537"/>
                    <a:pt x="2554" y="4485"/>
                  </a:cubicBezTo>
                  <a:cubicBezTo>
                    <a:pt x="2547" y="4448"/>
                    <a:pt x="2554" y="4411"/>
                    <a:pt x="2547" y="4374"/>
                  </a:cubicBezTo>
                  <a:cubicBezTo>
                    <a:pt x="2539" y="4337"/>
                    <a:pt x="2532" y="4300"/>
                    <a:pt x="2524" y="4262"/>
                  </a:cubicBezTo>
                  <a:cubicBezTo>
                    <a:pt x="2524" y="4225"/>
                    <a:pt x="2509" y="4196"/>
                    <a:pt x="2509" y="4166"/>
                  </a:cubicBezTo>
                  <a:cubicBezTo>
                    <a:pt x="2487" y="4159"/>
                    <a:pt x="2472" y="4166"/>
                    <a:pt x="2472" y="4181"/>
                  </a:cubicBezTo>
                  <a:cubicBezTo>
                    <a:pt x="2458" y="4144"/>
                    <a:pt x="2487" y="4151"/>
                    <a:pt x="2509" y="4151"/>
                  </a:cubicBezTo>
                  <a:cubicBezTo>
                    <a:pt x="2517" y="4122"/>
                    <a:pt x="2517" y="4122"/>
                    <a:pt x="2524" y="4099"/>
                  </a:cubicBezTo>
                  <a:cubicBezTo>
                    <a:pt x="2539" y="4084"/>
                    <a:pt x="2554" y="4077"/>
                    <a:pt x="2561" y="4055"/>
                  </a:cubicBezTo>
                  <a:cubicBezTo>
                    <a:pt x="2569" y="4017"/>
                    <a:pt x="2569" y="3973"/>
                    <a:pt x="2569" y="3936"/>
                  </a:cubicBezTo>
                  <a:cubicBezTo>
                    <a:pt x="2569" y="3921"/>
                    <a:pt x="2569" y="3899"/>
                    <a:pt x="2569" y="3884"/>
                  </a:cubicBezTo>
                  <a:cubicBezTo>
                    <a:pt x="2561" y="3839"/>
                    <a:pt x="2539" y="3795"/>
                    <a:pt x="2524" y="3758"/>
                  </a:cubicBezTo>
                  <a:cubicBezTo>
                    <a:pt x="2517" y="3706"/>
                    <a:pt x="2502" y="3646"/>
                    <a:pt x="2495" y="3594"/>
                  </a:cubicBezTo>
                  <a:cubicBezTo>
                    <a:pt x="2487" y="3542"/>
                    <a:pt x="2495" y="3483"/>
                    <a:pt x="2517" y="3438"/>
                  </a:cubicBezTo>
                  <a:cubicBezTo>
                    <a:pt x="2524" y="3423"/>
                    <a:pt x="2532" y="3409"/>
                    <a:pt x="2539" y="3394"/>
                  </a:cubicBezTo>
                  <a:cubicBezTo>
                    <a:pt x="2554" y="3342"/>
                    <a:pt x="2569" y="3260"/>
                    <a:pt x="2614" y="3223"/>
                  </a:cubicBezTo>
                  <a:cubicBezTo>
                    <a:pt x="2658" y="3193"/>
                    <a:pt x="2658" y="3141"/>
                    <a:pt x="2688" y="3097"/>
                  </a:cubicBezTo>
                  <a:cubicBezTo>
                    <a:pt x="2703" y="3074"/>
                    <a:pt x="2725" y="3037"/>
                    <a:pt x="2755" y="3030"/>
                  </a:cubicBezTo>
                  <a:cubicBezTo>
                    <a:pt x="2777" y="3023"/>
                    <a:pt x="2792" y="3030"/>
                    <a:pt x="2814" y="3030"/>
                  </a:cubicBezTo>
                  <a:cubicBezTo>
                    <a:pt x="2836" y="3023"/>
                    <a:pt x="2844" y="3008"/>
                    <a:pt x="2866" y="3000"/>
                  </a:cubicBezTo>
                  <a:cubicBezTo>
                    <a:pt x="2866" y="2993"/>
                    <a:pt x="2866" y="2993"/>
                    <a:pt x="2866" y="2985"/>
                  </a:cubicBezTo>
                  <a:cubicBezTo>
                    <a:pt x="2903" y="2963"/>
                    <a:pt x="2962" y="2970"/>
                    <a:pt x="3007" y="2970"/>
                  </a:cubicBezTo>
                  <a:cubicBezTo>
                    <a:pt x="3007" y="3000"/>
                    <a:pt x="3022" y="3023"/>
                    <a:pt x="3022" y="3045"/>
                  </a:cubicBezTo>
                  <a:cubicBezTo>
                    <a:pt x="3022" y="3067"/>
                    <a:pt x="3007" y="3112"/>
                    <a:pt x="3044" y="3104"/>
                  </a:cubicBezTo>
                  <a:cubicBezTo>
                    <a:pt x="3044" y="3082"/>
                    <a:pt x="3044" y="3060"/>
                    <a:pt x="3066" y="3052"/>
                  </a:cubicBezTo>
                  <a:cubicBezTo>
                    <a:pt x="3066" y="3074"/>
                    <a:pt x="3059" y="3089"/>
                    <a:pt x="3059" y="3104"/>
                  </a:cubicBezTo>
                  <a:cubicBezTo>
                    <a:pt x="3096" y="3112"/>
                    <a:pt x="3096" y="3045"/>
                    <a:pt x="3096" y="3023"/>
                  </a:cubicBezTo>
                  <a:cubicBezTo>
                    <a:pt x="3111" y="3037"/>
                    <a:pt x="3096" y="3074"/>
                    <a:pt x="3133" y="3067"/>
                  </a:cubicBezTo>
                  <a:cubicBezTo>
                    <a:pt x="3133" y="3074"/>
                    <a:pt x="3133" y="3082"/>
                    <a:pt x="3133" y="3082"/>
                  </a:cubicBezTo>
                  <a:cubicBezTo>
                    <a:pt x="3141" y="3082"/>
                    <a:pt x="3148" y="3082"/>
                    <a:pt x="3148" y="3082"/>
                  </a:cubicBezTo>
                  <a:cubicBezTo>
                    <a:pt x="3148" y="3074"/>
                    <a:pt x="3156" y="3060"/>
                    <a:pt x="3148" y="3052"/>
                  </a:cubicBezTo>
                  <a:cubicBezTo>
                    <a:pt x="3156" y="3067"/>
                    <a:pt x="3171" y="3067"/>
                    <a:pt x="3185" y="3067"/>
                  </a:cubicBezTo>
                  <a:cubicBezTo>
                    <a:pt x="3156" y="3060"/>
                    <a:pt x="3163" y="3015"/>
                    <a:pt x="3185" y="3000"/>
                  </a:cubicBezTo>
                  <a:cubicBezTo>
                    <a:pt x="3222" y="2963"/>
                    <a:pt x="3260" y="2956"/>
                    <a:pt x="3282" y="2911"/>
                  </a:cubicBezTo>
                  <a:cubicBezTo>
                    <a:pt x="3289" y="2889"/>
                    <a:pt x="3282" y="2866"/>
                    <a:pt x="3297" y="2852"/>
                  </a:cubicBezTo>
                  <a:cubicBezTo>
                    <a:pt x="3304" y="2837"/>
                    <a:pt x="3326" y="2822"/>
                    <a:pt x="3341" y="2807"/>
                  </a:cubicBezTo>
                  <a:cubicBezTo>
                    <a:pt x="3356" y="2785"/>
                    <a:pt x="3356" y="2785"/>
                    <a:pt x="3363" y="2755"/>
                  </a:cubicBezTo>
                  <a:cubicBezTo>
                    <a:pt x="3363" y="2703"/>
                    <a:pt x="3386" y="2696"/>
                    <a:pt x="3430" y="2688"/>
                  </a:cubicBezTo>
                  <a:cubicBezTo>
                    <a:pt x="3460" y="2688"/>
                    <a:pt x="3497" y="2681"/>
                    <a:pt x="3527" y="2673"/>
                  </a:cubicBezTo>
                  <a:cubicBezTo>
                    <a:pt x="3527" y="2644"/>
                    <a:pt x="3482" y="2644"/>
                    <a:pt x="3460" y="2644"/>
                  </a:cubicBezTo>
                  <a:cubicBezTo>
                    <a:pt x="3430" y="2658"/>
                    <a:pt x="3430" y="2673"/>
                    <a:pt x="3386" y="2673"/>
                  </a:cubicBezTo>
                  <a:cubicBezTo>
                    <a:pt x="3401" y="2636"/>
                    <a:pt x="3490" y="2644"/>
                    <a:pt x="3519" y="2644"/>
                  </a:cubicBezTo>
                  <a:cubicBezTo>
                    <a:pt x="3542" y="2644"/>
                    <a:pt x="3571" y="2644"/>
                    <a:pt x="3594" y="2651"/>
                  </a:cubicBezTo>
                  <a:cubicBezTo>
                    <a:pt x="3623" y="2658"/>
                    <a:pt x="3638" y="2681"/>
                    <a:pt x="3668" y="2688"/>
                  </a:cubicBezTo>
                  <a:cubicBezTo>
                    <a:pt x="3668" y="2688"/>
                    <a:pt x="3668" y="2696"/>
                    <a:pt x="3676" y="2703"/>
                  </a:cubicBezTo>
                  <a:cubicBezTo>
                    <a:pt x="3676" y="2681"/>
                    <a:pt x="3676" y="2666"/>
                    <a:pt x="3676" y="2644"/>
                  </a:cubicBezTo>
                  <a:cubicBezTo>
                    <a:pt x="3698" y="2651"/>
                    <a:pt x="3690" y="2688"/>
                    <a:pt x="3690" y="2703"/>
                  </a:cubicBezTo>
                  <a:cubicBezTo>
                    <a:pt x="3735" y="2718"/>
                    <a:pt x="3779" y="2696"/>
                    <a:pt x="3816" y="2681"/>
                  </a:cubicBezTo>
                  <a:cubicBezTo>
                    <a:pt x="3861" y="2658"/>
                    <a:pt x="3883" y="2636"/>
                    <a:pt x="3921" y="2614"/>
                  </a:cubicBezTo>
                  <a:cubicBezTo>
                    <a:pt x="3958" y="2599"/>
                    <a:pt x="4002" y="2592"/>
                    <a:pt x="4039" y="2569"/>
                  </a:cubicBezTo>
                  <a:cubicBezTo>
                    <a:pt x="4054" y="2562"/>
                    <a:pt x="4062" y="2555"/>
                    <a:pt x="4069" y="2540"/>
                  </a:cubicBezTo>
                  <a:cubicBezTo>
                    <a:pt x="4076" y="2518"/>
                    <a:pt x="4069" y="2495"/>
                    <a:pt x="4091" y="2480"/>
                  </a:cubicBezTo>
                  <a:cubicBezTo>
                    <a:pt x="4091" y="2495"/>
                    <a:pt x="4084" y="2518"/>
                    <a:pt x="4091" y="2532"/>
                  </a:cubicBezTo>
                  <a:cubicBezTo>
                    <a:pt x="4091" y="2532"/>
                    <a:pt x="4099" y="2532"/>
                    <a:pt x="4106" y="2532"/>
                  </a:cubicBezTo>
                  <a:cubicBezTo>
                    <a:pt x="4113" y="2532"/>
                    <a:pt x="4106" y="2451"/>
                    <a:pt x="4106" y="2443"/>
                  </a:cubicBezTo>
                  <a:cubicBezTo>
                    <a:pt x="4113" y="2421"/>
                    <a:pt x="4121" y="2384"/>
                    <a:pt x="4128" y="2361"/>
                  </a:cubicBezTo>
                  <a:cubicBezTo>
                    <a:pt x="4143" y="2339"/>
                    <a:pt x="4158" y="2324"/>
                    <a:pt x="4158" y="2295"/>
                  </a:cubicBezTo>
                  <a:cubicBezTo>
                    <a:pt x="4151" y="2272"/>
                    <a:pt x="4128" y="2243"/>
                    <a:pt x="4106" y="2243"/>
                  </a:cubicBezTo>
                  <a:cubicBezTo>
                    <a:pt x="4106" y="2250"/>
                    <a:pt x="4106" y="2258"/>
                    <a:pt x="4106" y="2265"/>
                  </a:cubicBezTo>
                  <a:cubicBezTo>
                    <a:pt x="4113" y="2272"/>
                    <a:pt x="4113" y="2272"/>
                    <a:pt x="4121" y="2272"/>
                  </a:cubicBezTo>
                  <a:cubicBezTo>
                    <a:pt x="4121" y="2302"/>
                    <a:pt x="4121" y="2339"/>
                    <a:pt x="4106" y="2369"/>
                  </a:cubicBezTo>
                  <a:cubicBezTo>
                    <a:pt x="4039" y="2384"/>
                    <a:pt x="4106" y="2206"/>
                    <a:pt x="4121" y="2191"/>
                  </a:cubicBezTo>
                  <a:cubicBezTo>
                    <a:pt x="4136" y="2161"/>
                    <a:pt x="4173" y="2154"/>
                    <a:pt x="4203" y="2139"/>
                  </a:cubicBezTo>
                  <a:cubicBezTo>
                    <a:pt x="4240" y="2116"/>
                    <a:pt x="4270" y="2087"/>
                    <a:pt x="4307" y="2064"/>
                  </a:cubicBezTo>
                  <a:cubicBezTo>
                    <a:pt x="4335" y="2042"/>
                    <a:pt x="4358" y="2035"/>
                    <a:pt x="4380" y="2005"/>
                  </a:cubicBezTo>
                  <a:cubicBezTo>
                    <a:pt x="4410" y="1961"/>
                    <a:pt x="4439" y="1953"/>
                    <a:pt x="4491" y="1931"/>
                  </a:cubicBezTo>
                  <a:cubicBezTo>
                    <a:pt x="4528" y="1909"/>
                    <a:pt x="4573" y="1886"/>
                    <a:pt x="4617" y="1879"/>
                  </a:cubicBezTo>
                  <a:cubicBezTo>
                    <a:pt x="4647" y="1871"/>
                    <a:pt x="4677" y="1864"/>
                    <a:pt x="4707" y="1849"/>
                  </a:cubicBezTo>
                  <a:cubicBezTo>
                    <a:pt x="4729" y="1834"/>
                    <a:pt x="4736" y="1812"/>
                    <a:pt x="4751" y="1797"/>
                  </a:cubicBezTo>
                  <a:cubicBezTo>
                    <a:pt x="4774" y="1775"/>
                    <a:pt x="4796" y="1775"/>
                    <a:pt x="4811" y="1753"/>
                  </a:cubicBezTo>
                  <a:cubicBezTo>
                    <a:pt x="4818" y="1738"/>
                    <a:pt x="4818" y="1708"/>
                    <a:pt x="4833" y="1686"/>
                  </a:cubicBezTo>
                  <a:cubicBezTo>
                    <a:pt x="4863" y="1649"/>
                    <a:pt x="4900" y="1611"/>
                    <a:pt x="4937" y="1582"/>
                  </a:cubicBezTo>
                  <a:cubicBezTo>
                    <a:pt x="4989" y="1530"/>
                    <a:pt x="5056" y="1508"/>
                    <a:pt x="5122" y="1463"/>
                  </a:cubicBezTo>
                  <a:cubicBezTo>
                    <a:pt x="5145" y="1448"/>
                    <a:pt x="5152" y="1433"/>
                    <a:pt x="5167" y="1426"/>
                  </a:cubicBezTo>
                  <a:cubicBezTo>
                    <a:pt x="5182" y="1411"/>
                    <a:pt x="5204" y="1411"/>
                    <a:pt x="5219" y="1404"/>
                  </a:cubicBezTo>
                  <a:cubicBezTo>
                    <a:pt x="5256" y="1381"/>
                    <a:pt x="5293" y="1374"/>
                    <a:pt x="5323" y="1351"/>
                  </a:cubicBezTo>
                  <a:cubicBezTo>
                    <a:pt x="5338" y="1337"/>
                    <a:pt x="5353" y="1300"/>
                    <a:pt x="5382" y="1292"/>
                  </a:cubicBezTo>
                  <a:cubicBezTo>
                    <a:pt x="5412" y="1285"/>
                    <a:pt x="5397" y="1233"/>
                    <a:pt x="5405" y="1211"/>
                  </a:cubicBezTo>
                  <a:cubicBezTo>
                    <a:pt x="5419" y="1196"/>
                    <a:pt x="5442" y="1188"/>
                    <a:pt x="5457" y="1181"/>
                  </a:cubicBezTo>
                  <a:cubicBezTo>
                    <a:pt x="5486" y="1166"/>
                    <a:pt x="5524" y="1121"/>
                    <a:pt x="5553" y="1121"/>
                  </a:cubicBezTo>
                  <a:cubicBezTo>
                    <a:pt x="5553" y="1106"/>
                    <a:pt x="5568" y="1099"/>
                    <a:pt x="5576" y="1092"/>
                  </a:cubicBezTo>
                  <a:cubicBezTo>
                    <a:pt x="5598" y="1069"/>
                    <a:pt x="5605" y="1040"/>
                    <a:pt x="5627" y="1010"/>
                  </a:cubicBezTo>
                  <a:cubicBezTo>
                    <a:pt x="5642" y="995"/>
                    <a:pt x="5665" y="988"/>
                    <a:pt x="5672" y="973"/>
                  </a:cubicBezTo>
                  <a:cubicBezTo>
                    <a:pt x="5679" y="958"/>
                    <a:pt x="5687" y="943"/>
                    <a:pt x="5694" y="928"/>
                  </a:cubicBezTo>
                  <a:cubicBezTo>
                    <a:pt x="5709" y="899"/>
                    <a:pt x="5739" y="876"/>
                    <a:pt x="5761" y="861"/>
                  </a:cubicBezTo>
                  <a:cubicBezTo>
                    <a:pt x="5784" y="839"/>
                    <a:pt x="5813" y="817"/>
                    <a:pt x="5828" y="795"/>
                  </a:cubicBezTo>
                  <a:cubicBezTo>
                    <a:pt x="5835" y="787"/>
                    <a:pt x="5843" y="772"/>
                    <a:pt x="5843" y="765"/>
                  </a:cubicBezTo>
                  <a:cubicBezTo>
                    <a:pt x="5813" y="750"/>
                    <a:pt x="5791" y="735"/>
                    <a:pt x="5791" y="713"/>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18" name="Freeform 26"/>
            <p:cNvSpPr>
              <a:spLocks noChangeArrowheads="1"/>
            </p:cNvSpPr>
            <p:nvPr/>
          </p:nvSpPr>
          <p:spPr bwMode="auto">
            <a:xfrm>
              <a:off x="13244896" y="6154717"/>
              <a:ext cx="1140006" cy="1796508"/>
            </a:xfrm>
            <a:custGeom>
              <a:avLst/>
              <a:gdLst>
                <a:gd name="T0" fmla="*/ 2606 w 2637"/>
                <a:gd name="T1" fmla="*/ 595 h 4159"/>
                <a:gd name="T2" fmla="*/ 2636 w 2637"/>
                <a:gd name="T3" fmla="*/ 320 h 4159"/>
                <a:gd name="T4" fmla="*/ 2406 w 2637"/>
                <a:gd name="T5" fmla="*/ 297 h 4159"/>
                <a:gd name="T6" fmla="*/ 2087 w 2637"/>
                <a:gd name="T7" fmla="*/ 238 h 4159"/>
                <a:gd name="T8" fmla="*/ 1923 w 2637"/>
                <a:gd name="T9" fmla="*/ 75 h 4159"/>
                <a:gd name="T10" fmla="*/ 1760 w 2637"/>
                <a:gd name="T11" fmla="*/ 45 h 4159"/>
                <a:gd name="T12" fmla="*/ 1485 w 2637"/>
                <a:gd name="T13" fmla="*/ 82 h 4159"/>
                <a:gd name="T14" fmla="*/ 1381 w 2637"/>
                <a:gd name="T15" fmla="*/ 90 h 4159"/>
                <a:gd name="T16" fmla="*/ 1492 w 2637"/>
                <a:gd name="T17" fmla="*/ 275 h 4159"/>
                <a:gd name="T18" fmla="*/ 1477 w 2637"/>
                <a:gd name="T19" fmla="*/ 461 h 4159"/>
                <a:gd name="T20" fmla="*/ 1455 w 2637"/>
                <a:gd name="T21" fmla="*/ 750 h 4159"/>
                <a:gd name="T22" fmla="*/ 1270 w 2637"/>
                <a:gd name="T23" fmla="*/ 892 h 4159"/>
                <a:gd name="T24" fmla="*/ 1344 w 2637"/>
                <a:gd name="T25" fmla="*/ 1263 h 4159"/>
                <a:gd name="T26" fmla="*/ 1247 w 2637"/>
                <a:gd name="T27" fmla="*/ 1545 h 4159"/>
                <a:gd name="T28" fmla="*/ 1307 w 2637"/>
                <a:gd name="T29" fmla="*/ 1619 h 4159"/>
                <a:gd name="T30" fmla="*/ 1336 w 2637"/>
                <a:gd name="T31" fmla="*/ 1983 h 4159"/>
                <a:gd name="T32" fmla="*/ 1173 w 2637"/>
                <a:gd name="T33" fmla="*/ 2251 h 4159"/>
                <a:gd name="T34" fmla="*/ 1077 w 2637"/>
                <a:gd name="T35" fmla="*/ 2377 h 4159"/>
                <a:gd name="T36" fmla="*/ 958 w 2637"/>
                <a:gd name="T37" fmla="*/ 2429 h 4159"/>
                <a:gd name="T38" fmla="*/ 883 w 2637"/>
                <a:gd name="T39" fmla="*/ 2548 h 4159"/>
                <a:gd name="T40" fmla="*/ 512 w 2637"/>
                <a:gd name="T41" fmla="*/ 2659 h 4159"/>
                <a:gd name="T42" fmla="*/ 223 w 2637"/>
                <a:gd name="T43" fmla="*/ 2741 h 4159"/>
                <a:gd name="T44" fmla="*/ 22 w 2637"/>
                <a:gd name="T45" fmla="*/ 2919 h 4159"/>
                <a:gd name="T46" fmla="*/ 170 w 2637"/>
                <a:gd name="T47" fmla="*/ 3082 h 4159"/>
                <a:gd name="T48" fmla="*/ 378 w 2637"/>
                <a:gd name="T49" fmla="*/ 3164 h 4159"/>
                <a:gd name="T50" fmla="*/ 549 w 2637"/>
                <a:gd name="T51" fmla="*/ 3393 h 4159"/>
                <a:gd name="T52" fmla="*/ 623 w 2637"/>
                <a:gd name="T53" fmla="*/ 3557 h 4159"/>
                <a:gd name="T54" fmla="*/ 616 w 2637"/>
                <a:gd name="T55" fmla="*/ 3720 h 4159"/>
                <a:gd name="T56" fmla="*/ 869 w 2637"/>
                <a:gd name="T57" fmla="*/ 3957 h 4159"/>
                <a:gd name="T58" fmla="*/ 1166 w 2637"/>
                <a:gd name="T59" fmla="*/ 4158 h 4159"/>
                <a:gd name="T60" fmla="*/ 1374 w 2637"/>
                <a:gd name="T61" fmla="*/ 3980 h 4159"/>
                <a:gd name="T62" fmla="*/ 1507 w 2637"/>
                <a:gd name="T63" fmla="*/ 3854 h 4159"/>
                <a:gd name="T64" fmla="*/ 1611 w 2637"/>
                <a:gd name="T65" fmla="*/ 3712 h 4159"/>
                <a:gd name="T66" fmla="*/ 1633 w 2637"/>
                <a:gd name="T67" fmla="*/ 3891 h 4159"/>
                <a:gd name="T68" fmla="*/ 1737 w 2637"/>
                <a:gd name="T69" fmla="*/ 3883 h 4159"/>
                <a:gd name="T70" fmla="*/ 1864 w 2637"/>
                <a:gd name="T71" fmla="*/ 3794 h 4159"/>
                <a:gd name="T72" fmla="*/ 2072 w 2637"/>
                <a:gd name="T73" fmla="*/ 3616 h 4159"/>
                <a:gd name="T74" fmla="*/ 2138 w 2637"/>
                <a:gd name="T75" fmla="*/ 3482 h 4159"/>
                <a:gd name="T76" fmla="*/ 2094 w 2637"/>
                <a:gd name="T77" fmla="*/ 3142 h 4159"/>
                <a:gd name="T78" fmla="*/ 2124 w 2637"/>
                <a:gd name="T79" fmla="*/ 2911 h 4159"/>
                <a:gd name="T80" fmla="*/ 1945 w 2637"/>
                <a:gd name="T81" fmla="*/ 2748 h 4159"/>
                <a:gd name="T82" fmla="*/ 1856 w 2637"/>
                <a:gd name="T83" fmla="*/ 2622 h 4159"/>
                <a:gd name="T84" fmla="*/ 1886 w 2637"/>
                <a:gd name="T85" fmla="*/ 2429 h 4159"/>
                <a:gd name="T86" fmla="*/ 1804 w 2637"/>
                <a:gd name="T87" fmla="*/ 2102 h 4159"/>
                <a:gd name="T88" fmla="*/ 1515 w 2637"/>
                <a:gd name="T89" fmla="*/ 1954 h 4159"/>
                <a:gd name="T90" fmla="*/ 1477 w 2637"/>
                <a:gd name="T91" fmla="*/ 1790 h 4159"/>
                <a:gd name="T92" fmla="*/ 1619 w 2637"/>
                <a:gd name="T93" fmla="*/ 1694 h 4159"/>
                <a:gd name="T94" fmla="*/ 1737 w 2637"/>
                <a:gd name="T95" fmla="*/ 1590 h 4159"/>
                <a:gd name="T96" fmla="*/ 2034 w 2637"/>
                <a:gd name="T97" fmla="*/ 1456 h 4159"/>
                <a:gd name="T98" fmla="*/ 1945 w 2637"/>
                <a:gd name="T99" fmla="*/ 1270 h 4159"/>
                <a:gd name="T100" fmla="*/ 1693 w 2637"/>
                <a:gd name="T101" fmla="*/ 1166 h 4159"/>
                <a:gd name="T102" fmla="*/ 1552 w 2637"/>
                <a:gd name="T103" fmla="*/ 1040 h 4159"/>
                <a:gd name="T104" fmla="*/ 1529 w 2637"/>
                <a:gd name="T105" fmla="*/ 773 h 4159"/>
                <a:gd name="T106" fmla="*/ 1708 w 2637"/>
                <a:gd name="T107" fmla="*/ 572 h 4159"/>
                <a:gd name="T108" fmla="*/ 1641 w 2637"/>
                <a:gd name="T109" fmla="*/ 453 h 4159"/>
                <a:gd name="T110" fmla="*/ 1812 w 2637"/>
                <a:gd name="T111" fmla="*/ 557 h 4159"/>
                <a:gd name="T112" fmla="*/ 1834 w 2637"/>
                <a:gd name="T113" fmla="*/ 721 h 4159"/>
                <a:gd name="T114" fmla="*/ 1930 w 2637"/>
                <a:gd name="T115" fmla="*/ 676 h 4159"/>
                <a:gd name="T116" fmla="*/ 2027 w 2637"/>
                <a:gd name="T117" fmla="*/ 699 h 4159"/>
                <a:gd name="T118" fmla="*/ 2064 w 2637"/>
                <a:gd name="T119" fmla="*/ 550 h 4159"/>
                <a:gd name="T120" fmla="*/ 2190 w 2637"/>
                <a:gd name="T121" fmla="*/ 788 h 4159"/>
                <a:gd name="T122" fmla="*/ 2450 w 2637"/>
                <a:gd name="T123" fmla="*/ 788 h 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7" h="4159">
                  <a:moveTo>
                    <a:pt x="2524" y="684"/>
                  </a:moveTo>
                  <a:lnTo>
                    <a:pt x="2524" y="684"/>
                  </a:lnTo>
                  <a:cubicBezTo>
                    <a:pt x="2539" y="669"/>
                    <a:pt x="2547" y="661"/>
                    <a:pt x="2562" y="647"/>
                  </a:cubicBezTo>
                  <a:cubicBezTo>
                    <a:pt x="2577" y="624"/>
                    <a:pt x="2591" y="617"/>
                    <a:pt x="2606" y="595"/>
                  </a:cubicBezTo>
                  <a:cubicBezTo>
                    <a:pt x="2621" y="580"/>
                    <a:pt x="2629" y="565"/>
                    <a:pt x="2636" y="550"/>
                  </a:cubicBezTo>
                  <a:cubicBezTo>
                    <a:pt x="2614" y="550"/>
                    <a:pt x="2599" y="535"/>
                    <a:pt x="2599" y="520"/>
                  </a:cubicBezTo>
                  <a:cubicBezTo>
                    <a:pt x="2584" y="483"/>
                    <a:pt x="2599" y="424"/>
                    <a:pt x="2614" y="394"/>
                  </a:cubicBezTo>
                  <a:cubicBezTo>
                    <a:pt x="2621" y="364"/>
                    <a:pt x="2636" y="350"/>
                    <a:pt x="2636" y="320"/>
                  </a:cubicBezTo>
                  <a:cubicBezTo>
                    <a:pt x="2621" y="320"/>
                    <a:pt x="2614" y="327"/>
                    <a:pt x="2599" y="327"/>
                  </a:cubicBezTo>
                  <a:cubicBezTo>
                    <a:pt x="2562" y="335"/>
                    <a:pt x="2524" y="327"/>
                    <a:pt x="2480" y="327"/>
                  </a:cubicBezTo>
                  <a:cubicBezTo>
                    <a:pt x="2443" y="327"/>
                    <a:pt x="2413" y="335"/>
                    <a:pt x="2384" y="350"/>
                  </a:cubicBezTo>
                  <a:cubicBezTo>
                    <a:pt x="2376" y="327"/>
                    <a:pt x="2398" y="312"/>
                    <a:pt x="2406" y="297"/>
                  </a:cubicBezTo>
                  <a:cubicBezTo>
                    <a:pt x="2391" y="290"/>
                    <a:pt x="2361" y="290"/>
                    <a:pt x="2339" y="283"/>
                  </a:cubicBezTo>
                  <a:cubicBezTo>
                    <a:pt x="2324" y="275"/>
                    <a:pt x="2309" y="245"/>
                    <a:pt x="2287" y="238"/>
                  </a:cubicBezTo>
                  <a:cubicBezTo>
                    <a:pt x="2227" y="216"/>
                    <a:pt x="2205" y="275"/>
                    <a:pt x="2153" y="268"/>
                  </a:cubicBezTo>
                  <a:cubicBezTo>
                    <a:pt x="2124" y="268"/>
                    <a:pt x="2101" y="268"/>
                    <a:pt x="2087" y="238"/>
                  </a:cubicBezTo>
                  <a:cubicBezTo>
                    <a:pt x="2072" y="208"/>
                    <a:pt x="2087" y="201"/>
                    <a:pt x="2042" y="194"/>
                  </a:cubicBezTo>
                  <a:cubicBezTo>
                    <a:pt x="2012" y="194"/>
                    <a:pt x="2005" y="201"/>
                    <a:pt x="1982" y="179"/>
                  </a:cubicBezTo>
                  <a:cubicBezTo>
                    <a:pt x="1968" y="164"/>
                    <a:pt x="1953" y="149"/>
                    <a:pt x="1945" y="134"/>
                  </a:cubicBezTo>
                  <a:cubicBezTo>
                    <a:pt x="1930" y="119"/>
                    <a:pt x="1938" y="97"/>
                    <a:pt x="1923" y="75"/>
                  </a:cubicBezTo>
                  <a:cubicBezTo>
                    <a:pt x="1901" y="52"/>
                    <a:pt x="1901" y="52"/>
                    <a:pt x="1901" y="45"/>
                  </a:cubicBezTo>
                  <a:cubicBezTo>
                    <a:pt x="1871" y="45"/>
                    <a:pt x="1856" y="38"/>
                    <a:pt x="1849" y="38"/>
                  </a:cubicBezTo>
                  <a:cubicBezTo>
                    <a:pt x="1834" y="45"/>
                    <a:pt x="1827" y="52"/>
                    <a:pt x="1819" y="67"/>
                  </a:cubicBezTo>
                  <a:cubicBezTo>
                    <a:pt x="1797" y="15"/>
                    <a:pt x="1797" y="60"/>
                    <a:pt x="1760" y="45"/>
                  </a:cubicBezTo>
                  <a:cubicBezTo>
                    <a:pt x="1730" y="38"/>
                    <a:pt x="1715" y="0"/>
                    <a:pt x="1678" y="23"/>
                  </a:cubicBezTo>
                  <a:cubicBezTo>
                    <a:pt x="1678" y="38"/>
                    <a:pt x="1678" y="52"/>
                    <a:pt x="1678" y="67"/>
                  </a:cubicBezTo>
                  <a:cubicBezTo>
                    <a:pt x="1633" y="90"/>
                    <a:pt x="1611" y="127"/>
                    <a:pt x="1552" y="97"/>
                  </a:cubicBezTo>
                  <a:cubicBezTo>
                    <a:pt x="1529" y="82"/>
                    <a:pt x="1522" y="82"/>
                    <a:pt x="1485" y="82"/>
                  </a:cubicBezTo>
                  <a:cubicBezTo>
                    <a:pt x="1470" y="82"/>
                    <a:pt x="1425" y="82"/>
                    <a:pt x="1411" y="75"/>
                  </a:cubicBezTo>
                  <a:cubicBezTo>
                    <a:pt x="1411" y="75"/>
                    <a:pt x="1381" y="52"/>
                    <a:pt x="1388" y="60"/>
                  </a:cubicBezTo>
                  <a:cubicBezTo>
                    <a:pt x="1381" y="45"/>
                    <a:pt x="1374" y="38"/>
                    <a:pt x="1374" y="38"/>
                  </a:cubicBezTo>
                  <a:cubicBezTo>
                    <a:pt x="1374" y="60"/>
                    <a:pt x="1374" y="82"/>
                    <a:pt x="1381" y="90"/>
                  </a:cubicBezTo>
                  <a:cubicBezTo>
                    <a:pt x="1396" y="105"/>
                    <a:pt x="1418" y="82"/>
                    <a:pt x="1433" y="105"/>
                  </a:cubicBezTo>
                  <a:cubicBezTo>
                    <a:pt x="1448" y="119"/>
                    <a:pt x="1425" y="149"/>
                    <a:pt x="1455" y="142"/>
                  </a:cubicBezTo>
                  <a:cubicBezTo>
                    <a:pt x="1455" y="164"/>
                    <a:pt x="1455" y="194"/>
                    <a:pt x="1455" y="216"/>
                  </a:cubicBezTo>
                  <a:cubicBezTo>
                    <a:pt x="1463" y="245"/>
                    <a:pt x="1477" y="253"/>
                    <a:pt x="1492" y="275"/>
                  </a:cubicBezTo>
                  <a:cubicBezTo>
                    <a:pt x="1500" y="290"/>
                    <a:pt x="1529" y="335"/>
                    <a:pt x="1522" y="350"/>
                  </a:cubicBezTo>
                  <a:cubicBezTo>
                    <a:pt x="1522" y="357"/>
                    <a:pt x="1492" y="372"/>
                    <a:pt x="1485" y="379"/>
                  </a:cubicBezTo>
                  <a:cubicBezTo>
                    <a:pt x="1477" y="394"/>
                    <a:pt x="1477" y="416"/>
                    <a:pt x="1477" y="431"/>
                  </a:cubicBezTo>
                  <a:cubicBezTo>
                    <a:pt x="1477" y="446"/>
                    <a:pt x="1477" y="453"/>
                    <a:pt x="1477" y="461"/>
                  </a:cubicBezTo>
                  <a:lnTo>
                    <a:pt x="1477" y="461"/>
                  </a:lnTo>
                  <a:cubicBezTo>
                    <a:pt x="1515" y="476"/>
                    <a:pt x="1500" y="520"/>
                    <a:pt x="1500" y="550"/>
                  </a:cubicBezTo>
                  <a:cubicBezTo>
                    <a:pt x="1492" y="609"/>
                    <a:pt x="1552" y="669"/>
                    <a:pt x="1507" y="721"/>
                  </a:cubicBezTo>
                  <a:cubicBezTo>
                    <a:pt x="1492" y="736"/>
                    <a:pt x="1470" y="743"/>
                    <a:pt x="1455" y="750"/>
                  </a:cubicBezTo>
                  <a:cubicBezTo>
                    <a:pt x="1425" y="765"/>
                    <a:pt x="1425" y="788"/>
                    <a:pt x="1411" y="810"/>
                  </a:cubicBezTo>
                  <a:cubicBezTo>
                    <a:pt x="1403" y="825"/>
                    <a:pt x="1366" y="825"/>
                    <a:pt x="1359" y="840"/>
                  </a:cubicBezTo>
                  <a:cubicBezTo>
                    <a:pt x="1344" y="854"/>
                    <a:pt x="1336" y="877"/>
                    <a:pt x="1336" y="899"/>
                  </a:cubicBezTo>
                  <a:cubicBezTo>
                    <a:pt x="1314" y="899"/>
                    <a:pt x="1292" y="899"/>
                    <a:pt x="1270" y="892"/>
                  </a:cubicBezTo>
                  <a:cubicBezTo>
                    <a:pt x="1270" y="936"/>
                    <a:pt x="1225" y="988"/>
                    <a:pt x="1240" y="1033"/>
                  </a:cubicBezTo>
                  <a:cubicBezTo>
                    <a:pt x="1255" y="1062"/>
                    <a:pt x="1299" y="1062"/>
                    <a:pt x="1307" y="1099"/>
                  </a:cubicBezTo>
                  <a:cubicBezTo>
                    <a:pt x="1411" y="1107"/>
                    <a:pt x="1411" y="1211"/>
                    <a:pt x="1418" y="1293"/>
                  </a:cubicBezTo>
                  <a:cubicBezTo>
                    <a:pt x="1388" y="1300"/>
                    <a:pt x="1374" y="1263"/>
                    <a:pt x="1344" y="1263"/>
                  </a:cubicBezTo>
                  <a:cubicBezTo>
                    <a:pt x="1307" y="1270"/>
                    <a:pt x="1299" y="1307"/>
                    <a:pt x="1299" y="1337"/>
                  </a:cubicBezTo>
                  <a:cubicBezTo>
                    <a:pt x="1277" y="1337"/>
                    <a:pt x="1255" y="1337"/>
                    <a:pt x="1232" y="1337"/>
                  </a:cubicBezTo>
                  <a:cubicBezTo>
                    <a:pt x="1225" y="1367"/>
                    <a:pt x="1277" y="1471"/>
                    <a:pt x="1307" y="1486"/>
                  </a:cubicBezTo>
                  <a:cubicBezTo>
                    <a:pt x="1292" y="1508"/>
                    <a:pt x="1255" y="1523"/>
                    <a:pt x="1247" y="1545"/>
                  </a:cubicBezTo>
                  <a:cubicBezTo>
                    <a:pt x="1292" y="1560"/>
                    <a:pt x="1329" y="1567"/>
                    <a:pt x="1344" y="1575"/>
                  </a:cubicBezTo>
                  <a:cubicBezTo>
                    <a:pt x="1329" y="1567"/>
                    <a:pt x="1292" y="1560"/>
                    <a:pt x="1247" y="1545"/>
                  </a:cubicBezTo>
                  <a:cubicBezTo>
                    <a:pt x="1247" y="1552"/>
                    <a:pt x="1247" y="1552"/>
                    <a:pt x="1247" y="1552"/>
                  </a:cubicBezTo>
                  <a:cubicBezTo>
                    <a:pt x="1247" y="1575"/>
                    <a:pt x="1292" y="1604"/>
                    <a:pt x="1307" y="1619"/>
                  </a:cubicBezTo>
                  <a:cubicBezTo>
                    <a:pt x="1344" y="1679"/>
                    <a:pt x="1322" y="1753"/>
                    <a:pt x="1314" y="1812"/>
                  </a:cubicBezTo>
                  <a:cubicBezTo>
                    <a:pt x="1307" y="1820"/>
                    <a:pt x="1299" y="1827"/>
                    <a:pt x="1292" y="1827"/>
                  </a:cubicBezTo>
                  <a:cubicBezTo>
                    <a:pt x="1277" y="1864"/>
                    <a:pt x="1322" y="1864"/>
                    <a:pt x="1336" y="1887"/>
                  </a:cubicBezTo>
                  <a:cubicBezTo>
                    <a:pt x="1351" y="1916"/>
                    <a:pt x="1336" y="1954"/>
                    <a:pt x="1336" y="1983"/>
                  </a:cubicBezTo>
                  <a:cubicBezTo>
                    <a:pt x="1314" y="1983"/>
                    <a:pt x="1284" y="1976"/>
                    <a:pt x="1262" y="1983"/>
                  </a:cubicBezTo>
                  <a:cubicBezTo>
                    <a:pt x="1277" y="2005"/>
                    <a:pt x="1217" y="2043"/>
                    <a:pt x="1284" y="2057"/>
                  </a:cubicBezTo>
                  <a:cubicBezTo>
                    <a:pt x="1284" y="2117"/>
                    <a:pt x="1270" y="2139"/>
                    <a:pt x="1232" y="2184"/>
                  </a:cubicBezTo>
                  <a:cubicBezTo>
                    <a:pt x="1225" y="2206"/>
                    <a:pt x="1173" y="2228"/>
                    <a:pt x="1173" y="2251"/>
                  </a:cubicBezTo>
                  <a:cubicBezTo>
                    <a:pt x="1195" y="2251"/>
                    <a:pt x="1203" y="2265"/>
                    <a:pt x="1210" y="2280"/>
                  </a:cubicBezTo>
                  <a:cubicBezTo>
                    <a:pt x="1180" y="2280"/>
                    <a:pt x="1136" y="2280"/>
                    <a:pt x="1143" y="2317"/>
                  </a:cubicBezTo>
                  <a:cubicBezTo>
                    <a:pt x="1084" y="2280"/>
                    <a:pt x="1091" y="2340"/>
                    <a:pt x="1084" y="2377"/>
                  </a:cubicBezTo>
                  <a:cubicBezTo>
                    <a:pt x="1084" y="2377"/>
                    <a:pt x="1084" y="2377"/>
                    <a:pt x="1077" y="2377"/>
                  </a:cubicBezTo>
                  <a:cubicBezTo>
                    <a:pt x="1077" y="2392"/>
                    <a:pt x="1077" y="2406"/>
                    <a:pt x="1077" y="2421"/>
                  </a:cubicBezTo>
                  <a:cubicBezTo>
                    <a:pt x="1032" y="2421"/>
                    <a:pt x="1039" y="2392"/>
                    <a:pt x="1010" y="2377"/>
                  </a:cubicBezTo>
                  <a:cubicBezTo>
                    <a:pt x="995" y="2369"/>
                    <a:pt x="958" y="2362"/>
                    <a:pt x="935" y="2369"/>
                  </a:cubicBezTo>
                  <a:cubicBezTo>
                    <a:pt x="913" y="2369"/>
                    <a:pt x="958" y="2414"/>
                    <a:pt x="958" y="2429"/>
                  </a:cubicBezTo>
                  <a:cubicBezTo>
                    <a:pt x="958" y="2451"/>
                    <a:pt x="950" y="2451"/>
                    <a:pt x="943" y="2466"/>
                  </a:cubicBezTo>
                  <a:cubicBezTo>
                    <a:pt x="943" y="2481"/>
                    <a:pt x="935" y="2496"/>
                    <a:pt x="935" y="2510"/>
                  </a:cubicBezTo>
                  <a:cubicBezTo>
                    <a:pt x="913" y="2510"/>
                    <a:pt x="891" y="2496"/>
                    <a:pt x="861" y="2496"/>
                  </a:cubicBezTo>
                  <a:cubicBezTo>
                    <a:pt x="883" y="2503"/>
                    <a:pt x="883" y="2525"/>
                    <a:pt x="883" y="2548"/>
                  </a:cubicBezTo>
                  <a:cubicBezTo>
                    <a:pt x="824" y="2548"/>
                    <a:pt x="780" y="2510"/>
                    <a:pt x="727" y="2503"/>
                  </a:cubicBezTo>
                  <a:cubicBezTo>
                    <a:pt x="698" y="2503"/>
                    <a:pt x="705" y="2540"/>
                    <a:pt x="705" y="2562"/>
                  </a:cubicBezTo>
                  <a:cubicBezTo>
                    <a:pt x="638" y="2503"/>
                    <a:pt x="661" y="2629"/>
                    <a:pt x="616" y="2637"/>
                  </a:cubicBezTo>
                  <a:cubicBezTo>
                    <a:pt x="579" y="2644"/>
                    <a:pt x="542" y="2644"/>
                    <a:pt x="512" y="2659"/>
                  </a:cubicBezTo>
                  <a:cubicBezTo>
                    <a:pt x="475" y="2674"/>
                    <a:pt x="445" y="2703"/>
                    <a:pt x="408" y="2726"/>
                  </a:cubicBezTo>
                  <a:cubicBezTo>
                    <a:pt x="378" y="2748"/>
                    <a:pt x="364" y="2756"/>
                    <a:pt x="356" y="2793"/>
                  </a:cubicBezTo>
                  <a:cubicBezTo>
                    <a:pt x="349" y="2822"/>
                    <a:pt x="334" y="2822"/>
                    <a:pt x="312" y="2822"/>
                  </a:cubicBezTo>
                  <a:cubicBezTo>
                    <a:pt x="245" y="2822"/>
                    <a:pt x="223" y="2800"/>
                    <a:pt x="223" y="2741"/>
                  </a:cubicBezTo>
                  <a:cubicBezTo>
                    <a:pt x="193" y="2733"/>
                    <a:pt x="163" y="2733"/>
                    <a:pt x="133" y="2741"/>
                  </a:cubicBezTo>
                  <a:cubicBezTo>
                    <a:pt x="126" y="2763"/>
                    <a:pt x="148" y="2778"/>
                    <a:pt x="141" y="2800"/>
                  </a:cubicBezTo>
                  <a:cubicBezTo>
                    <a:pt x="104" y="2800"/>
                    <a:pt x="67" y="2800"/>
                    <a:pt x="29" y="2800"/>
                  </a:cubicBezTo>
                  <a:cubicBezTo>
                    <a:pt x="59" y="2822"/>
                    <a:pt x="67" y="2919"/>
                    <a:pt x="22" y="2919"/>
                  </a:cubicBezTo>
                  <a:cubicBezTo>
                    <a:pt x="7" y="2934"/>
                    <a:pt x="0" y="2978"/>
                    <a:pt x="0" y="3001"/>
                  </a:cubicBezTo>
                  <a:cubicBezTo>
                    <a:pt x="15" y="3001"/>
                    <a:pt x="52" y="2993"/>
                    <a:pt x="52" y="3015"/>
                  </a:cubicBezTo>
                  <a:cubicBezTo>
                    <a:pt x="52" y="3030"/>
                    <a:pt x="59" y="3038"/>
                    <a:pt x="81" y="3038"/>
                  </a:cubicBezTo>
                  <a:cubicBezTo>
                    <a:pt x="126" y="3038"/>
                    <a:pt x="156" y="3038"/>
                    <a:pt x="170" y="3082"/>
                  </a:cubicBezTo>
                  <a:cubicBezTo>
                    <a:pt x="215" y="3075"/>
                    <a:pt x="230" y="3097"/>
                    <a:pt x="245" y="3127"/>
                  </a:cubicBezTo>
                  <a:cubicBezTo>
                    <a:pt x="275" y="3171"/>
                    <a:pt x="312" y="3149"/>
                    <a:pt x="356" y="3149"/>
                  </a:cubicBezTo>
                  <a:cubicBezTo>
                    <a:pt x="349" y="3164"/>
                    <a:pt x="356" y="3179"/>
                    <a:pt x="371" y="3171"/>
                  </a:cubicBezTo>
                  <a:cubicBezTo>
                    <a:pt x="378" y="3171"/>
                    <a:pt x="378" y="3164"/>
                    <a:pt x="378" y="3164"/>
                  </a:cubicBezTo>
                  <a:cubicBezTo>
                    <a:pt x="401" y="3164"/>
                    <a:pt x="490" y="3156"/>
                    <a:pt x="482" y="3193"/>
                  </a:cubicBezTo>
                  <a:cubicBezTo>
                    <a:pt x="438" y="3208"/>
                    <a:pt x="393" y="3253"/>
                    <a:pt x="430" y="3304"/>
                  </a:cubicBezTo>
                  <a:cubicBezTo>
                    <a:pt x="438" y="3319"/>
                    <a:pt x="460" y="3341"/>
                    <a:pt x="475" y="3349"/>
                  </a:cubicBezTo>
                  <a:cubicBezTo>
                    <a:pt x="490" y="3371"/>
                    <a:pt x="520" y="3386"/>
                    <a:pt x="549" y="3393"/>
                  </a:cubicBezTo>
                  <a:cubicBezTo>
                    <a:pt x="549" y="3408"/>
                    <a:pt x="549" y="3423"/>
                    <a:pt x="542" y="3438"/>
                  </a:cubicBezTo>
                  <a:cubicBezTo>
                    <a:pt x="564" y="3438"/>
                    <a:pt x="579" y="3430"/>
                    <a:pt x="594" y="3438"/>
                  </a:cubicBezTo>
                  <a:cubicBezTo>
                    <a:pt x="586" y="3467"/>
                    <a:pt x="638" y="3482"/>
                    <a:pt x="653" y="3505"/>
                  </a:cubicBezTo>
                  <a:cubicBezTo>
                    <a:pt x="668" y="3542"/>
                    <a:pt x="638" y="3534"/>
                    <a:pt x="623" y="3557"/>
                  </a:cubicBezTo>
                  <a:cubicBezTo>
                    <a:pt x="653" y="3579"/>
                    <a:pt x="683" y="3579"/>
                    <a:pt x="683" y="3616"/>
                  </a:cubicBezTo>
                  <a:cubicBezTo>
                    <a:pt x="690" y="3660"/>
                    <a:pt x="698" y="3638"/>
                    <a:pt x="727" y="3668"/>
                  </a:cubicBezTo>
                  <a:cubicBezTo>
                    <a:pt x="698" y="3675"/>
                    <a:pt x="683" y="3705"/>
                    <a:pt x="646" y="3712"/>
                  </a:cubicBezTo>
                  <a:cubicBezTo>
                    <a:pt x="631" y="3712"/>
                    <a:pt x="623" y="3720"/>
                    <a:pt x="616" y="3720"/>
                  </a:cubicBezTo>
                  <a:cubicBezTo>
                    <a:pt x="623" y="3727"/>
                    <a:pt x="631" y="3727"/>
                    <a:pt x="638" y="3727"/>
                  </a:cubicBezTo>
                  <a:cubicBezTo>
                    <a:pt x="661" y="3817"/>
                    <a:pt x="735" y="3772"/>
                    <a:pt x="787" y="3817"/>
                  </a:cubicBezTo>
                  <a:cubicBezTo>
                    <a:pt x="824" y="3861"/>
                    <a:pt x="780" y="3906"/>
                    <a:pt x="809" y="3950"/>
                  </a:cubicBezTo>
                  <a:cubicBezTo>
                    <a:pt x="817" y="3972"/>
                    <a:pt x="861" y="4002"/>
                    <a:pt x="869" y="3957"/>
                  </a:cubicBezTo>
                  <a:cubicBezTo>
                    <a:pt x="906" y="3943"/>
                    <a:pt x="906" y="3950"/>
                    <a:pt x="928" y="3906"/>
                  </a:cubicBezTo>
                  <a:cubicBezTo>
                    <a:pt x="972" y="3898"/>
                    <a:pt x="972" y="3950"/>
                    <a:pt x="980" y="3980"/>
                  </a:cubicBezTo>
                  <a:cubicBezTo>
                    <a:pt x="995" y="4032"/>
                    <a:pt x="1047" y="4024"/>
                    <a:pt x="1084" y="4054"/>
                  </a:cubicBezTo>
                  <a:cubicBezTo>
                    <a:pt x="1128" y="4091"/>
                    <a:pt x="1166" y="4091"/>
                    <a:pt x="1166" y="4158"/>
                  </a:cubicBezTo>
                  <a:cubicBezTo>
                    <a:pt x="1173" y="4151"/>
                    <a:pt x="1173" y="4143"/>
                    <a:pt x="1180" y="4136"/>
                  </a:cubicBezTo>
                  <a:cubicBezTo>
                    <a:pt x="1210" y="4121"/>
                    <a:pt x="1232" y="4091"/>
                    <a:pt x="1270" y="4084"/>
                  </a:cubicBezTo>
                  <a:cubicBezTo>
                    <a:pt x="1314" y="4069"/>
                    <a:pt x="1351" y="4076"/>
                    <a:pt x="1366" y="4024"/>
                  </a:cubicBezTo>
                  <a:cubicBezTo>
                    <a:pt x="1374" y="4009"/>
                    <a:pt x="1359" y="4002"/>
                    <a:pt x="1374" y="3980"/>
                  </a:cubicBezTo>
                  <a:cubicBezTo>
                    <a:pt x="1388" y="3965"/>
                    <a:pt x="1411" y="3965"/>
                    <a:pt x="1425" y="3943"/>
                  </a:cubicBezTo>
                  <a:cubicBezTo>
                    <a:pt x="1433" y="3935"/>
                    <a:pt x="1440" y="3913"/>
                    <a:pt x="1448" y="3906"/>
                  </a:cubicBezTo>
                  <a:cubicBezTo>
                    <a:pt x="1455" y="3898"/>
                    <a:pt x="1470" y="3891"/>
                    <a:pt x="1477" y="3883"/>
                  </a:cubicBezTo>
                  <a:cubicBezTo>
                    <a:pt x="1485" y="3876"/>
                    <a:pt x="1492" y="3861"/>
                    <a:pt x="1507" y="3854"/>
                  </a:cubicBezTo>
                  <a:cubicBezTo>
                    <a:pt x="1529" y="3839"/>
                    <a:pt x="1529" y="3854"/>
                    <a:pt x="1544" y="3831"/>
                  </a:cubicBezTo>
                  <a:cubicBezTo>
                    <a:pt x="1559" y="3809"/>
                    <a:pt x="1544" y="3809"/>
                    <a:pt x="1567" y="3802"/>
                  </a:cubicBezTo>
                  <a:cubicBezTo>
                    <a:pt x="1582" y="3794"/>
                    <a:pt x="1596" y="3794"/>
                    <a:pt x="1611" y="3787"/>
                  </a:cubicBezTo>
                  <a:cubicBezTo>
                    <a:pt x="1611" y="3764"/>
                    <a:pt x="1619" y="3735"/>
                    <a:pt x="1611" y="3712"/>
                  </a:cubicBezTo>
                  <a:cubicBezTo>
                    <a:pt x="1604" y="3683"/>
                    <a:pt x="1582" y="3675"/>
                    <a:pt x="1574" y="3653"/>
                  </a:cubicBezTo>
                  <a:cubicBezTo>
                    <a:pt x="1648" y="3638"/>
                    <a:pt x="1648" y="3720"/>
                    <a:pt x="1641" y="3764"/>
                  </a:cubicBezTo>
                  <a:cubicBezTo>
                    <a:pt x="1633" y="3794"/>
                    <a:pt x="1619" y="3802"/>
                    <a:pt x="1611" y="3824"/>
                  </a:cubicBezTo>
                  <a:cubicBezTo>
                    <a:pt x="1604" y="3854"/>
                    <a:pt x="1619" y="3868"/>
                    <a:pt x="1633" y="3891"/>
                  </a:cubicBezTo>
                  <a:cubicBezTo>
                    <a:pt x="1641" y="3906"/>
                    <a:pt x="1648" y="3906"/>
                    <a:pt x="1648" y="3928"/>
                  </a:cubicBezTo>
                  <a:cubicBezTo>
                    <a:pt x="1648" y="3935"/>
                    <a:pt x="1641" y="3957"/>
                    <a:pt x="1648" y="3965"/>
                  </a:cubicBezTo>
                  <a:cubicBezTo>
                    <a:pt x="1671" y="3980"/>
                    <a:pt x="1693" y="3950"/>
                    <a:pt x="1700" y="3935"/>
                  </a:cubicBezTo>
                  <a:cubicBezTo>
                    <a:pt x="1715" y="3913"/>
                    <a:pt x="1715" y="3898"/>
                    <a:pt x="1737" y="3883"/>
                  </a:cubicBezTo>
                  <a:cubicBezTo>
                    <a:pt x="1774" y="3876"/>
                    <a:pt x="1789" y="3891"/>
                    <a:pt x="1782" y="3920"/>
                  </a:cubicBezTo>
                  <a:cubicBezTo>
                    <a:pt x="1797" y="3928"/>
                    <a:pt x="1812" y="3928"/>
                    <a:pt x="1819" y="3920"/>
                  </a:cubicBezTo>
                  <a:cubicBezTo>
                    <a:pt x="1827" y="3868"/>
                    <a:pt x="1819" y="3876"/>
                    <a:pt x="1871" y="3868"/>
                  </a:cubicBezTo>
                  <a:cubicBezTo>
                    <a:pt x="1871" y="3854"/>
                    <a:pt x="1864" y="3817"/>
                    <a:pt x="1864" y="3794"/>
                  </a:cubicBezTo>
                  <a:cubicBezTo>
                    <a:pt x="1871" y="3772"/>
                    <a:pt x="1886" y="3764"/>
                    <a:pt x="1886" y="3735"/>
                  </a:cubicBezTo>
                  <a:cubicBezTo>
                    <a:pt x="1923" y="3727"/>
                    <a:pt x="1990" y="3742"/>
                    <a:pt x="1990" y="3697"/>
                  </a:cubicBezTo>
                  <a:cubicBezTo>
                    <a:pt x="2019" y="3683"/>
                    <a:pt x="2034" y="3675"/>
                    <a:pt x="2049" y="3638"/>
                  </a:cubicBezTo>
                  <a:cubicBezTo>
                    <a:pt x="2057" y="3623"/>
                    <a:pt x="2049" y="3623"/>
                    <a:pt x="2072" y="3616"/>
                  </a:cubicBezTo>
                  <a:cubicBezTo>
                    <a:pt x="2079" y="3608"/>
                    <a:pt x="2109" y="3616"/>
                    <a:pt x="2116" y="3616"/>
                  </a:cubicBezTo>
                  <a:cubicBezTo>
                    <a:pt x="2138" y="3623"/>
                    <a:pt x="2168" y="3660"/>
                    <a:pt x="2183" y="3675"/>
                  </a:cubicBezTo>
                  <a:cubicBezTo>
                    <a:pt x="2183" y="3623"/>
                    <a:pt x="2183" y="3623"/>
                    <a:pt x="2183" y="3623"/>
                  </a:cubicBezTo>
                  <a:cubicBezTo>
                    <a:pt x="2153" y="3571"/>
                    <a:pt x="2138" y="3542"/>
                    <a:pt x="2138" y="3482"/>
                  </a:cubicBezTo>
                  <a:cubicBezTo>
                    <a:pt x="2138" y="3423"/>
                    <a:pt x="2124" y="3393"/>
                    <a:pt x="2101" y="3341"/>
                  </a:cubicBezTo>
                  <a:cubicBezTo>
                    <a:pt x="2094" y="3312"/>
                    <a:pt x="2094" y="3290"/>
                    <a:pt x="2094" y="3268"/>
                  </a:cubicBezTo>
                  <a:cubicBezTo>
                    <a:pt x="2087" y="3246"/>
                    <a:pt x="2064" y="3216"/>
                    <a:pt x="2094" y="3208"/>
                  </a:cubicBezTo>
                  <a:cubicBezTo>
                    <a:pt x="2094" y="3186"/>
                    <a:pt x="2101" y="3164"/>
                    <a:pt x="2094" y="3142"/>
                  </a:cubicBezTo>
                  <a:cubicBezTo>
                    <a:pt x="2087" y="3119"/>
                    <a:pt x="2072" y="3119"/>
                    <a:pt x="2064" y="3112"/>
                  </a:cubicBezTo>
                  <a:cubicBezTo>
                    <a:pt x="2057" y="3097"/>
                    <a:pt x="2049" y="3082"/>
                    <a:pt x="2034" y="3082"/>
                  </a:cubicBezTo>
                  <a:cubicBezTo>
                    <a:pt x="2049" y="3045"/>
                    <a:pt x="2034" y="2971"/>
                    <a:pt x="2079" y="2948"/>
                  </a:cubicBezTo>
                  <a:cubicBezTo>
                    <a:pt x="2079" y="2926"/>
                    <a:pt x="2094" y="2904"/>
                    <a:pt x="2124" y="2911"/>
                  </a:cubicBezTo>
                  <a:cubicBezTo>
                    <a:pt x="2109" y="2904"/>
                    <a:pt x="2042" y="2882"/>
                    <a:pt x="2027" y="2882"/>
                  </a:cubicBezTo>
                  <a:cubicBezTo>
                    <a:pt x="1982" y="2882"/>
                    <a:pt x="1953" y="2948"/>
                    <a:pt x="1930" y="2897"/>
                  </a:cubicBezTo>
                  <a:cubicBezTo>
                    <a:pt x="1916" y="2867"/>
                    <a:pt x="1938" y="2815"/>
                    <a:pt x="1945" y="2785"/>
                  </a:cubicBezTo>
                  <a:cubicBezTo>
                    <a:pt x="1945" y="2770"/>
                    <a:pt x="1945" y="2763"/>
                    <a:pt x="1945" y="2748"/>
                  </a:cubicBezTo>
                  <a:cubicBezTo>
                    <a:pt x="1953" y="2741"/>
                    <a:pt x="1968" y="2741"/>
                    <a:pt x="1968" y="2726"/>
                  </a:cubicBezTo>
                  <a:cubicBezTo>
                    <a:pt x="1975" y="2689"/>
                    <a:pt x="1945" y="2696"/>
                    <a:pt x="1923" y="2681"/>
                  </a:cubicBezTo>
                  <a:cubicBezTo>
                    <a:pt x="1901" y="2674"/>
                    <a:pt x="1886" y="2659"/>
                    <a:pt x="1864" y="2644"/>
                  </a:cubicBezTo>
                  <a:cubicBezTo>
                    <a:pt x="1864" y="2637"/>
                    <a:pt x="1864" y="2629"/>
                    <a:pt x="1856" y="2622"/>
                  </a:cubicBezTo>
                  <a:cubicBezTo>
                    <a:pt x="1849" y="2614"/>
                    <a:pt x="1827" y="2622"/>
                    <a:pt x="1812" y="2622"/>
                  </a:cubicBezTo>
                  <a:cubicBezTo>
                    <a:pt x="1812" y="2577"/>
                    <a:pt x="1804" y="2533"/>
                    <a:pt x="1812" y="2488"/>
                  </a:cubicBezTo>
                  <a:cubicBezTo>
                    <a:pt x="1812" y="2473"/>
                    <a:pt x="1819" y="2436"/>
                    <a:pt x="1827" y="2429"/>
                  </a:cubicBezTo>
                  <a:cubicBezTo>
                    <a:pt x="1841" y="2421"/>
                    <a:pt x="1864" y="2436"/>
                    <a:pt x="1886" y="2429"/>
                  </a:cubicBezTo>
                  <a:cubicBezTo>
                    <a:pt x="1901" y="2414"/>
                    <a:pt x="1893" y="2406"/>
                    <a:pt x="1901" y="2384"/>
                  </a:cubicBezTo>
                  <a:cubicBezTo>
                    <a:pt x="1916" y="2347"/>
                    <a:pt x="1938" y="2325"/>
                    <a:pt x="1945" y="2280"/>
                  </a:cubicBezTo>
                  <a:cubicBezTo>
                    <a:pt x="1953" y="2236"/>
                    <a:pt x="1930" y="2139"/>
                    <a:pt x="1886" y="2117"/>
                  </a:cubicBezTo>
                  <a:cubicBezTo>
                    <a:pt x="1864" y="2102"/>
                    <a:pt x="1834" y="2109"/>
                    <a:pt x="1804" y="2102"/>
                  </a:cubicBezTo>
                  <a:cubicBezTo>
                    <a:pt x="1774" y="2102"/>
                    <a:pt x="1760" y="2087"/>
                    <a:pt x="1737" y="2080"/>
                  </a:cubicBezTo>
                  <a:cubicBezTo>
                    <a:pt x="1708" y="2065"/>
                    <a:pt x="1678" y="2065"/>
                    <a:pt x="1648" y="2065"/>
                  </a:cubicBezTo>
                  <a:cubicBezTo>
                    <a:pt x="1648" y="2035"/>
                    <a:pt x="1619" y="2020"/>
                    <a:pt x="1596" y="2013"/>
                  </a:cubicBezTo>
                  <a:cubicBezTo>
                    <a:pt x="1582" y="1991"/>
                    <a:pt x="1529" y="1983"/>
                    <a:pt x="1515" y="1954"/>
                  </a:cubicBezTo>
                  <a:cubicBezTo>
                    <a:pt x="1507" y="1939"/>
                    <a:pt x="1507" y="1924"/>
                    <a:pt x="1500" y="1909"/>
                  </a:cubicBezTo>
                  <a:cubicBezTo>
                    <a:pt x="1485" y="1894"/>
                    <a:pt x="1455" y="1879"/>
                    <a:pt x="1448" y="1864"/>
                  </a:cubicBezTo>
                  <a:cubicBezTo>
                    <a:pt x="1440" y="1835"/>
                    <a:pt x="1463" y="1842"/>
                    <a:pt x="1470" y="1820"/>
                  </a:cubicBezTo>
                  <a:cubicBezTo>
                    <a:pt x="1477" y="1812"/>
                    <a:pt x="1470" y="1805"/>
                    <a:pt x="1477" y="1790"/>
                  </a:cubicBezTo>
                  <a:cubicBezTo>
                    <a:pt x="1485" y="1783"/>
                    <a:pt x="1492" y="1775"/>
                    <a:pt x="1500" y="1768"/>
                  </a:cubicBezTo>
                  <a:cubicBezTo>
                    <a:pt x="1522" y="1731"/>
                    <a:pt x="1515" y="1694"/>
                    <a:pt x="1515" y="1649"/>
                  </a:cubicBezTo>
                  <a:cubicBezTo>
                    <a:pt x="1537" y="1649"/>
                    <a:pt x="1596" y="1642"/>
                    <a:pt x="1604" y="1656"/>
                  </a:cubicBezTo>
                  <a:cubicBezTo>
                    <a:pt x="1619" y="1664"/>
                    <a:pt x="1604" y="1686"/>
                    <a:pt x="1619" y="1694"/>
                  </a:cubicBezTo>
                  <a:cubicBezTo>
                    <a:pt x="1626" y="1701"/>
                    <a:pt x="1648" y="1701"/>
                    <a:pt x="1656" y="1701"/>
                  </a:cubicBezTo>
                  <a:cubicBezTo>
                    <a:pt x="1641" y="1686"/>
                    <a:pt x="1626" y="1679"/>
                    <a:pt x="1633" y="1649"/>
                  </a:cubicBezTo>
                  <a:cubicBezTo>
                    <a:pt x="1656" y="1649"/>
                    <a:pt x="1671" y="1649"/>
                    <a:pt x="1693" y="1649"/>
                  </a:cubicBezTo>
                  <a:cubicBezTo>
                    <a:pt x="1693" y="1604"/>
                    <a:pt x="1685" y="1590"/>
                    <a:pt x="1737" y="1590"/>
                  </a:cubicBezTo>
                  <a:cubicBezTo>
                    <a:pt x="1745" y="1545"/>
                    <a:pt x="1722" y="1523"/>
                    <a:pt x="1730" y="1478"/>
                  </a:cubicBezTo>
                  <a:cubicBezTo>
                    <a:pt x="1752" y="1463"/>
                    <a:pt x="1804" y="1471"/>
                    <a:pt x="1827" y="1463"/>
                  </a:cubicBezTo>
                  <a:cubicBezTo>
                    <a:pt x="1871" y="1456"/>
                    <a:pt x="1908" y="1471"/>
                    <a:pt x="1945" y="1471"/>
                  </a:cubicBezTo>
                  <a:cubicBezTo>
                    <a:pt x="1953" y="1426"/>
                    <a:pt x="2012" y="1471"/>
                    <a:pt x="2034" y="1456"/>
                  </a:cubicBezTo>
                  <a:cubicBezTo>
                    <a:pt x="2049" y="1449"/>
                    <a:pt x="2072" y="1352"/>
                    <a:pt x="2072" y="1330"/>
                  </a:cubicBezTo>
                  <a:cubicBezTo>
                    <a:pt x="2034" y="1322"/>
                    <a:pt x="2049" y="1359"/>
                    <a:pt x="2027" y="1367"/>
                  </a:cubicBezTo>
                  <a:cubicBezTo>
                    <a:pt x="2012" y="1374"/>
                    <a:pt x="1982" y="1344"/>
                    <a:pt x="1968" y="1330"/>
                  </a:cubicBezTo>
                  <a:cubicBezTo>
                    <a:pt x="1960" y="1315"/>
                    <a:pt x="1953" y="1293"/>
                    <a:pt x="1945" y="1270"/>
                  </a:cubicBezTo>
                  <a:cubicBezTo>
                    <a:pt x="1938" y="1255"/>
                    <a:pt x="1923" y="1233"/>
                    <a:pt x="1923" y="1218"/>
                  </a:cubicBezTo>
                  <a:cubicBezTo>
                    <a:pt x="1901" y="1233"/>
                    <a:pt x="1893" y="1248"/>
                    <a:pt x="1864" y="1255"/>
                  </a:cubicBezTo>
                  <a:cubicBezTo>
                    <a:pt x="1827" y="1270"/>
                    <a:pt x="1819" y="1263"/>
                    <a:pt x="1789" y="1248"/>
                  </a:cubicBezTo>
                  <a:cubicBezTo>
                    <a:pt x="1760" y="1233"/>
                    <a:pt x="1708" y="1211"/>
                    <a:pt x="1693" y="1166"/>
                  </a:cubicBezTo>
                  <a:cubicBezTo>
                    <a:pt x="1693" y="1159"/>
                    <a:pt x="1700" y="1144"/>
                    <a:pt x="1693" y="1137"/>
                  </a:cubicBezTo>
                  <a:cubicBezTo>
                    <a:pt x="1693" y="1122"/>
                    <a:pt x="1671" y="1107"/>
                    <a:pt x="1663" y="1099"/>
                  </a:cubicBezTo>
                  <a:cubicBezTo>
                    <a:pt x="1648" y="1085"/>
                    <a:pt x="1633" y="1070"/>
                    <a:pt x="1611" y="1062"/>
                  </a:cubicBezTo>
                  <a:cubicBezTo>
                    <a:pt x="1589" y="1055"/>
                    <a:pt x="1574" y="1047"/>
                    <a:pt x="1552" y="1040"/>
                  </a:cubicBezTo>
                  <a:cubicBezTo>
                    <a:pt x="1529" y="1033"/>
                    <a:pt x="1507" y="1040"/>
                    <a:pt x="1485" y="1040"/>
                  </a:cubicBezTo>
                  <a:cubicBezTo>
                    <a:pt x="1485" y="988"/>
                    <a:pt x="1470" y="892"/>
                    <a:pt x="1529" y="877"/>
                  </a:cubicBezTo>
                  <a:cubicBezTo>
                    <a:pt x="1529" y="854"/>
                    <a:pt x="1515" y="847"/>
                    <a:pt x="1507" y="825"/>
                  </a:cubicBezTo>
                  <a:cubicBezTo>
                    <a:pt x="1507" y="802"/>
                    <a:pt x="1515" y="788"/>
                    <a:pt x="1529" y="773"/>
                  </a:cubicBezTo>
                  <a:cubicBezTo>
                    <a:pt x="1559" y="743"/>
                    <a:pt x="1589" y="743"/>
                    <a:pt x="1619" y="721"/>
                  </a:cubicBezTo>
                  <a:cubicBezTo>
                    <a:pt x="1648" y="706"/>
                    <a:pt x="1633" y="676"/>
                    <a:pt x="1656" y="647"/>
                  </a:cubicBezTo>
                  <a:cubicBezTo>
                    <a:pt x="1678" y="632"/>
                    <a:pt x="1693" y="624"/>
                    <a:pt x="1722" y="624"/>
                  </a:cubicBezTo>
                  <a:cubicBezTo>
                    <a:pt x="1722" y="609"/>
                    <a:pt x="1715" y="587"/>
                    <a:pt x="1708" y="572"/>
                  </a:cubicBezTo>
                  <a:cubicBezTo>
                    <a:pt x="1663" y="565"/>
                    <a:pt x="1656" y="565"/>
                    <a:pt x="1641" y="528"/>
                  </a:cubicBezTo>
                  <a:cubicBezTo>
                    <a:pt x="1626" y="505"/>
                    <a:pt x="1619" y="498"/>
                    <a:pt x="1626" y="468"/>
                  </a:cubicBezTo>
                  <a:cubicBezTo>
                    <a:pt x="1626" y="453"/>
                    <a:pt x="1641" y="446"/>
                    <a:pt x="1641" y="424"/>
                  </a:cubicBezTo>
                  <a:cubicBezTo>
                    <a:pt x="1641" y="431"/>
                    <a:pt x="1641" y="446"/>
                    <a:pt x="1641" y="453"/>
                  </a:cubicBezTo>
                  <a:cubicBezTo>
                    <a:pt x="1656" y="453"/>
                    <a:pt x="1663" y="461"/>
                    <a:pt x="1671" y="461"/>
                  </a:cubicBezTo>
                  <a:cubicBezTo>
                    <a:pt x="1671" y="491"/>
                    <a:pt x="1722" y="520"/>
                    <a:pt x="1745" y="520"/>
                  </a:cubicBezTo>
                  <a:cubicBezTo>
                    <a:pt x="1745" y="528"/>
                    <a:pt x="1745" y="542"/>
                    <a:pt x="1745" y="550"/>
                  </a:cubicBezTo>
                  <a:cubicBezTo>
                    <a:pt x="1767" y="557"/>
                    <a:pt x="1789" y="550"/>
                    <a:pt x="1812" y="557"/>
                  </a:cubicBezTo>
                  <a:cubicBezTo>
                    <a:pt x="1804" y="565"/>
                    <a:pt x="1797" y="580"/>
                    <a:pt x="1797" y="587"/>
                  </a:cubicBezTo>
                  <a:cubicBezTo>
                    <a:pt x="1819" y="595"/>
                    <a:pt x="1841" y="595"/>
                    <a:pt x="1864" y="595"/>
                  </a:cubicBezTo>
                  <a:cubicBezTo>
                    <a:pt x="1864" y="617"/>
                    <a:pt x="1871" y="647"/>
                    <a:pt x="1864" y="661"/>
                  </a:cubicBezTo>
                  <a:cubicBezTo>
                    <a:pt x="1856" y="684"/>
                    <a:pt x="1834" y="699"/>
                    <a:pt x="1834" y="721"/>
                  </a:cubicBezTo>
                  <a:cubicBezTo>
                    <a:pt x="1856" y="728"/>
                    <a:pt x="1871" y="721"/>
                    <a:pt x="1886" y="721"/>
                  </a:cubicBezTo>
                  <a:cubicBezTo>
                    <a:pt x="1886" y="743"/>
                    <a:pt x="1886" y="780"/>
                    <a:pt x="1893" y="795"/>
                  </a:cubicBezTo>
                  <a:cubicBezTo>
                    <a:pt x="1893" y="780"/>
                    <a:pt x="1901" y="758"/>
                    <a:pt x="1901" y="743"/>
                  </a:cubicBezTo>
                  <a:cubicBezTo>
                    <a:pt x="1923" y="728"/>
                    <a:pt x="1893" y="669"/>
                    <a:pt x="1930" y="676"/>
                  </a:cubicBezTo>
                  <a:cubicBezTo>
                    <a:pt x="1938" y="684"/>
                    <a:pt x="1938" y="706"/>
                    <a:pt x="1945" y="713"/>
                  </a:cubicBezTo>
                  <a:cubicBezTo>
                    <a:pt x="1953" y="706"/>
                    <a:pt x="1945" y="684"/>
                    <a:pt x="1953" y="676"/>
                  </a:cubicBezTo>
                  <a:cubicBezTo>
                    <a:pt x="1975" y="654"/>
                    <a:pt x="1975" y="669"/>
                    <a:pt x="1990" y="676"/>
                  </a:cubicBezTo>
                  <a:cubicBezTo>
                    <a:pt x="2005" y="684"/>
                    <a:pt x="2005" y="691"/>
                    <a:pt x="2027" y="699"/>
                  </a:cubicBezTo>
                  <a:cubicBezTo>
                    <a:pt x="2042" y="699"/>
                    <a:pt x="2057" y="699"/>
                    <a:pt x="2072" y="699"/>
                  </a:cubicBezTo>
                  <a:cubicBezTo>
                    <a:pt x="2057" y="676"/>
                    <a:pt x="2042" y="654"/>
                    <a:pt x="2027" y="632"/>
                  </a:cubicBezTo>
                  <a:cubicBezTo>
                    <a:pt x="2012" y="609"/>
                    <a:pt x="1982" y="595"/>
                    <a:pt x="1990" y="557"/>
                  </a:cubicBezTo>
                  <a:cubicBezTo>
                    <a:pt x="2012" y="550"/>
                    <a:pt x="2042" y="550"/>
                    <a:pt x="2064" y="550"/>
                  </a:cubicBezTo>
                  <a:cubicBezTo>
                    <a:pt x="2064" y="595"/>
                    <a:pt x="2101" y="580"/>
                    <a:pt x="2116" y="602"/>
                  </a:cubicBezTo>
                  <a:cubicBezTo>
                    <a:pt x="2124" y="617"/>
                    <a:pt x="2124" y="654"/>
                    <a:pt x="2124" y="669"/>
                  </a:cubicBezTo>
                  <a:cubicBezTo>
                    <a:pt x="2131" y="699"/>
                    <a:pt x="2131" y="706"/>
                    <a:pt x="2138" y="728"/>
                  </a:cubicBezTo>
                  <a:cubicBezTo>
                    <a:pt x="2153" y="758"/>
                    <a:pt x="2161" y="773"/>
                    <a:pt x="2190" y="788"/>
                  </a:cubicBezTo>
                  <a:cubicBezTo>
                    <a:pt x="2227" y="810"/>
                    <a:pt x="2272" y="847"/>
                    <a:pt x="2317" y="854"/>
                  </a:cubicBezTo>
                  <a:cubicBezTo>
                    <a:pt x="2339" y="854"/>
                    <a:pt x="2406" y="869"/>
                    <a:pt x="2421" y="854"/>
                  </a:cubicBezTo>
                  <a:cubicBezTo>
                    <a:pt x="2421" y="847"/>
                    <a:pt x="2428" y="825"/>
                    <a:pt x="2428" y="817"/>
                  </a:cubicBezTo>
                  <a:cubicBezTo>
                    <a:pt x="2435" y="810"/>
                    <a:pt x="2450" y="795"/>
                    <a:pt x="2450" y="788"/>
                  </a:cubicBezTo>
                  <a:cubicBezTo>
                    <a:pt x="2450" y="780"/>
                    <a:pt x="2450" y="765"/>
                    <a:pt x="2450" y="758"/>
                  </a:cubicBezTo>
                  <a:cubicBezTo>
                    <a:pt x="2458" y="743"/>
                    <a:pt x="2465" y="743"/>
                    <a:pt x="2480" y="736"/>
                  </a:cubicBezTo>
                  <a:cubicBezTo>
                    <a:pt x="2487" y="713"/>
                    <a:pt x="2502" y="699"/>
                    <a:pt x="2524" y="684"/>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19" name="Freeform 27"/>
            <p:cNvSpPr>
              <a:spLocks noChangeArrowheads="1"/>
            </p:cNvSpPr>
            <p:nvPr/>
          </p:nvSpPr>
          <p:spPr bwMode="auto">
            <a:xfrm>
              <a:off x="13832056" y="5849899"/>
              <a:ext cx="261172" cy="360064"/>
            </a:xfrm>
            <a:custGeom>
              <a:avLst/>
              <a:gdLst>
                <a:gd name="T0" fmla="*/ 52 w 602"/>
                <a:gd name="T1" fmla="*/ 780 h 833"/>
                <a:gd name="T2" fmla="*/ 52 w 602"/>
                <a:gd name="T3" fmla="*/ 780 h 833"/>
                <a:gd name="T4" fmla="*/ 126 w 602"/>
                <a:gd name="T5" fmla="*/ 787 h 833"/>
                <a:gd name="T6" fmla="*/ 193 w 602"/>
                <a:gd name="T7" fmla="*/ 802 h 833"/>
                <a:gd name="T8" fmla="*/ 319 w 602"/>
                <a:gd name="T9" fmla="*/ 772 h 833"/>
                <a:gd name="T10" fmla="*/ 319 w 602"/>
                <a:gd name="T11" fmla="*/ 728 h 833"/>
                <a:gd name="T12" fmla="*/ 401 w 602"/>
                <a:gd name="T13" fmla="*/ 750 h 833"/>
                <a:gd name="T14" fmla="*/ 460 w 602"/>
                <a:gd name="T15" fmla="*/ 772 h 833"/>
                <a:gd name="T16" fmla="*/ 490 w 602"/>
                <a:gd name="T17" fmla="*/ 743 h 833"/>
                <a:gd name="T18" fmla="*/ 542 w 602"/>
                <a:gd name="T19" fmla="*/ 750 h 833"/>
                <a:gd name="T20" fmla="*/ 542 w 602"/>
                <a:gd name="T21" fmla="*/ 720 h 833"/>
                <a:gd name="T22" fmla="*/ 579 w 602"/>
                <a:gd name="T23" fmla="*/ 653 h 833"/>
                <a:gd name="T24" fmla="*/ 601 w 602"/>
                <a:gd name="T25" fmla="*/ 594 h 833"/>
                <a:gd name="T26" fmla="*/ 564 w 602"/>
                <a:gd name="T27" fmla="*/ 550 h 833"/>
                <a:gd name="T28" fmla="*/ 527 w 602"/>
                <a:gd name="T29" fmla="*/ 438 h 833"/>
                <a:gd name="T30" fmla="*/ 520 w 602"/>
                <a:gd name="T31" fmla="*/ 438 h 833"/>
                <a:gd name="T32" fmla="*/ 512 w 602"/>
                <a:gd name="T33" fmla="*/ 416 h 833"/>
                <a:gd name="T34" fmla="*/ 534 w 602"/>
                <a:gd name="T35" fmla="*/ 416 h 833"/>
                <a:gd name="T36" fmla="*/ 564 w 602"/>
                <a:gd name="T37" fmla="*/ 349 h 833"/>
                <a:gd name="T38" fmla="*/ 586 w 602"/>
                <a:gd name="T39" fmla="*/ 275 h 833"/>
                <a:gd name="T40" fmla="*/ 579 w 602"/>
                <a:gd name="T41" fmla="*/ 230 h 833"/>
                <a:gd name="T42" fmla="*/ 594 w 602"/>
                <a:gd name="T43" fmla="*/ 171 h 833"/>
                <a:gd name="T44" fmla="*/ 564 w 602"/>
                <a:gd name="T45" fmla="*/ 119 h 833"/>
                <a:gd name="T46" fmla="*/ 534 w 602"/>
                <a:gd name="T47" fmla="*/ 45 h 833"/>
                <a:gd name="T48" fmla="*/ 490 w 602"/>
                <a:gd name="T49" fmla="*/ 37 h 833"/>
                <a:gd name="T50" fmla="*/ 453 w 602"/>
                <a:gd name="T51" fmla="*/ 37 h 833"/>
                <a:gd name="T52" fmla="*/ 438 w 602"/>
                <a:gd name="T53" fmla="*/ 8 h 833"/>
                <a:gd name="T54" fmla="*/ 401 w 602"/>
                <a:gd name="T55" fmla="*/ 0 h 833"/>
                <a:gd name="T56" fmla="*/ 401 w 602"/>
                <a:gd name="T57" fmla="*/ 30 h 833"/>
                <a:gd name="T58" fmla="*/ 371 w 602"/>
                <a:gd name="T59" fmla="*/ 30 h 833"/>
                <a:gd name="T60" fmla="*/ 371 w 602"/>
                <a:gd name="T61" fmla="*/ 67 h 833"/>
                <a:gd name="T62" fmla="*/ 326 w 602"/>
                <a:gd name="T63" fmla="*/ 45 h 833"/>
                <a:gd name="T64" fmla="*/ 304 w 602"/>
                <a:gd name="T65" fmla="*/ 82 h 833"/>
                <a:gd name="T66" fmla="*/ 289 w 602"/>
                <a:gd name="T67" fmla="*/ 111 h 833"/>
                <a:gd name="T68" fmla="*/ 267 w 602"/>
                <a:gd name="T69" fmla="*/ 82 h 833"/>
                <a:gd name="T70" fmla="*/ 208 w 602"/>
                <a:gd name="T71" fmla="*/ 119 h 833"/>
                <a:gd name="T72" fmla="*/ 148 w 602"/>
                <a:gd name="T73" fmla="*/ 126 h 833"/>
                <a:gd name="T74" fmla="*/ 96 w 602"/>
                <a:gd name="T75" fmla="*/ 126 h 833"/>
                <a:gd name="T76" fmla="*/ 133 w 602"/>
                <a:gd name="T77" fmla="*/ 193 h 833"/>
                <a:gd name="T78" fmla="*/ 118 w 602"/>
                <a:gd name="T79" fmla="*/ 275 h 833"/>
                <a:gd name="T80" fmla="*/ 96 w 602"/>
                <a:gd name="T81" fmla="*/ 312 h 833"/>
                <a:gd name="T82" fmla="*/ 81 w 602"/>
                <a:gd name="T83" fmla="*/ 342 h 833"/>
                <a:gd name="T84" fmla="*/ 66 w 602"/>
                <a:gd name="T85" fmla="*/ 379 h 833"/>
                <a:gd name="T86" fmla="*/ 22 w 602"/>
                <a:gd name="T87" fmla="*/ 438 h 833"/>
                <a:gd name="T88" fmla="*/ 37 w 602"/>
                <a:gd name="T89" fmla="*/ 520 h 833"/>
                <a:gd name="T90" fmla="*/ 22 w 602"/>
                <a:gd name="T91" fmla="*/ 572 h 833"/>
                <a:gd name="T92" fmla="*/ 0 w 602"/>
                <a:gd name="T93" fmla="*/ 661 h 833"/>
                <a:gd name="T94" fmla="*/ 15 w 602"/>
                <a:gd name="T95" fmla="*/ 668 h 833"/>
                <a:gd name="T96" fmla="*/ 15 w 602"/>
                <a:gd name="T97" fmla="*/ 743 h 833"/>
                <a:gd name="T98" fmla="*/ 29 w 602"/>
                <a:gd name="T99" fmla="*/ 765 h 833"/>
                <a:gd name="T100" fmla="*/ 52 w 602"/>
                <a:gd name="T101" fmla="*/ 78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2" h="833">
                  <a:moveTo>
                    <a:pt x="52" y="780"/>
                  </a:moveTo>
                  <a:lnTo>
                    <a:pt x="52" y="780"/>
                  </a:lnTo>
                  <a:cubicBezTo>
                    <a:pt x="66" y="787"/>
                    <a:pt x="111" y="787"/>
                    <a:pt x="126" y="787"/>
                  </a:cubicBezTo>
                  <a:cubicBezTo>
                    <a:pt x="163" y="787"/>
                    <a:pt x="170" y="787"/>
                    <a:pt x="193" y="802"/>
                  </a:cubicBezTo>
                  <a:cubicBezTo>
                    <a:pt x="252" y="832"/>
                    <a:pt x="274" y="795"/>
                    <a:pt x="319" y="772"/>
                  </a:cubicBezTo>
                  <a:cubicBezTo>
                    <a:pt x="319" y="757"/>
                    <a:pt x="319" y="743"/>
                    <a:pt x="319" y="728"/>
                  </a:cubicBezTo>
                  <a:cubicBezTo>
                    <a:pt x="356" y="705"/>
                    <a:pt x="371" y="743"/>
                    <a:pt x="401" y="750"/>
                  </a:cubicBezTo>
                  <a:cubicBezTo>
                    <a:pt x="438" y="765"/>
                    <a:pt x="438" y="720"/>
                    <a:pt x="460" y="772"/>
                  </a:cubicBezTo>
                  <a:cubicBezTo>
                    <a:pt x="468" y="757"/>
                    <a:pt x="475" y="750"/>
                    <a:pt x="490" y="743"/>
                  </a:cubicBezTo>
                  <a:cubicBezTo>
                    <a:pt x="497" y="743"/>
                    <a:pt x="512" y="750"/>
                    <a:pt x="542" y="750"/>
                  </a:cubicBezTo>
                  <a:cubicBezTo>
                    <a:pt x="542" y="743"/>
                    <a:pt x="542" y="735"/>
                    <a:pt x="542" y="720"/>
                  </a:cubicBezTo>
                  <a:cubicBezTo>
                    <a:pt x="549" y="691"/>
                    <a:pt x="534" y="653"/>
                    <a:pt x="579" y="653"/>
                  </a:cubicBezTo>
                  <a:cubicBezTo>
                    <a:pt x="586" y="631"/>
                    <a:pt x="601" y="609"/>
                    <a:pt x="601" y="594"/>
                  </a:cubicBezTo>
                  <a:cubicBezTo>
                    <a:pt x="594" y="564"/>
                    <a:pt x="579" y="564"/>
                    <a:pt x="564" y="550"/>
                  </a:cubicBezTo>
                  <a:cubicBezTo>
                    <a:pt x="534" y="527"/>
                    <a:pt x="527" y="475"/>
                    <a:pt x="527" y="438"/>
                  </a:cubicBezTo>
                  <a:cubicBezTo>
                    <a:pt x="520" y="438"/>
                    <a:pt x="520" y="438"/>
                    <a:pt x="520" y="438"/>
                  </a:cubicBezTo>
                  <a:cubicBezTo>
                    <a:pt x="520" y="431"/>
                    <a:pt x="512" y="423"/>
                    <a:pt x="512" y="416"/>
                  </a:cubicBezTo>
                  <a:cubicBezTo>
                    <a:pt x="520" y="416"/>
                    <a:pt x="527" y="416"/>
                    <a:pt x="534" y="416"/>
                  </a:cubicBezTo>
                  <a:cubicBezTo>
                    <a:pt x="534" y="386"/>
                    <a:pt x="557" y="364"/>
                    <a:pt x="564" y="349"/>
                  </a:cubicBezTo>
                  <a:cubicBezTo>
                    <a:pt x="579" y="327"/>
                    <a:pt x="586" y="297"/>
                    <a:pt x="586" y="275"/>
                  </a:cubicBezTo>
                  <a:cubicBezTo>
                    <a:pt x="549" y="275"/>
                    <a:pt x="571" y="238"/>
                    <a:pt x="579" y="230"/>
                  </a:cubicBezTo>
                  <a:cubicBezTo>
                    <a:pt x="594" y="208"/>
                    <a:pt x="594" y="193"/>
                    <a:pt x="594" y="171"/>
                  </a:cubicBezTo>
                  <a:cubicBezTo>
                    <a:pt x="542" y="171"/>
                    <a:pt x="564" y="148"/>
                    <a:pt x="564" y="119"/>
                  </a:cubicBezTo>
                  <a:cubicBezTo>
                    <a:pt x="564" y="89"/>
                    <a:pt x="557" y="59"/>
                    <a:pt x="534" y="45"/>
                  </a:cubicBezTo>
                  <a:cubicBezTo>
                    <a:pt x="520" y="45"/>
                    <a:pt x="497" y="37"/>
                    <a:pt x="490" y="37"/>
                  </a:cubicBezTo>
                  <a:cubicBezTo>
                    <a:pt x="475" y="30"/>
                    <a:pt x="468" y="45"/>
                    <a:pt x="453" y="37"/>
                  </a:cubicBezTo>
                  <a:cubicBezTo>
                    <a:pt x="430" y="30"/>
                    <a:pt x="453" y="22"/>
                    <a:pt x="438" y="8"/>
                  </a:cubicBezTo>
                  <a:cubicBezTo>
                    <a:pt x="430" y="0"/>
                    <a:pt x="408" y="0"/>
                    <a:pt x="401" y="0"/>
                  </a:cubicBezTo>
                  <a:cubicBezTo>
                    <a:pt x="401" y="8"/>
                    <a:pt x="401" y="22"/>
                    <a:pt x="401" y="30"/>
                  </a:cubicBezTo>
                  <a:cubicBezTo>
                    <a:pt x="393" y="30"/>
                    <a:pt x="378" y="30"/>
                    <a:pt x="371" y="30"/>
                  </a:cubicBezTo>
                  <a:cubicBezTo>
                    <a:pt x="371" y="45"/>
                    <a:pt x="371" y="59"/>
                    <a:pt x="371" y="67"/>
                  </a:cubicBezTo>
                  <a:cubicBezTo>
                    <a:pt x="349" y="74"/>
                    <a:pt x="341" y="52"/>
                    <a:pt x="326" y="45"/>
                  </a:cubicBezTo>
                  <a:cubicBezTo>
                    <a:pt x="319" y="59"/>
                    <a:pt x="312" y="74"/>
                    <a:pt x="304" y="82"/>
                  </a:cubicBezTo>
                  <a:cubicBezTo>
                    <a:pt x="297" y="89"/>
                    <a:pt x="289" y="111"/>
                    <a:pt x="289" y="111"/>
                  </a:cubicBezTo>
                  <a:cubicBezTo>
                    <a:pt x="267" y="126"/>
                    <a:pt x="282" y="89"/>
                    <a:pt x="267" y="82"/>
                  </a:cubicBezTo>
                  <a:cubicBezTo>
                    <a:pt x="215" y="74"/>
                    <a:pt x="245" y="111"/>
                    <a:pt x="208" y="119"/>
                  </a:cubicBezTo>
                  <a:cubicBezTo>
                    <a:pt x="193" y="126"/>
                    <a:pt x="141" y="97"/>
                    <a:pt x="148" y="126"/>
                  </a:cubicBezTo>
                  <a:cubicBezTo>
                    <a:pt x="133" y="126"/>
                    <a:pt x="111" y="126"/>
                    <a:pt x="96" y="126"/>
                  </a:cubicBezTo>
                  <a:cubicBezTo>
                    <a:pt x="96" y="156"/>
                    <a:pt x="126" y="171"/>
                    <a:pt x="133" y="193"/>
                  </a:cubicBezTo>
                  <a:cubicBezTo>
                    <a:pt x="133" y="208"/>
                    <a:pt x="126" y="253"/>
                    <a:pt x="118" y="275"/>
                  </a:cubicBezTo>
                  <a:cubicBezTo>
                    <a:pt x="111" y="282"/>
                    <a:pt x="104" y="297"/>
                    <a:pt x="96" y="312"/>
                  </a:cubicBezTo>
                  <a:cubicBezTo>
                    <a:pt x="89" y="327"/>
                    <a:pt x="89" y="327"/>
                    <a:pt x="81" y="342"/>
                  </a:cubicBezTo>
                  <a:cubicBezTo>
                    <a:pt x="74" y="356"/>
                    <a:pt x="74" y="364"/>
                    <a:pt x="66" y="379"/>
                  </a:cubicBezTo>
                  <a:cubicBezTo>
                    <a:pt x="59" y="408"/>
                    <a:pt x="22" y="408"/>
                    <a:pt x="22" y="438"/>
                  </a:cubicBezTo>
                  <a:cubicBezTo>
                    <a:pt x="22" y="468"/>
                    <a:pt x="37" y="490"/>
                    <a:pt x="37" y="520"/>
                  </a:cubicBezTo>
                  <a:cubicBezTo>
                    <a:pt x="29" y="535"/>
                    <a:pt x="15" y="550"/>
                    <a:pt x="22" y="572"/>
                  </a:cubicBezTo>
                  <a:cubicBezTo>
                    <a:pt x="29" y="616"/>
                    <a:pt x="44" y="639"/>
                    <a:pt x="0" y="661"/>
                  </a:cubicBezTo>
                  <a:lnTo>
                    <a:pt x="15" y="668"/>
                  </a:lnTo>
                  <a:cubicBezTo>
                    <a:pt x="22" y="683"/>
                    <a:pt x="15" y="713"/>
                    <a:pt x="15" y="743"/>
                  </a:cubicBezTo>
                  <a:cubicBezTo>
                    <a:pt x="15" y="743"/>
                    <a:pt x="22" y="750"/>
                    <a:pt x="29" y="765"/>
                  </a:cubicBezTo>
                  <a:cubicBezTo>
                    <a:pt x="22" y="757"/>
                    <a:pt x="52" y="780"/>
                    <a:pt x="52" y="780"/>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20" name="Freeform 28"/>
            <p:cNvSpPr>
              <a:spLocks noChangeArrowheads="1"/>
            </p:cNvSpPr>
            <p:nvPr/>
          </p:nvSpPr>
          <p:spPr bwMode="auto">
            <a:xfrm>
              <a:off x="11512010" y="8867575"/>
              <a:ext cx="26689" cy="32388"/>
            </a:xfrm>
            <a:custGeom>
              <a:avLst/>
              <a:gdLst>
                <a:gd name="T0" fmla="*/ 52 w 60"/>
                <a:gd name="T1" fmla="*/ 0 h 75"/>
                <a:gd name="T2" fmla="*/ 52 w 60"/>
                <a:gd name="T3" fmla="*/ 0 h 75"/>
                <a:gd name="T4" fmla="*/ 59 w 60"/>
                <a:gd name="T5" fmla="*/ 44 h 75"/>
                <a:gd name="T6" fmla="*/ 59 w 60"/>
                <a:gd name="T7" fmla="*/ 0 h 75"/>
                <a:gd name="T8" fmla="*/ 52 w 60"/>
                <a:gd name="T9" fmla="*/ 0 h 75"/>
              </a:gdLst>
              <a:ahLst/>
              <a:cxnLst>
                <a:cxn ang="0">
                  <a:pos x="T0" y="T1"/>
                </a:cxn>
                <a:cxn ang="0">
                  <a:pos x="T2" y="T3"/>
                </a:cxn>
                <a:cxn ang="0">
                  <a:pos x="T4" y="T5"/>
                </a:cxn>
                <a:cxn ang="0">
                  <a:pos x="T6" y="T7"/>
                </a:cxn>
                <a:cxn ang="0">
                  <a:pos x="T8" y="T9"/>
                </a:cxn>
              </a:cxnLst>
              <a:rect l="0" t="0" r="r" b="b"/>
              <a:pathLst>
                <a:path w="60" h="75">
                  <a:moveTo>
                    <a:pt x="52" y="0"/>
                  </a:moveTo>
                  <a:lnTo>
                    <a:pt x="52" y="0"/>
                  </a:lnTo>
                  <a:cubicBezTo>
                    <a:pt x="44" y="15"/>
                    <a:pt x="0" y="74"/>
                    <a:pt x="59" y="44"/>
                  </a:cubicBezTo>
                  <a:cubicBezTo>
                    <a:pt x="52" y="37"/>
                    <a:pt x="59" y="15"/>
                    <a:pt x="59" y="0"/>
                  </a:cubicBezTo>
                  <a:lnTo>
                    <a:pt x="52" y="0"/>
                  </a:ln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21" name="Freeform 29"/>
            <p:cNvSpPr>
              <a:spLocks noChangeArrowheads="1"/>
            </p:cNvSpPr>
            <p:nvPr/>
          </p:nvSpPr>
          <p:spPr bwMode="auto">
            <a:xfrm>
              <a:off x="10169929" y="10488814"/>
              <a:ext cx="1345894" cy="1745070"/>
            </a:xfrm>
            <a:custGeom>
              <a:avLst/>
              <a:gdLst>
                <a:gd name="T0" fmla="*/ 2874 w 3112"/>
                <a:gd name="T1" fmla="*/ 15 h 4041"/>
                <a:gd name="T2" fmla="*/ 2762 w 3112"/>
                <a:gd name="T3" fmla="*/ 208 h 4041"/>
                <a:gd name="T4" fmla="*/ 2502 w 3112"/>
                <a:gd name="T5" fmla="*/ 238 h 4041"/>
                <a:gd name="T6" fmla="*/ 2317 w 3112"/>
                <a:gd name="T7" fmla="*/ 334 h 4041"/>
                <a:gd name="T8" fmla="*/ 2064 w 3112"/>
                <a:gd name="T9" fmla="*/ 334 h 4041"/>
                <a:gd name="T10" fmla="*/ 1804 w 3112"/>
                <a:gd name="T11" fmla="*/ 520 h 4041"/>
                <a:gd name="T12" fmla="*/ 1515 w 3112"/>
                <a:gd name="T13" fmla="*/ 572 h 4041"/>
                <a:gd name="T14" fmla="*/ 1448 w 3112"/>
                <a:gd name="T15" fmla="*/ 549 h 4041"/>
                <a:gd name="T16" fmla="*/ 1173 w 3112"/>
                <a:gd name="T17" fmla="*/ 601 h 4041"/>
                <a:gd name="T18" fmla="*/ 1032 w 3112"/>
                <a:gd name="T19" fmla="*/ 869 h 4041"/>
                <a:gd name="T20" fmla="*/ 1106 w 3112"/>
                <a:gd name="T21" fmla="*/ 1114 h 4041"/>
                <a:gd name="T22" fmla="*/ 794 w 3112"/>
                <a:gd name="T23" fmla="*/ 1277 h 4041"/>
                <a:gd name="T24" fmla="*/ 557 w 3112"/>
                <a:gd name="T25" fmla="*/ 1255 h 4041"/>
                <a:gd name="T26" fmla="*/ 245 w 3112"/>
                <a:gd name="T27" fmla="*/ 1403 h 4041"/>
                <a:gd name="T28" fmla="*/ 155 w 3112"/>
                <a:gd name="T29" fmla="*/ 1337 h 4041"/>
                <a:gd name="T30" fmla="*/ 0 w 3112"/>
                <a:gd name="T31" fmla="*/ 1500 h 4041"/>
                <a:gd name="T32" fmla="*/ 222 w 3112"/>
                <a:gd name="T33" fmla="*/ 1604 h 4041"/>
                <a:gd name="T34" fmla="*/ 349 w 3112"/>
                <a:gd name="T35" fmla="*/ 1842 h 4041"/>
                <a:gd name="T36" fmla="*/ 445 w 3112"/>
                <a:gd name="T37" fmla="*/ 2116 h 4041"/>
                <a:gd name="T38" fmla="*/ 497 w 3112"/>
                <a:gd name="T39" fmla="*/ 2473 h 4041"/>
                <a:gd name="T40" fmla="*/ 675 w 3112"/>
                <a:gd name="T41" fmla="*/ 2540 h 4041"/>
                <a:gd name="T42" fmla="*/ 690 w 3112"/>
                <a:gd name="T43" fmla="*/ 2792 h 4041"/>
                <a:gd name="T44" fmla="*/ 779 w 3112"/>
                <a:gd name="T45" fmla="*/ 3030 h 4041"/>
                <a:gd name="T46" fmla="*/ 675 w 3112"/>
                <a:gd name="T47" fmla="*/ 3446 h 4041"/>
                <a:gd name="T48" fmla="*/ 653 w 3112"/>
                <a:gd name="T49" fmla="*/ 3683 h 4041"/>
                <a:gd name="T50" fmla="*/ 594 w 3112"/>
                <a:gd name="T51" fmla="*/ 3876 h 4041"/>
                <a:gd name="T52" fmla="*/ 690 w 3112"/>
                <a:gd name="T53" fmla="*/ 3980 h 4041"/>
                <a:gd name="T54" fmla="*/ 928 w 3112"/>
                <a:gd name="T55" fmla="*/ 4017 h 4041"/>
                <a:gd name="T56" fmla="*/ 1069 w 3112"/>
                <a:gd name="T57" fmla="*/ 3965 h 4041"/>
                <a:gd name="T58" fmla="*/ 1202 w 3112"/>
                <a:gd name="T59" fmla="*/ 3876 h 4041"/>
                <a:gd name="T60" fmla="*/ 1344 w 3112"/>
                <a:gd name="T61" fmla="*/ 3728 h 4041"/>
                <a:gd name="T62" fmla="*/ 1277 w 3112"/>
                <a:gd name="T63" fmla="*/ 3654 h 4041"/>
                <a:gd name="T64" fmla="*/ 1403 w 3112"/>
                <a:gd name="T65" fmla="*/ 3438 h 4041"/>
                <a:gd name="T66" fmla="*/ 1529 w 3112"/>
                <a:gd name="T67" fmla="*/ 3327 h 4041"/>
                <a:gd name="T68" fmla="*/ 1812 w 3112"/>
                <a:gd name="T69" fmla="*/ 3230 h 4041"/>
                <a:gd name="T70" fmla="*/ 1915 w 3112"/>
                <a:gd name="T71" fmla="*/ 3186 h 4041"/>
                <a:gd name="T72" fmla="*/ 2116 w 3112"/>
                <a:gd name="T73" fmla="*/ 3156 h 4041"/>
                <a:gd name="T74" fmla="*/ 2019 w 3112"/>
                <a:gd name="T75" fmla="*/ 2896 h 4041"/>
                <a:gd name="T76" fmla="*/ 2235 w 3112"/>
                <a:gd name="T77" fmla="*/ 2621 h 4041"/>
                <a:gd name="T78" fmla="*/ 2272 w 3112"/>
                <a:gd name="T79" fmla="*/ 2458 h 4041"/>
                <a:gd name="T80" fmla="*/ 2435 w 3112"/>
                <a:gd name="T81" fmla="*/ 2406 h 4041"/>
                <a:gd name="T82" fmla="*/ 2599 w 3112"/>
                <a:gd name="T83" fmla="*/ 2376 h 4041"/>
                <a:gd name="T84" fmla="*/ 2666 w 3112"/>
                <a:gd name="T85" fmla="*/ 2428 h 4041"/>
                <a:gd name="T86" fmla="*/ 2703 w 3112"/>
                <a:gd name="T87" fmla="*/ 1960 h 4041"/>
                <a:gd name="T88" fmla="*/ 2688 w 3112"/>
                <a:gd name="T89" fmla="*/ 1559 h 4041"/>
                <a:gd name="T90" fmla="*/ 2658 w 3112"/>
                <a:gd name="T91" fmla="*/ 1359 h 4041"/>
                <a:gd name="T92" fmla="*/ 2606 w 3112"/>
                <a:gd name="T93" fmla="*/ 1329 h 4041"/>
                <a:gd name="T94" fmla="*/ 2532 w 3112"/>
                <a:gd name="T95" fmla="*/ 1248 h 4041"/>
                <a:gd name="T96" fmla="*/ 2569 w 3112"/>
                <a:gd name="T97" fmla="*/ 1158 h 4041"/>
                <a:gd name="T98" fmla="*/ 2628 w 3112"/>
                <a:gd name="T99" fmla="*/ 1203 h 4041"/>
                <a:gd name="T100" fmla="*/ 2725 w 3112"/>
                <a:gd name="T101" fmla="*/ 1158 h 4041"/>
                <a:gd name="T102" fmla="*/ 2740 w 3112"/>
                <a:gd name="T103" fmla="*/ 1025 h 4041"/>
                <a:gd name="T104" fmla="*/ 2784 w 3112"/>
                <a:gd name="T105" fmla="*/ 1010 h 4041"/>
                <a:gd name="T106" fmla="*/ 2903 w 3112"/>
                <a:gd name="T107" fmla="*/ 861 h 4041"/>
                <a:gd name="T108" fmla="*/ 2881 w 3112"/>
                <a:gd name="T109" fmla="*/ 750 h 4041"/>
                <a:gd name="T110" fmla="*/ 3044 w 3112"/>
                <a:gd name="T111" fmla="*/ 542 h 4041"/>
                <a:gd name="T112" fmla="*/ 3052 w 3112"/>
                <a:gd name="T113" fmla="*/ 59 h 4041"/>
                <a:gd name="T114" fmla="*/ 2606 w 3112"/>
                <a:gd name="T115" fmla="*/ 1931 h 4041"/>
                <a:gd name="T116" fmla="*/ 2651 w 3112"/>
                <a:gd name="T117" fmla="*/ 2050 h 4041"/>
                <a:gd name="T118" fmla="*/ 2569 w 3112"/>
                <a:gd name="T119" fmla="*/ 1968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12" h="4041">
                  <a:moveTo>
                    <a:pt x="2896" y="52"/>
                  </a:moveTo>
                  <a:lnTo>
                    <a:pt x="2896" y="52"/>
                  </a:lnTo>
                  <a:cubicBezTo>
                    <a:pt x="2896" y="44"/>
                    <a:pt x="2888" y="30"/>
                    <a:pt x="2888" y="22"/>
                  </a:cubicBezTo>
                  <a:cubicBezTo>
                    <a:pt x="2888" y="15"/>
                    <a:pt x="2881" y="15"/>
                    <a:pt x="2874" y="15"/>
                  </a:cubicBezTo>
                  <a:cubicBezTo>
                    <a:pt x="2874" y="7"/>
                    <a:pt x="2859" y="0"/>
                    <a:pt x="2844" y="7"/>
                  </a:cubicBezTo>
                  <a:cubicBezTo>
                    <a:pt x="2836" y="30"/>
                    <a:pt x="2836" y="52"/>
                    <a:pt x="2836" y="74"/>
                  </a:cubicBezTo>
                  <a:cubicBezTo>
                    <a:pt x="2777" y="67"/>
                    <a:pt x="2792" y="134"/>
                    <a:pt x="2747" y="156"/>
                  </a:cubicBezTo>
                  <a:cubicBezTo>
                    <a:pt x="2740" y="178"/>
                    <a:pt x="2769" y="186"/>
                    <a:pt x="2762" y="208"/>
                  </a:cubicBezTo>
                  <a:cubicBezTo>
                    <a:pt x="2703" y="215"/>
                    <a:pt x="2658" y="193"/>
                    <a:pt x="2658" y="267"/>
                  </a:cubicBezTo>
                  <a:cubicBezTo>
                    <a:pt x="2636" y="267"/>
                    <a:pt x="2614" y="275"/>
                    <a:pt x="2599" y="267"/>
                  </a:cubicBezTo>
                  <a:cubicBezTo>
                    <a:pt x="2606" y="223"/>
                    <a:pt x="2539" y="156"/>
                    <a:pt x="2532" y="230"/>
                  </a:cubicBezTo>
                  <a:cubicBezTo>
                    <a:pt x="2524" y="230"/>
                    <a:pt x="2517" y="238"/>
                    <a:pt x="2502" y="238"/>
                  </a:cubicBezTo>
                  <a:cubicBezTo>
                    <a:pt x="2502" y="186"/>
                    <a:pt x="2495" y="171"/>
                    <a:pt x="2443" y="163"/>
                  </a:cubicBezTo>
                  <a:cubicBezTo>
                    <a:pt x="2398" y="163"/>
                    <a:pt x="2339" y="178"/>
                    <a:pt x="2406" y="201"/>
                  </a:cubicBezTo>
                  <a:cubicBezTo>
                    <a:pt x="2369" y="223"/>
                    <a:pt x="2406" y="267"/>
                    <a:pt x="2369" y="282"/>
                  </a:cubicBezTo>
                  <a:cubicBezTo>
                    <a:pt x="2339" y="290"/>
                    <a:pt x="2331" y="297"/>
                    <a:pt x="2317" y="334"/>
                  </a:cubicBezTo>
                  <a:cubicBezTo>
                    <a:pt x="2294" y="379"/>
                    <a:pt x="2257" y="267"/>
                    <a:pt x="2250" y="364"/>
                  </a:cubicBezTo>
                  <a:cubicBezTo>
                    <a:pt x="2235" y="356"/>
                    <a:pt x="2227" y="364"/>
                    <a:pt x="2220" y="364"/>
                  </a:cubicBezTo>
                  <a:cubicBezTo>
                    <a:pt x="2220" y="401"/>
                    <a:pt x="2175" y="401"/>
                    <a:pt x="2146" y="401"/>
                  </a:cubicBezTo>
                  <a:cubicBezTo>
                    <a:pt x="2109" y="394"/>
                    <a:pt x="2101" y="349"/>
                    <a:pt x="2064" y="334"/>
                  </a:cubicBezTo>
                  <a:cubicBezTo>
                    <a:pt x="1982" y="319"/>
                    <a:pt x="1878" y="341"/>
                    <a:pt x="1804" y="371"/>
                  </a:cubicBezTo>
                  <a:cubicBezTo>
                    <a:pt x="1804" y="386"/>
                    <a:pt x="1797" y="409"/>
                    <a:pt x="1804" y="423"/>
                  </a:cubicBezTo>
                  <a:cubicBezTo>
                    <a:pt x="1804" y="423"/>
                    <a:pt x="1804" y="423"/>
                    <a:pt x="1812" y="423"/>
                  </a:cubicBezTo>
                  <a:cubicBezTo>
                    <a:pt x="1812" y="453"/>
                    <a:pt x="1812" y="490"/>
                    <a:pt x="1804" y="520"/>
                  </a:cubicBezTo>
                  <a:cubicBezTo>
                    <a:pt x="1767" y="512"/>
                    <a:pt x="1745" y="587"/>
                    <a:pt x="1722" y="609"/>
                  </a:cubicBezTo>
                  <a:cubicBezTo>
                    <a:pt x="1685" y="639"/>
                    <a:pt x="1648" y="691"/>
                    <a:pt x="1596" y="661"/>
                  </a:cubicBezTo>
                  <a:cubicBezTo>
                    <a:pt x="1574" y="654"/>
                    <a:pt x="1529" y="631"/>
                    <a:pt x="1522" y="609"/>
                  </a:cubicBezTo>
                  <a:cubicBezTo>
                    <a:pt x="1515" y="601"/>
                    <a:pt x="1522" y="579"/>
                    <a:pt x="1515" y="572"/>
                  </a:cubicBezTo>
                  <a:cubicBezTo>
                    <a:pt x="1507" y="601"/>
                    <a:pt x="1500" y="631"/>
                    <a:pt x="1500" y="639"/>
                  </a:cubicBezTo>
                  <a:cubicBezTo>
                    <a:pt x="1500" y="631"/>
                    <a:pt x="1507" y="601"/>
                    <a:pt x="1515" y="572"/>
                  </a:cubicBezTo>
                  <a:cubicBezTo>
                    <a:pt x="1507" y="572"/>
                    <a:pt x="1507" y="564"/>
                    <a:pt x="1507" y="564"/>
                  </a:cubicBezTo>
                  <a:cubicBezTo>
                    <a:pt x="1485" y="557"/>
                    <a:pt x="1462" y="557"/>
                    <a:pt x="1448" y="549"/>
                  </a:cubicBezTo>
                  <a:cubicBezTo>
                    <a:pt x="1425" y="535"/>
                    <a:pt x="1418" y="512"/>
                    <a:pt x="1396" y="498"/>
                  </a:cubicBezTo>
                  <a:cubicBezTo>
                    <a:pt x="1351" y="483"/>
                    <a:pt x="1351" y="572"/>
                    <a:pt x="1307" y="512"/>
                  </a:cubicBezTo>
                  <a:cubicBezTo>
                    <a:pt x="1292" y="490"/>
                    <a:pt x="1202" y="468"/>
                    <a:pt x="1195" y="498"/>
                  </a:cubicBezTo>
                  <a:cubicBezTo>
                    <a:pt x="1188" y="535"/>
                    <a:pt x="1188" y="572"/>
                    <a:pt x="1173" y="601"/>
                  </a:cubicBezTo>
                  <a:cubicBezTo>
                    <a:pt x="1151" y="646"/>
                    <a:pt x="1069" y="631"/>
                    <a:pt x="1032" y="631"/>
                  </a:cubicBezTo>
                  <a:cubicBezTo>
                    <a:pt x="1032" y="668"/>
                    <a:pt x="1039" y="720"/>
                    <a:pt x="1024" y="750"/>
                  </a:cubicBezTo>
                  <a:cubicBezTo>
                    <a:pt x="1032" y="750"/>
                    <a:pt x="1039" y="757"/>
                    <a:pt x="1047" y="750"/>
                  </a:cubicBezTo>
                  <a:cubicBezTo>
                    <a:pt x="1047" y="795"/>
                    <a:pt x="1054" y="839"/>
                    <a:pt x="1032" y="869"/>
                  </a:cubicBezTo>
                  <a:cubicBezTo>
                    <a:pt x="1010" y="891"/>
                    <a:pt x="957" y="921"/>
                    <a:pt x="935" y="943"/>
                  </a:cubicBezTo>
                  <a:cubicBezTo>
                    <a:pt x="972" y="988"/>
                    <a:pt x="1113" y="943"/>
                    <a:pt x="1136" y="1003"/>
                  </a:cubicBezTo>
                  <a:cubicBezTo>
                    <a:pt x="1143" y="1032"/>
                    <a:pt x="1136" y="1062"/>
                    <a:pt x="1128" y="1091"/>
                  </a:cubicBezTo>
                  <a:cubicBezTo>
                    <a:pt x="1128" y="1106"/>
                    <a:pt x="1113" y="1106"/>
                    <a:pt x="1106" y="1114"/>
                  </a:cubicBezTo>
                  <a:cubicBezTo>
                    <a:pt x="1084" y="1129"/>
                    <a:pt x="1084" y="1151"/>
                    <a:pt x="1084" y="1173"/>
                  </a:cubicBezTo>
                  <a:cubicBezTo>
                    <a:pt x="1039" y="1173"/>
                    <a:pt x="980" y="1158"/>
                    <a:pt x="943" y="1196"/>
                  </a:cubicBezTo>
                  <a:cubicBezTo>
                    <a:pt x="913" y="1225"/>
                    <a:pt x="913" y="1270"/>
                    <a:pt x="905" y="1307"/>
                  </a:cubicBezTo>
                  <a:cubicBezTo>
                    <a:pt x="876" y="1307"/>
                    <a:pt x="824" y="1277"/>
                    <a:pt x="794" y="1277"/>
                  </a:cubicBezTo>
                  <a:cubicBezTo>
                    <a:pt x="750" y="1262"/>
                    <a:pt x="712" y="1255"/>
                    <a:pt x="668" y="1270"/>
                  </a:cubicBezTo>
                  <a:cubicBezTo>
                    <a:pt x="668" y="1277"/>
                    <a:pt x="668" y="1292"/>
                    <a:pt x="660" y="1300"/>
                  </a:cubicBezTo>
                  <a:cubicBezTo>
                    <a:pt x="638" y="1307"/>
                    <a:pt x="631" y="1277"/>
                    <a:pt x="623" y="1262"/>
                  </a:cubicBezTo>
                  <a:cubicBezTo>
                    <a:pt x="601" y="1248"/>
                    <a:pt x="579" y="1255"/>
                    <a:pt x="557" y="1255"/>
                  </a:cubicBezTo>
                  <a:cubicBezTo>
                    <a:pt x="512" y="1262"/>
                    <a:pt x="475" y="1292"/>
                    <a:pt x="467" y="1337"/>
                  </a:cubicBezTo>
                  <a:cubicBezTo>
                    <a:pt x="453" y="1389"/>
                    <a:pt x="453" y="1403"/>
                    <a:pt x="386" y="1396"/>
                  </a:cubicBezTo>
                  <a:cubicBezTo>
                    <a:pt x="363" y="1389"/>
                    <a:pt x="334" y="1389"/>
                    <a:pt x="304" y="1389"/>
                  </a:cubicBezTo>
                  <a:cubicBezTo>
                    <a:pt x="289" y="1396"/>
                    <a:pt x="267" y="1411"/>
                    <a:pt x="245" y="1403"/>
                  </a:cubicBezTo>
                  <a:cubicBezTo>
                    <a:pt x="252" y="1403"/>
                    <a:pt x="245" y="1344"/>
                    <a:pt x="237" y="1337"/>
                  </a:cubicBezTo>
                  <a:cubicBezTo>
                    <a:pt x="215" y="1322"/>
                    <a:pt x="178" y="1329"/>
                    <a:pt x="155" y="1337"/>
                  </a:cubicBezTo>
                  <a:cubicBezTo>
                    <a:pt x="155" y="1366"/>
                    <a:pt x="163" y="1411"/>
                    <a:pt x="163" y="1411"/>
                  </a:cubicBezTo>
                  <a:cubicBezTo>
                    <a:pt x="163" y="1411"/>
                    <a:pt x="155" y="1366"/>
                    <a:pt x="155" y="1337"/>
                  </a:cubicBezTo>
                  <a:cubicBezTo>
                    <a:pt x="155" y="1337"/>
                    <a:pt x="155" y="1337"/>
                    <a:pt x="148" y="1337"/>
                  </a:cubicBezTo>
                  <a:cubicBezTo>
                    <a:pt x="148" y="1389"/>
                    <a:pt x="89" y="1359"/>
                    <a:pt x="89" y="1411"/>
                  </a:cubicBezTo>
                  <a:cubicBezTo>
                    <a:pt x="52" y="1418"/>
                    <a:pt x="37" y="1389"/>
                    <a:pt x="7" y="1381"/>
                  </a:cubicBezTo>
                  <a:cubicBezTo>
                    <a:pt x="0" y="1418"/>
                    <a:pt x="0" y="1463"/>
                    <a:pt x="0" y="1500"/>
                  </a:cubicBezTo>
                  <a:cubicBezTo>
                    <a:pt x="29" y="1500"/>
                    <a:pt x="52" y="1493"/>
                    <a:pt x="74" y="1515"/>
                  </a:cubicBezTo>
                  <a:cubicBezTo>
                    <a:pt x="96" y="1530"/>
                    <a:pt x="118" y="1522"/>
                    <a:pt x="133" y="1537"/>
                  </a:cubicBezTo>
                  <a:cubicBezTo>
                    <a:pt x="155" y="1545"/>
                    <a:pt x="155" y="1567"/>
                    <a:pt x="178" y="1574"/>
                  </a:cubicBezTo>
                  <a:cubicBezTo>
                    <a:pt x="193" y="1582"/>
                    <a:pt x="222" y="1582"/>
                    <a:pt x="222" y="1604"/>
                  </a:cubicBezTo>
                  <a:cubicBezTo>
                    <a:pt x="200" y="1611"/>
                    <a:pt x="148" y="1686"/>
                    <a:pt x="148" y="1708"/>
                  </a:cubicBezTo>
                  <a:cubicBezTo>
                    <a:pt x="141" y="1708"/>
                    <a:pt x="141" y="1708"/>
                    <a:pt x="133" y="1708"/>
                  </a:cubicBezTo>
                  <a:cubicBezTo>
                    <a:pt x="193" y="1708"/>
                    <a:pt x="267" y="1686"/>
                    <a:pt x="319" y="1715"/>
                  </a:cubicBezTo>
                  <a:cubicBezTo>
                    <a:pt x="363" y="1738"/>
                    <a:pt x="349" y="1797"/>
                    <a:pt x="349" y="1842"/>
                  </a:cubicBezTo>
                  <a:cubicBezTo>
                    <a:pt x="334" y="1842"/>
                    <a:pt x="326" y="1842"/>
                    <a:pt x="311" y="1842"/>
                  </a:cubicBezTo>
                  <a:cubicBezTo>
                    <a:pt x="297" y="1864"/>
                    <a:pt x="311" y="1901"/>
                    <a:pt x="304" y="1923"/>
                  </a:cubicBezTo>
                  <a:cubicBezTo>
                    <a:pt x="326" y="1923"/>
                    <a:pt x="415" y="1968"/>
                    <a:pt x="430" y="1990"/>
                  </a:cubicBezTo>
                  <a:cubicBezTo>
                    <a:pt x="460" y="2027"/>
                    <a:pt x="453" y="2079"/>
                    <a:pt x="445" y="2116"/>
                  </a:cubicBezTo>
                  <a:cubicBezTo>
                    <a:pt x="415" y="2139"/>
                    <a:pt x="423" y="2191"/>
                    <a:pt x="415" y="2228"/>
                  </a:cubicBezTo>
                  <a:cubicBezTo>
                    <a:pt x="408" y="2265"/>
                    <a:pt x="400" y="2302"/>
                    <a:pt x="408" y="2339"/>
                  </a:cubicBezTo>
                  <a:cubicBezTo>
                    <a:pt x="415" y="2369"/>
                    <a:pt x="415" y="2406"/>
                    <a:pt x="438" y="2421"/>
                  </a:cubicBezTo>
                  <a:cubicBezTo>
                    <a:pt x="460" y="2436"/>
                    <a:pt x="497" y="2436"/>
                    <a:pt x="497" y="2473"/>
                  </a:cubicBezTo>
                  <a:cubicBezTo>
                    <a:pt x="505" y="2473"/>
                    <a:pt x="512" y="2473"/>
                    <a:pt x="519" y="2465"/>
                  </a:cubicBezTo>
                  <a:cubicBezTo>
                    <a:pt x="519" y="2413"/>
                    <a:pt x="571" y="2428"/>
                    <a:pt x="594" y="2391"/>
                  </a:cubicBezTo>
                  <a:cubicBezTo>
                    <a:pt x="616" y="2369"/>
                    <a:pt x="668" y="2361"/>
                    <a:pt x="698" y="2376"/>
                  </a:cubicBezTo>
                  <a:cubicBezTo>
                    <a:pt x="735" y="2399"/>
                    <a:pt x="742" y="2547"/>
                    <a:pt x="675" y="2540"/>
                  </a:cubicBezTo>
                  <a:cubicBezTo>
                    <a:pt x="675" y="2562"/>
                    <a:pt x="690" y="2569"/>
                    <a:pt x="683" y="2592"/>
                  </a:cubicBezTo>
                  <a:cubicBezTo>
                    <a:pt x="794" y="2607"/>
                    <a:pt x="668" y="2696"/>
                    <a:pt x="683" y="2748"/>
                  </a:cubicBezTo>
                  <a:cubicBezTo>
                    <a:pt x="683" y="2748"/>
                    <a:pt x="683" y="2748"/>
                    <a:pt x="690" y="2748"/>
                  </a:cubicBezTo>
                  <a:cubicBezTo>
                    <a:pt x="690" y="2762"/>
                    <a:pt x="690" y="2777"/>
                    <a:pt x="690" y="2792"/>
                  </a:cubicBezTo>
                  <a:cubicBezTo>
                    <a:pt x="638" y="2807"/>
                    <a:pt x="675" y="2918"/>
                    <a:pt x="631" y="2918"/>
                  </a:cubicBezTo>
                  <a:cubicBezTo>
                    <a:pt x="668" y="2926"/>
                    <a:pt x="683" y="2970"/>
                    <a:pt x="720" y="2963"/>
                  </a:cubicBezTo>
                  <a:cubicBezTo>
                    <a:pt x="735" y="2948"/>
                    <a:pt x="742" y="2926"/>
                    <a:pt x="772" y="2933"/>
                  </a:cubicBezTo>
                  <a:cubicBezTo>
                    <a:pt x="765" y="2978"/>
                    <a:pt x="824" y="3000"/>
                    <a:pt x="779" y="3030"/>
                  </a:cubicBezTo>
                  <a:cubicBezTo>
                    <a:pt x="757" y="3045"/>
                    <a:pt x="742" y="3119"/>
                    <a:pt x="742" y="3149"/>
                  </a:cubicBezTo>
                  <a:cubicBezTo>
                    <a:pt x="683" y="3134"/>
                    <a:pt x="690" y="3267"/>
                    <a:pt x="668" y="3305"/>
                  </a:cubicBezTo>
                  <a:cubicBezTo>
                    <a:pt x="653" y="3334"/>
                    <a:pt x="608" y="3334"/>
                    <a:pt x="616" y="3364"/>
                  </a:cubicBezTo>
                  <a:cubicBezTo>
                    <a:pt x="623" y="3394"/>
                    <a:pt x="653" y="3446"/>
                    <a:pt x="675" y="3446"/>
                  </a:cubicBezTo>
                  <a:cubicBezTo>
                    <a:pt x="683" y="3475"/>
                    <a:pt x="683" y="3505"/>
                    <a:pt x="675" y="3527"/>
                  </a:cubicBezTo>
                  <a:cubicBezTo>
                    <a:pt x="646" y="3527"/>
                    <a:pt x="616" y="3564"/>
                    <a:pt x="616" y="3587"/>
                  </a:cubicBezTo>
                  <a:cubicBezTo>
                    <a:pt x="608" y="3624"/>
                    <a:pt x="646" y="3646"/>
                    <a:pt x="646" y="3683"/>
                  </a:cubicBezTo>
                  <a:cubicBezTo>
                    <a:pt x="653" y="3683"/>
                    <a:pt x="653" y="3683"/>
                    <a:pt x="653" y="3683"/>
                  </a:cubicBezTo>
                  <a:cubicBezTo>
                    <a:pt x="668" y="3728"/>
                    <a:pt x="683" y="3787"/>
                    <a:pt x="616" y="3757"/>
                  </a:cubicBezTo>
                  <a:cubicBezTo>
                    <a:pt x="616" y="3772"/>
                    <a:pt x="616" y="3787"/>
                    <a:pt x="616" y="3802"/>
                  </a:cubicBezTo>
                  <a:cubicBezTo>
                    <a:pt x="608" y="3802"/>
                    <a:pt x="608" y="3809"/>
                    <a:pt x="601" y="3802"/>
                  </a:cubicBezTo>
                  <a:cubicBezTo>
                    <a:pt x="601" y="3832"/>
                    <a:pt x="601" y="3854"/>
                    <a:pt x="594" y="3876"/>
                  </a:cubicBezTo>
                  <a:cubicBezTo>
                    <a:pt x="594" y="3884"/>
                    <a:pt x="586" y="3884"/>
                    <a:pt x="579" y="3884"/>
                  </a:cubicBezTo>
                  <a:cubicBezTo>
                    <a:pt x="579" y="3884"/>
                    <a:pt x="571" y="3891"/>
                    <a:pt x="564" y="3891"/>
                  </a:cubicBezTo>
                  <a:cubicBezTo>
                    <a:pt x="571" y="3906"/>
                    <a:pt x="579" y="3921"/>
                    <a:pt x="594" y="3936"/>
                  </a:cubicBezTo>
                  <a:cubicBezTo>
                    <a:pt x="616" y="3951"/>
                    <a:pt x="660" y="3965"/>
                    <a:pt x="690" y="3980"/>
                  </a:cubicBezTo>
                  <a:cubicBezTo>
                    <a:pt x="735" y="3995"/>
                    <a:pt x="779" y="4017"/>
                    <a:pt x="824" y="4032"/>
                  </a:cubicBezTo>
                  <a:cubicBezTo>
                    <a:pt x="846" y="4032"/>
                    <a:pt x="868" y="4032"/>
                    <a:pt x="891" y="4032"/>
                  </a:cubicBezTo>
                  <a:cubicBezTo>
                    <a:pt x="898" y="4032"/>
                    <a:pt x="905" y="4040"/>
                    <a:pt x="913" y="4032"/>
                  </a:cubicBezTo>
                  <a:cubicBezTo>
                    <a:pt x="913" y="4032"/>
                    <a:pt x="920" y="4017"/>
                    <a:pt x="928" y="4017"/>
                  </a:cubicBezTo>
                  <a:lnTo>
                    <a:pt x="928" y="4017"/>
                  </a:lnTo>
                  <a:cubicBezTo>
                    <a:pt x="935" y="4010"/>
                    <a:pt x="935" y="3988"/>
                    <a:pt x="957" y="3980"/>
                  </a:cubicBezTo>
                  <a:cubicBezTo>
                    <a:pt x="965" y="3973"/>
                    <a:pt x="987" y="3980"/>
                    <a:pt x="1002" y="3980"/>
                  </a:cubicBezTo>
                  <a:cubicBezTo>
                    <a:pt x="1024" y="3980"/>
                    <a:pt x="1047" y="3973"/>
                    <a:pt x="1069" y="3965"/>
                  </a:cubicBezTo>
                  <a:cubicBezTo>
                    <a:pt x="1076" y="3958"/>
                    <a:pt x="1091" y="3951"/>
                    <a:pt x="1099" y="3943"/>
                  </a:cubicBezTo>
                  <a:cubicBezTo>
                    <a:pt x="1106" y="3921"/>
                    <a:pt x="1113" y="3906"/>
                    <a:pt x="1128" y="3891"/>
                  </a:cubicBezTo>
                  <a:cubicBezTo>
                    <a:pt x="1143" y="3884"/>
                    <a:pt x="1165" y="3884"/>
                    <a:pt x="1173" y="3876"/>
                  </a:cubicBezTo>
                  <a:cubicBezTo>
                    <a:pt x="1180" y="3876"/>
                    <a:pt x="1195" y="3876"/>
                    <a:pt x="1202" y="3876"/>
                  </a:cubicBezTo>
                  <a:cubicBezTo>
                    <a:pt x="1210" y="3876"/>
                    <a:pt x="1217" y="3862"/>
                    <a:pt x="1232" y="3862"/>
                  </a:cubicBezTo>
                  <a:cubicBezTo>
                    <a:pt x="1255" y="3847"/>
                    <a:pt x="1270" y="3847"/>
                    <a:pt x="1292" y="3824"/>
                  </a:cubicBezTo>
                  <a:cubicBezTo>
                    <a:pt x="1307" y="3809"/>
                    <a:pt x="1321" y="3787"/>
                    <a:pt x="1329" y="3765"/>
                  </a:cubicBezTo>
                  <a:cubicBezTo>
                    <a:pt x="1336" y="3750"/>
                    <a:pt x="1336" y="3735"/>
                    <a:pt x="1344" y="3728"/>
                  </a:cubicBezTo>
                  <a:cubicBezTo>
                    <a:pt x="1358" y="3713"/>
                    <a:pt x="1358" y="3713"/>
                    <a:pt x="1366" y="3698"/>
                  </a:cubicBezTo>
                  <a:cubicBezTo>
                    <a:pt x="1366" y="3691"/>
                    <a:pt x="1366" y="3661"/>
                    <a:pt x="1366" y="3654"/>
                  </a:cubicBezTo>
                  <a:cubicBezTo>
                    <a:pt x="1358" y="3646"/>
                    <a:pt x="1329" y="3646"/>
                    <a:pt x="1329" y="3654"/>
                  </a:cubicBezTo>
                  <a:cubicBezTo>
                    <a:pt x="1314" y="3654"/>
                    <a:pt x="1292" y="3654"/>
                    <a:pt x="1277" y="3654"/>
                  </a:cubicBezTo>
                  <a:cubicBezTo>
                    <a:pt x="1284" y="3624"/>
                    <a:pt x="1344" y="3639"/>
                    <a:pt x="1358" y="3639"/>
                  </a:cubicBezTo>
                  <a:cubicBezTo>
                    <a:pt x="1366" y="3617"/>
                    <a:pt x="1366" y="3602"/>
                    <a:pt x="1381" y="3587"/>
                  </a:cubicBezTo>
                  <a:cubicBezTo>
                    <a:pt x="1388" y="3579"/>
                    <a:pt x="1403" y="3564"/>
                    <a:pt x="1403" y="3550"/>
                  </a:cubicBezTo>
                  <a:cubicBezTo>
                    <a:pt x="1410" y="3512"/>
                    <a:pt x="1403" y="3475"/>
                    <a:pt x="1403" y="3438"/>
                  </a:cubicBezTo>
                  <a:cubicBezTo>
                    <a:pt x="1410" y="3423"/>
                    <a:pt x="1410" y="3386"/>
                    <a:pt x="1425" y="3371"/>
                  </a:cubicBezTo>
                  <a:cubicBezTo>
                    <a:pt x="1433" y="3364"/>
                    <a:pt x="1440" y="3371"/>
                    <a:pt x="1448" y="3364"/>
                  </a:cubicBezTo>
                  <a:cubicBezTo>
                    <a:pt x="1462" y="3364"/>
                    <a:pt x="1462" y="3357"/>
                    <a:pt x="1477" y="3349"/>
                  </a:cubicBezTo>
                  <a:cubicBezTo>
                    <a:pt x="1492" y="3334"/>
                    <a:pt x="1515" y="3342"/>
                    <a:pt x="1529" y="3327"/>
                  </a:cubicBezTo>
                  <a:cubicBezTo>
                    <a:pt x="1544" y="3312"/>
                    <a:pt x="1552" y="3290"/>
                    <a:pt x="1567" y="3282"/>
                  </a:cubicBezTo>
                  <a:cubicBezTo>
                    <a:pt x="1581" y="3267"/>
                    <a:pt x="1611" y="3267"/>
                    <a:pt x="1633" y="3267"/>
                  </a:cubicBezTo>
                  <a:cubicBezTo>
                    <a:pt x="1678" y="3260"/>
                    <a:pt x="1730" y="3252"/>
                    <a:pt x="1774" y="3238"/>
                  </a:cubicBezTo>
                  <a:cubicBezTo>
                    <a:pt x="1789" y="3230"/>
                    <a:pt x="1797" y="3230"/>
                    <a:pt x="1812" y="3230"/>
                  </a:cubicBezTo>
                  <a:cubicBezTo>
                    <a:pt x="1812" y="3230"/>
                    <a:pt x="1819" y="3223"/>
                    <a:pt x="1819" y="3215"/>
                  </a:cubicBezTo>
                  <a:cubicBezTo>
                    <a:pt x="1826" y="3208"/>
                    <a:pt x="1849" y="3208"/>
                    <a:pt x="1864" y="3208"/>
                  </a:cubicBezTo>
                  <a:cubicBezTo>
                    <a:pt x="1871" y="3193"/>
                    <a:pt x="1871" y="3193"/>
                    <a:pt x="1886" y="3186"/>
                  </a:cubicBezTo>
                  <a:cubicBezTo>
                    <a:pt x="1893" y="3186"/>
                    <a:pt x="1908" y="3186"/>
                    <a:pt x="1915" y="3186"/>
                  </a:cubicBezTo>
                  <a:cubicBezTo>
                    <a:pt x="1953" y="3171"/>
                    <a:pt x="1990" y="3163"/>
                    <a:pt x="2034" y="3171"/>
                  </a:cubicBezTo>
                  <a:cubicBezTo>
                    <a:pt x="2057" y="3171"/>
                    <a:pt x="2079" y="3178"/>
                    <a:pt x="2109" y="3178"/>
                  </a:cubicBezTo>
                  <a:cubicBezTo>
                    <a:pt x="2123" y="3178"/>
                    <a:pt x="2131" y="3171"/>
                    <a:pt x="2146" y="3163"/>
                  </a:cubicBezTo>
                  <a:cubicBezTo>
                    <a:pt x="2138" y="3163"/>
                    <a:pt x="2123" y="3156"/>
                    <a:pt x="2116" y="3156"/>
                  </a:cubicBezTo>
                  <a:cubicBezTo>
                    <a:pt x="2116" y="3149"/>
                    <a:pt x="2109" y="3141"/>
                    <a:pt x="2101" y="3134"/>
                  </a:cubicBezTo>
                  <a:cubicBezTo>
                    <a:pt x="2094" y="3134"/>
                    <a:pt x="2086" y="3134"/>
                    <a:pt x="2079" y="3126"/>
                  </a:cubicBezTo>
                  <a:cubicBezTo>
                    <a:pt x="2057" y="3112"/>
                    <a:pt x="2042" y="3104"/>
                    <a:pt x="2019" y="3097"/>
                  </a:cubicBezTo>
                  <a:cubicBezTo>
                    <a:pt x="1945" y="3060"/>
                    <a:pt x="1990" y="2948"/>
                    <a:pt x="2019" y="2896"/>
                  </a:cubicBezTo>
                  <a:cubicBezTo>
                    <a:pt x="2034" y="2859"/>
                    <a:pt x="2072" y="2844"/>
                    <a:pt x="2086" y="2815"/>
                  </a:cubicBezTo>
                  <a:cubicBezTo>
                    <a:pt x="2094" y="2785"/>
                    <a:pt x="2109" y="2762"/>
                    <a:pt x="2138" y="2748"/>
                  </a:cubicBezTo>
                  <a:cubicBezTo>
                    <a:pt x="2138" y="2703"/>
                    <a:pt x="2183" y="2681"/>
                    <a:pt x="2212" y="2651"/>
                  </a:cubicBezTo>
                  <a:cubicBezTo>
                    <a:pt x="2220" y="2636"/>
                    <a:pt x="2227" y="2629"/>
                    <a:pt x="2235" y="2621"/>
                  </a:cubicBezTo>
                  <a:cubicBezTo>
                    <a:pt x="2242" y="2614"/>
                    <a:pt x="2250" y="2614"/>
                    <a:pt x="2257" y="2607"/>
                  </a:cubicBezTo>
                  <a:cubicBezTo>
                    <a:pt x="2287" y="2584"/>
                    <a:pt x="2257" y="2584"/>
                    <a:pt x="2242" y="2577"/>
                  </a:cubicBezTo>
                  <a:cubicBezTo>
                    <a:pt x="2242" y="2562"/>
                    <a:pt x="2242" y="2488"/>
                    <a:pt x="2264" y="2495"/>
                  </a:cubicBezTo>
                  <a:cubicBezTo>
                    <a:pt x="2264" y="2480"/>
                    <a:pt x="2264" y="2465"/>
                    <a:pt x="2272" y="2458"/>
                  </a:cubicBezTo>
                  <a:cubicBezTo>
                    <a:pt x="2279" y="2443"/>
                    <a:pt x="2309" y="2413"/>
                    <a:pt x="2324" y="2406"/>
                  </a:cubicBezTo>
                  <a:cubicBezTo>
                    <a:pt x="2339" y="2399"/>
                    <a:pt x="2361" y="2399"/>
                    <a:pt x="2376" y="2399"/>
                  </a:cubicBezTo>
                  <a:cubicBezTo>
                    <a:pt x="2391" y="2399"/>
                    <a:pt x="2406" y="2399"/>
                    <a:pt x="2413" y="2399"/>
                  </a:cubicBezTo>
                  <a:cubicBezTo>
                    <a:pt x="2420" y="2406"/>
                    <a:pt x="2428" y="2406"/>
                    <a:pt x="2435" y="2406"/>
                  </a:cubicBezTo>
                  <a:cubicBezTo>
                    <a:pt x="2458" y="2399"/>
                    <a:pt x="2472" y="2421"/>
                    <a:pt x="2495" y="2413"/>
                  </a:cubicBezTo>
                  <a:cubicBezTo>
                    <a:pt x="2487" y="2399"/>
                    <a:pt x="2487" y="2384"/>
                    <a:pt x="2480" y="2376"/>
                  </a:cubicBezTo>
                  <a:cubicBezTo>
                    <a:pt x="2487" y="2369"/>
                    <a:pt x="2495" y="2369"/>
                    <a:pt x="2509" y="2369"/>
                  </a:cubicBezTo>
                  <a:cubicBezTo>
                    <a:pt x="2539" y="2369"/>
                    <a:pt x="2569" y="2376"/>
                    <a:pt x="2599" y="2376"/>
                  </a:cubicBezTo>
                  <a:cubicBezTo>
                    <a:pt x="2606" y="2376"/>
                    <a:pt x="2621" y="2376"/>
                    <a:pt x="2628" y="2376"/>
                  </a:cubicBezTo>
                  <a:cubicBezTo>
                    <a:pt x="2636" y="2384"/>
                    <a:pt x="2643" y="2391"/>
                    <a:pt x="2658" y="2391"/>
                  </a:cubicBezTo>
                  <a:cubicBezTo>
                    <a:pt x="2666" y="2391"/>
                    <a:pt x="2680" y="2384"/>
                    <a:pt x="2688" y="2391"/>
                  </a:cubicBezTo>
                  <a:cubicBezTo>
                    <a:pt x="2703" y="2399"/>
                    <a:pt x="2673" y="2421"/>
                    <a:pt x="2666" y="2428"/>
                  </a:cubicBezTo>
                  <a:cubicBezTo>
                    <a:pt x="2673" y="2428"/>
                    <a:pt x="2680" y="2428"/>
                    <a:pt x="2688" y="2428"/>
                  </a:cubicBezTo>
                  <a:cubicBezTo>
                    <a:pt x="2717" y="2361"/>
                    <a:pt x="2717" y="2361"/>
                    <a:pt x="2717" y="2361"/>
                  </a:cubicBezTo>
                  <a:cubicBezTo>
                    <a:pt x="2717" y="2317"/>
                    <a:pt x="2717" y="2272"/>
                    <a:pt x="2717" y="2228"/>
                  </a:cubicBezTo>
                  <a:cubicBezTo>
                    <a:pt x="2710" y="2139"/>
                    <a:pt x="2703" y="2050"/>
                    <a:pt x="2703" y="1960"/>
                  </a:cubicBezTo>
                  <a:cubicBezTo>
                    <a:pt x="2703" y="1886"/>
                    <a:pt x="2703" y="1812"/>
                    <a:pt x="2703" y="1730"/>
                  </a:cubicBezTo>
                  <a:cubicBezTo>
                    <a:pt x="2703" y="1693"/>
                    <a:pt x="2703" y="1648"/>
                    <a:pt x="2695" y="1611"/>
                  </a:cubicBezTo>
                  <a:cubicBezTo>
                    <a:pt x="2695" y="1604"/>
                    <a:pt x="2688" y="1604"/>
                    <a:pt x="2688" y="1597"/>
                  </a:cubicBezTo>
                  <a:cubicBezTo>
                    <a:pt x="2688" y="1582"/>
                    <a:pt x="2688" y="1567"/>
                    <a:pt x="2688" y="1559"/>
                  </a:cubicBezTo>
                  <a:cubicBezTo>
                    <a:pt x="2688" y="1545"/>
                    <a:pt x="2680" y="1545"/>
                    <a:pt x="2673" y="1537"/>
                  </a:cubicBezTo>
                  <a:cubicBezTo>
                    <a:pt x="2651" y="1500"/>
                    <a:pt x="2666" y="1426"/>
                    <a:pt x="2673" y="1389"/>
                  </a:cubicBezTo>
                  <a:cubicBezTo>
                    <a:pt x="2680" y="1381"/>
                    <a:pt x="2680" y="1366"/>
                    <a:pt x="2680" y="1359"/>
                  </a:cubicBezTo>
                  <a:cubicBezTo>
                    <a:pt x="2673" y="1359"/>
                    <a:pt x="2666" y="1351"/>
                    <a:pt x="2658" y="1359"/>
                  </a:cubicBezTo>
                  <a:cubicBezTo>
                    <a:pt x="2651" y="1359"/>
                    <a:pt x="2643" y="1359"/>
                    <a:pt x="2643" y="1359"/>
                  </a:cubicBezTo>
                  <a:cubicBezTo>
                    <a:pt x="2636" y="1359"/>
                    <a:pt x="2628" y="1359"/>
                    <a:pt x="2628" y="1359"/>
                  </a:cubicBezTo>
                  <a:lnTo>
                    <a:pt x="2621" y="1344"/>
                  </a:lnTo>
                  <a:cubicBezTo>
                    <a:pt x="2621" y="1337"/>
                    <a:pt x="2614" y="1329"/>
                    <a:pt x="2606" y="1329"/>
                  </a:cubicBezTo>
                  <a:cubicBezTo>
                    <a:pt x="2606" y="1344"/>
                    <a:pt x="2576" y="1344"/>
                    <a:pt x="2576" y="1329"/>
                  </a:cubicBezTo>
                  <a:cubicBezTo>
                    <a:pt x="2562" y="1329"/>
                    <a:pt x="2554" y="1322"/>
                    <a:pt x="2539" y="1314"/>
                  </a:cubicBezTo>
                  <a:cubicBezTo>
                    <a:pt x="2562" y="1285"/>
                    <a:pt x="2502" y="1262"/>
                    <a:pt x="2480" y="1262"/>
                  </a:cubicBezTo>
                  <a:cubicBezTo>
                    <a:pt x="2487" y="1240"/>
                    <a:pt x="2532" y="1248"/>
                    <a:pt x="2532" y="1248"/>
                  </a:cubicBezTo>
                  <a:cubicBezTo>
                    <a:pt x="2539" y="1225"/>
                    <a:pt x="2524" y="1211"/>
                    <a:pt x="2547" y="1203"/>
                  </a:cubicBezTo>
                  <a:cubicBezTo>
                    <a:pt x="2547" y="1196"/>
                    <a:pt x="2547" y="1196"/>
                    <a:pt x="2547" y="1188"/>
                  </a:cubicBezTo>
                  <a:cubicBezTo>
                    <a:pt x="2524" y="1188"/>
                    <a:pt x="2517" y="1173"/>
                    <a:pt x="2524" y="1158"/>
                  </a:cubicBezTo>
                  <a:cubicBezTo>
                    <a:pt x="2539" y="1158"/>
                    <a:pt x="2562" y="1144"/>
                    <a:pt x="2569" y="1158"/>
                  </a:cubicBezTo>
                  <a:cubicBezTo>
                    <a:pt x="2576" y="1166"/>
                    <a:pt x="2569" y="1196"/>
                    <a:pt x="2591" y="1181"/>
                  </a:cubicBezTo>
                  <a:cubicBezTo>
                    <a:pt x="2606" y="1173"/>
                    <a:pt x="2599" y="1144"/>
                    <a:pt x="2614" y="1151"/>
                  </a:cubicBezTo>
                  <a:cubicBezTo>
                    <a:pt x="2636" y="1158"/>
                    <a:pt x="2628" y="1181"/>
                    <a:pt x="2614" y="1188"/>
                  </a:cubicBezTo>
                  <a:cubicBezTo>
                    <a:pt x="2614" y="1188"/>
                    <a:pt x="2621" y="1203"/>
                    <a:pt x="2628" y="1203"/>
                  </a:cubicBezTo>
                  <a:cubicBezTo>
                    <a:pt x="2621" y="1203"/>
                    <a:pt x="2614" y="1211"/>
                    <a:pt x="2614" y="1218"/>
                  </a:cubicBezTo>
                  <a:cubicBezTo>
                    <a:pt x="2621" y="1225"/>
                    <a:pt x="2636" y="1218"/>
                    <a:pt x="2643" y="1218"/>
                  </a:cubicBezTo>
                  <a:cubicBezTo>
                    <a:pt x="2658" y="1211"/>
                    <a:pt x="2680" y="1203"/>
                    <a:pt x="2703" y="1211"/>
                  </a:cubicBezTo>
                  <a:cubicBezTo>
                    <a:pt x="2710" y="1196"/>
                    <a:pt x="2717" y="1173"/>
                    <a:pt x="2725" y="1158"/>
                  </a:cubicBezTo>
                  <a:cubicBezTo>
                    <a:pt x="2732" y="1144"/>
                    <a:pt x="2732" y="1121"/>
                    <a:pt x="2732" y="1106"/>
                  </a:cubicBezTo>
                  <a:cubicBezTo>
                    <a:pt x="2740" y="1099"/>
                    <a:pt x="2747" y="1077"/>
                    <a:pt x="2740" y="1069"/>
                  </a:cubicBezTo>
                  <a:cubicBezTo>
                    <a:pt x="2740" y="1054"/>
                    <a:pt x="2703" y="1077"/>
                    <a:pt x="2703" y="1054"/>
                  </a:cubicBezTo>
                  <a:cubicBezTo>
                    <a:pt x="2703" y="1040"/>
                    <a:pt x="2725" y="1025"/>
                    <a:pt x="2740" y="1025"/>
                  </a:cubicBezTo>
                  <a:cubicBezTo>
                    <a:pt x="2747" y="1032"/>
                    <a:pt x="2762" y="1054"/>
                    <a:pt x="2755" y="1054"/>
                  </a:cubicBezTo>
                  <a:cubicBezTo>
                    <a:pt x="2769" y="1054"/>
                    <a:pt x="2769" y="1047"/>
                    <a:pt x="2777" y="1040"/>
                  </a:cubicBezTo>
                  <a:cubicBezTo>
                    <a:pt x="2777" y="1032"/>
                    <a:pt x="2777" y="1032"/>
                    <a:pt x="2777" y="1025"/>
                  </a:cubicBezTo>
                  <a:cubicBezTo>
                    <a:pt x="2777" y="1017"/>
                    <a:pt x="2784" y="1017"/>
                    <a:pt x="2784" y="1010"/>
                  </a:cubicBezTo>
                  <a:cubicBezTo>
                    <a:pt x="2784" y="995"/>
                    <a:pt x="2784" y="988"/>
                    <a:pt x="2792" y="980"/>
                  </a:cubicBezTo>
                  <a:cubicBezTo>
                    <a:pt x="2799" y="973"/>
                    <a:pt x="2807" y="965"/>
                    <a:pt x="2814" y="958"/>
                  </a:cubicBezTo>
                  <a:cubicBezTo>
                    <a:pt x="2836" y="936"/>
                    <a:pt x="2866" y="921"/>
                    <a:pt x="2888" y="899"/>
                  </a:cubicBezTo>
                  <a:cubicBezTo>
                    <a:pt x="2903" y="884"/>
                    <a:pt x="2903" y="876"/>
                    <a:pt x="2903" y="861"/>
                  </a:cubicBezTo>
                  <a:cubicBezTo>
                    <a:pt x="2911" y="846"/>
                    <a:pt x="2925" y="839"/>
                    <a:pt x="2933" y="832"/>
                  </a:cubicBezTo>
                  <a:cubicBezTo>
                    <a:pt x="2940" y="817"/>
                    <a:pt x="2940" y="802"/>
                    <a:pt x="2940" y="787"/>
                  </a:cubicBezTo>
                  <a:cubicBezTo>
                    <a:pt x="2933" y="772"/>
                    <a:pt x="2925" y="772"/>
                    <a:pt x="2911" y="765"/>
                  </a:cubicBezTo>
                  <a:cubicBezTo>
                    <a:pt x="2903" y="765"/>
                    <a:pt x="2896" y="750"/>
                    <a:pt x="2881" y="750"/>
                  </a:cubicBezTo>
                  <a:cubicBezTo>
                    <a:pt x="2896" y="750"/>
                    <a:pt x="2903" y="750"/>
                    <a:pt x="2911" y="750"/>
                  </a:cubicBezTo>
                  <a:cubicBezTo>
                    <a:pt x="2918" y="757"/>
                    <a:pt x="2925" y="765"/>
                    <a:pt x="2933" y="765"/>
                  </a:cubicBezTo>
                  <a:cubicBezTo>
                    <a:pt x="2970" y="772"/>
                    <a:pt x="3007" y="661"/>
                    <a:pt x="3014" y="631"/>
                  </a:cubicBezTo>
                  <a:cubicBezTo>
                    <a:pt x="3029" y="594"/>
                    <a:pt x="3044" y="579"/>
                    <a:pt x="3044" y="542"/>
                  </a:cubicBezTo>
                  <a:cubicBezTo>
                    <a:pt x="3052" y="512"/>
                    <a:pt x="3044" y="483"/>
                    <a:pt x="3052" y="453"/>
                  </a:cubicBezTo>
                  <a:cubicBezTo>
                    <a:pt x="3052" y="386"/>
                    <a:pt x="3104" y="349"/>
                    <a:pt x="3104" y="290"/>
                  </a:cubicBezTo>
                  <a:cubicBezTo>
                    <a:pt x="3111" y="238"/>
                    <a:pt x="3111" y="186"/>
                    <a:pt x="3096" y="134"/>
                  </a:cubicBezTo>
                  <a:cubicBezTo>
                    <a:pt x="3089" y="104"/>
                    <a:pt x="3066" y="82"/>
                    <a:pt x="3052" y="59"/>
                  </a:cubicBezTo>
                  <a:cubicBezTo>
                    <a:pt x="3007" y="44"/>
                    <a:pt x="2970" y="30"/>
                    <a:pt x="2940" y="22"/>
                  </a:cubicBezTo>
                  <a:cubicBezTo>
                    <a:pt x="2933" y="44"/>
                    <a:pt x="2918" y="59"/>
                    <a:pt x="2896" y="52"/>
                  </a:cubicBezTo>
                  <a:close/>
                  <a:moveTo>
                    <a:pt x="2606" y="1931"/>
                  </a:moveTo>
                  <a:lnTo>
                    <a:pt x="2606" y="1931"/>
                  </a:lnTo>
                  <a:cubicBezTo>
                    <a:pt x="2628" y="1923"/>
                    <a:pt x="2651" y="1923"/>
                    <a:pt x="2666" y="1931"/>
                  </a:cubicBezTo>
                  <a:cubicBezTo>
                    <a:pt x="2673" y="1938"/>
                    <a:pt x="2680" y="1953"/>
                    <a:pt x="2688" y="1968"/>
                  </a:cubicBezTo>
                  <a:cubicBezTo>
                    <a:pt x="2695" y="1990"/>
                    <a:pt x="2695" y="2027"/>
                    <a:pt x="2688" y="2057"/>
                  </a:cubicBezTo>
                  <a:cubicBezTo>
                    <a:pt x="2666" y="2072"/>
                    <a:pt x="2673" y="2064"/>
                    <a:pt x="2651" y="2050"/>
                  </a:cubicBezTo>
                  <a:cubicBezTo>
                    <a:pt x="2643" y="2042"/>
                    <a:pt x="2636" y="2042"/>
                    <a:pt x="2628" y="2035"/>
                  </a:cubicBezTo>
                  <a:cubicBezTo>
                    <a:pt x="2621" y="2027"/>
                    <a:pt x="2628" y="2020"/>
                    <a:pt x="2614" y="2020"/>
                  </a:cubicBezTo>
                  <a:lnTo>
                    <a:pt x="2614" y="2020"/>
                  </a:lnTo>
                  <a:cubicBezTo>
                    <a:pt x="2591" y="2013"/>
                    <a:pt x="2569" y="1983"/>
                    <a:pt x="2569" y="1968"/>
                  </a:cubicBezTo>
                  <a:cubicBezTo>
                    <a:pt x="2599" y="1968"/>
                    <a:pt x="2584" y="1938"/>
                    <a:pt x="2606" y="1931"/>
                  </a:cubicBezTo>
                  <a:close/>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22" name="Freeform 30"/>
            <p:cNvSpPr>
              <a:spLocks noChangeArrowheads="1"/>
            </p:cNvSpPr>
            <p:nvPr/>
          </p:nvSpPr>
          <p:spPr bwMode="auto">
            <a:xfrm>
              <a:off x="12493786" y="6792925"/>
              <a:ext cx="1336363" cy="1040184"/>
            </a:xfrm>
            <a:custGeom>
              <a:avLst/>
              <a:gdLst>
                <a:gd name="T0" fmla="*/ 2777 w 3090"/>
                <a:gd name="T1" fmla="*/ 52 h 2406"/>
                <a:gd name="T2" fmla="*/ 2577 w 3090"/>
                <a:gd name="T3" fmla="*/ 216 h 2406"/>
                <a:gd name="T4" fmla="*/ 2465 w 3090"/>
                <a:gd name="T5" fmla="*/ 535 h 2406"/>
                <a:gd name="T6" fmla="*/ 2302 w 3090"/>
                <a:gd name="T7" fmla="*/ 557 h 2406"/>
                <a:gd name="T8" fmla="*/ 2161 w 3090"/>
                <a:gd name="T9" fmla="*/ 609 h 2406"/>
                <a:gd name="T10" fmla="*/ 1998 w 3090"/>
                <a:gd name="T11" fmla="*/ 713 h 2406"/>
                <a:gd name="T12" fmla="*/ 1879 w 3090"/>
                <a:gd name="T13" fmla="*/ 498 h 2406"/>
                <a:gd name="T14" fmla="*/ 1693 w 3090"/>
                <a:gd name="T15" fmla="*/ 431 h 2406"/>
                <a:gd name="T16" fmla="*/ 1574 w 3090"/>
                <a:gd name="T17" fmla="*/ 527 h 2406"/>
                <a:gd name="T18" fmla="*/ 1500 w 3090"/>
                <a:gd name="T19" fmla="*/ 602 h 2406"/>
                <a:gd name="T20" fmla="*/ 1218 w 3090"/>
                <a:gd name="T21" fmla="*/ 713 h 2406"/>
                <a:gd name="T22" fmla="*/ 1025 w 3090"/>
                <a:gd name="T23" fmla="*/ 646 h 2406"/>
                <a:gd name="T24" fmla="*/ 884 w 3090"/>
                <a:gd name="T25" fmla="*/ 795 h 2406"/>
                <a:gd name="T26" fmla="*/ 564 w 3090"/>
                <a:gd name="T27" fmla="*/ 646 h 2406"/>
                <a:gd name="T28" fmla="*/ 126 w 3090"/>
                <a:gd name="T29" fmla="*/ 587 h 2406"/>
                <a:gd name="T30" fmla="*/ 74 w 3090"/>
                <a:gd name="T31" fmla="*/ 661 h 2406"/>
                <a:gd name="T32" fmla="*/ 30 w 3090"/>
                <a:gd name="T33" fmla="*/ 854 h 2406"/>
                <a:gd name="T34" fmla="*/ 267 w 3090"/>
                <a:gd name="T35" fmla="*/ 1099 h 2406"/>
                <a:gd name="T36" fmla="*/ 431 w 3090"/>
                <a:gd name="T37" fmla="*/ 1233 h 2406"/>
                <a:gd name="T38" fmla="*/ 549 w 3090"/>
                <a:gd name="T39" fmla="*/ 1656 h 2406"/>
                <a:gd name="T40" fmla="*/ 572 w 3090"/>
                <a:gd name="T41" fmla="*/ 1885 h 2406"/>
                <a:gd name="T42" fmla="*/ 579 w 3090"/>
                <a:gd name="T43" fmla="*/ 2086 h 2406"/>
                <a:gd name="T44" fmla="*/ 1017 w 3090"/>
                <a:gd name="T45" fmla="*/ 2086 h 2406"/>
                <a:gd name="T46" fmla="*/ 1225 w 3090"/>
                <a:gd name="T47" fmla="*/ 2249 h 2406"/>
                <a:gd name="T48" fmla="*/ 1329 w 3090"/>
                <a:gd name="T49" fmla="*/ 2353 h 2406"/>
                <a:gd name="T50" fmla="*/ 1716 w 3090"/>
                <a:gd name="T51" fmla="*/ 2316 h 2406"/>
                <a:gd name="T52" fmla="*/ 1871 w 3090"/>
                <a:gd name="T53" fmla="*/ 2309 h 2406"/>
                <a:gd name="T54" fmla="*/ 1931 w 3090"/>
                <a:gd name="T55" fmla="*/ 2041 h 2406"/>
                <a:gd name="T56" fmla="*/ 2183 w 3090"/>
                <a:gd name="T57" fmla="*/ 2175 h 2406"/>
                <a:gd name="T58" fmla="*/ 2384 w 3090"/>
                <a:gd name="T59" fmla="*/ 2234 h 2406"/>
                <a:gd name="T60" fmla="*/ 2361 w 3090"/>
                <a:gd name="T61" fmla="*/ 2079 h 2406"/>
                <a:gd name="T62" fmla="*/ 2280 w 3090"/>
                <a:gd name="T63" fmla="*/ 1960 h 2406"/>
                <a:gd name="T64" fmla="*/ 2168 w 3090"/>
                <a:gd name="T65" fmla="*/ 1826 h 2406"/>
                <a:gd name="T66" fmla="*/ 2109 w 3090"/>
                <a:gd name="T67" fmla="*/ 1693 h 2406"/>
                <a:gd name="T68" fmla="*/ 1908 w 3090"/>
                <a:gd name="T69" fmla="*/ 1604 h 2406"/>
                <a:gd name="T70" fmla="*/ 1738 w 3090"/>
                <a:gd name="T71" fmla="*/ 1523 h 2406"/>
                <a:gd name="T72" fmla="*/ 1879 w 3090"/>
                <a:gd name="T73" fmla="*/ 1322 h 2406"/>
                <a:gd name="T74" fmla="*/ 2050 w 3090"/>
                <a:gd name="T75" fmla="*/ 1344 h 2406"/>
                <a:gd name="T76" fmla="*/ 2250 w 3090"/>
                <a:gd name="T77" fmla="*/ 1181 h 2406"/>
                <a:gd name="T78" fmla="*/ 2465 w 3090"/>
                <a:gd name="T79" fmla="*/ 1025 h 2406"/>
                <a:gd name="T80" fmla="*/ 2673 w 3090"/>
                <a:gd name="T81" fmla="*/ 1032 h 2406"/>
                <a:gd name="T82" fmla="*/ 2673 w 3090"/>
                <a:gd name="T83" fmla="*/ 891 h 2406"/>
                <a:gd name="T84" fmla="*/ 2815 w 3090"/>
                <a:gd name="T85" fmla="*/ 899 h 2406"/>
                <a:gd name="T86" fmla="*/ 2948 w 3090"/>
                <a:gd name="T87" fmla="*/ 802 h 2406"/>
                <a:gd name="T88" fmla="*/ 3022 w 3090"/>
                <a:gd name="T89" fmla="*/ 579 h 2406"/>
                <a:gd name="T90" fmla="*/ 3074 w 3090"/>
                <a:gd name="T91" fmla="*/ 409 h 2406"/>
                <a:gd name="T92" fmla="*/ 3045 w 3090"/>
                <a:gd name="T93" fmla="*/ 141 h 2406"/>
                <a:gd name="T94" fmla="*/ 2911 w 3090"/>
                <a:gd name="T95" fmla="*/ 45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90" h="2406">
                  <a:moveTo>
                    <a:pt x="2785" y="8"/>
                  </a:moveTo>
                  <a:lnTo>
                    <a:pt x="2785" y="8"/>
                  </a:lnTo>
                  <a:cubicBezTo>
                    <a:pt x="2777" y="8"/>
                    <a:pt x="2777" y="52"/>
                    <a:pt x="2777" y="52"/>
                  </a:cubicBezTo>
                  <a:cubicBezTo>
                    <a:pt x="2748" y="52"/>
                    <a:pt x="2763" y="82"/>
                    <a:pt x="2755" y="97"/>
                  </a:cubicBezTo>
                  <a:cubicBezTo>
                    <a:pt x="2718" y="97"/>
                    <a:pt x="2681" y="97"/>
                    <a:pt x="2644" y="97"/>
                  </a:cubicBezTo>
                  <a:cubicBezTo>
                    <a:pt x="2629" y="134"/>
                    <a:pt x="2621" y="208"/>
                    <a:pt x="2577" y="216"/>
                  </a:cubicBezTo>
                  <a:cubicBezTo>
                    <a:pt x="2488" y="223"/>
                    <a:pt x="2547" y="312"/>
                    <a:pt x="2525" y="364"/>
                  </a:cubicBezTo>
                  <a:cubicBezTo>
                    <a:pt x="2518" y="394"/>
                    <a:pt x="2480" y="386"/>
                    <a:pt x="2480" y="423"/>
                  </a:cubicBezTo>
                  <a:cubicBezTo>
                    <a:pt x="2480" y="453"/>
                    <a:pt x="2480" y="505"/>
                    <a:pt x="2465" y="535"/>
                  </a:cubicBezTo>
                  <a:cubicBezTo>
                    <a:pt x="2458" y="550"/>
                    <a:pt x="2428" y="535"/>
                    <a:pt x="2413" y="542"/>
                  </a:cubicBezTo>
                  <a:cubicBezTo>
                    <a:pt x="2384" y="557"/>
                    <a:pt x="2406" y="579"/>
                    <a:pt x="2399" y="602"/>
                  </a:cubicBezTo>
                  <a:cubicBezTo>
                    <a:pt x="2354" y="624"/>
                    <a:pt x="2339" y="557"/>
                    <a:pt x="2302" y="557"/>
                  </a:cubicBezTo>
                  <a:cubicBezTo>
                    <a:pt x="2302" y="594"/>
                    <a:pt x="2250" y="624"/>
                    <a:pt x="2220" y="617"/>
                  </a:cubicBezTo>
                  <a:cubicBezTo>
                    <a:pt x="2220" y="594"/>
                    <a:pt x="2206" y="550"/>
                    <a:pt x="2176" y="572"/>
                  </a:cubicBezTo>
                  <a:cubicBezTo>
                    <a:pt x="2161" y="579"/>
                    <a:pt x="2168" y="594"/>
                    <a:pt x="2161" y="609"/>
                  </a:cubicBezTo>
                  <a:cubicBezTo>
                    <a:pt x="2146" y="617"/>
                    <a:pt x="2131" y="617"/>
                    <a:pt x="2124" y="631"/>
                  </a:cubicBezTo>
                  <a:cubicBezTo>
                    <a:pt x="2109" y="668"/>
                    <a:pt x="2124" y="750"/>
                    <a:pt x="2057" y="736"/>
                  </a:cubicBezTo>
                  <a:cubicBezTo>
                    <a:pt x="2057" y="698"/>
                    <a:pt x="2013" y="728"/>
                    <a:pt x="1998" y="713"/>
                  </a:cubicBezTo>
                  <a:cubicBezTo>
                    <a:pt x="1983" y="691"/>
                    <a:pt x="1998" y="654"/>
                    <a:pt x="1990" y="631"/>
                  </a:cubicBezTo>
                  <a:cubicBezTo>
                    <a:pt x="1990" y="550"/>
                    <a:pt x="1938" y="617"/>
                    <a:pt x="1886" y="602"/>
                  </a:cubicBezTo>
                  <a:cubicBezTo>
                    <a:pt x="1886" y="572"/>
                    <a:pt x="1908" y="527"/>
                    <a:pt x="1879" y="498"/>
                  </a:cubicBezTo>
                  <a:cubicBezTo>
                    <a:pt x="1864" y="483"/>
                    <a:pt x="1842" y="476"/>
                    <a:pt x="1834" y="453"/>
                  </a:cubicBezTo>
                  <a:cubicBezTo>
                    <a:pt x="1834" y="446"/>
                    <a:pt x="1834" y="446"/>
                    <a:pt x="1827" y="438"/>
                  </a:cubicBezTo>
                  <a:cubicBezTo>
                    <a:pt x="1797" y="446"/>
                    <a:pt x="1693" y="490"/>
                    <a:pt x="1693" y="431"/>
                  </a:cubicBezTo>
                  <a:cubicBezTo>
                    <a:pt x="1671" y="423"/>
                    <a:pt x="1634" y="416"/>
                    <a:pt x="1619" y="423"/>
                  </a:cubicBezTo>
                  <a:cubicBezTo>
                    <a:pt x="1589" y="438"/>
                    <a:pt x="1611" y="468"/>
                    <a:pt x="1604" y="490"/>
                  </a:cubicBezTo>
                  <a:cubicBezTo>
                    <a:pt x="1597" y="505"/>
                    <a:pt x="1574" y="505"/>
                    <a:pt x="1574" y="527"/>
                  </a:cubicBezTo>
                  <a:cubicBezTo>
                    <a:pt x="1574" y="542"/>
                    <a:pt x="1574" y="550"/>
                    <a:pt x="1567" y="557"/>
                  </a:cubicBezTo>
                  <a:cubicBezTo>
                    <a:pt x="1567" y="579"/>
                    <a:pt x="1552" y="579"/>
                    <a:pt x="1537" y="587"/>
                  </a:cubicBezTo>
                  <a:cubicBezTo>
                    <a:pt x="1515" y="587"/>
                    <a:pt x="1508" y="587"/>
                    <a:pt x="1500" y="602"/>
                  </a:cubicBezTo>
                  <a:cubicBezTo>
                    <a:pt x="1500" y="617"/>
                    <a:pt x="1493" y="639"/>
                    <a:pt x="1478" y="646"/>
                  </a:cubicBezTo>
                  <a:cubicBezTo>
                    <a:pt x="1418" y="654"/>
                    <a:pt x="1366" y="639"/>
                    <a:pt x="1314" y="668"/>
                  </a:cubicBezTo>
                  <a:cubicBezTo>
                    <a:pt x="1314" y="721"/>
                    <a:pt x="1248" y="706"/>
                    <a:pt x="1218" y="713"/>
                  </a:cubicBezTo>
                  <a:cubicBezTo>
                    <a:pt x="1196" y="721"/>
                    <a:pt x="1196" y="750"/>
                    <a:pt x="1173" y="758"/>
                  </a:cubicBezTo>
                  <a:cubicBezTo>
                    <a:pt x="1159" y="758"/>
                    <a:pt x="1136" y="750"/>
                    <a:pt x="1121" y="743"/>
                  </a:cubicBezTo>
                  <a:cubicBezTo>
                    <a:pt x="1077" y="721"/>
                    <a:pt x="1077" y="639"/>
                    <a:pt x="1025" y="646"/>
                  </a:cubicBezTo>
                  <a:cubicBezTo>
                    <a:pt x="980" y="654"/>
                    <a:pt x="988" y="683"/>
                    <a:pt x="973" y="706"/>
                  </a:cubicBezTo>
                  <a:cubicBezTo>
                    <a:pt x="958" y="736"/>
                    <a:pt x="921" y="728"/>
                    <a:pt x="891" y="728"/>
                  </a:cubicBezTo>
                  <a:cubicBezTo>
                    <a:pt x="891" y="750"/>
                    <a:pt x="891" y="773"/>
                    <a:pt x="884" y="795"/>
                  </a:cubicBezTo>
                  <a:cubicBezTo>
                    <a:pt x="832" y="795"/>
                    <a:pt x="735" y="787"/>
                    <a:pt x="728" y="721"/>
                  </a:cubicBezTo>
                  <a:cubicBezTo>
                    <a:pt x="728" y="683"/>
                    <a:pt x="735" y="609"/>
                    <a:pt x="676" y="624"/>
                  </a:cubicBezTo>
                  <a:cubicBezTo>
                    <a:pt x="646" y="631"/>
                    <a:pt x="587" y="691"/>
                    <a:pt x="564" y="646"/>
                  </a:cubicBezTo>
                  <a:cubicBezTo>
                    <a:pt x="542" y="602"/>
                    <a:pt x="527" y="557"/>
                    <a:pt x="475" y="565"/>
                  </a:cubicBezTo>
                  <a:cubicBezTo>
                    <a:pt x="468" y="639"/>
                    <a:pt x="423" y="624"/>
                    <a:pt x="356" y="624"/>
                  </a:cubicBezTo>
                  <a:cubicBezTo>
                    <a:pt x="290" y="617"/>
                    <a:pt x="186" y="631"/>
                    <a:pt x="126" y="587"/>
                  </a:cubicBezTo>
                  <a:cubicBezTo>
                    <a:pt x="111" y="587"/>
                    <a:pt x="89" y="579"/>
                    <a:pt x="59" y="572"/>
                  </a:cubicBezTo>
                  <a:cubicBezTo>
                    <a:pt x="59" y="587"/>
                    <a:pt x="59" y="602"/>
                    <a:pt x="59" y="617"/>
                  </a:cubicBezTo>
                  <a:cubicBezTo>
                    <a:pt x="67" y="631"/>
                    <a:pt x="89" y="639"/>
                    <a:pt x="74" y="661"/>
                  </a:cubicBezTo>
                  <a:cubicBezTo>
                    <a:pt x="52" y="691"/>
                    <a:pt x="37" y="713"/>
                    <a:pt x="59" y="743"/>
                  </a:cubicBezTo>
                  <a:cubicBezTo>
                    <a:pt x="82" y="780"/>
                    <a:pt x="44" y="780"/>
                    <a:pt x="22" y="802"/>
                  </a:cubicBezTo>
                  <a:cubicBezTo>
                    <a:pt x="0" y="825"/>
                    <a:pt x="15" y="839"/>
                    <a:pt x="30" y="854"/>
                  </a:cubicBezTo>
                  <a:cubicBezTo>
                    <a:pt x="82" y="854"/>
                    <a:pt x="134" y="869"/>
                    <a:pt x="134" y="914"/>
                  </a:cubicBezTo>
                  <a:cubicBezTo>
                    <a:pt x="141" y="988"/>
                    <a:pt x="163" y="1003"/>
                    <a:pt x="215" y="1040"/>
                  </a:cubicBezTo>
                  <a:cubicBezTo>
                    <a:pt x="245" y="1055"/>
                    <a:pt x="260" y="1070"/>
                    <a:pt x="267" y="1099"/>
                  </a:cubicBezTo>
                  <a:cubicBezTo>
                    <a:pt x="275" y="1129"/>
                    <a:pt x="282" y="1166"/>
                    <a:pt x="319" y="1159"/>
                  </a:cubicBezTo>
                  <a:cubicBezTo>
                    <a:pt x="319" y="1181"/>
                    <a:pt x="319" y="1218"/>
                    <a:pt x="342" y="1225"/>
                  </a:cubicBezTo>
                  <a:cubicBezTo>
                    <a:pt x="371" y="1240"/>
                    <a:pt x="416" y="1218"/>
                    <a:pt x="431" y="1233"/>
                  </a:cubicBezTo>
                  <a:cubicBezTo>
                    <a:pt x="498" y="1285"/>
                    <a:pt x="431" y="1389"/>
                    <a:pt x="446" y="1463"/>
                  </a:cubicBezTo>
                  <a:cubicBezTo>
                    <a:pt x="498" y="1448"/>
                    <a:pt x="483" y="1560"/>
                    <a:pt x="490" y="1597"/>
                  </a:cubicBezTo>
                  <a:cubicBezTo>
                    <a:pt x="520" y="1597"/>
                    <a:pt x="535" y="1634"/>
                    <a:pt x="549" y="1656"/>
                  </a:cubicBezTo>
                  <a:cubicBezTo>
                    <a:pt x="579" y="1708"/>
                    <a:pt x="631" y="1693"/>
                    <a:pt x="676" y="1693"/>
                  </a:cubicBezTo>
                  <a:cubicBezTo>
                    <a:pt x="668" y="1738"/>
                    <a:pt x="654" y="1775"/>
                    <a:pt x="654" y="1812"/>
                  </a:cubicBezTo>
                  <a:cubicBezTo>
                    <a:pt x="654" y="1863"/>
                    <a:pt x="594" y="1856"/>
                    <a:pt x="572" y="1885"/>
                  </a:cubicBezTo>
                  <a:cubicBezTo>
                    <a:pt x="535" y="1915"/>
                    <a:pt x="512" y="1952"/>
                    <a:pt x="498" y="1997"/>
                  </a:cubicBezTo>
                  <a:cubicBezTo>
                    <a:pt x="512" y="1997"/>
                    <a:pt x="527" y="1997"/>
                    <a:pt x="535" y="2012"/>
                  </a:cubicBezTo>
                  <a:cubicBezTo>
                    <a:pt x="557" y="2027"/>
                    <a:pt x="557" y="2064"/>
                    <a:pt x="579" y="2086"/>
                  </a:cubicBezTo>
                  <a:cubicBezTo>
                    <a:pt x="616" y="2130"/>
                    <a:pt x="735" y="2145"/>
                    <a:pt x="795" y="2116"/>
                  </a:cubicBezTo>
                  <a:cubicBezTo>
                    <a:pt x="817" y="2101"/>
                    <a:pt x="839" y="2086"/>
                    <a:pt x="869" y="2079"/>
                  </a:cubicBezTo>
                  <a:cubicBezTo>
                    <a:pt x="921" y="2071"/>
                    <a:pt x="965" y="2093"/>
                    <a:pt x="1017" y="2086"/>
                  </a:cubicBezTo>
                  <a:cubicBezTo>
                    <a:pt x="1054" y="2079"/>
                    <a:pt x="1092" y="2071"/>
                    <a:pt x="1129" y="2056"/>
                  </a:cubicBezTo>
                  <a:cubicBezTo>
                    <a:pt x="1159" y="2041"/>
                    <a:pt x="1188" y="2012"/>
                    <a:pt x="1225" y="2019"/>
                  </a:cubicBezTo>
                  <a:cubicBezTo>
                    <a:pt x="1233" y="2093"/>
                    <a:pt x="1233" y="2175"/>
                    <a:pt x="1225" y="2249"/>
                  </a:cubicBezTo>
                  <a:cubicBezTo>
                    <a:pt x="1218" y="2249"/>
                    <a:pt x="1218" y="2249"/>
                    <a:pt x="1211" y="2257"/>
                  </a:cubicBezTo>
                  <a:cubicBezTo>
                    <a:pt x="1211" y="2286"/>
                    <a:pt x="1173" y="2286"/>
                    <a:pt x="1166" y="2309"/>
                  </a:cubicBezTo>
                  <a:cubicBezTo>
                    <a:pt x="1218" y="2316"/>
                    <a:pt x="1270" y="2361"/>
                    <a:pt x="1329" y="2353"/>
                  </a:cubicBezTo>
                  <a:cubicBezTo>
                    <a:pt x="1374" y="2346"/>
                    <a:pt x="1389" y="2294"/>
                    <a:pt x="1426" y="2279"/>
                  </a:cubicBezTo>
                  <a:cubicBezTo>
                    <a:pt x="1470" y="2257"/>
                    <a:pt x="1530" y="2279"/>
                    <a:pt x="1574" y="2294"/>
                  </a:cubicBezTo>
                  <a:cubicBezTo>
                    <a:pt x="1619" y="2316"/>
                    <a:pt x="1671" y="2361"/>
                    <a:pt x="1716" y="2316"/>
                  </a:cubicBezTo>
                  <a:cubicBezTo>
                    <a:pt x="1760" y="2331"/>
                    <a:pt x="1738" y="2361"/>
                    <a:pt x="1716" y="2383"/>
                  </a:cubicBezTo>
                  <a:cubicBezTo>
                    <a:pt x="1745" y="2390"/>
                    <a:pt x="1767" y="2405"/>
                    <a:pt x="1805" y="2398"/>
                  </a:cubicBezTo>
                  <a:cubicBezTo>
                    <a:pt x="1827" y="2368"/>
                    <a:pt x="1805" y="2301"/>
                    <a:pt x="1871" y="2309"/>
                  </a:cubicBezTo>
                  <a:cubicBezTo>
                    <a:pt x="1879" y="2264"/>
                    <a:pt x="1842" y="2234"/>
                    <a:pt x="1849" y="2197"/>
                  </a:cubicBezTo>
                  <a:cubicBezTo>
                    <a:pt x="1916" y="2175"/>
                    <a:pt x="1834" y="2049"/>
                    <a:pt x="1819" y="2019"/>
                  </a:cubicBezTo>
                  <a:cubicBezTo>
                    <a:pt x="1856" y="2012"/>
                    <a:pt x="1938" y="1982"/>
                    <a:pt x="1931" y="2041"/>
                  </a:cubicBezTo>
                  <a:cubicBezTo>
                    <a:pt x="1983" y="2049"/>
                    <a:pt x="2050" y="2027"/>
                    <a:pt x="2087" y="2071"/>
                  </a:cubicBezTo>
                  <a:cubicBezTo>
                    <a:pt x="2109" y="2093"/>
                    <a:pt x="2161" y="2153"/>
                    <a:pt x="2153" y="2182"/>
                  </a:cubicBezTo>
                  <a:cubicBezTo>
                    <a:pt x="2161" y="2182"/>
                    <a:pt x="2176" y="2182"/>
                    <a:pt x="2183" y="2175"/>
                  </a:cubicBezTo>
                  <a:cubicBezTo>
                    <a:pt x="2206" y="2086"/>
                    <a:pt x="2339" y="2168"/>
                    <a:pt x="2324" y="2242"/>
                  </a:cubicBezTo>
                  <a:cubicBezTo>
                    <a:pt x="2339" y="2242"/>
                    <a:pt x="2347" y="2242"/>
                    <a:pt x="2354" y="2242"/>
                  </a:cubicBezTo>
                  <a:cubicBezTo>
                    <a:pt x="2361" y="2242"/>
                    <a:pt x="2369" y="2234"/>
                    <a:pt x="2384" y="2234"/>
                  </a:cubicBezTo>
                  <a:cubicBezTo>
                    <a:pt x="2421" y="2227"/>
                    <a:pt x="2436" y="2197"/>
                    <a:pt x="2465" y="2190"/>
                  </a:cubicBezTo>
                  <a:cubicBezTo>
                    <a:pt x="2436" y="2160"/>
                    <a:pt x="2428" y="2182"/>
                    <a:pt x="2421" y="2138"/>
                  </a:cubicBezTo>
                  <a:cubicBezTo>
                    <a:pt x="2421" y="2101"/>
                    <a:pt x="2391" y="2101"/>
                    <a:pt x="2361" y="2079"/>
                  </a:cubicBezTo>
                  <a:cubicBezTo>
                    <a:pt x="2376" y="2056"/>
                    <a:pt x="2406" y="2064"/>
                    <a:pt x="2391" y="2027"/>
                  </a:cubicBezTo>
                  <a:cubicBezTo>
                    <a:pt x="2376" y="2004"/>
                    <a:pt x="2324" y="1989"/>
                    <a:pt x="2332" y="1960"/>
                  </a:cubicBezTo>
                  <a:cubicBezTo>
                    <a:pt x="2317" y="1952"/>
                    <a:pt x="2302" y="1960"/>
                    <a:pt x="2280" y="1960"/>
                  </a:cubicBezTo>
                  <a:cubicBezTo>
                    <a:pt x="2287" y="1945"/>
                    <a:pt x="2287" y="1930"/>
                    <a:pt x="2287" y="1915"/>
                  </a:cubicBezTo>
                  <a:cubicBezTo>
                    <a:pt x="2258" y="1908"/>
                    <a:pt x="2228" y="1893"/>
                    <a:pt x="2213" y="1871"/>
                  </a:cubicBezTo>
                  <a:cubicBezTo>
                    <a:pt x="2198" y="1863"/>
                    <a:pt x="2176" y="1841"/>
                    <a:pt x="2168" y="1826"/>
                  </a:cubicBezTo>
                  <a:cubicBezTo>
                    <a:pt x="2131" y="1775"/>
                    <a:pt x="2176" y="1730"/>
                    <a:pt x="2220" y="1715"/>
                  </a:cubicBezTo>
                  <a:cubicBezTo>
                    <a:pt x="2228" y="1678"/>
                    <a:pt x="2139" y="1686"/>
                    <a:pt x="2116" y="1686"/>
                  </a:cubicBezTo>
                  <a:cubicBezTo>
                    <a:pt x="2116" y="1686"/>
                    <a:pt x="2116" y="1693"/>
                    <a:pt x="2109" y="1693"/>
                  </a:cubicBezTo>
                  <a:cubicBezTo>
                    <a:pt x="2094" y="1701"/>
                    <a:pt x="2087" y="1686"/>
                    <a:pt x="2094" y="1671"/>
                  </a:cubicBezTo>
                  <a:cubicBezTo>
                    <a:pt x="2050" y="1671"/>
                    <a:pt x="2013" y="1693"/>
                    <a:pt x="1983" y="1649"/>
                  </a:cubicBezTo>
                  <a:cubicBezTo>
                    <a:pt x="1968" y="1619"/>
                    <a:pt x="1953" y="1597"/>
                    <a:pt x="1908" y="1604"/>
                  </a:cubicBezTo>
                  <a:cubicBezTo>
                    <a:pt x="1894" y="1560"/>
                    <a:pt x="1864" y="1560"/>
                    <a:pt x="1819" y="1560"/>
                  </a:cubicBezTo>
                  <a:cubicBezTo>
                    <a:pt x="1797" y="1560"/>
                    <a:pt x="1790" y="1552"/>
                    <a:pt x="1790" y="1537"/>
                  </a:cubicBezTo>
                  <a:cubicBezTo>
                    <a:pt x="1790" y="1515"/>
                    <a:pt x="1753" y="1523"/>
                    <a:pt x="1738" y="1523"/>
                  </a:cubicBezTo>
                  <a:cubicBezTo>
                    <a:pt x="1738" y="1500"/>
                    <a:pt x="1745" y="1456"/>
                    <a:pt x="1760" y="1441"/>
                  </a:cubicBezTo>
                  <a:cubicBezTo>
                    <a:pt x="1805" y="1441"/>
                    <a:pt x="1797" y="1344"/>
                    <a:pt x="1767" y="1322"/>
                  </a:cubicBezTo>
                  <a:cubicBezTo>
                    <a:pt x="1805" y="1322"/>
                    <a:pt x="1842" y="1322"/>
                    <a:pt x="1879" y="1322"/>
                  </a:cubicBezTo>
                  <a:cubicBezTo>
                    <a:pt x="1886" y="1300"/>
                    <a:pt x="1864" y="1285"/>
                    <a:pt x="1871" y="1263"/>
                  </a:cubicBezTo>
                  <a:cubicBezTo>
                    <a:pt x="1901" y="1255"/>
                    <a:pt x="1931" y="1255"/>
                    <a:pt x="1961" y="1263"/>
                  </a:cubicBezTo>
                  <a:cubicBezTo>
                    <a:pt x="1961" y="1322"/>
                    <a:pt x="1983" y="1344"/>
                    <a:pt x="2050" y="1344"/>
                  </a:cubicBezTo>
                  <a:cubicBezTo>
                    <a:pt x="2072" y="1344"/>
                    <a:pt x="2087" y="1344"/>
                    <a:pt x="2094" y="1315"/>
                  </a:cubicBezTo>
                  <a:cubicBezTo>
                    <a:pt x="2102" y="1278"/>
                    <a:pt x="2116" y="1270"/>
                    <a:pt x="2146" y="1248"/>
                  </a:cubicBezTo>
                  <a:cubicBezTo>
                    <a:pt x="2183" y="1225"/>
                    <a:pt x="2213" y="1196"/>
                    <a:pt x="2250" y="1181"/>
                  </a:cubicBezTo>
                  <a:cubicBezTo>
                    <a:pt x="2280" y="1166"/>
                    <a:pt x="2317" y="1166"/>
                    <a:pt x="2354" y="1159"/>
                  </a:cubicBezTo>
                  <a:cubicBezTo>
                    <a:pt x="2399" y="1151"/>
                    <a:pt x="2376" y="1025"/>
                    <a:pt x="2443" y="1084"/>
                  </a:cubicBezTo>
                  <a:cubicBezTo>
                    <a:pt x="2443" y="1062"/>
                    <a:pt x="2436" y="1025"/>
                    <a:pt x="2465" y="1025"/>
                  </a:cubicBezTo>
                  <a:cubicBezTo>
                    <a:pt x="2518" y="1032"/>
                    <a:pt x="2562" y="1070"/>
                    <a:pt x="2621" y="1070"/>
                  </a:cubicBezTo>
                  <a:cubicBezTo>
                    <a:pt x="2621" y="1047"/>
                    <a:pt x="2621" y="1025"/>
                    <a:pt x="2599" y="1018"/>
                  </a:cubicBezTo>
                  <a:cubicBezTo>
                    <a:pt x="2629" y="1018"/>
                    <a:pt x="2651" y="1032"/>
                    <a:pt x="2673" y="1032"/>
                  </a:cubicBezTo>
                  <a:cubicBezTo>
                    <a:pt x="2673" y="1018"/>
                    <a:pt x="2681" y="1003"/>
                    <a:pt x="2681" y="988"/>
                  </a:cubicBezTo>
                  <a:cubicBezTo>
                    <a:pt x="2688" y="973"/>
                    <a:pt x="2696" y="973"/>
                    <a:pt x="2696" y="951"/>
                  </a:cubicBezTo>
                  <a:cubicBezTo>
                    <a:pt x="2696" y="936"/>
                    <a:pt x="2651" y="891"/>
                    <a:pt x="2673" y="891"/>
                  </a:cubicBezTo>
                  <a:cubicBezTo>
                    <a:pt x="2696" y="884"/>
                    <a:pt x="2733" y="891"/>
                    <a:pt x="2748" y="899"/>
                  </a:cubicBezTo>
                  <a:cubicBezTo>
                    <a:pt x="2777" y="914"/>
                    <a:pt x="2770" y="943"/>
                    <a:pt x="2815" y="943"/>
                  </a:cubicBezTo>
                  <a:cubicBezTo>
                    <a:pt x="2815" y="928"/>
                    <a:pt x="2815" y="914"/>
                    <a:pt x="2815" y="899"/>
                  </a:cubicBezTo>
                  <a:cubicBezTo>
                    <a:pt x="2822" y="899"/>
                    <a:pt x="2822" y="899"/>
                    <a:pt x="2822" y="899"/>
                  </a:cubicBezTo>
                  <a:cubicBezTo>
                    <a:pt x="2829" y="862"/>
                    <a:pt x="2822" y="802"/>
                    <a:pt x="2881" y="839"/>
                  </a:cubicBezTo>
                  <a:cubicBezTo>
                    <a:pt x="2874" y="802"/>
                    <a:pt x="2918" y="802"/>
                    <a:pt x="2948" y="802"/>
                  </a:cubicBezTo>
                  <a:cubicBezTo>
                    <a:pt x="2941" y="787"/>
                    <a:pt x="2933" y="773"/>
                    <a:pt x="2911" y="773"/>
                  </a:cubicBezTo>
                  <a:cubicBezTo>
                    <a:pt x="2911" y="750"/>
                    <a:pt x="2963" y="728"/>
                    <a:pt x="2970" y="706"/>
                  </a:cubicBezTo>
                  <a:cubicBezTo>
                    <a:pt x="3008" y="661"/>
                    <a:pt x="3022" y="639"/>
                    <a:pt x="3022" y="579"/>
                  </a:cubicBezTo>
                  <a:cubicBezTo>
                    <a:pt x="2955" y="565"/>
                    <a:pt x="3015" y="527"/>
                    <a:pt x="3000" y="505"/>
                  </a:cubicBezTo>
                  <a:cubicBezTo>
                    <a:pt x="3022" y="498"/>
                    <a:pt x="3052" y="505"/>
                    <a:pt x="3074" y="505"/>
                  </a:cubicBezTo>
                  <a:cubicBezTo>
                    <a:pt x="3074" y="476"/>
                    <a:pt x="3089" y="438"/>
                    <a:pt x="3074" y="409"/>
                  </a:cubicBezTo>
                  <a:cubicBezTo>
                    <a:pt x="3060" y="386"/>
                    <a:pt x="3015" y="386"/>
                    <a:pt x="3030" y="349"/>
                  </a:cubicBezTo>
                  <a:cubicBezTo>
                    <a:pt x="3037" y="349"/>
                    <a:pt x="3045" y="342"/>
                    <a:pt x="3052" y="334"/>
                  </a:cubicBezTo>
                  <a:cubicBezTo>
                    <a:pt x="3060" y="275"/>
                    <a:pt x="3082" y="201"/>
                    <a:pt x="3045" y="141"/>
                  </a:cubicBezTo>
                  <a:cubicBezTo>
                    <a:pt x="3030" y="126"/>
                    <a:pt x="2985" y="97"/>
                    <a:pt x="2985" y="74"/>
                  </a:cubicBezTo>
                  <a:cubicBezTo>
                    <a:pt x="2985" y="74"/>
                    <a:pt x="2985" y="74"/>
                    <a:pt x="2985" y="67"/>
                  </a:cubicBezTo>
                  <a:cubicBezTo>
                    <a:pt x="2955" y="60"/>
                    <a:pt x="2918" y="52"/>
                    <a:pt x="2911" y="45"/>
                  </a:cubicBezTo>
                  <a:cubicBezTo>
                    <a:pt x="2874" y="15"/>
                    <a:pt x="2829" y="0"/>
                    <a:pt x="2785" y="8"/>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23" name="Freeform 31"/>
            <p:cNvSpPr>
              <a:spLocks noChangeArrowheads="1"/>
            </p:cNvSpPr>
            <p:nvPr/>
          </p:nvSpPr>
          <p:spPr bwMode="auto">
            <a:xfrm>
              <a:off x="13014226" y="8608482"/>
              <a:ext cx="9531" cy="7621"/>
            </a:xfrm>
            <a:custGeom>
              <a:avLst/>
              <a:gdLst>
                <a:gd name="T0" fmla="*/ 22 w 23"/>
                <a:gd name="T1" fmla="*/ 0 h 16"/>
                <a:gd name="T2" fmla="*/ 22 w 23"/>
                <a:gd name="T3" fmla="*/ 0 h 16"/>
                <a:gd name="T4" fmla="*/ 0 w 23"/>
                <a:gd name="T5" fmla="*/ 15 h 16"/>
                <a:gd name="T6" fmla="*/ 22 w 23"/>
                <a:gd name="T7" fmla="*/ 0 h 16"/>
              </a:gdLst>
              <a:ahLst/>
              <a:cxnLst>
                <a:cxn ang="0">
                  <a:pos x="T0" y="T1"/>
                </a:cxn>
                <a:cxn ang="0">
                  <a:pos x="T2" y="T3"/>
                </a:cxn>
                <a:cxn ang="0">
                  <a:pos x="T4" y="T5"/>
                </a:cxn>
                <a:cxn ang="0">
                  <a:pos x="T6" y="T7"/>
                </a:cxn>
              </a:cxnLst>
              <a:rect l="0" t="0" r="r" b="b"/>
              <a:pathLst>
                <a:path w="23" h="16">
                  <a:moveTo>
                    <a:pt x="22" y="0"/>
                  </a:moveTo>
                  <a:lnTo>
                    <a:pt x="22" y="0"/>
                  </a:lnTo>
                  <a:cubicBezTo>
                    <a:pt x="15" y="8"/>
                    <a:pt x="8" y="8"/>
                    <a:pt x="0" y="15"/>
                  </a:cubicBezTo>
                  <a:cubicBezTo>
                    <a:pt x="8" y="15"/>
                    <a:pt x="22" y="8"/>
                    <a:pt x="22" y="0"/>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24" name="Freeform 32"/>
            <p:cNvSpPr>
              <a:spLocks noChangeArrowheads="1"/>
            </p:cNvSpPr>
            <p:nvPr/>
          </p:nvSpPr>
          <p:spPr bwMode="auto">
            <a:xfrm>
              <a:off x="10680835" y="5602238"/>
              <a:ext cx="116287" cy="129546"/>
            </a:xfrm>
            <a:custGeom>
              <a:avLst/>
              <a:gdLst>
                <a:gd name="T0" fmla="*/ 149 w 269"/>
                <a:gd name="T1" fmla="*/ 8 h 298"/>
                <a:gd name="T2" fmla="*/ 149 w 269"/>
                <a:gd name="T3" fmla="*/ 8 h 298"/>
                <a:gd name="T4" fmla="*/ 112 w 269"/>
                <a:gd name="T5" fmla="*/ 8 h 298"/>
                <a:gd name="T6" fmla="*/ 97 w 269"/>
                <a:gd name="T7" fmla="*/ 30 h 298"/>
                <a:gd name="T8" fmla="*/ 75 w 269"/>
                <a:gd name="T9" fmla="*/ 23 h 298"/>
                <a:gd name="T10" fmla="*/ 52 w 269"/>
                <a:gd name="T11" fmla="*/ 45 h 298"/>
                <a:gd name="T12" fmla="*/ 60 w 269"/>
                <a:gd name="T13" fmla="*/ 82 h 298"/>
                <a:gd name="T14" fmla="*/ 60 w 269"/>
                <a:gd name="T15" fmla="*/ 104 h 298"/>
                <a:gd name="T16" fmla="*/ 60 w 269"/>
                <a:gd name="T17" fmla="*/ 112 h 298"/>
                <a:gd name="T18" fmla="*/ 60 w 269"/>
                <a:gd name="T19" fmla="*/ 126 h 298"/>
                <a:gd name="T20" fmla="*/ 45 w 269"/>
                <a:gd name="T21" fmla="*/ 134 h 298"/>
                <a:gd name="T22" fmla="*/ 37 w 269"/>
                <a:gd name="T23" fmla="*/ 149 h 298"/>
                <a:gd name="T24" fmla="*/ 22 w 269"/>
                <a:gd name="T25" fmla="*/ 149 h 298"/>
                <a:gd name="T26" fmla="*/ 15 w 269"/>
                <a:gd name="T27" fmla="*/ 171 h 298"/>
                <a:gd name="T28" fmla="*/ 0 w 269"/>
                <a:gd name="T29" fmla="*/ 186 h 298"/>
                <a:gd name="T30" fmla="*/ 8 w 269"/>
                <a:gd name="T31" fmla="*/ 201 h 298"/>
                <a:gd name="T32" fmla="*/ 22 w 269"/>
                <a:gd name="T33" fmla="*/ 215 h 298"/>
                <a:gd name="T34" fmla="*/ 22 w 269"/>
                <a:gd name="T35" fmla="*/ 223 h 298"/>
                <a:gd name="T36" fmla="*/ 45 w 269"/>
                <a:gd name="T37" fmla="*/ 223 h 298"/>
                <a:gd name="T38" fmla="*/ 67 w 269"/>
                <a:gd name="T39" fmla="*/ 215 h 298"/>
                <a:gd name="T40" fmla="*/ 82 w 269"/>
                <a:gd name="T41" fmla="*/ 215 h 298"/>
                <a:gd name="T42" fmla="*/ 90 w 269"/>
                <a:gd name="T43" fmla="*/ 215 h 298"/>
                <a:gd name="T44" fmla="*/ 97 w 269"/>
                <a:gd name="T45" fmla="*/ 208 h 298"/>
                <a:gd name="T46" fmla="*/ 112 w 269"/>
                <a:gd name="T47" fmla="*/ 223 h 298"/>
                <a:gd name="T48" fmla="*/ 127 w 269"/>
                <a:gd name="T49" fmla="*/ 223 h 298"/>
                <a:gd name="T50" fmla="*/ 127 w 269"/>
                <a:gd name="T51" fmla="*/ 230 h 298"/>
                <a:gd name="T52" fmla="*/ 141 w 269"/>
                <a:gd name="T53" fmla="*/ 230 h 298"/>
                <a:gd name="T54" fmla="*/ 141 w 269"/>
                <a:gd name="T55" fmla="*/ 245 h 298"/>
                <a:gd name="T56" fmla="*/ 141 w 269"/>
                <a:gd name="T57" fmla="*/ 260 h 298"/>
                <a:gd name="T58" fmla="*/ 156 w 269"/>
                <a:gd name="T59" fmla="*/ 275 h 298"/>
                <a:gd name="T60" fmla="*/ 164 w 269"/>
                <a:gd name="T61" fmla="*/ 282 h 298"/>
                <a:gd name="T62" fmla="*/ 164 w 269"/>
                <a:gd name="T63" fmla="*/ 290 h 298"/>
                <a:gd name="T64" fmla="*/ 208 w 269"/>
                <a:gd name="T65" fmla="*/ 275 h 298"/>
                <a:gd name="T66" fmla="*/ 208 w 269"/>
                <a:gd name="T67" fmla="*/ 245 h 298"/>
                <a:gd name="T68" fmla="*/ 230 w 269"/>
                <a:gd name="T69" fmla="*/ 238 h 298"/>
                <a:gd name="T70" fmla="*/ 245 w 269"/>
                <a:gd name="T71" fmla="*/ 245 h 298"/>
                <a:gd name="T72" fmla="*/ 245 w 269"/>
                <a:gd name="T73" fmla="*/ 245 h 298"/>
                <a:gd name="T74" fmla="*/ 208 w 269"/>
                <a:gd name="T75" fmla="*/ 208 h 298"/>
                <a:gd name="T76" fmla="*/ 245 w 269"/>
                <a:gd name="T77" fmla="*/ 245 h 298"/>
                <a:gd name="T78" fmla="*/ 245 w 269"/>
                <a:gd name="T79" fmla="*/ 208 h 298"/>
                <a:gd name="T80" fmla="*/ 245 w 269"/>
                <a:gd name="T81" fmla="*/ 178 h 298"/>
                <a:gd name="T82" fmla="*/ 245 w 269"/>
                <a:gd name="T83" fmla="*/ 149 h 298"/>
                <a:gd name="T84" fmla="*/ 245 w 269"/>
                <a:gd name="T85" fmla="*/ 126 h 298"/>
                <a:gd name="T86" fmla="*/ 245 w 269"/>
                <a:gd name="T87" fmla="*/ 104 h 298"/>
                <a:gd name="T88" fmla="*/ 230 w 269"/>
                <a:gd name="T89" fmla="*/ 104 h 298"/>
                <a:gd name="T90" fmla="*/ 216 w 269"/>
                <a:gd name="T91" fmla="*/ 89 h 298"/>
                <a:gd name="T92" fmla="*/ 216 w 269"/>
                <a:gd name="T93" fmla="*/ 82 h 298"/>
                <a:gd name="T94" fmla="*/ 208 w 269"/>
                <a:gd name="T95" fmla="*/ 82 h 298"/>
                <a:gd name="T96" fmla="*/ 201 w 269"/>
                <a:gd name="T97" fmla="*/ 67 h 298"/>
                <a:gd name="T98" fmla="*/ 201 w 269"/>
                <a:gd name="T99" fmla="*/ 60 h 298"/>
                <a:gd name="T100" fmla="*/ 193 w 269"/>
                <a:gd name="T101" fmla="*/ 60 h 298"/>
                <a:gd name="T102" fmla="*/ 186 w 269"/>
                <a:gd name="T103" fmla="*/ 45 h 298"/>
                <a:gd name="T104" fmla="*/ 193 w 269"/>
                <a:gd name="T105" fmla="*/ 37 h 298"/>
                <a:gd name="T106" fmla="*/ 178 w 269"/>
                <a:gd name="T107" fmla="*/ 15 h 298"/>
                <a:gd name="T108" fmla="*/ 164 w 269"/>
                <a:gd name="T109" fmla="*/ 23 h 298"/>
                <a:gd name="T110" fmla="*/ 156 w 269"/>
                <a:gd name="T111" fmla="*/ 15 h 298"/>
                <a:gd name="T112" fmla="*/ 156 w 269"/>
                <a:gd name="T113" fmla="*/ 60 h 298"/>
                <a:gd name="T114" fmla="*/ 156 w 269"/>
                <a:gd name="T115" fmla="*/ 15 h 298"/>
                <a:gd name="T116" fmla="*/ 149 w 269"/>
                <a:gd name="T117" fmla="*/ 15 h 298"/>
                <a:gd name="T118" fmla="*/ 149 w 269"/>
                <a:gd name="T119" fmla="*/ 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9" h="298">
                  <a:moveTo>
                    <a:pt x="149" y="8"/>
                  </a:moveTo>
                  <a:lnTo>
                    <a:pt x="149" y="8"/>
                  </a:lnTo>
                  <a:cubicBezTo>
                    <a:pt x="134" y="8"/>
                    <a:pt x="119" y="0"/>
                    <a:pt x="112" y="8"/>
                  </a:cubicBezTo>
                  <a:cubicBezTo>
                    <a:pt x="104" y="15"/>
                    <a:pt x="104" y="23"/>
                    <a:pt x="97" y="30"/>
                  </a:cubicBezTo>
                  <a:cubicBezTo>
                    <a:pt x="90" y="30"/>
                    <a:pt x="82" y="23"/>
                    <a:pt x="75" y="23"/>
                  </a:cubicBezTo>
                  <a:cubicBezTo>
                    <a:pt x="67" y="30"/>
                    <a:pt x="60" y="37"/>
                    <a:pt x="52" y="45"/>
                  </a:cubicBezTo>
                  <a:cubicBezTo>
                    <a:pt x="52" y="52"/>
                    <a:pt x="52" y="75"/>
                    <a:pt x="60" y="82"/>
                  </a:cubicBezTo>
                  <a:cubicBezTo>
                    <a:pt x="67" y="89"/>
                    <a:pt x="52" y="97"/>
                    <a:pt x="60" y="104"/>
                  </a:cubicBezTo>
                  <a:cubicBezTo>
                    <a:pt x="60" y="104"/>
                    <a:pt x="67" y="104"/>
                    <a:pt x="60" y="112"/>
                  </a:cubicBezTo>
                  <a:lnTo>
                    <a:pt x="60" y="126"/>
                  </a:lnTo>
                  <a:cubicBezTo>
                    <a:pt x="52" y="126"/>
                    <a:pt x="45" y="126"/>
                    <a:pt x="45" y="134"/>
                  </a:cubicBezTo>
                  <a:cubicBezTo>
                    <a:pt x="37" y="141"/>
                    <a:pt x="45" y="141"/>
                    <a:pt x="37" y="149"/>
                  </a:cubicBezTo>
                  <a:cubicBezTo>
                    <a:pt x="30" y="149"/>
                    <a:pt x="22" y="149"/>
                    <a:pt x="22" y="149"/>
                  </a:cubicBezTo>
                  <a:cubicBezTo>
                    <a:pt x="15" y="156"/>
                    <a:pt x="15" y="164"/>
                    <a:pt x="15" y="171"/>
                  </a:cubicBezTo>
                  <a:cubicBezTo>
                    <a:pt x="8" y="178"/>
                    <a:pt x="0" y="171"/>
                    <a:pt x="0" y="186"/>
                  </a:cubicBezTo>
                  <a:cubicBezTo>
                    <a:pt x="0" y="193"/>
                    <a:pt x="0" y="201"/>
                    <a:pt x="8" y="201"/>
                  </a:cubicBezTo>
                  <a:cubicBezTo>
                    <a:pt x="15" y="201"/>
                    <a:pt x="22" y="215"/>
                    <a:pt x="22" y="215"/>
                  </a:cubicBezTo>
                  <a:cubicBezTo>
                    <a:pt x="15" y="223"/>
                    <a:pt x="15" y="230"/>
                    <a:pt x="22" y="223"/>
                  </a:cubicBezTo>
                  <a:cubicBezTo>
                    <a:pt x="30" y="223"/>
                    <a:pt x="37" y="223"/>
                    <a:pt x="45" y="223"/>
                  </a:cubicBezTo>
                  <a:cubicBezTo>
                    <a:pt x="60" y="223"/>
                    <a:pt x="60" y="223"/>
                    <a:pt x="67" y="215"/>
                  </a:cubicBezTo>
                  <a:cubicBezTo>
                    <a:pt x="75" y="215"/>
                    <a:pt x="75" y="223"/>
                    <a:pt x="82" y="215"/>
                  </a:cubicBezTo>
                  <a:cubicBezTo>
                    <a:pt x="90" y="215"/>
                    <a:pt x="90" y="215"/>
                    <a:pt x="90" y="215"/>
                  </a:cubicBezTo>
                  <a:cubicBezTo>
                    <a:pt x="75" y="208"/>
                    <a:pt x="90" y="201"/>
                    <a:pt x="97" y="208"/>
                  </a:cubicBezTo>
                  <a:cubicBezTo>
                    <a:pt x="97" y="215"/>
                    <a:pt x="104" y="223"/>
                    <a:pt x="112" y="223"/>
                  </a:cubicBezTo>
                  <a:cubicBezTo>
                    <a:pt x="119" y="223"/>
                    <a:pt x="119" y="223"/>
                    <a:pt x="127" y="223"/>
                  </a:cubicBezTo>
                  <a:lnTo>
                    <a:pt x="127" y="230"/>
                  </a:lnTo>
                  <a:cubicBezTo>
                    <a:pt x="134" y="230"/>
                    <a:pt x="141" y="230"/>
                    <a:pt x="141" y="230"/>
                  </a:cubicBezTo>
                  <a:cubicBezTo>
                    <a:pt x="141" y="238"/>
                    <a:pt x="141" y="238"/>
                    <a:pt x="141" y="245"/>
                  </a:cubicBezTo>
                  <a:cubicBezTo>
                    <a:pt x="134" y="253"/>
                    <a:pt x="134" y="260"/>
                    <a:pt x="141" y="260"/>
                  </a:cubicBezTo>
                  <a:cubicBezTo>
                    <a:pt x="141" y="267"/>
                    <a:pt x="156" y="267"/>
                    <a:pt x="156" y="275"/>
                  </a:cubicBezTo>
                  <a:cubicBezTo>
                    <a:pt x="156" y="282"/>
                    <a:pt x="156" y="282"/>
                    <a:pt x="164" y="282"/>
                  </a:cubicBezTo>
                  <a:cubicBezTo>
                    <a:pt x="164" y="290"/>
                    <a:pt x="164" y="290"/>
                    <a:pt x="164" y="290"/>
                  </a:cubicBezTo>
                  <a:cubicBezTo>
                    <a:pt x="178" y="297"/>
                    <a:pt x="201" y="282"/>
                    <a:pt x="208" y="275"/>
                  </a:cubicBezTo>
                  <a:cubicBezTo>
                    <a:pt x="208" y="260"/>
                    <a:pt x="193" y="260"/>
                    <a:pt x="208" y="245"/>
                  </a:cubicBezTo>
                  <a:cubicBezTo>
                    <a:pt x="216" y="245"/>
                    <a:pt x="223" y="238"/>
                    <a:pt x="230" y="238"/>
                  </a:cubicBezTo>
                  <a:cubicBezTo>
                    <a:pt x="238" y="245"/>
                    <a:pt x="238" y="253"/>
                    <a:pt x="245" y="245"/>
                  </a:cubicBezTo>
                  <a:lnTo>
                    <a:pt x="245" y="245"/>
                  </a:lnTo>
                  <a:cubicBezTo>
                    <a:pt x="230" y="230"/>
                    <a:pt x="216" y="208"/>
                    <a:pt x="208" y="208"/>
                  </a:cubicBezTo>
                  <a:cubicBezTo>
                    <a:pt x="216" y="208"/>
                    <a:pt x="230" y="230"/>
                    <a:pt x="245" y="245"/>
                  </a:cubicBezTo>
                  <a:cubicBezTo>
                    <a:pt x="260" y="230"/>
                    <a:pt x="253" y="215"/>
                    <a:pt x="245" y="208"/>
                  </a:cubicBezTo>
                  <a:cubicBezTo>
                    <a:pt x="230" y="201"/>
                    <a:pt x="230" y="186"/>
                    <a:pt x="245" y="178"/>
                  </a:cubicBezTo>
                  <a:cubicBezTo>
                    <a:pt x="268" y="171"/>
                    <a:pt x="253" y="164"/>
                    <a:pt x="245" y="149"/>
                  </a:cubicBezTo>
                  <a:cubicBezTo>
                    <a:pt x="245" y="141"/>
                    <a:pt x="245" y="134"/>
                    <a:pt x="245" y="126"/>
                  </a:cubicBezTo>
                  <a:cubicBezTo>
                    <a:pt x="253" y="126"/>
                    <a:pt x="253" y="112"/>
                    <a:pt x="245" y="104"/>
                  </a:cubicBezTo>
                  <a:cubicBezTo>
                    <a:pt x="238" y="104"/>
                    <a:pt x="230" y="119"/>
                    <a:pt x="230" y="104"/>
                  </a:cubicBezTo>
                  <a:cubicBezTo>
                    <a:pt x="223" y="97"/>
                    <a:pt x="223" y="97"/>
                    <a:pt x="216" y="89"/>
                  </a:cubicBezTo>
                  <a:cubicBezTo>
                    <a:pt x="216" y="89"/>
                    <a:pt x="216" y="89"/>
                    <a:pt x="216" y="82"/>
                  </a:cubicBezTo>
                  <a:cubicBezTo>
                    <a:pt x="208" y="82"/>
                    <a:pt x="208" y="82"/>
                    <a:pt x="208" y="82"/>
                  </a:cubicBezTo>
                  <a:cubicBezTo>
                    <a:pt x="201" y="75"/>
                    <a:pt x="201" y="67"/>
                    <a:pt x="201" y="67"/>
                  </a:cubicBezTo>
                  <a:cubicBezTo>
                    <a:pt x="201" y="67"/>
                    <a:pt x="201" y="67"/>
                    <a:pt x="201" y="60"/>
                  </a:cubicBezTo>
                  <a:lnTo>
                    <a:pt x="193" y="60"/>
                  </a:lnTo>
                  <a:cubicBezTo>
                    <a:pt x="193" y="60"/>
                    <a:pt x="178" y="52"/>
                    <a:pt x="186" y="45"/>
                  </a:cubicBezTo>
                  <a:cubicBezTo>
                    <a:pt x="186" y="37"/>
                    <a:pt x="201" y="52"/>
                    <a:pt x="193" y="37"/>
                  </a:cubicBezTo>
                  <a:cubicBezTo>
                    <a:pt x="193" y="37"/>
                    <a:pt x="186" y="15"/>
                    <a:pt x="178" y="15"/>
                  </a:cubicBezTo>
                  <a:cubicBezTo>
                    <a:pt x="171" y="15"/>
                    <a:pt x="171" y="23"/>
                    <a:pt x="164" y="23"/>
                  </a:cubicBezTo>
                  <a:cubicBezTo>
                    <a:pt x="164" y="23"/>
                    <a:pt x="156" y="23"/>
                    <a:pt x="156" y="15"/>
                  </a:cubicBezTo>
                  <a:cubicBezTo>
                    <a:pt x="156" y="30"/>
                    <a:pt x="156" y="45"/>
                    <a:pt x="156" y="60"/>
                  </a:cubicBezTo>
                  <a:cubicBezTo>
                    <a:pt x="156" y="45"/>
                    <a:pt x="156" y="30"/>
                    <a:pt x="156" y="15"/>
                  </a:cubicBezTo>
                  <a:lnTo>
                    <a:pt x="149" y="15"/>
                  </a:lnTo>
                  <a:cubicBezTo>
                    <a:pt x="149" y="15"/>
                    <a:pt x="149" y="15"/>
                    <a:pt x="149" y="8"/>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25" name="Freeform 33"/>
            <p:cNvSpPr>
              <a:spLocks noChangeArrowheads="1"/>
            </p:cNvSpPr>
            <p:nvPr/>
          </p:nvSpPr>
          <p:spPr bwMode="auto">
            <a:xfrm>
              <a:off x="9672366" y="2927480"/>
              <a:ext cx="2077938" cy="1560276"/>
            </a:xfrm>
            <a:custGeom>
              <a:avLst/>
              <a:gdLst>
                <a:gd name="T0" fmla="*/ 1760 w 4806"/>
                <a:gd name="T1" fmla="*/ 3431 h 3610"/>
                <a:gd name="T2" fmla="*/ 1812 w 4806"/>
                <a:gd name="T3" fmla="*/ 3394 h 3610"/>
                <a:gd name="T4" fmla="*/ 1842 w 4806"/>
                <a:gd name="T5" fmla="*/ 3149 h 3610"/>
                <a:gd name="T6" fmla="*/ 1983 w 4806"/>
                <a:gd name="T7" fmla="*/ 3089 h 3610"/>
                <a:gd name="T8" fmla="*/ 2303 w 4806"/>
                <a:gd name="T9" fmla="*/ 2918 h 3610"/>
                <a:gd name="T10" fmla="*/ 2644 w 4806"/>
                <a:gd name="T11" fmla="*/ 3104 h 3610"/>
                <a:gd name="T12" fmla="*/ 3105 w 4806"/>
                <a:gd name="T13" fmla="*/ 3111 h 3610"/>
                <a:gd name="T14" fmla="*/ 3275 w 4806"/>
                <a:gd name="T15" fmla="*/ 3371 h 3610"/>
                <a:gd name="T16" fmla="*/ 3454 w 4806"/>
                <a:gd name="T17" fmla="*/ 3490 h 3610"/>
                <a:gd name="T18" fmla="*/ 3595 w 4806"/>
                <a:gd name="T19" fmla="*/ 3564 h 3610"/>
                <a:gd name="T20" fmla="*/ 3706 w 4806"/>
                <a:gd name="T21" fmla="*/ 3357 h 3610"/>
                <a:gd name="T22" fmla="*/ 3773 w 4806"/>
                <a:gd name="T23" fmla="*/ 3512 h 3610"/>
                <a:gd name="T24" fmla="*/ 3951 w 4806"/>
                <a:gd name="T25" fmla="*/ 3520 h 3610"/>
                <a:gd name="T26" fmla="*/ 4159 w 4806"/>
                <a:gd name="T27" fmla="*/ 3394 h 3610"/>
                <a:gd name="T28" fmla="*/ 4181 w 4806"/>
                <a:gd name="T29" fmla="*/ 3163 h 3610"/>
                <a:gd name="T30" fmla="*/ 3884 w 4806"/>
                <a:gd name="T31" fmla="*/ 2629 h 3610"/>
                <a:gd name="T32" fmla="*/ 3959 w 4806"/>
                <a:gd name="T33" fmla="*/ 2309 h 3610"/>
                <a:gd name="T34" fmla="*/ 4204 w 4806"/>
                <a:gd name="T35" fmla="*/ 2302 h 3610"/>
                <a:gd name="T36" fmla="*/ 4263 w 4806"/>
                <a:gd name="T37" fmla="*/ 2035 h 3610"/>
                <a:gd name="T38" fmla="*/ 4619 w 4806"/>
                <a:gd name="T39" fmla="*/ 1879 h 3610"/>
                <a:gd name="T40" fmla="*/ 4761 w 4806"/>
                <a:gd name="T41" fmla="*/ 1359 h 3610"/>
                <a:gd name="T42" fmla="*/ 4642 w 4806"/>
                <a:gd name="T43" fmla="*/ 1151 h 3610"/>
                <a:gd name="T44" fmla="*/ 4115 w 4806"/>
                <a:gd name="T45" fmla="*/ 973 h 3610"/>
                <a:gd name="T46" fmla="*/ 3632 w 4806"/>
                <a:gd name="T47" fmla="*/ 1091 h 3610"/>
                <a:gd name="T48" fmla="*/ 3461 w 4806"/>
                <a:gd name="T49" fmla="*/ 1181 h 3610"/>
                <a:gd name="T50" fmla="*/ 3090 w 4806"/>
                <a:gd name="T51" fmla="*/ 1240 h 3610"/>
                <a:gd name="T52" fmla="*/ 3001 w 4806"/>
                <a:gd name="T53" fmla="*/ 1114 h 3610"/>
                <a:gd name="T54" fmla="*/ 2726 w 4806"/>
                <a:gd name="T55" fmla="*/ 995 h 3610"/>
                <a:gd name="T56" fmla="*/ 2384 w 4806"/>
                <a:gd name="T57" fmla="*/ 616 h 3610"/>
                <a:gd name="T58" fmla="*/ 2072 w 4806"/>
                <a:gd name="T59" fmla="*/ 319 h 3610"/>
                <a:gd name="T60" fmla="*/ 1760 w 4806"/>
                <a:gd name="T61" fmla="*/ 82 h 3610"/>
                <a:gd name="T62" fmla="*/ 1456 w 4806"/>
                <a:gd name="T63" fmla="*/ 37 h 3610"/>
                <a:gd name="T64" fmla="*/ 1166 w 4806"/>
                <a:gd name="T65" fmla="*/ 67 h 3610"/>
                <a:gd name="T66" fmla="*/ 847 w 4806"/>
                <a:gd name="T67" fmla="*/ 141 h 3610"/>
                <a:gd name="T68" fmla="*/ 632 w 4806"/>
                <a:gd name="T69" fmla="*/ 186 h 3610"/>
                <a:gd name="T70" fmla="*/ 320 w 4806"/>
                <a:gd name="T71" fmla="*/ 349 h 3610"/>
                <a:gd name="T72" fmla="*/ 38 w 4806"/>
                <a:gd name="T73" fmla="*/ 549 h 3610"/>
                <a:gd name="T74" fmla="*/ 60 w 4806"/>
                <a:gd name="T75" fmla="*/ 728 h 3610"/>
                <a:gd name="T76" fmla="*/ 275 w 4806"/>
                <a:gd name="T77" fmla="*/ 780 h 3610"/>
                <a:gd name="T78" fmla="*/ 424 w 4806"/>
                <a:gd name="T79" fmla="*/ 928 h 3610"/>
                <a:gd name="T80" fmla="*/ 750 w 4806"/>
                <a:gd name="T81" fmla="*/ 1062 h 3610"/>
                <a:gd name="T82" fmla="*/ 780 w 4806"/>
                <a:gd name="T83" fmla="*/ 1292 h 3610"/>
                <a:gd name="T84" fmla="*/ 877 w 4806"/>
                <a:gd name="T85" fmla="*/ 1522 h 3610"/>
                <a:gd name="T86" fmla="*/ 713 w 4806"/>
                <a:gd name="T87" fmla="*/ 1589 h 3610"/>
                <a:gd name="T88" fmla="*/ 476 w 4806"/>
                <a:gd name="T89" fmla="*/ 1753 h 3610"/>
                <a:gd name="T90" fmla="*/ 498 w 4806"/>
                <a:gd name="T91" fmla="*/ 2205 h 3610"/>
                <a:gd name="T92" fmla="*/ 498 w 4806"/>
                <a:gd name="T93" fmla="*/ 2473 h 3610"/>
                <a:gd name="T94" fmla="*/ 505 w 4806"/>
                <a:gd name="T95" fmla="*/ 2703 h 3610"/>
                <a:gd name="T96" fmla="*/ 780 w 4806"/>
                <a:gd name="T97" fmla="*/ 2963 h 3610"/>
                <a:gd name="T98" fmla="*/ 1100 w 4806"/>
                <a:gd name="T99" fmla="*/ 3119 h 3610"/>
                <a:gd name="T100" fmla="*/ 1129 w 4806"/>
                <a:gd name="T101" fmla="*/ 3230 h 3610"/>
                <a:gd name="T102" fmla="*/ 1293 w 4806"/>
                <a:gd name="T103" fmla="*/ 3349 h 3610"/>
                <a:gd name="T104" fmla="*/ 1389 w 4806"/>
                <a:gd name="T105" fmla="*/ 3327 h 3610"/>
                <a:gd name="T106" fmla="*/ 1545 w 4806"/>
                <a:gd name="T107" fmla="*/ 3497 h 3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6" h="3610">
                  <a:moveTo>
                    <a:pt x="1619" y="3520"/>
                  </a:moveTo>
                  <a:lnTo>
                    <a:pt x="1619" y="3520"/>
                  </a:lnTo>
                  <a:cubicBezTo>
                    <a:pt x="1619" y="3483"/>
                    <a:pt x="1657" y="3490"/>
                    <a:pt x="1657" y="3468"/>
                  </a:cubicBezTo>
                  <a:cubicBezTo>
                    <a:pt x="1679" y="3460"/>
                    <a:pt x="1701" y="3468"/>
                    <a:pt x="1723" y="3468"/>
                  </a:cubicBezTo>
                  <a:cubicBezTo>
                    <a:pt x="1753" y="3460"/>
                    <a:pt x="1753" y="3453"/>
                    <a:pt x="1760" y="3431"/>
                  </a:cubicBezTo>
                  <a:cubicBezTo>
                    <a:pt x="1768" y="3401"/>
                    <a:pt x="1775" y="3408"/>
                    <a:pt x="1783" y="3408"/>
                  </a:cubicBezTo>
                  <a:cubicBezTo>
                    <a:pt x="1775" y="3394"/>
                    <a:pt x="1768" y="3371"/>
                    <a:pt x="1768" y="3364"/>
                  </a:cubicBezTo>
                  <a:cubicBezTo>
                    <a:pt x="1768" y="3371"/>
                    <a:pt x="1775" y="3394"/>
                    <a:pt x="1783" y="3408"/>
                  </a:cubicBezTo>
                  <a:cubicBezTo>
                    <a:pt x="1790" y="3408"/>
                    <a:pt x="1798" y="3408"/>
                    <a:pt x="1805" y="3408"/>
                  </a:cubicBezTo>
                  <a:cubicBezTo>
                    <a:pt x="1812" y="3401"/>
                    <a:pt x="1805" y="3394"/>
                    <a:pt x="1812" y="3394"/>
                  </a:cubicBezTo>
                  <a:cubicBezTo>
                    <a:pt x="1812" y="3394"/>
                    <a:pt x="1820" y="3394"/>
                    <a:pt x="1820" y="3386"/>
                  </a:cubicBezTo>
                  <a:cubicBezTo>
                    <a:pt x="1835" y="3379"/>
                    <a:pt x="1842" y="3379"/>
                    <a:pt x="1850" y="3371"/>
                  </a:cubicBezTo>
                  <a:cubicBezTo>
                    <a:pt x="1879" y="3342"/>
                    <a:pt x="1879" y="3297"/>
                    <a:pt x="1887" y="3252"/>
                  </a:cubicBezTo>
                  <a:cubicBezTo>
                    <a:pt x="1887" y="3230"/>
                    <a:pt x="1894" y="3208"/>
                    <a:pt x="1894" y="3178"/>
                  </a:cubicBezTo>
                  <a:cubicBezTo>
                    <a:pt x="1887" y="3149"/>
                    <a:pt x="1872" y="3149"/>
                    <a:pt x="1842" y="3149"/>
                  </a:cubicBezTo>
                  <a:cubicBezTo>
                    <a:pt x="1842" y="3126"/>
                    <a:pt x="1850" y="3111"/>
                    <a:pt x="1857" y="3089"/>
                  </a:cubicBezTo>
                  <a:cubicBezTo>
                    <a:pt x="1872" y="3089"/>
                    <a:pt x="1879" y="3082"/>
                    <a:pt x="1894" y="3082"/>
                  </a:cubicBezTo>
                  <a:cubicBezTo>
                    <a:pt x="1902" y="3104"/>
                    <a:pt x="1902" y="3111"/>
                    <a:pt x="1924" y="3119"/>
                  </a:cubicBezTo>
                  <a:cubicBezTo>
                    <a:pt x="1946" y="3126"/>
                    <a:pt x="1946" y="3126"/>
                    <a:pt x="1961" y="3111"/>
                  </a:cubicBezTo>
                  <a:cubicBezTo>
                    <a:pt x="1968" y="3104"/>
                    <a:pt x="1976" y="3097"/>
                    <a:pt x="1983" y="3089"/>
                  </a:cubicBezTo>
                  <a:cubicBezTo>
                    <a:pt x="1983" y="3089"/>
                    <a:pt x="1991" y="3089"/>
                    <a:pt x="1998" y="3082"/>
                  </a:cubicBezTo>
                  <a:cubicBezTo>
                    <a:pt x="2006" y="3074"/>
                    <a:pt x="2013" y="3060"/>
                    <a:pt x="2013" y="3045"/>
                  </a:cubicBezTo>
                  <a:cubicBezTo>
                    <a:pt x="2043" y="3037"/>
                    <a:pt x="2087" y="3052"/>
                    <a:pt x="2117" y="3037"/>
                  </a:cubicBezTo>
                  <a:cubicBezTo>
                    <a:pt x="2147" y="3022"/>
                    <a:pt x="2139" y="2978"/>
                    <a:pt x="2162" y="2955"/>
                  </a:cubicBezTo>
                  <a:cubicBezTo>
                    <a:pt x="2184" y="2896"/>
                    <a:pt x="2243" y="2911"/>
                    <a:pt x="2303" y="2918"/>
                  </a:cubicBezTo>
                  <a:cubicBezTo>
                    <a:pt x="2354" y="2918"/>
                    <a:pt x="2414" y="2918"/>
                    <a:pt x="2466" y="2926"/>
                  </a:cubicBezTo>
                  <a:cubicBezTo>
                    <a:pt x="2481" y="2948"/>
                    <a:pt x="2466" y="2970"/>
                    <a:pt x="2488" y="2992"/>
                  </a:cubicBezTo>
                  <a:cubicBezTo>
                    <a:pt x="2503" y="3007"/>
                    <a:pt x="2533" y="3007"/>
                    <a:pt x="2555" y="3007"/>
                  </a:cubicBezTo>
                  <a:cubicBezTo>
                    <a:pt x="2592" y="3015"/>
                    <a:pt x="2585" y="3015"/>
                    <a:pt x="2600" y="3045"/>
                  </a:cubicBezTo>
                  <a:cubicBezTo>
                    <a:pt x="2607" y="3067"/>
                    <a:pt x="2637" y="3082"/>
                    <a:pt x="2644" y="3104"/>
                  </a:cubicBezTo>
                  <a:cubicBezTo>
                    <a:pt x="2667" y="3111"/>
                    <a:pt x="2696" y="3104"/>
                    <a:pt x="2719" y="3104"/>
                  </a:cubicBezTo>
                  <a:cubicBezTo>
                    <a:pt x="2741" y="3111"/>
                    <a:pt x="2741" y="3119"/>
                    <a:pt x="2756" y="3141"/>
                  </a:cubicBezTo>
                  <a:cubicBezTo>
                    <a:pt x="2785" y="3178"/>
                    <a:pt x="2830" y="3186"/>
                    <a:pt x="2874" y="3178"/>
                  </a:cubicBezTo>
                  <a:cubicBezTo>
                    <a:pt x="2919" y="3178"/>
                    <a:pt x="2964" y="3163"/>
                    <a:pt x="3001" y="3149"/>
                  </a:cubicBezTo>
                  <a:cubicBezTo>
                    <a:pt x="3030" y="3141"/>
                    <a:pt x="3067" y="3104"/>
                    <a:pt x="3105" y="3111"/>
                  </a:cubicBezTo>
                  <a:cubicBezTo>
                    <a:pt x="3105" y="3134"/>
                    <a:pt x="3097" y="3163"/>
                    <a:pt x="3105" y="3186"/>
                  </a:cubicBezTo>
                  <a:cubicBezTo>
                    <a:pt x="3119" y="3200"/>
                    <a:pt x="3157" y="3208"/>
                    <a:pt x="3171" y="3230"/>
                  </a:cubicBezTo>
                  <a:cubicBezTo>
                    <a:pt x="3186" y="3245"/>
                    <a:pt x="3209" y="3275"/>
                    <a:pt x="3216" y="3297"/>
                  </a:cubicBezTo>
                  <a:cubicBezTo>
                    <a:pt x="3216" y="3319"/>
                    <a:pt x="3216" y="3342"/>
                    <a:pt x="3216" y="3364"/>
                  </a:cubicBezTo>
                  <a:cubicBezTo>
                    <a:pt x="3231" y="3371"/>
                    <a:pt x="3253" y="3364"/>
                    <a:pt x="3275" y="3371"/>
                  </a:cubicBezTo>
                  <a:cubicBezTo>
                    <a:pt x="3290" y="3371"/>
                    <a:pt x="3313" y="3386"/>
                    <a:pt x="3327" y="3379"/>
                  </a:cubicBezTo>
                  <a:cubicBezTo>
                    <a:pt x="3350" y="3379"/>
                    <a:pt x="3350" y="3357"/>
                    <a:pt x="3364" y="3349"/>
                  </a:cubicBezTo>
                  <a:cubicBezTo>
                    <a:pt x="3372" y="3342"/>
                    <a:pt x="3387" y="3349"/>
                    <a:pt x="3394" y="3349"/>
                  </a:cubicBezTo>
                  <a:cubicBezTo>
                    <a:pt x="3402" y="3342"/>
                    <a:pt x="3409" y="3334"/>
                    <a:pt x="3416" y="3327"/>
                  </a:cubicBezTo>
                  <a:cubicBezTo>
                    <a:pt x="3521" y="3275"/>
                    <a:pt x="3469" y="3446"/>
                    <a:pt x="3454" y="3490"/>
                  </a:cubicBezTo>
                  <a:cubicBezTo>
                    <a:pt x="3431" y="3483"/>
                    <a:pt x="3424" y="3512"/>
                    <a:pt x="3424" y="3527"/>
                  </a:cubicBezTo>
                  <a:cubicBezTo>
                    <a:pt x="3431" y="3520"/>
                    <a:pt x="3461" y="3512"/>
                    <a:pt x="3476" y="3512"/>
                  </a:cubicBezTo>
                  <a:cubicBezTo>
                    <a:pt x="3498" y="3520"/>
                    <a:pt x="3498" y="3527"/>
                    <a:pt x="3513" y="3542"/>
                  </a:cubicBezTo>
                  <a:cubicBezTo>
                    <a:pt x="3528" y="3564"/>
                    <a:pt x="3528" y="3564"/>
                    <a:pt x="3550" y="3564"/>
                  </a:cubicBezTo>
                  <a:cubicBezTo>
                    <a:pt x="3565" y="3564"/>
                    <a:pt x="3580" y="3564"/>
                    <a:pt x="3595" y="3564"/>
                  </a:cubicBezTo>
                  <a:cubicBezTo>
                    <a:pt x="3595" y="3557"/>
                    <a:pt x="3595" y="3550"/>
                    <a:pt x="3595" y="3542"/>
                  </a:cubicBezTo>
                  <a:cubicBezTo>
                    <a:pt x="3595" y="3512"/>
                    <a:pt x="3587" y="3490"/>
                    <a:pt x="3565" y="3468"/>
                  </a:cubicBezTo>
                  <a:cubicBezTo>
                    <a:pt x="3558" y="3460"/>
                    <a:pt x="3528" y="3460"/>
                    <a:pt x="3528" y="3446"/>
                  </a:cubicBezTo>
                  <a:cubicBezTo>
                    <a:pt x="3521" y="3431"/>
                    <a:pt x="3550" y="3423"/>
                    <a:pt x="3565" y="3423"/>
                  </a:cubicBezTo>
                  <a:cubicBezTo>
                    <a:pt x="3580" y="3364"/>
                    <a:pt x="3661" y="3371"/>
                    <a:pt x="3706" y="3357"/>
                  </a:cubicBezTo>
                  <a:cubicBezTo>
                    <a:pt x="3706" y="3342"/>
                    <a:pt x="3721" y="3334"/>
                    <a:pt x="3736" y="3312"/>
                  </a:cubicBezTo>
                  <a:cubicBezTo>
                    <a:pt x="3736" y="3312"/>
                    <a:pt x="3743" y="3312"/>
                    <a:pt x="3751" y="3312"/>
                  </a:cubicBezTo>
                  <a:cubicBezTo>
                    <a:pt x="3751" y="3364"/>
                    <a:pt x="3728" y="3408"/>
                    <a:pt x="3736" y="3453"/>
                  </a:cubicBezTo>
                  <a:cubicBezTo>
                    <a:pt x="3751" y="3460"/>
                    <a:pt x="3758" y="3460"/>
                    <a:pt x="3773" y="3468"/>
                  </a:cubicBezTo>
                  <a:cubicBezTo>
                    <a:pt x="3773" y="3483"/>
                    <a:pt x="3773" y="3497"/>
                    <a:pt x="3773" y="3512"/>
                  </a:cubicBezTo>
                  <a:cubicBezTo>
                    <a:pt x="3803" y="3512"/>
                    <a:pt x="3818" y="3535"/>
                    <a:pt x="3840" y="3557"/>
                  </a:cubicBezTo>
                  <a:cubicBezTo>
                    <a:pt x="3840" y="3557"/>
                    <a:pt x="3892" y="3609"/>
                    <a:pt x="3892" y="3594"/>
                  </a:cubicBezTo>
                  <a:cubicBezTo>
                    <a:pt x="3884" y="3557"/>
                    <a:pt x="3907" y="3557"/>
                    <a:pt x="3929" y="3542"/>
                  </a:cubicBezTo>
                  <a:cubicBezTo>
                    <a:pt x="3936" y="3535"/>
                    <a:pt x="3944" y="3542"/>
                    <a:pt x="3944" y="3542"/>
                  </a:cubicBezTo>
                  <a:cubicBezTo>
                    <a:pt x="3951" y="3535"/>
                    <a:pt x="3944" y="3527"/>
                    <a:pt x="3951" y="3520"/>
                  </a:cubicBezTo>
                  <a:cubicBezTo>
                    <a:pt x="3959" y="3512"/>
                    <a:pt x="3959" y="3505"/>
                    <a:pt x="3973" y="3497"/>
                  </a:cubicBezTo>
                  <a:cubicBezTo>
                    <a:pt x="3973" y="3490"/>
                    <a:pt x="4026" y="3490"/>
                    <a:pt x="4026" y="3490"/>
                  </a:cubicBezTo>
                  <a:cubicBezTo>
                    <a:pt x="4026" y="3453"/>
                    <a:pt x="4055" y="3423"/>
                    <a:pt x="4085" y="3401"/>
                  </a:cubicBezTo>
                  <a:cubicBezTo>
                    <a:pt x="4085" y="3423"/>
                    <a:pt x="4107" y="3446"/>
                    <a:pt x="4129" y="3438"/>
                  </a:cubicBezTo>
                  <a:cubicBezTo>
                    <a:pt x="4152" y="3438"/>
                    <a:pt x="4152" y="3416"/>
                    <a:pt x="4159" y="3394"/>
                  </a:cubicBezTo>
                  <a:cubicBezTo>
                    <a:pt x="4174" y="3371"/>
                    <a:pt x="4174" y="3371"/>
                    <a:pt x="4204" y="3357"/>
                  </a:cubicBezTo>
                  <a:cubicBezTo>
                    <a:pt x="4226" y="3349"/>
                    <a:pt x="4241" y="3334"/>
                    <a:pt x="4263" y="3334"/>
                  </a:cubicBezTo>
                  <a:cubicBezTo>
                    <a:pt x="4241" y="3305"/>
                    <a:pt x="4256" y="3275"/>
                    <a:pt x="4233" y="3245"/>
                  </a:cubicBezTo>
                  <a:cubicBezTo>
                    <a:pt x="4226" y="3230"/>
                    <a:pt x="4211" y="3223"/>
                    <a:pt x="4204" y="3208"/>
                  </a:cubicBezTo>
                  <a:cubicBezTo>
                    <a:pt x="4189" y="3200"/>
                    <a:pt x="4189" y="3178"/>
                    <a:pt x="4181" y="3163"/>
                  </a:cubicBezTo>
                  <a:cubicBezTo>
                    <a:pt x="4159" y="3134"/>
                    <a:pt x="4129" y="3111"/>
                    <a:pt x="4122" y="3074"/>
                  </a:cubicBezTo>
                  <a:cubicBezTo>
                    <a:pt x="4115" y="3030"/>
                    <a:pt x="4137" y="3007"/>
                    <a:pt x="4152" y="2978"/>
                  </a:cubicBezTo>
                  <a:cubicBezTo>
                    <a:pt x="4218" y="2881"/>
                    <a:pt x="4077" y="2896"/>
                    <a:pt x="4026" y="2889"/>
                  </a:cubicBezTo>
                  <a:cubicBezTo>
                    <a:pt x="3966" y="2874"/>
                    <a:pt x="3899" y="2814"/>
                    <a:pt x="3892" y="2755"/>
                  </a:cubicBezTo>
                  <a:cubicBezTo>
                    <a:pt x="3884" y="2710"/>
                    <a:pt x="3899" y="2666"/>
                    <a:pt x="3884" y="2629"/>
                  </a:cubicBezTo>
                  <a:lnTo>
                    <a:pt x="3981" y="2621"/>
                  </a:lnTo>
                  <a:cubicBezTo>
                    <a:pt x="3996" y="2592"/>
                    <a:pt x="3981" y="2592"/>
                    <a:pt x="3973" y="2577"/>
                  </a:cubicBezTo>
                  <a:cubicBezTo>
                    <a:pt x="3944" y="2510"/>
                    <a:pt x="3936" y="2428"/>
                    <a:pt x="3907" y="2361"/>
                  </a:cubicBezTo>
                  <a:cubicBezTo>
                    <a:pt x="3899" y="2354"/>
                    <a:pt x="3899" y="2354"/>
                    <a:pt x="3899" y="2354"/>
                  </a:cubicBezTo>
                  <a:cubicBezTo>
                    <a:pt x="3914" y="2339"/>
                    <a:pt x="3944" y="2317"/>
                    <a:pt x="3959" y="2309"/>
                  </a:cubicBezTo>
                  <a:cubicBezTo>
                    <a:pt x="3981" y="2309"/>
                    <a:pt x="3988" y="2324"/>
                    <a:pt x="4003" y="2324"/>
                  </a:cubicBezTo>
                  <a:cubicBezTo>
                    <a:pt x="4018" y="2332"/>
                    <a:pt x="4033" y="2324"/>
                    <a:pt x="4048" y="2324"/>
                  </a:cubicBezTo>
                  <a:cubicBezTo>
                    <a:pt x="4077" y="2332"/>
                    <a:pt x="4092" y="2354"/>
                    <a:pt x="4129" y="2347"/>
                  </a:cubicBezTo>
                  <a:cubicBezTo>
                    <a:pt x="4159" y="2347"/>
                    <a:pt x="4181" y="2339"/>
                    <a:pt x="4218" y="2347"/>
                  </a:cubicBezTo>
                  <a:cubicBezTo>
                    <a:pt x="4211" y="2339"/>
                    <a:pt x="4204" y="2309"/>
                    <a:pt x="4204" y="2302"/>
                  </a:cubicBezTo>
                  <a:cubicBezTo>
                    <a:pt x="4211" y="2280"/>
                    <a:pt x="4226" y="2287"/>
                    <a:pt x="4241" y="2280"/>
                  </a:cubicBezTo>
                  <a:cubicBezTo>
                    <a:pt x="4271" y="2258"/>
                    <a:pt x="4293" y="2235"/>
                    <a:pt x="4293" y="2198"/>
                  </a:cubicBezTo>
                  <a:cubicBezTo>
                    <a:pt x="4293" y="2183"/>
                    <a:pt x="4278" y="2176"/>
                    <a:pt x="4285" y="2153"/>
                  </a:cubicBezTo>
                  <a:cubicBezTo>
                    <a:pt x="4285" y="2139"/>
                    <a:pt x="4300" y="2124"/>
                    <a:pt x="4300" y="2101"/>
                  </a:cubicBezTo>
                  <a:cubicBezTo>
                    <a:pt x="4293" y="2087"/>
                    <a:pt x="4278" y="2050"/>
                    <a:pt x="4263" y="2035"/>
                  </a:cubicBezTo>
                  <a:cubicBezTo>
                    <a:pt x="4300" y="2035"/>
                    <a:pt x="4322" y="2027"/>
                    <a:pt x="4360" y="2027"/>
                  </a:cubicBezTo>
                  <a:cubicBezTo>
                    <a:pt x="4374" y="2027"/>
                    <a:pt x="4412" y="2035"/>
                    <a:pt x="4426" y="2020"/>
                  </a:cubicBezTo>
                  <a:cubicBezTo>
                    <a:pt x="4434" y="2012"/>
                    <a:pt x="4426" y="1983"/>
                    <a:pt x="4434" y="1968"/>
                  </a:cubicBezTo>
                  <a:cubicBezTo>
                    <a:pt x="4441" y="1931"/>
                    <a:pt x="4478" y="1908"/>
                    <a:pt x="4508" y="1893"/>
                  </a:cubicBezTo>
                  <a:cubicBezTo>
                    <a:pt x="4545" y="1871"/>
                    <a:pt x="4582" y="1879"/>
                    <a:pt x="4619" y="1879"/>
                  </a:cubicBezTo>
                  <a:cubicBezTo>
                    <a:pt x="4619" y="1834"/>
                    <a:pt x="4619" y="1804"/>
                    <a:pt x="4642" y="1767"/>
                  </a:cubicBezTo>
                  <a:cubicBezTo>
                    <a:pt x="4657" y="1753"/>
                    <a:pt x="4664" y="1738"/>
                    <a:pt x="4671" y="1723"/>
                  </a:cubicBezTo>
                  <a:cubicBezTo>
                    <a:pt x="4679" y="1700"/>
                    <a:pt x="4679" y="1678"/>
                    <a:pt x="4701" y="1671"/>
                  </a:cubicBezTo>
                  <a:cubicBezTo>
                    <a:pt x="4701" y="1619"/>
                    <a:pt x="4686" y="1530"/>
                    <a:pt x="4746" y="1522"/>
                  </a:cubicBezTo>
                  <a:cubicBezTo>
                    <a:pt x="4775" y="1470"/>
                    <a:pt x="4738" y="1411"/>
                    <a:pt x="4761" y="1359"/>
                  </a:cubicBezTo>
                  <a:cubicBezTo>
                    <a:pt x="4775" y="1329"/>
                    <a:pt x="4805" y="1337"/>
                    <a:pt x="4790" y="1292"/>
                  </a:cubicBezTo>
                  <a:cubicBezTo>
                    <a:pt x="4775" y="1270"/>
                    <a:pt x="4761" y="1262"/>
                    <a:pt x="4753" y="1240"/>
                  </a:cubicBezTo>
                  <a:cubicBezTo>
                    <a:pt x="4746" y="1233"/>
                    <a:pt x="4738" y="1225"/>
                    <a:pt x="4731" y="1225"/>
                  </a:cubicBezTo>
                  <a:cubicBezTo>
                    <a:pt x="4716" y="1218"/>
                    <a:pt x="4701" y="1225"/>
                    <a:pt x="4694" y="1218"/>
                  </a:cubicBezTo>
                  <a:cubicBezTo>
                    <a:pt x="4664" y="1203"/>
                    <a:pt x="4657" y="1166"/>
                    <a:pt x="4642" y="1151"/>
                  </a:cubicBezTo>
                  <a:cubicBezTo>
                    <a:pt x="4605" y="1099"/>
                    <a:pt x="4582" y="1084"/>
                    <a:pt x="4523" y="1099"/>
                  </a:cubicBezTo>
                  <a:cubicBezTo>
                    <a:pt x="4463" y="1106"/>
                    <a:pt x="4426" y="1084"/>
                    <a:pt x="4374" y="1069"/>
                  </a:cubicBezTo>
                  <a:cubicBezTo>
                    <a:pt x="4330" y="1054"/>
                    <a:pt x="4263" y="1010"/>
                    <a:pt x="4226" y="1010"/>
                  </a:cubicBezTo>
                  <a:cubicBezTo>
                    <a:pt x="4226" y="988"/>
                    <a:pt x="4218" y="965"/>
                    <a:pt x="4189" y="958"/>
                  </a:cubicBezTo>
                  <a:cubicBezTo>
                    <a:pt x="4159" y="951"/>
                    <a:pt x="4144" y="980"/>
                    <a:pt x="4115" y="973"/>
                  </a:cubicBezTo>
                  <a:cubicBezTo>
                    <a:pt x="4100" y="995"/>
                    <a:pt x="4107" y="1032"/>
                    <a:pt x="4077" y="1040"/>
                  </a:cubicBezTo>
                  <a:cubicBezTo>
                    <a:pt x="4055" y="1047"/>
                    <a:pt x="4011" y="1040"/>
                    <a:pt x="3988" y="1032"/>
                  </a:cubicBezTo>
                  <a:cubicBezTo>
                    <a:pt x="3936" y="1025"/>
                    <a:pt x="3862" y="1010"/>
                    <a:pt x="3810" y="1017"/>
                  </a:cubicBezTo>
                  <a:cubicBezTo>
                    <a:pt x="3780" y="1025"/>
                    <a:pt x="3758" y="1054"/>
                    <a:pt x="3721" y="1062"/>
                  </a:cubicBezTo>
                  <a:cubicBezTo>
                    <a:pt x="3691" y="1069"/>
                    <a:pt x="3661" y="1077"/>
                    <a:pt x="3632" y="1091"/>
                  </a:cubicBezTo>
                  <a:cubicBezTo>
                    <a:pt x="3617" y="1106"/>
                    <a:pt x="3610" y="1114"/>
                    <a:pt x="3587" y="1114"/>
                  </a:cubicBezTo>
                  <a:cubicBezTo>
                    <a:pt x="3572" y="1121"/>
                    <a:pt x="3558" y="1114"/>
                    <a:pt x="3543" y="1114"/>
                  </a:cubicBezTo>
                  <a:cubicBezTo>
                    <a:pt x="3528" y="1121"/>
                    <a:pt x="3521" y="1136"/>
                    <a:pt x="3513" y="1143"/>
                  </a:cubicBezTo>
                  <a:cubicBezTo>
                    <a:pt x="3498" y="1151"/>
                    <a:pt x="3483" y="1151"/>
                    <a:pt x="3469" y="1151"/>
                  </a:cubicBezTo>
                  <a:cubicBezTo>
                    <a:pt x="3469" y="1166"/>
                    <a:pt x="3461" y="1173"/>
                    <a:pt x="3461" y="1181"/>
                  </a:cubicBezTo>
                  <a:cubicBezTo>
                    <a:pt x="3424" y="1188"/>
                    <a:pt x="3379" y="1173"/>
                    <a:pt x="3342" y="1181"/>
                  </a:cubicBezTo>
                  <a:cubicBezTo>
                    <a:pt x="3298" y="1188"/>
                    <a:pt x="3313" y="1203"/>
                    <a:pt x="3290" y="1233"/>
                  </a:cubicBezTo>
                  <a:cubicBezTo>
                    <a:pt x="3268" y="1255"/>
                    <a:pt x="3253" y="1240"/>
                    <a:pt x="3231" y="1233"/>
                  </a:cubicBezTo>
                  <a:cubicBezTo>
                    <a:pt x="3201" y="1218"/>
                    <a:pt x="3201" y="1225"/>
                    <a:pt x="3164" y="1233"/>
                  </a:cubicBezTo>
                  <a:cubicBezTo>
                    <a:pt x="3142" y="1240"/>
                    <a:pt x="3112" y="1240"/>
                    <a:pt x="3090" y="1240"/>
                  </a:cubicBezTo>
                  <a:cubicBezTo>
                    <a:pt x="3067" y="1240"/>
                    <a:pt x="3045" y="1233"/>
                    <a:pt x="3023" y="1233"/>
                  </a:cubicBezTo>
                  <a:cubicBezTo>
                    <a:pt x="3001" y="1233"/>
                    <a:pt x="2956" y="1255"/>
                    <a:pt x="2941" y="1248"/>
                  </a:cubicBezTo>
                  <a:cubicBezTo>
                    <a:pt x="2882" y="1225"/>
                    <a:pt x="3008" y="1166"/>
                    <a:pt x="3038" y="1166"/>
                  </a:cubicBezTo>
                  <a:cubicBezTo>
                    <a:pt x="3038" y="1143"/>
                    <a:pt x="3038" y="1136"/>
                    <a:pt x="3023" y="1121"/>
                  </a:cubicBezTo>
                  <a:cubicBezTo>
                    <a:pt x="3016" y="1114"/>
                    <a:pt x="3008" y="1114"/>
                    <a:pt x="3001" y="1114"/>
                  </a:cubicBezTo>
                  <a:cubicBezTo>
                    <a:pt x="2993" y="1106"/>
                    <a:pt x="2993" y="1091"/>
                    <a:pt x="2986" y="1084"/>
                  </a:cubicBezTo>
                  <a:cubicBezTo>
                    <a:pt x="2956" y="1054"/>
                    <a:pt x="2934" y="1069"/>
                    <a:pt x="2897" y="1062"/>
                  </a:cubicBezTo>
                  <a:cubicBezTo>
                    <a:pt x="2882" y="1054"/>
                    <a:pt x="2859" y="1054"/>
                    <a:pt x="2852" y="1047"/>
                  </a:cubicBezTo>
                  <a:cubicBezTo>
                    <a:pt x="2837" y="1032"/>
                    <a:pt x="2837" y="1010"/>
                    <a:pt x="2830" y="1002"/>
                  </a:cubicBezTo>
                  <a:cubicBezTo>
                    <a:pt x="2808" y="988"/>
                    <a:pt x="2756" y="995"/>
                    <a:pt x="2726" y="995"/>
                  </a:cubicBezTo>
                  <a:cubicBezTo>
                    <a:pt x="2674" y="988"/>
                    <a:pt x="2659" y="995"/>
                    <a:pt x="2622" y="951"/>
                  </a:cubicBezTo>
                  <a:cubicBezTo>
                    <a:pt x="2577" y="913"/>
                    <a:pt x="2600" y="869"/>
                    <a:pt x="2585" y="817"/>
                  </a:cubicBezTo>
                  <a:cubicBezTo>
                    <a:pt x="2585" y="794"/>
                    <a:pt x="2570" y="765"/>
                    <a:pt x="2548" y="743"/>
                  </a:cubicBezTo>
                  <a:cubicBezTo>
                    <a:pt x="2525" y="713"/>
                    <a:pt x="2503" y="720"/>
                    <a:pt x="2466" y="713"/>
                  </a:cubicBezTo>
                  <a:cubicBezTo>
                    <a:pt x="2407" y="705"/>
                    <a:pt x="2407" y="661"/>
                    <a:pt x="2384" y="616"/>
                  </a:cubicBezTo>
                  <a:cubicBezTo>
                    <a:pt x="2354" y="572"/>
                    <a:pt x="2295" y="609"/>
                    <a:pt x="2251" y="586"/>
                  </a:cubicBezTo>
                  <a:cubicBezTo>
                    <a:pt x="2228" y="572"/>
                    <a:pt x="2221" y="549"/>
                    <a:pt x="2206" y="535"/>
                  </a:cubicBezTo>
                  <a:cubicBezTo>
                    <a:pt x="2191" y="512"/>
                    <a:pt x="2169" y="512"/>
                    <a:pt x="2154" y="497"/>
                  </a:cubicBezTo>
                  <a:cubicBezTo>
                    <a:pt x="2139" y="475"/>
                    <a:pt x="2117" y="438"/>
                    <a:pt x="2109" y="416"/>
                  </a:cubicBezTo>
                  <a:cubicBezTo>
                    <a:pt x="2095" y="379"/>
                    <a:pt x="2095" y="349"/>
                    <a:pt x="2072" y="319"/>
                  </a:cubicBezTo>
                  <a:cubicBezTo>
                    <a:pt x="2035" y="267"/>
                    <a:pt x="1976" y="208"/>
                    <a:pt x="1902" y="238"/>
                  </a:cubicBezTo>
                  <a:cubicBezTo>
                    <a:pt x="1887" y="245"/>
                    <a:pt x="1894" y="260"/>
                    <a:pt x="1872" y="267"/>
                  </a:cubicBezTo>
                  <a:cubicBezTo>
                    <a:pt x="1850" y="275"/>
                    <a:pt x="1835" y="260"/>
                    <a:pt x="1827" y="245"/>
                  </a:cubicBezTo>
                  <a:cubicBezTo>
                    <a:pt x="1820" y="215"/>
                    <a:pt x="1835" y="163"/>
                    <a:pt x="1835" y="134"/>
                  </a:cubicBezTo>
                  <a:cubicBezTo>
                    <a:pt x="1835" y="82"/>
                    <a:pt x="1812" y="89"/>
                    <a:pt x="1760" y="82"/>
                  </a:cubicBezTo>
                  <a:cubicBezTo>
                    <a:pt x="1723" y="82"/>
                    <a:pt x="1686" y="82"/>
                    <a:pt x="1657" y="67"/>
                  </a:cubicBezTo>
                  <a:cubicBezTo>
                    <a:pt x="1649" y="67"/>
                    <a:pt x="1649" y="59"/>
                    <a:pt x="1642" y="52"/>
                  </a:cubicBezTo>
                  <a:cubicBezTo>
                    <a:pt x="1634" y="52"/>
                    <a:pt x="1619" y="52"/>
                    <a:pt x="1612" y="52"/>
                  </a:cubicBezTo>
                  <a:cubicBezTo>
                    <a:pt x="1590" y="52"/>
                    <a:pt x="1575" y="52"/>
                    <a:pt x="1552" y="59"/>
                  </a:cubicBezTo>
                  <a:cubicBezTo>
                    <a:pt x="1508" y="67"/>
                    <a:pt x="1478" y="96"/>
                    <a:pt x="1456" y="37"/>
                  </a:cubicBezTo>
                  <a:cubicBezTo>
                    <a:pt x="1441" y="37"/>
                    <a:pt x="1441" y="15"/>
                    <a:pt x="1426" y="7"/>
                  </a:cubicBezTo>
                  <a:cubicBezTo>
                    <a:pt x="1412" y="0"/>
                    <a:pt x="1374" y="7"/>
                    <a:pt x="1360" y="15"/>
                  </a:cubicBezTo>
                  <a:cubicBezTo>
                    <a:pt x="1337" y="22"/>
                    <a:pt x="1345" y="44"/>
                    <a:pt x="1322" y="52"/>
                  </a:cubicBezTo>
                  <a:cubicBezTo>
                    <a:pt x="1300" y="67"/>
                    <a:pt x="1293" y="44"/>
                    <a:pt x="1270" y="37"/>
                  </a:cubicBezTo>
                  <a:cubicBezTo>
                    <a:pt x="1226" y="30"/>
                    <a:pt x="1204" y="52"/>
                    <a:pt x="1166" y="67"/>
                  </a:cubicBezTo>
                  <a:cubicBezTo>
                    <a:pt x="1122" y="74"/>
                    <a:pt x="1100" y="89"/>
                    <a:pt x="1055" y="89"/>
                  </a:cubicBezTo>
                  <a:cubicBezTo>
                    <a:pt x="1048" y="104"/>
                    <a:pt x="1048" y="111"/>
                    <a:pt x="1048" y="126"/>
                  </a:cubicBezTo>
                  <a:cubicBezTo>
                    <a:pt x="988" y="126"/>
                    <a:pt x="958" y="111"/>
                    <a:pt x="907" y="96"/>
                  </a:cubicBezTo>
                  <a:cubicBezTo>
                    <a:pt x="869" y="89"/>
                    <a:pt x="780" y="59"/>
                    <a:pt x="743" y="82"/>
                  </a:cubicBezTo>
                  <a:cubicBezTo>
                    <a:pt x="788" y="104"/>
                    <a:pt x="832" y="74"/>
                    <a:pt x="847" y="141"/>
                  </a:cubicBezTo>
                  <a:cubicBezTo>
                    <a:pt x="855" y="141"/>
                    <a:pt x="862" y="149"/>
                    <a:pt x="877" y="156"/>
                  </a:cubicBezTo>
                  <a:cubicBezTo>
                    <a:pt x="877" y="171"/>
                    <a:pt x="877" y="178"/>
                    <a:pt x="877" y="193"/>
                  </a:cubicBezTo>
                  <a:cubicBezTo>
                    <a:pt x="855" y="200"/>
                    <a:pt x="840" y="200"/>
                    <a:pt x="817" y="200"/>
                  </a:cubicBezTo>
                  <a:cubicBezTo>
                    <a:pt x="795" y="200"/>
                    <a:pt x="773" y="208"/>
                    <a:pt x="750" y="215"/>
                  </a:cubicBezTo>
                  <a:cubicBezTo>
                    <a:pt x="698" y="223"/>
                    <a:pt x="676" y="193"/>
                    <a:pt x="632" y="186"/>
                  </a:cubicBezTo>
                  <a:cubicBezTo>
                    <a:pt x="587" y="171"/>
                    <a:pt x="543" y="186"/>
                    <a:pt x="498" y="186"/>
                  </a:cubicBezTo>
                  <a:cubicBezTo>
                    <a:pt x="483" y="186"/>
                    <a:pt x="446" y="178"/>
                    <a:pt x="431" y="186"/>
                  </a:cubicBezTo>
                  <a:cubicBezTo>
                    <a:pt x="416" y="193"/>
                    <a:pt x="402" y="215"/>
                    <a:pt x="387" y="230"/>
                  </a:cubicBezTo>
                  <a:cubicBezTo>
                    <a:pt x="387" y="260"/>
                    <a:pt x="372" y="275"/>
                    <a:pt x="342" y="275"/>
                  </a:cubicBezTo>
                  <a:cubicBezTo>
                    <a:pt x="335" y="297"/>
                    <a:pt x="327" y="327"/>
                    <a:pt x="320" y="349"/>
                  </a:cubicBezTo>
                  <a:cubicBezTo>
                    <a:pt x="298" y="356"/>
                    <a:pt x="275" y="349"/>
                    <a:pt x="253" y="349"/>
                  </a:cubicBezTo>
                  <a:cubicBezTo>
                    <a:pt x="253" y="431"/>
                    <a:pt x="142" y="416"/>
                    <a:pt x="134" y="490"/>
                  </a:cubicBezTo>
                  <a:cubicBezTo>
                    <a:pt x="127" y="490"/>
                    <a:pt x="127" y="490"/>
                    <a:pt x="127" y="497"/>
                  </a:cubicBezTo>
                  <a:cubicBezTo>
                    <a:pt x="90" y="505"/>
                    <a:pt x="75" y="460"/>
                    <a:pt x="45" y="505"/>
                  </a:cubicBezTo>
                  <a:cubicBezTo>
                    <a:pt x="38" y="520"/>
                    <a:pt x="45" y="535"/>
                    <a:pt x="38" y="549"/>
                  </a:cubicBezTo>
                  <a:cubicBezTo>
                    <a:pt x="38" y="564"/>
                    <a:pt x="8" y="586"/>
                    <a:pt x="8" y="594"/>
                  </a:cubicBezTo>
                  <a:cubicBezTo>
                    <a:pt x="8" y="609"/>
                    <a:pt x="15" y="609"/>
                    <a:pt x="23" y="624"/>
                  </a:cubicBezTo>
                  <a:cubicBezTo>
                    <a:pt x="30" y="646"/>
                    <a:pt x="30" y="668"/>
                    <a:pt x="23" y="698"/>
                  </a:cubicBezTo>
                  <a:cubicBezTo>
                    <a:pt x="15" y="705"/>
                    <a:pt x="0" y="713"/>
                    <a:pt x="15" y="728"/>
                  </a:cubicBezTo>
                  <a:cubicBezTo>
                    <a:pt x="15" y="728"/>
                    <a:pt x="53" y="728"/>
                    <a:pt x="60" y="728"/>
                  </a:cubicBezTo>
                  <a:cubicBezTo>
                    <a:pt x="45" y="765"/>
                    <a:pt x="112" y="750"/>
                    <a:pt x="105" y="794"/>
                  </a:cubicBezTo>
                  <a:cubicBezTo>
                    <a:pt x="134" y="794"/>
                    <a:pt x="142" y="757"/>
                    <a:pt x="179" y="765"/>
                  </a:cubicBezTo>
                  <a:cubicBezTo>
                    <a:pt x="179" y="772"/>
                    <a:pt x="179" y="772"/>
                    <a:pt x="179" y="772"/>
                  </a:cubicBezTo>
                  <a:cubicBezTo>
                    <a:pt x="208" y="780"/>
                    <a:pt x="231" y="750"/>
                    <a:pt x="260" y="765"/>
                  </a:cubicBezTo>
                  <a:cubicBezTo>
                    <a:pt x="268" y="765"/>
                    <a:pt x="268" y="780"/>
                    <a:pt x="275" y="780"/>
                  </a:cubicBezTo>
                  <a:cubicBezTo>
                    <a:pt x="283" y="787"/>
                    <a:pt x="290" y="780"/>
                    <a:pt x="298" y="780"/>
                  </a:cubicBezTo>
                  <a:cubicBezTo>
                    <a:pt x="313" y="787"/>
                    <a:pt x="327" y="787"/>
                    <a:pt x="342" y="787"/>
                  </a:cubicBezTo>
                  <a:cubicBezTo>
                    <a:pt x="342" y="809"/>
                    <a:pt x="364" y="824"/>
                    <a:pt x="372" y="839"/>
                  </a:cubicBezTo>
                  <a:cubicBezTo>
                    <a:pt x="379" y="861"/>
                    <a:pt x="372" y="884"/>
                    <a:pt x="379" y="898"/>
                  </a:cubicBezTo>
                  <a:cubicBezTo>
                    <a:pt x="387" y="936"/>
                    <a:pt x="402" y="913"/>
                    <a:pt x="424" y="928"/>
                  </a:cubicBezTo>
                  <a:cubicBezTo>
                    <a:pt x="446" y="943"/>
                    <a:pt x="431" y="973"/>
                    <a:pt x="461" y="965"/>
                  </a:cubicBezTo>
                  <a:cubicBezTo>
                    <a:pt x="476" y="988"/>
                    <a:pt x="505" y="973"/>
                    <a:pt x="528" y="988"/>
                  </a:cubicBezTo>
                  <a:cubicBezTo>
                    <a:pt x="543" y="995"/>
                    <a:pt x="550" y="1017"/>
                    <a:pt x="558" y="1025"/>
                  </a:cubicBezTo>
                  <a:cubicBezTo>
                    <a:pt x="572" y="1032"/>
                    <a:pt x="587" y="1040"/>
                    <a:pt x="602" y="1040"/>
                  </a:cubicBezTo>
                  <a:cubicBezTo>
                    <a:pt x="654" y="1054"/>
                    <a:pt x="706" y="1032"/>
                    <a:pt x="750" y="1062"/>
                  </a:cubicBezTo>
                  <a:cubicBezTo>
                    <a:pt x="750" y="1069"/>
                    <a:pt x="750" y="1084"/>
                    <a:pt x="750" y="1099"/>
                  </a:cubicBezTo>
                  <a:cubicBezTo>
                    <a:pt x="736" y="1099"/>
                    <a:pt x="736" y="1106"/>
                    <a:pt x="736" y="1121"/>
                  </a:cubicBezTo>
                  <a:cubicBezTo>
                    <a:pt x="684" y="1121"/>
                    <a:pt x="669" y="1233"/>
                    <a:pt x="713" y="1255"/>
                  </a:cubicBezTo>
                  <a:cubicBezTo>
                    <a:pt x="721" y="1262"/>
                    <a:pt x="743" y="1255"/>
                    <a:pt x="750" y="1255"/>
                  </a:cubicBezTo>
                  <a:cubicBezTo>
                    <a:pt x="773" y="1262"/>
                    <a:pt x="765" y="1285"/>
                    <a:pt x="780" y="1292"/>
                  </a:cubicBezTo>
                  <a:cubicBezTo>
                    <a:pt x="803" y="1307"/>
                    <a:pt x="840" y="1314"/>
                    <a:pt x="847" y="1344"/>
                  </a:cubicBezTo>
                  <a:cubicBezTo>
                    <a:pt x="877" y="1344"/>
                    <a:pt x="914" y="1337"/>
                    <a:pt x="921" y="1366"/>
                  </a:cubicBezTo>
                  <a:cubicBezTo>
                    <a:pt x="936" y="1388"/>
                    <a:pt x="914" y="1418"/>
                    <a:pt x="899" y="1441"/>
                  </a:cubicBezTo>
                  <a:cubicBezTo>
                    <a:pt x="892" y="1455"/>
                    <a:pt x="884" y="1463"/>
                    <a:pt x="884" y="1478"/>
                  </a:cubicBezTo>
                  <a:cubicBezTo>
                    <a:pt x="884" y="1493"/>
                    <a:pt x="892" y="1507"/>
                    <a:pt x="877" y="1522"/>
                  </a:cubicBezTo>
                  <a:cubicBezTo>
                    <a:pt x="877" y="1530"/>
                    <a:pt x="855" y="1530"/>
                    <a:pt x="840" y="1537"/>
                  </a:cubicBezTo>
                  <a:cubicBezTo>
                    <a:pt x="832" y="1545"/>
                    <a:pt x="825" y="1567"/>
                    <a:pt x="825" y="1574"/>
                  </a:cubicBezTo>
                  <a:cubicBezTo>
                    <a:pt x="803" y="1574"/>
                    <a:pt x="788" y="1574"/>
                    <a:pt x="765" y="1574"/>
                  </a:cubicBezTo>
                  <a:cubicBezTo>
                    <a:pt x="758" y="1574"/>
                    <a:pt x="743" y="1574"/>
                    <a:pt x="736" y="1574"/>
                  </a:cubicBezTo>
                  <a:cubicBezTo>
                    <a:pt x="721" y="1582"/>
                    <a:pt x="713" y="1589"/>
                    <a:pt x="713" y="1589"/>
                  </a:cubicBezTo>
                  <a:cubicBezTo>
                    <a:pt x="698" y="1596"/>
                    <a:pt x="661" y="1596"/>
                    <a:pt x="654" y="1604"/>
                  </a:cubicBezTo>
                  <a:cubicBezTo>
                    <a:pt x="639" y="1619"/>
                    <a:pt x="647" y="1648"/>
                    <a:pt x="647" y="1663"/>
                  </a:cubicBezTo>
                  <a:cubicBezTo>
                    <a:pt x="647" y="1693"/>
                    <a:pt x="639" y="1700"/>
                    <a:pt x="632" y="1723"/>
                  </a:cubicBezTo>
                  <a:cubicBezTo>
                    <a:pt x="610" y="1760"/>
                    <a:pt x="617" y="1753"/>
                    <a:pt x="595" y="1753"/>
                  </a:cubicBezTo>
                  <a:cubicBezTo>
                    <a:pt x="565" y="1745"/>
                    <a:pt x="498" y="1730"/>
                    <a:pt x="476" y="1753"/>
                  </a:cubicBezTo>
                  <a:cubicBezTo>
                    <a:pt x="468" y="1760"/>
                    <a:pt x="468" y="1790"/>
                    <a:pt x="468" y="1804"/>
                  </a:cubicBezTo>
                  <a:cubicBezTo>
                    <a:pt x="461" y="1827"/>
                    <a:pt x="439" y="1886"/>
                    <a:pt x="461" y="1893"/>
                  </a:cubicBezTo>
                  <a:cubicBezTo>
                    <a:pt x="461" y="1931"/>
                    <a:pt x="461" y="1968"/>
                    <a:pt x="468" y="2005"/>
                  </a:cubicBezTo>
                  <a:cubicBezTo>
                    <a:pt x="476" y="2005"/>
                    <a:pt x="476" y="2012"/>
                    <a:pt x="483" y="2012"/>
                  </a:cubicBezTo>
                  <a:cubicBezTo>
                    <a:pt x="483" y="2079"/>
                    <a:pt x="483" y="2139"/>
                    <a:pt x="498" y="2205"/>
                  </a:cubicBezTo>
                  <a:cubicBezTo>
                    <a:pt x="513" y="2235"/>
                    <a:pt x="520" y="2265"/>
                    <a:pt x="520" y="2295"/>
                  </a:cubicBezTo>
                  <a:cubicBezTo>
                    <a:pt x="513" y="2309"/>
                    <a:pt x="505" y="2317"/>
                    <a:pt x="505" y="2332"/>
                  </a:cubicBezTo>
                  <a:cubicBezTo>
                    <a:pt x="505" y="2339"/>
                    <a:pt x="520" y="2339"/>
                    <a:pt x="520" y="2354"/>
                  </a:cubicBezTo>
                  <a:cubicBezTo>
                    <a:pt x="520" y="2361"/>
                    <a:pt x="520" y="2369"/>
                    <a:pt x="520" y="2376"/>
                  </a:cubicBezTo>
                  <a:cubicBezTo>
                    <a:pt x="520" y="2413"/>
                    <a:pt x="498" y="2443"/>
                    <a:pt x="498" y="2473"/>
                  </a:cubicBezTo>
                  <a:cubicBezTo>
                    <a:pt x="498" y="2480"/>
                    <a:pt x="505" y="2503"/>
                    <a:pt x="513" y="2510"/>
                  </a:cubicBezTo>
                  <a:cubicBezTo>
                    <a:pt x="513" y="2532"/>
                    <a:pt x="520" y="2555"/>
                    <a:pt x="520" y="2577"/>
                  </a:cubicBezTo>
                  <a:cubicBezTo>
                    <a:pt x="520" y="2592"/>
                    <a:pt x="520" y="2614"/>
                    <a:pt x="513" y="2629"/>
                  </a:cubicBezTo>
                  <a:cubicBezTo>
                    <a:pt x="513" y="2644"/>
                    <a:pt x="491" y="2658"/>
                    <a:pt x="491" y="2666"/>
                  </a:cubicBezTo>
                  <a:cubicBezTo>
                    <a:pt x="483" y="2688"/>
                    <a:pt x="498" y="2688"/>
                    <a:pt x="505" y="2703"/>
                  </a:cubicBezTo>
                  <a:cubicBezTo>
                    <a:pt x="505" y="2718"/>
                    <a:pt x="505" y="2740"/>
                    <a:pt x="505" y="2755"/>
                  </a:cubicBezTo>
                  <a:lnTo>
                    <a:pt x="513" y="2755"/>
                  </a:lnTo>
                  <a:cubicBezTo>
                    <a:pt x="513" y="2785"/>
                    <a:pt x="505" y="2807"/>
                    <a:pt x="505" y="2829"/>
                  </a:cubicBezTo>
                  <a:cubicBezTo>
                    <a:pt x="550" y="2829"/>
                    <a:pt x="595" y="2844"/>
                    <a:pt x="587" y="2896"/>
                  </a:cubicBezTo>
                  <a:cubicBezTo>
                    <a:pt x="632" y="2903"/>
                    <a:pt x="765" y="2903"/>
                    <a:pt x="780" y="2963"/>
                  </a:cubicBezTo>
                  <a:cubicBezTo>
                    <a:pt x="803" y="2970"/>
                    <a:pt x="803" y="3000"/>
                    <a:pt x="825" y="3007"/>
                  </a:cubicBezTo>
                  <a:cubicBezTo>
                    <a:pt x="840" y="3022"/>
                    <a:pt x="862" y="3007"/>
                    <a:pt x="877" y="3015"/>
                  </a:cubicBezTo>
                  <a:cubicBezTo>
                    <a:pt x="914" y="3037"/>
                    <a:pt x="884" y="3126"/>
                    <a:pt x="958" y="3111"/>
                  </a:cubicBezTo>
                  <a:cubicBezTo>
                    <a:pt x="958" y="3104"/>
                    <a:pt x="966" y="3097"/>
                    <a:pt x="966" y="3089"/>
                  </a:cubicBezTo>
                  <a:cubicBezTo>
                    <a:pt x="1018" y="3089"/>
                    <a:pt x="1048" y="3119"/>
                    <a:pt x="1100" y="3119"/>
                  </a:cubicBezTo>
                  <a:cubicBezTo>
                    <a:pt x="1100" y="3104"/>
                    <a:pt x="1100" y="3089"/>
                    <a:pt x="1100" y="3074"/>
                  </a:cubicBezTo>
                  <a:cubicBezTo>
                    <a:pt x="1115" y="3067"/>
                    <a:pt x="1129" y="3060"/>
                    <a:pt x="1152" y="3060"/>
                  </a:cubicBezTo>
                  <a:cubicBezTo>
                    <a:pt x="1152" y="3097"/>
                    <a:pt x="1122" y="3126"/>
                    <a:pt x="1129" y="3163"/>
                  </a:cubicBezTo>
                  <a:cubicBezTo>
                    <a:pt x="1137" y="3163"/>
                    <a:pt x="1137" y="3163"/>
                    <a:pt x="1137" y="3163"/>
                  </a:cubicBezTo>
                  <a:cubicBezTo>
                    <a:pt x="1137" y="3186"/>
                    <a:pt x="1144" y="3200"/>
                    <a:pt x="1129" y="3230"/>
                  </a:cubicBezTo>
                  <a:cubicBezTo>
                    <a:pt x="1129" y="3238"/>
                    <a:pt x="1085" y="3260"/>
                    <a:pt x="1122" y="3275"/>
                  </a:cubicBezTo>
                  <a:cubicBezTo>
                    <a:pt x="1122" y="3290"/>
                    <a:pt x="1122" y="3312"/>
                    <a:pt x="1129" y="3319"/>
                  </a:cubicBezTo>
                  <a:cubicBezTo>
                    <a:pt x="1152" y="3290"/>
                    <a:pt x="1226" y="3297"/>
                    <a:pt x="1263" y="3305"/>
                  </a:cubicBezTo>
                  <a:cubicBezTo>
                    <a:pt x="1263" y="3319"/>
                    <a:pt x="1270" y="3334"/>
                    <a:pt x="1278" y="3349"/>
                  </a:cubicBezTo>
                  <a:cubicBezTo>
                    <a:pt x="1285" y="3349"/>
                    <a:pt x="1293" y="3349"/>
                    <a:pt x="1293" y="3349"/>
                  </a:cubicBezTo>
                  <a:lnTo>
                    <a:pt x="1293" y="3357"/>
                  </a:lnTo>
                  <a:cubicBezTo>
                    <a:pt x="1307" y="3357"/>
                    <a:pt x="1322" y="3357"/>
                    <a:pt x="1330" y="3357"/>
                  </a:cubicBezTo>
                  <a:cubicBezTo>
                    <a:pt x="1330" y="3342"/>
                    <a:pt x="1337" y="3334"/>
                    <a:pt x="1352" y="3334"/>
                  </a:cubicBezTo>
                  <a:cubicBezTo>
                    <a:pt x="1352" y="3334"/>
                    <a:pt x="1352" y="3334"/>
                    <a:pt x="1352" y="3327"/>
                  </a:cubicBezTo>
                  <a:cubicBezTo>
                    <a:pt x="1367" y="3327"/>
                    <a:pt x="1382" y="3327"/>
                    <a:pt x="1389" y="3327"/>
                  </a:cubicBezTo>
                  <a:cubicBezTo>
                    <a:pt x="1397" y="3357"/>
                    <a:pt x="1419" y="3364"/>
                    <a:pt x="1412" y="3386"/>
                  </a:cubicBezTo>
                  <a:cubicBezTo>
                    <a:pt x="1434" y="3386"/>
                    <a:pt x="1456" y="3386"/>
                    <a:pt x="1471" y="3386"/>
                  </a:cubicBezTo>
                  <a:cubicBezTo>
                    <a:pt x="1493" y="3394"/>
                    <a:pt x="1538" y="3438"/>
                    <a:pt x="1545" y="3460"/>
                  </a:cubicBezTo>
                  <a:cubicBezTo>
                    <a:pt x="1545" y="3468"/>
                    <a:pt x="1545" y="3483"/>
                    <a:pt x="1538" y="3497"/>
                  </a:cubicBezTo>
                  <a:lnTo>
                    <a:pt x="1545" y="3497"/>
                  </a:lnTo>
                  <a:cubicBezTo>
                    <a:pt x="1575" y="3512"/>
                    <a:pt x="1590" y="3520"/>
                    <a:pt x="1619" y="3520"/>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26" name="Freeform 34"/>
            <p:cNvSpPr>
              <a:spLocks noChangeArrowheads="1"/>
            </p:cNvSpPr>
            <p:nvPr/>
          </p:nvSpPr>
          <p:spPr bwMode="auto">
            <a:xfrm>
              <a:off x="15061663" y="6998675"/>
              <a:ext cx="3813" cy="1904"/>
            </a:xfrm>
            <a:custGeom>
              <a:avLst/>
              <a:gdLst>
                <a:gd name="T0" fmla="*/ 0 w 8"/>
                <a:gd name="T1" fmla="*/ 0 h 1"/>
                <a:gd name="T2" fmla="*/ 0 w 8"/>
                <a:gd name="T3" fmla="*/ 0 h 1"/>
                <a:gd name="T4" fmla="*/ 7 w 8"/>
                <a:gd name="T5" fmla="*/ 0 h 1"/>
                <a:gd name="T6" fmla="*/ 7 w 8"/>
                <a:gd name="T7" fmla="*/ 0 h 1"/>
                <a:gd name="T8" fmla="*/ 0 w 8"/>
                <a:gd name="T9" fmla="*/ 0 h 1"/>
              </a:gdLst>
              <a:ahLst/>
              <a:cxnLst>
                <a:cxn ang="0">
                  <a:pos x="T0" y="T1"/>
                </a:cxn>
                <a:cxn ang="0">
                  <a:pos x="T2" y="T3"/>
                </a:cxn>
                <a:cxn ang="0">
                  <a:pos x="T4" y="T5"/>
                </a:cxn>
                <a:cxn ang="0">
                  <a:pos x="T6" y="T7"/>
                </a:cxn>
                <a:cxn ang="0">
                  <a:pos x="T8" y="T9"/>
                </a:cxn>
              </a:cxnLst>
              <a:rect l="0" t="0" r="r" b="b"/>
              <a:pathLst>
                <a:path w="8" h="1">
                  <a:moveTo>
                    <a:pt x="0" y="0"/>
                  </a:moveTo>
                  <a:lnTo>
                    <a:pt x="0" y="0"/>
                  </a:lnTo>
                  <a:cubicBezTo>
                    <a:pt x="0" y="0"/>
                    <a:pt x="0" y="0"/>
                    <a:pt x="7" y="0"/>
                  </a:cubicBezTo>
                  <a:lnTo>
                    <a:pt x="7" y="0"/>
                  </a:lnTo>
                  <a:lnTo>
                    <a:pt x="0" y="0"/>
                  </a:ln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27" name="Freeform 35"/>
            <p:cNvSpPr>
              <a:spLocks noChangeArrowheads="1"/>
            </p:cNvSpPr>
            <p:nvPr/>
          </p:nvSpPr>
          <p:spPr bwMode="auto">
            <a:xfrm>
              <a:off x="14316272" y="5804178"/>
              <a:ext cx="1791984" cy="1276416"/>
            </a:xfrm>
            <a:custGeom>
              <a:avLst/>
              <a:gdLst>
                <a:gd name="T0" fmla="*/ 1819 w 4145"/>
                <a:gd name="T1" fmla="*/ 2852 h 2956"/>
                <a:gd name="T2" fmla="*/ 1961 w 4145"/>
                <a:gd name="T3" fmla="*/ 2926 h 2956"/>
                <a:gd name="T4" fmla="*/ 2064 w 4145"/>
                <a:gd name="T5" fmla="*/ 2785 h 2956"/>
                <a:gd name="T6" fmla="*/ 2287 w 4145"/>
                <a:gd name="T7" fmla="*/ 2740 h 2956"/>
                <a:gd name="T8" fmla="*/ 2310 w 4145"/>
                <a:gd name="T9" fmla="*/ 2658 h 2956"/>
                <a:gd name="T10" fmla="*/ 2421 w 4145"/>
                <a:gd name="T11" fmla="*/ 2347 h 2956"/>
                <a:gd name="T12" fmla="*/ 2480 w 4145"/>
                <a:gd name="T13" fmla="*/ 2146 h 2956"/>
                <a:gd name="T14" fmla="*/ 2495 w 4145"/>
                <a:gd name="T15" fmla="*/ 2072 h 2956"/>
                <a:gd name="T16" fmla="*/ 2480 w 4145"/>
                <a:gd name="T17" fmla="*/ 1901 h 2956"/>
                <a:gd name="T18" fmla="*/ 2584 w 4145"/>
                <a:gd name="T19" fmla="*/ 1738 h 2956"/>
                <a:gd name="T20" fmla="*/ 2748 w 4145"/>
                <a:gd name="T21" fmla="*/ 1641 h 2956"/>
                <a:gd name="T22" fmla="*/ 2874 w 4145"/>
                <a:gd name="T23" fmla="*/ 1426 h 2956"/>
                <a:gd name="T24" fmla="*/ 3074 w 4145"/>
                <a:gd name="T25" fmla="*/ 1144 h 2956"/>
                <a:gd name="T26" fmla="*/ 3156 w 4145"/>
                <a:gd name="T27" fmla="*/ 1151 h 2956"/>
                <a:gd name="T28" fmla="*/ 3438 w 4145"/>
                <a:gd name="T29" fmla="*/ 884 h 2956"/>
                <a:gd name="T30" fmla="*/ 3572 w 4145"/>
                <a:gd name="T31" fmla="*/ 787 h 2956"/>
                <a:gd name="T32" fmla="*/ 3720 w 4145"/>
                <a:gd name="T33" fmla="*/ 706 h 2956"/>
                <a:gd name="T34" fmla="*/ 3802 w 4145"/>
                <a:gd name="T35" fmla="*/ 579 h 2956"/>
                <a:gd name="T36" fmla="*/ 4040 w 4145"/>
                <a:gd name="T37" fmla="*/ 527 h 2956"/>
                <a:gd name="T38" fmla="*/ 4055 w 4145"/>
                <a:gd name="T39" fmla="*/ 423 h 2956"/>
                <a:gd name="T40" fmla="*/ 3988 w 4145"/>
                <a:gd name="T41" fmla="*/ 119 h 2956"/>
                <a:gd name="T42" fmla="*/ 3965 w 4145"/>
                <a:gd name="T43" fmla="*/ 22 h 2956"/>
                <a:gd name="T44" fmla="*/ 3765 w 4145"/>
                <a:gd name="T45" fmla="*/ 97 h 2956"/>
                <a:gd name="T46" fmla="*/ 3617 w 4145"/>
                <a:gd name="T47" fmla="*/ 134 h 2956"/>
                <a:gd name="T48" fmla="*/ 3520 w 4145"/>
                <a:gd name="T49" fmla="*/ 193 h 2956"/>
                <a:gd name="T50" fmla="*/ 3394 w 4145"/>
                <a:gd name="T51" fmla="*/ 238 h 2956"/>
                <a:gd name="T52" fmla="*/ 3342 w 4145"/>
                <a:gd name="T53" fmla="*/ 267 h 2956"/>
                <a:gd name="T54" fmla="*/ 3149 w 4145"/>
                <a:gd name="T55" fmla="*/ 364 h 2956"/>
                <a:gd name="T56" fmla="*/ 2948 w 4145"/>
                <a:gd name="T57" fmla="*/ 357 h 2956"/>
                <a:gd name="T58" fmla="*/ 2963 w 4145"/>
                <a:gd name="T59" fmla="*/ 483 h 2956"/>
                <a:gd name="T60" fmla="*/ 2844 w 4145"/>
                <a:gd name="T61" fmla="*/ 602 h 2956"/>
                <a:gd name="T62" fmla="*/ 2748 w 4145"/>
                <a:gd name="T63" fmla="*/ 780 h 2956"/>
                <a:gd name="T64" fmla="*/ 2569 w 4145"/>
                <a:gd name="T65" fmla="*/ 869 h 2956"/>
                <a:gd name="T66" fmla="*/ 2354 w 4145"/>
                <a:gd name="T67" fmla="*/ 914 h 2956"/>
                <a:gd name="T68" fmla="*/ 2020 w 4145"/>
                <a:gd name="T69" fmla="*/ 869 h 2956"/>
                <a:gd name="T70" fmla="*/ 1842 w 4145"/>
                <a:gd name="T71" fmla="*/ 951 h 2956"/>
                <a:gd name="T72" fmla="*/ 1648 w 4145"/>
                <a:gd name="T73" fmla="*/ 995 h 2956"/>
                <a:gd name="T74" fmla="*/ 1515 w 4145"/>
                <a:gd name="T75" fmla="*/ 995 h 2956"/>
                <a:gd name="T76" fmla="*/ 1337 w 4145"/>
                <a:gd name="T77" fmla="*/ 1040 h 2956"/>
                <a:gd name="T78" fmla="*/ 1188 w 4145"/>
                <a:gd name="T79" fmla="*/ 1025 h 2956"/>
                <a:gd name="T80" fmla="*/ 906 w 4145"/>
                <a:gd name="T81" fmla="*/ 1084 h 2956"/>
                <a:gd name="T82" fmla="*/ 549 w 4145"/>
                <a:gd name="T83" fmla="*/ 980 h 2956"/>
                <a:gd name="T84" fmla="*/ 223 w 4145"/>
                <a:gd name="T85" fmla="*/ 1099 h 2956"/>
                <a:gd name="T86" fmla="*/ 156 w 4145"/>
                <a:gd name="T87" fmla="*/ 1359 h 2956"/>
                <a:gd name="T88" fmla="*/ 0 w 4145"/>
                <a:gd name="T89" fmla="*/ 1545 h 2956"/>
                <a:gd name="T90" fmla="*/ 126 w 4145"/>
                <a:gd name="T91" fmla="*/ 1775 h 2956"/>
                <a:gd name="T92" fmla="*/ 193 w 4145"/>
                <a:gd name="T93" fmla="*/ 1886 h 2956"/>
                <a:gd name="T94" fmla="*/ 267 w 4145"/>
                <a:gd name="T95" fmla="*/ 1760 h 2956"/>
                <a:gd name="T96" fmla="*/ 631 w 4145"/>
                <a:gd name="T97" fmla="*/ 1730 h 2956"/>
                <a:gd name="T98" fmla="*/ 951 w 4145"/>
                <a:gd name="T99" fmla="*/ 1767 h 2956"/>
                <a:gd name="T100" fmla="*/ 1069 w 4145"/>
                <a:gd name="T101" fmla="*/ 1856 h 2956"/>
                <a:gd name="T102" fmla="*/ 1262 w 4145"/>
                <a:gd name="T103" fmla="*/ 1782 h 2956"/>
                <a:gd name="T104" fmla="*/ 1418 w 4145"/>
                <a:gd name="T105" fmla="*/ 1745 h 2956"/>
                <a:gd name="T106" fmla="*/ 1686 w 4145"/>
                <a:gd name="T107" fmla="*/ 1619 h 2956"/>
                <a:gd name="T108" fmla="*/ 1730 w 4145"/>
                <a:gd name="T109" fmla="*/ 1767 h 2956"/>
                <a:gd name="T110" fmla="*/ 1968 w 4145"/>
                <a:gd name="T111" fmla="*/ 1886 h 2956"/>
                <a:gd name="T112" fmla="*/ 2131 w 4145"/>
                <a:gd name="T113" fmla="*/ 2168 h 2956"/>
                <a:gd name="T114" fmla="*/ 1931 w 4145"/>
                <a:gd name="T115" fmla="*/ 2369 h 2956"/>
                <a:gd name="T116" fmla="*/ 1856 w 4145"/>
                <a:gd name="T117" fmla="*/ 2495 h 2956"/>
                <a:gd name="T118" fmla="*/ 1753 w 4145"/>
                <a:gd name="T119" fmla="*/ 2725 h 2956"/>
                <a:gd name="T120" fmla="*/ 1753 w 4145"/>
                <a:gd name="T121" fmla="*/ 2881 h 2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5" h="2956">
                  <a:moveTo>
                    <a:pt x="1753" y="2881"/>
                  </a:moveTo>
                  <a:lnTo>
                    <a:pt x="1753" y="2881"/>
                  </a:lnTo>
                  <a:cubicBezTo>
                    <a:pt x="1753" y="2881"/>
                    <a:pt x="1782" y="2881"/>
                    <a:pt x="1812" y="2874"/>
                  </a:cubicBezTo>
                  <a:cubicBezTo>
                    <a:pt x="1812" y="2866"/>
                    <a:pt x="1812" y="2859"/>
                    <a:pt x="1819" y="2852"/>
                  </a:cubicBezTo>
                  <a:cubicBezTo>
                    <a:pt x="1812" y="2859"/>
                    <a:pt x="1812" y="2866"/>
                    <a:pt x="1812" y="2874"/>
                  </a:cubicBezTo>
                  <a:cubicBezTo>
                    <a:pt x="1849" y="2874"/>
                    <a:pt x="1886" y="2866"/>
                    <a:pt x="1894" y="2866"/>
                  </a:cubicBezTo>
                  <a:cubicBezTo>
                    <a:pt x="1894" y="2896"/>
                    <a:pt x="1894" y="2918"/>
                    <a:pt x="1894" y="2948"/>
                  </a:cubicBezTo>
                  <a:cubicBezTo>
                    <a:pt x="1916" y="2955"/>
                    <a:pt x="1946" y="2941"/>
                    <a:pt x="1961" y="2926"/>
                  </a:cubicBezTo>
                  <a:cubicBezTo>
                    <a:pt x="1983" y="2904"/>
                    <a:pt x="1983" y="2889"/>
                    <a:pt x="1983" y="2859"/>
                  </a:cubicBezTo>
                  <a:cubicBezTo>
                    <a:pt x="1998" y="2859"/>
                    <a:pt x="2013" y="2859"/>
                    <a:pt x="2020" y="2859"/>
                  </a:cubicBezTo>
                  <a:cubicBezTo>
                    <a:pt x="2020" y="2844"/>
                    <a:pt x="2020" y="2822"/>
                    <a:pt x="2027" y="2814"/>
                  </a:cubicBezTo>
                  <a:cubicBezTo>
                    <a:pt x="2035" y="2792"/>
                    <a:pt x="2050" y="2792"/>
                    <a:pt x="2064" y="2785"/>
                  </a:cubicBezTo>
                  <a:cubicBezTo>
                    <a:pt x="2087" y="2763"/>
                    <a:pt x="2087" y="2710"/>
                    <a:pt x="2087" y="2681"/>
                  </a:cubicBezTo>
                  <a:cubicBezTo>
                    <a:pt x="2102" y="2710"/>
                    <a:pt x="2146" y="2733"/>
                    <a:pt x="2153" y="2763"/>
                  </a:cubicBezTo>
                  <a:cubicBezTo>
                    <a:pt x="2183" y="2770"/>
                    <a:pt x="2198" y="2740"/>
                    <a:pt x="2220" y="2733"/>
                  </a:cubicBezTo>
                  <a:cubicBezTo>
                    <a:pt x="2243" y="2733"/>
                    <a:pt x="2265" y="2748"/>
                    <a:pt x="2287" y="2740"/>
                  </a:cubicBezTo>
                  <a:cubicBezTo>
                    <a:pt x="2272" y="2710"/>
                    <a:pt x="2258" y="2688"/>
                    <a:pt x="2250" y="2666"/>
                  </a:cubicBezTo>
                  <a:cubicBezTo>
                    <a:pt x="2258" y="2688"/>
                    <a:pt x="2272" y="2710"/>
                    <a:pt x="2287" y="2740"/>
                  </a:cubicBezTo>
                  <a:cubicBezTo>
                    <a:pt x="2287" y="2740"/>
                    <a:pt x="2287" y="2740"/>
                    <a:pt x="2295" y="2733"/>
                  </a:cubicBezTo>
                  <a:cubicBezTo>
                    <a:pt x="2295" y="2703"/>
                    <a:pt x="2295" y="2688"/>
                    <a:pt x="2310" y="2658"/>
                  </a:cubicBezTo>
                  <a:cubicBezTo>
                    <a:pt x="2324" y="2636"/>
                    <a:pt x="2324" y="2614"/>
                    <a:pt x="2324" y="2584"/>
                  </a:cubicBezTo>
                  <a:cubicBezTo>
                    <a:pt x="2332" y="2532"/>
                    <a:pt x="2332" y="2480"/>
                    <a:pt x="2339" y="2428"/>
                  </a:cubicBezTo>
                  <a:cubicBezTo>
                    <a:pt x="2361" y="2428"/>
                    <a:pt x="2384" y="2428"/>
                    <a:pt x="2406" y="2428"/>
                  </a:cubicBezTo>
                  <a:cubicBezTo>
                    <a:pt x="2421" y="2406"/>
                    <a:pt x="2413" y="2376"/>
                    <a:pt x="2421" y="2347"/>
                  </a:cubicBezTo>
                  <a:cubicBezTo>
                    <a:pt x="2428" y="2317"/>
                    <a:pt x="2443" y="2295"/>
                    <a:pt x="2421" y="2265"/>
                  </a:cubicBezTo>
                  <a:cubicBezTo>
                    <a:pt x="2436" y="2258"/>
                    <a:pt x="2443" y="2258"/>
                    <a:pt x="2458" y="2258"/>
                  </a:cubicBezTo>
                  <a:cubicBezTo>
                    <a:pt x="2465" y="2243"/>
                    <a:pt x="2473" y="2228"/>
                    <a:pt x="2473" y="2206"/>
                  </a:cubicBezTo>
                  <a:cubicBezTo>
                    <a:pt x="2480" y="2191"/>
                    <a:pt x="2473" y="2161"/>
                    <a:pt x="2480" y="2146"/>
                  </a:cubicBezTo>
                  <a:cubicBezTo>
                    <a:pt x="2488" y="2139"/>
                    <a:pt x="2510" y="2116"/>
                    <a:pt x="2518" y="2109"/>
                  </a:cubicBezTo>
                  <a:cubicBezTo>
                    <a:pt x="2532" y="2094"/>
                    <a:pt x="2540" y="2079"/>
                    <a:pt x="2569" y="2079"/>
                  </a:cubicBezTo>
                  <a:cubicBezTo>
                    <a:pt x="2562" y="2079"/>
                    <a:pt x="2562" y="2072"/>
                    <a:pt x="2562" y="2072"/>
                  </a:cubicBezTo>
                  <a:cubicBezTo>
                    <a:pt x="2532" y="2072"/>
                    <a:pt x="2503" y="2072"/>
                    <a:pt x="2495" y="2072"/>
                  </a:cubicBezTo>
                  <a:cubicBezTo>
                    <a:pt x="2503" y="2072"/>
                    <a:pt x="2532" y="2072"/>
                    <a:pt x="2562" y="2072"/>
                  </a:cubicBezTo>
                  <a:cubicBezTo>
                    <a:pt x="2555" y="2050"/>
                    <a:pt x="2555" y="2020"/>
                    <a:pt x="2555" y="1990"/>
                  </a:cubicBezTo>
                  <a:cubicBezTo>
                    <a:pt x="2562" y="1923"/>
                    <a:pt x="2540" y="1961"/>
                    <a:pt x="2503" y="1938"/>
                  </a:cubicBezTo>
                  <a:cubicBezTo>
                    <a:pt x="2495" y="1931"/>
                    <a:pt x="2480" y="1908"/>
                    <a:pt x="2480" y="1901"/>
                  </a:cubicBezTo>
                  <a:cubicBezTo>
                    <a:pt x="2473" y="1886"/>
                    <a:pt x="2458" y="1901"/>
                    <a:pt x="2473" y="1879"/>
                  </a:cubicBezTo>
                  <a:cubicBezTo>
                    <a:pt x="2480" y="1856"/>
                    <a:pt x="2525" y="1842"/>
                    <a:pt x="2547" y="1834"/>
                  </a:cubicBezTo>
                  <a:cubicBezTo>
                    <a:pt x="2547" y="1805"/>
                    <a:pt x="2569" y="1812"/>
                    <a:pt x="2577" y="1797"/>
                  </a:cubicBezTo>
                  <a:cubicBezTo>
                    <a:pt x="2584" y="1775"/>
                    <a:pt x="2569" y="1760"/>
                    <a:pt x="2584" y="1738"/>
                  </a:cubicBezTo>
                  <a:cubicBezTo>
                    <a:pt x="2614" y="1701"/>
                    <a:pt x="2673" y="1701"/>
                    <a:pt x="2688" y="1663"/>
                  </a:cubicBezTo>
                  <a:cubicBezTo>
                    <a:pt x="2666" y="1649"/>
                    <a:pt x="2666" y="1634"/>
                    <a:pt x="2666" y="1611"/>
                  </a:cubicBezTo>
                  <a:cubicBezTo>
                    <a:pt x="2696" y="1604"/>
                    <a:pt x="2718" y="1604"/>
                    <a:pt x="2748" y="1589"/>
                  </a:cubicBezTo>
                  <a:cubicBezTo>
                    <a:pt x="2725" y="1597"/>
                    <a:pt x="2740" y="1626"/>
                    <a:pt x="2748" y="1641"/>
                  </a:cubicBezTo>
                  <a:cubicBezTo>
                    <a:pt x="2763" y="1671"/>
                    <a:pt x="2777" y="1671"/>
                    <a:pt x="2800" y="1671"/>
                  </a:cubicBezTo>
                  <a:cubicBezTo>
                    <a:pt x="2859" y="1663"/>
                    <a:pt x="2881" y="1611"/>
                    <a:pt x="2866" y="1559"/>
                  </a:cubicBezTo>
                  <a:cubicBezTo>
                    <a:pt x="2852" y="1522"/>
                    <a:pt x="2859" y="1522"/>
                    <a:pt x="2881" y="1500"/>
                  </a:cubicBezTo>
                  <a:cubicBezTo>
                    <a:pt x="2918" y="1456"/>
                    <a:pt x="2889" y="1463"/>
                    <a:pt x="2874" y="1426"/>
                  </a:cubicBezTo>
                  <a:cubicBezTo>
                    <a:pt x="2874" y="1433"/>
                    <a:pt x="2941" y="1322"/>
                    <a:pt x="2941" y="1314"/>
                  </a:cubicBezTo>
                  <a:cubicBezTo>
                    <a:pt x="2955" y="1300"/>
                    <a:pt x="2978" y="1300"/>
                    <a:pt x="2993" y="1277"/>
                  </a:cubicBezTo>
                  <a:cubicBezTo>
                    <a:pt x="3015" y="1240"/>
                    <a:pt x="3000" y="1188"/>
                    <a:pt x="3030" y="1151"/>
                  </a:cubicBezTo>
                  <a:cubicBezTo>
                    <a:pt x="3037" y="1144"/>
                    <a:pt x="3060" y="1144"/>
                    <a:pt x="3074" y="1144"/>
                  </a:cubicBezTo>
                  <a:cubicBezTo>
                    <a:pt x="3074" y="1159"/>
                    <a:pt x="3067" y="1181"/>
                    <a:pt x="3074" y="1196"/>
                  </a:cubicBezTo>
                  <a:cubicBezTo>
                    <a:pt x="3074" y="1211"/>
                    <a:pt x="3082" y="1211"/>
                    <a:pt x="3097" y="1211"/>
                  </a:cubicBezTo>
                  <a:cubicBezTo>
                    <a:pt x="3104" y="1203"/>
                    <a:pt x="3104" y="1203"/>
                    <a:pt x="3112" y="1196"/>
                  </a:cubicBezTo>
                  <a:cubicBezTo>
                    <a:pt x="3126" y="1181"/>
                    <a:pt x="3149" y="1166"/>
                    <a:pt x="3156" y="1151"/>
                  </a:cubicBezTo>
                  <a:cubicBezTo>
                    <a:pt x="3156" y="1129"/>
                    <a:pt x="3156" y="1114"/>
                    <a:pt x="3163" y="1092"/>
                  </a:cubicBezTo>
                  <a:cubicBezTo>
                    <a:pt x="3193" y="1017"/>
                    <a:pt x="3282" y="1003"/>
                    <a:pt x="3349" y="965"/>
                  </a:cubicBezTo>
                  <a:cubicBezTo>
                    <a:pt x="3364" y="958"/>
                    <a:pt x="3386" y="943"/>
                    <a:pt x="3394" y="928"/>
                  </a:cubicBezTo>
                  <a:cubicBezTo>
                    <a:pt x="3401" y="914"/>
                    <a:pt x="3416" y="884"/>
                    <a:pt x="3438" y="884"/>
                  </a:cubicBezTo>
                  <a:cubicBezTo>
                    <a:pt x="3438" y="861"/>
                    <a:pt x="3438" y="847"/>
                    <a:pt x="3446" y="832"/>
                  </a:cubicBezTo>
                  <a:cubicBezTo>
                    <a:pt x="3460" y="824"/>
                    <a:pt x="3490" y="824"/>
                    <a:pt x="3505" y="817"/>
                  </a:cubicBezTo>
                  <a:cubicBezTo>
                    <a:pt x="3520" y="817"/>
                    <a:pt x="3535" y="817"/>
                    <a:pt x="3542" y="817"/>
                  </a:cubicBezTo>
                  <a:cubicBezTo>
                    <a:pt x="3557" y="809"/>
                    <a:pt x="3565" y="795"/>
                    <a:pt x="3572" y="787"/>
                  </a:cubicBezTo>
                  <a:cubicBezTo>
                    <a:pt x="3587" y="772"/>
                    <a:pt x="3602" y="765"/>
                    <a:pt x="3617" y="750"/>
                  </a:cubicBezTo>
                  <a:cubicBezTo>
                    <a:pt x="3624" y="743"/>
                    <a:pt x="3624" y="735"/>
                    <a:pt x="3639" y="728"/>
                  </a:cubicBezTo>
                  <a:cubicBezTo>
                    <a:pt x="3654" y="720"/>
                    <a:pt x="3676" y="728"/>
                    <a:pt x="3691" y="728"/>
                  </a:cubicBezTo>
                  <a:cubicBezTo>
                    <a:pt x="3691" y="720"/>
                    <a:pt x="3706" y="713"/>
                    <a:pt x="3720" y="706"/>
                  </a:cubicBezTo>
                  <a:cubicBezTo>
                    <a:pt x="3713" y="706"/>
                    <a:pt x="3706" y="706"/>
                    <a:pt x="3706" y="698"/>
                  </a:cubicBezTo>
                  <a:cubicBezTo>
                    <a:pt x="3720" y="698"/>
                    <a:pt x="3743" y="668"/>
                    <a:pt x="3750" y="661"/>
                  </a:cubicBezTo>
                  <a:cubicBezTo>
                    <a:pt x="3765" y="654"/>
                    <a:pt x="3795" y="646"/>
                    <a:pt x="3802" y="631"/>
                  </a:cubicBezTo>
                  <a:cubicBezTo>
                    <a:pt x="3802" y="624"/>
                    <a:pt x="3802" y="594"/>
                    <a:pt x="3802" y="579"/>
                  </a:cubicBezTo>
                  <a:cubicBezTo>
                    <a:pt x="3810" y="549"/>
                    <a:pt x="3824" y="549"/>
                    <a:pt x="3854" y="542"/>
                  </a:cubicBezTo>
                  <a:cubicBezTo>
                    <a:pt x="3862" y="564"/>
                    <a:pt x="3928" y="564"/>
                    <a:pt x="3951" y="557"/>
                  </a:cubicBezTo>
                  <a:cubicBezTo>
                    <a:pt x="3958" y="557"/>
                    <a:pt x="3973" y="549"/>
                    <a:pt x="3988" y="542"/>
                  </a:cubicBezTo>
                  <a:cubicBezTo>
                    <a:pt x="4003" y="535"/>
                    <a:pt x="4032" y="535"/>
                    <a:pt x="4040" y="527"/>
                  </a:cubicBezTo>
                  <a:cubicBezTo>
                    <a:pt x="4084" y="527"/>
                    <a:pt x="4129" y="498"/>
                    <a:pt x="4136" y="453"/>
                  </a:cubicBezTo>
                  <a:cubicBezTo>
                    <a:pt x="4136" y="438"/>
                    <a:pt x="4144" y="386"/>
                    <a:pt x="4122" y="394"/>
                  </a:cubicBezTo>
                  <a:cubicBezTo>
                    <a:pt x="4107" y="394"/>
                    <a:pt x="4107" y="409"/>
                    <a:pt x="4099" y="416"/>
                  </a:cubicBezTo>
                  <a:cubicBezTo>
                    <a:pt x="4084" y="423"/>
                    <a:pt x="4069" y="423"/>
                    <a:pt x="4055" y="423"/>
                  </a:cubicBezTo>
                  <a:cubicBezTo>
                    <a:pt x="4055" y="401"/>
                    <a:pt x="4047" y="386"/>
                    <a:pt x="4040" y="371"/>
                  </a:cubicBezTo>
                  <a:cubicBezTo>
                    <a:pt x="4032" y="349"/>
                    <a:pt x="4032" y="334"/>
                    <a:pt x="4032" y="312"/>
                  </a:cubicBezTo>
                  <a:cubicBezTo>
                    <a:pt x="3980" y="290"/>
                    <a:pt x="3980" y="245"/>
                    <a:pt x="3980" y="193"/>
                  </a:cubicBezTo>
                  <a:cubicBezTo>
                    <a:pt x="3980" y="171"/>
                    <a:pt x="3980" y="134"/>
                    <a:pt x="3988" y="119"/>
                  </a:cubicBezTo>
                  <a:cubicBezTo>
                    <a:pt x="3995" y="112"/>
                    <a:pt x="4010" y="112"/>
                    <a:pt x="4017" y="104"/>
                  </a:cubicBezTo>
                  <a:cubicBezTo>
                    <a:pt x="4032" y="97"/>
                    <a:pt x="4040" y="89"/>
                    <a:pt x="4047" y="74"/>
                  </a:cubicBezTo>
                  <a:cubicBezTo>
                    <a:pt x="4055" y="59"/>
                    <a:pt x="4077" y="44"/>
                    <a:pt x="4069" y="30"/>
                  </a:cubicBezTo>
                  <a:cubicBezTo>
                    <a:pt x="4055" y="0"/>
                    <a:pt x="3988" y="15"/>
                    <a:pt x="3965" y="22"/>
                  </a:cubicBezTo>
                  <a:cubicBezTo>
                    <a:pt x="3943" y="22"/>
                    <a:pt x="3928" y="30"/>
                    <a:pt x="3906" y="30"/>
                  </a:cubicBezTo>
                  <a:cubicBezTo>
                    <a:pt x="3884" y="30"/>
                    <a:pt x="3869" y="30"/>
                    <a:pt x="3854" y="44"/>
                  </a:cubicBezTo>
                  <a:cubicBezTo>
                    <a:pt x="3832" y="67"/>
                    <a:pt x="3832" y="67"/>
                    <a:pt x="3810" y="67"/>
                  </a:cubicBezTo>
                  <a:cubicBezTo>
                    <a:pt x="3787" y="74"/>
                    <a:pt x="3780" y="82"/>
                    <a:pt x="3765" y="97"/>
                  </a:cubicBezTo>
                  <a:cubicBezTo>
                    <a:pt x="3750" y="104"/>
                    <a:pt x="3720" y="104"/>
                    <a:pt x="3706" y="112"/>
                  </a:cubicBezTo>
                  <a:cubicBezTo>
                    <a:pt x="3691" y="112"/>
                    <a:pt x="3668" y="112"/>
                    <a:pt x="3654" y="119"/>
                  </a:cubicBezTo>
                  <a:cubicBezTo>
                    <a:pt x="3646" y="119"/>
                    <a:pt x="3646" y="134"/>
                    <a:pt x="3639" y="134"/>
                  </a:cubicBezTo>
                  <a:cubicBezTo>
                    <a:pt x="3631" y="141"/>
                    <a:pt x="3624" y="134"/>
                    <a:pt x="3617" y="134"/>
                  </a:cubicBezTo>
                  <a:cubicBezTo>
                    <a:pt x="3602" y="141"/>
                    <a:pt x="3602" y="149"/>
                    <a:pt x="3594" y="156"/>
                  </a:cubicBezTo>
                  <a:cubicBezTo>
                    <a:pt x="3587" y="163"/>
                    <a:pt x="3579" y="163"/>
                    <a:pt x="3572" y="171"/>
                  </a:cubicBezTo>
                  <a:cubicBezTo>
                    <a:pt x="3565" y="171"/>
                    <a:pt x="3550" y="171"/>
                    <a:pt x="3542" y="178"/>
                  </a:cubicBezTo>
                  <a:cubicBezTo>
                    <a:pt x="3535" y="178"/>
                    <a:pt x="3527" y="186"/>
                    <a:pt x="3520" y="193"/>
                  </a:cubicBezTo>
                  <a:cubicBezTo>
                    <a:pt x="3498" y="201"/>
                    <a:pt x="3483" y="193"/>
                    <a:pt x="3468" y="208"/>
                  </a:cubicBezTo>
                  <a:cubicBezTo>
                    <a:pt x="3453" y="215"/>
                    <a:pt x="3453" y="215"/>
                    <a:pt x="3446" y="215"/>
                  </a:cubicBezTo>
                  <a:cubicBezTo>
                    <a:pt x="3431" y="223"/>
                    <a:pt x="3431" y="230"/>
                    <a:pt x="3423" y="238"/>
                  </a:cubicBezTo>
                  <a:cubicBezTo>
                    <a:pt x="3416" y="238"/>
                    <a:pt x="3401" y="238"/>
                    <a:pt x="3394" y="238"/>
                  </a:cubicBezTo>
                  <a:cubicBezTo>
                    <a:pt x="3379" y="245"/>
                    <a:pt x="3386" y="245"/>
                    <a:pt x="3371" y="252"/>
                  </a:cubicBezTo>
                  <a:lnTo>
                    <a:pt x="3371" y="260"/>
                  </a:lnTo>
                  <a:cubicBezTo>
                    <a:pt x="3364" y="260"/>
                    <a:pt x="3364" y="260"/>
                    <a:pt x="3357" y="260"/>
                  </a:cubicBezTo>
                  <a:cubicBezTo>
                    <a:pt x="3357" y="267"/>
                    <a:pt x="3342" y="267"/>
                    <a:pt x="3342" y="267"/>
                  </a:cubicBezTo>
                  <a:cubicBezTo>
                    <a:pt x="3327" y="275"/>
                    <a:pt x="3320" y="282"/>
                    <a:pt x="3312" y="290"/>
                  </a:cubicBezTo>
                  <a:cubicBezTo>
                    <a:pt x="3297" y="304"/>
                    <a:pt x="3282" y="312"/>
                    <a:pt x="3267" y="319"/>
                  </a:cubicBezTo>
                  <a:cubicBezTo>
                    <a:pt x="3245" y="327"/>
                    <a:pt x="3223" y="342"/>
                    <a:pt x="3208" y="349"/>
                  </a:cubicBezTo>
                  <a:cubicBezTo>
                    <a:pt x="3186" y="371"/>
                    <a:pt x="3171" y="357"/>
                    <a:pt x="3149" y="364"/>
                  </a:cubicBezTo>
                  <a:cubicBezTo>
                    <a:pt x="3149" y="386"/>
                    <a:pt x="3119" y="371"/>
                    <a:pt x="3104" y="379"/>
                  </a:cubicBezTo>
                  <a:cubicBezTo>
                    <a:pt x="3089" y="386"/>
                    <a:pt x="3074" y="401"/>
                    <a:pt x="3052" y="401"/>
                  </a:cubicBezTo>
                  <a:cubicBezTo>
                    <a:pt x="3037" y="401"/>
                    <a:pt x="3015" y="379"/>
                    <a:pt x="3000" y="371"/>
                  </a:cubicBezTo>
                  <a:cubicBezTo>
                    <a:pt x="2993" y="371"/>
                    <a:pt x="2963" y="357"/>
                    <a:pt x="2948" y="357"/>
                  </a:cubicBezTo>
                  <a:cubicBezTo>
                    <a:pt x="2941" y="364"/>
                    <a:pt x="2941" y="371"/>
                    <a:pt x="2941" y="379"/>
                  </a:cubicBezTo>
                  <a:cubicBezTo>
                    <a:pt x="2941" y="394"/>
                    <a:pt x="2948" y="386"/>
                    <a:pt x="2955" y="394"/>
                  </a:cubicBezTo>
                  <a:cubicBezTo>
                    <a:pt x="2970" y="409"/>
                    <a:pt x="2970" y="460"/>
                    <a:pt x="2970" y="475"/>
                  </a:cubicBezTo>
                  <a:cubicBezTo>
                    <a:pt x="2963" y="483"/>
                    <a:pt x="2963" y="483"/>
                    <a:pt x="2963" y="483"/>
                  </a:cubicBezTo>
                  <a:cubicBezTo>
                    <a:pt x="2948" y="483"/>
                    <a:pt x="2941" y="505"/>
                    <a:pt x="2926" y="520"/>
                  </a:cubicBezTo>
                  <a:cubicBezTo>
                    <a:pt x="2918" y="527"/>
                    <a:pt x="2904" y="542"/>
                    <a:pt x="2896" y="549"/>
                  </a:cubicBezTo>
                  <a:cubicBezTo>
                    <a:pt x="2881" y="564"/>
                    <a:pt x="2866" y="572"/>
                    <a:pt x="2859" y="587"/>
                  </a:cubicBezTo>
                  <a:cubicBezTo>
                    <a:pt x="2852" y="587"/>
                    <a:pt x="2844" y="594"/>
                    <a:pt x="2844" y="602"/>
                  </a:cubicBezTo>
                  <a:cubicBezTo>
                    <a:pt x="2837" y="602"/>
                    <a:pt x="2829" y="609"/>
                    <a:pt x="2822" y="616"/>
                  </a:cubicBezTo>
                  <a:cubicBezTo>
                    <a:pt x="2800" y="639"/>
                    <a:pt x="2785" y="661"/>
                    <a:pt x="2763" y="691"/>
                  </a:cubicBezTo>
                  <a:cubicBezTo>
                    <a:pt x="2755" y="698"/>
                    <a:pt x="2748" y="713"/>
                    <a:pt x="2748" y="735"/>
                  </a:cubicBezTo>
                  <a:cubicBezTo>
                    <a:pt x="2740" y="750"/>
                    <a:pt x="2748" y="765"/>
                    <a:pt x="2748" y="780"/>
                  </a:cubicBezTo>
                  <a:cubicBezTo>
                    <a:pt x="2725" y="780"/>
                    <a:pt x="2718" y="780"/>
                    <a:pt x="2703" y="795"/>
                  </a:cubicBezTo>
                  <a:cubicBezTo>
                    <a:pt x="2696" y="809"/>
                    <a:pt x="2688" y="824"/>
                    <a:pt x="2681" y="839"/>
                  </a:cubicBezTo>
                  <a:cubicBezTo>
                    <a:pt x="2666" y="854"/>
                    <a:pt x="2651" y="861"/>
                    <a:pt x="2629" y="869"/>
                  </a:cubicBezTo>
                  <a:cubicBezTo>
                    <a:pt x="2614" y="869"/>
                    <a:pt x="2592" y="869"/>
                    <a:pt x="2569" y="869"/>
                  </a:cubicBezTo>
                  <a:cubicBezTo>
                    <a:pt x="2562" y="869"/>
                    <a:pt x="2555" y="869"/>
                    <a:pt x="2547" y="869"/>
                  </a:cubicBezTo>
                  <a:cubicBezTo>
                    <a:pt x="2532" y="869"/>
                    <a:pt x="2532" y="876"/>
                    <a:pt x="2518" y="884"/>
                  </a:cubicBezTo>
                  <a:cubicBezTo>
                    <a:pt x="2503" y="891"/>
                    <a:pt x="2480" y="891"/>
                    <a:pt x="2465" y="891"/>
                  </a:cubicBezTo>
                  <a:cubicBezTo>
                    <a:pt x="2421" y="884"/>
                    <a:pt x="2384" y="884"/>
                    <a:pt x="2354" y="914"/>
                  </a:cubicBezTo>
                  <a:cubicBezTo>
                    <a:pt x="2339" y="921"/>
                    <a:pt x="2310" y="921"/>
                    <a:pt x="2287" y="928"/>
                  </a:cubicBezTo>
                  <a:cubicBezTo>
                    <a:pt x="2258" y="928"/>
                    <a:pt x="2235" y="936"/>
                    <a:pt x="2206" y="921"/>
                  </a:cubicBezTo>
                  <a:cubicBezTo>
                    <a:pt x="2183" y="906"/>
                    <a:pt x="2161" y="899"/>
                    <a:pt x="2139" y="891"/>
                  </a:cubicBezTo>
                  <a:cubicBezTo>
                    <a:pt x="2102" y="884"/>
                    <a:pt x="2064" y="869"/>
                    <a:pt x="2020" y="869"/>
                  </a:cubicBezTo>
                  <a:cubicBezTo>
                    <a:pt x="1998" y="869"/>
                    <a:pt x="1998" y="891"/>
                    <a:pt x="1975" y="899"/>
                  </a:cubicBezTo>
                  <a:cubicBezTo>
                    <a:pt x="1968" y="899"/>
                    <a:pt x="1961" y="899"/>
                    <a:pt x="1946" y="899"/>
                  </a:cubicBezTo>
                  <a:cubicBezTo>
                    <a:pt x="1938" y="899"/>
                    <a:pt x="1931" y="914"/>
                    <a:pt x="1923" y="914"/>
                  </a:cubicBezTo>
                  <a:cubicBezTo>
                    <a:pt x="1894" y="928"/>
                    <a:pt x="1871" y="943"/>
                    <a:pt x="1842" y="951"/>
                  </a:cubicBezTo>
                  <a:cubicBezTo>
                    <a:pt x="1827" y="951"/>
                    <a:pt x="1805" y="951"/>
                    <a:pt x="1790" y="958"/>
                  </a:cubicBezTo>
                  <a:cubicBezTo>
                    <a:pt x="1775" y="958"/>
                    <a:pt x="1767" y="973"/>
                    <a:pt x="1753" y="973"/>
                  </a:cubicBezTo>
                  <a:cubicBezTo>
                    <a:pt x="1738" y="973"/>
                    <a:pt x="1723" y="980"/>
                    <a:pt x="1708" y="980"/>
                  </a:cubicBezTo>
                  <a:cubicBezTo>
                    <a:pt x="1686" y="988"/>
                    <a:pt x="1671" y="988"/>
                    <a:pt x="1648" y="995"/>
                  </a:cubicBezTo>
                  <a:cubicBezTo>
                    <a:pt x="1626" y="1003"/>
                    <a:pt x="1604" y="1003"/>
                    <a:pt x="1574" y="995"/>
                  </a:cubicBezTo>
                  <a:cubicBezTo>
                    <a:pt x="1559" y="995"/>
                    <a:pt x="1545" y="988"/>
                    <a:pt x="1530" y="973"/>
                  </a:cubicBezTo>
                  <a:cubicBezTo>
                    <a:pt x="1530" y="973"/>
                    <a:pt x="1530" y="973"/>
                    <a:pt x="1522" y="973"/>
                  </a:cubicBezTo>
                  <a:cubicBezTo>
                    <a:pt x="1508" y="980"/>
                    <a:pt x="1515" y="988"/>
                    <a:pt x="1515" y="995"/>
                  </a:cubicBezTo>
                  <a:cubicBezTo>
                    <a:pt x="1515" y="1025"/>
                    <a:pt x="1522" y="1040"/>
                    <a:pt x="1493" y="1054"/>
                  </a:cubicBezTo>
                  <a:cubicBezTo>
                    <a:pt x="1493" y="1032"/>
                    <a:pt x="1500" y="1010"/>
                    <a:pt x="1478" y="1003"/>
                  </a:cubicBezTo>
                  <a:cubicBezTo>
                    <a:pt x="1441" y="995"/>
                    <a:pt x="1441" y="1017"/>
                    <a:pt x="1426" y="1032"/>
                  </a:cubicBezTo>
                  <a:cubicBezTo>
                    <a:pt x="1403" y="1054"/>
                    <a:pt x="1366" y="1032"/>
                    <a:pt x="1337" y="1040"/>
                  </a:cubicBezTo>
                  <a:cubicBezTo>
                    <a:pt x="1307" y="1047"/>
                    <a:pt x="1285" y="1069"/>
                    <a:pt x="1255" y="1062"/>
                  </a:cubicBezTo>
                  <a:cubicBezTo>
                    <a:pt x="1255" y="1047"/>
                    <a:pt x="1255" y="1032"/>
                    <a:pt x="1255" y="1025"/>
                  </a:cubicBezTo>
                  <a:cubicBezTo>
                    <a:pt x="1240" y="1025"/>
                    <a:pt x="1233" y="1017"/>
                    <a:pt x="1218" y="1017"/>
                  </a:cubicBezTo>
                  <a:cubicBezTo>
                    <a:pt x="1210" y="1017"/>
                    <a:pt x="1196" y="1025"/>
                    <a:pt x="1188" y="1025"/>
                  </a:cubicBezTo>
                  <a:cubicBezTo>
                    <a:pt x="1166" y="1032"/>
                    <a:pt x="1158" y="1040"/>
                    <a:pt x="1158" y="1069"/>
                  </a:cubicBezTo>
                  <a:cubicBezTo>
                    <a:pt x="1121" y="1084"/>
                    <a:pt x="1077" y="1084"/>
                    <a:pt x="1040" y="1077"/>
                  </a:cubicBezTo>
                  <a:cubicBezTo>
                    <a:pt x="1017" y="1069"/>
                    <a:pt x="995" y="1062"/>
                    <a:pt x="973" y="1069"/>
                  </a:cubicBezTo>
                  <a:cubicBezTo>
                    <a:pt x="943" y="1077"/>
                    <a:pt x="936" y="1092"/>
                    <a:pt x="906" y="1084"/>
                  </a:cubicBezTo>
                  <a:cubicBezTo>
                    <a:pt x="869" y="1084"/>
                    <a:pt x="839" y="1077"/>
                    <a:pt x="809" y="1077"/>
                  </a:cubicBezTo>
                  <a:cubicBezTo>
                    <a:pt x="772" y="1069"/>
                    <a:pt x="728" y="1077"/>
                    <a:pt x="698" y="1062"/>
                  </a:cubicBezTo>
                  <a:cubicBezTo>
                    <a:pt x="676" y="1054"/>
                    <a:pt x="639" y="1032"/>
                    <a:pt x="616" y="1017"/>
                  </a:cubicBezTo>
                  <a:cubicBezTo>
                    <a:pt x="594" y="1003"/>
                    <a:pt x="572" y="988"/>
                    <a:pt x="549" y="980"/>
                  </a:cubicBezTo>
                  <a:cubicBezTo>
                    <a:pt x="520" y="980"/>
                    <a:pt x="475" y="980"/>
                    <a:pt x="438" y="988"/>
                  </a:cubicBezTo>
                  <a:cubicBezTo>
                    <a:pt x="438" y="1025"/>
                    <a:pt x="438" y="1047"/>
                    <a:pt x="394" y="1054"/>
                  </a:cubicBezTo>
                  <a:cubicBezTo>
                    <a:pt x="364" y="1069"/>
                    <a:pt x="334" y="1069"/>
                    <a:pt x="304" y="1084"/>
                  </a:cubicBezTo>
                  <a:cubicBezTo>
                    <a:pt x="275" y="1092"/>
                    <a:pt x="252" y="1092"/>
                    <a:pt x="223" y="1099"/>
                  </a:cubicBezTo>
                  <a:cubicBezTo>
                    <a:pt x="201" y="1106"/>
                    <a:pt x="178" y="1114"/>
                    <a:pt x="156" y="1129"/>
                  </a:cubicBezTo>
                  <a:cubicBezTo>
                    <a:pt x="156" y="1159"/>
                    <a:pt x="141" y="1173"/>
                    <a:pt x="134" y="1203"/>
                  </a:cubicBezTo>
                  <a:cubicBezTo>
                    <a:pt x="119" y="1233"/>
                    <a:pt x="104" y="1292"/>
                    <a:pt x="119" y="1329"/>
                  </a:cubicBezTo>
                  <a:cubicBezTo>
                    <a:pt x="119" y="1344"/>
                    <a:pt x="134" y="1359"/>
                    <a:pt x="156" y="1359"/>
                  </a:cubicBezTo>
                  <a:cubicBezTo>
                    <a:pt x="149" y="1374"/>
                    <a:pt x="141" y="1389"/>
                    <a:pt x="126" y="1404"/>
                  </a:cubicBezTo>
                  <a:cubicBezTo>
                    <a:pt x="111" y="1426"/>
                    <a:pt x="97" y="1433"/>
                    <a:pt x="82" y="1456"/>
                  </a:cubicBezTo>
                  <a:cubicBezTo>
                    <a:pt x="67" y="1470"/>
                    <a:pt x="59" y="1478"/>
                    <a:pt x="44" y="1493"/>
                  </a:cubicBezTo>
                  <a:cubicBezTo>
                    <a:pt x="22" y="1508"/>
                    <a:pt x="7" y="1522"/>
                    <a:pt x="0" y="1545"/>
                  </a:cubicBezTo>
                  <a:cubicBezTo>
                    <a:pt x="0" y="1545"/>
                    <a:pt x="7" y="1545"/>
                    <a:pt x="15" y="1537"/>
                  </a:cubicBezTo>
                  <a:cubicBezTo>
                    <a:pt x="22" y="1530"/>
                    <a:pt x="22" y="1522"/>
                    <a:pt x="44" y="1508"/>
                  </a:cubicBezTo>
                  <a:cubicBezTo>
                    <a:pt x="134" y="1456"/>
                    <a:pt x="89" y="1649"/>
                    <a:pt x="141" y="1671"/>
                  </a:cubicBezTo>
                  <a:cubicBezTo>
                    <a:pt x="149" y="1716"/>
                    <a:pt x="134" y="1738"/>
                    <a:pt x="126" y="1775"/>
                  </a:cubicBezTo>
                  <a:cubicBezTo>
                    <a:pt x="126" y="1805"/>
                    <a:pt x="141" y="1842"/>
                    <a:pt x="141" y="1879"/>
                  </a:cubicBezTo>
                  <a:cubicBezTo>
                    <a:pt x="141" y="1916"/>
                    <a:pt x="134" y="1961"/>
                    <a:pt x="134" y="2005"/>
                  </a:cubicBezTo>
                  <a:cubicBezTo>
                    <a:pt x="163" y="2005"/>
                    <a:pt x="193" y="2005"/>
                    <a:pt x="208" y="1998"/>
                  </a:cubicBezTo>
                  <a:cubicBezTo>
                    <a:pt x="230" y="1983"/>
                    <a:pt x="201" y="1908"/>
                    <a:pt x="193" y="1886"/>
                  </a:cubicBezTo>
                  <a:cubicBezTo>
                    <a:pt x="186" y="1886"/>
                    <a:pt x="178" y="1879"/>
                    <a:pt x="171" y="1886"/>
                  </a:cubicBezTo>
                  <a:cubicBezTo>
                    <a:pt x="171" y="1864"/>
                    <a:pt x="171" y="1849"/>
                    <a:pt x="171" y="1834"/>
                  </a:cubicBezTo>
                  <a:cubicBezTo>
                    <a:pt x="208" y="1827"/>
                    <a:pt x="208" y="1797"/>
                    <a:pt x="230" y="1782"/>
                  </a:cubicBezTo>
                  <a:cubicBezTo>
                    <a:pt x="245" y="1760"/>
                    <a:pt x="238" y="1760"/>
                    <a:pt x="267" y="1760"/>
                  </a:cubicBezTo>
                  <a:cubicBezTo>
                    <a:pt x="304" y="1760"/>
                    <a:pt x="431" y="1782"/>
                    <a:pt x="431" y="1716"/>
                  </a:cubicBezTo>
                  <a:cubicBezTo>
                    <a:pt x="460" y="1716"/>
                    <a:pt x="483" y="1723"/>
                    <a:pt x="512" y="1716"/>
                  </a:cubicBezTo>
                  <a:cubicBezTo>
                    <a:pt x="542" y="1708"/>
                    <a:pt x="557" y="1701"/>
                    <a:pt x="579" y="1708"/>
                  </a:cubicBezTo>
                  <a:cubicBezTo>
                    <a:pt x="601" y="1716"/>
                    <a:pt x="609" y="1730"/>
                    <a:pt x="631" y="1730"/>
                  </a:cubicBezTo>
                  <a:cubicBezTo>
                    <a:pt x="661" y="1738"/>
                    <a:pt x="698" y="1745"/>
                    <a:pt x="728" y="1738"/>
                  </a:cubicBezTo>
                  <a:cubicBezTo>
                    <a:pt x="757" y="1738"/>
                    <a:pt x="780" y="1723"/>
                    <a:pt x="809" y="1723"/>
                  </a:cubicBezTo>
                  <a:cubicBezTo>
                    <a:pt x="832" y="1723"/>
                    <a:pt x="854" y="1738"/>
                    <a:pt x="876" y="1745"/>
                  </a:cubicBezTo>
                  <a:cubicBezTo>
                    <a:pt x="906" y="1760"/>
                    <a:pt x="928" y="1738"/>
                    <a:pt x="951" y="1767"/>
                  </a:cubicBezTo>
                  <a:cubicBezTo>
                    <a:pt x="965" y="1782"/>
                    <a:pt x="958" y="1819"/>
                    <a:pt x="988" y="1819"/>
                  </a:cubicBezTo>
                  <a:cubicBezTo>
                    <a:pt x="1010" y="1827"/>
                    <a:pt x="1010" y="1790"/>
                    <a:pt x="1017" y="1790"/>
                  </a:cubicBezTo>
                  <a:cubicBezTo>
                    <a:pt x="1040" y="1775"/>
                    <a:pt x="1047" y="1775"/>
                    <a:pt x="1069" y="1782"/>
                  </a:cubicBezTo>
                  <a:cubicBezTo>
                    <a:pt x="1069" y="1797"/>
                    <a:pt x="1062" y="1834"/>
                    <a:pt x="1069" y="1856"/>
                  </a:cubicBezTo>
                  <a:cubicBezTo>
                    <a:pt x="1077" y="1879"/>
                    <a:pt x="1091" y="1879"/>
                    <a:pt x="1121" y="1879"/>
                  </a:cubicBezTo>
                  <a:cubicBezTo>
                    <a:pt x="1129" y="1856"/>
                    <a:pt x="1129" y="1842"/>
                    <a:pt x="1144" y="1834"/>
                  </a:cubicBezTo>
                  <a:cubicBezTo>
                    <a:pt x="1151" y="1827"/>
                    <a:pt x="1166" y="1834"/>
                    <a:pt x="1181" y="1819"/>
                  </a:cubicBezTo>
                  <a:cubicBezTo>
                    <a:pt x="1188" y="1767"/>
                    <a:pt x="1225" y="1782"/>
                    <a:pt x="1262" y="1782"/>
                  </a:cubicBezTo>
                  <a:cubicBezTo>
                    <a:pt x="1322" y="1767"/>
                    <a:pt x="1262" y="1753"/>
                    <a:pt x="1270" y="1723"/>
                  </a:cubicBezTo>
                  <a:cubicBezTo>
                    <a:pt x="1270" y="1686"/>
                    <a:pt x="1314" y="1693"/>
                    <a:pt x="1314" y="1663"/>
                  </a:cubicBezTo>
                  <a:cubicBezTo>
                    <a:pt x="1337" y="1663"/>
                    <a:pt x="1359" y="1663"/>
                    <a:pt x="1381" y="1678"/>
                  </a:cubicBezTo>
                  <a:cubicBezTo>
                    <a:pt x="1396" y="1693"/>
                    <a:pt x="1389" y="1730"/>
                    <a:pt x="1418" y="1745"/>
                  </a:cubicBezTo>
                  <a:cubicBezTo>
                    <a:pt x="1418" y="1708"/>
                    <a:pt x="1433" y="1708"/>
                    <a:pt x="1441" y="1678"/>
                  </a:cubicBezTo>
                  <a:cubicBezTo>
                    <a:pt x="1448" y="1656"/>
                    <a:pt x="1426" y="1634"/>
                    <a:pt x="1463" y="1611"/>
                  </a:cubicBezTo>
                  <a:cubicBezTo>
                    <a:pt x="1508" y="1589"/>
                    <a:pt x="1574" y="1671"/>
                    <a:pt x="1611" y="1619"/>
                  </a:cubicBezTo>
                  <a:cubicBezTo>
                    <a:pt x="1634" y="1619"/>
                    <a:pt x="1656" y="1619"/>
                    <a:pt x="1686" y="1619"/>
                  </a:cubicBezTo>
                  <a:cubicBezTo>
                    <a:pt x="1716" y="1619"/>
                    <a:pt x="1745" y="1611"/>
                    <a:pt x="1775" y="1611"/>
                  </a:cubicBezTo>
                  <a:cubicBezTo>
                    <a:pt x="1782" y="1634"/>
                    <a:pt x="1753" y="1634"/>
                    <a:pt x="1730" y="1641"/>
                  </a:cubicBezTo>
                  <a:cubicBezTo>
                    <a:pt x="1723" y="1649"/>
                    <a:pt x="1701" y="1678"/>
                    <a:pt x="1701" y="1693"/>
                  </a:cubicBezTo>
                  <a:cubicBezTo>
                    <a:pt x="1745" y="1701"/>
                    <a:pt x="1738" y="1730"/>
                    <a:pt x="1730" y="1767"/>
                  </a:cubicBezTo>
                  <a:cubicBezTo>
                    <a:pt x="1723" y="1797"/>
                    <a:pt x="1723" y="1827"/>
                    <a:pt x="1723" y="1864"/>
                  </a:cubicBezTo>
                  <a:cubicBezTo>
                    <a:pt x="1760" y="1871"/>
                    <a:pt x="1775" y="1842"/>
                    <a:pt x="1805" y="1834"/>
                  </a:cubicBezTo>
                  <a:cubicBezTo>
                    <a:pt x="1834" y="1827"/>
                    <a:pt x="1871" y="1812"/>
                    <a:pt x="1901" y="1819"/>
                  </a:cubicBezTo>
                  <a:cubicBezTo>
                    <a:pt x="1938" y="1834"/>
                    <a:pt x="1931" y="1871"/>
                    <a:pt x="1968" y="1886"/>
                  </a:cubicBezTo>
                  <a:cubicBezTo>
                    <a:pt x="1983" y="1894"/>
                    <a:pt x="2027" y="1901"/>
                    <a:pt x="2050" y="1901"/>
                  </a:cubicBezTo>
                  <a:cubicBezTo>
                    <a:pt x="2020" y="1908"/>
                    <a:pt x="2020" y="1990"/>
                    <a:pt x="2020" y="2005"/>
                  </a:cubicBezTo>
                  <a:cubicBezTo>
                    <a:pt x="2035" y="2057"/>
                    <a:pt x="2102" y="2057"/>
                    <a:pt x="2131" y="2094"/>
                  </a:cubicBezTo>
                  <a:cubicBezTo>
                    <a:pt x="2139" y="2116"/>
                    <a:pt x="2139" y="2146"/>
                    <a:pt x="2131" y="2168"/>
                  </a:cubicBezTo>
                  <a:cubicBezTo>
                    <a:pt x="2116" y="2176"/>
                    <a:pt x="2102" y="2183"/>
                    <a:pt x="2087" y="2191"/>
                  </a:cubicBezTo>
                  <a:cubicBezTo>
                    <a:pt x="2057" y="2206"/>
                    <a:pt x="2035" y="2250"/>
                    <a:pt x="1998" y="2265"/>
                  </a:cubicBezTo>
                  <a:cubicBezTo>
                    <a:pt x="1975" y="2280"/>
                    <a:pt x="1946" y="2280"/>
                    <a:pt x="1916" y="2295"/>
                  </a:cubicBezTo>
                  <a:cubicBezTo>
                    <a:pt x="1938" y="2317"/>
                    <a:pt x="1931" y="2354"/>
                    <a:pt x="1931" y="2369"/>
                  </a:cubicBezTo>
                  <a:cubicBezTo>
                    <a:pt x="1953" y="2376"/>
                    <a:pt x="1975" y="2376"/>
                    <a:pt x="1990" y="2391"/>
                  </a:cubicBezTo>
                  <a:cubicBezTo>
                    <a:pt x="1998" y="2399"/>
                    <a:pt x="2005" y="2436"/>
                    <a:pt x="1990" y="2451"/>
                  </a:cubicBezTo>
                  <a:cubicBezTo>
                    <a:pt x="1961" y="2495"/>
                    <a:pt x="1871" y="2413"/>
                    <a:pt x="1834" y="2413"/>
                  </a:cubicBezTo>
                  <a:cubicBezTo>
                    <a:pt x="1812" y="2458"/>
                    <a:pt x="1834" y="2458"/>
                    <a:pt x="1856" y="2495"/>
                  </a:cubicBezTo>
                  <a:cubicBezTo>
                    <a:pt x="1879" y="2540"/>
                    <a:pt x="1842" y="2555"/>
                    <a:pt x="1819" y="2577"/>
                  </a:cubicBezTo>
                  <a:cubicBezTo>
                    <a:pt x="1812" y="2592"/>
                    <a:pt x="1805" y="2614"/>
                    <a:pt x="1805" y="2636"/>
                  </a:cubicBezTo>
                  <a:cubicBezTo>
                    <a:pt x="1805" y="2673"/>
                    <a:pt x="1805" y="2673"/>
                    <a:pt x="1790" y="2696"/>
                  </a:cubicBezTo>
                  <a:cubicBezTo>
                    <a:pt x="1775" y="2703"/>
                    <a:pt x="1767" y="2718"/>
                    <a:pt x="1753" y="2725"/>
                  </a:cubicBezTo>
                  <a:cubicBezTo>
                    <a:pt x="1753" y="2740"/>
                    <a:pt x="1753" y="2748"/>
                    <a:pt x="1753" y="2755"/>
                  </a:cubicBezTo>
                  <a:cubicBezTo>
                    <a:pt x="1745" y="2763"/>
                    <a:pt x="1738" y="2755"/>
                    <a:pt x="1730" y="2763"/>
                  </a:cubicBezTo>
                  <a:lnTo>
                    <a:pt x="1730" y="2763"/>
                  </a:lnTo>
                  <a:cubicBezTo>
                    <a:pt x="1745" y="2792"/>
                    <a:pt x="1760" y="2837"/>
                    <a:pt x="1753" y="2881"/>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28" name="Freeform 36"/>
            <p:cNvSpPr>
              <a:spLocks noChangeArrowheads="1"/>
            </p:cNvSpPr>
            <p:nvPr/>
          </p:nvSpPr>
          <p:spPr bwMode="auto">
            <a:xfrm>
              <a:off x="9321595" y="8181741"/>
              <a:ext cx="26689" cy="26671"/>
            </a:xfrm>
            <a:custGeom>
              <a:avLst/>
              <a:gdLst>
                <a:gd name="T0" fmla="*/ 15 w 61"/>
                <a:gd name="T1" fmla="*/ 59 h 60"/>
                <a:gd name="T2" fmla="*/ 15 w 61"/>
                <a:gd name="T3" fmla="*/ 59 h 60"/>
                <a:gd name="T4" fmla="*/ 37 w 61"/>
                <a:gd name="T5" fmla="*/ 22 h 60"/>
                <a:gd name="T6" fmla="*/ 60 w 61"/>
                <a:gd name="T7" fmla="*/ 22 h 60"/>
                <a:gd name="T8" fmla="*/ 60 w 61"/>
                <a:gd name="T9" fmla="*/ 15 h 60"/>
                <a:gd name="T10" fmla="*/ 45 w 61"/>
                <a:gd name="T11" fmla="*/ 0 h 60"/>
                <a:gd name="T12" fmla="*/ 37 w 61"/>
                <a:gd name="T13" fmla="*/ 7 h 60"/>
                <a:gd name="T14" fmla="*/ 7 w 61"/>
                <a:gd name="T15" fmla="*/ 29 h 60"/>
                <a:gd name="T16" fmla="*/ 0 w 61"/>
                <a:gd name="T17" fmla="*/ 59 h 60"/>
                <a:gd name="T18" fmla="*/ 15 w 61"/>
                <a:gd name="T19"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15" y="59"/>
                  </a:moveTo>
                  <a:lnTo>
                    <a:pt x="15" y="59"/>
                  </a:lnTo>
                  <a:cubicBezTo>
                    <a:pt x="22" y="44"/>
                    <a:pt x="30" y="29"/>
                    <a:pt x="37" y="22"/>
                  </a:cubicBezTo>
                  <a:cubicBezTo>
                    <a:pt x="37" y="22"/>
                    <a:pt x="45" y="22"/>
                    <a:pt x="60" y="22"/>
                  </a:cubicBezTo>
                  <a:lnTo>
                    <a:pt x="60" y="15"/>
                  </a:lnTo>
                  <a:cubicBezTo>
                    <a:pt x="60" y="7"/>
                    <a:pt x="52" y="7"/>
                    <a:pt x="45" y="0"/>
                  </a:cubicBezTo>
                  <a:cubicBezTo>
                    <a:pt x="37" y="0"/>
                    <a:pt x="37" y="7"/>
                    <a:pt x="37" y="7"/>
                  </a:cubicBezTo>
                  <a:cubicBezTo>
                    <a:pt x="30" y="15"/>
                    <a:pt x="15" y="15"/>
                    <a:pt x="7" y="29"/>
                  </a:cubicBezTo>
                  <a:cubicBezTo>
                    <a:pt x="0" y="37"/>
                    <a:pt x="0" y="44"/>
                    <a:pt x="0" y="59"/>
                  </a:cubicBezTo>
                  <a:cubicBezTo>
                    <a:pt x="7" y="59"/>
                    <a:pt x="15" y="59"/>
                    <a:pt x="15" y="59"/>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29" name="Freeform 37"/>
            <p:cNvSpPr>
              <a:spLocks noChangeArrowheads="1"/>
            </p:cNvSpPr>
            <p:nvPr/>
          </p:nvSpPr>
          <p:spPr bwMode="auto">
            <a:xfrm>
              <a:off x="10661771" y="4903067"/>
              <a:ext cx="55284" cy="83824"/>
            </a:xfrm>
            <a:custGeom>
              <a:avLst/>
              <a:gdLst>
                <a:gd name="T0" fmla="*/ 126 w 127"/>
                <a:gd name="T1" fmla="*/ 52 h 194"/>
                <a:gd name="T2" fmla="*/ 126 w 127"/>
                <a:gd name="T3" fmla="*/ 52 h 194"/>
                <a:gd name="T4" fmla="*/ 96 w 127"/>
                <a:gd name="T5" fmla="*/ 15 h 194"/>
                <a:gd name="T6" fmla="*/ 74 w 127"/>
                <a:gd name="T7" fmla="*/ 0 h 194"/>
                <a:gd name="T8" fmla="*/ 7 w 127"/>
                <a:gd name="T9" fmla="*/ 104 h 194"/>
                <a:gd name="T10" fmla="*/ 22 w 127"/>
                <a:gd name="T11" fmla="*/ 127 h 194"/>
                <a:gd name="T12" fmla="*/ 22 w 127"/>
                <a:gd name="T13" fmla="*/ 156 h 194"/>
                <a:gd name="T14" fmla="*/ 44 w 127"/>
                <a:gd name="T15" fmla="*/ 186 h 194"/>
                <a:gd name="T16" fmla="*/ 59 w 127"/>
                <a:gd name="T17" fmla="*/ 186 h 194"/>
                <a:gd name="T18" fmla="*/ 59 w 127"/>
                <a:gd name="T19" fmla="*/ 156 h 194"/>
                <a:gd name="T20" fmla="*/ 66 w 127"/>
                <a:gd name="T21" fmla="*/ 179 h 194"/>
                <a:gd name="T22" fmla="*/ 126 w 127"/>
                <a:gd name="T23" fmla="*/ 5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94">
                  <a:moveTo>
                    <a:pt x="126" y="52"/>
                  </a:moveTo>
                  <a:lnTo>
                    <a:pt x="126" y="52"/>
                  </a:lnTo>
                  <a:cubicBezTo>
                    <a:pt x="119" y="45"/>
                    <a:pt x="111" y="30"/>
                    <a:pt x="96" y="15"/>
                  </a:cubicBezTo>
                  <a:cubicBezTo>
                    <a:pt x="89" y="8"/>
                    <a:pt x="74" y="0"/>
                    <a:pt x="74" y="0"/>
                  </a:cubicBezTo>
                  <a:cubicBezTo>
                    <a:pt x="52" y="0"/>
                    <a:pt x="15" y="90"/>
                    <a:pt x="7" y="104"/>
                  </a:cubicBezTo>
                  <a:cubicBezTo>
                    <a:pt x="0" y="119"/>
                    <a:pt x="15" y="119"/>
                    <a:pt x="22" y="127"/>
                  </a:cubicBezTo>
                  <a:cubicBezTo>
                    <a:pt x="22" y="141"/>
                    <a:pt x="15" y="149"/>
                    <a:pt x="22" y="156"/>
                  </a:cubicBezTo>
                  <a:lnTo>
                    <a:pt x="44" y="186"/>
                  </a:lnTo>
                  <a:cubicBezTo>
                    <a:pt x="44" y="193"/>
                    <a:pt x="52" y="193"/>
                    <a:pt x="59" y="186"/>
                  </a:cubicBezTo>
                  <a:cubicBezTo>
                    <a:pt x="59" y="179"/>
                    <a:pt x="59" y="156"/>
                    <a:pt x="59" y="156"/>
                  </a:cubicBezTo>
                  <a:cubicBezTo>
                    <a:pt x="66" y="164"/>
                    <a:pt x="66" y="171"/>
                    <a:pt x="66" y="179"/>
                  </a:cubicBezTo>
                  <a:cubicBezTo>
                    <a:pt x="96" y="156"/>
                    <a:pt x="119" y="90"/>
                    <a:pt x="126" y="52"/>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30" name="Freeform 38"/>
            <p:cNvSpPr>
              <a:spLocks noChangeArrowheads="1"/>
            </p:cNvSpPr>
            <p:nvPr/>
          </p:nvSpPr>
          <p:spPr bwMode="auto">
            <a:xfrm>
              <a:off x="10686553" y="4969745"/>
              <a:ext cx="3813" cy="13337"/>
            </a:xfrm>
            <a:custGeom>
              <a:avLst/>
              <a:gdLst>
                <a:gd name="T0" fmla="*/ 0 w 8"/>
                <a:gd name="T1" fmla="*/ 30 h 31"/>
                <a:gd name="T2" fmla="*/ 0 w 8"/>
                <a:gd name="T3" fmla="*/ 30 h 31"/>
                <a:gd name="T4" fmla="*/ 7 w 8"/>
                <a:gd name="T5" fmla="*/ 23 h 31"/>
                <a:gd name="T6" fmla="*/ 0 w 8"/>
                <a:gd name="T7" fmla="*/ 0 h 31"/>
                <a:gd name="T8" fmla="*/ 0 w 8"/>
                <a:gd name="T9" fmla="*/ 30 h 31"/>
              </a:gdLst>
              <a:ahLst/>
              <a:cxnLst>
                <a:cxn ang="0">
                  <a:pos x="T0" y="T1"/>
                </a:cxn>
                <a:cxn ang="0">
                  <a:pos x="T2" y="T3"/>
                </a:cxn>
                <a:cxn ang="0">
                  <a:pos x="T4" y="T5"/>
                </a:cxn>
                <a:cxn ang="0">
                  <a:pos x="T6" y="T7"/>
                </a:cxn>
                <a:cxn ang="0">
                  <a:pos x="T8" y="T9"/>
                </a:cxn>
              </a:cxnLst>
              <a:rect l="0" t="0" r="r" b="b"/>
              <a:pathLst>
                <a:path w="8" h="31">
                  <a:moveTo>
                    <a:pt x="0" y="30"/>
                  </a:moveTo>
                  <a:lnTo>
                    <a:pt x="0" y="30"/>
                  </a:lnTo>
                  <a:cubicBezTo>
                    <a:pt x="7" y="30"/>
                    <a:pt x="7" y="30"/>
                    <a:pt x="7" y="23"/>
                  </a:cubicBezTo>
                  <a:cubicBezTo>
                    <a:pt x="7" y="15"/>
                    <a:pt x="7" y="8"/>
                    <a:pt x="0" y="0"/>
                  </a:cubicBezTo>
                  <a:cubicBezTo>
                    <a:pt x="0" y="0"/>
                    <a:pt x="0" y="23"/>
                    <a:pt x="0" y="30"/>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31" name="Freeform 39"/>
            <p:cNvSpPr>
              <a:spLocks noChangeArrowheads="1"/>
            </p:cNvSpPr>
            <p:nvPr/>
          </p:nvSpPr>
          <p:spPr bwMode="auto">
            <a:xfrm>
              <a:off x="10701804" y="4908782"/>
              <a:ext cx="13345" cy="17146"/>
            </a:xfrm>
            <a:custGeom>
              <a:avLst/>
              <a:gdLst>
                <a:gd name="T0" fmla="*/ 30 w 31"/>
                <a:gd name="T1" fmla="*/ 22 h 38"/>
                <a:gd name="T2" fmla="*/ 30 w 31"/>
                <a:gd name="T3" fmla="*/ 22 h 38"/>
                <a:gd name="T4" fmla="*/ 0 w 31"/>
                <a:gd name="T5" fmla="*/ 0 h 38"/>
                <a:gd name="T6" fmla="*/ 30 w 31"/>
                <a:gd name="T7" fmla="*/ 37 h 38"/>
                <a:gd name="T8" fmla="*/ 30 w 31"/>
                <a:gd name="T9" fmla="*/ 22 h 38"/>
              </a:gdLst>
              <a:ahLst/>
              <a:cxnLst>
                <a:cxn ang="0">
                  <a:pos x="T0" y="T1"/>
                </a:cxn>
                <a:cxn ang="0">
                  <a:pos x="T2" y="T3"/>
                </a:cxn>
                <a:cxn ang="0">
                  <a:pos x="T4" y="T5"/>
                </a:cxn>
                <a:cxn ang="0">
                  <a:pos x="T6" y="T7"/>
                </a:cxn>
                <a:cxn ang="0">
                  <a:pos x="T8" y="T9"/>
                </a:cxn>
              </a:cxnLst>
              <a:rect l="0" t="0" r="r" b="b"/>
              <a:pathLst>
                <a:path w="31" h="38">
                  <a:moveTo>
                    <a:pt x="30" y="22"/>
                  </a:moveTo>
                  <a:lnTo>
                    <a:pt x="30" y="22"/>
                  </a:lnTo>
                  <a:cubicBezTo>
                    <a:pt x="30" y="22"/>
                    <a:pt x="15" y="8"/>
                    <a:pt x="0" y="0"/>
                  </a:cubicBezTo>
                  <a:cubicBezTo>
                    <a:pt x="15" y="15"/>
                    <a:pt x="23" y="30"/>
                    <a:pt x="30" y="37"/>
                  </a:cubicBezTo>
                  <a:cubicBezTo>
                    <a:pt x="30" y="30"/>
                    <a:pt x="30" y="22"/>
                    <a:pt x="30" y="22"/>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32" name="Freeform 40"/>
            <p:cNvSpPr>
              <a:spLocks noChangeArrowheads="1"/>
            </p:cNvSpPr>
            <p:nvPr/>
          </p:nvSpPr>
          <p:spPr bwMode="auto">
            <a:xfrm>
              <a:off x="11241306" y="10982234"/>
              <a:ext cx="97224" cy="93350"/>
            </a:xfrm>
            <a:custGeom>
              <a:avLst/>
              <a:gdLst>
                <a:gd name="T0" fmla="*/ 163 w 224"/>
                <a:gd name="T1" fmla="*/ 74 h 216"/>
                <a:gd name="T2" fmla="*/ 163 w 224"/>
                <a:gd name="T3" fmla="*/ 74 h 216"/>
                <a:gd name="T4" fmla="*/ 134 w 224"/>
                <a:gd name="T5" fmla="*/ 74 h 216"/>
                <a:gd name="T6" fmla="*/ 148 w 224"/>
                <a:gd name="T7" fmla="*/ 59 h 216"/>
                <a:gd name="T8" fmla="*/ 134 w 224"/>
                <a:gd name="T9" fmla="*/ 44 h 216"/>
                <a:gd name="T10" fmla="*/ 134 w 224"/>
                <a:gd name="T11" fmla="*/ 7 h 216"/>
                <a:gd name="T12" fmla="*/ 111 w 224"/>
                <a:gd name="T13" fmla="*/ 37 h 216"/>
                <a:gd name="T14" fmla="*/ 89 w 224"/>
                <a:gd name="T15" fmla="*/ 14 h 216"/>
                <a:gd name="T16" fmla="*/ 44 w 224"/>
                <a:gd name="T17" fmla="*/ 14 h 216"/>
                <a:gd name="T18" fmla="*/ 67 w 224"/>
                <a:gd name="T19" fmla="*/ 44 h 216"/>
                <a:gd name="T20" fmla="*/ 67 w 224"/>
                <a:gd name="T21" fmla="*/ 59 h 216"/>
                <a:gd name="T22" fmla="*/ 52 w 224"/>
                <a:gd name="T23" fmla="*/ 104 h 216"/>
                <a:gd name="T24" fmla="*/ 0 w 224"/>
                <a:gd name="T25" fmla="*/ 118 h 216"/>
                <a:gd name="T26" fmla="*/ 59 w 224"/>
                <a:gd name="T27" fmla="*/ 170 h 216"/>
                <a:gd name="T28" fmla="*/ 96 w 224"/>
                <a:gd name="T29" fmla="*/ 185 h 216"/>
                <a:gd name="T30" fmla="*/ 126 w 224"/>
                <a:gd name="T31" fmla="*/ 185 h 216"/>
                <a:gd name="T32" fmla="*/ 141 w 224"/>
                <a:gd name="T33" fmla="*/ 200 h 216"/>
                <a:gd name="T34" fmla="*/ 148 w 224"/>
                <a:gd name="T35" fmla="*/ 215 h 216"/>
                <a:gd name="T36" fmla="*/ 163 w 224"/>
                <a:gd name="T37" fmla="*/ 215 h 216"/>
                <a:gd name="T38" fmla="*/ 178 w 224"/>
                <a:gd name="T39" fmla="*/ 215 h 216"/>
                <a:gd name="T40" fmla="*/ 200 w 224"/>
                <a:gd name="T41" fmla="*/ 215 h 216"/>
                <a:gd name="T42" fmla="*/ 208 w 224"/>
                <a:gd name="T43" fmla="*/ 170 h 216"/>
                <a:gd name="T44" fmla="*/ 215 w 224"/>
                <a:gd name="T45" fmla="*/ 81 h 216"/>
                <a:gd name="T46" fmla="*/ 223 w 224"/>
                <a:gd name="T47" fmla="*/ 67 h 216"/>
                <a:gd name="T48" fmla="*/ 163 w 224"/>
                <a:gd name="T49" fmla="*/ 7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4" h="216">
                  <a:moveTo>
                    <a:pt x="163" y="74"/>
                  </a:moveTo>
                  <a:lnTo>
                    <a:pt x="163" y="74"/>
                  </a:lnTo>
                  <a:cubicBezTo>
                    <a:pt x="156" y="74"/>
                    <a:pt x="141" y="81"/>
                    <a:pt x="134" y="74"/>
                  </a:cubicBezTo>
                  <a:cubicBezTo>
                    <a:pt x="134" y="67"/>
                    <a:pt x="141" y="59"/>
                    <a:pt x="148" y="59"/>
                  </a:cubicBezTo>
                  <a:cubicBezTo>
                    <a:pt x="141" y="59"/>
                    <a:pt x="134" y="44"/>
                    <a:pt x="134" y="44"/>
                  </a:cubicBezTo>
                  <a:cubicBezTo>
                    <a:pt x="148" y="37"/>
                    <a:pt x="156" y="14"/>
                    <a:pt x="134" y="7"/>
                  </a:cubicBezTo>
                  <a:cubicBezTo>
                    <a:pt x="119" y="0"/>
                    <a:pt x="126" y="29"/>
                    <a:pt x="111" y="37"/>
                  </a:cubicBezTo>
                  <a:cubicBezTo>
                    <a:pt x="89" y="52"/>
                    <a:pt x="96" y="22"/>
                    <a:pt x="89" y="14"/>
                  </a:cubicBezTo>
                  <a:cubicBezTo>
                    <a:pt x="82" y="0"/>
                    <a:pt x="59" y="14"/>
                    <a:pt x="44" y="14"/>
                  </a:cubicBezTo>
                  <a:cubicBezTo>
                    <a:pt x="37" y="29"/>
                    <a:pt x="44" y="44"/>
                    <a:pt x="67" y="44"/>
                  </a:cubicBezTo>
                  <a:cubicBezTo>
                    <a:pt x="67" y="52"/>
                    <a:pt x="67" y="52"/>
                    <a:pt x="67" y="59"/>
                  </a:cubicBezTo>
                  <a:cubicBezTo>
                    <a:pt x="44" y="67"/>
                    <a:pt x="59" y="81"/>
                    <a:pt x="52" y="104"/>
                  </a:cubicBezTo>
                  <a:cubicBezTo>
                    <a:pt x="52" y="104"/>
                    <a:pt x="7" y="96"/>
                    <a:pt x="0" y="118"/>
                  </a:cubicBezTo>
                  <a:cubicBezTo>
                    <a:pt x="22" y="118"/>
                    <a:pt x="82" y="141"/>
                    <a:pt x="59" y="170"/>
                  </a:cubicBezTo>
                  <a:cubicBezTo>
                    <a:pt x="74" y="178"/>
                    <a:pt x="82" y="185"/>
                    <a:pt x="96" y="185"/>
                  </a:cubicBezTo>
                  <a:cubicBezTo>
                    <a:pt x="96" y="200"/>
                    <a:pt x="126" y="200"/>
                    <a:pt x="126" y="185"/>
                  </a:cubicBezTo>
                  <a:cubicBezTo>
                    <a:pt x="134" y="185"/>
                    <a:pt x="141" y="193"/>
                    <a:pt x="141" y="200"/>
                  </a:cubicBezTo>
                  <a:lnTo>
                    <a:pt x="148" y="215"/>
                  </a:lnTo>
                  <a:cubicBezTo>
                    <a:pt x="148" y="215"/>
                    <a:pt x="156" y="215"/>
                    <a:pt x="163" y="215"/>
                  </a:cubicBezTo>
                  <a:cubicBezTo>
                    <a:pt x="163" y="215"/>
                    <a:pt x="171" y="215"/>
                    <a:pt x="178" y="215"/>
                  </a:cubicBezTo>
                  <a:cubicBezTo>
                    <a:pt x="186" y="207"/>
                    <a:pt x="193" y="215"/>
                    <a:pt x="200" y="215"/>
                  </a:cubicBezTo>
                  <a:cubicBezTo>
                    <a:pt x="208" y="200"/>
                    <a:pt x="208" y="185"/>
                    <a:pt x="208" y="170"/>
                  </a:cubicBezTo>
                  <a:cubicBezTo>
                    <a:pt x="208" y="141"/>
                    <a:pt x="208" y="111"/>
                    <a:pt x="215" y="81"/>
                  </a:cubicBezTo>
                  <a:cubicBezTo>
                    <a:pt x="215" y="81"/>
                    <a:pt x="223" y="74"/>
                    <a:pt x="223" y="67"/>
                  </a:cubicBezTo>
                  <a:cubicBezTo>
                    <a:pt x="200" y="59"/>
                    <a:pt x="178" y="67"/>
                    <a:pt x="163" y="74"/>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33" name="Freeform 41"/>
            <p:cNvSpPr>
              <a:spLocks noChangeArrowheads="1"/>
            </p:cNvSpPr>
            <p:nvPr/>
          </p:nvSpPr>
          <p:spPr bwMode="auto">
            <a:xfrm>
              <a:off x="11281338" y="11319437"/>
              <a:ext cx="55285" cy="64773"/>
            </a:xfrm>
            <a:custGeom>
              <a:avLst/>
              <a:gdLst>
                <a:gd name="T0" fmla="*/ 45 w 127"/>
                <a:gd name="T1" fmla="*/ 97 h 150"/>
                <a:gd name="T2" fmla="*/ 45 w 127"/>
                <a:gd name="T3" fmla="*/ 97 h 150"/>
                <a:gd name="T4" fmla="*/ 45 w 127"/>
                <a:gd name="T5" fmla="*/ 97 h 150"/>
                <a:gd name="T6" fmla="*/ 59 w 127"/>
                <a:gd name="T7" fmla="*/ 112 h 150"/>
                <a:gd name="T8" fmla="*/ 82 w 127"/>
                <a:gd name="T9" fmla="*/ 127 h 150"/>
                <a:gd name="T10" fmla="*/ 119 w 127"/>
                <a:gd name="T11" fmla="*/ 134 h 150"/>
                <a:gd name="T12" fmla="*/ 119 w 127"/>
                <a:gd name="T13" fmla="*/ 45 h 150"/>
                <a:gd name="T14" fmla="*/ 97 w 127"/>
                <a:gd name="T15" fmla="*/ 8 h 150"/>
                <a:gd name="T16" fmla="*/ 37 w 127"/>
                <a:gd name="T17" fmla="*/ 8 h 150"/>
                <a:gd name="T18" fmla="*/ 0 w 127"/>
                <a:gd name="T19" fmla="*/ 45 h 150"/>
                <a:gd name="T20" fmla="*/ 45 w 127"/>
                <a:gd name="T21" fmla="*/ 9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50">
                  <a:moveTo>
                    <a:pt x="45" y="97"/>
                  </a:moveTo>
                  <a:lnTo>
                    <a:pt x="45" y="97"/>
                  </a:lnTo>
                  <a:lnTo>
                    <a:pt x="45" y="97"/>
                  </a:lnTo>
                  <a:cubicBezTo>
                    <a:pt x="59" y="97"/>
                    <a:pt x="52" y="104"/>
                    <a:pt x="59" y="112"/>
                  </a:cubicBezTo>
                  <a:cubicBezTo>
                    <a:pt x="67" y="119"/>
                    <a:pt x="74" y="119"/>
                    <a:pt x="82" y="127"/>
                  </a:cubicBezTo>
                  <a:cubicBezTo>
                    <a:pt x="104" y="141"/>
                    <a:pt x="97" y="149"/>
                    <a:pt x="119" y="134"/>
                  </a:cubicBezTo>
                  <a:cubicBezTo>
                    <a:pt x="126" y="104"/>
                    <a:pt x="126" y="67"/>
                    <a:pt x="119" y="45"/>
                  </a:cubicBezTo>
                  <a:cubicBezTo>
                    <a:pt x="111" y="30"/>
                    <a:pt x="104" y="15"/>
                    <a:pt x="97" y="8"/>
                  </a:cubicBezTo>
                  <a:cubicBezTo>
                    <a:pt x="82" y="0"/>
                    <a:pt x="59" y="0"/>
                    <a:pt x="37" y="8"/>
                  </a:cubicBezTo>
                  <a:cubicBezTo>
                    <a:pt x="15" y="15"/>
                    <a:pt x="30" y="45"/>
                    <a:pt x="0" y="45"/>
                  </a:cubicBezTo>
                  <a:cubicBezTo>
                    <a:pt x="0" y="60"/>
                    <a:pt x="22" y="90"/>
                    <a:pt x="45" y="97"/>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34" name="Freeform 42"/>
            <p:cNvSpPr>
              <a:spLocks noChangeArrowheads="1"/>
            </p:cNvSpPr>
            <p:nvPr/>
          </p:nvSpPr>
          <p:spPr bwMode="auto">
            <a:xfrm>
              <a:off x="9321595" y="8191267"/>
              <a:ext cx="97226" cy="186699"/>
            </a:xfrm>
            <a:custGeom>
              <a:avLst/>
              <a:gdLst>
                <a:gd name="T0" fmla="*/ 215 w 224"/>
                <a:gd name="T1" fmla="*/ 193 h 432"/>
                <a:gd name="T2" fmla="*/ 215 w 224"/>
                <a:gd name="T3" fmla="*/ 193 h 432"/>
                <a:gd name="T4" fmla="*/ 193 w 224"/>
                <a:gd name="T5" fmla="*/ 193 h 432"/>
                <a:gd name="T6" fmla="*/ 186 w 224"/>
                <a:gd name="T7" fmla="*/ 215 h 432"/>
                <a:gd name="T8" fmla="*/ 119 w 224"/>
                <a:gd name="T9" fmla="*/ 186 h 432"/>
                <a:gd name="T10" fmla="*/ 156 w 224"/>
                <a:gd name="T11" fmla="*/ 156 h 432"/>
                <a:gd name="T12" fmla="*/ 215 w 224"/>
                <a:gd name="T13" fmla="*/ 134 h 432"/>
                <a:gd name="T14" fmla="*/ 60 w 224"/>
                <a:gd name="T15" fmla="*/ 0 h 432"/>
                <a:gd name="T16" fmla="*/ 22 w 224"/>
                <a:gd name="T17" fmla="*/ 37 h 432"/>
                <a:gd name="T18" fmla="*/ 15 w 224"/>
                <a:gd name="T19" fmla="*/ 37 h 432"/>
                <a:gd name="T20" fmla="*/ 7 w 224"/>
                <a:gd name="T21" fmla="*/ 215 h 432"/>
                <a:gd name="T22" fmla="*/ 223 w 224"/>
                <a:gd name="T23" fmla="*/ 290 h 432"/>
                <a:gd name="T24" fmla="*/ 223 w 224"/>
                <a:gd name="T25" fmla="*/ 230 h 432"/>
                <a:gd name="T26" fmla="*/ 223 w 224"/>
                <a:gd name="T27" fmla="*/ 230 h 432"/>
                <a:gd name="T28" fmla="*/ 223 w 224"/>
                <a:gd name="T29" fmla="*/ 230 h 432"/>
                <a:gd name="T30" fmla="*/ 223 w 224"/>
                <a:gd name="T31" fmla="*/ 193 h 432"/>
                <a:gd name="T32" fmla="*/ 215 w 224"/>
                <a:gd name="T33" fmla="*/ 19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432">
                  <a:moveTo>
                    <a:pt x="215" y="193"/>
                  </a:moveTo>
                  <a:lnTo>
                    <a:pt x="215" y="193"/>
                  </a:lnTo>
                  <a:cubicBezTo>
                    <a:pt x="208" y="193"/>
                    <a:pt x="201" y="193"/>
                    <a:pt x="193" y="193"/>
                  </a:cubicBezTo>
                  <a:cubicBezTo>
                    <a:pt x="193" y="201"/>
                    <a:pt x="186" y="208"/>
                    <a:pt x="186" y="215"/>
                  </a:cubicBezTo>
                  <a:cubicBezTo>
                    <a:pt x="171" y="215"/>
                    <a:pt x="119" y="223"/>
                    <a:pt x="119" y="186"/>
                  </a:cubicBezTo>
                  <a:cubicBezTo>
                    <a:pt x="126" y="171"/>
                    <a:pt x="149" y="178"/>
                    <a:pt x="156" y="156"/>
                  </a:cubicBezTo>
                  <a:cubicBezTo>
                    <a:pt x="178" y="156"/>
                    <a:pt x="223" y="171"/>
                    <a:pt x="215" y="134"/>
                  </a:cubicBezTo>
                  <a:cubicBezTo>
                    <a:pt x="208" y="96"/>
                    <a:pt x="112" y="15"/>
                    <a:pt x="60" y="0"/>
                  </a:cubicBezTo>
                  <a:cubicBezTo>
                    <a:pt x="60" y="15"/>
                    <a:pt x="37" y="22"/>
                    <a:pt x="22" y="37"/>
                  </a:cubicBezTo>
                  <a:cubicBezTo>
                    <a:pt x="22" y="37"/>
                    <a:pt x="22" y="37"/>
                    <a:pt x="15" y="37"/>
                  </a:cubicBezTo>
                  <a:cubicBezTo>
                    <a:pt x="0" y="89"/>
                    <a:pt x="0" y="186"/>
                    <a:pt x="7" y="215"/>
                  </a:cubicBezTo>
                  <a:cubicBezTo>
                    <a:pt x="52" y="431"/>
                    <a:pt x="67" y="297"/>
                    <a:pt x="223" y="290"/>
                  </a:cubicBezTo>
                  <a:cubicBezTo>
                    <a:pt x="223" y="275"/>
                    <a:pt x="223" y="252"/>
                    <a:pt x="223" y="230"/>
                  </a:cubicBezTo>
                  <a:lnTo>
                    <a:pt x="223" y="230"/>
                  </a:lnTo>
                  <a:lnTo>
                    <a:pt x="223" y="230"/>
                  </a:lnTo>
                  <a:cubicBezTo>
                    <a:pt x="223" y="215"/>
                    <a:pt x="223" y="208"/>
                    <a:pt x="223" y="193"/>
                  </a:cubicBezTo>
                  <a:cubicBezTo>
                    <a:pt x="223" y="193"/>
                    <a:pt x="223" y="193"/>
                    <a:pt x="215" y="193"/>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
          <p:nvSpPr>
            <p:cNvPr id="335" name="Freeform 43"/>
            <p:cNvSpPr>
              <a:spLocks noChangeArrowheads="1"/>
            </p:cNvSpPr>
            <p:nvPr/>
          </p:nvSpPr>
          <p:spPr bwMode="auto">
            <a:xfrm>
              <a:off x="9329221" y="8191267"/>
              <a:ext cx="19064" cy="17146"/>
            </a:xfrm>
            <a:custGeom>
              <a:avLst/>
              <a:gdLst>
                <a:gd name="T0" fmla="*/ 45 w 46"/>
                <a:gd name="T1" fmla="*/ 0 h 38"/>
                <a:gd name="T2" fmla="*/ 45 w 46"/>
                <a:gd name="T3" fmla="*/ 0 h 38"/>
                <a:gd name="T4" fmla="*/ 22 w 46"/>
                <a:gd name="T5" fmla="*/ 0 h 38"/>
                <a:gd name="T6" fmla="*/ 0 w 46"/>
                <a:gd name="T7" fmla="*/ 37 h 38"/>
                <a:gd name="T8" fmla="*/ 7 w 46"/>
                <a:gd name="T9" fmla="*/ 37 h 38"/>
                <a:gd name="T10" fmla="*/ 45 w 46"/>
                <a:gd name="T11" fmla="*/ 0 h 38"/>
              </a:gdLst>
              <a:ahLst/>
              <a:cxnLst>
                <a:cxn ang="0">
                  <a:pos x="T0" y="T1"/>
                </a:cxn>
                <a:cxn ang="0">
                  <a:pos x="T2" y="T3"/>
                </a:cxn>
                <a:cxn ang="0">
                  <a:pos x="T4" y="T5"/>
                </a:cxn>
                <a:cxn ang="0">
                  <a:pos x="T6" y="T7"/>
                </a:cxn>
                <a:cxn ang="0">
                  <a:pos x="T8" y="T9"/>
                </a:cxn>
                <a:cxn ang="0">
                  <a:pos x="T10" y="T11"/>
                </a:cxn>
              </a:cxnLst>
              <a:rect l="0" t="0" r="r" b="b"/>
              <a:pathLst>
                <a:path w="46" h="38">
                  <a:moveTo>
                    <a:pt x="45" y="0"/>
                  </a:moveTo>
                  <a:lnTo>
                    <a:pt x="45" y="0"/>
                  </a:lnTo>
                  <a:cubicBezTo>
                    <a:pt x="30" y="0"/>
                    <a:pt x="22" y="0"/>
                    <a:pt x="22" y="0"/>
                  </a:cubicBezTo>
                  <a:cubicBezTo>
                    <a:pt x="15" y="7"/>
                    <a:pt x="7" y="22"/>
                    <a:pt x="0" y="37"/>
                  </a:cubicBezTo>
                  <a:cubicBezTo>
                    <a:pt x="7" y="37"/>
                    <a:pt x="7" y="37"/>
                    <a:pt x="7" y="37"/>
                  </a:cubicBezTo>
                  <a:cubicBezTo>
                    <a:pt x="22" y="22"/>
                    <a:pt x="45" y="15"/>
                    <a:pt x="45" y="0"/>
                  </a:cubicBezTo>
                </a:path>
              </a:pathLst>
            </a:custGeom>
            <a:grpFill/>
            <a:ln w="9525" cap="flat">
              <a:solidFill>
                <a:schemeClr val="bg1"/>
              </a:solidFill>
              <a:bevel/>
              <a:headEnd/>
              <a:tailEnd/>
            </a:ln>
            <a:effectLst/>
          </p:spPr>
          <p:txBody>
            <a:bodyPr wrap="none" lIns="121853" tIns="60926" rIns="121853" bIns="609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grpSp>
      <p:sp>
        <p:nvSpPr>
          <p:cNvPr id="292" name="Rectangle 291"/>
          <p:cNvSpPr/>
          <p:nvPr/>
        </p:nvSpPr>
        <p:spPr>
          <a:xfrm>
            <a:off x="11215749" y="4260487"/>
            <a:ext cx="59807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lumMod val="85000"/>
                  </a:srgbClr>
                </a:solidFill>
                <a:effectLst/>
                <a:uLnTx/>
                <a:uFillTx/>
                <a:latin typeface="Arial" panose="020B0604020202020204" pitchFamily="34" charset="0"/>
                <a:ea typeface="Open Sans" panose="020B0606030504020204" pitchFamily="34" charset="0"/>
                <a:cs typeface="Arial" panose="020B0604020202020204" pitchFamily="34" charset="0"/>
              </a:rPr>
              <a:t>INDIA</a:t>
            </a:r>
            <a:endParaRPr kumimoji="0" lang="en-US" sz="1200" b="0" i="0" u="none" strike="noStrike" kern="1200" cap="none" spc="0" normalizeH="0" baseline="0" noProof="0">
              <a:ln>
                <a:noFill/>
              </a:ln>
              <a:solidFill>
                <a:srgbClr val="FFFFFF">
                  <a:lumMod val="85000"/>
                </a:srgbClr>
              </a:solidFill>
              <a:effectLst/>
              <a:uLnTx/>
              <a:uFillTx/>
              <a:latin typeface="Arial" charset="0"/>
              <a:ea typeface="+mn-ea"/>
              <a:cs typeface="+mn-cs"/>
            </a:endParaRPr>
          </a:p>
        </p:txBody>
      </p:sp>
      <p:cxnSp>
        <p:nvCxnSpPr>
          <p:cNvPr id="336" name="Straight Connector 335">
            <a:extLst>
              <a:ext uri="{C183D7F6-B498-43B3-948B-1728B52AA6E4}">
                <adec:decorative xmlns:adec="http://schemas.microsoft.com/office/drawing/2017/decorative" val="1"/>
              </a:ext>
            </a:extLst>
          </p:cNvPr>
          <p:cNvCxnSpPr/>
          <p:nvPr/>
        </p:nvCxnSpPr>
        <p:spPr>
          <a:xfrm>
            <a:off x="0" y="5467600"/>
            <a:ext cx="679076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C183D7F6-B498-43B3-948B-1728B52AA6E4}">
                <adec:decorative xmlns:adec="http://schemas.microsoft.com/office/drawing/2017/decorative" val="1"/>
              </a:ext>
            </a:extLst>
          </p:cNvPr>
          <p:cNvCxnSpPr/>
          <p:nvPr/>
        </p:nvCxnSpPr>
        <p:spPr>
          <a:xfrm>
            <a:off x="8135408" y="5468279"/>
            <a:ext cx="104749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C183D7F6-B498-43B3-948B-1728B52AA6E4}">
                <adec:decorative xmlns:adec="http://schemas.microsoft.com/office/drawing/2017/decorative" val="1"/>
              </a:ext>
            </a:extLst>
          </p:cNvPr>
          <p:cNvCxnSpPr/>
          <p:nvPr/>
        </p:nvCxnSpPr>
        <p:spPr>
          <a:xfrm>
            <a:off x="9898129" y="5467600"/>
            <a:ext cx="45900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C183D7F6-B498-43B3-948B-1728B52AA6E4}">
                <adec:decorative xmlns:adec="http://schemas.microsoft.com/office/drawing/2017/decorative" val="1"/>
              </a:ext>
            </a:extLst>
          </p:cNvPr>
          <p:cNvCxnSpPr/>
          <p:nvPr/>
        </p:nvCxnSpPr>
        <p:spPr>
          <a:xfrm>
            <a:off x="11549787" y="5467600"/>
            <a:ext cx="64159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C183D7F6-B498-43B3-948B-1728B52AA6E4}">
                <adec:decorative xmlns:adec="http://schemas.microsoft.com/office/drawing/2017/decorative" val="1"/>
              </a:ext>
            </a:extLst>
          </p:cNvPr>
          <p:cNvCxnSpPr/>
          <p:nvPr/>
        </p:nvCxnSpPr>
        <p:spPr>
          <a:xfrm>
            <a:off x="8399343" y="2484958"/>
            <a:ext cx="165909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C183D7F6-B498-43B3-948B-1728B52AA6E4}">
                <adec:decorative xmlns:adec="http://schemas.microsoft.com/office/drawing/2017/decorative" val="1"/>
              </a:ext>
            </a:extLst>
          </p:cNvPr>
          <p:cNvCxnSpPr/>
          <p:nvPr/>
        </p:nvCxnSpPr>
        <p:spPr>
          <a:xfrm>
            <a:off x="10772609" y="2484958"/>
            <a:ext cx="141877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075B7C5-6BBC-8E4A-B7D6-2BA791A864FC}"/>
              </a:ext>
              <a:ext uri="{C183D7F6-B498-43B3-948B-1728B52AA6E4}">
                <adec:decorative xmlns:adec="http://schemas.microsoft.com/office/drawing/2017/decorative" val="1"/>
              </a:ext>
            </a:extLst>
          </p:cNvPr>
          <p:cNvGrpSpPr/>
          <p:nvPr/>
        </p:nvGrpSpPr>
        <p:grpSpPr>
          <a:xfrm>
            <a:off x="379847" y="2697658"/>
            <a:ext cx="886714" cy="886714"/>
            <a:chOff x="379847" y="2697658"/>
            <a:chExt cx="886714" cy="886714"/>
          </a:xfrm>
        </p:grpSpPr>
        <p:sp>
          <p:nvSpPr>
            <p:cNvPr id="258" name="Oval 257"/>
            <p:cNvSpPr>
              <a:spLocks noChangeAspect="1"/>
            </p:cNvSpPr>
            <p:nvPr/>
          </p:nvSpPr>
          <p:spPr>
            <a:xfrm>
              <a:off x="379847" y="2697658"/>
              <a:ext cx="886714" cy="886714"/>
            </a:xfrm>
            <a:prstGeom prst="ellipse">
              <a:avLst/>
            </a:prstGeom>
            <a:solidFill>
              <a:schemeClr val="bg1"/>
            </a:solidFill>
            <a:ln w="31750">
              <a:solidFill>
                <a:srgbClr val="FFB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59" name="Picture 25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778" y="2898162"/>
              <a:ext cx="485706" cy="485706"/>
            </a:xfrm>
            <a:prstGeom prst="rect">
              <a:avLst/>
            </a:prstGeom>
          </p:spPr>
        </p:pic>
      </p:grpSp>
      <p:grpSp>
        <p:nvGrpSpPr>
          <p:cNvPr id="17" name="Group 16" descr="12 U.S. locations">
            <a:extLst>
              <a:ext uri="{FF2B5EF4-FFF2-40B4-BE49-F238E27FC236}">
                <a16:creationId xmlns:a16="http://schemas.microsoft.com/office/drawing/2014/main" id="{09C59309-407C-974C-AC85-216642303588}"/>
              </a:ext>
            </a:extLst>
          </p:cNvPr>
          <p:cNvGrpSpPr/>
          <p:nvPr/>
        </p:nvGrpSpPr>
        <p:grpSpPr>
          <a:xfrm>
            <a:off x="1420024" y="2837777"/>
            <a:ext cx="1379034" cy="644092"/>
            <a:chOff x="1420024" y="2837777"/>
            <a:chExt cx="1379034" cy="644092"/>
          </a:xfrm>
        </p:grpSpPr>
        <p:sp>
          <p:nvSpPr>
            <p:cNvPr id="256" name="Text Placeholder 3"/>
            <p:cNvSpPr txBox="1">
              <a:spLocks/>
            </p:cNvSpPr>
            <p:nvPr/>
          </p:nvSpPr>
          <p:spPr>
            <a:xfrm>
              <a:off x="1420024" y="2837777"/>
              <a:ext cx="1243381" cy="3744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a:buNone/>
                <a:tabLst/>
                <a:defRPr/>
              </a:pPr>
              <a:r>
                <a:rPr kumimoji="0" lang="en-US" altLang="ja-JP" sz="2000" b="0" i="0" u="none" strike="noStrike" kern="1200" cap="none" spc="0" normalizeH="0" baseline="0" noProof="0">
                  <a:ln>
                    <a:noFill/>
                  </a:ln>
                  <a:solidFill>
                    <a:srgbClr val="412D5D"/>
                  </a:solidFill>
                  <a:effectLst/>
                  <a:uLnTx/>
                  <a:uFillTx/>
                  <a:latin typeface="Arial" panose="020B0604020202020204" pitchFamily="34" charset="0"/>
                  <a:ea typeface="ＭＳ Ｐゴシック" panose="020B0600070205080204" pitchFamily="34" charset="-128"/>
                  <a:cs typeface="Arial" panose="020B0604020202020204" pitchFamily="34" charset="0"/>
                </a:rPr>
                <a:t>12 U.S.</a:t>
              </a:r>
              <a:endParaRPr kumimoji="0" lang="en-US" sz="2000" b="0" i="0" u="none" strike="noStrike" kern="1200" cap="none" spc="0" normalizeH="0" baseline="0" noProof="0">
                <a:ln>
                  <a:noFill/>
                </a:ln>
                <a:solidFill>
                  <a:srgbClr val="412D5D"/>
                </a:solidFill>
                <a:effectLst/>
                <a:uLnTx/>
                <a:uFillTx/>
                <a:latin typeface="Arial" panose="020B0604020202020204" pitchFamily="34" charset="0"/>
                <a:ea typeface="+mn-ea"/>
                <a:cs typeface="Arial" panose="020B0604020202020204" pitchFamily="34" charset="0"/>
              </a:endParaRPr>
            </a:p>
          </p:txBody>
        </p:sp>
        <p:sp>
          <p:nvSpPr>
            <p:cNvPr id="257" name="Rectangle 256"/>
            <p:cNvSpPr/>
            <p:nvPr/>
          </p:nvSpPr>
          <p:spPr>
            <a:xfrm>
              <a:off x="1434530" y="3174092"/>
              <a:ext cx="1364528"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Locations</a:t>
              </a:r>
              <a:endParaRPr kumimoji="0" lang="en-US" sz="1400" b="0" i="0" u="none" strike="noStrike" kern="1200" cap="none" spc="0" normalizeH="0" baseline="0" noProof="0">
                <a:ln>
                  <a:noFill/>
                </a:ln>
                <a:solidFill>
                  <a:srgbClr val="424242"/>
                </a:solidFill>
                <a:effectLst/>
                <a:uLnTx/>
                <a:uFillTx/>
                <a:latin typeface="Arial" charset="0"/>
                <a:ea typeface="+mn-ea"/>
                <a:cs typeface="+mn-cs"/>
              </a:endParaRPr>
            </a:p>
          </p:txBody>
        </p:sp>
      </p:grpSp>
      <p:grpSp>
        <p:nvGrpSpPr>
          <p:cNvPr id="13" name="Group 12">
            <a:extLst>
              <a:ext uri="{FF2B5EF4-FFF2-40B4-BE49-F238E27FC236}">
                <a16:creationId xmlns:a16="http://schemas.microsoft.com/office/drawing/2014/main" id="{F72EB951-169A-1F48-895C-63B6BB0823AB}"/>
              </a:ext>
              <a:ext uri="{C183D7F6-B498-43B3-948B-1728B52AA6E4}">
                <adec:decorative xmlns:adec="http://schemas.microsoft.com/office/drawing/2017/decorative" val="1"/>
              </a:ext>
            </a:extLst>
          </p:cNvPr>
          <p:cNvGrpSpPr/>
          <p:nvPr/>
        </p:nvGrpSpPr>
        <p:grpSpPr>
          <a:xfrm>
            <a:off x="5615236" y="2715519"/>
            <a:ext cx="886714" cy="843494"/>
            <a:chOff x="5351301" y="4246536"/>
            <a:chExt cx="886714" cy="843494"/>
          </a:xfrm>
        </p:grpSpPr>
        <p:sp>
          <p:nvSpPr>
            <p:cNvPr id="276" name="Oval 275"/>
            <p:cNvSpPr>
              <a:spLocks noChangeAspect="1"/>
            </p:cNvSpPr>
            <p:nvPr/>
          </p:nvSpPr>
          <p:spPr>
            <a:xfrm>
              <a:off x="5351301" y="4246536"/>
              <a:ext cx="886714" cy="843494"/>
            </a:xfrm>
            <a:prstGeom prst="ellipse">
              <a:avLst/>
            </a:prstGeom>
            <a:solidFill>
              <a:schemeClr val="bg1"/>
            </a:solidFill>
            <a:ln w="31750">
              <a:solidFill>
                <a:srgbClr val="FFB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77" name="Picture 27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1806" y="4447040"/>
              <a:ext cx="485706" cy="462032"/>
            </a:xfrm>
            <a:prstGeom prst="rect">
              <a:avLst/>
            </a:prstGeom>
          </p:spPr>
        </p:pic>
      </p:grpSp>
      <p:grpSp>
        <p:nvGrpSpPr>
          <p:cNvPr id="20" name="Group 19" descr="62 Fortune 500 clients">
            <a:extLst>
              <a:ext uri="{FF2B5EF4-FFF2-40B4-BE49-F238E27FC236}">
                <a16:creationId xmlns:a16="http://schemas.microsoft.com/office/drawing/2014/main" id="{C7834306-B4E3-E341-A1BD-528C76781741}"/>
              </a:ext>
            </a:extLst>
          </p:cNvPr>
          <p:cNvGrpSpPr/>
          <p:nvPr/>
        </p:nvGrpSpPr>
        <p:grpSpPr>
          <a:xfrm>
            <a:off x="6566165" y="2857883"/>
            <a:ext cx="1833178" cy="657341"/>
            <a:chOff x="6302230" y="4388900"/>
            <a:chExt cx="1833178" cy="657341"/>
          </a:xfrm>
        </p:grpSpPr>
        <p:sp>
          <p:nvSpPr>
            <p:cNvPr id="274" name="Text Placeholder 3"/>
            <p:cNvSpPr txBox="1">
              <a:spLocks/>
            </p:cNvSpPr>
            <p:nvPr/>
          </p:nvSpPr>
          <p:spPr>
            <a:xfrm>
              <a:off x="6302230" y="4388900"/>
              <a:ext cx="1243381" cy="35617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a:buNone/>
                <a:tabLst/>
                <a:defRPr/>
              </a:pPr>
              <a:r>
                <a:rPr kumimoji="0" lang="en-US" sz="2000" b="0" i="0" u="none" strike="noStrike" kern="1200" cap="none" spc="0" normalizeH="0" baseline="0" noProof="0">
                  <a:ln>
                    <a:noFill/>
                  </a:ln>
                  <a:solidFill>
                    <a:srgbClr val="412D5D"/>
                  </a:solidFill>
                  <a:effectLst/>
                  <a:uLnTx/>
                  <a:uFillTx/>
                  <a:latin typeface="Arial" panose="020B0604020202020204" pitchFamily="34" charset="0"/>
                  <a:ea typeface="+mn-ea"/>
                  <a:cs typeface="Arial" panose="020B0604020202020204" pitchFamily="34" charset="0"/>
                </a:rPr>
                <a:t>62</a:t>
              </a:r>
            </a:p>
          </p:txBody>
        </p:sp>
        <p:sp>
          <p:nvSpPr>
            <p:cNvPr id="275" name="Rectangle 274"/>
            <p:cNvSpPr/>
            <p:nvPr/>
          </p:nvSpPr>
          <p:spPr>
            <a:xfrm>
              <a:off x="6305244" y="4738464"/>
              <a:ext cx="1830164"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Fortune 500 Clients</a:t>
              </a:r>
              <a:endParaRPr kumimoji="0" lang="en-US" sz="1400" b="0" i="0" u="none" strike="noStrike" kern="1200" cap="none" spc="0" normalizeH="0" baseline="0" noProof="0">
                <a:ln>
                  <a:noFill/>
                </a:ln>
                <a:solidFill>
                  <a:srgbClr val="424242"/>
                </a:solidFill>
                <a:effectLst/>
                <a:uLnTx/>
                <a:uFillTx/>
                <a:latin typeface="Arial" charset="0"/>
                <a:ea typeface="+mn-ea"/>
                <a:cs typeface="+mn-cs"/>
              </a:endParaRPr>
            </a:p>
          </p:txBody>
        </p:sp>
      </p:grpSp>
      <p:grpSp>
        <p:nvGrpSpPr>
          <p:cNvPr id="16" name="Group 15">
            <a:extLst>
              <a:ext uri="{FF2B5EF4-FFF2-40B4-BE49-F238E27FC236}">
                <a16:creationId xmlns:a16="http://schemas.microsoft.com/office/drawing/2014/main" id="{1C18D424-351B-4046-9F76-C7CAB68C6041}"/>
              </a:ext>
              <a:ext uri="{C183D7F6-B498-43B3-948B-1728B52AA6E4}">
                <adec:decorative xmlns:adec="http://schemas.microsoft.com/office/drawing/2017/decorative" val="1"/>
              </a:ext>
            </a:extLst>
          </p:cNvPr>
          <p:cNvGrpSpPr/>
          <p:nvPr/>
        </p:nvGrpSpPr>
        <p:grpSpPr>
          <a:xfrm>
            <a:off x="3032859" y="4198717"/>
            <a:ext cx="886714" cy="886714"/>
            <a:chOff x="3004798" y="2683448"/>
            <a:chExt cx="886714" cy="886714"/>
          </a:xfrm>
        </p:grpSpPr>
        <p:sp>
          <p:nvSpPr>
            <p:cNvPr id="282" name="Oval 281"/>
            <p:cNvSpPr>
              <a:spLocks noChangeAspect="1"/>
            </p:cNvSpPr>
            <p:nvPr/>
          </p:nvSpPr>
          <p:spPr>
            <a:xfrm>
              <a:off x="3004798" y="2683448"/>
              <a:ext cx="886714" cy="886714"/>
            </a:xfrm>
            <a:prstGeom prst="ellipse">
              <a:avLst/>
            </a:prstGeom>
            <a:solidFill>
              <a:schemeClr val="bg1"/>
            </a:solidFill>
            <a:ln w="31750">
              <a:solidFill>
                <a:srgbClr val="FFB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83" name="Picture 28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4330" y="2854924"/>
              <a:ext cx="485706" cy="485706"/>
            </a:xfrm>
            <a:prstGeom prst="rect">
              <a:avLst/>
            </a:prstGeom>
          </p:spPr>
        </p:pic>
      </p:grpSp>
      <p:grpSp>
        <p:nvGrpSpPr>
          <p:cNvPr id="18" name="Group 17" descr="900+ consultants">
            <a:extLst>
              <a:ext uri="{FF2B5EF4-FFF2-40B4-BE49-F238E27FC236}">
                <a16:creationId xmlns:a16="http://schemas.microsoft.com/office/drawing/2014/main" id="{BF603493-709B-F049-9159-756439E1C2F4}"/>
              </a:ext>
            </a:extLst>
          </p:cNvPr>
          <p:cNvGrpSpPr/>
          <p:nvPr/>
        </p:nvGrpSpPr>
        <p:grpSpPr>
          <a:xfrm>
            <a:off x="4079952" y="4356188"/>
            <a:ext cx="1576991" cy="650466"/>
            <a:chOff x="4051891" y="2840919"/>
            <a:chExt cx="1576991" cy="650466"/>
          </a:xfrm>
        </p:grpSpPr>
        <p:sp>
          <p:nvSpPr>
            <p:cNvPr id="280" name="Text Placeholder 3"/>
            <p:cNvSpPr txBox="1">
              <a:spLocks/>
            </p:cNvSpPr>
            <p:nvPr/>
          </p:nvSpPr>
          <p:spPr>
            <a:xfrm>
              <a:off x="4051891" y="2840919"/>
              <a:ext cx="1243381" cy="3744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a:buNone/>
                <a:tabLst/>
                <a:defRPr/>
              </a:pPr>
              <a:r>
                <a:rPr kumimoji="0" lang="en-US" sz="2000" b="0" i="0" u="none" strike="noStrike" kern="1200" cap="none" spc="0" normalizeH="0" baseline="0" noProof="0">
                  <a:ln>
                    <a:noFill/>
                  </a:ln>
                  <a:solidFill>
                    <a:srgbClr val="412D5D"/>
                  </a:solidFill>
                  <a:effectLst/>
                  <a:uLnTx/>
                  <a:uFillTx/>
                  <a:latin typeface="Arial" panose="020B0604020202020204" pitchFamily="34" charset="0"/>
                  <a:ea typeface="+mn-ea"/>
                  <a:cs typeface="Arial" panose="020B0604020202020204" pitchFamily="34" charset="0"/>
                </a:rPr>
                <a:t>900+</a:t>
              </a:r>
            </a:p>
          </p:txBody>
        </p:sp>
        <p:sp>
          <p:nvSpPr>
            <p:cNvPr id="281" name="Rectangle 280"/>
            <p:cNvSpPr/>
            <p:nvPr/>
          </p:nvSpPr>
          <p:spPr>
            <a:xfrm>
              <a:off x="4054905" y="3183608"/>
              <a:ext cx="1573977"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Consultants</a:t>
              </a:r>
              <a:endParaRPr kumimoji="0" lang="en-US" sz="1400" b="0" i="0" u="none" strike="noStrike" kern="1200" cap="none" spc="0" normalizeH="0" baseline="0" noProof="0">
                <a:ln>
                  <a:noFill/>
                </a:ln>
                <a:solidFill>
                  <a:srgbClr val="424242"/>
                </a:solidFill>
                <a:effectLst/>
                <a:uLnTx/>
                <a:uFillTx/>
                <a:latin typeface="Arial" charset="0"/>
                <a:ea typeface="+mn-ea"/>
                <a:cs typeface="+mn-cs"/>
              </a:endParaRPr>
            </a:p>
          </p:txBody>
        </p:sp>
      </p:grpSp>
      <p:grpSp>
        <p:nvGrpSpPr>
          <p:cNvPr id="12" name="Group 11">
            <a:extLst>
              <a:ext uri="{FF2B5EF4-FFF2-40B4-BE49-F238E27FC236}">
                <a16:creationId xmlns:a16="http://schemas.microsoft.com/office/drawing/2014/main" id="{594E9430-F8A0-CB4F-B2F2-5B78E7F8B9CA}"/>
              </a:ext>
              <a:ext uri="{C183D7F6-B498-43B3-948B-1728B52AA6E4}">
                <adec:decorative xmlns:adec="http://schemas.microsoft.com/office/drawing/2017/decorative" val="1"/>
              </a:ext>
            </a:extLst>
          </p:cNvPr>
          <p:cNvGrpSpPr/>
          <p:nvPr/>
        </p:nvGrpSpPr>
        <p:grpSpPr>
          <a:xfrm>
            <a:off x="5627562" y="4219064"/>
            <a:ext cx="886714" cy="886714"/>
            <a:chOff x="3014990" y="4224926"/>
            <a:chExt cx="886714" cy="886714"/>
          </a:xfrm>
        </p:grpSpPr>
        <p:sp>
          <p:nvSpPr>
            <p:cNvPr id="285" name="Oval 284"/>
            <p:cNvSpPr>
              <a:spLocks noChangeAspect="1"/>
            </p:cNvSpPr>
            <p:nvPr/>
          </p:nvSpPr>
          <p:spPr>
            <a:xfrm>
              <a:off x="3014990" y="4224926"/>
              <a:ext cx="886714" cy="886714"/>
            </a:xfrm>
            <a:prstGeom prst="ellipse">
              <a:avLst/>
            </a:prstGeom>
            <a:solidFill>
              <a:schemeClr val="bg1"/>
            </a:solidFill>
            <a:ln w="31750">
              <a:solidFill>
                <a:srgbClr val="FFB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86" name="Picture 28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4078" y="4367290"/>
              <a:ext cx="535640" cy="535640"/>
            </a:xfrm>
            <a:prstGeom prst="rect">
              <a:avLst/>
            </a:prstGeom>
          </p:spPr>
        </p:pic>
      </p:grpSp>
      <p:grpSp>
        <p:nvGrpSpPr>
          <p:cNvPr id="21" name="Group 20" descr="5,000+ projects">
            <a:extLst>
              <a:ext uri="{FF2B5EF4-FFF2-40B4-BE49-F238E27FC236}">
                <a16:creationId xmlns:a16="http://schemas.microsoft.com/office/drawing/2014/main" id="{00AA2E8A-8D8D-3349-90A7-6FB36CC6F759}"/>
              </a:ext>
            </a:extLst>
          </p:cNvPr>
          <p:cNvGrpSpPr/>
          <p:nvPr/>
        </p:nvGrpSpPr>
        <p:grpSpPr>
          <a:xfrm>
            <a:off x="6667477" y="4377936"/>
            <a:ext cx="1573977" cy="664216"/>
            <a:chOff x="4054905" y="4383798"/>
            <a:chExt cx="1573977" cy="664216"/>
          </a:xfrm>
        </p:grpSpPr>
        <p:sp>
          <p:nvSpPr>
            <p:cNvPr id="287" name="Text Placeholder 3"/>
            <p:cNvSpPr txBox="1">
              <a:spLocks/>
            </p:cNvSpPr>
            <p:nvPr/>
          </p:nvSpPr>
          <p:spPr>
            <a:xfrm>
              <a:off x="4066179" y="4383798"/>
              <a:ext cx="1243381" cy="3744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a:buNone/>
                <a:tabLst/>
                <a:defRPr/>
              </a:pPr>
              <a:r>
                <a:rPr kumimoji="0" lang="en-US" sz="2000" b="0" i="0" u="none" strike="noStrike" kern="1200" cap="none" spc="0" normalizeH="0" baseline="0" noProof="0">
                  <a:ln>
                    <a:noFill/>
                  </a:ln>
                  <a:solidFill>
                    <a:srgbClr val="412D5D"/>
                  </a:solidFill>
                  <a:effectLst/>
                  <a:uLnTx/>
                  <a:uFillTx/>
                  <a:latin typeface="Arial" panose="020B0604020202020204" pitchFamily="34" charset="0"/>
                  <a:ea typeface="+mn-ea"/>
                  <a:cs typeface="Arial" panose="020B0604020202020204" pitchFamily="34" charset="0"/>
                </a:rPr>
                <a:t>5,000+</a:t>
              </a:r>
            </a:p>
          </p:txBody>
        </p:sp>
        <p:sp>
          <p:nvSpPr>
            <p:cNvPr id="288" name="Rectangle 287"/>
            <p:cNvSpPr/>
            <p:nvPr/>
          </p:nvSpPr>
          <p:spPr>
            <a:xfrm>
              <a:off x="4054905" y="4740237"/>
              <a:ext cx="1573977"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Projects</a:t>
              </a:r>
              <a:endParaRPr kumimoji="0" lang="en-US" sz="1400" b="0" i="0" u="none" strike="noStrike" kern="1200" cap="none" spc="0" normalizeH="0" baseline="0" noProof="0">
                <a:ln>
                  <a:noFill/>
                </a:ln>
                <a:solidFill>
                  <a:srgbClr val="424242"/>
                </a:solidFill>
                <a:effectLst/>
                <a:uLnTx/>
                <a:uFillTx/>
                <a:latin typeface="Arial" charset="0"/>
                <a:ea typeface="+mn-ea"/>
                <a:cs typeface="+mn-cs"/>
              </a:endParaRPr>
            </a:p>
          </p:txBody>
        </p:sp>
      </p:grpSp>
      <p:grpSp>
        <p:nvGrpSpPr>
          <p:cNvPr id="19" name="Group 18" descr="20 years in business">
            <a:extLst>
              <a:ext uri="{FF2B5EF4-FFF2-40B4-BE49-F238E27FC236}">
                <a16:creationId xmlns:a16="http://schemas.microsoft.com/office/drawing/2014/main" id="{7BF0B2D1-0619-4B48-8FB3-0ABCC709F5BA}"/>
              </a:ext>
            </a:extLst>
          </p:cNvPr>
          <p:cNvGrpSpPr/>
          <p:nvPr/>
        </p:nvGrpSpPr>
        <p:grpSpPr>
          <a:xfrm>
            <a:off x="3989519" y="2840342"/>
            <a:ext cx="1801681" cy="647392"/>
            <a:chOff x="6299992" y="2840342"/>
            <a:chExt cx="1801681" cy="647392"/>
          </a:xfrm>
        </p:grpSpPr>
        <p:sp>
          <p:nvSpPr>
            <p:cNvPr id="162" name="Text Placeholder 3">
              <a:extLst>
                <a:ext uri="{FF2B5EF4-FFF2-40B4-BE49-F238E27FC236}">
                  <a16:creationId xmlns:a16="http://schemas.microsoft.com/office/drawing/2014/main" id="{DA681AEA-3267-5F44-932F-039B794CBA54}"/>
                </a:ext>
              </a:extLst>
            </p:cNvPr>
            <p:cNvSpPr txBox="1">
              <a:spLocks/>
            </p:cNvSpPr>
            <p:nvPr/>
          </p:nvSpPr>
          <p:spPr>
            <a:xfrm>
              <a:off x="6299992" y="2840342"/>
              <a:ext cx="1424135" cy="3744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a:buNone/>
                <a:tabLst/>
                <a:defRPr/>
              </a:pPr>
              <a:r>
                <a:rPr kumimoji="0" lang="en-US" altLang="ja-JP" sz="2000" b="0" i="0" u="none" strike="noStrike" kern="1200" cap="none" spc="0" normalizeH="0" baseline="0" noProof="0">
                  <a:ln>
                    <a:noFill/>
                  </a:ln>
                  <a:solidFill>
                    <a:srgbClr val="412D5D"/>
                  </a:solidFill>
                  <a:effectLst/>
                  <a:uLnTx/>
                  <a:uFillTx/>
                  <a:latin typeface="Arial" panose="020B0604020202020204" pitchFamily="34" charset="0"/>
                  <a:ea typeface="ＭＳ Ｐゴシック" panose="020B0600070205080204" pitchFamily="34" charset="-128"/>
                  <a:cs typeface="Arial" panose="020B0604020202020204" pitchFamily="34" charset="0"/>
                </a:rPr>
                <a:t>20 Years</a:t>
              </a:r>
              <a:endParaRPr kumimoji="0" lang="en-US" sz="2000" b="0" i="0" u="none" strike="noStrike" kern="1200" cap="none" spc="0" normalizeH="0" baseline="0" noProof="0">
                <a:ln>
                  <a:noFill/>
                </a:ln>
                <a:solidFill>
                  <a:srgbClr val="412D5D"/>
                </a:solidFill>
                <a:effectLst/>
                <a:uLnTx/>
                <a:uFillTx/>
                <a:latin typeface="Arial" panose="020B0604020202020204" pitchFamily="34" charset="0"/>
                <a:ea typeface="+mn-ea"/>
                <a:cs typeface="Arial" panose="020B0604020202020204" pitchFamily="34" charset="0"/>
              </a:endParaRPr>
            </a:p>
          </p:txBody>
        </p:sp>
        <p:sp>
          <p:nvSpPr>
            <p:cNvPr id="163" name="Rectangle 162">
              <a:extLst>
                <a:ext uri="{FF2B5EF4-FFF2-40B4-BE49-F238E27FC236}">
                  <a16:creationId xmlns:a16="http://schemas.microsoft.com/office/drawing/2014/main" id="{53892948-F81E-5049-8E6D-4F8E9C8B7748}"/>
                </a:ext>
              </a:extLst>
            </p:cNvPr>
            <p:cNvSpPr/>
            <p:nvPr/>
          </p:nvSpPr>
          <p:spPr>
            <a:xfrm>
              <a:off x="6326155" y="2964514"/>
              <a:ext cx="177551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424242">
                    <a:lumMod val="65000"/>
                    <a:lumOff val="35000"/>
                  </a:srgbClr>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in Business</a:t>
              </a:r>
              <a:endParaRPr kumimoji="0" lang="en-US" sz="1400" b="0" i="0" u="none" strike="noStrike" kern="1200" cap="none" spc="0" normalizeH="0" baseline="0" noProof="0">
                <a:ln>
                  <a:noFill/>
                </a:ln>
                <a:solidFill>
                  <a:srgbClr val="424242"/>
                </a:solidFill>
                <a:effectLst/>
                <a:uLnTx/>
                <a:uFillTx/>
                <a:latin typeface="Arial" charset="0"/>
                <a:ea typeface="+mn-ea"/>
                <a:cs typeface="+mn-cs"/>
              </a:endParaRPr>
            </a:p>
          </p:txBody>
        </p:sp>
      </p:grpSp>
      <p:grpSp>
        <p:nvGrpSpPr>
          <p:cNvPr id="15" name="Group 14">
            <a:extLst>
              <a:ext uri="{FF2B5EF4-FFF2-40B4-BE49-F238E27FC236}">
                <a16:creationId xmlns:a16="http://schemas.microsoft.com/office/drawing/2014/main" id="{C71331F1-BDD2-5D42-B3DA-1A61858AD213}"/>
              </a:ext>
              <a:ext uri="{C183D7F6-B498-43B3-948B-1728B52AA6E4}">
                <adec:decorative xmlns:adec="http://schemas.microsoft.com/office/drawing/2017/decorative" val="1"/>
              </a:ext>
            </a:extLst>
          </p:cNvPr>
          <p:cNvGrpSpPr/>
          <p:nvPr/>
        </p:nvGrpSpPr>
        <p:grpSpPr>
          <a:xfrm>
            <a:off x="3037370" y="2694686"/>
            <a:ext cx="886714" cy="886714"/>
            <a:chOff x="5347843" y="2694686"/>
            <a:chExt cx="886714" cy="886714"/>
          </a:xfrm>
        </p:grpSpPr>
        <p:sp>
          <p:nvSpPr>
            <p:cNvPr id="264" name="Oval 263"/>
            <p:cNvSpPr>
              <a:spLocks noChangeAspect="1"/>
            </p:cNvSpPr>
            <p:nvPr/>
          </p:nvSpPr>
          <p:spPr>
            <a:xfrm>
              <a:off x="5347843" y="2694686"/>
              <a:ext cx="886714" cy="886714"/>
            </a:xfrm>
            <a:prstGeom prst="ellipse">
              <a:avLst/>
            </a:prstGeom>
            <a:solidFill>
              <a:schemeClr val="bg1"/>
            </a:solidFill>
            <a:ln w="31750">
              <a:solidFill>
                <a:srgbClr val="FFB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F947A94-D6AB-C042-9100-3B6FB54426B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43211" y="2914287"/>
              <a:ext cx="515464" cy="431756"/>
            </a:xfrm>
            <a:prstGeom prst="rect">
              <a:avLst/>
            </a:prstGeom>
          </p:spPr>
        </p:pic>
      </p:grpSp>
      <p:grpSp>
        <p:nvGrpSpPr>
          <p:cNvPr id="22" name="Group 21" descr="1 Offshore Location">
            <a:extLst>
              <a:ext uri="{FF2B5EF4-FFF2-40B4-BE49-F238E27FC236}">
                <a16:creationId xmlns:a16="http://schemas.microsoft.com/office/drawing/2014/main" id="{0FEEC54C-4DD9-004C-A137-41208CF203C6}"/>
              </a:ext>
            </a:extLst>
          </p:cNvPr>
          <p:cNvGrpSpPr/>
          <p:nvPr/>
        </p:nvGrpSpPr>
        <p:grpSpPr>
          <a:xfrm>
            <a:off x="1401392" y="4382953"/>
            <a:ext cx="1802547" cy="665164"/>
            <a:chOff x="1401392" y="4382953"/>
            <a:chExt cx="1802547" cy="665164"/>
          </a:xfrm>
        </p:grpSpPr>
        <p:sp>
          <p:nvSpPr>
            <p:cNvPr id="164" name="Text Placeholder 3">
              <a:extLst>
                <a:ext uri="{FF2B5EF4-FFF2-40B4-BE49-F238E27FC236}">
                  <a16:creationId xmlns:a16="http://schemas.microsoft.com/office/drawing/2014/main" id="{807F790A-B06F-7542-9BFE-597D033698A8}"/>
                </a:ext>
              </a:extLst>
            </p:cNvPr>
            <p:cNvSpPr txBox="1">
              <a:spLocks/>
            </p:cNvSpPr>
            <p:nvPr/>
          </p:nvSpPr>
          <p:spPr>
            <a:xfrm>
              <a:off x="1401392" y="4382953"/>
              <a:ext cx="1741135" cy="3744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a:buNone/>
                <a:tabLst/>
                <a:defRPr/>
              </a:pPr>
              <a:r>
                <a:rPr kumimoji="0" lang="en-US" sz="2000" b="0" i="0" u="none" strike="noStrike" kern="1200" cap="none" spc="0" normalizeH="0" baseline="0" noProof="0">
                  <a:ln>
                    <a:noFill/>
                  </a:ln>
                  <a:solidFill>
                    <a:srgbClr val="412D5D"/>
                  </a:solidFill>
                  <a:effectLst/>
                  <a:uLnTx/>
                  <a:uFillTx/>
                  <a:latin typeface="Arial" panose="020B0604020202020204" pitchFamily="34" charset="0"/>
                  <a:ea typeface="+mn-ea"/>
                  <a:cs typeface="Arial" panose="020B0604020202020204" pitchFamily="34" charset="0"/>
                </a:rPr>
                <a:t>1 Offshore</a:t>
              </a:r>
            </a:p>
          </p:txBody>
        </p:sp>
        <p:sp>
          <p:nvSpPr>
            <p:cNvPr id="165" name="Rectangle 164">
              <a:extLst>
                <a:ext uri="{FF2B5EF4-FFF2-40B4-BE49-F238E27FC236}">
                  <a16:creationId xmlns:a16="http://schemas.microsoft.com/office/drawing/2014/main" id="{CA679BF8-244F-2647-9E13-9DBCF9585B65}"/>
                </a:ext>
              </a:extLst>
            </p:cNvPr>
            <p:cNvSpPr/>
            <p:nvPr/>
          </p:nvSpPr>
          <p:spPr>
            <a:xfrm>
              <a:off x="1428421" y="4740340"/>
              <a:ext cx="1775518"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Location</a:t>
              </a:r>
              <a:endParaRPr kumimoji="0" lang="en-US" sz="1400" b="0" i="0" u="none" strike="noStrike" kern="1200" cap="none" spc="0" normalizeH="0" baseline="0" noProof="0">
                <a:ln>
                  <a:noFill/>
                </a:ln>
                <a:solidFill>
                  <a:srgbClr val="424242"/>
                </a:solidFill>
                <a:effectLst/>
                <a:uLnTx/>
                <a:uFillTx/>
                <a:latin typeface="Arial" charset="0"/>
                <a:ea typeface="+mn-ea"/>
                <a:cs typeface="+mn-cs"/>
              </a:endParaRPr>
            </a:p>
          </p:txBody>
        </p:sp>
      </p:grpSp>
      <p:grpSp>
        <p:nvGrpSpPr>
          <p:cNvPr id="11" name="Group 10">
            <a:extLst>
              <a:ext uri="{FF2B5EF4-FFF2-40B4-BE49-F238E27FC236}">
                <a16:creationId xmlns:a16="http://schemas.microsoft.com/office/drawing/2014/main" id="{AD37A5D1-FE3B-D843-9BA7-2A33363F9A70}"/>
              </a:ext>
              <a:ext uri="{C183D7F6-B498-43B3-948B-1728B52AA6E4}">
                <adec:decorative xmlns:adec="http://schemas.microsoft.com/office/drawing/2017/decorative" val="1"/>
              </a:ext>
            </a:extLst>
          </p:cNvPr>
          <p:cNvGrpSpPr/>
          <p:nvPr/>
        </p:nvGrpSpPr>
        <p:grpSpPr>
          <a:xfrm>
            <a:off x="378180" y="4227082"/>
            <a:ext cx="886714" cy="886714"/>
            <a:chOff x="378180" y="4227082"/>
            <a:chExt cx="886714" cy="886714"/>
          </a:xfrm>
        </p:grpSpPr>
        <p:sp>
          <p:nvSpPr>
            <p:cNvPr id="270" name="Oval 269"/>
            <p:cNvSpPr>
              <a:spLocks noChangeAspect="1"/>
            </p:cNvSpPr>
            <p:nvPr/>
          </p:nvSpPr>
          <p:spPr>
            <a:xfrm>
              <a:off x="378180" y="4227082"/>
              <a:ext cx="886714" cy="886714"/>
            </a:xfrm>
            <a:prstGeom prst="ellipse">
              <a:avLst/>
            </a:prstGeom>
            <a:solidFill>
              <a:schemeClr val="bg1"/>
            </a:solidFill>
            <a:ln w="31750">
              <a:solidFill>
                <a:srgbClr val="FFB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7A57E3B2-D216-B149-AA98-8862F49A91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8159" y="4449894"/>
              <a:ext cx="425450" cy="425450"/>
            </a:xfrm>
            <a:prstGeom prst="rect">
              <a:avLst/>
            </a:prstGeom>
          </p:spPr>
        </p:pic>
      </p:grpSp>
      <p:sp>
        <p:nvSpPr>
          <p:cNvPr id="160" name="Rectangle 159">
            <a:extLst>
              <a:ext uri="{C183D7F6-B498-43B3-948B-1728B52AA6E4}">
                <adec:decorative xmlns:adec="http://schemas.microsoft.com/office/drawing/2017/decorative" val="1"/>
              </a:ext>
            </a:extLst>
          </p:cNvPr>
          <p:cNvSpPr/>
          <p:nvPr/>
        </p:nvSpPr>
        <p:spPr>
          <a:xfrm>
            <a:off x="0" y="-28105"/>
            <a:ext cx="12192000" cy="731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830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9B4764A-A9E8-47DB-9118-F00228D6B80E}"/>
              </a:ext>
            </a:extLst>
          </p:cNvPr>
          <p:cNvSpPr>
            <a:spLocks noGrp="1"/>
          </p:cNvSpPr>
          <p:nvPr>
            <p:ph type="title"/>
          </p:nvPr>
        </p:nvSpPr>
        <p:spPr/>
        <p:txBody>
          <a:bodyPr/>
          <a:lstStyle/>
          <a:p>
            <a:r>
              <a:rPr lang="en-US" dirty="0">
                <a:solidFill>
                  <a:schemeClr val="bg1"/>
                </a:solidFill>
                <a:ea typeface="Muli" charset="0"/>
              </a:rPr>
              <a:t>We often get noticed for our growth and culture.</a:t>
            </a:r>
            <a:br>
              <a:rPr lang="en-US" dirty="0">
                <a:solidFill>
                  <a:srgbClr val="412D5D"/>
                </a:solidFill>
                <a:ea typeface="Muli" charset="0"/>
              </a:rPr>
            </a:br>
            <a:endParaRPr lang="en-US" dirty="0"/>
          </a:p>
        </p:txBody>
      </p:sp>
      <p:sp>
        <p:nvSpPr>
          <p:cNvPr id="28" name="Rectangle 27">
            <a:extLst>
              <a:ext uri="{FF2B5EF4-FFF2-40B4-BE49-F238E27FC236}">
                <a16:creationId xmlns:a16="http://schemas.microsoft.com/office/drawing/2014/main" id="{8FD5FBCD-8562-CF47-B9EA-445938BA7198}"/>
              </a:ext>
            </a:extLst>
          </p:cNvPr>
          <p:cNvSpPr/>
          <p:nvPr/>
        </p:nvSpPr>
        <p:spPr>
          <a:xfrm>
            <a:off x="394804" y="764919"/>
            <a:ext cx="2639341" cy="1936428"/>
          </a:xfrm>
          <a:prstGeom prst="rect">
            <a:avLst/>
          </a:prstGeom>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412D5D"/>
                </a:solidFill>
                <a:effectLst/>
                <a:uLnTx/>
                <a:uFillTx/>
                <a:latin typeface="Arial" panose="020B0604020202020204" pitchFamily="34" charset="0"/>
                <a:ea typeface="Muli" charset="0"/>
                <a:cs typeface="Arial" panose="020B0604020202020204" pitchFamily="34" charset="0"/>
              </a:rPr>
              <a:t>We often get noticed for our growth and culture.</a:t>
            </a:r>
          </a:p>
        </p:txBody>
      </p:sp>
      <p:cxnSp>
        <p:nvCxnSpPr>
          <p:cNvPr id="31" name="Straight Connector 30">
            <a:extLst>
              <a:ext uri="{C183D7F6-B498-43B3-948B-1728B52AA6E4}">
                <adec:decorative xmlns:adec="http://schemas.microsoft.com/office/drawing/2017/decorative" val="1"/>
              </a:ext>
            </a:extLst>
          </p:cNvPr>
          <p:cNvCxnSpPr/>
          <p:nvPr/>
        </p:nvCxnSpPr>
        <p:spPr>
          <a:xfrm>
            <a:off x="528356" y="3085087"/>
            <a:ext cx="693174" cy="0"/>
          </a:xfrm>
          <a:prstGeom prst="line">
            <a:avLst/>
          </a:prstGeom>
          <a:ln w="47625">
            <a:solidFill>
              <a:srgbClr val="FFB612"/>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A9B7153A-18F8-4D4F-BD58-5554D3287BEC}"/>
              </a:ext>
              <a:ext uri="{C183D7F6-B498-43B3-948B-1728B52AA6E4}">
                <adec:decorative xmlns:adec="http://schemas.microsoft.com/office/drawing/2017/decorative" val="1"/>
              </a:ext>
            </a:extLst>
          </p:cNvPr>
          <p:cNvSpPr/>
          <p:nvPr/>
        </p:nvSpPr>
        <p:spPr>
          <a:xfrm>
            <a:off x="3839687" y="0"/>
            <a:ext cx="490527"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p>
        </p:txBody>
      </p:sp>
      <p:pic>
        <p:nvPicPr>
          <p:cNvPr id="37" name="Picture 36">
            <a:extLst>
              <a:ext uri="{FF2B5EF4-FFF2-40B4-BE49-F238E27FC236}">
                <a16:creationId xmlns:a16="http://schemas.microsoft.com/office/drawing/2014/main" id="{FD5829FB-EB91-0447-866F-827F771ABE8F}"/>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90305" y="-1"/>
            <a:ext cx="3427746" cy="2701347"/>
          </a:xfrm>
          <a:prstGeom prst="rect">
            <a:avLst/>
          </a:prstGeom>
        </p:spPr>
      </p:pic>
      <p:pic>
        <p:nvPicPr>
          <p:cNvPr id="39" name="Picture 38">
            <a:extLst>
              <a:ext uri="{FF2B5EF4-FFF2-40B4-BE49-F238E27FC236}">
                <a16:creationId xmlns:a16="http://schemas.microsoft.com/office/drawing/2014/main" id="{B996B3D6-4CB0-A84C-815F-06C318771FC2}"/>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73347" y="-50604"/>
            <a:ext cx="3444704" cy="2790609"/>
          </a:xfrm>
          <a:prstGeom prst="rect">
            <a:avLst/>
          </a:prstGeom>
        </p:spPr>
      </p:pic>
      <p:sp>
        <p:nvSpPr>
          <p:cNvPr id="29" name="Rectangle 28">
            <a:extLst>
              <a:ext uri="{FF2B5EF4-FFF2-40B4-BE49-F238E27FC236}">
                <a16:creationId xmlns:a16="http://schemas.microsoft.com/office/drawing/2014/main" id="{A9B7153A-18F8-4D4F-BD58-5554D3287BEC}"/>
              </a:ext>
              <a:ext uri="{C183D7F6-B498-43B3-948B-1728B52AA6E4}">
                <adec:decorative xmlns:adec="http://schemas.microsoft.com/office/drawing/2017/decorative" val="1"/>
              </a:ext>
            </a:extLst>
          </p:cNvPr>
          <p:cNvSpPr/>
          <p:nvPr/>
        </p:nvSpPr>
        <p:spPr>
          <a:xfrm>
            <a:off x="4490305" y="2844606"/>
            <a:ext cx="3459032" cy="1981006"/>
          </a:xfrm>
          <a:prstGeom prst="rect">
            <a:avLst/>
          </a:prstGeom>
          <a:solidFill>
            <a:srgbClr val="FFB6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p>
        </p:txBody>
      </p:sp>
      <p:sp>
        <p:nvSpPr>
          <p:cNvPr id="33" name="Rectangle 32">
            <a:extLst>
              <a:ext uri="{FF2B5EF4-FFF2-40B4-BE49-F238E27FC236}">
                <a16:creationId xmlns:a16="http://schemas.microsoft.com/office/drawing/2014/main" id="{EDCA29F0-3661-FD46-AC9C-C9628195DBB4}"/>
              </a:ext>
            </a:extLst>
          </p:cNvPr>
          <p:cNvSpPr/>
          <p:nvPr/>
        </p:nvSpPr>
        <p:spPr>
          <a:xfrm>
            <a:off x="4699277" y="3186213"/>
            <a:ext cx="3041088" cy="1297791"/>
          </a:xfrm>
          <a:prstGeom prst="rect">
            <a:avLst/>
          </a:prstGeom>
          <a:effectLst/>
        </p:spPr>
        <p:txBody>
          <a:bodyPr wrap="square" anchor="t">
            <a:spAutoFit/>
          </a:bodyPr>
          <a:lstStyle/>
          <a:p>
            <a:pPr marL="0" marR="0" lvl="0" indent="0" algn="ctr" defTabSz="914400" rtl="0" eaLnBrk="1" fontAlgn="base" latinLnBrk="0" hangingPunct="1">
              <a:lnSpc>
                <a:spcPts val="22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BEST PLACE TO WORK</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Ranked among</a:t>
            </a: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Best Places to Work </a:t>
            </a: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29 times by multiple outlets</a:t>
            </a:r>
          </a:p>
        </p:txBody>
      </p:sp>
      <p:sp>
        <p:nvSpPr>
          <p:cNvPr id="26" name="Rectangle 25">
            <a:extLst>
              <a:ext uri="{FF2B5EF4-FFF2-40B4-BE49-F238E27FC236}">
                <a16:creationId xmlns:a16="http://schemas.microsoft.com/office/drawing/2014/main" id="{A9B7153A-18F8-4D4F-BD58-5554D3287BEC}"/>
              </a:ext>
              <a:ext uri="{C183D7F6-B498-43B3-948B-1728B52AA6E4}">
                <adec:decorative xmlns:adec="http://schemas.microsoft.com/office/drawing/2017/decorative" val="1"/>
              </a:ext>
            </a:extLst>
          </p:cNvPr>
          <p:cNvSpPr/>
          <p:nvPr/>
        </p:nvSpPr>
        <p:spPr>
          <a:xfrm>
            <a:off x="4490305" y="4968870"/>
            <a:ext cx="3459032" cy="188912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p>
        </p:txBody>
      </p:sp>
      <p:sp>
        <p:nvSpPr>
          <p:cNvPr id="34" name="Rectangle 33">
            <a:extLst>
              <a:ext uri="{FF2B5EF4-FFF2-40B4-BE49-F238E27FC236}">
                <a16:creationId xmlns:a16="http://schemas.microsoft.com/office/drawing/2014/main" id="{3B6FAB1C-73FF-4A4B-BAE8-5717DC2B86A5}"/>
              </a:ext>
            </a:extLst>
          </p:cNvPr>
          <p:cNvSpPr/>
          <p:nvPr/>
        </p:nvSpPr>
        <p:spPr>
          <a:xfrm>
            <a:off x="4616277" y="5218602"/>
            <a:ext cx="3207087" cy="1297791"/>
          </a:xfrm>
          <a:prstGeom prst="rect">
            <a:avLst/>
          </a:prstGeom>
        </p:spPr>
        <p:txBody>
          <a:bodyPr wrap="square" anchor="t">
            <a:spAutoFit/>
          </a:bodyPr>
          <a:lstStyle/>
          <a:p>
            <a:pPr marL="0" marR="0" lvl="0" indent="0" algn="ctr" defTabSz="914400" rtl="0" eaLnBrk="1" fontAlgn="base" latinLnBrk="0" hangingPunct="1">
              <a:lnSpc>
                <a:spcPts val="22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424242"/>
                </a:solidFill>
                <a:effectLst/>
                <a:uLnTx/>
                <a:uFillTx/>
                <a:latin typeface="Arial" panose="020B0604020202020204" pitchFamily="34" charset="0"/>
                <a:ea typeface="+mn-ea"/>
                <a:cs typeface="+mn-cs"/>
              </a:rPr>
              <a:t>FASTEST GROWING</a:t>
            </a:r>
            <a:endParaRPr kumimoji="0" lang="en-US" sz="1800" b="1"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Recognized as an</a:t>
            </a:r>
            <a:r>
              <a:rPr kumimoji="0" lang="en-US" sz="12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 </a:t>
            </a:r>
            <a:br>
              <a:rPr kumimoji="0" lang="en-US" sz="12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6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Inc. 5000 Fastest Growing </a:t>
            </a:r>
            <a:r>
              <a:rPr kumimoji="0" lang="en-US" sz="1600" b="0" i="1"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Company </a:t>
            </a:r>
            <a:r>
              <a:rPr kumimoji="0" lang="en-US" sz="1600" b="0" i="0" u="none" strike="noStrike" kern="1200" cap="none" spc="0" normalizeH="0" baseline="0" noProof="0" dirty="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8 times</a:t>
            </a:r>
          </a:p>
        </p:txBody>
      </p:sp>
      <p:sp>
        <p:nvSpPr>
          <p:cNvPr id="30" name="Rectangle 29">
            <a:extLst>
              <a:ext uri="{FF2B5EF4-FFF2-40B4-BE49-F238E27FC236}">
                <a16:creationId xmlns:a16="http://schemas.microsoft.com/office/drawing/2014/main" id="{A9B7153A-18F8-4D4F-BD58-5554D3287BEC}"/>
              </a:ext>
              <a:ext uri="{C183D7F6-B498-43B3-948B-1728B52AA6E4}">
                <adec:decorative xmlns:adec="http://schemas.microsoft.com/office/drawing/2017/decorative" val="1"/>
              </a:ext>
            </a:extLst>
          </p:cNvPr>
          <p:cNvSpPr/>
          <p:nvPr/>
        </p:nvSpPr>
        <p:spPr>
          <a:xfrm>
            <a:off x="8099308" y="0"/>
            <a:ext cx="490527"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p>
        </p:txBody>
      </p:sp>
      <p:sp>
        <p:nvSpPr>
          <p:cNvPr id="27" name="Rectangle 26">
            <a:extLst>
              <a:ext uri="{FF2B5EF4-FFF2-40B4-BE49-F238E27FC236}">
                <a16:creationId xmlns:a16="http://schemas.microsoft.com/office/drawing/2014/main" id="{A9B7153A-18F8-4D4F-BD58-5554D3287BEC}"/>
              </a:ext>
              <a:ext uri="{C183D7F6-B498-43B3-948B-1728B52AA6E4}">
                <adec:decorative xmlns:adec="http://schemas.microsoft.com/office/drawing/2017/decorative" val="1"/>
              </a:ext>
            </a:extLst>
          </p:cNvPr>
          <p:cNvSpPr/>
          <p:nvPr/>
        </p:nvSpPr>
        <p:spPr>
          <a:xfrm>
            <a:off x="8737400" y="0"/>
            <a:ext cx="3459032" cy="1981006"/>
          </a:xfrm>
          <a:prstGeom prst="rect">
            <a:avLst/>
          </a:prstGeom>
          <a:solidFill>
            <a:srgbClr val="FFB6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p>
        </p:txBody>
      </p:sp>
      <p:sp>
        <p:nvSpPr>
          <p:cNvPr id="35" name="Rectangle 34">
            <a:extLst>
              <a:ext uri="{FF2B5EF4-FFF2-40B4-BE49-F238E27FC236}">
                <a16:creationId xmlns:a16="http://schemas.microsoft.com/office/drawing/2014/main" id="{64468BED-41D9-FB45-B212-50EF6ED26942}"/>
              </a:ext>
            </a:extLst>
          </p:cNvPr>
          <p:cNvSpPr/>
          <p:nvPr/>
        </p:nvSpPr>
        <p:spPr>
          <a:xfrm>
            <a:off x="8968591" y="435342"/>
            <a:ext cx="3102253" cy="1297791"/>
          </a:xfrm>
          <a:prstGeom prst="rect">
            <a:avLst/>
          </a:prstGeom>
          <a:effectLst/>
        </p:spPr>
        <p:txBody>
          <a:bodyPr wrap="square" anchor="t">
            <a:spAutoFit/>
          </a:bodyPr>
          <a:lstStyle/>
          <a:p>
            <a:pPr marL="0" marR="0" lvl="0" indent="0" algn="ctr" defTabSz="914400" rtl="0" eaLnBrk="1" fontAlgn="base" latinLnBrk="0" hangingPunct="1">
              <a:lnSpc>
                <a:spcPts val="2200"/>
              </a:lnSpc>
              <a:spcBef>
                <a:spcPct val="0"/>
              </a:spcBef>
              <a:spcAft>
                <a:spcPts val="600"/>
              </a:spcAft>
              <a:buClrTx/>
              <a:buSzTx/>
              <a:buFontTx/>
              <a:buNone/>
              <a:tabLst/>
              <a:defRPr/>
            </a:pPr>
            <a:r>
              <a:rPr kumimoji="0" lang="en-US" altLang="ja-JP" sz="1800" b="1"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TOP-RATED CEO</a:t>
            </a:r>
            <a:endParaRPr kumimoji="0" lang="en-US" altLang="ja-JP" sz="1600" b="1"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Dave </a:t>
            </a:r>
            <a:r>
              <a:rPr kumimoji="0" lang="en-US" altLang="ja-JP" sz="1600" b="0" i="0" u="none" strike="noStrike" kern="1200" cap="none" spc="0" normalizeH="0" baseline="0" noProof="0" dirty="0" err="1">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Rosevelt</a:t>
            </a:r>
            <a:r>
              <a:rPr kumimoji="0"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named among</a:t>
            </a: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Highest Rated CEOs</a:t>
            </a: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on Glassdoor</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9B7153A-18F8-4D4F-BD58-5554D3287BEC}"/>
              </a:ext>
              <a:ext uri="{C183D7F6-B498-43B3-948B-1728B52AA6E4}">
                <adec:decorative xmlns:adec="http://schemas.microsoft.com/office/drawing/2017/decorative" val="1"/>
              </a:ext>
            </a:extLst>
          </p:cNvPr>
          <p:cNvSpPr/>
          <p:nvPr/>
        </p:nvSpPr>
        <p:spPr>
          <a:xfrm>
            <a:off x="8732968" y="2124265"/>
            <a:ext cx="3459032" cy="188912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p>
        </p:txBody>
      </p:sp>
      <p:sp>
        <p:nvSpPr>
          <p:cNvPr id="32" name="Rectangle 31">
            <a:extLst>
              <a:ext uri="{FF2B5EF4-FFF2-40B4-BE49-F238E27FC236}">
                <a16:creationId xmlns:a16="http://schemas.microsoft.com/office/drawing/2014/main" id="{FBB3C9C6-44F8-8647-8A8C-169314529CEE}"/>
              </a:ext>
            </a:extLst>
          </p:cNvPr>
          <p:cNvSpPr/>
          <p:nvPr/>
        </p:nvSpPr>
        <p:spPr>
          <a:xfrm>
            <a:off x="8771092" y="2468738"/>
            <a:ext cx="3314339" cy="1579920"/>
          </a:xfrm>
          <a:prstGeom prst="rect">
            <a:avLst/>
          </a:prstGeom>
        </p:spPr>
        <p:txBody>
          <a:bodyPr wrap="square" anchor="t">
            <a:spAutoFit/>
          </a:bodyPr>
          <a:lstStyle/>
          <a:p>
            <a:pPr marL="0" marR="0" lvl="0" indent="0" algn="ctr" defTabSz="914400" rtl="0" eaLnBrk="1" fontAlgn="base" latinLnBrk="0" hangingPunct="1">
              <a:lnSpc>
                <a:spcPts val="2200"/>
              </a:lnSpc>
              <a:spcBef>
                <a:spcPct val="0"/>
              </a:spcBef>
              <a:spcAft>
                <a:spcPts val="600"/>
              </a:spcAft>
              <a:buClrTx/>
              <a:buSzTx/>
              <a:buFontTx/>
              <a:buNone/>
              <a:tabLst/>
              <a:defRPr/>
            </a:pPr>
            <a:r>
              <a:rPr kumimoji="0" lang="en-US" sz="1800" b="1"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BEST CONSULTING FIRM</a:t>
            </a:r>
            <a:endParaRPr kumimoji="0" lang="en-US" sz="1600" b="1"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n-US" sz="16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Ranked in Forbes among</a:t>
            </a: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n-US" sz="16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 Best Management</a:t>
            </a: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n-US" sz="16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rPr>
              <a:t> Consulting Firms 4 times</a:t>
            </a:r>
          </a:p>
          <a:p>
            <a:pPr marL="0" marR="0" lvl="0" indent="0" algn="ctr" defTabSz="914400" rtl="0" eaLnBrk="1" fontAlgn="base" latinLnBrk="0" hangingPunct="1">
              <a:lnSpc>
                <a:spcPts val="22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424242"/>
              </a:solidFill>
              <a:effectLst/>
              <a:uLnTx/>
              <a:uFillTx/>
              <a:latin typeface="Arial" panose="020B0604020202020204" pitchFamily="34" charset="0"/>
              <a:ea typeface="Open Sans" panose="020B0606030504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02B1E2DD-0E74-7B46-8339-A9D41F461E72}"/>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32967" y="4156653"/>
            <a:ext cx="3459032" cy="2701346"/>
          </a:xfrm>
          <a:prstGeom prst="rect">
            <a:avLst/>
          </a:prstGeom>
        </p:spPr>
      </p:pic>
      <p:sp>
        <p:nvSpPr>
          <p:cNvPr id="40" name="Slide Number Placeholder 9">
            <a:extLst>
              <a:ext uri="{FF2B5EF4-FFF2-40B4-BE49-F238E27FC236}">
                <a16:creationId xmlns:a16="http://schemas.microsoft.com/office/drawing/2014/main" id="{D5E787FD-D4D5-7C40-BA88-333E0E0E6BE9}"/>
              </a:ext>
            </a:extLst>
          </p:cNvPr>
          <p:cNvSpPr txBox="1">
            <a:spLocks/>
          </p:cNvSpPr>
          <p:nvPr/>
        </p:nvSpPr>
        <p:spPr>
          <a:xfrm>
            <a:off x="11575172" y="6387536"/>
            <a:ext cx="319625" cy="108360"/>
          </a:xfrm>
          <a:prstGeom prst="rect">
            <a:avLst/>
          </a:prstGeom>
        </p:spPr>
        <p:txBody>
          <a:bodyPr vert="horz" wrap="none" lIns="0" tIns="0" rIns="0" bIns="0" rtlCol="0" anchor="ctr"/>
          <a:lstStyle>
            <a:defPPr>
              <a:defRPr lang="en-US"/>
            </a:defPPr>
            <a:lvl1pPr marL="0" algn="ctr" defTabSz="765273" rtl="0" eaLnBrk="1" latinLnBrk="0" hangingPunct="1">
              <a:defRPr sz="1200" b="1" i="0" kern="1200">
                <a:solidFill>
                  <a:schemeClr val="bg1"/>
                </a:solidFill>
                <a:latin typeface="Arial" charset="0"/>
                <a:ea typeface="Arial" charset="0"/>
                <a:cs typeface="Arial" charset="0"/>
              </a:defRPr>
            </a:lvl1pPr>
            <a:lvl2pPr marL="382636" algn="l" defTabSz="765273" rtl="0" eaLnBrk="1" latinLnBrk="0" hangingPunct="1">
              <a:defRPr sz="1507" kern="1200">
                <a:solidFill>
                  <a:schemeClr val="tx1"/>
                </a:solidFill>
                <a:latin typeface="+mn-lt"/>
                <a:ea typeface="+mn-ea"/>
                <a:cs typeface="+mn-cs"/>
              </a:defRPr>
            </a:lvl2pPr>
            <a:lvl3pPr marL="765273" algn="l" defTabSz="765273" rtl="0" eaLnBrk="1" latinLnBrk="0" hangingPunct="1">
              <a:defRPr sz="1507" kern="1200">
                <a:solidFill>
                  <a:schemeClr val="tx1"/>
                </a:solidFill>
                <a:latin typeface="+mn-lt"/>
                <a:ea typeface="+mn-ea"/>
                <a:cs typeface="+mn-cs"/>
              </a:defRPr>
            </a:lvl3pPr>
            <a:lvl4pPr marL="1147909" algn="l" defTabSz="765273" rtl="0" eaLnBrk="1" latinLnBrk="0" hangingPunct="1">
              <a:defRPr sz="1507" kern="1200">
                <a:solidFill>
                  <a:schemeClr val="tx1"/>
                </a:solidFill>
                <a:latin typeface="+mn-lt"/>
                <a:ea typeface="+mn-ea"/>
                <a:cs typeface="+mn-cs"/>
              </a:defRPr>
            </a:lvl4pPr>
            <a:lvl5pPr marL="1530546" algn="l" defTabSz="765273" rtl="0" eaLnBrk="1" latinLnBrk="0" hangingPunct="1">
              <a:defRPr sz="1507" kern="1200">
                <a:solidFill>
                  <a:schemeClr val="tx1"/>
                </a:solidFill>
                <a:latin typeface="+mn-lt"/>
                <a:ea typeface="+mn-ea"/>
                <a:cs typeface="+mn-cs"/>
              </a:defRPr>
            </a:lvl5pPr>
            <a:lvl6pPr marL="1913182" algn="l" defTabSz="765273" rtl="0" eaLnBrk="1" latinLnBrk="0" hangingPunct="1">
              <a:defRPr sz="1507" kern="1200">
                <a:solidFill>
                  <a:schemeClr val="tx1"/>
                </a:solidFill>
                <a:latin typeface="+mn-lt"/>
                <a:ea typeface="+mn-ea"/>
                <a:cs typeface="+mn-cs"/>
              </a:defRPr>
            </a:lvl6pPr>
            <a:lvl7pPr marL="2295819" algn="l" defTabSz="765273" rtl="0" eaLnBrk="1" latinLnBrk="0" hangingPunct="1">
              <a:defRPr sz="1507" kern="1200">
                <a:solidFill>
                  <a:schemeClr val="tx1"/>
                </a:solidFill>
                <a:latin typeface="+mn-lt"/>
                <a:ea typeface="+mn-ea"/>
                <a:cs typeface="+mn-cs"/>
              </a:defRPr>
            </a:lvl7pPr>
            <a:lvl8pPr marL="2678454" algn="l" defTabSz="765273" rtl="0" eaLnBrk="1" latinLnBrk="0" hangingPunct="1">
              <a:defRPr sz="1507" kern="1200">
                <a:solidFill>
                  <a:schemeClr val="tx1"/>
                </a:solidFill>
                <a:latin typeface="+mn-lt"/>
                <a:ea typeface="+mn-ea"/>
                <a:cs typeface="+mn-cs"/>
              </a:defRPr>
            </a:lvl8pPr>
            <a:lvl9pPr marL="3061091" algn="l" defTabSz="765273" rtl="0" eaLnBrk="1" latinLnBrk="0" hangingPunct="1">
              <a:defRPr sz="1507" kern="1200">
                <a:solidFill>
                  <a:schemeClr val="tx1"/>
                </a:solidFill>
                <a:latin typeface="+mn-lt"/>
                <a:ea typeface="+mn-ea"/>
                <a:cs typeface="+mn-cs"/>
              </a:defRPr>
            </a:lvl9pPr>
          </a:lstStyle>
          <a:p>
            <a:pPr marL="0" marR="0" lvl="0" indent="0" algn="ctr" defTabSz="765273" rtl="0" eaLnBrk="1" fontAlgn="base" latinLnBrk="0" hangingPunct="1">
              <a:lnSpc>
                <a:spcPct val="100000"/>
              </a:lnSpc>
              <a:spcBef>
                <a:spcPct val="0"/>
              </a:spcBef>
              <a:spcAft>
                <a:spcPct val="0"/>
              </a:spcAft>
              <a:buClrTx/>
              <a:buSzTx/>
              <a:buFontTx/>
              <a:buNone/>
              <a:tabLst/>
              <a:defRPr/>
            </a:pPr>
            <a:fld id="{175D4B48-FFA5-7D40-9EA7-31B4854DE5AA}"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pPr marL="0" marR="0" lvl="0" indent="0" algn="ctr" defTabSz="765273"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1" name="Oval 40">
            <a:extLst>
              <a:ext uri="{FF2B5EF4-FFF2-40B4-BE49-F238E27FC236}">
                <a16:creationId xmlns:a16="http://schemas.microsoft.com/office/drawing/2014/main" id="{A24A58DE-859E-5740-8843-7192B5883F6E}"/>
              </a:ext>
              <a:ext uri="{C183D7F6-B498-43B3-948B-1728B52AA6E4}">
                <adec:decorative xmlns:adec="http://schemas.microsoft.com/office/drawing/2017/decorative" val="1"/>
              </a:ext>
            </a:extLst>
          </p:cNvPr>
          <p:cNvSpPr/>
          <p:nvPr/>
        </p:nvSpPr>
        <p:spPr>
          <a:xfrm>
            <a:off x="11548645" y="6257185"/>
            <a:ext cx="372680" cy="3726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895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A648-16E0-4ED1-B16B-A6EC4D9C9221}"/>
              </a:ext>
            </a:extLst>
          </p:cNvPr>
          <p:cNvSpPr>
            <a:spLocks noGrp="1"/>
          </p:cNvSpPr>
          <p:nvPr>
            <p:ph type="title"/>
          </p:nvPr>
        </p:nvSpPr>
        <p:spPr>
          <a:xfrm>
            <a:off x="572598" y="2626056"/>
            <a:ext cx="3630911" cy="1937083"/>
          </a:xfrm>
        </p:spPr>
        <p:txBody>
          <a:bodyPr anchor="t"/>
          <a:lstStyle/>
          <a:p>
            <a:pPr>
              <a:lnSpc>
                <a:spcPct val="100000"/>
              </a:lnSpc>
            </a:pPr>
            <a:r>
              <a:rPr lang="en-US" sz="2400" dirty="0">
                <a:latin typeface="Arial"/>
                <a:cs typeface="Arial"/>
              </a:rPr>
              <a:t>Robotic </a:t>
            </a:r>
            <a:br>
              <a:rPr lang="en-US" sz="2400" dirty="0"/>
            </a:br>
            <a:r>
              <a:rPr lang="en-US" sz="2400" dirty="0">
                <a:latin typeface="Arial"/>
                <a:cs typeface="Arial"/>
              </a:rPr>
              <a:t>Process Automation </a:t>
            </a:r>
            <a:br>
              <a:rPr lang="en-US" sz="2400" dirty="0"/>
            </a:br>
            <a:r>
              <a:rPr lang="en-US" sz="2400" dirty="0">
                <a:latin typeface="Arial"/>
                <a:cs typeface="Arial"/>
              </a:rPr>
              <a:t>(RPA) </a:t>
            </a:r>
          </a:p>
        </p:txBody>
      </p:sp>
    </p:spTree>
    <p:extLst>
      <p:ext uri="{BB962C8B-B14F-4D97-AF65-F5344CB8AC3E}">
        <p14:creationId xmlns:p14="http://schemas.microsoft.com/office/powerpoint/2010/main" val="342509774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chor="t"/>
          <a:lstStyle/>
          <a:p>
            <a:r>
              <a:rPr lang="en-US" dirty="0">
                <a:latin typeface="Arial"/>
                <a:cs typeface="Arial"/>
              </a:rPr>
              <a:t>Robotic Process Automation</a:t>
            </a:r>
            <a:endParaRPr lang="en-US" dirty="0"/>
          </a:p>
        </p:txBody>
      </p:sp>
      <p:sp>
        <p:nvSpPr>
          <p:cNvPr id="3" name="Text Placeholder 2"/>
          <p:cNvSpPr>
            <a:spLocks noGrp="1"/>
          </p:cNvSpPr>
          <p:nvPr>
            <p:ph type="body" sz="quarter" idx="10"/>
          </p:nvPr>
        </p:nvSpPr>
        <p:spPr>
          <a:xfrm>
            <a:off x="302683" y="800100"/>
            <a:ext cx="11657456" cy="376767"/>
          </a:xfrm>
        </p:spPr>
        <p:txBody>
          <a:bodyPr/>
          <a:lstStyle/>
          <a:p>
            <a:r>
              <a:rPr lang="en-US"/>
              <a:t>What is Robotic Process Automation (RPA)?</a:t>
            </a:r>
          </a:p>
        </p:txBody>
      </p:sp>
      <p:sp>
        <p:nvSpPr>
          <p:cNvPr id="51" name="Rectangle 50">
            <a:extLst>
              <a:ext uri="{FF2B5EF4-FFF2-40B4-BE49-F238E27FC236}">
                <a16:creationId xmlns:a16="http://schemas.microsoft.com/office/drawing/2014/main" id="{36626737-F0AF-3C45-8E8C-D7DA40D1EDBF}"/>
              </a:ext>
              <a:ext uri="{C183D7F6-B498-43B3-948B-1728B52AA6E4}">
                <adec:decorative xmlns:adec="http://schemas.microsoft.com/office/drawing/2017/decorative" val="1"/>
              </a:ext>
            </a:extLst>
          </p:cNvPr>
          <p:cNvSpPr/>
          <p:nvPr/>
        </p:nvSpPr>
        <p:spPr>
          <a:xfrm>
            <a:off x="0" y="1330775"/>
            <a:ext cx="5846164" cy="4580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a:ea typeface="+mn-ea"/>
              <a:cs typeface="+mn-cs"/>
            </a:endParaRPr>
          </a:p>
        </p:txBody>
      </p:sp>
      <p:sp>
        <p:nvSpPr>
          <p:cNvPr id="54" name="Text Placeholder 2">
            <a:extLst>
              <a:ext uri="{FF2B5EF4-FFF2-40B4-BE49-F238E27FC236}">
                <a16:creationId xmlns:a16="http://schemas.microsoft.com/office/drawing/2014/main" id="{72BDC0B6-F834-B748-8064-6ECB55943A4C}"/>
              </a:ext>
            </a:extLst>
          </p:cNvPr>
          <p:cNvSpPr txBox="1">
            <a:spLocks/>
          </p:cNvSpPr>
          <p:nvPr/>
        </p:nvSpPr>
        <p:spPr>
          <a:xfrm>
            <a:off x="667512" y="1654894"/>
            <a:ext cx="2693595" cy="151751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a:buNone/>
              <a:tabLst/>
              <a:defRPr/>
            </a:pPr>
            <a:r>
              <a:rPr kumimoji="0" lang="en-US" sz="2200" b="1" i="0" u="none" strike="noStrike" kern="1200" cap="none" spc="0" normalizeH="0" baseline="0" noProof="0" dirty="0">
                <a:ln>
                  <a:noFill/>
                </a:ln>
                <a:solidFill>
                  <a:srgbClr val="412C5D"/>
                </a:solidFill>
                <a:effectLst/>
                <a:uLnTx/>
                <a:uFillTx/>
                <a:latin typeface="Arial" charset="0"/>
                <a:ea typeface="Arial" charset="0"/>
                <a:cs typeface="Arial" charset="0"/>
              </a:rPr>
              <a:t>RPA technologies help fill the gap for system integration challenges.</a:t>
            </a:r>
          </a:p>
        </p:txBody>
      </p:sp>
      <p:cxnSp>
        <p:nvCxnSpPr>
          <p:cNvPr id="58" name="Straight Connector 57">
            <a:extLst>
              <a:ext uri="{C183D7F6-B498-43B3-948B-1728B52AA6E4}">
                <adec:decorative xmlns:adec="http://schemas.microsoft.com/office/drawing/2017/decorative" val="1"/>
              </a:ext>
            </a:extLst>
          </p:cNvPr>
          <p:cNvCxnSpPr/>
          <p:nvPr/>
        </p:nvCxnSpPr>
        <p:spPr>
          <a:xfrm>
            <a:off x="758738" y="3345387"/>
            <a:ext cx="535517" cy="0"/>
          </a:xfrm>
          <a:prstGeom prst="line">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TextBox 93"/>
          <p:cNvSpPr txBox="1">
            <a:spLocks noChangeArrowheads="1"/>
          </p:cNvSpPr>
          <p:nvPr/>
        </p:nvSpPr>
        <p:spPr bwMode="auto">
          <a:xfrm>
            <a:off x="667511" y="3920498"/>
            <a:ext cx="314870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2000"/>
              </a:lnSpc>
              <a:spcBef>
                <a:spcPts val="9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424242"/>
                </a:solidFill>
                <a:effectLst/>
                <a:uLnTx/>
                <a:uFillTx/>
                <a:latin typeface="Arial"/>
                <a:ea typeface="Arial" charset="0"/>
                <a:cs typeface="Arial"/>
              </a:rPr>
              <a:t>Behaving as a participant in a process, Robotic Process Automation (RPA) software can replicate human behavior to perform routine, repeatable, rules-based system interactions and integrations. </a:t>
            </a:r>
            <a:endParaRPr kumimoji="0" lang="en-US" altLang="en-US" sz="1400" b="0" i="0" u="none" strike="noStrike" kern="1200" cap="none" spc="0" normalizeH="0" baseline="0" noProof="0" dirty="0">
              <a:ln>
                <a:noFill/>
              </a:ln>
              <a:solidFill>
                <a:srgbClr val="424242"/>
              </a:solidFill>
              <a:effectLst/>
              <a:uLnTx/>
              <a:uFillTx/>
              <a:latin typeface="Arial"/>
              <a:ea typeface="Arial" charset="0"/>
              <a:cs typeface="Arial" charset="0"/>
            </a:endParaRPr>
          </a:p>
        </p:txBody>
      </p:sp>
      <p:cxnSp>
        <p:nvCxnSpPr>
          <p:cNvPr id="56" name="Straight Connector 55">
            <a:extLst>
              <a:ext uri="{C183D7F6-B498-43B3-948B-1728B52AA6E4}">
                <adec:decorative xmlns:adec="http://schemas.microsoft.com/office/drawing/2017/decorative" val="1"/>
              </a:ext>
            </a:extLst>
          </p:cNvPr>
          <p:cNvCxnSpPr/>
          <p:nvPr/>
        </p:nvCxnSpPr>
        <p:spPr>
          <a:xfrm>
            <a:off x="4058731" y="1747445"/>
            <a:ext cx="0" cy="3804269"/>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61AC79E-C66E-CB44-A7B4-A93EEF7041E0}"/>
              </a:ext>
              <a:ext uri="{C183D7F6-B498-43B3-948B-1728B52AA6E4}">
                <adec:decorative xmlns:adec="http://schemas.microsoft.com/office/drawing/2017/decorative" val="1"/>
              </a:ext>
            </a:extLst>
          </p:cNvPr>
          <p:cNvSpPr/>
          <p:nvPr/>
        </p:nvSpPr>
        <p:spPr>
          <a:xfrm>
            <a:off x="4484392" y="1702468"/>
            <a:ext cx="927363" cy="927363"/>
          </a:xfrm>
          <a:prstGeom prst="ellipse">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9" name="Picture 58">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49938" y="1932526"/>
            <a:ext cx="466816" cy="524067"/>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3960" r="-13960"/>
          <a:stretch/>
        </p:blipFill>
        <p:spPr>
          <a:xfrm flipH="1">
            <a:off x="5342914" y="1330775"/>
            <a:ext cx="6849086" cy="4580401"/>
          </a:xfrm>
          <a:prstGeom prst="rect">
            <a:avLst/>
          </a:prstGeom>
        </p:spPr>
      </p:pic>
      <p:sp>
        <p:nvSpPr>
          <p:cNvPr id="50" name="Rectangle 49">
            <a:extLst>
              <a:ext uri="{FF2B5EF4-FFF2-40B4-BE49-F238E27FC236}">
                <a16:creationId xmlns:a16="http://schemas.microsoft.com/office/drawing/2014/main" id="{36626737-F0AF-3C45-8E8C-D7DA40D1EDBF}"/>
              </a:ext>
              <a:ext uri="{C183D7F6-B498-43B3-948B-1728B52AA6E4}">
                <adec:decorative xmlns:adec="http://schemas.microsoft.com/office/drawing/2017/decorative" val="1"/>
              </a:ext>
            </a:extLst>
          </p:cNvPr>
          <p:cNvSpPr/>
          <p:nvPr/>
        </p:nvSpPr>
        <p:spPr>
          <a:xfrm>
            <a:off x="5480255" y="1330775"/>
            <a:ext cx="3963547" cy="4580401"/>
          </a:xfrm>
          <a:prstGeom prst="rect">
            <a:avLst/>
          </a:prstGeom>
          <a:gradFill flip="none" rotWithShape="1">
            <a:gsLst>
              <a:gs pos="8000">
                <a:schemeClr val="accent3">
                  <a:lumMod val="5000"/>
                  <a:lumOff val="95000"/>
                  <a:alpha val="0"/>
                </a:schemeClr>
              </a:gs>
              <a:gs pos="7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a:ea typeface="+mn-ea"/>
              <a:cs typeface="+mn-cs"/>
            </a:endParaRPr>
          </a:p>
        </p:txBody>
      </p:sp>
      <p:sp>
        <p:nvSpPr>
          <p:cNvPr id="52" name="TextBox 93"/>
          <p:cNvSpPr txBox="1">
            <a:spLocks noChangeArrowheads="1"/>
          </p:cNvSpPr>
          <p:nvPr/>
        </p:nvSpPr>
        <p:spPr bwMode="auto">
          <a:xfrm>
            <a:off x="4409422" y="2795188"/>
            <a:ext cx="3299144" cy="276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3355" marR="0" lvl="0" indent="-173355" algn="l" defTabSz="914400" rtl="0" eaLnBrk="1" fontAlgn="base" latinLnBrk="0" hangingPunct="1">
              <a:lnSpc>
                <a:spcPts val="1800"/>
              </a:lnSpc>
              <a:spcBef>
                <a:spcPts val="0"/>
              </a:spcBef>
              <a:spcAft>
                <a:spcPts val="800"/>
              </a:spcAft>
              <a:buClr>
                <a:srgbClr val="F2B744"/>
              </a:buClr>
              <a:buSzPct val="125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424242"/>
                </a:solidFill>
                <a:effectLst/>
                <a:uLnTx/>
                <a:uFillTx/>
                <a:latin typeface="Arial"/>
                <a:ea typeface="Arial" charset="0"/>
                <a:cs typeface="Arial"/>
              </a:rPr>
              <a:t>Eliminate Repetitive Tasks</a:t>
            </a:r>
            <a:endParaRPr kumimoji="0" lang="en-US" sz="2800" b="0" i="0" u="none" strike="noStrike" kern="1200" cap="none" spc="0" normalizeH="0" baseline="0" noProof="0" dirty="0">
              <a:ln>
                <a:noFill/>
              </a:ln>
              <a:solidFill>
                <a:srgbClr val="424242"/>
              </a:solidFill>
              <a:effectLst/>
              <a:uLnTx/>
              <a:uFillTx/>
              <a:latin typeface="Arial"/>
              <a:ea typeface="+mn-ea"/>
              <a:cs typeface="Arial"/>
            </a:endParaRPr>
          </a:p>
          <a:p>
            <a:pPr marL="173355" marR="0" lvl="0" indent="-173355" algn="l" defTabSz="914400" rtl="0" eaLnBrk="1" fontAlgn="base" latinLnBrk="0" hangingPunct="1">
              <a:lnSpc>
                <a:spcPts val="1800"/>
              </a:lnSpc>
              <a:spcBef>
                <a:spcPts val="0"/>
              </a:spcBef>
              <a:spcAft>
                <a:spcPts val="800"/>
              </a:spcAft>
              <a:buClr>
                <a:srgbClr val="F2B744"/>
              </a:buClr>
              <a:buSzPct val="125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424242"/>
                </a:solidFill>
                <a:effectLst/>
                <a:uLnTx/>
                <a:uFillTx/>
                <a:latin typeface="Arial"/>
                <a:ea typeface="Arial" charset="0"/>
                <a:cs typeface="Arial"/>
              </a:rPr>
              <a:t>Login to and Integrate with Internal and Third-Party Systems </a:t>
            </a:r>
            <a:endParaRPr kumimoji="0" lang="en-US" altLang="en-US" sz="1400" b="0" i="0" u="none" strike="noStrike" kern="1200" cap="none" spc="0" normalizeH="0" baseline="0" noProof="0" dirty="0">
              <a:ln>
                <a:noFill/>
              </a:ln>
              <a:solidFill>
                <a:srgbClr val="424242"/>
              </a:solidFill>
              <a:effectLst/>
              <a:uLnTx/>
              <a:uFillTx/>
              <a:latin typeface="Arial"/>
              <a:ea typeface="Arial" charset="0"/>
              <a:cs typeface="Arial" charset="0"/>
            </a:endParaRPr>
          </a:p>
          <a:p>
            <a:pPr marL="173355" marR="0" lvl="0" indent="-173355" algn="l" defTabSz="914400" rtl="0" eaLnBrk="1" fontAlgn="base" latinLnBrk="0" hangingPunct="1">
              <a:lnSpc>
                <a:spcPts val="1800"/>
              </a:lnSpc>
              <a:spcBef>
                <a:spcPts val="0"/>
              </a:spcBef>
              <a:spcAft>
                <a:spcPts val="800"/>
              </a:spcAft>
              <a:buClr>
                <a:srgbClr val="F2B744"/>
              </a:buClr>
              <a:buSzPct val="125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424242"/>
                </a:solidFill>
                <a:effectLst/>
                <a:uLnTx/>
                <a:uFillTx/>
                <a:latin typeface="Arial"/>
                <a:ea typeface="Arial" charset="0"/>
                <a:cs typeface="Arial"/>
              </a:rPr>
              <a:t>Data Entry with Increased Quality</a:t>
            </a:r>
          </a:p>
          <a:p>
            <a:pPr marL="173355" marR="0" lvl="0" indent="-173355" algn="l" defTabSz="914400" rtl="0" eaLnBrk="1" fontAlgn="base" latinLnBrk="0" hangingPunct="1">
              <a:lnSpc>
                <a:spcPts val="1800"/>
              </a:lnSpc>
              <a:spcBef>
                <a:spcPts val="0"/>
              </a:spcBef>
              <a:spcAft>
                <a:spcPts val="800"/>
              </a:spcAft>
              <a:buClr>
                <a:srgbClr val="F2B744"/>
              </a:buClr>
              <a:buSzPct val="125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424242"/>
                </a:solidFill>
                <a:effectLst/>
                <a:uLnTx/>
                <a:uFillTx/>
                <a:latin typeface="Arial"/>
                <a:ea typeface="Arial" charset="0"/>
                <a:cs typeface="Arial"/>
              </a:rPr>
              <a:t>Enhance Development Cycle Time</a:t>
            </a:r>
          </a:p>
          <a:p>
            <a:pPr marL="173355" marR="0" lvl="0" indent="-173355" algn="l" defTabSz="914400" rtl="0" eaLnBrk="1" fontAlgn="base" latinLnBrk="0" hangingPunct="1">
              <a:lnSpc>
                <a:spcPts val="1800"/>
              </a:lnSpc>
              <a:spcBef>
                <a:spcPts val="0"/>
              </a:spcBef>
              <a:spcAft>
                <a:spcPts val="800"/>
              </a:spcAft>
              <a:buClr>
                <a:srgbClr val="F2B744"/>
              </a:buClr>
              <a:buSzPct val="125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424242"/>
                </a:solidFill>
                <a:effectLst/>
                <a:uLnTx/>
                <a:uFillTx/>
                <a:latin typeface="Arial"/>
                <a:ea typeface="Arial" charset="0"/>
                <a:cs typeface="Arial"/>
              </a:rPr>
              <a:t>Speed to Market</a:t>
            </a:r>
          </a:p>
          <a:p>
            <a:pPr marL="173355" marR="0" lvl="0" indent="-173355" algn="l" defTabSz="914400" rtl="0" eaLnBrk="1" fontAlgn="base" latinLnBrk="0" hangingPunct="1">
              <a:lnSpc>
                <a:spcPts val="1800"/>
              </a:lnSpc>
              <a:spcBef>
                <a:spcPts val="0"/>
              </a:spcBef>
              <a:spcAft>
                <a:spcPts val="800"/>
              </a:spcAft>
              <a:buClr>
                <a:srgbClr val="F2B744"/>
              </a:buClr>
              <a:buSzPct val="125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424242"/>
                </a:solidFill>
                <a:effectLst/>
                <a:uLnTx/>
                <a:uFillTx/>
                <a:latin typeface="Arial"/>
                <a:ea typeface="Arial" charset="0"/>
                <a:cs typeface="Arial"/>
              </a:rPr>
              <a:t>Leverage Existing System Assets</a:t>
            </a:r>
          </a:p>
          <a:p>
            <a:pPr marL="173355" marR="0" lvl="0" indent="-173355" algn="l" defTabSz="914400" rtl="0" eaLnBrk="1" fontAlgn="base" latinLnBrk="0" hangingPunct="1">
              <a:lnSpc>
                <a:spcPts val="1800"/>
              </a:lnSpc>
              <a:spcBef>
                <a:spcPts val="0"/>
              </a:spcBef>
              <a:spcAft>
                <a:spcPts val="800"/>
              </a:spcAft>
              <a:buClr>
                <a:srgbClr val="F2B744"/>
              </a:buClr>
              <a:buSzPct val="125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424242"/>
                </a:solidFill>
                <a:effectLst/>
                <a:uLnTx/>
                <a:uFillTx/>
                <a:latin typeface="Arial"/>
                <a:ea typeface="Arial" charset="0"/>
                <a:cs typeface="Arial"/>
              </a:rPr>
              <a:t>Improve Internal and External Customer Experience</a:t>
            </a:r>
          </a:p>
        </p:txBody>
      </p:sp>
      <p:grpSp>
        <p:nvGrpSpPr>
          <p:cNvPr id="17" name="Group 16">
            <a:extLst>
              <a:ext uri="{C183D7F6-B498-43B3-948B-1728B52AA6E4}">
                <adec:decorative xmlns:adec="http://schemas.microsoft.com/office/drawing/2017/decorative" val="1"/>
              </a:ext>
            </a:extLst>
          </p:cNvPr>
          <p:cNvGrpSpPr/>
          <p:nvPr/>
        </p:nvGrpSpPr>
        <p:grpSpPr>
          <a:xfrm>
            <a:off x="1862319" y="-1163075"/>
            <a:ext cx="751595" cy="751595"/>
            <a:chOff x="1862319" y="-1163075"/>
            <a:chExt cx="751595" cy="751595"/>
          </a:xfrm>
        </p:grpSpPr>
        <p:sp>
          <p:nvSpPr>
            <p:cNvPr id="18" name="Oval 17"/>
            <p:cNvSpPr/>
            <p:nvPr/>
          </p:nvSpPr>
          <p:spPr>
            <a:xfrm>
              <a:off x="1862319" y="-1163075"/>
              <a:ext cx="751595" cy="7515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 Box 17"/>
            <p:cNvSpPr txBox="1">
              <a:spLocks noChangeArrowheads="1"/>
            </p:cNvSpPr>
            <p:nvPr/>
          </p:nvSpPr>
          <p:spPr bwMode="auto">
            <a:xfrm>
              <a:off x="1900478" y="-875319"/>
              <a:ext cx="683616" cy="1793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marL="0" marR="0" lvl="0" indent="0" algn="ctr" defTabSz="914400" rtl="0" eaLnBrk="1" fontAlgn="base" latinLnBrk="0" hangingPunct="1">
                <a:lnSpc>
                  <a:spcPts val="1525"/>
                </a:lnSpc>
                <a:spcBef>
                  <a:spcPct val="0"/>
                </a:spcBef>
                <a:spcAft>
                  <a:spcPts val="1200"/>
                </a:spcAft>
                <a:buClr>
                  <a:srgbClr val="FCB516"/>
                </a:buClr>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Tom</a:t>
              </a:r>
            </a:p>
          </p:txBody>
        </p:sp>
      </p:grpSp>
    </p:spTree>
    <p:extLst>
      <p:ext uri="{BB962C8B-B14F-4D97-AF65-F5344CB8AC3E}">
        <p14:creationId xmlns:p14="http://schemas.microsoft.com/office/powerpoint/2010/main" val="181265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2683" y="241301"/>
            <a:ext cx="11584516" cy="521677"/>
          </a:xfrm>
        </p:spPr>
        <p:txBody>
          <a:bodyPr lIns="0" rIns="0" anchor="t"/>
          <a:lstStyle/>
          <a:p>
            <a:r>
              <a:rPr lang="en-US" dirty="0">
                <a:latin typeface="Arial"/>
                <a:cs typeface="Arial"/>
              </a:rPr>
              <a:t>Robotic Process Automation </a:t>
            </a:r>
            <a:r>
              <a:rPr lang="en-US" sz="1400" i="1" dirty="0">
                <a:latin typeface="Arial"/>
                <a:cs typeface="Arial"/>
              </a:rPr>
              <a:t>continued…</a:t>
            </a:r>
          </a:p>
        </p:txBody>
      </p:sp>
      <p:sp>
        <p:nvSpPr>
          <p:cNvPr id="3" name="Rectangle 2">
            <a:extLst>
              <a:ext uri="{FF2B5EF4-FFF2-40B4-BE49-F238E27FC236}">
                <a16:creationId xmlns:a16="http://schemas.microsoft.com/office/drawing/2014/main" id="{36626737-F0AF-3C45-8E8C-D7DA40D1EDBF}"/>
              </a:ext>
              <a:ext uri="{C183D7F6-B498-43B3-948B-1728B52AA6E4}">
                <adec:decorative xmlns:adec="http://schemas.microsoft.com/office/drawing/2017/decorative" val="1"/>
              </a:ext>
            </a:extLst>
          </p:cNvPr>
          <p:cNvSpPr/>
          <p:nvPr/>
        </p:nvSpPr>
        <p:spPr>
          <a:xfrm>
            <a:off x="2191575" y="1028839"/>
            <a:ext cx="10000425" cy="4598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303B"/>
              </a:solidFill>
              <a:effectLst/>
              <a:uLnTx/>
              <a:uFillTx/>
              <a:latin typeface="Arial" panose="020B0604020202020204" pitchFamily="34" charset="0"/>
              <a:ea typeface="+mn-ea"/>
              <a:cs typeface="+mn-cs"/>
            </a:endParaRPr>
          </a:p>
        </p:txBody>
      </p:sp>
      <p:sp>
        <p:nvSpPr>
          <p:cNvPr id="18" name="Pentagon 20">
            <a:extLst>
              <a:ext uri="{C183D7F6-B498-43B3-948B-1728B52AA6E4}">
                <adec:decorative xmlns:adec="http://schemas.microsoft.com/office/drawing/2017/decorative" val="1"/>
              </a:ext>
            </a:extLst>
          </p:cNvPr>
          <p:cNvSpPr/>
          <p:nvPr/>
        </p:nvSpPr>
        <p:spPr>
          <a:xfrm>
            <a:off x="0" y="1025604"/>
            <a:ext cx="4133462" cy="4602195"/>
          </a:xfrm>
          <a:custGeom>
            <a:avLst/>
            <a:gdLst>
              <a:gd name="connsiteX0" fmla="*/ 0 w 863083"/>
              <a:gd name="connsiteY0" fmla="*/ 0 h 2153232"/>
              <a:gd name="connsiteX1" fmla="*/ 793372 w 863083"/>
              <a:gd name="connsiteY1" fmla="*/ 0 h 2153232"/>
              <a:gd name="connsiteX2" fmla="*/ 863083 w 863083"/>
              <a:gd name="connsiteY2" fmla="*/ 1076616 h 2153232"/>
              <a:gd name="connsiteX3" fmla="*/ 793372 w 863083"/>
              <a:gd name="connsiteY3" fmla="*/ 2153232 h 2153232"/>
              <a:gd name="connsiteX4" fmla="*/ 0 w 863083"/>
              <a:gd name="connsiteY4" fmla="*/ 2153232 h 2153232"/>
              <a:gd name="connsiteX5" fmla="*/ 0 w 863083"/>
              <a:gd name="connsiteY5" fmla="*/ 0 h 2153232"/>
              <a:gd name="connsiteX0" fmla="*/ 0 w 1039254"/>
              <a:gd name="connsiteY0" fmla="*/ 0 h 2153232"/>
              <a:gd name="connsiteX1" fmla="*/ 793372 w 1039254"/>
              <a:gd name="connsiteY1" fmla="*/ 0 h 2153232"/>
              <a:gd name="connsiteX2" fmla="*/ 1039254 w 1039254"/>
              <a:gd name="connsiteY2" fmla="*/ 1085005 h 2153232"/>
              <a:gd name="connsiteX3" fmla="*/ 793372 w 1039254"/>
              <a:gd name="connsiteY3" fmla="*/ 2153232 h 2153232"/>
              <a:gd name="connsiteX4" fmla="*/ 0 w 1039254"/>
              <a:gd name="connsiteY4" fmla="*/ 2153232 h 2153232"/>
              <a:gd name="connsiteX5" fmla="*/ 0 w 1039254"/>
              <a:gd name="connsiteY5" fmla="*/ 0 h 2153232"/>
              <a:gd name="connsiteX0" fmla="*/ 0 w 923485"/>
              <a:gd name="connsiteY0" fmla="*/ 0 h 2153232"/>
              <a:gd name="connsiteX1" fmla="*/ 793372 w 923485"/>
              <a:gd name="connsiteY1" fmla="*/ 0 h 2153232"/>
              <a:gd name="connsiteX2" fmla="*/ 923485 w 923485"/>
              <a:gd name="connsiteY2" fmla="*/ 1063666 h 2153232"/>
              <a:gd name="connsiteX3" fmla="*/ 793372 w 923485"/>
              <a:gd name="connsiteY3" fmla="*/ 2153232 h 2153232"/>
              <a:gd name="connsiteX4" fmla="*/ 0 w 923485"/>
              <a:gd name="connsiteY4" fmla="*/ 2153232 h 2153232"/>
              <a:gd name="connsiteX5" fmla="*/ 0 w 923485"/>
              <a:gd name="connsiteY5" fmla="*/ 0 h 2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85" h="2153232">
                <a:moveTo>
                  <a:pt x="0" y="0"/>
                </a:moveTo>
                <a:lnTo>
                  <a:pt x="793372" y="0"/>
                </a:lnTo>
                <a:lnTo>
                  <a:pt x="923485" y="1063666"/>
                </a:lnTo>
                <a:lnTo>
                  <a:pt x="793372" y="2153232"/>
                </a:lnTo>
                <a:lnTo>
                  <a:pt x="0" y="2153232"/>
                </a:lnTo>
                <a:lnTo>
                  <a:pt x="0" y="0"/>
                </a:lnTo>
                <a:close/>
              </a:path>
            </a:pathLst>
          </a:custGeom>
          <a:solidFill>
            <a:schemeClr val="accent1"/>
          </a:solidFill>
          <a:ln>
            <a:noFill/>
          </a:ln>
          <a:effectLst>
            <a:outerShdw blurRad="101600" dist="635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2">
            <a:alphaModFix amt="11000"/>
          </a:blip>
          <a:stretch>
            <a:fillRect/>
          </a:stretch>
        </p:blipFill>
        <p:spPr>
          <a:xfrm>
            <a:off x="304938" y="1534737"/>
            <a:ext cx="1170672" cy="879822"/>
          </a:xfrm>
          <a:prstGeom prst="rect">
            <a:avLst/>
          </a:prstGeom>
        </p:spPr>
      </p:pic>
      <p:sp>
        <p:nvSpPr>
          <p:cNvPr id="6" name="Text Placeholder 2">
            <a:extLst>
              <a:ext uri="{FF2B5EF4-FFF2-40B4-BE49-F238E27FC236}">
                <a16:creationId xmlns:a16="http://schemas.microsoft.com/office/drawing/2014/main" id="{72BDC0B6-F834-B748-8064-6ECB55943A4C}"/>
              </a:ext>
            </a:extLst>
          </p:cNvPr>
          <p:cNvSpPr txBox="1">
            <a:spLocks/>
          </p:cNvSpPr>
          <p:nvPr/>
        </p:nvSpPr>
        <p:spPr>
          <a:xfrm>
            <a:off x="667512" y="1982613"/>
            <a:ext cx="2523708" cy="219269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a:buNone/>
              <a:tabLst/>
              <a:defRPr/>
            </a:pPr>
            <a:r>
              <a:rPr kumimoji="0" lang="en-US" sz="2200" b="1" i="0" u="none" strike="noStrike" kern="1200" cap="none" spc="0" normalizeH="0" baseline="0" noProof="0">
                <a:ln>
                  <a:noFill/>
                </a:ln>
                <a:solidFill>
                  <a:srgbClr val="FFFFFF"/>
                </a:solidFill>
                <a:effectLst/>
                <a:uLnTx/>
                <a:uFillTx/>
                <a:latin typeface="Arial" charset="0"/>
                <a:ea typeface="Arial" charset="0"/>
                <a:cs typeface="Arial" charset="0"/>
              </a:rPr>
              <a:t>78 percent of shared services organizations are implementing or planning to deploy RPA.</a:t>
            </a:r>
          </a:p>
        </p:txBody>
      </p:sp>
      <p:sp>
        <p:nvSpPr>
          <p:cNvPr id="13" name="Text Placeholder 2">
            <a:extLst>
              <a:ext uri="{FF2B5EF4-FFF2-40B4-BE49-F238E27FC236}">
                <a16:creationId xmlns:a16="http://schemas.microsoft.com/office/drawing/2014/main" id="{72BDC0B6-F834-B748-8064-6ECB55943A4C}"/>
              </a:ext>
            </a:extLst>
          </p:cNvPr>
          <p:cNvSpPr txBox="1">
            <a:spLocks/>
          </p:cNvSpPr>
          <p:nvPr/>
        </p:nvSpPr>
        <p:spPr>
          <a:xfrm>
            <a:off x="667512" y="4351576"/>
            <a:ext cx="1758598" cy="36665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a:buNone/>
              <a:tabLst/>
              <a:defRPr/>
            </a:pPr>
            <a:r>
              <a:rPr kumimoji="0" lang="en-US" sz="1300" b="0" i="0" u="none" strike="noStrike" kern="1200" cap="none" spc="0" normalizeH="0" baseline="0" noProof="0" dirty="0">
                <a:ln>
                  <a:noFill/>
                </a:ln>
                <a:solidFill>
                  <a:srgbClr val="FFFFFF"/>
                </a:solidFill>
                <a:effectLst/>
                <a:uLnTx/>
                <a:uFillTx/>
                <a:latin typeface="Arial" charset="0"/>
                <a:ea typeface="Arial" charset="0"/>
                <a:cs typeface="Arial" charset="0"/>
              </a:rPr>
              <a:t>— Everest Group</a:t>
            </a:r>
          </a:p>
        </p:txBody>
      </p:sp>
      <p:sp>
        <p:nvSpPr>
          <p:cNvPr id="10" name="Oval 9">
            <a:extLst>
              <a:ext uri="{FF2B5EF4-FFF2-40B4-BE49-F238E27FC236}">
                <a16:creationId xmlns:a16="http://schemas.microsoft.com/office/drawing/2014/main" id="{A58DA7EC-323D-8C42-9A8C-AF157CCA5DF1}"/>
              </a:ext>
              <a:ext uri="{C183D7F6-B498-43B3-948B-1728B52AA6E4}">
                <adec:decorative xmlns:adec="http://schemas.microsoft.com/office/drawing/2017/decorative" val="1"/>
              </a:ext>
            </a:extLst>
          </p:cNvPr>
          <p:cNvSpPr/>
          <p:nvPr/>
        </p:nvSpPr>
        <p:spPr>
          <a:xfrm>
            <a:off x="4358146" y="1409253"/>
            <a:ext cx="1138650" cy="1138650"/>
          </a:xfrm>
          <a:prstGeom prst="ellipse">
            <a:avLst/>
          </a:prstGeom>
          <a:solidFill>
            <a:schemeClr val="bg1"/>
          </a:solidFill>
          <a:ln w="412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egular" charset="0"/>
              <a:ea typeface="+mn-ea"/>
              <a:cs typeface="+mn-cs"/>
            </a:endParaRP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50829" y="1633437"/>
            <a:ext cx="575740" cy="698352"/>
          </a:xfrm>
          <a:prstGeom prst="rect">
            <a:avLst/>
          </a:prstGeom>
        </p:spPr>
      </p:pic>
      <p:sp>
        <p:nvSpPr>
          <p:cNvPr id="17" name="TextBox 93"/>
          <p:cNvSpPr txBox="1">
            <a:spLocks noChangeArrowheads="1"/>
          </p:cNvSpPr>
          <p:nvPr/>
        </p:nvSpPr>
        <p:spPr bwMode="auto">
          <a:xfrm>
            <a:off x="5657525" y="1444132"/>
            <a:ext cx="5842282" cy="107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2600"/>
              </a:lnSpc>
              <a:spcBef>
                <a:spcPts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412D5D"/>
                </a:solidFill>
                <a:effectLst/>
                <a:uLnTx/>
                <a:uFillTx/>
                <a:latin typeface="Calibri" panose="020F0502020204030204" pitchFamily="34" charset="0"/>
                <a:ea typeface="+mn-ea"/>
                <a:cs typeface="Arial" panose="020B0604020202020204" pitchFamily="34" charset="0"/>
              </a:rPr>
              <a:t>Whether you are looking to augment the user experience with a helping hand or knock out back office tasks, there’s an automation option available.</a:t>
            </a:r>
            <a:endParaRPr kumimoji="0" lang="en-US" altLang="en-US" sz="2000" b="0" i="0" u="none" strike="noStrike" kern="1200" cap="none" spc="0" normalizeH="0" baseline="0" noProof="0" dirty="0">
              <a:ln>
                <a:noFill/>
              </a:ln>
              <a:solidFill>
                <a:srgbClr val="568200"/>
              </a:solidFill>
              <a:effectLst/>
              <a:uLnTx/>
              <a:uFillTx/>
              <a:latin typeface="Calibri" panose="020F0502020204030204" pitchFamily="34" charset="0"/>
              <a:ea typeface="+mn-ea"/>
              <a:cs typeface="Arial" panose="020B0604020202020204"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H="1">
            <a:off x="4520555" y="2813763"/>
            <a:ext cx="654555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93"/>
          <p:cNvSpPr txBox="1">
            <a:spLocks noChangeArrowheads="1"/>
          </p:cNvSpPr>
          <p:nvPr/>
        </p:nvSpPr>
        <p:spPr bwMode="auto">
          <a:xfrm>
            <a:off x="4520555" y="3192385"/>
            <a:ext cx="2694394" cy="176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None/>
              <a:tabLst/>
              <a:defRPr/>
            </a:pPr>
            <a:r>
              <a:rPr kumimoji="0" lang="en-US" altLang="en-US" sz="1400" b="1" i="0" u="none" strike="noStrike" kern="1200" cap="none" spc="0" normalizeH="0" baseline="0" noProof="0" dirty="0">
                <a:ln>
                  <a:noFill/>
                </a:ln>
                <a:solidFill>
                  <a:srgbClr val="424242"/>
                </a:solidFill>
                <a:effectLst/>
                <a:uLnTx/>
                <a:uFillTx/>
                <a:latin typeface="Arial" charset="0"/>
                <a:ea typeface="Arial" charset="0"/>
                <a:cs typeface="Arial" charset="0"/>
              </a:rPr>
              <a:t>ATTENDED BOTS:</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424242"/>
                </a:solidFill>
                <a:effectLst/>
                <a:uLnTx/>
                <a:uFillTx/>
                <a:latin typeface="Arial" charset="0"/>
                <a:ea typeface="Arial" charset="0"/>
                <a:cs typeface="Arial" charset="0"/>
              </a:rPr>
              <a:t>Runs on Users Machines as a Task Helper</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424242"/>
                </a:solidFill>
                <a:effectLst/>
                <a:uLnTx/>
                <a:uFillTx/>
                <a:latin typeface="Arial" charset="0"/>
                <a:ea typeface="Arial" charset="0"/>
                <a:cs typeface="Arial" charset="0"/>
              </a:rPr>
              <a:t>Augments User Experience by Aiding in Repetitive Tasks</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424242"/>
                </a:solidFill>
                <a:effectLst/>
                <a:uLnTx/>
                <a:uFillTx/>
                <a:latin typeface="Arial" charset="0"/>
                <a:ea typeface="Arial" charset="0"/>
                <a:cs typeface="Arial" charset="0"/>
              </a:rPr>
              <a:t>Accelerates Time on Task</a:t>
            </a:r>
          </a:p>
        </p:txBody>
      </p:sp>
      <p:cxnSp>
        <p:nvCxnSpPr>
          <p:cNvPr id="12" name="Straight Connector 11">
            <a:extLst>
              <a:ext uri="{C183D7F6-B498-43B3-948B-1728B52AA6E4}">
                <adec:decorative xmlns:adec="http://schemas.microsoft.com/office/drawing/2017/decorative" val="1"/>
              </a:ext>
            </a:extLst>
          </p:cNvPr>
          <p:cNvCxnSpPr/>
          <p:nvPr/>
        </p:nvCxnSpPr>
        <p:spPr>
          <a:xfrm>
            <a:off x="7717149" y="3144415"/>
            <a:ext cx="0" cy="207808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93"/>
          <p:cNvSpPr txBox="1">
            <a:spLocks noChangeArrowheads="1"/>
          </p:cNvSpPr>
          <p:nvPr/>
        </p:nvSpPr>
        <p:spPr bwMode="auto">
          <a:xfrm>
            <a:off x="8094911" y="3197289"/>
            <a:ext cx="2778370" cy="211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None/>
              <a:tabLst/>
              <a:defRPr/>
            </a:pPr>
            <a:r>
              <a:rPr kumimoji="0" lang="en-US" altLang="en-US" sz="1400" b="1" i="0" u="none" strike="noStrike" kern="1200" cap="none" spc="0" normalizeH="0" baseline="0" noProof="0">
                <a:ln>
                  <a:noFill/>
                </a:ln>
                <a:solidFill>
                  <a:srgbClr val="424242"/>
                </a:solidFill>
                <a:effectLst/>
                <a:uLnTx/>
                <a:uFillTx/>
                <a:latin typeface="Arial" charset="0"/>
                <a:ea typeface="Arial" charset="0"/>
                <a:cs typeface="Arial" charset="0"/>
              </a:rPr>
              <a:t>UNATTENDED BOTS:</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1400" b="0" i="0" u="none" strike="noStrike" kern="1200" cap="none" spc="0" normalizeH="0" baseline="0" noProof="0">
                <a:ln>
                  <a:noFill/>
                </a:ln>
                <a:solidFill>
                  <a:srgbClr val="424242"/>
                </a:solidFill>
                <a:effectLst/>
                <a:uLnTx/>
                <a:uFillTx/>
                <a:latin typeface="Arial" charset="0"/>
                <a:ea typeface="Arial" charset="0"/>
                <a:cs typeface="Arial" charset="0"/>
              </a:rPr>
              <a:t>Back Office Task Automation</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1400" b="0" i="0" u="none" strike="noStrike" kern="1200" cap="none" spc="0" normalizeH="0" baseline="0" noProof="0">
                <a:ln>
                  <a:noFill/>
                </a:ln>
                <a:solidFill>
                  <a:srgbClr val="424242"/>
                </a:solidFill>
                <a:effectLst/>
                <a:uLnTx/>
                <a:uFillTx/>
                <a:latin typeface="Arial" charset="0"/>
                <a:ea typeface="Arial" charset="0"/>
                <a:cs typeface="Arial" charset="0"/>
              </a:rPr>
              <a:t>Centrally Controlled </a:t>
            </a:r>
            <a:br>
              <a:rPr kumimoji="0" lang="en-US" altLang="en-US" sz="1400" b="0" i="0" u="none" strike="noStrike" kern="1200" cap="none" spc="0" normalizeH="0" baseline="0" noProof="0">
                <a:ln>
                  <a:noFill/>
                </a:ln>
                <a:solidFill>
                  <a:srgbClr val="424242"/>
                </a:solidFill>
                <a:effectLst/>
                <a:uLnTx/>
                <a:uFillTx/>
                <a:latin typeface="Arial" charset="0"/>
                <a:ea typeface="Arial" charset="0"/>
                <a:cs typeface="Arial" charset="0"/>
              </a:rPr>
            </a:br>
            <a:r>
              <a:rPr kumimoji="0" lang="en-US" altLang="en-US" sz="1400" b="0" i="0" u="none" strike="noStrike" kern="1200" cap="none" spc="0" normalizeH="0" baseline="0" noProof="0">
                <a:ln>
                  <a:noFill/>
                </a:ln>
                <a:solidFill>
                  <a:srgbClr val="424242"/>
                </a:solidFill>
                <a:effectLst/>
                <a:uLnTx/>
                <a:uFillTx/>
                <a:latin typeface="Arial" charset="0"/>
                <a:ea typeface="Arial" charset="0"/>
                <a:cs typeface="Arial" charset="0"/>
              </a:rPr>
              <a:t>and Maintained</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1400" b="0" i="0" u="none" strike="noStrike" kern="1200" cap="none" spc="0" normalizeH="0" baseline="0" noProof="0">
                <a:ln>
                  <a:noFill/>
                </a:ln>
                <a:solidFill>
                  <a:srgbClr val="424242"/>
                </a:solidFill>
                <a:effectLst/>
                <a:uLnTx/>
                <a:uFillTx/>
                <a:latin typeface="Arial" charset="0"/>
                <a:ea typeface="Arial" charset="0"/>
                <a:cs typeface="Arial" charset="0"/>
              </a:rPr>
              <a:t>Tasks Queued or Scheduled for Robot Execution</a:t>
            </a:r>
          </a:p>
          <a:p>
            <a:pPr marL="173736" marR="0" lvl="0" indent="-173736" algn="l" defTabSz="914400" rtl="0" eaLnBrk="1" fontAlgn="base" latinLnBrk="0" hangingPunct="1">
              <a:lnSpc>
                <a:spcPts val="1800"/>
              </a:lnSpc>
              <a:spcBef>
                <a:spcPts val="0"/>
              </a:spcBef>
              <a:spcAft>
                <a:spcPts val="800"/>
              </a:spcAft>
              <a:buClr>
                <a:srgbClr val="FCB516"/>
              </a:buClr>
              <a:buSzPct val="125000"/>
              <a:buFont typeface="Arial" panose="020B0604020202020204" pitchFamily="34" charset="0"/>
              <a:buChar char="•"/>
              <a:tabLst/>
              <a:defRPr/>
            </a:pPr>
            <a:r>
              <a:rPr kumimoji="0" lang="en-US" altLang="en-US" sz="1400" b="0" i="0" u="none" strike="noStrike" kern="1200" cap="none" spc="0" normalizeH="0" baseline="0" noProof="0">
                <a:ln>
                  <a:noFill/>
                </a:ln>
                <a:solidFill>
                  <a:srgbClr val="424242"/>
                </a:solidFill>
                <a:effectLst/>
                <a:uLnTx/>
                <a:uFillTx/>
                <a:latin typeface="Arial" charset="0"/>
                <a:ea typeface="Arial" charset="0"/>
                <a:cs typeface="Arial" charset="0"/>
              </a:rPr>
              <a:t>Reduce Process bottlenecks</a:t>
            </a:r>
          </a:p>
        </p:txBody>
      </p:sp>
      <p:grpSp>
        <p:nvGrpSpPr>
          <p:cNvPr id="23" name="Group 22">
            <a:extLst>
              <a:ext uri="{C183D7F6-B498-43B3-948B-1728B52AA6E4}">
                <adec:decorative xmlns:adec="http://schemas.microsoft.com/office/drawing/2017/decorative" val="1"/>
              </a:ext>
            </a:extLst>
          </p:cNvPr>
          <p:cNvGrpSpPr/>
          <p:nvPr/>
        </p:nvGrpSpPr>
        <p:grpSpPr>
          <a:xfrm>
            <a:off x="1862319" y="-1163075"/>
            <a:ext cx="751595" cy="751595"/>
            <a:chOff x="1862319" y="-1163075"/>
            <a:chExt cx="751595" cy="751595"/>
          </a:xfrm>
        </p:grpSpPr>
        <p:sp>
          <p:nvSpPr>
            <p:cNvPr id="24" name="Oval 23"/>
            <p:cNvSpPr/>
            <p:nvPr/>
          </p:nvSpPr>
          <p:spPr>
            <a:xfrm>
              <a:off x="1862319" y="-1163075"/>
              <a:ext cx="751595" cy="7515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 Box 17"/>
            <p:cNvSpPr txBox="1">
              <a:spLocks noChangeArrowheads="1"/>
            </p:cNvSpPr>
            <p:nvPr/>
          </p:nvSpPr>
          <p:spPr bwMode="auto">
            <a:xfrm>
              <a:off x="1900478" y="-875319"/>
              <a:ext cx="683616" cy="1793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marL="0" marR="0" lvl="0" indent="0" algn="ctr" defTabSz="914400" rtl="0" eaLnBrk="1" fontAlgn="base" latinLnBrk="0" hangingPunct="1">
                <a:lnSpc>
                  <a:spcPts val="1525"/>
                </a:lnSpc>
                <a:spcBef>
                  <a:spcPct val="0"/>
                </a:spcBef>
                <a:spcAft>
                  <a:spcPts val="1200"/>
                </a:spcAft>
                <a:buClr>
                  <a:srgbClr val="FCB516"/>
                </a:buClr>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Tom</a:t>
              </a:r>
            </a:p>
          </p:txBody>
        </p:sp>
      </p:grpSp>
    </p:spTree>
    <p:extLst>
      <p:ext uri="{BB962C8B-B14F-4D97-AF65-F5344CB8AC3E}">
        <p14:creationId xmlns:p14="http://schemas.microsoft.com/office/powerpoint/2010/main" val="18194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3_Centric Purple-Gold Template">
  <a:themeElements>
    <a:clrScheme name="Centric Theme">
      <a:dk1>
        <a:srgbClr val="424242"/>
      </a:dk1>
      <a:lt1>
        <a:srgbClr val="FFFFFF"/>
      </a:lt1>
      <a:dk2>
        <a:srgbClr val="232F3E"/>
      </a:dk2>
      <a:lt2>
        <a:srgbClr val="EAEAEA"/>
      </a:lt2>
      <a:accent1>
        <a:srgbClr val="412C5D"/>
      </a:accent1>
      <a:accent2>
        <a:srgbClr val="796C8D"/>
      </a:accent2>
      <a:accent3>
        <a:srgbClr val="FCB516"/>
      </a:accent3>
      <a:accent4>
        <a:srgbClr val="A0CD4D"/>
      </a:accent4>
      <a:accent5>
        <a:srgbClr val="ABCAE3"/>
      </a:accent5>
      <a:accent6>
        <a:srgbClr val="1F5D82"/>
      </a:accent6>
      <a:hlink>
        <a:srgbClr val="FCB516"/>
      </a:hlink>
      <a:folHlink>
        <a:srgbClr val="412C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Centric Master Template.potx" id="{C7FEFE44-AC83-4E25-923A-B69E47DBDA63}" vid="{5209E21D-4F96-4D53-B64A-D90CF2BCEB3C}"/>
    </a:ext>
  </a:extLst>
</a:theme>
</file>

<file path=ppt/theme/theme3.xml><?xml version="1.0" encoding="utf-8"?>
<a:theme xmlns:a="http://schemas.openxmlformats.org/drawingml/2006/main" name="4_Centric Purple-Gold Template">
  <a:themeElements>
    <a:clrScheme name="Centric Theme">
      <a:dk1>
        <a:srgbClr val="424242"/>
      </a:dk1>
      <a:lt1>
        <a:srgbClr val="FFFFFF"/>
      </a:lt1>
      <a:dk2>
        <a:srgbClr val="232F3E"/>
      </a:dk2>
      <a:lt2>
        <a:srgbClr val="EAEAEA"/>
      </a:lt2>
      <a:accent1>
        <a:srgbClr val="412C5D"/>
      </a:accent1>
      <a:accent2>
        <a:srgbClr val="796C8D"/>
      </a:accent2>
      <a:accent3>
        <a:srgbClr val="FCB516"/>
      </a:accent3>
      <a:accent4>
        <a:srgbClr val="A0CD4D"/>
      </a:accent4>
      <a:accent5>
        <a:srgbClr val="ABCAE3"/>
      </a:accent5>
      <a:accent6>
        <a:srgbClr val="1F5D82"/>
      </a:accent6>
      <a:hlink>
        <a:srgbClr val="FCB516"/>
      </a:hlink>
      <a:folHlink>
        <a:srgbClr val="412C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4" id="{28BED44D-6DBD-4D45-8F04-844E3E9653EF}" vid="{CE876C02-2BC7-EF4E-8B69-67C35BD6D7AC}"/>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3642</Words>
  <Application>Microsoft Office PowerPoint</Application>
  <PresentationFormat>Widescreen</PresentationFormat>
  <Paragraphs>565</Paragraphs>
  <Slides>40</Slides>
  <Notes>15</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40</vt:i4>
      </vt:variant>
    </vt:vector>
  </HeadingPairs>
  <TitlesOfParts>
    <vt:vector size="55" baseType="lpstr">
      <vt:lpstr>Arial</vt:lpstr>
      <vt:lpstr>Arial Regular</vt:lpstr>
      <vt:lpstr>Calibri</vt:lpstr>
      <vt:lpstr>Calibri Light</vt:lpstr>
      <vt:lpstr>Corbel</vt:lpstr>
      <vt:lpstr>Muli Light</vt:lpstr>
      <vt:lpstr>Open Sans</vt:lpstr>
      <vt:lpstr>Tw Cen MT</vt:lpstr>
      <vt:lpstr>Wingdings</vt:lpstr>
      <vt:lpstr>Wingdings 2</vt:lpstr>
      <vt:lpstr>Wingdings 3</vt:lpstr>
      <vt:lpstr>Module</vt:lpstr>
      <vt:lpstr>3_Centric Purple-Gold Template</vt:lpstr>
      <vt:lpstr>4_Centric Purple-Gold Template</vt:lpstr>
      <vt:lpstr>3_Office Theme</vt:lpstr>
      <vt:lpstr>Speaker: Mike Ryba</vt:lpstr>
      <vt:lpstr>Manufacturing a Case for Robotic Process Automation</vt:lpstr>
      <vt:lpstr>Agenda</vt:lpstr>
      <vt:lpstr>Introduction and Centric Consulting Overview</vt:lpstr>
      <vt:lpstr>We bring firm-wide support to local delivery </vt:lpstr>
      <vt:lpstr>We often get noticed for our growth and culture. </vt:lpstr>
      <vt:lpstr>Robotic  Process Automation  (RPA) </vt:lpstr>
      <vt:lpstr>Robotic Process Automation</vt:lpstr>
      <vt:lpstr>Robotic Process Automation continued…</vt:lpstr>
      <vt:lpstr>Robotic Process Automation continued… 1</vt:lpstr>
      <vt:lpstr>Robotic Process Automation…continued 2</vt:lpstr>
      <vt:lpstr>Demo</vt:lpstr>
      <vt:lpstr>Demo: Insurance Company</vt:lpstr>
      <vt:lpstr>Demo: Login </vt:lpstr>
      <vt:lpstr>RPA Vendors</vt:lpstr>
      <vt:lpstr>The Forrester Wave: Robotic Process Automation </vt:lpstr>
      <vt:lpstr>RPA “a-ha” Moments</vt:lpstr>
      <vt:lpstr>Use Cases</vt:lpstr>
      <vt:lpstr>Manufacturing Use Cases </vt:lpstr>
      <vt:lpstr>Process: Financial Operations </vt:lpstr>
      <vt:lpstr>Process: Processing Purchase Requests</vt:lpstr>
      <vt:lpstr>Process: Predicting Maintenance for Locomotives</vt:lpstr>
      <vt:lpstr>RPA In Action </vt:lpstr>
      <vt:lpstr>Costs / Benefits</vt:lpstr>
      <vt:lpstr>Costs to Consider </vt:lpstr>
      <vt:lpstr>Benefits Potential </vt:lpstr>
      <vt:lpstr>Thank you </vt:lpstr>
      <vt:lpstr>Appendix</vt:lpstr>
      <vt:lpstr>Mike Ryba</vt:lpstr>
      <vt:lpstr>Motorists Insurance Group</vt:lpstr>
      <vt:lpstr>We are considering this a huge success and have promoted it as such.  We are in the process of purchasing licensing and finding a true owner of this technology.  I appreciate everything Centric did to make this possible! </vt:lpstr>
      <vt:lpstr>Regional bank turns around loans faster </vt:lpstr>
      <vt:lpstr>Healthcare organization can better serve customers through automation </vt:lpstr>
      <vt:lpstr>Simply put, we couldn’t be where we are today without Centric’s help.  The deep technical expertise that every Centric team member has demonstrated, combined with Centric’s partnering approach, has established a foundational RPA capability for Corridor which we can continue to leverage for further growth. </vt:lpstr>
      <vt:lpstr>Vendor Profile: Automation Anywhere </vt:lpstr>
      <vt:lpstr>Vendor Profile: blueprism</vt:lpstr>
      <vt:lpstr>Vendor Profile: UiPath </vt:lpstr>
      <vt:lpstr>Peer Insights</vt:lpstr>
      <vt:lpstr>Peer Insights continued…</vt:lpstr>
      <vt:lpstr>Automation Technologies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Mike Ryba</dc:title>
  <dc:creator>Hannah Pratt</dc:creator>
  <cp:lastModifiedBy>Hannah Pratt</cp:lastModifiedBy>
  <cp:revision>1</cp:revision>
  <dcterms:created xsi:type="dcterms:W3CDTF">2019-10-14T20:25:22Z</dcterms:created>
  <dcterms:modified xsi:type="dcterms:W3CDTF">2019-10-14T20:25:45Z</dcterms:modified>
</cp:coreProperties>
</file>