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402" r:id="rId3"/>
    <p:sldId id="785" r:id="rId4"/>
    <p:sldId id="786" r:id="rId5"/>
    <p:sldId id="787" r:id="rId6"/>
    <p:sldId id="788" r:id="rId7"/>
    <p:sldId id="789" r:id="rId8"/>
    <p:sldId id="790" r:id="rId9"/>
    <p:sldId id="791" r:id="rId10"/>
    <p:sldId id="792" r:id="rId11"/>
    <p:sldId id="793" r:id="rId12"/>
    <p:sldId id="794" r:id="rId13"/>
    <p:sldId id="795" r:id="rId14"/>
    <p:sldId id="796" r:id="rId15"/>
    <p:sldId id="797" r:id="rId16"/>
    <p:sldId id="798" r:id="rId17"/>
    <p:sldId id="799" r:id="rId18"/>
    <p:sldId id="800" r:id="rId19"/>
    <p:sldId id="801" r:id="rId20"/>
    <p:sldId id="802" r:id="rId21"/>
    <p:sldId id="803" r:id="rId22"/>
    <p:sldId id="8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175F1-B37C-4F3C-8D9E-2C65D7828497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557E1-4EE9-42B6-BC56-1A982C19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2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0BCCA-D39C-7F43-BC38-BE756E7D45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23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4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3" y="7"/>
            <a:ext cx="12191999" cy="5135431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5851"/>
            <a:ext cx="10769600" cy="1673352"/>
          </a:xfrm>
        </p:spPr>
        <p:txBody>
          <a:bodyPr vert="horz" lIns="91421" tIns="0" rIns="4571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46" tIns="0" rIns="4571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C7E4-D10A-4A6B-806E-F5DCAF195BAA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6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61843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C7E4-D10A-4A6B-806E-F5DCAF195BAA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0402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8863606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9"/>
            <a:ext cx="2540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8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377491"/>
            <a:ext cx="5115205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C7E4-D10A-4A6B-806E-F5DCAF195BAA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8078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0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6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19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55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4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08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83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5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C7E4-D10A-4A6B-806E-F5DCAF195BAA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95340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00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82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2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7" y="118872"/>
            <a:ext cx="10684256" cy="1636776"/>
          </a:xfrm>
        </p:spPr>
        <p:txBody>
          <a:bodyPr vert="horz" lIns="91421" tIns="0" rIns="91421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273" tIns="0" rIns="4571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C7E4-D10A-4A6B-806E-F5DCAF195BAA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4177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2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C7E4-D10A-4A6B-806E-F5DCAF195BAA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5192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98990"/>
            <a:ext cx="5386917" cy="715355"/>
          </a:xfrm>
        </p:spPr>
        <p:txBody>
          <a:bodyPr lIns="146273" anchor="ctr"/>
          <a:lstStyle>
            <a:lvl1pPr marL="0" indent="0">
              <a:buNone/>
              <a:defRPr sz="2300" b="1" cap="all" baseline="0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10" indent="0">
              <a:buNone/>
              <a:defRPr sz="1600" b="1"/>
            </a:lvl4pPr>
            <a:lvl5pPr marL="1828412" indent="0">
              <a:buNone/>
              <a:defRPr sz="1600" b="1"/>
            </a:lvl5pPr>
            <a:lvl6pPr marL="2285516" indent="0">
              <a:buNone/>
              <a:defRPr sz="1600" b="1"/>
            </a:lvl6pPr>
            <a:lvl7pPr marL="2742618" indent="0">
              <a:buNone/>
              <a:defRPr sz="1600" b="1"/>
            </a:lvl7pPr>
            <a:lvl8pPr marL="3199722" indent="0">
              <a:buNone/>
              <a:defRPr sz="1600" b="1"/>
            </a:lvl8pPr>
            <a:lvl9pPr marL="3656825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698990"/>
            <a:ext cx="5389033" cy="715355"/>
          </a:xfrm>
        </p:spPr>
        <p:txBody>
          <a:bodyPr lIns="146273" anchor="ctr"/>
          <a:lstStyle>
            <a:lvl1pPr marL="0" indent="0">
              <a:buNone/>
              <a:defRPr sz="2300" b="1" cap="all" baseline="0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10" indent="0">
              <a:buNone/>
              <a:defRPr sz="1600" b="1"/>
            </a:lvl4pPr>
            <a:lvl5pPr marL="1828412" indent="0">
              <a:buNone/>
              <a:defRPr sz="1600" b="1"/>
            </a:lvl5pPr>
            <a:lvl6pPr marL="2285516" indent="0">
              <a:buNone/>
              <a:defRPr sz="1600" b="1"/>
            </a:lvl6pPr>
            <a:lvl7pPr marL="2742618" indent="0">
              <a:buNone/>
              <a:defRPr sz="1600" b="1"/>
            </a:lvl7pPr>
            <a:lvl8pPr marL="3199722" indent="0">
              <a:buNone/>
              <a:defRPr sz="1600" b="1"/>
            </a:lvl8pPr>
            <a:lvl9pPr marL="3656825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C7E4-D10A-4A6B-806E-F5DCAF195BAA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7060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C7E4-D10A-4A6B-806E-F5DCAF195BAA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3942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C7E4-D10A-4A6B-806E-F5DCAF195BAA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2166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36" rIns="4571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9" y="1743135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730019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10" indent="0">
              <a:buNone/>
              <a:defRPr sz="900"/>
            </a:lvl4pPr>
            <a:lvl5pPr marL="1828412" indent="0">
              <a:buNone/>
              <a:defRPr sz="900"/>
            </a:lvl5pPr>
            <a:lvl6pPr marL="2285516" indent="0">
              <a:buNone/>
              <a:defRPr sz="900"/>
            </a:lvl6pPr>
            <a:lvl7pPr marL="2742618" indent="0">
              <a:buNone/>
              <a:defRPr sz="900"/>
            </a:lvl7pPr>
            <a:lvl8pPr marL="3199722" indent="0">
              <a:buNone/>
              <a:defRPr sz="900"/>
            </a:lvl8pPr>
            <a:lvl9pPr marL="3656825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C7E4-D10A-4A6B-806E-F5DCAF195BAA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0712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7" y="155448"/>
            <a:ext cx="3366867" cy="978408"/>
          </a:xfrm>
        </p:spPr>
        <p:txBody>
          <a:bodyPr lIns="73136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752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10" indent="0">
              <a:buNone/>
              <a:defRPr sz="2000"/>
            </a:lvl4pPr>
            <a:lvl5pPr marL="1828412" indent="0">
              <a:buNone/>
              <a:defRPr sz="2000"/>
            </a:lvl5pPr>
            <a:lvl6pPr marL="2285516" indent="0">
              <a:buNone/>
              <a:defRPr sz="2000"/>
            </a:lvl6pPr>
            <a:lvl7pPr marL="2742618" indent="0">
              <a:buNone/>
              <a:defRPr sz="2000"/>
            </a:lvl7pPr>
            <a:lvl8pPr marL="3199722" indent="0">
              <a:buNone/>
              <a:defRPr sz="2000"/>
            </a:lvl8pPr>
            <a:lvl9pPr marL="3656825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9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10" indent="0">
              <a:buNone/>
              <a:defRPr sz="900"/>
            </a:lvl4pPr>
            <a:lvl5pPr marL="1828412" indent="0">
              <a:buNone/>
              <a:defRPr sz="900"/>
            </a:lvl5pPr>
            <a:lvl6pPr marL="2285516" indent="0">
              <a:buNone/>
              <a:defRPr sz="900"/>
            </a:lvl6pPr>
            <a:lvl7pPr marL="2742618" indent="0">
              <a:buNone/>
              <a:defRPr sz="900"/>
            </a:lvl7pPr>
            <a:lvl8pPr marL="3199722" indent="0">
              <a:buNone/>
              <a:defRPr sz="900"/>
            </a:lvl8pPr>
            <a:lvl9pPr marL="3656825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9" y="1170432"/>
            <a:ext cx="3364992" cy="201168"/>
          </a:xfrm>
        </p:spPr>
        <p:txBody>
          <a:bodyPr/>
          <a:lstStyle/>
          <a:p>
            <a:fld id="{968505FD-053B-47C4-B9BE-A64CC0824E06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10/14/2019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5CA8C7E4-D10A-4A6B-806E-F5DCAF195BAA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2056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13" y="10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6"/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10"/>
            <a:ext cx="10972800" cy="1251063"/>
          </a:xfrm>
          <a:prstGeom prst="rect">
            <a:avLst/>
          </a:prstGeom>
        </p:spPr>
        <p:txBody>
          <a:bodyPr vert="horz" lIns="91421" tIns="45710" rIns="45710" bIns="4571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5194"/>
            <a:ext cx="10972800" cy="4625609"/>
          </a:xfrm>
          <a:prstGeom prst="rect">
            <a:avLst/>
          </a:prstGeom>
        </p:spPr>
        <p:txBody>
          <a:bodyPr vert="horz" lIns="54852" tIns="91421" rIns="91421" bIns="4571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04" tIns="45710" rIns="4571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914206"/>
            <a:fld id="{968505FD-053B-47C4-B9BE-A64CC0824E06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 defTabSz="914206"/>
              <a:t>10/14/2019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817" y="6476999"/>
            <a:ext cx="7343625" cy="274320"/>
          </a:xfrm>
          <a:prstGeom prst="rect">
            <a:avLst/>
          </a:prstGeom>
        </p:spPr>
        <p:txBody>
          <a:bodyPr vert="horz" lIns="45710" tIns="45710" rIns="4571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914206"/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196" y="6476999"/>
            <a:ext cx="978485" cy="274320"/>
          </a:xfrm>
          <a:prstGeom prst="rect">
            <a:avLst/>
          </a:prstGeom>
        </p:spPr>
        <p:txBody>
          <a:bodyPr vert="horz" lIns="91421" tIns="45710" rIns="91421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914206"/>
            <a:fld id="{5CA8C7E4-D10A-4A6B-806E-F5DCAF195BAA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 defTabSz="914206"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3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819" indent="-319972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65" indent="-274262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485" indent="-228552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5894" indent="-18284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162" indent="-18284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286" indent="-18284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412" indent="-18284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537" indent="-18284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0663" indent="-18284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F5C62-B554-47BE-8396-A6EAAC91A2B0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2F1D5-A4CB-403A-B993-20F27EC0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7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reload=9&amp;v=cx55C2zc8OE&amp;feature=youtu.be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Generator.Skillful.com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generator.skillful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generator.skillful.com/" TargetMode="External"/><Relationship Id="rId3" Type="http://schemas.openxmlformats.org/officeDocument/2006/relationships/hyperlink" Target="https://www.jpmorganchase.com/corporate/Corporate-Responsibility/pr-data-drives-workforce-decision.htm" TargetMode="External"/><Relationship Id="rId7" Type="http://schemas.openxmlformats.org/officeDocument/2006/relationships/image" Target="../media/image38.png"/><Relationship Id="rId12" Type="http://schemas.openxmlformats.org/officeDocument/2006/relationships/image" Target="../media/image24.png"/><Relationship Id="rId2" Type="http://schemas.openxmlformats.org/officeDocument/2006/relationships/hyperlink" Target="mailto:klavignehinkley@markle.org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hyperlink" Target="https://skillful.com/employer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49916FA8-BC93-4E50-ABC5-FD2E63A2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Speaker: Natalie Heustis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64524" y="1780367"/>
            <a:ext cx="10972800" cy="4625975"/>
          </a:xfrm>
        </p:spPr>
        <p:txBody>
          <a:bodyPr/>
          <a:lstStyle/>
          <a:p>
            <a:r>
              <a:rPr lang="en-US" b="1" dirty="0"/>
              <a:t>Natalie Heustis</a:t>
            </a:r>
            <a:endParaRPr lang="en-US" dirty="0"/>
          </a:p>
          <a:p>
            <a:pPr marL="118847" indent="0">
              <a:buNone/>
            </a:pPr>
            <a:r>
              <a:rPr lang="en-US" i="1" dirty="0"/>
              <a:t>Manager Employee Initiatives, Skillful Indiana</a:t>
            </a:r>
            <a:endParaRPr lang="en-US" dirty="0"/>
          </a:p>
          <a:p>
            <a:pPr marL="118847" indent="0">
              <a:buNone/>
            </a:pPr>
            <a:r>
              <a:rPr lang="en-US" i="1" dirty="0"/>
              <a:t> </a:t>
            </a:r>
            <a:r>
              <a:rPr lang="en-US" dirty="0"/>
              <a:t> </a:t>
            </a:r>
          </a:p>
        </p:txBody>
      </p:sp>
      <p:pic>
        <p:nvPicPr>
          <p:cNvPr id="2" name="Picture 1" descr="Picture of Natalie Heusti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32" y="3429000"/>
            <a:ext cx="2643536" cy="292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10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7DD32B61-E3DD-4315-8712-816733B4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Talent Loss in Pedigree Hiring</a:t>
            </a:r>
          </a:p>
        </p:txBody>
      </p:sp>
      <p:sp>
        <p:nvSpPr>
          <p:cNvPr id="192" name="TextBox 5"/>
          <p:cNvSpPr txBox="1"/>
          <p:nvPr/>
        </p:nvSpPr>
        <p:spPr>
          <a:xfrm>
            <a:off x="1710492" y="345806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Talent Loss in Pedigree Hiring </a:t>
            </a:r>
          </a:p>
        </p:txBody>
      </p:sp>
      <p:grpSp>
        <p:nvGrpSpPr>
          <p:cNvPr id="4" name="Group 3" descr="graphic showing&#10;3,380,000 Labor Force in Indiana&#10;74.7% eliminated immediately with degree requirement&#10;30% eliminated by bias&#10;93% eliminated due to lack of HR experience&#10;28% are happily employed and not actively seeking work&#10;28,273 available applicants remaining">
            <a:extLst>
              <a:ext uri="{FF2B5EF4-FFF2-40B4-BE49-F238E27FC236}">
                <a16:creationId xmlns:a16="http://schemas.microsoft.com/office/drawing/2014/main" id="{3305F110-CDD5-2244-A8BC-5F7EBF175B7A}"/>
              </a:ext>
            </a:extLst>
          </p:cNvPr>
          <p:cNvGrpSpPr/>
          <p:nvPr/>
        </p:nvGrpSpPr>
        <p:grpSpPr>
          <a:xfrm>
            <a:off x="1559691" y="1254810"/>
            <a:ext cx="8985558" cy="3495783"/>
            <a:chOff x="35691" y="1254809"/>
            <a:chExt cx="8985558" cy="34957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956D39-5046-EF43-AAD9-1FA39380C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52"/>
            <a:stretch/>
          </p:blipFill>
          <p:spPr>
            <a:xfrm>
              <a:off x="35691" y="1878228"/>
              <a:ext cx="8985558" cy="28723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6565B6-0EAA-FD44-90D2-570EF73A8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" b="85716"/>
            <a:stretch/>
          </p:blipFill>
          <p:spPr>
            <a:xfrm>
              <a:off x="35691" y="1254809"/>
              <a:ext cx="8985558" cy="482693"/>
            </a:xfrm>
            <a:prstGeom prst="rect">
              <a:avLst/>
            </a:prstGeom>
          </p:spPr>
        </p:pic>
      </p:grpSp>
      <p:pic>
        <p:nvPicPr>
          <p:cNvPr id="204" name="Picture 34" descr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210" y="5783365"/>
            <a:ext cx="4949581" cy="7288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5071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4A6537-FE54-4395-A86A-45F49234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The Skills Gap Is Made Worse by Degree Inflation</a:t>
            </a:r>
            <a:br>
              <a:rPr lang="en-US" dirty="0"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206" name="TextBox 43"/>
          <p:cNvSpPr txBox="1"/>
          <p:nvPr/>
        </p:nvSpPr>
        <p:spPr>
          <a:xfrm>
            <a:off x="1724719" y="636157"/>
            <a:ext cx="874256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895350">
              <a:defRPr sz="2800" b="1" spc="40">
                <a:solidFill>
                  <a:srgbClr val="2F5081"/>
                </a:solidFill>
              </a:defRPr>
            </a:lvl1pPr>
          </a:lstStyle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4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Skills Gap Is Made Worse by Degree Inflation</a:t>
            </a:r>
          </a:p>
        </p:txBody>
      </p:sp>
      <p:sp>
        <p:nvSpPr>
          <p:cNvPr id="209" name="Straight Connector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676401" y="1151679"/>
            <a:ext cx="8632785" cy="2"/>
          </a:xfrm>
          <a:prstGeom prst="line">
            <a:avLst/>
          </a:prstGeom>
          <a:ln w="15875">
            <a:solidFill>
              <a:srgbClr val="D9D9D9"/>
            </a:solidFill>
            <a:prstDash val="dash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7" name="Picture 6" descr="graphic showing how many jobs say they require a degree and how many people in that job actually have one.">
            <a:extLst>
              <a:ext uri="{FF2B5EF4-FFF2-40B4-BE49-F238E27FC236}">
                <a16:creationId xmlns:a16="http://schemas.microsoft.com/office/drawing/2014/main" id="{8AE47C75-D9E9-BD44-99E1-D12D147B2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1689727"/>
            <a:ext cx="8521700" cy="4650643"/>
          </a:xfrm>
          <a:prstGeom prst="rect">
            <a:avLst/>
          </a:prstGeom>
        </p:spPr>
      </p:pic>
      <p:pic>
        <p:nvPicPr>
          <p:cNvPr id="207" name="Picture 28" descr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413" y="71626"/>
            <a:ext cx="1255863" cy="2253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33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771763-DFCA-4F35-ACEF-7629321A7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Why Skills-Based Hiring</a:t>
            </a:r>
            <a:br>
              <a:rPr lang="en-US" dirty="0"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232" name="TextBox 5"/>
          <p:cNvSpPr txBox="1"/>
          <p:nvPr/>
        </p:nvSpPr>
        <p:spPr>
          <a:xfrm>
            <a:off x="1710492" y="345806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Why Skills-Based Hiring</a:t>
            </a:r>
          </a:p>
        </p:txBody>
      </p:sp>
      <p:sp>
        <p:nvSpPr>
          <p:cNvPr id="239" name="Rectangle 15"/>
          <p:cNvSpPr txBox="1"/>
          <p:nvPr/>
        </p:nvSpPr>
        <p:spPr>
          <a:xfrm>
            <a:off x="1773351" y="1141759"/>
            <a:ext cx="870815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6C747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6C747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Michigan State University Study found:</a:t>
            </a:r>
          </a:p>
        </p:txBody>
      </p:sp>
      <p:pic>
        <p:nvPicPr>
          <p:cNvPr id="237" name="Picture 1" descr="Hiring for skills is 5 times better selecting candidates than education&#10;and 2.5 times better than work experi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69" y="1600200"/>
            <a:ext cx="7975460" cy="98118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traight Connector 19">
            <a:extLst>
              <a:ext uri="{FF2B5EF4-FFF2-40B4-BE49-F238E27FC236}">
                <a16:creationId xmlns:a16="http://schemas.microsoft.com/office/drawing/2014/main" id="{981A53E4-C393-9D49-8FEB-D19FC060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676401" y="3029904"/>
            <a:ext cx="8632785" cy="2"/>
          </a:xfrm>
          <a:prstGeom prst="line">
            <a:avLst/>
          </a:prstGeom>
          <a:ln w="15875">
            <a:solidFill>
              <a:srgbClr val="D9D9D9"/>
            </a:solidFill>
            <a:prstDash val="dash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8F097C76-0A51-40BF-8209-F6A75EA63BE5}"/>
              </a:ext>
            </a:extLst>
          </p:cNvPr>
          <p:cNvSpPr txBox="1"/>
          <p:nvPr/>
        </p:nvSpPr>
        <p:spPr>
          <a:xfrm>
            <a:off x="1773351" y="3421930"/>
            <a:ext cx="90159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b="1">
                <a:solidFill>
                  <a:srgbClr val="6C747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Skillful’s work with Colorado Department of Health Care Policy and Finance: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75000"/>
                </a:srgb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12" name="Screen Shot 2019-03-25 at 4.43.18 PM.png" descr="Reduced vacancy rate form a high of 35% to 10%">
            <a:extLst>
              <a:ext uri="{FF2B5EF4-FFF2-40B4-BE49-F238E27FC236}">
                <a16:creationId xmlns:a16="http://schemas.microsoft.com/office/drawing/2014/main" id="{3D4A15A5-7CD1-4842-B892-BCB688FF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4" t="21756" r="75391" b="5465"/>
          <a:stretch/>
        </p:blipFill>
        <p:spPr>
          <a:xfrm>
            <a:off x="1984087" y="4091683"/>
            <a:ext cx="2112732" cy="1512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creen Shot 2019-03-25 at 4.43.18 PM.png" descr="Reduced time for new hires to be proficient in job duties from 5-6 months to within weeks">
            <a:extLst>
              <a:ext uri="{FF2B5EF4-FFF2-40B4-BE49-F238E27FC236}">
                <a16:creationId xmlns:a16="http://schemas.microsoft.com/office/drawing/2014/main" id="{13CB59B3-77C7-4E67-884A-92EDE2624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60" t="21756" r="40088" b="5465"/>
          <a:stretch/>
        </p:blipFill>
        <p:spPr>
          <a:xfrm>
            <a:off x="4221512" y="4091683"/>
            <a:ext cx="2757054" cy="1512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creen Shot 2019-03-25 at 4.43.18 PM.png" descr="Improved staff performance. reduced call abandonment rate from high of 60% to less than 8%">
            <a:extLst>
              <a:ext uri="{FF2B5EF4-FFF2-40B4-BE49-F238E27FC236}">
                <a16:creationId xmlns:a16="http://schemas.microsoft.com/office/drawing/2014/main" id="{C88472A7-3921-48B9-8EC1-C152DFA46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62" t="18602" r="1430" b="1721"/>
          <a:stretch/>
        </p:blipFill>
        <p:spPr>
          <a:xfrm>
            <a:off x="7151749" y="4019988"/>
            <a:ext cx="3027312" cy="16561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2994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64E0B8-FD4D-414C-B4D2-ED58EAC3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The Skillful Job Posting Generator 1</a:t>
            </a:r>
            <a:br>
              <a:rPr lang="en-US" dirty="0"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1254088F-334D-4AD5-B3CB-9A58AD5A465B}"/>
              </a:ext>
            </a:extLst>
          </p:cNvPr>
          <p:cNvSpPr txBox="1"/>
          <p:nvPr/>
        </p:nvSpPr>
        <p:spPr>
          <a:xfrm>
            <a:off x="1710492" y="345806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Skillful Job Posting Generator</a:t>
            </a:r>
          </a:p>
        </p:txBody>
      </p:sp>
      <p:pic>
        <p:nvPicPr>
          <p:cNvPr id="3" name="Picture 23" descr="Picture 23">
            <a:hlinkClick r:id="rId2"/>
            <a:extLst>
              <a:ext uri="{FF2B5EF4-FFF2-40B4-BE49-F238E27FC236}">
                <a16:creationId xmlns:a16="http://schemas.microsoft.com/office/drawing/2014/main" id="{8A43C166-168A-4720-9EA1-7D482F206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5998"/>
          <a:stretch>
            <a:fillRect/>
          </a:stretch>
        </p:blipFill>
        <p:spPr>
          <a:xfrm>
            <a:off x="2200227" y="966312"/>
            <a:ext cx="7733188" cy="5916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7" descr="Picture 7">
            <a:hlinkClick r:id="rId4"/>
            <a:extLst>
              <a:ext uri="{FF2B5EF4-FFF2-40B4-BE49-F238E27FC236}">
                <a16:creationId xmlns:a16="http://schemas.microsoft.com/office/drawing/2014/main" id="{5428A980-2F13-4F76-87B5-2546A2FD52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290"/>
          <a:stretch>
            <a:fillRect/>
          </a:stretch>
        </p:blipFill>
        <p:spPr>
          <a:xfrm>
            <a:off x="2708299" y="1426464"/>
            <a:ext cx="6715127" cy="40050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41D0D39E-D72E-4786-9346-E05E36F79C86}"/>
              </a:ext>
            </a:extLst>
          </p:cNvPr>
          <p:cNvSpPr txBox="1"/>
          <p:nvPr/>
        </p:nvSpPr>
        <p:spPr>
          <a:xfrm>
            <a:off x="1524000" y="4839222"/>
            <a:ext cx="91440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15869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  <a:hlinkClick r:id="rId6" action="ppaction://hlinkfile"/>
              </a:rPr>
              <a:t>Generator.Skillful.com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97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275D193-73DC-491A-ACC4-6FDAFBC3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The Skillful Job Posting Generator 2</a:t>
            </a:r>
            <a:br>
              <a:rPr lang="en-US" dirty="0"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678B8EAE-8D9B-4860-9B51-753E822914C3}"/>
              </a:ext>
            </a:extLst>
          </p:cNvPr>
          <p:cNvSpPr txBox="1"/>
          <p:nvPr/>
        </p:nvSpPr>
        <p:spPr>
          <a:xfrm>
            <a:off x="1710492" y="345806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Skillful Job Posting Generator</a:t>
            </a:r>
          </a:p>
        </p:txBody>
      </p:sp>
      <p:pic>
        <p:nvPicPr>
          <p:cNvPr id="2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E4E9D72-31B6-4498-BD28-50D2D34EA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578930"/>
            <a:ext cx="9144000" cy="4574983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7759251F-5165-4A2F-85E4-558C0B68A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6084" y="1578930"/>
            <a:ext cx="1141916" cy="542479"/>
          </a:xfrm>
          <a:prstGeom prst="fram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C50DD7F9-D9F4-4F9C-A91A-07E3964E5CB0}"/>
              </a:ext>
            </a:extLst>
          </p:cNvPr>
          <p:cNvSpPr txBox="1"/>
          <p:nvPr/>
        </p:nvSpPr>
        <p:spPr>
          <a:xfrm>
            <a:off x="1524000" y="6265974"/>
            <a:ext cx="91440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Generator.Skillful.com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F508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7" name="Picture 6" descr="skillful logo">
            <a:extLst>
              <a:ext uri="{FF2B5EF4-FFF2-40B4-BE49-F238E27FC236}">
                <a16:creationId xmlns:a16="http://schemas.microsoft.com/office/drawing/2014/main" id="{AB81D2BD-1DFB-4721-946E-D8EB5E5B9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598" y="0"/>
            <a:ext cx="1208911" cy="10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14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3F4E11E8-597E-427C-BD9E-850ADCBD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The Skillful Job Posting Generator 3</a:t>
            </a:r>
            <a:br>
              <a:rPr lang="en-US" dirty="0"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86207837-6CBD-49E0-BB0A-3BD3690E7D99}"/>
              </a:ext>
            </a:extLst>
          </p:cNvPr>
          <p:cNvSpPr txBox="1"/>
          <p:nvPr/>
        </p:nvSpPr>
        <p:spPr>
          <a:xfrm>
            <a:off x="1710492" y="345806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Skillful Job Posting Generator</a:t>
            </a:r>
          </a:p>
        </p:txBody>
      </p:sp>
      <p:pic>
        <p:nvPicPr>
          <p:cNvPr id="2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ED9620F-5E14-4EA3-AFD0-842356304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4829"/>
            <a:ext cx="9144000" cy="5117254"/>
          </a:xfrm>
          <a:prstGeom prst="rect">
            <a:avLst/>
          </a:prstGeom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09EE2359-42E6-4A21-AAC2-CE8FAAE7BC59}"/>
              </a:ext>
            </a:extLst>
          </p:cNvPr>
          <p:cNvSpPr txBox="1"/>
          <p:nvPr/>
        </p:nvSpPr>
        <p:spPr>
          <a:xfrm>
            <a:off x="1524000" y="6265974"/>
            <a:ext cx="91440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Generator.Skillful.com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F508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5" name="Picture 4" descr="skillful logo">
            <a:extLst>
              <a:ext uri="{FF2B5EF4-FFF2-40B4-BE49-F238E27FC236}">
                <a16:creationId xmlns:a16="http://schemas.microsoft.com/office/drawing/2014/main" id="{AAD39526-C856-4CBB-9BE3-C35A6123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598" y="0"/>
            <a:ext cx="1208911" cy="10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61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046A57E5-6FE0-4B19-B9D3-0F5E465D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The Skillful Job Posting Generator 4</a:t>
            </a:r>
            <a:br>
              <a:rPr lang="en-US" dirty="0"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678B8EAE-8D9B-4860-9B51-753E822914C3}"/>
              </a:ext>
            </a:extLst>
          </p:cNvPr>
          <p:cNvSpPr txBox="1"/>
          <p:nvPr/>
        </p:nvSpPr>
        <p:spPr>
          <a:xfrm>
            <a:off x="1710492" y="345806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Skillful Job Posting Generator</a:t>
            </a:r>
          </a:p>
        </p:txBody>
      </p:sp>
      <p:pic>
        <p:nvPicPr>
          <p:cNvPr id="2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E4E9D72-31B6-4498-BD28-50D2D34EA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578930"/>
            <a:ext cx="9144000" cy="4574983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E59EAB07-59F9-4242-9962-DA0D75C8F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0492" y="4239246"/>
            <a:ext cx="1141916" cy="654382"/>
          </a:xfrm>
          <a:prstGeom prst="fram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C50DD7F9-D9F4-4F9C-A91A-07E3964E5CB0}"/>
              </a:ext>
            </a:extLst>
          </p:cNvPr>
          <p:cNvSpPr txBox="1"/>
          <p:nvPr/>
        </p:nvSpPr>
        <p:spPr>
          <a:xfrm>
            <a:off x="1524000" y="6265974"/>
            <a:ext cx="91440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Generator.Skillful.com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F508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7" name="Picture 6" descr="skillful logo">
            <a:extLst>
              <a:ext uri="{FF2B5EF4-FFF2-40B4-BE49-F238E27FC236}">
                <a16:creationId xmlns:a16="http://schemas.microsoft.com/office/drawing/2014/main" id="{AB81D2BD-1DFB-4721-946E-D8EB5E5B9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598" y="0"/>
            <a:ext cx="1208911" cy="10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85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BFE77D19-3AD9-483B-9F79-D15CC349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The Skillful Job Posting Generator 5</a:t>
            </a:r>
            <a:br>
              <a:rPr lang="en-US" dirty="0"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4" name="TextBox 25">
            <a:extLst>
              <a:ext uri="{FF2B5EF4-FFF2-40B4-BE49-F238E27FC236}">
                <a16:creationId xmlns:a16="http://schemas.microsoft.com/office/drawing/2014/main" id="{4116EDDE-54A0-4E9A-B173-78D0346BDDBD}"/>
              </a:ext>
            </a:extLst>
          </p:cNvPr>
          <p:cNvSpPr txBox="1"/>
          <p:nvPr/>
        </p:nvSpPr>
        <p:spPr>
          <a:xfrm>
            <a:off x="1710492" y="345806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Skillful Job Posting Generator</a:t>
            </a:r>
          </a:p>
        </p:txBody>
      </p:sp>
      <p:pic>
        <p:nvPicPr>
          <p:cNvPr id="2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F614050-ED37-46FF-AE1B-FF459582C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24343"/>
            <a:ext cx="9144000" cy="4501826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75C4C94D-8389-4CCE-BB39-3ADC97682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0336" y="2334617"/>
            <a:ext cx="4511328" cy="437700"/>
          </a:xfrm>
          <a:prstGeom prst="fram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9E2C19B9-F5BA-409B-B3AA-1D2817FE4CD9}"/>
              </a:ext>
            </a:extLst>
          </p:cNvPr>
          <p:cNvSpPr txBox="1"/>
          <p:nvPr/>
        </p:nvSpPr>
        <p:spPr>
          <a:xfrm>
            <a:off x="1524000" y="6265974"/>
            <a:ext cx="91440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Generator.Skillful.com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F508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5" name="Picture 4" descr="skillful logo">
            <a:extLst>
              <a:ext uri="{FF2B5EF4-FFF2-40B4-BE49-F238E27FC236}">
                <a16:creationId xmlns:a16="http://schemas.microsoft.com/office/drawing/2014/main" id="{6E0DD9A4-18E0-4D46-937F-F04F040B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598" y="0"/>
            <a:ext cx="1208911" cy="10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2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89ABC813-4816-4906-9146-D8FD42231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The Skillful Job Posting Generator 6</a:t>
            </a:r>
            <a:br>
              <a:rPr lang="en-US" dirty="0"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F29AE508-2CE0-45C0-BA4B-2D0FCF7198CA}"/>
              </a:ext>
            </a:extLst>
          </p:cNvPr>
          <p:cNvSpPr txBox="1"/>
          <p:nvPr/>
        </p:nvSpPr>
        <p:spPr>
          <a:xfrm>
            <a:off x="1710492" y="345806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Skillful Job Posting Generator</a:t>
            </a:r>
          </a:p>
        </p:txBody>
      </p:sp>
      <p:pic>
        <p:nvPicPr>
          <p:cNvPr id="2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FED4965-B3B4-410D-A8A4-295A759C7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74206"/>
            <a:ext cx="9144000" cy="5413002"/>
          </a:xfrm>
          <a:prstGeom prst="rect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AAF1EAAC-0429-4379-840C-7FE3DCC04C84}"/>
              </a:ext>
            </a:extLst>
          </p:cNvPr>
          <p:cNvSpPr txBox="1"/>
          <p:nvPr/>
        </p:nvSpPr>
        <p:spPr>
          <a:xfrm>
            <a:off x="1524000" y="6365558"/>
            <a:ext cx="91440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Generator.Skillful.com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F508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5" name="Picture 4" descr="skillful logo">
            <a:extLst>
              <a:ext uri="{FF2B5EF4-FFF2-40B4-BE49-F238E27FC236}">
                <a16:creationId xmlns:a16="http://schemas.microsoft.com/office/drawing/2014/main" id="{778984FC-87DC-47B4-9CAA-C2CB0813E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598" y="0"/>
            <a:ext cx="1208911" cy="10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25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7D7DB3B-FD3D-4796-A9B3-62B837CB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The Skillful Job Posting Generator 7</a:t>
            </a:r>
            <a:endParaRPr lang="en-US" dirty="0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75922FAB-D02B-43B4-8932-9F620E633E45}"/>
              </a:ext>
            </a:extLst>
          </p:cNvPr>
          <p:cNvSpPr txBox="1"/>
          <p:nvPr/>
        </p:nvSpPr>
        <p:spPr>
          <a:xfrm>
            <a:off x="1710492" y="345806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Skillful Job Posting Generator</a:t>
            </a:r>
          </a:p>
        </p:txBody>
      </p:sp>
      <p:pic>
        <p:nvPicPr>
          <p:cNvPr id="2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42C6D43-AE1E-486A-9D4C-942029CD3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624" y="1358780"/>
            <a:ext cx="8062753" cy="4743694"/>
          </a:xfrm>
          <a:prstGeom prst="rect">
            <a:avLst/>
          </a:prstGeom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1F97DDF9-860B-45E6-90A4-BF0C9B1E5B60}"/>
              </a:ext>
            </a:extLst>
          </p:cNvPr>
          <p:cNvSpPr txBox="1"/>
          <p:nvPr/>
        </p:nvSpPr>
        <p:spPr>
          <a:xfrm>
            <a:off x="1524000" y="6265974"/>
            <a:ext cx="91440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Generator.Skillful.com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F508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5" name="Picture 4" descr="skillful logo">
            <a:extLst>
              <a:ext uri="{FF2B5EF4-FFF2-40B4-BE49-F238E27FC236}">
                <a16:creationId xmlns:a16="http://schemas.microsoft.com/office/drawing/2014/main" id="{04DB7B2C-E86D-4323-A5E3-FDFBD1A2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598" y="0"/>
            <a:ext cx="1208911" cy="10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05C4B1C0-8130-44A9-8C88-EC7EB983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Skillful Indiana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5A6DC5-724F-4027-9155-07DFDE173FA1}"/>
              </a:ext>
            </a:extLst>
          </p:cNvPr>
          <p:cNvSpPr txBox="1"/>
          <p:nvPr/>
        </p:nvSpPr>
        <p:spPr>
          <a:xfrm>
            <a:off x="3269560" y="797511"/>
            <a:ext cx="5802404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Arial"/>
              </a:rPr>
              <a:t>Skillful Indiana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Arial"/>
              </a:rPr>
              <a:t>Natalie Heustis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Arial"/>
              </a:rPr>
              <a:t>Manager of Employer Initiatives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Arial"/>
              </a:rPr>
              <a:t>September 27, 2019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Calibri"/>
            </a:endParaRPr>
          </a:p>
        </p:txBody>
      </p:sp>
      <p:pic>
        <p:nvPicPr>
          <p:cNvPr id="3" name="Picture 2" descr="Skillful logo">
            <a:extLst>
              <a:ext uri="{FF2B5EF4-FFF2-40B4-BE49-F238E27FC236}">
                <a16:creationId xmlns:a16="http://schemas.microsoft.com/office/drawing/2014/main" id="{9C8D975D-D7BF-4D4E-9B93-C1E026168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103" y="1597640"/>
            <a:ext cx="2679319" cy="23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0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71CA5DAC-E461-4008-B142-8F987CEA5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The Skillful Job Posting Generator 8</a:t>
            </a:r>
            <a:endParaRPr lang="en-US" dirty="0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41C43FA9-2A8B-4940-B01A-DF6E93B59216}"/>
              </a:ext>
            </a:extLst>
          </p:cNvPr>
          <p:cNvSpPr txBox="1"/>
          <p:nvPr/>
        </p:nvSpPr>
        <p:spPr>
          <a:xfrm>
            <a:off x="1710492" y="345806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rgbClr val="2F508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Skillful Job Posting Generator</a:t>
            </a:r>
          </a:p>
        </p:txBody>
      </p:sp>
      <p:pic>
        <p:nvPicPr>
          <p:cNvPr id="2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983C576-C727-4F74-AE76-91DF3EAE6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787" y="951532"/>
            <a:ext cx="6390811" cy="5906469"/>
          </a:xfrm>
          <a:prstGeom prst="rect">
            <a:avLst/>
          </a:prstGeom>
        </p:spPr>
      </p:pic>
      <p:pic>
        <p:nvPicPr>
          <p:cNvPr id="5" name="Picture 4" descr="skillful logo">
            <a:extLst>
              <a:ext uri="{FF2B5EF4-FFF2-40B4-BE49-F238E27FC236}">
                <a16:creationId xmlns:a16="http://schemas.microsoft.com/office/drawing/2014/main" id="{FDDD3F36-4767-4803-BD55-64B8243F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598" y="0"/>
            <a:ext cx="1208911" cy="10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50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D9C11F-F9CF-4660-BE8A-E0700588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The Skillful Job Posting Generator 9</a:t>
            </a:r>
            <a:endParaRPr lang="en-US" dirty="0"/>
          </a:p>
        </p:txBody>
      </p:sp>
      <p:sp>
        <p:nvSpPr>
          <p:cNvPr id="420" name="TextBox 43"/>
          <p:cNvSpPr txBox="1"/>
          <p:nvPr/>
        </p:nvSpPr>
        <p:spPr>
          <a:xfrm>
            <a:off x="1800708" y="636157"/>
            <a:ext cx="816144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895350">
              <a:defRPr sz="2800" b="1" spc="40">
                <a:solidFill>
                  <a:srgbClr val="2F5081"/>
                </a:solidFill>
              </a:defRPr>
            </a:lvl1pPr>
          </a:lstStyle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40" normalizeH="0" baseline="0" noProof="0">
                <a:ln>
                  <a:noFill/>
                </a:ln>
                <a:solidFill>
                  <a:srgbClr val="2F508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 More About Skills-Based Practices </a:t>
            </a:r>
          </a:p>
        </p:txBody>
      </p:sp>
      <p:sp>
        <p:nvSpPr>
          <p:cNvPr id="422" name="TextBox 13"/>
          <p:cNvSpPr txBox="1"/>
          <p:nvPr/>
        </p:nvSpPr>
        <p:spPr>
          <a:xfrm>
            <a:off x="1962326" y="1353720"/>
            <a:ext cx="587231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30">
                <a:solidFill>
                  <a:srgbClr val="535353"/>
                </a:solidFill>
              </a:defRPr>
            </a:pPr>
            <a:r>
              <a:rPr kumimoji="0" lang="en-US" sz="2000" b="0" i="0" u="none" strike="noStrike" kern="1200" cap="none" spc="3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Contact </a:t>
            </a:r>
            <a:r>
              <a:rPr kumimoji="0" lang="en-US" sz="2000" b="1" i="0" u="none" strike="noStrike" kern="1200" cap="none" spc="30" normalizeH="0" baseline="0" noProof="0" dirty="0">
                <a:ln>
                  <a:noFill/>
                </a:ln>
                <a:solidFill>
                  <a:srgbClr val="47776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Natalie Heustis </a:t>
            </a:r>
            <a:r>
              <a:rPr kumimoji="0" lang="en-US" sz="2000" b="0" i="0" u="none" strike="noStrike" kern="1200" cap="none" spc="3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more information.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30">
                <a:solidFill>
                  <a:srgbClr val="535353"/>
                </a:solidFill>
              </a:defRPr>
            </a:pPr>
            <a:r>
              <a:rPr kumimoji="0" lang="en-US" sz="2000" b="0" i="0" u="none" strike="noStrike" kern="1200" cap="none" spc="3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Manager of Employer Initiatives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151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Times New Roman" panose="02020603050405020304" pitchFamily="18" charset="0"/>
              </a:rPr>
              <a:t>Phone: (317) 670-0142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151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nheustis@markle.org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151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42" name="Group 2" descr="picture of a tablet screen"/>
          <p:cNvGrpSpPr/>
          <p:nvPr/>
        </p:nvGrpSpPr>
        <p:grpSpPr>
          <a:xfrm>
            <a:off x="7922201" y="1239905"/>
            <a:ext cx="1751172" cy="1260090"/>
            <a:chOff x="0" y="0"/>
            <a:chExt cx="1751170" cy="1260088"/>
          </a:xfrm>
        </p:grpSpPr>
        <p:pic>
          <p:nvPicPr>
            <p:cNvPr id="440" name="Picture 16" descr="Picture 16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0" y="-1"/>
              <a:ext cx="1751171" cy="1260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Picture 1" descr="Picture 1"/>
            <p:cNvPicPr>
              <a:picLocks noChangeAspect="1"/>
            </p:cNvPicPr>
            <p:nvPr/>
          </p:nvPicPr>
          <p:blipFill>
            <a:blip r:embed="rId5"/>
            <a:srcRect l="3071" r="2294"/>
            <a:stretch>
              <a:fillRect/>
            </a:stretch>
          </p:blipFill>
          <p:spPr>
            <a:xfrm>
              <a:off x="175126" y="141887"/>
              <a:ext cx="1384540" cy="1030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3" name="Straight Connector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676401" y="2981712"/>
            <a:ext cx="8632785" cy="2"/>
          </a:xfrm>
          <a:prstGeom prst="line">
            <a:avLst/>
          </a:prstGeom>
          <a:ln w="15875">
            <a:solidFill>
              <a:srgbClr val="D9D9D9"/>
            </a:solidFill>
            <a:prstDash val="dash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pSp>
        <p:nvGrpSpPr>
          <p:cNvPr id="432" name="Group 31" descr="picture of a phone screen"/>
          <p:cNvGrpSpPr/>
          <p:nvPr/>
        </p:nvGrpSpPr>
        <p:grpSpPr>
          <a:xfrm>
            <a:off x="1942757" y="3418701"/>
            <a:ext cx="1718526" cy="854392"/>
            <a:chOff x="0" y="0"/>
            <a:chExt cx="1718524" cy="854391"/>
          </a:xfrm>
        </p:grpSpPr>
        <p:pic>
          <p:nvPicPr>
            <p:cNvPr id="430" name="Picture 32" descr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432066" y="-432068"/>
              <a:ext cx="854392" cy="1718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Picture 33" descr="Picture 33"/>
            <p:cNvPicPr>
              <a:picLocks noChangeAspect="1"/>
            </p:cNvPicPr>
            <p:nvPr/>
          </p:nvPicPr>
          <p:blipFill>
            <a:blip r:embed="rId7"/>
            <a:srcRect b="6859"/>
            <a:stretch>
              <a:fillRect/>
            </a:stretch>
          </p:blipFill>
          <p:spPr>
            <a:xfrm>
              <a:off x="190147" y="42386"/>
              <a:ext cx="1333822" cy="756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4" name="TextBox 13"/>
          <p:cNvSpPr txBox="1"/>
          <p:nvPr/>
        </p:nvSpPr>
        <p:spPr>
          <a:xfrm>
            <a:off x="3851430" y="3392024"/>
            <a:ext cx="803757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spcBef>
                <a:spcPts val="1200"/>
              </a:spcBef>
              <a:defRPr sz="2400" spc="30">
                <a:solidFill>
                  <a:srgbClr val="25867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srgbClr val="25867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Check out the Skillful Job Posting Generator </a:t>
            </a:r>
          </a:p>
        </p:txBody>
      </p:sp>
      <p:sp>
        <p:nvSpPr>
          <p:cNvPr id="423" name="TextBox 15">
            <a:hlinkClick r:id="rId8"/>
          </p:cNvPr>
          <p:cNvSpPr txBox="1"/>
          <p:nvPr/>
        </p:nvSpPr>
        <p:spPr>
          <a:xfrm>
            <a:off x="3851430" y="3769874"/>
            <a:ext cx="352675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2400" b="1" spc="30">
                <a:solidFill>
                  <a:srgbClr val="444648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30" normalizeH="0" baseline="0" noProof="0" dirty="0">
                <a:ln>
                  <a:noFill/>
                </a:ln>
                <a:solidFill>
                  <a:srgbClr val="44464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Generator.skillful.com</a:t>
            </a:r>
          </a:p>
        </p:txBody>
      </p:sp>
      <p:sp>
        <p:nvSpPr>
          <p:cNvPr id="434" name="Straight Connector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676401" y="4566673"/>
            <a:ext cx="8632785" cy="2"/>
          </a:xfrm>
          <a:prstGeom prst="line">
            <a:avLst/>
          </a:prstGeom>
          <a:ln w="15875">
            <a:solidFill>
              <a:srgbClr val="D9D9D9"/>
            </a:solidFill>
            <a:prstDash val="dash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26" name="TextBox 13"/>
          <p:cNvSpPr txBox="1"/>
          <p:nvPr/>
        </p:nvSpPr>
        <p:spPr>
          <a:xfrm>
            <a:off x="3305360" y="5218940"/>
            <a:ext cx="524536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spcBef>
                <a:spcPts val="1200"/>
              </a:spcBef>
              <a:defRPr sz="2400" spc="30">
                <a:solidFill>
                  <a:srgbClr val="25867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30" normalizeH="0" baseline="0" noProof="0">
                <a:ln>
                  <a:noFill/>
                </a:ln>
                <a:solidFill>
                  <a:srgbClr val="25867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For more resources visit</a:t>
            </a:r>
          </a:p>
        </p:txBody>
      </p:sp>
      <p:sp>
        <p:nvSpPr>
          <p:cNvPr id="425" name="TextBox 15">
            <a:hlinkClick r:id="rId9"/>
          </p:cNvPr>
          <p:cNvSpPr txBox="1"/>
          <p:nvPr/>
        </p:nvSpPr>
        <p:spPr>
          <a:xfrm>
            <a:off x="3305363" y="5585864"/>
            <a:ext cx="352675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2400" b="1" spc="30">
                <a:solidFill>
                  <a:srgbClr val="444648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30" normalizeH="0" baseline="0" noProof="0">
                <a:ln>
                  <a:noFill/>
                </a:ln>
                <a:solidFill>
                  <a:srgbClr val="44464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skillful.com/employers </a:t>
            </a:r>
          </a:p>
        </p:txBody>
      </p:sp>
      <p:grpSp>
        <p:nvGrpSpPr>
          <p:cNvPr id="429" name="Group 5" descr="Picture of a computer screen"/>
          <p:cNvGrpSpPr/>
          <p:nvPr/>
        </p:nvGrpSpPr>
        <p:grpSpPr>
          <a:xfrm>
            <a:off x="6986528" y="4775251"/>
            <a:ext cx="1900115" cy="1742230"/>
            <a:chOff x="0" y="0"/>
            <a:chExt cx="1900114" cy="1742228"/>
          </a:xfrm>
        </p:grpSpPr>
        <p:pic>
          <p:nvPicPr>
            <p:cNvPr id="427" name="Picture 38" descr="Picture 38"/>
            <p:cNvPicPr>
              <a:picLocks noChangeAspect="1"/>
            </p:cNvPicPr>
            <p:nvPr/>
          </p:nvPicPr>
          <p:blipFill>
            <a:blip r:embed="rId10"/>
            <a:srcRect l="6081" r="6156"/>
            <a:stretch>
              <a:fillRect/>
            </a:stretch>
          </p:blipFill>
          <p:spPr>
            <a:xfrm>
              <a:off x="123713" y="98872"/>
              <a:ext cx="1660749" cy="1224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Picture 30" descr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900115" cy="1742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1" name="Picture 28" descr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3324" y="263970"/>
            <a:ext cx="1255863" cy="2253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214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3902-2EA3-4B88-A495-3B519544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Skillful on the ground in Indiana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41AC788-D294-417A-8092-40E9257BC671}"/>
              </a:ext>
            </a:extLst>
          </p:cNvPr>
          <p:cNvSpPr txBox="1">
            <a:spLocks/>
          </p:cNvSpPr>
          <p:nvPr/>
        </p:nvSpPr>
        <p:spPr>
          <a:xfrm>
            <a:off x="2021408" y="353138"/>
            <a:ext cx="6814867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marR="0" lvl="0" indent="0" algn="l" defTabSz="45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58672"/>
                </a:solidFill>
                <a:effectLst/>
                <a:uLnTx/>
                <a:uFillTx/>
                <a:latin typeface="Georgia"/>
                <a:ea typeface="ＭＳ Ｐゴシック"/>
                <a:cs typeface="Arial"/>
                <a:sym typeface="Georgia"/>
              </a:rPr>
              <a:t>Skillful on the ground in Indiana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258672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1CFC89E-ACE3-4917-B0A5-D9F1CF6F3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171700" y="1677393"/>
            <a:ext cx="7848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354701" marR="0" indent="-159440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–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573422" marR="0" indent="-114633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▫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715550" marR="0" indent="-95917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733536" marR="0" indent="-113903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733536" marR="0" indent="-113903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733536" marR="0" indent="-113903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733536" marR="0" indent="-113903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342265" marR="0" lvl="0" indent="-342265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1A996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23" name="Picture 22" descr="Skillful logo with their four target audiences, Employers, Data and Higher education, public sector, and career coaches.">
            <a:extLst>
              <a:ext uri="{FF2B5EF4-FFF2-40B4-BE49-F238E27FC236}">
                <a16:creationId xmlns:a16="http://schemas.microsoft.com/office/drawing/2014/main" id="{29D747FF-278C-4D54-BA8C-5F410074C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14" y="2232559"/>
            <a:ext cx="2433500" cy="2471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87D21B-3831-4BEC-A909-99EF260C5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408" y="1272223"/>
            <a:ext cx="574503" cy="5505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2F72A-572F-4CCB-BB8A-08E9B0DE1E9F}"/>
              </a:ext>
            </a:extLst>
          </p:cNvPr>
          <p:cNvSpPr/>
          <p:nvPr/>
        </p:nvSpPr>
        <p:spPr>
          <a:xfrm>
            <a:off x="2704055" y="1595018"/>
            <a:ext cx="1816331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 marR="0" lvl="0" indent="0" algn="l" defTabSz="605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sng" strike="noStrike" kern="0" cap="none" spc="0" normalizeH="0" baseline="0" noProof="0" dirty="0">
                <a:ln>
                  <a:noFill/>
                </a:ln>
                <a:solidFill>
                  <a:srgbClr val="A15C5D"/>
                </a:solidFill>
                <a:effectLst/>
                <a:uLnTx/>
                <a:uFillTx/>
                <a:latin typeface="Arial" charset="0"/>
                <a:ea typeface="+mn-ea"/>
                <a:cs typeface="Helvetica"/>
              </a:rPr>
              <a:t>E</a:t>
            </a:r>
            <a:r>
              <a:rPr kumimoji="0" lang="en-US" sz="1632" b="1" i="0" u="sng" strike="noStrike" kern="0" cap="none" spc="0" normalizeH="0" baseline="0" noProof="0" dirty="0">
                <a:ln>
                  <a:noFill/>
                </a:ln>
                <a:solidFill>
                  <a:srgbClr val="A76F70"/>
                </a:solidFill>
                <a:effectLst/>
                <a:uLnTx/>
                <a:uFillTx/>
                <a:latin typeface="Arial" charset="0"/>
                <a:ea typeface="+mn-ea"/>
                <a:cs typeface="Helvetica"/>
              </a:rPr>
              <a:t>mployer</a:t>
            </a:r>
            <a:r>
              <a:rPr kumimoji="0" lang="en-US" sz="1632" b="1" i="0" u="sng" strike="noStrike" kern="0" cap="none" spc="0" normalizeH="0" baseline="0" noProof="0" dirty="0">
                <a:ln>
                  <a:noFill/>
                </a:ln>
                <a:solidFill>
                  <a:srgbClr val="A15C5D"/>
                </a:solidFill>
                <a:effectLst/>
                <a:uLnTx/>
                <a:uFillTx/>
                <a:latin typeface="Arial" charset="0"/>
                <a:ea typeface="+mn-ea"/>
                <a:cs typeface="Helvetica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50038E-AC3E-429E-825E-97AEF7083811}"/>
              </a:ext>
            </a:extLst>
          </p:cNvPr>
          <p:cNvSpPr txBox="1"/>
          <p:nvPr/>
        </p:nvSpPr>
        <p:spPr>
          <a:xfrm>
            <a:off x="1946482" y="1860441"/>
            <a:ext cx="2201912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 dirty="0">
                <a:ln>
                  <a:noFill/>
                </a:ln>
                <a:solidFill>
                  <a:srgbClr val="A76F70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Customized Skillful Employer Toolkit for IN</a:t>
            </a:r>
            <a:endParaRPr kumimoji="0" lang="en-US" sz="1350" b="1" i="0" u="none" strike="noStrike" kern="1200" cap="none" spc="15" normalizeH="0" baseline="0" noProof="0" dirty="0">
              <a:ln>
                <a:noFill/>
              </a:ln>
              <a:solidFill>
                <a:srgbClr val="A76F7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FF3437-B969-422A-9A75-A70696234C85}"/>
              </a:ext>
            </a:extLst>
          </p:cNvPr>
          <p:cNvSpPr txBox="1"/>
          <p:nvPr/>
        </p:nvSpPr>
        <p:spPr>
          <a:xfrm>
            <a:off x="1946483" y="2409797"/>
            <a:ext cx="2433861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 dirty="0">
                <a:ln>
                  <a:noFill/>
                </a:ln>
                <a:solidFill>
                  <a:srgbClr val="A76F70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Delivering Skillful Talent Series to</a:t>
            </a:r>
            <a:r>
              <a:rPr kumimoji="0" lang="en-US" sz="1350" b="1" i="0" u="none" strike="noStrike" kern="1200" cap="none" spc="15" normalizeH="0" baseline="0" noProof="0" dirty="0">
                <a:ln>
                  <a:noFill/>
                </a:ln>
                <a:solidFill>
                  <a:srgbClr val="A76F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businesses</a:t>
            </a:r>
            <a:endParaRPr kumimoji="0" lang="id-ID" sz="1350" b="0" i="0" u="none" strike="noStrike" kern="1200" cap="none" spc="15" normalizeH="0" baseline="0" noProof="0" dirty="0">
              <a:ln>
                <a:noFill/>
              </a:ln>
              <a:solidFill>
                <a:srgbClr val="5A606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C9076-51C5-48DE-A178-517F1D11A428}"/>
              </a:ext>
            </a:extLst>
          </p:cNvPr>
          <p:cNvSpPr txBox="1"/>
          <p:nvPr/>
        </p:nvSpPr>
        <p:spPr>
          <a:xfrm>
            <a:off x="1948324" y="2966688"/>
            <a:ext cx="2873248" cy="5080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 dirty="0">
                <a:ln>
                  <a:noFill/>
                </a:ln>
                <a:solidFill>
                  <a:srgbClr val="A76F70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Embed skills-based practices</a:t>
            </a:r>
            <a:endParaRPr kumimoji="0" lang="id-ID" sz="1350" b="0" i="0" u="none" strike="noStrike" kern="1200" cap="none" spc="15" normalizeH="0" baseline="0" noProof="0" dirty="0">
              <a:ln>
                <a:noFill/>
              </a:ln>
              <a:solidFill>
                <a:srgbClr val="43484A"/>
              </a:solidFill>
              <a:effectLst/>
              <a:uLnTx/>
              <a:uFillTx/>
              <a:latin typeface="Arial"/>
              <a:ea typeface="+mn-ea"/>
              <a:cs typeface="Helvetica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 dirty="0">
                <a:ln>
                  <a:noFill/>
                </a:ln>
                <a:solidFill>
                  <a:srgbClr val="A76F70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in company programs</a:t>
            </a:r>
            <a:endParaRPr kumimoji="0" lang="id-ID" sz="1350" b="0" i="0" u="none" strike="noStrike" kern="1200" cap="none" spc="15" normalizeH="0" baseline="0" noProof="0" dirty="0">
              <a:ln>
                <a:noFill/>
              </a:ln>
              <a:solidFill>
                <a:srgbClr val="5A606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FE3B59-538A-4610-8D0B-211758B99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326479">
                <a:tint val="45000"/>
                <a:satMod val="400000"/>
              </a:srgbClr>
            </a:duotone>
            <a:lum bright="-20000"/>
          </a:blip>
          <a:stretch>
            <a:fillRect/>
          </a:stretch>
        </p:blipFill>
        <p:spPr>
          <a:xfrm>
            <a:off x="7606595" y="1320259"/>
            <a:ext cx="533551" cy="5102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CA1928-B7B4-4423-9DCD-620B7472D9CC}"/>
              </a:ext>
            </a:extLst>
          </p:cNvPr>
          <p:cNvSpPr/>
          <p:nvPr/>
        </p:nvSpPr>
        <p:spPr>
          <a:xfrm>
            <a:off x="8286400" y="1318573"/>
            <a:ext cx="2234139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 marR="0" lvl="0" indent="0" algn="l" defTabSz="605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sng" strike="noStrike" kern="0" cap="none" spc="0" normalizeH="0" baseline="0" noProof="0" dirty="0">
                <a:ln>
                  <a:noFill/>
                </a:ln>
                <a:solidFill>
                  <a:srgbClr val="326479"/>
                </a:solidFill>
                <a:effectLst/>
                <a:uLnTx/>
                <a:uFillTx/>
                <a:latin typeface="Arial" charset="0"/>
                <a:ea typeface="+mn-ea"/>
                <a:cs typeface="Helvetica"/>
              </a:rPr>
              <a:t>Data and Higher Education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6DB5F4-FA8A-46C1-8658-EE00243F20B0}"/>
              </a:ext>
            </a:extLst>
          </p:cNvPr>
          <p:cNvSpPr txBox="1"/>
          <p:nvPr/>
        </p:nvSpPr>
        <p:spPr>
          <a:xfrm>
            <a:off x="7566196" y="1860183"/>
            <a:ext cx="3153960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1" b="1" i="0" u="none" strike="noStrike" kern="1200" cap="none" spc="15" normalizeH="0" baseline="0" noProof="0" dirty="0">
                <a:ln>
                  <a:noFill/>
                </a:ln>
                <a:solidFill>
                  <a:srgbClr val="4386A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Support scaling of skills-based </a:t>
            </a:r>
            <a:r>
              <a:rPr kumimoji="0" lang="en-US" sz="1351" b="1" i="0" u="none" strike="noStrike" kern="1200" cap="none" spc="15" normalizeH="0" baseline="0" noProof="0" dirty="0">
                <a:ln>
                  <a:noFill/>
                </a:ln>
                <a:solidFill>
                  <a:srgbClr val="326479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credential</a:t>
            </a:r>
            <a:r>
              <a:rPr kumimoji="0" lang="en-US" sz="1351" b="1" i="0" u="none" strike="noStrike" kern="1200" cap="none" spc="15" normalizeH="0" baseline="0" noProof="0" dirty="0">
                <a:ln>
                  <a:noFill/>
                </a:ln>
                <a:solidFill>
                  <a:srgbClr val="4386A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 &amp; employment platforms</a:t>
            </a:r>
            <a:endParaRPr kumimoji="0" lang="en-US" sz="1351" b="1" i="0" u="none" strike="noStrike" kern="1200" cap="none" spc="15" normalizeH="0" baseline="0" noProof="0" dirty="0">
              <a:ln>
                <a:noFill/>
              </a:ln>
              <a:solidFill>
                <a:srgbClr val="5A6062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Helvetic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0F761C-624F-4C96-91DB-BDF52F937035}"/>
              </a:ext>
            </a:extLst>
          </p:cNvPr>
          <p:cNvSpPr txBox="1"/>
          <p:nvPr/>
        </p:nvSpPr>
        <p:spPr>
          <a:xfrm>
            <a:off x="7566195" y="2407566"/>
            <a:ext cx="3275670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>
                <a:ln>
                  <a:noFill/>
                </a:ln>
                <a:solidFill>
                  <a:srgbClr val="326479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Enable informed educational choices, linked to career opportunities</a:t>
            </a:r>
            <a:r>
              <a:rPr kumimoji="0" lang="en-US" sz="1350" b="1" i="0" u="none" strike="noStrike" kern="1200" cap="none" spc="15" normalizeH="0" baseline="0" noProof="0">
                <a:ln>
                  <a:noFill/>
                </a:ln>
                <a:solidFill>
                  <a:srgbClr val="4386A1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 </a:t>
            </a:r>
            <a:endParaRPr kumimoji="0" lang="en-US" sz="1351" b="1" i="0" u="none" strike="noStrike" kern="1200" cap="none" spc="15" normalizeH="0" baseline="0" noProof="0">
              <a:ln>
                <a:noFill/>
              </a:ln>
              <a:solidFill>
                <a:srgbClr val="5A6062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Helvetic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F7AC5E-0516-4021-8EC3-882B8AB9051E}"/>
              </a:ext>
            </a:extLst>
          </p:cNvPr>
          <p:cNvSpPr txBox="1"/>
          <p:nvPr/>
        </p:nvSpPr>
        <p:spPr>
          <a:xfrm>
            <a:off x="7566194" y="3162440"/>
            <a:ext cx="3275670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1" b="1" i="0" u="none" strike="noStrike" kern="1200" cap="none" spc="15" normalizeH="0" baseline="0" noProof="0">
                <a:ln>
                  <a:noFill/>
                </a:ln>
                <a:solidFill>
                  <a:srgbClr val="4386A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Support programs to prepare Hoosiers for emerging occupations</a:t>
            </a:r>
            <a:endParaRPr kumimoji="0" lang="id-ID" sz="1351" b="1" i="0" u="none" strike="noStrike" kern="1200" cap="none" spc="15" normalizeH="0" baseline="0" noProof="0">
              <a:ln>
                <a:noFill/>
              </a:ln>
              <a:solidFill>
                <a:srgbClr val="5A606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Helvetic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47FC28-CE8A-466A-95C2-FE02AB98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326479">
                <a:tint val="45000"/>
                <a:satMod val="400000"/>
              </a:srgbClr>
            </a:duotone>
            <a:lum bright="-20000"/>
          </a:blip>
          <a:stretch>
            <a:fillRect/>
          </a:stretch>
        </p:blipFill>
        <p:spPr>
          <a:xfrm>
            <a:off x="2021408" y="4219099"/>
            <a:ext cx="533551" cy="51020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D5740C5-8FC4-48DC-B733-11476F52EEF9}"/>
              </a:ext>
            </a:extLst>
          </p:cNvPr>
          <p:cNvSpPr/>
          <p:nvPr/>
        </p:nvSpPr>
        <p:spPr>
          <a:xfrm>
            <a:off x="2654900" y="4483085"/>
            <a:ext cx="2234139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8255" marR="0" lvl="0" indent="0" algn="l" defTabSz="605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3264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Public Sector</a:t>
            </a: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326479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737A7F-8DE8-4CB1-972C-8F434479D9BD}"/>
              </a:ext>
            </a:extLst>
          </p:cNvPr>
          <p:cNvSpPr txBox="1"/>
          <p:nvPr/>
        </p:nvSpPr>
        <p:spPr>
          <a:xfrm>
            <a:off x="1946482" y="4894175"/>
            <a:ext cx="3728442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 dirty="0">
                <a:ln>
                  <a:noFill/>
                </a:ln>
                <a:solidFill>
                  <a:srgbClr val="4386A1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Key partner and collaborator for effective and sustainable systems change</a:t>
            </a:r>
            <a:endParaRPr kumimoji="0" lang="en-US" sz="1350" b="1" i="0" u="none" strike="noStrike" kern="1200" cap="none" spc="15" normalizeH="0" baseline="0" noProof="0" dirty="0">
              <a:ln>
                <a:noFill/>
              </a:ln>
              <a:solidFill>
                <a:srgbClr val="326479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C5DACA-A270-40DD-A981-2DD2D562CCCA}"/>
              </a:ext>
            </a:extLst>
          </p:cNvPr>
          <p:cNvSpPr txBox="1"/>
          <p:nvPr/>
        </p:nvSpPr>
        <p:spPr>
          <a:xfrm>
            <a:off x="1946482" y="5442982"/>
            <a:ext cx="3564016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 dirty="0">
                <a:ln>
                  <a:noFill/>
                </a:ln>
                <a:solidFill>
                  <a:srgbClr val="4386A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Enhances existing efforts through skills-based practice change</a:t>
            </a:r>
            <a:endParaRPr kumimoji="0" lang="en-US" sz="1350" b="1" i="0" u="none" strike="noStrike" kern="1200" cap="none" spc="15" normalizeH="0" baseline="0" noProof="0" dirty="0">
              <a:ln>
                <a:noFill/>
              </a:ln>
              <a:solidFill>
                <a:srgbClr val="4386A1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2E34BD-E39B-4C38-B637-B2E80FF8FFBB}"/>
              </a:ext>
            </a:extLst>
          </p:cNvPr>
          <p:cNvSpPr txBox="1"/>
          <p:nvPr/>
        </p:nvSpPr>
        <p:spPr>
          <a:xfrm>
            <a:off x="1946483" y="5990830"/>
            <a:ext cx="3580825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>
                <a:ln>
                  <a:noFill/>
                </a:ln>
                <a:solidFill>
                  <a:srgbClr val="4386A1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Helps to ensure equitable access of information </a:t>
            </a:r>
            <a:endParaRPr kumimoji="0" lang="en-US" sz="1350" b="1" i="0" u="none" strike="noStrike" kern="1200" cap="none" spc="15" normalizeH="0" baseline="0" noProof="0">
              <a:ln>
                <a:noFill/>
              </a:ln>
              <a:solidFill>
                <a:srgbClr val="4386A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1865C2-0076-4B49-AEB0-3FF8D3D59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/>
          </a:blip>
          <a:stretch>
            <a:fillRect/>
          </a:stretch>
        </p:blipFill>
        <p:spPr>
          <a:xfrm>
            <a:off x="7606595" y="4275133"/>
            <a:ext cx="864253" cy="4541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82DE4E-58B5-4913-9788-993B2E86FA7A}"/>
              </a:ext>
            </a:extLst>
          </p:cNvPr>
          <p:cNvSpPr/>
          <p:nvPr/>
        </p:nvSpPr>
        <p:spPr>
          <a:xfrm>
            <a:off x="8453822" y="4478147"/>
            <a:ext cx="2687977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 marR="0" lvl="0" indent="0" algn="l" defTabSz="605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sng" strike="noStrike" kern="1200" cap="none" spc="0" normalizeH="0" baseline="0" noProof="0" dirty="0">
                <a:ln>
                  <a:noFill/>
                </a:ln>
                <a:solidFill>
                  <a:srgbClr val="46CCBC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Helvetica"/>
              </a:rPr>
              <a:t>Career Coaches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16F90-6708-4E46-93EC-BBABC8AD21ED}"/>
              </a:ext>
            </a:extLst>
          </p:cNvPr>
          <p:cNvSpPr txBox="1"/>
          <p:nvPr/>
        </p:nvSpPr>
        <p:spPr>
          <a:xfrm>
            <a:off x="7561268" y="4894175"/>
            <a:ext cx="2704557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 dirty="0">
                <a:ln>
                  <a:noFill/>
                </a:ln>
                <a:solidFill>
                  <a:srgbClr val="258672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Indiana Skillful Governor’s Coaching Corps</a:t>
            </a:r>
            <a:endParaRPr kumimoji="0" lang="en-US" sz="1350" b="0" i="0" u="none" strike="noStrike" kern="1200" cap="none" spc="15" normalizeH="0" baseline="0" noProof="0" dirty="0">
              <a:ln>
                <a:noFill/>
              </a:ln>
              <a:solidFill>
                <a:srgbClr val="258672"/>
              </a:solidFill>
              <a:effectLst/>
              <a:uLnTx/>
              <a:uFillTx/>
              <a:latin typeface="Arial" charset="0"/>
              <a:ea typeface="+mn-ea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A1171-2FEB-4280-BB5D-59A639D81E71}"/>
              </a:ext>
            </a:extLst>
          </p:cNvPr>
          <p:cNvSpPr txBox="1"/>
          <p:nvPr/>
        </p:nvSpPr>
        <p:spPr>
          <a:xfrm>
            <a:off x="7561267" y="5442982"/>
            <a:ext cx="2756286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 dirty="0">
                <a:ln>
                  <a:noFill/>
                </a:ln>
                <a:solidFill>
                  <a:srgbClr val="258672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Skillful Coaching Community of Practice</a:t>
            </a:r>
            <a:endParaRPr kumimoji="0" lang="id-ID" sz="1350" b="0" i="0" u="none" strike="noStrike" kern="1200" cap="none" spc="15" normalizeH="0" baseline="0" noProof="0" dirty="0">
              <a:ln>
                <a:noFill/>
              </a:ln>
              <a:solidFill>
                <a:srgbClr val="25867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92FA1-33CE-4FA0-9526-B53907B6BA7B}"/>
              </a:ext>
            </a:extLst>
          </p:cNvPr>
          <p:cNvSpPr txBox="1"/>
          <p:nvPr/>
        </p:nvSpPr>
        <p:spPr>
          <a:xfrm>
            <a:off x="7572636" y="5990830"/>
            <a:ext cx="3102446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15" normalizeH="0" baseline="0" noProof="0">
                <a:ln>
                  <a:noFill/>
                </a:ln>
                <a:solidFill>
                  <a:srgbClr val="258672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Develop standards of quality for career coaching</a:t>
            </a:r>
            <a:endParaRPr kumimoji="0" lang="id-ID" sz="1350" b="0" i="0" u="none" strike="noStrike" kern="1200" cap="none" spc="15" normalizeH="0" baseline="0" noProof="0">
              <a:ln>
                <a:noFill/>
              </a:ln>
              <a:solidFill>
                <a:srgbClr val="258672"/>
              </a:solidFill>
              <a:effectLst/>
              <a:uLnTx/>
              <a:uFillTx/>
              <a:latin typeface="Arial"/>
              <a:ea typeface="+mn-ea"/>
              <a:cs typeface="Helvetica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7129772-CE5A-4C1B-BBCC-EC8CF77B4EE3}"/>
              </a:ext>
            </a:extLst>
          </p:cNvPr>
          <p:cNvSpPr txBox="1">
            <a:spLocks/>
          </p:cNvSpPr>
          <p:nvPr/>
        </p:nvSpPr>
        <p:spPr>
          <a:xfrm>
            <a:off x="9785895" y="6559876"/>
            <a:ext cx="61355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88BB-B1E6-4B18-981E-2AADA57B0A4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639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  <p:bldP spid="12" grpId="0"/>
      <p:bldP spid="20" grpId="0"/>
      <p:bldP spid="17" grpId="0"/>
      <p:bldP spid="18" grpId="0"/>
      <p:bldP spid="19" grpId="0"/>
      <p:bldP spid="28" grpId="0"/>
      <p:bldP spid="25" grpId="0"/>
      <p:bldP spid="26" grpId="0"/>
      <p:bldP spid="27" grpId="0"/>
      <p:bldP spid="16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1A557CD-85D0-4DE7-9EB9-9AF39D698587}"/>
              </a:ext>
            </a:extLst>
          </p:cNvPr>
          <p:cNvSpPr txBox="1">
            <a:spLocks/>
          </p:cNvSpPr>
          <p:nvPr/>
        </p:nvSpPr>
        <p:spPr>
          <a:xfrm>
            <a:off x="1892061" y="484774"/>
            <a:ext cx="8724180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0" algn="l" defTabSz="45732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258672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marR="0" lvl="0" indent="0" algn="l" defTabSz="45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58672"/>
                </a:solidFill>
                <a:effectLst/>
                <a:uLnTx/>
                <a:uFillTx/>
                <a:latin typeface="Georgia"/>
                <a:ea typeface="ＭＳ Ｐゴシック"/>
                <a:cs typeface="Arial"/>
                <a:sym typeface="Georgia"/>
              </a:rPr>
              <a:t>Skillful Talent Series Train-the Trainer Bootcamps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258672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44F2158-8341-439D-BE93-AFB0925B6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10995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kern="0" dirty="0">
                <a:solidFill>
                  <a:schemeClr val="bg1"/>
                </a:solidFill>
                <a:ea typeface="ＭＳ Ｐゴシック"/>
                <a:cs typeface="Arial"/>
              </a:rPr>
              <a:t>Skillful Talent Series Train-the Trainer Bootcamps</a:t>
            </a:r>
            <a:br>
              <a:rPr lang="en-US" kern="0" dirty="0"/>
            </a:br>
            <a:endParaRPr lang="en-US" dirty="0"/>
          </a:p>
        </p:txBody>
      </p:sp>
      <p:pic>
        <p:nvPicPr>
          <p:cNvPr id="2" name="Picture 1" descr="A close up of a logo&#10;&#10;Description generated with high confidence">
            <a:extLst>
              <a:ext uri="{FF2B5EF4-FFF2-40B4-BE49-F238E27FC236}">
                <a16:creationId xmlns:a16="http://schemas.microsoft.com/office/drawing/2014/main" id="{819EB0FC-7AA6-4735-BA27-D80E21FB4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6" y="1607580"/>
            <a:ext cx="3249304" cy="3893141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1B5094-6CF0-4B03-8B7D-8592073E5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152650" y="1825625"/>
            <a:ext cx="38862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354701" marR="0" indent="-159440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–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573422" marR="0" indent="-114633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Char char="▫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715550" marR="0" indent="-95917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733536" marR="0" indent="-113903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733536" marR="0" indent="-113903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733536" marR="0" indent="-113903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733536" marR="0" indent="-113903" algn="l" defTabSz="8953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9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41A996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1A996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342265" marR="0" lvl="0" indent="-342265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1A996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C393E46-E0F1-4F5D-B70D-DAC8AE926FC9}"/>
              </a:ext>
            </a:extLst>
          </p:cNvPr>
          <p:cNvSpPr txBox="1">
            <a:spLocks/>
          </p:cNvSpPr>
          <p:nvPr/>
        </p:nvSpPr>
        <p:spPr>
          <a:xfrm>
            <a:off x="4754579" y="1448983"/>
            <a:ext cx="6079678" cy="3863417"/>
          </a:xfrm>
          <a:prstGeom prst="rect">
            <a:avLst/>
          </a:prstGeom>
          <a:ln w="12700">
            <a:miter lim="400000"/>
          </a:ln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r" defTabSz="933412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marR="0" lvl="0" indent="-342265" algn="l" defTabSz="93341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4 bootcamps with 6 regions represented</a:t>
            </a:r>
          </a:p>
          <a:p>
            <a:pPr marL="342265" marR="0" lvl="0" indent="-342265" algn="l" defTabSz="93341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43 trainers from 11 unique organizations across the state</a:t>
            </a:r>
          </a:p>
          <a:p>
            <a:pPr marL="342265" marR="0" lvl="0" indent="-342265" algn="l" defTabSz="93341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Trainers represent diverse roles: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 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17 Business Service Representatives 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9 Managers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4 Recruiters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4 Veterans Business Representatives 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4 Directors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E2EB3-B669-41A1-9014-28CA46CA614B}"/>
              </a:ext>
            </a:extLst>
          </p:cNvPr>
          <p:cNvSpPr txBox="1"/>
          <p:nvPr/>
        </p:nvSpPr>
        <p:spPr>
          <a:xfrm>
            <a:off x="2979399" y="5722610"/>
            <a:ext cx="645103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Workforce system, economic development, and chambers of commerce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42817F9-AB27-4400-A792-EB8CB985E11E}"/>
              </a:ext>
            </a:extLst>
          </p:cNvPr>
          <p:cNvSpPr txBox="1">
            <a:spLocks/>
          </p:cNvSpPr>
          <p:nvPr/>
        </p:nvSpPr>
        <p:spPr>
          <a:xfrm>
            <a:off x="9785895" y="6559876"/>
            <a:ext cx="61355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88BB-B1E6-4B18-981E-2AADA57B0A4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1301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8043E3-956B-4D26-8D39-70F9509186EC}"/>
              </a:ext>
            </a:extLst>
          </p:cNvPr>
          <p:cNvSpPr txBox="1">
            <a:spLocks/>
          </p:cNvSpPr>
          <p:nvPr/>
        </p:nvSpPr>
        <p:spPr>
          <a:xfrm>
            <a:off x="2202531" y="99720"/>
            <a:ext cx="6867185" cy="1077218"/>
          </a:xfrm>
          <a:prstGeom prst="rect">
            <a:avLst/>
          </a:prstGeom>
        </p:spPr>
        <p:txBody>
          <a:bodyPr anchor="t"/>
          <a:lstStyle>
            <a:lvl1pPr algn="l" defTabSz="457141" rtl="0" eaLnBrk="1" latinLnBrk="0" hangingPunct="1">
              <a:spcBef>
                <a:spcPct val="0"/>
              </a:spcBef>
              <a:buNone/>
              <a:defRPr lang="en-US" sz="3200" kern="1200">
                <a:solidFill>
                  <a:schemeClr val="tx2"/>
                </a:solidFill>
                <a:latin typeface="Georgia" panose="02040502050405020303" pitchFamily="18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14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58672"/>
                </a:solidFill>
                <a:effectLst/>
                <a:uLnTx/>
                <a:uFillTx/>
                <a:latin typeface="Georgia"/>
                <a:ea typeface="ＭＳ Ｐゴシック"/>
                <a:cs typeface="Arial"/>
              </a:rPr>
              <a:t>A Skills-Based Approach Can Be Applied Across the Talent System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58672"/>
              </a:solidFill>
              <a:effectLst/>
              <a:uLnTx/>
              <a:uFillTx/>
              <a:latin typeface="Georgia" panose="02040502050405020303" pitchFamily="18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14B6DC-7B34-4E6E-8BE7-2328FD1B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/>
                <a:ea typeface="ＭＳ Ｐゴシック"/>
                <a:cs typeface="Arial"/>
              </a:rPr>
              <a:t>A Skills-Based Approach Can Be Applied Across the Talent 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id="{75CDF0F3-0FE1-4878-A75B-C83A090C36E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45753" y="1308282"/>
            <a:ext cx="2119892" cy="1215717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defTabSz="8953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2713" defTabSz="89535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 indent="-112713" defTabSz="89535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3888" indent="-134938" defTabSz="89535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87413" indent="-149225" defTabSz="89535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446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018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590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162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19" marR="0" lvl="1" indent="0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E6B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Workforce planning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Defining skills &amp; roles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Career-pathing</a:t>
            </a:r>
          </a:p>
        </p:txBody>
      </p:sp>
      <p:cxnSp>
        <p:nvCxnSpPr>
          <p:cNvPr id="31" name="AutoShape 5">
            <a:extLst>
              <a:ext uri="{FF2B5EF4-FFF2-40B4-BE49-F238E27FC236}">
                <a16:creationId xmlns:a16="http://schemas.microsoft.com/office/drawing/2014/main" id="{F9BDFEC9-54BA-4CD0-9B59-FC080F7E3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0" idx="0"/>
            <a:endCxn id="30" idx="6"/>
          </p:cNvCxnSpPr>
          <p:nvPr/>
        </p:nvCxnSpPr>
        <p:spPr bwMode="auto">
          <a:xfrm>
            <a:off x="3765645" y="1308282"/>
            <a:ext cx="0" cy="1215717"/>
          </a:xfrm>
          <a:prstGeom prst="straightConnector1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42FD109-28B2-4FDF-A640-7BB31405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04998" y="2057539"/>
            <a:ext cx="795093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AutoShape 7">
            <a:extLst>
              <a:ext uri="{FF2B5EF4-FFF2-40B4-BE49-F238E27FC236}">
                <a16:creationId xmlns:a16="http://schemas.microsoft.com/office/drawing/2014/main" id="{FDA000F9-DE15-49B2-A290-D1D29003663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45753" y="3146201"/>
            <a:ext cx="2089682" cy="1100301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defTabSz="8953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2713" defTabSz="89535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 indent="-112713" defTabSz="89535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3888" indent="-134938" defTabSz="89535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87413" indent="-149225" defTabSz="89535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446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018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590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162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19" marR="0" lvl="1" indent="0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E6B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Engagement &amp; retention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Coaching &amp; advising</a:t>
            </a:r>
          </a:p>
        </p:txBody>
      </p:sp>
      <p:cxnSp>
        <p:nvCxnSpPr>
          <p:cNvPr id="33" name="AutoShape 8">
            <a:extLst>
              <a:ext uri="{FF2B5EF4-FFF2-40B4-BE49-F238E27FC236}">
                <a16:creationId xmlns:a16="http://schemas.microsoft.com/office/drawing/2014/main" id="{5DFF3413-82C5-42F4-BCF1-53E9ACCA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99163" y="3463871"/>
            <a:ext cx="0" cy="706563"/>
          </a:xfrm>
          <a:prstGeom prst="straightConnector1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0A1E7B9-FA19-4A67-AE53-18AC7C2BF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329977" y="3557267"/>
            <a:ext cx="264483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AutoShape 10">
            <a:extLst>
              <a:ext uri="{FF2B5EF4-FFF2-40B4-BE49-F238E27FC236}">
                <a16:creationId xmlns:a16="http://schemas.microsoft.com/office/drawing/2014/main" id="{7FB5A6C6-5E57-412E-8D4D-616526302AE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45753" y="4742175"/>
            <a:ext cx="2089682" cy="1461939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rIns="0" bIns="0">
            <a:spAutoFit/>
          </a:bodyPr>
          <a:lstStyle>
            <a:lvl1pPr defTabSz="8953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2713" defTabSz="89535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 indent="-112713" defTabSz="89535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3888" indent="-134938" defTabSz="89535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87413" indent="-149225" defTabSz="89535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446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018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590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162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19" marR="0" lvl="1" indent="0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E6B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Evaluation &amp; advancement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Evaluation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Succession Planning</a:t>
            </a:r>
          </a:p>
        </p:txBody>
      </p:sp>
      <p:cxnSp>
        <p:nvCxnSpPr>
          <p:cNvPr id="35" name="AutoShape 11">
            <a:extLst>
              <a:ext uri="{FF2B5EF4-FFF2-40B4-BE49-F238E27FC236}">
                <a16:creationId xmlns:a16="http://schemas.microsoft.com/office/drawing/2014/main" id="{317BB6D5-F39E-4C54-A2CF-73A91891D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4" idx="0"/>
            <a:endCxn id="34" idx="6"/>
          </p:cNvCxnSpPr>
          <p:nvPr/>
        </p:nvCxnSpPr>
        <p:spPr bwMode="auto">
          <a:xfrm>
            <a:off x="3735435" y="4742175"/>
            <a:ext cx="0" cy="1461939"/>
          </a:xfrm>
          <a:prstGeom prst="straightConnector1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40A5745-FE0C-4714-9EBF-EDEE8EF2E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04997" y="5299903"/>
            <a:ext cx="1018079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AutoShape 13">
            <a:extLst>
              <a:ext uri="{FF2B5EF4-FFF2-40B4-BE49-F238E27FC236}">
                <a16:creationId xmlns:a16="http://schemas.microsoft.com/office/drawing/2014/main" id="{7407674D-DA63-44F9-BC77-96F622B013AF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594460" y="1152917"/>
            <a:ext cx="2098346" cy="133113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defTabSz="8953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2713" defTabSz="89535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 indent="-112713" defTabSz="89535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3888" indent="-134938" defTabSz="89535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87413" indent="-149225" defTabSz="89535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446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018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590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162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19" marR="0" lvl="1" indent="0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E6B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Hiring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Sourcing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Job postings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Skills assessment</a:t>
            </a:r>
          </a:p>
        </p:txBody>
      </p:sp>
      <p:cxnSp>
        <p:nvCxnSpPr>
          <p:cNvPr id="37" name="AutoShape 14">
            <a:extLst>
              <a:ext uri="{FF2B5EF4-FFF2-40B4-BE49-F238E27FC236}">
                <a16:creationId xmlns:a16="http://schemas.microsoft.com/office/drawing/2014/main" id="{BB08EC1E-CE1E-43A0-B0B9-648CF3800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48921" y="1306722"/>
            <a:ext cx="0" cy="1023357"/>
          </a:xfrm>
          <a:prstGeom prst="straightConnector1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C391A77-2504-4C12-A5F8-BA1F26FFB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05000" y="3817147"/>
            <a:ext cx="235047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AutoShape 15">
            <a:extLst>
              <a:ext uri="{FF2B5EF4-FFF2-40B4-BE49-F238E27FC236}">
                <a16:creationId xmlns:a16="http://schemas.microsoft.com/office/drawing/2014/main" id="{596A538D-9317-4EF6-80BA-C83BCE83983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94460" y="2957403"/>
            <a:ext cx="2098346" cy="1100301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defTabSz="8953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2713" defTabSz="89535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 indent="-112713" defTabSz="89535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3888" indent="-134938" defTabSz="89535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87413" indent="-149225" defTabSz="89535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446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018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590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162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19" marR="0" lvl="1" indent="0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6B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Talent Excellence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Partnering with external education / training ecosystem</a:t>
            </a:r>
          </a:p>
        </p:txBody>
      </p:sp>
      <p:cxnSp>
        <p:nvCxnSpPr>
          <p:cNvPr id="53" name="AutoShape 16">
            <a:extLst>
              <a:ext uri="{FF2B5EF4-FFF2-40B4-BE49-F238E27FC236}">
                <a16:creationId xmlns:a16="http://schemas.microsoft.com/office/drawing/2014/main" id="{63F839CA-C5A4-4DE2-986D-F0F469FD0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52" idx="2"/>
            <a:endCxn id="52" idx="4"/>
          </p:cNvCxnSpPr>
          <p:nvPr/>
        </p:nvCxnSpPr>
        <p:spPr bwMode="auto">
          <a:xfrm>
            <a:off x="8594460" y="2957403"/>
            <a:ext cx="0" cy="1100301"/>
          </a:xfrm>
          <a:prstGeom prst="straightConnector1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893DCBA-4FF7-40F4-BA73-43424FE5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38537" y="4853951"/>
            <a:ext cx="855920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AutoShape 17">
            <a:extLst>
              <a:ext uri="{FF2B5EF4-FFF2-40B4-BE49-F238E27FC236}">
                <a16:creationId xmlns:a16="http://schemas.microsoft.com/office/drawing/2014/main" id="{092C6850-3F58-4028-8A69-4FD2D1B20A2F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621677" y="4300411"/>
            <a:ext cx="2098346" cy="2069797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defTabSz="8953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2713" defTabSz="89535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 indent="-112713" defTabSz="89535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3888" indent="-134938" defTabSz="89535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87413" indent="-149225" defTabSz="89535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446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018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590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162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19" marR="0" lvl="1" indent="0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E6B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Apprenticeship &amp; upskilling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Pre-employment training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Youth Apprenticeships</a:t>
            </a:r>
          </a:p>
          <a:p>
            <a:pPr marL="116617" marR="0" lvl="1" indent="-114998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>
                <a:srgbClr val="258672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Employee training</a:t>
            </a:r>
          </a:p>
        </p:txBody>
      </p:sp>
      <p:cxnSp>
        <p:nvCxnSpPr>
          <p:cNvPr id="39" name="AutoShape 18">
            <a:extLst>
              <a:ext uri="{FF2B5EF4-FFF2-40B4-BE49-F238E27FC236}">
                <a16:creationId xmlns:a16="http://schemas.microsoft.com/office/drawing/2014/main" id="{49D2EB67-27CB-4155-907E-AAE73FEA6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8" idx="2"/>
            <a:endCxn id="38" idx="4"/>
          </p:cNvCxnSpPr>
          <p:nvPr/>
        </p:nvCxnSpPr>
        <p:spPr bwMode="auto">
          <a:xfrm>
            <a:off x="8621677" y="4300411"/>
            <a:ext cx="0" cy="2069797"/>
          </a:xfrm>
          <a:prstGeom prst="straightConnector1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8907492-2AA2-48CF-8DF1-5100887C4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81551" y="2278355"/>
            <a:ext cx="612911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" name="Group 8" descr="Talent Excellence circle &#10;showing that hiring, apprenticeship &amp; upskilling, evaluation &amp; advancement, Engagement &amp; retention, and workforce planning all flow together.">
            <a:extLst>
              <a:ext uri="{FF2B5EF4-FFF2-40B4-BE49-F238E27FC236}">
                <a16:creationId xmlns:a16="http://schemas.microsoft.com/office/drawing/2014/main" id="{DF6C82B5-546B-42E6-AC15-078D3B928E04}"/>
              </a:ext>
            </a:extLst>
          </p:cNvPr>
          <p:cNvGrpSpPr/>
          <p:nvPr/>
        </p:nvGrpSpPr>
        <p:grpSpPr>
          <a:xfrm>
            <a:off x="3604996" y="1273474"/>
            <a:ext cx="4644252" cy="4276244"/>
            <a:chOff x="2440394" y="1273474"/>
            <a:chExt cx="4284853" cy="4034623"/>
          </a:xfrm>
        </p:grpSpPr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CC2CCDE4-C151-401D-8F8B-079204A34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089" y="1273474"/>
              <a:ext cx="2144636" cy="1723657"/>
            </a:xfrm>
            <a:custGeom>
              <a:avLst/>
              <a:gdLst>
                <a:gd name="T0" fmla="*/ 402 w 973"/>
                <a:gd name="T1" fmla="*/ 804 h 805"/>
                <a:gd name="T2" fmla="*/ 424 w 973"/>
                <a:gd name="T3" fmla="*/ 765 h 805"/>
                <a:gd name="T4" fmla="*/ 450 w 973"/>
                <a:gd name="T5" fmla="*/ 730 h 805"/>
                <a:gd name="T6" fmla="*/ 479 w 973"/>
                <a:gd name="T7" fmla="*/ 698 h 805"/>
                <a:gd name="T8" fmla="*/ 512 w 973"/>
                <a:gd name="T9" fmla="*/ 668 h 805"/>
                <a:gd name="T10" fmla="*/ 548 w 973"/>
                <a:gd name="T11" fmla="*/ 642 h 805"/>
                <a:gd name="T12" fmla="*/ 583 w 973"/>
                <a:gd name="T13" fmla="*/ 621 h 805"/>
                <a:gd name="T14" fmla="*/ 620 w 973"/>
                <a:gd name="T15" fmla="*/ 603 h 805"/>
                <a:gd name="T16" fmla="*/ 660 w 973"/>
                <a:gd name="T17" fmla="*/ 589 h 805"/>
                <a:gd name="T18" fmla="*/ 699 w 973"/>
                <a:gd name="T19" fmla="*/ 579 h 805"/>
                <a:gd name="T20" fmla="*/ 740 w 973"/>
                <a:gd name="T21" fmla="*/ 572 h 805"/>
                <a:gd name="T22" fmla="*/ 752 w 973"/>
                <a:gd name="T23" fmla="*/ 722 h 805"/>
                <a:gd name="T24" fmla="*/ 972 w 973"/>
                <a:gd name="T25" fmla="*/ 356 h 805"/>
                <a:gd name="T26" fmla="*/ 712 w 973"/>
                <a:gd name="T27" fmla="*/ 0 h 805"/>
                <a:gd name="T28" fmla="*/ 713 w 973"/>
                <a:gd name="T29" fmla="*/ 134 h 805"/>
                <a:gd name="T30" fmla="*/ 651 w 973"/>
                <a:gd name="T31" fmla="*/ 142 h 805"/>
                <a:gd name="T32" fmla="*/ 590 w 973"/>
                <a:gd name="T33" fmla="*/ 154 h 805"/>
                <a:gd name="T34" fmla="*/ 530 w 973"/>
                <a:gd name="T35" fmla="*/ 170 h 805"/>
                <a:gd name="T36" fmla="*/ 471 w 973"/>
                <a:gd name="T37" fmla="*/ 191 h 805"/>
                <a:gd name="T38" fmla="*/ 414 w 973"/>
                <a:gd name="T39" fmla="*/ 216 h 805"/>
                <a:gd name="T40" fmla="*/ 359 w 973"/>
                <a:gd name="T41" fmla="*/ 245 h 805"/>
                <a:gd name="T42" fmla="*/ 305 w 973"/>
                <a:gd name="T43" fmla="*/ 278 h 805"/>
                <a:gd name="T44" fmla="*/ 257 w 973"/>
                <a:gd name="T45" fmla="*/ 312 h 805"/>
                <a:gd name="T46" fmla="*/ 212 w 973"/>
                <a:gd name="T47" fmla="*/ 349 h 805"/>
                <a:gd name="T48" fmla="*/ 170 w 973"/>
                <a:gd name="T49" fmla="*/ 390 h 805"/>
                <a:gd name="T50" fmla="*/ 129 w 973"/>
                <a:gd name="T51" fmla="*/ 432 h 805"/>
                <a:gd name="T52" fmla="*/ 92 w 973"/>
                <a:gd name="T53" fmla="*/ 478 h 805"/>
                <a:gd name="T54" fmla="*/ 58 w 973"/>
                <a:gd name="T55" fmla="*/ 526 h 805"/>
                <a:gd name="T56" fmla="*/ 27 w 973"/>
                <a:gd name="T57" fmla="*/ 576 h 805"/>
                <a:gd name="T58" fmla="*/ 0 w 973"/>
                <a:gd name="T59" fmla="*/ 628 h 805"/>
                <a:gd name="T60" fmla="*/ 264 w 973"/>
                <a:gd name="T61" fmla="*/ 607 h 805"/>
                <a:gd name="T62" fmla="*/ 402 w 973"/>
                <a:gd name="T63" fmla="*/ 804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3" h="805">
                  <a:moveTo>
                    <a:pt x="402" y="804"/>
                  </a:moveTo>
                  <a:lnTo>
                    <a:pt x="424" y="765"/>
                  </a:lnTo>
                  <a:lnTo>
                    <a:pt x="450" y="730"/>
                  </a:lnTo>
                  <a:lnTo>
                    <a:pt x="479" y="698"/>
                  </a:lnTo>
                  <a:lnTo>
                    <a:pt x="512" y="668"/>
                  </a:lnTo>
                  <a:lnTo>
                    <a:pt x="548" y="642"/>
                  </a:lnTo>
                  <a:lnTo>
                    <a:pt x="583" y="621"/>
                  </a:lnTo>
                  <a:lnTo>
                    <a:pt x="620" y="603"/>
                  </a:lnTo>
                  <a:lnTo>
                    <a:pt x="660" y="589"/>
                  </a:lnTo>
                  <a:lnTo>
                    <a:pt x="699" y="579"/>
                  </a:lnTo>
                  <a:lnTo>
                    <a:pt x="740" y="572"/>
                  </a:lnTo>
                  <a:lnTo>
                    <a:pt x="752" y="722"/>
                  </a:lnTo>
                  <a:lnTo>
                    <a:pt x="972" y="356"/>
                  </a:lnTo>
                  <a:lnTo>
                    <a:pt x="712" y="0"/>
                  </a:lnTo>
                  <a:lnTo>
                    <a:pt x="713" y="134"/>
                  </a:lnTo>
                  <a:lnTo>
                    <a:pt x="651" y="142"/>
                  </a:lnTo>
                  <a:lnTo>
                    <a:pt x="590" y="154"/>
                  </a:lnTo>
                  <a:lnTo>
                    <a:pt x="530" y="170"/>
                  </a:lnTo>
                  <a:lnTo>
                    <a:pt x="471" y="191"/>
                  </a:lnTo>
                  <a:lnTo>
                    <a:pt x="414" y="216"/>
                  </a:lnTo>
                  <a:lnTo>
                    <a:pt x="359" y="245"/>
                  </a:lnTo>
                  <a:lnTo>
                    <a:pt x="305" y="278"/>
                  </a:lnTo>
                  <a:lnTo>
                    <a:pt x="257" y="312"/>
                  </a:lnTo>
                  <a:lnTo>
                    <a:pt x="212" y="349"/>
                  </a:lnTo>
                  <a:lnTo>
                    <a:pt x="170" y="390"/>
                  </a:lnTo>
                  <a:lnTo>
                    <a:pt x="129" y="432"/>
                  </a:lnTo>
                  <a:lnTo>
                    <a:pt x="92" y="478"/>
                  </a:lnTo>
                  <a:lnTo>
                    <a:pt x="58" y="526"/>
                  </a:lnTo>
                  <a:lnTo>
                    <a:pt x="27" y="576"/>
                  </a:lnTo>
                  <a:lnTo>
                    <a:pt x="0" y="628"/>
                  </a:lnTo>
                  <a:lnTo>
                    <a:pt x="264" y="607"/>
                  </a:lnTo>
                  <a:lnTo>
                    <a:pt x="402" y="804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marL="0" marR="0" lvl="0" indent="0" algn="l" defTabSz="9329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0A8E824-F408-4721-9606-6C80795DF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740" y="1560503"/>
              <a:ext cx="1941507" cy="1753097"/>
            </a:xfrm>
            <a:custGeom>
              <a:avLst/>
              <a:gdLst>
                <a:gd name="T0" fmla="*/ 583 w 881"/>
                <a:gd name="T1" fmla="*/ 818 h 819"/>
                <a:gd name="T2" fmla="*/ 685 w 881"/>
                <a:gd name="T3" fmla="*/ 715 h 819"/>
                <a:gd name="T4" fmla="*/ 784 w 881"/>
                <a:gd name="T5" fmla="*/ 609 h 819"/>
                <a:gd name="T6" fmla="*/ 880 w 881"/>
                <a:gd name="T7" fmla="*/ 502 h 819"/>
                <a:gd name="T8" fmla="*/ 734 w 881"/>
                <a:gd name="T9" fmla="*/ 542 h 819"/>
                <a:gd name="T10" fmla="*/ 709 w 881"/>
                <a:gd name="T11" fmla="*/ 487 h 819"/>
                <a:gd name="T12" fmla="*/ 681 w 881"/>
                <a:gd name="T13" fmla="*/ 433 h 819"/>
                <a:gd name="T14" fmla="*/ 650 w 881"/>
                <a:gd name="T15" fmla="*/ 383 h 819"/>
                <a:gd name="T16" fmla="*/ 615 w 881"/>
                <a:gd name="T17" fmla="*/ 334 h 819"/>
                <a:gd name="T18" fmla="*/ 576 w 881"/>
                <a:gd name="T19" fmla="*/ 288 h 819"/>
                <a:gd name="T20" fmla="*/ 534 w 881"/>
                <a:gd name="T21" fmla="*/ 245 h 819"/>
                <a:gd name="T22" fmla="*/ 490 w 881"/>
                <a:gd name="T23" fmla="*/ 204 h 819"/>
                <a:gd name="T24" fmla="*/ 443 w 881"/>
                <a:gd name="T25" fmla="*/ 168 h 819"/>
                <a:gd name="T26" fmla="*/ 393 w 881"/>
                <a:gd name="T27" fmla="*/ 133 h 819"/>
                <a:gd name="T28" fmla="*/ 342 w 881"/>
                <a:gd name="T29" fmla="*/ 103 h 819"/>
                <a:gd name="T30" fmla="*/ 288 w 881"/>
                <a:gd name="T31" fmla="*/ 76 h 819"/>
                <a:gd name="T32" fmla="*/ 233 w 881"/>
                <a:gd name="T33" fmla="*/ 54 h 819"/>
                <a:gd name="T34" fmla="*/ 176 w 881"/>
                <a:gd name="T35" fmla="*/ 34 h 819"/>
                <a:gd name="T36" fmla="*/ 118 w 881"/>
                <a:gd name="T37" fmla="*/ 19 h 819"/>
                <a:gd name="T38" fmla="*/ 60 w 881"/>
                <a:gd name="T39" fmla="*/ 8 h 819"/>
                <a:gd name="T40" fmla="*/ 0 w 881"/>
                <a:gd name="T41" fmla="*/ 0 h 819"/>
                <a:gd name="T42" fmla="*/ 147 w 881"/>
                <a:gd name="T43" fmla="*/ 218 h 819"/>
                <a:gd name="T44" fmla="*/ 27 w 881"/>
                <a:gd name="T45" fmla="*/ 444 h 819"/>
                <a:gd name="T46" fmla="*/ 70 w 881"/>
                <a:gd name="T47" fmla="*/ 456 h 819"/>
                <a:gd name="T48" fmla="*/ 111 w 881"/>
                <a:gd name="T49" fmla="*/ 474 h 819"/>
                <a:gd name="T50" fmla="*/ 149 w 881"/>
                <a:gd name="T51" fmla="*/ 496 h 819"/>
                <a:gd name="T52" fmla="*/ 187 w 881"/>
                <a:gd name="T53" fmla="*/ 522 h 819"/>
                <a:gd name="T54" fmla="*/ 220 w 881"/>
                <a:gd name="T55" fmla="*/ 551 h 819"/>
                <a:gd name="T56" fmla="*/ 252 w 881"/>
                <a:gd name="T57" fmla="*/ 584 h 819"/>
                <a:gd name="T58" fmla="*/ 279 w 881"/>
                <a:gd name="T59" fmla="*/ 618 h 819"/>
                <a:gd name="T60" fmla="*/ 302 w 881"/>
                <a:gd name="T61" fmla="*/ 657 h 819"/>
                <a:gd name="T62" fmla="*/ 146 w 881"/>
                <a:gd name="T63" fmla="*/ 699 h 819"/>
                <a:gd name="T64" fmla="*/ 583 w 881"/>
                <a:gd name="T65" fmla="*/ 818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1" h="819">
                  <a:moveTo>
                    <a:pt x="583" y="818"/>
                  </a:moveTo>
                  <a:lnTo>
                    <a:pt x="685" y="715"/>
                  </a:lnTo>
                  <a:lnTo>
                    <a:pt x="784" y="609"/>
                  </a:lnTo>
                  <a:lnTo>
                    <a:pt x="880" y="502"/>
                  </a:lnTo>
                  <a:lnTo>
                    <a:pt x="734" y="542"/>
                  </a:lnTo>
                  <a:lnTo>
                    <a:pt x="709" y="487"/>
                  </a:lnTo>
                  <a:lnTo>
                    <a:pt x="681" y="433"/>
                  </a:lnTo>
                  <a:lnTo>
                    <a:pt x="650" y="383"/>
                  </a:lnTo>
                  <a:lnTo>
                    <a:pt x="615" y="334"/>
                  </a:lnTo>
                  <a:lnTo>
                    <a:pt x="576" y="288"/>
                  </a:lnTo>
                  <a:lnTo>
                    <a:pt x="534" y="245"/>
                  </a:lnTo>
                  <a:lnTo>
                    <a:pt x="490" y="204"/>
                  </a:lnTo>
                  <a:lnTo>
                    <a:pt x="443" y="168"/>
                  </a:lnTo>
                  <a:lnTo>
                    <a:pt x="393" y="133"/>
                  </a:lnTo>
                  <a:lnTo>
                    <a:pt x="342" y="103"/>
                  </a:lnTo>
                  <a:lnTo>
                    <a:pt x="288" y="76"/>
                  </a:lnTo>
                  <a:lnTo>
                    <a:pt x="233" y="54"/>
                  </a:lnTo>
                  <a:lnTo>
                    <a:pt x="176" y="34"/>
                  </a:lnTo>
                  <a:lnTo>
                    <a:pt x="118" y="19"/>
                  </a:lnTo>
                  <a:lnTo>
                    <a:pt x="60" y="8"/>
                  </a:lnTo>
                  <a:lnTo>
                    <a:pt x="0" y="0"/>
                  </a:lnTo>
                  <a:lnTo>
                    <a:pt x="147" y="218"/>
                  </a:lnTo>
                  <a:lnTo>
                    <a:pt x="27" y="444"/>
                  </a:lnTo>
                  <a:lnTo>
                    <a:pt x="70" y="456"/>
                  </a:lnTo>
                  <a:lnTo>
                    <a:pt x="111" y="474"/>
                  </a:lnTo>
                  <a:lnTo>
                    <a:pt x="149" y="496"/>
                  </a:lnTo>
                  <a:lnTo>
                    <a:pt x="187" y="522"/>
                  </a:lnTo>
                  <a:lnTo>
                    <a:pt x="220" y="551"/>
                  </a:lnTo>
                  <a:lnTo>
                    <a:pt x="252" y="584"/>
                  </a:lnTo>
                  <a:lnTo>
                    <a:pt x="279" y="618"/>
                  </a:lnTo>
                  <a:lnTo>
                    <a:pt x="302" y="657"/>
                  </a:lnTo>
                  <a:lnTo>
                    <a:pt x="146" y="699"/>
                  </a:lnTo>
                  <a:lnTo>
                    <a:pt x="583" y="818"/>
                  </a:ln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rnd" cmpd="sng">
              <a:noFill/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marL="0" marR="0" lvl="0" indent="0" algn="l" defTabSz="9329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29DD72F1-CD17-4768-AE72-0B1F784F0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134" y="2997128"/>
              <a:ext cx="1469009" cy="2210875"/>
            </a:xfrm>
            <a:custGeom>
              <a:avLst/>
              <a:gdLst>
                <a:gd name="T0" fmla="*/ 217 w 666"/>
                <a:gd name="T1" fmla="*/ 121 h 1033"/>
                <a:gd name="T2" fmla="*/ 223 w 666"/>
                <a:gd name="T3" fmla="*/ 164 h 1033"/>
                <a:gd name="T4" fmla="*/ 224 w 666"/>
                <a:gd name="T5" fmla="*/ 209 h 1033"/>
                <a:gd name="T6" fmla="*/ 222 w 666"/>
                <a:gd name="T7" fmla="*/ 253 h 1033"/>
                <a:gd name="T8" fmla="*/ 214 w 666"/>
                <a:gd name="T9" fmla="*/ 296 h 1033"/>
                <a:gd name="T10" fmla="*/ 202 w 666"/>
                <a:gd name="T11" fmla="*/ 339 h 1033"/>
                <a:gd name="T12" fmla="*/ 187 w 666"/>
                <a:gd name="T13" fmla="*/ 380 h 1033"/>
                <a:gd name="T14" fmla="*/ 166 w 666"/>
                <a:gd name="T15" fmla="*/ 420 h 1033"/>
                <a:gd name="T16" fmla="*/ 142 w 666"/>
                <a:gd name="T17" fmla="*/ 457 h 1033"/>
                <a:gd name="T18" fmla="*/ 114 w 666"/>
                <a:gd name="T19" fmla="*/ 492 h 1033"/>
                <a:gd name="T20" fmla="*/ 84 w 666"/>
                <a:gd name="T21" fmla="*/ 524 h 1033"/>
                <a:gd name="T22" fmla="*/ 0 w 666"/>
                <a:gd name="T23" fmla="*/ 371 h 1033"/>
                <a:gd name="T24" fmla="*/ 0 w 666"/>
                <a:gd name="T25" fmla="*/ 819 h 1033"/>
                <a:gd name="T26" fmla="*/ 378 w 666"/>
                <a:gd name="T27" fmla="*/ 1032 h 1033"/>
                <a:gd name="T28" fmla="*/ 306 w 666"/>
                <a:gd name="T29" fmla="*/ 909 h 1033"/>
                <a:gd name="T30" fmla="*/ 354 w 666"/>
                <a:gd name="T31" fmla="*/ 871 h 1033"/>
                <a:gd name="T32" fmla="*/ 398 w 666"/>
                <a:gd name="T33" fmla="*/ 831 h 1033"/>
                <a:gd name="T34" fmla="*/ 440 w 666"/>
                <a:gd name="T35" fmla="*/ 787 h 1033"/>
                <a:gd name="T36" fmla="*/ 480 w 666"/>
                <a:gd name="T37" fmla="*/ 741 h 1033"/>
                <a:gd name="T38" fmla="*/ 515 w 666"/>
                <a:gd name="T39" fmla="*/ 692 h 1033"/>
                <a:gd name="T40" fmla="*/ 547 w 666"/>
                <a:gd name="T41" fmla="*/ 641 h 1033"/>
                <a:gd name="T42" fmla="*/ 575 w 666"/>
                <a:gd name="T43" fmla="*/ 588 h 1033"/>
                <a:gd name="T44" fmla="*/ 600 w 666"/>
                <a:gd name="T45" fmla="*/ 533 h 1033"/>
                <a:gd name="T46" fmla="*/ 621 w 666"/>
                <a:gd name="T47" fmla="*/ 476 h 1033"/>
                <a:gd name="T48" fmla="*/ 638 w 666"/>
                <a:gd name="T49" fmla="*/ 419 h 1033"/>
                <a:gd name="T50" fmla="*/ 651 w 666"/>
                <a:gd name="T51" fmla="*/ 359 h 1033"/>
                <a:gd name="T52" fmla="*/ 659 w 666"/>
                <a:gd name="T53" fmla="*/ 300 h 1033"/>
                <a:gd name="T54" fmla="*/ 664 w 666"/>
                <a:gd name="T55" fmla="*/ 239 h 1033"/>
                <a:gd name="T56" fmla="*/ 665 w 666"/>
                <a:gd name="T57" fmla="*/ 180 h 1033"/>
                <a:gd name="T58" fmla="*/ 662 w 666"/>
                <a:gd name="T59" fmla="*/ 119 h 1033"/>
                <a:gd name="T60" fmla="*/ 654 w 666"/>
                <a:gd name="T61" fmla="*/ 59 h 1033"/>
                <a:gd name="T62" fmla="*/ 642 w 666"/>
                <a:gd name="T63" fmla="*/ 0 h 1033"/>
                <a:gd name="T64" fmla="*/ 454 w 666"/>
                <a:gd name="T65" fmla="*/ 190 h 1033"/>
                <a:gd name="T66" fmla="*/ 217 w 666"/>
                <a:gd name="T67" fmla="*/ 121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1033">
                  <a:moveTo>
                    <a:pt x="217" y="121"/>
                  </a:moveTo>
                  <a:lnTo>
                    <a:pt x="223" y="164"/>
                  </a:lnTo>
                  <a:lnTo>
                    <a:pt x="224" y="209"/>
                  </a:lnTo>
                  <a:lnTo>
                    <a:pt x="222" y="253"/>
                  </a:lnTo>
                  <a:lnTo>
                    <a:pt x="214" y="296"/>
                  </a:lnTo>
                  <a:lnTo>
                    <a:pt x="202" y="339"/>
                  </a:lnTo>
                  <a:lnTo>
                    <a:pt x="187" y="380"/>
                  </a:lnTo>
                  <a:lnTo>
                    <a:pt x="166" y="420"/>
                  </a:lnTo>
                  <a:lnTo>
                    <a:pt x="142" y="457"/>
                  </a:lnTo>
                  <a:lnTo>
                    <a:pt x="114" y="492"/>
                  </a:lnTo>
                  <a:lnTo>
                    <a:pt x="84" y="524"/>
                  </a:lnTo>
                  <a:lnTo>
                    <a:pt x="0" y="371"/>
                  </a:lnTo>
                  <a:lnTo>
                    <a:pt x="0" y="819"/>
                  </a:lnTo>
                  <a:lnTo>
                    <a:pt x="378" y="1032"/>
                  </a:lnTo>
                  <a:lnTo>
                    <a:pt x="306" y="909"/>
                  </a:lnTo>
                  <a:lnTo>
                    <a:pt x="354" y="871"/>
                  </a:lnTo>
                  <a:lnTo>
                    <a:pt x="398" y="831"/>
                  </a:lnTo>
                  <a:lnTo>
                    <a:pt x="440" y="787"/>
                  </a:lnTo>
                  <a:lnTo>
                    <a:pt x="480" y="741"/>
                  </a:lnTo>
                  <a:lnTo>
                    <a:pt x="515" y="692"/>
                  </a:lnTo>
                  <a:lnTo>
                    <a:pt x="547" y="641"/>
                  </a:lnTo>
                  <a:lnTo>
                    <a:pt x="575" y="588"/>
                  </a:lnTo>
                  <a:lnTo>
                    <a:pt x="600" y="533"/>
                  </a:lnTo>
                  <a:lnTo>
                    <a:pt x="621" y="476"/>
                  </a:lnTo>
                  <a:lnTo>
                    <a:pt x="638" y="419"/>
                  </a:lnTo>
                  <a:lnTo>
                    <a:pt x="651" y="359"/>
                  </a:lnTo>
                  <a:lnTo>
                    <a:pt x="659" y="300"/>
                  </a:lnTo>
                  <a:lnTo>
                    <a:pt x="664" y="239"/>
                  </a:lnTo>
                  <a:lnTo>
                    <a:pt x="665" y="180"/>
                  </a:lnTo>
                  <a:lnTo>
                    <a:pt x="662" y="119"/>
                  </a:lnTo>
                  <a:lnTo>
                    <a:pt x="654" y="59"/>
                  </a:lnTo>
                  <a:lnTo>
                    <a:pt x="642" y="0"/>
                  </a:lnTo>
                  <a:lnTo>
                    <a:pt x="454" y="190"/>
                  </a:lnTo>
                  <a:lnTo>
                    <a:pt x="217" y="12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marL="0" marR="0" lvl="0" indent="0" algn="l" defTabSz="9329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A3E9F8EB-92D4-466D-A2BB-CC53747DA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5551" y="3945068"/>
              <a:ext cx="2269753" cy="1363029"/>
            </a:xfrm>
            <a:custGeom>
              <a:avLst/>
              <a:gdLst>
                <a:gd name="T0" fmla="*/ 792 w 1030"/>
                <a:gd name="T1" fmla="*/ 161 h 637"/>
                <a:gd name="T2" fmla="*/ 753 w 1030"/>
                <a:gd name="T3" fmla="*/ 175 h 637"/>
                <a:gd name="T4" fmla="*/ 712 w 1030"/>
                <a:gd name="T5" fmla="*/ 187 h 637"/>
                <a:gd name="T6" fmla="*/ 670 w 1030"/>
                <a:gd name="T7" fmla="*/ 193 h 637"/>
                <a:gd name="T8" fmla="*/ 628 w 1030"/>
                <a:gd name="T9" fmla="*/ 196 h 637"/>
                <a:gd name="T10" fmla="*/ 586 w 1030"/>
                <a:gd name="T11" fmla="*/ 194 h 637"/>
                <a:gd name="T12" fmla="*/ 544 w 1030"/>
                <a:gd name="T13" fmla="*/ 188 h 637"/>
                <a:gd name="T14" fmla="*/ 502 w 1030"/>
                <a:gd name="T15" fmla="*/ 179 h 637"/>
                <a:gd name="T16" fmla="*/ 462 w 1030"/>
                <a:gd name="T17" fmla="*/ 166 h 637"/>
                <a:gd name="T18" fmla="*/ 424 w 1030"/>
                <a:gd name="T19" fmla="*/ 148 h 637"/>
                <a:gd name="T20" fmla="*/ 388 w 1030"/>
                <a:gd name="T21" fmla="*/ 127 h 637"/>
                <a:gd name="T22" fmla="*/ 493 w 1030"/>
                <a:gd name="T23" fmla="*/ 0 h 637"/>
                <a:gd name="T24" fmla="*/ 73 w 1030"/>
                <a:gd name="T25" fmla="*/ 152 h 637"/>
                <a:gd name="T26" fmla="*/ 31 w 1030"/>
                <a:gd name="T27" fmla="*/ 403 h 637"/>
                <a:gd name="T28" fmla="*/ 33 w 1030"/>
                <a:gd name="T29" fmla="*/ 405 h 637"/>
                <a:gd name="T30" fmla="*/ 0 w 1030"/>
                <a:gd name="T31" fmla="*/ 588 h 637"/>
                <a:gd name="T32" fmla="*/ 104 w 1030"/>
                <a:gd name="T33" fmla="*/ 463 h 637"/>
                <a:gd name="T34" fmla="*/ 155 w 1030"/>
                <a:gd name="T35" fmla="*/ 498 h 637"/>
                <a:gd name="T36" fmla="*/ 208 w 1030"/>
                <a:gd name="T37" fmla="*/ 530 h 637"/>
                <a:gd name="T38" fmla="*/ 262 w 1030"/>
                <a:gd name="T39" fmla="*/ 557 h 637"/>
                <a:gd name="T40" fmla="*/ 319 w 1030"/>
                <a:gd name="T41" fmla="*/ 580 h 637"/>
                <a:gd name="T42" fmla="*/ 377 w 1030"/>
                <a:gd name="T43" fmla="*/ 600 h 637"/>
                <a:gd name="T44" fmla="*/ 435 w 1030"/>
                <a:gd name="T45" fmla="*/ 615 h 637"/>
                <a:gd name="T46" fmla="*/ 496 w 1030"/>
                <a:gd name="T47" fmla="*/ 627 h 637"/>
                <a:gd name="T48" fmla="*/ 557 w 1030"/>
                <a:gd name="T49" fmla="*/ 634 h 637"/>
                <a:gd name="T50" fmla="*/ 618 w 1030"/>
                <a:gd name="T51" fmla="*/ 636 h 637"/>
                <a:gd name="T52" fmla="*/ 679 w 1030"/>
                <a:gd name="T53" fmla="*/ 634 h 637"/>
                <a:gd name="T54" fmla="*/ 740 w 1030"/>
                <a:gd name="T55" fmla="*/ 628 h 637"/>
                <a:gd name="T56" fmla="*/ 801 w 1030"/>
                <a:gd name="T57" fmla="*/ 617 h 637"/>
                <a:gd name="T58" fmla="*/ 859 w 1030"/>
                <a:gd name="T59" fmla="*/ 603 h 637"/>
                <a:gd name="T60" fmla="*/ 917 w 1030"/>
                <a:gd name="T61" fmla="*/ 585 h 637"/>
                <a:gd name="T62" fmla="*/ 974 w 1030"/>
                <a:gd name="T63" fmla="*/ 561 h 637"/>
                <a:gd name="T64" fmla="*/ 1029 w 1030"/>
                <a:gd name="T65" fmla="*/ 534 h 637"/>
                <a:gd name="T66" fmla="*/ 795 w 1030"/>
                <a:gd name="T67" fmla="*/ 398 h 637"/>
                <a:gd name="T68" fmla="*/ 792 w 1030"/>
                <a:gd name="T69" fmla="*/ 161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0" h="637">
                  <a:moveTo>
                    <a:pt x="792" y="161"/>
                  </a:moveTo>
                  <a:lnTo>
                    <a:pt x="753" y="175"/>
                  </a:lnTo>
                  <a:lnTo>
                    <a:pt x="712" y="187"/>
                  </a:lnTo>
                  <a:lnTo>
                    <a:pt x="670" y="193"/>
                  </a:lnTo>
                  <a:lnTo>
                    <a:pt x="628" y="196"/>
                  </a:lnTo>
                  <a:lnTo>
                    <a:pt x="586" y="194"/>
                  </a:lnTo>
                  <a:lnTo>
                    <a:pt x="544" y="188"/>
                  </a:lnTo>
                  <a:lnTo>
                    <a:pt x="502" y="179"/>
                  </a:lnTo>
                  <a:lnTo>
                    <a:pt x="462" y="166"/>
                  </a:lnTo>
                  <a:lnTo>
                    <a:pt x="424" y="148"/>
                  </a:lnTo>
                  <a:lnTo>
                    <a:pt x="388" y="127"/>
                  </a:lnTo>
                  <a:lnTo>
                    <a:pt x="493" y="0"/>
                  </a:lnTo>
                  <a:lnTo>
                    <a:pt x="73" y="152"/>
                  </a:lnTo>
                  <a:lnTo>
                    <a:pt x="31" y="403"/>
                  </a:lnTo>
                  <a:lnTo>
                    <a:pt x="33" y="405"/>
                  </a:lnTo>
                  <a:lnTo>
                    <a:pt x="0" y="588"/>
                  </a:lnTo>
                  <a:lnTo>
                    <a:pt x="104" y="463"/>
                  </a:lnTo>
                  <a:lnTo>
                    <a:pt x="155" y="498"/>
                  </a:lnTo>
                  <a:lnTo>
                    <a:pt x="208" y="530"/>
                  </a:lnTo>
                  <a:lnTo>
                    <a:pt x="262" y="557"/>
                  </a:lnTo>
                  <a:lnTo>
                    <a:pt x="319" y="580"/>
                  </a:lnTo>
                  <a:lnTo>
                    <a:pt x="377" y="600"/>
                  </a:lnTo>
                  <a:lnTo>
                    <a:pt x="435" y="615"/>
                  </a:lnTo>
                  <a:lnTo>
                    <a:pt x="496" y="627"/>
                  </a:lnTo>
                  <a:lnTo>
                    <a:pt x="557" y="634"/>
                  </a:lnTo>
                  <a:lnTo>
                    <a:pt x="618" y="636"/>
                  </a:lnTo>
                  <a:lnTo>
                    <a:pt x="679" y="634"/>
                  </a:lnTo>
                  <a:lnTo>
                    <a:pt x="740" y="628"/>
                  </a:lnTo>
                  <a:lnTo>
                    <a:pt x="801" y="617"/>
                  </a:lnTo>
                  <a:lnTo>
                    <a:pt x="859" y="603"/>
                  </a:lnTo>
                  <a:lnTo>
                    <a:pt x="917" y="585"/>
                  </a:lnTo>
                  <a:lnTo>
                    <a:pt x="974" y="561"/>
                  </a:lnTo>
                  <a:lnTo>
                    <a:pt x="1029" y="534"/>
                  </a:lnTo>
                  <a:lnTo>
                    <a:pt x="795" y="398"/>
                  </a:lnTo>
                  <a:lnTo>
                    <a:pt x="792" y="161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 w="9525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marL="0" marR="0" lvl="0" indent="0" algn="l" defTabSz="9329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5AC30B0F-B9A0-4DF8-AB3E-8084563F7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394" y="2649750"/>
              <a:ext cx="1536719" cy="2078399"/>
            </a:xfrm>
            <a:custGeom>
              <a:avLst/>
              <a:gdLst>
                <a:gd name="T0" fmla="*/ 648 w 697"/>
                <a:gd name="T1" fmla="*/ 639 h 971"/>
                <a:gd name="T2" fmla="*/ 621 w 697"/>
                <a:gd name="T3" fmla="*/ 603 h 971"/>
                <a:gd name="T4" fmla="*/ 599 w 697"/>
                <a:gd name="T5" fmla="*/ 563 h 971"/>
                <a:gd name="T6" fmla="*/ 580 w 697"/>
                <a:gd name="T7" fmla="*/ 522 h 971"/>
                <a:gd name="T8" fmla="*/ 566 w 697"/>
                <a:gd name="T9" fmla="*/ 480 h 971"/>
                <a:gd name="T10" fmla="*/ 556 w 697"/>
                <a:gd name="T11" fmla="*/ 436 h 971"/>
                <a:gd name="T12" fmla="*/ 551 w 697"/>
                <a:gd name="T13" fmla="*/ 392 h 971"/>
                <a:gd name="T14" fmla="*/ 550 w 697"/>
                <a:gd name="T15" fmla="*/ 347 h 971"/>
                <a:gd name="T16" fmla="*/ 554 w 697"/>
                <a:gd name="T17" fmla="*/ 302 h 971"/>
                <a:gd name="T18" fmla="*/ 696 w 697"/>
                <a:gd name="T19" fmla="*/ 368 h 971"/>
                <a:gd name="T20" fmla="*/ 445 w 697"/>
                <a:gd name="T21" fmla="*/ 0 h 971"/>
                <a:gd name="T22" fmla="*/ 0 w 697"/>
                <a:gd name="T23" fmla="*/ 44 h 971"/>
                <a:gd name="T24" fmla="*/ 148 w 697"/>
                <a:gd name="T25" fmla="*/ 113 h 971"/>
                <a:gd name="T26" fmla="*/ 133 w 697"/>
                <a:gd name="T27" fmla="*/ 173 h 971"/>
                <a:gd name="T28" fmla="*/ 121 w 697"/>
                <a:gd name="T29" fmla="*/ 233 h 971"/>
                <a:gd name="T30" fmla="*/ 116 w 697"/>
                <a:gd name="T31" fmla="*/ 295 h 971"/>
                <a:gd name="T32" fmla="*/ 112 w 697"/>
                <a:gd name="T33" fmla="*/ 357 h 971"/>
                <a:gd name="T34" fmla="*/ 114 w 697"/>
                <a:gd name="T35" fmla="*/ 418 h 971"/>
                <a:gd name="T36" fmla="*/ 120 w 697"/>
                <a:gd name="T37" fmla="*/ 479 h 971"/>
                <a:gd name="T38" fmla="*/ 131 w 697"/>
                <a:gd name="T39" fmla="*/ 540 h 971"/>
                <a:gd name="T40" fmla="*/ 145 w 697"/>
                <a:gd name="T41" fmla="*/ 599 h 971"/>
                <a:gd name="T42" fmla="*/ 163 w 697"/>
                <a:gd name="T43" fmla="*/ 659 h 971"/>
                <a:gd name="T44" fmla="*/ 187 w 697"/>
                <a:gd name="T45" fmla="*/ 716 h 971"/>
                <a:gd name="T46" fmla="*/ 214 w 697"/>
                <a:gd name="T47" fmla="*/ 771 h 971"/>
                <a:gd name="T48" fmla="*/ 244 w 697"/>
                <a:gd name="T49" fmla="*/ 825 h 971"/>
                <a:gd name="T50" fmla="*/ 278 w 697"/>
                <a:gd name="T51" fmla="*/ 876 h 971"/>
                <a:gd name="T52" fmla="*/ 316 w 697"/>
                <a:gd name="T53" fmla="*/ 925 h 971"/>
                <a:gd name="T54" fmla="*/ 357 w 697"/>
                <a:gd name="T55" fmla="*/ 970 h 971"/>
                <a:gd name="T56" fmla="*/ 399 w 697"/>
                <a:gd name="T57" fmla="*/ 730 h 971"/>
                <a:gd name="T58" fmla="*/ 648 w 697"/>
                <a:gd name="T59" fmla="*/ 63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7" h="971">
                  <a:moveTo>
                    <a:pt x="648" y="639"/>
                  </a:moveTo>
                  <a:lnTo>
                    <a:pt x="621" y="603"/>
                  </a:lnTo>
                  <a:lnTo>
                    <a:pt x="599" y="563"/>
                  </a:lnTo>
                  <a:lnTo>
                    <a:pt x="580" y="522"/>
                  </a:lnTo>
                  <a:lnTo>
                    <a:pt x="566" y="480"/>
                  </a:lnTo>
                  <a:lnTo>
                    <a:pt x="556" y="436"/>
                  </a:lnTo>
                  <a:lnTo>
                    <a:pt x="551" y="392"/>
                  </a:lnTo>
                  <a:lnTo>
                    <a:pt x="550" y="347"/>
                  </a:lnTo>
                  <a:lnTo>
                    <a:pt x="554" y="302"/>
                  </a:lnTo>
                  <a:lnTo>
                    <a:pt x="696" y="368"/>
                  </a:lnTo>
                  <a:lnTo>
                    <a:pt x="445" y="0"/>
                  </a:lnTo>
                  <a:lnTo>
                    <a:pt x="0" y="44"/>
                  </a:lnTo>
                  <a:lnTo>
                    <a:pt x="148" y="113"/>
                  </a:lnTo>
                  <a:lnTo>
                    <a:pt x="133" y="173"/>
                  </a:lnTo>
                  <a:lnTo>
                    <a:pt x="121" y="233"/>
                  </a:lnTo>
                  <a:lnTo>
                    <a:pt x="116" y="295"/>
                  </a:lnTo>
                  <a:lnTo>
                    <a:pt x="112" y="357"/>
                  </a:lnTo>
                  <a:lnTo>
                    <a:pt x="114" y="418"/>
                  </a:lnTo>
                  <a:lnTo>
                    <a:pt x="120" y="479"/>
                  </a:lnTo>
                  <a:lnTo>
                    <a:pt x="131" y="540"/>
                  </a:lnTo>
                  <a:lnTo>
                    <a:pt x="145" y="599"/>
                  </a:lnTo>
                  <a:lnTo>
                    <a:pt x="163" y="659"/>
                  </a:lnTo>
                  <a:lnTo>
                    <a:pt x="187" y="716"/>
                  </a:lnTo>
                  <a:lnTo>
                    <a:pt x="214" y="771"/>
                  </a:lnTo>
                  <a:lnTo>
                    <a:pt x="244" y="825"/>
                  </a:lnTo>
                  <a:lnTo>
                    <a:pt x="278" y="876"/>
                  </a:lnTo>
                  <a:lnTo>
                    <a:pt x="316" y="925"/>
                  </a:lnTo>
                  <a:lnTo>
                    <a:pt x="357" y="970"/>
                  </a:lnTo>
                  <a:lnTo>
                    <a:pt x="399" y="730"/>
                  </a:lnTo>
                  <a:lnTo>
                    <a:pt x="648" y="639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 w="9525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marL="0" marR="0" lvl="0" indent="0" algn="l" defTabSz="9329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45" name="Rectangle 27">
            <a:extLst>
              <a:ext uri="{FF2B5EF4-FFF2-40B4-BE49-F238E27FC236}">
                <a16:creationId xmlns:a16="http://schemas.microsoft.com/office/drawing/2014/main" id="{EDC30FD0-E985-4C40-B174-CF160BA60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248" y="3139510"/>
            <a:ext cx="114741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>
            <a:lvl1pPr defTabSz="7874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3350" indent="-131763" defTabSz="78740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1625" indent="-150813" defTabSz="78740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9738" indent="-136525" defTabSz="78740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03250" indent="-142875" defTabSz="78740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604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176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748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320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3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Engagement &amp; retention</a:t>
            </a:r>
          </a:p>
        </p:txBody>
      </p:sp>
      <p:sp>
        <p:nvSpPr>
          <p:cNvPr id="46" name="Rectangle 28">
            <a:extLst>
              <a:ext uri="{FF2B5EF4-FFF2-40B4-BE49-F238E27FC236}">
                <a16:creationId xmlns:a16="http://schemas.microsoft.com/office/drawing/2014/main" id="{4A4B50E3-72CC-4F2E-A6DB-90885F915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4535" y="1978169"/>
            <a:ext cx="87952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defTabSz="7874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3350" indent="-131763" defTabSz="78740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1625" indent="-150813" defTabSz="78740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9738" indent="-136525" defTabSz="78740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03250" indent="-142875" defTabSz="78740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604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176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748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320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3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Workforce planning</a:t>
            </a:r>
          </a:p>
        </p:txBody>
      </p:sp>
      <p:sp>
        <p:nvSpPr>
          <p:cNvPr id="47" name="Rectangle 29">
            <a:extLst>
              <a:ext uri="{FF2B5EF4-FFF2-40B4-BE49-F238E27FC236}">
                <a16:creationId xmlns:a16="http://schemas.microsoft.com/office/drawing/2014/main" id="{E1E43776-B05A-4F0E-B041-B8804D343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4380" y="2324358"/>
            <a:ext cx="87466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defTabSz="7874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3350" indent="-131763" defTabSz="78740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1625" indent="-150813" defTabSz="78740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9738" indent="-136525" defTabSz="78740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03250" indent="-142875" defTabSz="78740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604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176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748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320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3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Hiring</a:t>
            </a:r>
          </a:p>
        </p:txBody>
      </p:sp>
      <p:sp>
        <p:nvSpPr>
          <p:cNvPr id="48" name="Rectangle 30">
            <a:extLst>
              <a:ext uri="{FF2B5EF4-FFF2-40B4-BE49-F238E27FC236}">
                <a16:creationId xmlns:a16="http://schemas.microsoft.com/office/drawing/2014/main" id="{F5238174-7A2F-4FF2-A7CD-61D9E247F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69" y="4311737"/>
            <a:ext cx="12912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>
            <a:lvl1pPr defTabSz="7874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3350" indent="-131763" defTabSz="78740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1625" indent="-150813" defTabSz="78740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9738" indent="-136525" defTabSz="78740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03250" indent="-142875" defTabSz="78740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604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176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748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320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3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Apprenticeship &amp; upskilling</a:t>
            </a:r>
          </a:p>
        </p:txBody>
      </p:sp>
      <p:sp>
        <p:nvSpPr>
          <p:cNvPr id="49" name="Rectangle 31">
            <a:extLst>
              <a:ext uri="{FF2B5EF4-FFF2-40B4-BE49-F238E27FC236}">
                <a16:creationId xmlns:a16="http://schemas.microsoft.com/office/drawing/2014/main" id="{4575A3F9-315C-4109-AF07-589CF0491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4534" y="4700871"/>
            <a:ext cx="120310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>
            <a:lvl1pPr defTabSz="7874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3350" indent="-131763" defTabSz="78740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1625" indent="-150813" defTabSz="78740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9738" indent="-136525" defTabSz="78740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03250" indent="-142875" defTabSz="78740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604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176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748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320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3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Evaluation &amp; advancement</a:t>
            </a:r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71B5A2DD-7BAF-4092-AB84-4590E630E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973" y="3165018"/>
            <a:ext cx="13315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>
            <a:lvl1pPr defTabSz="7874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3350" indent="-131763" defTabSz="78740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1625" indent="-150813" defTabSz="78740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9738" indent="-136525" defTabSz="78740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03250" indent="-142875" defTabSz="78740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604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176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748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320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3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Talent excellence</a:t>
            </a:r>
          </a:p>
        </p:txBody>
      </p:sp>
      <p:sp>
        <p:nvSpPr>
          <p:cNvPr id="59" name="AutoShape 4">
            <a:extLst>
              <a:ext uri="{FF2B5EF4-FFF2-40B4-BE49-F238E27FC236}">
                <a16:creationId xmlns:a16="http://schemas.microsoft.com/office/drawing/2014/main" id="{816233ED-0A20-EA41-9041-909D2B7CE825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76501" y="6365414"/>
            <a:ext cx="7463785" cy="246221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 defTabSz="8953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2713" defTabSz="895350"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 indent="-112713" defTabSz="89535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3888" indent="-134938" defTabSz="895350"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87413" indent="-149225" defTabSz="89535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446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018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590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162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19" marR="0" lvl="1" indent="0" algn="l" defTabSz="913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19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Talent system practices and their differentiated skills-based approaches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2DA9D7-2256-42D2-A818-6F18E91E1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3403" y="414474"/>
            <a:ext cx="253042" cy="828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19050" dir="2700000" algn="tl" rotWithShape="0">
                  <a:srgbClr val="1D212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27D15B6-3195-4EB6-8B85-F32B1BC81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61885" y="331002"/>
            <a:ext cx="1178311" cy="828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19050" dir="2700000" algn="tl" rotWithShape="0">
                  <a:srgbClr val="1D212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3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36" grpId="0"/>
      <p:bldP spid="52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DA6AE0-11CB-44F9-9B4C-E7778C78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Skillful Talent Series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Attract the Right Talent</a:t>
            </a:r>
          </a:p>
        </p:txBody>
      </p:sp>
      <p:pic>
        <p:nvPicPr>
          <p:cNvPr id="80" name="Picture 10" descr="Picture 10"/>
          <p:cNvPicPr>
            <a:picLocks noChangeAspect="1"/>
          </p:cNvPicPr>
          <p:nvPr/>
        </p:nvPicPr>
        <p:blipFill>
          <a:blip r:embed="rId2"/>
          <a:srcRect b="12813"/>
          <a:stretch>
            <a:fillRect/>
          </a:stretch>
        </p:blipFill>
        <p:spPr>
          <a:xfrm>
            <a:off x="1524000" y="-1"/>
            <a:ext cx="9144000" cy="56211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" name="Group 7" descr="Skillful Talent 101"/>
          <p:cNvGrpSpPr/>
          <p:nvPr/>
        </p:nvGrpSpPr>
        <p:grpSpPr>
          <a:xfrm>
            <a:off x="1524000" y="5133107"/>
            <a:ext cx="9144000" cy="492443"/>
            <a:chOff x="0" y="0"/>
            <a:chExt cx="9144000" cy="492442"/>
          </a:xfrm>
        </p:grpSpPr>
        <p:sp>
          <p:nvSpPr>
            <p:cNvPr id="83" name="Rectangle 8"/>
            <p:cNvSpPr/>
            <p:nvPr/>
          </p:nvSpPr>
          <p:spPr>
            <a:xfrm>
              <a:off x="0" y="4357"/>
              <a:ext cx="9144000" cy="483732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endParaRPr>
            </a:p>
          </p:txBody>
        </p:sp>
        <p:sp>
          <p:nvSpPr>
            <p:cNvPr id="84" name="TextBox 5"/>
            <p:cNvSpPr txBox="1"/>
            <p:nvPr/>
          </p:nvSpPr>
          <p:spPr>
            <a:xfrm>
              <a:off x="0" y="0"/>
              <a:ext cx="9144000" cy="492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>
                  <a:solidFill>
                    <a:srgbClr val="2F5081"/>
                  </a:solidFill>
                </a:defRPr>
              </a:pPr>
              <a:r>
                <a:rPr kumimoji="0" sz="3200" b="1" i="0" u="none" strike="noStrike" kern="1200" cap="none" spc="0" normalizeH="0" baseline="0" noProof="0">
                  <a:ln>
                    <a:noFill/>
                  </a:ln>
                  <a:solidFill>
                    <a:srgbClr val="2F508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SKILLFUL</a:t>
              </a:r>
              <a:r>
                <a:rPr kumimoji="0" sz="3200" b="1" i="0" u="none" strike="noStrike" kern="1200" cap="none" spc="0" normalizeH="0" baseline="30000" noProof="0">
                  <a:ln>
                    <a:noFill/>
                  </a:ln>
                  <a:solidFill>
                    <a:srgbClr val="2F508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®</a:t>
              </a:r>
              <a:r>
                <a:rPr kumimoji="0" sz="3200" b="1" i="0" u="none" strike="noStrike" kern="1200" cap="none" spc="0" normalizeH="0" baseline="0" noProof="0">
                  <a:ln>
                    <a:noFill/>
                  </a:ln>
                  <a:solidFill>
                    <a:srgbClr val="2F508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 Talent 101</a:t>
              </a:r>
            </a:p>
          </p:txBody>
        </p:sp>
      </p:grpSp>
      <p:pic>
        <p:nvPicPr>
          <p:cNvPr id="8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869" y="6049679"/>
            <a:ext cx="2927860" cy="517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529" y="5939637"/>
            <a:ext cx="2564919" cy="7373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501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4D48BC-9121-461E-B144-FBD038A6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91" y="32591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Helvetica"/>
                <a:cs typeface="Helvetica"/>
              </a:rPr>
              <a:t>SKILLFUL</a:t>
            </a:r>
            <a:r>
              <a:rPr lang="en-US" b="1" baseline="30000" dirty="0">
                <a:solidFill>
                  <a:schemeClr val="bg1"/>
                </a:solidFill>
                <a:latin typeface="Helvetica"/>
                <a:cs typeface="Helvetica"/>
              </a:rPr>
              <a:t>® </a:t>
            </a:r>
            <a:r>
              <a:rPr lang="en-US" b="1" dirty="0">
                <a:solidFill>
                  <a:schemeClr val="bg1"/>
                </a:solidFill>
                <a:latin typeface="Helvetica"/>
                <a:cs typeface="Helvetica"/>
              </a:rPr>
              <a:t>Talent Series Overview 1</a:t>
            </a:r>
            <a:br>
              <a:rPr lang="en-US" b="1" dirty="0">
                <a:solidFill>
                  <a:srgbClr val="535353"/>
                </a:solidFill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96" name="TextBox 5"/>
          <p:cNvSpPr txBox="1"/>
          <p:nvPr/>
        </p:nvSpPr>
        <p:spPr>
          <a:xfrm>
            <a:off x="1710492" y="345808"/>
            <a:ext cx="877101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535353"/>
                </a:solidFill>
              </a:defRPr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SKILLFUL</a:t>
            </a:r>
            <a:r>
              <a:rPr kumimoji="0" sz="3200" b="1" i="0" u="none" strike="noStrike" kern="1200" cap="none" spc="0" normalizeH="0" baseline="3000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®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Talent Series Overview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9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0491" y="983931"/>
            <a:ext cx="8686802" cy="2"/>
          </a:xfrm>
          <a:prstGeom prst="line">
            <a:avLst/>
          </a:prstGeom>
          <a:ln>
            <a:solidFill>
              <a:srgbClr val="D2D2D2">
                <a:alpha val="50000"/>
              </a:srgbClr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12" name="Skill Works 101: Attract the  Right Talent"/>
          <p:cNvSpPr txBox="1"/>
          <p:nvPr/>
        </p:nvSpPr>
        <p:spPr>
          <a:xfrm>
            <a:off x="1710493" y="1390481"/>
            <a:ext cx="489351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SKILLFUL® Talent Series Workshops:</a:t>
            </a:r>
          </a:p>
        </p:txBody>
      </p:sp>
      <p:grpSp>
        <p:nvGrpSpPr>
          <p:cNvPr id="91" name="Group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48593" y="2080735"/>
            <a:ext cx="2004261" cy="196932"/>
            <a:chOff x="0" y="0"/>
            <a:chExt cx="2004259" cy="196931"/>
          </a:xfrm>
        </p:grpSpPr>
        <p:sp>
          <p:nvSpPr>
            <p:cNvPr id="88" name="Straight Connector 33"/>
            <p:cNvSpPr/>
            <p:nvPr/>
          </p:nvSpPr>
          <p:spPr>
            <a:xfrm flipH="1">
              <a:off x="-1" y="-1"/>
              <a:ext cx="1" cy="19693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89" name="Straight Connector 34"/>
            <p:cNvSpPr/>
            <p:nvPr/>
          </p:nvSpPr>
          <p:spPr>
            <a:xfrm>
              <a:off x="2004259" y="-1"/>
              <a:ext cx="1" cy="19693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90" name="Straight Connector 35"/>
            <p:cNvSpPr/>
            <p:nvPr/>
          </p:nvSpPr>
          <p:spPr>
            <a:xfrm>
              <a:off x="-1" y="-1"/>
              <a:ext cx="2004261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sp>
        <p:nvSpPr>
          <p:cNvPr id="111" name="Skill Works 102: Candidate Evaluation"/>
          <p:cNvSpPr txBox="1"/>
          <p:nvPr/>
        </p:nvSpPr>
        <p:spPr>
          <a:xfrm>
            <a:off x="1883953" y="1942241"/>
            <a:ext cx="1733539" cy="2769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12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Standalone Workshop</a:t>
            </a:r>
          </a:p>
        </p:txBody>
      </p:sp>
      <p:grpSp>
        <p:nvGrpSpPr>
          <p:cNvPr id="95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20288" y="2080738"/>
            <a:ext cx="6400802" cy="196931"/>
            <a:chOff x="0" y="0"/>
            <a:chExt cx="6400800" cy="196929"/>
          </a:xfrm>
        </p:grpSpPr>
        <p:sp>
          <p:nvSpPr>
            <p:cNvPr id="92" name="Straight Connector 2"/>
            <p:cNvSpPr/>
            <p:nvPr/>
          </p:nvSpPr>
          <p:spPr>
            <a:xfrm flipH="1">
              <a:off x="-1" y="0"/>
              <a:ext cx="1" cy="19693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93" name="Straight Connector 26"/>
            <p:cNvSpPr/>
            <p:nvPr/>
          </p:nvSpPr>
          <p:spPr>
            <a:xfrm>
              <a:off x="6400800" y="0"/>
              <a:ext cx="1" cy="19693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94" name="Straight Connector 4"/>
            <p:cNvSpPr/>
            <p:nvPr/>
          </p:nvSpPr>
          <p:spPr>
            <a:xfrm>
              <a:off x="0" y="0"/>
              <a:ext cx="6400801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sp>
        <p:nvSpPr>
          <p:cNvPr id="110" name="Skill Works 102: Candidate Evaluation"/>
          <p:cNvSpPr txBox="1"/>
          <p:nvPr/>
        </p:nvSpPr>
        <p:spPr>
          <a:xfrm>
            <a:off x="5135479" y="1942241"/>
            <a:ext cx="3970420" cy="2769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12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Workshops are dependent on one another (in order)</a:t>
            </a:r>
          </a:p>
        </p:txBody>
      </p:sp>
      <p:sp>
        <p:nvSpPr>
          <p:cNvPr id="98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0494" y="2423357"/>
            <a:ext cx="2057401" cy="1270007"/>
          </a:xfrm>
          <a:prstGeom prst="rect">
            <a:avLst/>
          </a:prstGeom>
          <a:solidFill>
            <a:srgbClr val="AEC9E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414042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99" name="Skill Works 101: Attract the  Right Talent"/>
          <p:cNvSpPr txBox="1"/>
          <p:nvPr/>
        </p:nvSpPr>
        <p:spPr>
          <a:xfrm>
            <a:off x="1710494" y="2765974"/>
            <a:ext cx="205740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101: Attract the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Right Talent</a:t>
            </a:r>
          </a:p>
        </p:txBody>
      </p:sp>
      <p:sp>
        <p:nvSpPr>
          <p:cNvPr id="100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20289" y="2423357"/>
            <a:ext cx="2057402" cy="1270007"/>
          </a:xfrm>
          <a:prstGeom prst="rect">
            <a:avLst/>
          </a:prstGeom>
          <a:solidFill>
            <a:srgbClr val="92D4D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414042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01" name="Skill Works 102: Candidate Evaluation"/>
          <p:cNvSpPr txBox="1"/>
          <p:nvPr/>
        </p:nvSpPr>
        <p:spPr>
          <a:xfrm>
            <a:off x="3920289" y="2765974"/>
            <a:ext cx="2057402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102: Candidate Evaluation</a:t>
            </a:r>
          </a:p>
        </p:txBody>
      </p:sp>
      <p:sp>
        <p:nvSpPr>
          <p:cNvPr id="102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30089" y="2423357"/>
            <a:ext cx="2057402" cy="1270007"/>
          </a:xfrm>
          <a:prstGeom prst="rect">
            <a:avLst/>
          </a:prstGeom>
          <a:solidFill>
            <a:srgbClr val="C9E4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457200" rtl="0" eaLnBrk="1" fontAlgn="auto" latinLnBrk="0" hangingPunct="1">
              <a:lnSpc>
                <a:spcPts val="37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414042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03" name="Skill Works 103: Selection and Onboarding"/>
          <p:cNvSpPr txBox="1"/>
          <p:nvPr/>
        </p:nvSpPr>
        <p:spPr>
          <a:xfrm>
            <a:off x="6130089" y="2765975"/>
            <a:ext cx="2057402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103: Selection and Onboarding</a:t>
            </a:r>
          </a:p>
        </p:txBody>
      </p:sp>
      <p:sp>
        <p:nvSpPr>
          <p:cNvPr id="104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39890" y="2423357"/>
            <a:ext cx="2057402" cy="1270007"/>
          </a:xfrm>
          <a:prstGeom prst="rect">
            <a:avLst/>
          </a:prstGeom>
          <a:solidFill>
            <a:srgbClr val="DEC79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457200" rtl="0" eaLnBrk="1" fontAlgn="auto" latinLnBrk="0" hangingPunct="1">
              <a:lnSpc>
                <a:spcPts val="37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414042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05" name="Skill Works 201: Employee Retention"/>
          <p:cNvSpPr txBox="1"/>
          <p:nvPr/>
        </p:nvSpPr>
        <p:spPr>
          <a:xfrm>
            <a:off x="8339890" y="2765975"/>
            <a:ext cx="2057402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104: Employee Retention</a:t>
            </a:r>
          </a:p>
        </p:txBody>
      </p:sp>
      <p:pic>
        <p:nvPicPr>
          <p:cNvPr id="27" name="Picture 26" descr="SHRM logo">
            <a:extLst>
              <a:ext uri="{FF2B5EF4-FFF2-40B4-BE49-F238E27FC236}">
                <a16:creationId xmlns:a16="http://schemas.microsoft.com/office/drawing/2014/main" id="{2385AF33-B2BB-4779-BE12-F0B8C7656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691" y="5192614"/>
            <a:ext cx="1992619" cy="10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0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13D452-52DD-4019-9DE1-2F39ECB9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  <p:pic>
        <p:nvPicPr>
          <p:cNvPr id="13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739" y="0"/>
            <a:ext cx="42291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242" y="0"/>
            <a:ext cx="39319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Rectangle 27"/>
          <p:cNvSpPr txBox="1"/>
          <p:nvPr/>
        </p:nvSpPr>
        <p:spPr>
          <a:xfrm>
            <a:off x="6437422" y="861454"/>
            <a:ext cx="438105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 b="1">
                <a:solidFill>
                  <a:srgbClr val="53535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Methodology</a:t>
            </a:r>
          </a:p>
        </p:txBody>
      </p:sp>
      <p:sp>
        <p:nvSpPr>
          <p:cNvPr id="13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7422" y="1537510"/>
            <a:ext cx="4060462" cy="2"/>
          </a:xfrm>
          <a:prstGeom prst="line">
            <a:avLst/>
          </a:prstGeom>
          <a:ln>
            <a:solidFill>
              <a:srgbClr val="D2D2D2">
                <a:alpha val="50000"/>
              </a:srgbClr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pSp>
        <p:nvGrpSpPr>
          <p:cNvPr id="144" name="Oval 26" descr="1"/>
          <p:cNvGrpSpPr/>
          <p:nvPr/>
        </p:nvGrpSpPr>
        <p:grpSpPr>
          <a:xfrm>
            <a:off x="6484603" y="1980032"/>
            <a:ext cx="321647" cy="321647"/>
            <a:chOff x="-1" y="-1"/>
            <a:chExt cx="321646" cy="321646"/>
          </a:xfrm>
        </p:grpSpPr>
        <p:sp>
          <p:nvSpPr>
            <p:cNvPr id="142" name="Circle"/>
            <p:cNvSpPr/>
            <p:nvPr/>
          </p:nvSpPr>
          <p:spPr>
            <a:xfrm>
              <a:off x="-1" y="-1"/>
              <a:ext cx="321646" cy="321646"/>
            </a:xfrm>
            <a:prstGeom prst="ellipse">
              <a:avLst/>
            </a:prstGeom>
            <a:solidFill>
              <a:srgbClr val="1E8E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endParaRPr>
            </a:p>
          </p:txBody>
        </p:sp>
        <p:sp>
          <p:nvSpPr>
            <p:cNvPr id="143" name="1"/>
            <p:cNvSpPr txBox="1"/>
            <p:nvPr/>
          </p:nvSpPr>
          <p:spPr>
            <a:xfrm>
              <a:off x="47104" y="22324"/>
              <a:ext cx="227436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  <a:sym typeface="Helvetica"/>
                </a:rPr>
                <a:t>1</a:t>
              </a:r>
            </a:p>
          </p:txBody>
        </p:sp>
      </p:grpSp>
      <p:sp>
        <p:nvSpPr>
          <p:cNvPr id="133" name="TextBox 15"/>
          <p:cNvSpPr txBox="1"/>
          <p:nvPr/>
        </p:nvSpPr>
        <p:spPr>
          <a:xfrm>
            <a:off x="6981795" y="1937381"/>
            <a:ext cx="340909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1800" b="1" spc="30">
                <a:solidFill>
                  <a:srgbClr val="53535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3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Remove credential requirements when possible</a:t>
            </a:r>
          </a:p>
        </p:txBody>
      </p:sp>
      <p:grpSp>
        <p:nvGrpSpPr>
          <p:cNvPr id="147" name="Oval 27" descr="2"/>
          <p:cNvGrpSpPr/>
          <p:nvPr/>
        </p:nvGrpSpPr>
        <p:grpSpPr>
          <a:xfrm>
            <a:off x="6484603" y="2985872"/>
            <a:ext cx="321647" cy="321647"/>
            <a:chOff x="-1" y="-1"/>
            <a:chExt cx="321646" cy="321646"/>
          </a:xfrm>
        </p:grpSpPr>
        <p:sp>
          <p:nvSpPr>
            <p:cNvPr id="145" name="Circle"/>
            <p:cNvSpPr/>
            <p:nvPr/>
          </p:nvSpPr>
          <p:spPr>
            <a:xfrm>
              <a:off x="-1" y="-1"/>
              <a:ext cx="321646" cy="321646"/>
            </a:xfrm>
            <a:prstGeom prst="ellipse">
              <a:avLst/>
            </a:prstGeom>
            <a:solidFill>
              <a:srgbClr val="1E8E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endParaRPr>
            </a:p>
          </p:txBody>
        </p:sp>
        <p:sp>
          <p:nvSpPr>
            <p:cNvPr id="146" name="2"/>
            <p:cNvSpPr txBox="1"/>
            <p:nvPr/>
          </p:nvSpPr>
          <p:spPr>
            <a:xfrm>
              <a:off x="47104" y="22324"/>
              <a:ext cx="227436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  <a:sym typeface="Helvetica"/>
                </a:rPr>
                <a:t>2</a:t>
              </a:r>
            </a:p>
          </p:txBody>
        </p:sp>
      </p:grpSp>
      <p:sp>
        <p:nvSpPr>
          <p:cNvPr id="134" name="TextBox 16"/>
          <p:cNvSpPr txBox="1"/>
          <p:nvPr/>
        </p:nvSpPr>
        <p:spPr>
          <a:xfrm>
            <a:off x="6981798" y="2975193"/>
            <a:ext cx="306833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1800" b="1" spc="30">
                <a:solidFill>
                  <a:srgbClr val="53535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3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Use competencies specific to the job</a:t>
            </a:r>
          </a:p>
        </p:txBody>
      </p:sp>
      <p:grpSp>
        <p:nvGrpSpPr>
          <p:cNvPr id="150" name="Oval 28" descr="3"/>
          <p:cNvGrpSpPr/>
          <p:nvPr/>
        </p:nvGrpSpPr>
        <p:grpSpPr>
          <a:xfrm>
            <a:off x="6484603" y="3945992"/>
            <a:ext cx="321647" cy="321647"/>
            <a:chOff x="-1" y="-1"/>
            <a:chExt cx="321646" cy="321646"/>
          </a:xfrm>
        </p:grpSpPr>
        <p:sp>
          <p:nvSpPr>
            <p:cNvPr id="148" name="Circle"/>
            <p:cNvSpPr/>
            <p:nvPr/>
          </p:nvSpPr>
          <p:spPr>
            <a:xfrm>
              <a:off x="-1" y="-1"/>
              <a:ext cx="321646" cy="321646"/>
            </a:xfrm>
            <a:prstGeom prst="ellipse">
              <a:avLst/>
            </a:prstGeom>
            <a:solidFill>
              <a:srgbClr val="1E8E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endParaRPr>
            </a:p>
          </p:txBody>
        </p:sp>
        <p:sp>
          <p:nvSpPr>
            <p:cNvPr id="149" name="3"/>
            <p:cNvSpPr txBox="1"/>
            <p:nvPr/>
          </p:nvSpPr>
          <p:spPr>
            <a:xfrm>
              <a:off x="47104" y="22324"/>
              <a:ext cx="227436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  <a:sym typeface="Helvetica"/>
                </a:rPr>
                <a:t>3</a:t>
              </a:r>
            </a:p>
          </p:txBody>
        </p:sp>
      </p:grpSp>
      <p:sp>
        <p:nvSpPr>
          <p:cNvPr id="135" name="TextBox 17"/>
          <p:cNvSpPr txBox="1"/>
          <p:nvPr/>
        </p:nvSpPr>
        <p:spPr>
          <a:xfrm>
            <a:off x="6981798" y="3978598"/>
            <a:ext cx="362215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1800" b="1" spc="30">
                <a:solidFill>
                  <a:srgbClr val="53535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3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Reduce bias </a:t>
            </a:r>
          </a:p>
        </p:txBody>
      </p:sp>
    </p:spTree>
    <p:extLst>
      <p:ext uri="{BB962C8B-B14F-4D97-AF65-F5344CB8AC3E}">
        <p14:creationId xmlns:p14="http://schemas.microsoft.com/office/powerpoint/2010/main" val="3774113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2F6945-08FE-486A-A140-C57580CE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19" y="4664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SKILLFUL</a:t>
            </a:r>
            <a:r>
              <a:rPr lang="en-US" baseline="30000" dirty="0">
                <a:solidFill>
                  <a:schemeClr val="bg1"/>
                </a:solidFill>
                <a:latin typeface="Helvetica"/>
                <a:cs typeface="Helvetica"/>
              </a:rPr>
              <a:t>®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Talent Series Overview 2</a:t>
            </a:r>
            <a:b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2" name="TextBox 2"/>
          <p:cNvSpPr txBox="1"/>
          <p:nvPr/>
        </p:nvSpPr>
        <p:spPr>
          <a:xfrm>
            <a:off x="1724719" y="636157"/>
            <a:ext cx="874256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895350">
              <a:defRPr sz="2800" b="1" spc="20">
                <a:solidFill>
                  <a:srgbClr val="2F508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535353"/>
                </a:solidFill>
              </a:defRPr>
            </a:pPr>
            <a:r>
              <a:rPr kumimoji="0" lang="en-US" sz="3200" b="1" i="0" u="none" strike="noStrike" kern="1200" cap="none" spc="2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SKILLFUL</a:t>
            </a:r>
            <a:r>
              <a:rPr kumimoji="0" lang="en-US" sz="3200" b="1" i="0" u="none" strike="noStrike" kern="1200" cap="none" spc="20" normalizeH="0" baseline="3000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® </a:t>
            </a:r>
            <a:r>
              <a:rPr kumimoji="0" lang="en-US" sz="3200" b="1" i="0" u="none" strike="noStrike" kern="1200" cap="none" spc="2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Talent Series Overview </a:t>
            </a:r>
            <a:r>
              <a:rPr kumimoji="0" lang="en-US" sz="3200" b="1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4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676401" y="1151679"/>
            <a:ext cx="8632785" cy="2"/>
          </a:xfrm>
          <a:prstGeom prst="line">
            <a:avLst/>
          </a:prstGeom>
          <a:ln w="15875">
            <a:solidFill>
              <a:srgbClr val="D9D9D9"/>
            </a:solidFill>
            <a:prstDash val="dash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5" name="Rectangle 6"/>
          <p:cNvSpPr txBox="1"/>
          <p:nvPr/>
        </p:nvSpPr>
        <p:spPr>
          <a:xfrm>
            <a:off x="1707508" y="1340336"/>
            <a:ext cx="8742565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900" b="1" spc="4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First Step in Transitioning to Skills-Based Employment Practices</a:t>
            </a:r>
          </a:p>
        </p:txBody>
      </p:sp>
      <p:sp>
        <p:nvSpPr>
          <p:cNvPr id="156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788261" y="2402518"/>
            <a:ext cx="1" cy="1931174"/>
          </a:xfrm>
          <a:prstGeom prst="line">
            <a:avLst/>
          </a:prstGeom>
          <a:ln>
            <a:solidFill>
              <a:srgbClr val="D2D2D2">
                <a:alpha val="50000"/>
              </a:srgbClr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7" name="TextBox 13"/>
          <p:cNvSpPr txBox="1"/>
          <p:nvPr/>
        </p:nvSpPr>
        <p:spPr>
          <a:xfrm>
            <a:off x="1710492" y="2012179"/>
            <a:ext cx="394450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spcBef>
                <a:spcPts val="1200"/>
              </a:spcBef>
              <a:defRPr sz="1800" spc="30">
                <a:solidFill>
                  <a:srgbClr val="3BA49C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30" normalizeH="0" baseline="0" noProof="0">
                <a:ln>
                  <a:noFill/>
                </a:ln>
                <a:solidFill>
                  <a:srgbClr val="3BA49C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Skills-Based Job Posting</a:t>
            </a:r>
          </a:p>
        </p:txBody>
      </p:sp>
      <p:sp>
        <p:nvSpPr>
          <p:cNvPr id="161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0491" y="2361337"/>
            <a:ext cx="3944508" cy="2"/>
          </a:xfrm>
          <a:prstGeom prst="line">
            <a:avLst/>
          </a:prstGeom>
          <a:ln>
            <a:solidFill>
              <a:srgbClr val="D2D2D2">
                <a:alpha val="50000"/>
              </a:srgbClr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65" name="Diamond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8410" y="2520639"/>
            <a:ext cx="137161" cy="137161"/>
          </a:xfrm>
          <a:prstGeom prst="diamond">
            <a:avLst/>
          </a:prstGeom>
          <a:solidFill>
            <a:srgbClr val="44988F"/>
          </a:solidFill>
          <a:ln w="635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174" name="Rectangle 60"/>
          <p:cNvSpPr txBox="1"/>
          <p:nvPr/>
        </p:nvSpPr>
        <p:spPr>
          <a:xfrm>
            <a:off x="1961395" y="2464762"/>
            <a:ext cx="206895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pc="30">
                <a:solidFill>
                  <a:srgbClr val="549F97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549F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Uses Skills</a:t>
            </a:r>
          </a:p>
        </p:txBody>
      </p:sp>
      <p:pic>
        <p:nvPicPr>
          <p:cNvPr id="171" name="Picture 57" descr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47" y="2799208"/>
            <a:ext cx="291445" cy="28864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Box 15"/>
          <p:cNvSpPr txBox="1"/>
          <p:nvPr/>
        </p:nvSpPr>
        <p:spPr>
          <a:xfrm>
            <a:off x="2310622" y="2756112"/>
            <a:ext cx="327038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1400" spc="3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Uses skills to make sure that candidates can do the job</a:t>
            </a:r>
          </a:p>
        </p:txBody>
      </p:sp>
      <p:sp>
        <p:nvSpPr>
          <p:cNvPr id="166" name="Diamond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8410" y="3391075"/>
            <a:ext cx="137161" cy="137161"/>
          </a:xfrm>
          <a:prstGeom prst="diamond">
            <a:avLst/>
          </a:prstGeom>
          <a:solidFill>
            <a:srgbClr val="44988F"/>
          </a:solidFill>
          <a:ln w="635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175" name="Rectangle 61"/>
          <p:cNvSpPr txBox="1"/>
          <p:nvPr/>
        </p:nvSpPr>
        <p:spPr>
          <a:xfrm>
            <a:off x="1961395" y="3349196"/>
            <a:ext cx="309320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pc="30">
                <a:solidFill>
                  <a:srgbClr val="549F97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549F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Distinguishes Qualifications</a:t>
            </a:r>
          </a:p>
        </p:txBody>
      </p:sp>
      <p:pic>
        <p:nvPicPr>
          <p:cNvPr id="172" name="Picture 58" descr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675" y="3739737"/>
            <a:ext cx="306784" cy="260767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Box 16"/>
          <p:cNvSpPr txBox="1"/>
          <p:nvPr/>
        </p:nvSpPr>
        <p:spPr>
          <a:xfrm>
            <a:off x="2310624" y="3641198"/>
            <a:ext cx="327038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1400" spc="3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Clearly distinguishes between required and preferred qualifications </a:t>
            </a:r>
          </a:p>
        </p:txBody>
      </p:sp>
      <p:sp>
        <p:nvSpPr>
          <p:cNvPr id="167" name="Diamond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8410" y="4280449"/>
            <a:ext cx="137161" cy="137161"/>
          </a:xfrm>
          <a:prstGeom prst="diamond">
            <a:avLst/>
          </a:prstGeom>
          <a:solidFill>
            <a:srgbClr val="44988F"/>
          </a:solidFill>
          <a:ln w="635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176" name="Rectangle 62"/>
          <p:cNvSpPr txBox="1"/>
          <p:nvPr/>
        </p:nvSpPr>
        <p:spPr>
          <a:xfrm>
            <a:off x="1961396" y="4231238"/>
            <a:ext cx="268838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pc="30">
                <a:solidFill>
                  <a:srgbClr val="549F97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549F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Reduces Bias</a:t>
            </a:r>
          </a:p>
        </p:txBody>
      </p:sp>
      <p:pic>
        <p:nvPicPr>
          <p:cNvPr id="173" name="Picture 59" descr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82" y="4585764"/>
            <a:ext cx="283775" cy="23775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Box 17"/>
          <p:cNvSpPr txBox="1"/>
          <p:nvPr/>
        </p:nvSpPr>
        <p:spPr>
          <a:xfrm>
            <a:off x="2312029" y="4524453"/>
            <a:ext cx="340028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1400" spc="3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Uses thoughtful language to reduce bias and create an inclusive, inviting job posting to all qualified readers </a:t>
            </a:r>
          </a:p>
        </p:txBody>
      </p:sp>
      <p:sp>
        <p:nvSpPr>
          <p:cNvPr id="162" name="TextBox 13"/>
          <p:cNvSpPr txBox="1"/>
          <p:nvPr/>
        </p:nvSpPr>
        <p:spPr>
          <a:xfrm>
            <a:off x="6329565" y="2012179"/>
            <a:ext cx="394450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spcBef>
                <a:spcPts val="1200"/>
              </a:spcBef>
              <a:defRPr sz="1800" spc="30">
                <a:solidFill>
                  <a:srgbClr val="A15C5D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A15C5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Pedigree-Based Job Posting</a:t>
            </a:r>
          </a:p>
        </p:txBody>
      </p:sp>
      <p:sp>
        <p:nvSpPr>
          <p:cNvPr id="16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48429" y="2412350"/>
            <a:ext cx="1" cy="1921342"/>
          </a:xfrm>
          <a:prstGeom prst="line">
            <a:avLst/>
          </a:prstGeom>
          <a:ln>
            <a:solidFill>
              <a:srgbClr val="D2D2D2">
                <a:alpha val="50000"/>
              </a:srgbClr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64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29564" y="2361337"/>
            <a:ext cx="3944508" cy="2"/>
          </a:xfrm>
          <a:prstGeom prst="line">
            <a:avLst/>
          </a:prstGeom>
          <a:ln>
            <a:solidFill>
              <a:srgbClr val="D2D2D2">
                <a:alpha val="50000"/>
              </a:srgbClr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68" name="Diamond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3824" y="2520639"/>
            <a:ext cx="137161" cy="137161"/>
          </a:xfrm>
          <a:prstGeom prst="diamond">
            <a:avLst/>
          </a:prstGeom>
          <a:solidFill>
            <a:srgbClr val="A15C5D"/>
          </a:solidFill>
          <a:ln w="635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178" name="Rectangle 64"/>
          <p:cNvSpPr txBox="1"/>
          <p:nvPr/>
        </p:nvSpPr>
        <p:spPr>
          <a:xfrm>
            <a:off x="6621886" y="2464762"/>
            <a:ext cx="206895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pc="30">
                <a:solidFill>
                  <a:srgbClr val="A15C5D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A15C5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Uses Proxies</a:t>
            </a:r>
          </a:p>
        </p:txBody>
      </p:sp>
      <p:pic>
        <p:nvPicPr>
          <p:cNvPr id="187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886" y="2821837"/>
            <a:ext cx="321310" cy="21420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xtBox 15"/>
          <p:cNvSpPr txBox="1"/>
          <p:nvPr/>
        </p:nvSpPr>
        <p:spPr>
          <a:xfrm>
            <a:off x="7039898" y="2756112"/>
            <a:ext cx="3201603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1400" spc="3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Ensures employees are developing the right skills</a:t>
            </a:r>
          </a:p>
        </p:txBody>
      </p:sp>
      <p:sp>
        <p:nvSpPr>
          <p:cNvPr id="169" name="Diamond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3824" y="3391075"/>
            <a:ext cx="137161" cy="137161"/>
          </a:xfrm>
          <a:prstGeom prst="diamond">
            <a:avLst/>
          </a:prstGeom>
          <a:solidFill>
            <a:srgbClr val="A15C5D"/>
          </a:solidFill>
          <a:ln w="635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180" name="Rectangle 66"/>
          <p:cNvSpPr txBox="1"/>
          <p:nvPr/>
        </p:nvSpPr>
        <p:spPr>
          <a:xfrm>
            <a:off x="6621886" y="3349195"/>
            <a:ext cx="206895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pc="30">
                <a:solidFill>
                  <a:srgbClr val="A15C5D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A15C5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List of Qualifications</a:t>
            </a:r>
          </a:p>
        </p:txBody>
      </p:sp>
      <p:pic>
        <p:nvPicPr>
          <p:cNvPr id="189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152" y="3697282"/>
            <a:ext cx="274776" cy="30295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Box 15"/>
          <p:cNvSpPr txBox="1"/>
          <p:nvPr/>
        </p:nvSpPr>
        <p:spPr>
          <a:xfrm>
            <a:off x="7039898" y="3641198"/>
            <a:ext cx="320160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1400" spc="3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Includes a laundry list of requirements and preferences without specificity on how they apply to the position</a:t>
            </a:r>
          </a:p>
        </p:txBody>
      </p:sp>
      <p:sp>
        <p:nvSpPr>
          <p:cNvPr id="170" name="Diamond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3824" y="4432706"/>
            <a:ext cx="137161" cy="137161"/>
          </a:xfrm>
          <a:prstGeom prst="diamond">
            <a:avLst/>
          </a:prstGeom>
          <a:solidFill>
            <a:srgbClr val="A15C5D"/>
          </a:solidFill>
          <a:ln w="635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182" name="Rectangle 68"/>
          <p:cNvSpPr txBox="1"/>
          <p:nvPr/>
        </p:nvSpPr>
        <p:spPr>
          <a:xfrm>
            <a:off x="6621886" y="4384026"/>
            <a:ext cx="206895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pc="30">
                <a:solidFill>
                  <a:srgbClr val="A15C5D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30" normalizeH="0" baseline="0" noProof="0">
                <a:ln>
                  <a:noFill/>
                </a:ln>
                <a:solidFill>
                  <a:srgbClr val="A15C5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Unintentional Bias</a:t>
            </a:r>
          </a:p>
        </p:txBody>
      </p:sp>
      <p:pic>
        <p:nvPicPr>
          <p:cNvPr id="188" name="Picture 3" descr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4261" y="4728857"/>
            <a:ext cx="316560" cy="383204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15"/>
          <p:cNvSpPr txBox="1"/>
          <p:nvPr/>
        </p:nvSpPr>
        <p:spPr>
          <a:xfrm>
            <a:off x="7039898" y="4676027"/>
            <a:ext cx="320160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1400" spc="3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Uses language that may contain unintentional biases that discourages qualified applicants from applying</a:t>
            </a:r>
          </a:p>
        </p:txBody>
      </p:sp>
    </p:spTree>
    <p:extLst>
      <p:ext uri="{BB962C8B-B14F-4D97-AF65-F5344CB8AC3E}">
        <p14:creationId xmlns:p14="http://schemas.microsoft.com/office/powerpoint/2010/main" val="11068244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CWukKNHUe4bxeH8b30a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CWukKNHUe4bxeH8b30a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CWukKNHUe4bxeH8b30a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CWukKNHUe4bxeH8b30a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CWukKNHUe4bxeH8b30a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CWukKNHUe4bxeH8b30a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CWukKNHUe4bxeH8b30aw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Microsoft Office PowerPoint</Application>
  <PresentationFormat>Widescreen</PresentationFormat>
  <Paragraphs>153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Corbel</vt:lpstr>
      <vt:lpstr>Georgia</vt:lpstr>
      <vt:lpstr>Helvetica</vt:lpstr>
      <vt:lpstr>Wingdings</vt:lpstr>
      <vt:lpstr>Wingdings 2</vt:lpstr>
      <vt:lpstr>Wingdings 3</vt:lpstr>
      <vt:lpstr>Module</vt:lpstr>
      <vt:lpstr>3_Office Theme</vt:lpstr>
      <vt:lpstr>Speaker: Natalie Heustis </vt:lpstr>
      <vt:lpstr>Skillful Indiana</vt:lpstr>
      <vt:lpstr>Skillful on the ground in Indiana</vt:lpstr>
      <vt:lpstr>Skillful Talent Series Train-the Trainer Bootcamps </vt:lpstr>
      <vt:lpstr>A Skills-Based Approach Can Be Applied Across the Talent System</vt:lpstr>
      <vt:lpstr>Skillful Talent Series Attract the Right Talent</vt:lpstr>
      <vt:lpstr>SKILLFUL® Talent Series Overview 1 </vt:lpstr>
      <vt:lpstr>Methodology</vt:lpstr>
      <vt:lpstr>SKILLFUL® Talent Series Overview 2 </vt:lpstr>
      <vt:lpstr>Talent Loss in Pedigree Hiring</vt:lpstr>
      <vt:lpstr>The Skills Gap Is Made Worse by Degree Inflation </vt:lpstr>
      <vt:lpstr>Why Skills-Based Hiring </vt:lpstr>
      <vt:lpstr>The Skillful Job Posting Generator 1 </vt:lpstr>
      <vt:lpstr>The Skillful Job Posting Generator 2 </vt:lpstr>
      <vt:lpstr>The Skillful Job Posting Generator 3 </vt:lpstr>
      <vt:lpstr>The Skillful Job Posting Generator 4 </vt:lpstr>
      <vt:lpstr>The Skillful Job Posting Generator 5 </vt:lpstr>
      <vt:lpstr>The Skillful Job Posting Generator 6 </vt:lpstr>
      <vt:lpstr>The Skillful Job Posting Generator 7</vt:lpstr>
      <vt:lpstr>The Skillful Job Posting Generator 8</vt:lpstr>
      <vt:lpstr>The Skillful Job Posting Generator 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Speaker: Natalie Heustis </dc:title>
  <dc:creator>Hannah Pratt</dc:creator>
  <cp:lastModifiedBy>Hannah Pratt</cp:lastModifiedBy>
  <cp:revision>1</cp:revision>
  <dcterms:created xsi:type="dcterms:W3CDTF">2019-10-14T20:22:56Z</dcterms:created>
  <dcterms:modified xsi:type="dcterms:W3CDTF">2019-10-14T20:23:27Z</dcterms:modified>
</cp:coreProperties>
</file>