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3"/>
  </p:notesMasterIdLst>
  <p:handoutMasterIdLst>
    <p:handoutMasterId r:id="rId14"/>
  </p:handoutMasterIdLst>
  <p:sldIdLst>
    <p:sldId id="411" r:id="rId2"/>
    <p:sldId id="412" r:id="rId3"/>
    <p:sldId id="426" r:id="rId4"/>
    <p:sldId id="405" r:id="rId5"/>
    <p:sldId id="406" r:id="rId6"/>
    <p:sldId id="386" r:id="rId7"/>
    <p:sldId id="427" r:id="rId8"/>
    <p:sldId id="391" r:id="rId9"/>
    <p:sldId id="430" r:id="rId10"/>
    <p:sldId id="429" r:id="rId11"/>
    <p:sldId id="428" r:id="rId12"/>
  </p:sldIdLst>
  <p:sldSz cx="12192000" cy="6858000"/>
  <p:notesSz cx="6858000" cy="9144000"/>
  <p:embeddedFontLst>
    <p:embeddedFont>
      <p:font typeface="Acumin Pro" panose="020B0604020202020204" charset="0"/>
      <p:regular r:id="rId15"/>
      <p:bold r:id="rId16"/>
      <p:italic r:id="rId17"/>
      <p:boldItalic r:id="rId18"/>
    </p:embeddedFont>
    <p:embeddedFont>
      <p:font typeface="Acumin Pro ExtraCondensed" panose="020B0604020202020204" charset="0"/>
      <p:regular r:id="rId19"/>
      <p:bold r:id="rId20"/>
      <p:italic r:id="rId21"/>
      <p:boldItalic r:id="rId22"/>
    </p:embeddedFont>
    <p:embeddedFont>
      <p:font typeface="Acumin Pro ExtraCondensed Smbd" panose="020B0604020202020204" charset="0"/>
      <p:regular r:id="rId23"/>
      <p:bold r:id="rId24"/>
      <p:italic r:id="rId25"/>
      <p:boldItalic r:id="rId26"/>
    </p:embeddedFont>
    <p:embeddedFont>
      <p:font typeface="Acumin Pro Medium" panose="020B0604020202020204" charset="0"/>
      <p:regular r:id="rId27"/>
      <p:italic r:id="rId28"/>
    </p:embeddedFont>
    <p:embeddedFont>
      <p:font typeface="Acumin Pro Semibold" panose="020B0604020202020204" charset="0"/>
      <p:regular r:id="rId29"/>
      <p:bold r:id="rId30"/>
      <p:italic r:id="rId31"/>
      <p:boldItalic r:id="rId32"/>
    </p:embeddedFont>
    <p:embeddedFont>
      <p:font typeface="Acumin Pro SemiCondensed"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United Sans Cd Md" charset="0"/>
      <p:regular r:id="rId41"/>
    </p:embeddedFont>
    <p:embeddedFont>
      <p:font typeface="United Sans Reg Medium" panose="020B0604020202020204" charset="0"/>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86501"/>
  </p:normalViewPr>
  <p:slideViewPr>
    <p:cSldViewPr snapToGrid="0" snapToObjects="1">
      <p:cViewPr varScale="1">
        <p:scale>
          <a:sx n="67" d="100"/>
          <a:sy n="67" d="100"/>
        </p:scale>
        <p:origin x="80" y="98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font" Target="fonts/font28.fntdata"/><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Vasher" userId="b2541a749c5427d1" providerId="LiveId" clId="{4E0F317F-2245-44D9-86A8-109314401E9B}"/>
    <pc:docChg chg="modSld">
      <pc:chgData name="Roy Vasher" userId="b2541a749c5427d1" providerId="LiveId" clId="{4E0F317F-2245-44D9-86A8-109314401E9B}" dt="2020-09-11T13:49:09.698" v="45" actId="1076"/>
      <pc:docMkLst>
        <pc:docMk/>
      </pc:docMkLst>
      <pc:sldChg chg="addSp modSp mod">
        <pc:chgData name="Roy Vasher" userId="b2541a749c5427d1" providerId="LiveId" clId="{4E0F317F-2245-44D9-86A8-109314401E9B}" dt="2020-09-11T13:48:46.931" v="44" actId="1076"/>
        <pc:sldMkLst>
          <pc:docMk/>
          <pc:sldMk cId="1154521530" sldId="405"/>
        </pc:sldMkLst>
        <pc:picChg chg="add">
          <ac:chgData name="Roy Vasher" userId="b2541a749c5427d1" providerId="LiveId" clId="{4E0F317F-2245-44D9-86A8-109314401E9B}" dt="2020-09-11T13:46:25.768" v="0" actId="22"/>
          <ac:picMkLst>
            <pc:docMk/>
            <pc:sldMk cId="1154521530" sldId="405"/>
            <ac:picMk id="3" creationId="{1168B835-8413-4E10-A5F7-78CBF84218CB}"/>
          </ac:picMkLst>
        </pc:picChg>
        <pc:picChg chg="mod">
          <ac:chgData name="Roy Vasher" userId="b2541a749c5427d1" providerId="LiveId" clId="{4E0F317F-2245-44D9-86A8-109314401E9B}" dt="2020-09-11T13:48:46.931" v="44" actId="1076"/>
          <ac:picMkLst>
            <pc:docMk/>
            <pc:sldMk cId="1154521530" sldId="405"/>
            <ac:picMk id="38" creationId="{3EB87BF6-43DB-4938-8331-03490CF18682}"/>
          </ac:picMkLst>
        </pc:picChg>
      </pc:sldChg>
      <pc:sldChg chg="modSp mod">
        <pc:chgData name="Roy Vasher" userId="b2541a749c5427d1" providerId="LiveId" clId="{4E0F317F-2245-44D9-86A8-109314401E9B}" dt="2020-09-11T13:48:27.078" v="42" actId="1038"/>
        <pc:sldMkLst>
          <pc:docMk/>
          <pc:sldMk cId="1193187091" sldId="406"/>
        </pc:sldMkLst>
        <pc:spChg chg="mod">
          <ac:chgData name="Roy Vasher" userId="b2541a749c5427d1" providerId="LiveId" clId="{4E0F317F-2245-44D9-86A8-109314401E9B}" dt="2020-09-11T13:48:27.078" v="42" actId="1038"/>
          <ac:spMkLst>
            <pc:docMk/>
            <pc:sldMk cId="1193187091" sldId="406"/>
            <ac:spMk id="7" creationId="{70FD6F64-CC9C-42FD-9D1B-B806A8C0C49A}"/>
          </ac:spMkLst>
        </pc:spChg>
        <pc:spChg chg="mod">
          <ac:chgData name="Roy Vasher" userId="b2541a749c5427d1" providerId="LiveId" clId="{4E0F317F-2245-44D9-86A8-109314401E9B}" dt="2020-09-11T13:47:58.478" v="22" actId="1037"/>
          <ac:spMkLst>
            <pc:docMk/>
            <pc:sldMk cId="1193187091" sldId="406"/>
            <ac:spMk id="8" creationId="{6CE7C0BC-6FF6-4600-B04A-A820424BD73F}"/>
          </ac:spMkLst>
        </pc:spChg>
        <pc:spChg chg="mod">
          <ac:chgData name="Roy Vasher" userId="b2541a749c5427d1" providerId="LiveId" clId="{4E0F317F-2245-44D9-86A8-109314401E9B}" dt="2020-09-11T13:47:26.289" v="15" actId="1038"/>
          <ac:spMkLst>
            <pc:docMk/>
            <pc:sldMk cId="1193187091" sldId="406"/>
            <ac:spMk id="41" creationId="{D0D09B56-BADB-481E-8EEC-656AEB7BA216}"/>
          </ac:spMkLst>
        </pc:spChg>
        <pc:spChg chg="mod">
          <ac:chgData name="Roy Vasher" userId="b2541a749c5427d1" providerId="LiveId" clId="{4E0F317F-2245-44D9-86A8-109314401E9B}" dt="2020-09-11T13:47:15.093" v="4" actId="1035"/>
          <ac:spMkLst>
            <pc:docMk/>
            <pc:sldMk cId="1193187091" sldId="406"/>
            <ac:spMk id="44" creationId="{9CECFACC-A35C-4F09-8292-45043A8C485A}"/>
          </ac:spMkLst>
        </pc:spChg>
        <pc:grpChg chg="mod">
          <ac:chgData name="Roy Vasher" userId="b2541a749c5427d1" providerId="LiveId" clId="{4E0F317F-2245-44D9-86A8-109314401E9B}" dt="2020-09-11T13:47:10.907" v="2" actId="1076"/>
          <ac:grpSpMkLst>
            <pc:docMk/>
            <pc:sldMk cId="1193187091" sldId="406"/>
            <ac:grpSpMk id="20" creationId="{8C8497B8-C4D7-4848-9659-7EBF28C725E9}"/>
          </ac:grpSpMkLst>
        </pc:grpChg>
        <pc:picChg chg="mod">
          <ac:chgData name="Roy Vasher" userId="b2541a749c5427d1" providerId="LiveId" clId="{4E0F317F-2245-44D9-86A8-109314401E9B}" dt="2020-09-11T13:48:13.813" v="34" actId="1036"/>
          <ac:picMkLst>
            <pc:docMk/>
            <pc:sldMk cId="1193187091" sldId="406"/>
            <ac:picMk id="38" creationId="{3EB87BF6-43DB-4938-8331-03490CF18682}"/>
          </ac:picMkLst>
        </pc:picChg>
      </pc:sldChg>
      <pc:sldChg chg="modSp mod">
        <pc:chgData name="Roy Vasher" userId="b2541a749c5427d1" providerId="LiveId" clId="{4E0F317F-2245-44D9-86A8-109314401E9B}" dt="2020-09-11T13:49:09.698" v="45" actId="1076"/>
        <pc:sldMkLst>
          <pc:docMk/>
          <pc:sldMk cId="1559340554" sldId="412"/>
        </pc:sldMkLst>
        <pc:spChg chg="mod">
          <ac:chgData name="Roy Vasher" userId="b2541a749c5427d1" providerId="LiveId" clId="{4E0F317F-2245-44D9-86A8-109314401E9B}" dt="2020-09-11T13:49:09.698" v="45" actId="1076"/>
          <ac:spMkLst>
            <pc:docMk/>
            <pc:sldMk cId="1559340554" sldId="412"/>
            <ac:spMk id="3" creationId="{1901405F-D6EA-48C3-8496-24576E8F7C8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9/11/2020</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30301C-627A-43B3-9F81-AFBCD4FDE4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66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30301C-627A-43B3-9F81-AFBCD4FDE4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5824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30301C-627A-43B3-9F81-AFBCD4FDE4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04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30301C-627A-43B3-9F81-AFBCD4FDE4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241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17" name="Purdue Logo" descr="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9/11/2020</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unnel Title and Content 1">
    <p:spTree>
      <p:nvGrpSpPr>
        <p:cNvPr id="1" name=""/>
        <p:cNvGrpSpPr/>
        <p:nvPr/>
      </p:nvGrpSpPr>
      <p:grpSpPr>
        <a:xfrm>
          <a:off x="0" y="0"/>
          <a:ext cx="0" cy="0"/>
          <a:chOff x="0" y="0"/>
          <a:chExt cx="0" cy="0"/>
        </a:xfrm>
      </p:grpSpPr>
      <p:sp>
        <p:nvSpPr>
          <p:cNvPr id="7" name="Title 1"/>
          <p:cNvSpPr>
            <a:spLocks noGrp="1"/>
          </p:cNvSpPr>
          <p:nvPr>
            <p:ph type="title"/>
          </p:nvPr>
        </p:nvSpPr>
        <p:spPr>
          <a:xfrm>
            <a:off x="1859280" y="1014666"/>
            <a:ext cx="9705948" cy="701731"/>
          </a:xfrm>
          <a:prstGeom prst="rect">
            <a:avLst/>
          </a:prstGeom>
        </p:spPr>
        <p:txBody>
          <a:bodyPr/>
          <a:lstStyle>
            <a:lvl1pPr>
              <a:defRPr sz="4000" b="0">
                <a:solidFill>
                  <a:srgbClr val="0C2340"/>
                </a:solidFill>
                <a:latin typeface="+mn-lt"/>
              </a:defRPr>
            </a:lvl1pPr>
          </a:lstStyle>
          <a:p>
            <a:r>
              <a:rPr lang="en-US" dirty="0"/>
              <a:t>Click to edit Master title style</a:t>
            </a:r>
          </a:p>
        </p:txBody>
      </p:sp>
      <p:sp>
        <p:nvSpPr>
          <p:cNvPr id="8" name="Content Placeholder 2"/>
          <p:cNvSpPr>
            <a:spLocks noGrp="1"/>
          </p:cNvSpPr>
          <p:nvPr>
            <p:ph idx="1"/>
          </p:nvPr>
        </p:nvSpPr>
        <p:spPr>
          <a:xfrm>
            <a:off x="1885070" y="2152357"/>
            <a:ext cx="9654400" cy="3432518"/>
          </a:xfrm>
          <a:prstGeom prst="rect">
            <a:avLst/>
          </a:prstGeom>
        </p:spPr>
        <p:txBody>
          <a:bodyPr/>
          <a:lstStyle>
            <a:lvl1pPr marL="0" indent="0">
              <a:buClr>
                <a:schemeClr val="tx1">
                  <a:lumMod val="75000"/>
                  <a:lumOff val="25000"/>
                </a:schemeClr>
              </a:buClr>
              <a:buFont typeface="Arial" panose="020B0604020202020204" pitchFamily="34" charset="0"/>
              <a:buNone/>
              <a:defRPr>
                <a:solidFill>
                  <a:srgbClr val="0C2340"/>
                </a:solidFill>
              </a:defRPr>
            </a:lvl1pPr>
            <a:lvl2pPr marL="800100" indent="-342900">
              <a:buClr>
                <a:schemeClr val="bg2">
                  <a:lumMod val="50000"/>
                </a:schemeClr>
              </a:buClr>
              <a:buFont typeface="Arial" panose="020B0604020202020204" pitchFamily="34" charset="0"/>
              <a:buChar char="•"/>
              <a:defRPr>
                <a:solidFill>
                  <a:srgbClr val="0C2340"/>
                </a:solidFill>
              </a:defRPr>
            </a:lvl2pPr>
            <a:lvl3pPr marL="1143000" indent="-342900">
              <a:buClr>
                <a:schemeClr val="bg2">
                  <a:lumMod val="50000"/>
                </a:schemeClr>
              </a:buClr>
              <a:buFont typeface="Arial" panose="020B0604020202020204" pitchFamily="34" charset="0"/>
              <a:buChar char="•"/>
              <a:defRPr>
                <a:solidFill>
                  <a:srgbClr val="0C2340"/>
                </a:solidFill>
              </a:defRPr>
            </a:lvl3pPr>
            <a:lvl4pPr marL="1463040" indent="-285750">
              <a:buClr>
                <a:schemeClr val="bg2">
                  <a:lumMod val="50000"/>
                </a:schemeClr>
              </a:buClr>
              <a:buFont typeface="Arial" panose="020B0604020202020204" pitchFamily="34" charset="0"/>
              <a:buChar char="•"/>
              <a:defRPr>
                <a:solidFill>
                  <a:srgbClr val="0C2340"/>
                </a:solidFill>
              </a:defRPr>
            </a:lvl4pPr>
            <a:lvl5pPr marL="1828800" indent="-347472">
              <a:buClr>
                <a:schemeClr val="bg2">
                  <a:lumMod val="50000"/>
                </a:schemeClr>
              </a:buClr>
              <a:buFont typeface="Arial" panose="020B0604020202020204" pitchFamily="34" charset="0"/>
              <a:buChar char="•"/>
              <a:defRPr>
                <a:solidFill>
                  <a:srgbClr val="0C23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a:extLst>
              <a:ext uri="{FF2B5EF4-FFF2-40B4-BE49-F238E27FC236}">
                <a16:creationId xmlns:a16="http://schemas.microsoft.com/office/drawing/2014/main" id="{92C9FDA1-F787-47C8-82FE-DE86614A1707}"/>
              </a:ext>
            </a:extLst>
          </p:cNvPr>
          <p:cNvSpPr>
            <a:spLocks noGrp="1"/>
          </p:cNvSpPr>
          <p:nvPr>
            <p:ph type="body" sz="quarter" idx="10" hasCustomPrompt="1"/>
          </p:nvPr>
        </p:nvSpPr>
        <p:spPr>
          <a:xfrm rot="16200000">
            <a:off x="-1617656" y="3095622"/>
            <a:ext cx="4811284" cy="666757"/>
          </a:xfrm>
          <a:prstGeom prst="rect">
            <a:avLst/>
          </a:prstGeom>
        </p:spPr>
        <p:txBody>
          <a:bodyPr anchor="ctr" anchorCtr="0"/>
          <a:lstStyle>
            <a:lvl1pPr>
              <a:defRPr/>
            </a:lvl1pPr>
          </a:lstStyle>
          <a:p>
            <a:pPr lvl="0"/>
            <a:r>
              <a:rPr lang="en-US" dirty="0"/>
              <a:t>Edit Master title style</a:t>
            </a:r>
          </a:p>
        </p:txBody>
      </p:sp>
    </p:spTree>
    <p:extLst>
      <p:ext uri="{BB962C8B-B14F-4D97-AF65-F5344CB8AC3E}">
        <p14:creationId xmlns:p14="http://schemas.microsoft.com/office/powerpoint/2010/main" val="333809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514DA-C46B-4B1A-AC59-1D76B6D0F8CD}"/>
              </a:ext>
            </a:extLst>
          </p:cNvPr>
          <p:cNvSpPr>
            <a:spLocks noGrp="1"/>
          </p:cNvSpPr>
          <p:nvPr>
            <p:ph type="dt" sz="half" idx="10"/>
          </p:nvPr>
        </p:nvSpPr>
        <p:spPr/>
        <p:txBody>
          <a:bodyPr/>
          <a:lstStyle/>
          <a:p>
            <a:fld id="{BEB7E854-A6BF-4A36-BFBD-710F9FB77802}" type="datetime1">
              <a:rPr lang="en-US" smtClean="0"/>
              <a:t>9/11/2020</a:t>
            </a:fld>
            <a:endParaRPr lang="en-US"/>
          </a:p>
        </p:txBody>
      </p:sp>
      <p:sp>
        <p:nvSpPr>
          <p:cNvPr id="3" name="Footer Placeholder 2">
            <a:extLst>
              <a:ext uri="{FF2B5EF4-FFF2-40B4-BE49-F238E27FC236}">
                <a16:creationId xmlns:a16="http://schemas.microsoft.com/office/drawing/2014/main" id="{FB9CE63B-AC5A-4E8B-9397-46C53269E3B2}"/>
              </a:ext>
            </a:extLst>
          </p:cNvPr>
          <p:cNvSpPr>
            <a:spLocks noGrp="1"/>
          </p:cNvSpPr>
          <p:nvPr>
            <p:ph type="ftr" sz="quarter" idx="11"/>
          </p:nvPr>
        </p:nvSpPr>
        <p:spPr>
          <a:xfrm>
            <a:off x="4104437" y="5991225"/>
            <a:ext cx="4114800" cy="365125"/>
          </a:xfrm>
        </p:spPr>
        <p:txBody>
          <a:bodyPr/>
          <a:lstStyle/>
          <a:p>
            <a:endParaRPr lang="en-US" dirty="0"/>
          </a:p>
        </p:txBody>
      </p:sp>
      <p:sp>
        <p:nvSpPr>
          <p:cNvPr id="4" name="Slide Number Placeholder 3">
            <a:extLst>
              <a:ext uri="{FF2B5EF4-FFF2-40B4-BE49-F238E27FC236}">
                <a16:creationId xmlns:a16="http://schemas.microsoft.com/office/drawing/2014/main" id="{78100BA7-F73A-45A2-A16E-DEEACEDAA591}"/>
              </a:ext>
            </a:extLst>
          </p:cNvPr>
          <p:cNvSpPr>
            <a:spLocks noGrp="1"/>
          </p:cNvSpPr>
          <p:nvPr>
            <p:ph type="sldNum" sz="quarter" idx="12"/>
          </p:nvPr>
        </p:nvSpPr>
        <p:spPr/>
        <p:txBody>
          <a:bodyPr/>
          <a:lstStyle/>
          <a:p>
            <a:fld id="{6C923BA6-DD96-4248-8733-E4973F422BD7}" type="slidenum">
              <a:rPr lang="en-US" smtClean="0"/>
              <a:t>‹#›</a:t>
            </a:fld>
            <a:endParaRPr lang="en-US"/>
          </a:p>
        </p:txBody>
      </p:sp>
    </p:spTree>
    <p:extLst>
      <p:ext uri="{BB962C8B-B14F-4D97-AF65-F5344CB8AC3E}">
        <p14:creationId xmlns:p14="http://schemas.microsoft.com/office/powerpoint/2010/main" val="89642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9/11/2020</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9/11/2020</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9/11/2020</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9/11/2020</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9/11/2020</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9/11/2020</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3A23-319B-4012-B0AC-478E3E17DF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0BD2AE-FE89-458F-BA07-83A5072B68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F711C-0C0F-4307-AB7C-0205DD1681E3}"/>
              </a:ext>
            </a:extLst>
          </p:cNvPr>
          <p:cNvSpPr>
            <a:spLocks noGrp="1"/>
          </p:cNvSpPr>
          <p:nvPr>
            <p:ph type="dt" sz="half" idx="10"/>
          </p:nvPr>
        </p:nvSpPr>
        <p:spPr/>
        <p:txBody>
          <a:bodyPr/>
          <a:lstStyle/>
          <a:p>
            <a:fld id="{60F11D11-63CE-40C9-84EB-BC102F8F92DA}" type="datetime1">
              <a:rPr lang="en-US" smtClean="0"/>
              <a:t>9/11/2020</a:t>
            </a:fld>
            <a:endParaRPr lang="en-US"/>
          </a:p>
        </p:txBody>
      </p:sp>
      <p:sp>
        <p:nvSpPr>
          <p:cNvPr id="5" name="Footer Placeholder 4">
            <a:extLst>
              <a:ext uri="{FF2B5EF4-FFF2-40B4-BE49-F238E27FC236}">
                <a16:creationId xmlns:a16="http://schemas.microsoft.com/office/drawing/2014/main" id="{2CFC7A08-A9AB-42D3-96E0-5998732D0A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7D0533-446B-4C34-A834-D89C79ECA8A5}"/>
              </a:ext>
            </a:extLst>
          </p:cNvPr>
          <p:cNvSpPr>
            <a:spLocks noGrp="1"/>
          </p:cNvSpPr>
          <p:nvPr>
            <p:ph type="sldNum" sz="quarter" idx="12"/>
          </p:nvPr>
        </p:nvSpPr>
        <p:spPr/>
        <p:txBody>
          <a:bodyPr/>
          <a:lstStyle/>
          <a:p>
            <a:fld id="{6C923BA6-DD96-4248-8733-E4973F422BD7}" type="slidenum">
              <a:rPr lang="en-US" smtClean="0"/>
              <a:t>‹#›</a:t>
            </a:fld>
            <a:endParaRPr lang="en-US"/>
          </a:p>
        </p:txBody>
      </p:sp>
      <p:pic>
        <p:nvPicPr>
          <p:cNvPr id="7" name="Picture 6">
            <a:extLst>
              <a:ext uri="{FF2B5EF4-FFF2-40B4-BE49-F238E27FC236}">
                <a16:creationId xmlns:a16="http://schemas.microsoft.com/office/drawing/2014/main" id="{7685D324-EA49-46E1-A5BD-83AD421E1B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1633" y="6356350"/>
            <a:ext cx="4456730" cy="463296"/>
          </a:xfrm>
          <a:prstGeom prst="rect">
            <a:avLst/>
          </a:prstGeom>
        </p:spPr>
      </p:pic>
    </p:spTree>
    <p:extLst>
      <p:ext uri="{BB962C8B-B14F-4D97-AF65-F5344CB8AC3E}">
        <p14:creationId xmlns:p14="http://schemas.microsoft.com/office/powerpoint/2010/main" val="13077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88C4F-0541-49D7-B6C7-5DFBA71523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32268D-E7BC-40D1-B424-F714D23D98C1}"/>
              </a:ext>
            </a:extLst>
          </p:cNvPr>
          <p:cNvSpPr>
            <a:spLocks noGrp="1"/>
          </p:cNvSpPr>
          <p:nvPr>
            <p:ph type="dt" sz="half" idx="10"/>
          </p:nvPr>
        </p:nvSpPr>
        <p:spPr/>
        <p:txBody>
          <a:bodyPr/>
          <a:lstStyle/>
          <a:p>
            <a:fld id="{1EE42787-7CD5-47A0-9C6F-89DF1E4343E4}" type="datetime1">
              <a:rPr lang="en-US" smtClean="0"/>
              <a:t>9/11/2020</a:t>
            </a:fld>
            <a:endParaRPr lang="en-US"/>
          </a:p>
        </p:txBody>
      </p:sp>
      <p:sp>
        <p:nvSpPr>
          <p:cNvPr id="4" name="Footer Placeholder 3">
            <a:extLst>
              <a:ext uri="{FF2B5EF4-FFF2-40B4-BE49-F238E27FC236}">
                <a16:creationId xmlns:a16="http://schemas.microsoft.com/office/drawing/2014/main" id="{737F97E8-859A-41FC-9CA3-91D2807A9CE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C847061-1EF8-4FDC-9B04-0C0E7D7D15A9}"/>
              </a:ext>
            </a:extLst>
          </p:cNvPr>
          <p:cNvSpPr>
            <a:spLocks noGrp="1"/>
          </p:cNvSpPr>
          <p:nvPr>
            <p:ph type="sldNum" sz="quarter" idx="12"/>
          </p:nvPr>
        </p:nvSpPr>
        <p:spPr/>
        <p:txBody>
          <a:bodyPr/>
          <a:lstStyle/>
          <a:p>
            <a:fld id="{6C923BA6-DD96-4248-8733-E4973F422BD7}" type="slidenum">
              <a:rPr lang="en-US" smtClean="0"/>
              <a:t>‹#›</a:t>
            </a:fld>
            <a:endParaRPr lang="en-US"/>
          </a:p>
        </p:txBody>
      </p:sp>
    </p:spTree>
    <p:extLst>
      <p:ext uri="{BB962C8B-B14F-4D97-AF65-F5344CB8AC3E}">
        <p14:creationId xmlns:p14="http://schemas.microsoft.com/office/powerpoint/2010/main" val="377211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9/11/2020</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 id="2147483726" r:id="rId8"/>
    <p:sldLayoutId id="2147483727" r:id="rId9"/>
    <p:sldLayoutId id="2147483728" r:id="rId10"/>
    <p:sldLayoutId id="2147483729" r:id="rId11"/>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Layout" Target="../slideLayouts/slideLayout9.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5" Type="http://schemas.openxmlformats.org/officeDocument/2006/relationships/image" Target="../media/image17.em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mashable.com/video/ford-boston-dynamics-robot-dog/"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3EF0E-7F4B-4AED-AF02-6C8F43F6EA7A}"/>
              </a:ext>
            </a:extLst>
          </p:cNvPr>
          <p:cNvSpPr>
            <a:spLocks noGrp="1"/>
          </p:cNvSpPr>
          <p:nvPr>
            <p:ph type="ctrTitle"/>
          </p:nvPr>
        </p:nvSpPr>
        <p:spPr/>
        <p:txBody>
          <a:bodyPr>
            <a:normAutofit/>
          </a:bodyPr>
          <a:lstStyle/>
          <a:p>
            <a:r>
              <a:rPr lang="en-US" dirty="0">
                <a:solidFill>
                  <a:prstClr val="black"/>
                </a:solidFill>
              </a:rPr>
              <a:t>VSMI to Mitigate Infection Risks</a:t>
            </a:r>
            <a:br>
              <a:rPr lang="en-US" b="1" dirty="0"/>
            </a:br>
            <a:endParaRPr lang="en-US" dirty="0"/>
          </a:p>
        </p:txBody>
      </p:sp>
      <p:sp>
        <p:nvSpPr>
          <p:cNvPr id="3" name="Subtitle 2">
            <a:extLst>
              <a:ext uri="{FF2B5EF4-FFF2-40B4-BE49-F238E27FC236}">
                <a16:creationId xmlns:a16="http://schemas.microsoft.com/office/drawing/2014/main" id="{5843428D-A26A-4C05-8249-641D5A8522CD}"/>
              </a:ext>
            </a:extLst>
          </p:cNvPr>
          <p:cNvSpPr>
            <a:spLocks noGrp="1"/>
          </p:cNvSpPr>
          <p:nvPr>
            <p:ph type="subTitle" idx="1"/>
          </p:nvPr>
        </p:nvSpPr>
        <p:spPr>
          <a:xfrm>
            <a:off x="986589" y="3325528"/>
            <a:ext cx="9681411" cy="2743200"/>
          </a:xfrm>
        </p:spPr>
        <p:txBody>
          <a:bodyPr>
            <a:normAutofit/>
          </a:bodyPr>
          <a:lstStyle/>
          <a:p>
            <a:r>
              <a:rPr lang="en-US" b="1" dirty="0"/>
              <a:t>Roy Vasher, Purdue-WHIN Education Consultant</a:t>
            </a:r>
          </a:p>
          <a:p>
            <a:endParaRPr lang="en-US" dirty="0"/>
          </a:p>
        </p:txBody>
      </p:sp>
      <p:sp>
        <p:nvSpPr>
          <p:cNvPr id="5" name="Slide Number Placeholder 4">
            <a:extLst>
              <a:ext uri="{FF2B5EF4-FFF2-40B4-BE49-F238E27FC236}">
                <a16:creationId xmlns:a16="http://schemas.microsoft.com/office/drawing/2014/main" id="{2E93313E-3C8C-4389-81C1-5E6900E601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23BA6-DD96-4248-8733-E4973F422B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16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1DBAE9-29C1-46F6-93CB-7DA67FF7CF13}"/>
              </a:ext>
            </a:extLst>
          </p:cNvPr>
          <p:cNvSpPr>
            <a:spLocks noGrp="1"/>
          </p:cNvSpPr>
          <p:nvPr>
            <p:ph type="sldNum" sz="quarter" idx="12"/>
          </p:nvPr>
        </p:nvSpPr>
        <p:spPr/>
        <p:txBody>
          <a:bodyPr/>
          <a:lstStyle/>
          <a:p>
            <a:fld id="{6C923BA6-DD96-4248-8733-E4973F422BD7}" type="slidenum">
              <a:rPr lang="en-US" smtClean="0"/>
              <a:t>10</a:t>
            </a:fld>
            <a:endParaRPr lang="en-US"/>
          </a:p>
        </p:txBody>
      </p:sp>
      <p:pic>
        <p:nvPicPr>
          <p:cNvPr id="3" name="Picture 2">
            <a:extLst>
              <a:ext uri="{FF2B5EF4-FFF2-40B4-BE49-F238E27FC236}">
                <a16:creationId xmlns:a16="http://schemas.microsoft.com/office/drawing/2014/main" id="{830C6574-1CD9-407C-8930-793FDA066987}"/>
              </a:ext>
            </a:extLst>
          </p:cNvPr>
          <p:cNvPicPr>
            <a:picLocks noChangeAspect="1"/>
          </p:cNvPicPr>
          <p:nvPr/>
        </p:nvPicPr>
        <p:blipFill>
          <a:blip r:embed="rId2"/>
          <a:stretch>
            <a:fillRect/>
          </a:stretch>
        </p:blipFill>
        <p:spPr>
          <a:xfrm>
            <a:off x="762000" y="806577"/>
            <a:ext cx="10668000" cy="6000000"/>
          </a:xfrm>
          <a:prstGeom prst="rect">
            <a:avLst/>
          </a:prstGeom>
        </p:spPr>
      </p:pic>
      <p:sp>
        <p:nvSpPr>
          <p:cNvPr id="4" name="Title 1">
            <a:extLst>
              <a:ext uri="{FF2B5EF4-FFF2-40B4-BE49-F238E27FC236}">
                <a16:creationId xmlns:a16="http://schemas.microsoft.com/office/drawing/2014/main" id="{E731FAD0-3A71-43D6-9B83-BF2696627EA3}"/>
              </a:ext>
            </a:extLst>
          </p:cNvPr>
          <p:cNvSpPr txBox="1">
            <a:spLocks/>
          </p:cNvSpPr>
          <p:nvPr/>
        </p:nvSpPr>
        <p:spPr>
          <a:xfrm>
            <a:off x="2141394" y="212217"/>
            <a:ext cx="7917007" cy="1188720"/>
          </a:xfrm>
          <a:prstGeom prst="rect">
            <a:avLst/>
          </a:prstGeom>
        </p:spPr>
        <p:txBody>
          <a:bodyP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2400" b="1" dirty="0">
                <a:solidFill>
                  <a:srgbClr val="000000"/>
                </a:solidFill>
              </a:rPr>
              <a:t>Robotic Dogs at Ford</a:t>
            </a:r>
          </a:p>
        </p:txBody>
      </p:sp>
    </p:spTree>
    <p:extLst>
      <p:ext uri="{BB962C8B-B14F-4D97-AF65-F5344CB8AC3E}">
        <p14:creationId xmlns:p14="http://schemas.microsoft.com/office/powerpoint/2010/main" val="106662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3EF0E-7F4B-4AED-AF02-6C8F43F6EA7A}"/>
              </a:ext>
            </a:extLst>
          </p:cNvPr>
          <p:cNvSpPr>
            <a:spLocks noGrp="1"/>
          </p:cNvSpPr>
          <p:nvPr>
            <p:ph type="ctrTitle"/>
          </p:nvPr>
        </p:nvSpPr>
        <p:spPr/>
        <p:txBody>
          <a:bodyPr>
            <a:normAutofit fontScale="90000"/>
          </a:bodyPr>
          <a:lstStyle/>
          <a:p>
            <a:r>
              <a:rPr lang="en-US" dirty="0">
                <a:solidFill>
                  <a:prstClr val="black"/>
                </a:solidFill>
              </a:rPr>
              <a:t>VSMI to Mitigate Infection Risks</a:t>
            </a:r>
            <a:br>
              <a:rPr lang="en-US" dirty="0">
                <a:solidFill>
                  <a:prstClr val="black"/>
                </a:solidFill>
              </a:rPr>
            </a:br>
            <a:r>
              <a:rPr lang="en-US" dirty="0">
                <a:solidFill>
                  <a:prstClr val="black"/>
                </a:solidFill>
              </a:rPr>
              <a:t>The end</a:t>
            </a:r>
            <a:br>
              <a:rPr lang="en-US" b="1" dirty="0"/>
            </a:br>
            <a:endParaRPr lang="en-US" dirty="0"/>
          </a:p>
        </p:txBody>
      </p:sp>
      <p:sp>
        <p:nvSpPr>
          <p:cNvPr id="3" name="Subtitle 2">
            <a:extLst>
              <a:ext uri="{FF2B5EF4-FFF2-40B4-BE49-F238E27FC236}">
                <a16:creationId xmlns:a16="http://schemas.microsoft.com/office/drawing/2014/main" id="{5843428D-A26A-4C05-8249-641D5A8522CD}"/>
              </a:ext>
            </a:extLst>
          </p:cNvPr>
          <p:cNvSpPr>
            <a:spLocks noGrp="1"/>
          </p:cNvSpPr>
          <p:nvPr>
            <p:ph type="subTitle" idx="1"/>
          </p:nvPr>
        </p:nvSpPr>
        <p:spPr>
          <a:xfrm>
            <a:off x="986589" y="3325528"/>
            <a:ext cx="9681411" cy="2743200"/>
          </a:xfrm>
        </p:spPr>
        <p:txBody>
          <a:bodyPr>
            <a:normAutofit/>
          </a:bodyPr>
          <a:lstStyle/>
          <a:p>
            <a:r>
              <a:rPr lang="en-US" b="1" dirty="0"/>
              <a:t>Roy Vasher</a:t>
            </a:r>
          </a:p>
          <a:p>
            <a:endParaRPr lang="en-US" dirty="0"/>
          </a:p>
        </p:txBody>
      </p:sp>
      <p:sp>
        <p:nvSpPr>
          <p:cNvPr id="5" name="Slide Number Placeholder 4">
            <a:extLst>
              <a:ext uri="{FF2B5EF4-FFF2-40B4-BE49-F238E27FC236}">
                <a16:creationId xmlns:a16="http://schemas.microsoft.com/office/drawing/2014/main" id="{2E93313E-3C8C-4389-81C1-5E6900E601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23BA6-DD96-4248-8733-E4973F422B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32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64957-93A2-4C75-BECA-9440F1AD8E1E}"/>
              </a:ext>
            </a:extLst>
          </p:cNvPr>
          <p:cNvSpPr>
            <a:spLocks noGrp="1"/>
          </p:cNvSpPr>
          <p:nvPr>
            <p:ph type="title"/>
          </p:nvPr>
        </p:nvSpPr>
        <p:spPr>
          <a:xfrm>
            <a:off x="2137496" y="156628"/>
            <a:ext cx="7917007" cy="1188720"/>
          </a:xfrm>
        </p:spPr>
        <p:txBody>
          <a:bodyPr>
            <a:normAutofit/>
          </a:bodyPr>
          <a:lstStyle/>
          <a:p>
            <a:pPr algn="ctr"/>
            <a:r>
              <a:rPr lang="en-US" sz="3600" b="1" dirty="0"/>
              <a:t>What is VSMI?</a:t>
            </a:r>
          </a:p>
        </p:txBody>
      </p:sp>
      <p:sp>
        <p:nvSpPr>
          <p:cNvPr id="3" name="Content Placeholder 2">
            <a:extLst>
              <a:ext uri="{FF2B5EF4-FFF2-40B4-BE49-F238E27FC236}">
                <a16:creationId xmlns:a16="http://schemas.microsoft.com/office/drawing/2014/main" id="{1901405F-D6EA-48C3-8496-24576E8F7C85}"/>
              </a:ext>
            </a:extLst>
          </p:cNvPr>
          <p:cNvSpPr>
            <a:spLocks noGrp="1"/>
          </p:cNvSpPr>
          <p:nvPr>
            <p:ph idx="1"/>
          </p:nvPr>
        </p:nvSpPr>
        <p:spPr>
          <a:xfrm>
            <a:off x="684581" y="1852067"/>
            <a:ext cx="10515600" cy="4351338"/>
          </a:xfrm>
        </p:spPr>
        <p:txBody>
          <a:bodyPr>
            <a:normAutofit/>
          </a:bodyPr>
          <a:lstStyle/>
          <a:p>
            <a:r>
              <a:rPr lang="en-US" b="1" dirty="0"/>
              <a:t>VSMI</a:t>
            </a:r>
            <a:r>
              <a:rPr lang="en-US" dirty="0"/>
              <a:t> is an acronym for </a:t>
            </a:r>
            <a:r>
              <a:rPr lang="en-US" b="1" dirty="0"/>
              <a:t>V</a:t>
            </a:r>
            <a:r>
              <a:rPr lang="en-US" dirty="0"/>
              <a:t>alue </a:t>
            </a:r>
            <a:r>
              <a:rPr lang="en-US" b="1" dirty="0"/>
              <a:t>S</a:t>
            </a:r>
            <a:r>
              <a:rPr lang="en-US" dirty="0"/>
              <a:t>tream </a:t>
            </a:r>
            <a:r>
              <a:rPr lang="en-US" b="1" dirty="0"/>
              <a:t>M</a:t>
            </a:r>
            <a:r>
              <a:rPr lang="en-US" dirty="0"/>
              <a:t>apping plus </a:t>
            </a:r>
            <a:r>
              <a:rPr lang="en-US" b="1" dirty="0"/>
              <a:t>I</a:t>
            </a:r>
            <a:r>
              <a:rPr lang="en-US" dirty="0"/>
              <a:t>nfection risk mitigation. </a:t>
            </a:r>
          </a:p>
          <a:p>
            <a:r>
              <a:rPr lang="en-US" dirty="0"/>
              <a:t>The VSM methodology was initially used by Toyota to eliminate waste and is now a vital tool that is used by Lean practitioners everywhere.  </a:t>
            </a:r>
          </a:p>
          <a:p>
            <a:pPr lvl="0"/>
            <a:r>
              <a:rPr lang="en-US" dirty="0"/>
              <a:t>A VSMI map provides a visual representation across the plant floor to enable you to identify potential areas of Infection risk</a:t>
            </a:r>
          </a:p>
        </p:txBody>
      </p:sp>
      <p:sp>
        <p:nvSpPr>
          <p:cNvPr id="5" name="Slide Number Placeholder 4">
            <a:extLst>
              <a:ext uri="{FF2B5EF4-FFF2-40B4-BE49-F238E27FC236}">
                <a16:creationId xmlns:a16="http://schemas.microsoft.com/office/drawing/2014/main" id="{42522577-14E6-42ED-B983-FFA9258F18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23BA6-DD96-4248-8733-E4973F422B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34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FC8F0-B014-4D96-871D-31E5DAD45574}"/>
              </a:ext>
            </a:extLst>
          </p:cNvPr>
          <p:cNvSpPr>
            <a:spLocks noGrp="1"/>
          </p:cNvSpPr>
          <p:nvPr>
            <p:ph type="title"/>
          </p:nvPr>
        </p:nvSpPr>
        <p:spPr>
          <a:xfrm>
            <a:off x="838200" y="365126"/>
            <a:ext cx="10515600" cy="781670"/>
          </a:xfrm>
        </p:spPr>
        <p:txBody>
          <a:bodyPr>
            <a:normAutofit fontScale="90000"/>
          </a:bodyPr>
          <a:lstStyle/>
          <a:p>
            <a:r>
              <a:rPr lang="en-US" sz="3600" b="1" dirty="0"/>
              <a:t>VSM Material and Process Flow Map – Logical View</a:t>
            </a:r>
            <a:endParaRPr lang="en-US" sz="3600" dirty="0"/>
          </a:p>
        </p:txBody>
      </p:sp>
      <p:sp>
        <p:nvSpPr>
          <p:cNvPr id="128" name="Rectangle 127">
            <a:extLst>
              <a:ext uri="{FF2B5EF4-FFF2-40B4-BE49-F238E27FC236}">
                <a16:creationId xmlns:a16="http://schemas.microsoft.com/office/drawing/2014/main" id="{C485027F-6E14-4F9D-B739-0687FE6F1100}"/>
              </a:ext>
            </a:extLst>
          </p:cNvPr>
          <p:cNvSpPr/>
          <p:nvPr/>
        </p:nvSpPr>
        <p:spPr>
          <a:xfrm>
            <a:off x="838200" y="1252825"/>
            <a:ext cx="10205313" cy="5533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29" name="TextBox 128">
            <a:extLst>
              <a:ext uri="{FF2B5EF4-FFF2-40B4-BE49-F238E27FC236}">
                <a16:creationId xmlns:a16="http://schemas.microsoft.com/office/drawing/2014/main" id="{D04220FC-0898-43DD-A02E-A1B081234509}"/>
              </a:ext>
            </a:extLst>
          </p:cNvPr>
          <p:cNvSpPr txBox="1"/>
          <p:nvPr/>
        </p:nvSpPr>
        <p:spPr>
          <a:xfrm>
            <a:off x="808137" y="1242201"/>
            <a:ext cx="25798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Factory Operations</a:t>
            </a:r>
          </a:p>
        </p:txBody>
      </p:sp>
      <p:sp>
        <p:nvSpPr>
          <p:cNvPr id="31" name="Slide Number Placeholder 30">
            <a:extLst>
              <a:ext uri="{FF2B5EF4-FFF2-40B4-BE49-F238E27FC236}">
                <a16:creationId xmlns:a16="http://schemas.microsoft.com/office/drawing/2014/main" id="{C9A8AE71-A150-4704-A8C1-0E00324D65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23BA6-DD96-4248-8733-E4973F422B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EBC3C564-0C86-44A5-83CB-6CD770D47589}"/>
              </a:ext>
            </a:extLst>
          </p:cNvPr>
          <p:cNvGrpSpPr/>
          <p:nvPr/>
        </p:nvGrpSpPr>
        <p:grpSpPr>
          <a:xfrm>
            <a:off x="2541797" y="3673137"/>
            <a:ext cx="5038146" cy="887364"/>
            <a:chOff x="2541797" y="3673137"/>
            <a:chExt cx="5038146" cy="887364"/>
          </a:xfrm>
        </p:grpSpPr>
        <p:pic>
          <p:nvPicPr>
            <p:cNvPr id="8" name="Picture 7">
              <a:extLst>
                <a:ext uri="{FF2B5EF4-FFF2-40B4-BE49-F238E27FC236}">
                  <a16:creationId xmlns:a16="http://schemas.microsoft.com/office/drawing/2014/main" id="{755D3906-86C5-4A14-83DA-81D96BA522C9}"/>
                </a:ext>
              </a:extLst>
            </p:cNvPr>
            <p:cNvPicPr>
              <a:picLocks noChangeAspect="1"/>
            </p:cNvPicPr>
            <p:nvPr/>
          </p:nvPicPr>
          <p:blipFill>
            <a:blip r:embed="rId2"/>
            <a:stretch>
              <a:fillRect/>
            </a:stretch>
          </p:blipFill>
          <p:spPr>
            <a:xfrm>
              <a:off x="4009286" y="3673137"/>
              <a:ext cx="819863" cy="829233"/>
            </a:xfrm>
            <a:prstGeom prst="rect">
              <a:avLst/>
            </a:prstGeom>
          </p:spPr>
        </p:pic>
        <p:pic>
          <p:nvPicPr>
            <p:cNvPr id="10" name="Picture 9">
              <a:extLst>
                <a:ext uri="{FF2B5EF4-FFF2-40B4-BE49-F238E27FC236}">
                  <a16:creationId xmlns:a16="http://schemas.microsoft.com/office/drawing/2014/main" id="{07A67CE3-8ADD-4A8F-AE91-08F8D11B2F33}"/>
                </a:ext>
              </a:extLst>
            </p:cNvPr>
            <p:cNvPicPr>
              <a:picLocks noChangeAspect="1"/>
            </p:cNvPicPr>
            <p:nvPr/>
          </p:nvPicPr>
          <p:blipFill>
            <a:blip r:embed="rId3"/>
            <a:stretch>
              <a:fillRect/>
            </a:stretch>
          </p:blipFill>
          <p:spPr>
            <a:xfrm>
              <a:off x="2541797" y="3681503"/>
              <a:ext cx="853072" cy="824415"/>
            </a:xfrm>
            <a:prstGeom prst="rect">
              <a:avLst/>
            </a:prstGeom>
          </p:spPr>
        </p:pic>
        <p:pic>
          <p:nvPicPr>
            <p:cNvPr id="68" name="Picture 67">
              <a:extLst>
                <a:ext uri="{FF2B5EF4-FFF2-40B4-BE49-F238E27FC236}">
                  <a16:creationId xmlns:a16="http://schemas.microsoft.com/office/drawing/2014/main" id="{6ACA6463-CAA7-4632-A93D-65AE8DF4C0EE}"/>
                </a:ext>
              </a:extLst>
            </p:cNvPr>
            <p:cNvPicPr>
              <a:picLocks noChangeAspect="1"/>
            </p:cNvPicPr>
            <p:nvPr/>
          </p:nvPicPr>
          <p:blipFill>
            <a:blip r:embed="rId2"/>
            <a:stretch>
              <a:fillRect/>
            </a:stretch>
          </p:blipFill>
          <p:spPr>
            <a:xfrm>
              <a:off x="5515254" y="3707703"/>
              <a:ext cx="819863" cy="829233"/>
            </a:xfrm>
            <a:prstGeom prst="rect">
              <a:avLst/>
            </a:prstGeom>
          </p:spPr>
        </p:pic>
        <p:pic>
          <p:nvPicPr>
            <p:cNvPr id="69" name="Picture 68">
              <a:extLst>
                <a:ext uri="{FF2B5EF4-FFF2-40B4-BE49-F238E27FC236}">
                  <a16:creationId xmlns:a16="http://schemas.microsoft.com/office/drawing/2014/main" id="{EE4182CC-527C-41B0-BD7C-C7010B7A76F6}"/>
                </a:ext>
              </a:extLst>
            </p:cNvPr>
            <p:cNvPicPr>
              <a:picLocks noChangeAspect="1"/>
            </p:cNvPicPr>
            <p:nvPr/>
          </p:nvPicPr>
          <p:blipFill>
            <a:blip r:embed="rId2"/>
            <a:stretch>
              <a:fillRect/>
            </a:stretch>
          </p:blipFill>
          <p:spPr>
            <a:xfrm>
              <a:off x="6760080" y="3731268"/>
              <a:ext cx="819863" cy="829233"/>
            </a:xfrm>
            <a:prstGeom prst="rect">
              <a:avLst/>
            </a:prstGeom>
          </p:spPr>
        </p:pic>
      </p:grpSp>
      <p:grpSp>
        <p:nvGrpSpPr>
          <p:cNvPr id="13" name="Group 12">
            <a:extLst>
              <a:ext uri="{FF2B5EF4-FFF2-40B4-BE49-F238E27FC236}">
                <a16:creationId xmlns:a16="http://schemas.microsoft.com/office/drawing/2014/main" id="{06410B15-DA7D-4FAD-8C6F-BD0D5136CDDA}"/>
              </a:ext>
            </a:extLst>
          </p:cNvPr>
          <p:cNvGrpSpPr/>
          <p:nvPr/>
        </p:nvGrpSpPr>
        <p:grpSpPr>
          <a:xfrm>
            <a:off x="1148487" y="2172149"/>
            <a:ext cx="8809406" cy="2671544"/>
            <a:chOff x="1148487" y="2172149"/>
            <a:chExt cx="8809406" cy="2671544"/>
          </a:xfrm>
        </p:grpSpPr>
        <p:sp>
          <p:nvSpPr>
            <p:cNvPr id="30" name="Arrow: Right 29">
              <a:extLst>
                <a:ext uri="{FF2B5EF4-FFF2-40B4-BE49-F238E27FC236}">
                  <a16:creationId xmlns:a16="http://schemas.microsoft.com/office/drawing/2014/main" id="{6A6C94B0-E84A-4ADE-9A39-B12947422984}"/>
                </a:ext>
              </a:extLst>
            </p:cNvPr>
            <p:cNvSpPr/>
            <p:nvPr/>
          </p:nvSpPr>
          <p:spPr>
            <a:xfrm>
              <a:off x="8722080" y="4490918"/>
              <a:ext cx="410871" cy="18818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2" name="Group 71">
              <a:extLst>
                <a:ext uri="{FF2B5EF4-FFF2-40B4-BE49-F238E27FC236}">
                  <a16:creationId xmlns:a16="http://schemas.microsoft.com/office/drawing/2014/main" id="{97A28589-1099-4E89-8E65-94EA6CFAC468}"/>
                </a:ext>
              </a:extLst>
            </p:cNvPr>
            <p:cNvGrpSpPr/>
            <p:nvPr/>
          </p:nvGrpSpPr>
          <p:grpSpPr>
            <a:xfrm>
              <a:off x="9138592" y="4265794"/>
              <a:ext cx="819301" cy="577899"/>
              <a:chOff x="1287475" y="2106778"/>
              <a:chExt cx="1046074" cy="694944"/>
            </a:xfrm>
          </p:grpSpPr>
          <p:sp>
            <p:nvSpPr>
              <p:cNvPr id="74" name="Rectangle 73">
                <a:extLst>
                  <a:ext uri="{FF2B5EF4-FFF2-40B4-BE49-F238E27FC236}">
                    <a16:creationId xmlns:a16="http://schemas.microsoft.com/office/drawing/2014/main" id="{942C2F5B-9816-406C-87A6-6DAB733B996E}"/>
                  </a:ext>
                </a:extLst>
              </p:cNvPr>
              <p:cNvSpPr/>
              <p:nvPr/>
            </p:nvSpPr>
            <p:spPr>
              <a:xfrm>
                <a:off x="1287475" y="2106778"/>
                <a:ext cx="1046074" cy="694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8673F877-2815-46CA-8AC8-F8497E5926FB}"/>
                  </a:ext>
                </a:extLst>
              </p:cNvPr>
              <p:cNvSpPr/>
              <p:nvPr/>
            </p:nvSpPr>
            <p:spPr>
              <a:xfrm>
                <a:off x="1287475" y="2106778"/>
                <a:ext cx="1046074" cy="241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Shipping</a:t>
                </a:r>
              </a:p>
            </p:txBody>
          </p:sp>
        </p:grpSp>
        <p:sp>
          <p:nvSpPr>
            <p:cNvPr id="109" name="Isosceles Triangle 108">
              <a:extLst>
                <a:ext uri="{FF2B5EF4-FFF2-40B4-BE49-F238E27FC236}">
                  <a16:creationId xmlns:a16="http://schemas.microsoft.com/office/drawing/2014/main" id="{45403FA0-4567-44A2-B706-0408B0B5AE44}"/>
                </a:ext>
              </a:extLst>
            </p:cNvPr>
            <p:cNvSpPr/>
            <p:nvPr/>
          </p:nvSpPr>
          <p:spPr>
            <a:xfrm>
              <a:off x="8057165" y="4389632"/>
              <a:ext cx="753466" cy="38744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INV</a:t>
              </a:r>
            </a:p>
          </p:txBody>
        </p:sp>
        <p:sp>
          <p:nvSpPr>
            <p:cNvPr id="86" name="Smiley Face 85">
              <a:extLst>
                <a:ext uri="{FF2B5EF4-FFF2-40B4-BE49-F238E27FC236}">
                  <a16:creationId xmlns:a16="http://schemas.microsoft.com/office/drawing/2014/main" id="{33D5762C-08D3-40AC-8AFD-392B11EFEEF6}"/>
                </a:ext>
              </a:extLst>
            </p:cNvPr>
            <p:cNvSpPr/>
            <p:nvPr/>
          </p:nvSpPr>
          <p:spPr>
            <a:xfrm>
              <a:off x="9370961" y="4595221"/>
              <a:ext cx="304799" cy="23061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F81427B6-8E63-42F3-BBBB-3EF14B60B722}"/>
                </a:ext>
              </a:extLst>
            </p:cNvPr>
            <p:cNvGrpSpPr/>
            <p:nvPr/>
          </p:nvGrpSpPr>
          <p:grpSpPr>
            <a:xfrm>
              <a:off x="1148487" y="2172149"/>
              <a:ext cx="7662144" cy="2011558"/>
              <a:chOff x="1148487" y="2172149"/>
              <a:chExt cx="7662144" cy="2011558"/>
            </a:xfrm>
          </p:grpSpPr>
          <p:grpSp>
            <p:nvGrpSpPr>
              <p:cNvPr id="6" name="Group 5">
                <a:extLst>
                  <a:ext uri="{FF2B5EF4-FFF2-40B4-BE49-F238E27FC236}">
                    <a16:creationId xmlns:a16="http://schemas.microsoft.com/office/drawing/2014/main" id="{7B3529BE-CFC7-4704-A11B-A08E87C2054A}"/>
                  </a:ext>
                </a:extLst>
              </p:cNvPr>
              <p:cNvGrpSpPr/>
              <p:nvPr/>
            </p:nvGrpSpPr>
            <p:grpSpPr>
              <a:xfrm>
                <a:off x="1148487" y="2172149"/>
                <a:ext cx="896070" cy="421853"/>
                <a:chOff x="1287475" y="2106778"/>
                <a:chExt cx="1046074" cy="694944"/>
              </a:xfrm>
            </p:grpSpPr>
            <p:sp>
              <p:nvSpPr>
                <p:cNvPr id="3" name="Rectangle 2">
                  <a:extLst>
                    <a:ext uri="{FF2B5EF4-FFF2-40B4-BE49-F238E27FC236}">
                      <a16:creationId xmlns:a16="http://schemas.microsoft.com/office/drawing/2014/main" id="{C21BE61E-80CC-4A5A-B0A9-CA2CABC14F39}"/>
                    </a:ext>
                  </a:extLst>
                </p:cNvPr>
                <p:cNvSpPr/>
                <p:nvPr/>
              </p:nvSpPr>
              <p:spPr>
                <a:xfrm>
                  <a:off x="1287475" y="2106778"/>
                  <a:ext cx="1046074" cy="694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045F82D-9B43-460D-BBEE-109D8DE26302}"/>
                    </a:ext>
                  </a:extLst>
                </p:cNvPr>
                <p:cNvSpPr/>
                <p:nvPr/>
              </p:nvSpPr>
              <p:spPr>
                <a:xfrm>
                  <a:off x="1287475" y="2106778"/>
                  <a:ext cx="1046074" cy="241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Receiving</a:t>
                  </a:r>
                </a:p>
              </p:txBody>
            </p:sp>
          </p:grpSp>
          <p:sp>
            <p:nvSpPr>
              <p:cNvPr id="20" name="Isosceles Triangle 19">
                <a:extLst>
                  <a:ext uri="{FF2B5EF4-FFF2-40B4-BE49-F238E27FC236}">
                    <a16:creationId xmlns:a16="http://schemas.microsoft.com/office/drawing/2014/main" id="{FDDC5851-5D65-4BE7-ADE5-8F6A55FB523A}"/>
                  </a:ext>
                </a:extLst>
              </p:cNvPr>
              <p:cNvSpPr/>
              <p:nvPr/>
            </p:nvSpPr>
            <p:spPr>
              <a:xfrm>
                <a:off x="1207011" y="3301614"/>
                <a:ext cx="753466" cy="38744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INV</a:t>
                </a:r>
              </a:p>
            </p:txBody>
          </p:sp>
          <p:grpSp>
            <p:nvGrpSpPr>
              <p:cNvPr id="39" name="Group 38">
                <a:extLst>
                  <a:ext uri="{FF2B5EF4-FFF2-40B4-BE49-F238E27FC236}">
                    <a16:creationId xmlns:a16="http://schemas.microsoft.com/office/drawing/2014/main" id="{5DFA9C6C-6678-4E9D-8777-C61B2D435D7C}"/>
                  </a:ext>
                </a:extLst>
              </p:cNvPr>
              <p:cNvGrpSpPr/>
              <p:nvPr/>
            </p:nvGrpSpPr>
            <p:grpSpPr>
              <a:xfrm>
                <a:off x="2568715" y="3261758"/>
                <a:ext cx="819301" cy="437252"/>
                <a:chOff x="1287475" y="2106778"/>
                <a:chExt cx="1046074" cy="694944"/>
              </a:xfrm>
            </p:grpSpPr>
            <p:sp>
              <p:nvSpPr>
                <p:cNvPr id="41" name="Rectangle 40">
                  <a:extLst>
                    <a:ext uri="{FF2B5EF4-FFF2-40B4-BE49-F238E27FC236}">
                      <a16:creationId xmlns:a16="http://schemas.microsoft.com/office/drawing/2014/main" id="{EF22E7F5-752B-4E3F-9B0F-6B58AFDF4939}"/>
                    </a:ext>
                  </a:extLst>
                </p:cNvPr>
                <p:cNvSpPr/>
                <p:nvPr/>
              </p:nvSpPr>
              <p:spPr>
                <a:xfrm>
                  <a:off x="1287475" y="2106778"/>
                  <a:ext cx="1046074" cy="694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3E86A2D6-2A78-4B4A-BB0C-AA7EF3F89EF0}"/>
                    </a:ext>
                  </a:extLst>
                </p:cNvPr>
                <p:cNvSpPr/>
                <p:nvPr/>
              </p:nvSpPr>
              <p:spPr>
                <a:xfrm>
                  <a:off x="1287475" y="2106778"/>
                  <a:ext cx="1046074" cy="241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Cutting</a:t>
                  </a:r>
                </a:p>
              </p:txBody>
            </p:sp>
          </p:grpSp>
          <p:grpSp>
            <p:nvGrpSpPr>
              <p:cNvPr id="44" name="Group 43">
                <a:extLst>
                  <a:ext uri="{FF2B5EF4-FFF2-40B4-BE49-F238E27FC236}">
                    <a16:creationId xmlns:a16="http://schemas.microsoft.com/office/drawing/2014/main" id="{1ACABD6D-E5D2-4D16-8DB7-FE35ED440592}"/>
                  </a:ext>
                </a:extLst>
              </p:cNvPr>
              <p:cNvGrpSpPr/>
              <p:nvPr/>
            </p:nvGrpSpPr>
            <p:grpSpPr>
              <a:xfrm>
                <a:off x="4007367" y="3261758"/>
                <a:ext cx="819301" cy="437252"/>
                <a:chOff x="1287475" y="2106778"/>
                <a:chExt cx="1046074" cy="694944"/>
              </a:xfrm>
            </p:grpSpPr>
            <p:sp>
              <p:nvSpPr>
                <p:cNvPr id="46" name="Rectangle 45">
                  <a:extLst>
                    <a:ext uri="{FF2B5EF4-FFF2-40B4-BE49-F238E27FC236}">
                      <a16:creationId xmlns:a16="http://schemas.microsoft.com/office/drawing/2014/main" id="{E745580D-DC23-4401-A003-C3C183055D5D}"/>
                    </a:ext>
                  </a:extLst>
                </p:cNvPr>
                <p:cNvSpPr/>
                <p:nvPr/>
              </p:nvSpPr>
              <p:spPr>
                <a:xfrm>
                  <a:off x="1287475" y="2106778"/>
                  <a:ext cx="1046074" cy="694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B5FAB8A1-BCD5-4F6D-BFD1-DF1FD22B9951}"/>
                    </a:ext>
                  </a:extLst>
                </p:cNvPr>
                <p:cNvSpPr/>
                <p:nvPr/>
              </p:nvSpPr>
              <p:spPr>
                <a:xfrm>
                  <a:off x="1287475" y="2106778"/>
                  <a:ext cx="1046074" cy="241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Notch</a:t>
                  </a:r>
                </a:p>
              </p:txBody>
            </p:sp>
          </p:grpSp>
          <p:grpSp>
            <p:nvGrpSpPr>
              <p:cNvPr id="54" name="Group 53">
                <a:extLst>
                  <a:ext uri="{FF2B5EF4-FFF2-40B4-BE49-F238E27FC236}">
                    <a16:creationId xmlns:a16="http://schemas.microsoft.com/office/drawing/2014/main" id="{8D5A7A38-DD41-48AA-9085-12A555CE740D}"/>
                  </a:ext>
                </a:extLst>
              </p:cNvPr>
              <p:cNvGrpSpPr/>
              <p:nvPr/>
            </p:nvGrpSpPr>
            <p:grpSpPr>
              <a:xfrm>
                <a:off x="5507263" y="3284720"/>
                <a:ext cx="819301" cy="437252"/>
                <a:chOff x="1287475" y="2106778"/>
                <a:chExt cx="1046074" cy="694944"/>
              </a:xfrm>
            </p:grpSpPr>
            <p:sp>
              <p:nvSpPr>
                <p:cNvPr id="56" name="Rectangle 55">
                  <a:extLst>
                    <a:ext uri="{FF2B5EF4-FFF2-40B4-BE49-F238E27FC236}">
                      <a16:creationId xmlns:a16="http://schemas.microsoft.com/office/drawing/2014/main" id="{F7BC5646-F94E-497A-B085-9351B2D02FBC}"/>
                    </a:ext>
                  </a:extLst>
                </p:cNvPr>
                <p:cNvSpPr/>
                <p:nvPr/>
              </p:nvSpPr>
              <p:spPr>
                <a:xfrm>
                  <a:off x="1287475" y="2106778"/>
                  <a:ext cx="1046074" cy="694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7BA086E0-FF88-4354-BF0E-9C6830D2B4DD}"/>
                    </a:ext>
                  </a:extLst>
                </p:cNvPr>
                <p:cNvSpPr/>
                <p:nvPr/>
              </p:nvSpPr>
              <p:spPr>
                <a:xfrm>
                  <a:off x="1287475" y="2106778"/>
                  <a:ext cx="1046074" cy="241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Form</a:t>
                  </a:r>
                </a:p>
              </p:txBody>
            </p:sp>
          </p:grpSp>
          <p:grpSp>
            <p:nvGrpSpPr>
              <p:cNvPr id="59" name="Group 58">
                <a:extLst>
                  <a:ext uri="{FF2B5EF4-FFF2-40B4-BE49-F238E27FC236}">
                    <a16:creationId xmlns:a16="http://schemas.microsoft.com/office/drawing/2014/main" id="{B6720B4E-5E78-45C4-846A-6DFDB6471485}"/>
                  </a:ext>
                </a:extLst>
              </p:cNvPr>
              <p:cNvGrpSpPr/>
              <p:nvPr/>
            </p:nvGrpSpPr>
            <p:grpSpPr>
              <a:xfrm>
                <a:off x="6762379" y="3284720"/>
                <a:ext cx="819301" cy="437252"/>
                <a:chOff x="1287475" y="2106778"/>
                <a:chExt cx="1046074" cy="694944"/>
              </a:xfrm>
            </p:grpSpPr>
            <p:sp>
              <p:nvSpPr>
                <p:cNvPr id="61" name="Rectangle 60">
                  <a:extLst>
                    <a:ext uri="{FF2B5EF4-FFF2-40B4-BE49-F238E27FC236}">
                      <a16:creationId xmlns:a16="http://schemas.microsoft.com/office/drawing/2014/main" id="{F3612B94-91AF-48BD-A570-04D7043EF6CF}"/>
                    </a:ext>
                  </a:extLst>
                </p:cNvPr>
                <p:cNvSpPr/>
                <p:nvPr/>
              </p:nvSpPr>
              <p:spPr>
                <a:xfrm>
                  <a:off x="1287475" y="2106778"/>
                  <a:ext cx="1046074" cy="694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29D51DA3-7FE1-4B2A-979D-87F1F283006D}"/>
                    </a:ext>
                  </a:extLst>
                </p:cNvPr>
                <p:cNvSpPr/>
                <p:nvPr/>
              </p:nvSpPr>
              <p:spPr>
                <a:xfrm>
                  <a:off x="1287475" y="2106778"/>
                  <a:ext cx="1046074" cy="241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Weld</a:t>
                  </a:r>
                </a:p>
              </p:txBody>
            </p:sp>
          </p:grpSp>
          <p:sp>
            <p:nvSpPr>
              <p:cNvPr id="76" name="Arrow: Right 75">
                <a:extLst>
                  <a:ext uri="{FF2B5EF4-FFF2-40B4-BE49-F238E27FC236}">
                    <a16:creationId xmlns:a16="http://schemas.microsoft.com/office/drawing/2014/main" id="{81F8CFE0-E5F6-46C0-97E5-BC8C6ACEA9AE}"/>
                  </a:ext>
                </a:extLst>
              </p:cNvPr>
              <p:cNvSpPr/>
              <p:nvPr/>
            </p:nvSpPr>
            <p:spPr>
              <a:xfrm rot="5400000">
                <a:off x="8248514" y="3903911"/>
                <a:ext cx="310875" cy="248717"/>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5" name="Group 94">
                <a:extLst>
                  <a:ext uri="{FF2B5EF4-FFF2-40B4-BE49-F238E27FC236}">
                    <a16:creationId xmlns:a16="http://schemas.microsoft.com/office/drawing/2014/main" id="{07F94807-5AAD-4B7C-B21C-B818E1F0EFF4}"/>
                  </a:ext>
                </a:extLst>
              </p:cNvPr>
              <p:cNvGrpSpPr/>
              <p:nvPr/>
            </p:nvGrpSpPr>
            <p:grpSpPr>
              <a:xfrm>
                <a:off x="7991330" y="3284720"/>
                <a:ext cx="819301" cy="437252"/>
                <a:chOff x="1287475" y="2106778"/>
                <a:chExt cx="1046074" cy="694944"/>
              </a:xfrm>
            </p:grpSpPr>
            <p:sp>
              <p:nvSpPr>
                <p:cNvPr id="96" name="Rectangle 95">
                  <a:extLst>
                    <a:ext uri="{FF2B5EF4-FFF2-40B4-BE49-F238E27FC236}">
                      <a16:creationId xmlns:a16="http://schemas.microsoft.com/office/drawing/2014/main" id="{1F9E952E-AC0F-48B5-992A-3F99DF09492E}"/>
                    </a:ext>
                  </a:extLst>
                </p:cNvPr>
                <p:cNvSpPr/>
                <p:nvPr/>
              </p:nvSpPr>
              <p:spPr>
                <a:xfrm>
                  <a:off x="1287475" y="2106778"/>
                  <a:ext cx="1046074" cy="694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C6D50228-421F-41FA-8C4A-31577CC96D91}"/>
                    </a:ext>
                  </a:extLst>
                </p:cNvPr>
                <p:cNvSpPr/>
                <p:nvPr/>
              </p:nvSpPr>
              <p:spPr>
                <a:xfrm>
                  <a:off x="1287475" y="2106778"/>
                  <a:ext cx="1046074" cy="241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Buff</a:t>
                  </a:r>
                </a:p>
              </p:txBody>
            </p:sp>
          </p:grpSp>
          <p:sp>
            <p:nvSpPr>
              <p:cNvPr id="111" name="Arrow: Right 110">
                <a:extLst>
                  <a:ext uri="{FF2B5EF4-FFF2-40B4-BE49-F238E27FC236}">
                    <a16:creationId xmlns:a16="http://schemas.microsoft.com/office/drawing/2014/main" id="{05212FC8-96BE-49BE-AAAA-B0E88B9DC558}"/>
                  </a:ext>
                </a:extLst>
              </p:cNvPr>
              <p:cNvSpPr/>
              <p:nvPr/>
            </p:nvSpPr>
            <p:spPr>
              <a:xfrm>
                <a:off x="6339036" y="3369196"/>
                <a:ext cx="410871" cy="18818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Arrow: Right 117">
                <a:extLst>
                  <a:ext uri="{FF2B5EF4-FFF2-40B4-BE49-F238E27FC236}">
                    <a16:creationId xmlns:a16="http://schemas.microsoft.com/office/drawing/2014/main" id="{B9C0E3A3-02BB-4A4D-A6A6-9FF201446910}"/>
                  </a:ext>
                </a:extLst>
              </p:cNvPr>
              <p:cNvSpPr/>
              <p:nvPr/>
            </p:nvSpPr>
            <p:spPr>
              <a:xfrm rot="5400000">
                <a:off x="1413216" y="2840834"/>
                <a:ext cx="310875" cy="248717"/>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Arrow: Right 122">
                <a:extLst>
                  <a:ext uri="{FF2B5EF4-FFF2-40B4-BE49-F238E27FC236}">
                    <a16:creationId xmlns:a16="http://schemas.microsoft.com/office/drawing/2014/main" id="{A16756AE-6FE3-419A-ACB3-2FEE4633143E}"/>
                  </a:ext>
                </a:extLst>
              </p:cNvPr>
              <p:cNvSpPr/>
              <p:nvPr/>
            </p:nvSpPr>
            <p:spPr>
              <a:xfrm>
                <a:off x="1932042" y="3338064"/>
                <a:ext cx="601066" cy="212273"/>
              </a:xfrm>
              <a:prstGeom prst="rightArrow">
                <a:avLst>
                  <a:gd name="adj1" fmla="val 50000"/>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Arrow: Right 124">
                <a:extLst>
                  <a:ext uri="{FF2B5EF4-FFF2-40B4-BE49-F238E27FC236}">
                    <a16:creationId xmlns:a16="http://schemas.microsoft.com/office/drawing/2014/main" id="{8E5ED01E-FA81-436E-BA64-14700355708F}"/>
                  </a:ext>
                </a:extLst>
              </p:cNvPr>
              <p:cNvSpPr/>
              <p:nvPr/>
            </p:nvSpPr>
            <p:spPr>
              <a:xfrm>
                <a:off x="3400803" y="3338064"/>
                <a:ext cx="601066" cy="212273"/>
              </a:xfrm>
              <a:prstGeom prst="rightArrow">
                <a:avLst>
                  <a:gd name="adj1" fmla="val 50000"/>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Arrow: Right 125">
                <a:extLst>
                  <a:ext uri="{FF2B5EF4-FFF2-40B4-BE49-F238E27FC236}">
                    <a16:creationId xmlns:a16="http://schemas.microsoft.com/office/drawing/2014/main" id="{5F65B47B-230A-43B4-8C22-6599003565A3}"/>
                  </a:ext>
                </a:extLst>
              </p:cNvPr>
              <p:cNvSpPr/>
              <p:nvPr/>
            </p:nvSpPr>
            <p:spPr>
              <a:xfrm>
                <a:off x="4876711" y="3361026"/>
                <a:ext cx="601066" cy="212273"/>
              </a:xfrm>
              <a:prstGeom prst="rightArrow">
                <a:avLst>
                  <a:gd name="adj1" fmla="val 50000"/>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Arrow: Right 80">
                <a:extLst>
                  <a:ext uri="{FF2B5EF4-FFF2-40B4-BE49-F238E27FC236}">
                    <a16:creationId xmlns:a16="http://schemas.microsoft.com/office/drawing/2014/main" id="{E0E8D9C4-9965-42AA-948D-ADA306CB61BB}"/>
                  </a:ext>
                </a:extLst>
              </p:cNvPr>
              <p:cNvSpPr/>
              <p:nvPr/>
            </p:nvSpPr>
            <p:spPr>
              <a:xfrm>
                <a:off x="7581680" y="3369196"/>
                <a:ext cx="410871" cy="18818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Smiley Face 81">
                <a:extLst>
                  <a:ext uri="{FF2B5EF4-FFF2-40B4-BE49-F238E27FC236}">
                    <a16:creationId xmlns:a16="http://schemas.microsoft.com/office/drawing/2014/main" id="{81C145C7-2135-46A2-85D4-B509878BB841}"/>
                  </a:ext>
                </a:extLst>
              </p:cNvPr>
              <p:cNvSpPr/>
              <p:nvPr/>
            </p:nvSpPr>
            <p:spPr>
              <a:xfrm>
                <a:off x="1405737" y="2345067"/>
                <a:ext cx="304799" cy="23061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Smiley Face 82">
                <a:extLst>
                  <a:ext uri="{FF2B5EF4-FFF2-40B4-BE49-F238E27FC236}">
                    <a16:creationId xmlns:a16="http://schemas.microsoft.com/office/drawing/2014/main" id="{17A0991D-3D4A-49BA-AC33-F55056CEA90C}"/>
                  </a:ext>
                </a:extLst>
              </p:cNvPr>
              <p:cNvSpPr/>
              <p:nvPr/>
            </p:nvSpPr>
            <p:spPr>
              <a:xfrm>
                <a:off x="2602423" y="3442124"/>
                <a:ext cx="304799" cy="230618"/>
              </a:xfrm>
              <a:prstGeom prst="smileyFace">
                <a:avLst>
                  <a:gd name="adj" fmla="val -1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Smiley Face 83">
                <a:extLst>
                  <a:ext uri="{FF2B5EF4-FFF2-40B4-BE49-F238E27FC236}">
                    <a16:creationId xmlns:a16="http://schemas.microsoft.com/office/drawing/2014/main" id="{3BCB9080-D425-49D6-B79A-2D3F1BBA1CCF}"/>
                  </a:ext>
                </a:extLst>
              </p:cNvPr>
              <p:cNvSpPr/>
              <p:nvPr/>
            </p:nvSpPr>
            <p:spPr>
              <a:xfrm>
                <a:off x="4258509" y="3466804"/>
                <a:ext cx="304799" cy="23061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Smiley Face 84">
                <a:extLst>
                  <a:ext uri="{FF2B5EF4-FFF2-40B4-BE49-F238E27FC236}">
                    <a16:creationId xmlns:a16="http://schemas.microsoft.com/office/drawing/2014/main" id="{DEF55B59-5BD8-4E9E-9482-11C3CD825FEE}"/>
                  </a:ext>
                </a:extLst>
              </p:cNvPr>
              <p:cNvSpPr/>
              <p:nvPr/>
            </p:nvSpPr>
            <p:spPr>
              <a:xfrm>
                <a:off x="5758448" y="3461662"/>
                <a:ext cx="304799" cy="230618"/>
              </a:xfrm>
              <a:prstGeom prst="smileyFace">
                <a:avLst>
                  <a:gd name="adj" fmla="val 46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Smiley Face 69">
                <a:extLst>
                  <a:ext uri="{FF2B5EF4-FFF2-40B4-BE49-F238E27FC236}">
                    <a16:creationId xmlns:a16="http://schemas.microsoft.com/office/drawing/2014/main" id="{0236F2DC-FA21-4D5B-8BD8-DFBCC936F9DC}"/>
                  </a:ext>
                </a:extLst>
              </p:cNvPr>
              <p:cNvSpPr/>
              <p:nvPr/>
            </p:nvSpPr>
            <p:spPr>
              <a:xfrm>
                <a:off x="3021973" y="3442125"/>
                <a:ext cx="304799" cy="230618"/>
              </a:xfrm>
              <a:prstGeom prst="smileyFace">
                <a:avLst>
                  <a:gd name="adj" fmla="val -1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1" name="Group 10">
            <a:extLst>
              <a:ext uri="{FF2B5EF4-FFF2-40B4-BE49-F238E27FC236}">
                <a16:creationId xmlns:a16="http://schemas.microsoft.com/office/drawing/2014/main" id="{E0D7D06A-0651-4CAD-B3A2-325AD657955F}"/>
              </a:ext>
            </a:extLst>
          </p:cNvPr>
          <p:cNvGrpSpPr/>
          <p:nvPr/>
        </p:nvGrpSpPr>
        <p:grpSpPr>
          <a:xfrm>
            <a:off x="970189" y="5062552"/>
            <a:ext cx="8100659" cy="871215"/>
            <a:chOff x="970189" y="5062552"/>
            <a:chExt cx="8100659" cy="871215"/>
          </a:xfrm>
        </p:grpSpPr>
        <p:cxnSp>
          <p:nvCxnSpPr>
            <p:cNvPr id="12" name="Straight Connector 11">
              <a:extLst>
                <a:ext uri="{FF2B5EF4-FFF2-40B4-BE49-F238E27FC236}">
                  <a16:creationId xmlns:a16="http://schemas.microsoft.com/office/drawing/2014/main" id="{B0001042-FF96-4337-948D-A00E32237910}"/>
                </a:ext>
              </a:extLst>
            </p:cNvPr>
            <p:cNvCxnSpPr>
              <a:cxnSpLocks/>
            </p:cNvCxnSpPr>
            <p:nvPr/>
          </p:nvCxnSpPr>
          <p:spPr>
            <a:xfrm>
              <a:off x="1337184" y="5576408"/>
              <a:ext cx="1160209" cy="0"/>
            </a:xfrm>
            <a:prstGeom prst="line">
              <a:avLst/>
            </a:prstGeom>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D7B107D3-0684-426C-A418-E6D559D01163}"/>
                </a:ext>
              </a:extLst>
            </p:cNvPr>
            <p:cNvCxnSpPr>
              <a:cxnSpLocks/>
            </p:cNvCxnSpPr>
            <p:nvPr/>
          </p:nvCxnSpPr>
          <p:spPr>
            <a:xfrm>
              <a:off x="2550659" y="5207698"/>
              <a:ext cx="850144" cy="0"/>
            </a:xfrm>
            <a:prstGeom prst="line">
              <a:avLst/>
            </a:prstGeom>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CE033AF-C847-40B5-9485-D64F391AEDAB}"/>
                </a:ext>
              </a:extLst>
            </p:cNvPr>
            <p:cNvCxnSpPr>
              <a:cxnSpLocks/>
            </p:cNvCxnSpPr>
            <p:nvPr/>
          </p:nvCxnSpPr>
          <p:spPr>
            <a:xfrm>
              <a:off x="3372867" y="5576408"/>
              <a:ext cx="603657" cy="0"/>
            </a:xfrm>
            <a:prstGeom prst="line">
              <a:avLst/>
            </a:prstGeom>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15705D9D-1514-4B82-97E8-6613A4A9DF25}"/>
                </a:ext>
              </a:extLst>
            </p:cNvPr>
            <p:cNvCxnSpPr>
              <a:cxnSpLocks/>
            </p:cNvCxnSpPr>
            <p:nvPr/>
          </p:nvCxnSpPr>
          <p:spPr>
            <a:xfrm>
              <a:off x="7561871" y="5576408"/>
              <a:ext cx="1508977" cy="0"/>
            </a:xfrm>
            <a:prstGeom prst="line">
              <a:avLst/>
            </a:prstGeom>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7E44006A-E68B-4520-945D-EA9676910A0B}"/>
                </a:ext>
              </a:extLst>
            </p:cNvPr>
            <p:cNvCxnSpPr>
              <a:cxnSpLocks/>
            </p:cNvCxnSpPr>
            <p:nvPr/>
          </p:nvCxnSpPr>
          <p:spPr>
            <a:xfrm>
              <a:off x="3976524" y="5219048"/>
              <a:ext cx="850144" cy="0"/>
            </a:xfrm>
            <a:prstGeom prst="line">
              <a:avLst/>
            </a:prstGeom>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55B50638-1BF8-4E20-8BCB-F8D90BB46F69}"/>
                </a:ext>
              </a:extLst>
            </p:cNvPr>
            <p:cNvCxnSpPr>
              <a:cxnSpLocks/>
            </p:cNvCxnSpPr>
            <p:nvPr/>
          </p:nvCxnSpPr>
          <p:spPr>
            <a:xfrm>
              <a:off x="5515784" y="5184635"/>
              <a:ext cx="850144" cy="0"/>
            </a:xfrm>
            <a:prstGeom prst="line">
              <a:avLst/>
            </a:prstGeom>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DAEE3B74-0C9C-42A8-964B-8CBB57F09671}"/>
                </a:ext>
              </a:extLst>
            </p:cNvPr>
            <p:cNvCxnSpPr>
              <a:cxnSpLocks/>
            </p:cNvCxnSpPr>
            <p:nvPr/>
          </p:nvCxnSpPr>
          <p:spPr>
            <a:xfrm>
              <a:off x="6746957" y="5184635"/>
              <a:ext cx="850144" cy="0"/>
            </a:xfrm>
            <a:prstGeom prst="line">
              <a:avLst/>
            </a:prstGeom>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999CBF00-6D7F-4E7C-959C-AB2DA842B7AA}"/>
                </a:ext>
              </a:extLst>
            </p:cNvPr>
            <p:cNvCxnSpPr>
              <a:cxnSpLocks/>
            </p:cNvCxnSpPr>
            <p:nvPr/>
          </p:nvCxnSpPr>
          <p:spPr>
            <a:xfrm>
              <a:off x="4868446" y="5576408"/>
              <a:ext cx="603657" cy="0"/>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C18D857C-D49B-46D9-A115-1A48B8343916}"/>
                </a:ext>
              </a:extLst>
            </p:cNvPr>
            <p:cNvCxnSpPr>
              <a:cxnSpLocks/>
            </p:cNvCxnSpPr>
            <p:nvPr/>
          </p:nvCxnSpPr>
          <p:spPr>
            <a:xfrm>
              <a:off x="6385556" y="5579443"/>
              <a:ext cx="349778"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A2AB564-EFEE-406A-9646-2FF89B033FC7}"/>
                </a:ext>
              </a:extLst>
            </p:cNvPr>
            <p:cNvCxnSpPr/>
            <p:nvPr/>
          </p:nvCxnSpPr>
          <p:spPr>
            <a:xfrm>
              <a:off x="2533108" y="5219048"/>
              <a:ext cx="0" cy="357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CF50702-1300-48AA-B404-9DF9BB2DEC99}"/>
                </a:ext>
              </a:extLst>
            </p:cNvPr>
            <p:cNvCxnSpPr/>
            <p:nvPr/>
          </p:nvCxnSpPr>
          <p:spPr>
            <a:xfrm>
              <a:off x="3418814" y="5219048"/>
              <a:ext cx="0" cy="357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3E68AE5-1125-4FE7-B345-4211C6B5B6BA}"/>
                </a:ext>
              </a:extLst>
            </p:cNvPr>
            <p:cNvCxnSpPr/>
            <p:nvPr/>
          </p:nvCxnSpPr>
          <p:spPr>
            <a:xfrm>
              <a:off x="3976524" y="5219048"/>
              <a:ext cx="0" cy="357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BB56F96-5DAD-447A-8599-ABA042EF5F57}"/>
                </a:ext>
              </a:extLst>
            </p:cNvPr>
            <p:cNvCxnSpPr/>
            <p:nvPr/>
          </p:nvCxnSpPr>
          <p:spPr>
            <a:xfrm>
              <a:off x="4818137" y="5219048"/>
              <a:ext cx="0" cy="357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B3E37D3-4149-4E34-BA14-EAAA54DC7C14}"/>
                </a:ext>
              </a:extLst>
            </p:cNvPr>
            <p:cNvCxnSpPr/>
            <p:nvPr/>
          </p:nvCxnSpPr>
          <p:spPr>
            <a:xfrm>
              <a:off x="5515784" y="5209034"/>
              <a:ext cx="0" cy="357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4656A78-75BD-4AF3-9ED4-235198BFBDEA}"/>
                </a:ext>
              </a:extLst>
            </p:cNvPr>
            <p:cNvCxnSpPr/>
            <p:nvPr/>
          </p:nvCxnSpPr>
          <p:spPr>
            <a:xfrm>
              <a:off x="6746957" y="5184635"/>
              <a:ext cx="0" cy="357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924657B-514D-4E30-8E54-2D9020F3C459}"/>
                </a:ext>
              </a:extLst>
            </p:cNvPr>
            <p:cNvCxnSpPr/>
            <p:nvPr/>
          </p:nvCxnSpPr>
          <p:spPr>
            <a:xfrm>
              <a:off x="6374750" y="5219048"/>
              <a:ext cx="0" cy="357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139DCCA-8C87-4134-A3D4-787D07EE9018}"/>
                </a:ext>
              </a:extLst>
            </p:cNvPr>
            <p:cNvCxnSpPr/>
            <p:nvPr/>
          </p:nvCxnSpPr>
          <p:spPr>
            <a:xfrm>
              <a:off x="7581680" y="5219048"/>
              <a:ext cx="0" cy="35736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15BD748-B39F-48C6-86E7-EA5EF842B7EB}"/>
                </a:ext>
              </a:extLst>
            </p:cNvPr>
            <p:cNvSpPr txBox="1"/>
            <p:nvPr/>
          </p:nvSpPr>
          <p:spPr>
            <a:xfrm flipH="1">
              <a:off x="970189" y="5339834"/>
              <a:ext cx="8600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NVA</a:t>
              </a:r>
            </a:p>
          </p:txBody>
        </p:sp>
        <p:sp>
          <p:nvSpPr>
            <p:cNvPr id="143" name="TextBox 142">
              <a:extLst>
                <a:ext uri="{FF2B5EF4-FFF2-40B4-BE49-F238E27FC236}">
                  <a16:creationId xmlns:a16="http://schemas.microsoft.com/office/drawing/2014/main" id="{C5B7C194-8632-4D90-AD7B-48F4B1522034}"/>
                </a:ext>
              </a:extLst>
            </p:cNvPr>
            <p:cNvSpPr txBox="1"/>
            <p:nvPr/>
          </p:nvSpPr>
          <p:spPr>
            <a:xfrm flipH="1">
              <a:off x="2164337" y="5062552"/>
              <a:ext cx="8600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VA</a:t>
              </a:r>
            </a:p>
          </p:txBody>
        </p:sp>
        <p:sp>
          <p:nvSpPr>
            <p:cNvPr id="5" name="TextBox 4">
              <a:extLst>
                <a:ext uri="{FF2B5EF4-FFF2-40B4-BE49-F238E27FC236}">
                  <a16:creationId xmlns:a16="http://schemas.microsoft.com/office/drawing/2014/main" id="{AA907A31-9F01-4CF0-A28B-2951318581A8}"/>
                </a:ext>
              </a:extLst>
            </p:cNvPr>
            <p:cNvSpPr txBox="1"/>
            <p:nvPr/>
          </p:nvSpPr>
          <p:spPr>
            <a:xfrm>
              <a:off x="1498048" y="5576408"/>
              <a:ext cx="6217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 hr.</a:t>
              </a:r>
            </a:p>
          </p:txBody>
        </p:sp>
        <p:sp>
          <p:nvSpPr>
            <p:cNvPr id="77" name="TextBox 76">
              <a:extLst>
                <a:ext uri="{FF2B5EF4-FFF2-40B4-BE49-F238E27FC236}">
                  <a16:creationId xmlns:a16="http://schemas.microsoft.com/office/drawing/2014/main" id="{C6CB78DF-F189-48BB-ADCB-EDE55DDCF8C2}"/>
                </a:ext>
              </a:extLst>
            </p:cNvPr>
            <p:cNvSpPr txBox="1"/>
            <p:nvPr/>
          </p:nvSpPr>
          <p:spPr>
            <a:xfrm>
              <a:off x="8188839" y="5645722"/>
              <a:ext cx="6217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 day</a:t>
              </a:r>
            </a:p>
          </p:txBody>
        </p:sp>
        <p:sp>
          <p:nvSpPr>
            <p:cNvPr id="79" name="TextBox 78">
              <a:extLst>
                <a:ext uri="{FF2B5EF4-FFF2-40B4-BE49-F238E27FC236}">
                  <a16:creationId xmlns:a16="http://schemas.microsoft.com/office/drawing/2014/main" id="{2B59983F-399A-4BA6-A7A5-84E707272CCB}"/>
                </a:ext>
              </a:extLst>
            </p:cNvPr>
            <p:cNvSpPr txBox="1"/>
            <p:nvPr/>
          </p:nvSpPr>
          <p:spPr>
            <a:xfrm>
              <a:off x="3427052" y="5656768"/>
              <a:ext cx="6217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 min</a:t>
              </a:r>
            </a:p>
          </p:txBody>
        </p:sp>
        <p:sp>
          <p:nvSpPr>
            <p:cNvPr id="80" name="TextBox 79">
              <a:extLst>
                <a:ext uri="{FF2B5EF4-FFF2-40B4-BE49-F238E27FC236}">
                  <a16:creationId xmlns:a16="http://schemas.microsoft.com/office/drawing/2014/main" id="{61FF09FE-E05D-4C2C-8874-AE71D9EC8322}"/>
                </a:ext>
              </a:extLst>
            </p:cNvPr>
            <p:cNvSpPr txBox="1"/>
            <p:nvPr/>
          </p:nvSpPr>
          <p:spPr>
            <a:xfrm>
              <a:off x="2683540" y="5221599"/>
              <a:ext cx="6217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 min</a:t>
              </a:r>
            </a:p>
          </p:txBody>
        </p:sp>
        <p:sp>
          <p:nvSpPr>
            <p:cNvPr id="87" name="TextBox 86">
              <a:extLst>
                <a:ext uri="{FF2B5EF4-FFF2-40B4-BE49-F238E27FC236}">
                  <a16:creationId xmlns:a16="http://schemas.microsoft.com/office/drawing/2014/main" id="{D18D2DDF-96D5-4D69-BA90-A293E7A2F4F8}"/>
                </a:ext>
              </a:extLst>
            </p:cNvPr>
            <p:cNvSpPr txBox="1"/>
            <p:nvPr/>
          </p:nvSpPr>
          <p:spPr>
            <a:xfrm>
              <a:off x="5629960" y="5190477"/>
              <a:ext cx="6217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 min</a:t>
              </a:r>
            </a:p>
          </p:txBody>
        </p:sp>
        <p:sp>
          <p:nvSpPr>
            <p:cNvPr id="88" name="TextBox 87">
              <a:extLst>
                <a:ext uri="{FF2B5EF4-FFF2-40B4-BE49-F238E27FC236}">
                  <a16:creationId xmlns:a16="http://schemas.microsoft.com/office/drawing/2014/main" id="{4581E2A5-A54F-45E8-9FC8-AEC4948EFF7C}"/>
                </a:ext>
              </a:extLst>
            </p:cNvPr>
            <p:cNvSpPr txBox="1"/>
            <p:nvPr/>
          </p:nvSpPr>
          <p:spPr>
            <a:xfrm>
              <a:off x="4115686" y="5207698"/>
              <a:ext cx="6217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 min</a:t>
              </a:r>
            </a:p>
          </p:txBody>
        </p:sp>
        <p:sp>
          <p:nvSpPr>
            <p:cNvPr id="89" name="TextBox 88">
              <a:extLst>
                <a:ext uri="{FF2B5EF4-FFF2-40B4-BE49-F238E27FC236}">
                  <a16:creationId xmlns:a16="http://schemas.microsoft.com/office/drawing/2014/main" id="{6BF21DEA-6010-4753-9830-70503036E92E}"/>
                </a:ext>
              </a:extLst>
            </p:cNvPr>
            <p:cNvSpPr txBox="1"/>
            <p:nvPr/>
          </p:nvSpPr>
          <p:spPr>
            <a:xfrm>
              <a:off x="6902155" y="5190477"/>
              <a:ext cx="6217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 min</a:t>
              </a:r>
            </a:p>
          </p:txBody>
        </p:sp>
      </p:grpSp>
      <p:sp>
        <p:nvSpPr>
          <p:cNvPr id="78" name="TextBox 77">
            <a:extLst>
              <a:ext uri="{FF2B5EF4-FFF2-40B4-BE49-F238E27FC236}">
                <a16:creationId xmlns:a16="http://schemas.microsoft.com/office/drawing/2014/main" id="{3B2B06CB-8A7D-4045-927B-EE9AAE5BDD8E}"/>
              </a:ext>
            </a:extLst>
          </p:cNvPr>
          <p:cNvSpPr txBox="1"/>
          <p:nvPr/>
        </p:nvSpPr>
        <p:spPr>
          <a:xfrm>
            <a:off x="8906916" y="1240627"/>
            <a:ext cx="2136598" cy="258532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Types of Waste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Transportation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Inventory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Motion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Waiting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Over Production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Over Processing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Defects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F1C8EFC1-103D-40A6-8FDE-F7D0F06AF995}"/>
              </a:ext>
            </a:extLst>
          </p:cNvPr>
          <p:cNvSpPr txBox="1"/>
          <p:nvPr/>
        </p:nvSpPr>
        <p:spPr>
          <a:xfrm>
            <a:off x="8181884" y="5923560"/>
            <a:ext cx="2861629" cy="64633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New Concern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Infection Risk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60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additive="base">
                                        <p:cTn id="25" dur="500" fill="hold"/>
                                        <p:tgtEl>
                                          <p:spTgt spid="78"/>
                                        </p:tgtEl>
                                        <p:attrNameLst>
                                          <p:attrName>ppt_x</p:attrName>
                                        </p:attrNameLst>
                                      </p:cBhvr>
                                      <p:tavLst>
                                        <p:tav tm="0">
                                          <p:val>
                                            <p:strVal val="#ppt_x"/>
                                          </p:val>
                                        </p:tav>
                                        <p:tav tm="100000">
                                          <p:val>
                                            <p:strVal val="#ppt_x"/>
                                          </p:val>
                                        </p:tav>
                                      </p:tavLst>
                                    </p:anim>
                                    <p:anim calcmode="lin" valueType="num">
                                      <p:cBhvr additive="base">
                                        <p:cTn id="2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additive="base">
                                        <p:cTn id="31" dur="500" fill="hold"/>
                                        <p:tgtEl>
                                          <p:spTgt spid="90"/>
                                        </p:tgtEl>
                                        <p:attrNameLst>
                                          <p:attrName>ppt_x</p:attrName>
                                        </p:attrNameLst>
                                      </p:cBhvr>
                                      <p:tavLst>
                                        <p:tav tm="0">
                                          <p:val>
                                            <p:strVal val="#ppt_x"/>
                                          </p:val>
                                        </p:tav>
                                        <p:tav tm="100000">
                                          <p:val>
                                            <p:strVal val="#ppt_x"/>
                                          </p:val>
                                        </p:tav>
                                      </p:tavLst>
                                    </p:anim>
                                    <p:anim calcmode="lin" valueType="num">
                                      <p:cBhvr additive="base">
                                        <p:cTn id="32"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9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3EB87BF6-43DB-4938-8331-03490CF18682}"/>
              </a:ext>
            </a:extLst>
          </p:cNvPr>
          <p:cNvPicPr>
            <a:picLocks noChangeAspect="1"/>
          </p:cNvPicPr>
          <p:nvPr/>
        </p:nvPicPr>
        <p:blipFill>
          <a:blip r:embed="rId2"/>
          <a:stretch>
            <a:fillRect/>
          </a:stretch>
        </p:blipFill>
        <p:spPr>
          <a:xfrm>
            <a:off x="33113" y="775413"/>
            <a:ext cx="12125774" cy="5379526"/>
          </a:xfrm>
          <a:prstGeom prst="rect">
            <a:avLst/>
          </a:prstGeom>
          <a:noFill/>
        </p:spPr>
      </p:pic>
      <p:sp>
        <p:nvSpPr>
          <p:cNvPr id="2" name="Title 1">
            <a:extLst>
              <a:ext uri="{FF2B5EF4-FFF2-40B4-BE49-F238E27FC236}">
                <a16:creationId xmlns:a16="http://schemas.microsoft.com/office/drawing/2014/main" id="{AFD13D1F-3529-4ACE-9DD8-A491F9B893F6}"/>
              </a:ext>
            </a:extLst>
          </p:cNvPr>
          <p:cNvSpPr>
            <a:spLocks noGrp="1"/>
          </p:cNvSpPr>
          <p:nvPr>
            <p:ph type="title"/>
          </p:nvPr>
        </p:nvSpPr>
        <p:spPr>
          <a:xfrm>
            <a:off x="962558" y="87149"/>
            <a:ext cx="10515600" cy="688264"/>
          </a:xfrm>
        </p:spPr>
        <p:txBody>
          <a:bodyPr>
            <a:normAutofit fontScale="90000"/>
          </a:bodyPr>
          <a:lstStyle/>
          <a:p>
            <a:pPr algn="ctr"/>
            <a:r>
              <a:rPr lang="en-US" sz="3600" dirty="0"/>
              <a:t>Factory Floor Flow – Aerial View – Prior Mitigation</a:t>
            </a:r>
          </a:p>
        </p:txBody>
      </p:sp>
      <p:sp>
        <p:nvSpPr>
          <p:cNvPr id="5" name="TextBox 4">
            <a:extLst>
              <a:ext uri="{FF2B5EF4-FFF2-40B4-BE49-F238E27FC236}">
                <a16:creationId xmlns:a16="http://schemas.microsoft.com/office/drawing/2014/main" id="{487D785E-58B3-49B0-BD54-D37778A015D1}"/>
              </a:ext>
            </a:extLst>
          </p:cNvPr>
          <p:cNvSpPr txBox="1"/>
          <p:nvPr/>
        </p:nvSpPr>
        <p:spPr>
          <a:xfrm>
            <a:off x="962558" y="1064423"/>
            <a:ext cx="801384" cy="5109091"/>
          </a:xfrm>
          <a:prstGeom prst="rect">
            <a:avLst/>
          </a:prstGeom>
          <a:solidFill>
            <a:schemeClr val="accent1">
              <a:tint val="2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Aisle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400B066-FAEE-41F5-959A-1BD975F1C6DA}"/>
              </a:ext>
            </a:extLst>
          </p:cNvPr>
          <p:cNvSpPr txBox="1"/>
          <p:nvPr/>
        </p:nvSpPr>
        <p:spPr>
          <a:xfrm>
            <a:off x="1755444" y="5768841"/>
            <a:ext cx="10356089" cy="398336"/>
          </a:xfrm>
          <a:prstGeom prst="rect">
            <a:avLst/>
          </a:prstGeom>
          <a:solidFill>
            <a:schemeClr val="accent1">
              <a:tint val="2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Aisle</a:t>
            </a:r>
          </a:p>
        </p:txBody>
      </p:sp>
      <p:sp>
        <p:nvSpPr>
          <p:cNvPr id="7" name="Rectangle 6">
            <a:extLst>
              <a:ext uri="{FF2B5EF4-FFF2-40B4-BE49-F238E27FC236}">
                <a16:creationId xmlns:a16="http://schemas.microsoft.com/office/drawing/2014/main" id="{70FD6F64-CC9C-42FD-9D1B-B806A8C0C49A}"/>
              </a:ext>
            </a:extLst>
          </p:cNvPr>
          <p:cNvSpPr/>
          <p:nvPr/>
        </p:nvSpPr>
        <p:spPr>
          <a:xfrm>
            <a:off x="275798" y="1064423"/>
            <a:ext cx="678114" cy="2429164"/>
          </a:xfrm>
          <a:prstGeom prst="rect">
            <a:avLst/>
          </a:prstGeom>
          <a:solidFill>
            <a:schemeClr val="bg1">
              <a:lumMod val="85000"/>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Receiving</a:t>
            </a:r>
            <a:endPar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CE7C0BC-6FF6-4600-B04A-A820424BD73F}"/>
              </a:ext>
            </a:extLst>
          </p:cNvPr>
          <p:cNvSpPr/>
          <p:nvPr/>
        </p:nvSpPr>
        <p:spPr>
          <a:xfrm>
            <a:off x="11405924" y="1763158"/>
            <a:ext cx="678114" cy="2429164"/>
          </a:xfrm>
          <a:prstGeom prst="rect">
            <a:avLst/>
          </a:prstGeom>
          <a:solidFill>
            <a:schemeClr val="bg1">
              <a:lumMod val="85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Shipping</a:t>
            </a:r>
            <a:endPar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grpSp>
        <p:nvGrpSpPr>
          <p:cNvPr id="68" name="Group 67">
            <a:extLst>
              <a:ext uri="{FF2B5EF4-FFF2-40B4-BE49-F238E27FC236}">
                <a16:creationId xmlns:a16="http://schemas.microsoft.com/office/drawing/2014/main" id="{95CF32E4-C371-4BEE-A192-313ACD207B47}"/>
              </a:ext>
            </a:extLst>
          </p:cNvPr>
          <p:cNvGrpSpPr/>
          <p:nvPr/>
        </p:nvGrpSpPr>
        <p:grpSpPr>
          <a:xfrm>
            <a:off x="438500" y="1986582"/>
            <a:ext cx="11563716" cy="1458310"/>
            <a:chOff x="466039" y="1992759"/>
            <a:chExt cx="11563716" cy="1458310"/>
          </a:xfrm>
          <a:noFill/>
        </p:grpSpPr>
        <p:pic>
          <p:nvPicPr>
            <p:cNvPr id="10" name="Graphic 9" descr="Box trolley">
              <a:extLst>
                <a:ext uri="{FF2B5EF4-FFF2-40B4-BE49-F238E27FC236}">
                  <a16:creationId xmlns:a16="http://schemas.microsoft.com/office/drawing/2014/main" id="{C7BA5DD3-10C7-4E5F-BEB5-9A67809EEE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8393" y="2423664"/>
              <a:ext cx="549564" cy="549564"/>
            </a:xfrm>
            <a:prstGeom prst="rect">
              <a:avLst/>
            </a:prstGeom>
          </p:spPr>
        </p:pic>
        <p:grpSp>
          <p:nvGrpSpPr>
            <p:cNvPr id="11" name="Group 10">
              <a:extLst>
                <a:ext uri="{FF2B5EF4-FFF2-40B4-BE49-F238E27FC236}">
                  <a16:creationId xmlns:a16="http://schemas.microsoft.com/office/drawing/2014/main" id="{8106FBA1-7D2F-45AA-9307-4C568E9AA9B1}"/>
                </a:ext>
              </a:extLst>
            </p:cNvPr>
            <p:cNvGrpSpPr/>
            <p:nvPr/>
          </p:nvGrpSpPr>
          <p:grpSpPr>
            <a:xfrm>
              <a:off x="2852774" y="2598075"/>
              <a:ext cx="819301" cy="577899"/>
              <a:chOff x="1287475" y="2106778"/>
              <a:chExt cx="1046074" cy="694944"/>
            </a:xfrm>
            <a:grpFill/>
          </p:grpSpPr>
          <p:sp>
            <p:nvSpPr>
              <p:cNvPr id="12" name="Rectangle 11">
                <a:extLst>
                  <a:ext uri="{FF2B5EF4-FFF2-40B4-BE49-F238E27FC236}">
                    <a16:creationId xmlns:a16="http://schemas.microsoft.com/office/drawing/2014/main" id="{1B953E5B-93A9-4761-B10C-5CF44A30AAF9}"/>
                  </a:ext>
                </a:extLst>
              </p:cNvPr>
              <p:cNvSpPr/>
              <p:nvPr/>
            </p:nvSpPr>
            <p:spPr>
              <a:xfrm>
                <a:off x="1287475" y="2106778"/>
                <a:ext cx="1046074" cy="69494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43CC180-05E3-4C7E-8F85-FCB66CE1A70E}"/>
                  </a:ext>
                </a:extLst>
              </p:cNvPr>
              <p:cNvSpPr/>
              <p:nvPr/>
            </p:nvSpPr>
            <p:spPr>
              <a:xfrm>
                <a:off x="1287475" y="2106778"/>
                <a:ext cx="1046074" cy="24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Cutting</a:t>
                </a:r>
              </a:p>
            </p:txBody>
          </p:sp>
        </p:grpSp>
        <p:grpSp>
          <p:nvGrpSpPr>
            <p:cNvPr id="14" name="Group 13">
              <a:extLst>
                <a:ext uri="{FF2B5EF4-FFF2-40B4-BE49-F238E27FC236}">
                  <a16:creationId xmlns:a16="http://schemas.microsoft.com/office/drawing/2014/main" id="{92001938-01B7-4C82-BAED-52911AF7DF01}"/>
                </a:ext>
              </a:extLst>
            </p:cNvPr>
            <p:cNvGrpSpPr/>
            <p:nvPr/>
          </p:nvGrpSpPr>
          <p:grpSpPr>
            <a:xfrm>
              <a:off x="4116337" y="2598075"/>
              <a:ext cx="819301" cy="577899"/>
              <a:chOff x="1287475" y="2106778"/>
              <a:chExt cx="1046074" cy="694944"/>
            </a:xfrm>
            <a:grpFill/>
          </p:grpSpPr>
          <p:sp>
            <p:nvSpPr>
              <p:cNvPr id="15" name="Rectangle 14">
                <a:extLst>
                  <a:ext uri="{FF2B5EF4-FFF2-40B4-BE49-F238E27FC236}">
                    <a16:creationId xmlns:a16="http://schemas.microsoft.com/office/drawing/2014/main" id="{69938917-5DB6-4FA3-8A23-4E1B5508F5A0}"/>
                  </a:ext>
                </a:extLst>
              </p:cNvPr>
              <p:cNvSpPr/>
              <p:nvPr/>
            </p:nvSpPr>
            <p:spPr>
              <a:xfrm>
                <a:off x="1287475" y="2106778"/>
                <a:ext cx="1046074" cy="69494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B39AE77-47B2-455B-9768-C1755C8AC66A}"/>
                  </a:ext>
                </a:extLst>
              </p:cNvPr>
              <p:cNvSpPr/>
              <p:nvPr/>
            </p:nvSpPr>
            <p:spPr>
              <a:xfrm>
                <a:off x="1287475" y="2106778"/>
                <a:ext cx="1046074" cy="24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Notch</a:t>
                </a:r>
              </a:p>
            </p:txBody>
          </p:sp>
        </p:grpSp>
        <p:grpSp>
          <p:nvGrpSpPr>
            <p:cNvPr id="17" name="Group 16">
              <a:extLst>
                <a:ext uri="{FF2B5EF4-FFF2-40B4-BE49-F238E27FC236}">
                  <a16:creationId xmlns:a16="http://schemas.microsoft.com/office/drawing/2014/main" id="{EF340274-9D77-41C8-B787-66971C18E4FA}"/>
                </a:ext>
              </a:extLst>
            </p:cNvPr>
            <p:cNvGrpSpPr/>
            <p:nvPr/>
          </p:nvGrpSpPr>
          <p:grpSpPr>
            <a:xfrm>
              <a:off x="5801737" y="2598075"/>
              <a:ext cx="819301" cy="577899"/>
              <a:chOff x="1287475" y="2106778"/>
              <a:chExt cx="1046074" cy="694944"/>
            </a:xfrm>
            <a:grpFill/>
          </p:grpSpPr>
          <p:sp>
            <p:nvSpPr>
              <p:cNvPr id="18" name="Rectangle 17">
                <a:extLst>
                  <a:ext uri="{FF2B5EF4-FFF2-40B4-BE49-F238E27FC236}">
                    <a16:creationId xmlns:a16="http://schemas.microsoft.com/office/drawing/2014/main" id="{E73024A6-4FCA-4B50-BCB6-F5B1B48EFB49}"/>
                  </a:ext>
                </a:extLst>
              </p:cNvPr>
              <p:cNvSpPr/>
              <p:nvPr/>
            </p:nvSpPr>
            <p:spPr>
              <a:xfrm>
                <a:off x="1287475" y="2106778"/>
                <a:ext cx="1046074" cy="69494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352DAB3-933F-48CA-9F76-3CE46BBAFD61}"/>
                  </a:ext>
                </a:extLst>
              </p:cNvPr>
              <p:cNvSpPr/>
              <p:nvPr/>
            </p:nvSpPr>
            <p:spPr>
              <a:xfrm>
                <a:off x="1287475" y="2106778"/>
                <a:ext cx="1046074" cy="24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Form</a:t>
                </a:r>
              </a:p>
            </p:txBody>
          </p:sp>
        </p:grpSp>
        <p:grpSp>
          <p:nvGrpSpPr>
            <p:cNvPr id="20" name="Group 19">
              <a:extLst>
                <a:ext uri="{FF2B5EF4-FFF2-40B4-BE49-F238E27FC236}">
                  <a16:creationId xmlns:a16="http://schemas.microsoft.com/office/drawing/2014/main" id="{8C8497B8-C4D7-4848-9659-7EBF28C725E9}"/>
                </a:ext>
              </a:extLst>
            </p:cNvPr>
            <p:cNvGrpSpPr/>
            <p:nvPr/>
          </p:nvGrpSpPr>
          <p:grpSpPr>
            <a:xfrm>
              <a:off x="7399353" y="2598075"/>
              <a:ext cx="819301" cy="577899"/>
              <a:chOff x="1287475" y="2106778"/>
              <a:chExt cx="1046074" cy="694944"/>
            </a:xfrm>
            <a:grpFill/>
          </p:grpSpPr>
          <p:sp>
            <p:nvSpPr>
              <p:cNvPr id="21" name="Rectangle 20">
                <a:extLst>
                  <a:ext uri="{FF2B5EF4-FFF2-40B4-BE49-F238E27FC236}">
                    <a16:creationId xmlns:a16="http://schemas.microsoft.com/office/drawing/2014/main" id="{71A16BDA-4AD0-4438-AE31-2D464789935C}"/>
                  </a:ext>
                </a:extLst>
              </p:cNvPr>
              <p:cNvSpPr/>
              <p:nvPr/>
            </p:nvSpPr>
            <p:spPr>
              <a:xfrm>
                <a:off x="1287475" y="2106778"/>
                <a:ext cx="1046074" cy="69494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9718F2B-DF14-4225-B037-50756AB89EFB}"/>
                  </a:ext>
                </a:extLst>
              </p:cNvPr>
              <p:cNvSpPr/>
              <p:nvPr/>
            </p:nvSpPr>
            <p:spPr>
              <a:xfrm>
                <a:off x="1287475" y="2106778"/>
                <a:ext cx="1046074" cy="24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Weld</a:t>
                </a:r>
              </a:p>
            </p:txBody>
          </p:sp>
        </p:grpSp>
        <p:grpSp>
          <p:nvGrpSpPr>
            <p:cNvPr id="23" name="Group 22">
              <a:extLst>
                <a:ext uri="{FF2B5EF4-FFF2-40B4-BE49-F238E27FC236}">
                  <a16:creationId xmlns:a16="http://schemas.microsoft.com/office/drawing/2014/main" id="{227DEE4E-BB0D-400A-AB36-A26D665D3973}"/>
                </a:ext>
              </a:extLst>
            </p:cNvPr>
            <p:cNvGrpSpPr/>
            <p:nvPr/>
          </p:nvGrpSpPr>
          <p:grpSpPr>
            <a:xfrm>
              <a:off x="8949619" y="2617267"/>
              <a:ext cx="819301" cy="577899"/>
              <a:chOff x="1287475" y="2106778"/>
              <a:chExt cx="1046074" cy="694944"/>
            </a:xfrm>
            <a:grpFill/>
          </p:grpSpPr>
          <p:sp>
            <p:nvSpPr>
              <p:cNvPr id="24" name="Rectangle 23">
                <a:extLst>
                  <a:ext uri="{FF2B5EF4-FFF2-40B4-BE49-F238E27FC236}">
                    <a16:creationId xmlns:a16="http://schemas.microsoft.com/office/drawing/2014/main" id="{BDBB59D4-2E00-4F4F-A8E4-FCB3F87B3E36}"/>
                  </a:ext>
                </a:extLst>
              </p:cNvPr>
              <p:cNvSpPr/>
              <p:nvPr/>
            </p:nvSpPr>
            <p:spPr>
              <a:xfrm>
                <a:off x="1287475" y="2106778"/>
                <a:ext cx="1046074" cy="69494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C643BFB-B6A8-43AF-B9DB-4F0CD9CC899E}"/>
                  </a:ext>
                </a:extLst>
              </p:cNvPr>
              <p:cNvSpPr/>
              <p:nvPr/>
            </p:nvSpPr>
            <p:spPr>
              <a:xfrm>
                <a:off x="1287475" y="2106778"/>
                <a:ext cx="1046074" cy="24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Buff</a:t>
                </a:r>
              </a:p>
            </p:txBody>
          </p:sp>
        </p:grpSp>
        <p:grpSp>
          <p:nvGrpSpPr>
            <p:cNvPr id="26" name="Group 25">
              <a:extLst>
                <a:ext uri="{FF2B5EF4-FFF2-40B4-BE49-F238E27FC236}">
                  <a16:creationId xmlns:a16="http://schemas.microsoft.com/office/drawing/2014/main" id="{663BE6DF-88AB-4E11-88A5-8CD841E63B31}"/>
                </a:ext>
              </a:extLst>
            </p:cNvPr>
            <p:cNvGrpSpPr/>
            <p:nvPr/>
          </p:nvGrpSpPr>
          <p:grpSpPr>
            <a:xfrm>
              <a:off x="466039" y="2958140"/>
              <a:ext cx="425081" cy="399550"/>
              <a:chOff x="904950" y="2738685"/>
              <a:chExt cx="425081" cy="399550"/>
            </a:xfrm>
            <a:grpFill/>
          </p:grpSpPr>
          <p:sp>
            <p:nvSpPr>
              <p:cNvPr id="27" name="Rectangle 26">
                <a:extLst>
                  <a:ext uri="{FF2B5EF4-FFF2-40B4-BE49-F238E27FC236}">
                    <a16:creationId xmlns:a16="http://schemas.microsoft.com/office/drawing/2014/main" id="{A3FE0429-7210-4DDA-9551-7EB651495E24}"/>
                  </a:ext>
                </a:extLst>
              </p:cNvPr>
              <p:cNvSpPr/>
              <p:nvPr/>
            </p:nvSpPr>
            <p:spPr>
              <a:xfrm>
                <a:off x="904950" y="2956519"/>
                <a:ext cx="199372" cy="18171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03864EF-876B-4478-95E7-93F199099AFF}"/>
                  </a:ext>
                </a:extLst>
              </p:cNvPr>
              <p:cNvSpPr/>
              <p:nvPr/>
            </p:nvSpPr>
            <p:spPr>
              <a:xfrm>
                <a:off x="1130503" y="2956519"/>
                <a:ext cx="199372" cy="18171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6EED475E-6622-4ACA-90D3-630DD97AFC54}"/>
                  </a:ext>
                </a:extLst>
              </p:cNvPr>
              <p:cNvSpPr/>
              <p:nvPr/>
            </p:nvSpPr>
            <p:spPr>
              <a:xfrm>
                <a:off x="904950" y="2738685"/>
                <a:ext cx="199372" cy="18171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FBEA21C-4595-439C-A874-F62400F6C317}"/>
                  </a:ext>
                </a:extLst>
              </p:cNvPr>
              <p:cNvSpPr/>
              <p:nvPr/>
            </p:nvSpPr>
            <p:spPr>
              <a:xfrm>
                <a:off x="1130659" y="2738685"/>
                <a:ext cx="199372" cy="18171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Rectangle 30">
              <a:extLst>
                <a:ext uri="{FF2B5EF4-FFF2-40B4-BE49-F238E27FC236}">
                  <a16:creationId xmlns:a16="http://schemas.microsoft.com/office/drawing/2014/main" id="{6B2E3D30-9ED2-4963-A692-D9645EB093B5}"/>
                </a:ext>
              </a:extLst>
            </p:cNvPr>
            <p:cNvSpPr/>
            <p:nvPr/>
          </p:nvSpPr>
          <p:spPr>
            <a:xfrm>
              <a:off x="2026311" y="2440088"/>
              <a:ext cx="376953" cy="7208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917FF3A2-A648-4D76-AC87-73E9C9B4E6BD}"/>
                </a:ext>
              </a:extLst>
            </p:cNvPr>
            <p:cNvGrpSpPr/>
            <p:nvPr/>
          </p:nvGrpSpPr>
          <p:grpSpPr>
            <a:xfrm>
              <a:off x="11604674" y="1992759"/>
              <a:ext cx="425081" cy="399550"/>
              <a:chOff x="10596975" y="2005445"/>
              <a:chExt cx="425081" cy="399550"/>
            </a:xfrm>
            <a:grpFill/>
          </p:grpSpPr>
          <p:sp>
            <p:nvSpPr>
              <p:cNvPr id="33" name="Rectangle 32">
                <a:extLst>
                  <a:ext uri="{FF2B5EF4-FFF2-40B4-BE49-F238E27FC236}">
                    <a16:creationId xmlns:a16="http://schemas.microsoft.com/office/drawing/2014/main" id="{3C073CFB-7324-4677-90EC-EC700D10DA69}"/>
                  </a:ext>
                </a:extLst>
              </p:cNvPr>
              <p:cNvSpPr/>
              <p:nvPr/>
            </p:nvSpPr>
            <p:spPr>
              <a:xfrm>
                <a:off x="10596975" y="2223279"/>
                <a:ext cx="199372" cy="18171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09E84AC-7B9A-40F2-9583-A7E862BCCB03}"/>
                  </a:ext>
                </a:extLst>
              </p:cNvPr>
              <p:cNvSpPr/>
              <p:nvPr/>
            </p:nvSpPr>
            <p:spPr>
              <a:xfrm>
                <a:off x="10822528" y="2223279"/>
                <a:ext cx="199372" cy="18171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BD199AA-D8E8-4078-AEFD-A00C824DC327}"/>
                  </a:ext>
                </a:extLst>
              </p:cNvPr>
              <p:cNvSpPr/>
              <p:nvPr/>
            </p:nvSpPr>
            <p:spPr>
              <a:xfrm>
                <a:off x="10596975" y="2005445"/>
                <a:ext cx="199372" cy="18171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2BECDD52-3AAF-4928-AAE3-B320A74E4797}"/>
                  </a:ext>
                </a:extLst>
              </p:cNvPr>
              <p:cNvSpPr/>
              <p:nvPr/>
            </p:nvSpPr>
            <p:spPr>
              <a:xfrm>
                <a:off x="10822684" y="2005445"/>
                <a:ext cx="199372" cy="18171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TextBox 36">
              <a:extLst>
                <a:ext uri="{FF2B5EF4-FFF2-40B4-BE49-F238E27FC236}">
                  <a16:creationId xmlns:a16="http://schemas.microsoft.com/office/drawing/2014/main" id="{F55F8498-1814-44C6-B3B5-544130BD1C89}"/>
                </a:ext>
              </a:extLst>
            </p:cNvPr>
            <p:cNvSpPr txBox="1"/>
            <p:nvPr/>
          </p:nvSpPr>
          <p:spPr>
            <a:xfrm>
              <a:off x="1986983" y="2083617"/>
              <a:ext cx="520244" cy="276999"/>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Steel</a:t>
              </a:r>
            </a:p>
          </p:txBody>
        </p:sp>
        <p:sp>
          <p:nvSpPr>
            <p:cNvPr id="39" name="Arrow: Right 38">
              <a:extLst>
                <a:ext uri="{FF2B5EF4-FFF2-40B4-BE49-F238E27FC236}">
                  <a16:creationId xmlns:a16="http://schemas.microsoft.com/office/drawing/2014/main" id="{0E021EE8-6118-47F2-8043-18DB77FC8402}"/>
                </a:ext>
              </a:extLst>
            </p:cNvPr>
            <p:cNvSpPr/>
            <p:nvPr/>
          </p:nvSpPr>
          <p:spPr>
            <a:xfrm>
              <a:off x="2443508" y="2774643"/>
              <a:ext cx="394867" cy="244202"/>
            </a:xfrm>
            <a:prstGeom prst="rightArrow">
              <a:avLst>
                <a:gd name="adj1" fmla="val 50000"/>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rrow: Right 39">
              <a:extLst>
                <a:ext uri="{FF2B5EF4-FFF2-40B4-BE49-F238E27FC236}">
                  <a16:creationId xmlns:a16="http://schemas.microsoft.com/office/drawing/2014/main" id="{E9EE9657-71FC-40C9-BFB3-33B6981553F6}"/>
                </a:ext>
              </a:extLst>
            </p:cNvPr>
            <p:cNvSpPr/>
            <p:nvPr/>
          </p:nvSpPr>
          <p:spPr>
            <a:xfrm>
              <a:off x="4977581" y="2770538"/>
              <a:ext cx="819301" cy="280553"/>
            </a:xfrm>
            <a:prstGeom prst="rightArrow">
              <a:avLst>
                <a:gd name="adj1" fmla="val 50000"/>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Arrow: Right 40">
              <a:extLst>
                <a:ext uri="{FF2B5EF4-FFF2-40B4-BE49-F238E27FC236}">
                  <a16:creationId xmlns:a16="http://schemas.microsoft.com/office/drawing/2014/main" id="{D0D09B56-BADB-481E-8EEC-656AEB7BA216}"/>
                </a:ext>
              </a:extLst>
            </p:cNvPr>
            <p:cNvSpPr/>
            <p:nvPr/>
          </p:nvSpPr>
          <p:spPr>
            <a:xfrm>
              <a:off x="9760836" y="2843210"/>
              <a:ext cx="1645866" cy="296645"/>
            </a:xfrm>
            <a:prstGeom prst="rightArrow">
              <a:avLst>
                <a:gd name="adj1" fmla="val 50000"/>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rrow: Right 41">
              <a:extLst>
                <a:ext uri="{FF2B5EF4-FFF2-40B4-BE49-F238E27FC236}">
                  <a16:creationId xmlns:a16="http://schemas.microsoft.com/office/drawing/2014/main" id="{0AD861C5-D7B0-4705-9D24-4355C5C1B2B5}"/>
                </a:ext>
              </a:extLst>
            </p:cNvPr>
            <p:cNvSpPr/>
            <p:nvPr/>
          </p:nvSpPr>
          <p:spPr>
            <a:xfrm>
              <a:off x="3704178" y="2789861"/>
              <a:ext cx="394867" cy="244202"/>
            </a:xfrm>
            <a:prstGeom prst="rightArrow">
              <a:avLst>
                <a:gd name="adj1" fmla="val 50000"/>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Arrow: Right 42">
              <a:extLst>
                <a:ext uri="{FF2B5EF4-FFF2-40B4-BE49-F238E27FC236}">
                  <a16:creationId xmlns:a16="http://schemas.microsoft.com/office/drawing/2014/main" id="{22C5F88F-7245-4F5B-9A72-3FE2C9EE03C4}"/>
                </a:ext>
              </a:extLst>
            </p:cNvPr>
            <p:cNvSpPr/>
            <p:nvPr/>
          </p:nvSpPr>
          <p:spPr>
            <a:xfrm>
              <a:off x="6662981" y="2797913"/>
              <a:ext cx="689022" cy="253177"/>
            </a:xfrm>
            <a:prstGeom prst="rightArrow">
              <a:avLst>
                <a:gd name="adj1" fmla="val 50000"/>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Arrow: Right 43">
              <a:extLst>
                <a:ext uri="{FF2B5EF4-FFF2-40B4-BE49-F238E27FC236}">
                  <a16:creationId xmlns:a16="http://schemas.microsoft.com/office/drawing/2014/main" id="{9CECFACC-A35C-4F09-8292-45043A8C485A}"/>
                </a:ext>
              </a:extLst>
            </p:cNvPr>
            <p:cNvSpPr/>
            <p:nvPr/>
          </p:nvSpPr>
          <p:spPr>
            <a:xfrm>
              <a:off x="8250578" y="2827978"/>
              <a:ext cx="687115" cy="311878"/>
            </a:xfrm>
            <a:prstGeom prst="rightArrow">
              <a:avLst>
                <a:gd name="adj1" fmla="val 50000"/>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lowchart: Or 51">
              <a:extLst>
                <a:ext uri="{FF2B5EF4-FFF2-40B4-BE49-F238E27FC236}">
                  <a16:creationId xmlns:a16="http://schemas.microsoft.com/office/drawing/2014/main" id="{81C99AD6-E259-42E2-9F66-D205D0E6A45A}"/>
                </a:ext>
              </a:extLst>
            </p:cNvPr>
            <p:cNvSpPr/>
            <p:nvPr/>
          </p:nvSpPr>
          <p:spPr>
            <a:xfrm>
              <a:off x="2897108" y="3188992"/>
              <a:ext cx="193242" cy="200743"/>
            </a:xfrm>
            <a:prstGeom prst="flowChar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Flowchart: Or 52">
              <a:extLst>
                <a:ext uri="{FF2B5EF4-FFF2-40B4-BE49-F238E27FC236}">
                  <a16:creationId xmlns:a16="http://schemas.microsoft.com/office/drawing/2014/main" id="{B14EC4E0-AF3F-45F5-9210-B6706C841864}"/>
                </a:ext>
              </a:extLst>
            </p:cNvPr>
            <p:cNvSpPr/>
            <p:nvPr/>
          </p:nvSpPr>
          <p:spPr>
            <a:xfrm>
              <a:off x="3418512" y="3221176"/>
              <a:ext cx="193242" cy="200743"/>
            </a:xfrm>
            <a:prstGeom prst="flowChar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lowchart: Or 53">
              <a:extLst>
                <a:ext uri="{FF2B5EF4-FFF2-40B4-BE49-F238E27FC236}">
                  <a16:creationId xmlns:a16="http://schemas.microsoft.com/office/drawing/2014/main" id="{DE34CD38-D705-45AB-AC9D-F8E494F7EA19}"/>
                </a:ext>
              </a:extLst>
            </p:cNvPr>
            <p:cNvSpPr/>
            <p:nvPr/>
          </p:nvSpPr>
          <p:spPr>
            <a:xfrm>
              <a:off x="714996" y="2711395"/>
              <a:ext cx="193242" cy="200743"/>
            </a:xfrm>
            <a:prstGeom prst="flowChar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Flowchart: Or 54">
              <a:extLst>
                <a:ext uri="{FF2B5EF4-FFF2-40B4-BE49-F238E27FC236}">
                  <a16:creationId xmlns:a16="http://schemas.microsoft.com/office/drawing/2014/main" id="{715733C1-BE06-486E-B93D-D36FB11BAF43}"/>
                </a:ext>
              </a:extLst>
            </p:cNvPr>
            <p:cNvSpPr/>
            <p:nvPr/>
          </p:nvSpPr>
          <p:spPr>
            <a:xfrm>
              <a:off x="5819678" y="3243812"/>
              <a:ext cx="193242" cy="200743"/>
            </a:xfrm>
            <a:prstGeom prst="flowChar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lowchart: Or 55">
              <a:extLst>
                <a:ext uri="{FF2B5EF4-FFF2-40B4-BE49-F238E27FC236}">
                  <a16:creationId xmlns:a16="http://schemas.microsoft.com/office/drawing/2014/main" id="{221B2F8A-80C9-47AC-93D7-F26BB14B2742}"/>
                </a:ext>
              </a:extLst>
            </p:cNvPr>
            <p:cNvSpPr/>
            <p:nvPr/>
          </p:nvSpPr>
          <p:spPr>
            <a:xfrm>
              <a:off x="11636985" y="2482359"/>
              <a:ext cx="193242" cy="200743"/>
            </a:xfrm>
            <a:prstGeom prst="flowChar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lowchart: Or 56">
              <a:extLst>
                <a:ext uri="{FF2B5EF4-FFF2-40B4-BE49-F238E27FC236}">
                  <a16:creationId xmlns:a16="http://schemas.microsoft.com/office/drawing/2014/main" id="{434725FB-89B6-4777-8217-D6C81F390F18}"/>
                </a:ext>
              </a:extLst>
            </p:cNvPr>
            <p:cNvSpPr/>
            <p:nvPr/>
          </p:nvSpPr>
          <p:spPr>
            <a:xfrm>
              <a:off x="4446202" y="3250326"/>
              <a:ext cx="193242" cy="200743"/>
            </a:xfrm>
            <a:prstGeom prst="flowChar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lowchart: Or 57">
              <a:extLst>
                <a:ext uri="{FF2B5EF4-FFF2-40B4-BE49-F238E27FC236}">
                  <a16:creationId xmlns:a16="http://schemas.microsoft.com/office/drawing/2014/main" id="{A3411B7F-E016-4905-8DD6-F2973FBDE357}"/>
                </a:ext>
              </a:extLst>
            </p:cNvPr>
            <p:cNvSpPr/>
            <p:nvPr/>
          </p:nvSpPr>
          <p:spPr>
            <a:xfrm>
              <a:off x="1065120" y="2397332"/>
              <a:ext cx="193242" cy="200743"/>
            </a:xfrm>
            <a:prstGeom prst="flowChar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9" name="Oval 58">
            <a:extLst>
              <a:ext uri="{FF2B5EF4-FFF2-40B4-BE49-F238E27FC236}">
                <a16:creationId xmlns:a16="http://schemas.microsoft.com/office/drawing/2014/main" id="{5FE203E9-A6C5-4FA1-BC64-8333A77810D5}"/>
              </a:ext>
            </a:extLst>
          </p:cNvPr>
          <p:cNvSpPr/>
          <p:nvPr/>
        </p:nvSpPr>
        <p:spPr>
          <a:xfrm>
            <a:off x="3933122" y="2827194"/>
            <a:ext cx="1154417" cy="1077663"/>
          </a:xfrm>
          <a:prstGeom prst="ellipse">
            <a:avLst/>
          </a:prstGeom>
          <a:solidFill>
            <a:schemeClr val="accent6">
              <a:lumMod val="20000"/>
              <a:lumOff val="8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9D09F543-BC83-4962-A87E-A3BBC4AD3879}"/>
              </a:ext>
            </a:extLst>
          </p:cNvPr>
          <p:cNvSpPr/>
          <p:nvPr/>
        </p:nvSpPr>
        <p:spPr>
          <a:xfrm>
            <a:off x="577408" y="1946906"/>
            <a:ext cx="1154417" cy="1077663"/>
          </a:xfrm>
          <a:prstGeom prst="ellipse">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A8C9445E-5A36-445D-8073-364D5315BB7A}"/>
              </a:ext>
            </a:extLst>
          </p:cNvPr>
          <p:cNvSpPr/>
          <p:nvPr/>
        </p:nvSpPr>
        <p:spPr>
          <a:xfrm>
            <a:off x="147794" y="2238212"/>
            <a:ext cx="1154417" cy="1077663"/>
          </a:xfrm>
          <a:prstGeom prst="ellipse">
            <a:avLst/>
          </a:prstGeom>
          <a:solidFill>
            <a:schemeClr val="bg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610D9955-1326-42BE-A6C1-5590A083ECC1}"/>
              </a:ext>
            </a:extLst>
          </p:cNvPr>
          <p:cNvSpPr/>
          <p:nvPr/>
        </p:nvSpPr>
        <p:spPr>
          <a:xfrm>
            <a:off x="5311551" y="2788413"/>
            <a:ext cx="1154417" cy="1077663"/>
          </a:xfrm>
          <a:prstGeom prst="ellipse">
            <a:avLst/>
          </a:prstGeom>
          <a:solidFill>
            <a:schemeClr val="accent6">
              <a:lumMod val="20000"/>
              <a:lumOff val="8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BA4733DE-A672-4E26-B2ED-9E48153C66FD}"/>
              </a:ext>
            </a:extLst>
          </p:cNvPr>
          <p:cNvSpPr/>
          <p:nvPr/>
        </p:nvSpPr>
        <p:spPr>
          <a:xfrm>
            <a:off x="10971356" y="1993661"/>
            <a:ext cx="1154417" cy="1077663"/>
          </a:xfrm>
          <a:prstGeom prst="ellipse">
            <a:avLst/>
          </a:prstGeom>
          <a:solidFill>
            <a:schemeClr val="accent6">
              <a:lumMod val="20000"/>
              <a:lumOff val="8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225DCBC7-DFD9-4D86-BA78-2881F4B6008F}"/>
              </a:ext>
            </a:extLst>
          </p:cNvPr>
          <p:cNvSpPr/>
          <p:nvPr/>
        </p:nvSpPr>
        <p:spPr>
          <a:xfrm>
            <a:off x="2857361" y="2774447"/>
            <a:ext cx="1154417" cy="1077663"/>
          </a:xfrm>
          <a:prstGeom prst="ellipse">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8170D240-8AB7-44BC-B466-DF4EF63960B1}"/>
              </a:ext>
            </a:extLst>
          </p:cNvPr>
          <p:cNvSpPr/>
          <p:nvPr/>
        </p:nvSpPr>
        <p:spPr>
          <a:xfrm>
            <a:off x="2348527" y="2742945"/>
            <a:ext cx="1154417" cy="1077663"/>
          </a:xfrm>
          <a:prstGeom prst="ellipse">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Speech Bubble: Rectangle with Corners Rounded 65">
            <a:extLst>
              <a:ext uri="{FF2B5EF4-FFF2-40B4-BE49-F238E27FC236}">
                <a16:creationId xmlns:a16="http://schemas.microsoft.com/office/drawing/2014/main" id="{0794D33B-CC16-4A9F-9DD2-E1DC3053D51E}"/>
              </a:ext>
            </a:extLst>
          </p:cNvPr>
          <p:cNvSpPr/>
          <p:nvPr/>
        </p:nvSpPr>
        <p:spPr>
          <a:xfrm>
            <a:off x="2145669" y="1253216"/>
            <a:ext cx="1588503" cy="659948"/>
          </a:xfrm>
          <a:prstGeom prst="wedgeRoundRectCallout">
            <a:avLst>
              <a:gd name="adj1" fmla="val -86022"/>
              <a:gd name="adj2" fmla="val 7879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Less than 6 Ft</a:t>
            </a:r>
          </a:p>
        </p:txBody>
      </p:sp>
      <p:sp>
        <p:nvSpPr>
          <p:cNvPr id="67" name="Speech Bubble: Rectangle with Corners Rounded 66">
            <a:extLst>
              <a:ext uri="{FF2B5EF4-FFF2-40B4-BE49-F238E27FC236}">
                <a16:creationId xmlns:a16="http://schemas.microsoft.com/office/drawing/2014/main" id="{0DE09341-E2BE-4322-B519-E8C495F63A1C}"/>
              </a:ext>
            </a:extLst>
          </p:cNvPr>
          <p:cNvSpPr/>
          <p:nvPr/>
        </p:nvSpPr>
        <p:spPr>
          <a:xfrm>
            <a:off x="3616430" y="4390430"/>
            <a:ext cx="1588503" cy="659948"/>
          </a:xfrm>
          <a:prstGeom prst="wedgeRoundRectCallout">
            <a:avLst>
              <a:gd name="adj1" fmla="val -52400"/>
              <a:gd name="adj2" fmla="val -16544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Less than 6 Ft</a:t>
            </a:r>
          </a:p>
        </p:txBody>
      </p:sp>
      <p:sp>
        <p:nvSpPr>
          <p:cNvPr id="71" name="Slide Number Placeholder 70">
            <a:extLst>
              <a:ext uri="{FF2B5EF4-FFF2-40B4-BE49-F238E27FC236}">
                <a16:creationId xmlns:a16="http://schemas.microsoft.com/office/drawing/2014/main" id="{D9125BFD-ADA9-41AE-8824-5934CB08CD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23BA6-DD96-4248-8733-E4973F422B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0" name="Flowchart: Or 69">
            <a:extLst>
              <a:ext uri="{FF2B5EF4-FFF2-40B4-BE49-F238E27FC236}">
                <a16:creationId xmlns:a16="http://schemas.microsoft.com/office/drawing/2014/main" id="{DEB4B640-AF55-442C-9AE4-952751602881}"/>
              </a:ext>
            </a:extLst>
          </p:cNvPr>
          <p:cNvSpPr/>
          <p:nvPr/>
        </p:nvSpPr>
        <p:spPr>
          <a:xfrm>
            <a:off x="1266629" y="3761063"/>
            <a:ext cx="193242" cy="200743"/>
          </a:xfrm>
          <a:prstGeom prst="flowChar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4EC523F2-A7D8-459A-97F1-8C137C3237A4}"/>
              </a:ext>
            </a:extLst>
          </p:cNvPr>
          <p:cNvSpPr txBox="1"/>
          <p:nvPr/>
        </p:nvSpPr>
        <p:spPr>
          <a:xfrm>
            <a:off x="863673" y="3890818"/>
            <a:ext cx="13512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Supervisor</a:t>
            </a:r>
          </a:p>
        </p:txBody>
      </p:sp>
      <p:sp>
        <p:nvSpPr>
          <p:cNvPr id="73" name="Speech Bubble: Rectangle with Corners Rounded 72">
            <a:extLst>
              <a:ext uri="{FF2B5EF4-FFF2-40B4-BE49-F238E27FC236}">
                <a16:creationId xmlns:a16="http://schemas.microsoft.com/office/drawing/2014/main" id="{8CF473EA-F040-43A5-B6E3-6A66A401312B}"/>
              </a:ext>
            </a:extLst>
          </p:cNvPr>
          <p:cNvSpPr/>
          <p:nvPr/>
        </p:nvSpPr>
        <p:spPr>
          <a:xfrm>
            <a:off x="1625383" y="4802970"/>
            <a:ext cx="1757560" cy="659948"/>
          </a:xfrm>
          <a:prstGeom prst="wedgeRoundRectCallout">
            <a:avLst>
              <a:gd name="adj1" fmla="val -52400"/>
              <a:gd name="adj2" fmla="val -16544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Mobile worker</a:t>
            </a:r>
          </a:p>
        </p:txBody>
      </p:sp>
      <p:sp>
        <p:nvSpPr>
          <p:cNvPr id="74" name="Speech Bubble: Rectangle with Corners Rounded 73">
            <a:extLst>
              <a:ext uri="{FF2B5EF4-FFF2-40B4-BE49-F238E27FC236}">
                <a16:creationId xmlns:a16="http://schemas.microsoft.com/office/drawing/2014/main" id="{B8687B5B-5AAD-40BD-B1C0-73EF9CEAA80D}"/>
              </a:ext>
            </a:extLst>
          </p:cNvPr>
          <p:cNvSpPr/>
          <p:nvPr/>
        </p:nvSpPr>
        <p:spPr>
          <a:xfrm>
            <a:off x="7324464" y="4996913"/>
            <a:ext cx="2270005" cy="659948"/>
          </a:xfrm>
          <a:prstGeom prst="wedgeRoundRectCallout">
            <a:avLst>
              <a:gd name="adj1" fmla="val -104393"/>
              <a:gd name="adj2" fmla="val 7143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Two-way aisle way</a:t>
            </a:r>
          </a:p>
        </p:txBody>
      </p:sp>
      <p:pic>
        <p:nvPicPr>
          <p:cNvPr id="3" name="Graphic 2" descr="Box trolley">
            <a:extLst>
              <a:ext uri="{FF2B5EF4-FFF2-40B4-BE49-F238E27FC236}">
                <a16:creationId xmlns:a16="http://schemas.microsoft.com/office/drawing/2014/main" id="{1168B835-8413-4E10-A5F7-78CBF84218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8393" y="2423664"/>
            <a:ext cx="549564" cy="549564"/>
          </a:xfrm>
          <a:prstGeom prst="rect">
            <a:avLst/>
          </a:prstGeom>
        </p:spPr>
      </p:pic>
    </p:spTree>
    <p:extLst>
      <p:ext uri="{BB962C8B-B14F-4D97-AF65-F5344CB8AC3E}">
        <p14:creationId xmlns:p14="http://schemas.microsoft.com/office/powerpoint/2010/main" val="115452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ppt_x"/>
                                          </p:val>
                                        </p:tav>
                                        <p:tav tm="100000">
                                          <p:val>
                                            <p:strVal val="#ppt_x"/>
                                          </p:val>
                                        </p:tav>
                                      </p:tavLst>
                                    </p:anim>
                                    <p:anim calcmode="lin" valueType="num">
                                      <p:cBhvr additive="base">
                                        <p:cTn id="16"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ppt_x"/>
                                          </p:val>
                                        </p:tav>
                                        <p:tav tm="100000">
                                          <p:val>
                                            <p:strVal val="#ppt_x"/>
                                          </p:val>
                                        </p:tav>
                                      </p:tavLst>
                                    </p:anim>
                                    <p:anim calcmode="lin" valueType="num">
                                      <p:cBhvr additive="base">
                                        <p:cTn id="22" dur="500" fill="hold"/>
                                        <p:tgtEl>
                                          <p:spTgt spid="6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ppt_x"/>
                                          </p:val>
                                        </p:tav>
                                        <p:tav tm="100000">
                                          <p:val>
                                            <p:strVal val="#ppt_x"/>
                                          </p:val>
                                        </p:tav>
                                      </p:tavLst>
                                    </p:anim>
                                    <p:anim calcmode="lin" valueType="num">
                                      <p:cBhvr additive="base">
                                        <p:cTn id="26" dur="500" fill="hold"/>
                                        <p:tgtEl>
                                          <p:spTgt spid="6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ppt_x"/>
                                          </p:val>
                                        </p:tav>
                                        <p:tav tm="100000">
                                          <p:val>
                                            <p:strVal val="#ppt_x"/>
                                          </p:val>
                                        </p:tav>
                                      </p:tavLst>
                                    </p:anim>
                                    <p:anim calcmode="lin" valueType="num">
                                      <p:cBhvr additive="base">
                                        <p:cTn id="34" dur="500" fill="hold"/>
                                        <p:tgtEl>
                                          <p:spTgt spid="6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fill="hold"/>
                                        <p:tgtEl>
                                          <p:spTgt spid="59"/>
                                        </p:tgtEl>
                                        <p:attrNameLst>
                                          <p:attrName>ppt_x</p:attrName>
                                        </p:attrNameLst>
                                      </p:cBhvr>
                                      <p:tavLst>
                                        <p:tav tm="0">
                                          <p:val>
                                            <p:strVal val="#ppt_x"/>
                                          </p:val>
                                        </p:tav>
                                        <p:tav tm="100000">
                                          <p:val>
                                            <p:strVal val="#ppt_x"/>
                                          </p:val>
                                        </p:tav>
                                      </p:tavLst>
                                    </p:anim>
                                    <p:anim calcmode="lin" valueType="num">
                                      <p:cBhvr additive="base">
                                        <p:cTn id="38" dur="500" fill="hold"/>
                                        <p:tgtEl>
                                          <p:spTgt spid="5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fill="hold"/>
                                        <p:tgtEl>
                                          <p:spTgt spid="62"/>
                                        </p:tgtEl>
                                        <p:attrNameLst>
                                          <p:attrName>ppt_x</p:attrName>
                                        </p:attrNameLst>
                                      </p:cBhvr>
                                      <p:tavLst>
                                        <p:tav tm="0">
                                          <p:val>
                                            <p:strVal val="#ppt_x"/>
                                          </p:val>
                                        </p:tav>
                                        <p:tav tm="100000">
                                          <p:val>
                                            <p:strVal val="#ppt_x"/>
                                          </p:val>
                                        </p:tav>
                                      </p:tavLst>
                                    </p:anim>
                                    <p:anim calcmode="lin" valueType="num">
                                      <p:cBhvr additive="base">
                                        <p:cTn id="42" dur="500" fill="hold"/>
                                        <p:tgtEl>
                                          <p:spTgt spid="6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fill="hold"/>
                                        <p:tgtEl>
                                          <p:spTgt spid="63"/>
                                        </p:tgtEl>
                                        <p:attrNameLst>
                                          <p:attrName>ppt_x</p:attrName>
                                        </p:attrNameLst>
                                      </p:cBhvr>
                                      <p:tavLst>
                                        <p:tav tm="0">
                                          <p:val>
                                            <p:strVal val="#ppt_x"/>
                                          </p:val>
                                        </p:tav>
                                        <p:tav tm="100000">
                                          <p:val>
                                            <p:strVal val="#ppt_x"/>
                                          </p:val>
                                        </p:tav>
                                      </p:tavLst>
                                    </p:anim>
                                    <p:anim calcmode="lin" valueType="num">
                                      <p:cBhvr additive="base">
                                        <p:cTn id="4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500" fill="hold"/>
                                        <p:tgtEl>
                                          <p:spTgt spid="66"/>
                                        </p:tgtEl>
                                        <p:attrNameLst>
                                          <p:attrName>ppt_x</p:attrName>
                                        </p:attrNameLst>
                                      </p:cBhvr>
                                      <p:tavLst>
                                        <p:tav tm="0">
                                          <p:val>
                                            <p:strVal val="#ppt_x"/>
                                          </p:val>
                                        </p:tav>
                                        <p:tav tm="100000">
                                          <p:val>
                                            <p:strVal val="#ppt_x"/>
                                          </p:val>
                                        </p:tav>
                                      </p:tavLst>
                                    </p:anim>
                                    <p:anim calcmode="lin" valueType="num">
                                      <p:cBhvr additive="base">
                                        <p:cTn id="52" dur="500" fill="hold"/>
                                        <p:tgtEl>
                                          <p:spTgt spid="6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additive="base">
                                        <p:cTn id="55" dur="500" fill="hold"/>
                                        <p:tgtEl>
                                          <p:spTgt spid="73"/>
                                        </p:tgtEl>
                                        <p:attrNameLst>
                                          <p:attrName>ppt_x</p:attrName>
                                        </p:attrNameLst>
                                      </p:cBhvr>
                                      <p:tavLst>
                                        <p:tav tm="0">
                                          <p:val>
                                            <p:strVal val="#ppt_x"/>
                                          </p:val>
                                        </p:tav>
                                        <p:tav tm="100000">
                                          <p:val>
                                            <p:strVal val="#ppt_x"/>
                                          </p:val>
                                        </p:tav>
                                      </p:tavLst>
                                    </p:anim>
                                    <p:anim calcmode="lin" valueType="num">
                                      <p:cBhvr additive="base">
                                        <p:cTn id="56" dur="500" fill="hold"/>
                                        <p:tgtEl>
                                          <p:spTgt spid="7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 calcmode="lin" valueType="num">
                                      <p:cBhvr additive="base">
                                        <p:cTn id="59" dur="500" fill="hold"/>
                                        <p:tgtEl>
                                          <p:spTgt spid="67"/>
                                        </p:tgtEl>
                                        <p:attrNameLst>
                                          <p:attrName>ppt_x</p:attrName>
                                        </p:attrNameLst>
                                      </p:cBhvr>
                                      <p:tavLst>
                                        <p:tav tm="0">
                                          <p:val>
                                            <p:strVal val="#ppt_x"/>
                                          </p:val>
                                        </p:tav>
                                        <p:tav tm="100000">
                                          <p:val>
                                            <p:strVal val="#ppt_x"/>
                                          </p:val>
                                        </p:tav>
                                      </p:tavLst>
                                    </p:anim>
                                    <p:anim calcmode="lin" valueType="num">
                                      <p:cBhvr additive="base">
                                        <p:cTn id="60" dur="500" fill="hold"/>
                                        <p:tgtEl>
                                          <p:spTgt spid="6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anim calcmode="lin" valueType="num">
                                      <p:cBhvr additive="base">
                                        <p:cTn id="63" dur="500" fill="hold"/>
                                        <p:tgtEl>
                                          <p:spTgt spid="74"/>
                                        </p:tgtEl>
                                        <p:attrNameLst>
                                          <p:attrName>ppt_x</p:attrName>
                                        </p:attrNameLst>
                                      </p:cBhvr>
                                      <p:tavLst>
                                        <p:tav tm="0">
                                          <p:val>
                                            <p:strVal val="#ppt_x"/>
                                          </p:val>
                                        </p:tav>
                                        <p:tav tm="100000">
                                          <p:val>
                                            <p:strVal val="#ppt_x"/>
                                          </p:val>
                                        </p:tav>
                                      </p:tavLst>
                                    </p:anim>
                                    <p:anim calcmode="lin" valueType="num">
                                      <p:cBhvr additive="base">
                                        <p:cTn id="64"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65" grpId="0" animBg="1"/>
      <p:bldP spid="66" grpId="0" animBg="1"/>
      <p:bldP spid="67" grpId="0" animBg="1"/>
      <p:bldP spid="70" grpId="0" animBg="1"/>
      <p:bldP spid="72" grpId="0"/>
      <p:bldP spid="73"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alpha val="9000"/>
          </a:schemeClr>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3EB87BF6-43DB-4938-8331-03490CF18682}"/>
              </a:ext>
            </a:extLst>
          </p:cNvPr>
          <p:cNvPicPr>
            <a:picLocks noChangeAspect="1"/>
          </p:cNvPicPr>
          <p:nvPr/>
        </p:nvPicPr>
        <p:blipFill>
          <a:blip r:embed="rId2"/>
          <a:stretch>
            <a:fillRect/>
          </a:stretch>
        </p:blipFill>
        <p:spPr>
          <a:xfrm>
            <a:off x="158188" y="792476"/>
            <a:ext cx="12031065" cy="5379526"/>
          </a:xfrm>
          <a:prstGeom prst="rect">
            <a:avLst/>
          </a:prstGeom>
          <a:noFill/>
        </p:spPr>
      </p:pic>
      <p:sp>
        <p:nvSpPr>
          <p:cNvPr id="2" name="Title 1">
            <a:extLst>
              <a:ext uri="{FF2B5EF4-FFF2-40B4-BE49-F238E27FC236}">
                <a16:creationId xmlns:a16="http://schemas.microsoft.com/office/drawing/2014/main" id="{AFD13D1F-3529-4ACE-9DD8-A491F9B893F6}"/>
              </a:ext>
            </a:extLst>
          </p:cNvPr>
          <p:cNvSpPr>
            <a:spLocks noGrp="1"/>
          </p:cNvSpPr>
          <p:nvPr>
            <p:ph type="title"/>
          </p:nvPr>
        </p:nvSpPr>
        <p:spPr>
          <a:xfrm>
            <a:off x="962558" y="87149"/>
            <a:ext cx="10515600" cy="688264"/>
          </a:xfrm>
        </p:spPr>
        <p:txBody>
          <a:bodyPr>
            <a:normAutofit fontScale="90000"/>
          </a:bodyPr>
          <a:lstStyle/>
          <a:p>
            <a:pPr algn="ctr"/>
            <a:r>
              <a:rPr lang="en-US" sz="3600" dirty="0"/>
              <a:t>Factory Floor Flow – Aerial View – With Mitigation</a:t>
            </a:r>
          </a:p>
        </p:txBody>
      </p:sp>
      <p:sp>
        <p:nvSpPr>
          <p:cNvPr id="5" name="TextBox 4">
            <a:extLst>
              <a:ext uri="{FF2B5EF4-FFF2-40B4-BE49-F238E27FC236}">
                <a16:creationId xmlns:a16="http://schemas.microsoft.com/office/drawing/2014/main" id="{487D785E-58B3-49B0-BD54-D37778A015D1}"/>
              </a:ext>
            </a:extLst>
          </p:cNvPr>
          <p:cNvSpPr txBox="1"/>
          <p:nvPr/>
        </p:nvSpPr>
        <p:spPr>
          <a:xfrm>
            <a:off x="962558" y="1064423"/>
            <a:ext cx="801384" cy="5109091"/>
          </a:xfrm>
          <a:prstGeom prst="rect">
            <a:avLst/>
          </a:prstGeom>
          <a:solidFill>
            <a:schemeClr val="accent1">
              <a:tint val="2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Aisle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400B066-FAEE-41F5-959A-1BD975F1C6DA}"/>
              </a:ext>
            </a:extLst>
          </p:cNvPr>
          <p:cNvSpPr txBox="1"/>
          <p:nvPr/>
        </p:nvSpPr>
        <p:spPr>
          <a:xfrm>
            <a:off x="1755444" y="5768841"/>
            <a:ext cx="10356089" cy="398336"/>
          </a:xfrm>
          <a:prstGeom prst="rect">
            <a:avLst/>
          </a:prstGeom>
          <a:solidFill>
            <a:schemeClr val="accent1">
              <a:tint val="2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Aisle</a:t>
            </a:r>
          </a:p>
        </p:txBody>
      </p:sp>
      <p:sp>
        <p:nvSpPr>
          <p:cNvPr id="7" name="Rectangle 6">
            <a:extLst>
              <a:ext uri="{FF2B5EF4-FFF2-40B4-BE49-F238E27FC236}">
                <a16:creationId xmlns:a16="http://schemas.microsoft.com/office/drawing/2014/main" id="{70FD6F64-CC9C-42FD-9D1B-B806A8C0C49A}"/>
              </a:ext>
            </a:extLst>
          </p:cNvPr>
          <p:cNvSpPr/>
          <p:nvPr/>
        </p:nvSpPr>
        <p:spPr>
          <a:xfrm>
            <a:off x="411599" y="1076607"/>
            <a:ext cx="678114" cy="2429164"/>
          </a:xfrm>
          <a:prstGeom prst="rect">
            <a:avLst/>
          </a:prstGeom>
          <a:solidFill>
            <a:schemeClr val="bg1">
              <a:lumMod val="85000"/>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Receiving</a:t>
            </a:r>
            <a:endPar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CE7C0BC-6FF6-4600-B04A-A820424BD73F}"/>
              </a:ext>
            </a:extLst>
          </p:cNvPr>
          <p:cNvSpPr/>
          <p:nvPr/>
        </p:nvSpPr>
        <p:spPr>
          <a:xfrm>
            <a:off x="11440058" y="1864262"/>
            <a:ext cx="678114" cy="2429164"/>
          </a:xfrm>
          <a:prstGeom prst="rect">
            <a:avLst/>
          </a:prstGeom>
          <a:solidFill>
            <a:schemeClr val="bg1">
              <a:lumMod val="85000"/>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Shipping</a:t>
            </a:r>
            <a:endPar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pic>
        <p:nvPicPr>
          <p:cNvPr id="10" name="Graphic 9" descr="Box trolley">
            <a:extLst>
              <a:ext uri="{FF2B5EF4-FFF2-40B4-BE49-F238E27FC236}">
                <a16:creationId xmlns:a16="http://schemas.microsoft.com/office/drawing/2014/main" id="{C7BA5DD3-10C7-4E5F-BEB5-9A67809EEE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8393" y="2423664"/>
            <a:ext cx="549564" cy="549564"/>
          </a:xfrm>
          <a:prstGeom prst="rect">
            <a:avLst/>
          </a:prstGeom>
        </p:spPr>
      </p:pic>
      <p:grpSp>
        <p:nvGrpSpPr>
          <p:cNvPr id="11" name="Group 10">
            <a:extLst>
              <a:ext uri="{FF2B5EF4-FFF2-40B4-BE49-F238E27FC236}">
                <a16:creationId xmlns:a16="http://schemas.microsoft.com/office/drawing/2014/main" id="{8106FBA1-7D2F-45AA-9307-4C568E9AA9B1}"/>
              </a:ext>
            </a:extLst>
          </p:cNvPr>
          <p:cNvGrpSpPr/>
          <p:nvPr/>
        </p:nvGrpSpPr>
        <p:grpSpPr>
          <a:xfrm>
            <a:off x="2852774" y="2598075"/>
            <a:ext cx="819301" cy="577899"/>
            <a:chOff x="1287475" y="2106778"/>
            <a:chExt cx="1046074" cy="694944"/>
          </a:xfrm>
          <a:solidFill>
            <a:schemeClr val="bg1">
              <a:alpha val="7000"/>
            </a:schemeClr>
          </a:solidFill>
        </p:grpSpPr>
        <p:sp>
          <p:nvSpPr>
            <p:cNvPr id="12" name="Rectangle 11">
              <a:extLst>
                <a:ext uri="{FF2B5EF4-FFF2-40B4-BE49-F238E27FC236}">
                  <a16:creationId xmlns:a16="http://schemas.microsoft.com/office/drawing/2014/main" id="{1B953E5B-93A9-4761-B10C-5CF44A30AAF9}"/>
                </a:ext>
              </a:extLst>
            </p:cNvPr>
            <p:cNvSpPr/>
            <p:nvPr/>
          </p:nvSpPr>
          <p:spPr>
            <a:xfrm>
              <a:off x="1287475" y="2106778"/>
              <a:ext cx="1046074" cy="69494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43CC180-05E3-4C7E-8F85-FCB66CE1A70E}"/>
                </a:ext>
              </a:extLst>
            </p:cNvPr>
            <p:cNvSpPr/>
            <p:nvPr/>
          </p:nvSpPr>
          <p:spPr>
            <a:xfrm>
              <a:off x="1287475" y="2106778"/>
              <a:ext cx="1046074" cy="24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Cutting</a:t>
              </a:r>
            </a:p>
          </p:txBody>
        </p:sp>
      </p:grpSp>
      <p:grpSp>
        <p:nvGrpSpPr>
          <p:cNvPr id="14" name="Group 13">
            <a:extLst>
              <a:ext uri="{FF2B5EF4-FFF2-40B4-BE49-F238E27FC236}">
                <a16:creationId xmlns:a16="http://schemas.microsoft.com/office/drawing/2014/main" id="{92001938-01B7-4C82-BAED-52911AF7DF01}"/>
              </a:ext>
            </a:extLst>
          </p:cNvPr>
          <p:cNvGrpSpPr/>
          <p:nvPr/>
        </p:nvGrpSpPr>
        <p:grpSpPr>
          <a:xfrm>
            <a:off x="4116337" y="2598075"/>
            <a:ext cx="819301" cy="577899"/>
            <a:chOff x="1287475" y="2106778"/>
            <a:chExt cx="1046074" cy="694944"/>
          </a:xfrm>
          <a:solidFill>
            <a:schemeClr val="bg1">
              <a:alpha val="7000"/>
            </a:schemeClr>
          </a:solidFill>
        </p:grpSpPr>
        <p:sp>
          <p:nvSpPr>
            <p:cNvPr id="15" name="Rectangle 14">
              <a:extLst>
                <a:ext uri="{FF2B5EF4-FFF2-40B4-BE49-F238E27FC236}">
                  <a16:creationId xmlns:a16="http://schemas.microsoft.com/office/drawing/2014/main" id="{69938917-5DB6-4FA3-8A23-4E1B5508F5A0}"/>
                </a:ext>
              </a:extLst>
            </p:cNvPr>
            <p:cNvSpPr/>
            <p:nvPr/>
          </p:nvSpPr>
          <p:spPr>
            <a:xfrm>
              <a:off x="1287475" y="2106778"/>
              <a:ext cx="1046074" cy="69494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B39AE77-47B2-455B-9768-C1755C8AC66A}"/>
                </a:ext>
              </a:extLst>
            </p:cNvPr>
            <p:cNvSpPr/>
            <p:nvPr/>
          </p:nvSpPr>
          <p:spPr>
            <a:xfrm>
              <a:off x="1287475" y="2106778"/>
              <a:ext cx="1046074" cy="24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Notch</a:t>
              </a:r>
            </a:p>
          </p:txBody>
        </p:sp>
      </p:grpSp>
      <p:grpSp>
        <p:nvGrpSpPr>
          <p:cNvPr id="17" name="Group 16">
            <a:extLst>
              <a:ext uri="{FF2B5EF4-FFF2-40B4-BE49-F238E27FC236}">
                <a16:creationId xmlns:a16="http://schemas.microsoft.com/office/drawing/2014/main" id="{EF340274-9D77-41C8-B787-66971C18E4FA}"/>
              </a:ext>
            </a:extLst>
          </p:cNvPr>
          <p:cNvGrpSpPr/>
          <p:nvPr/>
        </p:nvGrpSpPr>
        <p:grpSpPr>
          <a:xfrm>
            <a:off x="5828454" y="2588891"/>
            <a:ext cx="819301" cy="577899"/>
            <a:chOff x="1287475" y="2106778"/>
            <a:chExt cx="1046074" cy="694944"/>
          </a:xfrm>
          <a:solidFill>
            <a:schemeClr val="bg1">
              <a:alpha val="7000"/>
            </a:schemeClr>
          </a:solidFill>
        </p:grpSpPr>
        <p:sp>
          <p:nvSpPr>
            <p:cNvPr id="18" name="Rectangle 17">
              <a:extLst>
                <a:ext uri="{FF2B5EF4-FFF2-40B4-BE49-F238E27FC236}">
                  <a16:creationId xmlns:a16="http://schemas.microsoft.com/office/drawing/2014/main" id="{E73024A6-4FCA-4B50-BCB6-F5B1B48EFB49}"/>
                </a:ext>
              </a:extLst>
            </p:cNvPr>
            <p:cNvSpPr/>
            <p:nvPr/>
          </p:nvSpPr>
          <p:spPr>
            <a:xfrm>
              <a:off x="1287475" y="2106778"/>
              <a:ext cx="1046074" cy="69494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352DAB3-933F-48CA-9F76-3CE46BBAFD61}"/>
                </a:ext>
              </a:extLst>
            </p:cNvPr>
            <p:cNvSpPr/>
            <p:nvPr/>
          </p:nvSpPr>
          <p:spPr>
            <a:xfrm>
              <a:off x="1287475" y="2106778"/>
              <a:ext cx="1046074" cy="24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Form</a:t>
              </a:r>
            </a:p>
          </p:txBody>
        </p:sp>
      </p:grpSp>
      <p:grpSp>
        <p:nvGrpSpPr>
          <p:cNvPr id="20" name="Group 19">
            <a:extLst>
              <a:ext uri="{FF2B5EF4-FFF2-40B4-BE49-F238E27FC236}">
                <a16:creationId xmlns:a16="http://schemas.microsoft.com/office/drawing/2014/main" id="{8C8497B8-C4D7-4848-9659-7EBF28C725E9}"/>
              </a:ext>
            </a:extLst>
          </p:cNvPr>
          <p:cNvGrpSpPr/>
          <p:nvPr/>
        </p:nvGrpSpPr>
        <p:grpSpPr>
          <a:xfrm>
            <a:off x="7368192" y="2588890"/>
            <a:ext cx="819301" cy="577899"/>
            <a:chOff x="1287475" y="2106778"/>
            <a:chExt cx="1046074" cy="694944"/>
          </a:xfrm>
          <a:solidFill>
            <a:schemeClr val="bg1">
              <a:alpha val="7000"/>
            </a:schemeClr>
          </a:solidFill>
        </p:grpSpPr>
        <p:sp>
          <p:nvSpPr>
            <p:cNvPr id="21" name="Rectangle 20">
              <a:extLst>
                <a:ext uri="{FF2B5EF4-FFF2-40B4-BE49-F238E27FC236}">
                  <a16:creationId xmlns:a16="http://schemas.microsoft.com/office/drawing/2014/main" id="{71A16BDA-4AD0-4438-AE31-2D464789935C}"/>
                </a:ext>
              </a:extLst>
            </p:cNvPr>
            <p:cNvSpPr/>
            <p:nvPr/>
          </p:nvSpPr>
          <p:spPr>
            <a:xfrm>
              <a:off x="1287475" y="2106778"/>
              <a:ext cx="1046074" cy="69494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9718F2B-DF14-4225-B037-50756AB89EFB}"/>
                </a:ext>
              </a:extLst>
            </p:cNvPr>
            <p:cNvSpPr/>
            <p:nvPr/>
          </p:nvSpPr>
          <p:spPr>
            <a:xfrm>
              <a:off x="1287475" y="2106778"/>
              <a:ext cx="1046074" cy="24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Weld</a:t>
              </a:r>
            </a:p>
          </p:txBody>
        </p:sp>
      </p:grpSp>
      <p:grpSp>
        <p:nvGrpSpPr>
          <p:cNvPr id="23" name="Group 22">
            <a:extLst>
              <a:ext uri="{FF2B5EF4-FFF2-40B4-BE49-F238E27FC236}">
                <a16:creationId xmlns:a16="http://schemas.microsoft.com/office/drawing/2014/main" id="{227DEE4E-BB0D-400A-AB36-A26D665D3973}"/>
              </a:ext>
            </a:extLst>
          </p:cNvPr>
          <p:cNvGrpSpPr/>
          <p:nvPr/>
        </p:nvGrpSpPr>
        <p:grpSpPr>
          <a:xfrm>
            <a:off x="8949619" y="2617267"/>
            <a:ext cx="819301" cy="577899"/>
            <a:chOff x="1287475" y="2106778"/>
            <a:chExt cx="1046074" cy="694944"/>
          </a:xfrm>
          <a:solidFill>
            <a:schemeClr val="bg1">
              <a:alpha val="7000"/>
            </a:schemeClr>
          </a:solidFill>
        </p:grpSpPr>
        <p:sp>
          <p:nvSpPr>
            <p:cNvPr id="24" name="Rectangle 23">
              <a:extLst>
                <a:ext uri="{FF2B5EF4-FFF2-40B4-BE49-F238E27FC236}">
                  <a16:creationId xmlns:a16="http://schemas.microsoft.com/office/drawing/2014/main" id="{BDBB59D4-2E00-4F4F-A8E4-FCB3F87B3E36}"/>
                </a:ext>
              </a:extLst>
            </p:cNvPr>
            <p:cNvSpPr/>
            <p:nvPr/>
          </p:nvSpPr>
          <p:spPr>
            <a:xfrm>
              <a:off x="1287475" y="2106778"/>
              <a:ext cx="1046074" cy="69494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C643BFB-B6A8-43AF-B9DB-4F0CD9CC899E}"/>
                </a:ext>
              </a:extLst>
            </p:cNvPr>
            <p:cNvSpPr/>
            <p:nvPr/>
          </p:nvSpPr>
          <p:spPr>
            <a:xfrm>
              <a:off x="1287475" y="2106778"/>
              <a:ext cx="1046074" cy="24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Buff</a:t>
              </a:r>
            </a:p>
          </p:txBody>
        </p:sp>
      </p:grpSp>
      <p:grpSp>
        <p:nvGrpSpPr>
          <p:cNvPr id="26" name="Group 25">
            <a:extLst>
              <a:ext uri="{FF2B5EF4-FFF2-40B4-BE49-F238E27FC236}">
                <a16:creationId xmlns:a16="http://schemas.microsoft.com/office/drawing/2014/main" id="{663BE6DF-88AB-4E11-88A5-8CD841E63B31}"/>
              </a:ext>
            </a:extLst>
          </p:cNvPr>
          <p:cNvGrpSpPr/>
          <p:nvPr/>
        </p:nvGrpSpPr>
        <p:grpSpPr>
          <a:xfrm>
            <a:off x="466039" y="2958140"/>
            <a:ext cx="425081" cy="399550"/>
            <a:chOff x="904950" y="2738685"/>
            <a:chExt cx="425081" cy="399550"/>
          </a:xfrm>
        </p:grpSpPr>
        <p:sp>
          <p:nvSpPr>
            <p:cNvPr id="27" name="Rectangle 26">
              <a:extLst>
                <a:ext uri="{FF2B5EF4-FFF2-40B4-BE49-F238E27FC236}">
                  <a16:creationId xmlns:a16="http://schemas.microsoft.com/office/drawing/2014/main" id="{A3FE0429-7210-4DDA-9551-7EB651495E24}"/>
                </a:ext>
              </a:extLst>
            </p:cNvPr>
            <p:cNvSpPr/>
            <p:nvPr/>
          </p:nvSpPr>
          <p:spPr>
            <a:xfrm>
              <a:off x="904950" y="2956519"/>
              <a:ext cx="199372" cy="181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03864EF-876B-4478-95E7-93F199099AFF}"/>
                </a:ext>
              </a:extLst>
            </p:cNvPr>
            <p:cNvSpPr/>
            <p:nvPr/>
          </p:nvSpPr>
          <p:spPr>
            <a:xfrm>
              <a:off x="1130503" y="2956519"/>
              <a:ext cx="199372" cy="181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6EED475E-6622-4ACA-90D3-630DD97AFC54}"/>
                </a:ext>
              </a:extLst>
            </p:cNvPr>
            <p:cNvSpPr/>
            <p:nvPr/>
          </p:nvSpPr>
          <p:spPr>
            <a:xfrm>
              <a:off x="904950" y="2738685"/>
              <a:ext cx="199372" cy="181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FBEA21C-4595-439C-A874-F62400F6C317}"/>
                </a:ext>
              </a:extLst>
            </p:cNvPr>
            <p:cNvSpPr/>
            <p:nvPr/>
          </p:nvSpPr>
          <p:spPr>
            <a:xfrm>
              <a:off x="1130659" y="2738685"/>
              <a:ext cx="199372" cy="181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Rectangle 30">
            <a:extLst>
              <a:ext uri="{FF2B5EF4-FFF2-40B4-BE49-F238E27FC236}">
                <a16:creationId xmlns:a16="http://schemas.microsoft.com/office/drawing/2014/main" id="{6B2E3D30-9ED2-4963-A692-D9645EB093B5}"/>
              </a:ext>
            </a:extLst>
          </p:cNvPr>
          <p:cNvSpPr/>
          <p:nvPr/>
        </p:nvSpPr>
        <p:spPr>
          <a:xfrm>
            <a:off x="2026311" y="2440088"/>
            <a:ext cx="376953" cy="720870"/>
          </a:xfrm>
          <a:prstGeom prst="rect">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917FF3A2-A648-4D76-AC87-73E9C9B4E6BD}"/>
              </a:ext>
            </a:extLst>
          </p:cNvPr>
          <p:cNvGrpSpPr/>
          <p:nvPr/>
        </p:nvGrpSpPr>
        <p:grpSpPr>
          <a:xfrm>
            <a:off x="11604674" y="1992759"/>
            <a:ext cx="425081" cy="399550"/>
            <a:chOff x="10596975" y="2005445"/>
            <a:chExt cx="425081" cy="399550"/>
          </a:xfrm>
        </p:grpSpPr>
        <p:sp>
          <p:nvSpPr>
            <p:cNvPr id="33" name="Rectangle 32">
              <a:extLst>
                <a:ext uri="{FF2B5EF4-FFF2-40B4-BE49-F238E27FC236}">
                  <a16:creationId xmlns:a16="http://schemas.microsoft.com/office/drawing/2014/main" id="{3C073CFB-7324-4677-90EC-EC700D10DA69}"/>
                </a:ext>
              </a:extLst>
            </p:cNvPr>
            <p:cNvSpPr/>
            <p:nvPr/>
          </p:nvSpPr>
          <p:spPr>
            <a:xfrm>
              <a:off x="10596975" y="2223279"/>
              <a:ext cx="199372" cy="18171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09E84AC-7B9A-40F2-9583-A7E862BCCB03}"/>
                </a:ext>
              </a:extLst>
            </p:cNvPr>
            <p:cNvSpPr/>
            <p:nvPr/>
          </p:nvSpPr>
          <p:spPr>
            <a:xfrm>
              <a:off x="10822528" y="2223279"/>
              <a:ext cx="199372" cy="18171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BD199AA-D8E8-4078-AEFD-A00C824DC327}"/>
                </a:ext>
              </a:extLst>
            </p:cNvPr>
            <p:cNvSpPr/>
            <p:nvPr/>
          </p:nvSpPr>
          <p:spPr>
            <a:xfrm>
              <a:off x="10596975" y="2005445"/>
              <a:ext cx="199372" cy="18171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2BECDD52-3AAF-4928-AAE3-B320A74E4797}"/>
                </a:ext>
              </a:extLst>
            </p:cNvPr>
            <p:cNvSpPr/>
            <p:nvPr/>
          </p:nvSpPr>
          <p:spPr>
            <a:xfrm>
              <a:off x="10822684" y="2005445"/>
              <a:ext cx="199372" cy="18171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TextBox 36">
            <a:extLst>
              <a:ext uri="{FF2B5EF4-FFF2-40B4-BE49-F238E27FC236}">
                <a16:creationId xmlns:a16="http://schemas.microsoft.com/office/drawing/2014/main" id="{F55F8498-1814-44C6-B3B5-544130BD1C89}"/>
              </a:ext>
            </a:extLst>
          </p:cNvPr>
          <p:cNvSpPr txBox="1"/>
          <p:nvPr/>
        </p:nvSpPr>
        <p:spPr>
          <a:xfrm>
            <a:off x="1986983" y="2083617"/>
            <a:ext cx="5202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Steel</a:t>
            </a:r>
          </a:p>
        </p:txBody>
      </p:sp>
      <p:sp>
        <p:nvSpPr>
          <p:cNvPr id="39" name="Arrow: Right 38">
            <a:extLst>
              <a:ext uri="{FF2B5EF4-FFF2-40B4-BE49-F238E27FC236}">
                <a16:creationId xmlns:a16="http://schemas.microsoft.com/office/drawing/2014/main" id="{0E021EE8-6118-47F2-8043-18DB77FC8402}"/>
              </a:ext>
            </a:extLst>
          </p:cNvPr>
          <p:cNvSpPr/>
          <p:nvPr/>
        </p:nvSpPr>
        <p:spPr>
          <a:xfrm>
            <a:off x="2443508" y="2774643"/>
            <a:ext cx="394867" cy="244202"/>
          </a:xfrm>
          <a:prstGeom prst="rightArrow">
            <a:avLst>
              <a:gd name="adj1" fmla="val 50000"/>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rrow: Right 39">
            <a:extLst>
              <a:ext uri="{FF2B5EF4-FFF2-40B4-BE49-F238E27FC236}">
                <a16:creationId xmlns:a16="http://schemas.microsoft.com/office/drawing/2014/main" id="{E9EE9657-71FC-40C9-BFB3-33B6981553F6}"/>
              </a:ext>
            </a:extLst>
          </p:cNvPr>
          <p:cNvSpPr/>
          <p:nvPr/>
        </p:nvSpPr>
        <p:spPr>
          <a:xfrm>
            <a:off x="4977581" y="2770538"/>
            <a:ext cx="819301" cy="280553"/>
          </a:xfrm>
          <a:prstGeom prst="rightArrow">
            <a:avLst>
              <a:gd name="adj1" fmla="val 50000"/>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Arrow: Right 40">
            <a:extLst>
              <a:ext uri="{FF2B5EF4-FFF2-40B4-BE49-F238E27FC236}">
                <a16:creationId xmlns:a16="http://schemas.microsoft.com/office/drawing/2014/main" id="{D0D09B56-BADB-481E-8EEC-656AEB7BA216}"/>
              </a:ext>
            </a:extLst>
          </p:cNvPr>
          <p:cNvSpPr/>
          <p:nvPr/>
        </p:nvSpPr>
        <p:spPr>
          <a:xfrm>
            <a:off x="9815368" y="2852251"/>
            <a:ext cx="1645866" cy="296645"/>
          </a:xfrm>
          <a:prstGeom prst="rightArrow">
            <a:avLst>
              <a:gd name="adj1" fmla="val 50000"/>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rrow: Right 41">
            <a:extLst>
              <a:ext uri="{FF2B5EF4-FFF2-40B4-BE49-F238E27FC236}">
                <a16:creationId xmlns:a16="http://schemas.microsoft.com/office/drawing/2014/main" id="{0AD861C5-D7B0-4705-9D24-4355C5C1B2B5}"/>
              </a:ext>
            </a:extLst>
          </p:cNvPr>
          <p:cNvSpPr/>
          <p:nvPr/>
        </p:nvSpPr>
        <p:spPr>
          <a:xfrm>
            <a:off x="3704178" y="2789861"/>
            <a:ext cx="394867" cy="244202"/>
          </a:xfrm>
          <a:prstGeom prst="rightArrow">
            <a:avLst>
              <a:gd name="adj1" fmla="val 50000"/>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Arrow: Right 42">
            <a:extLst>
              <a:ext uri="{FF2B5EF4-FFF2-40B4-BE49-F238E27FC236}">
                <a16:creationId xmlns:a16="http://schemas.microsoft.com/office/drawing/2014/main" id="{22C5F88F-7245-4F5B-9A72-3FE2C9EE03C4}"/>
              </a:ext>
            </a:extLst>
          </p:cNvPr>
          <p:cNvSpPr/>
          <p:nvPr/>
        </p:nvSpPr>
        <p:spPr>
          <a:xfrm>
            <a:off x="6662981" y="2797913"/>
            <a:ext cx="689022" cy="253177"/>
          </a:xfrm>
          <a:prstGeom prst="rightArrow">
            <a:avLst>
              <a:gd name="adj1" fmla="val 50000"/>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Arrow: Right 43">
            <a:extLst>
              <a:ext uri="{FF2B5EF4-FFF2-40B4-BE49-F238E27FC236}">
                <a16:creationId xmlns:a16="http://schemas.microsoft.com/office/drawing/2014/main" id="{9CECFACC-A35C-4F09-8292-45043A8C485A}"/>
              </a:ext>
            </a:extLst>
          </p:cNvPr>
          <p:cNvSpPr/>
          <p:nvPr/>
        </p:nvSpPr>
        <p:spPr>
          <a:xfrm>
            <a:off x="8250578" y="2808928"/>
            <a:ext cx="687115" cy="311878"/>
          </a:xfrm>
          <a:prstGeom prst="rightArrow">
            <a:avLst>
              <a:gd name="adj1" fmla="val 50000"/>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lowchart: Or 51">
            <a:extLst>
              <a:ext uri="{FF2B5EF4-FFF2-40B4-BE49-F238E27FC236}">
                <a16:creationId xmlns:a16="http://schemas.microsoft.com/office/drawing/2014/main" id="{81C99AD6-E259-42E2-9F66-D205D0E6A45A}"/>
              </a:ext>
            </a:extLst>
          </p:cNvPr>
          <p:cNvSpPr/>
          <p:nvPr/>
        </p:nvSpPr>
        <p:spPr>
          <a:xfrm>
            <a:off x="2905646" y="3215870"/>
            <a:ext cx="193242" cy="200743"/>
          </a:xfrm>
          <a:prstGeom prst="flowChar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Flowchart: Or 52">
            <a:extLst>
              <a:ext uri="{FF2B5EF4-FFF2-40B4-BE49-F238E27FC236}">
                <a16:creationId xmlns:a16="http://schemas.microsoft.com/office/drawing/2014/main" id="{B14EC4E0-AF3F-45F5-9210-B6706C841864}"/>
              </a:ext>
            </a:extLst>
          </p:cNvPr>
          <p:cNvSpPr/>
          <p:nvPr/>
        </p:nvSpPr>
        <p:spPr>
          <a:xfrm>
            <a:off x="3501947" y="2318865"/>
            <a:ext cx="193242" cy="200743"/>
          </a:xfrm>
          <a:prstGeom prst="flowChar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lowchart: Or 53">
            <a:extLst>
              <a:ext uri="{FF2B5EF4-FFF2-40B4-BE49-F238E27FC236}">
                <a16:creationId xmlns:a16="http://schemas.microsoft.com/office/drawing/2014/main" id="{DE34CD38-D705-45AB-AC9D-F8E494F7EA19}"/>
              </a:ext>
            </a:extLst>
          </p:cNvPr>
          <p:cNvSpPr/>
          <p:nvPr/>
        </p:nvSpPr>
        <p:spPr>
          <a:xfrm>
            <a:off x="714996" y="2711395"/>
            <a:ext cx="193242" cy="200743"/>
          </a:xfrm>
          <a:prstGeom prst="flowChar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Flowchart: Or 54">
            <a:extLst>
              <a:ext uri="{FF2B5EF4-FFF2-40B4-BE49-F238E27FC236}">
                <a16:creationId xmlns:a16="http://schemas.microsoft.com/office/drawing/2014/main" id="{715733C1-BE06-486E-B93D-D36FB11BAF43}"/>
              </a:ext>
            </a:extLst>
          </p:cNvPr>
          <p:cNvSpPr/>
          <p:nvPr/>
        </p:nvSpPr>
        <p:spPr>
          <a:xfrm>
            <a:off x="5819678" y="3243812"/>
            <a:ext cx="193242" cy="200743"/>
          </a:xfrm>
          <a:prstGeom prst="flowChar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lowchart: Or 55">
            <a:extLst>
              <a:ext uri="{FF2B5EF4-FFF2-40B4-BE49-F238E27FC236}">
                <a16:creationId xmlns:a16="http://schemas.microsoft.com/office/drawing/2014/main" id="{221B2F8A-80C9-47AC-93D7-F26BB14B2742}"/>
              </a:ext>
            </a:extLst>
          </p:cNvPr>
          <p:cNvSpPr/>
          <p:nvPr/>
        </p:nvSpPr>
        <p:spPr>
          <a:xfrm>
            <a:off x="11636985" y="2482359"/>
            <a:ext cx="193242" cy="200743"/>
          </a:xfrm>
          <a:prstGeom prst="flowChar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lowchart: Or 56">
            <a:extLst>
              <a:ext uri="{FF2B5EF4-FFF2-40B4-BE49-F238E27FC236}">
                <a16:creationId xmlns:a16="http://schemas.microsoft.com/office/drawing/2014/main" id="{434725FB-89B6-4777-8217-D6C81F390F18}"/>
              </a:ext>
            </a:extLst>
          </p:cNvPr>
          <p:cNvSpPr/>
          <p:nvPr/>
        </p:nvSpPr>
        <p:spPr>
          <a:xfrm>
            <a:off x="4429366" y="3203655"/>
            <a:ext cx="193242" cy="200743"/>
          </a:xfrm>
          <a:prstGeom prst="flowChar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lowchart: Or 57">
            <a:extLst>
              <a:ext uri="{FF2B5EF4-FFF2-40B4-BE49-F238E27FC236}">
                <a16:creationId xmlns:a16="http://schemas.microsoft.com/office/drawing/2014/main" id="{A3411B7F-E016-4905-8DD6-F2973FBDE357}"/>
              </a:ext>
            </a:extLst>
          </p:cNvPr>
          <p:cNvSpPr/>
          <p:nvPr/>
        </p:nvSpPr>
        <p:spPr>
          <a:xfrm>
            <a:off x="1242820" y="2201079"/>
            <a:ext cx="193242" cy="200743"/>
          </a:xfrm>
          <a:prstGeom prst="flowChar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25F41CAD-DFA4-4F7F-A5BA-948AAC128B69}"/>
              </a:ext>
            </a:extLst>
          </p:cNvPr>
          <p:cNvGrpSpPr/>
          <p:nvPr/>
        </p:nvGrpSpPr>
        <p:grpSpPr>
          <a:xfrm>
            <a:off x="490545" y="1171304"/>
            <a:ext cx="425081" cy="399550"/>
            <a:chOff x="904950" y="2738685"/>
            <a:chExt cx="425081" cy="399550"/>
          </a:xfrm>
        </p:grpSpPr>
        <p:sp>
          <p:nvSpPr>
            <p:cNvPr id="70" name="Rectangle 69">
              <a:extLst>
                <a:ext uri="{FF2B5EF4-FFF2-40B4-BE49-F238E27FC236}">
                  <a16:creationId xmlns:a16="http://schemas.microsoft.com/office/drawing/2014/main" id="{590681DA-2785-45F6-BF8F-5E9831B4E83F}"/>
                </a:ext>
              </a:extLst>
            </p:cNvPr>
            <p:cNvSpPr/>
            <p:nvPr/>
          </p:nvSpPr>
          <p:spPr>
            <a:xfrm>
              <a:off x="904950" y="2956519"/>
              <a:ext cx="199372" cy="181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08FF3CA4-96BB-4D97-9E65-78F9BAA32F6A}"/>
                </a:ext>
              </a:extLst>
            </p:cNvPr>
            <p:cNvSpPr/>
            <p:nvPr/>
          </p:nvSpPr>
          <p:spPr>
            <a:xfrm>
              <a:off x="1130503" y="2956519"/>
              <a:ext cx="199372" cy="181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B16F4BFF-1D94-4232-A965-CF1725572D8E}"/>
                </a:ext>
              </a:extLst>
            </p:cNvPr>
            <p:cNvSpPr/>
            <p:nvPr/>
          </p:nvSpPr>
          <p:spPr>
            <a:xfrm>
              <a:off x="904950" y="2738685"/>
              <a:ext cx="199372" cy="181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2506F55A-2A0D-4C2E-9B67-CE683A331DF4}"/>
                </a:ext>
              </a:extLst>
            </p:cNvPr>
            <p:cNvSpPr/>
            <p:nvPr/>
          </p:nvSpPr>
          <p:spPr>
            <a:xfrm>
              <a:off x="1130659" y="2738685"/>
              <a:ext cx="199372" cy="181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4" name="Speech Bubble: Rectangle with Corners Rounded 73">
            <a:extLst>
              <a:ext uri="{FF2B5EF4-FFF2-40B4-BE49-F238E27FC236}">
                <a16:creationId xmlns:a16="http://schemas.microsoft.com/office/drawing/2014/main" id="{296B481A-CD0C-47D8-B8D4-E8D123E5DF92}"/>
              </a:ext>
            </a:extLst>
          </p:cNvPr>
          <p:cNvSpPr/>
          <p:nvPr/>
        </p:nvSpPr>
        <p:spPr>
          <a:xfrm>
            <a:off x="5002630" y="1600476"/>
            <a:ext cx="1588503" cy="659948"/>
          </a:xfrm>
          <a:prstGeom prst="wedgeRoundRectCallout">
            <a:avLst>
              <a:gd name="adj1" fmla="val -131152"/>
              <a:gd name="adj2" fmla="val 6438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Move Worker</a:t>
            </a:r>
          </a:p>
        </p:txBody>
      </p:sp>
      <p:sp>
        <p:nvSpPr>
          <p:cNvPr id="4" name="Slide Number Placeholder 3">
            <a:extLst>
              <a:ext uri="{FF2B5EF4-FFF2-40B4-BE49-F238E27FC236}">
                <a16:creationId xmlns:a16="http://schemas.microsoft.com/office/drawing/2014/main" id="{BF0DE6B7-7DC0-46D3-B06B-21FF334D68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23BA6-DD96-4248-8733-E4973F422B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B3AA7F95-DD7C-40AC-9235-7FA4F305D746}"/>
              </a:ext>
            </a:extLst>
          </p:cNvPr>
          <p:cNvSpPr txBox="1"/>
          <p:nvPr/>
        </p:nvSpPr>
        <p:spPr>
          <a:xfrm>
            <a:off x="1755443" y="973524"/>
            <a:ext cx="10356089" cy="398336"/>
          </a:xfrm>
          <a:prstGeom prst="rect">
            <a:avLst/>
          </a:prstGeom>
          <a:solidFill>
            <a:schemeClr val="accent1">
              <a:tint val="2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Aisle</a:t>
            </a:r>
          </a:p>
        </p:txBody>
      </p:sp>
      <p:sp>
        <p:nvSpPr>
          <p:cNvPr id="60" name="Arrow: Right 59">
            <a:extLst>
              <a:ext uri="{FF2B5EF4-FFF2-40B4-BE49-F238E27FC236}">
                <a16:creationId xmlns:a16="http://schemas.microsoft.com/office/drawing/2014/main" id="{7512EBA1-D66A-4431-8BE0-4283BE71D94A}"/>
              </a:ext>
            </a:extLst>
          </p:cNvPr>
          <p:cNvSpPr/>
          <p:nvPr/>
        </p:nvSpPr>
        <p:spPr>
          <a:xfrm>
            <a:off x="4141387" y="920251"/>
            <a:ext cx="1588502" cy="513260"/>
          </a:xfrm>
          <a:prstGeom prst="rightArrow">
            <a:avLst>
              <a:gd name="adj1" fmla="val 50000"/>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One-Way</a:t>
            </a:r>
          </a:p>
        </p:txBody>
      </p:sp>
      <p:sp>
        <p:nvSpPr>
          <p:cNvPr id="61" name="Arrow: Right 60">
            <a:extLst>
              <a:ext uri="{FF2B5EF4-FFF2-40B4-BE49-F238E27FC236}">
                <a16:creationId xmlns:a16="http://schemas.microsoft.com/office/drawing/2014/main" id="{D7EB7C6E-1C4D-424B-8E30-37EBF8F63BBD}"/>
              </a:ext>
            </a:extLst>
          </p:cNvPr>
          <p:cNvSpPr/>
          <p:nvPr/>
        </p:nvSpPr>
        <p:spPr>
          <a:xfrm rot="10800000" flipV="1">
            <a:off x="3611754" y="5707424"/>
            <a:ext cx="1588502" cy="513260"/>
          </a:xfrm>
          <a:prstGeom prst="rightArrow">
            <a:avLst>
              <a:gd name="adj1" fmla="val 50000"/>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One-Way</a:t>
            </a:r>
          </a:p>
        </p:txBody>
      </p:sp>
      <p:sp>
        <p:nvSpPr>
          <p:cNvPr id="62" name="Flowchart: Or 61">
            <a:extLst>
              <a:ext uri="{FF2B5EF4-FFF2-40B4-BE49-F238E27FC236}">
                <a16:creationId xmlns:a16="http://schemas.microsoft.com/office/drawing/2014/main" id="{A5BA5AD8-0127-4CE8-9F79-C1F9824E9B1B}"/>
              </a:ext>
            </a:extLst>
          </p:cNvPr>
          <p:cNvSpPr/>
          <p:nvPr/>
        </p:nvSpPr>
        <p:spPr>
          <a:xfrm>
            <a:off x="1266629" y="3761063"/>
            <a:ext cx="193242" cy="200743"/>
          </a:xfrm>
          <a:prstGeom prst="flowChar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A5C757B-A251-4305-812F-DBB825123D16}"/>
              </a:ext>
            </a:extLst>
          </p:cNvPr>
          <p:cNvSpPr txBox="1"/>
          <p:nvPr/>
        </p:nvSpPr>
        <p:spPr>
          <a:xfrm>
            <a:off x="863673" y="3890818"/>
            <a:ext cx="13512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Supervisor</a:t>
            </a:r>
          </a:p>
        </p:txBody>
      </p:sp>
      <p:sp>
        <p:nvSpPr>
          <p:cNvPr id="63" name="Speech Bubble: Rectangle with Corners Rounded 62">
            <a:extLst>
              <a:ext uri="{FF2B5EF4-FFF2-40B4-BE49-F238E27FC236}">
                <a16:creationId xmlns:a16="http://schemas.microsoft.com/office/drawing/2014/main" id="{B15F4C19-9B32-4E8A-A9AC-A5329E014E40}"/>
              </a:ext>
            </a:extLst>
          </p:cNvPr>
          <p:cNvSpPr/>
          <p:nvPr/>
        </p:nvSpPr>
        <p:spPr>
          <a:xfrm>
            <a:off x="6096000" y="4648200"/>
            <a:ext cx="1588503" cy="659948"/>
          </a:xfrm>
          <a:prstGeom prst="wedgeRoundRectCallout">
            <a:avLst>
              <a:gd name="adj1" fmla="val -138580"/>
              <a:gd name="adj2" fmla="val 10311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Make aisles one-way</a:t>
            </a:r>
          </a:p>
        </p:txBody>
      </p:sp>
      <p:sp>
        <p:nvSpPr>
          <p:cNvPr id="64" name="Speech Bubble: Rectangle with Corners Rounded 63">
            <a:extLst>
              <a:ext uri="{FF2B5EF4-FFF2-40B4-BE49-F238E27FC236}">
                <a16:creationId xmlns:a16="http://schemas.microsoft.com/office/drawing/2014/main" id="{90BB3B20-DDA9-49F1-8554-EC0371703EC0}"/>
              </a:ext>
            </a:extLst>
          </p:cNvPr>
          <p:cNvSpPr/>
          <p:nvPr/>
        </p:nvSpPr>
        <p:spPr>
          <a:xfrm>
            <a:off x="2468172" y="4020214"/>
            <a:ext cx="1588503" cy="659948"/>
          </a:xfrm>
          <a:prstGeom prst="wedgeRoundRectCallout">
            <a:avLst>
              <a:gd name="adj1" fmla="val -114440"/>
              <a:gd name="adj2" fmla="val -4288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Wear Sensor</a:t>
            </a:r>
          </a:p>
        </p:txBody>
      </p:sp>
      <p:sp>
        <p:nvSpPr>
          <p:cNvPr id="68" name="Speech Bubble: Rectangle with Corners Rounded 67">
            <a:extLst>
              <a:ext uri="{FF2B5EF4-FFF2-40B4-BE49-F238E27FC236}">
                <a16:creationId xmlns:a16="http://schemas.microsoft.com/office/drawing/2014/main" id="{A8AF2396-E332-488D-9728-56C78B850CB5}"/>
              </a:ext>
            </a:extLst>
          </p:cNvPr>
          <p:cNvSpPr/>
          <p:nvPr/>
        </p:nvSpPr>
        <p:spPr>
          <a:xfrm>
            <a:off x="1635668" y="994938"/>
            <a:ext cx="1702052" cy="1112929"/>
          </a:xfrm>
          <a:prstGeom prst="wedgeRoundRectCallout">
            <a:avLst>
              <a:gd name="adj1" fmla="val -93390"/>
              <a:gd name="adj2" fmla="val -1764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Sensor to Quarantine incoming parts</a:t>
            </a:r>
          </a:p>
        </p:txBody>
      </p:sp>
    </p:spTree>
    <p:extLst>
      <p:ext uri="{BB962C8B-B14F-4D97-AF65-F5344CB8AC3E}">
        <p14:creationId xmlns:p14="http://schemas.microsoft.com/office/powerpoint/2010/main" val="119318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1000"/>
                                        <p:tgtEl>
                                          <p:spTgt spid="64"/>
                                        </p:tgtEl>
                                      </p:cBhvr>
                                    </p:animEffect>
                                    <p:anim calcmode="lin" valueType="num">
                                      <p:cBhvr>
                                        <p:cTn id="15" dur="1000" fill="hold"/>
                                        <p:tgtEl>
                                          <p:spTgt spid="64"/>
                                        </p:tgtEl>
                                        <p:attrNameLst>
                                          <p:attrName>ppt_x</p:attrName>
                                        </p:attrNameLst>
                                      </p:cBhvr>
                                      <p:tavLst>
                                        <p:tav tm="0">
                                          <p:val>
                                            <p:strVal val="#ppt_x"/>
                                          </p:val>
                                        </p:tav>
                                        <p:tav tm="100000">
                                          <p:val>
                                            <p:strVal val="#ppt_x"/>
                                          </p:val>
                                        </p:tav>
                                      </p:tavLst>
                                    </p:anim>
                                    <p:anim calcmode="lin" valueType="num">
                                      <p:cBhvr>
                                        <p:cTn id="16"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1000"/>
                                        <p:tgtEl>
                                          <p:spTgt spid="68"/>
                                        </p:tgtEl>
                                      </p:cBhvr>
                                    </p:animEffect>
                                    <p:anim calcmode="lin" valueType="num">
                                      <p:cBhvr>
                                        <p:cTn id="22" dur="1000" fill="hold"/>
                                        <p:tgtEl>
                                          <p:spTgt spid="68"/>
                                        </p:tgtEl>
                                        <p:attrNameLst>
                                          <p:attrName>ppt_x</p:attrName>
                                        </p:attrNameLst>
                                      </p:cBhvr>
                                      <p:tavLst>
                                        <p:tav tm="0">
                                          <p:val>
                                            <p:strVal val="#ppt_x"/>
                                          </p:val>
                                        </p:tav>
                                        <p:tav tm="100000">
                                          <p:val>
                                            <p:strVal val="#ppt_x"/>
                                          </p:val>
                                        </p:tav>
                                      </p:tavLst>
                                    </p:anim>
                                    <p:anim calcmode="lin" valueType="num">
                                      <p:cBhvr>
                                        <p:cTn id="2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ppt_x"/>
                                          </p:val>
                                        </p:tav>
                                        <p:tav tm="100000">
                                          <p:val>
                                            <p:strVal val="#ppt_x"/>
                                          </p:val>
                                        </p:tav>
                                      </p:tavLst>
                                    </p:anim>
                                    <p:anim calcmode="lin" valueType="num">
                                      <p:cBhvr additive="base">
                                        <p:cTn id="29"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63" grpId="0" animBg="1"/>
      <p:bldP spid="64" grpId="0" animBg="1"/>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64957-93A2-4C75-BECA-9440F1AD8E1E}"/>
              </a:ext>
            </a:extLst>
          </p:cNvPr>
          <p:cNvSpPr>
            <a:spLocks noGrp="1"/>
          </p:cNvSpPr>
          <p:nvPr>
            <p:ph type="title"/>
          </p:nvPr>
        </p:nvSpPr>
        <p:spPr>
          <a:xfrm>
            <a:off x="2137496" y="221742"/>
            <a:ext cx="7917007" cy="1188720"/>
          </a:xfrm>
        </p:spPr>
        <p:txBody>
          <a:bodyPr>
            <a:normAutofit/>
          </a:bodyPr>
          <a:lstStyle/>
          <a:p>
            <a:pPr algn="ctr"/>
            <a:r>
              <a:rPr lang="en-US" sz="3600" b="1" dirty="0"/>
              <a:t>Next VSMI Step</a:t>
            </a:r>
          </a:p>
        </p:txBody>
      </p:sp>
      <p:sp>
        <p:nvSpPr>
          <p:cNvPr id="3" name="Content Placeholder 2">
            <a:extLst>
              <a:ext uri="{FF2B5EF4-FFF2-40B4-BE49-F238E27FC236}">
                <a16:creationId xmlns:a16="http://schemas.microsoft.com/office/drawing/2014/main" id="{1901405F-D6EA-48C3-8496-24576E8F7C85}"/>
              </a:ext>
            </a:extLst>
          </p:cNvPr>
          <p:cNvSpPr>
            <a:spLocks noGrp="1"/>
          </p:cNvSpPr>
          <p:nvPr>
            <p:ph idx="1"/>
          </p:nvPr>
        </p:nvSpPr>
        <p:spPr>
          <a:xfrm>
            <a:off x="684581" y="1584224"/>
            <a:ext cx="10515600" cy="4351338"/>
          </a:xfrm>
        </p:spPr>
        <p:txBody>
          <a:bodyPr>
            <a:normAutofit/>
          </a:bodyPr>
          <a:lstStyle/>
          <a:p>
            <a:r>
              <a:rPr lang="en-US" dirty="0"/>
              <a:t>CAD* Software Model </a:t>
            </a:r>
          </a:p>
          <a:p>
            <a:pPr lvl="1"/>
            <a:r>
              <a:rPr lang="en-US" dirty="0"/>
              <a:t>Use a CAD type software to translate the VSM logical flow into an aerial view of the factory floor using actual dimensions of floor plan as well as machines and workstations.</a:t>
            </a:r>
          </a:p>
          <a:p>
            <a:pPr lvl="1"/>
            <a:r>
              <a:rPr lang="en-US" dirty="0"/>
              <a:t>CAD software can be used to create a 3D view and used to simulate relocation of machines and workstations</a:t>
            </a:r>
          </a:p>
          <a:p>
            <a:pPr lvl="1"/>
            <a:r>
              <a:rPr lang="en-US" dirty="0"/>
              <a:t>Also, analyze traffic floor around the factory floor and redesign flow to keep workers separated by 6 feet when walking around – for example create one-way routes and either side of the wide aisles.</a:t>
            </a:r>
          </a:p>
          <a:p>
            <a:r>
              <a:rPr lang="en-US" dirty="0"/>
              <a:t>VISIO </a:t>
            </a:r>
          </a:p>
          <a:p>
            <a:pPr lvl="1"/>
            <a:r>
              <a:rPr lang="en-US" dirty="0"/>
              <a:t>If you do not have access to CAD, the next best option is to use VISIO</a:t>
            </a:r>
          </a:p>
          <a:p>
            <a:pPr lvl="1"/>
            <a:endParaRPr lang="en-US" dirty="0"/>
          </a:p>
          <a:p>
            <a:r>
              <a:rPr lang="en-US" sz="1800" dirty="0"/>
              <a:t>Computer Aided Design</a:t>
            </a:r>
          </a:p>
        </p:txBody>
      </p:sp>
      <p:sp>
        <p:nvSpPr>
          <p:cNvPr id="5" name="Slide Number Placeholder 4">
            <a:extLst>
              <a:ext uri="{FF2B5EF4-FFF2-40B4-BE49-F238E27FC236}">
                <a16:creationId xmlns:a16="http://schemas.microsoft.com/office/drawing/2014/main" id="{5AEB29EF-6F38-4F21-9F2E-E050C36CC2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23BA6-DD96-4248-8733-E4973F422B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BF70-6A8D-4023-8BEE-B666BD389CC2}"/>
              </a:ext>
            </a:extLst>
          </p:cNvPr>
          <p:cNvSpPr>
            <a:spLocks noGrp="1"/>
          </p:cNvSpPr>
          <p:nvPr>
            <p:ph type="title"/>
          </p:nvPr>
        </p:nvSpPr>
        <p:spPr>
          <a:xfrm>
            <a:off x="1859280" y="179604"/>
            <a:ext cx="9705948" cy="1077634"/>
          </a:xfrm>
        </p:spPr>
        <p:txBody>
          <a:bodyPr>
            <a:normAutofit fontScale="90000"/>
          </a:bodyPr>
          <a:lstStyle/>
          <a:p>
            <a:r>
              <a:rPr lang="en-US" dirty="0"/>
              <a:t>Actual Company Example</a:t>
            </a:r>
            <a:br>
              <a:rPr lang="en-US" dirty="0"/>
            </a:br>
            <a:r>
              <a:rPr lang="en-US" dirty="0"/>
              <a:t>Focus Area - Fabrication</a:t>
            </a:r>
          </a:p>
        </p:txBody>
      </p:sp>
      <p:pic>
        <p:nvPicPr>
          <p:cNvPr id="6" name="Content Placeholder 5">
            <a:extLst>
              <a:ext uri="{FF2B5EF4-FFF2-40B4-BE49-F238E27FC236}">
                <a16:creationId xmlns:a16="http://schemas.microsoft.com/office/drawing/2014/main" id="{199F7007-F0F6-4A3B-8EC2-1F6BA9D174CE}"/>
              </a:ext>
            </a:extLst>
          </p:cNvPr>
          <p:cNvPicPr>
            <a:picLocks noGrp="1" noChangeAspect="1"/>
          </p:cNvPicPr>
          <p:nvPr>
            <p:ph idx="1"/>
          </p:nvPr>
        </p:nvPicPr>
        <p:blipFill>
          <a:blip r:embed="rId2"/>
          <a:stretch>
            <a:fillRect/>
          </a:stretch>
        </p:blipFill>
        <p:spPr>
          <a:xfrm>
            <a:off x="1604570" y="1987966"/>
            <a:ext cx="3711074" cy="4118246"/>
          </a:xfrm>
          <a:ln>
            <a:solidFill>
              <a:schemeClr val="tx1"/>
            </a:solidFill>
          </a:ln>
        </p:spPr>
      </p:pic>
      <p:sp>
        <p:nvSpPr>
          <p:cNvPr id="4" name="Text Placeholder 3">
            <a:extLst>
              <a:ext uri="{FF2B5EF4-FFF2-40B4-BE49-F238E27FC236}">
                <a16:creationId xmlns:a16="http://schemas.microsoft.com/office/drawing/2014/main" id="{17402538-904F-4ABC-8E4F-0293EC0EC97C}"/>
              </a:ext>
            </a:extLst>
          </p:cNvPr>
          <p:cNvSpPr>
            <a:spLocks noGrp="1"/>
          </p:cNvSpPr>
          <p:nvPr>
            <p:ph type="body" sz="quarter" idx="10"/>
          </p:nvPr>
        </p:nvSpPr>
        <p:spPr/>
        <p:txBody>
          <a:bodyPr/>
          <a:lstStyle/>
          <a:p>
            <a:r>
              <a:rPr lang="en-US" dirty="0"/>
              <a:t>VSMI</a:t>
            </a:r>
          </a:p>
        </p:txBody>
      </p:sp>
      <p:sp>
        <p:nvSpPr>
          <p:cNvPr id="7" name="TextBox 6">
            <a:extLst>
              <a:ext uri="{FF2B5EF4-FFF2-40B4-BE49-F238E27FC236}">
                <a16:creationId xmlns:a16="http://schemas.microsoft.com/office/drawing/2014/main" id="{31CD198E-AE09-45C7-B820-5244BDEDEAF3}"/>
              </a:ext>
            </a:extLst>
          </p:cNvPr>
          <p:cNvSpPr txBox="1"/>
          <p:nvPr/>
        </p:nvSpPr>
        <p:spPr>
          <a:xfrm>
            <a:off x="5365391" y="2343077"/>
            <a:ext cx="297420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38’ x 44’ area</a:t>
            </a:r>
          </a:p>
          <a:p>
            <a:pPr marL="285750" indent="-285750">
              <a:buFont typeface="Arial" panose="020B0604020202020204" pitchFamily="34" charset="0"/>
              <a:buChar char="•"/>
            </a:pPr>
            <a:r>
              <a:rPr lang="en-US" dirty="0"/>
              <a:t>.00479 personnel/sq. ft density </a:t>
            </a:r>
          </a:p>
          <a:p>
            <a:pPr marL="285750" indent="-285750">
              <a:buFont typeface="Arial" panose="020B0604020202020204" pitchFamily="34" charset="0"/>
              <a:buChar char="•"/>
            </a:pPr>
            <a:r>
              <a:rPr lang="en-US" dirty="0"/>
              <a:t>Operators work close to one another</a:t>
            </a:r>
          </a:p>
          <a:p>
            <a:pPr marL="285750" indent="-285750">
              <a:buFont typeface="Arial" panose="020B0604020202020204" pitchFamily="34" charset="0"/>
              <a:buChar char="•"/>
            </a:pPr>
            <a:r>
              <a:rPr lang="en-US" dirty="0"/>
              <a:t>High traffic volume for small area</a:t>
            </a:r>
          </a:p>
        </p:txBody>
      </p:sp>
      <p:pic>
        <p:nvPicPr>
          <p:cNvPr id="11" name="Picture 10">
            <a:extLst>
              <a:ext uri="{FF2B5EF4-FFF2-40B4-BE49-F238E27FC236}">
                <a16:creationId xmlns:a16="http://schemas.microsoft.com/office/drawing/2014/main" id="{00741DAC-E3B4-4232-BC54-E0E37B2B0232}"/>
              </a:ext>
            </a:extLst>
          </p:cNvPr>
          <p:cNvPicPr>
            <a:picLocks noChangeAspect="1"/>
          </p:cNvPicPr>
          <p:nvPr/>
        </p:nvPicPr>
        <p:blipFill>
          <a:blip r:embed="rId3"/>
          <a:stretch>
            <a:fillRect/>
          </a:stretch>
        </p:blipFill>
        <p:spPr>
          <a:xfrm>
            <a:off x="8251493" y="2036034"/>
            <a:ext cx="3485900" cy="4114208"/>
          </a:xfrm>
          <a:prstGeom prst="rect">
            <a:avLst/>
          </a:prstGeom>
          <a:ln>
            <a:solidFill>
              <a:schemeClr val="tx1"/>
            </a:solidFill>
          </a:ln>
        </p:spPr>
      </p:pic>
      <p:sp>
        <p:nvSpPr>
          <p:cNvPr id="12" name="TextBox 11">
            <a:extLst>
              <a:ext uri="{FF2B5EF4-FFF2-40B4-BE49-F238E27FC236}">
                <a16:creationId xmlns:a16="http://schemas.microsoft.com/office/drawing/2014/main" id="{9F52720C-FDCA-4F8B-A5D4-6154B38EA091}"/>
              </a:ext>
            </a:extLst>
          </p:cNvPr>
          <p:cNvSpPr txBox="1"/>
          <p:nvPr/>
        </p:nvSpPr>
        <p:spPr>
          <a:xfrm>
            <a:off x="3924300" y="5573033"/>
            <a:ext cx="1391344" cy="523220"/>
          </a:xfrm>
          <a:prstGeom prst="rect">
            <a:avLst/>
          </a:prstGeom>
          <a:solidFill>
            <a:srgbClr val="012B5D">
              <a:alpha val="20000"/>
            </a:srgbClr>
          </a:solidFill>
          <a:ln>
            <a:solidFill>
              <a:schemeClr val="bg1">
                <a:lumMod val="95000"/>
              </a:schemeClr>
            </a:solidFill>
          </a:ln>
        </p:spPr>
        <p:txBody>
          <a:bodyPr wrap="square" rtlCol="0">
            <a:spAutoFit/>
          </a:bodyPr>
          <a:lstStyle/>
          <a:p>
            <a:pPr algn="ctr"/>
            <a:r>
              <a:rPr lang="en-US" sz="2800" b="1" dirty="0">
                <a:solidFill>
                  <a:schemeClr val="bg1"/>
                </a:solidFill>
              </a:rPr>
              <a:t>Before</a:t>
            </a:r>
          </a:p>
        </p:txBody>
      </p:sp>
      <p:sp>
        <p:nvSpPr>
          <p:cNvPr id="14" name="TextBox 13">
            <a:extLst>
              <a:ext uri="{FF2B5EF4-FFF2-40B4-BE49-F238E27FC236}">
                <a16:creationId xmlns:a16="http://schemas.microsoft.com/office/drawing/2014/main" id="{FB207C53-691E-46C7-8C9F-DE59A146BC20}"/>
              </a:ext>
            </a:extLst>
          </p:cNvPr>
          <p:cNvSpPr txBox="1"/>
          <p:nvPr/>
        </p:nvSpPr>
        <p:spPr>
          <a:xfrm>
            <a:off x="10463315" y="5627022"/>
            <a:ext cx="1274078" cy="523220"/>
          </a:xfrm>
          <a:prstGeom prst="rect">
            <a:avLst/>
          </a:prstGeom>
          <a:solidFill>
            <a:srgbClr val="012B5D">
              <a:alpha val="20000"/>
            </a:srgbClr>
          </a:solidFill>
          <a:ln>
            <a:solidFill>
              <a:schemeClr val="bg1"/>
            </a:solidFill>
          </a:ln>
        </p:spPr>
        <p:txBody>
          <a:bodyPr wrap="square" rtlCol="0">
            <a:spAutoFit/>
          </a:bodyPr>
          <a:lstStyle/>
          <a:p>
            <a:pPr algn="ctr"/>
            <a:r>
              <a:rPr lang="en-US" sz="2800" b="1" dirty="0">
                <a:solidFill>
                  <a:schemeClr val="bg1"/>
                </a:solidFill>
              </a:rPr>
              <a:t>After</a:t>
            </a:r>
          </a:p>
        </p:txBody>
      </p:sp>
      <p:pic>
        <p:nvPicPr>
          <p:cNvPr id="3" name="Picture 2">
            <a:extLst>
              <a:ext uri="{FF2B5EF4-FFF2-40B4-BE49-F238E27FC236}">
                <a16:creationId xmlns:a16="http://schemas.microsoft.com/office/drawing/2014/main" id="{5C5ACBD8-D3CC-4237-8A27-BFA471E0DD6C}"/>
              </a:ext>
            </a:extLst>
          </p:cNvPr>
          <p:cNvPicPr>
            <a:picLocks noChangeAspect="1"/>
          </p:cNvPicPr>
          <p:nvPr/>
        </p:nvPicPr>
        <p:blipFill>
          <a:blip r:embed="rId4"/>
          <a:stretch>
            <a:fillRect/>
          </a:stretch>
        </p:blipFill>
        <p:spPr>
          <a:xfrm>
            <a:off x="5387393" y="4482880"/>
            <a:ext cx="2792350" cy="1756664"/>
          </a:xfrm>
          <a:prstGeom prst="rect">
            <a:avLst/>
          </a:prstGeom>
          <a:solidFill>
            <a:schemeClr val="accent4"/>
          </a:solidFill>
        </p:spPr>
      </p:pic>
      <p:pic>
        <p:nvPicPr>
          <p:cNvPr id="5" name="Picture 4">
            <a:extLst>
              <a:ext uri="{FF2B5EF4-FFF2-40B4-BE49-F238E27FC236}">
                <a16:creationId xmlns:a16="http://schemas.microsoft.com/office/drawing/2014/main" id="{25D2777D-B303-4EBB-B14F-6A4868A463D9}"/>
              </a:ext>
            </a:extLst>
          </p:cNvPr>
          <p:cNvPicPr>
            <a:picLocks noChangeAspect="1"/>
          </p:cNvPicPr>
          <p:nvPr/>
        </p:nvPicPr>
        <p:blipFill>
          <a:blip r:embed="rId5"/>
          <a:stretch>
            <a:fillRect/>
          </a:stretch>
        </p:blipFill>
        <p:spPr>
          <a:xfrm>
            <a:off x="4200196" y="1376984"/>
            <a:ext cx="5190807" cy="556743"/>
          </a:xfrm>
          <a:prstGeom prst="rect">
            <a:avLst/>
          </a:prstGeom>
          <a:solidFill>
            <a:schemeClr val="bg1">
              <a:lumMod val="85000"/>
              <a:alpha val="20000"/>
            </a:schemeClr>
          </a:solidFill>
          <a:ln>
            <a:solidFill>
              <a:schemeClr val="tx1"/>
            </a:solidFill>
          </a:ln>
        </p:spPr>
      </p:pic>
      <p:sp>
        <p:nvSpPr>
          <p:cNvPr id="15" name="Arrow: Right 14">
            <a:extLst>
              <a:ext uri="{FF2B5EF4-FFF2-40B4-BE49-F238E27FC236}">
                <a16:creationId xmlns:a16="http://schemas.microsoft.com/office/drawing/2014/main" id="{BC78B330-2890-4F2C-936E-7DF0BEFD5761}"/>
              </a:ext>
            </a:extLst>
          </p:cNvPr>
          <p:cNvSpPr/>
          <p:nvPr/>
        </p:nvSpPr>
        <p:spPr>
          <a:xfrm>
            <a:off x="5318900" y="4153594"/>
            <a:ext cx="2953400" cy="418588"/>
          </a:xfrm>
          <a:prstGeom prst="rightArrow">
            <a:avLst/>
          </a:prstGeom>
          <a:solidFill>
            <a:srgbClr val="012B5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9050">
                <a:solidFill>
                  <a:schemeClr val="tx1"/>
                </a:solidFill>
              </a:ln>
            </a:endParaRPr>
          </a:p>
        </p:txBody>
      </p:sp>
    </p:spTree>
    <p:extLst>
      <p:ext uri="{BB962C8B-B14F-4D97-AF65-F5344CB8AC3E}">
        <p14:creationId xmlns:p14="http://schemas.microsoft.com/office/powerpoint/2010/main" val="1757287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64957-93A2-4C75-BECA-9440F1AD8E1E}"/>
              </a:ext>
            </a:extLst>
          </p:cNvPr>
          <p:cNvSpPr>
            <a:spLocks noGrp="1"/>
          </p:cNvSpPr>
          <p:nvPr>
            <p:ph type="title"/>
          </p:nvPr>
        </p:nvSpPr>
        <p:spPr>
          <a:xfrm>
            <a:off x="2141394" y="212217"/>
            <a:ext cx="7917007" cy="1188720"/>
          </a:xfrm>
        </p:spPr>
        <p:txBody>
          <a:bodyPr>
            <a:normAutofit/>
          </a:bodyPr>
          <a:lstStyle/>
          <a:p>
            <a:pPr algn="ctr"/>
            <a:r>
              <a:rPr lang="en-US" sz="3600" b="1" dirty="0"/>
              <a:t>Future Opportunity</a:t>
            </a:r>
          </a:p>
        </p:txBody>
      </p:sp>
      <p:sp>
        <p:nvSpPr>
          <p:cNvPr id="3" name="Content Placeholder 2">
            <a:extLst>
              <a:ext uri="{FF2B5EF4-FFF2-40B4-BE49-F238E27FC236}">
                <a16:creationId xmlns:a16="http://schemas.microsoft.com/office/drawing/2014/main" id="{1901405F-D6EA-48C3-8496-24576E8F7C85}"/>
              </a:ext>
            </a:extLst>
          </p:cNvPr>
          <p:cNvSpPr>
            <a:spLocks noGrp="1"/>
          </p:cNvSpPr>
          <p:nvPr>
            <p:ph idx="1"/>
          </p:nvPr>
        </p:nvSpPr>
        <p:spPr>
          <a:xfrm>
            <a:off x="684581" y="1584224"/>
            <a:ext cx="10515600" cy="4351338"/>
          </a:xfrm>
        </p:spPr>
        <p:txBody>
          <a:bodyPr>
            <a:normAutofit/>
          </a:bodyPr>
          <a:lstStyle/>
          <a:p>
            <a:r>
              <a:rPr lang="en-US" sz="3600" dirty="0"/>
              <a:t>Short-term: </a:t>
            </a:r>
            <a:r>
              <a:rPr lang="en-US" sz="3200" dirty="0"/>
              <a:t>Introduction of Infection Mitigation may have a negative impact on being “Lean” or efficient</a:t>
            </a:r>
          </a:p>
          <a:p>
            <a:endParaRPr lang="en-US" sz="3600" dirty="0"/>
          </a:p>
          <a:p>
            <a:endParaRPr lang="en-US" sz="3600" dirty="0"/>
          </a:p>
          <a:p>
            <a:r>
              <a:rPr lang="en-US" sz="3600" dirty="0"/>
              <a:t>Future: </a:t>
            </a:r>
            <a:r>
              <a:rPr lang="en-US" sz="3200" dirty="0"/>
              <a:t>Redesign the factory to not only be safe but more efficient by strategic adoption of smart technology </a:t>
            </a:r>
          </a:p>
        </p:txBody>
      </p:sp>
      <p:sp>
        <p:nvSpPr>
          <p:cNvPr id="4" name="Arrow: Down 3">
            <a:extLst>
              <a:ext uri="{FF2B5EF4-FFF2-40B4-BE49-F238E27FC236}">
                <a16:creationId xmlns:a16="http://schemas.microsoft.com/office/drawing/2014/main" id="{BF2D8ADC-F441-4E35-852A-CCFC15970AEC}"/>
              </a:ext>
            </a:extLst>
          </p:cNvPr>
          <p:cNvSpPr/>
          <p:nvPr/>
        </p:nvSpPr>
        <p:spPr>
          <a:xfrm>
            <a:off x="4886554" y="2684678"/>
            <a:ext cx="1141171" cy="111922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440891C-BE99-4954-AE02-49A69E260C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23BA6-DD96-4248-8733-E4973F422B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Arrow: Striped Right 7">
            <a:extLst>
              <a:ext uri="{FF2B5EF4-FFF2-40B4-BE49-F238E27FC236}">
                <a16:creationId xmlns:a16="http://schemas.microsoft.com/office/drawing/2014/main" id="{C342DD0F-E43E-47FD-B16F-FF0EE7CA7234}"/>
              </a:ext>
            </a:extLst>
          </p:cNvPr>
          <p:cNvSpPr/>
          <p:nvPr/>
        </p:nvSpPr>
        <p:spPr>
          <a:xfrm>
            <a:off x="10248595" y="6390462"/>
            <a:ext cx="431597" cy="204826"/>
          </a:xfrm>
          <a:prstGeom prst="striped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49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64957-93A2-4C75-BECA-9440F1AD8E1E}"/>
              </a:ext>
            </a:extLst>
          </p:cNvPr>
          <p:cNvSpPr>
            <a:spLocks noGrp="1"/>
          </p:cNvSpPr>
          <p:nvPr>
            <p:ph type="title"/>
          </p:nvPr>
        </p:nvSpPr>
        <p:spPr>
          <a:xfrm>
            <a:off x="2141394" y="212217"/>
            <a:ext cx="7917007" cy="1188720"/>
          </a:xfrm>
        </p:spPr>
        <p:txBody>
          <a:bodyPr>
            <a:normAutofit/>
          </a:bodyPr>
          <a:lstStyle/>
          <a:p>
            <a:pPr algn="ctr"/>
            <a:r>
              <a:rPr lang="en-US" sz="3600" dirty="0"/>
              <a:t>Example of AI Driven Solutions for VSMI</a:t>
            </a:r>
            <a:endParaRPr lang="en-US" sz="3600" b="1" dirty="0"/>
          </a:p>
        </p:txBody>
      </p:sp>
      <p:sp>
        <p:nvSpPr>
          <p:cNvPr id="3" name="Content Placeholder 2">
            <a:extLst>
              <a:ext uri="{FF2B5EF4-FFF2-40B4-BE49-F238E27FC236}">
                <a16:creationId xmlns:a16="http://schemas.microsoft.com/office/drawing/2014/main" id="{1901405F-D6EA-48C3-8496-24576E8F7C85}"/>
              </a:ext>
            </a:extLst>
          </p:cNvPr>
          <p:cNvSpPr>
            <a:spLocks noGrp="1"/>
          </p:cNvSpPr>
          <p:nvPr>
            <p:ph idx="1"/>
          </p:nvPr>
        </p:nvSpPr>
        <p:spPr>
          <a:xfrm>
            <a:off x="684581" y="1584224"/>
            <a:ext cx="10515600" cy="4351338"/>
          </a:xfrm>
        </p:spPr>
        <p:txBody>
          <a:bodyPr>
            <a:normAutofit fontScale="92500"/>
          </a:bodyPr>
          <a:lstStyle/>
          <a:p>
            <a:r>
              <a:rPr lang="en-US" b="1" dirty="0">
                <a:solidFill>
                  <a:srgbClr val="000000"/>
                </a:solidFill>
              </a:rPr>
              <a:t>Video Analytics at Purdue</a:t>
            </a:r>
          </a:p>
          <a:p>
            <a:pPr lvl="1"/>
            <a:r>
              <a:rPr lang="en-US" sz="2800" dirty="0">
                <a:solidFill>
                  <a:srgbClr val="000000"/>
                </a:solidFill>
              </a:rPr>
              <a:t>To create scans to enable creation of accurate Factory Floor Plan</a:t>
            </a:r>
          </a:p>
          <a:p>
            <a:pPr marL="457200" lvl="1" indent="0">
              <a:buNone/>
            </a:pPr>
            <a:endParaRPr lang="en-US" sz="2800" dirty="0">
              <a:solidFill>
                <a:srgbClr val="000000"/>
              </a:solidFill>
            </a:endParaRPr>
          </a:p>
          <a:p>
            <a:pPr marL="457200" lvl="1" indent="0">
              <a:buNone/>
            </a:pPr>
            <a:endParaRPr lang="en-US" sz="2800" dirty="0">
              <a:solidFill>
                <a:srgbClr val="000000"/>
              </a:solidFill>
            </a:endParaRPr>
          </a:p>
          <a:p>
            <a:r>
              <a:rPr lang="en-US" b="1" dirty="0">
                <a:solidFill>
                  <a:srgbClr val="000000"/>
                </a:solidFill>
              </a:rPr>
              <a:t>Robotic Dogs at Ford</a:t>
            </a:r>
          </a:p>
          <a:p>
            <a:pPr lvl="1"/>
            <a:r>
              <a:rPr lang="en-US" sz="2800" dirty="0">
                <a:solidFill>
                  <a:srgbClr val="000000"/>
                </a:solidFill>
              </a:rPr>
              <a:t>To create 3D scans to enable creation of accurate Factory Floor Plan</a:t>
            </a:r>
          </a:p>
          <a:p>
            <a:pPr marL="457200" lvl="1" indent="0">
              <a:buNone/>
            </a:pPr>
            <a:r>
              <a:rPr lang="en-US" sz="2800" dirty="0">
                <a:solidFill>
                  <a:srgbClr val="000000"/>
                </a:solidFill>
                <a:hlinkClick r:id="rId3"/>
              </a:rPr>
              <a:t>https://mashable.com/video/ford-boston-dynamics-robot-dog/</a:t>
            </a:r>
            <a:endParaRPr lang="en-US" sz="2800" dirty="0">
              <a:solidFill>
                <a:srgbClr val="000000"/>
              </a:solidFill>
            </a:endParaRPr>
          </a:p>
          <a:p>
            <a:pPr lvl="1"/>
            <a:endParaRPr lang="en-US" sz="2800" dirty="0">
              <a:solidFill>
                <a:srgbClr val="000000"/>
              </a:solidFill>
            </a:endParaRPr>
          </a:p>
          <a:p>
            <a:endParaRPr lang="en-US" sz="1800" dirty="0"/>
          </a:p>
        </p:txBody>
      </p:sp>
      <p:sp>
        <p:nvSpPr>
          <p:cNvPr id="5" name="Slide Number Placeholder 4">
            <a:extLst>
              <a:ext uri="{FF2B5EF4-FFF2-40B4-BE49-F238E27FC236}">
                <a16:creationId xmlns:a16="http://schemas.microsoft.com/office/drawing/2014/main" id="{5AEB29EF-6F38-4F21-9F2E-E050C36CC2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23BA6-DD96-4248-8733-E4973F422B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478618"/>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CoBrand_Template_Gold_Theme_Wide_Screen_2  -  Read-Only" id="{A5B0346A-FAF6-46DB-BC85-F7C0202B4775}" vid="{12CB58B3-7948-4F5C-9EB0-C792F1210A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PU-CoBrand_Template_Gold_Theme_Wide_Screen_2</Template>
  <TotalTime>30</TotalTime>
  <Words>464</Words>
  <Application>Microsoft Office PowerPoint</Application>
  <PresentationFormat>Widescreen</PresentationFormat>
  <Paragraphs>148</Paragraphs>
  <Slides>11</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United Sans Cd Md</vt:lpstr>
      <vt:lpstr>Acumin Pro SemiCondensed</vt:lpstr>
      <vt:lpstr>Acumin Pro Medium</vt:lpstr>
      <vt:lpstr>United Sans Reg Medium</vt:lpstr>
      <vt:lpstr>Calibri</vt:lpstr>
      <vt:lpstr>Arial</vt:lpstr>
      <vt:lpstr>Acumin Pro Semibold</vt:lpstr>
      <vt:lpstr>Wingdings</vt:lpstr>
      <vt:lpstr>Acumin Pro ExtraCondensed Smbd</vt:lpstr>
      <vt:lpstr>Acumin Pro ExtraCondensed</vt:lpstr>
      <vt:lpstr>Acumin Pro</vt:lpstr>
      <vt:lpstr>Purdue1</vt:lpstr>
      <vt:lpstr>VSMI to Mitigate Infection Risks </vt:lpstr>
      <vt:lpstr>What is VSMI?</vt:lpstr>
      <vt:lpstr>VSM Material and Process Flow Map – Logical View</vt:lpstr>
      <vt:lpstr>Factory Floor Flow – Aerial View – Prior Mitigation</vt:lpstr>
      <vt:lpstr>Factory Floor Flow – Aerial View – With Mitigation</vt:lpstr>
      <vt:lpstr>Next VSMI Step</vt:lpstr>
      <vt:lpstr>Actual Company Example Focus Area - Fabrication</vt:lpstr>
      <vt:lpstr>Future Opportunity</vt:lpstr>
      <vt:lpstr>Example of AI Driven Solutions for VSMI</vt:lpstr>
      <vt:lpstr>PowerPoint Presentation</vt:lpstr>
      <vt:lpstr>VSMI to Mitigate Infection Risks 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Vasher</dc:creator>
  <cp:lastModifiedBy>Roy Vasher</cp:lastModifiedBy>
  <cp:revision>2</cp:revision>
  <dcterms:created xsi:type="dcterms:W3CDTF">2020-09-11T13:18:44Z</dcterms:created>
  <dcterms:modified xsi:type="dcterms:W3CDTF">2020-09-11T13:49:41Z</dcterms:modified>
</cp:coreProperties>
</file>