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B90DDD-2781-4916-8566-C5E209D66C3F}" type="datetimeFigureOut">
              <a:rPr lang="en-US" smtClean="0"/>
              <a:t>8/5/2019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29D513-AA58-49A1-B808-25D64F433F33}" type="slidenum">
              <a:rPr lang="en-US" smtClean="0"/>
              <a:t>‹#›</a:t>
            </a:fld>
            <a:endParaRPr lang="en-US"/>
          </a:p>
        </p:txBody>
      </p:sp>
    </p:spTree>
    <p:extLst>
      <p:ext uri="{BB962C8B-B14F-4D97-AF65-F5344CB8AC3E}">
        <p14:creationId xmlns:p14="http://schemas.microsoft.com/office/powerpoint/2010/main" val="2840761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D314CAB1-5EBF-4BE9-8796-FEB8A777B815}" type="slidenum">
              <a:rPr kumimoji="0" lang="en-GB"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8751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D314CAB1-5EBF-4BE9-8796-FEB8A777B815}" type="slidenum">
              <a:rPr kumimoji="0" lang="en-GB"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33528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D314CAB1-5EBF-4BE9-8796-FEB8A777B815}" type="slidenum">
              <a:rPr kumimoji="0" lang="en-GB"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51325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notes"/>
          <p:cNvSpPr txBox="1">
            <a:spLocks noGrp="1"/>
          </p:cNvSpPr>
          <p:nvPr>
            <p:ph type="body" idx="1"/>
          </p:nvPr>
        </p:nvSpPr>
        <p:spPr>
          <a:xfrm>
            <a:off x="701040" y="4473894"/>
            <a:ext cx="5608320" cy="3660458"/>
          </a:xfrm>
          <a:prstGeom prst="rect">
            <a:avLst/>
          </a:prstGeom>
        </p:spPr>
        <p:txBody>
          <a:bodyPr spcFirstLastPara="1" wrap="square" lIns="90900" tIns="45450" rIns="90900" bIns="45450" anchor="t" anchorCtr="0">
            <a:noAutofit/>
          </a:bodyPr>
          <a:lstStyle/>
          <a:p>
            <a:pPr marL="0" lvl="0" indent="0" algn="l" rtl="0">
              <a:spcBef>
                <a:spcPts val="0"/>
              </a:spcBef>
              <a:spcAft>
                <a:spcPts val="0"/>
              </a:spcAft>
              <a:buNone/>
            </a:pPr>
            <a:endParaRPr/>
          </a:p>
        </p:txBody>
      </p:sp>
      <p:sp>
        <p:nvSpPr>
          <p:cNvPr id="162" name="Google Shape;162;p1:notes"/>
          <p:cNvSpPr>
            <a:spLocks noGrp="1" noRot="1" noChangeAspect="1"/>
          </p:cNvSpPr>
          <p:nvPr>
            <p:ph type="sldImg" idx="2"/>
          </p:nvPr>
        </p:nvSpPr>
        <p:spPr>
          <a:xfrm>
            <a:off x="719138" y="1162050"/>
            <a:ext cx="5572125" cy="31353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5084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notes"/>
          <p:cNvSpPr>
            <a:spLocks noGrp="1" noRot="1" noChangeAspect="1"/>
          </p:cNvSpPr>
          <p:nvPr>
            <p:ph type="sldImg" idx="2"/>
          </p:nvPr>
        </p:nvSpPr>
        <p:spPr>
          <a:xfrm>
            <a:off x="719138" y="1162050"/>
            <a:ext cx="5572125"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2:notes"/>
          <p:cNvSpPr txBox="1">
            <a:spLocks noGrp="1"/>
          </p:cNvSpPr>
          <p:nvPr>
            <p:ph type="body" idx="1"/>
          </p:nvPr>
        </p:nvSpPr>
        <p:spPr>
          <a:xfrm>
            <a:off x="701040" y="4473894"/>
            <a:ext cx="5608320" cy="3660458"/>
          </a:xfrm>
          <a:prstGeom prst="rect">
            <a:avLst/>
          </a:prstGeom>
          <a:noFill/>
          <a:ln>
            <a:noFill/>
          </a:ln>
        </p:spPr>
        <p:txBody>
          <a:bodyPr spcFirstLastPara="1" wrap="square" lIns="90900" tIns="45450" rIns="90900" bIns="454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dirty="0" smtClean="0"/>
              <a:t>Speaker</a:t>
            </a:r>
            <a:r>
              <a:rPr lang="en-US" sz="1200" baseline="0" dirty="0" smtClean="0"/>
              <a:t> Notes:</a:t>
            </a:r>
          </a:p>
          <a:p>
            <a:pPr marL="0" marR="0" lvl="0" indent="0" algn="l" rtl="0">
              <a:lnSpc>
                <a:spcPct val="100000"/>
              </a:lnSpc>
              <a:spcBef>
                <a:spcPts val="0"/>
              </a:spcBef>
              <a:spcAft>
                <a:spcPts val="0"/>
              </a:spcAft>
              <a:buClr>
                <a:schemeClr val="dk1"/>
              </a:buClr>
              <a:buSzPts val="1200"/>
              <a:buFont typeface="Calibri"/>
              <a:buNone/>
            </a:pPr>
            <a:r>
              <a:rPr lang="en-US" sz="1200" baseline="0" dirty="0" smtClean="0"/>
              <a:t>This use case helps to demonstrate how a </a:t>
            </a:r>
            <a:r>
              <a:rPr lang="en-US" sz="1200" baseline="0" dirty="0" err="1" smtClean="0"/>
              <a:t>a</a:t>
            </a:r>
            <a:r>
              <a:rPr lang="en-US" sz="1200" baseline="0" dirty="0" smtClean="0"/>
              <a:t> 3</a:t>
            </a:r>
            <a:r>
              <a:rPr lang="en-US" sz="1200" baseline="30000" dirty="0" smtClean="0"/>
              <a:t>rd</a:t>
            </a:r>
            <a:r>
              <a:rPr lang="en-US" sz="1200" baseline="0" dirty="0" smtClean="0"/>
              <a:t> world farmer can grow economically using Blockchain as the underlying technology enabler. In this particular use case, this farmer does not have land ownership, ownership is tracked through the track. The farmer wants to expand his business through growing organic coffee. An Auditing Body (NGO) has agreed to provide the resources and funding. A critical requirement is being able to track the organic coffee plant from seed to the farmer. An NGO would need to host and facilitate the Blockchain network along with additional infrastructure. </a:t>
            </a:r>
            <a:endParaRPr dirty="0"/>
          </a:p>
        </p:txBody>
      </p:sp>
      <p:sp>
        <p:nvSpPr>
          <p:cNvPr id="168" name="Google Shape;168;p2:notes"/>
          <p:cNvSpPr txBox="1">
            <a:spLocks noGrp="1"/>
          </p:cNvSpPr>
          <p:nvPr>
            <p:ph type="sldNum" idx="12"/>
          </p:nvPr>
        </p:nvSpPr>
        <p:spPr>
          <a:xfrm>
            <a:off x="3970938" y="8829967"/>
            <a:ext cx="3037840" cy="466433"/>
          </a:xfrm>
          <a:prstGeom prst="rect">
            <a:avLst/>
          </a:prstGeom>
          <a:noFill/>
          <a:ln>
            <a:noFill/>
          </a:ln>
        </p:spPr>
        <p:txBody>
          <a:bodyPr spcFirstLastPara="1" wrap="square" lIns="90900" tIns="45450" rIns="90900" bIns="454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82901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a:spLocks noGrp="1" noRot="1" noChangeAspect="1"/>
          </p:cNvSpPr>
          <p:nvPr>
            <p:ph type="sldImg" idx="2"/>
          </p:nvPr>
        </p:nvSpPr>
        <p:spPr>
          <a:xfrm>
            <a:off x="719138" y="1162050"/>
            <a:ext cx="5572125"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4:notes"/>
          <p:cNvSpPr txBox="1">
            <a:spLocks noGrp="1"/>
          </p:cNvSpPr>
          <p:nvPr>
            <p:ph type="body" idx="1"/>
          </p:nvPr>
        </p:nvSpPr>
        <p:spPr>
          <a:xfrm>
            <a:off x="701040" y="4473894"/>
            <a:ext cx="5608320" cy="3660458"/>
          </a:xfrm>
          <a:prstGeom prst="rect">
            <a:avLst/>
          </a:prstGeom>
          <a:noFill/>
          <a:ln>
            <a:noFill/>
          </a:ln>
        </p:spPr>
        <p:txBody>
          <a:bodyPr spcFirstLastPara="1" wrap="square" lIns="90900" tIns="45450" rIns="90900" bIns="454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dirty="0" smtClean="0"/>
              <a:t>Speaker</a:t>
            </a:r>
            <a:r>
              <a:rPr lang="en-US" sz="1200" baseline="0" dirty="0" smtClean="0"/>
              <a:t> Notes:</a:t>
            </a:r>
            <a:endParaRPr lang="en-US" sz="1200" baseline="0" dirty="0"/>
          </a:p>
          <a:p>
            <a:pPr marL="0" marR="0" lvl="0" indent="0" algn="l" rtl="0">
              <a:lnSpc>
                <a:spcPct val="100000"/>
              </a:lnSpc>
              <a:spcBef>
                <a:spcPts val="0"/>
              </a:spcBef>
              <a:spcAft>
                <a:spcPts val="0"/>
              </a:spcAft>
              <a:buClr>
                <a:schemeClr val="dk1"/>
              </a:buClr>
              <a:buSzPts val="1200"/>
              <a:buFont typeface="Calibri"/>
              <a:buNone/>
            </a:pPr>
            <a:r>
              <a:rPr lang="en-US" sz="1200" baseline="0" dirty="0" smtClean="0"/>
              <a:t>When you think of Blockchain, to be truly successful you will need to develop an Ecosystem or Consortium for the participants. In this case we use the term coffee consortium.</a:t>
            </a:r>
          </a:p>
          <a:p>
            <a:pPr marL="0" marR="0" lvl="0" indent="0" algn="l" rtl="0">
              <a:lnSpc>
                <a:spcPct val="100000"/>
              </a:lnSpc>
              <a:spcBef>
                <a:spcPts val="0"/>
              </a:spcBef>
              <a:spcAft>
                <a:spcPts val="0"/>
              </a:spcAft>
              <a:buClr>
                <a:schemeClr val="dk1"/>
              </a:buClr>
              <a:buSzPts val="1200"/>
              <a:buFont typeface="Calibri"/>
              <a:buNone/>
            </a:pPr>
            <a:r>
              <a:rPr lang="en-US" sz="1200" baseline="0" dirty="0" smtClean="0"/>
              <a:t>In this diagram we lay out what each roles responsibilities will be. </a:t>
            </a:r>
          </a:p>
          <a:p>
            <a:pPr marL="0" marR="0" lvl="0" indent="0" algn="l" rtl="0">
              <a:lnSpc>
                <a:spcPct val="100000"/>
              </a:lnSpc>
              <a:spcBef>
                <a:spcPts val="0"/>
              </a:spcBef>
              <a:spcAft>
                <a:spcPts val="0"/>
              </a:spcAft>
              <a:buClr>
                <a:schemeClr val="dk1"/>
              </a:buClr>
              <a:buSzPts val="1200"/>
              <a:buFont typeface="Calibri"/>
              <a:buNone/>
            </a:pPr>
            <a:r>
              <a:rPr lang="en-US" sz="1200" baseline="0" dirty="0" smtClean="0"/>
              <a:t>There are five roles identified in this use case. However, a particular entity can encompass multiple roles. For instance a organization may choose to harvest seeds and package them along with choosing to grow the coffee plant. </a:t>
            </a:r>
          </a:p>
          <a:p>
            <a:pPr marL="0" marR="0" lvl="0" indent="0" algn="l" rtl="0">
              <a:lnSpc>
                <a:spcPct val="100000"/>
              </a:lnSpc>
              <a:spcBef>
                <a:spcPts val="0"/>
              </a:spcBef>
              <a:spcAft>
                <a:spcPts val="0"/>
              </a:spcAft>
              <a:buClr>
                <a:schemeClr val="dk1"/>
              </a:buClr>
              <a:buSzPts val="1200"/>
              <a:buFont typeface="Calibri"/>
              <a:buNone/>
            </a:pPr>
            <a:r>
              <a:rPr lang="en-US" sz="1200" baseline="0" dirty="0" smtClean="0"/>
              <a:t>The underlying assumption for each of the roles is that Blockchain enablement (whether via a Web UI or a scanner etc.) enables each of the roles to carry out their responsibilities so the Blockchain capabilities are noted in the next slide. </a:t>
            </a:r>
          </a:p>
        </p:txBody>
      </p:sp>
      <p:sp>
        <p:nvSpPr>
          <p:cNvPr id="216" name="Google Shape;216;p4:notes"/>
          <p:cNvSpPr txBox="1">
            <a:spLocks noGrp="1"/>
          </p:cNvSpPr>
          <p:nvPr>
            <p:ph type="sldNum" idx="12"/>
          </p:nvPr>
        </p:nvSpPr>
        <p:spPr>
          <a:xfrm>
            <a:off x="3970938" y="8829967"/>
            <a:ext cx="3037840" cy="466433"/>
          </a:xfrm>
          <a:prstGeom prst="rect">
            <a:avLst/>
          </a:prstGeom>
          <a:noFill/>
          <a:ln>
            <a:noFill/>
          </a:ln>
        </p:spPr>
        <p:txBody>
          <a:bodyPr spcFirstLastPara="1" wrap="square" lIns="90900" tIns="45450" rIns="90900" bIns="454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8379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3:notes"/>
          <p:cNvSpPr>
            <a:spLocks noGrp="1" noRot="1" noChangeAspect="1"/>
          </p:cNvSpPr>
          <p:nvPr>
            <p:ph type="sldImg" idx="2"/>
          </p:nvPr>
        </p:nvSpPr>
        <p:spPr>
          <a:xfrm>
            <a:off x="719138" y="1162050"/>
            <a:ext cx="5572125"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3:notes"/>
          <p:cNvSpPr txBox="1">
            <a:spLocks noGrp="1"/>
          </p:cNvSpPr>
          <p:nvPr>
            <p:ph type="body" idx="1"/>
          </p:nvPr>
        </p:nvSpPr>
        <p:spPr>
          <a:xfrm>
            <a:off x="701040" y="4473894"/>
            <a:ext cx="5608320" cy="3660458"/>
          </a:xfrm>
          <a:prstGeom prst="rect">
            <a:avLst/>
          </a:prstGeom>
          <a:noFill/>
          <a:ln>
            <a:noFill/>
          </a:ln>
        </p:spPr>
        <p:txBody>
          <a:bodyPr spcFirstLastPara="1" wrap="square" lIns="90900" tIns="45450" rIns="90900" bIns="454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dirty="0" smtClean="0"/>
              <a:t>Speakers</a:t>
            </a:r>
            <a:r>
              <a:rPr lang="en-US" sz="1200" baseline="0" dirty="0" smtClean="0"/>
              <a:t> Notes:</a:t>
            </a:r>
          </a:p>
          <a:p>
            <a:pPr marL="0" marR="0" lvl="0" indent="0" algn="l" rtl="0">
              <a:lnSpc>
                <a:spcPct val="100000"/>
              </a:lnSpc>
              <a:spcBef>
                <a:spcPts val="0"/>
              </a:spcBef>
              <a:spcAft>
                <a:spcPts val="0"/>
              </a:spcAft>
              <a:buClr>
                <a:schemeClr val="dk1"/>
              </a:buClr>
              <a:buSzPts val="1200"/>
              <a:buFont typeface="Calibri"/>
              <a:buNone/>
            </a:pPr>
            <a:r>
              <a:rPr lang="en-US" dirty="0" smtClean="0"/>
              <a:t>There are</a:t>
            </a:r>
            <a:r>
              <a:rPr lang="en-US" baseline="0" dirty="0" smtClean="0"/>
              <a:t> a plethora of capabilities demonstrated by Blockchain, a number of which are listed here.</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203" name="Google Shape;203;p3:notes"/>
          <p:cNvSpPr txBox="1">
            <a:spLocks noGrp="1"/>
          </p:cNvSpPr>
          <p:nvPr>
            <p:ph type="sldNum" idx="12"/>
          </p:nvPr>
        </p:nvSpPr>
        <p:spPr>
          <a:xfrm>
            <a:off x="3970938" y="8829967"/>
            <a:ext cx="3037840" cy="466433"/>
          </a:xfrm>
          <a:prstGeom prst="rect">
            <a:avLst/>
          </a:prstGeom>
          <a:noFill/>
          <a:ln>
            <a:noFill/>
          </a:ln>
        </p:spPr>
        <p:txBody>
          <a:bodyPr spcFirstLastPara="1" wrap="square" lIns="90900" tIns="45450" rIns="90900" bIns="454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52782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6:notes"/>
          <p:cNvSpPr txBox="1">
            <a:spLocks noGrp="1"/>
          </p:cNvSpPr>
          <p:nvPr>
            <p:ph type="body" idx="1"/>
          </p:nvPr>
        </p:nvSpPr>
        <p:spPr>
          <a:xfrm>
            <a:off x="701040" y="4473894"/>
            <a:ext cx="5608320" cy="3660458"/>
          </a:xfrm>
          <a:prstGeom prst="rect">
            <a:avLst/>
          </a:prstGeom>
        </p:spPr>
        <p:txBody>
          <a:bodyPr spcFirstLastPara="1" wrap="square" lIns="90900" tIns="45450" rIns="90900" bIns="45450" anchor="t" anchorCtr="0">
            <a:noAutofit/>
          </a:bodyPr>
          <a:lstStyle/>
          <a:p>
            <a:pPr marL="0" lvl="0" indent="0" algn="l" rtl="0">
              <a:spcBef>
                <a:spcPts val="0"/>
              </a:spcBef>
              <a:spcAft>
                <a:spcPts val="0"/>
              </a:spcAft>
              <a:buNone/>
            </a:pPr>
            <a:r>
              <a:rPr lang="en-US" dirty="0" smtClean="0"/>
              <a:t>Speakers Notes:</a:t>
            </a:r>
          </a:p>
          <a:p>
            <a:pPr marL="0" lvl="0" indent="0" algn="l" rtl="0">
              <a:spcBef>
                <a:spcPts val="0"/>
              </a:spcBef>
              <a:spcAft>
                <a:spcPts val="0"/>
              </a:spcAft>
              <a:buNone/>
            </a:pPr>
            <a:r>
              <a:rPr lang="en-US" dirty="0" smtClean="0"/>
              <a:t>These</a:t>
            </a:r>
            <a:r>
              <a:rPr lang="en-US" baseline="0" dirty="0" smtClean="0"/>
              <a:t> are a few key takeaways. There are many more but the ones listed above are common areas of discussion we have with clients, not just for purposes of the use case.  </a:t>
            </a:r>
            <a:endParaRPr dirty="0"/>
          </a:p>
        </p:txBody>
      </p:sp>
      <p:sp>
        <p:nvSpPr>
          <p:cNvPr id="253" name="Google Shape;253;p6:notes"/>
          <p:cNvSpPr>
            <a:spLocks noGrp="1" noRot="1" noChangeAspect="1"/>
          </p:cNvSpPr>
          <p:nvPr>
            <p:ph type="sldImg" idx="2"/>
          </p:nvPr>
        </p:nvSpPr>
        <p:spPr>
          <a:xfrm>
            <a:off x="719138" y="1162050"/>
            <a:ext cx="5572125" cy="31353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9450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921CD7-27D2-4A0A-998B-B2B4D9C9BB80}"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ABEA7-3DA0-436C-BDAC-F814F7DDD05B}" type="slidenum">
              <a:rPr lang="en-US" smtClean="0"/>
              <a:t>‹#›</a:t>
            </a:fld>
            <a:endParaRPr lang="en-US"/>
          </a:p>
        </p:txBody>
      </p:sp>
    </p:spTree>
    <p:extLst>
      <p:ext uri="{BB962C8B-B14F-4D97-AF65-F5344CB8AC3E}">
        <p14:creationId xmlns:p14="http://schemas.microsoft.com/office/powerpoint/2010/main" val="2158331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921CD7-27D2-4A0A-998B-B2B4D9C9BB80}"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ABEA7-3DA0-436C-BDAC-F814F7DDD05B}" type="slidenum">
              <a:rPr lang="en-US" smtClean="0"/>
              <a:t>‹#›</a:t>
            </a:fld>
            <a:endParaRPr lang="en-US"/>
          </a:p>
        </p:txBody>
      </p:sp>
    </p:spTree>
    <p:extLst>
      <p:ext uri="{BB962C8B-B14F-4D97-AF65-F5344CB8AC3E}">
        <p14:creationId xmlns:p14="http://schemas.microsoft.com/office/powerpoint/2010/main" val="3299300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921CD7-27D2-4A0A-998B-B2B4D9C9BB80}"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ABEA7-3DA0-436C-BDAC-F814F7DDD05B}" type="slidenum">
              <a:rPr lang="en-US" smtClean="0"/>
              <a:t>‹#›</a:t>
            </a:fld>
            <a:endParaRPr lang="en-US"/>
          </a:p>
        </p:txBody>
      </p:sp>
    </p:spTree>
    <p:extLst>
      <p:ext uri="{BB962C8B-B14F-4D97-AF65-F5344CB8AC3E}">
        <p14:creationId xmlns:p14="http://schemas.microsoft.com/office/powerpoint/2010/main" val="2280555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with Visual Option 5">
  <p:cSld name="Title slide with Visual Option 5">
    <p:spTree>
      <p:nvGrpSpPr>
        <p:cNvPr id="1" name="Shape 20"/>
        <p:cNvGrpSpPr/>
        <p:nvPr/>
      </p:nvGrpSpPr>
      <p:grpSpPr>
        <a:xfrm>
          <a:off x="0" y="0"/>
          <a:ext cx="0" cy="0"/>
          <a:chOff x="0" y="0"/>
          <a:chExt cx="0" cy="0"/>
        </a:xfrm>
      </p:grpSpPr>
      <p:grpSp>
        <p:nvGrpSpPr>
          <p:cNvPr id="21" name="Google Shape;21;p2"/>
          <p:cNvGrpSpPr/>
          <p:nvPr/>
        </p:nvGrpSpPr>
        <p:grpSpPr>
          <a:xfrm>
            <a:off x="0" y="4"/>
            <a:ext cx="12192001" cy="6857998"/>
            <a:chOff x="0" y="4"/>
            <a:chExt cx="9144000" cy="6857998"/>
          </a:xfrm>
        </p:grpSpPr>
        <p:pic>
          <p:nvPicPr>
            <p:cNvPr id="22" name="Google Shape;22;p2"/>
            <p:cNvPicPr preferRelativeResize="0"/>
            <p:nvPr/>
          </p:nvPicPr>
          <p:blipFill rotWithShape="1">
            <a:blip r:embed="rId2">
              <a:alphaModFix/>
            </a:blip>
            <a:srcRect/>
            <a:stretch/>
          </p:blipFill>
          <p:spPr>
            <a:xfrm>
              <a:off x="2" y="749147"/>
              <a:ext cx="9143997" cy="6108854"/>
            </a:xfrm>
            <a:prstGeom prst="rect">
              <a:avLst/>
            </a:prstGeom>
            <a:noFill/>
            <a:ln>
              <a:noFill/>
            </a:ln>
          </p:spPr>
        </p:pic>
        <p:sp>
          <p:nvSpPr>
            <p:cNvPr id="23" name="Google Shape;23;p2"/>
            <p:cNvSpPr/>
            <p:nvPr/>
          </p:nvSpPr>
          <p:spPr>
            <a:xfrm flipH="1">
              <a:off x="1066798" y="4648200"/>
              <a:ext cx="8077199" cy="2209800"/>
            </a:xfrm>
            <a:prstGeom prst="rect">
              <a:avLst/>
            </a:prstGeom>
            <a:solidFill>
              <a:schemeClr val="dk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PT Sans"/>
                <a:ea typeface="PT Sans"/>
                <a:cs typeface="PT Sans"/>
                <a:sym typeface="PT Sans"/>
              </a:endParaRPr>
            </a:p>
          </p:txBody>
        </p:sp>
        <p:grpSp>
          <p:nvGrpSpPr>
            <p:cNvPr id="24" name="Google Shape;24;p2"/>
            <p:cNvGrpSpPr/>
            <p:nvPr/>
          </p:nvGrpSpPr>
          <p:grpSpPr>
            <a:xfrm>
              <a:off x="0" y="4"/>
              <a:ext cx="9144000" cy="759624"/>
              <a:chOff x="0" y="4"/>
              <a:chExt cx="9144000" cy="759624"/>
            </a:xfrm>
          </p:grpSpPr>
          <p:sp>
            <p:nvSpPr>
              <p:cNvPr id="25" name="Google Shape;25;p2"/>
              <p:cNvSpPr/>
              <p:nvPr/>
            </p:nvSpPr>
            <p:spPr>
              <a:xfrm>
                <a:off x="0" y="4"/>
                <a:ext cx="9144000" cy="759624"/>
              </a:xfrm>
              <a:prstGeom prst="rect">
                <a:avLst/>
              </a:prstGeom>
              <a:gradFill>
                <a:gsLst>
                  <a:gs pos="0">
                    <a:srgbClr val="0067AC"/>
                  </a:gs>
                  <a:gs pos="10000">
                    <a:srgbClr val="0067AC"/>
                  </a:gs>
                  <a:gs pos="100000">
                    <a:srgbClr val="56BBED"/>
                  </a:gs>
                </a:gsLst>
                <a:lin ang="912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PT Sans"/>
                  <a:ea typeface="PT Sans"/>
                  <a:cs typeface="PT Sans"/>
                  <a:sym typeface="PT Sans"/>
                </a:endParaRPr>
              </a:p>
            </p:txBody>
          </p:sp>
          <p:sp>
            <p:nvSpPr>
              <p:cNvPr id="26" name="Google Shape;26;p2"/>
              <p:cNvSpPr/>
              <p:nvPr/>
            </p:nvSpPr>
            <p:spPr>
              <a:xfrm>
                <a:off x="8365792" y="124823"/>
                <a:ext cx="485458" cy="424339"/>
              </a:xfrm>
              <a:custGeom>
                <a:avLst/>
                <a:gdLst/>
                <a:ahLst/>
                <a:cxnLst/>
                <a:rect l="l" t="t" r="r" b="b"/>
                <a:pathLst>
                  <a:path w="835" h="727" extrusionOk="0">
                    <a:moveTo>
                      <a:pt x="417" y="0"/>
                    </a:moveTo>
                    <a:lnTo>
                      <a:pt x="443" y="0"/>
                    </a:lnTo>
                    <a:lnTo>
                      <a:pt x="467" y="2"/>
                    </a:lnTo>
                    <a:lnTo>
                      <a:pt x="491" y="5"/>
                    </a:lnTo>
                    <a:lnTo>
                      <a:pt x="515" y="9"/>
                    </a:lnTo>
                    <a:lnTo>
                      <a:pt x="538" y="16"/>
                    </a:lnTo>
                    <a:lnTo>
                      <a:pt x="559" y="22"/>
                    </a:lnTo>
                    <a:lnTo>
                      <a:pt x="581" y="30"/>
                    </a:lnTo>
                    <a:lnTo>
                      <a:pt x="600" y="38"/>
                    </a:lnTo>
                    <a:lnTo>
                      <a:pt x="620" y="48"/>
                    </a:lnTo>
                    <a:lnTo>
                      <a:pt x="637" y="59"/>
                    </a:lnTo>
                    <a:lnTo>
                      <a:pt x="653" y="71"/>
                    </a:lnTo>
                    <a:lnTo>
                      <a:pt x="668" y="83"/>
                    </a:lnTo>
                    <a:lnTo>
                      <a:pt x="682" y="96"/>
                    </a:lnTo>
                    <a:lnTo>
                      <a:pt x="694" y="110"/>
                    </a:lnTo>
                    <a:lnTo>
                      <a:pt x="705" y="124"/>
                    </a:lnTo>
                    <a:lnTo>
                      <a:pt x="714" y="139"/>
                    </a:lnTo>
                    <a:lnTo>
                      <a:pt x="676" y="131"/>
                    </a:lnTo>
                    <a:lnTo>
                      <a:pt x="639" y="124"/>
                    </a:lnTo>
                    <a:lnTo>
                      <a:pt x="602" y="117"/>
                    </a:lnTo>
                    <a:lnTo>
                      <a:pt x="567" y="113"/>
                    </a:lnTo>
                    <a:lnTo>
                      <a:pt x="534" y="109"/>
                    </a:lnTo>
                    <a:lnTo>
                      <a:pt x="504" y="106"/>
                    </a:lnTo>
                    <a:lnTo>
                      <a:pt x="478" y="104"/>
                    </a:lnTo>
                    <a:lnTo>
                      <a:pt x="458" y="104"/>
                    </a:lnTo>
                    <a:lnTo>
                      <a:pt x="453" y="104"/>
                    </a:lnTo>
                    <a:lnTo>
                      <a:pt x="448" y="105"/>
                    </a:lnTo>
                    <a:lnTo>
                      <a:pt x="444" y="106"/>
                    </a:lnTo>
                    <a:lnTo>
                      <a:pt x="440" y="109"/>
                    </a:lnTo>
                    <a:lnTo>
                      <a:pt x="436" y="112"/>
                    </a:lnTo>
                    <a:lnTo>
                      <a:pt x="434" y="115"/>
                    </a:lnTo>
                    <a:lnTo>
                      <a:pt x="432" y="119"/>
                    </a:lnTo>
                    <a:lnTo>
                      <a:pt x="432" y="124"/>
                    </a:lnTo>
                    <a:lnTo>
                      <a:pt x="432" y="133"/>
                    </a:lnTo>
                    <a:lnTo>
                      <a:pt x="432" y="415"/>
                    </a:lnTo>
                    <a:lnTo>
                      <a:pt x="403" y="415"/>
                    </a:lnTo>
                    <a:lnTo>
                      <a:pt x="404" y="133"/>
                    </a:lnTo>
                    <a:lnTo>
                      <a:pt x="404" y="124"/>
                    </a:lnTo>
                    <a:lnTo>
                      <a:pt x="403" y="119"/>
                    </a:lnTo>
                    <a:lnTo>
                      <a:pt x="402" y="115"/>
                    </a:lnTo>
                    <a:lnTo>
                      <a:pt x="398" y="112"/>
                    </a:lnTo>
                    <a:lnTo>
                      <a:pt x="395" y="109"/>
                    </a:lnTo>
                    <a:lnTo>
                      <a:pt x="392" y="106"/>
                    </a:lnTo>
                    <a:lnTo>
                      <a:pt x="388" y="105"/>
                    </a:lnTo>
                    <a:lnTo>
                      <a:pt x="382" y="104"/>
                    </a:lnTo>
                    <a:lnTo>
                      <a:pt x="378" y="104"/>
                    </a:lnTo>
                    <a:lnTo>
                      <a:pt x="356" y="104"/>
                    </a:lnTo>
                    <a:lnTo>
                      <a:pt x="331" y="106"/>
                    </a:lnTo>
                    <a:lnTo>
                      <a:pt x="301" y="109"/>
                    </a:lnTo>
                    <a:lnTo>
                      <a:pt x="268" y="113"/>
                    </a:lnTo>
                    <a:lnTo>
                      <a:pt x="232" y="118"/>
                    </a:lnTo>
                    <a:lnTo>
                      <a:pt x="195" y="124"/>
                    </a:lnTo>
                    <a:lnTo>
                      <a:pt x="157" y="131"/>
                    </a:lnTo>
                    <a:lnTo>
                      <a:pt x="121" y="139"/>
                    </a:lnTo>
                    <a:lnTo>
                      <a:pt x="129" y="125"/>
                    </a:lnTo>
                    <a:lnTo>
                      <a:pt x="140" y="110"/>
                    </a:lnTo>
                    <a:lnTo>
                      <a:pt x="152" y="96"/>
                    </a:lnTo>
                    <a:lnTo>
                      <a:pt x="166" y="83"/>
                    </a:lnTo>
                    <a:lnTo>
                      <a:pt x="180" y="71"/>
                    </a:lnTo>
                    <a:lnTo>
                      <a:pt x="197" y="59"/>
                    </a:lnTo>
                    <a:lnTo>
                      <a:pt x="215" y="48"/>
                    </a:lnTo>
                    <a:lnTo>
                      <a:pt x="233" y="38"/>
                    </a:lnTo>
                    <a:lnTo>
                      <a:pt x="254" y="30"/>
                    </a:lnTo>
                    <a:lnTo>
                      <a:pt x="274" y="22"/>
                    </a:lnTo>
                    <a:lnTo>
                      <a:pt x="296" y="16"/>
                    </a:lnTo>
                    <a:lnTo>
                      <a:pt x="319" y="9"/>
                    </a:lnTo>
                    <a:lnTo>
                      <a:pt x="342" y="5"/>
                    </a:lnTo>
                    <a:lnTo>
                      <a:pt x="367" y="2"/>
                    </a:lnTo>
                    <a:lnTo>
                      <a:pt x="392" y="0"/>
                    </a:lnTo>
                    <a:lnTo>
                      <a:pt x="417" y="0"/>
                    </a:lnTo>
                    <a:close/>
                    <a:moveTo>
                      <a:pt x="201" y="579"/>
                    </a:moveTo>
                    <a:lnTo>
                      <a:pt x="201" y="519"/>
                    </a:lnTo>
                    <a:lnTo>
                      <a:pt x="175" y="519"/>
                    </a:lnTo>
                    <a:lnTo>
                      <a:pt x="150" y="519"/>
                    </a:lnTo>
                    <a:lnTo>
                      <a:pt x="125" y="519"/>
                    </a:lnTo>
                    <a:lnTo>
                      <a:pt x="100" y="519"/>
                    </a:lnTo>
                    <a:lnTo>
                      <a:pt x="75" y="519"/>
                    </a:lnTo>
                    <a:lnTo>
                      <a:pt x="49" y="519"/>
                    </a:lnTo>
                    <a:lnTo>
                      <a:pt x="25" y="519"/>
                    </a:lnTo>
                    <a:lnTo>
                      <a:pt x="0" y="519"/>
                    </a:lnTo>
                    <a:lnTo>
                      <a:pt x="0" y="579"/>
                    </a:lnTo>
                    <a:lnTo>
                      <a:pt x="58" y="579"/>
                    </a:lnTo>
                    <a:lnTo>
                      <a:pt x="58" y="727"/>
                    </a:lnTo>
                    <a:lnTo>
                      <a:pt x="141" y="727"/>
                    </a:lnTo>
                    <a:lnTo>
                      <a:pt x="141" y="579"/>
                    </a:lnTo>
                    <a:lnTo>
                      <a:pt x="201" y="579"/>
                    </a:lnTo>
                    <a:close/>
                    <a:moveTo>
                      <a:pt x="303" y="602"/>
                    </a:moveTo>
                    <a:lnTo>
                      <a:pt x="261" y="727"/>
                    </a:lnTo>
                    <a:lnTo>
                      <a:pt x="180" y="727"/>
                    </a:lnTo>
                    <a:lnTo>
                      <a:pt x="260" y="519"/>
                    </a:lnTo>
                    <a:lnTo>
                      <a:pt x="282" y="519"/>
                    </a:lnTo>
                    <a:lnTo>
                      <a:pt x="303" y="519"/>
                    </a:lnTo>
                    <a:lnTo>
                      <a:pt x="326" y="519"/>
                    </a:lnTo>
                    <a:lnTo>
                      <a:pt x="348" y="519"/>
                    </a:lnTo>
                    <a:lnTo>
                      <a:pt x="427" y="727"/>
                    </a:lnTo>
                    <a:lnTo>
                      <a:pt x="346" y="727"/>
                    </a:lnTo>
                    <a:lnTo>
                      <a:pt x="303" y="602"/>
                    </a:lnTo>
                    <a:close/>
                    <a:moveTo>
                      <a:pt x="608" y="579"/>
                    </a:moveTo>
                    <a:lnTo>
                      <a:pt x="608" y="519"/>
                    </a:lnTo>
                    <a:lnTo>
                      <a:pt x="583" y="519"/>
                    </a:lnTo>
                    <a:lnTo>
                      <a:pt x="557" y="519"/>
                    </a:lnTo>
                    <a:lnTo>
                      <a:pt x="532" y="519"/>
                    </a:lnTo>
                    <a:lnTo>
                      <a:pt x="507" y="519"/>
                    </a:lnTo>
                    <a:lnTo>
                      <a:pt x="483" y="519"/>
                    </a:lnTo>
                    <a:lnTo>
                      <a:pt x="458" y="519"/>
                    </a:lnTo>
                    <a:lnTo>
                      <a:pt x="432" y="519"/>
                    </a:lnTo>
                    <a:lnTo>
                      <a:pt x="407" y="519"/>
                    </a:lnTo>
                    <a:lnTo>
                      <a:pt x="407" y="579"/>
                    </a:lnTo>
                    <a:lnTo>
                      <a:pt x="466" y="579"/>
                    </a:lnTo>
                    <a:lnTo>
                      <a:pt x="466" y="727"/>
                    </a:lnTo>
                    <a:lnTo>
                      <a:pt x="548" y="727"/>
                    </a:lnTo>
                    <a:lnTo>
                      <a:pt x="548" y="579"/>
                    </a:lnTo>
                    <a:lnTo>
                      <a:pt x="608" y="579"/>
                    </a:lnTo>
                    <a:close/>
                    <a:moveTo>
                      <a:pt x="712" y="602"/>
                    </a:moveTo>
                    <a:lnTo>
                      <a:pt x="669" y="727"/>
                    </a:lnTo>
                    <a:lnTo>
                      <a:pt x="587" y="727"/>
                    </a:lnTo>
                    <a:lnTo>
                      <a:pt x="667" y="519"/>
                    </a:lnTo>
                    <a:lnTo>
                      <a:pt x="689" y="519"/>
                    </a:lnTo>
                    <a:lnTo>
                      <a:pt x="712" y="519"/>
                    </a:lnTo>
                    <a:lnTo>
                      <a:pt x="733" y="519"/>
                    </a:lnTo>
                    <a:lnTo>
                      <a:pt x="755" y="519"/>
                    </a:lnTo>
                    <a:lnTo>
                      <a:pt x="835" y="727"/>
                    </a:lnTo>
                    <a:lnTo>
                      <a:pt x="754" y="727"/>
                    </a:lnTo>
                    <a:lnTo>
                      <a:pt x="712" y="602"/>
                    </a:lnTo>
                    <a:close/>
                    <a:moveTo>
                      <a:pt x="727" y="172"/>
                    </a:moveTo>
                    <a:lnTo>
                      <a:pt x="729" y="181"/>
                    </a:lnTo>
                    <a:lnTo>
                      <a:pt x="730" y="190"/>
                    </a:lnTo>
                    <a:lnTo>
                      <a:pt x="731" y="198"/>
                    </a:lnTo>
                    <a:lnTo>
                      <a:pt x="731" y="207"/>
                    </a:lnTo>
                    <a:lnTo>
                      <a:pt x="730" y="224"/>
                    </a:lnTo>
                    <a:lnTo>
                      <a:pt x="727" y="240"/>
                    </a:lnTo>
                    <a:lnTo>
                      <a:pt x="722" y="257"/>
                    </a:lnTo>
                    <a:lnTo>
                      <a:pt x="715" y="273"/>
                    </a:lnTo>
                    <a:lnTo>
                      <a:pt x="706" y="288"/>
                    </a:lnTo>
                    <a:lnTo>
                      <a:pt x="696" y="302"/>
                    </a:lnTo>
                    <a:lnTo>
                      <a:pt x="685" y="316"/>
                    </a:lnTo>
                    <a:lnTo>
                      <a:pt x="670" y="329"/>
                    </a:lnTo>
                    <a:lnTo>
                      <a:pt x="656" y="342"/>
                    </a:lnTo>
                    <a:lnTo>
                      <a:pt x="640" y="354"/>
                    </a:lnTo>
                    <a:lnTo>
                      <a:pt x="622" y="365"/>
                    </a:lnTo>
                    <a:lnTo>
                      <a:pt x="604" y="374"/>
                    </a:lnTo>
                    <a:lnTo>
                      <a:pt x="584" y="383"/>
                    </a:lnTo>
                    <a:lnTo>
                      <a:pt x="562" y="392"/>
                    </a:lnTo>
                    <a:lnTo>
                      <a:pt x="541" y="398"/>
                    </a:lnTo>
                    <a:lnTo>
                      <a:pt x="518" y="405"/>
                    </a:lnTo>
                    <a:lnTo>
                      <a:pt x="476" y="202"/>
                    </a:lnTo>
                    <a:lnTo>
                      <a:pt x="475" y="193"/>
                    </a:lnTo>
                    <a:lnTo>
                      <a:pt x="474" y="183"/>
                    </a:lnTo>
                    <a:lnTo>
                      <a:pt x="474" y="175"/>
                    </a:lnTo>
                    <a:lnTo>
                      <a:pt x="474" y="166"/>
                    </a:lnTo>
                    <a:lnTo>
                      <a:pt x="475" y="162"/>
                    </a:lnTo>
                    <a:lnTo>
                      <a:pt x="477" y="158"/>
                    </a:lnTo>
                    <a:lnTo>
                      <a:pt x="479" y="155"/>
                    </a:lnTo>
                    <a:lnTo>
                      <a:pt x="481" y="152"/>
                    </a:lnTo>
                    <a:lnTo>
                      <a:pt x="485" y="149"/>
                    </a:lnTo>
                    <a:lnTo>
                      <a:pt x="489" y="146"/>
                    </a:lnTo>
                    <a:lnTo>
                      <a:pt x="493" y="145"/>
                    </a:lnTo>
                    <a:lnTo>
                      <a:pt x="499" y="144"/>
                    </a:lnTo>
                    <a:lnTo>
                      <a:pt x="528" y="145"/>
                    </a:lnTo>
                    <a:lnTo>
                      <a:pt x="556" y="148"/>
                    </a:lnTo>
                    <a:lnTo>
                      <a:pt x="584" y="151"/>
                    </a:lnTo>
                    <a:lnTo>
                      <a:pt x="613" y="154"/>
                    </a:lnTo>
                    <a:lnTo>
                      <a:pt x="641" y="158"/>
                    </a:lnTo>
                    <a:lnTo>
                      <a:pt x="669" y="163"/>
                    </a:lnTo>
                    <a:lnTo>
                      <a:pt x="699" y="167"/>
                    </a:lnTo>
                    <a:lnTo>
                      <a:pt x="727" y="172"/>
                    </a:lnTo>
                    <a:close/>
                    <a:moveTo>
                      <a:pt x="317" y="405"/>
                    </a:moveTo>
                    <a:lnTo>
                      <a:pt x="295" y="399"/>
                    </a:lnTo>
                    <a:lnTo>
                      <a:pt x="272" y="392"/>
                    </a:lnTo>
                    <a:lnTo>
                      <a:pt x="251" y="384"/>
                    </a:lnTo>
                    <a:lnTo>
                      <a:pt x="231" y="374"/>
                    </a:lnTo>
                    <a:lnTo>
                      <a:pt x="213" y="365"/>
                    </a:lnTo>
                    <a:lnTo>
                      <a:pt x="195" y="354"/>
                    </a:lnTo>
                    <a:lnTo>
                      <a:pt x="179" y="342"/>
                    </a:lnTo>
                    <a:lnTo>
                      <a:pt x="164" y="330"/>
                    </a:lnTo>
                    <a:lnTo>
                      <a:pt x="150" y="316"/>
                    </a:lnTo>
                    <a:lnTo>
                      <a:pt x="138" y="303"/>
                    </a:lnTo>
                    <a:lnTo>
                      <a:pt x="128" y="288"/>
                    </a:lnTo>
                    <a:lnTo>
                      <a:pt x="120" y="273"/>
                    </a:lnTo>
                    <a:lnTo>
                      <a:pt x="112" y="257"/>
                    </a:lnTo>
                    <a:lnTo>
                      <a:pt x="108" y="240"/>
                    </a:lnTo>
                    <a:lnTo>
                      <a:pt x="105" y="224"/>
                    </a:lnTo>
                    <a:lnTo>
                      <a:pt x="103" y="207"/>
                    </a:lnTo>
                    <a:lnTo>
                      <a:pt x="103" y="198"/>
                    </a:lnTo>
                    <a:lnTo>
                      <a:pt x="105" y="190"/>
                    </a:lnTo>
                    <a:lnTo>
                      <a:pt x="106" y="181"/>
                    </a:lnTo>
                    <a:lnTo>
                      <a:pt x="108" y="172"/>
                    </a:lnTo>
                    <a:lnTo>
                      <a:pt x="136" y="168"/>
                    </a:lnTo>
                    <a:lnTo>
                      <a:pt x="165" y="163"/>
                    </a:lnTo>
                    <a:lnTo>
                      <a:pt x="193" y="158"/>
                    </a:lnTo>
                    <a:lnTo>
                      <a:pt x="222" y="154"/>
                    </a:lnTo>
                    <a:lnTo>
                      <a:pt x="250" y="151"/>
                    </a:lnTo>
                    <a:lnTo>
                      <a:pt x="280" y="148"/>
                    </a:lnTo>
                    <a:lnTo>
                      <a:pt x="308" y="145"/>
                    </a:lnTo>
                    <a:lnTo>
                      <a:pt x="337" y="144"/>
                    </a:lnTo>
                    <a:lnTo>
                      <a:pt x="342" y="144"/>
                    </a:lnTo>
                    <a:lnTo>
                      <a:pt x="348" y="145"/>
                    </a:lnTo>
                    <a:lnTo>
                      <a:pt x="351" y="146"/>
                    </a:lnTo>
                    <a:lnTo>
                      <a:pt x="354" y="150"/>
                    </a:lnTo>
                    <a:lnTo>
                      <a:pt x="357" y="153"/>
                    </a:lnTo>
                    <a:lnTo>
                      <a:pt x="358" y="156"/>
                    </a:lnTo>
                    <a:lnTo>
                      <a:pt x="361" y="161"/>
                    </a:lnTo>
                    <a:lnTo>
                      <a:pt x="362" y="165"/>
                    </a:lnTo>
                    <a:lnTo>
                      <a:pt x="362" y="175"/>
                    </a:lnTo>
                    <a:lnTo>
                      <a:pt x="362" y="184"/>
                    </a:lnTo>
                    <a:lnTo>
                      <a:pt x="361" y="194"/>
                    </a:lnTo>
                    <a:lnTo>
                      <a:pt x="359" y="202"/>
                    </a:lnTo>
                    <a:lnTo>
                      <a:pt x="317" y="405"/>
                    </a:lnTo>
                    <a:close/>
                  </a:path>
                </a:pathLst>
              </a:custGeom>
              <a:solidFill>
                <a:srgbClr val="FEFE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PT Sans"/>
                  <a:ea typeface="PT Sans"/>
                  <a:cs typeface="PT Sans"/>
                  <a:sym typeface="PT Sans"/>
                </a:endParaRPr>
              </a:p>
            </p:txBody>
          </p:sp>
          <p:grpSp>
            <p:nvGrpSpPr>
              <p:cNvPr id="27" name="Google Shape;27;p2"/>
              <p:cNvGrpSpPr/>
              <p:nvPr/>
            </p:nvGrpSpPr>
            <p:grpSpPr>
              <a:xfrm>
                <a:off x="381000" y="249151"/>
                <a:ext cx="2373191" cy="314216"/>
                <a:chOff x="381000" y="333375"/>
                <a:chExt cx="2373191" cy="314216"/>
              </a:xfrm>
            </p:grpSpPr>
            <p:grpSp>
              <p:nvGrpSpPr>
                <p:cNvPr id="28" name="Google Shape;28;p2"/>
                <p:cNvGrpSpPr/>
                <p:nvPr/>
              </p:nvGrpSpPr>
              <p:grpSpPr>
                <a:xfrm>
                  <a:off x="381000" y="333375"/>
                  <a:ext cx="2227429" cy="112270"/>
                  <a:chOff x="68096" y="6650480"/>
                  <a:chExt cx="2503487" cy="127000"/>
                </a:xfrm>
              </p:grpSpPr>
              <p:sp>
                <p:nvSpPr>
                  <p:cNvPr id="29" name="Google Shape;29;p2"/>
                  <p:cNvSpPr/>
                  <p:nvPr/>
                </p:nvSpPr>
                <p:spPr>
                  <a:xfrm>
                    <a:off x="1838158" y="6650480"/>
                    <a:ext cx="733425" cy="127000"/>
                  </a:xfrm>
                  <a:custGeom>
                    <a:avLst/>
                    <a:gdLst/>
                    <a:ahLst/>
                    <a:cxnLst/>
                    <a:rect l="l" t="t" r="r" b="b"/>
                    <a:pathLst>
                      <a:path w="3691" h="641" extrusionOk="0">
                        <a:moveTo>
                          <a:pt x="3288" y="601"/>
                        </a:moveTo>
                        <a:lnTo>
                          <a:pt x="3302" y="609"/>
                        </a:lnTo>
                        <a:lnTo>
                          <a:pt x="3319" y="616"/>
                        </a:lnTo>
                        <a:lnTo>
                          <a:pt x="3338" y="622"/>
                        </a:lnTo>
                        <a:lnTo>
                          <a:pt x="3360" y="629"/>
                        </a:lnTo>
                        <a:lnTo>
                          <a:pt x="3382" y="634"/>
                        </a:lnTo>
                        <a:lnTo>
                          <a:pt x="3406" y="637"/>
                        </a:lnTo>
                        <a:lnTo>
                          <a:pt x="3431" y="640"/>
                        </a:lnTo>
                        <a:lnTo>
                          <a:pt x="3455" y="641"/>
                        </a:lnTo>
                        <a:lnTo>
                          <a:pt x="3484" y="640"/>
                        </a:lnTo>
                        <a:lnTo>
                          <a:pt x="3511" y="637"/>
                        </a:lnTo>
                        <a:lnTo>
                          <a:pt x="3524" y="635"/>
                        </a:lnTo>
                        <a:lnTo>
                          <a:pt x="3536" y="632"/>
                        </a:lnTo>
                        <a:lnTo>
                          <a:pt x="3548" y="629"/>
                        </a:lnTo>
                        <a:lnTo>
                          <a:pt x="3559" y="625"/>
                        </a:lnTo>
                        <a:lnTo>
                          <a:pt x="3570" y="621"/>
                        </a:lnTo>
                        <a:lnTo>
                          <a:pt x="3581" y="617"/>
                        </a:lnTo>
                        <a:lnTo>
                          <a:pt x="3590" y="613"/>
                        </a:lnTo>
                        <a:lnTo>
                          <a:pt x="3600" y="608"/>
                        </a:lnTo>
                        <a:lnTo>
                          <a:pt x="3608" y="603"/>
                        </a:lnTo>
                        <a:lnTo>
                          <a:pt x="3618" y="597"/>
                        </a:lnTo>
                        <a:lnTo>
                          <a:pt x="3625" y="591"/>
                        </a:lnTo>
                        <a:lnTo>
                          <a:pt x="3633" y="584"/>
                        </a:lnTo>
                        <a:lnTo>
                          <a:pt x="3639" y="578"/>
                        </a:lnTo>
                        <a:lnTo>
                          <a:pt x="3646" y="571"/>
                        </a:lnTo>
                        <a:lnTo>
                          <a:pt x="3653" y="564"/>
                        </a:lnTo>
                        <a:lnTo>
                          <a:pt x="3658" y="557"/>
                        </a:lnTo>
                        <a:lnTo>
                          <a:pt x="3668" y="541"/>
                        </a:lnTo>
                        <a:lnTo>
                          <a:pt x="3676" y="526"/>
                        </a:lnTo>
                        <a:lnTo>
                          <a:pt x="3682" y="508"/>
                        </a:lnTo>
                        <a:lnTo>
                          <a:pt x="3687" y="491"/>
                        </a:lnTo>
                        <a:lnTo>
                          <a:pt x="3690" y="472"/>
                        </a:lnTo>
                        <a:lnTo>
                          <a:pt x="3691" y="454"/>
                        </a:lnTo>
                        <a:lnTo>
                          <a:pt x="3690" y="437"/>
                        </a:lnTo>
                        <a:lnTo>
                          <a:pt x="3688" y="422"/>
                        </a:lnTo>
                        <a:lnTo>
                          <a:pt x="3684" y="407"/>
                        </a:lnTo>
                        <a:lnTo>
                          <a:pt x="3680" y="393"/>
                        </a:lnTo>
                        <a:lnTo>
                          <a:pt x="3675" y="380"/>
                        </a:lnTo>
                        <a:lnTo>
                          <a:pt x="3668" y="367"/>
                        </a:lnTo>
                        <a:lnTo>
                          <a:pt x="3660" y="355"/>
                        </a:lnTo>
                        <a:lnTo>
                          <a:pt x="3651" y="344"/>
                        </a:lnTo>
                        <a:lnTo>
                          <a:pt x="3640" y="332"/>
                        </a:lnTo>
                        <a:lnTo>
                          <a:pt x="3629" y="322"/>
                        </a:lnTo>
                        <a:lnTo>
                          <a:pt x="3616" y="313"/>
                        </a:lnTo>
                        <a:lnTo>
                          <a:pt x="3601" y="303"/>
                        </a:lnTo>
                        <a:lnTo>
                          <a:pt x="3586" y="294"/>
                        </a:lnTo>
                        <a:lnTo>
                          <a:pt x="3568" y="286"/>
                        </a:lnTo>
                        <a:lnTo>
                          <a:pt x="3550" y="278"/>
                        </a:lnTo>
                        <a:lnTo>
                          <a:pt x="3530" y="270"/>
                        </a:lnTo>
                        <a:lnTo>
                          <a:pt x="3502" y="258"/>
                        </a:lnTo>
                        <a:lnTo>
                          <a:pt x="3477" y="247"/>
                        </a:lnTo>
                        <a:lnTo>
                          <a:pt x="3467" y="242"/>
                        </a:lnTo>
                        <a:lnTo>
                          <a:pt x="3457" y="236"/>
                        </a:lnTo>
                        <a:lnTo>
                          <a:pt x="3448" y="230"/>
                        </a:lnTo>
                        <a:lnTo>
                          <a:pt x="3441" y="224"/>
                        </a:lnTo>
                        <a:lnTo>
                          <a:pt x="3434" y="219"/>
                        </a:lnTo>
                        <a:lnTo>
                          <a:pt x="3428" y="213"/>
                        </a:lnTo>
                        <a:lnTo>
                          <a:pt x="3423" y="206"/>
                        </a:lnTo>
                        <a:lnTo>
                          <a:pt x="3419" y="200"/>
                        </a:lnTo>
                        <a:lnTo>
                          <a:pt x="3416" y="192"/>
                        </a:lnTo>
                        <a:lnTo>
                          <a:pt x="3414" y="184"/>
                        </a:lnTo>
                        <a:lnTo>
                          <a:pt x="3412" y="177"/>
                        </a:lnTo>
                        <a:lnTo>
                          <a:pt x="3412" y="168"/>
                        </a:lnTo>
                        <a:lnTo>
                          <a:pt x="3412" y="162"/>
                        </a:lnTo>
                        <a:lnTo>
                          <a:pt x="3413" y="154"/>
                        </a:lnTo>
                        <a:lnTo>
                          <a:pt x="3415" y="147"/>
                        </a:lnTo>
                        <a:lnTo>
                          <a:pt x="3418" y="141"/>
                        </a:lnTo>
                        <a:lnTo>
                          <a:pt x="3421" y="135"/>
                        </a:lnTo>
                        <a:lnTo>
                          <a:pt x="3426" y="129"/>
                        </a:lnTo>
                        <a:lnTo>
                          <a:pt x="3431" y="122"/>
                        </a:lnTo>
                        <a:lnTo>
                          <a:pt x="3437" y="117"/>
                        </a:lnTo>
                        <a:lnTo>
                          <a:pt x="3443" y="112"/>
                        </a:lnTo>
                        <a:lnTo>
                          <a:pt x="3450" y="107"/>
                        </a:lnTo>
                        <a:lnTo>
                          <a:pt x="3459" y="103"/>
                        </a:lnTo>
                        <a:lnTo>
                          <a:pt x="3469" y="100"/>
                        </a:lnTo>
                        <a:lnTo>
                          <a:pt x="3479" y="97"/>
                        </a:lnTo>
                        <a:lnTo>
                          <a:pt x="3489" y="95"/>
                        </a:lnTo>
                        <a:lnTo>
                          <a:pt x="3502" y="94"/>
                        </a:lnTo>
                        <a:lnTo>
                          <a:pt x="3515" y="94"/>
                        </a:lnTo>
                        <a:lnTo>
                          <a:pt x="3535" y="94"/>
                        </a:lnTo>
                        <a:lnTo>
                          <a:pt x="3555" y="96"/>
                        </a:lnTo>
                        <a:lnTo>
                          <a:pt x="3573" y="100"/>
                        </a:lnTo>
                        <a:lnTo>
                          <a:pt x="3590" y="104"/>
                        </a:lnTo>
                        <a:lnTo>
                          <a:pt x="3604" y="108"/>
                        </a:lnTo>
                        <a:lnTo>
                          <a:pt x="3618" y="113"/>
                        </a:lnTo>
                        <a:lnTo>
                          <a:pt x="3629" y="118"/>
                        </a:lnTo>
                        <a:lnTo>
                          <a:pt x="3638" y="122"/>
                        </a:lnTo>
                        <a:lnTo>
                          <a:pt x="3666" y="31"/>
                        </a:lnTo>
                        <a:lnTo>
                          <a:pt x="3653" y="25"/>
                        </a:lnTo>
                        <a:lnTo>
                          <a:pt x="3638" y="20"/>
                        </a:lnTo>
                        <a:lnTo>
                          <a:pt x="3622" y="14"/>
                        </a:lnTo>
                        <a:lnTo>
                          <a:pt x="3604" y="9"/>
                        </a:lnTo>
                        <a:lnTo>
                          <a:pt x="3585" y="6"/>
                        </a:lnTo>
                        <a:lnTo>
                          <a:pt x="3564" y="3"/>
                        </a:lnTo>
                        <a:lnTo>
                          <a:pt x="3542" y="1"/>
                        </a:lnTo>
                        <a:lnTo>
                          <a:pt x="3517" y="0"/>
                        </a:lnTo>
                        <a:lnTo>
                          <a:pt x="3492" y="1"/>
                        </a:lnTo>
                        <a:lnTo>
                          <a:pt x="3469" y="4"/>
                        </a:lnTo>
                        <a:lnTo>
                          <a:pt x="3447" y="8"/>
                        </a:lnTo>
                        <a:lnTo>
                          <a:pt x="3426" y="14"/>
                        </a:lnTo>
                        <a:lnTo>
                          <a:pt x="3406" y="22"/>
                        </a:lnTo>
                        <a:lnTo>
                          <a:pt x="3389" y="30"/>
                        </a:lnTo>
                        <a:lnTo>
                          <a:pt x="3372" y="40"/>
                        </a:lnTo>
                        <a:lnTo>
                          <a:pt x="3357" y="51"/>
                        </a:lnTo>
                        <a:lnTo>
                          <a:pt x="3343" y="64"/>
                        </a:lnTo>
                        <a:lnTo>
                          <a:pt x="3331" y="77"/>
                        </a:lnTo>
                        <a:lnTo>
                          <a:pt x="3322" y="93"/>
                        </a:lnTo>
                        <a:lnTo>
                          <a:pt x="3312" y="108"/>
                        </a:lnTo>
                        <a:lnTo>
                          <a:pt x="3306" y="124"/>
                        </a:lnTo>
                        <a:lnTo>
                          <a:pt x="3301" y="142"/>
                        </a:lnTo>
                        <a:lnTo>
                          <a:pt x="3298" y="159"/>
                        </a:lnTo>
                        <a:lnTo>
                          <a:pt x="3297" y="179"/>
                        </a:lnTo>
                        <a:lnTo>
                          <a:pt x="3298" y="194"/>
                        </a:lnTo>
                        <a:lnTo>
                          <a:pt x="3300" y="211"/>
                        </a:lnTo>
                        <a:lnTo>
                          <a:pt x="3304" y="225"/>
                        </a:lnTo>
                        <a:lnTo>
                          <a:pt x="3309" y="240"/>
                        </a:lnTo>
                        <a:lnTo>
                          <a:pt x="3316" y="253"/>
                        </a:lnTo>
                        <a:lnTo>
                          <a:pt x="3324" y="265"/>
                        </a:lnTo>
                        <a:lnTo>
                          <a:pt x="3333" y="277"/>
                        </a:lnTo>
                        <a:lnTo>
                          <a:pt x="3343" y="288"/>
                        </a:lnTo>
                        <a:lnTo>
                          <a:pt x="3355" y="299"/>
                        </a:lnTo>
                        <a:lnTo>
                          <a:pt x="3367" y="310"/>
                        </a:lnTo>
                        <a:lnTo>
                          <a:pt x="3381" y="319"/>
                        </a:lnTo>
                        <a:lnTo>
                          <a:pt x="3396" y="328"/>
                        </a:lnTo>
                        <a:lnTo>
                          <a:pt x="3412" y="336"/>
                        </a:lnTo>
                        <a:lnTo>
                          <a:pt x="3429" y="345"/>
                        </a:lnTo>
                        <a:lnTo>
                          <a:pt x="3447" y="352"/>
                        </a:lnTo>
                        <a:lnTo>
                          <a:pt x="3466" y="359"/>
                        </a:lnTo>
                        <a:lnTo>
                          <a:pt x="3492" y="369"/>
                        </a:lnTo>
                        <a:lnTo>
                          <a:pt x="3516" y="381"/>
                        </a:lnTo>
                        <a:lnTo>
                          <a:pt x="3525" y="386"/>
                        </a:lnTo>
                        <a:lnTo>
                          <a:pt x="3534" y="392"/>
                        </a:lnTo>
                        <a:lnTo>
                          <a:pt x="3543" y="397"/>
                        </a:lnTo>
                        <a:lnTo>
                          <a:pt x="3550" y="403"/>
                        </a:lnTo>
                        <a:lnTo>
                          <a:pt x="3556" y="409"/>
                        </a:lnTo>
                        <a:lnTo>
                          <a:pt x="3561" y="417"/>
                        </a:lnTo>
                        <a:lnTo>
                          <a:pt x="3565" y="423"/>
                        </a:lnTo>
                        <a:lnTo>
                          <a:pt x="3569" y="430"/>
                        </a:lnTo>
                        <a:lnTo>
                          <a:pt x="3571" y="437"/>
                        </a:lnTo>
                        <a:lnTo>
                          <a:pt x="3573" y="445"/>
                        </a:lnTo>
                        <a:lnTo>
                          <a:pt x="3575" y="454"/>
                        </a:lnTo>
                        <a:lnTo>
                          <a:pt x="3576" y="462"/>
                        </a:lnTo>
                        <a:lnTo>
                          <a:pt x="3575" y="471"/>
                        </a:lnTo>
                        <a:lnTo>
                          <a:pt x="3573" y="480"/>
                        </a:lnTo>
                        <a:lnTo>
                          <a:pt x="3571" y="489"/>
                        </a:lnTo>
                        <a:lnTo>
                          <a:pt x="3567" y="497"/>
                        </a:lnTo>
                        <a:lnTo>
                          <a:pt x="3563" y="504"/>
                        </a:lnTo>
                        <a:lnTo>
                          <a:pt x="3558" y="511"/>
                        </a:lnTo>
                        <a:lnTo>
                          <a:pt x="3553" y="517"/>
                        </a:lnTo>
                        <a:lnTo>
                          <a:pt x="3546" y="524"/>
                        </a:lnTo>
                        <a:lnTo>
                          <a:pt x="3539" y="529"/>
                        </a:lnTo>
                        <a:lnTo>
                          <a:pt x="3530" y="533"/>
                        </a:lnTo>
                        <a:lnTo>
                          <a:pt x="3521" y="537"/>
                        </a:lnTo>
                        <a:lnTo>
                          <a:pt x="3511" y="540"/>
                        </a:lnTo>
                        <a:lnTo>
                          <a:pt x="3500" y="543"/>
                        </a:lnTo>
                        <a:lnTo>
                          <a:pt x="3488" y="545"/>
                        </a:lnTo>
                        <a:lnTo>
                          <a:pt x="3476" y="546"/>
                        </a:lnTo>
                        <a:lnTo>
                          <a:pt x="3463" y="546"/>
                        </a:lnTo>
                        <a:lnTo>
                          <a:pt x="3441" y="546"/>
                        </a:lnTo>
                        <a:lnTo>
                          <a:pt x="3420" y="543"/>
                        </a:lnTo>
                        <a:lnTo>
                          <a:pt x="3400" y="540"/>
                        </a:lnTo>
                        <a:lnTo>
                          <a:pt x="3379" y="535"/>
                        </a:lnTo>
                        <a:lnTo>
                          <a:pt x="3361" y="529"/>
                        </a:lnTo>
                        <a:lnTo>
                          <a:pt x="3343" y="523"/>
                        </a:lnTo>
                        <a:lnTo>
                          <a:pt x="3327" y="514"/>
                        </a:lnTo>
                        <a:lnTo>
                          <a:pt x="3312" y="507"/>
                        </a:lnTo>
                        <a:lnTo>
                          <a:pt x="3288" y="601"/>
                        </a:lnTo>
                        <a:close/>
                        <a:moveTo>
                          <a:pt x="3188" y="263"/>
                        </a:moveTo>
                        <a:lnTo>
                          <a:pt x="2955" y="263"/>
                        </a:lnTo>
                        <a:lnTo>
                          <a:pt x="2955" y="104"/>
                        </a:lnTo>
                        <a:lnTo>
                          <a:pt x="3202" y="104"/>
                        </a:lnTo>
                        <a:lnTo>
                          <a:pt x="3202" y="10"/>
                        </a:lnTo>
                        <a:lnTo>
                          <a:pt x="2841" y="10"/>
                        </a:lnTo>
                        <a:lnTo>
                          <a:pt x="2841" y="631"/>
                        </a:lnTo>
                        <a:lnTo>
                          <a:pt x="3216" y="631"/>
                        </a:lnTo>
                        <a:lnTo>
                          <a:pt x="3216" y="537"/>
                        </a:lnTo>
                        <a:lnTo>
                          <a:pt x="2955" y="537"/>
                        </a:lnTo>
                        <a:lnTo>
                          <a:pt x="2955" y="355"/>
                        </a:lnTo>
                        <a:lnTo>
                          <a:pt x="3188" y="355"/>
                        </a:lnTo>
                        <a:lnTo>
                          <a:pt x="3188" y="263"/>
                        </a:lnTo>
                        <a:close/>
                        <a:moveTo>
                          <a:pt x="2727" y="523"/>
                        </a:moveTo>
                        <a:lnTo>
                          <a:pt x="2714" y="528"/>
                        </a:lnTo>
                        <a:lnTo>
                          <a:pt x="2701" y="532"/>
                        </a:lnTo>
                        <a:lnTo>
                          <a:pt x="2687" y="536"/>
                        </a:lnTo>
                        <a:lnTo>
                          <a:pt x="2671" y="539"/>
                        </a:lnTo>
                        <a:lnTo>
                          <a:pt x="2655" y="542"/>
                        </a:lnTo>
                        <a:lnTo>
                          <a:pt x="2637" y="544"/>
                        </a:lnTo>
                        <a:lnTo>
                          <a:pt x="2621" y="545"/>
                        </a:lnTo>
                        <a:lnTo>
                          <a:pt x="2604" y="545"/>
                        </a:lnTo>
                        <a:lnTo>
                          <a:pt x="2590" y="545"/>
                        </a:lnTo>
                        <a:lnTo>
                          <a:pt x="2579" y="544"/>
                        </a:lnTo>
                        <a:lnTo>
                          <a:pt x="2567" y="543"/>
                        </a:lnTo>
                        <a:lnTo>
                          <a:pt x="2555" y="541"/>
                        </a:lnTo>
                        <a:lnTo>
                          <a:pt x="2544" y="539"/>
                        </a:lnTo>
                        <a:lnTo>
                          <a:pt x="2533" y="537"/>
                        </a:lnTo>
                        <a:lnTo>
                          <a:pt x="2522" y="534"/>
                        </a:lnTo>
                        <a:lnTo>
                          <a:pt x="2512" y="530"/>
                        </a:lnTo>
                        <a:lnTo>
                          <a:pt x="2502" y="526"/>
                        </a:lnTo>
                        <a:lnTo>
                          <a:pt x="2493" y="522"/>
                        </a:lnTo>
                        <a:lnTo>
                          <a:pt x="2483" y="516"/>
                        </a:lnTo>
                        <a:lnTo>
                          <a:pt x="2475" y="511"/>
                        </a:lnTo>
                        <a:lnTo>
                          <a:pt x="2467" y="505"/>
                        </a:lnTo>
                        <a:lnTo>
                          <a:pt x="2459" y="499"/>
                        </a:lnTo>
                        <a:lnTo>
                          <a:pt x="2451" y="492"/>
                        </a:lnTo>
                        <a:lnTo>
                          <a:pt x="2444" y="486"/>
                        </a:lnTo>
                        <a:lnTo>
                          <a:pt x="2437" y="477"/>
                        </a:lnTo>
                        <a:lnTo>
                          <a:pt x="2431" y="470"/>
                        </a:lnTo>
                        <a:lnTo>
                          <a:pt x="2426" y="462"/>
                        </a:lnTo>
                        <a:lnTo>
                          <a:pt x="2420" y="453"/>
                        </a:lnTo>
                        <a:lnTo>
                          <a:pt x="2414" y="443"/>
                        </a:lnTo>
                        <a:lnTo>
                          <a:pt x="2410" y="434"/>
                        </a:lnTo>
                        <a:lnTo>
                          <a:pt x="2406" y="425"/>
                        </a:lnTo>
                        <a:lnTo>
                          <a:pt x="2402" y="415"/>
                        </a:lnTo>
                        <a:lnTo>
                          <a:pt x="2396" y="393"/>
                        </a:lnTo>
                        <a:lnTo>
                          <a:pt x="2391" y="371"/>
                        </a:lnTo>
                        <a:lnTo>
                          <a:pt x="2389" y="347"/>
                        </a:lnTo>
                        <a:lnTo>
                          <a:pt x="2388" y="322"/>
                        </a:lnTo>
                        <a:lnTo>
                          <a:pt x="2388" y="309"/>
                        </a:lnTo>
                        <a:lnTo>
                          <a:pt x="2389" y="295"/>
                        </a:lnTo>
                        <a:lnTo>
                          <a:pt x="2390" y="282"/>
                        </a:lnTo>
                        <a:lnTo>
                          <a:pt x="2392" y="270"/>
                        </a:lnTo>
                        <a:lnTo>
                          <a:pt x="2394" y="257"/>
                        </a:lnTo>
                        <a:lnTo>
                          <a:pt x="2397" y="246"/>
                        </a:lnTo>
                        <a:lnTo>
                          <a:pt x="2400" y="235"/>
                        </a:lnTo>
                        <a:lnTo>
                          <a:pt x="2403" y="223"/>
                        </a:lnTo>
                        <a:lnTo>
                          <a:pt x="2408" y="213"/>
                        </a:lnTo>
                        <a:lnTo>
                          <a:pt x="2412" y="203"/>
                        </a:lnTo>
                        <a:lnTo>
                          <a:pt x="2418" y="193"/>
                        </a:lnTo>
                        <a:lnTo>
                          <a:pt x="2423" y="184"/>
                        </a:lnTo>
                        <a:lnTo>
                          <a:pt x="2429" y="176"/>
                        </a:lnTo>
                        <a:lnTo>
                          <a:pt x="2435" y="168"/>
                        </a:lnTo>
                        <a:lnTo>
                          <a:pt x="2441" y="159"/>
                        </a:lnTo>
                        <a:lnTo>
                          <a:pt x="2448" y="152"/>
                        </a:lnTo>
                        <a:lnTo>
                          <a:pt x="2457" y="145"/>
                        </a:lnTo>
                        <a:lnTo>
                          <a:pt x="2464" y="139"/>
                        </a:lnTo>
                        <a:lnTo>
                          <a:pt x="2472" y="133"/>
                        </a:lnTo>
                        <a:lnTo>
                          <a:pt x="2480" y="127"/>
                        </a:lnTo>
                        <a:lnTo>
                          <a:pt x="2489" y="121"/>
                        </a:lnTo>
                        <a:lnTo>
                          <a:pt x="2499" y="117"/>
                        </a:lnTo>
                        <a:lnTo>
                          <a:pt x="2508" y="112"/>
                        </a:lnTo>
                        <a:lnTo>
                          <a:pt x="2517" y="109"/>
                        </a:lnTo>
                        <a:lnTo>
                          <a:pt x="2538" y="102"/>
                        </a:lnTo>
                        <a:lnTo>
                          <a:pt x="2559" y="98"/>
                        </a:lnTo>
                        <a:lnTo>
                          <a:pt x="2582" y="95"/>
                        </a:lnTo>
                        <a:lnTo>
                          <a:pt x="2605" y="94"/>
                        </a:lnTo>
                        <a:lnTo>
                          <a:pt x="2623" y="95"/>
                        </a:lnTo>
                        <a:lnTo>
                          <a:pt x="2641" y="96"/>
                        </a:lnTo>
                        <a:lnTo>
                          <a:pt x="2658" y="98"/>
                        </a:lnTo>
                        <a:lnTo>
                          <a:pt x="2673" y="101"/>
                        </a:lnTo>
                        <a:lnTo>
                          <a:pt x="2688" y="105"/>
                        </a:lnTo>
                        <a:lnTo>
                          <a:pt x="2701" y="109"/>
                        </a:lnTo>
                        <a:lnTo>
                          <a:pt x="2714" y="113"/>
                        </a:lnTo>
                        <a:lnTo>
                          <a:pt x="2726" y="118"/>
                        </a:lnTo>
                        <a:lnTo>
                          <a:pt x="2750" y="28"/>
                        </a:lnTo>
                        <a:lnTo>
                          <a:pt x="2740" y="24"/>
                        </a:lnTo>
                        <a:lnTo>
                          <a:pt x="2728" y="19"/>
                        </a:lnTo>
                        <a:lnTo>
                          <a:pt x="2712" y="13"/>
                        </a:lnTo>
                        <a:lnTo>
                          <a:pt x="2695" y="9"/>
                        </a:lnTo>
                        <a:lnTo>
                          <a:pt x="2674" y="6"/>
                        </a:lnTo>
                        <a:lnTo>
                          <a:pt x="2652" y="3"/>
                        </a:lnTo>
                        <a:lnTo>
                          <a:pt x="2627" y="1"/>
                        </a:lnTo>
                        <a:lnTo>
                          <a:pt x="2600" y="0"/>
                        </a:lnTo>
                        <a:lnTo>
                          <a:pt x="2583" y="1"/>
                        </a:lnTo>
                        <a:lnTo>
                          <a:pt x="2566" y="2"/>
                        </a:lnTo>
                        <a:lnTo>
                          <a:pt x="2548" y="4"/>
                        </a:lnTo>
                        <a:lnTo>
                          <a:pt x="2532" y="6"/>
                        </a:lnTo>
                        <a:lnTo>
                          <a:pt x="2515" y="9"/>
                        </a:lnTo>
                        <a:lnTo>
                          <a:pt x="2499" y="13"/>
                        </a:lnTo>
                        <a:lnTo>
                          <a:pt x="2483" y="17"/>
                        </a:lnTo>
                        <a:lnTo>
                          <a:pt x="2468" y="23"/>
                        </a:lnTo>
                        <a:lnTo>
                          <a:pt x="2454" y="29"/>
                        </a:lnTo>
                        <a:lnTo>
                          <a:pt x="2439" y="35"/>
                        </a:lnTo>
                        <a:lnTo>
                          <a:pt x="2426" y="42"/>
                        </a:lnTo>
                        <a:lnTo>
                          <a:pt x="2411" y="50"/>
                        </a:lnTo>
                        <a:lnTo>
                          <a:pt x="2399" y="59"/>
                        </a:lnTo>
                        <a:lnTo>
                          <a:pt x="2387" y="68"/>
                        </a:lnTo>
                        <a:lnTo>
                          <a:pt x="2374" y="77"/>
                        </a:lnTo>
                        <a:lnTo>
                          <a:pt x="2363" y="87"/>
                        </a:lnTo>
                        <a:lnTo>
                          <a:pt x="2352" y="99"/>
                        </a:lnTo>
                        <a:lnTo>
                          <a:pt x="2342" y="110"/>
                        </a:lnTo>
                        <a:lnTo>
                          <a:pt x="2332" y="122"/>
                        </a:lnTo>
                        <a:lnTo>
                          <a:pt x="2323" y="135"/>
                        </a:lnTo>
                        <a:lnTo>
                          <a:pt x="2315" y="148"/>
                        </a:lnTo>
                        <a:lnTo>
                          <a:pt x="2307" y="162"/>
                        </a:lnTo>
                        <a:lnTo>
                          <a:pt x="2300" y="176"/>
                        </a:lnTo>
                        <a:lnTo>
                          <a:pt x="2293" y="190"/>
                        </a:lnTo>
                        <a:lnTo>
                          <a:pt x="2288" y="206"/>
                        </a:lnTo>
                        <a:lnTo>
                          <a:pt x="2283" y="222"/>
                        </a:lnTo>
                        <a:lnTo>
                          <a:pt x="2278" y="239"/>
                        </a:lnTo>
                        <a:lnTo>
                          <a:pt x="2275" y="255"/>
                        </a:lnTo>
                        <a:lnTo>
                          <a:pt x="2272" y="273"/>
                        </a:lnTo>
                        <a:lnTo>
                          <a:pt x="2270" y="290"/>
                        </a:lnTo>
                        <a:lnTo>
                          <a:pt x="2269" y="309"/>
                        </a:lnTo>
                        <a:lnTo>
                          <a:pt x="2269" y="328"/>
                        </a:lnTo>
                        <a:lnTo>
                          <a:pt x="2269" y="346"/>
                        </a:lnTo>
                        <a:lnTo>
                          <a:pt x="2270" y="362"/>
                        </a:lnTo>
                        <a:lnTo>
                          <a:pt x="2272" y="380"/>
                        </a:lnTo>
                        <a:lnTo>
                          <a:pt x="2274" y="395"/>
                        </a:lnTo>
                        <a:lnTo>
                          <a:pt x="2277" y="412"/>
                        </a:lnTo>
                        <a:lnTo>
                          <a:pt x="2281" y="427"/>
                        </a:lnTo>
                        <a:lnTo>
                          <a:pt x="2285" y="441"/>
                        </a:lnTo>
                        <a:lnTo>
                          <a:pt x="2290" y="457"/>
                        </a:lnTo>
                        <a:lnTo>
                          <a:pt x="2295" y="470"/>
                        </a:lnTo>
                        <a:lnTo>
                          <a:pt x="2302" y="484"/>
                        </a:lnTo>
                        <a:lnTo>
                          <a:pt x="2309" y="497"/>
                        </a:lnTo>
                        <a:lnTo>
                          <a:pt x="2317" y="509"/>
                        </a:lnTo>
                        <a:lnTo>
                          <a:pt x="2325" y="522"/>
                        </a:lnTo>
                        <a:lnTo>
                          <a:pt x="2333" y="534"/>
                        </a:lnTo>
                        <a:lnTo>
                          <a:pt x="2343" y="544"/>
                        </a:lnTo>
                        <a:lnTo>
                          <a:pt x="2353" y="555"/>
                        </a:lnTo>
                        <a:lnTo>
                          <a:pt x="2363" y="565"/>
                        </a:lnTo>
                        <a:lnTo>
                          <a:pt x="2374" y="574"/>
                        </a:lnTo>
                        <a:lnTo>
                          <a:pt x="2386" y="583"/>
                        </a:lnTo>
                        <a:lnTo>
                          <a:pt x="2398" y="592"/>
                        </a:lnTo>
                        <a:lnTo>
                          <a:pt x="2411" y="599"/>
                        </a:lnTo>
                        <a:lnTo>
                          <a:pt x="2424" y="606"/>
                        </a:lnTo>
                        <a:lnTo>
                          <a:pt x="2438" y="612"/>
                        </a:lnTo>
                        <a:lnTo>
                          <a:pt x="2452" y="618"/>
                        </a:lnTo>
                        <a:lnTo>
                          <a:pt x="2467" y="623"/>
                        </a:lnTo>
                        <a:lnTo>
                          <a:pt x="2482" y="628"/>
                        </a:lnTo>
                        <a:lnTo>
                          <a:pt x="2499" y="632"/>
                        </a:lnTo>
                        <a:lnTo>
                          <a:pt x="2515" y="635"/>
                        </a:lnTo>
                        <a:lnTo>
                          <a:pt x="2532" y="637"/>
                        </a:lnTo>
                        <a:lnTo>
                          <a:pt x="2549" y="639"/>
                        </a:lnTo>
                        <a:lnTo>
                          <a:pt x="2567" y="640"/>
                        </a:lnTo>
                        <a:lnTo>
                          <a:pt x="2585" y="641"/>
                        </a:lnTo>
                        <a:lnTo>
                          <a:pt x="2612" y="640"/>
                        </a:lnTo>
                        <a:lnTo>
                          <a:pt x="2637" y="638"/>
                        </a:lnTo>
                        <a:lnTo>
                          <a:pt x="2661" y="635"/>
                        </a:lnTo>
                        <a:lnTo>
                          <a:pt x="2684" y="632"/>
                        </a:lnTo>
                        <a:lnTo>
                          <a:pt x="2702" y="628"/>
                        </a:lnTo>
                        <a:lnTo>
                          <a:pt x="2720" y="622"/>
                        </a:lnTo>
                        <a:lnTo>
                          <a:pt x="2734" y="617"/>
                        </a:lnTo>
                        <a:lnTo>
                          <a:pt x="2745" y="612"/>
                        </a:lnTo>
                        <a:lnTo>
                          <a:pt x="2727" y="523"/>
                        </a:lnTo>
                        <a:close/>
                        <a:moveTo>
                          <a:pt x="2058" y="10"/>
                        </a:moveTo>
                        <a:lnTo>
                          <a:pt x="2058" y="631"/>
                        </a:lnTo>
                        <a:lnTo>
                          <a:pt x="2171" y="631"/>
                        </a:lnTo>
                        <a:lnTo>
                          <a:pt x="2171" y="10"/>
                        </a:lnTo>
                        <a:lnTo>
                          <a:pt x="2058" y="10"/>
                        </a:lnTo>
                        <a:close/>
                        <a:moveTo>
                          <a:pt x="1776" y="631"/>
                        </a:moveTo>
                        <a:lnTo>
                          <a:pt x="1991" y="10"/>
                        </a:lnTo>
                        <a:lnTo>
                          <a:pt x="1871" y="10"/>
                        </a:lnTo>
                        <a:lnTo>
                          <a:pt x="1780" y="294"/>
                        </a:lnTo>
                        <a:lnTo>
                          <a:pt x="1771" y="322"/>
                        </a:lnTo>
                        <a:lnTo>
                          <a:pt x="1762" y="351"/>
                        </a:lnTo>
                        <a:lnTo>
                          <a:pt x="1754" y="379"/>
                        </a:lnTo>
                        <a:lnTo>
                          <a:pt x="1746" y="407"/>
                        </a:lnTo>
                        <a:lnTo>
                          <a:pt x="1738" y="435"/>
                        </a:lnTo>
                        <a:lnTo>
                          <a:pt x="1730" y="463"/>
                        </a:lnTo>
                        <a:lnTo>
                          <a:pt x="1724" y="491"/>
                        </a:lnTo>
                        <a:lnTo>
                          <a:pt x="1717" y="518"/>
                        </a:lnTo>
                        <a:lnTo>
                          <a:pt x="1715" y="518"/>
                        </a:lnTo>
                        <a:lnTo>
                          <a:pt x="1709" y="491"/>
                        </a:lnTo>
                        <a:lnTo>
                          <a:pt x="1702" y="462"/>
                        </a:lnTo>
                        <a:lnTo>
                          <a:pt x="1695" y="434"/>
                        </a:lnTo>
                        <a:lnTo>
                          <a:pt x="1688" y="406"/>
                        </a:lnTo>
                        <a:lnTo>
                          <a:pt x="1680" y="379"/>
                        </a:lnTo>
                        <a:lnTo>
                          <a:pt x="1672" y="350"/>
                        </a:lnTo>
                        <a:lnTo>
                          <a:pt x="1663" y="321"/>
                        </a:lnTo>
                        <a:lnTo>
                          <a:pt x="1654" y="292"/>
                        </a:lnTo>
                        <a:lnTo>
                          <a:pt x="1570" y="10"/>
                        </a:lnTo>
                        <a:lnTo>
                          <a:pt x="1447" y="10"/>
                        </a:lnTo>
                        <a:lnTo>
                          <a:pt x="1647" y="631"/>
                        </a:lnTo>
                        <a:lnTo>
                          <a:pt x="1776" y="631"/>
                        </a:lnTo>
                        <a:close/>
                        <a:moveTo>
                          <a:pt x="1090" y="97"/>
                        </a:moveTo>
                        <a:lnTo>
                          <a:pt x="1101" y="95"/>
                        </a:lnTo>
                        <a:lnTo>
                          <a:pt x="1117" y="93"/>
                        </a:lnTo>
                        <a:lnTo>
                          <a:pt x="1136" y="92"/>
                        </a:lnTo>
                        <a:lnTo>
                          <a:pt x="1161" y="91"/>
                        </a:lnTo>
                        <a:lnTo>
                          <a:pt x="1174" y="92"/>
                        </a:lnTo>
                        <a:lnTo>
                          <a:pt x="1187" y="93"/>
                        </a:lnTo>
                        <a:lnTo>
                          <a:pt x="1199" y="95"/>
                        </a:lnTo>
                        <a:lnTo>
                          <a:pt x="1210" y="97"/>
                        </a:lnTo>
                        <a:lnTo>
                          <a:pt x="1222" y="100"/>
                        </a:lnTo>
                        <a:lnTo>
                          <a:pt x="1231" y="105"/>
                        </a:lnTo>
                        <a:lnTo>
                          <a:pt x="1240" y="109"/>
                        </a:lnTo>
                        <a:lnTo>
                          <a:pt x="1248" y="115"/>
                        </a:lnTo>
                        <a:lnTo>
                          <a:pt x="1256" y="121"/>
                        </a:lnTo>
                        <a:lnTo>
                          <a:pt x="1263" y="130"/>
                        </a:lnTo>
                        <a:lnTo>
                          <a:pt x="1268" y="137"/>
                        </a:lnTo>
                        <a:lnTo>
                          <a:pt x="1273" y="146"/>
                        </a:lnTo>
                        <a:lnTo>
                          <a:pt x="1277" y="156"/>
                        </a:lnTo>
                        <a:lnTo>
                          <a:pt x="1279" y="167"/>
                        </a:lnTo>
                        <a:lnTo>
                          <a:pt x="1281" y="178"/>
                        </a:lnTo>
                        <a:lnTo>
                          <a:pt x="1281" y="190"/>
                        </a:lnTo>
                        <a:lnTo>
                          <a:pt x="1281" y="202"/>
                        </a:lnTo>
                        <a:lnTo>
                          <a:pt x="1279" y="212"/>
                        </a:lnTo>
                        <a:lnTo>
                          <a:pt x="1277" y="222"/>
                        </a:lnTo>
                        <a:lnTo>
                          <a:pt x="1273" y="232"/>
                        </a:lnTo>
                        <a:lnTo>
                          <a:pt x="1268" y="242"/>
                        </a:lnTo>
                        <a:lnTo>
                          <a:pt x="1263" y="250"/>
                        </a:lnTo>
                        <a:lnTo>
                          <a:pt x="1255" y="257"/>
                        </a:lnTo>
                        <a:lnTo>
                          <a:pt x="1248" y="264"/>
                        </a:lnTo>
                        <a:lnTo>
                          <a:pt x="1240" y="271"/>
                        </a:lnTo>
                        <a:lnTo>
                          <a:pt x="1231" y="277"/>
                        </a:lnTo>
                        <a:lnTo>
                          <a:pt x="1221" y="281"/>
                        </a:lnTo>
                        <a:lnTo>
                          <a:pt x="1209" y="285"/>
                        </a:lnTo>
                        <a:lnTo>
                          <a:pt x="1197" y="288"/>
                        </a:lnTo>
                        <a:lnTo>
                          <a:pt x="1185" y="291"/>
                        </a:lnTo>
                        <a:lnTo>
                          <a:pt x="1171" y="292"/>
                        </a:lnTo>
                        <a:lnTo>
                          <a:pt x="1158" y="292"/>
                        </a:lnTo>
                        <a:lnTo>
                          <a:pt x="1090" y="292"/>
                        </a:lnTo>
                        <a:lnTo>
                          <a:pt x="1090" y="97"/>
                        </a:lnTo>
                        <a:close/>
                        <a:moveTo>
                          <a:pt x="978" y="631"/>
                        </a:moveTo>
                        <a:lnTo>
                          <a:pt x="1090" y="631"/>
                        </a:lnTo>
                        <a:lnTo>
                          <a:pt x="1090" y="375"/>
                        </a:lnTo>
                        <a:lnTo>
                          <a:pt x="1148" y="375"/>
                        </a:lnTo>
                        <a:lnTo>
                          <a:pt x="1159" y="377"/>
                        </a:lnTo>
                        <a:lnTo>
                          <a:pt x="1170" y="378"/>
                        </a:lnTo>
                        <a:lnTo>
                          <a:pt x="1180" y="380"/>
                        </a:lnTo>
                        <a:lnTo>
                          <a:pt x="1190" y="382"/>
                        </a:lnTo>
                        <a:lnTo>
                          <a:pt x="1198" y="385"/>
                        </a:lnTo>
                        <a:lnTo>
                          <a:pt x="1206" y="389"/>
                        </a:lnTo>
                        <a:lnTo>
                          <a:pt x="1213" y="394"/>
                        </a:lnTo>
                        <a:lnTo>
                          <a:pt x="1221" y="400"/>
                        </a:lnTo>
                        <a:lnTo>
                          <a:pt x="1227" y="407"/>
                        </a:lnTo>
                        <a:lnTo>
                          <a:pt x="1233" y="415"/>
                        </a:lnTo>
                        <a:lnTo>
                          <a:pt x="1238" y="424"/>
                        </a:lnTo>
                        <a:lnTo>
                          <a:pt x="1243" y="433"/>
                        </a:lnTo>
                        <a:lnTo>
                          <a:pt x="1247" y="444"/>
                        </a:lnTo>
                        <a:lnTo>
                          <a:pt x="1251" y="457"/>
                        </a:lnTo>
                        <a:lnTo>
                          <a:pt x="1255" y="470"/>
                        </a:lnTo>
                        <a:lnTo>
                          <a:pt x="1259" y="485"/>
                        </a:lnTo>
                        <a:lnTo>
                          <a:pt x="1272" y="537"/>
                        </a:lnTo>
                        <a:lnTo>
                          <a:pt x="1283" y="579"/>
                        </a:lnTo>
                        <a:lnTo>
                          <a:pt x="1288" y="597"/>
                        </a:lnTo>
                        <a:lnTo>
                          <a:pt x="1292" y="611"/>
                        </a:lnTo>
                        <a:lnTo>
                          <a:pt x="1297" y="622"/>
                        </a:lnTo>
                        <a:lnTo>
                          <a:pt x="1301" y="631"/>
                        </a:lnTo>
                        <a:lnTo>
                          <a:pt x="1417" y="631"/>
                        </a:lnTo>
                        <a:lnTo>
                          <a:pt x="1413" y="619"/>
                        </a:lnTo>
                        <a:lnTo>
                          <a:pt x="1406" y="605"/>
                        </a:lnTo>
                        <a:lnTo>
                          <a:pt x="1401" y="585"/>
                        </a:lnTo>
                        <a:lnTo>
                          <a:pt x="1395" y="565"/>
                        </a:lnTo>
                        <a:lnTo>
                          <a:pt x="1389" y="540"/>
                        </a:lnTo>
                        <a:lnTo>
                          <a:pt x="1382" y="514"/>
                        </a:lnTo>
                        <a:lnTo>
                          <a:pt x="1376" y="487"/>
                        </a:lnTo>
                        <a:lnTo>
                          <a:pt x="1368" y="458"/>
                        </a:lnTo>
                        <a:lnTo>
                          <a:pt x="1362" y="436"/>
                        </a:lnTo>
                        <a:lnTo>
                          <a:pt x="1354" y="416"/>
                        </a:lnTo>
                        <a:lnTo>
                          <a:pt x="1346" y="398"/>
                        </a:lnTo>
                        <a:lnTo>
                          <a:pt x="1336" y="382"/>
                        </a:lnTo>
                        <a:lnTo>
                          <a:pt x="1330" y="374"/>
                        </a:lnTo>
                        <a:lnTo>
                          <a:pt x="1324" y="367"/>
                        </a:lnTo>
                        <a:lnTo>
                          <a:pt x="1318" y="361"/>
                        </a:lnTo>
                        <a:lnTo>
                          <a:pt x="1312" y="355"/>
                        </a:lnTo>
                        <a:lnTo>
                          <a:pt x="1305" y="350"/>
                        </a:lnTo>
                        <a:lnTo>
                          <a:pt x="1298" y="346"/>
                        </a:lnTo>
                        <a:lnTo>
                          <a:pt x="1290" y="342"/>
                        </a:lnTo>
                        <a:lnTo>
                          <a:pt x="1282" y="337"/>
                        </a:lnTo>
                        <a:lnTo>
                          <a:pt x="1282" y="335"/>
                        </a:lnTo>
                        <a:lnTo>
                          <a:pt x="1292" y="330"/>
                        </a:lnTo>
                        <a:lnTo>
                          <a:pt x="1304" y="326"/>
                        </a:lnTo>
                        <a:lnTo>
                          <a:pt x="1314" y="320"/>
                        </a:lnTo>
                        <a:lnTo>
                          <a:pt x="1324" y="314"/>
                        </a:lnTo>
                        <a:lnTo>
                          <a:pt x="1334" y="306"/>
                        </a:lnTo>
                        <a:lnTo>
                          <a:pt x="1343" y="298"/>
                        </a:lnTo>
                        <a:lnTo>
                          <a:pt x="1352" y="289"/>
                        </a:lnTo>
                        <a:lnTo>
                          <a:pt x="1360" y="280"/>
                        </a:lnTo>
                        <a:lnTo>
                          <a:pt x="1367" y="270"/>
                        </a:lnTo>
                        <a:lnTo>
                          <a:pt x="1374" y="258"/>
                        </a:lnTo>
                        <a:lnTo>
                          <a:pt x="1380" y="247"/>
                        </a:lnTo>
                        <a:lnTo>
                          <a:pt x="1385" y="235"/>
                        </a:lnTo>
                        <a:lnTo>
                          <a:pt x="1389" y="222"/>
                        </a:lnTo>
                        <a:lnTo>
                          <a:pt x="1392" y="209"/>
                        </a:lnTo>
                        <a:lnTo>
                          <a:pt x="1394" y="194"/>
                        </a:lnTo>
                        <a:lnTo>
                          <a:pt x="1394" y="180"/>
                        </a:lnTo>
                        <a:lnTo>
                          <a:pt x="1393" y="160"/>
                        </a:lnTo>
                        <a:lnTo>
                          <a:pt x="1391" y="142"/>
                        </a:lnTo>
                        <a:lnTo>
                          <a:pt x="1386" y="124"/>
                        </a:lnTo>
                        <a:lnTo>
                          <a:pt x="1381" y="108"/>
                        </a:lnTo>
                        <a:lnTo>
                          <a:pt x="1373" y="94"/>
                        </a:lnTo>
                        <a:lnTo>
                          <a:pt x="1363" y="79"/>
                        </a:lnTo>
                        <a:lnTo>
                          <a:pt x="1353" y="67"/>
                        </a:lnTo>
                        <a:lnTo>
                          <a:pt x="1341" y="56"/>
                        </a:lnTo>
                        <a:lnTo>
                          <a:pt x="1333" y="49"/>
                        </a:lnTo>
                        <a:lnTo>
                          <a:pt x="1324" y="43"/>
                        </a:lnTo>
                        <a:lnTo>
                          <a:pt x="1315" y="38"/>
                        </a:lnTo>
                        <a:lnTo>
                          <a:pt x="1306" y="33"/>
                        </a:lnTo>
                        <a:lnTo>
                          <a:pt x="1296" y="28"/>
                        </a:lnTo>
                        <a:lnTo>
                          <a:pt x="1285" y="24"/>
                        </a:lnTo>
                        <a:lnTo>
                          <a:pt x="1275" y="21"/>
                        </a:lnTo>
                        <a:lnTo>
                          <a:pt x="1263" y="17"/>
                        </a:lnTo>
                        <a:lnTo>
                          <a:pt x="1238" y="12"/>
                        </a:lnTo>
                        <a:lnTo>
                          <a:pt x="1211" y="8"/>
                        </a:lnTo>
                        <a:lnTo>
                          <a:pt x="1181" y="6"/>
                        </a:lnTo>
                        <a:lnTo>
                          <a:pt x="1150" y="5"/>
                        </a:lnTo>
                        <a:lnTo>
                          <a:pt x="1125" y="5"/>
                        </a:lnTo>
                        <a:lnTo>
                          <a:pt x="1101" y="6"/>
                        </a:lnTo>
                        <a:lnTo>
                          <a:pt x="1078" y="7"/>
                        </a:lnTo>
                        <a:lnTo>
                          <a:pt x="1055" y="9"/>
                        </a:lnTo>
                        <a:lnTo>
                          <a:pt x="1034" y="11"/>
                        </a:lnTo>
                        <a:lnTo>
                          <a:pt x="1014" y="13"/>
                        </a:lnTo>
                        <a:lnTo>
                          <a:pt x="995" y="15"/>
                        </a:lnTo>
                        <a:lnTo>
                          <a:pt x="978" y="19"/>
                        </a:lnTo>
                        <a:lnTo>
                          <a:pt x="978" y="631"/>
                        </a:lnTo>
                        <a:close/>
                        <a:moveTo>
                          <a:pt x="852" y="263"/>
                        </a:moveTo>
                        <a:lnTo>
                          <a:pt x="617" y="263"/>
                        </a:lnTo>
                        <a:lnTo>
                          <a:pt x="617" y="104"/>
                        </a:lnTo>
                        <a:lnTo>
                          <a:pt x="865" y="104"/>
                        </a:lnTo>
                        <a:lnTo>
                          <a:pt x="865" y="10"/>
                        </a:lnTo>
                        <a:lnTo>
                          <a:pt x="504" y="10"/>
                        </a:lnTo>
                        <a:lnTo>
                          <a:pt x="504" y="631"/>
                        </a:lnTo>
                        <a:lnTo>
                          <a:pt x="879" y="631"/>
                        </a:lnTo>
                        <a:lnTo>
                          <a:pt x="879" y="537"/>
                        </a:lnTo>
                        <a:lnTo>
                          <a:pt x="617" y="537"/>
                        </a:lnTo>
                        <a:lnTo>
                          <a:pt x="617" y="355"/>
                        </a:lnTo>
                        <a:lnTo>
                          <a:pt x="852" y="355"/>
                        </a:lnTo>
                        <a:lnTo>
                          <a:pt x="852" y="263"/>
                        </a:lnTo>
                        <a:close/>
                        <a:moveTo>
                          <a:pt x="0" y="601"/>
                        </a:moveTo>
                        <a:lnTo>
                          <a:pt x="14" y="609"/>
                        </a:lnTo>
                        <a:lnTo>
                          <a:pt x="32" y="616"/>
                        </a:lnTo>
                        <a:lnTo>
                          <a:pt x="50" y="622"/>
                        </a:lnTo>
                        <a:lnTo>
                          <a:pt x="72" y="629"/>
                        </a:lnTo>
                        <a:lnTo>
                          <a:pt x="94" y="634"/>
                        </a:lnTo>
                        <a:lnTo>
                          <a:pt x="118" y="637"/>
                        </a:lnTo>
                        <a:lnTo>
                          <a:pt x="143" y="640"/>
                        </a:lnTo>
                        <a:lnTo>
                          <a:pt x="167" y="641"/>
                        </a:lnTo>
                        <a:lnTo>
                          <a:pt x="196" y="640"/>
                        </a:lnTo>
                        <a:lnTo>
                          <a:pt x="224" y="637"/>
                        </a:lnTo>
                        <a:lnTo>
                          <a:pt x="236" y="635"/>
                        </a:lnTo>
                        <a:lnTo>
                          <a:pt x="248" y="632"/>
                        </a:lnTo>
                        <a:lnTo>
                          <a:pt x="261" y="629"/>
                        </a:lnTo>
                        <a:lnTo>
                          <a:pt x="272" y="625"/>
                        </a:lnTo>
                        <a:lnTo>
                          <a:pt x="282" y="621"/>
                        </a:lnTo>
                        <a:lnTo>
                          <a:pt x="293" y="617"/>
                        </a:lnTo>
                        <a:lnTo>
                          <a:pt x="303" y="613"/>
                        </a:lnTo>
                        <a:lnTo>
                          <a:pt x="312" y="608"/>
                        </a:lnTo>
                        <a:lnTo>
                          <a:pt x="321" y="603"/>
                        </a:lnTo>
                        <a:lnTo>
                          <a:pt x="330" y="597"/>
                        </a:lnTo>
                        <a:lnTo>
                          <a:pt x="338" y="591"/>
                        </a:lnTo>
                        <a:lnTo>
                          <a:pt x="345" y="584"/>
                        </a:lnTo>
                        <a:lnTo>
                          <a:pt x="352" y="578"/>
                        </a:lnTo>
                        <a:lnTo>
                          <a:pt x="358" y="571"/>
                        </a:lnTo>
                        <a:lnTo>
                          <a:pt x="365" y="564"/>
                        </a:lnTo>
                        <a:lnTo>
                          <a:pt x="371" y="557"/>
                        </a:lnTo>
                        <a:lnTo>
                          <a:pt x="380" y="541"/>
                        </a:lnTo>
                        <a:lnTo>
                          <a:pt x="388" y="526"/>
                        </a:lnTo>
                        <a:lnTo>
                          <a:pt x="394" y="508"/>
                        </a:lnTo>
                        <a:lnTo>
                          <a:pt x="400" y="491"/>
                        </a:lnTo>
                        <a:lnTo>
                          <a:pt x="402" y="472"/>
                        </a:lnTo>
                        <a:lnTo>
                          <a:pt x="403" y="454"/>
                        </a:lnTo>
                        <a:lnTo>
                          <a:pt x="402" y="437"/>
                        </a:lnTo>
                        <a:lnTo>
                          <a:pt x="401" y="422"/>
                        </a:lnTo>
                        <a:lnTo>
                          <a:pt x="397" y="407"/>
                        </a:lnTo>
                        <a:lnTo>
                          <a:pt x="393" y="393"/>
                        </a:lnTo>
                        <a:lnTo>
                          <a:pt x="387" y="380"/>
                        </a:lnTo>
                        <a:lnTo>
                          <a:pt x="381" y="367"/>
                        </a:lnTo>
                        <a:lnTo>
                          <a:pt x="373" y="355"/>
                        </a:lnTo>
                        <a:lnTo>
                          <a:pt x="364" y="344"/>
                        </a:lnTo>
                        <a:lnTo>
                          <a:pt x="353" y="332"/>
                        </a:lnTo>
                        <a:lnTo>
                          <a:pt x="341" y="322"/>
                        </a:lnTo>
                        <a:lnTo>
                          <a:pt x="328" y="313"/>
                        </a:lnTo>
                        <a:lnTo>
                          <a:pt x="313" y="303"/>
                        </a:lnTo>
                        <a:lnTo>
                          <a:pt x="298" y="294"/>
                        </a:lnTo>
                        <a:lnTo>
                          <a:pt x="281" y="286"/>
                        </a:lnTo>
                        <a:lnTo>
                          <a:pt x="263" y="278"/>
                        </a:lnTo>
                        <a:lnTo>
                          <a:pt x="243" y="270"/>
                        </a:lnTo>
                        <a:lnTo>
                          <a:pt x="215" y="258"/>
                        </a:lnTo>
                        <a:lnTo>
                          <a:pt x="190" y="247"/>
                        </a:lnTo>
                        <a:lnTo>
                          <a:pt x="179" y="242"/>
                        </a:lnTo>
                        <a:lnTo>
                          <a:pt x="169" y="236"/>
                        </a:lnTo>
                        <a:lnTo>
                          <a:pt x="161" y="230"/>
                        </a:lnTo>
                        <a:lnTo>
                          <a:pt x="153" y="224"/>
                        </a:lnTo>
                        <a:lnTo>
                          <a:pt x="146" y="219"/>
                        </a:lnTo>
                        <a:lnTo>
                          <a:pt x="141" y="213"/>
                        </a:lnTo>
                        <a:lnTo>
                          <a:pt x="135" y="206"/>
                        </a:lnTo>
                        <a:lnTo>
                          <a:pt x="131" y="200"/>
                        </a:lnTo>
                        <a:lnTo>
                          <a:pt x="128" y="192"/>
                        </a:lnTo>
                        <a:lnTo>
                          <a:pt x="126" y="184"/>
                        </a:lnTo>
                        <a:lnTo>
                          <a:pt x="125" y="177"/>
                        </a:lnTo>
                        <a:lnTo>
                          <a:pt x="125" y="168"/>
                        </a:lnTo>
                        <a:lnTo>
                          <a:pt x="125" y="162"/>
                        </a:lnTo>
                        <a:lnTo>
                          <a:pt x="126" y="154"/>
                        </a:lnTo>
                        <a:lnTo>
                          <a:pt x="128" y="147"/>
                        </a:lnTo>
                        <a:lnTo>
                          <a:pt x="130" y="141"/>
                        </a:lnTo>
                        <a:lnTo>
                          <a:pt x="134" y="135"/>
                        </a:lnTo>
                        <a:lnTo>
                          <a:pt x="139" y="129"/>
                        </a:lnTo>
                        <a:lnTo>
                          <a:pt x="143" y="122"/>
                        </a:lnTo>
                        <a:lnTo>
                          <a:pt x="149" y="117"/>
                        </a:lnTo>
                        <a:lnTo>
                          <a:pt x="156" y="112"/>
                        </a:lnTo>
                        <a:lnTo>
                          <a:pt x="163" y="107"/>
                        </a:lnTo>
                        <a:lnTo>
                          <a:pt x="171" y="103"/>
                        </a:lnTo>
                        <a:lnTo>
                          <a:pt x="181" y="100"/>
                        </a:lnTo>
                        <a:lnTo>
                          <a:pt x="191" y="97"/>
                        </a:lnTo>
                        <a:lnTo>
                          <a:pt x="202" y="95"/>
                        </a:lnTo>
                        <a:lnTo>
                          <a:pt x="215" y="94"/>
                        </a:lnTo>
                        <a:lnTo>
                          <a:pt x="227" y="94"/>
                        </a:lnTo>
                        <a:lnTo>
                          <a:pt x="248" y="94"/>
                        </a:lnTo>
                        <a:lnTo>
                          <a:pt x="268" y="96"/>
                        </a:lnTo>
                        <a:lnTo>
                          <a:pt x="285" y="100"/>
                        </a:lnTo>
                        <a:lnTo>
                          <a:pt x="302" y="104"/>
                        </a:lnTo>
                        <a:lnTo>
                          <a:pt x="317" y="108"/>
                        </a:lnTo>
                        <a:lnTo>
                          <a:pt x="331" y="113"/>
                        </a:lnTo>
                        <a:lnTo>
                          <a:pt x="342" y="118"/>
                        </a:lnTo>
                        <a:lnTo>
                          <a:pt x="351" y="122"/>
                        </a:lnTo>
                        <a:lnTo>
                          <a:pt x="378" y="31"/>
                        </a:lnTo>
                        <a:lnTo>
                          <a:pt x="366" y="25"/>
                        </a:lnTo>
                        <a:lnTo>
                          <a:pt x="350" y="20"/>
                        </a:lnTo>
                        <a:lnTo>
                          <a:pt x="335" y="14"/>
                        </a:lnTo>
                        <a:lnTo>
                          <a:pt x="316" y="9"/>
                        </a:lnTo>
                        <a:lnTo>
                          <a:pt x="298" y="6"/>
                        </a:lnTo>
                        <a:lnTo>
                          <a:pt x="276" y="3"/>
                        </a:lnTo>
                        <a:lnTo>
                          <a:pt x="254" y="1"/>
                        </a:lnTo>
                        <a:lnTo>
                          <a:pt x="229" y="0"/>
                        </a:lnTo>
                        <a:lnTo>
                          <a:pt x="204" y="1"/>
                        </a:lnTo>
                        <a:lnTo>
                          <a:pt x="182" y="4"/>
                        </a:lnTo>
                        <a:lnTo>
                          <a:pt x="159" y="8"/>
                        </a:lnTo>
                        <a:lnTo>
                          <a:pt x="139" y="14"/>
                        </a:lnTo>
                        <a:lnTo>
                          <a:pt x="119" y="22"/>
                        </a:lnTo>
                        <a:lnTo>
                          <a:pt x="101" y="30"/>
                        </a:lnTo>
                        <a:lnTo>
                          <a:pt x="84" y="40"/>
                        </a:lnTo>
                        <a:lnTo>
                          <a:pt x="70" y="51"/>
                        </a:lnTo>
                        <a:lnTo>
                          <a:pt x="56" y="64"/>
                        </a:lnTo>
                        <a:lnTo>
                          <a:pt x="44" y="77"/>
                        </a:lnTo>
                        <a:lnTo>
                          <a:pt x="34" y="93"/>
                        </a:lnTo>
                        <a:lnTo>
                          <a:pt x="26" y="108"/>
                        </a:lnTo>
                        <a:lnTo>
                          <a:pt x="18" y="124"/>
                        </a:lnTo>
                        <a:lnTo>
                          <a:pt x="14" y="142"/>
                        </a:lnTo>
                        <a:lnTo>
                          <a:pt x="11" y="159"/>
                        </a:lnTo>
                        <a:lnTo>
                          <a:pt x="10" y="179"/>
                        </a:lnTo>
                        <a:lnTo>
                          <a:pt x="11" y="194"/>
                        </a:lnTo>
                        <a:lnTo>
                          <a:pt x="13" y="211"/>
                        </a:lnTo>
                        <a:lnTo>
                          <a:pt x="16" y="225"/>
                        </a:lnTo>
                        <a:lnTo>
                          <a:pt x="21" y="240"/>
                        </a:lnTo>
                        <a:lnTo>
                          <a:pt x="29" y="253"/>
                        </a:lnTo>
                        <a:lnTo>
                          <a:pt x="36" y="265"/>
                        </a:lnTo>
                        <a:lnTo>
                          <a:pt x="45" y="277"/>
                        </a:lnTo>
                        <a:lnTo>
                          <a:pt x="55" y="288"/>
                        </a:lnTo>
                        <a:lnTo>
                          <a:pt x="67" y="299"/>
                        </a:lnTo>
                        <a:lnTo>
                          <a:pt x="80" y="310"/>
                        </a:lnTo>
                        <a:lnTo>
                          <a:pt x="93" y="319"/>
                        </a:lnTo>
                        <a:lnTo>
                          <a:pt x="109" y="328"/>
                        </a:lnTo>
                        <a:lnTo>
                          <a:pt x="124" y="336"/>
                        </a:lnTo>
                        <a:lnTo>
                          <a:pt x="142" y="345"/>
                        </a:lnTo>
                        <a:lnTo>
                          <a:pt x="159" y="352"/>
                        </a:lnTo>
                        <a:lnTo>
                          <a:pt x="178" y="359"/>
                        </a:lnTo>
                        <a:lnTo>
                          <a:pt x="205" y="369"/>
                        </a:lnTo>
                        <a:lnTo>
                          <a:pt x="228" y="381"/>
                        </a:lnTo>
                        <a:lnTo>
                          <a:pt x="238" y="386"/>
                        </a:lnTo>
                        <a:lnTo>
                          <a:pt x="247" y="392"/>
                        </a:lnTo>
                        <a:lnTo>
                          <a:pt x="255" y="397"/>
                        </a:lnTo>
                        <a:lnTo>
                          <a:pt x="262" y="403"/>
                        </a:lnTo>
                        <a:lnTo>
                          <a:pt x="268" y="409"/>
                        </a:lnTo>
                        <a:lnTo>
                          <a:pt x="273" y="417"/>
                        </a:lnTo>
                        <a:lnTo>
                          <a:pt x="278" y="423"/>
                        </a:lnTo>
                        <a:lnTo>
                          <a:pt x="281" y="430"/>
                        </a:lnTo>
                        <a:lnTo>
                          <a:pt x="284" y="437"/>
                        </a:lnTo>
                        <a:lnTo>
                          <a:pt x="287" y="445"/>
                        </a:lnTo>
                        <a:lnTo>
                          <a:pt x="288" y="454"/>
                        </a:lnTo>
                        <a:lnTo>
                          <a:pt x="288" y="462"/>
                        </a:lnTo>
                        <a:lnTo>
                          <a:pt x="288" y="471"/>
                        </a:lnTo>
                        <a:lnTo>
                          <a:pt x="285" y="480"/>
                        </a:lnTo>
                        <a:lnTo>
                          <a:pt x="283" y="489"/>
                        </a:lnTo>
                        <a:lnTo>
                          <a:pt x="280" y="497"/>
                        </a:lnTo>
                        <a:lnTo>
                          <a:pt x="276" y="504"/>
                        </a:lnTo>
                        <a:lnTo>
                          <a:pt x="271" y="511"/>
                        </a:lnTo>
                        <a:lnTo>
                          <a:pt x="265" y="517"/>
                        </a:lnTo>
                        <a:lnTo>
                          <a:pt x="259" y="524"/>
                        </a:lnTo>
                        <a:lnTo>
                          <a:pt x="251" y="529"/>
                        </a:lnTo>
                        <a:lnTo>
                          <a:pt x="242" y="533"/>
                        </a:lnTo>
                        <a:lnTo>
                          <a:pt x="233" y="537"/>
                        </a:lnTo>
                        <a:lnTo>
                          <a:pt x="223" y="540"/>
                        </a:lnTo>
                        <a:lnTo>
                          <a:pt x="213" y="543"/>
                        </a:lnTo>
                        <a:lnTo>
                          <a:pt x="200" y="545"/>
                        </a:lnTo>
                        <a:lnTo>
                          <a:pt x="188" y="546"/>
                        </a:lnTo>
                        <a:lnTo>
                          <a:pt x="175" y="546"/>
                        </a:lnTo>
                        <a:lnTo>
                          <a:pt x="154" y="546"/>
                        </a:lnTo>
                        <a:lnTo>
                          <a:pt x="132" y="543"/>
                        </a:lnTo>
                        <a:lnTo>
                          <a:pt x="112" y="540"/>
                        </a:lnTo>
                        <a:lnTo>
                          <a:pt x="92" y="535"/>
                        </a:lnTo>
                        <a:lnTo>
                          <a:pt x="74" y="529"/>
                        </a:lnTo>
                        <a:lnTo>
                          <a:pt x="56" y="523"/>
                        </a:lnTo>
                        <a:lnTo>
                          <a:pt x="40" y="514"/>
                        </a:lnTo>
                        <a:lnTo>
                          <a:pt x="26" y="507"/>
                        </a:lnTo>
                        <a:lnTo>
                          <a:pt x="0" y="60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PT Sans"/>
                      <a:ea typeface="PT Sans"/>
                      <a:cs typeface="PT Sans"/>
                      <a:sym typeface="PT Sans"/>
                    </a:endParaRPr>
                  </a:p>
                </p:txBody>
              </p:sp>
              <p:sp>
                <p:nvSpPr>
                  <p:cNvPr id="30" name="Google Shape;30;p2"/>
                  <p:cNvSpPr/>
                  <p:nvPr/>
                </p:nvSpPr>
                <p:spPr>
                  <a:xfrm>
                    <a:off x="623721" y="6650480"/>
                    <a:ext cx="1169987" cy="127000"/>
                  </a:xfrm>
                  <a:custGeom>
                    <a:avLst/>
                    <a:gdLst/>
                    <a:ahLst/>
                    <a:cxnLst/>
                    <a:rect l="l" t="t" r="r" b="b"/>
                    <a:pathLst>
                      <a:path w="5893" h="641" extrusionOk="0">
                        <a:moveTo>
                          <a:pt x="5686" y="631"/>
                        </a:moveTo>
                        <a:lnTo>
                          <a:pt x="5686" y="369"/>
                        </a:lnTo>
                        <a:lnTo>
                          <a:pt x="5893" y="10"/>
                        </a:lnTo>
                        <a:lnTo>
                          <a:pt x="5764" y="10"/>
                        </a:lnTo>
                        <a:lnTo>
                          <a:pt x="5690" y="169"/>
                        </a:lnTo>
                        <a:lnTo>
                          <a:pt x="5675" y="202"/>
                        </a:lnTo>
                        <a:lnTo>
                          <a:pt x="5661" y="232"/>
                        </a:lnTo>
                        <a:lnTo>
                          <a:pt x="5648" y="262"/>
                        </a:lnTo>
                        <a:lnTo>
                          <a:pt x="5636" y="292"/>
                        </a:lnTo>
                        <a:lnTo>
                          <a:pt x="5635" y="292"/>
                        </a:lnTo>
                        <a:lnTo>
                          <a:pt x="5621" y="261"/>
                        </a:lnTo>
                        <a:lnTo>
                          <a:pt x="5609" y="232"/>
                        </a:lnTo>
                        <a:lnTo>
                          <a:pt x="5596" y="202"/>
                        </a:lnTo>
                        <a:lnTo>
                          <a:pt x="5580" y="170"/>
                        </a:lnTo>
                        <a:lnTo>
                          <a:pt x="5506" y="10"/>
                        </a:lnTo>
                        <a:lnTo>
                          <a:pt x="5377" y="10"/>
                        </a:lnTo>
                        <a:lnTo>
                          <a:pt x="5573" y="372"/>
                        </a:lnTo>
                        <a:lnTo>
                          <a:pt x="5573" y="631"/>
                        </a:lnTo>
                        <a:lnTo>
                          <a:pt x="5686" y="631"/>
                        </a:lnTo>
                        <a:close/>
                        <a:moveTo>
                          <a:pt x="5318" y="523"/>
                        </a:moveTo>
                        <a:lnTo>
                          <a:pt x="5306" y="528"/>
                        </a:lnTo>
                        <a:lnTo>
                          <a:pt x="5293" y="532"/>
                        </a:lnTo>
                        <a:lnTo>
                          <a:pt x="5277" y="536"/>
                        </a:lnTo>
                        <a:lnTo>
                          <a:pt x="5262" y="539"/>
                        </a:lnTo>
                        <a:lnTo>
                          <a:pt x="5245" y="542"/>
                        </a:lnTo>
                        <a:lnTo>
                          <a:pt x="5229" y="544"/>
                        </a:lnTo>
                        <a:lnTo>
                          <a:pt x="5211" y="545"/>
                        </a:lnTo>
                        <a:lnTo>
                          <a:pt x="5194" y="545"/>
                        </a:lnTo>
                        <a:lnTo>
                          <a:pt x="5182" y="545"/>
                        </a:lnTo>
                        <a:lnTo>
                          <a:pt x="5169" y="544"/>
                        </a:lnTo>
                        <a:lnTo>
                          <a:pt x="5157" y="543"/>
                        </a:lnTo>
                        <a:lnTo>
                          <a:pt x="5146" y="541"/>
                        </a:lnTo>
                        <a:lnTo>
                          <a:pt x="5134" y="539"/>
                        </a:lnTo>
                        <a:lnTo>
                          <a:pt x="5124" y="537"/>
                        </a:lnTo>
                        <a:lnTo>
                          <a:pt x="5113" y="534"/>
                        </a:lnTo>
                        <a:lnTo>
                          <a:pt x="5104" y="530"/>
                        </a:lnTo>
                        <a:lnTo>
                          <a:pt x="5093" y="526"/>
                        </a:lnTo>
                        <a:lnTo>
                          <a:pt x="5084" y="522"/>
                        </a:lnTo>
                        <a:lnTo>
                          <a:pt x="5075" y="516"/>
                        </a:lnTo>
                        <a:lnTo>
                          <a:pt x="5067" y="511"/>
                        </a:lnTo>
                        <a:lnTo>
                          <a:pt x="5057" y="505"/>
                        </a:lnTo>
                        <a:lnTo>
                          <a:pt x="5050" y="499"/>
                        </a:lnTo>
                        <a:lnTo>
                          <a:pt x="5042" y="492"/>
                        </a:lnTo>
                        <a:lnTo>
                          <a:pt x="5036" y="486"/>
                        </a:lnTo>
                        <a:lnTo>
                          <a:pt x="5029" y="477"/>
                        </a:lnTo>
                        <a:lnTo>
                          <a:pt x="5022" y="470"/>
                        </a:lnTo>
                        <a:lnTo>
                          <a:pt x="5016" y="462"/>
                        </a:lnTo>
                        <a:lnTo>
                          <a:pt x="5011" y="453"/>
                        </a:lnTo>
                        <a:lnTo>
                          <a:pt x="5006" y="443"/>
                        </a:lnTo>
                        <a:lnTo>
                          <a:pt x="5001" y="434"/>
                        </a:lnTo>
                        <a:lnTo>
                          <a:pt x="4997" y="425"/>
                        </a:lnTo>
                        <a:lnTo>
                          <a:pt x="4993" y="415"/>
                        </a:lnTo>
                        <a:lnTo>
                          <a:pt x="4986" y="393"/>
                        </a:lnTo>
                        <a:lnTo>
                          <a:pt x="4982" y="371"/>
                        </a:lnTo>
                        <a:lnTo>
                          <a:pt x="4979" y="347"/>
                        </a:lnTo>
                        <a:lnTo>
                          <a:pt x="4978" y="322"/>
                        </a:lnTo>
                        <a:lnTo>
                          <a:pt x="4979" y="309"/>
                        </a:lnTo>
                        <a:lnTo>
                          <a:pt x="4979" y="295"/>
                        </a:lnTo>
                        <a:lnTo>
                          <a:pt x="4981" y="282"/>
                        </a:lnTo>
                        <a:lnTo>
                          <a:pt x="4982" y="270"/>
                        </a:lnTo>
                        <a:lnTo>
                          <a:pt x="4985" y="257"/>
                        </a:lnTo>
                        <a:lnTo>
                          <a:pt x="4987" y="246"/>
                        </a:lnTo>
                        <a:lnTo>
                          <a:pt x="4991" y="235"/>
                        </a:lnTo>
                        <a:lnTo>
                          <a:pt x="4995" y="223"/>
                        </a:lnTo>
                        <a:lnTo>
                          <a:pt x="4999" y="213"/>
                        </a:lnTo>
                        <a:lnTo>
                          <a:pt x="5004" y="203"/>
                        </a:lnTo>
                        <a:lnTo>
                          <a:pt x="5008" y="193"/>
                        </a:lnTo>
                        <a:lnTo>
                          <a:pt x="5014" y="184"/>
                        </a:lnTo>
                        <a:lnTo>
                          <a:pt x="5019" y="176"/>
                        </a:lnTo>
                        <a:lnTo>
                          <a:pt x="5026" y="168"/>
                        </a:lnTo>
                        <a:lnTo>
                          <a:pt x="5033" y="159"/>
                        </a:lnTo>
                        <a:lnTo>
                          <a:pt x="5040" y="152"/>
                        </a:lnTo>
                        <a:lnTo>
                          <a:pt x="5047" y="145"/>
                        </a:lnTo>
                        <a:lnTo>
                          <a:pt x="5055" y="139"/>
                        </a:lnTo>
                        <a:lnTo>
                          <a:pt x="5063" y="133"/>
                        </a:lnTo>
                        <a:lnTo>
                          <a:pt x="5072" y="127"/>
                        </a:lnTo>
                        <a:lnTo>
                          <a:pt x="5080" y="121"/>
                        </a:lnTo>
                        <a:lnTo>
                          <a:pt x="5089" y="117"/>
                        </a:lnTo>
                        <a:lnTo>
                          <a:pt x="5098" y="112"/>
                        </a:lnTo>
                        <a:lnTo>
                          <a:pt x="5109" y="109"/>
                        </a:lnTo>
                        <a:lnTo>
                          <a:pt x="5129" y="102"/>
                        </a:lnTo>
                        <a:lnTo>
                          <a:pt x="5150" y="98"/>
                        </a:lnTo>
                        <a:lnTo>
                          <a:pt x="5172" y="95"/>
                        </a:lnTo>
                        <a:lnTo>
                          <a:pt x="5196" y="94"/>
                        </a:lnTo>
                        <a:lnTo>
                          <a:pt x="5215" y="95"/>
                        </a:lnTo>
                        <a:lnTo>
                          <a:pt x="5232" y="96"/>
                        </a:lnTo>
                        <a:lnTo>
                          <a:pt x="5248" y="98"/>
                        </a:lnTo>
                        <a:lnTo>
                          <a:pt x="5264" y="101"/>
                        </a:lnTo>
                        <a:lnTo>
                          <a:pt x="5279" y="105"/>
                        </a:lnTo>
                        <a:lnTo>
                          <a:pt x="5293" y="109"/>
                        </a:lnTo>
                        <a:lnTo>
                          <a:pt x="5305" y="113"/>
                        </a:lnTo>
                        <a:lnTo>
                          <a:pt x="5316" y="118"/>
                        </a:lnTo>
                        <a:lnTo>
                          <a:pt x="5341" y="28"/>
                        </a:lnTo>
                        <a:lnTo>
                          <a:pt x="5332" y="24"/>
                        </a:lnTo>
                        <a:lnTo>
                          <a:pt x="5318" y="19"/>
                        </a:lnTo>
                        <a:lnTo>
                          <a:pt x="5303" y="13"/>
                        </a:lnTo>
                        <a:lnTo>
                          <a:pt x="5285" y="9"/>
                        </a:lnTo>
                        <a:lnTo>
                          <a:pt x="5265" y="6"/>
                        </a:lnTo>
                        <a:lnTo>
                          <a:pt x="5242" y="3"/>
                        </a:lnTo>
                        <a:lnTo>
                          <a:pt x="5218" y="1"/>
                        </a:lnTo>
                        <a:lnTo>
                          <a:pt x="5191" y="0"/>
                        </a:lnTo>
                        <a:lnTo>
                          <a:pt x="5173" y="1"/>
                        </a:lnTo>
                        <a:lnTo>
                          <a:pt x="5156" y="2"/>
                        </a:lnTo>
                        <a:lnTo>
                          <a:pt x="5139" y="4"/>
                        </a:lnTo>
                        <a:lnTo>
                          <a:pt x="5122" y="6"/>
                        </a:lnTo>
                        <a:lnTo>
                          <a:pt x="5106" y="9"/>
                        </a:lnTo>
                        <a:lnTo>
                          <a:pt x="5090" y="13"/>
                        </a:lnTo>
                        <a:lnTo>
                          <a:pt x="5075" y="17"/>
                        </a:lnTo>
                        <a:lnTo>
                          <a:pt x="5059" y="23"/>
                        </a:lnTo>
                        <a:lnTo>
                          <a:pt x="5045" y="29"/>
                        </a:lnTo>
                        <a:lnTo>
                          <a:pt x="5031" y="35"/>
                        </a:lnTo>
                        <a:lnTo>
                          <a:pt x="5016" y="42"/>
                        </a:lnTo>
                        <a:lnTo>
                          <a:pt x="5003" y="50"/>
                        </a:lnTo>
                        <a:lnTo>
                          <a:pt x="4989" y="59"/>
                        </a:lnTo>
                        <a:lnTo>
                          <a:pt x="4977" y="68"/>
                        </a:lnTo>
                        <a:lnTo>
                          <a:pt x="4966" y="77"/>
                        </a:lnTo>
                        <a:lnTo>
                          <a:pt x="4955" y="87"/>
                        </a:lnTo>
                        <a:lnTo>
                          <a:pt x="4943" y="99"/>
                        </a:lnTo>
                        <a:lnTo>
                          <a:pt x="4933" y="110"/>
                        </a:lnTo>
                        <a:lnTo>
                          <a:pt x="4924" y="122"/>
                        </a:lnTo>
                        <a:lnTo>
                          <a:pt x="4914" y="135"/>
                        </a:lnTo>
                        <a:lnTo>
                          <a:pt x="4906" y="148"/>
                        </a:lnTo>
                        <a:lnTo>
                          <a:pt x="4898" y="162"/>
                        </a:lnTo>
                        <a:lnTo>
                          <a:pt x="4891" y="176"/>
                        </a:lnTo>
                        <a:lnTo>
                          <a:pt x="4885" y="190"/>
                        </a:lnTo>
                        <a:lnTo>
                          <a:pt x="4879" y="206"/>
                        </a:lnTo>
                        <a:lnTo>
                          <a:pt x="4873" y="222"/>
                        </a:lnTo>
                        <a:lnTo>
                          <a:pt x="4869" y="239"/>
                        </a:lnTo>
                        <a:lnTo>
                          <a:pt x="4866" y="255"/>
                        </a:lnTo>
                        <a:lnTo>
                          <a:pt x="4863" y="273"/>
                        </a:lnTo>
                        <a:lnTo>
                          <a:pt x="4861" y="290"/>
                        </a:lnTo>
                        <a:lnTo>
                          <a:pt x="4860" y="309"/>
                        </a:lnTo>
                        <a:lnTo>
                          <a:pt x="4859" y="328"/>
                        </a:lnTo>
                        <a:lnTo>
                          <a:pt x="4860" y="346"/>
                        </a:lnTo>
                        <a:lnTo>
                          <a:pt x="4861" y="362"/>
                        </a:lnTo>
                        <a:lnTo>
                          <a:pt x="4862" y="380"/>
                        </a:lnTo>
                        <a:lnTo>
                          <a:pt x="4865" y="395"/>
                        </a:lnTo>
                        <a:lnTo>
                          <a:pt x="4868" y="412"/>
                        </a:lnTo>
                        <a:lnTo>
                          <a:pt x="4871" y="427"/>
                        </a:lnTo>
                        <a:lnTo>
                          <a:pt x="4876" y="441"/>
                        </a:lnTo>
                        <a:lnTo>
                          <a:pt x="4881" y="457"/>
                        </a:lnTo>
                        <a:lnTo>
                          <a:pt x="4887" y="470"/>
                        </a:lnTo>
                        <a:lnTo>
                          <a:pt x="4893" y="484"/>
                        </a:lnTo>
                        <a:lnTo>
                          <a:pt x="4900" y="497"/>
                        </a:lnTo>
                        <a:lnTo>
                          <a:pt x="4907" y="509"/>
                        </a:lnTo>
                        <a:lnTo>
                          <a:pt x="4915" y="522"/>
                        </a:lnTo>
                        <a:lnTo>
                          <a:pt x="4925" y="534"/>
                        </a:lnTo>
                        <a:lnTo>
                          <a:pt x="4934" y="544"/>
                        </a:lnTo>
                        <a:lnTo>
                          <a:pt x="4943" y="555"/>
                        </a:lnTo>
                        <a:lnTo>
                          <a:pt x="4955" y="565"/>
                        </a:lnTo>
                        <a:lnTo>
                          <a:pt x="4965" y="574"/>
                        </a:lnTo>
                        <a:lnTo>
                          <a:pt x="4977" y="583"/>
                        </a:lnTo>
                        <a:lnTo>
                          <a:pt x="4989" y="592"/>
                        </a:lnTo>
                        <a:lnTo>
                          <a:pt x="5002" y="599"/>
                        </a:lnTo>
                        <a:lnTo>
                          <a:pt x="5015" y="606"/>
                        </a:lnTo>
                        <a:lnTo>
                          <a:pt x="5029" y="612"/>
                        </a:lnTo>
                        <a:lnTo>
                          <a:pt x="5043" y="618"/>
                        </a:lnTo>
                        <a:lnTo>
                          <a:pt x="5058" y="623"/>
                        </a:lnTo>
                        <a:lnTo>
                          <a:pt x="5074" y="628"/>
                        </a:lnTo>
                        <a:lnTo>
                          <a:pt x="5089" y="632"/>
                        </a:lnTo>
                        <a:lnTo>
                          <a:pt x="5106" y="635"/>
                        </a:lnTo>
                        <a:lnTo>
                          <a:pt x="5122" y="637"/>
                        </a:lnTo>
                        <a:lnTo>
                          <a:pt x="5139" y="639"/>
                        </a:lnTo>
                        <a:lnTo>
                          <a:pt x="5158" y="640"/>
                        </a:lnTo>
                        <a:lnTo>
                          <a:pt x="5175" y="641"/>
                        </a:lnTo>
                        <a:lnTo>
                          <a:pt x="5203" y="640"/>
                        </a:lnTo>
                        <a:lnTo>
                          <a:pt x="5229" y="638"/>
                        </a:lnTo>
                        <a:lnTo>
                          <a:pt x="5253" y="635"/>
                        </a:lnTo>
                        <a:lnTo>
                          <a:pt x="5274" y="632"/>
                        </a:lnTo>
                        <a:lnTo>
                          <a:pt x="5294" y="628"/>
                        </a:lnTo>
                        <a:lnTo>
                          <a:pt x="5310" y="622"/>
                        </a:lnTo>
                        <a:lnTo>
                          <a:pt x="5324" y="617"/>
                        </a:lnTo>
                        <a:lnTo>
                          <a:pt x="5337" y="612"/>
                        </a:lnTo>
                        <a:lnTo>
                          <a:pt x="5318" y="523"/>
                        </a:lnTo>
                        <a:close/>
                        <a:moveTo>
                          <a:pt x="4374" y="631"/>
                        </a:moveTo>
                        <a:lnTo>
                          <a:pt x="4374" y="408"/>
                        </a:lnTo>
                        <a:lnTo>
                          <a:pt x="4374" y="371"/>
                        </a:lnTo>
                        <a:lnTo>
                          <a:pt x="4374" y="335"/>
                        </a:lnTo>
                        <a:lnTo>
                          <a:pt x="4374" y="301"/>
                        </a:lnTo>
                        <a:lnTo>
                          <a:pt x="4373" y="269"/>
                        </a:lnTo>
                        <a:lnTo>
                          <a:pt x="4372" y="237"/>
                        </a:lnTo>
                        <a:lnTo>
                          <a:pt x="4371" y="205"/>
                        </a:lnTo>
                        <a:lnTo>
                          <a:pt x="4370" y="175"/>
                        </a:lnTo>
                        <a:lnTo>
                          <a:pt x="4369" y="144"/>
                        </a:lnTo>
                        <a:lnTo>
                          <a:pt x="4371" y="144"/>
                        </a:lnTo>
                        <a:lnTo>
                          <a:pt x="4383" y="170"/>
                        </a:lnTo>
                        <a:lnTo>
                          <a:pt x="4396" y="198"/>
                        </a:lnTo>
                        <a:lnTo>
                          <a:pt x="4410" y="224"/>
                        </a:lnTo>
                        <a:lnTo>
                          <a:pt x="4423" y="251"/>
                        </a:lnTo>
                        <a:lnTo>
                          <a:pt x="4438" y="279"/>
                        </a:lnTo>
                        <a:lnTo>
                          <a:pt x="4453" y="306"/>
                        </a:lnTo>
                        <a:lnTo>
                          <a:pt x="4468" y="332"/>
                        </a:lnTo>
                        <a:lnTo>
                          <a:pt x="4483" y="358"/>
                        </a:lnTo>
                        <a:lnTo>
                          <a:pt x="4644" y="631"/>
                        </a:lnTo>
                        <a:lnTo>
                          <a:pt x="4761" y="631"/>
                        </a:lnTo>
                        <a:lnTo>
                          <a:pt x="4761" y="10"/>
                        </a:lnTo>
                        <a:lnTo>
                          <a:pt x="4657" y="10"/>
                        </a:lnTo>
                        <a:lnTo>
                          <a:pt x="4657" y="226"/>
                        </a:lnTo>
                        <a:lnTo>
                          <a:pt x="4657" y="261"/>
                        </a:lnTo>
                        <a:lnTo>
                          <a:pt x="4658" y="295"/>
                        </a:lnTo>
                        <a:lnTo>
                          <a:pt x="4658" y="328"/>
                        </a:lnTo>
                        <a:lnTo>
                          <a:pt x="4659" y="360"/>
                        </a:lnTo>
                        <a:lnTo>
                          <a:pt x="4661" y="391"/>
                        </a:lnTo>
                        <a:lnTo>
                          <a:pt x="4662" y="422"/>
                        </a:lnTo>
                        <a:lnTo>
                          <a:pt x="4665" y="453"/>
                        </a:lnTo>
                        <a:lnTo>
                          <a:pt x="4667" y="484"/>
                        </a:lnTo>
                        <a:lnTo>
                          <a:pt x="4665" y="485"/>
                        </a:lnTo>
                        <a:lnTo>
                          <a:pt x="4653" y="459"/>
                        </a:lnTo>
                        <a:lnTo>
                          <a:pt x="4642" y="433"/>
                        </a:lnTo>
                        <a:lnTo>
                          <a:pt x="4630" y="407"/>
                        </a:lnTo>
                        <a:lnTo>
                          <a:pt x="4616" y="381"/>
                        </a:lnTo>
                        <a:lnTo>
                          <a:pt x="4603" y="355"/>
                        </a:lnTo>
                        <a:lnTo>
                          <a:pt x="4589" y="328"/>
                        </a:lnTo>
                        <a:lnTo>
                          <a:pt x="4574" y="302"/>
                        </a:lnTo>
                        <a:lnTo>
                          <a:pt x="4559" y="277"/>
                        </a:lnTo>
                        <a:lnTo>
                          <a:pt x="4399" y="10"/>
                        </a:lnTo>
                        <a:lnTo>
                          <a:pt x="4270" y="10"/>
                        </a:lnTo>
                        <a:lnTo>
                          <a:pt x="4270" y="631"/>
                        </a:lnTo>
                        <a:lnTo>
                          <a:pt x="4374" y="631"/>
                        </a:lnTo>
                        <a:close/>
                        <a:moveTo>
                          <a:pt x="3827" y="369"/>
                        </a:moveTo>
                        <a:lnTo>
                          <a:pt x="3876" y="216"/>
                        </a:lnTo>
                        <a:lnTo>
                          <a:pt x="3884" y="187"/>
                        </a:lnTo>
                        <a:lnTo>
                          <a:pt x="3891" y="158"/>
                        </a:lnTo>
                        <a:lnTo>
                          <a:pt x="3898" y="129"/>
                        </a:lnTo>
                        <a:lnTo>
                          <a:pt x="3905" y="100"/>
                        </a:lnTo>
                        <a:lnTo>
                          <a:pt x="3908" y="100"/>
                        </a:lnTo>
                        <a:lnTo>
                          <a:pt x="3915" y="128"/>
                        </a:lnTo>
                        <a:lnTo>
                          <a:pt x="3922" y="157"/>
                        </a:lnTo>
                        <a:lnTo>
                          <a:pt x="3930" y="187"/>
                        </a:lnTo>
                        <a:lnTo>
                          <a:pt x="3938" y="217"/>
                        </a:lnTo>
                        <a:lnTo>
                          <a:pt x="3988" y="369"/>
                        </a:lnTo>
                        <a:lnTo>
                          <a:pt x="3827" y="369"/>
                        </a:lnTo>
                        <a:close/>
                        <a:moveTo>
                          <a:pt x="4006" y="456"/>
                        </a:moveTo>
                        <a:lnTo>
                          <a:pt x="4063" y="631"/>
                        </a:lnTo>
                        <a:lnTo>
                          <a:pt x="4184" y="631"/>
                        </a:lnTo>
                        <a:lnTo>
                          <a:pt x="3983" y="10"/>
                        </a:lnTo>
                        <a:lnTo>
                          <a:pt x="3839" y="10"/>
                        </a:lnTo>
                        <a:lnTo>
                          <a:pt x="3639" y="631"/>
                        </a:lnTo>
                        <a:lnTo>
                          <a:pt x="3756" y="631"/>
                        </a:lnTo>
                        <a:lnTo>
                          <a:pt x="3809" y="456"/>
                        </a:lnTo>
                        <a:lnTo>
                          <a:pt x="4006" y="456"/>
                        </a:lnTo>
                        <a:close/>
                        <a:moveTo>
                          <a:pt x="3389" y="631"/>
                        </a:moveTo>
                        <a:lnTo>
                          <a:pt x="3502" y="631"/>
                        </a:lnTo>
                        <a:lnTo>
                          <a:pt x="3502" y="105"/>
                        </a:lnTo>
                        <a:lnTo>
                          <a:pt x="3680" y="105"/>
                        </a:lnTo>
                        <a:lnTo>
                          <a:pt x="3680" y="10"/>
                        </a:lnTo>
                        <a:lnTo>
                          <a:pt x="3211" y="10"/>
                        </a:lnTo>
                        <a:lnTo>
                          <a:pt x="3211" y="105"/>
                        </a:lnTo>
                        <a:lnTo>
                          <a:pt x="3389" y="105"/>
                        </a:lnTo>
                        <a:lnTo>
                          <a:pt x="3389" y="631"/>
                        </a:lnTo>
                        <a:close/>
                        <a:moveTo>
                          <a:pt x="2906" y="631"/>
                        </a:moveTo>
                        <a:lnTo>
                          <a:pt x="3275" y="631"/>
                        </a:lnTo>
                        <a:lnTo>
                          <a:pt x="3275" y="536"/>
                        </a:lnTo>
                        <a:lnTo>
                          <a:pt x="3020" y="536"/>
                        </a:lnTo>
                        <a:lnTo>
                          <a:pt x="3020" y="10"/>
                        </a:lnTo>
                        <a:lnTo>
                          <a:pt x="2906" y="10"/>
                        </a:lnTo>
                        <a:lnTo>
                          <a:pt x="2906" y="631"/>
                        </a:lnTo>
                        <a:close/>
                        <a:moveTo>
                          <a:pt x="2293" y="10"/>
                        </a:moveTo>
                        <a:lnTo>
                          <a:pt x="2293" y="365"/>
                        </a:lnTo>
                        <a:lnTo>
                          <a:pt x="2293" y="383"/>
                        </a:lnTo>
                        <a:lnTo>
                          <a:pt x="2294" y="400"/>
                        </a:lnTo>
                        <a:lnTo>
                          <a:pt x="2295" y="417"/>
                        </a:lnTo>
                        <a:lnTo>
                          <a:pt x="2297" y="433"/>
                        </a:lnTo>
                        <a:lnTo>
                          <a:pt x="2299" y="449"/>
                        </a:lnTo>
                        <a:lnTo>
                          <a:pt x="2303" y="463"/>
                        </a:lnTo>
                        <a:lnTo>
                          <a:pt x="2306" y="477"/>
                        </a:lnTo>
                        <a:lnTo>
                          <a:pt x="2310" y="491"/>
                        </a:lnTo>
                        <a:lnTo>
                          <a:pt x="2314" y="503"/>
                        </a:lnTo>
                        <a:lnTo>
                          <a:pt x="2319" y="515"/>
                        </a:lnTo>
                        <a:lnTo>
                          <a:pt x="2324" y="528"/>
                        </a:lnTo>
                        <a:lnTo>
                          <a:pt x="2330" y="538"/>
                        </a:lnTo>
                        <a:lnTo>
                          <a:pt x="2336" y="548"/>
                        </a:lnTo>
                        <a:lnTo>
                          <a:pt x="2343" y="559"/>
                        </a:lnTo>
                        <a:lnTo>
                          <a:pt x="2350" y="568"/>
                        </a:lnTo>
                        <a:lnTo>
                          <a:pt x="2357" y="576"/>
                        </a:lnTo>
                        <a:lnTo>
                          <a:pt x="2365" y="584"/>
                        </a:lnTo>
                        <a:lnTo>
                          <a:pt x="2373" y="592"/>
                        </a:lnTo>
                        <a:lnTo>
                          <a:pt x="2383" y="599"/>
                        </a:lnTo>
                        <a:lnTo>
                          <a:pt x="2392" y="605"/>
                        </a:lnTo>
                        <a:lnTo>
                          <a:pt x="2401" y="611"/>
                        </a:lnTo>
                        <a:lnTo>
                          <a:pt x="2411" y="616"/>
                        </a:lnTo>
                        <a:lnTo>
                          <a:pt x="2422" y="621"/>
                        </a:lnTo>
                        <a:lnTo>
                          <a:pt x="2432" y="625"/>
                        </a:lnTo>
                        <a:lnTo>
                          <a:pt x="2443" y="629"/>
                        </a:lnTo>
                        <a:lnTo>
                          <a:pt x="2455" y="633"/>
                        </a:lnTo>
                        <a:lnTo>
                          <a:pt x="2466" y="635"/>
                        </a:lnTo>
                        <a:lnTo>
                          <a:pt x="2478" y="637"/>
                        </a:lnTo>
                        <a:lnTo>
                          <a:pt x="2503" y="640"/>
                        </a:lnTo>
                        <a:lnTo>
                          <a:pt x="2530" y="641"/>
                        </a:lnTo>
                        <a:lnTo>
                          <a:pt x="2543" y="641"/>
                        </a:lnTo>
                        <a:lnTo>
                          <a:pt x="2556" y="640"/>
                        </a:lnTo>
                        <a:lnTo>
                          <a:pt x="2570" y="639"/>
                        </a:lnTo>
                        <a:lnTo>
                          <a:pt x="2583" y="637"/>
                        </a:lnTo>
                        <a:lnTo>
                          <a:pt x="2595" y="635"/>
                        </a:lnTo>
                        <a:lnTo>
                          <a:pt x="2608" y="632"/>
                        </a:lnTo>
                        <a:lnTo>
                          <a:pt x="2619" y="629"/>
                        </a:lnTo>
                        <a:lnTo>
                          <a:pt x="2631" y="624"/>
                        </a:lnTo>
                        <a:lnTo>
                          <a:pt x="2643" y="620"/>
                        </a:lnTo>
                        <a:lnTo>
                          <a:pt x="2653" y="615"/>
                        </a:lnTo>
                        <a:lnTo>
                          <a:pt x="2663" y="610"/>
                        </a:lnTo>
                        <a:lnTo>
                          <a:pt x="2673" y="604"/>
                        </a:lnTo>
                        <a:lnTo>
                          <a:pt x="2683" y="598"/>
                        </a:lnTo>
                        <a:lnTo>
                          <a:pt x="2692" y="591"/>
                        </a:lnTo>
                        <a:lnTo>
                          <a:pt x="2701" y="582"/>
                        </a:lnTo>
                        <a:lnTo>
                          <a:pt x="2709" y="574"/>
                        </a:lnTo>
                        <a:lnTo>
                          <a:pt x="2718" y="566"/>
                        </a:lnTo>
                        <a:lnTo>
                          <a:pt x="2725" y="557"/>
                        </a:lnTo>
                        <a:lnTo>
                          <a:pt x="2732" y="546"/>
                        </a:lnTo>
                        <a:lnTo>
                          <a:pt x="2738" y="536"/>
                        </a:lnTo>
                        <a:lnTo>
                          <a:pt x="2744" y="525"/>
                        </a:lnTo>
                        <a:lnTo>
                          <a:pt x="2750" y="513"/>
                        </a:lnTo>
                        <a:lnTo>
                          <a:pt x="2755" y="501"/>
                        </a:lnTo>
                        <a:lnTo>
                          <a:pt x="2760" y="489"/>
                        </a:lnTo>
                        <a:lnTo>
                          <a:pt x="2764" y="475"/>
                        </a:lnTo>
                        <a:lnTo>
                          <a:pt x="2767" y="461"/>
                        </a:lnTo>
                        <a:lnTo>
                          <a:pt x="2770" y="446"/>
                        </a:lnTo>
                        <a:lnTo>
                          <a:pt x="2772" y="431"/>
                        </a:lnTo>
                        <a:lnTo>
                          <a:pt x="2774" y="416"/>
                        </a:lnTo>
                        <a:lnTo>
                          <a:pt x="2776" y="399"/>
                        </a:lnTo>
                        <a:lnTo>
                          <a:pt x="2777" y="383"/>
                        </a:lnTo>
                        <a:lnTo>
                          <a:pt x="2777" y="364"/>
                        </a:lnTo>
                        <a:lnTo>
                          <a:pt x="2777" y="10"/>
                        </a:lnTo>
                        <a:lnTo>
                          <a:pt x="2664" y="10"/>
                        </a:lnTo>
                        <a:lnTo>
                          <a:pt x="2664" y="372"/>
                        </a:lnTo>
                        <a:lnTo>
                          <a:pt x="2663" y="394"/>
                        </a:lnTo>
                        <a:lnTo>
                          <a:pt x="2661" y="415"/>
                        </a:lnTo>
                        <a:lnTo>
                          <a:pt x="2659" y="433"/>
                        </a:lnTo>
                        <a:lnTo>
                          <a:pt x="2655" y="451"/>
                        </a:lnTo>
                        <a:lnTo>
                          <a:pt x="2650" y="467"/>
                        </a:lnTo>
                        <a:lnTo>
                          <a:pt x="2644" y="481"/>
                        </a:lnTo>
                        <a:lnTo>
                          <a:pt x="2638" y="495"/>
                        </a:lnTo>
                        <a:lnTo>
                          <a:pt x="2629" y="506"/>
                        </a:lnTo>
                        <a:lnTo>
                          <a:pt x="2620" y="516"/>
                        </a:lnTo>
                        <a:lnTo>
                          <a:pt x="2611" y="526"/>
                        </a:lnTo>
                        <a:lnTo>
                          <a:pt x="2600" y="533"/>
                        </a:lnTo>
                        <a:lnTo>
                          <a:pt x="2588" y="539"/>
                        </a:lnTo>
                        <a:lnTo>
                          <a:pt x="2576" y="544"/>
                        </a:lnTo>
                        <a:lnTo>
                          <a:pt x="2563" y="547"/>
                        </a:lnTo>
                        <a:lnTo>
                          <a:pt x="2548" y="549"/>
                        </a:lnTo>
                        <a:lnTo>
                          <a:pt x="2534" y="549"/>
                        </a:lnTo>
                        <a:lnTo>
                          <a:pt x="2519" y="549"/>
                        </a:lnTo>
                        <a:lnTo>
                          <a:pt x="2506" y="547"/>
                        </a:lnTo>
                        <a:lnTo>
                          <a:pt x="2493" y="543"/>
                        </a:lnTo>
                        <a:lnTo>
                          <a:pt x="2481" y="539"/>
                        </a:lnTo>
                        <a:lnTo>
                          <a:pt x="2470" y="533"/>
                        </a:lnTo>
                        <a:lnTo>
                          <a:pt x="2460" y="526"/>
                        </a:lnTo>
                        <a:lnTo>
                          <a:pt x="2449" y="516"/>
                        </a:lnTo>
                        <a:lnTo>
                          <a:pt x="2441" y="506"/>
                        </a:lnTo>
                        <a:lnTo>
                          <a:pt x="2433" y="495"/>
                        </a:lnTo>
                        <a:lnTo>
                          <a:pt x="2426" y="481"/>
                        </a:lnTo>
                        <a:lnTo>
                          <a:pt x="2421" y="467"/>
                        </a:lnTo>
                        <a:lnTo>
                          <a:pt x="2416" y="451"/>
                        </a:lnTo>
                        <a:lnTo>
                          <a:pt x="2411" y="433"/>
                        </a:lnTo>
                        <a:lnTo>
                          <a:pt x="2408" y="415"/>
                        </a:lnTo>
                        <a:lnTo>
                          <a:pt x="2406" y="394"/>
                        </a:lnTo>
                        <a:lnTo>
                          <a:pt x="2406" y="372"/>
                        </a:lnTo>
                        <a:lnTo>
                          <a:pt x="2406" y="10"/>
                        </a:lnTo>
                        <a:lnTo>
                          <a:pt x="2293" y="10"/>
                        </a:lnTo>
                        <a:close/>
                        <a:moveTo>
                          <a:pt x="1789" y="601"/>
                        </a:moveTo>
                        <a:lnTo>
                          <a:pt x="1803" y="609"/>
                        </a:lnTo>
                        <a:lnTo>
                          <a:pt x="1821" y="616"/>
                        </a:lnTo>
                        <a:lnTo>
                          <a:pt x="1840" y="622"/>
                        </a:lnTo>
                        <a:lnTo>
                          <a:pt x="1861" y="629"/>
                        </a:lnTo>
                        <a:lnTo>
                          <a:pt x="1883" y="634"/>
                        </a:lnTo>
                        <a:lnTo>
                          <a:pt x="1908" y="637"/>
                        </a:lnTo>
                        <a:lnTo>
                          <a:pt x="1932" y="640"/>
                        </a:lnTo>
                        <a:lnTo>
                          <a:pt x="1956" y="641"/>
                        </a:lnTo>
                        <a:lnTo>
                          <a:pt x="1986" y="640"/>
                        </a:lnTo>
                        <a:lnTo>
                          <a:pt x="2013" y="637"/>
                        </a:lnTo>
                        <a:lnTo>
                          <a:pt x="2025" y="635"/>
                        </a:lnTo>
                        <a:lnTo>
                          <a:pt x="2037" y="632"/>
                        </a:lnTo>
                        <a:lnTo>
                          <a:pt x="2050" y="629"/>
                        </a:lnTo>
                        <a:lnTo>
                          <a:pt x="2061" y="625"/>
                        </a:lnTo>
                        <a:lnTo>
                          <a:pt x="2071" y="621"/>
                        </a:lnTo>
                        <a:lnTo>
                          <a:pt x="2082" y="617"/>
                        </a:lnTo>
                        <a:lnTo>
                          <a:pt x="2092" y="613"/>
                        </a:lnTo>
                        <a:lnTo>
                          <a:pt x="2101" y="608"/>
                        </a:lnTo>
                        <a:lnTo>
                          <a:pt x="2110" y="603"/>
                        </a:lnTo>
                        <a:lnTo>
                          <a:pt x="2119" y="597"/>
                        </a:lnTo>
                        <a:lnTo>
                          <a:pt x="2127" y="591"/>
                        </a:lnTo>
                        <a:lnTo>
                          <a:pt x="2134" y="584"/>
                        </a:lnTo>
                        <a:lnTo>
                          <a:pt x="2141" y="578"/>
                        </a:lnTo>
                        <a:lnTo>
                          <a:pt x="2147" y="571"/>
                        </a:lnTo>
                        <a:lnTo>
                          <a:pt x="2154" y="564"/>
                        </a:lnTo>
                        <a:lnTo>
                          <a:pt x="2160" y="557"/>
                        </a:lnTo>
                        <a:lnTo>
                          <a:pt x="2170" y="541"/>
                        </a:lnTo>
                        <a:lnTo>
                          <a:pt x="2177" y="526"/>
                        </a:lnTo>
                        <a:lnTo>
                          <a:pt x="2183" y="508"/>
                        </a:lnTo>
                        <a:lnTo>
                          <a:pt x="2189" y="491"/>
                        </a:lnTo>
                        <a:lnTo>
                          <a:pt x="2191" y="472"/>
                        </a:lnTo>
                        <a:lnTo>
                          <a:pt x="2192" y="454"/>
                        </a:lnTo>
                        <a:lnTo>
                          <a:pt x="2192" y="437"/>
                        </a:lnTo>
                        <a:lnTo>
                          <a:pt x="2190" y="422"/>
                        </a:lnTo>
                        <a:lnTo>
                          <a:pt x="2186" y="407"/>
                        </a:lnTo>
                        <a:lnTo>
                          <a:pt x="2182" y="393"/>
                        </a:lnTo>
                        <a:lnTo>
                          <a:pt x="2176" y="380"/>
                        </a:lnTo>
                        <a:lnTo>
                          <a:pt x="2170" y="367"/>
                        </a:lnTo>
                        <a:lnTo>
                          <a:pt x="2162" y="355"/>
                        </a:lnTo>
                        <a:lnTo>
                          <a:pt x="2153" y="344"/>
                        </a:lnTo>
                        <a:lnTo>
                          <a:pt x="2142" y="332"/>
                        </a:lnTo>
                        <a:lnTo>
                          <a:pt x="2130" y="322"/>
                        </a:lnTo>
                        <a:lnTo>
                          <a:pt x="2117" y="313"/>
                        </a:lnTo>
                        <a:lnTo>
                          <a:pt x="2102" y="303"/>
                        </a:lnTo>
                        <a:lnTo>
                          <a:pt x="2087" y="294"/>
                        </a:lnTo>
                        <a:lnTo>
                          <a:pt x="2070" y="286"/>
                        </a:lnTo>
                        <a:lnTo>
                          <a:pt x="2052" y="278"/>
                        </a:lnTo>
                        <a:lnTo>
                          <a:pt x="2032" y="270"/>
                        </a:lnTo>
                        <a:lnTo>
                          <a:pt x="2004" y="258"/>
                        </a:lnTo>
                        <a:lnTo>
                          <a:pt x="1979" y="247"/>
                        </a:lnTo>
                        <a:lnTo>
                          <a:pt x="1969" y="242"/>
                        </a:lnTo>
                        <a:lnTo>
                          <a:pt x="1958" y="236"/>
                        </a:lnTo>
                        <a:lnTo>
                          <a:pt x="1950" y="230"/>
                        </a:lnTo>
                        <a:lnTo>
                          <a:pt x="1942" y="224"/>
                        </a:lnTo>
                        <a:lnTo>
                          <a:pt x="1936" y="219"/>
                        </a:lnTo>
                        <a:lnTo>
                          <a:pt x="1930" y="213"/>
                        </a:lnTo>
                        <a:lnTo>
                          <a:pt x="1924" y="206"/>
                        </a:lnTo>
                        <a:lnTo>
                          <a:pt x="1920" y="200"/>
                        </a:lnTo>
                        <a:lnTo>
                          <a:pt x="1917" y="192"/>
                        </a:lnTo>
                        <a:lnTo>
                          <a:pt x="1915" y="184"/>
                        </a:lnTo>
                        <a:lnTo>
                          <a:pt x="1914" y="177"/>
                        </a:lnTo>
                        <a:lnTo>
                          <a:pt x="1914" y="168"/>
                        </a:lnTo>
                        <a:lnTo>
                          <a:pt x="1914" y="162"/>
                        </a:lnTo>
                        <a:lnTo>
                          <a:pt x="1915" y="154"/>
                        </a:lnTo>
                        <a:lnTo>
                          <a:pt x="1917" y="147"/>
                        </a:lnTo>
                        <a:lnTo>
                          <a:pt x="1919" y="141"/>
                        </a:lnTo>
                        <a:lnTo>
                          <a:pt x="1923" y="135"/>
                        </a:lnTo>
                        <a:lnTo>
                          <a:pt x="1928" y="129"/>
                        </a:lnTo>
                        <a:lnTo>
                          <a:pt x="1933" y="122"/>
                        </a:lnTo>
                        <a:lnTo>
                          <a:pt x="1938" y="117"/>
                        </a:lnTo>
                        <a:lnTo>
                          <a:pt x="1945" y="112"/>
                        </a:lnTo>
                        <a:lnTo>
                          <a:pt x="1952" y="107"/>
                        </a:lnTo>
                        <a:lnTo>
                          <a:pt x="1960" y="103"/>
                        </a:lnTo>
                        <a:lnTo>
                          <a:pt x="1970" y="100"/>
                        </a:lnTo>
                        <a:lnTo>
                          <a:pt x="1980" y="97"/>
                        </a:lnTo>
                        <a:lnTo>
                          <a:pt x="1991" y="95"/>
                        </a:lnTo>
                        <a:lnTo>
                          <a:pt x="2004" y="94"/>
                        </a:lnTo>
                        <a:lnTo>
                          <a:pt x="2016" y="94"/>
                        </a:lnTo>
                        <a:lnTo>
                          <a:pt x="2037" y="94"/>
                        </a:lnTo>
                        <a:lnTo>
                          <a:pt x="2057" y="96"/>
                        </a:lnTo>
                        <a:lnTo>
                          <a:pt x="2075" y="100"/>
                        </a:lnTo>
                        <a:lnTo>
                          <a:pt x="2092" y="104"/>
                        </a:lnTo>
                        <a:lnTo>
                          <a:pt x="2106" y="108"/>
                        </a:lnTo>
                        <a:lnTo>
                          <a:pt x="2120" y="113"/>
                        </a:lnTo>
                        <a:lnTo>
                          <a:pt x="2131" y="118"/>
                        </a:lnTo>
                        <a:lnTo>
                          <a:pt x="2140" y="122"/>
                        </a:lnTo>
                        <a:lnTo>
                          <a:pt x="2167" y="31"/>
                        </a:lnTo>
                        <a:lnTo>
                          <a:pt x="2155" y="25"/>
                        </a:lnTo>
                        <a:lnTo>
                          <a:pt x="2139" y="20"/>
                        </a:lnTo>
                        <a:lnTo>
                          <a:pt x="2124" y="14"/>
                        </a:lnTo>
                        <a:lnTo>
                          <a:pt x="2106" y="9"/>
                        </a:lnTo>
                        <a:lnTo>
                          <a:pt x="2087" y="6"/>
                        </a:lnTo>
                        <a:lnTo>
                          <a:pt x="2065" y="3"/>
                        </a:lnTo>
                        <a:lnTo>
                          <a:pt x="2043" y="1"/>
                        </a:lnTo>
                        <a:lnTo>
                          <a:pt x="2019" y="0"/>
                        </a:lnTo>
                        <a:lnTo>
                          <a:pt x="1994" y="1"/>
                        </a:lnTo>
                        <a:lnTo>
                          <a:pt x="1971" y="4"/>
                        </a:lnTo>
                        <a:lnTo>
                          <a:pt x="1948" y="8"/>
                        </a:lnTo>
                        <a:lnTo>
                          <a:pt x="1928" y="14"/>
                        </a:lnTo>
                        <a:lnTo>
                          <a:pt x="1908" y="22"/>
                        </a:lnTo>
                        <a:lnTo>
                          <a:pt x="1890" y="30"/>
                        </a:lnTo>
                        <a:lnTo>
                          <a:pt x="1873" y="40"/>
                        </a:lnTo>
                        <a:lnTo>
                          <a:pt x="1859" y="51"/>
                        </a:lnTo>
                        <a:lnTo>
                          <a:pt x="1845" y="64"/>
                        </a:lnTo>
                        <a:lnTo>
                          <a:pt x="1833" y="77"/>
                        </a:lnTo>
                        <a:lnTo>
                          <a:pt x="1823" y="93"/>
                        </a:lnTo>
                        <a:lnTo>
                          <a:pt x="1815" y="108"/>
                        </a:lnTo>
                        <a:lnTo>
                          <a:pt x="1808" y="124"/>
                        </a:lnTo>
                        <a:lnTo>
                          <a:pt x="1803" y="142"/>
                        </a:lnTo>
                        <a:lnTo>
                          <a:pt x="1800" y="159"/>
                        </a:lnTo>
                        <a:lnTo>
                          <a:pt x="1799" y="179"/>
                        </a:lnTo>
                        <a:lnTo>
                          <a:pt x="1800" y="194"/>
                        </a:lnTo>
                        <a:lnTo>
                          <a:pt x="1802" y="211"/>
                        </a:lnTo>
                        <a:lnTo>
                          <a:pt x="1806" y="225"/>
                        </a:lnTo>
                        <a:lnTo>
                          <a:pt x="1811" y="240"/>
                        </a:lnTo>
                        <a:lnTo>
                          <a:pt x="1818" y="253"/>
                        </a:lnTo>
                        <a:lnTo>
                          <a:pt x="1825" y="265"/>
                        </a:lnTo>
                        <a:lnTo>
                          <a:pt x="1834" y="277"/>
                        </a:lnTo>
                        <a:lnTo>
                          <a:pt x="1844" y="288"/>
                        </a:lnTo>
                        <a:lnTo>
                          <a:pt x="1857" y="299"/>
                        </a:lnTo>
                        <a:lnTo>
                          <a:pt x="1869" y="310"/>
                        </a:lnTo>
                        <a:lnTo>
                          <a:pt x="1882" y="319"/>
                        </a:lnTo>
                        <a:lnTo>
                          <a:pt x="1898" y="328"/>
                        </a:lnTo>
                        <a:lnTo>
                          <a:pt x="1913" y="336"/>
                        </a:lnTo>
                        <a:lnTo>
                          <a:pt x="1931" y="345"/>
                        </a:lnTo>
                        <a:lnTo>
                          <a:pt x="1948" y="352"/>
                        </a:lnTo>
                        <a:lnTo>
                          <a:pt x="1967" y="359"/>
                        </a:lnTo>
                        <a:lnTo>
                          <a:pt x="1994" y="369"/>
                        </a:lnTo>
                        <a:lnTo>
                          <a:pt x="2017" y="381"/>
                        </a:lnTo>
                        <a:lnTo>
                          <a:pt x="2027" y="386"/>
                        </a:lnTo>
                        <a:lnTo>
                          <a:pt x="2036" y="392"/>
                        </a:lnTo>
                        <a:lnTo>
                          <a:pt x="2044" y="397"/>
                        </a:lnTo>
                        <a:lnTo>
                          <a:pt x="2051" y="403"/>
                        </a:lnTo>
                        <a:lnTo>
                          <a:pt x="2057" y="409"/>
                        </a:lnTo>
                        <a:lnTo>
                          <a:pt x="2062" y="417"/>
                        </a:lnTo>
                        <a:lnTo>
                          <a:pt x="2067" y="423"/>
                        </a:lnTo>
                        <a:lnTo>
                          <a:pt x="2070" y="430"/>
                        </a:lnTo>
                        <a:lnTo>
                          <a:pt x="2073" y="437"/>
                        </a:lnTo>
                        <a:lnTo>
                          <a:pt x="2075" y="445"/>
                        </a:lnTo>
                        <a:lnTo>
                          <a:pt x="2077" y="454"/>
                        </a:lnTo>
                        <a:lnTo>
                          <a:pt x="2077" y="462"/>
                        </a:lnTo>
                        <a:lnTo>
                          <a:pt x="2077" y="471"/>
                        </a:lnTo>
                        <a:lnTo>
                          <a:pt x="2074" y="480"/>
                        </a:lnTo>
                        <a:lnTo>
                          <a:pt x="2072" y="489"/>
                        </a:lnTo>
                        <a:lnTo>
                          <a:pt x="2069" y="497"/>
                        </a:lnTo>
                        <a:lnTo>
                          <a:pt x="2065" y="504"/>
                        </a:lnTo>
                        <a:lnTo>
                          <a:pt x="2060" y="511"/>
                        </a:lnTo>
                        <a:lnTo>
                          <a:pt x="2054" y="517"/>
                        </a:lnTo>
                        <a:lnTo>
                          <a:pt x="2048" y="524"/>
                        </a:lnTo>
                        <a:lnTo>
                          <a:pt x="2040" y="529"/>
                        </a:lnTo>
                        <a:lnTo>
                          <a:pt x="2031" y="533"/>
                        </a:lnTo>
                        <a:lnTo>
                          <a:pt x="2022" y="537"/>
                        </a:lnTo>
                        <a:lnTo>
                          <a:pt x="2012" y="540"/>
                        </a:lnTo>
                        <a:lnTo>
                          <a:pt x="2002" y="543"/>
                        </a:lnTo>
                        <a:lnTo>
                          <a:pt x="1989" y="545"/>
                        </a:lnTo>
                        <a:lnTo>
                          <a:pt x="1977" y="546"/>
                        </a:lnTo>
                        <a:lnTo>
                          <a:pt x="1965" y="546"/>
                        </a:lnTo>
                        <a:lnTo>
                          <a:pt x="1943" y="546"/>
                        </a:lnTo>
                        <a:lnTo>
                          <a:pt x="1921" y="543"/>
                        </a:lnTo>
                        <a:lnTo>
                          <a:pt x="1901" y="540"/>
                        </a:lnTo>
                        <a:lnTo>
                          <a:pt x="1881" y="535"/>
                        </a:lnTo>
                        <a:lnTo>
                          <a:pt x="1863" y="529"/>
                        </a:lnTo>
                        <a:lnTo>
                          <a:pt x="1845" y="523"/>
                        </a:lnTo>
                        <a:lnTo>
                          <a:pt x="1829" y="514"/>
                        </a:lnTo>
                        <a:lnTo>
                          <a:pt x="1815" y="507"/>
                        </a:lnTo>
                        <a:lnTo>
                          <a:pt x="1789" y="601"/>
                        </a:lnTo>
                        <a:close/>
                        <a:moveTo>
                          <a:pt x="1300" y="631"/>
                        </a:moveTo>
                        <a:lnTo>
                          <a:pt x="1300" y="408"/>
                        </a:lnTo>
                        <a:lnTo>
                          <a:pt x="1300" y="371"/>
                        </a:lnTo>
                        <a:lnTo>
                          <a:pt x="1299" y="335"/>
                        </a:lnTo>
                        <a:lnTo>
                          <a:pt x="1299" y="301"/>
                        </a:lnTo>
                        <a:lnTo>
                          <a:pt x="1298" y="269"/>
                        </a:lnTo>
                        <a:lnTo>
                          <a:pt x="1298" y="237"/>
                        </a:lnTo>
                        <a:lnTo>
                          <a:pt x="1297" y="205"/>
                        </a:lnTo>
                        <a:lnTo>
                          <a:pt x="1295" y="175"/>
                        </a:lnTo>
                        <a:lnTo>
                          <a:pt x="1294" y="144"/>
                        </a:lnTo>
                        <a:lnTo>
                          <a:pt x="1297" y="144"/>
                        </a:lnTo>
                        <a:lnTo>
                          <a:pt x="1308" y="170"/>
                        </a:lnTo>
                        <a:lnTo>
                          <a:pt x="1321" y="198"/>
                        </a:lnTo>
                        <a:lnTo>
                          <a:pt x="1335" y="224"/>
                        </a:lnTo>
                        <a:lnTo>
                          <a:pt x="1348" y="251"/>
                        </a:lnTo>
                        <a:lnTo>
                          <a:pt x="1362" y="279"/>
                        </a:lnTo>
                        <a:lnTo>
                          <a:pt x="1378" y="306"/>
                        </a:lnTo>
                        <a:lnTo>
                          <a:pt x="1392" y="332"/>
                        </a:lnTo>
                        <a:lnTo>
                          <a:pt x="1408" y="358"/>
                        </a:lnTo>
                        <a:lnTo>
                          <a:pt x="1569" y="631"/>
                        </a:lnTo>
                        <a:lnTo>
                          <a:pt x="1686" y="631"/>
                        </a:lnTo>
                        <a:lnTo>
                          <a:pt x="1686" y="10"/>
                        </a:lnTo>
                        <a:lnTo>
                          <a:pt x="1582" y="10"/>
                        </a:lnTo>
                        <a:lnTo>
                          <a:pt x="1582" y="226"/>
                        </a:lnTo>
                        <a:lnTo>
                          <a:pt x="1582" y="261"/>
                        </a:lnTo>
                        <a:lnTo>
                          <a:pt x="1582" y="295"/>
                        </a:lnTo>
                        <a:lnTo>
                          <a:pt x="1583" y="328"/>
                        </a:lnTo>
                        <a:lnTo>
                          <a:pt x="1584" y="360"/>
                        </a:lnTo>
                        <a:lnTo>
                          <a:pt x="1585" y="391"/>
                        </a:lnTo>
                        <a:lnTo>
                          <a:pt x="1587" y="422"/>
                        </a:lnTo>
                        <a:lnTo>
                          <a:pt x="1589" y="453"/>
                        </a:lnTo>
                        <a:lnTo>
                          <a:pt x="1592" y="484"/>
                        </a:lnTo>
                        <a:lnTo>
                          <a:pt x="1589" y="485"/>
                        </a:lnTo>
                        <a:lnTo>
                          <a:pt x="1578" y="459"/>
                        </a:lnTo>
                        <a:lnTo>
                          <a:pt x="1567" y="433"/>
                        </a:lnTo>
                        <a:lnTo>
                          <a:pt x="1555" y="407"/>
                        </a:lnTo>
                        <a:lnTo>
                          <a:pt x="1541" y="381"/>
                        </a:lnTo>
                        <a:lnTo>
                          <a:pt x="1528" y="355"/>
                        </a:lnTo>
                        <a:lnTo>
                          <a:pt x="1513" y="328"/>
                        </a:lnTo>
                        <a:lnTo>
                          <a:pt x="1499" y="302"/>
                        </a:lnTo>
                        <a:lnTo>
                          <a:pt x="1484" y="277"/>
                        </a:lnTo>
                        <a:lnTo>
                          <a:pt x="1324" y="10"/>
                        </a:lnTo>
                        <a:lnTo>
                          <a:pt x="1195" y="10"/>
                        </a:lnTo>
                        <a:lnTo>
                          <a:pt x="1195" y="631"/>
                        </a:lnTo>
                        <a:lnTo>
                          <a:pt x="1300" y="631"/>
                        </a:lnTo>
                        <a:close/>
                        <a:moveTo>
                          <a:pt x="804" y="550"/>
                        </a:moveTo>
                        <a:lnTo>
                          <a:pt x="795" y="549"/>
                        </a:lnTo>
                        <a:lnTo>
                          <a:pt x="785" y="549"/>
                        </a:lnTo>
                        <a:lnTo>
                          <a:pt x="776" y="547"/>
                        </a:lnTo>
                        <a:lnTo>
                          <a:pt x="766" y="545"/>
                        </a:lnTo>
                        <a:lnTo>
                          <a:pt x="757" y="543"/>
                        </a:lnTo>
                        <a:lnTo>
                          <a:pt x="749" y="540"/>
                        </a:lnTo>
                        <a:lnTo>
                          <a:pt x="741" y="536"/>
                        </a:lnTo>
                        <a:lnTo>
                          <a:pt x="733" y="532"/>
                        </a:lnTo>
                        <a:lnTo>
                          <a:pt x="724" y="527"/>
                        </a:lnTo>
                        <a:lnTo>
                          <a:pt x="717" y="523"/>
                        </a:lnTo>
                        <a:lnTo>
                          <a:pt x="710" y="516"/>
                        </a:lnTo>
                        <a:lnTo>
                          <a:pt x="703" y="510"/>
                        </a:lnTo>
                        <a:lnTo>
                          <a:pt x="690" y="497"/>
                        </a:lnTo>
                        <a:lnTo>
                          <a:pt x="679" y="482"/>
                        </a:lnTo>
                        <a:lnTo>
                          <a:pt x="668" y="466"/>
                        </a:lnTo>
                        <a:lnTo>
                          <a:pt x="660" y="449"/>
                        </a:lnTo>
                        <a:lnTo>
                          <a:pt x="651" y="430"/>
                        </a:lnTo>
                        <a:lnTo>
                          <a:pt x="645" y="410"/>
                        </a:lnTo>
                        <a:lnTo>
                          <a:pt x="640" y="389"/>
                        </a:lnTo>
                        <a:lnTo>
                          <a:pt x="637" y="367"/>
                        </a:lnTo>
                        <a:lnTo>
                          <a:pt x="634" y="346"/>
                        </a:lnTo>
                        <a:lnTo>
                          <a:pt x="634" y="322"/>
                        </a:lnTo>
                        <a:lnTo>
                          <a:pt x="634" y="299"/>
                        </a:lnTo>
                        <a:lnTo>
                          <a:pt x="636" y="277"/>
                        </a:lnTo>
                        <a:lnTo>
                          <a:pt x="640" y="255"/>
                        </a:lnTo>
                        <a:lnTo>
                          <a:pt x="645" y="235"/>
                        </a:lnTo>
                        <a:lnTo>
                          <a:pt x="651" y="214"/>
                        </a:lnTo>
                        <a:lnTo>
                          <a:pt x="659" y="194"/>
                        </a:lnTo>
                        <a:lnTo>
                          <a:pt x="668" y="177"/>
                        </a:lnTo>
                        <a:lnTo>
                          <a:pt x="677" y="160"/>
                        </a:lnTo>
                        <a:lnTo>
                          <a:pt x="689" y="145"/>
                        </a:lnTo>
                        <a:lnTo>
                          <a:pt x="702" y="132"/>
                        </a:lnTo>
                        <a:lnTo>
                          <a:pt x="709" y="126"/>
                        </a:lnTo>
                        <a:lnTo>
                          <a:pt x="716" y="119"/>
                        </a:lnTo>
                        <a:lnTo>
                          <a:pt x="723" y="114"/>
                        </a:lnTo>
                        <a:lnTo>
                          <a:pt x="732" y="109"/>
                        </a:lnTo>
                        <a:lnTo>
                          <a:pt x="740" y="105"/>
                        </a:lnTo>
                        <a:lnTo>
                          <a:pt x="748" y="102"/>
                        </a:lnTo>
                        <a:lnTo>
                          <a:pt x="757" y="99"/>
                        </a:lnTo>
                        <a:lnTo>
                          <a:pt x="766" y="96"/>
                        </a:lnTo>
                        <a:lnTo>
                          <a:pt x="776" y="94"/>
                        </a:lnTo>
                        <a:lnTo>
                          <a:pt x="786" y="92"/>
                        </a:lnTo>
                        <a:lnTo>
                          <a:pt x="795" y="91"/>
                        </a:lnTo>
                        <a:lnTo>
                          <a:pt x="807" y="91"/>
                        </a:lnTo>
                        <a:lnTo>
                          <a:pt x="817" y="91"/>
                        </a:lnTo>
                        <a:lnTo>
                          <a:pt x="827" y="92"/>
                        </a:lnTo>
                        <a:lnTo>
                          <a:pt x="836" y="94"/>
                        </a:lnTo>
                        <a:lnTo>
                          <a:pt x="846" y="96"/>
                        </a:lnTo>
                        <a:lnTo>
                          <a:pt x="855" y="99"/>
                        </a:lnTo>
                        <a:lnTo>
                          <a:pt x="864" y="102"/>
                        </a:lnTo>
                        <a:lnTo>
                          <a:pt x="872" y="106"/>
                        </a:lnTo>
                        <a:lnTo>
                          <a:pt x="881" y="110"/>
                        </a:lnTo>
                        <a:lnTo>
                          <a:pt x="889" y="114"/>
                        </a:lnTo>
                        <a:lnTo>
                          <a:pt x="896" y="120"/>
                        </a:lnTo>
                        <a:lnTo>
                          <a:pt x="903" y="126"/>
                        </a:lnTo>
                        <a:lnTo>
                          <a:pt x="910" y="132"/>
                        </a:lnTo>
                        <a:lnTo>
                          <a:pt x="923" y="145"/>
                        </a:lnTo>
                        <a:lnTo>
                          <a:pt x="934" y="160"/>
                        </a:lnTo>
                        <a:lnTo>
                          <a:pt x="944" y="177"/>
                        </a:lnTo>
                        <a:lnTo>
                          <a:pt x="952" y="194"/>
                        </a:lnTo>
                        <a:lnTo>
                          <a:pt x="961" y="214"/>
                        </a:lnTo>
                        <a:lnTo>
                          <a:pt x="967" y="234"/>
                        </a:lnTo>
                        <a:lnTo>
                          <a:pt x="971" y="254"/>
                        </a:lnTo>
                        <a:lnTo>
                          <a:pt x="974" y="275"/>
                        </a:lnTo>
                        <a:lnTo>
                          <a:pt x="976" y="296"/>
                        </a:lnTo>
                        <a:lnTo>
                          <a:pt x="977" y="318"/>
                        </a:lnTo>
                        <a:lnTo>
                          <a:pt x="976" y="343"/>
                        </a:lnTo>
                        <a:lnTo>
                          <a:pt x="974" y="365"/>
                        </a:lnTo>
                        <a:lnTo>
                          <a:pt x="971" y="388"/>
                        </a:lnTo>
                        <a:lnTo>
                          <a:pt x="966" y="409"/>
                        </a:lnTo>
                        <a:lnTo>
                          <a:pt x="960" y="430"/>
                        </a:lnTo>
                        <a:lnTo>
                          <a:pt x="951" y="449"/>
                        </a:lnTo>
                        <a:lnTo>
                          <a:pt x="943" y="467"/>
                        </a:lnTo>
                        <a:lnTo>
                          <a:pt x="933" y="482"/>
                        </a:lnTo>
                        <a:lnTo>
                          <a:pt x="921" y="498"/>
                        </a:lnTo>
                        <a:lnTo>
                          <a:pt x="908" y="511"/>
                        </a:lnTo>
                        <a:lnTo>
                          <a:pt x="901" y="517"/>
                        </a:lnTo>
                        <a:lnTo>
                          <a:pt x="894" y="523"/>
                        </a:lnTo>
                        <a:lnTo>
                          <a:pt x="887" y="528"/>
                        </a:lnTo>
                        <a:lnTo>
                          <a:pt x="878" y="532"/>
                        </a:lnTo>
                        <a:lnTo>
                          <a:pt x="870" y="536"/>
                        </a:lnTo>
                        <a:lnTo>
                          <a:pt x="862" y="540"/>
                        </a:lnTo>
                        <a:lnTo>
                          <a:pt x="854" y="543"/>
                        </a:lnTo>
                        <a:lnTo>
                          <a:pt x="845" y="545"/>
                        </a:lnTo>
                        <a:lnTo>
                          <a:pt x="835" y="547"/>
                        </a:lnTo>
                        <a:lnTo>
                          <a:pt x="826" y="549"/>
                        </a:lnTo>
                        <a:lnTo>
                          <a:pt x="816" y="549"/>
                        </a:lnTo>
                        <a:lnTo>
                          <a:pt x="805" y="550"/>
                        </a:lnTo>
                        <a:lnTo>
                          <a:pt x="804" y="550"/>
                        </a:lnTo>
                        <a:close/>
                        <a:moveTo>
                          <a:pt x="802" y="641"/>
                        </a:moveTo>
                        <a:lnTo>
                          <a:pt x="818" y="641"/>
                        </a:lnTo>
                        <a:lnTo>
                          <a:pt x="833" y="640"/>
                        </a:lnTo>
                        <a:lnTo>
                          <a:pt x="849" y="638"/>
                        </a:lnTo>
                        <a:lnTo>
                          <a:pt x="863" y="636"/>
                        </a:lnTo>
                        <a:lnTo>
                          <a:pt x="878" y="633"/>
                        </a:lnTo>
                        <a:lnTo>
                          <a:pt x="893" y="629"/>
                        </a:lnTo>
                        <a:lnTo>
                          <a:pt x="906" y="624"/>
                        </a:lnTo>
                        <a:lnTo>
                          <a:pt x="920" y="619"/>
                        </a:lnTo>
                        <a:lnTo>
                          <a:pt x="933" y="613"/>
                        </a:lnTo>
                        <a:lnTo>
                          <a:pt x="946" y="607"/>
                        </a:lnTo>
                        <a:lnTo>
                          <a:pt x="959" y="600"/>
                        </a:lnTo>
                        <a:lnTo>
                          <a:pt x="970" y="593"/>
                        </a:lnTo>
                        <a:lnTo>
                          <a:pt x="982" y="584"/>
                        </a:lnTo>
                        <a:lnTo>
                          <a:pt x="993" y="575"/>
                        </a:lnTo>
                        <a:lnTo>
                          <a:pt x="1004" y="566"/>
                        </a:lnTo>
                        <a:lnTo>
                          <a:pt x="1013" y="556"/>
                        </a:lnTo>
                        <a:lnTo>
                          <a:pt x="1023" y="545"/>
                        </a:lnTo>
                        <a:lnTo>
                          <a:pt x="1033" y="533"/>
                        </a:lnTo>
                        <a:lnTo>
                          <a:pt x="1041" y="522"/>
                        </a:lnTo>
                        <a:lnTo>
                          <a:pt x="1049" y="509"/>
                        </a:lnTo>
                        <a:lnTo>
                          <a:pt x="1056" y="496"/>
                        </a:lnTo>
                        <a:lnTo>
                          <a:pt x="1063" y="482"/>
                        </a:lnTo>
                        <a:lnTo>
                          <a:pt x="1070" y="468"/>
                        </a:lnTo>
                        <a:lnTo>
                          <a:pt x="1076" y="453"/>
                        </a:lnTo>
                        <a:lnTo>
                          <a:pt x="1081" y="437"/>
                        </a:lnTo>
                        <a:lnTo>
                          <a:pt x="1085" y="422"/>
                        </a:lnTo>
                        <a:lnTo>
                          <a:pt x="1089" y="405"/>
                        </a:lnTo>
                        <a:lnTo>
                          <a:pt x="1092" y="388"/>
                        </a:lnTo>
                        <a:lnTo>
                          <a:pt x="1094" y="370"/>
                        </a:lnTo>
                        <a:lnTo>
                          <a:pt x="1096" y="352"/>
                        </a:lnTo>
                        <a:lnTo>
                          <a:pt x="1097" y="333"/>
                        </a:lnTo>
                        <a:lnTo>
                          <a:pt x="1097" y="314"/>
                        </a:lnTo>
                        <a:lnTo>
                          <a:pt x="1097" y="297"/>
                        </a:lnTo>
                        <a:lnTo>
                          <a:pt x="1096" y="281"/>
                        </a:lnTo>
                        <a:lnTo>
                          <a:pt x="1095" y="265"/>
                        </a:lnTo>
                        <a:lnTo>
                          <a:pt x="1093" y="250"/>
                        </a:lnTo>
                        <a:lnTo>
                          <a:pt x="1090" y="235"/>
                        </a:lnTo>
                        <a:lnTo>
                          <a:pt x="1087" y="219"/>
                        </a:lnTo>
                        <a:lnTo>
                          <a:pt x="1083" y="205"/>
                        </a:lnTo>
                        <a:lnTo>
                          <a:pt x="1078" y="190"/>
                        </a:lnTo>
                        <a:lnTo>
                          <a:pt x="1073" y="176"/>
                        </a:lnTo>
                        <a:lnTo>
                          <a:pt x="1068" y="163"/>
                        </a:lnTo>
                        <a:lnTo>
                          <a:pt x="1061" y="149"/>
                        </a:lnTo>
                        <a:lnTo>
                          <a:pt x="1054" y="137"/>
                        </a:lnTo>
                        <a:lnTo>
                          <a:pt x="1047" y="124"/>
                        </a:lnTo>
                        <a:lnTo>
                          <a:pt x="1039" y="113"/>
                        </a:lnTo>
                        <a:lnTo>
                          <a:pt x="1031" y="102"/>
                        </a:lnTo>
                        <a:lnTo>
                          <a:pt x="1021" y="91"/>
                        </a:lnTo>
                        <a:lnTo>
                          <a:pt x="1012" y="80"/>
                        </a:lnTo>
                        <a:lnTo>
                          <a:pt x="1002" y="71"/>
                        </a:lnTo>
                        <a:lnTo>
                          <a:pt x="991" y="62"/>
                        </a:lnTo>
                        <a:lnTo>
                          <a:pt x="980" y="52"/>
                        </a:lnTo>
                        <a:lnTo>
                          <a:pt x="969" y="44"/>
                        </a:lnTo>
                        <a:lnTo>
                          <a:pt x="957" y="37"/>
                        </a:lnTo>
                        <a:lnTo>
                          <a:pt x="944" y="30"/>
                        </a:lnTo>
                        <a:lnTo>
                          <a:pt x="932" y="24"/>
                        </a:lnTo>
                        <a:lnTo>
                          <a:pt x="917" y="19"/>
                        </a:lnTo>
                        <a:lnTo>
                          <a:pt x="904" y="13"/>
                        </a:lnTo>
                        <a:lnTo>
                          <a:pt x="890" y="9"/>
                        </a:lnTo>
                        <a:lnTo>
                          <a:pt x="874" y="6"/>
                        </a:lnTo>
                        <a:lnTo>
                          <a:pt x="859" y="3"/>
                        </a:lnTo>
                        <a:lnTo>
                          <a:pt x="844" y="2"/>
                        </a:lnTo>
                        <a:lnTo>
                          <a:pt x="827" y="0"/>
                        </a:lnTo>
                        <a:lnTo>
                          <a:pt x="811" y="0"/>
                        </a:lnTo>
                        <a:lnTo>
                          <a:pt x="794" y="0"/>
                        </a:lnTo>
                        <a:lnTo>
                          <a:pt x="778" y="2"/>
                        </a:lnTo>
                        <a:lnTo>
                          <a:pt x="762" y="3"/>
                        </a:lnTo>
                        <a:lnTo>
                          <a:pt x="747" y="6"/>
                        </a:lnTo>
                        <a:lnTo>
                          <a:pt x="733" y="9"/>
                        </a:lnTo>
                        <a:lnTo>
                          <a:pt x="718" y="13"/>
                        </a:lnTo>
                        <a:lnTo>
                          <a:pt x="704" y="19"/>
                        </a:lnTo>
                        <a:lnTo>
                          <a:pt x="690" y="24"/>
                        </a:lnTo>
                        <a:lnTo>
                          <a:pt x="677" y="30"/>
                        </a:lnTo>
                        <a:lnTo>
                          <a:pt x="665" y="37"/>
                        </a:lnTo>
                        <a:lnTo>
                          <a:pt x="652" y="44"/>
                        </a:lnTo>
                        <a:lnTo>
                          <a:pt x="640" y="52"/>
                        </a:lnTo>
                        <a:lnTo>
                          <a:pt x="629" y="62"/>
                        </a:lnTo>
                        <a:lnTo>
                          <a:pt x="617" y="71"/>
                        </a:lnTo>
                        <a:lnTo>
                          <a:pt x="607" y="80"/>
                        </a:lnTo>
                        <a:lnTo>
                          <a:pt x="597" y="92"/>
                        </a:lnTo>
                        <a:lnTo>
                          <a:pt x="588" y="102"/>
                        </a:lnTo>
                        <a:lnTo>
                          <a:pt x="578" y="114"/>
                        </a:lnTo>
                        <a:lnTo>
                          <a:pt x="570" y="126"/>
                        </a:lnTo>
                        <a:lnTo>
                          <a:pt x="562" y="139"/>
                        </a:lnTo>
                        <a:lnTo>
                          <a:pt x="555" y="151"/>
                        </a:lnTo>
                        <a:lnTo>
                          <a:pt x="549" y="166"/>
                        </a:lnTo>
                        <a:lnTo>
                          <a:pt x="542" y="179"/>
                        </a:lnTo>
                        <a:lnTo>
                          <a:pt x="536" y="194"/>
                        </a:lnTo>
                        <a:lnTo>
                          <a:pt x="531" y="209"/>
                        </a:lnTo>
                        <a:lnTo>
                          <a:pt x="527" y="224"/>
                        </a:lnTo>
                        <a:lnTo>
                          <a:pt x="524" y="241"/>
                        </a:lnTo>
                        <a:lnTo>
                          <a:pt x="521" y="256"/>
                        </a:lnTo>
                        <a:lnTo>
                          <a:pt x="518" y="273"/>
                        </a:lnTo>
                        <a:lnTo>
                          <a:pt x="517" y="290"/>
                        </a:lnTo>
                        <a:lnTo>
                          <a:pt x="516" y="308"/>
                        </a:lnTo>
                        <a:lnTo>
                          <a:pt x="515" y="325"/>
                        </a:lnTo>
                        <a:lnTo>
                          <a:pt x="516" y="342"/>
                        </a:lnTo>
                        <a:lnTo>
                          <a:pt x="517" y="359"/>
                        </a:lnTo>
                        <a:lnTo>
                          <a:pt x="518" y="374"/>
                        </a:lnTo>
                        <a:lnTo>
                          <a:pt x="520" y="391"/>
                        </a:lnTo>
                        <a:lnTo>
                          <a:pt x="523" y="406"/>
                        </a:lnTo>
                        <a:lnTo>
                          <a:pt x="526" y="422"/>
                        </a:lnTo>
                        <a:lnTo>
                          <a:pt x="530" y="436"/>
                        </a:lnTo>
                        <a:lnTo>
                          <a:pt x="535" y="452"/>
                        </a:lnTo>
                        <a:lnTo>
                          <a:pt x="540" y="465"/>
                        </a:lnTo>
                        <a:lnTo>
                          <a:pt x="547" y="479"/>
                        </a:lnTo>
                        <a:lnTo>
                          <a:pt x="553" y="492"/>
                        </a:lnTo>
                        <a:lnTo>
                          <a:pt x="559" y="505"/>
                        </a:lnTo>
                        <a:lnTo>
                          <a:pt x="567" y="517"/>
                        </a:lnTo>
                        <a:lnTo>
                          <a:pt x="575" y="529"/>
                        </a:lnTo>
                        <a:lnTo>
                          <a:pt x="584" y="540"/>
                        </a:lnTo>
                        <a:lnTo>
                          <a:pt x="593" y="551"/>
                        </a:lnTo>
                        <a:lnTo>
                          <a:pt x="602" y="562"/>
                        </a:lnTo>
                        <a:lnTo>
                          <a:pt x="612" y="571"/>
                        </a:lnTo>
                        <a:lnTo>
                          <a:pt x="623" y="580"/>
                        </a:lnTo>
                        <a:lnTo>
                          <a:pt x="634" y="588"/>
                        </a:lnTo>
                        <a:lnTo>
                          <a:pt x="645" y="597"/>
                        </a:lnTo>
                        <a:lnTo>
                          <a:pt x="658" y="604"/>
                        </a:lnTo>
                        <a:lnTo>
                          <a:pt x="670" y="611"/>
                        </a:lnTo>
                        <a:lnTo>
                          <a:pt x="682" y="617"/>
                        </a:lnTo>
                        <a:lnTo>
                          <a:pt x="696" y="622"/>
                        </a:lnTo>
                        <a:lnTo>
                          <a:pt x="710" y="628"/>
                        </a:lnTo>
                        <a:lnTo>
                          <a:pt x="724" y="632"/>
                        </a:lnTo>
                        <a:lnTo>
                          <a:pt x="739" y="635"/>
                        </a:lnTo>
                        <a:lnTo>
                          <a:pt x="753" y="638"/>
                        </a:lnTo>
                        <a:lnTo>
                          <a:pt x="769" y="640"/>
                        </a:lnTo>
                        <a:lnTo>
                          <a:pt x="785" y="641"/>
                        </a:lnTo>
                        <a:lnTo>
                          <a:pt x="801" y="641"/>
                        </a:lnTo>
                        <a:lnTo>
                          <a:pt x="802" y="641"/>
                        </a:lnTo>
                        <a:close/>
                        <a:moveTo>
                          <a:pt x="458" y="523"/>
                        </a:moveTo>
                        <a:lnTo>
                          <a:pt x="447" y="528"/>
                        </a:lnTo>
                        <a:lnTo>
                          <a:pt x="434" y="532"/>
                        </a:lnTo>
                        <a:lnTo>
                          <a:pt x="418" y="536"/>
                        </a:lnTo>
                        <a:lnTo>
                          <a:pt x="403" y="539"/>
                        </a:lnTo>
                        <a:lnTo>
                          <a:pt x="386" y="542"/>
                        </a:lnTo>
                        <a:lnTo>
                          <a:pt x="370" y="544"/>
                        </a:lnTo>
                        <a:lnTo>
                          <a:pt x="352" y="545"/>
                        </a:lnTo>
                        <a:lnTo>
                          <a:pt x="335" y="545"/>
                        </a:lnTo>
                        <a:lnTo>
                          <a:pt x="323" y="545"/>
                        </a:lnTo>
                        <a:lnTo>
                          <a:pt x="310" y="544"/>
                        </a:lnTo>
                        <a:lnTo>
                          <a:pt x="298" y="543"/>
                        </a:lnTo>
                        <a:lnTo>
                          <a:pt x="287" y="541"/>
                        </a:lnTo>
                        <a:lnTo>
                          <a:pt x="275" y="539"/>
                        </a:lnTo>
                        <a:lnTo>
                          <a:pt x="265" y="537"/>
                        </a:lnTo>
                        <a:lnTo>
                          <a:pt x="254" y="534"/>
                        </a:lnTo>
                        <a:lnTo>
                          <a:pt x="243" y="530"/>
                        </a:lnTo>
                        <a:lnTo>
                          <a:pt x="234" y="526"/>
                        </a:lnTo>
                        <a:lnTo>
                          <a:pt x="225" y="522"/>
                        </a:lnTo>
                        <a:lnTo>
                          <a:pt x="216" y="516"/>
                        </a:lnTo>
                        <a:lnTo>
                          <a:pt x="207" y="511"/>
                        </a:lnTo>
                        <a:lnTo>
                          <a:pt x="198" y="505"/>
                        </a:lnTo>
                        <a:lnTo>
                          <a:pt x="191" y="499"/>
                        </a:lnTo>
                        <a:lnTo>
                          <a:pt x="183" y="492"/>
                        </a:lnTo>
                        <a:lnTo>
                          <a:pt x="177" y="486"/>
                        </a:lnTo>
                        <a:lnTo>
                          <a:pt x="169" y="477"/>
                        </a:lnTo>
                        <a:lnTo>
                          <a:pt x="163" y="470"/>
                        </a:lnTo>
                        <a:lnTo>
                          <a:pt x="157" y="462"/>
                        </a:lnTo>
                        <a:lnTo>
                          <a:pt x="152" y="453"/>
                        </a:lnTo>
                        <a:lnTo>
                          <a:pt x="147" y="443"/>
                        </a:lnTo>
                        <a:lnTo>
                          <a:pt x="142" y="434"/>
                        </a:lnTo>
                        <a:lnTo>
                          <a:pt x="138" y="425"/>
                        </a:lnTo>
                        <a:lnTo>
                          <a:pt x="134" y="415"/>
                        </a:lnTo>
                        <a:lnTo>
                          <a:pt x="127" y="393"/>
                        </a:lnTo>
                        <a:lnTo>
                          <a:pt x="123" y="371"/>
                        </a:lnTo>
                        <a:lnTo>
                          <a:pt x="120" y="347"/>
                        </a:lnTo>
                        <a:lnTo>
                          <a:pt x="119" y="322"/>
                        </a:lnTo>
                        <a:lnTo>
                          <a:pt x="119" y="309"/>
                        </a:lnTo>
                        <a:lnTo>
                          <a:pt x="120" y="295"/>
                        </a:lnTo>
                        <a:lnTo>
                          <a:pt x="122" y="282"/>
                        </a:lnTo>
                        <a:lnTo>
                          <a:pt x="123" y="270"/>
                        </a:lnTo>
                        <a:lnTo>
                          <a:pt x="125" y="257"/>
                        </a:lnTo>
                        <a:lnTo>
                          <a:pt x="128" y="246"/>
                        </a:lnTo>
                        <a:lnTo>
                          <a:pt x="131" y="235"/>
                        </a:lnTo>
                        <a:lnTo>
                          <a:pt x="136" y="223"/>
                        </a:lnTo>
                        <a:lnTo>
                          <a:pt x="140" y="213"/>
                        </a:lnTo>
                        <a:lnTo>
                          <a:pt x="145" y="203"/>
                        </a:lnTo>
                        <a:lnTo>
                          <a:pt x="149" y="193"/>
                        </a:lnTo>
                        <a:lnTo>
                          <a:pt x="155" y="184"/>
                        </a:lnTo>
                        <a:lnTo>
                          <a:pt x="160" y="176"/>
                        </a:lnTo>
                        <a:lnTo>
                          <a:pt x="167" y="168"/>
                        </a:lnTo>
                        <a:lnTo>
                          <a:pt x="174" y="159"/>
                        </a:lnTo>
                        <a:lnTo>
                          <a:pt x="181" y="152"/>
                        </a:lnTo>
                        <a:lnTo>
                          <a:pt x="188" y="145"/>
                        </a:lnTo>
                        <a:lnTo>
                          <a:pt x="196" y="139"/>
                        </a:lnTo>
                        <a:lnTo>
                          <a:pt x="204" y="133"/>
                        </a:lnTo>
                        <a:lnTo>
                          <a:pt x="213" y="127"/>
                        </a:lnTo>
                        <a:lnTo>
                          <a:pt x="221" y="121"/>
                        </a:lnTo>
                        <a:lnTo>
                          <a:pt x="230" y="117"/>
                        </a:lnTo>
                        <a:lnTo>
                          <a:pt x="239" y="112"/>
                        </a:lnTo>
                        <a:lnTo>
                          <a:pt x="250" y="109"/>
                        </a:lnTo>
                        <a:lnTo>
                          <a:pt x="270" y="102"/>
                        </a:lnTo>
                        <a:lnTo>
                          <a:pt x="291" y="98"/>
                        </a:lnTo>
                        <a:lnTo>
                          <a:pt x="313" y="95"/>
                        </a:lnTo>
                        <a:lnTo>
                          <a:pt x="337" y="94"/>
                        </a:lnTo>
                        <a:lnTo>
                          <a:pt x="355" y="95"/>
                        </a:lnTo>
                        <a:lnTo>
                          <a:pt x="373" y="96"/>
                        </a:lnTo>
                        <a:lnTo>
                          <a:pt x="389" y="98"/>
                        </a:lnTo>
                        <a:lnTo>
                          <a:pt x="405" y="101"/>
                        </a:lnTo>
                        <a:lnTo>
                          <a:pt x="420" y="105"/>
                        </a:lnTo>
                        <a:lnTo>
                          <a:pt x="434" y="109"/>
                        </a:lnTo>
                        <a:lnTo>
                          <a:pt x="446" y="113"/>
                        </a:lnTo>
                        <a:lnTo>
                          <a:pt x="457" y="118"/>
                        </a:lnTo>
                        <a:lnTo>
                          <a:pt x="482" y="28"/>
                        </a:lnTo>
                        <a:lnTo>
                          <a:pt x="473" y="24"/>
                        </a:lnTo>
                        <a:lnTo>
                          <a:pt x="459" y="19"/>
                        </a:lnTo>
                        <a:lnTo>
                          <a:pt x="444" y="13"/>
                        </a:lnTo>
                        <a:lnTo>
                          <a:pt x="426" y="9"/>
                        </a:lnTo>
                        <a:lnTo>
                          <a:pt x="406" y="6"/>
                        </a:lnTo>
                        <a:lnTo>
                          <a:pt x="383" y="3"/>
                        </a:lnTo>
                        <a:lnTo>
                          <a:pt x="359" y="1"/>
                        </a:lnTo>
                        <a:lnTo>
                          <a:pt x="332" y="0"/>
                        </a:lnTo>
                        <a:lnTo>
                          <a:pt x="314" y="1"/>
                        </a:lnTo>
                        <a:lnTo>
                          <a:pt x="297" y="2"/>
                        </a:lnTo>
                        <a:lnTo>
                          <a:pt x="280" y="4"/>
                        </a:lnTo>
                        <a:lnTo>
                          <a:pt x="263" y="6"/>
                        </a:lnTo>
                        <a:lnTo>
                          <a:pt x="247" y="9"/>
                        </a:lnTo>
                        <a:lnTo>
                          <a:pt x="231" y="13"/>
                        </a:lnTo>
                        <a:lnTo>
                          <a:pt x="216" y="17"/>
                        </a:lnTo>
                        <a:lnTo>
                          <a:pt x="200" y="23"/>
                        </a:lnTo>
                        <a:lnTo>
                          <a:pt x="185" y="29"/>
                        </a:lnTo>
                        <a:lnTo>
                          <a:pt x="172" y="35"/>
                        </a:lnTo>
                        <a:lnTo>
                          <a:pt x="157" y="42"/>
                        </a:lnTo>
                        <a:lnTo>
                          <a:pt x="144" y="50"/>
                        </a:lnTo>
                        <a:lnTo>
                          <a:pt x="130" y="59"/>
                        </a:lnTo>
                        <a:lnTo>
                          <a:pt x="118" y="68"/>
                        </a:lnTo>
                        <a:lnTo>
                          <a:pt x="107" y="77"/>
                        </a:lnTo>
                        <a:lnTo>
                          <a:pt x="94" y="87"/>
                        </a:lnTo>
                        <a:lnTo>
                          <a:pt x="84" y="99"/>
                        </a:lnTo>
                        <a:lnTo>
                          <a:pt x="74" y="110"/>
                        </a:lnTo>
                        <a:lnTo>
                          <a:pt x="65" y="122"/>
                        </a:lnTo>
                        <a:lnTo>
                          <a:pt x="55" y="135"/>
                        </a:lnTo>
                        <a:lnTo>
                          <a:pt x="47" y="148"/>
                        </a:lnTo>
                        <a:lnTo>
                          <a:pt x="39" y="162"/>
                        </a:lnTo>
                        <a:lnTo>
                          <a:pt x="32" y="176"/>
                        </a:lnTo>
                        <a:lnTo>
                          <a:pt x="26" y="190"/>
                        </a:lnTo>
                        <a:lnTo>
                          <a:pt x="19" y="206"/>
                        </a:lnTo>
                        <a:lnTo>
                          <a:pt x="14" y="222"/>
                        </a:lnTo>
                        <a:lnTo>
                          <a:pt x="10" y="239"/>
                        </a:lnTo>
                        <a:lnTo>
                          <a:pt x="6" y="255"/>
                        </a:lnTo>
                        <a:lnTo>
                          <a:pt x="4" y="273"/>
                        </a:lnTo>
                        <a:lnTo>
                          <a:pt x="2" y="290"/>
                        </a:lnTo>
                        <a:lnTo>
                          <a:pt x="1" y="309"/>
                        </a:lnTo>
                        <a:lnTo>
                          <a:pt x="0" y="328"/>
                        </a:lnTo>
                        <a:lnTo>
                          <a:pt x="1" y="346"/>
                        </a:lnTo>
                        <a:lnTo>
                          <a:pt x="2" y="362"/>
                        </a:lnTo>
                        <a:lnTo>
                          <a:pt x="3" y="380"/>
                        </a:lnTo>
                        <a:lnTo>
                          <a:pt x="6" y="395"/>
                        </a:lnTo>
                        <a:lnTo>
                          <a:pt x="9" y="412"/>
                        </a:lnTo>
                        <a:lnTo>
                          <a:pt x="12" y="427"/>
                        </a:lnTo>
                        <a:lnTo>
                          <a:pt x="16" y="441"/>
                        </a:lnTo>
                        <a:lnTo>
                          <a:pt x="22" y="457"/>
                        </a:lnTo>
                        <a:lnTo>
                          <a:pt x="28" y="470"/>
                        </a:lnTo>
                        <a:lnTo>
                          <a:pt x="34" y="484"/>
                        </a:lnTo>
                        <a:lnTo>
                          <a:pt x="41" y="497"/>
                        </a:lnTo>
                        <a:lnTo>
                          <a:pt x="48" y="509"/>
                        </a:lnTo>
                        <a:lnTo>
                          <a:pt x="56" y="522"/>
                        </a:lnTo>
                        <a:lnTo>
                          <a:pt x="66" y="534"/>
                        </a:lnTo>
                        <a:lnTo>
                          <a:pt x="75" y="544"/>
                        </a:lnTo>
                        <a:lnTo>
                          <a:pt x="84" y="555"/>
                        </a:lnTo>
                        <a:lnTo>
                          <a:pt x="95" y="565"/>
                        </a:lnTo>
                        <a:lnTo>
                          <a:pt x="106" y="574"/>
                        </a:lnTo>
                        <a:lnTo>
                          <a:pt x="118" y="583"/>
                        </a:lnTo>
                        <a:lnTo>
                          <a:pt x="130" y="592"/>
                        </a:lnTo>
                        <a:lnTo>
                          <a:pt x="143" y="599"/>
                        </a:lnTo>
                        <a:lnTo>
                          <a:pt x="156" y="606"/>
                        </a:lnTo>
                        <a:lnTo>
                          <a:pt x="169" y="612"/>
                        </a:lnTo>
                        <a:lnTo>
                          <a:pt x="184" y="618"/>
                        </a:lnTo>
                        <a:lnTo>
                          <a:pt x="199" y="623"/>
                        </a:lnTo>
                        <a:lnTo>
                          <a:pt x="215" y="628"/>
                        </a:lnTo>
                        <a:lnTo>
                          <a:pt x="230" y="632"/>
                        </a:lnTo>
                        <a:lnTo>
                          <a:pt x="247" y="635"/>
                        </a:lnTo>
                        <a:lnTo>
                          <a:pt x="263" y="637"/>
                        </a:lnTo>
                        <a:lnTo>
                          <a:pt x="280" y="639"/>
                        </a:lnTo>
                        <a:lnTo>
                          <a:pt x="298" y="640"/>
                        </a:lnTo>
                        <a:lnTo>
                          <a:pt x="316" y="641"/>
                        </a:lnTo>
                        <a:lnTo>
                          <a:pt x="344" y="640"/>
                        </a:lnTo>
                        <a:lnTo>
                          <a:pt x="370" y="638"/>
                        </a:lnTo>
                        <a:lnTo>
                          <a:pt x="393" y="635"/>
                        </a:lnTo>
                        <a:lnTo>
                          <a:pt x="415" y="632"/>
                        </a:lnTo>
                        <a:lnTo>
                          <a:pt x="435" y="628"/>
                        </a:lnTo>
                        <a:lnTo>
                          <a:pt x="451" y="622"/>
                        </a:lnTo>
                        <a:lnTo>
                          <a:pt x="465" y="617"/>
                        </a:lnTo>
                        <a:lnTo>
                          <a:pt x="478" y="612"/>
                        </a:lnTo>
                        <a:lnTo>
                          <a:pt x="458" y="5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PT Sans"/>
                      <a:ea typeface="PT Sans"/>
                      <a:cs typeface="PT Sans"/>
                      <a:sym typeface="PT Sans"/>
                    </a:endParaRPr>
                  </a:p>
                </p:txBody>
              </p:sp>
              <p:sp>
                <p:nvSpPr>
                  <p:cNvPr id="31" name="Google Shape;31;p2"/>
                  <p:cNvSpPr/>
                  <p:nvPr/>
                </p:nvSpPr>
                <p:spPr>
                  <a:xfrm>
                    <a:off x="68096" y="6652068"/>
                    <a:ext cx="493712" cy="123825"/>
                  </a:xfrm>
                  <a:custGeom>
                    <a:avLst/>
                    <a:gdLst/>
                    <a:ahLst/>
                    <a:cxnLst/>
                    <a:rect l="l" t="t" r="r" b="b"/>
                    <a:pathLst>
                      <a:path w="2491" h="621" extrusionOk="0">
                        <a:moveTo>
                          <a:pt x="598" y="179"/>
                        </a:moveTo>
                        <a:lnTo>
                          <a:pt x="598" y="0"/>
                        </a:lnTo>
                        <a:lnTo>
                          <a:pt x="524" y="0"/>
                        </a:lnTo>
                        <a:lnTo>
                          <a:pt x="449" y="0"/>
                        </a:lnTo>
                        <a:lnTo>
                          <a:pt x="374" y="0"/>
                        </a:lnTo>
                        <a:lnTo>
                          <a:pt x="299" y="0"/>
                        </a:lnTo>
                        <a:lnTo>
                          <a:pt x="224" y="0"/>
                        </a:lnTo>
                        <a:lnTo>
                          <a:pt x="150" y="0"/>
                        </a:lnTo>
                        <a:lnTo>
                          <a:pt x="75" y="0"/>
                        </a:lnTo>
                        <a:lnTo>
                          <a:pt x="0" y="0"/>
                        </a:lnTo>
                        <a:lnTo>
                          <a:pt x="0" y="179"/>
                        </a:lnTo>
                        <a:lnTo>
                          <a:pt x="176" y="179"/>
                        </a:lnTo>
                        <a:lnTo>
                          <a:pt x="176" y="621"/>
                        </a:lnTo>
                        <a:lnTo>
                          <a:pt x="423" y="621"/>
                        </a:lnTo>
                        <a:lnTo>
                          <a:pt x="423" y="179"/>
                        </a:lnTo>
                        <a:lnTo>
                          <a:pt x="598" y="179"/>
                        </a:lnTo>
                        <a:close/>
                        <a:moveTo>
                          <a:pt x="907" y="250"/>
                        </a:moveTo>
                        <a:lnTo>
                          <a:pt x="781" y="621"/>
                        </a:lnTo>
                        <a:lnTo>
                          <a:pt x="539" y="621"/>
                        </a:lnTo>
                        <a:lnTo>
                          <a:pt x="776" y="0"/>
                        </a:lnTo>
                        <a:lnTo>
                          <a:pt x="809" y="0"/>
                        </a:lnTo>
                        <a:lnTo>
                          <a:pt x="842" y="0"/>
                        </a:lnTo>
                        <a:lnTo>
                          <a:pt x="874" y="0"/>
                        </a:lnTo>
                        <a:lnTo>
                          <a:pt x="907" y="0"/>
                        </a:lnTo>
                        <a:lnTo>
                          <a:pt x="939" y="0"/>
                        </a:lnTo>
                        <a:lnTo>
                          <a:pt x="972" y="0"/>
                        </a:lnTo>
                        <a:lnTo>
                          <a:pt x="1005" y="0"/>
                        </a:lnTo>
                        <a:lnTo>
                          <a:pt x="1038" y="0"/>
                        </a:lnTo>
                        <a:lnTo>
                          <a:pt x="1275" y="621"/>
                        </a:lnTo>
                        <a:lnTo>
                          <a:pt x="1033" y="621"/>
                        </a:lnTo>
                        <a:lnTo>
                          <a:pt x="907" y="250"/>
                        </a:lnTo>
                        <a:close/>
                        <a:moveTo>
                          <a:pt x="1814" y="179"/>
                        </a:moveTo>
                        <a:lnTo>
                          <a:pt x="1814" y="0"/>
                        </a:lnTo>
                        <a:lnTo>
                          <a:pt x="1740" y="0"/>
                        </a:lnTo>
                        <a:lnTo>
                          <a:pt x="1665" y="0"/>
                        </a:lnTo>
                        <a:lnTo>
                          <a:pt x="1590" y="0"/>
                        </a:lnTo>
                        <a:lnTo>
                          <a:pt x="1515" y="0"/>
                        </a:lnTo>
                        <a:lnTo>
                          <a:pt x="1440" y="0"/>
                        </a:lnTo>
                        <a:lnTo>
                          <a:pt x="1366" y="0"/>
                        </a:lnTo>
                        <a:lnTo>
                          <a:pt x="1291" y="0"/>
                        </a:lnTo>
                        <a:lnTo>
                          <a:pt x="1216" y="0"/>
                        </a:lnTo>
                        <a:lnTo>
                          <a:pt x="1216" y="179"/>
                        </a:lnTo>
                        <a:lnTo>
                          <a:pt x="1391" y="179"/>
                        </a:lnTo>
                        <a:lnTo>
                          <a:pt x="1391" y="621"/>
                        </a:lnTo>
                        <a:lnTo>
                          <a:pt x="1639" y="621"/>
                        </a:lnTo>
                        <a:lnTo>
                          <a:pt x="1639" y="179"/>
                        </a:lnTo>
                        <a:lnTo>
                          <a:pt x="1814" y="179"/>
                        </a:lnTo>
                        <a:close/>
                        <a:moveTo>
                          <a:pt x="2123" y="250"/>
                        </a:moveTo>
                        <a:lnTo>
                          <a:pt x="1996" y="621"/>
                        </a:lnTo>
                        <a:lnTo>
                          <a:pt x="1754" y="621"/>
                        </a:lnTo>
                        <a:lnTo>
                          <a:pt x="1991" y="0"/>
                        </a:lnTo>
                        <a:lnTo>
                          <a:pt x="2024" y="0"/>
                        </a:lnTo>
                        <a:lnTo>
                          <a:pt x="2057" y="0"/>
                        </a:lnTo>
                        <a:lnTo>
                          <a:pt x="2090" y="0"/>
                        </a:lnTo>
                        <a:lnTo>
                          <a:pt x="2123" y="0"/>
                        </a:lnTo>
                        <a:lnTo>
                          <a:pt x="2155" y="0"/>
                        </a:lnTo>
                        <a:lnTo>
                          <a:pt x="2188" y="0"/>
                        </a:lnTo>
                        <a:lnTo>
                          <a:pt x="2220" y="0"/>
                        </a:lnTo>
                        <a:lnTo>
                          <a:pt x="2253" y="0"/>
                        </a:lnTo>
                        <a:lnTo>
                          <a:pt x="2491" y="621"/>
                        </a:lnTo>
                        <a:lnTo>
                          <a:pt x="2248" y="621"/>
                        </a:lnTo>
                        <a:lnTo>
                          <a:pt x="2123" y="25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PT Sans"/>
                      <a:ea typeface="PT Sans"/>
                      <a:cs typeface="PT Sans"/>
                      <a:sym typeface="PT Sans"/>
                    </a:endParaRPr>
                  </a:p>
                </p:txBody>
              </p:sp>
            </p:grpSp>
            <p:sp>
              <p:nvSpPr>
                <p:cNvPr id="32" name="Google Shape;32;p2"/>
                <p:cNvSpPr/>
                <p:nvPr/>
              </p:nvSpPr>
              <p:spPr>
                <a:xfrm>
                  <a:off x="1582363" y="523806"/>
                  <a:ext cx="1171828" cy="123785"/>
                </a:xfrm>
                <a:custGeom>
                  <a:avLst/>
                  <a:gdLst/>
                  <a:ahLst/>
                  <a:cxnLst/>
                  <a:rect l="l" t="t" r="r" b="b"/>
                  <a:pathLst>
                    <a:path w="7953" h="842" extrusionOk="0">
                      <a:moveTo>
                        <a:pt x="324" y="277"/>
                      </a:moveTo>
                      <a:lnTo>
                        <a:pt x="324" y="344"/>
                      </a:lnTo>
                      <a:lnTo>
                        <a:pt x="81" y="344"/>
                      </a:lnTo>
                      <a:lnTo>
                        <a:pt x="81" y="569"/>
                      </a:lnTo>
                      <a:lnTo>
                        <a:pt x="352" y="569"/>
                      </a:lnTo>
                      <a:lnTo>
                        <a:pt x="352" y="637"/>
                      </a:lnTo>
                      <a:lnTo>
                        <a:pt x="0" y="637"/>
                      </a:lnTo>
                      <a:lnTo>
                        <a:pt x="0" y="11"/>
                      </a:lnTo>
                      <a:lnTo>
                        <a:pt x="338" y="11"/>
                      </a:lnTo>
                      <a:lnTo>
                        <a:pt x="338" y="79"/>
                      </a:lnTo>
                      <a:lnTo>
                        <a:pt x="81" y="79"/>
                      </a:lnTo>
                      <a:lnTo>
                        <a:pt x="81" y="277"/>
                      </a:lnTo>
                      <a:lnTo>
                        <a:pt x="324" y="277"/>
                      </a:lnTo>
                      <a:close/>
                      <a:moveTo>
                        <a:pt x="401" y="188"/>
                      </a:moveTo>
                      <a:lnTo>
                        <a:pt x="492" y="188"/>
                      </a:lnTo>
                      <a:lnTo>
                        <a:pt x="556" y="284"/>
                      </a:lnTo>
                      <a:lnTo>
                        <a:pt x="566" y="300"/>
                      </a:lnTo>
                      <a:lnTo>
                        <a:pt x="578" y="317"/>
                      </a:lnTo>
                      <a:lnTo>
                        <a:pt x="589" y="337"/>
                      </a:lnTo>
                      <a:lnTo>
                        <a:pt x="601" y="357"/>
                      </a:lnTo>
                      <a:lnTo>
                        <a:pt x="604" y="357"/>
                      </a:lnTo>
                      <a:lnTo>
                        <a:pt x="614" y="340"/>
                      </a:lnTo>
                      <a:lnTo>
                        <a:pt x="625" y="321"/>
                      </a:lnTo>
                      <a:lnTo>
                        <a:pt x="636" y="303"/>
                      </a:lnTo>
                      <a:lnTo>
                        <a:pt x="649" y="283"/>
                      </a:lnTo>
                      <a:lnTo>
                        <a:pt x="712" y="188"/>
                      </a:lnTo>
                      <a:lnTo>
                        <a:pt x="800" y="188"/>
                      </a:lnTo>
                      <a:lnTo>
                        <a:pt x="646" y="405"/>
                      </a:lnTo>
                      <a:lnTo>
                        <a:pt x="805" y="637"/>
                      </a:lnTo>
                      <a:lnTo>
                        <a:pt x="712" y="637"/>
                      </a:lnTo>
                      <a:lnTo>
                        <a:pt x="646" y="535"/>
                      </a:lnTo>
                      <a:lnTo>
                        <a:pt x="635" y="520"/>
                      </a:lnTo>
                      <a:lnTo>
                        <a:pt x="624" y="501"/>
                      </a:lnTo>
                      <a:lnTo>
                        <a:pt x="612" y="481"/>
                      </a:lnTo>
                      <a:lnTo>
                        <a:pt x="598" y="457"/>
                      </a:lnTo>
                      <a:lnTo>
                        <a:pt x="596" y="457"/>
                      </a:lnTo>
                      <a:lnTo>
                        <a:pt x="588" y="472"/>
                      </a:lnTo>
                      <a:lnTo>
                        <a:pt x="578" y="490"/>
                      </a:lnTo>
                      <a:lnTo>
                        <a:pt x="564" y="511"/>
                      </a:lnTo>
                      <a:lnTo>
                        <a:pt x="549" y="535"/>
                      </a:lnTo>
                      <a:lnTo>
                        <a:pt x="484" y="637"/>
                      </a:lnTo>
                      <a:lnTo>
                        <a:pt x="394" y="637"/>
                      </a:lnTo>
                      <a:lnTo>
                        <a:pt x="553" y="408"/>
                      </a:lnTo>
                      <a:lnTo>
                        <a:pt x="401" y="188"/>
                      </a:lnTo>
                      <a:close/>
                      <a:moveTo>
                        <a:pt x="883" y="820"/>
                      </a:moveTo>
                      <a:lnTo>
                        <a:pt x="883" y="334"/>
                      </a:lnTo>
                      <a:lnTo>
                        <a:pt x="883" y="298"/>
                      </a:lnTo>
                      <a:lnTo>
                        <a:pt x="882" y="261"/>
                      </a:lnTo>
                      <a:lnTo>
                        <a:pt x="881" y="224"/>
                      </a:lnTo>
                      <a:lnTo>
                        <a:pt x="880" y="188"/>
                      </a:lnTo>
                      <a:lnTo>
                        <a:pt x="953" y="188"/>
                      </a:lnTo>
                      <a:lnTo>
                        <a:pt x="957" y="265"/>
                      </a:lnTo>
                      <a:lnTo>
                        <a:pt x="958" y="265"/>
                      </a:lnTo>
                      <a:lnTo>
                        <a:pt x="965" y="255"/>
                      </a:lnTo>
                      <a:lnTo>
                        <a:pt x="972" y="244"/>
                      </a:lnTo>
                      <a:lnTo>
                        <a:pt x="979" y="235"/>
                      </a:lnTo>
                      <a:lnTo>
                        <a:pt x="988" y="227"/>
                      </a:lnTo>
                      <a:lnTo>
                        <a:pt x="996" y="219"/>
                      </a:lnTo>
                      <a:lnTo>
                        <a:pt x="1005" y="211"/>
                      </a:lnTo>
                      <a:lnTo>
                        <a:pt x="1014" y="205"/>
                      </a:lnTo>
                      <a:lnTo>
                        <a:pt x="1024" y="199"/>
                      </a:lnTo>
                      <a:lnTo>
                        <a:pt x="1034" y="194"/>
                      </a:lnTo>
                      <a:lnTo>
                        <a:pt x="1045" y="190"/>
                      </a:lnTo>
                      <a:lnTo>
                        <a:pt x="1055" y="186"/>
                      </a:lnTo>
                      <a:lnTo>
                        <a:pt x="1068" y="183"/>
                      </a:lnTo>
                      <a:lnTo>
                        <a:pt x="1079" y="181"/>
                      </a:lnTo>
                      <a:lnTo>
                        <a:pt x="1091" y="178"/>
                      </a:lnTo>
                      <a:lnTo>
                        <a:pt x="1105" y="177"/>
                      </a:lnTo>
                      <a:lnTo>
                        <a:pt x="1118" y="177"/>
                      </a:lnTo>
                      <a:lnTo>
                        <a:pt x="1138" y="178"/>
                      </a:lnTo>
                      <a:lnTo>
                        <a:pt x="1157" y="182"/>
                      </a:lnTo>
                      <a:lnTo>
                        <a:pt x="1166" y="184"/>
                      </a:lnTo>
                      <a:lnTo>
                        <a:pt x="1176" y="187"/>
                      </a:lnTo>
                      <a:lnTo>
                        <a:pt x="1185" y="190"/>
                      </a:lnTo>
                      <a:lnTo>
                        <a:pt x="1193" y="193"/>
                      </a:lnTo>
                      <a:lnTo>
                        <a:pt x="1201" y="198"/>
                      </a:lnTo>
                      <a:lnTo>
                        <a:pt x="1210" y="202"/>
                      </a:lnTo>
                      <a:lnTo>
                        <a:pt x="1218" y="207"/>
                      </a:lnTo>
                      <a:lnTo>
                        <a:pt x="1225" y="213"/>
                      </a:lnTo>
                      <a:lnTo>
                        <a:pt x="1240" y="226"/>
                      </a:lnTo>
                      <a:lnTo>
                        <a:pt x="1254" y="241"/>
                      </a:lnTo>
                      <a:lnTo>
                        <a:pt x="1266" y="258"/>
                      </a:lnTo>
                      <a:lnTo>
                        <a:pt x="1277" y="275"/>
                      </a:lnTo>
                      <a:lnTo>
                        <a:pt x="1287" y="294"/>
                      </a:lnTo>
                      <a:lnTo>
                        <a:pt x="1294" y="314"/>
                      </a:lnTo>
                      <a:lnTo>
                        <a:pt x="1300" y="335"/>
                      </a:lnTo>
                      <a:lnTo>
                        <a:pt x="1304" y="357"/>
                      </a:lnTo>
                      <a:lnTo>
                        <a:pt x="1307" y="381"/>
                      </a:lnTo>
                      <a:lnTo>
                        <a:pt x="1308" y="406"/>
                      </a:lnTo>
                      <a:lnTo>
                        <a:pt x="1307" y="434"/>
                      </a:lnTo>
                      <a:lnTo>
                        <a:pt x="1304" y="460"/>
                      </a:lnTo>
                      <a:lnTo>
                        <a:pt x="1302" y="473"/>
                      </a:lnTo>
                      <a:lnTo>
                        <a:pt x="1299" y="485"/>
                      </a:lnTo>
                      <a:lnTo>
                        <a:pt x="1296" y="497"/>
                      </a:lnTo>
                      <a:lnTo>
                        <a:pt x="1292" y="509"/>
                      </a:lnTo>
                      <a:lnTo>
                        <a:pt x="1288" y="520"/>
                      </a:lnTo>
                      <a:lnTo>
                        <a:pt x="1283" y="530"/>
                      </a:lnTo>
                      <a:lnTo>
                        <a:pt x="1278" y="541"/>
                      </a:lnTo>
                      <a:lnTo>
                        <a:pt x="1272" y="551"/>
                      </a:lnTo>
                      <a:lnTo>
                        <a:pt x="1266" y="560"/>
                      </a:lnTo>
                      <a:lnTo>
                        <a:pt x="1260" y="569"/>
                      </a:lnTo>
                      <a:lnTo>
                        <a:pt x="1253" y="579"/>
                      </a:lnTo>
                      <a:lnTo>
                        <a:pt x="1245" y="587"/>
                      </a:lnTo>
                      <a:lnTo>
                        <a:pt x="1231" y="601"/>
                      </a:lnTo>
                      <a:lnTo>
                        <a:pt x="1215" y="614"/>
                      </a:lnTo>
                      <a:lnTo>
                        <a:pt x="1207" y="619"/>
                      </a:lnTo>
                      <a:lnTo>
                        <a:pt x="1198" y="624"/>
                      </a:lnTo>
                      <a:lnTo>
                        <a:pt x="1190" y="628"/>
                      </a:lnTo>
                      <a:lnTo>
                        <a:pt x="1181" y="632"/>
                      </a:lnTo>
                      <a:lnTo>
                        <a:pt x="1163" y="638"/>
                      </a:lnTo>
                      <a:lnTo>
                        <a:pt x="1144" y="643"/>
                      </a:lnTo>
                      <a:lnTo>
                        <a:pt x="1123" y="647"/>
                      </a:lnTo>
                      <a:lnTo>
                        <a:pt x="1103" y="648"/>
                      </a:lnTo>
                      <a:lnTo>
                        <a:pt x="1091" y="647"/>
                      </a:lnTo>
                      <a:lnTo>
                        <a:pt x="1079" y="646"/>
                      </a:lnTo>
                      <a:lnTo>
                        <a:pt x="1069" y="644"/>
                      </a:lnTo>
                      <a:lnTo>
                        <a:pt x="1058" y="642"/>
                      </a:lnTo>
                      <a:lnTo>
                        <a:pt x="1048" y="640"/>
                      </a:lnTo>
                      <a:lnTo>
                        <a:pt x="1038" y="637"/>
                      </a:lnTo>
                      <a:lnTo>
                        <a:pt x="1029" y="633"/>
                      </a:lnTo>
                      <a:lnTo>
                        <a:pt x="1019" y="629"/>
                      </a:lnTo>
                      <a:lnTo>
                        <a:pt x="1011" y="625"/>
                      </a:lnTo>
                      <a:lnTo>
                        <a:pt x="1003" y="620"/>
                      </a:lnTo>
                      <a:lnTo>
                        <a:pt x="996" y="614"/>
                      </a:lnTo>
                      <a:lnTo>
                        <a:pt x="989" y="607"/>
                      </a:lnTo>
                      <a:lnTo>
                        <a:pt x="981" y="600"/>
                      </a:lnTo>
                      <a:lnTo>
                        <a:pt x="975" y="593"/>
                      </a:lnTo>
                      <a:lnTo>
                        <a:pt x="969" y="585"/>
                      </a:lnTo>
                      <a:lnTo>
                        <a:pt x="964" y="577"/>
                      </a:lnTo>
                      <a:lnTo>
                        <a:pt x="964" y="820"/>
                      </a:lnTo>
                      <a:lnTo>
                        <a:pt x="883" y="820"/>
                      </a:lnTo>
                      <a:close/>
                      <a:moveTo>
                        <a:pt x="964" y="377"/>
                      </a:moveTo>
                      <a:lnTo>
                        <a:pt x="964" y="454"/>
                      </a:lnTo>
                      <a:lnTo>
                        <a:pt x="964" y="468"/>
                      </a:lnTo>
                      <a:lnTo>
                        <a:pt x="966" y="480"/>
                      </a:lnTo>
                      <a:lnTo>
                        <a:pt x="969" y="492"/>
                      </a:lnTo>
                      <a:lnTo>
                        <a:pt x="972" y="504"/>
                      </a:lnTo>
                      <a:lnTo>
                        <a:pt x="977" y="515"/>
                      </a:lnTo>
                      <a:lnTo>
                        <a:pt x="983" y="525"/>
                      </a:lnTo>
                      <a:lnTo>
                        <a:pt x="991" y="535"/>
                      </a:lnTo>
                      <a:lnTo>
                        <a:pt x="1000" y="546"/>
                      </a:lnTo>
                      <a:lnTo>
                        <a:pt x="1009" y="554"/>
                      </a:lnTo>
                      <a:lnTo>
                        <a:pt x="1018" y="562"/>
                      </a:lnTo>
                      <a:lnTo>
                        <a:pt x="1029" y="568"/>
                      </a:lnTo>
                      <a:lnTo>
                        <a:pt x="1040" y="573"/>
                      </a:lnTo>
                      <a:lnTo>
                        <a:pt x="1051" y="578"/>
                      </a:lnTo>
                      <a:lnTo>
                        <a:pt x="1064" y="581"/>
                      </a:lnTo>
                      <a:lnTo>
                        <a:pt x="1077" y="583"/>
                      </a:lnTo>
                      <a:lnTo>
                        <a:pt x="1090" y="583"/>
                      </a:lnTo>
                      <a:lnTo>
                        <a:pt x="1106" y="583"/>
                      </a:lnTo>
                      <a:lnTo>
                        <a:pt x="1120" y="580"/>
                      </a:lnTo>
                      <a:lnTo>
                        <a:pt x="1133" y="577"/>
                      </a:lnTo>
                      <a:lnTo>
                        <a:pt x="1147" y="571"/>
                      </a:lnTo>
                      <a:lnTo>
                        <a:pt x="1159" y="564"/>
                      </a:lnTo>
                      <a:lnTo>
                        <a:pt x="1170" y="556"/>
                      </a:lnTo>
                      <a:lnTo>
                        <a:pt x="1181" y="547"/>
                      </a:lnTo>
                      <a:lnTo>
                        <a:pt x="1190" y="535"/>
                      </a:lnTo>
                      <a:lnTo>
                        <a:pt x="1198" y="523"/>
                      </a:lnTo>
                      <a:lnTo>
                        <a:pt x="1205" y="510"/>
                      </a:lnTo>
                      <a:lnTo>
                        <a:pt x="1212" y="495"/>
                      </a:lnTo>
                      <a:lnTo>
                        <a:pt x="1217" y="480"/>
                      </a:lnTo>
                      <a:lnTo>
                        <a:pt x="1221" y="463"/>
                      </a:lnTo>
                      <a:lnTo>
                        <a:pt x="1224" y="447"/>
                      </a:lnTo>
                      <a:lnTo>
                        <a:pt x="1226" y="428"/>
                      </a:lnTo>
                      <a:lnTo>
                        <a:pt x="1226" y="410"/>
                      </a:lnTo>
                      <a:lnTo>
                        <a:pt x="1226" y="392"/>
                      </a:lnTo>
                      <a:lnTo>
                        <a:pt x="1224" y="376"/>
                      </a:lnTo>
                      <a:lnTo>
                        <a:pt x="1221" y="360"/>
                      </a:lnTo>
                      <a:lnTo>
                        <a:pt x="1218" y="345"/>
                      </a:lnTo>
                      <a:lnTo>
                        <a:pt x="1213" y="331"/>
                      </a:lnTo>
                      <a:lnTo>
                        <a:pt x="1206" y="317"/>
                      </a:lnTo>
                      <a:lnTo>
                        <a:pt x="1200" y="305"/>
                      </a:lnTo>
                      <a:lnTo>
                        <a:pt x="1192" y="293"/>
                      </a:lnTo>
                      <a:lnTo>
                        <a:pt x="1182" y="280"/>
                      </a:lnTo>
                      <a:lnTo>
                        <a:pt x="1172" y="271"/>
                      </a:lnTo>
                      <a:lnTo>
                        <a:pt x="1160" y="262"/>
                      </a:lnTo>
                      <a:lnTo>
                        <a:pt x="1149" y="255"/>
                      </a:lnTo>
                      <a:lnTo>
                        <a:pt x="1136" y="249"/>
                      </a:lnTo>
                      <a:lnTo>
                        <a:pt x="1122" y="245"/>
                      </a:lnTo>
                      <a:lnTo>
                        <a:pt x="1108" y="243"/>
                      </a:lnTo>
                      <a:lnTo>
                        <a:pt x="1092" y="242"/>
                      </a:lnTo>
                      <a:lnTo>
                        <a:pt x="1082" y="243"/>
                      </a:lnTo>
                      <a:lnTo>
                        <a:pt x="1072" y="244"/>
                      </a:lnTo>
                      <a:lnTo>
                        <a:pt x="1062" y="246"/>
                      </a:lnTo>
                      <a:lnTo>
                        <a:pt x="1052" y="249"/>
                      </a:lnTo>
                      <a:lnTo>
                        <a:pt x="1042" y="254"/>
                      </a:lnTo>
                      <a:lnTo>
                        <a:pt x="1033" y="258"/>
                      </a:lnTo>
                      <a:lnTo>
                        <a:pt x="1024" y="264"/>
                      </a:lnTo>
                      <a:lnTo>
                        <a:pt x="1015" y="270"/>
                      </a:lnTo>
                      <a:lnTo>
                        <a:pt x="1007" y="277"/>
                      </a:lnTo>
                      <a:lnTo>
                        <a:pt x="999" y="285"/>
                      </a:lnTo>
                      <a:lnTo>
                        <a:pt x="993" y="294"/>
                      </a:lnTo>
                      <a:lnTo>
                        <a:pt x="987" y="303"/>
                      </a:lnTo>
                      <a:lnTo>
                        <a:pt x="981" y="312"/>
                      </a:lnTo>
                      <a:lnTo>
                        <a:pt x="976" y="321"/>
                      </a:lnTo>
                      <a:lnTo>
                        <a:pt x="972" y="333"/>
                      </a:lnTo>
                      <a:lnTo>
                        <a:pt x="969" y="344"/>
                      </a:lnTo>
                      <a:lnTo>
                        <a:pt x="967" y="353"/>
                      </a:lnTo>
                      <a:lnTo>
                        <a:pt x="965" y="363"/>
                      </a:lnTo>
                      <a:lnTo>
                        <a:pt x="964" y="370"/>
                      </a:lnTo>
                      <a:lnTo>
                        <a:pt x="964" y="377"/>
                      </a:lnTo>
                      <a:close/>
                      <a:moveTo>
                        <a:pt x="1771" y="427"/>
                      </a:moveTo>
                      <a:lnTo>
                        <a:pt x="1457" y="426"/>
                      </a:lnTo>
                      <a:lnTo>
                        <a:pt x="1458" y="445"/>
                      </a:lnTo>
                      <a:lnTo>
                        <a:pt x="1460" y="463"/>
                      </a:lnTo>
                      <a:lnTo>
                        <a:pt x="1464" y="480"/>
                      </a:lnTo>
                      <a:lnTo>
                        <a:pt x="1469" y="495"/>
                      </a:lnTo>
                      <a:lnTo>
                        <a:pt x="1477" y="510"/>
                      </a:lnTo>
                      <a:lnTo>
                        <a:pt x="1484" y="523"/>
                      </a:lnTo>
                      <a:lnTo>
                        <a:pt x="1493" y="535"/>
                      </a:lnTo>
                      <a:lnTo>
                        <a:pt x="1504" y="546"/>
                      </a:lnTo>
                      <a:lnTo>
                        <a:pt x="1515" y="554"/>
                      </a:lnTo>
                      <a:lnTo>
                        <a:pt x="1526" y="562"/>
                      </a:lnTo>
                      <a:lnTo>
                        <a:pt x="1537" y="568"/>
                      </a:lnTo>
                      <a:lnTo>
                        <a:pt x="1551" y="573"/>
                      </a:lnTo>
                      <a:lnTo>
                        <a:pt x="1564" y="577"/>
                      </a:lnTo>
                      <a:lnTo>
                        <a:pt x="1578" y="580"/>
                      </a:lnTo>
                      <a:lnTo>
                        <a:pt x="1594" y="582"/>
                      </a:lnTo>
                      <a:lnTo>
                        <a:pt x="1610" y="582"/>
                      </a:lnTo>
                      <a:lnTo>
                        <a:pt x="1628" y="582"/>
                      </a:lnTo>
                      <a:lnTo>
                        <a:pt x="1644" y="581"/>
                      </a:lnTo>
                      <a:lnTo>
                        <a:pt x="1660" y="579"/>
                      </a:lnTo>
                      <a:lnTo>
                        <a:pt x="1676" y="577"/>
                      </a:lnTo>
                      <a:lnTo>
                        <a:pt x="1690" y="573"/>
                      </a:lnTo>
                      <a:lnTo>
                        <a:pt x="1706" y="569"/>
                      </a:lnTo>
                      <a:lnTo>
                        <a:pt x="1720" y="564"/>
                      </a:lnTo>
                      <a:lnTo>
                        <a:pt x="1735" y="559"/>
                      </a:lnTo>
                      <a:lnTo>
                        <a:pt x="1748" y="618"/>
                      </a:lnTo>
                      <a:lnTo>
                        <a:pt x="1733" y="624"/>
                      </a:lnTo>
                      <a:lnTo>
                        <a:pt x="1715" y="630"/>
                      </a:lnTo>
                      <a:lnTo>
                        <a:pt x="1698" y="635"/>
                      </a:lnTo>
                      <a:lnTo>
                        <a:pt x="1680" y="639"/>
                      </a:lnTo>
                      <a:lnTo>
                        <a:pt x="1661" y="642"/>
                      </a:lnTo>
                      <a:lnTo>
                        <a:pt x="1641" y="644"/>
                      </a:lnTo>
                      <a:lnTo>
                        <a:pt x="1621" y="646"/>
                      </a:lnTo>
                      <a:lnTo>
                        <a:pt x="1599" y="647"/>
                      </a:lnTo>
                      <a:lnTo>
                        <a:pt x="1574" y="646"/>
                      </a:lnTo>
                      <a:lnTo>
                        <a:pt x="1551" y="642"/>
                      </a:lnTo>
                      <a:lnTo>
                        <a:pt x="1539" y="640"/>
                      </a:lnTo>
                      <a:lnTo>
                        <a:pt x="1528" y="637"/>
                      </a:lnTo>
                      <a:lnTo>
                        <a:pt x="1518" y="634"/>
                      </a:lnTo>
                      <a:lnTo>
                        <a:pt x="1507" y="631"/>
                      </a:lnTo>
                      <a:lnTo>
                        <a:pt x="1497" y="627"/>
                      </a:lnTo>
                      <a:lnTo>
                        <a:pt x="1488" y="622"/>
                      </a:lnTo>
                      <a:lnTo>
                        <a:pt x="1479" y="617"/>
                      </a:lnTo>
                      <a:lnTo>
                        <a:pt x="1469" y="612"/>
                      </a:lnTo>
                      <a:lnTo>
                        <a:pt x="1461" y="605"/>
                      </a:lnTo>
                      <a:lnTo>
                        <a:pt x="1453" y="598"/>
                      </a:lnTo>
                      <a:lnTo>
                        <a:pt x="1445" y="592"/>
                      </a:lnTo>
                      <a:lnTo>
                        <a:pt x="1438" y="584"/>
                      </a:lnTo>
                      <a:lnTo>
                        <a:pt x="1430" y="576"/>
                      </a:lnTo>
                      <a:lnTo>
                        <a:pt x="1423" y="567"/>
                      </a:lnTo>
                      <a:lnTo>
                        <a:pt x="1417" y="559"/>
                      </a:lnTo>
                      <a:lnTo>
                        <a:pt x="1412" y="551"/>
                      </a:lnTo>
                      <a:lnTo>
                        <a:pt x="1406" y="542"/>
                      </a:lnTo>
                      <a:lnTo>
                        <a:pt x="1402" y="531"/>
                      </a:lnTo>
                      <a:lnTo>
                        <a:pt x="1397" y="522"/>
                      </a:lnTo>
                      <a:lnTo>
                        <a:pt x="1393" y="512"/>
                      </a:lnTo>
                      <a:lnTo>
                        <a:pt x="1389" y="501"/>
                      </a:lnTo>
                      <a:lnTo>
                        <a:pt x="1386" y="490"/>
                      </a:lnTo>
                      <a:lnTo>
                        <a:pt x="1384" y="480"/>
                      </a:lnTo>
                      <a:lnTo>
                        <a:pt x="1382" y="469"/>
                      </a:lnTo>
                      <a:lnTo>
                        <a:pt x="1379" y="445"/>
                      </a:lnTo>
                      <a:lnTo>
                        <a:pt x="1378" y="419"/>
                      </a:lnTo>
                      <a:lnTo>
                        <a:pt x="1379" y="394"/>
                      </a:lnTo>
                      <a:lnTo>
                        <a:pt x="1382" y="370"/>
                      </a:lnTo>
                      <a:lnTo>
                        <a:pt x="1386" y="346"/>
                      </a:lnTo>
                      <a:lnTo>
                        <a:pt x="1392" y="324"/>
                      </a:lnTo>
                      <a:lnTo>
                        <a:pt x="1397" y="313"/>
                      </a:lnTo>
                      <a:lnTo>
                        <a:pt x="1401" y="303"/>
                      </a:lnTo>
                      <a:lnTo>
                        <a:pt x="1406" y="293"/>
                      </a:lnTo>
                      <a:lnTo>
                        <a:pt x="1411" y="282"/>
                      </a:lnTo>
                      <a:lnTo>
                        <a:pt x="1416" y="273"/>
                      </a:lnTo>
                      <a:lnTo>
                        <a:pt x="1422" y="264"/>
                      </a:lnTo>
                      <a:lnTo>
                        <a:pt x="1428" y="255"/>
                      </a:lnTo>
                      <a:lnTo>
                        <a:pt x="1436" y="246"/>
                      </a:lnTo>
                      <a:lnTo>
                        <a:pt x="1443" y="238"/>
                      </a:lnTo>
                      <a:lnTo>
                        <a:pt x="1451" y="230"/>
                      </a:lnTo>
                      <a:lnTo>
                        <a:pt x="1458" y="223"/>
                      </a:lnTo>
                      <a:lnTo>
                        <a:pt x="1466" y="217"/>
                      </a:lnTo>
                      <a:lnTo>
                        <a:pt x="1476" y="210"/>
                      </a:lnTo>
                      <a:lnTo>
                        <a:pt x="1484" y="204"/>
                      </a:lnTo>
                      <a:lnTo>
                        <a:pt x="1493" y="199"/>
                      </a:lnTo>
                      <a:lnTo>
                        <a:pt x="1502" y="195"/>
                      </a:lnTo>
                      <a:lnTo>
                        <a:pt x="1513" y="191"/>
                      </a:lnTo>
                      <a:lnTo>
                        <a:pt x="1522" y="187"/>
                      </a:lnTo>
                      <a:lnTo>
                        <a:pt x="1532" y="185"/>
                      </a:lnTo>
                      <a:lnTo>
                        <a:pt x="1543" y="182"/>
                      </a:lnTo>
                      <a:lnTo>
                        <a:pt x="1554" y="179"/>
                      </a:lnTo>
                      <a:lnTo>
                        <a:pt x="1565" y="178"/>
                      </a:lnTo>
                      <a:lnTo>
                        <a:pt x="1576" y="177"/>
                      </a:lnTo>
                      <a:lnTo>
                        <a:pt x="1589" y="177"/>
                      </a:lnTo>
                      <a:lnTo>
                        <a:pt x="1601" y="177"/>
                      </a:lnTo>
                      <a:lnTo>
                        <a:pt x="1612" y="178"/>
                      </a:lnTo>
                      <a:lnTo>
                        <a:pt x="1624" y="181"/>
                      </a:lnTo>
                      <a:lnTo>
                        <a:pt x="1635" y="183"/>
                      </a:lnTo>
                      <a:lnTo>
                        <a:pt x="1645" y="185"/>
                      </a:lnTo>
                      <a:lnTo>
                        <a:pt x="1655" y="188"/>
                      </a:lnTo>
                      <a:lnTo>
                        <a:pt x="1665" y="192"/>
                      </a:lnTo>
                      <a:lnTo>
                        <a:pt x="1675" y="196"/>
                      </a:lnTo>
                      <a:lnTo>
                        <a:pt x="1683" y="201"/>
                      </a:lnTo>
                      <a:lnTo>
                        <a:pt x="1692" y="206"/>
                      </a:lnTo>
                      <a:lnTo>
                        <a:pt x="1701" y="212"/>
                      </a:lnTo>
                      <a:lnTo>
                        <a:pt x="1708" y="220"/>
                      </a:lnTo>
                      <a:lnTo>
                        <a:pt x="1716" y="227"/>
                      </a:lnTo>
                      <a:lnTo>
                        <a:pt x="1723" y="234"/>
                      </a:lnTo>
                      <a:lnTo>
                        <a:pt x="1729" y="242"/>
                      </a:lnTo>
                      <a:lnTo>
                        <a:pt x="1736" y="251"/>
                      </a:lnTo>
                      <a:lnTo>
                        <a:pt x="1745" y="266"/>
                      </a:lnTo>
                      <a:lnTo>
                        <a:pt x="1753" y="281"/>
                      </a:lnTo>
                      <a:lnTo>
                        <a:pt x="1759" y="298"/>
                      </a:lnTo>
                      <a:lnTo>
                        <a:pt x="1764" y="314"/>
                      </a:lnTo>
                      <a:lnTo>
                        <a:pt x="1768" y="332"/>
                      </a:lnTo>
                      <a:lnTo>
                        <a:pt x="1772" y="349"/>
                      </a:lnTo>
                      <a:lnTo>
                        <a:pt x="1774" y="369"/>
                      </a:lnTo>
                      <a:lnTo>
                        <a:pt x="1774" y="388"/>
                      </a:lnTo>
                      <a:lnTo>
                        <a:pt x="1774" y="400"/>
                      </a:lnTo>
                      <a:lnTo>
                        <a:pt x="1773" y="410"/>
                      </a:lnTo>
                      <a:lnTo>
                        <a:pt x="1772" y="419"/>
                      </a:lnTo>
                      <a:lnTo>
                        <a:pt x="1771" y="427"/>
                      </a:lnTo>
                      <a:close/>
                      <a:moveTo>
                        <a:pt x="1457" y="368"/>
                      </a:moveTo>
                      <a:lnTo>
                        <a:pt x="1696" y="368"/>
                      </a:lnTo>
                      <a:lnTo>
                        <a:pt x="1696" y="355"/>
                      </a:lnTo>
                      <a:lnTo>
                        <a:pt x="1694" y="344"/>
                      </a:lnTo>
                      <a:lnTo>
                        <a:pt x="1692" y="332"/>
                      </a:lnTo>
                      <a:lnTo>
                        <a:pt x="1690" y="321"/>
                      </a:lnTo>
                      <a:lnTo>
                        <a:pt x="1687" y="311"/>
                      </a:lnTo>
                      <a:lnTo>
                        <a:pt x="1683" y="301"/>
                      </a:lnTo>
                      <a:lnTo>
                        <a:pt x="1678" y="292"/>
                      </a:lnTo>
                      <a:lnTo>
                        <a:pt x="1673" y="282"/>
                      </a:lnTo>
                      <a:lnTo>
                        <a:pt x="1666" y="271"/>
                      </a:lnTo>
                      <a:lnTo>
                        <a:pt x="1656" y="262"/>
                      </a:lnTo>
                      <a:lnTo>
                        <a:pt x="1646" y="254"/>
                      </a:lnTo>
                      <a:lnTo>
                        <a:pt x="1636" y="247"/>
                      </a:lnTo>
                      <a:lnTo>
                        <a:pt x="1624" y="242"/>
                      </a:lnTo>
                      <a:lnTo>
                        <a:pt x="1611" y="239"/>
                      </a:lnTo>
                      <a:lnTo>
                        <a:pt x="1597" y="237"/>
                      </a:lnTo>
                      <a:lnTo>
                        <a:pt x="1583" y="236"/>
                      </a:lnTo>
                      <a:lnTo>
                        <a:pt x="1568" y="237"/>
                      </a:lnTo>
                      <a:lnTo>
                        <a:pt x="1555" y="239"/>
                      </a:lnTo>
                      <a:lnTo>
                        <a:pt x="1542" y="242"/>
                      </a:lnTo>
                      <a:lnTo>
                        <a:pt x="1531" y="247"/>
                      </a:lnTo>
                      <a:lnTo>
                        <a:pt x="1520" y="254"/>
                      </a:lnTo>
                      <a:lnTo>
                        <a:pt x="1510" y="261"/>
                      </a:lnTo>
                      <a:lnTo>
                        <a:pt x="1500" y="270"/>
                      </a:lnTo>
                      <a:lnTo>
                        <a:pt x="1491" y="280"/>
                      </a:lnTo>
                      <a:lnTo>
                        <a:pt x="1485" y="290"/>
                      </a:lnTo>
                      <a:lnTo>
                        <a:pt x="1479" y="300"/>
                      </a:lnTo>
                      <a:lnTo>
                        <a:pt x="1474" y="310"/>
                      </a:lnTo>
                      <a:lnTo>
                        <a:pt x="1468" y="320"/>
                      </a:lnTo>
                      <a:lnTo>
                        <a:pt x="1464" y="332"/>
                      </a:lnTo>
                      <a:lnTo>
                        <a:pt x="1461" y="343"/>
                      </a:lnTo>
                      <a:lnTo>
                        <a:pt x="1459" y="355"/>
                      </a:lnTo>
                      <a:lnTo>
                        <a:pt x="1457" y="368"/>
                      </a:lnTo>
                      <a:close/>
                      <a:moveTo>
                        <a:pt x="1875" y="637"/>
                      </a:moveTo>
                      <a:lnTo>
                        <a:pt x="1875" y="328"/>
                      </a:lnTo>
                      <a:lnTo>
                        <a:pt x="1875" y="291"/>
                      </a:lnTo>
                      <a:lnTo>
                        <a:pt x="1874" y="256"/>
                      </a:lnTo>
                      <a:lnTo>
                        <a:pt x="1873" y="221"/>
                      </a:lnTo>
                      <a:lnTo>
                        <a:pt x="1872" y="188"/>
                      </a:lnTo>
                      <a:lnTo>
                        <a:pt x="1944" y="188"/>
                      </a:lnTo>
                      <a:lnTo>
                        <a:pt x="1946" y="276"/>
                      </a:lnTo>
                      <a:lnTo>
                        <a:pt x="1950" y="276"/>
                      </a:lnTo>
                      <a:lnTo>
                        <a:pt x="1954" y="265"/>
                      </a:lnTo>
                      <a:lnTo>
                        <a:pt x="1959" y="255"/>
                      </a:lnTo>
                      <a:lnTo>
                        <a:pt x="1964" y="245"/>
                      </a:lnTo>
                      <a:lnTo>
                        <a:pt x="1970" y="236"/>
                      </a:lnTo>
                      <a:lnTo>
                        <a:pt x="1976" y="227"/>
                      </a:lnTo>
                      <a:lnTo>
                        <a:pt x="1983" y="219"/>
                      </a:lnTo>
                      <a:lnTo>
                        <a:pt x="1991" y="211"/>
                      </a:lnTo>
                      <a:lnTo>
                        <a:pt x="2000" y="204"/>
                      </a:lnTo>
                      <a:lnTo>
                        <a:pt x="2008" y="198"/>
                      </a:lnTo>
                      <a:lnTo>
                        <a:pt x="2017" y="193"/>
                      </a:lnTo>
                      <a:lnTo>
                        <a:pt x="2026" y="188"/>
                      </a:lnTo>
                      <a:lnTo>
                        <a:pt x="2036" y="185"/>
                      </a:lnTo>
                      <a:lnTo>
                        <a:pt x="2045" y="182"/>
                      </a:lnTo>
                      <a:lnTo>
                        <a:pt x="2054" y="179"/>
                      </a:lnTo>
                      <a:lnTo>
                        <a:pt x="2064" y="177"/>
                      </a:lnTo>
                      <a:lnTo>
                        <a:pt x="2075" y="177"/>
                      </a:lnTo>
                      <a:lnTo>
                        <a:pt x="2087" y="178"/>
                      </a:lnTo>
                      <a:lnTo>
                        <a:pt x="2097" y="181"/>
                      </a:lnTo>
                      <a:lnTo>
                        <a:pt x="2097" y="258"/>
                      </a:lnTo>
                      <a:lnTo>
                        <a:pt x="2084" y="256"/>
                      </a:lnTo>
                      <a:lnTo>
                        <a:pt x="2069" y="255"/>
                      </a:lnTo>
                      <a:lnTo>
                        <a:pt x="2055" y="256"/>
                      </a:lnTo>
                      <a:lnTo>
                        <a:pt x="2043" y="258"/>
                      </a:lnTo>
                      <a:lnTo>
                        <a:pt x="2032" y="261"/>
                      </a:lnTo>
                      <a:lnTo>
                        <a:pt x="2020" y="266"/>
                      </a:lnTo>
                      <a:lnTo>
                        <a:pt x="2010" y="272"/>
                      </a:lnTo>
                      <a:lnTo>
                        <a:pt x="2000" y="280"/>
                      </a:lnTo>
                      <a:lnTo>
                        <a:pt x="1990" y="290"/>
                      </a:lnTo>
                      <a:lnTo>
                        <a:pt x="1982" y="300"/>
                      </a:lnTo>
                      <a:lnTo>
                        <a:pt x="1976" y="310"/>
                      </a:lnTo>
                      <a:lnTo>
                        <a:pt x="1971" y="321"/>
                      </a:lnTo>
                      <a:lnTo>
                        <a:pt x="1966" y="333"/>
                      </a:lnTo>
                      <a:lnTo>
                        <a:pt x="1963" y="344"/>
                      </a:lnTo>
                      <a:lnTo>
                        <a:pt x="1960" y="356"/>
                      </a:lnTo>
                      <a:lnTo>
                        <a:pt x="1958" y="370"/>
                      </a:lnTo>
                      <a:lnTo>
                        <a:pt x="1957" y="383"/>
                      </a:lnTo>
                      <a:lnTo>
                        <a:pt x="1955" y="398"/>
                      </a:lnTo>
                      <a:lnTo>
                        <a:pt x="1955" y="637"/>
                      </a:lnTo>
                      <a:lnTo>
                        <a:pt x="1875" y="637"/>
                      </a:lnTo>
                      <a:close/>
                      <a:moveTo>
                        <a:pt x="2260" y="637"/>
                      </a:moveTo>
                      <a:lnTo>
                        <a:pt x="2178" y="637"/>
                      </a:lnTo>
                      <a:lnTo>
                        <a:pt x="2178" y="188"/>
                      </a:lnTo>
                      <a:lnTo>
                        <a:pt x="2260" y="188"/>
                      </a:lnTo>
                      <a:lnTo>
                        <a:pt x="2260" y="637"/>
                      </a:lnTo>
                      <a:close/>
                      <a:moveTo>
                        <a:pt x="2219" y="105"/>
                      </a:moveTo>
                      <a:lnTo>
                        <a:pt x="2217" y="105"/>
                      </a:lnTo>
                      <a:lnTo>
                        <a:pt x="2206" y="104"/>
                      </a:lnTo>
                      <a:lnTo>
                        <a:pt x="2197" y="101"/>
                      </a:lnTo>
                      <a:lnTo>
                        <a:pt x="2193" y="99"/>
                      </a:lnTo>
                      <a:lnTo>
                        <a:pt x="2189" y="96"/>
                      </a:lnTo>
                      <a:lnTo>
                        <a:pt x="2185" y="93"/>
                      </a:lnTo>
                      <a:lnTo>
                        <a:pt x="2181" y="90"/>
                      </a:lnTo>
                      <a:lnTo>
                        <a:pt x="2174" y="82"/>
                      </a:lnTo>
                      <a:lnTo>
                        <a:pt x="2170" y="72"/>
                      </a:lnTo>
                      <a:lnTo>
                        <a:pt x="2167" y="63"/>
                      </a:lnTo>
                      <a:lnTo>
                        <a:pt x="2166" y="52"/>
                      </a:lnTo>
                      <a:lnTo>
                        <a:pt x="2167" y="42"/>
                      </a:lnTo>
                      <a:lnTo>
                        <a:pt x="2170" y="32"/>
                      </a:lnTo>
                      <a:lnTo>
                        <a:pt x="2174" y="23"/>
                      </a:lnTo>
                      <a:lnTo>
                        <a:pt x="2182" y="16"/>
                      </a:lnTo>
                      <a:lnTo>
                        <a:pt x="2185" y="12"/>
                      </a:lnTo>
                      <a:lnTo>
                        <a:pt x="2189" y="9"/>
                      </a:lnTo>
                      <a:lnTo>
                        <a:pt x="2194" y="6"/>
                      </a:lnTo>
                      <a:lnTo>
                        <a:pt x="2198" y="4"/>
                      </a:lnTo>
                      <a:lnTo>
                        <a:pt x="2208" y="2"/>
                      </a:lnTo>
                      <a:lnTo>
                        <a:pt x="2220" y="0"/>
                      </a:lnTo>
                      <a:lnTo>
                        <a:pt x="2230" y="2"/>
                      </a:lnTo>
                      <a:lnTo>
                        <a:pt x="2240" y="4"/>
                      </a:lnTo>
                      <a:lnTo>
                        <a:pt x="2244" y="6"/>
                      </a:lnTo>
                      <a:lnTo>
                        <a:pt x="2249" y="9"/>
                      </a:lnTo>
                      <a:lnTo>
                        <a:pt x="2253" y="12"/>
                      </a:lnTo>
                      <a:lnTo>
                        <a:pt x="2257" y="15"/>
                      </a:lnTo>
                      <a:lnTo>
                        <a:pt x="2263" y="23"/>
                      </a:lnTo>
                      <a:lnTo>
                        <a:pt x="2268" y="31"/>
                      </a:lnTo>
                      <a:lnTo>
                        <a:pt x="2270" y="42"/>
                      </a:lnTo>
                      <a:lnTo>
                        <a:pt x="2271" y="52"/>
                      </a:lnTo>
                      <a:lnTo>
                        <a:pt x="2270" y="63"/>
                      </a:lnTo>
                      <a:lnTo>
                        <a:pt x="2268" y="72"/>
                      </a:lnTo>
                      <a:lnTo>
                        <a:pt x="2263" y="82"/>
                      </a:lnTo>
                      <a:lnTo>
                        <a:pt x="2257" y="90"/>
                      </a:lnTo>
                      <a:lnTo>
                        <a:pt x="2253" y="93"/>
                      </a:lnTo>
                      <a:lnTo>
                        <a:pt x="2249" y="96"/>
                      </a:lnTo>
                      <a:lnTo>
                        <a:pt x="2244" y="99"/>
                      </a:lnTo>
                      <a:lnTo>
                        <a:pt x="2240" y="101"/>
                      </a:lnTo>
                      <a:lnTo>
                        <a:pt x="2235" y="103"/>
                      </a:lnTo>
                      <a:lnTo>
                        <a:pt x="2230" y="104"/>
                      </a:lnTo>
                      <a:lnTo>
                        <a:pt x="2224" y="104"/>
                      </a:lnTo>
                      <a:lnTo>
                        <a:pt x="2219" y="105"/>
                      </a:lnTo>
                      <a:close/>
                      <a:moveTo>
                        <a:pt x="2755" y="427"/>
                      </a:moveTo>
                      <a:lnTo>
                        <a:pt x="2441" y="426"/>
                      </a:lnTo>
                      <a:lnTo>
                        <a:pt x="2443" y="445"/>
                      </a:lnTo>
                      <a:lnTo>
                        <a:pt x="2446" y="463"/>
                      </a:lnTo>
                      <a:lnTo>
                        <a:pt x="2449" y="480"/>
                      </a:lnTo>
                      <a:lnTo>
                        <a:pt x="2454" y="495"/>
                      </a:lnTo>
                      <a:lnTo>
                        <a:pt x="2461" y="510"/>
                      </a:lnTo>
                      <a:lnTo>
                        <a:pt x="2469" y="523"/>
                      </a:lnTo>
                      <a:lnTo>
                        <a:pt x="2478" y="535"/>
                      </a:lnTo>
                      <a:lnTo>
                        <a:pt x="2489" y="546"/>
                      </a:lnTo>
                      <a:lnTo>
                        <a:pt x="2499" y="554"/>
                      </a:lnTo>
                      <a:lnTo>
                        <a:pt x="2510" y="562"/>
                      </a:lnTo>
                      <a:lnTo>
                        <a:pt x="2523" y="568"/>
                      </a:lnTo>
                      <a:lnTo>
                        <a:pt x="2535" y="573"/>
                      </a:lnTo>
                      <a:lnTo>
                        <a:pt x="2548" y="577"/>
                      </a:lnTo>
                      <a:lnTo>
                        <a:pt x="2564" y="580"/>
                      </a:lnTo>
                      <a:lnTo>
                        <a:pt x="2579" y="582"/>
                      </a:lnTo>
                      <a:lnTo>
                        <a:pt x="2595" y="582"/>
                      </a:lnTo>
                      <a:lnTo>
                        <a:pt x="2612" y="582"/>
                      </a:lnTo>
                      <a:lnTo>
                        <a:pt x="2628" y="581"/>
                      </a:lnTo>
                      <a:lnTo>
                        <a:pt x="2644" y="579"/>
                      </a:lnTo>
                      <a:lnTo>
                        <a:pt x="2660" y="577"/>
                      </a:lnTo>
                      <a:lnTo>
                        <a:pt x="2676" y="573"/>
                      </a:lnTo>
                      <a:lnTo>
                        <a:pt x="2690" y="569"/>
                      </a:lnTo>
                      <a:lnTo>
                        <a:pt x="2705" y="564"/>
                      </a:lnTo>
                      <a:lnTo>
                        <a:pt x="2719" y="559"/>
                      </a:lnTo>
                      <a:lnTo>
                        <a:pt x="2732" y="618"/>
                      </a:lnTo>
                      <a:lnTo>
                        <a:pt x="2717" y="624"/>
                      </a:lnTo>
                      <a:lnTo>
                        <a:pt x="2700" y="630"/>
                      </a:lnTo>
                      <a:lnTo>
                        <a:pt x="2683" y="635"/>
                      </a:lnTo>
                      <a:lnTo>
                        <a:pt x="2664" y="639"/>
                      </a:lnTo>
                      <a:lnTo>
                        <a:pt x="2645" y="642"/>
                      </a:lnTo>
                      <a:lnTo>
                        <a:pt x="2625" y="644"/>
                      </a:lnTo>
                      <a:lnTo>
                        <a:pt x="2605" y="646"/>
                      </a:lnTo>
                      <a:lnTo>
                        <a:pt x="2583" y="647"/>
                      </a:lnTo>
                      <a:lnTo>
                        <a:pt x="2559" y="646"/>
                      </a:lnTo>
                      <a:lnTo>
                        <a:pt x="2535" y="642"/>
                      </a:lnTo>
                      <a:lnTo>
                        <a:pt x="2524" y="640"/>
                      </a:lnTo>
                      <a:lnTo>
                        <a:pt x="2512" y="637"/>
                      </a:lnTo>
                      <a:lnTo>
                        <a:pt x="2502" y="634"/>
                      </a:lnTo>
                      <a:lnTo>
                        <a:pt x="2492" y="631"/>
                      </a:lnTo>
                      <a:lnTo>
                        <a:pt x="2483" y="627"/>
                      </a:lnTo>
                      <a:lnTo>
                        <a:pt x="2472" y="622"/>
                      </a:lnTo>
                      <a:lnTo>
                        <a:pt x="2463" y="617"/>
                      </a:lnTo>
                      <a:lnTo>
                        <a:pt x="2455" y="612"/>
                      </a:lnTo>
                      <a:lnTo>
                        <a:pt x="2446" y="605"/>
                      </a:lnTo>
                      <a:lnTo>
                        <a:pt x="2437" y="598"/>
                      </a:lnTo>
                      <a:lnTo>
                        <a:pt x="2429" y="592"/>
                      </a:lnTo>
                      <a:lnTo>
                        <a:pt x="2422" y="584"/>
                      </a:lnTo>
                      <a:lnTo>
                        <a:pt x="2415" y="576"/>
                      </a:lnTo>
                      <a:lnTo>
                        <a:pt x="2409" y="567"/>
                      </a:lnTo>
                      <a:lnTo>
                        <a:pt x="2401" y="559"/>
                      </a:lnTo>
                      <a:lnTo>
                        <a:pt x="2396" y="551"/>
                      </a:lnTo>
                      <a:lnTo>
                        <a:pt x="2391" y="542"/>
                      </a:lnTo>
                      <a:lnTo>
                        <a:pt x="2386" y="531"/>
                      </a:lnTo>
                      <a:lnTo>
                        <a:pt x="2382" y="522"/>
                      </a:lnTo>
                      <a:lnTo>
                        <a:pt x="2378" y="512"/>
                      </a:lnTo>
                      <a:lnTo>
                        <a:pt x="2374" y="501"/>
                      </a:lnTo>
                      <a:lnTo>
                        <a:pt x="2371" y="490"/>
                      </a:lnTo>
                      <a:lnTo>
                        <a:pt x="2369" y="480"/>
                      </a:lnTo>
                      <a:lnTo>
                        <a:pt x="2366" y="469"/>
                      </a:lnTo>
                      <a:lnTo>
                        <a:pt x="2363" y="445"/>
                      </a:lnTo>
                      <a:lnTo>
                        <a:pt x="2362" y="419"/>
                      </a:lnTo>
                      <a:lnTo>
                        <a:pt x="2363" y="394"/>
                      </a:lnTo>
                      <a:lnTo>
                        <a:pt x="2366" y="370"/>
                      </a:lnTo>
                      <a:lnTo>
                        <a:pt x="2371" y="346"/>
                      </a:lnTo>
                      <a:lnTo>
                        <a:pt x="2377" y="324"/>
                      </a:lnTo>
                      <a:lnTo>
                        <a:pt x="2381" y="313"/>
                      </a:lnTo>
                      <a:lnTo>
                        <a:pt x="2385" y="303"/>
                      </a:lnTo>
                      <a:lnTo>
                        <a:pt x="2390" y="293"/>
                      </a:lnTo>
                      <a:lnTo>
                        <a:pt x="2395" y="282"/>
                      </a:lnTo>
                      <a:lnTo>
                        <a:pt x="2400" y="273"/>
                      </a:lnTo>
                      <a:lnTo>
                        <a:pt x="2407" y="264"/>
                      </a:lnTo>
                      <a:lnTo>
                        <a:pt x="2414" y="255"/>
                      </a:lnTo>
                      <a:lnTo>
                        <a:pt x="2420" y="246"/>
                      </a:lnTo>
                      <a:lnTo>
                        <a:pt x="2427" y="238"/>
                      </a:lnTo>
                      <a:lnTo>
                        <a:pt x="2435" y="230"/>
                      </a:lnTo>
                      <a:lnTo>
                        <a:pt x="2444" y="223"/>
                      </a:lnTo>
                      <a:lnTo>
                        <a:pt x="2452" y="217"/>
                      </a:lnTo>
                      <a:lnTo>
                        <a:pt x="2460" y="210"/>
                      </a:lnTo>
                      <a:lnTo>
                        <a:pt x="2468" y="204"/>
                      </a:lnTo>
                      <a:lnTo>
                        <a:pt x="2477" y="199"/>
                      </a:lnTo>
                      <a:lnTo>
                        <a:pt x="2487" y="195"/>
                      </a:lnTo>
                      <a:lnTo>
                        <a:pt x="2497" y="191"/>
                      </a:lnTo>
                      <a:lnTo>
                        <a:pt x="2507" y="187"/>
                      </a:lnTo>
                      <a:lnTo>
                        <a:pt x="2518" y="185"/>
                      </a:lnTo>
                      <a:lnTo>
                        <a:pt x="2528" y="182"/>
                      </a:lnTo>
                      <a:lnTo>
                        <a:pt x="2539" y="179"/>
                      </a:lnTo>
                      <a:lnTo>
                        <a:pt x="2549" y="178"/>
                      </a:lnTo>
                      <a:lnTo>
                        <a:pt x="2562" y="177"/>
                      </a:lnTo>
                      <a:lnTo>
                        <a:pt x="2573" y="177"/>
                      </a:lnTo>
                      <a:lnTo>
                        <a:pt x="2585" y="177"/>
                      </a:lnTo>
                      <a:lnTo>
                        <a:pt x="2597" y="178"/>
                      </a:lnTo>
                      <a:lnTo>
                        <a:pt x="2608" y="181"/>
                      </a:lnTo>
                      <a:lnTo>
                        <a:pt x="2619" y="183"/>
                      </a:lnTo>
                      <a:lnTo>
                        <a:pt x="2630" y="185"/>
                      </a:lnTo>
                      <a:lnTo>
                        <a:pt x="2640" y="188"/>
                      </a:lnTo>
                      <a:lnTo>
                        <a:pt x="2650" y="192"/>
                      </a:lnTo>
                      <a:lnTo>
                        <a:pt x="2659" y="196"/>
                      </a:lnTo>
                      <a:lnTo>
                        <a:pt x="2669" y="201"/>
                      </a:lnTo>
                      <a:lnTo>
                        <a:pt x="2677" y="206"/>
                      </a:lnTo>
                      <a:lnTo>
                        <a:pt x="2685" y="212"/>
                      </a:lnTo>
                      <a:lnTo>
                        <a:pt x="2693" y="220"/>
                      </a:lnTo>
                      <a:lnTo>
                        <a:pt x="2700" y="227"/>
                      </a:lnTo>
                      <a:lnTo>
                        <a:pt x="2708" y="234"/>
                      </a:lnTo>
                      <a:lnTo>
                        <a:pt x="2714" y="242"/>
                      </a:lnTo>
                      <a:lnTo>
                        <a:pt x="2721" y="251"/>
                      </a:lnTo>
                      <a:lnTo>
                        <a:pt x="2729" y="266"/>
                      </a:lnTo>
                      <a:lnTo>
                        <a:pt x="2737" y="281"/>
                      </a:lnTo>
                      <a:lnTo>
                        <a:pt x="2744" y="298"/>
                      </a:lnTo>
                      <a:lnTo>
                        <a:pt x="2749" y="314"/>
                      </a:lnTo>
                      <a:lnTo>
                        <a:pt x="2753" y="332"/>
                      </a:lnTo>
                      <a:lnTo>
                        <a:pt x="2756" y="349"/>
                      </a:lnTo>
                      <a:lnTo>
                        <a:pt x="2758" y="369"/>
                      </a:lnTo>
                      <a:lnTo>
                        <a:pt x="2759" y="388"/>
                      </a:lnTo>
                      <a:lnTo>
                        <a:pt x="2758" y="400"/>
                      </a:lnTo>
                      <a:lnTo>
                        <a:pt x="2758" y="410"/>
                      </a:lnTo>
                      <a:lnTo>
                        <a:pt x="2757" y="419"/>
                      </a:lnTo>
                      <a:lnTo>
                        <a:pt x="2755" y="427"/>
                      </a:lnTo>
                      <a:close/>
                      <a:moveTo>
                        <a:pt x="2441" y="368"/>
                      </a:moveTo>
                      <a:lnTo>
                        <a:pt x="2680" y="368"/>
                      </a:lnTo>
                      <a:lnTo>
                        <a:pt x="2680" y="355"/>
                      </a:lnTo>
                      <a:lnTo>
                        <a:pt x="2679" y="344"/>
                      </a:lnTo>
                      <a:lnTo>
                        <a:pt x="2677" y="332"/>
                      </a:lnTo>
                      <a:lnTo>
                        <a:pt x="2675" y="321"/>
                      </a:lnTo>
                      <a:lnTo>
                        <a:pt x="2672" y="311"/>
                      </a:lnTo>
                      <a:lnTo>
                        <a:pt x="2668" y="301"/>
                      </a:lnTo>
                      <a:lnTo>
                        <a:pt x="2663" y="292"/>
                      </a:lnTo>
                      <a:lnTo>
                        <a:pt x="2657" y="282"/>
                      </a:lnTo>
                      <a:lnTo>
                        <a:pt x="2650" y="271"/>
                      </a:lnTo>
                      <a:lnTo>
                        <a:pt x="2641" y="262"/>
                      </a:lnTo>
                      <a:lnTo>
                        <a:pt x="2632" y="254"/>
                      </a:lnTo>
                      <a:lnTo>
                        <a:pt x="2620" y="247"/>
                      </a:lnTo>
                      <a:lnTo>
                        <a:pt x="2609" y="242"/>
                      </a:lnTo>
                      <a:lnTo>
                        <a:pt x="2596" y="239"/>
                      </a:lnTo>
                      <a:lnTo>
                        <a:pt x="2581" y="237"/>
                      </a:lnTo>
                      <a:lnTo>
                        <a:pt x="2567" y="236"/>
                      </a:lnTo>
                      <a:lnTo>
                        <a:pt x="2552" y="237"/>
                      </a:lnTo>
                      <a:lnTo>
                        <a:pt x="2540" y="239"/>
                      </a:lnTo>
                      <a:lnTo>
                        <a:pt x="2528" y="242"/>
                      </a:lnTo>
                      <a:lnTo>
                        <a:pt x="2515" y="247"/>
                      </a:lnTo>
                      <a:lnTo>
                        <a:pt x="2504" y="254"/>
                      </a:lnTo>
                      <a:lnTo>
                        <a:pt x="2494" y="261"/>
                      </a:lnTo>
                      <a:lnTo>
                        <a:pt x="2485" y="270"/>
                      </a:lnTo>
                      <a:lnTo>
                        <a:pt x="2475" y="280"/>
                      </a:lnTo>
                      <a:lnTo>
                        <a:pt x="2469" y="290"/>
                      </a:lnTo>
                      <a:lnTo>
                        <a:pt x="2463" y="300"/>
                      </a:lnTo>
                      <a:lnTo>
                        <a:pt x="2458" y="310"/>
                      </a:lnTo>
                      <a:lnTo>
                        <a:pt x="2454" y="320"/>
                      </a:lnTo>
                      <a:lnTo>
                        <a:pt x="2450" y="332"/>
                      </a:lnTo>
                      <a:lnTo>
                        <a:pt x="2446" y="343"/>
                      </a:lnTo>
                      <a:lnTo>
                        <a:pt x="2444" y="355"/>
                      </a:lnTo>
                      <a:lnTo>
                        <a:pt x="2441" y="368"/>
                      </a:lnTo>
                      <a:close/>
                      <a:moveTo>
                        <a:pt x="2860" y="637"/>
                      </a:moveTo>
                      <a:lnTo>
                        <a:pt x="2860" y="309"/>
                      </a:lnTo>
                      <a:lnTo>
                        <a:pt x="2860" y="280"/>
                      </a:lnTo>
                      <a:lnTo>
                        <a:pt x="2859" y="250"/>
                      </a:lnTo>
                      <a:lnTo>
                        <a:pt x="2858" y="220"/>
                      </a:lnTo>
                      <a:lnTo>
                        <a:pt x="2856" y="188"/>
                      </a:lnTo>
                      <a:lnTo>
                        <a:pt x="2929" y="188"/>
                      </a:lnTo>
                      <a:lnTo>
                        <a:pt x="2933" y="262"/>
                      </a:lnTo>
                      <a:lnTo>
                        <a:pt x="2935" y="262"/>
                      </a:lnTo>
                      <a:lnTo>
                        <a:pt x="2940" y="254"/>
                      </a:lnTo>
                      <a:lnTo>
                        <a:pt x="2945" y="245"/>
                      </a:lnTo>
                      <a:lnTo>
                        <a:pt x="2951" y="237"/>
                      </a:lnTo>
                      <a:lnTo>
                        <a:pt x="2958" y="230"/>
                      </a:lnTo>
                      <a:lnTo>
                        <a:pt x="2964" y="223"/>
                      </a:lnTo>
                      <a:lnTo>
                        <a:pt x="2973" y="217"/>
                      </a:lnTo>
                      <a:lnTo>
                        <a:pt x="2981" y="210"/>
                      </a:lnTo>
                      <a:lnTo>
                        <a:pt x="2989" y="204"/>
                      </a:lnTo>
                      <a:lnTo>
                        <a:pt x="3000" y="198"/>
                      </a:lnTo>
                      <a:lnTo>
                        <a:pt x="3011" y="193"/>
                      </a:lnTo>
                      <a:lnTo>
                        <a:pt x="3022" y="188"/>
                      </a:lnTo>
                      <a:lnTo>
                        <a:pt x="3033" y="185"/>
                      </a:lnTo>
                      <a:lnTo>
                        <a:pt x="3046" y="182"/>
                      </a:lnTo>
                      <a:lnTo>
                        <a:pt x="3058" y="179"/>
                      </a:lnTo>
                      <a:lnTo>
                        <a:pt x="3070" y="177"/>
                      </a:lnTo>
                      <a:lnTo>
                        <a:pt x="3084" y="177"/>
                      </a:lnTo>
                      <a:lnTo>
                        <a:pt x="3098" y="178"/>
                      </a:lnTo>
                      <a:lnTo>
                        <a:pt x="3112" y="179"/>
                      </a:lnTo>
                      <a:lnTo>
                        <a:pt x="3126" y="183"/>
                      </a:lnTo>
                      <a:lnTo>
                        <a:pt x="3139" y="187"/>
                      </a:lnTo>
                      <a:lnTo>
                        <a:pt x="3151" y="192"/>
                      </a:lnTo>
                      <a:lnTo>
                        <a:pt x="3163" y="199"/>
                      </a:lnTo>
                      <a:lnTo>
                        <a:pt x="3174" y="206"/>
                      </a:lnTo>
                      <a:lnTo>
                        <a:pt x="3185" y="215"/>
                      </a:lnTo>
                      <a:lnTo>
                        <a:pt x="3192" y="222"/>
                      </a:lnTo>
                      <a:lnTo>
                        <a:pt x="3199" y="229"/>
                      </a:lnTo>
                      <a:lnTo>
                        <a:pt x="3205" y="236"/>
                      </a:lnTo>
                      <a:lnTo>
                        <a:pt x="3210" y="244"/>
                      </a:lnTo>
                      <a:lnTo>
                        <a:pt x="3215" y="251"/>
                      </a:lnTo>
                      <a:lnTo>
                        <a:pt x="3219" y="261"/>
                      </a:lnTo>
                      <a:lnTo>
                        <a:pt x="3223" y="269"/>
                      </a:lnTo>
                      <a:lnTo>
                        <a:pt x="3228" y="279"/>
                      </a:lnTo>
                      <a:lnTo>
                        <a:pt x="3231" y="289"/>
                      </a:lnTo>
                      <a:lnTo>
                        <a:pt x="3234" y="299"/>
                      </a:lnTo>
                      <a:lnTo>
                        <a:pt x="3236" y="309"/>
                      </a:lnTo>
                      <a:lnTo>
                        <a:pt x="3238" y="320"/>
                      </a:lnTo>
                      <a:lnTo>
                        <a:pt x="3241" y="344"/>
                      </a:lnTo>
                      <a:lnTo>
                        <a:pt x="3242" y="369"/>
                      </a:lnTo>
                      <a:lnTo>
                        <a:pt x="3242" y="637"/>
                      </a:lnTo>
                      <a:lnTo>
                        <a:pt x="3160" y="637"/>
                      </a:lnTo>
                      <a:lnTo>
                        <a:pt x="3160" y="378"/>
                      </a:lnTo>
                      <a:lnTo>
                        <a:pt x="3160" y="362"/>
                      </a:lnTo>
                      <a:lnTo>
                        <a:pt x="3159" y="346"/>
                      </a:lnTo>
                      <a:lnTo>
                        <a:pt x="3157" y="333"/>
                      </a:lnTo>
                      <a:lnTo>
                        <a:pt x="3154" y="319"/>
                      </a:lnTo>
                      <a:lnTo>
                        <a:pt x="3150" y="307"/>
                      </a:lnTo>
                      <a:lnTo>
                        <a:pt x="3145" y="297"/>
                      </a:lnTo>
                      <a:lnTo>
                        <a:pt x="3140" y="286"/>
                      </a:lnTo>
                      <a:lnTo>
                        <a:pt x="3134" y="277"/>
                      </a:lnTo>
                      <a:lnTo>
                        <a:pt x="3127" y="270"/>
                      </a:lnTo>
                      <a:lnTo>
                        <a:pt x="3120" y="263"/>
                      </a:lnTo>
                      <a:lnTo>
                        <a:pt x="3111" y="258"/>
                      </a:lnTo>
                      <a:lnTo>
                        <a:pt x="3102" y="253"/>
                      </a:lnTo>
                      <a:lnTo>
                        <a:pt x="3092" y="249"/>
                      </a:lnTo>
                      <a:lnTo>
                        <a:pt x="3081" y="246"/>
                      </a:lnTo>
                      <a:lnTo>
                        <a:pt x="3069" y="244"/>
                      </a:lnTo>
                      <a:lnTo>
                        <a:pt x="3056" y="244"/>
                      </a:lnTo>
                      <a:lnTo>
                        <a:pt x="3047" y="244"/>
                      </a:lnTo>
                      <a:lnTo>
                        <a:pt x="3037" y="245"/>
                      </a:lnTo>
                      <a:lnTo>
                        <a:pt x="3028" y="247"/>
                      </a:lnTo>
                      <a:lnTo>
                        <a:pt x="3020" y="250"/>
                      </a:lnTo>
                      <a:lnTo>
                        <a:pt x="3012" y="254"/>
                      </a:lnTo>
                      <a:lnTo>
                        <a:pt x="3004" y="258"/>
                      </a:lnTo>
                      <a:lnTo>
                        <a:pt x="2995" y="263"/>
                      </a:lnTo>
                      <a:lnTo>
                        <a:pt x="2988" y="268"/>
                      </a:lnTo>
                      <a:lnTo>
                        <a:pt x="2981" y="274"/>
                      </a:lnTo>
                      <a:lnTo>
                        <a:pt x="2974" y="281"/>
                      </a:lnTo>
                      <a:lnTo>
                        <a:pt x="2968" y="289"/>
                      </a:lnTo>
                      <a:lnTo>
                        <a:pt x="2962" y="296"/>
                      </a:lnTo>
                      <a:lnTo>
                        <a:pt x="2958" y="303"/>
                      </a:lnTo>
                      <a:lnTo>
                        <a:pt x="2953" y="311"/>
                      </a:lnTo>
                      <a:lnTo>
                        <a:pt x="2950" y="319"/>
                      </a:lnTo>
                      <a:lnTo>
                        <a:pt x="2947" y="329"/>
                      </a:lnTo>
                      <a:lnTo>
                        <a:pt x="2945" y="337"/>
                      </a:lnTo>
                      <a:lnTo>
                        <a:pt x="2943" y="346"/>
                      </a:lnTo>
                      <a:lnTo>
                        <a:pt x="2942" y="356"/>
                      </a:lnTo>
                      <a:lnTo>
                        <a:pt x="2942" y="367"/>
                      </a:lnTo>
                      <a:lnTo>
                        <a:pt x="2942" y="637"/>
                      </a:lnTo>
                      <a:lnTo>
                        <a:pt x="2860" y="637"/>
                      </a:lnTo>
                      <a:close/>
                      <a:moveTo>
                        <a:pt x="3680" y="559"/>
                      </a:moveTo>
                      <a:lnTo>
                        <a:pt x="3694" y="620"/>
                      </a:lnTo>
                      <a:lnTo>
                        <a:pt x="3681" y="627"/>
                      </a:lnTo>
                      <a:lnTo>
                        <a:pt x="3666" y="632"/>
                      </a:lnTo>
                      <a:lnTo>
                        <a:pt x="3651" y="636"/>
                      </a:lnTo>
                      <a:lnTo>
                        <a:pt x="3635" y="640"/>
                      </a:lnTo>
                      <a:lnTo>
                        <a:pt x="3619" y="643"/>
                      </a:lnTo>
                      <a:lnTo>
                        <a:pt x="3602" y="646"/>
                      </a:lnTo>
                      <a:lnTo>
                        <a:pt x="3584" y="647"/>
                      </a:lnTo>
                      <a:lnTo>
                        <a:pt x="3566" y="648"/>
                      </a:lnTo>
                      <a:lnTo>
                        <a:pt x="3541" y="647"/>
                      </a:lnTo>
                      <a:lnTo>
                        <a:pt x="3517" y="643"/>
                      </a:lnTo>
                      <a:lnTo>
                        <a:pt x="3506" y="641"/>
                      </a:lnTo>
                      <a:lnTo>
                        <a:pt x="3495" y="638"/>
                      </a:lnTo>
                      <a:lnTo>
                        <a:pt x="3484" y="635"/>
                      </a:lnTo>
                      <a:lnTo>
                        <a:pt x="3474" y="631"/>
                      </a:lnTo>
                      <a:lnTo>
                        <a:pt x="3464" y="627"/>
                      </a:lnTo>
                      <a:lnTo>
                        <a:pt x="3455" y="623"/>
                      </a:lnTo>
                      <a:lnTo>
                        <a:pt x="3445" y="618"/>
                      </a:lnTo>
                      <a:lnTo>
                        <a:pt x="3436" y="612"/>
                      </a:lnTo>
                      <a:lnTo>
                        <a:pt x="3427" y="605"/>
                      </a:lnTo>
                      <a:lnTo>
                        <a:pt x="3419" y="599"/>
                      </a:lnTo>
                      <a:lnTo>
                        <a:pt x="3410" y="592"/>
                      </a:lnTo>
                      <a:lnTo>
                        <a:pt x="3403" y="584"/>
                      </a:lnTo>
                      <a:lnTo>
                        <a:pt x="3395" y="576"/>
                      </a:lnTo>
                      <a:lnTo>
                        <a:pt x="3389" y="567"/>
                      </a:lnTo>
                      <a:lnTo>
                        <a:pt x="3382" y="559"/>
                      </a:lnTo>
                      <a:lnTo>
                        <a:pt x="3377" y="550"/>
                      </a:lnTo>
                      <a:lnTo>
                        <a:pt x="3370" y="541"/>
                      </a:lnTo>
                      <a:lnTo>
                        <a:pt x="3365" y="531"/>
                      </a:lnTo>
                      <a:lnTo>
                        <a:pt x="3361" y="521"/>
                      </a:lnTo>
                      <a:lnTo>
                        <a:pt x="3357" y="511"/>
                      </a:lnTo>
                      <a:lnTo>
                        <a:pt x="3354" y="500"/>
                      </a:lnTo>
                      <a:lnTo>
                        <a:pt x="3351" y="489"/>
                      </a:lnTo>
                      <a:lnTo>
                        <a:pt x="3348" y="478"/>
                      </a:lnTo>
                      <a:lnTo>
                        <a:pt x="3346" y="467"/>
                      </a:lnTo>
                      <a:lnTo>
                        <a:pt x="3343" y="442"/>
                      </a:lnTo>
                      <a:lnTo>
                        <a:pt x="3342" y="417"/>
                      </a:lnTo>
                      <a:lnTo>
                        <a:pt x="3342" y="404"/>
                      </a:lnTo>
                      <a:lnTo>
                        <a:pt x="3343" y="391"/>
                      </a:lnTo>
                      <a:lnTo>
                        <a:pt x="3344" y="379"/>
                      </a:lnTo>
                      <a:lnTo>
                        <a:pt x="3346" y="367"/>
                      </a:lnTo>
                      <a:lnTo>
                        <a:pt x="3348" y="355"/>
                      </a:lnTo>
                      <a:lnTo>
                        <a:pt x="3351" y="344"/>
                      </a:lnTo>
                      <a:lnTo>
                        <a:pt x="3354" y="333"/>
                      </a:lnTo>
                      <a:lnTo>
                        <a:pt x="3358" y="321"/>
                      </a:lnTo>
                      <a:lnTo>
                        <a:pt x="3363" y="311"/>
                      </a:lnTo>
                      <a:lnTo>
                        <a:pt x="3367" y="301"/>
                      </a:lnTo>
                      <a:lnTo>
                        <a:pt x="3373" y="291"/>
                      </a:lnTo>
                      <a:lnTo>
                        <a:pt x="3379" y="281"/>
                      </a:lnTo>
                      <a:lnTo>
                        <a:pt x="3386" y="272"/>
                      </a:lnTo>
                      <a:lnTo>
                        <a:pt x="3393" y="263"/>
                      </a:lnTo>
                      <a:lnTo>
                        <a:pt x="3400" y="254"/>
                      </a:lnTo>
                      <a:lnTo>
                        <a:pt x="3408" y="245"/>
                      </a:lnTo>
                      <a:lnTo>
                        <a:pt x="3417" y="237"/>
                      </a:lnTo>
                      <a:lnTo>
                        <a:pt x="3425" y="230"/>
                      </a:lnTo>
                      <a:lnTo>
                        <a:pt x="3434" y="223"/>
                      </a:lnTo>
                      <a:lnTo>
                        <a:pt x="3443" y="215"/>
                      </a:lnTo>
                      <a:lnTo>
                        <a:pt x="3454" y="210"/>
                      </a:lnTo>
                      <a:lnTo>
                        <a:pt x="3464" y="204"/>
                      </a:lnTo>
                      <a:lnTo>
                        <a:pt x="3474" y="199"/>
                      </a:lnTo>
                      <a:lnTo>
                        <a:pt x="3484" y="195"/>
                      </a:lnTo>
                      <a:lnTo>
                        <a:pt x="3496" y="191"/>
                      </a:lnTo>
                      <a:lnTo>
                        <a:pt x="3507" y="188"/>
                      </a:lnTo>
                      <a:lnTo>
                        <a:pt x="3519" y="185"/>
                      </a:lnTo>
                      <a:lnTo>
                        <a:pt x="3532" y="183"/>
                      </a:lnTo>
                      <a:lnTo>
                        <a:pt x="3544" y="181"/>
                      </a:lnTo>
                      <a:lnTo>
                        <a:pt x="3556" y="179"/>
                      </a:lnTo>
                      <a:lnTo>
                        <a:pt x="3570" y="178"/>
                      </a:lnTo>
                      <a:lnTo>
                        <a:pt x="3583" y="178"/>
                      </a:lnTo>
                      <a:lnTo>
                        <a:pt x="3599" y="178"/>
                      </a:lnTo>
                      <a:lnTo>
                        <a:pt x="3616" y="179"/>
                      </a:lnTo>
                      <a:lnTo>
                        <a:pt x="3631" y="182"/>
                      </a:lnTo>
                      <a:lnTo>
                        <a:pt x="3646" y="185"/>
                      </a:lnTo>
                      <a:lnTo>
                        <a:pt x="3659" y="188"/>
                      </a:lnTo>
                      <a:lnTo>
                        <a:pt x="3672" y="192"/>
                      </a:lnTo>
                      <a:lnTo>
                        <a:pt x="3685" y="196"/>
                      </a:lnTo>
                      <a:lnTo>
                        <a:pt x="3696" y="201"/>
                      </a:lnTo>
                      <a:lnTo>
                        <a:pt x="3678" y="265"/>
                      </a:lnTo>
                      <a:lnTo>
                        <a:pt x="3667" y="260"/>
                      </a:lnTo>
                      <a:lnTo>
                        <a:pt x="3656" y="256"/>
                      </a:lnTo>
                      <a:lnTo>
                        <a:pt x="3646" y="251"/>
                      </a:lnTo>
                      <a:lnTo>
                        <a:pt x="3633" y="248"/>
                      </a:lnTo>
                      <a:lnTo>
                        <a:pt x="3622" y="246"/>
                      </a:lnTo>
                      <a:lnTo>
                        <a:pt x="3609" y="244"/>
                      </a:lnTo>
                      <a:lnTo>
                        <a:pt x="3596" y="243"/>
                      </a:lnTo>
                      <a:lnTo>
                        <a:pt x="3583" y="243"/>
                      </a:lnTo>
                      <a:lnTo>
                        <a:pt x="3565" y="244"/>
                      </a:lnTo>
                      <a:lnTo>
                        <a:pt x="3548" y="246"/>
                      </a:lnTo>
                      <a:lnTo>
                        <a:pt x="3532" y="250"/>
                      </a:lnTo>
                      <a:lnTo>
                        <a:pt x="3516" y="256"/>
                      </a:lnTo>
                      <a:lnTo>
                        <a:pt x="3502" y="263"/>
                      </a:lnTo>
                      <a:lnTo>
                        <a:pt x="3489" y="271"/>
                      </a:lnTo>
                      <a:lnTo>
                        <a:pt x="3476" y="281"/>
                      </a:lnTo>
                      <a:lnTo>
                        <a:pt x="3465" y="294"/>
                      </a:lnTo>
                      <a:lnTo>
                        <a:pt x="3456" y="305"/>
                      </a:lnTo>
                      <a:lnTo>
                        <a:pt x="3447" y="318"/>
                      </a:lnTo>
                      <a:lnTo>
                        <a:pt x="3440" y="332"/>
                      </a:lnTo>
                      <a:lnTo>
                        <a:pt x="3434" y="346"/>
                      </a:lnTo>
                      <a:lnTo>
                        <a:pt x="3430" y="362"/>
                      </a:lnTo>
                      <a:lnTo>
                        <a:pt x="3427" y="378"/>
                      </a:lnTo>
                      <a:lnTo>
                        <a:pt x="3425" y="396"/>
                      </a:lnTo>
                      <a:lnTo>
                        <a:pt x="3424" y="413"/>
                      </a:lnTo>
                      <a:lnTo>
                        <a:pt x="3425" y="432"/>
                      </a:lnTo>
                      <a:lnTo>
                        <a:pt x="3427" y="449"/>
                      </a:lnTo>
                      <a:lnTo>
                        <a:pt x="3430" y="467"/>
                      </a:lnTo>
                      <a:lnTo>
                        <a:pt x="3435" y="482"/>
                      </a:lnTo>
                      <a:lnTo>
                        <a:pt x="3441" y="496"/>
                      </a:lnTo>
                      <a:lnTo>
                        <a:pt x="3449" y="511"/>
                      </a:lnTo>
                      <a:lnTo>
                        <a:pt x="3458" y="523"/>
                      </a:lnTo>
                      <a:lnTo>
                        <a:pt x="3468" y="535"/>
                      </a:lnTo>
                      <a:lnTo>
                        <a:pt x="3479" y="546"/>
                      </a:lnTo>
                      <a:lnTo>
                        <a:pt x="3492" y="555"/>
                      </a:lnTo>
                      <a:lnTo>
                        <a:pt x="3505" y="563"/>
                      </a:lnTo>
                      <a:lnTo>
                        <a:pt x="3518" y="569"/>
                      </a:lnTo>
                      <a:lnTo>
                        <a:pt x="3533" y="575"/>
                      </a:lnTo>
                      <a:lnTo>
                        <a:pt x="3548" y="579"/>
                      </a:lnTo>
                      <a:lnTo>
                        <a:pt x="3564" y="581"/>
                      </a:lnTo>
                      <a:lnTo>
                        <a:pt x="3580" y="581"/>
                      </a:lnTo>
                      <a:lnTo>
                        <a:pt x="3592" y="581"/>
                      </a:lnTo>
                      <a:lnTo>
                        <a:pt x="3605" y="580"/>
                      </a:lnTo>
                      <a:lnTo>
                        <a:pt x="3618" y="578"/>
                      </a:lnTo>
                      <a:lnTo>
                        <a:pt x="3630" y="576"/>
                      </a:lnTo>
                      <a:lnTo>
                        <a:pt x="3643" y="572"/>
                      </a:lnTo>
                      <a:lnTo>
                        <a:pt x="3655" y="568"/>
                      </a:lnTo>
                      <a:lnTo>
                        <a:pt x="3667" y="564"/>
                      </a:lnTo>
                      <a:lnTo>
                        <a:pt x="3680" y="559"/>
                      </a:lnTo>
                      <a:close/>
                      <a:moveTo>
                        <a:pt x="4149" y="427"/>
                      </a:moveTo>
                      <a:lnTo>
                        <a:pt x="3836" y="426"/>
                      </a:lnTo>
                      <a:lnTo>
                        <a:pt x="3837" y="445"/>
                      </a:lnTo>
                      <a:lnTo>
                        <a:pt x="3840" y="463"/>
                      </a:lnTo>
                      <a:lnTo>
                        <a:pt x="3843" y="480"/>
                      </a:lnTo>
                      <a:lnTo>
                        <a:pt x="3848" y="495"/>
                      </a:lnTo>
                      <a:lnTo>
                        <a:pt x="3855" y="510"/>
                      </a:lnTo>
                      <a:lnTo>
                        <a:pt x="3864" y="523"/>
                      </a:lnTo>
                      <a:lnTo>
                        <a:pt x="3873" y="535"/>
                      </a:lnTo>
                      <a:lnTo>
                        <a:pt x="3883" y="546"/>
                      </a:lnTo>
                      <a:lnTo>
                        <a:pt x="3893" y="554"/>
                      </a:lnTo>
                      <a:lnTo>
                        <a:pt x="3905" y="562"/>
                      </a:lnTo>
                      <a:lnTo>
                        <a:pt x="3917" y="568"/>
                      </a:lnTo>
                      <a:lnTo>
                        <a:pt x="3929" y="573"/>
                      </a:lnTo>
                      <a:lnTo>
                        <a:pt x="3943" y="577"/>
                      </a:lnTo>
                      <a:lnTo>
                        <a:pt x="3958" y="580"/>
                      </a:lnTo>
                      <a:lnTo>
                        <a:pt x="3973" y="582"/>
                      </a:lnTo>
                      <a:lnTo>
                        <a:pt x="3989" y="582"/>
                      </a:lnTo>
                      <a:lnTo>
                        <a:pt x="4006" y="582"/>
                      </a:lnTo>
                      <a:lnTo>
                        <a:pt x="4023" y="581"/>
                      </a:lnTo>
                      <a:lnTo>
                        <a:pt x="4038" y="579"/>
                      </a:lnTo>
                      <a:lnTo>
                        <a:pt x="4055" y="577"/>
                      </a:lnTo>
                      <a:lnTo>
                        <a:pt x="4070" y="573"/>
                      </a:lnTo>
                      <a:lnTo>
                        <a:pt x="4084" y="569"/>
                      </a:lnTo>
                      <a:lnTo>
                        <a:pt x="4099" y="564"/>
                      </a:lnTo>
                      <a:lnTo>
                        <a:pt x="4113" y="559"/>
                      </a:lnTo>
                      <a:lnTo>
                        <a:pt x="4127" y="618"/>
                      </a:lnTo>
                      <a:lnTo>
                        <a:pt x="4111" y="624"/>
                      </a:lnTo>
                      <a:lnTo>
                        <a:pt x="4095" y="630"/>
                      </a:lnTo>
                      <a:lnTo>
                        <a:pt x="4077" y="635"/>
                      </a:lnTo>
                      <a:lnTo>
                        <a:pt x="4059" y="639"/>
                      </a:lnTo>
                      <a:lnTo>
                        <a:pt x="4039" y="642"/>
                      </a:lnTo>
                      <a:lnTo>
                        <a:pt x="4020" y="644"/>
                      </a:lnTo>
                      <a:lnTo>
                        <a:pt x="3999" y="646"/>
                      </a:lnTo>
                      <a:lnTo>
                        <a:pt x="3978" y="647"/>
                      </a:lnTo>
                      <a:lnTo>
                        <a:pt x="3953" y="646"/>
                      </a:lnTo>
                      <a:lnTo>
                        <a:pt x="3929" y="642"/>
                      </a:lnTo>
                      <a:lnTo>
                        <a:pt x="3918" y="640"/>
                      </a:lnTo>
                      <a:lnTo>
                        <a:pt x="3907" y="637"/>
                      </a:lnTo>
                      <a:lnTo>
                        <a:pt x="3896" y="634"/>
                      </a:lnTo>
                      <a:lnTo>
                        <a:pt x="3886" y="631"/>
                      </a:lnTo>
                      <a:lnTo>
                        <a:pt x="3877" y="627"/>
                      </a:lnTo>
                      <a:lnTo>
                        <a:pt x="3867" y="622"/>
                      </a:lnTo>
                      <a:lnTo>
                        <a:pt x="3857" y="617"/>
                      </a:lnTo>
                      <a:lnTo>
                        <a:pt x="3849" y="612"/>
                      </a:lnTo>
                      <a:lnTo>
                        <a:pt x="3840" y="605"/>
                      </a:lnTo>
                      <a:lnTo>
                        <a:pt x="3832" y="598"/>
                      </a:lnTo>
                      <a:lnTo>
                        <a:pt x="3823" y="592"/>
                      </a:lnTo>
                      <a:lnTo>
                        <a:pt x="3816" y="584"/>
                      </a:lnTo>
                      <a:lnTo>
                        <a:pt x="3809" y="576"/>
                      </a:lnTo>
                      <a:lnTo>
                        <a:pt x="3803" y="567"/>
                      </a:lnTo>
                      <a:lnTo>
                        <a:pt x="3796" y="559"/>
                      </a:lnTo>
                      <a:lnTo>
                        <a:pt x="3791" y="551"/>
                      </a:lnTo>
                      <a:lnTo>
                        <a:pt x="3785" y="542"/>
                      </a:lnTo>
                      <a:lnTo>
                        <a:pt x="3780" y="531"/>
                      </a:lnTo>
                      <a:lnTo>
                        <a:pt x="3776" y="522"/>
                      </a:lnTo>
                      <a:lnTo>
                        <a:pt x="3772" y="512"/>
                      </a:lnTo>
                      <a:lnTo>
                        <a:pt x="3768" y="501"/>
                      </a:lnTo>
                      <a:lnTo>
                        <a:pt x="3765" y="490"/>
                      </a:lnTo>
                      <a:lnTo>
                        <a:pt x="3763" y="480"/>
                      </a:lnTo>
                      <a:lnTo>
                        <a:pt x="3761" y="469"/>
                      </a:lnTo>
                      <a:lnTo>
                        <a:pt x="3758" y="445"/>
                      </a:lnTo>
                      <a:lnTo>
                        <a:pt x="3757" y="419"/>
                      </a:lnTo>
                      <a:lnTo>
                        <a:pt x="3758" y="394"/>
                      </a:lnTo>
                      <a:lnTo>
                        <a:pt x="3761" y="370"/>
                      </a:lnTo>
                      <a:lnTo>
                        <a:pt x="3765" y="346"/>
                      </a:lnTo>
                      <a:lnTo>
                        <a:pt x="3771" y="324"/>
                      </a:lnTo>
                      <a:lnTo>
                        <a:pt x="3775" y="313"/>
                      </a:lnTo>
                      <a:lnTo>
                        <a:pt x="3779" y="303"/>
                      </a:lnTo>
                      <a:lnTo>
                        <a:pt x="3784" y="293"/>
                      </a:lnTo>
                      <a:lnTo>
                        <a:pt x="3790" y="282"/>
                      </a:lnTo>
                      <a:lnTo>
                        <a:pt x="3795" y="273"/>
                      </a:lnTo>
                      <a:lnTo>
                        <a:pt x="3801" y="264"/>
                      </a:lnTo>
                      <a:lnTo>
                        <a:pt x="3808" y="255"/>
                      </a:lnTo>
                      <a:lnTo>
                        <a:pt x="3814" y="246"/>
                      </a:lnTo>
                      <a:lnTo>
                        <a:pt x="3821" y="238"/>
                      </a:lnTo>
                      <a:lnTo>
                        <a:pt x="3830" y="230"/>
                      </a:lnTo>
                      <a:lnTo>
                        <a:pt x="3838" y="223"/>
                      </a:lnTo>
                      <a:lnTo>
                        <a:pt x="3846" y="217"/>
                      </a:lnTo>
                      <a:lnTo>
                        <a:pt x="3854" y="210"/>
                      </a:lnTo>
                      <a:lnTo>
                        <a:pt x="3863" y="204"/>
                      </a:lnTo>
                      <a:lnTo>
                        <a:pt x="3872" y="199"/>
                      </a:lnTo>
                      <a:lnTo>
                        <a:pt x="3881" y="195"/>
                      </a:lnTo>
                      <a:lnTo>
                        <a:pt x="3891" y="191"/>
                      </a:lnTo>
                      <a:lnTo>
                        <a:pt x="3902" y="187"/>
                      </a:lnTo>
                      <a:lnTo>
                        <a:pt x="3912" y="185"/>
                      </a:lnTo>
                      <a:lnTo>
                        <a:pt x="3922" y="182"/>
                      </a:lnTo>
                      <a:lnTo>
                        <a:pt x="3933" y="179"/>
                      </a:lnTo>
                      <a:lnTo>
                        <a:pt x="3944" y="178"/>
                      </a:lnTo>
                      <a:lnTo>
                        <a:pt x="3956" y="177"/>
                      </a:lnTo>
                      <a:lnTo>
                        <a:pt x="3967" y="177"/>
                      </a:lnTo>
                      <a:lnTo>
                        <a:pt x="3980" y="177"/>
                      </a:lnTo>
                      <a:lnTo>
                        <a:pt x="3991" y="178"/>
                      </a:lnTo>
                      <a:lnTo>
                        <a:pt x="4002" y="181"/>
                      </a:lnTo>
                      <a:lnTo>
                        <a:pt x="4014" y="183"/>
                      </a:lnTo>
                      <a:lnTo>
                        <a:pt x="4024" y="185"/>
                      </a:lnTo>
                      <a:lnTo>
                        <a:pt x="4034" y="188"/>
                      </a:lnTo>
                      <a:lnTo>
                        <a:pt x="4044" y="192"/>
                      </a:lnTo>
                      <a:lnTo>
                        <a:pt x="4054" y="196"/>
                      </a:lnTo>
                      <a:lnTo>
                        <a:pt x="4063" y="201"/>
                      </a:lnTo>
                      <a:lnTo>
                        <a:pt x="4071" y="206"/>
                      </a:lnTo>
                      <a:lnTo>
                        <a:pt x="4079" y="212"/>
                      </a:lnTo>
                      <a:lnTo>
                        <a:pt x="4088" y="220"/>
                      </a:lnTo>
                      <a:lnTo>
                        <a:pt x="4095" y="227"/>
                      </a:lnTo>
                      <a:lnTo>
                        <a:pt x="4102" y="234"/>
                      </a:lnTo>
                      <a:lnTo>
                        <a:pt x="4108" y="242"/>
                      </a:lnTo>
                      <a:lnTo>
                        <a:pt x="4115" y="251"/>
                      </a:lnTo>
                      <a:lnTo>
                        <a:pt x="4124" y="266"/>
                      </a:lnTo>
                      <a:lnTo>
                        <a:pt x="4132" y="281"/>
                      </a:lnTo>
                      <a:lnTo>
                        <a:pt x="4138" y="298"/>
                      </a:lnTo>
                      <a:lnTo>
                        <a:pt x="4143" y="314"/>
                      </a:lnTo>
                      <a:lnTo>
                        <a:pt x="4147" y="332"/>
                      </a:lnTo>
                      <a:lnTo>
                        <a:pt x="4150" y="349"/>
                      </a:lnTo>
                      <a:lnTo>
                        <a:pt x="4152" y="369"/>
                      </a:lnTo>
                      <a:lnTo>
                        <a:pt x="4153" y="388"/>
                      </a:lnTo>
                      <a:lnTo>
                        <a:pt x="4152" y="400"/>
                      </a:lnTo>
                      <a:lnTo>
                        <a:pt x="4152" y="410"/>
                      </a:lnTo>
                      <a:lnTo>
                        <a:pt x="4151" y="419"/>
                      </a:lnTo>
                      <a:lnTo>
                        <a:pt x="4149" y="427"/>
                      </a:lnTo>
                      <a:close/>
                      <a:moveTo>
                        <a:pt x="3836" y="368"/>
                      </a:moveTo>
                      <a:lnTo>
                        <a:pt x="4074" y="368"/>
                      </a:lnTo>
                      <a:lnTo>
                        <a:pt x="4074" y="355"/>
                      </a:lnTo>
                      <a:lnTo>
                        <a:pt x="4073" y="344"/>
                      </a:lnTo>
                      <a:lnTo>
                        <a:pt x="4071" y="332"/>
                      </a:lnTo>
                      <a:lnTo>
                        <a:pt x="4069" y="321"/>
                      </a:lnTo>
                      <a:lnTo>
                        <a:pt x="4066" y="311"/>
                      </a:lnTo>
                      <a:lnTo>
                        <a:pt x="4062" y="301"/>
                      </a:lnTo>
                      <a:lnTo>
                        <a:pt x="4058" y="292"/>
                      </a:lnTo>
                      <a:lnTo>
                        <a:pt x="4052" y="282"/>
                      </a:lnTo>
                      <a:lnTo>
                        <a:pt x="4044" y="271"/>
                      </a:lnTo>
                      <a:lnTo>
                        <a:pt x="4035" y="262"/>
                      </a:lnTo>
                      <a:lnTo>
                        <a:pt x="4026" y="254"/>
                      </a:lnTo>
                      <a:lnTo>
                        <a:pt x="4015" y="247"/>
                      </a:lnTo>
                      <a:lnTo>
                        <a:pt x="4003" y="242"/>
                      </a:lnTo>
                      <a:lnTo>
                        <a:pt x="3990" y="239"/>
                      </a:lnTo>
                      <a:lnTo>
                        <a:pt x="3976" y="237"/>
                      </a:lnTo>
                      <a:lnTo>
                        <a:pt x="3961" y="236"/>
                      </a:lnTo>
                      <a:lnTo>
                        <a:pt x="3947" y="237"/>
                      </a:lnTo>
                      <a:lnTo>
                        <a:pt x="3934" y="239"/>
                      </a:lnTo>
                      <a:lnTo>
                        <a:pt x="3922" y="242"/>
                      </a:lnTo>
                      <a:lnTo>
                        <a:pt x="3910" y="247"/>
                      </a:lnTo>
                      <a:lnTo>
                        <a:pt x="3900" y="254"/>
                      </a:lnTo>
                      <a:lnTo>
                        <a:pt x="3888" y="261"/>
                      </a:lnTo>
                      <a:lnTo>
                        <a:pt x="3879" y="270"/>
                      </a:lnTo>
                      <a:lnTo>
                        <a:pt x="3870" y="280"/>
                      </a:lnTo>
                      <a:lnTo>
                        <a:pt x="3864" y="290"/>
                      </a:lnTo>
                      <a:lnTo>
                        <a:pt x="3857" y="300"/>
                      </a:lnTo>
                      <a:lnTo>
                        <a:pt x="3852" y="310"/>
                      </a:lnTo>
                      <a:lnTo>
                        <a:pt x="3848" y="320"/>
                      </a:lnTo>
                      <a:lnTo>
                        <a:pt x="3844" y="332"/>
                      </a:lnTo>
                      <a:lnTo>
                        <a:pt x="3840" y="343"/>
                      </a:lnTo>
                      <a:lnTo>
                        <a:pt x="3838" y="355"/>
                      </a:lnTo>
                      <a:lnTo>
                        <a:pt x="3836" y="368"/>
                      </a:lnTo>
                      <a:close/>
                      <a:moveTo>
                        <a:pt x="4756" y="559"/>
                      </a:moveTo>
                      <a:lnTo>
                        <a:pt x="4771" y="620"/>
                      </a:lnTo>
                      <a:lnTo>
                        <a:pt x="4756" y="627"/>
                      </a:lnTo>
                      <a:lnTo>
                        <a:pt x="4742" y="632"/>
                      </a:lnTo>
                      <a:lnTo>
                        <a:pt x="4728" y="636"/>
                      </a:lnTo>
                      <a:lnTo>
                        <a:pt x="4711" y="640"/>
                      </a:lnTo>
                      <a:lnTo>
                        <a:pt x="4695" y="643"/>
                      </a:lnTo>
                      <a:lnTo>
                        <a:pt x="4678" y="646"/>
                      </a:lnTo>
                      <a:lnTo>
                        <a:pt x="4660" y="647"/>
                      </a:lnTo>
                      <a:lnTo>
                        <a:pt x="4641" y="648"/>
                      </a:lnTo>
                      <a:lnTo>
                        <a:pt x="4617" y="647"/>
                      </a:lnTo>
                      <a:lnTo>
                        <a:pt x="4593" y="643"/>
                      </a:lnTo>
                      <a:lnTo>
                        <a:pt x="4582" y="641"/>
                      </a:lnTo>
                      <a:lnTo>
                        <a:pt x="4571" y="638"/>
                      </a:lnTo>
                      <a:lnTo>
                        <a:pt x="4560" y="635"/>
                      </a:lnTo>
                      <a:lnTo>
                        <a:pt x="4550" y="631"/>
                      </a:lnTo>
                      <a:lnTo>
                        <a:pt x="4541" y="627"/>
                      </a:lnTo>
                      <a:lnTo>
                        <a:pt x="4530" y="623"/>
                      </a:lnTo>
                      <a:lnTo>
                        <a:pt x="4521" y="618"/>
                      </a:lnTo>
                      <a:lnTo>
                        <a:pt x="4512" y="612"/>
                      </a:lnTo>
                      <a:lnTo>
                        <a:pt x="4504" y="605"/>
                      </a:lnTo>
                      <a:lnTo>
                        <a:pt x="4495" y="599"/>
                      </a:lnTo>
                      <a:lnTo>
                        <a:pt x="4487" y="592"/>
                      </a:lnTo>
                      <a:lnTo>
                        <a:pt x="4479" y="584"/>
                      </a:lnTo>
                      <a:lnTo>
                        <a:pt x="4472" y="576"/>
                      </a:lnTo>
                      <a:lnTo>
                        <a:pt x="4465" y="567"/>
                      </a:lnTo>
                      <a:lnTo>
                        <a:pt x="4458" y="559"/>
                      </a:lnTo>
                      <a:lnTo>
                        <a:pt x="4452" y="550"/>
                      </a:lnTo>
                      <a:lnTo>
                        <a:pt x="4447" y="541"/>
                      </a:lnTo>
                      <a:lnTo>
                        <a:pt x="4442" y="531"/>
                      </a:lnTo>
                      <a:lnTo>
                        <a:pt x="4437" y="521"/>
                      </a:lnTo>
                      <a:lnTo>
                        <a:pt x="4434" y="511"/>
                      </a:lnTo>
                      <a:lnTo>
                        <a:pt x="4430" y="500"/>
                      </a:lnTo>
                      <a:lnTo>
                        <a:pt x="4427" y="489"/>
                      </a:lnTo>
                      <a:lnTo>
                        <a:pt x="4424" y="478"/>
                      </a:lnTo>
                      <a:lnTo>
                        <a:pt x="4421" y="467"/>
                      </a:lnTo>
                      <a:lnTo>
                        <a:pt x="4419" y="442"/>
                      </a:lnTo>
                      <a:lnTo>
                        <a:pt x="4418" y="417"/>
                      </a:lnTo>
                      <a:lnTo>
                        <a:pt x="4418" y="404"/>
                      </a:lnTo>
                      <a:lnTo>
                        <a:pt x="4419" y="391"/>
                      </a:lnTo>
                      <a:lnTo>
                        <a:pt x="4420" y="379"/>
                      </a:lnTo>
                      <a:lnTo>
                        <a:pt x="4423" y="367"/>
                      </a:lnTo>
                      <a:lnTo>
                        <a:pt x="4425" y="355"/>
                      </a:lnTo>
                      <a:lnTo>
                        <a:pt x="4428" y="344"/>
                      </a:lnTo>
                      <a:lnTo>
                        <a:pt x="4431" y="333"/>
                      </a:lnTo>
                      <a:lnTo>
                        <a:pt x="4435" y="321"/>
                      </a:lnTo>
                      <a:lnTo>
                        <a:pt x="4439" y="311"/>
                      </a:lnTo>
                      <a:lnTo>
                        <a:pt x="4444" y="301"/>
                      </a:lnTo>
                      <a:lnTo>
                        <a:pt x="4449" y="291"/>
                      </a:lnTo>
                      <a:lnTo>
                        <a:pt x="4455" y="281"/>
                      </a:lnTo>
                      <a:lnTo>
                        <a:pt x="4462" y="272"/>
                      </a:lnTo>
                      <a:lnTo>
                        <a:pt x="4469" y="263"/>
                      </a:lnTo>
                      <a:lnTo>
                        <a:pt x="4476" y="254"/>
                      </a:lnTo>
                      <a:lnTo>
                        <a:pt x="4484" y="245"/>
                      </a:lnTo>
                      <a:lnTo>
                        <a:pt x="4492" y="237"/>
                      </a:lnTo>
                      <a:lnTo>
                        <a:pt x="4502" y="230"/>
                      </a:lnTo>
                      <a:lnTo>
                        <a:pt x="4511" y="223"/>
                      </a:lnTo>
                      <a:lnTo>
                        <a:pt x="4520" y="215"/>
                      </a:lnTo>
                      <a:lnTo>
                        <a:pt x="4529" y="210"/>
                      </a:lnTo>
                      <a:lnTo>
                        <a:pt x="4540" y="204"/>
                      </a:lnTo>
                      <a:lnTo>
                        <a:pt x="4550" y="199"/>
                      </a:lnTo>
                      <a:lnTo>
                        <a:pt x="4561" y="195"/>
                      </a:lnTo>
                      <a:lnTo>
                        <a:pt x="4573" y="191"/>
                      </a:lnTo>
                      <a:lnTo>
                        <a:pt x="4584" y="188"/>
                      </a:lnTo>
                      <a:lnTo>
                        <a:pt x="4595" y="185"/>
                      </a:lnTo>
                      <a:lnTo>
                        <a:pt x="4607" y="183"/>
                      </a:lnTo>
                      <a:lnTo>
                        <a:pt x="4620" y="181"/>
                      </a:lnTo>
                      <a:lnTo>
                        <a:pt x="4632" y="179"/>
                      </a:lnTo>
                      <a:lnTo>
                        <a:pt x="4645" y="178"/>
                      </a:lnTo>
                      <a:lnTo>
                        <a:pt x="4659" y="178"/>
                      </a:lnTo>
                      <a:lnTo>
                        <a:pt x="4676" y="178"/>
                      </a:lnTo>
                      <a:lnTo>
                        <a:pt x="4692" y="179"/>
                      </a:lnTo>
                      <a:lnTo>
                        <a:pt x="4707" y="182"/>
                      </a:lnTo>
                      <a:lnTo>
                        <a:pt x="4722" y="185"/>
                      </a:lnTo>
                      <a:lnTo>
                        <a:pt x="4736" y="188"/>
                      </a:lnTo>
                      <a:lnTo>
                        <a:pt x="4748" y="192"/>
                      </a:lnTo>
                      <a:lnTo>
                        <a:pt x="4761" y="196"/>
                      </a:lnTo>
                      <a:lnTo>
                        <a:pt x="4772" y="201"/>
                      </a:lnTo>
                      <a:lnTo>
                        <a:pt x="4753" y="265"/>
                      </a:lnTo>
                      <a:lnTo>
                        <a:pt x="4743" y="260"/>
                      </a:lnTo>
                      <a:lnTo>
                        <a:pt x="4733" y="256"/>
                      </a:lnTo>
                      <a:lnTo>
                        <a:pt x="4722" y="251"/>
                      </a:lnTo>
                      <a:lnTo>
                        <a:pt x="4710" y="248"/>
                      </a:lnTo>
                      <a:lnTo>
                        <a:pt x="4698" y="246"/>
                      </a:lnTo>
                      <a:lnTo>
                        <a:pt x="4686" y="244"/>
                      </a:lnTo>
                      <a:lnTo>
                        <a:pt x="4672" y="243"/>
                      </a:lnTo>
                      <a:lnTo>
                        <a:pt x="4659" y="243"/>
                      </a:lnTo>
                      <a:lnTo>
                        <a:pt x="4641" y="244"/>
                      </a:lnTo>
                      <a:lnTo>
                        <a:pt x="4624" y="246"/>
                      </a:lnTo>
                      <a:lnTo>
                        <a:pt x="4607" y="250"/>
                      </a:lnTo>
                      <a:lnTo>
                        <a:pt x="4593" y="256"/>
                      </a:lnTo>
                      <a:lnTo>
                        <a:pt x="4579" y="263"/>
                      </a:lnTo>
                      <a:lnTo>
                        <a:pt x="4565" y="271"/>
                      </a:lnTo>
                      <a:lnTo>
                        <a:pt x="4553" y="281"/>
                      </a:lnTo>
                      <a:lnTo>
                        <a:pt x="4542" y="294"/>
                      </a:lnTo>
                      <a:lnTo>
                        <a:pt x="4531" y="305"/>
                      </a:lnTo>
                      <a:lnTo>
                        <a:pt x="4523" y="318"/>
                      </a:lnTo>
                      <a:lnTo>
                        <a:pt x="4516" y="332"/>
                      </a:lnTo>
                      <a:lnTo>
                        <a:pt x="4511" y="346"/>
                      </a:lnTo>
                      <a:lnTo>
                        <a:pt x="4507" y="362"/>
                      </a:lnTo>
                      <a:lnTo>
                        <a:pt x="4503" y="378"/>
                      </a:lnTo>
                      <a:lnTo>
                        <a:pt x="4502" y="396"/>
                      </a:lnTo>
                      <a:lnTo>
                        <a:pt x="4501" y="413"/>
                      </a:lnTo>
                      <a:lnTo>
                        <a:pt x="4502" y="432"/>
                      </a:lnTo>
                      <a:lnTo>
                        <a:pt x="4504" y="449"/>
                      </a:lnTo>
                      <a:lnTo>
                        <a:pt x="4507" y="467"/>
                      </a:lnTo>
                      <a:lnTo>
                        <a:pt x="4512" y="482"/>
                      </a:lnTo>
                      <a:lnTo>
                        <a:pt x="4518" y="496"/>
                      </a:lnTo>
                      <a:lnTo>
                        <a:pt x="4525" y="511"/>
                      </a:lnTo>
                      <a:lnTo>
                        <a:pt x="4535" y="523"/>
                      </a:lnTo>
                      <a:lnTo>
                        <a:pt x="4545" y="535"/>
                      </a:lnTo>
                      <a:lnTo>
                        <a:pt x="4556" y="546"/>
                      </a:lnTo>
                      <a:lnTo>
                        <a:pt x="4568" y="555"/>
                      </a:lnTo>
                      <a:lnTo>
                        <a:pt x="4581" y="563"/>
                      </a:lnTo>
                      <a:lnTo>
                        <a:pt x="4594" y="569"/>
                      </a:lnTo>
                      <a:lnTo>
                        <a:pt x="4608" y="575"/>
                      </a:lnTo>
                      <a:lnTo>
                        <a:pt x="4624" y="579"/>
                      </a:lnTo>
                      <a:lnTo>
                        <a:pt x="4639" y="581"/>
                      </a:lnTo>
                      <a:lnTo>
                        <a:pt x="4657" y="581"/>
                      </a:lnTo>
                      <a:lnTo>
                        <a:pt x="4669" y="581"/>
                      </a:lnTo>
                      <a:lnTo>
                        <a:pt x="4681" y="580"/>
                      </a:lnTo>
                      <a:lnTo>
                        <a:pt x="4694" y="578"/>
                      </a:lnTo>
                      <a:lnTo>
                        <a:pt x="4706" y="576"/>
                      </a:lnTo>
                      <a:lnTo>
                        <a:pt x="4718" y="572"/>
                      </a:lnTo>
                      <a:lnTo>
                        <a:pt x="4732" y="568"/>
                      </a:lnTo>
                      <a:lnTo>
                        <a:pt x="4744" y="564"/>
                      </a:lnTo>
                      <a:lnTo>
                        <a:pt x="4756" y="559"/>
                      </a:lnTo>
                      <a:close/>
                      <a:moveTo>
                        <a:pt x="5225" y="427"/>
                      </a:moveTo>
                      <a:lnTo>
                        <a:pt x="4913" y="426"/>
                      </a:lnTo>
                      <a:lnTo>
                        <a:pt x="4914" y="445"/>
                      </a:lnTo>
                      <a:lnTo>
                        <a:pt x="4916" y="463"/>
                      </a:lnTo>
                      <a:lnTo>
                        <a:pt x="4920" y="480"/>
                      </a:lnTo>
                      <a:lnTo>
                        <a:pt x="4925" y="495"/>
                      </a:lnTo>
                      <a:lnTo>
                        <a:pt x="4931" y="510"/>
                      </a:lnTo>
                      <a:lnTo>
                        <a:pt x="4939" y="523"/>
                      </a:lnTo>
                      <a:lnTo>
                        <a:pt x="4949" y="535"/>
                      </a:lnTo>
                      <a:lnTo>
                        <a:pt x="4959" y="546"/>
                      </a:lnTo>
                      <a:lnTo>
                        <a:pt x="4969" y="554"/>
                      </a:lnTo>
                      <a:lnTo>
                        <a:pt x="4980" y="562"/>
                      </a:lnTo>
                      <a:lnTo>
                        <a:pt x="4993" y="568"/>
                      </a:lnTo>
                      <a:lnTo>
                        <a:pt x="5006" y="573"/>
                      </a:lnTo>
                      <a:lnTo>
                        <a:pt x="5019" y="577"/>
                      </a:lnTo>
                      <a:lnTo>
                        <a:pt x="5034" y="580"/>
                      </a:lnTo>
                      <a:lnTo>
                        <a:pt x="5049" y="582"/>
                      </a:lnTo>
                      <a:lnTo>
                        <a:pt x="5066" y="582"/>
                      </a:lnTo>
                      <a:lnTo>
                        <a:pt x="5082" y="582"/>
                      </a:lnTo>
                      <a:lnTo>
                        <a:pt x="5099" y="581"/>
                      </a:lnTo>
                      <a:lnTo>
                        <a:pt x="5115" y="579"/>
                      </a:lnTo>
                      <a:lnTo>
                        <a:pt x="5130" y="577"/>
                      </a:lnTo>
                      <a:lnTo>
                        <a:pt x="5146" y="573"/>
                      </a:lnTo>
                      <a:lnTo>
                        <a:pt x="5161" y="569"/>
                      </a:lnTo>
                      <a:lnTo>
                        <a:pt x="5176" y="564"/>
                      </a:lnTo>
                      <a:lnTo>
                        <a:pt x="5189" y="559"/>
                      </a:lnTo>
                      <a:lnTo>
                        <a:pt x="5203" y="618"/>
                      </a:lnTo>
                      <a:lnTo>
                        <a:pt x="5187" y="624"/>
                      </a:lnTo>
                      <a:lnTo>
                        <a:pt x="5171" y="630"/>
                      </a:lnTo>
                      <a:lnTo>
                        <a:pt x="5153" y="635"/>
                      </a:lnTo>
                      <a:lnTo>
                        <a:pt x="5135" y="639"/>
                      </a:lnTo>
                      <a:lnTo>
                        <a:pt x="5116" y="642"/>
                      </a:lnTo>
                      <a:lnTo>
                        <a:pt x="5096" y="644"/>
                      </a:lnTo>
                      <a:lnTo>
                        <a:pt x="5075" y="646"/>
                      </a:lnTo>
                      <a:lnTo>
                        <a:pt x="5054" y="647"/>
                      </a:lnTo>
                      <a:lnTo>
                        <a:pt x="5029" y="646"/>
                      </a:lnTo>
                      <a:lnTo>
                        <a:pt x="5006" y="642"/>
                      </a:lnTo>
                      <a:lnTo>
                        <a:pt x="4995" y="640"/>
                      </a:lnTo>
                      <a:lnTo>
                        <a:pt x="4984" y="637"/>
                      </a:lnTo>
                      <a:lnTo>
                        <a:pt x="4973" y="634"/>
                      </a:lnTo>
                      <a:lnTo>
                        <a:pt x="4963" y="631"/>
                      </a:lnTo>
                      <a:lnTo>
                        <a:pt x="4953" y="627"/>
                      </a:lnTo>
                      <a:lnTo>
                        <a:pt x="4943" y="622"/>
                      </a:lnTo>
                      <a:lnTo>
                        <a:pt x="4934" y="617"/>
                      </a:lnTo>
                      <a:lnTo>
                        <a:pt x="4925" y="612"/>
                      </a:lnTo>
                      <a:lnTo>
                        <a:pt x="4917" y="605"/>
                      </a:lnTo>
                      <a:lnTo>
                        <a:pt x="4909" y="598"/>
                      </a:lnTo>
                      <a:lnTo>
                        <a:pt x="4900" y="592"/>
                      </a:lnTo>
                      <a:lnTo>
                        <a:pt x="4893" y="584"/>
                      </a:lnTo>
                      <a:lnTo>
                        <a:pt x="4886" y="576"/>
                      </a:lnTo>
                      <a:lnTo>
                        <a:pt x="4879" y="567"/>
                      </a:lnTo>
                      <a:lnTo>
                        <a:pt x="4873" y="559"/>
                      </a:lnTo>
                      <a:lnTo>
                        <a:pt x="4866" y="551"/>
                      </a:lnTo>
                      <a:lnTo>
                        <a:pt x="4861" y="542"/>
                      </a:lnTo>
                      <a:lnTo>
                        <a:pt x="4856" y="531"/>
                      </a:lnTo>
                      <a:lnTo>
                        <a:pt x="4852" y="522"/>
                      </a:lnTo>
                      <a:lnTo>
                        <a:pt x="4848" y="512"/>
                      </a:lnTo>
                      <a:lnTo>
                        <a:pt x="4845" y="501"/>
                      </a:lnTo>
                      <a:lnTo>
                        <a:pt x="4842" y="490"/>
                      </a:lnTo>
                      <a:lnTo>
                        <a:pt x="4840" y="480"/>
                      </a:lnTo>
                      <a:lnTo>
                        <a:pt x="4837" y="469"/>
                      </a:lnTo>
                      <a:lnTo>
                        <a:pt x="4835" y="445"/>
                      </a:lnTo>
                      <a:lnTo>
                        <a:pt x="4834" y="419"/>
                      </a:lnTo>
                      <a:lnTo>
                        <a:pt x="4835" y="394"/>
                      </a:lnTo>
                      <a:lnTo>
                        <a:pt x="4837" y="370"/>
                      </a:lnTo>
                      <a:lnTo>
                        <a:pt x="4842" y="346"/>
                      </a:lnTo>
                      <a:lnTo>
                        <a:pt x="4848" y="324"/>
                      </a:lnTo>
                      <a:lnTo>
                        <a:pt x="4852" y="313"/>
                      </a:lnTo>
                      <a:lnTo>
                        <a:pt x="4856" y="303"/>
                      </a:lnTo>
                      <a:lnTo>
                        <a:pt x="4860" y="293"/>
                      </a:lnTo>
                      <a:lnTo>
                        <a:pt x="4865" y="282"/>
                      </a:lnTo>
                      <a:lnTo>
                        <a:pt x="4872" y="273"/>
                      </a:lnTo>
                      <a:lnTo>
                        <a:pt x="4878" y="264"/>
                      </a:lnTo>
                      <a:lnTo>
                        <a:pt x="4884" y="255"/>
                      </a:lnTo>
                      <a:lnTo>
                        <a:pt x="4891" y="246"/>
                      </a:lnTo>
                      <a:lnTo>
                        <a:pt x="4898" y="238"/>
                      </a:lnTo>
                      <a:lnTo>
                        <a:pt x="4905" y="230"/>
                      </a:lnTo>
                      <a:lnTo>
                        <a:pt x="4914" y="223"/>
                      </a:lnTo>
                      <a:lnTo>
                        <a:pt x="4922" y="217"/>
                      </a:lnTo>
                      <a:lnTo>
                        <a:pt x="4930" y="210"/>
                      </a:lnTo>
                      <a:lnTo>
                        <a:pt x="4939" y="204"/>
                      </a:lnTo>
                      <a:lnTo>
                        <a:pt x="4949" y="199"/>
                      </a:lnTo>
                      <a:lnTo>
                        <a:pt x="4958" y="195"/>
                      </a:lnTo>
                      <a:lnTo>
                        <a:pt x="4967" y="191"/>
                      </a:lnTo>
                      <a:lnTo>
                        <a:pt x="4977" y="187"/>
                      </a:lnTo>
                      <a:lnTo>
                        <a:pt x="4988" y="185"/>
                      </a:lnTo>
                      <a:lnTo>
                        <a:pt x="4999" y="182"/>
                      </a:lnTo>
                      <a:lnTo>
                        <a:pt x="5009" y="179"/>
                      </a:lnTo>
                      <a:lnTo>
                        <a:pt x="5021" y="178"/>
                      </a:lnTo>
                      <a:lnTo>
                        <a:pt x="5032" y="177"/>
                      </a:lnTo>
                      <a:lnTo>
                        <a:pt x="5044" y="177"/>
                      </a:lnTo>
                      <a:lnTo>
                        <a:pt x="5055" y="177"/>
                      </a:lnTo>
                      <a:lnTo>
                        <a:pt x="5068" y="178"/>
                      </a:lnTo>
                      <a:lnTo>
                        <a:pt x="5079" y="181"/>
                      </a:lnTo>
                      <a:lnTo>
                        <a:pt x="5090" y="183"/>
                      </a:lnTo>
                      <a:lnTo>
                        <a:pt x="5101" y="185"/>
                      </a:lnTo>
                      <a:lnTo>
                        <a:pt x="5111" y="188"/>
                      </a:lnTo>
                      <a:lnTo>
                        <a:pt x="5120" y="192"/>
                      </a:lnTo>
                      <a:lnTo>
                        <a:pt x="5129" y="196"/>
                      </a:lnTo>
                      <a:lnTo>
                        <a:pt x="5139" y="201"/>
                      </a:lnTo>
                      <a:lnTo>
                        <a:pt x="5148" y="206"/>
                      </a:lnTo>
                      <a:lnTo>
                        <a:pt x="5156" y="212"/>
                      </a:lnTo>
                      <a:lnTo>
                        <a:pt x="5163" y="220"/>
                      </a:lnTo>
                      <a:lnTo>
                        <a:pt x="5172" y="227"/>
                      </a:lnTo>
                      <a:lnTo>
                        <a:pt x="5178" y="234"/>
                      </a:lnTo>
                      <a:lnTo>
                        <a:pt x="5185" y="242"/>
                      </a:lnTo>
                      <a:lnTo>
                        <a:pt x="5191" y="251"/>
                      </a:lnTo>
                      <a:lnTo>
                        <a:pt x="5200" y="266"/>
                      </a:lnTo>
                      <a:lnTo>
                        <a:pt x="5208" y="281"/>
                      </a:lnTo>
                      <a:lnTo>
                        <a:pt x="5215" y="298"/>
                      </a:lnTo>
                      <a:lnTo>
                        <a:pt x="5220" y="314"/>
                      </a:lnTo>
                      <a:lnTo>
                        <a:pt x="5224" y="332"/>
                      </a:lnTo>
                      <a:lnTo>
                        <a:pt x="5227" y="349"/>
                      </a:lnTo>
                      <a:lnTo>
                        <a:pt x="5229" y="369"/>
                      </a:lnTo>
                      <a:lnTo>
                        <a:pt x="5229" y="388"/>
                      </a:lnTo>
                      <a:lnTo>
                        <a:pt x="5229" y="400"/>
                      </a:lnTo>
                      <a:lnTo>
                        <a:pt x="5228" y="410"/>
                      </a:lnTo>
                      <a:lnTo>
                        <a:pt x="5227" y="419"/>
                      </a:lnTo>
                      <a:lnTo>
                        <a:pt x="5225" y="427"/>
                      </a:lnTo>
                      <a:close/>
                      <a:moveTo>
                        <a:pt x="4913" y="368"/>
                      </a:moveTo>
                      <a:lnTo>
                        <a:pt x="5150" y="368"/>
                      </a:lnTo>
                      <a:lnTo>
                        <a:pt x="5150" y="355"/>
                      </a:lnTo>
                      <a:lnTo>
                        <a:pt x="5149" y="344"/>
                      </a:lnTo>
                      <a:lnTo>
                        <a:pt x="5148" y="332"/>
                      </a:lnTo>
                      <a:lnTo>
                        <a:pt x="5145" y="321"/>
                      </a:lnTo>
                      <a:lnTo>
                        <a:pt x="5142" y="311"/>
                      </a:lnTo>
                      <a:lnTo>
                        <a:pt x="5139" y="301"/>
                      </a:lnTo>
                      <a:lnTo>
                        <a:pt x="5134" y="292"/>
                      </a:lnTo>
                      <a:lnTo>
                        <a:pt x="5128" y="282"/>
                      </a:lnTo>
                      <a:lnTo>
                        <a:pt x="5120" y="271"/>
                      </a:lnTo>
                      <a:lnTo>
                        <a:pt x="5112" y="262"/>
                      </a:lnTo>
                      <a:lnTo>
                        <a:pt x="5102" y="254"/>
                      </a:lnTo>
                      <a:lnTo>
                        <a:pt x="5091" y="247"/>
                      </a:lnTo>
                      <a:lnTo>
                        <a:pt x="5079" y="242"/>
                      </a:lnTo>
                      <a:lnTo>
                        <a:pt x="5067" y="239"/>
                      </a:lnTo>
                      <a:lnTo>
                        <a:pt x="5052" y="237"/>
                      </a:lnTo>
                      <a:lnTo>
                        <a:pt x="5037" y="236"/>
                      </a:lnTo>
                      <a:lnTo>
                        <a:pt x="5024" y="237"/>
                      </a:lnTo>
                      <a:lnTo>
                        <a:pt x="5010" y="239"/>
                      </a:lnTo>
                      <a:lnTo>
                        <a:pt x="4998" y="242"/>
                      </a:lnTo>
                      <a:lnTo>
                        <a:pt x="4987" y="247"/>
                      </a:lnTo>
                      <a:lnTo>
                        <a:pt x="4975" y="254"/>
                      </a:lnTo>
                      <a:lnTo>
                        <a:pt x="4965" y="261"/>
                      </a:lnTo>
                      <a:lnTo>
                        <a:pt x="4956" y="270"/>
                      </a:lnTo>
                      <a:lnTo>
                        <a:pt x="4947" y="280"/>
                      </a:lnTo>
                      <a:lnTo>
                        <a:pt x="4940" y="290"/>
                      </a:lnTo>
                      <a:lnTo>
                        <a:pt x="4934" y="300"/>
                      </a:lnTo>
                      <a:lnTo>
                        <a:pt x="4929" y="310"/>
                      </a:lnTo>
                      <a:lnTo>
                        <a:pt x="4924" y="320"/>
                      </a:lnTo>
                      <a:lnTo>
                        <a:pt x="4920" y="332"/>
                      </a:lnTo>
                      <a:lnTo>
                        <a:pt x="4917" y="343"/>
                      </a:lnTo>
                      <a:lnTo>
                        <a:pt x="4914" y="355"/>
                      </a:lnTo>
                      <a:lnTo>
                        <a:pt x="4913" y="368"/>
                      </a:lnTo>
                      <a:close/>
                      <a:moveTo>
                        <a:pt x="5330" y="637"/>
                      </a:moveTo>
                      <a:lnTo>
                        <a:pt x="5330" y="328"/>
                      </a:lnTo>
                      <a:lnTo>
                        <a:pt x="5330" y="291"/>
                      </a:lnTo>
                      <a:lnTo>
                        <a:pt x="5330" y="256"/>
                      </a:lnTo>
                      <a:lnTo>
                        <a:pt x="5329" y="221"/>
                      </a:lnTo>
                      <a:lnTo>
                        <a:pt x="5328" y="188"/>
                      </a:lnTo>
                      <a:lnTo>
                        <a:pt x="5399" y="188"/>
                      </a:lnTo>
                      <a:lnTo>
                        <a:pt x="5402" y="276"/>
                      </a:lnTo>
                      <a:lnTo>
                        <a:pt x="5406" y="276"/>
                      </a:lnTo>
                      <a:lnTo>
                        <a:pt x="5409" y="265"/>
                      </a:lnTo>
                      <a:lnTo>
                        <a:pt x="5414" y="255"/>
                      </a:lnTo>
                      <a:lnTo>
                        <a:pt x="5419" y="245"/>
                      </a:lnTo>
                      <a:lnTo>
                        <a:pt x="5425" y="236"/>
                      </a:lnTo>
                      <a:lnTo>
                        <a:pt x="5432" y="227"/>
                      </a:lnTo>
                      <a:lnTo>
                        <a:pt x="5439" y="219"/>
                      </a:lnTo>
                      <a:lnTo>
                        <a:pt x="5446" y="211"/>
                      </a:lnTo>
                      <a:lnTo>
                        <a:pt x="5454" y="204"/>
                      </a:lnTo>
                      <a:lnTo>
                        <a:pt x="5463" y="198"/>
                      </a:lnTo>
                      <a:lnTo>
                        <a:pt x="5472" y="193"/>
                      </a:lnTo>
                      <a:lnTo>
                        <a:pt x="5481" y="188"/>
                      </a:lnTo>
                      <a:lnTo>
                        <a:pt x="5490" y="185"/>
                      </a:lnTo>
                      <a:lnTo>
                        <a:pt x="5500" y="182"/>
                      </a:lnTo>
                      <a:lnTo>
                        <a:pt x="5510" y="179"/>
                      </a:lnTo>
                      <a:lnTo>
                        <a:pt x="5520" y="177"/>
                      </a:lnTo>
                      <a:lnTo>
                        <a:pt x="5529" y="177"/>
                      </a:lnTo>
                      <a:lnTo>
                        <a:pt x="5541" y="178"/>
                      </a:lnTo>
                      <a:lnTo>
                        <a:pt x="5553" y="181"/>
                      </a:lnTo>
                      <a:lnTo>
                        <a:pt x="5553" y="258"/>
                      </a:lnTo>
                      <a:lnTo>
                        <a:pt x="5539" y="256"/>
                      </a:lnTo>
                      <a:lnTo>
                        <a:pt x="5524" y="255"/>
                      </a:lnTo>
                      <a:lnTo>
                        <a:pt x="5511" y="256"/>
                      </a:lnTo>
                      <a:lnTo>
                        <a:pt x="5498" y="258"/>
                      </a:lnTo>
                      <a:lnTo>
                        <a:pt x="5486" y="261"/>
                      </a:lnTo>
                      <a:lnTo>
                        <a:pt x="5475" y="266"/>
                      </a:lnTo>
                      <a:lnTo>
                        <a:pt x="5464" y="272"/>
                      </a:lnTo>
                      <a:lnTo>
                        <a:pt x="5455" y="280"/>
                      </a:lnTo>
                      <a:lnTo>
                        <a:pt x="5446" y="290"/>
                      </a:lnTo>
                      <a:lnTo>
                        <a:pt x="5438" y="300"/>
                      </a:lnTo>
                      <a:lnTo>
                        <a:pt x="5432" y="310"/>
                      </a:lnTo>
                      <a:lnTo>
                        <a:pt x="5426" y="321"/>
                      </a:lnTo>
                      <a:lnTo>
                        <a:pt x="5421" y="333"/>
                      </a:lnTo>
                      <a:lnTo>
                        <a:pt x="5418" y="344"/>
                      </a:lnTo>
                      <a:lnTo>
                        <a:pt x="5415" y="356"/>
                      </a:lnTo>
                      <a:lnTo>
                        <a:pt x="5413" y="370"/>
                      </a:lnTo>
                      <a:lnTo>
                        <a:pt x="5411" y="383"/>
                      </a:lnTo>
                      <a:lnTo>
                        <a:pt x="5411" y="398"/>
                      </a:lnTo>
                      <a:lnTo>
                        <a:pt x="5411" y="637"/>
                      </a:lnTo>
                      <a:lnTo>
                        <a:pt x="5330" y="637"/>
                      </a:lnTo>
                      <a:close/>
                      <a:moveTo>
                        <a:pt x="5652" y="105"/>
                      </a:moveTo>
                      <a:lnTo>
                        <a:pt x="5732" y="80"/>
                      </a:lnTo>
                      <a:lnTo>
                        <a:pt x="5732" y="188"/>
                      </a:lnTo>
                      <a:lnTo>
                        <a:pt x="5849" y="188"/>
                      </a:lnTo>
                      <a:lnTo>
                        <a:pt x="5849" y="249"/>
                      </a:lnTo>
                      <a:lnTo>
                        <a:pt x="5732" y="249"/>
                      </a:lnTo>
                      <a:lnTo>
                        <a:pt x="5732" y="492"/>
                      </a:lnTo>
                      <a:lnTo>
                        <a:pt x="5733" y="503"/>
                      </a:lnTo>
                      <a:lnTo>
                        <a:pt x="5733" y="513"/>
                      </a:lnTo>
                      <a:lnTo>
                        <a:pt x="5734" y="522"/>
                      </a:lnTo>
                      <a:lnTo>
                        <a:pt x="5736" y="530"/>
                      </a:lnTo>
                      <a:lnTo>
                        <a:pt x="5738" y="539"/>
                      </a:lnTo>
                      <a:lnTo>
                        <a:pt x="5741" y="546"/>
                      </a:lnTo>
                      <a:lnTo>
                        <a:pt x="5744" y="552"/>
                      </a:lnTo>
                      <a:lnTo>
                        <a:pt x="5747" y="557"/>
                      </a:lnTo>
                      <a:lnTo>
                        <a:pt x="5751" y="562"/>
                      </a:lnTo>
                      <a:lnTo>
                        <a:pt x="5756" y="567"/>
                      </a:lnTo>
                      <a:lnTo>
                        <a:pt x="5760" y="570"/>
                      </a:lnTo>
                      <a:lnTo>
                        <a:pt x="5766" y="573"/>
                      </a:lnTo>
                      <a:lnTo>
                        <a:pt x="5773" y="577"/>
                      </a:lnTo>
                      <a:lnTo>
                        <a:pt x="5779" y="578"/>
                      </a:lnTo>
                      <a:lnTo>
                        <a:pt x="5786" y="579"/>
                      </a:lnTo>
                      <a:lnTo>
                        <a:pt x="5793" y="580"/>
                      </a:lnTo>
                      <a:lnTo>
                        <a:pt x="5807" y="579"/>
                      </a:lnTo>
                      <a:lnTo>
                        <a:pt x="5819" y="578"/>
                      </a:lnTo>
                      <a:lnTo>
                        <a:pt x="5830" y="577"/>
                      </a:lnTo>
                      <a:lnTo>
                        <a:pt x="5840" y="573"/>
                      </a:lnTo>
                      <a:lnTo>
                        <a:pt x="5844" y="635"/>
                      </a:lnTo>
                      <a:lnTo>
                        <a:pt x="5829" y="640"/>
                      </a:lnTo>
                      <a:lnTo>
                        <a:pt x="5812" y="644"/>
                      </a:lnTo>
                      <a:lnTo>
                        <a:pt x="5792" y="647"/>
                      </a:lnTo>
                      <a:lnTo>
                        <a:pt x="5772" y="648"/>
                      </a:lnTo>
                      <a:lnTo>
                        <a:pt x="5758" y="647"/>
                      </a:lnTo>
                      <a:lnTo>
                        <a:pt x="5745" y="644"/>
                      </a:lnTo>
                      <a:lnTo>
                        <a:pt x="5733" y="642"/>
                      </a:lnTo>
                      <a:lnTo>
                        <a:pt x="5721" y="638"/>
                      </a:lnTo>
                      <a:lnTo>
                        <a:pt x="5710" y="633"/>
                      </a:lnTo>
                      <a:lnTo>
                        <a:pt x="5701" y="627"/>
                      </a:lnTo>
                      <a:lnTo>
                        <a:pt x="5691" y="620"/>
                      </a:lnTo>
                      <a:lnTo>
                        <a:pt x="5683" y="612"/>
                      </a:lnTo>
                      <a:lnTo>
                        <a:pt x="5676" y="602"/>
                      </a:lnTo>
                      <a:lnTo>
                        <a:pt x="5670" y="591"/>
                      </a:lnTo>
                      <a:lnTo>
                        <a:pt x="5665" y="579"/>
                      </a:lnTo>
                      <a:lnTo>
                        <a:pt x="5660" y="565"/>
                      </a:lnTo>
                      <a:lnTo>
                        <a:pt x="5657" y="550"/>
                      </a:lnTo>
                      <a:lnTo>
                        <a:pt x="5654" y="532"/>
                      </a:lnTo>
                      <a:lnTo>
                        <a:pt x="5652" y="515"/>
                      </a:lnTo>
                      <a:lnTo>
                        <a:pt x="5652" y="495"/>
                      </a:lnTo>
                      <a:lnTo>
                        <a:pt x="5652" y="249"/>
                      </a:lnTo>
                      <a:lnTo>
                        <a:pt x="5583" y="249"/>
                      </a:lnTo>
                      <a:lnTo>
                        <a:pt x="5583" y="188"/>
                      </a:lnTo>
                      <a:lnTo>
                        <a:pt x="5652" y="188"/>
                      </a:lnTo>
                      <a:lnTo>
                        <a:pt x="5652" y="105"/>
                      </a:lnTo>
                      <a:close/>
                      <a:moveTo>
                        <a:pt x="6256" y="362"/>
                      </a:moveTo>
                      <a:lnTo>
                        <a:pt x="6256" y="529"/>
                      </a:lnTo>
                      <a:lnTo>
                        <a:pt x="6257" y="561"/>
                      </a:lnTo>
                      <a:lnTo>
                        <a:pt x="6258" y="589"/>
                      </a:lnTo>
                      <a:lnTo>
                        <a:pt x="6260" y="615"/>
                      </a:lnTo>
                      <a:lnTo>
                        <a:pt x="6263" y="637"/>
                      </a:lnTo>
                      <a:lnTo>
                        <a:pt x="6189" y="637"/>
                      </a:lnTo>
                      <a:lnTo>
                        <a:pt x="6183" y="581"/>
                      </a:lnTo>
                      <a:lnTo>
                        <a:pt x="6180" y="581"/>
                      </a:lnTo>
                      <a:lnTo>
                        <a:pt x="6173" y="588"/>
                      </a:lnTo>
                      <a:lnTo>
                        <a:pt x="6167" y="596"/>
                      </a:lnTo>
                      <a:lnTo>
                        <a:pt x="6160" y="603"/>
                      </a:lnTo>
                      <a:lnTo>
                        <a:pt x="6154" y="610"/>
                      </a:lnTo>
                      <a:lnTo>
                        <a:pt x="6146" y="616"/>
                      </a:lnTo>
                      <a:lnTo>
                        <a:pt x="6138" y="621"/>
                      </a:lnTo>
                      <a:lnTo>
                        <a:pt x="6130" y="626"/>
                      </a:lnTo>
                      <a:lnTo>
                        <a:pt x="6122" y="630"/>
                      </a:lnTo>
                      <a:lnTo>
                        <a:pt x="6113" y="634"/>
                      </a:lnTo>
                      <a:lnTo>
                        <a:pt x="6104" y="637"/>
                      </a:lnTo>
                      <a:lnTo>
                        <a:pt x="6094" y="640"/>
                      </a:lnTo>
                      <a:lnTo>
                        <a:pt x="6085" y="642"/>
                      </a:lnTo>
                      <a:lnTo>
                        <a:pt x="6075" y="644"/>
                      </a:lnTo>
                      <a:lnTo>
                        <a:pt x="6064" y="647"/>
                      </a:lnTo>
                      <a:lnTo>
                        <a:pt x="6053" y="647"/>
                      </a:lnTo>
                      <a:lnTo>
                        <a:pt x="6043" y="648"/>
                      </a:lnTo>
                      <a:lnTo>
                        <a:pt x="6026" y="647"/>
                      </a:lnTo>
                      <a:lnTo>
                        <a:pt x="6012" y="644"/>
                      </a:lnTo>
                      <a:lnTo>
                        <a:pt x="5998" y="641"/>
                      </a:lnTo>
                      <a:lnTo>
                        <a:pt x="5984" y="637"/>
                      </a:lnTo>
                      <a:lnTo>
                        <a:pt x="5972" y="631"/>
                      </a:lnTo>
                      <a:lnTo>
                        <a:pt x="5961" y="625"/>
                      </a:lnTo>
                      <a:lnTo>
                        <a:pt x="5949" y="617"/>
                      </a:lnTo>
                      <a:lnTo>
                        <a:pt x="5939" y="607"/>
                      </a:lnTo>
                      <a:lnTo>
                        <a:pt x="5932" y="598"/>
                      </a:lnTo>
                      <a:lnTo>
                        <a:pt x="5925" y="588"/>
                      </a:lnTo>
                      <a:lnTo>
                        <a:pt x="5919" y="578"/>
                      </a:lnTo>
                      <a:lnTo>
                        <a:pt x="5913" y="566"/>
                      </a:lnTo>
                      <a:lnTo>
                        <a:pt x="5910" y="555"/>
                      </a:lnTo>
                      <a:lnTo>
                        <a:pt x="5907" y="543"/>
                      </a:lnTo>
                      <a:lnTo>
                        <a:pt x="5906" y="531"/>
                      </a:lnTo>
                      <a:lnTo>
                        <a:pt x="5905" y="518"/>
                      </a:lnTo>
                      <a:lnTo>
                        <a:pt x="5905" y="508"/>
                      </a:lnTo>
                      <a:lnTo>
                        <a:pt x="5906" y="498"/>
                      </a:lnTo>
                      <a:lnTo>
                        <a:pt x="5907" y="489"/>
                      </a:lnTo>
                      <a:lnTo>
                        <a:pt x="5909" y="480"/>
                      </a:lnTo>
                      <a:lnTo>
                        <a:pt x="5912" y="471"/>
                      </a:lnTo>
                      <a:lnTo>
                        <a:pt x="5915" y="462"/>
                      </a:lnTo>
                      <a:lnTo>
                        <a:pt x="5919" y="454"/>
                      </a:lnTo>
                      <a:lnTo>
                        <a:pt x="5923" y="446"/>
                      </a:lnTo>
                      <a:lnTo>
                        <a:pt x="5928" y="439"/>
                      </a:lnTo>
                      <a:lnTo>
                        <a:pt x="5933" y="432"/>
                      </a:lnTo>
                      <a:lnTo>
                        <a:pt x="5938" y="424"/>
                      </a:lnTo>
                      <a:lnTo>
                        <a:pt x="5944" y="417"/>
                      </a:lnTo>
                      <a:lnTo>
                        <a:pt x="5951" y="411"/>
                      </a:lnTo>
                      <a:lnTo>
                        <a:pt x="5959" y="405"/>
                      </a:lnTo>
                      <a:lnTo>
                        <a:pt x="5967" y="399"/>
                      </a:lnTo>
                      <a:lnTo>
                        <a:pt x="5975" y="393"/>
                      </a:lnTo>
                      <a:lnTo>
                        <a:pt x="5994" y="383"/>
                      </a:lnTo>
                      <a:lnTo>
                        <a:pt x="6014" y="374"/>
                      </a:lnTo>
                      <a:lnTo>
                        <a:pt x="6036" y="367"/>
                      </a:lnTo>
                      <a:lnTo>
                        <a:pt x="6060" y="362"/>
                      </a:lnTo>
                      <a:lnTo>
                        <a:pt x="6086" y="356"/>
                      </a:lnTo>
                      <a:lnTo>
                        <a:pt x="6114" y="353"/>
                      </a:lnTo>
                      <a:lnTo>
                        <a:pt x="6144" y="351"/>
                      </a:lnTo>
                      <a:lnTo>
                        <a:pt x="6175" y="351"/>
                      </a:lnTo>
                      <a:lnTo>
                        <a:pt x="6175" y="342"/>
                      </a:lnTo>
                      <a:lnTo>
                        <a:pt x="6174" y="329"/>
                      </a:lnTo>
                      <a:lnTo>
                        <a:pt x="6173" y="317"/>
                      </a:lnTo>
                      <a:lnTo>
                        <a:pt x="6171" y="306"/>
                      </a:lnTo>
                      <a:lnTo>
                        <a:pt x="6168" y="296"/>
                      </a:lnTo>
                      <a:lnTo>
                        <a:pt x="6165" y="286"/>
                      </a:lnTo>
                      <a:lnTo>
                        <a:pt x="6161" y="278"/>
                      </a:lnTo>
                      <a:lnTo>
                        <a:pt x="6156" y="271"/>
                      </a:lnTo>
                      <a:lnTo>
                        <a:pt x="6150" y="264"/>
                      </a:lnTo>
                      <a:lnTo>
                        <a:pt x="6143" y="258"/>
                      </a:lnTo>
                      <a:lnTo>
                        <a:pt x="6135" y="253"/>
                      </a:lnTo>
                      <a:lnTo>
                        <a:pt x="6127" y="248"/>
                      </a:lnTo>
                      <a:lnTo>
                        <a:pt x="6118" y="244"/>
                      </a:lnTo>
                      <a:lnTo>
                        <a:pt x="6108" y="241"/>
                      </a:lnTo>
                      <a:lnTo>
                        <a:pt x="6097" y="239"/>
                      </a:lnTo>
                      <a:lnTo>
                        <a:pt x="6085" y="238"/>
                      </a:lnTo>
                      <a:lnTo>
                        <a:pt x="6073" y="238"/>
                      </a:lnTo>
                      <a:lnTo>
                        <a:pt x="6056" y="238"/>
                      </a:lnTo>
                      <a:lnTo>
                        <a:pt x="6041" y="240"/>
                      </a:lnTo>
                      <a:lnTo>
                        <a:pt x="6025" y="242"/>
                      </a:lnTo>
                      <a:lnTo>
                        <a:pt x="6010" y="246"/>
                      </a:lnTo>
                      <a:lnTo>
                        <a:pt x="5996" y="250"/>
                      </a:lnTo>
                      <a:lnTo>
                        <a:pt x="5982" y="257"/>
                      </a:lnTo>
                      <a:lnTo>
                        <a:pt x="5969" y="264"/>
                      </a:lnTo>
                      <a:lnTo>
                        <a:pt x="5957" y="271"/>
                      </a:lnTo>
                      <a:lnTo>
                        <a:pt x="5938" y="218"/>
                      </a:lnTo>
                      <a:lnTo>
                        <a:pt x="5953" y="208"/>
                      </a:lnTo>
                      <a:lnTo>
                        <a:pt x="5970" y="200"/>
                      </a:lnTo>
                      <a:lnTo>
                        <a:pt x="5987" y="193"/>
                      </a:lnTo>
                      <a:lnTo>
                        <a:pt x="6005" y="188"/>
                      </a:lnTo>
                      <a:lnTo>
                        <a:pt x="6024" y="183"/>
                      </a:lnTo>
                      <a:lnTo>
                        <a:pt x="6044" y="179"/>
                      </a:lnTo>
                      <a:lnTo>
                        <a:pt x="6063" y="178"/>
                      </a:lnTo>
                      <a:lnTo>
                        <a:pt x="6085" y="177"/>
                      </a:lnTo>
                      <a:lnTo>
                        <a:pt x="6106" y="178"/>
                      </a:lnTo>
                      <a:lnTo>
                        <a:pt x="6125" y="181"/>
                      </a:lnTo>
                      <a:lnTo>
                        <a:pt x="6143" y="184"/>
                      </a:lnTo>
                      <a:lnTo>
                        <a:pt x="6160" y="189"/>
                      </a:lnTo>
                      <a:lnTo>
                        <a:pt x="6175" y="195"/>
                      </a:lnTo>
                      <a:lnTo>
                        <a:pt x="6189" y="203"/>
                      </a:lnTo>
                      <a:lnTo>
                        <a:pt x="6202" y="212"/>
                      </a:lnTo>
                      <a:lnTo>
                        <a:pt x="6213" y="224"/>
                      </a:lnTo>
                      <a:lnTo>
                        <a:pt x="6223" y="236"/>
                      </a:lnTo>
                      <a:lnTo>
                        <a:pt x="6232" y="249"/>
                      </a:lnTo>
                      <a:lnTo>
                        <a:pt x="6239" y="264"/>
                      </a:lnTo>
                      <a:lnTo>
                        <a:pt x="6245" y="280"/>
                      </a:lnTo>
                      <a:lnTo>
                        <a:pt x="6249" y="299"/>
                      </a:lnTo>
                      <a:lnTo>
                        <a:pt x="6254" y="318"/>
                      </a:lnTo>
                      <a:lnTo>
                        <a:pt x="6255" y="339"/>
                      </a:lnTo>
                      <a:lnTo>
                        <a:pt x="6256" y="362"/>
                      </a:lnTo>
                      <a:close/>
                      <a:moveTo>
                        <a:pt x="6175" y="486"/>
                      </a:moveTo>
                      <a:lnTo>
                        <a:pt x="6175" y="408"/>
                      </a:lnTo>
                      <a:lnTo>
                        <a:pt x="6152" y="408"/>
                      </a:lnTo>
                      <a:lnTo>
                        <a:pt x="6131" y="409"/>
                      </a:lnTo>
                      <a:lnTo>
                        <a:pt x="6111" y="410"/>
                      </a:lnTo>
                      <a:lnTo>
                        <a:pt x="6092" y="413"/>
                      </a:lnTo>
                      <a:lnTo>
                        <a:pt x="6076" y="416"/>
                      </a:lnTo>
                      <a:lnTo>
                        <a:pt x="6060" y="420"/>
                      </a:lnTo>
                      <a:lnTo>
                        <a:pt x="6046" y="425"/>
                      </a:lnTo>
                      <a:lnTo>
                        <a:pt x="6034" y="432"/>
                      </a:lnTo>
                      <a:lnTo>
                        <a:pt x="6022" y="438"/>
                      </a:lnTo>
                      <a:lnTo>
                        <a:pt x="6013" y="445"/>
                      </a:lnTo>
                      <a:lnTo>
                        <a:pt x="6005" y="454"/>
                      </a:lnTo>
                      <a:lnTo>
                        <a:pt x="5999" y="463"/>
                      </a:lnTo>
                      <a:lnTo>
                        <a:pt x="5994" y="474"/>
                      </a:lnTo>
                      <a:lnTo>
                        <a:pt x="5989" y="484"/>
                      </a:lnTo>
                      <a:lnTo>
                        <a:pt x="5987" y="496"/>
                      </a:lnTo>
                      <a:lnTo>
                        <a:pt x="5986" y="509"/>
                      </a:lnTo>
                      <a:lnTo>
                        <a:pt x="5987" y="518"/>
                      </a:lnTo>
                      <a:lnTo>
                        <a:pt x="5988" y="527"/>
                      </a:lnTo>
                      <a:lnTo>
                        <a:pt x="5990" y="534"/>
                      </a:lnTo>
                      <a:lnTo>
                        <a:pt x="5993" y="543"/>
                      </a:lnTo>
                      <a:lnTo>
                        <a:pt x="5996" y="550"/>
                      </a:lnTo>
                      <a:lnTo>
                        <a:pt x="6000" y="556"/>
                      </a:lnTo>
                      <a:lnTo>
                        <a:pt x="6005" y="562"/>
                      </a:lnTo>
                      <a:lnTo>
                        <a:pt x="6010" y="567"/>
                      </a:lnTo>
                      <a:lnTo>
                        <a:pt x="6015" y="571"/>
                      </a:lnTo>
                      <a:lnTo>
                        <a:pt x="6020" y="576"/>
                      </a:lnTo>
                      <a:lnTo>
                        <a:pt x="6026" y="579"/>
                      </a:lnTo>
                      <a:lnTo>
                        <a:pt x="6034" y="582"/>
                      </a:lnTo>
                      <a:lnTo>
                        <a:pt x="6040" y="584"/>
                      </a:lnTo>
                      <a:lnTo>
                        <a:pt x="6047" y="586"/>
                      </a:lnTo>
                      <a:lnTo>
                        <a:pt x="6055" y="587"/>
                      </a:lnTo>
                      <a:lnTo>
                        <a:pt x="6063" y="587"/>
                      </a:lnTo>
                      <a:lnTo>
                        <a:pt x="6073" y="587"/>
                      </a:lnTo>
                      <a:lnTo>
                        <a:pt x="6083" y="585"/>
                      </a:lnTo>
                      <a:lnTo>
                        <a:pt x="6092" y="584"/>
                      </a:lnTo>
                      <a:lnTo>
                        <a:pt x="6100" y="581"/>
                      </a:lnTo>
                      <a:lnTo>
                        <a:pt x="6110" y="578"/>
                      </a:lnTo>
                      <a:lnTo>
                        <a:pt x="6118" y="573"/>
                      </a:lnTo>
                      <a:lnTo>
                        <a:pt x="6126" y="569"/>
                      </a:lnTo>
                      <a:lnTo>
                        <a:pt x="6133" y="563"/>
                      </a:lnTo>
                      <a:lnTo>
                        <a:pt x="6140" y="558"/>
                      </a:lnTo>
                      <a:lnTo>
                        <a:pt x="6146" y="553"/>
                      </a:lnTo>
                      <a:lnTo>
                        <a:pt x="6152" y="547"/>
                      </a:lnTo>
                      <a:lnTo>
                        <a:pt x="6156" y="541"/>
                      </a:lnTo>
                      <a:lnTo>
                        <a:pt x="6161" y="533"/>
                      </a:lnTo>
                      <a:lnTo>
                        <a:pt x="6164" y="526"/>
                      </a:lnTo>
                      <a:lnTo>
                        <a:pt x="6167" y="519"/>
                      </a:lnTo>
                      <a:lnTo>
                        <a:pt x="6170" y="512"/>
                      </a:lnTo>
                      <a:lnTo>
                        <a:pt x="6172" y="506"/>
                      </a:lnTo>
                      <a:lnTo>
                        <a:pt x="6173" y="499"/>
                      </a:lnTo>
                      <a:lnTo>
                        <a:pt x="6174" y="493"/>
                      </a:lnTo>
                      <a:lnTo>
                        <a:pt x="6175" y="486"/>
                      </a:lnTo>
                      <a:close/>
                      <a:moveTo>
                        <a:pt x="6469" y="637"/>
                      </a:moveTo>
                      <a:lnTo>
                        <a:pt x="6387" y="637"/>
                      </a:lnTo>
                      <a:lnTo>
                        <a:pt x="6387" y="188"/>
                      </a:lnTo>
                      <a:lnTo>
                        <a:pt x="6469" y="188"/>
                      </a:lnTo>
                      <a:lnTo>
                        <a:pt x="6469" y="637"/>
                      </a:lnTo>
                      <a:close/>
                      <a:moveTo>
                        <a:pt x="6427" y="105"/>
                      </a:moveTo>
                      <a:lnTo>
                        <a:pt x="6426" y="105"/>
                      </a:lnTo>
                      <a:lnTo>
                        <a:pt x="6416" y="104"/>
                      </a:lnTo>
                      <a:lnTo>
                        <a:pt x="6406" y="101"/>
                      </a:lnTo>
                      <a:lnTo>
                        <a:pt x="6401" y="99"/>
                      </a:lnTo>
                      <a:lnTo>
                        <a:pt x="6397" y="96"/>
                      </a:lnTo>
                      <a:lnTo>
                        <a:pt x="6393" y="93"/>
                      </a:lnTo>
                      <a:lnTo>
                        <a:pt x="6389" y="90"/>
                      </a:lnTo>
                      <a:lnTo>
                        <a:pt x="6383" y="82"/>
                      </a:lnTo>
                      <a:lnTo>
                        <a:pt x="6379" y="72"/>
                      </a:lnTo>
                      <a:lnTo>
                        <a:pt x="6376" y="63"/>
                      </a:lnTo>
                      <a:lnTo>
                        <a:pt x="6375" y="52"/>
                      </a:lnTo>
                      <a:lnTo>
                        <a:pt x="6376" y="42"/>
                      </a:lnTo>
                      <a:lnTo>
                        <a:pt x="6379" y="32"/>
                      </a:lnTo>
                      <a:lnTo>
                        <a:pt x="6384" y="23"/>
                      </a:lnTo>
                      <a:lnTo>
                        <a:pt x="6390" y="16"/>
                      </a:lnTo>
                      <a:lnTo>
                        <a:pt x="6394" y="12"/>
                      </a:lnTo>
                      <a:lnTo>
                        <a:pt x="6398" y="9"/>
                      </a:lnTo>
                      <a:lnTo>
                        <a:pt x="6403" y="6"/>
                      </a:lnTo>
                      <a:lnTo>
                        <a:pt x="6407" y="4"/>
                      </a:lnTo>
                      <a:lnTo>
                        <a:pt x="6417" y="2"/>
                      </a:lnTo>
                      <a:lnTo>
                        <a:pt x="6428" y="0"/>
                      </a:lnTo>
                      <a:lnTo>
                        <a:pt x="6439" y="2"/>
                      </a:lnTo>
                      <a:lnTo>
                        <a:pt x="6449" y="4"/>
                      </a:lnTo>
                      <a:lnTo>
                        <a:pt x="6454" y="6"/>
                      </a:lnTo>
                      <a:lnTo>
                        <a:pt x="6458" y="9"/>
                      </a:lnTo>
                      <a:lnTo>
                        <a:pt x="6462" y="12"/>
                      </a:lnTo>
                      <a:lnTo>
                        <a:pt x="6465" y="15"/>
                      </a:lnTo>
                      <a:lnTo>
                        <a:pt x="6472" y="23"/>
                      </a:lnTo>
                      <a:lnTo>
                        <a:pt x="6476" y="31"/>
                      </a:lnTo>
                      <a:lnTo>
                        <a:pt x="6480" y="42"/>
                      </a:lnTo>
                      <a:lnTo>
                        <a:pt x="6480" y="52"/>
                      </a:lnTo>
                      <a:lnTo>
                        <a:pt x="6480" y="63"/>
                      </a:lnTo>
                      <a:lnTo>
                        <a:pt x="6476" y="72"/>
                      </a:lnTo>
                      <a:lnTo>
                        <a:pt x="6472" y="82"/>
                      </a:lnTo>
                      <a:lnTo>
                        <a:pt x="6465" y="90"/>
                      </a:lnTo>
                      <a:lnTo>
                        <a:pt x="6462" y="93"/>
                      </a:lnTo>
                      <a:lnTo>
                        <a:pt x="6458" y="96"/>
                      </a:lnTo>
                      <a:lnTo>
                        <a:pt x="6454" y="99"/>
                      </a:lnTo>
                      <a:lnTo>
                        <a:pt x="6449" y="101"/>
                      </a:lnTo>
                      <a:lnTo>
                        <a:pt x="6444" y="103"/>
                      </a:lnTo>
                      <a:lnTo>
                        <a:pt x="6438" y="104"/>
                      </a:lnTo>
                      <a:lnTo>
                        <a:pt x="6433" y="104"/>
                      </a:lnTo>
                      <a:lnTo>
                        <a:pt x="6427" y="105"/>
                      </a:lnTo>
                      <a:close/>
                      <a:moveTo>
                        <a:pt x="6604" y="637"/>
                      </a:moveTo>
                      <a:lnTo>
                        <a:pt x="6604" y="309"/>
                      </a:lnTo>
                      <a:lnTo>
                        <a:pt x="6604" y="280"/>
                      </a:lnTo>
                      <a:lnTo>
                        <a:pt x="6603" y="250"/>
                      </a:lnTo>
                      <a:lnTo>
                        <a:pt x="6602" y="220"/>
                      </a:lnTo>
                      <a:lnTo>
                        <a:pt x="6601" y="188"/>
                      </a:lnTo>
                      <a:lnTo>
                        <a:pt x="6673" y="188"/>
                      </a:lnTo>
                      <a:lnTo>
                        <a:pt x="6678" y="262"/>
                      </a:lnTo>
                      <a:lnTo>
                        <a:pt x="6679" y="262"/>
                      </a:lnTo>
                      <a:lnTo>
                        <a:pt x="6684" y="254"/>
                      </a:lnTo>
                      <a:lnTo>
                        <a:pt x="6690" y="245"/>
                      </a:lnTo>
                      <a:lnTo>
                        <a:pt x="6695" y="237"/>
                      </a:lnTo>
                      <a:lnTo>
                        <a:pt x="6703" y="230"/>
                      </a:lnTo>
                      <a:lnTo>
                        <a:pt x="6710" y="223"/>
                      </a:lnTo>
                      <a:lnTo>
                        <a:pt x="6717" y="217"/>
                      </a:lnTo>
                      <a:lnTo>
                        <a:pt x="6725" y="210"/>
                      </a:lnTo>
                      <a:lnTo>
                        <a:pt x="6734" y="204"/>
                      </a:lnTo>
                      <a:lnTo>
                        <a:pt x="6745" y="198"/>
                      </a:lnTo>
                      <a:lnTo>
                        <a:pt x="6756" y="193"/>
                      </a:lnTo>
                      <a:lnTo>
                        <a:pt x="6767" y="188"/>
                      </a:lnTo>
                      <a:lnTo>
                        <a:pt x="6779" y="185"/>
                      </a:lnTo>
                      <a:lnTo>
                        <a:pt x="6790" y="182"/>
                      </a:lnTo>
                      <a:lnTo>
                        <a:pt x="6802" y="179"/>
                      </a:lnTo>
                      <a:lnTo>
                        <a:pt x="6815" y="177"/>
                      </a:lnTo>
                      <a:lnTo>
                        <a:pt x="6828" y="177"/>
                      </a:lnTo>
                      <a:lnTo>
                        <a:pt x="6842" y="178"/>
                      </a:lnTo>
                      <a:lnTo>
                        <a:pt x="6857" y="179"/>
                      </a:lnTo>
                      <a:lnTo>
                        <a:pt x="6870" y="183"/>
                      </a:lnTo>
                      <a:lnTo>
                        <a:pt x="6883" y="187"/>
                      </a:lnTo>
                      <a:lnTo>
                        <a:pt x="6896" y="192"/>
                      </a:lnTo>
                      <a:lnTo>
                        <a:pt x="6908" y="199"/>
                      </a:lnTo>
                      <a:lnTo>
                        <a:pt x="6919" y="206"/>
                      </a:lnTo>
                      <a:lnTo>
                        <a:pt x="6930" y="215"/>
                      </a:lnTo>
                      <a:lnTo>
                        <a:pt x="6937" y="222"/>
                      </a:lnTo>
                      <a:lnTo>
                        <a:pt x="6943" y="229"/>
                      </a:lnTo>
                      <a:lnTo>
                        <a:pt x="6949" y="236"/>
                      </a:lnTo>
                      <a:lnTo>
                        <a:pt x="6954" y="244"/>
                      </a:lnTo>
                      <a:lnTo>
                        <a:pt x="6959" y="251"/>
                      </a:lnTo>
                      <a:lnTo>
                        <a:pt x="6965" y="261"/>
                      </a:lnTo>
                      <a:lnTo>
                        <a:pt x="6969" y="269"/>
                      </a:lnTo>
                      <a:lnTo>
                        <a:pt x="6972" y="279"/>
                      </a:lnTo>
                      <a:lnTo>
                        <a:pt x="6976" y="289"/>
                      </a:lnTo>
                      <a:lnTo>
                        <a:pt x="6978" y="299"/>
                      </a:lnTo>
                      <a:lnTo>
                        <a:pt x="6981" y="309"/>
                      </a:lnTo>
                      <a:lnTo>
                        <a:pt x="6983" y="320"/>
                      </a:lnTo>
                      <a:lnTo>
                        <a:pt x="6985" y="344"/>
                      </a:lnTo>
                      <a:lnTo>
                        <a:pt x="6986" y="369"/>
                      </a:lnTo>
                      <a:lnTo>
                        <a:pt x="6986" y="637"/>
                      </a:lnTo>
                      <a:lnTo>
                        <a:pt x="6905" y="637"/>
                      </a:lnTo>
                      <a:lnTo>
                        <a:pt x="6905" y="378"/>
                      </a:lnTo>
                      <a:lnTo>
                        <a:pt x="6904" y="362"/>
                      </a:lnTo>
                      <a:lnTo>
                        <a:pt x="6903" y="346"/>
                      </a:lnTo>
                      <a:lnTo>
                        <a:pt x="6901" y="333"/>
                      </a:lnTo>
                      <a:lnTo>
                        <a:pt x="6898" y="319"/>
                      </a:lnTo>
                      <a:lnTo>
                        <a:pt x="6895" y="307"/>
                      </a:lnTo>
                      <a:lnTo>
                        <a:pt x="6890" y="297"/>
                      </a:lnTo>
                      <a:lnTo>
                        <a:pt x="6884" y="286"/>
                      </a:lnTo>
                      <a:lnTo>
                        <a:pt x="6878" y="277"/>
                      </a:lnTo>
                      <a:lnTo>
                        <a:pt x="6872" y="270"/>
                      </a:lnTo>
                      <a:lnTo>
                        <a:pt x="6864" y="263"/>
                      </a:lnTo>
                      <a:lnTo>
                        <a:pt x="6856" y="258"/>
                      </a:lnTo>
                      <a:lnTo>
                        <a:pt x="6846" y="253"/>
                      </a:lnTo>
                      <a:lnTo>
                        <a:pt x="6836" y="249"/>
                      </a:lnTo>
                      <a:lnTo>
                        <a:pt x="6825" y="246"/>
                      </a:lnTo>
                      <a:lnTo>
                        <a:pt x="6814" y="244"/>
                      </a:lnTo>
                      <a:lnTo>
                        <a:pt x="6801" y="244"/>
                      </a:lnTo>
                      <a:lnTo>
                        <a:pt x="6791" y="244"/>
                      </a:lnTo>
                      <a:lnTo>
                        <a:pt x="6782" y="245"/>
                      </a:lnTo>
                      <a:lnTo>
                        <a:pt x="6772" y="247"/>
                      </a:lnTo>
                      <a:lnTo>
                        <a:pt x="6764" y="250"/>
                      </a:lnTo>
                      <a:lnTo>
                        <a:pt x="6756" y="254"/>
                      </a:lnTo>
                      <a:lnTo>
                        <a:pt x="6748" y="258"/>
                      </a:lnTo>
                      <a:lnTo>
                        <a:pt x="6740" y="263"/>
                      </a:lnTo>
                      <a:lnTo>
                        <a:pt x="6732" y="268"/>
                      </a:lnTo>
                      <a:lnTo>
                        <a:pt x="6725" y="274"/>
                      </a:lnTo>
                      <a:lnTo>
                        <a:pt x="6719" y="281"/>
                      </a:lnTo>
                      <a:lnTo>
                        <a:pt x="6713" y="289"/>
                      </a:lnTo>
                      <a:lnTo>
                        <a:pt x="6707" y="296"/>
                      </a:lnTo>
                      <a:lnTo>
                        <a:pt x="6703" y="303"/>
                      </a:lnTo>
                      <a:lnTo>
                        <a:pt x="6698" y="311"/>
                      </a:lnTo>
                      <a:lnTo>
                        <a:pt x="6694" y="319"/>
                      </a:lnTo>
                      <a:lnTo>
                        <a:pt x="6691" y="329"/>
                      </a:lnTo>
                      <a:lnTo>
                        <a:pt x="6689" y="337"/>
                      </a:lnTo>
                      <a:lnTo>
                        <a:pt x="6687" y="346"/>
                      </a:lnTo>
                      <a:lnTo>
                        <a:pt x="6686" y="356"/>
                      </a:lnTo>
                      <a:lnTo>
                        <a:pt x="6686" y="367"/>
                      </a:lnTo>
                      <a:lnTo>
                        <a:pt x="6686" y="637"/>
                      </a:lnTo>
                      <a:lnTo>
                        <a:pt x="6604" y="637"/>
                      </a:lnTo>
                      <a:close/>
                      <a:moveTo>
                        <a:pt x="7137" y="105"/>
                      </a:moveTo>
                      <a:lnTo>
                        <a:pt x="7217" y="80"/>
                      </a:lnTo>
                      <a:lnTo>
                        <a:pt x="7217" y="188"/>
                      </a:lnTo>
                      <a:lnTo>
                        <a:pt x="7333" y="188"/>
                      </a:lnTo>
                      <a:lnTo>
                        <a:pt x="7333" y="249"/>
                      </a:lnTo>
                      <a:lnTo>
                        <a:pt x="7217" y="249"/>
                      </a:lnTo>
                      <a:lnTo>
                        <a:pt x="7217" y="492"/>
                      </a:lnTo>
                      <a:lnTo>
                        <a:pt x="7217" y="503"/>
                      </a:lnTo>
                      <a:lnTo>
                        <a:pt x="7218" y="513"/>
                      </a:lnTo>
                      <a:lnTo>
                        <a:pt x="7219" y="522"/>
                      </a:lnTo>
                      <a:lnTo>
                        <a:pt x="7220" y="530"/>
                      </a:lnTo>
                      <a:lnTo>
                        <a:pt x="7223" y="539"/>
                      </a:lnTo>
                      <a:lnTo>
                        <a:pt x="7226" y="546"/>
                      </a:lnTo>
                      <a:lnTo>
                        <a:pt x="7229" y="552"/>
                      </a:lnTo>
                      <a:lnTo>
                        <a:pt x="7233" y="557"/>
                      </a:lnTo>
                      <a:lnTo>
                        <a:pt x="7237" y="562"/>
                      </a:lnTo>
                      <a:lnTo>
                        <a:pt x="7241" y="567"/>
                      </a:lnTo>
                      <a:lnTo>
                        <a:pt x="7246" y="570"/>
                      </a:lnTo>
                      <a:lnTo>
                        <a:pt x="7251" y="573"/>
                      </a:lnTo>
                      <a:lnTo>
                        <a:pt x="7257" y="577"/>
                      </a:lnTo>
                      <a:lnTo>
                        <a:pt x="7264" y="578"/>
                      </a:lnTo>
                      <a:lnTo>
                        <a:pt x="7271" y="579"/>
                      </a:lnTo>
                      <a:lnTo>
                        <a:pt x="7278" y="580"/>
                      </a:lnTo>
                      <a:lnTo>
                        <a:pt x="7291" y="579"/>
                      </a:lnTo>
                      <a:lnTo>
                        <a:pt x="7304" y="578"/>
                      </a:lnTo>
                      <a:lnTo>
                        <a:pt x="7315" y="577"/>
                      </a:lnTo>
                      <a:lnTo>
                        <a:pt x="7325" y="573"/>
                      </a:lnTo>
                      <a:lnTo>
                        <a:pt x="7329" y="635"/>
                      </a:lnTo>
                      <a:lnTo>
                        <a:pt x="7314" y="640"/>
                      </a:lnTo>
                      <a:lnTo>
                        <a:pt x="7296" y="644"/>
                      </a:lnTo>
                      <a:lnTo>
                        <a:pt x="7278" y="647"/>
                      </a:lnTo>
                      <a:lnTo>
                        <a:pt x="7257" y="648"/>
                      </a:lnTo>
                      <a:lnTo>
                        <a:pt x="7243" y="647"/>
                      </a:lnTo>
                      <a:lnTo>
                        <a:pt x="7230" y="644"/>
                      </a:lnTo>
                      <a:lnTo>
                        <a:pt x="7217" y="642"/>
                      </a:lnTo>
                      <a:lnTo>
                        <a:pt x="7206" y="638"/>
                      </a:lnTo>
                      <a:lnTo>
                        <a:pt x="7196" y="633"/>
                      </a:lnTo>
                      <a:lnTo>
                        <a:pt x="7185" y="627"/>
                      </a:lnTo>
                      <a:lnTo>
                        <a:pt x="7176" y="620"/>
                      </a:lnTo>
                      <a:lnTo>
                        <a:pt x="7168" y="612"/>
                      </a:lnTo>
                      <a:lnTo>
                        <a:pt x="7161" y="602"/>
                      </a:lnTo>
                      <a:lnTo>
                        <a:pt x="7155" y="591"/>
                      </a:lnTo>
                      <a:lnTo>
                        <a:pt x="7149" y="579"/>
                      </a:lnTo>
                      <a:lnTo>
                        <a:pt x="7145" y="565"/>
                      </a:lnTo>
                      <a:lnTo>
                        <a:pt x="7141" y="550"/>
                      </a:lnTo>
                      <a:lnTo>
                        <a:pt x="7139" y="532"/>
                      </a:lnTo>
                      <a:lnTo>
                        <a:pt x="7138" y="515"/>
                      </a:lnTo>
                      <a:lnTo>
                        <a:pt x="7137" y="495"/>
                      </a:lnTo>
                      <a:lnTo>
                        <a:pt x="7137" y="249"/>
                      </a:lnTo>
                      <a:lnTo>
                        <a:pt x="7068" y="249"/>
                      </a:lnTo>
                      <a:lnTo>
                        <a:pt x="7068" y="188"/>
                      </a:lnTo>
                      <a:lnTo>
                        <a:pt x="7137" y="188"/>
                      </a:lnTo>
                      <a:lnTo>
                        <a:pt x="7137" y="105"/>
                      </a:lnTo>
                      <a:close/>
                      <a:moveTo>
                        <a:pt x="7366" y="188"/>
                      </a:moveTo>
                      <a:lnTo>
                        <a:pt x="7455" y="188"/>
                      </a:lnTo>
                      <a:lnTo>
                        <a:pt x="7553" y="453"/>
                      </a:lnTo>
                      <a:lnTo>
                        <a:pt x="7560" y="474"/>
                      </a:lnTo>
                      <a:lnTo>
                        <a:pt x="7568" y="495"/>
                      </a:lnTo>
                      <a:lnTo>
                        <a:pt x="7575" y="519"/>
                      </a:lnTo>
                      <a:lnTo>
                        <a:pt x="7582" y="545"/>
                      </a:lnTo>
                      <a:lnTo>
                        <a:pt x="7584" y="545"/>
                      </a:lnTo>
                      <a:lnTo>
                        <a:pt x="7589" y="527"/>
                      </a:lnTo>
                      <a:lnTo>
                        <a:pt x="7595" y="507"/>
                      </a:lnTo>
                      <a:lnTo>
                        <a:pt x="7604" y="481"/>
                      </a:lnTo>
                      <a:lnTo>
                        <a:pt x="7613" y="451"/>
                      </a:lnTo>
                      <a:lnTo>
                        <a:pt x="7701" y="188"/>
                      </a:lnTo>
                      <a:lnTo>
                        <a:pt x="7788" y="188"/>
                      </a:lnTo>
                      <a:lnTo>
                        <a:pt x="7665" y="508"/>
                      </a:lnTo>
                      <a:lnTo>
                        <a:pt x="7654" y="537"/>
                      </a:lnTo>
                      <a:lnTo>
                        <a:pt x="7644" y="564"/>
                      </a:lnTo>
                      <a:lnTo>
                        <a:pt x="7632" y="590"/>
                      </a:lnTo>
                      <a:lnTo>
                        <a:pt x="7623" y="614"/>
                      </a:lnTo>
                      <a:lnTo>
                        <a:pt x="7613" y="635"/>
                      </a:lnTo>
                      <a:lnTo>
                        <a:pt x="7604" y="655"/>
                      </a:lnTo>
                      <a:lnTo>
                        <a:pt x="7595" y="672"/>
                      </a:lnTo>
                      <a:lnTo>
                        <a:pt x="7587" y="688"/>
                      </a:lnTo>
                      <a:lnTo>
                        <a:pt x="7578" y="704"/>
                      </a:lnTo>
                      <a:lnTo>
                        <a:pt x="7569" y="719"/>
                      </a:lnTo>
                      <a:lnTo>
                        <a:pt x="7559" y="733"/>
                      </a:lnTo>
                      <a:lnTo>
                        <a:pt x="7550" y="746"/>
                      </a:lnTo>
                      <a:lnTo>
                        <a:pt x="7541" y="759"/>
                      </a:lnTo>
                      <a:lnTo>
                        <a:pt x="7532" y="770"/>
                      </a:lnTo>
                      <a:lnTo>
                        <a:pt x="7521" y="780"/>
                      </a:lnTo>
                      <a:lnTo>
                        <a:pt x="7512" y="790"/>
                      </a:lnTo>
                      <a:lnTo>
                        <a:pt x="7500" y="800"/>
                      </a:lnTo>
                      <a:lnTo>
                        <a:pt x="7487" y="809"/>
                      </a:lnTo>
                      <a:lnTo>
                        <a:pt x="7474" y="817"/>
                      </a:lnTo>
                      <a:lnTo>
                        <a:pt x="7462" y="825"/>
                      </a:lnTo>
                      <a:lnTo>
                        <a:pt x="7450" y="831"/>
                      </a:lnTo>
                      <a:lnTo>
                        <a:pt x="7437" y="835"/>
                      </a:lnTo>
                      <a:lnTo>
                        <a:pt x="7424" y="839"/>
                      </a:lnTo>
                      <a:lnTo>
                        <a:pt x="7412" y="842"/>
                      </a:lnTo>
                      <a:lnTo>
                        <a:pt x="7391" y="773"/>
                      </a:lnTo>
                      <a:lnTo>
                        <a:pt x="7409" y="766"/>
                      </a:lnTo>
                      <a:lnTo>
                        <a:pt x="7428" y="758"/>
                      </a:lnTo>
                      <a:lnTo>
                        <a:pt x="7445" y="746"/>
                      </a:lnTo>
                      <a:lnTo>
                        <a:pt x="7463" y="733"/>
                      </a:lnTo>
                      <a:lnTo>
                        <a:pt x="7473" y="725"/>
                      </a:lnTo>
                      <a:lnTo>
                        <a:pt x="7482" y="714"/>
                      </a:lnTo>
                      <a:lnTo>
                        <a:pt x="7493" y="704"/>
                      </a:lnTo>
                      <a:lnTo>
                        <a:pt x="7501" y="693"/>
                      </a:lnTo>
                      <a:lnTo>
                        <a:pt x="7509" y="682"/>
                      </a:lnTo>
                      <a:lnTo>
                        <a:pt x="7517" y="669"/>
                      </a:lnTo>
                      <a:lnTo>
                        <a:pt x="7525" y="656"/>
                      </a:lnTo>
                      <a:lnTo>
                        <a:pt x="7531" y="642"/>
                      </a:lnTo>
                      <a:lnTo>
                        <a:pt x="7536" y="631"/>
                      </a:lnTo>
                      <a:lnTo>
                        <a:pt x="7538" y="623"/>
                      </a:lnTo>
                      <a:lnTo>
                        <a:pt x="7536" y="615"/>
                      </a:lnTo>
                      <a:lnTo>
                        <a:pt x="7532" y="601"/>
                      </a:lnTo>
                      <a:lnTo>
                        <a:pt x="7366" y="188"/>
                      </a:lnTo>
                      <a:close/>
                      <a:moveTo>
                        <a:pt x="7898" y="648"/>
                      </a:moveTo>
                      <a:lnTo>
                        <a:pt x="7896" y="648"/>
                      </a:lnTo>
                      <a:lnTo>
                        <a:pt x="7890" y="647"/>
                      </a:lnTo>
                      <a:lnTo>
                        <a:pt x="7885" y="647"/>
                      </a:lnTo>
                      <a:lnTo>
                        <a:pt x="7880" y="644"/>
                      </a:lnTo>
                      <a:lnTo>
                        <a:pt x="7875" y="642"/>
                      </a:lnTo>
                      <a:lnTo>
                        <a:pt x="7871" y="640"/>
                      </a:lnTo>
                      <a:lnTo>
                        <a:pt x="7866" y="637"/>
                      </a:lnTo>
                      <a:lnTo>
                        <a:pt x="7862" y="634"/>
                      </a:lnTo>
                      <a:lnTo>
                        <a:pt x="7857" y="630"/>
                      </a:lnTo>
                      <a:lnTo>
                        <a:pt x="7854" y="626"/>
                      </a:lnTo>
                      <a:lnTo>
                        <a:pt x="7851" y="622"/>
                      </a:lnTo>
                      <a:lnTo>
                        <a:pt x="7848" y="617"/>
                      </a:lnTo>
                      <a:lnTo>
                        <a:pt x="7846" y="612"/>
                      </a:lnTo>
                      <a:lnTo>
                        <a:pt x="7844" y="600"/>
                      </a:lnTo>
                      <a:lnTo>
                        <a:pt x="7843" y="589"/>
                      </a:lnTo>
                      <a:lnTo>
                        <a:pt x="7843" y="583"/>
                      </a:lnTo>
                      <a:lnTo>
                        <a:pt x="7844" y="577"/>
                      </a:lnTo>
                      <a:lnTo>
                        <a:pt x="7845" y="571"/>
                      </a:lnTo>
                      <a:lnTo>
                        <a:pt x="7846" y="565"/>
                      </a:lnTo>
                      <a:lnTo>
                        <a:pt x="7849" y="560"/>
                      </a:lnTo>
                      <a:lnTo>
                        <a:pt x="7851" y="556"/>
                      </a:lnTo>
                      <a:lnTo>
                        <a:pt x="7854" y="551"/>
                      </a:lnTo>
                      <a:lnTo>
                        <a:pt x="7858" y="547"/>
                      </a:lnTo>
                      <a:lnTo>
                        <a:pt x="7863" y="543"/>
                      </a:lnTo>
                      <a:lnTo>
                        <a:pt x="7867" y="540"/>
                      </a:lnTo>
                      <a:lnTo>
                        <a:pt x="7872" y="536"/>
                      </a:lnTo>
                      <a:lnTo>
                        <a:pt x="7876" y="534"/>
                      </a:lnTo>
                      <a:lnTo>
                        <a:pt x="7881" y="532"/>
                      </a:lnTo>
                      <a:lnTo>
                        <a:pt x="7887" y="531"/>
                      </a:lnTo>
                      <a:lnTo>
                        <a:pt x="7892" y="530"/>
                      </a:lnTo>
                      <a:lnTo>
                        <a:pt x="7899" y="530"/>
                      </a:lnTo>
                      <a:lnTo>
                        <a:pt x="7905" y="530"/>
                      </a:lnTo>
                      <a:lnTo>
                        <a:pt x="7910" y="531"/>
                      </a:lnTo>
                      <a:lnTo>
                        <a:pt x="7915" y="532"/>
                      </a:lnTo>
                      <a:lnTo>
                        <a:pt x="7920" y="534"/>
                      </a:lnTo>
                      <a:lnTo>
                        <a:pt x="7925" y="536"/>
                      </a:lnTo>
                      <a:lnTo>
                        <a:pt x="7929" y="540"/>
                      </a:lnTo>
                      <a:lnTo>
                        <a:pt x="7933" y="543"/>
                      </a:lnTo>
                      <a:lnTo>
                        <a:pt x="7938" y="547"/>
                      </a:lnTo>
                      <a:lnTo>
                        <a:pt x="7942" y="551"/>
                      </a:lnTo>
                      <a:lnTo>
                        <a:pt x="7945" y="555"/>
                      </a:lnTo>
                      <a:lnTo>
                        <a:pt x="7947" y="560"/>
                      </a:lnTo>
                      <a:lnTo>
                        <a:pt x="7949" y="565"/>
                      </a:lnTo>
                      <a:lnTo>
                        <a:pt x="7951" y="570"/>
                      </a:lnTo>
                      <a:lnTo>
                        <a:pt x="7952" y="577"/>
                      </a:lnTo>
                      <a:lnTo>
                        <a:pt x="7953" y="583"/>
                      </a:lnTo>
                      <a:lnTo>
                        <a:pt x="7953" y="589"/>
                      </a:lnTo>
                      <a:lnTo>
                        <a:pt x="7952" y="600"/>
                      </a:lnTo>
                      <a:lnTo>
                        <a:pt x="7949" y="612"/>
                      </a:lnTo>
                      <a:lnTo>
                        <a:pt x="7947" y="617"/>
                      </a:lnTo>
                      <a:lnTo>
                        <a:pt x="7945" y="622"/>
                      </a:lnTo>
                      <a:lnTo>
                        <a:pt x="7942" y="626"/>
                      </a:lnTo>
                      <a:lnTo>
                        <a:pt x="7938" y="630"/>
                      </a:lnTo>
                      <a:lnTo>
                        <a:pt x="7933" y="634"/>
                      </a:lnTo>
                      <a:lnTo>
                        <a:pt x="7929" y="637"/>
                      </a:lnTo>
                      <a:lnTo>
                        <a:pt x="7925" y="640"/>
                      </a:lnTo>
                      <a:lnTo>
                        <a:pt x="7920" y="642"/>
                      </a:lnTo>
                      <a:lnTo>
                        <a:pt x="7915" y="644"/>
                      </a:lnTo>
                      <a:lnTo>
                        <a:pt x="7909" y="647"/>
                      </a:lnTo>
                      <a:lnTo>
                        <a:pt x="7904" y="647"/>
                      </a:lnTo>
                      <a:lnTo>
                        <a:pt x="7898" y="648"/>
                      </a:lnTo>
                      <a:close/>
                    </a:path>
                  </a:pathLst>
                </a:custGeom>
                <a:solidFill>
                  <a:schemeClr val="lt1">
                    <a:alpha val="6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PT Sans"/>
                    <a:ea typeface="PT Sans"/>
                    <a:cs typeface="PT Sans"/>
                    <a:sym typeface="PT Sans"/>
                  </a:endParaRPr>
                </a:p>
              </p:txBody>
            </p:sp>
          </p:grpSp>
        </p:grpSp>
        <p:pic>
          <p:nvPicPr>
            <p:cNvPr id="33" name="Google Shape;33;p2"/>
            <p:cNvPicPr preferRelativeResize="0"/>
            <p:nvPr/>
          </p:nvPicPr>
          <p:blipFill rotWithShape="1">
            <a:blip r:embed="rId3">
              <a:alphaModFix/>
            </a:blip>
            <a:srcRect b="49999"/>
            <a:stretch/>
          </p:blipFill>
          <p:spPr>
            <a:xfrm flipH="1">
              <a:off x="6689498" y="6295414"/>
              <a:ext cx="2454502" cy="562588"/>
            </a:xfrm>
            <a:prstGeom prst="rect">
              <a:avLst/>
            </a:prstGeom>
            <a:noFill/>
            <a:ln>
              <a:noFill/>
            </a:ln>
          </p:spPr>
        </p:pic>
      </p:grpSp>
      <p:pic>
        <p:nvPicPr>
          <p:cNvPr id="34" name="Google Shape;34;p2"/>
          <p:cNvPicPr preferRelativeResize="0"/>
          <p:nvPr/>
        </p:nvPicPr>
        <p:blipFill rotWithShape="1">
          <a:blip r:embed="rId3">
            <a:alphaModFix/>
          </a:blip>
          <a:srcRect b="49999"/>
          <a:stretch/>
        </p:blipFill>
        <p:spPr>
          <a:xfrm flipH="1">
            <a:off x="8919332" y="6295414"/>
            <a:ext cx="3272669" cy="562588"/>
          </a:xfrm>
          <a:prstGeom prst="rect">
            <a:avLst/>
          </a:prstGeom>
          <a:noFill/>
          <a:ln>
            <a:noFill/>
          </a:ln>
        </p:spPr>
      </p:pic>
      <p:sp>
        <p:nvSpPr>
          <p:cNvPr id="35" name="Google Shape;35;p2"/>
          <p:cNvSpPr txBox="1">
            <a:spLocks noGrp="1"/>
          </p:cNvSpPr>
          <p:nvPr>
            <p:ph type="title"/>
          </p:nvPr>
        </p:nvSpPr>
        <p:spPr>
          <a:xfrm>
            <a:off x="1828800" y="5454335"/>
            <a:ext cx="7936992" cy="457200"/>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lt1"/>
              </a:buClr>
              <a:buSzPts val="2400"/>
              <a:buFont typeface="PT Sans"/>
              <a:buNone/>
              <a:defRPr sz="2400" b="0" cap="none">
                <a:solidFill>
                  <a:schemeClr val="lt1"/>
                </a:solidFill>
                <a:latin typeface="PT Sans"/>
                <a:ea typeface="PT Sans"/>
                <a:cs typeface="PT Sans"/>
                <a:sym typeface="P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
          <p:cNvSpPr txBox="1">
            <a:spLocks noGrp="1"/>
          </p:cNvSpPr>
          <p:nvPr>
            <p:ph type="body" idx="1"/>
          </p:nvPr>
        </p:nvSpPr>
        <p:spPr>
          <a:xfrm>
            <a:off x="1828800" y="4873752"/>
            <a:ext cx="8229600" cy="530352"/>
          </a:xfrm>
          <a:prstGeom prst="rect">
            <a:avLst/>
          </a:prstGeom>
          <a:noFill/>
          <a:ln>
            <a:noFill/>
          </a:ln>
        </p:spPr>
        <p:txBody>
          <a:bodyPr spcFirstLastPara="1" wrap="square" lIns="91425" tIns="45700" rIns="91425" bIns="45700" anchor="b" anchorCtr="0"/>
          <a:lstStyle>
            <a:lvl1pPr marL="457200" lvl="0" indent="-228600" algn="l">
              <a:spcBef>
                <a:spcPts val="600"/>
              </a:spcBef>
              <a:spcAft>
                <a:spcPts val="0"/>
              </a:spcAft>
              <a:buSzPts val="3000"/>
              <a:buNone/>
              <a:defRPr sz="3000" b="0">
                <a:solidFill>
                  <a:schemeClr val="lt1"/>
                </a:solidFill>
                <a:latin typeface="PT Sans"/>
                <a:ea typeface="PT Sans"/>
                <a:cs typeface="PT Sans"/>
                <a:sym typeface="PT Sans"/>
              </a:defRPr>
            </a:lvl1pPr>
            <a:lvl2pPr marL="914400" lvl="1" indent="-228600" algn="l">
              <a:spcBef>
                <a:spcPts val="36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grpSp>
        <p:nvGrpSpPr>
          <p:cNvPr id="37" name="Google Shape;37;p2"/>
          <p:cNvGrpSpPr/>
          <p:nvPr/>
        </p:nvGrpSpPr>
        <p:grpSpPr>
          <a:xfrm>
            <a:off x="0" y="4"/>
            <a:ext cx="12192001" cy="759624"/>
            <a:chOff x="0" y="4"/>
            <a:chExt cx="9144000" cy="759624"/>
          </a:xfrm>
        </p:grpSpPr>
        <p:sp>
          <p:nvSpPr>
            <p:cNvPr id="38" name="Google Shape;38;p2"/>
            <p:cNvSpPr/>
            <p:nvPr/>
          </p:nvSpPr>
          <p:spPr>
            <a:xfrm>
              <a:off x="0" y="4"/>
              <a:ext cx="9144000" cy="759624"/>
            </a:xfrm>
            <a:prstGeom prst="rect">
              <a:avLst/>
            </a:prstGeom>
            <a:gradFill>
              <a:gsLst>
                <a:gs pos="0">
                  <a:srgbClr val="0067AC"/>
                </a:gs>
                <a:gs pos="10000">
                  <a:srgbClr val="0067AC"/>
                </a:gs>
                <a:gs pos="100000">
                  <a:srgbClr val="56BBED"/>
                </a:gs>
              </a:gsLst>
              <a:lin ang="912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PT Sans"/>
                <a:ea typeface="PT Sans"/>
                <a:cs typeface="PT Sans"/>
                <a:sym typeface="PT Sans"/>
              </a:endParaRPr>
            </a:p>
          </p:txBody>
        </p:sp>
        <p:sp>
          <p:nvSpPr>
            <p:cNvPr id="39" name="Google Shape;39;p2"/>
            <p:cNvSpPr/>
            <p:nvPr/>
          </p:nvSpPr>
          <p:spPr>
            <a:xfrm>
              <a:off x="8365792" y="124823"/>
              <a:ext cx="485458" cy="424339"/>
            </a:xfrm>
            <a:custGeom>
              <a:avLst/>
              <a:gdLst/>
              <a:ahLst/>
              <a:cxnLst/>
              <a:rect l="l" t="t" r="r" b="b"/>
              <a:pathLst>
                <a:path w="835" h="727" extrusionOk="0">
                  <a:moveTo>
                    <a:pt x="417" y="0"/>
                  </a:moveTo>
                  <a:lnTo>
                    <a:pt x="443" y="0"/>
                  </a:lnTo>
                  <a:lnTo>
                    <a:pt x="467" y="2"/>
                  </a:lnTo>
                  <a:lnTo>
                    <a:pt x="491" y="5"/>
                  </a:lnTo>
                  <a:lnTo>
                    <a:pt x="515" y="9"/>
                  </a:lnTo>
                  <a:lnTo>
                    <a:pt x="538" y="16"/>
                  </a:lnTo>
                  <a:lnTo>
                    <a:pt x="559" y="22"/>
                  </a:lnTo>
                  <a:lnTo>
                    <a:pt x="581" y="30"/>
                  </a:lnTo>
                  <a:lnTo>
                    <a:pt x="600" y="38"/>
                  </a:lnTo>
                  <a:lnTo>
                    <a:pt x="620" y="48"/>
                  </a:lnTo>
                  <a:lnTo>
                    <a:pt x="637" y="59"/>
                  </a:lnTo>
                  <a:lnTo>
                    <a:pt x="653" y="71"/>
                  </a:lnTo>
                  <a:lnTo>
                    <a:pt x="668" y="83"/>
                  </a:lnTo>
                  <a:lnTo>
                    <a:pt x="682" y="96"/>
                  </a:lnTo>
                  <a:lnTo>
                    <a:pt x="694" y="110"/>
                  </a:lnTo>
                  <a:lnTo>
                    <a:pt x="705" y="124"/>
                  </a:lnTo>
                  <a:lnTo>
                    <a:pt x="714" y="139"/>
                  </a:lnTo>
                  <a:lnTo>
                    <a:pt x="676" y="131"/>
                  </a:lnTo>
                  <a:lnTo>
                    <a:pt x="639" y="124"/>
                  </a:lnTo>
                  <a:lnTo>
                    <a:pt x="602" y="117"/>
                  </a:lnTo>
                  <a:lnTo>
                    <a:pt x="567" y="113"/>
                  </a:lnTo>
                  <a:lnTo>
                    <a:pt x="534" y="109"/>
                  </a:lnTo>
                  <a:lnTo>
                    <a:pt x="504" y="106"/>
                  </a:lnTo>
                  <a:lnTo>
                    <a:pt x="478" y="104"/>
                  </a:lnTo>
                  <a:lnTo>
                    <a:pt x="458" y="104"/>
                  </a:lnTo>
                  <a:lnTo>
                    <a:pt x="453" y="104"/>
                  </a:lnTo>
                  <a:lnTo>
                    <a:pt x="448" y="105"/>
                  </a:lnTo>
                  <a:lnTo>
                    <a:pt x="444" y="106"/>
                  </a:lnTo>
                  <a:lnTo>
                    <a:pt x="440" y="109"/>
                  </a:lnTo>
                  <a:lnTo>
                    <a:pt x="436" y="112"/>
                  </a:lnTo>
                  <a:lnTo>
                    <a:pt x="434" y="115"/>
                  </a:lnTo>
                  <a:lnTo>
                    <a:pt x="432" y="119"/>
                  </a:lnTo>
                  <a:lnTo>
                    <a:pt x="432" y="124"/>
                  </a:lnTo>
                  <a:lnTo>
                    <a:pt x="432" y="133"/>
                  </a:lnTo>
                  <a:lnTo>
                    <a:pt x="432" y="415"/>
                  </a:lnTo>
                  <a:lnTo>
                    <a:pt x="403" y="415"/>
                  </a:lnTo>
                  <a:lnTo>
                    <a:pt x="404" y="133"/>
                  </a:lnTo>
                  <a:lnTo>
                    <a:pt x="404" y="124"/>
                  </a:lnTo>
                  <a:lnTo>
                    <a:pt x="403" y="119"/>
                  </a:lnTo>
                  <a:lnTo>
                    <a:pt x="402" y="115"/>
                  </a:lnTo>
                  <a:lnTo>
                    <a:pt x="398" y="112"/>
                  </a:lnTo>
                  <a:lnTo>
                    <a:pt x="395" y="109"/>
                  </a:lnTo>
                  <a:lnTo>
                    <a:pt x="392" y="106"/>
                  </a:lnTo>
                  <a:lnTo>
                    <a:pt x="388" y="105"/>
                  </a:lnTo>
                  <a:lnTo>
                    <a:pt x="382" y="104"/>
                  </a:lnTo>
                  <a:lnTo>
                    <a:pt x="378" y="104"/>
                  </a:lnTo>
                  <a:lnTo>
                    <a:pt x="356" y="104"/>
                  </a:lnTo>
                  <a:lnTo>
                    <a:pt x="331" y="106"/>
                  </a:lnTo>
                  <a:lnTo>
                    <a:pt x="301" y="109"/>
                  </a:lnTo>
                  <a:lnTo>
                    <a:pt x="268" y="113"/>
                  </a:lnTo>
                  <a:lnTo>
                    <a:pt x="232" y="118"/>
                  </a:lnTo>
                  <a:lnTo>
                    <a:pt x="195" y="124"/>
                  </a:lnTo>
                  <a:lnTo>
                    <a:pt x="157" y="131"/>
                  </a:lnTo>
                  <a:lnTo>
                    <a:pt x="121" y="139"/>
                  </a:lnTo>
                  <a:lnTo>
                    <a:pt x="129" y="125"/>
                  </a:lnTo>
                  <a:lnTo>
                    <a:pt x="140" y="110"/>
                  </a:lnTo>
                  <a:lnTo>
                    <a:pt x="152" y="96"/>
                  </a:lnTo>
                  <a:lnTo>
                    <a:pt x="166" y="83"/>
                  </a:lnTo>
                  <a:lnTo>
                    <a:pt x="180" y="71"/>
                  </a:lnTo>
                  <a:lnTo>
                    <a:pt x="197" y="59"/>
                  </a:lnTo>
                  <a:lnTo>
                    <a:pt x="215" y="48"/>
                  </a:lnTo>
                  <a:lnTo>
                    <a:pt x="233" y="38"/>
                  </a:lnTo>
                  <a:lnTo>
                    <a:pt x="254" y="30"/>
                  </a:lnTo>
                  <a:lnTo>
                    <a:pt x="274" y="22"/>
                  </a:lnTo>
                  <a:lnTo>
                    <a:pt x="296" y="16"/>
                  </a:lnTo>
                  <a:lnTo>
                    <a:pt x="319" y="9"/>
                  </a:lnTo>
                  <a:lnTo>
                    <a:pt x="342" y="5"/>
                  </a:lnTo>
                  <a:lnTo>
                    <a:pt x="367" y="2"/>
                  </a:lnTo>
                  <a:lnTo>
                    <a:pt x="392" y="0"/>
                  </a:lnTo>
                  <a:lnTo>
                    <a:pt x="417" y="0"/>
                  </a:lnTo>
                  <a:close/>
                  <a:moveTo>
                    <a:pt x="201" y="579"/>
                  </a:moveTo>
                  <a:lnTo>
                    <a:pt x="201" y="519"/>
                  </a:lnTo>
                  <a:lnTo>
                    <a:pt x="175" y="519"/>
                  </a:lnTo>
                  <a:lnTo>
                    <a:pt x="150" y="519"/>
                  </a:lnTo>
                  <a:lnTo>
                    <a:pt x="125" y="519"/>
                  </a:lnTo>
                  <a:lnTo>
                    <a:pt x="100" y="519"/>
                  </a:lnTo>
                  <a:lnTo>
                    <a:pt x="75" y="519"/>
                  </a:lnTo>
                  <a:lnTo>
                    <a:pt x="49" y="519"/>
                  </a:lnTo>
                  <a:lnTo>
                    <a:pt x="25" y="519"/>
                  </a:lnTo>
                  <a:lnTo>
                    <a:pt x="0" y="519"/>
                  </a:lnTo>
                  <a:lnTo>
                    <a:pt x="0" y="579"/>
                  </a:lnTo>
                  <a:lnTo>
                    <a:pt x="58" y="579"/>
                  </a:lnTo>
                  <a:lnTo>
                    <a:pt x="58" y="727"/>
                  </a:lnTo>
                  <a:lnTo>
                    <a:pt x="141" y="727"/>
                  </a:lnTo>
                  <a:lnTo>
                    <a:pt x="141" y="579"/>
                  </a:lnTo>
                  <a:lnTo>
                    <a:pt x="201" y="579"/>
                  </a:lnTo>
                  <a:close/>
                  <a:moveTo>
                    <a:pt x="303" y="602"/>
                  </a:moveTo>
                  <a:lnTo>
                    <a:pt x="261" y="727"/>
                  </a:lnTo>
                  <a:lnTo>
                    <a:pt x="180" y="727"/>
                  </a:lnTo>
                  <a:lnTo>
                    <a:pt x="260" y="519"/>
                  </a:lnTo>
                  <a:lnTo>
                    <a:pt x="282" y="519"/>
                  </a:lnTo>
                  <a:lnTo>
                    <a:pt x="303" y="519"/>
                  </a:lnTo>
                  <a:lnTo>
                    <a:pt x="326" y="519"/>
                  </a:lnTo>
                  <a:lnTo>
                    <a:pt x="348" y="519"/>
                  </a:lnTo>
                  <a:lnTo>
                    <a:pt x="427" y="727"/>
                  </a:lnTo>
                  <a:lnTo>
                    <a:pt x="346" y="727"/>
                  </a:lnTo>
                  <a:lnTo>
                    <a:pt x="303" y="602"/>
                  </a:lnTo>
                  <a:close/>
                  <a:moveTo>
                    <a:pt x="608" y="579"/>
                  </a:moveTo>
                  <a:lnTo>
                    <a:pt x="608" y="519"/>
                  </a:lnTo>
                  <a:lnTo>
                    <a:pt x="583" y="519"/>
                  </a:lnTo>
                  <a:lnTo>
                    <a:pt x="557" y="519"/>
                  </a:lnTo>
                  <a:lnTo>
                    <a:pt x="532" y="519"/>
                  </a:lnTo>
                  <a:lnTo>
                    <a:pt x="507" y="519"/>
                  </a:lnTo>
                  <a:lnTo>
                    <a:pt x="483" y="519"/>
                  </a:lnTo>
                  <a:lnTo>
                    <a:pt x="458" y="519"/>
                  </a:lnTo>
                  <a:lnTo>
                    <a:pt x="432" y="519"/>
                  </a:lnTo>
                  <a:lnTo>
                    <a:pt x="407" y="519"/>
                  </a:lnTo>
                  <a:lnTo>
                    <a:pt x="407" y="579"/>
                  </a:lnTo>
                  <a:lnTo>
                    <a:pt x="466" y="579"/>
                  </a:lnTo>
                  <a:lnTo>
                    <a:pt x="466" y="727"/>
                  </a:lnTo>
                  <a:lnTo>
                    <a:pt x="548" y="727"/>
                  </a:lnTo>
                  <a:lnTo>
                    <a:pt x="548" y="579"/>
                  </a:lnTo>
                  <a:lnTo>
                    <a:pt x="608" y="579"/>
                  </a:lnTo>
                  <a:close/>
                  <a:moveTo>
                    <a:pt x="712" y="602"/>
                  </a:moveTo>
                  <a:lnTo>
                    <a:pt x="669" y="727"/>
                  </a:lnTo>
                  <a:lnTo>
                    <a:pt x="587" y="727"/>
                  </a:lnTo>
                  <a:lnTo>
                    <a:pt x="667" y="519"/>
                  </a:lnTo>
                  <a:lnTo>
                    <a:pt x="689" y="519"/>
                  </a:lnTo>
                  <a:lnTo>
                    <a:pt x="712" y="519"/>
                  </a:lnTo>
                  <a:lnTo>
                    <a:pt x="733" y="519"/>
                  </a:lnTo>
                  <a:lnTo>
                    <a:pt x="755" y="519"/>
                  </a:lnTo>
                  <a:lnTo>
                    <a:pt x="835" y="727"/>
                  </a:lnTo>
                  <a:lnTo>
                    <a:pt x="754" y="727"/>
                  </a:lnTo>
                  <a:lnTo>
                    <a:pt x="712" y="602"/>
                  </a:lnTo>
                  <a:close/>
                  <a:moveTo>
                    <a:pt x="727" y="172"/>
                  </a:moveTo>
                  <a:lnTo>
                    <a:pt x="729" y="181"/>
                  </a:lnTo>
                  <a:lnTo>
                    <a:pt x="730" y="190"/>
                  </a:lnTo>
                  <a:lnTo>
                    <a:pt x="731" y="198"/>
                  </a:lnTo>
                  <a:lnTo>
                    <a:pt x="731" y="207"/>
                  </a:lnTo>
                  <a:lnTo>
                    <a:pt x="730" y="224"/>
                  </a:lnTo>
                  <a:lnTo>
                    <a:pt x="727" y="240"/>
                  </a:lnTo>
                  <a:lnTo>
                    <a:pt x="722" y="257"/>
                  </a:lnTo>
                  <a:lnTo>
                    <a:pt x="715" y="273"/>
                  </a:lnTo>
                  <a:lnTo>
                    <a:pt x="706" y="288"/>
                  </a:lnTo>
                  <a:lnTo>
                    <a:pt x="696" y="302"/>
                  </a:lnTo>
                  <a:lnTo>
                    <a:pt x="685" y="316"/>
                  </a:lnTo>
                  <a:lnTo>
                    <a:pt x="670" y="329"/>
                  </a:lnTo>
                  <a:lnTo>
                    <a:pt x="656" y="342"/>
                  </a:lnTo>
                  <a:lnTo>
                    <a:pt x="640" y="354"/>
                  </a:lnTo>
                  <a:lnTo>
                    <a:pt x="622" y="365"/>
                  </a:lnTo>
                  <a:lnTo>
                    <a:pt x="604" y="374"/>
                  </a:lnTo>
                  <a:lnTo>
                    <a:pt x="584" y="383"/>
                  </a:lnTo>
                  <a:lnTo>
                    <a:pt x="562" y="392"/>
                  </a:lnTo>
                  <a:lnTo>
                    <a:pt x="541" y="398"/>
                  </a:lnTo>
                  <a:lnTo>
                    <a:pt x="518" y="405"/>
                  </a:lnTo>
                  <a:lnTo>
                    <a:pt x="476" y="202"/>
                  </a:lnTo>
                  <a:lnTo>
                    <a:pt x="475" y="193"/>
                  </a:lnTo>
                  <a:lnTo>
                    <a:pt x="474" y="183"/>
                  </a:lnTo>
                  <a:lnTo>
                    <a:pt x="474" y="175"/>
                  </a:lnTo>
                  <a:lnTo>
                    <a:pt x="474" y="166"/>
                  </a:lnTo>
                  <a:lnTo>
                    <a:pt x="475" y="162"/>
                  </a:lnTo>
                  <a:lnTo>
                    <a:pt x="477" y="158"/>
                  </a:lnTo>
                  <a:lnTo>
                    <a:pt x="479" y="155"/>
                  </a:lnTo>
                  <a:lnTo>
                    <a:pt x="481" y="152"/>
                  </a:lnTo>
                  <a:lnTo>
                    <a:pt x="485" y="149"/>
                  </a:lnTo>
                  <a:lnTo>
                    <a:pt x="489" y="146"/>
                  </a:lnTo>
                  <a:lnTo>
                    <a:pt x="493" y="145"/>
                  </a:lnTo>
                  <a:lnTo>
                    <a:pt x="499" y="144"/>
                  </a:lnTo>
                  <a:lnTo>
                    <a:pt x="528" y="145"/>
                  </a:lnTo>
                  <a:lnTo>
                    <a:pt x="556" y="148"/>
                  </a:lnTo>
                  <a:lnTo>
                    <a:pt x="584" y="151"/>
                  </a:lnTo>
                  <a:lnTo>
                    <a:pt x="613" y="154"/>
                  </a:lnTo>
                  <a:lnTo>
                    <a:pt x="641" y="158"/>
                  </a:lnTo>
                  <a:lnTo>
                    <a:pt x="669" y="163"/>
                  </a:lnTo>
                  <a:lnTo>
                    <a:pt x="699" y="167"/>
                  </a:lnTo>
                  <a:lnTo>
                    <a:pt x="727" y="172"/>
                  </a:lnTo>
                  <a:close/>
                  <a:moveTo>
                    <a:pt x="317" y="405"/>
                  </a:moveTo>
                  <a:lnTo>
                    <a:pt x="295" y="399"/>
                  </a:lnTo>
                  <a:lnTo>
                    <a:pt x="272" y="392"/>
                  </a:lnTo>
                  <a:lnTo>
                    <a:pt x="251" y="384"/>
                  </a:lnTo>
                  <a:lnTo>
                    <a:pt x="231" y="374"/>
                  </a:lnTo>
                  <a:lnTo>
                    <a:pt x="213" y="365"/>
                  </a:lnTo>
                  <a:lnTo>
                    <a:pt x="195" y="354"/>
                  </a:lnTo>
                  <a:lnTo>
                    <a:pt x="179" y="342"/>
                  </a:lnTo>
                  <a:lnTo>
                    <a:pt x="164" y="330"/>
                  </a:lnTo>
                  <a:lnTo>
                    <a:pt x="150" y="316"/>
                  </a:lnTo>
                  <a:lnTo>
                    <a:pt x="138" y="303"/>
                  </a:lnTo>
                  <a:lnTo>
                    <a:pt x="128" y="288"/>
                  </a:lnTo>
                  <a:lnTo>
                    <a:pt x="120" y="273"/>
                  </a:lnTo>
                  <a:lnTo>
                    <a:pt x="112" y="257"/>
                  </a:lnTo>
                  <a:lnTo>
                    <a:pt x="108" y="240"/>
                  </a:lnTo>
                  <a:lnTo>
                    <a:pt x="105" y="224"/>
                  </a:lnTo>
                  <a:lnTo>
                    <a:pt x="103" y="207"/>
                  </a:lnTo>
                  <a:lnTo>
                    <a:pt x="103" y="198"/>
                  </a:lnTo>
                  <a:lnTo>
                    <a:pt x="105" y="190"/>
                  </a:lnTo>
                  <a:lnTo>
                    <a:pt x="106" y="181"/>
                  </a:lnTo>
                  <a:lnTo>
                    <a:pt x="108" y="172"/>
                  </a:lnTo>
                  <a:lnTo>
                    <a:pt x="136" y="168"/>
                  </a:lnTo>
                  <a:lnTo>
                    <a:pt x="165" y="163"/>
                  </a:lnTo>
                  <a:lnTo>
                    <a:pt x="193" y="158"/>
                  </a:lnTo>
                  <a:lnTo>
                    <a:pt x="222" y="154"/>
                  </a:lnTo>
                  <a:lnTo>
                    <a:pt x="250" y="151"/>
                  </a:lnTo>
                  <a:lnTo>
                    <a:pt x="280" y="148"/>
                  </a:lnTo>
                  <a:lnTo>
                    <a:pt x="308" y="145"/>
                  </a:lnTo>
                  <a:lnTo>
                    <a:pt x="337" y="144"/>
                  </a:lnTo>
                  <a:lnTo>
                    <a:pt x="342" y="144"/>
                  </a:lnTo>
                  <a:lnTo>
                    <a:pt x="348" y="145"/>
                  </a:lnTo>
                  <a:lnTo>
                    <a:pt x="351" y="146"/>
                  </a:lnTo>
                  <a:lnTo>
                    <a:pt x="354" y="150"/>
                  </a:lnTo>
                  <a:lnTo>
                    <a:pt x="357" y="153"/>
                  </a:lnTo>
                  <a:lnTo>
                    <a:pt x="358" y="156"/>
                  </a:lnTo>
                  <a:lnTo>
                    <a:pt x="361" y="161"/>
                  </a:lnTo>
                  <a:lnTo>
                    <a:pt x="362" y="165"/>
                  </a:lnTo>
                  <a:lnTo>
                    <a:pt x="362" y="175"/>
                  </a:lnTo>
                  <a:lnTo>
                    <a:pt x="362" y="184"/>
                  </a:lnTo>
                  <a:lnTo>
                    <a:pt x="361" y="194"/>
                  </a:lnTo>
                  <a:lnTo>
                    <a:pt x="359" y="202"/>
                  </a:lnTo>
                  <a:lnTo>
                    <a:pt x="317" y="405"/>
                  </a:lnTo>
                  <a:close/>
                </a:path>
              </a:pathLst>
            </a:custGeom>
            <a:solidFill>
              <a:srgbClr val="FEFE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PT Sans"/>
                <a:ea typeface="PT Sans"/>
                <a:cs typeface="PT Sans"/>
                <a:sym typeface="PT Sans"/>
              </a:endParaRPr>
            </a:p>
          </p:txBody>
        </p:sp>
        <p:grpSp>
          <p:nvGrpSpPr>
            <p:cNvPr id="40" name="Google Shape;40;p2"/>
            <p:cNvGrpSpPr/>
            <p:nvPr/>
          </p:nvGrpSpPr>
          <p:grpSpPr>
            <a:xfrm>
              <a:off x="381000" y="249151"/>
              <a:ext cx="2373191" cy="314216"/>
              <a:chOff x="381000" y="333375"/>
              <a:chExt cx="2373191" cy="314216"/>
            </a:xfrm>
          </p:grpSpPr>
          <p:grpSp>
            <p:nvGrpSpPr>
              <p:cNvPr id="41" name="Google Shape;41;p2"/>
              <p:cNvGrpSpPr/>
              <p:nvPr/>
            </p:nvGrpSpPr>
            <p:grpSpPr>
              <a:xfrm>
                <a:off x="381000" y="333375"/>
                <a:ext cx="2227429" cy="112270"/>
                <a:chOff x="68096" y="6650480"/>
                <a:chExt cx="2503487" cy="127000"/>
              </a:xfrm>
            </p:grpSpPr>
            <p:sp>
              <p:nvSpPr>
                <p:cNvPr id="42" name="Google Shape;42;p2"/>
                <p:cNvSpPr/>
                <p:nvPr/>
              </p:nvSpPr>
              <p:spPr>
                <a:xfrm>
                  <a:off x="1838158" y="6650480"/>
                  <a:ext cx="733425" cy="127000"/>
                </a:xfrm>
                <a:custGeom>
                  <a:avLst/>
                  <a:gdLst/>
                  <a:ahLst/>
                  <a:cxnLst/>
                  <a:rect l="l" t="t" r="r" b="b"/>
                  <a:pathLst>
                    <a:path w="3691" h="641" extrusionOk="0">
                      <a:moveTo>
                        <a:pt x="3288" y="601"/>
                      </a:moveTo>
                      <a:lnTo>
                        <a:pt x="3302" y="609"/>
                      </a:lnTo>
                      <a:lnTo>
                        <a:pt x="3319" y="616"/>
                      </a:lnTo>
                      <a:lnTo>
                        <a:pt x="3338" y="622"/>
                      </a:lnTo>
                      <a:lnTo>
                        <a:pt x="3360" y="629"/>
                      </a:lnTo>
                      <a:lnTo>
                        <a:pt x="3382" y="634"/>
                      </a:lnTo>
                      <a:lnTo>
                        <a:pt x="3406" y="637"/>
                      </a:lnTo>
                      <a:lnTo>
                        <a:pt x="3431" y="640"/>
                      </a:lnTo>
                      <a:lnTo>
                        <a:pt x="3455" y="641"/>
                      </a:lnTo>
                      <a:lnTo>
                        <a:pt x="3484" y="640"/>
                      </a:lnTo>
                      <a:lnTo>
                        <a:pt x="3511" y="637"/>
                      </a:lnTo>
                      <a:lnTo>
                        <a:pt x="3524" y="635"/>
                      </a:lnTo>
                      <a:lnTo>
                        <a:pt x="3536" y="632"/>
                      </a:lnTo>
                      <a:lnTo>
                        <a:pt x="3548" y="629"/>
                      </a:lnTo>
                      <a:lnTo>
                        <a:pt x="3559" y="625"/>
                      </a:lnTo>
                      <a:lnTo>
                        <a:pt x="3570" y="621"/>
                      </a:lnTo>
                      <a:lnTo>
                        <a:pt x="3581" y="617"/>
                      </a:lnTo>
                      <a:lnTo>
                        <a:pt x="3590" y="613"/>
                      </a:lnTo>
                      <a:lnTo>
                        <a:pt x="3600" y="608"/>
                      </a:lnTo>
                      <a:lnTo>
                        <a:pt x="3608" y="603"/>
                      </a:lnTo>
                      <a:lnTo>
                        <a:pt x="3618" y="597"/>
                      </a:lnTo>
                      <a:lnTo>
                        <a:pt x="3625" y="591"/>
                      </a:lnTo>
                      <a:lnTo>
                        <a:pt x="3633" y="584"/>
                      </a:lnTo>
                      <a:lnTo>
                        <a:pt x="3639" y="578"/>
                      </a:lnTo>
                      <a:lnTo>
                        <a:pt x="3646" y="571"/>
                      </a:lnTo>
                      <a:lnTo>
                        <a:pt x="3653" y="564"/>
                      </a:lnTo>
                      <a:lnTo>
                        <a:pt x="3658" y="557"/>
                      </a:lnTo>
                      <a:lnTo>
                        <a:pt x="3668" y="541"/>
                      </a:lnTo>
                      <a:lnTo>
                        <a:pt x="3676" y="526"/>
                      </a:lnTo>
                      <a:lnTo>
                        <a:pt x="3682" y="508"/>
                      </a:lnTo>
                      <a:lnTo>
                        <a:pt x="3687" y="491"/>
                      </a:lnTo>
                      <a:lnTo>
                        <a:pt x="3690" y="472"/>
                      </a:lnTo>
                      <a:lnTo>
                        <a:pt x="3691" y="454"/>
                      </a:lnTo>
                      <a:lnTo>
                        <a:pt x="3690" y="437"/>
                      </a:lnTo>
                      <a:lnTo>
                        <a:pt x="3688" y="422"/>
                      </a:lnTo>
                      <a:lnTo>
                        <a:pt x="3684" y="407"/>
                      </a:lnTo>
                      <a:lnTo>
                        <a:pt x="3680" y="393"/>
                      </a:lnTo>
                      <a:lnTo>
                        <a:pt x="3675" y="380"/>
                      </a:lnTo>
                      <a:lnTo>
                        <a:pt x="3668" y="367"/>
                      </a:lnTo>
                      <a:lnTo>
                        <a:pt x="3660" y="355"/>
                      </a:lnTo>
                      <a:lnTo>
                        <a:pt x="3651" y="344"/>
                      </a:lnTo>
                      <a:lnTo>
                        <a:pt x="3640" y="332"/>
                      </a:lnTo>
                      <a:lnTo>
                        <a:pt x="3629" y="322"/>
                      </a:lnTo>
                      <a:lnTo>
                        <a:pt x="3616" y="313"/>
                      </a:lnTo>
                      <a:lnTo>
                        <a:pt x="3601" y="303"/>
                      </a:lnTo>
                      <a:lnTo>
                        <a:pt x="3586" y="294"/>
                      </a:lnTo>
                      <a:lnTo>
                        <a:pt x="3568" y="286"/>
                      </a:lnTo>
                      <a:lnTo>
                        <a:pt x="3550" y="278"/>
                      </a:lnTo>
                      <a:lnTo>
                        <a:pt x="3530" y="270"/>
                      </a:lnTo>
                      <a:lnTo>
                        <a:pt x="3502" y="258"/>
                      </a:lnTo>
                      <a:lnTo>
                        <a:pt x="3477" y="247"/>
                      </a:lnTo>
                      <a:lnTo>
                        <a:pt x="3467" y="242"/>
                      </a:lnTo>
                      <a:lnTo>
                        <a:pt x="3457" y="236"/>
                      </a:lnTo>
                      <a:lnTo>
                        <a:pt x="3448" y="230"/>
                      </a:lnTo>
                      <a:lnTo>
                        <a:pt x="3441" y="224"/>
                      </a:lnTo>
                      <a:lnTo>
                        <a:pt x="3434" y="219"/>
                      </a:lnTo>
                      <a:lnTo>
                        <a:pt x="3428" y="213"/>
                      </a:lnTo>
                      <a:lnTo>
                        <a:pt x="3423" y="206"/>
                      </a:lnTo>
                      <a:lnTo>
                        <a:pt x="3419" y="200"/>
                      </a:lnTo>
                      <a:lnTo>
                        <a:pt x="3416" y="192"/>
                      </a:lnTo>
                      <a:lnTo>
                        <a:pt x="3414" y="184"/>
                      </a:lnTo>
                      <a:lnTo>
                        <a:pt x="3412" y="177"/>
                      </a:lnTo>
                      <a:lnTo>
                        <a:pt x="3412" y="168"/>
                      </a:lnTo>
                      <a:lnTo>
                        <a:pt x="3412" y="162"/>
                      </a:lnTo>
                      <a:lnTo>
                        <a:pt x="3413" y="154"/>
                      </a:lnTo>
                      <a:lnTo>
                        <a:pt x="3415" y="147"/>
                      </a:lnTo>
                      <a:lnTo>
                        <a:pt x="3418" y="141"/>
                      </a:lnTo>
                      <a:lnTo>
                        <a:pt x="3421" y="135"/>
                      </a:lnTo>
                      <a:lnTo>
                        <a:pt x="3426" y="129"/>
                      </a:lnTo>
                      <a:lnTo>
                        <a:pt x="3431" y="122"/>
                      </a:lnTo>
                      <a:lnTo>
                        <a:pt x="3437" y="117"/>
                      </a:lnTo>
                      <a:lnTo>
                        <a:pt x="3443" y="112"/>
                      </a:lnTo>
                      <a:lnTo>
                        <a:pt x="3450" y="107"/>
                      </a:lnTo>
                      <a:lnTo>
                        <a:pt x="3459" y="103"/>
                      </a:lnTo>
                      <a:lnTo>
                        <a:pt x="3469" y="100"/>
                      </a:lnTo>
                      <a:lnTo>
                        <a:pt x="3479" y="97"/>
                      </a:lnTo>
                      <a:lnTo>
                        <a:pt x="3489" y="95"/>
                      </a:lnTo>
                      <a:lnTo>
                        <a:pt x="3502" y="94"/>
                      </a:lnTo>
                      <a:lnTo>
                        <a:pt x="3515" y="94"/>
                      </a:lnTo>
                      <a:lnTo>
                        <a:pt x="3535" y="94"/>
                      </a:lnTo>
                      <a:lnTo>
                        <a:pt x="3555" y="96"/>
                      </a:lnTo>
                      <a:lnTo>
                        <a:pt x="3573" y="100"/>
                      </a:lnTo>
                      <a:lnTo>
                        <a:pt x="3590" y="104"/>
                      </a:lnTo>
                      <a:lnTo>
                        <a:pt x="3604" y="108"/>
                      </a:lnTo>
                      <a:lnTo>
                        <a:pt x="3618" y="113"/>
                      </a:lnTo>
                      <a:lnTo>
                        <a:pt x="3629" y="118"/>
                      </a:lnTo>
                      <a:lnTo>
                        <a:pt x="3638" y="122"/>
                      </a:lnTo>
                      <a:lnTo>
                        <a:pt x="3666" y="31"/>
                      </a:lnTo>
                      <a:lnTo>
                        <a:pt x="3653" y="25"/>
                      </a:lnTo>
                      <a:lnTo>
                        <a:pt x="3638" y="20"/>
                      </a:lnTo>
                      <a:lnTo>
                        <a:pt x="3622" y="14"/>
                      </a:lnTo>
                      <a:lnTo>
                        <a:pt x="3604" y="9"/>
                      </a:lnTo>
                      <a:lnTo>
                        <a:pt x="3585" y="6"/>
                      </a:lnTo>
                      <a:lnTo>
                        <a:pt x="3564" y="3"/>
                      </a:lnTo>
                      <a:lnTo>
                        <a:pt x="3542" y="1"/>
                      </a:lnTo>
                      <a:lnTo>
                        <a:pt x="3517" y="0"/>
                      </a:lnTo>
                      <a:lnTo>
                        <a:pt x="3492" y="1"/>
                      </a:lnTo>
                      <a:lnTo>
                        <a:pt x="3469" y="4"/>
                      </a:lnTo>
                      <a:lnTo>
                        <a:pt x="3447" y="8"/>
                      </a:lnTo>
                      <a:lnTo>
                        <a:pt x="3426" y="14"/>
                      </a:lnTo>
                      <a:lnTo>
                        <a:pt x="3406" y="22"/>
                      </a:lnTo>
                      <a:lnTo>
                        <a:pt x="3389" y="30"/>
                      </a:lnTo>
                      <a:lnTo>
                        <a:pt x="3372" y="40"/>
                      </a:lnTo>
                      <a:lnTo>
                        <a:pt x="3357" y="51"/>
                      </a:lnTo>
                      <a:lnTo>
                        <a:pt x="3343" y="64"/>
                      </a:lnTo>
                      <a:lnTo>
                        <a:pt x="3331" y="77"/>
                      </a:lnTo>
                      <a:lnTo>
                        <a:pt x="3322" y="93"/>
                      </a:lnTo>
                      <a:lnTo>
                        <a:pt x="3312" y="108"/>
                      </a:lnTo>
                      <a:lnTo>
                        <a:pt x="3306" y="124"/>
                      </a:lnTo>
                      <a:lnTo>
                        <a:pt x="3301" y="142"/>
                      </a:lnTo>
                      <a:lnTo>
                        <a:pt x="3298" y="159"/>
                      </a:lnTo>
                      <a:lnTo>
                        <a:pt x="3297" y="179"/>
                      </a:lnTo>
                      <a:lnTo>
                        <a:pt x="3298" y="194"/>
                      </a:lnTo>
                      <a:lnTo>
                        <a:pt x="3300" y="211"/>
                      </a:lnTo>
                      <a:lnTo>
                        <a:pt x="3304" y="225"/>
                      </a:lnTo>
                      <a:lnTo>
                        <a:pt x="3309" y="240"/>
                      </a:lnTo>
                      <a:lnTo>
                        <a:pt x="3316" y="253"/>
                      </a:lnTo>
                      <a:lnTo>
                        <a:pt x="3324" y="265"/>
                      </a:lnTo>
                      <a:lnTo>
                        <a:pt x="3333" y="277"/>
                      </a:lnTo>
                      <a:lnTo>
                        <a:pt x="3343" y="288"/>
                      </a:lnTo>
                      <a:lnTo>
                        <a:pt x="3355" y="299"/>
                      </a:lnTo>
                      <a:lnTo>
                        <a:pt x="3367" y="310"/>
                      </a:lnTo>
                      <a:lnTo>
                        <a:pt x="3381" y="319"/>
                      </a:lnTo>
                      <a:lnTo>
                        <a:pt x="3396" y="328"/>
                      </a:lnTo>
                      <a:lnTo>
                        <a:pt x="3412" y="336"/>
                      </a:lnTo>
                      <a:lnTo>
                        <a:pt x="3429" y="345"/>
                      </a:lnTo>
                      <a:lnTo>
                        <a:pt x="3447" y="352"/>
                      </a:lnTo>
                      <a:lnTo>
                        <a:pt x="3466" y="359"/>
                      </a:lnTo>
                      <a:lnTo>
                        <a:pt x="3492" y="369"/>
                      </a:lnTo>
                      <a:lnTo>
                        <a:pt x="3516" y="381"/>
                      </a:lnTo>
                      <a:lnTo>
                        <a:pt x="3525" y="386"/>
                      </a:lnTo>
                      <a:lnTo>
                        <a:pt x="3534" y="392"/>
                      </a:lnTo>
                      <a:lnTo>
                        <a:pt x="3543" y="397"/>
                      </a:lnTo>
                      <a:lnTo>
                        <a:pt x="3550" y="403"/>
                      </a:lnTo>
                      <a:lnTo>
                        <a:pt x="3556" y="409"/>
                      </a:lnTo>
                      <a:lnTo>
                        <a:pt x="3561" y="417"/>
                      </a:lnTo>
                      <a:lnTo>
                        <a:pt x="3565" y="423"/>
                      </a:lnTo>
                      <a:lnTo>
                        <a:pt x="3569" y="430"/>
                      </a:lnTo>
                      <a:lnTo>
                        <a:pt x="3571" y="437"/>
                      </a:lnTo>
                      <a:lnTo>
                        <a:pt x="3573" y="445"/>
                      </a:lnTo>
                      <a:lnTo>
                        <a:pt x="3575" y="454"/>
                      </a:lnTo>
                      <a:lnTo>
                        <a:pt x="3576" y="462"/>
                      </a:lnTo>
                      <a:lnTo>
                        <a:pt x="3575" y="471"/>
                      </a:lnTo>
                      <a:lnTo>
                        <a:pt x="3573" y="480"/>
                      </a:lnTo>
                      <a:lnTo>
                        <a:pt x="3571" y="489"/>
                      </a:lnTo>
                      <a:lnTo>
                        <a:pt x="3567" y="497"/>
                      </a:lnTo>
                      <a:lnTo>
                        <a:pt x="3563" y="504"/>
                      </a:lnTo>
                      <a:lnTo>
                        <a:pt x="3558" y="511"/>
                      </a:lnTo>
                      <a:lnTo>
                        <a:pt x="3553" y="517"/>
                      </a:lnTo>
                      <a:lnTo>
                        <a:pt x="3546" y="524"/>
                      </a:lnTo>
                      <a:lnTo>
                        <a:pt x="3539" y="529"/>
                      </a:lnTo>
                      <a:lnTo>
                        <a:pt x="3530" y="533"/>
                      </a:lnTo>
                      <a:lnTo>
                        <a:pt x="3521" y="537"/>
                      </a:lnTo>
                      <a:lnTo>
                        <a:pt x="3511" y="540"/>
                      </a:lnTo>
                      <a:lnTo>
                        <a:pt x="3500" y="543"/>
                      </a:lnTo>
                      <a:lnTo>
                        <a:pt x="3488" y="545"/>
                      </a:lnTo>
                      <a:lnTo>
                        <a:pt x="3476" y="546"/>
                      </a:lnTo>
                      <a:lnTo>
                        <a:pt x="3463" y="546"/>
                      </a:lnTo>
                      <a:lnTo>
                        <a:pt x="3441" y="546"/>
                      </a:lnTo>
                      <a:lnTo>
                        <a:pt x="3420" y="543"/>
                      </a:lnTo>
                      <a:lnTo>
                        <a:pt x="3400" y="540"/>
                      </a:lnTo>
                      <a:lnTo>
                        <a:pt x="3379" y="535"/>
                      </a:lnTo>
                      <a:lnTo>
                        <a:pt x="3361" y="529"/>
                      </a:lnTo>
                      <a:lnTo>
                        <a:pt x="3343" y="523"/>
                      </a:lnTo>
                      <a:lnTo>
                        <a:pt x="3327" y="514"/>
                      </a:lnTo>
                      <a:lnTo>
                        <a:pt x="3312" y="507"/>
                      </a:lnTo>
                      <a:lnTo>
                        <a:pt x="3288" y="601"/>
                      </a:lnTo>
                      <a:close/>
                      <a:moveTo>
                        <a:pt x="3188" y="263"/>
                      </a:moveTo>
                      <a:lnTo>
                        <a:pt x="2955" y="263"/>
                      </a:lnTo>
                      <a:lnTo>
                        <a:pt x="2955" y="104"/>
                      </a:lnTo>
                      <a:lnTo>
                        <a:pt x="3202" y="104"/>
                      </a:lnTo>
                      <a:lnTo>
                        <a:pt x="3202" y="10"/>
                      </a:lnTo>
                      <a:lnTo>
                        <a:pt x="2841" y="10"/>
                      </a:lnTo>
                      <a:lnTo>
                        <a:pt x="2841" y="631"/>
                      </a:lnTo>
                      <a:lnTo>
                        <a:pt x="3216" y="631"/>
                      </a:lnTo>
                      <a:lnTo>
                        <a:pt x="3216" y="537"/>
                      </a:lnTo>
                      <a:lnTo>
                        <a:pt x="2955" y="537"/>
                      </a:lnTo>
                      <a:lnTo>
                        <a:pt x="2955" y="355"/>
                      </a:lnTo>
                      <a:lnTo>
                        <a:pt x="3188" y="355"/>
                      </a:lnTo>
                      <a:lnTo>
                        <a:pt x="3188" y="263"/>
                      </a:lnTo>
                      <a:close/>
                      <a:moveTo>
                        <a:pt x="2727" y="523"/>
                      </a:moveTo>
                      <a:lnTo>
                        <a:pt x="2714" y="528"/>
                      </a:lnTo>
                      <a:lnTo>
                        <a:pt x="2701" y="532"/>
                      </a:lnTo>
                      <a:lnTo>
                        <a:pt x="2687" y="536"/>
                      </a:lnTo>
                      <a:lnTo>
                        <a:pt x="2671" y="539"/>
                      </a:lnTo>
                      <a:lnTo>
                        <a:pt x="2655" y="542"/>
                      </a:lnTo>
                      <a:lnTo>
                        <a:pt x="2637" y="544"/>
                      </a:lnTo>
                      <a:lnTo>
                        <a:pt x="2621" y="545"/>
                      </a:lnTo>
                      <a:lnTo>
                        <a:pt x="2604" y="545"/>
                      </a:lnTo>
                      <a:lnTo>
                        <a:pt x="2590" y="545"/>
                      </a:lnTo>
                      <a:lnTo>
                        <a:pt x="2579" y="544"/>
                      </a:lnTo>
                      <a:lnTo>
                        <a:pt x="2567" y="543"/>
                      </a:lnTo>
                      <a:lnTo>
                        <a:pt x="2555" y="541"/>
                      </a:lnTo>
                      <a:lnTo>
                        <a:pt x="2544" y="539"/>
                      </a:lnTo>
                      <a:lnTo>
                        <a:pt x="2533" y="537"/>
                      </a:lnTo>
                      <a:lnTo>
                        <a:pt x="2522" y="534"/>
                      </a:lnTo>
                      <a:lnTo>
                        <a:pt x="2512" y="530"/>
                      </a:lnTo>
                      <a:lnTo>
                        <a:pt x="2502" y="526"/>
                      </a:lnTo>
                      <a:lnTo>
                        <a:pt x="2493" y="522"/>
                      </a:lnTo>
                      <a:lnTo>
                        <a:pt x="2483" y="516"/>
                      </a:lnTo>
                      <a:lnTo>
                        <a:pt x="2475" y="511"/>
                      </a:lnTo>
                      <a:lnTo>
                        <a:pt x="2467" y="505"/>
                      </a:lnTo>
                      <a:lnTo>
                        <a:pt x="2459" y="499"/>
                      </a:lnTo>
                      <a:lnTo>
                        <a:pt x="2451" y="492"/>
                      </a:lnTo>
                      <a:lnTo>
                        <a:pt x="2444" y="486"/>
                      </a:lnTo>
                      <a:lnTo>
                        <a:pt x="2437" y="477"/>
                      </a:lnTo>
                      <a:lnTo>
                        <a:pt x="2431" y="470"/>
                      </a:lnTo>
                      <a:lnTo>
                        <a:pt x="2426" y="462"/>
                      </a:lnTo>
                      <a:lnTo>
                        <a:pt x="2420" y="453"/>
                      </a:lnTo>
                      <a:lnTo>
                        <a:pt x="2414" y="443"/>
                      </a:lnTo>
                      <a:lnTo>
                        <a:pt x="2410" y="434"/>
                      </a:lnTo>
                      <a:lnTo>
                        <a:pt x="2406" y="425"/>
                      </a:lnTo>
                      <a:lnTo>
                        <a:pt x="2402" y="415"/>
                      </a:lnTo>
                      <a:lnTo>
                        <a:pt x="2396" y="393"/>
                      </a:lnTo>
                      <a:lnTo>
                        <a:pt x="2391" y="371"/>
                      </a:lnTo>
                      <a:lnTo>
                        <a:pt x="2389" y="347"/>
                      </a:lnTo>
                      <a:lnTo>
                        <a:pt x="2388" y="322"/>
                      </a:lnTo>
                      <a:lnTo>
                        <a:pt x="2388" y="309"/>
                      </a:lnTo>
                      <a:lnTo>
                        <a:pt x="2389" y="295"/>
                      </a:lnTo>
                      <a:lnTo>
                        <a:pt x="2390" y="282"/>
                      </a:lnTo>
                      <a:lnTo>
                        <a:pt x="2392" y="270"/>
                      </a:lnTo>
                      <a:lnTo>
                        <a:pt x="2394" y="257"/>
                      </a:lnTo>
                      <a:lnTo>
                        <a:pt x="2397" y="246"/>
                      </a:lnTo>
                      <a:lnTo>
                        <a:pt x="2400" y="235"/>
                      </a:lnTo>
                      <a:lnTo>
                        <a:pt x="2403" y="223"/>
                      </a:lnTo>
                      <a:lnTo>
                        <a:pt x="2408" y="213"/>
                      </a:lnTo>
                      <a:lnTo>
                        <a:pt x="2412" y="203"/>
                      </a:lnTo>
                      <a:lnTo>
                        <a:pt x="2418" y="193"/>
                      </a:lnTo>
                      <a:lnTo>
                        <a:pt x="2423" y="184"/>
                      </a:lnTo>
                      <a:lnTo>
                        <a:pt x="2429" y="176"/>
                      </a:lnTo>
                      <a:lnTo>
                        <a:pt x="2435" y="168"/>
                      </a:lnTo>
                      <a:lnTo>
                        <a:pt x="2441" y="159"/>
                      </a:lnTo>
                      <a:lnTo>
                        <a:pt x="2448" y="152"/>
                      </a:lnTo>
                      <a:lnTo>
                        <a:pt x="2457" y="145"/>
                      </a:lnTo>
                      <a:lnTo>
                        <a:pt x="2464" y="139"/>
                      </a:lnTo>
                      <a:lnTo>
                        <a:pt x="2472" y="133"/>
                      </a:lnTo>
                      <a:lnTo>
                        <a:pt x="2480" y="127"/>
                      </a:lnTo>
                      <a:lnTo>
                        <a:pt x="2489" y="121"/>
                      </a:lnTo>
                      <a:lnTo>
                        <a:pt x="2499" y="117"/>
                      </a:lnTo>
                      <a:lnTo>
                        <a:pt x="2508" y="112"/>
                      </a:lnTo>
                      <a:lnTo>
                        <a:pt x="2517" y="109"/>
                      </a:lnTo>
                      <a:lnTo>
                        <a:pt x="2538" y="102"/>
                      </a:lnTo>
                      <a:lnTo>
                        <a:pt x="2559" y="98"/>
                      </a:lnTo>
                      <a:lnTo>
                        <a:pt x="2582" y="95"/>
                      </a:lnTo>
                      <a:lnTo>
                        <a:pt x="2605" y="94"/>
                      </a:lnTo>
                      <a:lnTo>
                        <a:pt x="2623" y="95"/>
                      </a:lnTo>
                      <a:lnTo>
                        <a:pt x="2641" y="96"/>
                      </a:lnTo>
                      <a:lnTo>
                        <a:pt x="2658" y="98"/>
                      </a:lnTo>
                      <a:lnTo>
                        <a:pt x="2673" y="101"/>
                      </a:lnTo>
                      <a:lnTo>
                        <a:pt x="2688" y="105"/>
                      </a:lnTo>
                      <a:lnTo>
                        <a:pt x="2701" y="109"/>
                      </a:lnTo>
                      <a:lnTo>
                        <a:pt x="2714" y="113"/>
                      </a:lnTo>
                      <a:lnTo>
                        <a:pt x="2726" y="118"/>
                      </a:lnTo>
                      <a:lnTo>
                        <a:pt x="2750" y="28"/>
                      </a:lnTo>
                      <a:lnTo>
                        <a:pt x="2740" y="24"/>
                      </a:lnTo>
                      <a:lnTo>
                        <a:pt x="2728" y="19"/>
                      </a:lnTo>
                      <a:lnTo>
                        <a:pt x="2712" y="13"/>
                      </a:lnTo>
                      <a:lnTo>
                        <a:pt x="2695" y="9"/>
                      </a:lnTo>
                      <a:lnTo>
                        <a:pt x="2674" y="6"/>
                      </a:lnTo>
                      <a:lnTo>
                        <a:pt x="2652" y="3"/>
                      </a:lnTo>
                      <a:lnTo>
                        <a:pt x="2627" y="1"/>
                      </a:lnTo>
                      <a:lnTo>
                        <a:pt x="2600" y="0"/>
                      </a:lnTo>
                      <a:lnTo>
                        <a:pt x="2583" y="1"/>
                      </a:lnTo>
                      <a:lnTo>
                        <a:pt x="2566" y="2"/>
                      </a:lnTo>
                      <a:lnTo>
                        <a:pt x="2548" y="4"/>
                      </a:lnTo>
                      <a:lnTo>
                        <a:pt x="2532" y="6"/>
                      </a:lnTo>
                      <a:lnTo>
                        <a:pt x="2515" y="9"/>
                      </a:lnTo>
                      <a:lnTo>
                        <a:pt x="2499" y="13"/>
                      </a:lnTo>
                      <a:lnTo>
                        <a:pt x="2483" y="17"/>
                      </a:lnTo>
                      <a:lnTo>
                        <a:pt x="2468" y="23"/>
                      </a:lnTo>
                      <a:lnTo>
                        <a:pt x="2454" y="29"/>
                      </a:lnTo>
                      <a:lnTo>
                        <a:pt x="2439" y="35"/>
                      </a:lnTo>
                      <a:lnTo>
                        <a:pt x="2426" y="42"/>
                      </a:lnTo>
                      <a:lnTo>
                        <a:pt x="2411" y="50"/>
                      </a:lnTo>
                      <a:lnTo>
                        <a:pt x="2399" y="59"/>
                      </a:lnTo>
                      <a:lnTo>
                        <a:pt x="2387" y="68"/>
                      </a:lnTo>
                      <a:lnTo>
                        <a:pt x="2374" y="77"/>
                      </a:lnTo>
                      <a:lnTo>
                        <a:pt x="2363" y="87"/>
                      </a:lnTo>
                      <a:lnTo>
                        <a:pt x="2352" y="99"/>
                      </a:lnTo>
                      <a:lnTo>
                        <a:pt x="2342" y="110"/>
                      </a:lnTo>
                      <a:lnTo>
                        <a:pt x="2332" y="122"/>
                      </a:lnTo>
                      <a:lnTo>
                        <a:pt x="2323" y="135"/>
                      </a:lnTo>
                      <a:lnTo>
                        <a:pt x="2315" y="148"/>
                      </a:lnTo>
                      <a:lnTo>
                        <a:pt x="2307" y="162"/>
                      </a:lnTo>
                      <a:lnTo>
                        <a:pt x="2300" y="176"/>
                      </a:lnTo>
                      <a:lnTo>
                        <a:pt x="2293" y="190"/>
                      </a:lnTo>
                      <a:lnTo>
                        <a:pt x="2288" y="206"/>
                      </a:lnTo>
                      <a:lnTo>
                        <a:pt x="2283" y="222"/>
                      </a:lnTo>
                      <a:lnTo>
                        <a:pt x="2278" y="239"/>
                      </a:lnTo>
                      <a:lnTo>
                        <a:pt x="2275" y="255"/>
                      </a:lnTo>
                      <a:lnTo>
                        <a:pt x="2272" y="273"/>
                      </a:lnTo>
                      <a:lnTo>
                        <a:pt x="2270" y="290"/>
                      </a:lnTo>
                      <a:lnTo>
                        <a:pt x="2269" y="309"/>
                      </a:lnTo>
                      <a:lnTo>
                        <a:pt x="2269" y="328"/>
                      </a:lnTo>
                      <a:lnTo>
                        <a:pt x="2269" y="346"/>
                      </a:lnTo>
                      <a:lnTo>
                        <a:pt x="2270" y="362"/>
                      </a:lnTo>
                      <a:lnTo>
                        <a:pt x="2272" y="380"/>
                      </a:lnTo>
                      <a:lnTo>
                        <a:pt x="2274" y="395"/>
                      </a:lnTo>
                      <a:lnTo>
                        <a:pt x="2277" y="412"/>
                      </a:lnTo>
                      <a:lnTo>
                        <a:pt x="2281" y="427"/>
                      </a:lnTo>
                      <a:lnTo>
                        <a:pt x="2285" y="441"/>
                      </a:lnTo>
                      <a:lnTo>
                        <a:pt x="2290" y="457"/>
                      </a:lnTo>
                      <a:lnTo>
                        <a:pt x="2295" y="470"/>
                      </a:lnTo>
                      <a:lnTo>
                        <a:pt x="2302" y="484"/>
                      </a:lnTo>
                      <a:lnTo>
                        <a:pt x="2309" y="497"/>
                      </a:lnTo>
                      <a:lnTo>
                        <a:pt x="2317" y="509"/>
                      </a:lnTo>
                      <a:lnTo>
                        <a:pt x="2325" y="522"/>
                      </a:lnTo>
                      <a:lnTo>
                        <a:pt x="2333" y="534"/>
                      </a:lnTo>
                      <a:lnTo>
                        <a:pt x="2343" y="544"/>
                      </a:lnTo>
                      <a:lnTo>
                        <a:pt x="2353" y="555"/>
                      </a:lnTo>
                      <a:lnTo>
                        <a:pt x="2363" y="565"/>
                      </a:lnTo>
                      <a:lnTo>
                        <a:pt x="2374" y="574"/>
                      </a:lnTo>
                      <a:lnTo>
                        <a:pt x="2386" y="583"/>
                      </a:lnTo>
                      <a:lnTo>
                        <a:pt x="2398" y="592"/>
                      </a:lnTo>
                      <a:lnTo>
                        <a:pt x="2411" y="599"/>
                      </a:lnTo>
                      <a:lnTo>
                        <a:pt x="2424" y="606"/>
                      </a:lnTo>
                      <a:lnTo>
                        <a:pt x="2438" y="612"/>
                      </a:lnTo>
                      <a:lnTo>
                        <a:pt x="2452" y="618"/>
                      </a:lnTo>
                      <a:lnTo>
                        <a:pt x="2467" y="623"/>
                      </a:lnTo>
                      <a:lnTo>
                        <a:pt x="2482" y="628"/>
                      </a:lnTo>
                      <a:lnTo>
                        <a:pt x="2499" y="632"/>
                      </a:lnTo>
                      <a:lnTo>
                        <a:pt x="2515" y="635"/>
                      </a:lnTo>
                      <a:lnTo>
                        <a:pt x="2532" y="637"/>
                      </a:lnTo>
                      <a:lnTo>
                        <a:pt x="2549" y="639"/>
                      </a:lnTo>
                      <a:lnTo>
                        <a:pt x="2567" y="640"/>
                      </a:lnTo>
                      <a:lnTo>
                        <a:pt x="2585" y="641"/>
                      </a:lnTo>
                      <a:lnTo>
                        <a:pt x="2612" y="640"/>
                      </a:lnTo>
                      <a:lnTo>
                        <a:pt x="2637" y="638"/>
                      </a:lnTo>
                      <a:lnTo>
                        <a:pt x="2661" y="635"/>
                      </a:lnTo>
                      <a:lnTo>
                        <a:pt x="2684" y="632"/>
                      </a:lnTo>
                      <a:lnTo>
                        <a:pt x="2702" y="628"/>
                      </a:lnTo>
                      <a:lnTo>
                        <a:pt x="2720" y="622"/>
                      </a:lnTo>
                      <a:lnTo>
                        <a:pt x="2734" y="617"/>
                      </a:lnTo>
                      <a:lnTo>
                        <a:pt x="2745" y="612"/>
                      </a:lnTo>
                      <a:lnTo>
                        <a:pt x="2727" y="523"/>
                      </a:lnTo>
                      <a:close/>
                      <a:moveTo>
                        <a:pt x="2058" y="10"/>
                      </a:moveTo>
                      <a:lnTo>
                        <a:pt x="2058" y="631"/>
                      </a:lnTo>
                      <a:lnTo>
                        <a:pt x="2171" y="631"/>
                      </a:lnTo>
                      <a:lnTo>
                        <a:pt x="2171" y="10"/>
                      </a:lnTo>
                      <a:lnTo>
                        <a:pt x="2058" y="10"/>
                      </a:lnTo>
                      <a:close/>
                      <a:moveTo>
                        <a:pt x="1776" y="631"/>
                      </a:moveTo>
                      <a:lnTo>
                        <a:pt x="1991" y="10"/>
                      </a:lnTo>
                      <a:lnTo>
                        <a:pt x="1871" y="10"/>
                      </a:lnTo>
                      <a:lnTo>
                        <a:pt x="1780" y="294"/>
                      </a:lnTo>
                      <a:lnTo>
                        <a:pt x="1771" y="322"/>
                      </a:lnTo>
                      <a:lnTo>
                        <a:pt x="1762" y="351"/>
                      </a:lnTo>
                      <a:lnTo>
                        <a:pt x="1754" y="379"/>
                      </a:lnTo>
                      <a:lnTo>
                        <a:pt x="1746" y="407"/>
                      </a:lnTo>
                      <a:lnTo>
                        <a:pt x="1738" y="435"/>
                      </a:lnTo>
                      <a:lnTo>
                        <a:pt x="1730" y="463"/>
                      </a:lnTo>
                      <a:lnTo>
                        <a:pt x="1724" y="491"/>
                      </a:lnTo>
                      <a:lnTo>
                        <a:pt x="1717" y="518"/>
                      </a:lnTo>
                      <a:lnTo>
                        <a:pt x="1715" y="518"/>
                      </a:lnTo>
                      <a:lnTo>
                        <a:pt x="1709" y="491"/>
                      </a:lnTo>
                      <a:lnTo>
                        <a:pt x="1702" y="462"/>
                      </a:lnTo>
                      <a:lnTo>
                        <a:pt x="1695" y="434"/>
                      </a:lnTo>
                      <a:lnTo>
                        <a:pt x="1688" y="406"/>
                      </a:lnTo>
                      <a:lnTo>
                        <a:pt x="1680" y="379"/>
                      </a:lnTo>
                      <a:lnTo>
                        <a:pt x="1672" y="350"/>
                      </a:lnTo>
                      <a:lnTo>
                        <a:pt x="1663" y="321"/>
                      </a:lnTo>
                      <a:lnTo>
                        <a:pt x="1654" y="292"/>
                      </a:lnTo>
                      <a:lnTo>
                        <a:pt x="1570" y="10"/>
                      </a:lnTo>
                      <a:lnTo>
                        <a:pt x="1447" y="10"/>
                      </a:lnTo>
                      <a:lnTo>
                        <a:pt x="1647" y="631"/>
                      </a:lnTo>
                      <a:lnTo>
                        <a:pt x="1776" y="631"/>
                      </a:lnTo>
                      <a:close/>
                      <a:moveTo>
                        <a:pt x="1090" y="97"/>
                      </a:moveTo>
                      <a:lnTo>
                        <a:pt x="1101" y="95"/>
                      </a:lnTo>
                      <a:lnTo>
                        <a:pt x="1117" y="93"/>
                      </a:lnTo>
                      <a:lnTo>
                        <a:pt x="1136" y="92"/>
                      </a:lnTo>
                      <a:lnTo>
                        <a:pt x="1161" y="91"/>
                      </a:lnTo>
                      <a:lnTo>
                        <a:pt x="1174" y="92"/>
                      </a:lnTo>
                      <a:lnTo>
                        <a:pt x="1187" y="93"/>
                      </a:lnTo>
                      <a:lnTo>
                        <a:pt x="1199" y="95"/>
                      </a:lnTo>
                      <a:lnTo>
                        <a:pt x="1210" y="97"/>
                      </a:lnTo>
                      <a:lnTo>
                        <a:pt x="1222" y="100"/>
                      </a:lnTo>
                      <a:lnTo>
                        <a:pt x="1231" y="105"/>
                      </a:lnTo>
                      <a:lnTo>
                        <a:pt x="1240" y="109"/>
                      </a:lnTo>
                      <a:lnTo>
                        <a:pt x="1248" y="115"/>
                      </a:lnTo>
                      <a:lnTo>
                        <a:pt x="1256" y="121"/>
                      </a:lnTo>
                      <a:lnTo>
                        <a:pt x="1263" y="130"/>
                      </a:lnTo>
                      <a:lnTo>
                        <a:pt x="1268" y="137"/>
                      </a:lnTo>
                      <a:lnTo>
                        <a:pt x="1273" y="146"/>
                      </a:lnTo>
                      <a:lnTo>
                        <a:pt x="1277" y="156"/>
                      </a:lnTo>
                      <a:lnTo>
                        <a:pt x="1279" y="167"/>
                      </a:lnTo>
                      <a:lnTo>
                        <a:pt x="1281" y="178"/>
                      </a:lnTo>
                      <a:lnTo>
                        <a:pt x="1281" y="190"/>
                      </a:lnTo>
                      <a:lnTo>
                        <a:pt x="1281" y="202"/>
                      </a:lnTo>
                      <a:lnTo>
                        <a:pt x="1279" y="212"/>
                      </a:lnTo>
                      <a:lnTo>
                        <a:pt x="1277" y="222"/>
                      </a:lnTo>
                      <a:lnTo>
                        <a:pt x="1273" y="232"/>
                      </a:lnTo>
                      <a:lnTo>
                        <a:pt x="1268" y="242"/>
                      </a:lnTo>
                      <a:lnTo>
                        <a:pt x="1263" y="250"/>
                      </a:lnTo>
                      <a:lnTo>
                        <a:pt x="1255" y="257"/>
                      </a:lnTo>
                      <a:lnTo>
                        <a:pt x="1248" y="264"/>
                      </a:lnTo>
                      <a:lnTo>
                        <a:pt x="1240" y="271"/>
                      </a:lnTo>
                      <a:lnTo>
                        <a:pt x="1231" y="277"/>
                      </a:lnTo>
                      <a:lnTo>
                        <a:pt x="1221" y="281"/>
                      </a:lnTo>
                      <a:lnTo>
                        <a:pt x="1209" y="285"/>
                      </a:lnTo>
                      <a:lnTo>
                        <a:pt x="1197" y="288"/>
                      </a:lnTo>
                      <a:lnTo>
                        <a:pt x="1185" y="291"/>
                      </a:lnTo>
                      <a:lnTo>
                        <a:pt x="1171" y="292"/>
                      </a:lnTo>
                      <a:lnTo>
                        <a:pt x="1158" y="292"/>
                      </a:lnTo>
                      <a:lnTo>
                        <a:pt x="1090" y="292"/>
                      </a:lnTo>
                      <a:lnTo>
                        <a:pt x="1090" y="97"/>
                      </a:lnTo>
                      <a:close/>
                      <a:moveTo>
                        <a:pt x="978" y="631"/>
                      </a:moveTo>
                      <a:lnTo>
                        <a:pt x="1090" y="631"/>
                      </a:lnTo>
                      <a:lnTo>
                        <a:pt x="1090" y="375"/>
                      </a:lnTo>
                      <a:lnTo>
                        <a:pt x="1148" y="375"/>
                      </a:lnTo>
                      <a:lnTo>
                        <a:pt x="1159" y="377"/>
                      </a:lnTo>
                      <a:lnTo>
                        <a:pt x="1170" y="378"/>
                      </a:lnTo>
                      <a:lnTo>
                        <a:pt x="1180" y="380"/>
                      </a:lnTo>
                      <a:lnTo>
                        <a:pt x="1190" y="382"/>
                      </a:lnTo>
                      <a:lnTo>
                        <a:pt x="1198" y="385"/>
                      </a:lnTo>
                      <a:lnTo>
                        <a:pt x="1206" y="389"/>
                      </a:lnTo>
                      <a:lnTo>
                        <a:pt x="1213" y="394"/>
                      </a:lnTo>
                      <a:lnTo>
                        <a:pt x="1221" y="400"/>
                      </a:lnTo>
                      <a:lnTo>
                        <a:pt x="1227" y="407"/>
                      </a:lnTo>
                      <a:lnTo>
                        <a:pt x="1233" y="415"/>
                      </a:lnTo>
                      <a:lnTo>
                        <a:pt x="1238" y="424"/>
                      </a:lnTo>
                      <a:lnTo>
                        <a:pt x="1243" y="433"/>
                      </a:lnTo>
                      <a:lnTo>
                        <a:pt x="1247" y="444"/>
                      </a:lnTo>
                      <a:lnTo>
                        <a:pt x="1251" y="457"/>
                      </a:lnTo>
                      <a:lnTo>
                        <a:pt x="1255" y="470"/>
                      </a:lnTo>
                      <a:lnTo>
                        <a:pt x="1259" y="485"/>
                      </a:lnTo>
                      <a:lnTo>
                        <a:pt x="1272" y="537"/>
                      </a:lnTo>
                      <a:lnTo>
                        <a:pt x="1283" y="579"/>
                      </a:lnTo>
                      <a:lnTo>
                        <a:pt x="1288" y="597"/>
                      </a:lnTo>
                      <a:lnTo>
                        <a:pt x="1292" y="611"/>
                      </a:lnTo>
                      <a:lnTo>
                        <a:pt x="1297" y="622"/>
                      </a:lnTo>
                      <a:lnTo>
                        <a:pt x="1301" y="631"/>
                      </a:lnTo>
                      <a:lnTo>
                        <a:pt x="1417" y="631"/>
                      </a:lnTo>
                      <a:lnTo>
                        <a:pt x="1413" y="619"/>
                      </a:lnTo>
                      <a:lnTo>
                        <a:pt x="1406" y="605"/>
                      </a:lnTo>
                      <a:lnTo>
                        <a:pt x="1401" y="585"/>
                      </a:lnTo>
                      <a:lnTo>
                        <a:pt x="1395" y="565"/>
                      </a:lnTo>
                      <a:lnTo>
                        <a:pt x="1389" y="540"/>
                      </a:lnTo>
                      <a:lnTo>
                        <a:pt x="1382" y="514"/>
                      </a:lnTo>
                      <a:lnTo>
                        <a:pt x="1376" y="487"/>
                      </a:lnTo>
                      <a:lnTo>
                        <a:pt x="1368" y="458"/>
                      </a:lnTo>
                      <a:lnTo>
                        <a:pt x="1362" y="436"/>
                      </a:lnTo>
                      <a:lnTo>
                        <a:pt x="1354" y="416"/>
                      </a:lnTo>
                      <a:lnTo>
                        <a:pt x="1346" y="398"/>
                      </a:lnTo>
                      <a:lnTo>
                        <a:pt x="1336" y="382"/>
                      </a:lnTo>
                      <a:lnTo>
                        <a:pt x="1330" y="374"/>
                      </a:lnTo>
                      <a:lnTo>
                        <a:pt x="1324" y="367"/>
                      </a:lnTo>
                      <a:lnTo>
                        <a:pt x="1318" y="361"/>
                      </a:lnTo>
                      <a:lnTo>
                        <a:pt x="1312" y="355"/>
                      </a:lnTo>
                      <a:lnTo>
                        <a:pt x="1305" y="350"/>
                      </a:lnTo>
                      <a:lnTo>
                        <a:pt x="1298" y="346"/>
                      </a:lnTo>
                      <a:lnTo>
                        <a:pt x="1290" y="342"/>
                      </a:lnTo>
                      <a:lnTo>
                        <a:pt x="1282" y="337"/>
                      </a:lnTo>
                      <a:lnTo>
                        <a:pt x="1282" y="335"/>
                      </a:lnTo>
                      <a:lnTo>
                        <a:pt x="1292" y="330"/>
                      </a:lnTo>
                      <a:lnTo>
                        <a:pt x="1304" y="326"/>
                      </a:lnTo>
                      <a:lnTo>
                        <a:pt x="1314" y="320"/>
                      </a:lnTo>
                      <a:lnTo>
                        <a:pt x="1324" y="314"/>
                      </a:lnTo>
                      <a:lnTo>
                        <a:pt x="1334" y="306"/>
                      </a:lnTo>
                      <a:lnTo>
                        <a:pt x="1343" y="298"/>
                      </a:lnTo>
                      <a:lnTo>
                        <a:pt x="1352" y="289"/>
                      </a:lnTo>
                      <a:lnTo>
                        <a:pt x="1360" y="280"/>
                      </a:lnTo>
                      <a:lnTo>
                        <a:pt x="1367" y="270"/>
                      </a:lnTo>
                      <a:lnTo>
                        <a:pt x="1374" y="258"/>
                      </a:lnTo>
                      <a:lnTo>
                        <a:pt x="1380" y="247"/>
                      </a:lnTo>
                      <a:lnTo>
                        <a:pt x="1385" y="235"/>
                      </a:lnTo>
                      <a:lnTo>
                        <a:pt x="1389" y="222"/>
                      </a:lnTo>
                      <a:lnTo>
                        <a:pt x="1392" y="209"/>
                      </a:lnTo>
                      <a:lnTo>
                        <a:pt x="1394" y="194"/>
                      </a:lnTo>
                      <a:lnTo>
                        <a:pt x="1394" y="180"/>
                      </a:lnTo>
                      <a:lnTo>
                        <a:pt x="1393" y="160"/>
                      </a:lnTo>
                      <a:lnTo>
                        <a:pt x="1391" y="142"/>
                      </a:lnTo>
                      <a:lnTo>
                        <a:pt x="1386" y="124"/>
                      </a:lnTo>
                      <a:lnTo>
                        <a:pt x="1381" y="108"/>
                      </a:lnTo>
                      <a:lnTo>
                        <a:pt x="1373" y="94"/>
                      </a:lnTo>
                      <a:lnTo>
                        <a:pt x="1363" y="79"/>
                      </a:lnTo>
                      <a:lnTo>
                        <a:pt x="1353" y="67"/>
                      </a:lnTo>
                      <a:lnTo>
                        <a:pt x="1341" y="56"/>
                      </a:lnTo>
                      <a:lnTo>
                        <a:pt x="1333" y="49"/>
                      </a:lnTo>
                      <a:lnTo>
                        <a:pt x="1324" y="43"/>
                      </a:lnTo>
                      <a:lnTo>
                        <a:pt x="1315" y="38"/>
                      </a:lnTo>
                      <a:lnTo>
                        <a:pt x="1306" y="33"/>
                      </a:lnTo>
                      <a:lnTo>
                        <a:pt x="1296" y="28"/>
                      </a:lnTo>
                      <a:lnTo>
                        <a:pt x="1285" y="24"/>
                      </a:lnTo>
                      <a:lnTo>
                        <a:pt x="1275" y="21"/>
                      </a:lnTo>
                      <a:lnTo>
                        <a:pt x="1263" y="17"/>
                      </a:lnTo>
                      <a:lnTo>
                        <a:pt x="1238" y="12"/>
                      </a:lnTo>
                      <a:lnTo>
                        <a:pt x="1211" y="8"/>
                      </a:lnTo>
                      <a:lnTo>
                        <a:pt x="1181" y="6"/>
                      </a:lnTo>
                      <a:lnTo>
                        <a:pt x="1150" y="5"/>
                      </a:lnTo>
                      <a:lnTo>
                        <a:pt x="1125" y="5"/>
                      </a:lnTo>
                      <a:lnTo>
                        <a:pt x="1101" y="6"/>
                      </a:lnTo>
                      <a:lnTo>
                        <a:pt x="1078" y="7"/>
                      </a:lnTo>
                      <a:lnTo>
                        <a:pt x="1055" y="9"/>
                      </a:lnTo>
                      <a:lnTo>
                        <a:pt x="1034" y="11"/>
                      </a:lnTo>
                      <a:lnTo>
                        <a:pt x="1014" y="13"/>
                      </a:lnTo>
                      <a:lnTo>
                        <a:pt x="995" y="15"/>
                      </a:lnTo>
                      <a:lnTo>
                        <a:pt x="978" y="19"/>
                      </a:lnTo>
                      <a:lnTo>
                        <a:pt x="978" y="631"/>
                      </a:lnTo>
                      <a:close/>
                      <a:moveTo>
                        <a:pt x="852" y="263"/>
                      </a:moveTo>
                      <a:lnTo>
                        <a:pt x="617" y="263"/>
                      </a:lnTo>
                      <a:lnTo>
                        <a:pt x="617" y="104"/>
                      </a:lnTo>
                      <a:lnTo>
                        <a:pt x="865" y="104"/>
                      </a:lnTo>
                      <a:lnTo>
                        <a:pt x="865" y="10"/>
                      </a:lnTo>
                      <a:lnTo>
                        <a:pt x="504" y="10"/>
                      </a:lnTo>
                      <a:lnTo>
                        <a:pt x="504" y="631"/>
                      </a:lnTo>
                      <a:lnTo>
                        <a:pt x="879" y="631"/>
                      </a:lnTo>
                      <a:lnTo>
                        <a:pt x="879" y="537"/>
                      </a:lnTo>
                      <a:lnTo>
                        <a:pt x="617" y="537"/>
                      </a:lnTo>
                      <a:lnTo>
                        <a:pt x="617" y="355"/>
                      </a:lnTo>
                      <a:lnTo>
                        <a:pt x="852" y="355"/>
                      </a:lnTo>
                      <a:lnTo>
                        <a:pt x="852" y="263"/>
                      </a:lnTo>
                      <a:close/>
                      <a:moveTo>
                        <a:pt x="0" y="601"/>
                      </a:moveTo>
                      <a:lnTo>
                        <a:pt x="14" y="609"/>
                      </a:lnTo>
                      <a:lnTo>
                        <a:pt x="32" y="616"/>
                      </a:lnTo>
                      <a:lnTo>
                        <a:pt x="50" y="622"/>
                      </a:lnTo>
                      <a:lnTo>
                        <a:pt x="72" y="629"/>
                      </a:lnTo>
                      <a:lnTo>
                        <a:pt x="94" y="634"/>
                      </a:lnTo>
                      <a:lnTo>
                        <a:pt x="118" y="637"/>
                      </a:lnTo>
                      <a:lnTo>
                        <a:pt x="143" y="640"/>
                      </a:lnTo>
                      <a:lnTo>
                        <a:pt x="167" y="641"/>
                      </a:lnTo>
                      <a:lnTo>
                        <a:pt x="196" y="640"/>
                      </a:lnTo>
                      <a:lnTo>
                        <a:pt x="224" y="637"/>
                      </a:lnTo>
                      <a:lnTo>
                        <a:pt x="236" y="635"/>
                      </a:lnTo>
                      <a:lnTo>
                        <a:pt x="248" y="632"/>
                      </a:lnTo>
                      <a:lnTo>
                        <a:pt x="261" y="629"/>
                      </a:lnTo>
                      <a:lnTo>
                        <a:pt x="272" y="625"/>
                      </a:lnTo>
                      <a:lnTo>
                        <a:pt x="282" y="621"/>
                      </a:lnTo>
                      <a:lnTo>
                        <a:pt x="293" y="617"/>
                      </a:lnTo>
                      <a:lnTo>
                        <a:pt x="303" y="613"/>
                      </a:lnTo>
                      <a:lnTo>
                        <a:pt x="312" y="608"/>
                      </a:lnTo>
                      <a:lnTo>
                        <a:pt x="321" y="603"/>
                      </a:lnTo>
                      <a:lnTo>
                        <a:pt x="330" y="597"/>
                      </a:lnTo>
                      <a:lnTo>
                        <a:pt x="338" y="591"/>
                      </a:lnTo>
                      <a:lnTo>
                        <a:pt x="345" y="584"/>
                      </a:lnTo>
                      <a:lnTo>
                        <a:pt x="352" y="578"/>
                      </a:lnTo>
                      <a:lnTo>
                        <a:pt x="358" y="571"/>
                      </a:lnTo>
                      <a:lnTo>
                        <a:pt x="365" y="564"/>
                      </a:lnTo>
                      <a:lnTo>
                        <a:pt x="371" y="557"/>
                      </a:lnTo>
                      <a:lnTo>
                        <a:pt x="380" y="541"/>
                      </a:lnTo>
                      <a:lnTo>
                        <a:pt x="388" y="526"/>
                      </a:lnTo>
                      <a:lnTo>
                        <a:pt x="394" y="508"/>
                      </a:lnTo>
                      <a:lnTo>
                        <a:pt x="400" y="491"/>
                      </a:lnTo>
                      <a:lnTo>
                        <a:pt x="402" y="472"/>
                      </a:lnTo>
                      <a:lnTo>
                        <a:pt x="403" y="454"/>
                      </a:lnTo>
                      <a:lnTo>
                        <a:pt x="402" y="437"/>
                      </a:lnTo>
                      <a:lnTo>
                        <a:pt x="401" y="422"/>
                      </a:lnTo>
                      <a:lnTo>
                        <a:pt x="397" y="407"/>
                      </a:lnTo>
                      <a:lnTo>
                        <a:pt x="393" y="393"/>
                      </a:lnTo>
                      <a:lnTo>
                        <a:pt x="387" y="380"/>
                      </a:lnTo>
                      <a:lnTo>
                        <a:pt x="381" y="367"/>
                      </a:lnTo>
                      <a:lnTo>
                        <a:pt x="373" y="355"/>
                      </a:lnTo>
                      <a:lnTo>
                        <a:pt x="364" y="344"/>
                      </a:lnTo>
                      <a:lnTo>
                        <a:pt x="353" y="332"/>
                      </a:lnTo>
                      <a:lnTo>
                        <a:pt x="341" y="322"/>
                      </a:lnTo>
                      <a:lnTo>
                        <a:pt x="328" y="313"/>
                      </a:lnTo>
                      <a:lnTo>
                        <a:pt x="313" y="303"/>
                      </a:lnTo>
                      <a:lnTo>
                        <a:pt x="298" y="294"/>
                      </a:lnTo>
                      <a:lnTo>
                        <a:pt x="281" y="286"/>
                      </a:lnTo>
                      <a:lnTo>
                        <a:pt x="263" y="278"/>
                      </a:lnTo>
                      <a:lnTo>
                        <a:pt x="243" y="270"/>
                      </a:lnTo>
                      <a:lnTo>
                        <a:pt x="215" y="258"/>
                      </a:lnTo>
                      <a:lnTo>
                        <a:pt x="190" y="247"/>
                      </a:lnTo>
                      <a:lnTo>
                        <a:pt x="179" y="242"/>
                      </a:lnTo>
                      <a:lnTo>
                        <a:pt x="169" y="236"/>
                      </a:lnTo>
                      <a:lnTo>
                        <a:pt x="161" y="230"/>
                      </a:lnTo>
                      <a:lnTo>
                        <a:pt x="153" y="224"/>
                      </a:lnTo>
                      <a:lnTo>
                        <a:pt x="146" y="219"/>
                      </a:lnTo>
                      <a:lnTo>
                        <a:pt x="141" y="213"/>
                      </a:lnTo>
                      <a:lnTo>
                        <a:pt x="135" y="206"/>
                      </a:lnTo>
                      <a:lnTo>
                        <a:pt x="131" y="200"/>
                      </a:lnTo>
                      <a:lnTo>
                        <a:pt x="128" y="192"/>
                      </a:lnTo>
                      <a:lnTo>
                        <a:pt x="126" y="184"/>
                      </a:lnTo>
                      <a:lnTo>
                        <a:pt x="125" y="177"/>
                      </a:lnTo>
                      <a:lnTo>
                        <a:pt x="125" y="168"/>
                      </a:lnTo>
                      <a:lnTo>
                        <a:pt x="125" y="162"/>
                      </a:lnTo>
                      <a:lnTo>
                        <a:pt x="126" y="154"/>
                      </a:lnTo>
                      <a:lnTo>
                        <a:pt x="128" y="147"/>
                      </a:lnTo>
                      <a:lnTo>
                        <a:pt x="130" y="141"/>
                      </a:lnTo>
                      <a:lnTo>
                        <a:pt x="134" y="135"/>
                      </a:lnTo>
                      <a:lnTo>
                        <a:pt x="139" y="129"/>
                      </a:lnTo>
                      <a:lnTo>
                        <a:pt x="143" y="122"/>
                      </a:lnTo>
                      <a:lnTo>
                        <a:pt x="149" y="117"/>
                      </a:lnTo>
                      <a:lnTo>
                        <a:pt x="156" y="112"/>
                      </a:lnTo>
                      <a:lnTo>
                        <a:pt x="163" y="107"/>
                      </a:lnTo>
                      <a:lnTo>
                        <a:pt x="171" y="103"/>
                      </a:lnTo>
                      <a:lnTo>
                        <a:pt x="181" y="100"/>
                      </a:lnTo>
                      <a:lnTo>
                        <a:pt x="191" y="97"/>
                      </a:lnTo>
                      <a:lnTo>
                        <a:pt x="202" y="95"/>
                      </a:lnTo>
                      <a:lnTo>
                        <a:pt x="215" y="94"/>
                      </a:lnTo>
                      <a:lnTo>
                        <a:pt x="227" y="94"/>
                      </a:lnTo>
                      <a:lnTo>
                        <a:pt x="248" y="94"/>
                      </a:lnTo>
                      <a:lnTo>
                        <a:pt x="268" y="96"/>
                      </a:lnTo>
                      <a:lnTo>
                        <a:pt x="285" y="100"/>
                      </a:lnTo>
                      <a:lnTo>
                        <a:pt x="302" y="104"/>
                      </a:lnTo>
                      <a:lnTo>
                        <a:pt x="317" y="108"/>
                      </a:lnTo>
                      <a:lnTo>
                        <a:pt x="331" y="113"/>
                      </a:lnTo>
                      <a:lnTo>
                        <a:pt x="342" y="118"/>
                      </a:lnTo>
                      <a:lnTo>
                        <a:pt x="351" y="122"/>
                      </a:lnTo>
                      <a:lnTo>
                        <a:pt x="378" y="31"/>
                      </a:lnTo>
                      <a:lnTo>
                        <a:pt x="366" y="25"/>
                      </a:lnTo>
                      <a:lnTo>
                        <a:pt x="350" y="20"/>
                      </a:lnTo>
                      <a:lnTo>
                        <a:pt x="335" y="14"/>
                      </a:lnTo>
                      <a:lnTo>
                        <a:pt x="316" y="9"/>
                      </a:lnTo>
                      <a:lnTo>
                        <a:pt x="298" y="6"/>
                      </a:lnTo>
                      <a:lnTo>
                        <a:pt x="276" y="3"/>
                      </a:lnTo>
                      <a:lnTo>
                        <a:pt x="254" y="1"/>
                      </a:lnTo>
                      <a:lnTo>
                        <a:pt x="229" y="0"/>
                      </a:lnTo>
                      <a:lnTo>
                        <a:pt x="204" y="1"/>
                      </a:lnTo>
                      <a:lnTo>
                        <a:pt x="182" y="4"/>
                      </a:lnTo>
                      <a:lnTo>
                        <a:pt x="159" y="8"/>
                      </a:lnTo>
                      <a:lnTo>
                        <a:pt x="139" y="14"/>
                      </a:lnTo>
                      <a:lnTo>
                        <a:pt x="119" y="22"/>
                      </a:lnTo>
                      <a:lnTo>
                        <a:pt x="101" y="30"/>
                      </a:lnTo>
                      <a:lnTo>
                        <a:pt x="84" y="40"/>
                      </a:lnTo>
                      <a:lnTo>
                        <a:pt x="70" y="51"/>
                      </a:lnTo>
                      <a:lnTo>
                        <a:pt x="56" y="64"/>
                      </a:lnTo>
                      <a:lnTo>
                        <a:pt x="44" y="77"/>
                      </a:lnTo>
                      <a:lnTo>
                        <a:pt x="34" y="93"/>
                      </a:lnTo>
                      <a:lnTo>
                        <a:pt x="26" y="108"/>
                      </a:lnTo>
                      <a:lnTo>
                        <a:pt x="18" y="124"/>
                      </a:lnTo>
                      <a:lnTo>
                        <a:pt x="14" y="142"/>
                      </a:lnTo>
                      <a:lnTo>
                        <a:pt x="11" y="159"/>
                      </a:lnTo>
                      <a:lnTo>
                        <a:pt x="10" y="179"/>
                      </a:lnTo>
                      <a:lnTo>
                        <a:pt x="11" y="194"/>
                      </a:lnTo>
                      <a:lnTo>
                        <a:pt x="13" y="211"/>
                      </a:lnTo>
                      <a:lnTo>
                        <a:pt x="16" y="225"/>
                      </a:lnTo>
                      <a:lnTo>
                        <a:pt x="21" y="240"/>
                      </a:lnTo>
                      <a:lnTo>
                        <a:pt x="29" y="253"/>
                      </a:lnTo>
                      <a:lnTo>
                        <a:pt x="36" y="265"/>
                      </a:lnTo>
                      <a:lnTo>
                        <a:pt x="45" y="277"/>
                      </a:lnTo>
                      <a:lnTo>
                        <a:pt x="55" y="288"/>
                      </a:lnTo>
                      <a:lnTo>
                        <a:pt x="67" y="299"/>
                      </a:lnTo>
                      <a:lnTo>
                        <a:pt x="80" y="310"/>
                      </a:lnTo>
                      <a:lnTo>
                        <a:pt x="93" y="319"/>
                      </a:lnTo>
                      <a:lnTo>
                        <a:pt x="109" y="328"/>
                      </a:lnTo>
                      <a:lnTo>
                        <a:pt x="124" y="336"/>
                      </a:lnTo>
                      <a:lnTo>
                        <a:pt x="142" y="345"/>
                      </a:lnTo>
                      <a:lnTo>
                        <a:pt x="159" y="352"/>
                      </a:lnTo>
                      <a:lnTo>
                        <a:pt x="178" y="359"/>
                      </a:lnTo>
                      <a:lnTo>
                        <a:pt x="205" y="369"/>
                      </a:lnTo>
                      <a:lnTo>
                        <a:pt x="228" y="381"/>
                      </a:lnTo>
                      <a:lnTo>
                        <a:pt x="238" y="386"/>
                      </a:lnTo>
                      <a:lnTo>
                        <a:pt x="247" y="392"/>
                      </a:lnTo>
                      <a:lnTo>
                        <a:pt x="255" y="397"/>
                      </a:lnTo>
                      <a:lnTo>
                        <a:pt x="262" y="403"/>
                      </a:lnTo>
                      <a:lnTo>
                        <a:pt x="268" y="409"/>
                      </a:lnTo>
                      <a:lnTo>
                        <a:pt x="273" y="417"/>
                      </a:lnTo>
                      <a:lnTo>
                        <a:pt x="278" y="423"/>
                      </a:lnTo>
                      <a:lnTo>
                        <a:pt x="281" y="430"/>
                      </a:lnTo>
                      <a:lnTo>
                        <a:pt x="284" y="437"/>
                      </a:lnTo>
                      <a:lnTo>
                        <a:pt x="287" y="445"/>
                      </a:lnTo>
                      <a:lnTo>
                        <a:pt x="288" y="454"/>
                      </a:lnTo>
                      <a:lnTo>
                        <a:pt x="288" y="462"/>
                      </a:lnTo>
                      <a:lnTo>
                        <a:pt x="288" y="471"/>
                      </a:lnTo>
                      <a:lnTo>
                        <a:pt x="285" y="480"/>
                      </a:lnTo>
                      <a:lnTo>
                        <a:pt x="283" y="489"/>
                      </a:lnTo>
                      <a:lnTo>
                        <a:pt x="280" y="497"/>
                      </a:lnTo>
                      <a:lnTo>
                        <a:pt x="276" y="504"/>
                      </a:lnTo>
                      <a:lnTo>
                        <a:pt x="271" y="511"/>
                      </a:lnTo>
                      <a:lnTo>
                        <a:pt x="265" y="517"/>
                      </a:lnTo>
                      <a:lnTo>
                        <a:pt x="259" y="524"/>
                      </a:lnTo>
                      <a:lnTo>
                        <a:pt x="251" y="529"/>
                      </a:lnTo>
                      <a:lnTo>
                        <a:pt x="242" y="533"/>
                      </a:lnTo>
                      <a:lnTo>
                        <a:pt x="233" y="537"/>
                      </a:lnTo>
                      <a:lnTo>
                        <a:pt x="223" y="540"/>
                      </a:lnTo>
                      <a:lnTo>
                        <a:pt x="213" y="543"/>
                      </a:lnTo>
                      <a:lnTo>
                        <a:pt x="200" y="545"/>
                      </a:lnTo>
                      <a:lnTo>
                        <a:pt x="188" y="546"/>
                      </a:lnTo>
                      <a:lnTo>
                        <a:pt x="175" y="546"/>
                      </a:lnTo>
                      <a:lnTo>
                        <a:pt x="154" y="546"/>
                      </a:lnTo>
                      <a:lnTo>
                        <a:pt x="132" y="543"/>
                      </a:lnTo>
                      <a:lnTo>
                        <a:pt x="112" y="540"/>
                      </a:lnTo>
                      <a:lnTo>
                        <a:pt x="92" y="535"/>
                      </a:lnTo>
                      <a:lnTo>
                        <a:pt x="74" y="529"/>
                      </a:lnTo>
                      <a:lnTo>
                        <a:pt x="56" y="523"/>
                      </a:lnTo>
                      <a:lnTo>
                        <a:pt x="40" y="514"/>
                      </a:lnTo>
                      <a:lnTo>
                        <a:pt x="26" y="507"/>
                      </a:lnTo>
                      <a:lnTo>
                        <a:pt x="0" y="60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PT Sans"/>
                    <a:ea typeface="PT Sans"/>
                    <a:cs typeface="PT Sans"/>
                    <a:sym typeface="PT Sans"/>
                  </a:endParaRPr>
                </a:p>
              </p:txBody>
            </p:sp>
            <p:sp>
              <p:nvSpPr>
                <p:cNvPr id="43" name="Google Shape;43;p2"/>
                <p:cNvSpPr/>
                <p:nvPr/>
              </p:nvSpPr>
              <p:spPr>
                <a:xfrm>
                  <a:off x="623721" y="6650480"/>
                  <a:ext cx="1169987" cy="127000"/>
                </a:xfrm>
                <a:custGeom>
                  <a:avLst/>
                  <a:gdLst/>
                  <a:ahLst/>
                  <a:cxnLst/>
                  <a:rect l="l" t="t" r="r" b="b"/>
                  <a:pathLst>
                    <a:path w="5893" h="641" extrusionOk="0">
                      <a:moveTo>
                        <a:pt x="5686" y="631"/>
                      </a:moveTo>
                      <a:lnTo>
                        <a:pt x="5686" y="369"/>
                      </a:lnTo>
                      <a:lnTo>
                        <a:pt x="5893" y="10"/>
                      </a:lnTo>
                      <a:lnTo>
                        <a:pt x="5764" y="10"/>
                      </a:lnTo>
                      <a:lnTo>
                        <a:pt x="5690" y="169"/>
                      </a:lnTo>
                      <a:lnTo>
                        <a:pt x="5675" y="202"/>
                      </a:lnTo>
                      <a:lnTo>
                        <a:pt x="5661" y="232"/>
                      </a:lnTo>
                      <a:lnTo>
                        <a:pt x="5648" y="262"/>
                      </a:lnTo>
                      <a:lnTo>
                        <a:pt x="5636" y="292"/>
                      </a:lnTo>
                      <a:lnTo>
                        <a:pt x="5635" y="292"/>
                      </a:lnTo>
                      <a:lnTo>
                        <a:pt x="5621" y="261"/>
                      </a:lnTo>
                      <a:lnTo>
                        <a:pt x="5609" y="232"/>
                      </a:lnTo>
                      <a:lnTo>
                        <a:pt x="5596" y="202"/>
                      </a:lnTo>
                      <a:lnTo>
                        <a:pt x="5580" y="170"/>
                      </a:lnTo>
                      <a:lnTo>
                        <a:pt x="5506" y="10"/>
                      </a:lnTo>
                      <a:lnTo>
                        <a:pt x="5377" y="10"/>
                      </a:lnTo>
                      <a:lnTo>
                        <a:pt x="5573" y="372"/>
                      </a:lnTo>
                      <a:lnTo>
                        <a:pt x="5573" y="631"/>
                      </a:lnTo>
                      <a:lnTo>
                        <a:pt x="5686" y="631"/>
                      </a:lnTo>
                      <a:close/>
                      <a:moveTo>
                        <a:pt x="5318" y="523"/>
                      </a:moveTo>
                      <a:lnTo>
                        <a:pt x="5306" y="528"/>
                      </a:lnTo>
                      <a:lnTo>
                        <a:pt x="5293" y="532"/>
                      </a:lnTo>
                      <a:lnTo>
                        <a:pt x="5277" y="536"/>
                      </a:lnTo>
                      <a:lnTo>
                        <a:pt x="5262" y="539"/>
                      </a:lnTo>
                      <a:lnTo>
                        <a:pt x="5245" y="542"/>
                      </a:lnTo>
                      <a:lnTo>
                        <a:pt x="5229" y="544"/>
                      </a:lnTo>
                      <a:lnTo>
                        <a:pt x="5211" y="545"/>
                      </a:lnTo>
                      <a:lnTo>
                        <a:pt x="5194" y="545"/>
                      </a:lnTo>
                      <a:lnTo>
                        <a:pt x="5182" y="545"/>
                      </a:lnTo>
                      <a:lnTo>
                        <a:pt x="5169" y="544"/>
                      </a:lnTo>
                      <a:lnTo>
                        <a:pt x="5157" y="543"/>
                      </a:lnTo>
                      <a:lnTo>
                        <a:pt x="5146" y="541"/>
                      </a:lnTo>
                      <a:lnTo>
                        <a:pt x="5134" y="539"/>
                      </a:lnTo>
                      <a:lnTo>
                        <a:pt x="5124" y="537"/>
                      </a:lnTo>
                      <a:lnTo>
                        <a:pt x="5113" y="534"/>
                      </a:lnTo>
                      <a:lnTo>
                        <a:pt x="5104" y="530"/>
                      </a:lnTo>
                      <a:lnTo>
                        <a:pt x="5093" y="526"/>
                      </a:lnTo>
                      <a:lnTo>
                        <a:pt x="5084" y="522"/>
                      </a:lnTo>
                      <a:lnTo>
                        <a:pt x="5075" y="516"/>
                      </a:lnTo>
                      <a:lnTo>
                        <a:pt x="5067" y="511"/>
                      </a:lnTo>
                      <a:lnTo>
                        <a:pt x="5057" y="505"/>
                      </a:lnTo>
                      <a:lnTo>
                        <a:pt x="5050" y="499"/>
                      </a:lnTo>
                      <a:lnTo>
                        <a:pt x="5042" y="492"/>
                      </a:lnTo>
                      <a:lnTo>
                        <a:pt x="5036" y="486"/>
                      </a:lnTo>
                      <a:lnTo>
                        <a:pt x="5029" y="477"/>
                      </a:lnTo>
                      <a:lnTo>
                        <a:pt x="5022" y="470"/>
                      </a:lnTo>
                      <a:lnTo>
                        <a:pt x="5016" y="462"/>
                      </a:lnTo>
                      <a:lnTo>
                        <a:pt x="5011" y="453"/>
                      </a:lnTo>
                      <a:lnTo>
                        <a:pt x="5006" y="443"/>
                      </a:lnTo>
                      <a:lnTo>
                        <a:pt x="5001" y="434"/>
                      </a:lnTo>
                      <a:lnTo>
                        <a:pt x="4997" y="425"/>
                      </a:lnTo>
                      <a:lnTo>
                        <a:pt x="4993" y="415"/>
                      </a:lnTo>
                      <a:lnTo>
                        <a:pt x="4986" y="393"/>
                      </a:lnTo>
                      <a:lnTo>
                        <a:pt x="4982" y="371"/>
                      </a:lnTo>
                      <a:lnTo>
                        <a:pt x="4979" y="347"/>
                      </a:lnTo>
                      <a:lnTo>
                        <a:pt x="4978" y="322"/>
                      </a:lnTo>
                      <a:lnTo>
                        <a:pt x="4979" y="309"/>
                      </a:lnTo>
                      <a:lnTo>
                        <a:pt x="4979" y="295"/>
                      </a:lnTo>
                      <a:lnTo>
                        <a:pt x="4981" y="282"/>
                      </a:lnTo>
                      <a:lnTo>
                        <a:pt x="4982" y="270"/>
                      </a:lnTo>
                      <a:lnTo>
                        <a:pt x="4985" y="257"/>
                      </a:lnTo>
                      <a:lnTo>
                        <a:pt x="4987" y="246"/>
                      </a:lnTo>
                      <a:lnTo>
                        <a:pt x="4991" y="235"/>
                      </a:lnTo>
                      <a:lnTo>
                        <a:pt x="4995" y="223"/>
                      </a:lnTo>
                      <a:lnTo>
                        <a:pt x="4999" y="213"/>
                      </a:lnTo>
                      <a:lnTo>
                        <a:pt x="5004" y="203"/>
                      </a:lnTo>
                      <a:lnTo>
                        <a:pt x="5008" y="193"/>
                      </a:lnTo>
                      <a:lnTo>
                        <a:pt x="5014" y="184"/>
                      </a:lnTo>
                      <a:lnTo>
                        <a:pt x="5019" y="176"/>
                      </a:lnTo>
                      <a:lnTo>
                        <a:pt x="5026" y="168"/>
                      </a:lnTo>
                      <a:lnTo>
                        <a:pt x="5033" y="159"/>
                      </a:lnTo>
                      <a:lnTo>
                        <a:pt x="5040" y="152"/>
                      </a:lnTo>
                      <a:lnTo>
                        <a:pt x="5047" y="145"/>
                      </a:lnTo>
                      <a:lnTo>
                        <a:pt x="5055" y="139"/>
                      </a:lnTo>
                      <a:lnTo>
                        <a:pt x="5063" y="133"/>
                      </a:lnTo>
                      <a:lnTo>
                        <a:pt x="5072" y="127"/>
                      </a:lnTo>
                      <a:lnTo>
                        <a:pt x="5080" y="121"/>
                      </a:lnTo>
                      <a:lnTo>
                        <a:pt x="5089" y="117"/>
                      </a:lnTo>
                      <a:lnTo>
                        <a:pt x="5098" y="112"/>
                      </a:lnTo>
                      <a:lnTo>
                        <a:pt x="5109" y="109"/>
                      </a:lnTo>
                      <a:lnTo>
                        <a:pt x="5129" y="102"/>
                      </a:lnTo>
                      <a:lnTo>
                        <a:pt x="5150" y="98"/>
                      </a:lnTo>
                      <a:lnTo>
                        <a:pt x="5172" y="95"/>
                      </a:lnTo>
                      <a:lnTo>
                        <a:pt x="5196" y="94"/>
                      </a:lnTo>
                      <a:lnTo>
                        <a:pt x="5215" y="95"/>
                      </a:lnTo>
                      <a:lnTo>
                        <a:pt x="5232" y="96"/>
                      </a:lnTo>
                      <a:lnTo>
                        <a:pt x="5248" y="98"/>
                      </a:lnTo>
                      <a:lnTo>
                        <a:pt x="5264" y="101"/>
                      </a:lnTo>
                      <a:lnTo>
                        <a:pt x="5279" y="105"/>
                      </a:lnTo>
                      <a:lnTo>
                        <a:pt x="5293" y="109"/>
                      </a:lnTo>
                      <a:lnTo>
                        <a:pt x="5305" y="113"/>
                      </a:lnTo>
                      <a:lnTo>
                        <a:pt x="5316" y="118"/>
                      </a:lnTo>
                      <a:lnTo>
                        <a:pt x="5341" y="28"/>
                      </a:lnTo>
                      <a:lnTo>
                        <a:pt x="5332" y="24"/>
                      </a:lnTo>
                      <a:lnTo>
                        <a:pt x="5318" y="19"/>
                      </a:lnTo>
                      <a:lnTo>
                        <a:pt x="5303" y="13"/>
                      </a:lnTo>
                      <a:lnTo>
                        <a:pt x="5285" y="9"/>
                      </a:lnTo>
                      <a:lnTo>
                        <a:pt x="5265" y="6"/>
                      </a:lnTo>
                      <a:lnTo>
                        <a:pt x="5242" y="3"/>
                      </a:lnTo>
                      <a:lnTo>
                        <a:pt x="5218" y="1"/>
                      </a:lnTo>
                      <a:lnTo>
                        <a:pt x="5191" y="0"/>
                      </a:lnTo>
                      <a:lnTo>
                        <a:pt x="5173" y="1"/>
                      </a:lnTo>
                      <a:lnTo>
                        <a:pt x="5156" y="2"/>
                      </a:lnTo>
                      <a:lnTo>
                        <a:pt x="5139" y="4"/>
                      </a:lnTo>
                      <a:lnTo>
                        <a:pt x="5122" y="6"/>
                      </a:lnTo>
                      <a:lnTo>
                        <a:pt x="5106" y="9"/>
                      </a:lnTo>
                      <a:lnTo>
                        <a:pt x="5090" y="13"/>
                      </a:lnTo>
                      <a:lnTo>
                        <a:pt x="5075" y="17"/>
                      </a:lnTo>
                      <a:lnTo>
                        <a:pt x="5059" y="23"/>
                      </a:lnTo>
                      <a:lnTo>
                        <a:pt x="5045" y="29"/>
                      </a:lnTo>
                      <a:lnTo>
                        <a:pt x="5031" y="35"/>
                      </a:lnTo>
                      <a:lnTo>
                        <a:pt x="5016" y="42"/>
                      </a:lnTo>
                      <a:lnTo>
                        <a:pt x="5003" y="50"/>
                      </a:lnTo>
                      <a:lnTo>
                        <a:pt x="4989" y="59"/>
                      </a:lnTo>
                      <a:lnTo>
                        <a:pt x="4977" y="68"/>
                      </a:lnTo>
                      <a:lnTo>
                        <a:pt x="4966" y="77"/>
                      </a:lnTo>
                      <a:lnTo>
                        <a:pt x="4955" y="87"/>
                      </a:lnTo>
                      <a:lnTo>
                        <a:pt x="4943" y="99"/>
                      </a:lnTo>
                      <a:lnTo>
                        <a:pt x="4933" y="110"/>
                      </a:lnTo>
                      <a:lnTo>
                        <a:pt x="4924" y="122"/>
                      </a:lnTo>
                      <a:lnTo>
                        <a:pt x="4914" y="135"/>
                      </a:lnTo>
                      <a:lnTo>
                        <a:pt x="4906" y="148"/>
                      </a:lnTo>
                      <a:lnTo>
                        <a:pt x="4898" y="162"/>
                      </a:lnTo>
                      <a:lnTo>
                        <a:pt x="4891" y="176"/>
                      </a:lnTo>
                      <a:lnTo>
                        <a:pt x="4885" y="190"/>
                      </a:lnTo>
                      <a:lnTo>
                        <a:pt x="4879" y="206"/>
                      </a:lnTo>
                      <a:lnTo>
                        <a:pt x="4873" y="222"/>
                      </a:lnTo>
                      <a:lnTo>
                        <a:pt x="4869" y="239"/>
                      </a:lnTo>
                      <a:lnTo>
                        <a:pt x="4866" y="255"/>
                      </a:lnTo>
                      <a:lnTo>
                        <a:pt x="4863" y="273"/>
                      </a:lnTo>
                      <a:lnTo>
                        <a:pt x="4861" y="290"/>
                      </a:lnTo>
                      <a:lnTo>
                        <a:pt x="4860" y="309"/>
                      </a:lnTo>
                      <a:lnTo>
                        <a:pt x="4859" y="328"/>
                      </a:lnTo>
                      <a:lnTo>
                        <a:pt x="4860" y="346"/>
                      </a:lnTo>
                      <a:lnTo>
                        <a:pt x="4861" y="362"/>
                      </a:lnTo>
                      <a:lnTo>
                        <a:pt x="4862" y="380"/>
                      </a:lnTo>
                      <a:lnTo>
                        <a:pt x="4865" y="395"/>
                      </a:lnTo>
                      <a:lnTo>
                        <a:pt x="4868" y="412"/>
                      </a:lnTo>
                      <a:lnTo>
                        <a:pt x="4871" y="427"/>
                      </a:lnTo>
                      <a:lnTo>
                        <a:pt x="4876" y="441"/>
                      </a:lnTo>
                      <a:lnTo>
                        <a:pt x="4881" y="457"/>
                      </a:lnTo>
                      <a:lnTo>
                        <a:pt x="4887" y="470"/>
                      </a:lnTo>
                      <a:lnTo>
                        <a:pt x="4893" y="484"/>
                      </a:lnTo>
                      <a:lnTo>
                        <a:pt x="4900" y="497"/>
                      </a:lnTo>
                      <a:lnTo>
                        <a:pt x="4907" y="509"/>
                      </a:lnTo>
                      <a:lnTo>
                        <a:pt x="4915" y="522"/>
                      </a:lnTo>
                      <a:lnTo>
                        <a:pt x="4925" y="534"/>
                      </a:lnTo>
                      <a:lnTo>
                        <a:pt x="4934" y="544"/>
                      </a:lnTo>
                      <a:lnTo>
                        <a:pt x="4943" y="555"/>
                      </a:lnTo>
                      <a:lnTo>
                        <a:pt x="4955" y="565"/>
                      </a:lnTo>
                      <a:lnTo>
                        <a:pt x="4965" y="574"/>
                      </a:lnTo>
                      <a:lnTo>
                        <a:pt x="4977" y="583"/>
                      </a:lnTo>
                      <a:lnTo>
                        <a:pt x="4989" y="592"/>
                      </a:lnTo>
                      <a:lnTo>
                        <a:pt x="5002" y="599"/>
                      </a:lnTo>
                      <a:lnTo>
                        <a:pt x="5015" y="606"/>
                      </a:lnTo>
                      <a:lnTo>
                        <a:pt x="5029" y="612"/>
                      </a:lnTo>
                      <a:lnTo>
                        <a:pt x="5043" y="618"/>
                      </a:lnTo>
                      <a:lnTo>
                        <a:pt x="5058" y="623"/>
                      </a:lnTo>
                      <a:lnTo>
                        <a:pt x="5074" y="628"/>
                      </a:lnTo>
                      <a:lnTo>
                        <a:pt x="5089" y="632"/>
                      </a:lnTo>
                      <a:lnTo>
                        <a:pt x="5106" y="635"/>
                      </a:lnTo>
                      <a:lnTo>
                        <a:pt x="5122" y="637"/>
                      </a:lnTo>
                      <a:lnTo>
                        <a:pt x="5139" y="639"/>
                      </a:lnTo>
                      <a:lnTo>
                        <a:pt x="5158" y="640"/>
                      </a:lnTo>
                      <a:lnTo>
                        <a:pt x="5175" y="641"/>
                      </a:lnTo>
                      <a:lnTo>
                        <a:pt x="5203" y="640"/>
                      </a:lnTo>
                      <a:lnTo>
                        <a:pt x="5229" y="638"/>
                      </a:lnTo>
                      <a:lnTo>
                        <a:pt x="5253" y="635"/>
                      </a:lnTo>
                      <a:lnTo>
                        <a:pt x="5274" y="632"/>
                      </a:lnTo>
                      <a:lnTo>
                        <a:pt x="5294" y="628"/>
                      </a:lnTo>
                      <a:lnTo>
                        <a:pt x="5310" y="622"/>
                      </a:lnTo>
                      <a:lnTo>
                        <a:pt x="5324" y="617"/>
                      </a:lnTo>
                      <a:lnTo>
                        <a:pt x="5337" y="612"/>
                      </a:lnTo>
                      <a:lnTo>
                        <a:pt x="5318" y="523"/>
                      </a:lnTo>
                      <a:close/>
                      <a:moveTo>
                        <a:pt x="4374" y="631"/>
                      </a:moveTo>
                      <a:lnTo>
                        <a:pt x="4374" y="408"/>
                      </a:lnTo>
                      <a:lnTo>
                        <a:pt x="4374" y="371"/>
                      </a:lnTo>
                      <a:lnTo>
                        <a:pt x="4374" y="335"/>
                      </a:lnTo>
                      <a:lnTo>
                        <a:pt x="4374" y="301"/>
                      </a:lnTo>
                      <a:lnTo>
                        <a:pt x="4373" y="269"/>
                      </a:lnTo>
                      <a:lnTo>
                        <a:pt x="4372" y="237"/>
                      </a:lnTo>
                      <a:lnTo>
                        <a:pt x="4371" y="205"/>
                      </a:lnTo>
                      <a:lnTo>
                        <a:pt x="4370" y="175"/>
                      </a:lnTo>
                      <a:lnTo>
                        <a:pt x="4369" y="144"/>
                      </a:lnTo>
                      <a:lnTo>
                        <a:pt x="4371" y="144"/>
                      </a:lnTo>
                      <a:lnTo>
                        <a:pt x="4383" y="170"/>
                      </a:lnTo>
                      <a:lnTo>
                        <a:pt x="4396" y="198"/>
                      </a:lnTo>
                      <a:lnTo>
                        <a:pt x="4410" y="224"/>
                      </a:lnTo>
                      <a:lnTo>
                        <a:pt x="4423" y="251"/>
                      </a:lnTo>
                      <a:lnTo>
                        <a:pt x="4438" y="279"/>
                      </a:lnTo>
                      <a:lnTo>
                        <a:pt x="4453" y="306"/>
                      </a:lnTo>
                      <a:lnTo>
                        <a:pt x="4468" y="332"/>
                      </a:lnTo>
                      <a:lnTo>
                        <a:pt x="4483" y="358"/>
                      </a:lnTo>
                      <a:lnTo>
                        <a:pt x="4644" y="631"/>
                      </a:lnTo>
                      <a:lnTo>
                        <a:pt x="4761" y="631"/>
                      </a:lnTo>
                      <a:lnTo>
                        <a:pt x="4761" y="10"/>
                      </a:lnTo>
                      <a:lnTo>
                        <a:pt x="4657" y="10"/>
                      </a:lnTo>
                      <a:lnTo>
                        <a:pt x="4657" y="226"/>
                      </a:lnTo>
                      <a:lnTo>
                        <a:pt x="4657" y="261"/>
                      </a:lnTo>
                      <a:lnTo>
                        <a:pt x="4658" y="295"/>
                      </a:lnTo>
                      <a:lnTo>
                        <a:pt x="4658" y="328"/>
                      </a:lnTo>
                      <a:lnTo>
                        <a:pt x="4659" y="360"/>
                      </a:lnTo>
                      <a:lnTo>
                        <a:pt x="4661" y="391"/>
                      </a:lnTo>
                      <a:lnTo>
                        <a:pt x="4662" y="422"/>
                      </a:lnTo>
                      <a:lnTo>
                        <a:pt x="4665" y="453"/>
                      </a:lnTo>
                      <a:lnTo>
                        <a:pt x="4667" y="484"/>
                      </a:lnTo>
                      <a:lnTo>
                        <a:pt x="4665" y="485"/>
                      </a:lnTo>
                      <a:lnTo>
                        <a:pt x="4653" y="459"/>
                      </a:lnTo>
                      <a:lnTo>
                        <a:pt x="4642" y="433"/>
                      </a:lnTo>
                      <a:lnTo>
                        <a:pt x="4630" y="407"/>
                      </a:lnTo>
                      <a:lnTo>
                        <a:pt x="4616" y="381"/>
                      </a:lnTo>
                      <a:lnTo>
                        <a:pt x="4603" y="355"/>
                      </a:lnTo>
                      <a:lnTo>
                        <a:pt x="4589" y="328"/>
                      </a:lnTo>
                      <a:lnTo>
                        <a:pt x="4574" y="302"/>
                      </a:lnTo>
                      <a:lnTo>
                        <a:pt x="4559" y="277"/>
                      </a:lnTo>
                      <a:lnTo>
                        <a:pt x="4399" y="10"/>
                      </a:lnTo>
                      <a:lnTo>
                        <a:pt x="4270" y="10"/>
                      </a:lnTo>
                      <a:lnTo>
                        <a:pt x="4270" y="631"/>
                      </a:lnTo>
                      <a:lnTo>
                        <a:pt x="4374" y="631"/>
                      </a:lnTo>
                      <a:close/>
                      <a:moveTo>
                        <a:pt x="3827" y="369"/>
                      </a:moveTo>
                      <a:lnTo>
                        <a:pt x="3876" y="216"/>
                      </a:lnTo>
                      <a:lnTo>
                        <a:pt x="3884" y="187"/>
                      </a:lnTo>
                      <a:lnTo>
                        <a:pt x="3891" y="158"/>
                      </a:lnTo>
                      <a:lnTo>
                        <a:pt x="3898" y="129"/>
                      </a:lnTo>
                      <a:lnTo>
                        <a:pt x="3905" y="100"/>
                      </a:lnTo>
                      <a:lnTo>
                        <a:pt x="3908" y="100"/>
                      </a:lnTo>
                      <a:lnTo>
                        <a:pt x="3915" y="128"/>
                      </a:lnTo>
                      <a:lnTo>
                        <a:pt x="3922" y="157"/>
                      </a:lnTo>
                      <a:lnTo>
                        <a:pt x="3930" y="187"/>
                      </a:lnTo>
                      <a:lnTo>
                        <a:pt x="3938" y="217"/>
                      </a:lnTo>
                      <a:lnTo>
                        <a:pt x="3988" y="369"/>
                      </a:lnTo>
                      <a:lnTo>
                        <a:pt x="3827" y="369"/>
                      </a:lnTo>
                      <a:close/>
                      <a:moveTo>
                        <a:pt x="4006" y="456"/>
                      </a:moveTo>
                      <a:lnTo>
                        <a:pt x="4063" y="631"/>
                      </a:lnTo>
                      <a:lnTo>
                        <a:pt x="4184" y="631"/>
                      </a:lnTo>
                      <a:lnTo>
                        <a:pt x="3983" y="10"/>
                      </a:lnTo>
                      <a:lnTo>
                        <a:pt x="3839" y="10"/>
                      </a:lnTo>
                      <a:lnTo>
                        <a:pt x="3639" y="631"/>
                      </a:lnTo>
                      <a:lnTo>
                        <a:pt x="3756" y="631"/>
                      </a:lnTo>
                      <a:lnTo>
                        <a:pt x="3809" y="456"/>
                      </a:lnTo>
                      <a:lnTo>
                        <a:pt x="4006" y="456"/>
                      </a:lnTo>
                      <a:close/>
                      <a:moveTo>
                        <a:pt x="3389" y="631"/>
                      </a:moveTo>
                      <a:lnTo>
                        <a:pt x="3502" y="631"/>
                      </a:lnTo>
                      <a:lnTo>
                        <a:pt x="3502" y="105"/>
                      </a:lnTo>
                      <a:lnTo>
                        <a:pt x="3680" y="105"/>
                      </a:lnTo>
                      <a:lnTo>
                        <a:pt x="3680" y="10"/>
                      </a:lnTo>
                      <a:lnTo>
                        <a:pt x="3211" y="10"/>
                      </a:lnTo>
                      <a:lnTo>
                        <a:pt x="3211" y="105"/>
                      </a:lnTo>
                      <a:lnTo>
                        <a:pt x="3389" y="105"/>
                      </a:lnTo>
                      <a:lnTo>
                        <a:pt x="3389" y="631"/>
                      </a:lnTo>
                      <a:close/>
                      <a:moveTo>
                        <a:pt x="2906" y="631"/>
                      </a:moveTo>
                      <a:lnTo>
                        <a:pt x="3275" y="631"/>
                      </a:lnTo>
                      <a:lnTo>
                        <a:pt x="3275" y="536"/>
                      </a:lnTo>
                      <a:lnTo>
                        <a:pt x="3020" y="536"/>
                      </a:lnTo>
                      <a:lnTo>
                        <a:pt x="3020" y="10"/>
                      </a:lnTo>
                      <a:lnTo>
                        <a:pt x="2906" y="10"/>
                      </a:lnTo>
                      <a:lnTo>
                        <a:pt x="2906" y="631"/>
                      </a:lnTo>
                      <a:close/>
                      <a:moveTo>
                        <a:pt x="2293" y="10"/>
                      </a:moveTo>
                      <a:lnTo>
                        <a:pt x="2293" y="365"/>
                      </a:lnTo>
                      <a:lnTo>
                        <a:pt x="2293" y="383"/>
                      </a:lnTo>
                      <a:lnTo>
                        <a:pt x="2294" y="400"/>
                      </a:lnTo>
                      <a:lnTo>
                        <a:pt x="2295" y="417"/>
                      </a:lnTo>
                      <a:lnTo>
                        <a:pt x="2297" y="433"/>
                      </a:lnTo>
                      <a:lnTo>
                        <a:pt x="2299" y="449"/>
                      </a:lnTo>
                      <a:lnTo>
                        <a:pt x="2303" y="463"/>
                      </a:lnTo>
                      <a:lnTo>
                        <a:pt x="2306" y="477"/>
                      </a:lnTo>
                      <a:lnTo>
                        <a:pt x="2310" y="491"/>
                      </a:lnTo>
                      <a:lnTo>
                        <a:pt x="2314" y="503"/>
                      </a:lnTo>
                      <a:lnTo>
                        <a:pt x="2319" y="515"/>
                      </a:lnTo>
                      <a:lnTo>
                        <a:pt x="2324" y="528"/>
                      </a:lnTo>
                      <a:lnTo>
                        <a:pt x="2330" y="538"/>
                      </a:lnTo>
                      <a:lnTo>
                        <a:pt x="2336" y="548"/>
                      </a:lnTo>
                      <a:lnTo>
                        <a:pt x="2343" y="559"/>
                      </a:lnTo>
                      <a:lnTo>
                        <a:pt x="2350" y="568"/>
                      </a:lnTo>
                      <a:lnTo>
                        <a:pt x="2357" y="576"/>
                      </a:lnTo>
                      <a:lnTo>
                        <a:pt x="2365" y="584"/>
                      </a:lnTo>
                      <a:lnTo>
                        <a:pt x="2373" y="592"/>
                      </a:lnTo>
                      <a:lnTo>
                        <a:pt x="2383" y="599"/>
                      </a:lnTo>
                      <a:lnTo>
                        <a:pt x="2392" y="605"/>
                      </a:lnTo>
                      <a:lnTo>
                        <a:pt x="2401" y="611"/>
                      </a:lnTo>
                      <a:lnTo>
                        <a:pt x="2411" y="616"/>
                      </a:lnTo>
                      <a:lnTo>
                        <a:pt x="2422" y="621"/>
                      </a:lnTo>
                      <a:lnTo>
                        <a:pt x="2432" y="625"/>
                      </a:lnTo>
                      <a:lnTo>
                        <a:pt x="2443" y="629"/>
                      </a:lnTo>
                      <a:lnTo>
                        <a:pt x="2455" y="633"/>
                      </a:lnTo>
                      <a:lnTo>
                        <a:pt x="2466" y="635"/>
                      </a:lnTo>
                      <a:lnTo>
                        <a:pt x="2478" y="637"/>
                      </a:lnTo>
                      <a:lnTo>
                        <a:pt x="2503" y="640"/>
                      </a:lnTo>
                      <a:lnTo>
                        <a:pt x="2530" y="641"/>
                      </a:lnTo>
                      <a:lnTo>
                        <a:pt x="2543" y="641"/>
                      </a:lnTo>
                      <a:lnTo>
                        <a:pt x="2556" y="640"/>
                      </a:lnTo>
                      <a:lnTo>
                        <a:pt x="2570" y="639"/>
                      </a:lnTo>
                      <a:lnTo>
                        <a:pt x="2583" y="637"/>
                      </a:lnTo>
                      <a:lnTo>
                        <a:pt x="2595" y="635"/>
                      </a:lnTo>
                      <a:lnTo>
                        <a:pt x="2608" y="632"/>
                      </a:lnTo>
                      <a:lnTo>
                        <a:pt x="2619" y="629"/>
                      </a:lnTo>
                      <a:lnTo>
                        <a:pt x="2631" y="624"/>
                      </a:lnTo>
                      <a:lnTo>
                        <a:pt x="2643" y="620"/>
                      </a:lnTo>
                      <a:lnTo>
                        <a:pt x="2653" y="615"/>
                      </a:lnTo>
                      <a:lnTo>
                        <a:pt x="2663" y="610"/>
                      </a:lnTo>
                      <a:lnTo>
                        <a:pt x="2673" y="604"/>
                      </a:lnTo>
                      <a:lnTo>
                        <a:pt x="2683" y="598"/>
                      </a:lnTo>
                      <a:lnTo>
                        <a:pt x="2692" y="591"/>
                      </a:lnTo>
                      <a:lnTo>
                        <a:pt x="2701" y="582"/>
                      </a:lnTo>
                      <a:lnTo>
                        <a:pt x="2709" y="574"/>
                      </a:lnTo>
                      <a:lnTo>
                        <a:pt x="2718" y="566"/>
                      </a:lnTo>
                      <a:lnTo>
                        <a:pt x="2725" y="557"/>
                      </a:lnTo>
                      <a:lnTo>
                        <a:pt x="2732" y="546"/>
                      </a:lnTo>
                      <a:lnTo>
                        <a:pt x="2738" y="536"/>
                      </a:lnTo>
                      <a:lnTo>
                        <a:pt x="2744" y="525"/>
                      </a:lnTo>
                      <a:lnTo>
                        <a:pt x="2750" y="513"/>
                      </a:lnTo>
                      <a:lnTo>
                        <a:pt x="2755" y="501"/>
                      </a:lnTo>
                      <a:lnTo>
                        <a:pt x="2760" y="489"/>
                      </a:lnTo>
                      <a:lnTo>
                        <a:pt x="2764" y="475"/>
                      </a:lnTo>
                      <a:lnTo>
                        <a:pt x="2767" y="461"/>
                      </a:lnTo>
                      <a:lnTo>
                        <a:pt x="2770" y="446"/>
                      </a:lnTo>
                      <a:lnTo>
                        <a:pt x="2772" y="431"/>
                      </a:lnTo>
                      <a:lnTo>
                        <a:pt x="2774" y="416"/>
                      </a:lnTo>
                      <a:lnTo>
                        <a:pt x="2776" y="399"/>
                      </a:lnTo>
                      <a:lnTo>
                        <a:pt x="2777" y="383"/>
                      </a:lnTo>
                      <a:lnTo>
                        <a:pt x="2777" y="364"/>
                      </a:lnTo>
                      <a:lnTo>
                        <a:pt x="2777" y="10"/>
                      </a:lnTo>
                      <a:lnTo>
                        <a:pt x="2664" y="10"/>
                      </a:lnTo>
                      <a:lnTo>
                        <a:pt x="2664" y="372"/>
                      </a:lnTo>
                      <a:lnTo>
                        <a:pt x="2663" y="394"/>
                      </a:lnTo>
                      <a:lnTo>
                        <a:pt x="2661" y="415"/>
                      </a:lnTo>
                      <a:lnTo>
                        <a:pt x="2659" y="433"/>
                      </a:lnTo>
                      <a:lnTo>
                        <a:pt x="2655" y="451"/>
                      </a:lnTo>
                      <a:lnTo>
                        <a:pt x="2650" y="467"/>
                      </a:lnTo>
                      <a:lnTo>
                        <a:pt x="2644" y="481"/>
                      </a:lnTo>
                      <a:lnTo>
                        <a:pt x="2638" y="495"/>
                      </a:lnTo>
                      <a:lnTo>
                        <a:pt x="2629" y="506"/>
                      </a:lnTo>
                      <a:lnTo>
                        <a:pt x="2620" y="516"/>
                      </a:lnTo>
                      <a:lnTo>
                        <a:pt x="2611" y="526"/>
                      </a:lnTo>
                      <a:lnTo>
                        <a:pt x="2600" y="533"/>
                      </a:lnTo>
                      <a:lnTo>
                        <a:pt x="2588" y="539"/>
                      </a:lnTo>
                      <a:lnTo>
                        <a:pt x="2576" y="544"/>
                      </a:lnTo>
                      <a:lnTo>
                        <a:pt x="2563" y="547"/>
                      </a:lnTo>
                      <a:lnTo>
                        <a:pt x="2548" y="549"/>
                      </a:lnTo>
                      <a:lnTo>
                        <a:pt x="2534" y="549"/>
                      </a:lnTo>
                      <a:lnTo>
                        <a:pt x="2519" y="549"/>
                      </a:lnTo>
                      <a:lnTo>
                        <a:pt x="2506" y="547"/>
                      </a:lnTo>
                      <a:lnTo>
                        <a:pt x="2493" y="543"/>
                      </a:lnTo>
                      <a:lnTo>
                        <a:pt x="2481" y="539"/>
                      </a:lnTo>
                      <a:lnTo>
                        <a:pt x="2470" y="533"/>
                      </a:lnTo>
                      <a:lnTo>
                        <a:pt x="2460" y="526"/>
                      </a:lnTo>
                      <a:lnTo>
                        <a:pt x="2449" y="516"/>
                      </a:lnTo>
                      <a:lnTo>
                        <a:pt x="2441" y="506"/>
                      </a:lnTo>
                      <a:lnTo>
                        <a:pt x="2433" y="495"/>
                      </a:lnTo>
                      <a:lnTo>
                        <a:pt x="2426" y="481"/>
                      </a:lnTo>
                      <a:lnTo>
                        <a:pt x="2421" y="467"/>
                      </a:lnTo>
                      <a:lnTo>
                        <a:pt x="2416" y="451"/>
                      </a:lnTo>
                      <a:lnTo>
                        <a:pt x="2411" y="433"/>
                      </a:lnTo>
                      <a:lnTo>
                        <a:pt x="2408" y="415"/>
                      </a:lnTo>
                      <a:lnTo>
                        <a:pt x="2406" y="394"/>
                      </a:lnTo>
                      <a:lnTo>
                        <a:pt x="2406" y="372"/>
                      </a:lnTo>
                      <a:lnTo>
                        <a:pt x="2406" y="10"/>
                      </a:lnTo>
                      <a:lnTo>
                        <a:pt x="2293" y="10"/>
                      </a:lnTo>
                      <a:close/>
                      <a:moveTo>
                        <a:pt x="1789" y="601"/>
                      </a:moveTo>
                      <a:lnTo>
                        <a:pt x="1803" y="609"/>
                      </a:lnTo>
                      <a:lnTo>
                        <a:pt x="1821" y="616"/>
                      </a:lnTo>
                      <a:lnTo>
                        <a:pt x="1840" y="622"/>
                      </a:lnTo>
                      <a:lnTo>
                        <a:pt x="1861" y="629"/>
                      </a:lnTo>
                      <a:lnTo>
                        <a:pt x="1883" y="634"/>
                      </a:lnTo>
                      <a:lnTo>
                        <a:pt x="1908" y="637"/>
                      </a:lnTo>
                      <a:lnTo>
                        <a:pt x="1932" y="640"/>
                      </a:lnTo>
                      <a:lnTo>
                        <a:pt x="1956" y="641"/>
                      </a:lnTo>
                      <a:lnTo>
                        <a:pt x="1986" y="640"/>
                      </a:lnTo>
                      <a:lnTo>
                        <a:pt x="2013" y="637"/>
                      </a:lnTo>
                      <a:lnTo>
                        <a:pt x="2025" y="635"/>
                      </a:lnTo>
                      <a:lnTo>
                        <a:pt x="2037" y="632"/>
                      </a:lnTo>
                      <a:lnTo>
                        <a:pt x="2050" y="629"/>
                      </a:lnTo>
                      <a:lnTo>
                        <a:pt x="2061" y="625"/>
                      </a:lnTo>
                      <a:lnTo>
                        <a:pt x="2071" y="621"/>
                      </a:lnTo>
                      <a:lnTo>
                        <a:pt x="2082" y="617"/>
                      </a:lnTo>
                      <a:lnTo>
                        <a:pt x="2092" y="613"/>
                      </a:lnTo>
                      <a:lnTo>
                        <a:pt x="2101" y="608"/>
                      </a:lnTo>
                      <a:lnTo>
                        <a:pt x="2110" y="603"/>
                      </a:lnTo>
                      <a:lnTo>
                        <a:pt x="2119" y="597"/>
                      </a:lnTo>
                      <a:lnTo>
                        <a:pt x="2127" y="591"/>
                      </a:lnTo>
                      <a:lnTo>
                        <a:pt x="2134" y="584"/>
                      </a:lnTo>
                      <a:lnTo>
                        <a:pt x="2141" y="578"/>
                      </a:lnTo>
                      <a:lnTo>
                        <a:pt x="2147" y="571"/>
                      </a:lnTo>
                      <a:lnTo>
                        <a:pt x="2154" y="564"/>
                      </a:lnTo>
                      <a:lnTo>
                        <a:pt x="2160" y="557"/>
                      </a:lnTo>
                      <a:lnTo>
                        <a:pt x="2170" y="541"/>
                      </a:lnTo>
                      <a:lnTo>
                        <a:pt x="2177" y="526"/>
                      </a:lnTo>
                      <a:lnTo>
                        <a:pt x="2183" y="508"/>
                      </a:lnTo>
                      <a:lnTo>
                        <a:pt x="2189" y="491"/>
                      </a:lnTo>
                      <a:lnTo>
                        <a:pt x="2191" y="472"/>
                      </a:lnTo>
                      <a:lnTo>
                        <a:pt x="2192" y="454"/>
                      </a:lnTo>
                      <a:lnTo>
                        <a:pt x="2192" y="437"/>
                      </a:lnTo>
                      <a:lnTo>
                        <a:pt x="2190" y="422"/>
                      </a:lnTo>
                      <a:lnTo>
                        <a:pt x="2186" y="407"/>
                      </a:lnTo>
                      <a:lnTo>
                        <a:pt x="2182" y="393"/>
                      </a:lnTo>
                      <a:lnTo>
                        <a:pt x="2176" y="380"/>
                      </a:lnTo>
                      <a:lnTo>
                        <a:pt x="2170" y="367"/>
                      </a:lnTo>
                      <a:lnTo>
                        <a:pt x="2162" y="355"/>
                      </a:lnTo>
                      <a:lnTo>
                        <a:pt x="2153" y="344"/>
                      </a:lnTo>
                      <a:lnTo>
                        <a:pt x="2142" y="332"/>
                      </a:lnTo>
                      <a:lnTo>
                        <a:pt x="2130" y="322"/>
                      </a:lnTo>
                      <a:lnTo>
                        <a:pt x="2117" y="313"/>
                      </a:lnTo>
                      <a:lnTo>
                        <a:pt x="2102" y="303"/>
                      </a:lnTo>
                      <a:lnTo>
                        <a:pt x="2087" y="294"/>
                      </a:lnTo>
                      <a:lnTo>
                        <a:pt x="2070" y="286"/>
                      </a:lnTo>
                      <a:lnTo>
                        <a:pt x="2052" y="278"/>
                      </a:lnTo>
                      <a:lnTo>
                        <a:pt x="2032" y="270"/>
                      </a:lnTo>
                      <a:lnTo>
                        <a:pt x="2004" y="258"/>
                      </a:lnTo>
                      <a:lnTo>
                        <a:pt x="1979" y="247"/>
                      </a:lnTo>
                      <a:lnTo>
                        <a:pt x="1969" y="242"/>
                      </a:lnTo>
                      <a:lnTo>
                        <a:pt x="1958" y="236"/>
                      </a:lnTo>
                      <a:lnTo>
                        <a:pt x="1950" y="230"/>
                      </a:lnTo>
                      <a:lnTo>
                        <a:pt x="1942" y="224"/>
                      </a:lnTo>
                      <a:lnTo>
                        <a:pt x="1936" y="219"/>
                      </a:lnTo>
                      <a:lnTo>
                        <a:pt x="1930" y="213"/>
                      </a:lnTo>
                      <a:lnTo>
                        <a:pt x="1924" y="206"/>
                      </a:lnTo>
                      <a:lnTo>
                        <a:pt x="1920" y="200"/>
                      </a:lnTo>
                      <a:lnTo>
                        <a:pt x="1917" y="192"/>
                      </a:lnTo>
                      <a:lnTo>
                        <a:pt x="1915" y="184"/>
                      </a:lnTo>
                      <a:lnTo>
                        <a:pt x="1914" y="177"/>
                      </a:lnTo>
                      <a:lnTo>
                        <a:pt x="1914" y="168"/>
                      </a:lnTo>
                      <a:lnTo>
                        <a:pt x="1914" y="162"/>
                      </a:lnTo>
                      <a:lnTo>
                        <a:pt x="1915" y="154"/>
                      </a:lnTo>
                      <a:lnTo>
                        <a:pt x="1917" y="147"/>
                      </a:lnTo>
                      <a:lnTo>
                        <a:pt x="1919" y="141"/>
                      </a:lnTo>
                      <a:lnTo>
                        <a:pt x="1923" y="135"/>
                      </a:lnTo>
                      <a:lnTo>
                        <a:pt x="1928" y="129"/>
                      </a:lnTo>
                      <a:lnTo>
                        <a:pt x="1933" y="122"/>
                      </a:lnTo>
                      <a:lnTo>
                        <a:pt x="1938" y="117"/>
                      </a:lnTo>
                      <a:lnTo>
                        <a:pt x="1945" y="112"/>
                      </a:lnTo>
                      <a:lnTo>
                        <a:pt x="1952" y="107"/>
                      </a:lnTo>
                      <a:lnTo>
                        <a:pt x="1960" y="103"/>
                      </a:lnTo>
                      <a:lnTo>
                        <a:pt x="1970" y="100"/>
                      </a:lnTo>
                      <a:lnTo>
                        <a:pt x="1980" y="97"/>
                      </a:lnTo>
                      <a:lnTo>
                        <a:pt x="1991" y="95"/>
                      </a:lnTo>
                      <a:lnTo>
                        <a:pt x="2004" y="94"/>
                      </a:lnTo>
                      <a:lnTo>
                        <a:pt x="2016" y="94"/>
                      </a:lnTo>
                      <a:lnTo>
                        <a:pt x="2037" y="94"/>
                      </a:lnTo>
                      <a:lnTo>
                        <a:pt x="2057" y="96"/>
                      </a:lnTo>
                      <a:lnTo>
                        <a:pt x="2075" y="100"/>
                      </a:lnTo>
                      <a:lnTo>
                        <a:pt x="2092" y="104"/>
                      </a:lnTo>
                      <a:lnTo>
                        <a:pt x="2106" y="108"/>
                      </a:lnTo>
                      <a:lnTo>
                        <a:pt x="2120" y="113"/>
                      </a:lnTo>
                      <a:lnTo>
                        <a:pt x="2131" y="118"/>
                      </a:lnTo>
                      <a:lnTo>
                        <a:pt x="2140" y="122"/>
                      </a:lnTo>
                      <a:lnTo>
                        <a:pt x="2167" y="31"/>
                      </a:lnTo>
                      <a:lnTo>
                        <a:pt x="2155" y="25"/>
                      </a:lnTo>
                      <a:lnTo>
                        <a:pt x="2139" y="20"/>
                      </a:lnTo>
                      <a:lnTo>
                        <a:pt x="2124" y="14"/>
                      </a:lnTo>
                      <a:lnTo>
                        <a:pt x="2106" y="9"/>
                      </a:lnTo>
                      <a:lnTo>
                        <a:pt x="2087" y="6"/>
                      </a:lnTo>
                      <a:lnTo>
                        <a:pt x="2065" y="3"/>
                      </a:lnTo>
                      <a:lnTo>
                        <a:pt x="2043" y="1"/>
                      </a:lnTo>
                      <a:lnTo>
                        <a:pt x="2019" y="0"/>
                      </a:lnTo>
                      <a:lnTo>
                        <a:pt x="1994" y="1"/>
                      </a:lnTo>
                      <a:lnTo>
                        <a:pt x="1971" y="4"/>
                      </a:lnTo>
                      <a:lnTo>
                        <a:pt x="1948" y="8"/>
                      </a:lnTo>
                      <a:lnTo>
                        <a:pt x="1928" y="14"/>
                      </a:lnTo>
                      <a:lnTo>
                        <a:pt x="1908" y="22"/>
                      </a:lnTo>
                      <a:lnTo>
                        <a:pt x="1890" y="30"/>
                      </a:lnTo>
                      <a:lnTo>
                        <a:pt x="1873" y="40"/>
                      </a:lnTo>
                      <a:lnTo>
                        <a:pt x="1859" y="51"/>
                      </a:lnTo>
                      <a:lnTo>
                        <a:pt x="1845" y="64"/>
                      </a:lnTo>
                      <a:lnTo>
                        <a:pt x="1833" y="77"/>
                      </a:lnTo>
                      <a:lnTo>
                        <a:pt x="1823" y="93"/>
                      </a:lnTo>
                      <a:lnTo>
                        <a:pt x="1815" y="108"/>
                      </a:lnTo>
                      <a:lnTo>
                        <a:pt x="1808" y="124"/>
                      </a:lnTo>
                      <a:lnTo>
                        <a:pt x="1803" y="142"/>
                      </a:lnTo>
                      <a:lnTo>
                        <a:pt x="1800" y="159"/>
                      </a:lnTo>
                      <a:lnTo>
                        <a:pt x="1799" y="179"/>
                      </a:lnTo>
                      <a:lnTo>
                        <a:pt x="1800" y="194"/>
                      </a:lnTo>
                      <a:lnTo>
                        <a:pt x="1802" y="211"/>
                      </a:lnTo>
                      <a:lnTo>
                        <a:pt x="1806" y="225"/>
                      </a:lnTo>
                      <a:lnTo>
                        <a:pt x="1811" y="240"/>
                      </a:lnTo>
                      <a:lnTo>
                        <a:pt x="1818" y="253"/>
                      </a:lnTo>
                      <a:lnTo>
                        <a:pt x="1825" y="265"/>
                      </a:lnTo>
                      <a:lnTo>
                        <a:pt x="1834" y="277"/>
                      </a:lnTo>
                      <a:lnTo>
                        <a:pt x="1844" y="288"/>
                      </a:lnTo>
                      <a:lnTo>
                        <a:pt x="1857" y="299"/>
                      </a:lnTo>
                      <a:lnTo>
                        <a:pt x="1869" y="310"/>
                      </a:lnTo>
                      <a:lnTo>
                        <a:pt x="1882" y="319"/>
                      </a:lnTo>
                      <a:lnTo>
                        <a:pt x="1898" y="328"/>
                      </a:lnTo>
                      <a:lnTo>
                        <a:pt x="1913" y="336"/>
                      </a:lnTo>
                      <a:lnTo>
                        <a:pt x="1931" y="345"/>
                      </a:lnTo>
                      <a:lnTo>
                        <a:pt x="1948" y="352"/>
                      </a:lnTo>
                      <a:lnTo>
                        <a:pt x="1967" y="359"/>
                      </a:lnTo>
                      <a:lnTo>
                        <a:pt x="1994" y="369"/>
                      </a:lnTo>
                      <a:lnTo>
                        <a:pt x="2017" y="381"/>
                      </a:lnTo>
                      <a:lnTo>
                        <a:pt x="2027" y="386"/>
                      </a:lnTo>
                      <a:lnTo>
                        <a:pt x="2036" y="392"/>
                      </a:lnTo>
                      <a:lnTo>
                        <a:pt x="2044" y="397"/>
                      </a:lnTo>
                      <a:lnTo>
                        <a:pt x="2051" y="403"/>
                      </a:lnTo>
                      <a:lnTo>
                        <a:pt x="2057" y="409"/>
                      </a:lnTo>
                      <a:lnTo>
                        <a:pt x="2062" y="417"/>
                      </a:lnTo>
                      <a:lnTo>
                        <a:pt x="2067" y="423"/>
                      </a:lnTo>
                      <a:lnTo>
                        <a:pt x="2070" y="430"/>
                      </a:lnTo>
                      <a:lnTo>
                        <a:pt x="2073" y="437"/>
                      </a:lnTo>
                      <a:lnTo>
                        <a:pt x="2075" y="445"/>
                      </a:lnTo>
                      <a:lnTo>
                        <a:pt x="2077" y="454"/>
                      </a:lnTo>
                      <a:lnTo>
                        <a:pt x="2077" y="462"/>
                      </a:lnTo>
                      <a:lnTo>
                        <a:pt x="2077" y="471"/>
                      </a:lnTo>
                      <a:lnTo>
                        <a:pt x="2074" y="480"/>
                      </a:lnTo>
                      <a:lnTo>
                        <a:pt x="2072" y="489"/>
                      </a:lnTo>
                      <a:lnTo>
                        <a:pt x="2069" y="497"/>
                      </a:lnTo>
                      <a:lnTo>
                        <a:pt x="2065" y="504"/>
                      </a:lnTo>
                      <a:lnTo>
                        <a:pt x="2060" y="511"/>
                      </a:lnTo>
                      <a:lnTo>
                        <a:pt x="2054" y="517"/>
                      </a:lnTo>
                      <a:lnTo>
                        <a:pt x="2048" y="524"/>
                      </a:lnTo>
                      <a:lnTo>
                        <a:pt x="2040" y="529"/>
                      </a:lnTo>
                      <a:lnTo>
                        <a:pt x="2031" y="533"/>
                      </a:lnTo>
                      <a:lnTo>
                        <a:pt x="2022" y="537"/>
                      </a:lnTo>
                      <a:lnTo>
                        <a:pt x="2012" y="540"/>
                      </a:lnTo>
                      <a:lnTo>
                        <a:pt x="2002" y="543"/>
                      </a:lnTo>
                      <a:lnTo>
                        <a:pt x="1989" y="545"/>
                      </a:lnTo>
                      <a:lnTo>
                        <a:pt x="1977" y="546"/>
                      </a:lnTo>
                      <a:lnTo>
                        <a:pt x="1965" y="546"/>
                      </a:lnTo>
                      <a:lnTo>
                        <a:pt x="1943" y="546"/>
                      </a:lnTo>
                      <a:lnTo>
                        <a:pt x="1921" y="543"/>
                      </a:lnTo>
                      <a:lnTo>
                        <a:pt x="1901" y="540"/>
                      </a:lnTo>
                      <a:lnTo>
                        <a:pt x="1881" y="535"/>
                      </a:lnTo>
                      <a:lnTo>
                        <a:pt x="1863" y="529"/>
                      </a:lnTo>
                      <a:lnTo>
                        <a:pt x="1845" y="523"/>
                      </a:lnTo>
                      <a:lnTo>
                        <a:pt x="1829" y="514"/>
                      </a:lnTo>
                      <a:lnTo>
                        <a:pt x="1815" y="507"/>
                      </a:lnTo>
                      <a:lnTo>
                        <a:pt x="1789" y="601"/>
                      </a:lnTo>
                      <a:close/>
                      <a:moveTo>
                        <a:pt x="1300" y="631"/>
                      </a:moveTo>
                      <a:lnTo>
                        <a:pt x="1300" y="408"/>
                      </a:lnTo>
                      <a:lnTo>
                        <a:pt x="1300" y="371"/>
                      </a:lnTo>
                      <a:lnTo>
                        <a:pt x="1299" y="335"/>
                      </a:lnTo>
                      <a:lnTo>
                        <a:pt x="1299" y="301"/>
                      </a:lnTo>
                      <a:lnTo>
                        <a:pt x="1298" y="269"/>
                      </a:lnTo>
                      <a:lnTo>
                        <a:pt x="1298" y="237"/>
                      </a:lnTo>
                      <a:lnTo>
                        <a:pt x="1297" y="205"/>
                      </a:lnTo>
                      <a:lnTo>
                        <a:pt x="1295" y="175"/>
                      </a:lnTo>
                      <a:lnTo>
                        <a:pt x="1294" y="144"/>
                      </a:lnTo>
                      <a:lnTo>
                        <a:pt x="1297" y="144"/>
                      </a:lnTo>
                      <a:lnTo>
                        <a:pt x="1308" y="170"/>
                      </a:lnTo>
                      <a:lnTo>
                        <a:pt x="1321" y="198"/>
                      </a:lnTo>
                      <a:lnTo>
                        <a:pt x="1335" y="224"/>
                      </a:lnTo>
                      <a:lnTo>
                        <a:pt x="1348" y="251"/>
                      </a:lnTo>
                      <a:lnTo>
                        <a:pt x="1362" y="279"/>
                      </a:lnTo>
                      <a:lnTo>
                        <a:pt x="1378" y="306"/>
                      </a:lnTo>
                      <a:lnTo>
                        <a:pt x="1392" y="332"/>
                      </a:lnTo>
                      <a:lnTo>
                        <a:pt x="1408" y="358"/>
                      </a:lnTo>
                      <a:lnTo>
                        <a:pt x="1569" y="631"/>
                      </a:lnTo>
                      <a:lnTo>
                        <a:pt x="1686" y="631"/>
                      </a:lnTo>
                      <a:lnTo>
                        <a:pt x="1686" y="10"/>
                      </a:lnTo>
                      <a:lnTo>
                        <a:pt x="1582" y="10"/>
                      </a:lnTo>
                      <a:lnTo>
                        <a:pt x="1582" y="226"/>
                      </a:lnTo>
                      <a:lnTo>
                        <a:pt x="1582" y="261"/>
                      </a:lnTo>
                      <a:lnTo>
                        <a:pt x="1582" y="295"/>
                      </a:lnTo>
                      <a:lnTo>
                        <a:pt x="1583" y="328"/>
                      </a:lnTo>
                      <a:lnTo>
                        <a:pt x="1584" y="360"/>
                      </a:lnTo>
                      <a:lnTo>
                        <a:pt x="1585" y="391"/>
                      </a:lnTo>
                      <a:lnTo>
                        <a:pt x="1587" y="422"/>
                      </a:lnTo>
                      <a:lnTo>
                        <a:pt x="1589" y="453"/>
                      </a:lnTo>
                      <a:lnTo>
                        <a:pt x="1592" y="484"/>
                      </a:lnTo>
                      <a:lnTo>
                        <a:pt x="1589" y="485"/>
                      </a:lnTo>
                      <a:lnTo>
                        <a:pt x="1578" y="459"/>
                      </a:lnTo>
                      <a:lnTo>
                        <a:pt x="1567" y="433"/>
                      </a:lnTo>
                      <a:lnTo>
                        <a:pt x="1555" y="407"/>
                      </a:lnTo>
                      <a:lnTo>
                        <a:pt x="1541" y="381"/>
                      </a:lnTo>
                      <a:lnTo>
                        <a:pt x="1528" y="355"/>
                      </a:lnTo>
                      <a:lnTo>
                        <a:pt x="1513" y="328"/>
                      </a:lnTo>
                      <a:lnTo>
                        <a:pt x="1499" y="302"/>
                      </a:lnTo>
                      <a:lnTo>
                        <a:pt x="1484" y="277"/>
                      </a:lnTo>
                      <a:lnTo>
                        <a:pt x="1324" y="10"/>
                      </a:lnTo>
                      <a:lnTo>
                        <a:pt x="1195" y="10"/>
                      </a:lnTo>
                      <a:lnTo>
                        <a:pt x="1195" y="631"/>
                      </a:lnTo>
                      <a:lnTo>
                        <a:pt x="1300" y="631"/>
                      </a:lnTo>
                      <a:close/>
                      <a:moveTo>
                        <a:pt x="804" y="550"/>
                      </a:moveTo>
                      <a:lnTo>
                        <a:pt x="795" y="549"/>
                      </a:lnTo>
                      <a:lnTo>
                        <a:pt x="785" y="549"/>
                      </a:lnTo>
                      <a:lnTo>
                        <a:pt x="776" y="547"/>
                      </a:lnTo>
                      <a:lnTo>
                        <a:pt x="766" y="545"/>
                      </a:lnTo>
                      <a:lnTo>
                        <a:pt x="757" y="543"/>
                      </a:lnTo>
                      <a:lnTo>
                        <a:pt x="749" y="540"/>
                      </a:lnTo>
                      <a:lnTo>
                        <a:pt x="741" y="536"/>
                      </a:lnTo>
                      <a:lnTo>
                        <a:pt x="733" y="532"/>
                      </a:lnTo>
                      <a:lnTo>
                        <a:pt x="724" y="527"/>
                      </a:lnTo>
                      <a:lnTo>
                        <a:pt x="717" y="523"/>
                      </a:lnTo>
                      <a:lnTo>
                        <a:pt x="710" y="516"/>
                      </a:lnTo>
                      <a:lnTo>
                        <a:pt x="703" y="510"/>
                      </a:lnTo>
                      <a:lnTo>
                        <a:pt x="690" y="497"/>
                      </a:lnTo>
                      <a:lnTo>
                        <a:pt x="679" y="482"/>
                      </a:lnTo>
                      <a:lnTo>
                        <a:pt x="668" y="466"/>
                      </a:lnTo>
                      <a:lnTo>
                        <a:pt x="660" y="449"/>
                      </a:lnTo>
                      <a:lnTo>
                        <a:pt x="651" y="430"/>
                      </a:lnTo>
                      <a:lnTo>
                        <a:pt x="645" y="410"/>
                      </a:lnTo>
                      <a:lnTo>
                        <a:pt x="640" y="389"/>
                      </a:lnTo>
                      <a:lnTo>
                        <a:pt x="637" y="367"/>
                      </a:lnTo>
                      <a:lnTo>
                        <a:pt x="634" y="346"/>
                      </a:lnTo>
                      <a:lnTo>
                        <a:pt x="634" y="322"/>
                      </a:lnTo>
                      <a:lnTo>
                        <a:pt x="634" y="299"/>
                      </a:lnTo>
                      <a:lnTo>
                        <a:pt x="636" y="277"/>
                      </a:lnTo>
                      <a:lnTo>
                        <a:pt x="640" y="255"/>
                      </a:lnTo>
                      <a:lnTo>
                        <a:pt x="645" y="235"/>
                      </a:lnTo>
                      <a:lnTo>
                        <a:pt x="651" y="214"/>
                      </a:lnTo>
                      <a:lnTo>
                        <a:pt x="659" y="194"/>
                      </a:lnTo>
                      <a:lnTo>
                        <a:pt x="668" y="177"/>
                      </a:lnTo>
                      <a:lnTo>
                        <a:pt x="677" y="160"/>
                      </a:lnTo>
                      <a:lnTo>
                        <a:pt x="689" y="145"/>
                      </a:lnTo>
                      <a:lnTo>
                        <a:pt x="702" y="132"/>
                      </a:lnTo>
                      <a:lnTo>
                        <a:pt x="709" y="126"/>
                      </a:lnTo>
                      <a:lnTo>
                        <a:pt x="716" y="119"/>
                      </a:lnTo>
                      <a:lnTo>
                        <a:pt x="723" y="114"/>
                      </a:lnTo>
                      <a:lnTo>
                        <a:pt x="732" y="109"/>
                      </a:lnTo>
                      <a:lnTo>
                        <a:pt x="740" y="105"/>
                      </a:lnTo>
                      <a:lnTo>
                        <a:pt x="748" y="102"/>
                      </a:lnTo>
                      <a:lnTo>
                        <a:pt x="757" y="99"/>
                      </a:lnTo>
                      <a:lnTo>
                        <a:pt x="766" y="96"/>
                      </a:lnTo>
                      <a:lnTo>
                        <a:pt x="776" y="94"/>
                      </a:lnTo>
                      <a:lnTo>
                        <a:pt x="786" y="92"/>
                      </a:lnTo>
                      <a:lnTo>
                        <a:pt x="795" y="91"/>
                      </a:lnTo>
                      <a:lnTo>
                        <a:pt x="807" y="91"/>
                      </a:lnTo>
                      <a:lnTo>
                        <a:pt x="817" y="91"/>
                      </a:lnTo>
                      <a:lnTo>
                        <a:pt x="827" y="92"/>
                      </a:lnTo>
                      <a:lnTo>
                        <a:pt x="836" y="94"/>
                      </a:lnTo>
                      <a:lnTo>
                        <a:pt x="846" y="96"/>
                      </a:lnTo>
                      <a:lnTo>
                        <a:pt x="855" y="99"/>
                      </a:lnTo>
                      <a:lnTo>
                        <a:pt x="864" y="102"/>
                      </a:lnTo>
                      <a:lnTo>
                        <a:pt x="872" y="106"/>
                      </a:lnTo>
                      <a:lnTo>
                        <a:pt x="881" y="110"/>
                      </a:lnTo>
                      <a:lnTo>
                        <a:pt x="889" y="114"/>
                      </a:lnTo>
                      <a:lnTo>
                        <a:pt x="896" y="120"/>
                      </a:lnTo>
                      <a:lnTo>
                        <a:pt x="903" y="126"/>
                      </a:lnTo>
                      <a:lnTo>
                        <a:pt x="910" y="132"/>
                      </a:lnTo>
                      <a:lnTo>
                        <a:pt x="923" y="145"/>
                      </a:lnTo>
                      <a:lnTo>
                        <a:pt x="934" y="160"/>
                      </a:lnTo>
                      <a:lnTo>
                        <a:pt x="944" y="177"/>
                      </a:lnTo>
                      <a:lnTo>
                        <a:pt x="952" y="194"/>
                      </a:lnTo>
                      <a:lnTo>
                        <a:pt x="961" y="214"/>
                      </a:lnTo>
                      <a:lnTo>
                        <a:pt x="967" y="234"/>
                      </a:lnTo>
                      <a:lnTo>
                        <a:pt x="971" y="254"/>
                      </a:lnTo>
                      <a:lnTo>
                        <a:pt x="974" y="275"/>
                      </a:lnTo>
                      <a:lnTo>
                        <a:pt x="976" y="296"/>
                      </a:lnTo>
                      <a:lnTo>
                        <a:pt x="977" y="318"/>
                      </a:lnTo>
                      <a:lnTo>
                        <a:pt x="976" y="343"/>
                      </a:lnTo>
                      <a:lnTo>
                        <a:pt x="974" y="365"/>
                      </a:lnTo>
                      <a:lnTo>
                        <a:pt x="971" y="388"/>
                      </a:lnTo>
                      <a:lnTo>
                        <a:pt x="966" y="409"/>
                      </a:lnTo>
                      <a:lnTo>
                        <a:pt x="960" y="430"/>
                      </a:lnTo>
                      <a:lnTo>
                        <a:pt x="951" y="449"/>
                      </a:lnTo>
                      <a:lnTo>
                        <a:pt x="943" y="467"/>
                      </a:lnTo>
                      <a:lnTo>
                        <a:pt x="933" y="482"/>
                      </a:lnTo>
                      <a:lnTo>
                        <a:pt x="921" y="498"/>
                      </a:lnTo>
                      <a:lnTo>
                        <a:pt x="908" y="511"/>
                      </a:lnTo>
                      <a:lnTo>
                        <a:pt x="901" y="517"/>
                      </a:lnTo>
                      <a:lnTo>
                        <a:pt x="894" y="523"/>
                      </a:lnTo>
                      <a:lnTo>
                        <a:pt x="887" y="528"/>
                      </a:lnTo>
                      <a:lnTo>
                        <a:pt x="878" y="532"/>
                      </a:lnTo>
                      <a:lnTo>
                        <a:pt x="870" y="536"/>
                      </a:lnTo>
                      <a:lnTo>
                        <a:pt x="862" y="540"/>
                      </a:lnTo>
                      <a:lnTo>
                        <a:pt x="854" y="543"/>
                      </a:lnTo>
                      <a:lnTo>
                        <a:pt x="845" y="545"/>
                      </a:lnTo>
                      <a:lnTo>
                        <a:pt x="835" y="547"/>
                      </a:lnTo>
                      <a:lnTo>
                        <a:pt x="826" y="549"/>
                      </a:lnTo>
                      <a:lnTo>
                        <a:pt x="816" y="549"/>
                      </a:lnTo>
                      <a:lnTo>
                        <a:pt x="805" y="550"/>
                      </a:lnTo>
                      <a:lnTo>
                        <a:pt x="804" y="550"/>
                      </a:lnTo>
                      <a:close/>
                      <a:moveTo>
                        <a:pt x="802" y="641"/>
                      </a:moveTo>
                      <a:lnTo>
                        <a:pt x="818" y="641"/>
                      </a:lnTo>
                      <a:lnTo>
                        <a:pt x="833" y="640"/>
                      </a:lnTo>
                      <a:lnTo>
                        <a:pt x="849" y="638"/>
                      </a:lnTo>
                      <a:lnTo>
                        <a:pt x="863" y="636"/>
                      </a:lnTo>
                      <a:lnTo>
                        <a:pt x="878" y="633"/>
                      </a:lnTo>
                      <a:lnTo>
                        <a:pt x="893" y="629"/>
                      </a:lnTo>
                      <a:lnTo>
                        <a:pt x="906" y="624"/>
                      </a:lnTo>
                      <a:lnTo>
                        <a:pt x="920" y="619"/>
                      </a:lnTo>
                      <a:lnTo>
                        <a:pt x="933" y="613"/>
                      </a:lnTo>
                      <a:lnTo>
                        <a:pt x="946" y="607"/>
                      </a:lnTo>
                      <a:lnTo>
                        <a:pt x="959" y="600"/>
                      </a:lnTo>
                      <a:lnTo>
                        <a:pt x="970" y="593"/>
                      </a:lnTo>
                      <a:lnTo>
                        <a:pt x="982" y="584"/>
                      </a:lnTo>
                      <a:lnTo>
                        <a:pt x="993" y="575"/>
                      </a:lnTo>
                      <a:lnTo>
                        <a:pt x="1004" y="566"/>
                      </a:lnTo>
                      <a:lnTo>
                        <a:pt x="1013" y="556"/>
                      </a:lnTo>
                      <a:lnTo>
                        <a:pt x="1023" y="545"/>
                      </a:lnTo>
                      <a:lnTo>
                        <a:pt x="1033" y="533"/>
                      </a:lnTo>
                      <a:lnTo>
                        <a:pt x="1041" y="522"/>
                      </a:lnTo>
                      <a:lnTo>
                        <a:pt x="1049" y="509"/>
                      </a:lnTo>
                      <a:lnTo>
                        <a:pt x="1056" y="496"/>
                      </a:lnTo>
                      <a:lnTo>
                        <a:pt x="1063" y="482"/>
                      </a:lnTo>
                      <a:lnTo>
                        <a:pt x="1070" y="468"/>
                      </a:lnTo>
                      <a:lnTo>
                        <a:pt x="1076" y="453"/>
                      </a:lnTo>
                      <a:lnTo>
                        <a:pt x="1081" y="437"/>
                      </a:lnTo>
                      <a:lnTo>
                        <a:pt x="1085" y="422"/>
                      </a:lnTo>
                      <a:lnTo>
                        <a:pt x="1089" y="405"/>
                      </a:lnTo>
                      <a:lnTo>
                        <a:pt x="1092" y="388"/>
                      </a:lnTo>
                      <a:lnTo>
                        <a:pt x="1094" y="370"/>
                      </a:lnTo>
                      <a:lnTo>
                        <a:pt x="1096" y="352"/>
                      </a:lnTo>
                      <a:lnTo>
                        <a:pt x="1097" y="333"/>
                      </a:lnTo>
                      <a:lnTo>
                        <a:pt x="1097" y="314"/>
                      </a:lnTo>
                      <a:lnTo>
                        <a:pt x="1097" y="297"/>
                      </a:lnTo>
                      <a:lnTo>
                        <a:pt x="1096" y="281"/>
                      </a:lnTo>
                      <a:lnTo>
                        <a:pt x="1095" y="265"/>
                      </a:lnTo>
                      <a:lnTo>
                        <a:pt x="1093" y="250"/>
                      </a:lnTo>
                      <a:lnTo>
                        <a:pt x="1090" y="235"/>
                      </a:lnTo>
                      <a:lnTo>
                        <a:pt x="1087" y="219"/>
                      </a:lnTo>
                      <a:lnTo>
                        <a:pt x="1083" y="205"/>
                      </a:lnTo>
                      <a:lnTo>
                        <a:pt x="1078" y="190"/>
                      </a:lnTo>
                      <a:lnTo>
                        <a:pt x="1073" y="176"/>
                      </a:lnTo>
                      <a:lnTo>
                        <a:pt x="1068" y="163"/>
                      </a:lnTo>
                      <a:lnTo>
                        <a:pt x="1061" y="149"/>
                      </a:lnTo>
                      <a:lnTo>
                        <a:pt x="1054" y="137"/>
                      </a:lnTo>
                      <a:lnTo>
                        <a:pt x="1047" y="124"/>
                      </a:lnTo>
                      <a:lnTo>
                        <a:pt x="1039" y="113"/>
                      </a:lnTo>
                      <a:lnTo>
                        <a:pt x="1031" y="102"/>
                      </a:lnTo>
                      <a:lnTo>
                        <a:pt x="1021" y="91"/>
                      </a:lnTo>
                      <a:lnTo>
                        <a:pt x="1012" y="80"/>
                      </a:lnTo>
                      <a:lnTo>
                        <a:pt x="1002" y="71"/>
                      </a:lnTo>
                      <a:lnTo>
                        <a:pt x="991" y="62"/>
                      </a:lnTo>
                      <a:lnTo>
                        <a:pt x="980" y="52"/>
                      </a:lnTo>
                      <a:lnTo>
                        <a:pt x="969" y="44"/>
                      </a:lnTo>
                      <a:lnTo>
                        <a:pt x="957" y="37"/>
                      </a:lnTo>
                      <a:lnTo>
                        <a:pt x="944" y="30"/>
                      </a:lnTo>
                      <a:lnTo>
                        <a:pt x="932" y="24"/>
                      </a:lnTo>
                      <a:lnTo>
                        <a:pt x="917" y="19"/>
                      </a:lnTo>
                      <a:lnTo>
                        <a:pt x="904" y="13"/>
                      </a:lnTo>
                      <a:lnTo>
                        <a:pt x="890" y="9"/>
                      </a:lnTo>
                      <a:lnTo>
                        <a:pt x="874" y="6"/>
                      </a:lnTo>
                      <a:lnTo>
                        <a:pt x="859" y="3"/>
                      </a:lnTo>
                      <a:lnTo>
                        <a:pt x="844" y="2"/>
                      </a:lnTo>
                      <a:lnTo>
                        <a:pt x="827" y="0"/>
                      </a:lnTo>
                      <a:lnTo>
                        <a:pt x="811" y="0"/>
                      </a:lnTo>
                      <a:lnTo>
                        <a:pt x="794" y="0"/>
                      </a:lnTo>
                      <a:lnTo>
                        <a:pt x="778" y="2"/>
                      </a:lnTo>
                      <a:lnTo>
                        <a:pt x="762" y="3"/>
                      </a:lnTo>
                      <a:lnTo>
                        <a:pt x="747" y="6"/>
                      </a:lnTo>
                      <a:lnTo>
                        <a:pt x="733" y="9"/>
                      </a:lnTo>
                      <a:lnTo>
                        <a:pt x="718" y="13"/>
                      </a:lnTo>
                      <a:lnTo>
                        <a:pt x="704" y="19"/>
                      </a:lnTo>
                      <a:lnTo>
                        <a:pt x="690" y="24"/>
                      </a:lnTo>
                      <a:lnTo>
                        <a:pt x="677" y="30"/>
                      </a:lnTo>
                      <a:lnTo>
                        <a:pt x="665" y="37"/>
                      </a:lnTo>
                      <a:lnTo>
                        <a:pt x="652" y="44"/>
                      </a:lnTo>
                      <a:lnTo>
                        <a:pt x="640" y="52"/>
                      </a:lnTo>
                      <a:lnTo>
                        <a:pt x="629" y="62"/>
                      </a:lnTo>
                      <a:lnTo>
                        <a:pt x="617" y="71"/>
                      </a:lnTo>
                      <a:lnTo>
                        <a:pt x="607" y="80"/>
                      </a:lnTo>
                      <a:lnTo>
                        <a:pt x="597" y="92"/>
                      </a:lnTo>
                      <a:lnTo>
                        <a:pt x="588" y="102"/>
                      </a:lnTo>
                      <a:lnTo>
                        <a:pt x="578" y="114"/>
                      </a:lnTo>
                      <a:lnTo>
                        <a:pt x="570" y="126"/>
                      </a:lnTo>
                      <a:lnTo>
                        <a:pt x="562" y="139"/>
                      </a:lnTo>
                      <a:lnTo>
                        <a:pt x="555" y="151"/>
                      </a:lnTo>
                      <a:lnTo>
                        <a:pt x="549" y="166"/>
                      </a:lnTo>
                      <a:lnTo>
                        <a:pt x="542" y="179"/>
                      </a:lnTo>
                      <a:lnTo>
                        <a:pt x="536" y="194"/>
                      </a:lnTo>
                      <a:lnTo>
                        <a:pt x="531" y="209"/>
                      </a:lnTo>
                      <a:lnTo>
                        <a:pt x="527" y="224"/>
                      </a:lnTo>
                      <a:lnTo>
                        <a:pt x="524" y="241"/>
                      </a:lnTo>
                      <a:lnTo>
                        <a:pt x="521" y="256"/>
                      </a:lnTo>
                      <a:lnTo>
                        <a:pt x="518" y="273"/>
                      </a:lnTo>
                      <a:lnTo>
                        <a:pt x="517" y="290"/>
                      </a:lnTo>
                      <a:lnTo>
                        <a:pt x="516" y="308"/>
                      </a:lnTo>
                      <a:lnTo>
                        <a:pt x="515" y="325"/>
                      </a:lnTo>
                      <a:lnTo>
                        <a:pt x="516" y="342"/>
                      </a:lnTo>
                      <a:lnTo>
                        <a:pt x="517" y="359"/>
                      </a:lnTo>
                      <a:lnTo>
                        <a:pt x="518" y="374"/>
                      </a:lnTo>
                      <a:lnTo>
                        <a:pt x="520" y="391"/>
                      </a:lnTo>
                      <a:lnTo>
                        <a:pt x="523" y="406"/>
                      </a:lnTo>
                      <a:lnTo>
                        <a:pt x="526" y="422"/>
                      </a:lnTo>
                      <a:lnTo>
                        <a:pt x="530" y="436"/>
                      </a:lnTo>
                      <a:lnTo>
                        <a:pt x="535" y="452"/>
                      </a:lnTo>
                      <a:lnTo>
                        <a:pt x="540" y="465"/>
                      </a:lnTo>
                      <a:lnTo>
                        <a:pt x="547" y="479"/>
                      </a:lnTo>
                      <a:lnTo>
                        <a:pt x="553" y="492"/>
                      </a:lnTo>
                      <a:lnTo>
                        <a:pt x="559" y="505"/>
                      </a:lnTo>
                      <a:lnTo>
                        <a:pt x="567" y="517"/>
                      </a:lnTo>
                      <a:lnTo>
                        <a:pt x="575" y="529"/>
                      </a:lnTo>
                      <a:lnTo>
                        <a:pt x="584" y="540"/>
                      </a:lnTo>
                      <a:lnTo>
                        <a:pt x="593" y="551"/>
                      </a:lnTo>
                      <a:lnTo>
                        <a:pt x="602" y="562"/>
                      </a:lnTo>
                      <a:lnTo>
                        <a:pt x="612" y="571"/>
                      </a:lnTo>
                      <a:lnTo>
                        <a:pt x="623" y="580"/>
                      </a:lnTo>
                      <a:lnTo>
                        <a:pt x="634" y="588"/>
                      </a:lnTo>
                      <a:lnTo>
                        <a:pt x="645" y="597"/>
                      </a:lnTo>
                      <a:lnTo>
                        <a:pt x="658" y="604"/>
                      </a:lnTo>
                      <a:lnTo>
                        <a:pt x="670" y="611"/>
                      </a:lnTo>
                      <a:lnTo>
                        <a:pt x="682" y="617"/>
                      </a:lnTo>
                      <a:lnTo>
                        <a:pt x="696" y="622"/>
                      </a:lnTo>
                      <a:lnTo>
                        <a:pt x="710" y="628"/>
                      </a:lnTo>
                      <a:lnTo>
                        <a:pt x="724" y="632"/>
                      </a:lnTo>
                      <a:lnTo>
                        <a:pt x="739" y="635"/>
                      </a:lnTo>
                      <a:lnTo>
                        <a:pt x="753" y="638"/>
                      </a:lnTo>
                      <a:lnTo>
                        <a:pt x="769" y="640"/>
                      </a:lnTo>
                      <a:lnTo>
                        <a:pt x="785" y="641"/>
                      </a:lnTo>
                      <a:lnTo>
                        <a:pt x="801" y="641"/>
                      </a:lnTo>
                      <a:lnTo>
                        <a:pt x="802" y="641"/>
                      </a:lnTo>
                      <a:close/>
                      <a:moveTo>
                        <a:pt x="458" y="523"/>
                      </a:moveTo>
                      <a:lnTo>
                        <a:pt x="447" y="528"/>
                      </a:lnTo>
                      <a:lnTo>
                        <a:pt x="434" y="532"/>
                      </a:lnTo>
                      <a:lnTo>
                        <a:pt x="418" y="536"/>
                      </a:lnTo>
                      <a:lnTo>
                        <a:pt x="403" y="539"/>
                      </a:lnTo>
                      <a:lnTo>
                        <a:pt x="386" y="542"/>
                      </a:lnTo>
                      <a:lnTo>
                        <a:pt x="370" y="544"/>
                      </a:lnTo>
                      <a:lnTo>
                        <a:pt x="352" y="545"/>
                      </a:lnTo>
                      <a:lnTo>
                        <a:pt x="335" y="545"/>
                      </a:lnTo>
                      <a:lnTo>
                        <a:pt x="323" y="545"/>
                      </a:lnTo>
                      <a:lnTo>
                        <a:pt x="310" y="544"/>
                      </a:lnTo>
                      <a:lnTo>
                        <a:pt x="298" y="543"/>
                      </a:lnTo>
                      <a:lnTo>
                        <a:pt x="287" y="541"/>
                      </a:lnTo>
                      <a:lnTo>
                        <a:pt x="275" y="539"/>
                      </a:lnTo>
                      <a:lnTo>
                        <a:pt x="265" y="537"/>
                      </a:lnTo>
                      <a:lnTo>
                        <a:pt x="254" y="534"/>
                      </a:lnTo>
                      <a:lnTo>
                        <a:pt x="243" y="530"/>
                      </a:lnTo>
                      <a:lnTo>
                        <a:pt x="234" y="526"/>
                      </a:lnTo>
                      <a:lnTo>
                        <a:pt x="225" y="522"/>
                      </a:lnTo>
                      <a:lnTo>
                        <a:pt x="216" y="516"/>
                      </a:lnTo>
                      <a:lnTo>
                        <a:pt x="207" y="511"/>
                      </a:lnTo>
                      <a:lnTo>
                        <a:pt x="198" y="505"/>
                      </a:lnTo>
                      <a:lnTo>
                        <a:pt x="191" y="499"/>
                      </a:lnTo>
                      <a:lnTo>
                        <a:pt x="183" y="492"/>
                      </a:lnTo>
                      <a:lnTo>
                        <a:pt x="177" y="486"/>
                      </a:lnTo>
                      <a:lnTo>
                        <a:pt x="169" y="477"/>
                      </a:lnTo>
                      <a:lnTo>
                        <a:pt x="163" y="470"/>
                      </a:lnTo>
                      <a:lnTo>
                        <a:pt x="157" y="462"/>
                      </a:lnTo>
                      <a:lnTo>
                        <a:pt x="152" y="453"/>
                      </a:lnTo>
                      <a:lnTo>
                        <a:pt x="147" y="443"/>
                      </a:lnTo>
                      <a:lnTo>
                        <a:pt x="142" y="434"/>
                      </a:lnTo>
                      <a:lnTo>
                        <a:pt x="138" y="425"/>
                      </a:lnTo>
                      <a:lnTo>
                        <a:pt x="134" y="415"/>
                      </a:lnTo>
                      <a:lnTo>
                        <a:pt x="127" y="393"/>
                      </a:lnTo>
                      <a:lnTo>
                        <a:pt x="123" y="371"/>
                      </a:lnTo>
                      <a:lnTo>
                        <a:pt x="120" y="347"/>
                      </a:lnTo>
                      <a:lnTo>
                        <a:pt x="119" y="322"/>
                      </a:lnTo>
                      <a:lnTo>
                        <a:pt x="119" y="309"/>
                      </a:lnTo>
                      <a:lnTo>
                        <a:pt x="120" y="295"/>
                      </a:lnTo>
                      <a:lnTo>
                        <a:pt x="122" y="282"/>
                      </a:lnTo>
                      <a:lnTo>
                        <a:pt x="123" y="270"/>
                      </a:lnTo>
                      <a:lnTo>
                        <a:pt x="125" y="257"/>
                      </a:lnTo>
                      <a:lnTo>
                        <a:pt x="128" y="246"/>
                      </a:lnTo>
                      <a:lnTo>
                        <a:pt x="131" y="235"/>
                      </a:lnTo>
                      <a:lnTo>
                        <a:pt x="136" y="223"/>
                      </a:lnTo>
                      <a:lnTo>
                        <a:pt x="140" y="213"/>
                      </a:lnTo>
                      <a:lnTo>
                        <a:pt x="145" y="203"/>
                      </a:lnTo>
                      <a:lnTo>
                        <a:pt x="149" y="193"/>
                      </a:lnTo>
                      <a:lnTo>
                        <a:pt x="155" y="184"/>
                      </a:lnTo>
                      <a:lnTo>
                        <a:pt x="160" y="176"/>
                      </a:lnTo>
                      <a:lnTo>
                        <a:pt x="167" y="168"/>
                      </a:lnTo>
                      <a:lnTo>
                        <a:pt x="174" y="159"/>
                      </a:lnTo>
                      <a:lnTo>
                        <a:pt x="181" y="152"/>
                      </a:lnTo>
                      <a:lnTo>
                        <a:pt x="188" y="145"/>
                      </a:lnTo>
                      <a:lnTo>
                        <a:pt x="196" y="139"/>
                      </a:lnTo>
                      <a:lnTo>
                        <a:pt x="204" y="133"/>
                      </a:lnTo>
                      <a:lnTo>
                        <a:pt x="213" y="127"/>
                      </a:lnTo>
                      <a:lnTo>
                        <a:pt x="221" y="121"/>
                      </a:lnTo>
                      <a:lnTo>
                        <a:pt x="230" y="117"/>
                      </a:lnTo>
                      <a:lnTo>
                        <a:pt x="239" y="112"/>
                      </a:lnTo>
                      <a:lnTo>
                        <a:pt x="250" y="109"/>
                      </a:lnTo>
                      <a:lnTo>
                        <a:pt x="270" y="102"/>
                      </a:lnTo>
                      <a:lnTo>
                        <a:pt x="291" y="98"/>
                      </a:lnTo>
                      <a:lnTo>
                        <a:pt x="313" y="95"/>
                      </a:lnTo>
                      <a:lnTo>
                        <a:pt x="337" y="94"/>
                      </a:lnTo>
                      <a:lnTo>
                        <a:pt x="355" y="95"/>
                      </a:lnTo>
                      <a:lnTo>
                        <a:pt x="373" y="96"/>
                      </a:lnTo>
                      <a:lnTo>
                        <a:pt x="389" y="98"/>
                      </a:lnTo>
                      <a:lnTo>
                        <a:pt x="405" y="101"/>
                      </a:lnTo>
                      <a:lnTo>
                        <a:pt x="420" y="105"/>
                      </a:lnTo>
                      <a:lnTo>
                        <a:pt x="434" y="109"/>
                      </a:lnTo>
                      <a:lnTo>
                        <a:pt x="446" y="113"/>
                      </a:lnTo>
                      <a:lnTo>
                        <a:pt x="457" y="118"/>
                      </a:lnTo>
                      <a:lnTo>
                        <a:pt x="482" y="28"/>
                      </a:lnTo>
                      <a:lnTo>
                        <a:pt x="473" y="24"/>
                      </a:lnTo>
                      <a:lnTo>
                        <a:pt x="459" y="19"/>
                      </a:lnTo>
                      <a:lnTo>
                        <a:pt x="444" y="13"/>
                      </a:lnTo>
                      <a:lnTo>
                        <a:pt x="426" y="9"/>
                      </a:lnTo>
                      <a:lnTo>
                        <a:pt x="406" y="6"/>
                      </a:lnTo>
                      <a:lnTo>
                        <a:pt x="383" y="3"/>
                      </a:lnTo>
                      <a:lnTo>
                        <a:pt x="359" y="1"/>
                      </a:lnTo>
                      <a:lnTo>
                        <a:pt x="332" y="0"/>
                      </a:lnTo>
                      <a:lnTo>
                        <a:pt x="314" y="1"/>
                      </a:lnTo>
                      <a:lnTo>
                        <a:pt x="297" y="2"/>
                      </a:lnTo>
                      <a:lnTo>
                        <a:pt x="280" y="4"/>
                      </a:lnTo>
                      <a:lnTo>
                        <a:pt x="263" y="6"/>
                      </a:lnTo>
                      <a:lnTo>
                        <a:pt x="247" y="9"/>
                      </a:lnTo>
                      <a:lnTo>
                        <a:pt x="231" y="13"/>
                      </a:lnTo>
                      <a:lnTo>
                        <a:pt x="216" y="17"/>
                      </a:lnTo>
                      <a:lnTo>
                        <a:pt x="200" y="23"/>
                      </a:lnTo>
                      <a:lnTo>
                        <a:pt x="185" y="29"/>
                      </a:lnTo>
                      <a:lnTo>
                        <a:pt x="172" y="35"/>
                      </a:lnTo>
                      <a:lnTo>
                        <a:pt x="157" y="42"/>
                      </a:lnTo>
                      <a:lnTo>
                        <a:pt x="144" y="50"/>
                      </a:lnTo>
                      <a:lnTo>
                        <a:pt x="130" y="59"/>
                      </a:lnTo>
                      <a:lnTo>
                        <a:pt x="118" y="68"/>
                      </a:lnTo>
                      <a:lnTo>
                        <a:pt x="107" y="77"/>
                      </a:lnTo>
                      <a:lnTo>
                        <a:pt x="94" y="87"/>
                      </a:lnTo>
                      <a:lnTo>
                        <a:pt x="84" y="99"/>
                      </a:lnTo>
                      <a:lnTo>
                        <a:pt x="74" y="110"/>
                      </a:lnTo>
                      <a:lnTo>
                        <a:pt x="65" y="122"/>
                      </a:lnTo>
                      <a:lnTo>
                        <a:pt x="55" y="135"/>
                      </a:lnTo>
                      <a:lnTo>
                        <a:pt x="47" y="148"/>
                      </a:lnTo>
                      <a:lnTo>
                        <a:pt x="39" y="162"/>
                      </a:lnTo>
                      <a:lnTo>
                        <a:pt x="32" y="176"/>
                      </a:lnTo>
                      <a:lnTo>
                        <a:pt x="26" y="190"/>
                      </a:lnTo>
                      <a:lnTo>
                        <a:pt x="19" y="206"/>
                      </a:lnTo>
                      <a:lnTo>
                        <a:pt x="14" y="222"/>
                      </a:lnTo>
                      <a:lnTo>
                        <a:pt x="10" y="239"/>
                      </a:lnTo>
                      <a:lnTo>
                        <a:pt x="6" y="255"/>
                      </a:lnTo>
                      <a:lnTo>
                        <a:pt x="4" y="273"/>
                      </a:lnTo>
                      <a:lnTo>
                        <a:pt x="2" y="290"/>
                      </a:lnTo>
                      <a:lnTo>
                        <a:pt x="1" y="309"/>
                      </a:lnTo>
                      <a:lnTo>
                        <a:pt x="0" y="328"/>
                      </a:lnTo>
                      <a:lnTo>
                        <a:pt x="1" y="346"/>
                      </a:lnTo>
                      <a:lnTo>
                        <a:pt x="2" y="362"/>
                      </a:lnTo>
                      <a:lnTo>
                        <a:pt x="3" y="380"/>
                      </a:lnTo>
                      <a:lnTo>
                        <a:pt x="6" y="395"/>
                      </a:lnTo>
                      <a:lnTo>
                        <a:pt x="9" y="412"/>
                      </a:lnTo>
                      <a:lnTo>
                        <a:pt x="12" y="427"/>
                      </a:lnTo>
                      <a:lnTo>
                        <a:pt x="16" y="441"/>
                      </a:lnTo>
                      <a:lnTo>
                        <a:pt x="22" y="457"/>
                      </a:lnTo>
                      <a:lnTo>
                        <a:pt x="28" y="470"/>
                      </a:lnTo>
                      <a:lnTo>
                        <a:pt x="34" y="484"/>
                      </a:lnTo>
                      <a:lnTo>
                        <a:pt x="41" y="497"/>
                      </a:lnTo>
                      <a:lnTo>
                        <a:pt x="48" y="509"/>
                      </a:lnTo>
                      <a:lnTo>
                        <a:pt x="56" y="522"/>
                      </a:lnTo>
                      <a:lnTo>
                        <a:pt x="66" y="534"/>
                      </a:lnTo>
                      <a:lnTo>
                        <a:pt x="75" y="544"/>
                      </a:lnTo>
                      <a:lnTo>
                        <a:pt x="84" y="555"/>
                      </a:lnTo>
                      <a:lnTo>
                        <a:pt x="95" y="565"/>
                      </a:lnTo>
                      <a:lnTo>
                        <a:pt x="106" y="574"/>
                      </a:lnTo>
                      <a:lnTo>
                        <a:pt x="118" y="583"/>
                      </a:lnTo>
                      <a:lnTo>
                        <a:pt x="130" y="592"/>
                      </a:lnTo>
                      <a:lnTo>
                        <a:pt x="143" y="599"/>
                      </a:lnTo>
                      <a:lnTo>
                        <a:pt x="156" y="606"/>
                      </a:lnTo>
                      <a:lnTo>
                        <a:pt x="169" y="612"/>
                      </a:lnTo>
                      <a:lnTo>
                        <a:pt x="184" y="618"/>
                      </a:lnTo>
                      <a:lnTo>
                        <a:pt x="199" y="623"/>
                      </a:lnTo>
                      <a:lnTo>
                        <a:pt x="215" y="628"/>
                      </a:lnTo>
                      <a:lnTo>
                        <a:pt x="230" y="632"/>
                      </a:lnTo>
                      <a:lnTo>
                        <a:pt x="247" y="635"/>
                      </a:lnTo>
                      <a:lnTo>
                        <a:pt x="263" y="637"/>
                      </a:lnTo>
                      <a:lnTo>
                        <a:pt x="280" y="639"/>
                      </a:lnTo>
                      <a:lnTo>
                        <a:pt x="298" y="640"/>
                      </a:lnTo>
                      <a:lnTo>
                        <a:pt x="316" y="641"/>
                      </a:lnTo>
                      <a:lnTo>
                        <a:pt x="344" y="640"/>
                      </a:lnTo>
                      <a:lnTo>
                        <a:pt x="370" y="638"/>
                      </a:lnTo>
                      <a:lnTo>
                        <a:pt x="393" y="635"/>
                      </a:lnTo>
                      <a:lnTo>
                        <a:pt x="415" y="632"/>
                      </a:lnTo>
                      <a:lnTo>
                        <a:pt x="435" y="628"/>
                      </a:lnTo>
                      <a:lnTo>
                        <a:pt x="451" y="622"/>
                      </a:lnTo>
                      <a:lnTo>
                        <a:pt x="465" y="617"/>
                      </a:lnTo>
                      <a:lnTo>
                        <a:pt x="478" y="612"/>
                      </a:lnTo>
                      <a:lnTo>
                        <a:pt x="458" y="5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PT Sans"/>
                    <a:ea typeface="PT Sans"/>
                    <a:cs typeface="PT Sans"/>
                    <a:sym typeface="PT Sans"/>
                  </a:endParaRPr>
                </a:p>
              </p:txBody>
            </p:sp>
            <p:sp>
              <p:nvSpPr>
                <p:cNvPr id="44" name="Google Shape;44;p2"/>
                <p:cNvSpPr/>
                <p:nvPr/>
              </p:nvSpPr>
              <p:spPr>
                <a:xfrm>
                  <a:off x="68096" y="6652068"/>
                  <a:ext cx="493712" cy="123825"/>
                </a:xfrm>
                <a:custGeom>
                  <a:avLst/>
                  <a:gdLst/>
                  <a:ahLst/>
                  <a:cxnLst/>
                  <a:rect l="l" t="t" r="r" b="b"/>
                  <a:pathLst>
                    <a:path w="2491" h="621" extrusionOk="0">
                      <a:moveTo>
                        <a:pt x="598" y="179"/>
                      </a:moveTo>
                      <a:lnTo>
                        <a:pt x="598" y="0"/>
                      </a:lnTo>
                      <a:lnTo>
                        <a:pt x="524" y="0"/>
                      </a:lnTo>
                      <a:lnTo>
                        <a:pt x="449" y="0"/>
                      </a:lnTo>
                      <a:lnTo>
                        <a:pt x="374" y="0"/>
                      </a:lnTo>
                      <a:lnTo>
                        <a:pt x="299" y="0"/>
                      </a:lnTo>
                      <a:lnTo>
                        <a:pt x="224" y="0"/>
                      </a:lnTo>
                      <a:lnTo>
                        <a:pt x="150" y="0"/>
                      </a:lnTo>
                      <a:lnTo>
                        <a:pt x="75" y="0"/>
                      </a:lnTo>
                      <a:lnTo>
                        <a:pt x="0" y="0"/>
                      </a:lnTo>
                      <a:lnTo>
                        <a:pt x="0" y="179"/>
                      </a:lnTo>
                      <a:lnTo>
                        <a:pt x="176" y="179"/>
                      </a:lnTo>
                      <a:lnTo>
                        <a:pt x="176" y="621"/>
                      </a:lnTo>
                      <a:lnTo>
                        <a:pt x="423" y="621"/>
                      </a:lnTo>
                      <a:lnTo>
                        <a:pt x="423" y="179"/>
                      </a:lnTo>
                      <a:lnTo>
                        <a:pt x="598" y="179"/>
                      </a:lnTo>
                      <a:close/>
                      <a:moveTo>
                        <a:pt x="907" y="250"/>
                      </a:moveTo>
                      <a:lnTo>
                        <a:pt x="781" y="621"/>
                      </a:lnTo>
                      <a:lnTo>
                        <a:pt x="539" y="621"/>
                      </a:lnTo>
                      <a:lnTo>
                        <a:pt x="776" y="0"/>
                      </a:lnTo>
                      <a:lnTo>
                        <a:pt x="809" y="0"/>
                      </a:lnTo>
                      <a:lnTo>
                        <a:pt x="842" y="0"/>
                      </a:lnTo>
                      <a:lnTo>
                        <a:pt x="874" y="0"/>
                      </a:lnTo>
                      <a:lnTo>
                        <a:pt x="907" y="0"/>
                      </a:lnTo>
                      <a:lnTo>
                        <a:pt x="939" y="0"/>
                      </a:lnTo>
                      <a:lnTo>
                        <a:pt x="972" y="0"/>
                      </a:lnTo>
                      <a:lnTo>
                        <a:pt x="1005" y="0"/>
                      </a:lnTo>
                      <a:lnTo>
                        <a:pt x="1038" y="0"/>
                      </a:lnTo>
                      <a:lnTo>
                        <a:pt x="1275" y="621"/>
                      </a:lnTo>
                      <a:lnTo>
                        <a:pt x="1033" y="621"/>
                      </a:lnTo>
                      <a:lnTo>
                        <a:pt x="907" y="250"/>
                      </a:lnTo>
                      <a:close/>
                      <a:moveTo>
                        <a:pt x="1814" y="179"/>
                      </a:moveTo>
                      <a:lnTo>
                        <a:pt x="1814" y="0"/>
                      </a:lnTo>
                      <a:lnTo>
                        <a:pt x="1740" y="0"/>
                      </a:lnTo>
                      <a:lnTo>
                        <a:pt x="1665" y="0"/>
                      </a:lnTo>
                      <a:lnTo>
                        <a:pt x="1590" y="0"/>
                      </a:lnTo>
                      <a:lnTo>
                        <a:pt x="1515" y="0"/>
                      </a:lnTo>
                      <a:lnTo>
                        <a:pt x="1440" y="0"/>
                      </a:lnTo>
                      <a:lnTo>
                        <a:pt x="1366" y="0"/>
                      </a:lnTo>
                      <a:lnTo>
                        <a:pt x="1291" y="0"/>
                      </a:lnTo>
                      <a:lnTo>
                        <a:pt x="1216" y="0"/>
                      </a:lnTo>
                      <a:lnTo>
                        <a:pt x="1216" y="179"/>
                      </a:lnTo>
                      <a:lnTo>
                        <a:pt x="1391" y="179"/>
                      </a:lnTo>
                      <a:lnTo>
                        <a:pt x="1391" y="621"/>
                      </a:lnTo>
                      <a:lnTo>
                        <a:pt x="1639" y="621"/>
                      </a:lnTo>
                      <a:lnTo>
                        <a:pt x="1639" y="179"/>
                      </a:lnTo>
                      <a:lnTo>
                        <a:pt x="1814" y="179"/>
                      </a:lnTo>
                      <a:close/>
                      <a:moveTo>
                        <a:pt x="2123" y="250"/>
                      </a:moveTo>
                      <a:lnTo>
                        <a:pt x="1996" y="621"/>
                      </a:lnTo>
                      <a:lnTo>
                        <a:pt x="1754" y="621"/>
                      </a:lnTo>
                      <a:lnTo>
                        <a:pt x="1991" y="0"/>
                      </a:lnTo>
                      <a:lnTo>
                        <a:pt x="2024" y="0"/>
                      </a:lnTo>
                      <a:lnTo>
                        <a:pt x="2057" y="0"/>
                      </a:lnTo>
                      <a:lnTo>
                        <a:pt x="2090" y="0"/>
                      </a:lnTo>
                      <a:lnTo>
                        <a:pt x="2123" y="0"/>
                      </a:lnTo>
                      <a:lnTo>
                        <a:pt x="2155" y="0"/>
                      </a:lnTo>
                      <a:lnTo>
                        <a:pt x="2188" y="0"/>
                      </a:lnTo>
                      <a:lnTo>
                        <a:pt x="2220" y="0"/>
                      </a:lnTo>
                      <a:lnTo>
                        <a:pt x="2253" y="0"/>
                      </a:lnTo>
                      <a:lnTo>
                        <a:pt x="2491" y="621"/>
                      </a:lnTo>
                      <a:lnTo>
                        <a:pt x="2248" y="621"/>
                      </a:lnTo>
                      <a:lnTo>
                        <a:pt x="2123" y="25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PT Sans"/>
                    <a:ea typeface="PT Sans"/>
                    <a:cs typeface="PT Sans"/>
                    <a:sym typeface="PT Sans"/>
                  </a:endParaRPr>
                </a:p>
              </p:txBody>
            </p:sp>
          </p:grpSp>
          <p:sp>
            <p:nvSpPr>
              <p:cNvPr id="45" name="Google Shape;45;p2"/>
              <p:cNvSpPr/>
              <p:nvPr/>
            </p:nvSpPr>
            <p:spPr>
              <a:xfrm>
                <a:off x="1582363" y="523806"/>
                <a:ext cx="1171828" cy="123785"/>
              </a:xfrm>
              <a:custGeom>
                <a:avLst/>
                <a:gdLst/>
                <a:ahLst/>
                <a:cxnLst/>
                <a:rect l="l" t="t" r="r" b="b"/>
                <a:pathLst>
                  <a:path w="7953" h="842" extrusionOk="0">
                    <a:moveTo>
                      <a:pt x="324" y="277"/>
                    </a:moveTo>
                    <a:lnTo>
                      <a:pt x="324" y="344"/>
                    </a:lnTo>
                    <a:lnTo>
                      <a:pt x="81" y="344"/>
                    </a:lnTo>
                    <a:lnTo>
                      <a:pt x="81" y="569"/>
                    </a:lnTo>
                    <a:lnTo>
                      <a:pt x="352" y="569"/>
                    </a:lnTo>
                    <a:lnTo>
                      <a:pt x="352" y="637"/>
                    </a:lnTo>
                    <a:lnTo>
                      <a:pt x="0" y="637"/>
                    </a:lnTo>
                    <a:lnTo>
                      <a:pt x="0" y="11"/>
                    </a:lnTo>
                    <a:lnTo>
                      <a:pt x="338" y="11"/>
                    </a:lnTo>
                    <a:lnTo>
                      <a:pt x="338" y="79"/>
                    </a:lnTo>
                    <a:lnTo>
                      <a:pt x="81" y="79"/>
                    </a:lnTo>
                    <a:lnTo>
                      <a:pt x="81" y="277"/>
                    </a:lnTo>
                    <a:lnTo>
                      <a:pt x="324" y="277"/>
                    </a:lnTo>
                    <a:close/>
                    <a:moveTo>
                      <a:pt x="401" y="188"/>
                    </a:moveTo>
                    <a:lnTo>
                      <a:pt x="492" y="188"/>
                    </a:lnTo>
                    <a:lnTo>
                      <a:pt x="556" y="284"/>
                    </a:lnTo>
                    <a:lnTo>
                      <a:pt x="566" y="300"/>
                    </a:lnTo>
                    <a:lnTo>
                      <a:pt x="578" y="317"/>
                    </a:lnTo>
                    <a:lnTo>
                      <a:pt x="589" y="337"/>
                    </a:lnTo>
                    <a:lnTo>
                      <a:pt x="601" y="357"/>
                    </a:lnTo>
                    <a:lnTo>
                      <a:pt x="604" y="357"/>
                    </a:lnTo>
                    <a:lnTo>
                      <a:pt x="614" y="340"/>
                    </a:lnTo>
                    <a:lnTo>
                      <a:pt x="625" y="321"/>
                    </a:lnTo>
                    <a:lnTo>
                      <a:pt x="636" y="303"/>
                    </a:lnTo>
                    <a:lnTo>
                      <a:pt x="649" y="283"/>
                    </a:lnTo>
                    <a:lnTo>
                      <a:pt x="712" y="188"/>
                    </a:lnTo>
                    <a:lnTo>
                      <a:pt x="800" y="188"/>
                    </a:lnTo>
                    <a:lnTo>
                      <a:pt x="646" y="405"/>
                    </a:lnTo>
                    <a:lnTo>
                      <a:pt x="805" y="637"/>
                    </a:lnTo>
                    <a:lnTo>
                      <a:pt x="712" y="637"/>
                    </a:lnTo>
                    <a:lnTo>
                      <a:pt x="646" y="535"/>
                    </a:lnTo>
                    <a:lnTo>
                      <a:pt x="635" y="520"/>
                    </a:lnTo>
                    <a:lnTo>
                      <a:pt x="624" y="501"/>
                    </a:lnTo>
                    <a:lnTo>
                      <a:pt x="612" y="481"/>
                    </a:lnTo>
                    <a:lnTo>
                      <a:pt x="598" y="457"/>
                    </a:lnTo>
                    <a:lnTo>
                      <a:pt x="596" y="457"/>
                    </a:lnTo>
                    <a:lnTo>
                      <a:pt x="588" y="472"/>
                    </a:lnTo>
                    <a:lnTo>
                      <a:pt x="578" y="490"/>
                    </a:lnTo>
                    <a:lnTo>
                      <a:pt x="564" y="511"/>
                    </a:lnTo>
                    <a:lnTo>
                      <a:pt x="549" y="535"/>
                    </a:lnTo>
                    <a:lnTo>
                      <a:pt x="484" y="637"/>
                    </a:lnTo>
                    <a:lnTo>
                      <a:pt x="394" y="637"/>
                    </a:lnTo>
                    <a:lnTo>
                      <a:pt x="553" y="408"/>
                    </a:lnTo>
                    <a:lnTo>
                      <a:pt x="401" y="188"/>
                    </a:lnTo>
                    <a:close/>
                    <a:moveTo>
                      <a:pt x="883" y="820"/>
                    </a:moveTo>
                    <a:lnTo>
                      <a:pt x="883" y="334"/>
                    </a:lnTo>
                    <a:lnTo>
                      <a:pt x="883" y="298"/>
                    </a:lnTo>
                    <a:lnTo>
                      <a:pt x="882" y="261"/>
                    </a:lnTo>
                    <a:lnTo>
                      <a:pt x="881" y="224"/>
                    </a:lnTo>
                    <a:lnTo>
                      <a:pt x="880" y="188"/>
                    </a:lnTo>
                    <a:lnTo>
                      <a:pt x="953" y="188"/>
                    </a:lnTo>
                    <a:lnTo>
                      <a:pt x="957" y="265"/>
                    </a:lnTo>
                    <a:lnTo>
                      <a:pt x="958" y="265"/>
                    </a:lnTo>
                    <a:lnTo>
                      <a:pt x="965" y="255"/>
                    </a:lnTo>
                    <a:lnTo>
                      <a:pt x="972" y="244"/>
                    </a:lnTo>
                    <a:lnTo>
                      <a:pt x="979" y="235"/>
                    </a:lnTo>
                    <a:lnTo>
                      <a:pt x="988" y="227"/>
                    </a:lnTo>
                    <a:lnTo>
                      <a:pt x="996" y="219"/>
                    </a:lnTo>
                    <a:lnTo>
                      <a:pt x="1005" y="211"/>
                    </a:lnTo>
                    <a:lnTo>
                      <a:pt x="1014" y="205"/>
                    </a:lnTo>
                    <a:lnTo>
                      <a:pt x="1024" y="199"/>
                    </a:lnTo>
                    <a:lnTo>
                      <a:pt x="1034" y="194"/>
                    </a:lnTo>
                    <a:lnTo>
                      <a:pt x="1045" y="190"/>
                    </a:lnTo>
                    <a:lnTo>
                      <a:pt x="1055" y="186"/>
                    </a:lnTo>
                    <a:lnTo>
                      <a:pt x="1068" y="183"/>
                    </a:lnTo>
                    <a:lnTo>
                      <a:pt x="1079" y="181"/>
                    </a:lnTo>
                    <a:lnTo>
                      <a:pt x="1091" y="178"/>
                    </a:lnTo>
                    <a:lnTo>
                      <a:pt x="1105" y="177"/>
                    </a:lnTo>
                    <a:lnTo>
                      <a:pt x="1118" y="177"/>
                    </a:lnTo>
                    <a:lnTo>
                      <a:pt x="1138" y="178"/>
                    </a:lnTo>
                    <a:lnTo>
                      <a:pt x="1157" y="182"/>
                    </a:lnTo>
                    <a:lnTo>
                      <a:pt x="1166" y="184"/>
                    </a:lnTo>
                    <a:lnTo>
                      <a:pt x="1176" y="187"/>
                    </a:lnTo>
                    <a:lnTo>
                      <a:pt x="1185" y="190"/>
                    </a:lnTo>
                    <a:lnTo>
                      <a:pt x="1193" y="193"/>
                    </a:lnTo>
                    <a:lnTo>
                      <a:pt x="1201" y="198"/>
                    </a:lnTo>
                    <a:lnTo>
                      <a:pt x="1210" y="202"/>
                    </a:lnTo>
                    <a:lnTo>
                      <a:pt x="1218" y="207"/>
                    </a:lnTo>
                    <a:lnTo>
                      <a:pt x="1225" y="213"/>
                    </a:lnTo>
                    <a:lnTo>
                      <a:pt x="1240" y="226"/>
                    </a:lnTo>
                    <a:lnTo>
                      <a:pt x="1254" y="241"/>
                    </a:lnTo>
                    <a:lnTo>
                      <a:pt x="1266" y="258"/>
                    </a:lnTo>
                    <a:lnTo>
                      <a:pt x="1277" y="275"/>
                    </a:lnTo>
                    <a:lnTo>
                      <a:pt x="1287" y="294"/>
                    </a:lnTo>
                    <a:lnTo>
                      <a:pt x="1294" y="314"/>
                    </a:lnTo>
                    <a:lnTo>
                      <a:pt x="1300" y="335"/>
                    </a:lnTo>
                    <a:lnTo>
                      <a:pt x="1304" y="357"/>
                    </a:lnTo>
                    <a:lnTo>
                      <a:pt x="1307" y="381"/>
                    </a:lnTo>
                    <a:lnTo>
                      <a:pt x="1308" y="406"/>
                    </a:lnTo>
                    <a:lnTo>
                      <a:pt x="1307" y="434"/>
                    </a:lnTo>
                    <a:lnTo>
                      <a:pt x="1304" y="460"/>
                    </a:lnTo>
                    <a:lnTo>
                      <a:pt x="1302" y="473"/>
                    </a:lnTo>
                    <a:lnTo>
                      <a:pt x="1299" y="485"/>
                    </a:lnTo>
                    <a:lnTo>
                      <a:pt x="1296" y="497"/>
                    </a:lnTo>
                    <a:lnTo>
                      <a:pt x="1292" y="509"/>
                    </a:lnTo>
                    <a:lnTo>
                      <a:pt x="1288" y="520"/>
                    </a:lnTo>
                    <a:lnTo>
                      <a:pt x="1283" y="530"/>
                    </a:lnTo>
                    <a:lnTo>
                      <a:pt x="1278" y="541"/>
                    </a:lnTo>
                    <a:lnTo>
                      <a:pt x="1272" y="551"/>
                    </a:lnTo>
                    <a:lnTo>
                      <a:pt x="1266" y="560"/>
                    </a:lnTo>
                    <a:lnTo>
                      <a:pt x="1260" y="569"/>
                    </a:lnTo>
                    <a:lnTo>
                      <a:pt x="1253" y="579"/>
                    </a:lnTo>
                    <a:lnTo>
                      <a:pt x="1245" y="587"/>
                    </a:lnTo>
                    <a:lnTo>
                      <a:pt x="1231" y="601"/>
                    </a:lnTo>
                    <a:lnTo>
                      <a:pt x="1215" y="614"/>
                    </a:lnTo>
                    <a:lnTo>
                      <a:pt x="1207" y="619"/>
                    </a:lnTo>
                    <a:lnTo>
                      <a:pt x="1198" y="624"/>
                    </a:lnTo>
                    <a:lnTo>
                      <a:pt x="1190" y="628"/>
                    </a:lnTo>
                    <a:lnTo>
                      <a:pt x="1181" y="632"/>
                    </a:lnTo>
                    <a:lnTo>
                      <a:pt x="1163" y="638"/>
                    </a:lnTo>
                    <a:lnTo>
                      <a:pt x="1144" y="643"/>
                    </a:lnTo>
                    <a:lnTo>
                      <a:pt x="1123" y="647"/>
                    </a:lnTo>
                    <a:lnTo>
                      <a:pt x="1103" y="648"/>
                    </a:lnTo>
                    <a:lnTo>
                      <a:pt x="1091" y="647"/>
                    </a:lnTo>
                    <a:lnTo>
                      <a:pt x="1079" y="646"/>
                    </a:lnTo>
                    <a:lnTo>
                      <a:pt x="1069" y="644"/>
                    </a:lnTo>
                    <a:lnTo>
                      <a:pt x="1058" y="642"/>
                    </a:lnTo>
                    <a:lnTo>
                      <a:pt x="1048" y="640"/>
                    </a:lnTo>
                    <a:lnTo>
                      <a:pt x="1038" y="637"/>
                    </a:lnTo>
                    <a:lnTo>
                      <a:pt x="1029" y="633"/>
                    </a:lnTo>
                    <a:lnTo>
                      <a:pt x="1019" y="629"/>
                    </a:lnTo>
                    <a:lnTo>
                      <a:pt x="1011" y="625"/>
                    </a:lnTo>
                    <a:lnTo>
                      <a:pt x="1003" y="620"/>
                    </a:lnTo>
                    <a:lnTo>
                      <a:pt x="996" y="614"/>
                    </a:lnTo>
                    <a:lnTo>
                      <a:pt x="989" y="607"/>
                    </a:lnTo>
                    <a:lnTo>
                      <a:pt x="981" y="600"/>
                    </a:lnTo>
                    <a:lnTo>
                      <a:pt x="975" y="593"/>
                    </a:lnTo>
                    <a:lnTo>
                      <a:pt x="969" y="585"/>
                    </a:lnTo>
                    <a:lnTo>
                      <a:pt x="964" y="577"/>
                    </a:lnTo>
                    <a:lnTo>
                      <a:pt x="964" y="820"/>
                    </a:lnTo>
                    <a:lnTo>
                      <a:pt x="883" y="820"/>
                    </a:lnTo>
                    <a:close/>
                    <a:moveTo>
                      <a:pt x="964" y="377"/>
                    </a:moveTo>
                    <a:lnTo>
                      <a:pt x="964" y="454"/>
                    </a:lnTo>
                    <a:lnTo>
                      <a:pt x="964" y="468"/>
                    </a:lnTo>
                    <a:lnTo>
                      <a:pt x="966" y="480"/>
                    </a:lnTo>
                    <a:lnTo>
                      <a:pt x="969" y="492"/>
                    </a:lnTo>
                    <a:lnTo>
                      <a:pt x="972" y="504"/>
                    </a:lnTo>
                    <a:lnTo>
                      <a:pt x="977" y="515"/>
                    </a:lnTo>
                    <a:lnTo>
                      <a:pt x="983" y="525"/>
                    </a:lnTo>
                    <a:lnTo>
                      <a:pt x="991" y="535"/>
                    </a:lnTo>
                    <a:lnTo>
                      <a:pt x="1000" y="546"/>
                    </a:lnTo>
                    <a:lnTo>
                      <a:pt x="1009" y="554"/>
                    </a:lnTo>
                    <a:lnTo>
                      <a:pt x="1018" y="562"/>
                    </a:lnTo>
                    <a:lnTo>
                      <a:pt x="1029" y="568"/>
                    </a:lnTo>
                    <a:lnTo>
                      <a:pt x="1040" y="573"/>
                    </a:lnTo>
                    <a:lnTo>
                      <a:pt x="1051" y="578"/>
                    </a:lnTo>
                    <a:lnTo>
                      <a:pt x="1064" y="581"/>
                    </a:lnTo>
                    <a:lnTo>
                      <a:pt x="1077" y="583"/>
                    </a:lnTo>
                    <a:lnTo>
                      <a:pt x="1090" y="583"/>
                    </a:lnTo>
                    <a:lnTo>
                      <a:pt x="1106" y="583"/>
                    </a:lnTo>
                    <a:lnTo>
                      <a:pt x="1120" y="580"/>
                    </a:lnTo>
                    <a:lnTo>
                      <a:pt x="1133" y="577"/>
                    </a:lnTo>
                    <a:lnTo>
                      <a:pt x="1147" y="571"/>
                    </a:lnTo>
                    <a:lnTo>
                      <a:pt x="1159" y="564"/>
                    </a:lnTo>
                    <a:lnTo>
                      <a:pt x="1170" y="556"/>
                    </a:lnTo>
                    <a:lnTo>
                      <a:pt x="1181" y="547"/>
                    </a:lnTo>
                    <a:lnTo>
                      <a:pt x="1190" y="535"/>
                    </a:lnTo>
                    <a:lnTo>
                      <a:pt x="1198" y="523"/>
                    </a:lnTo>
                    <a:lnTo>
                      <a:pt x="1205" y="510"/>
                    </a:lnTo>
                    <a:lnTo>
                      <a:pt x="1212" y="495"/>
                    </a:lnTo>
                    <a:lnTo>
                      <a:pt x="1217" y="480"/>
                    </a:lnTo>
                    <a:lnTo>
                      <a:pt x="1221" y="463"/>
                    </a:lnTo>
                    <a:lnTo>
                      <a:pt x="1224" y="447"/>
                    </a:lnTo>
                    <a:lnTo>
                      <a:pt x="1226" y="428"/>
                    </a:lnTo>
                    <a:lnTo>
                      <a:pt x="1226" y="410"/>
                    </a:lnTo>
                    <a:lnTo>
                      <a:pt x="1226" y="392"/>
                    </a:lnTo>
                    <a:lnTo>
                      <a:pt x="1224" y="376"/>
                    </a:lnTo>
                    <a:lnTo>
                      <a:pt x="1221" y="360"/>
                    </a:lnTo>
                    <a:lnTo>
                      <a:pt x="1218" y="345"/>
                    </a:lnTo>
                    <a:lnTo>
                      <a:pt x="1213" y="331"/>
                    </a:lnTo>
                    <a:lnTo>
                      <a:pt x="1206" y="317"/>
                    </a:lnTo>
                    <a:lnTo>
                      <a:pt x="1200" y="305"/>
                    </a:lnTo>
                    <a:lnTo>
                      <a:pt x="1192" y="293"/>
                    </a:lnTo>
                    <a:lnTo>
                      <a:pt x="1182" y="280"/>
                    </a:lnTo>
                    <a:lnTo>
                      <a:pt x="1172" y="271"/>
                    </a:lnTo>
                    <a:lnTo>
                      <a:pt x="1160" y="262"/>
                    </a:lnTo>
                    <a:lnTo>
                      <a:pt x="1149" y="255"/>
                    </a:lnTo>
                    <a:lnTo>
                      <a:pt x="1136" y="249"/>
                    </a:lnTo>
                    <a:lnTo>
                      <a:pt x="1122" y="245"/>
                    </a:lnTo>
                    <a:lnTo>
                      <a:pt x="1108" y="243"/>
                    </a:lnTo>
                    <a:lnTo>
                      <a:pt x="1092" y="242"/>
                    </a:lnTo>
                    <a:lnTo>
                      <a:pt x="1082" y="243"/>
                    </a:lnTo>
                    <a:lnTo>
                      <a:pt x="1072" y="244"/>
                    </a:lnTo>
                    <a:lnTo>
                      <a:pt x="1062" y="246"/>
                    </a:lnTo>
                    <a:lnTo>
                      <a:pt x="1052" y="249"/>
                    </a:lnTo>
                    <a:lnTo>
                      <a:pt x="1042" y="254"/>
                    </a:lnTo>
                    <a:lnTo>
                      <a:pt x="1033" y="258"/>
                    </a:lnTo>
                    <a:lnTo>
                      <a:pt x="1024" y="264"/>
                    </a:lnTo>
                    <a:lnTo>
                      <a:pt x="1015" y="270"/>
                    </a:lnTo>
                    <a:lnTo>
                      <a:pt x="1007" y="277"/>
                    </a:lnTo>
                    <a:lnTo>
                      <a:pt x="999" y="285"/>
                    </a:lnTo>
                    <a:lnTo>
                      <a:pt x="993" y="294"/>
                    </a:lnTo>
                    <a:lnTo>
                      <a:pt x="987" y="303"/>
                    </a:lnTo>
                    <a:lnTo>
                      <a:pt x="981" y="312"/>
                    </a:lnTo>
                    <a:lnTo>
                      <a:pt x="976" y="321"/>
                    </a:lnTo>
                    <a:lnTo>
                      <a:pt x="972" y="333"/>
                    </a:lnTo>
                    <a:lnTo>
                      <a:pt x="969" y="344"/>
                    </a:lnTo>
                    <a:lnTo>
                      <a:pt x="967" y="353"/>
                    </a:lnTo>
                    <a:lnTo>
                      <a:pt x="965" y="363"/>
                    </a:lnTo>
                    <a:lnTo>
                      <a:pt x="964" y="370"/>
                    </a:lnTo>
                    <a:lnTo>
                      <a:pt x="964" y="377"/>
                    </a:lnTo>
                    <a:close/>
                    <a:moveTo>
                      <a:pt x="1771" y="427"/>
                    </a:moveTo>
                    <a:lnTo>
                      <a:pt x="1457" y="426"/>
                    </a:lnTo>
                    <a:lnTo>
                      <a:pt x="1458" y="445"/>
                    </a:lnTo>
                    <a:lnTo>
                      <a:pt x="1460" y="463"/>
                    </a:lnTo>
                    <a:lnTo>
                      <a:pt x="1464" y="480"/>
                    </a:lnTo>
                    <a:lnTo>
                      <a:pt x="1469" y="495"/>
                    </a:lnTo>
                    <a:lnTo>
                      <a:pt x="1477" y="510"/>
                    </a:lnTo>
                    <a:lnTo>
                      <a:pt x="1484" y="523"/>
                    </a:lnTo>
                    <a:lnTo>
                      <a:pt x="1493" y="535"/>
                    </a:lnTo>
                    <a:lnTo>
                      <a:pt x="1504" y="546"/>
                    </a:lnTo>
                    <a:lnTo>
                      <a:pt x="1515" y="554"/>
                    </a:lnTo>
                    <a:lnTo>
                      <a:pt x="1526" y="562"/>
                    </a:lnTo>
                    <a:lnTo>
                      <a:pt x="1537" y="568"/>
                    </a:lnTo>
                    <a:lnTo>
                      <a:pt x="1551" y="573"/>
                    </a:lnTo>
                    <a:lnTo>
                      <a:pt x="1564" y="577"/>
                    </a:lnTo>
                    <a:lnTo>
                      <a:pt x="1578" y="580"/>
                    </a:lnTo>
                    <a:lnTo>
                      <a:pt x="1594" y="582"/>
                    </a:lnTo>
                    <a:lnTo>
                      <a:pt x="1610" y="582"/>
                    </a:lnTo>
                    <a:lnTo>
                      <a:pt x="1628" y="582"/>
                    </a:lnTo>
                    <a:lnTo>
                      <a:pt x="1644" y="581"/>
                    </a:lnTo>
                    <a:lnTo>
                      <a:pt x="1660" y="579"/>
                    </a:lnTo>
                    <a:lnTo>
                      <a:pt x="1676" y="577"/>
                    </a:lnTo>
                    <a:lnTo>
                      <a:pt x="1690" y="573"/>
                    </a:lnTo>
                    <a:lnTo>
                      <a:pt x="1706" y="569"/>
                    </a:lnTo>
                    <a:lnTo>
                      <a:pt x="1720" y="564"/>
                    </a:lnTo>
                    <a:lnTo>
                      <a:pt x="1735" y="559"/>
                    </a:lnTo>
                    <a:lnTo>
                      <a:pt x="1748" y="618"/>
                    </a:lnTo>
                    <a:lnTo>
                      <a:pt x="1733" y="624"/>
                    </a:lnTo>
                    <a:lnTo>
                      <a:pt x="1715" y="630"/>
                    </a:lnTo>
                    <a:lnTo>
                      <a:pt x="1698" y="635"/>
                    </a:lnTo>
                    <a:lnTo>
                      <a:pt x="1680" y="639"/>
                    </a:lnTo>
                    <a:lnTo>
                      <a:pt x="1661" y="642"/>
                    </a:lnTo>
                    <a:lnTo>
                      <a:pt x="1641" y="644"/>
                    </a:lnTo>
                    <a:lnTo>
                      <a:pt x="1621" y="646"/>
                    </a:lnTo>
                    <a:lnTo>
                      <a:pt x="1599" y="647"/>
                    </a:lnTo>
                    <a:lnTo>
                      <a:pt x="1574" y="646"/>
                    </a:lnTo>
                    <a:lnTo>
                      <a:pt x="1551" y="642"/>
                    </a:lnTo>
                    <a:lnTo>
                      <a:pt x="1539" y="640"/>
                    </a:lnTo>
                    <a:lnTo>
                      <a:pt x="1528" y="637"/>
                    </a:lnTo>
                    <a:lnTo>
                      <a:pt x="1518" y="634"/>
                    </a:lnTo>
                    <a:lnTo>
                      <a:pt x="1507" y="631"/>
                    </a:lnTo>
                    <a:lnTo>
                      <a:pt x="1497" y="627"/>
                    </a:lnTo>
                    <a:lnTo>
                      <a:pt x="1488" y="622"/>
                    </a:lnTo>
                    <a:lnTo>
                      <a:pt x="1479" y="617"/>
                    </a:lnTo>
                    <a:lnTo>
                      <a:pt x="1469" y="612"/>
                    </a:lnTo>
                    <a:lnTo>
                      <a:pt x="1461" y="605"/>
                    </a:lnTo>
                    <a:lnTo>
                      <a:pt x="1453" y="598"/>
                    </a:lnTo>
                    <a:lnTo>
                      <a:pt x="1445" y="592"/>
                    </a:lnTo>
                    <a:lnTo>
                      <a:pt x="1438" y="584"/>
                    </a:lnTo>
                    <a:lnTo>
                      <a:pt x="1430" y="576"/>
                    </a:lnTo>
                    <a:lnTo>
                      <a:pt x="1423" y="567"/>
                    </a:lnTo>
                    <a:lnTo>
                      <a:pt x="1417" y="559"/>
                    </a:lnTo>
                    <a:lnTo>
                      <a:pt x="1412" y="551"/>
                    </a:lnTo>
                    <a:lnTo>
                      <a:pt x="1406" y="542"/>
                    </a:lnTo>
                    <a:lnTo>
                      <a:pt x="1402" y="531"/>
                    </a:lnTo>
                    <a:lnTo>
                      <a:pt x="1397" y="522"/>
                    </a:lnTo>
                    <a:lnTo>
                      <a:pt x="1393" y="512"/>
                    </a:lnTo>
                    <a:lnTo>
                      <a:pt x="1389" y="501"/>
                    </a:lnTo>
                    <a:lnTo>
                      <a:pt x="1386" y="490"/>
                    </a:lnTo>
                    <a:lnTo>
                      <a:pt x="1384" y="480"/>
                    </a:lnTo>
                    <a:lnTo>
                      <a:pt x="1382" y="469"/>
                    </a:lnTo>
                    <a:lnTo>
                      <a:pt x="1379" y="445"/>
                    </a:lnTo>
                    <a:lnTo>
                      <a:pt x="1378" y="419"/>
                    </a:lnTo>
                    <a:lnTo>
                      <a:pt x="1379" y="394"/>
                    </a:lnTo>
                    <a:lnTo>
                      <a:pt x="1382" y="370"/>
                    </a:lnTo>
                    <a:lnTo>
                      <a:pt x="1386" y="346"/>
                    </a:lnTo>
                    <a:lnTo>
                      <a:pt x="1392" y="324"/>
                    </a:lnTo>
                    <a:lnTo>
                      <a:pt x="1397" y="313"/>
                    </a:lnTo>
                    <a:lnTo>
                      <a:pt x="1401" y="303"/>
                    </a:lnTo>
                    <a:lnTo>
                      <a:pt x="1406" y="293"/>
                    </a:lnTo>
                    <a:lnTo>
                      <a:pt x="1411" y="282"/>
                    </a:lnTo>
                    <a:lnTo>
                      <a:pt x="1416" y="273"/>
                    </a:lnTo>
                    <a:lnTo>
                      <a:pt x="1422" y="264"/>
                    </a:lnTo>
                    <a:lnTo>
                      <a:pt x="1428" y="255"/>
                    </a:lnTo>
                    <a:lnTo>
                      <a:pt x="1436" y="246"/>
                    </a:lnTo>
                    <a:lnTo>
                      <a:pt x="1443" y="238"/>
                    </a:lnTo>
                    <a:lnTo>
                      <a:pt x="1451" y="230"/>
                    </a:lnTo>
                    <a:lnTo>
                      <a:pt x="1458" y="223"/>
                    </a:lnTo>
                    <a:lnTo>
                      <a:pt x="1466" y="217"/>
                    </a:lnTo>
                    <a:lnTo>
                      <a:pt x="1476" y="210"/>
                    </a:lnTo>
                    <a:lnTo>
                      <a:pt x="1484" y="204"/>
                    </a:lnTo>
                    <a:lnTo>
                      <a:pt x="1493" y="199"/>
                    </a:lnTo>
                    <a:lnTo>
                      <a:pt x="1502" y="195"/>
                    </a:lnTo>
                    <a:lnTo>
                      <a:pt x="1513" y="191"/>
                    </a:lnTo>
                    <a:lnTo>
                      <a:pt x="1522" y="187"/>
                    </a:lnTo>
                    <a:lnTo>
                      <a:pt x="1532" y="185"/>
                    </a:lnTo>
                    <a:lnTo>
                      <a:pt x="1543" y="182"/>
                    </a:lnTo>
                    <a:lnTo>
                      <a:pt x="1554" y="179"/>
                    </a:lnTo>
                    <a:lnTo>
                      <a:pt x="1565" y="178"/>
                    </a:lnTo>
                    <a:lnTo>
                      <a:pt x="1576" y="177"/>
                    </a:lnTo>
                    <a:lnTo>
                      <a:pt x="1589" y="177"/>
                    </a:lnTo>
                    <a:lnTo>
                      <a:pt x="1601" y="177"/>
                    </a:lnTo>
                    <a:lnTo>
                      <a:pt x="1612" y="178"/>
                    </a:lnTo>
                    <a:lnTo>
                      <a:pt x="1624" y="181"/>
                    </a:lnTo>
                    <a:lnTo>
                      <a:pt x="1635" y="183"/>
                    </a:lnTo>
                    <a:lnTo>
                      <a:pt x="1645" y="185"/>
                    </a:lnTo>
                    <a:lnTo>
                      <a:pt x="1655" y="188"/>
                    </a:lnTo>
                    <a:lnTo>
                      <a:pt x="1665" y="192"/>
                    </a:lnTo>
                    <a:lnTo>
                      <a:pt x="1675" y="196"/>
                    </a:lnTo>
                    <a:lnTo>
                      <a:pt x="1683" y="201"/>
                    </a:lnTo>
                    <a:lnTo>
                      <a:pt x="1692" y="206"/>
                    </a:lnTo>
                    <a:lnTo>
                      <a:pt x="1701" y="212"/>
                    </a:lnTo>
                    <a:lnTo>
                      <a:pt x="1708" y="220"/>
                    </a:lnTo>
                    <a:lnTo>
                      <a:pt x="1716" y="227"/>
                    </a:lnTo>
                    <a:lnTo>
                      <a:pt x="1723" y="234"/>
                    </a:lnTo>
                    <a:lnTo>
                      <a:pt x="1729" y="242"/>
                    </a:lnTo>
                    <a:lnTo>
                      <a:pt x="1736" y="251"/>
                    </a:lnTo>
                    <a:lnTo>
                      <a:pt x="1745" y="266"/>
                    </a:lnTo>
                    <a:lnTo>
                      <a:pt x="1753" y="281"/>
                    </a:lnTo>
                    <a:lnTo>
                      <a:pt x="1759" y="298"/>
                    </a:lnTo>
                    <a:lnTo>
                      <a:pt x="1764" y="314"/>
                    </a:lnTo>
                    <a:lnTo>
                      <a:pt x="1768" y="332"/>
                    </a:lnTo>
                    <a:lnTo>
                      <a:pt x="1772" y="349"/>
                    </a:lnTo>
                    <a:lnTo>
                      <a:pt x="1774" y="369"/>
                    </a:lnTo>
                    <a:lnTo>
                      <a:pt x="1774" y="388"/>
                    </a:lnTo>
                    <a:lnTo>
                      <a:pt x="1774" y="400"/>
                    </a:lnTo>
                    <a:lnTo>
                      <a:pt x="1773" y="410"/>
                    </a:lnTo>
                    <a:lnTo>
                      <a:pt x="1772" y="419"/>
                    </a:lnTo>
                    <a:lnTo>
                      <a:pt x="1771" y="427"/>
                    </a:lnTo>
                    <a:close/>
                    <a:moveTo>
                      <a:pt x="1457" y="368"/>
                    </a:moveTo>
                    <a:lnTo>
                      <a:pt x="1696" y="368"/>
                    </a:lnTo>
                    <a:lnTo>
                      <a:pt x="1696" y="355"/>
                    </a:lnTo>
                    <a:lnTo>
                      <a:pt x="1694" y="344"/>
                    </a:lnTo>
                    <a:lnTo>
                      <a:pt x="1692" y="332"/>
                    </a:lnTo>
                    <a:lnTo>
                      <a:pt x="1690" y="321"/>
                    </a:lnTo>
                    <a:lnTo>
                      <a:pt x="1687" y="311"/>
                    </a:lnTo>
                    <a:lnTo>
                      <a:pt x="1683" y="301"/>
                    </a:lnTo>
                    <a:lnTo>
                      <a:pt x="1678" y="292"/>
                    </a:lnTo>
                    <a:lnTo>
                      <a:pt x="1673" y="282"/>
                    </a:lnTo>
                    <a:lnTo>
                      <a:pt x="1666" y="271"/>
                    </a:lnTo>
                    <a:lnTo>
                      <a:pt x="1656" y="262"/>
                    </a:lnTo>
                    <a:lnTo>
                      <a:pt x="1646" y="254"/>
                    </a:lnTo>
                    <a:lnTo>
                      <a:pt x="1636" y="247"/>
                    </a:lnTo>
                    <a:lnTo>
                      <a:pt x="1624" y="242"/>
                    </a:lnTo>
                    <a:lnTo>
                      <a:pt x="1611" y="239"/>
                    </a:lnTo>
                    <a:lnTo>
                      <a:pt x="1597" y="237"/>
                    </a:lnTo>
                    <a:lnTo>
                      <a:pt x="1583" y="236"/>
                    </a:lnTo>
                    <a:lnTo>
                      <a:pt x="1568" y="237"/>
                    </a:lnTo>
                    <a:lnTo>
                      <a:pt x="1555" y="239"/>
                    </a:lnTo>
                    <a:lnTo>
                      <a:pt x="1542" y="242"/>
                    </a:lnTo>
                    <a:lnTo>
                      <a:pt x="1531" y="247"/>
                    </a:lnTo>
                    <a:lnTo>
                      <a:pt x="1520" y="254"/>
                    </a:lnTo>
                    <a:lnTo>
                      <a:pt x="1510" y="261"/>
                    </a:lnTo>
                    <a:lnTo>
                      <a:pt x="1500" y="270"/>
                    </a:lnTo>
                    <a:lnTo>
                      <a:pt x="1491" y="280"/>
                    </a:lnTo>
                    <a:lnTo>
                      <a:pt x="1485" y="290"/>
                    </a:lnTo>
                    <a:lnTo>
                      <a:pt x="1479" y="300"/>
                    </a:lnTo>
                    <a:lnTo>
                      <a:pt x="1474" y="310"/>
                    </a:lnTo>
                    <a:lnTo>
                      <a:pt x="1468" y="320"/>
                    </a:lnTo>
                    <a:lnTo>
                      <a:pt x="1464" y="332"/>
                    </a:lnTo>
                    <a:lnTo>
                      <a:pt x="1461" y="343"/>
                    </a:lnTo>
                    <a:lnTo>
                      <a:pt x="1459" y="355"/>
                    </a:lnTo>
                    <a:lnTo>
                      <a:pt x="1457" y="368"/>
                    </a:lnTo>
                    <a:close/>
                    <a:moveTo>
                      <a:pt x="1875" y="637"/>
                    </a:moveTo>
                    <a:lnTo>
                      <a:pt x="1875" y="328"/>
                    </a:lnTo>
                    <a:lnTo>
                      <a:pt x="1875" y="291"/>
                    </a:lnTo>
                    <a:lnTo>
                      <a:pt x="1874" y="256"/>
                    </a:lnTo>
                    <a:lnTo>
                      <a:pt x="1873" y="221"/>
                    </a:lnTo>
                    <a:lnTo>
                      <a:pt x="1872" y="188"/>
                    </a:lnTo>
                    <a:lnTo>
                      <a:pt x="1944" y="188"/>
                    </a:lnTo>
                    <a:lnTo>
                      <a:pt x="1946" y="276"/>
                    </a:lnTo>
                    <a:lnTo>
                      <a:pt x="1950" y="276"/>
                    </a:lnTo>
                    <a:lnTo>
                      <a:pt x="1954" y="265"/>
                    </a:lnTo>
                    <a:lnTo>
                      <a:pt x="1959" y="255"/>
                    </a:lnTo>
                    <a:lnTo>
                      <a:pt x="1964" y="245"/>
                    </a:lnTo>
                    <a:lnTo>
                      <a:pt x="1970" y="236"/>
                    </a:lnTo>
                    <a:lnTo>
                      <a:pt x="1976" y="227"/>
                    </a:lnTo>
                    <a:lnTo>
                      <a:pt x="1983" y="219"/>
                    </a:lnTo>
                    <a:lnTo>
                      <a:pt x="1991" y="211"/>
                    </a:lnTo>
                    <a:lnTo>
                      <a:pt x="2000" y="204"/>
                    </a:lnTo>
                    <a:lnTo>
                      <a:pt x="2008" y="198"/>
                    </a:lnTo>
                    <a:lnTo>
                      <a:pt x="2017" y="193"/>
                    </a:lnTo>
                    <a:lnTo>
                      <a:pt x="2026" y="188"/>
                    </a:lnTo>
                    <a:lnTo>
                      <a:pt x="2036" y="185"/>
                    </a:lnTo>
                    <a:lnTo>
                      <a:pt x="2045" y="182"/>
                    </a:lnTo>
                    <a:lnTo>
                      <a:pt x="2054" y="179"/>
                    </a:lnTo>
                    <a:lnTo>
                      <a:pt x="2064" y="177"/>
                    </a:lnTo>
                    <a:lnTo>
                      <a:pt x="2075" y="177"/>
                    </a:lnTo>
                    <a:lnTo>
                      <a:pt x="2087" y="178"/>
                    </a:lnTo>
                    <a:lnTo>
                      <a:pt x="2097" y="181"/>
                    </a:lnTo>
                    <a:lnTo>
                      <a:pt x="2097" y="258"/>
                    </a:lnTo>
                    <a:lnTo>
                      <a:pt x="2084" y="256"/>
                    </a:lnTo>
                    <a:lnTo>
                      <a:pt x="2069" y="255"/>
                    </a:lnTo>
                    <a:lnTo>
                      <a:pt x="2055" y="256"/>
                    </a:lnTo>
                    <a:lnTo>
                      <a:pt x="2043" y="258"/>
                    </a:lnTo>
                    <a:lnTo>
                      <a:pt x="2032" y="261"/>
                    </a:lnTo>
                    <a:lnTo>
                      <a:pt x="2020" y="266"/>
                    </a:lnTo>
                    <a:lnTo>
                      <a:pt x="2010" y="272"/>
                    </a:lnTo>
                    <a:lnTo>
                      <a:pt x="2000" y="280"/>
                    </a:lnTo>
                    <a:lnTo>
                      <a:pt x="1990" y="290"/>
                    </a:lnTo>
                    <a:lnTo>
                      <a:pt x="1982" y="300"/>
                    </a:lnTo>
                    <a:lnTo>
                      <a:pt x="1976" y="310"/>
                    </a:lnTo>
                    <a:lnTo>
                      <a:pt x="1971" y="321"/>
                    </a:lnTo>
                    <a:lnTo>
                      <a:pt x="1966" y="333"/>
                    </a:lnTo>
                    <a:lnTo>
                      <a:pt x="1963" y="344"/>
                    </a:lnTo>
                    <a:lnTo>
                      <a:pt x="1960" y="356"/>
                    </a:lnTo>
                    <a:lnTo>
                      <a:pt x="1958" y="370"/>
                    </a:lnTo>
                    <a:lnTo>
                      <a:pt x="1957" y="383"/>
                    </a:lnTo>
                    <a:lnTo>
                      <a:pt x="1955" y="398"/>
                    </a:lnTo>
                    <a:lnTo>
                      <a:pt x="1955" y="637"/>
                    </a:lnTo>
                    <a:lnTo>
                      <a:pt x="1875" y="637"/>
                    </a:lnTo>
                    <a:close/>
                    <a:moveTo>
                      <a:pt x="2260" y="637"/>
                    </a:moveTo>
                    <a:lnTo>
                      <a:pt x="2178" y="637"/>
                    </a:lnTo>
                    <a:lnTo>
                      <a:pt x="2178" y="188"/>
                    </a:lnTo>
                    <a:lnTo>
                      <a:pt x="2260" y="188"/>
                    </a:lnTo>
                    <a:lnTo>
                      <a:pt x="2260" y="637"/>
                    </a:lnTo>
                    <a:close/>
                    <a:moveTo>
                      <a:pt x="2219" y="105"/>
                    </a:moveTo>
                    <a:lnTo>
                      <a:pt x="2217" y="105"/>
                    </a:lnTo>
                    <a:lnTo>
                      <a:pt x="2206" y="104"/>
                    </a:lnTo>
                    <a:lnTo>
                      <a:pt x="2197" y="101"/>
                    </a:lnTo>
                    <a:lnTo>
                      <a:pt x="2193" y="99"/>
                    </a:lnTo>
                    <a:lnTo>
                      <a:pt x="2189" y="96"/>
                    </a:lnTo>
                    <a:lnTo>
                      <a:pt x="2185" y="93"/>
                    </a:lnTo>
                    <a:lnTo>
                      <a:pt x="2181" y="90"/>
                    </a:lnTo>
                    <a:lnTo>
                      <a:pt x="2174" y="82"/>
                    </a:lnTo>
                    <a:lnTo>
                      <a:pt x="2170" y="72"/>
                    </a:lnTo>
                    <a:lnTo>
                      <a:pt x="2167" y="63"/>
                    </a:lnTo>
                    <a:lnTo>
                      <a:pt x="2166" y="52"/>
                    </a:lnTo>
                    <a:lnTo>
                      <a:pt x="2167" y="42"/>
                    </a:lnTo>
                    <a:lnTo>
                      <a:pt x="2170" y="32"/>
                    </a:lnTo>
                    <a:lnTo>
                      <a:pt x="2174" y="23"/>
                    </a:lnTo>
                    <a:lnTo>
                      <a:pt x="2182" y="16"/>
                    </a:lnTo>
                    <a:lnTo>
                      <a:pt x="2185" y="12"/>
                    </a:lnTo>
                    <a:lnTo>
                      <a:pt x="2189" y="9"/>
                    </a:lnTo>
                    <a:lnTo>
                      <a:pt x="2194" y="6"/>
                    </a:lnTo>
                    <a:lnTo>
                      <a:pt x="2198" y="4"/>
                    </a:lnTo>
                    <a:lnTo>
                      <a:pt x="2208" y="2"/>
                    </a:lnTo>
                    <a:lnTo>
                      <a:pt x="2220" y="0"/>
                    </a:lnTo>
                    <a:lnTo>
                      <a:pt x="2230" y="2"/>
                    </a:lnTo>
                    <a:lnTo>
                      <a:pt x="2240" y="4"/>
                    </a:lnTo>
                    <a:lnTo>
                      <a:pt x="2244" y="6"/>
                    </a:lnTo>
                    <a:lnTo>
                      <a:pt x="2249" y="9"/>
                    </a:lnTo>
                    <a:lnTo>
                      <a:pt x="2253" y="12"/>
                    </a:lnTo>
                    <a:lnTo>
                      <a:pt x="2257" y="15"/>
                    </a:lnTo>
                    <a:lnTo>
                      <a:pt x="2263" y="23"/>
                    </a:lnTo>
                    <a:lnTo>
                      <a:pt x="2268" y="31"/>
                    </a:lnTo>
                    <a:lnTo>
                      <a:pt x="2270" y="42"/>
                    </a:lnTo>
                    <a:lnTo>
                      <a:pt x="2271" y="52"/>
                    </a:lnTo>
                    <a:lnTo>
                      <a:pt x="2270" y="63"/>
                    </a:lnTo>
                    <a:lnTo>
                      <a:pt x="2268" y="72"/>
                    </a:lnTo>
                    <a:lnTo>
                      <a:pt x="2263" y="82"/>
                    </a:lnTo>
                    <a:lnTo>
                      <a:pt x="2257" y="90"/>
                    </a:lnTo>
                    <a:lnTo>
                      <a:pt x="2253" y="93"/>
                    </a:lnTo>
                    <a:lnTo>
                      <a:pt x="2249" y="96"/>
                    </a:lnTo>
                    <a:lnTo>
                      <a:pt x="2244" y="99"/>
                    </a:lnTo>
                    <a:lnTo>
                      <a:pt x="2240" y="101"/>
                    </a:lnTo>
                    <a:lnTo>
                      <a:pt x="2235" y="103"/>
                    </a:lnTo>
                    <a:lnTo>
                      <a:pt x="2230" y="104"/>
                    </a:lnTo>
                    <a:lnTo>
                      <a:pt x="2224" y="104"/>
                    </a:lnTo>
                    <a:lnTo>
                      <a:pt x="2219" y="105"/>
                    </a:lnTo>
                    <a:close/>
                    <a:moveTo>
                      <a:pt x="2755" y="427"/>
                    </a:moveTo>
                    <a:lnTo>
                      <a:pt x="2441" y="426"/>
                    </a:lnTo>
                    <a:lnTo>
                      <a:pt x="2443" y="445"/>
                    </a:lnTo>
                    <a:lnTo>
                      <a:pt x="2446" y="463"/>
                    </a:lnTo>
                    <a:lnTo>
                      <a:pt x="2449" y="480"/>
                    </a:lnTo>
                    <a:lnTo>
                      <a:pt x="2454" y="495"/>
                    </a:lnTo>
                    <a:lnTo>
                      <a:pt x="2461" y="510"/>
                    </a:lnTo>
                    <a:lnTo>
                      <a:pt x="2469" y="523"/>
                    </a:lnTo>
                    <a:lnTo>
                      <a:pt x="2478" y="535"/>
                    </a:lnTo>
                    <a:lnTo>
                      <a:pt x="2489" y="546"/>
                    </a:lnTo>
                    <a:lnTo>
                      <a:pt x="2499" y="554"/>
                    </a:lnTo>
                    <a:lnTo>
                      <a:pt x="2510" y="562"/>
                    </a:lnTo>
                    <a:lnTo>
                      <a:pt x="2523" y="568"/>
                    </a:lnTo>
                    <a:lnTo>
                      <a:pt x="2535" y="573"/>
                    </a:lnTo>
                    <a:lnTo>
                      <a:pt x="2548" y="577"/>
                    </a:lnTo>
                    <a:lnTo>
                      <a:pt x="2564" y="580"/>
                    </a:lnTo>
                    <a:lnTo>
                      <a:pt x="2579" y="582"/>
                    </a:lnTo>
                    <a:lnTo>
                      <a:pt x="2595" y="582"/>
                    </a:lnTo>
                    <a:lnTo>
                      <a:pt x="2612" y="582"/>
                    </a:lnTo>
                    <a:lnTo>
                      <a:pt x="2628" y="581"/>
                    </a:lnTo>
                    <a:lnTo>
                      <a:pt x="2644" y="579"/>
                    </a:lnTo>
                    <a:lnTo>
                      <a:pt x="2660" y="577"/>
                    </a:lnTo>
                    <a:lnTo>
                      <a:pt x="2676" y="573"/>
                    </a:lnTo>
                    <a:lnTo>
                      <a:pt x="2690" y="569"/>
                    </a:lnTo>
                    <a:lnTo>
                      <a:pt x="2705" y="564"/>
                    </a:lnTo>
                    <a:lnTo>
                      <a:pt x="2719" y="559"/>
                    </a:lnTo>
                    <a:lnTo>
                      <a:pt x="2732" y="618"/>
                    </a:lnTo>
                    <a:lnTo>
                      <a:pt x="2717" y="624"/>
                    </a:lnTo>
                    <a:lnTo>
                      <a:pt x="2700" y="630"/>
                    </a:lnTo>
                    <a:lnTo>
                      <a:pt x="2683" y="635"/>
                    </a:lnTo>
                    <a:lnTo>
                      <a:pt x="2664" y="639"/>
                    </a:lnTo>
                    <a:lnTo>
                      <a:pt x="2645" y="642"/>
                    </a:lnTo>
                    <a:lnTo>
                      <a:pt x="2625" y="644"/>
                    </a:lnTo>
                    <a:lnTo>
                      <a:pt x="2605" y="646"/>
                    </a:lnTo>
                    <a:lnTo>
                      <a:pt x="2583" y="647"/>
                    </a:lnTo>
                    <a:lnTo>
                      <a:pt x="2559" y="646"/>
                    </a:lnTo>
                    <a:lnTo>
                      <a:pt x="2535" y="642"/>
                    </a:lnTo>
                    <a:lnTo>
                      <a:pt x="2524" y="640"/>
                    </a:lnTo>
                    <a:lnTo>
                      <a:pt x="2512" y="637"/>
                    </a:lnTo>
                    <a:lnTo>
                      <a:pt x="2502" y="634"/>
                    </a:lnTo>
                    <a:lnTo>
                      <a:pt x="2492" y="631"/>
                    </a:lnTo>
                    <a:lnTo>
                      <a:pt x="2483" y="627"/>
                    </a:lnTo>
                    <a:lnTo>
                      <a:pt x="2472" y="622"/>
                    </a:lnTo>
                    <a:lnTo>
                      <a:pt x="2463" y="617"/>
                    </a:lnTo>
                    <a:lnTo>
                      <a:pt x="2455" y="612"/>
                    </a:lnTo>
                    <a:lnTo>
                      <a:pt x="2446" y="605"/>
                    </a:lnTo>
                    <a:lnTo>
                      <a:pt x="2437" y="598"/>
                    </a:lnTo>
                    <a:lnTo>
                      <a:pt x="2429" y="592"/>
                    </a:lnTo>
                    <a:lnTo>
                      <a:pt x="2422" y="584"/>
                    </a:lnTo>
                    <a:lnTo>
                      <a:pt x="2415" y="576"/>
                    </a:lnTo>
                    <a:lnTo>
                      <a:pt x="2409" y="567"/>
                    </a:lnTo>
                    <a:lnTo>
                      <a:pt x="2401" y="559"/>
                    </a:lnTo>
                    <a:lnTo>
                      <a:pt x="2396" y="551"/>
                    </a:lnTo>
                    <a:lnTo>
                      <a:pt x="2391" y="542"/>
                    </a:lnTo>
                    <a:lnTo>
                      <a:pt x="2386" y="531"/>
                    </a:lnTo>
                    <a:lnTo>
                      <a:pt x="2382" y="522"/>
                    </a:lnTo>
                    <a:lnTo>
                      <a:pt x="2378" y="512"/>
                    </a:lnTo>
                    <a:lnTo>
                      <a:pt x="2374" y="501"/>
                    </a:lnTo>
                    <a:lnTo>
                      <a:pt x="2371" y="490"/>
                    </a:lnTo>
                    <a:lnTo>
                      <a:pt x="2369" y="480"/>
                    </a:lnTo>
                    <a:lnTo>
                      <a:pt x="2366" y="469"/>
                    </a:lnTo>
                    <a:lnTo>
                      <a:pt x="2363" y="445"/>
                    </a:lnTo>
                    <a:lnTo>
                      <a:pt x="2362" y="419"/>
                    </a:lnTo>
                    <a:lnTo>
                      <a:pt x="2363" y="394"/>
                    </a:lnTo>
                    <a:lnTo>
                      <a:pt x="2366" y="370"/>
                    </a:lnTo>
                    <a:lnTo>
                      <a:pt x="2371" y="346"/>
                    </a:lnTo>
                    <a:lnTo>
                      <a:pt x="2377" y="324"/>
                    </a:lnTo>
                    <a:lnTo>
                      <a:pt x="2381" y="313"/>
                    </a:lnTo>
                    <a:lnTo>
                      <a:pt x="2385" y="303"/>
                    </a:lnTo>
                    <a:lnTo>
                      <a:pt x="2390" y="293"/>
                    </a:lnTo>
                    <a:lnTo>
                      <a:pt x="2395" y="282"/>
                    </a:lnTo>
                    <a:lnTo>
                      <a:pt x="2400" y="273"/>
                    </a:lnTo>
                    <a:lnTo>
                      <a:pt x="2407" y="264"/>
                    </a:lnTo>
                    <a:lnTo>
                      <a:pt x="2414" y="255"/>
                    </a:lnTo>
                    <a:lnTo>
                      <a:pt x="2420" y="246"/>
                    </a:lnTo>
                    <a:lnTo>
                      <a:pt x="2427" y="238"/>
                    </a:lnTo>
                    <a:lnTo>
                      <a:pt x="2435" y="230"/>
                    </a:lnTo>
                    <a:lnTo>
                      <a:pt x="2444" y="223"/>
                    </a:lnTo>
                    <a:lnTo>
                      <a:pt x="2452" y="217"/>
                    </a:lnTo>
                    <a:lnTo>
                      <a:pt x="2460" y="210"/>
                    </a:lnTo>
                    <a:lnTo>
                      <a:pt x="2468" y="204"/>
                    </a:lnTo>
                    <a:lnTo>
                      <a:pt x="2477" y="199"/>
                    </a:lnTo>
                    <a:lnTo>
                      <a:pt x="2487" y="195"/>
                    </a:lnTo>
                    <a:lnTo>
                      <a:pt x="2497" y="191"/>
                    </a:lnTo>
                    <a:lnTo>
                      <a:pt x="2507" y="187"/>
                    </a:lnTo>
                    <a:lnTo>
                      <a:pt x="2518" y="185"/>
                    </a:lnTo>
                    <a:lnTo>
                      <a:pt x="2528" y="182"/>
                    </a:lnTo>
                    <a:lnTo>
                      <a:pt x="2539" y="179"/>
                    </a:lnTo>
                    <a:lnTo>
                      <a:pt x="2549" y="178"/>
                    </a:lnTo>
                    <a:lnTo>
                      <a:pt x="2562" y="177"/>
                    </a:lnTo>
                    <a:lnTo>
                      <a:pt x="2573" y="177"/>
                    </a:lnTo>
                    <a:lnTo>
                      <a:pt x="2585" y="177"/>
                    </a:lnTo>
                    <a:lnTo>
                      <a:pt x="2597" y="178"/>
                    </a:lnTo>
                    <a:lnTo>
                      <a:pt x="2608" y="181"/>
                    </a:lnTo>
                    <a:lnTo>
                      <a:pt x="2619" y="183"/>
                    </a:lnTo>
                    <a:lnTo>
                      <a:pt x="2630" y="185"/>
                    </a:lnTo>
                    <a:lnTo>
                      <a:pt x="2640" y="188"/>
                    </a:lnTo>
                    <a:lnTo>
                      <a:pt x="2650" y="192"/>
                    </a:lnTo>
                    <a:lnTo>
                      <a:pt x="2659" y="196"/>
                    </a:lnTo>
                    <a:lnTo>
                      <a:pt x="2669" y="201"/>
                    </a:lnTo>
                    <a:lnTo>
                      <a:pt x="2677" y="206"/>
                    </a:lnTo>
                    <a:lnTo>
                      <a:pt x="2685" y="212"/>
                    </a:lnTo>
                    <a:lnTo>
                      <a:pt x="2693" y="220"/>
                    </a:lnTo>
                    <a:lnTo>
                      <a:pt x="2700" y="227"/>
                    </a:lnTo>
                    <a:lnTo>
                      <a:pt x="2708" y="234"/>
                    </a:lnTo>
                    <a:lnTo>
                      <a:pt x="2714" y="242"/>
                    </a:lnTo>
                    <a:lnTo>
                      <a:pt x="2721" y="251"/>
                    </a:lnTo>
                    <a:lnTo>
                      <a:pt x="2729" y="266"/>
                    </a:lnTo>
                    <a:lnTo>
                      <a:pt x="2737" y="281"/>
                    </a:lnTo>
                    <a:lnTo>
                      <a:pt x="2744" y="298"/>
                    </a:lnTo>
                    <a:lnTo>
                      <a:pt x="2749" y="314"/>
                    </a:lnTo>
                    <a:lnTo>
                      <a:pt x="2753" y="332"/>
                    </a:lnTo>
                    <a:lnTo>
                      <a:pt x="2756" y="349"/>
                    </a:lnTo>
                    <a:lnTo>
                      <a:pt x="2758" y="369"/>
                    </a:lnTo>
                    <a:lnTo>
                      <a:pt x="2759" y="388"/>
                    </a:lnTo>
                    <a:lnTo>
                      <a:pt x="2758" y="400"/>
                    </a:lnTo>
                    <a:lnTo>
                      <a:pt x="2758" y="410"/>
                    </a:lnTo>
                    <a:lnTo>
                      <a:pt x="2757" y="419"/>
                    </a:lnTo>
                    <a:lnTo>
                      <a:pt x="2755" y="427"/>
                    </a:lnTo>
                    <a:close/>
                    <a:moveTo>
                      <a:pt x="2441" y="368"/>
                    </a:moveTo>
                    <a:lnTo>
                      <a:pt x="2680" y="368"/>
                    </a:lnTo>
                    <a:lnTo>
                      <a:pt x="2680" y="355"/>
                    </a:lnTo>
                    <a:lnTo>
                      <a:pt x="2679" y="344"/>
                    </a:lnTo>
                    <a:lnTo>
                      <a:pt x="2677" y="332"/>
                    </a:lnTo>
                    <a:lnTo>
                      <a:pt x="2675" y="321"/>
                    </a:lnTo>
                    <a:lnTo>
                      <a:pt x="2672" y="311"/>
                    </a:lnTo>
                    <a:lnTo>
                      <a:pt x="2668" y="301"/>
                    </a:lnTo>
                    <a:lnTo>
                      <a:pt x="2663" y="292"/>
                    </a:lnTo>
                    <a:lnTo>
                      <a:pt x="2657" y="282"/>
                    </a:lnTo>
                    <a:lnTo>
                      <a:pt x="2650" y="271"/>
                    </a:lnTo>
                    <a:lnTo>
                      <a:pt x="2641" y="262"/>
                    </a:lnTo>
                    <a:lnTo>
                      <a:pt x="2632" y="254"/>
                    </a:lnTo>
                    <a:lnTo>
                      <a:pt x="2620" y="247"/>
                    </a:lnTo>
                    <a:lnTo>
                      <a:pt x="2609" y="242"/>
                    </a:lnTo>
                    <a:lnTo>
                      <a:pt x="2596" y="239"/>
                    </a:lnTo>
                    <a:lnTo>
                      <a:pt x="2581" y="237"/>
                    </a:lnTo>
                    <a:lnTo>
                      <a:pt x="2567" y="236"/>
                    </a:lnTo>
                    <a:lnTo>
                      <a:pt x="2552" y="237"/>
                    </a:lnTo>
                    <a:lnTo>
                      <a:pt x="2540" y="239"/>
                    </a:lnTo>
                    <a:lnTo>
                      <a:pt x="2528" y="242"/>
                    </a:lnTo>
                    <a:lnTo>
                      <a:pt x="2515" y="247"/>
                    </a:lnTo>
                    <a:lnTo>
                      <a:pt x="2504" y="254"/>
                    </a:lnTo>
                    <a:lnTo>
                      <a:pt x="2494" y="261"/>
                    </a:lnTo>
                    <a:lnTo>
                      <a:pt x="2485" y="270"/>
                    </a:lnTo>
                    <a:lnTo>
                      <a:pt x="2475" y="280"/>
                    </a:lnTo>
                    <a:lnTo>
                      <a:pt x="2469" y="290"/>
                    </a:lnTo>
                    <a:lnTo>
                      <a:pt x="2463" y="300"/>
                    </a:lnTo>
                    <a:lnTo>
                      <a:pt x="2458" y="310"/>
                    </a:lnTo>
                    <a:lnTo>
                      <a:pt x="2454" y="320"/>
                    </a:lnTo>
                    <a:lnTo>
                      <a:pt x="2450" y="332"/>
                    </a:lnTo>
                    <a:lnTo>
                      <a:pt x="2446" y="343"/>
                    </a:lnTo>
                    <a:lnTo>
                      <a:pt x="2444" y="355"/>
                    </a:lnTo>
                    <a:lnTo>
                      <a:pt x="2441" y="368"/>
                    </a:lnTo>
                    <a:close/>
                    <a:moveTo>
                      <a:pt x="2860" y="637"/>
                    </a:moveTo>
                    <a:lnTo>
                      <a:pt x="2860" y="309"/>
                    </a:lnTo>
                    <a:lnTo>
                      <a:pt x="2860" y="280"/>
                    </a:lnTo>
                    <a:lnTo>
                      <a:pt x="2859" y="250"/>
                    </a:lnTo>
                    <a:lnTo>
                      <a:pt x="2858" y="220"/>
                    </a:lnTo>
                    <a:lnTo>
                      <a:pt x="2856" y="188"/>
                    </a:lnTo>
                    <a:lnTo>
                      <a:pt x="2929" y="188"/>
                    </a:lnTo>
                    <a:lnTo>
                      <a:pt x="2933" y="262"/>
                    </a:lnTo>
                    <a:lnTo>
                      <a:pt x="2935" y="262"/>
                    </a:lnTo>
                    <a:lnTo>
                      <a:pt x="2940" y="254"/>
                    </a:lnTo>
                    <a:lnTo>
                      <a:pt x="2945" y="245"/>
                    </a:lnTo>
                    <a:lnTo>
                      <a:pt x="2951" y="237"/>
                    </a:lnTo>
                    <a:lnTo>
                      <a:pt x="2958" y="230"/>
                    </a:lnTo>
                    <a:lnTo>
                      <a:pt x="2964" y="223"/>
                    </a:lnTo>
                    <a:lnTo>
                      <a:pt x="2973" y="217"/>
                    </a:lnTo>
                    <a:lnTo>
                      <a:pt x="2981" y="210"/>
                    </a:lnTo>
                    <a:lnTo>
                      <a:pt x="2989" y="204"/>
                    </a:lnTo>
                    <a:lnTo>
                      <a:pt x="3000" y="198"/>
                    </a:lnTo>
                    <a:lnTo>
                      <a:pt x="3011" y="193"/>
                    </a:lnTo>
                    <a:lnTo>
                      <a:pt x="3022" y="188"/>
                    </a:lnTo>
                    <a:lnTo>
                      <a:pt x="3033" y="185"/>
                    </a:lnTo>
                    <a:lnTo>
                      <a:pt x="3046" y="182"/>
                    </a:lnTo>
                    <a:lnTo>
                      <a:pt x="3058" y="179"/>
                    </a:lnTo>
                    <a:lnTo>
                      <a:pt x="3070" y="177"/>
                    </a:lnTo>
                    <a:lnTo>
                      <a:pt x="3084" y="177"/>
                    </a:lnTo>
                    <a:lnTo>
                      <a:pt x="3098" y="178"/>
                    </a:lnTo>
                    <a:lnTo>
                      <a:pt x="3112" y="179"/>
                    </a:lnTo>
                    <a:lnTo>
                      <a:pt x="3126" y="183"/>
                    </a:lnTo>
                    <a:lnTo>
                      <a:pt x="3139" y="187"/>
                    </a:lnTo>
                    <a:lnTo>
                      <a:pt x="3151" y="192"/>
                    </a:lnTo>
                    <a:lnTo>
                      <a:pt x="3163" y="199"/>
                    </a:lnTo>
                    <a:lnTo>
                      <a:pt x="3174" y="206"/>
                    </a:lnTo>
                    <a:lnTo>
                      <a:pt x="3185" y="215"/>
                    </a:lnTo>
                    <a:lnTo>
                      <a:pt x="3192" y="222"/>
                    </a:lnTo>
                    <a:lnTo>
                      <a:pt x="3199" y="229"/>
                    </a:lnTo>
                    <a:lnTo>
                      <a:pt x="3205" y="236"/>
                    </a:lnTo>
                    <a:lnTo>
                      <a:pt x="3210" y="244"/>
                    </a:lnTo>
                    <a:lnTo>
                      <a:pt x="3215" y="251"/>
                    </a:lnTo>
                    <a:lnTo>
                      <a:pt x="3219" y="261"/>
                    </a:lnTo>
                    <a:lnTo>
                      <a:pt x="3223" y="269"/>
                    </a:lnTo>
                    <a:lnTo>
                      <a:pt x="3228" y="279"/>
                    </a:lnTo>
                    <a:lnTo>
                      <a:pt x="3231" y="289"/>
                    </a:lnTo>
                    <a:lnTo>
                      <a:pt x="3234" y="299"/>
                    </a:lnTo>
                    <a:lnTo>
                      <a:pt x="3236" y="309"/>
                    </a:lnTo>
                    <a:lnTo>
                      <a:pt x="3238" y="320"/>
                    </a:lnTo>
                    <a:lnTo>
                      <a:pt x="3241" y="344"/>
                    </a:lnTo>
                    <a:lnTo>
                      <a:pt x="3242" y="369"/>
                    </a:lnTo>
                    <a:lnTo>
                      <a:pt x="3242" y="637"/>
                    </a:lnTo>
                    <a:lnTo>
                      <a:pt x="3160" y="637"/>
                    </a:lnTo>
                    <a:lnTo>
                      <a:pt x="3160" y="378"/>
                    </a:lnTo>
                    <a:lnTo>
                      <a:pt x="3160" y="362"/>
                    </a:lnTo>
                    <a:lnTo>
                      <a:pt x="3159" y="346"/>
                    </a:lnTo>
                    <a:lnTo>
                      <a:pt x="3157" y="333"/>
                    </a:lnTo>
                    <a:lnTo>
                      <a:pt x="3154" y="319"/>
                    </a:lnTo>
                    <a:lnTo>
                      <a:pt x="3150" y="307"/>
                    </a:lnTo>
                    <a:lnTo>
                      <a:pt x="3145" y="297"/>
                    </a:lnTo>
                    <a:lnTo>
                      <a:pt x="3140" y="286"/>
                    </a:lnTo>
                    <a:lnTo>
                      <a:pt x="3134" y="277"/>
                    </a:lnTo>
                    <a:lnTo>
                      <a:pt x="3127" y="270"/>
                    </a:lnTo>
                    <a:lnTo>
                      <a:pt x="3120" y="263"/>
                    </a:lnTo>
                    <a:lnTo>
                      <a:pt x="3111" y="258"/>
                    </a:lnTo>
                    <a:lnTo>
                      <a:pt x="3102" y="253"/>
                    </a:lnTo>
                    <a:lnTo>
                      <a:pt x="3092" y="249"/>
                    </a:lnTo>
                    <a:lnTo>
                      <a:pt x="3081" y="246"/>
                    </a:lnTo>
                    <a:lnTo>
                      <a:pt x="3069" y="244"/>
                    </a:lnTo>
                    <a:lnTo>
                      <a:pt x="3056" y="244"/>
                    </a:lnTo>
                    <a:lnTo>
                      <a:pt x="3047" y="244"/>
                    </a:lnTo>
                    <a:lnTo>
                      <a:pt x="3037" y="245"/>
                    </a:lnTo>
                    <a:lnTo>
                      <a:pt x="3028" y="247"/>
                    </a:lnTo>
                    <a:lnTo>
                      <a:pt x="3020" y="250"/>
                    </a:lnTo>
                    <a:lnTo>
                      <a:pt x="3012" y="254"/>
                    </a:lnTo>
                    <a:lnTo>
                      <a:pt x="3004" y="258"/>
                    </a:lnTo>
                    <a:lnTo>
                      <a:pt x="2995" y="263"/>
                    </a:lnTo>
                    <a:lnTo>
                      <a:pt x="2988" y="268"/>
                    </a:lnTo>
                    <a:lnTo>
                      <a:pt x="2981" y="274"/>
                    </a:lnTo>
                    <a:lnTo>
                      <a:pt x="2974" y="281"/>
                    </a:lnTo>
                    <a:lnTo>
                      <a:pt x="2968" y="289"/>
                    </a:lnTo>
                    <a:lnTo>
                      <a:pt x="2962" y="296"/>
                    </a:lnTo>
                    <a:lnTo>
                      <a:pt x="2958" y="303"/>
                    </a:lnTo>
                    <a:lnTo>
                      <a:pt x="2953" y="311"/>
                    </a:lnTo>
                    <a:lnTo>
                      <a:pt x="2950" y="319"/>
                    </a:lnTo>
                    <a:lnTo>
                      <a:pt x="2947" y="329"/>
                    </a:lnTo>
                    <a:lnTo>
                      <a:pt x="2945" y="337"/>
                    </a:lnTo>
                    <a:lnTo>
                      <a:pt x="2943" y="346"/>
                    </a:lnTo>
                    <a:lnTo>
                      <a:pt x="2942" y="356"/>
                    </a:lnTo>
                    <a:lnTo>
                      <a:pt x="2942" y="367"/>
                    </a:lnTo>
                    <a:lnTo>
                      <a:pt x="2942" y="637"/>
                    </a:lnTo>
                    <a:lnTo>
                      <a:pt x="2860" y="637"/>
                    </a:lnTo>
                    <a:close/>
                    <a:moveTo>
                      <a:pt x="3680" y="559"/>
                    </a:moveTo>
                    <a:lnTo>
                      <a:pt x="3694" y="620"/>
                    </a:lnTo>
                    <a:lnTo>
                      <a:pt x="3681" y="627"/>
                    </a:lnTo>
                    <a:lnTo>
                      <a:pt x="3666" y="632"/>
                    </a:lnTo>
                    <a:lnTo>
                      <a:pt x="3651" y="636"/>
                    </a:lnTo>
                    <a:lnTo>
                      <a:pt x="3635" y="640"/>
                    </a:lnTo>
                    <a:lnTo>
                      <a:pt x="3619" y="643"/>
                    </a:lnTo>
                    <a:lnTo>
                      <a:pt x="3602" y="646"/>
                    </a:lnTo>
                    <a:lnTo>
                      <a:pt x="3584" y="647"/>
                    </a:lnTo>
                    <a:lnTo>
                      <a:pt x="3566" y="648"/>
                    </a:lnTo>
                    <a:lnTo>
                      <a:pt x="3541" y="647"/>
                    </a:lnTo>
                    <a:lnTo>
                      <a:pt x="3517" y="643"/>
                    </a:lnTo>
                    <a:lnTo>
                      <a:pt x="3506" y="641"/>
                    </a:lnTo>
                    <a:lnTo>
                      <a:pt x="3495" y="638"/>
                    </a:lnTo>
                    <a:lnTo>
                      <a:pt x="3484" y="635"/>
                    </a:lnTo>
                    <a:lnTo>
                      <a:pt x="3474" y="631"/>
                    </a:lnTo>
                    <a:lnTo>
                      <a:pt x="3464" y="627"/>
                    </a:lnTo>
                    <a:lnTo>
                      <a:pt x="3455" y="623"/>
                    </a:lnTo>
                    <a:lnTo>
                      <a:pt x="3445" y="618"/>
                    </a:lnTo>
                    <a:lnTo>
                      <a:pt x="3436" y="612"/>
                    </a:lnTo>
                    <a:lnTo>
                      <a:pt x="3427" y="605"/>
                    </a:lnTo>
                    <a:lnTo>
                      <a:pt x="3419" y="599"/>
                    </a:lnTo>
                    <a:lnTo>
                      <a:pt x="3410" y="592"/>
                    </a:lnTo>
                    <a:lnTo>
                      <a:pt x="3403" y="584"/>
                    </a:lnTo>
                    <a:lnTo>
                      <a:pt x="3395" y="576"/>
                    </a:lnTo>
                    <a:lnTo>
                      <a:pt x="3389" y="567"/>
                    </a:lnTo>
                    <a:lnTo>
                      <a:pt x="3382" y="559"/>
                    </a:lnTo>
                    <a:lnTo>
                      <a:pt x="3377" y="550"/>
                    </a:lnTo>
                    <a:lnTo>
                      <a:pt x="3370" y="541"/>
                    </a:lnTo>
                    <a:lnTo>
                      <a:pt x="3365" y="531"/>
                    </a:lnTo>
                    <a:lnTo>
                      <a:pt x="3361" y="521"/>
                    </a:lnTo>
                    <a:lnTo>
                      <a:pt x="3357" y="511"/>
                    </a:lnTo>
                    <a:lnTo>
                      <a:pt x="3354" y="500"/>
                    </a:lnTo>
                    <a:lnTo>
                      <a:pt x="3351" y="489"/>
                    </a:lnTo>
                    <a:lnTo>
                      <a:pt x="3348" y="478"/>
                    </a:lnTo>
                    <a:lnTo>
                      <a:pt x="3346" y="467"/>
                    </a:lnTo>
                    <a:lnTo>
                      <a:pt x="3343" y="442"/>
                    </a:lnTo>
                    <a:lnTo>
                      <a:pt x="3342" y="417"/>
                    </a:lnTo>
                    <a:lnTo>
                      <a:pt x="3342" y="404"/>
                    </a:lnTo>
                    <a:lnTo>
                      <a:pt x="3343" y="391"/>
                    </a:lnTo>
                    <a:lnTo>
                      <a:pt x="3344" y="379"/>
                    </a:lnTo>
                    <a:lnTo>
                      <a:pt x="3346" y="367"/>
                    </a:lnTo>
                    <a:lnTo>
                      <a:pt x="3348" y="355"/>
                    </a:lnTo>
                    <a:lnTo>
                      <a:pt x="3351" y="344"/>
                    </a:lnTo>
                    <a:lnTo>
                      <a:pt x="3354" y="333"/>
                    </a:lnTo>
                    <a:lnTo>
                      <a:pt x="3358" y="321"/>
                    </a:lnTo>
                    <a:lnTo>
                      <a:pt x="3363" y="311"/>
                    </a:lnTo>
                    <a:lnTo>
                      <a:pt x="3367" y="301"/>
                    </a:lnTo>
                    <a:lnTo>
                      <a:pt x="3373" y="291"/>
                    </a:lnTo>
                    <a:lnTo>
                      <a:pt x="3379" y="281"/>
                    </a:lnTo>
                    <a:lnTo>
                      <a:pt x="3386" y="272"/>
                    </a:lnTo>
                    <a:lnTo>
                      <a:pt x="3393" y="263"/>
                    </a:lnTo>
                    <a:lnTo>
                      <a:pt x="3400" y="254"/>
                    </a:lnTo>
                    <a:lnTo>
                      <a:pt x="3408" y="245"/>
                    </a:lnTo>
                    <a:lnTo>
                      <a:pt x="3417" y="237"/>
                    </a:lnTo>
                    <a:lnTo>
                      <a:pt x="3425" y="230"/>
                    </a:lnTo>
                    <a:lnTo>
                      <a:pt x="3434" y="223"/>
                    </a:lnTo>
                    <a:lnTo>
                      <a:pt x="3443" y="215"/>
                    </a:lnTo>
                    <a:lnTo>
                      <a:pt x="3454" y="210"/>
                    </a:lnTo>
                    <a:lnTo>
                      <a:pt x="3464" y="204"/>
                    </a:lnTo>
                    <a:lnTo>
                      <a:pt x="3474" y="199"/>
                    </a:lnTo>
                    <a:lnTo>
                      <a:pt x="3484" y="195"/>
                    </a:lnTo>
                    <a:lnTo>
                      <a:pt x="3496" y="191"/>
                    </a:lnTo>
                    <a:lnTo>
                      <a:pt x="3507" y="188"/>
                    </a:lnTo>
                    <a:lnTo>
                      <a:pt x="3519" y="185"/>
                    </a:lnTo>
                    <a:lnTo>
                      <a:pt x="3532" y="183"/>
                    </a:lnTo>
                    <a:lnTo>
                      <a:pt x="3544" y="181"/>
                    </a:lnTo>
                    <a:lnTo>
                      <a:pt x="3556" y="179"/>
                    </a:lnTo>
                    <a:lnTo>
                      <a:pt x="3570" y="178"/>
                    </a:lnTo>
                    <a:lnTo>
                      <a:pt x="3583" y="178"/>
                    </a:lnTo>
                    <a:lnTo>
                      <a:pt x="3599" y="178"/>
                    </a:lnTo>
                    <a:lnTo>
                      <a:pt x="3616" y="179"/>
                    </a:lnTo>
                    <a:lnTo>
                      <a:pt x="3631" y="182"/>
                    </a:lnTo>
                    <a:lnTo>
                      <a:pt x="3646" y="185"/>
                    </a:lnTo>
                    <a:lnTo>
                      <a:pt x="3659" y="188"/>
                    </a:lnTo>
                    <a:lnTo>
                      <a:pt x="3672" y="192"/>
                    </a:lnTo>
                    <a:lnTo>
                      <a:pt x="3685" y="196"/>
                    </a:lnTo>
                    <a:lnTo>
                      <a:pt x="3696" y="201"/>
                    </a:lnTo>
                    <a:lnTo>
                      <a:pt x="3678" y="265"/>
                    </a:lnTo>
                    <a:lnTo>
                      <a:pt x="3667" y="260"/>
                    </a:lnTo>
                    <a:lnTo>
                      <a:pt x="3656" y="256"/>
                    </a:lnTo>
                    <a:lnTo>
                      <a:pt x="3646" y="251"/>
                    </a:lnTo>
                    <a:lnTo>
                      <a:pt x="3633" y="248"/>
                    </a:lnTo>
                    <a:lnTo>
                      <a:pt x="3622" y="246"/>
                    </a:lnTo>
                    <a:lnTo>
                      <a:pt x="3609" y="244"/>
                    </a:lnTo>
                    <a:lnTo>
                      <a:pt x="3596" y="243"/>
                    </a:lnTo>
                    <a:lnTo>
                      <a:pt x="3583" y="243"/>
                    </a:lnTo>
                    <a:lnTo>
                      <a:pt x="3565" y="244"/>
                    </a:lnTo>
                    <a:lnTo>
                      <a:pt x="3548" y="246"/>
                    </a:lnTo>
                    <a:lnTo>
                      <a:pt x="3532" y="250"/>
                    </a:lnTo>
                    <a:lnTo>
                      <a:pt x="3516" y="256"/>
                    </a:lnTo>
                    <a:lnTo>
                      <a:pt x="3502" y="263"/>
                    </a:lnTo>
                    <a:lnTo>
                      <a:pt x="3489" y="271"/>
                    </a:lnTo>
                    <a:lnTo>
                      <a:pt x="3476" y="281"/>
                    </a:lnTo>
                    <a:lnTo>
                      <a:pt x="3465" y="294"/>
                    </a:lnTo>
                    <a:lnTo>
                      <a:pt x="3456" y="305"/>
                    </a:lnTo>
                    <a:lnTo>
                      <a:pt x="3447" y="318"/>
                    </a:lnTo>
                    <a:lnTo>
                      <a:pt x="3440" y="332"/>
                    </a:lnTo>
                    <a:lnTo>
                      <a:pt x="3434" y="346"/>
                    </a:lnTo>
                    <a:lnTo>
                      <a:pt x="3430" y="362"/>
                    </a:lnTo>
                    <a:lnTo>
                      <a:pt x="3427" y="378"/>
                    </a:lnTo>
                    <a:lnTo>
                      <a:pt x="3425" y="396"/>
                    </a:lnTo>
                    <a:lnTo>
                      <a:pt x="3424" y="413"/>
                    </a:lnTo>
                    <a:lnTo>
                      <a:pt x="3425" y="432"/>
                    </a:lnTo>
                    <a:lnTo>
                      <a:pt x="3427" y="449"/>
                    </a:lnTo>
                    <a:lnTo>
                      <a:pt x="3430" y="467"/>
                    </a:lnTo>
                    <a:lnTo>
                      <a:pt x="3435" y="482"/>
                    </a:lnTo>
                    <a:lnTo>
                      <a:pt x="3441" y="496"/>
                    </a:lnTo>
                    <a:lnTo>
                      <a:pt x="3449" y="511"/>
                    </a:lnTo>
                    <a:lnTo>
                      <a:pt x="3458" y="523"/>
                    </a:lnTo>
                    <a:lnTo>
                      <a:pt x="3468" y="535"/>
                    </a:lnTo>
                    <a:lnTo>
                      <a:pt x="3479" y="546"/>
                    </a:lnTo>
                    <a:lnTo>
                      <a:pt x="3492" y="555"/>
                    </a:lnTo>
                    <a:lnTo>
                      <a:pt x="3505" y="563"/>
                    </a:lnTo>
                    <a:lnTo>
                      <a:pt x="3518" y="569"/>
                    </a:lnTo>
                    <a:lnTo>
                      <a:pt x="3533" y="575"/>
                    </a:lnTo>
                    <a:lnTo>
                      <a:pt x="3548" y="579"/>
                    </a:lnTo>
                    <a:lnTo>
                      <a:pt x="3564" y="581"/>
                    </a:lnTo>
                    <a:lnTo>
                      <a:pt x="3580" y="581"/>
                    </a:lnTo>
                    <a:lnTo>
                      <a:pt x="3592" y="581"/>
                    </a:lnTo>
                    <a:lnTo>
                      <a:pt x="3605" y="580"/>
                    </a:lnTo>
                    <a:lnTo>
                      <a:pt x="3618" y="578"/>
                    </a:lnTo>
                    <a:lnTo>
                      <a:pt x="3630" y="576"/>
                    </a:lnTo>
                    <a:lnTo>
                      <a:pt x="3643" y="572"/>
                    </a:lnTo>
                    <a:lnTo>
                      <a:pt x="3655" y="568"/>
                    </a:lnTo>
                    <a:lnTo>
                      <a:pt x="3667" y="564"/>
                    </a:lnTo>
                    <a:lnTo>
                      <a:pt x="3680" y="559"/>
                    </a:lnTo>
                    <a:close/>
                    <a:moveTo>
                      <a:pt x="4149" y="427"/>
                    </a:moveTo>
                    <a:lnTo>
                      <a:pt x="3836" y="426"/>
                    </a:lnTo>
                    <a:lnTo>
                      <a:pt x="3837" y="445"/>
                    </a:lnTo>
                    <a:lnTo>
                      <a:pt x="3840" y="463"/>
                    </a:lnTo>
                    <a:lnTo>
                      <a:pt x="3843" y="480"/>
                    </a:lnTo>
                    <a:lnTo>
                      <a:pt x="3848" y="495"/>
                    </a:lnTo>
                    <a:lnTo>
                      <a:pt x="3855" y="510"/>
                    </a:lnTo>
                    <a:lnTo>
                      <a:pt x="3864" y="523"/>
                    </a:lnTo>
                    <a:lnTo>
                      <a:pt x="3873" y="535"/>
                    </a:lnTo>
                    <a:lnTo>
                      <a:pt x="3883" y="546"/>
                    </a:lnTo>
                    <a:lnTo>
                      <a:pt x="3893" y="554"/>
                    </a:lnTo>
                    <a:lnTo>
                      <a:pt x="3905" y="562"/>
                    </a:lnTo>
                    <a:lnTo>
                      <a:pt x="3917" y="568"/>
                    </a:lnTo>
                    <a:lnTo>
                      <a:pt x="3929" y="573"/>
                    </a:lnTo>
                    <a:lnTo>
                      <a:pt x="3943" y="577"/>
                    </a:lnTo>
                    <a:lnTo>
                      <a:pt x="3958" y="580"/>
                    </a:lnTo>
                    <a:lnTo>
                      <a:pt x="3973" y="582"/>
                    </a:lnTo>
                    <a:lnTo>
                      <a:pt x="3989" y="582"/>
                    </a:lnTo>
                    <a:lnTo>
                      <a:pt x="4006" y="582"/>
                    </a:lnTo>
                    <a:lnTo>
                      <a:pt x="4023" y="581"/>
                    </a:lnTo>
                    <a:lnTo>
                      <a:pt x="4038" y="579"/>
                    </a:lnTo>
                    <a:lnTo>
                      <a:pt x="4055" y="577"/>
                    </a:lnTo>
                    <a:lnTo>
                      <a:pt x="4070" y="573"/>
                    </a:lnTo>
                    <a:lnTo>
                      <a:pt x="4084" y="569"/>
                    </a:lnTo>
                    <a:lnTo>
                      <a:pt x="4099" y="564"/>
                    </a:lnTo>
                    <a:lnTo>
                      <a:pt x="4113" y="559"/>
                    </a:lnTo>
                    <a:lnTo>
                      <a:pt x="4127" y="618"/>
                    </a:lnTo>
                    <a:lnTo>
                      <a:pt x="4111" y="624"/>
                    </a:lnTo>
                    <a:lnTo>
                      <a:pt x="4095" y="630"/>
                    </a:lnTo>
                    <a:lnTo>
                      <a:pt x="4077" y="635"/>
                    </a:lnTo>
                    <a:lnTo>
                      <a:pt x="4059" y="639"/>
                    </a:lnTo>
                    <a:lnTo>
                      <a:pt x="4039" y="642"/>
                    </a:lnTo>
                    <a:lnTo>
                      <a:pt x="4020" y="644"/>
                    </a:lnTo>
                    <a:lnTo>
                      <a:pt x="3999" y="646"/>
                    </a:lnTo>
                    <a:lnTo>
                      <a:pt x="3978" y="647"/>
                    </a:lnTo>
                    <a:lnTo>
                      <a:pt x="3953" y="646"/>
                    </a:lnTo>
                    <a:lnTo>
                      <a:pt x="3929" y="642"/>
                    </a:lnTo>
                    <a:lnTo>
                      <a:pt x="3918" y="640"/>
                    </a:lnTo>
                    <a:lnTo>
                      <a:pt x="3907" y="637"/>
                    </a:lnTo>
                    <a:lnTo>
                      <a:pt x="3896" y="634"/>
                    </a:lnTo>
                    <a:lnTo>
                      <a:pt x="3886" y="631"/>
                    </a:lnTo>
                    <a:lnTo>
                      <a:pt x="3877" y="627"/>
                    </a:lnTo>
                    <a:lnTo>
                      <a:pt x="3867" y="622"/>
                    </a:lnTo>
                    <a:lnTo>
                      <a:pt x="3857" y="617"/>
                    </a:lnTo>
                    <a:lnTo>
                      <a:pt x="3849" y="612"/>
                    </a:lnTo>
                    <a:lnTo>
                      <a:pt x="3840" y="605"/>
                    </a:lnTo>
                    <a:lnTo>
                      <a:pt x="3832" y="598"/>
                    </a:lnTo>
                    <a:lnTo>
                      <a:pt x="3823" y="592"/>
                    </a:lnTo>
                    <a:lnTo>
                      <a:pt x="3816" y="584"/>
                    </a:lnTo>
                    <a:lnTo>
                      <a:pt x="3809" y="576"/>
                    </a:lnTo>
                    <a:lnTo>
                      <a:pt x="3803" y="567"/>
                    </a:lnTo>
                    <a:lnTo>
                      <a:pt x="3796" y="559"/>
                    </a:lnTo>
                    <a:lnTo>
                      <a:pt x="3791" y="551"/>
                    </a:lnTo>
                    <a:lnTo>
                      <a:pt x="3785" y="542"/>
                    </a:lnTo>
                    <a:lnTo>
                      <a:pt x="3780" y="531"/>
                    </a:lnTo>
                    <a:lnTo>
                      <a:pt x="3776" y="522"/>
                    </a:lnTo>
                    <a:lnTo>
                      <a:pt x="3772" y="512"/>
                    </a:lnTo>
                    <a:lnTo>
                      <a:pt x="3768" y="501"/>
                    </a:lnTo>
                    <a:lnTo>
                      <a:pt x="3765" y="490"/>
                    </a:lnTo>
                    <a:lnTo>
                      <a:pt x="3763" y="480"/>
                    </a:lnTo>
                    <a:lnTo>
                      <a:pt x="3761" y="469"/>
                    </a:lnTo>
                    <a:lnTo>
                      <a:pt x="3758" y="445"/>
                    </a:lnTo>
                    <a:lnTo>
                      <a:pt x="3757" y="419"/>
                    </a:lnTo>
                    <a:lnTo>
                      <a:pt x="3758" y="394"/>
                    </a:lnTo>
                    <a:lnTo>
                      <a:pt x="3761" y="370"/>
                    </a:lnTo>
                    <a:lnTo>
                      <a:pt x="3765" y="346"/>
                    </a:lnTo>
                    <a:lnTo>
                      <a:pt x="3771" y="324"/>
                    </a:lnTo>
                    <a:lnTo>
                      <a:pt x="3775" y="313"/>
                    </a:lnTo>
                    <a:lnTo>
                      <a:pt x="3779" y="303"/>
                    </a:lnTo>
                    <a:lnTo>
                      <a:pt x="3784" y="293"/>
                    </a:lnTo>
                    <a:lnTo>
                      <a:pt x="3790" y="282"/>
                    </a:lnTo>
                    <a:lnTo>
                      <a:pt x="3795" y="273"/>
                    </a:lnTo>
                    <a:lnTo>
                      <a:pt x="3801" y="264"/>
                    </a:lnTo>
                    <a:lnTo>
                      <a:pt x="3808" y="255"/>
                    </a:lnTo>
                    <a:lnTo>
                      <a:pt x="3814" y="246"/>
                    </a:lnTo>
                    <a:lnTo>
                      <a:pt x="3821" y="238"/>
                    </a:lnTo>
                    <a:lnTo>
                      <a:pt x="3830" y="230"/>
                    </a:lnTo>
                    <a:lnTo>
                      <a:pt x="3838" y="223"/>
                    </a:lnTo>
                    <a:lnTo>
                      <a:pt x="3846" y="217"/>
                    </a:lnTo>
                    <a:lnTo>
                      <a:pt x="3854" y="210"/>
                    </a:lnTo>
                    <a:lnTo>
                      <a:pt x="3863" y="204"/>
                    </a:lnTo>
                    <a:lnTo>
                      <a:pt x="3872" y="199"/>
                    </a:lnTo>
                    <a:lnTo>
                      <a:pt x="3881" y="195"/>
                    </a:lnTo>
                    <a:lnTo>
                      <a:pt x="3891" y="191"/>
                    </a:lnTo>
                    <a:lnTo>
                      <a:pt x="3902" y="187"/>
                    </a:lnTo>
                    <a:lnTo>
                      <a:pt x="3912" y="185"/>
                    </a:lnTo>
                    <a:lnTo>
                      <a:pt x="3922" y="182"/>
                    </a:lnTo>
                    <a:lnTo>
                      <a:pt x="3933" y="179"/>
                    </a:lnTo>
                    <a:lnTo>
                      <a:pt x="3944" y="178"/>
                    </a:lnTo>
                    <a:lnTo>
                      <a:pt x="3956" y="177"/>
                    </a:lnTo>
                    <a:lnTo>
                      <a:pt x="3967" y="177"/>
                    </a:lnTo>
                    <a:lnTo>
                      <a:pt x="3980" y="177"/>
                    </a:lnTo>
                    <a:lnTo>
                      <a:pt x="3991" y="178"/>
                    </a:lnTo>
                    <a:lnTo>
                      <a:pt x="4002" y="181"/>
                    </a:lnTo>
                    <a:lnTo>
                      <a:pt x="4014" y="183"/>
                    </a:lnTo>
                    <a:lnTo>
                      <a:pt x="4024" y="185"/>
                    </a:lnTo>
                    <a:lnTo>
                      <a:pt x="4034" y="188"/>
                    </a:lnTo>
                    <a:lnTo>
                      <a:pt x="4044" y="192"/>
                    </a:lnTo>
                    <a:lnTo>
                      <a:pt x="4054" y="196"/>
                    </a:lnTo>
                    <a:lnTo>
                      <a:pt x="4063" y="201"/>
                    </a:lnTo>
                    <a:lnTo>
                      <a:pt x="4071" y="206"/>
                    </a:lnTo>
                    <a:lnTo>
                      <a:pt x="4079" y="212"/>
                    </a:lnTo>
                    <a:lnTo>
                      <a:pt x="4088" y="220"/>
                    </a:lnTo>
                    <a:lnTo>
                      <a:pt x="4095" y="227"/>
                    </a:lnTo>
                    <a:lnTo>
                      <a:pt x="4102" y="234"/>
                    </a:lnTo>
                    <a:lnTo>
                      <a:pt x="4108" y="242"/>
                    </a:lnTo>
                    <a:lnTo>
                      <a:pt x="4115" y="251"/>
                    </a:lnTo>
                    <a:lnTo>
                      <a:pt x="4124" y="266"/>
                    </a:lnTo>
                    <a:lnTo>
                      <a:pt x="4132" y="281"/>
                    </a:lnTo>
                    <a:lnTo>
                      <a:pt x="4138" y="298"/>
                    </a:lnTo>
                    <a:lnTo>
                      <a:pt x="4143" y="314"/>
                    </a:lnTo>
                    <a:lnTo>
                      <a:pt x="4147" y="332"/>
                    </a:lnTo>
                    <a:lnTo>
                      <a:pt x="4150" y="349"/>
                    </a:lnTo>
                    <a:lnTo>
                      <a:pt x="4152" y="369"/>
                    </a:lnTo>
                    <a:lnTo>
                      <a:pt x="4153" y="388"/>
                    </a:lnTo>
                    <a:lnTo>
                      <a:pt x="4152" y="400"/>
                    </a:lnTo>
                    <a:lnTo>
                      <a:pt x="4152" y="410"/>
                    </a:lnTo>
                    <a:lnTo>
                      <a:pt x="4151" y="419"/>
                    </a:lnTo>
                    <a:lnTo>
                      <a:pt x="4149" y="427"/>
                    </a:lnTo>
                    <a:close/>
                    <a:moveTo>
                      <a:pt x="3836" y="368"/>
                    </a:moveTo>
                    <a:lnTo>
                      <a:pt x="4074" y="368"/>
                    </a:lnTo>
                    <a:lnTo>
                      <a:pt x="4074" y="355"/>
                    </a:lnTo>
                    <a:lnTo>
                      <a:pt x="4073" y="344"/>
                    </a:lnTo>
                    <a:lnTo>
                      <a:pt x="4071" y="332"/>
                    </a:lnTo>
                    <a:lnTo>
                      <a:pt x="4069" y="321"/>
                    </a:lnTo>
                    <a:lnTo>
                      <a:pt x="4066" y="311"/>
                    </a:lnTo>
                    <a:lnTo>
                      <a:pt x="4062" y="301"/>
                    </a:lnTo>
                    <a:lnTo>
                      <a:pt x="4058" y="292"/>
                    </a:lnTo>
                    <a:lnTo>
                      <a:pt x="4052" y="282"/>
                    </a:lnTo>
                    <a:lnTo>
                      <a:pt x="4044" y="271"/>
                    </a:lnTo>
                    <a:lnTo>
                      <a:pt x="4035" y="262"/>
                    </a:lnTo>
                    <a:lnTo>
                      <a:pt x="4026" y="254"/>
                    </a:lnTo>
                    <a:lnTo>
                      <a:pt x="4015" y="247"/>
                    </a:lnTo>
                    <a:lnTo>
                      <a:pt x="4003" y="242"/>
                    </a:lnTo>
                    <a:lnTo>
                      <a:pt x="3990" y="239"/>
                    </a:lnTo>
                    <a:lnTo>
                      <a:pt x="3976" y="237"/>
                    </a:lnTo>
                    <a:lnTo>
                      <a:pt x="3961" y="236"/>
                    </a:lnTo>
                    <a:lnTo>
                      <a:pt x="3947" y="237"/>
                    </a:lnTo>
                    <a:lnTo>
                      <a:pt x="3934" y="239"/>
                    </a:lnTo>
                    <a:lnTo>
                      <a:pt x="3922" y="242"/>
                    </a:lnTo>
                    <a:lnTo>
                      <a:pt x="3910" y="247"/>
                    </a:lnTo>
                    <a:lnTo>
                      <a:pt x="3900" y="254"/>
                    </a:lnTo>
                    <a:lnTo>
                      <a:pt x="3888" y="261"/>
                    </a:lnTo>
                    <a:lnTo>
                      <a:pt x="3879" y="270"/>
                    </a:lnTo>
                    <a:lnTo>
                      <a:pt x="3870" y="280"/>
                    </a:lnTo>
                    <a:lnTo>
                      <a:pt x="3864" y="290"/>
                    </a:lnTo>
                    <a:lnTo>
                      <a:pt x="3857" y="300"/>
                    </a:lnTo>
                    <a:lnTo>
                      <a:pt x="3852" y="310"/>
                    </a:lnTo>
                    <a:lnTo>
                      <a:pt x="3848" y="320"/>
                    </a:lnTo>
                    <a:lnTo>
                      <a:pt x="3844" y="332"/>
                    </a:lnTo>
                    <a:lnTo>
                      <a:pt x="3840" y="343"/>
                    </a:lnTo>
                    <a:lnTo>
                      <a:pt x="3838" y="355"/>
                    </a:lnTo>
                    <a:lnTo>
                      <a:pt x="3836" y="368"/>
                    </a:lnTo>
                    <a:close/>
                    <a:moveTo>
                      <a:pt x="4756" y="559"/>
                    </a:moveTo>
                    <a:lnTo>
                      <a:pt x="4771" y="620"/>
                    </a:lnTo>
                    <a:lnTo>
                      <a:pt x="4756" y="627"/>
                    </a:lnTo>
                    <a:lnTo>
                      <a:pt x="4742" y="632"/>
                    </a:lnTo>
                    <a:lnTo>
                      <a:pt x="4728" y="636"/>
                    </a:lnTo>
                    <a:lnTo>
                      <a:pt x="4711" y="640"/>
                    </a:lnTo>
                    <a:lnTo>
                      <a:pt x="4695" y="643"/>
                    </a:lnTo>
                    <a:lnTo>
                      <a:pt x="4678" y="646"/>
                    </a:lnTo>
                    <a:lnTo>
                      <a:pt x="4660" y="647"/>
                    </a:lnTo>
                    <a:lnTo>
                      <a:pt x="4641" y="648"/>
                    </a:lnTo>
                    <a:lnTo>
                      <a:pt x="4617" y="647"/>
                    </a:lnTo>
                    <a:lnTo>
                      <a:pt x="4593" y="643"/>
                    </a:lnTo>
                    <a:lnTo>
                      <a:pt x="4582" y="641"/>
                    </a:lnTo>
                    <a:lnTo>
                      <a:pt x="4571" y="638"/>
                    </a:lnTo>
                    <a:lnTo>
                      <a:pt x="4560" y="635"/>
                    </a:lnTo>
                    <a:lnTo>
                      <a:pt x="4550" y="631"/>
                    </a:lnTo>
                    <a:lnTo>
                      <a:pt x="4541" y="627"/>
                    </a:lnTo>
                    <a:lnTo>
                      <a:pt x="4530" y="623"/>
                    </a:lnTo>
                    <a:lnTo>
                      <a:pt x="4521" y="618"/>
                    </a:lnTo>
                    <a:lnTo>
                      <a:pt x="4512" y="612"/>
                    </a:lnTo>
                    <a:lnTo>
                      <a:pt x="4504" y="605"/>
                    </a:lnTo>
                    <a:lnTo>
                      <a:pt x="4495" y="599"/>
                    </a:lnTo>
                    <a:lnTo>
                      <a:pt x="4487" y="592"/>
                    </a:lnTo>
                    <a:lnTo>
                      <a:pt x="4479" y="584"/>
                    </a:lnTo>
                    <a:lnTo>
                      <a:pt x="4472" y="576"/>
                    </a:lnTo>
                    <a:lnTo>
                      <a:pt x="4465" y="567"/>
                    </a:lnTo>
                    <a:lnTo>
                      <a:pt x="4458" y="559"/>
                    </a:lnTo>
                    <a:lnTo>
                      <a:pt x="4452" y="550"/>
                    </a:lnTo>
                    <a:lnTo>
                      <a:pt x="4447" y="541"/>
                    </a:lnTo>
                    <a:lnTo>
                      <a:pt x="4442" y="531"/>
                    </a:lnTo>
                    <a:lnTo>
                      <a:pt x="4437" y="521"/>
                    </a:lnTo>
                    <a:lnTo>
                      <a:pt x="4434" y="511"/>
                    </a:lnTo>
                    <a:lnTo>
                      <a:pt x="4430" y="500"/>
                    </a:lnTo>
                    <a:lnTo>
                      <a:pt x="4427" y="489"/>
                    </a:lnTo>
                    <a:lnTo>
                      <a:pt x="4424" y="478"/>
                    </a:lnTo>
                    <a:lnTo>
                      <a:pt x="4421" y="467"/>
                    </a:lnTo>
                    <a:lnTo>
                      <a:pt x="4419" y="442"/>
                    </a:lnTo>
                    <a:lnTo>
                      <a:pt x="4418" y="417"/>
                    </a:lnTo>
                    <a:lnTo>
                      <a:pt x="4418" y="404"/>
                    </a:lnTo>
                    <a:lnTo>
                      <a:pt x="4419" y="391"/>
                    </a:lnTo>
                    <a:lnTo>
                      <a:pt x="4420" y="379"/>
                    </a:lnTo>
                    <a:lnTo>
                      <a:pt x="4423" y="367"/>
                    </a:lnTo>
                    <a:lnTo>
                      <a:pt x="4425" y="355"/>
                    </a:lnTo>
                    <a:lnTo>
                      <a:pt x="4428" y="344"/>
                    </a:lnTo>
                    <a:lnTo>
                      <a:pt x="4431" y="333"/>
                    </a:lnTo>
                    <a:lnTo>
                      <a:pt x="4435" y="321"/>
                    </a:lnTo>
                    <a:lnTo>
                      <a:pt x="4439" y="311"/>
                    </a:lnTo>
                    <a:lnTo>
                      <a:pt x="4444" y="301"/>
                    </a:lnTo>
                    <a:lnTo>
                      <a:pt x="4449" y="291"/>
                    </a:lnTo>
                    <a:lnTo>
                      <a:pt x="4455" y="281"/>
                    </a:lnTo>
                    <a:lnTo>
                      <a:pt x="4462" y="272"/>
                    </a:lnTo>
                    <a:lnTo>
                      <a:pt x="4469" y="263"/>
                    </a:lnTo>
                    <a:lnTo>
                      <a:pt x="4476" y="254"/>
                    </a:lnTo>
                    <a:lnTo>
                      <a:pt x="4484" y="245"/>
                    </a:lnTo>
                    <a:lnTo>
                      <a:pt x="4492" y="237"/>
                    </a:lnTo>
                    <a:lnTo>
                      <a:pt x="4502" y="230"/>
                    </a:lnTo>
                    <a:lnTo>
                      <a:pt x="4511" y="223"/>
                    </a:lnTo>
                    <a:lnTo>
                      <a:pt x="4520" y="215"/>
                    </a:lnTo>
                    <a:lnTo>
                      <a:pt x="4529" y="210"/>
                    </a:lnTo>
                    <a:lnTo>
                      <a:pt x="4540" y="204"/>
                    </a:lnTo>
                    <a:lnTo>
                      <a:pt x="4550" y="199"/>
                    </a:lnTo>
                    <a:lnTo>
                      <a:pt x="4561" y="195"/>
                    </a:lnTo>
                    <a:lnTo>
                      <a:pt x="4573" y="191"/>
                    </a:lnTo>
                    <a:lnTo>
                      <a:pt x="4584" y="188"/>
                    </a:lnTo>
                    <a:lnTo>
                      <a:pt x="4595" y="185"/>
                    </a:lnTo>
                    <a:lnTo>
                      <a:pt x="4607" y="183"/>
                    </a:lnTo>
                    <a:lnTo>
                      <a:pt x="4620" y="181"/>
                    </a:lnTo>
                    <a:lnTo>
                      <a:pt x="4632" y="179"/>
                    </a:lnTo>
                    <a:lnTo>
                      <a:pt x="4645" y="178"/>
                    </a:lnTo>
                    <a:lnTo>
                      <a:pt x="4659" y="178"/>
                    </a:lnTo>
                    <a:lnTo>
                      <a:pt x="4676" y="178"/>
                    </a:lnTo>
                    <a:lnTo>
                      <a:pt x="4692" y="179"/>
                    </a:lnTo>
                    <a:lnTo>
                      <a:pt x="4707" y="182"/>
                    </a:lnTo>
                    <a:lnTo>
                      <a:pt x="4722" y="185"/>
                    </a:lnTo>
                    <a:lnTo>
                      <a:pt x="4736" y="188"/>
                    </a:lnTo>
                    <a:lnTo>
                      <a:pt x="4748" y="192"/>
                    </a:lnTo>
                    <a:lnTo>
                      <a:pt x="4761" y="196"/>
                    </a:lnTo>
                    <a:lnTo>
                      <a:pt x="4772" y="201"/>
                    </a:lnTo>
                    <a:lnTo>
                      <a:pt x="4753" y="265"/>
                    </a:lnTo>
                    <a:lnTo>
                      <a:pt x="4743" y="260"/>
                    </a:lnTo>
                    <a:lnTo>
                      <a:pt x="4733" y="256"/>
                    </a:lnTo>
                    <a:lnTo>
                      <a:pt x="4722" y="251"/>
                    </a:lnTo>
                    <a:lnTo>
                      <a:pt x="4710" y="248"/>
                    </a:lnTo>
                    <a:lnTo>
                      <a:pt x="4698" y="246"/>
                    </a:lnTo>
                    <a:lnTo>
                      <a:pt x="4686" y="244"/>
                    </a:lnTo>
                    <a:lnTo>
                      <a:pt x="4672" y="243"/>
                    </a:lnTo>
                    <a:lnTo>
                      <a:pt x="4659" y="243"/>
                    </a:lnTo>
                    <a:lnTo>
                      <a:pt x="4641" y="244"/>
                    </a:lnTo>
                    <a:lnTo>
                      <a:pt x="4624" y="246"/>
                    </a:lnTo>
                    <a:lnTo>
                      <a:pt x="4607" y="250"/>
                    </a:lnTo>
                    <a:lnTo>
                      <a:pt x="4593" y="256"/>
                    </a:lnTo>
                    <a:lnTo>
                      <a:pt x="4579" y="263"/>
                    </a:lnTo>
                    <a:lnTo>
                      <a:pt x="4565" y="271"/>
                    </a:lnTo>
                    <a:lnTo>
                      <a:pt x="4553" y="281"/>
                    </a:lnTo>
                    <a:lnTo>
                      <a:pt x="4542" y="294"/>
                    </a:lnTo>
                    <a:lnTo>
                      <a:pt x="4531" y="305"/>
                    </a:lnTo>
                    <a:lnTo>
                      <a:pt x="4523" y="318"/>
                    </a:lnTo>
                    <a:lnTo>
                      <a:pt x="4516" y="332"/>
                    </a:lnTo>
                    <a:lnTo>
                      <a:pt x="4511" y="346"/>
                    </a:lnTo>
                    <a:lnTo>
                      <a:pt x="4507" y="362"/>
                    </a:lnTo>
                    <a:lnTo>
                      <a:pt x="4503" y="378"/>
                    </a:lnTo>
                    <a:lnTo>
                      <a:pt x="4502" y="396"/>
                    </a:lnTo>
                    <a:lnTo>
                      <a:pt x="4501" y="413"/>
                    </a:lnTo>
                    <a:lnTo>
                      <a:pt x="4502" y="432"/>
                    </a:lnTo>
                    <a:lnTo>
                      <a:pt x="4504" y="449"/>
                    </a:lnTo>
                    <a:lnTo>
                      <a:pt x="4507" y="467"/>
                    </a:lnTo>
                    <a:lnTo>
                      <a:pt x="4512" y="482"/>
                    </a:lnTo>
                    <a:lnTo>
                      <a:pt x="4518" y="496"/>
                    </a:lnTo>
                    <a:lnTo>
                      <a:pt x="4525" y="511"/>
                    </a:lnTo>
                    <a:lnTo>
                      <a:pt x="4535" y="523"/>
                    </a:lnTo>
                    <a:lnTo>
                      <a:pt x="4545" y="535"/>
                    </a:lnTo>
                    <a:lnTo>
                      <a:pt x="4556" y="546"/>
                    </a:lnTo>
                    <a:lnTo>
                      <a:pt x="4568" y="555"/>
                    </a:lnTo>
                    <a:lnTo>
                      <a:pt x="4581" y="563"/>
                    </a:lnTo>
                    <a:lnTo>
                      <a:pt x="4594" y="569"/>
                    </a:lnTo>
                    <a:lnTo>
                      <a:pt x="4608" y="575"/>
                    </a:lnTo>
                    <a:lnTo>
                      <a:pt x="4624" y="579"/>
                    </a:lnTo>
                    <a:lnTo>
                      <a:pt x="4639" y="581"/>
                    </a:lnTo>
                    <a:lnTo>
                      <a:pt x="4657" y="581"/>
                    </a:lnTo>
                    <a:lnTo>
                      <a:pt x="4669" y="581"/>
                    </a:lnTo>
                    <a:lnTo>
                      <a:pt x="4681" y="580"/>
                    </a:lnTo>
                    <a:lnTo>
                      <a:pt x="4694" y="578"/>
                    </a:lnTo>
                    <a:lnTo>
                      <a:pt x="4706" y="576"/>
                    </a:lnTo>
                    <a:lnTo>
                      <a:pt x="4718" y="572"/>
                    </a:lnTo>
                    <a:lnTo>
                      <a:pt x="4732" y="568"/>
                    </a:lnTo>
                    <a:lnTo>
                      <a:pt x="4744" y="564"/>
                    </a:lnTo>
                    <a:lnTo>
                      <a:pt x="4756" y="559"/>
                    </a:lnTo>
                    <a:close/>
                    <a:moveTo>
                      <a:pt x="5225" y="427"/>
                    </a:moveTo>
                    <a:lnTo>
                      <a:pt x="4913" y="426"/>
                    </a:lnTo>
                    <a:lnTo>
                      <a:pt x="4914" y="445"/>
                    </a:lnTo>
                    <a:lnTo>
                      <a:pt x="4916" y="463"/>
                    </a:lnTo>
                    <a:lnTo>
                      <a:pt x="4920" y="480"/>
                    </a:lnTo>
                    <a:lnTo>
                      <a:pt x="4925" y="495"/>
                    </a:lnTo>
                    <a:lnTo>
                      <a:pt x="4931" y="510"/>
                    </a:lnTo>
                    <a:lnTo>
                      <a:pt x="4939" y="523"/>
                    </a:lnTo>
                    <a:lnTo>
                      <a:pt x="4949" y="535"/>
                    </a:lnTo>
                    <a:lnTo>
                      <a:pt x="4959" y="546"/>
                    </a:lnTo>
                    <a:lnTo>
                      <a:pt x="4969" y="554"/>
                    </a:lnTo>
                    <a:lnTo>
                      <a:pt x="4980" y="562"/>
                    </a:lnTo>
                    <a:lnTo>
                      <a:pt x="4993" y="568"/>
                    </a:lnTo>
                    <a:lnTo>
                      <a:pt x="5006" y="573"/>
                    </a:lnTo>
                    <a:lnTo>
                      <a:pt x="5019" y="577"/>
                    </a:lnTo>
                    <a:lnTo>
                      <a:pt x="5034" y="580"/>
                    </a:lnTo>
                    <a:lnTo>
                      <a:pt x="5049" y="582"/>
                    </a:lnTo>
                    <a:lnTo>
                      <a:pt x="5066" y="582"/>
                    </a:lnTo>
                    <a:lnTo>
                      <a:pt x="5082" y="582"/>
                    </a:lnTo>
                    <a:lnTo>
                      <a:pt x="5099" y="581"/>
                    </a:lnTo>
                    <a:lnTo>
                      <a:pt x="5115" y="579"/>
                    </a:lnTo>
                    <a:lnTo>
                      <a:pt x="5130" y="577"/>
                    </a:lnTo>
                    <a:lnTo>
                      <a:pt x="5146" y="573"/>
                    </a:lnTo>
                    <a:lnTo>
                      <a:pt x="5161" y="569"/>
                    </a:lnTo>
                    <a:lnTo>
                      <a:pt x="5176" y="564"/>
                    </a:lnTo>
                    <a:lnTo>
                      <a:pt x="5189" y="559"/>
                    </a:lnTo>
                    <a:lnTo>
                      <a:pt x="5203" y="618"/>
                    </a:lnTo>
                    <a:lnTo>
                      <a:pt x="5187" y="624"/>
                    </a:lnTo>
                    <a:lnTo>
                      <a:pt x="5171" y="630"/>
                    </a:lnTo>
                    <a:lnTo>
                      <a:pt x="5153" y="635"/>
                    </a:lnTo>
                    <a:lnTo>
                      <a:pt x="5135" y="639"/>
                    </a:lnTo>
                    <a:lnTo>
                      <a:pt x="5116" y="642"/>
                    </a:lnTo>
                    <a:lnTo>
                      <a:pt x="5096" y="644"/>
                    </a:lnTo>
                    <a:lnTo>
                      <a:pt x="5075" y="646"/>
                    </a:lnTo>
                    <a:lnTo>
                      <a:pt x="5054" y="647"/>
                    </a:lnTo>
                    <a:lnTo>
                      <a:pt x="5029" y="646"/>
                    </a:lnTo>
                    <a:lnTo>
                      <a:pt x="5006" y="642"/>
                    </a:lnTo>
                    <a:lnTo>
                      <a:pt x="4995" y="640"/>
                    </a:lnTo>
                    <a:lnTo>
                      <a:pt x="4984" y="637"/>
                    </a:lnTo>
                    <a:lnTo>
                      <a:pt x="4973" y="634"/>
                    </a:lnTo>
                    <a:lnTo>
                      <a:pt x="4963" y="631"/>
                    </a:lnTo>
                    <a:lnTo>
                      <a:pt x="4953" y="627"/>
                    </a:lnTo>
                    <a:lnTo>
                      <a:pt x="4943" y="622"/>
                    </a:lnTo>
                    <a:lnTo>
                      <a:pt x="4934" y="617"/>
                    </a:lnTo>
                    <a:lnTo>
                      <a:pt x="4925" y="612"/>
                    </a:lnTo>
                    <a:lnTo>
                      <a:pt x="4917" y="605"/>
                    </a:lnTo>
                    <a:lnTo>
                      <a:pt x="4909" y="598"/>
                    </a:lnTo>
                    <a:lnTo>
                      <a:pt x="4900" y="592"/>
                    </a:lnTo>
                    <a:lnTo>
                      <a:pt x="4893" y="584"/>
                    </a:lnTo>
                    <a:lnTo>
                      <a:pt x="4886" y="576"/>
                    </a:lnTo>
                    <a:lnTo>
                      <a:pt x="4879" y="567"/>
                    </a:lnTo>
                    <a:lnTo>
                      <a:pt x="4873" y="559"/>
                    </a:lnTo>
                    <a:lnTo>
                      <a:pt x="4866" y="551"/>
                    </a:lnTo>
                    <a:lnTo>
                      <a:pt x="4861" y="542"/>
                    </a:lnTo>
                    <a:lnTo>
                      <a:pt x="4856" y="531"/>
                    </a:lnTo>
                    <a:lnTo>
                      <a:pt x="4852" y="522"/>
                    </a:lnTo>
                    <a:lnTo>
                      <a:pt x="4848" y="512"/>
                    </a:lnTo>
                    <a:lnTo>
                      <a:pt x="4845" y="501"/>
                    </a:lnTo>
                    <a:lnTo>
                      <a:pt x="4842" y="490"/>
                    </a:lnTo>
                    <a:lnTo>
                      <a:pt x="4840" y="480"/>
                    </a:lnTo>
                    <a:lnTo>
                      <a:pt x="4837" y="469"/>
                    </a:lnTo>
                    <a:lnTo>
                      <a:pt x="4835" y="445"/>
                    </a:lnTo>
                    <a:lnTo>
                      <a:pt x="4834" y="419"/>
                    </a:lnTo>
                    <a:lnTo>
                      <a:pt x="4835" y="394"/>
                    </a:lnTo>
                    <a:lnTo>
                      <a:pt x="4837" y="370"/>
                    </a:lnTo>
                    <a:lnTo>
                      <a:pt x="4842" y="346"/>
                    </a:lnTo>
                    <a:lnTo>
                      <a:pt x="4848" y="324"/>
                    </a:lnTo>
                    <a:lnTo>
                      <a:pt x="4852" y="313"/>
                    </a:lnTo>
                    <a:lnTo>
                      <a:pt x="4856" y="303"/>
                    </a:lnTo>
                    <a:lnTo>
                      <a:pt x="4860" y="293"/>
                    </a:lnTo>
                    <a:lnTo>
                      <a:pt x="4865" y="282"/>
                    </a:lnTo>
                    <a:lnTo>
                      <a:pt x="4872" y="273"/>
                    </a:lnTo>
                    <a:lnTo>
                      <a:pt x="4878" y="264"/>
                    </a:lnTo>
                    <a:lnTo>
                      <a:pt x="4884" y="255"/>
                    </a:lnTo>
                    <a:lnTo>
                      <a:pt x="4891" y="246"/>
                    </a:lnTo>
                    <a:lnTo>
                      <a:pt x="4898" y="238"/>
                    </a:lnTo>
                    <a:lnTo>
                      <a:pt x="4905" y="230"/>
                    </a:lnTo>
                    <a:lnTo>
                      <a:pt x="4914" y="223"/>
                    </a:lnTo>
                    <a:lnTo>
                      <a:pt x="4922" y="217"/>
                    </a:lnTo>
                    <a:lnTo>
                      <a:pt x="4930" y="210"/>
                    </a:lnTo>
                    <a:lnTo>
                      <a:pt x="4939" y="204"/>
                    </a:lnTo>
                    <a:lnTo>
                      <a:pt x="4949" y="199"/>
                    </a:lnTo>
                    <a:lnTo>
                      <a:pt x="4958" y="195"/>
                    </a:lnTo>
                    <a:lnTo>
                      <a:pt x="4967" y="191"/>
                    </a:lnTo>
                    <a:lnTo>
                      <a:pt x="4977" y="187"/>
                    </a:lnTo>
                    <a:lnTo>
                      <a:pt x="4988" y="185"/>
                    </a:lnTo>
                    <a:lnTo>
                      <a:pt x="4999" y="182"/>
                    </a:lnTo>
                    <a:lnTo>
                      <a:pt x="5009" y="179"/>
                    </a:lnTo>
                    <a:lnTo>
                      <a:pt x="5021" y="178"/>
                    </a:lnTo>
                    <a:lnTo>
                      <a:pt x="5032" y="177"/>
                    </a:lnTo>
                    <a:lnTo>
                      <a:pt x="5044" y="177"/>
                    </a:lnTo>
                    <a:lnTo>
                      <a:pt x="5055" y="177"/>
                    </a:lnTo>
                    <a:lnTo>
                      <a:pt x="5068" y="178"/>
                    </a:lnTo>
                    <a:lnTo>
                      <a:pt x="5079" y="181"/>
                    </a:lnTo>
                    <a:lnTo>
                      <a:pt x="5090" y="183"/>
                    </a:lnTo>
                    <a:lnTo>
                      <a:pt x="5101" y="185"/>
                    </a:lnTo>
                    <a:lnTo>
                      <a:pt x="5111" y="188"/>
                    </a:lnTo>
                    <a:lnTo>
                      <a:pt x="5120" y="192"/>
                    </a:lnTo>
                    <a:lnTo>
                      <a:pt x="5129" y="196"/>
                    </a:lnTo>
                    <a:lnTo>
                      <a:pt x="5139" y="201"/>
                    </a:lnTo>
                    <a:lnTo>
                      <a:pt x="5148" y="206"/>
                    </a:lnTo>
                    <a:lnTo>
                      <a:pt x="5156" y="212"/>
                    </a:lnTo>
                    <a:lnTo>
                      <a:pt x="5163" y="220"/>
                    </a:lnTo>
                    <a:lnTo>
                      <a:pt x="5172" y="227"/>
                    </a:lnTo>
                    <a:lnTo>
                      <a:pt x="5178" y="234"/>
                    </a:lnTo>
                    <a:lnTo>
                      <a:pt x="5185" y="242"/>
                    </a:lnTo>
                    <a:lnTo>
                      <a:pt x="5191" y="251"/>
                    </a:lnTo>
                    <a:lnTo>
                      <a:pt x="5200" y="266"/>
                    </a:lnTo>
                    <a:lnTo>
                      <a:pt x="5208" y="281"/>
                    </a:lnTo>
                    <a:lnTo>
                      <a:pt x="5215" y="298"/>
                    </a:lnTo>
                    <a:lnTo>
                      <a:pt x="5220" y="314"/>
                    </a:lnTo>
                    <a:lnTo>
                      <a:pt x="5224" y="332"/>
                    </a:lnTo>
                    <a:lnTo>
                      <a:pt x="5227" y="349"/>
                    </a:lnTo>
                    <a:lnTo>
                      <a:pt x="5229" y="369"/>
                    </a:lnTo>
                    <a:lnTo>
                      <a:pt x="5229" y="388"/>
                    </a:lnTo>
                    <a:lnTo>
                      <a:pt x="5229" y="400"/>
                    </a:lnTo>
                    <a:lnTo>
                      <a:pt x="5228" y="410"/>
                    </a:lnTo>
                    <a:lnTo>
                      <a:pt x="5227" y="419"/>
                    </a:lnTo>
                    <a:lnTo>
                      <a:pt x="5225" y="427"/>
                    </a:lnTo>
                    <a:close/>
                    <a:moveTo>
                      <a:pt x="4913" y="368"/>
                    </a:moveTo>
                    <a:lnTo>
                      <a:pt x="5150" y="368"/>
                    </a:lnTo>
                    <a:lnTo>
                      <a:pt x="5150" y="355"/>
                    </a:lnTo>
                    <a:lnTo>
                      <a:pt x="5149" y="344"/>
                    </a:lnTo>
                    <a:lnTo>
                      <a:pt x="5148" y="332"/>
                    </a:lnTo>
                    <a:lnTo>
                      <a:pt x="5145" y="321"/>
                    </a:lnTo>
                    <a:lnTo>
                      <a:pt x="5142" y="311"/>
                    </a:lnTo>
                    <a:lnTo>
                      <a:pt x="5139" y="301"/>
                    </a:lnTo>
                    <a:lnTo>
                      <a:pt x="5134" y="292"/>
                    </a:lnTo>
                    <a:lnTo>
                      <a:pt x="5128" y="282"/>
                    </a:lnTo>
                    <a:lnTo>
                      <a:pt x="5120" y="271"/>
                    </a:lnTo>
                    <a:lnTo>
                      <a:pt x="5112" y="262"/>
                    </a:lnTo>
                    <a:lnTo>
                      <a:pt x="5102" y="254"/>
                    </a:lnTo>
                    <a:lnTo>
                      <a:pt x="5091" y="247"/>
                    </a:lnTo>
                    <a:lnTo>
                      <a:pt x="5079" y="242"/>
                    </a:lnTo>
                    <a:lnTo>
                      <a:pt x="5067" y="239"/>
                    </a:lnTo>
                    <a:lnTo>
                      <a:pt x="5052" y="237"/>
                    </a:lnTo>
                    <a:lnTo>
                      <a:pt x="5037" y="236"/>
                    </a:lnTo>
                    <a:lnTo>
                      <a:pt x="5024" y="237"/>
                    </a:lnTo>
                    <a:lnTo>
                      <a:pt x="5010" y="239"/>
                    </a:lnTo>
                    <a:lnTo>
                      <a:pt x="4998" y="242"/>
                    </a:lnTo>
                    <a:lnTo>
                      <a:pt x="4987" y="247"/>
                    </a:lnTo>
                    <a:lnTo>
                      <a:pt x="4975" y="254"/>
                    </a:lnTo>
                    <a:lnTo>
                      <a:pt x="4965" y="261"/>
                    </a:lnTo>
                    <a:lnTo>
                      <a:pt x="4956" y="270"/>
                    </a:lnTo>
                    <a:lnTo>
                      <a:pt x="4947" y="280"/>
                    </a:lnTo>
                    <a:lnTo>
                      <a:pt x="4940" y="290"/>
                    </a:lnTo>
                    <a:lnTo>
                      <a:pt x="4934" y="300"/>
                    </a:lnTo>
                    <a:lnTo>
                      <a:pt x="4929" y="310"/>
                    </a:lnTo>
                    <a:lnTo>
                      <a:pt x="4924" y="320"/>
                    </a:lnTo>
                    <a:lnTo>
                      <a:pt x="4920" y="332"/>
                    </a:lnTo>
                    <a:lnTo>
                      <a:pt x="4917" y="343"/>
                    </a:lnTo>
                    <a:lnTo>
                      <a:pt x="4914" y="355"/>
                    </a:lnTo>
                    <a:lnTo>
                      <a:pt x="4913" y="368"/>
                    </a:lnTo>
                    <a:close/>
                    <a:moveTo>
                      <a:pt x="5330" y="637"/>
                    </a:moveTo>
                    <a:lnTo>
                      <a:pt x="5330" y="328"/>
                    </a:lnTo>
                    <a:lnTo>
                      <a:pt x="5330" y="291"/>
                    </a:lnTo>
                    <a:lnTo>
                      <a:pt x="5330" y="256"/>
                    </a:lnTo>
                    <a:lnTo>
                      <a:pt x="5329" y="221"/>
                    </a:lnTo>
                    <a:lnTo>
                      <a:pt x="5328" y="188"/>
                    </a:lnTo>
                    <a:lnTo>
                      <a:pt x="5399" y="188"/>
                    </a:lnTo>
                    <a:lnTo>
                      <a:pt x="5402" y="276"/>
                    </a:lnTo>
                    <a:lnTo>
                      <a:pt x="5406" y="276"/>
                    </a:lnTo>
                    <a:lnTo>
                      <a:pt x="5409" y="265"/>
                    </a:lnTo>
                    <a:lnTo>
                      <a:pt x="5414" y="255"/>
                    </a:lnTo>
                    <a:lnTo>
                      <a:pt x="5419" y="245"/>
                    </a:lnTo>
                    <a:lnTo>
                      <a:pt x="5425" y="236"/>
                    </a:lnTo>
                    <a:lnTo>
                      <a:pt x="5432" y="227"/>
                    </a:lnTo>
                    <a:lnTo>
                      <a:pt x="5439" y="219"/>
                    </a:lnTo>
                    <a:lnTo>
                      <a:pt x="5446" y="211"/>
                    </a:lnTo>
                    <a:lnTo>
                      <a:pt x="5454" y="204"/>
                    </a:lnTo>
                    <a:lnTo>
                      <a:pt x="5463" y="198"/>
                    </a:lnTo>
                    <a:lnTo>
                      <a:pt x="5472" y="193"/>
                    </a:lnTo>
                    <a:lnTo>
                      <a:pt x="5481" y="188"/>
                    </a:lnTo>
                    <a:lnTo>
                      <a:pt x="5490" y="185"/>
                    </a:lnTo>
                    <a:lnTo>
                      <a:pt x="5500" y="182"/>
                    </a:lnTo>
                    <a:lnTo>
                      <a:pt x="5510" y="179"/>
                    </a:lnTo>
                    <a:lnTo>
                      <a:pt x="5520" y="177"/>
                    </a:lnTo>
                    <a:lnTo>
                      <a:pt x="5529" y="177"/>
                    </a:lnTo>
                    <a:lnTo>
                      <a:pt x="5541" y="178"/>
                    </a:lnTo>
                    <a:lnTo>
                      <a:pt x="5553" y="181"/>
                    </a:lnTo>
                    <a:lnTo>
                      <a:pt x="5553" y="258"/>
                    </a:lnTo>
                    <a:lnTo>
                      <a:pt x="5539" y="256"/>
                    </a:lnTo>
                    <a:lnTo>
                      <a:pt x="5524" y="255"/>
                    </a:lnTo>
                    <a:lnTo>
                      <a:pt x="5511" y="256"/>
                    </a:lnTo>
                    <a:lnTo>
                      <a:pt x="5498" y="258"/>
                    </a:lnTo>
                    <a:lnTo>
                      <a:pt x="5486" y="261"/>
                    </a:lnTo>
                    <a:lnTo>
                      <a:pt x="5475" y="266"/>
                    </a:lnTo>
                    <a:lnTo>
                      <a:pt x="5464" y="272"/>
                    </a:lnTo>
                    <a:lnTo>
                      <a:pt x="5455" y="280"/>
                    </a:lnTo>
                    <a:lnTo>
                      <a:pt x="5446" y="290"/>
                    </a:lnTo>
                    <a:lnTo>
                      <a:pt x="5438" y="300"/>
                    </a:lnTo>
                    <a:lnTo>
                      <a:pt x="5432" y="310"/>
                    </a:lnTo>
                    <a:lnTo>
                      <a:pt x="5426" y="321"/>
                    </a:lnTo>
                    <a:lnTo>
                      <a:pt x="5421" y="333"/>
                    </a:lnTo>
                    <a:lnTo>
                      <a:pt x="5418" y="344"/>
                    </a:lnTo>
                    <a:lnTo>
                      <a:pt x="5415" y="356"/>
                    </a:lnTo>
                    <a:lnTo>
                      <a:pt x="5413" y="370"/>
                    </a:lnTo>
                    <a:lnTo>
                      <a:pt x="5411" y="383"/>
                    </a:lnTo>
                    <a:lnTo>
                      <a:pt x="5411" y="398"/>
                    </a:lnTo>
                    <a:lnTo>
                      <a:pt x="5411" y="637"/>
                    </a:lnTo>
                    <a:lnTo>
                      <a:pt x="5330" y="637"/>
                    </a:lnTo>
                    <a:close/>
                    <a:moveTo>
                      <a:pt x="5652" y="105"/>
                    </a:moveTo>
                    <a:lnTo>
                      <a:pt x="5732" y="80"/>
                    </a:lnTo>
                    <a:lnTo>
                      <a:pt x="5732" y="188"/>
                    </a:lnTo>
                    <a:lnTo>
                      <a:pt x="5849" y="188"/>
                    </a:lnTo>
                    <a:lnTo>
                      <a:pt x="5849" y="249"/>
                    </a:lnTo>
                    <a:lnTo>
                      <a:pt x="5732" y="249"/>
                    </a:lnTo>
                    <a:lnTo>
                      <a:pt x="5732" y="492"/>
                    </a:lnTo>
                    <a:lnTo>
                      <a:pt x="5733" y="503"/>
                    </a:lnTo>
                    <a:lnTo>
                      <a:pt x="5733" y="513"/>
                    </a:lnTo>
                    <a:lnTo>
                      <a:pt x="5734" y="522"/>
                    </a:lnTo>
                    <a:lnTo>
                      <a:pt x="5736" y="530"/>
                    </a:lnTo>
                    <a:lnTo>
                      <a:pt x="5738" y="539"/>
                    </a:lnTo>
                    <a:lnTo>
                      <a:pt x="5741" y="546"/>
                    </a:lnTo>
                    <a:lnTo>
                      <a:pt x="5744" y="552"/>
                    </a:lnTo>
                    <a:lnTo>
                      <a:pt x="5747" y="557"/>
                    </a:lnTo>
                    <a:lnTo>
                      <a:pt x="5751" y="562"/>
                    </a:lnTo>
                    <a:lnTo>
                      <a:pt x="5756" y="567"/>
                    </a:lnTo>
                    <a:lnTo>
                      <a:pt x="5760" y="570"/>
                    </a:lnTo>
                    <a:lnTo>
                      <a:pt x="5766" y="573"/>
                    </a:lnTo>
                    <a:lnTo>
                      <a:pt x="5773" y="577"/>
                    </a:lnTo>
                    <a:lnTo>
                      <a:pt x="5779" y="578"/>
                    </a:lnTo>
                    <a:lnTo>
                      <a:pt x="5786" y="579"/>
                    </a:lnTo>
                    <a:lnTo>
                      <a:pt x="5793" y="580"/>
                    </a:lnTo>
                    <a:lnTo>
                      <a:pt x="5807" y="579"/>
                    </a:lnTo>
                    <a:lnTo>
                      <a:pt x="5819" y="578"/>
                    </a:lnTo>
                    <a:lnTo>
                      <a:pt x="5830" y="577"/>
                    </a:lnTo>
                    <a:lnTo>
                      <a:pt x="5840" y="573"/>
                    </a:lnTo>
                    <a:lnTo>
                      <a:pt x="5844" y="635"/>
                    </a:lnTo>
                    <a:lnTo>
                      <a:pt x="5829" y="640"/>
                    </a:lnTo>
                    <a:lnTo>
                      <a:pt x="5812" y="644"/>
                    </a:lnTo>
                    <a:lnTo>
                      <a:pt x="5792" y="647"/>
                    </a:lnTo>
                    <a:lnTo>
                      <a:pt x="5772" y="648"/>
                    </a:lnTo>
                    <a:lnTo>
                      <a:pt x="5758" y="647"/>
                    </a:lnTo>
                    <a:lnTo>
                      <a:pt x="5745" y="644"/>
                    </a:lnTo>
                    <a:lnTo>
                      <a:pt x="5733" y="642"/>
                    </a:lnTo>
                    <a:lnTo>
                      <a:pt x="5721" y="638"/>
                    </a:lnTo>
                    <a:lnTo>
                      <a:pt x="5710" y="633"/>
                    </a:lnTo>
                    <a:lnTo>
                      <a:pt x="5701" y="627"/>
                    </a:lnTo>
                    <a:lnTo>
                      <a:pt x="5691" y="620"/>
                    </a:lnTo>
                    <a:lnTo>
                      <a:pt x="5683" y="612"/>
                    </a:lnTo>
                    <a:lnTo>
                      <a:pt x="5676" y="602"/>
                    </a:lnTo>
                    <a:lnTo>
                      <a:pt x="5670" y="591"/>
                    </a:lnTo>
                    <a:lnTo>
                      <a:pt x="5665" y="579"/>
                    </a:lnTo>
                    <a:lnTo>
                      <a:pt x="5660" y="565"/>
                    </a:lnTo>
                    <a:lnTo>
                      <a:pt x="5657" y="550"/>
                    </a:lnTo>
                    <a:lnTo>
                      <a:pt x="5654" y="532"/>
                    </a:lnTo>
                    <a:lnTo>
                      <a:pt x="5652" y="515"/>
                    </a:lnTo>
                    <a:lnTo>
                      <a:pt x="5652" y="495"/>
                    </a:lnTo>
                    <a:lnTo>
                      <a:pt x="5652" y="249"/>
                    </a:lnTo>
                    <a:lnTo>
                      <a:pt x="5583" y="249"/>
                    </a:lnTo>
                    <a:lnTo>
                      <a:pt x="5583" y="188"/>
                    </a:lnTo>
                    <a:lnTo>
                      <a:pt x="5652" y="188"/>
                    </a:lnTo>
                    <a:lnTo>
                      <a:pt x="5652" y="105"/>
                    </a:lnTo>
                    <a:close/>
                    <a:moveTo>
                      <a:pt x="6256" y="362"/>
                    </a:moveTo>
                    <a:lnTo>
                      <a:pt x="6256" y="529"/>
                    </a:lnTo>
                    <a:lnTo>
                      <a:pt x="6257" y="561"/>
                    </a:lnTo>
                    <a:lnTo>
                      <a:pt x="6258" y="589"/>
                    </a:lnTo>
                    <a:lnTo>
                      <a:pt x="6260" y="615"/>
                    </a:lnTo>
                    <a:lnTo>
                      <a:pt x="6263" y="637"/>
                    </a:lnTo>
                    <a:lnTo>
                      <a:pt x="6189" y="637"/>
                    </a:lnTo>
                    <a:lnTo>
                      <a:pt x="6183" y="581"/>
                    </a:lnTo>
                    <a:lnTo>
                      <a:pt x="6180" y="581"/>
                    </a:lnTo>
                    <a:lnTo>
                      <a:pt x="6173" y="588"/>
                    </a:lnTo>
                    <a:lnTo>
                      <a:pt x="6167" y="596"/>
                    </a:lnTo>
                    <a:lnTo>
                      <a:pt x="6160" y="603"/>
                    </a:lnTo>
                    <a:lnTo>
                      <a:pt x="6154" y="610"/>
                    </a:lnTo>
                    <a:lnTo>
                      <a:pt x="6146" y="616"/>
                    </a:lnTo>
                    <a:lnTo>
                      <a:pt x="6138" y="621"/>
                    </a:lnTo>
                    <a:lnTo>
                      <a:pt x="6130" y="626"/>
                    </a:lnTo>
                    <a:lnTo>
                      <a:pt x="6122" y="630"/>
                    </a:lnTo>
                    <a:lnTo>
                      <a:pt x="6113" y="634"/>
                    </a:lnTo>
                    <a:lnTo>
                      <a:pt x="6104" y="637"/>
                    </a:lnTo>
                    <a:lnTo>
                      <a:pt x="6094" y="640"/>
                    </a:lnTo>
                    <a:lnTo>
                      <a:pt x="6085" y="642"/>
                    </a:lnTo>
                    <a:lnTo>
                      <a:pt x="6075" y="644"/>
                    </a:lnTo>
                    <a:lnTo>
                      <a:pt x="6064" y="647"/>
                    </a:lnTo>
                    <a:lnTo>
                      <a:pt x="6053" y="647"/>
                    </a:lnTo>
                    <a:lnTo>
                      <a:pt x="6043" y="648"/>
                    </a:lnTo>
                    <a:lnTo>
                      <a:pt x="6026" y="647"/>
                    </a:lnTo>
                    <a:lnTo>
                      <a:pt x="6012" y="644"/>
                    </a:lnTo>
                    <a:lnTo>
                      <a:pt x="5998" y="641"/>
                    </a:lnTo>
                    <a:lnTo>
                      <a:pt x="5984" y="637"/>
                    </a:lnTo>
                    <a:lnTo>
                      <a:pt x="5972" y="631"/>
                    </a:lnTo>
                    <a:lnTo>
                      <a:pt x="5961" y="625"/>
                    </a:lnTo>
                    <a:lnTo>
                      <a:pt x="5949" y="617"/>
                    </a:lnTo>
                    <a:lnTo>
                      <a:pt x="5939" y="607"/>
                    </a:lnTo>
                    <a:lnTo>
                      <a:pt x="5932" y="598"/>
                    </a:lnTo>
                    <a:lnTo>
                      <a:pt x="5925" y="588"/>
                    </a:lnTo>
                    <a:lnTo>
                      <a:pt x="5919" y="578"/>
                    </a:lnTo>
                    <a:lnTo>
                      <a:pt x="5913" y="566"/>
                    </a:lnTo>
                    <a:lnTo>
                      <a:pt x="5910" y="555"/>
                    </a:lnTo>
                    <a:lnTo>
                      <a:pt x="5907" y="543"/>
                    </a:lnTo>
                    <a:lnTo>
                      <a:pt x="5906" y="531"/>
                    </a:lnTo>
                    <a:lnTo>
                      <a:pt x="5905" y="518"/>
                    </a:lnTo>
                    <a:lnTo>
                      <a:pt x="5905" y="508"/>
                    </a:lnTo>
                    <a:lnTo>
                      <a:pt x="5906" y="498"/>
                    </a:lnTo>
                    <a:lnTo>
                      <a:pt x="5907" y="489"/>
                    </a:lnTo>
                    <a:lnTo>
                      <a:pt x="5909" y="480"/>
                    </a:lnTo>
                    <a:lnTo>
                      <a:pt x="5912" y="471"/>
                    </a:lnTo>
                    <a:lnTo>
                      <a:pt x="5915" y="462"/>
                    </a:lnTo>
                    <a:lnTo>
                      <a:pt x="5919" y="454"/>
                    </a:lnTo>
                    <a:lnTo>
                      <a:pt x="5923" y="446"/>
                    </a:lnTo>
                    <a:lnTo>
                      <a:pt x="5928" y="439"/>
                    </a:lnTo>
                    <a:lnTo>
                      <a:pt x="5933" y="432"/>
                    </a:lnTo>
                    <a:lnTo>
                      <a:pt x="5938" y="424"/>
                    </a:lnTo>
                    <a:lnTo>
                      <a:pt x="5944" y="417"/>
                    </a:lnTo>
                    <a:lnTo>
                      <a:pt x="5951" y="411"/>
                    </a:lnTo>
                    <a:lnTo>
                      <a:pt x="5959" y="405"/>
                    </a:lnTo>
                    <a:lnTo>
                      <a:pt x="5967" y="399"/>
                    </a:lnTo>
                    <a:lnTo>
                      <a:pt x="5975" y="393"/>
                    </a:lnTo>
                    <a:lnTo>
                      <a:pt x="5994" y="383"/>
                    </a:lnTo>
                    <a:lnTo>
                      <a:pt x="6014" y="374"/>
                    </a:lnTo>
                    <a:lnTo>
                      <a:pt x="6036" y="367"/>
                    </a:lnTo>
                    <a:lnTo>
                      <a:pt x="6060" y="362"/>
                    </a:lnTo>
                    <a:lnTo>
                      <a:pt x="6086" y="356"/>
                    </a:lnTo>
                    <a:lnTo>
                      <a:pt x="6114" y="353"/>
                    </a:lnTo>
                    <a:lnTo>
                      <a:pt x="6144" y="351"/>
                    </a:lnTo>
                    <a:lnTo>
                      <a:pt x="6175" y="351"/>
                    </a:lnTo>
                    <a:lnTo>
                      <a:pt x="6175" y="342"/>
                    </a:lnTo>
                    <a:lnTo>
                      <a:pt x="6174" y="329"/>
                    </a:lnTo>
                    <a:lnTo>
                      <a:pt x="6173" y="317"/>
                    </a:lnTo>
                    <a:lnTo>
                      <a:pt x="6171" y="306"/>
                    </a:lnTo>
                    <a:lnTo>
                      <a:pt x="6168" y="296"/>
                    </a:lnTo>
                    <a:lnTo>
                      <a:pt x="6165" y="286"/>
                    </a:lnTo>
                    <a:lnTo>
                      <a:pt x="6161" y="278"/>
                    </a:lnTo>
                    <a:lnTo>
                      <a:pt x="6156" y="271"/>
                    </a:lnTo>
                    <a:lnTo>
                      <a:pt x="6150" y="264"/>
                    </a:lnTo>
                    <a:lnTo>
                      <a:pt x="6143" y="258"/>
                    </a:lnTo>
                    <a:lnTo>
                      <a:pt x="6135" y="253"/>
                    </a:lnTo>
                    <a:lnTo>
                      <a:pt x="6127" y="248"/>
                    </a:lnTo>
                    <a:lnTo>
                      <a:pt x="6118" y="244"/>
                    </a:lnTo>
                    <a:lnTo>
                      <a:pt x="6108" y="241"/>
                    </a:lnTo>
                    <a:lnTo>
                      <a:pt x="6097" y="239"/>
                    </a:lnTo>
                    <a:lnTo>
                      <a:pt x="6085" y="238"/>
                    </a:lnTo>
                    <a:lnTo>
                      <a:pt x="6073" y="238"/>
                    </a:lnTo>
                    <a:lnTo>
                      <a:pt x="6056" y="238"/>
                    </a:lnTo>
                    <a:lnTo>
                      <a:pt x="6041" y="240"/>
                    </a:lnTo>
                    <a:lnTo>
                      <a:pt x="6025" y="242"/>
                    </a:lnTo>
                    <a:lnTo>
                      <a:pt x="6010" y="246"/>
                    </a:lnTo>
                    <a:lnTo>
                      <a:pt x="5996" y="250"/>
                    </a:lnTo>
                    <a:lnTo>
                      <a:pt x="5982" y="257"/>
                    </a:lnTo>
                    <a:lnTo>
                      <a:pt x="5969" y="264"/>
                    </a:lnTo>
                    <a:lnTo>
                      <a:pt x="5957" y="271"/>
                    </a:lnTo>
                    <a:lnTo>
                      <a:pt x="5938" y="218"/>
                    </a:lnTo>
                    <a:lnTo>
                      <a:pt x="5953" y="208"/>
                    </a:lnTo>
                    <a:lnTo>
                      <a:pt x="5970" y="200"/>
                    </a:lnTo>
                    <a:lnTo>
                      <a:pt x="5987" y="193"/>
                    </a:lnTo>
                    <a:lnTo>
                      <a:pt x="6005" y="188"/>
                    </a:lnTo>
                    <a:lnTo>
                      <a:pt x="6024" y="183"/>
                    </a:lnTo>
                    <a:lnTo>
                      <a:pt x="6044" y="179"/>
                    </a:lnTo>
                    <a:lnTo>
                      <a:pt x="6063" y="178"/>
                    </a:lnTo>
                    <a:lnTo>
                      <a:pt x="6085" y="177"/>
                    </a:lnTo>
                    <a:lnTo>
                      <a:pt x="6106" y="178"/>
                    </a:lnTo>
                    <a:lnTo>
                      <a:pt x="6125" y="181"/>
                    </a:lnTo>
                    <a:lnTo>
                      <a:pt x="6143" y="184"/>
                    </a:lnTo>
                    <a:lnTo>
                      <a:pt x="6160" y="189"/>
                    </a:lnTo>
                    <a:lnTo>
                      <a:pt x="6175" y="195"/>
                    </a:lnTo>
                    <a:lnTo>
                      <a:pt x="6189" y="203"/>
                    </a:lnTo>
                    <a:lnTo>
                      <a:pt x="6202" y="212"/>
                    </a:lnTo>
                    <a:lnTo>
                      <a:pt x="6213" y="224"/>
                    </a:lnTo>
                    <a:lnTo>
                      <a:pt x="6223" y="236"/>
                    </a:lnTo>
                    <a:lnTo>
                      <a:pt x="6232" y="249"/>
                    </a:lnTo>
                    <a:lnTo>
                      <a:pt x="6239" y="264"/>
                    </a:lnTo>
                    <a:lnTo>
                      <a:pt x="6245" y="280"/>
                    </a:lnTo>
                    <a:lnTo>
                      <a:pt x="6249" y="299"/>
                    </a:lnTo>
                    <a:lnTo>
                      <a:pt x="6254" y="318"/>
                    </a:lnTo>
                    <a:lnTo>
                      <a:pt x="6255" y="339"/>
                    </a:lnTo>
                    <a:lnTo>
                      <a:pt x="6256" y="362"/>
                    </a:lnTo>
                    <a:close/>
                    <a:moveTo>
                      <a:pt x="6175" y="486"/>
                    </a:moveTo>
                    <a:lnTo>
                      <a:pt x="6175" y="408"/>
                    </a:lnTo>
                    <a:lnTo>
                      <a:pt x="6152" y="408"/>
                    </a:lnTo>
                    <a:lnTo>
                      <a:pt x="6131" y="409"/>
                    </a:lnTo>
                    <a:lnTo>
                      <a:pt x="6111" y="410"/>
                    </a:lnTo>
                    <a:lnTo>
                      <a:pt x="6092" y="413"/>
                    </a:lnTo>
                    <a:lnTo>
                      <a:pt x="6076" y="416"/>
                    </a:lnTo>
                    <a:lnTo>
                      <a:pt x="6060" y="420"/>
                    </a:lnTo>
                    <a:lnTo>
                      <a:pt x="6046" y="425"/>
                    </a:lnTo>
                    <a:lnTo>
                      <a:pt x="6034" y="432"/>
                    </a:lnTo>
                    <a:lnTo>
                      <a:pt x="6022" y="438"/>
                    </a:lnTo>
                    <a:lnTo>
                      <a:pt x="6013" y="445"/>
                    </a:lnTo>
                    <a:lnTo>
                      <a:pt x="6005" y="454"/>
                    </a:lnTo>
                    <a:lnTo>
                      <a:pt x="5999" y="463"/>
                    </a:lnTo>
                    <a:lnTo>
                      <a:pt x="5994" y="474"/>
                    </a:lnTo>
                    <a:lnTo>
                      <a:pt x="5989" y="484"/>
                    </a:lnTo>
                    <a:lnTo>
                      <a:pt x="5987" y="496"/>
                    </a:lnTo>
                    <a:lnTo>
                      <a:pt x="5986" y="509"/>
                    </a:lnTo>
                    <a:lnTo>
                      <a:pt x="5987" y="518"/>
                    </a:lnTo>
                    <a:lnTo>
                      <a:pt x="5988" y="527"/>
                    </a:lnTo>
                    <a:lnTo>
                      <a:pt x="5990" y="534"/>
                    </a:lnTo>
                    <a:lnTo>
                      <a:pt x="5993" y="543"/>
                    </a:lnTo>
                    <a:lnTo>
                      <a:pt x="5996" y="550"/>
                    </a:lnTo>
                    <a:lnTo>
                      <a:pt x="6000" y="556"/>
                    </a:lnTo>
                    <a:lnTo>
                      <a:pt x="6005" y="562"/>
                    </a:lnTo>
                    <a:lnTo>
                      <a:pt x="6010" y="567"/>
                    </a:lnTo>
                    <a:lnTo>
                      <a:pt x="6015" y="571"/>
                    </a:lnTo>
                    <a:lnTo>
                      <a:pt x="6020" y="576"/>
                    </a:lnTo>
                    <a:lnTo>
                      <a:pt x="6026" y="579"/>
                    </a:lnTo>
                    <a:lnTo>
                      <a:pt x="6034" y="582"/>
                    </a:lnTo>
                    <a:lnTo>
                      <a:pt x="6040" y="584"/>
                    </a:lnTo>
                    <a:lnTo>
                      <a:pt x="6047" y="586"/>
                    </a:lnTo>
                    <a:lnTo>
                      <a:pt x="6055" y="587"/>
                    </a:lnTo>
                    <a:lnTo>
                      <a:pt x="6063" y="587"/>
                    </a:lnTo>
                    <a:lnTo>
                      <a:pt x="6073" y="587"/>
                    </a:lnTo>
                    <a:lnTo>
                      <a:pt x="6083" y="585"/>
                    </a:lnTo>
                    <a:lnTo>
                      <a:pt x="6092" y="584"/>
                    </a:lnTo>
                    <a:lnTo>
                      <a:pt x="6100" y="581"/>
                    </a:lnTo>
                    <a:lnTo>
                      <a:pt x="6110" y="578"/>
                    </a:lnTo>
                    <a:lnTo>
                      <a:pt x="6118" y="573"/>
                    </a:lnTo>
                    <a:lnTo>
                      <a:pt x="6126" y="569"/>
                    </a:lnTo>
                    <a:lnTo>
                      <a:pt x="6133" y="563"/>
                    </a:lnTo>
                    <a:lnTo>
                      <a:pt x="6140" y="558"/>
                    </a:lnTo>
                    <a:lnTo>
                      <a:pt x="6146" y="553"/>
                    </a:lnTo>
                    <a:lnTo>
                      <a:pt x="6152" y="547"/>
                    </a:lnTo>
                    <a:lnTo>
                      <a:pt x="6156" y="541"/>
                    </a:lnTo>
                    <a:lnTo>
                      <a:pt x="6161" y="533"/>
                    </a:lnTo>
                    <a:lnTo>
                      <a:pt x="6164" y="526"/>
                    </a:lnTo>
                    <a:lnTo>
                      <a:pt x="6167" y="519"/>
                    </a:lnTo>
                    <a:lnTo>
                      <a:pt x="6170" y="512"/>
                    </a:lnTo>
                    <a:lnTo>
                      <a:pt x="6172" y="506"/>
                    </a:lnTo>
                    <a:lnTo>
                      <a:pt x="6173" y="499"/>
                    </a:lnTo>
                    <a:lnTo>
                      <a:pt x="6174" y="493"/>
                    </a:lnTo>
                    <a:lnTo>
                      <a:pt x="6175" y="486"/>
                    </a:lnTo>
                    <a:close/>
                    <a:moveTo>
                      <a:pt x="6469" y="637"/>
                    </a:moveTo>
                    <a:lnTo>
                      <a:pt x="6387" y="637"/>
                    </a:lnTo>
                    <a:lnTo>
                      <a:pt x="6387" y="188"/>
                    </a:lnTo>
                    <a:lnTo>
                      <a:pt x="6469" y="188"/>
                    </a:lnTo>
                    <a:lnTo>
                      <a:pt x="6469" y="637"/>
                    </a:lnTo>
                    <a:close/>
                    <a:moveTo>
                      <a:pt x="6427" y="105"/>
                    </a:moveTo>
                    <a:lnTo>
                      <a:pt x="6426" y="105"/>
                    </a:lnTo>
                    <a:lnTo>
                      <a:pt x="6416" y="104"/>
                    </a:lnTo>
                    <a:lnTo>
                      <a:pt x="6406" y="101"/>
                    </a:lnTo>
                    <a:lnTo>
                      <a:pt x="6401" y="99"/>
                    </a:lnTo>
                    <a:lnTo>
                      <a:pt x="6397" y="96"/>
                    </a:lnTo>
                    <a:lnTo>
                      <a:pt x="6393" y="93"/>
                    </a:lnTo>
                    <a:lnTo>
                      <a:pt x="6389" y="90"/>
                    </a:lnTo>
                    <a:lnTo>
                      <a:pt x="6383" y="82"/>
                    </a:lnTo>
                    <a:lnTo>
                      <a:pt x="6379" y="72"/>
                    </a:lnTo>
                    <a:lnTo>
                      <a:pt x="6376" y="63"/>
                    </a:lnTo>
                    <a:lnTo>
                      <a:pt x="6375" y="52"/>
                    </a:lnTo>
                    <a:lnTo>
                      <a:pt x="6376" y="42"/>
                    </a:lnTo>
                    <a:lnTo>
                      <a:pt x="6379" y="32"/>
                    </a:lnTo>
                    <a:lnTo>
                      <a:pt x="6384" y="23"/>
                    </a:lnTo>
                    <a:lnTo>
                      <a:pt x="6390" y="16"/>
                    </a:lnTo>
                    <a:lnTo>
                      <a:pt x="6394" y="12"/>
                    </a:lnTo>
                    <a:lnTo>
                      <a:pt x="6398" y="9"/>
                    </a:lnTo>
                    <a:lnTo>
                      <a:pt x="6403" y="6"/>
                    </a:lnTo>
                    <a:lnTo>
                      <a:pt x="6407" y="4"/>
                    </a:lnTo>
                    <a:lnTo>
                      <a:pt x="6417" y="2"/>
                    </a:lnTo>
                    <a:lnTo>
                      <a:pt x="6428" y="0"/>
                    </a:lnTo>
                    <a:lnTo>
                      <a:pt x="6439" y="2"/>
                    </a:lnTo>
                    <a:lnTo>
                      <a:pt x="6449" y="4"/>
                    </a:lnTo>
                    <a:lnTo>
                      <a:pt x="6454" y="6"/>
                    </a:lnTo>
                    <a:lnTo>
                      <a:pt x="6458" y="9"/>
                    </a:lnTo>
                    <a:lnTo>
                      <a:pt x="6462" y="12"/>
                    </a:lnTo>
                    <a:lnTo>
                      <a:pt x="6465" y="15"/>
                    </a:lnTo>
                    <a:lnTo>
                      <a:pt x="6472" y="23"/>
                    </a:lnTo>
                    <a:lnTo>
                      <a:pt x="6476" y="31"/>
                    </a:lnTo>
                    <a:lnTo>
                      <a:pt x="6480" y="42"/>
                    </a:lnTo>
                    <a:lnTo>
                      <a:pt x="6480" y="52"/>
                    </a:lnTo>
                    <a:lnTo>
                      <a:pt x="6480" y="63"/>
                    </a:lnTo>
                    <a:lnTo>
                      <a:pt x="6476" y="72"/>
                    </a:lnTo>
                    <a:lnTo>
                      <a:pt x="6472" y="82"/>
                    </a:lnTo>
                    <a:lnTo>
                      <a:pt x="6465" y="90"/>
                    </a:lnTo>
                    <a:lnTo>
                      <a:pt x="6462" y="93"/>
                    </a:lnTo>
                    <a:lnTo>
                      <a:pt x="6458" y="96"/>
                    </a:lnTo>
                    <a:lnTo>
                      <a:pt x="6454" y="99"/>
                    </a:lnTo>
                    <a:lnTo>
                      <a:pt x="6449" y="101"/>
                    </a:lnTo>
                    <a:lnTo>
                      <a:pt x="6444" y="103"/>
                    </a:lnTo>
                    <a:lnTo>
                      <a:pt x="6438" y="104"/>
                    </a:lnTo>
                    <a:lnTo>
                      <a:pt x="6433" y="104"/>
                    </a:lnTo>
                    <a:lnTo>
                      <a:pt x="6427" y="105"/>
                    </a:lnTo>
                    <a:close/>
                    <a:moveTo>
                      <a:pt x="6604" y="637"/>
                    </a:moveTo>
                    <a:lnTo>
                      <a:pt x="6604" y="309"/>
                    </a:lnTo>
                    <a:lnTo>
                      <a:pt x="6604" y="280"/>
                    </a:lnTo>
                    <a:lnTo>
                      <a:pt x="6603" y="250"/>
                    </a:lnTo>
                    <a:lnTo>
                      <a:pt x="6602" y="220"/>
                    </a:lnTo>
                    <a:lnTo>
                      <a:pt x="6601" y="188"/>
                    </a:lnTo>
                    <a:lnTo>
                      <a:pt x="6673" y="188"/>
                    </a:lnTo>
                    <a:lnTo>
                      <a:pt x="6678" y="262"/>
                    </a:lnTo>
                    <a:lnTo>
                      <a:pt x="6679" y="262"/>
                    </a:lnTo>
                    <a:lnTo>
                      <a:pt x="6684" y="254"/>
                    </a:lnTo>
                    <a:lnTo>
                      <a:pt x="6690" y="245"/>
                    </a:lnTo>
                    <a:lnTo>
                      <a:pt x="6695" y="237"/>
                    </a:lnTo>
                    <a:lnTo>
                      <a:pt x="6703" y="230"/>
                    </a:lnTo>
                    <a:lnTo>
                      <a:pt x="6710" y="223"/>
                    </a:lnTo>
                    <a:lnTo>
                      <a:pt x="6717" y="217"/>
                    </a:lnTo>
                    <a:lnTo>
                      <a:pt x="6725" y="210"/>
                    </a:lnTo>
                    <a:lnTo>
                      <a:pt x="6734" y="204"/>
                    </a:lnTo>
                    <a:lnTo>
                      <a:pt x="6745" y="198"/>
                    </a:lnTo>
                    <a:lnTo>
                      <a:pt x="6756" y="193"/>
                    </a:lnTo>
                    <a:lnTo>
                      <a:pt x="6767" y="188"/>
                    </a:lnTo>
                    <a:lnTo>
                      <a:pt x="6779" y="185"/>
                    </a:lnTo>
                    <a:lnTo>
                      <a:pt x="6790" y="182"/>
                    </a:lnTo>
                    <a:lnTo>
                      <a:pt x="6802" y="179"/>
                    </a:lnTo>
                    <a:lnTo>
                      <a:pt x="6815" y="177"/>
                    </a:lnTo>
                    <a:lnTo>
                      <a:pt x="6828" y="177"/>
                    </a:lnTo>
                    <a:lnTo>
                      <a:pt x="6842" y="178"/>
                    </a:lnTo>
                    <a:lnTo>
                      <a:pt x="6857" y="179"/>
                    </a:lnTo>
                    <a:lnTo>
                      <a:pt x="6870" y="183"/>
                    </a:lnTo>
                    <a:lnTo>
                      <a:pt x="6883" y="187"/>
                    </a:lnTo>
                    <a:lnTo>
                      <a:pt x="6896" y="192"/>
                    </a:lnTo>
                    <a:lnTo>
                      <a:pt x="6908" y="199"/>
                    </a:lnTo>
                    <a:lnTo>
                      <a:pt x="6919" y="206"/>
                    </a:lnTo>
                    <a:lnTo>
                      <a:pt x="6930" y="215"/>
                    </a:lnTo>
                    <a:lnTo>
                      <a:pt x="6937" y="222"/>
                    </a:lnTo>
                    <a:lnTo>
                      <a:pt x="6943" y="229"/>
                    </a:lnTo>
                    <a:lnTo>
                      <a:pt x="6949" y="236"/>
                    </a:lnTo>
                    <a:lnTo>
                      <a:pt x="6954" y="244"/>
                    </a:lnTo>
                    <a:lnTo>
                      <a:pt x="6959" y="251"/>
                    </a:lnTo>
                    <a:lnTo>
                      <a:pt x="6965" y="261"/>
                    </a:lnTo>
                    <a:lnTo>
                      <a:pt x="6969" y="269"/>
                    </a:lnTo>
                    <a:lnTo>
                      <a:pt x="6972" y="279"/>
                    </a:lnTo>
                    <a:lnTo>
                      <a:pt x="6976" y="289"/>
                    </a:lnTo>
                    <a:lnTo>
                      <a:pt x="6978" y="299"/>
                    </a:lnTo>
                    <a:lnTo>
                      <a:pt x="6981" y="309"/>
                    </a:lnTo>
                    <a:lnTo>
                      <a:pt x="6983" y="320"/>
                    </a:lnTo>
                    <a:lnTo>
                      <a:pt x="6985" y="344"/>
                    </a:lnTo>
                    <a:lnTo>
                      <a:pt x="6986" y="369"/>
                    </a:lnTo>
                    <a:lnTo>
                      <a:pt x="6986" y="637"/>
                    </a:lnTo>
                    <a:lnTo>
                      <a:pt x="6905" y="637"/>
                    </a:lnTo>
                    <a:lnTo>
                      <a:pt x="6905" y="378"/>
                    </a:lnTo>
                    <a:lnTo>
                      <a:pt x="6904" y="362"/>
                    </a:lnTo>
                    <a:lnTo>
                      <a:pt x="6903" y="346"/>
                    </a:lnTo>
                    <a:lnTo>
                      <a:pt x="6901" y="333"/>
                    </a:lnTo>
                    <a:lnTo>
                      <a:pt x="6898" y="319"/>
                    </a:lnTo>
                    <a:lnTo>
                      <a:pt x="6895" y="307"/>
                    </a:lnTo>
                    <a:lnTo>
                      <a:pt x="6890" y="297"/>
                    </a:lnTo>
                    <a:lnTo>
                      <a:pt x="6884" y="286"/>
                    </a:lnTo>
                    <a:lnTo>
                      <a:pt x="6878" y="277"/>
                    </a:lnTo>
                    <a:lnTo>
                      <a:pt x="6872" y="270"/>
                    </a:lnTo>
                    <a:lnTo>
                      <a:pt x="6864" y="263"/>
                    </a:lnTo>
                    <a:lnTo>
                      <a:pt x="6856" y="258"/>
                    </a:lnTo>
                    <a:lnTo>
                      <a:pt x="6846" y="253"/>
                    </a:lnTo>
                    <a:lnTo>
                      <a:pt x="6836" y="249"/>
                    </a:lnTo>
                    <a:lnTo>
                      <a:pt x="6825" y="246"/>
                    </a:lnTo>
                    <a:lnTo>
                      <a:pt x="6814" y="244"/>
                    </a:lnTo>
                    <a:lnTo>
                      <a:pt x="6801" y="244"/>
                    </a:lnTo>
                    <a:lnTo>
                      <a:pt x="6791" y="244"/>
                    </a:lnTo>
                    <a:lnTo>
                      <a:pt x="6782" y="245"/>
                    </a:lnTo>
                    <a:lnTo>
                      <a:pt x="6772" y="247"/>
                    </a:lnTo>
                    <a:lnTo>
                      <a:pt x="6764" y="250"/>
                    </a:lnTo>
                    <a:lnTo>
                      <a:pt x="6756" y="254"/>
                    </a:lnTo>
                    <a:lnTo>
                      <a:pt x="6748" y="258"/>
                    </a:lnTo>
                    <a:lnTo>
                      <a:pt x="6740" y="263"/>
                    </a:lnTo>
                    <a:lnTo>
                      <a:pt x="6732" y="268"/>
                    </a:lnTo>
                    <a:lnTo>
                      <a:pt x="6725" y="274"/>
                    </a:lnTo>
                    <a:lnTo>
                      <a:pt x="6719" y="281"/>
                    </a:lnTo>
                    <a:lnTo>
                      <a:pt x="6713" y="289"/>
                    </a:lnTo>
                    <a:lnTo>
                      <a:pt x="6707" y="296"/>
                    </a:lnTo>
                    <a:lnTo>
                      <a:pt x="6703" y="303"/>
                    </a:lnTo>
                    <a:lnTo>
                      <a:pt x="6698" y="311"/>
                    </a:lnTo>
                    <a:lnTo>
                      <a:pt x="6694" y="319"/>
                    </a:lnTo>
                    <a:lnTo>
                      <a:pt x="6691" y="329"/>
                    </a:lnTo>
                    <a:lnTo>
                      <a:pt x="6689" y="337"/>
                    </a:lnTo>
                    <a:lnTo>
                      <a:pt x="6687" y="346"/>
                    </a:lnTo>
                    <a:lnTo>
                      <a:pt x="6686" y="356"/>
                    </a:lnTo>
                    <a:lnTo>
                      <a:pt x="6686" y="367"/>
                    </a:lnTo>
                    <a:lnTo>
                      <a:pt x="6686" y="637"/>
                    </a:lnTo>
                    <a:lnTo>
                      <a:pt x="6604" y="637"/>
                    </a:lnTo>
                    <a:close/>
                    <a:moveTo>
                      <a:pt x="7137" y="105"/>
                    </a:moveTo>
                    <a:lnTo>
                      <a:pt x="7217" y="80"/>
                    </a:lnTo>
                    <a:lnTo>
                      <a:pt x="7217" y="188"/>
                    </a:lnTo>
                    <a:lnTo>
                      <a:pt x="7333" y="188"/>
                    </a:lnTo>
                    <a:lnTo>
                      <a:pt x="7333" y="249"/>
                    </a:lnTo>
                    <a:lnTo>
                      <a:pt x="7217" y="249"/>
                    </a:lnTo>
                    <a:lnTo>
                      <a:pt x="7217" y="492"/>
                    </a:lnTo>
                    <a:lnTo>
                      <a:pt x="7217" y="503"/>
                    </a:lnTo>
                    <a:lnTo>
                      <a:pt x="7218" y="513"/>
                    </a:lnTo>
                    <a:lnTo>
                      <a:pt x="7219" y="522"/>
                    </a:lnTo>
                    <a:lnTo>
                      <a:pt x="7220" y="530"/>
                    </a:lnTo>
                    <a:lnTo>
                      <a:pt x="7223" y="539"/>
                    </a:lnTo>
                    <a:lnTo>
                      <a:pt x="7226" y="546"/>
                    </a:lnTo>
                    <a:lnTo>
                      <a:pt x="7229" y="552"/>
                    </a:lnTo>
                    <a:lnTo>
                      <a:pt x="7233" y="557"/>
                    </a:lnTo>
                    <a:lnTo>
                      <a:pt x="7237" y="562"/>
                    </a:lnTo>
                    <a:lnTo>
                      <a:pt x="7241" y="567"/>
                    </a:lnTo>
                    <a:lnTo>
                      <a:pt x="7246" y="570"/>
                    </a:lnTo>
                    <a:lnTo>
                      <a:pt x="7251" y="573"/>
                    </a:lnTo>
                    <a:lnTo>
                      <a:pt x="7257" y="577"/>
                    </a:lnTo>
                    <a:lnTo>
                      <a:pt x="7264" y="578"/>
                    </a:lnTo>
                    <a:lnTo>
                      <a:pt x="7271" y="579"/>
                    </a:lnTo>
                    <a:lnTo>
                      <a:pt x="7278" y="580"/>
                    </a:lnTo>
                    <a:lnTo>
                      <a:pt x="7291" y="579"/>
                    </a:lnTo>
                    <a:lnTo>
                      <a:pt x="7304" y="578"/>
                    </a:lnTo>
                    <a:lnTo>
                      <a:pt x="7315" y="577"/>
                    </a:lnTo>
                    <a:lnTo>
                      <a:pt x="7325" y="573"/>
                    </a:lnTo>
                    <a:lnTo>
                      <a:pt x="7329" y="635"/>
                    </a:lnTo>
                    <a:lnTo>
                      <a:pt x="7314" y="640"/>
                    </a:lnTo>
                    <a:lnTo>
                      <a:pt x="7296" y="644"/>
                    </a:lnTo>
                    <a:lnTo>
                      <a:pt x="7278" y="647"/>
                    </a:lnTo>
                    <a:lnTo>
                      <a:pt x="7257" y="648"/>
                    </a:lnTo>
                    <a:lnTo>
                      <a:pt x="7243" y="647"/>
                    </a:lnTo>
                    <a:lnTo>
                      <a:pt x="7230" y="644"/>
                    </a:lnTo>
                    <a:lnTo>
                      <a:pt x="7217" y="642"/>
                    </a:lnTo>
                    <a:lnTo>
                      <a:pt x="7206" y="638"/>
                    </a:lnTo>
                    <a:lnTo>
                      <a:pt x="7196" y="633"/>
                    </a:lnTo>
                    <a:lnTo>
                      <a:pt x="7185" y="627"/>
                    </a:lnTo>
                    <a:lnTo>
                      <a:pt x="7176" y="620"/>
                    </a:lnTo>
                    <a:lnTo>
                      <a:pt x="7168" y="612"/>
                    </a:lnTo>
                    <a:lnTo>
                      <a:pt x="7161" y="602"/>
                    </a:lnTo>
                    <a:lnTo>
                      <a:pt x="7155" y="591"/>
                    </a:lnTo>
                    <a:lnTo>
                      <a:pt x="7149" y="579"/>
                    </a:lnTo>
                    <a:lnTo>
                      <a:pt x="7145" y="565"/>
                    </a:lnTo>
                    <a:lnTo>
                      <a:pt x="7141" y="550"/>
                    </a:lnTo>
                    <a:lnTo>
                      <a:pt x="7139" y="532"/>
                    </a:lnTo>
                    <a:lnTo>
                      <a:pt x="7138" y="515"/>
                    </a:lnTo>
                    <a:lnTo>
                      <a:pt x="7137" y="495"/>
                    </a:lnTo>
                    <a:lnTo>
                      <a:pt x="7137" y="249"/>
                    </a:lnTo>
                    <a:lnTo>
                      <a:pt x="7068" y="249"/>
                    </a:lnTo>
                    <a:lnTo>
                      <a:pt x="7068" y="188"/>
                    </a:lnTo>
                    <a:lnTo>
                      <a:pt x="7137" y="188"/>
                    </a:lnTo>
                    <a:lnTo>
                      <a:pt x="7137" y="105"/>
                    </a:lnTo>
                    <a:close/>
                    <a:moveTo>
                      <a:pt x="7366" y="188"/>
                    </a:moveTo>
                    <a:lnTo>
                      <a:pt x="7455" y="188"/>
                    </a:lnTo>
                    <a:lnTo>
                      <a:pt x="7553" y="453"/>
                    </a:lnTo>
                    <a:lnTo>
                      <a:pt x="7560" y="474"/>
                    </a:lnTo>
                    <a:lnTo>
                      <a:pt x="7568" y="495"/>
                    </a:lnTo>
                    <a:lnTo>
                      <a:pt x="7575" y="519"/>
                    </a:lnTo>
                    <a:lnTo>
                      <a:pt x="7582" y="545"/>
                    </a:lnTo>
                    <a:lnTo>
                      <a:pt x="7584" y="545"/>
                    </a:lnTo>
                    <a:lnTo>
                      <a:pt x="7589" y="527"/>
                    </a:lnTo>
                    <a:lnTo>
                      <a:pt x="7595" y="507"/>
                    </a:lnTo>
                    <a:lnTo>
                      <a:pt x="7604" y="481"/>
                    </a:lnTo>
                    <a:lnTo>
                      <a:pt x="7613" y="451"/>
                    </a:lnTo>
                    <a:lnTo>
                      <a:pt x="7701" y="188"/>
                    </a:lnTo>
                    <a:lnTo>
                      <a:pt x="7788" y="188"/>
                    </a:lnTo>
                    <a:lnTo>
                      <a:pt x="7665" y="508"/>
                    </a:lnTo>
                    <a:lnTo>
                      <a:pt x="7654" y="537"/>
                    </a:lnTo>
                    <a:lnTo>
                      <a:pt x="7644" y="564"/>
                    </a:lnTo>
                    <a:lnTo>
                      <a:pt x="7632" y="590"/>
                    </a:lnTo>
                    <a:lnTo>
                      <a:pt x="7623" y="614"/>
                    </a:lnTo>
                    <a:lnTo>
                      <a:pt x="7613" y="635"/>
                    </a:lnTo>
                    <a:lnTo>
                      <a:pt x="7604" y="655"/>
                    </a:lnTo>
                    <a:lnTo>
                      <a:pt x="7595" y="672"/>
                    </a:lnTo>
                    <a:lnTo>
                      <a:pt x="7587" y="688"/>
                    </a:lnTo>
                    <a:lnTo>
                      <a:pt x="7578" y="704"/>
                    </a:lnTo>
                    <a:lnTo>
                      <a:pt x="7569" y="719"/>
                    </a:lnTo>
                    <a:lnTo>
                      <a:pt x="7559" y="733"/>
                    </a:lnTo>
                    <a:lnTo>
                      <a:pt x="7550" y="746"/>
                    </a:lnTo>
                    <a:lnTo>
                      <a:pt x="7541" y="759"/>
                    </a:lnTo>
                    <a:lnTo>
                      <a:pt x="7532" y="770"/>
                    </a:lnTo>
                    <a:lnTo>
                      <a:pt x="7521" y="780"/>
                    </a:lnTo>
                    <a:lnTo>
                      <a:pt x="7512" y="790"/>
                    </a:lnTo>
                    <a:lnTo>
                      <a:pt x="7500" y="800"/>
                    </a:lnTo>
                    <a:lnTo>
                      <a:pt x="7487" y="809"/>
                    </a:lnTo>
                    <a:lnTo>
                      <a:pt x="7474" y="817"/>
                    </a:lnTo>
                    <a:lnTo>
                      <a:pt x="7462" y="825"/>
                    </a:lnTo>
                    <a:lnTo>
                      <a:pt x="7450" y="831"/>
                    </a:lnTo>
                    <a:lnTo>
                      <a:pt x="7437" y="835"/>
                    </a:lnTo>
                    <a:lnTo>
                      <a:pt x="7424" y="839"/>
                    </a:lnTo>
                    <a:lnTo>
                      <a:pt x="7412" y="842"/>
                    </a:lnTo>
                    <a:lnTo>
                      <a:pt x="7391" y="773"/>
                    </a:lnTo>
                    <a:lnTo>
                      <a:pt x="7409" y="766"/>
                    </a:lnTo>
                    <a:lnTo>
                      <a:pt x="7428" y="758"/>
                    </a:lnTo>
                    <a:lnTo>
                      <a:pt x="7445" y="746"/>
                    </a:lnTo>
                    <a:lnTo>
                      <a:pt x="7463" y="733"/>
                    </a:lnTo>
                    <a:lnTo>
                      <a:pt x="7473" y="725"/>
                    </a:lnTo>
                    <a:lnTo>
                      <a:pt x="7482" y="714"/>
                    </a:lnTo>
                    <a:lnTo>
                      <a:pt x="7493" y="704"/>
                    </a:lnTo>
                    <a:lnTo>
                      <a:pt x="7501" y="693"/>
                    </a:lnTo>
                    <a:lnTo>
                      <a:pt x="7509" y="682"/>
                    </a:lnTo>
                    <a:lnTo>
                      <a:pt x="7517" y="669"/>
                    </a:lnTo>
                    <a:lnTo>
                      <a:pt x="7525" y="656"/>
                    </a:lnTo>
                    <a:lnTo>
                      <a:pt x="7531" y="642"/>
                    </a:lnTo>
                    <a:lnTo>
                      <a:pt x="7536" y="631"/>
                    </a:lnTo>
                    <a:lnTo>
                      <a:pt x="7538" y="623"/>
                    </a:lnTo>
                    <a:lnTo>
                      <a:pt x="7536" y="615"/>
                    </a:lnTo>
                    <a:lnTo>
                      <a:pt x="7532" y="601"/>
                    </a:lnTo>
                    <a:lnTo>
                      <a:pt x="7366" y="188"/>
                    </a:lnTo>
                    <a:close/>
                    <a:moveTo>
                      <a:pt x="7898" y="648"/>
                    </a:moveTo>
                    <a:lnTo>
                      <a:pt x="7896" y="648"/>
                    </a:lnTo>
                    <a:lnTo>
                      <a:pt x="7890" y="647"/>
                    </a:lnTo>
                    <a:lnTo>
                      <a:pt x="7885" y="647"/>
                    </a:lnTo>
                    <a:lnTo>
                      <a:pt x="7880" y="644"/>
                    </a:lnTo>
                    <a:lnTo>
                      <a:pt x="7875" y="642"/>
                    </a:lnTo>
                    <a:lnTo>
                      <a:pt x="7871" y="640"/>
                    </a:lnTo>
                    <a:lnTo>
                      <a:pt x="7866" y="637"/>
                    </a:lnTo>
                    <a:lnTo>
                      <a:pt x="7862" y="634"/>
                    </a:lnTo>
                    <a:lnTo>
                      <a:pt x="7857" y="630"/>
                    </a:lnTo>
                    <a:lnTo>
                      <a:pt x="7854" y="626"/>
                    </a:lnTo>
                    <a:lnTo>
                      <a:pt x="7851" y="622"/>
                    </a:lnTo>
                    <a:lnTo>
                      <a:pt x="7848" y="617"/>
                    </a:lnTo>
                    <a:lnTo>
                      <a:pt x="7846" y="612"/>
                    </a:lnTo>
                    <a:lnTo>
                      <a:pt x="7844" y="600"/>
                    </a:lnTo>
                    <a:lnTo>
                      <a:pt x="7843" y="589"/>
                    </a:lnTo>
                    <a:lnTo>
                      <a:pt x="7843" y="583"/>
                    </a:lnTo>
                    <a:lnTo>
                      <a:pt x="7844" y="577"/>
                    </a:lnTo>
                    <a:lnTo>
                      <a:pt x="7845" y="571"/>
                    </a:lnTo>
                    <a:lnTo>
                      <a:pt x="7846" y="565"/>
                    </a:lnTo>
                    <a:lnTo>
                      <a:pt x="7849" y="560"/>
                    </a:lnTo>
                    <a:lnTo>
                      <a:pt x="7851" y="556"/>
                    </a:lnTo>
                    <a:lnTo>
                      <a:pt x="7854" y="551"/>
                    </a:lnTo>
                    <a:lnTo>
                      <a:pt x="7858" y="547"/>
                    </a:lnTo>
                    <a:lnTo>
                      <a:pt x="7863" y="543"/>
                    </a:lnTo>
                    <a:lnTo>
                      <a:pt x="7867" y="540"/>
                    </a:lnTo>
                    <a:lnTo>
                      <a:pt x="7872" y="536"/>
                    </a:lnTo>
                    <a:lnTo>
                      <a:pt x="7876" y="534"/>
                    </a:lnTo>
                    <a:lnTo>
                      <a:pt x="7881" y="532"/>
                    </a:lnTo>
                    <a:lnTo>
                      <a:pt x="7887" y="531"/>
                    </a:lnTo>
                    <a:lnTo>
                      <a:pt x="7892" y="530"/>
                    </a:lnTo>
                    <a:lnTo>
                      <a:pt x="7899" y="530"/>
                    </a:lnTo>
                    <a:lnTo>
                      <a:pt x="7905" y="530"/>
                    </a:lnTo>
                    <a:lnTo>
                      <a:pt x="7910" y="531"/>
                    </a:lnTo>
                    <a:lnTo>
                      <a:pt x="7915" y="532"/>
                    </a:lnTo>
                    <a:lnTo>
                      <a:pt x="7920" y="534"/>
                    </a:lnTo>
                    <a:lnTo>
                      <a:pt x="7925" y="536"/>
                    </a:lnTo>
                    <a:lnTo>
                      <a:pt x="7929" y="540"/>
                    </a:lnTo>
                    <a:lnTo>
                      <a:pt x="7933" y="543"/>
                    </a:lnTo>
                    <a:lnTo>
                      <a:pt x="7938" y="547"/>
                    </a:lnTo>
                    <a:lnTo>
                      <a:pt x="7942" y="551"/>
                    </a:lnTo>
                    <a:lnTo>
                      <a:pt x="7945" y="555"/>
                    </a:lnTo>
                    <a:lnTo>
                      <a:pt x="7947" y="560"/>
                    </a:lnTo>
                    <a:lnTo>
                      <a:pt x="7949" y="565"/>
                    </a:lnTo>
                    <a:lnTo>
                      <a:pt x="7951" y="570"/>
                    </a:lnTo>
                    <a:lnTo>
                      <a:pt x="7952" y="577"/>
                    </a:lnTo>
                    <a:lnTo>
                      <a:pt x="7953" y="583"/>
                    </a:lnTo>
                    <a:lnTo>
                      <a:pt x="7953" y="589"/>
                    </a:lnTo>
                    <a:lnTo>
                      <a:pt x="7952" y="600"/>
                    </a:lnTo>
                    <a:lnTo>
                      <a:pt x="7949" y="612"/>
                    </a:lnTo>
                    <a:lnTo>
                      <a:pt x="7947" y="617"/>
                    </a:lnTo>
                    <a:lnTo>
                      <a:pt x="7945" y="622"/>
                    </a:lnTo>
                    <a:lnTo>
                      <a:pt x="7942" y="626"/>
                    </a:lnTo>
                    <a:lnTo>
                      <a:pt x="7938" y="630"/>
                    </a:lnTo>
                    <a:lnTo>
                      <a:pt x="7933" y="634"/>
                    </a:lnTo>
                    <a:lnTo>
                      <a:pt x="7929" y="637"/>
                    </a:lnTo>
                    <a:lnTo>
                      <a:pt x="7925" y="640"/>
                    </a:lnTo>
                    <a:lnTo>
                      <a:pt x="7920" y="642"/>
                    </a:lnTo>
                    <a:lnTo>
                      <a:pt x="7915" y="644"/>
                    </a:lnTo>
                    <a:lnTo>
                      <a:pt x="7909" y="647"/>
                    </a:lnTo>
                    <a:lnTo>
                      <a:pt x="7904" y="647"/>
                    </a:lnTo>
                    <a:lnTo>
                      <a:pt x="7898" y="648"/>
                    </a:lnTo>
                    <a:close/>
                  </a:path>
                </a:pathLst>
              </a:custGeom>
              <a:solidFill>
                <a:schemeClr val="lt1">
                  <a:alpha val="6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PT Sans"/>
                  <a:ea typeface="PT Sans"/>
                  <a:cs typeface="PT Sans"/>
                  <a:sym typeface="PT Sans"/>
                </a:endParaRPr>
              </a:p>
            </p:txBody>
          </p:sp>
        </p:grpSp>
      </p:grpSp>
      <p:sp>
        <p:nvSpPr>
          <p:cNvPr id="46" name="Google Shape;46;p2"/>
          <p:cNvSpPr txBox="1">
            <a:spLocks noGrp="1"/>
          </p:cNvSpPr>
          <p:nvPr>
            <p:ph type="body" idx="2"/>
          </p:nvPr>
        </p:nvSpPr>
        <p:spPr>
          <a:xfrm>
            <a:off x="1844193" y="6387401"/>
            <a:ext cx="2016609" cy="378619"/>
          </a:xfrm>
          <a:prstGeom prst="rect">
            <a:avLst/>
          </a:prstGeom>
          <a:noFill/>
          <a:ln>
            <a:noFill/>
          </a:ln>
        </p:spPr>
        <p:txBody>
          <a:bodyPr spcFirstLastPara="1" wrap="square" lIns="91425" tIns="45700" rIns="91425" bIns="45700" anchor="t" anchorCtr="0"/>
          <a:lstStyle>
            <a:lvl1pPr marL="457200" lvl="0" indent="-228600" algn="l">
              <a:spcBef>
                <a:spcPts val="360"/>
              </a:spcBef>
              <a:spcAft>
                <a:spcPts val="0"/>
              </a:spcAft>
              <a:buSzPts val="1800"/>
              <a:buNone/>
              <a:defRPr sz="1800">
                <a:solidFill>
                  <a:schemeClr val="lt1"/>
                </a:solidFill>
              </a:defRPr>
            </a:lvl1pPr>
            <a:lvl2pPr marL="914400" lvl="1" indent="-228600" algn="l">
              <a:spcBef>
                <a:spcPts val="400"/>
              </a:spcBef>
              <a:spcAft>
                <a:spcPts val="0"/>
              </a:spcAft>
              <a:buSzPts val="2000"/>
              <a:buNone/>
              <a:defRPr/>
            </a:lvl2pPr>
            <a:lvl3pPr marL="1371600" lvl="2" indent="-228600" algn="l">
              <a:spcBef>
                <a:spcPts val="360"/>
              </a:spcBef>
              <a:spcAft>
                <a:spcPts val="0"/>
              </a:spcAft>
              <a:buSzPts val="1800"/>
              <a:buNone/>
              <a:defRPr/>
            </a:lvl3pPr>
            <a:lvl4pPr marL="1828800" lvl="3" indent="-228600" algn="l">
              <a:spcBef>
                <a:spcPts val="320"/>
              </a:spcBef>
              <a:spcAft>
                <a:spcPts val="0"/>
              </a:spcAft>
              <a:buSzPts val="1600"/>
              <a:buNone/>
              <a:defRPr/>
            </a:lvl4pPr>
            <a:lvl5pPr marL="2286000" lvl="4" indent="-228600" algn="l">
              <a:spcBef>
                <a:spcPts val="400"/>
              </a:spcBef>
              <a:spcAft>
                <a:spcPts val="0"/>
              </a:spcAft>
              <a:buClr>
                <a:schemeClr val="dk1"/>
              </a:buClr>
              <a:buSzPts val="20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 name="Google Shape;47;p2"/>
          <p:cNvSpPr txBox="1"/>
          <p:nvPr/>
        </p:nvSpPr>
        <p:spPr>
          <a:xfrm>
            <a:off x="7296676" y="6459536"/>
            <a:ext cx="2539477" cy="20774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750" b="0" i="0" u="none" strike="noStrike" cap="none" dirty="0">
                <a:solidFill>
                  <a:srgbClr val="FFFFFF"/>
                </a:solidFill>
                <a:latin typeface="PT Sans"/>
                <a:ea typeface="PT Sans"/>
                <a:cs typeface="PT Sans"/>
                <a:sym typeface="PT Sans"/>
              </a:rPr>
              <a:t>|   Copyright © </a:t>
            </a:r>
            <a:r>
              <a:rPr lang="en-US" sz="750" b="0" i="0" u="none" strike="noStrike" cap="none" dirty="0" smtClean="0">
                <a:solidFill>
                  <a:srgbClr val="FFFFFF"/>
                </a:solidFill>
                <a:latin typeface="PT Sans"/>
                <a:ea typeface="PT Sans"/>
                <a:cs typeface="PT Sans"/>
                <a:sym typeface="PT Sans"/>
              </a:rPr>
              <a:t>2019 </a:t>
            </a:r>
            <a:r>
              <a:rPr lang="en-US" sz="750" b="0" i="0" u="none" strike="noStrike" cap="none" dirty="0">
                <a:solidFill>
                  <a:srgbClr val="FFFFFF"/>
                </a:solidFill>
                <a:latin typeface="PT Sans"/>
                <a:ea typeface="PT Sans"/>
                <a:cs typeface="PT Sans"/>
                <a:sym typeface="PT Sans"/>
              </a:rPr>
              <a:t>Tata Consultancy Services Limited</a:t>
            </a:r>
            <a:endParaRPr sz="750" b="0" i="0" u="none" strike="noStrike" cap="none" dirty="0">
              <a:solidFill>
                <a:srgbClr val="FFFFFF"/>
              </a:solidFill>
              <a:latin typeface="PT Sans"/>
              <a:ea typeface="PT Sans"/>
              <a:cs typeface="PT Sans"/>
              <a:sym typeface="PT Sans"/>
            </a:endParaRPr>
          </a:p>
        </p:txBody>
      </p:sp>
      <p:sp>
        <p:nvSpPr>
          <p:cNvPr id="48" name="Google Shape;48;p2"/>
          <p:cNvSpPr txBox="1">
            <a:spLocks noGrp="1"/>
          </p:cNvSpPr>
          <p:nvPr>
            <p:ph type="body" idx="3"/>
          </p:nvPr>
        </p:nvSpPr>
        <p:spPr>
          <a:xfrm>
            <a:off x="3962400" y="6464651"/>
            <a:ext cx="2946400" cy="213496"/>
          </a:xfrm>
          <a:prstGeom prst="rect">
            <a:avLst/>
          </a:prstGeom>
          <a:noFill/>
          <a:ln>
            <a:noFill/>
          </a:ln>
        </p:spPr>
        <p:txBody>
          <a:bodyPr spcFirstLastPara="1" wrap="square" lIns="91425" tIns="45700" rIns="91425" bIns="45700" anchor="ctr" anchorCtr="0"/>
          <a:lstStyle>
            <a:lvl1pPr marL="457200" lvl="0" indent="-228600" algn="r">
              <a:spcBef>
                <a:spcPts val="200"/>
              </a:spcBef>
              <a:spcAft>
                <a:spcPts val="0"/>
              </a:spcAft>
              <a:buSzPts val="1000"/>
              <a:buFont typeface="PT Sans"/>
              <a:buNone/>
              <a:defRPr sz="1000" b="0">
                <a:solidFill>
                  <a:schemeClr val="lt1"/>
                </a:solidFill>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o"/>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58016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49"/>
        <p:cNvGrpSpPr/>
        <p:nvPr/>
      </p:nvGrpSpPr>
      <p:grpSpPr>
        <a:xfrm>
          <a:off x="0" y="0"/>
          <a:ext cx="0" cy="0"/>
          <a:chOff x="0" y="0"/>
          <a:chExt cx="0" cy="0"/>
        </a:xfrm>
      </p:grpSpPr>
      <p:sp>
        <p:nvSpPr>
          <p:cNvPr id="50" name="Google Shape;50;p3"/>
          <p:cNvSpPr txBox="1">
            <a:spLocks noGrp="1"/>
          </p:cNvSpPr>
          <p:nvPr>
            <p:ph type="title"/>
          </p:nvPr>
        </p:nvSpPr>
        <p:spPr>
          <a:xfrm>
            <a:off x="538347" y="60740"/>
            <a:ext cx="11348852" cy="642646"/>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939569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ub, LEFT HALF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4"/>
          <p:cNvSpPr>
            <a:spLocks noGrp="1"/>
          </p:cNvSpPr>
          <p:nvPr>
            <p:ph type="body" sz="quarter" idx="10"/>
          </p:nvPr>
        </p:nvSpPr>
        <p:spPr>
          <a:xfrm>
            <a:off x="605367" y="868059"/>
            <a:ext cx="10981267" cy="428292"/>
          </a:xfrm>
          <a:noFill/>
          <a:ln w="12700">
            <a:noFill/>
            <a:miter lim="800000"/>
            <a:headEnd/>
            <a:tailEnd/>
          </a:ln>
        </p:spPr>
        <p:txBody>
          <a:bodyPr>
            <a:spAutoFit/>
          </a:bodyPr>
          <a:lstStyle>
            <a:lvl1pPr marL="0" indent="0">
              <a:buNone/>
              <a:defRPr lang="en-US" sz="2000" dirty="0">
                <a:solidFill>
                  <a:schemeClr val="tx1"/>
                </a:solidFill>
                <a:latin typeface="+mn-lt"/>
                <a:ea typeface="Arial Unicode MS" pitchFamily="-65" charset="0"/>
                <a:cs typeface="Arial Unicode MS" pitchFamily="-65" charset="0"/>
                <a:sym typeface="Arial" pitchFamily="-65" charset="0"/>
              </a:defRPr>
            </a:lvl1pPr>
            <a:lvl2pPr>
              <a:defRPr sz="2100"/>
            </a:lvl2pPr>
            <a:lvl3pPr>
              <a:defRPr sz="2100"/>
            </a:lvl3pPr>
            <a:lvl4pPr>
              <a:defRPr sz="2100"/>
            </a:lvl4pPr>
            <a:lvl5pPr>
              <a:defRPr sz="2100"/>
            </a:lvl5pPr>
          </a:lstStyle>
          <a:p>
            <a:pPr lvl="0"/>
            <a:r>
              <a:rPr lang="en-US" dirty="0" smtClean="0"/>
              <a:t>Click to edit Master text styles</a:t>
            </a:r>
            <a:endParaRPr lang="en-US" dirty="0"/>
          </a:p>
        </p:txBody>
      </p:sp>
      <p:sp>
        <p:nvSpPr>
          <p:cNvPr id="8" name="Text Placeholder 7"/>
          <p:cNvSpPr>
            <a:spLocks noGrp="1"/>
          </p:cNvSpPr>
          <p:nvPr>
            <p:ph type="body" sz="quarter" idx="11"/>
          </p:nvPr>
        </p:nvSpPr>
        <p:spPr>
          <a:xfrm>
            <a:off x="605367" y="1712915"/>
            <a:ext cx="5401733" cy="41925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2"/>
          </p:nvPr>
        </p:nvSpPr>
        <p:spPr>
          <a:xfrm>
            <a:off x="11582401" y="6519863"/>
            <a:ext cx="463551" cy="347662"/>
          </a:xfrm>
          <a:prstGeom prst="rect">
            <a:avLst/>
          </a:prstGeom>
          <a:ln/>
        </p:spPr>
        <p:txBody>
          <a:bodyPr/>
          <a:lstStyle>
            <a:lvl1pPr>
              <a:defRPr/>
            </a:lvl1pPr>
          </a:lstStyle>
          <a:p>
            <a:pPr>
              <a:defRPr/>
            </a:pPr>
            <a:fld id="{D879CA5B-594F-49D3-8AE1-4D502CA98BF5}" type="slidenum">
              <a:rPr lang="en-US"/>
              <a:pPr>
                <a:defRPr/>
              </a:pPr>
              <a:t>‹#›</a:t>
            </a:fld>
            <a:endParaRPr lang="en-US" dirty="0"/>
          </a:p>
        </p:txBody>
      </p:sp>
    </p:spTree>
    <p:extLst>
      <p:ext uri="{BB962C8B-B14F-4D97-AF65-F5344CB8AC3E}">
        <p14:creationId xmlns:p14="http://schemas.microsoft.com/office/powerpoint/2010/main" val="5988851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921CD7-27D2-4A0A-998B-B2B4D9C9BB80}"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ABEA7-3DA0-436C-BDAC-F814F7DDD05B}" type="slidenum">
              <a:rPr lang="en-US" smtClean="0"/>
              <a:t>‹#›</a:t>
            </a:fld>
            <a:endParaRPr lang="en-US"/>
          </a:p>
        </p:txBody>
      </p:sp>
    </p:spTree>
    <p:extLst>
      <p:ext uri="{BB962C8B-B14F-4D97-AF65-F5344CB8AC3E}">
        <p14:creationId xmlns:p14="http://schemas.microsoft.com/office/powerpoint/2010/main" val="3498082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4921CD7-27D2-4A0A-998B-B2B4D9C9BB80}"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ABEA7-3DA0-436C-BDAC-F814F7DDD05B}" type="slidenum">
              <a:rPr lang="en-US" smtClean="0"/>
              <a:t>‹#›</a:t>
            </a:fld>
            <a:endParaRPr lang="en-US"/>
          </a:p>
        </p:txBody>
      </p:sp>
    </p:spTree>
    <p:extLst>
      <p:ext uri="{BB962C8B-B14F-4D97-AF65-F5344CB8AC3E}">
        <p14:creationId xmlns:p14="http://schemas.microsoft.com/office/powerpoint/2010/main" val="1288871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921CD7-27D2-4A0A-998B-B2B4D9C9BB80}" type="datetimeFigureOut">
              <a:rPr lang="en-US" smtClean="0"/>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DABEA7-3DA0-436C-BDAC-F814F7DDD05B}" type="slidenum">
              <a:rPr lang="en-US" smtClean="0"/>
              <a:t>‹#›</a:t>
            </a:fld>
            <a:endParaRPr lang="en-US"/>
          </a:p>
        </p:txBody>
      </p:sp>
    </p:spTree>
    <p:extLst>
      <p:ext uri="{BB962C8B-B14F-4D97-AF65-F5344CB8AC3E}">
        <p14:creationId xmlns:p14="http://schemas.microsoft.com/office/powerpoint/2010/main" val="3848067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921CD7-27D2-4A0A-998B-B2B4D9C9BB80}" type="datetimeFigureOut">
              <a:rPr lang="en-US" smtClean="0"/>
              <a:t>8/5/2019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DABEA7-3DA0-436C-BDAC-F814F7DDD05B}" type="slidenum">
              <a:rPr lang="en-US" smtClean="0"/>
              <a:t>‹#›</a:t>
            </a:fld>
            <a:endParaRPr lang="en-US"/>
          </a:p>
        </p:txBody>
      </p:sp>
    </p:spTree>
    <p:extLst>
      <p:ext uri="{BB962C8B-B14F-4D97-AF65-F5344CB8AC3E}">
        <p14:creationId xmlns:p14="http://schemas.microsoft.com/office/powerpoint/2010/main" val="147585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921CD7-27D2-4A0A-998B-B2B4D9C9BB80}" type="datetimeFigureOut">
              <a:rPr lang="en-US" smtClean="0"/>
              <a:t>8/5/2019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DABEA7-3DA0-436C-BDAC-F814F7DDD05B}" type="slidenum">
              <a:rPr lang="en-US" smtClean="0"/>
              <a:t>‹#›</a:t>
            </a:fld>
            <a:endParaRPr lang="en-US"/>
          </a:p>
        </p:txBody>
      </p:sp>
    </p:spTree>
    <p:extLst>
      <p:ext uri="{BB962C8B-B14F-4D97-AF65-F5344CB8AC3E}">
        <p14:creationId xmlns:p14="http://schemas.microsoft.com/office/powerpoint/2010/main" val="3338983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921CD7-27D2-4A0A-998B-B2B4D9C9BB80}" type="datetimeFigureOut">
              <a:rPr lang="en-US" smtClean="0"/>
              <a:t>8/5/2019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DABEA7-3DA0-436C-BDAC-F814F7DDD05B}" type="slidenum">
              <a:rPr lang="en-US" smtClean="0"/>
              <a:t>‹#›</a:t>
            </a:fld>
            <a:endParaRPr lang="en-US"/>
          </a:p>
        </p:txBody>
      </p:sp>
    </p:spTree>
    <p:extLst>
      <p:ext uri="{BB962C8B-B14F-4D97-AF65-F5344CB8AC3E}">
        <p14:creationId xmlns:p14="http://schemas.microsoft.com/office/powerpoint/2010/main" val="1967292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921CD7-27D2-4A0A-998B-B2B4D9C9BB80}" type="datetimeFigureOut">
              <a:rPr lang="en-US" smtClean="0"/>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DABEA7-3DA0-436C-BDAC-F814F7DDD05B}" type="slidenum">
              <a:rPr lang="en-US" smtClean="0"/>
              <a:t>‹#›</a:t>
            </a:fld>
            <a:endParaRPr lang="en-US"/>
          </a:p>
        </p:txBody>
      </p:sp>
    </p:spTree>
    <p:extLst>
      <p:ext uri="{BB962C8B-B14F-4D97-AF65-F5344CB8AC3E}">
        <p14:creationId xmlns:p14="http://schemas.microsoft.com/office/powerpoint/2010/main" val="3844367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921CD7-27D2-4A0A-998B-B2B4D9C9BB80}" type="datetimeFigureOut">
              <a:rPr lang="en-US" smtClean="0"/>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DABEA7-3DA0-436C-BDAC-F814F7DDD05B}" type="slidenum">
              <a:rPr lang="en-US" smtClean="0"/>
              <a:t>‹#›</a:t>
            </a:fld>
            <a:endParaRPr lang="en-US"/>
          </a:p>
        </p:txBody>
      </p:sp>
    </p:spTree>
    <p:extLst>
      <p:ext uri="{BB962C8B-B14F-4D97-AF65-F5344CB8AC3E}">
        <p14:creationId xmlns:p14="http://schemas.microsoft.com/office/powerpoint/2010/main" val="698644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921CD7-27D2-4A0A-998B-B2B4D9C9BB80}" type="datetimeFigureOut">
              <a:rPr lang="en-US" smtClean="0"/>
              <a:t>8/5/2019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DABEA7-3DA0-436C-BDAC-F814F7DDD05B}" type="slidenum">
              <a:rPr lang="en-US" smtClean="0"/>
              <a:t>‹#›</a:t>
            </a:fld>
            <a:endParaRPr lang="en-US"/>
          </a:p>
        </p:txBody>
      </p:sp>
    </p:spTree>
    <p:extLst>
      <p:ext uri="{BB962C8B-B14F-4D97-AF65-F5344CB8AC3E}">
        <p14:creationId xmlns:p14="http://schemas.microsoft.com/office/powerpoint/2010/main" val="3692042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mailto:aaron.benningfield@tcs.com" TargetMode="External"/><Relationship Id="rId2" Type="http://schemas.openxmlformats.org/officeDocument/2006/relationships/hyperlink" Target="mailto:rich.sherman@tcs.com"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06770" y="3587265"/>
            <a:ext cx="10802815" cy="1600200"/>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Text Placeholder 2"/>
          <p:cNvSpPr>
            <a:spLocks noGrp="1"/>
          </p:cNvSpPr>
          <p:nvPr>
            <p:ph type="body" idx="1"/>
          </p:nvPr>
        </p:nvSpPr>
        <p:spPr>
          <a:xfrm>
            <a:off x="1752600" y="4330732"/>
            <a:ext cx="9425353" cy="530352"/>
          </a:xfrm>
        </p:spPr>
        <p:txBody>
          <a:bodyPr>
            <a:normAutofit fontScale="55000" lnSpcReduction="20000"/>
          </a:bodyPr>
          <a:lstStyle/>
          <a:p>
            <a:r>
              <a:rPr lang="en-US" sz="2800" dirty="0" smtClean="0"/>
              <a:t>Leveraging Supply Network Collaboration &amp; Blockchain Technology for Ethical Supply Chain Management</a:t>
            </a:r>
            <a:endParaRPr lang="en-US" sz="2800" dirty="0"/>
          </a:p>
        </p:txBody>
      </p:sp>
      <p:sp>
        <p:nvSpPr>
          <p:cNvPr id="2" name="Title 1"/>
          <p:cNvSpPr>
            <a:spLocks noGrp="1"/>
          </p:cNvSpPr>
          <p:nvPr>
            <p:ph type="title"/>
          </p:nvPr>
        </p:nvSpPr>
        <p:spPr>
          <a:xfrm>
            <a:off x="1981200" y="5390592"/>
            <a:ext cx="7936992" cy="457200"/>
          </a:xfrm>
        </p:spPr>
        <p:txBody>
          <a:bodyPr>
            <a:normAutofit fontScale="90000"/>
          </a:bodyPr>
          <a:lstStyle/>
          <a:p>
            <a:r>
              <a:rPr lang="en-US" dirty="0" smtClean="0"/>
              <a:t>Rich Sherman, Senior Fellow, Supply Chain CoE</a:t>
            </a:r>
            <a:br>
              <a:rPr lang="en-US" dirty="0" smtClean="0"/>
            </a:br>
            <a:r>
              <a:rPr lang="en-US" dirty="0" smtClean="0"/>
              <a:t>Aaron </a:t>
            </a:r>
            <a:r>
              <a:rPr lang="en-US" dirty="0" err="1" smtClean="0"/>
              <a:t>Benningfield</a:t>
            </a:r>
            <a:r>
              <a:rPr lang="en-US" dirty="0" smtClean="0"/>
              <a:t>, Blockchain Strategist</a:t>
            </a:r>
            <a:endParaRPr lang="en-US" dirty="0"/>
          </a:p>
        </p:txBody>
      </p:sp>
      <p:sp>
        <p:nvSpPr>
          <p:cNvPr id="7" name="TextBox 6"/>
          <p:cNvSpPr txBox="1"/>
          <p:nvPr/>
        </p:nvSpPr>
        <p:spPr>
          <a:xfrm>
            <a:off x="2286000" y="6376457"/>
            <a:ext cx="509306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Arial"/>
                <a:cs typeface="Arial"/>
                <a:sym typeface="Arial"/>
              </a:rPr>
              <a:t>Tata Consultancy Services (TCS) </a:t>
            </a:r>
          </a:p>
        </p:txBody>
      </p:sp>
    </p:spTree>
    <p:extLst>
      <p:ext uri="{BB962C8B-B14F-4D97-AF65-F5344CB8AC3E}">
        <p14:creationId xmlns:p14="http://schemas.microsoft.com/office/powerpoint/2010/main" val="39420045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2"/>
          <p:cNvSpPr>
            <a:spLocks noGrp="1"/>
          </p:cNvSpPr>
          <p:nvPr>
            <p:ph type="title"/>
          </p:nvPr>
        </p:nvSpPr>
        <p:spPr>
          <a:xfrm>
            <a:off x="1532877" y="0"/>
            <a:ext cx="10659123" cy="762000"/>
          </a:xfrm>
        </p:spPr>
        <p:txBody>
          <a:bodyPr>
            <a:normAutofit fontScale="90000"/>
          </a:bodyPr>
          <a:lstStyle/>
          <a:p>
            <a:pPr lvl="0"/>
            <a:r>
              <a:rPr lang="en-US" dirty="0" smtClean="0"/>
              <a:t>Collaborative Supply Networks</a:t>
            </a:r>
            <a:r>
              <a:rPr lang="en-GB" dirty="0" smtClean="0"/>
              <a:t> – Technology Considerations</a:t>
            </a:r>
            <a:endParaRPr lang="en-US" dirty="0"/>
          </a:p>
        </p:txBody>
      </p:sp>
      <p:sp>
        <p:nvSpPr>
          <p:cNvPr id="59" name="Content Placeholder 1"/>
          <p:cNvSpPr txBox="1">
            <a:spLocks/>
          </p:cNvSpPr>
          <p:nvPr/>
        </p:nvSpPr>
        <p:spPr>
          <a:xfrm>
            <a:off x="483669" y="923871"/>
            <a:ext cx="11379200" cy="570571"/>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3D85C6"/>
                </a:solidFill>
                <a:effectLst/>
                <a:uLnTx/>
                <a:uFillTx/>
                <a:latin typeface="Arial"/>
                <a:ea typeface="Calibri" pitchFamily="34" charset="0"/>
                <a:cs typeface="Arial"/>
                <a:sym typeface="Arial"/>
              </a:rPr>
              <a:t>Technologies with a digital pivot will drive the future of collaborative networks</a:t>
            </a:r>
          </a:p>
        </p:txBody>
      </p:sp>
      <p:sp>
        <p:nvSpPr>
          <p:cNvPr id="104" name="Rectangle 103" descr="picture Says that &quot;Machine to Machine collaboration&quot;"/>
          <p:cNvSpPr/>
          <p:nvPr/>
        </p:nvSpPr>
        <p:spPr>
          <a:xfrm>
            <a:off x="295565" y="1512612"/>
            <a:ext cx="1920000" cy="480000"/>
          </a:xfrm>
          <a:prstGeom prst="rect">
            <a:avLst/>
          </a:prstGeom>
          <a:solidFill>
            <a:srgbClr val="CDCA0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97" name="Rectangle 96" descr="Picture syas &quot;IoT collaboration&quot;"/>
          <p:cNvSpPr/>
          <p:nvPr/>
        </p:nvSpPr>
        <p:spPr>
          <a:xfrm>
            <a:off x="298201" y="5172847"/>
            <a:ext cx="1920000" cy="480000"/>
          </a:xfrm>
          <a:prstGeom prst="rect">
            <a:avLst/>
          </a:prstGeom>
          <a:solidFill>
            <a:srgbClr val="CDCA0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8" name="Group 7" descr="Picture says: E2E Supply Network Collaboration"/>
          <p:cNvGrpSpPr/>
          <p:nvPr/>
        </p:nvGrpSpPr>
        <p:grpSpPr>
          <a:xfrm>
            <a:off x="6749604" y="5902664"/>
            <a:ext cx="2125364" cy="556797"/>
            <a:chOff x="8999899" y="5780562"/>
            <a:chExt cx="2125364" cy="556797"/>
          </a:xfrm>
        </p:grpSpPr>
        <p:sp>
          <p:nvSpPr>
            <p:cNvPr id="112" name="Rectangle 111"/>
            <p:cNvSpPr/>
            <p:nvPr/>
          </p:nvSpPr>
          <p:spPr>
            <a:xfrm>
              <a:off x="9177882" y="5780562"/>
              <a:ext cx="1920000" cy="480000"/>
            </a:xfrm>
            <a:prstGeom prst="rect">
              <a:avLst/>
            </a:prstGeom>
            <a:solidFill>
              <a:srgbClr val="CDCA0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22" name="TextBox 121"/>
            <p:cNvSpPr txBox="1"/>
            <p:nvPr/>
          </p:nvSpPr>
          <p:spPr>
            <a:xfrm>
              <a:off x="8999899" y="5834786"/>
              <a:ext cx="2125364" cy="5025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smtClean="0">
                  <a:ln>
                    <a:noFill/>
                  </a:ln>
                  <a:solidFill>
                    <a:srgbClr val="FFFFFF"/>
                  </a:solidFill>
                  <a:effectLst/>
                  <a:uLnTx/>
                  <a:uFillTx/>
                  <a:latin typeface="Arial"/>
                  <a:cs typeface="Times New Roman" pitchFamily="18" charset="0"/>
                  <a:sym typeface="Arial"/>
                </a:rPr>
                <a:t>E2E Supply Network </a:t>
              </a:r>
              <a:r>
                <a:rPr kumimoji="0" lang="en-US" sz="1333" b="1" i="0" u="none" strike="noStrike" kern="0" cap="none" spc="0" normalizeH="0" baseline="0" noProof="0" dirty="0">
                  <a:ln>
                    <a:noFill/>
                  </a:ln>
                  <a:solidFill>
                    <a:srgbClr val="FFFFFF"/>
                  </a:solidFill>
                  <a:effectLst/>
                  <a:uLnTx/>
                  <a:uFillTx/>
                  <a:latin typeface="Arial"/>
                  <a:cs typeface="Times New Roman" pitchFamily="18" charset="0"/>
                  <a:sym typeface="Arial"/>
                </a:rPr>
                <a:t>Collaboration</a:t>
              </a:r>
            </a:p>
          </p:txBody>
        </p:sp>
      </p:grpSp>
      <p:sp>
        <p:nvSpPr>
          <p:cNvPr id="92" name="Rectangle 91" descr="Picture says &quot;ESCM/Social media Collaboration&quot;"/>
          <p:cNvSpPr/>
          <p:nvPr/>
        </p:nvSpPr>
        <p:spPr>
          <a:xfrm>
            <a:off x="9925131" y="4713670"/>
            <a:ext cx="1920000" cy="480000"/>
          </a:xfrm>
          <a:prstGeom prst="rect">
            <a:avLst/>
          </a:prstGeom>
          <a:solidFill>
            <a:srgbClr val="CDCA0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90" name="Rectangle 89" descr="Picture says &quot;ideation Collaboration&quot;"/>
          <p:cNvSpPr/>
          <p:nvPr/>
        </p:nvSpPr>
        <p:spPr>
          <a:xfrm>
            <a:off x="9785267" y="1771228"/>
            <a:ext cx="1920000" cy="480000"/>
          </a:xfrm>
          <a:prstGeom prst="rect">
            <a:avLst/>
          </a:prstGeom>
          <a:solidFill>
            <a:srgbClr val="CDCA0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72" name="Flowchart: Connector 71"/>
          <p:cNvSpPr/>
          <p:nvPr/>
        </p:nvSpPr>
        <p:spPr>
          <a:xfrm>
            <a:off x="1773382" y="1359552"/>
            <a:ext cx="8439397" cy="4655128"/>
          </a:xfrm>
          <a:prstGeom prst="flowChartConnector">
            <a:avLst/>
          </a:prstGeom>
          <a:noFill/>
          <a:ln w="28575">
            <a:solidFill>
              <a:srgbClr val="F15A2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74" name="Group 73" descr="Efficient on-boarding"/>
          <p:cNvGrpSpPr/>
          <p:nvPr/>
        </p:nvGrpSpPr>
        <p:grpSpPr>
          <a:xfrm>
            <a:off x="3972306" y="1870248"/>
            <a:ext cx="3004457" cy="703768"/>
            <a:chOff x="627916" y="1689308"/>
            <a:chExt cx="2253343" cy="527826"/>
          </a:xfrm>
        </p:grpSpPr>
        <p:sp>
          <p:nvSpPr>
            <p:cNvPr id="63" name="Oval 62"/>
            <p:cNvSpPr/>
            <p:nvPr/>
          </p:nvSpPr>
          <p:spPr>
            <a:xfrm>
              <a:off x="627916" y="1689308"/>
              <a:ext cx="546677" cy="527826"/>
            </a:xfrm>
            <a:prstGeom prst="ellipse">
              <a:avLst/>
            </a:prstGeom>
            <a:solidFill>
              <a:schemeClr val="bg1"/>
            </a:solidFill>
            <a:ln w="28575">
              <a:solidFill>
                <a:srgbClr val="CDCA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73" name="Group 72"/>
            <p:cNvGrpSpPr/>
            <p:nvPr/>
          </p:nvGrpSpPr>
          <p:grpSpPr>
            <a:xfrm>
              <a:off x="734418" y="1778373"/>
              <a:ext cx="2146841" cy="423746"/>
              <a:chOff x="734418" y="1778373"/>
              <a:chExt cx="2146841" cy="423746"/>
            </a:xfrm>
          </p:grpSpPr>
          <p:sp>
            <p:nvSpPr>
              <p:cNvPr id="6" name="Rectangle 5"/>
              <p:cNvSpPr/>
              <p:nvPr/>
            </p:nvSpPr>
            <p:spPr>
              <a:xfrm>
                <a:off x="1207907" y="1778373"/>
                <a:ext cx="1673352" cy="42374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tIns="207264" bIns="207264"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757679"/>
                    </a:solidFill>
                    <a:effectLst/>
                    <a:uLnTx/>
                    <a:uFillTx/>
                    <a:latin typeface="Arial"/>
                    <a:ea typeface="+mn-ea"/>
                    <a:cs typeface="+mn-cs"/>
                    <a:sym typeface="Arial"/>
                  </a:rPr>
                  <a:t>Efficient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757679"/>
                    </a:solidFill>
                    <a:effectLst/>
                    <a:uLnTx/>
                    <a:uFillTx/>
                    <a:latin typeface="Arial"/>
                    <a:ea typeface="+mn-ea"/>
                    <a:cs typeface="+mn-cs"/>
                    <a:sym typeface="Arial"/>
                  </a:rPr>
                  <a:t>on-boarding</a:t>
                </a:r>
              </a:p>
            </p:txBody>
          </p:sp>
          <p:grpSp>
            <p:nvGrpSpPr>
              <p:cNvPr id="2" name="Group 47"/>
              <p:cNvGrpSpPr/>
              <p:nvPr/>
            </p:nvGrpSpPr>
            <p:grpSpPr>
              <a:xfrm>
                <a:off x="734418" y="1806783"/>
                <a:ext cx="327359" cy="336368"/>
                <a:chOff x="2979738" y="3497263"/>
                <a:chExt cx="173038" cy="177800"/>
              </a:xfrm>
              <a:solidFill>
                <a:schemeClr val="bg1">
                  <a:lumMod val="50000"/>
                </a:schemeClr>
              </a:solidFill>
            </p:grpSpPr>
            <p:sp>
              <p:nvSpPr>
                <p:cNvPr id="50" name="Freeform 1615"/>
                <p:cNvSpPr>
                  <a:spLocks noEditPoints="1"/>
                </p:cNvSpPr>
                <p:nvPr/>
              </p:nvSpPr>
              <p:spPr bwMode="auto">
                <a:xfrm>
                  <a:off x="2979738" y="3497263"/>
                  <a:ext cx="173038" cy="177800"/>
                </a:xfrm>
                <a:custGeom>
                  <a:avLst/>
                  <a:gdLst>
                    <a:gd name="T0" fmla="*/ 1542 w 2623"/>
                    <a:gd name="T1" fmla="*/ 2427 h 2691"/>
                    <a:gd name="T2" fmla="*/ 1103 w 2623"/>
                    <a:gd name="T3" fmla="*/ 2428 h 2691"/>
                    <a:gd name="T4" fmla="*/ 1456 w 2623"/>
                    <a:gd name="T5" fmla="*/ 2685 h 2691"/>
                    <a:gd name="T6" fmla="*/ 584 w 2623"/>
                    <a:gd name="T7" fmla="*/ 2456 h 2691"/>
                    <a:gd name="T8" fmla="*/ 935 w 2623"/>
                    <a:gd name="T9" fmla="*/ 2193 h 2691"/>
                    <a:gd name="T10" fmla="*/ 503 w 2623"/>
                    <a:gd name="T11" fmla="*/ 2199 h 2691"/>
                    <a:gd name="T12" fmla="*/ 1754 w 2623"/>
                    <a:gd name="T13" fmla="*/ 2455 h 2691"/>
                    <a:gd name="T14" fmla="*/ 2108 w 2623"/>
                    <a:gd name="T15" fmla="*/ 2200 h 2691"/>
                    <a:gd name="T16" fmla="*/ 1663 w 2623"/>
                    <a:gd name="T17" fmla="*/ 2203 h 2691"/>
                    <a:gd name="T18" fmla="*/ 2623 w 2623"/>
                    <a:gd name="T19" fmla="*/ 1875 h 2691"/>
                    <a:gd name="T20" fmla="*/ 2142 w 2623"/>
                    <a:gd name="T21" fmla="*/ 1883 h 2691"/>
                    <a:gd name="T22" fmla="*/ 2519 w 2623"/>
                    <a:gd name="T23" fmla="*/ 2138 h 2691"/>
                    <a:gd name="T24" fmla="*/ 0 w 2623"/>
                    <a:gd name="T25" fmla="*/ 1962 h 2691"/>
                    <a:gd name="T26" fmla="*/ 355 w 2623"/>
                    <a:gd name="T27" fmla="*/ 2215 h 2691"/>
                    <a:gd name="T28" fmla="*/ 216 w 2623"/>
                    <a:gd name="T29" fmla="*/ 1802 h 2691"/>
                    <a:gd name="T30" fmla="*/ 822 w 2623"/>
                    <a:gd name="T31" fmla="*/ 1034 h 2691"/>
                    <a:gd name="T32" fmla="*/ 827 w 2623"/>
                    <a:gd name="T33" fmla="*/ 509 h 2691"/>
                    <a:gd name="T34" fmla="*/ 327 w 2623"/>
                    <a:gd name="T35" fmla="*/ 562 h 2691"/>
                    <a:gd name="T36" fmla="*/ 335 w 2623"/>
                    <a:gd name="T37" fmla="*/ 1026 h 2691"/>
                    <a:gd name="T38" fmla="*/ 8 w 2623"/>
                    <a:gd name="T39" fmla="*/ 1315 h 2691"/>
                    <a:gd name="T40" fmla="*/ 307 w 2623"/>
                    <a:gd name="T41" fmla="*/ 1445 h 2691"/>
                    <a:gd name="T42" fmla="*/ 551 w 2623"/>
                    <a:gd name="T43" fmla="*/ 1216 h 2691"/>
                    <a:gd name="T44" fmla="*/ 1762 w 2623"/>
                    <a:gd name="T45" fmla="*/ 1046 h 2691"/>
                    <a:gd name="T46" fmla="*/ 2207 w 2623"/>
                    <a:gd name="T47" fmla="*/ 1375 h 2691"/>
                    <a:gd name="T48" fmla="*/ 2492 w 2623"/>
                    <a:gd name="T49" fmla="*/ 1389 h 2691"/>
                    <a:gd name="T50" fmla="*/ 2533 w 2623"/>
                    <a:gd name="T51" fmla="*/ 1133 h 2691"/>
                    <a:gd name="T52" fmla="*/ 2244 w 2623"/>
                    <a:gd name="T53" fmla="*/ 977 h 2691"/>
                    <a:gd name="T54" fmla="*/ 2263 w 2623"/>
                    <a:gd name="T55" fmla="*/ 459 h 2691"/>
                    <a:gd name="T56" fmla="*/ 1810 w 2623"/>
                    <a:gd name="T57" fmla="*/ 773 h 2691"/>
                    <a:gd name="T58" fmla="*/ 1307 w 2623"/>
                    <a:gd name="T59" fmla="*/ 1741 h 2691"/>
                    <a:gd name="T60" fmla="*/ 2136 w 2623"/>
                    <a:gd name="T61" fmla="*/ 1564 h 2691"/>
                    <a:gd name="T62" fmla="*/ 1889 w 2623"/>
                    <a:gd name="T63" fmla="*/ 1184 h 2691"/>
                    <a:gd name="T64" fmla="*/ 1609 w 2623"/>
                    <a:gd name="T65" fmla="*/ 773 h 2691"/>
                    <a:gd name="T66" fmla="*/ 1653 w 2623"/>
                    <a:gd name="T67" fmla="*/ 280 h 2691"/>
                    <a:gd name="T68" fmla="*/ 1152 w 2623"/>
                    <a:gd name="T69" fmla="*/ 61 h 2691"/>
                    <a:gd name="T70" fmla="*/ 930 w 2623"/>
                    <a:gd name="T71" fmla="*/ 486 h 2691"/>
                    <a:gd name="T72" fmla="*/ 929 w 2623"/>
                    <a:gd name="T73" fmla="*/ 1083 h 2691"/>
                    <a:gd name="T74" fmla="*/ 551 w 2623"/>
                    <a:gd name="T75" fmla="*/ 1272 h 2691"/>
                    <a:gd name="T76" fmla="*/ 596 w 2623"/>
                    <a:gd name="T77" fmla="*/ 1642 h 2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23" h="2691">
                      <a:moveTo>
                        <a:pt x="1456" y="2685"/>
                      </a:moveTo>
                      <a:cubicBezTo>
                        <a:pt x="1424" y="2576"/>
                        <a:pt x="1453" y="2495"/>
                        <a:pt x="1542" y="2427"/>
                      </a:cubicBezTo>
                      <a:cubicBezTo>
                        <a:pt x="1425" y="2430"/>
                        <a:pt x="1360" y="2376"/>
                        <a:pt x="1323" y="2270"/>
                      </a:cubicBezTo>
                      <a:cubicBezTo>
                        <a:pt x="1286" y="2374"/>
                        <a:pt x="1223" y="2431"/>
                        <a:pt x="1103" y="2428"/>
                      </a:cubicBezTo>
                      <a:cubicBezTo>
                        <a:pt x="1206" y="2494"/>
                        <a:pt x="1216" y="2582"/>
                        <a:pt x="1189" y="2691"/>
                      </a:cubicBezTo>
                      <a:cubicBezTo>
                        <a:pt x="1279" y="2612"/>
                        <a:pt x="1364" y="2623"/>
                        <a:pt x="1456" y="2685"/>
                      </a:cubicBezTo>
                      <a:close/>
                      <a:moveTo>
                        <a:pt x="503" y="2199"/>
                      </a:moveTo>
                      <a:cubicBezTo>
                        <a:pt x="588" y="2268"/>
                        <a:pt x="616" y="2348"/>
                        <a:pt x="584" y="2456"/>
                      </a:cubicBezTo>
                      <a:cubicBezTo>
                        <a:pt x="676" y="2388"/>
                        <a:pt x="761" y="2394"/>
                        <a:pt x="852" y="2454"/>
                      </a:cubicBezTo>
                      <a:cubicBezTo>
                        <a:pt x="816" y="2345"/>
                        <a:pt x="850" y="2267"/>
                        <a:pt x="935" y="2193"/>
                      </a:cubicBezTo>
                      <a:cubicBezTo>
                        <a:pt x="806" y="2215"/>
                        <a:pt x="761" y="2133"/>
                        <a:pt x="714" y="2024"/>
                      </a:cubicBezTo>
                      <a:cubicBezTo>
                        <a:pt x="679" y="2143"/>
                        <a:pt x="621" y="2204"/>
                        <a:pt x="503" y="2199"/>
                      </a:cubicBezTo>
                      <a:close/>
                      <a:moveTo>
                        <a:pt x="1663" y="2203"/>
                      </a:moveTo>
                      <a:cubicBezTo>
                        <a:pt x="1773" y="2262"/>
                        <a:pt x="1781" y="2348"/>
                        <a:pt x="1754" y="2455"/>
                      </a:cubicBezTo>
                      <a:cubicBezTo>
                        <a:pt x="1845" y="2392"/>
                        <a:pt x="1930" y="2392"/>
                        <a:pt x="2022" y="2455"/>
                      </a:cubicBezTo>
                      <a:cubicBezTo>
                        <a:pt x="1987" y="2345"/>
                        <a:pt x="2017" y="2266"/>
                        <a:pt x="2108" y="2200"/>
                      </a:cubicBezTo>
                      <a:cubicBezTo>
                        <a:pt x="1993" y="2201"/>
                        <a:pt x="1925" y="2146"/>
                        <a:pt x="1885" y="2042"/>
                      </a:cubicBezTo>
                      <a:cubicBezTo>
                        <a:pt x="1855" y="2158"/>
                        <a:pt x="1776" y="2194"/>
                        <a:pt x="1663" y="2203"/>
                      </a:cubicBezTo>
                      <a:close/>
                      <a:moveTo>
                        <a:pt x="2519" y="2138"/>
                      </a:moveTo>
                      <a:cubicBezTo>
                        <a:pt x="2478" y="2029"/>
                        <a:pt x="2514" y="1951"/>
                        <a:pt x="2623" y="1875"/>
                      </a:cubicBezTo>
                      <a:cubicBezTo>
                        <a:pt x="2487" y="1880"/>
                        <a:pt x="2415" y="1832"/>
                        <a:pt x="2378" y="1718"/>
                      </a:cubicBezTo>
                      <a:cubicBezTo>
                        <a:pt x="2356" y="1842"/>
                        <a:pt x="2268" y="1870"/>
                        <a:pt x="2142" y="1883"/>
                      </a:cubicBezTo>
                      <a:cubicBezTo>
                        <a:pt x="2263" y="1951"/>
                        <a:pt x="2273" y="2037"/>
                        <a:pt x="2250" y="2141"/>
                      </a:cubicBezTo>
                      <a:cubicBezTo>
                        <a:pt x="2342" y="2064"/>
                        <a:pt x="2427" y="2079"/>
                        <a:pt x="2519" y="2138"/>
                      </a:cubicBezTo>
                      <a:close/>
                      <a:moveTo>
                        <a:pt x="216" y="1802"/>
                      </a:moveTo>
                      <a:cubicBezTo>
                        <a:pt x="188" y="1920"/>
                        <a:pt x="106" y="1952"/>
                        <a:pt x="0" y="1962"/>
                      </a:cubicBezTo>
                      <a:cubicBezTo>
                        <a:pt x="99" y="2025"/>
                        <a:pt x="109" y="2112"/>
                        <a:pt x="87" y="2216"/>
                      </a:cubicBezTo>
                      <a:cubicBezTo>
                        <a:pt x="179" y="2144"/>
                        <a:pt x="264" y="2154"/>
                        <a:pt x="355" y="2215"/>
                      </a:cubicBezTo>
                      <a:cubicBezTo>
                        <a:pt x="317" y="2108"/>
                        <a:pt x="346" y="2027"/>
                        <a:pt x="435" y="1958"/>
                      </a:cubicBezTo>
                      <a:cubicBezTo>
                        <a:pt x="323" y="1958"/>
                        <a:pt x="256" y="1910"/>
                        <a:pt x="216" y="1802"/>
                      </a:cubicBezTo>
                      <a:close/>
                      <a:moveTo>
                        <a:pt x="860" y="1063"/>
                      </a:moveTo>
                      <a:cubicBezTo>
                        <a:pt x="840" y="1047"/>
                        <a:pt x="831" y="1041"/>
                        <a:pt x="822" y="1034"/>
                      </a:cubicBezTo>
                      <a:cubicBezTo>
                        <a:pt x="711" y="943"/>
                        <a:pt x="711" y="942"/>
                        <a:pt x="789" y="825"/>
                      </a:cubicBezTo>
                      <a:cubicBezTo>
                        <a:pt x="856" y="726"/>
                        <a:pt x="860" y="619"/>
                        <a:pt x="827" y="509"/>
                      </a:cubicBezTo>
                      <a:cubicBezTo>
                        <a:pt x="787" y="376"/>
                        <a:pt x="690" y="310"/>
                        <a:pt x="563" y="325"/>
                      </a:cubicBezTo>
                      <a:cubicBezTo>
                        <a:pt x="433" y="340"/>
                        <a:pt x="340" y="432"/>
                        <a:pt x="327" y="562"/>
                      </a:cubicBezTo>
                      <a:cubicBezTo>
                        <a:pt x="317" y="664"/>
                        <a:pt x="324" y="763"/>
                        <a:pt x="380" y="855"/>
                      </a:cubicBezTo>
                      <a:cubicBezTo>
                        <a:pt x="433" y="941"/>
                        <a:pt x="422" y="977"/>
                        <a:pt x="335" y="1026"/>
                      </a:cubicBezTo>
                      <a:cubicBezTo>
                        <a:pt x="254" y="1072"/>
                        <a:pt x="170" y="1111"/>
                        <a:pt x="87" y="1153"/>
                      </a:cubicBezTo>
                      <a:cubicBezTo>
                        <a:pt x="20" y="1187"/>
                        <a:pt x="2" y="1245"/>
                        <a:pt x="8" y="1315"/>
                      </a:cubicBezTo>
                      <a:cubicBezTo>
                        <a:pt x="14" y="1388"/>
                        <a:pt x="65" y="1404"/>
                        <a:pt x="124" y="1414"/>
                      </a:cubicBezTo>
                      <a:cubicBezTo>
                        <a:pt x="185" y="1425"/>
                        <a:pt x="246" y="1441"/>
                        <a:pt x="307" y="1445"/>
                      </a:cubicBezTo>
                      <a:cubicBezTo>
                        <a:pt x="332" y="1446"/>
                        <a:pt x="377" y="1424"/>
                        <a:pt x="382" y="1405"/>
                      </a:cubicBezTo>
                      <a:cubicBezTo>
                        <a:pt x="407" y="1311"/>
                        <a:pt x="471" y="1257"/>
                        <a:pt x="551" y="1216"/>
                      </a:cubicBezTo>
                      <a:cubicBezTo>
                        <a:pt x="649" y="1166"/>
                        <a:pt x="747" y="1119"/>
                        <a:pt x="860" y="1063"/>
                      </a:cubicBezTo>
                      <a:close/>
                      <a:moveTo>
                        <a:pt x="1762" y="1046"/>
                      </a:moveTo>
                      <a:cubicBezTo>
                        <a:pt x="1862" y="1099"/>
                        <a:pt x="1955" y="1150"/>
                        <a:pt x="2050" y="1198"/>
                      </a:cubicBezTo>
                      <a:cubicBezTo>
                        <a:pt x="2126" y="1237"/>
                        <a:pt x="2187" y="1289"/>
                        <a:pt x="2207" y="1375"/>
                      </a:cubicBezTo>
                      <a:cubicBezTo>
                        <a:pt x="2219" y="1425"/>
                        <a:pt x="2250" y="1439"/>
                        <a:pt x="2294" y="1431"/>
                      </a:cubicBezTo>
                      <a:cubicBezTo>
                        <a:pt x="2360" y="1418"/>
                        <a:pt x="2426" y="1404"/>
                        <a:pt x="2492" y="1389"/>
                      </a:cubicBezTo>
                      <a:cubicBezTo>
                        <a:pt x="2542" y="1378"/>
                        <a:pt x="2595" y="1368"/>
                        <a:pt x="2602" y="1303"/>
                      </a:cubicBezTo>
                      <a:cubicBezTo>
                        <a:pt x="2610" y="1234"/>
                        <a:pt x="2597" y="1172"/>
                        <a:pt x="2533" y="1133"/>
                      </a:cubicBezTo>
                      <a:cubicBezTo>
                        <a:pt x="2492" y="1108"/>
                        <a:pt x="2448" y="1090"/>
                        <a:pt x="2406" y="1068"/>
                      </a:cubicBezTo>
                      <a:cubicBezTo>
                        <a:pt x="2351" y="1038"/>
                        <a:pt x="2295" y="1011"/>
                        <a:pt x="2244" y="977"/>
                      </a:cubicBezTo>
                      <a:cubicBezTo>
                        <a:pt x="2200" y="947"/>
                        <a:pt x="2177" y="901"/>
                        <a:pt x="2217" y="853"/>
                      </a:cubicBezTo>
                      <a:cubicBezTo>
                        <a:pt x="2320" y="731"/>
                        <a:pt x="2294" y="594"/>
                        <a:pt x="2263" y="459"/>
                      </a:cubicBezTo>
                      <a:cubicBezTo>
                        <a:pt x="2240" y="361"/>
                        <a:pt x="2158" y="308"/>
                        <a:pt x="2057" y="303"/>
                      </a:cubicBezTo>
                      <a:cubicBezTo>
                        <a:pt x="1802" y="293"/>
                        <a:pt x="1726" y="604"/>
                        <a:pt x="1810" y="773"/>
                      </a:cubicBezTo>
                      <a:cubicBezTo>
                        <a:pt x="1882" y="918"/>
                        <a:pt x="1883" y="918"/>
                        <a:pt x="1762" y="1046"/>
                      </a:cubicBezTo>
                      <a:close/>
                      <a:moveTo>
                        <a:pt x="1307" y="1741"/>
                      </a:moveTo>
                      <a:cubicBezTo>
                        <a:pt x="1545" y="1706"/>
                        <a:pt x="1787" y="1673"/>
                        <a:pt x="2028" y="1633"/>
                      </a:cubicBezTo>
                      <a:cubicBezTo>
                        <a:pt x="2068" y="1627"/>
                        <a:pt x="2117" y="1598"/>
                        <a:pt x="2136" y="1564"/>
                      </a:cubicBezTo>
                      <a:cubicBezTo>
                        <a:pt x="2191" y="1465"/>
                        <a:pt x="2147" y="1321"/>
                        <a:pt x="2049" y="1260"/>
                      </a:cubicBezTo>
                      <a:cubicBezTo>
                        <a:pt x="1999" y="1229"/>
                        <a:pt x="1942" y="1210"/>
                        <a:pt x="1889" y="1184"/>
                      </a:cubicBezTo>
                      <a:cubicBezTo>
                        <a:pt x="1813" y="1148"/>
                        <a:pt x="1732" y="1118"/>
                        <a:pt x="1662" y="1073"/>
                      </a:cubicBezTo>
                      <a:cubicBezTo>
                        <a:pt x="1508" y="972"/>
                        <a:pt x="1506" y="925"/>
                        <a:pt x="1609" y="773"/>
                      </a:cubicBezTo>
                      <a:cubicBezTo>
                        <a:pt x="1647" y="718"/>
                        <a:pt x="1679" y="647"/>
                        <a:pt x="1682" y="582"/>
                      </a:cubicBezTo>
                      <a:cubicBezTo>
                        <a:pt x="1687" y="482"/>
                        <a:pt x="1672" y="379"/>
                        <a:pt x="1653" y="280"/>
                      </a:cubicBezTo>
                      <a:cubicBezTo>
                        <a:pt x="1643" y="225"/>
                        <a:pt x="1620" y="160"/>
                        <a:pt x="1580" y="125"/>
                      </a:cubicBezTo>
                      <a:cubicBezTo>
                        <a:pt x="1455" y="16"/>
                        <a:pt x="1303" y="0"/>
                        <a:pt x="1152" y="61"/>
                      </a:cubicBezTo>
                      <a:cubicBezTo>
                        <a:pt x="1011" y="117"/>
                        <a:pt x="939" y="231"/>
                        <a:pt x="935" y="385"/>
                      </a:cubicBezTo>
                      <a:cubicBezTo>
                        <a:pt x="934" y="418"/>
                        <a:pt x="939" y="454"/>
                        <a:pt x="930" y="486"/>
                      </a:cubicBezTo>
                      <a:cubicBezTo>
                        <a:pt x="899" y="599"/>
                        <a:pt x="931" y="694"/>
                        <a:pt x="998" y="787"/>
                      </a:cubicBezTo>
                      <a:cubicBezTo>
                        <a:pt x="1100" y="929"/>
                        <a:pt x="1082" y="996"/>
                        <a:pt x="929" y="1083"/>
                      </a:cubicBezTo>
                      <a:cubicBezTo>
                        <a:pt x="898" y="1101"/>
                        <a:pt x="864" y="1116"/>
                        <a:pt x="831" y="1132"/>
                      </a:cubicBezTo>
                      <a:cubicBezTo>
                        <a:pt x="738" y="1179"/>
                        <a:pt x="644" y="1224"/>
                        <a:pt x="551" y="1272"/>
                      </a:cubicBezTo>
                      <a:cubicBezTo>
                        <a:pt x="468" y="1315"/>
                        <a:pt x="439" y="1394"/>
                        <a:pt x="447" y="1501"/>
                      </a:cubicBezTo>
                      <a:cubicBezTo>
                        <a:pt x="455" y="1598"/>
                        <a:pt x="511" y="1630"/>
                        <a:pt x="596" y="1642"/>
                      </a:cubicBezTo>
                      <a:cubicBezTo>
                        <a:pt x="830" y="1674"/>
                        <a:pt x="1063" y="1707"/>
                        <a:pt x="1307" y="1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51" name="Freeform 1616"/>
                <p:cNvSpPr>
                  <a:spLocks/>
                </p:cNvSpPr>
                <p:nvPr/>
              </p:nvSpPr>
              <p:spPr bwMode="auto">
                <a:xfrm>
                  <a:off x="3008313" y="3497263"/>
                  <a:ext cx="115888" cy="114300"/>
                </a:xfrm>
                <a:custGeom>
                  <a:avLst/>
                  <a:gdLst>
                    <a:gd name="T0" fmla="*/ 868 w 1752"/>
                    <a:gd name="T1" fmla="*/ 1741 h 1741"/>
                    <a:gd name="T2" fmla="*/ 157 w 1752"/>
                    <a:gd name="T3" fmla="*/ 1642 h 1741"/>
                    <a:gd name="T4" fmla="*/ 8 w 1752"/>
                    <a:gd name="T5" fmla="*/ 1501 h 1741"/>
                    <a:gd name="T6" fmla="*/ 112 w 1752"/>
                    <a:gd name="T7" fmla="*/ 1272 h 1741"/>
                    <a:gd name="T8" fmla="*/ 392 w 1752"/>
                    <a:gd name="T9" fmla="*/ 1132 h 1741"/>
                    <a:gd name="T10" fmla="*/ 490 w 1752"/>
                    <a:gd name="T11" fmla="*/ 1083 h 1741"/>
                    <a:gd name="T12" fmla="*/ 559 w 1752"/>
                    <a:gd name="T13" fmla="*/ 787 h 1741"/>
                    <a:gd name="T14" fmla="*/ 491 w 1752"/>
                    <a:gd name="T15" fmla="*/ 486 h 1741"/>
                    <a:gd name="T16" fmla="*/ 496 w 1752"/>
                    <a:gd name="T17" fmla="*/ 385 h 1741"/>
                    <a:gd name="T18" fmla="*/ 713 w 1752"/>
                    <a:gd name="T19" fmla="*/ 61 h 1741"/>
                    <a:gd name="T20" fmla="*/ 1141 w 1752"/>
                    <a:gd name="T21" fmla="*/ 125 h 1741"/>
                    <a:gd name="T22" fmla="*/ 1214 w 1752"/>
                    <a:gd name="T23" fmla="*/ 280 h 1741"/>
                    <a:gd name="T24" fmla="*/ 1243 w 1752"/>
                    <a:gd name="T25" fmla="*/ 582 h 1741"/>
                    <a:gd name="T26" fmla="*/ 1170 w 1752"/>
                    <a:gd name="T27" fmla="*/ 773 h 1741"/>
                    <a:gd name="T28" fmla="*/ 1223 w 1752"/>
                    <a:gd name="T29" fmla="*/ 1073 h 1741"/>
                    <a:gd name="T30" fmla="*/ 1450 w 1752"/>
                    <a:gd name="T31" fmla="*/ 1184 h 1741"/>
                    <a:gd name="T32" fmla="*/ 1610 w 1752"/>
                    <a:gd name="T33" fmla="*/ 1260 h 1741"/>
                    <a:gd name="T34" fmla="*/ 1697 w 1752"/>
                    <a:gd name="T35" fmla="*/ 1564 h 1741"/>
                    <a:gd name="T36" fmla="*/ 1589 w 1752"/>
                    <a:gd name="T37" fmla="*/ 1633 h 1741"/>
                    <a:gd name="T38" fmla="*/ 868 w 1752"/>
                    <a:gd name="T39" fmla="*/ 1741 h 1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2" h="1741">
                      <a:moveTo>
                        <a:pt x="868" y="1741"/>
                      </a:moveTo>
                      <a:cubicBezTo>
                        <a:pt x="624" y="1707"/>
                        <a:pt x="391" y="1674"/>
                        <a:pt x="157" y="1642"/>
                      </a:cubicBezTo>
                      <a:cubicBezTo>
                        <a:pt x="72" y="1630"/>
                        <a:pt x="16" y="1598"/>
                        <a:pt x="8" y="1501"/>
                      </a:cubicBezTo>
                      <a:cubicBezTo>
                        <a:pt x="0" y="1394"/>
                        <a:pt x="29" y="1315"/>
                        <a:pt x="112" y="1272"/>
                      </a:cubicBezTo>
                      <a:cubicBezTo>
                        <a:pt x="205" y="1224"/>
                        <a:pt x="299" y="1179"/>
                        <a:pt x="392" y="1132"/>
                      </a:cubicBezTo>
                      <a:cubicBezTo>
                        <a:pt x="425" y="1116"/>
                        <a:pt x="459" y="1101"/>
                        <a:pt x="490" y="1083"/>
                      </a:cubicBezTo>
                      <a:cubicBezTo>
                        <a:pt x="643" y="996"/>
                        <a:pt x="661" y="929"/>
                        <a:pt x="559" y="787"/>
                      </a:cubicBezTo>
                      <a:cubicBezTo>
                        <a:pt x="492" y="694"/>
                        <a:pt x="460" y="599"/>
                        <a:pt x="491" y="486"/>
                      </a:cubicBezTo>
                      <a:cubicBezTo>
                        <a:pt x="500" y="454"/>
                        <a:pt x="495" y="418"/>
                        <a:pt x="496" y="385"/>
                      </a:cubicBezTo>
                      <a:cubicBezTo>
                        <a:pt x="500" y="231"/>
                        <a:pt x="572" y="117"/>
                        <a:pt x="713" y="61"/>
                      </a:cubicBezTo>
                      <a:cubicBezTo>
                        <a:pt x="864" y="0"/>
                        <a:pt x="1016" y="16"/>
                        <a:pt x="1141" y="125"/>
                      </a:cubicBezTo>
                      <a:cubicBezTo>
                        <a:pt x="1181" y="160"/>
                        <a:pt x="1204" y="225"/>
                        <a:pt x="1214" y="280"/>
                      </a:cubicBezTo>
                      <a:cubicBezTo>
                        <a:pt x="1233" y="379"/>
                        <a:pt x="1248" y="482"/>
                        <a:pt x="1243" y="582"/>
                      </a:cubicBezTo>
                      <a:cubicBezTo>
                        <a:pt x="1240" y="647"/>
                        <a:pt x="1208" y="718"/>
                        <a:pt x="1170" y="773"/>
                      </a:cubicBezTo>
                      <a:cubicBezTo>
                        <a:pt x="1067" y="925"/>
                        <a:pt x="1069" y="972"/>
                        <a:pt x="1223" y="1073"/>
                      </a:cubicBezTo>
                      <a:cubicBezTo>
                        <a:pt x="1293" y="1118"/>
                        <a:pt x="1374" y="1148"/>
                        <a:pt x="1450" y="1184"/>
                      </a:cubicBezTo>
                      <a:cubicBezTo>
                        <a:pt x="1503" y="1210"/>
                        <a:pt x="1560" y="1229"/>
                        <a:pt x="1610" y="1260"/>
                      </a:cubicBezTo>
                      <a:cubicBezTo>
                        <a:pt x="1708" y="1321"/>
                        <a:pt x="1752" y="1465"/>
                        <a:pt x="1697" y="1564"/>
                      </a:cubicBezTo>
                      <a:cubicBezTo>
                        <a:pt x="1678" y="1598"/>
                        <a:pt x="1629" y="1627"/>
                        <a:pt x="1589" y="1633"/>
                      </a:cubicBezTo>
                      <a:cubicBezTo>
                        <a:pt x="1348" y="1673"/>
                        <a:pt x="1106" y="1706"/>
                        <a:pt x="868" y="1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52" name="Freeform 1617"/>
                <p:cNvSpPr>
                  <a:spLocks/>
                </p:cNvSpPr>
                <p:nvPr/>
              </p:nvSpPr>
              <p:spPr bwMode="auto">
                <a:xfrm>
                  <a:off x="3094038" y="3516313"/>
                  <a:ext cx="58738" cy="76200"/>
                </a:xfrm>
                <a:custGeom>
                  <a:avLst/>
                  <a:gdLst>
                    <a:gd name="T0" fmla="*/ 36 w 884"/>
                    <a:gd name="T1" fmla="*/ 753 h 1146"/>
                    <a:gd name="T2" fmla="*/ 84 w 884"/>
                    <a:gd name="T3" fmla="*/ 480 h 1146"/>
                    <a:gd name="T4" fmla="*/ 331 w 884"/>
                    <a:gd name="T5" fmla="*/ 10 h 1146"/>
                    <a:gd name="T6" fmla="*/ 537 w 884"/>
                    <a:gd name="T7" fmla="*/ 166 h 1146"/>
                    <a:gd name="T8" fmla="*/ 491 w 884"/>
                    <a:gd name="T9" fmla="*/ 560 h 1146"/>
                    <a:gd name="T10" fmla="*/ 518 w 884"/>
                    <a:gd name="T11" fmla="*/ 684 h 1146"/>
                    <a:gd name="T12" fmla="*/ 680 w 884"/>
                    <a:gd name="T13" fmla="*/ 775 h 1146"/>
                    <a:gd name="T14" fmla="*/ 807 w 884"/>
                    <a:gd name="T15" fmla="*/ 840 h 1146"/>
                    <a:gd name="T16" fmla="*/ 876 w 884"/>
                    <a:gd name="T17" fmla="*/ 1010 h 1146"/>
                    <a:gd name="T18" fmla="*/ 766 w 884"/>
                    <a:gd name="T19" fmla="*/ 1096 h 1146"/>
                    <a:gd name="T20" fmla="*/ 568 w 884"/>
                    <a:gd name="T21" fmla="*/ 1138 h 1146"/>
                    <a:gd name="T22" fmla="*/ 481 w 884"/>
                    <a:gd name="T23" fmla="*/ 1082 h 1146"/>
                    <a:gd name="T24" fmla="*/ 324 w 884"/>
                    <a:gd name="T25" fmla="*/ 905 h 1146"/>
                    <a:gd name="T26" fmla="*/ 36 w 884"/>
                    <a:gd name="T27" fmla="*/ 753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4" h="1146">
                      <a:moveTo>
                        <a:pt x="36" y="753"/>
                      </a:moveTo>
                      <a:cubicBezTo>
                        <a:pt x="157" y="625"/>
                        <a:pt x="156" y="625"/>
                        <a:pt x="84" y="480"/>
                      </a:cubicBezTo>
                      <a:cubicBezTo>
                        <a:pt x="0" y="311"/>
                        <a:pt x="76" y="0"/>
                        <a:pt x="331" y="10"/>
                      </a:cubicBezTo>
                      <a:cubicBezTo>
                        <a:pt x="432" y="15"/>
                        <a:pt x="514" y="68"/>
                        <a:pt x="537" y="166"/>
                      </a:cubicBezTo>
                      <a:cubicBezTo>
                        <a:pt x="568" y="301"/>
                        <a:pt x="594" y="438"/>
                        <a:pt x="491" y="560"/>
                      </a:cubicBezTo>
                      <a:cubicBezTo>
                        <a:pt x="451" y="608"/>
                        <a:pt x="474" y="654"/>
                        <a:pt x="518" y="684"/>
                      </a:cubicBezTo>
                      <a:cubicBezTo>
                        <a:pt x="569" y="718"/>
                        <a:pt x="625" y="745"/>
                        <a:pt x="680" y="775"/>
                      </a:cubicBezTo>
                      <a:cubicBezTo>
                        <a:pt x="722" y="797"/>
                        <a:pt x="766" y="815"/>
                        <a:pt x="807" y="840"/>
                      </a:cubicBezTo>
                      <a:cubicBezTo>
                        <a:pt x="871" y="879"/>
                        <a:pt x="884" y="941"/>
                        <a:pt x="876" y="1010"/>
                      </a:cubicBezTo>
                      <a:cubicBezTo>
                        <a:pt x="869" y="1075"/>
                        <a:pt x="816" y="1085"/>
                        <a:pt x="766" y="1096"/>
                      </a:cubicBezTo>
                      <a:cubicBezTo>
                        <a:pt x="700" y="1111"/>
                        <a:pt x="634" y="1125"/>
                        <a:pt x="568" y="1138"/>
                      </a:cubicBezTo>
                      <a:cubicBezTo>
                        <a:pt x="524" y="1146"/>
                        <a:pt x="493" y="1132"/>
                        <a:pt x="481" y="1082"/>
                      </a:cubicBezTo>
                      <a:cubicBezTo>
                        <a:pt x="461" y="996"/>
                        <a:pt x="400" y="944"/>
                        <a:pt x="324" y="905"/>
                      </a:cubicBezTo>
                      <a:cubicBezTo>
                        <a:pt x="229" y="857"/>
                        <a:pt x="136" y="806"/>
                        <a:pt x="36" y="7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53" name="Freeform 1618"/>
                <p:cNvSpPr>
                  <a:spLocks/>
                </p:cNvSpPr>
                <p:nvPr/>
              </p:nvSpPr>
              <p:spPr bwMode="auto">
                <a:xfrm>
                  <a:off x="2979738" y="3517900"/>
                  <a:ext cx="57150" cy="74613"/>
                </a:xfrm>
                <a:custGeom>
                  <a:avLst/>
                  <a:gdLst>
                    <a:gd name="T0" fmla="*/ 858 w 858"/>
                    <a:gd name="T1" fmla="*/ 753 h 1136"/>
                    <a:gd name="T2" fmla="*/ 549 w 858"/>
                    <a:gd name="T3" fmla="*/ 906 h 1136"/>
                    <a:gd name="T4" fmla="*/ 380 w 858"/>
                    <a:gd name="T5" fmla="*/ 1095 h 1136"/>
                    <a:gd name="T6" fmla="*/ 305 w 858"/>
                    <a:gd name="T7" fmla="*/ 1135 h 1136"/>
                    <a:gd name="T8" fmla="*/ 122 w 858"/>
                    <a:gd name="T9" fmla="*/ 1104 h 1136"/>
                    <a:gd name="T10" fmla="*/ 6 w 858"/>
                    <a:gd name="T11" fmla="*/ 1005 h 1136"/>
                    <a:gd name="T12" fmla="*/ 85 w 858"/>
                    <a:gd name="T13" fmla="*/ 843 h 1136"/>
                    <a:gd name="T14" fmla="*/ 333 w 858"/>
                    <a:gd name="T15" fmla="*/ 716 h 1136"/>
                    <a:gd name="T16" fmla="*/ 378 w 858"/>
                    <a:gd name="T17" fmla="*/ 545 h 1136"/>
                    <a:gd name="T18" fmla="*/ 325 w 858"/>
                    <a:gd name="T19" fmla="*/ 252 h 1136"/>
                    <a:gd name="T20" fmla="*/ 561 w 858"/>
                    <a:gd name="T21" fmla="*/ 15 h 1136"/>
                    <a:gd name="T22" fmla="*/ 825 w 858"/>
                    <a:gd name="T23" fmla="*/ 199 h 1136"/>
                    <a:gd name="T24" fmla="*/ 787 w 858"/>
                    <a:gd name="T25" fmla="*/ 515 h 1136"/>
                    <a:gd name="T26" fmla="*/ 820 w 858"/>
                    <a:gd name="T27" fmla="*/ 724 h 1136"/>
                    <a:gd name="T28" fmla="*/ 858 w 858"/>
                    <a:gd name="T29" fmla="*/ 753 h 1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8" h="1136">
                      <a:moveTo>
                        <a:pt x="858" y="753"/>
                      </a:moveTo>
                      <a:cubicBezTo>
                        <a:pt x="745" y="809"/>
                        <a:pt x="647" y="856"/>
                        <a:pt x="549" y="906"/>
                      </a:cubicBezTo>
                      <a:cubicBezTo>
                        <a:pt x="469" y="947"/>
                        <a:pt x="405" y="1001"/>
                        <a:pt x="380" y="1095"/>
                      </a:cubicBezTo>
                      <a:cubicBezTo>
                        <a:pt x="375" y="1114"/>
                        <a:pt x="330" y="1136"/>
                        <a:pt x="305" y="1135"/>
                      </a:cubicBezTo>
                      <a:cubicBezTo>
                        <a:pt x="244" y="1131"/>
                        <a:pt x="183" y="1115"/>
                        <a:pt x="122" y="1104"/>
                      </a:cubicBezTo>
                      <a:cubicBezTo>
                        <a:pt x="63" y="1094"/>
                        <a:pt x="12" y="1078"/>
                        <a:pt x="6" y="1005"/>
                      </a:cubicBezTo>
                      <a:cubicBezTo>
                        <a:pt x="0" y="935"/>
                        <a:pt x="18" y="877"/>
                        <a:pt x="85" y="843"/>
                      </a:cubicBezTo>
                      <a:cubicBezTo>
                        <a:pt x="168" y="801"/>
                        <a:pt x="252" y="762"/>
                        <a:pt x="333" y="716"/>
                      </a:cubicBezTo>
                      <a:cubicBezTo>
                        <a:pt x="420" y="667"/>
                        <a:pt x="431" y="631"/>
                        <a:pt x="378" y="545"/>
                      </a:cubicBezTo>
                      <a:cubicBezTo>
                        <a:pt x="322" y="453"/>
                        <a:pt x="315" y="354"/>
                        <a:pt x="325" y="252"/>
                      </a:cubicBezTo>
                      <a:cubicBezTo>
                        <a:pt x="338" y="122"/>
                        <a:pt x="431" y="30"/>
                        <a:pt x="561" y="15"/>
                      </a:cubicBezTo>
                      <a:cubicBezTo>
                        <a:pt x="688" y="0"/>
                        <a:pt x="785" y="66"/>
                        <a:pt x="825" y="199"/>
                      </a:cubicBezTo>
                      <a:cubicBezTo>
                        <a:pt x="858" y="309"/>
                        <a:pt x="854" y="416"/>
                        <a:pt x="787" y="515"/>
                      </a:cubicBezTo>
                      <a:cubicBezTo>
                        <a:pt x="709" y="632"/>
                        <a:pt x="709" y="633"/>
                        <a:pt x="820" y="724"/>
                      </a:cubicBezTo>
                      <a:cubicBezTo>
                        <a:pt x="829" y="731"/>
                        <a:pt x="838" y="737"/>
                        <a:pt x="858" y="7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54" name="Freeform 1619"/>
                <p:cNvSpPr>
                  <a:spLocks/>
                </p:cNvSpPr>
                <p:nvPr/>
              </p:nvSpPr>
              <p:spPr bwMode="auto">
                <a:xfrm>
                  <a:off x="2979738" y="3616325"/>
                  <a:ext cx="28575" cy="26988"/>
                </a:xfrm>
                <a:custGeom>
                  <a:avLst/>
                  <a:gdLst>
                    <a:gd name="T0" fmla="*/ 216 w 435"/>
                    <a:gd name="T1" fmla="*/ 0 h 414"/>
                    <a:gd name="T2" fmla="*/ 435 w 435"/>
                    <a:gd name="T3" fmla="*/ 156 h 414"/>
                    <a:gd name="T4" fmla="*/ 355 w 435"/>
                    <a:gd name="T5" fmla="*/ 413 h 414"/>
                    <a:gd name="T6" fmla="*/ 87 w 435"/>
                    <a:gd name="T7" fmla="*/ 414 h 414"/>
                    <a:gd name="T8" fmla="*/ 0 w 435"/>
                    <a:gd name="T9" fmla="*/ 160 h 414"/>
                    <a:gd name="T10" fmla="*/ 216 w 435"/>
                    <a:gd name="T11" fmla="*/ 0 h 414"/>
                  </a:gdLst>
                  <a:ahLst/>
                  <a:cxnLst>
                    <a:cxn ang="0">
                      <a:pos x="T0" y="T1"/>
                    </a:cxn>
                    <a:cxn ang="0">
                      <a:pos x="T2" y="T3"/>
                    </a:cxn>
                    <a:cxn ang="0">
                      <a:pos x="T4" y="T5"/>
                    </a:cxn>
                    <a:cxn ang="0">
                      <a:pos x="T6" y="T7"/>
                    </a:cxn>
                    <a:cxn ang="0">
                      <a:pos x="T8" y="T9"/>
                    </a:cxn>
                    <a:cxn ang="0">
                      <a:pos x="T10" y="T11"/>
                    </a:cxn>
                  </a:cxnLst>
                  <a:rect l="0" t="0" r="r" b="b"/>
                  <a:pathLst>
                    <a:path w="435" h="414">
                      <a:moveTo>
                        <a:pt x="216" y="0"/>
                      </a:moveTo>
                      <a:cubicBezTo>
                        <a:pt x="256" y="108"/>
                        <a:pt x="323" y="156"/>
                        <a:pt x="435" y="156"/>
                      </a:cubicBezTo>
                      <a:cubicBezTo>
                        <a:pt x="346" y="225"/>
                        <a:pt x="317" y="306"/>
                        <a:pt x="355" y="413"/>
                      </a:cubicBezTo>
                      <a:cubicBezTo>
                        <a:pt x="264" y="352"/>
                        <a:pt x="179" y="342"/>
                        <a:pt x="87" y="414"/>
                      </a:cubicBezTo>
                      <a:cubicBezTo>
                        <a:pt x="109" y="310"/>
                        <a:pt x="99" y="223"/>
                        <a:pt x="0" y="160"/>
                      </a:cubicBezTo>
                      <a:cubicBezTo>
                        <a:pt x="106" y="150"/>
                        <a:pt x="188" y="118"/>
                        <a:pt x="2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55" name="Freeform 1620"/>
                <p:cNvSpPr>
                  <a:spLocks/>
                </p:cNvSpPr>
                <p:nvPr/>
              </p:nvSpPr>
              <p:spPr bwMode="auto">
                <a:xfrm>
                  <a:off x="3121025" y="3611563"/>
                  <a:ext cx="31750" cy="26988"/>
                </a:xfrm>
                <a:custGeom>
                  <a:avLst/>
                  <a:gdLst>
                    <a:gd name="T0" fmla="*/ 377 w 481"/>
                    <a:gd name="T1" fmla="*/ 420 h 423"/>
                    <a:gd name="T2" fmla="*/ 108 w 481"/>
                    <a:gd name="T3" fmla="*/ 423 h 423"/>
                    <a:gd name="T4" fmla="*/ 0 w 481"/>
                    <a:gd name="T5" fmla="*/ 165 h 423"/>
                    <a:gd name="T6" fmla="*/ 236 w 481"/>
                    <a:gd name="T7" fmla="*/ 0 h 423"/>
                    <a:gd name="T8" fmla="*/ 481 w 481"/>
                    <a:gd name="T9" fmla="*/ 157 h 423"/>
                    <a:gd name="T10" fmla="*/ 377 w 481"/>
                    <a:gd name="T11" fmla="*/ 420 h 423"/>
                  </a:gdLst>
                  <a:ahLst/>
                  <a:cxnLst>
                    <a:cxn ang="0">
                      <a:pos x="T0" y="T1"/>
                    </a:cxn>
                    <a:cxn ang="0">
                      <a:pos x="T2" y="T3"/>
                    </a:cxn>
                    <a:cxn ang="0">
                      <a:pos x="T4" y="T5"/>
                    </a:cxn>
                    <a:cxn ang="0">
                      <a:pos x="T6" y="T7"/>
                    </a:cxn>
                    <a:cxn ang="0">
                      <a:pos x="T8" y="T9"/>
                    </a:cxn>
                    <a:cxn ang="0">
                      <a:pos x="T10" y="T11"/>
                    </a:cxn>
                  </a:cxnLst>
                  <a:rect l="0" t="0" r="r" b="b"/>
                  <a:pathLst>
                    <a:path w="481" h="423">
                      <a:moveTo>
                        <a:pt x="377" y="420"/>
                      </a:moveTo>
                      <a:cubicBezTo>
                        <a:pt x="285" y="361"/>
                        <a:pt x="200" y="346"/>
                        <a:pt x="108" y="423"/>
                      </a:cubicBezTo>
                      <a:cubicBezTo>
                        <a:pt x="131" y="319"/>
                        <a:pt x="121" y="233"/>
                        <a:pt x="0" y="165"/>
                      </a:cubicBezTo>
                      <a:cubicBezTo>
                        <a:pt x="126" y="152"/>
                        <a:pt x="214" y="124"/>
                        <a:pt x="236" y="0"/>
                      </a:cubicBezTo>
                      <a:cubicBezTo>
                        <a:pt x="273" y="114"/>
                        <a:pt x="345" y="162"/>
                        <a:pt x="481" y="157"/>
                      </a:cubicBezTo>
                      <a:cubicBezTo>
                        <a:pt x="372" y="233"/>
                        <a:pt x="336" y="311"/>
                        <a:pt x="377" y="4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56" name="Freeform 1621"/>
                <p:cNvSpPr>
                  <a:spLocks/>
                </p:cNvSpPr>
                <p:nvPr/>
              </p:nvSpPr>
              <p:spPr bwMode="auto">
                <a:xfrm>
                  <a:off x="3089275" y="3632200"/>
                  <a:ext cx="30163" cy="26988"/>
                </a:xfrm>
                <a:custGeom>
                  <a:avLst/>
                  <a:gdLst>
                    <a:gd name="T0" fmla="*/ 0 w 445"/>
                    <a:gd name="T1" fmla="*/ 161 h 413"/>
                    <a:gd name="T2" fmla="*/ 222 w 445"/>
                    <a:gd name="T3" fmla="*/ 0 h 413"/>
                    <a:gd name="T4" fmla="*/ 445 w 445"/>
                    <a:gd name="T5" fmla="*/ 158 h 413"/>
                    <a:gd name="T6" fmla="*/ 359 w 445"/>
                    <a:gd name="T7" fmla="*/ 413 h 413"/>
                    <a:gd name="T8" fmla="*/ 91 w 445"/>
                    <a:gd name="T9" fmla="*/ 413 h 413"/>
                    <a:gd name="T10" fmla="*/ 0 w 445"/>
                    <a:gd name="T11" fmla="*/ 161 h 413"/>
                  </a:gdLst>
                  <a:ahLst/>
                  <a:cxnLst>
                    <a:cxn ang="0">
                      <a:pos x="T0" y="T1"/>
                    </a:cxn>
                    <a:cxn ang="0">
                      <a:pos x="T2" y="T3"/>
                    </a:cxn>
                    <a:cxn ang="0">
                      <a:pos x="T4" y="T5"/>
                    </a:cxn>
                    <a:cxn ang="0">
                      <a:pos x="T6" y="T7"/>
                    </a:cxn>
                    <a:cxn ang="0">
                      <a:pos x="T8" y="T9"/>
                    </a:cxn>
                    <a:cxn ang="0">
                      <a:pos x="T10" y="T11"/>
                    </a:cxn>
                  </a:cxnLst>
                  <a:rect l="0" t="0" r="r" b="b"/>
                  <a:pathLst>
                    <a:path w="445" h="413">
                      <a:moveTo>
                        <a:pt x="0" y="161"/>
                      </a:moveTo>
                      <a:cubicBezTo>
                        <a:pt x="113" y="152"/>
                        <a:pt x="192" y="116"/>
                        <a:pt x="222" y="0"/>
                      </a:cubicBezTo>
                      <a:cubicBezTo>
                        <a:pt x="262" y="104"/>
                        <a:pt x="330" y="159"/>
                        <a:pt x="445" y="158"/>
                      </a:cubicBezTo>
                      <a:cubicBezTo>
                        <a:pt x="354" y="224"/>
                        <a:pt x="324" y="303"/>
                        <a:pt x="359" y="413"/>
                      </a:cubicBezTo>
                      <a:cubicBezTo>
                        <a:pt x="267" y="350"/>
                        <a:pt x="182" y="350"/>
                        <a:pt x="91" y="413"/>
                      </a:cubicBezTo>
                      <a:cubicBezTo>
                        <a:pt x="118" y="306"/>
                        <a:pt x="110" y="220"/>
                        <a:pt x="0" y="1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57" name="Freeform 1622"/>
                <p:cNvSpPr>
                  <a:spLocks/>
                </p:cNvSpPr>
                <p:nvPr/>
              </p:nvSpPr>
              <p:spPr bwMode="auto">
                <a:xfrm>
                  <a:off x="3013075" y="3630613"/>
                  <a:ext cx="28575" cy="28575"/>
                </a:xfrm>
                <a:custGeom>
                  <a:avLst/>
                  <a:gdLst>
                    <a:gd name="T0" fmla="*/ 0 w 432"/>
                    <a:gd name="T1" fmla="*/ 175 h 432"/>
                    <a:gd name="T2" fmla="*/ 211 w 432"/>
                    <a:gd name="T3" fmla="*/ 0 h 432"/>
                    <a:gd name="T4" fmla="*/ 432 w 432"/>
                    <a:gd name="T5" fmla="*/ 169 h 432"/>
                    <a:gd name="T6" fmla="*/ 349 w 432"/>
                    <a:gd name="T7" fmla="*/ 430 h 432"/>
                    <a:gd name="T8" fmla="*/ 81 w 432"/>
                    <a:gd name="T9" fmla="*/ 432 h 432"/>
                    <a:gd name="T10" fmla="*/ 0 w 432"/>
                    <a:gd name="T11" fmla="*/ 175 h 432"/>
                  </a:gdLst>
                  <a:ahLst/>
                  <a:cxnLst>
                    <a:cxn ang="0">
                      <a:pos x="T0" y="T1"/>
                    </a:cxn>
                    <a:cxn ang="0">
                      <a:pos x="T2" y="T3"/>
                    </a:cxn>
                    <a:cxn ang="0">
                      <a:pos x="T4" y="T5"/>
                    </a:cxn>
                    <a:cxn ang="0">
                      <a:pos x="T6" y="T7"/>
                    </a:cxn>
                    <a:cxn ang="0">
                      <a:pos x="T8" y="T9"/>
                    </a:cxn>
                    <a:cxn ang="0">
                      <a:pos x="T10" y="T11"/>
                    </a:cxn>
                  </a:cxnLst>
                  <a:rect l="0" t="0" r="r" b="b"/>
                  <a:pathLst>
                    <a:path w="432" h="432">
                      <a:moveTo>
                        <a:pt x="0" y="175"/>
                      </a:moveTo>
                      <a:cubicBezTo>
                        <a:pt x="118" y="180"/>
                        <a:pt x="176" y="119"/>
                        <a:pt x="211" y="0"/>
                      </a:cubicBezTo>
                      <a:cubicBezTo>
                        <a:pt x="258" y="109"/>
                        <a:pt x="303" y="191"/>
                        <a:pt x="432" y="169"/>
                      </a:cubicBezTo>
                      <a:cubicBezTo>
                        <a:pt x="347" y="243"/>
                        <a:pt x="313" y="321"/>
                        <a:pt x="349" y="430"/>
                      </a:cubicBezTo>
                      <a:cubicBezTo>
                        <a:pt x="258" y="370"/>
                        <a:pt x="173" y="364"/>
                        <a:pt x="81" y="432"/>
                      </a:cubicBezTo>
                      <a:cubicBezTo>
                        <a:pt x="113" y="324"/>
                        <a:pt x="85" y="244"/>
                        <a:pt x="0" y="1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58" name="Freeform 1623"/>
                <p:cNvSpPr>
                  <a:spLocks/>
                </p:cNvSpPr>
                <p:nvPr/>
              </p:nvSpPr>
              <p:spPr bwMode="auto">
                <a:xfrm>
                  <a:off x="3052763" y="3648075"/>
                  <a:ext cx="28575" cy="26988"/>
                </a:xfrm>
                <a:custGeom>
                  <a:avLst/>
                  <a:gdLst>
                    <a:gd name="T0" fmla="*/ 353 w 439"/>
                    <a:gd name="T1" fmla="*/ 415 h 421"/>
                    <a:gd name="T2" fmla="*/ 86 w 439"/>
                    <a:gd name="T3" fmla="*/ 421 h 421"/>
                    <a:gd name="T4" fmla="*/ 0 w 439"/>
                    <a:gd name="T5" fmla="*/ 158 h 421"/>
                    <a:gd name="T6" fmla="*/ 220 w 439"/>
                    <a:gd name="T7" fmla="*/ 0 h 421"/>
                    <a:gd name="T8" fmla="*/ 439 w 439"/>
                    <a:gd name="T9" fmla="*/ 157 h 421"/>
                    <a:gd name="T10" fmla="*/ 353 w 439"/>
                    <a:gd name="T11" fmla="*/ 415 h 421"/>
                  </a:gdLst>
                  <a:ahLst/>
                  <a:cxnLst>
                    <a:cxn ang="0">
                      <a:pos x="T0" y="T1"/>
                    </a:cxn>
                    <a:cxn ang="0">
                      <a:pos x="T2" y="T3"/>
                    </a:cxn>
                    <a:cxn ang="0">
                      <a:pos x="T4" y="T5"/>
                    </a:cxn>
                    <a:cxn ang="0">
                      <a:pos x="T6" y="T7"/>
                    </a:cxn>
                    <a:cxn ang="0">
                      <a:pos x="T8" y="T9"/>
                    </a:cxn>
                    <a:cxn ang="0">
                      <a:pos x="T10" y="T11"/>
                    </a:cxn>
                  </a:cxnLst>
                  <a:rect l="0" t="0" r="r" b="b"/>
                  <a:pathLst>
                    <a:path w="439" h="421">
                      <a:moveTo>
                        <a:pt x="353" y="415"/>
                      </a:moveTo>
                      <a:cubicBezTo>
                        <a:pt x="261" y="353"/>
                        <a:pt x="176" y="342"/>
                        <a:pt x="86" y="421"/>
                      </a:cubicBezTo>
                      <a:cubicBezTo>
                        <a:pt x="113" y="312"/>
                        <a:pt x="103" y="224"/>
                        <a:pt x="0" y="158"/>
                      </a:cubicBezTo>
                      <a:cubicBezTo>
                        <a:pt x="120" y="161"/>
                        <a:pt x="183" y="104"/>
                        <a:pt x="220" y="0"/>
                      </a:cubicBezTo>
                      <a:cubicBezTo>
                        <a:pt x="257" y="106"/>
                        <a:pt x="322" y="160"/>
                        <a:pt x="439" y="157"/>
                      </a:cubicBezTo>
                      <a:cubicBezTo>
                        <a:pt x="350" y="225"/>
                        <a:pt x="321" y="306"/>
                        <a:pt x="353" y="4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grpSp>
        </p:grpSp>
      </p:grpSp>
      <p:grpSp>
        <p:nvGrpSpPr>
          <p:cNvPr id="79" name="Group 78" descr="Analytics &amp; Insights"/>
          <p:cNvGrpSpPr/>
          <p:nvPr/>
        </p:nvGrpSpPr>
        <p:grpSpPr>
          <a:xfrm>
            <a:off x="7763618" y="4078423"/>
            <a:ext cx="3036485" cy="703768"/>
            <a:chOff x="6526140" y="3197454"/>
            <a:chExt cx="2277364" cy="527826"/>
          </a:xfrm>
        </p:grpSpPr>
        <p:sp>
          <p:nvSpPr>
            <p:cNvPr id="9" name="Rectangle 8"/>
            <p:cNvSpPr/>
            <p:nvPr/>
          </p:nvSpPr>
          <p:spPr>
            <a:xfrm>
              <a:off x="7130152" y="3244786"/>
              <a:ext cx="1673352" cy="42062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tIns="207264" bIns="207264"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757679"/>
                  </a:solidFill>
                  <a:effectLst/>
                  <a:uLnTx/>
                  <a:uFillTx/>
                  <a:latin typeface="Arial"/>
                  <a:ea typeface="+mn-ea"/>
                  <a:cs typeface="+mn-cs"/>
                  <a:sym typeface="Arial"/>
                </a:rPr>
                <a:t>Analytics &amp;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757679"/>
                  </a:solidFill>
                  <a:effectLst/>
                  <a:uLnTx/>
                  <a:uFillTx/>
                  <a:latin typeface="Arial"/>
                  <a:ea typeface="+mn-ea"/>
                  <a:cs typeface="+mn-cs"/>
                  <a:sym typeface="Arial"/>
                </a:rPr>
                <a:t>Insights</a:t>
              </a:r>
            </a:p>
          </p:txBody>
        </p:sp>
        <p:sp>
          <p:nvSpPr>
            <p:cNvPr id="89" name="Oval 88"/>
            <p:cNvSpPr/>
            <p:nvPr/>
          </p:nvSpPr>
          <p:spPr>
            <a:xfrm>
              <a:off x="6526140" y="3197454"/>
              <a:ext cx="546677" cy="527826"/>
            </a:xfrm>
            <a:prstGeom prst="ellipse">
              <a:avLst/>
            </a:prstGeom>
            <a:solidFill>
              <a:schemeClr val="bg1"/>
            </a:solidFill>
            <a:ln w="28575">
              <a:solidFill>
                <a:srgbClr val="CDCA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5" name="Group 91"/>
            <p:cNvGrpSpPr/>
            <p:nvPr/>
          </p:nvGrpSpPr>
          <p:grpSpPr>
            <a:xfrm>
              <a:off x="6613529" y="3278992"/>
              <a:ext cx="350302" cy="426368"/>
              <a:chOff x="4719638" y="3541713"/>
              <a:chExt cx="277813" cy="338138"/>
            </a:xfrm>
            <a:solidFill>
              <a:schemeClr val="bg1">
                <a:lumMod val="50000"/>
              </a:schemeClr>
            </a:solidFill>
          </p:grpSpPr>
          <p:sp>
            <p:nvSpPr>
              <p:cNvPr id="93" name="Oval 63"/>
              <p:cNvSpPr>
                <a:spLocks noChangeArrowheads="1"/>
              </p:cNvSpPr>
              <p:nvPr/>
            </p:nvSpPr>
            <p:spPr bwMode="auto">
              <a:xfrm>
                <a:off x="4868863" y="3686175"/>
                <a:ext cx="12700" cy="12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94" name="Oval 64"/>
              <p:cNvSpPr>
                <a:spLocks noChangeArrowheads="1"/>
              </p:cNvSpPr>
              <p:nvPr/>
            </p:nvSpPr>
            <p:spPr bwMode="auto">
              <a:xfrm>
                <a:off x="4905375" y="3635375"/>
                <a:ext cx="1905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95" name="Oval 65"/>
              <p:cNvSpPr>
                <a:spLocks noChangeArrowheads="1"/>
              </p:cNvSpPr>
              <p:nvPr/>
            </p:nvSpPr>
            <p:spPr bwMode="auto">
              <a:xfrm>
                <a:off x="4822825" y="3619500"/>
                <a:ext cx="25400"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96" name="Freeform 66"/>
              <p:cNvSpPr>
                <a:spLocks noEditPoints="1"/>
              </p:cNvSpPr>
              <p:nvPr/>
            </p:nvSpPr>
            <p:spPr bwMode="auto">
              <a:xfrm>
                <a:off x="4719638" y="3541713"/>
                <a:ext cx="277813" cy="338138"/>
              </a:xfrm>
              <a:custGeom>
                <a:avLst/>
                <a:gdLst>
                  <a:gd name="T0" fmla="*/ 3707 w 4673"/>
                  <a:gd name="T1" fmla="*/ 1826 h 5699"/>
                  <a:gd name="T2" fmla="*/ 3712 w 4673"/>
                  <a:gd name="T3" fmla="*/ 2062 h 5699"/>
                  <a:gd name="T4" fmla="*/ 3512 w 4673"/>
                  <a:gd name="T5" fmla="*/ 2097 h 5699"/>
                  <a:gd name="T6" fmla="*/ 3348 w 4673"/>
                  <a:gd name="T7" fmla="*/ 2267 h 5699"/>
                  <a:gd name="T8" fmla="*/ 3182 w 4673"/>
                  <a:gd name="T9" fmla="*/ 2150 h 5699"/>
                  <a:gd name="T10" fmla="*/ 2946 w 4673"/>
                  <a:gd name="T11" fmla="*/ 2154 h 5699"/>
                  <a:gd name="T12" fmla="*/ 2911 w 4673"/>
                  <a:gd name="T13" fmla="*/ 1954 h 5699"/>
                  <a:gd name="T14" fmla="*/ 2741 w 4673"/>
                  <a:gd name="T15" fmla="*/ 1791 h 5699"/>
                  <a:gd name="T16" fmla="*/ 2858 w 4673"/>
                  <a:gd name="T17" fmla="*/ 1624 h 5699"/>
                  <a:gd name="T18" fmla="*/ 2854 w 4673"/>
                  <a:gd name="T19" fmla="*/ 1389 h 5699"/>
                  <a:gd name="T20" fmla="*/ 3054 w 4673"/>
                  <a:gd name="T21" fmla="*/ 1354 h 5699"/>
                  <a:gd name="T22" fmla="*/ 3217 w 4673"/>
                  <a:gd name="T23" fmla="*/ 1184 h 5699"/>
                  <a:gd name="T24" fmla="*/ 3384 w 4673"/>
                  <a:gd name="T25" fmla="*/ 1300 h 5699"/>
                  <a:gd name="T26" fmla="*/ 3619 w 4673"/>
                  <a:gd name="T27" fmla="*/ 1296 h 5699"/>
                  <a:gd name="T28" fmla="*/ 3654 w 4673"/>
                  <a:gd name="T29" fmla="*/ 1496 h 5699"/>
                  <a:gd name="T30" fmla="*/ 3824 w 4673"/>
                  <a:gd name="T31" fmla="*/ 1660 h 5699"/>
                  <a:gd name="T32" fmla="*/ 2947 w 4673"/>
                  <a:gd name="T33" fmla="*/ 2551 h 5699"/>
                  <a:gd name="T34" fmla="*/ 2999 w 4673"/>
                  <a:gd name="T35" fmla="*/ 2695 h 5699"/>
                  <a:gd name="T36" fmla="*/ 2844 w 4673"/>
                  <a:gd name="T37" fmla="*/ 2782 h 5699"/>
                  <a:gd name="T38" fmla="*/ 2779 w 4673"/>
                  <a:gd name="T39" fmla="*/ 2921 h 5699"/>
                  <a:gd name="T40" fmla="*/ 2608 w 4673"/>
                  <a:gd name="T41" fmla="*/ 2872 h 5699"/>
                  <a:gd name="T42" fmla="*/ 2464 w 4673"/>
                  <a:gd name="T43" fmla="*/ 2924 h 5699"/>
                  <a:gd name="T44" fmla="*/ 2378 w 4673"/>
                  <a:gd name="T45" fmla="*/ 2769 h 5699"/>
                  <a:gd name="T46" fmla="*/ 2239 w 4673"/>
                  <a:gd name="T47" fmla="*/ 2704 h 5699"/>
                  <a:gd name="T48" fmla="*/ 2288 w 4673"/>
                  <a:gd name="T49" fmla="*/ 2533 h 5699"/>
                  <a:gd name="T50" fmla="*/ 2235 w 4673"/>
                  <a:gd name="T51" fmla="*/ 2389 h 5699"/>
                  <a:gd name="T52" fmla="*/ 2391 w 4673"/>
                  <a:gd name="T53" fmla="*/ 2303 h 5699"/>
                  <a:gd name="T54" fmla="*/ 2456 w 4673"/>
                  <a:gd name="T55" fmla="*/ 2164 h 5699"/>
                  <a:gd name="T56" fmla="*/ 2626 w 4673"/>
                  <a:gd name="T57" fmla="*/ 2213 h 5699"/>
                  <a:gd name="T58" fmla="*/ 2770 w 4673"/>
                  <a:gd name="T59" fmla="*/ 2160 h 5699"/>
                  <a:gd name="T60" fmla="*/ 2857 w 4673"/>
                  <a:gd name="T61" fmla="*/ 2316 h 5699"/>
                  <a:gd name="T62" fmla="*/ 2996 w 4673"/>
                  <a:gd name="T63" fmla="*/ 2381 h 5699"/>
                  <a:gd name="T64" fmla="*/ 2156 w 4673"/>
                  <a:gd name="T65" fmla="*/ 2173 h 5699"/>
                  <a:gd name="T66" fmla="*/ 1964 w 4673"/>
                  <a:gd name="T67" fmla="*/ 2206 h 5699"/>
                  <a:gd name="T68" fmla="*/ 1637 w 4673"/>
                  <a:gd name="T69" fmla="*/ 2132 h 5699"/>
                  <a:gd name="T70" fmla="*/ 1478 w 4673"/>
                  <a:gd name="T71" fmla="*/ 2019 h 5699"/>
                  <a:gd name="T72" fmla="*/ 1299 w 4673"/>
                  <a:gd name="T73" fmla="*/ 1735 h 5699"/>
                  <a:gd name="T74" fmla="*/ 1266 w 4673"/>
                  <a:gd name="T75" fmla="*/ 1543 h 5699"/>
                  <a:gd name="T76" fmla="*/ 1340 w 4673"/>
                  <a:gd name="T77" fmla="*/ 1216 h 5699"/>
                  <a:gd name="T78" fmla="*/ 1453 w 4673"/>
                  <a:gd name="T79" fmla="*/ 1057 h 5699"/>
                  <a:gd name="T80" fmla="*/ 1737 w 4673"/>
                  <a:gd name="T81" fmla="*/ 878 h 5699"/>
                  <a:gd name="T82" fmla="*/ 1929 w 4673"/>
                  <a:gd name="T83" fmla="*/ 845 h 5699"/>
                  <a:gd name="T84" fmla="*/ 2256 w 4673"/>
                  <a:gd name="T85" fmla="*/ 919 h 5699"/>
                  <a:gd name="T86" fmla="*/ 2415 w 4673"/>
                  <a:gd name="T87" fmla="*/ 1032 h 5699"/>
                  <a:gd name="T88" fmla="*/ 2594 w 4673"/>
                  <a:gd name="T89" fmla="*/ 1315 h 5699"/>
                  <a:gd name="T90" fmla="*/ 2627 w 4673"/>
                  <a:gd name="T91" fmla="*/ 1508 h 5699"/>
                  <a:gd name="T92" fmla="*/ 2553 w 4673"/>
                  <a:gd name="T93" fmla="*/ 1835 h 5699"/>
                  <a:gd name="T94" fmla="*/ 2440 w 4673"/>
                  <a:gd name="T95" fmla="*/ 1994 h 5699"/>
                  <a:gd name="T96" fmla="*/ 2156 w 4673"/>
                  <a:gd name="T97" fmla="*/ 2173 h 5699"/>
                  <a:gd name="T98" fmla="*/ 745 w 4673"/>
                  <a:gd name="T99" fmla="*/ 707 h 5699"/>
                  <a:gd name="T100" fmla="*/ 415 w 4673"/>
                  <a:gd name="T101" fmla="*/ 2367 h 5699"/>
                  <a:gd name="T102" fmla="*/ 526 w 4673"/>
                  <a:gd name="T103" fmla="*/ 4238 h 5699"/>
                  <a:gd name="T104" fmla="*/ 1255 w 4673"/>
                  <a:gd name="T105" fmla="*/ 4687 h 5699"/>
                  <a:gd name="T106" fmla="*/ 2193 w 4673"/>
                  <a:gd name="T107" fmla="*/ 5640 h 5699"/>
                  <a:gd name="T108" fmla="*/ 2324 w 4673"/>
                  <a:gd name="T109" fmla="*/ 5677 h 5699"/>
                  <a:gd name="T110" fmla="*/ 4118 w 4673"/>
                  <a:gd name="T111" fmla="*/ 3144 h 5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73" h="5699">
                    <a:moveTo>
                      <a:pt x="3790" y="1718"/>
                    </a:moveTo>
                    <a:lnTo>
                      <a:pt x="3719" y="1737"/>
                    </a:lnTo>
                    <a:cubicBezTo>
                      <a:pt x="3718" y="1767"/>
                      <a:pt x="3714" y="1797"/>
                      <a:pt x="3707" y="1826"/>
                    </a:cubicBezTo>
                    <a:lnTo>
                      <a:pt x="3771" y="1863"/>
                    </a:lnTo>
                    <a:cubicBezTo>
                      <a:pt x="3794" y="1876"/>
                      <a:pt x="3802" y="1905"/>
                      <a:pt x="3789" y="1928"/>
                    </a:cubicBezTo>
                    <a:lnTo>
                      <a:pt x="3712" y="2062"/>
                    </a:lnTo>
                    <a:cubicBezTo>
                      <a:pt x="3698" y="2085"/>
                      <a:pt x="3669" y="2092"/>
                      <a:pt x="3646" y="2079"/>
                    </a:cubicBezTo>
                    <a:lnTo>
                      <a:pt x="3583" y="2043"/>
                    </a:lnTo>
                    <a:cubicBezTo>
                      <a:pt x="3561" y="2063"/>
                      <a:pt x="3537" y="2081"/>
                      <a:pt x="3512" y="2097"/>
                    </a:cubicBezTo>
                    <a:lnTo>
                      <a:pt x="3531" y="2168"/>
                    </a:lnTo>
                    <a:cubicBezTo>
                      <a:pt x="3538" y="2194"/>
                      <a:pt x="3522" y="2220"/>
                      <a:pt x="3497" y="2226"/>
                    </a:cubicBezTo>
                    <a:lnTo>
                      <a:pt x="3348" y="2267"/>
                    </a:lnTo>
                    <a:cubicBezTo>
                      <a:pt x="3323" y="2273"/>
                      <a:pt x="3296" y="2258"/>
                      <a:pt x="3290" y="2233"/>
                    </a:cubicBezTo>
                    <a:lnTo>
                      <a:pt x="3270" y="2161"/>
                    </a:lnTo>
                    <a:cubicBezTo>
                      <a:pt x="3241" y="2161"/>
                      <a:pt x="3211" y="2157"/>
                      <a:pt x="3182" y="2150"/>
                    </a:cubicBezTo>
                    <a:lnTo>
                      <a:pt x="3145" y="2214"/>
                    </a:lnTo>
                    <a:cubicBezTo>
                      <a:pt x="3132" y="2237"/>
                      <a:pt x="3103" y="2244"/>
                      <a:pt x="3080" y="2231"/>
                    </a:cubicBezTo>
                    <a:lnTo>
                      <a:pt x="2946" y="2154"/>
                    </a:lnTo>
                    <a:cubicBezTo>
                      <a:pt x="2923" y="2141"/>
                      <a:pt x="2915" y="2112"/>
                      <a:pt x="2929" y="2089"/>
                    </a:cubicBezTo>
                    <a:lnTo>
                      <a:pt x="2965" y="2025"/>
                    </a:lnTo>
                    <a:cubicBezTo>
                      <a:pt x="2945" y="2003"/>
                      <a:pt x="2926" y="1979"/>
                      <a:pt x="2911" y="1954"/>
                    </a:cubicBezTo>
                    <a:lnTo>
                      <a:pt x="2840" y="1973"/>
                    </a:lnTo>
                    <a:cubicBezTo>
                      <a:pt x="2814" y="1980"/>
                      <a:pt x="2788" y="1965"/>
                      <a:pt x="2781" y="1940"/>
                    </a:cubicBezTo>
                    <a:lnTo>
                      <a:pt x="2741" y="1791"/>
                    </a:lnTo>
                    <a:cubicBezTo>
                      <a:pt x="2735" y="1765"/>
                      <a:pt x="2750" y="1739"/>
                      <a:pt x="2775" y="1732"/>
                    </a:cubicBezTo>
                    <a:lnTo>
                      <a:pt x="2846" y="1713"/>
                    </a:lnTo>
                    <a:cubicBezTo>
                      <a:pt x="2847" y="1683"/>
                      <a:pt x="2851" y="1654"/>
                      <a:pt x="2858" y="1624"/>
                    </a:cubicBezTo>
                    <a:lnTo>
                      <a:pt x="2794" y="1587"/>
                    </a:lnTo>
                    <a:cubicBezTo>
                      <a:pt x="2771" y="1574"/>
                      <a:pt x="2763" y="1545"/>
                      <a:pt x="2777" y="1522"/>
                    </a:cubicBezTo>
                    <a:lnTo>
                      <a:pt x="2854" y="1389"/>
                    </a:lnTo>
                    <a:cubicBezTo>
                      <a:pt x="2867" y="1366"/>
                      <a:pt x="2896" y="1358"/>
                      <a:pt x="2919" y="1371"/>
                    </a:cubicBezTo>
                    <a:lnTo>
                      <a:pt x="2983" y="1408"/>
                    </a:lnTo>
                    <a:cubicBezTo>
                      <a:pt x="3005" y="1387"/>
                      <a:pt x="3028" y="1369"/>
                      <a:pt x="3054" y="1354"/>
                    </a:cubicBezTo>
                    <a:lnTo>
                      <a:pt x="3035" y="1283"/>
                    </a:lnTo>
                    <a:cubicBezTo>
                      <a:pt x="3028" y="1257"/>
                      <a:pt x="3043" y="1231"/>
                      <a:pt x="3068" y="1224"/>
                    </a:cubicBezTo>
                    <a:lnTo>
                      <a:pt x="3217" y="1184"/>
                    </a:lnTo>
                    <a:cubicBezTo>
                      <a:pt x="3243" y="1177"/>
                      <a:pt x="3269" y="1192"/>
                      <a:pt x="3276" y="1218"/>
                    </a:cubicBezTo>
                    <a:lnTo>
                      <a:pt x="3295" y="1289"/>
                    </a:lnTo>
                    <a:cubicBezTo>
                      <a:pt x="3324" y="1290"/>
                      <a:pt x="3354" y="1293"/>
                      <a:pt x="3384" y="1300"/>
                    </a:cubicBezTo>
                    <a:lnTo>
                      <a:pt x="3420" y="1237"/>
                    </a:lnTo>
                    <a:cubicBezTo>
                      <a:pt x="3434" y="1214"/>
                      <a:pt x="3463" y="1206"/>
                      <a:pt x="3486" y="1219"/>
                    </a:cubicBezTo>
                    <a:lnTo>
                      <a:pt x="3619" y="1296"/>
                    </a:lnTo>
                    <a:cubicBezTo>
                      <a:pt x="3642" y="1310"/>
                      <a:pt x="3650" y="1339"/>
                      <a:pt x="3637" y="1361"/>
                    </a:cubicBezTo>
                    <a:lnTo>
                      <a:pt x="3600" y="1425"/>
                    </a:lnTo>
                    <a:cubicBezTo>
                      <a:pt x="3621" y="1447"/>
                      <a:pt x="3639" y="1471"/>
                      <a:pt x="3654" y="1496"/>
                    </a:cubicBezTo>
                    <a:lnTo>
                      <a:pt x="3725" y="1477"/>
                    </a:lnTo>
                    <a:cubicBezTo>
                      <a:pt x="3751" y="1470"/>
                      <a:pt x="3777" y="1486"/>
                      <a:pt x="3784" y="1511"/>
                    </a:cubicBezTo>
                    <a:lnTo>
                      <a:pt x="3824" y="1660"/>
                    </a:lnTo>
                    <a:cubicBezTo>
                      <a:pt x="3831" y="1685"/>
                      <a:pt x="3816" y="1712"/>
                      <a:pt x="3790" y="1718"/>
                    </a:cubicBezTo>
                    <a:close/>
                    <a:moveTo>
                      <a:pt x="3000" y="2537"/>
                    </a:moveTo>
                    <a:lnTo>
                      <a:pt x="2947" y="2551"/>
                    </a:lnTo>
                    <a:cubicBezTo>
                      <a:pt x="2946" y="2574"/>
                      <a:pt x="2943" y="2596"/>
                      <a:pt x="2938" y="2618"/>
                    </a:cubicBezTo>
                    <a:lnTo>
                      <a:pt x="2986" y="2646"/>
                    </a:lnTo>
                    <a:cubicBezTo>
                      <a:pt x="3003" y="2656"/>
                      <a:pt x="3009" y="2678"/>
                      <a:pt x="2999" y="2695"/>
                    </a:cubicBezTo>
                    <a:lnTo>
                      <a:pt x="2941" y="2796"/>
                    </a:lnTo>
                    <a:cubicBezTo>
                      <a:pt x="2931" y="2813"/>
                      <a:pt x="2909" y="2819"/>
                      <a:pt x="2892" y="2810"/>
                    </a:cubicBezTo>
                    <a:lnTo>
                      <a:pt x="2844" y="2782"/>
                    </a:lnTo>
                    <a:cubicBezTo>
                      <a:pt x="2827" y="2797"/>
                      <a:pt x="2809" y="2811"/>
                      <a:pt x="2790" y="2823"/>
                    </a:cubicBezTo>
                    <a:lnTo>
                      <a:pt x="2805" y="2876"/>
                    </a:lnTo>
                    <a:cubicBezTo>
                      <a:pt x="2810" y="2896"/>
                      <a:pt x="2798" y="2915"/>
                      <a:pt x="2779" y="2921"/>
                    </a:cubicBezTo>
                    <a:lnTo>
                      <a:pt x="2667" y="2951"/>
                    </a:lnTo>
                    <a:cubicBezTo>
                      <a:pt x="2647" y="2956"/>
                      <a:pt x="2628" y="2944"/>
                      <a:pt x="2622" y="2925"/>
                    </a:cubicBezTo>
                    <a:lnTo>
                      <a:pt x="2608" y="2872"/>
                    </a:lnTo>
                    <a:cubicBezTo>
                      <a:pt x="2586" y="2871"/>
                      <a:pt x="2563" y="2868"/>
                      <a:pt x="2541" y="2863"/>
                    </a:cubicBezTo>
                    <a:lnTo>
                      <a:pt x="2513" y="2911"/>
                    </a:lnTo>
                    <a:cubicBezTo>
                      <a:pt x="2503" y="2928"/>
                      <a:pt x="2481" y="2934"/>
                      <a:pt x="2464" y="2924"/>
                    </a:cubicBezTo>
                    <a:lnTo>
                      <a:pt x="2363" y="2866"/>
                    </a:lnTo>
                    <a:cubicBezTo>
                      <a:pt x="2346" y="2856"/>
                      <a:pt x="2340" y="2834"/>
                      <a:pt x="2350" y="2817"/>
                    </a:cubicBezTo>
                    <a:lnTo>
                      <a:pt x="2378" y="2769"/>
                    </a:lnTo>
                    <a:cubicBezTo>
                      <a:pt x="2362" y="2752"/>
                      <a:pt x="2348" y="2734"/>
                      <a:pt x="2337" y="2715"/>
                    </a:cubicBezTo>
                    <a:lnTo>
                      <a:pt x="2283" y="2729"/>
                    </a:lnTo>
                    <a:cubicBezTo>
                      <a:pt x="2264" y="2735"/>
                      <a:pt x="2244" y="2723"/>
                      <a:pt x="2239" y="2704"/>
                    </a:cubicBezTo>
                    <a:lnTo>
                      <a:pt x="2209" y="2591"/>
                    </a:lnTo>
                    <a:cubicBezTo>
                      <a:pt x="2204" y="2572"/>
                      <a:pt x="2215" y="2552"/>
                      <a:pt x="2234" y="2547"/>
                    </a:cubicBezTo>
                    <a:lnTo>
                      <a:pt x="2288" y="2533"/>
                    </a:lnTo>
                    <a:cubicBezTo>
                      <a:pt x="2289" y="2511"/>
                      <a:pt x="2291" y="2488"/>
                      <a:pt x="2297" y="2466"/>
                    </a:cubicBezTo>
                    <a:lnTo>
                      <a:pt x="2249" y="2438"/>
                    </a:lnTo>
                    <a:cubicBezTo>
                      <a:pt x="2231" y="2428"/>
                      <a:pt x="2225" y="2406"/>
                      <a:pt x="2235" y="2389"/>
                    </a:cubicBezTo>
                    <a:lnTo>
                      <a:pt x="2293" y="2288"/>
                    </a:lnTo>
                    <a:cubicBezTo>
                      <a:pt x="2303" y="2271"/>
                      <a:pt x="2326" y="2265"/>
                      <a:pt x="2343" y="2275"/>
                    </a:cubicBezTo>
                    <a:lnTo>
                      <a:pt x="2391" y="2303"/>
                    </a:lnTo>
                    <a:cubicBezTo>
                      <a:pt x="2407" y="2287"/>
                      <a:pt x="2425" y="2273"/>
                      <a:pt x="2444" y="2262"/>
                    </a:cubicBezTo>
                    <a:lnTo>
                      <a:pt x="2430" y="2208"/>
                    </a:lnTo>
                    <a:cubicBezTo>
                      <a:pt x="2425" y="2189"/>
                      <a:pt x="2436" y="2169"/>
                      <a:pt x="2456" y="2164"/>
                    </a:cubicBezTo>
                    <a:lnTo>
                      <a:pt x="2568" y="2134"/>
                    </a:lnTo>
                    <a:cubicBezTo>
                      <a:pt x="2587" y="2129"/>
                      <a:pt x="2607" y="2140"/>
                      <a:pt x="2612" y="2159"/>
                    </a:cubicBezTo>
                    <a:lnTo>
                      <a:pt x="2626" y="2213"/>
                    </a:lnTo>
                    <a:cubicBezTo>
                      <a:pt x="2649" y="2213"/>
                      <a:pt x="2671" y="2216"/>
                      <a:pt x="2693" y="2221"/>
                    </a:cubicBezTo>
                    <a:lnTo>
                      <a:pt x="2721" y="2173"/>
                    </a:lnTo>
                    <a:cubicBezTo>
                      <a:pt x="2731" y="2156"/>
                      <a:pt x="2753" y="2150"/>
                      <a:pt x="2770" y="2160"/>
                    </a:cubicBezTo>
                    <a:lnTo>
                      <a:pt x="2871" y="2218"/>
                    </a:lnTo>
                    <a:cubicBezTo>
                      <a:pt x="2888" y="2228"/>
                      <a:pt x="2894" y="2250"/>
                      <a:pt x="2884" y="2268"/>
                    </a:cubicBezTo>
                    <a:lnTo>
                      <a:pt x="2857" y="2316"/>
                    </a:lnTo>
                    <a:cubicBezTo>
                      <a:pt x="2872" y="2332"/>
                      <a:pt x="2886" y="2350"/>
                      <a:pt x="2898" y="2369"/>
                    </a:cubicBezTo>
                    <a:lnTo>
                      <a:pt x="2951" y="2355"/>
                    </a:lnTo>
                    <a:cubicBezTo>
                      <a:pt x="2971" y="2350"/>
                      <a:pt x="2990" y="2361"/>
                      <a:pt x="2996" y="2381"/>
                    </a:cubicBezTo>
                    <a:lnTo>
                      <a:pt x="3026" y="2493"/>
                    </a:lnTo>
                    <a:cubicBezTo>
                      <a:pt x="3031" y="2512"/>
                      <a:pt x="3020" y="2532"/>
                      <a:pt x="3000" y="2537"/>
                    </a:cubicBezTo>
                    <a:close/>
                    <a:moveTo>
                      <a:pt x="2156" y="2173"/>
                    </a:moveTo>
                    <a:lnTo>
                      <a:pt x="2104" y="2089"/>
                    </a:lnTo>
                    <a:cubicBezTo>
                      <a:pt x="2065" y="2100"/>
                      <a:pt x="2025" y="2107"/>
                      <a:pt x="1986" y="2110"/>
                    </a:cubicBezTo>
                    <a:lnTo>
                      <a:pt x="1964" y="2206"/>
                    </a:lnTo>
                    <a:cubicBezTo>
                      <a:pt x="1956" y="2240"/>
                      <a:pt x="1922" y="2262"/>
                      <a:pt x="1887" y="2254"/>
                    </a:cubicBezTo>
                    <a:lnTo>
                      <a:pt x="1686" y="2208"/>
                    </a:lnTo>
                    <a:cubicBezTo>
                      <a:pt x="1651" y="2201"/>
                      <a:pt x="1629" y="2166"/>
                      <a:pt x="1637" y="2132"/>
                    </a:cubicBezTo>
                    <a:lnTo>
                      <a:pt x="1659" y="2036"/>
                    </a:lnTo>
                    <a:cubicBezTo>
                      <a:pt x="1624" y="2016"/>
                      <a:pt x="1592" y="1993"/>
                      <a:pt x="1561" y="1966"/>
                    </a:cubicBezTo>
                    <a:lnTo>
                      <a:pt x="1478" y="2019"/>
                    </a:lnTo>
                    <a:cubicBezTo>
                      <a:pt x="1448" y="2038"/>
                      <a:pt x="1408" y="2029"/>
                      <a:pt x="1389" y="1999"/>
                    </a:cubicBezTo>
                    <a:lnTo>
                      <a:pt x="1279" y="1824"/>
                    </a:lnTo>
                    <a:cubicBezTo>
                      <a:pt x="1260" y="1794"/>
                      <a:pt x="1269" y="1754"/>
                      <a:pt x="1299" y="1735"/>
                    </a:cubicBezTo>
                    <a:lnTo>
                      <a:pt x="1383" y="1683"/>
                    </a:lnTo>
                    <a:cubicBezTo>
                      <a:pt x="1372" y="1644"/>
                      <a:pt x="1365" y="1604"/>
                      <a:pt x="1362" y="1565"/>
                    </a:cubicBezTo>
                    <a:lnTo>
                      <a:pt x="1266" y="1543"/>
                    </a:lnTo>
                    <a:cubicBezTo>
                      <a:pt x="1232" y="1535"/>
                      <a:pt x="1210" y="1501"/>
                      <a:pt x="1218" y="1466"/>
                    </a:cubicBezTo>
                    <a:lnTo>
                      <a:pt x="1264" y="1265"/>
                    </a:lnTo>
                    <a:cubicBezTo>
                      <a:pt x="1272" y="1230"/>
                      <a:pt x="1306" y="1209"/>
                      <a:pt x="1340" y="1216"/>
                    </a:cubicBezTo>
                    <a:lnTo>
                      <a:pt x="1437" y="1238"/>
                    </a:lnTo>
                    <a:cubicBezTo>
                      <a:pt x="1456" y="1203"/>
                      <a:pt x="1479" y="1170"/>
                      <a:pt x="1506" y="1140"/>
                    </a:cubicBezTo>
                    <a:lnTo>
                      <a:pt x="1453" y="1057"/>
                    </a:lnTo>
                    <a:cubicBezTo>
                      <a:pt x="1434" y="1027"/>
                      <a:pt x="1443" y="987"/>
                      <a:pt x="1473" y="968"/>
                    </a:cubicBezTo>
                    <a:lnTo>
                      <a:pt x="1648" y="858"/>
                    </a:lnTo>
                    <a:cubicBezTo>
                      <a:pt x="1678" y="839"/>
                      <a:pt x="1718" y="848"/>
                      <a:pt x="1737" y="878"/>
                    </a:cubicBezTo>
                    <a:lnTo>
                      <a:pt x="1789" y="962"/>
                    </a:lnTo>
                    <a:cubicBezTo>
                      <a:pt x="1828" y="951"/>
                      <a:pt x="1868" y="944"/>
                      <a:pt x="1907" y="942"/>
                    </a:cubicBezTo>
                    <a:lnTo>
                      <a:pt x="1929" y="845"/>
                    </a:lnTo>
                    <a:cubicBezTo>
                      <a:pt x="1937" y="811"/>
                      <a:pt x="1971" y="789"/>
                      <a:pt x="2006" y="797"/>
                    </a:cubicBezTo>
                    <a:lnTo>
                      <a:pt x="2207" y="843"/>
                    </a:lnTo>
                    <a:cubicBezTo>
                      <a:pt x="2242" y="850"/>
                      <a:pt x="2264" y="885"/>
                      <a:pt x="2256" y="919"/>
                    </a:cubicBezTo>
                    <a:lnTo>
                      <a:pt x="2234" y="1016"/>
                    </a:lnTo>
                    <a:cubicBezTo>
                      <a:pt x="2269" y="1035"/>
                      <a:pt x="2301" y="1058"/>
                      <a:pt x="2332" y="1085"/>
                    </a:cubicBezTo>
                    <a:lnTo>
                      <a:pt x="2415" y="1032"/>
                    </a:lnTo>
                    <a:cubicBezTo>
                      <a:pt x="2445" y="1014"/>
                      <a:pt x="2485" y="1022"/>
                      <a:pt x="2504" y="1052"/>
                    </a:cubicBezTo>
                    <a:lnTo>
                      <a:pt x="2614" y="1227"/>
                    </a:lnTo>
                    <a:cubicBezTo>
                      <a:pt x="2633" y="1257"/>
                      <a:pt x="2624" y="1297"/>
                      <a:pt x="2594" y="1315"/>
                    </a:cubicBezTo>
                    <a:lnTo>
                      <a:pt x="2510" y="1368"/>
                    </a:lnTo>
                    <a:cubicBezTo>
                      <a:pt x="2521" y="1407"/>
                      <a:pt x="2528" y="1447"/>
                      <a:pt x="2531" y="1487"/>
                    </a:cubicBezTo>
                    <a:lnTo>
                      <a:pt x="2627" y="1508"/>
                    </a:lnTo>
                    <a:cubicBezTo>
                      <a:pt x="2661" y="1516"/>
                      <a:pt x="2683" y="1550"/>
                      <a:pt x="2675" y="1585"/>
                    </a:cubicBezTo>
                    <a:lnTo>
                      <a:pt x="2629" y="1786"/>
                    </a:lnTo>
                    <a:cubicBezTo>
                      <a:pt x="2621" y="1821"/>
                      <a:pt x="2587" y="1843"/>
                      <a:pt x="2553" y="1835"/>
                    </a:cubicBezTo>
                    <a:lnTo>
                      <a:pt x="2456" y="1813"/>
                    </a:lnTo>
                    <a:cubicBezTo>
                      <a:pt x="2437" y="1848"/>
                      <a:pt x="2414" y="1881"/>
                      <a:pt x="2387" y="1911"/>
                    </a:cubicBezTo>
                    <a:lnTo>
                      <a:pt x="2440" y="1994"/>
                    </a:lnTo>
                    <a:cubicBezTo>
                      <a:pt x="2459" y="2024"/>
                      <a:pt x="2450" y="2064"/>
                      <a:pt x="2420" y="2083"/>
                    </a:cubicBezTo>
                    <a:lnTo>
                      <a:pt x="2245" y="2193"/>
                    </a:lnTo>
                    <a:cubicBezTo>
                      <a:pt x="2215" y="2212"/>
                      <a:pt x="2175" y="2203"/>
                      <a:pt x="2156" y="2173"/>
                    </a:cubicBezTo>
                    <a:close/>
                    <a:moveTo>
                      <a:pt x="4107" y="845"/>
                    </a:moveTo>
                    <a:cubicBezTo>
                      <a:pt x="3856" y="532"/>
                      <a:pt x="3205" y="0"/>
                      <a:pt x="2354" y="0"/>
                    </a:cubicBezTo>
                    <a:cubicBezTo>
                      <a:pt x="1785" y="0"/>
                      <a:pt x="1244" y="238"/>
                      <a:pt x="745" y="707"/>
                    </a:cubicBezTo>
                    <a:cubicBezTo>
                      <a:pt x="744" y="708"/>
                      <a:pt x="743" y="709"/>
                      <a:pt x="742" y="710"/>
                    </a:cubicBezTo>
                    <a:cubicBezTo>
                      <a:pt x="256" y="1210"/>
                      <a:pt x="320" y="1672"/>
                      <a:pt x="400" y="2258"/>
                    </a:cubicBezTo>
                    <a:cubicBezTo>
                      <a:pt x="405" y="2294"/>
                      <a:pt x="410" y="2330"/>
                      <a:pt x="415" y="2367"/>
                    </a:cubicBezTo>
                    <a:cubicBezTo>
                      <a:pt x="428" y="2467"/>
                      <a:pt x="341" y="2620"/>
                      <a:pt x="257" y="2769"/>
                    </a:cubicBezTo>
                    <a:cubicBezTo>
                      <a:pt x="131" y="2992"/>
                      <a:pt x="0" y="3222"/>
                      <a:pt x="160" y="3331"/>
                    </a:cubicBezTo>
                    <a:cubicBezTo>
                      <a:pt x="433" y="3517"/>
                      <a:pt x="480" y="3884"/>
                      <a:pt x="526" y="4238"/>
                    </a:cubicBezTo>
                    <a:cubicBezTo>
                      <a:pt x="537" y="4323"/>
                      <a:pt x="548" y="4410"/>
                      <a:pt x="562" y="4494"/>
                    </a:cubicBezTo>
                    <a:cubicBezTo>
                      <a:pt x="587" y="4640"/>
                      <a:pt x="710" y="4711"/>
                      <a:pt x="939" y="4711"/>
                    </a:cubicBezTo>
                    <a:cubicBezTo>
                      <a:pt x="1041" y="4711"/>
                      <a:pt x="1150" y="4699"/>
                      <a:pt x="1255" y="4687"/>
                    </a:cubicBezTo>
                    <a:cubicBezTo>
                      <a:pt x="1345" y="4676"/>
                      <a:pt x="1431" y="4666"/>
                      <a:pt x="1499" y="4666"/>
                    </a:cubicBezTo>
                    <a:cubicBezTo>
                      <a:pt x="1537" y="4666"/>
                      <a:pt x="1567" y="4669"/>
                      <a:pt x="1590" y="4676"/>
                    </a:cubicBezTo>
                    <a:cubicBezTo>
                      <a:pt x="1865" y="4750"/>
                      <a:pt x="2106" y="5307"/>
                      <a:pt x="2193" y="5640"/>
                    </a:cubicBezTo>
                    <a:cubicBezTo>
                      <a:pt x="2200" y="5667"/>
                      <a:pt x="2221" y="5689"/>
                      <a:pt x="2247" y="5696"/>
                    </a:cubicBezTo>
                    <a:cubicBezTo>
                      <a:pt x="2255" y="5698"/>
                      <a:pt x="2262" y="5699"/>
                      <a:pt x="2269" y="5699"/>
                    </a:cubicBezTo>
                    <a:cubicBezTo>
                      <a:pt x="2289" y="5699"/>
                      <a:pt x="2309" y="5692"/>
                      <a:pt x="2324" y="5677"/>
                    </a:cubicBezTo>
                    <a:lnTo>
                      <a:pt x="3735" y="4331"/>
                    </a:lnTo>
                    <a:cubicBezTo>
                      <a:pt x="3756" y="4310"/>
                      <a:pt x="3764" y="4278"/>
                      <a:pt x="3755" y="4250"/>
                    </a:cubicBezTo>
                    <a:cubicBezTo>
                      <a:pt x="3631" y="3860"/>
                      <a:pt x="3890" y="3479"/>
                      <a:pt x="4118" y="3144"/>
                    </a:cubicBezTo>
                    <a:cubicBezTo>
                      <a:pt x="4218" y="2997"/>
                      <a:pt x="4312" y="2859"/>
                      <a:pt x="4376" y="2722"/>
                    </a:cubicBezTo>
                    <a:cubicBezTo>
                      <a:pt x="4673" y="2094"/>
                      <a:pt x="4459" y="1286"/>
                      <a:pt x="4107" y="8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grpSp>
      </p:grpSp>
      <p:grpSp>
        <p:nvGrpSpPr>
          <p:cNvPr id="75" name="Group 74" descr="process digitalization &amp; automation"/>
          <p:cNvGrpSpPr/>
          <p:nvPr/>
        </p:nvGrpSpPr>
        <p:grpSpPr>
          <a:xfrm>
            <a:off x="2325598" y="3180884"/>
            <a:ext cx="2673840" cy="703768"/>
            <a:chOff x="627916" y="2494155"/>
            <a:chExt cx="1683963" cy="527826"/>
          </a:xfrm>
        </p:grpSpPr>
        <p:sp>
          <p:nvSpPr>
            <p:cNvPr id="7" name="Rectangle 6"/>
            <p:cNvSpPr/>
            <p:nvPr/>
          </p:nvSpPr>
          <p:spPr>
            <a:xfrm>
              <a:off x="1204331" y="2579182"/>
              <a:ext cx="1107548" cy="42062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tIns="207264" bIns="207264"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smtClean="0">
                  <a:ln>
                    <a:noFill/>
                  </a:ln>
                  <a:solidFill>
                    <a:srgbClr val="757679"/>
                  </a:solidFill>
                  <a:effectLst/>
                  <a:uLnTx/>
                  <a:uFillTx/>
                  <a:latin typeface="Arial"/>
                  <a:ea typeface="+mn-ea"/>
                  <a:cs typeface="+mn-cs"/>
                  <a:sym typeface="Arial"/>
                </a:rPr>
                <a:t>Process digitalization &amp; </a:t>
              </a:r>
              <a:endParaRPr kumimoji="0" lang="en-GB" sz="1600" b="0" i="0" u="none" strike="noStrike" kern="0" cap="none" spc="0" normalizeH="0" baseline="0" noProof="0" dirty="0">
                <a:ln>
                  <a:noFill/>
                </a:ln>
                <a:solidFill>
                  <a:srgbClr val="757679"/>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757679"/>
                  </a:solidFill>
                  <a:effectLst/>
                  <a:uLnTx/>
                  <a:uFillTx/>
                  <a:latin typeface="Arial"/>
                  <a:ea typeface="+mn-ea"/>
                  <a:cs typeface="+mn-cs"/>
                  <a:sym typeface="Arial"/>
                </a:rPr>
                <a:t>automation</a:t>
              </a:r>
            </a:p>
          </p:txBody>
        </p:sp>
        <p:sp>
          <p:nvSpPr>
            <p:cNvPr id="77" name="Oval 76"/>
            <p:cNvSpPr/>
            <p:nvPr/>
          </p:nvSpPr>
          <p:spPr>
            <a:xfrm>
              <a:off x="627916" y="2494155"/>
              <a:ext cx="546677" cy="527826"/>
            </a:xfrm>
            <a:prstGeom prst="ellipse">
              <a:avLst/>
            </a:prstGeom>
            <a:solidFill>
              <a:schemeClr val="bg1"/>
            </a:solidFill>
            <a:ln w="28575">
              <a:solidFill>
                <a:srgbClr val="CDCA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12" name="Group 96"/>
            <p:cNvGrpSpPr/>
            <p:nvPr/>
          </p:nvGrpSpPr>
          <p:grpSpPr>
            <a:xfrm>
              <a:off x="783317" y="2607476"/>
              <a:ext cx="222628" cy="361342"/>
              <a:chOff x="3910013" y="2794001"/>
              <a:chExt cx="206375" cy="334962"/>
            </a:xfrm>
            <a:solidFill>
              <a:schemeClr val="bg1">
                <a:lumMod val="50000"/>
              </a:schemeClr>
            </a:solidFill>
          </p:grpSpPr>
          <p:sp>
            <p:nvSpPr>
              <p:cNvPr id="98" name="Freeform 50"/>
              <p:cNvSpPr>
                <a:spLocks/>
              </p:cNvSpPr>
              <p:nvPr/>
            </p:nvSpPr>
            <p:spPr bwMode="auto">
              <a:xfrm>
                <a:off x="3910013" y="2794001"/>
                <a:ext cx="206375" cy="277813"/>
              </a:xfrm>
              <a:custGeom>
                <a:avLst/>
                <a:gdLst>
                  <a:gd name="T0" fmla="*/ 2357 w 2591"/>
                  <a:gd name="T1" fmla="*/ 2602 h 3490"/>
                  <a:gd name="T2" fmla="*/ 2393 w 2591"/>
                  <a:gd name="T3" fmla="*/ 2600 h 3490"/>
                  <a:gd name="T4" fmla="*/ 2591 w 2591"/>
                  <a:gd name="T5" fmla="*/ 2705 h 3490"/>
                  <a:gd name="T6" fmla="*/ 2591 w 2591"/>
                  <a:gd name="T7" fmla="*/ 246 h 3490"/>
                  <a:gd name="T8" fmla="*/ 2344 w 2591"/>
                  <a:gd name="T9" fmla="*/ 0 h 3490"/>
                  <a:gd name="T10" fmla="*/ 246 w 2591"/>
                  <a:gd name="T11" fmla="*/ 0 h 3490"/>
                  <a:gd name="T12" fmla="*/ 0 w 2591"/>
                  <a:gd name="T13" fmla="*/ 246 h 3490"/>
                  <a:gd name="T14" fmla="*/ 0 w 2591"/>
                  <a:gd name="T15" fmla="*/ 3244 h 3490"/>
                  <a:gd name="T16" fmla="*/ 246 w 2591"/>
                  <a:gd name="T17" fmla="*/ 3490 h 3490"/>
                  <a:gd name="T18" fmla="*/ 958 w 2591"/>
                  <a:gd name="T19" fmla="*/ 3490 h 3490"/>
                  <a:gd name="T20" fmla="*/ 1010 w 2591"/>
                  <a:gd name="T21" fmla="*/ 3442 h 3490"/>
                  <a:gd name="T22" fmla="*/ 903 w 2591"/>
                  <a:gd name="T23" fmla="*/ 3227 h 3490"/>
                  <a:gd name="T24" fmla="*/ 831 w 2591"/>
                  <a:gd name="T25" fmla="*/ 3192 h 3490"/>
                  <a:gd name="T26" fmla="*/ 284 w 2591"/>
                  <a:gd name="T27" fmla="*/ 3192 h 3490"/>
                  <a:gd name="T28" fmla="*/ 224 w 2591"/>
                  <a:gd name="T29" fmla="*/ 3133 h 3490"/>
                  <a:gd name="T30" fmla="*/ 224 w 2591"/>
                  <a:gd name="T31" fmla="*/ 270 h 3490"/>
                  <a:gd name="T32" fmla="*/ 284 w 2591"/>
                  <a:gd name="T33" fmla="*/ 212 h 3490"/>
                  <a:gd name="T34" fmla="*/ 2294 w 2591"/>
                  <a:gd name="T35" fmla="*/ 212 h 3490"/>
                  <a:gd name="T36" fmla="*/ 2354 w 2591"/>
                  <a:gd name="T37" fmla="*/ 270 h 3490"/>
                  <a:gd name="T38" fmla="*/ 2354 w 2591"/>
                  <a:gd name="T39" fmla="*/ 2493 h 3490"/>
                  <a:gd name="T40" fmla="*/ 2357 w 2591"/>
                  <a:gd name="T41" fmla="*/ 2602 h 3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91" h="3490">
                    <a:moveTo>
                      <a:pt x="2357" y="2602"/>
                    </a:moveTo>
                    <a:cubicBezTo>
                      <a:pt x="2377" y="2597"/>
                      <a:pt x="2372" y="2600"/>
                      <a:pt x="2393" y="2600"/>
                    </a:cubicBezTo>
                    <a:cubicBezTo>
                      <a:pt x="2474" y="2600"/>
                      <a:pt x="2545" y="2641"/>
                      <a:pt x="2591" y="2705"/>
                    </a:cubicBezTo>
                    <a:lnTo>
                      <a:pt x="2591" y="246"/>
                    </a:lnTo>
                    <a:cubicBezTo>
                      <a:pt x="2591" y="110"/>
                      <a:pt x="2480" y="0"/>
                      <a:pt x="2344" y="0"/>
                    </a:cubicBezTo>
                    <a:lnTo>
                      <a:pt x="246" y="0"/>
                    </a:lnTo>
                    <a:cubicBezTo>
                      <a:pt x="110" y="0"/>
                      <a:pt x="0" y="110"/>
                      <a:pt x="0" y="246"/>
                    </a:cubicBezTo>
                    <a:lnTo>
                      <a:pt x="0" y="3244"/>
                    </a:lnTo>
                    <a:cubicBezTo>
                      <a:pt x="0" y="3380"/>
                      <a:pt x="110" y="3490"/>
                      <a:pt x="246" y="3490"/>
                    </a:cubicBezTo>
                    <a:lnTo>
                      <a:pt x="958" y="3490"/>
                    </a:lnTo>
                    <a:cubicBezTo>
                      <a:pt x="958" y="3490"/>
                      <a:pt x="1025" y="3490"/>
                      <a:pt x="1010" y="3442"/>
                    </a:cubicBezTo>
                    <a:cubicBezTo>
                      <a:pt x="999" y="3408"/>
                      <a:pt x="906" y="3231"/>
                      <a:pt x="903" y="3227"/>
                    </a:cubicBezTo>
                    <a:cubicBezTo>
                      <a:pt x="883" y="3188"/>
                      <a:pt x="831" y="3192"/>
                      <a:pt x="831" y="3192"/>
                    </a:cubicBezTo>
                    <a:lnTo>
                      <a:pt x="284" y="3192"/>
                    </a:lnTo>
                    <a:cubicBezTo>
                      <a:pt x="251" y="3192"/>
                      <a:pt x="224" y="3166"/>
                      <a:pt x="224" y="3133"/>
                    </a:cubicBezTo>
                    <a:lnTo>
                      <a:pt x="224" y="270"/>
                    </a:lnTo>
                    <a:cubicBezTo>
                      <a:pt x="224" y="238"/>
                      <a:pt x="251" y="212"/>
                      <a:pt x="284" y="212"/>
                    </a:cubicBezTo>
                    <a:lnTo>
                      <a:pt x="2294" y="212"/>
                    </a:lnTo>
                    <a:cubicBezTo>
                      <a:pt x="2327" y="212"/>
                      <a:pt x="2354" y="238"/>
                      <a:pt x="2354" y="270"/>
                    </a:cubicBezTo>
                    <a:lnTo>
                      <a:pt x="2354" y="2493"/>
                    </a:lnTo>
                    <a:cubicBezTo>
                      <a:pt x="2354" y="2487"/>
                      <a:pt x="2357" y="2602"/>
                      <a:pt x="2357" y="26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99" name="Freeform 51"/>
              <p:cNvSpPr>
                <a:spLocks/>
              </p:cNvSpPr>
              <p:nvPr/>
            </p:nvSpPr>
            <p:spPr bwMode="auto">
              <a:xfrm>
                <a:off x="3990975" y="2947988"/>
                <a:ext cx="120650" cy="180975"/>
              </a:xfrm>
              <a:custGeom>
                <a:avLst/>
                <a:gdLst>
                  <a:gd name="T0" fmla="*/ 1379 w 1517"/>
                  <a:gd name="T1" fmla="*/ 781 h 2287"/>
                  <a:gd name="T2" fmla="*/ 1260 w 1517"/>
                  <a:gd name="T3" fmla="*/ 861 h 2287"/>
                  <a:gd name="T4" fmla="*/ 1260 w 1517"/>
                  <a:gd name="T5" fmla="*/ 853 h 2287"/>
                  <a:gd name="T6" fmla="*/ 1102 w 1517"/>
                  <a:gd name="T7" fmla="*/ 674 h 2287"/>
                  <a:gd name="T8" fmla="*/ 964 w 1517"/>
                  <a:gd name="T9" fmla="*/ 768 h 2287"/>
                  <a:gd name="T10" fmla="*/ 825 w 1517"/>
                  <a:gd name="T11" fmla="*/ 674 h 2287"/>
                  <a:gd name="T12" fmla="*/ 706 w 1517"/>
                  <a:gd name="T13" fmla="*/ 737 h 2287"/>
                  <a:gd name="T14" fmla="*/ 706 w 1517"/>
                  <a:gd name="T15" fmla="*/ 179 h 2287"/>
                  <a:gd name="T16" fmla="*/ 548 w 1517"/>
                  <a:gd name="T17" fmla="*/ 0 h 2287"/>
                  <a:gd name="T18" fmla="*/ 391 w 1517"/>
                  <a:gd name="T19" fmla="*/ 179 h 2287"/>
                  <a:gd name="T20" fmla="*/ 391 w 1517"/>
                  <a:gd name="T21" fmla="*/ 1277 h 2287"/>
                  <a:gd name="T22" fmla="*/ 318 w 1517"/>
                  <a:gd name="T23" fmla="*/ 1124 h 2287"/>
                  <a:gd name="T24" fmla="*/ 180 w 1517"/>
                  <a:gd name="T25" fmla="*/ 1031 h 2287"/>
                  <a:gd name="T26" fmla="*/ 104 w 1517"/>
                  <a:gd name="T27" fmla="*/ 1053 h 2287"/>
                  <a:gd name="T28" fmla="*/ 42 w 1517"/>
                  <a:gd name="T29" fmla="*/ 1297 h 2287"/>
                  <a:gd name="T30" fmla="*/ 405 w 1517"/>
                  <a:gd name="T31" fmla="*/ 2053 h 2287"/>
                  <a:gd name="T32" fmla="*/ 463 w 1517"/>
                  <a:gd name="T33" fmla="*/ 2145 h 2287"/>
                  <a:gd name="T34" fmla="*/ 680 w 1517"/>
                  <a:gd name="T35" fmla="*/ 2287 h 2287"/>
                  <a:gd name="T36" fmla="*/ 1226 w 1517"/>
                  <a:gd name="T37" fmla="*/ 2287 h 2287"/>
                  <a:gd name="T38" fmla="*/ 1517 w 1517"/>
                  <a:gd name="T39" fmla="*/ 1942 h 2287"/>
                  <a:gd name="T40" fmla="*/ 1517 w 1517"/>
                  <a:gd name="T41" fmla="*/ 939 h 2287"/>
                  <a:gd name="T42" fmla="*/ 1379 w 1517"/>
                  <a:gd name="T43" fmla="*/ 781 h 2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7" h="2287">
                    <a:moveTo>
                      <a:pt x="1379" y="781"/>
                    </a:moveTo>
                    <a:cubicBezTo>
                      <a:pt x="1328" y="781"/>
                      <a:pt x="1284" y="813"/>
                      <a:pt x="1260" y="861"/>
                    </a:cubicBezTo>
                    <a:lnTo>
                      <a:pt x="1260" y="853"/>
                    </a:lnTo>
                    <a:cubicBezTo>
                      <a:pt x="1260" y="754"/>
                      <a:pt x="1189" y="674"/>
                      <a:pt x="1102" y="674"/>
                    </a:cubicBezTo>
                    <a:cubicBezTo>
                      <a:pt x="1043" y="674"/>
                      <a:pt x="991" y="712"/>
                      <a:pt x="964" y="768"/>
                    </a:cubicBezTo>
                    <a:cubicBezTo>
                      <a:pt x="937" y="712"/>
                      <a:pt x="885" y="674"/>
                      <a:pt x="825" y="674"/>
                    </a:cubicBezTo>
                    <a:cubicBezTo>
                      <a:pt x="777" y="674"/>
                      <a:pt x="735" y="698"/>
                      <a:pt x="706" y="737"/>
                    </a:cubicBezTo>
                    <a:lnTo>
                      <a:pt x="706" y="179"/>
                    </a:lnTo>
                    <a:cubicBezTo>
                      <a:pt x="706" y="80"/>
                      <a:pt x="635" y="0"/>
                      <a:pt x="548" y="0"/>
                    </a:cubicBezTo>
                    <a:cubicBezTo>
                      <a:pt x="462" y="0"/>
                      <a:pt x="391" y="80"/>
                      <a:pt x="391" y="179"/>
                    </a:cubicBezTo>
                    <a:lnTo>
                      <a:pt x="391" y="1277"/>
                    </a:lnTo>
                    <a:lnTo>
                      <a:pt x="318" y="1124"/>
                    </a:lnTo>
                    <a:cubicBezTo>
                      <a:pt x="289" y="1065"/>
                      <a:pt x="235" y="1031"/>
                      <a:pt x="180" y="1031"/>
                    </a:cubicBezTo>
                    <a:cubicBezTo>
                      <a:pt x="154" y="1031"/>
                      <a:pt x="128" y="1038"/>
                      <a:pt x="104" y="1053"/>
                    </a:cubicBezTo>
                    <a:cubicBezTo>
                      <a:pt x="28" y="1101"/>
                      <a:pt x="0" y="1210"/>
                      <a:pt x="42" y="1297"/>
                    </a:cubicBezTo>
                    <a:lnTo>
                      <a:pt x="405" y="2053"/>
                    </a:lnTo>
                    <a:cubicBezTo>
                      <a:pt x="405" y="2054"/>
                      <a:pt x="444" y="2115"/>
                      <a:pt x="463" y="2145"/>
                    </a:cubicBezTo>
                    <a:cubicBezTo>
                      <a:pt x="516" y="2225"/>
                      <a:pt x="587" y="2287"/>
                      <a:pt x="680" y="2287"/>
                    </a:cubicBezTo>
                    <a:lnTo>
                      <a:pt x="1226" y="2287"/>
                    </a:lnTo>
                    <a:cubicBezTo>
                      <a:pt x="1387" y="2287"/>
                      <a:pt x="1517" y="2132"/>
                      <a:pt x="1517" y="1942"/>
                    </a:cubicBezTo>
                    <a:lnTo>
                      <a:pt x="1517" y="939"/>
                    </a:lnTo>
                    <a:cubicBezTo>
                      <a:pt x="1517" y="852"/>
                      <a:pt x="1456" y="781"/>
                      <a:pt x="1379" y="7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00" name="Freeform 52"/>
              <p:cNvSpPr>
                <a:spLocks/>
              </p:cNvSpPr>
              <p:nvPr/>
            </p:nvSpPr>
            <p:spPr bwMode="auto">
              <a:xfrm>
                <a:off x="3973513" y="2836863"/>
                <a:ext cx="71438" cy="46038"/>
              </a:xfrm>
              <a:custGeom>
                <a:avLst/>
                <a:gdLst>
                  <a:gd name="T0" fmla="*/ 530 w 891"/>
                  <a:gd name="T1" fmla="*/ 278 h 588"/>
                  <a:gd name="T2" fmla="*/ 780 w 891"/>
                  <a:gd name="T3" fmla="*/ 532 h 588"/>
                  <a:gd name="T4" fmla="*/ 891 w 891"/>
                  <a:gd name="T5" fmla="*/ 417 h 588"/>
                  <a:gd name="T6" fmla="*/ 582 w 891"/>
                  <a:gd name="T7" fmla="*/ 111 h 588"/>
                  <a:gd name="T8" fmla="*/ 362 w 891"/>
                  <a:gd name="T9" fmla="*/ 111 h 588"/>
                  <a:gd name="T10" fmla="*/ 112 w 891"/>
                  <a:gd name="T11" fmla="*/ 361 h 588"/>
                  <a:gd name="T12" fmla="*/ 0 w 891"/>
                  <a:gd name="T13" fmla="*/ 247 h 588"/>
                  <a:gd name="T14" fmla="*/ 0 w 891"/>
                  <a:gd name="T15" fmla="*/ 588 h 588"/>
                  <a:gd name="T16" fmla="*/ 334 w 891"/>
                  <a:gd name="T17" fmla="*/ 584 h 588"/>
                  <a:gd name="T18" fmla="*/ 220 w 891"/>
                  <a:gd name="T19" fmla="*/ 473 h 588"/>
                  <a:gd name="T20" fmla="*/ 418 w 891"/>
                  <a:gd name="T21" fmla="*/ 278 h 588"/>
                  <a:gd name="T22" fmla="*/ 530 w 891"/>
                  <a:gd name="T23" fmla="*/ 278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1" h="588">
                    <a:moveTo>
                      <a:pt x="530" y="278"/>
                    </a:moveTo>
                    <a:lnTo>
                      <a:pt x="780" y="532"/>
                    </a:lnTo>
                    <a:lnTo>
                      <a:pt x="891" y="417"/>
                    </a:lnTo>
                    <a:lnTo>
                      <a:pt x="582" y="111"/>
                    </a:lnTo>
                    <a:cubicBezTo>
                      <a:pt x="582" y="111"/>
                      <a:pt x="474" y="0"/>
                      <a:pt x="362" y="111"/>
                    </a:cubicBezTo>
                    <a:lnTo>
                      <a:pt x="112" y="361"/>
                    </a:lnTo>
                    <a:lnTo>
                      <a:pt x="0" y="247"/>
                    </a:lnTo>
                    <a:lnTo>
                      <a:pt x="0" y="588"/>
                    </a:lnTo>
                    <a:lnTo>
                      <a:pt x="334" y="584"/>
                    </a:lnTo>
                    <a:lnTo>
                      <a:pt x="220" y="473"/>
                    </a:lnTo>
                    <a:lnTo>
                      <a:pt x="418" y="278"/>
                    </a:lnTo>
                    <a:cubicBezTo>
                      <a:pt x="418" y="278"/>
                      <a:pt x="460" y="205"/>
                      <a:pt x="530" y="2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01" name="Freeform 53"/>
              <p:cNvSpPr>
                <a:spLocks/>
              </p:cNvSpPr>
              <p:nvPr/>
            </p:nvSpPr>
            <p:spPr bwMode="auto">
              <a:xfrm>
                <a:off x="3933825" y="2886076"/>
                <a:ext cx="42863" cy="69850"/>
              </a:xfrm>
              <a:custGeom>
                <a:avLst/>
                <a:gdLst>
                  <a:gd name="T0" fmla="*/ 414 w 531"/>
                  <a:gd name="T1" fmla="*/ 671 h 893"/>
                  <a:gd name="T2" fmla="*/ 217 w 531"/>
                  <a:gd name="T3" fmla="*/ 475 h 893"/>
                  <a:gd name="T4" fmla="*/ 216 w 531"/>
                  <a:gd name="T5" fmla="*/ 364 h 893"/>
                  <a:gd name="T6" fmla="*/ 468 w 531"/>
                  <a:gd name="T7" fmla="*/ 110 h 893"/>
                  <a:gd name="T8" fmla="*/ 352 w 531"/>
                  <a:gd name="T9" fmla="*/ 0 h 893"/>
                  <a:gd name="T10" fmla="*/ 48 w 531"/>
                  <a:gd name="T11" fmla="*/ 313 h 893"/>
                  <a:gd name="T12" fmla="*/ 0 w 531"/>
                  <a:gd name="T13" fmla="*/ 422 h 893"/>
                  <a:gd name="T14" fmla="*/ 0 w 531"/>
                  <a:gd name="T15" fmla="*/ 425 h 893"/>
                  <a:gd name="T16" fmla="*/ 51 w 531"/>
                  <a:gd name="T17" fmla="*/ 532 h 893"/>
                  <a:gd name="T18" fmla="*/ 304 w 531"/>
                  <a:gd name="T19" fmla="*/ 780 h 893"/>
                  <a:gd name="T20" fmla="*/ 190 w 531"/>
                  <a:gd name="T21" fmla="*/ 893 h 893"/>
                  <a:gd name="T22" fmla="*/ 531 w 531"/>
                  <a:gd name="T23" fmla="*/ 890 h 893"/>
                  <a:gd name="T24" fmla="*/ 524 w 531"/>
                  <a:gd name="T25" fmla="*/ 556 h 893"/>
                  <a:gd name="T26" fmla="*/ 414 w 531"/>
                  <a:gd name="T27" fmla="*/ 671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1" h="893">
                    <a:moveTo>
                      <a:pt x="414" y="671"/>
                    </a:moveTo>
                    <a:lnTo>
                      <a:pt x="217" y="475"/>
                    </a:lnTo>
                    <a:cubicBezTo>
                      <a:pt x="217" y="475"/>
                      <a:pt x="144" y="434"/>
                      <a:pt x="216" y="364"/>
                    </a:cubicBezTo>
                    <a:lnTo>
                      <a:pt x="468" y="110"/>
                    </a:lnTo>
                    <a:lnTo>
                      <a:pt x="352" y="0"/>
                    </a:lnTo>
                    <a:lnTo>
                      <a:pt x="48" y="313"/>
                    </a:lnTo>
                    <a:cubicBezTo>
                      <a:pt x="48" y="313"/>
                      <a:pt x="1" y="359"/>
                      <a:pt x="0" y="422"/>
                    </a:cubicBezTo>
                    <a:lnTo>
                      <a:pt x="0" y="425"/>
                    </a:lnTo>
                    <a:cubicBezTo>
                      <a:pt x="0" y="458"/>
                      <a:pt x="13" y="495"/>
                      <a:pt x="51" y="532"/>
                    </a:cubicBezTo>
                    <a:lnTo>
                      <a:pt x="304" y="780"/>
                    </a:lnTo>
                    <a:lnTo>
                      <a:pt x="190" y="893"/>
                    </a:lnTo>
                    <a:lnTo>
                      <a:pt x="531" y="890"/>
                    </a:lnTo>
                    <a:lnTo>
                      <a:pt x="524" y="556"/>
                    </a:lnTo>
                    <a:lnTo>
                      <a:pt x="414" y="6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02" name="Freeform 54"/>
              <p:cNvSpPr>
                <a:spLocks/>
              </p:cNvSpPr>
              <p:nvPr/>
            </p:nvSpPr>
            <p:spPr bwMode="auto">
              <a:xfrm>
                <a:off x="4046538" y="2881313"/>
                <a:ext cx="46038" cy="71438"/>
              </a:xfrm>
              <a:custGeom>
                <a:avLst/>
                <a:gdLst>
                  <a:gd name="T0" fmla="*/ 63 w 593"/>
                  <a:gd name="T1" fmla="*/ 782 h 893"/>
                  <a:gd name="T2" fmla="*/ 179 w 593"/>
                  <a:gd name="T3" fmla="*/ 893 h 893"/>
                  <a:gd name="T4" fmla="*/ 482 w 593"/>
                  <a:gd name="T5" fmla="*/ 580 h 893"/>
                  <a:gd name="T6" fmla="*/ 480 w 593"/>
                  <a:gd name="T7" fmla="*/ 361 h 893"/>
                  <a:gd name="T8" fmla="*/ 227 w 593"/>
                  <a:gd name="T9" fmla="*/ 112 h 893"/>
                  <a:gd name="T10" fmla="*/ 341 w 593"/>
                  <a:gd name="T11" fmla="*/ 0 h 893"/>
                  <a:gd name="T12" fmla="*/ 0 w 593"/>
                  <a:gd name="T13" fmla="*/ 3 h 893"/>
                  <a:gd name="T14" fmla="*/ 7 w 593"/>
                  <a:gd name="T15" fmla="*/ 337 h 893"/>
                  <a:gd name="T16" fmla="*/ 117 w 593"/>
                  <a:gd name="T17" fmla="*/ 221 h 893"/>
                  <a:gd name="T18" fmla="*/ 314 w 593"/>
                  <a:gd name="T19" fmla="*/ 418 h 893"/>
                  <a:gd name="T20" fmla="*/ 315 w 593"/>
                  <a:gd name="T21" fmla="*/ 529 h 893"/>
                  <a:gd name="T22" fmla="*/ 63 w 593"/>
                  <a:gd name="T23" fmla="*/ 782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3" h="893">
                    <a:moveTo>
                      <a:pt x="63" y="782"/>
                    </a:moveTo>
                    <a:lnTo>
                      <a:pt x="179" y="893"/>
                    </a:lnTo>
                    <a:lnTo>
                      <a:pt x="482" y="580"/>
                    </a:lnTo>
                    <a:cubicBezTo>
                      <a:pt x="482" y="580"/>
                      <a:pt x="593" y="471"/>
                      <a:pt x="480" y="361"/>
                    </a:cubicBezTo>
                    <a:lnTo>
                      <a:pt x="227" y="112"/>
                    </a:lnTo>
                    <a:lnTo>
                      <a:pt x="341" y="0"/>
                    </a:lnTo>
                    <a:lnTo>
                      <a:pt x="0" y="3"/>
                    </a:lnTo>
                    <a:lnTo>
                      <a:pt x="7" y="337"/>
                    </a:lnTo>
                    <a:lnTo>
                      <a:pt x="117" y="221"/>
                    </a:lnTo>
                    <a:lnTo>
                      <a:pt x="314" y="418"/>
                    </a:lnTo>
                    <a:cubicBezTo>
                      <a:pt x="314" y="418"/>
                      <a:pt x="387" y="459"/>
                      <a:pt x="315" y="529"/>
                    </a:cubicBezTo>
                    <a:lnTo>
                      <a:pt x="63" y="7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03" name="Freeform 55"/>
              <p:cNvSpPr>
                <a:spLocks/>
              </p:cNvSpPr>
              <p:nvPr/>
            </p:nvSpPr>
            <p:spPr bwMode="auto">
              <a:xfrm>
                <a:off x="3978275" y="2957513"/>
                <a:ext cx="28575" cy="36513"/>
              </a:xfrm>
              <a:custGeom>
                <a:avLst/>
                <a:gdLst>
                  <a:gd name="T0" fmla="*/ 362 w 362"/>
                  <a:gd name="T1" fmla="*/ 254 h 457"/>
                  <a:gd name="T2" fmla="*/ 112 w 362"/>
                  <a:gd name="T3" fmla="*/ 0 h 457"/>
                  <a:gd name="T4" fmla="*/ 0 w 362"/>
                  <a:gd name="T5" fmla="*/ 114 h 457"/>
                  <a:gd name="T6" fmla="*/ 309 w 362"/>
                  <a:gd name="T7" fmla="*/ 421 h 457"/>
                  <a:gd name="T8" fmla="*/ 362 w 362"/>
                  <a:gd name="T9" fmla="*/ 457 h 457"/>
                  <a:gd name="T10" fmla="*/ 362 w 362"/>
                  <a:gd name="T11" fmla="*/ 255 h 457"/>
                  <a:gd name="T12" fmla="*/ 362 w 362"/>
                  <a:gd name="T13" fmla="*/ 254 h 457"/>
                </a:gdLst>
                <a:ahLst/>
                <a:cxnLst>
                  <a:cxn ang="0">
                    <a:pos x="T0" y="T1"/>
                  </a:cxn>
                  <a:cxn ang="0">
                    <a:pos x="T2" y="T3"/>
                  </a:cxn>
                  <a:cxn ang="0">
                    <a:pos x="T4" y="T5"/>
                  </a:cxn>
                  <a:cxn ang="0">
                    <a:pos x="T6" y="T7"/>
                  </a:cxn>
                  <a:cxn ang="0">
                    <a:pos x="T8" y="T9"/>
                  </a:cxn>
                  <a:cxn ang="0">
                    <a:pos x="T10" y="T11"/>
                  </a:cxn>
                  <a:cxn ang="0">
                    <a:pos x="T12" y="T13"/>
                  </a:cxn>
                </a:cxnLst>
                <a:rect l="0" t="0" r="r" b="b"/>
                <a:pathLst>
                  <a:path w="362" h="457">
                    <a:moveTo>
                      <a:pt x="362" y="254"/>
                    </a:moveTo>
                    <a:lnTo>
                      <a:pt x="112" y="0"/>
                    </a:lnTo>
                    <a:lnTo>
                      <a:pt x="0" y="114"/>
                    </a:lnTo>
                    <a:lnTo>
                      <a:pt x="309" y="421"/>
                    </a:lnTo>
                    <a:cubicBezTo>
                      <a:pt x="309" y="421"/>
                      <a:pt x="330" y="443"/>
                      <a:pt x="362" y="457"/>
                    </a:cubicBezTo>
                    <a:lnTo>
                      <a:pt x="362" y="255"/>
                    </a:lnTo>
                    <a:cubicBezTo>
                      <a:pt x="362" y="255"/>
                      <a:pt x="362" y="255"/>
                      <a:pt x="362" y="2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grpSp>
      </p:grpSp>
      <p:grpSp>
        <p:nvGrpSpPr>
          <p:cNvPr id="76" name="Group 75" descr="Improved Gocernance &amp; compliance"/>
          <p:cNvGrpSpPr/>
          <p:nvPr/>
        </p:nvGrpSpPr>
        <p:grpSpPr>
          <a:xfrm>
            <a:off x="5687272" y="3337733"/>
            <a:ext cx="3025162" cy="703768"/>
            <a:chOff x="627916" y="3226419"/>
            <a:chExt cx="2268871" cy="527826"/>
          </a:xfrm>
        </p:grpSpPr>
        <p:sp>
          <p:nvSpPr>
            <p:cNvPr id="11" name="Rectangle 10"/>
            <p:cNvSpPr/>
            <p:nvPr/>
          </p:nvSpPr>
          <p:spPr>
            <a:xfrm>
              <a:off x="1223435" y="3302618"/>
              <a:ext cx="1673352" cy="42062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tIns="207264" bIns="207264"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757679"/>
                  </a:solidFill>
                  <a:effectLst/>
                  <a:uLnTx/>
                  <a:uFillTx/>
                  <a:latin typeface="Arial"/>
                  <a:ea typeface="+mn-ea"/>
                  <a:cs typeface="+mn-cs"/>
                  <a:sym typeface="Arial"/>
                </a:rPr>
                <a:t>Improved </a:t>
              </a:r>
              <a:br>
                <a:rPr kumimoji="0" lang="en-GB" sz="1600" b="0" i="0" u="none" strike="noStrike" kern="0" cap="none" spc="0" normalizeH="0" baseline="0" noProof="0" dirty="0">
                  <a:ln>
                    <a:noFill/>
                  </a:ln>
                  <a:solidFill>
                    <a:srgbClr val="757679"/>
                  </a:solidFill>
                  <a:effectLst/>
                  <a:uLnTx/>
                  <a:uFillTx/>
                  <a:latin typeface="Arial"/>
                  <a:ea typeface="+mn-ea"/>
                  <a:cs typeface="+mn-cs"/>
                  <a:sym typeface="Arial"/>
                </a:rPr>
              </a:br>
              <a:r>
                <a:rPr kumimoji="0" lang="en-GB" sz="1600" b="0" i="0" u="none" strike="noStrike" kern="0" cap="none" spc="0" normalizeH="0" baseline="0" noProof="0" dirty="0" smtClean="0">
                  <a:ln>
                    <a:noFill/>
                  </a:ln>
                  <a:solidFill>
                    <a:srgbClr val="757679"/>
                  </a:solidFill>
                  <a:effectLst/>
                  <a:uLnTx/>
                  <a:uFillTx/>
                  <a:latin typeface="Arial"/>
                  <a:ea typeface="+mn-ea"/>
                  <a:cs typeface="+mn-cs"/>
                  <a:sym typeface="Arial"/>
                </a:rPr>
                <a:t>governance &amp; compliance</a:t>
              </a:r>
              <a:endParaRPr kumimoji="0" lang="en-GB" sz="1600" b="0" i="0" u="none" strike="noStrike" kern="0" cap="none" spc="0" normalizeH="0" baseline="0" noProof="0" dirty="0">
                <a:ln>
                  <a:noFill/>
                </a:ln>
                <a:solidFill>
                  <a:srgbClr val="757679"/>
                </a:solidFill>
                <a:effectLst/>
                <a:uLnTx/>
                <a:uFillTx/>
                <a:latin typeface="Arial"/>
                <a:ea typeface="+mn-ea"/>
                <a:cs typeface="+mn-cs"/>
                <a:sym typeface="Arial"/>
              </a:endParaRPr>
            </a:p>
          </p:txBody>
        </p:sp>
        <p:sp>
          <p:nvSpPr>
            <p:cNvPr id="88" name="Oval 87"/>
            <p:cNvSpPr/>
            <p:nvPr/>
          </p:nvSpPr>
          <p:spPr>
            <a:xfrm>
              <a:off x="627916" y="3226419"/>
              <a:ext cx="546677" cy="527826"/>
            </a:xfrm>
            <a:prstGeom prst="ellipse">
              <a:avLst/>
            </a:prstGeom>
            <a:solidFill>
              <a:schemeClr val="bg1"/>
            </a:solidFill>
            <a:ln w="28575">
              <a:solidFill>
                <a:srgbClr val="CDCA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67" b="0" i="0" u="none" strike="noStrike" kern="0" cap="none" spc="0" normalizeH="0" baseline="0" noProof="0" dirty="0">
                  <a:ln>
                    <a:noFill/>
                  </a:ln>
                  <a:solidFill>
                    <a:srgbClr val="FFFFFF"/>
                  </a:solidFill>
                  <a:effectLst/>
                  <a:uLnTx/>
                  <a:uFillTx/>
                  <a:latin typeface="Arial"/>
                  <a:ea typeface="+mn-ea"/>
                  <a:cs typeface="+mn-cs"/>
                  <a:sym typeface="Arial"/>
                </a:rPr>
                <a:t>v</a:t>
              </a:r>
            </a:p>
          </p:txBody>
        </p:sp>
        <p:grpSp>
          <p:nvGrpSpPr>
            <p:cNvPr id="14" name="Group 103"/>
            <p:cNvGrpSpPr/>
            <p:nvPr/>
          </p:nvGrpSpPr>
          <p:grpSpPr>
            <a:xfrm>
              <a:off x="710542" y="3306247"/>
              <a:ext cx="359975" cy="356775"/>
              <a:chOff x="4557713" y="1393826"/>
              <a:chExt cx="714376" cy="708025"/>
            </a:xfrm>
            <a:solidFill>
              <a:schemeClr val="bg1">
                <a:lumMod val="50000"/>
              </a:schemeClr>
            </a:solidFill>
          </p:grpSpPr>
          <p:sp>
            <p:nvSpPr>
              <p:cNvPr id="105" name="Freeform 62"/>
              <p:cNvSpPr>
                <a:spLocks/>
              </p:cNvSpPr>
              <p:nvPr/>
            </p:nvSpPr>
            <p:spPr bwMode="auto">
              <a:xfrm>
                <a:off x="4681538" y="1570038"/>
                <a:ext cx="403225" cy="406400"/>
              </a:xfrm>
              <a:custGeom>
                <a:avLst/>
                <a:gdLst>
                  <a:gd name="T0" fmla="*/ 3429 w 4580"/>
                  <a:gd name="T1" fmla="*/ 598 h 4620"/>
                  <a:gd name="T2" fmla="*/ 677 w 4580"/>
                  <a:gd name="T3" fmla="*/ 1043 h 4620"/>
                  <a:gd name="T4" fmla="*/ 893 w 4580"/>
                  <a:gd name="T5" fmla="*/ 3876 h 4620"/>
                  <a:gd name="T6" fmla="*/ 3751 w 4580"/>
                  <a:gd name="T7" fmla="*/ 3860 h 4620"/>
                  <a:gd name="T8" fmla="*/ 4051 w 4580"/>
                  <a:gd name="T9" fmla="*/ 1246 h 4620"/>
                  <a:gd name="T10" fmla="*/ 3904 w 4580"/>
                  <a:gd name="T11" fmla="*/ 1414 h 4620"/>
                  <a:gd name="T12" fmla="*/ 3787 w 4580"/>
                  <a:gd name="T13" fmla="*/ 1879 h 4620"/>
                  <a:gd name="T14" fmla="*/ 3860 w 4580"/>
                  <a:gd name="T15" fmla="*/ 2312 h 4620"/>
                  <a:gd name="T16" fmla="*/ 2983 w 4580"/>
                  <a:gd name="T17" fmla="*/ 3736 h 4620"/>
                  <a:gd name="T18" fmla="*/ 1325 w 4580"/>
                  <a:gd name="T19" fmla="*/ 3532 h 4620"/>
                  <a:gd name="T20" fmla="*/ 821 w 4580"/>
                  <a:gd name="T21" fmla="*/ 1938 h 4620"/>
                  <a:gd name="T22" fmla="*/ 2865 w 4580"/>
                  <a:gd name="T23" fmla="*/ 897 h 4620"/>
                  <a:gd name="T24" fmla="*/ 3104 w 4580"/>
                  <a:gd name="T25" fmla="*/ 903 h 4620"/>
                  <a:gd name="T26" fmla="*/ 3429 w 4580"/>
                  <a:gd name="T27" fmla="*/ 598 h 4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0" h="4620">
                    <a:moveTo>
                      <a:pt x="3429" y="598"/>
                    </a:moveTo>
                    <a:cubicBezTo>
                      <a:pt x="2553" y="0"/>
                      <a:pt x="1331" y="210"/>
                      <a:pt x="677" y="1043"/>
                    </a:cubicBezTo>
                    <a:cubicBezTo>
                      <a:pt x="0" y="1906"/>
                      <a:pt x="94" y="3140"/>
                      <a:pt x="893" y="3876"/>
                    </a:cubicBezTo>
                    <a:cubicBezTo>
                      <a:pt x="1702" y="4620"/>
                      <a:pt x="2955" y="4611"/>
                      <a:pt x="3751" y="3860"/>
                    </a:cubicBezTo>
                    <a:cubicBezTo>
                      <a:pt x="4528" y="3126"/>
                      <a:pt x="4580" y="1922"/>
                      <a:pt x="4051" y="1246"/>
                    </a:cubicBezTo>
                    <a:cubicBezTo>
                      <a:pt x="4001" y="1304"/>
                      <a:pt x="3960" y="1369"/>
                      <a:pt x="3904" y="1414"/>
                    </a:cubicBezTo>
                    <a:cubicBezTo>
                      <a:pt x="3745" y="1542"/>
                      <a:pt x="3663" y="1670"/>
                      <a:pt x="3787" y="1879"/>
                    </a:cubicBezTo>
                    <a:cubicBezTo>
                      <a:pt x="3861" y="2004"/>
                      <a:pt x="3860" y="2163"/>
                      <a:pt x="3860" y="2312"/>
                    </a:cubicBezTo>
                    <a:cubicBezTo>
                      <a:pt x="3860" y="2967"/>
                      <a:pt x="3568" y="3457"/>
                      <a:pt x="2983" y="3736"/>
                    </a:cubicBezTo>
                    <a:cubicBezTo>
                      <a:pt x="2401" y="4015"/>
                      <a:pt x="1827" y="3948"/>
                      <a:pt x="1325" y="3532"/>
                    </a:cubicBezTo>
                    <a:cubicBezTo>
                      <a:pt x="822" y="3115"/>
                      <a:pt x="660" y="2565"/>
                      <a:pt x="821" y="1938"/>
                    </a:cubicBezTo>
                    <a:cubicBezTo>
                      <a:pt x="1048" y="1045"/>
                      <a:pt x="1998" y="571"/>
                      <a:pt x="2865" y="897"/>
                    </a:cubicBezTo>
                    <a:cubicBezTo>
                      <a:pt x="2940" y="926"/>
                      <a:pt x="3014" y="1000"/>
                      <a:pt x="3104" y="903"/>
                    </a:cubicBezTo>
                    <a:cubicBezTo>
                      <a:pt x="3203" y="796"/>
                      <a:pt x="3317" y="702"/>
                      <a:pt x="3429" y="5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06" name="Freeform 63"/>
              <p:cNvSpPr>
                <a:spLocks/>
              </p:cNvSpPr>
              <p:nvPr/>
            </p:nvSpPr>
            <p:spPr bwMode="auto">
              <a:xfrm>
                <a:off x="4557713" y="1447801"/>
                <a:ext cx="671513" cy="654050"/>
              </a:xfrm>
              <a:custGeom>
                <a:avLst/>
                <a:gdLst>
                  <a:gd name="T0" fmla="*/ 2627 w 7625"/>
                  <a:gd name="T1" fmla="*/ 7195 h 7431"/>
                  <a:gd name="T2" fmla="*/ 102 w 7625"/>
                  <a:gd name="T3" fmla="*/ 3429 h 7431"/>
                  <a:gd name="T4" fmla="*/ 3005 w 7625"/>
                  <a:gd name="T5" fmla="*/ 177 h 7431"/>
                  <a:gd name="T6" fmla="*/ 5581 w 7625"/>
                  <a:gd name="T7" fmla="*/ 627 h 7431"/>
                  <a:gd name="T8" fmla="*/ 5295 w 7625"/>
                  <a:gd name="T9" fmla="*/ 1067 h 7431"/>
                  <a:gd name="T10" fmla="*/ 1196 w 7625"/>
                  <a:gd name="T11" fmla="*/ 1957 h 7431"/>
                  <a:gd name="T12" fmla="*/ 1561 w 7625"/>
                  <a:gd name="T13" fmla="*/ 5948 h 7431"/>
                  <a:gd name="T14" fmla="*/ 5560 w 7625"/>
                  <a:gd name="T15" fmla="*/ 6225 h 7431"/>
                  <a:gd name="T16" fmla="*/ 6401 w 7625"/>
                  <a:gd name="T17" fmla="*/ 2185 h 7431"/>
                  <a:gd name="T18" fmla="*/ 6826 w 7625"/>
                  <a:gd name="T19" fmla="*/ 1877 h 7431"/>
                  <a:gd name="T20" fmla="*/ 7295 w 7625"/>
                  <a:gd name="T21" fmla="*/ 3084 h 7431"/>
                  <a:gd name="T22" fmla="*/ 4452 w 7625"/>
                  <a:gd name="T23" fmla="*/ 7298 h 7431"/>
                  <a:gd name="T24" fmla="*/ 2627 w 7625"/>
                  <a:gd name="T25" fmla="*/ 7195 h 7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25" h="7431">
                    <a:moveTo>
                      <a:pt x="2627" y="7195"/>
                    </a:moveTo>
                    <a:cubicBezTo>
                      <a:pt x="1005" y="6678"/>
                      <a:pt x="0" y="5178"/>
                      <a:pt x="102" y="3429"/>
                    </a:cubicBezTo>
                    <a:cubicBezTo>
                      <a:pt x="192" y="1887"/>
                      <a:pt x="1431" y="484"/>
                      <a:pt x="3005" y="177"/>
                    </a:cubicBezTo>
                    <a:cubicBezTo>
                      <a:pt x="3912" y="0"/>
                      <a:pt x="4778" y="139"/>
                      <a:pt x="5581" y="627"/>
                    </a:cubicBezTo>
                    <a:cubicBezTo>
                      <a:pt x="5501" y="795"/>
                      <a:pt x="5286" y="853"/>
                      <a:pt x="5295" y="1067"/>
                    </a:cubicBezTo>
                    <a:cubicBezTo>
                      <a:pt x="3697" y="190"/>
                      <a:pt x="2012" y="786"/>
                      <a:pt x="1196" y="1957"/>
                    </a:cubicBezTo>
                    <a:cubicBezTo>
                      <a:pt x="324" y="3207"/>
                      <a:pt x="475" y="4891"/>
                      <a:pt x="1561" y="5948"/>
                    </a:cubicBezTo>
                    <a:cubicBezTo>
                      <a:pt x="2654" y="7013"/>
                      <a:pt x="4330" y="7129"/>
                      <a:pt x="5560" y="6225"/>
                    </a:cubicBezTo>
                    <a:cubicBezTo>
                      <a:pt x="6729" y="5365"/>
                      <a:pt x="7236" y="3698"/>
                      <a:pt x="6401" y="2185"/>
                    </a:cubicBezTo>
                    <a:cubicBezTo>
                      <a:pt x="6589" y="2159"/>
                      <a:pt x="6680" y="1998"/>
                      <a:pt x="6826" y="1877"/>
                    </a:cubicBezTo>
                    <a:cubicBezTo>
                      <a:pt x="7075" y="2254"/>
                      <a:pt x="7224" y="2658"/>
                      <a:pt x="7295" y="3084"/>
                    </a:cubicBezTo>
                    <a:cubicBezTo>
                      <a:pt x="7625" y="5076"/>
                      <a:pt x="6424" y="6843"/>
                      <a:pt x="4452" y="7298"/>
                    </a:cubicBezTo>
                    <a:cubicBezTo>
                      <a:pt x="4350" y="7321"/>
                      <a:pt x="3267" y="7431"/>
                      <a:pt x="2627" y="7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07" name="Freeform 64"/>
              <p:cNvSpPr>
                <a:spLocks/>
              </p:cNvSpPr>
              <p:nvPr/>
            </p:nvSpPr>
            <p:spPr bwMode="auto">
              <a:xfrm>
                <a:off x="4810126" y="1393826"/>
                <a:ext cx="461963" cy="457200"/>
              </a:xfrm>
              <a:custGeom>
                <a:avLst/>
                <a:gdLst>
                  <a:gd name="T0" fmla="*/ 5229 w 5229"/>
                  <a:gd name="T1" fmla="*/ 941 h 5186"/>
                  <a:gd name="T2" fmla="*/ 3781 w 5229"/>
                  <a:gd name="T3" fmla="*/ 2371 h 5186"/>
                  <a:gd name="T4" fmla="*/ 3275 w 5229"/>
                  <a:gd name="T5" fmla="*/ 2584 h 5186"/>
                  <a:gd name="T6" fmla="*/ 2769 w 5229"/>
                  <a:gd name="T7" fmla="*/ 2797 h 5186"/>
                  <a:gd name="T8" fmla="*/ 1671 w 5229"/>
                  <a:gd name="T9" fmla="*/ 3900 h 5186"/>
                  <a:gd name="T10" fmla="*/ 1598 w 5229"/>
                  <a:gd name="T11" fmla="*/ 4151 h 5186"/>
                  <a:gd name="T12" fmla="*/ 1224 w 5229"/>
                  <a:gd name="T13" fmla="*/ 5019 h 5186"/>
                  <a:gd name="T14" fmla="*/ 305 w 5229"/>
                  <a:gd name="T15" fmla="*/ 4887 h 5186"/>
                  <a:gd name="T16" fmla="*/ 178 w 5229"/>
                  <a:gd name="T17" fmla="*/ 3950 h 5186"/>
                  <a:gd name="T18" fmla="*/ 1033 w 5229"/>
                  <a:gd name="T19" fmla="*/ 3588 h 5186"/>
                  <a:gd name="T20" fmla="*/ 1318 w 5229"/>
                  <a:gd name="T21" fmla="*/ 3499 h 5186"/>
                  <a:gd name="T22" fmla="*/ 2420 w 5229"/>
                  <a:gd name="T23" fmla="*/ 2401 h 5186"/>
                  <a:gd name="T24" fmla="*/ 2607 w 5229"/>
                  <a:gd name="T25" fmla="*/ 1952 h 5186"/>
                  <a:gd name="T26" fmla="*/ 2846 w 5229"/>
                  <a:gd name="T27" fmla="*/ 1389 h 5186"/>
                  <a:gd name="T28" fmla="*/ 4109 w 5229"/>
                  <a:gd name="T29" fmla="*/ 136 h 5186"/>
                  <a:gd name="T30" fmla="*/ 4293 w 5229"/>
                  <a:gd name="T31" fmla="*/ 0 h 5186"/>
                  <a:gd name="T32" fmla="*/ 4216 w 5229"/>
                  <a:gd name="T33" fmla="*/ 772 h 5186"/>
                  <a:gd name="T34" fmla="*/ 4413 w 5229"/>
                  <a:gd name="T35" fmla="*/ 980 h 5186"/>
                  <a:gd name="T36" fmla="*/ 5229 w 5229"/>
                  <a:gd name="T37" fmla="*/ 897 h 5186"/>
                  <a:gd name="T38" fmla="*/ 5229 w 5229"/>
                  <a:gd name="T39" fmla="*/ 941 h 5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29" h="5186">
                    <a:moveTo>
                      <a:pt x="5229" y="941"/>
                    </a:moveTo>
                    <a:cubicBezTo>
                      <a:pt x="4720" y="1391"/>
                      <a:pt x="4259" y="1889"/>
                      <a:pt x="3781" y="2371"/>
                    </a:cubicBezTo>
                    <a:cubicBezTo>
                      <a:pt x="3633" y="2521"/>
                      <a:pt x="3480" y="2600"/>
                      <a:pt x="3275" y="2584"/>
                    </a:cubicBezTo>
                    <a:cubicBezTo>
                      <a:pt x="3069" y="2568"/>
                      <a:pt x="2914" y="2644"/>
                      <a:pt x="2769" y="2797"/>
                    </a:cubicBezTo>
                    <a:cubicBezTo>
                      <a:pt x="2413" y="3174"/>
                      <a:pt x="2041" y="3536"/>
                      <a:pt x="1671" y="3900"/>
                    </a:cubicBezTo>
                    <a:cubicBezTo>
                      <a:pt x="1593" y="3976"/>
                      <a:pt x="1569" y="4040"/>
                      <a:pt x="1598" y="4151"/>
                    </a:cubicBezTo>
                    <a:cubicBezTo>
                      <a:pt x="1690" y="4497"/>
                      <a:pt x="1531" y="4850"/>
                      <a:pt x="1224" y="5019"/>
                    </a:cubicBezTo>
                    <a:cubicBezTo>
                      <a:pt x="918" y="5186"/>
                      <a:pt x="553" y="5134"/>
                      <a:pt x="305" y="4887"/>
                    </a:cubicBezTo>
                    <a:cubicBezTo>
                      <a:pt x="51" y="4635"/>
                      <a:pt x="0" y="4258"/>
                      <a:pt x="178" y="3950"/>
                    </a:cubicBezTo>
                    <a:cubicBezTo>
                      <a:pt x="350" y="3652"/>
                      <a:pt x="702" y="3490"/>
                      <a:pt x="1033" y="3588"/>
                    </a:cubicBezTo>
                    <a:cubicBezTo>
                      <a:pt x="1169" y="3629"/>
                      <a:pt x="1235" y="3582"/>
                      <a:pt x="1318" y="3499"/>
                    </a:cubicBezTo>
                    <a:cubicBezTo>
                      <a:pt x="1682" y="3130"/>
                      <a:pt x="2044" y="2759"/>
                      <a:pt x="2420" y="2401"/>
                    </a:cubicBezTo>
                    <a:cubicBezTo>
                      <a:pt x="2555" y="2272"/>
                      <a:pt x="2621" y="2134"/>
                      <a:pt x="2607" y="1952"/>
                    </a:cubicBezTo>
                    <a:cubicBezTo>
                      <a:pt x="2589" y="1723"/>
                      <a:pt x="2675" y="1550"/>
                      <a:pt x="2846" y="1389"/>
                    </a:cubicBezTo>
                    <a:cubicBezTo>
                      <a:pt x="3277" y="981"/>
                      <a:pt x="3688" y="554"/>
                      <a:pt x="4109" y="136"/>
                    </a:cubicBezTo>
                    <a:cubicBezTo>
                      <a:pt x="4159" y="87"/>
                      <a:pt x="4194" y="14"/>
                      <a:pt x="4293" y="0"/>
                    </a:cubicBezTo>
                    <a:cubicBezTo>
                      <a:pt x="4269" y="262"/>
                      <a:pt x="4255" y="519"/>
                      <a:pt x="4216" y="772"/>
                    </a:cubicBezTo>
                    <a:cubicBezTo>
                      <a:pt x="4190" y="946"/>
                      <a:pt x="4223" y="1009"/>
                      <a:pt x="4413" y="980"/>
                    </a:cubicBezTo>
                    <a:cubicBezTo>
                      <a:pt x="4683" y="939"/>
                      <a:pt x="4957" y="923"/>
                      <a:pt x="5229" y="897"/>
                    </a:cubicBezTo>
                    <a:cubicBezTo>
                      <a:pt x="5229" y="911"/>
                      <a:pt x="5229" y="926"/>
                      <a:pt x="5229" y="9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08" name="Freeform 65"/>
              <p:cNvSpPr>
                <a:spLocks/>
              </p:cNvSpPr>
              <p:nvPr/>
            </p:nvSpPr>
            <p:spPr bwMode="auto">
              <a:xfrm>
                <a:off x="4681538" y="1570038"/>
                <a:ext cx="403225" cy="406400"/>
              </a:xfrm>
              <a:custGeom>
                <a:avLst/>
                <a:gdLst>
                  <a:gd name="T0" fmla="*/ 3429 w 4580"/>
                  <a:gd name="T1" fmla="*/ 598 h 4620"/>
                  <a:gd name="T2" fmla="*/ 3104 w 4580"/>
                  <a:gd name="T3" fmla="*/ 903 h 4620"/>
                  <a:gd name="T4" fmla="*/ 2865 w 4580"/>
                  <a:gd name="T5" fmla="*/ 897 h 4620"/>
                  <a:gd name="T6" fmla="*/ 821 w 4580"/>
                  <a:gd name="T7" fmla="*/ 1938 h 4620"/>
                  <a:gd name="T8" fmla="*/ 1325 w 4580"/>
                  <a:gd name="T9" fmla="*/ 3532 h 4620"/>
                  <a:gd name="T10" fmla="*/ 2983 w 4580"/>
                  <a:gd name="T11" fmla="*/ 3736 h 4620"/>
                  <a:gd name="T12" fmla="*/ 3860 w 4580"/>
                  <a:gd name="T13" fmla="*/ 2312 h 4620"/>
                  <a:gd name="T14" fmla="*/ 3787 w 4580"/>
                  <a:gd name="T15" fmla="*/ 1879 h 4620"/>
                  <a:gd name="T16" fmla="*/ 3904 w 4580"/>
                  <a:gd name="T17" fmla="*/ 1414 h 4620"/>
                  <a:gd name="T18" fmla="*/ 4051 w 4580"/>
                  <a:gd name="T19" fmla="*/ 1246 h 4620"/>
                  <a:gd name="T20" fmla="*/ 3751 w 4580"/>
                  <a:gd name="T21" fmla="*/ 3860 h 4620"/>
                  <a:gd name="T22" fmla="*/ 893 w 4580"/>
                  <a:gd name="T23" fmla="*/ 3876 h 4620"/>
                  <a:gd name="T24" fmla="*/ 677 w 4580"/>
                  <a:gd name="T25" fmla="*/ 1043 h 4620"/>
                  <a:gd name="T26" fmla="*/ 3429 w 4580"/>
                  <a:gd name="T27" fmla="*/ 598 h 4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0" h="4620">
                    <a:moveTo>
                      <a:pt x="3429" y="598"/>
                    </a:moveTo>
                    <a:cubicBezTo>
                      <a:pt x="3317" y="702"/>
                      <a:pt x="3203" y="796"/>
                      <a:pt x="3104" y="903"/>
                    </a:cubicBezTo>
                    <a:cubicBezTo>
                      <a:pt x="3014" y="1000"/>
                      <a:pt x="2940" y="926"/>
                      <a:pt x="2865" y="897"/>
                    </a:cubicBezTo>
                    <a:cubicBezTo>
                      <a:pt x="1998" y="571"/>
                      <a:pt x="1048" y="1045"/>
                      <a:pt x="821" y="1938"/>
                    </a:cubicBezTo>
                    <a:cubicBezTo>
                      <a:pt x="660" y="2565"/>
                      <a:pt x="822" y="3115"/>
                      <a:pt x="1325" y="3532"/>
                    </a:cubicBezTo>
                    <a:cubicBezTo>
                      <a:pt x="1827" y="3948"/>
                      <a:pt x="2401" y="4015"/>
                      <a:pt x="2983" y="3736"/>
                    </a:cubicBezTo>
                    <a:cubicBezTo>
                      <a:pt x="3568" y="3457"/>
                      <a:pt x="3860" y="2967"/>
                      <a:pt x="3860" y="2312"/>
                    </a:cubicBezTo>
                    <a:cubicBezTo>
                      <a:pt x="3860" y="2163"/>
                      <a:pt x="3861" y="2004"/>
                      <a:pt x="3787" y="1879"/>
                    </a:cubicBezTo>
                    <a:cubicBezTo>
                      <a:pt x="3663" y="1670"/>
                      <a:pt x="3745" y="1542"/>
                      <a:pt x="3904" y="1414"/>
                    </a:cubicBezTo>
                    <a:cubicBezTo>
                      <a:pt x="3960" y="1369"/>
                      <a:pt x="4001" y="1304"/>
                      <a:pt x="4051" y="1246"/>
                    </a:cubicBezTo>
                    <a:cubicBezTo>
                      <a:pt x="4580" y="1922"/>
                      <a:pt x="4528" y="3126"/>
                      <a:pt x="3751" y="3860"/>
                    </a:cubicBezTo>
                    <a:cubicBezTo>
                      <a:pt x="2955" y="4611"/>
                      <a:pt x="1702" y="4620"/>
                      <a:pt x="893" y="3876"/>
                    </a:cubicBezTo>
                    <a:cubicBezTo>
                      <a:pt x="94" y="3140"/>
                      <a:pt x="0" y="1906"/>
                      <a:pt x="677" y="1043"/>
                    </a:cubicBezTo>
                    <a:cubicBezTo>
                      <a:pt x="1331" y="210"/>
                      <a:pt x="2553" y="0"/>
                      <a:pt x="3429" y="5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grpSp>
      </p:grpSp>
      <p:grpSp>
        <p:nvGrpSpPr>
          <p:cNvPr id="78" name="Group 77" descr="Rapid value creation"/>
          <p:cNvGrpSpPr/>
          <p:nvPr/>
        </p:nvGrpSpPr>
        <p:grpSpPr>
          <a:xfrm>
            <a:off x="7008020" y="2265858"/>
            <a:ext cx="2129707" cy="703768"/>
            <a:chOff x="6502924" y="1997890"/>
            <a:chExt cx="1597280" cy="527826"/>
          </a:xfrm>
        </p:grpSpPr>
        <p:sp>
          <p:nvSpPr>
            <p:cNvPr id="10" name="Rectangle 9"/>
            <p:cNvSpPr/>
            <p:nvPr/>
          </p:nvSpPr>
          <p:spPr>
            <a:xfrm>
              <a:off x="7026634" y="2045689"/>
              <a:ext cx="1073570" cy="42062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tIns="207264" bIns="207264"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757679"/>
                  </a:solidFill>
                  <a:effectLst/>
                  <a:uLnTx/>
                  <a:uFillTx/>
                  <a:latin typeface="Arial"/>
                  <a:ea typeface="+mn-ea"/>
                  <a:cs typeface="+mn-cs"/>
                  <a:sym typeface="Arial"/>
                </a:rPr>
                <a:t>Rapid value creation</a:t>
              </a:r>
            </a:p>
          </p:txBody>
        </p:sp>
        <p:sp>
          <p:nvSpPr>
            <p:cNvPr id="91" name="Oval 90"/>
            <p:cNvSpPr/>
            <p:nvPr/>
          </p:nvSpPr>
          <p:spPr>
            <a:xfrm>
              <a:off x="6502924" y="1997890"/>
              <a:ext cx="546677" cy="527826"/>
            </a:xfrm>
            <a:prstGeom prst="ellipse">
              <a:avLst/>
            </a:prstGeom>
            <a:solidFill>
              <a:schemeClr val="bg1"/>
            </a:solidFill>
            <a:ln w="28575">
              <a:solidFill>
                <a:srgbClr val="CDCA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16" name="Group 111"/>
            <p:cNvGrpSpPr/>
            <p:nvPr/>
          </p:nvGrpSpPr>
          <p:grpSpPr>
            <a:xfrm>
              <a:off x="6587159" y="2066133"/>
              <a:ext cx="398967" cy="371232"/>
              <a:chOff x="1490663" y="1571625"/>
              <a:chExt cx="593725" cy="552450"/>
            </a:xfrm>
            <a:solidFill>
              <a:schemeClr val="bg1">
                <a:lumMod val="50000"/>
              </a:schemeClr>
            </a:solidFill>
          </p:grpSpPr>
          <p:sp>
            <p:nvSpPr>
              <p:cNvPr id="113" name="Freeform 161"/>
              <p:cNvSpPr>
                <a:spLocks/>
              </p:cNvSpPr>
              <p:nvPr/>
            </p:nvSpPr>
            <p:spPr bwMode="auto">
              <a:xfrm>
                <a:off x="1500188" y="1628775"/>
                <a:ext cx="504825" cy="485775"/>
              </a:xfrm>
              <a:custGeom>
                <a:avLst/>
                <a:gdLst>
                  <a:gd name="T0" fmla="*/ 2269 w 4695"/>
                  <a:gd name="T1" fmla="*/ 4538 h 4538"/>
                  <a:gd name="T2" fmla="*/ 0 w 4695"/>
                  <a:gd name="T3" fmla="*/ 2269 h 4538"/>
                  <a:gd name="T4" fmla="*/ 2269 w 4695"/>
                  <a:gd name="T5" fmla="*/ 0 h 4538"/>
                  <a:gd name="T6" fmla="*/ 4621 w 4695"/>
                  <a:gd name="T7" fmla="*/ 0 h 4538"/>
                  <a:gd name="T8" fmla="*/ 4695 w 4695"/>
                  <a:gd name="T9" fmla="*/ 74 h 4538"/>
                  <a:gd name="T10" fmla="*/ 4621 w 4695"/>
                  <a:gd name="T11" fmla="*/ 148 h 4538"/>
                  <a:gd name="T12" fmla="*/ 2269 w 4695"/>
                  <a:gd name="T13" fmla="*/ 148 h 4538"/>
                  <a:gd name="T14" fmla="*/ 148 w 4695"/>
                  <a:gd name="T15" fmla="*/ 2269 h 4538"/>
                  <a:gd name="T16" fmla="*/ 2269 w 4695"/>
                  <a:gd name="T17" fmla="*/ 4390 h 4538"/>
                  <a:gd name="T18" fmla="*/ 4390 w 4695"/>
                  <a:gd name="T19" fmla="*/ 2269 h 4538"/>
                  <a:gd name="T20" fmla="*/ 4277 w 4695"/>
                  <a:gd name="T21" fmla="*/ 1583 h 4538"/>
                  <a:gd name="T22" fmla="*/ 4323 w 4695"/>
                  <a:gd name="T23" fmla="*/ 1490 h 4538"/>
                  <a:gd name="T24" fmla="*/ 4417 w 4695"/>
                  <a:gd name="T25" fmla="*/ 1536 h 4538"/>
                  <a:gd name="T26" fmla="*/ 4538 w 4695"/>
                  <a:gd name="T27" fmla="*/ 2269 h 4538"/>
                  <a:gd name="T28" fmla="*/ 2269 w 4695"/>
                  <a:gd name="T29" fmla="*/ 4538 h 4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95" h="4538">
                    <a:moveTo>
                      <a:pt x="2269" y="4538"/>
                    </a:moveTo>
                    <a:cubicBezTo>
                      <a:pt x="1018" y="4538"/>
                      <a:pt x="0" y="3520"/>
                      <a:pt x="0" y="2269"/>
                    </a:cubicBezTo>
                    <a:cubicBezTo>
                      <a:pt x="0" y="1018"/>
                      <a:pt x="1018" y="0"/>
                      <a:pt x="2269" y="0"/>
                    </a:cubicBezTo>
                    <a:lnTo>
                      <a:pt x="4621" y="0"/>
                    </a:lnTo>
                    <a:cubicBezTo>
                      <a:pt x="4662" y="0"/>
                      <a:pt x="4695" y="33"/>
                      <a:pt x="4695" y="74"/>
                    </a:cubicBezTo>
                    <a:cubicBezTo>
                      <a:pt x="4695" y="115"/>
                      <a:pt x="4662" y="148"/>
                      <a:pt x="4621" y="148"/>
                    </a:cubicBezTo>
                    <a:lnTo>
                      <a:pt x="2269" y="148"/>
                    </a:lnTo>
                    <a:cubicBezTo>
                      <a:pt x="1100" y="148"/>
                      <a:pt x="148" y="1099"/>
                      <a:pt x="148" y="2269"/>
                    </a:cubicBezTo>
                    <a:cubicBezTo>
                      <a:pt x="148" y="3438"/>
                      <a:pt x="1100" y="4390"/>
                      <a:pt x="2269" y="4390"/>
                    </a:cubicBezTo>
                    <a:cubicBezTo>
                      <a:pt x="3439" y="4390"/>
                      <a:pt x="4390" y="3438"/>
                      <a:pt x="4390" y="2269"/>
                    </a:cubicBezTo>
                    <a:cubicBezTo>
                      <a:pt x="4390" y="2034"/>
                      <a:pt x="4352" y="1803"/>
                      <a:pt x="4277" y="1583"/>
                    </a:cubicBezTo>
                    <a:cubicBezTo>
                      <a:pt x="4264" y="1545"/>
                      <a:pt x="4284" y="1503"/>
                      <a:pt x="4323" y="1490"/>
                    </a:cubicBezTo>
                    <a:cubicBezTo>
                      <a:pt x="4361" y="1476"/>
                      <a:pt x="4404" y="1497"/>
                      <a:pt x="4417" y="1536"/>
                    </a:cubicBezTo>
                    <a:cubicBezTo>
                      <a:pt x="4497" y="1771"/>
                      <a:pt x="4538" y="2018"/>
                      <a:pt x="4538" y="2269"/>
                    </a:cubicBezTo>
                    <a:cubicBezTo>
                      <a:pt x="4538" y="3520"/>
                      <a:pt x="3520" y="4538"/>
                      <a:pt x="2269" y="45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14" name="Freeform 162"/>
              <p:cNvSpPr>
                <a:spLocks/>
              </p:cNvSpPr>
              <p:nvPr/>
            </p:nvSpPr>
            <p:spPr bwMode="auto">
              <a:xfrm>
                <a:off x="1490663" y="1619250"/>
                <a:ext cx="523875" cy="504825"/>
              </a:xfrm>
              <a:custGeom>
                <a:avLst/>
                <a:gdLst>
                  <a:gd name="T0" fmla="*/ 2357 w 4871"/>
                  <a:gd name="T1" fmla="*/ 4538 h 4714"/>
                  <a:gd name="T2" fmla="*/ 176 w 4871"/>
                  <a:gd name="T3" fmla="*/ 2357 h 4714"/>
                  <a:gd name="T4" fmla="*/ 2357 w 4871"/>
                  <a:gd name="T5" fmla="*/ 176 h 4714"/>
                  <a:gd name="T6" fmla="*/ 4709 w 4871"/>
                  <a:gd name="T7" fmla="*/ 162 h 4714"/>
                  <a:gd name="T8" fmla="*/ 4709 w 4871"/>
                  <a:gd name="T9" fmla="*/ 176 h 4714"/>
                  <a:gd name="T10" fmla="*/ 4699 w 4871"/>
                  <a:gd name="T11" fmla="*/ 172 h 4714"/>
                  <a:gd name="T12" fmla="*/ 4695 w 4871"/>
                  <a:gd name="T13" fmla="*/ 162 h 4714"/>
                  <a:gd name="T14" fmla="*/ 4709 w 4871"/>
                  <a:gd name="T15" fmla="*/ 162 h 4714"/>
                  <a:gd name="T16" fmla="*/ 4709 w 4871"/>
                  <a:gd name="T17" fmla="*/ 162 h 4714"/>
                  <a:gd name="T18" fmla="*/ 4695 w 4871"/>
                  <a:gd name="T19" fmla="*/ 162 h 4714"/>
                  <a:gd name="T20" fmla="*/ 4699 w 4871"/>
                  <a:gd name="T21" fmla="*/ 152 h 4714"/>
                  <a:gd name="T22" fmla="*/ 4709 w 4871"/>
                  <a:gd name="T23" fmla="*/ 148 h 4714"/>
                  <a:gd name="T24" fmla="*/ 4709 w 4871"/>
                  <a:gd name="T25" fmla="*/ 162 h 4714"/>
                  <a:gd name="T26" fmla="*/ 2357 w 4871"/>
                  <a:gd name="T27" fmla="*/ 148 h 4714"/>
                  <a:gd name="T28" fmla="*/ 2357 w 4871"/>
                  <a:gd name="T29" fmla="*/ 4566 h 4714"/>
                  <a:gd name="T30" fmla="*/ 4448 w 4871"/>
                  <a:gd name="T31" fmla="*/ 1643 h 4714"/>
                  <a:gd name="T32" fmla="*/ 4435 w 4871"/>
                  <a:gd name="T33" fmla="*/ 1647 h 4714"/>
                  <a:gd name="T34" fmla="*/ 4448 w 4871"/>
                  <a:gd name="T35" fmla="*/ 1643 h 4714"/>
                  <a:gd name="T36" fmla="*/ 4449 w 4871"/>
                  <a:gd name="T37" fmla="*/ 1647 h 4714"/>
                  <a:gd name="T38" fmla="*/ 4446 w 4871"/>
                  <a:gd name="T39" fmla="*/ 1656 h 4714"/>
                  <a:gd name="T40" fmla="*/ 4435 w 4871"/>
                  <a:gd name="T41" fmla="*/ 1647 h 4714"/>
                  <a:gd name="T42" fmla="*/ 4435 w 4871"/>
                  <a:gd name="T43" fmla="*/ 1647 h 4714"/>
                  <a:gd name="T44" fmla="*/ 4446 w 4871"/>
                  <a:gd name="T45" fmla="*/ 1656 h 4714"/>
                  <a:gd name="T46" fmla="*/ 4439 w 4871"/>
                  <a:gd name="T47" fmla="*/ 1661 h 4714"/>
                  <a:gd name="T48" fmla="*/ 4440 w 4871"/>
                  <a:gd name="T49" fmla="*/ 1661 h 4714"/>
                  <a:gd name="T50" fmla="*/ 4435 w 4871"/>
                  <a:gd name="T51" fmla="*/ 1661 h 4714"/>
                  <a:gd name="T52" fmla="*/ 4435 w 4871"/>
                  <a:gd name="T53" fmla="*/ 1647 h 4714"/>
                  <a:gd name="T54" fmla="*/ 4435 w 4871"/>
                  <a:gd name="T55" fmla="*/ 1647 h 4714"/>
                  <a:gd name="T56" fmla="*/ 4435 w 4871"/>
                  <a:gd name="T57" fmla="*/ 1661 h 4714"/>
                  <a:gd name="T58" fmla="*/ 4427 w 4871"/>
                  <a:gd name="T59" fmla="*/ 1659 h 4714"/>
                  <a:gd name="T60" fmla="*/ 4421 w 4871"/>
                  <a:gd name="T61" fmla="*/ 1652 h 4714"/>
                  <a:gd name="T62" fmla="*/ 4435 w 4871"/>
                  <a:gd name="T63" fmla="*/ 1648 h 4714"/>
                  <a:gd name="T64" fmla="*/ 4421 w 4871"/>
                  <a:gd name="T65" fmla="*/ 1652 h 4714"/>
                  <a:gd name="T66" fmla="*/ 3898 w 4871"/>
                  <a:gd name="T67" fmla="*/ 3898 h 4714"/>
                  <a:gd name="T68" fmla="*/ 2357 w 4871"/>
                  <a:gd name="T69" fmla="*/ 4714 h 4714"/>
                  <a:gd name="T70" fmla="*/ 4588 w 4871"/>
                  <a:gd name="T71" fmla="*/ 1595 h 4714"/>
                  <a:gd name="T72" fmla="*/ 4528 w 4871"/>
                  <a:gd name="T73" fmla="*/ 1515 h 4714"/>
                  <a:gd name="T74" fmla="*/ 4382 w 4871"/>
                  <a:gd name="T75" fmla="*/ 1494 h 4714"/>
                  <a:gd name="T76" fmla="*/ 4302 w 4871"/>
                  <a:gd name="T77" fmla="*/ 1554 h 4714"/>
                  <a:gd name="T78" fmla="*/ 4281 w 4871"/>
                  <a:gd name="T79" fmla="*/ 1700 h 4714"/>
                  <a:gd name="T80" fmla="*/ 4390 w 4871"/>
                  <a:gd name="T81" fmla="*/ 2357 h 4714"/>
                  <a:gd name="T82" fmla="*/ 2357 w 4871"/>
                  <a:gd name="T83" fmla="*/ 4390 h 4714"/>
                  <a:gd name="T84" fmla="*/ 324 w 4871"/>
                  <a:gd name="T85" fmla="*/ 2357 h 4714"/>
                  <a:gd name="T86" fmla="*/ 2357 w 4871"/>
                  <a:gd name="T87" fmla="*/ 325 h 4714"/>
                  <a:gd name="T88" fmla="*/ 4824 w 4871"/>
                  <a:gd name="T89" fmla="*/ 276 h 4714"/>
                  <a:gd name="T90" fmla="*/ 4824 w 4871"/>
                  <a:gd name="T91" fmla="*/ 47 h 4714"/>
                  <a:gd name="T92" fmla="*/ 2357 w 4871"/>
                  <a:gd name="T93" fmla="*/ 0 h 4714"/>
                  <a:gd name="T94" fmla="*/ 2357 w 4871"/>
                  <a:gd name="T95" fmla="*/ 4714 h 4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71" h="4714">
                    <a:moveTo>
                      <a:pt x="2357" y="4626"/>
                    </a:moveTo>
                    <a:lnTo>
                      <a:pt x="2357" y="4538"/>
                    </a:lnTo>
                    <a:cubicBezTo>
                      <a:pt x="1756" y="4538"/>
                      <a:pt x="1211" y="4293"/>
                      <a:pt x="816" y="3898"/>
                    </a:cubicBezTo>
                    <a:cubicBezTo>
                      <a:pt x="421" y="3503"/>
                      <a:pt x="177" y="2958"/>
                      <a:pt x="176" y="2357"/>
                    </a:cubicBezTo>
                    <a:cubicBezTo>
                      <a:pt x="177" y="1756"/>
                      <a:pt x="421" y="1211"/>
                      <a:pt x="816" y="816"/>
                    </a:cubicBezTo>
                    <a:cubicBezTo>
                      <a:pt x="1211" y="421"/>
                      <a:pt x="1756" y="176"/>
                      <a:pt x="2357" y="176"/>
                    </a:cubicBezTo>
                    <a:lnTo>
                      <a:pt x="4709" y="176"/>
                    </a:lnTo>
                    <a:lnTo>
                      <a:pt x="4709" y="162"/>
                    </a:lnTo>
                    <a:lnTo>
                      <a:pt x="4699" y="172"/>
                    </a:lnTo>
                    <a:cubicBezTo>
                      <a:pt x="4701" y="175"/>
                      <a:pt x="4705" y="176"/>
                      <a:pt x="4709" y="176"/>
                    </a:cubicBezTo>
                    <a:lnTo>
                      <a:pt x="4709" y="162"/>
                    </a:lnTo>
                    <a:lnTo>
                      <a:pt x="4699" y="172"/>
                    </a:lnTo>
                    <a:lnTo>
                      <a:pt x="4709" y="162"/>
                    </a:lnTo>
                    <a:lnTo>
                      <a:pt x="4695" y="162"/>
                    </a:lnTo>
                    <a:cubicBezTo>
                      <a:pt x="4695" y="165"/>
                      <a:pt x="4696" y="170"/>
                      <a:pt x="4699" y="172"/>
                    </a:cubicBezTo>
                    <a:lnTo>
                      <a:pt x="4709" y="162"/>
                    </a:lnTo>
                    <a:lnTo>
                      <a:pt x="4695" y="162"/>
                    </a:lnTo>
                    <a:lnTo>
                      <a:pt x="4709" y="162"/>
                    </a:lnTo>
                    <a:lnTo>
                      <a:pt x="4699" y="152"/>
                    </a:lnTo>
                    <a:cubicBezTo>
                      <a:pt x="4696" y="154"/>
                      <a:pt x="4695" y="158"/>
                      <a:pt x="4695" y="162"/>
                    </a:cubicBezTo>
                    <a:lnTo>
                      <a:pt x="4709" y="162"/>
                    </a:lnTo>
                    <a:lnTo>
                      <a:pt x="4699" y="152"/>
                    </a:lnTo>
                    <a:lnTo>
                      <a:pt x="4709" y="162"/>
                    </a:lnTo>
                    <a:lnTo>
                      <a:pt x="4709" y="148"/>
                    </a:lnTo>
                    <a:cubicBezTo>
                      <a:pt x="4705" y="148"/>
                      <a:pt x="4701" y="149"/>
                      <a:pt x="4699" y="152"/>
                    </a:cubicBezTo>
                    <a:lnTo>
                      <a:pt x="4709" y="162"/>
                    </a:lnTo>
                    <a:lnTo>
                      <a:pt x="4709" y="148"/>
                    </a:lnTo>
                    <a:lnTo>
                      <a:pt x="2357" y="148"/>
                    </a:lnTo>
                    <a:cubicBezTo>
                      <a:pt x="1139" y="148"/>
                      <a:pt x="148" y="1139"/>
                      <a:pt x="148" y="2357"/>
                    </a:cubicBezTo>
                    <a:cubicBezTo>
                      <a:pt x="148" y="3575"/>
                      <a:pt x="1139" y="4566"/>
                      <a:pt x="2357" y="4566"/>
                    </a:cubicBezTo>
                    <a:cubicBezTo>
                      <a:pt x="3576" y="4566"/>
                      <a:pt x="4566" y="3575"/>
                      <a:pt x="4566" y="2357"/>
                    </a:cubicBezTo>
                    <a:cubicBezTo>
                      <a:pt x="4566" y="2113"/>
                      <a:pt x="4527" y="1872"/>
                      <a:pt x="4448" y="1643"/>
                    </a:cubicBezTo>
                    <a:lnTo>
                      <a:pt x="4448" y="1643"/>
                    </a:lnTo>
                    <a:lnTo>
                      <a:pt x="4435" y="1647"/>
                    </a:lnTo>
                    <a:lnTo>
                      <a:pt x="4449" y="1647"/>
                    </a:lnTo>
                    <a:lnTo>
                      <a:pt x="4448" y="1643"/>
                    </a:lnTo>
                    <a:lnTo>
                      <a:pt x="4435" y="1647"/>
                    </a:lnTo>
                    <a:lnTo>
                      <a:pt x="4449" y="1647"/>
                    </a:lnTo>
                    <a:lnTo>
                      <a:pt x="4435" y="1647"/>
                    </a:lnTo>
                    <a:lnTo>
                      <a:pt x="4446" y="1656"/>
                    </a:lnTo>
                    <a:lnTo>
                      <a:pt x="4449" y="1647"/>
                    </a:lnTo>
                    <a:lnTo>
                      <a:pt x="4435" y="1647"/>
                    </a:lnTo>
                    <a:lnTo>
                      <a:pt x="4446" y="1656"/>
                    </a:lnTo>
                    <a:lnTo>
                      <a:pt x="4435" y="1647"/>
                    </a:lnTo>
                    <a:lnTo>
                      <a:pt x="4439" y="1661"/>
                    </a:lnTo>
                    <a:lnTo>
                      <a:pt x="4446" y="1656"/>
                    </a:lnTo>
                    <a:lnTo>
                      <a:pt x="4435" y="1647"/>
                    </a:lnTo>
                    <a:lnTo>
                      <a:pt x="4439" y="1661"/>
                    </a:lnTo>
                    <a:lnTo>
                      <a:pt x="4439" y="1661"/>
                    </a:lnTo>
                    <a:lnTo>
                      <a:pt x="4440" y="1661"/>
                    </a:lnTo>
                    <a:lnTo>
                      <a:pt x="4435" y="1647"/>
                    </a:lnTo>
                    <a:lnTo>
                      <a:pt x="4435" y="1661"/>
                    </a:lnTo>
                    <a:lnTo>
                      <a:pt x="4440" y="1661"/>
                    </a:lnTo>
                    <a:lnTo>
                      <a:pt x="4435" y="1647"/>
                    </a:lnTo>
                    <a:lnTo>
                      <a:pt x="4435" y="1661"/>
                    </a:lnTo>
                    <a:lnTo>
                      <a:pt x="4435" y="1647"/>
                    </a:lnTo>
                    <a:lnTo>
                      <a:pt x="4427" y="1659"/>
                    </a:lnTo>
                    <a:cubicBezTo>
                      <a:pt x="4429" y="1661"/>
                      <a:pt x="4432" y="1661"/>
                      <a:pt x="4435" y="1661"/>
                    </a:cubicBezTo>
                    <a:lnTo>
                      <a:pt x="4435" y="1647"/>
                    </a:lnTo>
                    <a:lnTo>
                      <a:pt x="4427" y="1659"/>
                    </a:lnTo>
                    <a:lnTo>
                      <a:pt x="4435" y="1648"/>
                    </a:lnTo>
                    <a:lnTo>
                      <a:pt x="4421" y="1652"/>
                    </a:lnTo>
                    <a:lnTo>
                      <a:pt x="4427" y="1659"/>
                    </a:lnTo>
                    <a:lnTo>
                      <a:pt x="4435" y="1648"/>
                    </a:lnTo>
                    <a:lnTo>
                      <a:pt x="4421" y="1652"/>
                    </a:lnTo>
                    <a:lnTo>
                      <a:pt x="4421" y="1652"/>
                    </a:lnTo>
                    <a:cubicBezTo>
                      <a:pt x="4499" y="1878"/>
                      <a:pt x="4538" y="2115"/>
                      <a:pt x="4538" y="2357"/>
                    </a:cubicBezTo>
                    <a:cubicBezTo>
                      <a:pt x="4538" y="2958"/>
                      <a:pt x="4293" y="3503"/>
                      <a:pt x="3898" y="3898"/>
                    </a:cubicBezTo>
                    <a:cubicBezTo>
                      <a:pt x="3503" y="4293"/>
                      <a:pt x="2958" y="4538"/>
                      <a:pt x="2357" y="4538"/>
                    </a:cubicBezTo>
                    <a:lnTo>
                      <a:pt x="2357" y="4714"/>
                    </a:lnTo>
                    <a:cubicBezTo>
                      <a:pt x="3657" y="4714"/>
                      <a:pt x="4714" y="3657"/>
                      <a:pt x="4714" y="2357"/>
                    </a:cubicBezTo>
                    <a:cubicBezTo>
                      <a:pt x="4714" y="2096"/>
                      <a:pt x="4672" y="1840"/>
                      <a:pt x="4588" y="1595"/>
                    </a:cubicBezTo>
                    <a:lnTo>
                      <a:pt x="4588" y="1595"/>
                    </a:lnTo>
                    <a:cubicBezTo>
                      <a:pt x="4577" y="1561"/>
                      <a:pt x="4555" y="1533"/>
                      <a:pt x="4528" y="1515"/>
                    </a:cubicBezTo>
                    <a:cubicBezTo>
                      <a:pt x="4501" y="1496"/>
                      <a:pt x="4469" y="1485"/>
                      <a:pt x="4435" y="1485"/>
                    </a:cubicBezTo>
                    <a:cubicBezTo>
                      <a:pt x="4417" y="1485"/>
                      <a:pt x="4399" y="1488"/>
                      <a:pt x="4382" y="1494"/>
                    </a:cubicBezTo>
                    <a:lnTo>
                      <a:pt x="4382" y="1494"/>
                    </a:lnTo>
                    <a:cubicBezTo>
                      <a:pt x="4349" y="1506"/>
                      <a:pt x="4321" y="1527"/>
                      <a:pt x="4302" y="1554"/>
                    </a:cubicBezTo>
                    <a:cubicBezTo>
                      <a:pt x="4283" y="1581"/>
                      <a:pt x="4273" y="1613"/>
                      <a:pt x="4273" y="1647"/>
                    </a:cubicBezTo>
                    <a:cubicBezTo>
                      <a:pt x="4273" y="1665"/>
                      <a:pt x="4276" y="1683"/>
                      <a:pt x="4281" y="1700"/>
                    </a:cubicBezTo>
                    <a:lnTo>
                      <a:pt x="4281" y="1700"/>
                    </a:lnTo>
                    <a:cubicBezTo>
                      <a:pt x="4353" y="1911"/>
                      <a:pt x="4390" y="2131"/>
                      <a:pt x="4390" y="2357"/>
                    </a:cubicBezTo>
                    <a:cubicBezTo>
                      <a:pt x="4390" y="2918"/>
                      <a:pt x="4162" y="3426"/>
                      <a:pt x="3794" y="3794"/>
                    </a:cubicBezTo>
                    <a:cubicBezTo>
                      <a:pt x="3425" y="4162"/>
                      <a:pt x="2918" y="4390"/>
                      <a:pt x="2357" y="4390"/>
                    </a:cubicBezTo>
                    <a:cubicBezTo>
                      <a:pt x="1797" y="4390"/>
                      <a:pt x="1289" y="4162"/>
                      <a:pt x="921" y="3794"/>
                    </a:cubicBezTo>
                    <a:cubicBezTo>
                      <a:pt x="552" y="3426"/>
                      <a:pt x="324" y="2918"/>
                      <a:pt x="324" y="2357"/>
                    </a:cubicBezTo>
                    <a:cubicBezTo>
                      <a:pt x="324" y="1796"/>
                      <a:pt x="552" y="1289"/>
                      <a:pt x="921" y="921"/>
                    </a:cubicBezTo>
                    <a:cubicBezTo>
                      <a:pt x="1289" y="552"/>
                      <a:pt x="1797" y="325"/>
                      <a:pt x="2357" y="325"/>
                    </a:cubicBezTo>
                    <a:lnTo>
                      <a:pt x="4709" y="325"/>
                    </a:lnTo>
                    <a:cubicBezTo>
                      <a:pt x="4753" y="325"/>
                      <a:pt x="4795" y="306"/>
                      <a:pt x="4824" y="276"/>
                    </a:cubicBezTo>
                    <a:cubicBezTo>
                      <a:pt x="4853" y="248"/>
                      <a:pt x="4871" y="206"/>
                      <a:pt x="4871" y="162"/>
                    </a:cubicBezTo>
                    <a:cubicBezTo>
                      <a:pt x="4871" y="117"/>
                      <a:pt x="4853" y="76"/>
                      <a:pt x="4824" y="47"/>
                    </a:cubicBezTo>
                    <a:cubicBezTo>
                      <a:pt x="4795" y="18"/>
                      <a:pt x="4753" y="0"/>
                      <a:pt x="4709" y="0"/>
                    </a:cubicBezTo>
                    <a:lnTo>
                      <a:pt x="2357" y="0"/>
                    </a:lnTo>
                    <a:cubicBezTo>
                      <a:pt x="1057" y="0"/>
                      <a:pt x="0" y="1057"/>
                      <a:pt x="0" y="2357"/>
                    </a:cubicBezTo>
                    <a:cubicBezTo>
                      <a:pt x="0" y="3657"/>
                      <a:pt x="1057" y="4714"/>
                      <a:pt x="2357" y="4714"/>
                    </a:cubicBezTo>
                    <a:lnTo>
                      <a:pt x="2357" y="46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15" name="Freeform 163"/>
              <p:cNvSpPr>
                <a:spLocks/>
              </p:cNvSpPr>
              <p:nvPr/>
            </p:nvSpPr>
            <p:spPr bwMode="auto">
              <a:xfrm>
                <a:off x="1982788" y="1589088"/>
                <a:ext cx="82550" cy="93663"/>
              </a:xfrm>
              <a:custGeom>
                <a:avLst/>
                <a:gdLst>
                  <a:gd name="T0" fmla="*/ 0 w 767"/>
                  <a:gd name="T1" fmla="*/ 885 h 885"/>
                  <a:gd name="T2" fmla="*/ 767 w 767"/>
                  <a:gd name="T3" fmla="*/ 443 h 885"/>
                  <a:gd name="T4" fmla="*/ 0 w 767"/>
                  <a:gd name="T5" fmla="*/ 0 h 885"/>
                  <a:gd name="T6" fmla="*/ 0 w 767"/>
                  <a:gd name="T7" fmla="*/ 885 h 885"/>
                </a:gdLst>
                <a:ahLst/>
                <a:cxnLst>
                  <a:cxn ang="0">
                    <a:pos x="T0" y="T1"/>
                  </a:cxn>
                  <a:cxn ang="0">
                    <a:pos x="T2" y="T3"/>
                  </a:cxn>
                  <a:cxn ang="0">
                    <a:pos x="T4" y="T5"/>
                  </a:cxn>
                  <a:cxn ang="0">
                    <a:pos x="T6" y="T7"/>
                  </a:cxn>
                </a:cxnLst>
                <a:rect l="0" t="0" r="r" b="b"/>
                <a:pathLst>
                  <a:path w="767" h="885">
                    <a:moveTo>
                      <a:pt x="0" y="885"/>
                    </a:moveTo>
                    <a:lnTo>
                      <a:pt x="767" y="443"/>
                    </a:lnTo>
                    <a:lnTo>
                      <a:pt x="0" y="0"/>
                    </a:lnTo>
                    <a:lnTo>
                      <a:pt x="0" y="8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16" name="Freeform 164"/>
              <p:cNvSpPr>
                <a:spLocks/>
              </p:cNvSpPr>
              <p:nvPr/>
            </p:nvSpPr>
            <p:spPr bwMode="auto">
              <a:xfrm>
                <a:off x="1973263" y="1571625"/>
                <a:ext cx="111125" cy="128588"/>
              </a:xfrm>
              <a:custGeom>
                <a:avLst/>
                <a:gdLst>
                  <a:gd name="T0" fmla="*/ 88 w 1031"/>
                  <a:gd name="T1" fmla="*/ 1037 h 1190"/>
                  <a:gd name="T2" fmla="*/ 133 w 1031"/>
                  <a:gd name="T3" fmla="*/ 1114 h 1190"/>
                  <a:gd name="T4" fmla="*/ 1031 w 1031"/>
                  <a:gd name="T5" fmla="*/ 595 h 1190"/>
                  <a:gd name="T6" fmla="*/ 0 w 1031"/>
                  <a:gd name="T7" fmla="*/ 0 h 1190"/>
                  <a:gd name="T8" fmla="*/ 0 w 1031"/>
                  <a:gd name="T9" fmla="*/ 1190 h 1190"/>
                  <a:gd name="T10" fmla="*/ 133 w 1031"/>
                  <a:gd name="T11" fmla="*/ 1114 h 1190"/>
                  <a:gd name="T12" fmla="*/ 88 w 1031"/>
                  <a:gd name="T13" fmla="*/ 1037 h 1190"/>
                  <a:gd name="T14" fmla="*/ 177 w 1031"/>
                  <a:gd name="T15" fmla="*/ 1037 h 1190"/>
                  <a:gd name="T16" fmla="*/ 177 w 1031"/>
                  <a:gd name="T17" fmla="*/ 306 h 1190"/>
                  <a:gd name="T18" fmla="*/ 678 w 1031"/>
                  <a:gd name="T19" fmla="*/ 595 h 1190"/>
                  <a:gd name="T20" fmla="*/ 44 w 1031"/>
                  <a:gd name="T21" fmla="*/ 961 h 1190"/>
                  <a:gd name="T22" fmla="*/ 88 w 1031"/>
                  <a:gd name="T23" fmla="*/ 1037 h 1190"/>
                  <a:gd name="T24" fmla="*/ 177 w 1031"/>
                  <a:gd name="T25" fmla="*/ 1037 h 1190"/>
                  <a:gd name="T26" fmla="*/ 88 w 1031"/>
                  <a:gd name="T27" fmla="*/ 1037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1" h="1190">
                    <a:moveTo>
                      <a:pt x="88" y="1037"/>
                    </a:moveTo>
                    <a:lnTo>
                      <a:pt x="133" y="1114"/>
                    </a:lnTo>
                    <a:lnTo>
                      <a:pt x="1031" y="595"/>
                    </a:lnTo>
                    <a:lnTo>
                      <a:pt x="0" y="0"/>
                    </a:lnTo>
                    <a:lnTo>
                      <a:pt x="0" y="1190"/>
                    </a:lnTo>
                    <a:lnTo>
                      <a:pt x="133" y="1114"/>
                    </a:lnTo>
                    <a:lnTo>
                      <a:pt x="88" y="1037"/>
                    </a:lnTo>
                    <a:lnTo>
                      <a:pt x="177" y="1037"/>
                    </a:lnTo>
                    <a:lnTo>
                      <a:pt x="177" y="306"/>
                    </a:lnTo>
                    <a:lnTo>
                      <a:pt x="678" y="595"/>
                    </a:lnTo>
                    <a:lnTo>
                      <a:pt x="44" y="961"/>
                    </a:lnTo>
                    <a:lnTo>
                      <a:pt x="88" y="1037"/>
                    </a:lnTo>
                    <a:lnTo>
                      <a:pt x="177" y="1037"/>
                    </a:lnTo>
                    <a:lnTo>
                      <a:pt x="88" y="10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17" name="Freeform 165"/>
              <p:cNvSpPr>
                <a:spLocks/>
              </p:cNvSpPr>
              <p:nvPr/>
            </p:nvSpPr>
            <p:spPr bwMode="auto">
              <a:xfrm>
                <a:off x="1712913" y="1711325"/>
                <a:ext cx="25400" cy="142875"/>
              </a:xfrm>
              <a:custGeom>
                <a:avLst/>
                <a:gdLst>
                  <a:gd name="T0" fmla="*/ 0 w 229"/>
                  <a:gd name="T1" fmla="*/ 0 h 1340"/>
                  <a:gd name="T2" fmla="*/ 229 w 229"/>
                  <a:gd name="T3" fmla="*/ 1340 h 1340"/>
                  <a:gd name="T4" fmla="*/ 0 w 229"/>
                  <a:gd name="T5" fmla="*/ 0 h 1340"/>
                </a:gdLst>
                <a:ahLst/>
                <a:cxnLst>
                  <a:cxn ang="0">
                    <a:pos x="T0" y="T1"/>
                  </a:cxn>
                  <a:cxn ang="0">
                    <a:pos x="T2" y="T3"/>
                  </a:cxn>
                  <a:cxn ang="0">
                    <a:pos x="T4" y="T5"/>
                  </a:cxn>
                </a:cxnLst>
                <a:rect l="0" t="0" r="r" b="b"/>
                <a:pathLst>
                  <a:path w="229" h="1340">
                    <a:moveTo>
                      <a:pt x="0" y="0"/>
                    </a:moveTo>
                    <a:lnTo>
                      <a:pt x="229" y="134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18" name="Freeform 166"/>
              <p:cNvSpPr>
                <a:spLocks/>
              </p:cNvSpPr>
              <p:nvPr/>
            </p:nvSpPr>
            <p:spPr bwMode="auto">
              <a:xfrm>
                <a:off x="1701800" y="1698625"/>
                <a:ext cx="47625" cy="166688"/>
              </a:xfrm>
              <a:custGeom>
                <a:avLst/>
                <a:gdLst>
                  <a:gd name="T0" fmla="*/ 336 w 445"/>
                  <a:gd name="T1" fmla="*/ 1548 h 1548"/>
                  <a:gd name="T2" fmla="*/ 238 w 445"/>
                  <a:gd name="T3" fmla="*/ 1465 h 1548"/>
                  <a:gd name="T4" fmla="*/ 9 w 445"/>
                  <a:gd name="T5" fmla="*/ 125 h 1548"/>
                  <a:gd name="T6" fmla="*/ 91 w 445"/>
                  <a:gd name="T7" fmla="*/ 9 h 1548"/>
                  <a:gd name="T8" fmla="*/ 207 w 445"/>
                  <a:gd name="T9" fmla="*/ 91 h 1548"/>
                  <a:gd name="T10" fmla="*/ 435 w 445"/>
                  <a:gd name="T11" fmla="*/ 1432 h 1548"/>
                  <a:gd name="T12" fmla="*/ 353 w 445"/>
                  <a:gd name="T13" fmla="*/ 1547 h 1548"/>
                  <a:gd name="T14" fmla="*/ 336 w 445"/>
                  <a:gd name="T15" fmla="*/ 1548 h 15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5" h="1548">
                    <a:moveTo>
                      <a:pt x="336" y="1548"/>
                    </a:moveTo>
                    <a:cubicBezTo>
                      <a:pt x="288" y="1548"/>
                      <a:pt x="246" y="1514"/>
                      <a:pt x="238" y="1465"/>
                    </a:cubicBezTo>
                    <a:lnTo>
                      <a:pt x="9" y="125"/>
                    </a:lnTo>
                    <a:cubicBezTo>
                      <a:pt x="0" y="71"/>
                      <a:pt x="37" y="19"/>
                      <a:pt x="91" y="9"/>
                    </a:cubicBezTo>
                    <a:cubicBezTo>
                      <a:pt x="145" y="0"/>
                      <a:pt x="198" y="37"/>
                      <a:pt x="207" y="91"/>
                    </a:cubicBezTo>
                    <a:lnTo>
                      <a:pt x="435" y="1432"/>
                    </a:lnTo>
                    <a:cubicBezTo>
                      <a:pt x="445" y="1486"/>
                      <a:pt x="408" y="1538"/>
                      <a:pt x="353" y="1547"/>
                    </a:cubicBezTo>
                    <a:cubicBezTo>
                      <a:pt x="348" y="1548"/>
                      <a:pt x="342" y="1548"/>
                      <a:pt x="336" y="15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19" name="Freeform 167"/>
              <p:cNvSpPr>
                <a:spLocks/>
              </p:cNvSpPr>
              <p:nvPr/>
            </p:nvSpPr>
            <p:spPr bwMode="auto">
              <a:xfrm>
                <a:off x="1763713" y="1885950"/>
                <a:ext cx="79375" cy="38100"/>
              </a:xfrm>
              <a:custGeom>
                <a:avLst/>
                <a:gdLst>
                  <a:gd name="T0" fmla="*/ 0 w 742"/>
                  <a:gd name="T1" fmla="*/ 0 h 352"/>
                  <a:gd name="T2" fmla="*/ 742 w 742"/>
                  <a:gd name="T3" fmla="*/ 352 h 352"/>
                  <a:gd name="T4" fmla="*/ 0 w 742"/>
                  <a:gd name="T5" fmla="*/ 0 h 352"/>
                </a:gdLst>
                <a:ahLst/>
                <a:cxnLst>
                  <a:cxn ang="0">
                    <a:pos x="T0" y="T1"/>
                  </a:cxn>
                  <a:cxn ang="0">
                    <a:pos x="T2" y="T3"/>
                  </a:cxn>
                  <a:cxn ang="0">
                    <a:pos x="T4" y="T5"/>
                  </a:cxn>
                </a:cxnLst>
                <a:rect l="0" t="0" r="r" b="b"/>
                <a:pathLst>
                  <a:path w="742" h="352">
                    <a:moveTo>
                      <a:pt x="0" y="0"/>
                    </a:moveTo>
                    <a:lnTo>
                      <a:pt x="742" y="35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20" name="Freeform 168"/>
              <p:cNvSpPr>
                <a:spLocks/>
              </p:cNvSpPr>
              <p:nvPr/>
            </p:nvSpPr>
            <p:spPr bwMode="auto">
              <a:xfrm>
                <a:off x="1752600" y="1873250"/>
                <a:ext cx="103188" cy="61913"/>
              </a:xfrm>
              <a:custGeom>
                <a:avLst/>
                <a:gdLst>
                  <a:gd name="T0" fmla="*/ 856 w 970"/>
                  <a:gd name="T1" fmla="*/ 567 h 567"/>
                  <a:gd name="T2" fmla="*/ 813 w 970"/>
                  <a:gd name="T3" fmla="*/ 557 h 567"/>
                  <a:gd name="T4" fmla="*/ 72 w 970"/>
                  <a:gd name="T5" fmla="*/ 205 h 567"/>
                  <a:gd name="T6" fmla="*/ 24 w 970"/>
                  <a:gd name="T7" fmla="*/ 72 h 567"/>
                  <a:gd name="T8" fmla="*/ 158 w 970"/>
                  <a:gd name="T9" fmla="*/ 24 h 567"/>
                  <a:gd name="T10" fmla="*/ 899 w 970"/>
                  <a:gd name="T11" fmla="*/ 376 h 567"/>
                  <a:gd name="T12" fmla="*/ 946 w 970"/>
                  <a:gd name="T13" fmla="*/ 510 h 567"/>
                  <a:gd name="T14" fmla="*/ 856 w 970"/>
                  <a:gd name="T15" fmla="*/ 567 h 5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0" h="567">
                    <a:moveTo>
                      <a:pt x="856" y="567"/>
                    </a:moveTo>
                    <a:cubicBezTo>
                      <a:pt x="841" y="567"/>
                      <a:pt x="827" y="564"/>
                      <a:pt x="813" y="557"/>
                    </a:cubicBezTo>
                    <a:lnTo>
                      <a:pt x="72" y="205"/>
                    </a:lnTo>
                    <a:cubicBezTo>
                      <a:pt x="22" y="181"/>
                      <a:pt x="0" y="122"/>
                      <a:pt x="24" y="72"/>
                    </a:cubicBezTo>
                    <a:cubicBezTo>
                      <a:pt x="48" y="22"/>
                      <a:pt x="108" y="0"/>
                      <a:pt x="158" y="24"/>
                    </a:cubicBezTo>
                    <a:lnTo>
                      <a:pt x="899" y="376"/>
                    </a:lnTo>
                    <a:cubicBezTo>
                      <a:pt x="949" y="400"/>
                      <a:pt x="970" y="460"/>
                      <a:pt x="946" y="510"/>
                    </a:cubicBezTo>
                    <a:cubicBezTo>
                      <a:pt x="929" y="546"/>
                      <a:pt x="893" y="567"/>
                      <a:pt x="856" y="5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21" name="Oval 169"/>
              <p:cNvSpPr>
                <a:spLocks noChangeArrowheads="1"/>
              </p:cNvSpPr>
              <p:nvPr/>
            </p:nvSpPr>
            <p:spPr bwMode="auto">
              <a:xfrm>
                <a:off x="1717675" y="1843088"/>
                <a:ext cx="58738" cy="587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grpSp>
      </p:grpSp>
      <p:sp>
        <p:nvSpPr>
          <p:cNvPr id="60" name="TextBox 59"/>
          <p:cNvSpPr txBox="1"/>
          <p:nvPr/>
        </p:nvSpPr>
        <p:spPr>
          <a:xfrm>
            <a:off x="237508" y="5294763"/>
            <a:ext cx="2042040" cy="2974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r>
              <a:rPr kumimoji="0" lang="en-US" sz="1333" b="1" i="0" u="none" strike="noStrike" kern="0" cap="none" spc="0" normalizeH="0" baseline="0" noProof="0" dirty="0" err="1">
                <a:ln>
                  <a:noFill/>
                </a:ln>
                <a:solidFill>
                  <a:srgbClr val="FFFFFF"/>
                </a:solidFill>
                <a:effectLst/>
                <a:uLnTx/>
                <a:uFillTx/>
                <a:latin typeface="Arial"/>
                <a:cs typeface="Times New Roman" pitchFamily="18" charset="0"/>
                <a:sym typeface="Arial"/>
              </a:rPr>
              <a:t>IoT</a:t>
            </a:r>
            <a:r>
              <a:rPr kumimoji="0" lang="en-US" sz="1333" b="1" i="0" u="none" strike="noStrike" kern="0" cap="none" spc="0" normalizeH="0" baseline="0" noProof="0" dirty="0">
                <a:ln>
                  <a:noFill/>
                </a:ln>
                <a:solidFill>
                  <a:srgbClr val="FFFFFF"/>
                </a:solidFill>
                <a:effectLst/>
                <a:uLnTx/>
                <a:uFillTx/>
                <a:latin typeface="Arial"/>
                <a:cs typeface="Times New Roman" pitchFamily="18" charset="0"/>
                <a:sym typeface="Arial"/>
              </a:rPr>
              <a:t> collaboration</a:t>
            </a:r>
          </a:p>
        </p:txBody>
      </p:sp>
      <p:sp>
        <p:nvSpPr>
          <p:cNvPr id="61" name="TextBox 60"/>
          <p:cNvSpPr txBox="1"/>
          <p:nvPr/>
        </p:nvSpPr>
        <p:spPr>
          <a:xfrm>
            <a:off x="9726168" y="1876580"/>
            <a:ext cx="2042040" cy="2974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r>
              <a:rPr kumimoji="0" lang="en-US" sz="1333" b="1" i="0" u="none" strike="noStrike" kern="0" cap="none" spc="0" normalizeH="0" baseline="0" noProof="0" dirty="0">
                <a:ln>
                  <a:noFill/>
                </a:ln>
                <a:solidFill>
                  <a:srgbClr val="FFFFFF"/>
                </a:solidFill>
                <a:effectLst/>
                <a:uLnTx/>
                <a:uFillTx/>
                <a:latin typeface="Arial"/>
                <a:cs typeface="Times New Roman" pitchFamily="18" charset="0"/>
                <a:sym typeface="Arial"/>
              </a:rPr>
              <a:t>Ideation Collaboration</a:t>
            </a:r>
          </a:p>
        </p:txBody>
      </p:sp>
      <p:sp>
        <p:nvSpPr>
          <p:cNvPr id="62" name="TextBox 61"/>
          <p:cNvSpPr txBox="1"/>
          <p:nvPr/>
        </p:nvSpPr>
        <p:spPr>
          <a:xfrm>
            <a:off x="238024" y="1533759"/>
            <a:ext cx="2042040" cy="50257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r>
              <a:rPr kumimoji="0" lang="en-US" sz="1333" b="1" i="0" u="none" strike="noStrike" kern="0" cap="none" spc="0" normalizeH="0" baseline="0" noProof="0" dirty="0">
                <a:ln>
                  <a:noFill/>
                </a:ln>
                <a:solidFill>
                  <a:srgbClr val="FFFFFF"/>
                </a:solidFill>
                <a:effectLst/>
                <a:uLnTx/>
                <a:uFillTx/>
                <a:latin typeface="Arial"/>
                <a:cs typeface="Times New Roman" pitchFamily="18" charset="0"/>
                <a:sym typeface="Arial"/>
              </a:rPr>
              <a:t>Machine to machine collaboration</a:t>
            </a:r>
          </a:p>
        </p:txBody>
      </p:sp>
      <p:pic>
        <p:nvPicPr>
          <p:cNvPr id="64" name="Picture 2" descr="Picture represent IoT collaborationa dn communication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9021" y="4041501"/>
            <a:ext cx="1493556" cy="1015619"/>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8" descr="Picture represents new ide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6894" y="1412618"/>
            <a:ext cx="1174244" cy="880684"/>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0" descr="Picture of two hand shaking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5057" y="1846795"/>
            <a:ext cx="1150040" cy="657433"/>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2" descr="Picture represents people networking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22666" y="3655221"/>
            <a:ext cx="1265969" cy="949401"/>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p:cNvSpPr txBox="1"/>
          <p:nvPr/>
        </p:nvSpPr>
        <p:spPr>
          <a:xfrm>
            <a:off x="9829130" y="4700755"/>
            <a:ext cx="2125364" cy="5025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smtClean="0">
                <a:ln>
                  <a:noFill/>
                </a:ln>
                <a:solidFill>
                  <a:srgbClr val="FFFFFF"/>
                </a:solidFill>
                <a:effectLst/>
                <a:uLnTx/>
                <a:uFillTx/>
                <a:latin typeface="Arial"/>
                <a:cs typeface="Times New Roman" pitchFamily="18" charset="0"/>
                <a:sym typeface="Arial"/>
              </a:rPr>
              <a:t>ESCM/Social </a:t>
            </a:r>
            <a:r>
              <a:rPr kumimoji="0" lang="en-US" sz="1333" b="1" i="0" u="none" strike="noStrike" kern="0" cap="none" spc="0" normalizeH="0" baseline="0" noProof="0" dirty="0">
                <a:ln>
                  <a:noFill/>
                </a:ln>
                <a:solidFill>
                  <a:srgbClr val="FFFFFF"/>
                </a:solidFill>
                <a:effectLst/>
                <a:uLnTx/>
                <a:uFillTx/>
                <a:latin typeface="Arial"/>
                <a:cs typeface="Times New Roman" pitchFamily="18" charset="0"/>
                <a:sym typeface="Arial"/>
              </a:rPr>
              <a:t>Media Collaboration</a:t>
            </a:r>
          </a:p>
        </p:txBody>
      </p:sp>
      <p:grpSp>
        <p:nvGrpSpPr>
          <p:cNvPr id="87" name="Group 86" descr="Picture says Connectivity/ Accountability - utilizing on Blockchain Technology"/>
          <p:cNvGrpSpPr/>
          <p:nvPr/>
        </p:nvGrpSpPr>
        <p:grpSpPr>
          <a:xfrm>
            <a:off x="3680069" y="4652968"/>
            <a:ext cx="4902071" cy="705600"/>
            <a:chOff x="2727870" y="3515096"/>
            <a:chExt cx="2238618" cy="529200"/>
          </a:xfrm>
        </p:grpSpPr>
        <p:sp>
          <p:nvSpPr>
            <p:cNvPr id="84" name="Oval 83"/>
            <p:cNvSpPr/>
            <p:nvPr/>
          </p:nvSpPr>
          <p:spPr>
            <a:xfrm>
              <a:off x="2727870" y="3515096"/>
              <a:ext cx="547200" cy="529200"/>
            </a:xfrm>
            <a:prstGeom prst="ellipse">
              <a:avLst/>
            </a:prstGeom>
            <a:solidFill>
              <a:schemeClr val="bg1"/>
            </a:solidFill>
            <a:ln w="28575">
              <a:solidFill>
                <a:srgbClr val="CDCA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82" name="Group 81"/>
            <p:cNvGrpSpPr/>
            <p:nvPr/>
          </p:nvGrpSpPr>
          <p:grpSpPr>
            <a:xfrm>
              <a:off x="2873850" y="3669475"/>
              <a:ext cx="344362" cy="300930"/>
              <a:chOff x="1306307" y="1676111"/>
              <a:chExt cx="417352" cy="287362"/>
            </a:xfrm>
          </p:grpSpPr>
          <p:sp>
            <p:nvSpPr>
              <p:cNvPr id="80" name="Freeform 300"/>
              <p:cNvSpPr>
                <a:spLocks noEditPoints="1"/>
              </p:cNvSpPr>
              <p:nvPr/>
            </p:nvSpPr>
            <p:spPr bwMode="auto">
              <a:xfrm>
                <a:off x="1306307" y="1676111"/>
                <a:ext cx="366635" cy="287362"/>
              </a:xfrm>
              <a:custGeom>
                <a:avLst/>
                <a:gdLst>
                  <a:gd name="T0" fmla="*/ 10703 w 10933"/>
                  <a:gd name="T1" fmla="*/ 4387 h 8041"/>
                  <a:gd name="T2" fmla="*/ 10703 w 10933"/>
                  <a:gd name="T3" fmla="*/ 207 h 8041"/>
                  <a:gd name="T4" fmla="*/ 9811 w 10933"/>
                  <a:gd name="T5" fmla="*/ 207 h 8041"/>
                  <a:gd name="T6" fmla="*/ 4757 w 10933"/>
                  <a:gd name="T7" fmla="*/ 207 h 8041"/>
                  <a:gd name="T8" fmla="*/ 4459 w 10933"/>
                  <a:gd name="T9" fmla="*/ 519 h 8041"/>
                  <a:gd name="T10" fmla="*/ 4646 w 10933"/>
                  <a:gd name="T11" fmla="*/ 501 h 8041"/>
                  <a:gd name="T12" fmla="*/ 4952 w 10933"/>
                  <a:gd name="T13" fmla="*/ 707 h 8041"/>
                  <a:gd name="T14" fmla="*/ 4783 w 10933"/>
                  <a:gd name="T15" fmla="*/ 1033 h 8041"/>
                  <a:gd name="T16" fmla="*/ 4409 w 10933"/>
                  <a:gd name="T17" fmla="*/ 1639 h 8041"/>
                  <a:gd name="T18" fmla="*/ 4412 w 10933"/>
                  <a:gd name="T19" fmla="*/ 2735 h 8041"/>
                  <a:gd name="T20" fmla="*/ 4412 w 10933"/>
                  <a:gd name="T21" fmla="*/ 4387 h 8041"/>
                  <a:gd name="T22" fmla="*/ 10703 w 10933"/>
                  <a:gd name="T23" fmla="*/ 4387 h 8041"/>
                  <a:gd name="T24" fmla="*/ 585 w 10933"/>
                  <a:gd name="T25" fmla="*/ 2237 h 8041"/>
                  <a:gd name="T26" fmla="*/ 585 w 10933"/>
                  <a:gd name="T27" fmla="*/ 2916 h 8041"/>
                  <a:gd name="T28" fmla="*/ 575 w 10933"/>
                  <a:gd name="T29" fmla="*/ 4131 h 8041"/>
                  <a:gd name="T30" fmla="*/ 289 w 10933"/>
                  <a:gd name="T31" fmla="*/ 4585 h 8041"/>
                  <a:gd name="T32" fmla="*/ 38 w 10933"/>
                  <a:gd name="T33" fmla="*/ 4143 h 8041"/>
                  <a:gd name="T34" fmla="*/ 41 w 10933"/>
                  <a:gd name="T35" fmla="*/ 3477 h 8041"/>
                  <a:gd name="T36" fmla="*/ 51 w 10933"/>
                  <a:gd name="T37" fmla="*/ 1674 h 8041"/>
                  <a:gd name="T38" fmla="*/ 677 w 10933"/>
                  <a:gd name="T39" fmla="*/ 1011 h 8041"/>
                  <a:gd name="T40" fmla="*/ 1930 w 10933"/>
                  <a:gd name="T41" fmla="*/ 991 h 8041"/>
                  <a:gd name="T42" fmla="*/ 3739 w 10933"/>
                  <a:gd name="T43" fmla="*/ 750 h 8041"/>
                  <a:gd name="T44" fmla="*/ 4169 w 10933"/>
                  <a:gd name="T45" fmla="*/ 205 h 8041"/>
                  <a:gd name="T46" fmla="*/ 4193 w 10933"/>
                  <a:gd name="T47" fmla="*/ 0 h 8041"/>
                  <a:gd name="T48" fmla="*/ 10933 w 10933"/>
                  <a:gd name="T49" fmla="*/ 0 h 8041"/>
                  <a:gd name="T50" fmla="*/ 10933 w 10933"/>
                  <a:gd name="T51" fmla="*/ 4627 h 8041"/>
                  <a:gd name="T52" fmla="*/ 10606 w 10933"/>
                  <a:gd name="T53" fmla="*/ 4649 h 8041"/>
                  <a:gd name="T54" fmla="*/ 4571 w 10933"/>
                  <a:gd name="T55" fmla="*/ 4658 h 8041"/>
                  <a:gd name="T56" fmla="*/ 4158 w 10933"/>
                  <a:gd name="T57" fmla="*/ 4236 h 8041"/>
                  <a:gd name="T58" fmla="*/ 4165 w 10933"/>
                  <a:gd name="T59" fmla="*/ 1269 h 8041"/>
                  <a:gd name="T60" fmla="*/ 2836 w 10933"/>
                  <a:gd name="T61" fmla="*/ 1801 h 8041"/>
                  <a:gd name="T62" fmla="*/ 2572 w 10933"/>
                  <a:gd name="T63" fmla="*/ 2392 h 8041"/>
                  <a:gd name="T64" fmla="*/ 2510 w 10933"/>
                  <a:gd name="T65" fmla="*/ 7329 h 8041"/>
                  <a:gd name="T66" fmla="*/ 2507 w 10933"/>
                  <a:gd name="T67" fmla="*/ 7603 h 8041"/>
                  <a:gd name="T68" fmla="*/ 2134 w 10933"/>
                  <a:gd name="T69" fmla="*/ 7941 h 8041"/>
                  <a:gd name="T70" fmla="*/ 1811 w 10933"/>
                  <a:gd name="T71" fmla="*/ 7600 h 8041"/>
                  <a:gd name="T72" fmla="*/ 1721 w 10933"/>
                  <a:gd name="T73" fmla="*/ 5409 h 8041"/>
                  <a:gd name="T74" fmla="*/ 1720 w 10933"/>
                  <a:gd name="T75" fmla="*/ 5000 h 8041"/>
                  <a:gd name="T76" fmla="*/ 1606 w 10933"/>
                  <a:gd name="T77" fmla="*/ 4990 h 8041"/>
                  <a:gd name="T78" fmla="*/ 1556 w 10933"/>
                  <a:gd name="T79" fmla="*/ 5291 h 8041"/>
                  <a:gd name="T80" fmla="*/ 1443 w 10933"/>
                  <a:gd name="T81" fmla="*/ 7481 h 8041"/>
                  <a:gd name="T82" fmla="*/ 1037 w 10933"/>
                  <a:gd name="T83" fmla="*/ 8026 h 8041"/>
                  <a:gd name="T84" fmla="*/ 697 w 10933"/>
                  <a:gd name="T85" fmla="*/ 7476 h 8041"/>
                  <a:gd name="T86" fmla="*/ 699 w 10933"/>
                  <a:gd name="T87" fmla="*/ 2656 h 8041"/>
                  <a:gd name="T88" fmla="*/ 699 w 10933"/>
                  <a:gd name="T89" fmla="*/ 2238 h 8041"/>
                  <a:gd name="T90" fmla="*/ 585 w 10933"/>
                  <a:gd name="T91" fmla="*/ 2237 h 8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933" h="8041">
                    <a:moveTo>
                      <a:pt x="10703" y="4387"/>
                    </a:moveTo>
                    <a:cubicBezTo>
                      <a:pt x="10703" y="2974"/>
                      <a:pt x="10703" y="1599"/>
                      <a:pt x="10703" y="207"/>
                    </a:cubicBezTo>
                    <a:cubicBezTo>
                      <a:pt x="10384" y="207"/>
                      <a:pt x="10097" y="207"/>
                      <a:pt x="9811" y="207"/>
                    </a:cubicBezTo>
                    <a:cubicBezTo>
                      <a:pt x="8126" y="207"/>
                      <a:pt x="6442" y="207"/>
                      <a:pt x="4757" y="207"/>
                    </a:cubicBezTo>
                    <a:cubicBezTo>
                      <a:pt x="4567" y="207"/>
                      <a:pt x="4330" y="166"/>
                      <a:pt x="4459" y="519"/>
                    </a:cubicBezTo>
                    <a:cubicBezTo>
                      <a:pt x="4524" y="512"/>
                      <a:pt x="4598" y="479"/>
                      <a:pt x="4646" y="501"/>
                    </a:cubicBezTo>
                    <a:cubicBezTo>
                      <a:pt x="4761" y="555"/>
                      <a:pt x="4934" y="620"/>
                      <a:pt x="4952" y="707"/>
                    </a:cubicBezTo>
                    <a:cubicBezTo>
                      <a:pt x="4971" y="805"/>
                      <a:pt x="4863" y="1017"/>
                      <a:pt x="4783" y="1033"/>
                    </a:cubicBezTo>
                    <a:cubicBezTo>
                      <a:pt x="4413" y="1104"/>
                      <a:pt x="4395" y="1342"/>
                      <a:pt x="4409" y="1639"/>
                    </a:cubicBezTo>
                    <a:cubicBezTo>
                      <a:pt x="4425" y="2003"/>
                      <a:pt x="4412" y="2370"/>
                      <a:pt x="4412" y="2735"/>
                    </a:cubicBezTo>
                    <a:cubicBezTo>
                      <a:pt x="4412" y="3279"/>
                      <a:pt x="4412" y="3822"/>
                      <a:pt x="4412" y="4387"/>
                    </a:cubicBezTo>
                    <a:cubicBezTo>
                      <a:pt x="6539" y="4387"/>
                      <a:pt x="8610" y="4387"/>
                      <a:pt x="10703" y="4387"/>
                    </a:cubicBezTo>
                    <a:close/>
                    <a:moveTo>
                      <a:pt x="585" y="2237"/>
                    </a:moveTo>
                    <a:cubicBezTo>
                      <a:pt x="585" y="2463"/>
                      <a:pt x="586" y="2690"/>
                      <a:pt x="585" y="2916"/>
                    </a:cubicBezTo>
                    <a:cubicBezTo>
                      <a:pt x="583" y="3321"/>
                      <a:pt x="586" y="3726"/>
                      <a:pt x="575" y="4131"/>
                    </a:cubicBezTo>
                    <a:cubicBezTo>
                      <a:pt x="570" y="4332"/>
                      <a:pt x="606" y="4594"/>
                      <a:pt x="289" y="4585"/>
                    </a:cubicBezTo>
                    <a:cubicBezTo>
                      <a:pt x="0" y="4576"/>
                      <a:pt x="43" y="4333"/>
                      <a:pt x="38" y="4143"/>
                    </a:cubicBezTo>
                    <a:cubicBezTo>
                      <a:pt x="32" y="3921"/>
                      <a:pt x="40" y="3699"/>
                      <a:pt x="41" y="3477"/>
                    </a:cubicBezTo>
                    <a:cubicBezTo>
                      <a:pt x="44" y="2876"/>
                      <a:pt x="46" y="2275"/>
                      <a:pt x="51" y="1674"/>
                    </a:cubicBezTo>
                    <a:cubicBezTo>
                      <a:pt x="56" y="1210"/>
                      <a:pt x="211" y="1033"/>
                      <a:pt x="677" y="1011"/>
                    </a:cubicBezTo>
                    <a:cubicBezTo>
                      <a:pt x="1094" y="991"/>
                      <a:pt x="1516" y="1030"/>
                      <a:pt x="1930" y="991"/>
                    </a:cubicBezTo>
                    <a:cubicBezTo>
                      <a:pt x="2535" y="935"/>
                      <a:pt x="3136" y="831"/>
                      <a:pt x="3739" y="750"/>
                    </a:cubicBezTo>
                    <a:cubicBezTo>
                      <a:pt x="4060" y="706"/>
                      <a:pt x="4233" y="554"/>
                      <a:pt x="4169" y="205"/>
                    </a:cubicBezTo>
                    <a:cubicBezTo>
                      <a:pt x="4158" y="146"/>
                      <a:pt x="4182" y="81"/>
                      <a:pt x="4193" y="0"/>
                    </a:cubicBezTo>
                    <a:cubicBezTo>
                      <a:pt x="6441" y="0"/>
                      <a:pt x="8671" y="0"/>
                      <a:pt x="10933" y="0"/>
                    </a:cubicBezTo>
                    <a:cubicBezTo>
                      <a:pt x="10933" y="1527"/>
                      <a:pt x="10933" y="3060"/>
                      <a:pt x="10933" y="4627"/>
                    </a:cubicBezTo>
                    <a:cubicBezTo>
                      <a:pt x="10832" y="4635"/>
                      <a:pt x="10719" y="4649"/>
                      <a:pt x="10606" y="4649"/>
                    </a:cubicBezTo>
                    <a:cubicBezTo>
                      <a:pt x="8594" y="4651"/>
                      <a:pt x="6582" y="4643"/>
                      <a:pt x="4571" y="4658"/>
                    </a:cubicBezTo>
                    <a:cubicBezTo>
                      <a:pt x="4239" y="4660"/>
                      <a:pt x="4152" y="4557"/>
                      <a:pt x="4158" y="4236"/>
                    </a:cubicBezTo>
                    <a:cubicBezTo>
                      <a:pt x="4178" y="3271"/>
                      <a:pt x="4165" y="2306"/>
                      <a:pt x="4165" y="1269"/>
                    </a:cubicBezTo>
                    <a:cubicBezTo>
                      <a:pt x="3687" y="1452"/>
                      <a:pt x="3235" y="1579"/>
                      <a:pt x="2836" y="1801"/>
                    </a:cubicBezTo>
                    <a:cubicBezTo>
                      <a:pt x="2683" y="1886"/>
                      <a:pt x="2577" y="2187"/>
                      <a:pt x="2572" y="2392"/>
                    </a:cubicBezTo>
                    <a:cubicBezTo>
                      <a:pt x="2535" y="4037"/>
                      <a:pt x="2527" y="5683"/>
                      <a:pt x="2510" y="7329"/>
                    </a:cubicBezTo>
                    <a:cubicBezTo>
                      <a:pt x="2509" y="7420"/>
                      <a:pt x="2509" y="7512"/>
                      <a:pt x="2507" y="7603"/>
                    </a:cubicBezTo>
                    <a:cubicBezTo>
                      <a:pt x="2502" y="7849"/>
                      <a:pt x="2347" y="7991"/>
                      <a:pt x="2134" y="7941"/>
                    </a:cubicBezTo>
                    <a:cubicBezTo>
                      <a:pt x="2002" y="7909"/>
                      <a:pt x="1821" y="7727"/>
                      <a:pt x="1811" y="7600"/>
                    </a:cubicBezTo>
                    <a:cubicBezTo>
                      <a:pt x="1756" y="6872"/>
                      <a:pt x="1745" y="6140"/>
                      <a:pt x="1721" y="5409"/>
                    </a:cubicBezTo>
                    <a:cubicBezTo>
                      <a:pt x="1716" y="5273"/>
                      <a:pt x="1720" y="5136"/>
                      <a:pt x="1720" y="5000"/>
                    </a:cubicBezTo>
                    <a:cubicBezTo>
                      <a:pt x="1682" y="4997"/>
                      <a:pt x="1644" y="4994"/>
                      <a:pt x="1606" y="4990"/>
                    </a:cubicBezTo>
                    <a:cubicBezTo>
                      <a:pt x="1588" y="5091"/>
                      <a:pt x="1562" y="5190"/>
                      <a:pt x="1556" y="5291"/>
                    </a:cubicBezTo>
                    <a:cubicBezTo>
                      <a:pt x="1516" y="6021"/>
                      <a:pt x="1478" y="6751"/>
                      <a:pt x="1443" y="7481"/>
                    </a:cubicBezTo>
                    <a:cubicBezTo>
                      <a:pt x="1430" y="7758"/>
                      <a:pt x="1398" y="8041"/>
                      <a:pt x="1037" y="8026"/>
                    </a:cubicBezTo>
                    <a:cubicBezTo>
                      <a:pt x="694" y="8013"/>
                      <a:pt x="697" y="7738"/>
                      <a:pt x="697" y="7476"/>
                    </a:cubicBezTo>
                    <a:cubicBezTo>
                      <a:pt x="700" y="5870"/>
                      <a:pt x="699" y="4263"/>
                      <a:pt x="699" y="2656"/>
                    </a:cubicBezTo>
                    <a:cubicBezTo>
                      <a:pt x="699" y="2517"/>
                      <a:pt x="699" y="2378"/>
                      <a:pt x="699" y="2238"/>
                    </a:cubicBezTo>
                    <a:cubicBezTo>
                      <a:pt x="661" y="2238"/>
                      <a:pt x="623" y="2237"/>
                      <a:pt x="585" y="2237"/>
                    </a:cubicBezTo>
                    <a:close/>
                  </a:path>
                </a:pathLst>
              </a:custGeom>
              <a:solidFill>
                <a:srgbClr val="5154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81" name="Freeform 306"/>
              <p:cNvSpPr>
                <a:spLocks/>
              </p:cNvSpPr>
              <p:nvPr/>
            </p:nvSpPr>
            <p:spPr bwMode="auto">
              <a:xfrm>
                <a:off x="1497508" y="1692090"/>
                <a:ext cx="226151" cy="88405"/>
              </a:xfrm>
              <a:custGeom>
                <a:avLst/>
                <a:gdLst>
                  <a:gd name="T0" fmla="*/ 1744 w 5632"/>
                  <a:gd name="T1" fmla="*/ 992 h 2159"/>
                  <a:gd name="T2" fmla="*/ 136 w 5632"/>
                  <a:gd name="T3" fmla="*/ 2154 h 2159"/>
                  <a:gd name="T4" fmla="*/ 0 w 5632"/>
                  <a:gd name="T5" fmla="*/ 2034 h 2159"/>
                  <a:gd name="T6" fmla="*/ 1714 w 5632"/>
                  <a:gd name="T7" fmla="*/ 685 h 2159"/>
                  <a:gd name="T8" fmla="*/ 2929 w 5632"/>
                  <a:gd name="T9" fmla="*/ 1512 h 2159"/>
                  <a:gd name="T10" fmla="*/ 3363 w 5632"/>
                  <a:gd name="T11" fmla="*/ 1521 h 2159"/>
                  <a:gd name="T12" fmla="*/ 4920 w 5632"/>
                  <a:gd name="T13" fmla="*/ 470 h 2159"/>
                  <a:gd name="T14" fmla="*/ 5510 w 5632"/>
                  <a:gd name="T15" fmla="*/ 0 h 2159"/>
                  <a:gd name="T16" fmla="*/ 5632 w 5632"/>
                  <a:gd name="T17" fmla="*/ 94 h 2159"/>
                  <a:gd name="T18" fmla="*/ 5522 w 5632"/>
                  <a:gd name="T19" fmla="*/ 536 h 2159"/>
                  <a:gd name="T20" fmla="*/ 5001 w 5632"/>
                  <a:gd name="T21" fmla="*/ 708 h 2159"/>
                  <a:gd name="T22" fmla="*/ 3450 w 5632"/>
                  <a:gd name="T23" fmla="*/ 1769 h 2159"/>
                  <a:gd name="T24" fmla="*/ 2839 w 5632"/>
                  <a:gd name="T25" fmla="*/ 1755 h 2159"/>
                  <a:gd name="T26" fmla="*/ 1744 w 5632"/>
                  <a:gd name="T27" fmla="*/ 992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32" h="2159">
                    <a:moveTo>
                      <a:pt x="1744" y="992"/>
                    </a:moveTo>
                    <a:cubicBezTo>
                      <a:pt x="1185" y="1398"/>
                      <a:pt x="662" y="1778"/>
                      <a:pt x="136" y="2154"/>
                    </a:cubicBezTo>
                    <a:cubicBezTo>
                      <a:pt x="129" y="2159"/>
                      <a:pt x="82" y="2107"/>
                      <a:pt x="0" y="2034"/>
                    </a:cubicBezTo>
                    <a:cubicBezTo>
                      <a:pt x="579" y="1578"/>
                      <a:pt x="1144" y="1133"/>
                      <a:pt x="1714" y="685"/>
                    </a:cubicBezTo>
                    <a:cubicBezTo>
                      <a:pt x="2129" y="973"/>
                      <a:pt x="2518" y="1262"/>
                      <a:pt x="2929" y="1512"/>
                    </a:cubicBezTo>
                    <a:cubicBezTo>
                      <a:pt x="3039" y="1578"/>
                      <a:pt x="3258" y="1586"/>
                      <a:pt x="3363" y="1521"/>
                    </a:cubicBezTo>
                    <a:cubicBezTo>
                      <a:pt x="3894" y="1190"/>
                      <a:pt x="4407" y="829"/>
                      <a:pt x="4920" y="470"/>
                    </a:cubicBezTo>
                    <a:cubicBezTo>
                      <a:pt x="5125" y="326"/>
                      <a:pt x="5314" y="157"/>
                      <a:pt x="5510" y="0"/>
                    </a:cubicBezTo>
                    <a:cubicBezTo>
                      <a:pt x="5551" y="31"/>
                      <a:pt x="5592" y="63"/>
                      <a:pt x="5632" y="94"/>
                    </a:cubicBezTo>
                    <a:cubicBezTo>
                      <a:pt x="5591" y="260"/>
                      <a:pt x="5549" y="425"/>
                      <a:pt x="5522" y="536"/>
                    </a:cubicBezTo>
                    <a:cubicBezTo>
                      <a:pt x="5320" y="600"/>
                      <a:pt x="5138" y="619"/>
                      <a:pt x="5001" y="708"/>
                    </a:cubicBezTo>
                    <a:cubicBezTo>
                      <a:pt x="4475" y="1047"/>
                      <a:pt x="3952" y="1395"/>
                      <a:pt x="3450" y="1769"/>
                    </a:cubicBezTo>
                    <a:cubicBezTo>
                      <a:pt x="3218" y="1942"/>
                      <a:pt x="3055" y="1920"/>
                      <a:pt x="2839" y="1755"/>
                    </a:cubicBezTo>
                    <a:cubicBezTo>
                      <a:pt x="2488" y="1486"/>
                      <a:pt x="2114" y="1247"/>
                      <a:pt x="1744" y="992"/>
                    </a:cubicBezTo>
                    <a:close/>
                  </a:path>
                </a:pathLst>
              </a:custGeom>
              <a:solidFill>
                <a:srgbClr val="5154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83" name="Freeform 304"/>
            <p:cNvSpPr>
              <a:spLocks/>
            </p:cNvSpPr>
            <p:nvPr/>
          </p:nvSpPr>
          <p:spPr bwMode="auto">
            <a:xfrm>
              <a:off x="2889120" y="3629064"/>
              <a:ext cx="55510" cy="53454"/>
            </a:xfrm>
            <a:custGeom>
              <a:avLst/>
              <a:gdLst>
                <a:gd name="T0" fmla="*/ 666 w 1350"/>
                <a:gd name="T1" fmla="*/ 1342 h 1349"/>
                <a:gd name="T2" fmla="*/ 10 w 1350"/>
                <a:gd name="T3" fmla="*/ 651 h 1349"/>
                <a:gd name="T4" fmla="*/ 708 w 1350"/>
                <a:gd name="T5" fmla="*/ 15 h 1349"/>
                <a:gd name="T6" fmla="*/ 1349 w 1350"/>
                <a:gd name="T7" fmla="*/ 674 h 1349"/>
                <a:gd name="T8" fmla="*/ 666 w 1350"/>
                <a:gd name="T9" fmla="*/ 1342 h 1349"/>
              </a:gdLst>
              <a:ahLst/>
              <a:cxnLst>
                <a:cxn ang="0">
                  <a:pos x="T0" y="T1"/>
                </a:cxn>
                <a:cxn ang="0">
                  <a:pos x="T2" y="T3"/>
                </a:cxn>
                <a:cxn ang="0">
                  <a:pos x="T4" y="T5"/>
                </a:cxn>
                <a:cxn ang="0">
                  <a:pos x="T6" y="T7"/>
                </a:cxn>
                <a:cxn ang="0">
                  <a:pos x="T8" y="T9"/>
                </a:cxn>
              </a:cxnLst>
              <a:rect l="0" t="0" r="r" b="b"/>
              <a:pathLst>
                <a:path w="1350" h="1349">
                  <a:moveTo>
                    <a:pt x="666" y="1342"/>
                  </a:moveTo>
                  <a:cubicBezTo>
                    <a:pt x="307" y="1335"/>
                    <a:pt x="0" y="1011"/>
                    <a:pt x="10" y="651"/>
                  </a:cubicBezTo>
                  <a:cubicBezTo>
                    <a:pt x="21" y="283"/>
                    <a:pt x="332" y="0"/>
                    <a:pt x="708" y="15"/>
                  </a:cubicBezTo>
                  <a:cubicBezTo>
                    <a:pt x="1062" y="29"/>
                    <a:pt x="1350" y="325"/>
                    <a:pt x="1349" y="674"/>
                  </a:cubicBezTo>
                  <a:cubicBezTo>
                    <a:pt x="1347" y="1028"/>
                    <a:pt x="1020" y="1349"/>
                    <a:pt x="666" y="1342"/>
                  </a:cubicBezTo>
                  <a:close/>
                </a:path>
              </a:pathLst>
            </a:custGeom>
            <a:solidFill>
              <a:srgbClr val="5154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86" name="Rectangle 85"/>
            <p:cNvSpPr/>
            <p:nvPr/>
          </p:nvSpPr>
          <p:spPr>
            <a:xfrm>
              <a:off x="3293136" y="3609397"/>
              <a:ext cx="1673352" cy="42062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tIns="207264" bIns="207264"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dirty="0" smtClean="0">
                  <a:ln>
                    <a:noFill/>
                  </a:ln>
                  <a:solidFill>
                    <a:srgbClr val="00B050"/>
                  </a:solidFill>
                  <a:effectLst/>
                  <a:uLnTx/>
                  <a:uFillTx/>
                  <a:latin typeface="Arial"/>
                  <a:ea typeface="+mn-ea"/>
                  <a:cs typeface="+mn-cs"/>
                  <a:sym typeface="Arial"/>
                </a:rPr>
                <a:t>Connectivity/Accountability – utilizing on Blockchain Technology</a:t>
              </a:r>
              <a:endParaRPr kumimoji="0" lang="en-GB" sz="1600" b="1" i="0" u="none" strike="noStrike" kern="0" cap="none" spc="0" normalizeH="0" baseline="0" noProof="0" dirty="0">
                <a:ln>
                  <a:noFill/>
                </a:ln>
                <a:solidFill>
                  <a:srgbClr val="00B050"/>
                </a:solidFill>
                <a:effectLst/>
                <a:uLnTx/>
                <a:uFillTx/>
                <a:latin typeface="Arial"/>
                <a:ea typeface="+mn-ea"/>
                <a:cs typeface="+mn-cs"/>
                <a:sym typeface="Arial"/>
              </a:endParaRPr>
            </a:p>
          </p:txBody>
        </p:sp>
      </p:grpSp>
      <p:grpSp>
        <p:nvGrpSpPr>
          <p:cNvPr id="85" name="Group 84" descr="Picture represents Supply Network Ecosystem"/>
          <p:cNvGrpSpPr/>
          <p:nvPr/>
        </p:nvGrpSpPr>
        <p:grpSpPr>
          <a:xfrm>
            <a:off x="5392271" y="5540189"/>
            <a:ext cx="968938" cy="927654"/>
            <a:chOff x="3874725" y="1581363"/>
            <a:chExt cx="1472030" cy="1753437"/>
          </a:xfrm>
        </p:grpSpPr>
        <p:sp>
          <p:nvSpPr>
            <p:cNvPr id="109" name="Oval 108"/>
            <p:cNvSpPr/>
            <p:nvPr/>
          </p:nvSpPr>
          <p:spPr bwMode="auto">
            <a:xfrm>
              <a:off x="3874725" y="1581363"/>
              <a:ext cx="1472030" cy="1753437"/>
            </a:xfrm>
            <a:prstGeom prst="ellipse">
              <a:avLst/>
            </a:prstGeom>
            <a:noFill/>
            <a:ln w="28575">
              <a:solidFill>
                <a:srgbClr val="FBB0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133" b="0" i="0" u="none" strike="noStrike" kern="0" cap="none" spc="0" normalizeH="0" baseline="0" noProof="0" dirty="0">
                <a:ln>
                  <a:noFill/>
                </a:ln>
                <a:solidFill>
                  <a:srgbClr val="FEFFFF"/>
                </a:solidFill>
                <a:effectLst/>
                <a:uLnTx/>
                <a:uFillTx/>
                <a:latin typeface="Arial"/>
                <a:ea typeface="+mn-ea"/>
                <a:cs typeface="+mn-cs"/>
                <a:sym typeface="Arial"/>
              </a:endParaRPr>
            </a:p>
          </p:txBody>
        </p:sp>
        <p:pic>
          <p:nvPicPr>
            <p:cNvPr id="110"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87519" y="1791775"/>
              <a:ext cx="1246819" cy="125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p:cNvSpPr txBox="1"/>
          <p:nvPr/>
        </p:nvSpPr>
        <p:spPr>
          <a:xfrm>
            <a:off x="5145671" y="5747524"/>
            <a:ext cx="15554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000000"/>
                </a:solidFill>
                <a:effectLst/>
                <a:uLnTx/>
                <a:uFillTx/>
                <a:latin typeface="Arial"/>
                <a:cs typeface="Arial"/>
                <a:sym typeface="Arial"/>
              </a:rPr>
              <a:t>Supply Network Ecosystem</a:t>
            </a:r>
            <a:endParaRPr kumimoji="0" lang="en-US" sz="1400" b="1"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25283742"/>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7" name="Title 6" hidden="1"/>
          <p:cNvSpPr>
            <a:spLocks noGrp="1"/>
          </p:cNvSpPr>
          <p:nvPr>
            <p:ph type="title"/>
          </p:nvPr>
        </p:nvSpPr>
        <p:spPr/>
        <p:txBody>
          <a:bodyPr>
            <a:normAutofit fontScale="90000"/>
          </a:bodyPr>
          <a:lstStyle/>
          <a:p>
            <a:r>
              <a:rPr lang="en-US" sz="2000" dirty="0"/>
              <a:t/>
            </a:r>
            <a:br>
              <a:rPr lang="en-US" sz="2000" dirty="0"/>
            </a:br>
            <a:endParaRPr lang="en-US" dirty="0"/>
          </a:p>
        </p:txBody>
      </p:sp>
      <p:sp>
        <p:nvSpPr>
          <p:cNvPr id="10" name="Rectangle 9"/>
          <p:cNvSpPr/>
          <p:nvPr/>
        </p:nvSpPr>
        <p:spPr>
          <a:xfrm>
            <a:off x="1600200" y="4838782"/>
            <a:ext cx="7543800" cy="1231106"/>
          </a:xfrm>
          <a:prstGeom prst="rect">
            <a:avLst/>
          </a:prstGeom>
        </p:spPr>
        <p:txBody>
          <a:bodyPr wrap="square">
            <a:spAutoFit/>
          </a:bodyPr>
          <a:lstStyle/>
          <a:p>
            <a:r>
              <a:rPr lang="en-US" sz="2800" dirty="0">
                <a:solidFill>
                  <a:srgbClr val="FFFFFF"/>
                </a:solidFill>
              </a:rPr>
              <a:t>An Example of Supply Network Collaboration:</a:t>
            </a:r>
            <a:br>
              <a:rPr lang="en-US" sz="2800" dirty="0">
                <a:solidFill>
                  <a:srgbClr val="FFFFFF"/>
                </a:solidFill>
              </a:rPr>
            </a:br>
            <a:r>
              <a:rPr lang="en-US" sz="2800" dirty="0">
                <a:solidFill>
                  <a:srgbClr val="FFFFFF"/>
                </a:solidFill>
              </a:rPr>
              <a:t>Blockchain Coffee Consortium</a:t>
            </a:r>
            <a:r>
              <a:rPr lang="en-US" dirty="0">
                <a:solidFill>
                  <a:srgbClr val="000000"/>
                </a:solidFill>
                <a:cs typeface="Arial"/>
                <a:sym typeface="Arial"/>
              </a:rPr>
              <a:t/>
            </a:r>
            <a:br>
              <a:rPr lang="en-US" dirty="0">
                <a:solidFill>
                  <a:srgbClr val="000000"/>
                </a:solidFill>
                <a:cs typeface="Arial"/>
                <a:sym typeface="Arial"/>
              </a:rPr>
            </a:br>
            <a:endParaRPr lang="en-US" dirty="0"/>
          </a:p>
        </p:txBody>
      </p:sp>
    </p:spTree>
    <p:extLst>
      <p:ext uri="{BB962C8B-B14F-4D97-AF65-F5344CB8AC3E}">
        <p14:creationId xmlns:p14="http://schemas.microsoft.com/office/powerpoint/2010/main" val="2703798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5"/>
          <p:cNvSpPr txBox="1">
            <a:spLocks noGrp="1"/>
          </p:cNvSpPr>
          <p:nvPr>
            <p:ph type="title"/>
          </p:nvPr>
        </p:nvSpPr>
        <p:spPr>
          <a:xfrm>
            <a:off x="538347" y="60741"/>
            <a:ext cx="11348852" cy="642647"/>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lt1"/>
              </a:buClr>
              <a:buSzPts val="2800"/>
              <a:buFont typeface="PT Sans"/>
              <a:buNone/>
            </a:pPr>
            <a:r>
              <a:rPr lang="en-US" dirty="0"/>
              <a:t>A Real World Issue….</a:t>
            </a:r>
            <a:endParaRPr dirty="0"/>
          </a:p>
        </p:txBody>
      </p:sp>
      <p:pic>
        <p:nvPicPr>
          <p:cNvPr id="171" name="Google Shape;171;p25" descr="Picture of growing money"/>
          <p:cNvPicPr preferRelativeResize="0"/>
          <p:nvPr/>
        </p:nvPicPr>
        <p:blipFill rotWithShape="1">
          <a:blip r:embed="rId3">
            <a:alphaModFix/>
          </a:blip>
          <a:srcRect/>
          <a:stretch/>
        </p:blipFill>
        <p:spPr>
          <a:xfrm>
            <a:off x="6882297" y="2968899"/>
            <a:ext cx="650240" cy="650240"/>
          </a:xfrm>
          <a:prstGeom prst="rect">
            <a:avLst/>
          </a:prstGeom>
          <a:noFill/>
          <a:ln>
            <a:noFill/>
          </a:ln>
        </p:spPr>
      </p:pic>
      <p:pic>
        <p:nvPicPr>
          <p:cNvPr id="172" name="Google Shape;172;p25" descr="Picture of farmer"/>
          <p:cNvPicPr preferRelativeResize="0"/>
          <p:nvPr/>
        </p:nvPicPr>
        <p:blipFill rotWithShape="1">
          <a:blip r:embed="rId4">
            <a:alphaModFix/>
          </a:blip>
          <a:srcRect/>
          <a:stretch/>
        </p:blipFill>
        <p:spPr>
          <a:xfrm>
            <a:off x="2148762" y="2956676"/>
            <a:ext cx="650240" cy="650240"/>
          </a:xfrm>
          <a:prstGeom prst="rect">
            <a:avLst/>
          </a:prstGeom>
          <a:noFill/>
          <a:ln>
            <a:noFill/>
          </a:ln>
        </p:spPr>
      </p:pic>
      <p:pic>
        <p:nvPicPr>
          <p:cNvPr id="173" name="Google Shape;173;p25" descr="Picture of a farm"/>
          <p:cNvPicPr preferRelativeResize="0"/>
          <p:nvPr/>
        </p:nvPicPr>
        <p:blipFill rotWithShape="1">
          <a:blip r:embed="rId5">
            <a:alphaModFix/>
          </a:blip>
          <a:srcRect/>
          <a:stretch/>
        </p:blipFill>
        <p:spPr>
          <a:xfrm>
            <a:off x="3892973" y="2851189"/>
            <a:ext cx="650240" cy="650240"/>
          </a:xfrm>
          <a:prstGeom prst="rect">
            <a:avLst/>
          </a:prstGeom>
          <a:noFill/>
          <a:ln>
            <a:noFill/>
          </a:ln>
        </p:spPr>
      </p:pic>
      <p:pic>
        <p:nvPicPr>
          <p:cNvPr id="174" name="Google Shape;174;p25" descr="Picture of a puzzle pice fitting into the last spot"/>
          <p:cNvPicPr preferRelativeResize="0"/>
          <p:nvPr/>
        </p:nvPicPr>
        <p:blipFill rotWithShape="1">
          <a:blip r:embed="rId6">
            <a:alphaModFix/>
          </a:blip>
          <a:srcRect/>
          <a:stretch/>
        </p:blipFill>
        <p:spPr>
          <a:xfrm>
            <a:off x="3876244" y="4131580"/>
            <a:ext cx="914400" cy="927100"/>
          </a:xfrm>
          <a:prstGeom prst="rect">
            <a:avLst/>
          </a:prstGeom>
          <a:noFill/>
          <a:ln>
            <a:noFill/>
          </a:ln>
        </p:spPr>
      </p:pic>
      <p:pic>
        <p:nvPicPr>
          <p:cNvPr id="175" name="Google Shape;175;p25" descr="Picture of a tropical tree"/>
          <p:cNvPicPr preferRelativeResize="0"/>
          <p:nvPr/>
        </p:nvPicPr>
        <p:blipFill rotWithShape="1">
          <a:blip r:embed="rId7">
            <a:alphaModFix/>
          </a:blip>
          <a:srcRect/>
          <a:stretch/>
        </p:blipFill>
        <p:spPr>
          <a:xfrm>
            <a:off x="1845358" y="3658258"/>
            <a:ext cx="889000" cy="1003300"/>
          </a:xfrm>
          <a:prstGeom prst="rect">
            <a:avLst/>
          </a:prstGeom>
          <a:noFill/>
          <a:ln>
            <a:noFill/>
          </a:ln>
        </p:spPr>
      </p:pic>
      <p:pic>
        <p:nvPicPr>
          <p:cNvPr id="176" name="Google Shape;176;p25" descr="Picture of coffee beans"/>
          <p:cNvPicPr preferRelativeResize="0"/>
          <p:nvPr/>
        </p:nvPicPr>
        <p:blipFill rotWithShape="1">
          <a:blip r:embed="rId8">
            <a:alphaModFix/>
          </a:blip>
          <a:srcRect/>
          <a:stretch/>
        </p:blipFill>
        <p:spPr>
          <a:xfrm>
            <a:off x="2614978" y="4204358"/>
            <a:ext cx="457200" cy="457200"/>
          </a:xfrm>
          <a:prstGeom prst="rect">
            <a:avLst/>
          </a:prstGeom>
          <a:noFill/>
          <a:ln>
            <a:noFill/>
          </a:ln>
        </p:spPr>
      </p:pic>
      <p:pic>
        <p:nvPicPr>
          <p:cNvPr id="177" name="Google Shape;177;p25" descr="Picture of a thumbs up"/>
          <p:cNvPicPr preferRelativeResize="0"/>
          <p:nvPr/>
        </p:nvPicPr>
        <p:blipFill rotWithShape="1">
          <a:blip r:embed="rId9">
            <a:alphaModFix/>
          </a:blip>
          <a:srcRect/>
          <a:stretch/>
        </p:blipFill>
        <p:spPr>
          <a:xfrm>
            <a:off x="1586742" y="4211939"/>
            <a:ext cx="432486" cy="457200"/>
          </a:xfrm>
          <a:prstGeom prst="rect">
            <a:avLst/>
          </a:prstGeom>
          <a:noFill/>
          <a:ln>
            <a:noFill/>
          </a:ln>
        </p:spPr>
      </p:pic>
      <p:sp>
        <p:nvSpPr>
          <p:cNvPr id="178" name="Google Shape;178;p25"/>
          <p:cNvSpPr/>
          <p:nvPr/>
        </p:nvSpPr>
        <p:spPr>
          <a:xfrm>
            <a:off x="277894" y="3041756"/>
            <a:ext cx="1617037" cy="1015663"/>
          </a:xfrm>
          <a:prstGeom prst="rect">
            <a:avLst/>
          </a:prstGeom>
          <a:noFill/>
          <a:ln>
            <a:noFill/>
          </a:ln>
        </p:spPr>
        <p:txBody>
          <a:bodyPr spcFirstLastPara="1" wrap="square" lIns="91425" tIns="45700" rIns="91425" bIns="45700" anchor="t" anchorCtr="0">
            <a:noAutofit/>
          </a:bodyPr>
          <a:lstStyle/>
          <a:p>
            <a:pPr marL="11112"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333333"/>
                </a:solidFill>
                <a:effectLst/>
                <a:uLnTx/>
                <a:uFillTx/>
                <a:latin typeface="PT Sans"/>
                <a:ea typeface="PT Sans"/>
                <a:cs typeface="PT Sans"/>
                <a:sym typeface="PT Sans"/>
              </a:rPr>
              <a:t>A </a:t>
            </a:r>
            <a:r>
              <a:rPr kumimoji="0" lang="en-US" sz="1200" b="1" i="0" u="none" strike="noStrike" kern="0" cap="none" spc="0" normalizeH="0" baseline="0" noProof="0" dirty="0">
                <a:ln>
                  <a:noFill/>
                </a:ln>
                <a:solidFill>
                  <a:srgbClr val="333333"/>
                </a:solidFill>
                <a:effectLst/>
                <a:uLnTx/>
                <a:uFillTx/>
                <a:latin typeface="PT Sans"/>
                <a:ea typeface="PT Sans"/>
                <a:cs typeface="PT Sans"/>
                <a:sym typeface="PT Sans"/>
              </a:rPr>
              <a:t>Nicaraguan coffee farmer</a:t>
            </a:r>
            <a:r>
              <a:rPr kumimoji="0" lang="en-US" sz="1200" b="0" i="0" u="none" strike="noStrike" kern="0" cap="none" spc="0" normalizeH="0" baseline="0" noProof="0" dirty="0">
                <a:ln>
                  <a:noFill/>
                </a:ln>
                <a:solidFill>
                  <a:srgbClr val="333333"/>
                </a:solidFill>
                <a:effectLst/>
                <a:uLnTx/>
                <a:uFillTx/>
                <a:latin typeface="PT Sans"/>
                <a:ea typeface="PT Sans"/>
                <a:cs typeface="PT Sans"/>
                <a:sym typeface="PT Sans"/>
              </a:rPr>
              <a:t> needs to prove his trees </a:t>
            </a:r>
            <a:r>
              <a:rPr kumimoji="0" lang="en-US" sz="1200" b="0" i="0" u="none" strike="noStrike" kern="0" cap="none" spc="0" normalizeH="0" baseline="0" noProof="0" dirty="0" smtClean="0">
                <a:ln>
                  <a:noFill/>
                </a:ln>
                <a:solidFill>
                  <a:srgbClr val="333333"/>
                </a:solidFill>
                <a:effectLst/>
                <a:uLnTx/>
                <a:uFillTx/>
                <a:latin typeface="PT Sans"/>
                <a:ea typeface="PT Sans"/>
                <a:cs typeface="PT Sans"/>
                <a:sym typeface="PT Sans"/>
              </a:rPr>
              <a:t>(organic) provenance </a:t>
            </a:r>
            <a:r>
              <a:rPr kumimoji="0" lang="en-US" sz="1200" b="0" i="0" u="none" strike="noStrike" kern="0" cap="none" spc="0" normalizeH="0" baseline="0" noProof="0" dirty="0">
                <a:ln>
                  <a:noFill/>
                </a:ln>
                <a:solidFill>
                  <a:srgbClr val="333333"/>
                </a:solidFill>
                <a:effectLst/>
                <a:uLnTx/>
                <a:uFillTx/>
                <a:latin typeface="PT Sans"/>
                <a:ea typeface="PT Sans"/>
                <a:cs typeface="PT Sans"/>
                <a:sym typeface="PT Sans"/>
              </a:rPr>
              <a:t>to attract buyers for expanding his </a:t>
            </a:r>
            <a:r>
              <a:rPr kumimoji="0" lang="en-US" sz="1200" b="0" i="0" u="none" strike="noStrike" kern="0" cap="none" spc="0" normalizeH="0" baseline="0" noProof="0" dirty="0" smtClean="0">
                <a:ln>
                  <a:noFill/>
                </a:ln>
                <a:solidFill>
                  <a:srgbClr val="333333"/>
                </a:solidFill>
                <a:effectLst/>
                <a:uLnTx/>
                <a:uFillTx/>
                <a:latin typeface="PT Sans"/>
                <a:ea typeface="PT Sans"/>
                <a:cs typeface="PT Sans"/>
                <a:sym typeface="PT Sans"/>
              </a:rPr>
              <a:t>business.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79" name="Google Shape;179;p25" descr="Picture of a tropical tree"/>
          <p:cNvPicPr preferRelativeResize="0"/>
          <p:nvPr/>
        </p:nvPicPr>
        <p:blipFill rotWithShape="1">
          <a:blip r:embed="rId7">
            <a:alphaModFix/>
          </a:blip>
          <a:srcRect/>
          <a:stretch/>
        </p:blipFill>
        <p:spPr>
          <a:xfrm>
            <a:off x="4678175" y="2540106"/>
            <a:ext cx="889000" cy="1003300"/>
          </a:xfrm>
          <a:prstGeom prst="rect">
            <a:avLst/>
          </a:prstGeom>
          <a:noFill/>
          <a:ln>
            <a:noFill/>
          </a:ln>
        </p:spPr>
      </p:pic>
      <p:sp>
        <p:nvSpPr>
          <p:cNvPr id="180" name="Google Shape;180;p25"/>
          <p:cNvSpPr/>
          <p:nvPr/>
        </p:nvSpPr>
        <p:spPr>
          <a:xfrm>
            <a:off x="3852867" y="1782435"/>
            <a:ext cx="1912933" cy="830997"/>
          </a:xfrm>
          <a:prstGeom prst="rect">
            <a:avLst/>
          </a:prstGeom>
          <a:noFill/>
          <a:ln>
            <a:noFill/>
          </a:ln>
        </p:spPr>
        <p:txBody>
          <a:bodyPr spcFirstLastPara="1" wrap="square" lIns="91425" tIns="45700" rIns="91425" bIns="45700" anchor="t" anchorCtr="0">
            <a:noAutofit/>
          </a:bodyPr>
          <a:lstStyle/>
          <a:p>
            <a:pPr marL="11112"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333333"/>
                </a:solidFill>
                <a:effectLst/>
                <a:uLnTx/>
                <a:uFillTx/>
                <a:latin typeface="PT Sans"/>
                <a:ea typeface="PT Sans"/>
                <a:cs typeface="PT Sans"/>
                <a:sym typeface="PT Sans"/>
              </a:rPr>
              <a:t>Ownership</a:t>
            </a:r>
            <a:r>
              <a:rPr kumimoji="0" lang="en-US" sz="1200" b="0" i="0" u="none" strike="noStrike" kern="0" cap="none" spc="0" normalizeH="0" baseline="0" noProof="0" dirty="0">
                <a:ln>
                  <a:noFill/>
                </a:ln>
                <a:solidFill>
                  <a:srgbClr val="333333"/>
                </a:solidFill>
                <a:effectLst/>
                <a:uLnTx/>
                <a:uFillTx/>
                <a:latin typeface="PT Sans"/>
                <a:ea typeface="PT Sans"/>
                <a:cs typeface="PT Sans"/>
                <a:sym typeface="PT Sans"/>
              </a:rPr>
              <a:t> is through </a:t>
            </a:r>
            <a:r>
              <a:rPr kumimoji="0" lang="en-US" sz="1200" b="1" i="0" u="none" strike="noStrike" kern="0" cap="none" spc="0" normalizeH="0" baseline="0" noProof="0" dirty="0">
                <a:ln>
                  <a:noFill/>
                </a:ln>
                <a:solidFill>
                  <a:srgbClr val="333333"/>
                </a:solidFill>
                <a:effectLst/>
                <a:uLnTx/>
                <a:uFillTx/>
                <a:latin typeface="PT Sans"/>
                <a:ea typeface="PT Sans"/>
                <a:cs typeface="PT Sans"/>
                <a:sym typeface="PT Sans"/>
              </a:rPr>
              <a:t>the tree</a:t>
            </a:r>
            <a:r>
              <a:rPr kumimoji="0" lang="en-US" sz="1200" b="0" i="0" u="none" strike="noStrike" kern="0" cap="none" spc="0" normalizeH="0" baseline="0" noProof="0" dirty="0">
                <a:ln>
                  <a:noFill/>
                </a:ln>
                <a:solidFill>
                  <a:srgbClr val="333333"/>
                </a:solidFill>
                <a:effectLst/>
                <a:uLnTx/>
                <a:uFillTx/>
                <a:latin typeface="PT Sans"/>
                <a:ea typeface="PT Sans"/>
                <a:cs typeface="PT Sans"/>
                <a:sym typeface="PT Sans"/>
              </a:rPr>
              <a:t> and is why he needs to track provenance against the tree.</a:t>
            </a:r>
            <a:endParaRPr kumimoji="0" sz="1200" b="0" i="0" u="none" strike="noStrike" kern="0" cap="none" spc="0" normalizeH="0" baseline="0" noProof="0" dirty="0">
              <a:ln>
                <a:noFill/>
              </a:ln>
              <a:solidFill>
                <a:srgbClr val="333333"/>
              </a:solidFill>
              <a:effectLst/>
              <a:uLnTx/>
              <a:uFillTx/>
              <a:latin typeface="PT Sans"/>
              <a:ea typeface="PT Sans"/>
              <a:cs typeface="PT Sans"/>
              <a:sym typeface="PT Sans"/>
            </a:endParaRPr>
          </a:p>
        </p:txBody>
      </p:sp>
      <p:sp>
        <p:nvSpPr>
          <p:cNvPr id="181" name="Google Shape;181;p25"/>
          <p:cNvSpPr/>
          <p:nvPr/>
        </p:nvSpPr>
        <p:spPr>
          <a:xfrm>
            <a:off x="251165" y="1068235"/>
            <a:ext cx="2905250" cy="465189"/>
          </a:xfrm>
          <a:prstGeom prst="rect">
            <a:avLst/>
          </a:prstGeom>
          <a:solidFill>
            <a:srgbClr val="00315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PT Sans"/>
                <a:ea typeface="PT Sans"/>
                <a:cs typeface="PT Sans"/>
                <a:sym typeface="PT Sans"/>
              </a:rPr>
              <a:t>Relevant </a:t>
            </a:r>
            <a:r>
              <a:rPr kumimoji="0" lang="en-US" sz="1800" b="0" i="0" u="none" strike="noStrike" kern="0" cap="none" spc="0" normalizeH="0" baseline="0" noProof="0" dirty="0" smtClean="0">
                <a:ln>
                  <a:noFill/>
                </a:ln>
                <a:solidFill>
                  <a:srgbClr val="FFFFFF"/>
                </a:solidFill>
                <a:effectLst/>
                <a:uLnTx/>
                <a:uFillTx/>
                <a:latin typeface="PT Sans"/>
                <a:ea typeface="PT Sans"/>
                <a:cs typeface="PT Sans"/>
                <a:sym typeface="PT Sans"/>
              </a:rPr>
              <a:t>Use Case</a:t>
            </a:r>
            <a:endParaRPr kumimoji="0" sz="1800" b="0" i="0" u="none" strike="noStrike" kern="0" cap="none" spc="0" normalizeH="0" baseline="0" noProof="0" dirty="0">
              <a:ln>
                <a:noFill/>
              </a:ln>
              <a:solidFill>
                <a:srgbClr val="FFFFFF"/>
              </a:solidFill>
              <a:effectLst/>
              <a:uLnTx/>
              <a:uFillTx/>
              <a:latin typeface="PT Sans"/>
              <a:ea typeface="PT Sans"/>
              <a:cs typeface="PT Sans"/>
              <a:sym typeface="PT Sans"/>
            </a:endParaRPr>
          </a:p>
        </p:txBody>
      </p:sp>
      <p:sp>
        <p:nvSpPr>
          <p:cNvPr id="182" name="Google Shape;182;p25"/>
          <p:cNvSpPr/>
          <p:nvPr/>
        </p:nvSpPr>
        <p:spPr>
          <a:xfrm>
            <a:off x="3852867" y="5124410"/>
            <a:ext cx="2113668" cy="1015663"/>
          </a:xfrm>
          <a:prstGeom prst="rect">
            <a:avLst/>
          </a:prstGeom>
          <a:noFill/>
          <a:ln>
            <a:noFill/>
          </a:ln>
        </p:spPr>
        <p:txBody>
          <a:bodyPr spcFirstLastPara="1" wrap="square" lIns="91425" tIns="45700" rIns="91425" bIns="45700" anchor="t" anchorCtr="0">
            <a:noAutofit/>
          </a:bodyPr>
          <a:lstStyle/>
          <a:p>
            <a:pPr marL="11112"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333333"/>
                </a:solidFill>
                <a:effectLst/>
                <a:uLnTx/>
                <a:uFillTx/>
                <a:latin typeface="PT Sans"/>
                <a:ea typeface="PT Sans"/>
                <a:cs typeface="PT Sans"/>
                <a:sym typeface="PT Sans"/>
              </a:rPr>
              <a:t>The </a:t>
            </a:r>
            <a:r>
              <a:rPr kumimoji="0" lang="en-US" sz="1200" b="1" i="0" u="none" strike="noStrike" kern="0" cap="none" spc="0" normalizeH="0" baseline="0" noProof="0" dirty="0">
                <a:ln>
                  <a:noFill/>
                </a:ln>
                <a:solidFill>
                  <a:srgbClr val="333333"/>
                </a:solidFill>
                <a:effectLst/>
                <a:uLnTx/>
                <a:uFillTx/>
                <a:latin typeface="PT Sans"/>
                <a:ea typeface="PT Sans"/>
                <a:cs typeface="PT Sans"/>
                <a:sym typeface="PT Sans"/>
              </a:rPr>
              <a:t>farmer</a:t>
            </a:r>
            <a:r>
              <a:rPr kumimoji="0" lang="en-US" sz="1200" b="0" i="0" u="none" strike="noStrike" kern="0" cap="none" spc="0" normalizeH="0" baseline="0" noProof="0" dirty="0">
                <a:ln>
                  <a:noFill/>
                </a:ln>
                <a:solidFill>
                  <a:srgbClr val="333333"/>
                </a:solidFill>
                <a:effectLst/>
                <a:uLnTx/>
                <a:uFillTx/>
                <a:latin typeface="PT Sans"/>
                <a:ea typeface="PT Sans"/>
                <a:cs typeface="PT Sans"/>
                <a:sym typeface="PT Sans"/>
              </a:rPr>
              <a:t> </a:t>
            </a:r>
            <a:r>
              <a:rPr kumimoji="0" lang="en-US" sz="1200" b="1" i="0" u="none" strike="noStrike" kern="0" cap="none" spc="0" normalizeH="0" baseline="0" noProof="0" dirty="0">
                <a:ln>
                  <a:noFill/>
                </a:ln>
                <a:solidFill>
                  <a:srgbClr val="333333"/>
                </a:solidFill>
                <a:effectLst/>
                <a:uLnTx/>
                <a:uFillTx/>
                <a:latin typeface="PT Sans"/>
                <a:ea typeface="PT Sans"/>
                <a:cs typeface="PT Sans"/>
                <a:sym typeface="PT Sans"/>
              </a:rPr>
              <a:t>has minimal technical  knowledge </a:t>
            </a:r>
            <a:r>
              <a:rPr kumimoji="0" lang="en-US" sz="1200" b="0" i="0" u="none" strike="noStrike" kern="0" cap="none" spc="0" normalizeH="0" baseline="0" noProof="0" dirty="0">
                <a:ln>
                  <a:noFill/>
                </a:ln>
                <a:solidFill>
                  <a:srgbClr val="333333"/>
                </a:solidFill>
                <a:effectLst/>
                <a:uLnTx/>
                <a:uFillTx/>
                <a:latin typeface="PT Sans"/>
                <a:ea typeface="PT Sans"/>
                <a:cs typeface="PT Sans"/>
                <a:sym typeface="PT Sans"/>
              </a:rPr>
              <a:t>- ease of use and minimal system interaction is </a:t>
            </a:r>
            <a:r>
              <a:rPr kumimoji="0" lang="en-US" sz="1200" b="0" i="0" u="none" strike="noStrike" kern="0" cap="none" spc="0" normalizeH="0" baseline="0" noProof="0" dirty="0" smtClean="0">
                <a:ln>
                  <a:noFill/>
                </a:ln>
                <a:solidFill>
                  <a:srgbClr val="333333"/>
                </a:solidFill>
                <a:effectLst/>
                <a:uLnTx/>
                <a:uFillTx/>
                <a:latin typeface="PT Sans"/>
                <a:ea typeface="PT Sans"/>
                <a:cs typeface="PT Sans"/>
                <a:sym typeface="PT Sans"/>
              </a:rPr>
              <a:t>critical.</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83" name="Google Shape;183;p25"/>
          <p:cNvSpPr/>
          <p:nvPr/>
        </p:nvSpPr>
        <p:spPr>
          <a:xfrm>
            <a:off x="6073073" y="1782435"/>
            <a:ext cx="2383032" cy="646331"/>
          </a:xfrm>
          <a:prstGeom prst="rect">
            <a:avLst/>
          </a:prstGeom>
          <a:noFill/>
          <a:ln>
            <a:noFill/>
          </a:ln>
        </p:spPr>
        <p:txBody>
          <a:bodyPr spcFirstLastPara="1" wrap="square" lIns="91425" tIns="45700" rIns="91425" bIns="45700" anchor="t" anchorCtr="0">
            <a:noAutofit/>
          </a:bodyPr>
          <a:lstStyle/>
          <a:p>
            <a:pPr marL="11112"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333333"/>
                </a:solidFill>
                <a:effectLst/>
                <a:uLnTx/>
                <a:uFillTx/>
                <a:latin typeface="PT Sans"/>
                <a:ea typeface="PT Sans"/>
                <a:cs typeface="PT Sans"/>
                <a:sym typeface="PT Sans"/>
              </a:rPr>
              <a:t>The need for a coffee </a:t>
            </a:r>
            <a:r>
              <a:rPr kumimoji="0" lang="en-US" sz="1200" b="1" i="0" u="none" strike="noStrike" kern="0" cap="none" spc="0" normalizeH="0" baseline="0" noProof="0" dirty="0">
                <a:ln>
                  <a:noFill/>
                </a:ln>
                <a:solidFill>
                  <a:srgbClr val="333333"/>
                </a:solidFill>
                <a:effectLst/>
                <a:uLnTx/>
                <a:uFillTx/>
                <a:latin typeface="PT Sans"/>
                <a:ea typeface="PT Sans"/>
                <a:cs typeface="PT Sans"/>
                <a:sym typeface="PT Sans"/>
              </a:rPr>
              <a:t>consortium</a:t>
            </a:r>
            <a:r>
              <a:rPr kumimoji="0" lang="en-US" sz="1200" b="0" i="0" u="none" strike="noStrike" kern="0" cap="none" spc="0" normalizeH="0" baseline="0" noProof="0" dirty="0">
                <a:ln>
                  <a:noFill/>
                </a:ln>
                <a:solidFill>
                  <a:srgbClr val="333333"/>
                </a:solidFill>
                <a:effectLst/>
                <a:uLnTx/>
                <a:uFillTx/>
                <a:latin typeface="PT Sans"/>
                <a:ea typeface="PT Sans"/>
                <a:cs typeface="PT Sans"/>
                <a:sym typeface="PT Sans"/>
              </a:rPr>
              <a:t> enabling a multitude of parties </a:t>
            </a:r>
            <a:r>
              <a:rPr kumimoji="0" lang="en-US" sz="1200" b="0" i="0" u="none" strike="noStrike" kern="0" cap="none" spc="0" normalizeH="0" baseline="0" noProof="0" dirty="0" smtClean="0">
                <a:ln>
                  <a:noFill/>
                </a:ln>
                <a:solidFill>
                  <a:srgbClr val="333333"/>
                </a:solidFill>
                <a:effectLst/>
                <a:uLnTx/>
                <a:uFillTx/>
                <a:latin typeface="PT Sans"/>
                <a:ea typeface="PT Sans"/>
                <a:cs typeface="PT Sans"/>
                <a:sym typeface="PT Sans"/>
              </a:rPr>
              <a:t>to access the network.</a:t>
            </a:r>
            <a:endParaRPr kumimoji="0" sz="1200" b="0" i="0" u="none" strike="noStrike" kern="0" cap="none" spc="0" normalizeH="0" baseline="0" noProof="0" dirty="0">
              <a:ln>
                <a:noFill/>
              </a:ln>
              <a:solidFill>
                <a:srgbClr val="333333"/>
              </a:solidFill>
              <a:effectLst/>
              <a:uLnTx/>
              <a:uFillTx/>
              <a:latin typeface="PT Sans"/>
              <a:ea typeface="PT Sans"/>
              <a:cs typeface="PT Sans"/>
              <a:sym typeface="PT Sans"/>
            </a:endParaRPr>
          </a:p>
        </p:txBody>
      </p:sp>
      <p:sp>
        <p:nvSpPr>
          <p:cNvPr id="184" name="Google Shape;184;p25"/>
          <p:cNvSpPr/>
          <p:nvPr/>
        </p:nvSpPr>
        <p:spPr>
          <a:xfrm>
            <a:off x="3781761" y="1061162"/>
            <a:ext cx="4368309" cy="465189"/>
          </a:xfrm>
          <a:prstGeom prst="rect">
            <a:avLst/>
          </a:prstGeom>
          <a:solidFill>
            <a:srgbClr val="00315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smtClean="0">
                <a:ln>
                  <a:noFill/>
                </a:ln>
                <a:solidFill>
                  <a:srgbClr val="FFFFFF"/>
                </a:solidFill>
                <a:effectLst/>
                <a:uLnTx/>
                <a:uFillTx/>
                <a:latin typeface="PT Sans"/>
                <a:ea typeface="PT Sans"/>
                <a:cs typeface="PT Sans"/>
                <a:sym typeface="PT Sans"/>
              </a:rPr>
              <a:t>Key Requirements</a:t>
            </a:r>
            <a:endParaRPr kumimoji="0" sz="1800" b="0" i="0" u="none" strike="noStrike" kern="0" cap="none" spc="0" normalizeH="0" baseline="0" noProof="0" dirty="0">
              <a:ln>
                <a:noFill/>
              </a:ln>
              <a:solidFill>
                <a:srgbClr val="FFFFFF"/>
              </a:solidFill>
              <a:effectLst/>
              <a:uLnTx/>
              <a:uFillTx/>
              <a:latin typeface="PT Sans"/>
              <a:ea typeface="PT Sans"/>
              <a:cs typeface="PT Sans"/>
              <a:sym typeface="PT Sans"/>
            </a:endParaRPr>
          </a:p>
        </p:txBody>
      </p:sp>
      <p:sp>
        <p:nvSpPr>
          <p:cNvPr id="185" name="Google Shape;185;p25"/>
          <p:cNvSpPr/>
          <p:nvPr/>
        </p:nvSpPr>
        <p:spPr>
          <a:xfrm>
            <a:off x="6859771" y="2656798"/>
            <a:ext cx="731520" cy="274320"/>
          </a:xfrm>
          <a:prstGeom prst="rect">
            <a:avLst/>
          </a:prstGeom>
          <a:solidFill>
            <a:srgbClr val="00315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smtClean="0">
                <a:ln>
                  <a:noFill/>
                </a:ln>
                <a:solidFill>
                  <a:srgbClr val="FFFFFF"/>
                </a:solidFill>
                <a:effectLst/>
                <a:uLnTx/>
                <a:uFillTx/>
                <a:latin typeface="PT Sans"/>
                <a:ea typeface="PT Sans"/>
                <a:cs typeface="PT Sans"/>
                <a:sym typeface="PT Sans"/>
              </a:rPr>
              <a:t>Auditing Body</a:t>
            </a:r>
            <a:endParaRPr kumimoji="0" sz="900" b="0" i="0" u="none" strike="noStrike" kern="0" cap="none" spc="0" normalizeH="0" baseline="0" noProof="0" dirty="0">
              <a:ln>
                <a:noFill/>
              </a:ln>
              <a:solidFill>
                <a:srgbClr val="FFFFFF"/>
              </a:solidFill>
              <a:effectLst/>
              <a:uLnTx/>
              <a:uFillTx/>
              <a:latin typeface="PT Sans"/>
              <a:ea typeface="PT Sans"/>
              <a:cs typeface="PT Sans"/>
              <a:sym typeface="PT Sans"/>
            </a:endParaRPr>
          </a:p>
        </p:txBody>
      </p:sp>
      <p:pic>
        <p:nvPicPr>
          <p:cNvPr id="186" name="Google Shape;186;p25" descr="picture of gour people putting their hand son top of eachohters'"/>
          <p:cNvPicPr preferRelativeResize="0"/>
          <p:nvPr/>
        </p:nvPicPr>
        <p:blipFill rotWithShape="1">
          <a:blip r:embed="rId10">
            <a:alphaModFix/>
          </a:blip>
          <a:srcRect/>
          <a:stretch/>
        </p:blipFill>
        <p:spPr>
          <a:xfrm>
            <a:off x="6592017" y="3689107"/>
            <a:ext cx="1167618" cy="914400"/>
          </a:xfrm>
          <a:prstGeom prst="rect">
            <a:avLst/>
          </a:prstGeom>
          <a:noFill/>
          <a:ln>
            <a:noFill/>
          </a:ln>
        </p:spPr>
      </p:pic>
      <p:sp>
        <p:nvSpPr>
          <p:cNvPr id="187" name="Google Shape;187;p25"/>
          <p:cNvSpPr/>
          <p:nvPr/>
        </p:nvSpPr>
        <p:spPr>
          <a:xfrm>
            <a:off x="8877016" y="1068235"/>
            <a:ext cx="2905250" cy="465189"/>
          </a:xfrm>
          <a:prstGeom prst="rect">
            <a:avLst/>
          </a:prstGeom>
          <a:solidFill>
            <a:srgbClr val="00315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smtClean="0">
                <a:ln>
                  <a:noFill/>
                </a:ln>
                <a:solidFill>
                  <a:srgbClr val="FFFFFF"/>
                </a:solidFill>
                <a:effectLst/>
                <a:uLnTx/>
                <a:uFillTx/>
                <a:latin typeface="PT Sans"/>
                <a:ea typeface="PT Sans"/>
                <a:cs typeface="PT Sans"/>
                <a:sym typeface="PT Sans"/>
              </a:rPr>
              <a:t>Successful Outcome</a:t>
            </a:r>
            <a:endParaRPr kumimoji="0" sz="1800" b="0" i="0" u="none" strike="noStrike" kern="0" cap="none" spc="0" normalizeH="0" baseline="0" noProof="0" dirty="0">
              <a:ln>
                <a:noFill/>
              </a:ln>
              <a:solidFill>
                <a:srgbClr val="FFFFFF"/>
              </a:solidFill>
              <a:effectLst/>
              <a:uLnTx/>
              <a:uFillTx/>
              <a:latin typeface="PT Sans"/>
              <a:ea typeface="PT Sans"/>
              <a:cs typeface="PT Sans"/>
              <a:sym typeface="PT Sans"/>
            </a:endParaRPr>
          </a:p>
        </p:txBody>
      </p:sp>
      <p:sp>
        <p:nvSpPr>
          <p:cNvPr id="188" name="Google Shape;188;p25"/>
          <p:cNvSpPr/>
          <p:nvPr/>
        </p:nvSpPr>
        <p:spPr>
          <a:xfrm>
            <a:off x="6139018" y="3622909"/>
            <a:ext cx="731520" cy="274320"/>
          </a:xfrm>
          <a:prstGeom prst="rect">
            <a:avLst/>
          </a:prstGeom>
          <a:solidFill>
            <a:srgbClr val="00315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FFFFFF"/>
                </a:solidFill>
                <a:effectLst/>
                <a:uLnTx/>
                <a:uFillTx/>
                <a:latin typeface="PT Sans"/>
                <a:ea typeface="PT Sans"/>
                <a:cs typeface="PT Sans"/>
                <a:sym typeface="PT Sans"/>
              </a:rPr>
              <a:t>Farmer</a:t>
            </a:r>
            <a:endParaRPr kumimoji="0" sz="900" b="0" i="0" u="none" strike="noStrike" kern="0" cap="none" spc="0" normalizeH="0" baseline="0" noProof="0" dirty="0">
              <a:ln>
                <a:noFill/>
              </a:ln>
              <a:solidFill>
                <a:srgbClr val="FFFFFF"/>
              </a:solidFill>
              <a:effectLst/>
              <a:uLnTx/>
              <a:uFillTx/>
              <a:latin typeface="PT Sans"/>
              <a:ea typeface="PT Sans"/>
              <a:cs typeface="PT Sans"/>
              <a:sym typeface="PT Sans"/>
            </a:endParaRPr>
          </a:p>
        </p:txBody>
      </p:sp>
      <p:sp>
        <p:nvSpPr>
          <p:cNvPr id="189" name="Google Shape;189;p25"/>
          <p:cNvSpPr/>
          <p:nvPr/>
        </p:nvSpPr>
        <p:spPr>
          <a:xfrm>
            <a:off x="6147502" y="4534224"/>
            <a:ext cx="731520" cy="274320"/>
          </a:xfrm>
          <a:prstGeom prst="rect">
            <a:avLst/>
          </a:prstGeom>
          <a:solidFill>
            <a:srgbClr val="00315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a:ln>
                  <a:noFill/>
                </a:ln>
                <a:solidFill>
                  <a:srgbClr val="FFFFFF"/>
                </a:solidFill>
                <a:effectLst/>
                <a:uLnTx/>
                <a:uFillTx/>
                <a:latin typeface="PT Sans"/>
                <a:ea typeface="PT Sans"/>
                <a:cs typeface="PT Sans"/>
                <a:sym typeface="PT Sans"/>
              </a:rPr>
              <a:t>Nursery</a:t>
            </a:r>
            <a:endParaRPr kumimoji="0" sz="900" b="0" i="0" u="none" strike="noStrike" kern="0" cap="none" spc="0" normalizeH="0" baseline="0" noProof="0">
              <a:ln>
                <a:noFill/>
              </a:ln>
              <a:solidFill>
                <a:srgbClr val="FFFFFF"/>
              </a:solidFill>
              <a:effectLst/>
              <a:uLnTx/>
              <a:uFillTx/>
              <a:latin typeface="PT Sans"/>
              <a:ea typeface="PT Sans"/>
              <a:cs typeface="PT Sans"/>
              <a:sym typeface="PT Sans"/>
            </a:endParaRPr>
          </a:p>
        </p:txBody>
      </p:sp>
      <p:sp>
        <p:nvSpPr>
          <p:cNvPr id="190" name="Google Shape;190;p25"/>
          <p:cNvSpPr/>
          <p:nvPr/>
        </p:nvSpPr>
        <p:spPr>
          <a:xfrm>
            <a:off x="7486674" y="3575168"/>
            <a:ext cx="731520" cy="274320"/>
          </a:xfrm>
          <a:prstGeom prst="rect">
            <a:avLst/>
          </a:prstGeom>
          <a:solidFill>
            <a:srgbClr val="00315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FFFFFF"/>
                </a:solidFill>
                <a:effectLst/>
                <a:uLnTx/>
                <a:uFillTx/>
                <a:latin typeface="PT Sans"/>
                <a:ea typeface="PT Sans"/>
                <a:cs typeface="PT Sans"/>
                <a:sym typeface="PT Sans"/>
              </a:rPr>
              <a:t>Seed Producer</a:t>
            </a:r>
            <a:endParaRPr kumimoji="0" sz="900" b="0" i="0" u="none" strike="noStrike" kern="0" cap="none" spc="0" normalizeH="0" baseline="0" noProof="0" dirty="0">
              <a:ln>
                <a:noFill/>
              </a:ln>
              <a:solidFill>
                <a:srgbClr val="FFFFFF"/>
              </a:solidFill>
              <a:effectLst/>
              <a:uLnTx/>
              <a:uFillTx/>
              <a:latin typeface="PT Sans"/>
              <a:ea typeface="PT Sans"/>
              <a:cs typeface="PT Sans"/>
              <a:sym typeface="PT Sans"/>
            </a:endParaRPr>
          </a:p>
        </p:txBody>
      </p:sp>
      <p:sp>
        <p:nvSpPr>
          <p:cNvPr id="191" name="Google Shape;191;p25"/>
          <p:cNvSpPr/>
          <p:nvPr/>
        </p:nvSpPr>
        <p:spPr>
          <a:xfrm>
            <a:off x="7536979" y="4476607"/>
            <a:ext cx="731520" cy="274320"/>
          </a:xfrm>
          <a:prstGeom prst="rect">
            <a:avLst/>
          </a:prstGeom>
          <a:solidFill>
            <a:srgbClr val="00315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a:ln>
                  <a:noFill/>
                </a:ln>
                <a:solidFill>
                  <a:srgbClr val="FFFFFF"/>
                </a:solidFill>
                <a:effectLst/>
                <a:uLnTx/>
                <a:uFillTx/>
                <a:latin typeface="PT Sans"/>
                <a:ea typeface="PT Sans"/>
                <a:cs typeface="PT Sans"/>
                <a:sym typeface="PT Sans"/>
              </a:rPr>
              <a:t>Plant Producer</a:t>
            </a:r>
            <a:endParaRPr kumimoji="0" sz="900" b="0" i="0" u="none" strike="noStrike" kern="0" cap="none" spc="0" normalizeH="0" baseline="0" noProof="0">
              <a:ln>
                <a:noFill/>
              </a:ln>
              <a:solidFill>
                <a:srgbClr val="FFFFFF"/>
              </a:solidFill>
              <a:effectLst/>
              <a:uLnTx/>
              <a:uFillTx/>
              <a:latin typeface="PT Sans"/>
              <a:ea typeface="PT Sans"/>
              <a:cs typeface="PT Sans"/>
              <a:sym typeface="PT Sans"/>
            </a:endParaRPr>
          </a:p>
        </p:txBody>
      </p:sp>
      <p:sp>
        <p:nvSpPr>
          <p:cNvPr id="192" name="Google Shape;192;p25"/>
          <p:cNvSpPr/>
          <p:nvPr/>
        </p:nvSpPr>
        <p:spPr>
          <a:xfrm>
            <a:off x="8877016" y="1841427"/>
            <a:ext cx="2905250" cy="738664"/>
          </a:xfrm>
          <a:prstGeom prst="rect">
            <a:avLst/>
          </a:prstGeom>
          <a:noFill/>
          <a:ln>
            <a:noFill/>
          </a:ln>
        </p:spPr>
        <p:txBody>
          <a:bodyPr spcFirstLastPara="1" wrap="square" lIns="91425" tIns="45700" rIns="91425" bIns="45700" anchor="t" anchorCtr="0">
            <a:noAutofit/>
          </a:bodyPr>
          <a:lstStyle/>
          <a:p>
            <a:pPr marL="11113"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1" u="none" strike="noStrike" kern="0" cap="none" spc="0" normalizeH="0" baseline="0" noProof="0" dirty="0">
                <a:ln>
                  <a:noFill/>
                </a:ln>
                <a:solidFill>
                  <a:srgbClr val="333333"/>
                </a:solidFill>
                <a:effectLst/>
                <a:uLnTx/>
                <a:uFillTx/>
                <a:latin typeface="PT Sans"/>
                <a:ea typeface="PT Sans"/>
                <a:cs typeface="PT Sans"/>
                <a:sym typeface="PT Sans"/>
              </a:rPr>
              <a:t>Enablement of provenance certification to meet </a:t>
            </a:r>
            <a:r>
              <a:rPr kumimoji="0" lang="en-US" sz="1400" b="1" i="1" u="none" strike="noStrike" kern="0" cap="none" spc="0" normalizeH="0" baseline="0" noProof="0" dirty="0" smtClean="0">
                <a:ln>
                  <a:noFill/>
                </a:ln>
                <a:solidFill>
                  <a:srgbClr val="333333"/>
                </a:solidFill>
                <a:effectLst/>
                <a:uLnTx/>
                <a:uFillTx/>
                <a:latin typeface="PT Sans"/>
                <a:ea typeface="PT Sans"/>
                <a:cs typeface="PT Sans"/>
                <a:sym typeface="PT Sans"/>
              </a:rPr>
              <a:t>Auditing standards!</a:t>
            </a:r>
            <a:endParaRPr kumimoji="0" sz="1400" b="1" i="1" u="none" strike="noStrike" kern="0" cap="none" spc="0" normalizeH="0" baseline="0" noProof="0" dirty="0">
              <a:ln>
                <a:noFill/>
              </a:ln>
              <a:solidFill>
                <a:srgbClr val="333333"/>
              </a:solidFill>
              <a:effectLst/>
              <a:uLnTx/>
              <a:uFillTx/>
              <a:latin typeface="PT Sans"/>
              <a:ea typeface="PT Sans"/>
              <a:cs typeface="PT Sans"/>
              <a:sym typeface="PT Sans"/>
            </a:endParaRPr>
          </a:p>
        </p:txBody>
      </p:sp>
      <p:pic>
        <p:nvPicPr>
          <p:cNvPr id="193" name="Google Shape;193;p25" descr="picture of a coin"/>
          <p:cNvPicPr preferRelativeResize="0"/>
          <p:nvPr/>
        </p:nvPicPr>
        <p:blipFill rotWithShape="1">
          <a:blip r:embed="rId11">
            <a:alphaModFix/>
          </a:blip>
          <a:srcRect/>
          <a:stretch/>
        </p:blipFill>
        <p:spPr>
          <a:xfrm>
            <a:off x="5374477" y="2603616"/>
            <a:ext cx="362229" cy="410171"/>
          </a:xfrm>
          <a:prstGeom prst="rect">
            <a:avLst/>
          </a:prstGeom>
          <a:noFill/>
          <a:ln>
            <a:noFill/>
          </a:ln>
        </p:spPr>
      </p:pic>
      <p:pic>
        <p:nvPicPr>
          <p:cNvPr id="194" name="Google Shape;194;p25" descr="picture of a coin"/>
          <p:cNvPicPr preferRelativeResize="0"/>
          <p:nvPr/>
        </p:nvPicPr>
        <p:blipFill rotWithShape="1">
          <a:blip r:embed="rId11">
            <a:alphaModFix/>
          </a:blip>
          <a:srcRect/>
          <a:stretch/>
        </p:blipFill>
        <p:spPr>
          <a:xfrm>
            <a:off x="5473353" y="2997776"/>
            <a:ext cx="362229" cy="410171"/>
          </a:xfrm>
          <a:prstGeom prst="rect">
            <a:avLst/>
          </a:prstGeom>
          <a:noFill/>
          <a:ln>
            <a:noFill/>
          </a:ln>
        </p:spPr>
      </p:pic>
      <p:pic>
        <p:nvPicPr>
          <p:cNvPr id="195" name="Google Shape;195;p25" descr="picture of a coin"/>
          <p:cNvPicPr preferRelativeResize="0"/>
          <p:nvPr/>
        </p:nvPicPr>
        <p:blipFill rotWithShape="1">
          <a:blip r:embed="rId11">
            <a:alphaModFix/>
          </a:blip>
          <a:srcRect/>
          <a:stretch/>
        </p:blipFill>
        <p:spPr>
          <a:xfrm>
            <a:off x="5224614" y="3365805"/>
            <a:ext cx="362229" cy="410171"/>
          </a:xfrm>
          <a:prstGeom prst="rect">
            <a:avLst/>
          </a:prstGeom>
          <a:noFill/>
          <a:ln>
            <a:noFill/>
          </a:ln>
        </p:spPr>
      </p:pic>
      <p:pic>
        <p:nvPicPr>
          <p:cNvPr id="196" name="Google Shape;196;p25" descr="picture of a coin with a red &quot;X&quot; through it"/>
          <p:cNvPicPr preferRelativeResize="0"/>
          <p:nvPr/>
        </p:nvPicPr>
        <p:blipFill rotWithShape="1">
          <a:blip r:embed="rId11">
            <a:alphaModFix/>
          </a:blip>
          <a:srcRect/>
          <a:stretch/>
        </p:blipFill>
        <p:spPr>
          <a:xfrm>
            <a:off x="3876843" y="3483459"/>
            <a:ext cx="362229" cy="410171"/>
          </a:xfrm>
          <a:prstGeom prst="rect">
            <a:avLst/>
          </a:prstGeom>
          <a:noFill/>
          <a:ln>
            <a:noFill/>
          </a:ln>
        </p:spPr>
      </p:pic>
      <p:sp>
        <p:nvSpPr>
          <p:cNvPr id="197" name="Google Shape;197;p25"/>
          <p:cNvSpPr/>
          <p:nvPr/>
        </p:nvSpPr>
        <p:spPr>
          <a:xfrm>
            <a:off x="3855454" y="3454611"/>
            <a:ext cx="1912933" cy="461665"/>
          </a:xfrm>
          <a:prstGeom prst="rect">
            <a:avLst/>
          </a:prstGeom>
          <a:noFill/>
          <a:ln>
            <a:noFill/>
          </a:ln>
        </p:spPr>
        <p:txBody>
          <a:bodyPr spcFirstLastPara="1" wrap="square" lIns="91425" tIns="45700" rIns="91425" bIns="45700" anchor="t" anchorCtr="0">
            <a:noAutofit/>
          </a:bodyPr>
          <a:lstStyle/>
          <a:p>
            <a:pPr marL="11112"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FF0000"/>
                </a:solidFill>
                <a:effectLst/>
                <a:uLnTx/>
                <a:uFillTx/>
                <a:latin typeface="PT Sans"/>
                <a:ea typeface="PT Sans"/>
                <a:cs typeface="PT Sans"/>
                <a:sym typeface="PT Sans"/>
              </a:rPr>
              <a:t>X</a:t>
            </a:r>
            <a:endParaRPr kumimoji="0" sz="2400" b="0" i="0" u="none" strike="noStrike" kern="0" cap="none" spc="0" normalizeH="0" baseline="0" noProof="0">
              <a:ln>
                <a:noFill/>
              </a:ln>
              <a:solidFill>
                <a:srgbClr val="FF0000"/>
              </a:solidFill>
              <a:effectLst/>
              <a:uLnTx/>
              <a:uFillTx/>
              <a:latin typeface="PT Sans"/>
              <a:ea typeface="PT Sans"/>
              <a:cs typeface="PT Sans"/>
              <a:sym typeface="PT Sans"/>
            </a:endParaRPr>
          </a:p>
        </p:txBody>
      </p:sp>
      <p:pic>
        <p:nvPicPr>
          <p:cNvPr id="2" name="Picture 1" descr="Picture of two people planting a flag"/>
          <p:cNvPicPr>
            <a:picLocks noChangeAspect="1"/>
          </p:cNvPicPr>
          <p:nvPr/>
        </p:nvPicPr>
        <p:blipFill>
          <a:blip r:embed="rId12"/>
          <a:stretch>
            <a:fillRect/>
          </a:stretch>
        </p:blipFill>
        <p:spPr>
          <a:xfrm>
            <a:off x="9693241" y="2613432"/>
            <a:ext cx="1042416" cy="1097280"/>
          </a:xfrm>
          <a:prstGeom prst="rect">
            <a:avLst/>
          </a:prstGeom>
        </p:spPr>
      </p:pic>
    </p:spTree>
    <p:extLst>
      <p:ext uri="{BB962C8B-B14F-4D97-AF65-F5344CB8AC3E}">
        <p14:creationId xmlns:p14="http://schemas.microsoft.com/office/powerpoint/2010/main" val="377716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9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9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9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9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9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8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9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7"/>
          <p:cNvSpPr txBox="1">
            <a:spLocks noGrp="1"/>
          </p:cNvSpPr>
          <p:nvPr>
            <p:ph type="title"/>
          </p:nvPr>
        </p:nvSpPr>
        <p:spPr>
          <a:xfrm>
            <a:off x="538347" y="60741"/>
            <a:ext cx="11348852" cy="642647"/>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lt1"/>
              </a:buClr>
              <a:buSzPts val="2800"/>
              <a:buFont typeface="PT Sans"/>
              <a:buNone/>
            </a:pPr>
            <a:r>
              <a:rPr lang="en-US" dirty="0" smtClean="0"/>
              <a:t>Enabling the Coffee Consortium </a:t>
            </a:r>
            <a:endParaRPr dirty="0"/>
          </a:p>
        </p:txBody>
      </p:sp>
      <p:grpSp>
        <p:nvGrpSpPr>
          <p:cNvPr id="6" name="Group 5" descr="Diagram of the Coffee Consortium. Shows that the seed producer, placnt producer, Nursery, Farmer, and Auditing Body all are needed to grow coffee."/>
          <p:cNvGrpSpPr/>
          <p:nvPr/>
        </p:nvGrpSpPr>
        <p:grpSpPr>
          <a:xfrm>
            <a:off x="3745928" y="2358808"/>
            <a:ext cx="4389120" cy="4114800"/>
            <a:chOff x="3745928" y="2358808"/>
            <a:chExt cx="4389120" cy="4114800"/>
          </a:xfrm>
        </p:grpSpPr>
        <p:pic>
          <p:nvPicPr>
            <p:cNvPr id="219" name="Google Shape;219;p27" descr="Picture representing the Consortium"/>
            <p:cNvPicPr preferRelativeResize="0"/>
            <p:nvPr/>
          </p:nvPicPr>
          <p:blipFill rotWithShape="1">
            <a:blip r:embed="rId3">
              <a:alphaModFix/>
            </a:blip>
            <a:srcRect/>
            <a:stretch/>
          </p:blipFill>
          <p:spPr>
            <a:xfrm>
              <a:off x="5370639" y="4306740"/>
              <a:ext cx="1280160" cy="1280160"/>
            </a:xfrm>
            <a:prstGeom prst="rect">
              <a:avLst/>
            </a:prstGeom>
            <a:noFill/>
            <a:ln>
              <a:noFill/>
            </a:ln>
          </p:spPr>
        </p:pic>
        <p:pic>
          <p:nvPicPr>
            <p:cNvPr id="220" name="Google Shape;220;p27" descr="picture of a Farmer"/>
            <p:cNvPicPr preferRelativeResize="0"/>
            <p:nvPr/>
          </p:nvPicPr>
          <p:blipFill rotWithShape="1">
            <a:blip r:embed="rId4">
              <a:alphaModFix/>
            </a:blip>
            <a:srcRect/>
            <a:stretch/>
          </p:blipFill>
          <p:spPr>
            <a:xfrm>
              <a:off x="4331454" y="3833226"/>
              <a:ext cx="600706" cy="640080"/>
            </a:xfrm>
            <a:prstGeom prst="rect">
              <a:avLst/>
            </a:prstGeom>
            <a:noFill/>
            <a:ln>
              <a:noFill/>
            </a:ln>
          </p:spPr>
        </p:pic>
        <p:pic>
          <p:nvPicPr>
            <p:cNvPr id="221" name="Google Shape;221;p27" descr="Picture representing the Auditing Body"/>
            <p:cNvPicPr preferRelativeResize="0"/>
            <p:nvPr/>
          </p:nvPicPr>
          <p:blipFill rotWithShape="1">
            <a:blip r:embed="rId5">
              <a:alphaModFix/>
            </a:blip>
            <a:srcRect/>
            <a:stretch/>
          </p:blipFill>
          <p:spPr>
            <a:xfrm>
              <a:off x="5666168" y="3107417"/>
              <a:ext cx="548640" cy="548640"/>
            </a:xfrm>
            <a:prstGeom prst="rect">
              <a:avLst/>
            </a:prstGeom>
            <a:noFill/>
            <a:ln>
              <a:noFill/>
            </a:ln>
          </p:spPr>
        </p:pic>
        <p:pic>
          <p:nvPicPr>
            <p:cNvPr id="222" name="Google Shape;222;p27" descr="Picture representing the Plant Producer"/>
            <p:cNvPicPr preferRelativeResize="0"/>
            <p:nvPr/>
          </p:nvPicPr>
          <p:blipFill rotWithShape="1">
            <a:blip r:embed="rId6">
              <a:alphaModFix/>
            </a:blip>
            <a:srcRect/>
            <a:stretch/>
          </p:blipFill>
          <p:spPr>
            <a:xfrm>
              <a:off x="7078099" y="5195784"/>
              <a:ext cx="548640" cy="548640"/>
            </a:xfrm>
            <a:prstGeom prst="rect">
              <a:avLst/>
            </a:prstGeom>
            <a:noFill/>
            <a:ln>
              <a:noFill/>
            </a:ln>
          </p:spPr>
        </p:pic>
        <p:pic>
          <p:nvPicPr>
            <p:cNvPr id="223" name="Google Shape;223;p27" descr="Picture representing a plant nursery"/>
            <p:cNvPicPr preferRelativeResize="0"/>
            <p:nvPr/>
          </p:nvPicPr>
          <p:blipFill rotWithShape="1">
            <a:blip r:embed="rId7">
              <a:alphaModFix/>
            </a:blip>
            <a:srcRect/>
            <a:stretch/>
          </p:blipFill>
          <p:spPr>
            <a:xfrm>
              <a:off x="4383520" y="5195784"/>
              <a:ext cx="548640" cy="548640"/>
            </a:xfrm>
            <a:prstGeom prst="rect">
              <a:avLst/>
            </a:prstGeom>
            <a:noFill/>
            <a:ln>
              <a:noFill/>
            </a:ln>
          </p:spPr>
        </p:pic>
        <p:pic>
          <p:nvPicPr>
            <p:cNvPr id="224" name="Google Shape;224;p27" descr="Picture of coffee beans"/>
            <p:cNvPicPr preferRelativeResize="0"/>
            <p:nvPr/>
          </p:nvPicPr>
          <p:blipFill rotWithShape="1">
            <a:blip r:embed="rId8">
              <a:alphaModFix/>
            </a:blip>
            <a:srcRect/>
            <a:stretch/>
          </p:blipFill>
          <p:spPr>
            <a:xfrm>
              <a:off x="7089278" y="3742231"/>
              <a:ext cx="548640" cy="548640"/>
            </a:xfrm>
            <a:prstGeom prst="rect">
              <a:avLst/>
            </a:prstGeom>
            <a:noFill/>
            <a:ln>
              <a:noFill/>
            </a:ln>
          </p:spPr>
        </p:pic>
        <p:cxnSp>
          <p:nvCxnSpPr>
            <p:cNvPr id="225" name="Google Shape;225;p27"/>
            <p:cNvCxnSpPr/>
            <p:nvPr/>
          </p:nvCxnSpPr>
          <p:spPr>
            <a:xfrm>
              <a:off x="5940490" y="3678366"/>
              <a:ext cx="0" cy="604712"/>
            </a:xfrm>
            <a:prstGeom prst="straightConnector1">
              <a:avLst/>
            </a:prstGeom>
            <a:noFill/>
            <a:ln w="19050" cap="flat" cmpd="sng">
              <a:solidFill>
                <a:schemeClr val="dk1"/>
              </a:solidFill>
              <a:prstDash val="solid"/>
              <a:round/>
              <a:headEnd type="triangle" w="med" len="med"/>
              <a:tailEnd type="triangle" w="med" len="med"/>
            </a:ln>
          </p:spPr>
        </p:cxnSp>
        <p:cxnSp>
          <p:nvCxnSpPr>
            <p:cNvPr id="226" name="Google Shape;226;p27"/>
            <p:cNvCxnSpPr/>
            <p:nvPr/>
          </p:nvCxnSpPr>
          <p:spPr>
            <a:xfrm>
              <a:off x="4914135" y="4212354"/>
              <a:ext cx="530852" cy="319944"/>
            </a:xfrm>
            <a:prstGeom prst="straightConnector1">
              <a:avLst/>
            </a:prstGeom>
            <a:noFill/>
            <a:ln w="19050" cap="flat" cmpd="sng">
              <a:solidFill>
                <a:schemeClr val="dk1"/>
              </a:solidFill>
              <a:prstDash val="solid"/>
              <a:round/>
              <a:headEnd type="triangle" w="med" len="med"/>
              <a:tailEnd type="triangle" w="med" len="med"/>
            </a:ln>
          </p:spPr>
        </p:cxnSp>
        <p:cxnSp>
          <p:nvCxnSpPr>
            <p:cNvPr id="227" name="Google Shape;227;p27"/>
            <p:cNvCxnSpPr/>
            <p:nvPr/>
          </p:nvCxnSpPr>
          <p:spPr>
            <a:xfrm rot="10800000" flipH="1">
              <a:off x="4983447" y="5106368"/>
              <a:ext cx="365760" cy="365856"/>
            </a:xfrm>
            <a:prstGeom prst="straightConnector1">
              <a:avLst/>
            </a:prstGeom>
            <a:noFill/>
            <a:ln w="19050" cap="flat" cmpd="sng">
              <a:solidFill>
                <a:schemeClr val="dk1"/>
              </a:solidFill>
              <a:prstDash val="solid"/>
              <a:round/>
              <a:headEnd type="triangle" w="med" len="med"/>
              <a:tailEnd type="triangle" w="med" len="med"/>
            </a:ln>
          </p:spPr>
        </p:cxnSp>
        <p:cxnSp>
          <p:nvCxnSpPr>
            <p:cNvPr id="228" name="Google Shape;228;p27"/>
            <p:cNvCxnSpPr/>
            <p:nvPr/>
          </p:nvCxnSpPr>
          <p:spPr>
            <a:xfrm>
              <a:off x="6554103" y="5145546"/>
              <a:ext cx="365760" cy="319944"/>
            </a:xfrm>
            <a:prstGeom prst="straightConnector1">
              <a:avLst/>
            </a:prstGeom>
            <a:noFill/>
            <a:ln w="19050" cap="flat" cmpd="sng">
              <a:solidFill>
                <a:schemeClr val="dk1"/>
              </a:solidFill>
              <a:prstDash val="solid"/>
              <a:round/>
              <a:headEnd type="triangle" w="med" len="med"/>
              <a:tailEnd type="triangle" w="med" len="med"/>
            </a:ln>
          </p:spPr>
        </p:cxnSp>
        <p:cxnSp>
          <p:nvCxnSpPr>
            <p:cNvPr id="229" name="Google Shape;229;p27"/>
            <p:cNvCxnSpPr/>
            <p:nvPr/>
          </p:nvCxnSpPr>
          <p:spPr>
            <a:xfrm rot="10800000" flipH="1">
              <a:off x="6449273" y="4098006"/>
              <a:ext cx="558039" cy="365856"/>
            </a:xfrm>
            <a:prstGeom prst="straightConnector1">
              <a:avLst/>
            </a:prstGeom>
            <a:noFill/>
            <a:ln w="19050" cap="flat" cmpd="sng">
              <a:solidFill>
                <a:schemeClr val="dk1"/>
              </a:solidFill>
              <a:prstDash val="solid"/>
              <a:round/>
              <a:headEnd type="triangle" w="med" len="med"/>
              <a:tailEnd type="triangle" w="med" len="med"/>
            </a:ln>
          </p:spPr>
        </p:cxnSp>
        <p:sp>
          <p:nvSpPr>
            <p:cNvPr id="2" name="Oval 1"/>
            <p:cNvSpPr/>
            <p:nvPr/>
          </p:nvSpPr>
          <p:spPr>
            <a:xfrm>
              <a:off x="3745928" y="2358808"/>
              <a:ext cx="4389120" cy="411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9" name="Group 8" descr="Picture says: Farmer&#10;Grows the coffee crop and meets consortium standard for certifications.&#10;obtains and maintains organic certification approval from the Auditing Body for Expansion."/>
          <p:cNvGrpSpPr/>
          <p:nvPr/>
        </p:nvGrpSpPr>
        <p:grpSpPr>
          <a:xfrm>
            <a:off x="265466" y="2207030"/>
            <a:ext cx="3623499" cy="1475736"/>
            <a:chOff x="265466" y="2207030"/>
            <a:chExt cx="3623499" cy="1475736"/>
          </a:xfrm>
        </p:grpSpPr>
        <p:sp>
          <p:nvSpPr>
            <p:cNvPr id="234" name="Google Shape;234;p27"/>
            <p:cNvSpPr/>
            <p:nvPr/>
          </p:nvSpPr>
          <p:spPr>
            <a:xfrm>
              <a:off x="265466" y="2728659"/>
              <a:ext cx="3623499" cy="954107"/>
            </a:xfrm>
            <a:prstGeom prst="rect">
              <a:avLst/>
            </a:prstGeom>
            <a:noFill/>
            <a:ln>
              <a:noFill/>
            </a:ln>
          </p:spPr>
          <p:txBody>
            <a:bodyPr spcFirstLastPara="1" wrap="square" lIns="91425" tIns="45700" rIns="91425" bIns="45700" anchor="t" anchorCtr="0">
              <a:noAutofit/>
            </a:bodyPr>
            <a:lstStyle/>
            <a:p>
              <a:pPr marL="165100" marR="0" lvl="0" indent="-165100" algn="l" defTabSz="914400" rtl="0" eaLnBrk="1" fontAlgn="auto" latinLnBrk="0" hangingPunct="1">
                <a:lnSpc>
                  <a:spcPct val="100000"/>
                </a:lnSpc>
                <a:spcBef>
                  <a:spcPts val="0"/>
                </a:spcBef>
                <a:spcAft>
                  <a:spcPts val="0"/>
                </a:spcAft>
                <a:buClr>
                  <a:srgbClr val="333333"/>
                </a:buClr>
                <a:buSzPts val="1400"/>
                <a:buFont typeface="Arial"/>
                <a:buChar char="•"/>
                <a:tabLst/>
                <a:defRPr/>
              </a:pPr>
              <a:r>
                <a:rPr kumimoji="0" lang="en-US" sz="1400" b="1" i="0" u="none" strike="noStrike" kern="0" cap="none" spc="0" normalizeH="0" baseline="0" noProof="0" dirty="0">
                  <a:ln>
                    <a:noFill/>
                  </a:ln>
                  <a:solidFill>
                    <a:srgbClr val="333333"/>
                  </a:solidFill>
                  <a:effectLst/>
                  <a:uLnTx/>
                  <a:uFillTx/>
                  <a:latin typeface="PT Sans"/>
                  <a:ea typeface="PT Sans"/>
                  <a:cs typeface="PT Sans"/>
                  <a:sym typeface="PT Sans"/>
                </a:rPr>
                <a:t>G</a:t>
              </a:r>
              <a:r>
                <a:rPr kumimoji="0" lang="en-US" sz="1400" b="1" i="0" u="none" strike="noStrike" kern="0" cap="none" spc="0" normalizeH="0" baseline="0" noProof="0" dirty="0" smtClean="0">
                  <a:ln>
                    <a:noFill/>
                  </a:ln>
                  <a:solidFill>
                    <a:srgbClr val="333333"/>
                  </a:solidFill>
                  <a:effectLst/>
                  <a:uLnTx/>
                  <a:uFillTx/>
                  <a:latin typeface="PT Sans"/>
                  <a:ea typeface="PT Sans"/>
                  <a:cs typeface="PT Sans"/>
                  <a:sym typeface="PT Sans"/>
                </a:rPr>
                <a:t>rows</a:t>
              </a:r>
              <a:r>
                <a:rPr kumimoji="0" lang="en-US" sz="1400" b="0" i="0" u="none" strike="noStrike" kern="0" cap="none" spc="0" normalizeH="0" baseline="0" noProof="0" dirty="0" smtClean="0">
                  <a:ln>
                    <a:noFill/>
                  </a:ln>
                  <a:solidFill>
                    <a:srgbClr val="333333"/>
                  </a:solidFill>
                  <a:effectLst/>
                  <a:uLnTx/>
                  <a:uFillTx/>
                  <a:latin typeface="PT Sans"/>
                  <a:ea typeface="PT Sans"/>
                  <a:cs typeface="PT Sans"/>
                  <a:sym typeface="PT Sans"/>
                </a:rPr>
                <a:t> </a:t>
              </a:r>
              <a:r>
                <a:rPr kumimoji="0" lang="en-US" sz="1400" b="0" i="0" u="none" strike="noStrike" kern="0" cap="none" spc="0" normalizeH="0" baseline="0" noProof="0" dirty="0">
                  <a:ln>
                    <a:noFill/>
                  </a:ln>
                  <a:solidFill>
                    <a:srgbClr val="333333"/>
                  </a:solidFill>
                  <a:effectLst/>
                  <a:uLnTx/>
                  <a:uFillTx/>
                  <a:latin typeface="PT Sans"/>
                  <a:ea typeface="PT Sans"/>
                  <a:cs typeface="PT Sans"/>
                  <a:sym typeface="PT Sans"/>
                </a:rPr>
                <a:t>the coffee crop </a:t>
              </a:r>
              <a:r>
                <a:rPr kumimoji="0" lang="en-US" sz="1400" b="0" i="0" u="none" strike="noStrike" kern="0" cap="none" spc="0" normalizeH="0" baseline="0" noProof="0" dirty="0" smtClean="0">
                  <a:ln>
                    <a:noFill/>
                  </a:ln>
                  <a:solidFill>
                    <a:srgbClr val="333333"/>
                  </a:solidFill>
                  <a:effectLst/>
                  <a:uLnTx/>
                  <a:uFillTx/>
                  <a:latin typeface="PT Sans"/>
                  <a:ea typeface="PT Sans"/>
                  <a:cs typeface="PT Sans"/>
                  <a:sym typeface="PT Sans"/>
                </a:rPr>
                <a:t>and meets Consortium standards for certifications</a:t>
              </a:r>
            </a:p>
            <a:p>
              <a:pPr marL="165100" marR="0" lvl="0" indent="-165100" algn="l" defTabSz="914400" rtl="0" eaLnBrk="1" fontAlgn="auto" latinLnBrk="0" hangingPunct="1">
                <a:lnSpc>
                  <a:spcPct val="100000"/>
                </a:lnSpc>
                <a:spcBef>
                  <a:spcPts val="0"/>
                </a:spcBef>
                <a:spcAft>
                  <a:spcPts val="0"/>
                </a:spcAft>
                <a:buClr>
                  <a:srgbClr val="333333"/>
                </a:buClr>
                <a:buSzPts val="1400"/>
                <a:buFont typeface="Arial"/>
                <a:buChar char="•"/>
                <a:tabLst/>
                <a:defRPr/>
              </a:pPr>
              <a:r>
                <a:rPr kumimoji="0" lang="en-US" sz="1400" b="1" i="0" u="none" strike="noStrike" kern="0" cap="none" spc="0" normalizeH="0" baseline="0" noProof="0" dirty="0" smtClean="0">
                  <a:ln>
                    <a:noFill/>
                  </a:ln>
                  <a:solidFill>
                    <a:srgbClr val="333333"/>
                  </a:solidFill>
                  <a:effectLst/>
                  <a:uLnTx/>
                  <a:uFillTx/>
                  <a:latin typeface="PT Sans"/>
                  <a:ea typeface="PT Sans"/>
                  <a:cs typeface="PT Sans"/>
                  <a:sym typeface="PT Sans"/>
                </a:rPr>
                <a:t>Obtains</a:t>
              </a:r>
              <a:r>
                <a:rPr kumimoji="0" lang="en-US" sz="1400" b="0" i="0" u="none" strike="noStrike" kern="0" cap="none" spc="0" normalizeH="0" baseline="0" noProof="0" dirty="0" smtClean="0">
                  <a:ln>
                    <a:noFill/>
                  </a:ln>
                  <a:solidFill>
                    <a:srgbClr val="333333"/>
                  </a:solidFill>
                  <a:effectLst/>
                  <a:uLnTx/>
                  <a:uFillTx/>
                  <a:latin typeface="PT Sans"/>
                  <a:ea typeface="PT Sans"/>
                  <a:cs typeface="PT Sans"/>
                  <a:sym typeface="PT Sans"/>
                </a:rPr>
                <a:t> and maintains organic </a:t>
              </a:r>
              <a:r>
                <a:rPr kumimoji="0" lang="en-US" sz="1400" b="0" i="0" u="none" strike="noStrike" kern="0" cap="none" spc="0" normalizeH="0" baseline="0" noProof="0" dirty="0">
                  <a:ln>
                    <a:noFill/>
                  </a:ln>
                  <a:solidFill>
                    <a:srgbClr val="333333"/>
                  </a:solidFill>
                  <a:effectLst/>
                  <a:uLnTx/>
                  <a:uFillTx/>
                  <a:latin typeface="PT Sans"/>
                  <a:ea typeface="PT Sans"/>
                  <a:cs typeface="PT Sans"/>
                  <a:sym typeface="PT Sans"/>
                </a:rPr>
                <a:t>certification approval from </a:t>
              </a:r>
              <a:r>
                <a:rPr kumimoji="0" lang="en-US" sz="1400" b="0" i="0" u="none" strike="noStrike" kern="0" cap="none" spc="0" normalizeH="0" baseline="0" noProof="0" dirty="0" smtClean="0">
                  <a:ln>
                    <a:noFill/>
                  </a:ln>
                  <a:solidFill>
                    <a:srgbClr val="333333"/>
                  </a:solidFill>
                  <a:effectLst/>
                  <a:uLnTx/>
                  <a:uFillTx/>
                  <a:latin typeface="PT Sans"/>
                  <a:ea typeface="PT Sans"/>
                  <a:cs typeface="PT Sans"/>
                  <a:sym typeface="PT Sans"/>
                </a:rPr>
                <a:t>the Auditing Body for expansion.</a:t>
              </a:r>
              <a:endParaRPr kumimoji="0" sz="1400" b="0" i="0" u="none" strike="noStrike" kern="0" cap="none" spc="0" normalizeH="0" baseline="0" noProof="0" dirty="0">
                <a:ln>
                  <a:noFill/>
                </a:ln>
                <a:solidFill>
                  <a:srgbClr val="333333"/>
                </a:solidFill>
                <a:effectLst/>
                <a:uLnTx/>
                <a:uFillTx/>
                <a:latin typeface="PT Sans"/>
                <a:ea typeface="PT Sans"/>
                <a:cs typeface="PT Sans"/>
                <a:sym typeface="PT Sans"/>
              </a:endParaRPr>
            </a:p>
          </p:txBody>
        </p:sp>
        <p:pic>
          <p:nvPicPr>
            <p:cNvPr id="24" name="Google Shape;220;p27" descr="Picture of a farmer"/>
            <p:cNvPicPr preferRelativeResize="0"/>
            <p:nvPr/>
          </p:nvPicPr>
          <p:blipFill rotWithShape="1">
            <a:blip r:embed="rId4">
              <a:alphaModFix/>
            </a:blip>
            <a:srcRect/>
            <a:stretch/>
          </p:blipFill>
          <p:spPr>
            <a:xfrm>
              <a:off x="276926" y="2271459"/>
              <a:ext cx="457200" cy="457200"/>
            </a:xfrm>
            <a:prstGeom prst="rect">
              <a:avLst/>
            </a:prstGeom>
            <a:noFill/>
            <a:ln>
              <a:noFill/>
            </a:ln>
          </p:spPr>
        </p:pic>
        <p:sp>
          <p:nvSpPr>
            <p:cNvPr id="3" name="Rectangle 2"/>
            <p:cNvSpPr/>
            <p:nvPr/>
          </p:nvSpPr>
          <p:spPr>
            <a:xfrm>
              <a:off x="663532" y="2207030"/>
              <a:ext cx="793807"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333333"/>
                  </a:solidFill>
                  <a:effectLst/>
                  <a:uLnTx/>
                  <a:uFillTx/>
                  <a:latin typeface="PT Sans"/>
                  <a:ea typeface="PT Sans"/>
                  <a:cs typeface="PT Sans"/>
                  <a:sym typeface="PT Sans"/>
                </a:rPr>
                <a:t>Farmer</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4" name="Group 3" descr="Picture says: Auditing Body&#10;Monitors and manages certification throughout the coffee plant's lifecycle.&#10;hosts &amp; manages the technical expertise for the Block chain enabled authentication mechanism. &#10;Facilitates the Coffee Consortium's trusted information flow. "/>
          <p:cNvGrpSpPr/>
          <p:nvPr/>
        </p:nvGrpSpPr>
        <p:grpSpPr>
          <a:xfrm>
            <a:off x="2596367" y="894812"/>
            <a:ext cx="8074035" cy="1359601"/>
            <a:chOff x="2596367" y="894812"/>
            <a:chExt cx="8074035" cy="1359601"/>
          </a:xfrm>
        </p:grpSpPr>
        <p:sp>
          <p:nvSpPr>
            <p:cNvPr id="232" name="Google Shape;232;p27"/>
            <p:cNvSpPr/>
            <p:nvPr/>
          </p:nvSpPr>
          <p:spPr>
            <a:xfrm>
              <a:off x="2596367" y="1446443"/>
              <a:ext cx="8074035" cy="807970"/>
            </a:xfrm>
            <a:prstGeom prst="rect">
              <a:avLst/>
            </a:prstGeom>
            <a:noFill/>
            <a:ln>
              <a:noFill/>
            </a:ln>
          </p:spPr>
          <p:txBody>
            <a:bodyPr spcFirstLastPara="1" wrap="square" lIns="91425" tIns="45700" rIns="91425" bIns="45700" anchor="t" anchorCtr="0">
              <a:noAutofit/>
            </a:bodyPr>
            <a:lstStyle/>
            <a:p>
              <a:pPr marL="165100" marR="0" lvl="0" indent="-165100" algn="l" defTabSz="914400" rtl="0" eaLnBrk="1" fontAlgn="auto" latinLnBrk="0" hangingPunct="1">
                <a:lnSpc>
                  <a:spcPct val="100000"/>
                </a:lnSpc>
                <a:spcBef>
                  <a:spcPts val="0"/>
                </a:spcBef>
                <a:spcAft>
                  <a:spcPts val="0"/>
                </a:spcAft>
                <a:buClr>
                  <a:srgbClr val="333333"/>
                </a:buClr>
                <a:buSzPts val="1400"/>
                <a:buFont typeface="Arial"/>
                <a:buChar char="•"/>
                <a:tabLst/>
                <a:defRPr/>
              </a:pPr>
              <a:r>
                <a:rPr kumimoji="0" lang="en-US" sz="1400" b="1" i="0" u="none" strike="noStrike" kern="0" cap="none" spc="0" normalizeH="0" baseline="0" noProof="0" dirty="0">
                  <a:ln>
                    <a:noFill/>
                  </a:ln>
                  <a:solidFill>
                    <a:srgbClr val="333333"/>
                  </a:solidFill>
                  <a:effectLst/>
                  <a:uLnTx/>
                  <a:uFillTx/>
                  <a:latin typeface="PT Sans"/>
                  <a:ea typeface="PT Sans"/>
                  <a:cs typeface="PT Sans"/>
                  <a:sym typeface="PT Sans"/>
                </a:rPr>
                <a:t>M</a:t>
              </a:r>
              <a:r>
                <a:rPr kumimoji="0" lang="en-US" sz="1400" b="1" i="0" u="none" strike="noStrike" kern="0" cap="none" spc="0" normalizeH="0" baseline="0" noProof="0" dirty="0" smtClean="0">
                  <a:ln>
                    <a:noFill/>
                  </a:ln>
                  <a:solidFill>
                    <a:srgbClr val="333333"/>
                  </a:solidFill>
                  <a:effectLst/>
                  <a:uLnTx/>
                  <a:uFillTx/>
                  <a:latin typeface="PT Sans"/>
                  <a:ea typeface="PT Sans"/>
                  <a:cs typeface="PT Sans"/>
                  <a:sym typeface="PT Sans"/>
                </a:rPr>
                <a:t>onitors</a:t>
              </a:r>
              <a:r>
                <a:rPr kumimoji="0" lang="en-US" sz="1400" b="0" i="0" u="none" strike="noStrike" kern="0" cap="none" spc="0" normalizeH="0" baseline="0" noProof="0" dirty="0" smtClean="0">
                  <a:ln>
                    <a:noFill/>
                  </a:ln>
                  <a:solidFill>
                    <a:srgbClr val="333333"/>
                  </a:solidFill>
                  <a:effectLst/>
                  <a:uLnTx/>
                  <a:uFillTx/>
                  <a:latin typeface="PT Sans"/>
                  <a:ea typeface="PT Sans"/>
                  <a:cs typeface="PT Sans"/>
                  <a:sym typeface="PT Sans"/>
                </a:rPr>
                <a:t> </a:t>
              </a:r>
              <a:r>
                <a:rPr kumimoji="0" lang="en-US" sz="1400" b="1" i="0" u="none" strike="noStrike" kern="0" cap="none" spc="0" normalizeH="0" baseline="0" noProof="0" dirty="0">
                  <a:ln>
                    <a:noFill/>
                  </a:ln>
                  <a:solidFill>
                    <a:srgbClr val="333333"/>
                  </a:solidFill>
                  <a:effectLst/>
                  <a:uLnTx/>
                  <a:uFillTx/>
                  <a:latin typeface="PT Sans"/>
                  <a:ea typeface="PT Sans"/>
                  <a:cs typeface="PT Sans"/>
                  <a:sym typeface="PT Sans"/>
                </a:rPr>
                <a:t>and manages </a:t>
              </a:r>
              <a:r>
                <a:rPr kumimoji="0" lang="en-US" sz="1400" b="0" i="0" u="none" strike="noStrike" kern="0" cap="none" spc="0" normalizeH="0" baseline="0" noProof="0" dirty="0">
                  <a:ln>
                    <a:noFill/>
                  </a:ln>
                  <a:solidFill>
                    <a:srgbClr val="333333"/>
                  </a:solidFill>
                  <a:effectLst/>
                  <a:uLnTx/>
                  <a:uFillTx/>
                  <a:latin typeface="PT Sans"/>
                  <a:ea typeface="PT Sans"/>
                  <a:cs typeface="PT Sans"/>
                  <a:sym typeface="PT Sans"/>
                </a:rPr>
                <a:t>certification throughout the coffee </a:t>
              </a:r>
              <a:r>
                <a:rPr kumimoji="0" lang="en-US" sz="1400" b="0" i="0" u="none" strike="noStrike" kern="0" cap="none" spc="0" normalizeH="0" baseline="0" noProof="0" dirty="0" smtClean="0">
                  <a:ln>
                    <a:noFill/>
                  </a:ln>
                  <a:solidFill>
                    <a:srgbClr val="333333"/>
                  </a:solidFill>
                  <a:effectLst/>
                  <a:uLnTx/>
                  <a:uFillTx/>
                  <a:latin typeface="PT Sans"/>
                  <a:ea typeface="PT Sans"/>
                  <a:cs typeface="PT Sans"/>
                  <a:sym typeface="PT Sans"/>
                </a:rPr>
                <a:t>plant’s </a:t>
              </a:r>
              <a:r>
                <a:rPr kumimoji="0" lang="en-US" sz="1400" b="0" i="0" u="none" strike="noStrike" kern="0" cap="none" spc="0" normalizeH="0" baseline="0" noProof="0" dirty="0">
                  <a:ln>
                    <a:noFill/>
                  </a:ln>
                  <a:solidFill>
                    <a:srgbClr val="333333"/>
                  </a:solidFill>
                  <a:effectLst/>
                  <a:uLnTx/>
                  <a:uFillTx/>
                  <a:latin typeface="PT Sans"/>
                  <a:ea typeface="PT Sans"/>
                  <a:cs typeface="PT Sans"/>
                  <a:sym typeface="PT Sans"/>
                </a:rPr>
                <a:t>lifecycle</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165100" marR="0" lvl="0" indent="-165100" algn="l" defTabSz="914400" rtl="0" eaLnBrk="1" fontAlgn="auto" latinLnBrk="0" hangingPunct="1">
                <a:lnSpc>
                  <a:spcPct val="100000"/>
                </a:lnSpc>
                <a:spcBef>
                  <a:spcPts val="0"/>
                </a:spcBef>
                <a:spcAft>
                  <a:spcPts val="0"/>
                </a:spcAft>
                <a:buClr>
                  <a:srgbClr val="333333"/>
                </a:buClr>
                <a:buSzPts val="1400"/>
                <a:buFont typeface="Arial"/>
                <a:buChar char="•"/>
                <a:tabLst/>
                <a:defRPr/>
              </a:pPr>
              <a:r>
                <a:rPr kumimoji="0" lang="en-US" sz="1400" b="1" i="0" u="none" strike="noStrike" kern="0" cap="none" spc="0" normalizeH="0" baseline="0" noProof="0" dirty="0" smtClean="0">
                  <a:ln>
                    <a:noFill/>
                  </a:ln>
                  <a:solidFill>
                    <a:srgbClr val="333333"/>
                  </a:solidFill>
                  <a:effectLst/>
                  <a:uLnTx/>
                  <a:uFillTx/>
                  <a:latin typeface="PT Sans"/>
                  <a:ea typeface="PT Sans"/>
                  <a:cs typeface="PT Sans"/>
                  <a:sym typeface="PT Sans"/>
                </a:rPr>
                <a:t>Hosts &amp; manages </a:t>
              </a:r>
              <a:r>
                <a:rPr kumimoji="0" lang="en-US" sz="1400" b="0" i="0" u="none" strike="noStrike" kern="0" cap="none" spc="0" normalizeH="0" baseline="0" noProof="0" dirty="0" smtClean="0">
                  <a:ln>
                    <a:noFill/>
                  </a:ln>
                  <a:solidFill>
                    <a:srgbClr val="333333"/>
                  </a:solidFill>
                  <a:effectLst/>
                  <a:uLnTx/>
                  <a:uFillTx/>
                  <a:latin typeface="PT Sans"/>
                  <a:ea typeface="PT Sans"/>
                  <a:cs typeface="PT Sans"/>
                  <a:sym typeface="PT Sans"/>
                </a:rPr>
                <a:t>the </a:t>
              </a:r>
              <a:r>
                <a:rPr kumimoji="0" lang="en-US" sz="1400" b="0" i="0" u="none" strike="noStrike" kern="0" cap="none" spc="0" normalizeH="0" baseline="0" noProof="0" dirty="0">
                  <a:ln>
                    <a:noFill/>
                  </a:ln>
                  <a:solidFill>
                    <a:srgbClr val="333333"/>
                  </a:solidFill>
                  <a:effectLst/>
                  <a:uLnTx/>
                  <a:uFillTx/>
                  <a:latin typeface="PT Sans"/>
                  <a:ea typeface="PT Sans"/>
                  <a:cs typeface="PT Sans"/>
                  <a:sym typeface="PT Sans"/>
                </a:rPr>
                <a:t>technical </a:t>
              </a:r>
              <a:r>
                <a:rPr kumimoji="0" lang="en-US" sz="1400" b="0" i="0" u="none" strike="noStrike" kern="0" cap="none" spc="0" normalizeH="0" baseline="0" noProof="0" dirty="0" smtClean="0">
                  <a:ln>
                    <a:noFill/>
                  </a:ln>
                  <a:solidFill>
                    <a:srgbClr val="333333"/>
                  </a:solidFill>
                  <a:effectLst/>
                  <a:uLnTx/>
                  <a:uFillTx/>
                  <a:latin typeface="PT Sans"/>
                  <a:ea typeface="PT Sans"/>
                  <a:cs typeface="PT Sans"/>
                  <a:sym typeface="PT Sans"/>
                </a:rPr>
                <a:t>expertise for the </a:t>
              </a:r>
              <a:r>
                <a:rPr kumimoji="0" lang="en-US" sz="1400" b="0" i="0" u="none" strike="noStrike" kern="0" cap="none" spc="0" normalizeH="0" baseline="0" noProof="0" dirty="0">
                  <a:ln>
                    <a:noFill/>
                  </a:ln>
                  <a:solidFill>
                    <a:srgbClr val="333333"/>
                  </a:solidFill>
                  <a:effectLst/>
                  <a:uLnTx/>
                  <a:uFillTx/>
                  <a:latin typeface="PT Sans"/>
                  <a:ea typeface="PT Sans"/>
                  <a:cs typeface="PT Sans"/>
                  <a:sym typeface="PT Sans"/>
                </a:rPr>
                <a:t>B</a:t>
              </a:r>
              <a:r>
                <a:rPr kumimoji="0" lang="en-US" sz="1400" b="0" i="0" u="none" strike="noStrike" kern="0" cap="none" spc="0" normalizeH="0" baseline="0" noProof="0" dirty="0" smtClean="0">
                  <a:ln>
                    <a:noFill/>
                  </a:ln>
                  <a:solidFill>
                    <a:srgbClr val="333333"/>
                  </a:solidFill>
                  <a:effectLst/>
                  <a:uLnTx/>
                  <a:uFillTx/>
                  <a:latin typeface="PT Sans"/>
                  <a:ea typeface="PT Sans"/>
                  <a:cs typeface="PT Sans"/>
                  <a:sym typeface="PT Sans"/>
                </a:rPr>
                <a:t>lockchain </a:t>
              </a:r>
              <a:r>
                <a:rPr kumimoji="0" lang="en-US" sz="1400" b="0" i="0" u="none" strike="noStrike" kern="0" cap="none" spc="0" normalizeH="0" baseline="0" noProof="0" dirty="0">
                  <a:ln>
                    <a:noFill/>
                  </a:ln>
                  <a:solidFill>
                    <a:srgbClr val="333333"/>
                  </a:solidFill>
                  <a:effectLst/>
                  <a:uLnTx/>
                  <a:uFillTx/>
                  <a:latin typeface="PT Sans"/>
                  <a:ea typeface="PT Sans"/>
                  <a:cs typeface="PT Sans"/>
                  <a:sym typeface="PT Sans"/>
                </a:rPr>
                <a:t>enabled authentication </a:t>
              </a:r>
              <a:r>
                <a:rPr kumimoji="0" lang="en-US" sz="1400" b="0" i="0" u="none" strike="noStrike" kern="0" cap="none" spc="0" normalizeH="0" baseline="0" noProof="0" dirty="0" smtClean="0">
                  <a:ln>
                    <a:noFill/>
                  </a:ln>
                  <a:solidFill>
                    <a:srgbClr val="333333"/>
                  </a:solidFill>
                  <a:effectLst/>
                  <a:uLnTx/>
                  <a:uFillTx/>
                  <a:latin typeface="PT Sans"/>
                  <a:ea typeface="PT Sans"/>
                  <a:cs typeface="PT Sans"/>
                  <a:sym typeface="PT Sans"/>
                </a:rPr>
                <a:t>mechanism</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165100" marR="0" lvl="0" indent="-165100" algn="l" defTabSz="914400" rtl="0" eaLnBrk="1" fontAlgn="auto" latinLnBrk="0" hangingPunct="1">
                <a:lnSpc>
                  <a:spcPct val="100000"/>
                </a:lnSpc>
                <a:spcBef>
                  <a:spcPts val="0"/>
                </a:spcBef>
                <a:spcAft>
                  <a:spcPts val="0"/>
                </a:spcAft>
                <a:buClr>
                  <a:srgbClr val="333333"/>
                </a:buClr>
                <a:buSzPts val="1400"/>
                <a:buFont typeface="Arial"/>
                <a:buChar char="•"/>
                <a:tabLst/>
                <a:defRPr/>
              </a:pPr>
              <a:r>
                <a:rPr kumimoji="0" lang="en-US" sz="1400" b="1" i="0" u="none" strike="noStrike" kern="0" cap="none" spc="0" normalizeH="0" baseline="0" noProof="0" dirty="0" smtClean="0">
                  <a:ln>
                    <a:noFill/>
                  </a:ln>
                  <a:solidFill>
                    <a:srgbClr val="333333"/>
                  </a:solidFill>
                  <a:effectLst/>
                  <a:uLnTx/>
                  <a:uFillTx/>
                  <a:latin typeface="PT Sans"/>
                  <a:ea typeface="PT Sans"/>
                  <a:cs typeface="PT Sans"/>
                  <a:sym typeface="PT Sans"/>
                </a:rPr>
                <a:t>Facilitates</a:t>
              </a:r>
              <a:r>
                <a:rPr kumimoji="0" lang="en-US" sz="1400" b="0" i="0" u="none" strike="noStrike" kern="0" cap="none" spc="0" normalizeH="0" baseline="0" noProof="0" dirty="0" smtClean="0">
                  <a:ln>
                    <a:noFill/>
                  </a:ln>
                  <a:solidFill>
                    <a:srgbClr val="333333"/>
                  </a:solidFill>
                  <a:effectLst/>
                  <a:uLnTx/>
                  <a:uFillTx/>
                  <a:latin typeface="PT Sans"/>
                  <a:ea typeface="PT Sans"/>
                  <a:cs typeface="PT Sans"/>
                  <a:sym typeface="PT Sans"/>
                </a:rPr>
                <a:t> the </a:t>
              </a:r>
              <a:r>
                <a:rPr kumimoji="0" lang="en-US" sz="1400" b="0" i="0" u="none" strike="noStrike" kern="0" cap="none" spc="0" normalizeH="0" baseline="0" noProof="0" dirty="0">
                  <a:ln>
                    <a:noFill/>
                  </a:ln>
                  <a:solidFill>
                    <a:srgbClr val="333333"/>
                  </a:solidFill>
                  <a:effectLst/>
                  <a:uLnTx/>
                  <a:uFillTx/>
                  <a:latin typeface="PT Sans"/>
                  <a:ea typeface="PT Sans"/>
                  <a:cs typeface="PT Sans"/>
                  <a:sym typeface="PT Sans"/>
                </a:rPr>
                <a:t>Coffee </a:t>
              </a:r>
              <a:r>
                <a:rPr kumimoji="0" lang="en-US" sz="1400" b="0" i="0" u="none" strike="noStrike" kern="0" cap="none" spc="0" normalizeH="0" baseline="0" noProof="0" dirty="0" smtClean="0">
                  <a:ln>
                    <a:noFill/>
                  </a:ln>
                  <a:solidFill>
                    <a:srgbClr val="333333"/>
                  </a:solidFill>
                  <a:effectLst/>
                  <a:uLnTx/>
                  <a:uFillTx/>
                  <a:latin typeface="PT Sans"/>
                  <a:ea typeface="PT Sans"/>
                  <a:cs typeface="PT Sans"/>
                  <a:sym typeface="PT Sans"/>
                </a:rPr>
                <a:t>Consortium’s trusted </a:t>
              </a:r>
              <a:r>
                <a:rPr kumimoji="0" lang="en-US" sz="1400" b="0" i="0" u="none" strike="noStrike" kern="0" cap="none" spc="0" normalizeH="0" baseline="0" noProof="0" dirty="0">
                  <a:ln>
                    <a:noFill/>
                  </a:ln>
                  <a:solidFill>
                    <a:srgbClr val="333333"/>
                  </a:solidFill>
                  <a:effectLst/>
                  <a:uLnTx/>
                  <a:uFillTx/>
                  <a:latin typeface="PT Sans"/>
                  <a:ea typeface="PT Sans"/>
                  <a:cs typeface="PT Sans"/>
                  <a:sym typeface="PT Sans"/>
                </a:rPr>
                <a:t>information flow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6" name="Google Shape;221;p27" descr="Pictrue representing the Auditing Body"/>
            <p:cNvPicPr preferRelativeResize="0"/>
            <p:nvPr/>
          </p:nvPicPr>
          <p:blipFill rotWithShape="1">
            <a:blip r:embed="rId5">
              <a:alphaModFix/>
            </a:blip>
            <a:srcRect/>
            <a:stretch/>
          </p:blipFill>
          <p:spPr>
            <a:xfrm>
              <a:off x="2627735" y="913290"/>
              <a:ext cx="548640" cy="548640"/>
            </a:xfrm>
            <a:prstGeom prst="rect">
              <a:avLst/>
            </a:prstGeom>
            <a:noFill/>
            <a:ln>
              <a:noFill/>
            </a:ln>
          </p:spPr>
        </p:pic>
        <p:sp>
          <p:nvSpPr>
            <p:cNvPr id="27" name="Rectangle 26"/>
            <p:cNvSpPr/>
            <p:nvPr/>
          </p:nvSpPr>
          <p:spPr>
            <a:xfrm>
              <a:off x="3111644" y="894812"/>
              <a:ext cx="277296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333333"/>
                  </a:solidFill>
                  <a:effectLst/>
                  <a:uLnTx/>
                  <a:uFillTx/>
                  <a:latin typeface="PT Sans"/>
                  <a:ea typeface="PT Sans"/>
                  <a:cs typeface="PT Sans"/>
                  <a:sym typeface="PT Sans"/>
                </a:rPr>
                <a:t>Auditing </a:t>
              </a:r>
              <a:r>
                <a:rPr kumimoji="0" lang="en-US" sz="1400" b="1" i="0" u="none" strike="noStrike" kern="0" cap="none" spc="0" normalizeH="0" baseline="0" noProof="0" dirty="0" smtClean="0">
                  <a:ln>
                    <a:noFill/>
                  </a:ln>
                  <a:solidFill>
                    <a:srgbClr val="333333"/>
                  </a:solidFill>
                  <a:effectLst/>
                  <a:uLnTx/>
                  <a:uFillTx/>
                  <a:latin typeface="PT Sans"/>
                  <a:cs typeface="Arial"/>
                  <a:sym typeface="PT Sans"/>
                </a:rPr>
                <a:t>Body (e.g., NGO)</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10" name="Group 9" descr="The picture says: Nursery:&#10;Grow the organic trees fro farmers to produce the coffee crop.&#10;Obtains and maintains organic cerification approval from the Auditing Body in accordance with Consortium Standards."/>
          <p:cNvGrpSpPr/>
          <p:nvPr/>
        </p:nvGrpSpPr>
        <p:grpSpPr>
          <a:xfrm>
            <a:off x="265466" y="4191220"/>
            <a:ext cx="3840480" cy="1558448"/>
            <a:chOff x="265466" y="4191220"/>
            <a:chExt cx="3840480" cy="1558448"/>
          </a:xfrm>
        </p:grpSpPr>
        <p:sp>
          <p:nvSpPr>
            <p:cNvPr id="233" name="Google Shape;233;p27"/>
            <p:cNvSpPr/>
            <p:nvPr/>
          </p:nvSpPr>
          <p:spPr>
            <a:xfrm>
              <a:off x="265466" y="4795561"/>
              <a:ext cx="3840480" cy="954107"/>
            </a:xfrm>
            <a:prstGeom prst="rect">
              <a:avLst/>
            </a:prstGeom>
            <a:noFill/>
            <a:ln>
              <a:noFill/>
            </a:ln>
          </p:spPr>
          <p:txBody>
            <a:bodyPr spcFirstLastPara="1" wrap="square" lIns="91425" tIns="45700" rIns="91425" bIns="45700" anchor="t" anchorCtr="0">
              <a:noAutofit/>
            </a:bodyPr>
            <a:lstStyle/>
            <a:p>
              <a:pPr marL="165100" marR="0" lvl="0" indent="-165100" algn="l" defTabSz="914400" rtl="0" eaLnBrk="1" fontAlgn="auto" latinLnBrk="0" hangingPunct="1">
                <a:lnSpc>
                  <a:spcPct val="100000"/>
                </a:lnSpc>
                <a:spcBef>
                  <a:spcPts val="0"/>
                </a:spcBef>
                <a:spcAft>
                  <a:spcPts val="0"/>
                </a:spcAft>
                <a:buClr>
                  <a:srgbClr val="333333"/>
                </a:buClr>
                <a:buSzPts val="1400"/>
                <a:buFont typeface="Arial"/>
                <a:buChar char="•"/>
                <a:tabLst/>
                <a:defRPr/>
              </a:pPr>
              <a:r>
                <a:rPr kumimoji="0" lang="en-US" sz="1400" b="1" i="0" u="none" strike="noStrike" kern="0" cap="none" spc="0" normalizeH="0" baseline="0" noProof="0" dirty="0">
                  <a:ln>
                    <a:noFill/>
                  </a:ln>
                  <a:solidFill>
                    <a:srgbClr val="333333"/>
                  </a:solidFill>
                  <a:effectLst/>
                  <a:uLnTx/>
                  <a:uFillTx/>
                  <a:latin typeface="PT Sans"/>
                  <a:ea typeface="PT Sans"/>
                  <a:cs typeface="PT Sans"/>
                  <a:sym typeface="PT Sans"/>
                </a:rPr>
                <a:t>G</a:t>
              </a:r>
              <a:r>
                <a:rPr kumimoji="0" lang="en-US" sz="1400" b="1" i="0" u="none" strike="noStrike" kern="0" cap="none" spc="0" normalizeH="0" baseline="0" noProof="0" dirty="0" smtClean="0">
                  <a:ln>
                    <a:noFill/>
                  </a:ln>
                  <a:solidFill>
                    <a:srgbClr val="333333"/>
                  </a:solidFill>
                  <a:effectLst/>
                  <a:uLnTx/>
                  <a:uFillTx/>
                  <a:latin typeface="PT Sans"/>
                  <a:ea typeface="PT Sans"/>
                  <a:cs typeface="PT Sans"/>
                  <a:sym typeface="PT Sans"/>
                </a:rPr>
                <a:t>rows</a:t>
              </a:r>
              <a:r>
                <a:rPr kumimoji="0" lang="en-US" sz="1400" b="0" i="0" u="none" strike="noStrike" kern="0" cap="none" spc="0" normalizeH="0" baseline="0" noProof="0" dirty="0" smtClean="0">
                  <a:ln>
                    <a:noFill/>
                  </a:ln>
                  <a:solidFill>
                    <a:srgbClr val="333333"/>
                  </a:solidFill>
                  <a:effectLst/>
                  <a:uLnTx/>
                  <a:uFillTx/>
                  <a:latin typeface="PT Sans"/>
                  <a:ea typeface="PT Sans"/>
                  <a:cs typeface="PT Sans"/>
                  <a:sym typeface="PT Sans"/>
                </a:rPr>
                <a:t> </a:t>
              </a:r>
              <a:r>
                <a:rPr kumimoji="0" lang="en-US" sz="1400" b="0" i="0" u="none" strike="noStrike" kern="0" cap="none" spc="0" normalizeH="0" baseline="0" noProof="0" dirty="0">
                  <a:ln>
                    <a:noFill/>
                  </a:ln>
                  <a:solidFill>
                    <a:srgbClr val="333333"/>
                  </a:solidFill>
                  <a:effectLst/>
                  <a:uLnTx/>
                  <a:uFillTx/>
                  <a:latin typeface="PT Sans"/>
                  <a:ea typeface="PT Sans"/>
                  <a:cs typeface="PT Sans"/>
                  <a:sym typeface="PT Sans"/>
                </a:rPr>
                <a:t>the organic trees for farmers to </a:t>
              </a:r>
              <a:r>
                <a:rPr kumimoji="0" lang="en-US" sz="1400" b="0" i="0" u="none" strike="noStrike" kern="0" cap="none" spc="0" normalizeH="0" baseline="0" noProof="0" dirty="0" smtClean="0">
                  <a:ln>
                    <a:noFill/>
                  </a:ln>
                  <a:solidFill>
                    <a:srgbClr val="333333"/>
                  </a:solidFill>
                  <a:effectLst/>
                  <a:uLnTx/>
                  <a:uFillTx/>
                  <a:latin typeface="PT Sans"/>
                  <a:ea typeface="PT Sans"/>
                  <a:cs typeface="PT Sans"/>
                  <a:sym typeface="PT Sans"/>
                </a:rPr>
                <a:t>produce the coffee crop</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165100" marR="0" lvl="0" indent="-165100" algn="l" defTabSz="914400" rtl="0" eaLnBrk="1" fontAlgn="auto" latinLnBrk="0" hangingPunct="1">
                <a:lnSpc>
                  <a:spcPct val="100000"/>
                </a:lnSpc>
                <a:spcBef>
                  <a:spcPts val="0"/>
                </a:spcBef>
                <a:spcAft>
                  <a:spcPts val="0"/>
                </a:spcAft>
                <a:buClr>
                  <a:srgbClr val="333333"/>
                </a:buClr>
                <a:buSzPts val="1400"/>
                <a:buFont typeface="Arial"/>
                <a:buChar char="•"/>
                <a:tabLst/>
                <a:defRPr/>
              </a:pPr>
              <a:r>
                <a:rPr kumimoji="0" lang="en-US" sz="1400" b="1" i="0" u="none" strike="noStrike" kern="0" cap="none" spc="0" normalizeH="0" baseline="0" noProof="0" dirty="0">
                  <a:ln>
                    <a:noFill/>
                  </a:ln>
                  <a:solidFill>
                    <a:srgbClr val="333333"/>
                  </a:solidFill>
                  <a:effectLst/>
                  <a:uLnTx/>
                  <a:uFillTx/>
                  <a:latin typeface="PT Sans"/>
                  <a:ea typeface="PT Sans"/>
                  <a:cs typeface="PT Sans"/>
                  <a:sym typeface="PT Sans"/>
                </a:rPr>
                <a:t>Obtains</a:t>
              </a:r>
              <a:r>
                <a:rPr kumimoji="0" lang="en-US" sz="1400" b="0" i="0" u="none" strike="noStrike" kern="0" cap="none" spc="0" normalizeH="0" baseline="0" noProof="0" dirty="0">
                  <a:ln>
                    <a:noFill/>
                  </a:ln>
                  <a:solidFill>
                    <a:srgbClr val="333333"/>
                  </a:solidFill>
                  <a:effectLst/>
                  <a:uLnTx/>
                  <a:uFillTx/>
                  <a:latin typeface="PT Sans"/>
                  <a:ea typeface="PT Sans"/>
                  <a:cs typeface="PT Sans"/>
                  <a:sym typeface="PT Sans"/>
                </a:rPr>
                <a:t> </a:t>
              </a:r>
              <a:r>
                <a:rPr kumimoji="0" lang="en-US" sz="1400" b="0" i="0" u="none" strike="noStrike" kern="0" cap="none" spc="0" normalizeH="0" baseline="0" noProof="0" dirty="0" smtClean="0">
                  <a:ln>
                    <a:noFill/>
                  </a:ln>
                  <a:solidFill>
                    <a:srgbClr val="333333"/>
                  </a:solidFill>
                  <a:effectLst/>
                  <a:uLnTx/>
                  <a:uFillTx/>
                  <a:latin typeface="PT Sans"/>
                  <a:ea typeface="PT Sans"/>
                  <a:cs typeface="PT Sans"/>
                  <a:sym typeface="PT Sans"/>
                </a:rPr>
                <a:t>and maintains organic </a:t>
              </a:r>
              <a:r>
                <a:rPr kumimoji="0" lang="en-US" sz="1400" b="0" i="0" u="none" strike="noStrike" kern="0" cap="none" spc="0" normalizeH="0" baseline="0" noProof="0" dirty="0">
                  <a:ln>
                    <a:noFill/>
                  </a:ln>
                  <a:solidFill>
                    <a:srgbClr val="333333"/>
                  </a:solidFill>
                  <a:effectLst/>
                  <a:uLnTx/>
                  <a:uFillTx/>
                  <a:latin typeface="PT Sans"/>
                  <a:ea typeface="PT Sans"/>
                  <a:cs typeface="PT Sans"/>
                  <a:sym typeface="PT Sans"/>
                </a:rPr>
                <a:t>certification approval </a:t>
              </a:r>
              <a:r>
                <a:rPr kumimoji="0" lang="en-US" sz="1400" b="0" i="0" u="none" strike="noStrike" kern="0" cap="none" spc="0" normalizeH="0" baseline="0" noProof="0" dirty="0" smtClean="0">
                  <a:ln>
                    <a:noFill/>
                  </a:ln>
                  <a:solidFill>
                    <a:srgbClr val="333333"/>
                  </a:solidFill>
                  <a:effectLst/>
                  <a:uLnTx/>
                  <a:uFillTx/>
                  <a:latin typeface="PT Sans"/>
                  <a:ea typeface="PT Sans"/>
                  <a:cs typeface="PT Sans"/>
                  <a:sym typeface="PT Sans"/>
                </a:rPr>
                <a:t>from the Auditing Body in accordance with Consortium Standards.</a:t>
              </a:r>
              <a:endParaRPr kumimoji="0" sz="1400" b="0" i="0" u="none" strike="noStrike" kern="0" cap="none" spc="0" normalizeH="0" baseline="0" noProof="0" dirty="0">
                <a:ln>
                  <a:noFill/>
                </a:ln>
                <a:solidFill>
                  <a:srgbClr val="333333"/>
                </a:solidFill>
                <a:effectLst/>
                <a:uLnTx/>
                <a:uFillTx/>
                <a:latin typeface="PT Sans"/>
                <a:ea typeface="PT Sans"/>
                <a:cs typeface="PT Sans"/>
                <a:sym typeface="PT Sans"/>
              </a:endParaRPr>
            </a:p>
          </p:txBody>
        </p:sp>
        <p:pic>
          <p:nvPicPr>
            <p:cNvPr id="28" name="Google Shape;223;p27" descr="Picture representing a plant Nursery"/>
            <p:cNvPicPr preferRelativeResize="0"/>
            <p:nvPr/>
          </p:nvPicPr>
          <p:blipFill rotWithShape="1">
            <a:blip r:embed="rId7">
              <a:alphaModFix/>
            </a:blip>
            <a:srcRect/>
            <a:stretch/>
          </p:blipFill>
          <p:spPr>
            <a:xfrm>
              <a:off x="276926" y="4282414"/>
              <a:ext cx="457200" cy="457200"/>
            </a:xfrm>
            <a:prstGeom prst="rect">
              <a:avLst/>
            </a:prstGeom>
            <a:noFill/>
            <a:ln>
              <a:noFill/>
            </a:ln>
          </p:spPr>
        </p:pic>
        <p:sp>
          <p:nvSpPr>
            <p:cNvPr id="29" name="Rectangle 28"/>
            <p:cNvSpPr/>
            <p:nvPr/>
          </p:nvSpPr>
          <p:spPr>
            <a:xfrm>
              <a:off x="734126" y="4191220"/>
              <a:ext cx="862737"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333333"/>
                  </a:solidFill>
                  <a:effectLst/>
                  <a:uLnTx/>
                  <a:uFillTx/>
                  <a:latin typeface="PT Sans"/>
                  <a:ea typeface="PT Sans"/>
                  <a:cs typeface="PT Sans"/>
                  <a:sym typeface="PT Sans"/>
                </a:rPr>
                <a:t>Nursery</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8" name="Group 7" descr="The picture says: Plant Producer&#10;Provides pertinent data and information on the organic plants in accordance with consotrium standards.&#10;Automates processes and requests generating speed and value of information."/>
          <p:cNvGrpSpPr/>
          <p:nvPr/>
        </p:nvGrpSpPr>
        <p:grpSpPr>
          <a:xfrm>
            <a:off x="8322275" y="4262320"/>
            <a:ext cx="3641087" cy="1494690"/>
            <a:chOff x="8322275" y="4262320"/>
            <a:chExt cx="3641087" cy="1494690"/>
          </a:xfrm>
        </p:grpSpPr>
        <p:sp>
          <p:nvSpPr>
            <p:cNvPr id="230" name="Google Shape;230;p27"/>
            <p:cNvSpPr/>
            <p:nvPr/>
          </p:nvSpPr>
          <p:spPr>
            <a:xfrm>
              <a:off x="8322275" y="4802903"/>
              <a:ext cx="3641087" cy="954107"/>
            </a:xfrm>
            <a:prstGeom prst="rect">
              <a:avLst/>
            </a:prstGeom>
            <a:noFill/>
            <a:ln>
              <a:noFill/>
            </a:ln>
          </p:spPr>
          <p:txBody>
            <a:bodyPr spcFirstLastPara="1" wrap="square" lIns="91425" tIns="45700" rIns="91425" bIns="45700" anchor="t" anchorCtr="0">
              <a:noAutofit/>
            </a:bodyPr>
            <a:lstStyle/>
            <a:p>
              <a:pPr marL="165100" marR="0" lvl="0" indent="-165100" algn="l" defTabSz="914400" rtl="0" eaLnBrk="1" fontAlgn="auto" latinLnBrk="0" hangingPunct="1">
                <a:lnSpc>
                  <a:spcPct val="100000"/>
                </a:lnSpc>
                <a:spcBef>
                  <a:spcPts val="0"/>
                </a:spcBef>
                <a:spcAft>
                  <a:spcPts val="0"/>
                </a:spcAft>
                <a:buClr>
                  <a:srgbClr val="333333"/>
                </a:buClr>
                <a:buSzPts val="1400"/>
                <a:buFont typeface="Arial"/>
                <a:buChar char="•"/>
                <a:tabLst/>
                <a:defRPr/>
              </a:pPr>
              <a:r>
                <a:rPr kumimoji="0" lang="en-US" sz="1400" b="1" i="0" u="none" strike="noStrike" kern="0" cap="none" spc="0" normalizeH="0" baseline="0" noProof="0" dirty="0" smtClean="0">
                  <a:ln>
                    <a:noFill/>
                  </a:ln>
                  <a:solidFill>
                    <a:srgbClr val="333333"/>
                  </a:solidFill>
                  <a:effectLst/>
                  <a:uLnTx/>
                  <a:uFillTx/>
                  <a:latin typeface="PT Sans"/>
                  <a:ea typeface="PT Sans"/>
                  <a:cs typeface="PT Sans"/>
                  <a:sym typeface="PT Sans"/>
                </a:rPr>
                <a:t>Provides </a:t>
              </a:r>
              <a:r>
                <a:rPr kumimoji="0" lang="en-US" sz="1400" b="0" i="0" u="none" strike="noStrike" kern="0" cap="none" spc="0" normalizeH="0" baseline="0" noProof="0" dirty="0" smtClean="0">
                  <a:ln>
                    <a:noFill/>
                  </a:ln>
                  <a:solidFill>
                    <a:srgbClr val="333333"/>
                  </a:solidFill>
                  <a:effectLst/>
                  <a:uLnTx/>
                  <a:uFillTx/>
                  <a:latin typeface="PT Sans"/>
                  <a:ea typeface="PT Sans"/>
                  <a:cs typeface="PT Sans"/>
                  <a:sym typeface="PT Sans"/>
                </a:rPr>
                <a:t>pertinent data and information on the organic plants in accordance with Consortium standards</a:t>
              </a:r>
              <a:endParaRPr kumimoji="0" lang="en-US" sz="1400" b="1" i="0" u="none" strike="noStrike" kern="0" cap="none" spc="0" normalizeH="0" baseline="0" noProof="0" dirty="0" smtClean="0">
                <a:ln>
                  <a:noFill/>
                </a:ln>
                <a:solidFill>
                  <a:srgbClr val="333333"/>
                </a:solidFill>
                <a:effectLst/>
                <a:uLnTx/>
                <a:uFillTx/>
                <a:latin typeface="PT Sans"/>
                <a:ea typeface="PT Sans"/>
                <a:cs typeface="PT Sans"/>
                <a:sym typeface="PT Sans"/>
              </a:endParaRPr>
            </a:p>
            <a:p>
              <a:pPr marL="165100" marR="0" lvl="0" indent="-165100" algn="l" defTabSz="914400" rtl="0" eaLnBrk="1" fontAlgn="auto" latinLnBrk="0" hangingPunct="1">
                <a:lnSpc>
                  <a:spcPct val="100000"/>
                </a:lnSpc>
                <a:spcBef>
                  <a:spcPts val="0"/>
                </a:spcBef>
                <a:spcAft>
                  <a:spcPts val="0"/>
                </a:spcAft>
                <a:buClr>
                  <a:srgbClr val="333333"/>
                </a:buClr>
                <a:buSzPts val="1400"/>
                <a:buFont typeface="Arial"/>
                <a:buChar char="•"/>
                <a:tabLst/>
                <a:defRPr/>
              </a:pPr>
              <a:r>
                <a:rPr kumimoji="0" lang="en-US" sz="1400" b="1" i="0" u="none" strike="noStrike" kern="0" cap="none" spc="0" normalizeH="0" baseline="0" noProof="0" dirty="0" smtClean="0">
                  <a:ln>
                    <a:noFill/>
                  </a:ln>
                  <a:solidFill>
                    <a:srgbClr val="333333"/>
                  </a:solidFill>
                  <a:effectLst/>
                  <a:uLnTx/>
                  <a:uFillTx/>
                  <a:latin typeface="PT Sans"/>
                  <a:ea typeface="PT Sans"/>
                  <a:cs typeface="PT Sans"/>
                  <a:sym typeface="PT Sans"/>
                </a:rPr>
                <a:t>Automates </a:t>
              </a:r>
              <a:r>
                <a:rPr kumimoji="0" lang="en-US" sz="1400" b="0" i="0" u="none" strike="noStrike" kern="0" cap="none" spc="0" normalizeH="0" baseline="0" noProof="0" dirty="0" smtClean="0">
                  <a:ln>
                    <a:noFill/>
                  </a:ln>
                  <a:solidFill>
                    <a:srgbClr val="333333"/>
                  </a:solidFill>
                  <a:effectLst/>
                  <a:uLnTx/>
                  <a:uFillTx/>
                  <a:latin typeface="PT Sans"/>
                  <a:ea typeface="PT Sans"/>
                  <a:cs typeface="PT Sans"/>
                  <a:sym typeface="PT Sans"/>
                </a:rPr>
                <a:t>processes and requests generating speed and value of information.</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31" name="Google Shape;222;p27" descr="Picture representing the Plant Producer"/>
            <p:cNvPicPr preferRelativeResize="0"/>
            <p:nvPr/>
          </p:nvPicPr>
          <p:blipFill rotWithShape="1">
            <a:blip r:embed="rId6">
              <a:alphaModFix/>
            </a:blip>
            <a:srcRect/>
            <a:stretch/>
          </p:blipFill>
          <p:spPr>
            <a:xfrm>
              <a:off x="8461977" y="4282414"/>
              <a:ext cx="457200" cy="457200"/>
            </a:xfrm>
            <a:prstGeom prst="rect">
              <a:avLst/>
            </a:prstGeom>
            <a:noFill/>
            <a:ln>
              <a:noFill/>
            </a:ln>
          </p:spPr>
        </p:pic>
        <p:sp>
          <p:nvSpPr>
            <p:cNvPr id="32" name="Rectangle 31"/>
            <p:cNvSpPr/>
            <p:nvPr/>
          </p:nvSpPr>
          <p:spPr>
            <a:xfrm>
              <a:off x="8867743" y="4262320"/>
              <a:ext cx="1459054"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333333"/>
                  </a:solidFill>
                  <a:effectLst/>
                  <a:uLnTx/>
                  <a:uFillTx/>
                  <a:latin typeface="PT Sans"/>
                  <a:ea typeface="PT Sans"/>
                  <a:cs typeface="PT Sans"/>
                  <a:sym typeface="PT Sans"/>
                </a:rPr>
                <a:t>Plant Producer</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7" name="Group 6" descr="The Picture says: Seed Prodcucer&#10;Harvests and packages the organic seed in accordance with Consortium standards.&#10;Provides harvesting, packaging and pertinent data to the Consortium. "/>
          <p:cNvGrpSpPr/>
          <p:nvPr/>
        </p:nvGrpSpPr>
        <p:grpSpPr>
          <a:xfrm>
            <a:off x="8322275" y="2187856"/>
            <a:ext cx="3869725" cy="2149436"/>
            <a:chOff x="8322275" y="2187856"/>
            <a:chExt cx="3869725" cy="2149436"/>
          </a:xfrm>
        </p:grpSpPr>
        <p:sp>
          <p:nvSpPr>
            <p:cNvPr id="231" name="Google Shape;231;p27"/>
            <p:cNvSpPr/>
            <p:nvPr/>
          </p:nvSpPr>
          <p:spPr>
            <a:xfrm>
              <a:off x="8322275" y="2736854"/>
              <a:ext cx="3869725" cy="1600438"/>
            </a:xfrm>
            <a:prstGeom prst="rect">
              <a:avLst/>
            </a:prstGeom>
            <a:noFill/>
            <a:ln>
              <a:noFill/>
            </a:ln>
          </p:spPr>
          <p:txBody>
            <a:bodyPr spcFirstLastPara="1" wrap="square" lIns="91425" tIns="45700" rIns="91425" bIns="45700" anchor="t" anchorCtr="0">
              <a:noAutofit/>
            </a:bodyPr>
            <a:lstStyle/>
            <a:p>
              <a:pPr marL="165100" marR="0" lvl="0" indent="-165100" algn="l" defTabSz="914400" rtl="0" eaLnBrk="1" fontAlgn="auto" latinLnBrk="0" hangingPunct="1">
                <a:lnSpc>
                  <a:spcPct val="100000"/>
                </a:lnSpc>
                <a:spcBef>
                  <a:spcPts val="0"/>
                </a:spcBef>
                <a:spcAft>
                  <a:spcPts val="0"/>
                </a:spcAft>
                <a:buClr>
                  <a:srgbClr val="333333"/>
                </a:buClr>
                <a:buSzPts val="1400"/>
                <a:buFont typeface="Arial"/>
                <a:buChar char="•"/>
                <a:tabLst/>
                <a:defRPr/>
              </a:pPr>
              <a:r>
                <a:rPr kumimoji="0" lang="en-US" sz="1400" b="1" i="0" u="none" strike="noStrike" kern="0" cap="none" spc="0" normalizeH="0" baseline="0" noProof="0" dirty="0" smtClean="0">
                  <a:ln>
                    <a:noFill/>
                  </a:ln>
                  <a:solidFill>
                    <a:srgbClr val="333333"/>
                  </a:solidFill>
                  <a:effectLst/>
                  <a:uLnTx/>
                  <a:uFillTx/>
                  <a:latin typeface="PT Sans"/>
                  <a:ea typeface="PT Sans"/>
                  <a:cs typeface="PT Sans"/>
                  <a:sym typeface="PT Sans"/>
                </a:rPr>
                <a:t>Harvests and packages </a:t>
              </a:r>
              <a:r>
                <a:rPr kumimoji="0" lang="en-US" sz="1400" b="0" i="0" u="none" strike="noStrike" kern="0" cap="none" spc="0" normalizeH="0" baseline="0" noProof="0" dirty="0" smtClean="0">
                  <a:ln>
                    <a:noFill/>
                  </a:ln>
                  <a:solidFill>
                    <a:srgbClr val="333333"/>
                  </a:solidFill>
                  <a:effectLst/>
                  <a:uLnTx/>
                  <a:uFillTx/>
                  <a:latin typeface="PT Sans"/>
                  <a:ea typeface="PT Sans"/>
                  <a:cs typeface="PT Sans"/>
                  <a:sym typeface="PT Sans"/>
                </a:rPr>
                <a:t>the organic seed in accordance with Consortium standards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165100" marR="0" lvl="0" indent="-165100" algn="l" defTabSz="914400" rtl="0" eaLnBrk="1" fontAlgn="auto" latinLnBrk="0" hangingPunct="1">
                <a:lnSpc>
                  <a:spcPct val="100000"/>
                </a:lnSpc>
                <a:spcBef>
                  <a:spcPts val="0"/>
                </a:spcBef>
                <a:spcAft>
                  <a:spcPts val="0"/>
                </a:spcAft>
                <a:buClr>
                  <a:srgbClr val="333333"/>
                </a:buClr>
                <a:buSzPts val="1400"/>
                <a:buFont typeface="Arial"/>
                <a:buChar char="•"/>
                <a:tabLst/>
                <a:defRPr/>
              </a:pPr>
              <a:r>
                <a:rPr kumimoji="0" lang="en-US" sz="1400" b="1" i="0" u="none" strike="noStrike" kern="0" cap="none" spc="0" normalizeH="0" baseline="0" noProof="0" dirty="0">
                  <a:ln>
                    <a:noFill/>
                  </a:ln>
                  <a:solidFill>
                    <a:srgbClr val="333333"/>
                  </a:solidFill>
                  <a:effectLst/>
                  <a:uLnTx/>
                  <a:uFillTx/>
                  <a:latin typeface="PT Sans"/>
                  <a:ea typeface="PT Sans"/>
                  <a:cs typeface="PT Sans"/>
                  <a:sym typeface="PT Sans"/>
                </a:rPr>
                <a:t>P</a:t>
              </a:r>
              <a:r>
                <a:rPr kumimoji="0" lang="en-US" sz="1400" b="1" i="0" u="none" strike="noStrike" kern="0" cap="none" spc="0" normalizeH="0" baseline="0" noProof="0" dirty="0" smtClean="0">
                  <a:ln>
                    <a:noFill/>
                  </a:ln>
                  <a:solidFill>
                    <a:srgbClr val="333333"/>
                  </a:solidFill>
                  <a:effectLst/>
                  <a:uLnTx/>
                  <a:uFillTx/>
                  <a:latin typeface="PT Sans"/>
                  <a:ea typeface="PT Sans"/>
                  <a:cs typeface="PT Sans"/>
                  <a:sym typeface="PT Sans"/>
                </a:rPr>
                <a:t>rovides</a:t>
              </a:r>
              <a:r>
                <a:rPr kumimoji="0" lang="en-US" sz="1400" b="0" i="0" u="none" strike="noStrike" kern="0" cap="none" spc="0" normalizeH="0" baseline="0" noProof="0" dirty="0" smtClean="0">
                  <a:ln>
                    <a:noFill/>
                  </a:ln>
                  <a:solidFill>
                    <a:srgbClr val="333333"/>
                  </a:solidFill>
                  <a:effectLst/>
                  <a:uLnTx/>
                  <a:uFillTx/>
                  <a:latin typeface="PT Sans"/>
                  <a:ea typeface="PT Sans"/>
                  <a:cs typeface="PT Sans"/>
                  <a:sym typeface="PT Sans"/>
                </a:rPr>
                <a:t> harvesting, packaging and </a:t>
              </a:r>
              <a:r>
                <a:rPr kumimoji="0" lang="en-US" sz="1400" b="0" i="0" u="none" strike="noStrike" kern="0" cap="none" spc="0" normalizeH="0" baseline="0" noProof="0" dirty="0">
                  <a:ln>
                    <a:noFill/>
                  </a:ln>
                  <a:solidFill>
                    <a:srgbClr val="333333"/>
                  </a:solidFill>
                  <a:effectLst/>
                  <a:uLnTx/>
                  <a:uFillTx/>
                  <a:latin typeface="PT Sans"/>
                  <a:ea typeface="PT Sans"/>
                  <a:cs typeface="PT Sans"/>
                  <a:sym typeface="PT Sans"/>
                </a:rPr>
                <a:t>pertinent data </a:t>
              </a:r>
              <a:r>
                <a:rPr kumimoji="0" lang="en-US" sz="1400" b="0" i="0" u="none" strike="noStrike" kern="0" cap="none" spc="0" normalizeH="0" baseline="0" noProof="0" dirty="0" smtClean="0">
                  <a:ln>
                    <a:noFill/>
                  </a:ln>
                  <a:solidFill>
                    <a:srgbClr val="333333"/>
                  </a:solidFill>
                  <a:effectLst/>
                  <a:uLnTx/>
                  <a:uFillTx/>
                  <a:latin typeface="PT Sans"/>
                  <a:ea typeface="PT Sans"/>
                  <a:cs typeface="PT Sans"/>
                  <a:sym typeface="PT Sans"/>
                </a:rPr>
                <a:t>to the </a:t>
              </a:r>
              <a:r>
                <a:rPr kumimoji="0" lang="en-US" sz="1400" b="0" i="0" u="none" strike="noStrike" kern="0" cap="none" spc="0" normalizeH="0" baseline="0" noProof="0" dirty="0">
                  <a:ln>
                    <a:noFill/>
                  </a:ln>
                  <a:solidFill>
                    <a:srgbClr val="333333"/>
                  </a:solidFill>
                  <a:effectLst/>
                  <a:uLnTx/>
                  <a:uFillTx/>
                  <a:latin typeface="PT Sans"/>
                  <a:ea typeface="PT Sans"/>
                  <a:cs typeface="PT Sans"/>
                  <a:sym typeface="PT Sans"/>
                </a:rPr>
                <a:t>C</a:t>
              </a:r>
              <a:r>
                <a:rPr kumimoji="0" lang="en-US" sz="1400" b="0" i="0" u="none" strike="noStrike" kern="0" cap="none" spc="0" normalizeH="0" baseline="0" noProof="0" dirty="0" smtClean="0">
                  <a:ln>
                    <a:noFill/>
                  </a:ln>
                  <a:solidFill>
                    <a:srgbClr val="333333"/>
                  </a:solidFill>
                  <a:effectLst/>
                  <a:uLnTx/>
                  <a:uFillTx/>
                  <a:latin typeface="PT Sans"/>
                  <a:ea typeface="PT Sans"/>
                  <a:cs typeface="PT Sans"/>
                  <a:sym typeface="PT Sans"/>
                </a:rPr>
                <a:t>onsortium.</a:t>
              </a:r>
              <a:endParaRPr kumimoji="0" sz="1400" b="0" i="0" u="none" strike="noStrike" kern="0" cap="none" spc="0" normalizeH="0" baseline="0" noProof="0" dirty="0">
                <a:ln>
                  <a:noFill/>
                </a:ln>
                <a:solidFill>
                  <a:srgbClr val="333333"/>
                </a:solidFill>
                <a:effectLst/>
                <a:uLnTx/>
                <a:uFillTx/>
                <a:latin typeface="PT Sans"/>
                <a:ea typeface="PT Sans"/>
                <a:cs typeface="PT Sans"/>
                <a:sym typeface="PT Sans"/>
              </a:endParaRPr>
            </a:p>
            <a:p>
              <a:pPr marL="165100" marR="0" lvl="0" indent="-762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333333"/>
                </a:solidFill>
                <a:effectLst/>
                <a:uLnTx/>
                <a:uFillTx/>
                <a:latin typeface="PT Sans"/>
                <a:ea typeface="PT Sans"/>
                <a:cs typeface="PT Sans"/>
                <a:sym typeface="PT Sans"/>
              </a:endParaRPr>
            </a:p>
            <a:p>
              <a:pPr marL="165100" marR="0" lvl="0" indent="-762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333333"/>
                </a:solidFill>
                <a:effectLst/>
                <a:uLnTx/>
                <a:uFillTx/>
                <a:latin typeface="PT Sans"/>
                <a:ea typeface="PT Sans"/>
                <a:cs typeface="PT Sans"/>
                <a:sym typeface="PT Sans"/>
              </a:endParaRPr>
            </a:p>
          </p:txBody>
        </p:sp>
        <p:pic>
          <p:nvPicPr>
            <p:cNvPr id="30" name="Google Shape;224;p27" descr="Picture representing the seed producer"/>
            <p:cNvPicPr preferRelativeResize="0"/>
            <p:nvPr/>
          </p:nvPicPr>
          <p:blipFill rotWithShape="1">
            <a:blip r:embed="rId8">
              <a:alphaModFix/>
            </a:blip>
            <a:srcRect/>
            <a:stretch/>
          </p:blipFill>
          <p:spPr>
            <a:xfrm>
              <a:off x="8461977" y="2271459"/>
              <a:ext cx="457200" cy="457200"/>
            </a:xfrm>
            <a:prstGeom prst="rect">
              <a:avLst/>
            </a:prstGeom>
            <a:noFill/>
            <a:ln>
              <a:noFill/>
            </a:ln>
          </p:spPr>
        </p:pic>
        <p:sp>
          <p:nvSpPr>
            <p:cNvPr id="34" name="Rectangle 33"/>
            <p:cNvSpPr/>
            <p:nvPr/>
          </p:nvSpPr>
          <p:spPr>
            <a:xfrm>
              <a:off x="8867743" y="2187856"/>
              <a:ext cx="144943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333333"/>
                  </a:solidFill>
                  <a:effectLst/>
                  <a:uLnTx/>
                  <a:uFillTx/>
                  <a:latin typeface="PT Sans"/>
                  <a:ea typeface="PT Sans"/>
                  <a:cs typeface="PT Sans"/>
                  <a:sym typeface="PT Sans"/>
                </a:rPr>
                <a:t>Seed Producer</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5" name="Up Ribbon 4"/>
          <p:cNvSpPr/>
          <p:nvPr/>
        </p:nvSpPr>
        <p:spPr>
          <a:xfrm>
            <a:off x="3900426" y="2339539"/>
            <a:ext cx="3908836" cy="777091"/>
          </a:xfrm>
          <a:prstGeom prst="ribbon2">
            <a:avLst>
              <a:gd name="adj1" fmla="val 16667"/>
              <a:gd name="adj2" fmla="val 68894"/>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smtClean="0">
                <a:ln>
                  <a:noFill/>
                </a:ln>
                <a:solidFill>
                  <a:srgbClr val="FFFFFF"/>
                </a:solidFill>
                <a:effectLst/>
                <a:uLnTx/>
                <a:uFillTx/>
                <a:latin typeface="Arial"/>
                <a:ea typeface="+mn-ea"/>
                <a:cs typeface="+mn-cs"/>
                <a:sym typeface="Arial"/>
              </a:rPr>
              <a:t>Coffee Consortium</a:t>
            </a:r>
            <a:endParaRPr kumimoji="0" lang="en-US" sz="2000" b="0" i="0" u="none" strike="noStrike" kern="0" cap="none" spc="0" normalizeH="0" baseline="0" noProof="0" dirty="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294148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Google Shape;206;p26"/>
          <p:cNvSpPr txBox="1">
            <a:spLocks noGrp="1"/>
          </p:cNvSpPr>
          <p:nvPr>
            <p:ph type="title"/>
          </p:nvPr>
        </p:nvSpPr>
        <p:spPr>
          <a:xfrm>
            <a:off x="538347" y="60741"/>
            <a:ext cx="11348852" cy="642647"/>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lt1"/>
              </a:buClr>
              <a:buSzPts val="2800"/>
              <a:buFont typeface="PT Sans"/>
              <a:buNone/>
            </a:pPr>
            <a:r>
              <a:rPr lang="en-US" dirty="0" err="1" smtClean="0"/>
              <a:t>Blockchain’s</a:t>
            </a:r>
            <a:r>
              <a:rPr lang="en-US" dirty="0" smtClean="0"/>
              <a:t> Role in Enablement </a:t>
            </a:r>
            <a:r>
              <a:rPr lang="en-US" dirty="0"/>
              <a:t>of the Consortium </a:t>
            </a:r>
            <a:endParaRPr dirty="0"/>
          </a:p>
        </p:txBody>
      </p:sp>
      <p:sp>
        <p:nvSpPr>
          <p:cNvPr id="209" name="Google Shape;209;p26"/>
          <p:cNvSpPr/>
          <p:nvPr/>
        </p:nvSpPr>
        <p:spPr>
          <a:xfrm>
            <a:off x="581758" y="911079"/>
            <a:ext cx="4822092" cy="465189"/>
          </a:xfrm>
          <a:prstGeom prst="rect">
            <a:avLst/>
          </a:prstGeom>
          <a:solidFill>
            <a:srgbClr val="00315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smtClean="0">
                <a:ln>
                  <a:noFill/>
                </a:ln>
                <a:solidFill>
                  <a:srgbClr val="FFFFFF"/>
                </a:solidFill>
                <a:effectLst/>
                <a:uLnTx/>
                <a:uFillTx/>
                <a:latin typeface="PT Sans"/>
                <a:ea typeface="PT Sans"/>
                <a:cs typeface="PT Sans"/>
                <a:sym typeface="PT Sans"/>
              </a:rPr>
              <a:t>Functionalities</a:t>
            </a:r>
            <a:endParaRPr kumimoji="0" sz="1800" b="0" i="0" u="none" strike="noStrike" kern="0" cap="none" spc="0" normalizeH="0" baseline="0" noProof="0" dirty="0">
              <a:ln>
                <a:noFill/>
              </a:ln>
              <a:solidFill>
                <a:srgbClr val="FFFFFF"/>
              </a:solidFill>
              <a:effectLst/>
              <a:uLnTx/>
              <a:uFillTx/>
              <a:latin typeface="PT Sans"/>
              <a:ea typeface="PT Sans"/>
              <a:cs typeface="PT Sans"/>
              <a:sym typeface="PT Sans"/>
            </a:endParaRPr>
          </a:p>
        </p:txBody>
      </p:sp>
      <p:sp>
        <p:nvSpPr>
          <p:cNvPr id="210" name="Google Shape;210;p26"/>
          <p:cNvSpPr/>
          <p:nvPr/>
        </p:nvSpPr>
        <p:spPr>
          <a:xfrm>
            <a:off x="563829" y="1412126"/>
            <a:ext cx="4822092" cy="4302874"/>
          </a:xfrm>
          <a:prstGeom prst="rect">
            <a:avLst/>
          </a:prstGeom>
          <a:solidFill>
            <a:schemeClr val="bg1"/>
          </a:solidFill>
          <a:ln>
            <a:solidFill>
              <a:schemeClr val="accent1">
                <a:lumMod val="50000"/>
              </a:schemeClr>
            </a:solidFill>
          </a:ln>
        </p:spPr>
        <p:txBody>
          <a:bodyPr spcFirstLastPara="1" wrap="square" lIns="91425" tIns="45700" rIns="91425" bIns="45700" anchor="t" anchorCtr="0">
            <a:noAutofit/>
          </a:bodyPr>
          <a:lstStyle/>
          <a:p>
            <a:pPr marL="230188" marR="0" lvl="0" indent="-219075" algn="l" defTabSz="914400" rtl="0" eaLnBrk="1" fontAlgn="auto" latinLnBrk="0" hangingPunct="1">
              <a:lnSpc>
                <a:spcPct val="100000"/>
              </a:lnSpc>
              <a:spcBef>
                <a:spcPts val="0"/>
              </a:spcBef>
              <a:spcAft>
                <a:spcPts val="0"/>
              </a:spcAft>
              <a:buClr>
                <a:srgbClr val="333333"/>
              </a:buClr>
              <a:buSzPts val="1800"/>
              <a:buFont typeface="Arial"/>
              <a:buChar char="•"/>
              <a:tabLst/>
              <a:defRPr/>
            </a:pPr>
            <a:r>
              <a:rPr kumimoji="0" lang="en-US" sz="1800" b="1" i="0" u="none" strike="noStrike" kern="0" cap="none" spc="0" normalizeH="0" baseline="0" noProof="0" dirty="0" smtClean="0">
                <a:ln>
                  <a:noFill/>
                </a:ln>
                <a:solidFill>
                  <a:srgbClr val="333333"/>
                </a:solidFill>
                <a:effectLst/>
                <a:uLnTx/>
                <a:uFillTx/>
                <a:latin typeface="PT Sans"/>
                <a:ea typeface="PT Sans"/>
                <a:cs typeface="PT Sans"/>
                <a:sym typeface="PT Sans"/>
              </a:rPr>
              <a:t>Information </a:t>
            </a:r>
            <a:r>
              <a:rPr kumimoji="0" lang="en-US" sz="1800" b="1" i="0" u="none" strike="noStrike" kern="0" cap="none" spc="0" normalizeH="0" baseline="0" noProof="0" dirty="0">
                <a:ln>
                  <a:noFill/>
                </a:ln>
                <a:solidFill>
                  <a:srgbClr val="333333"/>
                </a:solidFill>
                <a:effectLst/>
                <a:uLnTx/>
                <a:uFillTx/>
                <a:latin typeface="PT Sans"/>
                <a:ea typeface="PT Sans"/>
                <a:cs typeface="PT Sans"/>
                <a:sym typeface="PT Sans"/>
              </a:rPr>
              <a:t>immutability</a:t>
            </a:r>
            <a:r>
              <a:rPr kumimoji="0" lang="en-US" sz="1800" b="0" i="0" u="none" strike="noStrike" kern="0" cap="none" spc="0" normalizeH="0" baseline="0" noProof="0" dirty="0">
                <a:ln>
                  <a:noFill/>
                </a:ln>
                <a:solidFill>
                  <a:srgbClr val="333333"/>
                </a:solidFill>
                <a:effectLst/>
                <a:uLnTx/>
                <a:uFillTx/>
                <a:latin typeface="PT Sans"/>
                <a:ea typeface="PT Sans"/>
                <a:cs typeface="PT Sans"/>
                <a:sym typeface="PT Sans"/>
              </a:rPr>
              <a:t> 	</a:t>
            </a:r>
            <a:endParaRPr kumimoji="0" sz="1800" b="0" i="0" u="none" strike="noStrike" kern="0" cap="none" spc="0" normalizeH="0" baseline="0" noProof="0" dirty="0">
              <a:ln>
                <a:noFill/>
              </a:ln>
              <a:solidFill>
                <a:srgbClr val="333333"/>
              </a:solidFill>
              <a:effectLst/>
              <a:uLnTx/>
              <a:uFillTx/>
              <a:latin typeface="PT Sans"/>
              <a:ea typeface="PT Sans"/>
              <a:cs typeface="PT Sans"/>
              <a:sym typeface="PT Sans"/>
            </a:endParaRPr>
          </a:p>
          <a:p>
            <a:pPr marL="230188" marR="0" lvl="0" indent="-219075" algn="l" defTabSz="914400" rtl="0" eaLnBrk="1" fontAlgn="auto" latinLnBrk="0" hangingPunct="1">
              <a:lnSpc>
                <a:spcPct val="100000"/>
              </a:lnSpc>
              <a:spcBef>
                <a:spcPts val="0"/>
              </a:spcBef>
              <a:spcAft>
                <a:spcPts val="0"/>
              </a:spcAft>
              <a:buClr>
                <a:srgbClr val="333333"/>
              </a:buClr>
              <a:buSzPts val="1800"/>
              <a:buFont typeface="Arial"/>
              <a:buChar char="•"/>
              <a:tabLst/>
              <a:defRPr/>
            </a:pPr>
            <a:r>
              <a:rPr kumimoji="0" lang="en-US" sz="1800" b="1" i="0" u="none" strike="noStrike" kern="0" cap="none" spc="0" normalizeH="0" baseline="0" noProof="0" dirty="0">
                <a:ln>
                  <a:noFill/>
                </a:ln>
                <a:solidFill>
                  <a:srgbClr val="333333"/>
                </a:solidFill>
                <a:effectLst/>
                <a:uLnTx/>
                <a:uFillTx/>
                <a:latin typeface="PT Sans"/>
                <a:ea typeface="PT Sans"/>
                <a:cs typeface="PT Sans"/>
                <a:sym typeface="PT Sans"/>
              </a:rPr>
              <a:t>Public</a:t>
            </a:r>
            <a:r>
              <a:rPr kumimoji="0" lang="en-US" sz="1800" b="0" i="0" u="none" strike="noStrike" kern="0" cap="none" spc="0" normalizeH="0" baseline="0" noProof="0" dirty="0">
                <a:ln>
                  <a:noFill/>
                </a:ln>
                <a:solidFill>
                  <a:srgbClr val="333333"/>
                </a:solidFill>
                <a:effectLst/>
                <a:uLnTx/>
                <a:uFillTx/>
                <a:latin typeface="PT Sans"/>
                <a:ea typeface="PT Sans"/>
                <a:cs typeface="PT Sans"/>
                <a:sym typeface="PT Sans"/>
              </a:rPr>
              <a:t> and </a:t>
            </a:r>
            <a:r>
              <a:rPr kumimoji="0" lang="en-US" sz="1800" b="1" i="0" u="none" strike="noStrike" kern="0" cap="none" spc="0" normalizeH="0" baseline="0" noProof="0" dirty="0">
                <a:ln>
                  <a:noFill/>
                </a:ln>
                <a:solidFill>
                  <a:srgbClr val="333333"/>
                </a:solidFill>
                <a:effectLst/>
                <a:uLnTx/>
                <a:uFillTx/>
                <a:latin typeface="PT Sans"/>
                <a:ea typeface="PT Sans"/>
                <a:cs typeface="PT Sans"/>
                <a:sym typeface="PT Sans"/>
              </a:rPr>
              <a:t>private</a:t>
            </a:r>
            <a:r>
              <a:rPr kumimoji="0" lang="en-US" sz="1800" b="0" i="0" u="none" strike="noStrike" kern="0" cap="none" spc="0" normalizeH="0" baseline="0" noProof="0" dirty="0">
                <a:ln>
                  <a:noFill/>
                </a:ln>
                <a:solidFill>
                  <a:srgbClr val="333333"/>
                </a:solidFill>
                <a:effectLst/>
                <a:uLnTx/>
                <a:uFillTx/>
                <a:latin typeface="PT Sans"/>
                <a:ea typeface="PT Sans"/>
                <a:cs typeface="PT Sans"/>
                <a:sym typeface="PT Sans"/>
              </a:rPr>
              <a:t> channels	</a:t>
            </a:r>
            <a:endParaRPr kumimoji="0" sz="1800" b="0" i="0" u="none" strike="noStrike" kern="0" cap="none" spc="0" normalizeH="0" baseline="0" noProof="0" dirty="0">
              <a:ln>
                <a:noFill/>
              </a:ln>
              <a:solidFill>
                <a:srgbClr val="333333"/>
              </a:solidFill>
              <a:effectLst/>
              <a:uLnTx/>
              <a:uFillTx/>
              <a:latin typeface="PT Sans"/>
              <a:ea typeface="PT Sans"/>
              <a:cs typeface="PT Sans"/>
              <a:sym typeface="PT Sans"/>
            </a:endParaRPr>
          </a:p>
          <a:p>
            <a:pPr marL="230188" marR="0" lvl="0" indent="-219075" algn="l" defTabSz="914400" rtl="0" eaLnBrk="1" fontAlgn="auto" latinLnBrk="0" hangingPunct="1">
              <a:lnSpc>
                <a:spcPct val="100000"/>
              </a:lnSpc>
              <a:spcBef>
                <a:spcPts val="0"/>
              </a:spcBef>
              <a:spcAft>
                <a:spcPts val="0"/>
              </a:spcAft>
              <a:buClr>
                <a:srgbClr val="333333"/>
              </a:buClr>
              <a:buSzPts val="1800"/>
              <a:buFont typeface="Arial"/>
              <a:buChar char="•"/>
              <a:tabLst/>
              <a:defRPr/>
            </a:pPr>
            <a:r>
              <a:rPr kumimoji="0" lang="en-US" sz="1800" b="1" i="0" u="none" strike="noStrike" kern="0" cap="none" spc="0" normalizeH="0" baseline="0" noProof="0" dirty="0" smtClean="0">
                <a:ln>
                  <a:noFill/>
                </a:ln>
                <a:solidFill>
                  <a:srgbClr val="333333"/>
                </a:solidFill>
                <a:effectLst/>
                <a:uLnTx/>
                <a:uFillTx/>
                <a:latin typeface="PT Sans"/>
                <a:ea typeface="PT Sans"/>
                <a:cs typeface="PT Sans"/>
                <a:sym typeface="PT Sans"/>
              </a:rPr>
              <a:t>Smart </a:t>
            </a:r>
            <a:r>
              <a:rPr kumimoji="0" lang="en-US" sz="1800" b="1" i="0" u="none" strike="noStrike" kern="0" cap="none" spc="0" normalizeH="0" baseline="0" noProof="0" dirty="0">
                <a:ln>
                  <a:noFill/>
                </a:ln>
                <a:solidFill>
                  <a:srgbClr val="333333"/>
                </a:solidFill>
                <a:effectLst/>
                <a:uLnTx/>
                <a:uFillTx/>
                <a:latin typeface="PT Sans"/>
                <a:ea typeface="PT Sans"/>
                <a:cs typeface="PT Sans"/>
                <a:sym typeface="PT Sans"/>
              </a:rPr>
              <a:t>contract</a:t>
            </a:r>
            <a:r>
              <a:rPr kumimoji="0" lang="en-US" sz="1800" b="0" i="0" u="none" strike="noStrike" kern="0" cap="none" spc="0" normalizeH="0" baseline="0" noProof="0" dirty="0">
                <a:ln>
                  <a:noFill/>
                </a:ln>
                <a:solidFill>
                  <a:srgbClr val="333333"/>
                </a:solidFill>
                <a:effectLst/>
                <a:uLnTx/>
                <a:uFillTx/>
                <a:latin typeface="PT Sans"/>
                <a:ea typeface="PT Sans"/>
                <a:cs typeface="PT Sans"/>
                <a:sym typeface="PT Sans"/>
              </a:rPr>
              <a:t> </a:t>
            </a:r>
            <a:r>
              <a:rPr kumimoji="0" lang="en-US" sz="1800" b="1" i="0" u="none" strike="noStrike" kern="0" cap="none" spc="0" normalizeH="0" baseline="0" noProof="0" dirty="0">
                <a:ln>
                  <a:noFill/>
                </a:ln>
                <a:solidFill>
                  <a:srgbClr val="333333"/>
                </a:solidFill>
                <a:effectLst/>
                <a:uLnTx/>
                <a:uFillTx/>
                <a:latin typeface="PT Sans"/>
                <a:ea typeface="PT Sans"/>
                <a:cs typeface="PT Sans"/>
                <a:sym typeface="PT Sans"/>
              </a:rPr>
              <a:t>functionality</a:t>
            </a:r>
            <a:r>
              <a:rPr kumimoji="0" lang="en-US" sz="1800" b="0" i="0" u="none" strike="noStrike" kern="0" cap="none" spc="0" normalizeH="0" baseline="0" noProof="0" dirty="0">
                <a:ln>
                  <a:noFill/>
                </a:ln>
                <a:solidFill>
                  <a:srgbClr val="333333"/>
                </a:solidFill>
                <a:effectLst/>
                <a:uLnTx/>
                <a:uFillTx/>
                <a:latin typeface="PT Sans"/>
                <a:ea typeface="PT Sans"/>
                <a:cs typeface="PT Sans"/>
                <a:sym typeface="PT Sans"/>
              </a:rPr>
              <a:t>	</a:t>
            </a:r>
            <a:endParaRPr kumimoji="0" sz="1800" b="0" i="0" u="none" strike="noStrike" kern="0" cap="none" spc="0" normalizeH="0" baseline="0" noProof="0" dirty="0">
              <a:ln>
                <a:noFill/>
              </a:ln>
              <a:solidFill>
                <a:srgbClr val="333333"/>
              </a:solidFill>
              <a:effectLst/>
              <a:uLnTx/>
              <a:uFillTx/>
              <a:latin typeface="PT Sans"/>
              <a:ea typeface="PT Sans"/>
              <a:cs typeface="PT Sans"/>
              <a:sym typeface="PT Sans"/>
            </a:endParaRPr>
          </a:p>
          <a:p>
            <a:pPr marL="230188" marR="0" lvl="0" indent="-219075" algn="l" defTabSz="914400" rtl="0" eaLnBrk="1" fontAlgn="auto" latinLnBrk="0" hangingPunct="1">
              <a:lnSpc>
                <a:spcPct val="100000"/>
              </a:lnSpc>
              <a:spcBef>
                <a:spcPts val="0"/>
              </a:spcBef>
              <a:spcAft>
                <a:spcPts val="0"/>
              </a:spcAft>
              <a:buClr>
                <a:srgbClr val="333333"/>
              </a:buClr>
              <a:buSzPts val="1800"/>
              <a:buFont typeface="Arial"/>
              <a:buChar char="•"/>
              <a:tabLst/>
              <a:defRPr/>
            </a:pPr>
            <a:r>
              <a:rPr kumimoji="0" lang="en-US" sz="1800" b="1" i="0" u="none" strike="noStrike" kern="0" cap="none" spc="0" normalizeH="0" baseline="0" noProof="0" dirty="0">
                <a:ln>
                  <a:noFill/>
                </a:ln>
                <a:solidFill>
                  <a:srgbClr val="333333"/>
                </a:solidFill>
                <a:effectLst/>
                <a:uLnTx/>
                <a:uFillTx/>
                <a:latin typeface="PT Sans"/>
                <a:ea typeface="PT Sans"/>
                <a:cs typeface="PT Sans"/>
                <a:sym typeface="PT Sans"/>
              </a:rPr>
              <a:t>Unique product identification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30188" marR="0" lvl="0" indent="-219075" algn="l" defTabSz="914400" rtl="0" eaLnBrk="1" fontAlgn="auto" latinLnBrk="0" hangingPunct="1">
              <a:lnSpc>
                <a:spcPct val="100000"/>
              </a:lnSpc>
              <a:spcBef>
                <a:spcPts val="0"/>
              </a:spcBef>
              <a:spcAft>
                <a:spcPts val="0"/>
              </a:spcAft>
              <a:buClr>
                <a:srgbClr val="333333"/>
              </a:buClr>
              <a:buSzPts val="1800"/>
              <a:buFont typeface="Arial"/>
              <a:buChar char="•"/>
              <a:tabLst/>
              <a:defRPr/>
            </a:pPr>
            <a:r>
              <a:rPr kumimoji="0" lang="en-US" sz="1800" b="1" i="0" u="none" strike="noStrike" kern="0" cap="none" spc="0" normalizeH="0" baseline="0" noProof="0" dirty="0">
                <a:ln>
                  <a:noFill/>
                </a:ln>
                <a:solidFill>
                  <a:srgbClr val="333333"/>
                </a:solidFill>
                <a:effectLst/>
                <a:uLnTx/>
                <a:uFillTx/>
                <a:latin typeface="PT Sans"/>
                <a:ea typeface="PT Sans"/>
                <a:cs typeface="PT Sans"/>
                <a:sym typeface="PT Sans"/>
              </a:rPr>
              <a:t>Disintermediation</a:t>
            </a:r>
            <a:r>
              <a:rPr kumimoji="0" lang="en-US" sz="1800" b="0" i="0" u="none" strike="noStrike" kern="0" cap="none" spc="0" normalizeH="0" baseline="0" noProof="0" dirty="0">
                <a:ln>
                  <a:noFill/>
                </a:ln>
                <a:solidFill>
                  <a:srgbClr val="333333"/>
                </a:solidFill>
                <a:effectLst/>
                <a:uLnTx/>
                <a:uFillTx/>
                <a:latin typeface="PT Sans"/>
                <a:ea typeface="PT Sans"/>
                <a:cs typeface="PT Sans"/>
                <a:sym typeface="PT Sans"/>
              </a:rPr>
              <a:t> </a:t>
            </a:r>
            <a:r>
              <a:rPr kumimoji="0" lang="en-US" sz="1800" b="0" i="0" u="none" strike="noStrike" kern="0" cap="none" spc="0" normalizeH="0" baseline="0" noProof="0" dirty="0" smtClean="0">
                <a:ln>
                  <a:noFill/>
                </a:ln>
                <a:solidFill>
                  <a:srgbClr val="333333"/>
                </a:solidFill>
                <a:effectLst/>
                <a:uLnTx/>
                <a:uFillTx/>
                <a:latin typeface="PT Sans"/>
                <a:ea typeface="PT Sans"/>
                <a:cs typeface="PT Sans"/>
                <a:sym typeface="PT Sans"/>
              </a:rPr>
              <a:t>simplifying transactions for greater efficiency</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30188" marR="0" lvl="0" indent="-219075" algn="l" defTabSz="914400" rtl="0" eaLnBrk="1" fontAlgn="auto" latinLnBrk="0" hangingPunct="1">
              <a:lnSpc>
                <a:spcPct val="100000"/>
              </a:lnSpc>
              <a:spcBef>
                <a:spcPts val="0"/>
              </a:spcBef>
              <a:spcAft>
                <a:spcPts val="0"/>
              </a:spcAft>
              <a:buClr>
                <a:srgbClr val="333333"/>
              </a:buClr>
              <a:buSzPts val="1800"/>
              <a:buFont typeface="Arial"/>
              <a:buChar char="•"/>
              <a:tabLst/>
              <a:defRPr/>
            </a:pPr>
            <a:r>
              <a:rPr kumimoji="0" lang="en-US" sz="1800" b="1" i="0" u="none" strike="noStrike" kern="0" cap="none" spc="0" normalizeH="0" baseline="0" noProof="0" dirty="0">
                <a:ln>
                  <a:noFill/>
                </a:ln>
                <a:solidFill>
                  <a:srgbClr val="333333"/>
                </a:solidFill>
                <a:effectLst/>
                <a:uLnTx/>
                <a:uFillTx/>
                <a:latin typeface="PT Sans"/>
                <a:ea typeface="PT Sans"/>
                <a:cs typeface="PT Sans"/>
                <a:sym typeface="PT Sans"/>
              </a:rPr>
              <a:t>Information availability </a:t>
            </a:r>
            <a:r>
              <a:rPr kumimoji="0" lang="en-US" sz="1800" b="0" i="0" u="none" strike="noStrike" kern="0" cap="none" spc="0" normalizeH="0" baseline="0" noProof="0" dirty="0" smtClean="0">
                <a:ln>
                  <a:noFill/>
                </a:ln>
                <a:solidFill>
                  <a:srgbClr val="333333"/>
                </a:solidFill>
                <a:effectLst/>
                <a:uLnTx/>
                <a:uFillTx/>
                <a:latin typeface="PT Sans"/>
                <a:ea typeface="PT Sans"/>
                <a:cs typeface="PT Sans"/>
                <a:sym typeface="PT Sans"/>
              </a:rPr>
              <a:t>across the consortium network</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30188" marR="0" lvl="0" indent="-219075" algn="l" defTabSz="914400" rtl="0" eaLnBrk="1" fontAlgn="auto" latinLnBrk="0" hangingPunct="1">
              <a:lnSpc>
                <a:spcPct val="100000"/>
              </a:lnSpc>
              <a:spcBef>
                <a:spcPts val="0"/>
              </a:spcBef>
              <a:spcAft>
                <a:spcPts val="0"/>
              </a:spcAft>
              <a:buClr>
                <a:srgbClr val="333333"/>
              </a:buClr>
              <a:buSzPts val="1800"/>
              <a:buFont typeface="Arial"/>
              <a:buChar char="•"/>
              <a:tabLst/>
              <a:defRPr/>
            </a:pPr>
            <a:r>
              <a:rPr kumimoji="0" lang="en-US" sz="1800" b="1" i="0" u="none" strike="noStrike" kern="0" cap="none" spc="0" normalizeH="0" baseline="0" noProof="0" dirty="0" smtClean="0">
                <a:ln>
                  <a:noFill/>
                </a:ln>
                <a:solidFill>
                  <a:srgbClr val="333333"/>
                </a:solidFill>
                <a:effectLst/>
                <a:uLnTx/>
                <a:uFillTx/>
                <a:latin typeface="PT Sans"/>
                <a:ea typeface="PT Sans"/>
                <a:cs typeface="PT Sans"/>
                <a:sym typeface="PT Sans"/>
              </a:rPr>
              <a:t>Business process management engine</a:t>
            </a:r>
          </a:p>
          <a:p>
            <a:pPr marL="230188" marR="0" lvl="0" indent="-219075" algn="l" defTabSz="914400" rtl="0" eaLnBrk="1" fontAlgn="auto" latinLnBrk="0" hangingPunct="1">
              <a:lnSpc>
                <a:spcPct val="100000"/>
              </a:lnSpc>
              <a:spcBef>
                <a:spcPts val="0"/>
              </a:spcBef>
              <a:spcAft>
                <a:spcPts val="0"/>
              </a:spcAft>
              <a:buClr>
                <a:srgbClr val="333333"/>
              </a:buClr>
              <a:buSzPts val="1800"/>
              <a:buFont typeface="Arial"/>
              <a:buChar char="•"/>
              <a:tabLst/>
              <a:defRPr/>
            </a:pPr>
            <a:r>
              <a:rPr kumimoji="0" lang="en-US" sz="1800" b="1" i="0" u="none" strike="noStrike" kern="0" cap="none" spc="0" normalizeH="0" baseline="0" noProof="0" dirty="0" smtClean="0">
                <a:ln>
                  <a:noFill/>
                </a:ln>
                <a:solidFill>
                  <a:srgbClr val="333333"/>
                </a:solidFill>
                <a:effectLst/>
                <a:uLnTx/>
                <a:uFillTx/>
                <a:latin typeface="PT Sans"/>
                <a:ea typeface="PT Sans"/>
                <a:cs typeface="PT Sans"/>
                <a:sym typeface="PT Sans"/>
              </a:rPr>
              <a:t>Automated </a:t>
            </a:r>
            <a:r>
              <a:rPr kumimoji="0" lang="en-US" sz="1800" b="1" i="0" u="none" strike="noStrike" kern="0" cap="none" spc="0" normalizeH="0" baseline="0" noProof="0" dirty="0">
                <a:ln>
                  <a:noFill/>
                </a:ln>
                <a:solidFill>
                  <a:srgbClr val="333333"/>
                </a:solidFill>
                <a:effectLst/>
                <a:uLnTx/>
                <a:uFillTx/>
                <a:latin typeface="PT Sans"/>
                <a:ea typeface="PT Sans"/>
                <a:cs typeface="PT Sans"/>
                <a:sym typeface="PT Sans"/>
              </a:rPr>
              <a:t>w</a:t>
            </a:r>
            <a:r>
              <a:rPr kumimoji="0" lang="en-US" sz="1800" b="1" i="0" u="none" strike="noStrike" kern="0" cap="none" spc="0" normalizeH="0" baseline="0" noProof="0" dirty="0" smtClean="0">
                <a:ln>
                  <a:noFill/>
                </a:ln>
                <a:solidFill>
                  <a:srgbClr val="333333"/>
                </a:solidFill>
                <a:effectLst/>
                <a:uLnTx/>
                <a:uFillTx/>
                <a:latin typeface="PT Sans"/>
                <a:ea typeface="PT Sans"/>
                <a:cs typeface="PT Sans"/>
                <a:sym typeface="PT Sans"/>
              </a:rPr>
              <a:t>orkflow enablement </a:t>
            </a:r>
            <a:endParaRPr kumimoji="0" sz="1400" b="1" i="0" u="none" strike="noStrike" kern="0" cap="none" spc="0" normalizeH="0" baseline="0" noProof="0" dirty="0">
              <a:ln>
                <a:noFill/>
              </a:ln>
              <a:solidFill>
                <a:srgbClr val="000000"/>
              </a:solidFill>
              <a:effectLst/>
              <a:uLnTx/>
              <a:uFillTx/>
              <a:latin typeface="Arial"/>
              <a:cs typeface="Arial"/>
              <a:sym typeface="Arial"/>
            </a:endParaRPr>
          </a:p>
          <a:p>
            <a:pPr marL="230188" marR="0" lvl="0" indent="-219075" algn="l" defTabSz="914400" rtl="0" eaLnBrk="1" fontAlgn="auto" latinLnBrk="0" hangingPunct="1">
              <a:lnSpc>
                <a:spcPct val="100000"/>
              </a:lnSpc>
              <a:spcBef>
                <a:spcPts val="0"/>
              </a:spcBef>
              <a:spcAft>
                <a:spcPts val="0"/>
              </a:spcAft>
              <a:buClr>
                <a:srgbClr val="333333"/>
              </a:buClr>
              <a:buSzPts val="1800"/>
              <a:buFont typeface="Arial"/>
              <a:buChar char="•"/>
              <a:tabLst/>
              <a:defRPr/>
            </a:pPr>
            <a:r>
              <a:rPr kumimoji="0" lang="en-US" sz="1800" b="1" i="0" u="none" strike="noStrike" kern="0" cap="none" spc="0" normalizeH="0" baseline="0" noProof="0" dirty="0">
                <a:ln>
                  <a:noFill/>
                </a:ln>
                <a:solidFill>
                  <a:srgbClr val="333333"/>
                </a:solidFill>
                <a:effectLst/>
                <a:uLnTx/>
                <a:uFillTx/>
                <a:latin typeface="PT Sans"/>
                <a:ea typeface="PT Sans"/>
                <a:cs typeface="PT Sans"/>
                <a:sym typeface="PT Sans"/>
              </a:rPr>
              <a:t>Product traceability </a:t>
            </a:r>
            <a:r>
              <a:rPr kumimoji="0" lang="en-US" sz="1800" b="0" i="0" u="none" strike="noStrike" kern="0" cap="none" spc="0" normalizeH="0" baseline="0" noProof="0" dirty="0">
                <a:ln>
                  <a:noFill/>
                </a:ln>
                <a:solidFill>
                  <a:srgbClr val="333333"/>
                </a:solidFill>
                <a:effectLst/>
                <a:uLnTx/>
                <a:uFillTx/>
                <a:latin typeface="PT Sans"/>
                <a:ea typeface="PT Sans"/>
                <a:cs typeface="PT Sans"/>
                <a:sym typeface="PT Sans"/>
              </a:rPr>
              <a:t>across </a:t>
            </a:r>
            <a:r>
              <a:rPr kumimoji="0" lang="en-US" sz="1800" b="0" i="0" u="none" strike="noStrike" kern="0" cap="none" spc="0" normalizeH="0" baseline="0" noProof="0" dirty="0" smtClean="0">
                <a:ln>
                  <a:noFill/>
                </a:ln>
                <a:solidFill>
                  <a:srgbClr val="333333"/>
                </a:solidFill>
                <a:effectLst/>
                <a:uLnTx/>
                <a:uFillTx/>
                <a:latin typeface="PT Sans"/>
                <a:ea typeface="PT Sans"/>
                <a:cs typeface="PT Sans"/>
                <a:sym typeface="PT Sans"/>
              </a:rPr>
              <a:t>the consortium partners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30188" marR="0" lvl="0" indent="-219075" algn="l" defTabSz="914400" rtl="0" eaLnBrk="1" fontAlgn="auto" latinLnBrk="0" hangingPunct="1">
              <a:lnSpc>
                <a:spcPct val="100000"/>
              </a:lnSpc>
              <a:spcBef>
                <a:spcPts val="0"/>
              </a:spcBef>
              <a:spcAft>
                <a:spcPts val="0"/>
              </a:spcAft>
              <a:buClr>
                <a:srgbClr val="333333"/>
              </a:buClr>
              <a:buSzPts val="1800"/>
              <a:buFont typeface="Arial"/>
              <a:buChar char="•"/>
              <a:tabLst/>
              <a:defRPr/>
            </a:pPr>
            <a:r>
              <a:rPr kumimoji="0" lang="en-US" sz="1800" b="1" i="0" u="none" strike="noStrike" kern="0" cap="none" spc="0" normalizeH="0" baseline="0" noProof="0" dirty="0">
                <a:ln>
                  <a:noFill/>
                </a:ln>
                <a:solidFill>
                  <a:srgbClr val="333333"/>
                </a:solidFill>
                <a:effectLst/>
                <a:uLnTx/>
                <a:uFillTx/>
                <a:latin typeface="PT Sans"/>
                <a:ea typeface="PT Sans"/>
                <a:cs typeface="PT Sans"/>
                <a:sym typeface="PT Sans"/>
              </a:rPr>
              <a:t>User interface </a:t>
            </a:r>
            <a:r>
              <a:rPr kumimoji="0" lang="en-US" sz="1800" b="0" i="0" u="none" strike="noStrike" kern="0" cap="none" spc="0" normalizeH="0" baseline="0" noProof="0" dirty="0">
                <a:ln>
                  <a:noFill/>
                </a:ln>
                <a:solidFill>
                  <a:srgbClr val="333333"/>
                </a:solidFill>
                <a:effectLst/>
                <a:uLnTx/>
                <a:uFillTx/>
                <a:latin typeface="PT Sans"/>
                <a:ea typeface="PT Sans"/>
                <a:cs typeface="PT Sans"/>
                <a:sym typeface="PT Sans"/>
              </a:rPr>
              <a:t>designed for interaction with the Blockchain technology</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30188" marR="0" lvl="0" indent="-219075" algn="l" defTabSz="914400" rtl="0" eaLnBrk="1" fontAlgn="auto" latinLnBrk="0" hangingPunct="1">
              <a:lnSpc>
                <a:spcPct val="100000"/>
              </a:lnSpc>
              <a:spcBef>
                <a:spcPts val="0"/>
              </a:spcBef>
              <a:spcAft>
                <a:spcPts val="0"/>
              </a:spcAft>
              <a:buClr>
                <a:srgbClr val="333333"/>
              </a:buClr>
              <a:buSzPts val="1800"/>
              <a:buFont typeface="Arial"/>
              <a:buChar char="•"/>
              <a:tabLst/>
              <a:defRPr/>
            </a:pPr>
            <a:r>
              <a:rPr kumimoji="0" lang="en-US" sz="1800" b="1" i="0" u="none" strike="noStrike" kern="0" cap="none" spc="0" normalizeH="0" baseline="0" noProof="0" dirty="0">
                <a:ln>
                  <a:noFill/>
                </a:ln>
                <a:solidFill>
                  <a:srgbClr val="333333"/>
                </a:solidFill>
                <a:effectLst/>
                <a:uLnTx/>
                <a:uFillTx/>
                <a:latin typeface="PT Sans"/>
                <a:ea typeface="PT Sans"/>
                <a:cs typeface="PT Sans"/>
                <a:sym typeface="PT Sans"/>
              </a:rPr>
              <a:t>Electronic asset storage</a:t>
            </a:r>
            <a:r>
              <a:rPr kumimoji="0" lang="en-US" sz="1800" b="0" i="0" u="none" strike="noStrike" kern="0" cap="none" spc="0" normalizeH="0" baseline="0" noProof="0" dirty="0">
                <a:ln>
                  <a:noFill/>
                </a:ln>
                <a:solidFill>
                  <a:srgbClr val="333333"/>
                </a:solidFill>
                <a:effectLst/>
                <a:uLnTx/>
                <a:uFillTx/>
                <a:latin typeface="PT Sans"/>
                <a:ea typeface="PT Sans"/>
                <a:cs typeface="PT Sans"/>
                <a:sym typeface="PT Sans"/>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10" name="Google Shape;229;p27" descr="Arrow pointing from a list of functionalities to the shapes and logo"/>
          <p:cNvCxnSpPr/>
          <p:nvPr/>
        </p:nvCxnSpPr>
        <p:spPr>
          <a:xfrm>
            <a:off x="5403850" y="3032402"/>
            <a:ext cx="1700686" cy="0"/>
          </a:xfrm>
          <a:prstGeom prst="straightConnector1">
            <a:avLst/>
          </a:prstGeom>
          <a:noFill/>
          <a:ln w="57150" cap="flat" cmpd="sng">
            <a:solidFill>
              <a:schemeClr val="dk1"/>
            </a:solidFill>
            <a:prstDash val="solid"/>
            <a:round/>
            <a:headEnd type="none" w="med" len="med"/>
            <a:tailEnd type="triangle" w="med" len="med"/>
          </a:ln>
        </p:spPr>
      </p:cxnSp>
      <p:sp>
        <p:nvSpPr>
          <p:cNvPr id="205" name="Google Shape;205;p26"/>
          <p:cNvSpPr/>
          <p:nvPr/>
        </p:nvSpPr>
        <p:spPr>
          <a:xfrm>
            <a:off x="7867657" y="1253592"/>
            <a:ext cx="3187700" cy="2636932"/>
          </a:xfrm>
          <a:prstGeom prst="ellipse">
            <a:avLst/>
          </a:prstGeom>
          <a:noFill/>
          <a:ln w="38100" cap="flat" cmpd="sng">
            <a:solidFill>
              <a:srgbClr val="00315F"/>
            </a:solidFill>
            <a:prstDash val="lgDash"/>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PT Sans"/>
              <a:ea typeface="PT Sans"/>
              <a:cs typeface="PT Sans"/>
              <a:sym typeface="PT Sans"/>
            </a:endParaRPr>
          </a:p>
        </p:txBody>
      </p:sp>
      <p:pic>
        <p:nvPicPr>
          <p:cNvPr id="207" name="Google Shape;207;p26" descr="Picture representing the Consortum"/>
          <p:cNvPicPr preferRelativeResize="0"/>
          <p:nvPr/>
        </p:nvPicPr>
        <p:blipFill rotWithShape="1">
          <a:blip r:embed="rId3">
            <a:alphaModFix/>
          </a:blip>
          <a:srcRect t="3309" b="3634"/>
          <a:stretch/>
        </p:blipFill>
        <p:spPr>
          <a:xfrm>
            <a:off x="7086607" y="2455424"/>
            <a:ext cx="1828800" cy="1701800"/>
          </a:xfrm>
          <a:prstGeom prst="rect">
            <a:avLst/>
          </a:prstGeom>
          <a:noFill/>
          <a:ln>
            <a:noFill/>
          </a:ln>
        </p:spPr>
      </p:pic>
      <p:pic>
        <p:nvPicPr>
          <p:cNvPr id="208" name="Google Shape;208;p26"/>
          <p:cNvPicPr preferRelativeResize="0"/>
          <p:nvPr/>
        </p:nvPicPr>
        <p:blipFill rotWithShape="1">
          <a:blip r:embed="rId4">
            <a:alphaModFix/>
          </a:blip>
          <a:srcRect l="20354" r="20500"/>
          <a:stretch/>
        </p:blipFill>
        <p:spPr>
          <a:xfrm>
            <a:off x="10124547" y="2039280"/>
            <a:ext cx="1502310" cy="2540000"/>
          </a:xfrm>
          <a:prstGeom prst="rect">
            <a:avLst/>
          </a:prstGeom>
          <a:noFill/>
          <a:ln>
            <a:noFill/>
          </a:ln>
        </p:spPr>
      </p:pic>
      <p:pic>
        <p:nvPicPr>
          <p:cNvPr id="211" name="Google Shape;211;p26" descr="TATA Logo"/>
          <p:cNvPicPr preferRelativeResize="0"/>
          <p:nvPr/>
        </p:nvPicPr>
        <p:blipFill rotWithShape="1">
          <a:blip r:embed="rId5">
            <a:alphaModFix/>
          </a:blip>
          <a:srcRect l="25828" t="5557" r="24171" b="34402"/>
          <a:stretch/>
        </p:blipFill>
        <p:spPr>
          <a:xfrm>
            <a:off x="8578856" y="808592"/>
            <a:ext cx="1765301" cy="1380132"/>
          </a:xfrm>
          <a:prstGeom prst="rect">
            <a:avLst/>
          </a:prstGeom>
          <a:noFill/>
          <a:ln>
            <a:noFill/>
          </a:ln>
        </p:spPr>
      </p:pic>
    </p:spTree>
    <p:extLst>
      <p:ext uri="{BB962C8B-B14F-4D97-AF65-F5344CB8AC3E}">
        <p14:creationId xmlns:p14="http://schemas.microsoft.com/office/powerpoint/2010/main" val="416490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9"/>
          <p:cNvSpPr txBox="1">
            <a:spLocks noGrp="1"/>
          </p:cNvSpPr>
          <p:nvPr>
            <p:ph type="title"/>
          </p:nvPr>
        </p:nvSpPr>
        <p:spPr>
          <a:xfrm>
            <a:off x="538347" y="60741"/>
            <a:ext cx="11348852" cy="642647"/>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lt1"/>
              </a:buClr>
              <a:buSzPts val="2800"/>
              <a:buFont typeface="PT Sans"/>
              <a:buNone/>
            </a:pPr>
            <a:r>
              <a:rPr lang="en-US" dirty="0" smtClean="0"/>
              <a:t>Key Blockchain Takeaways </a:t>
            </a:r>
            <a:endParaRPr dirty="0"/>
          </a:p>
        </p:txBody>
      </p:sp>
      <p:grpSp>
        <p:nvGrpSpPr>
          <p:cNvPr id="4" name="Group 3" descr="Picture says;&#10;Consortium Enablement&#10;Likely the most dificult par of building your network.&#10;The more partners the better, incentivizing participants is critical."/>
          <p:cNvGrpSpPr/>
          <p:nvPr/>
        </p:nvGrpSpPr>
        <p:grpSpPr>
          <a:xfrm>
            <a:off x="169658" y="1057613"/>
            <a:ext cx="5212080" cy="954107"/>
            <a:chOff x="420665" y="1161377"/>
            <a:chExt cx="5212080" cy="954107"/>
          </a:xfrm>
        </p:grpSpPr>
        <p:sp>
          <p:nvSpPr>
            <p:cNvPr id="7" name="Google Shape;234;p27"/>
            <p:cNvSpPr/>
            <p:nvPr/>
          </p:nvSpPr>
          <p:spPr>
            <a:xfrm>
              <a:off x="1060745" y="1161377"/>
              <a:ext cx="4572000" cy="95410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600" b="1" i="0" u="none" strike="noStrike" kern="0" cap="none" spc="0" normalizeH="0" baseline="0" noProof="0" dirty="0" smtClean="0">
                  <a:ln>
                    <a:noFill/>
                  </a:ln>
                  <a:solidFill>
                    <a:srgbClr val="333333"/>
                  </a:solidFill>
                  <a:effectLst/>
                  <a:uLnTx/>
                  <a:uFillTx/>
                  <a:latin typeface="PT Sans"/>
                  <a:ea typeface="PT Sans"/>
                  <a:cs typeface="PT Sans"/>
                  <a:sym typeface="PT Sans"/>
                </a:rPr>
                <a:t>Consortium Enablement</a:t>
              </a:r>
            </a:p>
            <a:p>
              <a:pPr marL="165100" marR="0" lvl="0" indent="-165100" algn="l" defTabSz="914400" rtl="0" eaLnBrk="1" fontAlgn="auto" latinLnBrk="0" hangingPunct="1">
                <a:lnSpc>
                  <a:spcPct val="100000"/>
                </a:lnSpc>
                <a:spcBef>
                  <a:spcPts val="0"/>
                </a:spcBef>
                <a:spcAft>
                  <a:spcPts val="0"/>
                </a:spcAft>
                <a:buClr>
                  <a:srgbClr val="333333"/>
                </a:buClr>
                <a:buSzPts val="1400"/>
                <a:buFont typeface="Arial"/>
                <a:buChar char="•"/>
                <a:tabLst/>
                <a:defRPr/>
              </a:pPr>
              <a:r>
                <a:rPr kumimoji="0" lang="en-US" sz="1600" b="0" i="0" u="none" strike="noStrike" kern="0" cap="none" spc="0" normalizeH="0" baseline="0" noProof="0" dirty="0" smtClean="0">
                  <a:ln>
                    <a:noFill/>
                  </a:ln>
                  <a:solidFill>
                    <a:srgbClr val="333333"/>
                  </a:solidFill>
                  <a:effectLst/>
                  <a:uLnTx/>
                  <a:uFillTx/>
                  <a:latin typeface="PT Sans"/>
                  <a:ea typeface="PT Sans"/>
                  <a:cs typeface="PT Sans"/>
                  <a:sym typeface="PT Sans"/>
                </a:rPr>
                <a:t>Likely the most difficult part of building your network</a:t>
              </a:r>
            </a:p>
            <a:p>
              <a:pPr marL="165100" marR="0" lvl="0" indent="-165100" algn="l" defTabSz="914400" rtl="0" eaLnBrk="1" fontAlgn="auto" latinLnBrk="0" hangingPunct="1">
                <a:lnSpc>
                  <a:spcPct val="100000"/>
                </a:lnSpc>
                <a:spcBef>
                  <a:spcPts val="0"/>
                </a:spcBef>
                <a:spcAft>
                  <a:spcPts val="0"/>
                </a:spcAft>
                <a:buClr>
                  <a:srgbClr val="333333"/>
                </a:buClr>
                <a:buSzPts val="1400"/>
                <a:buFont typeface="Arial"/>
                <a:buChar char="•"/>
                <a:tabLst/>
                <a:defRPr/>
              </a:pPr>
              <a:r>
                <a:rPr kumimoji="0" lang="en-US" sz="1600" b="0" i="0" u="none" strike="noStrike" kern="0" cap="none" spc="0" normalizeH="0" baseline="0" noProof="0" dirty="0" smtClean="0">
                  <a:ln>
                    <a:noFill/>
                  </a:ln>
                  <a:solidFill>
                    <a:srgbClr val="333333"/>
                  </a:solidFill>
                  <a:effectLst/>
                  <a:uLnTx/>
                  <a:uFillTx/>
                  <a:latin typeface="PT Sans"/>
                  <a:ea typeface="PT Sans"/>
                  <a:cs typeface="PT Sans"/>
                  <a:sym typeface="PT Sans"/>
                </a:rPr>
                <a:t>The more partners the better, incentivizing participants is critical. </a:t>
              </a:r>
              <a:endParaRPr kumimoji="0" sz="1600" b="0" i="0" u="none" strike="noStrike" kern="0" cap="none" spc="0" normalizeH="0" baseline="0" noProof="0" dirty="0">
                <a:ln>
                  <a:noFill/>
                </a:ln>
                <a:solidFill>
                  <a:srgbClr val="333333"/>
                </a:solidFill>
                <a:effectLst/>
                <a:uLnTx/>
                <a:uFillTx/>
                <a:latin typeface="PT Sans"/>
                <a:ea typeface="PT Sans"/>
                <a:cs typeface="PT Sans"/>
                <a:sym typeface="PT Sans"/>
              </a:endParaRPr>
            </a:p>
          </p:txBody>
        </p:sp>
        <p:pic>
          <p:nvPicPr>
            <p:cNvPr id="1026" name="Picture 2" descr="Image result for 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665" y="1161377"/>
              <a:ext cx="640080" cy="6400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descr="Picture Says: Strategy Development&#10;A large amount of effort needs to be invested in developing the long term strategy.&#10;Technical implementations are similar to other web application implementations.&#10;need to incorporate competing business drivers and the multitude of regulatory requirements."/>
          <p:cNvGrpSpPr/>
          <p:nvPr/>
        </p:nvGrpSpPr>
        <p:grpSpPr>
          <a:xfrm>
            <a:off x="6543564" y="1057613"/>
            <a:ext cx="5329761" cy="954107"/>
            <a:chOff x="420665" y="1161377"/>
            <a:chExt cx="5329761" cy="954107"/>
          </a:xfrm>
        </p:grpSpPr>
        <p:sp>
          <p:nvSpPr>
            <p:cNvPr id="13" name="Google Shape;234;p27"/>
            <p:cNvSpPr/>
            <p:nvPr/>
          </p:nvSpPr>
          <p:spPr>
            <a:xfrm>
              <a:off x="1060744" y="1161377"/>
              <a:ext cx="4689682" cy="95410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600" b="1" i="0" u="none" strike="noStrike" kern="0" cap="none" spc="0" normalizeH="0" baseline="0" noProof="0" dirty="0" smtClean="0">
                  <a:ln>
                    <a:noFill/>
                  </a:ln>
                  <a:solidFill>
                    <a:srgbClr val="333333"/>
                  </a:solidFill>
                  <a:effectLst/>
                  <a:uLnTx/>
                  <a:uFillTx/>
                  <a:latin typeface="PT Sans"/>
                  <a:ea typeface="PT Sans"/>
                  <a:cs typeface="PT Sans"/>
                  <a:sym typeface="PT Sans"/>
                </a:rPr>
                <a:t>Strategy Development</a:t>
              </a:r>
            </a:p>
            <a:p>
              <a:pPr marL="165100" marR="0" lvl="0" indent="-165100" algn="l" defTabSz="914400" rtl="0" eaLnBrk="1" fontAlgn="auto" latinLnBrk="0" hangingPunct="1">
                <a:lnSpc>
                  <a:spcPct val="100000"/>
                </a:lnSpc>
                <a:spcBef>
                  <a:spcPts val="0"/>
                </a:spcBef>
                <a:spcAft>
                  <a:spcPts val="0"/>
                </a:spcAft>
                <a:buClr>
                  <a:srgbClr val="333333"/>
                </a:buClr>
                <a:buSzPts val="1400"/>
                <a:buFont typeface="Arial"/>
                <a:buChar char="•"/>
                <a:tabLst/>
                <a:defRPr/>
              </a:pPr>
              <a:r>
                <a:rPr kumimoji="0" lang="en-US" sz="1600" b="0" i="0" u="none" strike="noStrike" kern="0" cap="none" spc="0" normalizeH="0" baseline="0" noProof="0" dirty="0" smtClean="0">
                  <a:ln>
                    <a:noFill/>
                  </a:ln>
                  <a:solidFill>
                    <a:srgbClr val="333333"/>
                  </a:solidFill>
                  <a:effectLst/>
                  <a:uLnTx/>
                  <a:uFillTx/>
                  <a:latin typeface="PT Sans"/>
                  <a:ea typeface="PT Sans"/>
                  <a:cs typeface="PT Sans"/>
                  <a:sym typeface="PT Sans"/>
                </a:rPr>
                <a:t>A large amount of effort needs to be invested in developing the long term strategy</a:t>
              </a:r>
            </a:p>
            <a:p>
              <a:pPr marL="165100" marR="0" lvl="0" indent="-165100" algn="l" defTabSz="914400" rtl="0" eaLnBrk="1" fontAlgn="auto" latinLnBrk="0" hangingPunct="1">
                <a:lnSpc>
                  <a:spcPct val="100000"/>
                </a:lnSpc>
                <a:spcBef>
                  <a:spcPts val="0"/>
                </a:spcBef>
                <a:spcAft>
                  <a:spcPts val="0"/>
                </a:spcAft>
                <a:buClr>
                  <a:srgbClr val="333333"/>
                </a:buClr>
                <a:buSzPts val="1400"/>
                <a:buFont typeface="Arial"/>
                <a:buChar char="•"/>
                <a:tabLst/>
                <a:defRPr/>
              </a:pPr>
              <a:r>
                <a:rPr kumimoji="0" lang="en-US" sz="1600" b="0" i="0" u="none" strike="noStrike" kern="0" cap="none" spc="0" normalizeH="0" baseline="0" noProof="0" dirty="0" smtClean="0">
                  <a:ln>
                    <a:noFill/>
                  </a:ln>
                  <a:solidFill>
                    <a:srgbClr val="333333"/>
                  </a:solidFill>
                  <a:effectLst/>
                  <a:uLnTx/>
                  <a:uFillTx/>
                  <a:latin typeface="PT Sans"/>
                  <a:ea typeface="PT Sans"/>
                  <a:cs typeface="PT Sans"/>
                  <a:sym typeface="PT Sans"/>
                </a:rPr>
                <a:t>Technical implementations are similar to other web application implementations</a:t>
              </a:r>
            </a:p>
            <a:p>
              <a:pPr marL="165100" marR="0" lvl="0" indent="-165100" algn="l" defTabSz="914400" rtl="0" eaLnBrk="1" fontAlgn="auto" latinLnBrk="0" hangingPunct="1">
                <a:lnSpc>
                  <a:spcPct val="100000"/>
                </a:lnSpc>
                <a:spcBef>
                  <a:spcPts val="0"/>
                </a:spcBef>
                <a:spcAft>
                  <a:spcPts val="0"/>
                </a:spcAft>
                <a:buClr>
                  <a:srgbClr val="333333"/>
                </a:buClr>
                <a:buSzPts val="1400"/>
                <a:buFont typeface="Arial"/>
                <a:buChar char="•"/>
                <a:tabLst/>
                <a:defRPr/>
              </a:pPr>
              <a:r>
                <a:rPr kumimoji="0" lang="en-US" sz="1600" b="0" i="0" u="none" strike="noStrike" kern="0" cap="none" spc="0" normalizeH="0" baseline="0" noProof="0" dirty="0" smtClean="0">
                  <a:ln>
                    <a:noFill/>
                  </a:ln>
                  <a:solidFill>
                    <a:srgbClr val="333333"/>
                  </a:solidFill>
                  <a:effectLst/>
                  <a:uLnTx/>
                  <a:uFillTx/>
                  <a:latin typeface="PT Sans"/>
                  <a:ea typeface="PT Sans"/>
                  <a:cs typeface="PT Sans"/>
                  <a:sym typeface="PT Sans"/>
                </a:rPr>
                <a:t>Need to incorporate competing business drivers</a:t>
              </a:r>
              <a:r>
                <a:rPr kumimoji="0" lang="en-US" sz="1600" b="0" i="0" u="none" strike="noStrike" kern="0" cap="none" spc="0" normalizeH="0" baseline="0" noProof="0" dirty="0">
                  <a:ln>
                    <a:noFill/>
                  </a:ln>
                  <a:solidFill>
                    <a:srgbClr val="333333"/>
                  </a:solidFill>
                  <a:effectLst/>
                  <a:uLnTx/>
                  <a:uFillTx/>
                  <a:latin typeface="PT Sans"/>
                  <a:ea typeface="PT Sans"/>
                  <a:cs typeface="PT Sans"/>
                  <a:sym typeface="PT Sans"/>
                </a:rPr>
                <a:t> </a:t>
              </a:r>
              <a:r>
                <a:rPr kumimoji="0" lang="en-US" sz="1600" b="0" i="0" u="none" strike="noStrike" kern="0" cap="none" spc="0" normalizeH="0" baseline="0" noProof="0" dirty="0" smtClean="0">
                  <a:ln>
                    <a:noFill/>
                  </a:ln>
                  <a:solidFill>
                    <a:srgbClr val="333333"/>
                  </a:solidFill>
                  <a:effectLst/>
                  <a:uLnTx/>
                  <a:uFillTx/>
                  <a:latin typeface="PT Sans"/>
                  <a:ea typeface="PT Sans"/>
                  <a:cs typeface="PT Sans"/>
                  <a:sym typeface="PT Sans"/>
                </a:rPr>
                <a:t>and the multitude of regulatory requirements.</a:t>
              </a:r>
              <a:endParaRPr kumimoji="0" sz="1600" b="0" i="0" u="none" strike="noStrike" kern="0" cap="none" spc="0" normalizeH="0" baseline="0" noProof="0" dirty="0">
                <a:ln>
                  <a:noFill/>
                </a:ln>
                <a:solidFill>
                  <a:srgbClr val="333333"/>
                </a:solidFill>
                <a:effectLst/>
                <a:uLnTx/>
                <a:uFillTx/>
                <a:latin typeface="PT Sans"/>
                <a:ea typeface="PT Sans"/>
                <a:cs typeface="PT Sans"/>
                <a:sym typeface="PT Sans"/>
              </a:endParaRPr>
            </a:p>
          </p:txBody>
        </p:sp>
        <p:pic>
          <p:nvPicPr>
            <p:cNvPr id="14" name="Picture 2" descr="Image result for 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665" y="1161377"/>
              <a:ext cx="640080" cy="6400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descr="Picture says: Technology Ecosystem&#10;Blockchain is a great tool but like any other tool it should be used appropriately (don't use a knife to tighten bolts)&#10;Where will IoT, offchain processes, big data, Machine learning, data oracles and more fit into your Ecosystem and how can you extract optimal value?"/>
          <p:cNvGrpSpPr/>
          <p:nvPr/>
        </p:nvGrpSpPr>
        <p:grpSpPr>
          <a:xfrm>
            <a:off x="287340" y="4367067"/>
            <a:ext cx="5560007" cy="954107"/>
            <a:chOff x="420665" y="1161377"/>
            <a:chExt cx="5560007" cy="954107"/>
          </a:xfrm>
        </p:grpSpPr>
        <p:sp>
          <p:nvSpPr>
            <p:cNvPr id="19" name="Google Shape;234;p27"/>
            <p:cNvSpPr/>
            <p:nvPr/>
          </p:nvSpPr>
          <p:spPr>
            <a:xfrm>
              <a:off x="1060743" y="1161377"/>
              <a:ext cx="4919929" cy="95410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600" b="1" i="0" u="none" strike="noStrike" kern="0" cap="none" spc="0" normalizeH="0" baseline="0" noProof="0" dirty="0" smtClean="0">
                  <a:ln>
                    <a:noFill/>
                  </a:ln>
                  <a:solidFill>
                    <a:srgbClr val="333333"/>
                  </a:solidFill>
                  <a:effectLst/>
                  <a:uLnTx/>
                  <a:uFillTx/>
                  <a:latin typeface="PT Sans"/>
                  <a:ea typeface="PT Sans"/>
                  <a:cs typeface="PT Sans"/>
                  <a:sym typeface="PT Sans"/>
                </a:rPr>
                <a:t>Technology Ecosystem</a:t>
              </a:r>
            </a:p>
            <a:p>
              <a:pPr marL="165100" marR="0" lvl="0" indent="-165100" algn="l" defTabSz="914400" rtl="0" eaLnBrk="1" fontAlgn="auto" latinLnBrk="0" hangingPunct="1">
                <a:lnSpc>
                  <a:spcPct val="100000"/>
                </a:lnSpc>
                <a:spcBef>
                  <a:spcPts val="0"/>
                </a:spcBef>
                <a:spcAft>
                  <a:spcPts val="0"/>
                </a:spcAft>
                <a:buClr>
                  <a:srgbClr val="333333"/>
                </a:buClr>
                <a:buSzPts val="1400"/>
                <a:buFont typeface="Arial"/>
                <a:buChar char="•"/>
                <a:tabLst/>
                <a:defRPr/>
              </a:pPr>
              <a:r>
                <a:rPr kumimoji="0" lang="en-US" sz="1600" b="0" i="0" u="none" strike="noStrike" kern="0" cap="none" spc="0" normalizeH="0" baseline="0" noProof="0" dirty="0" smtClean="0">
                  <a:ln>
                    <a:noFill/>
                  </a:ln>
                  <a:solidFill>
                    <a:srgbClr val="333333"/>
                  </a:solidFill>
                  <a:effectLst/>
                  <a:uLnTx/>
                  <a:uFillTx/>
                  <a:latin typeface="PT Sans"/>
                  <a:ea typeface="PT Sans"/>
                  <a:cs typeface="PT Sans"/>
                  <a:sym typeface="PT Sans"/>
                </a:rPr>
                <a:t>Blockchain is a great tool but like any other tool it should be used appropriately (don’t use a knife to tighten bolts)</a:t>
              </a:r>
            </a:p>
            <a:p>
              <a:pPr marL="165100" marR="0" lvl="0" indent="-165100" algn="l" defTabSz="914400" rtl="0" eaLnBrk="1" fontAlgn="auto" latinLnBrk="0" hangingPunct="1">
                <a:lnSpc>
                  <a:spcPct val="100000"/>
                </a:lnSpc>
                <a:spcBef>
                  <a:spcPts val="0"/>
                </a:spcBef>
                <a:spcAft>
                  <a:spcPts val="0"/>
                </a:spcAft>
                <a:buClr>
                  <a:srgbClr val="333333"/>
                </a:buClr>
                <a:buSzPts val="1400"/>
                <a:buFont typeface="Arial"/>
                <a:buChar char="•"/>
                <a:tabLst/>
                <a:defRPr/>
              </a:pPr>
              <a:r>
                <a:rPr kumimoji="0" lang="en-US" sz="1600" b="0" i="0" u="none" strike="noStrike" kern="0" cap="none" spc="0" normalizeH="0" baseline="0" noProof="0" dirty="0" smtClean="0">
                  <a:ln>
                    <a:noFill/>
                  </a:ln>
                  <a:solidFill>
                    <a:srgbClr val="333333"/>
                  </a:solidFill>
                  <a:effectLst/>
                  <a:uLnTx/>
                  <a:uFillTx/>
                  <a:latin typeface="PT Sans"/>
                  <a:ea typeface="PT Sans"/>
                  <a:cs typeface="PT Sans"/>
                  <a:sym typeface="PT Sans"/>
                </a:rPr>
                <a:t>Where will </a:t>
              </a:r>
              <a:r>
                <a:rPr kumimoji="0" lang="en-US" sz="1600" b="0" i="0" u="none" strike="noStrike" kern="0" cap="none" spc="0" normalizeH="0" baseline="0" noProof="0" dirty="0" err="1" smtClean="0">
                  <a:ln>
                    <a:noFill/>
                  </a:ln>
                  <a:solidFill>
                    <a:srgbClr val="333333"/>
                  </a:solidFill>
                  <a:effectLst/>
                  <a:uLnTx/>
                  <a:uFillTx/>
                  <a:latin typeface="PT Sans"/>
                  <a:ea typeface="PT Sans"/>
                  <a:cs typeface="PT Sans"/>
                  <a:sym typeface="PT Sans"/>
                </a:rPr>
                <a:t>IoT</a:t>
              </a:r>
              <a:r>
                <a:rPr kumimoji="0" lang="en-US" sz="1600" b="0" i="0" u="none" strike="noStrike" kern="0" cap="none" spc="0" normalizeH="0" baseline="0" noProof="0" dirty="0" smtClean="0">
                  <a:ln>
                    <a:noFill/>
                  </a:ln>
                  <a:solidFill>
                    <a:srgbClr val="333333"/>
                  </a:solidFill>
                  <a:effectLst/>
                  <a:uLnTx/>
                  <a:uFillTx/>
                  <a:latin typeface="PT Sans"/>
                  <a:ea typeface="PT Sans"/>
                  <a:cs typeface="PT Sans"/>
                  <a:sym typeface="PT Sans"/>
                </a:rPr>
                <a:t>, </a:t>
              </a:r>
              <a:r>
                <a:rPr kumimoji="0" lang="en-US" sz="1600" b="0" i="0" u="none" strike="noStrike" kern="0" cap="none" spc="0" normalizeH="0" baseline="0" noProof="0" dirty="0" err="1" smtClean="0">
                  <a:ln>
                    <a:noFill/>
                  </a:ln>
                  <a:solidFill>
                    <a:srgbClr val="333333"/>
                  </a:solidFill>
                  <a:effectLst/>
                  <a:uLnTx/>
                  <a:uFillTx/>
                  <a:latin typeface="PT Sans"/>
                  <a:ea typeface="PT Sans"/>
                  <a:cs typeface="PT Sans"/>
                  <a:sym typeface="PT Sans"/>
                </a:rPr>
                <a:t>offchain</a:t>
              </a:r>
              <a:r>
                <a:rPr kumimoji="0" lang="en-US" sz="1600" b="0" i="0" u="none" strike="noStrike" kern="0" cap="none" spc="0" normalizeH="0" baseline="0" noProof="0" dirty="0" smtClean="0">
                  <a:ln>
                    <a:noFill/>
                  </a:ln>
                  <a:solidFill>
                    <a:srgbClr val="333333"/>
                  </a:solidFill>
                  <a:effectLst/>
                  <a:uLnTx/>
                  <a:uFillTx/>
                  <a:latin typeface="PT Sans"/>
                  <a:ea typeface="PT Sans"/>
                  <a:cs typeface="PT Sans"/>
                  <a:sym typeface="PT Sans"/>
                </a:rPr>
                <a:t> processes, big data, machine learning, data oracles and more fit into your Ecosystem and how can you extract optimal value?</a:t>
              </a:r>
              <a:endParaRPr kumimoji="0" sz="1600" b="0" i="0" u="none" strike="noStrike" kern="0" cap="none" spc="0" normalizeH="0" baseline="0" noProof="0" dirty="0">
                <a:ln>
                  <a:noFill/>
                </a:ln>
                <a:solidFill>
                  <a:srgbClr val="333333"/>
                </a:solidFill>
                <a:effectLst/>
                <a:uLnTx/>
                <a:uFillTx/>
                <a:latin typeface="PT Sans"/>
                <a:ea typeface="PT Sans"/>
                <a:cs typeface="PT Sans"/>
                <a:sym typeface="PT Sans"/>
              </a:endParaRPr>
            </a:p>
          </p:txBody>
        </p:sp>
        <p:pic>
          <p:nvPicPr>
            <p:cNvPr id="20" name="Picture 2" descr="Image result for 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665" y="1161377"/>
              <a:ext cx="640080" cy="6400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descr="Picture Says: Privacy&#10;Blockcahin enabled privacy technologies continue to evolve.&#10;providing the right amount of pribacy to the right participants must be appropriately applied (privacy by design)."/>
          <p:cNvGrpSpPr/>
          <p:nvPr/>
        </p:nvGrpSpPr>
        <p:grpSpPr>
          <a:xfrm>
            <a:off x="6863604" y="4329651"/>
            <a:ext cx="5212079" cy="954107"/>
            <a:chOff x="420665" y="1161377"/>
            <a:chExt cx="5212079" cy="954107"/>
          </a:xfrm>
        </p:grpSpPr>
        <p:sp>
          <p:nvSpPr>
            <p:cNvPr id="26" name="Google Shape;234;p27"/>
            <p:cNvSpPr/>
            <p:nvPr/>
          </p:nvSpPr>
          <p:spPr>
            <a:xfrm>
              <a:off x="1060744" y="1161377"/>
              <a:ext cx="4572000" cy="95410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600" b="1" i="0" u="none" strike="noStrike" kern="0" cap="none" spc="0" normalizeH="0" baseline="0" noProof="0" dirty="0" smtClean="0">
                  <a:ln>
                    <a:noFill/>
                  </a:ln>
                  <a:solidFill>
                    <a:srgbClr val="333333"/>
                  </a:solidFill>
                  <a:effectLst/>
                  <a:uLnTx/>
                  <a:uFillTx/>
                  <a:latin typeface="PT Sans"/>
                  <a:ea typeface="PT Sans"/>
                  <a:cs typeface="PT Sans"/>
                  <a:sym typeface="PT Sans"/>
                </a:rPr>
                <a:t>Privacy</a:t>
              </a:r>
            </a:p>
            <a:p>
              <a:pPr marL="165100" marR="0" lvl="0" indent="-165100" algn="l" defTabSz="914400" rtl="0" eaLnBrk="1" fontAlgn="auto" latinLnBrk="0" hangingPunct="1">
                <a:lnSpc>
                  <a:spcPct val="100000"/>
                </a:lnSpc>
                <a:spcBef>
                  <a:spcPts val="0"/>
                </a:spcBef>
                <a:spcAft>
                  <a:spcPts val="0"/>
                </a:spcAft>
                <a:buClr>
                  <a:srgbClr val="333333"/>
                </a:buClr>
                <a:buSzPts val="1400"/>
                <a:buFont typeface="Arial"/>
                <a:buChar char="•"/>
                <a:tabLst/>
                <a:defRPr/>
              </a:pPr>
              <a:r>
                <a:rPr kumimoji="0" lang="en-US" sz="1600" b="0" i="0" u="none" strike="noStrike" kern="0" cap="none" spc="0" normalizeH="0" baseline="0" noProof="0" dirty="0" smtClean="0">
                  <a:ln>
                    <a:noFill/>
                  </a:ln>
                  <a:solidFill>
                    <a:srgbClr val="333333"/>
                  </a:solidFill>
                  <a:effectLst/>
                  <a:uLnTx/>
                  <a:uFillTx/>
                  <a:latin typeface="PT Sans"/>
                  <a:ea typeface="PT Sans"/>
                  <a:cs typeface="PT Sans"/>
                  <a:sym typeface="PT Sans"/>
                </a:rPr>
                <a:t>Blockchain</a:t>
              </a:r>
              <a:r>
                <a:rPr kumimoji="0" lang="en-US" sz="1600" b="0" i="0" u="none" strike="noStrike" kern="0" cap="none" spc="0" normalizeH="0" baseline="0" noProof="0" dirty="0">
                  <a:ln>
                    <a:noFill/>
                  </a:ln>
                  <a:solidFill>
                    <a:srgbClr val="333333"/>
                  </a:solidFill>
                  <a:effectLst/>
                  <a:uLnTx/>
                  <a:uFillTx/>
                  <a:latin typeface="PT Sans"/>
                  <a:ea typeface="PT Sans"/>
                  <a:cs typeface="PT Sans"/>
                  <a:sym typeface="PT Sans"/>
                </a:rPr>
                <a:t> </a:t>
              </a:r>
              <a:r>
                <a:rPr kumimoji="0" lang="en-US" sz="1600" b="0" i="0" u="none" strike="noStrike" kern="0" cap="none" spc="0" normalizeH="0" baseline="0" noProof="0" dirty="0" smtClean="0">
                  <a:ln>
                    <a:noFill/>
                  </a:ln>
                  <a:solidFill>
                    <a:srgbClr val="333333"/>
                  </a:solidFill>
                  <a:effectLst/>
                  <a:uLnTx/>
                  <a:uFillTx/>
                  <a:latin typeface="PT Sans"/>
                  <a:ea typeface="PT Sans"/>
                  <a:cs typeface="PT Sans"/>
                  <a:sym typeface="PT Sans"/>
                </a:rPr>
                <a:t>enabled privacy technologies continue to evolve</a:t>
              </a:r>
            </a:p>
            <a:p>
              <a:pPr marL="165100" marR="0" lvl="0" indent="-165100" algn="l" defTabSz="914400" rtl="0" eaLnBrk="1" fontAlgn="auto" latinLnBrk="0" hangingPunct="1">
                <a:lnSpc>
                  <a:spcPct val="100000"/>
                </a:lnSpc>
                <a:spcBef>
                  <a:spcPts val="0"/>
                </a:spcBef>
                <a:spcAft>
                  <a:spcPts val="0"/>
                </a:spcAft>
                <a:buClr>
                  <a:srgbClr val="333333"/>
                </a:buClr>
                <a:buSzPts val="1400"/>
                <a:buFont typeface="Arial"/>
                <a:buChar char="•"/>
                <a:tabLst/>
                <a:defRPr/>
              </a:pPr>
              <a:r>
                <a:rPr kumimoji="0" lang="en-US" sz="1600" b="0" i="0" u="none" strike="noStrike" kern="0" cap="none" spc="0" normalizeH="0" baseline="0" noProof="0" dirty="0" smtClean="0">
                  <a:ln>
                    <a:noFill/>
                  </a:ln>
                  <a:solidFill>
                    <a:srgbClr val="333333"/>
                  </a:solidFill>
                  <a:effectLst/>
                  <a:uLnTx/>
                  <a:uFillTx/>
                  <a:latin typeface="PT Sans"/>
                  <a:ea typeface="PT Sans"/>
                  <a:cs typeface="PT Sans"/>
                  <a:sym typeface="PT Sans"/>
                </a:rPr>
                <a:t>Providing the right amount of privacy to the right participants must be appropriately applied (privacy by design).</a:t>
              </a:r>
              <a:endParaRPr kumimoji="0" sz="1600" b="0" i="0" u="none" strike="noStrike" kern="0" cap="none" spc="0" normalizeH="0" baseline="0" noProof="0" dirty="0">
                <a:ln>
                  <a:noFill/>
                </a:ln>
                <a:solidFill>
                  <a:srgbClr val="333333"/>
                </a:solidFill>
                <a:effectLst/>
                <a:uLnTx/>
                <a:uFillTx/>
                <a:latin typeface="PT Sans"/>
                <a:ea typeface="PT Sans"/>
                <a:cs typeface="PT Sans"/>
                <a:sym typeface="PT Sans"/>
              </a:endParaRPr>
            </a:p>
          </p:txBody>
        </p:sp>
        <p:pic>
          <p:nvPicPr>
            <p:cNvPr id="27" name="Picture 2" descr="Image result for 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665" y="1161377"/>
              <a:ext cx="640080" cy="6400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descr="Picture says: Data Provenance &#10;Information is not immutable if input data has been corrupted or changed.&#10;Mechanisms for ensuring data procenance of input data must be planned for."/>
          <p:cNvGrpSpPr/>
          <p:nvPr/>
        </p:nvGrpSpPr>
        <p:grpSpPr>
          <a:xfrm>
            <a:off x="3213419" y="2885381"/>
            <a:ext cx="5212079" cy="954107"/>
            <a:chOff x="420665" y="1161377"/>
            <a:chExt cx="5212079" cy="954107"/>
          </a:xfrm>
        </p:grpSpPr>
        <p:sp>
          <p:nvSpPr>
            <p:cNvPr id="29" name="Google Shape;234;p27"/>
            <p:cNvSpPr/>
            <p:nvPr/>
          </p:nvSpPr>
          <p:spPr>
            <a:xfrm>
              <a:off x="1060744" y="1161377"/>
              <a:ext cx="4572000" cy="95410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600" b="1" i="0" u="none" strike="noStrike" kern="0" cap="none" spc="0" normalizeH="0" baseline="0" noProof="0" dirty="0" smtClean="0">
                  <a:ln>
                    <a:noFill/>
                  </a:ln>
                  <a:solidFill>
                    <a:srgbClr val="333333"/>
                  </a:solidFill>
                  <a:effectLst/>
                  <a:uLnTx/>
                  <a:uFillTx/>
                  <a:latin typeface="PT Sans"/>
                  <a:ea typeface="PT Sans"/>
                  <a:cs typeface="PT Sans"/>
                  <a:sym typeface="PT Sans"/>
                </a:rPr>
                <a:t>Data Provenance</a:t>
              </a:r>
            </a:p>
            <a:p>
              <a:pPr marL="165100" marR="0" lvl="0" indent="-165100" algn="l" defTabSz="914400" rtl="0" eaLnBrk="1" fontAlgn="auto" latinLnBrk="0" hangingPunct="1">
                <a:lnSpc>
                  <a:spcPct val="100000"/>
                </a:lnSpc>
                <a:spcBef>
                  <a:spcPts val="0"/>
                </a:spcBef>
                <a:spcAft>
                  <a:spcPts val="0"/>
                </a:spcAft>
                <a:buClr>
                  <a:srgbClr val="333333"/>
                </a:buClr>
                <a:buSzPts val="1400"/>
                <a:buFont typeface="Arial"/>
                <a:buChar char="•"/>
                <a:tabLst/>
                <a:defRPr/>
              </a:pPr>
              <a:r>
                <a:rPr kumimoji="0" lang="en-US" sz="1600" b="0" i="0" u="none" strike="noStrike" kern="0" cap="none" spc="0" normalizeH="0" baseline="0" noProof="0" dirty="0" smtClean="0">
                  <a:ln>
                    <a:noFill/>
                  </a:ln>
                  <a:solidFill>
                    <a:srgbClr val="333333"/>
                  </a:solidFill>
                  <a:effectLst/>
                  <a:uLnTx/>
                  <a:uFillTx/>
                  <a:latin typeface="PT Sans"/>
                  <a:ea typeface="PT Sans"/>
                  <a:cs typeface="PT Sans"/>
                  <a:sym typeface="PT Sans"/>
                </a:rPr>
                <a:t>Information is not immutable if input data has been corrupted or changed  </a:t>
              </a:r>
            </a:p>
            <a:p>
              <a:pPr marL="165100" marR="0" lvl="0" indent="-165100" algn="l" defTabSz="914400" rtl="0" eaLnBrk="1" fontAlgn="auto" latinLnBrk="0" hangingPunct="1">
                <a:lnSpc>
                  <a:spcPct val="100000"/>
                </a:lnSpc>
                <a:spcBef>
                  <a:spcPts val="0"/>
                </a:spcBef>
                <a:spcAft>
                  <a:spcPts val="0"/>
                </a:spcAft>
                <a:buClr>
                  <a:srgbClr val="333333"/>
                </a:buClr>
                <a:buSzPts val="1400"/>
                <a:buFont typeface="Arial"/>
                <a:buChar char="•"/>
                <a:tabLst/>
                <a:defRPr/>
              </a:pPr>
              <a:r>
                <a:rPr kumimoji="0" lang="en-US" sz="1600" b="0" i="0" u="none" strike="noStrike" kern="0" cap="none" spc="0" normalizeH="0" baseline="0" noProof="0" dirty="0" smtClean="0">
                  <a:ln>
                    <a:noFill/>
                  </a:ln>
                  <a:solidFill>
                    <a:srgbClr val="333333"/>
                  </a:solidFill>
                  <a:effectLst/>
                  <a:uLnTx/>
                  <a:uFillTx/>
                  <a:latin typeface="PT Sans"/>
                  <a:ea typeface="PT Sans"/>
                  <a:cs typeface="PT Sans"/>
                  <a:sym typeface="PT Sans"/>
                </a:rPr>
                <a:t>Mechanisms for ensuring data provenance of input data must be planned for.</a:t>
              </a:r>
              <a:endParaRPr kumimoji="0" sz="1600" b="0" i="0" u="none" strike="noStrike" kern="0" cap="none" spc="0" normalizeH="0" baseline="0" noProof="0" dirty="0">
                <a:ln>
                  <a:noFill/>
                </a:ln>
                <a:solidFill>
                  <a:srgbClr val="333333"/>
                </a:solidFill>
                <a:effectLst/>
                <a:uLnTx/>
                <a:uFillTx/>
                <a:latin typeface="PT Sans"/>
                <a:ea typeface="PT Sans"/>
                <a:cs typeface="PT Sans"/>
                <a:sym typeface="PT Sans"/>
              </a:endParaRPr>
            </a:p>
          </p:txBody>
        </p:sp>
        <p:pic>
          <p:nvPicPr>
            <p:cNvPr id="30" name="Picture 2" descr="Image result for 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665" y="1161377"/>
              <a:ext cx="640080" cy="6400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5615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p:nvPr>
        </p:nvSpPr>
        <p:spPr>
          <a:xfrm>
            <a:off x="2057400" y="76200"/>
            <a:ext cx="8610600" cy="685800"/>
          </a:xfrm>
        </p:spPr>
        <p:txBody>
          <a:bodyPr>
            <a:normAutofit fontScale="90000"/>
          </a:bodyPr>
          <a:lstStyle/>
          <a:p>
            <a:r>
              <a:rPr lang="en-US" altLang="en-US" dirty="0" smtClean="0">
                <a:cs typeface="Georgia" panose="02040502050405020303" pitchFamily="18" charset="0"/>
              </a:rPr>
              <a:t>The Path Ahead</a:t>
            </a:r>
          </a:p>
        </p:txBody>
      </p:sp>
      <p:sp>
        <p:nvSpPr>
          <p:cNvPr id="7" name="Content Placeholder 18"/>
          <p:cNvSpPr txBox="1">
            <a:spLocks/>
          </p:cNvSpPr>
          <p:nvPr/>
        </p:nvSpPr>
        <p:spPr bwMode="auto">
          <a:xfrm>
            <a:off x="968188" y="914401"/>
            <a:ext cx="10233212" cy="55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63"/>
              </a:spcBef>
              <a:buSzPct val="100000"/>
              <a:buFont typeface="Arial" panose="020B0604020202020204" pitchFamily="34" charset="0"/>
              <a:buChar char="•"/>
              <a:defRPr sz="2500">
                <a:solidFill>
                  <a:srgbClr val="595959"/>
                </a:solidFill>
                <a:latin typeface="Arial" panose="020B0604020202020204" pitchFamily="34" charset="0"/>
                <a:ea typeface="ヒラギノ角ゴ ProN W3" pitchFamily="33" charset="-128"/>
                <a:sym typeface="Arial" panose="020B0604020202020204" pitchFamily="34" charset="0"/>
              </a:defRPr>
            </a:lvl1pPr>
            <a:lvl2pPr marL="341313" indent="-128588">
              <a:spcBef>
                <a:spcPts val="450"/>
              </a:spcBef>
              <a:buSzPct val="100000"/>
              <a:buFont typeface="Arial" panose="020B0604020202020204" pitchFamily="34" charset="0"/>
              <a:buChar char="–"/>
              <a:defRPr sz="2000">
                <a:solidFill>
                  <a:srgbClr val="595959"/>
                </a:solidFill>
                <a:latin typeface="Arial" panose="020B0604020202020204" pitchFamily="34" charset="0"/>
                <a:ea typeface="ヒラギノ角ゴ ProN W3" pitchFamily="33" charset="-128"/>
                <a:sym typeface="Arial" panose="020B0604020202020204" pitchFamily="34" charset="0"/>
              </a:defRPr>
            </a:lvl2pPr>
            <a:lvl3pPr marL="555625" indent="-127000">
              <a:spcBef>
                <a:spcPts val="375"/>
              </a:spcBef>
              <a:buSzPct val="100000"/>
              <a:buFont typeface="Arial" panose="020B0604020202020204" pitchFamily="34" charset="0"/>
              <a:buChar char="•"/>
              <a:defRPr>
                <a:solidFill>
                  <a:srgbClr val="595959"/>
                </a:solidFill>
                <a:latin typeface="Arial" panose="020B0604020202020204" pitchFamily="34" charset="0"/>
                <a:ea typeface="ヒラギノ角ゴ ProN W3" pitchFamily="33" charset="-128"/>
                <a:sym typeface="Arial" panose="020B0604020202020204" pitchFamily="34" charset="0"/>
              </a:defRPr>
            </a:lvl3pPr>
            <a:lvl4pPr marL="769938" indent="-127000">
              <a:spcBef>
                <a:spcPts val="375"/>
              </a:spcBef>
              <a:buSzPct val="100000"/>
              <a:buFont typeface="Arial" panose="020B0604020202020204" pitchFamily="34" charset="0"/>
              <a:buChar char="–"/>
              <a:defRPr>
                <a:solidFill>
                  <a:srgbClr val="595959"/>
                </a:solidFill>
                <a:latin typeface="Arial" panose="020B0604020202020204" pitchFamily="34" charset="0"/>
                <a:ea typeface="ヒラギノ角ゴ ProN W3" pitchFamily="33" charset="-128"/>
                <a:sym typeface="Arial" panose="020B0604020202020204" pitchFamily="34" charset="0"/>
              </a:defRPr>
            </a:lvl4pPr>
            <a:lvl5pPr marL="984250" indent="-127000">
              <a:spcBef>
                <a:spcPts val="375"/>
              </a:spcBef>
              <a:buSzPct val="100000"/>
              <a:buFont typeface="Arial" panose="020B0604020202020204" pitchFamily="34" charset="0"/>
              <a:buChar char="»"/>
              <a:defRPr>
                <a:solidFill>
                  <a:srgbClr val="595959"/>
                </a:solidFill>
                <a:latin typeface="Arial" panose="020B0604020202020204" pitchFamily="34" charset="0"/>
                <a:ea typeface="ヒラギノ角ゴ ProN W3" pitchFamily="33" charset="-128"/>
                <a:sym typeface="Arial" panose="020B0604020202020204" pitchFamily="34" charset="0"/>
              </a:defRPr>
            </a:lvl5pPr>
            <a:lvl6pPr marL="1441450" indent="-127000" eaLnBrk="0" fontAlgn="base" hangingPunct="0">
              <a:spcBef>
                <a:spcPts val="375"/>
              </a:spcBef>
              <a:spcAft>
                <a:spcPct val="0"/>
              </a:spcAft>
              <a:buSzPct val="100000"/>
              <a:buFont typeface="Arial" panose="020B0604020202020204" pitchFamily="34" charset="0"/>
              <a:buChar char="»"/>
              <a:defRPr>
                <a:solidFill>
                  <a:srgbClr val="595959"/>
                </a:solidFill>
                <a:latin typeface="Arial" panose="020B0604020202020204" pitchFamily="34" charset="0"/>
                <a:ea typeface="ヒラギノ角ゴ ProN W3" pitchFamily="33" charset="-128"/>
                <a:sym typeface="Arial" panose="020B0604020202020204" pitchFamily="34" charset="0"/>
              </a:defRPr>
            </a:lvl6pPr>
            <a:lvl7pPr marL="1898650" indent="-127000" eaLnBrk="0" fontAlgn="base" hangingPunct="0">
              <a:spcBef>
                <a:spcPts val="375"/>
              </a:spcBef>
              <a:spcAft>
                <a:spcPct val="0"/>
              </a:spcAft>
              <a:buSzPct val="100000"/>
              <a:buFont typeface="Arial" panose="020B0604020202020204" pitchFamily="34" charset="0"/>
              <a:buChar char="»"/>
              <a:defRPr>
                <a:solidFill>
                  <a:srgbClr val="595959"/>
                </a:solidFill>
                <a:latin typeface="Arial" panose="020B0604020202020204" pitchFamily="34" charset="0"/>
                <a:ea typeface="ヒラギノ角ゴ ProN W3" pitchFamily="33" charset="-128"/>
                <a:sym typeface="Arial" panose="020B0604020202020204" pitchFamily="34" charset="0"/>
              </a:defRPr>
            </a:lvl7pPr>
            <a:lvl8pPr marL="2355850" indent="-127000" eaLnBrk="0" fontAlgn="base" hangingPunct="0">
              <a:spcBef>
                <a:spcPts val="375"/>
              </a:spcBef>
              <a:spcAft>
                <a:spcPct val="0"/>
              </a:spcAft>
              <a:buSzPct val="100000"/>
              <a:buFont typeface="Arial" panose="020B0604020202020204" pitchFamily="34" charset="0"/>
              <a:buChar char="»"/>
              <a:defRPr>
                <a:solidFill>
                  <a:srgbClr val="595959"/>
                </a:solidFill>
                <a:latin typeface="Arial" panose="020B0604020202020204" pitchFamily="34" charset="0"/>
                <a:ea typeface="ヒラギノ角ゴ ProN W3" pitchFamily="33" charset="-128"/>
                <a:sym typeface="Arial" panose="020B0604020202020204" pitchFamily="34" charset="0"/>
              </a:defRPr>
            </a:lvl8pPr>
            <a:lvl9pPr marL="2813050" indent="-127000" eaLnBrk="0" fontAlgn="base" hangingPunct="0">
              <a:spcBef>
                <a:spcPts val="375"/>
              </a:spcBef>
              <a:spcAft>
                <a:spcPct val="0"/>
              </a:spcAft>
              <a:buSzPct val="100000"/>
              <a:buFont typeface="Arial" panose="020B0604020202020204" pitchFamily="34" charset="0"/>
              <a:buChar char="»"/>
              <a:defRPr>
                <a:solidFill>
                  <a:srgbClr val="595959"/>
                </a:solidFill>
                <a:latin typeface="Arial" panose="020B0604020202020204" pitchFamily="34" charset="0"/>
                <a:ea typeface="ヒラギノ角ゴ ProN W3" pitchFamily="33" charset="-128"/>
                <a:sym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
                <a:srgbClr val="4E84C4"/>
              </a:buClr>
              <a:buSzPct val="100000"/>
              <a:buFontTx/>
              <a:buNone/>
              <a:tabLst/>
              <a:defRPr/>
            </a:pPr>
            <a:r>
              <a:rPr kumimoji="0" lang="en-US" altLang="en-US" sz="2000" b="1" i="0" u="none" strike="noStrike" kern="0" cap="none" spc="0" normalizeH="0" baseline="0" noProof="0" dirty="0">
                <a:ln>
                  <a:noFill/>
                </a:ln>
                <a:solidFill>
                  <a:srgbClr val="0070C0"/>
                </a:solidFill>
                <a:effectLst/>
                <a:uLnTx/>
                <a:uFillTx/>
                <a:latin typeface="Arial" panose="020B0604020202020204" pitchFamily="34" charset="0"/>
                <a:ea typeface="ヒラギノ角ゴ ProN W3" pitchFamily="33" charset="-128"/>
                <a:cs typeface="Arial" panose="020B0604020202020204" pitchFamily="34" charset="0"/>
                <a:sym typeface="Arial" panose="020B0604020202020204" pitchFamily="34" charset="0"/>
              </a:rPr>
              <a:t>Value based models and digital technologies combined with </a:t>
            </a:r>
            <a:r>
              <a:rPr kumimoji="0" lang="en-US" altLang="en-US" sz="2000" b="1" i="0" u="none" strike="noStrike" kern="0" cap="none" spc="0" normalizeH="0" baseline="0" noProof="0" dirty="0" smtClean="0">
                <a:ln>
                  <a:noFill/>
                </a:ln>
                <a:solidFill>
                  <a:srgbClr val="0070C0"/>
                </a:solidFill>
                <a:effectLst/>
                <a:uLnTx/>
                <a:uFillTx/>
                <a:latin typeface="Arial" panose="020B0604020202020204" pitchFamily="34" charset="0"/>
                <a:ea typeface="ヒラギノ角ゴ ProN W3" pitchFamily="33" charset="-128"/>
                <a:cs typeface="Arial" panose="020B0604020202020204" pitchFamily="34" charset="0"/>
                <a:sym typeface="Arial" panose="020B0604020202020204" pitchFamily="34" charset="0"/>
              </a:rPr>
              <a:t>ESCM value centric </a:t>
            </a:r>
            <a:r>
              <a:rPr kumimoji="0" lang="en-US" altLang="en-US" sz="2000" b="1" i="0" u="none" strike="noStrike" kern="0" cap="none" spc="0" normalizeH="0" baseline="0" noProof="0" dirty="0">
                <a:ln>
                  <a:noFill/>
                </a:ln>
                <a:solidFill>
                  <a:srgbClr val="0070C0"/>
                </a:solidFill>
                <a:effectLst/>
                <a:uLnTx/>
                <a:uFillTx/>
                <a:latin typeface="Arial" panose="020B0604020202020204" pitchFamily="34" charset="0"/>
                <a:ea typeface="ヒラギノ角ゴ ProN W3" pitchFamily="33" charset="-128"/>
                <a:cs typeface="Arial" panose="020B0604020202020204" pitchFamily="34" charset="0"/>
                <a:sym typeface="Arial" panose="020B0604020202020204" pitchFamily="34" charset="0"/>
              </a:rPr>
              <a:t>approach are shaping the future of supply </a:t>
            </a:r>
            <a:r>
              <a:rPr kumimoji="0" lang="en-US" altLang="en-US" sz="2000" b="1" i="0" u="none" strike="noStrike" kern="0" cap="none" spc="0" normalizeH="0" baseline="0" noProof="0" dirty="0" smtClean="0">
                <a:ln>
                  <a:noFill/>
                </a:ln>
                <a:solidFill>
                  <a:srgbClr val="0070C0"/>
                </a:solidFill>
                <a:effectLst/>
                <a:uLnTx/>
                <a:uFillTx/>
                <a:latin typeface="Arial" panose="020B0604020202020204" pitchFamily="34" charset="0"/>
                <a:ea typeface="ヒラギノ角ゴ ProN W3" pitchFamily="33" charset="-128"/>
                <a:cs typeface="Arial" panose="020B0604020202020204" pitchFamily="34" charset="0"/>
                <a:sym typeface="Arial" panose="020B0604020202020204" pitchFamily="34" charset="0"/>
              </a:rPr>
              <a:t>network collaboration</a:t>
            </a:r>
            <a:r>
              <a:rPr kumimoji="0" lang="en-US" altLang="en-US" sz="2000" b="1" i="0" u="none" strike="noStrike" kern="0" cap="none" spc="0" normalizeH="0" baseline="0" noProof="0" dirty="0">
                <a:ln>
                  <a:noFill/>
                </a:ln>
                <a:solidFill>
                  <a:srgbClr val="0070C0"/>
                </a:solidFill>
                <a:effectLst/>
                <a:uLnTx/>
                <a:uFillTx/>
                <a:latin typeface="Arial" panose="020B0604020202020204" pitchFamily="34" charset="0"/>
                <a:ea typeface="ヒラギノ角ゴ ProN W3" pitchFamily="33" charset="-128"/>
                <a:cs typeface="Arial" panose="020B0604020202020204" pitchFamily="34" charset="0"/>
                <a:sym typeface="Arial" panose="020B0604020202020204" pitchFamily="34" charset="0"/>
              </a:rPr>
              <a:t>.</a:t>
            </a:r>
          </a:p>
        </p:txBody>
      </p:sp>
      <p:grpSp>
        <p:nvGrpSpPr>
          <p:cNvPr id="2" name="Group 1" descr="Picture says End to End ESCM Value Focus"/>
          <p:cNvGrpSpPr/>
          <p:nvPr/>
        </p:nvGrpSpPr>
        <p:grpSpPr>
          <a:xfrm>
            <a:off x="1752600" y="2375645"/>
            <a:ext cx="1341438" cy="1341438"/>
            <a:chOff x="228600" y="1905000"/>
            <a:chExt cx="1341438" cy="1341438"/>
          </a:xfrm>
        </p:grpSpPr>
        <p:sp>
          <p:nvSpPr>
            <p:cNvPr id="77" name="Oval 76"/>
            <p:cNvSpPr/>
            <p:nvPr/>
          </p:nvSpPr>
          <p:spPr bwMode="auto">
            <a:xfrm>
              <a:off x="228600" y="1905000"/>
              <a:ext cx="1341438" cy="1341438"/>
            </a:xfrm>
            <a:prstGeom prst="ellipse">
              <a:avLst/>
            </a:prstGeom>
            <a:gradFill flip="none" rotWithShape="1">
              <a:gsLst>
                <a:gs pos="100000">
                  <a:srgbClr val="94499F"/>
                </a:gs>
                <a:gs pos="0">
                  <a:srgbClr val="83389B"/>
                </a:gs>
                <a:gs pos="39000">
                  <a:srgbClr val="9B50A0"/>
                </a:gs>
                <a:gs pos="60000">
                  <a:srgbClr val="A75CA3"/>
                </a:gs>
              </a:gsLst>
              <a:path path="circle">
                <a:fillToRect l="100000" t="100000"/>
              </a:path>
              <a:tileRect r="-100000" b="-100000"/>
            </a:gradFill>
            <a:ln w="19050" cap="flat" cmpd="sng" algn="ctr">
              <a:solidFill>
                <a:schemeClr val="bg1"/>
              </a:solidFill>
              <a:prstDash val="solid"/>
              <a:round/>
              <a:headEnd type="none" w="med" len="med"/>
              <a:tailEnd type="none" w="med" len="med"/>
            </a:ln>
            <a:effectLst>
              <a:outerShdw blurRad="76200" dir="18900000" sy="23000" kx="-1200000" algn="bl" rotWithShape="0">
                <a:prstClr val="black">
                  <a:alpha val="2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FFFFFF"/>
                </a:solidFill>
                <a:effectLst/>
                <a:uLnTx/>
                <a:uFillTx/>
                <a:latin typeface="Arial" charset="0"/>
                <a:cs typeface="Arial"/>
                <a:sym typeface="Arial"/>
              </a:endParaRPr>
            </a:p>
          </p:txBody>
        </p:sp>
        <p:sp>
          <p:nvSpPr>
            <p:cNvPr id="78" name="Rectangle 77"/>
            <p:cNvSpPr/>
            <p:nvPr/>
          </p:nvSpPr>
          <p:spPr bwMode="auto">
            <a:xfrm>
              <a:off x="306388" y="2344738"/>
              <a:ext cx="1185862" cy="646331"/>
            </a:xfrm>
            <a:prstGeom prst="rect">
              <a:avLst/>
            </a:prstGeom>
          </p:spPr>
          <p:txBody>
            <a:bodyPr>
              <a:spAutoFit/>
            </a:bodyPr>
            <a:lstStyle/>
            <a:p>
              <a:pPr marL="0" marR="0" lvl="0" indent="0" algn="ctr" defTabSz="914400" rtl="0" eaLnBrk="1" fontAlgn="auto" latinLnBrk="0" hangingPunct="1">
                <a:lnSpc>
                  <a:spcPct val="100000"/>
                </a:lnSpc>
                <a:spcBef>
                  <a:spcPct val="20000"/>
                </a:spcBef>
                <a:spcAft>
                  <a:spcPts val="0"/>
                </a:spcAft>
                <a:buClr>
                  <a:srgbClr val="4E84C4"/>
                </a:buClr>
                <a:buSzPct val="100000"/>
                <a:buFont typeface="Arial"/>
                <a:buNone/>
                <a:tabLst/>
                <a:defRPr/>
              </a:pPr>
              <a:r>
                <a:rPr kumimoji="0" lang="en-GB" sz="1200" b="1" i="0" u="none" strike="noStrike" kern="0" cap="none" spc="0" normalizeH="0" baseline="0" noProof="0" dirty="0">
                  <a:ln>
                    <a:noFill/>
                  </a:ln>
                  <a:solidFill>
                    <a:srgbClr val="FFFFFF"/>
                  </a:solidFill>
                  <a:effectLst/>
                  <a:uLnTx/>
                  <a:uFillTx/>
                  <a:latin typeface="Arial"/>
                  <a:cs typeface="Arial" pitchFamily="34" charset="0"/>
                  <a:sym typeface="Arial"/>
                </a:rPr>
                <a:t>End to End </a:t>
              </a:r>
              <a:r>
                <a:rPr kumimoji="0" lang="en-GB" sz="1200" b="1" i="0" u="none" strike="noStrike" kern="0" cap="none" spc="0" normalizeH="0" baseline="0" noProof="0" dirty="0" smtClean="0">
                  <a:ln>
                    <a:noFill/>
                  </a:ln>
                  <a:solidFill>
                    <a:srgbClr val="FFFFFF"/>
                  </a:solidFill>
                  <a:effectLst/>
                  <a:uLnTx/>
                  <a:uFillTx/>
                  <a:latin typeface="Arial"/>
                  <a:cs typeface="Arial" pitchFamily="34" charset="0"/>
                  <a:sym typeface="Arial"/>
                </a:rPr>
                <a:t> ESCM Value Focus</a:t>
              </a:r>
              <a:endParaRPr kumimoji="0" lang="en-GB" sz="1200" b="1" i="0" u="none" strike="noStrike" kern="0" cap="none" spc="0" normalizeH="0" baseline="0" noProof="0" dirty="0">
                <a:ln>
                  <a:noFill/>
                </a:ln>
                <a:solidFill>
                  <a:srgbClr val="FFFFFF"/>
                </a:solidFill>
                <a:effectLst/>
                <a:uLnTx/>
                <a:uFillTx/>
                <a:latin typeface="Arial"/>
                <a:cs typeface="Arial" pitchFamily="34" charset="0"/>
                <a:sym typeface="Arial"/>
              </a:endParaRPr>
            </a:p>
          </p:txBody>
        </p:sp>
      </p:grpSp>
      <p:grpSp>
        <p:nvGrpSpPr>
          <p:cNvPr id="3" name="Group 2" descr="Picture says: Real Time Visibility &amp; Auditability"/>
          <p:cNvGrpSpPr/>
          <p:nvPr/>
        </p:nvGrpSpPr>
        <p:grpSpPr>
          <a:xfrm>
            <a:off x="3383710" y="2375645"/>
            <a:ext cx="1341438" cy="1341438"/>
            <a:chOff x="1752600" y="1905000"/>
            <a:chExt cx="1341438" cy="1341438"/>
          </a:xfrm>
        </p:grpSpPr>
        <p:sp>
          <p:nvSpPr>
            <p:cNvPr id="83" name="Oval 82"/>
            <p:cNvSpPr/>
            <p:nvPr/>
          </p:nvSpPr>
          <p:spPr bwMode="auto">
            <a:xfrm>
              <a:off x="1752600" y="1905000"/>
              <a:ext cx="1341438" cy="1341438"/>
            </a:xfrm>
            <a:prstGeom prst="ellipse">
              <a:avLst/>
            </a:prstGeom>
            <a:gradFill flip="none" rotWithShape="1">
              <a:gsLst>
                <a:gs pos="100000">
                  <a:srgbClr val="94499F"/>
                </a:gs>
                <a:gs pos="0">
                  <a:srgbClr val="83389B"/>
                </a:gs>
                <a:gs pos="39000">
                  <a:srgbClr val="9B50A0"/>
                </a:gs>
                <a:gs pos="60000">
                  <a:srgbClr val="A75CA3"/>
                </a:gs>
              </a:gsLst>
              <a:path path="circle">
                <a:fillToRect l="100000" t="100000"/>
              </a:path>
              <a:tileRect r="-100000" b="-100000"/>
            </a:gradFill>
            <a:ln w="19050" cap="flat" cmpd="sng" algn="ctr">
              <a:solidFill>
                <a:schemeClr val="bg1"/>
              </a:solidFill>
              <a:prstDash val="solid"/>
              <a:round/>
              <a:headEnd type="none" w="med" len="med"/>
              <a:tailEnd type="none" w="med" len="med"/>
            </a:ln>
            <a:effectLst>
              <a:outerShdw blurRad="76200" dir="18900000" sy="23000" kx="-1200000" algn="bl" rotWithShape="0">
                <a:prstClr val="black">
                  <a:alpha val="2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FFFFFF"/>
                </a:solidFill>
                <a:effectLst/>
                <a:uLnTx/>
                <a:uFillTx/>
                <a:latin typeface="Arial" charset="0"/>
                <a:cs typeface="Arial"/>
                <a:sym typeface="Arial"/>
              </a:endParaRPr>
            </a:p>
          </p:txBody>
        </p:sp>
        <p:sp>
          <p:nvSpPr>
            <p:cNvPr id="84" name="Rectangle 83"/>
            <p:cNvSpPr/>
            <p:nvPr/>
          </p:nvSpPr>
          <p:spPr bwMode="auto">
            <a:xfrm>
              <a:off x="1875024" y="2344738"/>
              <a:ext cx="1165225" cy="646331"/>
            </a:xfrm>
            <a:prstGeom prst="rect">
              <a:avLst/>
            </a:prstGeom>
          </p:spPr>
          <p:txBody>
            <a:bodyPr wrap="square">
              <a:spAutoFit/>
            </a:bodyPr>
            <a:lstStyle/>
            <a:p>
              <a:pPr marL="0" marR="0" lvl="0" indent="0" algn="ctr" defTabSz="914400" rtl="0" eaLnBrk="1" fontAlgn="auto" latinLnBrk="0" hangingPunct="1">
                <a:lnSpc>
                  <a:spcPct val="100000"/>
                </a:lnSpc>
                <a:spcBef>
                  <a:spcPct val="20000"/>
                </a:spcBef>
                <a:spcAft>
                  <a:spcPts val="0"/>
                </a:spcAft>
                <a:buClr>
                  <a:srgbClr val="4E84C4"/>
                </a:buClr>
                <a:buSzPct val="100000"/>
                <a:buFont typeface="Arial"/>
                <a:buNone/>
                <a:tabLst/>
                <a:defRPr/>
              </a:pPr>
              <a:r>
                <a:rPr kumimoji="0" lang="en-GB" sz="1200" b="1" i="0" u="none" strike="noStrike" kern="0" cap="none" spc="0" normalizeH="0" baseline="0" noProof="0" dirty="0">
                  <a:ln>
                    <a:noFill/>
                  </a:ln>
                  <a:solidFill>
                    <a:srgbClr val="FFFFFF"/>
                  </a:solidFill>
                  <a:effectLst/>
                  <a:uLnTx/>
                  <a:uFillTx/>
                  <a:latin typeface="Arial"/>
                  <a:cs typeface="Arial" pitchFamily="34" charset="0"/>
                  <a:sym typeface="Arial"/>
                </a:rPr>
                <a:t>Real </a:t>
              </a:r>
              <a:r>
                <a:rPr kumimoji="0" lang="en-GB" sz="1200" b="1" i="0" u="none" strike="noStrike" kern="0" cap="none" spc="0" normalizeH="0" baseline="0" noProof="0" dirty="0" smtClean="0">
                  <a:ln>
                    <a:noFill/>
                  </a:ln>
                  <a:solidFill>
                    <a:srgbClr val="FFFFFF"/>
                  </a:solidFill>
                  <a:effectLst/>
                  <a:uLnTx/>
                  <a:uFillTx/>
                  <a:latin typeface="Arial"/>
                  <a:cs typeface="Arial" pitchFamily="34" charset="0"/>
                  <a:sym typeface="Arial"/>
                </a:rPr>
                <a:t>Time Visibility &amp; Auditability</a:t>
              </a:r>
              <a:endParaRPr kumimoji="0" lang="en-GB" sz="1200" b="1" i="0" u="none" strike="noStrike" kern="0" cap="none" spc="0" normalizeH="0" baseline="0" noProof="0" dirty="0">
                <a:ln>
                  <a:noFill/>
                </a:ln>
                <a:solidFill>
                  <a:srgbClr val="FFFFFF"/>
                </a:solidFill>
                <a:effectLst/>
                <a:uLnTx/>
                <a:uFillTx/>
                <a:latin typeface="Arial"/>
                <a:cs typeface="Arial" pitchFamily="34" charset="0"/>
                <a:sym typeface="Arial"/>
              </a:endParaRPr>
            </a:p>
          </p:txBody>
        </p:sp>
      </p:grpSp>
      <p:grpSp>
        <p:nvGrpSpPr>
          <p:cNvPr id="4" name="Group 3" descr="Picture says: Leveraging Data and Insights to Mine Value"/>
          <p:cNvGrpSpPr/>
          <p:nvPr/>
        </p:nvGrpSpPr>
        <p:grpSpPr>
          <a:xfrm>
            <a:off x="5014820" y="2375645"/>
            <a:ext cx="1340718" cy="1341438"/>
            <a:chOff x="3329347" y="1905000"/>
            <a:chExt cx="1340718" cy="1341438"/>
          </a:xfrm>
        </p:grpSpPr>
        <p:sp>
          <p:nvSpPr>
            <p:cNvPr id="80" name="Oval 79"/>
            <p:cNvSpPr/>
            <p:nvPr/>
          </p:nvSpPr>
          <p:spPr bwMode="auto">
            <a:xfrm>
              <a:off x="3329347" y="1905000"/>
              <a:ext cx="1340718" cy="1341438"/>
            </a:xfrm>
            <a:prstGeom prst="ellipse">
              <a:avLst/>
            </a:prstGeom>
            <a:gradFill flip="none" rotWithShape="1">
              <a:gsLst>
                <a:gs pos="100000">
                  <a:srgbClr val="94499F"/>
                </a:gs>
                <a:gs pos="0">
                  <a:srgbClr val="83389B"/>
                </a:gs>
                <a:gs pos="39000">
                  <a:srgbClr val="9B50A0"/>
                </a:gs>
                <a:gs pos="60000">
                  <a:srgbClr val="A75CA3"/>
                </a:gs>
              </a:gsLst>
              <a:path path="circle">
                <a:fillToRect l="100000" t="100000"/>
              </a:path>
              <a:tileRect r="-100000" b="-100000"/>
            </a:gradFill>
            <a:ln w="19050" cap="flat" cmpd="sng" algn="ctr">
              <a:solidFill>
                <a:schemeClr val="bg1"/>
              </a:solidFill>
              <a:prstDash val="solid"/>
              <a:round/>
              <a:headEnd type="none" w="med" len="med"/>
              <a:tailEnd type="none" w="med" len="med"/>
            </a:ln>
            <a:effectLst>
              <a:outerShdw blurRad="76200" dir="18900000" sy="23000" kx="-1200000" algn="bl" rotWithShape="0">
                <a:prstClr val="black">
                  <a:alpha val="2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FFFFFF"/>
                </a:solidFill>
                <a:effectLst/>
                <a:uLnTx/>
                <a:uFillTx/>
                <a:latin typeface="Arial" charset="0"/>
                <a:cs typeface="Arial"/>
                <a:sym typeface="Arial"/>
              </a:endParaRPr>
            </a:p>
          </p:txBody>
        </p:sp>
        <p:sp>
          <p:nvSpPr>
            <p:cNvPr id="81" name="Rectangle 80"/>
            <p:cNvSpPr/>
            <p:nvPr/>
          </p:nvSpPr>
          <p:spPr bwMode="auto">
            <a:xfrm>
              <a:off x="3358140" y="2160221"/>
              <a:ext cx="1283134" cy="830997"/>
            </a:xfrm>
            <a:prstGeom prst="rect">
              <a:avLst/>
            </a:prstGeom>
          </p:spPr>
          <p:txBody>
            <a:bodyPr wrap="square">
              <a:spAutoFit/>
            </a:bodyPr>
            <a:lstStyle/>
            <a:p>
              <a:pPr marL="0" marR="0" lvl="0" indent="0" algn="ctr" defTabSz="914400" rtl="0" eaLnBrk="1" fontAlgn="auto" latinLnBrk="0" hangingPunct="1">
                <a:lnSpc>
                  <a:spcPct val="100000"/>
                </a:lnSpc>
                <a:spcBef>
                  <a:spcPct val="20000"/>
                </a:spcBef>
                <a:spcAft>
                  <a:spcPts val="0"/>
                </a:spcAft>
                <a:buClr>
                  <a:srgbClr val="4E84C4"/>
                </a:buClr>
                <a:buSzPct val="100000"/>
                <a:buFont typeface="Arial"/>
                <a:buNone/>
                <a:tabLst/>
                <a:defRPr/>
              </a:pPr>
              <a:r>
                <a:rPr kumimoji="0" lang="en-US" sz="1200" b="1" i="0" u="none" strike="noStrike" kern="0" cap="none" spc="0" normalizeH="0" baseline="0" noProof="0" dirty="0">
                  <a:ln>
                    <a:noFill/>
                  </a:ln>
                  <a:solidFill>
                    <a:srgbClr val="FFFFFF"/>
                  </a:solidFill>
                  <a:effectLst/>
                  <a:uLnTx/>
                  <a:uFillTx/>
                  <a:latin typeface="Arial"/>
                  <a:cs typeface="Arial" pitchFamily="34" charset="0"/>
                  <a:sym typeface="Arial"/>
                </a:rPr>
                <a:t>Leveraging </a:t>
              </a:r>
              <a:r>
                <a:rPr kumimoji="0" lang="en-US" sz="1200" b="1" i="0" u="none" strike="noStrike" kern="0" cap="none" spc="0" normalizeH="0" baseline="0" noProof="0" dirty="0" smtClean="0">
                  <a:ln>
                    <a:noFill/>
                  </a:ln>
                  <a:solidFill>
                    <a:srgbClr val="FFFFFF"/>
                  </a:solidFill>
                  <a:effectLst/>
                  <a:uLnTx/>
                  <a:uFillTx/>
                  <a:latin typeface="Arial"/>
                  <a:cs typeface="Arial" pitchFamily="34" charset="0"/>
                  <a:sym typeface="Arial"/>
                </a:rPr>
                <a:t>Data </a:t>
              </a:r>
              <a:r>
                <a:rPr kumimoji="0" lang="en-US" sz="1200" b="1" i="0" u="none" strike="noStrike" kern="0" cap="none" spc="0" normalizeH="0" baseline="0" noProof="0" dirty="0">
                  <a:ln>
                    <a:noFill/>
                  </a:ln>
                  <a:solidFill>
                    <a:srgbClr val="FFFFFF"/>
                  </a:solidFill>
                  <a:effectLst/>
                  <a:uLnTx/>
                  <a:uFillTx/>
                  <a:latin typeface="Arial"/>
                  <a:cs typeface="Arial" pitchFamily="34" charset="0"/>
                  <a:sym typeface="Arial"/>
                </a:rPr>
                <a:t>and </a:t>
              </a:r>
              <a:r>
                <a:rPr kumimoji="0" lang="en-US" sz="1200" b="1" i="0" u="none" strike="noStrike" kern="0" cap="none" spc="0" normalizeH="0" baseline="0" noProof="0" dirty="0" smtClean="0">
                  <a:ln>
                    <a:noFill/>
                  </a:ln>
                  <a:solidFill>
                    <a:srgbClr val="FFFFFF"/>
                  </a:solidFill>
                  <a:effectLst/>
                  <a:uLnTx/>
                  <a:uFillTx/>
                  <a:latin typeface="Arial"/>
                  <a:cs typeface="Arial" pitchFamily="34" charset="0"/>
                  <a:sym typeface="Arial"/>
                </a:rPr>
                <a:t>Insights </a:t>
              </a:r>
              <a:r>
                <a:rPr kumimoji="0" lang="en-US" sz="1200" b="1" i="0" u="none" strike="noStrike" kern="0" cap="none" spc="0" normalizeH="0" baseline="0" noProof="0" dirty="0">
                  <a:ln>
                    <a:noFill/>
                  </a:ln>
                  <a:solidFill>
                    <a:srgbClr val="FFFFFF"/>
                  </a:solidFill>
                  <a:effectLst/>
                  <a:uLnTx/>
                  <a:uFillTx/>
                  <a:latin typeface="Arial"/>
                  <a:cs typeface="Arial" pitchFamily="34" charset="0"/>
                  <a:sym typeface="Arial"/>
                </a:rPr>
                <a:t>to </a:t>
              </a:r>
              <a:r>
                <a:rPr kumimoji="0" lang="en-US" sz="1200" b="1" i="0" u="none" strike="noStrike" kern="0" cap="none" spc="0" normalizeH="0" baseline="0" noProof="0" dirty="0" smtClean="0">
                  <a:ln>
                    <a:noFill/>
                  </a:ln>
                  <a:solidFill>
                    <a:srgbClr val="FFFFFF"/>
                  </a:solidFill>
                  <a:effectLst/>
                  <a:uLnTx/>
                  <a:uFillTx/>
                  <a:latin typeface="Arial"/>
                  <a:cs typeface="Arial" pitchFamily="34" charset="0"/>
                  <a:sym typeface="Arial"/>
                </a:rPr>
                <a:t>Mine </a:t>
              </a:r>
              <a:r>
                <a:rPr kumimoji="0" lang="en-US" sz="1200" b="1" i="0" u="none" strike="noStrike" kern="0" cap="none" spc="0" normalizeH="0" baseline="0" noProof="0" dirty="0">
                  <a:ln>
                    <a:noFill/>
                  </a:ln>
                  <a:solidFill>
                    <a:srgbClr val="FFFFFF"/>
                  </a:solidFill>
                  <a:effectLst/>
                  <a:uLnTx/>
                  <a:uFillTx/>
                  <a:latin typeface="Arial"/>
                  <a:cs typeface="Arial" pitchFamily="34" charset="0"/>
                  <a:sym typeface="Arial"/>
                </a:rPr>
                <a:t>V</a:t>
              </a:r>
              <a:r>
                <a:rPr kumimoji="0" lang="en-US" sz="1200" b="1" i="0" u="none" strike="noStrike" kern="0" cap="none" spc="0" normalizeH="0" baseline="0" noProof="0" dirty="0" smtClean="0">
                  <a:ln>
                    <a:noFill/>
                  </a:ln>
                  <a:solidFill>
                    <a:srgbClr val="FFFFFF"/>
                  </a:solidFill>
                  <a:effectLst/>
                  <a:uLnTx/>
                  <a:uFillTx/>
                  <a:latin typeface="Arial"/>
                  <a:cs typeface="Arial" pitchFamily="34" charset="0"/>
                  <a:sym typeface="Arial"/>
                </a:rPr>
                <a:t>alue</a:t>
              </a:r>
              <a:endParaRPr kumimoji="0" lang="en-US" sz="1200" b="1" i="0" u="none" strike="noStrike" kern="0" cap="none" spc="0" normalizeH="0" baseline="0" noProof="0" dirty="0">
                <a:ln>
                  <a:noFill/>
                </a:ln>
                <a:solidFill>
                  <a:srgbClr val="FFFFFF"/>
                </a:solidFill>
                <a:effectLst/>
                <a:uLnTx/>
                <a:uFillTx/>
                <a:latin typeface="Arial"/>
                <a:cs typeface="Arial" pitchFamily="34" charset="0"/>
                <a:sym typeface="Arial"/>
              </a:endParaRPr>
            </a:p>
          </p:txBody>
        </p:sp>
      </p:grpSp>
      <p:grpSp>
        <p:nvGrpSpPr>
          <p:cNvPr id="5" name="Group 4" descr="Picture says: joint Value Creation: Economic, Environmental &amp; Ethical"/>
          <p:cNvGrpSpPr/>
          <p:nvPr/>
        </p:nvGrpSpPr>
        <p:grpSpPr>
          <a:xfrm>
            <a:off x="6645208" y="1869141"/>
            <a:ext cx="2204080" cy="1784349"/>
            <a:chOff x="4815790" y="1882314"/>
            <a:chExt cx="1341220" cy="1341438"/>
          </a:xfrm>
        </p:grpSpPr>
        <p:sp>
          <p:nvSpPr>
            <p:cNvPr id="87" name="Oval 86"/>
            <p:cNvSpPr/>
            <p:nvPr/>
          </p:nvSpPr>
          <p:spPr bwMode="auto">
            <a:xfrm>
              <a:off x="4815790" y="1882314"/>
              <a:ext cx="1341220" cy="1341438"/>
            </a:xfrm>
            <a:prstGeom prst="ellipse">
              <a:avLst/>
            </a:prstGeom>
            <a:gradFill flip="none" rotWithShape="1">
              <a:gsLst>
                <a:gs pos="100000">
                  <a:srgbClr val="94499F"/>
                </a:gs>
                <a:gs pos="0">
                  <a:srgbClr val="83389B"/>
                </a:gs>
                <a:gs pos="39000">
                  <a:srgbClr val="9B50A0"/>
                </a:gs>
                <a:gs pos="60000">
                  <a:srgbClr val="A75CA3"/>
                </a:gs>
              </a:gsLst>
              <a:path path="circle">
                <a:fillToRect l="100000" t="100000"/>
              </a:path>
              <a:tileRect r="-100000" b="-100000"/>
            </a:gradFill>
            <a:ln w="19050" cap="flat" cmpd="sng" algn="ctr">
              <a:solidFill>
                <a:schemeClr val="bg1"/>
              </a:solidFill>
              <a:prstDash val="solid"/>
              <a:round/>
              <a:headEnd type="none" w="med" len="med"/>
              <a:tailEnd type="none" w="med" len="med"/>
            </a:ln>
            <a:effectLst>
              <a:outerShdw blurRad="76200" dir="18900000" sy="23000" kx="-1200000" algn="bl" rotWithShape="0">
                <a:prstClr val="black">
                  <a:alpha val="2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FFFFFF"/>
                </a:solidFill>
                <a:effectLst/>
                <a:uLnTx/>
                <a:uFillTx/>
                <a:latin typeface="Arial" charset="0"/>
                <a:cs typeface="Arial"/>
                <a:sym typeface="Arial"/>
              </a:endParaRPr>
            </a:p>
          </p:txBody>
        </p:sp>
        <p:sp>
          <p:nvSpPr>
            <p:cNvPr id="88" name="Rectangle 87"/>
            <p:cNvSpPr/>
            <p:nvPr/>
          </p:nvSpPr>
          <p:spPr bwMode="auto">
            <a:xfrm>
              <a:off x="4893469" y="2233539"/>
              <a:ext cx="1185862" cy="986543"/>
            </a:xfrm>
            <a:prstGeom prst="rect">
              <a:avLst/>
            </a:prstGeom>
          </p:spPr>
          <p:txBody>
            <a:bodyPr>
              <a:spAutoFit/>
            </a:bodyPr>
            <a:lstStyle/>
            <a:p>
              <a:pPr marL="0" marR="0" lvl="0" indent="0" algn="ctr" defTabSz="914400" rtl="0" eaLnBrk="1" fontAlgn="auto" latinLnBrk="0" hangingPunct="1">
                <a:lnSpc>
                  <a:spcPct val="100000"/>
                </a:lnSpc>
                <a:spcBef>
                  <a:spcPct val="20000"/>
                </a:spcBef>
                <a:spcAft>
                  <a:spcPts val="0"/>
                </a:spcAft>
                <a:buClr>
                  <a:srgbClr val="4E84C4"/>
                </a:buClr>
                <a:buSzPct val="100000"/>
                <a:buFont typeface="Arial"/>
                <a:buNone/>
                <a:tabLst/>
                <a:defRPr/>
              </a:pPr>
              <a:r>
                <a:rPr kumimoji="0" lang="en-GB" sz="1400" b="1" i="0" u="none" strike="noStrike" kern="0" cap="none" spc="0" normalizeH="0" baseline="0" noProof="0" dirty="0">
                  <a:ln>
                    <a:noFill/>
                  </a:ln>
                  <a:solidFill>
                    <a:srgbClr val="FFFFFF"/>
                  </a:solidFill>
                  <a:effectLst/>
                  <a:uLnTx/>
                  <a:uFillTx/>
                  <a:latin typeface="Arial"/>
                  <a:cs typeface="Arial" pitchFamily="34" charset="0"/>
                  <a:sym typeface="Arial"/>
                </a:rPr>
                <a:t>Joint </a:t>
              </a:r>
              <a:r>
                <a:rPr kumimoji="0" lang="en-GB" sz="1400" b="1" i="0" u="none" strike="noStrike" kern="0" cap="none" spc="0" normalizeH="0" baseline="0" noProof="0" dirty="0" smtClean="0">
                  <a:ln>
                    <a:noFill/>
                  </a:ln>
                  <a:solidFill>
                    <a:srgbClr val="FFFFFF"/>
                  </a:solidFill>
                  <a:effectLst/>
                  <a:uLnTx/>
                  <a:uFillTx/>
                  <a:latin typeface="Arial"/>
                  <a:cs typeface="Arial" pitchFamily="34" charset="0"/>
                  <a:sym typeface="Arial"/>
                </a:rPr>
                <a:t>Value Creation: Economic, Environmental &amp; Ethical</a:t>
              </a:r>
              <a:endParaRPr kumimoji="0" lang="en-GB" sz="1400" b="1" i="0" u="none" strike="noStrike" kern="0" cap="none" spc="0" normalizeH="0" baseline="0" noProof="0" dirty="0">
                <a:ln>
                  <a:noFill/>
                </a:ln>
                <a:solidFill>
                  <a:srgbClr val="FFFFFF"/>
                </a:solidFill>
                <a:effectLst/>
                <a:uLnTx/>
                <a:uFillTx/>
                <a:latin typeface="Arial"/>
                <a:cs typeface="Arial" pitchFamily="34" charset="0"/>
                <a:sym typeface="Arial"/>
              </a:endParaRPr>
            </a:p>
          </p:txBody>
        </p:sp>
      </p:grpSp>
      <p:grpSp>
        <p:nvGrpSpPr>
          <p:cNvPr id="8" name="Group 7" descr="picture of a person with a speech bubbl"/>
          <p:cNvGrpSpPr/>
          <p:nvPr/>
        </p:nvGrpSpPr>
        <p:grpSpPr>
          <a:xfrm>
            <a:off x="3120701" y="4278963"/>
            <a:ext cx="1085107" cy="1175665"/>
            <a:chOff x="3365500" y="3228975"/>
            <a:chExt cx="895350" cy="1063625"/>
          </a:xfrm>
          <a:solidFill>
            <a:srgbClr val="F15A29"/>
          </a:solidFill>
          <a:effectLst>
            <a:outerShdw blurRad="76200" dir="18900000" sy="23000" kx="-1200000" algn="bl" rotWithShape="0">
              <a:prstClr val="black">
                <a:alpha val="20000"/>
              </a:prstClr>
            </a:outerShdw>
          </a:effectLst>
        </p:grpSpPr>
        <p:sp>
          <p:nvSpPr>
            <p:cNvPr id="9" name="Freeform 465"/>
            <p:cNvSpPr>
              <a:spLocks noEditPoints="1"/>
            </p:cNvSpPr>
            <p:nvPr/>
          </p:nvSpPr>
          <p:spPr bwMode="auto">
            <a:xfrm>
              <a:off x="3686175" y="3228975"/>
              <a:ext cx="574675" cy="549275"/>
            </a:xfrm>
            <a:custGeom>
              <a:avLst/>
              <a:gdLst>
                <a:gd name="T0" fmla="*/ 319 w 1814"/>
                <a:gd name="T1" fmla="*/ 4 h 1731"/>
                <a:gd name="T2" fmla="*/ 230 w 1814"/>
                <a:gd name="T3" fmla="*/ 30 h 1731"/>
                <a:gd name="T4" fmla="*/ 151 w 1814"/>
                <a:gd name="T5" fmla="*/ 75 h 1731"/>
                <a:gd name="T6" fmla="*/ 86 w 1814"/>
                <a:gd name="T7" fmla="*/ 138 h 1731"/>
                <a:gd name="T8" fmla="*/ 37 w 1814"/>
                <a:gd name="T9" fmla="*/ 214 h 1731"/>
                <a:gd name="T10" fmla="*/ 7 w 1814"/>
                <a:gd name="T11" fmla="*/ 301 h 1731"/>
                <a:gd name="T12" fmla="*/ 0 w 1814"/>
                <a:gd name="T13" fmla="*/ 942 h 1731"/>
                <a:gd name="T14" fmla="*/ 12 w 1814"/>
                <a:gd name="T15" fmla="*/ 1036 h 1731"/>
                <a:gd name="T16" fmla="*/ 45 w 1814"/>
                <a:gd name="T17" fmla="*/ 1122 h 1731"/>
                <a:gd name="T18" fmla="*/ 98 w 1814"/>
                <a:gd name="T19" fmla="*/ 1196 h 1731"/>
                <a:gd name="T20" fmla="*/ 166 w 1814"/>
                <a:gd name="T21" fmla="*/ 1255 h 1731"/>
                <a:gd name="T22" fmla="*/ 247 w 1814"/>
                <a:gd name="T23" fmla="*/ 1296 h 1731"/>
                <a:gd name="T24" fmla="*/ 338 w 1814"/>
                <a:gd name="T25" fmla="*/ 1318 h 1731"/>
                <a:gd name="T26" fmla="*/ 363 w 1814"/>
                <a:gd name="T27" fmla="*/ 1673 h 1731"/>
                <a:gd name="T28" fmla="*/ 362 w 1814"/>
                <a:gd name="T29" fmla="*/ 1719 h 1731"/>
                <a:gd name="T30" fmla="*/ 386 w 1814"/>
                <a:gd name="T31" fmla="*/ 1730 h 1731"/>
                <a:gd name="T32" fmla="*/ 431 w 1814"/>
                <a:gd name="T33" fmla="*/ 1702 h 1731"/>
                <a:gd name="T34" fmla="*/ 1493 w 1814"/>
                <a:gd name="T35" fmla="*/ 1315 h 1731"/>
                <a:gd name="T36" fmla="*/ 1583 w 1814"/>
                <a:gd name="T37" fmla="*/ 1290 h 1731"/>
                <a:gd name="T38" fmla="*/ 1661 w 1814"/>
                <a:gd name="T39" fmla="*/ 1245 h 1731"/>
                <a:gd name="T40" fmla="*/ 1727 w 1814"/>
                <a:gd name="T41" fmla="*/ 1182 h 1731"/>
                <a:gd name="T42" fmla="*/ 1777 w 1814"/>
                <a:gd name="T43" fmla="*/ 1106 h 1731"/>
                <a:gd name="T44" fmla="*/ 1805 w 1814"/>
                <a:gd name="T45" fmla="*/ 1018 h 1731"/>
                <a:gd name="T46" fmla="*/ 1814 w 1814"/>
                <a:gd name="T47" fmla="*/ 378 h 1731"/>
                <a:gd name="T48" fmla="*/ 1802 w 1814"/>
                <a:gd name="T49" fmla="*/ 283 h 1731"/>
                <a:gd name="T50" fmla="*/ 1768 w 1814"/>
                <a:gd name="T51" fmla="*/ 198 h 1731"/>
                <a:gd name="T52" fmla="*/ 1715 w 1814"/>
                <a:gd name="T53" fmla="*/ 124 h 1731"/>
                <a:gd name="T54" fmla="*/ 1646 w 1814"/>
                <a:gd name="T55" fmla="*/ 65 h 1731"/>
                <a:gd name="T56" fmla="*/ 1566 w 1814"/>
                <a:gd name="T57" fmla="*/ 23 h 1731"/>
                <a:gd name="T58" fmla="*/ 1474 w 1814"/>
                <a:gd name="T59" fmla="*/ 2 h 1731"/>
                <a:gd name="T60" fmla="*/ 1686 w 1814"/>
                <a:gd name="T61" fmla="*/ 968 h 1731"/>
                <a:gd name="T62" fmla="*/ 1672 w 1814"/>
                <a:gd name="T63" fmla="*/ 1029 h 1731"/>
                <a:gd name="T64" fmla="*/ 1644 w 1814"/>
                <a:gd name="T65" fmla="*/ 1083 h 1731"/>
                <a:gd name="T66" fmla="*/ 1605 w 1814"/>
                <a:gd name="T67" fmla="*/ 1128 h 1731"/>
                <a:gd name="T68" fmla="*/ 1556 w 1814"/>
                <a:gd name="T69" fmla="*/ 1163 h 1731"/>
                <a:gd name="T70" fmla="*/ 1498 w 1814"/>
                <a:gd name="T71" fmla="*/ 1185 h 1731"/>
                <a:gd name="T72" fmla="*/ 1436 w 1814"/>
                <a:gd name="T73" fmla="*/ 1194 h 1731"/>
                <a:gd name="T74" fmla="*/ 364 w 1814"/>
                <a:gd name="T75" fmla="*/ 1193 h 1731"/>
                <a:gd name="T76" fmla="*/ 302 w 1814"/>
                <a:gd name="T77" fmla="*/ 1182 h 1731"/>
                <a:gd name="T78" fmla="*/ 247 w 1814"/>
                <a:gd name="T79" fmla="*/ 1157 h 1731"/>
                <a:gd name="T80" fmla="*/ 200 w 1814"/>
                <a:gd name="T81" fmla="*/ 1120 h 1731"/>
                <a:gd name="T82" fmla="*/ 163 w 1814"/>
                <a:gd name="T83" fmla="*/ 1072 h 1731"/>
                <a:gd name="T84" fmla="*/ 137 w 1814"/>
                <a:gd name="T85" fmla="*/ 1017 h 1731"/>
                <a:gd name="T86" fmla="*/ 127 w 1814"/>
                <a:gd name="T87" fmla="*/ 955 h 1731"/>
                <a:gd name="T88" fmla="*/ 129 w 1814"/>
                <a:gd name="T89" fmla="*/ 340 h 1731"/>
                <a:gd name="T90" fmla="*/ 146 w 1814"/>
                <a:gd name="T91" fmla="*/ 279 h 1731"/>
                <a:gd name="T92" fmla="*/ 175 w 1814"/>
                <a:gd name="T93" fmla="*/ 227 h 1731"/>
                <a:gd name="T94" fmla="*/ 218 w 1814"/>
                <a:gd name="T95" fmla="*/ 184 h 1731"/>
                <a:gd name="T96" fmla="*/ 269 w 1814"/>
                <a:gd name="T97" fmla="*/ 151 h 1731"/>
                <a:gd name="T98" fmla="*/ 327 w 1814"/>
                <a:gd name="T99" fmla="*/ 131 h 1731"/>
                <a:gd name="T100" fmla="*/ 1436 w 1814"/>
                <a:gd name="T101" fmla="*/ 126 h 1731"/>
                <a:gd name="T102" fmla="*/ 1498 w 1814"/>
                <a:gd name="T103" fmla="*/ 134 h 1731"/>
                <a:gd name="T104" fmla="*/ 1556 w 1814"/>
                <a:gd name="T105" fmla="*/ 157 h 1731"/>
                <a:gd name="T106" fmla="*/ 1605 w 1814"/>
                <a:gd name="T107" fmla="*/ 191 h 1731"/>
                <a:gd name="T108" fmla="*/ 1644 w 1814"/>
                <a:gd name="T109" fmla="*/ 237 h 1731"/>
                <a:gd name="T110" fmla="*/ 1672 w 1814"/>
                <a:gd name="T111" fmla="*/ 291 h 1731"/>
                <a:gd name="T112" fmla="*/ 1686 w 1814"/>
                <a:gd name="T113" fmla="*/ 351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14" h="1731">
                  <a:moveTo>
                    <a:pt x="1436" y="0"/>
                  </a:moveTo>
                  <a:lnTo>
                    <a:pt x="377" y="0"/>
                  </a:lnTo>
                  <a:lnTo>
                    <a:pt x="357" y="0"/>
                  </a:lnTo>
                  <a:lnTo>
                    <a:pt x="338" y="2"/>
                  </a:lnTo>
                  <a:lnTo>
                    <a:pt x="319" y="4"/>
                  </a:lnTo>
                  <a:lnTo>
                    <a:pt x="301" y="8"/>
                  </a:lnTo>
                  <a:lnTo>
                    <a:pt x="282" y="12"/>
                  </a:lnTo>
                  <a:lnTo>
                    <a:pt x="265" y="17"/>
                  </a:lnTo>
                  <a:lnTo>
                    <a:pt x="247" y="23"/>
                  </a:lnTo>
                  <a:lnTo>
                    <a:pt x="230" y="30"/>
                  </a:lnTo>
                  <a:lnTo>
                    <a:pt x="214" y="37"/>
                  </a:lnTo>
                  <a:lnTo>
                    <a:pt x="198" y="46"/>
                  </a:lnTo>
                  <a:lnTo>
                    <a:pt x="182" y="55"/>
                  </a:lnTo>
                  <a:lnTo>
                    <a:pt x="166" y="65"/>
                  </a:lnTo>
                  <a:lnTo>
                    <a:pt x="151" y="75"/>
                  </a:lnTo>
                  <a:lnTo>
                    <a:pt x="137" y="86"/>
                  </a:lnTo>
                  <a:lnTo>
                    <a:pt x="124" y="98"/>
                  </a:lnTo>
                  <a:lnTo>
                    <a:pt x="110" y="110"/>
                  </a:lnTo>
                  <a:lnTo>
                    <a:pt x="98" y="124"/>
                  </a:lnTo>
                  <a:lnTo>
                    <a:pt x="86" y="138"/>
                  </a:lnTo>
                  <a:lnTo>
                    <a:pt x="75" y="151"/>
                  </a:lnTo>
                  <a:lnTo>
                    <a:pt x="64" y="166"/>
                  </a:lnTo>
                  <a:lnTo>
                    <a:pt x="55" y="182"/>
                  </a:lnTo>
                  <a:lnTo>
                    <a:pt x="45" y="198"/>
                  </a:lnTo>
                  <a:lnTo>
                    <a:pt x="37" y="214"/>
                  </a:lnTo>
                  <a:lnTo>
                    <a:pt x="30" y="231"/>
                  </a:lnTo>
                  <a:lnTo>
                    <a:pt x="23" y="248"/>
                  </a:lnTo>
                  <a:lnTo>
                    <a:pt x="17" y="266"/>
                  </a:lnTo>
                  <a:lnTo>
                    <a:pt x="12" y="283"/>
                  </a:lnTo>
                  <a:lnTo>
                    <a:pt x="7" y="301"/>
                  </a:lnTo>
                  <a:lnTo>
                    <a:pt x="4" y="319"/>
                  </a:lnTo>
                  <a:lnTo>
                    <a:pt x="2" y="338"/>
                  </a:lnTo>
                  <a:lnTo>
                    <a:pt x="0" y="357"/>
                  </a:lnTo>
                  <a:lnTo>
                    <a:pt x="0" y="378"/>
                  </a:lnTo>
                  <a:lnTo>
                    <a:pt x="0" y="942"/>
                  </a:lnTo>
                  <a:lnTo>
                    <a:pt x="0" y="962"/>
                  </a:lnTo>
                  <a:lnTo>
                    <a:pt x="2" y="981"/>
                  </a:lnTo>
                  <a:lnTo>
                    <a:pt x="4" y="1000"/>
                  </a:lnTo>
                  <a:lnTo>
                    <a:pt x="7" y="1018"/>
                  </a:lnTo>
                  <a:lnTo>
                    <a:pt x="12" y="1036"/>
                  </a:lnTo>
                  <a:lnTo>
                    <a:pt x="17" y="1054"/>
                  </a:lnTo>
                  <a:lnTo>
                    <a:pt x="23" y="1072"/>
                  </a:lnTo>
                  <a:lnTo>
                    <a:pt x="30" y="1089"/>
                  </a:lnTo>
                  <a:lnTo>
                    <a:pt x="37" y="1106"/>
                  </a:lnTo>
                  <a:lnTo>
                    <a:pt x="45" y="1122"/>
                  </a:lnTo>
                  <a:lnTo>
                    <a:pt x="55" y="1138"/>
                  </a:lnTo>
                  <a:lnTo>
                    <a:pt x="64" y="1154"/>
                  </a:lnTo>
                  <a:lnTo>
                    <a:pt x="75" y="1168"/>
                  </a:lnTo>
                  <a:lnTo>
                    <a:pt x="86" y="1182"/>
                  </a:lnTo>
                  <a:lnTo>
                    <a:pt x="98" y="1196"/>
                  </a:lnTo>
                  <a:lnTo>
                    <a:pt x="110" y="1209"/>
                  </a:lnTo>
                  <a:lnTo>
                    <a:pt x="124" y="1221"/>
                  </a:lnTo>
                  <a:lnTo>
                    <a:pt x="137" y="1233"/>
                  </a:lnTo>
                  <a:lnTo>
                    <a:pt x="151" y="1245"/>
                  </a:lnTo>
                  <a:lnTo>
                    <a:pt x="166" y="1255"/>
                  </a:lnTo>
                  <a:lnTo>
                    <a:pt x="182" y="1265"/>
                  </a:lnTo>
                  <a:lnTo>
                    <a:pt x="198" y="1274"/>
                  </a:lnTo>
                  <a:lnTo>
                    <a:pt x="214" y="1283"/>
                  </a:lnTo>
                  <a:lnTo>
                    <a:pt x="230" y="1290"/>
                  </a:lnTo>
                  <a:lnTo>
                    <a:pt x="247" y="1296"/>
                  </a:lnTo>
                  <a:lnTo>
                    <a:pt x="265" y="1303"/>
                  </a:lnTo>
                  <a:lnTo>
                    <a:pt x="282" y="1308"/>
                  </a:lnTo>
                  <a:lnTo>
                    <a:pt x="301" y="1312"/>
                  </a:lnTo>
                  <a:lnTo>
                    <a:pt x="319" y="1315"/>
                  </a:lnTo>
                  <a:lnTo>
                    <a:pt x="338" y="1318"/>
                  </a:lnTo>
                  <a:lnTo>
                    <a:pt x="357" y="1319"/>
                  </a:lnTo>
                  <a:lnTo>
                    <a:pt x="377" y="1320"/>
                  </a:lnTo>
                  <a:lnTo>
                    <a:pt x="473" y="1320"/>
                  </a:lnTo>
                  <a:lnTo>
                    <a:pt x="367" y="1659"/>
                  </a:lnTo>
                  <a:lnTo>
                    <a:pt x="363" y="1673"/>
                  </a:lnTo>
                  <a:lnTo>
                    <a:pt x="361" y="1684"/>
                  </a:lnTo>
                  <a:lnTo>
                    <a:pt x="359" y="1695"/>
                  </a:lnTo>
                  <a:lnTo>
                    <a:pt x="358" y="1705"/>
                  </a:lnTo>
                  <a:lnTo>
                    <a:pt x="359" y="1713"/>
                  </a:lnTo>
                  <a:lnTo>
                    <a:pt x="362" y="1719"/>
                  </a:lnTo>
                  <a:lnTo>
                    <a:pt x="365" y="1724"/>
                  </a:lnTo>
                  <a:lnTo>
                    <a:pt x="368" y="1728"/>
                  </a:lnTo>
                  <a:lnTo>
                    <a:pt x="373" y="1730"/>
                  </a:lnTo>
                  <a:lnTo>
                    <a:pt x="379" y="1731"/>
                  </a:lnTo>
                  <a:lnTo>
                    <a:pt x="386" y="1730"/>
                  </a:lnTo>
                  <a:lnTo>
                    <a:pt x="393" y="1728"/>
                  </a:lnTo>
                  <a:lnTo>
                    <a:pt x="402" y="1724"/>
                  </a:lnTo>
                  <a:lnTo>
                    <a:pt x="411" y="1718"/>
                  </a:lnTo>
                  <a:lnTo>
                    <a:pt x="421" y="1711"/>
                  </a:lnTo>
                  <a:lnTo>
                    <a:pt x="431" y="1702"/>
                  </a:lnTo>
                  <a:lnTo>
                    <a:pt x="873" y="1320"/>
                  </a:lnTo>
                  <a:lnTo>
                    <a:pt x="1436" y="1320"/>
                  </a:lnTo>
                  <a:lnTo>
                    <a:pt x="1455" y="1319"/>
                  </a:lnTo>
                  <a:lnTo>
                    <a:pt x="1474" y="1318"/>
                  </a:lnTo>
                  <a:lnTo>
                    <a:pt x="1493" y="1315"/>
                  </a:lnTo>
                  <a:lnTo>
                    <a:pt x="1512" y="1312"/>
                  </a:lnTo>
                  <a:lnTo>
                    <a:pt x="1530" y="1308"/>
                  </a:lnTo>
                  <a:lnTo>
                    <a:pt x="1548" y="1303"/>
                  </a:lnTo>
                  <a:lnTo>
                    <a:pt x="1566" y="1296"/>
                  </a:lnTo>
                  <a:lnTo>
                    <a:pt x="1583" y="1290"/>
                  </a:lnTo>
                  <a:lnTo>
                    <a:pt x="1600" y="1283"/>
                  </a:lnTo>
                  <a:lnTo>
                    <a:pt x="1616" y="1274"/>
                  </a:lnTo>
                  <a:lnTo>
                    <a:pt x="1632" y="1265"/>
                  </a:lnTo>
                  <a:lnTo>
                    <a:pt x="1646" y="1255"/>
                  </a:lnTo>
                  <a:lnTo>
                    <a:pt x="1661" y="1245"/>
                  </a:lnTo>
                  <a:lnTo>
                    <a:pt x="1676" y="1233"/>
                  </a:lnTo>
                  <a:lnTo>
                    <a:pt x="1690" y="1221"/>
                  </a:lnTo>
                  <a:lnTo>
                    <a:pt x="1702" y="1209"/>
                  </a:lnTo>
                  <a:lnTo>
                    <a:pt x="1715" y="1196"/>
                  </a:lnTo>
                  <a:lnTo>
                    <a:pt x="1727" y="1182"/>
                  </a:lnTo>
                  <a:lnTo>
                    <a:pt x="1738" y="1168"/>
                  </a:lnTo>
                  <a:lnTo>
                    <a:pt x="1749" y="1154"/>
                  </a:lnTo>
                  <a:lnTo>
                    <a:pt x="1759" y="1138"/>
                  </a:lnTo>
                  <a:lnTo>
                    <a:pt x="1768" y="1122"/>
                  </a:lnTo>
                  <a:lnTo>
                    <a:pt x="1777" y="1106"/>
                  </a:lnTo>
                  <a:lnTo>
                    <a:pt x="1784" y="1089"/>
                  </a:lnTo>
                  <a:lnTo>
                    <a:pt x="1790" y="1072"/>
                  </a:lnTo>
                  <a:lnTo>
                    <a:pt x="1797" y="1054"/>
                  </a:lnTo>
                  <a:lnTo>
                    <a:pt x="1802" y="1036"/>
                  </a:lnTo>
                  <a:lnTo>
                    <a:pt x="1805" y="1018"/>
                  </a:lnTo>
                  <a:lnTo>
                    <a:pt x="1809" y="1000"/>
                  </a:lnTo>
                  <a:lnTo>
                    <a:pt x="1811" y="981"/>
                  </a:lnTo>
                  <a:lnTo>
                    <a:pt x="1812" y="962"/>
                  </a:lnTo>
                  <a:lnTo>
                    <a:pt x="1814" y="942"/>
                  </a:lnTo>
                  <a:lnTo>
                    <a:pt x="1814" y="378"/>
                  </a:lnTo>
                  <a:lnTo>
                    <a:pt x="1812" y="357"/>
                  </a:lnTo>
                  <a:lnTo>
                    <a:pt x="1811" y="338"/>
                  </a:lnTo>
                  <a:lnTo>
                    <a:pt x="1809" y="319"/>
                  </a:lnTo>
                  <a:lnTo>
                    <a:pt x="1805" y="301"/>
                  </a:lnTo>
                  <a:lnTo>
                    <a:pt x="1802" y="283"/>
                  </a:lnTo>
                  <a:lnTo>
                    <a:pt x="1797" y="266"/>
                  </a:lnTo>
                  <a:lnTo>
                    <a:pt x="1790" y="248"/>
                  </a:lnTo>
                  <a:lnTo>
                    <a:pt x="1784" y="231"/>
                  </a:lnTo>
                  <a:lnTo>
                    <a:pt x="1777" y="214"/>
                  </a:lnTo>
                  <a:lnTo>
                    <a:pt x="1768" y="198"/>
                  </a:lnTo>
                  <a:lnTo>
                    <a:pt x="1759" y="182"/>
                  </a:lnTo>
                  <a:lnTo>
                    <a:pt x="1749" y="166"/>
                  </a:lnTo>
                  <a:lnTo>
                    <a:pt x="1738" y="151"/>
                  </a:lnTo>
                  <a:lnTo>
                    <a:pt x="1727" y="138"/>
                  </a:lnTo>
                  <a:lnTo>
                    <a:pt x="1715" y="124"/>
                  </a:lnTo>
                  <a:lnTo>
                    <a:pt x="1702" y="110"/>
                  </a:lnTo>
                  <a:lnTo>
                    <a:pt x="1690" y="98"/>
                  </a:lnTo>
                  <a:lnTo>
                    <a:pt x="1676" y="86"/>
                  </a:lnTo>
                  <a:lnTo>
                    <a:pt x="1661" y="75"/>
                  </a:lnTo>
                  <a:lnTo>
                    <a:pt x="1646" y="65"/>
                  </a:lnTo>
                  <a:lnTo>
                    <a:pt x="1632" y="55"/>
                  </a:lnTo>
                  <a:lnTo>
                    <a:pt x="1616" y="46"/>
                  </a:lnTo>
                  <a:lnTo>
                    <a:pt x="1600" y="37"/>
                  </a:lnTo>
                  <a:lnTo>
                    <a:pt x="1583" y="30"/>
                  </a:lnTo>
                  <a:lnTo>
                    <a:pt x="1566" y="23"/>
                  </a:lnTo>
                  <a:lnTo>
                    <a:pt x="1548" y="17"/>
                  </a:lnTo>
                  <a:lnTo>
                    <a:pt x="1530" y="12"/>
                  </a:lnTo>
                  <a:lnTo>
                    <a:pt x="1512" y="8"/>
                  </a:lnTo>
                  <a:lnTo>
                    <a:pt x="1493" y="4"/>
                  </a:lnTo>
                  <a:lnTo>
                    <a:pt x="1474" y="2"/>
                  </a:lnTo>
                  <a:lnTo>
                    <a:pt x="1455" y="0"/>
                  </a:lnTo>
                  <a:lnTo>
                    <a:pt x="1436" y="0"/>
                  </a:lnTo>
                  <a:close/>
                  <a:moveTo>
                    <a:pt x="1687" y="942"/>
                  </a:moveTo>
                  <a:lnTo>
                    <a:pt x="1687" y="955"/>
                  </a:lnTo>
                  <a:lnTo>
                    <a:pt x="1686" y="968"/>
                  </a:lnTo>
                  <a:lnTo>
                    <a:pt x="1685" y="980"/>
                  </a:lnTo>
                  <a:lnTo>
                    <a:pt x="1682" y="993"/>
                  </a:lnTo>
                  <a:lnTo>
                    <a:pt x="1679" y="1005"/>
                  </a:lnTo>
                  <a:lnTo>
                    <a:pt x="1676" y="1017"/>
                  </a:lnTo>
                  <a:lnTo>
                    <a:pt x="1672" y="1029"/>
                  </a:lnTo>
                  <a:lnTo>
                    <a:pt x="1668" y="1041"/>
                  </a:lnTo>
                  <a:lnTo>
                    <a:pt x="1662" y="1051"/>
                  </a:lnTo>
                  <a:lnTo>
                    <a:pt x="1657" y="1062"/>
                  </a:lnTo>
                  <a:lnTo>
                    <a:pt x="1651" y="1072"/>
                  </a:lnTo>
                  <a:lnTo>
                    <a:pt x="1644" y="1083"/>
                  </a:lnTo>
                  <a:lnTo>
                    <a:pt x="1637" y="1092"/>
                  </a:lnTo>
                  <a:lnTo>
                    <a:pt x="1630" y="1102"/>
                  </a:lnTo>
                  <a:lnTo>
                    <a:pt x="1622" y="1111"/>
                  </a:lnTo>
                  <a:lnTo>
                    <a:pt x="1614" y="1120"/>
                  </a:lnTo>
                  <a:lnTo>
                    <a:pt x="1605" y="1128"/>
                  </a:lnTo>
                  <a:lnTo>
                    <a:pt x="1596" y="1136"/>
                  </a:lnTo>
                  <a:lnTo>
                    <a:pt x="1586" y="1143"/>
                  </a:lnTo>
                  <a:lnTo>
                    <a:pt x="1577" y="1150"/>
                  </a:lnTo>
                  <a:lnTo>
                    <a:pt x="1566" y="1157"/>
                  </a:lnTo>
                  <a:lnTo>
                    <a:pt x="1556" y="1163"/>
                  </a:lnTo>
                  <a:lnTo>
                    <a:pt x="1545" y="1168"/>
                  </a:lnTo>
                  <a:lnTo>
                    <a:pt x="1533" y="1174"/>
                  </a:lnTo>
                  <a:lnTo>
                    <a:pt x="1523" y="1178"/>
                  </a:lnTo>
                  <a:lnTo>
                    <a:pt x="1511" y="1182"/>
                  </a:lnTo>
                  <a:lnTo>
                    <a:pt x="1498" y="1185"/>
                  </a:lnTo>
                  <a:lnTo>
                    <a:pt x="1487" y="1189"/>
                  </a:lnTo>
                  <a:lnTo>
                    <a:pt x="1474" y="1191"/>
                  </a:lnTo>
                  <a:lnTo>
                    <a:pt x="1461" y="1192"/>
                  </a:lnTo>
                  <a:lnTo>
                    <a:pt x="1449" y="1193"/>
                  </a:lnTo>
                  <a:lnTo>
                    <a:pt x="1436" y="1194"/>
                  </a:lnTo>
                  <a:lnTo>
                    <a:pt x="826" y="1194"/>
                  </a:lnTo>
                  <a:lnTo>
                    <a:pt x="576" y="1410"/>
                  </a:lnTo>
                  <a:lnTo>
                    <a:pt x="643" y="1194"/>
                  </a:lnTo>
                  <a:lnTo>
                    <a:pt x="377" y="1194"/>
                  </a:lnTo>
                  <a:lnTo>
                    <a:pt x="364" y="1193"/>
                  </a:lnTo>
                  <a:lnTo>
                    <a:pt x="351" y="1192"/>
                  </a:lnTo>
                  <a:lnTo>
                    <a:pt x="339" y="1191"/>
                  </a:lnTo>
                  <a:lnTo>
                    <a:pt x="327" y="1189"/>
                  </a:lnTo>
                  <a:lnTo>
                    <a:pt x="314" y="1185"/>
                  </a:lnTo>
                  <a:lnTo>
                    <a:pt x="302" y="1182"/>
                  </a:lnTo>
                  <a:lnTo>
                    <a:pt x="291" y="1178"/>
                  </a:lnTo>
                  <a:lnTo>
                    <a:pt x="279" y="1174"/>
                  </a:lnTo>
                  <a:lnTo>
                    <a:pt x="269" y="1168"/>
                  </a:lnTo>
                  <a:lnTo>
                    <a:pt x="258" y="1163"/>
                  </a:lnTo>
                  <a:lnTo>
                    <a:pt x="247" y="1157"/>
                  </a:lnTo>
                  <a:lnTo>
                    <a:pt x="237" y="1150"/>
                  </a:lnTo>
                  <a:lnTo>
                    <a:pt x="227" y="1143"/>
                  </a:lnTo>
                  <a:lnTo>
                    <a:pt x="218" y="1136"/>
                  </a:lnTo>
                  <a:lnTo>
                    <a:pt x="208" y="1128"/>
                  </a:lnTo>
                  <a:lnTo>
                    <a:pt x="200" y="1120"/>
                  </a:lnTo>
                  <a:lnTo>
                    <a:pt x="191" y="1111"/>
                  </a:lnTo>
                  <a:lnTo>
                    <a:pt x="184" y="1102"/>
                  </a:lnTo>
                  <a:lnTo>
                    <a:pt x="175" y="1092"/>
                  </a:lnTo>
                  <a:lnTo>
                    <a:pt x="169" y="1083"/>
                  </a:lnTo>
                  <a:lnTo>
                    <a:pt x="163" y="1072"/>
                  </a:lnTo>
                  <a:lnTo>
                    <a:pt x="156" y="1062"/>
                  </a:lnTo>
                  <a:lnTo>
                    <a:pt x="151" y="1051"/>
                  </a:lnTo>
                  <a:lnTo>
                    <a:pt x="146" y="1041"/>
                  </a:lnTo>
                  <a:lnTo>
                    <a:pt x="142" y="1029"/>
                  </a:lnTo>
                  <a:lnTo>
                    <a:pt x="137" y="1017"/>
                  </a:lnTo>
                  <a:lnTo>
                    <a:pt x="134" y="1005"/>
                  </a:lnTo>
                  <a:lnTo>
                    <a:pt x="131" y="993"/>
                  </a:lnTo>
                  <a:lnTo>
                    <a:pt x="129" y="980"/>
                  </a:lnTo>
                  <a:lnTo>
                    <a:pt x="128" y="968"/>
                  </a:lnTo>
                  <a:lnTo>
                    <a:pt x="127" y="955"/>
                  </a:lnTo>
                  <a:lnTo>
                    <a:pt x="126" y="942"/>
                  </a:lnTo>
                  <a:lnTo>
                    <a:pt x="126" y="378"/>
                  </a:lnTo>
                  <a:lnTo>
                    <a:pt x="127" y="364"/>
                  </a:lnTo>
                  <a:lnTo>
                    <a:pt x="128" y="351"/>
                  </a:lnTo>
                  <a:lnTo>
                    <a:pt x="129" y="340"/>
                  </a:lnTo>
                  <a:lnTo>
                    <a:pt x="131" y="327"/>
                  </a:lnTo>
                  <a:lnTo>
                    <a:pt x="134" y="314"/>
                  </a:lnTo>
                  <a:lnTo>
                    <a:pt x="137" y="303"/>
                  </a:lnTo>
                  <a:lnTo>
                    <a:pt x="142" y="291"/>
                  </a:lnTo>
                  <a:lnTo>
                    <a:pt x="146" y="279"/>
                  </a:lnTo>
                  <a:lnTo>
                    <a:pt x="151" y="269"/>
                  </a:lnTo>
                  <a:lnTo>
                    <a:pt x="156" y="258"/>
                  </a:lnTo>
                  <a:lnTo>
                    <a:pt x="163" y="248"/>
                  </a:lnTo>
                  <a:lnTo>
                    <a:pt x="169" y="237"/>
                  </a:lnTo>
                  <a:lnTo>
                    <a:pt x="175" y="227"/>
                  </a:lnTo>
                  <a:lnTo>
                    <a:pt x="184" y="218"/>
                  </a:lnTo>
                  <a:lnTo>
                    <a:pt x="191" y="208"/>
                  </a:lnTo>
                  <a:lnTo>
                    <a:pt x="200" y="200"/>
                  </a:lnTo>
                  <a:lnTo>
                    <a:pt x="208" y="191"/>
                  </a:lnTo>
                  <a:lnTo>
                    <a:pt x="218" y="184"/>
                  </a:lnTo>
                  <a:lnTo>
                    <a:pt x="227" y="176"/>
                  </a:lnTo>
                  <a:lnTo>
                    <a:pt x="237" y="169"/>
                  </a:lnTo>
                  <a:lnTo>
                    <a:pt x="247" y="163"/>
                  </a:lnTo>
                  <a:lnTo>
                    <a:pt x="258" y="157"/>
                  </a:lnTo>
                  <a:lnTo>
                    <a:pt x="269" y="151"/>
                  </a:lnTo>
                  <a:lnTo>
                    <a:pt x="279" y="146"/>
                  </a:lnTo>
                  <a:lnTo>
                    <a:pt x="291" y="142"/>
                  </a:lnTo>
                  <a:lnTo>
                    <a:pt x="302" y="138"/>
                  </a:lnTo>
                  <a:lnTo>
                    <a:pt x="314" y="134"/>
                  </a:lnTo>
                  <a:lnTo>
                    <a:pt x="327" y="131"/>
                  </a:lnTo>
                  <a:lnTo>
                    <a:pt x="339" y="129"/>
                  </a:lnTo>
                  <a:lnTo>
                    <a:pt x="351" y="127"/>
                  </a:lnTo>
                  <a:lnTo>
                    <a:pt x="364" y="127"/>
                  </a:lnTo>
                  <a:lnTo>
                    <a:pt x="377" y="126"/>
                  </a:lnTo>
                  <a:lnTo>
                    <a:pt x="1436" y="126"/>
                  </a:lnTo>
                  <a:lnTo>
                    <a:pt x="1449" y="127"/>
                  </a:lnTo>
                  <a:lnTo>
                    <a:pt x="1461" y="127"/>
                  </a:lnTo>
                  <a:lnTo>
                    <a:pt x="1474" y="129"/>
                  </a:lnTo>
                  <a:lnTo>
                    <a:pt x="1487" y="131"/>
                  </a:lnTo>
                  <a:lnTo>
                    <a:pt x="1498" y="134"/>
                  </a:lnTo>
                  <a:lnTo>
                    <a:pt x="1511" y="138"/>
                  </a:lnTo>
                  <a:lnTo>
                    <a:pt x="1523" y="142"/>
                  </a:lnTo>
                  <a:lnTo>
                    <a:pt x="1533" y="146"/>
                  </a:lnTo>
                  <a:lnTo>
                    <a:pt x="1545" y="151"/>
                  </a:lnTo>
                  <a:lnTo>
                    <a:pt x="1556" y="157"/>
                  </a:lnTo>
                  <a:lnTo>
                    <a:pt x="1566" y="163"/>
                  </a:lnTo>
                  <a:lnTo>
                    <a:pt x="1577" y="169"/>
                  </a:lnTo>
                  <a:lnTo>
                    <a:pt x="1586" y="176"/>
                  </a:lnTo>
                  <a:lnTo>
                    <a:pt x="1596" y="184"/>
                  </a:lnTo>
                  <a:lnTo>
                    <a:pt x="1605" y="191"/>
                  </a:lnTo>
                  <a:lnTo>
                    <a:pt x="1614" y="200"/>
                  </a:lnTo>
                  <a:lnTo>
                    <a:pt x="1622" y="208"/>
                  </a:lnTo>
                  <a:lnTo>
                    <a:pt x="1630" y="218"/>
                  </a:lnTo>
                  <a:lnTo>
                    <a:pt x="1637" y="227"/>
                  </a:lnTo>
                  <a:lnTo>
                    <a:pt x="1644" y="237"/>
                  </a:lnTo>
                  <a:lnTo>
                    <a:pt x="1651" y="248"/>
                  </a:lnTo>
                  <a:lnTo>
                    <a:pt x="1657" y="258"/>
                  </a:lnTo>
                  <a:lnTo>
                    <a:pt x="1662" y="269"/>
                  </a:lnTo>
                  <a:lnTo>
                    <a:pt x="1668" y="279"/>
                  </a:lnTo>
                  <a:lnTo>
                    <a:pt x="1672" y="291"/>
                  </a:lnTo>
                  <a:lnTo>
                    <a:pt x="1676" y="303"/>
                  </a:lnTo>
                  <a:lnTo>
                    <a:pt x="1679" y="314"/>
                  </a:lnTo>
                  <a:lnTo>
                    <a:pt x="1682" y="327"/>
                  </a:lnTo>
                  <a:lnTo>
                    <a:pt x="1685" y="340"/>
                  </a:lnTo>
                  <a:lnTo>
                    <a:pt x="1686" y="351"/>
                  </a:lnTo>
                  <a:lnTo>
                    <a:pt x="1687" y="364"/>
                  </a:lnTo>
                  <a:lnTo>
                    <a:pt x="1687" y="378"/>
                  </a:lnTo>
                  <a:lnTo>
                    <a:pt x="1687" y="942"/>
                  </a:lnTo>
                  <a:close/>
                </a:path>
              </a:pathLst>
            </a:custGeom>
            <a:gradFill flip="none" rotWithShape="1">
              <a:gsLst>
                <a:gs pos="0">
                  <a:srgbClr val="007DC5"/>
                </a:gs>
                <a:gs pos="100000">
                  <a:srgbClr val="6CCFF6"/>
                </a:gs>
              </a:gsLst>
              <a:lin ang="8100000" scaled="1"/>
              <a:tileRect/>
            </a:grad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charset="0"/>
                <a:cs typeface="Arial"/>
                <a:sym typeface="Arial"/>
              </a:endParaRPr>
            </a:p>
          </p:txBody>
        </p:sp>
        <p:sp>
          <p:nvSpPr>
            <p:cNvPr id="10" name="Freeform 466"/>
            <p:cNvSpPr>
              <a:spLocks/>
            </p:cNvSpPr>
            <p:nvPr/>
          </p:nvSpPr>
          <p:spPr bwMode="auto">
            <a:xfrm>
              <a:off x="3365500" y="3968750"/>
              <a:ext cx="517525" cy="323850"/>
            </a:xfrm>
            <a:custGeom>
              <a:avLst/>
              <a:gdLst>
                <a:gd name="T0" fmla="*/ 536 w 1630"/>
                <a:gd name="T1" fmla="*/ 0 h 1017"/>
                <a:gd name="T2" fmla="*/ 482 w 1630"/>
                <a:gd name="T3" fmla="*/ 2 h 1017"/>
                <a:gd name="T4" fmla="*/ 428 w 1630"/>
                <a:gd name="T5" fmla="*/ 10 h 1017"/>
                <a:gd name="T6" fmla="*/ 378 w 1630"/>
                <a:gd name="T7" fmla="*/ 24 h 1017"/>
                <a:gd name="T8" fmla="*/ 328 w 1630"/>
                <a:gd name="T9" fmla="*/ 42 h 1017"/>
                <a:gd name="T10" fmla="*/ 281 w 1630"/>
                <a:gd name="T11" fmla="*/ 64 h 1017"/>
                <a:gd name="T12" fmla="*/ 237 w 1630"/>
                <a:gd name="T13" fmla="*/ 90 h 1017"/>
                <a:gd name="T14" fmla="*/ 196 w 1630"/>
                <a:gd name="T15" fmla="*/ 122 h 1017"/>
                <a:gd name="T16" fmla="*/ 158 w 1630"/>
                <a:gd name="T17" fmla="*/ 156 h 1017"/>
                <a:gd name="T18" fmla="*/ 123 w 1630"/>
                <a:gd name="T19" fmla="*/ 194 h 1017"/>
                <a:gd name="T20" fmla="*/ 92 w 1630"/>
                <a:gd name="T21" fmla="*/ 236 h 1017"/>
                <a:gd name="T22" fmla="*/ 65 w 1630"/>
                <a:gd name="T23" fmla="*/ 280 h 1017"/>
                <a:gd name="T24" fmla="*/ 42 w 1630"/>
                <a:gd name="T25" fmla="*/ 327 h 1017"/>
                <a:gd name="T26" fmla="*/ 24 w 1630"/>
                <a:gd name="T27" fmla="*/ 376 h 1017"/>
                <a:gd name="T28" fmla="*/ 11 w 1630"/>
                <a:gd name="T29" fmla="*/ 428 h 1017"/>
                <a:gd name="T30" fmla="*/ 3 w 1630"/>
                <a:gd name="T31" fmla="*/ 481 h 1017"/>
                <a:gd name="T32" fmla="*/ 0 w 1630"/>
                <a:gd name="T33" fmla="*/ 536 h 1017"/>
                <a:gd name="T34" fmla="*/ 1 w 1630"/>
                <a:gd name="T35" fmla="*/ 919 h 1017"/>
                <a:gd name="T36" fmla="*/ 5 w 1630"/>
                <a:gd name="T37" fmla="*/ 941 h 1017"/>
                <a:gd name="T38" fmla="*/ 13 w 1630"/>
                <a:gd name="T39" fmla="*/ 960 h 1017"/>
                <a:gd name="T40" fmla="*/ 24 w 1630"/>
                <a:gd name="T41" fmla="*/ 978 h 1017"/>
                <a:gd name="T42" fmla="*/ 39 w 1630"/>
                <a:gd name="T43" fmla="*/ 991 h 1017"/>
                <a:gd name="T44" fmla="*/ 56 w 1630"/>
                <a:gd name="T45" fmla="*/ 1003 h 1017"/>
                <a:gd name="T46" fmla="*/ 76 w 1630"/>
                <a:gd name="T47" fmla="*/ 1011 h 1017"/>
                <a:gd name="T48" fmla="*/ 96 w 1630"/>
                <a:gd name="T49" fmla="*/ 1016 h 1017"/>
                <a:gd name="T50" fmla="*/ 1522 w 1630"/>
                <a:gd name="T51" fmla="*/ 1017 h 1017"/>
                <a:gd name="T52" fmla="*/ 1544 w 1630"/>
                <a:gd name="T53" fmla="*/ 1014 h 1017"/>
                <a:gd name="T54" fmla="*/ 1564 w 1630"/>
                <a:gd name="T55" fmla="*/ 1008 h 1017"/>
                <a:gd name="T56" fmla="*/ 1582 w 1630"/>
                <a:gd name="T57" fmla="*/ 998 h 1017"/>
                <a:gd name="T58" fmla="*/ 1598 w 1630"/>
                <a:gd name="T59" fmla="*/ 985 h 1017"/>
                <a:gd name="T60" fmla="*/ 1612 w 1630"/>
                <a:gd name="T61" fmla="*/ 969 h 1017"/>
                <a:gd name="T62" fmla="*/ 1621 w 1630"/>
                <a:gd name="T63" fmla="*/ 950 h 1017"/>
                <a:gd name="T64" fmla="*/ 1628 w 1630"/>
                <a:gd name="T65" fmla="*/ 930 h 1017"/>
                <a:gd name="T66" fmla="*/ 1630 w 1630"/>
                <a:gd name="T67" fmla="*/ 909 h 1017"/>
                <a:gd name="T68" fmla="*/ 1629 w 1630"/>
                <a:gd name="T69" fmla="*/ 508 h 1017"/>
                <a:gd name="T70" fmla="*/ 1623 w 1630"/>
                <a:gd name="T71" fmla="*/ 454 h 1017"/>
                <a:gd name="T72" fmla="*/ 1613 w 1630"/>
                <a:gd name="T73" fmla="*/ 401 h 1017"/>
                <a:gd name="T74" fmla="*/ 1597 w 1630"/>
                <a:gd name="T75" fmla="*/ 352 h 1017"/>
                <a:gd name="T76" fmla="*/ 1577 w 1630"/>
                <a:gd name="T77" fmla="*/ 303 h 1017"/>
                <a:gd name="T78" fmla="*/ 1551 w 1630"/>
                <a:gd name="T79" fmla="*/ 258 h 1017"/>
                <a:gd name="T80" fmla="*/ 1523 w 1630"/>
                <a:gd name="T81" fmla="*/ 215 h 1017"/>
                <a:gd name="T82" fmla="*/ 1490 w 1630"/>
                <a:gd name="T83" fmla="*/ 175 h 1017"/>
                <a:gd name="T84" fmla="*/ 1454 w 1630"/>
                <a:gd name="T85" fmla="*/ 139 h 1017"/>
                <a:gd name="T86" fmla="*/ 1414 w 1630"/>
                <a:gd name="T87" fmla="*/ 106 h 1017"/>
                <a:gd name="T88" fmla="*/ 1372 w 1630"/>
                <a:gd name="T89" fmla="*/ 77 h 1017"/>
                <a:gd name="T90" fmla="*/ 1326 w 1630"/>
                <a:gd name="T91" fmla="*/ 52 h 1017"/>
                <a:gd name="T92" fmla="*/ 1277 w 1630"/>
                <a:gd name="T93" fmla="*/ 32 h 1017"/>
                <a:gd name="T94" fmla="*/ 1227 w 1630"/>
                <a:gd name="T95" fmla="*/ 16 h 1017"/>
                <a:gd name="T96" fmla="*/ 1175 w 1630"/>
                <a:gd name="T97" fmla="*/ 6 h 1017"/>
                <a:gd name="T98" fmla="*/ 1121 w 1630"/>
                <a:gd name="T99" fmla="*/ 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30" h="1017">
                  <a:moveTo>
                    <a:pt x="1093" y="0"/>
                  </a:moveTo>
                  <a:lnTo>
                    <a:pt x="536" y="0"/>
                  </a:lnTo>
                  <a:lnTo>
                    <a:pt x="509" y="0"/>
                  </a:lnTo>
                  <a:lnTo>
                    <a:pt x="482" y="2"/>
                  </a:lnTo>
                  <a:lnTo>
                    <a:pt x="455" y="6"/>
                  </a:lnTo>
                  <a:lnTo>
                    <a:pt x="428" y="10"/>
                  </a:lnTo>
                  <a:lnTo>
                    <a:pt x="403" y="16"/>
                  </a:lnTo>
                  <a:lnTo>
                    <a:pt x="378" y="24"/>
                  </a:lnTo>
                  <a:lnTo>
                    <a:pt x="352" y="32"/>
                  </a:lnTo>
                  <a:lnTo>
                    <a:pt x="328" y="42"/>
                  </a:lnTo>
                  <a:lnTo>
                    <a:pt x="305" y="52"/>
                  </a:lnTo>
                  <a:lnTo>
                    <a:pt x="281" y="64"/>
                  </a:lnTo>
                  <a:lnTo>
                    <a:pt x="258" y="77"/>
                  </a:lnTo>
                  <a:lnTo>
                    <a:pt x="237" y="90"/>
                  </a:lnTo>
                  <a:lnTo>
                    <a:pt x="216" y="106"/>
                  </a:lnTo>
                  <a:lnTo>
                    <a:pt x="196" y="122"/>
                  </a:lnTo>
                  <a:lnTo>
                    <a:pt x="176" y="139"/>
                  </a:lnTo>
                  <a:lnTo>
                    <a:pt x="158" y="156"/>
                  </a:lnTo>
                  <a:lnTo>
                    <a:pt x="140" y="175"/>
                  </a:lnTo>
                  <a:lnTo>
                    <a:pt x="123" y="194"/>
                  </a:lnTo>
                  <a:lnTo>
                    <a:pt x="107" y="215"/>
                  </a:lnTo>
                  <a:lnTo>
                    <a:pt x="92" y="236"/>
                  </a:lnTo>
                  <a:lnTo>
                    <a:pt x="78" y="258"/>
                  </a:lnTo>
                  <a:lnTo>
                    <a:pt x="65" y="280"/>
                  </a:lnTo>
                  <a:lnTo>
                    <a:pt x="53" y="303"/>
                  </a:lnTo>
                  <a:lnTo>
                    <a:pt x="42" y="327"/>
                  </a:lnTo>
                  <a:lnTo>
                    <a:pt x="33" y="352"/>
                  </a:lnTo>
                  <a:lnTo>
                    <a:pt x="24" y="376"/>
                  </a:lnTo>
                  <a:lnTo>
                    <a:pt x="17" y="401"/>
                  </a:lnTo>
                  <a:lnTo>
                    <a:pt x="11" y="428"/>
                  </a:lnTo>
                  <a:lnTo>
                    <a:pt x="6" y="454"/>
                  </a:lnTo>
                  <a:lnTo>
                    <a:pt x="3" y="481"/>
                  </a:lnTo>
                  <a:lnTo>
                    <a:pt x="1" y="508"/>
                  </a:lnTo>
                  <a:lnTo>
                    <a:pt x="0" y="536"/>
                  </a:lnTo>
                  <a:lnTo>
                    <a:pt x="0" y="909"/>
                  </a:lnTo>
                  <a:lnTo>
                    <a:pt x="1" y="919"/>
                  </a:lnTo>
                  <a:lnTo>
                    <a:pt x="2" y="930"/>
                  </a:lnTo>
                  <a:lnTo>
                    <a:pt x="5" y="941"/>
                  </a:lnTo>
                  <a:lnTo>
                    <a:pt x="8" y="950"/>
                  </a:lnTo>
                  <a:lnTo>
                    <a:pt x="13" y="960"/>
                  </a:lnTo>
                  <a:lnTo>
                    <a:pt x="19" y="969"/>
                  </a:lnTo>
                  <a:lnTo>
                    <a:pt x="24" y="978"/>
                  </a:lnTo>
                  <a:lnTo>
                    <a:pt x="32" y="985"/>
                  </a:lnTo>
                  <a:lnTo>
                    <a:pt x="39" y="991"/>
                  </a:lnTo>
                  <a:lnTo>
                    <a:pt x="48" y="998"/>
                  </a:lnTo>
                  <a:lnTo>
                    <a:pt x="56" y="1003"/>
                  </a:lnTo>
                  <a:lnTo>
                    <a:pt x="66" y="1008"/>
                  </a:lnTo>
                  <a:lnTo>
                    <a:pt x="76" y="1011"/>
                  </a:lnTo>
                  <a:lnTo>
                    <a:pt x="86" y="1014"/>
                  </a:lnTo>
                  <a:lnTo>
                    <a:pt x="96" y="1016"/>
                  </a:lnTo>
                  <a:lnTo>
                    <a:pt x="108" y="1017"/>
                  </a:lnTo>
                  <a:lnTo>
                    <a:pt x="1522" y="1017"/>
                  </a:lnTo>
                  <a:lnTo>
                    <a:pt x="1533" y="1016"/>
                  </a:lnTo>
                  <a:lnTo>
                    <a:pt x="1544" y="1014"/>
                  </a:lnTo>
                  <a:lnTo>
                    <a:pt x="1553" y="1011"/>
                  </a:lnTo>
                  <a:lnTo>
                    <a:pt x="1564" y="1008"/>
                  </a:lnTo>
                  <a:lnTo>
                    <a:pt x="1574" y="1003"/>
                  </a:lnTo>
                  <a:lnTo>
                    <a:pt x="1582" y="998"/>
                  </a:lnTo>
                  <a:lnTo>
                    <a:pt x="1590" y="991"/>
                  </a:lnTo>
                  <a:lnTo>
                    <a:pt x="1598" y="985"/>
                  </a:lnTo>
                  <a:lnTo>
                    <a:pt x="1605" y="978"/>
                  </a:lnTo>
                  <a:lnTo>
                    <a:pt x="1612" y="969"/>
                  </a:lnTo>
                  <a:lnTo>
                    <a:pt x="1617" y="960"/>
                  </a:lnTo>
                  <a:lnTo>
                    <a:pt x="1621" y="950"/>
                  </a:lnTo>
                  <a:lnTo>
                    <a:pt x="1624" y="941"/>
                  </a:lnTo>
                  <a:lnTo>
                    <a:pt x="1628" y="930"/>
                  </a:lnTo>
                  <a:lnTo>
                    <a:pt x="1629" y="919"/>
                  </a:lnTo>
                  <a:lnTo>
                    <a:pt x="1630" y="909"/>
                  </a:lnTo>
                  <a:lnTo>
                    <a:pt x="1630" y="536"/>
                  </a:lnTo>
                  <a:lnTo>
                    <a:pt x="1629" y="508"/>
                  </a:lnTo>
                  <a:lnTo>
                    <a:pt x="1626" y="481"/>
                  </a:lnTo>
                  <a:lnTo>
                    <a:pt x="1623" y="454"/>
                  </a:lnTo>
                  <a:lnTo>
                    <a:pt x="1619" y="428"/>
                  </a:lnTo>
                  <a:lnTo>
                    <a:pt x="1613" y="401"/>
                  </a:lnTo>
                  <a:lnTo>
                    <a:pt x="1605" y="376"/>
                  </a:lnTo>
                  <a:lnTo>
                    <a:pt x="1597" y="352"/>
                  </a:lnTo>
                  <a:lnTo>
                    <a:pt x="1587" y="327"/>
                  </a:lnTo>
                  <a:lnTo>
                    <a:pt x="1577" y="303"/>
                  </a:lnTo>
                  <a:lnTo>
                    <a:pt x="1565" y="280"/>
                  </a:lnTo>
                  <a:lnTo>
                    <a:pt x="1551" y="258"/>
                  </a:lnTo>
                  <a:lnTo>
                    <a:pt x="1538" y="236"/>
                  </a:lnTo>
                  <a:lnTo>
                    <a:pt x="1523" y="215"/>
                  </a:lnTo>
                  <a:lnTo>
                    <a:pt x="1507" y="194"/>
                  </a:lnTo>
                  <a:lnTo>
                    <a:pt x="1490" y="175"/>
                  </a:lnTo>
                  <a:lnTo>
                    <a:pt x="1472" y="156"/>
                  </a:lnTo>
                  <a:lnTo>
                    <a:pt x="1454" y="139"/>
                  </a:lnTo>
                  <a:lnTo>
                    <a:pt x="1434" y="122"/>
                  </a:lnTo>
                  <a:lnTo>
                    <a:pt x="1414" y="106"/>
                  </a:lnTo>
                  <a:lnTo>
                    <a:pt x="1393" y="90"/>
                  </a:lnTo>
                  <a:lnTo>
                    <a:pt x="1372" y="77"/>
                  </a:lnTo>
                  <a:lnTo>
                    <a:pt x="1348" y="64"/>
                  </a:lnTo>
                  <a:lnTo>
                    <a:pt x="1326" y="52"/>
                  </a:lnTo>
                  <a:lnTo>
                    <a:pt x="1302" y="42"/>
                  </a:lnTo>
                  <a:lnTo>
                    <a:pt x="1277" y="32"/>
                  </a:lnTo>
                  <a:lnTo>
                    <a:pt x="1252" y="24"/>
                  </a:lnTo>
                  <a:lnTo>
                    <a:pt x="1227" y="16"/>
                  </a:lnTo>
                  <a:lnTo>
                    <a:pt x="1201" y="10"/>
                  </a:lnTo>
                  <a:lnTo>
                    <a:pt x="1175" y="6"/>
                  </a:lnTo>
                  <a:lnTo>
                    <a:pt x="1147" y="2"/>
                  </a:lnTo>
                  <a:lnTo>
                    <a:pt x="1121" y="0"/>
                  </a:lnTo>
                  <a:lnTo>
                    <a:pt x="1093" y="0"/>
                  </a:lnTo>
                  <a:close/>
                </a:path>
              </a:pathLst>
            </a:custGeom>
            <a:gradFill flip="none" rotWithShape="1">
              <a:gsLst>
                <a:gs pos="0">
                  <a:srgbClr val="007DC5"/>
                </a:gs>
                <a:gs pos="100000">
                  <a:srgbClr val="6CCFF6"/>
                </a:gs>
              </a:gsLst>
              <a:lin ang="8100000" scaled="1"/>
              <a:tileRect/>
            </a:grad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charset="0"/>
                <a:cs typeface="Arial"/>
                <a:sym typeface="Arial"/>
              </a:endParaRPr>
            </a:p>
          </p:txBody>
        </p:sp>
        <p:sp>
          <p:nvSpPr>
            <p:cNvPr id="11" name="Freeform 467"/>
            <p:cNvSpPr>
              <a:spLocks/>
            </p:cNvSpPr>
            <p:nvPr/>
          </p:nvSpPr>
          <p:spPr bwMode="auto">
            <a:xfrm>
              <a:off x="3498850" y="3681413"/>
              <a:ext cx="258763" cy="258763"/>
            </a:xfrm>
            <a:custGeom>
              <a:avLst/>
              <a:gdLst>
                <a:gd name="T0" fmla="*/ 448 w 814"/>
                <a:gd name="T1" fmla="*/ 812 h 815"/>
                <a:gd name="T2" fmla="*/ 509 w 814"/>
                <a:gd name="T3" fmla="*/ 802 h 815"/>
                <a:gd name="T4" fmla="*/ 566 w 814"/>
                <a:gd name="T5" fmla="*/ 783 h 815"/>
                <a:gd name="T6" fmla="*/ 618 w 814"/>
                <a:gd name="T7" fmla="*/ 755 h 815"/>
                <a:gd name="T8" fmla="*/ 665 w 814"/>
                <a:gd name="T9" fmla="*/ 722 h 815"/>
                <a:gd name="T10" fmla="*/ 709 w 814"/>
                <a:gd name="T11" fmla="*/ 681 h 815"/>
                <a:gd name="T12" fmla="*/ 745 w 814"/>
                <a:gd name="T13" fmla="*/ 635 h 815"/>
                <a:gd name="T14" fmla="*/ 774 w 814"/>
                <a:gd name="T15" fmla="*/ 584 h 815"/>
                <a:gd name="T16" fmla="*/ 795 w 814"/>
                <a:gd name="T17" fmla="*/ 528 h 815"/>
                <a:gd name="T18" fmla="*/ 809 w 814"/>
                <a:gd name="T19" fmla="*/ 470 h 815"/>
                <a:gd name="T20" fmla="*/ 814 w 814"/>
                <a:gd name="T21" fmla="*/ 408 h 815"/>
                <a:gd name="T22" fmla="*/ 809 w 814"/>
                <a:gd name="T23" fmla="*/ 345 h 815"/>
                <a:gd name="T24" fmla="*/ 795 w 814"/>
                <a:gd name="T25" fmla="*/ 285 h 815"/>
                <a:gd name="T26" fmla="*/ 773 w 814"/>
                <a:gd name="T27" fmla="*/ 229 h 815"/>
                <a:gd name="T28" fmla="*/ 742 w 814"/>
                <a:gd name="T29" fmla="*/ 178 h 815"/>
                <a:gd name="T30" fmla="*/ 705 w 814"/>
                <a:gd name="T31" fmla="*/ 132 h 815"/>
                <a:gd name="T32" fmla="*/ 663 w 814"/>
                <a:gd name="T33" fmla="*/ 91 h 815"/>
                <a:gd name="T34" fmla="*/ 616 w 814"/>
                <a:gd name="T35" fmla="*/ 59 h 815"/>
                <a:gd name="T36" fmla="*/ 564 w 814"/>
                <a:gd name="T37" fmla="*/ 32 h 815"/>
                <a:gd name="T38" fmla="*/ 508 w 814"/>
                <a:gd name="T39" fmla="*/ 13 h 815"/>
                <a:gd name="T40" fmla="*/ 448 w 814"/>
                <a:gd name="T41" fmla="*/ 3 h 815"/>
                <a:gd name="T42" fmla="*/ 389 w 814"/>
                <a:gd name="T43" fmla="*/ 1 h 815"/>
                <a:gd name="T44" fmla="*/ 336 w 814"/>
                <a:gd name="T45" fmla="*/ 7 h 815"/>
                <a:gd name="T46" fmla="*/ 287 w 814"/>
                <a:gd name="T47" fmla="*/ 18 h 815"/>
                <a:gd name="T48" fmla="*/ 239 w 814"/>
                <a:gd name="T49" fmla="*/ 36 h 815"/>
                <a:gd name="T50" fmla="*/ 195 w 814"/>
                <a:gd name="T51" fmla="*/ 61 h 815"/>
                <a:gd name="T52" fmla="*/ 154 w 814"/>
                <a:gd name="T53" fmla="*/ 89 h 815"/>
                <a:gd name="T54" fmla="*/ 117 w 814"/>
                <a:gd name="T55" fmla="*/ 122 h 815"/>
                <a:gd name="T56" fmla="*/ 85 w 814"/>
                <a:gd name="T57" fmla="*/ 160 h 815"/>
                <a:gd name="T58" fmla="*/ 56 w 814"/>
                <a:gd name="T59" fmla="*/ 201 h 815"/>
                <a:gd name="T60" fmla="*/ 34 w 814"/>
                <a:gd name="T61" fmla="*/ 247 h 815"/>
                <a:gd name="T62" fmla="*/ 16 w 814"/>
                <a:gd name="T63" fmla="*/ 294 h 815"/>
                <a:gd name="T64" fmla="*/ 3 w 814"/>
                <a:gd name="T65" fmla="*/ 358 h 815"/>
                <a:gd name="T66" fmla="*/ 0 w 814"/>
                <a:gd name="T67" fmla="*/ 429 h 815"/>
                <a:gd name="T68" fmla="*/ 9 w 814"/>
                <a:gd name="T69" fmla="*/ 490 h 815"/>
                <a:gd name="T70" fmla="*/ 24 w 814"/>
                <a:gd name="T71" fmla="*/ 547 h 815"/>
                <a:gd name="T72" fmla="*/ 49 w 814"/>
                <a:gd name="T73" fmla="*/ 601 h 815"/>
                <a:gd name="T74" fmla="*/ 80 w 814"/>
                <a:gd name="T75" fmla="*/ 651 h 815"/>
                <a:gd name="T76" fmla="*/ 120 w 814"/>
                <a:gd name="T77" fmla="*/ 695 h 815"/>
                <a:gd name="T78" fmla="*/ 163 w 814"/>
                <a:gd name="T79" fmla="*/ 733 h 815"/>
                <a:gd name="T80" fmla="*/ 213 w 814"/>
                <a:gd name="T81" fmla="*/ 765 h 815"/>
                <a:gd name="T82" fmla="*/ 267 w 814"/>
                <a:gd name="T83" fmla="*/ 789 h 815"/>
                <a:gd name="T84" fmla="*/ 325 w 814"/>
                <a:gd name="T85" fmla="*/ 806 h 815"/>
                <a:gd name="T86" fmla="*/ 386 w 814"/>
                <a:gd name="T87" fmla="*/ 814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4" h="815">
                  <a:moveTo>
                    <a:pt x="407" y="815"/>
                  </a:moveTo>
                  <a:lnTo>
                    <a:pt x="428" y="814"/>
                  </a:lnTo>
                  <a:lnTo>
                    <a:pt x="448" y="812"/>
                  </a:lnTo>
                  <a:lnTo>
                    <a:pt x="469" y="809"/>
                  </a:lnTo>
                  <a:lnTo>
                    <a:pt x="489" y="806"/>
                  </a:lnTo>
                  <a:lnTo>
                    <a:pt x="509" y="802"/>
                  </a:lnTo>
                  <a:lnTo>
                    <a:pt x="528" y="797"/>
                  </a:lnTo>
                  <a:lnTo>
                    <a:pt x="547" y="789"/>
                  </a:lnTo>
                  <a:lnTo>
                    <a:pt x="566" y="783"/>
                  </a:lnTo>
                  <a:lnTo>
                    <a:pt x="584" y="774"/>
                  </a:lnTo>
                  <a:lnTo>
                    <a:pt x="601" y="765"/>
                  </a:lnTo>
                  <a:lnTo>
                    <a:pt x="618" y="755"/>
                  </a:lnTo>
                  <a:lnTo>
                    <a:pt x="635" y="745"/>
                  </a:lnTo>
                  <a:lnTo>
                    <a:pt x="650" y="733"/>
                  </a:lnTo>
                  <a:lnTo>
                    <a:pt x="665" y="722"/>
                  </a:lnTo>
                  <a:lnTo>
                    <a:pt x="680" y="709"/>
                  </a:lnTo>
                  <a:lnTo>
                    <a:pt x="695" y="695"/>
                  </a:lnTo>
                  <a:lnTo>
                    <a:pt x="709" y="681"/>
                  </a:lnTo>
                  <a:lnTo>
                    <a:pt x="721" y="667"/>
                  </a:lnTo>
                  <a:lnTo>
                    <a:pt x="733" y="651"/>
                  </a:lnTo>
                  <a:lnTo>
                    <a:pt x="745" y="635"/>
                  </a:lnTo>
                  <a:lnTo>
                    <a:pt x="755" y="619"/>
                  </a:lnTo>
                  <a:lnTo>
                    <a:pt x="765" y="601"/>
                  </a:lnTo>
                  <a:lnTo>
                    <a:pt x="774" y="584"/>
                  </a:lnTo>
                  <a:lnTo>
                    <a:pt x="782" y="566"/>
                  </a:lnTo>
                  <a:lnTo>
                    <a:pt x="789" y="547"/>
                  </a:lnTo>
                  <a:lnTo>
                    <a:pt x="795" y="528"/>
                  </a:lnTo>
                  <a:lnTo>
                    <a:pt x="801" y="509"/>
                  </a:lnTo>
                  <a:lnTo>
                    <a:pt x="806" y="490"/>
                  </a:lnTo>
                  <a:lnTo>
                    <a:pt x="809" y="470"/>
                  </a:lnTo>
                  <a:lnTo>
                    <a:pt x="812" y="449"/>
                  </a:lnTo>
                  <a:lnTo>
                    <a:pt x="813" y="429"/>
                  </a:lnTo>
                  <a:lnTo>
                    <a:pt x="814" y="408"/>
                  </a:lnTo>
                  <a:lnTo>
                    <a:pt x="813" y="386"/>
                  </a:lnTo>
                  <a:lnTo>
                    <a:pt x="811" y="365"/>
                  </a:lnTo>
                  <a:lnTo>
                    <a:pt x="809" y="345"/>
                  </a:lnTo>
                  <a:lnTo>
                    <a:pt x="805" y="324"/>
                  </a:lnTo>
                  <a:lnTo>
                    <a:pt x="801" y="305"/>
                  </a:lnTo>
                  <a:lnTo>
                    <a:pt x="795" y="285"/>
                  </a:lnTo>
                  <a:lnTo>
                    <a:pt x="789" y="266"/>
                  </a:lnTo>
                  <a:lnTo>
                    <a:pt x="781" y="247"/>
                  </a:lnTo>
                  <a:lnTo>
                    <a:pt x="773" y="229"/>
                  </a:lnTo>
                  <a:lnTo>
                    <a:pt x="764" y="212"/>
                  </a:lnTo>
                  <a:lnTo>
                    <a:pt x="753" y="194"/>
                  </a:lnTo>
                  <a:lnTo>
                    <a:pt x="742" y="178"/>
                  </a:lnTo>
                  <a:lnTo>
                    <a:pt x="731" y="161"/>
                  </a:lnTo>
                  <a:lnTo>
                    <a:pt x="718" y="146"/>
                  </a:lnTo>
                  <a:lnTo>
                    <a:pt x="705" y="132"/>
                  </a:lnTo>
                  <a:lnTo>
                    <a:pt x="692" y="117"/>
                  </a:lnTo>
                  <a:lnTo>
                    <a:pt x="678" y="104"/>
                  </a:lnTo>
                  <a:lnTo>
                    <a:pt x="663" y="91"/>
                  </a:lnTo>
                  <a:lnTo>
                    <a:pt x="647" y="80"/>
                  </a:lnTo>
                  <a:lnTo>
                    <a:pt x="631" y="68"/>
                  </a:lnTo>
                  <a:lnTo>
                    <a:pt x="616" y="59"/>
                  </a:lnTo>
                  <a:lnTo>
                    <a:pt x="599" y="49"/>
                  </a:lnTo>
                  <a:lnTo>
                    <a:pt x="581" y="40"/>
                  </a:lnTo>
                  <a:lnTo>
                    <a:pt x="564" y="32"/>
                  </a:lnTo>
                  <a:lnTo>
                    <a:pt x="545" y="25"/>
                  </a:lnTo>
                  <a:lnTo>
                    <a:pt x="527" y="18"/>
                  </a:lnTo>
                  <a:lnTo>
                    <a:pt x="508" y="13"/>
                  </a:lnTo>
                  <a:lnTo>
                    <a:pt x="488" y="9"/>
                  </a:lnTo>
                  <a:lnTo>
                    <a:pt x="469" y="6"/>
                  </a:lnTo>
                  <a:lnTo>
                    <a:pt x="448" y="3"/>
                  </a:lnTo>
                  <a:lnTo>
                    <a:pt x="427" y="1"/>
                  </a:lnTo>
                  <a:lnTo>
                    <a:pt x="407" y="0"/>
                  </a:lnTo>
                  <a:lnTo>
                    <a:pt x="389" y="1"/>
                  </a:lnTo>
                  <a:lnTo>
                    <a:pt x="371" y="3"/>
                  </a:lnTo>
                  <a:lnTo>
                    <a:pt x="354" y="4"/>
                  </a:lnTo>
                  <a:lnTo>
                    <a:pt x="336" y="7"/>
                  </a:lnTo>
                  <a:lnTo>
                    <a:pt x="319" y="10"/>
                  </a:lnTo>
                  <a:lnTo>
                    <a:pt x="304" y="14"/>
                  </a:lnTo>
                  <a:lnTo>
                    <a:pt x="287" y="18"/>
                  </a:lnTo>
                  <a:lnTo>
                    <a:pt x="271" y="24"/>
                  </a:lnTo>
                  <a:lnTo>
                    <a:pt x="255" y="30"/>
                  </a:lnTo>
                  <a:lnTo>
                    <a:pt x="239" y="36"/>
                  </a:lnTo>
                  <a:lnTo>
                    <a:pt x="224" y="44"/>
                  </a:lnTo>
                  <a:lnTo>
                    <a:pt x="209" y="52"/>
                  </a:lnTo>
                  <a:lnTo>
                    <a:pt x="195" y="61"/>
                  </a:lnTo>
                  <a:lnTo>
                    <a:pt x="181" y="69"/>
                  </a:lnTo>
                  <a:lnTo>
                    <a:pt x="167" y="79"/>
                  </a:lnTo>
                  <a:lnTo>
                    <a:pt x="154" y="89"/>
                  </a:lnTo>
                  <a:lnTo>
                    <a:pt x="141" y="100"/>
                  </a:lnTo>
                  <a:lnTo>
                    <a:pt x="129" y="110"/>
                  </a:lnTo>
                  <a:lnTo>
                    <a:pt x="117" y="122"/>
                  </a:lnTo>
                  <a:lnTo>
                    <a:pt x="106" y="135"/>
                  </a:lnTo>
                  <a:lnTo>
                    <a:pt x="94" y="147"/>
                  </a:lnTo>
                  <a:lnTo>
                    <a:pt x="85" y="160"/>
                  </a:lnTo>
                  <a:lnTo>
                    <a:pt x="74" y="174"/>
                  </a:lnTo>
                  <a:lnTo>
                    <a:pt x="66" y="188"/>
                  </a:lnTo>
                  <a:lnTo>
                    <a:pt x="56" y="201"/>
                  </a:lnTo>
                  <a:lnTo>
                    <a:pt x="49" y="216"/>
                  </a:lnTo>
                  <a:lnTo>
                    <a:pt x="40" y="231"/>
                  </a:lnTo>
                  <a:lnTo>
                    <a:pt x="34" y="247"/>
                  </a:lnTo>
                  <a:lnTo>
                    <a:pt x="28" y="262"/>
                  </a:lnTo>
                  <a:lnTo>
                    <a:pt x="21" y="277"/>
                  </a:lnTo>
                  <a:lnTo>
                    <a:pt x="16" y="294"/>
                  </a:lnTo>
                  <a:lnTo>
                    <a:pt x="12" y="311"/>
                  </a:lnTo>
                  <a:lnTo>
                    <a:pt x="6" y="335"/>
                  </a:lnTo>
                  <a:lnTo>
                    <a:pt x="3" y="358"/>
                  </a:lnTo>
                  <a:lnTo>
                    <a:pt x="1" y="383"/>
                  </a:lnTo>
                  <a:lnTo>
                    <a:pt x="0" y="408"/>
                  </a:lnTo>
                  <a:lnTo>
                    <a:pt x="0" y="429"/>
                  </a:lnTo>
                  <a:lnTo>
                    <a:pt x="2" y="449"/>
                  </a:lnTo>
                  <a:lnTo>
                    <a:pt x="4" y="470"/>
                  </a:lnTo>
                  <a:lnTo>
                    <a:pt x="9" y="490"/>
                  </a:lnTo>
                  <a:lnTo>
                    <a:pt x="13" y="509"/>
                  </a:lnTo>
                  <a:lnTo>
                    <a:pt x="18" y="528"/>
                  </a:lnTo>
                  <a:lnTo>
                    <a:pt x="24" y="547"/>
                  </a:lnTo>
                  <a:lnTo>
                    <a:pt x="32" y="566"/>
                  </a:lnTo>
                  <a:lnTo>
                    <a:pt x="40" y="584"/>
                  </a:lnTo>
                  <a:lnTo>
                    <a:pt x="49" y="601"/>
                  </a:lnTo>
                  <a:lnTo>
                    <a:pt x="59" y="619"/>
                  </a:lnTo>
                  <a:lnTo>
                    <a:pt x="70" y="635"/>
                  </a:lnTo>
                  <a:lnTo>
                    <a:pt x="80" y="651"/>
                  </a:lnTo>
                  <a:lnTo>
                    <a:pt x="93" y="667"/>
                  </a:lnTo>
                  <a:lnTo>
                    <a:pt x="106" y="681"/>
                  </a:lnTo>
                  <a:lnTo>
                    <a:pt x="120" y="695"/>
                  </a:lnTo>
                  <a:lnTo>
                    <a:pt x="133" y="709"/>
                  </a:lnTo>
                  <a:lnTo>
                    <a:pt x="148" y="722"/>
                  </a:lnTo>
                  <a:lnTo>
                    <a:pt x="163" y="733"/>
                  </a:lnTo>
                  <a:lnTo>
                    <a:pt x="180" y="745"/>
                  </a:lnTo>
                  <a:lnTo>
                    <a:pt x="196" y="755"/>
                  </a:lnTo>
                  <a:lnTo>
                    <a:pt x="213" y="765"/>
                  </a:lnTo>
                  <a:lnTo>
                    <a:pt x="231" y="774"/>
                  </a:lnTo>
                  <a:lnTo>
                    <a:pt x="249" y="783"/>
                  </a:lnTo>
                  <a:lnTo>
                    <a:pt x="267" y="789"/>
                  </a:lnTo>
                  <a:lnTo>
                    <a:pt x="286" y="797"/>
                  </a:lnTo>
                  <a:lnTo>
                    <a:pt x="306" y="802"/>
                  </a:lnTo>
                  <a:lnTo>
                    <a:pt x="325" y="806"/>
                  </a:lnTo>
                  <a:lnTo>
                    <a:pt x="345" y="809"/>
                  </a:lnTo>
                  <a:lnTo>
                    <a:pt x="365" y="812"/>
                  </a:lnTo>
                  <a:lnTo>
                    <a:pt x="386" y="814"/>
                  </a:lnTo>
                  <a:lnTo>
                    <a:pt x="407" y="815"/>
                  </a:lnTo>
                  <a:close/>
                </a:path>
              </a:pathLst>
            </a:custGeom>
            <a:gradFill flip="none" rotWithShape="1">
              <a:gsLst>
                <a:gs pos="0">
                  <a:srgbClr val="007DC5"/>
                </a:gs>
                <a:gs pos="100000">
                  <a:srgbClr val="6CCFF6"/>
                </a:gs>
              </a:gsLst>
              <a:lin ang="8100000" scaled="1"/>
              <a:tileRect/>
            </a:grad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charset="0"/>
                <a:cs typeface="Arial"/>
                <a:sym typeface="Arial"/>
              </a:endParaRPr>
            </a:p>
          </p:txBody>
        </p:sp>
      </p:grpSp>
      <p:grpSp>
        <p:nvGrpSpPr>
          <p:cNvPr id="48" name="Group 47" descr="Picture of a thumbs up"/>
          <p:cNvGrpSpPr/>
          <p:nvPr/>
        </p:nvGrpSpPr>
        <p:grpSpPr>
          <a:xfrm>
            <a:off x="5243025" y="4231045"/>
            <a:ext cx="757952" cy="779806"/>
            <a:chOff x="1920875" y="4976813"/>
            <a:chExt cx="769938" cy="758825"/>
          </a:xfrm>
          <a:solidFill>
            <a:srgbClr val="007DC5"/>
          </a:solidFill>
          <a:effectLst>
            <a:outerShdw blurRad="76200" dir="18900000" sy="23000" kx="-1200000" algn="bl" rotWithShape="0">
              <a:prstClr val="black">
                <a:alpha val="20000"/>
              </a:prstClr>
            </a:outerShdw>
          </a:effectLst>
        </p:grpSpPr>
        <p:sp>
          <p:nvSpPr>
            <p:cNvPr id="49" name="Freeform 424"/>
            <p:cNvSpPr>
              <a:spLocks/>
            </p:cNvSpPr>
            <p:nvPr/>
          </p:nvSpPr>
          <p:spPr bwMode="auto">
            <a:xfrm>
              <a:off x="2386013" y="5438775"/>
              <a:ext cx="280988" cy="84138"/>
            </a:xfrm>
            <a:custGeom>
              <a:avLst/>
              <a:gdLst>
                <a:gd name="T0" fmla="*/ 124 w 882"/>
                <a:gd name="T1" fmla="*/ 0 h 266"/>
                <a:gd name="T2" fmla="*/ 99 w 882"/>
                <a:gd name="T3" fmla="*/ 3 h 266"/>
                <a:gd name="T4" fmla="*/ 77 w 882"/>
                <a:gd name="T5" fmla="*/ 10 h 266"/>
                <a:gd name="T6" fmla="*/ 55 w 882"/>
                <a:gd name="T7" fmla="*/ 22 h 266"/>
                <a:gd name="T8" fmla="*/ 37 w 882"/>
                <a:gd name="T9" fmla="*/ 36 h 266"/>
                <a:gd name="T10" fmla="*/ 22 w 882"/>
                <a:gd name="T11" fmla="*/ 54 h 266"/>
                <a:gd name="T12" fmla="*/ 11 w 882"/>
                <a:gd name="T13" fmla="*/ 76 h 266"/>
                <a:gd name="T14" fmla="*/ 4 w 882"/>
                <a:gd name="T15" fmla="*/ 99 h 266"/>
                <a:gd name="T16" fmla="*/ 0 w 882"/>
                <a:gd name="T17" fmla="*/ 123 h 266"/>
                <a:gd name="T18" fmla="*/ 2 w 882"/>
                <a:gd name="T19" fmla="*/ 155 h 266"/>
                <a:gd name="T20" fmla="*/ 6 w 882"/>
                <a:gd name="T21" fmla="*/ 178 h 266"/>
                <a:gd name="T22" fmla="*/ 15 w 882"/>
                <a:gd name="T23" fmla="*/ 200 h 266"/>
                <a:gd name="T24" fmla="*/ 28 w 882"/>
                <a:gd name="T25" fmla="*/ 219 h 266"/>
                <a:gd name="T26" fmla="*/ 43 w 882"/>
                <a:gd name="T27" fmla="*/ 235 h 266"/>
                <a:gd name="T28" fmla="*/ 62 w 882"/>
                <a:gd name="T29" fmla="*/ 249 h 266"/>
                <a:gd name="T30" fmla="*/ 83 w 882"/>
                <a:gd name="T31" fmla="*/ 258 h 266"/>
                <a:gd name="T32" fmla="*/ 106 w 882"/>
                <a:gd name="T33" fmla="*/ 265 h 266"/>
                <a:gd name="T34" fmla="*/ 759 w 882"/>
                <a:gd name="T35" fmla="*/ 266 h 266"/>
                <a:gd name="T36" fmla="*/ 784 w 882"/>
                <a:gd name="T37" fmla="*/ 264 h 266"/>
                <a:gd name="T38" fmla="*/ 806 w 882"/>
                <a:gd name="T39" fmla="*/ 256 h 266"/>
                <a:gd name="T40" fmla="*/ 827 w 882"/>
                <a:gd name="T41" fmla="*/ 245 h 266"/>
                <a:gd name="T42" fmla="*/ 845 w 882"/>
                <a:gd name="T43" fmla="*/ 230 h 266"/>
                <a:gd name="T44" fmla="*/ 861 w 882"/>
                <a:gd name="T45" fmla="*/ 212 h 266"/>
                <a:gd name="T46" fmla="*/ 872 w 882"/>
                <a:gd name="T47" fmla="*/ 191 h 266"/>
                <a:gd name="T48" fmla="*/ 879 w 882"/>
                <a:gd name="T49" fmla="*/ 167 h 266"/>
                <a:gd name="T50" fmla="*/ 882 w 882"/>
                <a:gd name="T51" fmla="*/ 143 h 266"/>
                <a:gd name="T52" fmla="*/ 881 w 882"/>
                <a:gd name="T53" fmla="*/ 110 h 266"/>
                <a:gd name="T54" fmla="*/ 876 w 882"/>
                <a:gd name="T55" fmla="*/ 87 h 266"/>
                <a:gd name="T56" fmla="*/ 867 w 882"/>
                <a:gd name="T57" fmla="*/ 65 h 266"/>
                <a:gd name="T58" fmla="*/ 854 w 882"/>
                <a:gd name="T59" fmla="*/ 45 h 266"/>
                <a:gd name="T60" fmla="*/ 837 w 882"/>
                <a:gd name="T61" fmla="*/ 29 h 266"/>
                <a:gd name="T62" fmla="*/ 818 w 882"/>
                <a:gd name="T63" fmla="*/ 15 h 266"/>
                <a:gd name="T64" fmla="*/ 796 w 882"/>
                <a:gd name="T65" fmla="*/ 6 h 266"/>
                <a:gd name="T66" fmla="*/ 771 w 882"/>
                <a:gd name="T67" fmla="*/ 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2" h="266">
                  <a:moveTo>
                    <a:pt x="759" y="0"/>
                  </a:moveTo>
                  <a:lnTo>
                    <a:pt x="124" y="0"/>
                  </a:lnTo>
                  <a:lnTo>
                    <a:pt x="111" y="1"/>
                  </a:lnTo>
                  <a:lnTo>
                    <a:pt x="99" y="3"/>
                  </a:lnTo>
                  <a:lnTo>
                    <a:pt x="87" y="6"/>
                  </a:lnTo>
                  <a:lnTo>
                    <a:pt x="77" y="10"/>
                  </a:lnTo>
                  <a:lnTo>
                    <a:pt x="66" y="15"/>
                  </a:lnTo>
                  <a:lnTo>
                    <a:pt x="55" y="22"/>
                  </a:lnTo>
                  <a:lnTo>
                    <a:pt x="46" y="29"/>
                  </a:lnTo>
                  <a:lnTo>
                    <a:pt x="37" y="36"/>
                  </a:lnTo>
                  <a:lnTo>
                    <a:pt x="29" y="46"/>
                  </a:lnTo>
                  <a:lnTo>
                    <a:pt x="22" y="54"/>
                  </a:lnTo>
                  <a:lnTo>
                    <a:pt x="16" y="65"/>
                  </a:lnTo>
                  <a:lnTo>
                    <a:pt x="11" y="76"/>
                  </a:lnTo>
                  <a:lnTo>
                    <a:pt x="7" y="87"/>
                  </a:lnTo>
                  <a:lnTo>
                    <a:pt x="4" y="99"/>
                  </a:lnTo>
                  <a:lnTo>
                    <a:pt x="2" y="111"/>
                  </a:lnTo>
                  <a:lnTo>
                    <a:pt x="0" y="123"/>
                  </a:lnTo>
                  <a:lnTo>
                    <a:pt x="0" y="143"/>
                  </a:lnTo>
                  <a:lnTo>
                    <a:pt x="2" y="155"/>
                  </a:lnTo>
                  <a:lnTo>
                    <a:pt x="4" y="166"/>
                  </a:lnTo>
                  <a:lnTo>
                    <a:pt x="6" y="178"/>
                  </a:lnTo>
                  <a:lnTo>
                    <a:pt x="10" y="190"/>
                  </a:lnTo>
                  <a:lnTo>
                    <a:pt x="15" y="200"/>
                  </a:lnTo>
                  <a:lnTo>
                    <a:pt x="21" y="210"/>
                  </a:lnTo>
                  <a:lnTo>
                    <a:pt x="28" y="219"/>
                  </a:lnTo>
                  <a:lnTo>
                    <a:pt x="35" y="228"/>
                  </a:lnTo>
                  <a:lnTo>
                    <a:pt x="43" y="235"/>
                  </a:lnTo>
                  <a:lnTo>
                    <a:pt x="52" y="243"/>
                  </a:lnTo>
                  <a:lnTo>
                    <a:pt x="62" y="249"/>
                  </a:lnTo>
                  <a:lnTo>
                    <a:pt x="72" y="254"/>
                  </a:lnTo>
                  <a:lnTo>
                    <a:pt x="83" y="258"/>
                  </a:lnTo>
                  <a:lnTo>
                    <a:pt x="95" y="263"/>
                  </a:lnTo>
                  <a:lnTo>
                    <a:pt x="106" y="265"/>
                  </a:lnTo>
                  <a:lnTo>
                    <a:pt x="118" y="266"/>
                  </a:lnTo>
                  <a:lnTo>
                    <a:pt x="759" y="266"/>
                  </a:lnTo>
                  <a:lnTo>
                    <a:pt x="771" y="265"/>
                  </a:lnTo>
                  <a:lnTo>
                    <a:pt x="784" y="264"/>
                  </a:lnTo>
                  <a:lnTo>
                    <a:pt x="796" y="261"/>
                  </a:lnTo>
                  <a:lnTo>
                    <a:pt x="806" y="256"/>
                  </a:lnTo>
                  <a:lnTo>
                    <a:pt x="818" y="251"/>
                  </a:lnTo>
                  <a:lnTo>
                    <a:pt x="827" y="245"/>
                  </a:lnTo>
                  <a:lnTo>
                    <a:pt x="837" y="237"/>
                  </a:lnTo>
                  <a:lnTo>
                    <a:pt x="845" y="230"/>
                  </a:lnTo>
                  <a:lnTo>
                    <a:pt x="854" y="221"/>
                  </a:lnTo>
                  <a:lnTo>
                    <a:pt x="861" y="212"/>
                  </a:lnTo>
                  <a:lnTo>
                    <a:pt x="868" y="201"/>
                  </a:lnTo>
                  <a:lnTo>
                    <a:pt x="872" y="191"/>
                  </a:lnTo>
                  <a:lnTo>
                    <a:pt x="876" y="179"/>
                  </a:lnTo>
                  <a:lnTo>
                    <a:pt x="879" y="167"/>
                  </a:lnTo>
                  <a:lnTo>
                    <a:pt x="881" y="156"/>
                  </a:lnTo>
                  <a:lnTo>
                    <a:pt x="882" y="143"/>
                  </a:lnTo>
                  <a:lnTo>
                    <a:pt x="882" y="123"/>
                  </a:lnTo>
                  <a:lnTo>
                    <a:pt x="881" y="110"/>
                  </a:lnTo>
                  <a:lnTo>
                    <a:pt x="879" y="99"/>
                  </a:lnTo>
                  <a:lnTo>
                    <a:pt x="876" y="87"/>
                  </a:lnTo>
                  <a:lnTo>
                    <a:pt x="872" y="76"/>
                  </a:lnTo>
                  <a:lnTo>
                    <a:pt x="867" y="65"/>
                  </a:lnTo>
                  <a:lnTo>
                    <a:pt x="861" y="54"/>
                  </a:lnTo>
                  <a:lnTo>
                    <a:pt x="854" y="45"/>
                  </a:lnTo>
                  <a:lnTo>
                    <a:pt x="845" y="36"/>
                  </a:lnTo>
                  <a:lnTo>
                    <a:pt x="837" y="29"/>
                  </a:lnTo>
                  <a:lnTo>
                    <a:pt x="827" y="22"/>
                  </a:lnTo>
                  <a:lnTo>
                    <a:pt x="818" y="15"/>
                  </a:lnTo>
                  <a:lnTo>
                    <a:pt x="806" y="10"/>
                  </a:lnTo>
                  <a:lnTo>
                    <a:pt x="796" y="6"/>
                  </a:lnTo>
                  <a:lnTo>
                    <a:pt x="784" y="3"/>
                  </a:lnTo>
                  <a:lnTo>
                    <a:pt x="771" y="1"/>
                  </a:lnTo>
                  <a:lnTo>
                    <a:pt x="759" y="0"/>
                  </a:lnTo>
                  <a:close/>
                </a:path>
              </a:pathLst>
            </a:custGeom>
            <a:solidFill>
              <a:srgbClr val="007DC5"/>
            </a:solid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charset="0"/>
                <a:cs typeface="Arial"/>
                <a:sym typeface="Arial"/>
              </a:endParaRPr>
            </a:p>
          </p:txBody>
        </p:sp>
        <p:sp>
          <p:nvSpPr>
            <p:cNvPr id="50" name="Freeform 425"/>
            <p:cNvSpPr>
              <a:spLocks/>
            </p:cNvSpPr>
            <p:nvPr/>
          </p:nvSpPr>
          <p:spPr bwMode="auto">
            <a:xfrm>
              <a:off x="2411413" y="5330825"/>
              <a:ext cx="279400" cy="85725"/>
            </a:xfrm>
            <a:custGeom>
              <a:avLst/>
              <a:gdLst>
                <a:gd name="T0" fmla="*/ 881 w 881"/>
                <a:gd name="T1" fmla="*/ 111 h 266"/>
                <a:gd name="T2" fmla="*/ 875 w 881"/>
                <a:gd name="T3" fmla="*/ 87 h 266"/>
                <a:gd name="T4" fmla="*/ 866 w 881"/>
                <a:gd name="T5" fmla="*/ 65 h 266"/>
                <a:gd name="T6" fmla="*/ 852 w 881"/>
                <a:gd name="T7" fmla="*/ 46 h 266"/>
                <a:gd name="T8" fmla="*/ 836 w 881"/>
                <a:gd name="T9" fmla="*/ 29 h 266"/>
                <a:gd name="T10" fmla="*/ 816 w 881"/>
                <a:gd name="T11" fmla="*/ 15 h 266"/>
                <a:gd name="T12" fmla="*/ 794 w 881"/>
                <a:gd name="T13" fmla="*/ 7 h 266"/>
                <a:gd name="T14" fmla="*/ 771 w 881"/>
                <a:gd name="T15" fmla="*/ 1 h 266"/>
                <a:gd name="T16" fmla="*/ 122 w 881"/>
                <a:gd name="T17" fmla="*/ 0 h 266"/>
                <a:gd name="T18" fmla="*/ 100 w 881"/>
                <a:gd name="T19" fmla="*/ 2 h 266"/>
                <a:gd name="T20" fmla="*/ 79 w 881"/>
                <a:gd name="T21" fmla="*/ 9 h 266"/>
                <a:gd name="T22" fmla="*/ 74 w 881"/>
                <a:gd name="T23" fmla="*/ 11 h 266"/>
                <a:gd name="T24" fmla="*/ 74 w 881"/>
                <a:gd name="T25" fmla="*/ 11 h 266"/>
                <a:gd name="T26" fmla="*/ 65 w 881"/>
                <a:gd name="T27" fmla="*/ 15 h 266"/>
                <a:gd name="T28" fmla="*/ 50 w 881"/>
                <a:gd name="T29" fmla="*/ 25 h 266"/>
                <a:gd name="T30" fmla="*/ 37 w 881"/>
                <a:gd name="T31" fmla="*/ 36 h 266"/>
                <a:gd name="T32" fmla="*/ 25 w 881"/>
                <a:gd name="T33" fmla="*/ 49 h 266"/>
                <a:gd name="T34" fmla="*/ 16 w 881"/>
                <a:gd name="T35" fmla="*/ 64 h 266"/>
                <a:gd name="T36" fmla="*/ 8 w 881"/>
                <a:gd name="T37" fmla="*/ 80 h 266"/>
                <a:gd name="T38" fmla="*/ 3 w 881"/>
                <a:gd name="T39" fmla="*/ 96 h 266"/>
                <a:gd name="T40" fmla="*/ 0 w 881"/>
                <a:gd name="T41" fmla="*/ 114 h 266"/>
                <a:gd name="T42" fmla="*/ 0 w 881"/>
                <a:gd name="T43" fmla="*/ 143 h 266"/>
                <a:gd name="T44" fmla="*/ 2 w 881"/>
                <a:gd name="T45" fmla="*/ 167 h 266"/>
                <a:gd name="T46" fmla="*/ 9 w 881"/>
                <a:gd name="T47" fmla="*/ 191 h 266"/>
                <a:gd name="T48" fmla="*/ 21 w 881"/>
                <a:gd name="T49" fmla="*/ 212 h 266"/>
                <a:gd name="T50" fmla="*/ 36 w 881"/>
                <a:gd name="T51" fmla="*/ 230 h 266"/>
                <a:gd name="T52" fmla="*/ 54 w 881"/>
                <a:gd name="T53" fmla="*/ 244 h 266"/>
                <a:gd name="T54" fmla="*/ 75 w 881"/>
                <a:gd name="T55" fmla="*/ 256 h 266"/>
                <a:gd name="T56" fmla="*/ 98 w 881"/>
                <a:gd name="T57" fmla="*/ 263 h 266"/>
                <a:gd name="T58" fmla="*/ 122 w 881"/>
                <a:gd name="T59" fmla="*/ 266 h 266"/>
                <a:gd name="T60" fmla="*/ 771 w 881"/>
                <a:gd name="T61" fmla="*/ 266 h 266"/>
                <a:gd name="T62" fmla="*/ 794 w 881"/>
                <a:gd name="T63" fmla="*/ 260 h 266"/>
                <a:gd name="T64" fmla="*/ 816 w 881"/>
                <a:gd name="T65" fmla="*/ 251 h 266"/>
                <a:gd name="T66" fmla="*/ 836 w 881"/>
                <a:gd name="T67" fmla="*/ 238 h 266"/>
                <a:gd name="T68" fmla="*/ 852 w 881"/>
                <a:gd name="T69" fmla="*/ 221 h 266"/>
                <a:gd name="T70" fmla="*/ 866 w 881"/>
                <a:gd name="T71" fmla="*/ 201 h 266"/>
                <a:gd name="T72" fmla="*/ 875 w 881"/>
                <a:gd name="T73" fmla="*/ 179 h 266"/>
                <a:gd name="T74" fmla="*/ 881 w 881"/>
                <a:gd name="T75" fmla="*/ 156 h 266"/>
                <a:gd name="T76" fmla="*/ 881 w 881"/>
                <a:gd name="T77" fmla="*/ 12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81" h="266">
                  <a:moveTo>
                    <a:pt x="881" y="124"/>
                  </a:moveTo>
                  <a:lnTo>
                    <a:pt x="881" y="111"/>
                  </a:lnTo>
                  <a:lnTo>
                    <a:pt x="878" y="99"/>
                  </a:lnTo>
                  <a:lnTo>
                    <a:pt x="875" y="87"/>
                  </a:lnTo>
                  <a:lnTo>
                    <a:pt x="871" y="75"/>
                  </a:lnTo>
                  <a:lnTo>
                    <a:pt x="866" y="65"/>
                  </a:lnTo>
                  <a:lnTo>
                    <a:pt x="859" y="55"/>
                  </a:lnTo>
                  <a:lnTo>
                    <a:pt x="852" y="46"/>
                  </a:lnTo>
                  <a:lnTo>
                    <a:pt x="845" y="36"/>
                  </a:lnTo>
                  <a:lnTo>
                    <a:pt x="836" y="29"/>
                  </a:lnTo>
                  <a:lnTo>
                    <a:pt x="827" y="21"/>
                  </a:lnTo>
                  <a:lnTo>
                    <a:pt x="816" y="15"/>
                  </a:lnTo>
                  <a:lnTo>
                    <a:pt x="806" y="10"/>
                  </a:lnTo>
                  <a:lnTo>
                    <a:pt x="794" y="7"/>
                  </a:lnTo>
                  <a:lnTo>
                    <a:pt x="782" y="3"/>
                  </a:lnTo>
                  <a:lnTo>
                    <a:pt x="771" y="1"/>
                  </a:lnTo>
                  <a:lnTo>
                    <a:pt x="758" y="0"/>
                  </a:lnTo>
                  <a:lnTo>
                    <a:pt x="122" y="0"/>
                  </a:lnTo>
                  <a:lnTo>
                    <a:pt x="112" y="1"/>
                  </a:lnTo>
                  <a:lnTo>
                    <a:pt x="100" y="2"/>
                  </a:lnTo>
                  <a:lnTo>
                    <a:pt x="90" y="6"/>
                  </a:lnTo>
                  <a:lnTo>
                    <a:pt x="79" y="9"/>
                  </a:lnTo>
                  <a:lnTo>
                    <a:pt x="78" y="9"/>
                  </a:lnTo>
                  <a:lnTo>
                    <a:pt x="74" y="11"/>
                  </a:lnTo>
                  <a:lnTo>
                    <a:pt x="74" y="11"/>
                  </a:lnTo>
                  <a:lnTo>
                    <a:pt x="74" y="11"/>
                  </a:lnTo>
                  <a:lnTo>
                    <a:pt x="74" y="11"/>
                  </a:lnTo>
                  <a:lnTo>
                    <a:pt x="65" y="15"/>
                  </a:lnTo>
                  <a:lnTo>
                    <a:pt x="58" y="19"/>
                  </a:lnTo>
                  <a:lnTo>
                    <a:pt x="50" y="25"/>
                  </a:lnTo>
                  <a:lnTo>
                    <a:pt x="43" y="30"/>
                  </a:lnTo>
                  <a:lnTo>
                    <a:pt x="37" y="36"/>
                  </a:lnTo>
                  <a:lnTo>
                    <a:pt x="30" y="43"/>
                  </a:lnTo>
                  <a:lnTo>
                    <a:pt x="25" y="49"/>
                  </a:lnTo>
                  <a:lnTo>
                    <a:pt x="20" y="56"/>
                  </a:lnTo>
                  <a:lnTo>
                    <a:pt x="16" y="64"/>
                  </a:lnTo>
                  <a:lnTo>
                    <a:pt x="11" y="71"/>
                  </a:lnTo>
                  <a:lnTo>
                    <a:pt x="8" y="80"/>
                  </a:lnTo>
                  <a:lnTo>
                    <a:pt x="5" y="88"/>
                  </a:lnTo>
                  <a:lnTo>
                    <a:pt x="3" y="96"/>
                  </a:lnTo>
                  <a:lnTo>
                    <a:pt x="1" y="106"/>
                  </a:lnTo>
                  <a:lnTo>
                    <a:pt x="0" y="114"/>
                  </a:lnTo>
                  <a:lnTo>
                    <a:pt x="0" y="124"/>
                  </a:lnTo>
                  <a:lnTo>
                    <a:pt x="0" y="143"/>
                  </a:lnTo>
                  <a:lnTo>
                    <a:pt x="1" y="156"/>
                  </a:lnTo>
                  <a:lnTo>
                    <a:pt x="2" y="167"/>
                  </a:lnTo>
                  <a:lnTo>
                    <a:pt x="5" y="180"/>
                  </a:lnTo>
                  <a:lnTo>
                    <a:pt x="9" y="191"/>
                  </a:lnTo>
                  <a:lnTo>
                    <a:pt x="15" y="201"/>
                  </a:lnTo>
                  <a:lnTo>
                    <a:pt x="21" y="212"/>
                  </a:lnTo>
                  <a:lnTo>
                    <a:pt x="28" y="221"/>
                  </a:lnTo>
                  <a:lnTo>
                    <a:pt x="36" y="230"/>
                  </a:lnTo>
                  <a:lnTo>
                    <a:pt x="44" y="238"/>
                  </a:lnTo>
                  <a:lnTo>
                    <a:pt x="54" y="244"/>
                  </a:lnTo>
                  <a:lnTo>
                    <a:pt x="64" y="251"/>
                  </a:lnTo>
                  <a:lnTo>
                    <a:pt x="75" y="256"/>
                  </a:lnTo>
                  <a:lnTo>
                    <a:pt x="86" y="260"/>
                  </a:lnTo>
                  <a:lnTo>
                    <a:pt x="98" y="263"/>
                  </a:lnTo>
                  <a:lnTo>
                    <a:pt x="111" y="266"/>
                  </a:lnTo>
                  <a:lnTo>
                    <a:pt x="122" y="266"/>
                  </a:lnTo>
                  <a:lnTo>
                    <a:pt x="758" y="266"/>
                  </a:lnTo>
                  <a:lnTo>
                    <a:pt x="771" y="266"/>
                  </a:lnTo>
                  <a:lnTo>
                    <a:pt x="782" y="263"/>
                  </a:lnTo>
                  <a:lnTo>
                    <a:pt x="794" y="260"/>
                  </a:lnTo>
                  <a:lnTo>
                    <a:pt x="806" y="256"/>
                  </a:lnTo>
                  <a:lnTo>
                    <a:pt x="816" y="251"/>
                  </a:lnTo>
                  <a:lnTo>
                    <a:pt x="827" y="244"/>
                  </a:lnTo>
                  <a:lnTo>
                    <a:pt x="836" y="238"/>
                  </a:lnTo>
                  <a:lnTo>
                    <a:pt x="845" y="230"/>
                  </a:lnTo>
                  <a:lnTo>
                    <a:pt x="852" y="221"/>
                  </a:lnTo>
                  <a:lnTo>
                    <a:pt x="859" y="212"/>
                  </a:lnTo>
                  <a:lnTo>
                    <a:pt x="866" y="201"/>
                  </a:lnTo>
                  <a:lnTo>
                    <a:pt x="871" y="191"/>
                  </a:lnTo>
                  <a:lnTo>
                    <a:pt x="875" y="179"/>
                  </a:lnTo>
                  <a:lnTo>
                    <a:pt x="878" y="167"/>
                  </a:lnTo>
                  <a:lnTo>
                    <a:pt x="881" y="156"/>
                  </a:lnTo>
                  <a:lnTo>
                    <a:pt x="881" y="143"/>
                  </a:lnTo>
                  <a:lnTo>
                    <a:pt x="881" y="124"/>
                  </a:lnTo>
                  <a:close/>
                </a:path>
              </a:pathLst>
            </a:custGeom>
            <a:solidFill>
              <a:srgbClr val="007DC5"/>
            </a:solid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charset="0"/>
                <a:cs typeface="Arial"/>
                <a:sym typeface="Arial"/>
              </a:endParaRPr>
            </a:p>
          </p:txBody>
        </p:sp>
        <p:sp>
          <p:nvSpPr>
            <p:cNvPr id="51" name="Freeform 426"/>
            <p:cNvSpPr>
              <a:spLocks/>
            </p:cNvSpPr>
            <p:nvPr/>
          </p:nvSpPr>
          <p:spPr bwMode="auto">
            <a:xfrm>
              <a:off x="2382838" y="5545138"/>
              <a:ext cx="263525" cy="84138"/>
            </a:xfrm>
            <a:custGeom>
              <a:avLst/>
              <a:gdLst>
                <a:gd name="T0" fmla="*/ 714 w 829"/>
                <a:gd name="T1" fmla="*/ 0 h 265"/>
                <a:gd name="T2" fmla="*/ 711 w 829"/>
                <a:gd name="T3" fmla="*/ 0 h 265"/>
                <a:gd name="T4" fmla="*/ 618 w 829"/>
                <a:gd name="T5" fmla="*/ 0 h 265"/>
                <a:gd name="T6" fmla="*/ 416 w 829"/>
                <a:gd name="T7" fmla="*/ 0 h 265"/>
                <a:gd name="T8" fmla="*/ 214 w 829"/>
                <a:gd name="T9" fmla="*/ 0 h 265"/>
                <a:gd name="T10" fmla="*/ 123 w 829"/>
                <a:gd name="T11" fmla="*/ 0 h 265"/>
                <a:gd name="T12" fmla="*/ 98 w 829"/>
                <a:gd name="T13" fmla="*/ 2 h 265"/>
                <a:gd name="T14" fmla="*/ 75 w 829"/>
                <a:gd name="T15" fmla="*/ 9 h 265"/>
                <a:gd name="T16" fmla="*/ 55 w 829"/>
                <a:gd name="T17" fmla="*/ 21 h 265"/>
                <a:gd name="T18" fmla="*/ 36 w 829"/>
                <a:gd name="T19" fmla="*/ 36 h 265"/>
                <a:gd name="T20" fmla="*/ 21 w 829"/>
                <a:gd name="T21" fmla="*/ 54 h 265"/>
                <a:gd name="T22" fmla="*/ 9 w 829"/>
                <a:gd name="T23" fmla="*/ 75 h 265"/>
                <a:gd name="T24" fmla="*/ 3 w 829"/>
                <a:gd name="T25" fmla="*/ 98 h 265"/>
                <a:gd name="T26" fmla="*/ 0 w 829"/>
                <a:gd name="T27" fmla="*/ 122 h 265"/>
                <a:gd name="T28" fmla="*/ 1 w 829"/>
                <a:gd name="T29" fmla="*/ 155 h 265"/>
                <a:gd name="T30" fmla="*/ 6 w 829"/>
                <a:gd name="T31" fmla="*/ 178 h 265"/>
                <a:gd name="T32" fmla="*/ 15 w 829"/>
                <a:gd name="T33" fmla="*/ 201 h 265"/>
                <a:gd name="T34" fmla="*/ 28 w 829"/>
                <a:gd name="T35" fmla="*/ 221 h 265"/>
                <a:gd name="T36" fmla="*/ 45 w 829"/>
                <a:gd name="T37" fmla="*/ 237 h 265"/>
                <a:gd name="T38" fmla="*/ 64 w 829"/>
                <a:gd name="T39" fmla="*/ 250 h 265"/>
                <a:gd name="T40" fmla="*/ 86 w 829"/>
                <a:gd name="T41" fmla="*/ 260 h 265"/>
                <a:gd name="T42" fmla="*/ 111 w 829"/>
                <a:gd name="T43" fmla="*/ 264 h 265"/>
                <a:gd name="T44" fmla="*/ 706 w 829"/>
                <a:gd name="T45" fmla="*/ 265 h 265"/>
                <a:gd name="T46" fmla="*/ 730 w 829"/>
                <a:gd name="T47" fmla="*/ 263 h 265"/>
                <a:gd name="T48" fmla="*/ 754 w 829"/>
                <a:gd name="T49" fmla="*/ 256 h 265"/>
                <a:gd name="T50" fmla="*/ 775 w 829"/>
                <a:gd name="T51" fmla="*/ 244 h 265"/>
                <a:gd name="T52" fmla="*/ 793 w 829"/>
                <a:gd name="T53" fmla="*/ 229 h 265"/>
                <a:gd name="T54" fmla="*/ 808 w 829"/>
                <a:gd name="T55" fmla="*/ 211 h 265"/>
                <a:gd name="T56" fmla="*/ 819 w 829"/>
                <a:gd name="T57" fmla="*/ 190 h 265"/>
                <a:gd name="T58" fmla="*/ 827 w 829"/>
                <a:gd name="T59" fmla="*/ 167 h 265"/>
                <a:gd name="T60" fmla="*/ 829 w 829"/>
                <a:gd name="T61" fmla="*/ 142 h 265"/>
                <a:gd name="T62" fmla="*/ 829 w 829"/>
                <a:gd name="T63" fmla="*/ 111 h 265"/>
                <a:gd name="T64" fmla="*/ 824 w 829"/>
                <a:gd name="T65" fmla="*/ 87 h 265"/>
                <a:gd name="T66" fmla="*/ 815 w 829"/>
                <a:gd name="T67" fmla="*/ 66 h 265"/>
                <a:gd name="T68" fmla="*/ 803 w 829"/>
                <a:gd name="T69" fmla="*/ 47 h 265"/>
                <a:gd name="T70" fmla="*/ 788 w 829"/>
                <a:gd name="T71" fmla="*/ 30 h 265"/>
                <a:gd name="T72" fmla="*/ 769 w 829"/>
                <a:gd name="T73" fmla="*/ 17 h 265"/>
                <a:gd name="T74" fmla="*/ 748 w 829"/>
                <a:gd name="T75" fmla="*/ 7 h 265"/>
                <a:gd name="T76" fmla="*/ 725 w 829"/>
                <a:gd name="T77" fmla="*/ 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9" h="265">
                  <a:moveTo>
                    <a:pt x="714" y="0"/>
                  </a:moveTo>
                  <a:lnTo>
                    <a:pt x="714" y="0"/>
                  </a:lnTo>
                  <a:lnTo>
                    <a:pt x="714" y="0"/>
                  </a:lnTo>
                  <a:lnTo>
                    <a:pt x="711" y="0"/>
                  </a:lnTo>
                  <a:lnTo>
                    <a:pt x="686" y="0"/>
                  </a:lnTo>
                  <a:lnTo>
                    <a:pt x="618" y="0"/>
                  </a:lnTo>
                  <a:lnTo>
                    <a:pt x="524" y="0"/>
                  </a:lnTo>
                  <a:lnTo>
                    <a:pt x="416" y="0"/>
                  </a:lnTo>
                  <a:lnTo>
                    <a:pt x="309" y="0"/>
                  </a:lnTo>
                  <a:lnTo>
                    <a:pt x="214" y="0"/>
                  </a:lnTo>
                  <a:lnTo>
                    <a:pt x="148" y="0"/>
                  </a:lnTo>
                  <a:lnTo>
                    <a:pt x="123" y="0"/>
                  </a:lnTo>
                  <a:lnTo>
                    <a:pt x="111" y="0"/>
                  </a:lnTo>
                  <a:lnTo>
                    <a:pt x="98" y="2"/>
                  </a:lnTo>
                  <a:lnTo>
                    <a:pt x="86" y="5"/>
                  </a:lnTo>
                  <a:lnTo>
                    <a:pt x="75" y="9"/>
                  </a:lnTo>
                  <a:lnTo>
                    <a:pt x="64" y="14"/>
                  </a:lnTo>
                  <a:lnTo>
                    <a:pt x="55" y="21"/>
                  </a:lnTo>
                  <a:lnTo>
                    <a:pt x="45" y="27"/>
                  </a:lnTo>
                  <a:lnTo>
                    <a:pt x="36" y="36"/>
                  </a:lnTo>
                  <a:lnTo>
                    <a:pt x="28" y="44"/>
                  </a:lnTo>
                  <a:lnTo>
                    <a:pt x="21" y="54"/>
                  </a:lnTo>
                  <a:lnTo>
                    <a:pt x="15" y="64"/>
                  </a:lnTo>
                  <a:lnTo>
                    <a:pt x="9" y="75"/>
                  </a:lnTo>
                  <a:lnTo>
                    <a:pt x="6" y="86"/>
                  </a:lnTo>
                  <a:lnTo>
                    <a:pt x="3" y="98"/>
                  </a:lnTo>
                  <a:lnTo>
                    <a:pt x="1" y="110"/>
                  </a:lnTo>
                  <a:lnTo>
                    <a:pt x="0" y="122"/>
                  </a:lnTo>
                  <a:lnTo>
                    <a:pt x="0" y="142"/>
                  </a:lnTo>
                  <a:lnTo>
                    <a:pt x="1" y="155"/>
                  </a:lnTo>
                  <a:lnTo>
                    <a:pt x="3" y="167"/>
                  </a:lnTo>
                  <a:lnTo>
                    <a:pt x="6" y="178"/>
                  </a:lnTo>
                  <a:lnTo>
                    <a:pt x="9" y="190"/>
                  </a:lnTo>
                  <a:lnTo>
                    <a:pt x="15" y="201"/>
                  </a:lnTo>
                  <a:lnTo>
                    <a:pt x="21" y="211"/>
                  </a:lnTo>
                  <a:lnTo>
                    <a:pt x="28" y="221"/>
                  </a:lnTo>
                  <a:lnTo>
                    <a:pt x="36" y="229"/>
                  </a:lnTo>
                  <a:lnTo>
                    <a:pt x="45" y="237"/>
                  </a:lnTo>
                  <a:lnTo>
                    <a:pt x="55" y="244"/>
                  </a:lnTo>
                  <a:lnTo>
                    <a:pt x="64" y="250"/>
                  </a:lnTo>
                  <a:lnTo>
                    <a:pt x="75" y="256"/>
                  </a:lnTo>
                  <a:lnTo>
                    <a:pt x="86" y="260"/>
                  </a:lnTo>
                  <a:lnTo>
                    <a:pt x="98" y="263"/>
                  </a:lnTo>
                  <a:lnTo>
                    <a:pt x="111" y="264"/>
                  </a:lnTo>
                  <a:lnTo>
                    <a:pt x="123" y="265"/>
                  </a:lnTo>
                  <a:lnTo>
                    <a:pt x="706" y="265"/>
                  </a:lnTo>
                  <a:lnTo>
                    <a:pt x="719" y="264"/>
                  </a:lnTo>
                  <a:lnTo>
                    <a:pt x="730" y="263"/>
                  </a:lnTo>
                  <a:lnTo>
                    <a:pt x="743" y="260"/>
                  </a:lnTo>
                  <a:lnTo>
                    <a:pt x="754" y="256"/>
                  </a:lnTo>
                  <a:lnTo>
                    <a:pt x="764" y="250"/>
                  </a:lnTo>
                  <a:lnTo>
                    <a:pt x="775" y="244"/>
                  </a:lnTo>
                  <a:lnTo>
                    <a:pt x="784" y="237"/>
                  </a:lnTo>
                  <a:lnTo>
                    <a:pt x="793" y="229"/>
                  </a:lnTo>
                  <a:lnTo>
                    <a:pt x="801" y="221"/>
                  </a:lnTo>
                  <a:lnTo>
                    <a:pt x="808" y="211"/>
                  </a:lnTo>
                  <a:lnTo>
                    <a:pt x="814" y="201"/>
                  </a:lnTo>
                  <a:lnTo>
                    <a:pt x="819" y="190"/>
                  </a:lnTo>
                  <a:lnTo>
                    <a:pt x="824" y="178"/>
                  </a:lnTo>
                  <a:lnTo>
                    <a:pt x="827" y="167"/>
                  </a:lnTo>
                  <a:lnTo>
                    <a:pt x="829" y="154"/>
                  </a:lnTo>
                  <a:lnTo>
                    <a:pt x="829" y="142"/>
                  </a:lnTo>
                  <a:lnTo>
                    <a:pt x="829" y="122"/>
                  </a:lnTo>
                  <a:lnTo>
                    <a:pt x="829" y="111"/>
                  </a:lnTo>
                  <a:lnTo>
                    <a:pt x="827" y="99"/>
                  </a:lnTo>
                  <a:lnTo>
                    <a:pt x="824" y="87"/>
                  </a:lnTo>
                  <a:lnTo>
                    <a:pt x="820" y="77"/>
                  </a:lnTo>
                  <a:lnTo>
                    <a:pt x="815" y="66"/>
                  </a:lnTo>
                  <a:lnTo>
                    <a:pt x="810" y="56"/>
                  </a:lnTo>
                  <a:lnTo>
                    <a:pt x="803" y="47"/>
                  </a:lnTo>
                  <a:lnTo>
                    <a:pt x="796" y="38"/>
                  </a:lnTo>
                  <a:lnTo>
                    <a:pt x="788" y="30"/>
                  </a:lnTo>
                  <a:lnTo>
                    <a:pt x="778" y="23"/>
                  </a:lnTo>
                  <a:lnTo>
                    <a:pt x="769" y="17"/>
                  </a:lnTo>
                  <a:lnTo>
                    <a:pt x="759" y="11"/>
                  </a:lnTo>
                  <a:lnTo>
                    <a:pt x="748" y="7"/>
                  </a:lnTo>
                  <a:lnTo>
                    <a:pt x="737" y="4"/>
                  </a:lnTo>
                  <a:lnTo>
                    <a:pt x="725" y="1"/>
                  </a:lnTo>
                  <a:lnTo>
                    <a:pt x="714" y="0"/>
                  </a:lnTo>
                  <a:close/>
                </a:path>
              </a:pathLst>
            </a:custGeom>
            <a:solidFill>
              <a:srgbClr val="007DC5"/>
            </a:solid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charset="0"/>
                <a:cs typeface="Arial"/>
                <a:sym typeface="Arial"/>
              </a:endParaRPr>
            </a:p>
          </p:txBody>
        </p:sp>
        <p:sp>
          <p:nvSpPr>
            <p:cNvPr id="52" name="Freeform 427"/>
            <p:cNvSpPr>
              <a:spLocks/>
            </p:cNvSpPr>
            <p:nvPr/>
          </p:nvSpPr>
          <p:spPr bwMode="auto">
            <a:xfrm>
              <a:off x="2390775" y="5651500"/>
              <a:ext cx="214313" cy="84138"/>
            </a:xfrm>
            <a:custGeom>
              <a:avLst/>
              <a:gdLst>
                <a:gd name="T0" fmla="*/ 558 w 674"/>
                <a:gd name="T1" fmla="*/ 0 h 265"/>
                <a:gd name="T2" fmla="*/ 554 w 674"/>
                <a:gd name="T3" fmla="*/ 0 h 265"/>
                <a:gd name="T4" fmla="*/ 123 w 674"/>
                <a:gd name="T5" fmla="*/ 0 h 265"/>
                <a:gd name="T6" fmla="*/ 117 w 674"/>
                <a:gd name="T7" fmla="*/ 0 h 265"/>
                <a:gd name="T8" fmla="*/ 115 w 674"/>
                <a:gd name="T9" fmla="*/ 0 h 265"/>
                <a:gd name="T10" fmla="*/ 92 w 674"/>
                <a:gd name="T11" fmla="*/ 4 h 265"/>
                <a:gd name="T12" fmla="*/ 70 w 674"/>
                <a:gd name="T13" fmla="*/ 12 h 265"/>
                <a:gd name="T14" fmla="*/ 51 w 674"/>
                <a:gd name="T15" fmla="*/ 23 h 265"/>
                <a:gd name="T16" fmla="*/ 33 w 674"/>
                <a:gd name="T17" fmla="*/ 38 h 265"/>
                <a:gd name="T18" fmla="*/ 19 w 674"/>
                <a:gd name="T19" fmla="*/ 56 h 265"/>
                <a:gd name="T20" fmla="*/ 9 w 674"/>
                <a:gd name="T21" fmla="*/ 77 h 265"/>
                <a:gd name="T22" fmla="*/ 2 w 674"/>
                <a:gd name="T23" fmla="*/ 99 h 265"/>
                <a:gd name="T24" fmla="*/ 0 w 674"/>
                <a:gd name="T25" fmla="*/ 123 h 265"/>
                <a:gd name="T26" fmla="*/ 0 w 674"/>
                <a:gd name="T27" fmla="*/ 153 h 265"/>
                <a:gd name="T28" fmla="*/ 4 w 674"/>
                <a:gd name="T29" fmla="*/ 173 h 265"/>
                <a:gd name="T30" fmla="*/ 11 w 674"/>
                <a:gd name="T31" fmla="*/ 193 h 265"/>
                <a:gd name="T32" fmla="*/ 21 w 674"/>
                <a:gd name="T33" fmla="*/ 211 h 265"/>
                <a:gd name="T34" fmla="*/ 34 w 674"/>
                <a:gd name="T35" fmla="*/ 227 h 265"/>
                <a:gd name="T36" fmla="*/ 50 w 674"/>
                <a:gd name="T37" fmla="*/ 241 h 265"/>
                <a:gd name="T38" fmla="*/ 68 w 674"/>
                <a:gd name="T39" fmla="*/ 252 h 265"/>
                <a:gd name="T40" fmla="*/ 88 w 674"/>
                <a:gd name="T41" fmla="*/ 260 h 265"/>
                <a:gd name="T42" fmla="*/ 101 w 674"/>
                <a:gd name="T43" fmla="*/ 263 h 265"/>
                <a:gd name="T44" fmla="*/ 112 w 674"/>
                <a:gd name="T45" fmla="*/ 264 h 265"/>
                <a:gd name="T46" fmla="*/ 551 w 674"/>
                <a:gd name="T47" fmla="*/ 265 h 265"/>
                <a:gd name="T48" fmla="*/ 575 w 674"/>
                <a:gd name="T49" fmla="*/ 262 h 265"/>
                <a:gd name="T50" fmla="*/ 599 w 674"/>
                <a:gd name="T51" fmla="*/ 256 h 265"/>
                <a:gd name="T52" fmla="*/ 619 w 674"/>
                <a:gd name="T53" fmla="*/ 244 h 265"/>
                <a:gd name="T54" fmla="*/ 638 w 674"/>
                <a:gd name="T55" fmla="*/ 229 h 265"/>
                <a:gd name="T56" fmla="*/ 653 w 674"/>
                <a:gd name="T57" fmla="*/ 210 h 265"/>
                <a:gd name="T58" fmla="*/ 664 w 674"/>
                <a:gd name="T59" fmla="*/ 190 h 265"/>
                <a:gd name="T60" fmla="*/ 671 w 674"/>
                <a:gd name="T61" fmla="*/ 167 h 265"/>
                <a:gd name="T62" fmla="*/ 674 w 674"/>
                <a:gd name="T63" fmla="*/ 142 h 265"/>
                <a:gd name="T64" fmla="*/ 673 w 674"/>
                <a:gd name="T65" fmla="*/ 111 h 265"/>
                <a:gd name="T66" fmla="*/ 669 w 674"/>
                <a:gd name="T67" fmla="*/ 88 h 265"/>
                <a:gd name="T68" fmla="*/ 660 w 674"/>
                <a:gd name="T69" fmla="*/ 67 h 265"/>
                <a:gd name="T70" fmla="*/ 647 w 674"/>
                <a:gd name="T71" fmla="*/ 47 h 265"/>
                <a:gd name="T72" fmla="*/ 632 w 674"/>
                <a:gd name="T73" fmla="*/ 31 h 265"/>
                <a:gd name="T74" fmla="*/ 614 w 674"/>
                <a:gd name="T75" fmla="*/ 17 h 265"/>
                <a:gd name="T76" fmla="*/ 592 w 674"/>
                <a:gd name="T77" fmla="*/ 7 h 265"/>
                <a:gd name="T78" fmla="*/ 570 w 674"/>
                <a:gd name="T79" fmla="*/ 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4" h="265">
                  <a:moveTo>
                    <a:pt x="559" y="0"/>
                  </a:moveTo>
                  <a:lnTo>
                    <a:pt x="558" y="0"/>
                  </a:lnTo>
                  <a:lnTo>
                    <a:pt x="558" y="0"/>
                  </a:lnTo>
                  <a:lnTo>
                    <a:pt x="554" y="0"/>
                  </a:lnTo>
                  <a:lnTo>
                    <a:pt x="550" y="0"/>
                  </a:lnTo>
                  <a:lnTo>
                    <a:pt x="123" y="0"/>
                  </a:lnTo>
                  <a:lnTo>
                    <a:pt x="120" y="0"/>
                  </a:lnTo>
                  <a:lnTo>
                    <a:pt x="117" y="0"/>
                  </a:lnTo>
                  <a:lnTo>
                    <a:pt x="117" y="0"/>
                  </a:lnTo>
                  <a:lnTo>
                    <a:pt x="115" y="0"/>
                  </a:lnTo>
                  <a:lnTo>
                    <a:pt x="104" y="1"/>
                  </a:lnTo>
                  <a:lnTo>
                    <a:pt x="92" y="4"/>
                  </a:lnTo>
                  <a:lnTo>
                    <a:pt x="81" y="7"/>
                  </a:lnTo>
                  <a:lnTo>
                    <a:pt x="70" y="12"/>
                  </a:lnTo>
                  <a:lnTo>
                    <a:pt x="60" y="17"/>
                  </a:lnTo>
                  <a:lnTo>
                    <a:pt x="51" y="23"/>
                  </a:lnTo>
                  <a:lnTo>
                    <a:pt x="41" y="31"/>
                  </a:lnTo>
                  <a:lnTo>
                    <a:pt x="33" y="38"/>
                  </a:lnTo>
                  <a:lnTo>
                    <a:pt x="26" y="47"/>
                  </a:lnTo>
                  <a:lnTo>
                    <a:pt x="19" y="56"/>
                  </a:lnTo>
                  <a:lnTo>
                    <a:pt x="14" y="67"/>
                  </a:lnTo>
                  <a:lnTo>
                    <a:pt x="9" y="77"/>
                  </a:lnTo>
                  <a:lnTo>
                    <a:pt x="5" y="88"/>
                  </a:lnTo>
                  <a:lnTo>
                    <a:pt x="2" y="99"/>
                  </a:lnTo>
                  <a:lnTo>
                    <a:pt x="0" y="111"/>
                  </a:lnTo>
                  <a:lnTo>
                    <a:pt x="0" y="123"/>
                  </a:lnTo>
                  <a:lnTo>
                    <a:pt x="0" y="142"/>
                  </a:lnTo>
                  <a:lnTo>
                    <a:pt x="0" y="153"/>
                  </a:lnTo>
                  <a:lnTo>
                    <a:pt x="2" y="164"/>
                  </a:lnTo>
                  <a:lnTo>
                    <a:pt x="4" y="173"/>
                  </a:lnTo>
                  <a:lnTo>
                    <a:pt x="8" y="184"/>
                  </a:lnTo>
                  <a:lnTo>
                    <a:pt x="11" y="193"/>
                  </a:lnTo>
                  <a:lnTo>
                    <a:pt x="16" y="203"/>
                  </a:lnTo>
                  <a:lnTo>
                    <a:pt x="21" y="211"/>
                  </a:lnTo>
                  <a:lnTo>
                    <a:pt x="28" y="220"/>
                  </a:lnTo>
                  <a:lnTo>
                    <a:pt x="34" y="227"/>
                  </a:lnTo>
                  <a:lnTo>
                    <a:pt x="43" y="235"/>
                  </a:lnTo>
                  <a:lnTo>
                    <a:pt x="50" y="241"/>
                  </a:lnTo>
                  <a:lnTo>
                    <a:pt x="58" y="247"/>
                  </a:lnTo>
                  <a:lnTo>
                    <a:pt x="68" y="252"/>
                  </a:lnTo>
                  <a:lnTo>
                    <a:pt x="77" y="256"/>
                  </a:lnTo>
                  <a:lnTo>
                    <a:pt x="88" y="260"/>
                  </a:lnTo>
                  <a:lnTo>
                    <a:pt x="97" y="262"/>
                  </a:lnTo>
                  <a:lnTo>
                    <a:pt x="101" y="263"/>
                  </a:lnTo>
                  <a:lnTo>
                    <a:pt x="102" y="263"/>
                  </a:lnTo>
                  <a:lnTo>
                    <a:pt x="112" y="264"/>
                  </a:lnTo>
                  <a:lnTo>
                    <a:pt x="123" y="265"/>
                  </a:lnTo>
                  <a:lnTo>
                    <a:pt x="551" y="265"/>
                  </a:lnTo>
                  <a:lnTo>
                    <a:pt x="563" y="264"/>
                  </a:lnTo>
                  <a:lnTo>
                    <a:pt x="575" y="262"/>
                  </a:lnTo>
                  <a:lnTo>
                    <a:pt x="587" y="259"/>
                  </a:lnTo>
                  <a:lnTo>
                    <a:pt x="599" y="256"/>
                  </a:lnTo>
                  <a:lnTo>
                    <a:pt x="609" y="250"/>
                  </a:lnTo>
                  <a:lnTo>
                    <a:pt x="619" y="244"/>
                  </a:lnTo>
                  <a:lnTo>
                    <a:pt x="628" y="237"/>
                  </a:lnTo>
                  <a:lnTo>
                    <a:pt x="638" y="229"/>
                  </a:lnTo>
                  <a:lnTo>
                    <a:pt x="645" y="220"/>
                  </a:lnTo>
                  <a:lnTo>
                    <a:pt x="653" y="210"/>
                  </a:lnTo>
                  <a:lnTo>
                    <a:pt x="659" y="201"/>
                  </a:lnTo>
                  <a:lnTo>
                    <a:pt x="664" y="190"/>
                  </a:lnTo>
                  <a:lnTo>
                    <a:pt x="669" y="179"/>
                  </a:lnTo>
                  <a:lnTo>
                    <a:pt x="671" y="167"/>
                  </a:lnTo>
                  <a:lnTo>
                    <a:pt x="673" y="154"/>
                  </a:lnTo>
                  <a:lnTo>
                    <a:pt x="674" y="142"/>
                  </a:lnTo>
                  <a:lnTo>
                    <a:pt x="674" y="123"/>
                  </a:lnTo>
                  <a:lnTo>
                    <a:pt x="673" y="111"/>
                  </a:lnTo>
                  <a:lnTo>
                    <a:pt x="672" y="99"/>
                  </a:lnTo>
                  <a:lnTo>
                    <a:pt x="669" y="88"/>
                  </a:lnTo>
                  <a:lnTo>
                    <a:pt x="664" y="77"/>
                  </a:lnTo>
                  <a:lnTo>
                    <a:pt x="660" y="67"/>
                  </a:lnTo>
                  <a:lnTo>
                    <a:pt x="654" y="56"/>
                  </a:lnTo>
                  <a:lnTo>
                    <a:pt x="647" y="47"/>
                  </a:lnTo>
                  <a:lnTo>
                    <a:pt x="640" y="38"/>
                  </a:lnTo>
                  <a:lnTo>
                    <a:pt x="632" y="31"/>
                  </a:lnTo>
                  <a:lnTo>
                    <a:pt x="623" y="23"/>
                  </a:lnTo>
                  <a:lnTo>
                    <a:pt x="614" y="17"/>
                  </a:lnTo>
                  <a:lnTo>
                    <a:pt x="604" y="12"/>
                  </a:lnTo>
                  <a:lnTo>
                    <a:pt x="592" y="7"/>
                  </a:lnTo>
                  <a:lnTo>
                    <a:pt x="582" y="4"/>
                  </a:lnTo>
                  <a:lnTo>
                    <a:pt x="570" y="1"/>
                  </a:lnTo>
                  <a:lnTo>
                    <a:pt x="559" y="0"/>
                  </a:lnTo>
                  <a:close/>
                </a:path>
              </a:pathLst>
            </a:custGeom>
            <a:solidFill>
              <a:srgbClr val="007DC5"/>
            </a:solid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charset="0"/>
                <a:cs typeface="Arial"/>
                <a:sym typeface="Arial"/>
              </a:endParaRPr>
            </a:p>
          </p:txBody>
        </p:sp>
        <p:sp>
          <p:nvSpPr>
            <p:cNvPr id="53" name="Freeform 428"/>
            <p:cNvSpPr>
              <a:spLocks/>
            </p:cNvSpPr>
            <p:nvPr/>
          </p:nvSpPr>
          <p:spPr bwMode="auto">
            <a:xfrm>
              <a:off x="1920875" y="4976813"/>
              <a:ext cx="533400" cy="758825"/>
            </a:xfrm>
            <a:custGeom>
              <a:avLst/>
              <a:gdLst>
                <a:gd name="T0" fmla="*/ 1421 w 1679"/>
                <a:gd name="T1" fmla="*/ 2314 h 2391"/>
                <a:gd name="T2" fmla="*/ 1416 w 1679"/>
                <a:gd name="T3" fmla="*/ 2249 h 2391"/>
                <a:gd name="T4" fmla="*/ 1435 w 1679"/>
                <a:gd name="T5" fmla="*/ 2166 h 2391"/>
                <a:gd name="T6" fmla="*/ 1478 w 1679"/>
                <a:gd name="T7" fmla="*/ 2099 h 2391"/>
                <a:gd name="T8" fmla="*/ 1431 w 1679"/>
                <a:gd name="T9" fmla="*/ 2055 h 2391"/>
                <a:gd name="T10" fmla="*/ 1404 w 1679"/>
                <a:gd name="T11" fmla="*/ 2011 h 2391"/>
                <a:gd name="T12" fmla="*/ 1390 w 1679"/>
                <a:gd name="T13" fmla="*/ 1959 h 2391"/>
                <a:gd name="T14" fmla="*/ 1390 w 1679"/>
                <a:gd name="T15" fmla="*/ 1899 h 2391"/>
                <a:gd name="T16" fmla="*/ 1402 w 1679"/>
                <a:gd name="T17" fmla="*/ 1850 h 2391"/>
                <a:gd name="T18" fmla="*/ 1426 w 1679"/>
                <a:gd name="T19" fmla="*/ 1807 h 2391"/>
                <a:gd name="T20" fmla="*/ 1475 w 1679"/>
                <a:gd name="T21" fmla="*/ 1759 h 2391"/>
                <a:gd name="T22" fmla="*/ 1416 w 1679"/>
                <a:gd name="T23" fmla="*/ 1679 h 2391"/>
                <a:gd name="T24" fmla="*/ 1402 w 1679"/>
                <a:gd name="T25" fmla="*/ 1589 h 2391"/>
                <a:gd name="T26" fmla="*/ 1415 w 1679"/>
                <a:gd name="T27" fmla="*/ 1522 h 2391"/>
                <a:gd name="T28" fmla="*/ 1448 w 1679"/>
                <a:gd name="T29" fmla="*/ 1466 h 2391"/>
                <a:gd name="T30" fmla="*/ 1500 w 1679"/>
                <a:gd name="T31" fmla="*/ 1424 h 2391"/>
                <a:gd name="T32" fmla="*/ 1503 w 1679"/>
                <a:gd name="T33" fmla="*/ 1351 h 2391"/>
                <a:gd name="T34" fmla="*/ 1480 w 1679"/>
                <a:gd name="T35" fmla="*/ 1276 h 2391"/>
                <a:gd name="T36" fmla="*/ 1425 w 1679"/>
                <a:gd name="T37" fmla="*/ 1247 h 2391"/>
                <a:gd name="T38" fmla="*/ 1379 w 1679"/>
                <a:gd name="T39" fmla="*/ 1384 h 2391"/>
                <a:gd name="T40" fmla="*/ 1332 w 1679"/>
                <a:gd name="T41" fmla="*/ 1474 h 2391"/>
                <a:gd name="T42" fmla="*/ 1276 w 1679"/>
                <a:gd name="T43" fmla="*/ 1550 h 2391"/>
                <a:gd name="T44" fmla="*/ 1156 w 1679"/>
                <a:gd name="T45" fmla="*/ 1660 h 2391"/>
                <a:gd name="T46" fmla="*/ 1024 w 1679"/>
                <a:gd name="T47" fmla="*/ 1735 h 2391"/>
                <a:gd name="T48" fmla="*/ 887 w 1679"/>
                <a:gd name="T49" fmla="*/ 1771 h 2391"/>
                <a:gd name="T50" fmla="*/ 932 w 1679"/>
                <a:gd name="T51" fmla="*/ 1697 h 2391"/>
                <a:gd name="T52" fmla="*/ 1052 w 1679"/>
                <a:gd name="T53" fmla="*/ 1650 h 2391"/>
                <a:gd name="T54" fmla="*/ 1164 w 1679"/>
                <a:gd name="T55" fmla="*/ 1570 h 2391"/>
                <a:gd name="T56" fmla="*/ 1249 w 1679"/>
                <a:gd name="T57" fmla="*/ 1481 h 2391"/>
                <a:gd name="T58" fmla="*/ 1296 w 1679"/>
                <a:gd name="T59" fmla="*/ 1407 h 2391"/>
                <a:gd name="T60" fmla="*/ 1361 w 1679"/>
                <a:gd name="T61" fmla="*/ 1238 h 2391"/>
                <a:gd name="T62" fmla="*/ 1384 w 1679"/>
                <a:gd name="T63" fmla="*/ 1155 h 2391"/>
                <a:gd name="T64" fmla="*/ 1404 w 1679"/>
                <a:gd name="T65" fmla="*/ 1092 h 2391"/>
                <a:gd name="T66" fmla="*/ 1422 w 1679"/>
                <a:gd name="T67" fmla="*/ 1041 h 2391"/>
                <a:gd name="T68" fmla="*/ 1475 w 1679"/>
                <a:gd name="T69" fmla="*/ 916 h 2391"/>
                <a:gd name="T70" fmla="*/ 1524 w 1679"/>
                <a:gd name="T71" fmla="*/ 823 h 2391"/>
                <a:gd name="T72" fmla="*/ 1589 w 1679"/>
                <a:gd name="T73" fmla="*/ 706 h 2391"/>
                <a:gd name="T74" fmla="*/ 1641 w 1679"/>
                <a:gd name="T75" fmla="*/ 580 h 2391"/>
                <a:gd name="T76" fmla="*/ 1668 w 1679"/>
                <a:gd name="T77" fmla="*/ 451 h 2391"/>
                <a:gd name="T78" fmla="*/ 1679 w 1679"/>
                <a:gd name="T79" fmla="*/ 312 h 2391"/>
                <a:gd name="T80" fmla="*/ 1667 w 1679"/>
                <a:gd name="T81" fmla="*/ 192 h 2391"/>
                <a:gd name="T82" fmla="*/ 1628 w 1679"/>
                <a:gd name="T83" fmla="*/ 94 h 2391"/>
                <a:gd name="T84" fmla="*/ 1557 w 1679"/>
                <a:gd name="T85" fmla="*/ 20 h 2391"/>
                <a:gd name="T86" fmla="*/ 1498 w 1679"/>
                <a:gd name="T87" fmla="*/ 0 h 2391"/>
                <a:gd name="T88" fmla="*/ 1450 w 1679"/>
                <a:gd name="T89" fmla="*/ 10 h 2391"/>
                <a:gd name="T90" fmla="*/ 1406 w 1679"/>
                <a:gd name="T91" fmla="*/ 39 h 2391"/>
                <a:gd name="T92" fmla="*/ 1381 w 1679"/>
                <a:gd name="T93" fmla="*/ 78 h 2391"/>
                <a:gd name="T94" fmla="*/ 1362 w 1679"/>
                <a:gd name="T95" fmla="*/ 166 h 2391"/>
                <a:gd name="T96" fmla="*/ 1333 w 1679"/>
                <a:gd name="T97" fmla="*/ 294 h 2391"/>
                <a:gd name="T98" fmla="*/ 1290 w 1679"/>
                <a:gd name="T99" fmla="*/ 428 h 2391"/>
                <a:gd name="T100" fmla="*/ 1224 w 1679"/>
                <a:gd name="T101" fmla="*/ 593 h 2391"/>
                <a:gd name="T102" fmla="*/ 1142 w 1679"/>
                <a:gd name="T103" fmla="*/ 721 h 2391"/>
                <a:gd name="T104" fmla="*/ 1055 w 1679"/>
                <a:gd name="T105" fmla="*/ 811 h 2391"/>
                <a:gd name="T106" fmla="*/ 867 w 1679"/>
                <a:gd name="T107" fmla="*/ 959 h 2391"/>
                <a:gd name="T108" fmla="*/ 689 w 1679"/>
                <a:gd name="T109" fmla="*/ 1106 h 2391"/>
                <a:gd name="T110" fmla="*/ 516 w 1679"/>
                <a:gd name="T111" fmla="*/ 1218 h 2391"/>
                <a:gd name="T112" fmla="*/ 480 w 1679"/>
                <a:gd name="T113" fmla="*/ 2391 h 2391"/>
                <a:gd name="T114" fmla="*/ 606 w 1679"/>
                <a:gd name="T115" fmla="*/ 2301 h 2391"/>
                <a:gd name="T116" fmla="*/ 678 w 1679"/>
                <a:gd name="T117" fmla="*/ 2338 h 2391"/>
                <a:gd name="T118" fmla="*/ 774 w 1679"/>
                <a:gd name="T119" fmla="*/ 2370 h 2391"/>
                <a:gd name="T120" fmla="*/ 891 w 1679"/>
                <a:gd name="T121" fmla="*/ 2389 h 2391"/>
                <a:gd name="T122" fmla="*/ 1466 w 1679"/>
                <a:gd name="T123" fmla="*/ 2388 h 2391"/>
                <a:gd name="T124" fmla="*/ 1436 w 1679"/>
                <a:gd name="T125" fmla="*/ 2353 h 2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79" h="2391">
                  <a:moveTo>
                    <a:pt x="1436" y="2353"/>
                  </a:moveTo>
                  <a:lnTo>
                    <a:pt x="1432" y="2345"/>
                  </a:lnTo>
                  <a:lnTo>
                    <a:pt x="1427" y="2335"/>
                  </a:lnTo>
                  <a:lnTo>
                    <a:pt x="1424" y="2325"/>
                  </a:lnTo>
                  <a:lnTo>
                    <a:pt x="1421" y="2314"/>
                  </a:lnTo>
                  <a:lnTo>
                    <a:pt x="1419" y="2302"/>
                  </a:lnTo>
                  <a:lnTo>
                    <a:pt x="1417" y="2291"/>
                  </a:lnTo>
                  <a:lnTo>
                    <a:pt x="1416" y="2279"/>
                  </a:lnTo>
                  <a:lnTo>
                    <a:pt x="1416" y="2268"/>
                  </a:lnTo>
                  <a:lnTo>
                    <a:pt x="1416" y="2249"/>
                  </a:lnTo>
                  <a:lnTo>
                    <a:pt x="1416" y="2232"/>
                  </a:lnTo>
                  <a:lnTo>
                    <a:pt x="1419" y="2214"/>
                  </a:lnTo>
                  <a:lnTo>
                    <a:pt x="1422" y="2198"/>
                  </a:lnTo>
                  <a:lnTo>
                    <a:pt x="1427" y="2181"/>
                  </a:lnTo>
                  <a:lnTo>
                    <a:pt x="1435" y="2166"/>
                  </a:lnTo>
                  <a:lnTo>
                    <a:pt x="1443" y="2150"/>
                  </a:lnTo>
                  <a:lnTo>
                    <a:pt x="1453" y="2136"/>
                  </a:lnTo>
                  <a:lnTo>
                    <a:pt x="1463" y="2123"/>
                  </a:lnTo>
                  <a:lnTo>
                    <a:pt x="1482" y="2103"/>
                  </a:lnTo>
                  <a:lnTo>
                    <a:pt x="1478" y="2099"/>
                  </a:lnTo>
                  <a:lnTo>
                    <a:pt x="1461" y="2085"/>
                  </a:lnTo>
                  <a:lnTo>
                    <a:pt x="1453" y="2078"/>
                  </a:lnTo>
                  <a:lnTo>
                    <a:pt x="1444" y="2071"/>
                  </a:lnTo>
                  <a:lnTo>
                    <a:pt x="1437" y="2064"/>
                  </a:lnTo>
                  <a:lnTo>
                    <a:pt x="1431" y="2055"/>
                  </a:lnTo>
                  <a:lnTo>
                    <a:pt x="1424" y="2047"/>
                  </a:lnTo>
                  <a:lnTo>
                    <a:pt x="1418" y="2038"/>
                  </a:lnTo>
                  <a:lnTo>
                    <a:pt x="1413" y="2029"/>
                  </a:lnTo>
                  <a:lnTo>
                    <a:pt x="1408" y="2020"/>
                  </a:lnTo>
                  <a:lnTo>
                    <a:pt x="1404" y="2011"/>
                  </a:lnTo>
                  <a:lnTo>
                    <a:pt x="1400" y="2000"/>
                  </a:lnTo>
                  <a:lnTo>
                    <a:pt x="1397" y="1991"/>
                  </a:lnTo>
                  <a:lnTo>
                    <a:pt x="1395" y="1980"/>
                  </a:lnTo>
                  <a:lnTo>
                    <a:pt x="1392" y="1969"/>
                  </a:lnTo>
                  <a:lnTo>
                    <a:pt x="1390" y="1959"/>
                  </a:lnTo>
                  <a:lnTo>
                    <a:pt x="1389" y="1948"/>
                  </a:lnTo>
                  <a:lnTo>
                    <a:pt x="1389" y="1938"/>
                  </a:lnTo>
                  <a:lnTo>
                    <a:pt x="1389" y="1919"/>
                  </a:lnTo>
                  <a:lnTo>
                    <a:pt x="1389" y="1908"/>
                  </a:lnTo>
                  <a:lnTo>
                    <a:pt x="1390" y="1899"/>
                  </a:lnTo>
                  <a:lnTo>
                    <a:pt x="1391" y="1888"/>
                  </a:lnTo>
                  <a:lnTo>
                    <a:pt x="1393" y="1878"/>
                  </a:lnTo>
                  <a:lnTo>
                    <a:pt x="1396" y="1869"/>
                  </a:lnTo>
                  <a:lnTo>
                    <a:pt x="1399" y="1859"/>
                  </a:lnTo>
                  <a:lnTo>
                    <a:pt x="1402" y="1850"/>
                  </a:lnTo>
                  <a:lnTo>
                    <a:pt x="1406" y="1840"/>
                  </a:lnTo>
                  <a:lnTo>
                    <a:pt x="1410" y="1832"/>
                  </a:lnTo>
                  <a:lnTo>
                    <a:pt x="1416" y="1824"/>
                  </a:lnTo>
                  <a:lnTo>
                    <a:pt x="1421" y="1814"/>
                  </a:lnTo>
                  <a:lnTo>
                    <a:pt x="1426" y="1807"/>
                  </a:lnTo>
                  <a:lnTo>
                    <a:pt x="1433" y="1798"/>
                  </a:lnTo>
                  <a:lnTo>
                    <a:pt x="1440" y="1791"/>
                  </a:lnTo>
                  <a:lnTo>
                    <a:pt x="1446" y="1783"/>
                  </a:lnTo>
                  <a:lnTo>
                    <a:pt x="1454" y="1777"/>
                  </a:lnTo>
                  <a:lnTo>
                    <a:pt x="1475" y="1759"/>
                  </a:lnTo>
                  <a:lnTo>
                    <a:pt x="1456" y="1739"/>
                  </a:lnTo>
                  <a:lnTo>
                    <a:pt x="1443" y="1725"/>
                  </a:lnTo>
                  <a:lnTo>
                    <a:pt x="1433" y="1710"/>
                  </a:lnTo>
                  <a:lnTo>
                    <a:pt x="1423" y="1695"/>
                  </a:lnTo>
                  <a:lnTo>
                    <a:pt x="1416" y="1679"/>
                  </a:lnTo>
                  <a:lnTo>
                    <a:pt x="1410" y="1662"/>
                  </a:lnTo>
                  <a:lnTo>
                    <a:pt x="1406" y="1644"/>
                  </a:lnTo>
                  <a:lnTo>
                    <a:pt x="1403" y="1626"/>
                  </a:lnTo>
                  <a:lnTo>
                    <a:pt x="1402" y="1608"/>
                  </a:lnTo>
                  <a:lnTo>
                    <a:pt x="1402" y="1589"/>
                  </a:lnTo>
                  <a:lnTo>
                    <a:pt x="1403" y="1575"/>
                  </a:lnTo>
                  <a:lnTo>
                    <a:pt x="1404" y="1561"/>
                  </a:lnTo>
                  <a:lnTo>
                    <a:pt x="1406" y="1549"/>
                  </a:lnTo>
                  <a:lnTo>
                    <a:pt x="1410" y="1535"/>
                  </a:lnTo>
                  <a:lnTo>
                    <a:pt x="1415" y="1522"/>
                  </a:lnTo>
                  <a:lnTo>
                    <a:pt x="1419" y="1511"/>
                  </a:lnTo>
                  <a:lnTo>
                    <a:pt x="1425" y="1499"/>
                  </a:lnTo>
                  <a:lnTo>
                    <a:pt x="1433" y="1487"/>
                  </a:lnTo>
                  <a:lnTo>
                    <a:pt x="1440" y="1476"/>
                  </a:lnTo>
                  <a:lnTo>
                    <a:pt x="1448" y="1466"/>
                  </a:lnTo>
                  <a:lnTo>
                    <a:pt x="1457" y="1456"/>
                  </a:lnTo>
                  <a:lnTo>
                    <a:pt x="1466" y="1447"/>
                  </a:lnTo>
                  <a:lnTo>
                    <a:pt x="1477" y="1439"/>
                  </a:lnTo>
                  <a:lnTo>
                    <a:pt x="1489" y="1431"/>
                  </a:lnTo>
                  <a:lnTo>
                    <a:pt x="1500" y="1424"/>
                  </a:lnTo>
                  <a:lnTo>
                    <a:pt x="1512" y="1417"/>
                  </a:lnTo>
                  <a:lnTo>
                    <a:pt x="1543" y="1404"/>
                  </a:lnTo>
                  <a:lnTo>
                    <a:pt x="1521" y="1377"/>
                  </a:lnTo>
                  <a:lnTo>
                    <a:pt x="1512" y="1365"/>
                  </a:lnTo>
                  <a:lnTo>
                    <a:pt x="1503" y="1351"/>
                  </a:lnTo>
                  <a:lnTo>
                    <a:pt x="1496" y="1337"/>
                  </a:lnTo>
                  <a:lnTo>
                    <a:pt x="1491" y="1322"/>
                  </a:lnTo>
                  <a:lnTo>
                    <a:pt x="1485" y="1308"/>
                  </a:lnTo>
                  <a:lnTo>
                    <a:pt x="1482" y="1292"/>
                  </a:lnTo>
                  <a:lnTo>
                    <a:pt x="1480" y="1276"/>
                  </a:lnTo>
                  <a:lnTo>
                    <a:pt x="1480" y="1260"/>
                  </a:lnTo>
                  <a:lnTo>
                    <a:pt x="1487" y="1198"/>
                  </a:lnTo>
                  <a:lnTo>
                    <a:pt x="1438" y="1198"/>
                  </a:lnTo>
                  <a:lnTo>
                    <a:pt x="1427" y="1240"/>
                  </a:lnTo>
                  <a:lnTo>
                    <a:pt x="1425" y="1247"/>
                  </a:lnTo>
                  <a:lnTo>
                    <a:pt x="1423" y="1255"/>
                  </a:lnTo>
                  <a:lnTo>
                    <a:pt x="1409" y="1300"/>
                  </a:lnTo>
                  <a:lnTo>
                    <a:pt x="1396" y="1343"/>
                  </a:lnTo>
                  <a:lnTo>
                    <a:pt x="1387" y="1364"/>
                  </a:lnTo>
                  <a:lnTo>
                    <a:pt x="1379" y="1384"/>
                  </a:lnTo>
                  <a:lnTo>
                    <a:pt x="1370" y="1403"/>
                  </a:lnTo>
                  <a:lnTo>
                    <a:pt x="1362" y="1421"/>
                  </a:lnTo>
                  <a:lnTo>
                    <a:pt x="1352" y="1439"/>
                  </a:lnTo>
                  <a:lnTo>
                    <a:pt x="1343" y="1457"/>
                  </a:lnTo>
                  <a:lnTo>
                    <a:pt x="1332" y="1474"/>
                  </a:lnTo>
                  <a:lnTo>
                    <a:pt x="1322" y="1489"/>
                  </a:lnTo>
                  <a:lnTo>
                    <a:pt x="1311" y="1505"/>
                  </a:lnTo>
                  <a:lnTo>
                    <a:pt x="1299" y="1520"/>
                  </a:lnTo>
                  <a:lnTo>
                    <a:pt x="1288" y="1535"/>
                  </a:lnTo>
                  <a:lnTo>
                    <a:pt x="1276" y="1550"/>
                  </a:lnTo>
                  <a:lnTo>
                    <a:pt x="1253" y="1575"/>
                  </a:lnTo>
                  <a:lnTo>
                    <a:pt x="1230" y="1598"/>
                  </a:lnTo>
                  <a:lnTo>
                    <a:pt x="1205" y="1620"/>
                  </a:lnTo>
                  <a:lnTo>
                    <a:pt x="1181" y="1641"/>
                  </a:lnTo>
                  <a:lnTo>
                    <a:pt x="1156" y="1660"/>
                  </a:lnTo>
                  <a:lnTo>
                    <a:pt x="1130" y="1678"/>
                  </a:lnTo>
                  <a:lnTo>
                    <a:pt x="1105" y="1695"/>
                  </a:lnTo>
                  <a:lnTo>
                    <a:pt x="1078" y="1709"/>
                  </a:lnTo>
                  <a:lnTo>
                    <a:pt x="1052" y="1723"/>
                  </a:lnTo>
                  <a:lnTo>
                    <a:pt x="1024" y="1735"/>
                  </a:lnTo>
                  <a:lnTo>
                    <a:pt x="998" y="1744"/>
                  </a:lnTo>
                  <a:lnTo>
                    <a:pt x="970" y="1754"/>
                  </a:lnTo>
                  <a:lnTo>
                    <a:pt x="943" y="1761"/>
                  </a:lnTo>
                  <a:lnTo>
                    <a:pt x="914" y="1766"/>
                  </a:lnTo>
                  <a:lnTo>
                    <a:pt x="887" y="1771"/>
                  </a:lnTo>
                  <a:lnTo>
                    <a:pt x="858" y="1773"/>
                  </a:lnTo>
                  <a:lnTo>
                    <a:pt x="858" y="1708"/>
                  </a:lnTo>
                  <a:lnTo>
                    <a:pt x="884" y="1706"/>
                  </a:lnTo>
                  <a:lnTo>
                    <a:pt x="908" y="1702"/>
                  </a:lnTo>
                  <a:lnTo>
                    <a:pt x="932" y="1697"/>
                  </a:lnTo>
                  <a:lnTo>
                    <a:pt x="957" y="1690"/>
                  </a:lnTo>
                  <a:lnTo>
                    <a:pt x="980" y="1683"/>
                  </a:lnTo>
                  <a:lnTo>
                    <a:pt x="1004" y="1673"/>
                  </a:lnTo>
                  <a:lnTo>
                    <a:pt x="1028" y="1663"/>
                  </a:lnTo>
                  <a:lnTo>
                    <a:pt x="1052" y="1650"/>
                  </a:lnTo>
                  <a:lnTo>
                    <a:pt x="1075" y="1636"/>
                  </a:lnTo>
                  <a:lnTo>
                    <a:pt x="1097" y="1623"/>
                  </a:lnTo>
                  <a:lnTo>
                    <a:pt x="1121" y="1606"/>
                  </a:lnTo>
                  <a:lnTo>
                    <a:pt x="1143" y="1589"/>
                  </a:lnTo>
                  <a:lnTo>
                    <a:pt x="1164" y="1570"/>
                  </a:lnTo>
                  <a:lnTo>
                    <a:pt x="1185" y="1551"/>
                  </a:lnTo>
                  <a:lnTo>
                    <a:pt x="1206" y="1530"/>
                  </a:lnTo>
                  <a:lnTo>
                    <a:pt x="1227" y="1507"/>
                  </a:lnTo>
                  <a:lnTo>
                    <a:pt x="1238" y="1494"/>
                  </a:lnTo>
                  <a:lnTo>
                    <a:pt x="1249" y="1481"/>
                  </a:lnTo>
                  <a:lnTo>
                    <a:pt x="1259" y="1467"/>
                  </a:lnTo>
                  <a:lnTo>
                    <a:pt x="1269" y="1452"/>
                  </a:lnTo>
                  <a:lnTo>
                    <a:pt x="1278" y="1438"/>
                  </a:lnTo>
                  <a:lnTo>
                    <a:pt x="1288" y="1423"/>
                  </a:lnTo>
                  <a:lnTo>
                    <a:pt x="1296" y="1407"/>
                  </a:lnTo>
                  <a:lnTo>
                    <a:pt x="1305" y="1390"/>
                  </a:lnTo>
                  <a:lnTo>
                    <a:pt x="1321" y="1356"/>
                  </a:lnTo>
                  <a:lnTo>
                    <a:pt x="1335" y="1319"/>
                  </a:lnTo>
                  <a:lnTo>
                    <a:pt x="1348" y="1280"/>
                  </a:lnTo>
                  <a:lnTo>
                    <a:pt x="1361" y="1238"/>
                  </a:lnTo>
                  <a:lnTo>
                    <a:pt x="1366" y="1218"/>
                  </a:lnTo>
                  <a:lnTo>
                    <a:pt x="1371" y="1199"/>
                  </a:lnTo>
                  <a:lnTo>
                    <a:pt x="1378" y="1179"/>
                  </a:lnTo>
                  <a:lnTo>
                    <a:pt x="1383" y="1157"/>
                  </a:lnTo>
                  <a:lnTo>
                    <a:pt x="1384" y="1155"/>
                  </a:lnTo>
                  <a:lnTo>
                    <a:pt x="1388" y="1140"/>
                  </a:lnTo>
                  <a:lnTo>
                    <a:pt x="1393" y="1126"/>
                  </a:lnTo>
                  <a:lnTo>
                    <a:pt x="1398" y="1112"/>
                  </a:lnTo>
                  <a:lnTo>
                    <a:pt x="1402" y="1098"/>
                  </a:lnTo>
                  <a:lnTo>
                    <a:pt x="1404" y="1092"/>
                  </a:lnTo>
                  <a:lnTo>
                    <a:pt x="1408" y="1078"/>
                  </a:lnTo>
                  <a:lnTo>
                    <a:pt x="1413" y="1065"/>
                  </a:lnTo>
                  <a:lnTo>
                    <a:pt x="1418" y="1054"/>
                  </a:lnTo>
                  <a:lnTo>
                    <a:pt x="1422" y="1041"/>
                  </a:lnTo>
                  <a:lnTo>
                    <a:pt x="1422" y="1041"/>
                  </a:lnTo>
                  <a:lnTo>
                    <a:pt x="1432" y="1015"/>
                  </a:lnTo>
                  <a:lnTo>
                    <a:pt x="1442" y="989"/>
                  </a:lnTo>
                  <a:lnTo>
                    <a:pt x="1453" y="964"/>
                  </a:lnTo>
                  <a:lnTo>
                    <a:pt x="1463" y="940"/>
                  </a:lnTo>
                  <a:lnTo>
                    <a:pt x="1475" y="916"/>
                  </a:lnTo>
                  <a:lnTo>
                    <a:pt x="1487" y="892"/>
                  </a:lnTo>
                  <a:lnTo>
                    <a:pt x="1498" y="870"/>
                  </a:lnTo>
                  <a:lnTo>
                    <a:pt x="1511" y="847"/>
                  </a:lnTo>
                  <a:lnTo>
                    <a:pt x="1517" y="835"/>
                  </a:lnTo>
                  <a:lnTo>
                    <a:pt x="1524" y="823"/>
                  </a:lnTo>
                  <a:lnTo>
                    <a:pt x="1530" y="812"/>
                  </a:lnTo>
                  <a:lnTo>
                    <a:pt x="1536" y="801"/>
                  </a:lnTo>
                  <a:lnTo>
                    <a:pt x="1555" y="768"/>
                  </a:lnTo>
                  <a:lnTo>
                    <a:pt x="1572" y="737"/>
                  </a:lnTo>
                  <a:lnTo>
                    <a:pt x="1589" y="706"/>
                  </a:lnTo>
                  <a:lnTo>
                    <a:pt x="1604" y="675"/>
                  </a:lnTo>
                  <a:lnTo>
                    <a:pt x="1619" y="645"/>
                  </a:lnTo>
                  <a:lnTo>
                    <a:pt x="1630" y="613"/>
                  </a:lnTo>
                  <a:lnTo>
                    <a:pt x="1637" y="596"/>
                  </a:lnTo>
                  <a:lnTo>
                    <a:pt x="1641" y="580"/>
                  </a:lnTo>
                  <a:lnTo>
                    <a:pt x="1646" y="563"/>
                  </a:lnTo>
                  <a:lnTo>
                    <a:pt x="1650" y="546"/>
                  </a:lnTo>
                  <a:lnTo>
                    <a:pt x="1657" y="513"/>
                  </a:lnTo>
                  <a:lnTo>
                    <a:pt x="1663" y="482"/>
                  </a:lnTo>
                  <a:lnTo>
                    <a:pt x="1668" y="451"/>
                  </a:lnTo>
                  <a:lnTo>
                    <a:pt x="1672" y="421"/>
                  </a:lnTo>
                  <a:lnTo>
                    <a:pt x="1676" y="393"/>
                  </a:lnTo>
                  <a:lnTo>
                    <a:pt x="1678" y="364"/>
                  </a:lnTo>
                  <a:lnTo>
                    <a:pt x="1679" y="337"/>
                  </a:lnTo>
                  <a:lnTo>
                    <a:pt x="1679" y="312"/>
                  </a:lnTo>
                  <a:lnTo>
                    <a:pt x="1679" y="285"/>
                  </a:lnTo>
                  <a:lnTo>
                    <a:pt x="1678" y="261"/>
                  </a:lnTo>
                  <a:lnTo>
                    <a:pt x="1675" y="236"/>
                  </a:lnTo>
                  <a:lnTo>
                    <a:pt x="1672" y="214"/>
                  </a:lnTo>
                  <a:lnTo>
                    <a:pt x="1667" y="192"/>
                  </a:lnTo>
                  <a:lnTo>
                    <a:pt x="1662" y="171"/>
                  </a:lnTo>
                  <a:lnTo>
                    <a:pt x="1656" y="152"/>
                  </a:lnTo>
                  <a:lnTo>
                    <a:pt x="1648" y="133"/>
                  </a:lnTo>
                  <a:lnTo>
                    <a:pt x="1639" y="112"/>
                  </a:lnTo>
                  <a:lnTo>
                    <a:pt x="1628" y="94"/>
                  </a:lnTo>
                  <a:lnTo>
                    <a:pt x="1617" y="76"/>
                  </a:lnTo>
                  <a:lnTo>
                    <a:pt x="1604" y="60"/>
                  </a:lnTo>
                  <a:lnTo>
                    <a:pt x="1590" y="45"/>
                  </a:lnTo>
                  <a:lnTo>
                    <a:pt x="1574" y="31"/>
                  </a:lnTo>
                  <a:lnTo>
                    <a:pt x="1557" y="20"/>
                  </a:lnTo>
                  <a:lnTo>
                    <a:pt x="1538" y="8"/>
                  </a:lnTo>
                  <a:lnTo>
                    <a:pt x="1530" y="5"/>
                  </a:lnTo>
                  <a:lnTo>
                    <a:pt x="1520" y="2"/>
                  </a:lnTo>
                  <a:lnTo>
                    <a:pt x="1510" y="0"/>
                  </a:lnTo>
                  <a:lnTo>
                    <a:pt x="1498" y="0"/>
                  </a:lnTo>
                  <a:lnTo>
                    <a:pt x="1489" y="0"/>
                  </a:lnTo>
                  <a:lnTo>
                    <a:pt x="1479" y="1"/>
                  </a:lnTo>
                  <a:lnTo>
                    <a:pt x="1470" y="3"/>
                  </a:lnTo>
                  <a:lnTo>
                    <a:pt x="1459" y="6"/>
                  </a:lnTo>
                  <a:lnTo>
                    <a:pt x="1450" y="10"/>
                  </a:lnTo>
                  <a:lnTo>
                    <a:pt x="1440" y="14"/>
                  </a:lnTo>
                  <a:lnTo>
                    <a:pt x="1432" y="20"/>
                  </a:lnTo>
                  <a:lnTo>
                    <a:pt x="1422" y="26"/>
                  </a:lnTo>
                  <a:lnTo>
                    <a:pt x="1415" y="32"/>
                  </a:lnTo>
                  <a:lnTo>
                    <a:pt x="1406" y="39"/>
                  </a:lnTo>
                  <a:lnTo>
                    <a:pt x="1400" y="46"/>
                  </a:lnTo>
                  <a:lnTo>
                    <a:pt x="1393" y="55"/>
                  </a:lnTo>
                  <a:lnTo>
                    <a:pt x="1388" y="62"/>
                  </a:lnTo>
                  <a:lnTo>
                    <a:pt x="1384" y="70"/>
                  </a:lnTo>
                  <a:lnTo>
                    <a:pt x="1381" y="78"/>
                  </a:lnTo>
                  <a:lnTo>
                    <a:pt x="1379" y="86"/>
                  </a:lnTo>
                  <a:lnTo>
                    <a:pt x="1374" y="106"/>
                  </a:lnTo>
                  <a:lnTo>
                    <a:pt x="1370" y="127"/>
                  </a:lnTo>
                  <a:lnTo>
                    <a:pt x="1366" y="146"/>
                  </a:lnTo>
                  <a:lnTo>
                    <a:pt x="1362" y="166"/>
                  </a:lnTo>
                  <a:lnTo>
                    <a:pt x="1356" y="191"/>
                  </a:lnTo>
                  <a:lnTo>
                    <a:pt x="1351" y="216"/>
                  </a:lnTo>
                  <a:lnTo>
                    <a:pt x="1345" y="242"/>
                  </a:lnTo>
                  <a:lnTo>
                    <a:pt x="1340" y="267"/>
                  </a:lnTo>
                  <a:lnTo>
                    <a:pt x="1333" y="294"/>
                  </a:lnTo>
                  <a:lnTo>
                    <a:pt x="1326" y="320"/>
                  </a:lnTo>
                  <a:lnTo>
                    <a:pt x="1317" y="346"/>
                  </a:lnTo>
                  <a:lnTo>
                    <a:pt x="1309" y="374"/>
                  </a:lnTo>
                  <a:lnTo>
                    <a:pt x="1301" y="395"/>
                  </a:lnTo>
                  <a:lnTo>
                    <a:pt x="1290" y="428"/>
                  </a:lnTo>
                  <a:lnTo>
                    <a:pt x="1279" y="462"/>
                  </a:lnTo>
                  <a:lnTo>
                    <a:pt x="1267" y="494"/>
                  </a:lnTo>
                  <a:lnTo>
                    <a:pt x="1254" y="527"/>
                  </a:lnTo>
                  <a:lnTo>
                    <a:pt x="1240" y="560"/>
                  </a:lnTo>
                  <a:lnTo>
                    <a:pt x="1224" y="593"/>
                  </a:lnTo>
                  <a:lnTo>
                    <a:pt x="1207" y="626"/>
                  </a:lnTo>
                  <a:lnTo>
                    <a:pt x="1188" y="657"/>
                  </a:lnTo>
                  <a:lnTo>
                    <a:pt x="1174" y="679"/>
                  </a:lnTo>
                  <a:lnTo>
                    <a:pt x="1158" y="701"/>
                  </a:lnTo>
                  <a:lnTo>
                    <a:pt x="1142" y="721"/>
                  </a:lnTo>
                  <a:lnTo>
                    <a:pt x="1125" y="740"/>
                  </a:lnTo>
                  <a:lnTo>
                    <a:pt x="1108" y="759"/>
                  </a:lnTo>
                  <a:lnTo>
                    <a:pt x="1091" y="777"/>
                  </a:lnTo>
                  <a:lnTo>
                    <a:pt x="1073" y="794"/>
                  </a:lnTo>
                  <a:lnTo>
                    <a:pt x="1055" y="811"/>
                  </a:lnTo>
                  <a:lnTo>
                    <a:pt x="1019" y="842"/>
                  </a:lnTo>
                  <a:lnTo>
                    <a:pt x="981" y="872"/>
                  </a:lnTo>
                  <a:lnTo>
                    <a:pt x="944" y="902"/>
                  </a:lnTo>
                  <a:lnTo>
                    <a:pt x="906" y="929"/>
                  </a:lnTo>
                  <a:lnTo>
                    <a:pt x="867" y="959"/>
                  </a:lnTo>
                  <a:lnTo>
                    <a:pt x="829" y="987"/>
                  </a:lnTo>
                  <a:lnTo>
                    <a:pt x="793" y="1017"/>
                  </a:lnTo>
                  <a:lnTo>
                    <a:pt x="757" y="1047"/>
                  </a:lnTo>
                  <a:lnTo>
                    <a:pt x="723" y="1077"/>
                  </a:lnTo>
                  <a:lnTo>
                    <a:pt x="689" y="1106"/>
                  </a:lnTo>
                  <a:lnTo>
                    <a:pt x="655" y="1131"/>
                  </a:lnTo>
                  <a:lnTo>
                    <a:pt x="620" y="1155"/>
                  </a:lnTo>
                  <a:lnTo>
                    <a:pt x="586" y="1179"/>
                  </a:lnTo>
                  <a:lnTo>
                    <a:pt x="551" y="1199"/>
                  </a:lnTo>
                  <a:lnTo>
                    <a:pt x="516" y="1218"/>
                  </a:lnTo>
                  <a:lnTo>
                    <a:pt x="480" y="1235"/>
                  </a:lnTo>
                  <a:lnTo>
                    <a:pt x="480" y="1117"/>
                  </a:lnTo>
                  <a:lnTo>
                    <a:pt x="0" y="1117"/>
                  </a:lnTo>
                  <a:lnTo>
                    <a:pt x="0" y="2391"/>
                  </a:lnTo>
                  <a:lnTo>
                    <a:pt x="480" y="2391"/>
                  </a:lnTo>
                  <a:lnTo>
                    <a:pt x="480" y="2238"/>
                  </a:lnTo>
                  <a:lnTo>
                    <a:pt x="513" y="2252"/>
                  </a:lnTo>
                  <a:lnTo>
                    <a:pt x="544" y="2268"/>
                  </a:lnTo>
                  <a:lnTo>
                    <a:pt x="575" y="2284"/>
                  </a:lnTo>
                  <a:lnTo>
                    <a:pt x="606" y="2301"/>
                  </a:lnTo>
                  <a:lnTo>
                    <a:pt x="618" y="2309"/>
                  </a:lnTo>
                  <a:lnTo>
                    <a:pt x="631" y="2316"/>
                  </a:lnTo>
                  <a:lnTo>
                    <a:pt x="646" y="2324"/>
                  </a:lnTo>
                  <a:lnTo>
                    <a:pt x="661" y="2331"/>
                  </a:lnTo>
                  <a:lnTo>
                    <a:pt x="678" y="2338"/>
                  </a:lnTo>
                  <a:lnTo>
                    <a:pt x="694" y="2346"/>
                  </a:lnTo>
                  <a:lnTo>
                    <a:pt x="712" y="2352"/>
                  </a:lnTo>
                  <a:lnTo>
                    <a:pt x="733" y="2359"/>
                  </a:lnTo>
                  <a:lnTo>
                    <a:pt x="753" y="2365"/>
                  </a:lnTo>
                  <a:lnTo>
                    <a:pt x="774" y="2370"/>
                  </a:lnTo>
                  <a:lnTo>
                    <a:pt x="796" y="2375"/>
                  </a:lnTo>
                  <a:lnTo>
                    <a:pt x="818" y="2380"/>
                  </a:lnTo>
                  <a:lnTo>
                    <a:pt x="843" y="2384"/>
                  </a:lnTo>
                  <a:lnTo>
                    <a:pt x="866" y="2387"/>
                  </a:lnTo>
                  <a:lnTo>
                    <a:pt x="891" y="2389"/>
                  </a:lnTo>
                  <a:lnTo>
                    <a:pt x="917" y="2390"/>
                  </a:lnTo>
                  <a:lnTo>
                    <a:pt x="943" y="2391"/>
                  </a:lnTo>
                  <a:lnTo>
                    <a:pt x="1413" y="2391"/>
                  </a:lnTo>
                  <a:lnTo>
                    <a:pt x="1471" y="2391"/>
                  </a:lnTo>
                  <a:lnTo>
                    <a:pt x="1466" y="2388"/>
                  </a:lnTo>
                  <a:lnTo>
                    <a:pt x="1458" y="2380"/>
                  </a:lnTo>
                  <a:lnTo>
                    <a:pt x="1452" y="2374"/>
                  </a:lnTo>
                  <a:lnTo>
                    <a:pt x="1446" y="2368"/>
                  </a:lnTo>
                  <a:lnTo>
                    <a:pt x="1441" y="2361"/>
                  </a:lnTo>
                  <a:lnTo>
                    <a:pt x="1436" y="2353"/>
                  </a:lnTo>
                  <a:close/>
                </a:path>
              </a:pathLst>
            </a:custGeom>
            <a:solidFill>
              <a:srgbClr val="007DC5"/>
            </a:solid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charset="0"/>
                <a:cs typeface="Arial"/>
                <a:sym typeface="Arial"/>
              </a:endParaRPr>
            </a:p>
          </p:txBody>
        </p:sp>
      </p:grpSp>
      <p:grpSp>
        <p:nvGrpSpPr>
          <p:cNvPr id="20" name="Group 19" descr="Pictrue of a bird on a sign"/>
          <p:cNvGrpSpPr/>
          <p:nvPr/>
        </p:nvGrpSpPr>
        <p:grpSpPr>
          <a:xfrm>
            <a:off x="6777016" y="3963623"/>
            <a:ext cx="875144" cy="690102"/>
            <a:chOff x="4187190" y="2764155"/>
            <a:chExt cx="563880" cy="496483"/>
          </a:xfrm>
          <a:effectLst>
            <a:outerShdw blurRad="76200" dir="18900000" sy="23000" kx="-1200000" algn="bl" rotWithShape="0">
              <a:prstClr val="black">
                <a:alpha val="20000"/>
              </a:prstClr>
            </a:outerShdw>
          </a:effectLst>
        </p:grpSpPr>
        <p:sp>
          <p:nvSpPr>
            <p:cNvPr id="21" name="Rectangle 20"/>
            <p:cNvSpPr/>
            <p:nvPr/>
          </p:nvSpPr>
          <p:spPr bwMode="auto">
            <a:xfrm>
              <a:off x="4187190" y="2764155"/>
              <a:ext cx="563880" cy="257175"/>
            </a:xfrm>
            <a:prstGeom prst="rect">
              <a:avLst/>
            </a:prstGeom>
            <a:solidFill>
              <a:schemeClr val="bg1">
                <a:lumMod val="95000"/>
              </a:schemeClr>
            </a:solidFill>
            <a:ln w="12700" cap="flat" cmpd="sng" algn="ctr">
              <a:solidFill>
                <a:srgbClr val="969696"/>
              </a:solidFill>
              <a:prstDash val="solid"/>
              <a:round/>
              <a:headEnd type="none" w="med" len="med"/>
              <a:tailEnd type="none" w="med" len="med"/>
            </a:ln>
            <a:effectLst/>
          </p:spPr>
          <p:txBody>
            <a:bodyPr wrap="none"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22" name="Group 21"/>
            <p:cNvGrpSpPr/>
            <p:nvPr/>
          </p:nvGrpSpPr>
          <p:grpSpPr>
            <a:xfrm>
              <a:off x="4265115" y="3021330"/>
              <a:ext cx="411647" cy="239308"/>
              <a:chOff x="4333695" y="2934250"/>
              <a:chExt cx="411647" cy="238758"/>
            </a:xfrm>
            <a:solidFill>
              <a:schemeClr val="bg1">
                <a:lumMod val="65000"/>
              </a:schemeClr>
            </a:solidFill>
          </p:grpSpPr>
          <p:sp>
            <p:nvSpPr>
              <p:cNvPr id="24" name="Rectangle 23"/>
              <p:cNvSpPr/>
              <p:nvPr/>
            </p:nvSpPr>
            <p:spPr bwMode="auto">
              <a:xfrm>
                <a:off x="4333695" y="2934250"/>
                <a:ext cx="47805" cy="238757"/>
              </a:xfrm>
              <a:prstGeom prst="rect">
                <a:avLst/>
              </a:prstGeom>
              <a:grpFill/>
              <a:ln w="12700" cap="flat" cmpd="sng" algn="ctr">
                <a:solidFill>
                  <a:srgbClr val="969696"/>
                </a:solidFill>
                <a:prstDash val="solid"/>
                <a:round/>
                <a:headEnd type="none" w="med" len="med"/>
                <a:tailEnd type="none" w="med" len="med"/>
              </a:ln>
              <a:effectLst/>
            </p:spPr>
            <p:txBody>
              <a:bodyPr wrap="none"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sp>
            <p:nvSpPr>
              <p:cNvPr id="25" name="Rectangle 24"/>
              <p:cNvSpPr/>
              <p:nvPr/>
            </p:nvSpPr>
            <p:spPr bwMode="auto">
              <a:xfrm>
                <a:off x="4697537" y="2934251"/>
                <a:ext cx="47805" cy="238757"/>
              </a:xfrm>
              <a:prstGeom prst="rect">
                <a:avLst/>
              </a:prstGeom>
              <a:grpFill/>
              <a:ln w="12700" cap="flat" cmpd="sng" algn="ctr">
                <a:solidFill>
                  <a:srgbClr val="969696"/>
                </a:solidFill>
                <a:prstDash val="solid"/>
                <a:round/>
                <a:headEnd type="none" w="med" len="med"/>
                <a:tailEnd type="none" w="med" len="med"/>
              </a:ln>
              <a:effectLst/>
            </p:spPr>
            <p:txBody>
              <a:bodyPr wrap="none"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grpSp>
        <p:pic>
          <p:nvPicPr>
            <p:cNvPr id="23" name="Picture 22" descr="Picture of a bird on a sig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7434" y="2793535"/>
              <a:ext cx="224568" cy="197992"/>
            </a:xfrm>
            <a:prstGeom prst="rect">
              <a:avLst/>
            </a:prstGeom>
          </p:spPr>
        </p:pic>
      </p:grpSp>
      <p:grpSp>
        <p:nvGrpSpPr>
          <p:cNvPr id="63" name="Group 62" descr="Piture of a Wi-Fi signal on a sigm"/>
          <p:cNvGrpSpPr>
            <a:grpSpLocks/>
          </p:cNvGrpSpPr>
          <p:nvPr/>
        </p:nvGrpSpPr>
        <p:grpSpPr bwMode="auto">
          <a:xfrm>
            <a:off x="8275598" y="3628865"/>
            <a:ext cx="736732" cy="594537"/>
            <a:chOff x="6256479" y="2291715"/>
            <a:chExt cx="563880" cy="496483"/>
          </a:xfrm>
        </p:grpSpPr>
        <p:grpSp>
          <p:nvGrpSpPr>
            <p:cNvPr id="64" name="Group 63"/>
            <p:cNvGrpSpPr/>
            <p:nvPr/>
          </p:nvGrpSpPr>
          <p:grpSpPr>
            <a:xfrm>
              <a:off x="6256479" y="2291715"/>
              <a:ext cx="563880" cy="496483"/>
              <a:chOff x="4187190" y="2764155"/>
              <a:chExt cx="563880" cy="496483"/>
            </a:xfrm>
            <a:effectLst>
              <a:outerShdw blurRad="76200" dir="18900000" sy="23000" kx="-1200000" algn="bl" rotWithShape="0">
                <a:prstClr val="black">
                  <a:alpha val="20000"/>
                </a:prstClr>
              </a:outerShdw>
            </a:effectLst>
          </p:grpSpPr>
          <p:sp>
            <p:nvSpPr>
              <p:cNvPr id="72" name="Rectangle 71"/>
              <p:cNvSpPr/>
              <p:nvPr/>
            </p:nvSpPr>
            <p:spPr bwMode="auto">
              <a:xfrm>
                <a:off x="4187190" y="2764155"/>
                <a:ext cx="563880" cy="257175"/>
              </a:xfrm>
              <a:prstGeom prst="rect">
                <a:avLst/>
              </a:prstGeom>
              <a:solidFill>
                <a:schemeClr val="bg1">
                  <a:lumMod val="95000"/>
                </a:schemeClr>
              </a:solidFill>
              <a:ln w="12700" cap="flat" cmpd="sng" algn="ctr">
                <a:solidFill>
                  <a:srgbClr val="969696"/>
                </a:solidFill>
                <a:prstDash val="solid"/>
                <a:round/>
                <a:headEnd type="none" w="med" len="med"/>
                <a:tailEnd type="none" w="med" len="med"/>
              </a:ln>
              <a:effectLst/>
            </p:spPr>
            <p:txBody>
              <a:bodyPr wrap="none"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73" name="Group 72"/>
              <p:cNvGrpSpPr/>
              <p:nvPr/>
            </p:nvGrpSpPr>
            <p:grpSpPr>
              <a:xfrm>
                <a:off x="4265115" y="3021330"/>
                <a:ext cx="411647" cy="239308"/>
                <a:chOff x="4333695" y="2934250"/>
                <a:chExt cx="411647" cy="238758"/>
              </a:xfrm>
              <a:solidFill>
                <a:schemeClr val="bg1">
                  <a:lumMod val="65000"/>
                </a:schemeClr>
              </a:solidFill>
            </p:grpSpPr>
            <p:sp>
              <p:nvSpPr>
                <p:cNvPr id="74" name="Rectangle 73"/>
                <p:cNvSpPr/>
                <p:nvPr/>
              </p:nvSpPr>
              <p:spPr bwMode="auto">
                <a:xfrm>
                  <a:off x="4333695" y="2934250"/>
                  <a:ext cx="47805" cy="238757"/>
                </a:xfrm>
                <a:prstGeom prst="rect">
                  <a:avLst/>
                </a:prstGeom>
                <a:grpFill/>
                <a:ln w="12700" cap="flat" cmpd="sng" algn="ctr">
                  <a:solidFill>
                    <a:srgbClr val="969696"/>
                  </a:solidFill>
                  <a:prstDash val="solid"/>
                  <a:round/>
                  <a:headEnd type="none" w="med" len="med"/>
                  <a:tailEnd type="none" w="med" len="med"/>
                </a:ln>
                <a:effectLst/>
              </p:spPr>
              <p:txBody>
                <a:bodyPr wrap="none"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sp>
              <p:nvSpPr>
                <p:cNvPr id="75" name="Rectangle 74"/>
                <p:cNvSpPr/>
                <p:nvPr/>
              </p:nvSpPr>
              <p:spPr bwMode="auto">
                <a:xfrm>
                  <a:off x="4697537" y="2934251"/>
                  <a:ext cx="47805" cy="238757"/>
                </a:xfrm>
                <a:prstGeom prst="rect">
                  <a:avLst/>
                </a:prstGeom>
                <a:grpFill/>
                <a:ln w="12700" cap="flat" cmpd="sng" algn="ctr">
                  <a:solidFill>
                    <a:srgbClr val="969696"/>
                  </a:solidFill>
                  <a:prstDash val="solid"/>
                  <a:round/>
                  <a:headEnd type="none" w="med" len="med"/>
                  <a:tailEnd type="none" w="med" len="med"/>
                </a:ln>
                <a:effectLst/>
              </p:spPr>
              <p:txBody>
                <a:bodyPr wrap="none"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grpSp>
        </p:grpSp>
        <p:grpSp>
          <p:nvGrpSpPr>
            <p:cNvPr id="15396" name="Group 64"/>
            <p:cNvGrpSpPr>
              <a:grpSpLocks/>
            </p:cNvGrpSpPr>
            <p:nvPr/>
          </p:nvGrpSpPr>
          <p:grpSpPr bwMode="auto">
            <a:xfrm>
              <a:off x="6438142" y="2313410"/>
              <a:ext cx="200553" cy="196512"/>
              <a:chOff x="6460771" y="2313410"/>
              <a:chExt cx="200553" cy="196512"/>
            </a:xfrm>
          </p:grpSpPr>
          <p:sp>
            <p:nvSpPr>
              <p:cNvPr id="15397" name="Freeform 10118"/>
              <p:cNvSpPr>
                <a:spLocks/>
              </p:cNvSpPr>
              <p:nvPr/>
            </p:nvSpPr>
            <p:spPr bwMode="auto">
              <a:xfrm rot="35215">
                <a:off x="6460771" y="2454137"/>
                <a:ext cx="54687" cy="55785"/>
              </a:xfrm>
              <a:custGeom>
                <a:avLst/>
                <a:gdLst>
                  <a:gd name="T0" fmla="*/ 0 w 207"/>
                  <a:gd name="T1" fmla="*/ 2147483646 h 215"/>
                  <a:gd name="T2" fmla="*/ 2147483646 w 207"/>
                  <a:gd name="T3" fmla="*/ 2147483646 h 215"/>
                  <a:gd name="T4" fmla="*/ 2147483646 w 207"/>
                  <a:gd name="T5" fmla="*/ 2147483646 h 215"/>
                  <a:gd name="T6" fmla="*/ 2147483646 w 207"/>
                  <a:gd name="T7" fmla="*/ 2147483646 h 215"/>
                  <a:gd name="T8" fmla="*/ 2147483646 w 207"/>
                  <a:gd name="T9" fmla="*/ 2147483646 h 215"/>
                  <a:gd name="T10" fmla="*/ 2147483646 w 207"/>
                  <a:gd name="T11" fmla="*/ 2147483646 h 215"/>
                  <a:gd name="T12" fmla="*/ 2147483646 w 207"/>
                  <a:gd name="T13" fmla="*/ 2147483646 h 215"/>
                  <a:gd name="T14" fmla="*/ 2147483646 w 207"/>
                  <a:gd name="T15" fmla="*/ 2147483646 h 215"/>
                  <a:gd name="T16" fmla="*/ 2147483646 w 207"/>
                  <a:gd name="T17" fmla="*/ 2147483646 h 215"/>
                  <a:gd name="T18" fmla="*/ 2147483646 w 207"/>
                  <a:gd name="T19" fmla="*/ 2147483646 h 215"/>
                  <a:gd name="T20" fmla="*/ 2147483646 w 207"/>
                  <a:gd name="T21" fmla="*/ 2147483646 h 215"/>
                  <a:gd name="T22" fmla="*/ 2147483646 w 207"/>
                  <a:gd name="T23" fmla="*/ 2147483646 h 215"/>
                  <a:gd name="T24" fmla="*/ 2147483646 w 207"/>
                  <a:gd name="T25" fmla="*/ 2147483646 h 215"/>
                  <a:gd name="T26" fmla="*/ 2147483646 w 207"/>
                  <a:gd name="T27" fmla="*/ 2147483646 h 215"/>
                  <a:gd name="T28" fmla="*/ 2147483646 w 207"/>
                  <a:gd name="T29" fmla="*/ 2147483646 h 215"/>
                  <a:gd name="T30" fmla="*/ 2147483646 w 207"/>
                  <a:gd name="T31" fmla="*/ 2147483646 h 215"/>
                  <a:gd name="T32" fmla="*/ 2147483646 w 207"/>
                  <a:gd name="T33" fmla="*/ 2147483646 h 215"/>
                  <a:gd name="T34" fmla="*/ 2147483646 w 207"/>
                  <a:gd name="T35" fmla="*/ 2147483646 h 215"/>
                  <a:gd name="T36" fmla="*/ 2147483646 w 207"/>
                  <a:gd name="T37" fmla="*/ 2147483646 h 215"/>
                  <a:gd name="T38" fmla="*/ 2147483646 w 207"/>
                  <a:gd name="T39" fmla="*/ 2147483646 h 215"/>
                  <a:gd name="T40" fmla="*/ 2147483646 w 207"/>
                  <a:gd name="T41" fmla="*/ 2147483646 h 215"/>
                  <a:gd name="T42" fmla="*/ 2147483646 w 207"/>
                  <a:gd name="T43" fmla="*/ 2147483646 h 215"/>
                  <a:gd name="T44" fmla="*/ 2147483646 w 207"/>
                  <a:gd name="T45" fmla="*/ 2147483646 h 215"/>
                  <a:gd name="T46" fmla="*/ 2147483646 w 207"/>
                  <a:gd name="T47" fmla="*/ 0 h 215"/>
                  <a:gd name="T48" fmla="*/ 2147483646 w 207"/>
                  <a:gd name="T49" fmla="*/ 0 h 215"/>
                  <a:gd name="T50" fmla="*/ 2147483646 w 207"/>
                  <a:gd name="T51" fmla="*/ 2147483646 h 215"/>
                  <a:gd name="T52" fmla="*/ 2147483646 w 207"/>
                  <a:gd name="T53" fmla="*/ 2147483646 h 215"/>
                  <a:gd name="T54" fmla="*/ 2147483646 w 207"/>
                  <a:gd name="T55" fmla="*/ 2147483646 h 215"/>
                  <a:gd name="T56" fmla="*/ 2147483646 w 207"/>
                  <a:gd name="T57" fmla="*/ 2147483646 h 215"/>
                  <a:gd name="T58" fmla="*/ 2147483646 w 207"/>
                  <a:gd name="T59" fmla="*/ 2147483646 h 215"/>
                  <a:gd name="T60" fmla="*/ 2147483646 w 207"/>
                  <a:gd name="T61" fmla="*/ 2147483646 h 215"/>
                  <a:gd name="T62" fmla="*/ 0 w 207"/>
                  <a:gd name="T63" fmla="*/ 2147483646 h 2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7" h="215">
                    <a:moveTo>
                      <a:pt x="0" y="108"/>
                    </a:moveTo>
                    <a:lnTo>
                      <a:pt x="0" y="119"/>
                    </a:lnTo>
                    <a:lnTo>
                      <a:pt x="2" y="130"/>
                    </a:lnTo>
                    <a:lnTo>
                      <a:pt x="4" y="139"/>
                    </a:lnTo>
                    <a:lnTo>
                      <a:pt x="8" y="149"/>
                    </a:lnTo>
                    <a:lnTo>
                      <a:pt x="12" y="159"/>
                    </a:lnTo>
                    <a:lnTo>
                      <a:pt x="17" y="168"/>
                    </a:lnTo>
                    <a:lnTo>
                      <a:pt x="24" y="176"/>
                    </a:lnTo>
                    <a:lnTo>
                      <a:pt x="30" y="184"/>
                    </a:lnTo>
                    <a:lnTo>
                      <a:pt x="38" y="190"/>
                    </a:lnTo>
                    <a:lnTo>
                      <a:pt x="45" y="197"/>
                    </a:lnTo>
                    <a:lnTo>
                      <a:pt x="54" y="202"/>
                    </a:lnTo>
                    <a:lnTo>
                      <a:pt x="64" y="206"/>
                    </a:lnTo>
                    <a:lnTo>
                      <a:pt x="72" y="211"/>
                    </a:lnTo>
                    <a:lnTo>
                      <a:pt x="83" y="213"/>
                    </a:lnTo>
                    <a:lnTo>
                      <a:pt x="93" y="215"/>
                    </a:lnTo>
                    <a:lnTo>
                      <a:pt x="104" y="215"/>
                    </a:lnTo>
                    <a:lnTo>
                      <a:pt x="115" y="215"/>
                    </a:lnTo>
                    <a:lnTo>
                      <a:pt x="124" y="213"/>
                    </a:lnTo>
                    <a:lnTo>
                      <a:pt x="135" y="211"/>
                    </a:lnTo>
                    <a:lnTo>
                      <a:pt x="144" y="206"/>
                    </a:lnTo>
                    <a:lnTo>
                      <a:pt x="153" y="202"/>
                    </a:lnTo>
                    <a:lnTo>
                      <a:pt x="162" y="197"/>
                    </a:lnTo>
                    <a:lnTo>
                      <a:pt x="170" y="190"/>
                    </a:lnTo>
                    <a:lnTo>
                      <a:pt x="177" y="184"/>
                    </a:lnTo>
                    <a:lnTo>
                      <a:pt x="184" y="176"/>
                    </a:lnTo>
                    <a:lnTo>
                      <a:pt x="190" y="168"/>
                    </a:lnTo>
                    <a:lnTo>
                      <a:pt x="196" y="159"/>
                    </a:lnTo>
                    <a:lnTo>
                      <a:pt x="200" y="149"/>
                    </a:lnTo>
                    <a:lnTo>
                      <a:pt x="203" y="139"/>
                    </a:lnTo>
                    <a:lnTo>
                      <a:pt x="205" y="130"/>
                    </a:lnTo>
                    <a:lnTo>
                      <a:pt x="207" y="119"/>
                    </a:lnTo>
                    <a:lnTo>
                      <a:pt x="207" y="108"/>
                    </a:lnTo>
                    <a:lnTo>
                      <a:pt x="207" y="96"/>
                    </a:lnTo>
                    <a:lnTo>
                      <a:pt x="205" y="87"/>
                    </a:lnTo>
                    <a:lnTo>
                      <a:pt x="203" y="76"/>
                    </a:lnTo>
                    <a:lnTo>
                      <a:pt x="200" y="66"/>
                    </a:lnTo>
                    <a:lnTo>
                      <a:pt x="196" y="56"/>
                    </a:lnTo>
                    <a:lnTo>
                      <a:pt x="190" y="48"/>
                    </a:lnTo>
                    <a:lnTo>
                      <a:pt x="184" y="39"/>
                    </a:lnTo>
                    <a:lnTo>
                      <a:pt x="177" y="31"/>
                    </a:lnTo>
                    <a:lnTo>
                      <a:pt x="170" y="25"/>
                    </a:lnTo>
                    <a:lnTo>
                      <a:pt x="162" y="19"/>
                    </a:lnTo>
                    <a:lnTo>
                      <a:pt x="153" y="13"/>
                    </a:lnTo>
                    <a:lnTo>
                      <a:pt x="144" y="9"/>
                    </a:lnTo>
                    <a:lnTo>
                      <a:pt x="135" y="4"/>
                    </a:lnTo>
                    <a:lnTo>
                      <a:pt x="124" y="2"/>
                    </a:lnTo>
                    <a:lnTo>
                      <a:pt x="115" y="0"/>
                    </a:lnTo>
                    <a:lnTo>
                      <a:pt x="104" y="0"/>
                    </a:lnTo>
                    <a:lnTo>
                      <a:pt x="93" y="0"/>
                    </a:lnTo>
                    <a:lnTo>
                      <a:pt x="83" y="2"/>
                    </a:lnTo>
                    <a:lnTo>
                      <a:pt x="72" y="4"/>
                    </a:lnTo>
                    <a:lnTo>
                      <a:pt x="64" y="9"/>
                    </a:lnTo>
                    <a:lnTo>
                      <a:pt x="54" y="13"/>
                    </a:lnTo>
                    <a:lnTo>
                      <a:pt x="45" y="19"/>
                    </a:lnTo>
                    <a:lnTo>
                      <a:pt x="38" y="25"/>
                    </a:lnTo>
                    <a:lnTo>
                      <a:pt x="30" y="31"/>
                    </a:lnTo>
                    <a:lnTo>
                      <a:pt x="24" y="39"/>
                    </a:lnTo>
                    <a:lnTo>
                      <a:pt x="17" y="48"/>
                    </a:lnTo>
                    <a:lnTo>
                      <a:pt x="12" y="56"/>
                    </a:lnTo>
                    <a:lnTo>
                      <a:pt x="8" y="66"/>
                    </a:lnTo>
                    <a:lnTo>
                      <a:pt x="4" y="76"/>
                    </a:lnTo>
                    <a:lnTo>
                      <a:pt x="2" y="87"/>
                    </a:lnTo>
                    <a:lnTo>
                      <a:pt x="0" y="96"/>
                    </a:lnTo>
                    <a:lnTo>
                      <a:pt x="0" y="108"/>
                    </a:ln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398" name="Freeform 10119"/>
              <p:cNvSpPr>
                <a:spLocks/>
              </p:cNvSpPr>
              <p:nvPr/>
            </p:nvSpPr>
            <p:spPr bwMode="auto">
              <a:xfrm rot="35215">
                <a:off x="6472024" y="2313410"/>
                <a:ext cx="189300" cy="194213"/>
              </a:xfrm>
              <a:custGeom>
                <a:avLst/>
                <a:gdLst>
                  <a:gd name="T0" fmla="*/ 0 w 721"/>
                  <a:gd name="T1" fmla="*/ 2147483646 h 751"/>
                  <a:gd name="T2" fmla="*/ 2147483646 w 721"/>
                  <a:gd name="T3" fmla="*/ 2147483646 h 751"/>
                  <a:gd name="T4" fmla="*/ 2147483646 w 721"/>
                  <a:gd name="T5" fmla="*/ 2147483646 h 751"/>
                  <a:gd name="T6" fmla="*/ 2147483646 w 721"/>
                  <a:gd name="T7" fmla="*/ 2147483646 h 751"/>
                  <a:gd name="T8" fmla="*/ 2147483646 w 721"/>
                  <a:gd name="T9" fmla="*/ 2147483646 h 751"/>
                  <a:gd name="T10" fmla="*/ 2147483646 w 721"/>
                  <a:gd name="T11" fmla="*/ 2147483646 h 751"/>
                  <a:gd name="T12" fmla="*/ 2147483646 w 721"/>
                  <a:gd name="T13" fmla="*/ 2147483646 h 751"/>
                  <a:gd name="T14" fmla="*/ 2147483646 w 721"/>
                  <a:gd name="T15" fmla="*/ 2147483646 h 751"/>
                  <a:gd name="T16" fmla="*/ 2147483646 w 721"/>
                  <a:gd name="T17" fmla="*/ 2147483646 h 751"/>
                  <a:gd name="T18" fmla="*/ 2147483646 w 721"/>
                  <a:gd name="T19" fmla="*/ 2147483646 h 751"/>
                  <a:gd name="T20" fmla="*/ 2147483646 w 721"/>
                  <a:gd name="T21" fmla="*/ 2147483646 h 751"/>
                  <a:gd name="T22" fmla="*/ 2147483646 w 721"/>
                  <a:gd name="T23" fmla="*/ 2147483646 h 751"/>
                  <a:gd name="T24" fmla="*/ 2147483646 w 721"/>
                  <a:gd name="T25" fmla="*/ 2147483646 h 751"/>
                  <a:gd name="T26" fmla="*/ 2147483646 w 721"/>
                  <a:gd name="T27" fmla="*/ 2147483646 h 751"/>
                  <a:gd name="T28" fmla="*/ 2147483646 w 721"/>
                  <a:gd name="T29" fmla="*/ 2147483646 h 751"/>
                  <a:gd name="T30" fmla="*/ 2147483646 w 721"/>
                  <a:gd name="T31" fmla="*/ 2147483646 h 751"/>
                  <a:gd name="T32" fmla="*/ 2147483646 w 721"/>
                  <a:gd name="T33" fmla="*/ 2147483646 h 751"/>
                  <a:gd name="T34" fmla="*/ 2147483646 w 721"/>
                  <a:gd name="T35" fmla="*/ 2147483646 h 751"/>
                  <a:gd name="T36" fmla="*/ 2147483646 w 721"/>
                  <a:gd name="T37" fmla="*/ 2147483646 h 751"/>
                  <a:gd name="T38" fmla="*/ 2147483646 w 721"/>
                  <a:gd name="T39" fmla="*/ 2147483646 h 751"/>
                  <a:gd name="T40" fmla="*/ 2147483646 w 721"/>
                  <a:gd name="T41" fmla="*/ 2147483646 h 751"/>
                  <a:gd name="T42" fmla="*/ 2147483646 w 721"/>
                  <a:gd name="T43" fmla="*/ 2147483646 h 751"/>
                  <a:gd name="T44" fmla="*/ 2147483646 w 721"/>
                  <a:gd name="T45" fmla="*/ 2147483646 h 751"/>
                  <a:gd name="T46" fmla="*/ 2147483646 w 721"/>
                  <a:gd name="T47" fmla="*/ 2147483646 h 751"/>
                  <a:gd name="T48" fmla="*/ 2147483646 w 721"/>
                  <a:gd name="T49" fmla="*/ 2147483646 h 751"/>
                  <a:gd name="T50" fmla="*/ 2147483646 w 721"/>
                  <a:gd name="T51" fmla="*/ 2147483646 h 751"/>
                  <a:gd name="T52" fmla="*/ 2147483646 w 721"/>
                  <a:gd name="T53" fmla="*/ 2147483646 h 751"/>
                  <a:gd name="T54" fmla="*/ 2147483646 w 721"/>
                  <a:gd name="T55" fmla="*/ 2147483646 h 751"/>
                  <a:gd name="T56" fmla="*/ 2147483646 w 721"/>
                  <a:gd name="T57" fmla="*/ 2147483646 h 751"/>
                  <a:gd name="T58" fmla="*/ 2147483646 w 721"/>
                  <a:gd name="T59" fmla="*/ 2147483646 h 751"/>
                  <a:gd name="T60" fmla="*/ 2147483646 w 721"/>
                  <a:gd name="T61" fmla="*/ 2147483646 h 751"/>
                  <a:gd name="T62" fmla="*/ 2147483646 w 721"/>
                  <a:gd name="T63" fmla="*/ 2147483646 h 751"/>
                  <a:gd name="T64" fmla="*/ 2147483646 w 721"/>
                  <a:gd name="T65" fmla="*/ 2147483646 h 751"/>
                  <a:gd name="T66" fmla="*/ 2147483646 w 721"/>
                  <a:gd name="T67" fmla="*/ 2147483646 h 751"/>
                  <a:gd name="T68" fmla="*/ 2147483646 w 721"/>
                  <a:gd name="T69" fmla="*/ 2147483646 h 751"/>
                  <a:gd name="T70" fmla="*/ 2147483646 w 721"/>
                  <a:gd name="T71" fmla="*/ 2147483646 h 751"/>
                  <a:gd name="T72" fmla="*/ 2147483646 w 721"/>
                  <a:gd name="T73" fmla="*/ 2147483646 h 751"/>
                  <a:gd name="T74" fmla="*/ 2147483646 w 721"/>
                  <a:gd name="T75" fmla="*/ 0 h 7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21" h="751">
                    <a:moveTo>
                      <a:pt x="0" y="0"/>
                    </a:moveTo>
                    <a:lnTo>
                      <a:pt x="0" y="157"/>
                    </a:lnTo>
                    <a:lnTo>
                      <a:pt x="21" y="157"/>
                    </a:lnTo>
                    <a:lnTo>
                      <a:pt x="30" y="157"/>
                    </a:lnTo>
                    <a:lnTo>
                      <a:pt x="50" y="158"/>
                    </a:lnTo>
                    <a:lnTo>
                      <a:pt x="79" y="162"/>
                    </a:lnTo>
                    <a:lnTo>
                      <a:pt x="116" y="167"/>
                    </a:lnTo>
                    <a:lnTo>
                      <a:pt x="136" y="171"/>
                    </a:lnTo>
                    <a:lnTo>
                      <a:pt x="158" y="176"/>
                    </a:lnTo>
                    <a:lnTo>
                      <a:pt x="181" y="182"/>
                    </a:lnTo>
                    <a:lnTo>
                      <a:pt x="203" y="189"/>
                    </a:lnTo>
                    <a:lnTo>
                      <a:pt x="228" y="197"/>
                    </a:lnTo>
                    <a:lnTo>
                      <a:pt x="253" y="207"/>
                    </a:lnTo>
                    <a:lnTo>
                      <a:pt x="278" y="219"/>
                    </a:lnTo>
                    <a:lnTo>
                      <a:pt x="303" y="231"/>
                    </a:lnTo>
                    <a:lnTo>
                      <a:pt x="327" y="246"/>
                    </a:lnTo>
                    <a:lnTo>
                      <a:pt x="352" y="262"/>
                    </a:lnTo>
                    <a:lnTo>
                      <a:pt x="377" y="280"/>
                    </a:lnTo>
                    <a:lnTo>
                      <a:pt x="401" y="300"/>
                    </a:lnTo>
                    <a:lnTo>
                      <a:pt x="424" y="321"/>
                    </a:lnTo>
                    <a:lnTo>
                      <a:pt x="445" y="346"/>
                    </a:lnTo>
                    <a:lnTo>
                      <a:pt x="467" y="372"/>
                    </a:lnTo>
                    <a:lnTo>
                      <a:pt x="486" y="401"/>
                    </a:lnTo>
                    <a:lnTo>
                      <a:pt x="504" y="433"/>
                    </a:lnTo>
                    <a:lnTo>
                      <a:pt x="520" y="467"/>
                    </a:lnTo>
                    <a:lnTo>
                      <a:pt x="534" y="504"/>
                    </a:lnTo>
                    <a:lnTo>
                      <a:pt x="546" y="543"/>
                    </a:lnTo>
                    <a:lnTo>
                      <a:pt x="555" y="585"/>
                    </a:lnTo>
                    <a:lnTo>
                      <a:pt x="562" y="630"/>
                    </a:lnTo>
                    <a:lnTo>
                      <a:pt x="566" y="679"/>
                    </a:lnTo>
                    <a:lnTo>
                      <a:pt x="568" y="730"/>
                    </a:lnTo>
                    <a:lnTo>
                      <a:pt x="568" y="751"/>
                    </a:lnTo>
                    <a:lnTo>
                      <a:pt x="721" y="751"/>
                    </a:lnTo>
                    <a:lnTo>
                      <a:pt x="721" y="730"/>
                    </a:lnTo>
                    <a:lnTo>
                      <a:pt x="720" y="695"/>
                    </a:lnTo>
                    <a:lnTo>
                      <a:pt x="718" y="662"/>
                    </a:lnTo>
                    <a:lnTo>
                      <a:pt x="715" y="629"/>
                    </a:lnTo>
                    <a:lnTo>
                      <a:pt x="712" y="598"/>
                    </a:lnTo>
                    <a:lnTo>
                      <a:pt x="708" y="568"/>
                    </a:lnTo>
                    <a:lnTo>
                      <a:pt x="702" y="539"/>
                    </a:lnTo>
                    <a:lnTo>
                      <a:pt x="696" y="510"/>
                    </a:lnTo>
                    <a:lnTo>
                      <a:pt x="688" y="483"/>
                    </a:lnTo>
                    <a:lnTo>
                      <a:pt x="680" y="456"/>
                    </a:lnTo>
                    <a:lnTo>
                      <a:pt x="671" y="432"/>
                    </a:lnTo>
                    <a:lnTo>
                      <a:pt x="661" y="408"/>
                    </a:lnTo>
                    <a:lnTo>
                      <a:pt x="652" y="384"/>
                    </a:lnTo>
                    <a:lnTo>
                      <a:pt x="641" y="361"/>
                    </a:lnTo>
                    <a:lnTo>
                      <a:pt x="629" y="340"/>
                    </a:lnTo>
                    <a:lnTo>
                      <a:pt x="617" y="319"/>
                    </a:lnTo>
                    <a:lnTo>
                      <a:pt x="604" y="300"/>
                    </a:lnTo>
                    <a:lnTo>
                      <a:pt x="591" y="281"/>
                    </a:lnTo>
                    <a:lnTo>
                      <a:pt x="578" y="263"/>
                    </a:lnTo>
                    <a:lnTo>
                      <a:pt x="564" y="246"/>
                    </a:lnTo>
                    <a:lnTo>
                      <a:pt x="550" y="230"/>
                    </a:lnTo>
                    <a:lnTo>
                      <a:pt x="535" y="215"/>
                    </a:lnTo>
                    <a:lnTo>
                      <a:pt x="521" y="199"/>
                    </a:lnTo>
                    <a:lnTo>
                      <a:pt x="506" y="185"/>
                    </a:lnTo>
                    <a:lnTo>
                      <a:pt x="491" y="172"/>
                    </a:lnTo>
                    <a:lnTo>
                      <a:pt x="474" y="159"/>
                    </a:lnTo>
                    <a:lnTo>
                      <a:pt x="459" y="148"/>
                    </a:lnTo>
                    <a:lnTo>
                      <a:pt x="444" y="137"/>
                    </a:lnTo>
                    <a:lnTo>
                      <a:pt x="428" y="126"/>
                    </a:lnTo>
                    <a:lnTo>
                      <a:pt x="398" y="107"/>
                    </a:lnTo>
                    <a:lnTo>
                      <a:pt x="366" y="89"/>
                    </a:lnTo>
                    <a:lnTo>
                      <a:pt x="335" y="74"/>
                    </a:lnTo>
                    <a:lnTo>
                      <a:pt x="304" y="60"/>
                    </a:lnTo>
                    <a:lnTo>
                      <a:pt x="272" y="48"/>
                    </a:lnTo>
                    <a:lnTo>
                      <a:pt x="242" y="38"/>
                    </a:lnTo>
                    <a:lnTo>
                      <a:pt x="213" y="30"/>
                    </a:lnTo>
                    <a:lnTo>
                      <a:pt x="185" y="22"/>
                    </a:lnTo>
                    <a:lnTo>
                      <a:pt x="158" y="16"/>
                    </a:lnTo>
                    <a:lnTo>
                      <a:pt x="133" y="11"/>
                    </a:lnTo>
                    <a:lnTo>
                      <a:pt x="89" y="5"/>
                    </a:lnTo>
                    <a:lnTo>
                      <a:pt x="54" y="2"/>
                    </a:lnTo>
                    <a:lnTo>
                      <a:pt x="30" y="0"/>
                    </a:lnTo>
                    <a:lnTo>
                      <a:pt x="21" y="0"/>
                    </a:lnTo>
                    <a:lnTo>
                      <a:pt x="0" y="0"/>
                    </a:ln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399" name="Freeform 10120"/>
              <p:cNvSpPr>
                <a:spLocks/>
              </p:cNvSpPr>
              <p:nvPr/>
            </p:nvSpPr>
            <p:spPr bwMode="auto">
              <a:xfrm rot="35215">
                <a:off x="6468542" y="2377112"/>
                <a:ext cx="128303" cy="130164"/>
              </a:xfrm>
              <a:custGeom>
                <a:avLst/>
                <a:gdLst>
                  <a:gd name="T0" fmla="*/ 0 w 486"/>
                  <a:gd name="T1" fmla="*/ 2147483646 h 505"/>
                  <a:gd name="T2" fmla="*/ 2147483646 w 486"/>
                  <a:gd name="T3" fmla="*/ 2147483646 h 505"/>
                  <a:gd name="T4" fmla="*/ 2147483646 w 486"/>
                  <a:gd name="T5" fmla="*/ 2147483646 h 505"/>
                  <a:gd name="T6" fmla="*/ 2147483646 w 486"/>
                  <a:gd name="T7" fmla="*/ 2147483646 h 505"/>
                  <a:gd name="T8" fmla="*/ 2147483646 w 486"/>
                  <a:gd name="T9" fmla="*/ 2147483646 h 505"/>
                  <a:gd name="T10" fmla="*/ 2147483646 w 486"/>
                  <a:gd name="T11" fmla="*/ 2147483646 h 505"/>
                  <a:gd name="T12" fmla="*/ 2147483646 w 486"/>
                  <a:gd name="T13" fmla="*/ 2147483646 h 505"/>
                  <a:gd name="T14" fmla="*/ 2147483646 w 486"/>
                  <a:gd name="T15" fmla="*/ 2147483646 h 505"/>
                  <a:gd name="T16" fmla="*/ 2147483646 w 486"/>
                  <a:gd name="T17" fmla="*/ 2147483646 h 505"/>
                  <a:gd name="T18" fmla="*/ 2147483646 w 486"/>
                  <a:gd name="T19" fmla="*/ 2147483646 h 505"/>
                  <a:gd name="T20" fmla="*/ 2147483646 w 486"/>
                  <a:gd name="T21" fmla="*/ 2147483646 h 505"/>
                  <a:gd name="T22" fmla="*/ 2147483646 w 486"/>
                  <a:gd name="T23" fmla="*/ 2147483646 h 505"/>
                  <a:gd name="T24" fmla="*/ 2147483646 w 486"/>
                  <a:gd name="T25" fmla="*/ 2147483646 h 505"/>
                  <a:gd name="T26" fmla="*/ 2147483646 w 486"/>
                  <a:gd name="T27" fmla="*/ 2147483646 h 505"/>
                  <a:gd name="T28" fmla="*/ 2147483646 w 486"/>
                  <a:gd name="T29" fmla="*/ 2147483646 h 505"/>
                  <a:gd name="T30" fmla="*/ 2147483646 w 486"/>
                  <a:gd name="T31" fmla="*/ 2147483646 h 505"/>
                  <a:gd name="T32" fmla="*/ 2147483646 w 486"/>
                  <a:gd name="T33" fmla="*/ 2147483646 h 505"/>
                  <a:gd name="T34" fmla="*/ 2147483646 w 486"/>
                  <a:gd name="T35" fmla="*/ 2147483646 h 505"/>
                  <a:gd name="T36" fmla="*/ 2147483646 w 486"/>
                  <a:gd name="T37" fmla="*/ 2147483646 h 505"/>
                  <a:gd name="T38" fmla="*/ 2147483646 w 486"/>
                  <a:gd name="T39" fmla="*/ 2147483646 h 505"/>
                  <a:gd name="T40" fmla="*/ 2147483646 w 486"/>
                  <a:gd name="T41" fmla="*/ 2147483646 h 505"/>
                  <a:gd name="T42" fmla="*/ 2147483646 w 486"/>
                  <a:gd name="T43" fmla="*/ 2147483646 h 505"/>
                  <a:gd name="T44" fmla="*/ 2147483646 w 486"/>
                  <a:gd name="T45" fmla="*/ 2147483646 h 505"/>
                  <a:gd name="T46" fmla="*/ 2147483646 w 486"/>
                  <a:gd name="T47" fmla="*/ 2147483646 h 505"/>
                  <a:gd name="T48" fmla="*/ 2147483646 w 486"/>
                  <a:gd name="T49" fmla="*/ 2147483646 h 505"/>
                  <a:gd name="T50" fmla="*/ 2147483646 w 486"/>
                  <a:gd name="T51" fmla="*/ 2147483646 h 505"/>
                  <a:gd name="T52" fmla="*/ 2147483646 w 486"/>
                  <a:gd name="T53" fmla="*/ 2147483646 h 505"/>
                  <a:gd name="T54" fmla="*/ 2147483646 w 486"/>
                  <a:gd name="T55" fmla="*/ 2147483646 h 505"/>
                  <a:gd name="T56" fmla="*/ 2147483646 w 486"/>
                  <a:gd name="T57" fmla="*/ 2147483646 h 505"/>
                  <a:gd name="T58" fmla="*/ 2147483646 w 486"/>
                  <a:gd name="T59" fmla="*/ 2147483646 h 505"/>
                  <a:gd name="T60" fmla="*/ 2147483646 w 486"/>
                  <a:gd name="T61" fmla="*/ 2147483646 h 505"/>
                  <a:gd name="T62" fmla="*/ 2147483646 w 486"/>
                  <a:gd name="T63" fmla="*/ 2147483646 h 505"/>
                  <a:gd name="T64" fmla="*/ 2147483646 w 486"/>
                  <a:gd name="T65" fmla="*/ 2147483646 h 505"/>
                  <a:gd name="T66" fmla="*/ 2147483646 w 486"/>
                  <a:gd name="T67" fmla="*/ 0 h 5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86" h="505">
                    <a:moveTo>
                      <a:pt x="0" y="0"/>
                    </a:moveTo>
                    <a:lnTo>
                      <a:pt x="0" y="158"/>
                    </a:lnTo>
                    <a:lnTo>
                      <a:pt x="21" y="158"/>
                    </a:lnTo>
                    <a:lnTo>
                      <a:pt x="25" y="158"/>
                    </a:lnTo>
                    <a:lnTo>
                      <a:pt x="36" y="159"/>
                    </a:lnTo>
                    <a:lnTo>
                      <a:pt x="52" y="160"/>
                    </a:lnTo>
                    <a:lnTo>
                      <a:pt x="74" y="163"/>
                    </a:lnTo>
                    <a:lnTo>
                      <a:pt x="98" y="168"/>
                    </a:lnTo>
                    <a:lnTo>
                      <a:pt x="126" y="176"/>
                    </a:lnTo>
                    <a:lnTo>
                      <a:pt x="140" y="181"/>
                    </a:lnTo>
                    <a:lnTo>
                      <a:pt x="155" y="187"/>
                    </a:lnTo>
                    <a:lnTo>
                      <a:pt x="169" y="193"/>
                    </a:lnTo>
                    <a:lnTo>
                      <a:pt x="184" y="201"/>
                    </a:lnTo>
                    <a:lnTo>
                      <a:pt x="202" y="212"/>
                    </a:lnTo>
                    <a:lnTo>
                      <a:pt x="219" y="223"/>
                    </a:lnTo>
                    <a:lnTo>
                      <a:pt x="235" y="235"/>
                    </a:lnTo>
                    <a:lnTo>
                      <a:pt x="249" y="248"/>
                    </a:lnTo>
                    <a:lnTo>
                      <a:pt x="263" y="263"/>
                    </a:lnTo>
                    <a:lnTo>
                      <a:pt x="275" y="278"/>
                    </a:lnTo>
                    <a:lnTo>
                      <a:pt x="285" y="295"/>
                    </a:lnTo>
                    <a:lnTo>
                      <a:pt x="296" y="312"/>
                    </a:lnTo>
                    <a:lnTo>
                      <a:pt x="305" y="330"/>
                    </a:lnTo>
                    <a:lnTo>
                      <a:pt x="312" y="350"/>
                    </a:lnTo>
                    <a:lnTo>
                      <a:pt x="319" y="369"/>
                    </a:lnTo>
                    <a:lnTo>
                      <a:pt x="324" y="391"/>
                    </a:lnTo>
                    <a:lnTo>
                      <a:pt x="328" y="412"/>
                    </a:lnTo>
                    <a:lnTo>
                      <a:pt x="331" y="435"/>
                    </a:lnTo>
                    <a:lnTo>
                      <a:pt x="333" y="459"/>
                    </a:lnTo>
                    <a:lnTo>
                      <a:pt x="333" y="484"/>
                    </a:lnTo>
                    <a:lnTo>
                      <a:pt x="333" y="505"/>
                    </a:lnTo>
                    <a:lnTo>
                      <a:pt x="486" y="505"/>
                    </a:lnTo>
                    <a:lnTo>
                      <a:pt x="486" y="484"/>
                    </a:lnTo>
                    <a:lnTo>
                      <a:pt x="485" y="461"/>
                    </a:lnTo>
                    <a:lnTo>
                      <a:pt x="484" y="438"/>
                    </a:lnTo>
                    <a:lnTo>
                      <a:pt x="482" y="417"/>
                    </a:lnTo>
                    <a:lnTo>
                      <a:pt x="480" y="396"/>
                    </a:lnTo>
                    <a:lnTo>
                      <a:pt x="477" y="377"/>
                    </a:lnTo>
                    <a:lnTo>
                      <a:pt x="473" y="357"/>
                    </a:lnTo>
                    <a:lnTo>
                      <a:pt x="469" y="338"/>
                    </a:lnTo>
                    <a:lnTo>
                      <a:pt x="464" y="321"/>
                    </a:lnTo>
                    <a:lnTo>
                      <a:pt x="458" y="303"/>
                    </a:lnTo>
                    <a:lnTo>
                      <a:pt x="453" y="286"/>
                    </a:lnTo>
                    <a:lnTo>
                      <a:pt x="446" y="270"/>
                    </a:lnTo>
                    <a:lnTo>
                      <a:pt x="440" y="255"/>
                    </a:lnTo>
                    <a:lnTo>
                      <a:pt x="432" y="240"/>
                    </a:lnTo>
                    <a:lnTo>
                      <a:pt x="425" y="226"/>
                    </a:lnTo>
                    <a:lnTo>
                      <a:pt x="416" y="212"/>
                    </a:lnTo>
                    <a:lnTo>
                      <a:pt x="409" y="199"/>
                    </a:lnTo>
                    <a:lnTo>
                      <a:pt x="390" y="175"/>
                    </a:lnTo>
                    <a:lnTo>
                      <a:pt x="372" y="152"/>
                    </a:lnTo>
                    <a:lnTo>
                      <a:pt x="352" y="133"/>
                    </a:lnTo>
                    <a:lnTo>
                      <a:pt x="332" y="114"/>
                    </a:lnTo>
                    <a:lnTo>
                      <a:pt x="311" y="98"/>
                    </a:lnTo>
                    <a:lnTo>
                      <a:pt x="291" y="83"/>
                    </a:lnTo>
                    <a:lnTo>
                      <a:pt x="270" y="70"/>
                    </a:lnTo>
                    <a:lnTo>
                      <a:pt x="250" y="59"/>
                    </a:lnTo>
                    <a:lnTo>
                      <a:pt x="229" y="48"/>
                    </a:lnTo>
                    <a:lnTo>
                      <a:pt x="208" y="40"/>
                    </a:lnTo>
                    <a:lnTo>
                      <a:pt x="187" y="32"/>
                    </a:lnTo>
                    <a:lnTo>
                      <a:pt x="168" y="25"/>
                    </a:lnTo>
                    <a:lnTo>
                      <a:pt x="148" y="19"/>
                    </a:lnTo>
                    <a:lnTo>
                      <a:pt x="130" y="15"/>
                    </a:lnTo>
                    <a:lnTo>
                      <a:pt x="112" y="11"/>
                    </a:lnTo>
                    <a:lnTo>
                      <a:pt x="95" y="7"/>
                    </a:lnTo>
                    <a:lnTo>
                      <a:pt x="66" y="3"/>
                    </a:lnTo>
                    <a:lnTo>
                      <a:pt x="44" y="1"/>
                    </a:lnTo>
                    <a:lnTo>
                      <a:pt x="28" y="0"/>
                    </a:lnTo>
                    <a:lnTo>
                      <a:pt x="22" y="0"/>
                    </a:lnTo>
                    <a:lnTo>
                      <a:pt x="0" y="0"/>
                    </a:ln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400" name="Freeform 10121"/>
              <p:cNvSpPr>
                <a:spLocks/>
              </p:cNvSpPr>
              <p:nvPr/>
            </p:nvSpPr>
            <p:spPr bwMode="auto">
              <a:xfrm rot="35215">
                <a:off x="6466029" y="2459296"/>
                <a:ext cx="43119" cy="45454"/>
              </a:xfrm>
              <a:custGeom>
                <a:avLst/>
                <a:gdLst>
                  <a:gd name="T0" fmla="*/ 0 w 166"/>
                  <a:gd name="T1" fmla="*/ 2147483646 h 174"/>
                  <a:gd name="T2" fmla="*/ 2147483646 w 166"/>
                  <a:gd name="T3" fmla="*/ 2147483646 h 174"/>
                  <a:gd name="T4" fmla="*/ 2147483646 w 166"/>
                  <a:gd name="T5" fmla="*/ 2147483646 h 174"/>
                  <a:gd name="T6" fmla="*/ 2147483646 w 166"/>
                  <a:gd name="T7" fmla="*/ 2147483646 h 174"/>
                  <a:gd name="T8" fmla="*/ 2147483646 w 166"/>
                  <a:gd name="T9" fmla="*/ 2147483646 h 174"/>
                  <a:gd name="T10" fmla="*/ 2147483646 w 166"/>
                  <a:gd name="T11" fmla="*/ 2147483646 h 174"/>
                  <a:gd name="T12" fmla="*/ 2147483646 w 166"/>
                  <a:gd name="T13" fmla="*/ 2147483646 h 174"/>
                  <a:gd name="T14" fmla="*/ 2147483646 w 166"/>
                  <a:gd name="T15" fmla="*/ 2147483646 h 174"/>
                  <a:gd name="T16" fmla="*/ 2147483646 w 166"/>
                  <a:gd name="T17" fmla="*/ 2147483646 h 174"/>
                  <a:gd name="T18" fmla="*/ 2147483646 w 166"/>
                  <a:gd name="T19" fmla="*/ 2147483646 h 174"/>
                  <a:gd name="T20" fmla="*/ 2147483646 w 166"/>
                  <a:gd name="T21" fmla="*/ 2147483646 h 174"/>
                  <a:gd name="T22" fmla="*/ 2147483646 w 166"/>
                  <a:gd name="T23" fmla="*/ 2147483646 h 174"/>
                  <a:gd name="T24" fmla="*/ 2147483646 w 166"/>
                  <a:gd name="T25" fmla="*/ 2147483646 h 174"/>
                  <a:gd name="T26" fmla="*/ 2147483646 w 166"/>
                  <a:gd name="T27" fmla="*/ 2147483646 h 174"/>
                  <a:gd name="T28" fmla="*/ 2147483646 w 166"/>
                  <a:gd name="T29" fmla="*/ 2147483646 h 174"/>
                  <a:gd name="T30" fmla="*/ 2147483646 w 166"/>
                  <a:gd name="T31" fmla="*/ 2147483646 h 174"/>
                  <a:gd name="T32" fmla="*/ 2147483646 w 166"/>
                  <a:gd name="T33" fmla="*/ 2147483646 h 174"/>
                  <a:gd name="T34" fmla="*/ 2147483646 w 166"/>
                  <a:gd name="T35" fmla="*/ 2147483646 h 174"/>
                  <a:gd name="T36" fmla="*/ 2147483646 w 166"/>
                  <a:gd name="T37" fmla="*/ 2147483646 h 174"/>
                  <a:gd name="T38" fmla="*/ 2147483646 w 166"/>
                  <a:gd name="T39" fmla="*/ 2147483646 h 174"/>
                  <a:gd name="T40" fmla="*/ 2147483646 w 166"/>
                  <a:gd name="T41" fmla="*/ 2147483646 h 174"/>
                  <a:gd name="T42" fmla="*/ 2147483646 w 166"/>
                  <a:gd name="T43" fmla="*/ 2147483646 h 174"/>
                  <a:gd name="T44" fmla="*/ 2147483646 w 166"/>
                  <a:gd name="T45" fmla="*/ 2147483646 h 174"/>
                  <a:gd name="T46" fmla="*/ 2147483646 w 166"/>
                  <a:gd name="T47" fmla="*/ 2147483646 h 174"/>
                  <a:gd name="T48" fmla="*/ 2147483646 w 166"/>
                  <a:gd name="T49" fmla="*/ 2147483646 h 174"/>
                  <a:gd name="T50" fmla="*/ 2147483646 w 166"/>
                  <a:gd name="T51" fmla="*/ 2147483646 h 174"/>
                  <a:gd name="T52" fmla="*/ 2147483646 w 166"/>
                  <a:gd name="T53" fmla="*/ 2147483646 h 174"/>
                  <a:gd name="T54" fmla="*/ 2147483646 w 166"/>
                  <a:gd name="T55" fmla="*/ 2147483646 h 174"/>
                  <a:gd name="T56" fmla="*/ 2147483646 w 166"/>
                  <a:gd name="T57" fmla="*/ 2147483646 h 174"/>
                  <a:gd name="T58" fmla="*/ 2147483646 w 166"/>
                  <a:gd name="T59" fmla="*/ 2147483646 h 174"/>
                  <a:gd name="T60" fmla="*/ 2147483646 w 166"/>
                  <a:gd name="T61" fmla="*/ 2147483646 h 174"/>
                  <a:gd name="T62" fmla="*/ 0 w 166"/>
                  <a:gd name="T63" fmla="*/ 2147483646 h 1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6" h="174">
                    <a:moveTo>
                      <a:pt x="0" y="87"/>
                    </a:moveTo>
                    <a:lnTo>
                      <a:pt x="0" y="96"/>
                    </a:lnTo>
                    <a:lnTo>
                      <a:pt x="2" y="104"/>
                    </a:lnTo>
                    <a:lnTo>
                      <a:pt x="4" y="112"/>
                    </a:lnTo>
                    <a:lnTo>
                      <a:pt x="6" y="121"/>
                    </a:lnTo>
                    <a:lnTo>
                      <a:pt x="9" y="128"/>
                    </a:lnTo>
                    <a:lnTo>
                      <a:pt x="14" y="136"/>
                    </a:lnTo>
                    <a:lnTo>
                      <a:pt x="19" y="142"/>
                    </a:lnTo>
                    <a:lnTo>
                      <a:pt x="24" y="148"/>
                    </a:lnTo>
                    <a:lnTo>
                      <a:pt x="30" y="154"/>
                    </a:lnTo>
                    <a:lnTo>
                      <a:pt x="36" y="158"/>
                    </a:lnTo>
                    <a:lnTo>
                      <a:pt x="43" y="163"/>
                    </a:lnTo>
                    <a:lnTo>
                      <a:pt x="50" y="167"/>
                    </a:lnTo>
                    <a:lnTo>
                      <a:pt x="58" y="169"/>
                    </a:lnTo>
                    <a:lnTo>
                      <a:pt x="67" y="171"/>
                    </a:lnTo>
                    <a:lnTo>
                      <a:pt x="74" y="174"/>
                    </a:lnTo>
                    <a:lnTo>
                      <a:pt x="83" y="174"/>
                    </a:lnTo>
                    <a:lnTo>
                      <a:pt x="91" y="174"/>
                    </a:lnTo>
                    <a:lnTo>
                      <a:pt x="100" y="171"/>
                    </a:lnTo>
                    <a:lnTo>
                      <a:pt x="108" y="169"/>
                    </a:lnTo>
                    <a:lnTo>
                      <a:pt x="115" y="167"/>
                    </a:lnTo>
                    <a:lnTo>
                      <a:pt x="123" y="163"/>
                    </a:lnTo>
                    <a:lnTo>
                      <a:pt x="129" y="158"/>
                    </a:lnTo>
                    <a:lnTo>
                      <a:pt x="136" y="154"/>
                    </a:lnTo>
                    <a:lnTo>
                      <a:pt x="141" y="148"/>
                    </a:lnTo>
                    <a:lnTo>
                      <a:pt x="147" y="142"/>
                    </a:lnTo>
                    <a:lnTo>
                      <a:pt x="152" y="136"/>
                    </a:lnTo>
                    <a:lnTo>
                      <a:pt x="156" y="128"/>
                    </a:lnTo>
                    <a:lnTo>
                      <a:pt x="159" y="121"/>
                    </a:lnTo>
                    <a:lnTo>
                      <a:pt x="163" y="112"/>
                    </a:lnTo>
                    <a:lnTo>
                      <a:pt x="164" y="104"/>
                    </a:lnTo>
                    <a:lnTo>
                      <a:pt x="166" y="96"/>
                    </a:lnTo>
                    <a:lnTo>
                      <a:pt x="166" y="87"/>
                    </a:lnTo>
                    <a:lnTo>
                      <a:pt x="166" y="77"/>
                    </a:lnTo>
                    <a:lnTo>
                      <a:pt x="164" y="69"/>
                    </a:lnTo>
                    <a:lnTo>
                      <a:pt x="163" y="61"/>
                    </a:lnTo>
                    <a:lnTo>
                      <a:pt x="159" y="53"/>
                    </a:lnTo>
                    <a:lnTo>
                      <a:pt x="156" y="45"/>
                    </a:lnTo>
                    <a:lnTo>
                      <a:pt x="152" y="39"/>
                    </a:lnTo>
                    <a:lnTo>
                      <a:pt x="147" y="31"/>
                    </a:lnTo>
                    <a:lnTo>
                      <a:pt x="141" y="26"/>
                    </a:lnTo>
                    <a:lnTo>
                      <a:pt x="136" y="20"/>
                    </a:lnTo>
                    <a:lnTo>
                      <a:pt x="129" y="15"/>
                    </a:lnTo>
                    <a:lnTo>
                      <a:pt x="123" y="10"/>
                    </a:lnTo>
                    <a:lnTo>
                      <a:pt x="115" y="6"/>
                    </a:lnTo>
                    <a:lnTo>
                      <a:pt x="108" y="4"/>
                    </a:lnTo>
                    <a:lnTo>
                      <a:pt x="100" y="2"/>
                    </a:lnTo>
                    <a:lnTo>
                      <a:pt x="91" y="1"/>
                    </a:lnTo>
                    <a:lnTo>
                      <a:pt x="83" y="0"/>
                    </a:lnTo>
                    <a:lnTo>
                      <a:pt x="74" y="1"/>
                    </a:lnTo>
                    <a:lnTo>
                      <a:pt x="67" y="2"/>
                    </a:lnTo>
                    <a:lnTo>
                      <a:pt x="58" y="4"/>
                    </a:lnTo>
                    <a:lnTo>
                      <a:pt x="50" y="6"/>
                    </a:lnTo>
                    <a:lnTo>
                      <a:pt x="43" y="10"/>
                    </a:lnTo>
                    <a:lnTo>
                      <a:pt x="36" y="15"/>
                    </a:lnTo>
                    <a:lnTo>
                      <a:pt x="30" y="20"/>
                    </a:lnTo>
                    <a:lnTo>
                      <a:pt x="24" y="26"/>
                    </a:lnTo>
                    <a:lnTo>
                      <a:pt x="19" y="31"/>
                    </a:lnTo>
                    <a:lnTo>
                      <a:pt x="14" y="39"/>
                    </a:lnTo>
                    <a:lnTo>
                      <a:pt x="9" y="45"/>
                    </a:lnTo>
                    <a:lnTo>
                      <a:pt x="6" y="53"/>
                    </a:lnTo>
                    <a:lnTo>
                      <a:pt x="4" y="61"/>
                    </a:lnTo>
                    <a:lnTo>
                      <a:pt x="2" y="69"/>
                    </a:lnTo>
                    <a:lnTo>
                      <a:pt x="0" y="77"/>
                    </a:lnTo>
                    <a:lnTo>
                      <a:pt x="0" y="87"/>
                    </a:ln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401" name="Freeform 10122"/>
              <p:cNvSpPr>
                <a:spLocks/>
              </p:cNvSpPr>
              <p:nvPr/>
            </p:nvSpPr>
            <p:spPr bwMode="auto">
              <a:xfrm rot="35215">
                <a:off x="6477282" y="2318575"/>
                <a:ext cx="178783" cy="183883"/>
              </a:xfrm>
              <a:custGeom>
                <a:avLst/>
                <a:gdLst>
                  <a:gd name="T0" fmla="*/ 2147483646 w 679"/>
                  <a:gd name="T1" fmla="*/ 2147483646 h 710"/>
                  <a:gd name="T2" fmla="*/ 2147483646 w 679"/>
                  <a:gd name="T3" fmla="*/ 2147483646 h 710"/>
                  <a:gd name="T4" fmla="*/ 2147483646 w 679"/>
                  <a:gd name="T5" fmla="*/ 2147483646 h 710"/>
                  <a:gd name="T6" fmla="*/ 2147483646 w 679"/>
                  <a:gd name="T7" fmla="*/ 2147483646 h 710"/>
                  <a:gd name="T8" fmla="*/ 2147483646 w 679"/>
                  <a:gd name="T9" fmla="*/ 2147483646 h 710"/>
                  <a:gd name="T10" fmla="*/ 2147483646 w 679"/>
                  <a:gd name="T11" fmla="*/ 2147483646 h 710"/>
                  <a:gd name="T12" fmla="*/ 2147483646 w 679"/>
                  <a:gd name="T13" fmla="*/ 2147483646 h 710"/>
                  <a:gd name="T14" fmla="*/ 2147483646 w 679"/>
                  <a:gd name="T15" fmla="*/ 2147483646 h 710"/>
                  <a:gd name="T16" fmla="*/ 2147483646 w 679"/>
                  <a:gd name="T17" fmla="*/ 2147483646 h 710"/>
                  <a:gd name="T18" fmla="*/ 2147483646 w 679"/>
                  <a:gd name="T19" fmla="*/ 2147483646 h 710"/>
                  <a:gd name="T20" fmla="*/ 2147483646 w 679"/>
                  <a:gd name="T21" fmla="*/ 2147483646 h 710"/>
                  <a:gd name="T22" fmla="*/ 2147483646 w 679"/>
                  <a:gd name="T23" fmla="*/ 2147483646 h 710"/>
                  <a:gd name="T24" fmla="*/ 2147483646 w 679"/>
                  <a:gd name="T25" fmla="*/ 2147483646 h 710"/>
                  <a:gd name="T26" fmla="*/ 2147483646 w 679"/>
                  <a:gd name="T27" fmla="*/ 2147483646 h 710"/>
                  <a:gd name="T28" fmla="*/ 2147483646 w 679"/>
                  <a:gd name="T29" fmla="*/ 2147483646 h 710"/>
                  <a:gd name="T30" fmla="*/ 2147483646 w 679"/>
                  <a:gd name="T31" fmla="*/ 2147483646 h 710"/>
                  <a:gd name="T32" fmla="*/ 2147483646 w 679"/>
                  <a:gd name="T33" fmla="*/ 2147483646 h 710"/>
                  <a:gd name="T34" fmla="*/ 2147483646 w 679"/>
                  <a:gd name="T35" fmla="*/ 2147483646 h 710"/>
                  <a:gd name="T36" fmla="*/ 2147483646 w 679"/>
                  <a:gd name="T37" fmla="*/ 2147483646 h 710"/>
                  <a:gd name="T38" fmla="*/ 2147483646 w 679"/>
                  <a:gd name="T39" fmla="*/ 2147483646 h 710"/>
                  <a:gd name="T40" fmla="*/ 2147483646 w 679"/>
                  <a:gd name="T41" fmla="*/ 2147483646 h 710"/>
                  <a:gd name="T42" fmla="*/ 2147483646 w 679"/>
                  <a:gd name="T43" fmla="*/ 2147483646 h 710"/>
                  <a:gd name="T44" fmla="*/ 2147483646 w 679"/>
                  <a:gd name="T45" fmla="*/ 2147483646 h 710"/>
                  <a:gd name="T46" fmla="*/ 2147483646 w 679"/>
                  <a:gd name="T47" fmla="*/ 2147483646 h 710"/>
                  <a:gd name="T48" fmla="*/ 2147483646 w 679"/>
                  <a:gd name="T49" fmla="*/ 2147483646 h 710"/>
                  <a:gd name="T50" fmla="*/ 2147483646 w 679"/>
                  <a:gd name="T51" fmla="*/ 2147483646 h 710"/>
                  <a:gd name="T52" fmla="*/ 2147483646 w 679"/>
                  <a:gd name="T53" fmla="*/ 2147483646 h 710"/>
                  <a:gd name="T54" fmla="*/ 2147483646 w 679"/>
                  <a:gd name="T55" fmla="*/ 2147483646 h 710"/>
                  <a:gd name="T56" fmla="*/ 2147483646 w 679"/>
                  <a:gd name="T57" fmla="*/ 2147483646 h 710"/>
                  <a:gd name="T58" fmla="*/ 2147483646 w 679"/>
                  <a:gd name="T59" fmla="*/ 2147483646 h 710"/>
                  <a:gd name="T60" fmla="*/ 2147483646 w 679"/>
                  <a:gd name="T61" fmla="*/ 2147483646 h 710"/>
                  <a:gd name="T62" fmla="*/ 2147483646 w 679"/>
                  <a:gd name="T63" fmla="*/ 2147483646 h 710"/>
                  <a:gd name="T64" fmla="*/ 2147483646 w 679"/>
                  <a:gd name="T65" fmla="*/ 2147483646 h 710"/>
                  <a:gd name="T66" fmla="*/ 2147483646 w 679"/>
                  <a:gd name="T67" fmla="*/ 2147483646 h 710"/>
                  <a:gd name="T68" fmla="*/ 2147483646 w 679"/>
                  <a:gd name="T69" fmla="*/ 2147483646 h 710"/>
                  <a:gd name="T70" fmla="*/ 0 w 679"/>
                  <a:gd name="T71" fmla="*/ 0 h 7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79" h="710">
                    <a:moveTo>
                      <a:pt x="0" y="117"/>
                    </a:moveTo>
                    <a:lnTo>
                      <a:pt x="9" y="117"/>
                    </a:lnTo>
                    <a:lnTo>
                      <a:pt x="31" y="118"/>
                    </a:lnTo>
                    <a:lnTo>
                      <a:pt x="60" y="121"/>
                    </a:lnTo>
                    <a:lnTo>
                      <a:pt x="98" y="126"/>
                    </a:lnTo>
                    <a:lnTo>
                      <a:pt x="120" y="131"/>
                    </a:lnTo>
                    <a:lnTo>
                      <a:pt x="141" y="136"/>
                    </a:lnTo>
                    <a:lnTo>
                      <a:pt x="165" y="143"/>
                    </a:lnTo>
                    <a:lnTo>
                      <a:pt x="190" y="150"/>
                    </a:lnTo>
                    <a:lnTo>
                      <a:pt x="215" y="159"/>
                    </a:lnTo>
                    <a:lnTo>
                      <a:pt x="241" y="169"/>
                    </a:lnTo>
                    <a:lnTo>
                      <a:pt x="267" y="180"/>
                    </a:lnTo>
                    <a:lnTo>
                      <a:pt x="292" y="193"/>
                    </a:lnTo>
                    <a:lnTo>
                      <a:pt x="318" y="209"/>
                    </a:lnTo>
                    <a:lnTo>
                      <a:pt x="344" y="226"/>
                    </a:lnTo>
                    <a:lnTo>
                      <a:pt x="369" y="244"/>
                    </a:lnTo>
                    <a:lnTo>
                      <a:pt x="394" y="266"/>
                    </a:lnTo>
                    <a:lnTo>
                      <a:pt x="418" y="288"/>
                    </a:lnTo>
                    <a:lnTo>
                      <a:pt x="440" y="313"/>
                    </a:lnTo>
                    <a:lnTo>
                      <a:pt x="462" y="340"/>
                    </a:lnTo>
                    <a:lnTo>
                      <a:pt x="483" y="371"/>
                    </a:lnTo>
                    <a:lnTo>
                      <a:pt x="501" y="403"/>
                    </a:lnTo>
                    <a:lnTo>
                      <a:pt x="517" y="439"/>
                    </a:lnTo>
                    <a:lnTo>
                      <a:pt x="532" y="476"/>
                    </a:lnTo>
                    <a:lnTo>
                      <a:pt x="544" y="516"/>
                    </a:lnTo>
                    <a:lnTo>
                      <a:pt x="555" y="561"/>
                    </a:lnTo>
                    <a:lnTo>
                      <a:pt x="561" y="607"/>
                    </a:lnTo>
                    <a:lnTo>
                      <a:pt x="567" y="657"/>
                    </a:lnTo>
                    <a:lnTo>
                      <a:pt x="568" y="710"/>
                    </a:lnTo>
                    <a:lnTo>
                      <a:pt x="679" y="710"/>
                    </a:lnTo>
                    <a:lnTo>
                      <a:pt x="678" y="676"/>
                    </a:lnTo>
                    <a:lnTo>
                      <a:pt x="677" y="644"/>
                    </a:lnTo>
                    <a:lnTo>
                      <a:pt x="674" y="612"/>
                    </a:lnTo>
                    <a:lnTo>
                      <a:pt x="670" y="581"/>
                    </a:lnTo>
                    <a:lnTo>
                      <a:pt x="666" y="552"/>
                    </a:lnTo>
                    <a:lnTo>
                      <a:pt x="661" y="524"/>
                    </a:lnTo>
                    <a:lnTo>
                      <a:pt x="654" y="496"/>
                    </a:lnTo>
                    <a:lnTo>
                      <a:pt x="648" y="470"/>
                    </a:lnTo>
                    <a:lnTo>
                      <a:pt x="639" y="444"/>
                    </a:lnTo>
                    <a:lnTo>
                      <a:pt x="631" y="420"/>
                    </a:lnTo>
                    <a:lnTo>
                      <a:pt x="622" y="396"/>
                    </a:lnTo>
                    <a:lnTo>
                      <a:pt x="612" y="374"/>
                    </a:lnTo>
                    <a:lnTo>
                      <a:pt x="601" y="352"/>
                    </a:lnTo>
                    <a:lnTo>
                      <a:pt x="589" y="332"/>
                    </a:lnTo>
                    <a:lnTo>
                      <a:pt x="579" y="311"/>
                    </a:lnTo>
                    <a:lnTo>
                      <a:pt x="566" y="293"/>
                    </a:lnTo>
                    <a:lnTo>
                      <a:pt x="554" y="274"/>
                    </a:lnTo>
                    <a:lnTo>
                      <a:pt x="541" y="257"/>
                    </a:lnTo>
                    <a:lnTo>
                      <a:pt x="527" y="240"/>
                    </a:lnTo>
                    <a:lnTo>
                      <a:pt x="513" y="224"/>
                    </a:lnTo>
                    <a:lnTo>
                      <a:pt x="499" y="209"/>
                    </a:lnTo>
                    <a:lnTo>
                      <a:pt x="485" y="195"/>
                    </a:lnTo>
                    <a:lnTo>
                      <a:pt x="471" y="182"/>
                    </a:lnTo>
                    <a:lnTo>
                      <a:pt x="456" y="169"/>
                    </a:lnTo>
                    <a:lnTo>
                      <a:pt x="440" y="156"/>
                    </a:lnTo>
                    <a:lnTo>
                      <a:pt x="426" y="145"/>
                    </a:lnTo>
                    <a:lnTo>
                      <a:pt x="411" y="134"/>
                    </a:lnTo>
                    <a:lnTo>
                      <a:pt x="396" y="123"/>
                    </a:lnTo>
                    <a:lnTo>
                      <a:pt x="366" y="105"/>
                    </a:lnTo>
                    <a:lnTo>
                      <a:pt x="337" y="89"/>
                    </a:lnTo>
                    <a:lnTo>
                      <a:pt x="305" y="72"/>
                    </a:lnTo>
                    <a:lnTo>
                      <a:pt x="274" y="60"/>
                    </a:lnTo>
                    <a:lnTo>
                      <a:pt x="244" y="48"/>
                    </a:lnTo>
                    <a:lnTo>
                      <a:pt x="215" y="38"/>
                    </a:lnTo>
                    <a:lnTo>
                      <a:pt x="187" y="29"/>
                    </a:lnTo>
                    <a:lnTo>
                      <a:pt x="159" y="23"/>
                    </a:lnTo>
                    <a:lnTo>
                      <a:pt x="133" y="16"/>
                    </a:lnTo>
                    <a:lnTo>
                      <a:pt x="109" y="12"/>
                    </a:lnTo>
                    <a:lnTo>
                      <a:pt x="66" y="6"/>
                    </a:lnTo>
                    <a:lnTo>
                      <a:pt x="32" y="2"/>
                    </a:lnTo>
                    <a:lnTo>
                      <a:pt x="9" y="1"/>
                    </a:lnTo>
                    <a:lnTo>
                      <a:pt x="0" y="0"/>
                    </a:lnTo>
                    <a:lnTo>
                      <a:pt x="0" y="117"/>
                    </a:ln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402" name="Freeform 10123"/>
              <p:cNvSpPr>
                <a:spLocks/>
              </p:cNvSpPr>
              <p:nvPr/>
            </p:nvSpPr>
            <p:spPr bwMode="auto">
              <a:xfrm rot="35215">
                <a:off x="6473801" y="2382272"/>
                <a:ext cx="116735" cy="119834"/>
              </a:xfrm>
              <a:custGeom>
                <a:avLst/>
                <a:gdLst>
                  <a:gd name="T0" fmla="*/ 2147483646 w 444"/>
                  <a:gd name="T1" fmla="*/ 2147483646 h 464"/>
                  <a:gd name="T2" fmla="*/ 2147483646 w 444"/>
                  <a:gd name="T3" fmla="*/ 2147483646 h 464"/>
                  <a:gd name="T4" fmla="*/ 2147483646 w 444"/>
                  <a:gd name="T5" fmla="*/ 2147483646 h 464"/>
                  <a:gd name="T6" fmla="*/ 2147483646 w 444"/>
                  <a:gd name="T7" fmla="*/ 2147483646 h 464"/>
                  <a:gd name="T8" fmla="*/ 2147483646 w 444"/>
                  <a:gd name="T9" fmla="*/ 2147483646 h 464"/>
                  <a:gd name="T10" fmla="*/ 2147483646 w 444"/>
                  <a:gd name="T11" fmla="*/ 2147483646 h 464"/>
                  <a:gd name="T12" fmla="*/ 2147483646 w 444"/>
                  <a:gd name="T13" fmla="*/ 2147483646 h 464"/>
                  <a:gd name="T14" fmla="*/ 2147483646 w 444"/>
                  <a:gd name="T15" fmla="*/ 2147483646 h 464"/>
                  <a:gd name="T16" fmla="*/ 2147483646 w 444"/>
                  <a:gd name="T17" fmla="*/ 2147483646 h 464"/>
                  <a:gd name="T18" fmla="*/ 2147483646 w 444"/>
                  <a:gd name="T19" fmla="*/ 2147483646 h 464"/>
                  <a:gd name="T20" fmla="*/ 2147483646 w 444"/>
                  <a:gd name="T21" fmla="*/ 2147483646 h 464"/>
                  <a:gd name="T22" fmla="*/ 2147483646 w 444"/>
                  <a:gd name="T23" fmla="*/ 2147483646 h 464"/>
                  <a:gd name="T24" fmla="*/ 2147483646 w 444"/>
                  <a:gd name="T25" fmla="*/ 2147483646 h 464"/>
                  <a:gd name="T26" fmla="*/ 2147483646 w 444"/>
                  <a:gd name="T27" fmla="*/ 2147483646 h 464"/>
                  <a:gd name="T28" fmla="*/ 2147483646 w 444"/>
                  <a:gd name="T29" fmla="*/ 2147483646 h 464"/>
                  <a:gd name="T30" fmla="*/ 2147483646 w 444"/>
                  <a:gd name="T31" fmla="*/ 2147483646 h 464"/>
                  <a:gd name="T32" fmla="*/ 2147483646 w 444"/>
                  <a:gd name="T33" fmla="*/ 2147483646 h 464"/>
                  <a:gd name="T34" fmla="*/ 2147483646 w 444"/>
                  <a:gd name="T35" fmla="*/ 2147483646 h 464"/>
                  <a:gd name="T36" fmla="*/ 2147483646 w 444"/>
                  <a:gd name="T37" fmla="*/ 2147483646 h 464"/>
                  <a:gd name="T38" fmla="*/ 2147483646 w 444"/>
                  <a:gd name="T39" fmla="*/ 2147483646 h 464"/>
                  <a:gd name="T40" fmla="*/ 2147483646 w 444"/>
                  <a:gd name="T41" fmla="*/ 2147483646 h 464"/>
                  <a:gd name="T42" fmla="*/ 2147483646 w 444"/>
                  <a:gd name="T43" fmla="*/ 2147483646 h 464"/>
                  <a:gd name="T44" fmla="*/ 2147483646 w 444"/>
                  <a:gd name="T45" fmla="*/ 2147483646 h 464"/>
                  <a:gd name="T46" fmla="*/ 2147483646 w 444"/>
                  <a:gd name="T47" fmla="*/ 2147483646 h 464"/>
                  <a:gd name="T48" fmla="*/ 2147483646 w 444"/>
                  <a:gd name="T49" fmla="*/ 2147483646 h 464"/>
                  <a:gd name="T50" fmla="*/ 2147483646 w 444"/>
                  <a:gd name="T51" fmla="*/ 2147483646 h 464"/>
                  <a:gd name="T52" fmla="*/ 2147483646 w 444"/>
                  <a:gd name="T53" fmla="*/ 2147483646 h 464"/>
                  <a:gd name="T54" fmla="*/ 2147483646 w 444"/>
                  <a:gd name="T55" fmla="*/ 2147483646 h 464"/>
                  <a:gd name="T56" fmla="*/ 2147483646 w 444"/>
                  <a:gd name="T57" fmla="*/ 2147483646 h 464"/>
                  <a:gd name="T58" fmla="*/ 2147483646 w 444"/>
                  <a:gd name="T59" fmla="*/ 2147483646 h 464"/>
                  <a:gd name="T60" fmla="*/ 2147483646 w 444"/>
                  <a:gd name="T61" fmla="*/ 2147483646 h 464"/>
                  <a:gd name="T62" fmla="*/ 2147483646 w 444"/>
                  <a:gd name="T63" fmla="*/ 0 h 4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44" h="464">
                    <a:moveTo>
                      <a:pt x="0" y="117"/>
                    </a:moveTo>
                    <a:lnTo>
                      <a:pt x="4" y="117"/>
                    </a:lnTo>
                    <a:lnTo>
                      <a:pt x="16" y="117"/>
                    </a:lnTo>
                    <a:lnTo>
                      <a:pt x="33" y="119"/>
                    </a:lnTo>
                    <a:lnTo>
                      <a:pt x="55" y="122"/>
                    </a:lnTo>
                    <a:lnTo>
                      <a:pt x="82" y="128"/>
                    </a:lnTo>
                    <a:lnTo>
                      <a:pt x="110" y="136"/>
                    </a:lnTo>
                    <a:lnTo>
                      <a:pt x="125" y="142"/>
                    </a:lnTo>
                    <a:lnTo>
                      <a:pt x="141" y="147"/>
                    </a:lnTo>
                    <a:lnTo>
                      <a:pt x="156" y="155"/>
                    </a:lnTo>
                    <a:lnTo>
                      <a:pt x="173" y="162"/>
                    </a:lnTo>
                    <a:lnTo>
                      <a:pt x="192" y="174"/>
                    </a:lnTo>
                    <a:lnTo>
                      <a:pt x="210" y="186"/>
                    </a:lnTo>
                    <a:lnTo>
                      <a:pt x="227" y="199"/>
                    </a:lnTo>
                    <a:lnTo>
                      <a:pt x="243" y="214"/>
                    </a:lnTo>
                    <a:lnTo>
                      <a:pt x="257" y="229"/>
                    </a:lnTo>
                    <a:lnTo>
                      <a:pt x="270" y="246"/>
                    </a:lnTo>
                    <a:lnTo>
                      <a:pt x="282" y="263"/>
                    </a:lnTo>
                    <a:lnTo>
                      <a:pt x="293" y="281"/>
                    </a:lnTo>
                    <a:lnTo>
                      <a:pt x="302" y="301"/>
                    </a:lnTo>
                    <a:lnTo>
                      <a:pt x="311" y="321"/>
                    </a:lnTo>
                    <a:lnTo>
                      <a:pt x="317" y="343"/>
                    </a:lnTo>
                    <a:lnTo>
                      <a:pt x="323" y="364"/>
                    </a:lnTo>
                    <a:lnTo>
                      <a:pt x="327" y="388"/>
                    </a:lnTo>
                    <a:lnTo>
                      <a:pt x="330" y="412"/>
                    </a:lnTo>
                    <a:lnTo>
                      <a:pt x="333" y="438"/>
                    </a:lnTo>
                    <a:lnTo>
                      <a:pt x="334" y="464"/>
                    </a:lnTo>
                    <a:lnTo>
                      <a:pt x="444" y="464"/>
                    </a:lnTo>
                    <a:lnTo>
                      <a:pt x="444" y="442"/>
                    </a:lnTo>
                    <a:lnTo>
                      <a:pt x="443" y="420"/>
                    </a:lnTo>
                    <a:lnTo>
                      <a:pt x="441" y="400"/>
                    </a:lnTo>
                    <a:lnTo>
                      <a:pt x="438" y="381"/>
                    </a:lnTo>
                    <a:lnTo>
                      <a:pt x="435" y="361"/>
                    </a:lnTo>
                    <a:lnTo>
                      <a:pt x="432" y="343"/>
                    </a:lnTo>
                    <a:lnTo>
                      <a:pt x="428" y="324"/>
                    </a:lnTo>
                    <a:lnTo>
                      <a:pt x="423" y="307"/>
                    </a:lnTo>
                    <a:lnTo>
                      <a:pt x="418" y="291"/>
                    </a:lnTo>
                    <a:lnTo>
                      <a:pt x="412" y="275"/>
                    </a:lnTo>
                    <a:lnTo>
                      <a:pt x="406" y="260"/>
                    </a:lnTo>
                    <a:lnTo>
                      <a:pt x="399" y="244"/>
                    </a:lnTo>
                    <a:lnTo>
                      <a:pt x="393" y="230"/>
                    </a:lnTo>
                    <a:lnTo>
                      <a:pt x="385" y="216"/>
                    </a:lnTo>
                    <a:lnTo>
                      <a:pt x="378" y="203"/>
                    </a:lnTo>
                    <a:lnTo>
                      <a:pt x="370" y="192"/>
                    </a:lnTo>
                    <a:lnTo>
                      <a:pt x="353" y="168"/>
                    </a:lnTo>
                    <a:lnTo>
                      <a:pt x="336" y="146"/>
                    </a:lnTo>
                    <a:lnTo>
                      <a:pt x="317" y="128"/>
                    </a:lnTo>
                    <a:lnTo>
                      <a:pt x="298" y="109"/>
                    </a:lnTo>
                    <a:lnTo>
                      <a:pt x="279" y="94"/>
                    </a:lnTo>
                    <a:lnTo>
                      <a:pt x="258" y="80"/>
                    </a:lnTo>
                    <a:lnTo>
                      <a:pt x="239" y="68"/>
                    </a:lnTo>
                    <a:lnTo>
                      <a:pt x="219" y="58"/>
                    </a:lnTo>
                    <a:lnTo>
                      <a:pt x="200" y="48"/>
                    </a:lnTo>
                    <a:lnTo>
                      <a:pt x="179" y="39"/>
                    </a:lnTo>
                    <a:lnTo>
                      <a:pt x="160" y="32"/>
                    </a:lnTo>
                    <a:lnTo>
                      <a:pt x="140" y="25"/>
                    </a:lnTo>
                    <a:lnTo>
                      <a:pt x="122" y="20"/>
                    </a:lnTo>
                    <a:lnTo>
                      <a:pt x="104" y="14"/>
                    </a:lnTo>
                    <a:lnTo>
                      <a:pt x="87" y="11"/>
                    </a:lnTo>
                    <a:lnTo>
                      <a:pt x="71" y="8"/>
                    </a:lnTo>
                    <a:lnTo>
                      <a:pt x="43" y="4"/>
                    </a:lnTo>
                    <a:lnTo>
                      <a:pt x="21" y="1"/>
                    </a:lnTo>
                    <a:lnTo>
                      <a:pt x="6" y="0"/>
                    </a:lnTo>
                    <a:lnTo>
                      <a:pt x="1" y="0"/>
                    </a:lnTo>
                    <a:lnTo>
                      <a:pt x="0" y="117"/>
                    </a:ln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nvGrpSpPr>
          <p:cNvPr id="12" name="Group 11" descr="Picture of 3 people "/>
          <p:cNvGrpSpPr/>
          <p:nvPr/>
        </p:nvGrpSpPr>
        <p:grpSpPr>
          <a:xfrm>
            <a:off x="9199536" y="2748149"/>
            <a:ext cx="805075" cy="661256"/>
            <a:chOff x="2905126" y="1270001"/>
            <a:chExt cx="757237" cy="638175"/>
          </a:xfrm>
          <a:solidFill>
            <a:srgbClr val="0070C0"/>
          </a:solidFill>
        </p:grpSpPr>
        <p:sp>
          <p:nvSpPr>
            <p:cNvPr id="13" name="Freeform 25"/>
            <p:cNvSpPr>
              <a:spLocks/>
            </p:cNvSpPr>
            <p:nvPr/>
          </p:nvSpPr>
          <p:spPr bwMode="auto">
            <a:xfrm>
              <a:off x="3176588" y="1341438"/>
              <a:ext cx="217488" cy="217488"/>
            </a:xfrm>
            <a:custGeom>
              <a:avLst/>
              <a:gdLst>
                <a:gd name="T0" fmla="*/ 683 w 685"/>
                <a:gd name="T1" fmla="*/ 378 h 685"/>
                <a:gd name="T2" fmla="*/ 674 w 685"/>
                <a:gd name="T3" fmla="*/ 428 h 685"/>
                <a:gd name="T4" fmla="*/ 658 w 685"/>
                <a:gd name="T5" fmla="*/ 476 h 685"/>
                <a:gd name="T6" fmla="*/ 636 w 685"/>
                <a:gd name="T7" fmla="*/ 520 h 685"/>
                <a:gd name="T8" fmla="*/ 606 w 685"/>
                <a:gd name="T9" fmla="*/ 561 h 685"/>
                <a:gd name="T10" fmla="*/ 573 w 685"/>
                <a:gd name="T11" fmla="*/ 596 h 685"/>
                <a:gd name="T12" fmla="*/ 534 w 685"/>
                <a:gd name="T13" fmla="*/ 627 h 685"/>
                <a:gd name="T14" fmla="*/ 491 w 685"/>
                <a:gd name="T15" fmla="*/ 652 h 685"/>
                <a:gd name="T16" fmla="*/ 445 w 685"/>
                <a:gd name="T17" fmla="*/ 670 h 685"/>
                <a:gd name="T18" fmla="*/ 394 w 685"/>
                <a:gd name="T19" fmla="*/ 681 h 685"/>
                <a:gd name="T20" fmla="*/ 343 w 685"/>
                <a:gd name="T21" fmla="*/ 685 h 685"/>
                <a:gd name="T22" fmla="*/ 290 w 685"/>
                <a:gd name="T23" fmla="*/ 681 h 685"/>
                <a:gd name="T24" fmla="*/ 241 w 685"/>
                <a:gd name="T25" fmla="*/ 670 h 685"/>
                <a:gd name="T26" fmla="*/ 194 w 685"/>
                <a:gd name="T27" fmla="*/ 652 h 685"/>
                <a:gd name="T28" fmla="*/ 151 w 685"/>
                <a:gd name="T29" fmla="*/ 627 h 685"/>
                <a:gd name="T30" fmla="*/ 112 w 685"/>
                <a:gd name="T31" fmla="*/ 596 h 685"/>
                <a:gd name="T32" fmla="*/ 78 w 685"/>
                <a:gd name="T33" fmla="*/ 561 h 685"/>
                <a:gd name="T34" fmla="*/ 50 w 685"/>
                <a:gd name="T35" fmla="*/ 520 h 685"/>
                <a:gd name="T36" fmla="*/ 26 w 685"/>
                <a:gd name="T37" fmla="*/ 476 h 685"/>
                <a:gd name="T38" fmla="*/ 10 w 685"/>
                <a:gd name="T39" fmla="*/ 428 h 685"/>
                <a:gd name="T40" fmla="*/ 1 w 685"/>
                <a:gd name="T41" fmla="*/ 378 h 685"/>
                <a:gd name="T42" fmla="*/ 0 w 685"/>
                <a:gd name="T43" fmla="*/ 325 h 685"/>
                <a:gd name="T44" fmla="*/ 7 w 685"/>
                <a:gd name="T45" fmla="*/ 274 h 685"/>
                <a:gd name="T46" fmla="*/ 20 w 685"/>
                <a:gd name="T47" fmla="*/ 225 h 685"/>
                <a:gd name="T48" fmla="*/ 41 w 685"/>
                <a:gd name="T49" fmla="*/ 180 h 685"/>
                <a:gd name="T50" fmla="*/ 68 w 685"/>
                <a:gd name="T51" fmla="*/ 137 h 685"/>
                <a:gd name="T52" fmla="*/ 100 w 685"/>
                <a:gd name="T53" fmla="*/ 101 h 685"/>
                <a:gd name="T54" fmla="*/ 137 w 685"/>
                <a:gd name="T55" fmla="*/ 69 h 685"/>
                <a:gd name="T56" fmla="*/ 179 w 685"/>
                <a:gd name="T57" fmla="*/ 42 h 685"/>
                <a:gd name="T58" fmla="*/ 224 w 685"/>
                <a:gd name="T59" fmla="*/ 21 h 685"/>
                <a:gd name="T60" fmla="*/ 273 w 685"/>
                <a:gd name="T61" fmla="*/ 7 h 685"/>
                <a:gd name="T62" fmla="*/ 324 w 685"/>
                <a:gd name="T63" fmla="*/ 1 h 685"/>
                <a:gd name="T64" fmla="*/ 378 w 685"/>
                <a:gd name="T65" fmla="*/ 2 h 685"/>
                <a:gd name="T66" fmla="*/ 429 w 685"/>
                <a:gd name="T67" fmla="*/ 11 h 685"/>
                <a:gd name="T68" fmla="*/ 476 w 685"/>
                <a:gd name="T69" fmla="*/ 27 h 685"/>
                <a:gd name="T70" fmla="*/ 520 w 685"/>
                <a:gd name="T71" fmla="*/ 50 h 685"/>
                <a:gd name="T72" fmla="*/ 560 w 685"/>
                <a:gd name="T73" fmla="*/ 79 h 685"/>
                <a:gd name="T74" fmla="*/ 596 w 685"/>
                <a:gd name="T75" fmla="*/ 112 h 685"/>
                <a:gd name="T76" fmla="*/ 627 w 685"/>
                <a:gd name="T77" fmla="*/ 152 h 685"/>
                <a:gd name="T78" fmla="*/ 651 w 685"/>
                <a:gd name="T79" fmla="*/ 194 h 685"/>
                <a:gd name="T80" fmla="*/ 670 w 685"/>
                <a:gd name="T81" fmla="*/ 242 h 685"/>
                <a:gd name="T82" fmla="*/ 681 w 685"/>
                <a:gd name="T83" fmla="*/ 291 h 685"/>
                <a:gd name="T84" fmla="*/ 685 w 685"/>
                <a:gd name="T85" fmla="*/ 343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5" h="685">
                  <a:moveTo>
                    <a:pt x="685" y="343"/>
                  </a:moveTo>
                  <a:lnTo>
                    <a:pt x="684" y="361"/>
                  </a:lnTo>
                  <a:lnTo>
                    <a:pt x="683" y="378"/>
                  </a:lnTo>
                  <a:lnTo>
                    <a:pt x="681" y="395"/>
                  </a:lnTo>
                  <a:lnTo>
                    <a:pt x="678" y="412"/>
                  </a:lnTo>
                  <a:lnTo>
                    <a:pt x="674" y="428"/>
                  </a:lnTo>
                  <a:lnTo>
                    <a:pt x="670" y="445"/>
                  </a:lnTo>
                  <a:lnTo>
                    <a:pt x="664" y="461"/>
                  </a:lnTo>
                  <a:lnTo>
                    <a:pt x="658" y="476"/>
                  </a:lnTo>
                  <a:lnTo>
                    <a:pt x="651" y="491"/>
                  </a:lnTo>
                  <a:lnTo>
                    <a:pt x="644" y="506"/>
                  </a:lnTo>
                  <a:lnTo>
                    <a:pt x="636" y="520"/>
                  </a:lnTo>
                  <a:lnTo>
                    <a:pt x="627" y="535"/>
                  </a:lnTo>
                  <a:lnTo>
                    <a:pt x="616" y="548"/>
                  </a:lnTo>
                  <a:lnTo>
                    <a:pt x="606" y="561"/>
                  </a:lnTo>
                  <a:lnTo>
                    <a:pt x="596" y="573"/>
                  </a:lnTo>
                  <a:lnTo>
                    <a:pt x="585" y="585"/>
                  </a:lnTo>
                  <a:lnTo>
                    <a:pt x="573" y="596"/>
                  </a:lnTo>
                  <a:lnTo>
                    <a:pt x="560" y="607"/>
                  </a:lnTo>
                  <a:lnTo>
                    <a:pt x="548" y="617"/>
                  </a:lnTo>
                  <a:lnTo>
                    <a:pt x="534" y="627"/>
                  </a:lnTo>
                  <a:lnTo>
                    <a:pt x="520" y="636"/>
                  </a:lnTo>
                  <a:lnTo>
                    <a:pt x="505" y="644"/>
                  </a:lnTo>
                  <a:lnTo>
                    <a:pt x="491" y="652"/>
                  </a:lnTo>
                  <a:lnTo>
                    <a:pt x="476" y="659"/>
                  </a:lnTo>
                  <a:lnTo>
                    <a:pt x="460" y="665"/>
                  </a:lnTo>
                  <a:lnTo>
                    <a:pt x="445" y="670"/>
                  </a:lnTo>
                  <a:lnTo>
                    <a:pt x="429" y="675"/>
                  </a:lnTo>
                  <a:lnTo>
                    <a:pt x="411" y="678"/>
                  </a:lnTo>
                  <a:lnTo>
                    <a:pt x="394" y="681"/>
                  </a:lnTo>
                  <a:lnTo>
                    <a:pt x="378" y="684"/>
                  </a:lnTo>
                  <a:lnTo>
                    <a:pt x="360" y="685"/>
                  </a:lnTo>
                  <a:lnTo>
                    <a:pt x="343" y="685"/>
                  </a:lnTo>
                  <a:lnTo>
                    <a:pt x="324" y="685"/>
                  </a:lnTo>
                  <a:lnTo>
                    <a:pt x="307" y="684"/>
                  </a:lnTo>
                  <a:lnTo>
                    <a:pt x="290" y="681"/>
                  </a:lnTo>
                  <a:lnTo>
                    <a:pt x="273" y="678"/>
                  </a:lnTo>
                  <a:lnTo>
                    <a:pt x="257" y="675"/>
                  </a:lnTo>
                  <a:lnTo>
                    <a:pt x="241" y="670"/>
                  </a:lnTo>
                  <a:lnTo>
                    <a:pt x="224" y="665"/>
                  </a:lnTo>
                  <a:lnTo>
                    <a:pt x="209" y="659"/>
                  </a:lnTo>
                  <a:lnTo>
                    <a:pt x="194" y="652"/>
                  </a:lnTo>
                  <a:lnTo>
                    <a:pt x="179" y="644"/>
                  </a:lnTo>
                  <a:lnTo>
                    <a:pt x="165" y="636"/>
                  </a:lnTo>
                  <a:lnTo>
                    <a:pt x="151" y="627"/>
                  </a:lnTo>
                  <a:lnTo>
                    <a:pt x="137" y="617"/>
                  </a:lnTo>
                  <a:lnTo>
                    <a:pt x="124" y="607"/>
                  </a:lnTo>
                  <a:lnTo>
                    <a:pt x="112" y="596"/>
                  </a:lnTo>
                  <a:lnTo>
                    <a:pt x="100" y="585"/>
                  </a:lnTo>
                  <a:lnTo>
                    <a:pt x="89" y="573"/>
                  </a:lnTo>
                  <a:lnTo>
                    <a:pt x="78" y="561"/>
                  </a:lnTo>
                  <a:lnTo>
                    <a:pt x="68" y="548"/>
                  </a:lnTo>
                  <a:lnTo>
                    <a:pt x="59" y="535"/>
                  </a:lnTo>
                  <a:lnTo>
                    <a:pt x="50" y="520"/>
                  </a:lnTo>
                  <a:lnTo>
                    <a:pt x="41" y="506"/>
                  </a:lnTo>
                  <a:lnTo>
                    <a:pt x="33" y="491"/>
                  </a:lnTo>
                  <a:lnTo>
                    <a:pt x="26" y="476"/>
                  </a:lnTo>
                  <a:lnTo>
                    <a:pt x="20" y="461"/>
                  </a:lnTo>
                  <a:lnTo>
                    <a:pt x="15" y="445"/>
                  </a:lnTo>
                  <a:lnTo>
                    <a:pt x="10" y="428"/>
                  </a:lnTo>
                  <a:lnTo>
                    <a:pt x="7" y="412"/>
                  </a:lnTo>
                  <a:lnTo>
                    <a:pt x="4" y="395"/>
                  </a:lnTo>
                  <a:lnTo>
                    <a:pt x="1" y="378"/>
                  </a:lnTo>
                  <a:lnTo>
                    <a:pt x="0" y="361"/>
                  </a:lnTo>
                  <a:lnTo>
                    <a:pt x="0" y="343"/>
                  </a:lnTo>
                  <a:lnTo>
                    <a:pt x="0" y="325"/>
                  </a:lnTo>
                  <a:lnTo>
                    <a:pt x="1" y="308"/>
                  </a:lnTo>
                  <a:lnTo>
                    <a:pt x="4" y="291"/>
                  </a:lnTo>
                  <a:lnTo>
                    <a:pt x="7" y="274"/>
                  </a:lnTo>
                  <a:lnTo>
                    <a:pt x="10" y="258"/>
                  </a:lnTo>
                  <a:lnTo>
                    <a:pt x="15" y="242"/>
                  </a:lnTo>
                  <a:lnTo>
                    <a:pt x="20" y="225"/>
                  </a:lnTo>
                  <a:lnTo>
                    <a:pt x="26" y="209"/>
                  </a:lnTo>
                  <a:lnTo>
                    <a:pt x="33" y="194"/>
                  </a:lnTo>
                  <a:lnTo>
                    <a:pt x="41" y="180"/>
                  </a:lnTo>
                  <a:lnTo>
                    <a:pt x="50" y="165"/>
                  </a:lnTo>
                  <a:lnTo>
                    <a:pt x="59" y="152"/>
                  </a:lnTo>
                  <a:lnTo>
                    <a:pt x="68" y="137"/>
                  </a:lnTo>
                  <a:lnTo>
                    <a:pt x="78" y="125"/>
                  </a:lnTo>
                  <a:lnTo>
                    <a:pt x="89" y="112"/>
                  </a:lnTo>
                  <a:lnTo>
                    <a:pt x="100" y="101"/>
                  </a:lnTo>
                  <a:lnTo>
                    <a:pt x="112" y="89"/>
                  </a:lnTo>
                  <a:lnTo>
                    <a:pt x="124" y="79"/>
                  </a:lnTo>
                  <a:lnTo>
                    <a:pt x="137" y="69"/>
                  </a:lnTo>
                  <a:lnTo>
                    <a:pt x="151" y="59"/>
                  </a:lnTo>
                  <a:lnTo>
                    <a:pt x="165" y="50"/>
                  </a:lnTo>
                  <a:lnTo>
                    <a:pt x="179" y="42"/>
                  </a:lnTo>
                  <a:lnTo>
                    <a:pt x="194" y="34"/>
                  </a:lnTo>
                  <a:lnTo>
                    <a:pt x="209" y="27"/>
                  </a:lnTo>
                  <a:lnTo>
                    <a:pt x="224" y="21"/>
                  </a:lnTo>
                  <a:lnTo>
                    <a:pt x="241" y="15"/>
                  </a:lnTo>
                  <a:lnTo>
                    <a:pt x="257" y="11"/>
                  </a:lnTo>
                  <a:lnTo>
                    <a:pt x="273" y="7"/>
                  </a:lnTo>
                  <a:lnTo>
                    <a:pt x="290" y="4"/>
                  </a:lnTo>
                  <a:lnTo>
                    <a:pt x="307" y="2"/>
                  </a:lnTo>
                  <a:lnTo>
                    <a:pt x="324" y="1"/>
                  </a:lnTo>
                  <a:lnTo>
                    <a:pt x="343" y="0"/>
                  </a:lnTo>
                  <a:lnTo>
                    <a:pt x="360" y="1"/>
                  </a:lnTo>
                  <a:lnTo>
                    <a:pt x="378" y="2"/>
                  </a:lnTo>
                  <a:lnTo>
                    <a:pt x="394" y="4"/>
                  </a:lnTo>
                  <a:lnTo>
                    <a:pt x="411" y="7"/>
                  </a:lnTo>
                  <a:lnTo>
                    <a:pt x="429" y="11"/>
                  </a:lnTo>
                  <a:lnTo>
                    <a:pt x="445" y="15"/>
                  </a:lnTo>
                  <a:lnTo>
                    <a:pt x="460" y="21"/>
                  </a:lnTo>
                  <a:lnTo>
                    <a:pt x="476" y="27"/>
                  </a:lnTo>
                  <a:lnTo>
                    <a:pt x="491" y="34"/>
                  </a:lnTo>
                  <a:lnTo>
                    <a:pt x="505" y="42"/>
                  </a:lnTo>
                  <a:lnTo>
                    <a:pt x="520" y="50"/>
                  </a:lnTo>
                  <a:lnTo>
                    <a:pt x="534" y="59"/>
                  </a:lnTo>
                  <a:lnTo>
                    <a:pt x="548" y="69"/>
                  </a:lnTo>
                  <a:lnTo>
                    <a:pt x="560" y="79"/>
                  </a:lnTo>
                  <a:lnTo>
                    <a:pt x="573" y="89"/>
                  </a:lnTo>
                  <a:lnTo>
                    <a:pt x="585" y="101"/>
                  </a:lnTo>
                  <a:lnTo>
                    <a:pt x="596" y="112"/>
                  </a:lnTo>
                  <a:lnTo>
                    <a:pt x="606" y="125"/>
                  </a:lnTo>
                  <a:lnTo>
                    <a:pt x="616" y="137"/>
                  </a:lnTo>
                  <a:lnTo>
                    <a:pt x="627" y="152"/>
                  </a:lnTo>
                  <a:lnTo>
                    <a:pt x="636" y="165"/>
                  </a:lnTo>
                  <a:lnTo>
                    <a:pt x="644" y="180"/>
                  </a:lnTo>
                  <a:lnTo>
                    <a:pt x="651" y="194"/>
                  </a:lnTo>
                  <a:lnTo>
                    <a:pt x="658" y="209"/>
                  </a:lnTo>
                  <a:lnTo>
                    <a:pt x="664" y="225"/>
                  </a:lnTo>
                  <a:lnTo>
                    <a:pt x="670" y="242"/>
                  </a:lnTo>
                  <a:lnTo>
                    <a:pt x="674" y="258"/>
                  </a:lnTo>
                  <a:lnTo>
                    <a:pt x="678" y="274"/>
                  </a:lnTo>
                  <a:lnTo>
                    <a:pt x="681" y="291"/>
                  </a:lnTo>
                  <a:lnTo>
                    <a:pt x="683" y="308"/>
                  </a:lnTo>
                  <a:lnTo>
                    <a:pt x="684" y="325"/>
                  </a:lnTo>
                  <a:lnTo>
                    <a:pt x="685" y="343"/>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charset="0"/>
                <a:cs typeface="Arial"/>
                <a:sym typeface="Arial"/>
              </a:endParaRPr>
            </a:p>
          </p:txBody>
        </p:sp>
        <p:sp>
          <p:nvSpPr>
            <p:cNvPr id="14" name="Freeform 26"/>
            <p:cNvSpPr>
              <a:spLocks/>
            </p:cNvSpPr>
            <p:nvPr/>
          </p:nvSpPr>
          <p:spPr bwMode="auto">
            <a:xfrm>
              <a:off x="3095626" y="1577976"/>
              <a:ext cx="382588" cy="330200"/>
            </a:xfrm>
            <a:custGeom>
              <a:avLst/>
              <a:gdLst>
                <a:gd name="T0" fmla="*/ 385 w 1203"/>
                <a:gd name="T1" fmla="*/ 1 h 1038"/>
                <a:gd name="T2" fmla="*/ 324 w 1203"/>
                <a:gd name="T3" fmla="*/ 33 h 1038"/>
                <a:gd name="T4" fmla="*/ 266 w 1203"/>
                <a:gd name="T5" fmla="*/ 73 h 1038"/>
                <a:gd name="T6" fmla="*/ 213 w 1203"/>
                <a:gd name="T7" fmla="*/ 120 h 1038"/>
                <a:gd name="T8" fmla="*/ 164 w 1203"/>
                <a:gd name="T9" fmla="*/ 173 h 1038"/>
                <a:gd name="T10" fmla="*/ 122 w 1203"/>
                <a:gd name="T11" fmla="*/ 232 h 1038"/>
                <a:gd name="T12" fmla="*/ 84 w 1203"/>
                <a:gd name="T13" fmla="*/ 297 h 1038"/>
                <a:gd name="T14" fmla="*/ 53 w 1203"/>
                <a:gd name="T15" fmla="*/ 366 h 1038"/>
                <a:gd name="T16" fmla="*/ 29 w 1203"/>
                <a:gd name="T17" fmla="*/ 439 h 1038"/>
                <a:gd name="T18" fmla="*/ 11 w 1203"/>
                <a:gd name="T19" fmla="*/ 517 h 1038"/>
                <a:gd name="T20" fmla="*/ 1 w 1203"/>
                <a:gd name="T21" fmla="*/ 598 h 1038"/>
                <a:gd name="T22" fmla="*/ 0 w 1203"/>
                <a:gd name="T23" fmla="*/ 683 h 1038"/>
                <a:gd name="T24" fmla="*/ 9 w 1203"/>
                <a:gd name="T25" fmla="*/ 773 h 1038"/>
                <a:gd name="T26" fmla="*/ 48 w 1203"/>
                <a:gd name="T27" fmla="*/ 816 h 1038"/>
                <a:gd name="T28" fmla="*/ 90 w 1203"/>
                <a:gd name="T29" fmla="*/ 857 h 1038"/>
                <a:gd name="T30" fmla="*/ 137 w 1203"/>
                <a:gd name="T31" fmla="*/ 894 h 1038"/>
                <a:gd name="T32" fmla="*/ 187 w 1203"/>
                <a:gd name="T33" fmla="*/ 927 h 1038"/>
                <a:gd name="T34" fmla="*/ 242 w 1203"/>
                <a:gd name="T35" fmla="*/ 957 h 1038"/>
                <a:gd name="T36" fmla="*/ 298 w 1203"/>
                <a:gd name="T37" fmla="*/ 982 h 1038"/>
                <a:gd name="T38" fmla="*/ 359 w 1203"/>
                <a:gd name="T39" fmla="*/ 1003 h 1038"/>
                <a:gd name="T40" fmla="*/ 423 w 1203"/>
                <a:gd name="T41" fmla="*/ 1019 h 1038"/>
                <a:gd name="T42" fmla="*/ 487 w 1203"/>
                <a:gd name="T43" fmla="*/ 1031 h 1038"/>
                <a:gd name="T44" fmla="*/ 555 w 1203"/>
                <a:gd name="T45" fmla="*/ 1037 h 1038"/>
                <a:gd name="T46" fmla="*/ 625 w 1203"/>
                <a:gd name="T47" fmla="*/ 1038 h 1038"/>
                <a:gd name="T48" fmla="*/ 693 w 1203"/>
                <a:gd name="T49" fmla="*/ 1033 h 1038"/>
                <a:gd name="T50" fmla="*/ 759 w 1203"/>
                <a:gd name="T51" fmla="*/ 1024 h 1038"/>
                <a:gd name="T52" fmla="*/ 823 w 1203"/>
                <a:gd name="T53" fmla="*/ 1009 h 1038"/>
                <a:gd name="T54" fmla="*/ 885 w 1203"/>
                <a:gd name="T55" fmla="*/ 990 h 1038"/>
                <a:gd name="T56" fmla="*/ 943 w 1203"/>
                <a:gd name="T57" fmla="*/ 966 h 1038"/>
                <a:gd name="T58" fmla="*/ 998 w 1203"/>
                <a:gd name="T59" fmla="*/ 937 h 1038"/>
                <a:gd name="T60" fmla="*/ 1050 w 1203"/>
                <a:gd name="T61" fmla="*/ 905 h 1038"/>
                <a:gd name="T62" fmla="*/ 1098 w 1203"/>
                <a:gd name="T63" fmla="*/ 870 h 1038"/>
                <a:gd name="T64" fmla="*/ 1142 w 1203"/>
                <a:gd name="T65" fmla="*/ 830 h 1038"/>
                <a:gd name="T66" fmla="*/ 1182 w 1203"/>
                <a:gd name="T67" fmla="*/ 787 h 1038"/>
                <a:gd name="T68" fmla="*/ 1201 w 1203"/>
                <a:gd name="T69" fmla="*/ 713 h 1038"/>
                <a:gd name="T70" fmla="*/ 1203 w 1203"/>
                <a:gd name="T71" fmla="*/ 625 h 1038"/>
                <a:gd name="T72" fmla="*/ 1196 w 1203"/>
                <a:gd name="T73" fmla="*/ 543 h 1038"/>
                <a:gd name="T74" fmla="*/ 1181 w 1203"/>
                <a:gd name="T75" fmla="*/ 465 h 1038"/>
                <a:gd name="T76" fmla="*/ 1159 w 1203"/>
                <a:gd name="T77" fmla="*/ 389 h 1038"/>
                <a:gd name="T78" fmla="*/ 1130 w 1203"/>
                <a:gd name="T79" fmla="*/ 318 h 1038"/>
                <a:gd name="T80" fmla="*/ 1094 w 1203"/>
                <a:gd name="T81" fmla="*/ 251 h 1038"/>
                <a:gd name="T82" fmla="*/ 1052 w 1203"/>
                <a:gd name="T83" fmla="*/ 191 h 1038"/>
                <a:gd name="T84" fmla="*/ 1006 w 1203"/>
                <a:gd name="T85" fmla="*/ 135 h 1038"/>
                <a:gd name="T86" fmla="*/ 953 w 1203"/>
                <a:gd name="T87" fmla="*/ 87 h 1038"/>
                <a:gd name="T88" fmla="*/ 897 w 1203"/>
                <a:gd name="T89" fmla="*/ 44 h 1038"/>
                <a:gd name="T90" fmla="*/ 836 w 1203"/>
                <a:gd name="T91" fmla="*/ 10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3" h="1038">
                  <a:moveTo>
                    <a:pt x="815" y="0"/>
                  </a:moveTo>
                  <a:lnTo>
                    <a:pt x="600" y="252"/>
                  </a:lnTo>
                  <a:lnTo>
                    <a:pt x="385" y="1"/>
                  </a:lnTo>
                  <a:lnTo>
                    <a:pt x="364" y="11"/>
                  </a:lnTo>
                  <a:lnTo>
                    <a:pt x="344" y="21"/>
                  </a:lnTo>
                  <a:lnTo>
                    <a:pt x="324" y="33"/>
                  </a:lnTo>
                  <a:lnTo>
                    <a:pt x="305" y="45"/>
                  </a:lnTo>
                  <a:lnTo>
                    <a:pt x="285" y="58"/>
                  </a:lnTo>
                  <a:lnTo>
                    <a:pt x="266" y="73"/>
                  </a:lnTo>
                  <a:lnTo>
                    <a:pt x="248" y="88"/>
                  </a:lnTo>
                  <a:lnTo>
                    <a:pt x="230" y="104"/>
                  </a:lnTo>
                  <a:lnTo>
                    <a:pt x="213" y="120"/>
                  </a:lnTo>
                  <a:lnTo>
                    <a:pt x="196" y="137"/>
                  </a:lnTo>
                  <a:lnTo>
                    <a:pt x="180" y="154"/>
                  </a:lnTo>
                  <a:lnTo>
                    <a:pt x="164" y="173"/>
                  </a:lnTo>
                  <a:lnTo>
                    <a:pt x="149" y="192"/>
                  </a:lnTo>
                  <a:lnTo>
                    <a:pt x="135" y="212"/>
                  </a:lnTo>
                  <a:lnTo>
                    <a:pt x="122" y="232"/>
                  </a:lnTo>
                  <a:lnTo>
                    <a:pt x="108" y="253"/>
                  </a:lnTo>
                  <a:lnTo>
                    <a:pt x="95" y="275"/>
                  </a:lnTo>
                  <a:lnTo>
                    <a:pt x="84" y="297"/>
                  </a:lnTo>
                  <a:lnTo>
                    <a:pt x="73" y="319"/>
                  </a:lnTo>
                  <a:lnTo>
                    <a:pt x="62" y="342"/>
                  </a:lnTo>
                  <a:lnTo>
                    <a:pt x="53" y="366"/>
                  </a:lnTo>
                  <a:lnTo>
                    <a:pt x="44" y="390"/>
                  </a:lnTo>
                  <a:lnTo>
                    <a:pt x="36" y="414"/>
                  </a:lnTo>
                  <a:lnTo>
                    <a:pt x="29" y="439"/>
                  </a:lnTo>
                  <a:lnTo>
                    <a:pt x="22" y="465"/>
                  </a:lnTo>
                  <a:lnTo>
                    <a:pt x="16" y="491"/>
                  </a:lnTo>
                  <a:lnTo>
                    <a:pt x="11" y="517"/>
                  </a:lnTo>
                  <a:lnTo>
                    <a:pt x="7" y="543"/>
                  </a:lnTo>
                  <a:lnTo>
                    <a:pt x="4" y="571"/>
                  </a:lnTo>
                  <a:lnTo>
                    <a:pt x="1" y="598"/>
                  </a:lnTo>
                  <a:lnTo>
                    <a:pt x="0" y="625"/>
                  </a:lnTo>
                  <a:lnTo>
                    <a:pt x="0" y="652"/>
                  </a:lnTo>
                  <a:lnTo>
                    <a:pt x="0" y="683"/>
                  </a:lnTo>
                  <a:lnTo>
                    <a:pt x="2" y="713"/>
                  </a:lnTo>
                  <a:lnTo>
                    <a:pt x="5" y="743"/>
                  </a:lnTo>
                  <a:lnTo>
                    <a:pt x="9" y="773"/>
                  </a:lnTo>
                  <a:lnTo>
                    <a:pt x="22" y="787"/>
                  </a:lnTo>
                  <a:lnTo>
                    <a:pt x="34" y="802"/>
                  </a:lnTo>
                  <a:lnTo>
                    <a:pt x="48" y="816"/>
                  </a:lnTo>
                  <a:lnTo>
                    <a:pt x="61" y="830"/>
                  </a:lnTo>
                  <a:lnTo>
                    <a:pt x="75" y="843"/>
                  </a:lnTo>
                  <a:lnTo>
                    <a:pt x="90" y="857"/>
                  </a:lnTo>
                  <a:lnTo>
                    <a:pt x="105" y="870"/>
                  </a:lnTo>
                  <a:lnTo>
                    <a:pt x="121" y="882"/>
                  </a:lnTo>
                  <a:lnTo>
                    <a:pt x="137" y="894"/>
                  </a:lnTo>
                  <a:lnTo>
                    <a:pt x="153" y="905"/>
                  </a:lnTo>
                  <a:lnTo>
                    <a:pt x="170" y="916"/>
                  </a:lnTo>
                  <a:lnTo>
                    <a:pt x="187" y="927"/>
                  </a:lnTo>
                  <a:lnTo>
                    <a:pt x="204" y="937"/>
                  </a:lnTo>
                  <a:lnTo>
                    <a:pt x="223" y="948"/>
                  </a:lnTo>
                  <a:lnTo>
                    <a:pt x="242" y="957"/>
                  </a:lnTo>
                  <a:lnTo>
                    <a:pt x="260" y="966"/>
                  </a:lnTo>
                  <a:lnTo>
                    <a:pt x="279" y="974"/>
                  </a:lnTo>
                  <a:lnTo>
                    <a:pt x="298" y="982"/>
                  </a:lnTo>
                  <a:lnTo>
                    <a:pt x="319" y="990"/>
                  </a:lnTo>
                  <a:lnTo>
                    <a:pt x="339" y="996"/>
                  </a:lnTo>
                  <a:lnTo>
                    <a:pt x="359" y="1003"/>
                  </a:lnTo>
                  <a:lnTo>
                    <a:pt x="380" y="1009"/>
                  </a:lnTo>
                  <a:lnTo>
                    <a:pt x="402" y="1014"/>
                  </a:lnTo>
                  <a:lnTo>
                    <a:pt x="423" y="1019"/>
                  </a:lnTo>
                  <a:lnTo>
                    <a:pt x="444" y="1024"/>
                  </a:lnTo>
                  <a:lnTo>
                    <a:pt x="466" y="1027"/>
                  </a:lnTo>
                  <a:lnTo>
                    <a:pt x="487" y="1031"/>
                  </a:lnTo>
                  <a:lnTo>
                    <a:pt x="511" y="1033"/>
                  </a:lnTo>
                  <a:lnTo>
                    <a:pt x="533" y="1035"/>
                  </a:lnTo>
                  <a:lnTo>
                    <a:pt x="555" y="1037"/>
                  </a:lnTo>
                  <a:lnTo>
                    <a:pt x="578" y="1038"/>
                  </a:lnTo>
                  <a:lnTo>
                    <a:pt x="602" y="1038"/>
                  </a:lnTo>
                  <a:lnTo>
                    <a:pt x="625" y="1038"/>
                  </a:lnTo>
                  <a:lnTo>
                    <a:pt x="647" y="1037"/>
                  </a:lnTo>
                  <a:lnTo>
                    <a:pt x="670" y="1035"/>
                  </a:lnTo>
                  <a:lnTo>
                    <a:pt x="693" y="1033"/>
                  </a:lnTo>
                  <a:lnTo>
                    <a:pt x="715" y="1031"/>
                  </a:lnTo>
                  <a:lnTo>
                    <a:pt x="737" y="1027"/>
                  </a:lnTo>
                  <a:lnTo>
                    <a:pt x="759" y="1024"/>
                  </a:lnTo>
                  <a:lnTo>
                    <a:pt x="781" y="1019"/>
                  </a:lnTo>
                  <a:lnTo>
                    <a:pt x="802" y="1014"/>
                  </a:lnTo>
                  <a:lnTo>
                    <a:pt x="823" y="1009"/>
                  </a:lnTo>
                  <a:lnTo>
                    <a:pt x="844" y="1003"/>
                  </a:lnTo>
                  <a:lnTo>
                    <a:pt x="864" y="996"/>
                  </a:lnTo>
                  <a:lnTo>
                    <a:pt x="885" y="990"/>
                  </a:lnTo>
                  <a:lnTo>
                    <a:pt x="904" y="982"/>
                  </a:lnTo>
                  <a:lnTo>
                    <a:pt x="924" y="974"/>
                  </a:lnTo>
                  <a:lnTo>
                    <a:pt x="943" y="966"/>
                  </a:lnTo>
                  <a:lnTo>
                    <a:pt x="961" y="957"/>
                  </a:lnTo>
                  <a:lnTo>
                    <a:pt x="981" y="948"/>
                  </a:lnTo>
                  <a:lnTo>
                    <a:pt x="998" y="937"/>
                  </a:lnTo>
                  <a:lnTo>
                    <a:pt x="1016" y="927"/>
                  </a:lnTo>
                  <a:lnTo>
                    <a:pt x="1033" y="916"/>
                  </a:lnTo>
                  <a:lnTo>
                    <a:pt x="1050" y="905"/>
                  </a:lnTo>
                  <a:lnTo>
                    <a:pt x="1067" y="894"/>
                  </a:lnTo>
                  <a:lnTo>
                    <a:pt x="1083" y="882"/>
                  </a:lnTo>
                  <a:lnTo>
                    <a:pt x="1098" y="870"/>
                  </a:lnTo>
                  <a:lnTo>
                    <a:pt x="1113" y="857"/>
                  </a:lnTo>
                  <a:lnTo>
                    <a:pt x="1128" y="843"/>
                  </a:lnTo>
                  <a:lnTo>
                    <a:pt x="1142" y="830"/>
                  </a:lnTo>
                  <a:lnTo>
                    <a:pt x="1155" y="816"/>
                  </a:lnTo>
                  <a:lnTo>
                    <a:pt x="1169" y="802"/>
                  </a:lnTo>
                  <a:lnTo>
                    <a:pt x="1182" y="787"/>
                  </a:lnTo>
                  <a:lnTo>
                    <a:pt x="1194" y="773"/>
                  </a:lnTo>
                  <a:lnTo>
                    <a:pt x="1198" y="743"/>
                  </a:lnTo>
                  <a:lnTo>
                    <a:pt x="1201" y="713"/>
                  </a:lnTo>
                  <a:lnTo>
                    <a:pt x="1203" y="683"/>
                  </a:lnTo>
                  <a:lnTo>
                    <a:pt x="1203" y="652"/>
                  </a:lnTo>
                  <a:lnTo>
                    <a:pt x="1203" y="625"/>
                  </a:lnTo>
                  <a:lnTo>
                    <a:pt x="1201" y="597"/>
                  </a:lnTo>
                  <a:lnTo>
                    <a:pt x="1199" y="570"/>
                  </a:lnTo>
                  <a:lnTo>
                    <a:pt x="1196" y="543"/>
                  </a:lnTo>
                  <a:lnTo>
                    <a:pt x="1192" y="516"/>
                  </a:lnTo>
                  <a:lnTo>
                    <a:pt x="1187" y="490"/>
                  </a:lnTo>
                  <a:lnTo>
                    <a:pt x="1181" y="465"/>
                  </a:lnTo>
                  <a:lnTo>
                    <a:pt x="1175" y="438"/>
                  </a:lnTo>
                  <a:lnTo>
                    <a:pt x="1167" y="414"/>
                  </a:lnTo>
                  <a:lnTo>
                    <a:pt x="1159" y="389"/>
                  </a:lnTo>
                  <a:lnTo>
                    <a:pt x="1150" y="365"/>
                  </a:lnTo>
                  <a:lnTo>
                    <a:pt x="1140" y="341"/>
                  </a:lnTo>
                  <a:lnTo>
                    <a:pt x="1130" y="318"/>
                  </a:lnTo>
                  <a:lnTo>
                    <a:pt x="1119" y="296"/>
                  </a:lnTo>
                  <a:lnTo>
                    <a:pt x="1107" y="274"/>
                  </a:lnTo>
                  <a:lnTo>
                    <a:pt x="1094" y="251"/>
                  </a:lnTo>
                  <a:lnTo>
                    <a:pt x="1081" y="231"/>
                  </a:lnTo>
                  <a:lnTo>
                    <a:pt x="1068" y="211"/>
                  </a:lnTo>
                  <a:lnTo>
                    <a:pt x="1052" y="191"/>
                  </a:lnTo>
                  <a:lnTo>
                    <a:pt x="1037" y="172"/>
                  </a:lnTo>
                  <a:lnTo>
                    <a:pt x="1022" y="153"/>
                  </a:lnTo>
                  <a:lnTo>
                    <a:pt x="1006" y="135"/>
                  </a:lnTo>
                  <a:lnTo>
                    <a:pt x="989" y="118"/>
                  </a:lnTo>
                  <a:lnTo>
                    <a:pt x="972" y="102"/>
                  </a:lnTo>
                  <a:lnTo>
                    <a:pt x="953" y="87"/>
                  </a:lnTo>
                  <a:lnTo>
                    <a:pt x="935" y="72"/>
                  </a:lnTo>
                  <a:lnTo>
                    <a:pt x="916" y="57"/>
                  </a:lnTo>
                  <a:lnTo>
                    <a:pt x="897" y="44"/>
                  </a:lnTo>
                  <a:lnTo>
                    <a:pt x="878" y="32"/>
                  </a:lnTo>
                  <a:lnTo>
                    <a:pt x="857" y="20"/>
                  </a:lnTo>
                  <a:lnTo>
                    <a:pt x="836" y="10"/>
                  </a:lnTo>
                  <a:lnTo>
                    <a:pt x="815" y="0"/>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charset="0"/>
                <a:cs typeface="Arial"/>
                <a:sym typeface="Arial"/>
              </a:endParaRPr>
            </a:p>
          </p:txBody>
        </p:sp>
        <p:sp>
          <p:nvSpPr>
            <p:cNvPr id="15" name="Freeform 27"/>
            <p:cNvSpPr>
              <a:spLocks/>
            </p:cNvSpPr>
            <p:nvPr/>
          </p:nvSpPr>
          <p:spPr bwMode="auto">
            <a:xfrm>
              <a:off x="3387726" y="1270001"/>
              <a:ext cx="196850" cy="201613"/>
            </a:xfrm>
            <a:custGeom>
              <a:avLst/>
              <a:gdLst>
                <a:gd name="T0" fmla="*/ 291 w 623"/>
                <a:gd name="T1" fmla="*/ 0 h 633"/>
                <a:gd name="T2" fmla="*/ 265 w 623"/>
                <a:gd name="T3" fmla="*/ 3 h 633"/>
                <a:gd name="T4" fmla="*/ 238 w 623"/>
                <a:gd name="T5" fmla="*/ 7 h 633"/>
                <a:gd name="T6" fmla="*/ 213 w 623"/>
                <a:gd name="T7" fmla="*/ 14 h 633"/>
                <a:gd name="T8" fmla="*/ 189 w 623"/>
                <a:gd name="T9" fmla="*/ 22 h 633"/>
                <a:gd name="T10" fmla="*/ 165 w 623"/>
                <a:gd name="T11" fmla="*/ 32 h 633"/>
                <a:gd name="T12" fmla="*/ 142 w 623"/>
                <a:gd name="T13" fmla="*/ 45 h 633"/>
                <a:gd name="T14" fmla="*/ 121 w 623"/>
                <a:gd name="T15" fmla="*/ 59 h 633"/>
                <a:gd name="T16" fmla="*/ 101 w 623"/>
                <a:gd name="T17" fmla="*/ 75 h 633"/>
                <a:gd name="T18" fmla="*/ 83 w 623"/>
                <a:gd name="T19" fmla="*/ 92 h 633"/>
                <a:gd name="T20" fmla="*/ 66 w 623"/>
                <a:gd name="T21" fmla="*/ 111 h 633"/>
                <a:gd name="T22" fmla="*/ 49 w 623"/>
                <a:gd name="T23" fmla="*/ 131 h 633"/>
                <a:gd name="T24" fmla="*/ 35 w 623"/>
                <a:gd name="T25" fmla="*/ 152 h 633"/>
                <a:gd name="T26" fmla="*/ 23 w 623"/>
                <a:gd name="T27" fmla="*/ 175 h 633"/>
                <a:gd name="T28" fmla="*/ 12 w 623"/>
                <a:gd name="T29" fmla="*/ 198 h 633"/>
                <a:gd name="T30" fmla="*/ 4 w 623"/>
                <a:gd name="T31" fmla="*/ 222 h 633"/>
                <a:gd name="T32" fmla="*/ 16 w 623"/>
                <a:gd name="T33" fmla="*/ 251 h 633"/>
                <a:gd name="T34" fmla="*/ 45 w 623"/>
                <a:gd name="T35" fmla="*/ 286 h 633"/>
                <a:gd name="T36" fmla="*/ 72 w 623"/>
                <a:gd name="T37" fmla="*/ 323 h 633"/>
                <a:gd name="T38" fmla="*/ 94 w 623"/>
                <a:gd name="T39" fmla="*/ 363 h 633"/>
                <a:gd name="T40" fmla="*/ 112 w 623"/>
                <a:gd name="T41" fmla="*/ 405 h 633"/>
                <a:gd name="T42" fmla="*/ 126 w 623"/>
                <a:gd name="T43" fmla="*/ 449 h 633"/>
                <a:gd name="T44" fmla="*/ 136 w 623"/>
                <a:gd name="T45" fmla="*/ 495 h 633"/>
                <a:gd name="T46" fmla="*/ 141 w 623"/>
                <a:gd name="T47" fmla="*/ 542 h 633"/>
                <a:gd name="T48" fmla="*/ 141 w 623"/>
                <a:gd name="T49" fmla="*/ 577 h 633"/>
                <a:gd name="T50" fmla="*/ 159 w 623"/>
                <a:gd name="T51" fmla="*/ 597 h 633"/>
                <a:gd name="T52" fmla="*/ 198 w 623"/>
                <a:gd name="T53" fmla="*/ 614 h 633"/>
                <a:gd name="T54" fmla="*/ 239 w 623"/>
                <a:gd name="T55" fmla="*/ 626 h 633"/>
                <a:gd name="T56" fmla="*/ 283 w 623"/>
                <a:gd name="T57" fmla="*/ 633 h 633"/>
                <a:gd name="T58" fmla="*/ 321 w 623"/>
                <a:gd name="T59" fmla="*/ 633 h 633"/>
                <a:gd name="T60" fmla="*/ 354 w 623"/>
                <a:gd name="T61" fmla="*/ 630 h 633"/>
                <a:gd name="T62" fmla="*/ 384 w 623"/>
                <a:gd name="T63" fmla="*/ 624 h 633"/>
                <a:gd name="T64" fmla="*/ 414 w 623"/>
                <a:gd name="T65" fmla="*/ 614 h 633"/>
                <a:gd name="T66" fmla="*/ 443 w 623"/>
                <a:gd name="T67" fmla="*/ 602 h 633"/>
                <a:gd name="T68" fmla="*/ 470 w 623"/>
                <a:gd name="T69" fmla="*/ 588 h 633"/>
                <a:gd name="T70" fmla="*/ 495 w 623"/>
                <a:gd name="T71" fmla="*/ 571 h 633"/>
                <a:gd name="T72" fmla="*/ 518 w 623"/>
                <a:gd name="T73" fmla="*/ 551 h 633"/>
                <a:gd name="T74" fmla="*/ 540 w 623"/>
                <a:gd name="T75" fmla="*/ 530 h 633"/>
                <a:gd name="T76" fmla="*/ 559 w 623"/>
                <a:gd name="T77" fmla="*/ 506 h 633"/>
                <a:gd name="T78" fmla="*/ 576 w 623"/>
                <a:gd name="T79" fmla="*/ 481 h 633"/>
                <a:gd name="T80" fmla="*/ 591 w 623"/>
                <a:gd name="T81" fmla="*/ 454 h 633"/>
                <a:gd name="T82" fmla="*/ 602 w 623"/>
                <a:gd name="T83" fmla="*/ 426 h 633"/>
                <a:gd name="T84" fmla="*/ 612 w 623"/>
                <a:gd name="T85" fmla="*/ 396 h 633"/>
                <a:gd name="T86" fmla="*/ 618 w 623"/>
                <a:gd name="T87" fmla="*/ 366 h 633"/>
                <a:gd name="T88" fmla="*/ 621 w 623"/>
                <a:gd name="T89" fmla="*/ 333 h 633"/>
                <a:gd name="T90" fmla="*/ 621 w 623"/>
                <a:gd name="T91" fmla="*/ 301 h 633"/>
                <a:gd name="T92" fmla="*/ 618 w 623"/>
                <a:gd name="T93" fmla="*/ 269 h 633"/>
                <a:gd name="T94" fmla="*/ 612 w 623"/>
                <a:gd name="T95" fmla="*/ 237 h 633"/>
                <a:gd name="T96" fmla="*/ 602 w 623"/>
                <a:gd name="T97" fmla="*/ 208 h 633"/>
                <a:gd name="T98" fmla="*/ 591 w 623"/>
                <a:gd name="T99" fmla="*/ 180 h 633"/>
                <a:gd name="T100" fmla="*/ 576 w 623"/>
                <a:gd name="T101" fmla="*/ 152 h 633"/>
                <a:gd name="T102" fmla="*/ 559 w 623"/>
                <a:gd name="T103" fmla="*/ 127 h 633"/>
                <a:gd name="T104" fmla="*/ 540 w 623"/>
                <a:gd name="T105" fmla="*/ 104 h 633"/>
                <a:gd name="T106" fmla="*/ 518 w 623"/>
                <a:gd name="T107" fmla="*/ 83 h 633"/>
                <a:gd name="T108" fmla="*/ 495 w 623"/>
                <a:gd name="T109" fmla="*/ 62 h 633"/>
                <a:gd name="T110" fmla="*/ 470 w 623"/>
                <a:gd name="T111" fmla="*/ 45 h 633"/>
                <a:gd name="T112" fmla="*/ 443 w 623"/>
                <a:gd name="T113" fmla="*/ 31 h 633"/>
                <a:gd name="T114" fmla="*/ 414 w 623"/>
                <a:gd name="T115" fmla="*/ 19 h 633"/>
                <a:gd name="T116" fmla="*/ 384 w 623"/>
                <a:gd name="T117" fmla="*/ 10 h 633"/>
                <a:gd name="T118" fmla="*/ 354 w 623"/>
                <a:gd name="T119" fmla="*/ 4 h 633"/>
                <a:gd name="T120" fmla="*/ 321 w 623"/>
                <a:gd name="T121"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3" h="633">
                  <a:moveTo>
                    <a:pt x="305" y="0"/>
                  </a:moveTo>
                  <a:lnTo>
                    <a:pt x="291" y="0"/>
                  </a:lnTo>
                  <a:lnTo>
                    <a:pt x="278" y="1"/>
                  </a:lnTo>
                  <a:lnTo>
                    <a:pt x="265" y="3"/>
                  </a:lnTo>
                  <a:lnTo>
                    <a:pt x="252" y="4"/>
                  </a:lnTo>
                  <a:lnTo>
                    <a:pt x="238" y="7"/>
                  </a:lnTo>
                  <a:lnTo>
                    <a:pt x="225" y="10"/>
                  </a:lnTo>
                  <a:lnTo>
                    <a:pt x="213" y="14"/>
                  </a:lnTo>
                  <a:lnTo>
                    <a:pt x="201" y="18"/>
                  </a:lnTo>
                  <a:lnTo>
                    <a:pt x="189" y="22"/>
                  </a:lnTo>
                  <a:lnTo>
                    <a:pt x="177" y="27"/>
                  </a:lnTo>
                  <a:lnTo>
                    <a:pt x="165" y="32"/>
                  </a:lnTo>
                  <a:lnTo>
                    <a:pt x="154" y="38"/>
                  </a:lnTo>
                  <a:lnTo>
                    <a:pt x="142" y="45"/>
                  </a:lnTo>
                  <a:lnTo>
                    <a:pt x="131" y="51"/>
                  </a:lnTo>
                  <a:lnTo>
                    <a:pt x="121" y="59"/>
                  </a:lnTo>
                  <a:lnTo>
                    <a:pt x="111" y="66"/>
                  </a:lnTo>
                  <a:lnTo>
                    <a:pt x="101" y="75"/>
                  </a:lnTo>
                  <a:lnTo>
                    <a:pt x="92" y="84"/>
                  </a:lnTo>
                  <a:lnTo>
                    <a:pt x="83" y="92"/>
                  </a:lnTo>
                  <a:lnTo>
                    <a:pt x="74" y="101"/>
                  </a:lnTo>
                  <a:lnTo>
                    <a:pt x="66" y="111"/>
                  </a:lnTo>
                  <a:lnTo>
                    <a:pt x="58" y="121"/>
                  </a:lnTo>
                  <a:lnTo>
                    <a:pt x="49" y="131"/>
                  </a:lnTo>
                  <a:lnTo>
                    <a:pt x="42" y="141"/>
                  </a:lnTo>
                  <a:lnTo>
                    <a:pt x="35" y="152"/>
                  </a:lnTo>
                  <a:lnTo>
                    <a:pt x="29" y="163"/>
                  </a:lnTo>
                  <a:lnTo>
                    <a:pt x="23" y="175"/>
                  </a:lnTo>
                  <a:lnTo>
                    <a:pt x="17" y="186"/>
                  </a:lnTo>
                  <a:lnTo>
                    <a:pt x="12" y="198"/>
                  </a:lnTo>
                  <a:lnTo>
                    <a:pt x="8" y="210"/>
                  </a:lnTo>
                  <a:lnTo>
                    <a:pt x="4" y="222"/>
                  </a:lnTo>
                  <a:lnTo>
                    <a:pt x="0" y="235"/>
                  </a:lnTo>
                  <a:lnTo>
                    <a:pt x="16" y="251"/>
                  </a:lnTo>
                  <a:lnTo>
                    <a:pt x="31" y="269"/>
                  </a:lnTo>
                  <a:lnTo>
                    <a:pt x="45" y="286"/>
                  </a:lnTo>
                  <a:lnTo>
                    <a:pt x="59" y="304"/>
                  </a:lnTo>
                  <a:lnTo>
                    <a:pt x="72" y="323"/>
                  </a:lnTo>
                  <a:lnTo>
                    <a:pt x="83" y="342"/>
                  </a:lnTo>
                  <a:lnTo>
                    <a:pt x="94" y="363"/>
                  </a:lnTo>
                  <a:lnTo>
                    <a:pt x="104" y="384"/>
                  </a:lnTo>
                  <a:lnTo>
                    <a:pt x="112" y="405"/>
                  </a:lnTo>
                  <a:lnTo>
                    <a:pt x="120" y="427"/>
                  </a:lnTo>
                  <a:lnTo>
                    <a:pt x="126" y="449"/>
                  </a:lnTo>
                  <a:lnTo>
                    <a:pt x="131" y="472"/>
                  </a:lnTo>
                  <a:lnTo>
                    <a:pt x="136" y="495"/>
                  </a:lnTo>
                  <a:lnTo>
                    <a:pt x="139" y="519"/>
                  </a:lnTo>
                  <a:lnTo>
                    <a:pt x="141" y="542"/>
                  </a:lnTo>
                  <a:lnTo>
                    <a:pt x="141" y="567"/>
                  </a:lnTo>
                  <a:lnTo>
                    <a:pt x="141" y="577"/>
                  </a:lnTo>
                  <a:lnTo>
                    <a:pt x="140" y="587"/>
                  </a:lnTo>
                  <a:lnTo>
                    <a:pt x="159" y="597"/>
                  </a:lnTo>
                  <a:lnTo>
                    <a:pt x="178" y="606"/>
                  </a:lnTo>
                  <a:lnTo>
                    <a:pt x="198" y="614"/>
                  </a:lnTo>
                  <a:lnTo>
                    <a:pt x="218" y="621"/>
                  </a:lnTo>
                  <a:lnTo>
                    <a:pt x="239" y="626"/>
                  </a:lnTo>
                  <a:lnTo>
                    <a:pt x="261" y="630"/>
                  </a:lnTo>
                  <a:lnTo>
                    <a:pt x="283" y="633"/>
                  </a:lnTo>
                  <a:lnTo>
                    <a:pt x="305" y="633"/>
                  </a:lnTo>
                  <a:lnTo>
                    <a:pt x="321" y="633"/>
                  </a:lnTo>
                  <a:lnTo>
                    <a:pt x="338" y="632"/>
                  </a:lnTo>
                  <a:lnTo>
                    <a:pt x="354" y="630"/>
                  </a:lnTo>
                  <a:lnTo>
                    <a:pt x="369" y="627"/>
                  </a:lnTo>
                  <a:lnTo>
                    <a:pt x="384" y="624"/>
                  </a:lnTo>
                  <a:lnTo>
                    <a:pt x="399" y="619"/>
                  </a:lnTo>
                  <a:lnTo>
                    <a:pt x="414" y="614"/>
                  </a:lnTo>
                  <a:lnTo>
                    <a:pt x="428" y="609"/>
                  </a:lnTo>
                  <a:lnTo>
                    <a:pt x="443" y="602"/>
                  </a:lnTo>
                  <a:lnTo>
                    <a:pt x="456" y="596"/>
                  </a:lnTo>
                  <a:lnTo>
                    <a:pt x="470" y="588"/>
                  </a:lnTo>
                  <a:lnTo>
                    <a:pt x="482" y="580"/>
                  </a:lnTo>
                  <a:lnTo>
                    <a:pt x="495" y="571"/>
                  </a:lnTo>
                  <a:lnTo>
                    <a:pt x="506" y="562"/>
                  </a:lnTo>
                  <a:lnTo>
                    <a:pt x="518" y="551"/>
                  </a:lnTo>
                  <a:lnTo>
                    <a:pt x="530" y="541"/>
                  </a:lnTo>
                  <a:lnTo>
                    <a:pt x="540" y="530"/>
                  </a:lnTo>
                  <a:lnTo>
                    <a:pt x="550" y="518"/>
                  </a:lnTo>
                  <a:lnTo>
                    <a:pt x="559" y="506"/>
                  </a:lnTo>
                  <a:lnTo>
                    <a:pt x="568" y="494"/>
                  </a:lnTo>
                  <a:lnTo>
                    <a:pt x="576" y="481"/>
                  </a:lnTo>
                  <a:lnTo>
                    <a:pt x="584" y="468"/>
                  </a:lnTo>
                  <a:lnTo>
                    <a:pt x="591" y="454"/>
                  </a:lnTo>
                  <a:lnTo>
                    <a:pt x="597" y="440"/>
                  </a:lnTo>
                  <a:lnTo>
                    <a:pt x="602" y="426"/>
                  </a:lnTo>
                  <a:lnTo>
                    <a:pt x="607" y="411"/>
                  </a:lnTo>
                  <a:lnTo>
                    <a:pt x="612" y="396"/>
                  </a:lnTo>
                  <a:lnTo>
                    <a:pt x="615" y="381"/>
                  </a:lnTo>
                  <a:lnTo>
                    <a:pt x="618" y="366"/>
                  </a:lnTo>
                  <a:lnTo>
                    <a:pt x="620" y="349"/>
                  </a:lnTo>
                  <a:lnTo>
                    <a:pt x="621" y="333"/>
                  </a:lnTo>
                  <a:lnTo>
                    <a:pt x="623" y="317"/>
                  </a:lnTo>
                  <a:lnTo>
                    <a:pt x="621" y="301"/>
                  </a:lnTo>
                  <a:lnTo>
                    <a:pt x="620" y="285"/>
                  </a:lnTo>
                  <a:lnTo>
                    <a:pt x="618" y="269"/>
                  </a:lnTo>
                  <a:lnTo>
                    <a:pt x="615" y="253"/>
                  </a:lnTo>
                  <a:lnTo>
                    <a:pt x="612" y="237"/>
                  </a:lnTo>
                  <a:lnTo>
                    <a:pt x="607" y="223"/>
                  </a:lnTo>
                  <a:lnTo>
                    <a:pt x="602" y="208"/>
                  </a:lnTo>
                  <a:lnTo>
                    <a:pt x="597" y="194"/>
                  </a:lnTo>
                  <a:lnTo>
                    <a:pt x="591" y="180"/>
                  </a:lnTo>
                  <a:lnTo>
                    <a:pt x="584" y="165"/>
                  </a:lnTo>
                  <a:lnTo>
                    <a:pt x="576" y="152"/>
                  </a:lnTo>
                  <a:lnTo>
                    <a:pt x="568" y="139"/>
                  </a:lnTo>
                  <a:lnTo>
                    <a:pt x="559" y="127"/>
                  </a:lnTo>
                  <a:lnTo>
                    <a:pt x="550" y="115"/>
                  </a:lnTo>
                  <a:lnTo>
                    <a:pt x="540" y="104"/>
                  </a:lnTo>
                  <a:lnTo>
                    <a:pt x="530" y="93"/>
                  </a:lnTo>
                  <a:lnTo>
                    <a:pt x="518" y="83"/>
                  </a:lnTo>
                  <a:lnTo>
                    <a:pt x="506" y="73"/>
                  </a:lnTo>
                  <a:lnTo>
                    <a:pt x="495" y="62"/>
                  </a:lnTo>
                  <a:lnTo>
                    <a:pt x="482" y="54"/>
                  </a:lnTo>
                  <a:lnTo>
                    <a:pt x="470" y="45"/>
                  </a:lnTo>
                  <a:lnTo>
                    <a:pt x="456" y="38"/>
                  </a:lnTo>
                  <a:lnTo>
                    <a:pt x="443" y="31"/>
                  </a:lnTo>
                  <a:lnTo>
                    <a:pt x="428" y="25"/>
                  </a:lnTo>
                  <a:lnTo>
                    <a:pt x="414" y="19"/>
                  </a:lnTo>
                  <a:lnTo>
                    <a:pt x="399" y="14"/>
                  </a:lnTo>
                  <a:lnTo>
                    <a:pt x="384" y="10"/>
                  </a:lnTo>
                  <a:lnTo>
                    <a:pt x="369" y="6"/>
                  </a:lnTo>
                  <a:lnTo>
                    <a:pt x="354" y="4"/>
                  </a:lnTo>
                  <a:lnTo>
                    <a:pt x="338" y="2"/>
                  </a:lnTo>
                  <a:lnTo>
                    <a:pt x="321" y="0"/>
                  </a:lnTo>
                  <a:lnTo>
                    <a:pt x="305" y="0"/>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charset="0"/>
                <a:cs typeface="Arial"/>
                <a:sym typeface="Arial"/>
              </a:endParaRPr>
            </a:p>
          </p:txBody>
        </p:sp>
        <p:sp>
          <p:nvSpPr>
            <p:cNvPr id="16" name="Freeform 28"/>
            <p:cNvSpPr>
              <a:spLocks/>
            </p:cNvSpPr>
            <p:nvPr/>
          </p:nvSpPr>
          <p:spPr bwMode="auto">
            <a:xfrm>
              <a:off x="2979738" y="1270001"/>
              <a:ext cx="200025" cy="201613"/>
            </a:xfrm>
            <a:custGeom>
              <a:avLst/>
              <a:gdLst>
                <a:gd name="T0" fmla="*/ 503 w 627"/>
                <a:gd name="T1" fmla="*/ 544 h 633"/>
                <a:gd name="T2" fmla="*/ 507 w 627"/>
                <a:gd name="T3" fmla="*/ 500 h 633"/>
                <a:gd name="T4" fmla="*/ 516 w 627"/>
                <a:gd name="T5" fmla="*/ 456 h 633"/>
                <a:gd name="T6" fmla="*/ 528 w 627"/>
                <a:gd name="T7" fmla="*/ 415 h 633"/>
                <a:gd name="T8" fmla="*/ 544 w 627"/>
                <a:gd name="T9" fmla="*/ 375 h 633"/>
                <a:gd name="T10" fmla="*/ 564 w 627"/>
                <a:gd name="T11" fmla="*/ 337 h 633"/>
                <a:gd name="T12" fmla="*/ 587 w 627"/>
                <a:gd name="T13" fmla="*/ 301 h 633"/>
                <a:gd name="T14" fmla="*/ 613 w 627"/>
                <a:gd name="T15" fmla="*/ 268 h 633"/>
                <a:gd name="T16" fmla="*/ 624 w 627"/>
                <a:gd name="T17" fmla="*/ 238 h 633"/>
                <a:gd name="T18" fmla="*/ 617 w 627"/>
                <a:gd name="T19" fmla="*/ 212 h 633"/>
                <a:gd name="T20" fmla="*/ 607 w 627"/>
                <a:gd name="T21" fmla="*/ 187 h 633"/>
                <a:gd name="T22" fmla="*/ 595 w 627"/>
                <a:gd name="T23" fmla="*/ 163 h 633"/>
                <a:gd name="T24" fmla="*/ 581 w 627"/>
                <a:gd name="T25" fmla="*/ 140 h 633"/>
                <a:gd name="T26" fmla="*/ 564 w 627"/>
                <a:gd name="T27" fmla="*/ 119 h 633"/>
                <a:gd name="T28" fmla="*/ 547 w 627"/>
                <a:gd name="T29" fmla="*/ 99 h 633"/>
                <a:gd name="T30" fmla="*/ 528 w 627"/>
                <a:gd name="T31" fmla="*/ 81 h 633"/>
                <a:gd name="T32" fmla="*/ 508 w 627"/>
                <a:gd name="T33" fmla="*/ 63 h 633"/>
                <a:gd name="T34" fmla="*/ 487 w 627"/>
                <a:gd name="T35" fmla="*/ 48 h 633"/>
                <a:gd name="T36" fmla="*/ 463 w 627"/>
                <a:gd name="T37" fmla="*/ 35 h 633"/>
                <a:gd name="T38" fmla="*/ 439 w 627"/>
                <a:gd name="T39" fmla="*/ 24 h 633"/>
                <a:gd name="T40" fmla="*/ 413 w 627"/>
                <a:gd name="T41" fmla="*/ 15 h 633"/>
                <a:gd name="T42" fmla="*/ 387 w 627"/>
                <a:gd name="T43" fmla="*/ 8 h 633"/>
                <a:gd name="T44" fmla="*/ 359 w 627"/>
                <a:gd name="T45" fmla="*/ 3 h 633"/>
                <a:gd name="T46" fmla="*/ 332 w 627"/>
                <a:gd name="T47" fmla="*/ 0 h 633"/>
                <a:gd name="T48" fmla="*/ 302 w 627"/>
                <a:gd name="T49" fmla="*/ 0 h 633"/>
                <a:gd name="T50" fmla="*/ 269 w 627"/>
                <a:gd name="T51" fmla="*/ 4 h 633"/>
                <a:gd name="T52" fmla="*/ 238 w 627"/>
                <a:gd name="T53" fmla="*/ 10 h 633"/>
                <a:gd name="T54" fmla="*/ 209 w 627"/>
                <a:gd name="T55" fmla="*/ 19 h 633"/>
                <a:gd name="T56" fmla="*/ 180 w 627"/>
                <a:gd name="T57" fmla="*/ 31 h 633"/>
                <a:gd name="T58" fmla="*/ 153 w 627"/>
                <a:gd name="T59" fmla="*/ 45 h 633"/>
                <a:gd name="T60" fmla="*/ 128 w 627"/>
                <a:gd name="T61" fmla="*/ 62 h 633"/>
                <a:gd name="T62" fmla="*/ 105 w 627"/>
                <a:gd name="T63" fmla="*/ 83 h 633"/>
                <a:gd name="T64" fmla="*/ 82 w 627"/>
                <a:gd name="T65" fmla="*/ 104 h 633"/>
                <a:gd name="T66" fmla="*/ 63 w 627"/>
                <a:gd name="T67" fmla="*/ 127 h 633"/>
                <a:gd name="T68" fmla="*/ 46 w 627"/>
                <a:gd name="T69" fmla="*/ 152 h 633"/>
                <a:gd name="T70" fmla="*/ 32 w 627"/>
                <a:gd name="T71" fmla="*/ 180 h 633"/>
                <a:gd name="T72" fmla="*/ 20 w 627"/>
                <a:gd name="T73" fmla="*/ 208 h 633"/>
                <a:gd name="T74" fmla="*/ 11 w 627"/>
                <a:gd name="T75" fmla="*/ 237 h 633"/>
                <a:gd name="T76" fmla="*/ 5 w 627"/>
                <a:gd name="T77" fmla="*/ 269 h 633"/>
                <a:gd name="T78" fmla="*/ 0 w 627"/>
                <a:gd name="T79" fmla="*/ 301 h 633"/>
                <a:gd name="T80" fmla="*/ 0 w 627"/>
                <a:gd name="T81" fmla="*/ 333 h 633"/>
                <a:gd name="T82" fmla="*/ 5 w 627"/>
                <a:gd name="T83" fmla="*/ 366 h 633"/>
                <a:gd name="T84" fmla="*/ 11 w 627"/>
                <a:gd name="T85" fmla="*/ 396 h 633"/>
                <a:gd name="T86" fmla="*/ 20 w 627"/>
                <a:gd name="T87" fmla="*/ 426 h 633"/>
                <a:gd name="T88" fmla="*/ 32 w 627"/>
                <a:gd name="T89" fmla="*/ 454 h 633"/>
                <a:gd name="T90" fmla="*/ 46 w 627"/>
                <a:gd name="T91" fmla="*/ 481 h 633"/>
                <a:gd name="T92" fmla="*/ 63 w 627"/>
                <a:gd name="T93" fmla="*/ 506 h 633"/>
                <a:gd name="T94" fmla="*/ 82 w 627"/>
                <a:gd name="T95" fmla="*/ 530 h 633"/>
                <a:gd name="T96" fmla="*/ 105 w 627"/>
                <a:gd name="T97" fmla="*/ 551 h 633"/>
                <a:gd name="T98" fmla="*/ 128 w 627"/>
                <a:gd name="T99" fmla="*/ 571 h 633"/>
                <a:gd name="T100" fmla="*/ 153 w 627"/>
                <a:gd name="T101" fmla="*/ 588 h 633"/>
                <a:gd name="T102" fmla="*/ 180 w 627"/>
                <a:gd name="T103" fmla="*/ 602 h 633"/>
                <a:gd name="T104" fmla="*/ 209 w 627"/>
                <a:gd name="T105" fmla="*/ 614 h 633"/>
                <a:gd name="T106" fmla="*/ 238 w 627"/>
                <a:gd name="T107" fmla="*/ 624 h 633"/>
                <a:gd name="T108" fmla="*/ 269 w 627"/>
                <a:gd name="T109" fmla="*/ 630 h 633"/>
                <a:gd name="T110" fmla="*/ 302 w 627"/>
                <a:gd name="T111" fmla="*/ 633 h 633"/>
                <a:gd name="T112" fmla="*/ 330 w 627"/>
                <a:gd name="T113" fmla="*/ 633 h 633"/>
                <a:gd name="T114" fmla="*/ 356 w 627"/>
                <a:gd name="T115" fmla="*/ 631 h 633"/>
                <a:gd name="T116" fmla="*/ 393 w 627"/>
                <a:gd name="T117" fmla="*/ 624 h 633"/>
                <a:gd name="T118" fmla="*/ 439 w 627"/>
                <a:gd name="T119" fmla="*/ 609 h 633"/>
                <a:gd name="T120" fmla="*/ 483 w 627"/>
                <a:gd name="T121" fmla="*/ 587 h 633"/>
                <a:gd name="T122" fmla="*/ 502 w 627"/>
                <a:gd name="T123" fmla="*/ 571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7" h="633">
                  <a:moveTo>
                    <a:pt x="502" y="567"/>
                  </a:moveTo>
                  <a:lnTo>
                    <a:pt x="503" y="544"/>
                  </a:lnTo>
                  <a:lnTo>
                    <a:pt x="504" y="522"/>
                  </a:lnTo>
                  <a:lnTo>
                    <a:pt x="507" y="500"/>
                  </a:lnTo>
                  <a:lnTo>
                    <a:pt x="511" y="478"/>
                  </a:lnTo>
                  <a:lnTo>
                    <a:pt x="516" y="456"/>
                  </a:lnTo>
                  <a:lnTo>
                    <a:pt x="521" y="435"/>
                  </a:lnTo>
                  <a:lnTo>
                    <a:pt x="528" y="415"/>
                  </a:lnTo>
                  <a:lnTo>
                    <a:pt x="536" y="395"/>
                  </a:lnTo>
                  <a:lnTo>
                    <a:pt x="544" y="375"/>
                  </a:lnTo>
                  <a:lnTo>
                    <a:pt x="553" y="355"/>
                  </a:lnTo>
                  <a:lnTo>
                    <a:pt x="564" y="337"/>
                  </a:lnTo>
                  <a:lnTo>
                    <a:pt x="576" y="319"/>
                  </a:lnTo>
                  <a:lnTo>
                    <a:pt x="587" y="301"/>
                  </a:lnTo>
                  <a:lnTo>
                    <a:pt x="600" y="284"/>
                  </a:lnTo>
                  <a:lnTo>
                    <a:pt x="613" y="268"/>
                  </a:lnTo>
                  <a:lnTo>
                    <a:pt x="627" y="251"/>
                  </a:lnTo>
                  <a:lnTo>
                    <a:pt x="624" y="238"/>
                  </a:lnTo>
                  <a:lnTo>
                    <a:pt x="621" y="225"/>
                  </a:lnTo>
                  <a:lnTo>
                    <a:pt x="617" y="212"/>
                  </a:lnTo>
                  <a:lnTo>
                    <a:pt x="612" y="200"/>
                  </a:lnTo>
                  <a:lnTo>
                    <a:pt x="607" y="187"/>
                  </a:lnTo>
                  <a:lnTo>
                    <a:pt x="601" y="175"/>
                  </a:lnTo>
                  <a:lnTo>
                    <a:pt x="595" y="163"/>
                  </a:lnTo>
                  <a:lnTo>
                    <a:pt x="588" y="151"/>
                  </a:lnTo>
                  <a:lnTo>
                    <a:pt x="581" y="140"/>
                  </a:lnTo>
                  <a:lnTo>
                    <a:pt x="572" y="129"/>
                  </a:lnTo>
                  <a:lnTo>
                    <a:pt x="564" y="119"/>
                  </a:lnTo>
                  <a:lnTo>
                    <a:pt x="556" y="109"/>
                  </a:lnTo>
                  <a:lnTo>
                    <a:pt x="547" y="99"/>
                  </a:lnTo>
                  <a:lnTo>
                    <a:pt x="538" y="90"/>
                  </a:lnTo>
                  <a:lnTo>
                    <a:pt x="528" y="81"/>
                  </a:lnTo>
                  <a:lnTo>
                    <a:pt x="518" y="72"/>
                  </a:lnTo>
                  <a:lnTo>
                    <a:pt x="508" y="63"/>
                  </a:lnTo>
                  <a:lnTo>
                    <a:pt x="498" y="55"/>
                  </a:lnTo>
                  <a:lnTo>
                    <a:pt x="487" y="48"/>
                  </a:lnTo>
                  <a:lnTo>
                    <a:pt x="474" y="41"/>
                  </a:lnTo>
                  <a:lnTo>
                    <a:pt x="463" y="35"/>
                  </a:lnTo>
                  <a:lnTo>
                    <a:pt x="451" y="29"/>
                  </a:lnTo>
                  <a:lnTo>
                    <a:pt x="439" y="24"/>
                  </a:lnTo>
                  <a:lnTo>
                    <a:pt x="426" y="19"/>
                  </a:lnTo>
                  <a:lnTo>
                    <a:pt x="413" y="15"/>
                  </a:lnTo>
                  <a:lnTo>
                    <a:pt x="400" y="11"/>
                  </a:lnTo>
                  <a:lnTo>
                    <a:pt x="387" y="8"/>
                  </a:lnTo>
                  <a:lnTo>
                    <a:pt x="373" y="5"/>
                  </a:lnTo>
                  <a:lnTo>
                    <a:pt x="359" y="3"/>
                  </a:lnTo>
                  <a:lnTo>
                    <a:pt x="346" y="1"/>
                  </a:lnTo>
                  <a:lnTo>
                    <a:pt x="332" y="0"/>
                  </a:lnTo>
                  <a:lnTo>
                    <a:pt x="318" y="0"/>
                  </a:lnTo>
                  <a:lnTo>
                    <a:pt x="302" y="0"/>
                  </a:lnTo>
                  <a:lnTo>
                    <a:pt x="285" y="2"/>
                  </a:lnTo>
                  <a:lnTo>
                    <a:pt x="269" y="4"/>
                  </a:lnTo>
                  <a:lnTo>
                    <a:pt x="253" y="6"/>
                  </a:lnTo>
                  <a:lnTo>
                    <a:pt x="238" y="10"/>
                  </a:lnTo>
                  <a:lnTo>
                    <a:pt x="223" y="14"/>
                  </a:lnTo>
                  <a:lnTo>
                    <a:pt x="209" y="19"/>
                  </a:lnTo>
                  <a:lnTo>
                    <a:pt x="195" y="25"/>
                  </a:lnTo>
                  <a:lnTo>
                    <a:pt x="180" y="31"/>
                  </a:lnTo>
                  <a:lnTo>
                    <a:pt x="166" y="38"/>
                  </a:lnTo>
                  <a:lnTo>
                    <a:pt x="153" y="45"/>
                  </a:lnTo>
                  <a:lnTo>
                    <a:pt x="140" y="54"/>
                  </a:lnTo>
                  <a:lnTo>
                    <a:pt x="128" y="62"/>
                  </a:lnTo>
                  <a:lnTo>
                    <a:pt x="116" y="73"/>
                  </a:lnTo>
                  <a:lnTo>
                    <a:pt x="105" y="83"/>
                  </a:lnTo>
                  <a:lnTo>
                    <a:pt x="93" y="93"/>
                  </a:lnTo>
                  <a:lnTo>
                    <a:pt x="82" y="104"/>
                  </a:lnTo>
                  <a:lnTo>
                    <a:pt x="73" y="115"/>
                  </a:lnTo>
                  <a:lnTo>
                    <a:pt x="63" y="127"/>
                  </a:lnTo>
                  <a:lnTo>
                    <a:pt x="55" y="139"/>
                  </a:lnTo>
                  <a:lnTo>
                    <a:pt x="46" y="152"/>
                  </a:lnTo>
                  <a:lnTo>
                    <a:pt x="39" y="165"/>
                  </a:lnTo>
                  <a:lnTo>
                    <a:pt x="32" y="180"/>
                  </a:lnTo>
                  <a:lnTo>
                    <a:pt x="26" y="194"/>
                  </a:lnTo>
                  <a:lnTo>
                    <a:pt x="20" y="208"/>
                  </a:lnTo>
                  <a:lnTo>
                    <a:pt x="15" y="223"/>
                  </a:lnTo>
                  <a:lnTo>
                    <a:pt x="11" y="237"/>
                  </a:lnTo>
                  <a:lnTo>
                    <a:pt x="7" y="253"/>
                  </a:lnTo>
                  <a:lnTo>
                    <a:pt x="5" y="269"/>
                  </a:lnTo>
                  <a:lnTo>
                    <a:pt x="3" y="285"/>
                  </a:lnTo>
                  <a:lnTo>
                    <a:pt x="0" y="301"/>
                  </a:lnTo>
                  <a:lnTo>
                    <a:pt x="0" y="317"/>
                  </a:lnTo>
                  <a:lnTo>
                    <a:pt x="0" y="333"/>
                  </a:lnTo>
                  <a:lnTo>
                    <a:pt x="3" y="349"/>
                  </a:lnTo>
                  <a:lnTo>
                    <a:pt x="5" y="366"/>
                  </a:lnTo>
                  <a:lnTo>
                    <a:pt x="7" y="381"/>
                  </a:lnTo>
                  <a:lnTo>
                    <a:pt x="11" y="396"/>
                  </a:lnTo>
                  <a:lnTo>
                    <a:pt x="15" y="411"/>
                  </a:lnTo>
                  <a:lnTo>
                    <a:pt x="20" y="426"/>
                  </a:lnTo>
                  <a:lnTo>
                    <a:pt x="26" y="440"/>
                  </a:lnTo>
                  <a:lnTo>
                    <a:pt x="32" y="454"/>
                  </a:lnTo>
                  <a:lnTo>
                    <a:pt x="39" y="468"/>
                  </a:lnTo>
                  <a:lnTo>
                    <a:pt x="46" y="481"/>
                  </a:lnTo>
                  <a:lnTo>
                    <a:pt x="55" y="494"/>
                  </a:lnTo>
                  <a:lnTo>
                    <a:pt x="63" y="506"/>
                  </a:lnTo>
                  <a:lnTo>
                    <a:pt x="73" y="518"/>
                  </a:lnTo>
                  <a:lnTo>
                    <a:pt x="82" y="530"/>
                  </a:lnTo>
                  <a:lnTo>
                    <a:pt x="93" y="541"/>
                  </a:lnTo>
                  <a:lnTo>
                    <a:pt x="105" y="551"/>
                  </a:lnTo>
                  <a:lnTo>
                    <a:pt x="116" y="562"/>
                  </a:lnTo>
                  <a:lnTo>
                    <a:pt x="128" y="571"/>
                  </a:lnTo>
                  <a:lnTo>
                    <a:pt x="140" y="580"/>
                  </a:lnTo>
                  <a:lnTo>
                    <a:pt x="153" y="588"/>
                  </a:lnTo>
                  <a:lnTo>
                    <a:pt x="166" y="596"/>
                  </a:lnTo>
                  <a:lnTo>
                    <a:pt x="180" y="602"/>
                  </a:lnTo>
                  <a:lnTo>
                    <a:pt x="195" y="609"/>
                  </a:lnTo>
                  <a:lnTo>
                    <a:pt x="209" y="614"/>
                  </a:lnTo>
                  <a:lnTo>
                    <a:pt x="223" y="619"/>
                  </a:lnTo>
                  <a:lnTo>
                    <a:pt x="238" y="624"/>
                  </a:lnTo>
                  <a:lnTo>
                    <a:pt x="253" y="627"/>
                  </a:lnTo>
                  <a:lnTo>
                    <a:pt x="269" y="630"/>
                  </a:lnTo>
                  <a:lnTo>
                    <a:pt x="285" y="632"/>
                  </a:lnTo>
                  <a:lnTo>
                    <a:pt x="302" y="633"/>
                  </a:lnTo>
                  <a:lnTo>
                    <a:pt x="318" y="633"/>
                  </a:lnTo>
                  <a:lnTo>
                    <a:pt x="330" y="633"/>
                  </a:lnTo>
                  <a:lnTo>
                    <a:pt x="343" y="632"/>
                  </a:lnTo>
                  <a:lnTo>
                    <a:pt x="356" y="631"/>
                  </a:lnTo>
                  <a:lnTo>
                    <a:pt x="368" y="629"/>
                  </a:lnTo>
                  <a:lnTo>
                    <a:pt x="393" y="624"/>
                  </a:lnTo>
                  <a:lnTo>
                    <a:pt x="416" y="618"/>
                  </a:lnTo>
                  <a:lnTo>
                    <a:pt x="439" y="609"/>
                  </a:lnTo>
                  <a:lnTo>
                    <a:pt x="461" y="599"/>
                  </a:lnTo>
                  <a:lnTo>
                    <a:pt x="483" y="587"/>
                  </a:lnTo>
                  <a:lnTo>
                    <a:pt x="502" y="574"/>
                  </a:lnTo>
                  <a:lnTo>
                    <a:pt x="502" y="571"/>
                  </a:lnTo>
                  <a:lnTo>
                    <a:pt x="502" y="567"/>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charset="0"/>
                <a:cs typeface="Arial"/>
                <a:sym typeface="Arial"/>
              </a:endParaRPr>
            </a:p>
          </p:txBody>
        </p:sp>
        <p:sp>
          <p:nvSpPr>
            <p:cNvPr id="17" name="Freeform 29"/>
            <p:cNvSpPr>
              <a:spLocks/>
            </p:cNvSpPr>
            <p:nvPr/>
          </p:nvSpPr>
          <p:spPr bwMode="auto">
            <a:xfrm>
              <a:off x="3389313" y="1489076"/>
              <a:ext cx="273050" cy="303213"/>
            </a:xfrm>
            <a:custGeom>
              <a:avLst/>
              <a:gdLst>
                <a:gd name="T0" fmla="*/ 301 w 859"/>
                <a:gd name="T1" fmla="*/ 234 h 955"/>
                <a:gd name="T2" fmla="*/ 105 w 859"/>
                <a:gd name="T3" fmla="*/ 41 h 955"/>
                <a:gd name="T4" fmla="*/ 82 w 859"/>
                <a:gd name="T5" fmla="*/ 92 h 955"/>
                <a:gd name="T6" fmla="*/ 53 w 859"/>
                <a:gd name="T7" fmla="*/ 139 h 955"/>
                <a:gd name="T8" fmla="*/ 18 w 859"/>
                <a:gd name="T9" fmla="*/ 183 h 955"/>
                <a:gd name="T10" fmla="*/ 22 w 859"/>
                <a:gd name="T11" fmla="*/ 215 h 955"/>
                <a:gd name="T12" fmla="*/ 66 w 859"/>
                <a:gd name="T13" fmla="*/ 244 h 955"/>
                <a:gd name="T14" fmla="*/ 107 w 859"/>
                <a:gd name="T15" fmla="*/ 277 h 955"/>
                <a:gd name="T16" fmla="*/ 147 w 859"/>
                <a:gd name="T17" fmla="*/ 312 h 955"/>
                <a:gd name="T18" fmla="*/ 183 w 859"/>
                <a:gd name="T19" fmla="*/ 349 h 955"/>
                <a:gd name="T20" fmla="*/ 217 w 859"/>
                <a:gd name="T21" fmla="*/ 390 h 955"/>
                <a:gd name="T22" fmla="*/ 249 w 859"/>
                <a:gd name="T23" fmla="*/ 433 h 955"/>
                <a:gd name="T24" fmla="*/ 278 w 859"/>
                <a:gd name="T25" fmla="*/ 478 h 955"/>
                <a:gd name="T26" fmla="*/ 303 w 859"/>
                <a:gd name="T27" fmla="*/ 525 h 955"/>
                <a:gd name="T28" fmla="*/ 326 w 859"/>
                <a:gd name="T29" fmla="*/ 575 h 955"/>
                <a:gd name="T30" fmla="*/ 347 w 859"/>
                <a:gd name="T31" fmla="*/ 626 h 955"/>
                <a:gd name="T32" fmla="*/ 364 w 859"/>
                <a:gd name="T33" fmla="*/ 679 h 955"/>
                <a:gd name="T34" fmla="*/ 377 w 859"/>
                <a:gd name="T35" fmla="*/ 733 h 955"/>
                <a:gd name="T36" fmla="*/ 388 w 859"/>
                <a:gd name="T37" fmla="*/ 789 h 955"/>
                <a:gd name="T38" fmla="*/ 395 w 859"/>
                <a:gd name="T39" fmla="*/ 847 h 955"/>
                <a:gd name="T40" fmla="*/ 398 w 859"/>
                <a:gd name="T41" fmla="*/ 904 h 955"/>
                <a:gd name="T42" fmla="*/ 398 w 859"/>
                <a:gd name="T43" fmla="*/ 945 h 955"/>
                <a:gd name="T44" fmla="*/ 434 w 859"/>
                <a:gd name="T45" fmla="*/ 950 h 955"/>
                <a:gd name="T46" fmla="*/ 501 w 859"/>
                <a:gd name="T47" fmla="*/ 936 h 955"/>
                <a:gd name="T48" fmla="*/ 566 w 859"/>
                <a:gd name="T49" fmla="*/ 915 h 955"/>
                <a:gd name="T50" fmla="*/ 628 w 859"/>
                <a:gd name="T51" fmla="*/ 889 h 955"/>
                <a:gd name="T52" fmla="*/ 686 w 859"/>
                <a:gd name="T53" fmla="*/ 858 h 955"/>
                <a:gd name="T54" fmla="*/ 739 w 859"/>
                <a:gd name="T55" fmla="*/ 822 h 955"/>
                <a:gd name="T56" fmla="*/ 787 w 859"/>
                <a:gd name="T57" fmla="*/ 783 h 955"/>
                <a:gd name="T58" fmla="*/ 831 w 859"/>
                <a:gd name="T59" fmla="*/ 738 h 955"/>
                <a:gd name="T60" fmla="*/ 854 w 859"/>
                <a:gd name="T61" fmla="*/ 688 h 955"/>
                <a:gd name="T62" fmla="*/ 859 w 859"/>
                <a:gd name="T63" fmla="*/ 632 h 955"/>
                <a:gd name="T64" fmla="*/ 859 w 859"/>
                <a:gd name="T65" fmla="*/ 579 h 955"/>
                <a:gd name="T66" fmla="*/ 856 w 859"/>
                <a:gd name="T67" fmla="*/ 527 h 955"/>
                <a:gd name="T68" fmla="*/ 849 w 859"/>
                <a:gd name="T69" fmla="*/ 478 h 955"/>
                <a:gd name="T70" fmla="*/ 839 w 859"/>
                <a:gd name="T71" fmla="*/ 430 h 955"/>
                <a:gd name="T72" fmla="*/ 826 w 859"/>
                <a:gd name="T73" fmla="*/ 383 h 955"/>
                <a:gd name="T74" fmla="*/ 811 w 859"/>
                <a:gd name="T75" fmla="*/ 338 h 955"/>
                <a:gd name="T76" fmla="*/ 791 w 859"/>
                <a:gd name="T77" fmla="*/ 295 h 955"/>
                <a:gd name="T78" fmla="*/ 770 w 859"/>
                <a:gd name="T79" fmla="*/ 253 h 955"/>
                <a:gd name="T80" fmla="*/ 747 w 859"/>
                <a:gd name="T81" fmla="*/ 214 h 955"/>
                <a:gd name="T82" fmla="*/ 721 w 859"/>
                <a:gd name="T83" fmla="*/ 177 h 955"/>
                <a:gd name="T84" fmla="*/ 691 w 859"/>
                <a:gd name="T85" fmla="*/ 142 h 955"/>
                <a:gd name="T86" fmla="*/ 661 w 859"/>
                <a:gd name="T87" fmla="*/ 110 h 955"/>
                <a:gd name="T88" fmla="*/ 629 w 859"/>
                <a:gd name="T89" fmla="*/ 81 h 955"/>
                <a:gd name="T90" fmla="*/ 594 w 859"/>
                <a:gd name="T91" fmla="*/ 53 h 955"/>
                <a:gd name="T92" fmla="*/ 558 w 859"/>
                <a:gd name="T93" fmla="*/ 30 h 955"/>
                <a:gd name="T94" fmla="*/ 520 w 859"/>
                <a:gd name="T95" fmla="*/ 9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9" h="955">
                  <a:moveTo>
                    <a:pt x="500" y="0"/>
                  </a:moveTo>
                  <a:lnTo>
                    <a:pt x="301" y="234"/>
                  </a:lnTo>
                  <a:lnTo>
                    <a:pt x="114" y="14"/>
                  </a:lnTo>
                  <a:lnTo>
                    <a:pt x="105" y="41"/>
                  </a:lnTo>
                  <a:lnTo>
                    <a:pt x="94" y="67"/>
                  </a:lnTo>
                  <a:lnTo>
                    <a:pt x="82" y="92"/>
                  </a:lnTo>
                  <a:lnTo>
                    <a:pt x="68" y="116"/>
                  </a:lnTo>
                  <a:lnTo>
                    <a:pt x="53" y="139"/>
                  </a:lnTo>
                  <a:lnTo>
                    <a:pt x="36" y="162"/>
                  </a:lnTo>
                  <a:lnTo>
                    <a:pt x="18" y="183"/>
                  </a:lnTo>
                  <a:lnTo>
                    <a:pt x="0" y="202"/>
                  </a:lnTo>
                  <a:lnTo>
                    <a:pt x="22" y="215"/>
                  </a:lnTo>
                  <a:lnTo>
                    <a:pt x="44" y="229"/>
                  </a:lnTo>
                  <a:lnTo>
                    <a:pt x="66" y="244"/>
                  </a:lnTo>
                  <a:lnTo>
                    <a:pt x="87" y="261"/>
                  </a:lnTo>
                  <a:lnTo>
                    <a:pt x="107" y="277"/>
                  </a:lnTo>
                  <a:lnTo>
                    <a:pt x="127" y="294"/>
                  </a:lnTo>
                  <a:lnTo>
                    <a:pt x="147" y="312"/>
                  </a:lnTo>
                  <a:lnTo>
                    <a:pt x="165" y="330"/>
                  </a:lnTo>
                  <a:lnTo>
                    <a:pt x="183" y="349"/>
                  </a:lnTo>
                  <a:lnTo>
                    <a:pt x="200" y="370"/>
                  </a:lnTo>
                  <a:lnTo>
                    <a:pt x="217" y="390"/>
                  </a:lnTo>
                  <a:lnTo>
                    <a:pt x="233" y="411"/>
                  </a:lnTo>
                  <a:lnTo>
                    <a:pt x="249" y="433"/>
                  </a:lnTo>
                  <a:lnTo>
                    <a:pt x="264" y="456"/>
                  </a:lnTo>
                  <a:lnTo>
                    <a:pt x="278" y="478"/>
                  </a:lnTo>
                  <a:lnTo>
                    <a:pt x="291" y="501"/>
                  </a:lnTo>
                  <a:lnTo>
                    <a:pt x="303" y="525"/>
                  </a:lnTo>
                  <a:lnTo>
                    <a:pt x="315" y="550"/>
                  </a:lnTo>
                  <a:lnTo>
                    <a:pt x="326" y="575"/>
                  </a:lnTo>
                  <a:lnTo>
                    <a:pt x="337" y="600"/>
                  </a:lnTo>
                  <a:lnTo>
                    <a:pt x="347" y="626"/>
                  </a:lnTo>
                  <a:lnTo>
                    <a:pt x="356" y="653"/>
                  </a:lnTo>
                  <a:lnTo>
                    <a:pt x="364" y="679"/>
                  </a:lnTo>
                  <a:lnTo>
                    <a:pt x="371" y="706"/>
                  </a:lnTo>
                  <a:lnTo>
                    <a:pt x="377" y="733"/>
                  </a:lnTo>
                  <a:lnTo>
                    <a:pt x="383" y="761"/>
                  </a:lnTo>
                  <a:lnTo>
                    <a:pt x="388" y="789"/>
                  </a:lnTo>
                  <a:lnTo>
                    <a:pt x="392" y="817"/>
                  </a:lnTo>
                  <a:lnTo>
                    <a:pt x="395" y="847"/>
                  </a:lnTo>
                  <a:lnTo>
                    <a:pt x="397" y="875"/>
                  </a:lnTo>
                  <a:lnTo>
                    <a:pt x="398" y="904"/>
                  </a:lnTo>
                  <a:lnTo>
                    <a:pt x="399" y="933"/>
                  </a:lnTo>
                  <a:lnTo>
                    <a:pt x="398" y="945"/>
                  </a:lnTo>
                  <a:lnTo>
                    <a:pt x="398" y="955"/>
                  </a:lnTo>
                  <a:lnTo>
                    <a:pt x="434" y="950"/>
                  </a:lnTo>
                  <a:lnTo>
                    <a:pt x="468" y="944"/>
                  </a:lnTo>
                  <a:lnTo>
                    <a:pt x="501" y="936"/>
                  </a:lnTo>
                  <a:lnTo>
                    <a:pt x="535" y="925"/>
                  </a:lnTo>
                  <a:lnTo>
                    <a:pt x="566" y="915"/>
                  </a:lnTo>
                  <a:lnTo>
                    <a:pt x="597" y="902"/>
                  </a:lnTo>
                  <a:lnTo>
                    <a:pt x="628" y="889"/>
                  </a:lnTo>
                  <a:lnTo>
                    <a:pt x="658" y="874"/>
                  </a:lnTo>
                  <a:lnTo>
                    <a:pt x="686" y="858"/>
                  </a:lnTo>
                  <a:lnTo>
                    <a:pt x="714" y="841"/>
                  </a:lnTo>
                  <a:lnTo>
                    <a:pt x="739" y="822"/>
                  </a:lnTo>
                  <a:lnTo>
                    <a:pt x="764" y="803"/>
                  </a:lnTo>
                  <a:lnTo>
                    <a:pt x="787" y="783"/>
                  </a:lnTo>
                  <a:lnTo>
                    <a:pt x="811" y="761"/>
                  </a:lnTo>
                  <a:lnTo>
                    <a:pt x="831" y="738"/>
                  </a:lnTo>
                  <a:lnTo>
                    <a:pt x="851" y="715"/>
                  </a:lnTo>
                  <a:lnTo>
                    <a:pt x="854" y="688"/>
                  </a:lnTo>
                  <a:lnTo>
                    <a:pt x="857" y="661"/>
                  </a:lnTo>
                  <a:lnTo>
                    <a:pt x="859" y="632"/>
                  </a:lnTo>
                  <a:lnTo>
                    <a:pt x="859" y="604"/>
                  </a:lnTo>
                  <a:lnTo>
                    <a:pt x="859" y="579"/>
                  </a:lnTo>
                  <a:lnTo>
                    <a:pt x="858" y="553"/>
                  </a:lnTo>
                  <a:lnTo>
                    <a:pt x="856" y="527"/>
                  </a:lnTo>
                  <a:lnTo>
                    <a:pt x="853" y="503"/>
                  </a:lnTo>
                  <a:lnTo>
                    <a:pt x="849" y="478"/>
                  </a:lnTo>
                  <a:lnTo>
                    <a:pt x="844" y="454"/>
                  </a:lnTo>
                  <a:lnTo>
                    <a:pt x="839" y="430"/>
                  </a:lnTo>
                  <a:lnTo>
                    <a:pt x="833" y="406"/>
                  </a:lnTo>
                  <a:lnTo>
                    <a:pt x="826" y="383"/>
                  </a:lnTo>
                  <a:lnTo>
                    <a:pt x="819" y="361"/>
                  </a:lnTo>
                  <a:lnTo>
                    <a:pt x="811" y="338"/>
                  </a:lnTo>
                  <a:lnTo>
                    <a:pt x="801" y="316"/>
                  </a:lnTo>
                  <a:lnTo>
                    <a:pt x="791" y="295"/>
                  </a:lnTo>
                  <a:lnTo>
                    <a:pt x="781" y="274"/>
                  </a:lnTo>
                  <a:lnTo>
                    <a:pt x="770" y="253"/>
                  </a:lnTo>
                  <a:lnTo>
                    <a:pt x="759" y="233"/>
                  </a:lnTo>
                  <a:lnTo>
                    <a:pt x="747" y="214"/>
                  </a:lnTo>
                  <a:lnTo>
                    <a:pt x="734" y="195"/>
                  </a:lnTo>
                  <a:lnTo>
                    <a:pt x="721" y="177"/>
                  </a:lnTo>
                  <a:lnTo>
                    <a:pt x="706" y="160"/>
                  </a:lnTo>
                  <a:lnTo>
                    <a:pt x="691" y="142"/>
                  </a:lnTo>
                  <a:lnTo>
                    <a:pt x="677" y="126"/>
                  </a:lnTo>
                  <a:lnTo>
                    <a:pt x="661" y="110"/>
                  </a:lnTo>
                  <a:lnTo>
                    <a:pt x="645" y="95"/>
                  </a:lnTo>
                  <a:lnTo>
                    <a:pt x="629" y="81"/>
                  </a:lnTo>
                  <a:lnTo>
                    <a:pt x="611" y="67"/>
                  </a:lnTo>
                  <a:lnTo>
                    <a:pt x="594" y="53"/>
                  </a:lnTo>
                  <a:lnTo>
                    <a:pt x="576" y="41"/>
                  </a:lnTo>
                  <a:lnTo>
                    <a:pt x="558" y="30"/>
                  </a:lnTo>
                  <a:lnTo>
                    <a:pt x="540" y="19"/>
                  </a:lnTo>
                  <a:lnTo>
                    <a:pt x="520" y="9"/>
                  </a:lnTo>
                  <a:lnTo>
                    <a:pt x="500" y="0"/>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charset="0"/>
                <a:cs typeface="Arial"/>
                <a:sym typeface="Arial"/>
              </a:endParaRPr>
            </a:p>
          </p:txBody>
        </p:sp>
        <p:sp>
          <p:nvSpPr>
            <p:cNvPr id="18" name="Freeform 30"/>
            <p:cNvSpPr>
              <a:spLocks/>
            </p:cNvSpPr>
            <p:nvPr/>
          </p:nvSpPr>
          <p:spPr bwMode="auto">
            <a:xfrm>
              <a:off x="2905126" y="1489076"/>
              <a:ext cx="279400" cy="304800"/>
            </a:xfrm>
            <a:custGeom>
              <a:avLst/>
              <a:gdLst>
                <a:gd name="T0" fmla="*/ 483 w 877"/>
                <a:gd name="T1" fmla="*/ 904 h 958"/>
                <a:gd name="T2" fmla="*/ 486 w 877"/>
                <a:gd name="T3" fmla="*/ 847 h 958"/>
                <a:gd name="T4" fmla="*/ 493 w 877"/>
                <a:gd name="T5" fmla="*/ 790 h 958"/>
                <a:gd name="T6" fmla="*/ 503 w 877"/>
                <a:gd name="T7" fmla="*/ 734 h 958"/>
                <a:gd name="T8" fmla="*/ 517 w 877"/>
                <a:gd name="T9" fmla="*/ 681 h 958"/>
                <a:gd name="T10" fmla="*/ 534 w 877"/>
                <a:gd name="T11" fmla="*/ 628 h 958"/>
                <a:gd name="T12" fmla="*/ 554 w 877"/>
                <a:gd name="T13" fmla="*/ 577 h 958"/>
                <a:gd name="T14" fmla="*/ 576 w 877"/>
                <a:gd name="T15" fmla="*/ 528 h 958"/>
                <a:gd name="T16" fmla="*/ 602 w 877"/>
                <a:gd name="T17" fmla="*/ 481 h 958"/>
                <a:gd name="T18" fmla="*/ 631 w 877"/>
                <a:gd name="T19" fmla="*/ 435 h 958"/>
                <a:gd name="T20" fmla="*/ 662 w 877"/>
                <a:gd name="T21" fmla="*/ 393 h 958"/>
                <a:gd name="T22" fmla="*/ 695 w 877"/>
                <a:gd name="T23" fmla="*/ 353 h 958"/>
                <a:gd name="T24" fmla="*/ 732 w 877"/>
                <a:gd name="T25" fmla="*/ 315 h 958"/>
                <a:gd name="T26" fmla="*/ 770 w 877"/>
                <a:gd name="T27" fmla="*/ 280 h 958"/>
                <a:gd name="T28" fmla="*/ 812 w 877"/>
                <a:gd name="T29" fmla="*/ 247 h 958"/>
                <a:gd name="T30" fmla="*/ 854 w 877"/>
                <a:gd name="T31" fmla="*/ 218 h 958"/>
                <a:gd name="T32" fmla="*/ 856 w 877"/>
                <a:gd name="T33" fmla="*/ 184 h 958"/>
                <a:gd name="T34" fmla="*/ 819 w 877"/>
                <a:gd name="T35" fmla="*/ 136 h 958"/>
                <a:gd name="T36" fmla="*/ 788 w 877"/>
                <a:gd name="T37" fmla="*/ 85 h 958"/>
                <a:gd name="T38" fmla="*/ 769 w 877"/>
                <a:gd name="T39" fmla="*/ 44 h 958"/>
                <a:gd name="T40" fmla="*/ 759 w 877"/>
                <a:gd name="T41" fmla="*/ 15 h 958"/>
                <a:gd name="T42" fmla="*/ 754 w 877"/>
                <a:gd name="T43" fmla="*/ 0 h 958"/>
                <a:gd name="T44" fmla="*/ 357 w 877"/>
                <a:gd name="T45" fmla="*/ 1 h 958"/>
                <a:gd name="T46" fmla="*/ 318 w 877"/>
                <a:gd name="T47" fmla="*/ 20 h 958"/>
                <a:gd name="T48" fmla="*/ 281 w 877"/>
                <a:gd name="T49" fmla="*/ 42 h 958"/>
                <a:gd name="T50" fmla="*/ 246 w 877"/>
                <a:gd name="T51" fmla="*/ 68 h 958"/>
                <a:gd name="T52" fmla="*/ 212 w 877"/>
                <a:gd name="T53" fmla="*/ 96 h 958"/>
                <a:gd name="T54" fmla="*/ 181 w 877"/>
                <a:gd name="T55" fmla="*/ 127 h 958"/>
                <a:gd name="T56" fmla="*/ 152 w 877"/>
                <a:gd name="T57" fmla="*/ 161 h 958"/>
                <a:gd name="T58" fmla="*/ 124 w 877"/>
                <a:gd name="T59" fmla="*/ 197 h 958"/>
                <a:gd name="T60" fmla="*/ 100 w 877"/>
                <a:gd name="T61" fmla="*/ 234 h 958"/>
                <a:gd name="T62" fmla="*/ 78 w 877"/>
                <a:gd name="T63" fmla="*/ 275 h 958"/>
                <a:gd name="T64" fmla="*/ 58 w 877"/>
                <a:gd name="T65" fmla="*/ 317 h 958"/>
                <a:gd name="T66" fmla="*/ 40 w 877"/>
                <a:gd name="T67" fmla="*/ 362 h 958"/>
                <a:gd name="T68" fmla="*/ 26 w 877"/>
                <a:gd name="T69" fmla="*/ 407 h 958"/>
                <a:gd name="T70" fmla="*/ 15 w 877"/>
                <a:gd name="T71" fmla="*/ 455 h 958"/>
                <a:gd name="T72" fmla="*/ 6 w 877"/>
                <a:gd name="T73" fmla="*/ 503 h 958"/>
                <a:gd name="T74" fmla="*/ 1 w 877"/>
                <a:gd name="T75" fmla="*/ 554 h 958"/>
                <a:gd name="T76" fmla="*/ 0 w 877"/>
                <a:gd name="T77" fmla="*/ 604 h 958"/>
                <a:gd name="T78" fmla="*/ 2 w 877"/>
                <a:gd name="T79" fmla="*/ 661 h 958"/>
                <a:gd name="T80" fmla="*/ 8 w 877"/>
                <a:gd name="T81" fmla="*/ 715 h 958"/>
                <a:gd name="T82" fmla="*/ 51 w 877"/>
                <a:gd name="T83" fmla="*/ 763 h 958"/>
                <a:gd name="T84" fmla="*/ 99 w 877"/>
                <a:gd name="T85" fmla="*/ 806 h 958"/>
                <a:gd name="T86" fmla="*/ 153 w 877"/>
                <a:gd name="T87" fmla="*/ 845 h 958"/>
                <a:gd name="T88" fmla="*/ 210 w 877"/>
                <a:gd name="T89" fmla="*/ 879 h 958"/>
                <a:gd name="T90" fmla="*/ 274 w 877"/>
                <a:gd name="T91" fmla="*/ 907 h 958"/>
                <a:gd name="T92" fmla="*/ 340 w 877"/>
                <a:gd name="T93" fmla="*/ 930 h 958"/>
                <a:gd name="T94" fmla="*/ 410 w 877"/>
                <a:gd name="T95" fmla="*/ 947 h 958"/>
                <a:gd name="T96" fmla="*/ 483 w 877"/>
                <a:gd name="T97" fmla="*/ 958 h 958"/>
                <a:gd name="T98" fmla="*/ 482 w 877"/>
                <a:gd name="T99" fmla="*/ 933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7" h="958">
                  <a:moveTo>
                    <a:pt x="482" y="933"/>
                  </a:moveTo>
                  <a:lnTo>
                    <a:pt x="483" y="904"/>
                  </a:lnTo>
                  <a:lnTo>
                    <a:pt x="484" y="876"/>
                  </a:lnTo>
                  <a:lnTo>
                    <a:pt x="486" y="847"/>
                  </a:lnTo>
                  <a:lnTo>
                    <a:pt x="489" y="818"/>
                  </a:lnTo>
                  <a:lnTo>
                    <a:pt x="493" y="790"/>
                  </a:lnTo>
                  <a:lnTo>
                    <a:pt x="498" y="763"/>
                  </a:lnTo>
                  <a:lnTo>
                    <a:pt x="503" y="734"/>
                  </a:lnTo>
                  <a:lnTo>
                    <a:pt x="510" y="707"/>
                  </a:lnTo>
                  <a:lnTo>
                    <a:pt x="517" y="681"/>
                  </a:lnTo>
                  <a:lnTo>
                    <a:pt x="526" y="655"/>
                  </a:lnTo>
                  <a:lnTo>
                    <a:pt x="534" y="628"/>
                  </a:lnTo>
                  <a:lnTo>
                    <a:pt x="544" y="602"/>
                  </a:lnTo>
                  <a:lnTo>
                    <a:pt x="554" y="577"/>
                  </a:lnTo>
                  <a:lnTo>
                    <a:pt x="565" y="553"/>
                  </a:lnTo>
                  <a:lnTo>
                    <a:pt x="576" y="528"/>
                  </a:lnTo>
                  <a:lnTo>
                    <a:pt x="589" y="504"/>
                  </a:lnTo>
                  <a:lnTo>
                    <a:pt x="602" y="481"/>
                  </a:lnTo>
                  <a:lnTo>
                    <a:pt x="615" y="458"/>
                  </a:lnTo>
                  <a:lnTo>
                    <a:pt x="631" y="435"/>
                  </a:lnTo>
                  <a:lnTo>
                    <a:pt x="646" y="414"/>
                  </a:lnTo>
                  <a:lnTo>
                    <a:pt x="662" y="393"/>
                  </a:lnTo>
                  <a:lnTo>
                    <a:pt x="678" y="373"/>
                  </a:lnTo>
                  <a:lnTo>
                    <a:pt x="695" y="353"/>
                  </a:lnTo>
                  <a:lnTo>
                    <a:pt x="714" y="333"/>
                  </a:lnTo>
                  <a:lnTo>
                    <a:pt x="732" y="315"/>
                  </a:lnTo>
                  <a:lnTo>
                    <a:pt x="751" y="297"/>
                  </a:lnTo>
                  <a:lnTo>
                    <a:pt x="770" y="280"/>
                  </a:lnTo>
                  <a:lnTo>
                    <a:pt x="790" y="264"/>
                  </a:lnTo>
                  <a:lnTo>
                    <a:pt x="812" y="247"/>
                  </a:lnTo>
                  <a:lnTo>
                    <a:pt x="833" y="232"/>
                  </a:lnTo>
                  <a:lnTo>
                    <a:pt x="854" y="218"/>
                  </a:lnTo>
                  <a:lnTo>
                    <a:pt x="877" y="205"/>
                  </a:lnTo>
                  <a:lnTo>
                    <a:pt x="856" y="184"/>
                  </a:lnTo>
                  <a:lnTo>
                    <a:pt x="837" y="161"/>
                  </a:lnTo>
                  <a:lnTo>
                    <a:pt x="819" y="136"/>
                  </a:lnTo>
                  <a:lnTo>
                    <a:pt x="802" y="111"/>
                  </a:lnTo>
                  <a:lnTo>
                    <a:pt x="788" y="85"/>
                  </a:lnTo>
                  <a:lnTo>
                    <a:pt x="775" y="57"/>
                  </a:lnTo>
                  <a:lnTo>
                    <a:pt x="769" y="44"/>
                  </a:lnTo>
                  <a:lnTo>
                    <a:pt x="764" y="29"/>
                  </a:lnTo>
                  <a:lnTo>
                    <a:pt x="759" y="15"/>
                  </a:lnTo>
                  <a:lnTo>
                    <a:pt x="755" y="1"/>
                  </a:lnTo>
                  <a:lnTo>
                    <a:pt x="754" y="0"/>
                  </a:lnTo>
                  <a:lnTo>
                    <a:pt x="555" y="234"/>
                  </a:lnTo>
                  <a:lnTo>
                    <a:pt x="357" y="1"/>
                  </a:lnTo>
                  <a:lnTo>
                    <a:pt x="337" y="10"/>
                  </a:lnTo>
                  <a:lnTo>
                    <a:pt x="318" y="20"/>
                  </a:lnTo>
                  <a:lnTo>
                    <a:pt x="299" y="31"/>
                  </a:lnTo>
                  <a:lnTo>
                    <a:pt x="281" y="42"/>
                  </a:lnTo>
                  <a:lnTo>
                    <a:pt x="264" y="54"/>
                  </a:lnTo>
                  <a:lnTo>
                    <a:pt x="246" y="68"/>
                  </a:lnTo>
                  <a:lnTo>
                    <a:pt x="229" y="82"/>
                  </a:lnTo>
                  <a:lnTo>
                    <a:pt x="212" y="96"/>
                  </a:lnTo>
                  <a:lnTo>
                    <a:pt x="197" y="111"/>
                  </a:lnTo>
                  <a:lnTo>
                    <a:pt x="181" y="127"/>
                  </a:lnTo>
                  <a:lnTo>
                    <a:pt x="167" y="143"/>
                  </a:lnTo>
                  <a:lnTo>
                    <a:pt x="152" y="161"/>
                  </a:lnTo>
                  <a:lnTo>
                    <a:pt x="138" y="178"/>
                  </a:lnTo>
                  <a:lnTo>
                    <a:pt x="124" y="197"/>
                  </a:lnTo>
                  <a:lnTo>
                    <a:pt x="112" y="215"/>
                  </a:lnTo>
                  <a:lnTo>
                    <a:pt x="100" y="234"/>
                  </a:lnTo>
                  <a:lnTo>
                    <a:pt x="88" y="255"/>
                  </a:lnTo>
                  <a:lnTo>
                    <a:pt x="78" y="275"/>
                  </a:lnTo>
                  <a:lnTo>
                    <a:pt x="67" y="296"/>
                  </a:lnTo>
                  <a:lnTo>
                    <a:pt x="58" y="317"/>
                  </a:lnTo>
                  <a:lnTo>
                    <a:pt x="49" y="339"/>
                  </a:lnTo>
                  <a:lnTo>
                    <a:pt x="40" y="362"/>
                  </a:lnTo>
                  <a:lnTo>
                    <a:pt x="33" y="384"/>
                  </a:lnTo>
                  <a:lnTo>
                    <a:pt x="26" y="407"/>
                  </a:lnTo>
                  <a:lnTo>
                    <a:pt x="20" y="430"/>
                  </a:lnTo>
                  <a:lnTo>
                    <a:pt x="15" y="455"/>
                  </a:lnTo>
                  <a:lnTo>
                    <a:pt x="10" y="479"/>
                  </a:lnTo>
                  <a:lnTo>
                    <a:pt x="6" y="503"/>
                  </a:lnTo>
                  <a:lnTo>
                    <a:pt x="4" y="528"/>
                  </a:lnTo>
                  <a:lnTo>
                    <a:pt x="1" y="554"/>
                  </a:lnTo>
                  <a:lnTo>
                    <a:pt x="0" y="579"/>
                  </a:lnTo>
                  <a:lnTo>
                    <a:pt x="0" y="604"/>
                  </a:lnTo>
                  <a:lnTo>
                    <a:pt x="0" y="632"/>
                  </a:lnTo>
                  <a:lnTo>
                    <a:pt x="2" y="661"/>
                  </a:lnTo>
                  <a:lnTo>
                    <a:pt x="5" y="688"/>
                  </a:lnTo>
                  <a:lnTo>
                    <a:pt x="8" y="715"/>
                  </a:lnTo>
                  <a:lnTo>
                    <a:pt x="29" y="739"/>
                  </a:lnTo>
                  <a:lnTo>
                    <a:pt x="51" y="763"/>
                  </a:lnTo>
                  <a:lnTo>
                    <a:pt x="74" y="785"/>
                  </a:lnTo>
                  <a:lnTo>
                    <a:pt x="99" y="806"/>
                  </a:lnTo>
                  <a:lnTo>
                    <a:pt x="125" y="826"/>
                  </a:lnTo>
                  <a:lnTo>
                    <a:pt x="153" y="845"/>
                  </a:lnTo>
                  <a:lnTo>
                    <a:pt x="181" y="863"/>
                  </a:lnTo>
                  <a:lnTo>
                    <a:pt x="210" y="879"/>
                  </a:lnTo>
                  <a:lnTo>
                    <a:pt x="242" y="894"/>
                  </a:lnTo>
                  <a:lnTo>
                    <a:pt x="274" y="907"/>
                  </a:lnTo>
                  <a:lnTo>
                    <a:pt x="306" y="919"/>
                  </a:lnTo>
                  <a:lnTo>
                    <a:pt x="340" y="930"/>
                  </a:lnTo>
                  <a:lnTo>
                    <a:pt x="375" y="940"/>
                  </a:lnTo>
                  <a:lnTo>
                    <a:pt x="410" y="947"/>
                  </a:lnTo>
                  <a:lnTo>
                    <a:pt x="447" y="953"/>
                  </a:lnTo>
                  <a:lnTo>
                    <a:pt x="483" y="958"/>
                  </a:lnTo>
                  <a:lnTo>
                    <a:pt x="483" y="946"/>
                  </a:lnTo>
                  <a:lnTo>
                    <a:pt x="482" y="933"/>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charset="0"/>
                <a:cs typeface="Arial"/>
                <a:sym typeface="Arial"/>
              </a:endParaRPr>
            </a:p>
          </p:txBody>
        </p:sp>
      </p:grpSp>
      <p:grpSp>
        <p:nvGrpSpPr>
          <p:cNvPr id="26" name="Group 25" descr="Picture of a road that leads to the future"/>
          <p:cNvGrpSpPr>
            <a:grpSpLocks/>
          </p:cNvGrpSpPr>
          <p:nvPr/>
        </p:nvGrpSpPr>
        <p:grpSpPr bwMode="auto">
          <a:xfrm>
            <a:off x="1862231" y="3267726"/>
            <a:ext cx="8550275" cy="2722562"/>
            <a:chOff x="-7070" y="1647824"/>
            <a:chExt cx="8550995" cy="2722055"/>
          </a:xfrm>
        </p:grpSpPr>
        <p:sp>
          <p:nvSpPr>
            <p:cNvPr id="27" name="Freeform 26"/>
            <p:cNvSpPr/>
            <p:nvPr/>
          </p:nvSpPr>
          <p:spPr bwMode="auto">
            <a:xfrm>
              <a:off x="-7070" y="1647824"/>
              <a:ext cx="8550995" cy="2722055"/>
            </a:xfrm>
            <a:custGeom>
              <a:avLst/>
              <a:gdLst>
                <a:gd name="connsiteX0" fmla="*/ 3467098 w 3552823"/>
                <a:gd name="connsiteY0" fmla="*/ 0 h 2086482"/>
                <a:gd name="connsiteX1" fmla="*/ 3552823 w 3552823"/>
                <a:gd name="connsiteY1" fmla="*/ 161925 h 2086482"/>
                <a:gd name="connsiteX2" fmla="*/ 3467098 w 3552823"/>
                <a:gd name="connsiteY2" fmla="*/ 161925 h 2086482"/>
                <a:gd name="connsiteX3" fmla="*/ 3143248 w 3552823"/>
                <a:gd name="connsiteY3" fmla="*/ 885825 h 2086482"/>
                <a:gd name="connsiteX4" fmla="*/ 3114861 w 3552823"/>
                <a:gd name="connsiteY4" fmla="*/ 884304 h 2086482"/>
                <a:gd name="connsiteX5" fmla="*/ 3143250 w 3552823"/>
                <a:gd name="connsiteY5" fmla="*/ 886332 h 2086482"/>
                <a:gd name="connsiteX6" fmla="*/ 1628775 w 3552823"/>
                <a:gd name="connsiteY6" fmla="*/ 2086482 h 2086482"/>
                <a:gd name="connsiteX7" fmla="*/ 0 w 3552823"/>
                <a:gd name="connsiteY7" fmla="*/ 2057907 h 2086482"/>
                <a:gd name="connsiteX8" fmla="*/ 2876550 w 3552823"/>
                <a:gd name="connsiteY8" fmla="*/ 867282 h 2086482"/>
                <a:gd name="connsiteX9" fmla="*/ 2879097 w 3552823"/>
                <a:gd name="connsiteY9" fmla="*/ 867464 h 2086482"/>
                <a:gd name="connsiteX10" fmla="*/ 3314698 w 3552823"/>
                <a:gd name="connsiteY10" fmla="*/ 171450 h 2086482"/>
                <a:gd name="connsiteX11" fmla="*/ 3248023 w 3552823"/>
                <a:gd name="connsiteY11" fmla="*/ 142875 h 2086482"/>
                <a:gd name="connsiteX0" fmla="*/ 3467098 w 3552823"/>
                <a:gd name="connsiteY0" fmla="*/ 0 h 2086482"/>
                <a:gd name="connsiteX1" fmla="*/ 3552823 w 3552823"/>
                <a:gd name="connsiteY1" fmla="*/ 161925 h 2086482"/>
                <a:gd name="connsiteX2" fmla="*/ 3467098 w 3552823"/>
                <a:gd name="connsiteY2" fmla="*/ 161925 h 2086482"/>
                <a:gd name="connsiteX3" fmla="*/ 3143248 w 3552823"/>
                <a:gd name="connsiteY3" fmla="*/ 885825 h 2086482"/>
                <a:gd name="connsiteX4" fmla="*/ 3114861 w 3552823"/>
                <a:gd name="connsiteY4" fmla="*/ 884304 h 2086482"/>
                <a:gd name="connsiteX5" fmla="*/ 3143250 w 3552823"/>
                <a:gd name="connsiteY5" fmla="*/ 886332 h 2086482"/>
                <a:gd name="connsiteX6" fmla="*/ 1628775 w 3552823"/>
                <a:gd name="connsiteY6" fmla="*/ 2086482 h 2086482"/>
                <a:gd name="connsiteX7" fmla="*/ 0 w 3552823"/>
                <a:gd name="connsiteY7" fmla="*/ 2082823 h 2086482"/>
                <a:gd name="connsiteX8" fmla="*/ 2876550 w 3552823"/>
                <a:gd name="connsiteY8" fmla="*/ 867282 h 2086482"/>
                <a:gd name="connsiteX9" fmla="*/ 2879097 w 3552823"/>
                <a:gd name="connsiteY9" fmla="*/ 867464 h 2086482"/>
                <a:gd name="connsiteX10" fmla="*/ 3314698 w 3552823"/>
                <a:gd name="connsiteY10" fmla="*/ 171450 h 2086482"/>
                <a:gd name="connsiteX11" fmla="*/ 3248023 w 3552823"/>
                <a:gd name="connsiteY11" fmla="*/ 142875 h 2086482"/>
                <a:gd name="connsiteX12" fmla="*/ 3467098 w 3552823"/>
                <a:gd name="connsiteY12" fmla="*/ 0 h 208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52823" h="2086482">
                  <a:moveTo>
                    <a:pt x="3467098" y="0"/>
                  </a:moveTo>
                  <a:lnTo>
                    <a:pt x="3552823" y="161925"/>
                  </a:lnTo>
                  <a:lnTo>
                    <a:pt x="3467098" y="161925"/>
                  </a:lnTo>
                  <a:lnTo>
                    <a:pt x="3143248" y="885825"/>
                  </a:lnTo>
                  <a:lnTo>
                    <a:pt x="3114861" y="884304"/>
                  </a:lnTo>
                  <a:lnTo>
                    <a:pt x="3143250" y="886332"/>
                  </a:lnTo>
                  <a:lnTo>
                    <a:pt x="1628775" y="2086482"/>
                  </a:lnTo>
                  <a:lnTo>
                    <a:pt x="0" y="2082823"/>
                  </a:lnTo>
                  <a:lnTo>
                    <a:pt x="2876550" y="867282"/>
                  </a:lnTo>
                  <a:lnTo>
                    <a:pt x="2879097" y="867464"/>
                  </a:lnTo>
                  <a:lnTo>
                    <a:pt x="3314698" y="171450"/>
                  </a:lnTo>
                  <a:lnTo>
                    <a:pt x="3248023" y="142875"/>
                  </a:lnTo>
                  <a:lnTo>
                    <a:pt x="3467098" y="0"/>
                  </a:lnTo>
                  <a:close/>
                </a:path>
              </a:pathLst>
            </a:custGeom>
            <a:gradFill flip="none" rotWithShape="1">
              <a:gsLst>
                <a:gs pos="98230">
                  <a:schemeClr val="bg1"/>
                </a:gs>
                <a:gs pos="3000">
                  <a:schemeClr val="tx1">
                    <a:lumMod val="50000"/>
                    <a:lumOff val="50000"/>
                  </a:schemeClr>
                </a:gs>
                <a:gs pos="62000">
                  <a:schemeClr val="bg1">
                    <a:lumMod val="85000"/>
                  </a:schemeClr>
                </a:gs>
              </a:gsLst>
              <a:lin ang="8100000" scaled="1"/>
              <a:tileRect/>
            </a:gradFill>
            <a:ln w="12700" cap="flat" cmpd="sng" algn="ctr">
              <a:noFill/>
              <a:prstDash val="solid"/>
              <a:round/>
              <a:headEnd type="none" w="med" len="med"/>
              <a:tailEnd type="none" w="med" len="med"/>
            </a:ln>
            <a:effectLst/>
          </p:spPr>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28" name="Straight Connector 27"/>
            <p:cNvCxnSpPr/>
            <p:nvPr/>
          </p:nvCxnSpPr>
          <p:spPr bwMode="auto">
            <a:xfrm flipV="1">
              <a:off x="6352991" y="2979488"/>
              <a:ext cx="244496" cy="87297"/>
            </a:xfrm>
            <a:prstGeom prst="line">
              <a:avLst/>
            </a:prstGeom>
            <a:solidFill>
              <a:srgbClr val="6CCFF6"/>
            </a:solidFill>
            <a:ln w="12700" cap="flat" cmpd="sng" algn="ctr">
              <a:solidFill>
                <a:schemeClr val="bg1">
                  <a:lumMod val="85000"/>
                </a:schemeClr>
              </a:solidFill>
              <a:prstDash val="solid"/>
              <a:round/>
              <a:headEnd type="none" w="med" len="med"/>
              <a:tailEnd type="none" w="med" len="med"/>
            </a:ln>
            <a:effectLst/>
          </p:spPr>
        </p:cxnSp>
        <p:cxnSp>
          <p:nvCxnSpPr>
            <p:cNvPr id="29" name="Straight Connector 28"/>
            <p:cNvCxnSpPr/>
            <p:nvPr/>
          </p:nvCxnSpPr>
          <p:spPr bwMode="auto">
            <a:xfrm flipV="1">
              <a:off x="5798907" y="3160429"/>
              <a:ext cx="244496" cy="87297"/>
            </a:xfrm>
            <a:prstGeom prst="line">
              <a:avLst/>
            </a:prstGeom>
            <a:solidFill>
              <a:srgbClr val="6CCFF6"/>
            </a:solidFill>
            <a:ln w="12700" cap="flat" cmpd="sng" algn="ctr">
              <a:solidFill>
                <a:schemeClr val="bg1">
                  <a:lumMod val="85000"/>
                </a:schemeClr>
              </a:solidFill>
              <a:prstDash val="solid"/>
              <a:round/>
              <a:headEnd type="none" w="med" len="med"/>
              <a:tailEnd type="none" w="med" len="med"/>
            </a:ln>
            <a:effectLst/>
          </p:spPr>
        </p:cxnSp>
        <p:cxnSp>
          <p:nvCxnSpPr>
            <p:cNvPr id="30" name="Straight Connector 29"/>
            <p:cNvCxnSpPr/>
            <p:nvPr/>
          </p:nvCxnSpPr>
          <p:spPr bwMode="auto">
            <a:xfrm flipV="1">
              <a:off x="5221008" y="3358830"/>
              <a:ext cx="244496" cy="87296"/>
            </a:xfrm>
            <a:prstGeom prst="line">
              <a:avLst/>
            </a:prstGeom>
            <a:solidFill>
              <a:srgbClr val="6CCFF6"/>
            </a:solidFill>
            <a:ln w="12700" cap="flat" cmpd="sng" algn="ctr">
              <a:solidFill>
                <a:schemeClr val="bg1">
                  <a:lumMod val="85000"/>
                </a:schemeClr>
              </a:solidFill>
              <a:prstDash val="solid"/>
              <a:round/>
              <a:headEnd type="none" w="med" len="med"/>
              <a:tailEnd type="none" w="med" len="med"/>
            </a:ln>
            <a:effectLst/>
          </p:spPr>
        </p:cxnSp>
        <p:cxnSp>
          <p:nvCxnSpPr>
            <p:cNvPr id="31" name="Straight Connector 30"/>
            <p:cNvCxnSpPr/>
            <p:nvPr/>
          </p:nvCxnSpPr>
          <p:spPr bwMode="auto">
            <a:xfrm flipV="1">
              <a:off x="4598656" y="3565167"/>
              <a:ext cx="244496" cy="88883"/>
            </a:xfrm>
            <a:prstGeom prst="line">
              <a:avLst/>
            </a:prstGeom>
            <a:solidFill>
              <a:srgbClr val="6CCFF6"/>
            </a:solidFill>
            <a:ln w="12700" cap="flat" cmpd="sng" algn="ctr">
              <a:solidFill>
                <a:schemeClr val="bg1">
                  <a:lumMod val="95000"/>
                </a:schemeClr>
              </a:solidFill>
              <a:prstDash val="solid"/>
              <a:round/>
              <a:headEnd type="none" w="med" len="med"/>
              <a:tailEnd type="none" w="med" len="med"/>
            </a:ln>
            <a:effectLst/>
          </p:spPr>
        </p:cxnSp>
        <p:cxnSp>
          <p:nvCxnSpPr>
            <p:cNvPr id="32" name="Straight Connector 31"/>
            <p:cNvCxnSpPr/>
            <p:nvPr/>
          </p:nvCxnSpPr>
          <p:spPr bwMode="auto">
            <a:xfrm flipV="1">
              <a:off x="3773086" y="3833404"/>
              <a:ext cx="246083" cy="88883"/>
            </a:xfrm>
            <a:prstGeom prst="line">
              <a:avLst/>
            </a:prstGeom>
            <a:solidFill>
              <a:srgbClr val="6CCFF6"/>
            </a:solidFill>
            <a:ln w="12700" cap="flat" cmpd="sng" algn="ctr">
              <a:solidFill>
                <a:schemeClr val="bg1">
                  <a:lumMod val="95000"/>
                </a:schemeClr>
              </a:solidFill>
              <a:prstDash val="solid"/>
              <a:round/>
              <a:headEnd type="none" w="med" len="med"/>
              <a:tailEnd type="none" w="med" len="med"/>
            </a:ln>
            <a:effectLst/>
          </p:spPr>
        </p:cxnSp>
        <p:cxnSp>
          <p:nvCxnSpPr>
            <p:cNvPr id="33" name="Straight Connector 32"/>
            <p:cNvCxnSpPr/>
            <p:nvPr/>
          </p:nvCxnSpPr>
          <p:spPr bwMode="auto">
            <a:xfrm flipV="1">
              <a:off x="7000745" y="2781088"/>
              <a:ext cx="168289" cy="85709"/>
            </a:xfrm>
            <a:prstGeom prst="line">
              <a:avLst/>
            </a:prstGeom>
            <a:solidFill>
              <a:srgbClr val="6CCFF6"/>
            </a:solidFill>
            <a:ln w="12700" cap="flat" cmpd="sng" algn="ctr">
              <a:solidFill>
                <a:schemeClr val="bg1">
                  <a:lumMod val="85000"/>
                </a:schemeClr>
              </a:solidFill>
              <a:prstDash val="solid"/>
              <a:round/>
              <a:headEnd type="none" w="med" len="med"/>
              <a:tailEnd type="none" w="med" len="med"/>
            </a:ln>
            <a:effectLst/>
          </p:spPr>
        </p:cxnSp>
        <p:cxnSp>
          <p:nvCxnSpPr>
            <p:cNvPr id="34" name="Straight Connector 33"/>
            <p:cNvCxnSpPr/>
            <p:nvPr/>
          </p:nvCxnSpPr>
          <p:spPr bwMode="auto">
            <a:xfrm flipV="1">
              <a:off x="7404004" y="2563640"/>
              <a:ext cx="109547" cy="95232"/>
            </a:xfrm>
            <a:prstGeom prst="line">
              <a:avLst/>
            </a:prstGeom>
            <a:solidFill>
              <a:srgbClr val="6CCFF6"/>
            </a:solidFill>
            <a:ln w="12700" cap="flat" cmpd="sng" algn="ctr">
              <a:solidFill>
                <a:schemeClr val="bg1">
                  <a:lumMod val="75000"/>
                </a:schemeClr>
              </a:solidFill>
              <a:prstDash val="solid"/>
              <a:round/>
              <a:headEnd type="none" w="med" len="med"/>
              <a:tailEnd type="none" w="med" len="med"/>
            </a:ln>
            <a:effectLst/>
          </p:spPr>
        </p:cxnSp>
      </p:grpSp>
      <p:grpSp>
        <p:nvGrpSpPr>
          <p:cNvPr id="54" name="Group 53" descr="Picture of two speech bubbles on a sign"/>
          <p:cNvGrpSpPr>
            <a:grpSpLocks/>
          </p:cNvGrpSpPr>
          <p:nvPr/>
        </p:nvGrpSpPr>
        <p:grpSpPr bwMode="auto">
          <a:xfrm>
            <a:off x="7180877" y="5085636"/>
            <a:ext cx="976089" cy="757046"/>
            <a:chOff x="5931826" y="3174188"/>
            <a:chExt cx="563880" cy="496483"/>
          </a:xfrm>
        </p:grpSpPr>
        <p:grpSp>
          <p:nvGrpSpPr>
            <p:cNvPr id="55" name="Group 54"/>
            <p:cNvGrpSpPr/>
            <p:nvPr/>
          </p:nvGrpSpPr>
          <p:grpSpPr>
            <a:xfrm>
              <a:off x="5931826" y="3174188"/>
              <a:ext cx="563880" cy="496483"/>
              <a:chOff x="4187190" y="2764155"/>
              <a:chExt cx="563880" cy="496483"/>
            </a:xfrm>
            <a:effectLst>
              <a:outerShdw blurRad="76200" dir="18900000" sy="23000" kx="-1200000" algn="bl" rotWithShape="0">
                <a:prstClr val="black">
                  <a:alpha val="20000"/>
                </a:prstClr>
              </a:outerShdw>
            </a:effectLst>
          </p:grpSpPr>
          <p:sp>
            <p:nvSpPr>
              <p:cNvPr id="59" name="Rectangle 58"/>
              <p:cNvSpPr/>
              <p:nvPr/>
            </p:nvSpPr>
            <p:spPr bwMode="auto">
              <a:xfrm>
                <a:off x="4187190" y="2764155"/>
                <a:ext cx="563880" cy="257175"/>
              </a:xfrm>
              <a:prstGeom prst="rect">
                <a:avLst/>
              </a:prstGeom>
              <a:solidFill>
                <a:schemeClr val="bg1">
                  <a:lumMod val="95000"/>
                </a:schemeClr>
              </a:solidFill>
              <a:ln w="12700" cap="flat" cmpd="sng" algn="ctr">
                <a:solidFill>
                  <a:srgbClr val="969696"/>
                </a:solidFill>
                <a:prstDash val="solid"/>
                <a:round/>
                <a:headEnd type="none" w="med" len="med"/>
                <a:tailEnd type="none" w="med" len="med"/>
              </a:ln>
              <a:effectLst/>
            </p:spPr>
            <p:txBody>
              <a:bodyPr wrap="none"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60" name="Group 59"/>
              <p:cNvGrpSpPr/>
              <p:nvPr/>
            </p:nvGrpSpPr>
            <p:grpSpPr>
              <a:xfrm>
                <a:off x="4265115" y="3021330"/>
                <a:ext cx="411647" cy="239308"/>
                <a:chOff x="4333695" y="2934250"/>
                <a:chExt cx="411647" cy="238758"/>
              </a:xfrm>
              <a:solidFill>
                <a:schemeClr val="bg1">
                  <a:lumMod val="65000"/>
                </a:schemeClr>
              </a:solidFill>
            </p:grpSpPr>
            <p:sp>
              <p:nvSpPr>
                <p:cNvPr id="61" name="Rectangle 60"/>
                <p:cNvSpPr/>
                <p:nvPr/>
              </p:nvSpPr>
              <p:spPr bwMode="auto">
                <a:xfrm>
                  <a:off x="4333695" y="2934250"/>
                  <a:ext cx="47805" cy="238757"/>
                </a:xfrm>
                <a:prstGeom prst="rect">
                  <a:avLst/>
                </a:prstGeom>
                <a:grpFill/>
                <a:ln w="12700" cap="flat" cmpd="sng" algn="ctr">
                  <a:solidFill>
                    <a:srgbClr val="969696"/>
                  </a:solidFill>
                  <a:prstDash val="solid"/>
                  <a:round/>
                  <a:headEnd type="none" w="med" len="med"/>
                  <a:tailEnd type="none" w="med" len="med"/>
                </a:ln>
                <a:effectLst/>
              </p:spPr>
              <p:txBody>
                <a:bodyPr wrap="none"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sp>
              <p:nvSpPr>
                <p:cNvPr id="62" name="Rectangle 61"/>
                <p:cNvSpPr/>
                <p:nvPr/>
              </p:nvSpPr>
              <p:spPr bwMode="auto">
                <a:xfrm>
                  <a:off x="4697537" y="2934251"/>
                  <a:ext cx="47805" cy="238757"/>
                </a:xfrm>
                <a:prstGeom prst="rect">
                  <a:avLst/>
                </a:prstGeom>
                <a:grpFill/>
                <a:ln w="12700" cap="flat" cmpd="sng" algn="ctr">
                  <a:solidFill>
                    <a:srgbClr val="969696"/>
                  </a:solidFill>
                  <a:prstDash val="solid"/>
                  <a:round/>
                  <a:headEnd type="none" w="med" len="med"/>
                  <a:tailEnd type="none" w="med" len="med"/>
                </a:ln>
                <a:effectLst/>
              </p:spPr>
              <p:txBody>
                <a:bodyPr wrap="none"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grpSp>
        </p:grpSp>
        <p:grpSp>
          <p:nvGrpSpPr>
            <p:cNvPr id="56" name="Group 55"/>
            <p:cNvGrpSpPr/>
            <p:nvPr/>
          </p:nvGrpSpPr>
          <p:grpSpPr>
            <a:xfrm>
              <a:off x="6098463" y="3211926"/>
              <a:ext cx="270682" cy="188798"/>
              <a:chOff x="5616576" y="1265238"/>
              <a:chExt cx="973138" cy="646113"/>
            </a:xfrm>
            <a:solidFill>
              <a:srgbClr val="CDCA0E"/>
            </a:solidFill>
          </p:grpSpPr>
          <p:sp>
            <p:nvSpPr>
              <p:cNvPr id="57" name="Freeform 13"/>
              <p:cNvSpPr>
                <a:spLocks/>
              </p:cNvSpPr>
              <p:nvPr/>
            </p:nvSpPr>
            <p:spPr bwMode="auto">
              <a:xfrm>
                <a:off x="6089651" y="1265238"/>
                <a:ext cx="500063" cy="561975"/>
              </a:xfrm>
              <a:custGeom>
                <a:avLst/>
                <a:gdLst>
                  <a:gd name="T0" fmla="*/ 1565 w 1575"/>
                  <a:gd name="T1" fmla="*/ 587 h 1771"/>
                  <a:gd name="T2" fmla="*/ 1520 w 1575"/>
                  <a:gd name="T3" fmla="*/ 454 h 1771"/>
                  <a:gd name="T4" fmla="*/ 1446 w 1575"/>
                  <a:gd name="T5" fmla="*/ 333 h 1771"/>
                  <a:gd name="T6" fmla="*/ 1343 w 1575"/>
                  <a:gd name="T7" fmla="*/ 227 h 1771"/>
                  <a:gd name="T8" fmla="*/ 1215 w 1575"/>
                  <a:gd name="T9" fmla="*/ 137 h 1771"/>
                  <a:gd name="T10" fmla="*/ 1068 w 1575"/>
                  <a:gd name="T11" fmla="*/ 68 h 1771"/>
                  <a:gd name="T12" fmla="*/ 903 w 1575"/>
                  <a:gd name="T13" fmla="*/ 22 h 1771"/>
                  <a:gd name="T14" fmla="*/ 725 w 1575"/>
                  <a:gd name="T15" fmla="*/ 1 h 1771"/>
                  <a:gd name="T16" fmla="*/ 604 w 1575"/>
                  <a:gd name="T17" fmla="*/ 3 h 1771"/>
                  <a:gd name="T18" fmla="*/ 506 w 1575"/>
                  <a:gd name="T19" fmla="*/ 13 h 1771"/>
                  <a:gd name="T20" fmla="*/ 411 w 1575"/>
                  <a:gd name="T21" fmla="*/ 32 h 1771"/>
                  <a:gd name="T22" fmla="*/ 321 w 1575"/>
                  <a:gd name="T23" fmla="*/ 58 h 1771"/>
                  <a:gd name="T24" fmla="*/ 236 w 1575"/>
                  <a:gd name="T25" fmla="*/ 91 h 1771"/>
                  <a:gd name="T26" fmla="*/ 156 w 1575"/>
                  <a:gd name="T27" fmla="*/ 131 h 1771"/>
                  <a:gd name="T28" fmla="*/ 82 w 1575"/>
                  <a:gd name="T29" fmla="*/ 176 h 1771"/>
                  <a:gd name="T30" fmla="*/ 16 w 1575"/>
                  <a:gd name="T31" fmla="*/ 228 h 1771"/>
                  <a:gd name="T32" fmla="*/ 75 w 1575"/>
                  <a:gd name="T33" fmla="*/ 286 h 1771"/>
                  <a:gd name="T34" fmla="*/ 167 w 1575"/>
                  <a:gd name="T35" fmla="*/ 352 h 1771"/>
                  <a:gd name="T36" fmla="*/ 248 w 1575"/>
                  <a:gd name="T37" fmla="*/ 426 h 1771"/>
                  <a:gd name="T38" fmla="*/ 318 w 1575"/>
                  <a:gd name="T39" fmla="*/ 508 h 1771"/>
                  <a:gd name="T40" fmla="*/ 374 w 1575"/>
                  <a:gd name="T41" fmla="*/ 597 h 1771"/>
                  <a:gd name="T42" fmla="*/ 417 w 1575"/>
                  <a:gd name="T43" fmla="*/ 691 h 1771"/>
                  <a:gd name="T44" fmla="*/ 445 w 1575"/>
                  <a:gd name="T45" fmla="*/ 790 h 1771"/>
                  <a:gd name="T46" fmla="*/ 458 w 1575"/>
                  <a:gd name="T47" fmla="*/ 893 h 1771"/>
                  <a:gd name="T48" fmla="*/ 453 w 1575"/>
                  <a:gd name="T49" fmla="*/ 1004 h 1771"/>
                  <a:gd name="T50" fmla="*/ 429 w 1575"/>
                  <a:gd name="T51" fmla="*/ 1113 h 1771"/>
                  <a:gd name="T52" fmla="*/ 387 w 1575"/>
                  <a:gd name="T53" fmla="*/ 1218 h 1771"/>
                  <a:gd name="T54" fmla="*/ 328 w 1575"/>
                  <a:gd name="T55" fmla="*/ 1317 h 1771"/>
                  <a:gd name="T56" fmla="*/ 337 w 1575"/>
                  <a:gd name="T57" fmla="*/ 1412 h 1771"/>
                  <a:gd name="T58" fmla="*/ 390 w 1575"/>
                  <a:gd name="T59" fmla="*/ 1501 h 1771"/>
                  <a:gd name="T60" fmla="*/ 457 w 1575"/>
                  <a:gd name="T61" fmla="*/ 1582 h 1771"/>
                  <a:gd name="T62" fmla="*/ 538 w 1575"/>
                  <a:gd name="T63" fmla="*/ 1651 h 1771"/>
                  <a:gd name="T64" fmla="*/ 631 w 1575"/>
                  <a:gd name="T65" fmla="*/ 1706 h 1771"/>
                  <a:gd name="T66" fmla="*/ 733 w 1575"/>
                  <a:gd name="T67" fmla="*/ 1746 h 1771"/>
                  <a:gd name="T68" fmla="*/ 843 w 1575"/>
                  <a:gd name="T69" fmla="*/ 1768 h 1771"/>
                  <a:gd name="T70" fmla="*/ 958 w 1575"/>
                  <a:gd name="T71" fmla="*/ 1769 h 1771"/>
                  <a:gd name="T72" fmla="*/ 923 w 1575"/>
                  <a:gd name="T73" fmla="*/ 1738 h 1771"/>
                  <a:gd name="T74" fmla="*/ 841 w 1575"/>
                  <a:gd name="T75" fmla="*/ 1687 h 1771"/>
                  <a:gd name="T76" fmla="*/ 797 w 1575"/>
                  <a:gd name="T77" fmla="*/ 1646 h 1771"/>
                  <a:gd name="T78" fmla="*/ 757 w 1575"/>
                  <a:gd name="T79" fmla="*/ 1594 h 1771"/>
                  <a:gd name="T80" fmla="*/ 728 w 1575"/>
                  <a:gd name="T81" fmla="*/ 1530 h 1771"/>
                  <a:gd name="T82" fmla="*/ 711 w 1575"/>
                  <a:gd name="T83" fmla="*/ 1454 h 1771"/>
                  <a:gd name="T84" fmla="*/ 716 w 1575"/>
                  <a:gd name="T85" fmla="*/ 1384 h 1771"/>
                  <a:gd name="T86" fmla="*/ 854 w 1575"/>
                  <a:gd name="T87" fmla="*/ 1370 h 1771"/>
                  <a:gd name="T88" fmla="*/ 1018 w 1575"/>
                  <a:gd name="T89" fmla="*/ 1331 h 1771"/>
                  <a:gd name="T90" fmla="*/ 1167 w 1575"/>
                  <a:gd name="T91" fmla="*/ 1272 h 1771"/>
                  <a:gd name="T92" fmla="*/ 1297 w 1575"/>
                  <a:gd name="T93" fmla="*/ 1192 h 1771"/>
                  <a:gd name="T94" fmla="*/ 1407 w 1575"/>
                  <a:gd name="T95" fmla="*/ 1095 h 1771"/>
                  <a:gd name="T96" fmla="*/ 1492 w 1575"/>
                  <a:gd name="T97" fmla="*/ 984 h 1771"/>
                  <a:gd name="T98" fmla="*/ 1549 w 1575"/>
                  <a:gd name="T99" fmla="*/ 859 h 1771"/>
                  <a:gd name="T100" fmla="*/ 1574 w 1575"/>
                  <a:gd name="T101" fmla="*/ 726 h 1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5" h="1771">
                    <a:moveTo>
                      <a:pt x="1575" y="692"/>
                    </a:moveTo>
                    <a:lnTo>
                      <a:pt x="1574" y="656"/>
                    </a:lnTo>
                    <a:lnTo>
                      <a:pt x="1570" y="621"/>
                    </a:lnTo>
                    <a:lnTo>
                      <a:pt x="1565" y="587"/>
                    </a:lnTo>
                    <a:lnTo>
                      <a:pt x="1557" y="552"/>
                    </a:lnTo>
                    <a:lnTo>
                      <a:pt x="1547" y="519"/>
                    </a:lnTo>
                    <a:lnTo>
                      <a:pt x="1535" y="486"/>
                    </a:lnTo>
                    <a:lnTo>
                      <a:pt x="1520" y="454"/>
                    </a:lnTo>
                    <a:lnTo>
                      <a:pt x="1504" y="422"/>
                    </a:lnTo>
                    <a:lnTo>
                      <a:pt x="1487" y="392"/>
                    </a:lnTo>
                    <a:lnTo>
                      <a:pt x="1467" y="362"/>
                    </a:lnTo>
                    <a:lnTo>
                      <a:pt x="1446" y="333"/>
                    </a:lnTo>
                    <a:lnTo>
                      <a:pt x="1422" y="305"/>
                    </a:lnTo>
                    <a:lnTo>
                      <a:pt x="1397" y="277"/>
                    </a:lnTo>
                    <a:lnTo>
                      <a:pt x="1371" y="251"/>
                    </a:lnTo>
                    <a:lnTo>
                      <a:pt x="1343" y="227"/>
                    </a:lnTo>
                    <a:lnTo>
                      <a:pt x="1312" y="203"/>
                    </a:lnTo>
                    <a:lnTo>
                      <a:pt x="1282" y="179"/>
                    </a:lnTo>
                    <a:lnTo>
                      <a:pt x="1249" y="158"/>
                    </a:lnTo>
                    <a:lnTo>
                      <a:pt x="1215" y="137"/>
                    </a:lnTo>
                    <a:lnTo>
                      <a:pt x="1180" y="118"/>
                    </a:lnTo>
                    <a:lnTo>
                      <a:pt x="1143" y="100"/>
                    </a:lnTo>
                    <a:lnTo>
                      <a:pt x="1106" y="83"/>
                    </a:lnTo>
                    <a:lnTo>
                      <a:pt x="1068" y="68"/>
                    </a:lnTo>
                    <a:lnTo>
                      <a:pt x="1028" y="54"/>
                    </a:lnTo>
                    <a:lnTo>
                      <a:pt x="987" y="42"/>
                    </a:lnTo>
                    <a:lnTo>
                      <a:pt x="945" y="31"/>
                    </a:lnTo>
                    <a:lnTo>
                      <a:pt x="903" y="22"/>
                    </a:lnTo>
                    <a:lnTo>
                      <a:pt x="859" y="14"/>
                    </a:lnTo>
                    <a:lnTo>
                      <a:pt x="816" y="8"/>
                    </a:lnTo>
                    <a:lnTo>
                      <a:pt x="771" y="4"/>
                    </a:lnTo>
                    <a:lnTo>
                      <a:pt x="725" y="1"/>
                    </a:lnTo>
                    <a:lnTo>
                      <a:pt x="680" y="0"/>
                    </a:lnTo>
                    <a:lnTo>
                      <a:pt x="653" y="0"/>
                    </a:lnTo>
                    <a:lnTo>
                      <a:pt x="629" y="1"/>
                    </a:lnTo>
                    <a:lnTo>
                      <a:pt x="604" y="3"/>
                    </a:lnTo>
                    <a:lnTo>
                      <a:pt x="579" y="4"/>
                    </a:lnTo>
                    <a:lnTo>
                      <a:pt x="554" y="7"/>
                    </a:lnTo>
                    <a:lnTo>
                      <a:pt x="530" y="10"/>
                    </a:lnTo>
                    <a:lnTo>
                      <a:pt x="506" y="13"/>
                    </a:lnTo>
                    <a:lnTo>
                      <a:pt x="482" y="17"/>
                    </a:lnTo>
                    <a:lnTo>
                      <a:pt x="457" y="21"/>
                    </a:lnTo>
                    <a:lnTo>
                      <a:pt x="434" y="26"/>
                    </a:lnTo>
                    <a:lnTo>
                      <a:pt x="411" y="32"/>
                    </a:lnTo>
                    <a:lnTo>
                      <a:pt x="389" y="37"/>
                    </a:lnTo>
                    <a:lnTo>
                      <a:pt x="365" y="44"/>
                    </a:lnTo>
                    <a:lnTo>
                      <a:pt x="343" y="50"/>
                    </a:lnTo>
                    <a:lnTo>
                      <a:pt x="321" y="58"/>
                    </a:lnTo>
                    <a:lnTo>
                      <a:pt x="300" y="65"/>
                    </a:lnTo>
                    <a:lnTo>
                      <a:pt x="277" y="73"/>
                    </a:lnTo>
                    <a:lnTo>
                      <a:pt x="256" y="82"/>
                    </a:lnTo>
                    <a:lnTo>
                      <a:pt x="236" y="91"/>
                    </a:lnTo>
                    <a:lnTo>
                      <a:pt x="216" y="101"/>
                    </a:lnTo>
                    <a:lnTo>
                      <a:pt x="195" y="110"/>
                    </a:lnTo>
                    <a:lnTo>
                      <a:pt x="175" y="120"/>
                    </a:lnTo>
                    <a:lnTo>
                      <a:pt x="156" y="131"/>
                    </a:lnTo>
                    <a:lnTo>
                      <a:pt x="137" y="142"/>
                    </a:lnTo>
                    <a:lnTo>
                      <a:pt x="119" y="153"/>
                    </a:lnTo>
                    <a:lnTo>
                      <a:pt x="100" y="164"/>
                    </a:lnTo>
                    <a:lnTo>
                      <a:pt x="82" y="176"/>
                    </a:lnTo>
                    <a:lnTo>
                      <a:pt x="65" y="190"/>
                    </a:lnTo>
                    <a:lnTo>
                      <a:pt x="48" y="202"/>
                    </a:lnTo>
                    <a:lnTo>
                      <a:pt x="32" y="215"/>
                    </a:lnTo>
                    <a:lnTo>
                      <a:pt x="16" y="228"/>
                    </a:lnTo>
                    <a:lnTo>
                      <a:pt x="0" y="242"/>
                    </a:lnTo>
                    <a:lnTo>
                      <a:pt x="26" y="256"/>
                    </a:lnTo>
                    <a:lnTo>
                      <a:pt x="51" y="270"/>
                    </a:lnTo>
                    <a:lnTo>
                      <a:pt x="75" y="286"/>
                    </a:lnTo>
                    <a:lnTo>
                      <a:pt x="98" y="302"/>
                    </a:lnTo>
                    <a:lnTo>
                      <a:pt x="122" y="318"/>
                    </a:lnTo>
                    <a:lnTo>
                      <a:pt x="145" y="335"/>
                    </a:lnTo>
                    <a:lnTo>
                      <a:pt x="167" y="352"/>
                    </a:lnTo>
                    <a:lnTo>
                      <a:pt x="188" y="369"/>
                    </a:lnTo>
                    <a:lnTo>
                      <a:pt x="209" y="388"/>
                    </a:lnTo>
                    <a:lnTo>
                      <a:pt x="229" y="407"/>
                    </a:lnTo>
                    <a:lnTo>
                      <a:pt x="248" y="426"/>
                    </a:lnTo>
                    <a:lnTo>
                      <a:pt x="266" y="446"/>
                    </a:lnTo>
                    <a:lnTo>
                      <a:pt x="284" y="466"/>
                    </a:lnTo>
                    <a:lnTo>
                      <a:pt x="302" y="487"/>
                    </a:lnTo>
                    <a:lnTo>
                      <a:pt x="318" y="508"/>
                    </a:lnTo>
                    <a:lnTo>
                      <a:pt x="333" y="530"/>
                    </a:lnTo>
                    <a:lnTo>
                      <a:pt x="347" y="551"/>
                    </a:lnTo>
                    <a:lnTo>
                      <a:pt x="361" y="574"/>
                    </a:lnTo>
                    <a:lnTo>
                      <a:pt x="374" y="597"/>
                    </a:lnTo>
                    <a:lnTo>
                      <a:pt x="387" y="620"/>
                    </a:lnTo>
                    <a:lnTo>
                      <a:pt x="398" y="643"/>
                    </a:lnTo>
                    <a:lnTo>
                      <a:pt x="408" y="666"/>
                    </a:lnTo>
                    <a:lnTo>
                      <a:pt x="417" y="691"/>
                    </a:lnTo>
                    <a:lnTo>
                      <a:pt x="426" y="715"/>
                    </a:lnTo>
                    <a:lnTo>
                      <a:pt x="433" y="739"/>
                    </a:lnTo>
                    <a:lnTo>
                      <a:pt x="440" y="764"/>
                    </a:lnTo>
                    <a:lnTo>
                      <a:pt x="445" y="790"/>
                    </a:lnTo>
                    <a:lnTo>
                      <a:pt x="450" y="815"/>
                    </a:lnTo>
                    <a:lnTo>
                      <a:pt x="454" y="841"/>
                    </a:lnTo>
                    <a:lnTo>
                      <a:pt x="456" y="867"/>
                    </a:lnTo>
                    <a:lnTo>
                      <a:pt x="458" y="893"/>
                    </a:lnTo>
                    <a:lnTo>
                      <a:pt x="458" y="919"/>
                    </a:lnTo>
                    <a:lnTo>
                      <a:pt x="458" y="948"/>
                    </a:lnTo>
                    <a:lnTo>
                      <a:pt x="456" y="976"/>
                    </a:lnTo>
                    <a:lnTo>
                      <a:pt x="453" y="1004"/>
                    </a:lnTo>
                    <a:lnTo>
                      <a:pt x="449" y="1031"/>
                    </a:lnTo>
                    <a:lnTo>
                      <a:pt x="443" y="1060"/>
                    </a:lnTo>
                    <a:lnTo>
                      <a:pt x="437" y="1087"/>
                    </a:lnTo>
                    <a:lnTo>
                      <a:pt x="429" y="1113"/>
                    </a:lnTo>
                    <a:lnTo>
                      <a:pt x="420" y="1140"/>
                    </a:lnTo>
                    <a:lnTo>
                      <a:pt x="410" y="1167"/>
                    </a:lnTo>
                    <a:lnTo>
                      <a:pt x="399" y="1193"/>
                    </a:lnTo>
                    <a:lnTo>
                      <a:pt x="387" y="1218"/>
                    </a:lnTo>
                    <a:lnTo>
                      <a:pt x="373" y="1243"/>
                    </a:lnTo>
                    <a:lnTo>
                      <a:pt x="359" y="1269"/>
                    </a:lnTo>
                    <a:lnTo>
                      <a:pt x="344" y="1293"/>
                    </a:lnTo>
                    <a:lnTo>
                      <a:pt x="328" y="1317"/>
                    </a:lnTo>
                    <a:lnTo>
                      <a:pt x="311" y="1340"/>
                    </a:lnTo>
                    <a:lnTo>
                      <a:pt x="318" y="1365"/>
                    </a:lnTo>
                    <a:lnTo>
                      <a:pt x="327" y="1389"/>
                    </a:lnTo>
                    <a:lnTo>
                      <a:pt x="337" y="1412"/>
                    </a:lnTo>
                    <a:lnTo>
                      <a:pt x="349" y="1435"/>
                    </a:lnTo>
                    <a:lnTo>
                      <a:pt x="361" y="1458"/>
                    </a:lnTo>
                    <a:lnTo>
                      <a:pt x="374" y="1480"/>
                    </a:lnTo>
                    <a:lnTo>
                      <a:pt x="390" y="1501"/>
                    </a:lnTo>
                    <a:lnTo>
                      <a:pt x="405" y="1522"/>
                    </a:lnTo>
                    <a:lnTo>
                      <a:pt x="421" y="1542"/>
                    </a:lnTo>
                    <a:lnTo>
                      <a:pt x="438" y="1563"/>
                    </a:lnTo>
                    <a:lnTo>
                      <a:pt x="457" y="1582"/>
                    </a:lnTo>
                    <a:lnTo>
                      <a:pt x="475" y="1600"/>
                    </a:lnTo>
                    <a:lnTo>
                      <a:pt x="496" y="1617"/>
                    </a:lnTo>
                    <a:lnTo>
                      <a:pt x="517" y="1634"/>
                    </a:lnTo>
                    <a:lnTo>
                      <a:pt x="538" y="1651"/>
                    </a:lnTo>
                    <a:lnTo>
                      <a:pt x="560" y="1666"/>
                    </a:lnTo>
                    <a:lnTo>
                      <a:pt x="584" y="1680"/>
                    </a:lnTo>
                    <a:lnTo>
                      <a:pt x="607" y="1693"/>
                    </a:lnTo>
                    <a:lnTo>
                      <a:pt x="631" y="1706"/>
                    </a:lnTo>
                    <a:lnTo>
                      <a:pt x="656" y="1717"/>
                    </a:lnTo>
                    <a:lnTo>
                      <a:pt x="682" y="1727"/>
                    </a:lnTo>
                    <a:lnTo>
                      <a:pt x="707" y="1738"/>
                    </a:lnTo>
                    <a:lnTo>
                      <a:pt x="733" y="1746"/>
                    </a:lnTo>
                    <a:lnTo>
                      <a:pt x="760" y="1753"/>
                    </a:lnTo>
                    <a:lnTo>
                      <a:pt x="788" y="1759"/>
                    </a:lnTo>
                    <a:lnTo>
                      <a:pt x="815" y="1764"/>
                    </a:lnTo>
                    <a:lnTo>
                      <a:pt x="843" y="1768"/>
                    </a:lnTo>
                    <a:lnTo>
                      <a:pt x="871" y="1770"/>
                    </a:lnTo>
                    <a:lnTo>
                      <a:pt x="900" y="1771"/>
                    </a:lnTo>
                    <a:lnTo>
                      <a:pt x="928" y="1771"/>
                    </a:lnTo>
                    <a:lnTo>
                      <a:pt x="958" y="1769"/>
                    </a:lnTo>
                    <a:lnTo>
                      <a:pt x="986" y="1766"/>
                    </a:lnTo>
                    <a:lnTo>
                      <a:pt x="967" y="1758"/>
                    </a:lnTo>
                    <a:lnTo>
                      <a:pt x="945" y="1749"/>
                    </a:lnTo>
                    <a:lnTo>
                      <a:pt x="923" y="1738"/>
                    </a:lnTo>
                    <a:lnTo>
                      <a:pt x="900" y="1725"/>
                    </a:lnTo>
                    <a:lnTo>
                      <a:pt x="877" y="1711"/>
                    </a:lnTo>
                    <a:lnTo>
                      <a:pt x="852" y="1695"/>
                    </a:lnTo>
                    <a:lnTo>
                      <a:pt x="841" y="1687"/>
                    </a:lnTo>
                    <a:lnTo>
                      <a:pt x="830" y="1677"/>
                    </a:lnTo>
                    <a:lnTo>
                      <a:pt x="818" y="1668"/>
                    </a:lnTo>
                    <a:lnTo>
                      <a:pt x="807" y="1657"/>
                    </a:lnTo>
                    <a:lnTo>
                      <a:pt x="797" y="1646"/>
                    </a:lnTo>
                    <a:lnTo>
                      <a:pt x="786" y="1633"/>
                    </a:lnTo>
                    <a:lnTo>
                      <a:pt x="777" y="1621"/>
                    </a:lnTo>
                    <a:lnTo>
                      <a:pt x="767" y="1608"/>
                    </a:lnTo>
                    <a:lnTo>
                      <a:pt x="757" y="1594"/>
                    </a:lnTo>
                    <a:lnTo>
                      <a:pt x="749" y="1580"/>
                    </a:lnTo>
                    <a:lnTo>
                      <a:pt x="741" y="1564"/>
                    </a:lnTo>
                    <a:lnTo>
                      <a:pt x="734" y="1548"/>
                    </a:lnTo>
                    <a:lnTo>
                      <a:pt x="728" y="1530"/>
                    </a:lnTo>
                    <a:lnTo>
                      <a:pt x="722" y="1513"/>
                    </a:lnTo>
                    <a:lnTo>
                      <a:pt x="717" y="1494"/>
                    </a:lnTo>
                    <a:lnTo>
                      <a:pt x="713" y="1474"/>
                    </a:lnTo>
                    <a:lnTo>
                      <a:pt x="711" y="1454"/>
                    </a:lnTo>
                    <a:lnTo>
                      <a:pt x="709" y="1431"/>
                    </a:lnTo>
                    <a:lnTo>
                      <a:pt x="708" y="1409"/>
                    </a:lnTo>
                    <a:lnTo>
                      <a:pt x="708" y="1386"/>
                    </a:lnTo>
                    <a:lnTo>
                      <a:pt x="716" y="1384"/>
                    </a:lnTo>
                    <a:lnTo>
                      <a:pt x="723" y="1382"/>
                    </a:lnTo>
                    <a:lnTo>
                      <a:pt x="768" y="1380"/>
                    </a:lnTo>
                    <a:lnTo>
                      <a:pt x="811" y="1375"/>
                    </a:lnTo>
                    <a:lnTo>
                      <a:pt x="854" y="1370"/>
                    </a:lnTo>
                    <a:lnTo>
                      <a:pt x="896" y="1363"/>
                    </a:lnTo>
                    <a:lnTo>
                      <a:pt x="937" y="1354"/>
                    </a:lnTo>
                    <a:lnTo>
                      <a:pt x="978" y="1343"/>
                    </a:lnTo>
                    <a:lnTo>
                      <a:pt x="1018" y="1331"/>
                    </a:lnTo>
                    <a:lnTo>
                      <a:pt x="1057" y="1318"/>
                    </a:lnTo>
                    <a:lnTo>
                      <a:pt x="1094" y="1304"/>
                    </a:lnTo>
                    <a:lnTo>
                      <a:pt x="1131" y="1289"/>
                    </a:lnTo>
                    <a:lnTo>
                      <a:pt x="1167" y="1272"/>
                    </a:lnTo>
                    <a:lnTo>
                      <a:pt x="1201" y="1254"/>
                    </a:lnTo>
                    <a:lnTo>
                      <a:pt x="1234" y="1234"/>
                    </a:lnTo>
                    <a:lnTo>
                      <a:pt x="1267" y="1213"/>
                    </a:lnTo>
                    <a:lnTo>
                      <a:pt x="1297" y="1192"/>
                    </a:lnTo>
                    <a:lnTo>
                      <a:pt x="1327" y="1169"/>
                    </a:lnTo>
                    <a:lnTo>
                      <a:pt x="1355" y="1145"/>
                    </a:lnTo>
                    <a:lnTo>
                      <a:pt x="1382" y="1120"/>
                    </a:lnTo>
                    <a:lnTo>
                      <a:pt x="1407" y="1095"/>
                    </a:lnTo>
                    <a:lnTo>
                      <a:pt x="1430" y="1069"/>
                    </a:lnTo>
                    <a:lnTo>
                      <a:pt x="1453" y="1040"/>
                    </a:lnTo>
                    <a:lnTo>
                      <a:pt x="1473" y="1012"/>
                    </a:lnTo>
                    <a:lnTo>
                      <a:pt x="1492" y="984"/>
                    </a:lnTo>
                    <a:lnTo>
                      <a:pt x="1508" y="953"/>
                    </a:lnTo>
                    <a:lnTo>
                      <a:pt x="1523" y="923"/>
                    </a:lnTo>
                    <a:lnTo>
                      <a:pt x="1537" y="892"/>
                    </a:lnTo>
                    <a:lnTo>
                      <a:pt x="1549" y="859"/>
                    </a:lnTo>
                    <a:lnTo>
                      <a:pt x="1558" y="827"/>
                    </a:lnTo>
                    <a:lnTo>
                      <a:pt x="1565" y="794"/>
                    </a:lnTo>
                    <a:lnTo>
                      <a:pt x="1571" y="760"/>
                    </a:lnTo>
                    <a:lnTo>
                      <a:pt x="1574" y="726"/>
                    </a:lnTo>
                    <a:lnTo>
                      <a:pt x="1575" y="692"/>
                    </a:lnTo>
                    <a:close/>
                  </a:path>
                </a:pathLst>
              </a:custGeom>
              <a:solidFill>
                <a:srgbClr val="69B23F"/>
              </a:solid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charset="0"/>
                  <a:cs typeface="Arial"/>
                  <a:sym typeface="Arial"/>
                </a:endParaRPr>
              </a:p>
            </p:txBody>
          </p:sp>
          <p:sp>
            <p:nvSpPr>
              <p:cNvPr id="58" name="Freeform 14"/>
              <p:cNvSpPr>
                <a:spLocks noEditPoints="1"/>
              </p:cNvSpPr>
              <p:nvPr/>
            </p:nvSpPr>
            <p:spPr bwMode="auto">
              <a:xfrm>
                <a:off x="5616576" y="1330326"/>
                <a:ext cx="587375" cy="581025"/>
              </a:xfrm>
              <a:custGeom>
                <a:avLst/>
                <a:gdLst>
                  <a:gd name="T0" fmla="*/ 1821 w 1850"/>
                  <a:gd name="T1" fmla="*/ 536 h 1831"/>
                  <a:gd name="T2" fmla="*/ 1716 w 1850"/>
                  <a:gd name="T3" fmla="*/ 344 h 1831"/>
                  <a:gd name="T4" fmla="*/ 1547 w 1850"/>
                  <a:gd name="T5" fmla="*/ 186 h 1831"/>
                  <a:gd name="T6" fmla="*/ 1326 w 1850"/>
                  <a:gd name="T7" fmla="*/ 70 h 1831"/>
                  <a:gd name="T8" fmla="*/ 1066 w 1850"/>
                  <a:gd name="T9" fmla="*/ 8 h 1831"/>
                  <a:gd name="T10" fmla="*/ 784 w 1850"/>
                  <a:gd name="T11" fmla="*/ 8 h 1831"/>
                  <a:gd name="T12" fmla="*/ 524 w 1850"/>
                  <a:gd name="T13" fmla="*/ 70 h 1831"/>
                  <a:gd name="T14" fmla="*/ 303 w 1850"/>
                  <a:gd name="T15" fmla="*/ 186 h 1831"/>
                  <a:gd name="T16" fmla="*/ 134 w 1850"/>
                  <a:gd name="T17" fmla="*/ 344 h 1831"/>
                  <a:gd name="T18" fmla="*/ 29 w 1850"/>
                  <a:gd name="T19" fmla="*/ 536 h 1831"/>
                  <a:gd name="T20" fmla="*/ 1 w 1850"/>
                  <a:gd name="T21" fmla="*/ 750 h 1831"/>
                  <a:gd name="T22" fmla="*/ 53 w 1850"/>
                  <a:gd name="T23" fmla="*/ 954 h 1831"/>
                  <a:gd name="T24" fmla="*/ 174 w 1850"/>
                  <a:gd name="T25" fmla="*/ 1130 h 1831"/>
                  <a:gd name="T26" fmla="*/ 351 w 1850"/>
                  <a:gd name="T27" fmla="*/ 1275 h 1831"/>
                  <a:gd name="T28" fmla="*/ 576 w 1850"/>
                  <a:gd name="T29" fmla="*/ 1375 h 1831"/>
                  <a:gd name="T30" fmla="*/ 834 w 1850"/>
                  <a:gd name="T31" fmla="*/ 1424 h 1831"/>
                  <a:gd name="T32" fmla="*/ 893 w 1850"/>
                  <a:gd name="T33" fmla="*/ 1501 h 1831"/>
                  <a:gd name="T34" fmla="*/ 861 w 1850"/>
                  <a:gd name="T35" fmla="*/ 1615 h 1831"/>
                  <a:gd name="T36" fmla="*/ 804 w 1850"/>
                  <a:gd name="T37" fmla="*/ 1700 h 1831"/>
                  <a:gd name="T38" fmla="*/ 721 w 1850"/>
                  <a:gd name="T39" fmla="*/ 1769 h 1831"/>
                  <a:gd name="T40" fmla="*/ 638 w 1850"/>
                  <a:gd name="T41" fmla="*/ 1829 h 1831"/>
                  <a:gd name="T42" fmla="*/ 818 w 1850"/>
                  <a:gd name="T43" fmla="*/ 1817 h 1831"/>
                  <a:gd name="T44" fmla="*/ 984 w 1850"/>
                  <a:gd name="T45" fmla="*/ 1759 h 1831"/>
                  <a:gd name="T46" fmla="*/ 1126 w 1850"/>
                  <a:gd name="T47" fmla="*/ 1663 h 1831"/>
                  <a:gd name="T48" fmla="*/ 1236 w 1850"/>
                  <a:gd name="T49" fmla="*/ 1537 h 1831"/>
                  <a:gd name="T50" fmla="*/ 1306 w 1850"/>
                  <a:gd name="T51" fmla="*/ 1389 h 1831"/>
                  <a:gd name="T52" fmla="*/ 1427 w 1850"/>
                  <a:gd name="T53" fmla="*/ 1314 h 1831"/>
                  <a:gd name="T54" fmla="*/ 1577 w 1850"/>
                  <a:gd name="T55" fmla="*/ 1220 h 1831"/>
                  <a:gd name="T56" fmla="*/ 1700 w 1850"/>
                  <a:gd name="T57" fmla="*/ 1104 h 1831"/>
                  <a:gd name="T58" fmla="*/ 1790 w 1850"/>
                  <a:gd name="T59" fmla="*/ 970 h 1831"/>
                  <a:gd name="T60" fmla="*/ 1840 w 1850"/>
                  <a:gd name="T61" fmla="*/ 820 h 1831"/>
                  <a:gd name="T62" fmla="*/ 940 w 1850"/>
                  <a:gd name="T63" fmla="*/ 325 h 1831"/>
                  <a:gd name="T64" fmla="*/ 1007 w 1850"/>
                  <a:gd name="T65" fmla="*/ 350 h 1831"/>
                  <a:gd name="T66" fmla="*/ 1038 w 1850"/>
                  <a:gd name="T67" fmla="*/ 409 h 1831"/>
                  <a:gd name="T68" fmla="*/ 1035 w 1850"/>
                  <a:gd name="T69" fmla="*/ 551 h 1831"/>
                  <a:gd name="T70" fmla="*/ 990 w 1850"/>
                  <a:gd name="T71" fmla="*/ 793 h 1831"/>
                  <a:gd name="T72" fmla="*/ 969 w 1850"/>
                  <a:gd name="T73" fmla="*/ 824 h 1831"/>
                  <a:gd name="T74" fmla="*/ 909 w 1850"/>
                  <a:gd name="T75" fmla="*/ 834 h 1831"/>
                  <a:gd name="T76" fmla="*/ 874 w 1850"/>
                  <a:gd name="T77" fmla="*/ 818 h 1831"/>
                  <a:gd name="T78" fmla="*/ 846 w 1850"/>
                  <a:gd name="T79" fmla="*/ 729 h 1831"/>
                  <a:gd name="T80" fmla="*/ 809 w 1850"/>
                  <a:gd name="T81" fmla="*/ 480 h 1831"/>
                  <a:gd name="T82" fmla="*/ 819 w 1850"/>
                  <a:gd name="T83" fmla="*/ 387 h 1831"/>
                  <a:gd name="T84" fmla="*/ 861 w 1850"/>
                  <a:gd name="T85" fmla="*/ 338 h 1831"/>
                  <a:gd name="T86" fmla="*/ 926 w 1850"/>
                  <a:gd name="T87" fmla="*/ 1113 h 1831"/>
                  <a:gd name="T88" fmla="*/ 858 w 1850"/>
                  <a:gd name="T89" fmla="*/ 1093 h 1831"/>
                  <a:gd name="T90" fmla="*/ 815 w 1850"/>
                  <a:gd name="T91" fmla="*/ 1040 h 1831"/>
                  <a:gd name="T92" fmla="*/ 808 w 1850"/>
                  <a:gd name="T93" fmla="*/ 970 h 1831"/>
                  <a:gd name="T94" fmla="*/ 841 w 1850"/>
                  <a:gd name="T95" fmla="*/ 909 h 1831"/>
                  <a:gd name="T96" fmla="*/ 901 w 1850"/>
                  <a:gd name="T97" fmla="*/ 877 h 1831"/>
                  <a:gd name="T98" fmla="*/ 972 w 1850"/>
                  <a:gd name="T99" fmla="*/ 884 h 1831"/>
                  <a:gd name="T100" fmla="*/ 1025 w 1850"/>
                  <a:gd name="T101" fmla="*/ 927 h 1831"/>
                  <a:gd name="T102" fmla="*/ 1045 w 1850"/>
                  <a:gd name="T103" fmla="*/ 994 h 1831"/>
                  <a:gd name="T104" fmla="*/ 1025 w 1850"/>
                  <a:gd name="T105" fmla="*/ 1061 h 1831"/>
                  <a:gd name="T106" fmla="*/ 972 w 1850"/>
                  <a:gd name="T107" fmla="*/ 1104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50" h="1831">
                    <a:moveTo>
                      <a:pt x="1850" y="715"/>
                    </a:moveTo>
                    <a:lnTo>
                      <a:pt x="1849" y="678"/>
                    </a:lnTo>
                    <a:lnTo>
                      <a:pt x="1845" y="641"/>
                    </a:lnTo>
                    <a:lnTo>
                      <a:pt x="1839" y="606"/>
                    </a:lnTo>
                    <a:lnTo>
                      <a:pt x="1831" y="571"/>
                    </a:lnTo>
                    <a:lnTo>
                      <a:pt x="1821" y="536"/>
                    </a:lnTo>
                    <a:lnTo>
                      <a:pt x="1809" y="502"/>
                    </a:lnTo>
                    <a:lnTo>
                      <a:pt x="1794" y="469"/>
                    </a:lnTo>
                    <a:lnTo>
                      <a:pt x="1777" y="436"/>
                    </a:lnTo>
                    <a:lnTo>
                      <a:pt x="1759" y="405"/>
                    </a:lnTo>
                    <a:lnTo>
                      <a:pt x="1738" y="374"/>
                    </a:lnTo>
                    <a:lnTo>
                      <a:pt x="1716" y="344"/>
                    </a:lnTo>
                    <a:lnTo>
                      <a:pt x="1693" y="315"/>
                    </a:lnTo>
                    <a:lnTo>
                      <a:pt x="1666" y="287"/>
                    </a:lnTo>
                    <a:lnTo>
                      <a:pt x="1639" y="260"/>
                    </a:lnTo>
                    <a:lnTo>
                      <a:pt x="1610" y="234"/>
                    </a:lnTo>
                    <a:lnTo>
                      <a:pt x="1579" y="209"/>
                    </a:lnTo>
                    <a:lnTo>
                      <a:pt x="1547" y="186"/>
                    </a:lnTo>
                    <a:lnTo>
                      <a:pt x="1514" y="163"/>
                    </a:lnTo>
                    <a:lnTo>
                      <a:pt x="1478" y="142"/>
                    </a:lnTo>
                    <a:lnTo>
                      <a:pt x="1442" y="122"/>
                    </a:lnTo>
                    <a:lnTo>
                      <a:pt x="1405" y="104"/>
                    </a:lnTo>
                    <a:lnTo>
                      <a:pt x="1366" y="87"/>
                    </a:lnTo>
                    <a:lnTo>
                      <a:pt x="1326" y="70"/>
                    </a:lnTo>
                    <a:lnTo>
                      <a:pt x="1285" y="56"/>
                    </a:lnTo>
                    <a:lnTo>
                      <a:pt x="1243" y="43"/>
                    </a:lnTo>
                    <a:lnTo>
                      <a:pt x="1200" y="32"/>
                    </a:lnTo>
                    <a:lnTo>
                      <a:pt x="1156" y="23"/>
                    </a:lnTo>
                    <a:lnTo>
                      <a:pt x="1111" y="15"/>
                    </a:lnTo>
                    <a:lnTo>
                      <a:pt x="1066" y="8"/>
                    </a:lnTo>
                    <a:lnTo>
                      <a:pt x="1019" y="4"/>
                    </a:lnTo>
                    <a:lnTo>
                      <a:pt x="973" y="1"/>
                    </a:lnTo>
                    <a:lnTo>
                      <a:pt x="926" y="0"/>
                    </a:lnTo>
                    <a:lnTo>
                      <a:pt x="878" y="1"/>
                    </a:lnTo>
                    <a:lnTo>
                      <a:pt x="831" y="4"/>
                    </a:lnTo>
                    <a:lnTo>
                      <a:pt x="784" y="8"/>
                    </a:lnTo>
                    <a:lnTo>
                      <a:pt x="739" y="15"/>
                    </a:lnTo>
                    <a:lnTo>
                      <a:pt x="694" y="23"/>
                    </a:lnTo>
                    <a:lnTo>
                      <a:pt x="651" y="32"/>
                    </a:lnTo>
                    <a:lnTo>
                      <a:pt x="607" y="43"/>
                    </a:lnTo>
                    <a:lnTo>
                      <a:pt x="565" y="56"/>
                    </a:lnTo>
                    <a:lnTo>
                      <a:pt x="524" y="70"/>
                    </a:lnTo>
                    <a:lnTo>
                      <a:pt x="484" y="87"/>
                    </a:lnTo>
                    <a:lnTo>
                      <a:pt x="445" y="104"/>
                    </a:lnTo>
                    <a:lnTo>
                      <a:pt x="408" y="122"/>
                    </a:lnTo>
                    <a:lnTo>
                      <a:pt x="372" y="142"/>
                    </a:lnTo>
                    <a:lnTo>
                      <a:pt x="336" y="163"/>
                    </a:lnTo>
                    <a:lnTo>
                      <a:pt x="303" y="186"/>
                    </a:lnTo>
                    <a:lnTo>
                      <a:pt x="271" y="209"/>
                    </a:lnTo>
                    <a:lnTo>
                      <a:pt x="240" y="234"/>
                    </a:lnTo>
                    <a:lnTo>
                      <a:pt x="211" y="260"/>
                    </a:lnTo>
                    <a:lnTo>
                      <a:pt x="184" y="287"/>
                    </a:lnTo>
                    <a:lnTo>
                      <a:pt x="158" y="315"/>
                    </a:lnTo>
                    <a:lnTo>
                      <a:pt x="134" y="344"/>
                    </a:lnTo>
                    <a:lnTo>
                      <a:pt x="112" y="374"/>
                    </a:lnTo>
                    <a:lnTo>
                      <a:pt x="92" y="405"/>
                    </a:lnTo>
                    <a:lnTo>
                      <a:pt x="73" y="436"/>
                    </a:lnTo>
                    <a:lnTo>
                      <a:pt x="56" y="469"/>
                    </a:lnTo>
                    <a:lnTo>
                      <a:pt x="42" y="502"/>
                    </a:lnTo>
                    <a:lnTo>
                      <a:pt x="29" y="536"/>
                    </a:lnTo>
                    <a:lnTo>
                      <a:pt x="19" y="571"/>
                    </a:lnTo>
                    <a:lnTo>
                      <a:pt x="11" y="606"/>
                    </a:lnTo>
                    <a:lnTo>
                      <a:pt x="5" y="641"/>
                    </a:lnTo>
                    <a:lnTo>
                      <a:pt x="2" y="678"/>
                    </a:lnTo>
                    <a:lnTo>
                      <a:pt x="0" y="715"/>
                    </a:lnTo>
                    <a:lnTo>
                      <a:pt x="1" y="750"/>
                    </a:lnTo>
                    <a:lnTo>
                      <a:pt x="5" y="786"/>
                    </a:lnTo>
                    <a:lnTo>
                      <a:pt x="10" y="820"/>
                    </a:lnTo>
                    <a:lnTo>
                      <a:pt x="18" y="855"/>
                    </a:lnTo>
                    <a:lnTo>
                      <a:pt x="28" y="888"/>
                    </a:lnTo>
                    <a:lnTo>
                      <a:pt x="39" y="921"/>
                    </a:lnTo>
                    <a:lnTo>
                      <a:pt x="53" y="954"/>
                    </a:lnTo>
                    <a:lnTo>
                      <a:pt x="68" y="985"/>
                    </a:lnTo>
                    <a:lnTo>
                      <a:pt x="86" y="1015"/>
                    </a:lnTo>
                    <a:lnTo>
                      <a:pt x="106" y="1045"/>
                    </a:lnTo>
                    <a:lnTo>
                      <a:pt x="126" y="1075"/>
                    </a:lnTo>
                    <a:lnTo>
                      <a:pt x="149" y="1103"/>
                    </a:lnTo>
                    <a:lnTo>
                      <a:pt x="174" y="1130"/>
                    </a:lnTo>
                    <a:lnTo>
                      <a:pt x="200" y="1158"/>
                    </a:lnTo>
                    <a:lnTo>
                      <a:pt x="227" y="1183"/>
                    </a:lnTo>
                    <a:lnTo>
                      <a:pt x="256" y="1207"/>
                    </a:lnTo>
                    <a:lnTo>
                      <a:pt x="287" y="1230"/>
                    </a:lnTo>
                    <a:lnTo>
                      <a:pt x="318" y="1254"/>
                    </a:lnTo>
                    <a:lnTo>
                      <a:pt x="351" y="1275"/>
                    </a:lnTo>
                    <a:lnTo>
                      <a:pt x="386" y="1294"/>
                    </a:lnTo>
                    <a:lnTo>
                      <a:pt x="421" y="1313"/>
                    </a:lnTo>
                    <a:lnTo>
                      <a:pt x="459" y="1330"/>
                    </a:lnTo>
                    <a:lnTo>
                      <a:pt x="496" y="1347"/>
                    </a:lnTo>
                    <a:lnTo>
                      <a:pt x="535" y="1362"/>
                    </a:lnTo>
                    <a:lnTo>
                      <a:pt x="576" y="1375"/>
                    </a:lnTo>
                    <a:lnTo>
                      <a:pt x="616" y="1387"/>
                    </a:lnTo>
                    <a:lnTo>
                      <a:pt x="659" y="1398"/>
                    </a:lnTo>
                    <a:lnTo>
                      <a:pt x="701" y="1407"/>
                    </a:lnTo>
                    <a:lnTo>
                      <a:pt x="745" y="1414"/>
                    </a:lnTo>
                    <a:lnTo>
                      <a:pt x="789" y="1420"/>
                    </a:lnTo>
                    <a:lnTo>
                      <a:pt x="834" y="1424"/>
                    </a:lnTo>
                    <a:lnTo>
                      <a:pt x="879" y="1427"/>
                    </a:lnTo>
                    <a:lnTo>
                      <a:pt x="887" y="1429"/>
                    </a:lnTo>
                    <a:lnTo>
                      <a:pt x="896" y="1431"/>
                    </a:lnTo>
                    <a:lnTo>
                      <a:pt x="896" y="1456"/>
                    </a:lnTo>
                    <a:lnTo>
                      <a:pt x="895" y="1479"/>
                    </a:lnTo>
                    <a:lnTo>
                      <a:pt x="893" y="1501"/>
                    </a:lnTo>
                    <a:lnTo>
                      <a:pt x="890" y="1522"/>
                    </a:lnTo>
                    <a:lnTo>
                      <a:pt x="886" y="1543"/>
                    </a:lnTo>
                    <a:lnTo>
                      <a:pt x="881" y="1563"/>
                    </a:lnTo>
                    <a:lnTo>
                      <a:pt x="875" y="1581"/>
                    </a:lnTo>
                    <a:lnTo>
                      <a:pt x="868" y="1599"/>
                    </a:lnTo>
                    <a:lnTo>
                      <a:pt x="861" y="1615"/>
                    </a:lnTo>
                    <a:lnTo>
                      <a:pt x="853" y="1632"/>
                    </a:lnTo>
                    <a:lnTo>
                      <a:pt x="844" y="1647"/>
                    </a:lnTo>
                    <a:lnTo>
                      <a:pt x="835" y="1662"/>
                    </a:lnTo>
                    <a:lnTo>
                      <a:pt x="825" y="1675"/>
                    </a:lnTo>
                    <a:lnTo>
                      <a:pt x="814" y="1688"/>
                    </a:lnTo>
                    <a:lnTo>
                      <a:pt x="804" y="1700"/>
                    </a:lnTo>
                    <a:lnTo>
                      <a:pt x="793" y="1712"/>
                    </a:lnTo>
                    <a:lnTo>
                      <a:pt x="781" y="1723"/>
                    </a:lnTo>
                    <a:lnTo>
                      <a:pt x="770" y="1734"/>
                    </a:lnTo>
                    <a:lnTo>
                      <a:pt x="758" y="1744"/>
                    </a:lnTo>
                    <a:lnTo>
                      <a:pt x="746" y="1753"/>
                    </a:lnTo>
                    <a:lnTo>
                      <a:pt x="721" y="1769"/>
                    </a:lnTo>
                    <a:lnTo>
                      <a:pt x="697" y="1784"/>
                    </a:lnTo>
                    <a:lnTo>
                      <a:pt x="673" y="1796"/>
                    </a:lnTo>
                    <a:lnTo>
                      <a:pt x="650" y="1807"/>
                    </a:lnTo>
                    <a:lnTo>
                      <a:pt x="628" y="1817"/>
                    </a:lnTo>
                    <a:lnTo>
                      <a:pt x="608" y="1826"/>
                    </a:lnTo>
                    <a:lnTo>
                      <a:pt x="638" y="1829"/>
                    </a:lnTo>
                    <a:lnTo>
                      <a:pt x="670" y="1831"/>
                    </a:lnTo>
                    <a:lnTo>
                      <a:pt x="700" y="1831"/>
                    </a:lnTo>
                    <a:lnTo>
                      <a:pt x="730" y="1830"/>
                    </a:lnTo>
                    <a:lnTo>
                      <a:pt x="760" y="1827"/>
                    </a:lnTo>
                    <a:lnTo>
                      <a:pt x="789" y="1822"/>
                    </a:lnTo>
                    <a:lnTo>
                      <a:pt x="818" y="1817"/>
                    </a:lnTo>
                    <a:lnTo>
                      <a:pt x="848" y="1810"/>
                    </a:lnTo>
                    <a:lnTo>
                      <a:pt x="876" y="1802"/>
                    </a:lnTo>
                    <a:lnTo>
                      <a:pt x="903" y="1793"/>
                    </a:lnTo>
                    <a:lnTo>
                      <a:pt x="931" y="1783"/>
                    </a:lnTo>
                    <a:lnTo>
                      <a:pt x="958" y="1772"/>
                    </a:lnTo>
                    <a:lnTo>
                      <a:pt x="984" y="1759"/>
                    </a:lnTo>
                    <a:lnTo>
                      <a:pt x="1009" y="1746"/>
                    </a:lnTo>
                    <a:lnTo>
                      <a:pt x="1034" y="1731"/>
                    </a:lnTo>
                    <a:lnTo>
                      <a:pt x="1058" y="1715"/>
                    </a:lnTo>
                    <a:lnTo>
                      <a:pt x="1081" y="1698"/>
                    </a:lnTo>
                    <a:lnTo>
                      <a:pt x="1103" y="1681"/>
                    </a:lnTo>
                    <a:lnTo>
                      <a:pt x="1126" y="1663"/>
                    </a:lnTo>
                    <a:lnTo>
                      <a:pt x="1146" y="1644"/>
                    </a:lnTo>
                    <a:lnTo>
                      <a:pt x="1166" y="1623"/>
                    </a:lnTo>
                    <a:lnTo>
                      <a:pt x="1185" y="1602"/>
                    </a:lnTo>
                    <a:lnTo>
                      <a:pt x="1202" y="1581"/>
                    </a:lnTo>
                    <a:lnTo>
                      <a:pt x="1220" y="1559"/>
                    </a:lnTo>
                    <a:lnTo>
                      <a:pt x="1236" y="1537"/>
                    </a:lnTo>
                    <a:lnTo>
                      <a:pt x="1250" y="1513"/>
                    </a:lnTo>
                    <a:lnTo>
                      <a:pt x="1263" y="1489"/>
                    </a:lnTo>
                    <a:lnTo>
                      <a:pt x="1276" y="1465"/>
                    </a:lnTo>
                    <a:lnTo>
                      <a:pt x="1287" y="1441"/>
                    </a:lnTo>
                    <a:lnTo>
                      <a:pt x="1296" y="1415"/>
                    </a:lnTo>
                    <a:lnTo>
                      <a:pt x="1306" y="1389"/>
                    </a:lnTo>
                    <a:lnTo>
                      <a:pt x="1313" y="1363"/>
                    </a:lnTo>
                    <a:lnTo>
                      <a:pt x="1313" y="1363"/>
                    </a:lnTo>
                    <a:lnTo>
                      <a:pt x="1342" y="1352"/>
                    </a:lnTo>
                    <a:lnTo>
                      <a:pt x="1370" y="1340"/>
                    </a:lnTo>
                    <a:lnTo>
                      <a:pt x="1398" y="1327"/>
                    </a:lnTo>
                    <a:lnTo>
                      <a:pt x="1427" y="1314"/>
                    </a:lnTo>
                    <a:lnTo>
                      <a:pt x="1453" y="1300"/>
                    </a:lnTo>
                    <a:lnTo>
                      <a:pt x="1479" y="1286"/>
                    </a:lnTo>
                    <a:lnTo>
                      <a:pt x="1506" y="1270"/>
                    </a:lnTo>
                    <a:lnTo>
                      <a:pt x="1530" y="1254"/>
                    </a:lnTo>
                    <a:lnTo>
                      <a:pt x="1554" y="1237"/>
                    </a:lnTo>
                    <a:lnTo>
                      <a:pt x="1577" y="1220"/>
                    </a:lnTo>
                    <a:lnTo>
                      <a:pt x="1601" y="1202"/>
                    </a:lnTo>
                    <a:lnTo>
                      <a:pt x="1622" y="1184"/>
                    </a:lnTo>
                    <a:lnTo>
                      <a:pt x="1643" y="1165"/>
                    </a:lnTo>
                    <a:lnTo>
                      <a:pt x="1662" y="1145"/>
                    </a:lnTo>
                    <a:lnTo>
                      <a:pt x="1681" y="1124"/>
                    </a:lnTo>
                    <a:lnTo>
                      <a:pt x="1700" y="1104"/>
                    </a:lnTo>
                    <a:lnTo>
                      <a:pt x="1718" y="1083"/>
                    </a:lnTo>
                    <a:lnTo>
                      <a:pt x="1734" y="1061"/>
                    </a:lnTo>
                    <a:lnTo>
                      <a:pt x="1749" y="1038"/>
                    </a:lnTo>
                    <a:lnTo>
                      <a:pt x="1763" y="1016"/>
                    </a:lnTo>
                    <a:lnTo>
                      <a:pt x="1776" y="993"/>
                    </a:lnTo>
                    <a:lnTo>
                      <a:pt x="1790" y="970"/>
                    </a:lnTo>
                    <a:lnTo>
                      <a:pt x="1801" y="945"/>
                    </a:lnTo>
                    <a:lnTo>
                      <a:pt x="1811" y="921"/>
                    </a:lnTo>
                    <a:lnTo>
                      <a:pt x="1820" y="897"/>
                    </a:lnTo>
                    <a:lnTo>
                      <a:pt x="1828" y="872"/>
                    </a:lnTo>
                    <a:lnTo>
                      <a:pt x="1834" y="846"/>
                    </a:lnTo>
                    <a:lnTo>
                      <a:pt x="1840" y="820"/>
                    </a:lnTo>
                    <a:lnTo>
                      <a:pt x="1844" y="794"/>
                    </a:lnTo>
                    <a:lnTo>
                      <a:pt x="1847" y="768"/>
                    </a:lnTo>
                    <a:lnTo>
                      <a:pt x="1849" y="741"/>
                    </a:lnTo>
                    <a:lnTo>
                      <a:pt x="1850" y="715"/>
                    </a:lnTo>
                    <a:close/>
                    <a:moveTo>
                      <a:pt x="926" y="324"/>
                    </a:moveTo>
                    <a:lnTo>
                      <a:pt x="940" y="325"/>
                    </a:lnTo>
                    <a:lnTo>
                      <a:pt x="954" y="327"/>
                    </a:lnTo>
                    <a:lnTo>
                      <a:pt x="967" y="329"/>
                    </a:lnTo>
                    <a:lnTo>
                      <a:pt x="978" y="333"/>
                    </a:lnTo>
                    <a:lnTo>
                      <a:pt x="989" y="338"/>
                    </a:lnTo>
                    <a:lnTo>
                      <a:pt x="998" y="343"/>
                    </a:lnTo>
                    <a:lnTo>
                      <a:pt x="1007" y="350"/>
                    </a:lnTo>
                    <a:lnTo>
                      <a:pt x="1014" y="358"/>
                    </a:lnTo>
                    <a:lnTo>
                      <a:pt x="1022" y="367"/>
                    </a:lnTo>
                    <a:lnTo>
                      <a:pt x="1027" y="376"/>
                    </a:lnTo>
                    <a:lnTo>
                      <a:pt x="1032" y="387"/>
                    </a:lnTo>
                    <a:lnTo>
                      <a:pt x="1035" y="398"/>
                    </a:lnTo>
                    <a:lnTo>
                      <a:pt x="1038" y="409"/>
                    </a:lnTo>
                    <a:lnTo>
                      <a:pt x="1040" y="422"/>
                    </a:lnTo>
                    <a:lnTo>
                      <a:pt x="1041" y="435"/>
                    </a:lnTo>
                    <a:lnTo>
                      <a:pt x="1042" y="449"/>
                    </a:lnTo>
                    <a:lnTo>
                      <a:pt x="1041" y="480"/>
                    </a:lnTo>
                    <a:lnTo>
                      <a:pt x="1038" y="514"/>
                    </a:lnTo>
                    <a:lnTo>
                      <a:pt x="1035" y="551"/>
                    </a:lnTo>
                    <a:lnTo>
                      <a:pt x="1029" y="592"/>
                    </a:lnTo>
                    <a:lnTo>
                      <a:pt x="1022" y="635"/>
                    </a:lnTo>
                    <a:lnTo>
                      <a:pt x="1013" y="681"/>
                    </a:lnTo>
                    <a:lnTo>
                      <a:pt x="1004" y="729"/>
                    </a:lnTo>
                    <a:lnTo>
                      <a:pt x="993" y="779"/>
                    </a:lnTo>
                    <a:lnTo>
                      <a:pt x="990" y="793"/>
                    </a:lnTo>
                    <a:lnTo>
                      <a:pt x="985" y="804"/>
                    </a:lnTo>
                    <a:lnTo>
                      <a:pt x="983" y="809"/>
                    </a:lnTo>
                    <a:lnTo>
                      <a:pt x="980" y="814"/>
                    </a:lnTo>
                    <a:lnTo>
                      <a:pt x="977" y="818"/>
                    </a:lnTo>
                    <a:lnTo>
                      <a:pt x="973" y="821"/>
                    </a:lnTo>
                    <a:lnTo>
                      <a:pt x="969" y="824"/>
                    </a:lnTo>
                    <a:lnTo>
                      <a:pt x="964" y="827"/>
                    </a:lnTo>
                    <a:lnTo>
                      <a:pt x="959" y="829"/>
                    </a:lnTo>
                    <a:lnTo>
                      <a:pt x="954" y="831"/>
                    </a:lnTo>
                    <a:lnTo>
                      <a:pt x="941" y="834"/>
                    </a:lnTo>
                    <a:lnTo>
                      <a:pt x="926" y="834"/>
                    </a:lnTo>
                    <a:lnTo>
                      <a:pt x="909" y="834"/>
                    </a:lnTo>
                    <a:lnTo>
                      <a:pt x="896" y="831"/>
                    </a:lnTo>
                    <a:lnTo>
                      <a:pt x="891" y="829"/>
                    </a:lnTo>
                    <a:lnTo>
                      <a:pt x="886" y="827"/>
                    </a:lnTo>
                    <a:lnTo>
                      <a:pt x="881" y="824"/>
                    </a:lnTo>
                    <a:lnTo>
                      <a:pt x="877" y="821"/>
                    </a:lnTo>
                    <a:lnTo>
                      <a:pt x="874" y="818"/>
                    </a:lnTo>
                    <a:lnTo>
                      <a:pt x="870" y="814"/>
                    </a:lnTo>
                    <a:lnTo>
                      <a:pt x="867" y="809"/>
                    </a:lnTo>
                    <a:lnTo>
                      <a:pt x="865" y="804"/>
                    </a:lnTo>
                    <a:lnTo>
                      <a:pt x="860" y="793"/>
                    </a:lnTo>
                    <a:lnTo>
                      <a:pt x="857" y="779"/>
                    </a:lnTo>
                    <a:lnTo>
                      <a:pt x="846" y="729"/>
                    </a:lnTo>
                    <a:lnTo>
                      <a:pt x="837" y="681"/>
                    </a:lnTo>
                    <a:lnTo>
                      <a:pt x="828" y="635"/>
                    </a:lnTo>
                    <a:lnTo>
                      <a:pt x="821" y="592"/>
                    </a:lnTo>
                    <a:lnTo>
                      <a:pt x="816" y="551"/>
                    </a:lnTo>
                    <a:lnTo>
                      <a:pt x="812" y="514"/>
                    </a:lnTo>
                    <a:lnTo>
                      <a:pt x="809" y="480"/>
                    </a:lnTo>
                    <a:lnTo>
                      <a:pt x="808" y="449"/>
                    </a:lnTo>
                    <a:lnTo>
                      <a:pt x="809" y="435"/>
                    </a:lnTo>
                    <a:lnTo>
                      <a:pt x="810" y="422"/>
                    </a:lnTo>
                    <a:lnTo>
                      <a:pt x="812" y="409"/>
                    </a:lnTo>
                    <a:lnTo>
                      <a:pt x="815" y="398"/>
                    </a:lnTo>
                    <a:lnTo>
                      <a:pt x="819" y="387"/>
                    </a:lnTo>
                    <a:lnTo>
                      <a:pt x="823" y="376"/>
                    </a:lnTo>
                    <a:lnTo>
                      <a:pt x="829" y="367"/>
                    </a:lnTo>
                    <a:lnTo>
                      <a:pt x="836" y="358"/>
                    </a:lnTo>
                    <a:lnTo>
                      <a:pt x="844" y="350"/>
                    </a:lnTo>
                    <a:lnTo>
                      <a:pt x="852" y="343"/>
                    </a:lnTo>
                    <a:lnTo>
                      <a:pt x="861" y="338"/>
                    </a:lnTo>
                    <a:lnTo>
                      <a:pt x="872" y="333"/>
                    </a:lnTo>
                    <a:lnTo>
                      <a:pt x="883" y="329"/>
                    </a:lnTo>
                    <a:lnTo>
                      <a:pt x="896" y="327"/>
                    </a:lnTo>
                    <a:lnTo>
                      <a:pt x="910" y="325"/>
                    </a:lnTo>
                    <a:lnTo>
                      <a:pt x="926" y="324"/>
                    </a:lnTo>
                    <a:close/>
                    <a:moveTo>
                      <a:pt x="926" y="1113"/>
                    </a:moveTo>
                    <a:lnTo>
                      <a:pt x="912" y="1112"/>
                    </a:lnTo>
                    <a:lnTo>
                      <a:pt x="901" y="1111"/>
                    </a:lnTo>
                    <a:lnTo>
                      <a:pt x="889" y="1108"/>
                    </a:lnTo>
                    <a:lnTo>
                      <a:pt x="878" y="1104"/>
                    </a:lnTo>
                    <a:lnTo>
                      <a:pt x="868" y="1099"/>
                    </a:lnTo>
                    <a:lnTo>
                      <a:pt x="858" y="1093"/>
                    </a:lnTo>
                    <a:lnTo>
                      <a:pt x="849" y="1086"/>
                    </a:lnTo>
                    <a:lnTo>
                      <a:pt x="841" y="1078"/>
                    </a:lnTo>
                    <a:lnTo>
                      <a:pt x="833" y="1070"/>
                    </a:lnTo>
                    <a:lnTo>
                      <a:pt x="825" y="1061"/>
                    </a:lnTo>
                    <a:lnTo>
                      <a:pt x="819" y="1051"/>
                    </a:lnTo>
                    <a:lnTo>
                      <a:pt x="815" y="1040"/>
                    </a:lnTo>
                    <a:lnTo>
                      <a:pt x="811" y="1029"/>
                    </a:lnTo>
                    <a:lnTo>
                      <a:pt x="808" y="1018"/>
                    </a:lnTo>
                    <a:lnTo>
                      <a:pt x="806" y="1006"/>
                    </a:lnTo>
                    <a:lnTo>
                      <a:pt x="805" y="994"/>
                    </a:lnTo>
                    <a:lnTo>
                      <a:pt x="806" y="982"/>
                    </a:lnTo>
                    <a:lnTo>
                      <a:pt x="808" y="970"/>
                    </a:lnTo>
                    <a:lnTo>
                      <a:pt x="811" y="959"/>
                    </a:lnTo>
                    <a:lnTo>
                      <a:pt x="815" y="947"/>
                    </a:lnTo>
                    <a:lnTo>
                      <a:pt x="819" y="936"/>
                    </a:lnTo>
                    <a:lnTo>
                      <a:pt x="825" y="927"/>
                    </a:lnTo>
                    <a:lnTo>
                      <a:pt x="833" y="917"/>
                    </a:lnTo>
                    <a:lnTo>
                      <a:pt x="841" y="909"/>
                    </a:lnTo>
                    <a:lnTo>
                      <a:pt x="849" y="901"/>
                    </a:lnTo>
                    <a:lnTo>
                      <a:pt x="858" y="895"/>
                    </a:lnTo>
                    <a:lnTo>
                      <a:pt x="868" y="889"/>
                    </a:lnTo>
                    <a:lnTo>
                      <a:pt x="878" y="884"/>
                    </a:lnTo>
                    <a:lnTo>
                      <a:pt x="889" y="880"/>
                    </a:lnTo>
                    <a:lnTo>
                      <a:pt x="901" y="877"/>
                    </a:lnTo>
                    <a:lnTo>
                      <a:pt x="912" y="875"/>
                    </a:lnTo>
                    <a:lnTo>
                      <a:pt x="926" y="874"/>
                    </a:lnTo>
                    <a:lnTo>
                      <a:pt x="938" y="875"/>
                    </a:lnTo>
                    <a:lnTo>
                      <a:pt x="949" y="877"/>
                    </a:lnTo>
                    <a:lnTo>
                      <a:pt x="961" y="880"/>
                    </a:lnTo>
                    <a:lnTo>
                      <a:pt x="972" y="884"/>
                    </a:lnTo>
                    <a:lnTo>
                      <a:pt x="982" y="889"/>
                    </a:lnTo>
                    <a:lnTo>
                      <a:pt x="992" y="895"/>
                    </a:lnTo>
                    <a:lnTo>
                      <a:pt x="1001" y="901"/>
                    </a:lnTo>
                    <a:lnTo>
                      <a:pt x="1009" y="909"/>
                    </a:lnTo>
                    <a:lnTo>
                      <a:pt x="1017" y="917"/>
                    </a:lnTo>
                    <a:lnTo>
                      <a:pt x="1025" y="927"/>
                    </a:lnTo>
                    <a:lnTo>
                      <a:pt x="1031" y="936"/>
                    </a:lnTo>
                    <a:lnTo>
                      <a:pt x="1036" y="947"/>
                    </a:lnTo>
                    <a:lnTo>
                      <a:pt x="1040" y="959"/>
                    </a:lnTo>
                    <a:lnTo>
                      <a:pt x="1043" y="970"/>
                    </a:lnTo>
                    <a:lnTo>
                      <a:pt x="1044" y="982"/>
                    </a:lnTo>
                    <a:lnTo>
                      <a:pt x="1045" y="994"/>
                    </a:lnTo>
                    <a:lnTo>
                      <a:pt x="1044" y="1006"/>
                    </a:lnTo>
                    <a:lnTo>
                      <a:pt x="1043" y="1018"/>
                    </a:lnTo>
                    <a:lnTo>
                      <a:pt x="1040" y="1029"/>
                    </a:lnTo>
                    <a:lnTo>
                      <a:pt x="1036" y="1040"/>
                    </a:lnTo>
                    <a:lnTo>
                      <a:pt x="1031" y="1051"/>
                    </a:lnTo>
                    <a:lnTo>
                      <a:pt x="1025" y="1061"/>
                    </a:lnTo>
                    <a:lnTo>
                      <a:pt x="1017" y="1070"/>
                    </a:lnTo>
                    <a:lnTo>
                      <a:pt x="1009" y="1078"/>
                    </a:lnTo>
                    <a:lnTo>
                      <a:pt x="1001" y="1086"/>
                    </a:lnTo>
                    <a:lnTo>
                      <a:pt x="992" y="1093"/>
                    </a:lnTo>
                    <a:lnTo>
                      <a:pt x="982" y="1099"/>
                    </a:lnTo>
                    <a:lnTo>
                      <a:pt x="972" y="1104"/>
                    </a:lnTo>
                    <a:lnTo>
                      <a:pt x="961" y="1108"/>
                    </a:lnTo>
                    <a:lnTo>
                      <a:pt x="949" y="1111"/>
                    </a:lnTo>
                    <a:lnTo>
                      <a:pt x="938" y="1112"/>
                    </a:lnTo>
                    <a:lnTo>
                      <a:pt x="926" y="1113"/>
                    </a:lnTo>
                    <a:close/>
                  </a:path>
                </a:pathLst>
              </a:custGeom>
              <a:solidFill>
                <a:srgbClr val="69B23F"/>
              </a:solid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charset="0"/>
                  <a:cs typeface="Arial"/>
                  <a:sym typeface="Arial"/>
                </a:endParaRPr>
              </a:p>
            </p:txBody>
          </p:sp>
        </p:grpSp>
      </p:grpSp>
      <p:grpSp>
        <p:nvGrpSpPr>
          <p:cNvPr id="35" name="Group 34" descr="Picture of Mail moving fast on a sign"/>
          <p:cNvGrpSpPr/>
          <p:nvPr/>
        </p:nvGrpSpPr>
        <p:grpSpPr>
          <a:xfrm>
            <a:off x="8688233" y="4526688"/>
            <a:ext cx="722306" cy="681369"/>
            <a:chOff x="6819653" y="2906199"/>
            <a:chExt cx="563880" cy="496483"/>
          </a:xfrm>
          <a:effectLst>
            <a:outerShdw blurRad="76200" dir="18900000" sy="23000" kx="-1200000" algn="bl" rotWithShape="0">
              <a:prstClr val="black">
                <a:alpha val="20000"/>
              </a:prstClr>
            </a:outerShdw>
          </a:effectLst>
        </p:grpSpPr>
        <p:grpSp>
          <p:nvGrpSpPr>
            <p:cNvPr id="36" name="Group 35"/>
            <p:cNvGrpSpPr/>
            <p:nvPr/>
          </p:nvGrpSpPr>
          <p:grpSpPr>
            <a:xfrm>
              <a:off x="6819653" y="2906199"/>
              <a:ext cx="563880" cy="496483"/>
              <a:chOff x="4187190" y="2764155"/>
              <a:chExt cx="563880" cy="496483"/>
            </a:xfrm>
          </p:grpSpPr>
          <p:sp>
            <p:nvSpPr>
              <p:cNvPr id="43" name="Rectangle 42"/>
              <p:cNvSpPr/>
              <p:nvPr/>
            </p:nvSpPr>
            <p:spPr bwMode="auto">
              <a:xfrm>
                <a:off x="4187190" y="2764155"/>
                <a:ext cx="563880" cy="257175"/>
              </a:xfrm>
              <a:prstGeom prst="rect">
                <a:avLst/>
              </a:prstGeom>
              <a:solidFill>
                <a:schemeClr val="bg1">
                  <a:lumMod val="95000"/>
                </a:schemeClr>
              </a:solidFill>
              <a:ln w="12700" cap="flat" cmpd="sng" algn="ctr">
                <a:solidFill>
                  <a:srgbClr val="969696"/>
                </a:solidFill>
                <a:prstDash val="solid"/>
                <a:round/>
                <a:headEnd type="none" w="med" len="med"/>
                <a:tailEnd type="none" w="med" len="med"/>
              </a:ln>
              <a:effectLst/>
            </p:spPr>
            <p:txBody>
              <a:bodyPr wrap="none"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44" name="Group 43"/>
              <p:cNvGrpSpPr/>
              <p:nvPr/>
            </p:nvGrpSpPr>
            <p:grpSpPr>
              <a:xfrm>
                <a:off x="4265115" y="3021330"/>
                <a:ext cx="411647" cy="239308"/>
                <a:chOff x="4333695" y="2934250"/>
                <a:chExt cx="411647" cy="238758"/>
              </a:xfrm>
              <a:solidFill>
                <a:schemeClr val="bg1">
                  <a:lumMod val="65000"/>
                </a:schemeClr>
              </a:solidFill>
            </p:grpSpPr>
            <p:sp>
              <p:nvSpPr>
                <p:cNvPr id="45" name="Rectangle 44"/>
                <p:cNvSpPr/>
                <p:nvPr/>
              </p:nvSpPr>
              <p:spPr bwMode="auto">
                <a:xfrm>
                  <a:off x="4333695" y="2934250"/>
                  <a:ext cx="47805" cy="238757"/>
                </a:xfrm>
                <a:prstGeom prst="rect">
                  <a:avLst/>
                </a:prstGeom>
                <a:grpFill/>
                <a:ln w="12700" cap="flat" cmpd="sng" algn="ctr">
                  <a:solidFill>
                    <a:srgbClr val="969696"/>
                  </a:solidFill>
                  <a:prstDash val="solid"/>
                  <a:round/>
                  <a:headEnd type="none" w="med" len="med"/>
                  <a:tailEnd type="none" w="med" len="med"/>
                </a:ln>
                <a:effectLst/>
              </p:spPr>
              <p:txBody>
                <a:bodyPr wrap="none"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sp>
              <p:nvSpPr>
                <p:cNvPr id="46" name="Rectangle 45"/>
                <p:cNvSpPr/>
                <p:nvPr/>
              </p:nvSpPr>
              <p:spPr bwMode="auto">
                <a:xfrm>
                  <a:off x="4697537" y="2934251"/>
                  <a:ext cx="47805" cy="238757"/>
                </a:xfrm>
                <a:prstGeom prst="rect">
                  <a:avLst/>
                </a:prstGeom>
                <a:grpFill/>
                <a:ln w="12700" cap="flat" cmpd="sng" algn="ctr">
                  <a:solidFill>
                    <a:srgbClr val="969696"/>
                  </a:solidFill>
                  <a:prstDash val="solid"/>
                  <a:round/>
                  <a:headEnd type="none" w="med" len="med"/>
                  <a:tailEnd type="none" w="med" len="med"/>
                </a:ln>
                <a:effectLst/>
              </p:spPr>
              <p:txBody>
                <a:bodyPr wrap="none"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grpSp>
        </p:grpSp>
        <p:grpSp>
          <p:nvGrpSpPr>
            <p:cNvPr id="37" name="Group 36"/>
            <p:cNvGrpSpPr/>
            <p:nvPr/>
          </p:nvGrpSpPr>
          <p:grpSpPr>
            <a:xfrm>
              <a:off x="6871554" y="2945958"/>
              <a:ext cx="437578" cy="171844"/>
              <a:chOff x="4313238" y="3784600"/>
              <a:chExt cx="1308100" cy="508001"/>
            </a:xfrm>
            <a:solidFill>
              <a:srgbClr val="CDCA0E"/>
            </a:solidFill>
          </p:grpSpPr>
          <p:sp>
            <p:nvSpPr>
              <p:cNvPr id="38" name="Freeform 419"/>
              <p:cNvSpPr>
                <a:spLocks/>
              </p:cNvSpPr>
              <p:nvPr/>
            </p:nvSpPr>
            <p:spPr bwMode="auto">
              <a:xfrm>
                <a:off x="4622800" y="3825875"/>
                <a:ext cx="190500" cy="55563"/>
              </a:xfrm>
              <a:custGeom>
                <a:avLst/>
                <a:gdLst>
                  <a:gd name="T0" fmla="*/ 599 w 599"/>
                  <a:gd name="T1" fmla="*/ 177 h 177"/>
                  <a:gd name="T2" fmla="*/ 599 w 599"/>
                  <a:gd name="T3" fmla="*/ 0 h 177"/>
                  <a:gd name="T4" fmla="*/ 0 w 599"/>
                  <a:gd name="T5" fmla="*/ 128 h 177"/>
                  <a:gd name="T6" fmla="*/ 599 w 599"/>
                  <a:gd name="T7" fmla="*/ 177 h 177"/>
                </a:gdLst>
                <a:ahLst/>
                <a:cxnLst>
                  <a:cxn ang="0">
                    <a:pos x="T0" y="T1"/>
                  </a:cxn>
                  <a:cxn ang="0">
                    <a:pos x="T2" y="T3"/>
                  </a:cxn>
                  <a:cxn ang="0">
                    <a:pos x="T4" y="T5"/>
                  </a:cxn>
                  <a:cxn ang="0">
                    <a:pos x="T6" y="T7"/>
                  </a:cxn>
                </a:cxnLst>
                <a:rect l="0" t="0" r="r" b="b"/>
                <a:pathLst>
                  <a:path w="599" h="177">
                    <a:moveTo>
                      <a:pt x="599" y="177"/>
                    </a:moveTo>
                    <a:lnTo>
                      <a:pt x="599" y="0"/>
                    </a:lnTo>
                    <a:lnTo>
                      <a:pt x="0" y="128"/>
                    </a:lnTo>
                    <a:lnTo>
                      <a:pt x="599" y="177"/>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charset="0"/>
                  <a:cs typeface="Arial"/>
                  <a:sym typeface="Arial"/>
                </a:endParaRPr>
              </a:p>
            </p:txBody>
          </p:sp>
          <p:sp>
            <p:nvSpPr>
              <p:cNvPr id="39" name="Freeform 420"/>
              <p:cNvSpPr>
                <a:spLocks/>
              </p:cNvSpPr>
              <p:nvPr/>
            </p:nvSpPr>
            <p:spPr bwMode="auto">
              <a:xfrm>
                <a:off x="4491038" y="4179888"/>
                <a:ext cx="322263" cy="49213"/>
              </a:xfrm>
              <a:custGeom>
                <a:avLst/>
                <a:gdLst>
                  <a:gd name="T0" fmla="*/ 1016 w 1016"/>
                  <a:gd name="T1" fmla="*/ 156 h 156"/>
                  <a:gd name="T2" fmla="*/ 1016 w 1016"/>
                  <a:gd name="T3" fmla="*/ 0 h 156"/>
                  <a:gd name="T4" fmla="*/ 0 w 1016"/>
                  <a:gd name="T5" fmla="*/ 113 h 156"/>
                  <a:gd name="T6" fmla="*/ 1016 w 1016"/>
                  <a:gd name="T7" fmla="*/ 156 h 156"/>
                </a:gdLst>
                <a:ahLst/>
                <a:cxnLst>
                  <a:cxn ang="0">
                    <a:pos x="T0" y="T1"/>
                  </a:cxn>
                  <a:cxn ang="0">
                    <a:pos x="T2" y="T3"/>
                  </a:cxn>
                  <a:cxn ang="0">
                    <a:pos x="T4" y="T5"/>
                  </a:cxn>
                  <a:cxn ang="0">
                    <a:pos x="T6" y="T7"/>
                  </a:cxn>
                </a:cxnLst>
                <a:rect l="0" t="0" r="r" b="b"/>
                <a:pathLst>
                  <a:path w="1016" h="156">
                    <a:moveTo>
                      <a:pt x="1016" y="156"/>
                    </a:moveTo>
                    <a:lnTo>
                      <a:pt x="1016" y="0"/>
                    </a:lnTo>
                    <a:lnTo>
                      <a:pt x="0" y="113"/>
                    </a:lnTo>
                    <a:lnTo>
                      <a:pt x="1016" y="156"/>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charset="0"/>
                  <a:cs typeface="Arial"/>
                  <a:sym typeface="Arial"/>
                </a:endParaRPr>
              </a:p>
            </p:txBody>
          </p:sp>
          <p:sp>
            <p:nvSpPr>
              <p:cNvPr id="40" name="Freeform 421"/>
              <p:cNvSpPr>
                <a:spLocks/>
              </p:cNvSpPr>
              <p:nvPr/>
            </p:nvSpPr>
            <p:spPr bwMode="auto">
              <a:xfrm>
                <a:off x="4313238" y="3970338"/>
                <a:ext cx="500063" cy="106363"/>
              </a:xfrm>
              <a:custGeom>
                <a:avLst/>
                <a:gdLst>
                  <a:gd name="T0" fmla="*/ 1577 w 1577"/>
                  <a:gd name="T1" fmla="*/ 337 h 337"/>
                  <a:gd name="T2" fmla="*/ 1577 w 1577"/>
                  <a:gd name="T3" fmla="*/ 0 h 337"/>
                  <a:gd name="T4" fmla="*/ 0 w 1577"/>
                  <a:gd name="T5" fmla="*/ 225 h 337"/>
                  <a:gd name="T6" fmla="*/ 1577 w 1577"/>
                  <a:gd name="T7" fmla="*/ 337 h 337"/>
                </a:gdLst>
                <a:ahLst/>
                <a:cxnLst>
                  <a:cxn ang="0">
                    <a:pos x="T0" y="T1"/>
                  </a:cxn>
                  <a:cxn ang="0">
                    <a:pos x="T2" y="T3"/>
                  </a:cxn>
                  <a:cxn ang="0">
                    <a:pos x="T4" y="T5"/>
                  </a:cxn>
                  <a:cxn ang="0">
                    <a:pos x="T6" y="T7"/>
                  </a:cxn>
                </a:cxnLst>
                <a:rect l="0" t="0" r="r" b="b"/>
                <a:pathLst>
                  <a:path w="1577" h="337">
                    <a:moveTo>
                      <a:pt x="1577" y="337"/>
                    </a:moveTo>
                    <a:lnTo>
                      <a:pt x="1577" y="0"/>
                    </a:lnTo>
                    <a:lnTo>
                      <a:pt x="0" y="225"/>
                    </a:lnTo>
                    <a:lnTo>
                      <a:pt x="1577" y="337"/>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charset="0"/>
                  <a:cs typeface="Arial"/>
                  <a:sym typeface="Arial"/>
                </a:endParaRPr>
              </a:p>
            </p:txBody>
          </p:sp>
          <p:sp>
            <p:nvSpPr>
              <p:cNvPr id="41" name="Freeform 422"/>
              <p:cNvSpPr>
                <a:spLocks/>
              </p:cNvSpPr>
              <p:nvPr/>
            </p:nvSpPr>
            <p:spPr bwMode="auto">
              <a:xfrm>
                <a:off x="4883150" y="3871913"/>
                <a:ext cx="738188" cy="420688"/>
              </a:xfrm>
              <a:custGeom>
                <a:avLst/>
                <a:gdLst>
                  <a:gd name="T0" fmla="*/ 1206 w 2327"/>
                  <a:gd name="T1" fmla="*/ 884 h 1322"/>
                  <a:gd name="T2" fmla="*/ 1185 w 2327"/>
                  <a:gd name="T3" fmla="*/ 895 h 1322"/>
                  <a:gd name="T4" fmla="*/ 1163 w 2327"/>
                  <a:gd name="T5" fmla="*/ 899 h 1322"/>
                  <a:gd name="T6" fmla="*/ 1141 w 2327"/>
                  <a:gd name="T7" fmla="*/ 895 h 1322"/>
                  <a:gd name="T8" fmla="*/ 1122 w 2327"/>
                  <a:gd name="T9" fmla="*/ 884 h 1322"/>
                  <a:gd name="T10" fmla="*/ 34 w 2327"/>
                  <a:gd name="T11" fmla="*/ 4 h 1322"/>
                  <a:gd name="T12" fmla="*/ 22 w 2327"/>
                  <a:gd name="T13" fmla="*/ 0 h 1322"/>
                  <a:gd name="T14" fmla="*/ 16 w 2327"/>
                  <a:gd name="T15" fmla="*/ 0 h 1322"/>
                  <a:gd name="T16" fmla="*/ 10 w 2327"/>
                  <a:gd name="T17" fmla="*/ 3 h 1322"/>
                  <a:gd name="T18" fmla="*/ 5 w 2327"/>
                  <a:gd name="T19" fmla="*/ 7 h 1322"/>
                  <a:gd name="T20" fmla="*/ 1 w 2327"/>
                  <a:gd name="T21" fmla="*/ 19 h 1322"/>
                  <a:gd name="T22" fmla="*/ 0 w 2327"/>
                  <a:gd name="T23" fmla="*/ 1268 h 1322"/>
                  <a:gd name="T24" fmla="*/ 1 w 2327"/>
                  <a:gd name="T25" fmla="*/ 1278 h 1322"/>
                  <a:gd name="T26" fmla="*/ 4 w 2327"/>
                  <a:gd name="T27" fmla="*/ 1289 h 1322"/>
                  <a:gd name="T28" fmla="*/ 16 w 2327"/>
                  <a:gd name="T29" fmla="*/ 1306 h 1322"/>
                  <a:gd name="T30" fmla="*/ 33 w 2327"/>
                  <a:gd name="T31" fmla="*/ 1317 h 1322"/>
                  <a:gd name="T32" fmla="*/ 43 w 2327"/>
                  <a:gd name="T33" fmla="*/ 1321 h 1322"/>
                  <a:gd name="T34" fmla="*/ 54 w 2327"/>
                  <a:gd name="T35" fmla="*/ 1322 h 1322"/>
                  <a:gd name="T36" fmla="*/ 1130 w 2327"/>
                  <a:gd name="T37" fmla="*/ 1322 h 1322"/>
                  <a:gd name="T38" fmla="*/ 1159 w 2327"/>
                  <a:gd name="T39" fmla="*/ 1322 h 1322"/>
                  <a:gd name="T40" fmla="*/ 2273 w 2327"/>
                  <a:gd name="T41" fmla="*/ 1322 h 1322"/>
                  <a:gd name="T42" fmla="*/ 2284 w 2327"/>
                  <a:gd name="T43" fmla="*/ 1321 h 1322"/>
                  <a:gd name="T44" fmla="*/ 2294 w 2327"/>
                  <a:gd name="T45" fmla="*/ 1317 h 1322"/>
                  <a:gd name="T46" fmla="*/ 2311 w 2327"/>
                  <a:gd name="T47" fmla="*/ 1306 h 1322"/>
                  <a:gd name="T48" fmla="*/ 2322 w 2327"/>
                  <a:gd name="T49" fmla="*/ 1289 h 1322"/>
                  <a:gd name="T50" fmla="*/ 2325 w 2327"/>
                  <a:gd name="T51" fmla="*/ 1278 h 1322"/>
                  <a:gd name="T52" fmla="*/ 2327 w 2327"/>
                  <a:gd name="T53" fmla="*/ 1268 h 1322"/>
                  <a:gd name="T54" fmla="*/ 2325 w 2327"/>
                  <a:gd name="T55" fmla="*/ 19 h 1322"/>
                  <a:gd name="T56" fmla="*/ 2321 w 2327"/>
                  <a:gd name="T57" fmla="*/ 7 h 1322"/>
                  <a:gd name="T58" fmla="*/ 2317 w 2327"/>
                  <a:gd name="T59" fmla="*/ 3 h 1322"/>
                  <a:gd name="T60" fmla="*/ 2312 w 2327"/>
                  <a:gd name="T61" fmla="*/ 0 h 1322"/>
                  <a:gd name="T62" fmla="*/ 2304 w 2327"/>
                  <a:gd name="T63" fmla="*/ 0 h 1322"/>
                  <a:gd name="T64" fmla="*/ 2294 w 2327"/>
                  <a:gd name="T65" fmla="*/ 4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7" h="1322">
                    <a:moveTo>
                      <a:pt x="2285" y="10"/>
                    </a:moveTo>
                    <a:lnTo>
                      <a:pt x="1206" y="884"/>
                    </a:lnTo>
                    <a:lnTo>
                      <a:pt x="1196" y="890"/>
                    </a:lnTo>
                    <a:lnTo>
                      <a:pt x="1185" y="895"/>
                    </a:lnTo>
                    <a:lnTo>
                      <a:pt x="1175" y="898"/>
                    </a:lnTo>
                    <a:lnTo>
                      <a:pt x="1163" y="899"/>
                    </a:lnTo>
                    <a:lnTo>
                      <a:pt x="1153" y="898"/>
                    </a:lnTo>
                    <a:lnTo>
                      <a:pt x="1141" y="895"/>
                    </a:lnTo>
                    <a:lnTo>
                      <a:pt x="1132" y="890"/>
                    </a:lnTo>
                    <a:lnTo>
                      <a:pt x="1122" y="884"/>
                    </a:lnTo>
                    <a:lnTo>
                      <a:pt x="42" y="10"/>
                    </a:lnTo>
                    <a:lnTo>
                      <a:pt x="34" y="4"/>
                    </a:lnTo>
                    <a:lnTo>
                      <a:pt x="25" y="1"/>
                    </a:lnTo>
                    <a:lnTo>
                      <a:pt x="22" y="0"/>
                    </a:lnTo>
                    <a:lnTo>
                      <a:pt x="19" y="0"/>
                    </a:lnTo>
                    <a:lnTo>
                      <a:pt x="16" y="0"/>
                    </a:lnTo>
                    <a:lnTo>
                      <a:pt x="13" y="1"/>
                    </a:lnTo>
                    <a:lnTo>
                      <a:pt x="10" y="3"/>
                    </a:lnTo>
                    <a:lnTo>
                      <a:pt x="7" y="5"/>
                    </a:lnTo>
                    <a:lnTo>
                      <a:pt x="5" y="7"/>
                    </a:lnTo>
                    <a:lnTo>
                      <a:pt x="3" y="12"/>
                    </a:lnTo>
                    <a:lnTo>
                      <a:pt x="1" y="19"/>
                    </a:lnTo>
                    <a:lnTo>
                      <a:pt x="0" y="30"/>
                    </a:lnTo>
                    <a:lnTo>
                      <a:pt x="0" y="1268"/>
                    </a:lnTo>
                    <a:lnTo>
                      <a:pt x="1" y="1273"/>
                    </a:lnTo>
                    <a:lnTo>
                      <a:pt x="1" y="1278"/>
                    </a:lnTo>
                    <a:lnTo>
                      <a:pt x="3" y="1284"/>
                    </a:lnTo>
                    <a:lnTo>
                      <a:pt x="4" y="1289"/>
                    </a:lnTo>
                    <a:lnTo>
                      <a:pt x="10" y="1297"/>
                    </a:lnTo>
                    <a:lnTo>
                      <a:pt x="16" y="1306"/>
                    </a:lnTo>
                    <a:lnTo>
                      <a:pt x="24" y="1312"/>
                    </a:lnTo>
                    <a:lnTo>
                      <a:pt x="33" y="1317"/>
                    </a:lnTo>
                    <a:lnTo>
                      <a:pt x="38" y="1319"/>
                    </a:lnTo>
                    <a:lnTo>
                      <a:pt x="43" y="1321"/>
                    </a:lnTo>
                    <a:lnTo>
                      <a:pt x="49" y="1321"/>
                    </a:lnTo>
                    <a:lnTo>
                      <a:pt x="54" y="1322"/>
                    </a:lnTo>
                    <a:lnTo>
                      <a:pt x="1109" y="1322"/>
                    </a:lnTo>
                    <a:lnTo>
                      <a:pt x="1130" y="1322"/>
                    </a:lnTo>
                    <a:lnTo>
                      <a:pt x="1147" y="1322"/>
                    </a:lnTo>
                    <a:lnTo>
                      <a:pt x="1159" y="1322"/>
                    </a:lnTo>
                    <a:lnTo>
                      <a:pt x="1163" y="1322"/>
                    </a:lnTo>
                    <a:lnTo>
                      <a:pt x="2273" y="1322"/>
                    </a:lnTo>
                    <a:lnTo>
                      <a:pt x="2278" y="1321"/>
                    </a:lnTo>
                    <a:lnTo>
                      <a:pt x="2284" y="1321"/>
                    </a:lnTo>
                    <a:lnTo>
                      <a:pt x="2288" y="1319"/>
                    </a:lnTo>
                    <a:lnTo>
                      <a:pt x="2294" y="1317"/>
                    </a:lnTo>
                    <a:lnTo>
                      <a:pt x="2303" y="1312"/>
                    </a:lnTo>
                    <a:lnTo>
                      <a:pt x="2311" y="1306"/>
                    </a:lnTo>
                    <a:lnTo>
                      <a:pt x="2317" y="1297"/>
                    </a:lnTo>
                    <a:lnTo>
                      <a:pt x="2322" y="1289"/>
                    </a:lnTo>
                    <a:lnTo>
                      <a:pt x="2324" y="1284"/>
                    </a:lnTo>
                    <a:lnTo>
                      <a:pt x="2325" y="1278"/>
                    </a:lnTo>
                    <a:lnTo>
                      <a:pt x="2327" y="1273"/>
                    </a:lnTo>
                    <a:lnTo>
                      <a:pt x="2327" y="1268"/>
                    </a:lnTo>
                    <a:lnTo>
                      <a:pt x="2327" y="30"/>
                    </a:lnTo>
                    <a:lnTo>
                      <a:pt x="2325" y="19"/>
                    </a:lnTo>
                    <a:lnTo>
                      <a:pt x="2323" y="12"/>
                    </a:lnTo>
                    <a:lnTo>
                      <a:pt x="2321" y="7"/>
                    </a:lnTo>
                    <a:lnTo>
                      <a:pt x="2319" y="5"/>
                    </a:lnTo>
                    <a:lnTo>
                      <a:pt x="2317" y="3"/>
                    </a:lnTo>
                    <a:lnTo>
                      <a:pt x="2314" y="1"/>
                    </a:lnTo>
                    <a:lnTo>
                      <a:pt x="2312" y="0"/>
                    </a:lnTo>
                    <a:lnTo>
                      <a:pt x="2309" y="0"/>
                    </a:lnTo>
                    <a:lnTo>
                      <a:pt x="2304" y="0"/>
                    </a:lnTo>
                    <a:lnTo>
                      <a:pt x="2301" y="1"/>
                    </a:lnTo>
                    <a:lnTo>
                      <a:pt x="2294" y="4"/>
                    </a:lnTo>
                    <a:lnTo>
                      <a:pt x="2285" y="10"/>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charset="0"/>
                  <a:cs typeface="Arial"/>
                  <a:sym typeface="Arial"/>
                </a:endParaRPr>
              </a:p>
            </p:txBody>
          </p:sp>
          <p:sp>
            <p:nvSpPr>
              <p:cNvPr id="42" name="Freeform 423"/>
              <p:cNvSpPr>
                <a:spLocks/>
              </p:cNvSpPr>
              <p:nvPr/>
            </p:nvSpPr>
            <p:spPr bwMode="auto">
              <a:xfrm>
                <a:off x="4899025" y="3784600"/>
                <a:ext cx="708025" cy="301625"/>
              </a:xfrm>
              <a:custGeom>
                <a:avLst/>
                <a:gdLst>
                  <a:gd name="T0" fmla="*/ 13 w 2232"/>
                  <a:gd name="T1" fmla="*/ 35 h 950"/>
                  <a:gd name="T2" fmla="*/ 1074 w 2232"/>
                  <a:gd name="T3" fmla="*/ 916 h 950"/>
                  <a:gd name="T4" fmla="*/ 1090 w 2232"/>
                  <a:gd name="T5" fmla="*/ 928 h 950"/>
                  <a:gd name="T6" fmla="*/ 1104 w 2232"/>
                  <a:gd name="T7" fmla="*/ 940 h 950"/>
                  <a:gd name="T8" fmla="*/ 1112 w 2232"/>
                  <a:gd name="T9" fmla="*/ 947 h 950"/>
                  <a:gd name="T10" fmla="*/ 1115 w 2232"/>
                  <a:gd name="T11" fmla="*/ 950 h 950"/>
                  <a:gd name="T12" fmla="*/ 1115 w 2232"/>
                  <a:gd name="T13" fmla="*/ 950 h 950"/>
                  <a:gd name="T14" fmla="*/ 1115 w 2232"/>
                  <a:gd name="T15" fmla="*/ 950 h 950"/>
                  <a:gd name="T16" fmla="*/ 1115 w 2232"/>
                  <a:gd name="T17" fmla="*/ 950 h 950"/>
                  <a:gd name="T18" fmla="*/ 1115 w 2232"/>
                  <a:gd name="T19" fmla="*/ 950 h 950"/>
                  <a:gd name="T20" fmla="*/ 1118 w 2232"/>
                  <a:gd name="T21" fmla="*/ 947 h 950"/>
                  <a:gd name="T22" fmla="*/ 1128 w 2232"/>
                  <a:gd name="T23" fmla="*/ 940 h 950"/>
                  <a:gd name="T24" fmla="*/ 1141 w 2232"/>
                  <a:gd name="T25" fmla="*/ 928 h 950"/>
                  <a:gd name="T26" fmla="*/ 1157 w 2232"/>
                  <a:gd name="T27" fmla="*/ 916 h 950"/>
                  <a:gd name="T28" fmla="*/ 2218 w 2232"/>
                  <a:gd name="T29" fmla="*/ 35 h 950"/>
                  <a:gd name="T30" fmla="*/ 2225 w 2232"/>
                  <a:gd name="T31" fmla="*/ 28 h 950"/>
                  <a:gd name="T32" fmla="*/ 2230 w 2232"/>
                  <a:gd name="T33" fmla="*/ 21 h 950"/>
                  <a:gd name="T34" fmla="*/ 2231 w 2232"/>
                  <a:gd name="T35" fmla="*/ 18 h 950"/>
                  <a:gd name="T36" fmla="*/ 2232 w 2232"/>
                  <a:gd name="T37" fmla="*/ 15 h 950"/>
                  <a:gd name="T38" fmla="*/ 2232 w 2232"/>
                  <a:gd name="T39" fmla="*/ 13 h 950"/>
                  <a:gd name="T40" fmla="*/ 2231 w 2232"/>
                  <a:gd name="T41" fmla="*/ 11 h 950"/>
                  <a:gd name="T42" fmla="*/ 2230 w 2232"/>
                  <a:gd name="T43" fmla="*/ 8 h 950"/>
                  <a:gd name="T44" fmla="*/ 2229 w 2232"/>
                  <a:gd name="T45" fmla="*/ 6 h 950"/>
                  <a:gd name="T46" fmla="*/ 2226 w 2232"/>
                  <a:gd name="T47" fmla="*/ 4 h 950"/>
                  <a:gd name="T48" fmla="*/ 2224 w 2232"/>
                  <a:gd name="T49" fmla="*/ 3 h 950"/>
                  <a:gd name="T50" fmla="*/ 2215 w 2232"/>
                  <a:gd name="T51" fmla="*/ 1 h 950"/>
                  <a:gd name="T52" fmla="*/ 2206 w 2232"/>
                  <a:gd name="T53" fmla="*/ 0 h 950"/>
                  <a:gd name="T54" fmla="*/ 1115 w 2232"/>
                  <a:gd name="T55" fmla="*/ 0 h 950"/>
                  <a:gd name="T56" fmla="*/ 1111 w 2232"/>
                  <a:gd name="T57" fmla="*/ 0 h 950"/>
                  <a:gd name="T58" fmla="*/ 1099 w 2232"/>
                  <a:gd name="T59" fmla="*/ 0 h 950"/>
                  <a:gd name="T60" fmla="*/ 1082 w 2232"/>
                  <a:gd name="T61" fmla="*/ 0 h 950"/>
                  <a:gd name="T62" fmla="*/ 1061 w 2232"/>
                  <a:gd name="T63" fmla="*/ 0 h 950"/>
                  <a:gd name="T64" fmla="*/ 25 w 2232"/>
                  <a:gd name="T65" fmla="*/ 0 h 950"/>
                  <a:gd name="T66" fmla="*/ 15 w 2232"/>
                  <a:gd name="T67" fmla="*/ 1 h 950"/>
                  <a:gd name="T68" fmla="*/ 8 w 2232"/>
                  <a:gd name="T69" fmla="*/ 3 h 950"/>
                  <a:gd name="T70" fmla="*/ 5 w 2232"/>
                  <a:gd name="T71" fmla="*/ 4 h 950"/>
                  <a:gd name="T72" fmla="*/ 3 w 2232"/>
                  <a:gd name="T73" fmla="*/ 6 h 950"/>
                  <a:gd name="T74" fmla="*/ 1 w 2232"/>
                  <a:gd name="T75" fmla="*/ 8 h 950"/>
                  <a:gd name="T76" fmla="*/ 0 w 2232"/>
                  <a:gd name="T77" fmla="*/ 11 h 950"/>
                  <a:gd name="T78" fmla="*/ 0 w 2232"/>
                  <a:gd name="T79" fmla="*/ 13 h 950"/>
                  <a:gd name="T80" fmla="*/ 0 w 2232"/>
                  <a:gd name="T81" fmla="*/ 15 h 950"/>
                  <a:gd name="T82" fmla="*/ 0 w 2232"/>
                  <a:gd name="T83" fmla="*/ 18 h 950"/>
                  <a:gd name="T84" fmla="*/ 2 w 2232"/>
                  <a:gd name="T85" fmla="*/ 21 h 950"/>
                  <a:gd name="T86" fmla="*/ 6 w 2232"/>
                  <a:gd name="T87" fmla="*/ 28 h 950"/>
                  <a:gd name="T88" fmla="*/ 13 w 2232"/>
                  <a:gd name="T89" fmla="*/ 35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32" h="950">
                    <a:moveTo>
                      <a:pt x="13" y="35"/>
                    </a:moveTo>
                    <a:lnTo>
                      <a:pt x="1074" y="916"/>
                    </a:lnTo>
                    <a:lnTo>
                      <a:pt x="1090" y="928"/>
                    </a:lnTo>
                    <a:lnTo>
                      <a:pt x="1104" y="940"/>
                    </a:lnTo>
                    <a:lnTo>
                      <a:pt x="1112" y="947"/>
                    </a:lnTo>
                    <a:lnTo>
                      <a:pt x="1115" y="950"/>
                    </a:lnTo>
                    <a:lnTo>
                      <a:pt x="1115" y="950"/>
                    </a:lnTo>
                    <a:lnTo>
                      <a:pt x="1115" y="950"/>
                    </a:lnTo>
                    <a:lnTo>
                      <a:pt x="1115" y="950"/>
                    </a:lnTo>
                    <a:lnTo>
                      <a:pt x="1115" y="950"/>
                    </a:lnTo>
                    <a:lnTo>
                      <a:pt x="1118" y="947"/>
                    </a:lnTo>
                    <a:lnTo>
                      <a:pt x="1128" y="940"/>
                    </a:lnTo>
                    <a:lnTo>
                      <a:pt x="1141" y="928"/>
                    </a:lnTo>
                    <a:lnTo>
                      <a:pt x="1157" y="916"/>
                    </a:lnTo>
                    <a:lnTo>
                      <a:pt x="2218" y="35"/>
                    </a:lnTo>
                    <a:lnTo>
                      <a:pt x="2225" y="28"/>
                    </a:lnTo>
                    <a:lnTo>
                      <a:pt x="2230" y="21"/>
                    </a:lnTo>
                    <a:lnTo>
                      <a:pt x="2231" y="18"/>
                    </a:lnTo>
                    <a:lnTo>
                      <a:pt x="2232" y="15"/>
                    </a:lnTo>
                    <a:lnTo>
                      <a:pt x="2232" y="13"/>
                    </a:lnTo>
                    <a:lnTo>
                      <a:pt x="2231" y="11"/>
                    </a:lnTo>
                    <a:lnTo>
                      <a:pt x="2230" y="8"/>
                    </a:lnTo>
                    <a:lnTo>
                      <a:pt x="2229" y="6"/>
                    </a:lnTo>
                    <a:lnTo>
                      <a:pt x="2226" y="4"/>
                    </a:lnTo>
                    <a:lnTo>
                      <a:pt x="2224" y="3"/>
                    </a:lnTo>
                    <a:lnTo>
                      <a:pt x="2215" y="1"/>
                    </a:lnTo>
                    <a:lnTo>
                      <a:pt x="2206" y="0"/>
                    </a:lnTo>
                    <a:lnTo>
                      <a:pt x="1115" y="0"/>
                    </a:lnTo>
                    <a:lnTo>
                      <a:pt x="1111" y="0"/>
                    </a:lnTo>
                    <a:lnTo>
                      <a:pt x="1099" y="0"/>
                    </a:lnTo>
                    <a:lnTo>
                      <a:pt x="1082" y="0"/>
                    </a:lnTo>
                    <a:lnTo>
                      <a:pt x="1061" y="0"/>
                    </a:lnTo>
                    <a:lnTo>
                      <a:pt x="25" y="0"/>
                    </a:lnTo>
                    <a:lnTo>
                      <a:pt x="15" y="1"/>
                    </a:lnTo>
                    <a:lnTo>
                      <a:pt x="8" y="3"/>
                    </a:lnTo>
                    <a:lnTo>
                      <a:pt x="5" y="4"/>
                    </a:lnTo>
                    <a:lnTo>
                      <a:pt x="3" y="6"/>
                    </a:lnTo>
                    <a:lnTo>
                      <a:pt x="1" y="8"/>
                    </a:lnTo>
                    <a:lnTo>
                      <a:pt x="0" y="11"/>
                    </a:lnTo>
                    <a:lnTo>
                      <a:pt x="0" y="13"/>
                    </a:lnTo>
                    <a:lnTo>
                      <a:pt x="0" y="15"/>
                    </a:lnTo>
                    <a:lnTo>
                      <a:pt x="0" y="18"/>
                    </a:lnTo>
                    <a:lnTo>
                      <a:pt x="2" y="21"/>
                    </a:lnTo>
                    <a:lnTo>
                      <a:pt x="6" y="28"/>
                    </a:lnTo>
                    <a:lnTo>
                      <a:pt x="13" y="35"/>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charset="0"/>
                  <a:cs typeface="Arial"/>
                  <a:sym typeface="Arial"/>
                </a:endParaRPr>
              </a:p>
            </p:txBody>
          </p:sp>
        </p:grpSp>
      </p:grpSp>
      <p:sp>
        <p:nvSpPr>
          <p:cNvPr id="19" name="TextBox 18"/>
          <p:cNvSpPr txBox="1"/>
          <p:nvPr/>
        </p:nvSpPr>
        <p:spPr>
          <a:xfrm>
            <a:off x="1896505" y="5950602"/>
            <a:ext cx="476885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lumMod val="50000"/>
                  </a:srgbClr>
                </a:solidFill>
                <a:effectLst/>
                <a:uLnTx/>
                <a:uFillTx/>
                <a:latin typeface="Arial"/>
                <a:cs typeface="Arial" pitchFamily="34" charset="0"/>
                <a:sym typeface="Arial"/>
              </a:rPr>
              <a:t>Supply </a:t>
            </a:r>
            <a:r>
              <a:rPr kumimoji="0" lang="en-US" sz="1800" b="1" i="0" u="none" strike="noStrike" kern="0" cap="none" spc="0" normalizeH="0" baseline="0" noProof="0" dirty="0" smtClean="0">
                <a:ln>
                  <a:noFill/>
                </a:ln>
                <a:solidFill>
                  <a:srgbClr val="000000">
                    <a:lumMod val="50000"/>
                  </a:srgbClr>
                </a:solidFill>
                <a:effectLst/>
                <a:uLnTx/>
                <a:uFillTx/>
                <a:latin typeface="Arial"/>
                <a:cs typeface="Arial" pitchFamily="34" charset="0"/>
                <a:sym typeface="Arial"/>
              </a:rPr>
              <a:t>Network Collaboration </a:t>
            </a:r>
            <a:r>
              <a:rPr kumimoji="0" lang="en-US" sz="1800" b="1" i="0" u="none" strike="noStrike" kern="0" cap="none" spc="0" normalizeH="0" baseline="0" noProof="0" dirty="0">
                <a:ln>
                  <a:noFill/>
                </a:ln>
                <a:solidFill>
                  <a:srgbClr val="000000">
                    <a:lumMod val="50000"/>
                  </a:srgbClr>
                </a:solidFill>
                <a:effectLst/>
                <a:uLnTx/>
                <a:uFillTx/>
                <a:latin typeface="Arial"/>
                <a:cs typeface="Arial" pitchFamily="34" charset="0"/>
                <a:sym typeface="Arial"/>
              </a:rPr>
              <a:t>Roadmap</a:t>
            </a:r>
          </a:p>
        </p:txBody>
      </p:sp>
      <p:sp>
        <p:nvSpPr>
          <p:cNvPr id="15362" name="Slide Number Placeholder 4"/>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N W3" pitchFamily="33" charset="-128"/>
              </a:defRPr>
            </a:lvl1pPr>
            <a:lvl2pPr marL="742950" indent="-285750">
              <a:defRPr>
                <a:solidFill>
                  <a:schemeClr val="tx1"/>
                </a:solidFill>
                <a:latin typeface="Arial" panose="020B0604020202020204" pitchFamily="34" charset="0"/>
                <a:ea typeface="ヒラギノ角ゴ ProN W3" pitchFamily="33" charset="-128"/>
              </a:defRPr>
            </a:lvl2pPr>
            <a:lvl3pPr marL="1143000" indent="-228600">
              <a:defRPr>
                <a:solidFill>
                  <a:schemeClr val="tx1"/>
                </a:solidFill>
                <a:latin typeface="Arial" panose="020B0604020202020204" pitchFamily="34" charset="0"/>
                <a:ea typeface="ヒラギノ角ゴ ProN W3" pitchFamily="33" charset="-128"/>
              </a:defRPr>
            </a:lvl3pPr>
            <a:lvl4pPr marL="1600200" indent="-228600">
              <a:defRPr>
                <a:solidFill>
                  <a:schemeClr val="tx1"/>
                </a:solidFill>
                <a:latin typeface="Arial" panose="020B0604020202020204" pitchFamily="34" charset="0"/>
                <a:ea typeface="ヒラギノ角ゴ ProN W3" pitchFamily="33" charset="-128"/>
              </a:defRPr>
            </a:lvl4pPr>
            <a:lvl5pPr marL="2057400" indent="-228600">
              <a:defRPr>
                <a:solidFill>
                  <a:schemeClr val="tx1"/>
                </a:solidFill>
                <a:latin typeface="Arial" panose="020B0604020202020204" pitchFamily="34" charset="0"/>
                <a:ea typeface="ヒラギノ角ゴ ProN W3" pitchFamily="33"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pitchFamily="33"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pitchFamily="33"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pitchFamily="33"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pitchFamily="33"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E6D5B864-F464-448E-960A-F1AC049050B4}" type="slidenum">
              <a:rPr kumimoji="0" lang="en-US" sz="1400" b="0" i="0" u="none" strike="noStrike" kern="0" cap="none" spc="0" normalizeH="0" baseline="0" noProof="0">
                <a:ln>
                  <a:noFill/>
                </a:ln>
                <a:solidFill>
                  <a:srgbClr val="FFFFFF"/>
                </a:solidFill>
                <a:effectLst/>
                <a:uLnTx/>
                <a:uFillTx/>
                <a:latin typeface="Arial" panose="020B0604020202020204" pitchFamily="34" charset="0"/>
                <a:ea typeface="ヒラギノ角ゴ ProN W3" pitchFamily="33" charset="-128"/>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US" sz="1400" b="0" i="0" u="none" strike="noStrike" kern="0" cap="none" spc="0" normalizeH="0" baseline="0" noProof="0" dirty="0">
              <a:ln>
                <a:noFill/>
              </a:ln>
              <a:solidFill>
                <a:srgbClr val="FFFFFF"/>
              </a:solidFill>
              <a:effectLst/>
              <a:uLnTx/>
              <a:uFillTx/>
              <a:latin typeface="Arial" panose="020B0604020202020204" pitchFamily="34" charset="0"/>
              <a:ea typeface="ヒラギノ角ゴ ProN W3" pitchFamily="33" charset="-128"/>
              <a:cs typeface="Arial"/>
              <a:sym typeface="Arial"/>
            </a:endParaRPr>
          </a:p>
        </p:txBody>
      </p:sp>
    </p:spTree>
    <p:extLst>
      <p:ext uri="{BB962C8B-B14F-4D97-AF65-F5344CB8AC3E}">
        <p14:creationId xmlns:p14="http://schemas.microsoft.com/office/powerpoint/2010/main" val="263957975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down)">
                                      <p:cBhvr>
                                        <p:cTn id="11" dur="500"/>
                                        <p:tgtEl>
                                          <p:spTgt spid="26"/>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nodeType="afterGroup">
                            <p:stCondLst>
                              <p:cond delay="3000"/>
                            </p:stCondLst>
                            <p:childTnLst>
                              <p:par>
                                <p:cTn id="29" presetID="10" presetClass="entr" presetSubtype="0"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childTnLst>
                          </p:cTn>
                        </p:par>
                        <p:par>
                          <p:cTn id="32" fill="hold" nodeType="afterGroup">
                            <p:stCondLst>
                              <p:cond delay="3500"/>
                            </p:stCondLst>
                            <p:childTnLst>
                              <p:par>
                                <p:cTn id="33" presetID="10" presetClass="entr" presetSubtype="0"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fade">
                                      <p:cBhvr>
                                        <p:cTn id="35" dur="500"/>
                                        <p:tgtEl>
                                          <p:spTgt spid="63"/>
                                        </p:tgtEl>
                                      </p:cBhvr>
                                    </p:animEffect>
                                  </p:childTnLst>
                                </p:cTn>
                              </p:par>
                            </p:childTnLst>
                          </p:cTn>
                        </p:par>
                        <p:par>
                          <p:cTn id="36" fill="hold" nodeType="afterGroup">
                            <p:stCondLst>
                              <p:cond delay="4000"/>
                            </p:stCondLst>
                            <p:childTnLst>
                              <p:par>
                                <p:cTn id="37" presetID="10"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Rich Sherman, </a:t>
            </a:r>
            <a:r>
              <a:rPr lang="en-US" dirty="0" smtClean="0">
                <a:hlinkClick r:id="rId2"/>
              </a:rPr>
              <a:t>rich.sherman@tcs.com</a:t>
            </a:r>
            <a:r>
              <a:rPr lang="en-US" dirty="0" smtClean="0"/>
              <a:t/>
            </a:r>
            <a:br>
              <a:rPr lang="en-US" dirty="0" smtClean="0"/>
            </a:br>
            <a:r>
              <a:rPr lang="en-US" dirty="0" smtClean="0"/>
              <a:t>Aaron </a:t>
            </a:r>
            <a:r>
              <a:rPr lang="en-US" dirty="0" err="1" smtClean="0"/>
              <a:t>Benningfield</a:t>
            </a:r>
            <a:r>
              <a:rPr lang="en-US" dirty="0" smtClean="0"/>
              <a:t>, </a:t>
            </a:r>
            <a:r>
              <a:rPr lang="en-US" dirty="0" smtClean="0">
                <a:hlinkClick r:id="rId3"/>
              </a:rPr>
              <a:t>aaron.benningfield@tcs.com</a:t>
            </a:r>
            <a:r>
              <a:rPr lang="en-US" dirty="0" smtClean="0"/>
              <a:t> </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t>Questions?</a:t>
            </a:r>
            <a:endParaRPr lang="en-US" dirty="0"/>
          </a:p>
        </p:txBody>
      </p:sp>
      <p:sp>
        <p:nvSpPr>
          <p:cNvPr id="4" name="Text Placeholder 3"/>
          <p:cNvSpPr>
            <a:spLocks noGrp="1"/>
          </p:cNvSpPr>
          <p:nvPr>
            <p:ph type="body" idx="2"/>
          </p:nvPr>
        </p:nvSpPr>
        <p:spPr/>
        <p:txBody>
          <a:bodyPr>
            <a:normAutofit lnSpcReduction="10000"/>
          </a:bodyPr>
          <a:lstStyle/>
          <a:p>
            <a:endParaRPr lang="en-US"/>
          </a:p>
        </p:txBody>
      </p:sp>
      <p:sp>
        <p:nvSpPr>
          <p:cNvPr id="5" name="Text Placeholder 4"/>
          <p:cNvSpPr>
            <a:spLocks noGrp="1"/>
          </p:cNvSpPr>
          <p:nvPr>
            <p:ph type="body" idx="3"/>
          </p:nvPr>
        </p:nvSpPr>
        <p:spPr/>
        <p:txBody>
          <a:bodyPr>
            <a:normAutofit fontScale="92500" lnSpcReduction="20000"/>
          </a:bodyPr>
          <a:lstStyle/>
          <a:p>
            <a:endParaRPr lang="en-US"/>
          </a:p>
        </p:txBody>
      </p:sp>
    </p:spTree>
    <p:extLst>
      <p:ext uri="{BB962C8B-B14F-4D97-AF65-F5344CB8AC3E}">
        <p14:creationId xmlns:p14="http://schemas.microsoft.com/office/powerpoint/2010/main" val="2862092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a:t>
            </a:r>
            <a:r>
              <a:rPr lang="en-US" b="1" dirty="0"/>
              <a:t>important to your organization are supply chain “ethics?”</a:t>
            </a:r>
          </a:p>
        </p:txBody>
      </p:sp>
      <p:pic>
        <p:nvPicPr>
          <p:cNvPr id="5" name="Content Placeholder 4" descr="Diagram of a Pie chart Showin 53% is Extreamly Important, 30% is Very important, 12% is somewhat important, 4% is Not very important, and 1% is not at all important."/>
          <p:cNvPicPr>
            <a:picLocks noGrp="1" noChangeAspect="1"/>
          </p:cNvPicPr>
          <p:nvPr>
            <p:ph idx="1"/>
          </p:nvPr>
        </p:nvPicPr>
        <p:blipFill>
          <a:blip r:embed="rId2">
            <a:clrChange>
              <a:clrFrom>
                <a:srgbClr val="000000"/>
              </a:clrFrom>
              <a:clrTo>
                <a:srgbClr val="000000">
                  <a:alpha val="0"/>
                </a:srgbClr>
              </a:clrTo>
            </a:clrChange>
          </a:blip>
          <a:stretch>
            <a:fillRect/>
          </a:stretch>
        </p:blipFill>
        <p:spPr>
          <a:xfrm>
            <a:off x="926933" y="1118970"/>
            <a:ext cx="10241634" cy="4525962"/>
          </a:xfrm>
          <a:prstGeom prst="rect">
            <a:avLst/>
          </a:prstGeom>
        </p:spPr>
      </p:pic>
      <p:sp>
        <p:nvSpPr>
          <p:cNvPr id="6" name="Rectangle 5"/>
          <p:cNvSpPr/>
          <p:nvPr/>
        </p:nvSpPr>
        <p:spPr>
          <a:xfrm>
            <a:off x="4766852" y="1770838"/>
            <a:ext cx="258869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1" i="0" u="none" strike="noStrike" kern="0" cap="none" spc="0" normalizeH="0" baseline="0" noProof="0" dirty="0">
              <a:ln>
                <a:noFill/>
              </a:ln>
              <a:solidFill>
                <a:srgbClr val="FFFFFF"/>
              </a:solidFill>
              <a:effectLst/>
              <a:uLnTx/>
              <a:uFillTx/>
              <a:latin typeface="Franklin Gothic Book" panose="020B050302010202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Franklin Gothic Book" panose="020B0503020102020204" pitchFamily="34" charset="0"/>
                <a:cs typeface="Arial"/>
                <a:sym typeface="Arial"/>
              </a:rPr>
              <a:t>Extremely important 53%</a:t>
            </a:r>
            <a:endParaRPr kumimoji="0" lang="en-US" sz="1600" b="1" i="0" u="none" strike="noStrike" kern="0" cap="none" spc="0" normalizeH="0" baseline="0" noProof="0" dirty="0">
              <a:ln>
                <a:noFill/>
              </a:ln>
              <a:solidFill>
                <a:srgbClr val="FFFFFF"/>
              </a:solidFill>
              <a:effectLst/>
              <a:uLnTx/>
              <a:uFillTx/>
              <a:latin typeface="Arial"/>
              <a:cs typeface="Arial"/>
              <a:sym typeface="Arial"/>
            </a:endParaRPr>
          </a:p>
        </p:txBody>
      </p:sp>
      <p:sp>
        <p:nvSpPr>
          <p:cNvPr id="7" name="Rectangle 6"/>
          <p:cNvSpPr/>
          <p:nvPr/>
        </p:nvSpPr>
        <p:spPr>
          <a:xfrm>
            <a:off x="3425573" y="3654465"/>
            <a:ext cx="2115671"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smtClean="0">
                <a:ln>
                  <a:noFill/>
                </a:ln>
                <a:solidFill>
                  <a:srgbClr val="FFFFFF"/>
                </a:solidFill>
                <a:effectLst/>
                <a:uLnTx/>
                <a:uFillTx/>
                <a:latin typeface="Arial"/>
                <a:cs typeface="Arial"/>
                <a:sym typeface="Arial"/>
              </a:rPr>
              <a:t>Somewhat </a:t>
            </a:r>
            <a:r>
              <a:rPr kumimoji="0" lang="en-US" sz="1600" b="1" i="0" u="none" strike="noStrike" kern="0" cap="none" spc="0" normalizeH="0" baseline="0" noProof="0" dirty="0">
                <a:ln>
                  <a:noFill/>
                </a:ln>
                <a:solidFill>
                  <a:srgbClr val="FFFFFF"/>
                </a:solidFill>
                <a:effectLst/>
                <a:uLnTx/>
                <a:uFillTx/>
                <a:latin typeface="Arial"/>
                <a:cs typeface="Arial"/>
                <a:sym typeface="Arial"/>
              </a:rPr>
              <a:t>important 12%</a:t>
            </a:r>
          </a:p>
        </p:txBody>
      </p:sp>
      <p:sp>
        <p:nvSpPr>
          <p:cNvPr id="8" name="TextBox 7"/>
          <p:cNvSpPr txBox="1"/>
          <p:nvPr/>
        </p:nvSpPr>
        <p:spPr>
          <a:xfrm>
            <a:off x="6013466" y="3651863"/>
            <a:ext cx="210185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smtClean="0">
                <a:ln>
                  <a:noFill/>
                </a:ln>
                <a:solidFill>
                  <a:srgbClr val="000000"/>
                </a:solidFill>
                <a:effectLst/>
                <a:uLnTx/>
                <a:uFillTx/>
                <a:latin typeface="Arial"/>
                <a:cs typeface="Arial"/>
                <a:sym typeface="Arial"/>
              </a:rPr>
              <a:t>Very </a:t>
            </a:r>
            <a:r>
              <a:rPr kumimoji="0" lang="en-US" sz="1600" b="1" i="0" u="none" strike="noStrike" kern="0" cap="none" spc="0" normalizeH="0" baseline="0" noProof="0" dirty="0">
                <a:ln>
                  <a:noFill/>
                </a:ln>
                <a:solidFill>
                  <a:srgbClr val="000000"/>
                </a:solidFill>
                <a:effectLst/>
                <a:uLnTx/>
                <a:uFillTx/>
                <a:latin typeface="Arial"/>
                <a:cs typeface="Arial"/>
                <a:sym typeface="Arial"/>
              </a:rPr>
              <a:t>important 30%</a:t>
            </a:r>
          </a:p>
        </p:txBody>
      </p:sp>
      <p:sp>
        <p:nvSpPr>
          <p:cNvPr id="9" name="TextBox 8"/>
          <p:cNvSpPr txBox="1"/>
          <p:nvPr/>
        </p:nvSpPr>
        <p:spPr>
          <a:xfrm>
            <a:off x="1304366" y="2941774"/>
            <a:ext cx="147917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smtClean="0">
                <a:ln>
                  <a:noFill/>
                </a:ln>
                <a:solidFill>
                  <a:srgbClr val="000000"/>
                </a:solidFill>
                <a:effectLst/>
                <a:uLnTx/>
                <a:uFillTx/>
                <a:latin typeface="Arial"/>
                <a:cs typeface="Arial"/>
                <a:sym typeface="Arial"/>
              </a:rPr>
              <a:t>Not </a:t>
            </a:r>
            <a:r>
              <a:rPr kumimoji="0" lang="en-US" sz="1600" b="1" i="0" u="none" strike="noStrike" kern="0" cap="none" spc="0" normalizeH="0" baseline="0" noProof="0" dirty="0">
                <a:ln>
                  <a:noFill/>
                </a:ln>
                <a:solidFill>
                  <a:srgbClr val="000000"/>
                </a:solidFill>
                <a:effectLst/>
                <a:uLnTx/>
                <a:uFillTx/>
                <a:latin typeface="Arial"/>
                <a:cs typeface="Arial"/>
                <a:sym typeface="Arial"/>
              </a:rPr>
              <a:t>at all important 1%</a:t>
            </a:r>
          </a:p>
        </p:txBody>
      </p:sp>
      <p:sp>
        <p:nvSpPr>
          <p:cNvPr id="10" name="TextBox 9"/>
          <p:cNvSpPr txBox="1"/>
          <p:nvPr/>
        </p:nvSpPr>
        <p:spPr>
          <a:xfrm>
            <a:off x="1537448" y="3564819"/>
            <a:ext cx="147917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smtClean="0">
                <a:ln>
                  <a:noFill/>
                </a:ln>
                <a:solidFill>
                  <a:srgbClr val="000000"/>
                </a:solidFill>
                <a:effectLst/>
                <a:uLnTx/>
                <a:uFillTx/>
                <a:latin typeface="Arial"/>
                <a:cs typeface="Arial"/>
                <a:sym typeface="Arial"/>
              </a:rPr>
              <a:t>Not very </a:t>
            </a:r>
            <a:r>
              <a:rPr kumimoji="0" lang="en-US" sz="1600" b="1" i="0" u="none" strike="noStrike" kern="0" cap="none" spc="0" normalizeH="0" baseline="0" noProof="0" dirty="0">
                <a:ln>
                  <a:noFill/>
                </a:ln>
                <a:solidFill>
                  <a:srgbClr val="000000"/>
                </a:solidFill>
                <a:effectLst/>
                <a:uLnTx/>
                <a:uFillTx/>
                <a:latin typeface="Arial"/>
                <a:cs typeface="Arial"/>
                <a:sym typeface="Arial"/>
              </a:rPr>
              <a:t>important </a:t>
            </a:r>
            <a:r>
              <a:rPr kumimoji="0" lang="en-US" sz="1600" b="1" i="0" u="none" strike="noStrike" kern="0" cap="none" spc="0" normalizeH="0" baseline="0" noProof="0" dirty="0" smtClean="0">
                <a:ln>
                  <a:noFill/>
                </a:ln>
                <a:solidFill>
                  <a:srgbClr val="000000"/>
                </a:solidFill>
                <a:effectLst/>
                <a:uLnTx/>
                <a:uFillTx/>
                <a:latin typeface="Arial"/>
                <a:cs typeface="Arial"/>
                <a:sym typeface="Arial"/>
              </a:rPr>
              <a:t>4%</a:t>
            </a:r>
            <a:endParaRPr kumimoji="0" lang="en-US" sz="1600" b="1" i="0" u="none" strike="noStrike" kern="0" cap="none" spc="0" normalizeH="0" baseline="0" noProof="0" dirty="0">
              <a:ln>
                <a:noFill/>
              </a:ln>
              <a:solidFill>
                <a:srgbClr val="000000"/>
              </a:solidFill>
              <a:effectLst/>
              <a:uLnTx/>
              <a:uFillTx/>
              <a:latin typeface="Arial"/>
              <a:cs typeface="Arial"/>
              <a:sym typeface="Arial"/>
            </a:endParaRPr>
          </a:p>
        </p:txBody>
      </p:sp>
      <p:sp>
        <p:nvSpPr>
          <p:cNvPr id="11" name="TextBox 10"/>
          <p:cNvSpPr txBox="1"/>
          <p:nvPr/>
        </p:nvSpPr>
        <p:spPr>
          <a:xfrm>
            <a:off x="6172201" y="5889812"/>
            <a:ext cx="522884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000000"/>
                </a:solidFill>
                <a:effectLst/>
                <a:uLnTx/>
                <a:uFillTx/>
                <a:latin typeface="Arial"/>
                <a:cs typeface="Arial"/>
                <a:sym typeface="Arial"/>
              </a:rPr>
              <a:t>Source: Loyola University, Supply Chain Management Review, Peerless Research Group &amp; APICS 2018</a:t>
            </a:r>
            <a:endParaRPr kumimoji="0" lang="en-US" sz="1400" b="1" i="0" u="none" strike="noStrike" kern="0" cap="none" spc="0" normalizeH="0" baseline="0" noProof="0" dirty="0">
              <a:ln>
                <a:noFill/>
              </a:ln>
              <a:solidFill>
                <a:srgbClr val="000000"/>
              </a:solidFill>
              <a:effectLst/>
              <a:uLnTx/>
              <a:uFillTx/>
              <a:latin typeface="Arial"/>
              <a:cs typeface="Arial"/>
              <a:sym typeface="Arial"/>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C10C2BC-795F-4D54-AF9C-4B871583D085}"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97425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347" y="-73730"/>
            <a:ext cx="11348852" cy="642646"/>
          </a:xfrm>
        </p:spPr>
        <p:txBody>
          <a:bodyPr>
            <a:normAutofit fontScale="90000"/>
          </a:bodyPr>
          <a:lstStyle/>
          <a:p>
            <a:r>
              <a:rPr lang="en-US" sz="2400" b="1" dirty="0"/>
              <a:t/>
            </a:r>
            <a:br>
              <a:rPr lang="en-US" sz="2400" b="1" dirty="0"/>
            </a:br>
            <a:r>
              <a:rPr lang="en-US" sz="2400" b="1" dirty="0"/>
              <a:t>How would you best describe your organization as an adopter of strategies related to ethical supply chain practices?</a:t>
            </a:r>
          </a:p>
        </p:txBody>
      </p:sp>
      <p:pic>
        <p:nvPicPr>
          <p:cNvPr id="5" name="Content Placeholder 4" descr="The picture is a line graph that showes at 13% &quot;Innovator (among the first to adopt/risk-takers)&quot;, 29% is &quot;Early adopter (among the next to adopt/on the leading edge)&quot;, 33% is (Early majority (Cautious and practical about adopting)&quot;, 18% is &quot;Late majority (Take a wait-and- see approach - Embrace after the majority have adopted. Typically wait for 2nd generation solutions)&quot;, and 7% are &quot;Laggard (Slow &amp; among the last to adopt)&quot;."/>
          <p:cNvPicPr>
            <a:picLocks noGrp="1" noChangeAspect="1"/>
          </p:cNvPicPr>
          <p:nvPr>
            <p:ph idx="1"/>
          </p:nvPr>
        </p:nvPicPr>
        <p:blipFill rotWithShape="1">
          <a:blip r:embed="rId2"/>
          <a:srcRect l="9602" t="23844" r="10470" b="12737"/>
          <a:stretch/>
        </p:blipFill>
        <p:spPr>
          <a:xfrm>
            <a:off x="551327" y="1021975"/>
            <a:ext cx="10580388" cy="4719919"/>
          </a:xfrm>
          <a:prstGeom prst="rect">
            <a:avLst/>
          </a:prstGeom>
        </p:spPr>
      </p:pic>
      <p:sp>
        <p:nvSpPr>
          <p:cNvPr id="7" name="TextBox 6"/>
          <p:cNvSpPr txBox="1"/>
          <p:nvPr/>
        </p:nvSpPr>
        <p:spPr>
          <a:xfrm>
            <a:off x="6172201" y="5889812"/>
            <a:ext cx="522884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000000"/>
                </a:solidFill>
                <a:effectLst/>
                <a:uLnTx/>
                <a:uFillTx/>
                <a:latin typeface="Arial"/>
                <a:cs typeface="Arial"/>
                <a:sym typeface="Arial"/>
              </a:rPr>
              <a:t>Source: Loyola University, Supply Chain Management Review, Peerless Research Group &amp; APICS 2018</a:t>
            </a:r>
            <a:endParaRPr kumimoji="0" lang="en-US" sz="1400" b="1" i="0" u="none" strike="noStrike" kern="0" cap="none" spc="0" normalizeH="0" baseline="0" noProof="0" dirty="0">
              <a:ln>
                <a:noFill/>
              </a:ln>
              <a:solidFill>
                <a:srgbClr val="000000"/>
              </a:solidFill>
              <a:effectLst/>
              <a:uLnTx/>
              <a:uFillTx/>
              <a:latin typeface="Arial"/>
              <a:cs typeface="Arial"/>
              <a:sym typeface="Arial"/>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C10C2BC-795F-4D54-AF9C-4B871583D085}"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60890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406" y="87634"/>
            <a:ext cx="11653653" cy="642646"/>
          </a:xfrm>
        </p:spPr>
        <p:txBody>
          <a:bodyPr/>
          <a:lstStyle/>
          <a:p>
            <a:r>
              <a:rPr lang="en-US" sz="2400" b="1" dirty="0" smtClean="0"/>
              <a:t>Which </a:t>
            </a:r>
            <a:r>
              <a:rPr lang="en-US" sz="2400" b="1" dirty="0"/>
              <a:t>of the following practices/principles is your organization now following?</a:t>
            </a:r>
          </a:p>
        </p:txBody>
      </p:sp>
      <p:pic>
        <p:nvPicPr>
          <p:cNvPr id="3" name="Picture 2" descr="Bar Chart that shows 69% are &quot;Eliminating discrimination in the workplace&quot;, 63% are &quot;making efforts to uphold environmental responsibility&quot;, 57% are &quot;labor conditions&quot;, 56% are &quot;Fighting corruption (extortion, bribery, etc)&quot;, 55% are &quot;Developing and employing environmentally friendly technologies&quot;,  54% are &quot;Ethical sourcing&quot;, 53% are &quot; Taking steps to understand environmental challenges&quot;, 48% are &quot;Assuring we're not complicit in human rights abuses&quot;, 47% are &quot;Supporting and protecting human rights&quot;, 45% are &quot;Eliminating child labor&quot;, 42% are &quot;Eliminating forced labor&quot;, 38% are &quot;Avoiding the use of conflict minerals&quot;, 31% are &quot;upholding and recongnizing the right to collective bagaining&quot;, 2% are &quot;other&quot;, and 6% are &quot;none&quot;."/>
          <p:cNvPicPr>
            <a:picLocks noChangeAspect="1"/>
          </p:cNvPicPr>
          <p:nvPr/>
        </p:nvPicPr>
        <p:blipFill rotWithShape="1">
          <a:blip r:embed="rId2"/>
          <a:srcRect l="3970" t="15081" r="4044" b="6645"/>
          <a:stretch/>
        </p:blipFill>
        <p:spPr>
          <a:xfrm>
            <a:off x="484094" y="1035424"/>
            <a:ext cx="11214847" cy="5365376"/>
          </a:xfrm>
          <a:prstGeom prst="rect">
            <a:avLst/>
          </a:prstGeom>
        </p:spPr>
      </p:pic>
      <p:sp>
        <p:nvSpPr>
          <p:cNvPr id="4" name="TextBox 3"/>
          <p:cNvSpPr txBox="1"/>
          <p:nvPr/>
        </p:nvSpPr>
        <p:spPr>
          <a:xfrm>
            <a:off x="5997390" y="5889812"/>
            <a:ext cx="522884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000000"/>
                </a:solidFill>
                <a:effectLst/>
                <a:uLnTx/>
                <a:uFillTx/>
                <a:latin typeface="Arial"/>
                <a:cs typeface="Arial"/>
                <a:sym typeface="Arial"/>
              </a:rPr>
              <a:t>Source: Loyola University, Supply Chain Management Review, Peerless Research Group &amp; APICS 2018</a:t>
            </a:r>
            <a:endParaRPr kumimoji="0" lang="en-US" sz="1400" b="1"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38847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Ethical </a:t>
            </a:r>
            <a:r>
              <a:rPr lang="en-US" b="1" dirty="0"/>
              <a:t>Supply Chain </a:t>
            </a:r>
            <a:r>
              <a:rPr lang="en-US" b="1" dirty="0" smtClean="0"/>
              <a:t>Management (ESCM)?</a:t>
            </a:r>
            <a:endParaRPr lang="en-US" dirty="0"/>
          </a:p>
        </p:txBody>
      </p:sp>
      <p:sp>
        <p:nvSpPr>
          <p:cNvPr id="3" name="Content Placeholder 2"/>
          <p:cNvSpPr>
            <a:spLocks noGrp="1"/>
          </p:cNvSpPr>
          <p:nvPr>
            <p:ph idx="1"/>
          </p:nvPr>
        </p:nvSpPr>
        <p:spPr>
          <a:xfrm>
            <a:off x="757517" y="1043698"/>
            <a:ext cx="10515600" cy="4863857"/>
          </a:xfrm>
        </p:spPr>
        <p:txBody>
          <a:bodyPr>
            <a:normAutofit fontScale="92500" lnSpcReduction="10000"/>
          </a:bodyPr>
          <a:lstStyle/>
          <a:p>
            <a:r>
              <a:rPr lang="en-US" sz="2400" dirty="0"/>
              <a:t>ESCM is a component and perhaps the driver of Strategic Sourcing –</a:t>
            </a:r>
          </a:p>
          <a:p>
            <a:r>
              <a:rPr lang="en-US" sz="2400" dirty="0"/>
              <a:t>ESCM – is comprised of Ethical business practices, corporate social responsibility, performance management, </a:t>
            </a:r>
            <a:r>
              <a:rPr lang="en-US" sz="2400" dirty="0" smtClean="0"/>
              <a:t>sustainability, regulatory </a:t>
            </a:r>
            <a:r>
              <a:rPr lang="en-US" sz="2400" dirty="0"/>
              <a:t>compliance, and risk management- financial, operations, and brand</a:t>
            </a:r>
            <a:r>
              <a:rPr lang="en-US" sz="2400" dirty="0" smtClean="0"/>
              <a:t>.</a:t>
            </a:r>
          </a:p>
          <a:p>
            <a:r>
              <a:rPr lang="en-US" sz="2400" dirty="0" smtClean="0"/>
              <a:t>Proof of Compliance/Auditability is a problem – especially upstream</a:t>
            </a:r>
            <a:endParaRPr lang="en-US" sz="2400" dirty="0"/>
          </a:p>
          <a:p>
            <a:r>
              <a:rPr lang="en-US" sz="2400" dirty="0"/>
              <a:t>Supplier Lifecycle and Relationship Management are critical features of the technology infrastructure.</a:t>
            </a:r>
          </a:p>
          <a:p>
            <a:r>
              <a:rPr lang="en-US" sz="2400" dirty="0"/>
              <a:t>Supply Network Collaboration and ESCM begin with on boarding suppliers and continuously monitoring, auditing, and improving </a:t>
            </a:r>
            <a:r>
              <a:rPr lang="en-US" sz="2400" dirty="0" smtClean="0"/>
              <a:t>operational compliance </a:t>
            </a:r>
            <a:r>
              <a:rPr lang="en-US" sz="2400" dirty="0"/>
              <a:t>and information </a:t>
            </a:r>
            <a:r>
              <a:rPr lang="en-US" sz="2400" dirty="0" smtClean="0"/>
              <a:t>sharing across 3 Dimensions: Economic, Environmental, &amp; Ethical.</a:t>
            </a:r>
            <a:endParaRPr lang="en-US" sz="2400" dirty="0"/>
          </a:p>
          <a:p>
            <a:r>
              <a:rPr lang="en-US" sz="2400" dirty="0"/>
              <a:t>SOME monitoring is a critical component of </a:t>
            </a:r>
            <a:r>
              <a:rPr lang="en-US" sz="2400" dirty="0" smtClean="0"/>
              <a:t>ethical and risk </a:t>
            </a:r>
            <a:r>
              <a:rPr lang="en-US" sz="2400" dirty="0"/>
              <a:t>management</a:t>
            </a:r>
          </a:p>
          <a:p>
            <a:r>
              <a:rPr lang="en-US" sz="2400" dirty="0"/>
              <a:t>Master Data Management (MDM) is foundational to improving procurement </a:t>
            </a:r>
            <a:r>
              <a:rPr lang="en-US" sz="2400" dirty="0" smtClean="0"/>
              <a:t>maturity</a:t>
            </a:r>
          </a:p>
          <a:p>
            <a:r>
              <a:rPr lang="en-US" sz="2400" dirty="0" smtClean="0"/>
              <a:t>Supply Management Technology is required for managing complexity, cost, compliance, </a:t>
            </a:r>
            <a:r>
              <a:rPr lang="en-US" sz="2400" i="1" u="sng" dirty="0" smtClean="0"/>
              <a:t>and collaboration</a:t>
            </a:r>
            <a:endParaRPr lang="en-US" sz="2400" i="1" u="sng" dirty="0"/>
          </a:p>
          <a:p>
            <a:endParaRPr lang="en-US" sz="2400" dirty="0"/>
          </a:p>
        </p:txBody>
      </p:sp>
    </p:spTree>
    <p:extLst>
      <p:ext uri="{BB962C8B-B14F-4D97-AF65-F5344CB8AC3E}">
        <p14:creationId xmlns:p14="http://schemas.microsoft.com/office/powerpoint/2010/main" val="6551916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Traditional Thinking about Collaboration: Sequential and </a:t>
            </a:r>
            <a:r>
              <a:rPr lang="en-GB" dirty="0" err="1" smtClean="0"/>
              <a:t>Siloed</a:t>
            </a:r>
            <a:endParaRPr lang="en-US" dirty="0"/>
          </a:p>
        </p:txBody>
      </p:sp>
      <p:sp>
        <p:nvSpPr>
          <p:cNvPr id="121" name="Content Placeholder 1"/>
          <p:cNvSpPr txBox="1">
            <a:spLocks/>
          </p:cNvSpPr>
          <p:nvPr/>
        </p:nvSpPr>
        <p:spPr>
          <a:xfrm>
            <a:off x="483669" y="789401"/>
            <a:ext cx="11379200" cy="570571"/>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
                <a:srgbClr val="4E84C4"/>
              </a:buClr>
              <a:buSzPct val="100000"/>
              <a:buFont typeface="Arial"/>
              <a:buNone/>
              <a:tabLst/>
              <a:defRPr/>
            </a:pPr>
            <a:r>
              <a:rPr kumimoji="0" lang="en-US" altLang="en-US" sz="2400" b="1" i="0" u="none" strike="noStrike" kern="0" cap="none" spc="0" normalizeH="0" baseline="0" noProof="0" dirty="0">
                <a:ln>
                  <a:noFill/>
                </a:ln>
                <a:solidFill>
                  <a:srgbClr val="3D85C6"/>
                </a:solidFill>
                <a:effectLst/>
                <a:uLnTx/>
                <a:uFillTx/>
                <a:latin typeface="Arial"/>
                <a:ea typeface="Calibri" pitchFamily="34" charset="0"/>
                <a:cs typeface="Arial"/>
                <a:sym typeface="Arial" panose="020B0604020202020204" pitchFamily="34" charset="0"/>
              </a:rPr>
              <a:t>Supply chains are viewed as disparate functions and collaboration is often enabled through point to point integration</a:t>
            </a:r>
            <a:endParaRPr kumimoji="0" lang="en-GB" altLang="en-US" sz="2400" b="1" i="0" u="none" strike="noStrike" kern="0" cap="none" spc="0" normalizeH="0" baseline="0" noProof="0" dirty="0">
              <a:ln>
                <a:noFill/>
              </a:ln>
              <a:solidFill>
                <a:srgbClr val="3D85C6"/>
              </a:solidFill>
              <a:effectLst/>
              <a:uLnTx/>
              <a:uFillTx/>
              <a:latin typeface="Arial"/>
              <a:ea typeface="Calibri" pitchFamily="34" charset="0"/>
              <a:cs typeface="Arial"/>
              <a:sym typeface="Arial" panose="020B0604020202020204" pitchFamily="34" charset="0"/>
            </a:endParaRPr>
          </a:p>
        </p:txBody>
      </p:sp>
      <p:grpSp>
        <p:nvGrpSpPr>
          <p:cNvPr id="128" name="Group 127" descr="Picture says &#10;External Supply Collaboration&#10;Forecast&#10;Inventory &#10;purchase orders&#10;Invoices"/>
          <p:cNvGrpSpPr/>
          <p:nvPr/>
        </p:nvGrpSpPr>
        <p:grpSpPr>
          <a:xfrm>
            <a:off x="-176248" y="3489073"/>
            <a:ext cx="3130216" cy="1446532"/>
            <a:chOff x="-115253" y="2760738"/>
            <a:chExt cx="2347662" cy="1084899"/>
          </a:xfrm>
        </p:grpSpPr>
        <p:sp>
          <p:nvSpPr>
            <p:cNvPr id="81" name="TextBox 80"/>
            <p:cNvSpPr txBox="1"/>
            <p:nvPr/>
          </p:nvSpPr>
          <p:spPr>
            <a:xfrm>
              <a:off x="-115253" y="2760738"/>
              <a:ext cx="1905000" cy="4079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67" b="1" i="0" u="none" strike="noStrike" kern="0" cap="none" spc="0" normalizeH="0" baseline="0" noProof="0" dirty="0">
                  <a:ln>
                    <a:noFill/>
                  </a:ln>
                  <a:solidFill>
                    <a:srgbClr val="F15A29"/>
                  </a:solidFill>
                  <a:effectLst/>
                  <a:uLnTx/>
                  <a:uFillTx/>
                  <a:latin typeface="Arial"/>
                  <a:cs typeface="Arial"/>
                  <a:sym typeface="Arial"/>
                </a:rPr>
                <a:t>External Supply</a:t>
              </a:r>
              <a:br>
                <a:rPr kumimoji="0" lang="en-GB" sz="1467" b="1" i="0" u="none" strike="noStrike" kern="0" cap="none" spc="0" normalizeH="0" baseline="0" noProof="0" dirty="0">
                  <a:ln>
                    <a:noFill/>
                  </a:ln>
                  <a:solidFill>
                    <a:srgbClr val="F15A29"/>
                  </a:solidFill>
                  <a:effectLst/>
                  <a:uLnTx/>
                  <a:uFillTx/>
                  <a:latin typeface="Arial"/>
                  <a:cs typeface="Arial"/>
                  <a:sym typeface="Arial"/>
                </a:rPr>
              </a:br>
              <a:r>
                <a:rPr kumimoji="0" lang="en-GB" sz="1467" b="1" i="0" u="none" strike="noStrike" kern="0" cap="none" spc="0" normalizeH="0" baseline="0" noProof="0" dirty="0">
                  <a:ln>
                    <a:noFill/>
                  </a:ln>
                  <a:solidFill>
                    <a:srgbClr val="F15A29"/>
                  </a:solidFill>
                  <a:effectLst/>
                  <a:uLnTx/>
                  <a:uFillTx/>
                  <a:latin typeface="Arial"/>
                  <a:cs typeface="Arial"/>
                  <a:sym typeface="Arial"/>
                </a:rPr>
                <a:t>Collaboration</a:t>
              </a:r>
            </a:p>
          </p:txBody>
        </p:sp>
        <p:sp>
          <p:nvSpPr>
            <p:cNvPr id="113" name="Rectangle 112"/>
            <p:cNvSpPr/>
            <p:nvPr/>
          </p:nvSpPr>
          <p:spPr>
            <a:xfrm>
              <a:off x="206446" y="3009380"/>
              <a:ext cx="2025963" cy="83625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594" marR="0" lvl="1" indent="-228594" algn="l" defTabSz="914400" rtl="0" eaLnBrk="0" fontAlgn="auto" latinLnBrk="0" hangingPunct="0">
                <a:lnSpc>
                  <a:spcPct val="100000"/>
                </a:lnSpc>
                <a:spcBef>
                  <a:spcPts val="0"/>
                </a:spcBef>
                <a:spcAft>
                  <a:spcPts val="0"/>
                </a:spcAft>
                <a:buClr>
                  <a:srgbClr val="909290"/>
                </a:buClr>
                <a:buSzPct val="90000"/>
                <a:buFont typeface="Wingdings" panose="05000000000000000000" pitchFamily="2" charset="2"/>
                <a:buChar char="§"/>
                <a:tabLst/>
                <a:defRPr/>
              </a:pPr>
              <a:endParaRPr kumimoji="0" lang="en-US" sz="1333" b="0" i="0" u="none" strike="noStrike" kern="0" cap="none" spc="0" normalizeH="0" baseline="0" noProof="0" dirty="0">
                <a:ln>
                  <a:noFill/>
                </a:ln>
                <a:solidFill>
                  <a:srgbClr val="757679"/>
                </a:solidFill>
                <a:effectLst/>
                <a:uLnTx/>
                <a:uFillTx/>
                <a:latin typeface="Arial"/>
                <a:ea typeface="Calibri" pitchFamily="34" charset="0"/>
                <a:cs typeface="Arial"/>
                <a:sym typeface="Arial"/>
              </a:endParaRPr>
            </a:p>
            <a:p>
              <a:pPr marL="228594" marR="0" lvl="1" indent="-228594" algn="l" defTabSz="914400" rtl="0" eaLnBrk="0" fontAlgn="auto" latinLnBrk="0" hangingPunct="0">
                <a:lnSpc>
                  <a:spcPct val="100000"/>
                </a:lnSpc>
                <a:spcBef>
                  <a:spcPts val="0"/>
                </a:spcBef>
                <a:spcAft>
                  <a:spcPts val="0"/>
                </a:spcAft>
                <a:buClr>
                  <a:srgbClr val="909290"/>
                </a:buClr>
                <a:buSzPct val="90000"/>
                <a:buFont typeface="Wingdings" panose="05000000000000000000" pitchFamily="2" charset="2"/>
                <a:buChar char="§"/>
                <a:tabLst/>
                <a:defRPr/>
              </a:pPr>
              <a:r>
                <a:rPr kumimoji="0" lang="en-US" sz="1333" b="0" i="0" u="none" strike="noStrike" kern="0" cap="none" spc="0" normalizeH="0" baseline="0" noProof="0" dirty="0">
                  <a:ln>
                    <a:noFill/>
                  </a:ln>
                  <a:solidFill>
                    <a:srgbClr val="757679"/>
                  </a:solidFill>
                  <a:effectLst/>
                  <a:uLnTx/>
                  <a:uFillTx/>
                  <a:latin typeface="Arial"/>
                  <a:ea typeface="Calibri" pitchFamily="34" charset="0"/>
                  <a:cs typeface="Arial"/>
                  <a:sym typeface="Arial"/>
                </a:rPr>
                <a:t>Forecast</a:t>
              </a:r>
            </a:p>
            <a:p>
              <a:pPr marL="228594" marR="0" lvl="1" indent="-228594" algn="l" defTabSz="914400" rtl="0" eaLnBrk="0" fontAlgn="auto" latinLnBrk="0" hangingPunct="0">
                <a:lnSpc>
                  <a:spcPct val="100000"/>
                </a:lnSpc>
                <a:spcBef>
                  <a:spcPts val="0"/>
                </a:spcBef>
                <a:spcAft>
                  <a:spcPts val="0"/>
                </a:spcAft>
                <a:buClr>
                  <a:srgbClr val="909290"/>
                </a:buClr>
                <a:buSzPct val="90000"/>
                <a:buFont typeface="Wingdings" panose="05000000000000000000" pitchFamily="2" charset="2"/>
                <a:buChar char="§"/>
                <a:tabLst/>
                <a:defRPr/>
              </a:pPr>
              <a:r>
                <a:rPr kumimoji="0" lang="en-US" sz="1333" b="0" i="0" u="none" strike="noStrike" kern="0" cap="none" spc="0" normalizeH="0" baseline="0" noProof="0" dirty="0">
                  <a:ln>
                    <a:noFill/>
                  </a:ln>
                  <a:solidFill>
                    <a:srgbClr val="757679"/>
                  </a:solidFill>
                  <a:effectLst/>
                  <a:uLnTx/>
                  <a:uFillTx/>
                  <a:latin typeface="Arial"/>
                  <a:ea typeface="Calibri" pitchFamily="34" charset="0"/>
                  <a:cs typeface="Arial"/>
                  <a:sym typeface="Arial"/>
                </a:rPr>
                <a:t>Inventory</a:t>
              </a:r>
            </a:p>
            <a:p>
              <a:pPr marL="228594" marR="0" lvl="1" indent="-228594" algn="l" defTabSz="914400" rtl="0" eaLnBrk="0" fontAlgn="auto" latinLnBrk="0" hangingPunct="0">
                <a:lnSpc>
                  <a:spcPct val="100000"/>
                </a:lnSpc>
                <a:spcBef>
                  <a:spcPts val="0"/>
                </a:spcBef>
                <a:spcAft>
                  <a:spcPts val="0"/>
                </a:spcAft>
                <a:buClr>
                  <a:srgbClr val="909290"/>
                </a:buClr>
                <a:buSzPct val="90000"/>
                <a:buFont typeface="Wingdings" panose="05000000000000000000" pitchFamily="2" charset="2"/>
                <a:buChar char="§"/>
                <a:tabLst/>
                <a:defRPr/>
              </a:pPr>
              <a:r>
                <a:rPr kumimoji="0" lang="en-US" sz="1333" b="0" i="0" u="none" strike="noStrike" kern="0" cap="none" spc="0" normalizeH="0" baseline="0" noProof="0" dirty="0">
                  <a:ln>
                    <a:noFill/>
                  </a:ln>
                  <a:solidFill>
                    <a:srgbClr val="757679"/>
                  </a:solidFill>
                  <a:effectLst/>
                  <a:uLnTx/>
                  <a:uFillTx/>
                  <a:latin typeface="Arial"/>
                  <a:ea typeface="Calibri" pitchFamily="34" charset="0"/>
                  <a:cs typeface="Arial"/>
                  <a:sym typeface="Arial"/>
                </a:rPr>
                <a:t>Purchase orders</a:t>
              </a:r>
            </a:p>
            <a:p>
              <a:pPr marL="228594" marR="0" lvl="1" indent="-228594" algn="l" defTabSz="914400" rtl="0" eaLnBrk="0" fontAlgn="auto" latinLnBrk="0" hangingPunct="0">
                <a:lnSpc>
                  <a:spcPct val="100000"/>
                </a:lnSpc>
                <a:spcBef>
                  <a:spcPts val="0"/>
                </a:spcBef>
                <a:spcAft>
                  <a:spcPts val="0"/>
                </a:spcAft>
                <a:buClr>
                  <a:srgbClr val="909290"/>
                </a:buClr>
                <a:buSzPct val="90000"/>
                <a:buFont typeface="Wingdings" panose="05000000000000000000" pitchFamily="2" charset="2"/>
                <a:buChar char="§"/>
                <a:tabLst/>
                <a:defRPr/>
              </a:pPr>
              <a:r>
                <a:rPr kumimoji="0" lang="en-US" sz="1333" b="0" i="0" u="none" strike="noStrike" kern="0" cap="none" spc="0" normalizeH="0" baseline="0" noProof="0" dirty="0">
                  <a:ln>
                    <a:noFill/>
                  </a:ln>
                  <a:solidFill>
                    <a:srgbClr val="757679"/>
                  </a:solidFill>
                  <a:effectLst/>
                  <a:uLnTx/>
                  <a:uFillTx/>
                  <a:latin typeface="Arial"/>
                  <a:ea typeface="Calibri" pitchFamily="34" charset="0"/>
                  <a:cs typeface="Arial"/>
                  <a:sym typeface="Arial"/>
                </a:rPr>
                <a:t>Invoices</a:t>
              </a:r>
            </a:p>
          </p:txBody>
        </p:sp>
      </p:grpSp>
      <p:sp>
        <p:nvSpPr>
          <p:cNvPr id="87" name="Freeform 369" descr="Diagram shows the cycle from the Manufacturer to the Assemblers."/>
          <p:cNvSpPr>
            <a:spLocks/>
          </p:cNvSpPr>
          <p:nvPr/>
        </p:nvSpPr>
        <p:spPr bwMode="auto">
          <a:xfrm rot="485746">
            <a:off x="2530989" y="3107967"/>
            <a:ext cx="2405524" cy="1305876"/>
          </a:xfrm>
          <a:custGeom>
            <a:avLst/>
            <a:gdLst>
              <a:gd name="T0" fmla="*/ 180 w 1566"/>
              <a:gd name="T1" fmla="*/ 222 h 594"/>
              <a:gd name="T2" fmla="*/ 270 w 1566"/>
              <a:gd name="T3" fmla="*/ 186 h 594"/>
              <a:gd name="T4" fmla="*/ 0 w 1566"/>
              <a:gd name="T5" fmla="*/ 198 h 594"/>
              <a:gd name="T6" fmla="*/ 24 w 1566"/>
              <a:gd name="T7" fmla="*/ 312 h 594"/>
              <a:gd name="T8" fmla="*/ 84 w 1566"/>
              <a:gd name="T9" fmla="*/ 276 h 594"/>
              <a:gd name="T10" fmla="*/ 1542 w 1566"/>
              <a:gd name="T11" fmla="*/ 354 h 594"/>
              <a:gd name="T12" fmla="*/ 1176 w 1566"/>
              <a:gd name="T13" fmla="*/ 0 h 594"/>
              <a:gd name="T14" fmla="*/ 1188 w 1566"/>
              <a:gd name="T15" fmla="*/ 42 h 594"/>
              <a:gd name="T16" fmla="*/ 1098 w 1566"/>
              <a:gd name="T17" fmla="*/ 42 h 594"/>
              <a:gd name="T18" fmla="*/ 1416 w 1566"/>
              <a:gd name="T19" fmla="*/ 342 h 594"/>
              <a:gd name="T20" fmla="*/ 180 w 1566"/>
              <a:gd name="T21" fmla="*/ 222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66"/>
              <a:gd name="T34" fmla="*/ 0 h 594"/>
              <a:gd name="T35" fmla="*/ 1566 w 1566"/>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66" h="594">
                <a:moveTo>
                  <a:pt x="180" y="222"/>
                </a:moveTo>
                <a:cubicBezTo>
                  <a:pt x="222" y="204"/>
                  <a:pt x="222" y="204"/>
                  <a:pt x="270" y="186"/>
                </a:cubicBezTo>
                <a:cubicBezTo>
                  <a:pt x="120" y="192"/>
                  <a:pt x="40" y="175"/>
                  <a:pt x="0" y="198"/>
                </a:cubicBezTo>
                <a:lnTo>
                  <a:pt x="24" y="312"/>
                </a:lnTo>
                <a:cubicBezTo>
                  <a:pt x="48" y="298"/>
                  <a:pt x="58" y="286"/>
                  <a:pt x="84" y="276"/>
                </a:cubicBezTo>
                <a:cubicBezTo>
                  <a:pt x="600" y="468"/>
                  <a:pt x="1500" y="594"/>
                  <a:pt x="1542" y="354"/>
                </a:cubicBezTo>
                <a:cubicBezTo>
                  <a:pt x="1566" y="168"/>
                  <a:pt x="1236" y="55"/>
                  <a:pt x="1176" y="0"/>
                </a:cubicBezTo>
                <a:lnTo>
                  <a:pt x="1188" y="42"/>
                </a:lnTo>
                <a:cubicBezTo>
                  <a:pt x="1175" y="49"/>
                  <a:pt x="1107" y="38"/>
                  <a:pt x="1098" y="42"/>
                </a:cubicBezTo>
                <a:cubicBezTo>
                  <a:pt x="1194" y="84"/>
                  <a:pt x="1482" y="234"/>
                  <a:pt x="1416" y="342"/>
                </a:cubicBezTo>
                <a:cubicBezTo>
                  <a:pt x="1326" y="462"/>
                  <a:pt x="672" y="396"/>
                  <a:pt x="180" y="222"/>
                </a:cubicBezTo>
                <a:close/>
              </a:path>
            </a:pathLst>
          </a:custGeom>
          <a:solidFill>
            <a:schemeClr val="bg1">
              <a:lumMod val="65000"/>
              <a:alpha val="37000"/>
            </a:schemeClr>
          </a:solidFill>
          <a:ln w="12700" cap="flat" cmpd="sng">
            <a:noFill/>
            <a:prstDash val="solid"/>
            <a:round/>
            <a:headEnd type="none" w="med" len="med"/>
            <a:tailEnd type="none" w="med" len="med"/>
          </a:ln>
        </p:spPr>
        <p:txBody>
          <a:bodyPr lIns="120000" tIns="62400" rIns="120000" bIns="62400" anchor="ctr"/>
          <a:lstStyle/>
          <a:p>
            <a:pPr marL="0" marR="0" lvl="0" indent="0" algn="l" defTabSz="914400" rtl="0" eaLnBrk="1" fontAlgn="auto" latinLnBrk="0" hangingPunct="1">
              <a:lnSpc>
                <a:spcPct val="100000"/>
              </a:lnSpc>
              <a:spcBef>
                <a:spcPts val="0"/>
              </a:spcBef>
              <a:spcAft>
                <a:spcPts val="0"/>
              </a:spcAft>
              <a:buClr>
                <a:srgbClr val="44697D"/>
              </a:buClr>
              <a:buSzTx/>
              <a:buFont typeface="Arial"/>
              <a:buNone/>
              <a:tabLst/>
              <a:defRPr/>
            </a:pPr>
            <a:endParaRPr kumimoji="0" lang="en-US" sz="2667" b="0" i="0" u="none" strike="noStrike" kern="0" cap="none" spc="0" normalizeH="0" baseline="0" noProof="0" dirty="0">
              <a:ln>
                <a:noFill/>
              </a:ln>
              <a:solidFill>
                <a:srgbClr val="000000"/>
              </a:solidFill>
              <a:effectLst/>
              <a:uLnTx/>
              <a:uFillTx/>
              <a:latin typeface="Arial"/>
              <a:cs typeface="Arial"/>
              <a:sym typeface="Arial"/>
            </a:endParaRPr>
          </a:p>
        </p:txBody>
      </p:sp>
      <p:sp>
        <p:nvSpPr>
          <p:cNvPr id="84" name="Freeform 368" descr="Diagram shows the cycle from the assemblers, to the contract manufacturer, then back to the inital Manufacturer."/>
          <p:cNvSpPr>
            <a:spLocks/>
          </p:cNvSpPr>
          <p:nvPr/>
        </p:nvSpPr>
        <p:spPr bwMode="auto">
          <a:xfrm rot="485746">
            <a:off x="1487929" y="1981441"/>
            <a:ext cx="2875568" cy="1503736"/>
          </a:xfrm>
          <a:custGeom>
            <a:avLst/>
            <a:gdLst>
              <a:gd name="T0" fmla="*/ 1686 w 1872"/>
              <a:gd name="T1" fmla="*/ 426 h 684"/>
              <a:gd name="T2" fmla="*/ 1602 w 1872"/>
              <a:gd name="T3" fmla="*/ 396 h 684"/>
              <a:gd name="T4" fmla="*/ 324 w 1872"/>
              <a:gd name="T5" fmla="*/ 234 h 684"/>
              <a:gd name="T6" fmla="*/ 792 w 1872"/>
              <a:gd name="T7" fmla="*/ 612 h 684"/>
              <a:gd name="T8" fmla="*/ 696 w 1872"/>
              <a:gd name="T9" fmla="*/ 624 h 684"/>
              <a:gd name="T10" fmla="*/ 714 w 1872"/>
              <a:gd name="T11" fmla="*/ 684 h 684"/>
              <a:gd name="T12" fmla="*/ 222 w 1872"/>
              <a:gd name="T13" fmla="*/ 174 h 684"/>
              <a:gd name="T14" fmla="*/ 1794 w 1872"/>
              <a:gd name="T15" fmla="*/ 384 h 684"/>
              <a:gd name="T16" fmla="*/ 1866 w 1872"/>
              <a:gd name="T17" fmla="*/ 354 h 684"/>
              <a:gd name="T18" fmla="*/ 1866 w 1872"/>
              <a:gd name="T19" fmla="*/ 450 h 684"/>
              <a:gd name="T20" fmla="*/ 1596 w 1872"/>
              <a:gd name="T21" fmla="*/ 450 h 684"/>
              <a:gd name="T22" fmla="*/ 1686 w 1872"/>
              <a:gd name="T23" fmla="*/ 426 h 6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72"/>
              <a:gd name="T37" fmla="*/ 0 h 684"/>
              <a:gd name="T38" fmla="*/ 1872 w 1872"/>
              <a:gd name="T39" fmla="*/ 684 h 6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72" h="684">
                <a:moveTo>
                  <a:pt x="1686" y="426"/>
                </a:moveTo>
                <a:cubicBezTo>
                  <a:pt x="1692" y="425"/>
                  <a:pt x="1626" y="408"/>
                  <a:pt x="1602" y="396"/>
                </a:cubicBezTo>
                <a:cubicBezTo>
                  <a:pt x="1446" y="336"/>
                  <a:pt x="570" y="78"/>
                  <a:pt x="324" y="234"/>
                </a:cubicBezTo>
                <a:cubicBezTo>
                  <a:pt x="210" y="306"/>
                  <a:pt x="450" y="510"/>
                  <a:pt x="792" y="612"/>
                </a:cubicBezTo>
                <a:cubicBezTo>
                  <a:pt x="747" y="617"/>
                  <a:pt x="739" y="617"/>
                  <a:pt x="696" y="624"/>
                </a:cubicBezTo>
                <a:cubicBezTo>
                  <a:pt x="702" y="654"/>
                  <a:pt x="696" y="654"/>
                  <a:pt x="714" y="684"/>
                </a:cubicBezTo>
                <a:cubicBezTo>
                  <a:pt x="420" y="570"/>
                  <a:pt x="0" y="294"/>
                  <a:pt x="222" y="174"/>
                </a:cubicBezTo>
                <a:cubicBezTo>
                  <a:pt x="558" y="0"/>
                  <a:pt x="1446" y="240"/>
                  <a:pt x="1794" y="384"/>
                </a:cubicBezTo>
                <a:cubicBezTo>
                  <a:pt x="1848" y="366"/>
                  <a:pt x="1830" y="372"/>
                  <a:pt x="1866" y="354"/>
                </a:cubicBezTo>
                <a:cubicBezTo>
                  <a:pt x="1872" y="396"/>
                  <a:pt x="1866" y="402"/>
                  <a:pt x="1866" y="450"/>
                </a:cubicBezTo>
                <a:cubicBezTo>
                  <a:pt x="1752" y="450"/>
                  <a:pt x="1631" y="456"/>
                  <a:pt x="1596" y="450"/>
                </a:cubicBezTo>
                <a:lnTo>
                  <a:pt x="1686" y="426"/>
                </a:lnTo>
                <a:close/>
              </a:path>
            </a:pathLst>
          </a:custGeom>
          <a:solidFill>
            <a:schemeClr val="bg1">
              <a:lumMod val="65000"/>
              <a:alpha val="37000"/>
            </a:schemeClr>
          </a:solidFill>
          <a:ln w="12700" cap="flat" cmpd="sng">
            <a:noFill/>
            <a:prstDash val="solid"/>
            <a:round/>
            <a:headEnd type="none" w="med" len="med"/>
            <a:tailEnd type="none" w="med" len="med"/>
          </a:ln>
        </p:spPr>
        <p:txBody>
          <a:bodyPr lIns="120000" tIns="62400" rIns="120000" bIns="62400" anchor="ctr"/>
          <a:lstStyle/>
          <a:p>
            <a:pPr marL="0" marR="0" lvl="0" indent="0" algn="l" defTabSz="914400" rtl="0" eaLnBrk="1" fontAlgn="auto" latinLnBrk="0" hangingPunct="1">
              <a:lnSpc>
                <a:spcPct val="100000"/>
              </a:lnSpc>
              <a:spcBef>
                <a:spcPts val="0"/>
              </a:spcBef>
              <a:spcAft>
                <a:spcPts val="0"/>
              </a:spcAft>
              <a:buClr>
                <a:srgbClr val="44697D"/>
              </a:buClr>
              <a:buSzTx/>
              <a:buFont typeface="Arial"/>
              <a:buNone/>
              <a:tabLst/>
              <a:defRPr/>
            </a:pPr>
            <a:endParaRPr kumimoji="0" lang="en-US" sz="2667" b="0" i="0" u="none" strike="noStrike" kern="0" cap="none" spc="0" normalizeH="0" baseline="0" noProof="0" dirty="0">
              <a:ln>
                <a:noFill/>
              </a:ln>
              <a:solidFill>
                <a:srgbClr val="000000"/>
              </a:solidFill>
              <a:effectLst/>
              <a:uLnTx/>
              <a:uFillTx/>
              <a:latin typeface="Arial"/>
              <a:cs typeface="Arial"/>
              <a:sym typeface="Arial"/>
            </a:endParaRPr>
          </a:p>
        </p:txBody>
      </p:sp>
      <p:sp>
        <p:nvSpPr>
          <p:cNvPr id="112" name="Freeform 188" descr="Image of the Contract Manufacturer."/>
          <p:cNvSpPr>
            <a:spLocks noEditPoints="1"/>
          </p:cNvSpPr>
          <p:nvPr/>
        </p:nvSpPr>
        <p:spPr bwMode="auto">
          <a:xfrm>
            <a:off x="2586338" y="2463067"/>
            <a:ext cx="535997" cy="443584"/>
          </a:xfrm>
          <a:custGeom>
            <a:avLst/>
            <a:gdLst>
              <a:gd name="T0" fmla="*/ 567 w 2580"/>
              <a:gd name="T1" fmla="*/ 1517 h 2135"/>
              <a:gd name="T2" fmla="*/ 567 w 2580"/>
              <a:gd name="T3" fmla="*/ 1798 h 2135"/>
              <a:gd name="T4" fmla="*/ 316 w 2580"/>
              <a:gd name="T5" fmla="*/ 1547 h 2135"/>
              <a:gd name="T6" fmla="*/ 567 w 2580"/>
              <a:gd name="T7" fmla="*/ 1142 h 2135"/>
              <a:gd name="T8" fmla="*/ 567 w 2580"/>
              <a:gd name="T9" fmla="*/ 1423 h 2135"/>
              <a:gd name="T10" fmla="*/ 316 w 2580"/>
              <a:gd name="T11" fmla="*/ 1172 h 2135"/>
              <a:gd name="T12" fmla="*/ 567 w 2580"/>
              <a:gd name="T13" fmla="*/ 755 h 2135"/>
              <a:gd name="T14" fmla="*/ 567 w 2580"/>
              <a:gd name="T15" fmla="*/ 1035 h 2135"/>
              <a:gd name="T16" fmla="*/ 316 w 2580"/>
              <a:gd name="T17" fmla="*/ 784 h 2135"/>
              <a:gd name="T18" fmla="*/ 2233 w 2580"/>
              <a:gd name="T19" fmla="*/ 1517 h 2135"/>
              <a:gd name="T20" fmla="*/ 2233 w 2580"/>
              <a:gd name="T21" fmla="*/ 1798 h 2135"/>
              <a:gd name="T22" fmla="*/ 1982 w 2580"/>
              <a:gd name="T23" fmla="*/ 1547 h 2135"/>
              <a:gd name="T24" fmla="*/ 2233 w 2580"/>
              <a:gd name="T25" fmla="*/ 1142 h 2135"/>
              <a:gd name="T26" fmla="*/ 2233 w 2580"/>
              <a:gd name="T27" fmla="*/ 1423 h 2135"/>
              <a:gd name="T28" fmla="*/ 1982 w 2580"/>
              <a:gd name="T29" fmla="*/ 1172 h 2135"/>
              <a:gd name="T30" fmla="*/ 2233 w 2580"/>
              <a:gd name="T31" fmla="*/ 755 h 2135"/>
              <a:gd name="T32" fmla="*/ 2233 w 2580"/>
              <a:gd name="T33" fmla="*/ 1035 h 2135"/>
              <a:gd name="T34" fmla="*/ 1982 w 2580"/>
              <a:gd name="T35" fmla="*/ 784 h 2135"/>
              <a:gd name="T36" fmla="*/ 1197 w 2580"/>
              <a:gd name="T37" fmla="*/ 1166 h 2135"/>
              <a:gd name="T38" fmla="*/ 946 w 2580"/>
              <a:gd name="T39" fmla="*/ 1416 h 2135"/>
              <a:gd name="T40" fmla="*/ 946 w 2580"/>
              <a:gd name="T41" fmla="*/ 1136 h 2135"/>
              <a:gd name="T42" fmla="*/ 1197 w 2580"/>
              <a:gd name="T43" fmla="*/ 791 h 2135"/>
              <a:gd name="T44" fmla="*/ 946 w 2580"/>
              <a:gd name="T45" fmla="*/ 1042 h 2135"/>
              <a:gd name="T46" fmla="*/ 946 w 2580"/>
              <a:gd name="T47" fmla="*/ 761 h 2135"/>
              <a:gd name="T48" fmla="*/ 946 w 2580"/>
              <a:gd name="T49" fmla="*/ 654 h 2135"/>
              <a:gd name="T50" fmla="*/ 946 w 2580"/>
              <a:gd name="T51" fmla="*/ 374 h 2135"/>
              <a:gd name="T52" fmla="*/ 1197 w 2580"/>
              <a:gd name="T53" fmla="*/ 624 h 2135"/>
              <a:gd name="T54" fmla="*/ 1512 w 2580"/>
              <a:gd name="T55" fmla="*/ 1953 h 2135"/>
              <a:gd name="T56" fmla="*/ 1110 w 2580"/>
              <a:gd name="T57" fmla="*/ 1953 h 2135"/>
              <a:gd name="T58" fmla="*/ 1482 w 2580"/>
              <a:gd name="T59" fmla="*/ 1581 h 2135"/>
              <a:gd name="T60" fmla="*/ 1700 w 2580"/>
              <a:gd name="T61" fmla="*/ 1166 h 2135"/>
              <a:gd name="T62" fmla="*/ 1449 w 2580"/>
              <a:gd name="T63" fmla="*/ 1416 h 2135"/>
              <a:gd name="T64" fmla="*/ 1449 w 2580"/>
              <a:gd name="T65" fmla="*/ 1136 h 2135"/>
              <a:gd name="T66" fmla="*/ 1449 w 2580"/>
              <a:gd name="T67" fmla="*/ 374 h 2135"/>
              <a:gd name="T68" fmla="*/ 1700 w 2580"/>
              <a:gd name="T69" fmla="*/ 624 h 2135"/>
              <a:gd name="T70" fmla="*/ 1420 w 2580"/>
              <a:gd name="T71" fmla="*/ 624 h 2135"/>
              <a:gd name="T72" fmla="*/ 1700 w 2580"/>
              <a:gd name="T73" fmla="*/ 791 h 2135"/>
              <a:gd name="T74" fmla="*/ 1449 w 2580"/>
              <a:gd name="T75" fmla="*/ 1042 h 2135"/>
              <a:gd name="T76" fmla="*/ 1449 w 2580"/>
              <a:gd name="T77" fmla="*/ 761 h 2135"/>
              <a:gd name="T78" fmla="*/ 2494 w 2580"/>
              <a:gd name="T79" fmla="*/ 1963 h 2135"/>
              <a:gd name="T80" fmla="*/ 1912 w 2580"/>
              <a:gd name="T81" fmla="*/ 443 h 2135"/>
              <a:gd name="T82" fmla="*/ 1906 w 2580"/>
              <a:gd name="T83" fmla="*/ 139 h 2135"/>
              <a:gd name="T84" fmla="*/ 1906 w 2580"/>
              <a:gd name="T85" fmla="*/ 0 h 2135"/>
              <a:gd name="T86" fmla="*/ 674 w 2580"/>
              <a:gd name="T87" fmla="*/ 102 h 2135"/>
              <a:gd name="T88" fmla="*/ 721 w 2580"/>
              <a:gd name="T89" fmla="*/ 419 h 2135"/>
              <a:gd name="T90" fmla="*/ 85 w 2580"/>
              <a:gd name="T91" fmla="*/ 509 h 2135"/>
              <a:gd name="T92" fmla="*/ 37 w 2580"/>
              <a:gd name="T93" fmla="*/ 1984 h 2135"/>
              <a:gd name="T94" fmla="*/ 37 w 2580"/>
              <a:gd name="T95" fmla="*/ 2135 h 2135"/>
              <a:gd name="T96" fmla="*/ 2580 w 2580"/>
              <a:gd name="T97" fmla="*/ 2021 h 2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0" h="2135">
                <a:moveTo>
                  <a:pt x="316" y="1547"/>
                </a:moveTo>
                <a:cubicBezTo>
                  <a:pt x="316" y="1531"/>
                  <a:pt x="330" y="1517"/>
                  <a:pt x="346" y="1517"/>
                </a:cubicBezTo>
                <a:lnTo>
                  <a:pt x="567" y="1517"/>
                </a:lnTo>
                <a:cubicBezTo>
                  <a:pt x="583" y="1517"/>
                  <a:pt x="597" y="1531"/>
                  <a:pt x="597" y="1547"/>
                </a:cubicBezTo>
                <a:lnTo>
                  <a:pt x="597" y="1768"/>
                </a:lnTo>
                <a:cubicBezTo>
                  <a:pt x="597" y="1784"/>
                  <a:pt x="583" y="1798"/>
                  <a:pt x="567" y="1798"/>
                </a:cubicBezTo>
                <a:lnTo>
                  <a:pt x="346" y="1798"/>
                </a:lnTo>
                <a:cubicBezTo>
                  <a:pt x="330" y="1798"/>
                  <a:pt x="316" y="1784"/>
                  <a:pt x="316" y="1768"/>
                </a:cubicBezTo>
                <a:lnTo>
                  <a:pt x="316" y="1547"/>
                </a:lnTo>
                <a:close/>
                <a:moveTo>
                  <a:pt x="316" y="1172"/>
                </a:moveTo>
                <a:cubicBezTo>
                  <a:pt x="316" y="1156"/>
                  <a:pt x="330" y="1142"/>
                  <a:pt x="346" y="1142"/>
                </a:cubicBezTo>
                <a:lnTo>
                  <a:pt x="567" y="1142"/>
                </a:lnTo>
                <a:cubicBezTo>
                  <a:pt x="583" y="1142"/>
                  <a:pt x="597" y="1156"/>
                  <a:pt x="597" y="1172"/>
                </a:cubicBezTo>
                <a:lnTo>
                  <a:pt x="597" y="1394"/>
                </a:lnTo>
                <a:cubicBezTo>
                  <a:pt x="597" y="1410"/>
                  <a:pt x="583" y="1423"/>
                  <a:pt x="567" y="1423"/>
                </a:cubicBezTo>
                <a:lnTo>
                  <a:pt x="346" y="1423"/>
                </a:lnTo>
                <a:cubicBezTo>
                  <a:pt x="330" y="1423"/>
                  <a:pt x="316" y="1410"/>
                  <a:pt x="316" y="1394"/>
                </a:cubicBezTo>
                <a:lnTo>
                  <a:pt x="316" y="1172"/>
                </a:lnTo>
                <a:close/>
                <a:moveTo>
                  <a:pt x="316" y="784"/>
                </a:moveTo>
                <a:cubicBezTo>
                  <a:pt x="316" y="768"/>
                  <a:pt x="330" y="755"/>
                  <a:pt x="346" y="755"/>
                </a:cubicBezTo>
                <a:lnTo>
                  <a:pt x="567" y="755"/>
                </a:lnTo>
                <a:cubicBezTo>
                  <a:pt x="583" y="755"/>
                  <a:pt x="597" y="768"/>
                  <a:pt x="597" y="784"/>
                </a:cubicBezTo>
                <a:lnTo>
                  <a:pt x="597" y="1005"/>
                </a:lnTo>
                <a:cubicBezTo>
                  <a:pt x="597" y="1022"/>
                  <a:pt x="583" y="1035"/>
                  <a:pt x="567" y="1035"/>
                </a:cubicBezTo>
                <a:lnTo>
                  <a:pt x="346" y="1035"/>
                </a:lnTo>
                <a:cubicBezTo>
                  <a:pt x="330" y="1035"/>
                  <a:pt x="316" y="1022"/>
                  <a:pt x="316" y="1005"/>
                </a:cubicBezTo>
                <a:lnTo>
                  <a:pt x="316" y="784"/>
                </a:lnTo>
                <a:close/>
                <a:moveTo>
                  <a:pt x="1982" y="1547"/>
                </a:moveTo>
                <a:cubicBezTo>
                  <a:pt x="1982" y="1531"/>
                  <a:pt x="1995" y="1517"/>
                  <a:pt x="2011" y="1517"/>
                </a:cubicBezTo>
                <a:lnTo>
                  <a:pt x="2233" y="1517"/>
                </a:lnTo>
                <a:cubicBezTo>
                  <a:pt x="2249" y="1517"/>
                  <a:pt x="2262" y="1531"/>
                  <a:pt x="2262" y="1547"/>
                </a:cubicBezTo>
                <a:lnTo>
                  <a:pt x="2262" y="1768"/>
                </a:lnTo>
                <a:cubicBezTo>
                  <a:pt x="2262" y="1784"/>
                  <a:pt x="2249" y="1798"/>
                  <a:pt x="2233" y="1798"/>
                </a:cubicBezTo>
                <a:lnTo>
                  <a:pt x="2011" y="1798"/>
                </a:lnTo>
                <a:cubicBezTo>
                  <a:pt x="1995" y="1798"/>
                  <a:pt x="1982" y="1784"/>
                  <a:pt x="1982" y="1768"/>
                </a:cubicBezTo>
                <a:lnTo>
                  <a:pt x="1982" y="1547"/>
                </a:lnTo>
                <a:close/>
                <a:moveTo>
                  <a:pt x="1982" y="1172"/>
                </a:moveTo>
                <a:cubicBezTo>
                  <a:pt x="1982" y="1156"/>
                  <a:pt x="1995" y="1142"/>
                  <a:pt x="2011" y="1142"/>
                </a:cubicBezTo>
                <a:lnTo>
                  <a:pt x="2233" y="1142"/>
                </a:lnTo>
                <a:cubicBezTo>
                  <a:pt x="2249" y="1142"/>
                  <a:pt x="2262" y="1156"/>
                  <a:pt x="2262" y="1172"/>
                </a:cubicBezTo>
                <a:lnTo>
                  <a:pt x="2262" y="1394"/>
                </a:lnTo>
                <a:cubicBezTo>
                  <a:pt x="2262" y="1410"/>
                  <a:pt x="2249" y="1423"/>
                  <a:pt x="2233" y="1423"/>
                </a:cubicBezTo>
                <a:lnTo>
                  <a:pt x="2011" y="1423"/>
                </a:lnTo>
                <a:cubicBezTo>
                  <a:pt x="1995" y="1423"/>
                  <a:pt x="1982" y="1410"/>
                  <a:pt x="1982" y="1394"/>
                </a:cubicBezTo>
                <a:lnTo>
                  <a:pt x="1982" y="1172"/>
                </a:lnTo>
                <a:close/>
                <a:moveTo>
                  <a:pt x="1982" y="784"/>
                </a:moveTo>
                <a:cubicBezTo>
                  <a:pt x="1982" y="768"/>
                  <a:pt x="1995" y="755"/>
                  <a:pt x="2011" y="755"/>
                </a:cubicBezTo>
                <a:lnTo>
                  <a:pt x="2233" y="755"/>
                </a:lnTo>
                <a:cubicBezTo>
                  <a:pt x="2249" y="755"/>
                  <a:pt x="2262" y="768"/>
                  <a:pt x="2262" y="784"/>
                </a:cubicBezTo>
                <a:lnTo>
                  <a:pt x="2262" y="1005"/>
                </a:lnTo>
                <a:cubicBezTo>
                  <a:pt x="2262" y="1022"/>
                  <a:pt x="2249" y="1035"/>
                  <a:pt x="2233" y="1035"/>
                </a:cubicBezTo>
                <a:lnTo>
                  <a:pt x="2011" y="1035"/>
                </a:lnTo>
                <a:cubicBezTo>
                  <a:pt x="1995" y="1035"/>
                  <a:pt x="1982" y="1022"/>
                  <a:pt x="1982" y="1005"/>
                </a:cubicBezTo>
                <a:lnTo>
                  <a:pt x="1982" y="784"/>
                </a:lnTo>
                <a:close/>
                <a:moveTo>
                  <a:pt x="946" y="1136"/>
                </a:moveTo>
                <a:lnTo>
                  <a:pt x="1167" y="1136"/>
                </a:lnTo>
                <a:cubicBezTo>
                  <a:pt x="1183" y="1136"/>
                  <a:pt x="1197" y="1149"/>
                  <a:pt x="1197" y="1166"/>
                </a:cubicBezTo>
                <a:lnTo>
                  <a:pt x="1197" y="1387"/>
                </a:lnTo>
                <a:cubicBezTo>
                  <a:pt x="1197" y="1403"/>
                  <a:pt x="1183" y="1416"/>
                  <a:pt x="1167" y="1416"/>
                </a:cubicBezTo>
                <a:lnTo>
                  <a:pt x="946" y="1416"/>
                </a:lnTo>
                <a:cubicBezTo>
                  <a:pt x="930" y="1416"/>
                  <a:pt x="916" y="1403"/>
                  <a:pt x="916" y="1387"/>
                </a:cubicBezTo>
                <a:lnTo>
                  <a:pt x="916" y="1166"/>
                </a:lnTo>
                <a:cubicBezTo>
                  <a:pt x="916" y="1149"/>
                  <a:pt x="930" y="1136"/>
                  <a:pt x="946" y="1136"/>
                </a:cubicBezTo>
                <a:close/>
                <a:moveTo>
                  <a:pt x="946" y="761"/>
                </a:moveTo>
                <a:lnTo>
                  <a:pt x="1167" y="761"/>
                </a:lnTo>
                <a:cubicBezTo>
                  <a:pt x="1183" y="761"/>
                  <a:pt x="1197" y="775"/>
                  <a:pt x="1197" y="791"/>
                </a:cubicBezTo>
                <a:lnTo>
                  <a:pt x="1197" y="1013"/>
                </a:lnTo>
                <a:cubicBezTo>
                  <a:pt x="1197" y="1029"/>
                  <a:pt x="1183" y="1042"/>
                  <a:pt x="1167" y="1042"/>
                </a:cubicBezTo>
                <a:lnTo>
                  <a:pt x="946" y="1042"/>
                </a:lnTo>
                <a:cubicBezTo>
                  <a:pt x="930" y="1042"/>
                  <a:pt x="916" y="1029"/>
                  <a:pt x="916" y="1013"/>
                </a:cubicBezTo>
                <a:lnTo>
                  <a:pt x="916" y="791"/>
                </a:lnTo>
                <a:cubicBezTo>
                  <a:pt x="916" y="775"/>
                  <a:pt x="930" y="761"/>
                  <a:pt x="946" y="761"/>
                </a:cubicBezTo>
                <a:close/>
                <a:moveTo>
                  <a:pt x="1197" y="624"/>
                </a:moveTo>
                <a:cubicBezTo>
                  <a:pt x="1197" y="641"/>
                  <a:pt x="1183" y="654"/>
                  <a:pt x="1167" y="654"/>
                </a:cubicBezTo>
                <a:lnTo>
                  <a:pt x="946" y="654"/>
                </a:lnTo>
                <a:cubicBezTo>
                  <a:pt x="930" y="654"/>
                  <a:pt x="916" y="641"/>
                  <a:pt x="916" y="624"/>
                </a:cubicBezTo>
                <a:lnTo>
                  <a:pt x="916" y="403"/>
                </a:lnTo>
                <a:cubicBezTo>
                  <a:pt x="916" y="387"/>
                  <a:pt x="930" y="374"/>
                  <a:pt x="946" y="374"/>
                </a:cubicBezTo>
                <a:lnTo>
                  <a:pt x="1167" y="374"/>
                </a:lnTo>
                <a:cubicBezTo>
                  <a:pt x="1183" y="374"/>
                  <a:pt x="1197" y="387"/>
                  <a:pt x="1197" y="403"/>
                </a:cubicBezTo>
                <a:lnTo>
                  <a:pt x="1197" y="624"/>
                </a:lnTo>
                <a:close/>
                <a:moveTo>
                  <a:pt x="1482" y="1581"/>
                </a:moveTo>
                <a:cubicBezTo>
                  <a:pt x="1498" y="1581"/>
                  <a:pt x="1512" y="1594"/>
                  <a:pt x="1512" y="1610"/>
                </a:cubicBezTo>
                <a:lnTo>
                  <a:pt x="1512" y="1953"/>
                </a:lnTo>
                <a:cubicBezTo>
                  <a:pt x="1512" y="1969"/>
                  <a:pt x="1498" y="1983"/>
                  <a:pt x="1482" y="1983"/>
                </a:cubicBezTo>
                <a:lnTo>
                  <a:pt x="1140" y="1983"/>
                </a:lnTo>
                <a:cubicBezTo>
                  <a:pt x="1123" y="1983"/>
                  <a:pt x="1110" y="1969"/>
                  <a:pt x="1110" y="1953"/>
                </a:cubicBezTo>
                <a:lnTo>
                  <a:pt x="1110" y="1610"/>
                </a:lnTo>
                <a:cubicBezTo>
                  <a:pt x="1110" y="1594"/>
                  <a:pt x="1123" y="1581"/>
                  <a:pt x="1140" y="1581"/>
                </a:cubicBezTo>
                <a:lnTo>
                  <a:pt x="1482" y="1581"/>
                </a:lnTo>
                <a:close/>
                <a:moveTo>
                  <a:pt x="1449" y="1136"/>
                </a:moveTo>
                <a:lnTo>
                  <a:pt x="1671" y="1136"/>
                </a:lnTo>
                <a:cubicBezTo>
                  <a:pt x="1687" y="1136"/>
                  <a:pt x="1700" y="1149"/>
                  <a:pt x="1700" y="1166"/>
                </a:cubicBezTo>
                <a:lnTo>
                  <a:pt x="1700" y="1387"/>
                </a:lnTo>
                <a:cubicBezTo>
                  <a:pt x="1700" y="1403"/>
                  <a:pt x="1687" y="1416"/>
                  <a:pt x="1671" y="1416"/>
                </a:cubicBezTo>
                <a:lnTo>
                  <a:pt x="1449" y="1416"/>
                </a:lnTo>
                <a:cubicBezTo>
                  <a:pt x="1433" y="1416"/>
                  <a:pt x="1420" y="1403"/>
                  <a:pt x="1420" y="1387"/>
                </a:cubicBezTo>
                <a:lnTo>
                  <a:pt x="1420" y="1166"/>
                </a:lnTo>
                <a:cubicBezTo>
                  <a:pt x="1420" y="1149"/>
                  <a:pt x="1433" y="1136"/>
                  <a:pt x="1449" y="1136"/>
                </a:cubicBezTo>
                <a:close/>
                <a:moveTo>
                  <a:pt x="1420" y="624"/>
                </a:moveTo>
                <a:lnTo>
                  <a:pt x="1420" y="403"/>
                </a:lnTo>
                <a:cubicBezTo>
                  <a:pt x="1420" y="387"/>
                  <a:pt x="1433" y="374"/>
                  <a:pt x="1449" y="374"/>
                </a:cubicBezTo>
                <a:lnTo>
                  <a:pt x="1671" y="374"/>
                </a:lnTo>
                <a:cubicBezTo>
                  <a:pt x="1687" y="374"/>
                  <a:pt x="1700" y="387"/>
                  <a:pt x="1700" y="403"/>
                </a:cubicBezTo>
                <a:lnTo>
                  <a:pt x="1700" y="624"/>
                </a:lnTo>
                <a:cubicBezTo>
                  <a:pt x="1700" y="641"/>
                  <a:pt x="1687" y="654"/>
                  <a:pt x="1671" y="654"/>
                </a:cubicBezTo>
                <a:lnTo>
                  <a:pt x="1449" y="654"/>
                </a:lnTo>
                <a:cubicBezTo>
                  <a:pt x="1433" y="654"/>
                  <a:pt x="1420" y="641"/>
                  <a:pt x="1420" y="624"/>
                </a:cubicBezTo>
                <a:close/>
                <a:moveTo>
                  <a:pt x="1449" y="761"/>
                </a:moveTo>
                <a:lnTo>
                  <a:pt x="1671" y="761"/>
                </a:lnTo>
                <a:cubicBezTo>
                  <a:pt x="1687" y="761"/>
                  <a:pt x="1700" y="775"/>
                  <a:pt x="1700" y="791"/>
                </a:cubicBezTo>
                <a:lnTo>
                  <a:pt x="1700" y="1013"/>
                </a:lnTo>
                <a:cubicBezTo>
                  <a:pt x="1700" y="1029"/>
                  <a:pt x="1687" y="1042"/>
                  <a:pt x="1671" y="1042"/>
                </a:cubicBezTo>
                <a:lnTo>
                  <a:pt x="1449" y="1042"/>
                </a:lnTo>
                <a:cubicBezTo>
                  <a:pt x="1433" y="1042"/>
                  <a:pt x="1420" y="1029"/>
                  <a:pt x="1420" y="1013"/>
                </a:cubicBezTo>
                <a:lnTo>
                  <a:pt x="1420" y="791"/>
                </a:lnTo>
                <a:cubicBezTo>
                  <a:pt x="1420" y="775"/>
                  <a:pt x="1433" y="761"/>
                  <a:pt x="1449" y="761"/>
                </a:cubicBezTo>
                <a:close/>
                <a:moveTo>
                  <a:pt x="2543" y="1984"/>
                </a:moveTo>
                <a:lnTo>
                  <a:pt x="2511" y="1984"/>
                </a:lnTo>
                <a:cubicBezTo>
                  <a:pt x="2494" y="1984"/>
                  <a:pt x="2494" y="1963"/>
                  <a:pt x="2494" y="1963"/>
                </a:cubicBezTo>
                <a:lnTo>
                  <a:pt x="2494" y="509"/>
                </a:lnTo>
                <a:cubicBezTo>
                  <a:pt x="2494" y="473"/>
                  <a:pt x="2464" y="443"/>
                  <a:pt x="2427" y="443"/>
                </a:cubicBezTo>
                <a:lnTo>
                  <a:pt x="1912" y="443"/>
                </a:lnTo>
                <a:cubicBezTo>
                  <a:pt x="1894" y="443"/>
                  <a:pt x="1895" y="426"/>
                  <a:pt x="1895" y="426"/>
                </a:cubicBezTo>
                <a:lnTo>
                  <a:pt x="1895" y="145"/>
                </a:lnTo>
                <a:cubicBezTo>
                  <a:pt x="1895" y="143"/>
                  <a:pt x="1896" y="139"/>
                  <a:pt x="1906" y="139"/>
                </a:cubicBezTo>
                <a:cubicBezTo>
                  <a:pt x="1926" y="139"/>
                  <a:pt x="1943" y="122"/>
                  <a:pt x="1943" y="102"/>
                </a:cubicBezTo>
                <a:lnTo>
                  <a:pt x="1943" y="37"/>
                </a:lnTo>
                <a:cubicBezTo>
                  <a:pt x="1943" y="17"/>
                  <a:pt x="1926" y="0"/>
                  <a:pt x="1906" y="0"/>
                </a:cubicBezTo>
                <a:lnTo>
                  <a:pt x="710" y="0"/>
                </a:lnTo>
                <a:cubicBezTo>
                  <a:pt x="690" y="0"/>
                  <a:pt x="674" y="17"/>
                  <a:pt x="674" y="37"/>
                </a:cubicBezTo>
                <a:lnTo>
                  <a:pt x="674" y="102"/>
                </a:lnTo>
                <a:cubicBezTo>
                  <a:pt x="674" y="122"/>
                  <a:pt x="690" y="139"/>
                  <a:pt x="710" y="139"/>
                </a:cubicBezTo>
                <a:cubicBezTo>
                  <a:pt x="721" y="139"/>
                  <a:pt x="721" y="149"/>
                  <a:pt x="721" y="150"/>
                </a:cubicBezTo>
                <a:lnTo>
                  <a:pt x="721" y="419"/>
                </a:lnTo>
                <a:cubicBezTo>
                  <a:pt x="721" y="419"/>
                  <a:pt x="723" y="443"/>
                  <a:pt x="707" y="443"/>
                </a:cubicBezTo>
                <a:lnTo>
                  <a:pt x="151" y="443"/>
                </a:lnTo>
                <a:cubicBezTo>
                  <a:pt x="115" y="443"/>
                  <a:pt x="85" y="473"/>
                  <a:pt x="85" y="509"/>
                </a:cubicBezTo>
                <a:lnTo>
                  <a:pt x="85" y="1968"/>
                </a:lnTo>
                <a:cubicBezTo>
                  <a:pt x="85" y="1981"/>
                  <a:pt x="77" y="1984"/>
                  <a:pt x="62" y="1984"/>
                </a:cubicBezTo>
                <a:lnTo>
                  <a:pt x="37" y="1984"/>
                </a:lnTo>
                <a:cubicBezTo>
                  <a:pt x="16" y="1984"/>
                  <a:pt x="0" y="2000"/>
                  <a:pt x="0" y="2021"/>
                </a:cubicBezTo>
                <a:lnTo>
                  <a:pt x="0" y="2098"/>
                </a:lnTo>
                <a:cubicBezTo>
                  <a:pt x="0" y="2118"/>
                  <a:pt x="16" y="2135"/>
                  <a:pt x="37" y="2135"/>
                </a:cubicBezTo>
                <a:lnTo>
                  <a:pt x="2543" y="2135"/>
                </a:lnTo>
                <a:cubicBezTo>
                  <a:pt x="2564" y="2135"/>
                  <a:pt x="2580" y="2118"/>
                  <a:pt x="2580" y="2098"/>
                </a:cubicBezTo>
                <a:lnTo>
                  <a:pt x="2580" y="2021"/>
                </a:lnTo>
                <a:cubicBezTo>
                  <a:pt x="2580" y="2000"/>
                  <a:pt x="2564" y="1984"/>
                  <a:pt x="2543" y="1984"/>
                </a:cubicBezTo>
                <a:close/>
              </a:path>
            </a:pathLst>
          </a:custGeom>
          <a:solidFill>
            <a:schemeClr val="bg1">
              <a:lumMod val="50000"/>
            </a:schemeClr>
          </a:solidFill>
          <a:ln>
            <a:noFill/>
          </a:ln>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03" name="TextBox 102"/>
          <p:cNvSpPr txBox="1"/>
          <p:nvPr/>
        </p:nvSpPr>
        <p:spPr>
          <a:xfrm>
            <a:off x="2489677" y="2855846"/>
            <a:ext cx="1123312" cy="4207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67" b="0" i="0" u="none" strike="noStrike" kern="0" cap="none" spc="0" normalizeH="0" baseline="0" noProof="0" dirty="0">
                <a:ln>
                  <a:noFill/>
                </a:ln>
                <a:solidFill>
                  <a:srgbClr val="757679"/>
                </a:solidFill>
                <a:effectLst/>
                <a:uLnTx/>
                <a:uFillTx/>
                <a:latin typeface="Arial"/>
                <a:ea typeface="+mn-ea"/>
                <a:cs typeface="Arial"/>
                <a:sym typeface="Arial"/>
              </a:rPr>
              <a:t>Contract</a:t>
            </a:r>
            <a:br>
              <a:rPr kumimoji="0" lang="en-GB" sz="1067" b="0" i="0" u="none" strike="noStrike" kern="0" cap="none" spc="0" normalizeH="0" baseline="0" noProof="0" dirty="0">
                <a:ln>
                  <a:noFill/>
                </a:ln>
                <a:solidFill>
                  <a:srgbClr val="757679"/>
                </a:solidFill>
                <a:effectLst/>
                <a:uLnTx/>
                <a:uFillTx/>
                <a:latin typeface="Arial"/>
                <a:ea typeface="+mn-ea"/>
                <a:cs typeface="Arial"/>
                <a:sym typeface="Arial"/>
              </a:rPr>
            </a:br>
            <a:r>
              <a:rPr kumimoji="0" lang="en-GB" sz="1067" b="0" i="0" u="none" strike="noStrike" kern="0" cap="none" spc="0" normalizeH="0" baseline="0" noProof="0" dirty="0">
                <a:ln>
                  <a:noFill/>
                </a:ln>
                <a:solidFill>
                  <a:srgbClr val="757679"/>
                </a:solidFill>
                <a:effectLst/>
                <a:uLnTx/>
                <a:uFillTx/>
                <a:latin typeface="Arial"/>
                <a:ea typeface="+mn-ea"/>
                <a:cs typeface="Arial"/>
                <a:sym typeface="Arial"/>
              </a:rPr>
              <a:t>Manufacturer</a:t>
            </a:r>
          </a:p>
        </p:txBody>
      </p:sp>
      <p:sp>
        <p:nvSpPr>
          <p:cNvPr id="229" name="Left Arrow 228" descr="Red arrow pointing from the Contract manufacturer to the Manufacturer."/>
          <p:cNvSpPr/>
          <p:nvPr/>
        </p:nvSpPr>
        <p:spPr>
          <a:xfrm rot="12574656">
            <a:off x="3996140" y="3188191"/>
            <a:ext cx="312000" cy="312000"/>
          </a:xfrm>
          <a:prstGeom prst="leftArrow">
            <a:avLst/>
          </a:prstGeom>
          <a:solidFill>
            <a:srgbClr val="F15A2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90" name="TextBox 89"/>
          <p:cNvSpPr txBox="1"/>
          <p:nvPr/>
        </p:nvSpPr>
        <p:spPr>
          <a:xfrm>
            <a:off x="7643531" y="4010855"/>
            <a:ext cx="1175299" cy="256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67" b="0" i="0" u="none" strike="noStrike" kern="0" cap="none" spc="0" normalizeH="0" baseline="0" noProof="0" dirty="0">
                <a:ln>
                  <a:noFill/>
                </a:ln>
                <a:solidFill>
                  <a:srgbClr val="757679"/>
                </a:solidFill>
                <a:effectLst/>
                <a:uLnTx/>
                <a:uFillTx/>
                <a:latin typeface="Arial"/>
                <a:ea typeface="+mn-ea"/>
                <a:cs typeface="Arial"/>
                <a:sym typeface="Arial"/>
              </a:rPr>
              <a:t>Whole seller</a:t>
            </a:r>
          </a:p>
        </p:txBody>
      </p:sp>
      <p:sp>
        <p:nvSpPr>
          <p:cNvPr id="107" name="TextBox 106"/>
          <p:cNvSpPr txBox="1"/>
          <p:nvPr/>
        </p:nvSpPr>
        <p:spPr>
          <a:xfrm>
            <a:off x="6465486" y="4043983"/>
            <a:ext cx="669807" cy="256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67" b="0" i="0" u="none" strike="noStrike" kern="0" cap="none" spc="0" normalizeH="0" baseline="0" noProof="0" dirty="0">
                <a:ln>
                  <a:noFill/>
                </a:ln>
                <a:solidFill>
                  <a:srgbClr val="757679"/>
                </a:solidFill>
                <a:effectLst/>
                <a:uLnTx/>
                <a:uFillTx/>
                <a:latin typeface="Arial"/>
                <a:ea typeface="+mn-ea"/>
                <a:cs typeface="Arial"/>
                <a:sym typeface="Arial"/>
              </a:rPr>
              <a:t>RDC</a:t>
            </a:r>
          </a:p>
        </p:txBody>
      </p:sp>
      <p:sp>
        <p:nvSpPr>
          <p:cNvPr id="102" name="TextBox 101"/>
          <p:cNvSpPr txBox="1"/>
          <p:nvPr/>
        </p:nvSpPr>
        <p:spPr>
          <a:xfrm>
            <a:off x="2606336" y="5198709"/>
            <a:ext cx="1786152" cy="256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67" b="0" i="0" u="none" strike="noStrike" kern="0" cap="none" spc="0" normalizeH="0" baseline="0" noProof="0" dirty="0">
                <a:ln>
                  <a:noFill/>
                </a:ln>
                <a:solidFill>
                  <a:srgbClr val="757679"/>
                </a:solidFill>
                <a:effectLst/>
                <a:uLnTx/>
                <a:uFillTx/>
                <a:latin typeface="Arial"/>
                <a:ea typeface="+mn-ea"/>
                <a:cs typeface="Arial"/>
                <a:sym typeface="Arial"/>
              </a:rPr>
              <a:t>Suppliers</a:t>
            </a:r>
          </a:p>
        </p:txBody>
      </p:sp>
      <p:sp>
        <p:nvSpPr>
          <p:cNvPr id="104" name="TextBox 103"/>
          <p:cNvSpPr txBox="1"/>
          <p:nvPr/>
        </p:nvSpPr>
        <p:spPr>
          <a:xfrm>
            <a:off x="2326684" y="4068353"/>
            <a:ext cx="1786152" cy="256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67" b="0" i="0" u="none" strike="noStrike" kern="0" cap="none" spc="0" normalizeH="0" baseline="0" noProof="0" dirty="0">
                <a:ln>
                  <a:noFill/>
                </a:ln>
                <a:solidFill>
                  <a:srgbClr val="757679"/>
                </a:solidFill>
                <a:effectLst/>
                <a:uLnTx/>
                <a:uFillTx/>
                <a:latin typeface="Arial"/>
                <a:ea typeface="+mn-ea"/>
                <a:cs typeface="Arial"/>
                <a:sym typeface="Arial"/>
              </a:rPr>
              <a:t>Assemblers</a:t>
            </a:r>
          </a:p>
        </p:txBody>
      </p:sp>
      <p:sp>
        <p:nvSpPr>
          <p:cNvPr id="71" name="TextBox 70"/>
          <p:cNvSpPr txBox="1"/>
          <p:nvPr/>
        </p:nvSpPr>
        <p:spPr>
          <a:xfrm>
            <a:off x="7859067" y="2961023"/>
            <a:ext cx="669808" cy="256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67" b="0" i="0" u="none" strike="noStrike" kern="0" cap="none" spc="0" normalizeH="0" baseline="0" noProof="0" dirty="0">
                <a:ln>
                  <a:noFill/>
                </a:ln>
                <a:solidFill>
                  <a:srgbClr val="757679"/>
                </a:solidFill>
                <a:effectLst/>
                <a:uLnTx/>
                <a:uFillTx/>
                <a:latin typeface="Arial"/>
                <a:ea typeface="+mn-ea"/>
                <a:cs typeface="Arial"/>
                <a:sym typeface="Arial"/>
              </a:rPr>
              <a:t>DC</a:t>
            </a:r>
          </a:p>
        </p:txBody>
      </p:sp>
      <p:sp>
        <p:nvSpPr>
          <p:cNvPr id="74" name="TextBox 73"/>
          <p:cNvSpPr txBox="1"/>
          <p:nvPr/>
        </p:nvSpPr>
        <p:spPr>
          <a:xfrm>
            <a:off x="9502828" y="3940202"/>
            <a:ext cx="1175299" cy="256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67" b="0" i="0" u="none" strike="noStrike" kern="0" cap="none" spc="0" normalizeH="0" baseline="0" noProof="0" dirty="0">
                <a:ln>
                  <a:noFill/>
                </a:ln>
                <a:solidFill>
                  <a:srgbClr val="757679"/>
                </a:solidFill>
                <a:effectLst/>
                <a:uLnTx/>
                <a:uFillTx/>
                <a:latin typeface="Arial"/>
                <a:ea typeface="+mn-ea"/>
                <a:cs typeface="Arial"/>
                <a:sym typeface="Arial"/>
              </a:rPr>
              <a:t>Retailer</a:t>
            </a:r>
          </a:p>
        </p:txBody>
      </p:sp>
      <p:grpSp>
        <p:nvGrpSpPr>
          <p:cNvPr id="83" name="Group 110" descr="Diagram shows the cycle that taves from the manucaturer, to the DC, then to the retailer, then back to the maufacturer."/>
          <p:cNvGrpSpPr/>
          <p:nvPr/>
        </p:nvGrpSpPr>
        <p:grpSpPr>
          <a:xfrm>
            <a:off x="4818582" y="2025788"/>
            <a:ext cx="6328391" cy="3402557"/>
            <a:chOff x="3380984" y="1526335"/>
            <a:chExt cx="5240841" cy="2820210"/>
          </a:xfrm>
          <a:solidFill>
            <a:schemeClr val="bg1">
              <a:lumMod val="85000"/>
            </a:schemeClr>
          </a:solidFill>
        </p:grpSpPr>
        <p:sp>
          <p:nvSpPr>
            <p:cNvPr id="89" name="Freeform 368"/>
            <p:cNvSpPr>
              <a:spLocks/>
            </p:cNvSpPr>
            <p:nvPr/>
          </p:nvSpPr>
          <p:spPr bwMode="auto">
            <a:xfrm rot="19843289">
              <a:off x="3380984" y="1526335"/>
              <a:ext cx="3793546" cy="2341060"/>
            </a:xfrm>
            <a:custGeom>
              <a:avLst/>
              <a:gdLst>
                <a:gd name="T0" fmla="*/ 1686 w 1872"/>
                <a:gd name="T1" fmla="*/ 426 h 684"/>
                <a:gd name="T2" fmla="*/ 1602 w 1872"/>
                <a:gd name="T3" fmla="*/ 396 h 684"/>
                <a:gd name="T4" fmla="*/ 324 w 1872"/>
                <a:gd name="T5" fmla="*/ 234 h 684"/>
                <a:gd name="T6" fmla="*/ 792 w 1872"/>
                <a:gd name="T7" fmla="*/ 612 h 684"/>
                <a:gd name="T8" fmla="*/ 696 w 1872"/>
                <a:gd name="T9" fmla="*/ 624 h 684"/>
                <a:gd name="T10" fmla="*/ 714 w 1872"/>
                <a:gd name="T11" fmla="*/ 684 h 684"/>
                <a:gd name="T12" fmla="*/ 222 w 1872"/>
                <a:gd name="T13" fmla="*/ 174 h 684"/>
                <a:gd name="T14" fmla="*/ 1794 w 1872"/>
                <a:gd name="T15" fmla="*/ 384 h 684"/>
                <a:gd name="T16" fmla="*/ 1866 w 1872"/>
                <a:gd name="T17" fmla="*/ 354 h 684"/>
                <a:gd name="T18" fmla="*/ 1866 w 1872"/>
                <a:gd name="T19" fmla="*/ 450 h 684"/>
                <a:gd name="T20" fmla="*/ 1596 w 1872"/>
                <a:gd name="T21" fmla="*/ 450 h 684"/>
                <a:gd name="T22" fmla="*/ 1686 w 1872"/>
                <a:gd name="T23" fmla="*/ 426 h 6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72"/>
                <a:gd name="T37" fmla="*/ 0 h 684"/>
                <a:gd name="T38" fmla="*/ 1872 w 1872"/>
                <a:gd name="T39" fmla="*/ 684 h 6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72" h="684">
                  <a:moveTo>
                    <a:pt x="1686" y="426"/>
                  </a:moveTo>
                  <a:cubicBezTo>
                    <a:pt x="1692" y="425"/>
                    <a:pt x="1626" y="408"/>
                    <a:pt x="1602" y="396"/>
                  </a:cubicBezTo>
                  <a:cubicBezTo>
                    <a:pt x="1446" y="336"/>
                    <a:pt x="570" y="78"/>
                    <a:pt x="324" y="234"/>
                  </a:cubicBezTo>
                  <a:cubicBezTo>
                    <a:pt x="210" y="306"/>
                    <a:pt x="450" y="510"/>
                    <a:pt x="792" y="612"/>
                  </a:cubicBezTo>
                  <a:cubicBezTo>
                    <a:pt x="747" y="617"/>
                    <a:pt x="739" y="617"/>
                    <a:pt x="696" y="624"/>
                  </a:cubicBezTo>
                  <a:cubicBezTo>
                    <a:pt x="702" y="654"/>
                    <a:pt x="696" y="654"/>
                    <a:pt x="714" y="684"/>
                  </a:cubicBezTo>
                  <a:cubicBezTo>
                    <a:pt x="420" y="570"/>
                    <a:pt x="0" y="294"/>
                    <a:pt x="222" y="174"/>
                  </a:cubicBezTo>
                  <a:cubicBezTo>
                    <a:pt x="558" y="0"/>
                    <a:pt x="1446" y="240"/>
                    <a:pt x="1794" y="384"/>
                  </a:cubicBezTo>
                  <a:cubicBezTo>
                    <a:pt x="1848" y="366"/>
                    <a:pt x="1830" y="372"/>
                    <a:pt x="1866" y="354"/>
                  </a:cubicBezTo>
                  <a:cubicBezTo>
                    <a:pt x="1872" y="396"/>
                    <a:pt x="1866" y="402"/>
                    <a:pt x="1866" y="450"/>
                  </a:cubicBezTo>
                  <a:cubicBezTo>
                    <a:pt x="1752" y="450"/>
                    <a:pt x="1631" y="456"/>
                    <a:pt x="1596" y="450"/>
                  </a:cubicBezTo>
                  <a:lnTo>
                    <a:pt x="1686" y="426"/>
                  </a:lnTo>
                  <a:close/>
                </a:path>
              </a:pathLst>
            </a:custGeom>
            <a:grpFill/>
            <a:ln w="12700" cap="flat" cmpd="sng">
              <a:noFill/>
              <a:prstDash val="solid"/>
              <a:round/>
              <a:headEnd type="none" w="med" len="med"/>
              <a:tailEnd type="none" w="med" len="med"/>
            </a:ln>
          </p:spPr>
          <p:txBody>
            <a:bodyPr lIns="120000" tIns="62400" rIns="120000" bIns="62400" anchor="ctr"/>
            <a:lstStyle/>
            <a:p>
              <a:pPr marL="0" marR="0" lvl="0" indent="0" algn="l" defTabSz="914400" rtl="0" eaLnBrk="1" fontAlgn="auto" latinLnBrk="0" hangingPunct="1">
                <a:lnSpc>
                  <a:spcPct val="100000"/>
                </a:lnSpc>
                <a:spcBef>
                  <a:spcPts val="0"/>
                </a:spcBef>
                <a:spcAft>
                  <a:spcPts val="0"/>
                </a:spcAft>
                <a:buClr>
                  <a:srgbClr val="44697D"/>
                </a:buClr>
                <a:buSzTx/>
                <a:buFont typeface="Arial"/>
                <a:buNone/>
                <a:tabLst/>
                <a:defRPr/>
              </a:pPr>
              <a:endParaRPr kumimoji="0" lang="en-US" sz="2667" b="0" i="0" u="none" strike="noStrike" kern="0" cap="none" spc="0" normalizeH="0" baseline="0" noProof="0" dirty="0">
                <a:ln>
                  <a:noFill/>
                </a:ln>
                <a:solidFill>
                  <a:srgbClr val="000000"/>
                </a:solidFill>
                <a:effectLst/>
                <a:uLnTx/>
                <a:uFillTx/>
                <a:latin typeface="Arial"/>
                <a:cs typeface="Arial"/>
                <a:sym typeface="Arial"/>
              </a:endParaRPr>
            </a:p>
          </p:txBody>
        </p:sp>
        <p:sp>
          <p:nvSpPr>
            <p:cNvPr id="88" name="Freeform 369"/>
            <p:cNvSpPr>
              <a:spLocks/>
            </p:cNvSpPr>
            <p:nvPr/>
          </p:nvSpPr>
          <p:spPr bwMode="auto">
            <a:xfrm rot="19843289">
              <a:off x="5448378" y="2313519"/>
              <a:ext cx="3173447" cy="2033026"/>
            </a:xfrm>
            <a:custGeom>
              <a:avLst/>
              <a:gdLst>
                <a:gd name="T0" fmla="*/ 180 w 1566"/>
                <a:gd name="T1" fmla="*/ 222 h 594"/>
                <a:gd name="T2" fmla="*/ 270 w 1566"/>
                <a:gd name="T3" fmla="*/ 186 h 594"/>
                <a:gd name="T4" fmla="*/ 0 w 1566"/>
                <a:gd name="T5" fmla="*/ 198 h 594"/>
                <a:gd name="T6" fmla="*/ 24 w 1566"/>
                <a:gd name="T7" fmla="*/ 312 h 594"/>
                <a:gd name="T8" fmla="*/ 84 w 1566"/>
                <a:gd name="T9" fmla="*/ 276 h 594"/>
                <a:gd name="T10" fmla="*/ 1542 w 1566"/>
                <a:gd name="T11" fmla="*/ 354 h 594"/>
                <a:gd name="T12" fmla="*/ 1176 w 1566"/>
                <a:gd name="T13" fmla="*/ 0 h 594"/>
                <a:gd name="T14" fmla="*/ 1188 w 1566"/>
                <a:gd name="T15" fmla="*/ 42 h 594"/>
                <a:gd name="T16" fmla="*/ 1098 w 1566"/>
                <a:gd name="T17" fmla="*/ 42 h 594"/>
                <a:gd name="T18" fmla="*/ 1416 w 1566"/>
                <a:gd name="T19" fmla="*/ 342 h 594"/>
                <a:gd name="T20" fmla="*/ 180 w 1566"/>
                <a:gd name="T21" fmla="*/ 222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66"/>
                <a:gd name="T34" fmla="*/ 0 h 594"/>
                <a:gd name="T35" fmla="*/ 1566 w 1566"/>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66" h="594">
                  <a:moveTo>
                    <a:pt x="180" y="222"/>
                  </a:moveTo>
                  <a:cubicBezTo>
                    <a:pt x="222" y="204"/>
                    <a:pt x="222" y="204"/>
                    <a:pt x="270" y="186"/>
                  </a:cubicBezTo>
                  <a:cubicBezTo>
                    <a:pt x="120" y="192"/>
                    <a:pt x="40" y="175"/>
                    <a:pt x="0" y="198"/>
                  </a:cubicBezTo>
                  <a:lnTo>
                    <a:pt x="24" y="312"/>
                  </a:lnTo>
                  <a:cubicBezTo>
                    <a:pt x="48" y="298"/>
                    <a:pt x="58" y="286"/>
                    <a:pt x="84" y="276"/>
                  </a:cubicBezTo>
                  <a:cubicBezTo>
                    <a:pt x="600" y="468"/>
                    <a:pt x="1500" y="594"/>
                    <a:pt x="1542" y="354"/>
                  </a:cubicBezTo>
                  <a:cubicBezTo>
                    <a:pt x="1566" y="168"/>
                    <a:pt x="1236" y="55"/>
                    <a:pt x="1176" y="0"/>
                  </a:cubicBezTo>
                  <a:lnTo>
                    <a:pt x="1188" y="42"/>
                  </a:lnTo>
                  <a:cubicBezTo>
                    <a:pt x="1175" y="49"/>
                    <a:pt x="1107" y="38"/>
                    <a:pt x="1098" y="42"/>
                  </a:cubicBezTo>
                  <a:cubicBezTo>
                    <a:pt x="1194" y="84"/>
                    <a:pt x="1482" y="234"/>
                    <a:pt x="1416" y="342"/>
                  </a:cubicBezTo>
                  <a:cubicBezTo>
                    <a:pt x="1326" y="462"/>
                    <a:pt x="672" y="396"/>
                    <a:pt x="180" y="222"/>
                  </a:cubicBezTo>
                  <a:close/>
                </a:path>
              </a:pathLst>
            </a:custGeom>
            <a:grpFill/>
            <a:ln w="12700" cap="flat" cmpd="sng">
              <a:noFill/>
              <a:prstDash val="solid"/>
              <a:round/>
              <a:headEnd type="none" w="med" len="med"/>
              <a:tailEnd type="none" w="med" len="med"/>
            </a:ln>
          </p:spPr>
          <p:txBody>
            <a:bodyPr lIns="120000" tIns="62400" rIns="120000" bIns="62400" anchor="ctr"/>
            <a:lstStyle/>
            <a:p>
              <a:pPr marL="0" marR="0" lvl="0" indent="0" algn="l" defTabSz="914400" rtl="0" eaLnBrk="1" fontAlgn="auto" latinLnBrk="0" hangingPunct="1">
                <a:lnSpc>
                  <a:spcPct val="100000"/>
                </a:lnSpc>
                <a:spcBef>
                  <a:spcPts val="0"/>
                </a:spcBef>
                <a:spcAft>
                  <a:spcPts val="0"/>
                </a:spcAft>
                <a:buClr>
                  <a:srgbClr val="44697D"/>
                </a:buClr>
                <a:buSzTx/>
                <a:buFont typeface="Arial"/>
                <a:buNone/>
                <a:tabLst/>
                <a:defRPr/>
              </a:pPr>
              <a:endParaRPr kumimoji="0" lang="en-US" sz="26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85" name="Freeform 368" descr="Diagram shows the cycle from the suppliers to the Manufacturer."/>
          <p:cNvSpPr>
            <a:spLocks/>
          </p:cNvSpPr>
          <p:nvPr/>
        </p:nvSpPr>
        <p:spPr bwMode="auto">
          <a:xfrm rot="18286842">
            <a:off x="1486181" y="4205039"/>
            <a:ext cx="2875568" cy="1503736"/>
          </a:xfrm>
          <a:custGeom>
            <a:avLst/>
            <a:gdLst>
              <a:gd name="T0" fmla="*/ 1686 w 1872"/>
              <a:gd name="T1" fmla="*/ 426 h 684"/>
              <a:gd name="T2" fmla="*/ 1602 w 1872"/>
              <a:gd name="T3" fmla="*/ 396 h 684"/>
              <a:gd name="T4" fmla="*/ 324 w 1872"/>
              <a:gd name="T5" fmla="*/ 234 h 684"/>
              <a:gd name="T6" fmla="*/ 792 w 1872"/>
              <a:gd name="T7" fmla="*/ 612 h 684"/>
              <a:gd name="T8" fmla="*/ 696 w 1872"/>
              <a:gd name="T9" fmla="*/ 624 h 684"/>
              <a:gd name="T10" fmla="*/ 714 w 1872"/>
              <a:gd name="T11" fmla="*/ 684 h 684"/>
              <a:gd name="T12" fmla="*/ 222 w 1872"/>
              <a:gd name="T13" fmla="*/ 174 h 684"/>
              <a:gd name="T14" fmla="*/ 1794 w 1872"/>
              <a:gd name="T15" fmla="*/ 384 h 684"/>
              <a:gd name="T16" fmla="*/ 1866 w 1872"/>
              <a:gd name="T17" fmla="*/ 354 h 684"/>
              <a:gd name="T18" fmla="*/ 1866 w 1872"/>
              <a:gd name="T19" fmla="*/ 450 h 684"/>
              <a:gd name="T20" fmla="*/ 1596 w 1872"/>
              <a:gd name="T21" fmla="*/ 450 h 684"/>
              <a:gd name="T22" fmla="*/ 1686 w 1872"/>
              <a:gd name="T23" fmla="*/ 426 h 6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72"/>
              <a:gd name="T37" fmla="*/ 0 h 684"/>
              <a:gd name="T38" fmla="*/ 1872 w 1872"/>
              <a:gd name="T39" fmla="*/ 684 h 6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72" h="684">
                <a:moveTo>
                  <a:pt x="1686" y="426"/>
                </a:moveTo>
                <a:cubicBezTo>
                  <a:pt x="1692" y="425"/>
                  <a:pt x="1626" y="408"/>
                  <a:pt x="1602" y="396"/>
                </a:cubicBezTo>
                <a:cubicBezTo>
                  <a:pt x="1446" y="336"/>
                  <a:pt x="570" y="78"/>
                  <a:pt x="324" y="234"/>
                </a:cubicBezTo>
                <a:cubicBezTo>
                  <a:pt x="210" y="306"/>
                  <a:pt x="450" y="510"/>
                  <a:pt x="792" y="612"/>
                </a:cubicBezTo>
                <a:cubicBezTo>
                  <a:pt x="747" y="617"/>
                  <a:pt x="739" y="617"/>
                  <a:pt x="696" y="624"/>
                </a:cubicBezTo>
                <a:cubicBezTo>
                  <a:pt x="702" y="654"/>
                  <a:pt x="696" y="654"/>
                  <a:pt x="714" y="684"/>
                </a:cubicBezTo>
                <a:cubicBezTo>
                  <a:pt x="420" y="570"/>
                  <a:pt x="0" y="294"/>
                  <a:pt x="222" y="174"/>
                </a:cubicBezTo>
                <a:cubicBezTo>
                  <a:pt x="558" y="0"/>
                  <a:pt x="1446" y="240"/>
                  <a:pt x="1794" y="384"/>
                </a:cubicBezTo>
                <a:cubicBezTo>
                  <a:pt x="1848" y="366"/>
                  <a:pt x="1830" y="372"/>
                  <a:pt x="1866" y="354"/>
                </a:cubicBezTo>
                <a:cubicBezTo>
                  <a:pt x="1872" y="396"/>
                  <a:pt x="1866" y="402"/>
                  <a:pt x="1866" y="450"/>
                </a:cubicBezTo>
                <a:cubicBezTo>
                  <a:pt x="1752" y="450"/>
                  <a:pt x="1631" y="456"/>
                  <a:pt x="1596" y="450"/>
                </a:cubicBezTo>
                <a:lnTo>
                  <a:pt x="1686" y="426"/>
                </a:lnTo>
                <a:close/>
              </a:path>
            </a:pathLst>
          </a:custGeom>
          <a:solidFill>
            <a:schemeClr val="bg1">
              <a:lumMod val="65000"/>
              <a:alpha val="37000"/>
            </a:schemeClr>
          </a:solidFill>
          <a:ln w="12700" cap="flat" cmpd="sng">
            <a:noFill/>
            <a:prstDash val="solid"/>
            <a:round/>
            <a:headEnd type="none" w="med" len="med"/>
            <a:tailEnd type="none" w="med" len="med"/>
          </a:ln>
        </p:spPr>
        <p:txBody>
          <a:bodyPr lIns="120000" tIns="62400" rIns="120000" bIns="62400" anchor="ctr"/>
          <a:lstStyle/>
          <a:p>
            <a:pPr marL="0" marR="0" lvl="0" indent="0" algn="l" defTabSz="914400" rtl="0" eaLnBrk="1" fontAlgn="auto" latinLnBrk="0" hangingPunct="1">
              <a:lnSpc>
                <a:spcPct val="100000"/>
              </a:lnSpc>
              <a:spcBef>
                <a:spcPts val="0"/>
              </a:spcBef>
              <a:spcAft>
                <a:spcPts val="0"/>
              </a:spcAft>
              <a:buClr>
                <a:srgbClr val="44697D"/>
              </a:buClr>
              <a:buSzTx/>
              <a:buFont typeface="Arial"/>
              <a:buNone/>
              <a:tabLst/>
              <a:defRPr/>
            </a:pPr>
            <a:endParaRPr kumimoji="0" lang="en-US" sz="2667" b="0" i="0" u="none" strike="noStrike" kern="0" cap="none" spc="0" normalizeH="0" baseline="0" noProof="0" dirty="0">
              <a:ln>
                <a:noFill/>
              </a:ln>
              <a:solidFill>
                <a:srgbClr val="000000"/>
              </a:solidFill>
              <a:effectLst/>
              <a:uLnTx/>
              <a:uFillTx/>
              <a:latin typeface="Arial"/>
              <a:cs typeface="Arial"/>
              <a:sym typeface="Arial"/>
            </a:endParaRPr>
          </a:p>
        </p:txBody>
      </p:sp>
      <p:sp>
        <p:nvSpPr>
          <p:cNvPr id="86" name="Freeform 369" descr="Diagram show the cycle from the Manufacturer to the suppliers."/>
          <p:cNvSpPr>
            <a:spLocks/>
          </p:cNvSpPr>
          <p:nvPr/>
        </p:nvSpPr>
        <p:spPr bwMode="auto">
          <a:xfrm rot="18286842">
            <a:off x="3032838" y="4027177"/>
            <a:ext cx="2405524" cy="1305876"/>
          </a:xfrm>
          <a:custGeom>
            <a:avLst/>
            <a:gdLst>
              <a:gd name="T0" fmla="*/ 180 w 1566"/>
              <a:gd name="T1" fmla="*/ 222 h 594"/>
              <a:gd name="T2" fmla="*/ 270 w 1566"/>
              <a:gd name="T3" fmla="*/ 186 h 594"/>
              <a:gd name="T4" fmla="*/ 0 w 1566"/>
              <a:gd name="T5" fmla="*/ 198 h 594"/>
              <a:gd name="T6" fmla="*/ 24 w 1566"/>
              <a:gd name="T7" fmla="*/ 312 h 594"/>
              <a:gd name="T8" fmla="*/ 84 w 1566"/>
              <a:gd name="T9" fmla="*/ 276 h 594"/>
              <a:gd name="T10" fmla="*/ 1542 w 1566"/>
              <a:gd name="T11" fmla="*/ 354 h 594"/>
              <a:gd name="T12" fmla="*/ 1176 w 1566"/>
              <a:gd name="T13" fmla="*/ 0 h 594"/>
              <a:gd name="T14" fmla="*/ 1188 w 1566"/>
              <a:gd name="T15" fmla="*/ 42 h 594"/>
              <a:gd name="T16" fmla="*/ 1098 w 1566"/>
              <a:gd name="T17" fmla="*/ 42 h 594"/>
              <a:gd name="T18" fmla="*/ 1416 w 1566"/>
              <a:gd name="T19" fmla="*/ 342 h 594"/>
              <a:gd name="T20" fmla="*/ 180 w 1566"/>
              <a:gd name="T21" fmla="*/ 222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66"/>
              <a:gd name="T34" fmla="*/ 0 h 594"/>
              <a:gd name="T35" fmla="*/ 1566 w 1566"/>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66" h="594">
                <a:moveTo>
                  <a:pt x="180" y="222"/>
                </a:moveTo>
                <a:cubicBezTo>
                  <a:pt x="222" y="204"/>
                  <a:pt x="222" y="204"/>
                  <a:pt x="270" y="186"/>
                </a:cubicBezTo>
                <a:cubicBezTo>
                  <a:pt x="120" y="192"/>
                  <a:pt x="40" y="175"/>
                  <a:pt x="0" y="198"/>
                </a:cubicBezTo>
                <a:lnTo>
                  <a:pt x="24" y="312"/>
                </a:lnTo>
                <a:cubicBezTo>
                  <a:pt x="48" y="298"/>
                  <a:pt x="58" y="286"/>
                  <a:pt x="84" y="276"/>
                </a:cubicBezTo>
                <a:cubicBezTo>
                  <a:pt x="600" y="468"/>
                  <a:pt x="1500" y="594"/>
                  <a:pt x="1542" y="354"/>
                </a:cubicBezTo>
                <a:cubicBezTo>
                  <a:pt x="1566" y="168"/>
                  <a:pt x="1236" y="55"/>
                  <a:pt x="1176" y="0"/>
                </a:cubicBezTo>
                <a:lnTo>
                  <a:pt x="1188" y="42"/>
                </a:lnTo>
                <a:cubicBezTo>
                  <a:pt x="1175" y="49"/>
                  <a:pt x="1107" y="38"/>
                  <a:pt x="1098" y="42"/>
                </a:cubicBezTo>
                <a:cubicBezTo>
                  <a:pt x="1194" y="84"/>
                  <a:pt x="1482" y="234"/>
                  <a:pt x="1416" y="342"/>
                </a:cubicBezTo>
                <a:cubicBezTo>
                  <a:pt x="1326" y="462"/>
                  <a:pt x="672" y="396"/>
                  <a:pt x="180" y="222"/>
                </a:cubicBezTo>
                <a:close/>
              </a:path>
            </a:pathLst>
          </a:custGeom>
          <a:solidFill>
            <a:schemeClr val="bg1">
              <a:lumMod val="65000"/>
              <a:alpha val="37000"/>
            </a:schemeClr>
          </a:solidFill>
          <a:ln w="12700" cap="flat" cmpd="sng">
            <a:noFill/>
            <a:prstDash val="solid"/>
            <a:round/>
            <a:headEnd type="none" w="med" len="med"/>
            <a:tailEnd type="none" w="med" len="med"/>
          </a:ln>
        </p:spPr>
        <p:txBody>
          <a:bodyPr lIns="120000" tIns="62400" rIns="120000" bIns="62400" anchor="ctr"/>
          <a:lstStyle/>
          <a:p>
            <a:pPr marL="0" marR="0" lvl="0" indent="0" algn="l" defTabSz="914400" rtl="0" eaLnBrk="1" fontAlgn="auto" latinLnBrk="0" hangingPunct="1">
              <a:lnSpc>
                <a:spcPct val="100000"/>
              </a:lnSpc>
              <a:spcBef>
                <a:spcPts val="0"/>
              </a:spcBef>
              <a:spcAft>
                <a:spcPts val="0"/>
              </a:spcAft>
              <a:buClr>
                <a:srgbClr val="44697D"/>
              </a:buClr>
              <a:buSzTx/>
              <a:buFont typeface="Arial"/>
              <a:buNone/>
              <a:tabLst/>
              <a:defRPr/>
            </a:pPr>
            <a:endParaRPr kumimoji="0" lang="en-US" sz="2667" b="0" i="0" u="none" strike="noStrike" kern="0" cap="none" spc="0" normalizeH="0" baseline="0" noProof="0" dirty="0">
              <a:ln>
                <a:noFill/>
              </a:ln>
              <a:solidFill>
                <a:srgbClr val="000000"/>
              </a:solidFill>
              <a:effectLst/>
              <a:uLnTx/>
              <a:uFillTx/>
              <a:latin typeface="Arial"/>
              <a:cs typeface="Arial"/>
              <a:sym typeface="Arial"/>
            </a:endParaRPr>
          </a:p>
        </p:txBody>
      </p:sp>
      <p:sp>
        <p:nvSpPr>
          <p:cNvPr id="9" name="Oval 8"/>
          <p:cNvSpPr/>
          <p:nvPr/>
        </p:nvSpPr>
        <p:spPr>
          <a:xfrm>
            <a:off x="3999566" y="3285894"/>
            <a:ext cx="2185639" cy="104078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129" name="Group 128" descr="Picture says &#10;Customer collaborations&#10;POS forcast&#10;Promotions"/>
          <p:cNvGrpSpPr/>
          <p:nvPr/>
        </p:nvGrpSpPr>
        <p:grpSpPr>
          <a:xfrm>
            <a:off x="9774653" y="1699783"/>
            <a:ext cx="2417348" cy="983949"/>
            <a:chOff x="7145932" y="1164770"/>
            <a:chExt cx="1813011" cy="737962"/>
          </a:xfrm>
        </p:grpSpPr>
        <p:sp>
          <p:nvSpPr>
            <p:cNvPr id="78" name="TextBox 77"/>
            <p:cNvSpPr txBox="1"/>
            <p:nvPr/>
          </p:nvSpPr>
          <p:spPr>
            <a:xfrm>
              <a:off x="7145932" y="1164770"/>
              <a:ext cx="1813011" cy="2385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67" b="1" i="0" u="none" strike="noStrike" kern="0" cap="none" spc="0" normalizeH="0" baseline="0" noProof="0" dirty="0">
                  <a:ln>
                    <a:noFill/>
                  </a:ln>
                  <a:solidFill>
                    <a:srgbClr val="F15A29"/>
                  </a:solidFill>
                  <a:effectLst/>
                  <a:uLnTx/>
                  <a:uFillTx/>
                  <a:latin typeface="Arial"/>
                  <a:cs typeface="Arial"/>
                  <a:sym typeface="Arial"/>
                </a:rPr>
                <a:t>Customer Collaboration</a:t>
              </a:r>
            </a:p>
          </p:txBody>
        </p:sp>
        <p:sp>
          <p:nvSpPr>
            <p:cNvPr id="125" name="Rectangle 124"/>
            <p:cNvSpPr/>
            <p:nvPr/>
          </p:nvSpPr>
          <p:spPr>
            <a:xfrm>
              <a:off x="7181203" y="1217896"/>
              <a:ext cx="1690653" cy="68483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594" marR="0" lvl="1" indent="-228594" algn="l" defTabSz="914400" rtl="0" eaLnBrk="0" fontAlgn="auto" latinLnBrk="0" hangingPunct="0">
                <a:lnSpc>
                  <a:spcPct val="100000"/>
                </a:lnSpc>
                <a:spcBef>
                  <a:spcPts val="0"/>
                </a:spcBef>
                <a:spcAft>
                  <a:spcPts val="0"/>
                </a:spcAft>
                <a:buClr>
                  <a:srgbClr val="909290"/>
                </a:buClr>
                <a:buSzPct val="90000"/>
                <a:buFont typeface="Wingdings" panose="05000000000000000000" pitchFamily="2" charset="2"/>
                <a:buChar char="§"/>
                <a:tabLst/>
                <a:defRPr/>
              </a:pPr>
              <a:r>
                <a:rPr kumimoji="0" lang="en-US" sz="1333" b="0" i="0" u="none" strike="noStrike" kern="0" cap="none" spc="0" normalizeH="0" baseline="0" noProof="0" dirty="0">
                  <a:ln>
                    <a:noFill/>
                  </a:ln>
                  <a:solidFill>
                    <a:srgbClr val="757679"/>
                  </a:solidFill>
                  <a:effectLst/>
                  <a:uLnTx/>
                  <a:uFillTx/>
                  <a:latin typeface="Arial"/>
                  <a:ea typeface="Calibri" pitchFamily="34" charset="0"/>
                  <a:cs typeface="Arial"/>
                  <a:sym typeface="Arial"/>
                </a:rPr>
                <a:t>POS forecast</a:t>
              </a:r>
            </a:p>
            <a:p>
              <a:pPr marL="228594" marR="0" lvl="1" indent="-228594" algn="l" defTabSz="914400" rtl="0" eaLnBrk="0" fontAlgn="auto" latinLnBrk="0" hangingPunct="0">
                <a:lnSpc>
                  <a:spcPct val="100000"/>
                </a:lnSpc>
                <a:spcBef>
                  <a:spcPts val="0"/>
                </a:spcBef>
                <a:spcAft>
                  <a:spcPts val="0"/>
                </a:spcAft>
                <a:buClr>
                  <a:srgbClr val="909290"/>
                </a:buClr>
                <a:buSzPct val="90000"/>
                <a:buFont typeface="Wingdings" panose="05000000000000000000" pitchFamily="2" charset="2"/>
                <a:buChar char="§"/>
                <a:tabLst/>
                <a:defRPr/>
              </a:pPr>
              <a:r>
                <a:rPr kumimoji="0" lang="en-US" sz="1333" b="0" i="0" u="none" strike="noStrike" kern="0" cap="none" spc="0" normalizeH="0" baseline="0" noProof="0" dirty="0">
                  <a:ln>
                    <a:noFill/>
                  </a:ln>
                  <a:solidFill>
                    <a:srgbClr val="757679"/>
                  </a:solidFill>
                  <a:effectLst/>
                  <a:uLnTx/>
                  <a:uFillTx/>
                  <a:latin typeface="Arial"/>
                  <a:ea typeface="Calibri" pitchFamily="34" charset="0"/>
                  <a:cs typeface="Arial"/>
                  <a:sym typeface="Arial"/>
                </a:rPr>
                <a:t>Promotions</a:t>
              </a:r>
            </a:p>
          </p:txBody>
        </p:sp>
      </p:grpSp>
      <p:grpSp>
        <p:nvGrpSpPr>
          <p:cNvPr id="126" name="Group 125" descr="Image of a Manufacturing Plant"/>
          <p:cNvGrpSpPr/>
          <p:nvPr/>
        </p:nvGrpSpPr>
        <p:grpSpPr>
          <a:xfrm>
            <a:off x="4793130" y="3037973"/>
            <a:ext cx="901421" cy="1005073"/>
            <a:chOff x="2568871" y="2471565"/>
            <a:chExt cx="475790" cy="530500"/>
          </a:xfrm>
        </p:grpSpPr>
        <p:sp>
          <p:nvSpPr>
            <p:cNvPr id="148" name="Rectangle 147"/>
            <p:cNvSpPr/>
            <p:nvPr/>
          </p:nvSpPr>
          <p:spPr>
            <a:xfrm>
              <a:off x="2568871" y="2956346"/>
              <a:ext cx="405310" cy="45719"/>
            </a:xfrm>
            <a:prstGeom prst="rect">
              <a:avLst/>
            </a:prstGeom>
            <a:solidFill>
              <a:srgbClr val="F1896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1067" b="0" i="0" u="none" strike="noStrike" kern="0" cap="none" spc="0" normalizeH="0" baseline="0" noProof="0" dirty="0">
                <a:ln>
                  <a:noFill/>
                </a:ln>
                <a:solidFill>
                  <a:srgbClr val="757679"/>
                </a:solidFill>
                <a:effectLst/>
                <a:uLnTx/>
                <a:uFillTx/>
                <a:latin typeface="Arial"/>
                <a:ea typeface="+mn-ea"/>
                <a:cs typeface="+mn-cs"/>
                <a:sym typeface="Arial"/>
              </a:endParaRPr>
            </a:p>
          </p:txBody>
        </p:sp>
        <p:grpSp>
          <p:nvGrpSpPr>
            <p:cNvPr id="150" name="Group 149"/>
            <p:cNvGrpSpPr/>
            <p:nvPr/>
          </p:nvGrpSpPr>
          <p:grpSpPr>
            <a:xfrm>
              <a:off x="2573849" y="2471565"/>
              <a:ext cx="470812" cy="480244"/>
              <a:chOff x="5851783" y="1203351"/>
              <a:chExt cx="604726" cy="616841"/>
            </a:xfrm>
          </p:grpSpPr>
          <p:sp>
            <p:nvSpPr>
              <p:cNvPr id="151" name="Freeform 201"/>
              <p:cNvSpPr>
                <a:spLocks/>
              </p:cNvSpPr>
              <p:nvPr/>
            </p:nvSpPr>
            <p:spPr bwMode="auto">
              <a:xfrm>
                <a:off x="6231628" y="1203351"/>
                <a:ext cx="224881" cy="97244"/>
              </a:xfrm>
              <a:custGeom>
                <a:avLst/>
                <a:gdLst>
                  <a:gd name="T0" fmla="*/ 2 w 385"/>
                  <a:gd name="T1" fmla="*/ 166 h 166"/>
                  <a:gd name="T2" fmla="*/ 0 w 385"/>
                  <a:gd name="T3" fmla="*/ 144 h 166"/>
                  <a:gd name="T4" fmla="*/ 5 w 385"/>
                  <a:gd name="T5" fmla="*/ 120 h 166"/>
                  <a:gd name="T6" fmla="*/ 20 w 385"/>
                  <a:gd name="T7" fmla="*/ 90 h 166"/>
                  <a:gd name="T8" fmla="*/ 93 w 385"/>
                  <a:gd name="T9" fmla="*/ 48 h 166"/>
                  <a:gd name="T10" fmla="*/ 139 w 385"/>
                  <a:gd name="T11" fmla="*/ 43 h 166"/>
                  <a:gd name="T12" fmla="*/ 186 w 385"/>
                  <a:gd name="T13" fmla="*/ 46 h 166"/>
                  <a:gd name="T14" fmla="*/ 230 w 385"/>
                  <a:gd name="T15" fmla="*/ 53 h 166"/>
                  <a:gd name="T16" fmla="*/ 270 w 385"/>
                  <a:gd name="T17" fmla="*/ 57 h 166"/>
                  <a:gd name="T18" fmla="*/ 338 w 385"/>
                  <a:gd name="T19" fmla="*/ 50 h 166"/>
                  <a:gd name="T20" fmla="*/ 370 w 385"/>
                  <a:gd name="T21" fmla="*/ 15 h 166"/>
                  <a:gd name="T22" fmla="*/ 380 w 385"/>
                  <a:gd name="T23" fmla="*/ 2 h 166"/>
                  <a:gd name="T24" fmla="*/ 385 w 385"/>
                  <a:gd name="T25" fmla="*/ 0 h 166"/>
                  <a:gd name="T26" fmla="*/ 381 w 385"/>
                  <a:gd name="T27" fmla="*/ 3 h 166"/>
                  <a:gd name="T28" fmla="*/ 377 w 385"/>
                  <a:gd name="T29" fmla="*/ 17 h 166"/>
                  <a:gd name="T30" fmla="*/ 371 w 385"/>
                  <a:gd name="T31" fmla="*/ 42 h 166"/>
                  <a:gd name="T32" fmla="*/ 350 w 385"/>
                  <a:gd name="T33" fmla="*/ 69 h 166"/>
                  <a:gd name="T34" fmla="*/ 270 w 385"/>
                  <a:gd name="T35" fmla="*/ 91 h 166"/>
                  <a:gd name="T36" fmla="*/ 224 w 385"/>
                  <a:gd name="T37" fmla="*/ 89 h 166"/>
                  <a:gd name="T38" fmla="*/ 180 w 385"/>
                  <a:gd name="T39" fmla="*/ 84 h 166"/>
                  <a:gd name="T40" fmla="*/ 138 w 385"/>
                  <a:gd name="T41" fmla="*/ 80 h 166"/>
                  <a:gd name="T42" fmla="*/ 99 w 385"/>
                  <a:gd name="T43" fmla="*/ 81 h 166"/>
                  <a:gd name="T44" fmla="*/ 64 w 385"/>
                  <a:gd name="T45" fmla="*/ 89 h 166"/>
                  <a:gd name="T46" fmla="*/ 36 w 385"/>
                  <a:gd name="T47" fmla="*/ 105 h 166"/>
                  <a:gd name="T48" fmla="*/ 8 w 385"/>
                  <a:gd name="T49" fmla="*/ 146 h 166"/>
                  <a:gd name="T50" fmla="*/ 2 w 385"/>
                  <a:gd name="T51"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5" h="166">
                    <a:moveTo>
                      <a:pt x="2" y="166"/>
                    </a:moveTo>
                    <a:cubicBezTo>
                      <a:pt x="2" y="166"/>
                      <a:pt x="0" y="158"/>
                      <a:pt x="0" y="144"/>
                    </a:cubicBezTo>
                    <a:cubicBezTo>
                      <a:pt x="1" y="138"/>
                      <a:pt x="2" y="129"/>
                      <a:pt x="5" y="120"/>
                    </a:cubicBezTo>
                    <a:cubicBezTo>
                      <a:pt x="8" y="111"/>
                      <a:pt x="12" y="100"/>
                      <a:pt x="20" y="90"/>
                    </a:cubicBezTo>
                    <a:cubicBezTo>
                      <a:pt x="36" y="70"/>
                      <a:pt x="63" y="54"/>
                      <a:pt x="93" y="48"/>
                    </a:cubicBezTo>
                    <a:cubicBezTo>
                      <a:pt x="108" y="44"/>
                      <a:pt x="123" y="42"/>
                      <a:pt x="139" y="43"/>
                    </a:cubicBezTo>
                    <a:cubicBezTo>
                      <a:pt x="154" y="43"/>
                      <a:pt x="170" y="44"/>
                      <a:pt x="186" y="46"/>
                    </a:cubicBezTo>
                    <a:cubicBezTo>
                      <a:pt x="200" y="48"/>
                      <a:pt x="215" y="51"/>
                      <a:pt x="230" y="53"/>
                    </a:cubicBezTo>
                    <a:cubicBezTo>
                      <a:pt x="244" y="54"/>
                      <a:pt x="257" y="57"/>
                      <a:pt x="270" y="57"/>
                    </a:cubicBezTo>
                    <a:cubicBezTo>
                      <a:pt x="297" y="59"/>
                      <a:pt x="321" y="58"/>
                      <a:pt x="338" y="50"/>
                    </a:cubicBezTo>
                    <a:cubicBezTo>
                      <a:pt x="356" y="43"/>
                      <a:pt x="364" y="27"/>
                      <a:pt x="370" y="15"/>
                    </a:cubicBezTo>
                    <a:cubicBezTo>
                      <a:pt x="373" y="9"/>
                      <a:pt x="377" y="4"/>
                      <a:pt x="380" y="2"/>
                    </a:cubicBezTo>
                    <a:cubicBezTo>
                      <a:pt x="383" y="0"/>
                      <a:pt x="385" y="0"/>
                      <a:pt x="385" y="0"/>
                    </a:cubicBezTo>
                    <a:lnTo>
                      <a:pt x="381" y="3"/>
                    </a:lnTo>
                    <a:cubicBezTo>
                      <a:pt x="380" y="6"/>
                      <a:pt x="378" y="11"/>
                      <a:pt x="377" y="17"/>
                    </a:cubicBezTo>
                    <a:cubicBezTo>
                      <a:pt x="376" y="24"/>
                      <a:pt x="375" y="32"/>
                      <a:pt x="371" y="42"/>
                    </a:cubicBezTo>
                    <a:cubicBezTo>
                      <a:pt x="368" y="51"/>
                      <a:pt x="360" y="62"/>
                      <a:pt x="350" y="69"/>
                    </a:cubicBezTo>
                    <a:cubicBezTo>
                      <a:pt x="329" y="85"/>
                      <a:pt x="299" y="90"/>
                      <a:pt x="270" y="91"/>
                    </a:cubicBezTo>
                    <a:cubicBezTo>
                      <a:pt x="255" y="92"/>
                      <a:pt x="239" y="91"/>
                      <a:pt x="224" y="89"/>
                    </a:cubicBezTo>
                    <a:cubicBezTo>
                      <a:pt x="210" y="88"/>
                      <a:pt x="195" y="86"/>
                      <a:pt x="180" y="84"/>
                    </a:cubicBezTo>
                    <a:cubicBezTo>
                      <a:pt x="166" y="81"/>
                      <a:pt x="152" y="80"/>
                      <a:pt x="138" y="80"/>
                    </a:cubicBezTo>
                    <a:cubicBezTo>
                      <a:pt x="125" y="79"/>
                      <a:pt x="111" y="79"/>
                      <a:pt x="99" y="81"/>
                    </a:cubicBezTo>
                    <a:cubicBezTo>
                      <a:pt x="86" y="83"/>
                      <a:pt x="74" y="85"/>
                      <a:pt x="64" y="89"/>
                    </a:cubicBezTo>
                    <a:cubicBezTo>
                      <a:pt x="53" y="94"/>
                      <a:pt x="44" y="99"/>
                      <a:pt x="36" y="105"/>
                    </a:cubicBezTo>
                    <a:cubicBezTo>
                      <a:pt x="21" y="118"/>
                      <a:pt x="12" y="134"/>
                      <a:pt x="8" y="146"/>
                    </a:cubicBezTo>
                    <a:cubicBezTo>
                      <a:pt x="3" y="158"/>
                      <a:pt x="2" y="166"/>
                      <a:pt x="2" y="166"/>
                    </a:cubicBezTo>
                    <a:close/>
                  </a:path>
                </a:pathLst>
              </a:custGeom>
              <a:solidFill>
                <a:srgbClr val="FFDD3E"/>
              </a:solidFill>
              <a:ln>
                <a:noFill/>
              </a:ln>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67" b="0" i="0" u="none" strike="noStrike" kern="0" cap="none" spc="0" normalizeH="0" baseline="0" noProof="0" dirty="0">
                  <a:ln>
                    <a:noFill/>
                  </a:ln>
                  <a:solidFill>
                    <a:srgbClr val="000000"/>
                  </a:solidFill>
                  <a:effectLst/>
                  <a:uLnTx/>
                  <a:uFillTx/>
                  <a:latin typeface="Arial"/>
                  <a:cs typeface="Arial"/>
                  <a:sym typeface="Arial"/>
                </a:endParaRPr>
              </a:p>
            </p:txBody>
          </p:sp>
          <p:sp>
            <p:nvSpPr>
              <p:cNvPr id="153" name="Freeform 202"/>
              <p:cNvSpPr>
                <a:spLocks noEditPoints="1"/>
              </p:cNvSpPr>
              <p:nvPr/>
            </p:nvSpPr>
            <p:spPr bwMode="auto">
              <a:xfrm>
                <a:off x="5851783" y="1297500"/>
                <a:ext cx="510536" cy="522692"/>
              </a:xfrm>
              <a:custGeom>
                <a:avLst/>
                <a:gdLst>
                  <a:gd name="T0" fmla="*/ 813 w 884"/>
                  <a:gd name="T1" fmla="*/ 699 h 909"/>
                  <a:gd name="T2" fmla="*/ 90 w 884"/>
                  <a:gd name="T3" fmla="*/ 699 h 909"/>
                  <a:gd name="T4" fmla="*/ 90 w 884"/>
                  <a:gd name="T5" fmla="*/ 770 h 909"/>
                  <a:gd name="T6" fmla="*/ 813 w 884"/>
                  <a:gd name="T7" fmla="*/ 770 h 909"/>
                  <a:gd name="T8" fmla="*/ 813 w 884"/>
                  <a:gd name="T9" fmla="*/ 699 h 909"/>
                  <a:gd name="T10" fmla="*/ 813 w 884"/>
                  <a:gd name="T11" fmla="*/ 567 h 909"/>
                  <a:gd name="T12" fmla="*/ 90 w 884"/>
                  <a:gd name="T13" fmla="*/ 567 h 909"/>
                  <a:gd name="T14" fmla="*/ 90 w 884"/>
                  <a:gd name="T15" fmla="*/ 639 h 909"/>
                  <a:gd name="T16" fmla="*/ 813 w 884"/>
                  <a:gd name="T17" fmla="*/ 639 h 909"/>
                  <a:gd name="T18" fmla="*/ 813 w 884"/>
                  <a:gd name="T19" fmla="*/ 567 h 909"/>
                  <a:gd name="T20" fmla="*/ 884 w 884"/>
                  <a:gd name="T21" fmla="*/ 388 h 909"/>
                  <a:gd name="T22" fmla="*/ 884 w 884"/>
                  <a:gd name="T23" fmla="*/ 909 h 909"/>
                  <a:gd name="T24" fmla="*/ 0 w 884"/>
                  <a:gd name="T25" fmla="*/ 909 h 909"/>
                  <a:gd name="T26" fmla="*/ 0 w 884"/>
                  <a:gd name="T27" fmla="*/ 269 h 909"/>
                  <a:gd name="T28" fmla="*/ 147 w 884"/>
                  <a:gd name="T29" fmla="*/ 389 h 909"/>
                  <a:gd name="T30" fmla="*/ 148 w 884"/>
                  <a:gd name="T31" fmla="*/ 265 h 909"/>
                  <a:gd name="T32" fmla="*/ 283 w 884"/>
                  <a:gd name="T33" fmla="*/ 388 h 909"/>
                  <a:gd name="T34" fmla="*/ 282 w 884"/>
                  <a:gd name="T35" fmla="*/ 260 h 909"/>
                  <a:gd name="T36" fmla="*/ 405 w 884"/>
                  <a:gd name="T37" fmla="*/ 388 h 909"/>
                  <a:gd name="T38" fmla="*/ 406 w 884"/>
                  <a:gd name="T39" fmla="*/ 259 h 909"/>
                  <a:gd name="T40" fmla="*/ 520 w 884"/>
                  <a:gd name="T41" fmla="*/ 388 h 909"/>
                  <a:gd name="T42" fmla="*/ 622 w 884"/>
                  <a:gd name="T43" fmla="*/ 388 h 909"/>
                  <a:gd name="T44" fmla="*/ 622 w 884"/>
                  <a:gd name="T45" fmla="*/ 0 h 909"/>
                  <a:gd name="T46" fmla="*/ 708 w 884"/>
                  <a:gd name="T47" fmla="*/ 0 h 909"/>
                  <a:gd name="T48" fmla="*/ 708 w 884"/>
                  <a:gd name="T49" fmla="*/ 388 h 909"/>
                  <a:gd name="T50" fmla="*/ 759 w 884"/>
                  <a:gd name="T51" fmla="*/ 388 h 909"/>
                  <a:gd name="T52" fmla="*/ 759 w 884"/>
                  <a:gd name="T53" fmla="*/ 0 h 909"/>
                  <a:gd name="T54" fmla="*/ 845 w 884"/>
                  <a:gd name="T55" fmla="*/ 0 h 909"/>
                  <a:gd name="T56" fmla="*/ 845 w 884"/>
                  <a:gd name="T57" fmla="*/ 388 h 909"/>
                  <a:gd name="T58" fmla="*/ 884 w 884"/>
                  <a:gd name="T59" fmla="*/ 388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4" h="909">
                    <a:moveTo>
                      <a:pt x="813" y="699"/>
                    </a:moveTo>
                    <a:lnTo>
                      <a:pt x="90" y="699"/>
                    </a:lnTo>
                    <a:lnTo>
                      <a:pt x="90" y="770"/>
                    </a:lnTo>
                    <a:lnTo>
                      <a:pt x="813" y="770"/>
                    </a:lnTo>
                    <a:lnTo>
                      <a:pt x="813" y="699"/>
                    </a:lnTo>
                    <a:close/>
                    <a:moveTo>
                      <a:pt x="813" y="567"/>
                    </a:moveTo>
                    <a:lnTo>
                      <a:pt x="90" y="567"/>
                    </a:lnTo>
                    <a:lnTo>
                      <a:pt x="90" y="639"/>
                    </a:lnTo>
                    <a:lnTo>
                      <a:pt x="813" y="639"/>
                    </a:lnTo>
                    <a:lnTo>
                      <a:pt x="813" y="567"/>
                    </a:lnTo>
                    <a:close/>
                    <a:moveTo>
                      <a:pt x="884" y="388"/>
                    </a:moveTo>
                    <a:lnTo>
                      <a:pt x="884" y="909"/>
                    </a:lnTo>
                    <a:lnTo>
                      <a:pt x="0" y="909"/>
                    </a:lnTo>
                    <a:lnTo>
                      <a:pt x="0" y="269"/>
                    </a:lnTo>
                    <a:lnTo>
                      <a:pt x="147" y="389"/>
                    </a:lnTo>
                    <a:lnTo>
                      <a:pt x="148" y="265"/>
                    </a:lnTo>
                    <a:lnTo>
                      <a:pt x="283" y="388"/>
                    </a:lnTo>
                    <a:lnTo>
                      <a:pt x="282" y="260"/>
                    </a:lnTo>
                    <a:lnTo>
                      <a:pt x="405" y="388"/>
                    </a:lnTo>
                    <a:lnTo>
                      <a:pt x="406" y="259"/>
                    </a:lnTo>
                    <a:lnTo>
                      <a:pt x="520" y="388"/>
                    </a:lnTo>
                    <a:lnTo>
                      <a:pt x="622" y="388"/>
                    </a:lnTo>
                    <a:lnTo>
                      <a:pt x="622" y="0"/>
                    </a:lnTo>
                    <a:lnTo>
                      <a:pt x="708" y="0"/>
                    </a:lnTo>
                    <a:lnTo>
                      <a:pt x="708" y="388"/>
                    </a:lnTo>
                    <a:lnTo>
                      <a:pt x="759" y="388"/>
                    </a:lnTo>
                    <a:lnTo>
                      <a:pt x="759" y="0"/>
                    </a:lnTo>
                    <a:lnTo>
                      <a:pt x="845" y="0"/>
                    </a:lnTo>
                    <a:lnTo>
                      <a:pt x="845" y="388"/>
                    </a:lnTo>
                    <a:lnTo>
                      <a:pt x="884" y="388"/>
                    </a:lnTo>
                    <a:close/>
                  </a:path>
                </a:pathLst>
              </a:custGeom>
              <a:solidFill>
                <a:schemeClr val="tx1">
                  <a:lumMod val="50000"/>
                  <a:lumOff val="50000"/>
                </a:schemeClr>
              </a:solidFill>
              <a:ln>
                <a:noFill/>
              </a:ln>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67" b="0" i="0" u="none" strike="noStrike" kern="0" cap="none" spc="0" normalizeH="0" baseline="0" noProof="0" dirty="0">
                  <a:ln>
                    <a:noFill/>
                  </a:ln>
                  <a:solidFill>
                    <a:srgbClr val="000000"/>
                  </a:solidFill>
                  <a:effectLst/>
                  <a:uLnTx/>
                  <a:uFillTx/>
                  <a:latin typeface="Arial"/>
                  <a:cs typeface="Arial"/>
                  <a:sym typeface="Arial"/>
                </a:endParaRPr>
              </a:p>
            </p:txBody>
          </p:sp>
        </p:grpSp>
      </p:grpSp>
      <p:sp>
        <p:nvSpPr>
          <p:cNvPr id="154" name="TextBox 153"/>
          <p:cNvSpPr txBox="1"/>
          <p:nvPr/>
        </p:nvSpPr>
        <p:spPr>
          <a:xfrm>
            <a:off x="4653204" y="4034026"/>
            <a:ext cx="1786152" cy="256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67" b="0" i="0" u="none" strike="noStrike" kern="0" cap="none" spc="0" normalizeH="0" baseline="0" noProof="0" dirty="0">
                <a:ln>
                  <a:noFill/>
                </a:ln>
                <a:solidFill>
                  <a:srgbClr val="757679"/>
                </a:solidFill>
                <a:effectLst/>
                <a:uLnTx/>
                <a:uFillTx/>
                <a:latin typeface="Arial"/>
                <a:ea typeface="+mn-ea"/>
                <a:cs typeface="Arial"/>
                <a:sym typeface="Arial"/>
              </a:rPr>
              <a:t>Manufacturer</a:t>
            </a:r>
          </a:p>
        </p:txBody>
      </p:sp>
      <p:grpSp>
        <p:nvGrpSpPr>
          <p:cNvPr id="155" name="Group 154" descr="image of an Assembler"/>
          <p:cNvGrpSpPr/>
          <p:nvPr/>
        </p:nvGrpSpPr>
        <p:grpSpPr>
          <a:xfrm>
            <a:off x="2438396" y="3452798"/>
            <a:ext cx="565000" cy="692437"/>
            <a:chOff x="6632575" y="4940300"/>
            <a:chExt cx="733425" cy="842963"/>
          </a:xfrm>
          <a:solidFill>
            <a:srgbClr val="8F9092"/>
          </a:solidFill>
        </p:grpSpPr>
        <p:sp>
          <p:nvSpPr>
            <p:cNvPr id="156" name="Freeform 63"/>
            <p:cNvSpPr>
              <a:spLocks/>
            </p:cNvSpPr>
            <p:nvPr/>
          </p:nvSpPr>
          <p:spPr bwMode="auto">
            <a:xfrm>
              <a:off x="6781800" y="5135563"/>
              <a:ext cx="87313" cy="106363"/>
            </a:xfrm>
            <a:custGeom>
              <a:avLst/>
              <a:gdLst>
                <a:gd name="T0" fmla="*/ 166 w 278"/>
                <a:gd name="T1" fmla="*/ 17 h 333"/>
                <a:gd name="T2" fmla="*/ 165 w 278"/>
                <a:gd name="T3" fmla="*/ 44 h 333"/>
                <a:gd name="T4" fmla="*/ 166 w 278"/>
                <a:gd name="T5" fmla="*/ 59 h 333"/>
                <a:gd name="T6" fmla="*/ 175 w 278"/>
                <a:gd name="T7" fmla="*/ 65 h 333"/>
                <a:gd name="T8" fmla="*/ 201 w 278"/>
                <a:gd name="T9" fmla="*/ 77 h 333"/>
                <a:gd name="T10" fmla="*/ 232 w 278"/>
                <a:gd name="T11" fmla="*/ 96 h 333"/>
                <a:gd name="T12" fmla="*/ 251 w 278"/>
                <a:gd name="T13" fmla="*/ 114 h 333"/>
                <a:gd name="T14" fmla="*/ 264 w 278"/>
                <a:gd name="T15" fmla="*/ 129 h 333"/>
                <a:gd name="T16" fmla="*/ 273 w 278"/>
                <a:gd name="T17" fmla="*/ 150 h 333"/>
                <a:gd name="T18" fmla="*/ 278 w 278"/>
                <a:gd name="T19" fmla="*/ 173 h 333"/>
                <a:gd name="T20" fmla="*/ 276 w 278"/>
                <a:gd name="T21" fmla="*/ 202 h 333"/>
                <a:gd name="T22" fmla="*/ 267 w 278"/>
                <a:gd name="T23" fmla="*/ 233 h 333"/>
                <a:gd name="T24" fmla="*/ 248 w 278"/>
                <a:gd name="T25" fmla="*/ 267 h 333"/>
                <a:gd name="T26" fmla="*/ 226 w 278"/>
                <a:gd name="T27" fmla="*/ 293 h 333"/>
                <a:gd name="T28" fmla="*/ 203 w 278"/>
                <a:gd name="T29" fmla="*/ 312 h 333"/>
                <a:gd name="T30" fmla="*/ 180 w 278"/>
                <a:gd name="T31" fmla="*/ 324 h 333"/>
                <a:gd name="T32" fmla="*/ 156 w 278"/>
                <a:gd name="T33" fmla="*/ 331 h 333"/>
                <a:gd name="T34" fmla="*/ 134 w 278"/>
                <a:gd name="T35" fmla="*/ 333 h 333"/>
                <a:gd name="T36" fmla="*/ 112 w 278"/>
                <a:gd name="T37" fmla="*/ 331 h 333"/>
                <a:gd name="T38" fmla="*/ 92 w 278"/>
                <a:gd name="T39" fmla="*/ 325 h 333"/>
                <a:gd name="T40" fmla="*/ 76 w 278"/>
                <a:gd name="T41" fmla="*/ 317 h 333"/>
                <a:gd name="T42" fmla="*/ 61 w 278"/>
                <a:gd name="T43" fmla="*/ 307 h 333"/>
                <a:gd name="T44" fmla="*/ 48 w 278"/>
                <a:gd name="T45" fmla="*/ 296 h 333"/>
                <a:gd name="T46" fmla="*/ 38 w 278"/>
                <a:gd name="T47" fmla="*/ 283 h 333"/>
                <a:gd name="T48" fmla="*/ 26 w 278"/>
                <a:gd name="T49" fmla="*/ 259 h 333"/>
                <a:gd name="T50" fmla="*/ 17 w 278"/>
                <a:gd name="T51" fmla="*/ 226 h 333"/>
                <a:gd name="T52" fmla="*/ 11 w 278"/>
                <a:gd name="T53" fmla="*/ 191 h 333"/>
                <a:gd name="T54" fmla="*/ 4 w 278"/>
                <a:gd name="T55" fmla="*/ 167 h 333"/>
                <a:gd name="T56" fmla="*/ 0 w 278"/>
                <a:gd name="T57" fmla="*/ 153 h 333"/>
                <a:gd name="T58" fmla="*/ 0 w 278"/>
                <a:gd name="T59" fmla="*/ 147 h 333"/>
                <a:gd name="T60" fmla="*/ 4 w 278"/>
                <a:gd name="T61" fmla="*/ 143 h 333"/>
                <a:gd name="T62" fmla="*/ 12 w 278"/>
                <a:gd name="T63" fmla="*/ 140 h 333"/>
                <a:gd name="T64" fmla="*/ 25 w 278"/>
                <a:gd name="T65" fmla="*/ 140 h 333"/>
                <a:gd name="T66" fmla="*/ 36 w 278"/>
                <a:gd name="T67" fmla="*/ 142 h 333"/>
                <a:gd name="T68" fmla="*/ 46 w 278"/>
                <a:gd name="T69" fmla="*/ 149 h 333"/>
                <a:gd name="T70" fmla="*/ 53 w 278"/>
                <a:gd name="T71" fmla="*/ 158 h 333"/>
                <a:gd name="T72" fmla="*/ 68 w 278"/>
                <a:gd name="T73" fmla="*/ 186 h 333"/>
                <a:gd name="T74" fmla="*/ 82 w 278"/>
                <a:gd name="T75" fmla="*/ 213 h 333"/>
                <a:gd name="T76" fmla="*/ 89 w 278"/>
                <a:gd name="T77" fmla="*/ 221 h 333"/>
                <a:gd name="T78" fmla="*/ 98 w 278"/>
                <a:gd name="T79" fmla="*/ 227 h 333"/>
                <a:gd name="T80" fmla="*/ 110 w 278"/>
                <a:gd name="T81" fmla="*/ 231 h 333"/>
                <a:gd name="T82" fmla="*/ 121 w 278"/>
                <a:gd name="T83" fmla="*/ 232 h 333"/>
                <a:gd name="T84" fmla="*/ 134 w 278"/>
                <a:gd name="T85" fmla="*/ 230 h 333"/>
                <a:gd name="T86" fmla="*/ 147 w 278"/>
                <a:gd name="T87" fmla="*/ 224 h 333"/>
                <a:gd name="T88" fmla="*/ 160 w 278"/>
                <a:gd name="T89" fmla="*/ 214 h 333"/>
                <a:gd name="T90" fmla="*/ 172 w 278"/>
                <a:gd name="T91" fmla="*/ 200 h 333"/>
                <a:gd name="T92" fmla="*/ 179 w 278"/>
                <a:gd name="T93" fmla="*/ 186 h 333"/>
                <a:gd name="T94" fmla="*/ 181 w 278"/>
                <a:gd name="T95" fmla="*/ 171 h 333"/>
                <a:gd name="T96" fmla="*/ 179 w 278"/>
                <a:gd name="T97" fmla="*/ 158 h 333"/>
                <a:gd name="T98" fmla="*/ 173 w 278"/>
                <a:gd name="T99" fmla="*/ 146 h 333"/>
                <a:gd name="T100" fmla="*/ 163 w 278"/>
                <a:gd name="T101" fmla="*/ 136 h 333"/>
                <a:gd name="T102" fmla="*/ 153 w 278"/>
                <a:gd name="T103" fmla="*/ 128 h 333"/>
                <a:gd name="T104" fmla="*/ 140 w 278"/>
                <a:gd name="T105" fmla="*/ 124 h 333"/>
                <a:gd name="T106" fmla="*/ 126 w 278"/>
                <a:gd name="T107" fmla="*/ 122 h 333"/>
                <a:gd name="T108" fmla="*/ 116 w 278"/>
                <a:gd name="T109" fmla="*/ 114 h 333"/>
                <a:gd name="T110" fmla="*/ 107 w 278"/>
                <a:gd name="T111" fmla="*/ 100 h 333"/>
                <a:gd name="T112" fmla="*/ 103 w 278"/>
                <a:gd name="T113" fmla="*/ 82 h 333"/>
                <a:gd name="T114" fmla="*/ 98 w 278"/>
                <a:gd name="T115" fmla="*/ 52 h 333"/>
                <a:gd name="T116" fmla="*/ 98 w 278"/>
                <a:gd name="T117" fmla="*/ 13 h 333"/>
                <a:gd name="T118" fmla="*/ 166 w 278"/>
                <a:gd name="T119" fmla="*/ 1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8" h="333">
                  <a:moveTo>
                    <a:pt x="166" y="11"/>
                  </a:moveTo>
                  <a:lnTo>
                    <a:pt x="166" y="17"/>
                  </a:lnTo>
                  <a:lnTo>
                    <a:pt x="165" y="29"/>
                  </a:lnTo>
                  <a:lnTo>
                    <a:pt x="165" y="44"/>
                  </a:lnTo>
                  <a:lnTo>
                    <a:pt x="163" y="55"/>
                  </a:lnTo>
                  <a:lnTo>
                    <a:pt x="166" y="59"/>
                  </a:lnTo>
                  <a:lnTo>
                    <a:pt x="169" y="62"/>
                  </a:lnTo>
                  <a:lnTo>
                    <a:pt x="175" y="65"/>
                  </a:lnTo>
                  <a:lnTo>
                    <a:pt x="182" y="69"/>
                  </a:lnTo>
                  <a:lnTo>
                    <a:pt x="201" y="77"/>
                  </a:lnTo>
                  <a:lnTo>
                    <a:pt x="220" y="88"/>
                  </a:lnTo>
                  <a:lnTo>
                    <a:pt x="232" y="96"/>
                  </a:lnTo>
                  <a:lnTo>
                    <a:pt x="245" y="107"/>
                  </a:lnTo>
                  <a:lnTo>
                    <a:pt x="251" y="114"/>
                  </a:lnTo>
                  <a:lnTo>
                    <a:pt x="258" y="122"/>
                  </a:lnTo>
                  <a:lnTo>
                    <a:pt x="264" y="129"/>
                  </a:lnTo>
                  <a:lnTo>
                    <a:pt x="268" y="140"/>
                  </a:lnTo>
                  <a:lnTo>
                    <a:pt x="273" y="150"/>
                  </a:lnTo>
                  <a:lnTo>
                    <a:pt x="276" y="161"/>
                  </a:lnTo>
                  <a:lnTo>
                    <a:pt x="278" y="173"/>
                  </a:lnTo>
                  <a:lnTo>
                    <a:pt x="278" y="187"/>
                  </a:lnTo>
                  <a:lnTo>
                    <a:pt x="276" y="202"/>
                  </a:lnTo>
                  <a:lnTo>
                    <a:pt x="273" y="216"/>
                  </a:lnTo>
                  <a:lnTo>
                    <a:pt x="267" y="233"/>
                  </a:lnTo>
                  <a:lnTo>
                    <a:pt x="258" y="250"/>
                  </a:lnTo>
                  <a:lnTo>
                    <a:pt x="248" y="267"/>
                  </a:lnTo>
                  <a:lnTo>
                    <a:pt x="238" y="280"/>
                  </a:lnTo>
                  <a:lnTo>
                    <a:pt x="226" y="293"/>
                  </a:lnTo>
                  <a:lnTo>
                    <a:pt x="215" y="304"/>
                  </a:lnTo>
                  <a:lnTo>
                    <a:pt x="203" y="312"/>
                  </a:lnTo>
                  <a:lnTo>
                    <a:pt x="191" y="320"/>
                  </a:lnTo>
                  <a:lnTo>
                    <a:pt x="180" y="324"/>
                  </a:lnTo>
                  <a:lnTo>
                    <a:pt x="168" y="329"/>
                  </a:lnTo>
                  <a:lnTo>
                    <a:pt x="156" y="331"/>
                  </a:lnTo>
                  <a:lnTo>
                    <a:pt x="145" y="333"/>
                  </a:lnTo>
                  <a:lnTo>
                    <a:pt x="134" y="333"/>
                  </a:lnTo>
                  <a:lnTo>
                    <a:pt x="123" y="332"/>
                  </a:lnTo>
                  <a:lnTo>
                    <a:pt x="112" y="331"/>
                  </a:lnTo>
                  <a:lnTo>
                    <a:pt x="102" y="329"/>
                  </a:lnTo>
                  <a:lnTo>
                    <a:pt x="92" y="325"/>
                  </a:lnTo>
                  <a:lnTo>
                    <a:pt x="84" y="322"/>
                  </a:lnTo>
                  <a:lnTo>
                    <a:pt x="76" y="317"/>
                  </a:lnTo>
                  <a:lnTo>
                    <a:pt x="68" y="313"/>
                  </a:lnTo>
                  <a:lnTo>
                    <a:pt x="61" y="307"/>
                  </a:lnTo>
                  <a:lnTo>
                    <a:pt x="54" y="302"/>
                  </a:lnTo>
                  <a:lnTo>
                    <a:pt x="48" y="296"/>
                  </a:lnTo>
                  <a:lnTo>
                    <a:pt x="43" y="289"/>
                  </a:lnTo>
                  <a:lnTo>
                    <a:pt x="38" y="283"/>
                  </a:lnTo>
                  <a:lnTo>
                    <a:pt x="34" y="275"/>
                  </a:lnTo>
                  <a:lnTo>
                    <a:pt x="26" y="259"/>
                  </a:lnTo>
                  <a:lnTo>
                    <a:pt x="20" y="243"/>
                  </a:lnTo>
                  <a:lnTo>
                    <a:pt x="17" y="226"/>
                  </a:lnTo>
                  <a:lnTo>
                    <a:pt x="14" y="208"/>
                  </a:lnTo>
                  <a:lnTo>
                    <a:pt x="11" y="191"/>
                  </a:lnTo>
                  <a:lnTo>
                    <a:pt x="7" y="178"/>
                  </a:lnTo>
                  <a:lnTo>
                    <a:pt x="4" y="167"/>
                  </a:lnTo>
                  <a:lnTo>
                    <a:pt x="0" y="158"/>
                  </a:lnTo>
                  <a:lnTo>
                    <a:pt x="0" y="153"/>
                  </a:lnTo>
                  <a:lnTo>
                    <a:pt x="0" y="150"/>
                  </a:lnTo>
                  <a:lnTo>
                    <a:pt x="0" y="147"/>
                  </a:lnTo>
                  <a:lnTo>
                    <a:pt x="1" y="145"/>
                  </a:lnTo>
                  <a:lnTo>
                    <a:pt x="4" y="143"/>
                  </a:lnTo>
                  <a:lnTo>
                    <a:pt x="7" y="141"/>
                  </a:lnTo>
                  <a:lnTo>
                    <a:pt x="12" y="140"/>
                  </a:lnTo>
                  <a:lnTo>
                    <a:pt x="19" y="140"/>
                  </a:lnTo>
                  <a:lnTo>
                    <a:pt x="25" y="140"/>
                  </a:lnTo>
                  <a:lnTo>
                    <a:pt x="31" y="140"/>
                  </a:lnTo>
                  <a:lnTo>
                    <a:pt x="36" y="142"/>
                  </a:lnTo>
                  <a:lnTo>
                    <a:pt x="41" y="145"/>
                  </a:lnTo>
                  <a:lnTo>
                    <a:pt x="46" y="149"/>
                  </a:lnTo>
                  <a:lnTo>
                    <a:pt x="49" y="153"/>
                  </a:lnTo>
                  <a:lnTo>
                    <a:pt x="53" y="158"/>
                  </a:lnTo>
                  <a:lnTo>
                    <a:pt x="56" y="163"/>
                  </a:lnTo>
                  <a:lnTo>
                    <a:pt x="68" y="186"/>
                  </a:lnTo>
                  <a:lnTo>
                    <a:pt x="78" y="208"/>
                  </a:lnTo>
                  <a:lnTo>
                    <a:pt x="82" y="213"/>
                  </a:lnTo>
                  <a:lnTo>
                    <a:pt x="85" y="217"/>
                  </a:lnTo>
                  <a:lnTo>
                    <a:pt x="89" y="221"/>
                  </a:lnTo>
                  <a:lnTo>
                    <a:pt x="94" y="224"/>
                  </a:lnTo>
                  <a:lnTo>
                    <a:pt x="98" y="227"/>
                  </a:lnTo>
                  <a:lnTo>
                    <a:pt x="104" y="230"/>
                  </a:lnTo>
                  <a:lnTo>
                    <a:pt x="110" y="231"/>
                  </a:lnTo>
                  <a:lnTo>
                    <a:pt x="116" y="232"/>
                  </a:lnTo>
                  <a:lnTo>
                    <a:pt x="121" y="232"/>
                  </a:lnTo>
                  <a:lnTo>
                    <a:pt x="127" y="231"/>
                  </a:lnTo>
                  <a:lnTo>
                    <a:pt x="134" y="230"/>
                  </a:lnTo>
                  <a:lnTo>
                    <a:pt x="140" y="227"/>
                  </a:lnTo>
                  <a:lnTo>
                    <a:pt x="147" y="224"/>
                  </a:lnTo>
                  <a:lnTo>
                    <a:pt x="154" y="220"/>
                  </a:lnTo>
                  <a:lnTo>
                    <a:pt x="160" y="214"/>
                  </a:lnTo>
                  <a:lnTo>
                    <a:pt x="167" y="207"/>
                  </a:lnTo>
                  <a:lnTo>
                    <a:pt x="172" y="200"/>
                  </a:lnTo>
                  <a:lnTo>
                    <a:pt x="176" y="192"/>
                  </a:lnTo>
                  <a:lnTo>
                    <a:pt x="179" y="186"/>
                  </a:lnTo>
                  <a:lnTo>
                    <a:pt x="181" y="179"/>
                  </a:lnTo>
                  <a:lnTo>
                    <a:pt x="181" y="171"/>
                  </a:lnTo>
                  <a:lnTo>
                    <a:pt x="180" y="164"/>
                  </a:lnTo>
                  <a:lnTo>
                    <a:pt x="179" y="158"/>
                  </a:lnTo>
                  <a:lnTo>
                    <a:pt x="176" y="152"/>
                  </a:lnTo>
                  <a:lnTo>
                    <a:pt x="173" y="146"/>
                  </a:lnTo>
                  <a:lnTo>
                    <a:pt x="168" y="141"/>
                  </a:lnTo>
                  <a:lnTo>
                    <a:pt x="163" y="136"/>
                  </a:lnTo>
                  <a:lnTo>
                    <a:pt x="159" y="132"/>
                  </a:lnTo>
                  <a:lnTo>
                    <a:pt x="153" y="128"/>
                  </a:lnTo>
                  <a:lnTo>
                    <a:pt x="146" y="126"/>
                  </a:lnTo>
                  <a:lnTo>
                    <a:pt x="140" y="124"/>
                  </a:lnTo>
                  <a:lnTo>
                    <a:pt x="133" y="124"/>
                  </a:lnTo>
                  <a:lnTo>
                    <a:pt x="126" y="122"/>
                  </a:lnTo>
                  <a:lnTo>
                    <a:pt x="120" y="119"/>
                  </a:lnTo>
                  <a:lnTo>
                    <a:pt x="116" y="114"/>
                  </a:lnTo>
                  <a:lnTo>
                    <a:pt x="111" y="108"/>
                  </a:lnTo>
                  <a:lnTo>
                    <a:pt x="107" y="100"/>
                  </a:lnTo>
                  <a:lnTo>
                    <a:pt x="105" y="92"/>
                  </a:lnTo>
                  <a:lnTo>
                    <a:pt x="103" y="82"/>
                  </a:lnTo>
                  <a:lnTo>
                    <a:pt x="100" y="73"/>
                  </a:lnTo>
                  <a:lnTo>
                    <a:pt x="98" y="52"/>
                  </a:lnTo>
                  <a:lnTo>
                    <a:pt x="98" y="32"/>
                  </a:lnTo>
                  <a:lnTo>
                    <a:pt x="98" y="13"/>
                  </a:lnTo>
                  <a:lnTo>
                    <a:pt x="99" y="0"/>
                  </a:lnTo>
                  <a:lnTo>
                    <a:pt x="166" y="11"/>
                  </a:ln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57" name="Freeform 64"/>
            <p:cNvSpPr>
              <a:spLocks/>
            </p:cNvSpPr>
            <p:nvPr/>
          </p:nvSpPr>
          <p:spPr bwMode="auto">
            <a:xfrm>
              <a:off x="6632575" y="5562600"/>
              <a:ext cx="733425" cy="69850"/>
            </a:xfrm>
            <a:custGeom>
              <a:avLst/>
              <a:gdLst>
                <a:gd name="T0" fmla="*/ 2308 w 2309"/>
                <a:gd name="T1" fmla="*/ 121 h 220"/>
                <a:gd name="T2" fmla="*/ 2303 w 2309"/>
                <a:gd name="T3" fmla="*/ 142 h 220"/>
                <a:gd name="T4" fmla="*/ 2294 w 2309"/>
                <a:gd name="T5" fmla="*/ 162 h 220"/>
                <a:gd name="T6" fmla="*/ 2280 w 2309"/>
                <a:gd name="T7" fmla="*/ 179 h 220"/>
                <a:gd name="T8" fmla="*/ 2262 w 2309"/>
                <a:gd name="T9" fmla="*/ 195 h 220"/>
                <a:gd name="T10" fmla="*/ 2241 w 2309"/>
                <a:gd name="T11" fmla="*/ 206 h 220"/>
                <a:gd name="T12" fmla="*/ 2219 w 2309"/>
                <a:gd name="T13" fmla="*/ 215 h 220"/>
                <a:gd name="T14" fmla="*/ 2194 w 2309"/>
                <a:gd name="T15" fmla="*/ 220 h 220"/>
                <a:gd name="T16" fmla="*/ 128 w 2309"/>
                <a:gd name="T17" fmla="*/ 220 h 220"/>
                <a:gd name="T18" fmla="*/ 102 w 2309"/>
                <a:gd name="T19" fmla="*/ 218 h 220"/>
                <a:gd name="T20" fmla="*/ 78 w 2309"/>
                <a:gd name="T21" fmla="*/ 211 h 220"/>
                <a:gd name="T22" fmla="*/ 56 w 2309"/>
                <a:gd name="T23" fmla="*/ 201 h 220"/>
                <a:gd name="T24" fmla="*/ 37 w 2309"/>
                <a:gd name="T25" fmla="*/ 187 h 220"/>
                <a:gd name="T26" fmla="*/ 21 w 2309"/>
                <a:gd name="T27" fmla="*/ 171 h 220"/>
                <a:gd name="T28" fmla="*/ 9 w 2309"/>
                <a:gd name="T29" fmla="*/ 152 h 220"/>
                <a:gd name="T30" fmla="*/ 2 w 2309"/>
                <a:gd name="T31" fmla="*/ 132 h 220"/>
                <a:gd name="T32" fmla="*/ 0 w 2309"/>
                <a:gd name="T33" fmla="*/ 109 h 220"/>
                <a:gd name="T34" fmla="*/ 2 w 2309"/>
                <a:gd name="T35" fmla="*/ 88 h 220"/>
                <a:gd name="T36" fmla="*/ 9 w 2309"/>
                <a:gd name="T37" fmla="*/ 67 h 220"/>
                <a:gd name="T38" fmla="*/ 21 w 2309"/>
                <a:gd name="T39" fmla="*/ 49 h 220"/>
                <a:gd name="T40" fmla="*/ 37 w 2309"/>
                <a:gd name="T41" fmla="*/ 32 h 220"/>
                <a:gd name="T42" fmla="*/ 56 w 2309"/>
                <a:gd name="T43" fmla="*/ 18 h 220"/>
                <a:gd name="T44" fmla="*/ 78 w 2309"/>
                <a:gd name="T45" fmla="*/ 8 h 220"/>
                <a:gd name="T46" fmla="*/ 102 w 2309"/>
                <a:gd name="T47" fmla="*/ 2 h 220"/>
                <a:gd name="T48" fmla="*/ 128 w 2309"/>
                <a:gd name="T49" fmla="*/ 0 h 220"/>
                <a:gd name="T50" fmla="*/ 2194 w 2309"/>
                <a:gd name="T51" fmla="*/ 0 h 220"/>
                <a:gd name="T52" fmla="*/ 2219 w 2309"/>
                <a:gd name="T53" fmla="*/ 5 h 220"/>
                <a:gd name="T54" fmla="*/ 2241 w 2309"/>
                <a:gd name="T55" fmla="*/ 14 h 220"/>
                <a:gd name="T56" fmla="*/ 2262 w 2309"/>
                <a:gd name="T57" fmla="*/ 25 h 220"/>
                <a:gd name="T58" fmla="*/ 2280 w 2309"/>
                <a:gd name="T59" fmla="*/ 40 h 220"/>
                <a:gd name="T60" fmla="*/ 2294 w 2309"/>
                <a:gd name="T61" fmla="*/ 58 h 220"/>
                <a:gd name="T62" fmla="*/ 2303 w 2309"/>
                <a:gd name="T63" fmla="*/ 77 h 220"/>
                <a:gd name="T64" fmla="*/ 2308 w 2309"/>
                <a:gd name="T65" fmla="*/ 9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09" h="220">
                  <a:moveTo>
                    <a:pt x="2309" y="109"/>
                  </a:moveTo>
                  <a:lnTo>
                    <a:pt x="2308" y="121"/>
                  </a:lnTo>
                  <a:lnTo>
                    <a:pt x="2307" y="132"/>
                  </a:lnTo>
                  <a:lnTo>
                    <a:pt x="2303" y="142"/>
                  </a:lnTo>
                  <a:lnTo>
                    <a:pt x="2299" y="152"/>
                  </a:lnTo>
                  <a:lnTo>
                    <a:pt x="2294" y="162"/>
                  </a:lnTo>
                  <a:lnTo>
                    <a:pt x="2287" y="171"/>
                  </a:lnTo>
                  <a:lnTo>
                    <a:pt x="2280" y="179"/>
                  </a:lnTo>
                  <a:lnTo>
                    <a:pt x="2272" y="187"/>
                  </a:lnTo>
                  <a:lnTo>
                    <a:pt x="2262" y="195"/>
                  </a:lnTo>
                  <a:lnTo>
                    <a:pt x="2252" y="201"/>
                  </a:lnTo>
                  <a:lnTo>
                    <a:pt x="2241" y="206"/>
                  </a:lnTo>
                  <a:lnTo>
                    <a:pt x="2231" y="211"/>
                  </a:lnTo>
                  <a:lnTo>
                    <a:pt x="2219" y="215"/>
                  </a:lnTo>
                  <a:lnTo>
                    <a:pt x="2206" y="218"/>
                  </a:lnTo>
                  <a:lnTo>
                    <a:pt x="2194" y="220"/>
                  </a:lnTo>
                  <a:lnTo>
                    <a:pt x="2181" y="220"/>
                  </a:lnTo>
                  <a:lnTo>
                    <a:pt x="128" y="220"/>
                  </a:lnTo>
                  <a:lnTo>
                    <a:pt x="114" y="220"/>
                  </a:lnTo>
                  <a:lnTo>
                    <a:pt x="102" y="218"/>
                  </a:lnTo>
                  <a:lnTo>
                    <a:pt x="90" y="215"/>
                  </a:lnTo>
                  <a:lnTo>
                    <a:pt x="78" y="211"/>
                  </a:lnTo>
                  <a:lnTo>
                    <a:pt x="66" y="206"/>
                  </a:lnTo>
                  <a:lnTo>
                    <a:pt x="56" y="201"/>
                  </a:lnTo>
                  <a:lnTo>
                    <a:pt x="47" y="195"/>
                  </a:lnTo>
                  <a:lnTo>
                    <a:pt x="37" y="187"/>
                  </a:lnTo>
                  <a:lnTo>
                    <a:pt x="29" y="179"/>
                  </a:lnTo>
                  <a:lnTo>
                    <a:pt x="21" y="171"/>
                  </a:lnTo>
                  <a:lnTo>
                    <a:pt x="15" y="162"/>
                  </a:lnTo>
                  <a:lnTo>
                    <a:pt x="9" y="152"/>
                  </a:lnTo>
                  <a:lnTo>
                    <a:pt x="6" y="142"/>
                  </a:lnTo>
                  <a:lnTo>
                    <a:pt x="2" y="132"/>
                  </a:lnTo>
                  <a:lnTo>
                    <a:pt x="0" y="121"/>
                  </a:lnTo>
                  <a:lnTo>
                    <a:pt x="0" y="109"/>
                  </a:lnTo>
                  <a:lnTo>
                    <a:pt x="0" y="98"/>
                  </a:lnTo>
                  <a:lnTo>
                    <a:pt x="2" y="88"/>
                  </a:lnTo>
                  <a:lnTo>
                    <a:pt x="6" y="77"/>
                  </a:lnTo>
                  <a:lnTo>
                    <a:pt x="9" y="67"/>
                  </a:lnTo>
                  <a:lnTo>
                    <a:pt x="15" y="58"/>
                  </a:lnTo>
                  <a:lnTo>
                    <a:pt x="21" y="49"/>
                  </a:lnTo>
                  <a:lnTo>
                    <a:pt x="29" y="40"/>
                  </a:lnTo>
                  <a:lnTo>
                    <a:pt x="37" y="32"/>
                  </a:lnTo>
                  <a:lnTo>
                    <a:pt x="47" y="25"/>
                  </a:lnTo>
                  <a:lnTo>
                    <a:pt x="56" y="18"/>
                  </a:lnTo>
                  <a:lnTo>
                    <a:pt x="66" y="14"/>
                  </a:lnTo>
                  <a:lnTo>
                    <a:pt x="78" y="8"/>
                  </a:lnTo>
                  <a:lnTo>
                    <a:pt x="90" y="5"/>
                  </a:lnTo>
                  <a:lnTo>
                    <a:pt x="102" y="2"/>
                  </a:lnTo>
                  <a:lnTo>
                    <a:pt x="114" y="0"/>
                  </a:lnTo>
                  <a:lnTo>
                    <a:pt x="128" y="0"/>
                  </a:lnTo>
                  <a:lnTo>
                    <a:pt x="2181" y="0"/>
                  </a:lnTo>
                  <a:lnTo>
                    <a:pt x="2194" y="0"/>
                  </a:lnTo>
                  <a:lnTo>
                    <a:pt x="2206" y="2"/>
                  </a:lnTo>
                  <a:lnTo>
                    <a:pt x="2219" y="5"/>
                  </a:lnTo>
                  <a:lnTo>
                    <a:pt x="2231" y="8"/>
                  </a:lnTo>
                  <a:lnTo>
                    <a:pt x="2241" y="14"/>
                  </a:lnTo>
                  <a:lnTo>
                    <a:pt x="2252" y="18"/>
                  </a:lnTo>
                  <a:lnTo>
                    <a:pt x="2262" y="25"/>
                  </a:lnTo>
                  <a:lnTo>
                    <a:pt x="2272" y="32"/>
                  </a:lnTo>
                  <a:lnTo>
                    <a:pt x="2280" y="40"/>
                  </a:lnTo>
                  <a:lnTo>
                    <a:pt x="2287" y="49"/>
                  </a:lnTo>
                  <a:lnTo>
                    <a:pt x="2294" y="58"/>
                  </a:lnTo>
                  <a:lnTo>
                    <a:pt x="2299" y="67"/>
                  </a:lnTo>
                  <a:lnTo>
                    <a:pt x="2303" y="77"/>
                  </a:lnTo>
                  <a:lnTo>
                    <a:pt x="2307" y="88"/>
                  </a:lnTo>
                  <a:lnTo>
                    <a:pt x="2308" y="98"/>
                  </a:lnTo>
                  <a:lnTo>
                    <a:pt x="2309" y="109"/>
                  </a:ln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58" name="Freeform 65"/>
            <p:cNvSpPr>
              <a:spLocks/>
            </p:cNvSpPr>
            <p:nvPr/>
          </p:nvSpPr>
          <p:spPr bwMode="auto">
            <a:xfrm>
              <a:off x="7005638" y="5145088"/>
              <a:ext cx="350838" cy="404813"/>
            </a:xfrm>
            <a:custGeom>
              <a:avLst/>
              <a:gdLst>
                <a:gd name="T0" fmla="*/ 332 w 1105"/>
                <a:gd name="T1" fmla="*/ 0 h 1275"/>
                <a:gd name="T2" fmla="*/ 291 w 1105"/>
                <a:gd name="T3" fmla="*/ 3 h 1275"/>
                <a:gd name="T4" fmla="*/ 254 w 1105"/>
                <a:gd name="T5" fmla="*/ 13 h 1275"/>
                <a:gd name="T6" fmla="*/ 220 w 1105"/>
                <a:gd name="T7" fmla="*/ 28 h 1275"/>
                <a:gd name="T8" fmla="*/ 191 w 1105"/>
                <a:gd name="T9" fmla="*/ 49 h 1275"/>
                <a:gd name="T10" fmla="*/ 168 w 1105"/>
                <a:gd name="T11" fmla="*/ 74 h 1275"/>
                <a:gd name="T12" fmla="*/ 149 w 1105"/>
                <a:gd name="T13" fmla="*/ 102 h 1275"/>
                <a:gd name="T14" fmla="*/ 138 w 1105"/>
                <a:gd name="T15" fmla="*/ 133 h 1275"/>
                <a:gd name="T16" fmla="*/ 134 w 1105"/>
                <a:gd name="T17" fmla="*/ 167 h 1275"/>
                <a:gd name="T18" fmla="*/ 50 w 1105"/>
                <a:gd name="T19" fmla="*/ 763 h 1275"/>
                <a:gd name="T20" fmla="*/ 30 w 1105"/>
                <a:gd name="T21" fmla="*/ 767 h 1275"/>
                <a:gd name="T22" fmla="*/ 15 w 1105"/>
                <a:gd name="T23" fmla="*/ 779 h 1275"/>
                <a:gd name="T24" fmla="*/ 5 w 1105"/>
                <a:gd name="T25" fmla="*/ 797 h 1275"/>
                <a:gd name="T26" fmla="*/ 0 w 1105"/>
                <a:gd name="T27" fmla="*/ 818 h 1275"/>
                <a:gd name="T28" fmla="*/ 1 w 1105"/>
                <a:gd name="T29" fmla="*/ 1231 h 1275"/>
                <a:gd name="T30" fmla="*/ 8 w 1105"/>
                <a:gd name="T31" fmla="*/ 1250 h 1275"/>
                <a:gd name="T32" fmla="*/ 22 w 1105"/>
                <a:gd name="T33" fmla="*/ 1266 h 1275"/>
                <a:gd name="T34" fmla="*/ 41 w 1105"/>
                <a:gd name="T35" fmla="*/ 1274 h 1275"/>
                <a:gd name="T36" fmla="*/ 318 w 1105"/>
                <a:gd name="T37" fmla="*/ 1275 h 1275"/>
                <a:gd name="T38" fmla="*/ 322 w 1105"/>
                <a:gd name="T39" fmla="*/ 1275 h 1275"/>
                <a:gd name="T40" fmla="*/ 332 w 1105"/>
                <a:gd name="T41" fmla="*/ 1275 h 1275"/>
                <a:gd name="T42" fmla="*/ 926 w 1105"/>
                <a:gd name="T43" fmla="*/ 1274 h 1275"/>
                <a:gd name="T44" fmla="*/ 965 w 1105"/>
                <a:gd name="T45" fmla="*/ 1268 h 1275"/>
                <a:gd name="T46" fmla="*/ 1001 w 1105"/>
                <a:gd name="T47" fmla="*/ 1255 h 1275"/>
                <a:gd name="T48" fmla="*/ 1032 w 1105"/>
                <a:gd name="T49" fmla="*/ 1237 h 1275"/>
                <a:gd name="T50" fmla="*/ 1059 w 1105"/>
                <a:gd name="T51" fmla="*/ 1214 h 1275"/>
                <a:gd name="T52" fmla="*/ 1080 w 1105"/>
                <a:gd name="T53" fmla="*/ 1187 h 1275"/>
                <a:gd name="T54" fmla="*/ 1095 w 1105"/>
                <a:gd name="T55" fmla="*/ 1157 h 1275"/>
                <a:gd name="T56" fmla="*/ 1103 w 1105"/>
                <a:gd name="T57" fmla="*/ 1124 h 1275"/>
                <a:gd name="T58" fmla="*/ 1099 w 1105"/>
                <a:gd name="T59" fmla="*/ 1095 h 1275"/>
                <a:gd name="T60" fmla="*/ 1059 w 1105"/>
                <a:gd name="T61" fmla="*/ 1005 h 1275"/>
                <a:gd name="T62" fmla="*/ 988 w 1105"/>
                <a:gd name="T63" fmla="*/ 851 h 1275"/>
                <a:gd name="T64" fmla="*/ 898 w 1105"/>
                <a:gd name="T65" fmla="*/ 657 h 1275"/>
                <a:gd name="T66" fmla="*/ 797 w 1105"/>
                <a:gd name="T67" fmla="*/ 450 h 1275"/>
                <a:gd name="T68" fmla="*/ 721 w 1105"/>
                <a:gd name="T69" fmla="*/ 302 h 1275"/>
                <a:gd name="T70" fmla="*/ 672 w 1105"/>
                <a:gd name="T71" fmla="*/ 213 h 1275"/>
                <a:gd name="T72" fmla="*/ 627 w 1105"/>
                <a:gd name="T73" fmla="*/ 136 h 1275"/>
                <a:gd name="T74" fmla="*/ 585 w 1105"/>
                <a:gd name="T75" fmla="*/ 72 h 1275"/>
                <a:gd name="T76" fmla="*/ 550 w 1105"/>
                <a:gd name="T77" fmla="*/ 27 h 1275"/>
                <a:gd name="T78" fmla="*/ 521 w 1105"/>
                <a:gd name="T79" fmla="*/ 3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5" h="1275">
                  <a:moveTo>
                    <a:pt x="510" y="0"/>
                  </a:moveTo>
                  <a:lnTo>
                    <a:pt x="332" y="0"/>
                  </a:lnTo>
                  <a:lnTo>
                    <a:pt x="311" y="1"/>
                  </a:lnTo>
                  <a:lnTo>
                    <a:pt x="291" y="3"/>
                  </a:lnTo>
                  <a:lnTo>
                    <a:pt x="273" y="7"/>
                  </a:lnTo>
                  <a:lnTo>
                    <a:pt x="254" y="13"/>
                  </a:lnTo>
                  <a:lnTo>
                    <a:pt x="237" y="20"/>
                  </a:lnTo>
                  <a:lnTo>
                    <a:pt x="220" y="28"/>
                  </a:lnTo>
                  <a:lnTo>
                    <a:pt x="205" y="38"/>
                  </a:lnTo>
                  <a:lnTo>
                    <a:pt x="191" y="49"/>
                  </a:lnTo>
                  <a:lnTo>
                    <a:pt x="178" y="60"/>
                  </a:lnTo>
                  <a:lnTo>
                    <a:pt x="168" y="74"/>
                  </a:lnTo>
                  <a:lnTo>
                    <a:pt x="157" y="87"/>
                  </a:lnTo>
                  <a:lnTo>
                    <a:pt x="149" y="102"/>
                  </a:lnTo>
                  <a:lnTo>
                    <a:pt x="142" y="118"/>
                  </a:lnTo>
                  <a:lnTo>
                    <a:pt x="138" y="133"/>
                  </a:lnTo>
                  <a:lnTo>
                    <a:pt x="134" y="150"/>
                  </a:lnTo>
                  <a:lnTo>
                    <a:pt x="134" y="167"/>
                  </a:lnTo>
                  <a:lnTo>
                    <a:pt x="134" y="763"/>
                  </a:lnTo>
                  <a:lnTo>
                    <a:pt x="50" y="763"/>
                  </a:lnTo>
                  <a:lnTo>
                    <a:pt x="41" y="764"/>
                  </a:lnTo>
                  <a:lnTo>
                    <a:pt x="30" y="767"/>
                  </a:lnTo>
                  <a:lnTo>
                    <a:pt x="22" y="772"/>
                  </a:lnTo>
                  <a:lnTo>
                    <a:pt x="15" y="779"/>
                  </a:lnTo>
                  <a:lnTo>
                    <a:pt x="8" y="788"/>
                  </a:lnTo>
                  <a:lnTo>
                    <a:pt x="5" y="797"/>
                  </a:lnTo>
                  <a:lnTo>
                    <a:pt x="1" y="807"/>
                  </a:lnTo>
                  <a:lnTo>
                    <a:pt x="0" y="818"/>
                  </a:lnTo>
                  <a:lnTo>
                    <a:pt x="0" y="1220"/>
                  </a:lnTo>
                  <a:lnTo>
                    <a:pt x="1" y="1231"/>
                  </a:lnTo>
                  <a:lnTo>
                    <a:pt x="5" y="1241"/>
                  </a:lnTo>
                  <a:lnTo>
                    <a:pt x="8" y="1250"/>
                  </a:lnTo>
                  <a:lnTo>
                    <a:pt x="15" y="1259"/>
                  </a:lnTo>
                  <a:lnTo>
                    <a:pt x="22" y="1266"/>
                  </a:lnTo>
                  <a:lnTo>
                    <a:pt x="30" y="1271"/>
                  </a:lnTo>
                  <a:lnTo>
                    <a:pt x="41" y="1274"/>
                  </a:lnTo>
                  <a:lnTo>
                    <a:pt x="50" y="1275"/>
                  </a:lnTo>
                  <a:lnTo>
                    <a:pt x="318" y="1275"/>
                  </a:lnTo>
                  <a:lnTo>
                    <a:pt x="321" y="1275"/>
                  </a:lnTo>
                  <a:lnTo>
                    <a:pt x="322" y="1275"/>
                  </a:lnTo>
                  <a:lnTo>
                    <a:pt x="326" y="1275"/>
                  </a:lnTo>
                  <a:lnTo>
                    <a:pt x="332" y="1275"/>
                  </a:lnTo>
                  <a:lnTo>
                    <a:pt x="906" y="1275"/>
                  </a:lnTo>
                  <a:lnTo>
                    <a:pt x="926" y="1274"/>
                  </a:lnTo>
                  <a:lnTo>
                    <a:pt x="946" y="1272"/>
                  </a:lnTo>
                  <a:lnTo>
                    <a:pt x="965" y="1268"/>
                  </a:lnTo>
                  <a:lnTo>
                    <a:pt x="983" y="1263"/>
                  </a:lnTo>
                  <a:lnTo>
                    <a:pt x="1001" y="1255"/>
                  </a:lnTo>
                  <a:lnTo>
                    <a:pt x="1017" y="1247"/>
                  </a:lnTo>
                  <a:lnTo>
                    <a:pt x="1032" y="1237"/>
                  </a:lnTo>
                  <a:lnTo>
                    <a:pt x="1046" y="1227"/>
                  </a:lnTo>
                  <a:lnTo>
                    <a:pt x="1059" y="1214"/>
                  </a:lnTo>
                  <a:lnTo>
                    <a:pt x="1071" y="1202"/>
                  </a:lnTo>
                  <a:lnTo>
                    <a:pt x="1080" y="1187"/>
                  </a:lnTo>
                  <a:lnTo>
                    <a:pt x="1088" y="1173"/>
                  </a:lnTo>
                  <a:lnTo>
                    <a:pt x="1095" y="1157"/>
                  </a:lnTo>
                  <a:lnTo>
                    <a:pt x="1100" y="1141"/>
                  </a:lnTo>
                  <a:lnTo>
                    <a:pt x="1103" y="1124"/>
                  </a:lnTo>
                  <a:lnTo>
                    <a:pt x="1105" y="1107"/>
                  </a:lnTo>
                  <a:lnTo>
                    <a:pt x="1099" y="1095"/>
                  </a:lnTo>
                  <a:lnTo>
                    <a:pt x="1084" y="1060"/>
                  </a:lnTo>
                  <a:lnTo>
                    <a:pt x="1059" y="1005"/>
                  </a:lnTo>
                  <a:lnTo>
                    <a:pt x="1026" y="934"/>
                  </a:lnTo>
                  <a:lnTo>
                    <a:pt x="988" y="851"/>
                  </a:lnTo>
                  <a:lnTo>
                    <a:pt x="945" y="757"/>
                  </a:lnTo>
                  <a:lnTo>
                    <a:pt x="898" y="657"/>
                  </a:lnTo>
                  <a:lnTo>
                    <a:pt x="848" y="553"/>
                  </a:lnTo>
                  <a:lnTo>
                    <a:pt x="797" y="450"/>
                  </a:lnTo>
                  <a:lnTo>
                    <a:pt x="746" y="350"/>
                  </a:lnTo>
                  <a:lnTo>
                    <a:pt x="721" y="302"/>
                  </a:lnTo>
                  <a:lnTo>
                    <a:pt x="697" y="256"/>
                  </a:lnTo>
                  <a:lnTo>
                    <a:pt x="672" y="213"/>
                  </a:lnTo>
                  <a:lnTo>
                    <a:pt x="649" y="173"/>
                  </a:lnTo>
                  <a:lnTo>
                    <a:pt x="627" y="136"/>
                  </a:lnTo>
                  <a:lnTo>
                    <a:pt x="606" y="102"/>
                  </a:lnTo>
                  <a:lnTo>
                    <a:pt x="585" y="72"/>
                  </a:lnTo>
                  <a:lnTo>
                    <a:pt x="567" y="47"/>
                  </a:lnTo>
                  <a:lnTo>
                    <a:pt x="550" y="27"/>
                  </a:lnTo>
                  <a:lnTo>
                    <a:pt x="535" y="12"/>
                  </a:lnTo>
                  <a:lnTo>
                    <a:pt x="521" y="3"/>
                  </a:lnTo>
                  <a:lnTo>
                    <a:pt x="510" y="0"/>
                  </a:ln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59" name="Freeform 66"/>
            <p:cNvSpPr>
              <a:spLocks/>
            </p:cNvSpPr>
            <p:nvPr/>
          </p:nvSpPr>
          <p:spPr bwMode="auto">
            <a:xfrm>
              <a:off x="7099300" y="5218113"/>
              <a:ext cx="125413" cy="153988"/>
            </a:xfrm>
            <a:custGeom>
              <a:avLst/>
              <a:gdLst>
                <a:gd name="T0" fmla="*/ 81 w 395"/>
                <a:gd name="T1" fmla="*/ 0 h 483"/>
                <a:gd name="T2" fmla="*/ 64 w 395"/>
                <a:gd name="T3" fmla="*/ 1 h 483"/>
                <a:gd name="T4" fmla="*/ 49 w 395"/>
                <a:gd name="T5" fmla="*/ 5 h 483"/>
                <a:gd name="T6" fmla="*/ 36 w 395"/>
                <a:gd name="T7" fmla="*/ 10 h 483"/>
                <a:gd name="T8" fmla="*/ 24 w 395"/>
                <a:gd name="T9" fmla="*/ 18 h 483"/>
                <a:gd name="T10" fmla="*/ 14 w 395"/>
                <a:gd name="T11" fmla="*/ 28 h 483"/>
                <a:gd name="T12" fmla="*/ 6 w 395"/>
                <a:gd name="T13" fmla="*/ 39 h 483"/>
                <a:gd name="T14" fmla="*/ 2 w 395"/>
                <a:gd name="T15" fmla="*/ 51 h 483"/>
                <a:gd name="T16" fmla="*/ 0 w 395"/>
                <a:gd name="T17" fmla="*/ 63 h 483"/>
                <a:gd name="T18" fmla="*/ 0 w 395"/>
                <a:gd name="T19" fmla="*/ 427 h 483"/>
                <a:gd name="T20" fmla="*/ 4 w 395"/>
                <a:gd name="T21" fmla="*/ 439 h 483"/>
                <a:gd name="T22" fmla="*/ 10 w 395"/>
                <a:gd name="T23" fmla="*/ 451 h 483"/>
                <a:gd name="T24" fmla="*/ 19 w 395"/>
                <a:gd name="T25" fmla="*/ 461 h 483"/>
                <a:gd name="T26" fmla="*/ 29 w 395"/>
                <a:gd name="T27" fmla="*/ 469 h 483"/>
                <a:gd name="T28" fmla="*/ 42 w 395"/>
                <a:gd name="T29" fmla="*/ 477 h 483"/>
                <a:gd name="T30" fmla="*/ 57 w 395"/>
                <a:gd name="T31" fmla="*/ 481 h 483"/>
                <a:gd name="T32" fmla="*/ 73 w 395"/>
                <a:gd name="T33" fmla="*/ 483 h 483"/>
                <a:gd name="T34" fmla="*/ 315 w 395"/>
                <a:gd name="T35" fmla="*/ 483 h 483"/>
                <a:gd name="T36" fmla="*/ 331 w 395"/>
                <a:gd name="T37" fmla="*/ 482 h 483"/>
                <a:gd name="T38" fmla="*/ 345 w 395"/>
                <a:gd name="T39" fmla="*/ 479 h 483"/>
                <a:gd name="T40" fmla="*/ 359 w 395"/>
                <a:gd name="T41" fmla="*/ 473 h 483"/>
                <a:gd name="T42" fmla="*/ 371 w 395"/>
                <a:gd name="T43" fmla="*/ 465 h 483"/>
                <a:gd name="T44" fmla="*/ 381 w 395"/>
                <a:gd name="T45" fmla="*/ 455 h 483"/>
                <a:gd name="T46" fmla="*/ 388 w 395"/>
                <a:gd name="T47" fmla="*/ 445 h 483"/>
                <a:gd name="T48" fmla="*/ 393 w 395"/>
                <a:gd name="T49" fmla="*/ 433 h 483"/>
                <a:gd name="T50" fmla="*/ 395 w 395"/>
                <a:gd name="T51" fmla="*/ 420 h 483"/>
                <a:gd name="T52" fmla="*/ 364 w 395"/>
                <a:gd name="T53" fmla="*/ 355 h 483"/>
                <a:gd name="T54" fmla="*/ 290 w 395"/>
                <a:gd name="T55" fmla="*/ 210 h 483"/>
                <a:gd name="T56" fmla="*/ 250 w 395"/>
                <a:gd name="T57" fmla="*/ 133 h 483"/>
                <a:gd name="T58" fmla="*/ 210 w 395"/>
                <a:gd name="T59" fmla="*/ 66 h 483"/>
                <a:gd name="T60" fmla="*/ 176 w 395"/>
                <a:gd name="T61" fmla="*/ 18 h 483"/>
                <a:gd name="T62" fmla="*/ 163 w 395"/>
                <a:gd name="T63" fmla="*/ 5 h 483"/>
                <a:gd name="T64" fmla="*/ 153 w 395"/>
                <a:gd name="T65"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5" h="483">
                  <a:moveTo>
                    <a:pt x="153" y="0"/>
                  </a:moveTo>
                  <a:lnTo>
                    <a:pt x="81" y="0"/>
                  </a:lnTo>
                  <a:lnTo>
                    <a:pt x="73" y="0"/>
                  </a:lnTo>
                  <a:lnTo>
                    <a:pt x="64" y="1"/>
                  </a:lnTo>
                  <a:lnTo>
                    <a:pt x="57" y="3"/>
                  </a:lnTo>
                  <a:lnTo>
                    <a:pt x="49" y="5"/>
                  </a:lnTo>
                  <a:lnTo>
                    <a:pt x="42" y="8"/>
                  </a:lnTo>
                  <a:lnTo>
                    <a:pt x="36" y="10"/>
                  </a:lnTo>
                  <a:lnTo>
                    <a:pt x="29" y="15"/>
                  </a:lnTo>
                  <a:lnTo>
                    <a:pt x="24" y="18"/>
                  </a:lnTo>
                  <a:lnTo>
                    <a:pt x="19" y="23"/>
                  </a:lnTo>
                  <a:lnTo>
                    <a:pt x="14" y="28"/>
                  </a:lnTo>
                  <a:lnTo>
                    <a:pt x="10" y="33"/>
                  </a:lnTo>
                  <a:lnTo>
                    <a:pt x="6" y="39"/>
                  </a:lnTo>
                  <a:lnTo>
                    <a:pt x="4" y="44"/>
                  </a:lnTo>
                  <a:lnTo>
                    <a:pt x="2" y="51"/>
                  </a:lnTo>
                  <a:lnTo>
                    <a:pt x="0" y="57"/>
                  </a:lnTo>
                  <a:lnTo>
                    <a:pt x="0" y="63"/>
                  </a:lnTo>
                  <a:lnTo>
                    <a:pt x="0" y="420"/>
                  </a:lnTo>
                  <a:lnTo>
                    <a:pt x="0" y="427"/>
                  </a:lnTo>
                  <a:lnTo>
                    <a:pt x="2" y="433"/>
                  </a:lnTo>
                  <a:lnTo>
                    <a:pt x="4" y="439"/>
                  </a:lnTo>
                  <a:lnTo>
                    <a:pt x="6" y="445"/>
                  </a:lnTo>
                  <a:lnTo>
                    <a:pt x="10" y="451"/>
                  </a:lnTo>
                  <a:lnTo>
                    <a:pt x="14" y="455"/>
                  </a:lnTo>
                  <a:lnTo>
                    <a:pt x="19" y="461"/>
                  </a:lnTo>
                  <a:lnTo>
                    <a:pt x="24" y="465"/>
                  </a:lnTo>
                  <a:lnTo>
                    <a:pt x="29" y="469"/>
                  </a:lnTo>
                  <a:lnTo>
                    <a:pt x="36" y="473"/>
                  </a:lnTo>
                  <a:lnTo>
                    <a:pt x="42" y="477"/>
                  </a:lnTo>
                  <a:lnTo>
                    <a:pt x="49" y="479"/>
                  </a:lnTo>
                  <a:lnTo>
                    <a:pt x="57" y="481"/>
                  </a:lnTo>
                  <a:lnTo>
                    <a:pt x="64" y="482"/>
                  </a:lnTo>
                  <a:lnTo>
                    <a:pt x="73" y="483"/>
                  </a:lnTo>
                  <a:lnTo>
                    <a:pt x="81" y="483"/>
                  </a:lnTo>
                  <a:lnTo>
                    <a:pt x="315" y="483"/>
                  </a:lnTo>
                  <a:lnTo>
                    <a:pt x="323" y="483"/>
                  </a:lnTo>
                  <a:lnTo>
                    <a:pt x="331" y="482"/>
                  </a:lnTo>
                  <a:lnTo>
                    <a:pt x="338" y="481"/>
                  </a:lnTo>
                  <a:lnTo>
                    <a:pt x="345" y="479"/>
                  </a:lnTo>
                  <a:lnTo>
                    <a:pt x="353" y="477"/>
                  </a:lnTo>
                  <a:lnTo>
                    <a:pt x="359" y="473"/>
                  </a:lnTo>
                  <a:lnTo>
                    <a:pt x="366" y="469"/>
                  </a:lnTo>
                  <a:lnTo>
                    <a:pt x="371" y="465"/>
                  </a:lnTo>
                  <a:lnTo>
                    <a:pt x="377" y="461"/>
                  </a:lnTo>
                  <a:lnTo>
                    <a:pt x="381" y="455"/>
                  </a:lnTo>
                  <a:lnTo>
                    <a:pt x="385" y="451"/>
                  </a:lnTo>
                  <a:lnTo>
                    <a:pt x="388" y="445"/>
                  </a:lnTo>
                  <a:lnTo>
                    <a:pt x="392" y="439"/>
                  </a:lnTo>
                  <a:lnTo>
                    <a:pt x="393" y="433"/>
                  </a:lnTo>
                  <a:lnTo>
                    <a:pt x="394" y="427"/>
                  </a:lnTo>
                  <a:lnTo>
                    <a:pt x="395" y="420"/>
                  </a:lnTo>
                  <a:lnTo>
                    <a:pt x="386" y="402"/>
                  </a:lnTo>
                  <a:lnTo>
                    <a:pt x="364" y="355"/>
                  </a:lnTo>
                  <a:lnTo>
                    <a:pt x="330" y="287"/>
                  </a:lnTo>
                  <a:lnTo>
                    <a:pt x="290" y="210"/>
                  </a:lnTo>
                  <a:lnTo>
                    <a:pt x="271" y="170"/>
                  </a:lnTo>
                  <a:lnTo>
                    <a:pt x="250" y="133"/>
                  </a:lnTo>
                  <a:lnTo>
                    <a:pt x="229" y="97"/>
                  </a:lnTo>
                  <a:lnTo>
                    <a:pt x="210" y="66"/>
                  </a:lnTo>
                  <a:lnTo>
                    <a:pt x="193" y="39"/>
                  </a:lnTo>
                  <a:lnTo>
                    <a:pt x="176" y="18"/>
                  </a:lnTo>
                  <a:lnTo>
                    <a:pt x="169" y="10"/>
                  </a:lnTo>
                  <a:lnTo>
                    <a:pt x="163" y="5"/>
                  </a:lnTo>
                  <a:lnTo>
                    <a:pt x="158" y="1"/>
                  </a:lnTo>
                  <a:lnTo>
                    <a:pt x="153" y="0"/>
                  </a:ln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60" name="Freeform 67"/>
            <p:cNvSpPr>
              <a:spLocks/>
            </p:cNvSpPr>
            <p:nvPr/>
          </p:nvSpPr>
          <p:spPr bwMode="auto">
            <a:xfrm>
              <a:off x="7134225" y="5645150"/>
              <a:ext cx="142875" cy="138113"/>
            </a:xfrm>
            <a:custGeom>
              <a:avLst/>
              <a:gdLst>
                <a:gd name="T0" fmla="*/ 448 w 449"/>
                <a:gd name="T1" fmla="*/ 238 h 433"/>
                <a:gd name="T2" fmla="*/ 440 w 449"/>
                <a:gd name="T3" fmla="*/ 281 h 433"/>
                <a:gd name="T4" fmla="*/ 423 w 449"/>
                <a:gd name="T5" fmla="*/ 319 h 433"/>
                <a:gd name="T6" fmla="*/ 398 w 449"/>
                <a:gd name="T7" fmla="*/ 354 h 433"/>
                <a:gd name="T8" fmla="*/ 368 w 449"/>
                <a:gd name="T9" fmla="*/ 383 h 433"/>
                <a:gd name="T10" fmla="*/ 332 w 449"/>
                <a:gd name="T11" fmla="*/ 407 h 433"/>
                <a:gd name="T12" fmla="*/ 292 w 449"/>
                <a:gd name="T13" fmla="*/ 423 h 433"/>
                <a:gd name="T14" fmla="*/ 248 w 449"/>
                <a:gd name="T15" fmla="*/ 432 h 433"/>
                <a:gd name="T16" fmla="*/ 201 w 449"/>
                <a:gd name="T17" fmla="*/ 432 h 433"/>
                <a:gd name="T18" fmla="*/ 158 w 449"/>
                <a:gd name="T19" fmla="*/ 423 h 433"/>
                <a:gd name="T20" fmla="*/ 117 w 449"/>
                <a:gd name="T21" fmla="*/ 407 h 433"/>
                <a:gd name="T22" fmla="*/ 81 w 449"/>
                <a:gd name="T23" fmla="*/ 383 h 433"/>
                <a:gd name="T24" fmla="*/ 51 w 449"/>
                <a:gd name="T25" fmla="*/ 354 h 433"/>
                <a:gd name="T26" fmla="*/ 27 w 449"/>
                <a:gd name="T27" fmla="*/ 319 h 433"/>
                <a:gd name="T28" fmla="*/ 9 w 449"/>
                <a:gd name="T29" fmla="*/ 281 h 433"/>
                <a:gd name="T30" fmla="*/ 1 w 449"/>
                <a:gd name="T31" fmla="*/ 238 h 433"/>
                <a:gd name="T32" fmla="*/ 1 w 449"/>
                <a:gd name="T33" fmla="*/ 194 h 433"/>
                <a:gd name="T34" fmla="*/ 9 w 449"/>
                <a:gd name="T35" fmla="*/ 152 h 433"/>
                <a:gd name="T36" fmla="*/ 27 w 449"/>
                <a:gd name="T37" fmla="*/ 113 h 433"/>
                <a:gd name="T38" fmla="*/ 51 w 449"/>
                <a:gd name="T39" fmla="*/ 78 h 433"/>
                <a:gd name="T40" fmla="*/ 81 w 449"/>
                <a:gd name="T41" fmla="*/ 49 h 433"/>
                <a:gd name="T42" fmla="*/ 117 w 449"/>
                <a:gd name="T43" fmla="*/ 25 h 433"/>
                <a:gd name="T44" fmla="*/ 158 w 449"/>
                <a:gd name="T45" fmla="*/ 10 h 433"/>
                <a:gd name="T46" fmla="*/ 201 w 449"/>
                <a:gd name="T47" fmla="*/ 1 h 433"/>
                <a:gd name="T48" fmla="*/ 248 w 449"/>
                <a:gd name="T49" fmla="*/ 1 h 433"/>
                <a:gd name="T50" fmla="*/ 292 w 449"/>
                <a:gd name="T51" fmla="*/ 10 h 433"/>
                <a:gd name="T52" fmla="*/ 332 w 449"/>
                <a:gd name="T53" fmla="*/ 25 h 433"/>
                <a:gd name="T54" fmla="*/ 368 w 449"/>
                <a:gd name="T55" fmla="*/ 49 h 433"/>
                <a:gd name="T56" fmla="*/ 398 w 449"/>
                <a:gd name="T57" fmla="*/ 78 h 433"/>
                <a:gd name="T58" fmla="*/ 423 w 449"/>
                <a:gd name="T59" fmla="*/ 113 h 433"/>
                <a:gd name="T60" fmla="*/ 440 w 449"/>
                <a:gd name="T61" fmla="*/ 152 h 433"/>
                <a:gd name="T62" fmla="*/ 448 w 449"/>
                <a:gd name="T63" fmla="*/ 194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9" h="433">
                  <a:moveTo>
                    <a:pt x="449" y="216"/>
                  </a:moveTo>
                  <a:lnTo>
                    <a:pt x="448" y="238"/>
                  </a:lnTo>
                  <a:lnTo>
                    <a:pt x="445" y="260"/>
                  </a:lnTo>
                  <a:lnTo>
                    <a:pt x="440" y="281"/>
                  </a:lnTo>
                  <a:lnTo>
                    <a:pt x="432" y="300"/>
                  </a:lnTo>
                  <a:lnTo>
                    <a:pt x="423" y="319"/>
                  </a:lnTo>
                  <a:lnTo>
                    <a:pt x="411" y="337"/>
                  </a:lnTo>
                  <a:lnTo>
                    <a:pt x="398" y="354"/>
                  </a:lnTo>
                  <a:lnTo>
                    <a:pt x="384" y="370"/>
                  </a:lnTo>
                  <a:lnTo>
                    <a:pt x="368" y="383"/>
                  </a:lnTo>
                  <a:lnTo>
                    <a:pt x="350" y="396"/>
                  </a:lnTo>
                  <a:lnTo>
                    <a:pt x="332" y="407"/>
                  </a:lnTo>
                  <a:lnTo>
                    <a:pt x="312" y="416"/>
                  </a:lnTo>
                  <a:lnTo>
                    <a:pt x="292" y="423"/>
                  </a:lnTo>
                  <a:lnTo>
                    <a:pt x="270" y="428"/>
                  </a:lnTo>
                  <a:lnTo>
                    <a:pt x="248" y="432"/>
                  </a:lnTo>
                  <a:lnTo>
                    <a:pt x="225" y="433"/>
                  </a:lnTo>
                  <a:lnTo>
                    <a:pt x="201" y="432"/>
                  </a:lnTo>
                  <a:lnTo>
                    <a:pt x="179" y="428"/>
                  </a:lnTo>
                  <a:lnTo>
                    <a:pt x="158" y="423"/>
                  </a:lnTo>
                  <a:lnTo>
                    <a:pt x="137" y="416"/>
                  </a:lnTo>
                  <a:lnTo>
                    <a:pt x="117" y="407"/>
                  </a:lnTo>
                  <a:lnTo>
                    <a:pt x="99" y="396"/>
                  </a:lnTo>
                  <a:lnTo>
                    <a:pt x="81" y="383"/>
                  </a:lnTo>
                  <a:lnTo>
                    <a:pt x="65" y="370"/>
                  </a:lnTo>
                  <a:lnTo>
                    <a:pt x="51" y="354"/>
                  </a:lnTo>
                  <a:lnTo>
                    <a:pt x="38" y="337"/>
                  </a:lnTo>
                  <a:lnTo>
                    <a:pt x="27" y="319"/>
                  </a:lnTo>
                  <a:lnTo>
                    <a:pt x="17" y="300"/>
                  </a:lnTo>
                  <a:lnTo>
                    <a:pt x="9" y="281"/>
                  </a:lnTo>
                  <a:lnTo>
                    <a:pt x="4" y="260"/>
                  </a:lnTo>
                  <a:lnTo>
                    <a:pt x="1" y="238"/>
                  </a:lnTo>
                  <a:lnTo>
                    <a:pt x="0" y="216"/>
                  </a:lnTo>
                  <a:lnTo>
                    <a:pt x="1" y="194"/>
                  </a:lnTo>
                  <a:lnTo>
                    <a:pt x="4" y="173"/>
                  </a:lnTo>
                  <a:lnTo>
                    <a:pt x="9" y="152"/>
                  </a:lnTo>
                  <a:lnTo>
                    <a:pt x="17" y="132"/>
                  </a:lnTo>
                  <a:lnTo>
                    <a:pt x="27" y="113"/>
                  </a:lnTo>
                  <a:lnTo>
                    <a:pt x="38" y="95"/>
                  </a:lnTo>
                  <a:lnTo>
                    <a:pt x="51" y="78"/>
                  </a:lnTo>
                  <a:lnTo>
                    <a:pt x="65" y="63"/>
                  </a:lnTo>
                  <a:lnTo>
                    <a:pt x="81" y="49"/>
                  </a:lnTo>
                  <a:lnTo>
                    <a:pt x="99" y="37"/>
                  </a:lnTo>
                  <a:lnTo>
                    <a:pt x="117" y="25"/>
                  </a:lnTo>
                  <a:lnTo>
                    <a:pt x="137" y="16"/>
                  </a:lnTo>
                  <a:lnTo>
                    <a:pt x="158" y="10"/>
                  </a:lnTo>
                  <a:lnTo>
                    <a:pt x="179" y="4"/>
                  </a:lnTo>
                  <a:lnTo>
                    <a:pt x="201" y="1"/>
                  </a:lnTo>
                  <a:lnTo>
                    <a:pt x="225" y="0"/>
                  </a:lnTo>
                  <a:lnTo>
                    <a:pt x="248" y="1"/>
                  </a:lnTo>
                  <a:lnTo>
                    <a:pt x="270" y="4"/>
                  </a:lnTo>
                  <a:lnTo>
                    <a:pt x="292" y="10"/>
                  </a:lnTo>
                  <a:lnTo>
                    <a:pt x="312" y="16"/>
                  </a:lnTo>
                  <a:lnTo>
                    <a:pt x="332" y="25"/>
                  </a:lnTo>
                  <a:lnTo>
                    <a:pt x="350" y="37"/>
                  </a:lnTo>
                  <a:lnTo>
                    <a:pt x="368" y="49"/>
                  </a:lnTo>
                  <a:lnTo>
                    <a:pt x="384" y="63"/>
                  </a:lnTo>
                  <a:lnTo>
                    <a:pt x="398" y="78"/>
                  </a:lnTo>
                  <a:lnTo>
                    <a:pt x="411" y="95"/>
                  </a:lnTo>
                  <a:lnTo>
                    <a:pt x="423" y="113"/>
                  </a:lnTo>
                  <a:lnTo>
                    <a:pt x="432" y="132"/>
                  </a:lnTo>
                  <a:lnTo>
                    <a:pt x="440" y="152"/>
                  </a:lnTo>
                  <a:lnTo>
                    <a:pt x="445" y="173"/>
                  </a:lnTo>
                  <a:lnTo>
                    <a:pt x="448" y="194"/>
                  </a:lnTo>
                  <a:lnTo>
                    <a:pt x="449" y="216"/>
                  </a:ln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61" name="Freeform 68"/>
            <p:cNvSpPr>
              <a:spLocks/>
            </p:cNvSpPr>
            <p:nvPr/>
          </p:nvSpPr>
          <p:spPr bwMode="auto">
            <a:xfrm>
              <a:off x="6723063" y="5645150"/>
              <a:ext cx="142875" cy="138113"/>
            </a:xfrm>
            <a:custGeom>
              <a:avLst/>
              <a:gdLst>
                <a:gd name="T0" fmla="*/ 449 w 450"/>
                <a:gd name="T1" fmla="*/ 238 h 433"/>
                <a:gd name="T2" fmla="*/ 441 w 450"/>
                <a:gd name="T3" fmla="*/ 281 h 433"/>
                <a:gd name="T4" fmla="*/ 423 w 450"/>
                <a:gd name="T5" fmla="*/ 319 h 433"/>
                <a:gd name="T6" fmla="*/ 399 w 450"/>
                <a:gd name="T7" fmla="*/ 354 h 433"/>
                <a:gd name="T8" fmla="*/ 369 w 450"/>
                <a:gd name="T9" fmla="*/ 383 h 433"/>
                <a:gd name="T10" fmla="*/ 332 w 450"/>
                <a:gd name="T11" fmla="*/ 407 h 433"/>
                <a:gd name="T12" fmla="*/ 292 w 450"/>
                <a:gd name="T13" fmla="*/ 423 h 433"/>
                <a:gd name="T14" fmla="*/ 249 w 450"/>
                <a:gd name="T15" fmla="*/ 432 h 433"/>
                <a:gd name="T16" fmla="*/ 202 w 450"/>
                <a:gd name="T17" fmla="*/ 432 h 433"/>
                <a:gd name="T18" fmla="*/ 158 w 450"/>
                <a:gd name="T19" fmla="*/ 423 h 433"/>
                <a:gd name="T20" fmla="*/ 118 w 450"/>
                <a:gd name="T21" fmla="*/ 407 h 433"/>
                <a:gd name="T22" fmla="*/ 82 w 450"/>
                <a:gd name="T23" fmla="*/ 383 h 433"/>
                <a:gd name="T24" fmla="*/ 52 w 450"/>
                <a:gd name="T25" fmla="*/ 354 h 433"/>
                <a:gd name="T26" fmla="*/ 27 w 450"/>
                <a:gd name="T27" fmla="*/ 319 h 433"/>
                <a:gd name="T28" fmla="*/ 10 w 450"/>
                <a:gd name="T29" fmla="*/ 281 h 433"/>
                <a:gd name="T30" fmla="*/ 2 w 450"/>
                <a:gd name="T31" fmla="*/ 238 h 433"/>
                <a:gd name="T32" fmla="*/ 2 w 450"/>
                <a:gd name="T33" fmla="*/ 194 h 433"/>
                <a:gd name="T34" fmla="*/ 10 w 450"/>
                <a:gd name="T35" fmla="*/ 152 h 433"/>
                <a:gd name="T36" fmla="*/ 27 w 450"/>
                <a:gd name="T37" fmla="*/ 113 h 433"/>
                <a:gd name="T38" fmla="*/ 52 w 450"/>
                <a:gd name="T39" fmla="*/ 78 h 433"/>
                <a:gd name="T40" fmla="*/ 82 w 450"/>
                <a:gd name="T41" fmla="*/ 49 h 433"/>
                <a:gd name="T42" fmla="*/ 118 w 450"/>
                <a:gd name="T43" fmla="*/ 25 h 433"/>
                <a:gd name="T44" fmla="*/ 158 w 450"/>
                <a:gd name="T45" fmla="*/ 10 h 433"/>
                <a:gd name="T46" fmla="*/ 202 w 450"/>
                <a:gd name="T47" fmla="*/ 1 h 433"/>
                <a:gd name="T48" fmla="*/ 249 w 450"/>
                <a:gd name="T49" fmla="*/ 1 h 433"/>
                <a:gd name="T50" fmla="*/ 292 w 450"/>
                <a:gd name="T51" fmla="*/ 10 h 433"/>
                <a:gd name="T52" fmla="*/ 332 w 450"/>
                <a:gd name="T53" fmla="*/ 25 h 433"/>
                <a:gd name="T54" fmla="*/ 369 w 450"/>
                <a:gd name="T55" fmla="*/ 49 h 433"/>
                <a:gd name="T56" fmla="*/ 399 w 450"/>
                <a:gd name="T57" fmla="*/ 78 h 433"/>
                <a:gd name="T58" fmla="*/ 423 w 450"/>
                <a:gd name="T59" fmla="*/ 113 h 433"/>
                <a:gd name="T60" fmla="*/ 441 w 450"/>
                <a:gd name="T61" fmla="*/ 152 h 433"/>
                <a:gd name="T62" fmla="*/ 449 w 450"/>
                <a:gd name="T63" fmla="*/ 194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0" h="433">
                  <a:moveTo>
                    <a:pt x="450" y="216"/>
                  </a:moveTo>
                  <a:lnTo>
                    <a:pt x="449" y="238"/>
                  </a:lnTo>
                  <a:lnTo>
                    <a:pt x="445" y="260"/>
                  </a:lnTo>
                  <a:lnTo>
                    <a:pt x="441" y="281"/>
                  </a:lnTo>
                  <a:lnTo>
                    <a:pt x="433" y="300"/>
                  </a:lnTo>
                  <a:lnTo>
                    <a:pt x="423" y="319"/>
                  </a:lnTo>
                  <a:lnTo>
                    <a:pt x="412" y="337"/>
                  </a:lnTo>
                  <a:lnTo>
                    <a:pt x="399" y="354"/>
                  </a:lnTo>
                  <a:lnTo>
                    <a:pt x="385" y="370"/>
                  </a:lnTo>
                  <a:lnTo>
                    <a:pt x="369" y="383"/>
                  </a:lnTo>
                  <a:lnTo>
                    <a:pt x="351" y="396"/>
                  </a:lnTo>
                  <a:lnTo>
                    <a:pt x="332" y="407"/>
                  </a:lnTo>
                  <a:lnTo>
                    <a:pt x="313" y="416"/>
                  </a:lnTo>
                  <a:lnTo>
                    <a:pt x="292" y="423"/>
                  </a:lnTo>
                  <a:lnTo>
                    <a:pt x="271" y="428"/>
                  </a:lnTo>
                  <a:lnTo>
                    <a:pt x="249" y="432"/>
                  </a:lnTo>
                  <a:lnTo>
                    <a:pt x="225" y="433"/>
                  </a:lnTo>
                  <a:lnTo>
                    <a:pt x="202" y="432"/>
                  </a:lnTo>
                  <a:lnTo>
                    <a:pt x="180" y="428"/>
                  </a:lnTo>
                  <a:lnTo>
                    <a:pt x="158" y="423"/>
                  </a:lnTo>
                  <a:lnTo>
                    <a:pt x="138" y="416"/>
                  </a:lnTo>
                  <a:lnTo>
                    <a:pt x="118" y="407"/>
                  </a:lnTo>
                  <a:lnTo>
                    <a:pt x="99" y="396"/>
                  </a:lnTo>
                  <a:lnTo>
                    <a:pt x="82" y="383"/>
                  </a:lnTo>
                  <a:lnTo>
                    <a:pt x="66" y="370"/>
                  </a:lnTo>
                  <a:lnTo>
                    <a:pt x="52" y="354"/>
                  </a:lnTo>
                  <a:lnTo>
                    <a:pt x="39" y="337"/>
                  </a:lnTo>
                  <a:lnTo>
                    <a:pt x="27" y="319"/>
                  </a:lnTo>
                  <a:lnTo>
                    <a:pt x="18" y="300"/>
                  </a:lnTo>
                  <a:lnTo>
                    <a:pt x="10" y="281"/>
                  </a:lnTo>
                  <a:lnTo>
                    <a:pt x="5" y="260"/>
                  </a:lnTo>
                  <a:lnTo>
                    <a:pt x="2" y="238"/>
                  </a:lnTo>
                  <a:lnTo>
                    <a:pt x="0" y="216"/>
                  </a:lnTo>
                  <a:lnTo>
                    <a:pt x="2" y="194"/>
                  </a:lnTo>
                  <a:lnTo>
                    <a:pt x="5" y="173"/>
                  </a:lnTo>
                  <a:lnTo>
                    <a:pt x="10" y="152"/>
                  </a:lnTo>
                  <a:lnTo>
                    <a:pt x="18" y="132"/>
                  </a:lnTo>
                  <a:lnTo>
                    <a:pt x="27" y="113"/>
                  </a:lnTo>
                  <a:lnTo>
                    <a:pt x="39" y="95"/>
                  </a:lnTo>
                  <a:lnTo>
                    <a:pt x="52" y="78"/>
                  </a:lnTo>
                  <a:lnTo>
                    <a:pt x="66" y="63"/>
                  </a:lnTo>
                  <a:lnTo>
                    <a:pt x="82" y="49"/>
                  </a:lnTo>
                  <a:lnTo>
                    <a:pt x="99" y="37"/>
                  </a:lnTo>
                  <a:lnTo>
                    <a:pt x="118" y="25"/>
                  </a:lnTo>
                  <a:lnTo>
                    <a:pt x="138" y="16"/>
                  </a:lnTo>
                  <a:lnTo>
                    <a:pt x="158" y="10"/>
                  </a:lnTo>
                  <a:lnTo>
                    <a:pt x="180" y="4"/>
                  </a:lnTo>
                  <a:lnTo>
                    <a:pt x="202" y="1"/>
                  </a:lnTo>
                  <a:lnTo>
                    <a:pt x="225" y="0"/>
                  </a:lnTo>
                  <a:lnTo>
                    <a:pt x="249" y="1"/>
                  </a:lnTo>
                  <a:lnTo>
                    <a:pt x="271" y="4"/>
                  </a:lnTo>
                  <a:lnTo>
                    <a:pt x="292" y="10"/>
                  </a:lnTo>
                  <a:lnTo>
                    <a:pt x="313" y="16"/>
                  </a:lnTo>
                  <a:lnTo>
                    <a:pt x="332" y="25"/>
                  </a:lnTo>
                  <a:lnTo>
                    <a:pt x="351" y="37"/>
                  </a:lnTo>
                  <a:lnTo>
                    <a:pt x="369" y="49"/>
                  </a:lnTo>
                  <a:lnTo>
                    <a:pt x="385" y="63"/>
                  </a:lnTo>
                  <a:lnTo>
                    <a:pt x="399" y="78"/>
                  </a:lnTo>
                  <a:lnTo>
                    <a:pt x="412" y="95"/>
                  </a:lnTo>
                  <a:lnTo>
                    <a:pt x="423" y="113"/>
                  </a:lnTo>
                  <a:lnTo>
                    <a:pt x="433" y="132"/>
                  </a:lnTo>
                  <a:lnTo>
                    <a:pt x="441" y="152"/>
                  </a:lnTo>
                  <a:lnTo>
                    <a:pt x="445" y="173"/>
                  </a:lnTo>
                  <a:lnTo>
                    <a:pt x="449" y="194"/>
                  </a:lnTo>
                  <a:lnTo>
                    <a:pt x="450" y="216"/>
                  </a:ln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62" name="Freeform 69"/>
            <p:cNvSpPr>
              <a:spLocks/>
            </p:cNvSpPr>
            <p:nvPr/>
          </p:nvSpPr>
          <p:spPr bwMode="auto">
            <a:xfrm>
              <a:off x="6811963" y="4940300"/>
              <a:ext cx="254000" cy="371475"/>
            </a:xfrm>
            <a:custGeom>
              <a:avLst/>
              <a:gdLst>
                <a:gd name="T0" fmla="*/ 17 w 800"/>
                <a:gd name="T1" fmla="*/ 6 h 1172"/>
                <a:gd name="T2" fmla="*/ 11 w 800"/>
                <a:gd name="T3" fmla="*/ 10 h 1172"/>
                <a:gd name="T4" fmla="*/ 7 w 800"/>
                <a:gd name="T5" fmla="*/ 16 h 1172"/>
                <a:gd name="T6" fmla="*/ 3 w 800"/>
                <a:gd name="T7" fmla="*/ 23 h 1172"/>
                <a:gd name="T8" fmla="*/ 1 w 800"/>
                <a:gd name="T9" fmla="*/ 29 h 1172"/>
                <a:gd name="T10" fmla="*/ 0 w 800"/>
                <a:gd name="T11" fmla="*/ 36 h 1172"/>
                <a:gd name="T12" fmla="*/ 1 w 800"/>
                <a:gd name="T13" fmla="*/ 43 h 1172"/>
                <a:gd name="T14" fmla="*/ 2 w 800"/>
                <a:gd name="T15" fmla="*/ 50 h 1172"/>
                <a:gd name="T16" fmla="*/ 6 w 800"/>
                <a:gd name="T17" fmla="*/ 56 h 1172"/>
                <a:gd name="T18" fmla="*/ 729 w 800"/>
                <a:gd name="T19" fmla="*/ 1155 h 1172"/>
                <a:gd name="T20" fmla="*/ 734 w 800"/>
                <a:gd name="T21" fmla="*/ 1161 h 1172"/>
                <a:gd name="T22" fmla="*/ 740 w 800"/>
                <a:gd name="T23" fmla="*/ 1165 h 1172"/>
                <a:gd name="T24" fmla="*/ 747 w 800"/>
                <a:gd name="T25" fmla="*/ 1170 h 1172"/>
                <a:gd name="T26" fmla="*/ 754 w 800"/>
                <a:gd name="T27" fmla="*/ 1171 h 1172"/>
                <a:gd name="T28" fmla="*/ 761 w 800"/>
                <a:gd name="T29" fmla="*/ 1172 h 1172"/>
                <a:gd name="T30" fmla="*/ 768 w 800"/>
                <a:gd name="T31" fmla="*/ 1172 h 1172"/>
                <a:gd name="T32" fmla="*/ 775 w 800"/>
                <a:gd name="T33" fmla="*/ 1170 h 1172"/>
                <a:gd name="T34" fmla="*/ 782 w 800"/>
                <a:gd name="T35" fmla="*/ 1167 h 1172"/>
                <a:gd name="T36" fmla="*/ 789 w 800"/>
                <a:gd name="T37" fmla="*/ 1162 h 1172"/>
                <a:gd name="T38" fmla="*/ 793 w 800"/>
                <a:gd name="T39" fmla="*/ 1156 h 1172"/>
                <a:gd name="T40" fmla="*/ 797 w 800"/>
                <a:gd name="T41" fmla="*/ 1151 h 1172"/>
                <a:gd name="T42" fmla="*/ 799 w 800"/>
                <a:gd name="T43" fmla="*/ 1144 h 1172"/>
                <a:gd name="T44" fmla="*/ 800 w 800"/>
                <a:gd name="T45" fmla="*/ 1137 h 1172"/>
                <a:gd name="T46" fmla="*/ 799 w 800"/>
                <a:gd name="T47" fmla="*/ 1129 h 1172"/>
                <a:gd name="T48" fmla="*/ 797 w 800"/>
                <a:gd name="T49" fmla="*/ 1123 h 1172"/>
                <a:gd name="T50" fmla="*/ 793 w 800"/>
                <a:gd name="T51" fmla="*/ 1116 h 1172"/>
                <a:gd name="T52" fmla="*/ 71 w 800"/>
                <a:gd name="T53" fmla="*/ 17 h 1172"/>
                <a:gd name="T54" fmla="*/ 65 w 800"/>
                <a:gd name="T55" fmla="*/ 11 h 1172"/>
                <a:gd name="T56" fmla="*/ 60 w 800"/>
                <a:gd name="T57" fmla="*/ 7 h 1172"/>
                <a:gd name="T58" fmla="*/ 53 w 800"/>
                <a:gd name="T59" fmla="*/ 4 h 1172"/>
                <a:gd name="T60" fmla="*/ 46 w 800"/>
                <a:gd name="T61" fmla="*/ 1 h 1172"/>
                <a:gd name="T62" fmla="*/ 39 w 800"/>
                <a:gd name="T63" fmla="*/ 0 h 1172"/>
                <a:gd name="T64" fmla="*/ 32 w 800"/>
                <a:gd name="T65" fmla="*/ 1 h 1172"/>
                <a:gd name="T66" fmla="*/ 24 w 800"/>
                <a:gd name="T67" fmla="*/ 2 h 1172"/>
                <a:gd name="T68" fmla="*/ 17 w 800"/>
                <a:gd name="T69" fmla="*/ 6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0" h="1172">
                  <a:moveTo>
                    <a:pt x="17" y="6"/>
                  </a:moveTo>
                  <a:lnTo>
                    <a:pt x="11" y="10"/>
                  </a:lnTo>
                  <a:lnTo>
                    <a:pt x="7" y="16"/>
                  </a:lnTo>
                  <a:lnTo>
                    <a:pt x="3" y="23"/>
                  </a:lnTo>
                  <a:lnTo>
                    <a:pt x="1" y="29"/>
                  </a:lnTo>
                  <a:lnTo>
                    <a:pt x="0" y="36"/>
                  </a:lnTo>
                  <a:lnTo>
                    <a:pt x="1" y="43"/>
                  </a:lnTo>
                  <a:lnTo>
                    <a:pt x="2" y="50"/>
                  </a:lnTo>
                  <a:lnTo>
                    <a:pt x="6" y="56"/>
                  </a:lnTo>
                  <a:lnTo>
                    <a:pt x="729" y="1155"/>
                  </a:lnTo>
                  <a:lnTo>
                    <a:pt x="734" y="1161"/>
                  </a:lnTo>
                  <a:lnTo>
                    <a:pt x="740" y="1165"/>
                  </a:lnTo>
                  <a:lnTo>
                    <a:pt x="747" y="1170"/>
                  </a:lnTo>
                  <a:lnTo>
                    <a:pt x="754" y="1171"/>
                  </a:lnTo>
                  <a:lnTo>
                    <a:pt x="761" y="1172"/>
                  </a:lnTo>
                  <a:lnTo>
                    <a:pt x="768" y="1172"/>
                  </a:lnTo>
                  <a:lnTo>
                    <a:pt x="775" y="1170"/>
                  </a:lnTo>
                  <a:lnTo>
                    <a:pt x="782" y="1167"/>
                  </a:lnTo>
                  <a:lnTo>
                    <a:pt x="789" y="1162"/>
                  </a:lnTo>
                  <a:lnTo>
                    <a:pt x="793" y="1156"/>
                  </a:lnTo>
                  <a:lnTo>
                    <a:pt x="797" y="1151"/>
                  </a:lnTo>
                  <a:lnTo>
                    <a:pt x="799" y="1144"/>
                  </a:lnTo>
                  <a:lnTo>
                    <a:pt x="800" y="1137"/>
                  </a:lnTo>
                  <a:lnTo>
                    <a:pt x="799" y="1129"/>
                  </a:lnTo>
                  <a:lnTo>
                    <a:pt x="797" y="1123"/>
                  </a:lnTo>
                  <a:lnTo>
                    <a:pt x="793" y="1116"/>
                  </a:lnTo>
                  <a:lnTo>
                    <a:pt x="71" y="17"/>
                  </a:lnTo>
                  <a:lnTo>
                    <a:pt x="65" y="11"/>
                  </a:lnTo>
                  <a:lnTo>
                    <a:pt x="60" y="7"/>
                  </a:lnTo>
                  <a:lnTo>
                    <a:pt x="53" y="4"/>
                  </a:lnTo>
                  <a:lnTo>
                    <a:pt x="46" y="1"/>
                  </a:lnTo>
                  <a:lnTo>
                    <a:pt x="39" y="0"/>
                  </a:lnTo>
                  <a:lnTo>
                    <a:pt x="32" y="1"/>
                  </a:lnTo>
                  <a:lnTo>
                    <a:pt x="24" y="2"/>
                  </a:lnTo>
                  <a:lnTo>
                    <a:pt x="17" y="6"/>
                  </a:ln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63" name="Freeform 70"/>
            <p:cNvSpPr>
              <a:spLocks/>
            </p:cNvSpPr>
            <p:nvPr/>
          </p:nvSpPr>
          <p:spPr bwMode="auto">
            <a:xfrm>
              <a:off x="6811963" y="4940300"/>
              <a:ext cx="23813" cy="214313"/>
            </a:xfrm>
            <a:custGeom>
              <a:avLst/>
              <a:gdLst>
                <a:gd name="T0" fmla="*/ 0 w 77"/>
                <a:gd name="T1" fmla="*/ 37 h 678"/>
                <a:gd name="T2" fmla="*/ 0 w 77"/>
                <a:gd name="T3" fmla="*/ 642 h 678"/>
                <a:gd name="T4" fmla="*/ 1 w 77"/>
                <a:gd name="T5" fmla="*/ 649 h 678"/>
                <a:gd name="T6" fmla="*/ 3 w 77"/>
                <a:gd name="T7" fmla="*/ 655 h 678"/>
                <a:gd name="T8" fmla="*/ 7 w 77"/>
                <a:gd name="T9" fmla="*/ 662 h 678"/>
                <a:gd name="T10" fmla="*/ 11 w 77"/>
                <a:gd name="T11" fmla="*/ 667 h 678"/>
                <a:gd name="T12" fmla="*/ 17 w 77"/>
                <a:gd name="T13" fmla="*/ 671 h 678"/>
                <a:gd name="T14" fmla="*/ 23 w 77"/>
                <a:gd name="T15" fmla="*/ 675 h 678"/>
                <a:gd name="T16" fmla="*/ 30 w 77"/>
                <a:gd name="T17" fmla="*/ 677 h 678"/>
                <a:gd name="T18" fmla="*/ 38 w 77"/>
                <a:gd name="T19" fmla="*/ 678 h 678"/>
                <a:gd name="T20" fmla="*/ 46 w 77"/>
                <a:gd name="T21" fmla="*/ 677 h 678"/>
                <a:gd name="T22" fmla="*/ 53 w 77"/>
                <a:gd name="T23" fmla="*/ 675 h 678"/>
                <a:gd name="T24" fmla="*/ 59 w 77"/>
                <a:gd name="T25" fmla="*/ 671 h 678"/>
                <a:gd name="T26" fmla="*/ 65 w 77"/>
                <a:gd name="T27" fmla="*/ 667 h 678"/>
                <a:gd name="T28" fmla="*/ 70 w 77"/>
                <a:gd name="T29" fmla="*/ 662 h 678"/>
                <a:gd name="T30" fmla="*/ 73 w 77"/>
                <a:gd name="T31" fmla="*/ 655 h 678"/>
                <a:gd name="T32" fmla="*/ 76 w 77"/>
                <a:gd name="T33" fmla="*/ 649 h 678"/>
                <a:gd name="T34" fmla="*/ 77 w 77"/>
                <a:gd name="T35" fmla="*/ 642 h 678"/>
                <a:gd name="T36" fmla="*/ 77 w 77"/>
                <a:gd name="T37" fmla="*/ 37 h 678"/>
                <a:gd name="T38" fmla="*/ 76 w 77"/>
                <a:gd name="T39" fmla="*/ 29 h 678"/>
                <a:gd name="T40" fmla="*/ 73 w 77"/>
                <a:gd name="T41" fmla="*/ 23 h 678"/>
                <a:gd name="T42" fmla="*/ 70 w 77"/>
                <a:gd name="T43" fmla="*/ 16 h 678"/>
                <a:gd name="T44" fmla="*/ 65 w 77"/>
                <a:gd name="T45" fmla="*/ 11 h 678"/>
                <a:gd name="T46" fmla="*/ 59 w 77"/>
                <a:gd name="T47" fmla="*/ 7 h 678"/>
                <a:gd name="T48" fmla="*/ 53 w 77"/>
                <a:gd name="T49" fmla="*/ 4 h 678"/>
                <a:gd name="T50" fmla="*/ 46 w 77"/>
                <a:gd name="T51" fmla="*/ 1 h 678"/>
                <a:gd name="T52" fmla="*/ 38 w 77"/>
                <a:gd name="T53" fmla="*/ 0 h 678"/>
                <a:gd name="T54" fmla="*/ 30 w 77"/>
                <a:gd name="T55" fmla="*/ 1 h 678"/>
                <a:gd name="T56" fmla="*/ 23 w 77"/>
                <a:gd name="T57" fmla="*/ 4 h 678"/>
                <a:gd name="T58" fmla="*/ 17 w 77"/>
                <a:gd name="T59" fmla="*/ 7 h 678"/>
                <a:gd name="T60" fmla="*/ 11 w 77"/>
                <a:gd name="T61" fmla="*/ 11 h 678"/>
                <a:gd name="T62" fmla="*/ 7 w 77"/>
                <a:gd name="T63" fmla="*/ 16 h 678"/>
                <a:gd name="T64" fmla="*/ 3 w 77"/>
                <a:gd name="T65" fmla="*/ 23 h 678"/>
                <a:gd name="T66" fmla="*/ 1 w 77"/>
                <a:gd name="T67" fmla="*/ 29 h 678"/>
                <a:gd name="T68" fmla="*/ 0 w 77"/>
                <a:gd name="T69" fmla="*/ 37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 h="678">
                  <a:moveTo>
                    <a:pt x="0" y="37"/>
                  </a:moveTo>
                  <a:lnTo>
                    <a:pt x="0" y="642"/>
                  </a:lnTo>
                  <a:lnTo>
                    <a:pt x="1" y="649"/>
                  </a:lnTo>
                  <a:lnTo>
                    <a:pt x="3" y="655"/>
                  </a:lnTo>
                  <a:lnTo>
                    <a:pt x="7" y="662"/>
                  </a:lnTo>
                  <a:lnTo>
                    <a:pt x="11" y="667"/>
                  </a:lnTo>
                  <a:lnTo>
                    <a:pt x="17" y="671"/>
                  </a:lnTo>
                  <a:lnTo>
                    <a:pt x="23" y="675"/>
                  </a:lnTo>
                  <a:lnTo>
                    <a:pt x="30" y="677"/>
                  </a:lnTo>
                  <a:lnTo>
                    <a:pt x="38" y="678"/>
                  </a:lnTo>
                  <a:lnTo>
                    <a:pt x="46" y="677"/>
                  </a:lnTo>
                  <a:lnTo>
                    <a:pt x="53" y="675"/>
                  </a:lnTo>
                  <a:lnTo>
                    <a:pt x="59" y="671"/>
                  </a:lnTo>
                  <a:lnTo>
                    <a:pt x="65" y="667"/>
                  </a:lnTo>
                  <a:lnTo>
                    <a:pt x="70" y="662"/>
                  </a:lnTo>
                  <a:lnTo>
                    <a:pt x="73" y="655"/>
                  </a:lnTo>
                  <a:lnTo>
                    <a:pt x="76" y="649"/>
                  </a:lnTo>
                  <a:lnTo>
                    <a:pt x="77" y="642"/>
                  </a:lnTo>
                  <a:lnTo>
                    <a:pt x="77" y="37"/>
                  </a:lnTo>
                  <a:lnTo>
                    <a:pt x="76" y="29"/>
                  </a:lnTo>
                  <a:lnTo>
                    <a:pt x="73" y="23"/>
                  </a:lnTo>
                  <a:lnTo>
                    <a:pt x="70" y="16"/>
                  </a:lnTo>
                  <a:lnTo>
                    <a:pt x="65" y="11"/>
                  </a:lnTo>
                  <a:lnTo>
                    <a:pt x="59" y="7"/>
                  </a:lnTo>
                  <a:lnTo>
                    <a:pt x="53" y="4"/>
                  </a:lnTo>
                  <a:lnTo>
                    <a:pt x="46" y="1"/>
                  </a:lnTo>
                  <a:lnTo>
                    <a:pt x="38" y="0"/>
                  </a:lnTo>
                  <a:lnTo>
                    <a:pt x="30" y="1"/>
                  </a:lnTo>
                  <a:lnTo>
                    <a:pt x="23" y="4"/>
                  </a:lnTo>
                  <a:lnTo>
                    <a:pt x="17" y="7"/>
                  </a:lnTo>
                  <a:lnTo>
                    <a:pt x="11" y="11"/>
                  </a:lnTo>
                  <a:lnTo>
                    <a:pt x="7" y="16"/>
                  </a:lnTo>
                  <a:lnTo>
                    <a:pt x="3" y="23"/>
                  </a:lnTo>
                  <a:lnTo>
                    <a:pt x="1" y="29"/>
                  </a:lnTo>
                  <a:lnTo>
                    <a:pt x="0" y="37"/>
                  </a:ln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164" name="Group 163" descr="Image representing Supppliers"/>
          <p:cNvGrpSpPr/>
          <p:nvPr/>
        </p:nvGrpSpPr>
        <p:grpSpPr>
          <a:xfrm>
            <a:off x="2551996" y="4668645"/>
            <a:ext cx="647393" cy="614720"/>
            <a:chOff x="1580588" y="3143018"/>
            <a:chExt cx="381562" cy="362305"/>
          </a:xfrm>
        </p:grpSpPr>
        <p:grpSp>
          <p:nvGrpSpPr>
            <p:cNvPr id="165" name="Group 164"/>
            <p:cNvGrpSpPr/>
            <p:nvPr/>
          </p:nvGrpSpPr>
          <p:grpSpPr>
            <a:xfrm>
              <a:off x="1580588" y="3143018"/>
              <a:ext cx="363542" cy="362305"/>
              <a:chOff x="1360060" y="3116618"/>
              <a:chExt cx="466725" cy="465137"/>
            </a:xfrm>
          </p:grpSpPr>
          <p:sp>
            <p:nvSpPr>
              <p:cNvPr id="168" name="Freeform 40"/>
              <p:cNvSpPr>
                <a:spLocks/>
              </p:cNvSpPr>
              <p:nvPr/>
            </p:nvSpPr>
            <p:spPr bwMode="auto">
              <a:xfrm>
                <a:off x="1569610" y="3116618"/>
                <a:ext cx="112713" cy="96838"/>
              </a:xfrm>
              <a:custGeom>
                <a:avLst/>
                <a:gdLst>
                  <a:gd name="T0" fmla="*/ 68 w 1890"/>
                  <a:gd name="T1" fmla="*/ 957 h 1630"/>
                  <a:gd name="T2" fmla="*/ 741 w 1890"/>
                  <a:gd name="T3" fmla="*/ 1630 h 1630"/>
                  <a:gd name="T4" fmla="*/ 1405 w 1890"/>
                  <a:gd name="T5" fmla="*/ 1061 h 1630"/>
                  <a:gd name="T6" fmla="*/ 1853 w 1890"/>
                  <a:gd name="T7" fmla="*/ 1187 h 1630"/>
                  <a:gd name="T8" fmla="*/ 1890 w 1890"/>
                  <a:gd name="T9" fmla="*/ 1057 h 1630"/>
                  <a:gd name="T10" fmla="*/ 1543 w 1890"/>
                  <a:gd name="T11" fmla="*/ 960 h 1630"/>
                  <a:gd name="T12" fmla="*/ 972 w 1890"/>
                  <a:gd name="T13" fmla="*/ 117 h 1630"/>
                  <a:gd name="T14" fmla="*/ 0 w 1890"/>
                  <a:gd name="T15" fmla="*/ 664 h 1630"/>
                  <a:gd name="T16" fmla="*/ 119 w 1890"/>
                  <a:gd name="T17" fmla="*/ 697 h 1630"/>
                  <a:gd name="T18" fmla="*/ 68 w 1890"/>
                  <a:gd name="T19" fmla="*/ 957 h 1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0" h="1630">
                    <a:moveTo>
                      <a:pt x="68" y="957"/>
                    </a:moveTo>
                    <a:cubicBezTo>
                      <a:pt x="68" y="1329"/>
                      <a:pt x="369" y="1630"/>
                      <a:pt x="741" y="1630"/>
                    </a:cubicBezTo>
                    <a:cubicBezTo>
                      <a:pt x="1077" y="1630"/>
                      <a:pt x="1355" y="1384"/>
                      <a:pt x="1405" y="1061"/>
                    </a:cubicBezTo>
                    <a:lnTo>
                      <a:pt x="1853" y="1187"/>
                    </a:lnTo>
                    <a:lnTo>
                      <a:pt x="1890" y="1057"/>
                    </a:lnTo>
                    <a:lnTo>
                      <a:pt x="1543" y="960"/>
                    </a:lnTo>
                    <a:cubicBezTo>
                      <a:pt x="1583" y="584"/>
                      <a:pt x="1348" y="223"/>
                      <a:pt x="972" y="117"/>
                    </a:cubicBezTo>
                    <a:cubicBezTo>
                      <a:pt x="553" y="0"/>
                      <a:pt x="117" y="244"/>
                      <a:pt x="0" y="664"/>
                    </a:cubicBezTo>
                    <a:lnTo>
                      <a:pt x="119" y="697"/>
                    </a:lnTo>
                    <a:cubicBezTo>
                      <a:pt x="86" y="777"/>
                      <a:pt x="68" y="865"/>
                      <a:pt x="68" y="957"/>
                    </a:cubicBezTo>
                    <a:close/>
                  </a:path>
                </a:pathLst>
              </a:custGeom>
              <a:solidFill>
                <a:srgbClr val="8F90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69" name="Freeform 41"/>
              <p:cNvSpPr>
                <a:spLocks noEditPoints="1"/>
              </p:cNvSpPr>
              <p:nvPr/>
            </p:nvSpPr>
            <p:spPr bwMode="auto">
              <a:xfrm>
                <a:off x="1360060" y="3200755"/>
                <a:ext cx="466725" cy="381000"/>
              </a:xfrm>
              <a:custGeom>
                <a:avLst/>
                <a:gdLst>
                  <a:gd name="T0" fmla="*/ 4119 w 7858"/>
                  <a:gd name="T1" fmla="*/ 2614 h 6413"/>
                  <a:gd name="T2" fmla="*/ 4278 w 7858"/>
                  <a:gd name="T3" fmla="*/ 2155 h 6413"/>
                  <a:gd name="T4" fmla="*/ 4547 w 7858"/>
                  <a:gd name="T5" fmla="*/ 2823 h 6413"/>
                  <a:gd name="T6" fmla="*/ 4119 w 7858"/>
                  <a:gd name="T7" fmla="*/ 2614 h 6413"/>
                  <a:gd name="T8" fmla="*/ 2741 w 7858"/>
                  <a:gd name="T9" fmla="*/ 1940 h 6413"/>
                  <a:gd name="T10" fmla="*/ 1900 w 7858"/>
                  <a:gd name="T11" fmla="*/ 1529 h 6413"/>
                  <a:gd name="T12" fmla="*/ 2421 w 7858"/>
                  <a:gd name="T13" fmla="*/ 1008 h 6413"/>
                  <a:gd name="T14" fmla="*/ 3024 w 7858"/>
                  <a:gd name="T15" fmla="*/ 976 h 6413"/>
                  <a:gd name="T16" fmla="*/ 2741 w 7858"/>
                  <a:gd name="T17" fmla="*/ 1940 h 6413"/>
                  <a:gd name="T18" fmla="*/ 7652 w 7858"/>
                  <a:gd name="T19" fmla="*/ 2092 h 6413"/>
                  <a:gd name="T20" fmla="*/ 7466 w 7858"/>
                  <a:gd name="T21" fmla="*/ 3250 h 6413"/>
                  <a:gd name="T22" fmla="*/ 7143 w 7858"/>
                  <a:gd name="T23" fmla="*/ 4091 h 6413"/>
                  <a:gd name="T24" fmla="*/ 5677 w 7858"/>
                  <a:gd name="T25" fmla="*/ 3374 h 6413"/>
                  <a:gd name="T26" fmla="*/ 5585 w 7858"/>
                  <a:gd name="T27" fmla="*/ 3043 h 6413"/>
                  <a:gd name="T28" fmla="*/ 4652 w 7858"/>
                  <a:gd name="T29" fmla="*/ 934 h 6413"/>
                  <a:gd name="T30" fmla="*/ 3587 w 7858"/>
                  <a:gd name="T31" fmla="*/ 286 h 6413"/>
                  <a:gd name="T32" fmla="*/ 1096 w 7858"/>
                  <a:gd name="T33" fmla="*/ 1335 h 6413"/>
                  <a:gd name="T34" fmla="*/ 1780 w 7858"/>
                  <a:gd name="T35" fmla="*/ 1770 h 6413"/>
                  <a:gd name="T36" fmla="*/ 2647 w 7858"/>
                  <a:gd name="T37" fmla="*/ 2194 h 6413"/>
                  <a:gd name="T38" fmla="*/ 2252 w 7858"/>
                  <a:gd name="T39" fmla="*/ 3067 h 6413"/>
                  <a:gd name="T40" fmla="*/ 361 w 7858"/>
                  <a:gd name="T41" fmla="*/ 5506 h 6413"/>
                  <a:gd name="T42" fmla="*/ 997 w 7858"/>
                  <a:gd name="T43" fmla="*/ 5987 h 6413"/>
                  <a:gd name="T44" fmla="*/ 2528 w 7858"/>
                  <a:gd name="T45" fmla="*/ 4112 h 6413"/>
                  <a:gd name="T46" fmla="*/ 3777 w 7858"/>
                  <a:gd name="T47" fmla="*/ 4795 h 6413"/>
                  <a:gd name="T48" fmla="*/ 3497 w 7858"/>
                  <a:gd name="T49" fmla="*/ 5388 h 6413"/>
                  <a:gd name="T50" fmla="*/ 4191 w 7858"/>
                  <a:gd name="T51" fmla="*/ 5779 h 6413"/>
                  <a:gd name="T52" fmla="*/ 4614 w 7858"/>
                  <a:gd name="T53" fmla="*/ 4878 h 6413"/>
                  <a:gd name="T54" fmla="*/ 4551 w 7858"/>
                  <a:gd name="T55" fmla="*/ 4388 h 6413"/>
                  <a:gd name="T56" fmla="*/ 3622 w 7858"/>
                  <a:gd name="T57" fmla="*/ 3735 h 6413"/>
                  <a:gd name="T58" fmla="*/ 4020 w 7858"/>
                  <a:gd name="T59" fmla="*/ 2865 h 6413"/>
                  <a:gd name="T60" fmla="*/ 4746 w 7858"/>
                  <a:gd name="T61" fmla="*/ 3220 h 6413"/>
                  <a:gd name="T62" fmla="*/ 5014 w 7858"/>
                  <a:gd name="T63" fmla="*/ 3615 h 6413"/>
                  <a:gd name="T64" fmla="*/ 5557 w 7858"/>
                  <a:gd name="T65" fmla="*/ 3616 h 6413"/>
                  <a:gd name="T66" fmla="*/ 7021 w 7858"/>
                  <a:gd name="T67" fmla="*/ 4331 h 6413"/>
                  <a:gd name="T68" fmla="*/ 6427 w 7858"/>
                  <a:gd name="T69" fmla="*/ 5277 h 6413"/>
                  <a:gd name="T70" fmla="*/ 5701 w 7858"/>
                  <a:gd name="T71" fmla="*/ 6220 h 6413"/>
                  <a:gd name="T72" fmla="*/ 6695 w 7858"/>
                  <a:gd name="T73" fmla="*/ 5504 h 6413"/>
                  <a:gd name="T74" fmla="*/ 7425 w 7858"/>
                  <a:gd name="T75" fmla="*/ 4528 h 6413"/>
                  <a:gd name="T76" fmla="*/ 7625 w 7858"/>
                  <a:gd name="T77" fmla="*/ 4625 h 6413"/>
                  <a:gd name="T78" fmla="*/ 7743 w 7858"/>
                  <a:gd name="T79" fmla="*/ 4384 h 6413"/>
                  <a:gd name="T80" fmla="*/ 7543 w 7858"/>
                  <a:gd name="T81" fmla="*/ 4286 h 6413"/>
                  <a:gd name="T82" fmla="*/ 7812 w 7858"/>
                  <a:gd name="T83" fmla="*/ 3316 h 6413"/>
                  <a:gd name="T84" fmla="*/ 7652 w 7858"/>
                  <a:gd name="T85" fmla="*/ 2092 h 6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58" h="6413">
                    <a:moveTo>
                      <a:pt x="4119" y="2614"/>
                    </a:moveTo>
                    <a:cubicBezTo>
                      <a:pt x="4175" y="2462"/>
                      <a:pt x="4228" y="2309"/>
                      <a:pt x="4278" y="2155"/>
                    </a:cubicBezTo>
                    <a:cubicBezTo>
                      <a:pt x="4365" y="2380"/>
                      <a:pt x="4450" y="2604"/>
                      <a:pt x="4547" y="2823"/>
                    </a:cubicBezTo>
                    <a:lnTo>
                      <a:pt x="4119" y="2614"/>
                    </a:lnTo>
                    <a:close/>
                    <a:moveTo>
                      <a:pt x="2741" y="1940"/>
                    </a:moveTo>
                    <a:lnTo>
                      <a:pt x="1900" y="1529"/>
                    </a:lnTo>
                    <a:cubicBezTo>
                      <a:pt x="2021" y="1306"/>
                      <a:pt x="2177" y="1102"/>
                      <a:pt x="2421" y="1008"/>
                    </a:cubicBezTo>
                    <a:cubicBezTo>
                      <a:pt x="2613" y="934"/>
                      <a:pt x="2821" y="939"/>
                      <a:pt x="3024" y="976"/>
                    </a:cubicBezTo>
                    <a:cubicBezTo>
                      <a:pt x="2945" y="1303"/>
                      <a:pt x="2852" y="1626"/>
                      <a:pt x="2741" y="1940"/>
                    </a:cubicBezTo>
                    <a:close/>
                    <a:moveTo>
                      <a:pt x="7652" y="2092"/>
                    </a:moveTo>
                    <a:cubicBezTo>
                      <a:pt x="7627" y="2501"/>
                      <a:pt x="7571" y="2884"/>
                      <a:pt x="7466" y="3250"/>
                    </a:cubicBezTo>
                    <a:cubicBezTo>
                      <a:pt x="7383" y="3541"/>
                      <a:pt x="7273" y="3820"/>
                      <a:pt x="7143" y="4091"/>
                    </a:cubicBezTo>
                    <a:lnTo>
                      <a:pt x="5677" y="3374"/>
                    </a:lnTo>
                    <a:cubicBezTo>
                      <a:pt x="5694" y="3265"/>
                      <a:pt x="5671" y="3149"/>
                      <a:pt x="5585" y="3043"/>
                    </a:cubicBezTo>
                    <a:cubicBezTo>
                      <a:pt x="5064" y="2401"/>
                      <a:pt x="4974" y="1690"/>
                      <a:pt x="4652" y="934"/>
                    </a:cubicBezTo>
                    <a:cubicBezTo>
                      <a:pt x="4572" y="746"/>
                      <a:pt x="4505" y="529"/>
                      <a:pt x="3587" y="286"/>
                    </a:cubicBezTo>
                    <a:cubicBezTo>
                      <a:pt x="2509" y="0"/>
                      <a:pt x="1586" y="274"/>
                      <a:pt x="1096" y="1335"/>
                    </a:cubicBezTo>
                    <a:cubicBezTo>
                      <a:pt x="884" y="1795"/>
                      <a:pt x="1547" y="2198"/>
                      <a:pt x="1780" y="1770"/>
                    </a:cubicBezTo>
                    <a:lnTo>
                      <a:pt x="2647" y="2194"/>
                    </a:lnTo>
                    <a:cubicBezTo>
                      <a:pt x="2532" y="2490"/>
                      <a:pt x="2401" y="2781"/>
                      <a:pt x="2252" y="3067"/>
                    </a:cubicBezTo>
                    <a:cubicBezTo>
                      <a:pt x="1716" y="3944"/>
                      <a:pt x="1032" y="4731"/>
                      <a:pt x="361" y="5506"/>
                    </a:cubicBezTo>
                    <a:cubicBezTo>
                      <a:pt x="0" y="5952"/>
                      <a:pt x="631" y="6413"/>
                      <a:pt x="997" y="5987"/>
                    </a:cubicBezTo>
                    <a:cubicBezTo>
                      <a:pt x="1545" y="5353"/>
                      <a:pt x="2040" y="4800"/>
                      <a:pt x="2528" y="4112"/>
                    </a:cubicBezTo>
                    <a:cubicBezTo>
                      <a:pt x="2580" y="4145"/>
                      <a:pt x="3777" y="4795"/>
                      <a:pt x="3777" y="4795"/>
                    </a:cubicBezTo>
                    <a:cubicBezTo>
                      <a:pt x="3575" y="5273"/>
                      <a:pt x="3731" y="4901"/>
                      <a:pt x="3497" y="5388"/>
                    </a:cubicBezTo>
                    <a:cubicBezTo>
                      <a:pt x="3260" y="5884"/>
                      <a:pt x="3945" y="6292"/>
                      <a:pt x="4191" y="5779"/>
                    </a:cubicBezTo>
                    <a:cubicBezTo>
                      <a:pt x="4462" y="5213"/>
                      <a:pt x="4356" y="5458"/>
                      <a:pt x="4614" y="4878"/>
                    </a:cubicBezTo>
                    <a:cubicBezTo>
                      <a:pt x="4685" y="4719"/>
                      <a:pt x="4698" y="4515"/>
                      <a:pt x="4551" y="4388"/>
                    </a:cubicBezTo>
                    <a:cubicBezTo>
                      <a:pt x="4510" y="4352"/>
                      <a:pt x="3587" y="3674"/>
                      <a:pt x="3622" y="3735"/>
                    </a:cubicBezTo>
                    <a:cubicBezTo>
                      <a:pt x="3768" y="3451"/>
                      <a:pt x="3901" y="3161"/>
                      <a:pt x="4020" y="2865"/>
                    </a:cubicBezTo>
                    <a:lnTo>
                      <a:pt x="4746" y="3220"/>
                    </a:lnTo>
                    <a:cubicBezTo>
                      <a:pt x="4825" y="3357"/>
                      <a:pt x="4912" y="3489"/>
                      <a:pt x="5014" y="3615"/>
                    </a:cubicBezTo>
                    <a:cubicBezTo>
                      <a:pt x="5183" y="3823"/>
                      <a:pt x="5417" y="3770"/>
                      <a:pt x="5557" y="3616"/>
                    </a:cubicBezTo>
                    <a:lnTo>
                      <a:pt x="7021" y="4331"/>
                    </a:lnTo>
                    <a:cubicBezTo>
                      <a:pt x="6848" y="4657"/>
                      <a:pt x="6646" y="4969"/>
                      <a:pt x="6427" y="5277"/>
                    </a:cubicBezTo>
                    <a:cubicBezTo>
                      <a:pt x="6201" y="5594"/>
                      <a:pt x="5958" y="5903"/>
                      <a:pt x="5701" y="6220"/>
                    </a:cubicBezTo>
                    <a:cubicBezTo>
                      <a:pt x="6074" y="6048"/>
                      <a:pt x="6402" y="5793"/>
                      <a:pt x="6695" y="5504"/>
                    </a:cubicBezTo>
                    <a:cubicBezTo>
                      <a:pt x="6981" y="5219"/>
                      <a:pt x="7231" y="4891"/>
                      <a:pt x="7425" y="4528"/>
                    </a:cubicBezTo>
                    <a:lnTo>
                      <a:pt x="7625" y="4625"/>
                    </a:lnTo>
                    <a:lnTo>
                      <a:pt x="7743" y="4384"/>
                    </a:lnTo>
                    <a:lnTo>
                      <a:pt x="7543" y="4286"/>
                    </a:lnTo>
                    <a:cubicBezTo>
                      <a:pt x="7680" y="3980"/>
                      <a:pt x="7776" y="3651"/>
                      <a:pt x="7812" y="3316"/>
                    </a:cubicBezTo>
                    <a:cubicBezTo>
                      <a:pt x="7858" y="2898"/>
                      <a:pt x="7812" y="2471"/>
                      <a:pt x="7652" y="2092"/>
                    </a:cubicBezTo>
                    <a:close/>
                  </a:path>
                </a:pathLst>
              </a:custGeom>
              <a:solidFill>
                <a:srgbClr val="8F90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166" name="Rectangle 165"/>
            <p:cNvSpPr/>
            <p:nvPr/>
          </p:nvSpPr>
          <p:spPr>
            <a:xfrm>
              <a:off x="1850232" y="3298031"/>
              <a:ext cx="111918" cy="195263"/>
            </a:xfrm>
            <a:prstGeom prst="rect">
              <a:avLst/>
            </a:prstGeom>
            <a:solidFill>
              <a:srgbClr val="8F909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67" name="Rectangle 166"/>
            <p:cNvSpPr/>
            <p:nvPr/>
          </p:nvSpPr>
          <p:spPr>
            <a:xfrm>
              <a:off x="1862138" y="3362325"/>
              <a:ext cx="83343" cy="12382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Arial"/>
                <a:ea typeface="+mn-ea"/>
                <a:cs typeface="+mn-cs"/>
                <a:sym typeface="Arial"/>
              </a:endParaRPr>
            </a:p>
          </p:txBody>
        </p:sp>
      </p:grpSp>
      <p:grpSp>
        <p:nvGrpSpPr>
          <p:cNvPr id="170" name="Group 169" descr="Image representing RDC"/>
          <p:cNvGrpSpPr/>
          <p:nvPr/>
        </p:nvGrpSpPr>
        <p:grpSpPr>
          <a:xfrm>
            <a:off x="6449602" y="3505285"/>
            <a:ext cx="701573" cy="518788"/>
            <a:chOff x="3886200" y="2132013"/>
            <a:chExt cx="414338" cy="306388"/>
          </a:xfrm>
          <a:solidFill>
            <a:srgbClr val="8F9092"/>
          </a:solidFill>
        </p:grpSpPr>
        <p:sp>
          <p:nvSpPr>
            <p:cNvPr id="171" name="Freeform 115"/>
            <p:cNvSpPr>
              <a:spLocks noEditPoints="1"/>
            </p:cNvSpPr>
            <p:nvPr/>
          </p:nvSpPr>
          <p:spPr bwMode="auto">
            <a:xfrm>
              <a:off x="3886200" y="2179638"/>
              <a:ext cx="414338" cy="258763"/>
            </a:xfrm>
            <a:custGeom>
              <a:avLst/>
              <a:gdLst>
                <a:gd name="T0" fmla="*/ 141 w 2738"/>
                <a:gd name="T1" fmla="*/ 1461 h 1710"/>
                <a:gd name="T2" fmla="*/ 141 w 2738"/>
                <a:gd name="T3" fmla="*/ 925 h 1710"/>
                <a:gd name="T4" fmla="*/ 2597 w 2738"/>
                <a:gd name="T5" fmla="*/ 925 h 1710"/>
                <a:gd name="T6" fmla="*/ 2597 w 2738"/>
                <a:gd name="T7" fmla="*/ 1461 h 1710"/>
                <a:gd name="T8" fmla="*/ 141 w 2738"/>
                <a:gd name="T9" fmla="*/ 1461 h 1710"/>
                <a:gd name="T10" fmla="*/ 2597 w 2738"/>
                <a:gd name="T11" fmla="*/ 268 h 1710"/>
                <a:gd name="T12" fmla="*/ 2597 w 2738"/>
                <a:gd name="T13" fmla="*/ 785 h 1710"/>
                <a:gd name="T14" fmla="*/ 141 w 2738"/>
                <a:gd name="T15" fmla="*/ 785 h 1710"/>
                <a:gd name="T16" fmla="*/ 141 w 2738"/>
                <a:gd name="T17" fmla="*/ 268 h 1710"/>
                <a:gd name="T18" fmla="*/ 2597 w 2738"/>
                <a:gd name="T19" fmla="*/ 268 h 1710"/>
                <a:gd name="T20" fmla="*/ 2597 w 2738"/>
                <a:gd name="T21" fmla="*/ 0 h 1710"/>
                <a:gd name="T22" fmla="*/ 2597 w 2738"/>
                <a:gd name="T23" fmla="*/ 128 h 1710"/>
                <a:gd name="T24" fmla="*/ 141 w 2738"/>
                <a:gd name="T25" fmla="*/ 128 h 1710"/>
                <a:gd name="T26" fmla="*/ 141 w 2738"/>
                <a:gd name="T27" fmla="*/ 0 h 1710"/>
                <a:gd name="T28" fmla="*/ 0 w 2738"/>
                <a:gd name="T29" fmla="*/ 0 h 1710"/>
                <a:gd name="T30" fmla="*/ 0 w 2738"/>
                <a:gd name="T31" fmla="*/ 1710 h 1710"/>
                <a:gd name="T32" fmla="*/ 141 w 2738"/>
                <a:gd name="T33" fmla="*/ 1710 h 1710"/>
                <a:gd name="T34" fmla="*/ 141 w 2738"/>
                <a:gd name="T35" fmla="*/ 1602 h 1710"/>
                <a:gd name="T36" fmla="*/ 2597 w 2738"/>
                <a:gd name="T37" fmla="*/ 1602 h 1710"/>
                <a:gd name="T38" fmla="*/ 2597 w 2738"/>
                <a:gd name="T39" fmla="*/ 1710 h 1710"/>
                <a:gd name="T40" fmla="*/ 2738 w 2738"/>
                <a:gd name="T41" fmla="*/ 1710 h 1710"/>
                <a:gd name="T42" fmla="*/ 2738 w 2738"/>
                <a:gd name="T43" fmla="*/ 0 h 1710"/>
                <a:gd name="T44" fmla="*/ 2597 w 2738"/>
                <a:gd name="T45" fmla="*/ 0 h 1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38" h="1710">
                  <a:moveTo>
                    <a:pt x="141" y="1461"/>
                  </a:moveTo>
                  <a:lnTo>
                    <a:pt x="141" y="925"/>
                  </a:lnTo>
                  <a:lnTo>
                    <a:pt x="2597" y="925"/>
                  </a:lnTo>
                  <a:lnTo>
                    <a:pt x="2597" y="1461"/>
                  </a:lnTo>
                  <a:lnTo>
                    <a:pt x="141" y="1461"/>
                  </a:lnTo>
                  <a:close/>
                  <a:moveTo>
                    <a:pt x="2597" y="268"/>
                  </a:moveTo>
                  <a:lnTo>
                    <a:pt x="2597" y="785"/>
                  </a:lnTo>
                  <a:lnTo>
                    <a:pt x="141" y="785"/>
                  </a:lnTo>
                  <a:lnTo>
                    <a:pt x="141" y="268"/>
                  </a:lnTo>
                  <a:lnTo>
                    <a:pt x="2597" y="268"/>
                  </a:lnTo>
                  <a:close/>
                  <a:moveTo>
                    <a:pt x="2597" y="0"/>
                  </a:moveTo>
                  <a:lnTo>
                    <a:pt x="2597" y="128"/>
                  </a:lnTo>
                  <a:lnTo>
                    <a:pt x="141" y="128"/>
                  </a:lnTo>
                  <a:lnTo>
                    <a:pt x="141" y="0"/>
                  </a:lnTo>
                  <a:lnTo>
                    <a:pt x="0" y="0"/>
                  </a:lnTo>
                  <a:lnTo>
                    <a:pt x="0" y="1710"/>
                  </a:lnTo>
                  <a:lnTo>
                    <a:pt x="141" y="1710"/>
                  </a:lnTo>
                  <a:lnTo>
                    <a:pt x="141" y="1602"/>
                  </a:lnTo>
                  <a:lnTo>
                    <a:pt x="2597" y="1602"/>
                  </a:lnTo>
                  <a:lnTo>
                    <a:pt x="2597" y="1710"/>
                  </a:lnTo>
                  <a:lnTo>
                    <a:pt x="2738" y="1710"/>
                  </a:lnTo>
                  <a:lnTo>
                    <a:pt x="2738" y="0"/>
                  </a:lnTo>
                  <a:lnTo>
                    <a:pt x="25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72" name="Rectangle 116"/>
            <p:cNvSpPr>
              <a:spLocks noChangeArrowheads="1"/>
            </p:cNvSpPr>
            <p:nvPr/>
          </p:nvSpPr>
          <p:spPr bwMode="auto">
            <a:xfrm>
              <a:off x="3938588" y="2132013"/>
              <a:ext cx="85725" cy="57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73" name="Rectangle 117"/>
            <p:cNvSpPr>
              <a:spLocks noChangeArrowheads="1"/>
            </p:cNvSpPr>
            <p:nvPr/>
          </p:nvSpPr>
          <p:spPr bwMode="auto">
            <a:xfrm>
              <a:off x="3938588" y="2230438"/>
              <a:ext cx="85725" cy="58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74" name="Rectangle 118"/>
            <p:cNvSpPr>
              <a:spLocks noChangeArrowheads="1"/>
            </p:cNvSpPr>
            <p:nvPr/>
          </p:nvSpPr>
          <p:spPr bwMode="auto">
            <a:xfrm>
              <a:off x="3938588" y="2333626"/>
              <a:ext cx="85725" cy="58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75" name="Rectangle 119"/>
            <p:cNvSpPr>
              <a:spLocks noChangeArrowheads="1"/>
            </p:cNvSpPr>
            <p:nvPr/>
          </p:nvSpPr>
          <p:spPr bwMode="auto">
            <a:xfrm>
              <a:off x="4046538" y="2333626"/>
              <a:ext cx="85725" cy="58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76" name="Rectangle 120"/>
            <p:cNvSpPr>
              <a:spLocks noChangeArrowheads="1"/>
            </p:cNvSpPr>
            <p:nvPr/>
          </p:nvSpPr>
          <p:spPr bwMode="auto">
            <a:xfrm>
              <a:off x="4157663" y="2333626"/>
              <a:ext cx="85725" cy="58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77" name="Rectangle 121"/>
            <p:cNvSpPr>
              <a:spLocks noChangeArrowheads="1"/>
            </p:cNvSpPr>
            <p:nvPr/>
          </p:nvSpPr>
          <p:spPr bwMode="auto">
            <a:xfrm>
              <a:off x="4048125" y="2233613"/>
              <a:ext cx="85725" cy="57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78" name="Rectangle 122"/>
            <p:cNvSpPr>
              <a:spLocks noChangeArrowheads="1"/>
            </p:cNvSpPr>
            <p:nvPr/>
          </p:nvSpPr>
          <p:spPr bwMode="auto">
            <a:xfrm>
              <a:off x="4157663" y="2247901"/>
              <a:ext cx="6350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79" name="Rectangle 123"/>
            <p:cNvSpPr>
              <a:spLocks noChangeArrowheads="1"/>
            </p:cNvSpPr>
            <p:nvPr/>
          </p:nvSpPr>
          <p:spPr bwMode="auto">
            <a:xfrm>
              <a:off x="4046538" y="2144713"/>
              <a:ext cx="6350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180" name="Group 179" descr="Immage representing a Wholesaler"/>
          <p:cNvGrpSpPr/>
          <p:nvPr/>
        </p:nvGrpSpPr>
        <p:grpSpPr>
          <a:xfrm>
            <a:off x="8082914" y="3638756"/>
            <a:ext cx="317665" cy="397083"/>
            <a:chOff x="2898496" y="2687289"/>
            <a:chExt cx="312561" cy="390702"/>
          </a:xfrm>
        </p:grpSpPr>
        <p:sp>
          <p:nvSpPr>
            <p:cNvPr id="181" name="Freeform 1586"/>
            <p:cNvSpPr>
              <a:spLocks/>
            </p:cNvSpPr>
            <p:nvPr/>
          </p:nvSpPr>
          <p:spPr bwMode="auto">
            <a:xfrm>
              <a:off x="2898496" y="2873958"/>
              <a:ext cx="312561" cy="204033"/>
            </a:xfrm>
            <a:custGeom>
              <a:avLst/>
              <a:gdLst>
                <a:gd name="T0" fmla="*/ 3456 w 3456"/>
                <a:gd name="T1" fmla="*/ 1965 h 2265"/>
                <a:gd name="T2" fmla="*/ 3156 w 3456"/>
                <a:gd name="T3" fmla="*/ 2265 h 2265"/>
                <a:gd name="T4" fmla="*/ 300 w 3456"/>
                <a:gd name="T5" fmla="*/ 2265 h 2265"/>
                <a:gd name="T6" fmla="*/ 0 w 3456"/>
                <a:gd name="T7" fmla="*/ 1965 h 2265"/>
                <a:gd name="T8" fmla="*/ 0 w 3456"/>
                <a:gd name="T9" fmla="*/ 300 h 2265"/>
                <a:gd name="T10" fmla="*/ 300 w 3456"/>
                <a:gd name="T11" fmla="*/ 0 h 2265"/>
                <a:gd name="T12" fmla="*/ 3156 w 3456"/>
                <a:gd name="T13" fmla="*/ 0 h 2265"/>
                <a:gd name="T14" fmla="*/ 3456 w 3456"/>
                <a:gd name="T15" fmla="*/ 300 h 2265"/>
                <a:gd name="T16" fmla="*/ 3456 w 3456"/>
                <a:gd name="T17" fmla="*/ 1965 h 2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6" h="2265">
                  <a:moveTo>
                    <a:pt x="3456" y="1965"/>
                  </a:moveTo>
                  <a:cubicBezTo>
                    <a:pt x="3456" y="2131"/>
                    <a:pt x="3322" y="2265"/>
                    <a:pt x="3156" y="2265"/>
                  </a:cubicBezTo>
                  <a:lnTo>
                    <a:pt x="300" y="2265"/>
                  </a:lnTo>
                  <a:cubicBezTo>
                    <a:pt x="135" y="2265"/>
                    <a:pt x="0" y="2131"/>
                    <a:pt x="0" y="1965"/>
                  </a:cubicBezTo>
                  <a:lnTo>
                    <a:pt x="0" y="300"/>
                  </a:lnTo>
                  <a:cubicBezTo>
                    <a:pt x="0" y="134"/>
                    <a:pt x="135" y="0"/>
                    <a:pt x="300" y="0"/>
                  </a:cubicBezTo>
                  <a:lnTo>
                    <a:pt x="3156" y="0"/>
                  </a:lnTo>
                  <a:cubicBezTo>
                    <a:pt x="3322" y="0"/>
                    <a:pt x="3456" y="134"/>
                    <a:pt x="3456" y="300"/>
                  </a:cubicBezTo>
                  <a:lnTo>
                    <a:pt x="3456" y="1965"/>
                  </a:lnTo>
                  <a:close/>
                </a:path>
              </a:pathLst>
            </a:custGeom>
            <a:solidFill>
              <a:srgbClr val="8F90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82" name="Freeform 1588"/>
            <p:cNvSpPr>
              <a:spLocks/>
            </p:cNvSpPr>
            <p:nvPr/>
          </p:nvSpPr>
          <p:spPr bwMode="auto">
            <a:xfrm>
              <a:off x="2974467" y="2687289"/>
              <a:ext cx="162793" cy="160622"/>
            </a:xfrm>
            <a:custGeom>
              <a:avLst/>
              <a:gdLst>
                <a:gd name="T0" fmla="*/ 896 w 1784"/>
                <a:gd name="T1" fmla="*/ 2 h 1789"/>
                <a:gd name="T2" fmla="*/ 1784 w 1784"/>
                <a:gd name="T3" fmla="*/ 894 h 1789"/>
                <a:gd name="T4" fmla="*/ 888 w 1784"/>
                <a:gd name="T5" fmla="*/ 1785 h 1789"/>
                <a:gd name="T6" fmla="*/ 3 w 1784"/>
                <a:gd name="T7" fmla="*/ 878 h 1789"/>
                <a:gd name="T8" fmla="*/ 896 w 1784"/>
                <a:gd name="T9" fmla="*/ 2 h 1789"/>
              </a:gdLst>
              <a:ahLst/>
              <a:cxnLst>
                <a:cxn ang="0">
                  <a:pos x="T0" y="T1"/>
                </a:cxn>
                <a:cxn ang="0">
                  <a:pos x="T2" y="T3"/>
                </a:cxn>
                <a:cxn ang="0">
                  <a:pos x="T4" y="T5"/>
                </a:cxn>
                <a:cxn ang="0">
                  <a:pos x="T6" y="T7"/>
                </a:cxn>
                <a:cxn ang="0">
                  <a:pos x="T8" y="T9"/>
                </a:cxn>
              </a:cxnLst>
              <a:rect l="0" t="0" r="r" b="b"/>
              <a:pathLst>
                <a:path w="1784" h="1789">
                  <a:moveTo>
                    <a:pt x="896" y="2"/>
                  </a:moveTo>
                  <a:cubicBezTo>
                    <a:pt x="1382" y="5"/>
                    <a:pt x="1783" y="408"/>
                    <a:pt x="1784" y="894"/>
                  </a:cubicBezTo>
                  <a:cubicBezTo>
                    <a:pt x="1784" y="1383"/>
                    <a:pt x="1376" y="1789"/>
                    <a:pt x="888" y="1785"/>
                  </a:cubicBezTo>
                  <a:cubicBezTo>
                    <a:pt x="392" y="1782"/>
                    <a:pt x="0" y="1380"/>
                    <a:pt x="3" y="878"/>
                  </a:cubicBezTo>
                  <a:cubicBezTo>
                    <a:pt x="6" y="399"/>
                    <a:pt x="412" y="0"/>
                    <a:pt x="896" y="2"/>
                  </a:cubicBezTo>
                  <a:close/>
                </a:path>
              </a:pathLst>
            </a:custGeom>
            <a:solidFill>
              <a:srgbClr val="8F90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83" name="Freeform 1590"/>
            <p:cNvSpPr>
              <a:spLocks/>
            </p:cNvSpPr>
            <p:nvPr/>
          </p:nvSpPr>
          <p:spPr bwMode="auto">
            <a:xfrm>
              <a:off x="3026560" y="2856593"/>
              <a:ext cx="69458" cy="212716"/>
            </a:xfrm>
            <a:custGeom>
              <a:avLst/>
              <a:gdLst>
                <a:gd name="T0" fmla="*/ 382 w 766"/>
                <a:gd name="T1" fmla="*/ 0 h 2349"/>
                <a:gd name="T2" fmla="*/ 101 w 766"/>
                <a:gd name="T3" fmla="*/ 306 h 2349"/>
                <a:gd name="T4" fmla="*/ 151 w 766"/>
                <a:gd name="T5" fmla="*/ 467 h 2349"/>
                <a:gd name="T6" fmla="*/ 0 w 766"/>
                <a:gd name="T7" fmla="*/ 1867 h 2349"/>
                <a:gd name="T8" fmla="*/ 375 w 766"/>
                <a:gd name="T9" fmla="*/ 2349 h 2349"/>
                <a:gd name="T10" fmla="*/ 766 w 766"/>
                <a:gd name="T11" fmla="*/ 1887 h 2349"/>
                <a:gd name="T12" fmla="*/ 598 w 766"/>
                <a:gd name="T13" fmla="*/ 447 h 2349"/>
                <a:gd name="T14" fmla="*/ 674 w 766"/>
                <a:gd name="T15" fmla="*/ 320 h 2349"/>
                <a:gd name="T16" fmla="*/ 382 w 766"/>
                <a:gd name="T17" fmla="*/ 0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6" h="2349">
                  <a:moveTo>
                    <a:pt x="382" y="0"/>
                  </a:moveTo>
                  <a:lnTo>
                    <a:pt x="101" y="306"/>
                  </a:lnTo>
                  <a:lnTo>
                    <a:pt x="151" y="467"/>
                  </a:lnTo>
                  <a:lnTo>
                    <a:pt x="0" y="1867"/>
                  </a:lnTo>
                  <a:lnTo>
                    <a:pt x="375" y="2349"/>
                  </a:lnTo>
                  <a:lnTo>
                    <a:pt x="766" y="1887"/>
                  </a:lnTo>
                  <a:lnTo>
                    <a:pt x="598" y="447"/>
                  </a:lnTo>
                  <a:lnTo>
                    <a:pt x="674" y="320"/>
                  </a:lnTo>
                  <a:lnTo>
                    <a:pt x="38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23" name="Group 22" descr="Image representing a retailer"/>
          <p:cNvGrpSpPr/>
          <p:nvPr/>
        </p:nvGrpSpPr>
        <p:grpSpPr>
          <a:xfrm>
            <a:off x="8588746" y="3389975"/>
            <a:ext cx="3387177" cy="571389"/>
            <a:chOff x="6396958" y="2733920"/>
            <a:chExt cx="1423341" cy="240106"/>
          </a:xfrm>
        </p:grpSpPr>
        <p:sp>
          <p:nvSpPr>
            <p:cNvPr id="97" name="TextBox 96"/>
            <p:cNvSpPr txBox="1"/>
            <p:nvPr/>
          </p:nvSpPr>
          <p:spPr>
            <a:xfrm>
              <a:off x="6396958" y="2776622"/>
              <a:ext cx="1423341" cy="1078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67" b="1" i="0" u="none" strike="noStrike" kern="0" cap="none" spc="0" normalizeH="0" baseline="0" noProof="0" dirty="0">
                <a:ln>
                  <a:noFill/>
                </a:ln>
                <a:solidFill>
                  <a:srgbClr val="000000"/>
                </a:solidFill>
                <a:effectLst/>
                <a:uLnTx/>
                <a:uFillTx/>
                <a:latin typeface="Arial"/>
                <a:cs typeface="Arial"/>
                <a:sym typeface="Arial"/>
              </a:endParaRPr>
            </a:p>
          </p:txBody>
        </p:sp>
        <p:grpSp>
          <p:nvGrpSpPr>
            <p:cNvPr id="22" name="Group 21"/>
            <p:cNvGrpSpPr/>
            <p:nvPr/>
          </p:nvGrpSpPr>
          <p:grpSpPr>
            <a:xfrm>
              <a:off x="6744528" y="2733920"/>
              <a:ext cx="368325" cy="240106"/>
              <a:chOff x="6744528" y="2733920"/>
              <a:chExt cx="368325" cy="240106"/>
            </a:xfrm>
          </p:grpSpPr>
          <p:grpSp>
            <p:nvGrpSpPr>
              <p:cNvPr id="184" name="Group 183"/>
              <p:cNvGrpSpPr/>
              <p:nvPr/>
            </p:nvGrpSpPr>
            <p:grpSpPr>
              <a:xfrm>
                <a:off x="6878271" y="2733920"/>
                <a:ext cx="234582" cy="229591"/>
                <a:chOff x="4199306" y="2620880"/>
                <a:chExt cx="306050" cy="299538"/>
              </a:xfrm>
            </p:grpSpPr>
            <p:sp>
              <p:nvSpPr>
                <p:cNvPr id="185" name="Freeform 1568"/>
                <p:cNvSpPr>
                  <a:spLocks/>
                </p:cNvSpPr>
                <p:nvPr/>
              </p:nvSpPr>
              <p:spPr bwMode="auto">
                <a:xfrm>
                  <a:off x="4333881" y="2703361"/>
                  <a:ext cx="34729" cy="67288"/>
                </a:xfrm>
                <a:custGeom>
                  <a:avLst/>
                  <a:gdLst>
                    <a:gd name="T0" fmla="*/ 23 w 376"/>
                    <a:gd name="T1" fmla="*/ 0 h 735"/>
                    <a:gd name="T2" fmla="*/ 20 w 376"/>
                    <a:gd name="T3" fmla="*/ 14 h 735"/>
                    <a:gd name="T4" fmla="*/ 1 w 376"/>
                    <a:gd name="T5" fmla="*/ 530 h 735"/>
                    <a:gd name="T6" fmla="*/ 9 w 376"/>
                    <a:gd name="T7" fmla="*/ 590 h 735"/>
                    <a:gd name="T8" fmla="*/ 219 w 376"/>
                    <a:gd name="T9" fmla="*/ 721 h 735"/>
                    <a:gd name="T10" fmla="*/ 374 w 376"/>
                    <a:gd name="T11" fmla="*/ 530 h 735"/>
                    <a:gd name="T12" fmla="*/ 360 w 376"/>
                    <a:gd name="T13" fmla="*/ 152 h 735"/>
                    <a:gd name="T14" fmla="*/ 353 w 376"/>
                    <a:gd name="T15" fmla="*/ 0 h 735"/>
                    <a:gd name="T16" fmla="*/ 23 w 376"/>
                    <a:gd name="T17"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735">
                      <a:moveTo>
                        <a:pt x="23" y="0"/>
                      </a:moveTo>
                      <a:cubicBezTo>
                        <a:pt x="22" y="7"/>
                        <a:pt x="20" y="10"/>
                        <a:pt x="20" y="14"/>
                      </a:cubicBezTo>
                      <a:cubicBezTo>
                        <a:pt x="13" y="186"/>
                        <a:pt x="6" y="358"/>
                        <a:pt x="1" y="530"/>
                      </a:cubicBezTo>
                      <a:cubicBezTo>
                        <a:pt x="0" y="550"/>
                        <a:pt x="3" y="570"/>
                        <a:pt x="9" y="590"/>
                      </a:cubicBezTo>
                      <a:cubicBezTo>
                        <a:pt x="35" y="681"/>
                        <a:pt x="124" y="735"/>
                        <a:pt x="219" y="721"/>
                      </a:cubicBezTo>
                      <a:cubicBezTo>
                        <a:pt x="308" y="708"/>
                        <a:pt x="376" y="627"/>
                        <a:pt x="374" y="530"/>
                      </a:cubicBezTo>
                      <a:cubicBezTo>
                        <a:pt x="371" y="404"/>
                        <a:pt x="365" y="278"/>
                        <a:pt x="360" y="152"/>
                      </a:cubicBezTo>
                      <a:cubicBezTo>
                        <a:pt x="358" y="102"/>
                        <a:pt x="356" y="51"/>
                        <a:pt x="353" y="0"/>
                      </a:cubicBezTo>
                      <a:cubicBezTo>
                        <a:pt x="242" y="0"/>
                        <a:pt x="133" y="0"/>
                        <a:pt x="23" y="0"/>
                      </a:cubicBezTo>
                      <a:close/>
                    </a:path>
                  </a:pathLst>
                </a:custGeom>
                <a:solidFill>
                  <a:srgbClr val="A8AC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86" name="Freeform 1569"/>
                <p:cNvSpPr>
                  <a:spLocks/>
                </p:cNvSpPr>
                <p:nvPr/>
              </p:nvSpPr>
              <p:spPr bwMode="auto">
                <a:xfrm>
                  <a:off x="4438068" y="2703361"/>
                  <a:ext cx="45583" cy="67288"/>
                </a:xfrm>
                <a:custGeom>
                  <a:avLst/>
                  <a:gdLst>
                    <a:gd name="T0" fmla="*/ 0 w 507"/>
                    <a:gd name="T1" fmla="*/ 1 h 733"/>
                    <a:gd name="T2" fmla="*/ 4 w 507"/>
                    <a:gd name="T3" fmla="*/ 32 h 733"/>
                    <a:gd name="T4" fmla="*/ 65 w 507"/>
                    <a:gd name="T5" fmla="*/ 310 h 733"/>
                    <a:gd name="T6" fmla="*/ 110 w 507"/>
                    <a:gd name="T7" fmla="*/ 533 h 733"/>
                    <a:gd name="T8" fmla="*/ 317 w 507"/>
                    <a:gd name="T9" fmla="*/ 724 h 733"/>
                    <a:gd name="T10" fmla="*/ 478 w 507"/>
                    <a:gd name="T11" fmla="*/ 493 h 733"/>
                    <a:gd name="T12" fmla="*/ 340 w 507"/>
                    <a:gd name="T13" fmla="*/ 30 h 733"/>
                    <a:gd name="T14" fmla="*/ 301 w 507"/>
                    <a:gd name="T15" fmla="*/ 1 h 733"/>
                    <a:gd name="T16" fmla="*/ 99 w 507"/>
                    <a:gd name="T17" fmla="*/ 1 h 733"/>
                    <a:gd name="T18" fmla="*/ 0 w 507"/>
                    <a:gd name="T19" fmla="*/ 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7" h="733">
                      <a:moveTo>
                        <a:pt x="0" y="1"/>
                      </a:moveTo>
                      <a:cubicBezTo>
                        <a:pt x="2" y="14"/>
                        <a:pt x="2" y="23"/>
                        <a:pt x="4" y="32"/>
                      </a:cubicBezTo>
                      <a:cubicBezTo>
                        <a:pt x="24" y="124"/>
                        <a:pt x="45" y="217"/>
                        <a:pt x="65" y="310"/>
                      </a:cubicBezTo>
                      <a:cubicBezTo>
                        <a:pt x="81" y="384"/>
                        <a:pt x="105" y="458"/>
                        <a:pt x="110" y="533"/>
                      </a:cubicBezTo>
                      <a:cubicBezTo>
                        <a:pt x="119" y="653"/>
                        <a:pt x="198" y="733"/>
                        <a:pt x="317" y="724"/>
                      </a:cubicBezTo>
                      <a:cubicBezTo>
                        <a:pt x="441" y="714"/>
                        <a:pt x="507" y="584"/>
                        <a:pt x="478" y="493"/>
                      </a:cubicBezTo>
                      <a:cubicBezTo>
                        <a:pt x="430" y="339"/>
                        <a:pt x="385" y="184"/>
                        <a:pt x="340" y="30"/>
                      </a:cubicBezTo>
                      <a:cubicBezTo>
                        <a:pt x="333" y="8"/>
                        <a:pt x="324" y="0"/>
                        <a:pt x="301" y="1"/>
                      </a:cubicBezTo>
                      <a:cubicBezTo>
                        <a:pt x="234" y="2"/>
                        <a:pt x="166" y="1"/>
                        <a:pt x="99" y="1"/>
                      </a:cubicBezTo>
                      <a:cubicBezTo>
                        <a:pt x="67" y="1"/>
                        <a:pt x="35" y="1"/>
                        <a:pt x="0" y="1"/>
                      </a:cubicBezTo>
                      <a:close/>
                    </a:path>
                  </a:pathLst>
                </a:custGeom>
                <a:solidFill>
                  <a:srgbClr val="A8AC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87" name="Freeform 1570"/>
                <p:cNvSpPr>
                  <a:spLocks/>
                </p:cNvSpPr>
                <p:nvPr/>
              </p:nvSpPr>
              <p:spPr bwMode="auto">
                <a:xfrm>
                  <a:off x="4385975" y="2703361"/>
                  <a:ext cx="39070" cy="67288"/>
                </a:xfrm>
                <a:custGeom>
                  <a:avLst/>
                  <a:gdLst>
                    <a:gd name="T0" fmla="*/ 1 w 434"/>
                    <a:gd name="T1" fmla="*/ 0 h 740"/>
                    <a:gd name="T2" fmla="*/ 1 w 434"/>
                    <a:gd name="T3" fmla="*/ 29 h 740"/>
                    <a:gd name="T4" fmla="*/ 34 w 434"/>
                    <a:gd name="T5" fmla="*/ 400 h 740"/>
                    <a:gd name="T6" fmla="*/ 50 w 434"/>
                    <a:gd name="T7" fmla="*/ 574 h 740"/>
                    <a:gd name="T8" fmla="*/ 268 w 434"/>
                    <a:gd name="T9" fmla="*/ 722 h 740"/>
                    <a:gd name="T10" fmla="*/ 416 w 434"/>
                    <a:gd name="T11" fmla="*/ 497 h 740"/>
                    <a:gd name="T12" fmla="*/ 345 w 434"/>
                    <a:gd name="T13" fmla="*/ 81 h 740"/>
                    <a:gd name="T14" fmla="*/ 251 w 434"/>
                    <a:gd name="T15" fmla="*/ 0 h 740"/>
                    <a:gd name="T16" fmla="*/ 1 w 434"/>
                    <a:gd name="T17"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4" h="740">
                      <a:moveTo>
                        <a:pt x="1" y="0"/>
                      </a:moveTo>
                      <a:cubicBezTo>
                        <a:pt x="1" y="14"/>
                        <a:pt x="0" y="21"/>
                        <a:pt x="1" y="29"/>
                      </a:cubicBezTo>
                      <a:cubicBezTo>
                        <a:pt x="12" y="153"/>
                        <a:pt x="23" y="277"/>
                        <a:pt x="34" y="400"/>
                      </a:cubicBezTo>
                      <a:cubicBezTo>
                        <a:pt x="39" y="459"/>
                        <a:pt x="40" y="517"/>
                        <a:pt x="50" y="574"/>
                      </a:cubicBezTo>
                      <a:cubicBezTo>
                        <a:pt x="69" y="676"/>
                        <a:pt x="167" y="740"/>
                        <a:pt x="268" y="722"/>
                      </a:cubicBezTo>
                      <a:cubicBezTo>
                        <a:pt x="369" y="704"/>
                        <a:pt x="434" y="605"/>
                        <a:pt x="416" y="497"/>
                      </a:cubicBezTo>
                      <a:cubicBezTo>
                        <a:pt x="392" y="358"/>
                        <a:pt x="369" y="219"/>
                        <a:pt x="345" y="81"/>
                      </a:cubicBezTo>
                      <a:cubicBezTo>
                        <a:pt x="331" y="0"/>
                        <a:pt x="331" y="0"/>
                        <a:pt x="251" y="0"/>
                      </a:cubicBezTo>
                      <a:cubicBezTo>
                        <a:pt x="169" y="0"/>
                        <a:pt x="86" y="0"/>
                        <a:pt x="1" y="0"/>
                      </a:cubicBezTo>
                      <a:close/>
                    </a:path>
                  </a:pathLst>
                </a:custGeom>
                <a:solidFill>
                  <a:srgbClr val="A8AC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88" name="Freeform 1572"/>
                <p:cNvSpPr>
                  <a:spLocks noEditPoints="1"/>
                </p:cNvSpPr>
                <p:nvPr/>
              </p:nvSpPr>
              <p:spPr bwMode="auto">
                <a:xfrm>
                  <a:off x="4199306" y="2668632"/>
                  <a:ext cx="306050" cy="251786"/>
                </a:xfrm>
                <a:custGeom>
                  <a:avLst/>
                  <a:gdLst>
                    <a:gd name="T0" fmla="*/ 429 w 3388"/>
                    <a:gd name="T1" fmla="*/ 399 h 2780"/>
                    <a:gd name="T2" fmla="*/ 263 w 3388"/>
                    <a:gd name="T3" fmla="*/ 902 h 2780"/>
                    <a:gd name="T4" fmla="*/ 440 w 3388"/>
                    <a:gd name="T5" fmla="*/ 1122 h 2780"/>
                    <a:gd name="T6" fmla="*/ 635 w 3388"/>
                    <a:gd name="T7" fmla="*/ 900 h 2780"/>
                    <a:gd name="T8" fmla="*/ 745 w 3388"/>
                    <a:gd name="T9" fmla="*/ 398 h 2780"/>
                    <a:gd name="T10" fmla="*/ 986 w 3388"/>
                    <a:gd name="T11" fmla="*/ 398 h 2780"/>
                    <a:gd name="T12" fmla="*/ 916 w 3388"/>
                    <a:gd name="T13" fmla="*/ 698 h 2780"/>
                    <a:gd name="T14" fmla="*/ 1062 w 3388"/>
                    <a:gd name="T15" fmla="*/ 1122 h 2780"/>
                    <a:gd name="T16" fmla="*/ 1276 w 3388"/>
                    <a:gd name="T17" fmla="*/ 663 h 2780"/>
                    <a:gd name="T18" fmla="*/ 2079 w 3388"/>
                    <a:gd name="T19" fmla="*/ 398 h 2780"/>
                    <a:gd name="T20" fmla="*/ 2112 w 3388"/>
                    <a:gd name="T21" fmla="*/ 798 h 2780"/>
                    <a:gd name="T22" fmla="*/ 2346 w 3388"/>
                    <a:gd name="T23" fmla="*/ 1120 h 2780"/>
                    <a:gd name="T24" fmla="*/ 2423 w 3388"/>
                    <a:gd name="T25" fmla="*/ 479 h 2780"/>
                    <a:gd name="T26" fmla="*/ 2079 w 3388"/>
                    <a:gd name="T27" fmla="*/ 398 h 2780"/>
                    <a:gd name="T28" fmla="*/ 2638 w 3388"/>
                    <a:gd name="T29" fmla="*/ 429 h 2780"/>
                    <a:gd name="T30" fmla="*/ 2744 w 3388"/>
                    <a:gd name="T31" fmla="*/ 930 h 2780"/>
                    <a:gd name="T32" fmla="*/ 3112 w 3388"/>
                    <a:gd name="T33" fmla="*/ 890 h 2780"/>
                    <a:gd name="T34" fmla="*/ 2935 w 3388"/>
                    <a:gd name="T35" fmla="*/ 398 h 2780"/>
                    <a:gd name="T36" fmla="*/ 2634 w 3388"/>
                    <a:gd name="T37" fmla="*/ 398 h 2780"/>
                    <a:gd name="T38" fmla="*/ 1521 w 3388"/>
                    <a:gd name="T39" fmla="*/ 413 h 2780"/>
                    <a:gd name="T40" fmla="*/ 1510 w 3388"/>
                    <a:gd name="T41" fmla="*/ 989 h 2780"/>
                    <a:gd name="T42" fmla="*/ 1875 w 3388"/>
                    <a:gd name="T43" fmla="*/ 929 h 2780"/>
                    <a:gd name="T44" fmla="*/ 1854 w 3388"/>
                    <a:gd name="T45" fmla="*/ 399 h 2780"/>
                    <a:gd name="T46" fmla="*/ 633 w 3388"/>
                    <a:gd name="T47" fmla="*/ 1457 h 2780"/>
                    <a:gd name="T48" fmla="*/ 1687 w 3388"/>
                    <a:gd name="T49" fmla="*/ 2382 h 2780"/>
                    <a:gd name="T50" fmla="*/ 633 w 3388"/>
                    <a:gd name="T51" fmla="*/ 1457 h 2780"/>
                    <a:gd name="T52" fmla="*/ 2744 w 3388"/>
                    <a:gd name="T53" fmla="*/ 2780 h 2780"/>
                    <a:gd name="T54" fmla="*/ 2747 w 3388"/>
                    <a:gd name="T55" fmla="*/ 1495 h 2780"/>
                    <a:gd name="T56" fmla="*/ 2085 w 3388"/>
                    <a:gd name="T57" fmla="*/ 1458 h 2780"/>
                    <a:gd name="T58" fmla="*/ 337 w 3388"/>
                    <a:gd name="T59" fmla="*/ 2780 h 2780"/>
                    <a:gd name="T60" fmla="*/ 232 w 3388"/>
                    <a:gd name="T61" fmla="*/ 1058 h 2780"/>
                    <a:gd name="T62" fmla="*/ 61 w 3388"/>
                    <a:gd name="T63" fmla="*/ 1035 h 2780"/>
                    <a:gd name="T64" fmla="*/ 180 w 3388"/>
                    <a:gd name="T65" fmla="*/ 431 h 2780"/>
                    <a:gd name="T66" fmla="*/ 310 w 3388"/>
                    <a:gd name="T67" fmla="*/ 14 h 2780"/>
                    <a:gd name="T68" fmla="*/ 2983 w 3388"/>
                    <a:gd name="T69" fmla="*/ 0 h 2780"/>
                    <a:gd name="T70" fmla="*/ 3145 w 3388"/>
                    <a:gd name="T71" fmla="*/ 142 h 2780"/>
                    <a:gd name="T72" fmla="*/ 3169 w 3388"/>
                    <a:gd name="T73" fmla="*/ 350 h 2780"/>
                    <a:gd name="T74" fmla="*/ 3272 w 3388"/>
                    <a:gd name="T75" fmla="*/ 1055 h 2780"/>
                    <a:gd name="T76" fmla="*/ 3145 w 3388"/>
                    <a:gd name="T77" fmla="*/ 1062 h 2780"/>
                    <a:gd name="T78" fmla="*/ 3039 w 3388"/>
                    <a:gd name="T79" fmla="*/ 2780 h 2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88" h="2780">
                      <a:moveTo>
                        <a:pt x="745" y="398"/>
                      </a:moveTo>
                      <a:cubicBezTo>
                        <a:pt x="635" y="398"/>
                        <a:pt x="532" y="398"/>
                        <a:pt x="429" y="399"/>
                      </a:cubicBezTo>
                      <a:cubicBezTo>
                        <a:pt x="421" y="400"/>
                        <a:pt x="408" y="416"/>
                        <a:pt x="404" y="427"/>
                      </a:cubicBezTo>
                      <a:cubicBezTo>
                        <a:pt x="356" y="585"/>
                        <a:pt x="309" y="744"/>
                        <a:pt x="263" y="902"/>
                      </a:cubicBezTo>
                      <a:cubicBezTo>
                        <a:pt x="259" y="915"/>
                        <a:pt x="256" y="928"/>
                        <a:pt x="256" y="941"/>
                      </a:cubicBezTo>
                      <a:cubicBezTo>
                        <a:pt x="258" y="1040"/>
                        <a:pt x="340" y="1121"/>
                        <a:pt x="440" y="1122"/>
                      </a:cubicBezTo>
                      <a:cubicBezTo>
                        <a:pt x="542" y="1123"/>
                        <a:pt x="624" y="1047"/>
                        <a:pt x="629" y="946"/>
                      </a:cubicBezTo>
                      <a:cubicBezTo>
                        <a:pt x="629" y="931"/>
                        <a:pt x="631" y="916"/>
                        <a:pt x="635" y="900"/>
                      </a:cubicBezTo>
                      <a:cubicBezTo>
                        <a:pt x="656" y="804"/>
                        <a:pt x="677" y="708"/>
                        <a:pt x="698" y="612"/>
                      </a:cubicBezTo>
                      <a:cubicBezTo>
                        <a:pt x="714" y="543"/>
                        <a:pt x="729" y="473"/>
                        <a:pt x="745" y="398"/>
                      </a:cubicBezTo>
                      <a:close/>
                      <a:moveTo>
                        <a:pt x="1300" y="398"/>
                      </a:moveTo>
                      <a:cubicBezTo>
                        <a:pt x="1192" y="398"/>
                        <a:pt x="1089" y="399"/>
                        <a:pt x="986" y="398"/>
                      </a:cubicBezTo>
                      <a:cubicBezTo>
                        <a:pt x="965" y="398"/>
                        <a:pt x="964" y="412"/>
                        <a:pt x="962" y="427"/>
                      </a:cubicBezTo>
                      <a:cubicBezTo>
                        <a:pt x="947" y="517"/>
                        <a:pt x="930" y="607"/>
                        <a:pt x="916" y="698"/>
                      </a:cubicBezTo>
                      <a:cubicBezTo>
                        <a:pt x="903" y="781"/>
                        <a:pt x="887" y="863"/>
                        <a:pt x="882" y="946"/>
                      </a:cubicBezTo>
                      <a:cubicBezTo>
                        <a:pt x="878" y="1042"/>
                        <a:pt x="963" y="1120"/>
                        <a:pt x="1062" y="1122"/>
                      </a:cubicBezTo>
                      <a:cubicBezTo>
                        <a:pt x="1161" y="1124"/>
                        <a:pt x="1246" y="1046"/>
                        <a:pt x="1252" y="951"/>
                      </a:cubicBezTo>
                      <a:cubicBezTo>
                        <a:pt x="1259" y="855"/>
                        <a:pt x="1268" y="760"/>
                        <a:pt x="1276" y="663"/>
                      </a:cubicBezTo>
                      <a:cubicBezTo>
                        <a:pt x="1284" y="577"/>
                        <a:pt x="1292" y="490"/>
                        <a:pt x="1300" y="398"/>
                      </a:cubicBezTo>
                      <a:close/>
                      <a:moveTo>
                        <a:pt x="2079" y="398"/>
                      </a:moveTo>
                      <a:cubicBezTo>
                        <a:pt x="2079" y="412"/>
                        <a:pt x="2078" y="419"/>
                        <a:pt x="2079" y="427"/>
                      </a:cubicBezTo>
                      <a:cubicBezTo>
                        <a:pt x="2090" y="551"/>
                        <a:pt x="2101" y="675"/>
                        <a:pt x="2112" y="798"/>
                      </a:cubicBezTo>
                      <a:cubicBezTo>
                        <a:pt x="2117" y="857"/>
                        <a:pt x="2118" y="915"/>
                        <a:pt x="2128" y="972"/>
                      </a:cubicBezTo>
                      <a:cubicBezTo>
                        <a:pt x="2147" y="1074"/>
                        <a:pt x="2245" y="1138"/>
                        <a:pt x="2346" y="1120"/>
                      </a:cubicBezTo>
                      <a:cubicBezTo>
                        <a:pt x="2447" y="1102"/>
                        <a:pt x="2512" y="1003"/>
                        <a:pt x="2494" y="895"/>
                      </a:cubicBezTo>
                      <a:cubicBezTo>
                        <a:pt x="2470" y="756"/>
                        <a:pt x="2447" y="617"/>
                        <a:pt x="2423" y="479"/>
                      </a:cubicBezTo>
                      <a:cubicBezTo>
                        <a:pt x="2409" y="398"/>
                        <a:pt x="2409" y="398"/>
                        <a:pt x="2329" y="398"/>
                      </a:cubicBezTo>
                      <a:cubicBezTo>
                        <a:pt x="2247" y="398"/>
                        <a:pt x="2164" y="398"/>
                        <a:pt x="2079" y="398"/>
                      </a:cubicBezTo>
                      <a:close/>
                      <a:moveTo>
                        <a:pt x="2634" y="398"/>
                      </a:moveTo>
                      <a:cubicBezTo>
                        <a:pt x="2636" y="411"/>
                        <a:pt x="2636" y="420"/>
                        <a:pt x="2638" y="429"/>
                      </a:cubicBezTo>
                      <a:cubicBezTo>
                        <a:pt x="2658" y="521"/>
                        <a:pt x="2679" y="614"/>
                        <a:pt x="2699" y="707"/>
                      </a:cubicBezTo>
                      <a:cubicBezTo>
                        <a:pt x="2715" y="781"/>
                        <a:pt x="2739" y="855"/>
                        <a:pt x="2744" y="930"/>
                      </a:cubicBezTo>
                      <a:cubicBezTo>
                        <a:pt x="2753" y="1050"/>
                        <a:pt x="2832" y="1130"/>
                        <a:pt x="2951" y="1121"/>
                      </a:cubicBezTo>
                      <a:cubicBezTo>
                        <a:pt x="3075" y="1111"/>
                        <a:pt x="3141" y="981"/>
                        <a:pt x="3112" y="890"/>
                      </a:cubicBezTo>
                      <a:cubicBezTo>
                        <a:pt x="3064" y="736"/>
                        <a:pt x="3019" y="581"/>
                        <a:pt x="2974" y="427"/>
                      </a:cubicBezTo>
                      <a:cubicBezTo>
                        <a:pt x="2967" y="405"/>
                        <a:pt x="2958" y="397"/>
                        <a:pt x="2935" y="398"/>
                      </a:cubicBezTo>
                      <a:cubicBezTo>
                        <a:pt x="2868" y="399"/>
                        <a:pt x="2800" y="398"/>
                        <a:pt x="2733" y="398"/>
                      </a:cubicBezTo>
                      <a:cubicBezTo>
                        <a:pt x="2701" y="398"/>
                        <a:pt x="2669" y="398"/>
                        <a:pt x="2634" y="398"/>
                      </a:cubicBezTo>
                      <a:close/>
                      <a:moveTo>
                        <a:pt x="1524" y="399"/>
                      </a:moveTo>
                      <a:cubicBezTo>
                        <a:pt x="1523" y="406"/>
                        <a:pt x="1521" y="409"/>
                        <a:pt x="1521" y="413"/>
                      </a:cubicBezTo>
                      <a:cubicBezTo>
                        <a:pt x="1514" y="585"/>
                        <a:pt x="1507" y="757"/>
                        <a:pt x="1502" y="929"/>
                      </a:cubicBezTo>
                      <a:cubicBezTo>
                        <a:pt x="1501" y="949"/>
                        <a:pt x="1504" y="969"/>
                        <a:pt x="1510" y="989"/>
                      </a:cubicBezTo>
                      <a:cubicBezTo>
                        <a:pt x="1536" y="1080"/>
                        <a:pt x="1625" y="1134"/>
                        <a:pt x="1720" y="1120"/>
                      </a:cubicBezTo>
                      <a:cubicBezTo>
                        <a:pt x="1809" y="1107"/>
                        <a:pt x="1877" y="1026"/>
                        <a:pt x="1875" y="929"/>
                      </a:cubicBezTo>
                      <a:cubicBezTo>
                        <a:pt x="1872" y="803"/>
                        <a:pt x="1866" y="677"/>
                        <a:pt x="1861" y="551"/>
                      </a:cubicBezTo>
                      <a:cubicBezTo>
                        <a:pt x="1859" y="501"/>
                        <a:pt x="1857" y="450"/>
                        <a:pt x="1854" y="399"/>
                      </a:cubicBezTo>
                      <a:cubicBezTo>
                        <a:pt x="1743" y="399"/>
                        <a:pt x="1634" y="399"/>
                        <a:pt x="1524" y="399"/>
                      </a:cubicBezTo>
                      <a:close/>
                      <a:moveTo>
                        <a:pt x="633" y="1457"/>
                      </a:moveTo>
                      <a:cubicBezTo>
                        <a:pt x="633" y="1768"/>
                        <a:pt x="633" y="2075"/>
                        <a:pt x="633" y="2382"/>
                      </a:cubicBezTo>
                      <a:cubicBezTo>
                        <a:pt x="986" y="2382"/>
                        <a:pt x="1336" y="2382"/>
                        <a:pt x="1687" y="2382"/>
                      </a:cubicBezTo>
                      <a:cubicBezTo>
                        <a:pt x="1687" y="2073"/>
                        <a:pt x="1687" y="1766"/>
                        <a:pt x="1687" y="1457"/>
                      </a:cubicBezTo>
                      <a:cubicBezTo>
                        <a:pt x="1335" y="1457"/>
                        <a:pt x="985" y="1457"/>
                        <a:pt x="633" y="1457"/>
                      </a:cubicBezTo>
                      <a:close/>
                      <a:moveTo>
                        <a:pt x="3039" y="2780"/>
                      </a:moveTo>
                      <a:cubicBezTo>
                        <a:pt x="2941" y="2780"/>
                        <a:pt x="2842" y="2780"/>
                        <a:pt x="2744" y="2780"/>
                      </a:cubicBezTo>
                      <a:cubicBezTo>
                        <a:pt x="2745" y="2769"/>
                        <a:pt x="2747" y="2758"/>
                        <a:pt x="2747" y="2747"/>
                      </a:cubicBezTo>
                      <a:cubicBezTo>
                        <a:pt x="2747" y="2330"/>
                        <a:pt x="2747" y="1912"/>
                        <a:pt x="2747" y="1495"/>
                      </a:cubicBezTo>
                      <a:cubicBezTo>
                        <a:pt x="2747" y="1483"/>
                        <a:pt x="2746" y="1471"/>
                        <a:pt x="2745" y="1458"/>
                      </a:cubicBezTo>
                      <a:cubicBezTo>
                        <a:pt x="2524" y="1458"/>
                        <a:pt x="2305" y="1458"/>
                        <a:pt x="2085" y="1458"/>
                      </a:cubicBezTo>
                      <a:cubicBezTo>
                        <a:pt x="2085" y="1901"/>
                        <a:pt x="2085" y="2340"/>
                        <a:pt x="2085" y="2780"/>
                      </a:cubicBezTo>
                      <a:cubicBezTo>
                        <a:pt x="1502" y="2780"/>
                        <a:pt x="920" y="2780"/>
                        <a:pt x="337" y="2780"/>
                      </a:cubicBezTo>
                      <a:cubicBezTo>
                        <a:pt x="255" y="2751"/>
                        <a:pt x="231" y="2690"/>
                        <a:pt x="231" y="2607"/>
                      </a:cubicBezTo>
                      <a:cubicBezTo>
                        <a:pt x="233" y="2091"/>
                        <a:pt x="232" y="1575"/>
                        <a:pt x="232" y="1058"/>
                      </a:cubicBezTo>
                      <a:cubicBezTo>
                        <a:pt x="232" y="1046"/>
                        <a:pt x="232" y="1034"/>
                        <a:pt x="232" y="1016"/>
                      </a:cubicBezTo>
                      <a:cubicBezTo>
                        <a:pt x="173" y="1065"/>
                        <a:pt x="111" y="1070"/>
                        <a:pt x="61" y="1035"/>
                      </a:cubicBezTo>
                      <a:cubicBezTo>
                        <a:pt x="15" y="1003"/>
                        <a:pt x="0" y="945"/>
                        <a:pt x="21" y="883"/>
                      </a:cubicBezTo>
                      <a:cubicBezTo>
                        <a:pt x="74" y="732"/>
                        <a:pt x="124" y="580"/>
                        <a:pt x="180" y="431"/>
                      </a:cubicBezTo>
                      <a:cubicBezTo>
                        <a:pt x="214" y="337"/>
                        <a:pt x="240" y="245"/>
                        <a:pt x="233" y="144"/>
                      </a:cubicBezTo>
                      <a:cubicBezTo>
                        <a:pt x="228" y="85"/>
                        <a:pt x="255" y="38"/>
                        <a:pt x="310" y="14"/>
                      </a:cubicBezTo>
                      <a:cubicBezTo>
                        <a:pt x="335" y="3"/>
                        <a:pt x="365" y="1"/>
                        <a:pt x="392" y="1"/>
                      </a:cubicBezTo>
                      <a:cubicBezTo>
                        <a:pt x="1256" y="0"/>
                        <a:pt x="2119" y="0"/>
                        <a:pt x="2983" y="0"/>
                      </a:cubicBezTo>
                      <a:cubicBezTo>
                        <a:pt x="2992" y="0"/>
                        <a:pt x="3001" y="0"/>
                        <a:pt x="3010" y="1"/>
                      </a:cubicBezTo>
                      <a:cubicBezTo>
                        <a:pt x="3093" y="6"/>
                        <a:pt x="3142" y="58"/>
                        <a:pt x="3145" y="142"/>
                      </a:cubicBezTo>
                      <a:cubicBezTo>
                        <a:pt x="3145" y="163"/>
                        <a:pt x="3146" y="185"/>
                        <a:pt x="3145" y="206"/>
                      </a:cubicBezTo>
                      <a:cubicBezTo>
                        <a:pt x="3141" y="256"/>
                        <a:pt x="3152" y="302"/>
                        <a:pt x="3169" y="350"/>
                      </a:cubicBezTo>
                      <a:cubicBezTo>
                        <a:pt x="3235" y="534"/>
                        <a:pt x="3299" y="719"/>
                        <a:pt x="3362" y="904"/>
                      </a:cubicBezTo>
                      <a:cubicBezTo>
                        <a:pt x="3388" y="977"/>
                        <a:pt x="3348" y="1043"/>
                        <a:pt x="3272" y="1055"/>
                      </a:cubicBezTo>
                      <a:cubicBezTo>
                        <a:pt x="3226" y="1064"/>
                        <a:pt x="3185" y="1049"/>
                        <a:pt x="3145" y="1016"/>
                      </a:cubicBezTo>
                      <a:cubicBezTo>
                        <a:pt x="3145" y="1035"/>
                        <a:pt x="3145" y="1048"/>
                        <a:pt x="3145" y="1062"/>
                      </a:cubicBezTo>
                      <a:cubicBezTo>
                        <a:pt x="3145" y="1577"/>
                        <a:pt x="3144" y="2092"/>
                        <a:pt x="3146" y="2607"/>
                      </a:cubicBezTo>
                      <a:cubicBezTo>
                        <a:pt x="3146" y="2690"/>
                        <a:pt x="3122" y="2751"/>
                        <a:pt x="3039" y="278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89" name="Freeform 1573"/>
                <p:cNvSpPr>
                  <a:spLocks/>
                </p:cNvSpPr>
                <p:nvPr/>
              </p:nvSpPr>
              <p:spPr bwMode="auto">
                <a:xfrm>
                  <a:off x="4218840" y="2620880"/>
                  <a:ext cx="264809" cy="34729"/>
                </a:xfrm>
                <a:custGeom>
                  <a:avLst/>
                  <a:gdLst>
                    <a:gd name="T0" fmla="*/ 1455 w 2913"/>
                    <a:gd name="T1" fmla="*/ 0 h 397"/>
                    <a:gd name="T2" fmla="*/ 2755 w 2913"/>
                    <a:gd name="T3" fmla="*/ 0 h 397"/>
                    <a:gd name="T4" fmla="*/ 2860 w 2913"/>
                    <a:gd name="T5" fmla="*/ 27 h 397"/>
                    <a:gd name="T6" fmla="*/ 2913 w 2913"/>
                    <a:gd name="T7" fmla="*/ 141 h 397"/>
                    <a:gd name="T8" fmla="*/ 2913 w 2913"/>
                    <a:gd name="T9" fmla="*/ 246 h 397"/>
                    <a:gd name="T10" fmla="*/ 2760 w 2913"/>
                    <a:gd name="T11" fmla="*/ 397 h 397"/>
                    <a:gd name="T12" fmla="*/ 848 w 2913"/>
                    <a:gd name="T13" fmla="*/ 397 h 397"/>
                    <a:gd name="T14" fmla="*/ 156 w 2913"/>
                    <a:gd name="T15" fmla="*/ 397 h 397"/>
                    <a:gd name="T16" fmla="*/ 0 w 2913"/>
                    <a:gd name="T17" fmla="*/ 242 h 397"/>
                    <a:gd name="T18" fmla="*/ 0 w 2913"/>
                    <a:gd name="T19" fmla="*/ 151 h 397"/>
                    <a:gd name="T20" fmla="*/ 151 w 2913"/>
                    <a:gd name="T21" fmla="*/ 0 h 397"/>
                    <a:gd name="T22" fmla="*/ 1455 w 2913"/>
                    <a:gd name="T23"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13" h="397">
                      <a:moveTo>
                        <a:pt x="1455" y="0"/>
                      </a:moveTo>
                      <a:cubicBezTo>
                        <a:pt x="1888" y="0"/>
                        <a:pt x="2322" y="0"/>
                        <a:pt x="2755" y="0"/>
                      </a:cubicBezTo>
                      <a:cubicBezTo>
                        <a:pt x="2793" y="0"/>
                        <a:pt x="2829" y="2"/>
                        <a:pt x="2860" y="27"/>
                      </a:cubicBezTo>
                      <a:cubicBezTo>
                        <a:pt x="2898" y="56"/>
                        <a:pt x="2912" y="96"/>
                        <a:pt x="2913" y="141"/>
                      </a:cubicBezTo>
                      <a:cubicBezTo>
                        <a:pt x="2913" y="176"/>
                        <a:pt x="2913" y="211"/>
                        <a:pt x="2913" y="246"/>
                      </a:cubicBezTo>
                      <a:cubicBezTo>
                        <a:pt x="2912" y="344"/>
                        <a:pt x="2859" y="397"/>
                        <a:pt x="2760" y="397"/>
                      </a:cubicBezTo>
                      <a:cubicBezTo>
                        <a:pt x="2123" y="397"/>
                        <a:pt x="1485" y="397"/>
                        <a:pt x="848" y="397"/>
                      </a:cubicBezTo>
                      <a:cubicBezTo>
                        <a:pt x="617" y="397"/>
                        <a:pt x="387" y="397"/>
                        <a:pt x="156" y="397"/>
                      </a:cubicBezTo>
                      <a:cubicBezTo>
                        <a:pt x="53" y="397"/>
                        <a:pt x="0" y="344"/>
                        <a:pt x="0" y="242"/>
                      </a:cubicBezTo>
                      <a:cubicBezTo>
                        <a:pt x="0" y="212"/>
                        <a:pt x="0" y="182"/>
                        <a:pt x="0" y="151"/>
                      </a:cubicBezTo>
                      <a:cubicBezTo>
                        <a:pt x="0" y="52"/>
                        <a:pt x="52" y="0"/>
                        <a:pt x="151" y="0"/>
                      </a:cubicBezTo>
                      <a:cubicBezTo>
                        <a:pt x="586" y="0"/>
                        <a:pt x="1020" y="0"/>
                        <a:pt x="1455" y="0"/>
                      </a:cubicBezTo>
                      <a:close/>
                    </a:path>
                  </a:pathLst>
                </a:custGeom>
                <a:solidFill>
                  <a:srgbClr val="5154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90" name="Freeform 1578"/>
                <p:cNvSpPr>
                  <a:spLocks/>
                </p:cNvSpPr>
                <p:nvPr/>
              </p:nvSpPr>
              <p:spPr bwMode="auto">
                <a:xfrm>
                  <a:off x="4277446" y="2703361"/>
                  <a:ext cx="39070" cy="67288"/>
                </a:xfrm>
                <a:custGeom>
                  <a:avLst/>
                  <a:gdLst>
                    <a:gd name="T0" fmla="*/ 422 w 422"/>
                    <a:gd name="T1" fmla="*/ 0 h 726"/>
                    <a:gd name="T2" fmla="*/ 108 w 422"/>
                    <a:gd name="T3" fmla="*/ 0 h 726"/>
                    <a:gd name="T4" fmla="*/ 84 w 422"/>
                    <a:gd name="T5" fmla="*/ 29 h 726"/>
                    <a:gd name="T6" fmla="*/ 38 w 422"/>
                    <a:gd name="T7" fmla="*/ 300 h 726"/>
                    <a:gd name="T8" fmla="*/ 4 w 422"/>
                    <a:gd name="T9" fmla="*/ 548 h 726"/>
                    <a:gd name="T10" fmla="*/ 184 w 422"/>
                    <a:gd name="T11" fmla="*/ 724 h 726"/>
                    <a:gd name="T12" fmla="*/ 374 w 422"/>
                    <a:gd name="T13" fmla="*/ 553 h 726"/>
                    <a:gd name="T14" fmla="*/ 398 w 422"/>
                    <a:gd name="T15" fmla="*/ 265 h 726"/>
                    <a:gd name="T16" fmla="*/ 422 w 422"/>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2" h="726">
                      <a:moveTo>
                        <a:pt x="422" y="0"/>
                      </a:moveTo>
                      <a:cubicBezTo>
                        <a:pt x="314" y="0"/>
                        <a:pt x="211" y="1"/>
                        <a:pt x="108" y="0"/>
                      </a:cubicBezTo>
                      <a:cubicBezTo>
                        <a:pt x="87" y="0"/>
                        <a:pt x="86" y="14"/>
                        <a:pt x="84" y="29"/>
                      </a:cubicBezTo>
                      <a:cubicBezTo>
                        <a:pt x="69" y="119"/>
                        <a:pt x="52" y="209"/>
                        <a:pt x="38" y="300"/>
                      </a:cubicBezTo>
                      <a:cubicBezTo>
                        <a:pt x="25" y="383"/>
                        <a:pt x="9" y="465"/>
                        <a:pt x="4" y="548"/>
                      </a:cubicBezTo>
                      <a:cubicBezTo>
                        <a:pt x="0" y="644"/>
                        <a:pt x="85" y="722"/>
                        <a:pt x="184" y="724"/>
                      </a:cubicBezTo>
                      <a:cubicBezTo>
                        <a:pt x="283" y="726"/>
                        <a:pt x="368" y="648"/>
                        <a:pt x="374" y="553"/>
                      </a:cubicBezTo>
                      <a:cubicBezTo>
                        <a:pt x="381" y="457"/>
                        <a:pt x="390" y="362"/>
                        <a:pt x="398" y="265"/>
                      </a:cubicBezTo>
                      <a:cubicBezTo>
                        <a:pt x="406" y="179"/>
                        <a:pt x="414" y="92"/>
                        <a:pt x="422" y="0"/>
                      </a:cubicBezTo>
                      <a:close/>
                    </a:path>
                  </a:pathLst>
                </a:custGeom>
                <a:solidFill>
                  <a:srgbClr val="A8AC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91" name="Freeform 1579"/>
                <p:cNvSpPr>
                  <a:spLocks/>
                </p:cNvSpPr>
                <p:nvPr/>
              </p:nvSpPr>
              <p:spPr bwMode="auto">
                <a:xfrm>
                  <a:off x="4221012" y="2703361"/>
                  <a:ext cx="45583" cy="67288"/>
                </a:xfrm>
                <a:custGeom>
                  <a:avLst/>
                  <a:gdLst>
                    <a:gd name="T0" fmla="*/ 489 w 489"/>
                    <a:gd name="T1" fmla="*/ 0 h 725"/>
                    <a:gd name="T2" fmla="*/ 173 w 489"/>
                    <a:gd name="T3" fmla="*/ 1 h 725"/>
                    <a:gd name="T4" fmla="*/ 148 w 489"/>
                    <a:gd name="T5" fmla="*/ 29 h 725"/>
                    <a:gd name="T6" fmla="*/ 7 w 489"/>
                    <a:gd name="T7" fmla="*/ 504 h 725"/>
                    <a:gd name="T8" fmla="*/ 0 w 489"/>
                    <a:gd name="T9" fmla="*/ 543 h 725"/>
                    <a:gd name="T10" fmla="*/ 184 w 489"/>
                    <a:gd name="T11" fmla="*/ 724 h 725"/>
                    <a:gd name="T12" fmla="*/ 373 w 489"/>
                    <a:gd name="T13" fmla="*/ 548 h 725"/>
                    <a:gd name="T14" fmla="*/ 379 w 489"/>
                    <a:gd name="T15" fmla="*/ 502 h 725"/>
                    <a:gd name="T16" fmla="*/ 442 w 489"/>
                    <a:gd name="T17" fmla="*/ 214 h 725"/>
                    <a:gd name="T18" fmla="*/ 489 w 489"/>
                    <a:gd name="T19"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9" h="725">
                      <a:moveTo>
                        <a:pt x="489" y="0"/>
                      </a:moveTo>
                      <a:cubicBezTo>
                        <a:pt x="379" y="0"/>
                        <a:pt x="276" y="0"/>
                        <a:pt x="173" y="1"/>
                      </a:cubicBezTo>
                      <a:cubicBezTo>
                        <a:pt x="165" y="2"/>
                        <a:pt x="152" y="18"/>
                        <a:pt x="148" y="29"/>
                      </a:cubicBezTo>
                      <a:cubicBezTo>
                        <a:pt x="100" y="187"/>
                        <a:pt x="53" y="346"/>
                        <a:pt x="7" y="504"/>
                      </a:cubicBezTo>
                      <a:cubicBezTo>
                        <a:pt x="3" y="517"/>
                        <a:pt x="0" y="530"/>
                        <a:pt x="0" y="543"/>
                      </a:cubicBezTo>
                      <a:cubicBezTo>
                        <a:pt x="2" y="642"/>
                        <a:pt x="84" y="723"/>
                        <a:pt x="184" y="724"/>
                      </a:cubicBezTo>
                      <a:cubicBezTo>
                        <a:pt x="286" y="725"/>
                        <a:pt x="368" y="649"/>
                        <a:pt x="373" y="548"/>
                      </a:cubicBezTo>
                      <a:cubicBezTo>
                        <a:pt x="373" y="533"/>
                        <a:pt x="375" y="518"/>
                        <a:pt x="379" y="502"/>
                      </a:cubicBezTo>
                      <a:cubicBezTo>
                        <a:pt x="400" y="406"/>
                        <a:pt x="421" y="310"/>
                        <a:pt x="442" y="214"/>
                      </a:cubicBezTo>
                      <a:cubicBezTo>
                        <a:pt x="458" y="145"/>
                        <a:pt x="473" y="75"/>
                        <a:pt x="489" y="0"/>
                      </a:cubicBezTo>
                      <a:close/>
                    </a:path>
                  </a:pathLst>
                </a:custGeom>
                <a:solidFill>
                  <a:srgbClr val="A8AC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92" name="Freeform 1580"/>
                <p:cNvSpPr>
                  <a:spLocks/>
                </p:cNvSpPr>
                <p:nvPr/>
              </p:nvSpPr>
              <p:spPr bwMode="auto">
                <a:xfrm>
                  <a:off x="4255741" y="2798866"/>
                  <a:ext cx="95505" cy="84653"/>
                </a:xfrm>
                <a:custGeom>
                  <a:avLst/>
                  <a:gdLst>
                    <a:gd name="T0" fmla="*/ 0 w 1054"/>
                    <a:gd name="T1" fmla="*/ 0 h 925"/>
                    <a:gd name="T2" fmla="*/ 0 w 1054"/>
                    <a:gd name="T3" fmla="*/ 925 h 925"/>
                    <a:gd name="T4" fmla="*/ 1054 w 1054"/>
                    <a:gd name="T5" fmla="*/ 925 h 925"/>
                    <a:gd name="T6" fmla="*/ 1054 w 1054"/>
                    <a:gd name="T7" fmla="*/ 0 h 925"/>
                    <a:gd name="T8" fmla="*/ 0 w 1054"/>
                    <a:gd name="T9" fmla="*/ 0 h 925"/>
                  </a:gdLst>
                  <a:ahLst/>
                  <a:cxnLst>
                    <a:cxn ang="0">
                      <a:pos x="T0" y="T1"/>
                    </a:cxn>
                    <a:cxn ang="0">
                      <a:pos x="T2" y="T3"/>
                    </a:cxn>
                    <a:cxn ang="0">
                      <a:pos x="T4" y="T5"/>
                    </a:cxn>
                    <a:cxn ang="0">
                      <a:pos x="T6" y="T7"/>
                    </a:cxn>
                    <a:cxn ang="0">
                      <a:pos x="T8" y="T9"/>
                    </a:cxn>
                  </a:cxnLst>
                  <a:rect l="0" t="0" r="r" b="b"/>
                  <a:pathLst>
                    <a:path w="1054" h="925">
                      <a:moveTo>
                        <a:pt x="0" y="0"/>
                      </a:moveTo>
                      <a:cubicBezTo>
                        <a:pt x="0" y="311"/>
                        <a:pt x="0" y="618"/>
                        <a:pt x="0" y="925"/>
                      </a:cubicBezTo>
                      <a:cubicBezTo>
                        <a:pt x="353" y="925"/>
                        <a:pt x="703" y="925"/>
                        <a:pt x="1054" y="925"/>
                      </a:cubicBezTo>
                      <a:cubicBezTo>
                        <a:pt x="1054" y="616"/>
                        <a:pt x="1054" y="309"/>
                        <a:pt x="1054" y="0"/>
                      </a:cubicBezTo>
                      <a:cubicBezTo>
                        <a:pt x="702" y="0"/>
                        <a:pt x="352" y="0"/>
                        <a:pt x="0"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193" name="Group 192"/>
              <p:cNvGrpSpPr/>
              <p:nvPr/>
            </p:nvGrpSpPr>
            <p:grpSpPr>
              <a:xfrm>
                <a:off x="6744528" y="2799103"/>
                <a:ext cx="127702" cy="174923"/>
                <a:chOff x="2426925" y="4207238"/>
                <a:chExt cx="493713" cy="676276"/>
              </a:xfrm>
              <a:solidFill>
                <a:srgbClr val="8F9092"/>
              </a:solidFill>
            </p:grpSpPr>
            <p:sp>
              <p:nvSpPr>
                <p:cNvPr id="194" name="Oval 105"/>
                <p:cNvSpPr>
                  <a:spLocks noChangeArrowheads="1"/>
                </p:cNvSpPr>
                <p:nvPr/>
              </p:nvSpPr>
              <p:spPr bwMode="auto">
                <a:xfrm>
                  <a:off x="2563450" y="4207238"/>
                  <a:ext cx="227013" cy="2270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95" name="Freeform 108"/>
                <p:cNvSpPr>
                  <a:spLocks noEditPoints="1"/>
                </p:cNvSpPr>
                <p:nvPr/>
              </p:nvSpPr>
              <p:spPr bwMode="auto">
                <a:xfrm>
                  <a:off x="2426925" y="4440600"/>
                  <a:ext cx="493713" cy="442914"/>
                </a:xfrm>
                <a:custGeom>
                  <a:avLst/>
                  <a:gdLst>
                    <a:gd name="T0" fmla="*/ 1247 w 4591"/>
                    <a:gd name="T1" fmla="*/ 1887 h 4129"/>
                    <a:gd name="T2" fmla="*/ 1024 w 4591"/>
                    <a:gd name="T3" fmla="*/ 1841 h 4129"/>
                    <a:gd name="T4" fmla="*/ 1247 w 4591"/>
                    <a:gd name="T5" fmla="*/ 1536 h 4129"/>
                    <a:gd name="T6" fmla="*/ 1247 w 4591"/>
                    <a:gd name="T7" fmla="*/ 1887 h 4129"/>
                    <a:gd name="T8" fmla="*/ 4558 w 4591"/>
                    <a:gd name="T9" fmla="*/ 3146 h 4129"/>
                    <a:gd name="T10" fmla="*/ 3030 w 4591"/>
                    <a:gd name="T11" fmla="*/ 199 h 4129"/>
                    <a:gd name="T12" fmla="*/ 2976 w 4591"/>
                    <a:gd name="T13" fmla="*/ 172 h 4129"/>
                    <a:gd name="T14" fmla="*/ 2591 w 4591"/>
                    <a:gd name="T15" fmla="*/ 3 h 4129"/>
                    <a:gd name="T16" fmla="*/ 2328 w 4591"/>
                    <a:gd name="T17" fmla="*/ 268 h 4129"/>
                    <a:gd name="T18" fmla="*/ 2073 w 4591"/>
                    <a:gd name="T19" fmla="*/ 0 h 4129"/>
                    <a:gd name="T20" fmla="*/ 2070 w 4591"/>
                    <a:gd name="T21" fmla="*/ 1 h 4129"/>
                    <a:gd name="T22" fmla="*/ 1701 w 4591"/>
                    <a:gd name="T23" fmla="*/ 157 h 4129"/>
                    <a:gd name="T24" fmla="*/ 1700 w 4591"/>
                    <a:gd name="T25" fmla="*/ 158 h 4129"/>
                    <a:gd name="T26" fmla="*/ 209 w 4591"/>
                    <a:gd name="T27" fmla="*/ 2068 h 4129"/>
                    <a:gd name="T28" fmla="*/ 1247 w 4591"/>
                    <a:gd name="T29" fmla="*/ 2713 h 4129"/>
                    <a:gd name="T30" fmla="*/ 1247 w 4591"/>
                    <a:gd name="T31" fmla="*/ 3253 h 4129"/>
                    <a:gd name="T32" fmla="*/ 1306 w 4591"/>
                    <a:gd name="T33" fmla="*/ 3561 h 4129"/>
                    <a:gd name="T34" fmla="*/ 1301 w 4591"/>
                    <a:gd name="T35" fmla="*/ 3626 h 4129"/>
                    <a:gd name="T36" fmla="*/ 1301 w 4591"/>
                    <a:gd name="T37" fmla="*/ 3998 h 4129"/>
                    <a:gd name="T38" fmla="*/ 2328 w 4591"/>
                    <a:gd name="T39" fmla="*/ 4129 h 4129"/>
                    <a:gd name="T40" fmla="*/ 3308 w 4591"/>
                    <a:gd name="T41" fmla="*/ 4009 h 4129"/>
                    <a:gd name="T42" fmla="*/ 3308 w 4591"/>
                    <a:gd name="T43" fmla="*/ 3650 h 4129"/>
                    <a:gd name="T44" fmla="*/ 3409 w 4591"/>
                    <a:gd name="T45" fmla="*/ 3253 h 4129"/>
                    <a:gd name="T46" fmla="*/ 3409 w 4591"/>
                    <a:gd name="T47" fmla="*/ 1840 h 4129"/>
                    <a:gd name="T48" fmla="*/ 3747 w 4591"/>
                    <a:gd name="T49" fmla="*/ 3265 h 4129"/>
                    <a:gd name="T50" fmla="*/ 4152 w 4591"/>
                    <a:gd name="T51" fmla="*/ 3616 h 4129"/>
                    <a:gd name="T52" fmla="*/ 4212 w 4591"/>
                    <a:gd name="T53" fmla="*/ 3612 h 4129"/>
                    <a:gd name="T54" fmla="*/ 4558 w 4591"/>
                    <a:gd name="T55" fmla="*/ 3146 h 4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91" h="4129">
                      <a:moveTo>
                        <a:pt x="1247" y="1887"/>
                      </a:moveTo>
                      <a:cubicBezTo>
                        <a:pt x="1134" y="1874"/>
                        <a:pt x="1065" y="1856"/>
                        <a:pt x="1024" y="1841"/>
                      </a:cubicBezTo>
                      <a:cubicBezTo>
                        <a:pt x="1057" y="1759"/>
                        <a:pt x="1141" y="1651"/>
                        <a:pt x="1247" y="1536"/>
                      </a:cubicBezTo>
                      <a:lnTo>
                        <a:pt x="1247" y="1887"/>
                      </a:lnTo>
                      <a:close/>
                      <a:moveTo>
                        <a:pt x="4558" y="3146"/>
                      </a:moveTo>
                      <a:cubicBezTo>
                        <a:pt x="4313" y="1474"/>
                        <a:pt x="3942" y="758"/>
                        <a:pt x="3030" y="199"/>
                      </a:cubicBezTo>
                      <a:cubicBezTo>
                        <a:pt x="3013" y="188"/>
                        <a:pt x="2994" y="180"/>
                        <a:pt x="2976" y="172"/>
                      </a:cubicBezTo>
                      <a:cubicBezTo>
                        <a:pt x="2858" y="94"/>
                        <a:pt x="2726" y="36"/>
                        <a:pt x="2591" y="3"/>
                      </a:cubicBezTo>
                      <a:lnTo>
                        <a:pt x="2328" y="268"/>
                      </a:lnTo>
                      <a:lnTo>
                        <a:pt x="2073" y="0"/>
                      </a:lnTo>
                      <a:lnTo>
                        <a:pt x="2070" y="1"/>
                      </a:lnTo>
                      <a:cubicBezTo>
                        <a:pt x="1942" y="31"/>
                        <a:pt x="1815" y="85"/>
                        <a:pt x="1701" y="157"/>
                      </a:cubicBezTo>
                      <a:lnTo>
                        <a:pt x="1700" y="158"/>
                      </a:lnTo>
                      <a:cubicBezTo>
                        <a:pt x="1529" y="238"/>
                        <a:pt x="0" y="1212"/>
                        <a:pt x="209" y="2068"/>
                      </a:cubicBezTo>
                      <a:cubicBezTo>
                        <a:pt x="324" y="2541"/>
                        <a:pt x="825" y="2678"/>
                        <a:pt x="1247" y="2713"/>
                      </a:cubicBezTo>
                      <a:lnTo>
                        <a:pt x="1247" y="3253"/>
                      </a:lnTo>
                      <a:cubicBezTo>
                        <a:pt x="1247" y="3363"/>
                        <a:pt x="1268" y="3466"/>
                        <a:pt x="1306" y="3561"/>
                      </a:cubicBezTo>
                      <a:cubicBezTo>
                        <a:pt x="1303" y="3582"/>
                        <a:pt x="1301" y="3604"/>
                        <a:pt x="1301" y="3626"/>
                      </a:cubicBezTo>
                      <a:lnTo>
                        <a:pt x="1301" y="3998"/>
                      </a:lnTo>
                      <a:cubicBezTo>
                        <a:pt x="1629" y="4083"/>
                        <a:pt x="1973" y="4129"/>
                        <a:pt x="2328" y="4129"/>
                      </a:cubicBezTo>
                      <a:cubicBezTo>
                        <a:pt x="2666" y="4129"/>
                        <a:pt x="2994" y="4087"/>
                        <a:pt x="3308" y="4009"/>
                      </a:cubicBezTo>
                      <a:lnTo>
                        <a:pt x="3308" y="3650"/>
                      </a:lnTo>
                      <a:cubicBezTo>
                        <a:pt x="3372" y="3532"/>
                        <a:pt x="3409" y="3399"/>
                        <a:pt x="3409" y="3253"/>
                      </a:cubicBezTo>
                      <a:lnTo>
                        <a:pt x="3409" y="1840"/>
                      </a:lnTo>
                      <a:cubicBezTo>
                        <a:pt x="3540" y="2168"/>
                        <a:pt x="3652" y="2618"/>
                        <a:pt x="3747" y="3265"/>
                      </a:cubicBezTo>
                      <a:cubicBezTo>
                        <a:pt x="3777" y="3470"/>
                        <a:pt x="3952" y="3616"/>
                        <a:pt x="4152" y="3616"/>
                      </a:cubicBezTo>
                      <a:cubicBezTo>
                        <a:pt x="4172" y="3616"/>
                        <a:pt x="4192" y="3615"/>
                        <a:pt x="4212" y="3612"/>
                      </a:cubicBezTo>
                      <a:cubicBezTo>
                        <a:pt x="4437" y="3579"/>
                        <a:pt x="4591" y="3371"/>
                        <a:pt x="4558" y="31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96" name="Freeform 109"/>
                <p:cNvSpPr>
                  <a:spLocks/>
                </p:cNvSpPr>
                <p:nvPr/>
              </p:nvSpPr>
              <p:spPr bwMode="auto">
                <a:xfrm>
                  <a:off x="2569800" y="4473938"/>
                  <a:ext cx="241300" cy="295275"/>
                </a:xfrm>
                <a:custGeom>
                  <a:avLst/>
                  <a:gdLst>
                    <a:gd name="T0" fmla="*/ 2192 w 2245"/>
                    <a:gd name="T1" fmla="*/ 929 h 2761"/>
                    <a:gd name="T2" fmla="*/ 1409 w 2245"/>
                    <a:gd name="T3" fmla="*/ 2630 h 2761"/>
                    <a:gd name="T4" fmla="*/ 1199 w 2245"/>
                    <a:gd name="T5" fmla="*/ 2761 h 2761"/>
                    <a:gd name="T6" fmla="*/ 1095 w 2245"/>
                    <a:gd name="T7" fmla="*/ 2738 h 2761"/>
                    <a:gd name="T8" fmla="*/ 385 w 2245"/>
                    <a:gd name="T9" fmla="*/ 2412 h 2761"/>
                    <a:gd name="T10" fmla="*/ 428 w 2245"/>
                    <a:gd name="T11" fmla="*/ 2409 h 2761"/>
                    <a:gd name="T12" fmla="*/ 603 w 2245"/>
                    <a:gd name="T13" fmla="*/ 2360 h 2761"/>
                    <a:gd name="T14" fmla="*/ 716 w 2245"/>
                    <a:gd name="T15" fmla="*/ 2271 h 2761"/>
                    <a:gd name="T16" fmla="*/ 821 w 2245"/>
                    <a:gd name="T17" fmla="*/ 1983 h 2761"/>
                    <a:gd name="T18" fmla="*/ 394 w 2245"/>
                    <a:gd name="T19" fmla="*/ 1590 h 2761"/>
                    <a:gd name="T20" fmla="*/ 0 w 2245"/>
                    <a:gd name="T21" fmla="*/ 1588 h 2761"/>
                    <a:gd name="T22" fmla="*/ 634 w 2245"/>
                    <a:gd name="T23" fmla="*/ 211 h 2761"/>
                    <a:gd name="T24" fmla="*/ 845 w 2245"/>
                    <a:gd name="T25" fmla="*/ 80 h 2761"/>
                    <a:gd name="T26" fmla="*/ 949 w 2245"/>
                    <a:gd name="T27" fmla="*/ 103 h 2761"/>
                    <a:gd name="T28" fmla="*/ 979 w 2245"/>
                    <a:gd name="T29" fmla="*/ 117 h 2761"/>
                    <a:gd name="T30" fmla="*/ 997 w 2245"/>
                    <a:gd name="T31" fmla="*/ 0 h 2761"/>
                    <a:gd name="T32" fmla="*/ 1001 w 2245"/>
                    <a:gd name="T33" fmla="*/ 0 h 2761"/>
                    <a:gd name="T34" fmla="*/ 1022 w 2245"/>
                    <a:gd name="T35" fmla="*/ 137 h 2761"/>
                    <a:gd name="T36" fmla="*/ 2070 w 2245"/>
                    <a:gd name="T37" fmla="*/ 619 h 2761"/>
                    <a:gd name="T38" fmla="*/ 2192 w 2245"/>
                    <a:gd name="T39" fmla="*/ 929 h 2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5" h="2761">
                      <a:moveTo>
                        <a:pt x="2192" y="929"/>
                      </a:moveTo>
                      <a:lnTo>
                        <a:pt x="1409" y="2630"/>
                      </a:lnTo>
                      <a:cubicBezTo>
                        <a:pt x="1373" y="2709"/>
                        <a:pt x="1290" y="2761"/>
                        <a:pt x="1199" y="2761"/>
                      </a:cubicBezTo>
                      <a:cubicBezTo>
                        <a:pt x="1163" y="2761"/>
                        <a:pt x="1128" y="2753"/>
                        <a:pt x="1095" y="2738"/>
                      </a:cubicBezTo>
                      <a:lnTo>
                        <a:pt x="385" y="2412"/>
                      </a:lnTo>
                      <a:cubicBezTo>
                        <a:pt x="400" y="2411"/>
                        <a:pt x="415" y="2410"/>
                        <a:pt x="428" y="2409"/>
                      </a:cubicBezTo>
                      <a:cubicBezTo>
                        <a:pt x="492" y="2407"/>
                        <a:pt x="550" y="2389"/>
                        <a:pt x="603" y="2360"/>
                      </a:cubicBezTo>
                      <a:cubicBezTo>
                        <a:pt x="603" y="2360"/>
                        <a:pt x="675" y="2311"/>
                        <a:pt x="716" y="2271"/>
                      </a:cubicBezTo>
                      <a:cubicBezTo>
                        <a:pt x="784" y="2195"/>
                        <a:pt x="825" y="2093"/>
                        <a:pt x="821" y="1983"/>
                      </a:cubicBezTo>
                      <a:cubicBezTo>
                        <a:pt x="811" y="1757"/>
                        <a:pt x="618" y="1580"/>
                        <a:pt x="394" y="1590"/>
                      </a:cubicBezTo>
                      <a:cubicBezTo>
                        <a:pt x="231" y="1597"/>
                        <a:pt x="102" y="1595"/>
                        <a:pt x="0" y="1588"/>
                      </a:cubicBezTo>
                      <a:lnTo>
                        <a:pt x="634" y="211"/>
                      </a:lnTo>
                      <a:cubicBezTo>
                        <a:pt x="671" y="132"/>
                        <a:pt x="753" y="80"/>
                        <a:pt x="845" y="80"/>
                      </a:cubicBezTo>
                      <a:cubicBezTo>
                        <a:pt x="880" y="80"/>
                        <a:pt x="916" y="87"/>
                        <a:pt x="949" y="103"/>
                      </a:cubicBezTo>
                      <a:lnTo>
                        <a:pt x="979" y="117"/>
                      </a:lnTo>
                      <a:lnTo>
                        <a:pt x="997" y="0"/>
                      </a:lnTo>
                      <a:lnTo>
                        <a:pt x="1001" y="0"/>
                      </a:lnTo>
                      <a:lnTo>
                        <a:pt x="1022" y="137"/>
                      </a:lnTo>
                      <a:lnTo>
                        <a:pt x="2070" y="619"/>
                      </a:lnTo>
                      <a:cubicBezTo>
                        <a:pt x="2190" y="675"/>
                        <a:pt x="2245" y="813"/>
                        <a:pt x="2192" y="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97" name="Freeform 111"/>
                <p:cNvSpPr>
                  <a:spLocks/>
                </p:cNvSpPr>
                <p:nvPr/>
              </p:nvSpPr>
              <p:spPr bwMode="auto">
                <a:xfrm>
                  <a:off x="2587262" y="4491401"/>
                  <a:ext cx="211138" cy="261938"/>
                </a:xfrm>
                <a:custGeom>
                  <a:avLst/>
                  <a:gdLst>
                    <a:gd name="T0" fmla="*/ 503 w 1957"/>
                    <a:gd name="T1" fmla="*/ 2221 h 2448"/>
                    <a:gd name="T2" fmla="*/ 956 w 1957"/>
                    <a:gd name="T3" fmla="*/ 2429 h 2448"/>
                    <a:gd name="T4" fmla="*/ 1042 w 1957"/>
                    <a:gd name="T5" fmla="*/ 2448 h 2448"/>
                    <a:gd name="T6" fmla="*/ 1102 w 1957"/>
                    <a:gd name="T7" fmla="*/ 2439 h 2448"/>
                    <a:gd name="T8" fmla="*/ 1213 w 1957"/>
                    <a:gd name="T9" fmla="*/ 2342 h 2448"/>
                    <a:gd name="T10" fmla="*/ 1935 w 1957"/>
                    <a:gd name="T11" fmla="*/ 773 h 2448"/>
                    <a:gd name="T12" fmla="*/ 1937 w 1957"/>
                    <a:gd name="T13" fmla="*/ 626 h 2448"/>
                    <a:gd name="T14" fmla="*/ 1835 w 1957"/>
                    <a:gd name="T15" fmla="*/ 521 h 2448"/>
                    <a:gd name="T16" fmla="*/ 800 w 1957"/>
                    <a:gd name="T17" fmla="*/ 45 h 2448"/>
                    <a:gd name="T18" fmla="*/ 544 w 1957"/>
                    <a:gd name="T19" fmla="*/ 133 h 2448"/>
                    <a:gd name="T20" fmla="*/ 18 w 1957"/>
                    <a:gd name="T21" fmla="*/ 1276 h 2448"/>
                    <a:gd name="T22" fmla="*/ 56 w 1957"/>
                    <a:gd name="T23" fmla="*/ 1378 h 2448"/>
                    <a:gd name="T24" fmla="*/ 81 w 1957"/>
                    <a:gd name="T25" fmla="*/ 1384 h 2448"/>
                    <a:gd name="T26" fmla="*/ 90 w 1957"/>
                    <a:gd name="T27" fmla="*/ 1384 h 2448"/>
                    <a:gd name="T28" fmla="*/ 98 w 1957"/>
                    <a:gd name="T29" fmla="*/ 1383 h 2448"/>
                    <a:gd name="T30" fmla="*/ 124 w 1957"/>
                    <a:gd name="T31" fmla="*/ 1375 h 2448"/>
                    <a:gd name="T32" fmla="*/ 159 w 1957"/>
                    <a:gd name="T33" fmla="*/ 1340 h 2448"/>
                    <a:gd name="T34" fmla="*/ 685 w 1957"/>
                    <a:gd name="T35" fmla="*/ 197 h 2448"/>
                    <a:gd name="T36" fmla="*/ 736 w 1957"/>
                    <a:gd name="T37" fmla="*/ 186 h 2448"/>
                    <a:gd name="T38" fmla="*/ 1770 w 1957"/>
                    <a:gd name="T39" fmla="*/ 662 h 2448"/>
                    <a:gd name="T40" fmla="*/ 1794 w 1957"/>
                    <a:gd name="T41" fmla="*/ 686 h 2448"/>
                    <a:gd name="T42" fmla="*/ 1795 w 1957"/>
                    <a:gd name="T43" fmla="*/ 708 h 2448"/>
                    <a:gd name="T44" fmla="*/ 1072 w 1957"/>
                    <a:gd name="T45" fmla="*/ 2277 h 2448"/>
                    <a:gd name="T46" fmla="*/ 1055 w 1957"/>
                    <a:gd name="T47" fmla="*/ 2292 h 2448"/>
                    <a:gd name="T48" fmla="*/ 1021 w 1957"/>
                    <a:gd name="T49" fmla="*/ 2289 h 2448"/>
                    <a:gd name="T50" fmla="*/ 568 w 1957"/>
                    <a:gd name="T51" fmla="*/ 2080 h 2448"/>
                    <a:gd name="T52" fmla="*/ 562 w 1957"/>
                    <a:gd name="T53" fmla="*/ 2079 h 2448"/>
                    <a:gd name="T54" fmla="*/ 572 w 1957"/>
                    <a:gd name="T55" fmla="*/ 2066 h 2448"/>
                    <a:gd name="T56" fmla="*/ 460 w 1957"/>
                    <a:gd name="T57" fmla="*/ 2155 h 2448"/>
                    <a:gd name="T58" fmla="*/ 503 w 1957"/>
                    <a:gd name="T59" fmla="*/ 2221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57" h="2448">
                      <a:moveTo>
                        <a:pt x="503" y="2221"/>
                      </a:moveTo>
                      <a:lnTo>
                        <a:pt x="956" y="2429"/>
                      </a:lnTo>
                      <a:cubicBezTo>
                        <a:pt x="984" y="2442"/>
                        <a:pt x="1013" y="2448"/>
                        <a:pt x="1042" y="2448"/>
                      </a:cubicBezTo>
                      <a:cubicBezTo>
                        <a:pt x="1062" y="2448"/>
                        <a:pt x="1083" y="2445"/>
                        <a:pt x="1102" y="2439"/>
                      </a:cubicBezTo>
                      <a:cubicBezTo>
                        <a:pt x="1152" y="2423"/>
                        <a:pt x="1191" y="2388"/>
                        <a:pt x="1213" y="2342"/>
                      </a:cubicBezTo>
                      <a:lnTo>
                        <a:pt x="1935" y="773"/>
                      </a:lnTo>
                      <a:cubicBezTo>
                        <a:pt x="1956" y="726"/>
                        <a:pt x="1957" y="674"/>
                        <a:pt x="1937" y="626"/>
                      </a:cubicBezTo>
                      <a:cubicBezTo>
                        <a:pt x="1918" y="580"/>
                        <a:pt x="1881" y="543"/>
                        <a:pt x="1835" y="521"/>
                      </a:cubicBezTo>
                      <a:lnTo>
                        <a:pt x="800" y="45"/>
                      </a:lnTo>
                      <a:cubicBezTo>
                        <a:pt x="702" y="0"/>
                        <a:pt x="587" y="39"/>
                        <a:pt x="544" y="133"/>
                      </a:cubicBezTo>
                      <a:lnTo>
                        <a:pt x="18" y="1276"/>
                      </a:lnTo>
                      <a:cubicBezTo>
                        <a:pt x="0" y="1314"/>
                        <a:pt x="17" y="1360"/>
                        <a:pt x="56" y="1378"/>
                      </a:cubicBezTo>
                      <a:cubicBezTo>
                        <a:pt x="64" y="1382"/>
                        <a:pt x="73" y="1383"/>
                        <a:pt x="81" y="1384"/>
                      </a:cubicBezTo>
                      <a:lnTo>
                        <a:pt x="90" y="1384"/>
                      </a:lnTo>
                      <a:lnTo>
                        <a:pt x="98" y="1383"/>
                      </a:lnTo>
                      <a:lnTo>
                        <a:pt x="124" y="1375"/>
                      </a:lnTo>
                      <a:cubicBezTo>
                        <a:pt x="138" y="1368"/>
                        <a:pt x="151" y="1356"/>
                        <a:pt x="159" y="1340"/>
                      </a:cubicBezTo>
                      <a:lnTo>
                        <a:pt x="685" y="197"/>
                      </a:lnTo>
                      <a:cubicBezTo>
                        <a:pt x="692" y="182"/>
                        <a:pt x="715" y="176"/>
                        <a:pt x="736" y="186"/>
                      </a:cubicBezTo>
                      <a:lnTo>
                        <a:pt x="1770" y="662"/>
                      </a:lnTo>
                      <a:cubicBezTo>
                        <a:pt x="1781" y="667"/>
                        <a:pt x="1790" y="675"/>
                        <a:pt x="1794" y="686"/>
                      </a:cubicBezTo>
                      <a:cubicBezTo>
                        <a:pt x="1796" y="691"/>
                        <a:pt x="1798" y="699"/>
                        <a:pt x="1795" y="708"/>
                      </a:cubicBezTo>
                      <a:lnTo>
                        <a:pt x="1072" y="2277"/>
                      </a:lnTo>
                      <a:cubicBezTo>
                        <a:pt x="1068" y="2285"/>
                        <a:pt x="1060" y="2289"/>
                        <a:pt x="1055" y="2292"/>
                      </a:cubicBezTo>
                      <a:cubicBezTo>
                        <a:pt x="1044" y="2295"/>
                        <a:pt x="1032" y="2294"/>
                        <a:pt x="1021" y="2289"/>
                      </a:cubicBezTo>
                      <a:lnTo>
                        <a:pt x="568" y="2080"/>
                      </a:lnTo>
                      <a:lnTo>
                        <a:pt x="562" y="2079"/>
                      </a:lnTo>
                      <a:cubicBezTo>
                        <a:pt x="566" y="2075"/>
                        <a:pt x="569" y="2070"/>
                        <a:pt x="572" y="2066"/>
                      </a:cubicBezTo>
                      <a:cubicBezTo>
                        <a:pt x="532" y="2106"/>
                        <a:pt x="460" y="2155"/>
                        <a:pt x="460" y="2155"/>
                      </a:cubicBezTo>
                      <a:cubicBezTo>
                        <a:pt x="462" y="2183"/>
                        <a:pt x="477" y="2208"/>
                        <a:pt x="503" y="222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grpSp>
        </p:grpSp>
      </p:grpSp>
      <p:grpSp>
        <p:nvGrpSpPr>
          <p:cNvPr id="198" name="Group 197" descr="Image representing a Distrobution Center"/>
          <p:cNvGrpSpPr/>
          <p:nvPr/>
        </p:nvGrpSpPr>
        <p:grpSpPr>
          <a:xfrm>
            <a:off x="7808176" y="2328632"/>
            <a:ext cx="800560" cy="600421"/>
            <a:chOff x="3782008" y="2302727"/>
            <a:chExt cx="423746" cy="317810"/>
          </a:xfrm>
        </p:grpSpPr>
        <p:sp>
          <p:nvSpPr>
            <p:cNvPr id="199" name="Rectangle 198"/>
            <p:cNvSpPr/>
            <p:nvPr/>
          </p:nvSpPr>
          <p:spPr>
            <a:xfrm>
              <a:off x="3782008" y="2302727"/>
              <a:ext cx="423746" cy="317810"/>
            </a:xfrm>
            <a:prstGeom prst="rect">
              <a:avLst/>
            </a:prstGeom>
            <a:solidFill>
              <a:schemeClr val="bg1"/>
            </a:solidFill>
            <a:ln w="19050">
              <a:solidFill>
                <a:srgbClr val="8F9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200" name="Group 199"/>
            <p:cNvGrpSpPr/>
            <p:nvPr/>
          </p:nvGrpSpPr>
          <p:grpSpPr>
            <a:xfrm>
              <a:off x="3812358" y="2355055"/>
              <a:ext cx="121637" cy="65751"/>
              <a:chOff x="3203716" y="2826247"/>
              <a:chExt cx="415685" cy="224701"/>
            </a:xfrm>
            <a:solidFill>
              <a:srgbClr val="8F9092"/>
            </a:solidFill>
          </p:grpSpPr>
          <p:sp>
            <p:nvSpPr>
              <p:cNvPr id="225" name="Cube 224"/>
              <p:cNvSpPr/>
              <p:nvPr/>
            </p:nvSpPr>
            <p:spPr>
              <a:xfrm>
                <a:off x="3203716" y="2826247"/>
                <a:ext cx="415685" cy="224701"/>
              </a:xfrm>
              <a:prstGeom prst="cube">
                <a:avLst>
                  <a:gd name="adj" fmla="val 35301"/>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26" name="Parallelogram 225"/>
              <p:cNvSpPr/>
              <p:nvPr/>
            </p:nvSpPr>
            <p:spPr>
              <a:xfrm>
                <a:off x="3227355" y="2836104"/>
                <a:ext cx="368408" cy="63313"/>
              </a:xfrm>
              <a:prstGeom prst="parallelogram">
                <a:avLst>
                  <a:gd name="adj" fmla="val 109625"/>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grpSp>
          <p:nvGrpSpPr>
            <p:cNvPr id="201" name="Group 200"/>
            <p:cNvGrpSpPr/>
            <p:nvPr/>
          </p:nvGrpSpPr>
          <p:grpSpPr>
            <a:xfrm>
              <a:off x="3938697" y="2351770"/>
              <a:ext cx="118955" cy="64301"/>
              <a:chOff x="3203716" y="2826247"/>
              <a:chExt cx="415685" cy="224701"/>
            </a:xfrm>
            <a:solidFill>
              <a:srgbClr val="8F9092"/>
            </a:solidFill>
          </p:grpSpPr>
          <p:sp>
            <p:nvSpPr>
              <p:cNvPr id="223" name="Cube 222"/>
              <p:cNvSpPr/>
              <p:nvPr/>
            </p:nvSpPr>
            <p:spPr>
              <a:xfrm>
                <a:off x="3203716" y="2826247"/>
                <a:ext cx="415685" cy="224701"/>
              </a:xfrm>
              <a:prstGeom prst="cube">
                <a:avLst>
                  <a:gd name="adj" fmla="val 35301"/>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24" name="Parallelogram 223"/>
              <p:cNvSpPr/>
              <p:nvPr/>
            </p:nvSpPr>
            <p:spPr>
              <a:xfrm>
                <a:off x="3227355" y="2836104"/>
                <a:ext cx="368408" cy="63313"/>
              </a:xfrm>
              <a:prstGeom prst="parallelogram">
                <a:avLst>
                  <a:gd name="adj" fmla="val 109625"/>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grpSp>
          <p:nvGrpSpPr>
            <p:cNvPr id="202" name="Group 201"/>
            <p:cNvGrpSpPr/>
            <p:nvPr/>
          </p:nvGrpSpPr>
          <p:grpSpPr>
            <a:xfrm>
              <a:off x="4062522" y="2349389"/>
              <a:ext cx="118955" cy="64301"/>
              <a:chOff x="3203716" y="2826247"/>
              <a:chExt cx="415685" cy="224701"/>
            </a:xfrm>
            <a:solidFill>
              <a:srgbClr val="8F9092"/>
            </a:solidFill>
          </p:grpSpPr>
          <p:sp>
            <p:nvSpPr>
              <p:cNvPr id="221" name="Cube 220"/>
              <p:cNvSpPr/>
              <p:nvPr/>
            </p:nvSpPr>
            <p:spPr>
              <a:xfrm>
                <a:off x="3203716" y="2826247"/>
                <a:ext cx="415685" cy="224701"/>
              </a:xfrm>
              <a:prstGeom prst="cube">
                <a:avLst>
                  <a:gd name="adj" fmla="val 35301"/>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22" name="Parallelogram 221"/>
              <p:cNvSpPr/>
              <p:nvPr/>
            </p:nvSpPr>
            <p:spPr>
              <a:xfrm>
                <a:off x="3227355" y="2836104"/>
                <a:ext cx="368408" cy="63313"/>
              </a:xfrm>
              <a:prstGeom prst="parallelogram">
                <a:avLst>
                  <a:gd name="adj" fmla="val 109625"/>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grpSp>
          <p:nvGrpSpPr>
            <p:cNvPr id="203" name="Group 202"/>
            <p:cNvGrpSpPr/>
            <p:nvPr/>
          </p:nvGrpSpPr>
          <p:grpSpPr>
            <a:xfrm>
              <a:off x="3802833" y="2426492"/>
              <a:ext cx="121637" cy="65751"/>
              <a:chOff x="3203716" y="2826247"/>
              <a:chExt cx="415685" cy="224701"/>
            </a:xfrm>
            <a:solidFill>
              <a:srgbClr val="8F9092"/>
            </a:solidFill>
          </p:grpSpPr>
          <p:sp>
            <p:nvSpPr>
              <p:cNvPr id="219" name="Cube 218"/>
              <p:cNvSpPr/>
              <p:nvPr/>
            </p:nvSpPr>
            <p:spPr>
              <a:xfrm>
                <a:off x="3203716" y="2826247"/>
                <a:ext cx="415685" cy="224701"/>
              </a:xfrm>
              <a:prstGeom prst="cube">
                <a:avLst>
                  <a:gd name="adj" fmla="val 35301"/>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20" name="Parallelogram 219"/>
              <p:cNvSpPr/>
              <p:nvPr/>
            </p:nvSpPr>
            <p:spPr>
              <a:xfrm>
                <a:off x="3227355" y="2836104"/>
                <a:ext cx="368408" cy="63313"/>
              </a:xfrm>
              <a:prstGeom prst="parallelogram">
                <a:avLst>
                  <a:gd name="adj" fmla="val 109625"/>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grpSp>
          <p:nvGrpSpPr>
            <p:cNvPr id="204" name="Group 203"/>
            <p:cNvGrpSpPr/>
            <p:nvPr/>
          </p:nvGrpSpPr>
          <p:grpSpPr>
            <a:xfrm>
              <a:off x="3931553" y="2494645"/>
              <a:ext cx="118955" cy="64301"/>
              <a:chOff x="3203716" y="2826247"/>
              <a:chExt cx="415685" cy="224701"/>
            </a:xfrm>
            <a:solidFill>
              <a:srgbClr val="8F9092"/>
            </a:solidFill>
          </p:grpSpPr>
          <p:sp>
            <p:nvSpPr>
              <p:cNvPr id="217" name="Cube 216"/>
              <p:cNvSpPr/>
              <p:nvPr/>
            </p:nvSpPr>
            <p:spPr>
              <a:xfrm>
                <a:off x="3203716" y="2826247"/>
                <a:ext cx="415685" cy="224701"/>
              </a:xfrm>
              <a:prstGeom prst="cube">
                <a:avLst>
                  <a:gd name="adj" fmla="val 35301"/>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18" name="Parallelogram 217"/>
              <p:cNvSpPr/>
              <p:nvPr/>
            </p:nvSpPr>
            <p:spPr>
              <a:xfrm>
                <a:off x="3227355" y="2836104"/>
                <a:ext cx="368408" cy="63313"/>
              </a:xfrm>
              <a:prstGeom prst="parallelogram">
                <a:avLst>
                  <a:gd name="adj" fmla="val 109625"/>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grpSp>
          <p:nvGrpSpPr>
            <p:cNvPr id="205" name="Group 204"/>
            <p:cNvGrpSpPr/>
            <p:nvPr/>
          </p:nvGrpSpPr>
          <p:grpSpPr>
            <a:xfrm>
              <a:off x="4055378" y="2492264"/>
              <a:ext cx="118955" cy="64301"/>
              <a:chOff x="3203716" y="2826247"/>
              <a:chExt cx="415685" cy="224701"/>
            </a:xfrm>
            <a:solidFill>
              <a:srgbClr val="8F9092"/>
            </a:solidFill>
          </p:grpSpPr>
          <p:sp>
            <p:nvSpPr>
              <p:cNvPr id="215" name="Cube 214"/>
              <p:cNvSpPr/>
              <p:nvPr/>
            </p:nvSpPr>
            <p:spPr>
              <a:xfrm>
                <a:off x="3203716" y="2826247"/>
                <a:ext cx="415685" cy="224701"/>
              </a:xfrm>
              <a:prstGeom prst="cube">
                <a:avLst>
                  <a:gd name="adj" fmla="val 35301"/>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16" name="Parallelogram 215"/>
              <p:cNvSpPr/>
              <p:nvPr/>
            </p:nvSpPr>
            <p:spPr>
              <a:xfrm>
                <a:off x="3227355" y="2836104"/>
                <a:ext cx="368408" cy="63313"/>
              </a:xfrm>
              <a:prstGeom prst="parallelogram">
                <a:avLst>
                  <a:gd name="adj" fmla="val 109625"/>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grpSp>
          <p:nvGrpSpPr>
            <p:cNvPr id="206" name="Group 205"/>
            <p:cNvGrpSpPr/>
            <p:nvPr/>
          </p:nvGrpSpPr>
          <p:grpSpPr>
            <a:xfrm>
              <a:off x="3929171" y="2425588"/>
              <a:ext cx="118955" cy="64301"/>
              <a:chOff x="3203716" y="2826247"/>
              <a:chExt cx="415685" cy="224701"/>
            </a:xfrm>
            <a:solidFill>
              <a:srgbClr val="8F9092"/>
            </a:solidFill>
          </p:grpSpPr>
          <p:sp>
            <p:nvSpPr>
              <p:cNvPr id="213" name="Cube 212"/>
              <p:cNvSpPr/>
              <p:nvPr/>
            </p:nvSpPr>
            <p:spPr>
              <a:xfrm>
                <a:off x="3203716" y="2826247"/>
                <a:ext cx="415685" cy="224701"/>
              </a:xfrm>
              <a:prstGeom prst="cube">
                <a:avLst>
                  <a:gd name="adj" fmla="val 35301"/>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14" name="Parallelogram 213"/>
              <p:cNvSpPr/>
              <p:nvPr/>
            </p:nvSpPr>
            <p:spPr>
              <a:xfrm>
                <a:off x="3227355" y="2836104"/>
                <a:ext cx="368408" cy="63313"/>
              </a:xfrm>
              <a:prstGeom prst="parallelogram">
                <a:avLst>
                  <a:gd name="adj" fmla="val 109625"/>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grpSp>
          <p:nvGrpSpPr>
            <p:cNvPr id="207" name="Group 206"/>
            <p:cNvGrpSpPr/>
            <p:nvPr/>
          </p:nvGrpSpPr>
          <p:grpSpPr>
            <a:xfrm>
              <a:off x="4052996" y="2423207"/>
              <a:ext cx="118955" cy="64301"/>
              <a:chOff x="3203716" y="2826247"/>
              <a:chExt cx="415685" cy="224701"/>
            </a:xfrm>
            <a:solidFill>
              <a:srgbClr val="8F9092"/>
            </a:solidFill>
          </p:grpSpPr>
          <p:sp>
            <p:nvSpPr>
              <p:cNvPr id="211" name="Cube 210"/>
              <p:cNvSpPr/>
              <p:nvPr/>
            </p:nvSpPr>
            <p:spPr>
              <a:xfrm>
                <a:off x="3203716" y="2826247"/>
                <a:ext cx="415685" cy="224701"/>
              </a:xfrm>
              <a:prstGeom prst="cube">
                <a:avLst>
                  <a:gd name="adj" fmla="val 35301"/>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12" name="Parallelogram 211"/>
              <p:cNvSpPr/>
              <p:nvPr/>
            </p:nvSpPr>
            <p:spPr>
              <a:xfrm>
                <a:off x="3227355" y="2836104"/>
                <a:ext cx="368408" cy="63313"/>
              </a:xfrm>
              <a:prstGeom prst="parallelogram">
                <a:avLst>
                  <a:gd name="adj" fmla="val 109625"/>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grpSp>
          <p:nvGrpSpPr>
            <p:cNvPr id="208" name="Group 207"/>
            <p:cNvGrpSpPr/>
            <p:nvPr/>
          </p:nvGrpSpPr>
          <p:grpSpPr>
            <a:xfrm>
              <a:off x="3800451" y="2500312"/>
              <a:ext cx="121637" cy="65751"/>
              <a:chOff x="3203716" y="2826247"/>
              <a:chExt cx="415685" cy="224701"/>
            </a:xfrm>
            <a:solidFill>
              <a:srgbClr val="8F9092"/>
            </a:solidFill>
          </p:grpSpPr>
          <p:sp>
            <p:nvSpPr>
              <p:cNvPr id="209" name="Cube 208"/>
              <p:cNvSpPr/>
              <p:nvPr/>
            </p:nvSpPr>
            <p:spPr>
              <a:xfrm>
                <a:off x="3203716" y="2826247"/>
                <a:ext cx="415685" cy="224701"/>
              </a:xfrm>
              <a:prstGeom prst="cube">
                <a:avLst>
                  <a:gd name="adj" fmla="val 35301"/>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10" name="Parallelogram 209"/>
              <p:cNvSpPr/>
              <p:nvPr/>
            </p:nvSpPr>
            <p:spPr>
              <a:xfrm>
                <a:off x="3227355" y="2836104"/>
                <a:ext cx="368408" cy="63313"/>
              </a:xfrm>
              <a:prstGeom prst="parallelogram">
                <a:avLst>
                  <a:gd name="adj" fmla="val 109625"/>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grpSp>
      <p:sp>
        <p:nvSpPr>
          <p:cNvPr id="21" name="Left Arrow 20" descr="Image of a red arrow pointing from the RDC to the Whole seller"/>
          <p:cNvSpPr/>
          <p:nvPr/>
        </p:nvSpPr>
        <p:spPr>
          <a:xfrm flipH="1">
            <a:off x="7298901" y="3735972"/>
            <a:ext cx="312233" cy="312235"/>
          </a:xfrm>
          <a:prstGeom prst="leftArrow">
            <a:avLst/>
          </a:prstGeom>
          <a:solidFill>
            <a:srgbClr val="F15A2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30" name="Left Arrow 229" descr="Red Arrow pointing from the Assembers to the Manufacturer"/>
          <p:cNvSpPr/>
          <p:nvPr/>
        </p:nvSpPr>
        <p:spPr>
          <a:xfrm rot="10800000">
            <a:off x="4016000" y="3701117"/>
            <a:ext cx="312000" cy="312000"/>
          </a:xfrm>
          <a:prstGeom prst="leftArrow">
            <a:avLst/>
          </a:prstGeom>
          <a:solidFill>
            <a:srgbClr val="F15A2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31" name="Left Arrow 230" descr="Red Aroow pointing from the suppliers to the Manufacturer"/>
          <p:cNvSpPr/>
          <p:nvPr/>
        </p:nvSpPr>
        <p:spPr>
          <a:xfrm rot="8591850">
            <a:off x="4029932" y="4230311"/>
            <a:ext cx="312000" cy="312000"/>
          </a:xfrm>
          <a:prstGeom prst="leftArrow">
            <a:avLst/>
          </a:prstGeom>
          <a:solidFill>
            <a:srgbClr val="F15A2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32" name="Left Arrow 231" descr="Red arrow pointing from the Manufacturer to the RDC"/>
          <p:cNvSpPr/>
          <p:nvPr/>
        </p:nvSpPr>
        <p:spPr>
          <a:xfrm flipH="1">
            <a:off x="5817868" y="3730699"/>
            <a:ext cx="312233" cy="312235"/>
          </a:xfrm>
          <a:prstGeom prst="leftArrow">
            <a:avLst/>
          </a:prstGeom>
          <a:solidFill>
            <a:srgbClr val="F15A2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33" name="Left Arrow 232" descr="Red Arrow pointing from the Whole seller to the Retailer"/>
          <p:cNvSpPr/>
          <p:nvPr/>
        </p:nvSpPr>
        <p:spPr>
          <a:xfrm flipH="1">
            <a:off x="8826925" y="3715308"/>
            <a:ext cx="312233" cy="312235"/>
          </a:xfrm>
          <a:prstGeom prst="leftArrow">
            <a:avLst/>
          </a:prstGeom>
          <a:solidFill>
            <a:srgbClr val="F15A2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34" name="Left Arrow 233" descr="Red Arrow pointing from the DC to the Retailer"/>
          <p:cNvSpPr/>
          <p:nvPr/>
        </p:nvSpPr>
        <p:spPr>
          <a:xfrm rot="1645973" flipH="1">
            <a:off x="8795358" y="3105708"/>
            <a:ext cx="312233" cy="312235"/>
          </a:xfrm>
          <a:prstGeom prst="leftArrow">
            <a:avLst/>
          </a:prstGeom>
          <a:solidFill>
            <a:srgbClr val="F15A2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35" name="Left Arrow 234" descr="Red arrow pointing from the RDC to the DC"/>
          <p:cNvSpPr/>
          <p:nvPr/>
        </p:nvSpPr>
        <p:spPr>
          <a:xfrm rot="18961239" flipH="1">
            <a:off x="7161144" y="3060936"/>
            <a:ext cx="312233" cy="312235"/>
          </a:xfrm>
          <a:prstGeom prst="leftArrow">
            <a:avLst/>
          </a:prstGeom>
          <a:solidFill>
            <a:srgbClr val="F15A2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130" name="Group 129" descr="Picture Says &#10;Channel Collaboration&#10;channel forecast&#10;channel inventory &#10;Replenishments"/>
          <p:cNvGrpSpPr/>
          <p:nvPr/>
        </p:nvGrpSpPr>
        <p:grpSpPr>
          <a:xfrm>
            <a:off x="8445789" y="5259011"/>
            <a:ext cx="2688287" cy="1119415"/>
            <a:chOff x="6046474" y="3842656"/>
            <a:chExt cx="2016215" cy="839561"/>
          </a:xfrm>
        </p:grpSpPr>
        <p:sp>
          <p:nvSpPr>
            <p:cNvPr id="115" name="TextBox 114"/>
            <p:cNvSpPr txBox="1"/>
            <p:nvPr/>
          </p:nvSpPr>
          <p:spPr>
            <a:xfrm>
              <a:off x="6046474" y="3842656"/>
              <a:ext cx="1813011" cy="2385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67" b="1" i="0" u="none" strike="noStrike" kern="0" cap="none" spc="0" normalizeH="0" baseline="0" noProof="0" dirty="0">
                  <a:ln>
                    <a:noFill/>
                  </a:ln>
                  <a:solidFill>
                    <a:srgbClr val="F15A29"/>
                  </a:solidFill>
                  <a:effectLst/>
                  <a:uLnTx/>
                  <a:uFillTx/>
                  <a:latin typeface="Arial"/>
                  <a:cs typeface="Arial"/>
                  <a:sym typeface="Arial"/>
                </a:rPr>
                <a:t>Channel Collaboration</a:t>
              </a:r>
            </a:p>
          </p:txBody>
        </p:sp>
        <p:sp>
          <p:nvSpPr>
            <p:cNvPr id="116" name="Rectangle 115"/>
            <p:cNvSpPr/>
            <p:nvPr/>
          </p:nvSpPr>
          <p:spPr>
            <a:xfrm>
              <a:off x="6078121" y="3997381"/>
              <a:ext cx="1984568" cy="68483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594" marR="0" lvl="1" indent="-228594" algn="l" defTabSz="914400" rtl="0" eaLnBrk="0" fontAlgn="auto" latinLnBrk="0" hangingPunct="0">
                <a:lnSpc>
                  <a:spcPct val="100000"/>
                </a:lnSpc>
                <a:spcBef>
                  <a:spcPts val="0"/>
                </a:spcBef>
                <a:spcAft>
                  <a:spcPts val="0"/>
                </a:spcAft>
                <a:buClr>
                  <a:srgbClr val="909290"/>
                </a:buClr>
                <a:buSzPct val="90000"/>
                <a:buFont typeface="Wingdings" panose="05000000000000000000" pitchFamily="2" charset="2"/>
                <a:buChar char="§"/>
                <a:tabLst/>
                <a:defRPr/>
              </a:pPr>
              <a:r>
                <a:rPr kumimoji="0" lang="en-US" sz="1333" b="0" i="0" u="none" strike="noStrike" kern="0" cap="none" spc="0" normalizeH="0" baseline="0" noProof="0" dirty="0">
                  <a:ln>
                    <a:noFill/>
                  </a:ln>
                  <a:solidFill>
                    <a:srgbClr val="757679"/>
                  </a:solidFill>
                  <a:effectLst/>
                  <a:uLnTx/>
                  <a:uFillTx/>
                  <a:latin typeface="Arial"/>
                  <a:ea typeface="Calibri" pitchFamily="34" charset="0"/>
                  <a:cs typeface="Arial"/>
                  <a:sym typeface="Arial"/>
                </a:rPr>
                <a:t>Channel forecast</a:t>
              </a:r>
            </a:p>
            <a:p>
              <a:pPr marL="228594" marR="0" lvl="1" indent="-228594" algn="l" defTabSz="914400" rtl="0" eaLnBrk="0" fontAlgn="auto" latinLnBrk="0" hangingPunct="0">
                <a:lnSpc>
                  <a:spcPct val="100000"/>
                </a:lnSpc>
                <a:spcBef>
                  <a:spcPts val="0"/>
                </a:spcBef>
                <a:spcAft>
                  <a:spcPts val="0"/>
                </a:spcAft>
                <a:buClr>
                  <a:srgbClr val="909290"/>
                </a:buClr>
                <a:buSzPct val="90000"/>
                <a:buFont typeface="Wingdings" panose="05000000000000000000" pitchFamily="2" charset="2"/>
                <a:buChar char="§"/>
                <a:tabLst/>
                <a:defRPr/>
              </a:pPr>
              <a:r>
                <a:rPr kumimoji="0" lang="en-US" sz="1333" b="0" i="0" u="none" strike="noStrike" kern="0" cap="none" spc="0" normalizeH="0" baseline="0" noProof="0" dirty="0">
                  <a:ln>
                    <a:noFill/>
                  </a:ln>
                  <a:solidFill>
                    <a:srgbClr val="757679"/>
                  </a:solidFill>
                  <a:effectLst/>
                  <a:uLnTx/>
                  <a:uFillTx/>
                  <a:latin typeface="Arial"/>
                  <a:ea typeface="Calibri" pitchFamily="34" charset="0"/>
                  <a:cs typeface="Arial"/>
                  <a:sym typeface="Arial"/>
                </a:rPr>
                <a:t>Channel inventory</a:t>
              </a:r>
            </a:p>
            <a:p>
              <a:pPr marL="228594" marR="0" lvl="1" indent="-228594" algn="l" defTabSz="914400" rtl="0" eaLnBrk="0" fontAlgn="auto" latinLnBrk="0" hangingPunct="0">
                <a:lnSpc>
                  <a:spcPct val="100000"/>
                </a:lnSpc>
                <a:spcBef>
                  <a:spcPts val="0"/>
                </a:spcBef>
                <a:spcAft>
                  <a:spcPts val="0"/>
                </a:spcAft>
                <a:buClr>
                  <a:srgbClr val="909290"/>
                </a:buClr>
                <a:buSzPct val="90000"/>
                <a:buFont typeface="Wingdings" panose="05000000000000000000" pitchFamily="2" charset="2"/>
                <a:buChar char="§"/>
                <a:tabLst/>
                <a:defRPr/>
              </a:pPr>
              <a:r>
                <a:rPr kumimoji="0" lang="en-US" sz="1333" b="0" i="0" u="none" strike="noStrike" kern="0" cap="none" spc="0" normalizeH="0" baseline="0" noProof="0" dirty="0">
                  <a:ln>
                    <a:noFill/>
                  </a:ln>
                  <a:solidFill>
                    <a:srgbClr val="757679"/>
                  </a:solidFill>
                  <a:effectLst/>
                  <a:uLnTx/>
                  <a:uFillTx/>
                  <a:latin typeface="Arial"/>
                  <a:ea typeface="Calibri" pitchFamily="34" charset="0"/>
                  <a:cs typeface="Arial"/>
                  <a:sym typeface="Arial"/>
                </a:rPr>
                <a:t>Replenishments</a:t>
              </a:r>
            </a:p>
          </p:txBody>
        </p:sp>
      </p:grpSp>
      <p:sp>
        <p:nvSpPr>
          <p:cNvPr id="119" name="Rectangle 118"/>
          <p:cNvSpPr/>
          <p:nvPr/>
        </p:nvSpPr>
        <p:spPr>
          <a:xfrm>
            <a:off x="4511326" y="2146428"/>
            <a:ext cx="2254204" cy="91311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594" marR="0" lvl="1" indent="-228594" algn="l" defTabSz="914400" rtl="0" eaLnBrk="0" fontAlgn="auto" latinLnBrk="0" hangingPunct="0">
              <a:lnSpc>
                <a:spcPct val="100000"/>
              </a:lnSpc>
              <a:spcBef>
                <a:spcPts val="0"/>
              </a:spcBef>
              <a:spcAft>
                <a:spcPts val="0"/>
              </a:spcAft>
              <a:buClr>
                <a:srgbClr val="909290"/>
              </a:buClr>
              <a:buSzPct val="90000"/>
              <a:buFont typeface="Wingdings" panose="05000000000000000000" pitchFamily="2" charset="2"/>
              <a:buChar char="§"/>
              <a:tabLst/>
              <a:defRPr/>
            </a:pPr>
            <a:endParaRPr kumimoji="0" lang="en-US" sz="1333" b="0" i="0" u="none" strike="noStrike" kern="0" cap="none" spc="0" normalizeH="0" baseline="0" noProof="0" dirty="0">
              <a:ln>
                <a:noFill/>
              </a:ln>
              <a:solidFill>
                <a:srgbClr val="757679"/>
              </a:solidFill>
              <a:effectLst/>
              <a:uLnTx/>
              <a:uFillTx/>
              <a:latin typeface="Arial"/>
              <a:ea typeface="Calibri" pitchFamily="34" charset="0"/>
              <a:cs typeface="Arial"/>
              <a:sym typeface="Arial"/>
            </a:endParaRPr>
          </a:p>
        </p:txBody>
      </p:sp>
      <p:grpSp>
        <p:nvGrpSpPr>
          <p:cNvPr id="124" name="Group 123" descr="Picture says&#10;Internal Collaboration &#10;Inter affilate forecast&#10;Inter affiliate supply &#10;Inter affiliate inventory"/>
          <p:cNvGrpSpPr/>
          <p:nvPr/>
        </p:nvGrpSpPr>
        <p:grpSpPr>
          <a:xfrm>
            <a:off x="4165687" y="1759138"/>
            <a:ext cx="2797324" cy="1098607"/>
            <a:chOff x="3335932" y="1378620"/>
            <a:chExt cx="2097993" cy="823955"/>
          </a:xfrm>
        </p:grpSpPr>
        <p:sp>
          <p:nvSpPr>
            <p:cNvPr id="118" name="TextBox 117"/>
            <p:cNvSpPr txBox="1"/>
            <p:nvPr/>
          </p:nvSpPr>
          <p:spPr>
            <a:xfrm>
              <a:off x="3335932" y="1378620"/>
              <a:ext cx="1813011" cy="2385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67" b="1" i="0" u="none" strike="noStrike" kern="0" cap="none" spc="0" normalizeH="0" baseline="0" noProof="0" dirty="0">
                  <a:ln>
                    <a:noFill/>
                  </a:ln>
                  <a:solidFill>
                    <a:srgbClr val="F15A29"/>
                  </a:solidFill>
                  <a:effectLst/>
                  <a:uLnTx/>
                  <a:uFillTx/>
                  <a:latin typeface="Arial"/>
                  <a:cs typeface="Arial"/>
                  <a:sym typeface="Arial"/>
                </a:rPr>
                <a:t>Internal Collaboration</a:t>
              </a:r>
            </a:p>
          </p:txBody>
        </p:sp>
        <p:sp>
          <p:nvSpPr>
            <p:cNvPr id="120" name="Rectangle 119"/>
            <p:cNvSpPr/>
            <p:nvPr/>
          </p:nvSpPr>
          <p:spPr>
            <a:xfrm>
              <a:off x="3449357" y="1517739"/>
              <a:ext cx="1984568" cy="68483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594" marR="0" lvl="1" indent="-228594" algn="l" defTabSz="914400" rtl="0" eaLnBrk="0" fontAlgn="auto" latinLnBrk="0" hangingPunct="0">
                <a:lnSpc>
                  <a:spcPct val="100000"/>
                </a:lnSpc>
                <a:spcBef>
                  <a:spcPts val="0"/>
                </a:spcBef>
                <a:spcAft>
                  <a:spcPts val="0"/>
                </a:spcAft>
                <a:buClr>
                  <a:srgbClr val="909290"/>
                </a:buClr>
                <a:buSzPct val="90000"/>
                <a:buFont typeface="Wingdings" panose="05000000000000000000" pitchFamily="2" charset="2"/>
                <a:buChar char="§"/>
                <a:tabLst/>
                <a:defRPr/>
              </a:pPr>
              <a:r>
                <a:rPr kumimoji="0" lang="en-US" sz="1333" b="0" i="0" u="none" strike="noStrike" kern="0" cap="none" spc="0" normalizeH="0" baseline="0" noProof="0" dirty="0">
                  <a:ln>
                    <a:noFill/>
                  </a:ln>
                  <a:solidFill>
                    <a:srgbClr val="757679"/>
                  </a:solidFill>
                  <a:effectLst/>
                  <a:uLnTx/>
                  <a:uFillTx/>
                  <a:latin typeface="Arial"/>
                  <a:ea typeface="Calibri" pitchFamily="34" charset="0"/>
                  <a:cs typeface="Arial"/>
                  <a:sym typeface="Arial"/>
                </a:rPr>
                <a:t>Inter affiliate forecast</a:t>
              </a:r>
            </a:p>
            <a:p>
              <a:pPr marL="228594" marR="0" lvl="1" indent="-228594" algn="l" defTabSz="914400" rtl="0" eaLnBrk="0" fontAlgn="auto" latinLnBrk="0" hangingPunct="0">
                <a:lnSpc>
                  <a:spcPct val="100000"/>
                </a:lnSpc>
                <a:spcBef>
                  <a:spcPts val="0"/>
                </a:spcBef>
                <a:spcAft>
                  <a:spcPts val="0"/>
                </a:spcAft>
                <a:buClr>
                  <a:srgbClr val="909290"/>
                </a:buClr>
                <a:buSzPct val="90000"/>
                <a:buFont typeface="Wingdings" panose="05000000000000000000" pitchFamily="2" charset="2"/>
                <a:buChar char="§"/>
                <a:tabLst/>
                <a:defRPr/>
              </a:pPr>
              <a:r>
                <a:rPr kumimoji="0" lang="en-US" sz="1333" b="0" i="0" u="none" strike="noStrike" kern="0" cap="none" spc="0" normalizeH="0" baseline="0" noProof="0" dirty="0">
                  <a:ln>
                    <a:noFill/>
                  </a:ln>
                  <a:solidFill>
                    <a:srgbClr val="757679"/>
                  </a:solidFill>
                  <a:effectLst/>
                  <a:uLnTx/>
                  <a:uFillTx/>
                  <a:latin typeface="Arial"/>
                  <a:ea typeface="Calibri" pitchFamily="34" charset="0"/>
                  <a:cs typeface="Arial"/>
                  <a:sym typeface="Arial"/>
                </a:rPr>
                <a:t>Inter affiliate supply</a:t>
              </a:r>
            </a:p>
            <a:p>
              <a:pPr marL="228594" marR="0" lvl="1" indent="-228594" algn="l" defTabSz="914400" rtl="0" eaLnBrk="0" fontAlgn="auto" latinLnBrk="0" hangingPunct="0">
                <a:lnSpc>
                  <a:spcPct val="100000"/>
                </a:lnSpc>
                <a:spcBef>
                  <a:spcPts val="0"/>
                </a:spcBef>
                <a:spcAft>
                  <a:spcPts val="0"/>
                </a:spcAft>
                <a:buClr>
                  <a:srgbClr val="909290"/>
                </a:buClr>
                <a:buSzPct val="90000"/>
                <a:buFont typeface="Wingdings" panose="05000000000000000000" pitchFamily="2" charset="2"/>
                <a:buChar char="§"/>
                <a:tabLst/>
                <a:defRPr/>
              </a:pPr>
              <a:r>
                <a:rPr kumimoji="0" lang="en-US" sz="1333" b="0" i="0" u="none" strike="noStrike" kern="0" cap="none" spc="0" normalizeH="0" baseline="0" noProof="0" dirty="0">
                  <a:ln>
                    <a:noFill/>
                  </a:ln>
                  <a:solidFill>
                    <a:srgbClr val="757679"/>
                  </a:solidFill>
                  <a:effectLst/>
                  <a:uLnTx/>
                  <a:uFillTx/>
                  <a:latin typeface="Arial"/>
                  <a:ea typeface="Calibri" pitchFamily="34" charset="0"/>
                  <a:cs typeface="Arial"/>
                  <a:sym typeface="Arial"/>
                </a:rPr>
                <a:t>Inter affiliate inventory</a:t>
              </a:r>
            </a:p>
          </p:txBody>
        </p:sp>
      </p:grpSp>
      <p:grpSp>
        <p:nvGrpSpPr>
          <p:cNvPr id="127" name="Group 126" descr="Picture Says &#10;Quality Collaboration &#10;Quality Conformance&#10;Quality Assurance"/>
          <p:cNvGrpSpPr/>
          <p:nvPr/>
        </p:nvGrpSpPr>
        <p:grpSpPr>
          <a:xfrm>
            <a:off x="4504354" y="5055490"/>
            <a:ext cx="2597449" cy="995018"/>
            <a:chOff x="3208932" y="3732352"/>
            <a:chExt cx="1948087" cy="746264"/>
          </a:xfrm>
        </p:grpSpPr>
        <p:sp>
          <p:nvSpPr>
            <p:cNvPr id="117" name="TextBox 116"/>
            <p:cNvSpPr txBox="1"/>
            <p:nvPr/>
          </p:nvSpPr>
          <p:spPr>
            <a:xfrm>
              <a:off x="3344008" y="3947845"/>
              <a:ext cx="1813011" cy="530771"/>
            </a:xfrm>
            <a:prstGeom prst="rect">
              <a:avLst/>
            </a:prstGeom>
            <a:noFill/>
          </p:spPr>
          <p:txBody>
            <a:bodyPr wrap="square" rtlCol="0">
              <a:spAutoFit/>
            </a:bodyPr>
            <a:lstStyle/>
            <a:p>
              <a:pPr marL="228594" marR="0" lvl="1" indent="-228594" algn="l" defTabSz="914400" rtl="0" eaLnBrk="0" fontAlgn="auto" latinLnBrk="0" hangingPunct="0">
                <a:lnSpc>
                  <a:spcPct val="100000"/>
                </a:lnSpc>
                <a:spcBef>
                  <a:spcPts val="0"/>
                </a:spcBef>
                <a:spcAft>
                  <a:spcPts val="0"/>
                </a:spcAft>
                <a:buClr>
                  <a:srgbClr val="909290"/>
                </a:buClr>
                <a:buSzPct val="90000"/>
                <a:buFont typeface="Wingdings" panose="05000000000000000000" pitchFamily="2" charset="2"/>
                <a:buChar char="§"/>
                <a:tabLst/>
                <a:defRPr/>
              </a:pPr>
              <a:r>
                <a:rPr kumimoji="0" lang="en-US" sz="1333" b="0" i="0" u="none" strike="noStrike" kern="0" cap="none" spc="0" normalizeH="0" baseline="0" noProof="0" dirty="0">
                  <a:ln>
                    <a:noFill/>
                  </a:ln>
                  <a:solidFill>
                    <a:srgbClr val="757679"/>
                  </a:solidFill>
                  <a:effectLst/>
                  <a:uLnTx/>
                  <a:uFillTx/>
                  <a:latin typeface="Arial"/>
                  <a:ea typeface="Calibri" pitchFamily="34" charset="0"/>
                  <a:cs typeface="Arial"/>
                  <a:sym typeface="Arial"/>
                </a:rPr>
                <a:t>Quality conformance</a:t>
              </a:r>
            </a:p>
            <a:p>
              <a:pPr marL="228594" marR="0" lvl="1" indent="-228594" algn="l" defTabSz="914400" rtl="0" eaLnBrk="0" fontAlgn="auto" latinLnBrk="0" hangingPunct="0">
                <a:lnSpc>
                  <a:spcPct val="100000"/>
                </a:lnSpc>
                <a:spcBef>
                  <a:spcPts val="0"/>
                </a:spcBef>
                <a:spcAft>
                  <a:spcPts val="0"/>
                </a:spcAft>
                <a:buClr>
                  <a:srgbClr val="909290"/>
                </a:buClr>
                <a:buSzPct val="90000"/>
                <a:buFont typeface="Wingdings" panose="05000000000000000000" pitchFamily="2" charset="2"/>
                <a:buChar char="§"/>
                <a:tabLst/>
                <a:defRPr/>
              </a:pPr>
              <a:r>
                <a:rPr kumimoji="0" lang="en-US" sz="1333" b="0" i="0" u="none" strike="noStrike" kern="0" cap="none" spc="0" normalizeH="0" baseline="0" noProof="0" dirty="0">
                  <a:ln>
                    <a:noFill/>
                  </a:ln>
                  <a:solidFill>
                    <a:srgbClr val="757679"/>
                  </a:solidFill>
                  <a:effectLst/>
                  <a:uLnTx/>
                  <a:uFillTx/>
                  <a:latin typeface="Arial"/>
                  <a:ea typeface="Calibri" pitchFamily="34" charset="0"/>
                  <a:cs typeface="Arial"/>
                  <a:sym typeface="Arial"/>
                </a:rPr>
                <a:t>Quality assurance</a:t>
              </a:r>
            </a:p>
            <a:p>
              <a:pPr marL="228594" marR="0" lvl="1" indent="-228594" algn="l" defTabSz="914400" rtl="0" eaLnBrk="0" fontAlgn="auto" latinLnBrk="0" hangingPunct="0">
                <a:lnSpc>
                  <a:spcPct val="100000"/>
                </a:lnSpc>
                <a:spcBef>
                  <a:spcPts val="0"/>
                </a:spcBef>
                <a:spcAft>
                  <a:spcPts val="0"/>
                </a:spcAft>
                <a:buClr>
                  <a:srgbClr val="909290"/>
                </a:buClr>
                <a:buSzPct val="90000"/>
                <a:buFont typeface="Wingdings" panose="05000000000000000000" pitchFamily="2" charset="2"/>
                <a:buChar char="§"/>
                <a:tabLst/>
                <a:defRPr/>
              </a:pPr>
              <a:endParaRPr kumimoji="0" lang="en-GB" sz="1333" b="0" i="0" u="none" strike="noStrike" kern="0" cap="none" spc="0" normalizeH="0" baseline="0" noProof="0" dirty="0">
                <a:ln>
                  <a:noFill/>
                </a:ln>
                <a:solidFill>
                  <a:srgbClr val="757679"/>
                </a:solidFill>
                <a:effectLst/>
                <a:uLnTx/>
                <a:uFillTx/>
                <a:latin typeface="Arial"/>
                <a:ea typeface="Calibri" pitchFamily="34" charset="0"/>
                <a:cs typeface="Arial"/>
                <a:sym typeface="Arial"/>
              </a:endParaRPr>
            </a:p>
          </p:txBody>
        </p:sp>
        <p:sp>
          <p:nvSpPr>
            <p:cNvPr id="122" name="TextBox 121"/>
            <p:cNvSpPr txBox="1"/>
            <p:nvPr/>
          </p:nvSpPr>
          <p:spPr>
            <a:xfrm>
              <a:off x="3208932" y="3732352"/>
              <a:ext cx="1813011" cy="2385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67" b="1" i="0" u="none" strike="noStrike" kern="0" cap="none" spc="0" normalizeH="0" baseline="0" noProof="0" dirty="0">
                  <a:ln>
                    <a:noFill/>
                  </a:ln>
                  <a:solidFill>
                    <a:srgbClr val="F15A29"/>
                  </a:solidFill>
                  <a:effectLst/>
                  <a:uLnTx/>
                  <a:uFillTx/>
                  <a:latin typeface="Arial"/>
                  <a:cs typeface="Arial"/>
                  <a:sym typeface="Arial"/>
                </a:rPr>
                <a:t>Quality Collaboration</a:t>
              </a:r>
            </a:p>
          </p:txBody>
        </p:sp>
      </p:grpSp>
    </p:spTree>
    <p:extLst>
      <p:ext uri="{BB962C8B-B14F-4D97-AF65-F5344CB8AC3E}">
        <p14:creationId xmlns:p14="http://schemas.microsoft.com/office/powerpoint/2010/main" val="71416299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a:ln>
            <a:noFill/>
          </a:ln>
        </p:spPr>
        <p:txBody>
          <a:bodyPr spcFirstLastPara="1" vert="horz" wrap="square" lIns="121920" tIns="60960" rIns="121920" bIns="60960" numCol="1" anchor="ctr" anchorCtr="0" compatLnSpc="1">
            <a:prstTxWarp prst="textNoShape">
              <a:avLst/>
            </a:prstTxWarp>
            <a:normAutofit fontScale="90000"/>
          </a:bodyPr>
          <a:lstStyle/>
          <a:p>
            <a:r>
              <a:rPr lang="en-US" dirty="0" smtClean="0"/>
              <a:t>Collaborative Supply Networks – Value Drivers</a:t>
            </a:r>
            <a:endParaRPr lang="en-US" dirty="0"/>
          </a:p>
        </p:txBody>
      </p:sp>
      <p:sp>
        <p:nvSpPr>
          <p:cNvPr id="39" name="Content Placeholder 1"/>
          <p:cNvSpPr txBox="1">
            <a:spLocks/>
          </p:cNvSpPr>
          <p:nvPr/>
        </p:nvSpPr>
        <p:spPr>
          <a:xfrm>
            <a:off x="80684" y="856636"/>
            <a:ext cx="12003740" cy="570571"/>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smtClean="0">
                <a:ln>
                  <a:noFill/>
                </a:ln>
                <a:solidFill>
                  <a:srgbClr val="3D85C6"/>
                </a:solidFill>
                <a:effectLst/>
                <a:uLnTx/>
                <a:uFillTx/>
                <a:latin typeface="Arial"/>
                <a:ea typeface="Calibri" pitchFamily="34" charset="0"/>
                <a:cs typeface="Arial"/>
                <a:sym typeface="Arial"/>
              </a:rPr>
              <a:t>Collaborative </a:t>
            </a:r>
            <a:r>
              <a:rPr kumimoji="0" lang="en-US" sz="2400" b="1" i="0" u="none" strike="noStrike" kern="0" cap="none" spc="0" normalizeH="0" baseline="0" noProof="0" dirty="0">
                <a:ln>
                  <a:noFill/>
                </a:ln>
                <a:solidFill>
                  <a:srgbClr val="3D85C6"/>
                </a:solidFill>
                <a:effectLst/>
                <a:uLnTx/>
                <a:uFillTx/>
                <a:latin typeface="Arial"/>
                <a:ea typeface="Calibri" pitchFamily="34" charset="0"/>
                <a:cs typeface="Arial"/>
                <a:sym typeface="Arial"/>
              </a:rPr>
              <a:t>value drivers are focused on end to end value chain improvements</a:t>
            </a:r>
          </a:p>
        </p:txBody>
      </p:sp>
      <p:grpSp>
        <p:nvGrpSpPr>
          <p:cNvPr id="25" name="Group 24" descr="Diagram showes the Traditonal Collaborations are transaction oriented. The Approaches are; VMI, comsignment collaboration, Invoice collaboration, Quality Collaboration, Customer collaboration, and Transportation collaboration. The Value Drivers for these are Inventory cost optimization, Accounting cost optimization, Conformance compliance, Customer service levels, and Freight cost reduction. "/>
          <p:cNvGrpSpPr/>
          <p:nvPr/>
        </p:nvGrpSpPr>
        <p:grpSpPr>
          <a:xfrm>
            <a:off x="361794" y="1410785"/>
            <a:ext cx="11517972" cy="2236220"/>
            <a:chOff x="271345" y="843011"/>
            <a:chExt cx="8638479" cy="1677165"/>
          </a:xfrm>
        </p:grpSpPr>
        <p:sp>
          <p:nvSpPr>
            <p:cNvPr id="4" name="Rectangle 3"/>
            <p:cNvSpPr/>
            <p:nvPr/>
          </p:nvSpPr>
          <p:spPr>
            <a:xfrm>
              <a:off x="490653" y="1363196"/>
              <a:ext cx="1315843" cy="387543"/>
            </a:xfrm>
            <a:prstGeom prst="rect">
              <a:avLst/>
            </a:prstGeom>
            <a:solidFill>
              <a:srgbClr val="F15A2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FFFFFF"/>
                  </a:solidFill>
                  <a:effectLst/>
                  <a:uLnTx/>
                  <a:uFillTx/>
                  <a:latin typeface="Arial"/>
                  <a:ea typeface="+mn-ea"/>
                  <a:cs typeface="+mn-cs"/>
                  <a:sym typeface="Arial"/>
                </a:rPr>
                <a:t>Approach</a:t>
              </a:r>
            </a:p>
          </p:txBody>
        </p:sp>
        <p:cxnSp>
          <p:nvCxnSpPr>
            <p:cNvPr id="10" name="Straight Connector 9"/>
            <p:cNvCxnSpPr/>
            <p:nvPr/>
          </p:nvCxnSpPr>
          <p:spPr>
            <a:xfrm>
              <a:off x="2096429" y="1884552"/>
              <a:ext cx="6523464"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42532" y="1400120"/>
              <a:ext cx="1524000" cy="4079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67" b="0" i="0" u="none" strike="noStrike" kern="0" cap="none" spc="0" normalizeH="0" baseline="0" noProof="0" dirty="0">
                  <a:ln>
                    <a:noFill/>
                  </a:ln>
                  <a:solidFill>
                    <a:srgbClr val="FFFFFF">
                      <a:lumMod val="50000"/>
                    </a:srgbClr>
                  </a:solidFill>
                  <a:effectLst/>
                  <a:uLnTx/>
                  <a:uFillTx/>
                  <a:latin typeface="Arial"/>
                  <a:cs typeface="Arial"/>
                  <a:sym typeface="Arial"/>
                </a:rPr>
                <a:t>VMI, consignment collaboration</a:t>
              </a:r>
            </a:p>
          </p:txBody>
        </p:sp>
        <p:sp>
          <p:nvSpPr>
            <p:cNvPr id="12" name="TextBox 11"/>
            <p:cNvSpPr txBox="1"/>
            <p:nvPr/>
          </p:nvSpPr>
          <p:spPr>
            <a:xfrm>
              <a:off x="3338861" y="1400120"/>
              <a:ext cx="1524000" cy="4079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67" b="0" i="0" u="none" strike="noStrike" kern="0" cap="none" spc="0" normalizeH="0" baseline="0" noProof="0" dirty="0">
                  <a:ln>
                    <a:noFill/>
                  </a:ln>
                  <a:solidFill>
                    <a:srgbClr val="FFFFFF">
                      <a:lumMod val="50000"/>
                    </a:srgbClr>
                  </a:solidFill>
                  <a:effectLst/>
                  <a:uLnTx/>
                  <a:uFillTx/>
                  <a:latin typeface="Arial"/>
                  <a:cs typeface="Arial"/>
                  <a:sym typeface="Arial"/>
                </a:rPr>
                <a:t>Invoice </a:t>
              </a:r>
              <a:br>
                <a:rPr kumimoji="0" lang="en-GB" sz="1467" b="0" i="0" u="none" strike="noStrike" kern="0" cap="none" spc="0" normalizeH="0" baseline="0" noProof="0" dirty="0">
                  <a:ln>
                    <a:noFill/>
                  </a:ln>
                  <a:solidFill>
                    <a:srgbClr val="FFFFFF">
                      <a:lumMod val="50000"/>
                    </a:srgbClr>
                  </a:solidFill>
                  <a:effectLst/>
                  <a:uLnTx/>
                  <a:uFillTx/>
                  <a:latin typeface="Arial"/>
                  <a:cs typeface="Arial"/>
                  <a:sym typeface="Arial"/>
                </a:rPr>
              </a:br>
              <a:r>
                <a:rPr kumimoji="0" lang="en-GB" sz="1467" b="0" i="0" u="none" strike="noStrike" kern="0" cap="none" spc="0" normalizeH="0" baseline="0" noProof="0" dirty="0">
                  <a:ln>
                    <a:noFill/>
                  </a:ln>
                  <a:solidFill>
                    <a:srgbClr val="FFFFFF">
                      <a:lumMod val="50000"/>
                    </a:srgbClr>
                  </a:solidFill>
                  <a:effectLst/>
                  <a:uLnTx/>
                  <a:uFillTx/>
                  <a:latin typeface="Arial"/>
                  <a:cs typeface="Arial"/>
                  <a:sym typeface="Arial"/>
                </a:rPr>
                <a:t>collaboration</a:t>
              </a:r>
            </a:p>
          </p:txBody>
        </p:sp>
        <p:sp>
          <p:nvSpPr>
            <p:cNvPr id="13" name="TextBox 12"/>
            <p:cNvSpPr txBox="1"/>
            <p:nvPr/>
          </p:nvSpPr>
          <p:spPr>
            <a:xfrm>
              <a:off x="4573859" y="1400120"/>
              <a:ext cx="1524000" cy="4079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67" b="0" i="0" u="none" strike="noStrike" kern="0" cap="none" spc="0" normalizeH="0" baseline="0" noProof="0" dirty="0">
                  <a:ln>
                    <a:noFill/>
                  </a:ln>
                  <a:solidFill>
                    <a:srgbClr val="FFFFFF">
                      <a:lumMod val="50000"/>
                    </a:srgbClr>
                  </a:solidFill>
                  <a:effectLst/>
                  <a:uLnTx/>
                  <a:uFillTx/>
                  <a:latin typeface="Arial"/>
                  <a:cs typeface="Arial"/>
                  <a:sym typeface="Arial"/>
                </a:rPr>
                <a:t>Quality </a:t>
              </a:r>
              <a:br>
                <a:rPr kumimoji="0" lang="en-GB" sz="1467" b="0" i="0" u="none" strike="noStrike" kern="0" cap="none" spc="0" normalizeH="0" baseline="0" noProof="0" dirty="0">
                  <a:ln>
                    <a:noFill/>
                  </a:ln>
                  <a:solidFill>
                    <a:srgbClr val="FFFFFF">
                      <a:lumMod val="50000"/>
                    </a:srgbClr>
                  </a:solidFill>
                  <a:effectLst/>
                  <a:uLnTx/>
                  <a:uFillTx/>
                  <a:latin typeface="Arial"/>
                  <a:cs typeface="Arial"/>
                  <a:sym typeface="Arial"/>
                </a:rPr>
              </a:br>
              <a:r>
                <a:rPr kumimoji="0" lang="en-GB" sz="1467" b="0" i="0" u="none" strike="noStrike" kern="0" cap="none" spc="0" normalizeH="0" baseline="0" noProof="0" dirty="0">
                  <a:ln>
                    <a:noFill/>
                  </a:ln>
                  <a:solidFill>
                    <a:srgbClr val="FFFFFF">
                      <a:lumMod val="50000"/>
                    </a:srgbClr>
                  </a:solidFill>
                  <a:effectLst/>
                  <a:uLnTx/>
                  <a:uFillTx/>
                  <a:latin typeface="Arial"/>
                  <a:cs typeface="Arial"/>
                  <a:sym typeface="Arial"/>
                </a:rPr>
                <a:t>collaboration</a:t>
              </a:r>
            </a:p>
          </p:txBody>
        </p:sp>
        <p:sp>
          <p:nvSpPr>
            <p:cNvPr id="14" name="TextBox 13"/>
            <p:cNvSpPr txBox="1"/>
            <p:nvPr/>
          </p:nvSpPr>
          <p:spPr>
            <a:xfrm>
              <a:off x="5898066" y="1400120"/>
              <a:ext cx="1524000" cy="4079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67" b="0" i="0" u="none" strike="noStrike" kern="0" cap="none" spc="0" normalizeH="0" baseline="0" noProof="0" dirty="0">
                  <a:ln>
                    <a:noFill/>
                  </a:ln>
                  <a:solidFill>
                    <a:srgbClr val="FFFFFF">
                      <a:lumMod val="50000"/>
                    </a:srgbClr>
                  </a:solidFill>
                  <a:effectLst/>
                  <a:uLnTx/>
                  <a:uFillTx/>
                  <a:latin typeface="Arial"/>
                  <a:cs typeface="Arial"/>
                  <a:sym typeface="Arial"/>
                </a:rPr>
                <a:t>Customer collaboration</a:t>
              </a:r>
            </a:p>
          </p:txBody>
        </p:sp>
        <p:sp>
          <p:nvSpPr>
            <p:cNvPr id="15" name="TextBox 14"/>
            <p:cNvSpPr txBox="1"/>
            <p:nvPr/>
          </p:nvSpPr>
          <p:spPr>
            <a:xfrm>
              <a:off x="7255726" y="1400120"/>
              <a:ext cx="1524000" cy="4079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67" b="0" i="0" u="none" strike="noStrike" kern="0" cap="none" spc="0" normalizeH="0" baseline="0" noProof="0" dirty="0">
                  <a:ln>
                    <a:noFill/>
                  </a:ln>
                  <a:solidFill>
                    <a:srgbClr val="FFFFFF">
                      <a:lumMod val="50000"/>
                    </a:srgbClr>
                  </a:solidFill>
                  <a:effectLst/>
                  <a:uLnTx/>
                  <a:uFillTx/>
                  <a:latin typeface="Arial"/>
                  <a:cs typeface="Arial"/>
                  <a:sym typeface="Arial"/>
                </a:rPr>
                <a:t>Transportation collaboration</a:t>
              </a:r>
            </a:p>
          </p:txBody>
        </p:sp>
        <p:sp>
          <p:nvSpPr>
            <p:cNvPr id="16" name="TextBox 15"/>
            <p:cNvSpPr txBox="1"/>
            <p:nvPr/>
          </p:nvSpPr>
          <p:spPr>
            <a:xfrm>
              <a:off x="2042532" y="1962146"/>
              <a:ext cx="1524000" cy="4079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67" b="0" i="0" u="none" strike="noStrike" kern="0" cap="none" spc="0" normalizeH="0" baseline="0" noProof="0" dirty="0">
                  <a:ln>
                    <a:noFill/>
                  </a:ln>
                  <a:solidFill>
                    <a:srgbClr val="FFFFFF">
                      <a:lumMod val="50000"/>
                    </a:srgbClr>
                  </a:solidFill>
                  <a:effectLst/>
                  <a:uLnTx/>
                  <a:uFillTx/>
                  <a:latin typeface="Arial"/>
                  <a:cs typeface="Arial"/>
                  <a:sym typeface="Arial"/>
                </a:rPr>
                <a:t>Inventory cost optimization</a:t>
              </a:r>
            </a:p>
          </p:txBody>
        </p:sp>
        <p:sp>
          <p:nvSpPr>
            <p:cNvPr id="17" name="TextBox 16"/>
            <p:cNvSpPr txBox="1"/>
            <p:nvPr/>
          </p:nvSpPr>
          <p:spPr>
            <a:xfrm>
              <a:off x="3338861" y="1962146"/>
              <a:ext cx="1524000" cy="4079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67" b="0" i="0" u="none" strike="noStrike" kern="0" cap="none" spc="0" normalizeH="0" baseline="0" noProof="0" dirty="0">
                  <a:ln>
                    <a:noFill/>
                  </a:ln>
                  <a:solidFill>
                    <a:srgbClr val="FFFFFF">
                      <a:lumMod val="50000"/>
                    </a:srgbClr>
                  </a:solidFill>
                  <a:effectLst/>
                  <a:uLnTx/>
                  <a:uFillTx/>
                  <a:latin typeface="Arial"/>
                  <a:cs typeface="Arial"/>
                  <a:sym typeface="Arial"/>
                </a:rPr>
                <a:t>Accounting cost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67" b="0" i="0" u="none" strike="noStrike" kern="0" cap="none" spc="0" normalizeH="0" baseline="0" noProof="0" dirty="0">
                  <a:ln>
                    <a:noFill/>
                  </a:ln>
                  <a:solidFill>
                    <a:srgbClr val="FFFFFF">
                      <a:lumMod val="50000"/>
                    </a:srgbClr>
                  </a:solidFill>
                  <a:effectLst/>
                  <a:uLnTx/>
                  <a:uFillTx/>
                  <a:latin typeface="Arial"/>
                  <a:cs typeface="Arial"/>
                  <a:sym typeface="Arial"/>
                </a:rPr>
                <a:t>optimization</a:t>
              </a:r>
            </a:p>
          </p:txBody>
        </p:sp>
        <p:sp>
          <p:nvSpPr>
            <p:cNvPr id="18" name="TextBox 17"/>
            <p:cNvSpPr txBox="1"/>
            <p:nvPr/>
          </p:nvSpPr>
          <p:spPr>
            <a:xfrm>
              <a:off x="4573859" y="1962146"/>
              <a:ext cx="1524000" cy="4079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67" b="0" i="0" u="none" strike="noStrike" kern="0" cap="none" spc="0" normalizeH="0" baseline="0" noProof="0" dirty="0">
                  <a:ln>
                    <a:noFill/>
                  </a:ln>
                  <a:solidFill>
                    <a:srgbClr val="FFFFFF">
                      <a:lumMod val="50000"/>
                    </a:srgbClr>
                  </a:solidFill>
                  <a:effectLst/>
                  <a:uLnTx/>
                  <a:uFillTx/>
                  <a:latin typeface="Arial"/>
                  <a:cs typeface="Arial"/>
                  <a:sym typeface="Arial"/>
                </a:rPr>
                <a:t>Conformance compliance</a:t>
              </a:r>
            </a:p>
          </p:txBody>
        </p:sp>
        <p:sp>
          <p:nvSpPr>
            <p:cNvPr id="19" name="TextBox 18"/>
            <p:cNvSpPr txBox="1"/>
            <p:nvPr/>
          </p:nvSpPr>
          <p:spPr>
            <a:xfrm>
              <a:off x="5898066" y="1962146"/>
              <a:ext cx="1524000" cy="4079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67" b="0" i="0" u="none" strike="noStrike" kern="0" cap="none" spc="0" normalizeH="0" baseline="0" noProof="0" dirty="0">
                  <a:ln>
                    <a:noFill/>
                  </a:ln>
                  <a:solidFill>
                    <a:srgbClr val="FFFFFF">
                      <a:lumMod val="50000"/>
                    </a:srgbClr>
                  </a:solidFill>
                  <a:effectLst/>
                  <a:uLnTx/>
                  <a:uFillTx/>
                  <a:latin typeface="Arial"/>
                  <a:cs typeface="Arial"/>
                  <a:sym typeface="Arial"/>
                </a:rPr>
                <a:t>Customer service levels</a:t>
              </a:r>
            </a:p>
          </p:txBody>
        </p:sp>
        <p:sp>
          <p:nvSpPr>
            <p:cNvPr id="20" name="TextBox 19"/>
            <p:cNvSpPr txBox="1"/>
            <p:nvPr/>
          </p:nvSpPr>
          <p:spPr>
            <a:xfrm>
              <a:off x="7255726" y="1962146"/>
              <a:ext cx="1524000" cy="2385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67" b="0" i="0" u="none" strike="noStrike" kern="0" cap="none" spc="0" normalizeH="0" baseline="0" noProof="0" dirty="0">
                  <a:ln>
                    <a:noFill/>
                  </a:ln>
                  <a:solidFill>
                    <a:srgbClr val="FFFFFF">
                      <a:lumMod val="50000"/>
                    </a:srgbClr>
                  </a:solidFill>
                  <a:effectLst/>
                  <a:uLnTx/>
                  <a:uFillTx/>
                  <a:latin typeface="Arial"/>
                  <a:cs typeface="Arial"/>
                  <a:sym typeface="Arial"/>
                </a:rPr>
                <a:t>Freight cost reduction</a:t>
              </a:r>
            </a:p>
          </p:txBody>
        </p:sp>
        <p:sp>
          <p:nvSpPr>
            <p:cNvPr id="21" name="Rectangle 20"/>
            <p:cNvSpPr/>
            <p:nvPr/>
          </p:nvSpPr>
          <p:spPr>
            <a:xfrm>
              <a:off x="509239" y="1961645"/>
              <a:ext cx="1315843" cy="387543"/>
            </a:xfrm>
            <a:prstGeom prst="rect">
              <a:avLst/>
            </a:prstGeom>
            <a:solidFill>
              <a:srgbClr val="F15A2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FFFFFF"/>
                  </a:solidFill>
                  <a:effectLst/>
                  <a:uLnTx/>
                  <a:uFillTx/>
                  <a:latin typeface="Arial"/>
                  <a:ea typeface="+mn-ea"/>
                  <a:cs typeface="+mn-cs"/>
                  <a:sym typeface="Arial"/>
                </a:rPr>
                <a:t>Value Drivers</a:t>
              </a:r>
            </a:p>
          </p:txBody>
        </p:sp>
        <p:sp>
          <p:nvSpPr>
            <p:cNvPr id="22" name="TextBox 21"/>
            <p:cNvSpPr txBox="1"/>
            <p:nvPr/>
          </p:nvSpPr>
          <p:spPr>
            <a:xfrm>
              <a:off x="271345" y="843011"/>
              <a:ext cx="5275565" cy="33855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en-GB"/>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67" b="1" i="0" u="none" strike="noStrike" kern="0" cap="none" spc="0" normalizeH="0" baseline="0" noProof="0" dirty="0">
                  <a:ln>
                    <a:noFill/>
                  </a:ln>
                  <a:solidFill>
                    <a:srgbClr val="8F9092"/>
                  </a:solidFill>
                  <a:effectLst/>
                  <a:uLnTx/>
                  <a:uFillTx/>
                  <a:latin typeface="Arial"/>
                  <a:ea typeface="+mn-ea"/>
                  <a:cs typeface="+mn-cs"/>
                  <a:sym typeface="Arial"/>
                </a:rPr>
                <a:t>Traditional </a:t>
              </a:r>
              <a:r>
                <a:rPr kumimoji="0" lang="en-GB" sz="1867" b="1" i="0" u="none" strike="noStrike" kern="0" cap="none" spc="0" normalizeH="0" baseline="0" noProof="0" dirty="0" smtClean="0">
                  <a:ln>
                    <a:noFill/>
                  </a:ln>
                  <a:solidFill>
                    <a:srgbClr val="8F9092"/>
                  </a:solidFill>
                  <a:effectLst/>
                  <a:uLnTx/>
                  <a:uFillTx/>
                  <a:latin typeface="Arial"/>
                  <a:ea typeface="+mn-ea"/>
                  <a:cs typeface="+mn-cs"/>
                  <a:sym typeface="Arial"/>
                </a:rPr>
                <a:t>Collaborations are transaction oriented</a:t>
              </a:r>
              <a:endParaRPr kumimoji="0" lang="en-GB" sz="1867" b="1" i="0" u="none" strike="noStrike" kern="0" cap="none" spc="0" normalizeH="0" baseline="0" noProof="0" dirty="0">
                <a:ln>
                  <a:noFill/>
                </a:ln>
                <a:solidFill>
                  <a:srgbClr val="8F9092"/>
                </a:solidFill>
                <a:effectLst/>
                <a:uLnTx/>
                <a:uFillTx/>
                <a:latin typeface="Arial"/>
                <a:ea typeface="+mn-ea"/>
                <a:cs typeface="+mn-cs"/>
                <a:sym typeface="Arial"/>
              </a:endParaRPr>
            </a:p>
          </p:txBody>
        </p:sp>
        <p:sp>
          <p:nvSpPr>
            <p:cNvPr id="24" name="Rectangle 23"/>
            <p:cNvSpPr/>
            <p:nvPr/>
          </p:nvSpPr>
          <p:spPr>
            <a:xfrm>
              <a:off x="289932" y="1182029"/>
              <a:ext cx="8619892" cy="1338147"/>
            </a:xfrm>
            <a:prstGeom prst="rect">
              <a:avLst/>
            </a:prstGeom>
            <a:noFill/>
            <a:ln w="9525">
              <a:solidFill>
                <a:srgbClr val="B9AFA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Arial"/>
                <a:ea typeface="+mn-ea"/>
                <a:cs typeface="+mn-cs"/>
                <a:sym typeface="Arial"/>
              </a:endParaRPr>
            </a:p>
          </p:txBody>
        </p:sp>
      </p:grpSp>
      <p:sp>
        <p:nvSpPr>
          <p:cNvPr id="7" name="Isosceles Triangle 6" descr="Arrow pointing down from the Traditional Collaborations to the Collaborative Ecosystems"/>
          <p:cNvSpPr/>
          <p:nvPr/>
        </p:nvSpPr>
        <p:spPr>
          <a:xfrm rot="10800000">
            <a:off x="639336" y="3765949"/>
            <a:ext cx="1661848" cy="356839"/>
          </a:xfrm>
          <a:prstGeom prst="triangle">
            <a:avLst/>
          </a:prstGeom>
          <a:solidFill>
            <a:srgbClr val="BBB3A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27" name="Group 26" descr="Diabram shoes the Collaborative Ecosystems are strategically oriented. The apporaches are; E2E Collaborative supply network, SOME &amp; supply network collaboration, Integrated supply network Management, Analytics based trade-offs. The Value Drivers are; Toatl cost to serve optimization, Ethical SC Management &amp; analytics, Harmonized measurements across enterprise &amp; supply network ecosystem, E2E ESCM process improvements: cost &amp; compliance."/>
          <p:cNvGrpSpPr/>
          <p:nvPr/>
        </p:nvGrpSpPr>
        <p:grpSpPr>
          <a:xfrm>
            <a:off x="371706" y="4024570"/>
            <a:ext cx="11517972" cy="2276683"/>
            <a:chOff x="271345" y="843011"/>
            <a:chExt cx="8638479" cy="1707512"/>
          </a:xfrm>
        </p:grpSpPr>
        <p:sp>
          <p:nvSpPr>
            <p:cNvPr id="28" name="Rectangle 27"/>
            <p:cNvSpPr/>
            <p:nvPr/>
          </p:nvSpPr>
          <p:spPr>
            <a:xfrm>
              <a:off x="490653" y="1363196"/>
              <a:ext cx="1315843" cy="387543"/>
            </a:xfrm>
            <a:prstGeom prst="rect">
              <a:avLst/>
            </a:prstGeom>
            <a:solidFill>
              <a:srgbClr val="F15A2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FFFFFF"/>
                  </a:solidFill>
                  <a:effectLst/>
                  <a:uLnTx/>
                  <a:uFillTx/>
                  <a:latin typeface="Arial"/>
                  <a:ea typeface="+mn-ea"/>
                  <a:cs typeface="+mn-cs"/>
                  <a:sym typeface="Arial"/>
                </a:rPr>
                <a:t>Approach</a:t>
              </a:r>
            </a:p>
          </p:txBody>
        </p:sp>
        <p:cxnSp>
          <p:nvCxnSpPr>
            <p:cNvPr id="29" name="Straight Connector 28"/>
            <p:cNvCxnSpPr/>
            <p:nvPr/>
          </p:nvCxnSpPr>
          <p:spPr>
            <a:xfrm>
              <a:off x="2096429" y="1884552"/>
              <a:ext cx="6523464"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042532" y="1400120"/>
              <a:ext cx="1524000" cy="4079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67" b="0" i="0" u="none" strike="noStrike" kern="0" cap="none" spc="0" normalizeH="0" baseline="0" noProof="0" dirty="0">
                  <a:ln>
                    <a:noFill/>
                  </a:ln>
                  <a:solidFill>
                    <a:srgbClr val="0063BE"/>
                  </a:solidFill>
                  <a:effectLst/>
                  <a:uLnTx/>
                  <a:uFillTx/>
                  <a:latin typeface="Arial"/>
                  <a:cs typeface="Arial"/>
                  <a:sym typeface="Arial"/>
                </a:rPr>
                <a:t>E2E collaborative supply network</a:t>
              </a:r>
            </a:p>
          </p:txBody>
        </p:sp>
        <p:sp>
          <p:nvSpPr>
            <p:cNvPr id="31" name="TextBox 30"/>
            <p:cNvSpPr txBox="1"/>
            <p:nvPr/>
          </p:nvSpPr>
          <p:spPr>
            <a:xfrm>
              <a:off x="3338861" y="1400120"/>
              <a:ext cx="1524000" cy="4079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67" b="0" i="0" u="none" strike="noStrike" kern="0" cap="none" spc="0" normalizeH="0" baseline="0" noProof="0" dirty="0">
                  <a:ln>
                    <a:noFill/>
                  </a:ln>
                  <a:solidFill>
                    <a:srgbClr val="0063BE"/>
                  </a:solidFill>
                  <a:effectLst/>
                  <a:uLnTx/>
                  <a:uFillTx/>
                  <a:latin typeface="Arial"/>
                  <a:cs typeface="Arial"/>
                  <a:sym typeface="Arial"/>
                </a:rPr>
                <a:t>SOME &amp; supply network collaboration</a:t>
              </a:r>
            </a:p>
          </p:txBody>
        </p:sp>
        <p:sp>
          <p:nvSpPr>
            <p:cNvPr id="32" name="TextBox 31"/>
            <p:cNvSpPr txBox="1"/>
            <p:nvPr/>
          </p:nvSpPr>
          <p:spPr>
            <a:xfrm>
              <a:off x="4774580" y="1400120"/>
              <a:ext cx="1665249" cy="4079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67" b="0" i="0" u="none" strike="noStrike" kern="0" cap="none" spc="0" normalizeH="0" baseline="0" noProof="0" dirty="0">
                  <a:ln>
                    <a:noFill/>
                  </a:ln>
                  <a:solidFill>
                    <a:srgbClr val="0063BE"/>
                  </a:solidFill>
                  <a:effectLst/>
                  <a:uLnTx/>
                  <a:uFillTx/>
                  <a:latin typeface="Arial"/>
                  <a:cs typeface="Arial"/>
                  <a:sym typeface="Arial"/>
                </a:rPr>
                <a:t>Integrated supply network management</a:t>
              </a:r>
            </a:p>
          </p:txBody>
        </p:sp>
        <p:sp>
          <p:nvSpPr>
            <p:cNvPr id="33" name="TextBox 32"/>
            <p:cNvSpPr txBox="1"/>
            <p:nvPr/>
          </p:nvSpPr>
          <p:spPr>
            <a:xfrm>
              <a:off x="6912827" y="1366666"/>
              <a:ext cx="1524000" cy="4079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67" b="0" i="0" u="none" strike="noStrike" kern="0" cap="none" spc="0" normalizeH="0" baseline="0" noProof="0" dirty="0">
                  <a:ln>
                    <a:noFill/>
                  </a:ln>
                  <a:solidFill>
                    <a:srgbClr val="0063BE"/>
                  </a:solidFill>
                  <a:effectLst/>
                  <a:uLnTx/>
                  <a:uFillTx/>
                  <a:latin typeface="Arial"/>
                  <a:cs typeface="Arial"/>
                  <a:sym typeface="Arial"/>
                </a:rPr>
                <a:t>Analytics based </a:t>
              </a:r>
              <a:br>
                <a:rPr kumimoji="0" lang="en-GB" sz="1467" b="0" i="0" u="none" strike="noStrike" kern="0" cap="none" spc="0" normalizeH="0" baseline="0" noProof="0" dirty="0">
                  <a:ln>
                    <a:noFill/>
                  </a:ln>
                  <a:solidFill>
                    <a:srgbClr val="0063BE"/>
                  </a:solidFill>
                  <a:effectLst/>
                  <a:uLnTx/>
                  <a:uFillTx/>
                  <a:latin typeface="Arial"/>
                  <a:cs typeface="Arial"/>
                  <a:sym typeface="Arial"/>
                </a:rPr>
              </a:br>
              <a:r>
                <a:rPr kumimoji="0" lang="en-GB" sz="1467" b="0" i="0" u="none" strike="noStrike" kern="0" cap="none" spc="0" normalizeH="0" baseline="0" noProof="0" dirty="0">
                  <a:ln>
                    <a:noFill/>
                  </a:ln>
                  <a:solidFill>
                    <a:srgbClr val="0063BE"/>
                  </a:solidFill>
                  <a:effectLst/>
                  <a:uLnTx/>
                  <a:uFillTx/>
                  <a:latin typeface="Arial"/>
                  <a:cs typeface="Arial"/>
                  <a:sym typeface="Arial"/>
                </a:rPr>
                <a:t>trade-offs</a:t>
              </a:r>
            </a:p>
          </p:txBody>
        </p:sp>
        <p:sp>
          <p:nvSpPr>
            <p:cNvPr id="35" name="TextBox 34"/>
            <p:cNvSpPr txBox="1"/>
            <p:nvPr/>
          </p:nvSpPr>
          <p:spPr>
            <a:xfrm>
              <a:off x="2042532" y="1962146"/>
              <a:ext cx="1524000" cy="4079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67" b="0" i="0" u="none" strike="noStrike" kern="0" cap="none" spc="0" normalizeH="0" baseline="0" noProof="0" dirty="0">
                  <a:ln>
                    <a:noFill/>
                  </a:ln>
                  <a:solidFill>
                    <a:srgbClr val="0063BE"/>
                  </a:solidFill>
                  <a:effectLst/>
                  <a:uLnTx/>
                  <a:uFillTx/>
                  <a:latin typeface="Arial"/>
                  <a:cs typeface="Arial"/>
                  <a:sym typeface="Arial"/>
                </a:rPr>
                <a:t>Total cost to serve optimization</a:t>
              </a:r>
            </a:p>
          </p:txBody>
        </p:sp>
        <p:sp>
          <p:nvSpPr>
            <p:cNvPr id="36" name="TextBox 35"/>
            <p:cNvSpPr txBox="1"/>
            <p:nvPr/>
          </p:nvSpPr>
          <p:spPr>
            <a:xfrm>
              <a:off x="3338861" y="1962146"/>
              <a:ext cx="1524000" cy="5772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67" b="0" i="0" u="none" strike="noStrike" kern="0" cap="none" spc="0" normalizeH="0" baseline="0" noProof="0" dirty="0">
                  <a:ln>
                    <a:noFill/>
                  </a:ln>
                  <a:solidFill>
                    <a:srgbClr val="0063BE"/>
                  </a:solidFill>
                  <a:effectLst/>
                  <a:uLnTx/>
                  <a:uFillTx/>
                  <a:latin typeface="Arial"/>
                  <a:cs typeface="Arial"/>
                  <a:sym typeface="Arial"/>
                </a:rPr>
                <a:t>Ethical SC Management &amp; analytics</a:t>
              </a:r>
            </a:p>
          </p:txBody>
        </p:sp>
        <p:sp>
          <p:nvSpPr>
            <p:cNvPr id="37" name="TextBox 36"/>
            <p:cNvSpPr txBox="1"/>
            <p:nvPr/>
          </p:nvSpPr>
          <p:spPr>
            <a:xfrm>
              <a:off x="4774581" y="1962146"/>
              <a:ext cx="1953322" cy="5772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67" b="0" i="0" u="none" strike="noStrike" kern="0" cap="none" spc="0" normalizeH="0" baseline="0" noProof="0" dirty="0">
                  <a:ln>
                    <a:noFill/>
                  </a:ln>
                  <a:solidFill>
                    <a:srgbClr val="0063BE"/>
                  </a:solidFill>
                  <a:effectLst/>
                  <a:uLnTx/>
                  <a:uFillTx/>
                  <a:latin typeface="Arial"/>
                  <a:cs typeface="Arial"/>
                  <a:sym typeface="Arial"/>
                </a:rPr>
                <a:t>Harmonized measurements </a:t>
              </a:r>
              <a:br>
                <a:rPr kumimoji="0" lang="en-GB" sz="1467" b="0" i="0" u="none" strike="noStrike" kern="0" cap="none" spc="0" normalizeH="0" baseline="0" noProof="0" dirty="0">
                  <a:ln>
                    <a:noFill/>
                  </a:ln>
                  <a:solidFill>
                    <a:srgbClr val="0063BE"/>
                  </a:solidFill>
                  <a:effectLst/>
                  <a:uLnTx/>
                  <a:uFillTx/>
                  <a:latin typeface="Arial"/>
                  <a:cs typeface="Arial"/>
                  <a:sym typeface="Arial"/>
                </a:rPr>
              </a:br>
              <a:r>
                <a:rPr kumimoji="0" lang="en-GB" sz="1467" b="0" i="0" u="none" strike="noStrike" kern="0" cap="none" spc="0" normalizeH="0" baseline="0" noProof="0" dirty="0">
                  <a:ln>
                    <a:noFill/>
                  </a:ln>
                  <a:solidFill>
                    <a:srgbClr val="0063BE"/>
                  </a:solidFill>
                  <a:effectLst/>
                  <a:uLnTx/>
                  <a:uFillTx/>
                  <a:latin typeface="Arial"/>
                  <a:cs typeface="Arial"/>
                  <a:sym typeface="Arial"/>
                </a:rPr>
                <a:t>across enterprise &amp; supply </a:t>
              </a:r>
              <a:r>
                <a:rPr kumimoji="0" lang="en-GB" sz="1467" b="0" i="0" u="none" strike="noStrike" kern="0" cap="none" spc="0" normalizeH="0" baseline="0" noProof="0" dirty="0" smtClean="0">
                  <a:ln>
                    <a:noFill/>
                  </a:ln>
                  <a:solidFill>
                    <a:srgbClr val="0063BE"/>
                  </a:solidFill>
                  <a:effectLst/>
                  <a:uLnTx/>
                  <a:uFillTx/>
                  <a:latin typeface="Arial"/>
                  <a:cs typeface="Arial"/>
                  <a:sym typeface="Arial"/>
                </a:rPr>
                <a:t>network ecosystem</a:t>
              </a:r>
              <a:endParaRPr kumimoji="0" lang="en-GB" sz="1467" b="0" i="0" u="none" strike="noStrike" kern="0" cap="none" spc="0" normalizeH="0" baseline="0" noProof="0" dirty="0">
                <a:ln>
                  <a:noFill/>
                </a:ln>
                <a:solidFill>
                  <a:srgbClr val="0063BE"/>
                </a:solidFill>
                <a:effectLst/>
                <a:uLnTx/>
                <a:uFillTx/>
                <a:latin typeface="Arial"/>
                <a:cs typeface="Arial"/>
                <a:sym typeface="Arial"/>
              </a:endParaRPr>
            </a:p>
          </p:txBody>
        </p:sp>
        <p:sp>
          <p:nvSpPr>
            <p:cNvPr id="38" name="TextBox 37"/>
            <p:cNvSpPr txBox="1"/>
            <p:nvPr/>
          </p:nvSpPr>
          <p:spPr>
            <a:xfrm>
              <a:off x="6912827" y="1973297"/>
              <a:ext cx="1524000" cy="5772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67" b="0" i="0" u="none" strike="noStrike" kern="0" cap="none" spc="0" normalizeH="0" baseline="0" noProof="0" dirty="0">
                  <a:ln>
                    <a:noFill/>
                  </a:ln>
                  <a:solidFill>
                    <a:srgbClr val="0063BE"/>
                  </a:solidFill>
                  <a:effectLst/>
                  <a:uLnTx/>
                  <a:uFillTx/>
                  <a:latin typeface="Arial"/>
                  <a:cs typeface="Arial"/>
                  <a:sym typeface="Arial"/>
                </a:rPr>
                <a:t>E2E ESCM process improvements: cost &amp; compliance</a:t>
              </a:r>
            </a:p>
          </p:txBody>
        </p:sp>
        <p:sp>
          <p:nvSpPr>
            <p:cNvPr id="40" name="Rectangle 39"/>
            <p:cNvSpPr/>
            <p:nvPr/>
          </p:nvSpPr>
          <p:spPr>
            <a:xfrm>
              <a:off x="509239" y="1961645"/>
              <a:ext cx="1315843" cy="387543"/>
            </a:xfrm>
            <a:prstGeom prst="rect">
              <a:avLst/>
            </a:prstGeom>
            <a:solidFill>
              <a:srgbClr val="F15A2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FFFFFF"/>
                  </a:solidFill>
                  <a:effectLst/>
                  <a:uLnTx/>
                  <a:uFillTx/>
                  <a:latin typeface="Arial"/>
                  <a:ea typeface="+mn-ea"/>
                  <a:cs typeface="+mn-cs"/>
                  <a:sym typeface="Arial"/>
                </a:rPr>
                <a:t>Value Drivers</a:t>
              </a:r>
            </a:p>
          </p:txBody>
        </p:sp>
        <p:sp>
          <p:nvSpPr>
            <p:cNvPr id="41" name="TextBox 40"/>
            <p:cNvSpPr txBox="1"/>
            <p:nvPr/>
          </p:nvSpPr>
          <p:spPr>
            <a:xfrm>
              <a:off x="271345" y="843011"/>
              <a:ext cx="6976946" cy="33855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en-GB"/>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67" b="1" i="0" u="none" strike="noStrike" kern="0" cap="none" spc="0" normalizeH="0" baseline="0" noProof="0" dirty="0">
                  <a:ln>
                    <a:noFill/>
                  </a:ln>
                  <a:solidFill>
                    <a:srgbClr val="8F9092"/>
                  </a:solidFill>
                  <a:effectLst/>
                  <a:uLnTx/>
                  <a:uFillTx/>
                  <a:latin typeface="Arial"/>
                  <a:ea typeface="+mn-ea"/>
                  <a:cs typeface="+mn-cs"/>
                  <a:sym typeface="Arial"/>
                </a:rPr>
                <a:t>Collaborative </a:t>
              </a:r>
              <a:r>
                <a:rPr kumimoji="0" lang="en-GB" sz="1867" b="1" i="0" u="none" strike="noStrike" kern="0" cap="none" spc="0" normalizeH="0" baseline="0" noProof="0" dirty="0" smtClean="0">
                  <a:ln>
                    <a:noFill/>
                  </a:ln>
                  <a:solidFill>
                    <a:srgbClr val="8F9092"/>
                  </a:solidFill>
                  <a:effectLst/>
                  <a:uLnTx/>
                  <a:uFillTx/>
                  <a:latin typeface="Arial"/>
                  <a:ea typeface="+mn-ea"/>
                  <a:cs typeface="+mn-cs"/>
                  <a:sym typeface="Arial"/>
                </a:rPr>
                <a:t>Ecosystems are strategically oriented</a:t>
              </a:r>
              <a:endParaRPr kumimoji="0" lang="en-GB" sz="1867" b="1" i="0" u="none" strike="noStrike" kern="0" cap="none" spc="0" normalizeH="0" baseline="0" noProof="0" dirty="0">
                <a:ln>
                  <a:noFill/>
                </a:ln>
                <a:solidFill>
                  <a:srgbClr val="8F9092"/>
                </a:solidFill>
                <a:effectLst/>
                <a:uLnTx/>
                <a:uFillTx/>
                <a:latin typeface="Arial"/>
                <a:ea typeface="+mn-ea"/>
                <a:cs typeface="+mn-cs"/>
                <a:sym typeface="Arial"/>
              </a:endParaRPr>
            </a:p>
          </p:txBody>
        </p:sp>
        <p:sp>
          <p:nvSpPr>
            <p:cNvPr id="42" name="Rectangle 41"/>
            <p:cNvSpPr/>
            <p:nvPr/>
          </p:nvSpPr>
          <p:spPr>
            <a:xfrm>
              <a:off x="289932" y="1182029"/>
              <a:ext cx="8619892" cy="1338147"/>
            </a:xfrm>
            <a:prstGeom prst="rect">
              <a:avLst/>
            </a:prstGeom>
            <a:noFill/>
            <a:ln w="9525">
              <a:solidFill>
                <a:srgbClr val="B9AFA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Arial"/>
                <a:ea typeface="+mn-ea"/>
                <a:cs typeface="+mn-cs"/>
                <a:sym typeface="Arial"/>
              </a:endParaRPr>
            </a:p>
          </p:txBody>
        </p:sp>
      </p:grpSp>
    </p:spTree>
    <p:extLst>
      <p:ext uri="{BB962C8B-B14F-4D97-AF65-F5344CB8AC3E}">
        <p14:creationId xmlns:p14="http://schemas.microsoft.com/office/powerpoint/2010/main" val="235032173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1274462" y="1449829"/>
            <a:ext cx="10240205" cy="4891916"/>
            <a:chOff x="613088" y="726880"/>
            <a:chExt cx="7924642" cy="4012574"/>
          </a:xfrm>
          <a:solidFill>
            <a:schemeClr val="bg1">
              <a:lumMod val="95000"/>
            </a:schemeClr>
          </a:solidFill>
        </p:grpSpPr>
        <p:sp>
          <p:nvSpPr>
            <p:cNvPr id="48" name="Oval 47"/>
            <p:cNvSpPr/>
            <p:nvPr/>
          </p:nvSpPr>
          <p:spPr>
            <a:xfrm>
              <a:off x="613318" y="726880"/>
              <a:ext cx="7924412" cy="4012574"/>
            </a:xfrm>
            <a:prstGeom prst="ellipse">
              <a:avLst/>
            </a:prstGeom>
            <a:solidFill>
              <a:schemeClr val="bg1">
                <a:lumMod val="95000"/>
              </a:schemeClr>
            </a:solidFill>
            <a:ln w="6350">
              <a:solidFill>
                <a:schemeClr val="bg1">
                  <a:lumMod val="95000"/>
                </a:schemeClr>
              </a:solidFill>
              <a:prstDash val="solid"/>
            </a:ln>
            <a:effectLst>
              <a:outerShdw blurRad="50800" dist="38100" dir="2700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44" name="Oval 43"/>
            <p:cNvSpPr/>
            <p:nvPr/>
          </p:nvSpPr>
          <p:spPr>
            <a:xfrm>
              <a:off x="613088" y="1134755"/>
              <a:ext cx="6443546" cy="3262728"/>
            </a:xfrm>
            <a:prstGeom prst="ellipse">
              <a:avLst/>
            </a:prstGeom>
            <a:solidFill>
              <a:schemeClr val="bg1"/>
            </a:solidFill>
            <a:ln w="6350">
              <a:solidFill>
                <a:schemeClr val="bg1">
                  <a:lumMod val="95000"/>
                </a:schemeClr>
              </a:solidFill>
              <a:prstDash val="solid"/>
            </a:ln>
            <a:effectLst>
              <a:outerShdw blurRad="50800" dist="38100" dir="2700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47" name="Oval 46"/>
            <p:cNvSpPr/>
            <p:nvPr/>
          </p:nvSpPr>
          <p:spPr>
            <a:xfrm>
              <a:off x="633761" y="1550020"/>
              <a:ext cx="4152260" cy="2363594"/>
            </a:xfrm>
            <a:prstGeom prst="ellipse">
              <a:avLst/>
            </a:prstGeom>
            <a:solidFill>
              <a:schemeClr val="bg1">
                <a:alpha val="59000"/>
              </a:schemeClr>
            </a:solidFill>
            <a:ln w="6350">
              <a:solidFill>
                <a:schemeClr val="bg1">
                  <a:alpha val="85000"/>
                </a:schemeClr>
              </a:solidFill>
              <a:prstDash val="solid"/>
            </a:ln>
            <a:effectLst>
              <a:outerShdw blurRad="50800" dist="38100" dir="2700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FFFFFF"/>
                </a:solidFill>
                <a:effectLst/>
                <a:uLnTx/>
                <a:uFillTx/>
                <a:latin typeface="Arial"/>
                <a:ea typeface="+mn-ea"/>
                <a:cs typeface="+mn-cs"/>
                <a:sym typeface="Arial"/>
              </a:endParaRPr>
            </a:p>
          </p:txBody>
        </p:sp>
      </p:grpSp>
      <p:sp>
        <p:nvSpPr>
          <p:cNvPr id="3" name="Title 2"/>
          <p:cNvSpPr>
            <a:spLocks noGrp="1"/>
          </p:cNvSpPr>
          <p:nvPr>
            <p:ph type="title"/>
          </p:nvPr>
        </p:nvSpPr>
        <p:spPr>
          <a:xfrm>
            <a:off x="350088" y="60740"/>
            <a:ext cx="11653653" cy="642646"/>
          </a:xfrm>
        </p:spPr>
        <p:txBody>
          <a:bodyPr>
            <a:normAutofit fontScale="90000"/>
          </a:bodyPr>
          <a:lstStyle/>
          <a:p>
            <a:r>
              <a:rPr lang="en-GB" dirty="0" smtClean="0"/>
              <a:t>Ethical Supply Management is an Ecosystem </a:t>
            </a:r>
            <a:r>
              <a:rPr lang="en-GB" dirty="0"/>
              <a:t>of </a:t>
            </a:r>
            <a:r>
              <a:rPr lang="en-GB" dirty="0" smtClean="0"/>
              <a:t>Collaborative </a:t>
            </a:r>
            <a:r>
              <a:rPr lang="en-GB" dirty="0"/>
              <a:t>N</a:t>
            </a:r>
            <a:r>
              <a:rPr lang="en-GB" dirty="0" smtClean="0"/>
              <a:t>etworks </a:t>
            </a:r>
            <a:endParaRPr lang="en-US" dirty="0"/>
          </a:p>
        </p:txBody>
      </p:sp>
      <p:sp>
        <p:nvSpPr>
          <p:cNvPr id="45" name="TextBox 44"/>
          <p:cNvSpPr txBox="1"/>
          <p:nvPr/>
        </p:nvSpPr>
        <p:spPr>
          <a:xfrm>
            <a:off x="7608076" y="3295767"/>
            <a:ext cx="140354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dirty="0">
                <a:ln>
                  <a:noFill/>
                </a:ln>
                <a:solidFill>
                  <a:srgbClr val="0063BE"/>
                </a:solidFill>
                <a:effectLst/>
                <a:uLnTx/>
                <a:uFillTx/>
                <a:latin typeface="Arial"/>
                <a:cs typeface="Arial"/>
                <a:sym typeface="Arial"/>
              </a:rPr>
              <a:t>Enabling Network</a:t>
            </a:r>
          </a:p>
        </p:txBody>
      </p:sp>
      <p:sp>
        <p:nvSpPr>
          <p:cNvPr id="46" name="TextBox 45"/>
          <p:cNvSpPr txBox="1"/>
          <p:nvPr/>
        </p:nvSpPr>
        <p:spPr>
          <a:xfrm>
            <a:off x="3607295" y="3554631"/>
            <a:ext cx="14035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dirty="0">
                <a:ln>
                  <a:noFill/>
                </a:ln>
                <a:solidFill>
                  <a:srgbClr val="0063BE"/>
                </a:solidFill>
                <a:effectLst/>
                <a:uLnTx/>
                <a:uFillTx/>
                <a:latin typeface="Arial"/>
                <a:cs typeface="Arial"/>
                <a:sym typeface="Arial"/>
              </a:rPr>
              <a:t>Core</a:t>
            </a:r>
          </a:p>
        </p:txBody>
      </p:sp>
      <p:sp>
        <p:nvSpPr>
          <p:cNvPr id="51" name="Rectangle 50"/>
          <p:cNvSpPr/>
          <p:nvPr/>
        </p:nvSpPr>
        <p:spPr>
          <a:xfrm>
            <a:off x="3031841" y="4615706"/>
            <a:ext cx="1235611" cy="20835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67" b="0" i="0" u="none" strike="noStrike" kern="0" cap="none" spc="0" normalizeH="0" baseline="0" noProof="0" dirty="0">
                <a:ln>
                  <a:noFill/>
                </a:ln>
                <a:solidFill>
                  <a:srgbClr val="757679"/>
                </a:solidFill>
                <a:effectLst/>
                <a:uLnTx/>
                <a:uFillTx/>
                <a:latin typeface="Arial"/>
                <a:ea typeface="+mn-ea"/>
                <a:cs typeface="+mn-cs"/>
                <a:sym typeface="Arial"/>
              </a:rPr>
              <a:t>Manufacturer</a:t>
            </a:r>
          </a:p>
        </p:txBody>
      </p:sp>
      <p:grpSp>
        <p:nvGrpSpPr>
          <p:cNvPr id="4" name="Group 25" descr="imimage of a manufactuing plant labled &quot;manufacterer&quot;"/>
          <p:cNvGrpSpPr/>
          <p:nvPr/>
        </p:nvGrpSpPr>
        <p:grpSpPr>
          <a:xfrm>
            <a:off x="3350911" y="3900707"/>
            <a:ext cx="634387" cy="707333"/>
            <a:chOff x="2568871" y="2471565"/>
            <a:chExt cx="475790" cy="530500"/>
          </a:xfrm>
        </p:grpSpPr>
        <p:sp>
          <p:nvSpPr>
            <p:cNvPr id="53" name="Rectangle 52"/>
            <p:cNvSpPr/>
            <p:nvPr/>
          </p:nvSpPr>
          <p:spPr>
            <a:xfrm>
              <a:off x="2568871" y="2956346"/>
              <a:ext cx="405310" cy="45719"/>
            </a:xfrm>
            <a:prstGeom prst="rect">
              <a:avLst/>
            </a:prstGeom>
            <a:solidFill>
              <a:srgbClr val="F1896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1067" b="0" i="0" u="none" strike="noStrike" kern="0" cap="none" spc="0" normalizeH="0" baseline="0" noProof="0" dirty="0">
                <a:ln>
                  <a:noFill/>
                </a:ln>
                <a:solidFill>
                  <a:srgbClr val="757679"/>
                </a:solidFill>
                <a:effectLst/>
                <a:uLnTx/>
                <a:uFillTx/>
                <a:latin typeface="Arial"/>
                <a:ea typeface="+mn-ea"/>
                <a:cs typeface="+mn-cs"/>
                <a:sym typeface="Arial"/>
              </a:endParaRPr>
            </a:p>
          </p:txBody>
        </p:sp>
        <p:grpSp>
          <p:nvGrpSpPr>
            <p:cNvPr id="5" name="Group 61"/>
            <p:cNvGrpSpPr/>
            <p:nvPr/>
          </p:nvGrpSpPr>
          <p:grpSpPr>
            <a:xfrm>
              <a:off x="2573849" y="2471565"/>
              <a:ext cx="470812" cy="480244"/>
              <a:chOff x="5851783" y="1203351"/>
              <a:chExt cx="604726" cy="616841"/>
            </a:xfrm>
          </p:grpSpPr>
          <p:sp>
            <p:nvSpPr>
              <p:cNvPr id="63" name="Freeform 201"/>
              <p:cNvSpPr>
                <a:spLocks/>
              </p:cNvSpPr>
              <p:nvPr/>
            </p:nvSpPr>
            <p:spPr bwMode="auto">
              <a:xfrm>
                <a:off x="6231628" y="1203351"/>
                <a:ext cx="224881" cy="97244"/>
              </a:xfrm>
              <a:custGeom>
                <a:avLst/>
                <a:gdLst>
                  <a:gd name="T0" fmla="*/ 2 w 385"/>
                  <a:gd name="T1" fmla="*/ 166 h 166"/>
                  <a:gd name="T2" fmla="*/ 0 w 385"/>
                  <a:gd name="T3" fmla="*/ 144 h 166"/>
                  <a:gd name="T4" fmla="*/ 5 w 385"/>
                  <a:gd name="T5" fmla="*/ 120 h 166"/>
                  <a:gd name="T6" fmla="*/ 20 w 385"/>
                  <a:gd name="T7" fmla="*/ 90 h 166"/>
                  <a:gd name="T8" fmla="*/ 93 w 385"/>
                  <a:gd name="T9" fmla="*/ 48 h 166"/>
                  <a:gd name="T10" fmla="*/ 139 w 385"/>
                  <a:gd name="T11" fmla="*/ 43 h 166"/>
                  <a:gd name="T12" fmla="*/ 186 w 385"/>
                  <a:gd name="T13" fmla="*/ 46 h 166"/>
                  <a:gd name="T14" fmla="*/ 230 w 385"/>
                  <a:gd name="T15" fmla="*/ 53 h 166"/>
                  <a:gd name="T16" fmla="*/ 270 w 385"/>
                  <a:gd name="T17" fmla="*/ 57 h 166"/>
                  <a:gd name="T18" fmla="*/ 338 w 385"/>
                  <a:gd name="T19" fmla="*/ 50 h 166"/>
                  <a:gd name="T20" fmla="*/ 370 w 385"/>
                  <a:gd name="T21" fmla="*/ 15 h 166"/>
                  <a:gd name="T22" fmla="*/ 380 w 385"/>
                  <a:gd name="T23" fmla="*/ 2 h 166"/>
                  <a:gd name="T24" fmla="*/ 385 w 385"/>
                  <a:gd name="T25" fmla="*/ 0 h 166"/>
                  <a:gd name="T26" fmla="*/ 381 w 385"/>
                  <a:gd name="T27" fmla="*/ 3 h 166"/>
                  <a:gd name="T28" fmla="*/ 377 w 385"/>
                  <a:gd name="T29" fmla="*/ 17 h 166"/>
                  <a:gd name="T30" fmla="*/ 371 w 385"/>
                  <a:gd name="T31" fmla="*/ 42 h 166"/>
                  <a:gd name="T32" fmla="*/ 350 w 385"/>
                  <a:gd name="T33" fmla="*/ 69 h 166"/>
                  <a:gd name="T34" fmla="*/ 270 w 385"/>
                  <a:gd name="T35" fmla="*/ 91 h 166"/>
                  <a:gd name="T36" fmla="*/ 224 w 385"/>
                  <a:gd name="T37" fmla="*/ 89 h 166"/>
                  <a:gd name="T38" fmla="*/ 180 w 385"/>
                  <a:gd name="T39" fmla="*/ 84 h 166"/>
                  <a:gd name="T40" fmla="*/ 138 w 385"/>
                  <a:gd name="T41" fmla="*/ 80 h 166"/>
                  <a:gd name="T42" fmla="*/ 99 w 385"/>
                  <a:gd name="T43" fmla="*/ 81 h 166"/>
                  <a:gd name="T44" fmla="*/ 64 w 385"/>
                  <a:gd name="T45" fmla="*/ 89 h 166"/>
                  <a:gd name="T46" fmla="*/ 36 w 385"/>
                  <a:gd name="T47" fmla="*/ 105 h 166"/>
                  <a:gd name="T48" fmla="*/ 8 w 385"/>
                  <a:gd name="T49" fmla="*/ 146 h 166"/>
                  <a:gd name="T50" fmla="*/ 2 w 385"/>
                  <a:gd name="T51"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5" h="166">
                    <a:moveTo>
                      <a:pt x="2" y="166"/>
                    </a:moveTo>
                    <a:cubicBezTo>
                      <a:pt x="2" y="166"/>
                      <a:pt x="0" y="158"/>
                      <a:pt x="0" y="144"/>
                    </a:cubicBezTo>
                    <a:cubicBezTo>
                      <a:pt x="1" y="138"/>
                      <a:pt x="2" y="129"/>
                      <a:pt x="5" y="120"/>
                    </a:cubicBezTo>
                    <a:cubicBezTo>
                      <a:pt x="8" y="111"/>
                      <a:pt x="12" y="100"/>
                      <a:pt x="20" y="90"/>
                    </a:cubicBezTo>
                    <a:cubicBezTo>
                      <a:pt x="36" y="70"/>
                      <a:pt x="63" y="54"/>
                      <a:pt x="93" y="48"/>
                    </a:cubicBezTo>
                    <a:cubicBezTo>
                      <a:pt x="108" y="44"/>
                      <a:pt x="123" y="42"/>
                      <a:pt x="139" y="43"/>
                    </a:cubicBezTo>
                    <a:cubicBezTo>
                      <a:pt x="154" y="43"/>
                      <a:pt x="170" y="44"/>
                      <a:pt x="186" y="46"/>
                    </a:cubicBezTo>
                    <a:cubicBezTo>
                      <a:pt x="200" y="48"/>
                      <a:pt x="215" y="51"/>
                      <a:pt x="230" y="53"/>
                    </a:cubicBezTo>
                    <a:cubicBezTo>
                      <a:pt x="244" y="54"/>
                      <a:pt x="257" y="57"/>
                      <a:pt x="270" y="57"/>
                    </a:cubicBezTo>
                    <a:cubicBezTo>
                      <a:pt x="297" y="59"/>
                      <a:pt x="321" y="58"/>
                      <a:pt x="338" y="50"/>
                    </a:cubicBezTo>
                    <a:cubicBezTo>
                      <a:pt x="356" y="43"/>
                      <a:pt x="364" y="27"/>
                      <a:pt x="370" y="15"/>
                    </a:cubicBezTo>
                    <a:cubicBezTo>
                      <a:pt x="373" y="9"/>
                      <a:pt x="377" y="4"/>
                      <a:pt x="380" y="2"/>
                    </a:cubicBezTo>
                    <a:cubicBezTo>
                      <a:pt x="383" y="0"/>
                      <a:pt x="385" y="0"/>
                      <a:pt x="385" y="0"/>
                    </a:cubicBezTo>
                    <a:lnTo>
                      <a:pt x="381" y="3"/>
                    </a:lnTo>
                    <a:cubicBezTo>
                      <a:pt x="380" y="6"/>
                      <a:pt x="378" y="11"/>
                      <a:pt x="377" y="17"/>
                    </a:cubicBezTo>
                    <a:cubicBezTo>
                      <a:pt x="376" y="24"/>
                      <a:pt x="375" y="32"/>
                      <a:pt x="371" y="42"/>
                    </a:cubicBezTo>
                    <a:cubicBezTo>
                      <a:pt x="368" y="51"/>
                      <a:pt x="360" y="62"/>
                      <a:pt x="350" y="69"/>
                    </a:cubicBezTo>
                    <a:cubicBezTo>
                      <a:pt x="329" y="85"/>
                      <a:pt x="299" y="90"/>
                      <a:pt x="270" y="91"/>
                    </a:cubicBezTo>
                    <a:cubicBezTo>
                      <a:pt x="255" y="92"/>
                      <a:pt x="239" y="91"/>
                      <a:pt x="224" y="89"/>
                    </a:cubicBezTo>
                    <a:cubicBezTo>
                      <a:pt x="210" y="88"/>
                      <a:pt x="195" y="86"/>
                      <a:pt x="180" y="84"/>
                    </a:cubicBezTo>
                    <a:cubicBezTo>
                      <a:pt x="166" y="81"/>
                      <a:pt x="152" y="80"/>
                      <a:pt x="138" y="80"/>
                    </a:cubicBezTo>
                    <a:cubicBezTo>
                      <a:pt x="125" y="79"/>
                      <a:pt x="111" y="79"/>
                      <a:pt x="99" y="81"/>
                    </a:cubicBezTo>
                    <a:cubicBezTo>
                      <a:pt x="86" y="83"/>
                      <a:pt x="74" y="85"/>
                      <a:pt x="64" y="89"/>
                    </a:cubicBezTo>
                    <a:cubicBezTo>
                      <a:pt x="53" y="94"/>
                      <a:pt x="44" y="99"/>
                      <a:pt x="36" y="105"/>
                    </a:cubicBezTo>
                    <a:cubicBezTo>
                      <a:pt x="21" y="118"/>
                      <a:pt x="12" y="134"/>
                      <a:pt x="8" y="146"/>
                    </a:cubicBezTo>
                    <a:cubicBezTo>
                      <a:pt x="3" y="158"/>
                      <a:pt x="2" y="166"/>
                      <a:pt x="2" y="166"/>
                    </a:cubicBezTo>
                    <a:close/>
                  </a:path>
                </a:pathLst>
              </a:custGeom>
              <a:solidFill>
                <a:srgbClr val="FFDD3E"/>
              </a:solidFill>
              <a:ln>
                <a:noFill/>
              </a:ln>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67" b="0" i="0" u="none" strike="noStrike" kern="0" cap="none" spc="0" normalizeH="0" baseline="0" noProof="0" dirty="0">
                  <a:ln>
                    <a:noFill/>
                  </a:ln>
                  <a:solidFill>
                    <a:srgbClr val="000000"/>
                  </a:solidFill>
                  <a:effectLst/>
                  <a:uLnTx/>
                  <a:uFillTx/>
                  <a:latin typeface="Arial"/>
                  <a:cs typeface="Arial"/>
                  <a:sym typeface="Arial"/>
                </a:endParaRPr>
              </a:p>
            </p:txBody>
          </p:sp>
          <p:sp>
            <p:nvSpPr>
              <p:cNvPr id="64" name="Freeform 202"/>
              <p:cNvSpPr>
                <a:spLocks noEditPoints="1"/>
              </p:cNvSpPr>
              <p:nvPr/>
            </p:nvSpPr>
            <p:spPr bwMode="auto">
              <a:xfrm>
                <a:off x="5851783" y="1297500"/>
                <a:ext cx="510536" cy="522692"/>
              </a:xfrm>
              <a:custGeom>
                <a:avLst/>
                <a:gdLst>
                  <a:gd name="T0" fmla="*/ 813 w 884"/>
                  <a:gd name="T1" fmla="*/ 699 h 909"/>
                  <a:gd name="T2" fmla="*/ 90 w 884"/>
                  <a:gd name="T3" fmla="*/ 699 h 909"/>
                  <a:gd name="T4" fmla="*/ 90 w 884"/>
                  <a:gd name="T5" fmla="*/ 770 h 909"/>
                  <a:gd name="T6" fmla="*/ 813 w 884"/>
                  <a:gd name="T7" fmla="*/ 770 h 909"/>
                  <a:gd name="T8" fmla="*/ 813 w 884"/>
                  <a:gd name="T9" fmla="*/ 699 h 909"/>
                  <a:gd name="T10" fmla="*/ 813 w 884"/>
                  <a:gd name="T11" fmla="*/ 567 h 909"/>
                  <a:gd name="T12" fmla="*/ 90 w 884"/>
                  <a:gd name="T13" fmla="*/ 567 h 909"/>
                  <a:gd name="T14" fmla="*/ 90 w 884"/>
                  <a:gd name="T15" fmla="*/ 639 h 909"/>
                  <a:gd name="T16" fmla="*/ 813 w 884"/>
                  <a:gd name="T17" fmla="*/ 639 h 909"/>
                  <a:gd name="T18" fmla="*/ 813 w 884"/>
                  <a:gd name="T19" fmla="*/ 567 h 909"/>
                  <a:gd name="T20" fmla="*/ 884 w 884"/>
                  <a:gd name="T21" fmla="*/ 388 h 909"/>
                  <a:gd name="T22" fmla="*/ 884 w 884"/>
                  <a:gd name="T23" fmla="*/ 909 h 909"/>
                  <a:gd name="T24" fmla="*/ 0 w 884"/>
                  <a:gd name="T25" fmla="*/ 909 h 909"/>
                  <a:gd name="T26" fmla="*/ 0 w 884"/>
                  <a:gd name="T27" fmla="*/ 269 h 909"/>
                  <a:gd name="T28" fmla="*/ 147 w 884"/>
                  <a:gd name="T29" fmla="*/ 389 h 909"/>
                  <a:gd name="T30" fmla="*/ 148 w 884"/>
                  <a:gd name="T31" fmla="*/ 265 h 909"/>
                  <a:gd name="T32" fmla="*/ 283 w 884"/>
                  <a:gd name="T33" fmla="*/ 388 h 909"/>
                  <a:gd name="T34" fmla="*/ 282 w 884"/>
                  <a:gd name="T35" fmla="*/ 260 h 909"/>
                  <a:gd name="T36" fmla="*/ 405 w 884"/>
                  <a:gd name="T37" fmla="*/ 388 h 909"/>
                  <a:gd name="T38" fmla="*/ 406 w 884"/>
                  <a:gd name="T39" fmla="*/ 259 h 909"/>
                  <a:gd name="T40" fmla="*/ 520 w 884"/>
                  <a:gd name="T41" fmla="*/ 388 h 909"/>
                  <a:gd name="T42" fmla="*/ 622 w 884"/>
                  <a:gd name="T43" fmla="*/ 388 h 909"/>
                  <a:gd name="T44" fmla="*/ 622 w 884"/>
                  <a:gd name="T45" fmla="*/ 0 h 909"/>
                  <a:gd name="T46" fmla="*/ 708 w 884"/>
                  <a:gd name="T47" fmla="*/ 0 h 909"/>
                  <a:gd name="T48" fmla="*/ 708 w 884"/>
                  <a:gd name="T49" fmla="*/ 388 h 909"/>
                  <a:gd name="T50" fmla="*/ 759 w 884"/>
                  <a:gd name="T51" fmla="*/ 388 h 909"/>
                  <a:gd name="T52" fmla="*/ 759 w 884"/>
                  <a:gd name="T53" fmla="*/ 0 h 909"/>
                  <a:gd name="T54" fmla="*/ 845 w 884"/>
                  <a:gd name="T55" fmla="*/ 0 h 909"/>
                  <a:gd name="T56" fmla="*/ 845 w 884"/>
                  <a:gd name="T57" fmla="*/ 388 h 909"/>
                  <a:gd name="T58" fmla="*/ 884 w 884"/>
                  <a:gd name="T59" fmla="*/ 388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4" h="909">
                    <a:moveTo>
                      <a:pt x="813" y="699"/>
                    </a:moveTo>
                    <a:lnTo>
                      <a:pt x="90" y="699"/>
                    </a:lnTo>
                    <a:lnTo>
                      <a:pt x="90" y="770"/>
                    </a:lnTo>
                    <a:lnTo>
                      <a:pt x="813" y="770"/>
                    </a:lnTo>
                    <a:lnTo>
                      <a:pt x="813" y="699"/>
                    </a:lnTo>
                    <a:close/>
                    <a:moveTo>
                      <a:pt x="813" y="567"/>
                    </a:moveTo>
                    <a:lnTo>
                      <a:pt x="90" y="567"/>
                    </a:lnTo>
                    <a:lnTo>
                      <a:pt x="90" y="639"/>
                    </a:lnTo>
                    <a:lnTo>
                      <a:pt x="813" y="639"/>
                    </a:lnTo>
                    <a:lnTo>
                      <a:pt x="813" y="567"/>
                    </a:lnTo>
                    <a:close/>
                    <a:moveTo>
                      <a:pt x="884" y="388"/>
                    </a:moveTo>
                    <a:lnTo>
                      <a:pt x="884" y="909"/>
                    </a:lnTo>
                    <a:lnTo>
                      <a:pt x="0" y="909"/>
                    </a:lnTo>
                    <a:lnTo>
                      <a:pt x="0" y="269"/>
                    </a:lnTo>
                    <a:lnTo>
                      <a:pt x="147" y="389"/>
                    </a:lnTo>
                    <a:lnTo>
                      <a:pt x="148" y="265"/>
                    </a:lnTo>
                    <a:lnTo>
                      <a:pt x="283" y="388"/>
                    </a:lnTo>
                    <a:lnTo>
                      <a:pt x="282" y="260"/>
                    </a:lnTo>
                    <a:lnTo>
                      <a:pt x="405" y="388"/>
                    </a:lnTo>
                    <a:lnTo>
                      <a:pt x="406" y="259"/>
                    </a:lnTo>
                    <a:lnTo>
                      <a:pt x="520" y="388"/>
                    </a:lnTo>
                    <a:lnTo>
                      <a:pt x="622" y="388"/>
                    </a:lnTo>
                    <a:lnTo>
                      <a:pt x="622" y="0"/>
                    </a:lnTo>
                    <a:lnTo>
                      <a:pt x="708" y="0"/>
                    </a:lnTo>
                    <a:lnTo>
                      <a:pt x="708" y="388"/>
                    </a:lnTo>
                    <a:lnTo>
                      <a:pt x="759" y="388"/>
                    </a:lnTo>
                    <a:lnTo>
                      <a:pt x="759" y="0"/>
                    </a:lnTo>
                    <a:lnTo>
                      <a:pt x="845" y="0"/>
                    </a:lnTo>
                    <a:lnTo>
                      <a:pt x="845" y="388"/>
                    </a:lnTo>
                    <a:lnTo>
                      <a:pt x="884" y="388"/>
                    </a:lnTo>
                    <a:close/>
                  </a:path>
                </a:pathLst>
              </a:custGeom>
              <a:solidFill>
                <a:schemeClr val="tx1">
                  <a:lumMod val="50000"/>
                  <a:lumOff val="50000"/>
                </a:schemeClr>
              </a:solidFill>
              <a:ln>
                <a:noFill/>
              </a:ln>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67" b="0" i="0" u="none" strike="noStrike" kern="0" cap="none" spc="0" normalizeH="0" baseline="0" noProof="0" dirty="0">
                  <a:ln>
                    <a:noFill/>
                  </a:ln>
                  <a:solidFill>
                    <a:srgbClr val="000000"/>
                  </a:solidFill>
                  <a:effectLst/>
                  <a:uLnTx/>
                  <a:uFillTx/>
                  <a:latin typeface="Arial"/>
                  <a:cs typeface="Arial"/>
                  <a:sym typeface="Arial"/>
                </a:endParaRPr>
              </a:p>
            </p:txBody>
          </p:sp>
        </p:grpSp>
      </p:grpSp>
      <p:sp>
        <p:nvSpPr>
          <p:cNvPr id="65" name="Rectangle 64"/>
          <p:cNvSpPr/>
          <p:nvPr/>
        </p:nvSpPr>
        <p:spPr>
          <a:xfrm>
            <a:off x="2076608" y="3369943"/>
            <a:ext cx="1235611" cy="20835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67" b="0" i="0" u="none" strike="noStrike" kern="0" cap="none" spc="0" normalizeH="0" baseline="0" noProof="0" dirty="0">
                <a:ln>
                  <a:noFill/>
                </a:ln>
                <a:solidFill>
                  <a:srgbClr val="757679"/>
                </a:solidFill>
                <a:effectLst/>
                <a:uLnTx/>
                <a:uFillTx/>
                <a:latin typeface="Arial"/>
                <a:ea typeface="+mn-ea"/>
                <a:cs typeface="+mn-cs"/>
                <a:sym typeface="Arial"/>
              </a:rPr>
              <a:t>Contract Manufacturer</a:t>
            </a:r>
          </a:p>
        </p:txBody>
      </p:sp>
      <p:sp>
        <p:nvSpPr>
          <p:cNvPr id="66" name="Rectangle 65"/>
          <p:cNvSpPr/>
          <p:nvPr/>
        </p:nvSpPr>
        <p:spPr>
          <a:xfrm>
            <a:off x="1239028" y="3900247"/>
            <a:ext cx="1235611" cy="20835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67" b="0" i="0" u="none" strike="noStrike" kern="0" cap="none" spc="0" normalizeH="0" baseline="0" noProof="0" dirty="0">
                <a:ln>
                  <a:noFill/>
                </a:ln>
                <a:solidFill>
                  <a:srgbClr val="757679"/>
                </a:solidFill>
                <a:effectLst/>
                <a:uLnTx/>
                <a:uFillTx/>
                <a:latin typeface="Arial"/>
                <a:ea typeface="+mn-ea"/>
                <a:cs typeface="+mn-cs"/>
                <a:sym typeface="Arial"/>
              </a:rPr>
              <a:t>Assemblers</a:t>
            </a:r>
          </a:p>
        </p:txBody>
      </p:sp>
      <p:sp>
        <p:nvSpPr>
          <p:cNvPr id="67" name="Rectangle 66"/>
          <p:cNvSpPr/>
          <p:nvPr/>
        </p:nvSpPr>
        <p:spPr>
          <a:xfrm>
            <a:off x="1724728" y="4638705"/>
            <a:ext cx="1235611" cy="20835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67" b="0" i="0" u="none" strike="noStrike" kern="0" cap="none" spc="0" normalizeH="0" baseline="0" noProof="0" dirty="0">
                <a:ln>
                  <a:noFill/>
                </a:ln>
                <a:solidFill>
                  <a:srgbClr val="757679"/>
                </a:solidFill>
                <a:effectLst/>
                <a:uLnTx/>
                <a:uFillTx/>
                <a:latin typeface="Arial"/>
                <a:ea typeface="+mn-ea"/>
                <a:cs typeface="+mn-cs"/>
                <a:sym typeface="Arial"/>
              </a:rPr>
              <a:t>Suppliers</a:t>
            </a:r>
          </a:p>
        </p:txBody>
      </p:sp>
      <p:sp>
        <p:nvSpPr>
          <p:cNvPr id="68" name="Rectangle 67"/>
          <p:cNvSpPr/>
          <p:nvPr/>
        </p:nvSpPr>
        <p:spPr>
          <a:xfrm>
            <a:off x="4246596" y="4114521"/>
            <a:ext cx="703763" cy="203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67" b="0" i="0" u="none" strike="noStrike" kern="0" cap="none" spc="0" normalizeH="0" baseline="0" noProof="0" dirty="0">
                <a:ln>
                  <a:noFill/>
                </a:ln>
                <a:solidFill>
                  <a:srgbClr val="757679"/>
                </a:solidFill>
                <a:effectLst/>
                <a:uLnTx/>
                <a:uFillTx/>
                <a:latin typeface="Arial"/>
                <a:ea typeface="+mn-ea"/>
                <a:cs typeface="+mn-cs"/>
                <a:sym typeface="Arial"/>
              </a:rPr>
              <a:t>RDC</a:t>
            </a:r>
          </a:p>
        </p:txBody>
      </p:sp>
      <p:sp>
        <p:nvSpPr>
          <p:cNvPr id="69" name="Rectangle 68"/>
          <p:cNvSpPr/>
          <p:nvPr/>
        </p:nvSpPr>
        <p:spPr>
          <a:xfrm>
            <a:off x="4623113" y="4610563"/>
            <a:ext cx="1041087" cy="28342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67" b="0" i="0" u="none" strike="noStrike" kern="0" cap="none" spc="0" normalizeH="0" baseline="0" noProof="0" dirty="0">
                <a:ln>
                  <a:noFill/>
                </a:ln>
                <a:solidFill>
                  <a:srgbClr val="757679"/>
                </a:solidFill>
                <a:effectLst/>
                <a:uLnTx/>
                <a:uFillTx/>
                <a:latin typeface="Arial"/>
                <a:ea typeface="+mn-ea"/>
                <a:cs typeface="+mn-cs"/>
                <a:sym typeface="Arial"/>
              </a:rPr>
              <a:t>Whole seller</a:t>
            </a:r>
          </a:p>
        </p:txBody>
      </p:sp>
      <p:sp>
        <p:nvSpPr>
          <p:cNvPr id="70" name="Rectangle 69"/>
          <p:cNvSpPr/>
          <p:nvPr/>
        </p:nvSpPr>
        <p:spPr>
          <a:xfrm>
            <a:off x="4742989" y="3387513"/>
            <a:ext cx="703763" cy="203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67" b="0" i="0" u="none" strike="noStrike" kern="0" cap="none" spc="0" normalizeH="0" baseline="0" noProof="0" dirty="0">
                <a:ln>
                  <a:noFill/>
                </a:ln>
                <a:solidFill>
                  <a:srgbClr val="757679"/>
                </a:solidFill>
                <a:effectLst/>
                <a:uLnTx/>
                <a:uFillTx/>
                <a:latin typeface="Arial"/>
                <a:ea typeface="+mn-ea"/>
                <a:cs typeface="+mn-cs"/>
                <a:sym typeface="Arial"/>
              </a:rPr>
              <a:t>DC</a:t>
            </a:r>
          </a:p>
        </p:txBody>
      </p:sp>
      <p:sp>
        <p:nvSpPr>
          <p:cNvPr id="71" name="Rectangle 70"/>
          <p:cNvSpPr/>
          <p:nvPr/>
        </p:nvSpPr>
        <p:spPr>
          <a:xfrm>
            <a:off x="5513122" y="3892219"/>
            <a:ext cx="837577" cy="1932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67" b="0" i="0" u="none" strike="noStrike" kern="0" cap="none" spc="0" normalizeH="0" baseline="0" noProof="0" dirty="0">
                <a:ln>
                  <a:noFill/>
                </a:ln>
                <a:solidFill>
                  <a:srgbClr val="757679"/>
                </a:solidFill>
                <a:effectLst/>
                <a:uLnTx/>
                <a:uFillTx/>
                <a:latin typeface="Arial"/>
                <a:ea typeface="+mn-ea"/>
                <a:cs typeface="+mn-cs"/>
                <a:sym typeface="Arial"/>
              </a:rPr>
              <a:t>Retailer</a:t>
            </a:r>
          </a:p>
        </p:txBody>
      </p:sp>
      <p:grpSp>
        <p:nvGrpSpPr>
          <p:cNvPr id="6" name="Group 4" descr="image of a person representing the &quot;customer&quot;"/>
          <p:cNvGrpSpPr/>
          <p:nvPr/>
        </p:nvGrpSpPr>
        <p:grpSpPr>
          <a:xfrm>
            <a:off x="7002448" y="3601138"/>
            <a:ext cx="335371" cy="615679"/>
            <a:chOff x="4181415" y="2213585"/>
            <a:chExt cx="385832" cy="708317"/>
          </a:xfrm>
        </p:grpSpPr>
        <p:sp>
          <p:nvSpPr>
            <p:cNvPr id="90" name="Oval 123"/>
            <p:cNvSpPr>
              <a:spLocks noChangeArrowheads="1"/>
            </p:cNvSpPr>
            <p:nvPr/>
          </p:nvSpPr>
          <p:spPr bwMode="auto">
            <a:xfrm>
              <a:off x="4302345" y="2213585"/>
              <a:ext cx="143968" cy="143968"/>
            </a:xfrm>
            <a:prstGeom prst="ellipse">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91" name="Freeform 124"/>
            <p:cNvSpPr>
              <a:spLocks noEditPoints="1"/>
            </p:cNvSpPr>
            <p:nvPr/>
          </p:nvSpPr>
          <p:spPr bwMode="auto">
            <a:xfrm>
              <a:off x="4181415" y="2363310"/>
              <a:ext cx="385832" cy="558592"/>
            </a:xfrm>
            <a:custGeom>
              <a:avLst/>
              <a:gdLst>
                <a:gd name="T0" fmla="*/ 402 w 1308"/>
                <a:gd name="T1" fmla="*/ 379 h 1876"/>
                <a:gd name="T2" fmla="*/ 402 w 1308"/>
                <a:gd name="T3" fmla="*/ 674 h 1876"/>
                <a:gd name="T4" fmla="*/ 402 w 1308"/>
                <a:gd name="T5" fmla="*/ 379 h 1876"/>
                <a:gd name="T6" fmla="*/ 654 w 1308"/>
                <a:gd name="T7" fmla="*/ 71 h 1876"/>
                <a:gd name="T8" fmla="*/ 655 w 1308"/>
                <a:gd name="T9" fmla="*/ 71 h 1876"/>
                <a:gd name="T10" fmla="*/ 715 w 1308"/>
                <a:gd name="T11" fmla="*/ 469 h 1876"/>
                <a:gd name="T12" fmla="*/ 655 w 1308"/>
                <a:gd name="T13" fmla="*/ 550 h 1876"/>
                <a:gd name="T14" fmla="*/ 654 w 1308"/>
                <a:gd name="T15" fmla="*/ 550 h 1876"/>
                <a:gd name="T16" fmla="*/ 594 w 1308"/>
                <a:gd name="T17" fmla="*/ 469 h 1876"/>
                <a:gd name="T18" fmla="*/ 654 w 1308"/>
                <a:gd name="T19" fmla="*/ 71 h 1876"/>
                <a:gd name="T20" fmla="*/ 907 w 1308"/>
                <a:gd name="T21" fmla="*/ 379 h 1876"/>
                <a:gd name="T22" fmla="*/ 907 w 1308"/>
                <a:gd name="T23" fmla="*/ 674 h 1876"/>
                <a:gd name="T24" fmla="*/ 907 w 1308"/>
                <a:gd name="T25" fmla="*/ 379 h 1876"/>
                <a:gd name="T26" fmla="*/ 355 w 1308"/>
                <a:gd name="T27" fmla="*/ 893 h 1876"/>
                <a:gd name="T28" fmla="*/ 401 w 1308"/>
                <a:gd name="T29" fmla="*/ 881 h 1876"/>
                <a:gd name="T30" fmla="*/ 415 w 1308"/>
                <a:gd name="T31" fmla="*/ 872 h 1876"/>
                <a:gd name="T32" fmla="*/ 415 w 1308"/>
                <a:gd name="T33" fmla="*/ 1763 h 1876"/>
                <a:gd name="T34" fmla="*/ 528 w 1308"/>
                <a:gd name="T35" fmla="*/ 1876 h 1876"/>
                <a:gd name="T36" fmla="*/ 641 w 1308"/>
                <a:gd name="T37" fmla="*/ 1763 h 1876"/>
                <a:gd name="T38" fmla="*/ 641 w 1308"/>
                <a:gd name="T39" fmla="*/ 976 h 1876"/>
                <a:gd name="T40" fmla="*/ 655 w 1308"/>
                <a:gd name="T41" fmla="*/ 977 h 1876"/>
                <a:gd name="T42" fmla="*/ 657 w 1308"/>
                <a:gd name="T43" fmla="*/ 977 h 1876"/>
                <a:gd name="T44" fmla="*/ 657 w 1308"/>
                <a:gd name="T45" fmla="*/ 1763 h 1876"/>
                <a:gd name="T46" fmla="*/ 770 w 1308"/>
                <a:gd name="T47" fmla="*/ 1876 h 1876"/>
                <a:gd name="T48" fmla="*/ 883 w 1308"/>
                <a:gd name="T49" fmla="*/ 1763 h 1876"/>
                <a:gd name="T50" fmla="*/ 883 w 1308"/>
                <a:gd name="T51" fmla="*/ 862 h 1876"/>
                <a:gd name="T52" fmla="*/ 908 w 1308"/>
                <a:gd name="T53" fmla="*/ 881 h 1876"/>
                <a:gd name="T54" fmla="*/ 954 w 1308"/>
                <a:gd name="T55" fmla="*/ 893 h 1876"/>
                <a:gd name="T56" fmla="*/ 1038 w 1308"/>
                <a:gd name="T57" fmla="*/ 843 h 1876"/>
                <a:gd name="T58" fmla="*/ 818 w 1308"/>
                <a:gd name="T59" fmla="*/ 46 h 1876"/>
                <a:gd name="T60" fmla="*/ 806 w 1308"/>
                <a:gd name="T61" fmla="*/ 40 h 1876"/>
                <a:gd name="T62" fmla="*/ 716 w 1308"/>
                <a:gd name="T63" fmla="*/ 1 h 1876"/>
                <a:gd name="T64" fmla="*/ 654 w 1308"/>
                <a:gd name="T65" fmla="*/ 62 h 1876"/>
                <a:gd name="T66" fmla="*/ 595 w 1308"/>
                <a:gd name="T67" fmla="*/ 0 h 1876"/>
                <a:gd name="T68" fmla="*/ 594 w 1308"/>
                <a:gd name="T69" fmla="*/ 0 h 1876"/>
                <a:gd name="T70" fmla="*/ 503 w 1308"/>
                <a:gd name="T71" fmla="*/ 40 h 1876"/>
                <a:gd name="T72" fmla="*/ 490 w 1308"/>
                <a:gd name="T73" fmla="*/ 46 h 1876"/>
                <a:gd name="T74" fmla="*/ 271 w 1308"/>
                <a:gd name="T75" fmla="*/ 843 h 1876"/>
                <a:gd name="T76" fmla="*/ 355 w 1308"/>
                <a:gd name="T77" fmla="*/ 893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8" h="1876">
                  <a:moveTo>
                    <a:pt x="402" y="379"/>
                  </a:moveTo>
                  <a:lnTo>
                    <a:pt x="402" y="674"/>
                  </a:lnTo>
                  <a:cubicBezTo>
                    <a:pt x="350" y="546"/>
                    <a:pt x="360" y="452"/>
                    <a:pt x="402" y="379"/>
                  </a:cubicBezTo>
                  <a:close/>
                  <a:moveTo>
                    <a:pt x="654" y="71"/>
                  </a:moveTo>
                  <a:lnTo>
                    <a:pt x="655" y="71"/>
                  </a:lnTo>
                  <a:lnTo>
                    <a:pt x="715" y="469"/>
                  </a:lnTo>
                  <a:lnTo>
                    <a:pt x="655" y="550"/>
                  </a:lnTo>
                  <a:lnTo>
                    <a:pt x="654" y="550"/>
                  </a:lnTo>
                  <a:lnTo>
                    <a:pt x="594" y="469"/>
                  </a:lnTo>
                  <a:lnTo>
                    <a:pt x="654" y="71"/>
                  </a:lnTo>
                  <a:close/>
                  <a:moveTo>
                    <a:pt x="907" y="379"/>
                  </a:moveTo>
                  <a:cubicBezTo>
                    <a:pt x="949" y="452"/>
                    <a:pt x="959" y="546"/>
                    <a:pt x="907" y="674"/>
                  </a:cubicBezTo>
                  <a:lnTo>
                    <a:pt x="907" y="379"/>
                  </a:lnTo>
                  <a:close/>
                  <a:moveTo>
                    <a:pt x="355" y="893"/>
                  </a:moveTo>
                  <a:cubicBezTo>
                    <a:pt x="370" y="893"/>
                    <a:pt x="386" y="889"/>
                    <a:pt x="401" y="881"/>
                  </a:cubicBezTo>
                  <a:cubicBezTo>
                    <a:pt x="406" y="879"/>
                    <a:pt x="410" y="875"/>
                    <a:pt x="415" y="872"/>
                  </a:cubicBezTo>
                  <a:lnTo>
                    <a:pt x="415" y="1763"/>
                  </a:lnTo>
                  <a:cubicBezTo>
                    <a:pt x="415" y="1826"/>
                    <a:pt x="465" y="1876"/>
                    <a:pt x="528" y="1876"/>
                  </a:cubicBezTo>
                  <a:cubicBezTo>
                    <a:pt x="590" y="1876"/>
                    <a:pt x="641" y="1826"/>
                    <a:pt x="641" y="1763"/>
                  </a:cubicBezTo>
                  <a:lnTo>
                    <a:pt x="641" y="976"/>
                  </a:lnTo>
                  <a:cubicBezTo>
                    <a:pt x="645" y="977"/>
                    <a:pt x="650" y="977"/>
                    <a:pt x="655" y="977"/>
                  </a:cubicBezTo>
                  <a:cubicBezTo>
                    <a:pt x="655" y="977"/>
                    <a:pt x="656" y="977"/>
                    <a:pt x="657" y="977"/>
                  </a:cubicBezTo>
                  <a:lnTo>
                    <a:pt x="657" y="1763"/>
                  </a:lnTo>
                  <a:cubicBezTo>
                    <a:pt x="657" y="1826"/>
                    <a:pt x="708" y="1876"/>
                    <a:pt x="770" y="1876"/>
                  </a:cubicBezTo>
                  <a:cubicBezTo>
                    <a:pt x="833" y="1876"/>
                    <a:pt x="883" y="1826"/>
                    <a:pt x="883" y="1763"/>
                  </a:cubicBezTo>
                  <a:lnTo>
                    <a:pt x="883" y="862"/>
                  </a:lnTo>
                  <a:cubicBezTo>
                    <a:pt x="890" y="870"/>
                    <a:pt x="898" y="876"/>
                    <a:pt x="908" y="881"/>
                  </a:cubicBezTo>
                  <a:cubicBezTo>
                    <a:pt x="923" y="889"/>
                    <a:pt x="938" y="893"/>
                    <a:pt x="954" y="893"/>
                  </a:cubicBezTo>
                  <a:cubicBezTo>
                    <a:pt x="988" y="893"/>
                    <a:pt x="1020" y="875"/>
                    <a:pt x="1038" y="843"/>
                  </a:cubicBezTo>
                  <a:cubicBezTo>
                    <a:pt x="1308" y="346"/>
                    <a:pt x="940" y="120"/>
                    <a:pt x="818" y="46"/>
                  </a:cubicBezTo>
                  <a:cubicBezTo>
                    <a:pt x="814" y="44"/>
                    <a:pt x="810" y="42"/>
                    <a:pt x="806" y="40"/>
                  </a:cubicBezTo>
                  <a:cubicBezTo>
                    <a:pt x="778" y="22"/>
                    <a:pt x="747" y="8"/>
                    <a:pt x="716" y="1"/>
                  </a:cubicBezTo>
                  <a:lnTo>
                    <a:pt x="654" y="62"/>
                  </a:lnTo>
                  <a:lnTo>
                    <a:pt x="595" y="0"/>
                  </a:lnTo>
                  <a:cubicBezTo>
                    <a:pt x="595" y="0"/>
                    <a:pt x="594" y="0"/>
                    <a:pt x="594" y="0"/>
                  </a:cubicBezTo>
                  <a:cubicBezTo>
                    <a:pt x="562" y="7"/>
                    <a:pt x="531" y="21"/>
                    <a:pt x="503" y="40"/>
                  </a:cubicBezTo>
                  <a:cubicBezTo>
                    <a:pt x="498" y="42"/>
                    <a:pt x="494" y="44"/>
                    <a:pt x="490" y="46"/>
                  </a:cubicBezTo>
                  <a:cubicBezTo>
                    <a:pt x="369" y="120"/>
                    <a:pt x="0" y="346"/>
                    <a:pt x="271" y="843"/>
                  </a:cubicBezTo>
                  <a:cubicBezTo>
                    <a:pt x="288" y="875"/>
                    <a:pt x="321" y="893"/>
                    <a:pt x="355" y="893"/>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7" name="Group 5" descr="image of a building representing the Contrast Manufaturer"/>
          <p:cNvGrpSpPr/>
          <p:nvPr/>
        </p:nvGrpSpPr>
        <p:grpSpPr>
          <a:xfrm>
            <a:off x="2274537" y="2845530"/>
            <a:ext cx="416628" cy="461495"/>
            <a:chOff x="3265786" y="2092651"/>
            <a:chExt cx="748626" cy="829247"/>
          </a:xfrm>
        </p:grpSpPr>
        <p:sp>
          <p:nvSpPr>
            <p:cNvPr id="73" name="Freeform 106"/>
            <p:cNvSpPr>
              <a:spLocks noEditPoints="1"/>
            </p:cNvSpPr>
            <p:nvPr/>
          </p:nvSpPr>
          <p:spPr bwMode="auto">
            <a:xfrm>
              <a:off x="3265786" y="2092651"/>
              <a:ext cx="748626" cy="829247"/>
            </a:xfrm>
            <a:custGeom>
              <a:avLst/>
              <a:gdLst>
                <a:gd name="T0" fmla="*/ 2388 w 2526"/>
                <a:gd name="T1" fmla="*/ 2664 h 2785"/>
                <a:gd name="T2" fmla="*/ 2388 w 2526"/>
                <a:gd name="T3" fmla="*/ 1130 h 2785"/>
                <a:gd name="T4" fmla="*/ 1397 w 2526"/>
                <a:gd name="T5" fmla="*/ 1130 h 2785"/>
                <a:gd name="T6" fmla="*/ 1397 w 2526"/>
                <a:gd name="T7" fmla="*/ 2664 h 2785"/>
                <a:gd name="T8" fmla="*/ 2388 w 2526"/>
                <a:gd name="T9" fmla="*/ 2664 h 2785"/>
                <a:gd name="T10" fmla="*/ 115 w 2526"/>
                <a:gd name="T11" fmla="*/ 121 h 2785"/>
                <a:gd name="T12" fmla="*/ 115 w 2526"/>
                <a:gd name="T13" fmla="*/ 2660 h 2785"/>
                <a:gd name="T14" fmla="*/ 1254 w 2526"/>
                <a:gd name="T15" fmla="*/ 2660 h 2785"/>
                <a:gd name="T16" fmla="*/ 1254 w 2526"/>
                <a:gd name="T17" fmla="*/ 121 h 2785"/>
                <a:gd name="T18" fmla="*/ 115 w 2526"/>
                <a:gd name="T19" fmla="*/ 121 h 2785"/>
                <a:gd name="T20" fmla="*/ 1372 w 2526"/>
                <a:gd name="T21" fmla="*/ 1009 h 2785"/>
                <a:gd name="T22" fmla="*/ 2255 w 2526"/>
                <a:gd name="T23" fmla="*/ 1009 h 2785"/>
                <a:gd name="T24" fmla="*/ 2501 w 2526"/>
                <a:gd name="T25" fmla="*/ 1260 h 2785"/>
                <a:gd name="T26" fmla="*/ 2503 w 2526"/>
                <a:gd name="T27" fmla="*/ 2629 h 2785"/>
                <a:gd name="T28" fmla="*/ 2355 w 2526"/>
                <a:gd name="T29" fmla="*/ 2784 h 2785"/>
                <a:gd name="T30" fmla="*/ 142 w 2526"/>
                <a:gd name="T31" fmla="*/ 2783 h 2785"/>
                <a:gd name="T32" fmla="*/ 1 w 2526"/>
                <a:gd name="T33" fmla="*/ 2647 h 2785"/>
                <a:gd name="T34" fmla="*/ 1 w 2526"/>
                <a:gd name="T35" fmla="*/ 141 h 2785"/>
                <a:gd name="T36" fmla="*/ 139 w 2526"/>
                <a:gd name="T37" fmla="*/ 2 h 2785"/>
                <a:gd name="T38" fmla="*/ 1227 w 2526"/>
                <a:gd name="T39" fmla="*/ 2 h 2785"/>
                <a:gd name="T40" fmla="*/ 1374 w 2526"/>
                <a:gd name="T41" fmla="*/ 145 h 2785"/>
                <a:gd name="T42" fmla="*/ 1372 w 2526"/>
                <a:gd name="T43" fmla="*/ 1009 h 2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26" h="2785">
                  <a:moveTo>
                    <a:pt x="2388" y="2664"/>
                  </a:moveTo>
                  <a:cubicBezTo>
                    <a:pt x="2388" y="2150"/>
                    <a:pt x="2388" y="1640"/>
                    <a:pt x="2388" y="1130"/>
                  </a:cubicBezTo>
                  <a:cubicBezTo>
                    <a:pt x="2049" y="1130"/>
                    <a:pt x="1723" y="1130"/>
                    <a:pt x="1397" y="1130"/>
                  </a:cubicBezTo>
                  <a:cubicBezTo>
                    <a:pt x="1397" y="1648"/>
                    <a:pt x="1397" y="2154"/>
                    <a:pt x="1397" y="2664"/>
                  </a:cubicBezTo>
                  <a:cubicBezTo>
                    <a:pt x="1731" y="2664"/>
                    <a:pt x="2055" y="2664"/>
                    <a:pt x="2388" y="2664"/>
                  </a:cubicBezTo>
                  <a:close/>
                  <a:moveTo>
                    <a:pt x="115" y="121"/>
                  </a:moveTo>
                  <a:cubicBezTo>
                    <a:pt x="115" y="977"/>
                    <a:pt x="115" y="1818"/>
                    <a:pt x="115" y="2660"/>
                  </a:cubicBezTo>
                  <a:cubicBezTo>
                    <a:pt x="501" y="2660"/>
                    <a:pt x="877" y="2660"/>
                    <a:pt x="1254" y="2660"/>
                  </a:cubicBezTo>
                  <a:cubicBezTo>
                    <a:pt x="1254" y="1809"/>
                    <a:pt x="1254" y="968"/>
                    <a:pt x="1254" y="121"/>
                  </a:cubicBezTo>
                  <a:cubicBezTo>
                    <a:pt x="872" y="121"/>
                    <a:pt x="498" y="121"/>
                    <a:pt x="115" y="121"/>
                  </a:cubicBezTo>
                  <a:close/>
                  <a:moveTo>
                    <a:pt x="1372" y="1009"/>
                  </a:moveTo>
                  <a:cubicBezTo>
                    <a:pt x="1678" y="1009"/>
                    <a:pt x="1967" y="1008"/>
                    <a:pt x="2255" y="1009"/>
                  </a:cubicBezTo>
                  <a:cubicBezTo>
                    <a:pt x="2526" y="1011"/>
                    <a:pt x="2500" y="975"/>
                    <a:pt x="2501" y="1260"/>
                  </a:cubicBezTo>
                  <a:cubicBezTo>
                    <a:pt x="2501" y="1716"/>
                    <a:pt x="2498" y="2173"/>
                    <a:pt x="2503" y="2629"/>
                  </a:cubicBezTo>
                  <a:cubicBezTo>
                    <a:pt x="2504" y="2742"/>
                    <a:pt x="2478" y="2785"/>
                    <a:pt x="2355" y="2784"/>
                  </a:cubicBezTo>
                  <a:cubicBezTo>
                    <a:pt x="1617" y="2779"/>
                    <a:pt x="880" y="2780"/>
                    <a:pt x="142" y="2783"/>
                  </a:cubicBezTo>
                  <a:cubicBezTo>
                    <a:pt x="37" y="2784"/>
                    <a:pt x="0" y="2757"/>
                    <a:pt x="1" y="2647"/>
                  </a:cubicBezTo>
                  <a:cubicBezTo>
                    <a:pt x="4" y="1812"/>
                    <a:pt x="4" y="977"/>
                    <a:pt x="1" y="141"/>
                  </a:cubicBezTo>
                  <a:cubicBezTo>
                    <a:pt x="0" y="36"/>
                    <a:pt x="30" y="0"/>
                    <a:pt x="139" y="2"/>
                  </a:cubicBezTo>
                  <a:cubicBezTo>
                    <a:pt x="502" y="8"/>
                    <a:pt x="865" y="8"/>
                    <a:pt x="1227" y="2"/>
                  </a:cubicBezTo>
                  <a:cubicBezTo>
                    <a:pt x="1338" y="0"/>
                    <a:pt x="1377" y="29"/>
                    <a:pt x="1374" y="145"/>
                  </a:cubicBezTo>
                  <a:cubicBezTo>
                    <a:pt x="1367" y="425"/>
                    <a:pt x="1372" y="706"/>
                    <a:pt x="1372" y="1009"/>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74" name="Freeform 107"/>
            <p:cNvSpPr>
              <a:spLocks/>
            </p:cNvSpPr>
            <p:nvPr/>
          </p:nvSpPr>
          <p:spPr bwMode="auto">
            <a:xfrm>
              <a:off x="3519167" y="2754899"/>
              <a:ext cx="57587" cy="51830"/>
            </a:xfrm>
            <a:custGeom>
              <a:avLst/>
              <a:gdLst>
                <a:gd name="T0" fmla="*/ 200 w 200"/>
                <a:gd name="T1" fmla="*/ 0 h 170"/>
                <a:gd name="T2" fmla="*/ 200 w 200"/>
                <a:gd name="T3" fmla="*/ 170 h 170"/>
                <a:gd name="T4" fmla="*/ 0 w 200"/>
                <a:gd name="T5" fmla="*/ 170 h 170"/>
                <a:gd name="T6" fmla="*/ 0 w 200"/>
                <a:gd name="T7" fmla="*/ 0 h 170"/>
                <a:gd name="T8" fmla="*/ 200 w 200"/>
                <a:gd name="T9" fmla="*/ 0 h 170"/>
              </a:gdLst>
              <a:ahLst/>
              <a:cxnLst>
                <a:cxn ang="0">
                  <a:pos x="T0" y="T1"/>
                </a:cxn>
                <a:cxn ang="0">
                  <a:pos x="T2" y="T3"/>
                </a:cxn>
                <a:cxn ang="0">
                  <a:pos x="T4" y="T5"/>
                </a:cxn>
                <a:cxn ang="0">
                  <a:pos x="T6" y="T7"/>
                </a:cxn>
                <a:cxn ang="0">
                  <a:pos x="T8" y="T9"/>
                </a:cxn>
              </a:cxnLst>
              <a:rect l="0" t="0" r="r" b="b"/>
              <a:pathLst>
                <a:path w="200" h="170">
                  <a:moveTo>
                    <a:pt x="200" y="0"/>
                  </a:moveTo>
                  <a:cubicBezTo>
                    <a:pt x="200" y="57"/>
                    <a:pt x="200" y="110"/>
                    <a:pt x="200" y="170"/>
                  </a:cubicBezTo>
                  <a:cubicBezTo>
                    <a:pt x="131" y="170"/>
                    <a:pt x="69" y="170"/>
                    <a:pt x="0" y="170"/>
                  </a:cubicBezTo>
                  <a:cubicBezTo>
                    <a:pt x="0" y="112"/>
                    <a:pt x="0" y="61"/>
                    <a:pt x="0" y="0"/>
                  </a:cubicBezTo>
                  <a:cubicBezTo>
                    <a:pt x="61" y="0"/>
                    <a:pt x="123" y="0"/>
                    <a:pt x="200" y="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75" name="Freeform 108"/>
            <p:cNvSpPr>
              <a:spLocks/>
            </p:cNvSpPr>
            <p:nvPr/>
          </p:nvSpPr>
          <p:spPr bwMode="auto">
            <a:xfrm>
              <a:off x="3357925" y="2754899"/>
              <a:ext cx="63347" cy="51830"/>
            </a:xfrm>
            <a:custGeom>
              <a:avLst/>
              <a:gdLst>
                <a:gd name="T0" fmla="*/ 207 w 207"/>
                <a:gd name="T1" fmla="*/ 171 h 171"/>
                <a:gd name="T2" fmla="*/ 9 w 207"/>
                <a:gd name="T3" fmla="*/ 171 h 171"/>
                <a:gd name="T4" fmla="*/ 0 w 207"/>
                <a:gd name="T5" fmla="*/ 0 h 171"/>
                <a:gd name="T6" fmla="*/ 207 w 207"/>
                <a:gd name="T7" fmla="*/ 0 h 171"/>
                <a:gd name="T8" fmla="*/ 207 w 207"/>
                <a:gd name="T9" fmla="*/ 171 h 171"/>
              </a:gdLst>
              <a:ahLst/>
              <a:cxnLst>
                <a:cxn ang="0">
                  <a:pos x="T0" y="T1"/>
                </a:cxn>
                <a:cxn ang="0">
                  <a:pos x="T2" y="T3"/>
                </a:cxn>
                <a:cxn ang="0">
                  <a:pos x="T4" y="T5"/>
                </a:cxn>
                <a:cxn ang="0">
                  <a:pos x="T6" y="T7"/>
                </a:cxn>
                <a:cxn ang="0">
                  <a:pos x="T8" y="T9"/>
                </a:cxn>
              </a:cxnLst>
              <a:rect l="0" t="0" r="r" b="b"/>
              <a:pathLst>
                <a:path w="207" h="171">
                  <a:moveTo>
                    <a:pt x="207" y="171"/>
                  </a:moveTo>
                  <a:cubicBezTo>
                    <a:pt x="144" y="171"/>
                    <a:pt x="84" y="171"/>
                    <a:pt x="9" y="171"/>
                  </a:cubicBezTo>
                  <a:cubicBezTo>
                    <a:pt x="6" y="118"/>
                    <a:pt x="3" y="65"/>
                    <a:pt x="0" y="0"/>
                  </a:cubicBezTo>
                  <a:cubicBezTo>
                    <a:pt x="72" y="0"/>
                    <a:pt x="134" y="0"/>
                    <a:pt x="207" y="0"/>
                  </a:cubicBezTo>
                  <a:cubicBezTo>
                    <a:pt x="207" y="49"/>
                    <a:pt x="207" y="103"/>
                    <a:pt x="207" y="171"/>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76" name="Freeform 109"/>
            <p:cNvSpPr>
              <a:spLocks/>
            </p:cNvSpPr>
            <p:nvPr/>
          </p:nvSpPr>
          <p:spPr bwMode="auto">
            <a:xfrm>
              <a:off x="3519167" y="2622448"/>
              <a:ext cx="57587" cy="51830"/>
            </a:xfrm>
            <a:custGeom>
              <a:avLst/>
              <a:gdLst>
                <a:gd name="T0" fmla="*/ 195 w 195"/>
                <a:gd name="T1" fmla="*/ 174 h 174"/>
                <a:gd name="T2" fmla="*/ 0 w 195"/>
                <a:gd name="T3" fmla="*/ 174 h 174"/>
                <a:gd name="T4" fmla="*/ 0 w 195"/>
                <a:gd name="T5" fmla="*/ 0 h 174"/>
                <a:gd name="T6" fmla="*/ 195 w 195"/>
                <a:gd name="T7" fmla="*/ 0 h 174"/>
                <a:gd name="T8" fmla="*/ 195 w 195"/>
                <a:gd name="T9" fmla="*/ 174 h 174"/>
              </a:gdLst>
              <a:ahLst/>
              <a:cxnLst>
                <a:cxn ang="0">
                  <a:pos x="T0" y="T1"/>
                </a:cxn>
                <a:cxn ang="0">
                  <a:pos x="T2" y="T3"/>
                </a:cxn>
                <a:cxn ang="0">
                  <a:pos x="T4" y="T5"/>
                </a:cxn>
                <a:cxn ang="0">
                  <a:pos x="T6" y="T7"/>
                </a:cxn>
                <a:cxn ang="0">
                  <a:pos x="T8" y="T9"/>
                </a:cxn>
              </a:cxnLst>
              <a:rect l="0" t="0" r="r" b="b"/>
              <a:pathLst>
                <a:path w="195" h="174">
                  <a:moveTo>
                    <a:pt x="195" y="174"/>
                  </a:moveTo>
                  <a:cubicBezTo>
                    <a:pt x="128" y="174"/>
                    <a:pt x="68" y="174"/>
                    <a:pt x="0" y="174"/>
                  </a:cubicBezTo>
                  <a:cubicBezTo>
                    <a:pt x="0" y="118"/>
                    <a:pt x="0" y="64"/>
                    <a:pt x="0" y="0"/>
                  </a:cubicBezTo>
                  <a:cubicBezTo>
                    <a:pt x="61" y="0"/>
                    <a:pt x="123" y="0"/>
                    <a:pt x="195" y="0"/>
                  </a:cubicBezTo>
                  <a:cubicBezTo>
                    <a:pt x="195" y="54"/>
                    <a:pt x="195" y="108"/>
                    <a:pt x="195" y="174"/>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77" name="Freeform 110"/>
            <p:cNvSpPr>
              <a:spLocks/>
            </p:cNvSpPr>
            <p:nvPr/>
          </p:nvSpPr>
          <p:spPr bwMode="auto">
            <a:xfrm>
              <a:off x="3357925" y="2622448"/>
              <a:ext cx="63347" cy="51830"/>
            </a:xfrm>
            <a:custGeom>
              <a:avLst/>
              <a:gdLst>
                <a:gd name="T0" fmla="*/ 0 w 207"/>
                <a:gd name="T1" fmla="*/ 0 h 174"/>
                <a:gd name="T2" fmla="*/ 207 w 207"/>
                <a:gd name="T3" fmla="*/ 0 h 174"/>
                <a:gd name="T4" fmla="*/ 207 w 207"/>
                <a:gd name="T5" fmla="*/ 174 h 174"/>
                <a:gd name="T6" fmla="*/ 8 w 207"/>
                <a:gd name="T7" fmla="*/ 174 h 174"/>
                <a:gd name="T8" fmla="*/ 0 w 207"/>
                <a:gd name="T9" fmla="*/ 0 h 174"/>
              </a:gdLst>
              <a:ahLst/>
              <a:cxnLst>
                <a:cxn ang="0">
                  <a:pos x="T0" y="T1"/>
                </a:cxn>
                <a:cxn ang="0">
                  <a:pos x="T2" y="T3"/>
                </a:cxn>
                <a:cxn ang="0">
                  <a:pos x="T4" y="T5"/>
                </a:cxn>
                <a:cxn ang="0">
                  <a:pos x="T6" y="T7"/>
                </a:cxn>
                <a:cxn ang="0">
                  <a:pos x="T8" y="T9"/>
                </a:cxn>
              </a:cxnLst>
              <a:rect l="0" t="0" r="r" b="b"/>
              <a:pathLst>
                <a:path w="207" h="174">
                  <a:moveTo>
                    <a:pt x="0" y="0"/>
                  </a:moveTo>
                  <a:cubicBezTo>
                    <a:pt x="78" y="0"/>
                    <a:pt x="138" y="0"/>
                    <a:pt x="207" y="0"/>
                  </a:cubicBezTo>
                  <a:cubicBezTo>
                    <a:pt x="207" y="56"/>
                    <a:pt x="207" y="111"/>
                    <a:pt x="207" y="174"/>
                  </a:cubicBezTo>
                  <a:cubicBezTo>
                    <a:pt x="147" y="174"/>
                    <a:pt x="85" y="174"/>
                    <a:pt x="8" y="174"/>
                  </a:cubicBezTo>
                  <a:cubicBezTo>
                    <a:pt x="5" y="123"/>
                    <a:pt x="3" y="69"/>
                    <a:pt x="0" y="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78" name="Freeform 111"/>
            <p:cNvSpPr>
              <a:spLocks/>
            </p:cNvSpPr>
            <p:nvPr/>
          </p:nvSpPr>
          <p:spPr bwMode="auto">
            <a:xfrm>
              <a:off x="3519167" y="2484240"/>
              <a:ext cx="57587" cy="51830"/>
            </a:xfrm>
            <a:custGeom>
              <a:avLst/>
              <a:gdLst>
                <a:gd name="T0" fmla="*/ 0 w 193"/>
                <a:gd name="T1" fmla="*/ 0 h 171"/>
                <a:gd name="T2" fmla="*/ 193 w 193"/>
                <a:gd name="T3" fmla="*/ 0 h 171"/>
                <a:gd name="T4" fmla="*/ 193 w 193"/>
                <a:gd name="T5" fmla="*/ 171 h 171"/>
                <a:gd name="T6" fmla="*/ 0 w 193"/>
                <a:gd name="T7" fmla="*/ 171 h 171"/>
                <a:gd name="T8" fmla="*/ 0 w 193"/>
                <a:gd name="T9" fmla="*/ 0 h 171"/>
              </a:gdLst>
              <a:ahLst/>
              <a:cxnLst>
                <a:cxn ang="0">
                  <a:pos x="T0" y="T1"/>
                </a:cxn>
                <a:cxn ang="0">
                  <a:pos x="T2" y="T3"/>
                </a:cxn>
                <a:cxn ang="0">
                  <a:pos x="T4" y="T5"/>
                </a:cxn>
                <a:cxn ang="0">
                  <a:pos x="T6" y="T7"/>
                </a:cxn>
                <a:cxn ang="0">
                  <a:pos x="T8" y="T9"/>
                </a:cxn>
              </a:cxnLst>
              <a:rect l="0" t="0" r="r" b="b"/>
              <a:pathLst>
                <a:path w="193" h="171">
                  <a:moveTo>
                    <a:pt x="0" y="0"/>
                  </a:moveTo>
                  <a:cubicBezTo>
                    <a:pt x="64" y="0"/>
                    <a:pt x="123" y="0"/>
                    <a:pt x="193" y="0"/>
                  </a:cubicBezTo>
                  <a:cubicBezTo>
                    <a:pt x="193" y="54"/>
                    <a:pt x="193" y="107"/>
                    <a:pt x="193" y="171"/>
                  </a:cubicBezTo>
                  <a:cubicBezTo>
                    <a:pt x="135" y="171"/>
                    <a:pt x="73" y="171"/>
                    <a:pt x="0" y="171"/>
                  </a:cubicBezTo>
                  <a:cubicBezTo>
                    <a:pt x="0" y="122"/>
                    <a:pt x="0" y="68"/>
                    <a:pt x="0" y="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79" name="Freeform 112"/>
            <p:cNvSpPr>
              <a:spLocks/>
            </p:cNvSpPr>
            <p:nvPr/>
          </p:nvSpPr>
          <p:spPr bwMode="auto">
            <a:xfrm>
              <a:off x="3363685" y="2490000"/>
              <a:ext cx="57587" cy="46069"/>
            </a:xfrm>
            <a:custGeom>
              <a:avLst/>
              <a:gdLst>
                <a:gd name="T0" fmla="*/ 201 w 201"/>
                <a:gd name="T1" fmla="*/ 173 h 173"/>
                <a:gd name="T2" fmla="*/ 0 w 201"/>
                <a:gd name="T3" fmla="*/ 173 h 173"/>
                <a:gd name="T4" fmla="*/ 0 w 201"/>
                <a:gd name="T5" fmla="*/ 0 h 173"/>
                <a:gd name="T6" fmla="*/ 201 w 201"/>
                <a:gd name="T7" fmla="*/ 0 h 173"/>
                <a:gd name="T8" fmla="*/ 201 w 201"/>
                <a:gd name="T9" fmla="*/ 173 h 173"/>
              </a:gdLst>
              <a:ahLst/>
              <a:cxnLst>
                <a:cxn ang="0">
                  <a:pos x="T0" y="T1"/>
                </a:cxn>
                <a:cxn ang="0">
                  <a:pos x="T2" y="T3"/>
                </a:cxn>
                <a:cxn ang="0">
                  <a:pos x="T4" y="T5"/>
                </a:cxn>
                <a:cxn ang="0">
                  <a:pos x="T6" y="T7"/>
                </a:cxn>
                <a:cxn ang="0">
                  <a:pos x="T8" y="T9"/>
                </a:cxn>
              </a:cxnLst>
              <a:rect l="0" t="0" r="r" b="b"/>
              <a:pathLst>
                <a:path w="201" h="173">
                  <a:moveTo>
                    <a:pt x="201" y="173"/>
                  </a:moveTo>
                  <a:cubicBezTo>
                    <a:pt x="128" y="173"/>
                    <a:pt x="68" y="173"/>
                    <a:pt x="0" y="173"/>
                  </a:cubicBezTo>
                  <a:cubicBezTo>
                    <a:pt x="0" y="114"/>
                    <a:pt x="0" y="60"/>
                    <a:pt x="0" y="0"/>
                  </a:cubicBezTo>
                  <a:cubicBezTo>
                    <a:pt x="69" y="0"/>
                    <a:pt x="132" y="0"/>
                    <a:pt x="201" y="0"/>
                  </a:cubicBezTo>
                  <a:cubicBezTo>
                    <a:pt x="201" y="58"/>
                    <a:pt x="201" y="112"/>
                    <a:pt x="201" y="173"/>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80" name="Freeform 113"/>
            <p:cNvSpPr>
              <a:spLocks/>
            </p:cNvSpPr>
            <p:nvPr/>
          </p:nvSpPr>
          <p:spPr bwMode="auto">
            <a:xfrm>
              <a:off x="3519167" y="2346032"/>
              <a:ext cx="57587" cy="51830"/>
            </a:xfrm>
            <a:custGeom>
              <a:avLst/>
              <a:gdLst>
                <a:gd name="T0" fmla="*/ 0 w 197"/>
                <a:gd name="T1" fmla="*/ 169 h 169"/>
                <a:gd name="T2" fmla="*/ 0 w 197"/>
                <a:gd name="T3" fmla="*/ 0 h 169"/>
                <a:gd name="T4" fmla="*/ 197 w 197"/>
                <a:gd name="T5" fmla="*/ 0 h 169"/>
                <a:gd name="T6" fmla="*/ 197 w 197"/>
                <a:gd name="T7" fmla="*/ 169 h 169"/>
                <a:gd name="T8" fmla="*/ 0 w 197"/>
                <a:gd name="T9" fmla="*/ 169 h 169"/>
              </a:gdLst>
              <a:ahLst/>
              <a:cxnLst>
                <a:cxn ang="0">
                  <a:pos x="T0" y="T1"/>
                </a:cxn>
                <a:cxn ang="0">
                  <a:pos x="T2" y="T3"/>
                </a:cxn>
                <a:cxn ang="0">
                  <a:pos x="T4" y="T5"/>
                </a:cxn>
                <a:cxn ang="0">
                  <a:pos x="T6" y="T7"/>
                </a:cxn>
                <a:cxn ang="0">
                  <a:pos x="T8" y="T9"/>
                </a:cxn>
              </a:cxnLst>
              <a:rect l="0" t="0" r="r" b="b"/>
              <a:pathLst>
                <a:path w="197" h="169">
                  <a:moveTo>
                    <a:pt x="0" y="169"/>
                  </a:moveTo>
                  <a:cubicBezTo>
                    <a:pt x="0" y="113"/>
                    <a:pt x="0" y="62"/>
                    <a:pt x="0" y="0"/>
                  </a:cubicBezTo>
                  <a:cubicBezTo>
                    <a:pt x="63" y="0"/>
                    <a:pt x="125" y="0"/>
                    <a:pt x="197" y="0"/>
                  </a:cubicBezTo>
                  <a:cubicBezTo>
                    <a:pt x="197" y="52"/>
                    <a:pt x="197" y="106"/>
                    <a:pt x="197" y="169"/>
                  </a:cubicBezTo>
                  <a:cubicBezTo>
                    <a:pt x="138" y="169"/>
                    <a:pt x="76" y="169"/>
                    <a:pt x="0" y="169"/>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81" name="Freeform 114"/>
            <p:cNvSpPr>
              <a:spLocks/>
            </p:cNvSpPr>
            <p:nvPr/>
          </p:nvSpPr>
          <p:spPr bwMode="auto">
            <a:xfrm>
              <a:off x="3357925" y="2346032"/>
              <a:ext cx="63347" cy="51830"/>
            </a:xfrm>
            <a:custGeom>
              <a:avLst/>
              <a:gdLst>
                <a:gd name="T0" fmla="*/ 211 w 211"/>
                <a:gd name="T1" fmla="*/ 0 h 169"/>
                <a:gd name="T2" fmla="*/ 211 w 211"/>
                <a:gd name="T3" fmla="*/ 169 h 169"/>
                <a:gd name="T4" fmla="*/ 8 w 211"/>
                <a:gd name="T5" fmla="*/ 169 h 169"/>
                <a:gd name="T6" fmla="*/ 0 w 211"/>
                <a:gd name="T7" fmla="*/ 0 h 169"/>
                <a:gd name="T8" fmla="*/ 211 w 211"/>
                <a:gd name="T9" fmla="*/ 0 h 169"/>
              </a:gdLst>
              <a:ahLst/>
              <a:cxnLst>
                <a:cxn ang="0">
                  <a:pos x="T0" y="T1"/>
                </a:cxn>
                <a:cxn ang="0">
                  <a:pos x="T2" y="T3"/>
                </a:cxn>
                <a:cxn ang="0">
                  <a:pos x="T4" y="T5"/>
                </a:cxn>
                <a:cxn ang="0">
                  <a:pos x="T6" y="T7"/>
                </a:cxn>
                <a:cxn ang="0">
                  <a:pos x="T8" y="T9"/>
                </a:cxn>
              </a:cxnLst>
              <a:rect l="0" t="0" r="r" b="b"/>
              <a:pathLst>
                <a:path w="211" h="169">
                  <a:moveTo>
                    <a:pt x="211" y="0"/>
                  </a:moveTo>
                  <a:cubicBezTo>
                    <a:pt x="211" y="58"/>
                    <a:pt x="211" y="110"/>
                    <a:pt x="211" y="169"/>
                  </a:cubicBezTo>
                  <a:cubicBezTo>
                    <a:pt x="147" y="169"/>
                    <a:pt x="85" y="169"/>
                    <a:pt x="8" y="169"/>
                  </a:cubicBezTo>
                  <a:cubicBezTo>
                    <a:pt x="6" y="119"/>
                    <a:pt x="3" y="65"/>
                    <a:pt x="0" y="0"/>
                  </a:cubicBezTo>
                  <a:cubicBezTo>
                    <a:pt x="72" y="0"/>
                    <a:pt x="134" y="0"/>
                    <a:pt x="211" y="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82" name="Freeform 115"/>
            <p:cNvSpPr>
              <a:spLocks/>
            </p:cNvSpPr>
            <p:nvPr/>
          </p:nvSpPr>
          <p:spPr bwMode="auto">
            <a:xfrm>
              <a:off x="3513410" y="2213585"/>
              <a:ext cx="63347" cy="46069"/>
            </a:xfrm>
            <a:custGeom>
              <a:avLst/>
              <a:gdLst>
                <a:gd name="T0" fmla="*/ 0 w 198"/>
                <a:gd name="T1" fmla="*/ 168 h 168"/>
                <a:gd name="T2" fmla="*/ 0 w 198"/>
                <a:gd name="T3" fmla="*/ 0 h 168"/>
                <a:gd name="T4" fmla="*/ 198 w 198"/>
                <a:gd name="T5" fmla="*/ 0 h 168"/>
                <a:gd name="T6" fmla="*/ 198 w 198"/>
                <a:gd name="T7" fmla="*/ 168 h 168"/>
                <a:gd name="T8" fmla="*/ 0 w 198"/>
                <a:gd name="T9" fmla="*/ 168 h 168"/>
              </a:gdLst>
              <a:ahLst/>
              <a:cxnLst>
                <a:cxn ang="0">
                  <a:pos x="T0" y="T1"/>
                </a:cxn>
                <a:cxn ang="0">
                  <a:pos x="T2" y="T3"/>
                </a:cxn>
                <a:cxn ang="0">
                  <a:pos x="T4" y="T5"/>
                </a:cxn>
                <a:cxn ang="0">
                  <a:pos x="T6" y="T7"/>
                </a:cxn>
                <a:cxn ang="0">
                  <a:pos x="T8" y="T9"/>
                </a:cxn>
              </a:cxnLst>
              <a:rect l="0" t="0" r="r" b="b"/>
              <a:pathLst>
                <a:path w="198" h="168">
                  <a:moveTo>
                    <a:pt x="0" y="168"/>
                  </a:moveTo>
                  <a:cubicBezTo>
                    <a:pt x="0" y="112"/>
                    <a:pt x="0" y="61"/>
                    <a:pt x="0" y="0"/>
                  </a:cubicBezTo>
                  <a:cubicBezTo>
                    <a:pt x="64" y="0"/>
                    <a:pt x="126" y="0"/>
                    <a:pt x="198" y="0"/>
                  </a:cubicBezTo>
                  <a:cubicBezTo>
                    <a:pt x="198" y="52"/>
                    <a:pt x="198" y="105"/>
                    <a:pt x="198" y="168"/>
                  </a:cubicBezTo>
                  <a:cubicBezTo>
                    <a:pt x="139" y="168"/>
                    <a:pt x="77" y="168"/>
                    <a:pt x="0" y="168"/>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83" name="Freeform 116"/>
            <p:cNvSpPr>
              <a:spLocks/>
            </p:cNvSpPr>
            <p:nvPr/>
          </p:nvSpPr>
          <p:spPr bwMode="auto">
            <a:xfrm>
              <a:off x="3363685" y="2213585"/>
              <a:ext cx="57587" cy="46069"/>
            </a:xfrm>
            <a:custGeom>
              <a:avLst/>
              <a:gdLst>
                <a:gd name="T0" fmla="*/ 0 w 201"/>
                <a:gd name="T1" fmla="*/ 169 h 169"/>
                <a:gd name="T2" fmla="*/ 0 w 201"/>
                <a:gd name="T3" fmla="*/ 0 h 169"/>
                <a:gd name="T4" fmla="*/ 201 w 201"/>
                <a:gd name="T5" fmla="*/ 0 h 169"/>
                <a:gd name="T6" fmla="*/ 201 w 201"/>
                <a:gd name="T7" fmla="*/ 169 h 169"/>
                <a:gd name="T8" fmla="*/ 0 w 201"/>
                <a:gd name="T9" fmla="*/ 169 h 169"/>
              </a:gdLst>
              <a:ahLst/>
              <a:cxnLst>
                <a:cxn ang="0">
                  <a:pos x="T0" y="T1"/>
                </a:cxn>
                <a:cxn ang="0">
                  <a:pos x="T2" y="T3"/>
                </a:cxn>
                <a:cxn ang="0">
                  <a:pos x="T4" y="T5"/>
                </a:cxn>
                <a:cxn ang="0">
                  <a:pos x="T6" y="T7"/>
                </a:cxn>
                <a:cxn ang="0">
                  <a:pos x="T8" y="T9"/>
                </a:cxn>
              </a:cxnLst>
              <a:rect l="0" t="0" r="r" b="b"/>
              <a:pathLst>
                <a:path w="201" h="169">
                  <a:moveTo>
                    <a:pt x="0" y="169"/>
                  </a:moveTo>
                  <a:cubicBezTo>
                    <a:pt x="0" y="111"/>
                    <a:pt x="0" y="60"/>
                    <a:pt x="0" y="0"/>
                  </a:cubicBezTo>
                  <a:cubicBezTo>
                    <a:pt x="67" y="0"/>
                    <a:pt x="129" y="0"/>
                    <a:pt x="201" y="0"/>
                  </a:cubicBezTo>
                  <a:cubicBezTo>
                    <a:pt x="201" y="52"/>
                    <a:pt x="201" y="106"/>
                    <a:pt x="201" y="169"/>
                  </a:cubicBezTo>
                  <a:cubicBezTo>
                    <a:pt x="140" y="169"/>
                    <a:pt x="78" y="169"/>
                    <a:pt x="0" y="169"/>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84" name="Freeform 117"/>
            <p:cNvSpPr>
              <a:spLocks/>
            </p:cNvSpPr>
            <p:nvPr/>
          </p:nvSpPr>
          <p:spPr bwMode="auto">
            <a:xfrm>
              <a:off x="3876204" y="2754899"/>
              <a:ext cx="57587" cy="51830"/>
            </a:xfrm>
            <a:custGeom>
              <a:avLst/>
              <a:gdLst>
                <a:gd name="T0" fmla="*/ 0 w 205"/>
                <a:gd name="T1" fmla="*/ 0 h 171"/>
                <a:gd name="T2" fmla="*/ 196 w 205"/>
                <a:gd name="T3" fmla="*/ 0 h 171"/>
                <a:gd name="T4" fmla="*/ 205 w 205"/>
                <a:gd name="T5" fmla="*/ 171 h 171"/>
                <a:gd name="T6" fmla="*/ 0 w 205"/>
                <a:gd name="T7" fmla="*/ 171 h 171"/>
                <a:gd name="T8" fmla="*/ 0 w 205"/>
                <a:gd name="T9" fmla="*/ 0 h 171"/>
              </a:gdLst>
              <a:ahLst/>
              <a:cxnLst>
                <a:cxn ang="0">
                  <a:pos x="T0" y="T1"/>
                </a:cxn>
                <a:cxn ang="0">
                  <a:pos x="T2" y="T3"/>
                </a:cxn>
                <a:cxn ang="0">
                  <a:pos x="T4" y="T5"/>
                </a:cxn>
                <a:cxn ang="0">
                  <a:pos x="T6" y="T7"/>
                </a:cxn>
                <a:cxn ang="0">
                  <a:pos x="T8" y="T9"/>
                </a:cxn>
              </a:cxnLst>
              <a:rect l="0" t="0" r="r" b="b"/>
              <a:pathLst>
                <a:path w="205" h="171">
                  <a:moveTo>
                    <a:pt x="0" y="0"/>
                  </a:moveTo>
                  <a:cubicBezTo>
                    <a:pt x="62" y="0"/>
                    <a:pt x="122" y="0"/>
                    <a:pt x="196" y="0"/>
                  </a:cubicBezTo>
                  <a:cubicBezTo>
                    <a:pt x="199" y="53"/>
                    <a:pt x="202" y="106"/>
                    <a:pt x="205" y="171"/>
                  </a:cubicBezTo>
                  <a:cubicBezTo>
                    <a:pt x="134" y="171"/>
                    <a:pt x="72" y="171"/>
                    <a:pt x="0" y="171"/>
                  </a:cubicBezTo>
                  <a:cubicBezTo>
                    <a:pt x="0" y="122"/>
                    <a:pt x="0" y="68"/>
                    <a:pt x="0" y="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85" name="Freeform 118"/>
            <p:cNvSpPr>
              <a:spLocks/>
            </p:cNvSpPr>
            <p:nvPr/>
          </p:nvSpPr>
          <p:spPr bwMode="auto">
            <a:xfrm>
              <a:off x="3720722" y="2754899"/>
              <a:ext cx="57587" cy="51830"/>
            </a:xfrm>
            <a:custGeom>
              <a:avLst/>
              <a:gdLst>
                <a:gd name="T0" fmla="*/ 200 w 200"/>
                <a:gd name="T1" fmla="*/ 0 h 172"/>
                <a:gd name="T2" fmla="*/ 200 w 200"/>
                <a:gd name="T3" fmla="*/ 172 h 172"/>
                <a:gd name="T4" fmla="*/ 0 w 200"/>
                <a:gd name="T5" fmla="*/ 172 h 172"/>
                <a:gd name="T6" fmla="*/ 0 w 200"/>
                <a:gd name="T7" fmla="*/ 0 h 172"/>
                <a:gd name="T8" fmla="*/ 200 w 200"/>
                <a:gd name="T9" fmla="*/ 0 h 172"/>
              </a:gdLst>
              <a:ahLst/>
              <a:cxnLst>
                <a:cxn ang="0">
                  <a:pos x="T0" y="T1"/>
                </a:cxn>
                <a:cxn ang="0">
                  <a:pos x="T2" y="T3"/>
                </a:cxn>
                <a:cxn ang="0">
                  <a:pos x="T4" y="T5"/>
                </a:cxn>
                <a:cxn ang="0">
                  <a:pos x="T6" y="T7"/>
                </a:cxn>
                <a:cxn ang="0">
                  <a:pos x="T8" y="T9"/>
                </a:cxn>
              </a:cxnLst>
              <a:rect l="0" t="0" r="r" b="b"/>
              <a:pathLst>
                <a:path w="200" h="172">
                  <a:moveTo>
                    <a:pt x="200" y="0"/>
                  </a:moveTo>
                  <a:cubicBezTo>
                    <a:pt x="200" y="62"/>
                    <a:pt x="200" y="114"/>
                    <a:pt x="200" y="172"/>
                  </a:cubicBezTo>
                  <a:cubicBezTo>
                    <a:pt x="133" y="172"/>
                    <a:pt x="71" y="172"/>
                    <a:pt x="0" y="172"/>
                  </a:cubicBezTo>
                  <a:cubicBezTo>
                    <a:pt x="0" y="114"/>
                    <a:pt x="0" y="60"/>
                    <a:pt x="0" y="0"/>
                  </a:cubicBezTo>
                  <a:cubicBezTo>
                    <a:pt x="67" y="0"/>
                    <a:pt x="129" y="0"/>
                    <a:pt x="200" y="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86" name="Freeform 119"/>
            <p:cNvSpPr>
              <a:spLocks/>
            </p:cNvSpPr>
            <p:nvPr/>
          </p:nvSpPr>
          <p:spPr bwMode="auto">
            <a:xfrm>
              <a:off x="3870447" y="2622448"/>
              <a:ext cx="63347" cy="51830"/>
            </a:xfrm>
            <a:custGeom>
              <a:avLst/>
              <a:gdLst>
                <a:gd name="T0" fmla="*/ 200 w 200"/>
                <a:gd name="T1" fmla="*/ 175 h 175"/>
                <a:gd name="T2" fmla="*/ 0 w 200"/>
                <a:gd name="T3" fmla="*/ 175 h 175"/>
                <a:gd name="T4" fmla="*/ 0 w 200"/>
                <a:gd name="T5" fmla="*/ 0 h 175"/>
                <a:gd name="T6" fmla="*/ 200 w 200"/>
                <a:gd name="T7" fmla="*/ 0 h 175"/>
                <a:gd name="T8" fmla="*/ 200 w 200"/>
                <a:gd name="T9" fmla="*/ 175 h 175"/>
              </a:gdLst>
              <a:ahLst/>
              <a:cxnLst>
                <a:cxn ang="0">
                  <a:pos x="T0" y="T1"/>
                </a:cxn>
                <a:cxn ang="0">
                  <a:pos x="T2" y="T3"/>
                </a:cxn>
                <a:cxn ang="0">
                  <a:pos x="T4" y="T5"/>
                </a:cxn>
                <a:cxn ang="0">
                  <a:pos x="T6" y="T7"/>
                </a:cxn>
                <a:cxn ang="0">
                  <a:pos x="T8" y="T9"/>
                </a:cxn>
              </a:cxnLst>
              <a:rect l="0" t="0" r="r" b="b"/>
              <a:pathLst>
                <a:path w="200" h="175">
                  <a:moveTo>
                    <a:pt x="200" y="175"/>
                  </a:moveTo>
                  <a:cubicBezTo>
                    <a:pt x="125" y="175"/>
                    <a:pt x="66" y="175"/>
                    <a:pt x="0" y="175"/>
                  </a:cubicBezTo>
                  <a:cubicBezTo>
                    <a:pt x="0" y="116"/>
                    <a:pt x="0" y="61"/>
                    <a:pt x="0" y="0"/>
                  </a:cubicBezTo>
                  <a:cubicBezTo>
                    <a:pt x="68" y="0"/>
                    <a:pt x="130" y="0"/>
                    <a:pt x="200" y="0"/>
                  </a:cubicBezTo>
                  <a:cubicBezTo>
                    <a:pt x="200" y="60"/>
                    <a:pt x="200" y="114"/>
                    <a:pt x="200" y="175"/>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87" name="Freeform 120"/>
            <p:cNvSpPr>
              <a:spLocks/>
            </p:cNvSpPr>
            <p:nvPr/>
          </p:nvSpPr>
          <p:spPr bwMode="auto">
            <a:xfrm>
              <a:off x="3720722" y="2622448"/>
              <a:ext cx="57587" cy="51830"/>
            </a:xfrm>
            <a:custGeom>
              <a:avLst/>
              <a:gdLst>
                <a:gd name="T0" fmla="*/ 201 w 201"/>
                <a:gd name="T1" fmla="*/ 0 h 172"/>
                <a:gd name="T2" fmla="*/ 201 w 201"/>
                <a:gd name="T3" fmla="*/ 172 h 172"/>
                <a:gd name="T4" fmla="*/ 0 w 201"/>
                <a:gd name="T5" fmla="*/ 172 h 172"/>
                <a:gd name="T6" fmla="*/ 0 w 201"/>
                <a:gd name="T7" fmla="*/ 0 h 172"/>
                <a:gd name="T8" fmla="*/ 201 w 201"/>
                <a:gd name="T9" fmla="*/ 0 h 172"/>
              </a:gdLst>
              <a:ahLst/>
              <a:cxnLst>
                <a:cxn ang="0">
                  <a:pos x="T0" y="T1"/>
                </a:cxn>
                <a:cxn ang="0">
                  <a:pos x="T2" y="T3"/>
                </a:cxn>
                <a:cxn ang="0">
                  <a:pos x="T4" y="T5"/>
                </a:cxn>
                <a:cxn ang="0">
                  <a:pos x="T6" y="T7"/>
                </a:cxn>
                <a:cxn ang="0">
                  <a:pos x="T8" y="T9"/>
                </a:cxn>
              </a:cxnLst>
              <a:rect l="0" t="0" r="r" b="b"/>
              <a:pathLst>
                <a:path w="201" h="172">
                  <a:moveTo>
                    <a:pt x="201" y="0"/>
                  </a:moveTo>
                  <a:cubicBezTo>
                    <a:pt x="201" y="61"/>
                    <a:pt x="201" y="113"/>
                    <a:pt x="201" y="172"/>
                  </a:cubicBezTo>
                  <a:cubicBezTo>
                    <a:pt x="134" y="172"/>
                    <a:pt x="72" y="172"/>
                    <a:pt x="0" y="172"/>
                  </a:cubicBezTo>
                  <a:cubicBezTo>
                    <a:pt x="0" y="117"/>
                    <a:pt x="0" y="63"/>
                    <a:pt x="0" y="0"/>
                  </a:cubicBezTo>
                  <a:cubicBezTo>
                    <a:pt x="64" y="0"/>
                    <a:pt x="126" y="0"/>
                    <a:pt x="201" y="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88" name="Freeform 121"/>
            <p:cNvSpPr>
              <a:spLocks/>
            </p:cNvSpPr>
            <p:nvPr/>
          </p:nvSpPr>
          <p:spPr bwMode="auto">
            <a:xfrm>
              <a:off x="3876204" y="2484240"/>
              <a:ext cx="57587" cy="51830"/>
            </a:xfrm>
            <a:custGeom>
              <a:avLst/>
              <a:gdLst>
                <a:gd name="T0" fmla="*/ 0 w 196"/>
                <a:gd name="T1" fmla="*/ 0 h 172"/>
                <a:gd name="T2" fmla="*/ 196 w 196"/>
                <a:gd name="T3" fmla="*/ 0 h 172"/>
                <a:gd name="T4" fmla="*/ 196 w 196"/>
                <a:gd name="T5" fmla="*/ 172 h 172"/>
                <a:gd name="T6" fmla="*/ 0 w 196"/>
                <a:gd name="T7" fmla="*/ 172 h 172"/>
                <a:gd name="T8" fmla="*/ 0 w 196"/>
                <a:gd name="T9" fmla="*/ 0 h 172"/>
              </a:gdLst>
              <a:ahLst/>
              <a:cxnLst>
                <a:cxn ang="0">
                  <a:pos x="T0" y="T1"/>
                </a:cxn>
                <a:cxn ang="0">
                  <a:pos x="T2" y="T3"/>
                </a:cxn>
                <a:cxn ang="0">
                  <a:pos x="T4" y="T5"/>
                </a:cxn>
                <a:cxn ang="0">
                  <a:pos x="T6" y="T7"/>
                </a:cxn>
                <a:cxn ang="0">
                  <a:pos x="T8" y="T9"/>
                </a:cxn>
              </a:cxnLst>
              <a:rect l="0" t="0" r="r" b="b"/>
              <a:pathLst>
                <a:path w="196" h="172">
                  <a:moveTo>
                    <a:pt x="0" y="0"/>
                  </a:moveTo>
                  <a:cubicBezTo>
                    <a:pt x="67" y="0"/>
                    <a:pt x="126" y="0"/>
                    <a:pt x="196" y="0"/>
                  </a:cubicBezTo>
                  <a:cubicBezTo>
                    <a:pt x="196" y="56"/>
                    <a:pt x="196" y="109"/>
                    <a:pt x="196" y="172"/>
                  </a:cubicBezTo>
                  <a:cubicBezTo>
                    <a:pt x="134" y="172"/>
                    <a:pt x="72" y="172"/>
                    <a:pt x="0" y="172"/>
                  </a:cubicBezTo>
                  <a:cubicBezTo>
                    <a:pt x="0" y="120"/>
                    <a:pt x="0" y="66"/>
                    <a:pt x="0" y="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89" name="Freeform 122"/>
            <p:cNvSpPr>
              <a:spLocks/>
            </p:cNvSpPr>
            <p:nvPr/>
          </p:nvSpPr>
          <p:spPr bwMode="auto">
            <a:xfrm>
              <a:off x="3720722" y="2490000"/>
              <a:ext cx="57587" cy="51830"/>
            </a:xfrm>
            <a:custGeom>
              <a:avLst/>
              <a:gdLst>
                <a:gd name="T0" fmla="*/ 197 w 197"/>
                <a:gd name="T1" fmla="*/ 173 h 173"/>
                <a:gd name="T2" fmla="*/ 0 w 197"/>
                <a:gd name="T3" fmla="*/ 173 h 173"/>
                <a:gd name="T4" fmla="*/ 0 w 197"/>
                <a:gd name="T5" fmla="*/ 0 h 173"/>
                <a:gd name="T6" fmla="*/ 197 w 197"/>
                <a:gd name="T7" fmla="*/ 0 h 173"/>
                <a:gd name="T8" fmla="*/ 197 w 197"/>
                <a:gd name="T9" fmla="*/ 173 h 173"/>
              </a:gdLst>
              <a:ahLst/>
              <a:cxnLst>
                <a:cxn ang="0">
                  <a:pos x="T0" y="T1"/>
                </a:cxn>
                <a:cxn ang="0">
                  <a:pos x="T2" y="T3"/>
                </a:cxn>
                <a:cxn ang="0">
                  <a:pos x="T4" y="T5"/>
                </a:cxn>
                <a:cxn ang="0">
                  <a:pos x="T6" y="T7"/>
                </a:cxn>
                <a:cxn ang="0">
                  <a:pos x="T8" y="T9"/>
                </a:cxn>
              </a:cxnLst>
              <a:rect l="0" t="0" r="r" b="b"/>
              <a:pathLst>
                <a:path w="197" h="173">
                  <a:moveTo>
                    <a:pt x="197" y="173"/>
                  </a:moveTo>
                  <a:cubicBezTo>
                    <a:pt x="127" y="173"/>
                    <a:pt x="68" y="173"/>
                    <a:pt x="0" y="173"/>
                  </a:cubicBezTo>
                  <a:cubicBezTo>
                    <a:pt x="0" y="115"/>
                    <a:pt x="0" y="62"/>
                    <a:pt x="0" y="0"/>
                  </a:cubicBezTo>
                  <a:cubicBezTo>
                    <a:pt x="64" y="0"/>
                    <a:pt x="126" y="0"/>
                    <a:pt x="197" y="0"/>
                  </a:cubicBezTo>
                  <a:cubicBezTo>
                    <a:pt x="197" y="55"/>
                    <a:pt x="197" y="109"/>
                    <a:pt x="197" y="173"/>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98" name="Freeform 132"/>
            <p:cNvSpPr>
              <a:spLocks/>
            </p:cNvSpPr>
            <p:nvPr/>
          </p:nvSpPr>
          <p:spPr bwMode="auto">
            <a:xfrm>
              <a:off x="3991377" y="2530309"/>
              <a:ext cx="17278" cy="23035"/>
            </a:xfrm>
            <a:custGeom>
              <a:avLst/>
              <a:gdLst>
                <a:gd name="T0" fmla="*/ 1 w 65"/>
                <a:gd name="T1" fmla="*/ 75 h 75"/>
                <a:gd name="T2" fmla="*/ 0 w 65"/>
                <a:gd name="T3" fmla="*/ 1 h 75"/>
                <a:gd name="T4" fmla="*/ 64 w 65"/>
                <a:gd name="T5" fmla="*/ 0 h 75"/>
                <a:gd name="T6" fmla="*/ 65 w 65"/>
                <a:gd name="T7" fmla="*/ 75 h 75"/>
                <a:gd name="T8" fmla="*/ 1 w 65"/>
                <a:gd name="T9" fmla="*/ 75 h 75"/>
              </a:gdLst>
              <a:ahLst/>
              <a:cxnLst>
                <a:cxn ang="0">
                  <a:pos x="T0" y="T1"/>
                </a:cxn>
                <a:cxn ang="0">
                  <a:pos x="T2" y="T3"/>
                </a:cxn>
                <a:cxn ang="0">
                  <a:pos x="T4" y="T5"/>
                </a:cxn>
                <a:cxn ang="0">
                  <a:pos x="T6" y="T7"/>
                </a:cxn>
                <a:cxn ang="0">
                  <a:pos x="T8" y="T9"/>
                </a:cxn>
              </a:cxnLst>
              <a:rect l="0" t="0" r="r" b="b"/>
              <a:pathLst>
                <a:path w="65" h="75">
                  <a:moveTo>
                    <a:pt x="1" y="75"/>
                  </a:moveTo>
                  <a:lnTo>
                    <a:pt x="0" y="1"/>
                  </a:lnTo>
                  <a:lnTo>
                    <a:pt x="64" y="0"/>
                  </a:lnTo>
                  <a:lnTo>
                    <a:pt x="65" y="75"/>
                  </a:lnTo>
                  <a:lnTo>
                    <a:pt x="1" y="75"/>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9" name="Group 102" descr="picture representing the &quot;Assemblers&quot;"/>
          <p:cNvGrpSpPr/>
          <p:nvPr/>
        </p:nvGrpSpPr>
        <p:grpSpPr>
          <a:xfrm>
            <a:off x="1564526" y="3397881"/>
            <a:ext cx="427831" cy="524329"/>
            <a:chOff x="6632575" y="4940300"/>
            <a:chExt cx="733425" cy="842963"/>
          </a:xfrm>
          <a:solidFill>
            <a:srgbClr val="8F9092"/>
          </a:solidFill>
        </p:grpSpPr>
        <p:sp>
          <p:nvSpPr>
            <p:cNvPr id="104" name="Freeform 63"/>
            <p:cNvSpPr>
              <a:spLocks/>
            </p:cNvSpPr>
            <p:nvPr/>
          </p:nvSpPr>
          <p:spPr bwMode="auto">
            <a:xfrm>
              <a:off x="6781800" y="5135563"/>
              <a:ext cx="87313" cy="106363"/>
            </a:xfrm>
            <a:custGeom>
              <a:avLst/>
              <a:gdLst>
                <a:gd name="T0" fmla="*/ 166 w 278"/>
                <a:gd name="T1" fmla="*/ 17 h 333"/>
                <a:gd name="T2" fmla="*/ 165 w 278"/>
                <a:gd name="T3" fmla="*/ 44 h 333"/>
                <a:gd name="T4" fmla="*/ 166 w 278"/>
                <a:gd name="T5" fmla="*/ 59 h 333"/>
                <a:gd name="T6" fmla="*/ 175 w 278"/>
                <a:gd name="T7" fmla="*/ 65 h 333"/>
                <a:gd name="T8" fmla="*/ 201 w 278"/>
                <a:gd name="T9" fmla="*/ 77 h 333"/>
                <a:gd name="T10" fmla="*/ 232 w 278"/>
                <a:gd name="T11" fmla="*/ 96 h 333"/>
                <a:gd name="T12" fmla="*/ 251 w 278"/>
                <a:gd name="T13" fmla="*/ 114 h 333"/>
                <a:gd name="T14" fmla="*/ 264 w 278"/>
                <a:gd name="T15" fmla="*/ 129 h 333"/>
                <a:gd name="T16" fmla="*/ 273 w 278"/>
                <a:gd name="T17" fmla="*/ 150 h 333"/>
                <a:gd name="T18" fmla="*/ 278 w 278"/>
                <a:gd name="T19" fmla="*/ 173 h 333"/>
                <a:gd name="T20" fmla="*/ 276 w 278"/>
                <a:gd name="T21" fmla="*/ 202 h 333"/>
                <a:gd name="T22" fmla="*/ 267 w 278"/>
                <a:gd name="T23" fmla="*/ 233 h 333"/>
                <a:gd name="T24" fmla="*/ 248 w 278"/>
                <a:gd name="T25" fmla="*/ 267 h 333"/>
                <a:gd name="T26" fmla="*/ 226 w 278"/>
                <a:gd name="T27" fmla="*/ 293 h 333"/>
                <a:gd name="T28" fmla="*/ 203 w 278"/>
                <a:gd name="T29" fmla="*/ 312 h 333"/>
                <a:gd name="T30" fmla="*/ 180 w 278"/>
                <a:gd name="T31" fmla="*/ 324 h 333"/>
                <a:gd name="T32" fmla="*/ 156 w 278"/>
                <a:gd name="T33" fmla="*/ 331 h 333"/>
                <a:gd name="T34" fmla="*/ 134 w 278"/>
                <a:gd name="T35" fmla="*/ 333 h 333"/>
                <a:gd name="T36" fmla="*/ 112 w 278"/>
                <a:gd name="T37" fmla="*/ 331 h 333"/>
                <a:gd name="T38" fmla="*/ 92 w 278"/>
                <a:gd name="T39" fmla="*/ 325 h 333"/>
                <a:gd name="T40" fmla="*/ 76 w 278"/>
                <a:gd name="T41" fmla="*/ 317 h 333"/>
                <a:gd name="T42" fmla="*/ 61 w 278"/>
                <a:gd name="T43" fmla="*/ 307 h 333"/>
                <a:gd name="T44" fmla="*/ 48 w 278"/>
                <a:gd name="T45" fmla="*/ 296 h 333"/>
                <a:gd name="T46" fmla="*/ 38 w 278"/>
                <a:gd name="T47" fmla="*/ 283 h 333"/>
                <a:gd name="T48" fmla="*/ 26 w 278"/>
                <a:gd name="T49" fmla="*/ 259 h 333"/>
                <a:gd name="T50" fmla="*/ 17 w 278"/>
                <a:gd name="T51" fmla="*/ 226 h 333"/>
                <a:gd name="T52" fmla="*/ 11 w 278"/>
                <a:gd name="T53" fmla="*/ 191 h 333"/>
                <a:gd name="T54" fmla="*/ 4 w 278"/>
                <a:gd name="T55" fmla="*/ 167 h 333"/>
                <a:gd name="T56" fmla="*/ 0 w 278"/>
                <a:gd name="T57" fmla="*/ 153 h 333"/>
                <a:gd name="T58" fmla="*/ 0 w 278"/>
                <a:gd name="T59" fmla="*/ 147 h 333"/>
                <a:gd name="T60" fmla="*/ 4 w 278"/>
                <a:gd name="T61" fmla="*/ 143 h 333"/>
                <a:gd name="T62" fmla="*/ 12 w 278"/>
                <a:gd name="T63" fmla="*/ 140 h 333"/>
                <a:gd name="T64" fmla="*/ 25 w 278"/>
                <a:gd name="T65" fmla="*/ 140 h 333"/>
                <a:gd name="T66" fmla="*/ 36 w 278"/>
                <a:gd name="T67" fmla="*/ 142 h 333"/>
                <a:gd name="T68" fmla="*/ 46 w 278"/>
                <a:gd name="T69" fmla="*/ 149 h 333"/>
                <a:gd name="T70" fmla="*/ 53 w 278"/>
                <a:gd name="T71" fmla="*/ 158 h 333"/>
                <a:gd name="T72" fmla="*/ 68 w 278"/>
                <a:gd name="T73" fmla="*/ 186 h 333"/>
                <a:gd name="T74" fmla="*/ 82 w 278"/>
                <a:gd name="T75" fmla="*/ 213 h 333"/>
                <a:gd name="T76" fmla="*/ 89 w 278"/>
                <a:gd name="T77" fmla="*/ 221 h 333"/>
                <a:gd name="T78" fmla="*/ 98 w 278"/>
                <a:gd name="T79" fmla="*/ 227 h 333"/>
                <a:gd name="T80" fmla="*/ 110 w 278"/>
                <a:gd name="T81" fmla="*/ 231 h 333"/>
                <a:gd name="T82" fmla="*/ 121 w 278"/>
                <a:gd name="T83" fmla="*/ 232 h 333"/>
                <a:gd name="T84" fmla="*/ 134 w 278"/>
                <a:gd name="T85" fmla="*/ 230 h 333"/>
                <a:gd name="T86" fmla="*/ 147 w 278"/>
                <a:gd name="T87" fmla="*/ 224 h 333"/>
                <a:gd name="T88" fmla="*/ 160 w 278"/>
                <a:gd name="T89" fmla="*/ 214 h 333"/>
                <a:gd name="T90" fmla="*/ 172 w 278"/>
                <a:gd name="T91" fmla="*/ 200 h 333"/>
                <a:gd name="T92" fmla="*/ 179 w 278"/>
                <a:gd name="T93" fmla="*/ 186 h 333"/>
                <a:gd name="T94" fmla="*/ 181 w 278"/>
                <a:gd name="T95" fmla="*/ 171 h 333"/>
                <a:gd name="T96" fmla="*/ 179 w 278"/>
                <a:gd name="T97" fmla="*/ 158 h 333"/>
                <a:gd name="T98" fmla="*/ 173 w 278"/>
                <a:gd name="T99" fmla="*/ 146 h 333"/>
                <a:gd name="T100" fmla="*/ 163 w 278"/>
                <a:gd name="T101" fmla="*/ 136 h 333"/>
                <a:gd name="T102" fmla="*/ 153 w 278"/>
                <a:gd name="T103" fmla="*/ 128 h 333"/>
                <a:gd name="T104" fmla="*/ 140 w 278"/>
                <a:gd name="T105" fmla="*/ 124 h 333"/>
                <a:gd name="T106" fmla="*/ 126 w 278"/>
                <a:gd name="T107" fmla="*/ 122 h 333"/>
                <a:gd name="T108" fmla="*/ 116 w 278"/>
                <a:gd name="T109" fmla="*/ 114 h 333"/>
                <a:gd name="T110" fmla="*/ 107 w 278"/>
                <a:gd name="T111" fmla="*/ 100 h 333"/>
                <a:gd name="T112" fmla="*/ 103 w 278"/>
                <a:gd name="T113" fmla="*/ 82 h 333"/>
                <a:gd name="T114" fmla="*/ 98 w 278"/>
                <a:gd name="T115" fmla="*/ 52 h 333"/>
                <a:gd name="T116" fmla="*/ 98 w 278"/>
                <a:gd name="T117" fmla="*/ 13 h 333"/>
                <a:gd name="T118" fmla="*/ 166 w 278"/>
                <a:gd name="T119" fmla="*/ 1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8" h="333">
                  <a:moveTo>
                    <a:pt x="166" y="11"/>
                  </a:moveTo>
                  <a:lnTo>
                    <a:pt x="166" y="17"/>
                  </a:lnTo>
                  <a:lnTo>
                    <a:pt x="165" y="29"/>
                  </a:lnTo>
                  <a:lnTo>
                    <a:pt x="165" y="44"/>
                  </a:lnTo>
                  <a:lnTo>
                    <a:pt x="163" y="55"/>
                  </a:lnTo>
                  <a:lnTo>
                    <a:pt x="166" y="59"/>
                  </a:lnTo>
                  <a:lnTo>
                    <a:pt x="169" y="62"/>
                  </a:lnTo>
                  <a:lnTo>
                    <a:pt x="175" y="65"/>
                  </a:lnTo>
                  <a:lnTo>
                    <a:pt x="182" y="69"/>
                  </a:lnTo>
                  <a:lnTo>
                    <a:pt x="201" y="77"/>
                  </a:lnTo>
                  <a:lnTo>
                    <a:pt x="220" y="88"/>
                  </a:lnTo>
                  <a:lnTo>
                    <a:pt x="232" y="96"/>
                  </a:lnTo>
                  <a:lnTo>
                    <a:pt x="245" y="107"/>
                  </a:lnTo>
                  <a:lnTo>
                    <a:pt x="251" y="114"/>
                  </a:lnTo>
                  <a:lnTo>
                    <a:pt x="258" y="122"/>
                  </a:lnTo>
                  <a:lnTo>
                    <a:pt x="264" y="129"/>
                  </a:lnTo>
                  <a:lnTo>
                    <a:pt x="268" y="140"/>
                  </a:lnTo>
                  <a:lnTo>
                    <a:pt x="273" y="150"/>
                  </a:lnTo>
                  <a:lnTo>
                    <a:pt x="276" y="161"/>
                  </a:lnTo>
                  <a:lnTo>
                    <a:pt x="278" y="173"/>
                  </a:lnTo>
                  <a:lnTo>
                    <a:pt x="278" y="187"/>
                  </a:lnTo>
                  <a:lnTo>
                    <a:pt x="276" y="202"/>
                  </a:lnTo>
                  <a:lnTo>
                    <a:pt x="273" y="216"/>
                  </a:lnTo>
                  <a:lnTo>
                    <a:pt x="267" y="233"/>
                  </a:lnTo>
                  <a:lnTo>
                    <a:pt x="258" y="250"/>
                  </a:lnTo>
                  <a:lnTo>
                    <a:pt x="248" y="267"/>
                  </a:lnTo>
                  <a:lnTo>
                    <a:pt x="238" y="280"/>
                  </a:lnTo>
                  <a:lnTo>
                    <a:pt x="226" y="293"/>
                  </a:lnTo>
                  <a:lnTo>
                    <a:pt x="215" y="304"/>
                  </a:lnTo>
                  <a:lnTo>
                    <a:pt x="203" y="312"/>
                  </a:lnTo>
                  <a:lnTo>
                    <a:pt x="191" y="320"/>
                  </a:lnTo>
                  <a:lnTo>
                    <a:pt x="180" y="324"/>
                  </a:lnTo>
                  <a:lnTo>
                    <a:pt x="168" y="329"/>
                  </a:lnTo>
                  <a:lnTo>
                    <a:pt x="156" y="331"/>
                  </a:lnTo>
                  <a:lnTo>
                    <a:pt x="145" y="333"/>
                  </a:lnTo>
                  <a:lnTo>
                    <a:pt x="134" y="333"/>
                  </a:lnTo>
                  <a:lnTo>
                    <a:pt x="123" y="332"/>
                  </a:lnTo>
                  <a:lnTo>
                    <a:pt x="112" y="331"/>
                  </a:lnTo>
                  <a:lnTo>
                    <a:pt x="102" y="329"/>
                  </a:lnTo>
                  <a:lnTo>
                    <a:pt x="92" y="325"/>
                  </a:lnTo>
                  <a:lnTo>
                    <a:pt x="84" y="322"/>
                  </a:lnTo>
                  <a:lnTo>
                    <a:pt x="76" y="317"/>
                  </a:lnTo>
                  <a:lnTo>
                    <a:pt x="68" y="313"/>
                  </a:lnTo>
                  <a:lnTo>
                    <a:pt x="61" y="307"/>
                  </a:lnTo>
                  <a:lnTo>
                    <a:pt x="54" y="302"/>
                  </a:lnTo>
                  <a:lnTo>
                    <a:pt x="48" y="296"/>
                  </a:lnTo>
                  <a:lnTo>
                    <a:pt x="43" y="289"/>
                  </a:lnTo>
                  <a:lnTo>
                    <a:pt x="38" y="283"/>
                  </a:lnTo>
                  <a:lnTo>
                    <a:pt x="34" y="275"/>
                  </a:lnTo>
                  <a:lnTo>
                    <a:pt x="26" y="259"/>
                  </a:lnTo>
                  <a:lnTo>
                    <a:pt x="20" y="243"/>
                  </a:lnTo>
                  <a:lnTo>
                    <a:pt x="17" y="226"/>
                  </a:lnTo>
                  <a:lnTo>
                    <a:pt x="14" y="208"/>
                  </a:lnTo>
                  <a:lnTo>
                    <a:pt x="11" y="191"/>
                  </a:lnTo>
                  <a:lnTo>
                    <a:pt x="7" y="178"/>
                  </a:lnTo>
                  <a:lnTo>
                    <a:pt x="4" y="167"/>
                  </a:lnTo>
                  <a:lnTo>
                    <a:pt x="0" y="158"/>
                  </a:lnTo>
                  <a:lnTo>
                    <a:pt x="0" y="153"/>
                  </a:lnTo>
                  <a:lnTo>
                    <a:pt x="0" y="150"/>
                  </a:lnTo>
                  <a:lnTo>
                    <a:pt x="0" y="147"/>
                  </a:lnTo>
                  <a:lnTo>
                    <a:pt x="1" y="145"/>
                  </a:lnTo>
                  <a:lnTo>
                    <a:pt x="4" y="143"/>
                  </a:lnTo>
                  <a:lnTo>
                    <a:pt x="7" y="141"/>
                  </a:lnTo>
                  <a:lnTo>
                    <a:pt x="12" y="140"/>
                  </a:lnTo>
                  <a:lnTo>
                    <a:pt x="19" y="140"/>
                  </a:lnTo>
                  <a:lnTo>
                    <a:pt x="25" y="140"/>
                  </a:lnTo>
                  <a:lnTo>
                    <a:pt x="31" y="140"/>
                  </a:lnTo>
                  <a:lnTo>
                    <a:pt x="36" y="142"/>
                  </a:lnTo>
                  <a:lnTo>
                    <a:pt x="41" y="145"/>
                  </a:lnTo>
                  <a:lnTo>
                    <a:pt x="46" y="149"/>
                  </a:lnTo>
                  <a:lnTo>
                    <a:pt x="49" y="153"/>
                  </a:lnTo>
                  <a:lnTo>
                    <a:pt x="53" y="158"/>
                  </a:lnTo>
                  <a:lnTo>
                    <a:pt x="56" y="163"/>
                  </a:lnTo>
                  <a:lnTo>
                    <a:pt x="68" y="186"/>
                  </a:lnTo>
                  <a:lnTo>
                    <a:pt x="78" y="208"/>
                  </a:lnTo>
                  <a:lnTo>
                    <a:pt x="82" y="213"/>
                  </a:lnTo>
                  <a:lnTo>
                    <a:pt x="85" y="217"/>
                  </a:lnTo>
                  <a:lnTo>
                    <a:pt x="89" y="221"/>
                  </a:lnTo>
                  <a:lnTo>
                    <a:pt x="94" y="224"/>
                  </a:lnTo>
                  <a:lnTo>
                    <a:pt x="98" y="227"/>
                  </a:lnTo>
                  <a:lnTo>
                    <a:pt x="104" y="230"/>
                  </a:lnTo>
                  <a:lnTo>
                    <a:pt x="110" y="231"/>
                  </a:lnTo>
                  <a:lnTo>
                    <a:pt x="116" y="232"/>
                  </a:lnTo>
                  <a:lnTo>
                    <a:pt x="121" y="232"/>
                  </a:lnTo>
                  <a:lnTo>
                    <a:pt x="127" y="231"/>
                  </a:lnTo>
                  <a:lnTo>
                    <a:pt x="134" y="230"/>
                  </a:lnTo>
                  <a:lnTo>
                    <a:pt x="140" y="227"/>
                  </a:lnTo>
                  <a:lnTo>
                    <a:pt x="147" y="224"/>
                  </a:lnTo>
                  <a:lnTo>
                    <a:pt x="154" y="220"/>
                  </a:lnTo>
                  <a:lnTo>
                    <a:pt x="160" y="214"/>
                  </a:lnTo>
                  <a:lnTo>
                    <a:pt x="167" y="207"/>
                  </a:lnTo>
                  <a:lnTo>
                    <a:pt x="172" y="200"/>
                  </a:lnTo>
                  <a:lnTo>
                    <a:pt x="176" y="192"/>
                  </a:lnTo>
                  <a:lnTo>
                    <a:pt x="179" y="186"/>
                  </a:lnTo>
                  <a:lnTo>
                    <a:pt x="181" y="179"/>
                  </a:lnTo>
                  <a:lnTo>
                    <a:pt x="181" y="171"/>
                  </a:lnTo>
                  <a:lnTo>
                    <a:pt x="180" y="164"/>
                  </a:lnTo>
                  <a:lnTo>
                    <a:pt x="179" y="158"/>
                  </a:lnTo>
                  <a:lnTo>
                    <a:pt x="176" y="152"/>
                  </a:lnTo>
                  <a:lnTo>
                    <a:pt x="173" y="146"/>
                  </a:lnTo>
                  <a:lnTo>
                    <a:pt x="168" y="141"/>
                  </a:lnTo>
                  <a:lnTo>
                    <a:pt x="163" y="136"/>
                  </a:lnTo>
                  <a:lnTo>
                    <a:pt x="159" y="132"/>
                  </a:lnTo>
                  <a:lnTo>
                    <a:pt x="153" y="128"/>
                  </a:lnTo>
                  <a:lnTo>
                    <a:pt x="146" y="126"/>
                  </a:lnTo>
                  <a:lnTo>
                    <a:pt x="140" y="124"/>
                  </a:lnTo>
                  <a:lnTo>
                    <a:pt x="133" y="124"/>
                  </a:lnTo>
                  <a:lnTo>
                    <a:pt x="126" y="122"/>
                  </a:lnTo>
                  <a:lnTo>
                    <a:pt x="120" y="119"/>
                  </a:lnTo>
                  <a:lnTo>
                    <a:pt x="116" y="114"/>
                  </a:lnTo>
                  <a:lnTo>
                    <a:pt x="111" y="108"/>
                  </a:lnTo>
                  <a:lnTo>
                    <a:pt x="107" y="100"/>
                  </a:lnTo>
                  <a:lnTo>
                    <a:pt x="105" y="92"/>
                  </a:lnTo>
                  <a:lnTo>
                    <a:pt x="103" y="82"/>
                  </a:lnTo>
                  <a:lnTo>
                    <a:pt x="100" y="73"/>
                  </a:lnTo>
                  <a:lnTo>
                    <a:pt x="98" y="52"/>
                  </a:lnTo>
                  <a:lnTo>
                    <a:pt x="98" y="32"/>
                  </a:lnTo>
                  <a:lnTo>
                    <a:pt x="98" y="13"/>
                  </a:lnTo>
                  <a:lnTo>
                    <a:pt x="99" y="0"/>
                  </a:lnTo>
                  <a:lnTo>
                    <a:pt x="166" y="11"/>
                  </a:ln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05" name="Freeform 64"/>
            <p:cNvSpPr>
              <a:spLocks/>
            </p:cNvSpPr>
            <p:nvPr/>
          </p:nvSpPr>
          <p:spPr bwMode="auto">
            <a:xfrm>
              <a:off x="6632575" y="5562600"/>
              <a:ext cx="733425" cy="69850"/>
            </a:xfrm>
            <a:custGeom>
              <a:avLst/>
              <a:gdLst>
                <a:gd name="T0" fmla="*/ 2308 w 2309"/>
                <a:gd name="T1" fmla="*/ 121 h 220"/>
                <a:gd name="T2" fmla="*/ 2303 w 2309"/>
                <a:gd name="T3" fmla="*/ 142 h 220"/>
                <a:gd name="T4" fmla="*/ 2294 w 2309"/>
                <a:gd name="T5" fmla="*/ 162 h 220"/>
                <a:gd name="T6" fmla="*/ 2280 w 2309"/>
                <a:gd name="T7" fmla="*/ 179 h 220"/>
                <a:gd name="T8" fmla="*/ 2262 w 2309"/>
                <a:gd name="T9" fmla="*/ 195 h 220"/>
                <a:gd name="T10" fmla="*/ 2241 w 2309"/>
                <a:gd name="T11" fmla="*/ 206 h 220"/>
                <a:gd name="T12" fmla="*/ 2219 w 2309"/>
                <a:gd name="T13" fmla="*/ 215 h 220"/>
                <a:gd name="T14" fmla="*/ 2194 w 2309"/>
                <a:gd name="T15" fmla="*/ 220 h 220"/>
                <a:gd name="T16" fmla="*/ 128 w 2309"/>
                <a:gd name="T17" fmla="*/ 220 h 220"/>
                <a:gd name="T18" fmla="*/ 102 w 2309"/>
                <a:gd name="T19" fmla="*/ 218 h 220"/>
                <a:gd name="T20" fmla="*/ 78 w 2309"/>
                <a:gd name="T21" fmla="*/ 211 h 220"/>
                <a:gd name="T22" fmla="*/ 56 w 2309"/>
                <a:gd name="T23" fmla="*/ 201 h 220"/>
                <a:gd name="T24" fmla="*/ 37 w 2309"/>
                <a:gd name="T25" fmla="*/ 187 h 220"/>
                <a:gd name="T26" fmla="*/ 21 w 2309"/>
                <a:gd name="T27" fmla="*/ 171 h 220"/>
                <a:gd name="T28" fmla="*/ 9 w 2309"/>
                <a:gd name="T29" fmla="*/ 152 h 220"/>
                <a:gd name="T30" fmla="*/ 2 w 2309"/>
                <a:gd name="T31" fmla="*/ 132 h 220"/>
                <a:gd name="T32" fmla="*/ 0 w 2309"/>
                <a:gd name="T33" fmla="*/ 109 h 220"/>
                <a:gd name="T34" fmla="*/ 2 w 2309"/>
                <a:gd name="T35" fmla="*/ 88 h 220"/>
                <a:gd name="T36" fmla="*/ 9 w 2309"/>
                <a:gd name="T37" fmla="*/ 67 h 220"/>
                <a:gd name="T38" fmla="*/ 21 w 2309"/>
                <a:gd name="T39" fmla="*/ 49 h 220"/>
                <a:gd name="T40" fmla="*/ 37 w 2309"/>
                <a:gd name="T41" fmla="*/ 32 h 220"/>
                <a:gd name="T42" fmla="*/ 56 w 2309"/>
                <a:gd name="T43" fmla="*/ 18 h 220"/>
                <a:gd name="T44" fmla="*/ 78 w 2309"/>
                <a:gd name="T45" fmla="*/ 8 h 220"/>
                <a:gd name="T46" fmla="*/ 102 w 2309"/>
                <a:gd name="T47" fmla="*/ 2 h 220"/>
                <a:gd name="T48" fmla="*/ 128 w 2309"/>
                <a:gd name="T49" fmla="*/ 0 h 220"/>
                <a:gd name="T50" fmla="*/ 2194 w 2309"/>
                <a:gd name="T51" fmla="*/ 0 h 220"/>
                <a:gd name="T52" fmla="*/ 2219 w 2309"/>
                <a:gd name="T53" fmla="*/ 5 h 220"/>
                <a:gd name="T54" fmla="*/ 2241 w 2309"/>
                <a:gd name="T55" fmla="*/ 14 h 220"/>
                <a:gd name="T56" fmla="*/ 2262 w 2309"/>
                <a:gd name="T57" fmla="*/ 25 h 220"/>
                <a:gd name="T58" fmla="*/ 2280 w 2309"/>
                <a:gd name="T59" fmla="*/ 40 h 220"/>
                <a:gd name="T60" fmla="*/ 2294 w 2309"/>
                <a:gd name="T61" fmla="*/ 58 h 220"/>
                <a:gd name="T62" fmla="*/ 2303 w 2309"/>
                <a:gd name="T63" fmla="*/ 77 h 220"/>
                <a:gd name="T64" fmla="*/ 2308 w 2309"/>
                <a:gd name="T65" fmla="*/ 9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09" h="220">
                  <a:moveTo>
                    <a:pt x="2309" y="109"/>
                  </a:moveTo>
                  <a:lnTo>
                    <a:pt x="2308" y="121"/>
                  </a:lnTo>
                  <a:lnTo>
                    <a:pt x="2307" y="132"/>
                  </a:lnTo>
                  <a:lnTo>
                    <a:pt x="2303" y="142"/>
                  </a:lnTo>
                  <a:lnTo>
                    <a:pt x="2299" y="152"/>
                  </a:lnTo>
                  <a:lnTo>
                    <a:pt x="2294" y="162"/>
                  </a:lnTo>
                  <a:lnTo>
                    <a:pt x="2287" y="171"/>
                  </a:lnTo>
                  <a:lnTo>
                    <a:pt x="2280" y="179"/>
                  </a:lnTo>
                  <a:lnTo>
                    <a:pt x="2272" y="187"/>
                  </a:lnTo>
                  <a:lnTo>
                    <a:pt x="2262" y="195"/>
                  </a:lnTo>
                  <a:lnTo>
                    <a:pt x="2252" y="201"/>
                  </a:lnTo>
                  <a:lnTo>
                    <a:pt x="2241" y="206"/>
                  </a:lnTo>
                  <a:lnTo>
                    <a:pt x="2231" y="211"/>
                  </a:lnTo>
                  <a:lnTo>
                    <a:pt x="2219" y="215"/>
                  </a:lnTo>
                  <a:lnTo>
                    <a:pt x="2206" y="218"/>
                  </a:lnTo>
                  <a:lnTo>
                    <a:pt x="2194" y="220"/>
                  </a:lnTo>
                  <a:lnTo>
                    <a:pt x="2181" y="220"/>
                  </a:lnTo>
                  <a:lnTo>
                    <a:pt x="128" y="220"/>
                  </a:lnTo>
                  <a:lnTo>
                    <a:pt x="114" y="220"/>
                  </a:lnTo>
                  <a:lnTo>
                    <a:pt x="102" y="218"/>
                  </a:lnTo>
                  <a:lnTo>
                    <a:pt x="90" y="215"/>
                  </a:lnTo>
                  <a:lnTo>
                    <a:pt x="78" y="211"/>
                  </a:lnTo>
                  <a:lnTo>
                    <a:pt x="66" y="206"/>
                  </a:lnTo>
                  <a:lnTo>
                    <a:pt x="56" y="201"/>
                  </a:lnTo>
                  <a:lnTo>
                    <a:pt x="47" y="195"/>
                  </a:lnTo>
                  <a:lnTo>
                    <a:pt x="37" y="187"/>
                  </a:lnTo>
                  <a:lnTo>
                    <a:pt x="29" y="179"/>
                  </a:lnTo>
                  <a:lnTo>
                    <a:pt x="21" y="171"/>
                  </a:lnTo>
                  <a:lnTo>
                    <a:pt x="15" y="162"/>
                  </a:lnTo>
                  <a:lnTo>
                    <a:pt x="9" y="152"/>
                  </a:lnTo>
                  <a:lnTo>
                    <a:pt x="6" y="142"/>
                  </a:lnTo>
                  <a:lnTo>
                    <a:pt x="2" y="132"/>
                  </a:lnTo>
                  <a:lnTo>
                    <a:pt x="0" y="121"/>
                  </a:lnTo>
                  <a:lnTo>
                    <a:pt x="0" y="109"/>
                  </a:lnTo>
                  <a:lnTo>
                    <a:pt x="0" y="98"/>
                  </a:lnTo>
                  <a:lnTo>
                    <a:pt x="2" y="88"/>
                  </a:lnTo>
                  <a:lnTo>
                    <a:pt x="6" y="77"/>
                  </a:lnTo>
                  <a:lnTo>
                    <a:pt x="9" y="67"/>
                  </a:lnTo>
                  <a:lnTo>
                    <a:pt x="15" y="58"/>
                  </a:lnTo>
                  <a:lnTo>
                    <a:pt x="21" y="49"/>
                  </a:lnTo>
                  <a:lnTo>
                    <a:pt x="29" y="40"/>
                  </a:lnTo>
                  <a:lnTo>
                    <a:pt x="37" y="32"/>
                  </a:lnTo>
                  <a:lnTo>
                    <a:pt x="47" y="25"/>
                  </a:lnTo>
                  <a:lnTo>
                    <a:pt x="56" y="18"/>
                  </a:lnTo>
                  <a:lnTo>
                    <a:pt x="66" y="14"/>
                  </a:lnTo>
                  <a:lnTo>
                    <a:pt x="78" y="8"/>
                  </a:lnTo>
                  <a:lnTo>
                    <a:pt x="90" y="5"/>
                  </a:lnTo>
                  <a:lnTo>
                    <a:pt x="102" y="2"/>
                  </a:lnTo>
                  <a:lnTo>
                    <a:pt x="114" y="0"/>
                  </a:lnTo>
                  <a:lnTo>
                    <a:pt x="128" y="0"/>
                  </a:lnTo>
                  <a:lnTo>
                    <a:pt x="2181" y="0"/>
                  </a:lnTo>
                  <a:lnTo>
                    <a:pt x="2194" y="0"/>
                  </a:lnTo>
                  <a:lnTo>
                    <a:pt x="2206" y="2"/>
                  </a:lnTo>
                  <a:lnTo>
                    <a:pt x="2219" y="5"/>
                  </a:lnTo>
                  <a:lnTo>
                    <a:pt x="2231" y="8"/>
                  </a:lnTo>
                  <a:lnTo>
                    <a:pt x="2241" y="14"/>
                  </a:lnTo>
                  <a:lnTo>
                    <a:pt x="2252" y="18"/>
                  </a:lnTo>
                  <a:lnTo>
                    <a:pt x="2262" y="25"/>
                  </a:lnTo>
                  <a:lnTo>
                    <a:pt x="2272" y="32"/>
                  </a:lnTo>
                  <a:lnTo>
                    <a:pt x="2280" y="40"/>
                  </a:lnTo>
                  <a:lnTo>
                    <a:pt x="2287" y="49"/>
                  </a:lnTo>
                  <a:lnTo>
                    <a:pt x="2294" y="58"/>
                  </a:lnTo>
                  <a:lnTo>
                    <a:pt x="2299" y="67"/>
                  </a:lnTo>
                  <a:lnTo>
                    <a:pt x="2303" y="77"/>
                  </a:lnTo>
                  <a:lnTo>
                    <a:pt x="2307" y="88"/>
                  </a:lnTo>
                  <a:lnTo>
                    <a:pt x="2308" y="98"/>
                  </a:lnTo>
                  <a:lnTo>
                    <a:pt x="2309" y="109"/>
                  </a:ln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06" name="Freeform 65"/>
            <p:cNvSpPr>
              <a:spLocks/>
            </p:cNvSpPr>
            <p:nvPr/>
          </p:nvSpPr>
          <p:spPr bwMode="auto">
            <a:xfrm>
              <a:off x="7005638" y="5145088"/>
              <a:ext cx="350838" cy="404813"/>
            </a:xfrm>
            <a:custGeom>
              <a:avLst/>
              <a:gdLst>
                <a:gd name="T0" fmla="*/ 332 w 1105"/>
                <a:gd name="T1" fmla="*/ 0 h 1275"/>
                <a:gd name="T2" fmla="*/ 291 w 1105"/>
                <a:gd name="T3" fmla="*/ 3 h 1275"/>
                <a:gd name="T4" fmla="*/ 254 w 1105"/>
                <a:gd name="T5" fmla="*/ 13 h 1275"/>
                <a:gd name="T6" fmla="*/ 220 w 1105"/>
                <a:gd name="T7" fmla="*/ 28 h 1275"/>
                <a:gd name="T8" fmla="*/ 191 w 1105"/>
                <a:gd name="T9" fmla="*/ 49 h 1275"/>
                <a:gd name="T10" fmla="*/ 168 w 1105"/>
                <a:gd name="T11" fmla="*/ 74 h 1275"/>
                <a:gd name="T12" fmla="*/ 149 w 1105"/>
                <a:gd name="T13" fmla="*/ 102 h 1275"/>
                <a:gd name="T14" fmla="*/ 138 w 1105"/>
                <a:gd name="T15" fmla="*/ 133 h 1275"/>
                <a:gd name="T16" fmla="*/ 134 w 1105"/>
                <a:gd name="T17" fmla="*/ 167 h 1275"/>
                <a:gd name="T18" fmla="*/ 50 w 1105"/>
                <a:gd name="T19" fmla="*/ 763 h 1275"/>
                <a:gd name="T20" fmla="*/ 30 w 1105"/>
                <a:gd name="T21" fmla="*/ 767 h 1275"/>
                <a:gd name="T22" fmla="*/ 15 w 1105"/>
                <a:gd name="T23" fmla="*/ 779 h 1275"/>
                <a:gd name="T24" fmla="*/ 5 w 1105"/>
                <a:gd name="T25" fmla="*/ 797 h 1275"/>
                <a:gd name="T26" fmla="*/ 0 w 1105"/>
                <a:gd name="T27" fmla="*/ 818 h 1275"/>
                <a:gd name="T28" fmla="*/ 1 w 1105"/>
                <a:gd name="T29" fmla="*/ 1231 h 1275"/>
                <a:gd name="T30" fmla="*/ 8 w 1105"/>
                <a:gd name="T31" fmla="*/ 1250 h 1275"/>
                <a:gd name="T32" fmla="*/ 22 w 1105"/>
                <a:gd name="T33" fmla="*/ 1266 h 1275"/>
                <a:gd name="T34" fmla="*/ 41 w 1105"/>
                <a:gd name="T35" fmla="*/ 1274 h 1275"/>
                <a:gd name="T36" fmla="*/ 318 w 1105"/>
                <a:gd name="T37" fmla="*/ 1275 h 1275"/>
                <a:gd name="T38" fmla="*/ 322 w 1105"/>
                <a:gd name="T39" fmla="*/ 1275 h 1275"/>
                <a:gd name="T40" fmla="*/ 332 w 1105"/>
                <a:gd name="T41" fmla="*/ 1275 h 1275"/>
                <a:gd name="T42" fmla="*/ 926 w 1105"/>
                <a:gd name="T43" fmla="*/ 1274 h 1275"/>
                <a:gd name="T44" fmla="*/ 965 w 1105"/>
                <a:gd name="T45" fmla="*/ 1268 h 1275"/>
                <a:gd name="T46" fmla="*/ 1001 w 1105"/>
                <a:gd name="T47" fmla="*/ 1255 h 1275"/>
                <a:gd name="T48" fmla="*/ 1032 w 1105"/>
                <a:gd name="T49" fmla="*/ 1237 h 1275"/>
                <a:gd name="T50" fmla="*/ 1059 w 1105"/>
                <a:gd name="T51" fmla="*/ 1214 h 1275"/>
                <a:gd name="T52" fmla="*/ 1080 w 1105"/>
                <a:gd name="T53" fmla="*/ 1187 h 1275"/>
                <a:gd name="T54" fmla="*/ 1095 w 1105"/>
                <a:gd name="T55" fmla="*/ 1157 h 1275"/>
                <a:gd name="T56" fmla="*/ 1103 w 1105"/>
                <a:gd name="T57" fmla="*/ 1124 h 1275"/>
                <a:gd name="T58" fmla="*/ 1099 w 1105"/>
                <a:gd name="T59" fmla="*/ 1095 h 1275"/>
                <a:gd name="T60" fmla="*/ 1059 w 1105"/>
                <a:gd name="T61" fmla="*/ 1005 h 1275"/>
                <a:gd name="T62" fmla="*/ 988 w 1105"/>
                <a:gd name="T63" fmla="*/ 851 h 1275"/>
                <a:gd name="T64" fmla="*/ 898 w 1105"/>
                <a:gd name="T65" fmla="*/ 657 h 1275"/>
                <a:gd name="T66" fmla="*/ 797 w 1105"/>
                <a:gd name="T67" fmla="*/ 450 h 1275"/>
                <a:gd name="T68" fmla="*/ 721 w 1105"/>
                <a:gd name="T69" fmla="*/ 302 h 1275"/>
                <a:gd name="T70" fmla="*/ 672 w 1105"/>
                <a:gd name="T71" fmla="*/ 213 h 1275"/>
                <a:gd name="T72" fmla="*/ 627 w 1105"/>
                <a:gd name="T73" fmla="*/ 136 h 1275"/>
                <a:gd name="T74" fmla="*/ 585 w 1105"/>
                <a:gd name="T75" fmla="*/ 72 h 1275"/>
                <a:gd name="T76" fmla="*/ 550 w 1105"/>
                <a:gd name="T77" fmla="*/ 27 h 1275"/>
                <a:gd name="T78" fmla="*/ 521 w 1105"/>
                <a:gd name="T79" fmla="*/ 3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5" h="1275">
                  <a:moveTo>
                    <a:pt x="510" y="0"/>
                  </a:moveTo>
                  <a:lnTo>
                    <a:pt x="332" y="0"/>
                  </a:lnTo>
                  <a:lnTo>
                    <a:pt x="311" y="1"/>
                  </a:lnTo>
                  <a:lnTo>
                    <a:pt x="291" y="3"/>
                  </a:lnTo>
                  <a:lnTo>
                    <a:pt x="273" y="7"/>
                  </a:lnTo>
                  <a:lnTo>
                    <a:pt x="254" y="13"/>
                  </a:lnTo>
                  <a:lnTo>
                    <a:pt x="237" y="20"/>
                  </a:lnTo>
                  <a:lnTo>
                    <a:pt x="220" y="28"/>
                  </a:lnTo>
                  <a:lnTo>
                    <a:pt x="205" y="38"/>
                  </a:lnTo>
                  <a:lnTo>
                    <a:pt x="191" y="49"/>
                  </a:lnTo>
                  <a:lnTo>
                    <a:pt x="178" y="60"/>
                  </a:lnTo>
                  <a:lnTo>
                    <a:pt x="168" y="74"/>
                  </a:lnTo>
                  <a:lnTo>
                    <a:pt x="157" y="87"/>
                  </a:lnTo>
                  <a:lnTo>
                    <a:pt x="149" y="102"/>
                  </a:lnTo>
                  <a:lnTo>
                    <a:pt x="142" y="118"/>
                  </a:lnTo>
                  <a:lnTo>
                    <a:pt x="138" y="133"/>
                  </a:lnTo>
                  <a:lnTo>
                    <a:pt x="134" y="150"/>
                  </a:lnTo>
                  <a:lnTo>
                    <a:pt x="134" y="167"/>
                  </a:lnTo>
                  <a:lnTo>
                    <a:pt x="134" y="763"/>
                  </a:lnTo>
                  <a:lnTo>
                    <a:pt x="50" y="763"/>
                  </a:lnTo>
                  <a:lnTo>
                    <a:pt x="41" y="764"/>
                  </a:lnTo>
                  <a:lnTo>
                    <a:pt x="30" y="767"/>
                  </a:lnTo>
                  <a:lnTo>
                    <a:pt x="22" y="772"/>
                  </a:lnTo>
                  <a:lnTo>
                    <a:pt x="15" y="779"/>
                  </a:lnTo>
                  <a:lnTo>
                    <a:pt x="8" y="788"/>
                  </a:lnTo>
                  <a:lnTo>
                    <a:pt x="5" y="797"/>
                  </a:lnTo>
                  <a:lnTo>
                    <a:pt x="1" y="807"/>
                  </a:lnTo>
                  <a:lnTo>
                    <a:pt x="0" y="818"/>
                  </a:lnTo>
                  <a:lnTo>
                    <a:pt x="0" y="1220"/>
                  </a:lnTo>
                  <a:lnTo>
                    <a:pt x="1" y="1231"/>
                  </a:lnTo>
                  <a:lnTo>
                    <a:pt x="5" y="1241"/>
                  </a:lnTo>
                  <a:lnTo>
                    <a:pt x="8" y="1250"/>
                  </a:lnTo>
                  <a:lnTo>
                    <a:pt x="15" y="1259"/>
                  </a:lnTo>
                  <a:lnTo>
                    <a:pt x="22" y="1266"/>
                  </a:lnTo>
                  <a:lnTo>
                    <a:pt x="30" y="1271"/>
                  </a:lnTo>
                  <a:lnTo>
                    <a:pt x="41" y="1274"/>
                  </a:lnTo>
                  <a:lnTo>
                    <a:pt x="50" y="1275"/>
                  </a:lnTo>
                  <a:lnTo>
                    <a:pt x="318" y="1275"/>
                  </a:lnTo>
                  <a:lnTo>
                    <a:pt x="321" y="1275"/>
                  </a:lnTo>
                  <a:lnTo>
                    <a:pt x="322" y="1275"/>
                  </a:lnTo>
                  <a:lnTo>
                    <a:pt x="326" y="1275"/>
                  </a:lnTo>
                  <a:lnTo>
                    <a:pt x="332" y="1275"/>
                  </a:lnTo>
                  <a:lnTo>
                    <a:pt x="906" y="1275"/>
                  </a:lnTo>
                  <a:lnTo>
                    <a:pt x="926" y="1274"/>
                  </a:lnTo>
                  <a:lnTo>
                    <a:pt x="946" y="1272"/>
                  </a:lnTo>
                  <a:lnTo>
                    <a:pt x="965" y="1268"/>
                  </a:lnTo>
                  <a:lnTo>
                    <a:pt x="983" y="1263"/>
                  </a:lnTo>
                  <a:lnTo>
                    <a:pt x="1001" y="1255"/>
                  </a:lnTo>
                  <a:lnTo>
                    <a:pt x="1017" y="1247"/>
                  </a:lnTo>
                  <a:lnTo>
                    <a:pt x="1032" y="1237"/>
                  </a:lnTo>
                  <a:lnTo>
                    <a:pt x="1046" y="1227"/>
                  </a:lnTo>
                  <a:lnTo>
                    <a:pt x="1059" y="1214"/>
                  </a:lnTo>
                  <a:lnTo>
                    <a:pt x="1071" y="1202"/>
                  </a:lnTo>
                  <a:lnTo>
                    <a:pt x="1080" y="1187"/>
                  </a:lnTo>
                  <a:lnTo>
                    <a:pt x="1088" y="1173"/>
                  </a:lnTo>
                  <a:lnTo>
                    <a:pt x="1095" y="1157"/>
                  </a:lnTo>
                  <a:lnTo>
                    <a:pt x="1100" y="1141"/>
                  </a:lnTo>
                  <a:lnTo>
                    <a:pt x="1103" y="1124"/>
                  </a:lnTo>
                  <a:lnTo>
                    <a:pt x="1105" y="1107"/>
                  </a:lnTo>
                  <a:lnTo>
                    <a:pt x="1099" y="1095"/>
                  </a:lnTo>
                  <a:lnTo>
                    <a:pt x="1084" y="1060"/>
                  </a:lnTo>
                  <a:lnTo>
                    <a:pt x="1059" y="1005"/>
                  </a:lnTo>
                  <a:lnTo>
                    <a:pt x="1026" y="934"/>
                  </a:lnTo>
                  <a:lnTo>
                    <a:pt x="988" y="851"/>
                  </a:lnTo>
                  <a:lnTo>
                    <a:pt x="945" y="757"/>
                  </a:lnTo>
                  <a:lnTo>
                    <a:pt x="898" y="657"/>
                  </a:lnTo>
                  <a:lnTo>
                    <a:pt x="848" y="553"/>
                  </a:lnTo>
                  <a:lnTo>
                    <a:pt x="797" y="450"/>
                  </a:lnTo>
                  <a:lnTo>
                    <a:pt x="746" y="350"/>
                  </a:lnTo>
                  <a:lnTo>
                    <a:pt x="721" y="302"/>
                  </a:lnTo>
                  <a:lnTo>
                    <a:pt x="697" y="256"/>
                  </a:lnTo>
                  <a:lnTo>
                    <a:pt x="672" y="213"/>
                  </a:lnTo>
                  <a:lnTo>
                    <a:pt x="649" y="173"/>
                  </a:lnTo>
                  <a:lnTo>
                    <a:pt x="627" y="136"/>
                  </a:lnTo>
                  <a:lnTo>
                    <a:pt x="606" y="102"/>
                  </a:lnTo>
                  <a:lnTo>
                    <a:pt x="585" y="72"/>
                  </a:lnTo>
                  <a:lnTo>
                    <a:pt x="567" y="47"/>
                  </a:lnTo>
                  <a:lnTo>
                    <a:pt x="550" y="27"/>
                  </a:lnTo>
                  <a:lnTo>
                    <a:pt x="535" y="12"/>
                  </a:lnTo>
                  <a:lnTo>
                    <a:pt x="521" y="3"/>
                  </a:lnTo>
                  <a:lnTo>
                    <a:pt x="510" y="0"/>
                  </a:ln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07" name="Freeform 66"/>
            <p:cNvSpPr>
              <a:spLocks/>
            </p:cNvSpPr>
            <p:nvPr/>
          </p:nvSpPr>
          <p:spPr bwMode="auto">
            <a:xfrm>
              <a:off x="7099300" y="5218113"/>
              <a:ext cx="125413" cy="153988"/>
            </a:xfrm>
            <a:custGeom>
              <a:avLst/>
              <a:gdLst>
                <a:gd name="T0" fmla="*/ 81 w 395"/>
                <a:gd name="T1" fmla="*/ 0 h 483"/>
                <a:gd name="T2" fmla="*/ 64 w 395"/>
                <a:gd name="T3" fmla="*/ 1 h 483"/>
                <a:gd name="T4" fmla="*/ 49 w 395"/>
                <a:gd name="T5" fmla="*/ 5 h 483"/>
                <a:gd name="T6" fmla="*/ 36 w 395"/>
                <a:gd name="T7" fmla="*/ 10 h 483"/>
                <a:gd name="T8" fmla="*/ 24 w 395"/>
                <a:gd name="T9" fmla="*/ 18 h 483"/>
                <a:gd name="T10" fmla="*/ 14 w 395"/>
                <a:gd name="T11" fmla="*/ 28 h 483"/>
                <a:gd name="T12" fmla="*/ 6 w 395"/>
                <a:gd name="T13" fmla="*/ 39 h 483"/>
                <a:gd name="T14" fmla="*/ 2 w 395"/>
                <a:gd name="T15" fmla="*/ 51 h 483"/>
                <a:gd name="T16" fmla="*/ 0 w 395"/>
                <a:gd name="T17" fmla="*/ 63 h 483"/>
                <a:gd name="T18" fmla="*/ 0 w 395"/>
                <a:gd name="T19" fmla="*/ 427 h 483"/>
                <a:gd name="T20" fmla="*/ 4 w 395"/>
                <a:gd name="T21" fmla="*/ 439 h 483"/>
                <a:gd name="T22" fmla="*/ 10 w 395"/>
                <a:gd name="T23" fmla="*/ 451 h 483"/>
                <a:gd name="T24" fmla="*/ 19 w 395"/>
                <a:gd name="T25" fmla="*/ 461 h 483"/>
                <a:gd name="T26" fmla="*/ 29 w 395"/>
                <a:gd name="T27" fmla="*/ 469 h 483"/>
                <a:gd name="T28" fmla="*/ 42 w 395"/>
                <a:gd name="T29" fmla="*/ 477 h 483"/>
                <a:gd name="T30" fmla="*/ 57 w 395"/>
                <a:gd name="T31" fmla="*/ 481 h 483"/>
                <a:gd name="T32" fmla="*/ 73 w 395"/>
                <a:gd name="T33" fmla="*/ 483 h 483"/>
                <a:gd name="T34" fmla="*/ 315 w 395"/>
                <a:gd name="T35" fmla="*/ 483 h 483"/>
                <a:gd name="T36" fmla="*/ 331 w 395"/>
                <a:gd name="T37" fmla="*/ 482 h 483"/>
                <a:gd name="T38" fmla="*/ 345 w 395"/>
                <a:gd name="T39" fmla="*/ 479 h 483"/>
                <a:gd name="T40" fmla="*/ 359 w 395"/>
                <a:gd name="T41" fmla="*/ 473 h 483"/>
                <a:gd name="T42" fmla="*/ 371 w 395"/>
                <a:gd name="T43" fmla="*/ 465 h 483"/>
                <a:gd name="T44" fmla="*/ 381 w 395"/>
                <a:gd name="T45" fmla="*/ 455 h 483"/>
                <a:gd name="T46" fmla="*/ 388 w 395"/>
                <a:gd name="T47" fmla="*/ 445 h 483"/>
                <a:gd name="T48" fmla="*/ 393 w 395"/>
                <a:gd name="T49" fmla="*/ 433 h 483"/>
                <a:gd name="T50" fmla="*/ 395 w 395"/>
                <a:gd name="T51" fmla="*/ 420 h 483"/>
                <a:gd name="T52" fmla="*/ 364 w 395"/>
                <a:gd name="T53" fmla="*/ 355 h 483"/>
                <a:gd name="T54" fmla="*/ 290 w 395"/>
                <a:gd name="T55" fmla="*/ 210 h 483"/>
                <a:gd name="T56" fmla="*/ 250 w 395"/>
                <a:gd name="T57" fmla="*/ 133 h 483"/>
                <a:gd name="T58" fmla="*/ 210 w 395"/>
                <a:gd name="T59" fmla="*/ 66 h 483"/>
                <a:gd name="T60" fmla="*/ 176 w 395"/>
                <a:gd name="T61" fmla="*/ 18 h 483"/>
                <a:gd name="T62" fmla="*/ 163 w 395"/>
                <a:gd name="T63" fmla="*/ 5 h 483"/>
                <a:gd name="T64" fmla="*/ 153 w 395"/>
                <a:gd name="T65"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5" h="483">
                  <a:moveTo>
                    <a:pt x="153" y="0"/>
                  </a:moveTo>
                  <a:lnTo>
                    <a:pt x="81" y="0"/>
                  </a:lnTo>
                  <a:lnTo>
                    <a:pt x="73" y="0"/>
                  </a:lnTo>
                  <a:lnTo>
                    <a:pt x="64" y="1"/>
                  </a:lnTo>
                  <a:lnTo>
                    <a:pt x="57" y="3"/>
                  </a:lnTo>
                  <a:lnTo>
                    <a:pt x="49" y="5"/>
                  </a:lnTo>
                  <a:lnTo>
                    <a:pt x="42" y="8"/>
                  </a:lnTo>
                  <a:lnTo>
                    <a:pt x="36" y="10"/>
                  </a:lnTo>
                  <a:lnTo>
                    <a:pt x="29" y="15"/>
                  </a:lnTo>
                  <a:lnTo>
                    <a:pt x="24" y="18"/>
                  </a:lnTo>
                  <a:lnTo>
                    <a:pt x="19" y="23"/>
                  </a:lnTo>
                  <a:lnTo>
                    <a:pt x="14" y="28"/>
                  </a:lnTo>
                  <a:lnTo>
                    <a:pt x="10" y="33"/>
                  </a:lnTo>
                  <a:lnTo>
                    <a:pt x="6" y="39"/>
                  </a:lnTo>
                  <a:lnTo>
                    <a:pt x="4" y="44"/>
                  </a:lnTo>
                  <a:lnTo>
                    <a:pt x="2" y="51"/>
                  </a:lnTo>
                  <a:lnTo>
                    <a:pt x="0" y="57"/>
                  </a:lnTo>
                  <a:lnTo>
                    <a:pt x="0" y="63"/>
                  </a:lnTo>
                  <a:lnTo>
                    <a:pt x="0" y="420"/>
                  </a:lnTo>
                  <a:lnTo>
                    <a:pt x="0" y="427"/>
                  </a:lnTo>
                  <a:lnTo>
                    <a:pt x="2" y="433"/>
                  </a:lnTo>
                  <a:lnTo>
                    <a:pt x="4" y="439"/>
                  </a:lnTo>
                  <a:lnTo>
                    <a:pt x="6" y="445"/>
                  </a:lnTo>
                  <a:lnTo>
                    <a:pt x="10" y="451"/>
                  </a:lnTo>
                  <a:lnTo>
                    <a:pt x="14" y="455"/>
                  </a:lnTo>
                  <a:lnTo>
                    <a:pt x="19" y="461"/>
                  </a:lnTo>
                  <a:lnTo>
                    <a:pt x="24" y="465"/>
                  </a:lnTo>
                  <a:lnTo>
                    <a:pt x="29" y="469"/>
                  </a:lnTo>
                  <a:lnTo>
                    <a:pt x="36" y="473"/>
                  </a:lnTo>
                  <a:lnTo>
                    <a:pt x="42" y="477"/>
                  </a:lnTo>
                  <a:lnTo>
                    <a:pt x="49" y="479"/>
                  </a:lnTo>
                  <a:lnTo>
                    <a:pt x="57" y="481"/>
                  </a:lnTo>
                  <a:lnTo>
                    <a:pt x="64" y="482"/>
                  </a:lnTo>
                  <a:lnTo>
                    <a:pt x="73" y="483"/>
                  </a:lnTo>
                  <a:lnTo>
                    <a:pt x="81" y="483"/>
                  </a:lnTo>
                  <a:lnTo>
                    <a:pt x="315" y="483"/>
                  </a:lnTo>
                  <a:lnTo>
                    <a:pt x="323" y="483"/>
                  </a:lnTo>
                  <a:lnTo>
                    <a:pt x="331" y="482"/>
                  </a:lnTo>
                  <a:lnTo>
                    <a:pt x="338" y="481"/>
                  </a:lnTo>
                  <a:lnTo>
                    <a:pt x="345" y="479"/>
                  </a:lnTo>
                  <a:lnTo>
                    <a:pt x="353" y="477"/>
                  </a:lnTo>
                  <a:lnTo>
                    <a:pt x="359" y="473"/>
                  </a:lnTo>
                  <a:lnTo>
                    <a:pt x="366" y="469"/>
                  </a:lnTo>
                  <a:lnTo>
                    <a:pt x="371" y="465"/>
                  </a:lnTo>
                  <a:lnTo>
                    <a:pt x="377" y="461"/>
                  </a:lnTo>
                  <a:lnTo>
                    <a:pt x="381" y="455"/>
                  </a:lnTo>
                  <a:lnTo>
                    <a:pt x="385" y="451"/>
                  </a:lnTo>
                  <a:lnTo>
                    <a:pt x="388" y="445"/>
                  </a:lnTo>
                  <a:lnTo>
                    <a:pt x="392" y="439"/>
                  </a:lnTo>
                  <a:lnTo>
                    <a:pt x="393" y="433"/>
                  </a:lnTo>
                  <a:lnTo>
                    <a:pt x="394" y="427"/>
                  </a:lnTo>
                  <a:lnTo>
                    <a:pt x="395" y="420"/>
                  </a:lnTo>
                  <a:lnTo>
                    <a:pt x="386" y="402"/>
                  </a:lnTo>
                  <a:lnTo>
                    <a:pt x="364" y="355"/>
                  </a:lnTo>
                  <a:lnTo>
                    <a:pt x="330" y="287"/>
                  </a:lnTo>
                  <a:lnTo>
                    <a:pt x="290" y="210"/>
                  </a:lnTo>
                  <a:lnTo>
                    <a:pt x="271" y="170"/>
                  </a:lnTo>
                  <a:lnTo>
                    <a:pt x="250" y="133"/>
                  </a:lnTo>
                  <a:lnTo>
                    <a:pt x="229" y="97"/>
                  </a:lnTo>
                  <a:lnTo>
                    <a:pt x="210" y="66"/>
                  </a:lnTo>
                  <a:lnTo>
                    <a:pt x="193" y="39"/>
                  </a:lnTo>
                  <a:lnTo>
                    <a:pt x="176" y="18"/>
                  </a:lnTo>
                  <a:lnTo>
                    <a:pt x="169" y="10"/>
                  </a:lnTo>
                  <a:lnTo>
                    <a:pt x="163" y="5"/>
                  </a:lnTo>
                  <a:lnTo>
                    <a:pt x="158" y="1"/>
                  </a:lnTo>
                  <a:lnTo>
                    <a:pt x="153" y="0"/>
                  </a:ln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08" name="Freeform 67"/>
            <p:cNvSpPr>
              <a:spLocks/>
            </p:cNvSpPr>
            <p:nvPr/>
          </p:nvSpPr>
          <p:spPr bwMode="auto">
            <a:xfrm>
              <a:off x="7134225" y="5645150"/>
              <a:ext cx="142875" cy="138113"/>
            </a:xfrm>
            <a:custGeom>
              <a:avLst/>
              <a:gdLst>
                <a:gd name="T0" fmla="*/ 448 w 449"/>
                <a:gd name="T1" fmla="*/ 238 h 433"/>
                <a:gd name="T2" fmla="*/ 440 w 449"/>
                <a:gd name="T3" fmla="*/ 281 h 433"/>
                <a:gd name="T4" fmla="*/ 423 w 449"/>
                <a:gd name="T5" fmla="*/ 319 h 433"/>
                <a:gd name="T6" fmla="*/ 398 w 449"/>
                <a:gd name="T7" fmla="*/ 354 h 433"/>
                <a:gd name="T8" fmla="*/ 368 w 449"/>
                <a:gd name="T9" fmla="*/ 383 h 433"/>
                <a:gd name="T10" fmla="*/ 332 w 449"/>
                <a:gd name="T11" fmla="*/ 407 h 433"/>
                <a:gd name="T12" fmla="*/ 292 w 449"/>
                <a:gd name="T13" fmla="*/ 423 h 433"/>
                <a:gd name="T14" fmla="*/ 248 w 449"/>
                <a:gd name="T15" fmla="*/ 432 h 433"/>
                <a:gd name="T16" fmla="*/ 201 w 449"/>
                <a:gd name="T17" fmla="*/ 432 h 433"/>
                <a:gd name="T18" fmla="*/ 158 w 449"/>
                <a:gd name="T19" fmla="*/ 423 h 433"/>
                <a:gd name="T20" fmla="*/ 117 w 449"/>
                <a:gd name="T21" fmla="*/ 407 h 433"/>
                <a:gd name="T22" fmla="*/ 81 w 449"/>
                <a:gd name="T23" fmla="*/ 383 h 433"/>
                <a:gd name="T24" fmla="*/ 51 w 449"/>
                <a:gd name="T25" fmla="*/ 354 h 433"/>
                <a:gd name="T26" fmla="*/ 27 w 449"/>
                <a:gd name="T27" fmla="*/ 319 h 433"/>
                <a:gd name="T28" fmla="*/ 9 w 449"/>
                <a:gd name="T29" fmla="*/ 281 h 433"/>
                <a:gd name="T30" fmla="*/ 1 w 449"/>
                <a:gd name="T31" fmla="*/ 238 h 433"/>
                <a:gd name="T32" fmla="*/ 1 w 449"/>
                <a:gd name="T33" fmla="*/ 194 h 433"/>
                <a:gd name="T34" fmla="*/ 9 w 449"/>
                <a:gd name="T35" fmla="*/ 152 h 433"/>
                <a:gd name="T36" fmla="*/ 27 w 449"/>
                <a:gd name="T37" fmla="*/ 113 h 433"/>
                <a:gd name="T38" fmla="*/ 51 w 449"/>
                <a:gd name="T39" fmla="*/ 78 h 433"/>
                <a:gd name="T40" fmla="*/ 81 w 449"/>
                <a:gd name="T41" fmla="*/ 49 h 433"/>
                <a:gd name="T42" fmla="*/ 117 w 449"/>
                <a:gd name="T43" fmla="*/ 25 h 433"/>
                <a:gd name="T44" fmla="*/ 158 w 449"/>
                <a:gd name="T45" fmla="*/ 10 h 433"/>
                <a:gd name="T46" fmla="*/ 201 w 449"/>
                <a:gd name="T47" fmla="*/ 1 h 433"/>
                <a:gd name="T48" fmla="*/ 248 w 449"/>
                <a:gd name="T49" fmla="*/ 1 h 433"/>
                <a:gd name="T50" fmla="*/ 292 w 449"/>
                <a:gd name="T51" fmla="*/ 10 h 433"/>
                <a:gd name="T52" fmla="*/ 332 w 449"/>
                <a:gd name="T53" fmla="*/ 25 h 433"/>
                <a:gd name="T54" fmla="*/ 368 w 449"/>
                <a:gd name="T55" fmla="*/ 49 h 433"/>
                <a:gd name="T56" fmla="*/ 398 w 449"/>
                <a:gd name="T57" fmla="*/ 78 h 433"/>
                <a:gd name="T58" fmla="*/ 423 w 449"/>
                <a:gd name="T59" fmla="*/ 113 h 433"/>
                <a:gd name="T60" fmla="*/ 440 w 449"/>
                <a:gd name="T61" fmla="*/ 152 h 433"/>
                <a:gd name="T62" fmla="*/ 448 w 449"/>
                <a:gd name="T63" fmla="*/ 194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9" h="433">
                  <a:moveTo>
                    <a:pt x="449" y="216"/>
                  </a:moveTo>
                  <a:lnTo>
                    <a:pt x="448" y="238"/>
                  </a:lnTo>
                  <a:lnTo>
                    <a:pt x="445" y="260"/>
                  </a:lnTo>
                  <a:lnTo>
                    <a:pt x="440" y="281"/>
                  </a:lnTo>
                  <a:lnTo>
                    <a:pt x="432" y="300"/>
                  </a:lnTo>
                  <a:lnTo>
                    <a:pt x="423" y="319"/>
                  </a:lnTo>
                  <a:lnTo>
                    <a:pt x="411" y="337"/>
                  </a:lnTo>
                  <a:lnTo>
                    <a:pt x="398" y="354"/>
                  </a:lnTo>
                  <a:lnTo>
                    <a:pt x="384" y="370"/>
                  </a:lnTo>
                  <a:lnTo>
                    <a:pt x="368" y="383"/>
                  </a:lnTo>
                  <a:lnTo>
                    <a:pt x="350" y="396"/>
                  </a:lnTo>
                  <a:lnTo>
                    <a:pt x="332" y="407"/>
                  </a:lnTo>
                  <a:lnTo>
                    <a:pt x="312" y="416"/>
                  </a:lnTo>
                  <a:lnTo>
                    <a:pt x="292" y="423"/>
                  </a:lnTo>
                  <a:lnTo>
                    <a:pt x="270" y="428"/>
                  </a:lnTo>
                  <a:lnTo>
                    <a:pt x="248" y="432"/>
                  </a:lnTo>
                  <a:lnTo>
                    <a:pt x="225" y="433"/>
                  </a:lnTo>
                  <a:lnTo>
                    <a:pt x="201" y="432"/>
                  </a:lnTo>
                  <a:lnTo>
                    <a:pt x="179" y="428"/>
                  </a:lnTo>
                  <a:lnTo>
                    <a:pt x="158" y="423"/>
                  </a:lnTo>
                  <a:lnTo>
                    <a:pt x="137" y="416"/>
                  </a:lnTo>
                  <a:lnTo>
                    <a:pt x="117" y="407"/>
                  </a:lnTo>
                  <a:lnTo>
                    <a:pt x="99" y="396"/>
                  </a:lnTo>
                  <a:lnTo>
                    <a:pt x="81" y="383"/>
                  </a:lnTo>
                  <a:lnTo>
                    <a:pt x="65" y="370"/>
                  </a:lnTo>
                  <a:lnTo>
                    <a:pt x="51" y="354"/>
                  </a:lnTo>
                  <a:lnTo>
                    <a:pt x="38" y="337"/>
                  </a:lnTo>
                  <a:lnTo>
                    <a:pt x="27" y="319"/>
                  </a:lnTo>
                  <a:lnTo>
                    <a:pt x="17" y="300"/>
                  </a:lnTo>
                  <a:lnTo>
                    <a:pt x="9" y="281"/>
                  </a:lnTo>
                  <a:lnTo>
                    <a:pt x="4" y="260"/>
                  </a:lnTo>
                  <a:lnTo>
                    <a:pt x="1" y="238"/>
                  </a:lnTo>
                  <a:lnTo>
                    <a:pt x="0" y="216"/>
                  </a:lnTo>
                  <a:lnTo>
                    <a:pt x="1" y="194"/>
                  </a:lnTo>
                  <a:lnTo>
                    <a:pt x="4" y="173"/>
                  </a:lnTo>
                  <a:lnTo>
                    <a:pt x="9" y="152"/>
                  </a:lnTo>
                  <a:lnTo>
                    <a:pt x="17" y="132"/>
                  </a:lnTo>
                  <a:lnTo>
                    <a:pt x="27" y="113"/>
                  </a:lnTo>
                  <a:lnTo>
                    <a:pt x="38" y="95"/>
                  </a:lnTo>
                  <a:lnTo>
                    <a:pt x="51" y="78"/>
                  </a:lnTo>
                  <a:lnTo>
                    <a:pt x="65" y="63"/>
                  </a:lnTo>
                  <a:lnTo>
                    <a:pt x="81" y="49"/>
                  </a:lnTo>
                  <a:lnTo>
                    <a:pt x="99" y="37"/>
                  </a:lnTo>
                  <a:lnTo>
                    <a:pt x="117" y="25"/>
                  </a:lnTo>
                  <a:lnTo>
                    <a:pt x="137" y="16"/>
                  </a:lnTo>
                  <a:lnTo>
                    <a:pt x="158" y="10"/>
                  </a:lnTo>
                  <a:lnTo>
                    <a:pt x="179" y="4"/>
                  </a:lnTo>
                  <a:lnTo>
                    <a:pt x="201" y="1"/>
                  </a:lnTo>
                  <a:lnTo>
                    <a:pt x="225" y="0"/>
                  </a:lnTo>
                  <a:lnTo>
                    <a:pt x="248" y="1"/>
                  </a:lnTo>
                  <a:lnTo>
                    <a:pt x="270" y="4"/>
                  </a:lnTo>
                  <a:lnTo>
                    <a:pt x="292" y="10"/>
                  </a:lnTo>
                  <a:lnTo>
                    <a:pt x="312" y="16"/>
                  </a:lnTo>
                  <a:lnTo>
                    <a:pt x="332" y="25"/>
                  </a:lnTo>
                  <a:lnTo>
                    <a:pt x="350" y="37"/>
                  </a:lnTo>
                  <a:lnTo>
                    <a:pt x="368" y="49"/>
                  </a:lnTo>
                  <a:lnTo>
                    <a:pt x="384" y="63"/>
                  </a:lnTo>
                  <a:lnTo>
                    <a:pt x="398" y="78"/>
                  </a:lnTo>
                  <a:lnTo>
                    <a:pt x="411" y="95"/>
                  </a:lnTo>
                  <a:lnTo>
                    <a:pt x="423" y="113"/>
                  </a:lnTo>
                  <a:lnTo>
                    <a:pt x="432" y="132"/>
                  </a:lnTo>
                  <a:lnTo>
                    <a:pt x="440" y="152"/>
                  </a:lnTo>
                  <a:lnTo>
                    <a:pt x="445" y="173"/>
                  </a:lnTo>
                  <a:lnTo>
                    <a:pt x="448" y="194"/>
                  </a:lnTo>
                  <a:lnTo>
                    <a:pt x="449" y="216"/>
                  </a:ln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09" name="Freeform 68"/>
            <p:cNvSpPr>
              <a:spLocks/>
            </p:cNvSpPr>
            <p:nvPr/>
          </p:nvSpPr>
          <p:spPr bwMode="auto">
            <a:xfrm>
              <a:off x="6723063" y="5645150"/>
              <a:ext cx="142875" cy="138113"/>
            </a:xfrm>
            <a:custGeom>
              <a:avLst/>
              <a:gdLst>
                <a:gd name="T0" fmla="*/ 449 w 450"/>
                <a:gd name="T1" fmla="*/ 238 h 433"/>
                <a:gd name="T2" fmla="*/ 441 w 450"/>
                <a:gd name="T3" fmla="*/ 281 h 433"/>
                <a:gd name="T4" fmla="*/ 423 w 450"/>
                <a:gd name="T5" fmla="*/ 319 h 433"/>
                <a:gd name="T6" fmla="*/ 399 w 450"/>
                <a:gd name="T7" fmla="*/ 354 h 433"/>
                <a:gd name="T8" fmla="*/ 369 w 450"/>
                <a:gd name="T9" fmla="*/ 383 h 433"/>
                <a:gd name="T10" fmla="*/ 332 w 450"/>
                <a:gd name="T11" fmla="*/ 407 h 433"/>
                <a:gd name="T12" fmla="*/ 292 w 450"/>
                <a:gd name="T13" fmla="*/ 423 h 433"/>
                <a:gd name="T14" fmla="*/ 249 w 450"/>
                <a:gd name="T15" fmla="*/ 432 h 433"/>
                <a:gd name="T16" fmla="*/ 202 w 450"/>
                <a:gd name="T17" fmla="*/ 432 h 433"/>
                <a:gd name="T18" fmla="*/ 158 w 450"/>
                <a:gd name="T19" fmla="*/ 423 h 433"/>
                <a:gd name="T20" fmla="*/ 118 w 450"/>
                <a:gd name="T21" fmla="*/ 407 h 433"/>
                <a:gd name="T22" fmla="*/ 82 w 450"/>
                <a:gd name="T23" fmla="*/ 383 h 433"/>
                <a:gd name="T24" fmla="*/ 52 w 450"/>
                <a:gd name="T25" fmla="*/ 354 h 433"/>
                <a:gd name="T26" fmla="*/ 27 w 450"/>
                <a:gd name="T27" fmla="*/ 319 h 433"/>
                <a:gd name="T28" fmla="*/ 10 w 450"/>
                <a:gd name="T29" fmla="*/ 281 h 433"/>
                <a:gd name="T30" fmla="*/ 2 w 450"/>
                <a:gd name="T31" fmla="*/ 238 h 433"/>
                <a:gd name="T32" fmla="*/ 2 w 450"/>
                <a:gd name="T33" fmla="*/ 194 h 433"/>
                <a:gd name="T34" fmla="*/ 10 w 450"/>
                <a:gd name="T35" fmla="*/ 152 h 433"/>
                <a:gd name="T36" fmla="*/ 27 w 450"/>
                <a:gd name="T37" fmla="*/ 113 h 433"/>
                <a:gd name="T38" fmla="*/ 52 w 450"/>
                <a:gd name="T39" fmla="*/ 78 h 433"/>
                <a:gd name="T40" fmla="*/ 82 w 450"/>
                <a:gd name="T41" fmla="*/ 49 h 433"/>
                <a:gd name="T42" fmla="*/ 118 w 450"/>
                <a:gd name="T43" fmla="*/ 25 h 433"/>
                <a:gd name="T44" fmla="*/ 158 w 450"/>
                <a:gd name="T45" fmla="*/ 10 h 433"/>
                <a:gd name="T46" fmla="*/ 202 w 450"/>
                <a:gd name="T47" fmla="*/ 1 h 433"/>
                <a:gd name="T48" fmla="*/ 249 w 450"/>
                <a:gd name="T49" fmla="*/ 1 h 433"/>
                <a:gd name="T50" fmla="*/ 292 w 450"/>
                <a:gd name="T51" fmla="*/ 10 h 433"/>
                <a:gd name="T52" fmla="*/ 332 w 450"/>
                <a:gd name="T53" fmla="*/ 25 h 433"/>
                <a:gd name="T54" fmla="*/ 369 w 450"/>
                <a:gd name="T55" fmla="*/ 49 h 433"/>
                <a:gd name="T56" fmla="*/ 399 w 450"/>
                <a:gd name="T57" fmla="*/ 78 h 433"/>
                <a:gd name="T58" fmla="*/ 423 w 450"/>
                <a:gd name="T59" fmla="*/ 113 h 433"/>
                <a:gd name="T60" fmla="*/ 441 w 450"/>
                <a:gd name="T61" fmla="*/ 152 h 433"/>
                <a:gd name="T62" fmla="*/ 449 w 450"/>
                <a:gd name="T63" fmla="*/ 194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0" h="433">
                  <a:moveTo>
                    <a:pt x="450" y="216"/>
                  </a:moveTo>
                  <a:lnTo>
                    <a:pt x="449" y="238"/>
                  </a:lnTo>
                  <a:lnTo>
                    <a:pt x="445" y="260"/>
                  </a:lnTo>
                  <a:lnTo>
                    <a:pt x="441" y="281"/>
                  </a:lnTo>
                  <a:lnTo>
                    <a:pt x="433" y="300"/>
                  </a:lnTo>
                  <a:lnTo>
                    <a:pt x="423" y="319"/>
                  </a:lnTo>
                  <a:lnTo>
                    <a:pt x="412" y="337"/>
                  </a:lnTo>
                  <a:lnTo>
                    <a:pt x="399" y="354"/>
                  </a:lnTo>
                  <a:lnTo>
                    <a:pt x="385" y="370"/>
                  </a:lnTo>
                  <a:lnTo>
                    <a:pt x="369" y="383"/>
                  </a:lnTo>
                  <a:lnTo>
                    <a:pt x="351" y="396"/>
                  </a:lnTo>
                  <a:lnTo>
                    <a:pt x="332" y="407"/>
                  </a:lnTo>
                  <a:lnTo>
                    <a:pt x="313" y="416"/>
                  </a:lnTo>
                  <a:lnTo>
                    <a:pt x="292" y="423"/>
                  </a:lnTo>
                  <a:lnTo>
                    <a:pt x="271" y="428"/>
                  </a:lnTo>
                  <a:lnTo>
                    <a:pt x="249" y="432"/>
                  </a:lnTo>
                  <a:lnTo>
                    <a:pt x="225" y="433"/>
                  </a:lnTo>
                  <a:lnTo>
                    <a:pt x="202" y="432"/>
                  </a:lnTo>
                  <a:lnTo>
                    <a:pt x="180" y="428"/>
                  </a:lnTo>
                  <a:lnTo>
                    <a:pt x="158" y="423"/>
                  </a:lnTo>
                  <a:lnTo>
                    <a:pt x="138" y="416"/>
                  </a:lnTo>
                  <a:lnTo>
                    <a:pt x="118" y="407"/>
                  </a:lnTo>
                  <a:lnTo>
                    <a:pt x="99" y="396"/>
                  </a:lnTo>
                  <a:lnTo>
                    <a:pt x="82" y="383"/>
                  </a:lnTo>
                  <a:lnTo>
                    <a:pt x="66" y="370"/>
                  </a:lnTo>
                  <a:lnTo>
                    <a:pt x="52" y="354"/>
                  </a:lnTo>
                  <a:lnTo>
                    <a:pt x="39" y="337"/>
                  </a:lnTo>
                  <a:lnTo>
                    <a:pt x="27" y="319"/>
                  </a:lnTo>
                  <a:lnTo>
                    <a:pt x="18" y="300"/>
                  </a:lnTo>
                  <a:lnTo>
                    <a:pt x="10" y="281"/>
                  </a:lnTo>
                  <a:lnTo>
                    <a:pt x="5" y="260"/>
                  </a:lnTo>
                  <a:lnTo>
                    <a:pt x="2" y="238"/>
                  </a:lnTo>
                  <a:lnTo>
                    <a:pt x="0" y="216"/>
                  </a:lnTo>
                  <a:lnTo>
                    <a:pt x="2" y="194"/>
                  </a:lnTo>
                  <a:lnTo>
                    <a:pt x="5" y="173"/>
                  </a:lnTo>
                  <a:lnTo>
                    <a:pt x="10" y="152"/>
                  </a:lnTo>
                  <a:lnTo>
                    <a:pt x="18" y="132"/>
                  </a:lnTo>
                  <a:lnTo>
                    <a:pt x="27" y="113"/>
                  </a:lnTo>
                  <a:lnTo>
                    <a:pt x="39" y="95"/>
                  </a:lnTo>
                  <a:lnTo>
                    <a:pt x="52" y="78"/>
                  </a:lnTo>
                  <a:lnTo>
                    <a:pt x="66" y="63"/>
                  </a:lnTo>
                  <a:lnTo>
                    <a:pt x="82" y="49"/>
                  </a:lnTo>
                  <a:lnTo>
                    <a:pt x="99" y="37"/>
                  </a:lnTo>
                  <a:lnTo>
                    <a:pt x="118" y="25"/>
                  </a:lnTo>
                  <a:lnTo>
                    <a:pt x="138" y="16"/>
                  </a:lnTo>
                  <a:lnTo>
                    <a:pt x="158" y="10"/>
                  </a:lnTo>
                  <a:lnTo>
                    <a:pt x="180" y="4"/>
                  </a:lnTo>
                  <a:lnTo>
                    <a:pt x="202" y="1"/>
                  </a:lnTo>
                  <a:lnTo>
                    <a:pt x="225" y="0"/>
                  </a:lnTo>
                  <a:lnTo>
                    <a:pt x="249" y="1"/>
                  </a:lnTo>
                  <a:lnTo>
                    <a:pt x="271" y="4"/>
                  </a:lnTo>
                  <a:lnTo>
                    <a:pt x="292" y="10"/>
                  </a:lnTo>
                  <a:lnTo>
                    <a:pt x="313" y="16"/>
                  </a:lnTo>
                  <a:lnTo>
                    <a:pt x="332" y="25"/>
                  </a:lnTo>
                  <a:lnTo>
                    <a:pt x="351" y="37"/>
                  </a:lnTo>
                  <a:lnTo>
                    <a:pt x="369" y="49"/>
                  </a:lnTo>
                  <a:lnTo>
                    <a:pt x="385" y="63"/>
                  </a:lnTo>
                  <a:lnTo>
                    <a:pt x="399" y="78"/>
                  </a:lnTo>
                  <a:lnTo>
                    <a:pt x="412" y="95"/>
                  </a:lnTo>
                  <a:lnTo>
                    <a:pt x="423" y="113"/>
                  </a:lnTo>
                  <a:lnTo>
                    <a:pt x="433" y="132"/>
                  </a:lnTo>
                  <a:lnTo>
                    <a:pt x="441" y="152"/>
                  </a:lnTo>
                  <a:lnTo>
                    <a:pt x="445" y="173"/>
                  </a:lnTo>
                  <a:lnTo>
                    <a:pt x="449" y="194"/>
                  </a:lnTo>
                  <a:lnTo>
                    <a:pt x="450" y="216"/>
                  </a:ln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10" name="Freeform 69"/>
            <p:cNvSpPr>
              <a:spLocks/>
            </p:cNvSpPr>
            <p:nvPr/>
          </p:nvSpPr>
          <p:spPr bwMode="auto">
            <a:xfrm>
              <a:off x="6811963" y="4940300"/>
              <a:ext cx="254000" cy="371475"/>
            </a:xfrm>
            <a:custGeom>
              <a:avLst/>
              <a:gdLst>
                <a:gd name="T0" fmla="*/ 17 w 800"/>
                <a:gd name="T1" fmla="*/ 6 h 1172"/>
                <a:gd name="T2" fmla="*/ 11 w 800"/>
                <a:gd name="T3" fmla="*/ 10 h 1172"/>
                <a:gd name="T4" fmla="*/ 7 w 800"/>
                <a:gd name="T5" fmla="*/ 16 h 1172"/>
                <a:gd name="T6" fmla="*/ 3 w 800"/>
                <a:gd name="T7" fmla="*/ 23 h 1172"/>
                <a:gd name="T8" fmla="*/ 1 w 800"/>
                <a:gd name="T9" fmla="*/ 29 h 1172"/>
                <a:gd name="T10" fmla="*/ 0 w 800"/>
                <a:gd name="T11" fmla="*/ 36 h 1172"/>
                <a:gd name="T12" fmla="*/ 1 w 800"/>
                <a:gd name="T13" fmla="*/ 43 h 1172"/>
                <a:gd name="T14" fmla="*/ 2 w 800"/>
                <a:gd name="T15" fmla="*/ 50 h 1172"/>
                <a:gd name="T16" fmla="*/ 6 w 800"/>
                <a:gd name="T17" fmla="*/ 56 h 1172"/>
                <a:gd name="T18" fmla="*/ 729 w 800"/>
                <a:gd name="T19" fmla="*/ 1155 h 1172"/>
                <a:gd name="T20" fmla="*/ 734 w 800"/>
                <a:gd name="T21" fmla="*/ 1161 h 1172"/>
                <a:gd name="T22" fmla="*/ 740 w 800"/>
                <a:gd name="T23" fmla="*/ 1165 h 1172"/>
                <a:gd name="T24" fmla="*/ 747 w 800"/>
                <a:gd name="T25" fmla="*/ 1170 h 1172"/>
                <a:gd name="T26" fmla="*/ 754 w 800"/>
                <a:gd name="T27" fmla="*/ 1171 h 1172"/>
                <a:gd name="T28" fmla="*/ 761 w 800"/>
                <a:gd name="T29" fmla="*/ 1172 h 1172"/>
                <a:gd name="T30" fmla="*/ 768 w 800"/>
                <a:gd name="T31" fmla="*/ 1172 h 1172"/>
                <a:gd name="T32" fmla="*/ 775 w 800"/>
                <a:gd name="T33" fmla="*/ 1170 h 1172"/>
                <a:gd name="T34" fmla="*/ 782 w 800"/>
                <a:gd name="T35" fmla="*/ 1167 h 1172"/>
                <a:gd name="T36" fmla="*/ 789 w 800"/>
                <a:gd name="T37" fmla="*/ 1162 h 1172"/>
                <a:gd name="T38" fmla="*/ 793 w 800"/>
                <a:gd name="T39" fmla="*/ 1156 h 1172"/>
                <a:gd name="T40" fmla="*/ 797 w 800"/>
                <a:gd name="T41" fmla="*/ 1151 h 1172"/>
                <a:gd name="T42" fmla="*/ 799 w 800"/>
                <a:gd name="T43" fmla="*/ 1144 h 1172"/>
                <a:gd name="T44" fmla="*/ 800 w 800"/>
                <a:gd name="T45" fmla="*/ 1137 h 1172"/>
                <a:gd name="T46" fmla="*/ 799 w 800"/>
                <a:gd name="T47" fmla="*/ 1129 h 1172"/>
                <a:gd name="T48" fmla="*/ 797 w 800"/>
                <a:gd name="T49" fmla="*/ 1123 h 1172"/>
                <a:gd name="T50" fmla="*/ 793 w 800"/>
                <a:gd name="T51" fmla="*/ 1116 h 1172"/>
                <a:gd name="T52" fmla="*/ 71 w 800"/>
                <a:gd name="T53" fmla="*/ 17 h 1172"/>
                <a:gd name="T54" fmla="*/ 65 w 800"/>
                <a:gd name="T55" fmla="*/ 11 h 1172"/>
                <a:gd name="T56" fmla="*/ 60 w 800"/>
                <a:gd name="T57" fmla="*/ 7 h 1172"/>
                <a:gd name="T58" fmla="*/ 53 w 800"/>
                <a:gd name="T59" fmla="*/ 4 h 1172"/>
                <a:gd name="T60" fmla="*/ 46 w 800"/>
                <a:gd name="T61" fmla="*/ 1 h 1172"/>
                <a:gd name="T62" fmla="*/ 39 w 800"/>
                <a:gd name="T63" fmla="*/ 0 h 1172"/>
                <a:gd name="T64" fmla="*/ 32 w 800"/>
                <a:gd name="T65" fmla="*/ 1 h 1172"/>
                <a:gd name="T66" fmla="*/ 24 w 800"/>
                <a:gd name="T67" fmla="*/ 2 h 1172"/>
                <a:gd name="T68" fmla="*/ 17 w 800"/>
                <a:gd name="T69" fmla="*/ 6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0" h="1172">
                  <a:moveTo>
                    <a:pt x="17" y="6"/>
                  </a:moveTo>
                  <a:lnTo>
                    <a:pt x="11" y="10"/>
                  </a:lnTo>
                  <a:lnTo>
                    <a:pt x="7" y="16"/>
                  </a:lnTo>
                  <a:lnTo>
                    <a:pt x="3" y="23"/>
                  </a:lnTo>
                  <a:lnTo>
                    <a:pt x="1" y="29"/>
                  </a:lnTo>
                  <a:lnTo>
                    <a:pt x="0" y="36"/>
                  </a:lnTo>
                  <a:lnTo>
                    <a:pt x="1" y="43"/>
                  </a:lnTo>
                  <a:lnTo>
                    <a:pt x="2" y="50"/>
                  </a:lnTo>
                  <a:lnTo>
                    <a:pt x="6" y="56"/>
                  </a:lnTo>
                  <a:lnTo>
                    <a:pt x="729" y="1155"/>
                  </a:lnTo>
                  <a:lnTo>
                    <a:pt x="734" y="1161"/>
                  </a:lnTo>
                  <a:lnTo>
                    <a:pt x="740" y="1165"/>
                  </a:lnTo>
                  <a:lnTo>
                    <a:pt x="747" y="1170"/>
                  </a:lnTo>
                  <a:lnTo>
                    <a:pt x="754" y="1171"/>
                  </a:lnTo>
                  <a:lnTo>
                    <a:pt x="761" y="1172"/>
                  </a:lnTo>
                  <a:lnTo>
                    <a:pt x="768" y="1172"/>
                  </a:lnTo>
                  <a:lnTo>
                    <a:pt x="775" y="1170"/>
                  </a:lnTo>
                  <a:lnTo>
                    <a:pt x="782" y="1167"/>
                  </a:lnTo>
                  <a:lnTo>
                    <a:pt x="789" y="1162"/>
                  </a:lnTo>
                  <a:lnTo>
                    <a:pt x="793" y="1156"/>
                  </a:lnTo>
                  <a:lnTo>
                    <a:pt x="797" y="1151"/>
                  </a:lnTo>
                  <a:lnTo>
                    <a:pt x="799" y="1144"/>
                  </a:lnTo>
                  <a:lnTo>
                    <a:pt x="800" y="1137"/>
                  </a:lnTo>
                  <a:lnTo>
                    <a:pt x="799" y="1129"/>
                  </a:lnTo>
                  <a:lnTo>
                    <a:pt x="797" y="1123"/>
                  </a:lnTo>
                  <a:lnTo>
                    <a:pt x="793" y="1116"/>
                  </a:lnTo>
                  <a:lnTo>
                    <a:pt x="71" y="17"/>
                  </a:lnTo>
                  <a:lnTo>
                    <a:pt x="65" y="11"/>
                  </a:lnTo>
                  <a:lnTo>
                    <a:pt x="60" y="7"/>
                  </a:lnTo>
                  <a:lnTo>
                    <a:pt x="53" y="4"/>
                  </a:lnTo>
                  <a:lnTo>
                    <a:pt x="46" y="1"/>
                  </a:lnTo>
                  <a:lnTo>
                    <a:pt x="39" y="0"/>
                  </a:lnTo>
                  <a:lnTo>
                    <a:pt x="32" y="1"/>
                  </a:lnTo>
                  <a:lnTo>
                    <a:pt x="24" y="2"/>
                  </a:lnTo>
                  <a:lnTo>
                    <a:pt x="17" y="6"/>
                  </a:ln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11" name="Freeform 70"/>
            <p:cNvSpPr>
              <a:spLocks/>
            </p:cNvSpPr>
            <p:nvPr/>
          </p:nvSpPr>
          <p:spPr bwMode="auto">
            <a:xfrm>
              <a:off x="6811963" y="4940300"/>
              <a:ext cx="23813" cy="214313"/>
            </a:xfrm>
            <a:custGeom>
              <a:avLst/>
              <a:gdLst>
                <a:gd name="T0" fmla="*/ 0 w 77"/>
                <a:gd name="T1" fmla="*/ 37 h 678"/>
                <a:gd name="T2" fmla="*/ 0 w 77"/>
                <a:gd name="T3" fmla="*/ 642 h 678"/>
                <a:gd name="T4" fmla="*/ 1 w 77"/>
                <a:gd name="T5" fmla="*/ 649 h 678"/>
                <a:gd name="T6" fmla="*/ 3 w 77"/>
                <a:gd name="T7" fmla="*/ 655 h 678"/>
                <a:gd name="T8" fmla="*/ 7 w 77"/>
                <a:gd name="T9" fmla="*/ 662 h 678"/>
                <a:gd name="T10" fmla="*/ 11 w 77"/>
                <a:gd name="T11" fmla="*/ 667 h 678"/>
                <a:gd name="T12" fmla="*/ 17 w 77"/>
                <a:gd name="T13" fmla="*/ 671 h 678"/>
                <a:gd name="T14" fmla="*/ 23 w 77"/>
                <a:gd name="T15" fmla="*/ 675 h 678"/>
                <a:gd name="T16" fmla="*/ 30 w 77"/>
                <a:gd name="T17" fmla="*/ 677 h 678"/>
                <a:gd name="T18" fmla="*/ 38 w 77"/>
                <a:gd name="T19" fmla="*/ 678 h 678"/>
                <a:gd name="T20" fmla="*/ 46 w 77"/>
                <a:gd name="T21" fmla="*/ 677 h 678"/>
                <a:gd name="T22" fmla="*/ 53 w 77"/>
                <a:gd name="T23" fmla="*/ 675 h 678"/>
                <a:gd name="T24" fmla="*/ 59 w 77"/>
                <a:gd name="T25" fmla="*/ 671 h 678"/>
                <a:gd name="T26" fmla="*/ 65 w 77"/>
                <a:gd name="T27" fmla="*/ 667 h 678"/>
                <a:gd name="T28" fmla="*/ 70 w 77"/>
                <a:gd name="T29" fmla="*/ 662 h 678"/>
                <a:gd name="T30" fmla="*/ 73 w 77"/>
                <a:gd name="T31" fmla="*/ 655 h 678"/>
                <a:gd name="T32" fmla="*/ 76 w 77"/>
                <a:gd name="T33" fmla="*/ 649 h 678"/>
                <a:gd name="T34" fmla="*/ 77 w 77"/>
                <a:gd name="T35" fmla="*/ 642 h 678"/>
                <a:gd name="T36" fmla="*/ 77 w 77"/>
                <a:gd name="T37" fmla="*/ 37 h 678"/>
                <a:gd name="T38" fmla="*/ 76 w 77"/>
                <a:gd name="T39" fmla="*/ 29 h 678"/>
                <a:gd name="T40" fmla="*/ 73 w 77"/>
                <a:gd name="T41" fmla="*/ 23 h 678"/>
                <a:gd name="T42" fmla="*/ 70 w 77"/>
                <a:gd name="T43" fmla="*/ 16 h 678"/>
                <a:gd name="T44" fmla="*/ 65 w 77"/>
                <a:gd name="T45" fmla="*/ 11 h 678"/>
                <a:gd name="T46" fmla="*/ 59 w 77"/>
                <a:gd name="T47" fmla="*/ 7 h 678"/>
                <a:gd name="T48" fmla="*/ 53 w 77"/>
                <a:gd name="T49" fmla="*/ 4 h 678"/>
                <a:gd name="T50" fmla="*/ 46 w 77"/>
                <a:gd name="T51" fmla="*/ 1 h 678"/>
                <a:gd name="T52" fmla="*/ 38 w 77"/>
                <a:gd name="T53" fmla="*/ 0 h 678"/>
                <a:gd name="T54" fmla="*/ 30 w 77"/>
                <a:gd name="T55" fmla="*/ 1 h 678"/>
                <a:gd name="T56" fmla="*/ 23 w 77"/>
                <a:gd name="T57" fmla="*/ 4 h 678"/>
                <a:gd name="T58" fmla="*/ 17 w 77"/>
                <a:gd name="T59" fmla="*/ 7 h 678"/>
                <a:gd name="T60" fmla="*/ 11 w 77"/>
                <a:gd name="T61" fmla="*/ 11 h 678"/>
                <a:gd name="T62" fmla="*/ 7 w 77"/>
                <a:gd name="T63" fmla="*/ 16 h 678"/>
                <a:gd name="T64" fmla="*/ 3 w 77"/>
                <a:gd name="T65" fmla="*/ 23 h 678"/>
                <a:gd name="T66" fmla="*/ 1 w 77"/>
                <a:gd name="T67" fmla="*/ 29 h 678"/>
                <a:gd name="T68" fmla="*/ 0 w 77"/>
                <a:gd name="T69" fmla="*/ 37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 h="678">
                  <a:moveTo>
                    <a:pt x="0" y="37"/>
                  </a:moveTo>
                  <a:lnTo>
                    <a:pt x="0" y="642"/>
                  </a:lnTo>
                  <a:lnTo>
                    <a:pt x="1" y="649"/>
                  </a:lnTo>
                  <a:lnTo>
                    <a:pt x="3" y="655"/>
                  </a:lnTo>
                  <a:lnTo>
                    <a:pt x="7" y="662"/>
                  </a:lnTo>
                  <a:lnTo>
                    <a:pt x="11" y="667"/>
                  </a:lnTo>
                  <a:lnTo>
                    <a:pt x="17" y="671"/>
                  </a:lnTo>
                  <a:lnTo>
                    <a:pt x="23" y="675"/>
                  </a:lnTo>
                  <a:lnTo>
                    <a:pt x="30" y="677"/>
                  </a:lnTo>
                  <a:lnTo>
                    <a:pt x="38" y="678"/>
                  </a:lnTo>
                  <a:lnTo>
                    <a:pt x="46" y="677"/>
                  </a:lnTo>
                  <a:lnTo>
                    <a:pt x="53" y="675"/>
                  </a:lnTo>
                  <a:lnTo>
                    <a:pt x="59" y="671"/>
                  </a:lnTo>
                  <a:lnTo>
                    <a:pt x="65" y="667"/>
                  </a:lnTo>
                  <a:lnTo>
                    <a:pt x="70" y="662"/>
                  </a:lnTo>
                  <a:lnTo>
                    <a:pt x="73" y="655"/>
                  </a:lnTo>
                  <a:lnTo>
                    <a:pt x="76" y="649"/>
                  </a:lnTo>
                  <a:lnTo>
                    <a:pt x="77" y="642"/>
                  </a:lnTo>
                  <a:lnTo>
                    <a:pt x="77" y="37"/>
                  </a:lnTo>
                  <a:lnTo>
                    <a:pt x="76" y="29"/>
                  </a:lnTo>
                  <a:lnTo>
                    <a:pt x="73" y="23"/>
                  </a:lnTo>
                  <a:lnTo>
                    <a:pt x="70" y="16"/>
                  </a:lnTo>
                  <a:lnTo>
                    <a:pt x="65" y="11"/>
                  </a:lnTo>
                  <a:lnTo>
                    <a:pt x="59" y="7"/>
                  </a:lnTo>
                  <a:lnTo>
                    <a:pt x="53" y="4"/>
                  </a:lnTo>
                  <a:lnTo>
                    <a:pt x="46" y="1"/>
                  </a:lnTo>
                  <a:lnTo>
                    <a:pt x="38" y="0"/>
                  </a:lnTo>
                  <a:lnTo>
                    <a:pt x="30" y="1"/>
                  </a:lnTo>
                  <a:lnTo>
                    <a:pt x="23" y="4"/>
                  </a:lnTo>
                  <a:lnTo>
                    <a:pt x="17" y="7"/>
                  </a:lnTo>
                  <a:lnTo>
                    <a:pt x="11" y="11"/>
                  </a:lnTo>
                  <a:lnTo>
                    <a:pt x="7" y="16"/>
                  </a:lnTo>
                  <a:lnTo>
                    <a:pt x="3" y="23"/>
                  </a:lnTo>
                  <a:lnTo>
                    <a:pt x="1" y="29"/>
                  </a:lnTo>
                  <a:lnTo>
                    <a:pt x="0" y="37"/>
                  </a:ln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10" name="Group 14" descr="image representing a DC"/>
          <p:cNvGrpSpPr/>
          <p:nvPr/>
        </p:nvGrpSpPr>
        <p:grpSpPr>
          <a:xfrm>
            <a:off x="4819653" y="2936488"/>
            <a:ext cx="564995" cy="423747"/>
            <a:chOff x="3782008" y="2302727"/>
            <a:chExt cx="423746" cy="317810"/>
          </a:xfrm>
        </p:grpSpPr>
        <p:sp>
          <p:nvSpPr>
            <p:cNvPr id="8" name="Rectangle 7"/>
            <p:cNvSpPr/>
            <p:nvPr/>
          </p:nvSpPr>
          <p:spPr>
            <a:xfrm>
              <a:off x="3782008" y="2302727"/>
              <a:ext cx="423746" cy="317810"/>
            </a:xfrm>
            <a:prstGeom prst="rect">
              <a:avLst/>
            </a:prstGeom>
            <a:solidFill>
              <a:schemeClr val="bg1"/>
            </a:solidFill>
            <a:ln w="19050">
              <a:solidFill>
                <a:srgbClr val="8F9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11" name="Group 113"/>
            <p:cNvGrpSpPr/>
            <p:nvPr/>
          </p:nvGrpSpPr>
          <p:grpSpPr>
            <a:xfrm>
              <a:off x="3812358" y="2355055"/>
              <a:ext cx="121637" cy="65751"/>
              <a:chOff x="3203716" y="2826247"/>
              <a:chExt cx="415685" cy="224701"/>
            </a:xfrm>
            <a:solidFill>
              <a:srgbClr val="8F9092"/>
            </a:solidFill>
          </p:grpSpPr>
          <p:sp>
            <p:nvSpPr>
              <p:cNvPr id="115" name="Cube 114"/>
              <p:cNvSpPr/>
              <p:nvPr/>
            </p:nvSpPr>
            <p:spPr>
              <a:xfrm>
                <a:off x="3203716" y="2826247"/>
                <a:ext cx="415685" cy="224701"/>
              </a:xfrm>
              <a:prstGeom prst="cube">
                <a:avLst>
                  <a:gd name="adj" fmla="val 35301"/>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16" name="Parallelogram 115"/>
              <p:cNvSpPr/>
              <p:nvPr/>
            </p:nvSpPr>
            <p:spPr>
              <a:xfrm>
                <a:off x="3227355" y="2836104"/>
                <a:ext cx="368408" cy="63313"/>
              </a:xfrm>
              <a:prstGeom prst="parallelogram">
                <a:avLst>
                  <a:gd name="adj" fmla="val 109625"/>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grpSp>
          <p:nvGrpSpPr>
            <p:cNvPr id="12" name="Group 116"/>
            <p:cNvGrpSpPr/>
            <p:nvPr/>
          </p:nvGrpSpPr>
          <p:grpSpPr>
            <a:xfrm>
              <a:off x="3938697" y="2351770"/>
              <a:ext cx="118955" cy="64301"/>
              <a:chOff x="3203716" y="2826247"/>
              <a:chExt cx="415685" cy="224701"/>
            </a:xfrm>
            <a:solidFill>
              <a:srgbClr val="8F9092"/>
            </a:solidFill>
          </p:grpSpPr>
          <p:sp>
            <p:nvSpPr>
              <p:cNvPr id="118" name="Cube 117"/>
              <p:cNvSpPr/>
              <p:nvPr/>
            </p:nvSpPr>
            <p:spPr>
              <a:xfrm>
                <a:off x="3203716" y="2826247"/>
                <a:ext cx="415685" cy="224701"/>
              </a:xfrm>
              <a:prstGeom prst="cube">
                <a:avLst>
                  <a:gd name="adj" fmla="val 35301"/>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19" name="Parallelogram 118"/>
              <p:cNvSpPr/>
              <p:nvPr/>
            </p:nvSpPr>
            <p:spPr>
              <a:xfrm>
                <a:off x="3227355" y="2836104"/>
                <a:ext cx="368408" cy="63313"/>
              </a:xfrm>
              <a:prstGeom prst="parallelogram">
                <a:avLst>
                  <a:gd name="adj" fmla="val 109625"/>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grpSp>
          <p:nvGrpSpPr>
            <p:cNvPr id="13" name="Group 129"/>
            <p:cNvGrpSpPr/>
            <p:nvPr/>
          </p:nvGrpSpPr>
          <p:grpSpPr>
            <a:xfrm>
              <a:off x="4062522" y="2349389"/>
              <a:ext cx="118955" cy="64301"/>
              <a:chOff x="3203716" y="2826247"/>
              <a:chExt cx="415685" cy="224701"/>
            </a:xfrm>
            <a:solidFill>
              <a:srgbClr val="8F9092"/>
            </a:solidFill>
          </p:grpSpPr>
          <p:sp>
            <p:nvSpPr>
              <p:cNvPr id="131" name="Cube 130"/>
              <p:cNvSpPr/>
              <p:nvPr/>
            </p:nvSpPr>
            <p:spPr>
              <a:xfrm>
                <a:off x="3203716" y="2826247"/>
                <a:ext cx="415685" cy="224701"/>
              </a:xfrm>
              <a:prstGeom prst="cube">
                <a:avLst>
                  <a:gd name="adj" fmla="val 35301"/>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32" name="Parallelogram 131"/>
              <p:cNvSpPr/>
              <p:nvPr/>
            </p:nvSpPr>
            <p:spPr>
              <a:xfrm>
                <a:off x="3227355" y="2836104"/>
                <a:ext cx="368408" cy="63313"/>
              </a:xfrm>
              <a:prstGeom prst="parallelogram">
                <a:avLst>
                  <a:gd name="adj" fmla="val 109625"/>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grpSp>
          <p:nvGrpSpPr>
            <p:cNvPr id="14" name="Group 132"/>
            <p:cNvGrpSpPr/>
            <p:nvPr/>
          </p:nvGrpSpPr>
          <p:grpSpPr>
            <a:xfrm>
              <a:off x="3802833" y="2426492"/>
              <a:ext cx="121637" cy="65751"/>
              <a:chOff x="3203716" y="2826247"/>
              <a:chExt cx="415685" cy="224701"/>
            </a:xfrm>
            <a:solidFill>
              <a:srgbClr val="8F9092"/>
            </a:solidFill>
          </p:grpSpPr>
          <p:sp>
            <p:nvSpPr>
              <p:cNvPr id="134" name="Cube 133"/>
              <p:cNvSpPr/>
              <p:nvPr/>
            </p:nvSpPr>
            <p:spPr>
              <a:xfrm>
                <a:off x="3203716" y="2826247"/>
                <a:ext cx="415685" cy="224701"/>
              </a:xfrm>
              <a:prstGeom prst="cube">
                <a:avLst>
                  <a:gd name="adj" fmla="val 35301"/>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35" name="Parallelogram 134"/>
              <p:cNvSpPr/>
              <p:nvPr/>
            </p:nvSpPr>
            <p:spPr>
              <a:xfrm>
                <a:off x="3227355" y="2836104"/>
                <a:ext cx="368408" cy="63313"/>
              </a:xfrm>
              <a:prstGeom prst="parallelogram">
                <a:avLst>
                  <a:gd name="adj" fmla="val 109625"/>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grpSp>
          <p:nvGrpSpPr>
            <p:cNvPr id="15" name="Group 144"/>
            <p:cNvGrpSpPr/>
            <p:nvPr/>
          </p:nvGrpSpPr>
          <p:grpSpPr>
            <a:xfrm>
              <a:off x="3931553" y="2494645"/>
              <a:ext cx="118955" cy="64301"/>
              <a:chOff x="3203716" y="2826247"/>
              <a:chExt cx="415685" cy="224701"/>
            </a:xfrm>
            <a:solidFill>
              <a:srgbClr val="8F9092"/>
            </a:solidFill>
          </p:grpSpPr>
          <p:sp>
            <p:nvSpPr>
              <p:cNvPr id="146" name="Cube 145"/>
              <p:cNvSpPr/>
              <p:nvPr/>
            </p:nvSpPr>
            <p:spPr>
              <a:xfrm>
                <a:off x="3203716" y="2826247"/>
                <a:ext cx="415685" cy="224701"/>
              </a:xfrm>
              <a:prstGeom prst="cube">
                <a:avLst>
                  <a:gd name="adj" fmla="val 35301"/>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47" name="Parallelogram 146"/>
              <p:cNvSpPr/>
              <p:nvPr/>
            </p:nvSpPr>
            <p:spPr>
              <a:xfrm>
                <a:off x="3227355" y="2836104"/>
                <a:ext cx="368408" cy="63313"/>
              </a:xfrm>
              <a:prstGeom prst="parallelogram">
                <a:avLst>
                  <a:gd name="adj" fmla="val 109625"/>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grpSp>
          <p:nvGrpSpPr>
            <p:cNvPr id="16" name="Group 155"/>
            <p:cNvGrpSpPr/>
            <p:nvPr/>
          </p:nvGrpSpPr>
          <p:grpSpPr>
            <a:xfrm>
              <a:off x="4055378" y="2492264"/>
              <a:ext cx="118955" cy="64301"/>
              <a:chOff x="3203716" y="2826247"/>
              <a:chExt cx="415685" cy="224701"/>
            </a:xfrm>
            <a:solidFill>
              <a:srgbClr val="8F9092"/>
            </a:solidFill>
          </p:grpSpPr>
          <p:sp>
            <p:nvSpPr>
              <p:cNvPr id="157" name="Cube 156"/>
              <p:cNvSpPr/>
              <p:nvPr/>
            </p:nvSpPr>
            <p:spPr>
              <a:xfrm>
                <a:off x="3203716" y="2826247"/>
                <a:ext cx="415685" cy="224701"/>
              </a:xfrm>
              <a:prstGeom prst="cube">
                <a:avLst>
                  <a:gd name="adj" fmla="val 35301"/>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58" name="Parallelogram 157"/>
              <p:cNvSpPr/>
              <p:nvPr/>
            </p:nvSpPr>
            <p:spPr>
              <a:xfrm>
                <a:off x="3227355" y="2836104"/>
                <a:ext cx="368408" cy="63313"/>
              </a:xfrm>
              <a:prstGeom prst="parallelogram">
                <a:avLst>
                  <a:gd name="adj" fmla="val 109625"/>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grpSp>
          <p:nvGrpSpPr>
            <p:cNvPr id="17" name="Group 135"/>
            <p:cNvGrpSpPr/>
            <p:nvPr/>
          </p:nvGrpSpPr>
          <p:grpSpPr>
            <a:xfrm>
              <a:off x="3929171" y="2425588"/>
              <a:ext cx="118955" cy="64301"/>
              <a:chOff x="3203716" y="2826247"/>
              <a:chExt cx="415685" cy="224701"/>
            </a:xfrm>
            <a:solidFill>
              <a:srgbClr val="8F9092"/>
            </a:solidFill>
          </p:grpSpPr>
          <p:sp>
            <p:nvSpPr>
              <p:cNvPr id="137" name="Cube 136"/>
              <p:cNvSpPr/>
              <p:nvPr/>
            </p:nvSpPr>
            <p:spPr>
              <a:xfrm>
                <a:off x="3203716" y="2826247"/>
                <a:ext cx="415685" cy="224701"/>
              </a:xfrm>
              <a:prstGeom prst="cube">
                <a:avLst>
                  <a:gd name="adj" fmla="val 35301"/>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38" name="Parallelogram 137"/>
              <p:cNvSpPr/>
              <p:nvPr/>
            </p:nvSpPr>
            <p:spPr>
              <a:xfrm>
                <a:off x="3227355" y="2836104"/>
                <a:ext cx="368408" cy="63313"/>
              </a:xfrm>
              <a:prstGeom prst="parallelogram">
                <a:avLst>
                  <a:gd name="adj" fmla="val 109625"/>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grpSp>
          <p:nvGrpSpPr>
            <p:cNvPr id="20" name="Group 138"/>
            <p:cNvGrpSpPr/>
            <p:nvPr/>
          </p:nvGrpSpPr>
          <p:grpSpPr>
            <a:xfrm>
              <a:off x="4052996" y="2423207"/>
              <a:ext cx="118955" cy="64301"/>
              <a:chOff x="3203716" y="2826247"/>
              <a:chExt cx="415685" cy="224701"/>
            </a:xfrm>
            <a:solidFill>
              <a:srgbClr val="8F9092"/>
            </a:solidFill>
          </p:grpSpPr>
          <p:sp>
            <p:nvSpPr>
              <p:cNvPr id="140" name="Cube 139"/>
              <p:cNvSpPr/>
              <p:nvPr/>
            </p:nvSpPr>
            <p:spPr>
              <a:xfrm>
                <a:off x="3203716" y="2826247"/>
                <a:ext cx="415685" cy="224701"/>
              </a:xfrm>
              <a:prstGeom prst="cube">
                <a:avLst>
                  <a:gd name="adj" fmla="val 35301"/>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41" name="Parallelogram 140"/>
              <p:cNvSpPr/>
              <p:nvPr/>
            </p:nvSpPr>
            <p:spPr>
              <a:xfrm>
                <a:off x="3227355" y="2836104"/>
                <a:ext cx="368408" cy="63313"/>
              </a:xfrm>
              <a:prstGeom prst="parallelogram">
                <a:avLst>
                  <a:gd name="adj" fmla="val 109625"/>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grpSp>
          <p:nvGrpSpPr>
            <p:cNvPr id="21" name="Group 141"/>
            <p:cNvGrpSpPr/>
            <p:nvPr/>
          </p:nvGrpSpPr>
          <p:grpSpPr>
            <a:xfrm>
              <a:off x="3800451" y="2500312"/>
              <a:ext cx="121637" cy="65751"/>
              <a:chOff x="3203716" y="2826247"/>
              <a:chExt cx="415685" cy="224701"/>
            </a:xfrm>
            <a:solidFill>
              <a:srgbClr val="8F9092"/>
            </a:solidFill>
          </p:grpSpPr>
          <p:sp>
            <p:nvSpPr>
              <p:cNvPr id="143" name="Cube 142"/>
              <p:cNvSpPr/>
              <p:nvPr/>
            </p:nvSpPr>
            <p:spPr>
              <a:xfrm>
                <a:off x="3203716" y="2826247"/>
                <a:ext cx="415685" cy="224701"/>
              </a:xfrm>
              <a:prstGeom prst="cube">
                <a:avLst>
                  <a:gd name="adj" fmla="val 35301"/>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44" name="Parallelogram 143"/>
              <p:cNvSpPr/>
              <p:nvPr/>
            </p:nvSpPr>
            <p:spPr>
              <a:xfrm>
                <a:off x="3227355" y="2836104"/>
                <a:ext cx="368408" cy="63313"/>
              </a:xfrm>
              <a:prstGeom prst="parallelogram">
                <a:avLst>
                  <a:gd name="adj" fmla="val 109625"/>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grpSp>
      <p:grpSp>
        <p:nvGrpSpPr>
          <p:cNvPr id="22" name="Group 161" descr="Picture representing an RDC"/>
          <p:cNvGrpSpPr/>
          <p:nvPr/>
        </p:nvGrpSpPr>
        <p:grpSpPr>
          <a:xfrm>
            <a:off x="4350502" y="3821640"/>
            <a:ext cx="454719" cy="336248"/>
            <a:chOff x="3886200" y="2132013"/>
            <a:chExt cx="414338" cy="306388"/>
          </a:xfrm>
          <a:solidFill>
            <a:srgbClr val="8F9092"/>
          </a:solidFill>
        </p:grpSpPr>
        <p:sp>
          <p:nvSpPr>
            <p:cNvPr id="163" name="Freeform 115"/>
            <p:cNvSpPr>
              <a:spLocks noEditPoints="1"/>
            </p:cNvSpPr>
            <p:nvPr/>
          </p:nvSpPr>
          <p:spPr bwMode="auto">
            <a:xfrm>
              <a:off x="3886200" y="2179638"/>
              <a:ext cx="414338" cy="258763"/>
            </a:xfrm>
            <a:custGeom>
              <a:avLst/>
              <a:gdLst>
                <a:gd name="T0" fmla="*/ 141 w 2738"/>
                <a:gd name="T1" fmla="*/ 1461 h 1710"/>
                <a:gd name="T2" fmla="*/ 141 w 2738"/>
                <a:gd name="T3" fmla="*/ 925 h 1710"/>
                <a:gd name="T4" fmla="*/ 2597 w 2738"/>
                <a:gd name="T5" fmla="*/ 925 h 1710"/>
                <a:gd name="T6" fmla="*/ 2597 w 2738"/>
                <a:gd name="T7" fmla="*/ 1461 h 1710"/>
                <a:gd name="T8" fmla="*/ 141 w 2738"/>
                <a:gd name="T9" fmla="*/ 1461 h 1710"/>
                <a:gd name="T10" fmla="*/ 2597 w 2738"/>
                <a:gd name="T11" fmla="*/ 268 h 1710"/>
                <a:gd name="T12" fmla="*/ 2597 w 2738"/>
                <a:gd name="T13" fmla="*/ 785 h 1710"/>
                <a:gd name="T14" fmla="*/ 141 w 2738"/>
                <a:gd name="T15" fmla="*/ 785 h 1710"/>
                <a:gd name="T16" fmla="*/ 141 w 2738"/>
                <a:gd name="T17" fmla="*/ 268 h 1710"/>
                <a:gd name="T18" fmla="*/ 2597 w 2738"/>
                <a:gd name="T19" fmla="*/ 268 h 1710"/>
                <a:gd name="T20" fmla="*/ 2597 w 2738"/>
                <a:gd name="T21" fmla="*/ 0 h 1710"/>
                <a:gd name="T22" fmla="*/ 2597 w 2738"/>
                <a:gd name="T23" fmla="*/ 128 h 1710"/>
                <a:gd name="T24" fmla="*/ 141 w 2738"/>
                <a:gd name="T25" fmla="*/ 128 h 1710"/>
                <a:gd name="T26" fmla="*/ 141 w 2738"/>
                <a:gd name="T27" fmla="*/ 0 h 1710"/>
                <a:gd name="T28" fmla="*/ 0 w 2738"/>
                <a:gd name="T29" fmla="*/ 0 h 1710"/>
                <a:gd name="T30" fmla="*/ 0 w 2738"/>
                <a:gd name="T31" fmla="*/ 1710 h 1710"/>
                <a:gd name="T32" fmla="*/ 141 w 2738"/>
                <a:gd name="T33" fmla="*/ 1710 h 1710"/>
                <a:gd name="T34" fmla="*/ 141 w 2738"/>
                <a:gd name="T35" fmla="*/ 1602 h 1710"/>
                <a:gd name="T36" fmla="*/ 2597 w 2738"/>
                <a:gd name="T37" fmla="*/ 1602 h 1710"/>
                <a:gd name="T38" fmla="*/ 2597 w 2738"/>
                <a:gd name="T39" fmla="*/ 1710 h 1710"/>
                <a:gd name="T40" fmla="*/ 2738 w 2738"/>
                <a:gd name="T41" fmla="*/ 1710 h 1710"/>
                <a:gd name="T42" fmla="*/ 2738 w 2738"/>
                <a:gd name="T43" fmla="*/ 0 h 1710"/>
                <a:gd name="T44" fmla="*/ 2597 w 2738"/>
                <a:gd name="T45" fmla="*/ 0 h 1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38" h="1710">
                  <a:moveTo>
                    <a:pt x="141" y="1461"/>
                  </a:moveTo>
                  <a:lnTo>
                    <a:pt x="141" y="925"/>
                  </a:lnTo>
                  <a:lnTo>
                    <a:pt x="2597" y="925"/>
                  </a:lnTo>
                  <a:lnTo>
                    <a:pt x="2597" y="1461"/>
                  </a:lnTo>
                  <a:lnTo>
                    <a:pt x="141" y="1461"/>
                  </a:lnTo>
                  <a:close/>
                  <a:moveTo>
                    <a:pt x="2597" y="268"/>
                  </a:moveTo>
                  <a:lnTo>
                    <a:pt x="2597" y="785"/>
                  </a:lnTo>
                  <a:lnTo>
                    <a:pt x="141" y="785"/>
                  </a:lnTo>
                  <a:lnTo>
                    <a:pt x="141" y="268"/>
                  </a:lnTo>
                  <a:lnTo>
                    <a:pt x="2597" y="268"/>
                  </a:lnTo>
                  <a:close/>
                  <a:moveTo>
                    <a:pt x="2597" y="0"/>
                  </a:moveTo>
                  <a:lnTo>
                    <a:pt x="2597" y="128"/>
                  </a:lnTo>
                  <a:lnTo>
                    <a:pt x="141" y="128"/>
                  </a:lnTo>
                  <a:lnTo>
                    <a:pt x="141" y="0"/>
                  </a:lnTo>
                  <a:lnTo>
                    <a:pt x="0" y="0"/>
                  </a:lnTo>
                  <a:lnTo>
                    <a:pt x="0" y="1710"/>
                  </a:lnTo>
                  <a:lnTo>
                    <a:pt x="141" y="1710"/>
                  </a:lnTo>
                  <a:lnTo>
                    <a:pt x="141" y="1602"/>
                  </a:lnTo>
                  <a:lnTo>
                    <a:pt x="2597" y="1602"/>
                  </a:lnTo>
                  <a:lnTo>
                    <a:pt x="2597" y="1710"/>
                  </a:lnTo>
                  <a:lnTo>
                    <a:pt x="2738" y="1710"/>
                  </a:lnTo>
                  <a:lnTo>
                    <a:pt x="2738" y="0"/>
                  </a:lnTo>
                  <a:lnTo>
                    <a:pt x="25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64" name="Rectangle 116"/>
            <p:cNvSpPr>
              <a:spLocks noChangeArrowheads="1"/>
            </p:cNvSpPr>
            <p:nvPr/>
          </p:nvSpPr>
          <p:spPr bwMode="auto">
            <a:xfrm>
              <a:off x="3938588" y="2132013"/>
              <a:ext cx="85725" cy="57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65" name="Rectangle 117"/>
            <p:cNvSpPr>
              <a:spLocks noChangeArrowheads="1"/>
            </p:cNvSpPr>
            <p:nvPr/>
          </p:nvSpPr>
          <p:spPr bwMode="auto">
            <a:xfrm>
              <a:off x="3938588" y="2230438"/>
              <a:ext cx="85725" cy="58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66" name="Rectangle 118"/>
            <p:cNvSpPr>
              <a:spLocks noChangeArrowheads="1"/>
            </p:cNvSpPr>
            <p:nvPr/>
          </p:nvSpPr>
          <p:spPr bwMode="auto">
            <a:xfrm>
              <a:off x="3938588" y="2333626"/>
              <a:ext cx="85725" cy="58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67" name="Rectangle 119"/>
            <p:cNvSpPr>
              <a:spLocks noChangeArrowheads="1"/>
            </p:cNvSpPr>
            <p:nvPr/>
          </p:nvSpPr>
          <p:spPr bwMode="auto">
            <a:xfrm>
              <a:off x="4046538" y="2333626"/>
              <a:ext cx="85725" cy="58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68" name="Rectangle 120"/>
            <p:cNvSpPr>
              <a:spLocks noChangeArrowheads="1"/>
            </p:cNvSpPr>
            <p:nvPr/>
          </p:nvSpPr>
          <p:spPr bwMode="auto">
            <a:xfrm>
              <a:off x="4157663" y="2333626"/>
              <a:ext cx="85725" cy="58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69" name="Rectangle 121"/>
            <p:cNvSpPr>
              <a:spLocks noChangeArrowheads="1"/>
            </p:cNvSpPr>
            <p:nvPr/>
          </p:nvSpPr>
          <p:spPr bwMode="auto">
            <a:xfrm>
              <a:off x="4048125" y="2233613"/>
              <a:ext cx="85725" cy="57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70" name="Rectangle 122"/>
            <p:cNvSpPr>
              <a:spLocks noChangeArrowheads="1"/>
            </p:cNvSpPr>
            <p:nvPr/>
          </p:nvSpPr>
          <p:spPr bwMode="auto">
            <a:xfrm>
              <a:off x="4157663" y="2247901"/>
              <a:ext cx="6350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71" name="Rectangle 123"/>
            <p:cNvSpPr>
              <a:spLocks noChangeArrowheads="1"/>
            </p:cNvSpPr>
            <p:nvPr/>
          </p:nvSpPr>
          <p:spPr bwMode="auto">
            <a:xfrm>
              <a:off x="4046538" y="2144713"/>
              <a:ext cx="6350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23" name="Group 19" descr="Picture representing the Suppliers"/>
          <p:cNvGrpSpPr/>
          <p:nvPr/>
        </p:nvGrpSpPr>
        <p:grpSpPr>
          <a:xfrm>
            <a:off x="2066176" y="4190692"/>
            <a:ext cx="508749" cy="483073"/>
            <a:chOff x="1580588" y="3143018"/>
            <a:chExt cx="381562" cy="362305"/>
          </a:xfrm>
        </p:grpSpPr>
        <p:grpSp>
          <p:nvGrpSpPr>
            <p:cNvPr id="25" name="Group 16"/>
            <p:cNvGrpSpPr/>
            <p:nvPr/>
          </p:nvGrpSpPr>
          <p:grpSpPr>
            <a:xfrm>
              <a:off x="1580588" y="3143018"/>
              <a:ext cx="363542" cy="362305"/>
              <a:chOff x="1360060" y="3116618"/>
              <a:chExt cx="466725" cy="465137"/>
            </a:xfrm>
          </p:grpSpPr>
          <p:sp>
            <p:nvSpPr>
              <p:cNvPr id="160" name="Freeform 40"/>
              <p:cNvSpPr>
                <a:spLocks/>
              </p:cNvSpPr>
              <p:nvPr/>
            </p:nvSpPr>
            <p:spPr bwMode="auto">
              <a:xfrm>
                <a:off x="1569610" y="3116618"/>
                <a:ext cx="112713" cy="96838"/>
              </a:xfrm>
              <a:custGeom>
                <a:avLst/>
                <a:gdLst>
                  <a:gd name="T0" fmla="*/ 68 w 1890"/>
                  <a:gd name="T1" fmla="*/ 957 h 1630"/>
                  <a:gd name="T2" fmla="*/ 741 w 1890"/>
                  <a:gd name="T3" fmla="*/ 1630 h 1630"/>
                  <a:gd name="T4" fmla="*/ 1405 w 1890"/>
                  <a:gd name="T5" fmla="*/ 1061 h 1630"/>
                  <a:gd name="T6" fmla="*/ 1853 w 1890"/>
                  <a:gd name="T7" fmla="*/ 1187 h 1630"/>
                  <a:gd name="T8" fmla="*/ 1890 w 1890"/>
                  <a:gd name="T9" fmla="*/ 1057 h 1630"/>
                  <a:gd name="T10" fmla="*/ 1543 w 1890"/>
                  <a:gd name="T11" fmla="*/ 960 h 1630"/>
                  <a:gd name="T12" fmla="*/ 972 w 1890"/>
                  <a:gd name="T13" fmla="*/ 117 h 1630"/>
                  <a:gd name="T14" fmla="*/ 0 w 1890"/>
                  <a:gd name="T15" fmla="*/ 664 h 1630"/>
                  <a:gd name="T16" fmla="*/ 119 w 1890"/>
                  <a:gd name="T17" fmla="*/ 697 h 1630"/>
                  <a:gd name="T18" fmla="*/ 68 w 1890"/>
                  <a:gd name="T19" fmla="*/ 957 h 1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0" h="1630">
                    <a:moveTo>
                      <a:pt x="68" y="957"/>
                    </a:moveTo>
                    <a:cubicBezTo>
                      <a:pt x="68" y="1329"/>
                      <a:pt x="369" y="1630"/>
                      <a:pt x="741" y="1630"/>
                    </a:cubicBezTo>
                    <a:cubicBezTo>
                      <a:pt x="1077" y="1630"/>
                      <a:pt x="1355" y="1384"/>
                      <a:pt x="1405" y="1061"/>
                    </a:cubicBezTo>
                    <a:lnTo>
                      <a:pt x="1853" y="1187"/>
                    </a:lnTo>
                    <a:lnTo>
                      <a:pt x="1890" y="1057"/>
                    </a:lnTo>
                    <a:lnTo>
                      <a:pt x="1543" y="960"/>
                    </a:lnTo>
                    <a:cubicBezTo>
                      <a:pt x="1583" y="584"/>
                      <a:pt x="1348" y="223"/>
                      <a:pt x="972" y="117"/>
                    </a:cubicBezTo>
                    <a:cubicBezTo>
                      <a:pt x="553" y="0"/>
                      <a:pt x="117" y="244"/>
                      <a:pt x="0" y="664"/>
                    </a:cubicBezTo>
                    <a:lnTo>
                      <a:pt x="119" y="697"/>
                    </a:lnTo>
                    <a:cubicBezTo>
                      <a:pt x="86" y="777"/>
                      <a:pt x="68" y="865"/>
                      <a:pt x="68" y="957"/>
                    </a:cubicBezTo>
                    <a:close/>
                  </a:path>
                </a:pathLst>
              </a:custGeom>
              <a:solidFill>
                <a:srgbClr val="8F90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61" name="Freeform 41"/>
              <p:cNvSpPr>
                <a:spLocks noEditPoints="1"/>
              </p:cNvSpPr>
              <p:nvPr/>
            </p:nvSpPr>
            <p:spPr bwMode="auto">
              <a:xfrm>
                <a:off x="1360060" y="3200755"/>
                <a:ext cx="466725" cy="381000"/>
              </a:xfrm>
              <a:custGeom>
                <a:avLst/>
                <a:gdLst>
                  <a:gd name="T0" fmla="*/ 4119 w 7858"/>
                  <a:gd name="T1" fmla="*/ 2614 h 6413"/>
                  <a:gd name="T2" fmla="*/ 4278 w 7858"/>
                  <a:gd name="T3" fmla="*/ 2155 h 6413"/>
                  <a:gd name="T4" fmla="*/ 4547 w 7858"/>
                  <a:gd name="T5" fmla="*/ 2823 h 6413"/>
                  <a:gd name="T6" fmla="*/ 4119 w 7858"/>
                  <a:gd name="T7" fmla="*/ 2614 h 6413"/>
                  <a:gd name="T8" fmla="*/ 2741 w 7858"/>
                  <a:gd name="T9" fmla="*/ 1940 h 6413"/>
                  <a:gd name="T10" fmla="*/ 1900 w 7858"/>
                  <a:gd name="T11" fmla="*/ 1529 h 6413"/>
                  <a:gd name="T12" fmla="*/ 2421 w 7858"/>
                  <a:gd name="T13" fmla="*/ 1008 h 6413"/>
                  <a:gd name="T14" fmla="*/ 3024 w 7858"/>
                  <a:gd name="T15" fmla="*/ 976 h 6413"/>
                  <a:gd name="T16" fmla="*/ 2741 w 7858"/>
                  <a:gd name="T17" fmla="*/ 1940 h 6413"/>
                  <a:gd name="T18" fmla="*/ 7652 w 7858"/>
                  <a:gd name="T19" fmla="*/ 2092 h 6413"/>
                  <a:gd name="T20" fmla="*/ 7466 w 7858"/>
                  <a:gd name="T21" fmla="*/ 3250 h 6413"/>
                  <a:gd name="T22" fmla="*/ 7143 w 7858"/>
                  <a:gd name="T23" fmla="*/ 4091 h 6413"/>
                  <a:gd name="T24" fmla="*/ 5677 w 7858"/>
                  <a:gd name="T25" fmla="*/ 3374 h 6413"/>
                  <a:gd name="T26" fmla="*/ 5585 w 7858"/>
                  <a:gd name="T27" fmla="*/ 3043 h 6413"/>
                  <a:gd name="T28" fmla="*/ 4652 w 7858"/>
                  <a:gd name="T29" fmla="*/ 934 h 6413"/>
                  <a:gd name="T30" fmla="*/ 3587 w 7858"/>
                  <a:gd name="T31" fmla="*/ 286 h 6413"/>
                  <a:gd name="T32" fmla="*/ 1096 w 7858"/>
                  <a:gd name="T33" fmla="*/ 1335 h 6413"/>
                  <a:gd name="T34" fmla="*/ 1780 w 7858"/>
                  <a:gd name="T35" fmla="*/ 1770 h 6413"/>
                  <a:gd name="T36" fmla="*/ 2647 w 7858"/>
                  <a:gd name="T37" fmla="*/ 2194 h 6413"/>
                  <a:gd name="T38" fmla="*/ 2252 w 7858"/>
                  <a:gd name="T39" fmla="*/ 3067 h 6413"/>
                  <a:gd name="T40" fmla="*/ 361 w 7858"/>
                  <a:gd name="T41" fmla="*/ 5506 h 6413"/>
                  <a:gd name="T42" fmla="*/ 997 w 7858"/>
                  <a:gd name="T43" fmla="*/ 5987 h 6413"/>
                  <a:gd name="T44" fmla="*/ 2528 w 7858"/>
                  <a:gd name="T45" fmla="*/ 4112 h 6413"/>
                  <a:gd name="T46" fmla="*/ 3777 w 7858"/>
                  <a:gd name="T47" fmla="*/ 4795 h 6413"/>
                  <a:gd name="T48" fmla="*/ 3497 w 7858"/>
                  <a:gd name="T49" fmla="*/ 5388 h 6413"/>
                  <a:gd name="T50" fmla="*/ 4191 w 7858"/>
                  <a:gd name="T51" fmla="*/ 5779 h 6413"/>
                  <a:gd name="T52" fmla="*/ 4614 w 7858"/>
                  <a:gd name="T53" fmla="*/ 4878 h 6413"/>
                  <a:gd name="T54" fmla="*/ 4551 w 7858"/>
                  <a:gd name="T55" fmla="*/ 4388 h 6413"/>
                  <a:gd name="T56" fmla="*/ 3622 w 7858"/>
                  <a:gd name="T57" fmla="*/ 3735 h 6413"/>
                  <a:gd name="T58" fmla="*/ 4020 w 7858"/>
                  <a:gd name="T59" fmla="*/ 2865 h 6413"/>
                  <a:gd name="T60" fmla="*/ 4746 w 7858"/>
                  <a:gd name="T61" fmla="*/ 3220 h 6413"/>
                  <a:gd name="T62" fmla="*/ 5014 w 7858"/>
                  <a:gd name="T63" fmla="*/ 3615 h 6413"/>
                  <a:gd name="T64" fmla="*/ 5557 w 7858"/>
                  <a:gd name="T65" fmla="*/ 3616 h 6413"/>
                  <a:gd name="T66" fmla="*/ 7021 w 7858"/>
                  <a:gd name="T67" fmla="*/ 4331 h 6413"/>
                  <a:gd name="T68" fmla="*/ 6427 w 7858"/>
                  <a:gd name="T69" fmla="*/ 5277 h 6413"/>
                  <a:gd name="T70" fmla="*/ 5701 w 7858"/>
                  <a:gd name="T71" fmla="*/ 6220 h 6413"/>
                  <a:gd name="T72" fmla="*/ 6695 w 7858"/>
                  <a:gd name="T73" fmla="*/ 5504 h 6413"/>
                  <a:gd name="T74" fmla="*/ 7425 w 7858"/>
                  <a:gd name="T75" fmla="*/ 4528 h 6413"/>
                  <a:gd name="T76" fmla="*/ 7625 w 7858"/>
                  <a:gd name="T77" fmla="*/ 4625 h 6413"/>
                  <a:gd name="T78" fmla="*/ 7743 w 7858"/>
                  <a:gd name="T79" fmla="*/ 4384 h 6413"/>
                  <a:gd name="T80" fmla="*/ 7543 w 7858"/>
                  <a:gd name="T81" fmla="*/ 4286 h 6413"/>
                  <a:gd name="T82" fmla="*/ 7812 w 7858"/>
                  <a:gd name="T83" fmla="*/ 3316 h 6413"/>
                  <a:gd name="T84" fmla="*/ 7652 w 7858"/>
                  <a:gd name="T85" fmla="*/ 2092 h 6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58" h="6413">
                    <a:moveTo>
                      <a:pt x="4119" y="2614"/>
                    </a:moveTo>
                    <a:cubicBezTo>
                      <a:pt x="4175" y="2462"/>
                      <a:pt x="4228" y="2309"/>
                      <a:pt x="4278" y="2155"/>
                    </a:cubicBezTo>
                    <a:cubicBezTo>
                      <a:pt x="4365" y="2380"/>
                      <a:pt x="4450" y="2604"/>
                      <a:pt x="4547" y="2823"/>
                    </a:cubicBezTo>
                    <a:lnTo>
                      <a:pt x="4119" y="2614"/>
                    </a:lnTo>
                    <a:close/>
                    <a:moveTo>
                      <a:pt x="2741" y="1940"/>
                    </a:moveTo>
                    <a:lnTo>
                      <a:pt x="1900" y="1529"/>
                    </a:lnTo>
                    <a:cubicBezTo>
                      <a:pt x="2021" y="1306"/>
                      <a:pt x="2177" y="1102"/>
                      <a:pt x="2421" y="1008"/>
                    </a:cubicBezTo>
                    <a:cubicBezTo>
                      <a:pt x="2613" y="934"/>
                      <a:pt x="2821" y="939"/>
                      <a:pt x="3024" y="976"/>
                    </a:cubicBezTo>
                    <a:cubicBezTo>
                      <a:pt x="2945" y="1303"/>
                      <a:pt x="2852" y="1626"/>
                      <a:pt x="2741" y="1940"/>
                    </a:cubicBezTo>
                    <a:close/>
                    <a:moveTo>
                      <a:pt x="7652" y="2092"/>
                    </a:moveTo>
                    <a:cubicBezTo>
                      <a:pt x="7627" y="2501"/>
                      <a:pt x="7571" y="2884"/>
                      <a:pt x="7466" y="3250"/>
                    </a:cubicBezTo>
                    <a:cubicBezTo>
                      <a:pt x="7383" y="3541"/>
                      <a:pt x="7273" y="3820"/>
                      <a:pt x="7143" y="4091"/>
                    </a:cubicBezTo>
                    <a:lnTo>
                      <a:pt x="5677" y="3374"/>
                    </a:lnTo>
                    <a:cubicBezTo>
                      <a:pt x="5694" y="3265"/>
                      <a:pt x="5671" y="3149"/>
                      <a:pt x="5585" y="3043"/>
                    </a:cubicBezTo>
                    <a:cubicBezTo>
                      <a:pt x="5064" y="2401"/>
                      <a:pt x="4974" y="1690"/>
                      <a:pt x="4652" y="934"/>
                    </a:cubicBezTo>
                    <a:cubicBezTo>
                      <a:pt x="4572" y="746"/>
                      <a:pt x="4505" y="529"/>
                      <a:pt x="3587" y="286"/>
                    </a:cubicBezTo>
                    <a:cubicBezTo>
                      <a:pt x="2509" y="0"/>
                      <a:pt x="1586" y="274"/>
                      <a:pt x="1096" y="1335"/>
                    </a:cubicBezTo>
                    <a:cubicBezTo>
                      <a:pt x="884" y="1795"/>
                      <a:pt x="1547" y="2198"/>
                      <a:pt x="1780" y="1770"/>
                    </a:cubicBezTo>
                    <a:lnTo>
                      <a:pt x="2647" y="2194"/>
                    </a:lnTo>
                    <a:cubicBezTo>
                      <a:pt x="2532" y="2490"/>
                      <a:pt x="2401" y="2781"/>
                      <a:pt x="2252" y="3067"/>
                    </a:cubicBezTo>
                    <a:cubicBezTo>
                      <a:pt x="1716" y="3944"/>
                      <a:pt x="1032" y="4731"/>
                      <a:pt x="361" y="5506"/>
                    </a:cubicBezTo>
                    <a:cubicBezTo>
                      <a:pt x="0" y="5952"/>
                      <a:pt x="631" y="6413"/>
                      <a:pt x="997" y="5987"/>
                    </a:cubicBezTo>
                    <a:cubicBezTo>
                      <a:pt x="1545" y="5353"/>
                      <a:pt x="2040" y="4800"/>
                      <a:pt x="2528" y="4112"/>
                    </a:cubicBezTo>
                    <a:cubicBezTo>
                      <a:pt x="2580" y="4145"/>
                      <a:pt x="3777" y="4795"/>
                      <a:pt x="3777" y="4795"/>
                    </a:cubicBezTo>
                    <a:cubicBezTo>
                      <a:pt x="3575" y="5273"/>
                      <a:pt x="3731" y="4901"/>
                      <a:pt x="3497" y="5388"/>
                    </a:cubicBezTo>
                    <a:cubicBezTo>
                      <a:pt x="3260" y="5884"/>
                      <a:pt x="3945" y="6292"/>
                      <a:pt x="4191" y="5779"/>
                    </a:cubicBezTo>
                    <a:cubicBezTo>
                      <a:pt x="4462" y="5213"/>
                      <a:pt x="4356" y="5458"/>
                      <a:pt x="4614" y="4878"/>
                    </a:cubicBezTo>
                    <a:cubicBezTo>
                      <a:pt x="4685" y="4719"/>
                      <a:pt x="4698" y="4515"/>
                      <a:pt x="4551" y="4388"/>
                    </a:cubicBezTo>
                    <a:cubicBezTo>
                      <a:pt x="4510" y="4352"/>
                      <a:pt x="3587" y="3674"/>
                      <a:pt x="3622" y="3735"/>
                    </a:cubicBezTo>
                    <a:cubicBezTo>
                      <a:pt x="3768" y="3451"/>
                      <a:pt x="3901" y="3161"/>
                      <a:pt x="4020" y="2865"/>
                    </a:cubicBezTo>
                    <a:lnTo>
                      <a:pt x="4746" y="3220"/>
                    </a:lnTo>
                    <a:cubicBezTo>
                      <a:pt x="4825" y="3357"/>
                      <a:pt x="4912" y="3489"/>
                      <a:pt x="5014" y="3615"/>
                    </a:cubicBezTo>
                    <a:cubicBezTo>
                      <a:pt x="5183" y="3823"/>
                      <a:pt x="5417" y="3770"/>
                      <a:pt x="5557" y="3616"/>
                    </a:cubicBezTo>
                    <a:lnTo>
                      <a:pt x="7021" y="4331"/>
                    </a:lnTo>
                    <a:cubicBezTo>
                      <a:pt x="6848" y="4657"/>
                      <a:pt x="6646" y="4969"/>
                      <a:pt x="6427" y="5277"/>
                    </a:cubicBezTo>
                    <a:cubicBezTo>
                      <a:pt x="6201" y="5594"/>
                      <a:pt x="5958" y="5903"/>
                      <a:pt x="5701" y="6220"/>
                    </a:cubicBezTo>
                    <a:cubicBezTo>
                      <a:pt x="6074" y="6048"/>
                      <a:pt x="6402" y="5793"/>
                      <a:pt x="6695" y="5504"/>
                    </a:cubicBezTo>
                    <a:cubicBezTo>
                      <a:pt x="6981" y="5219"/>
                      <a:pt x="7231" y="4891"/>
                      <a:pt x="7425" y="4528"/>
                    </a:cubicBezTo>
                    <a:lnTo>
                      <a:pt x="7625" y="4625"/>
                    </a:lnTo>
                    <a:lnTo>
                      <a:pt x="7743" y="4384"/>
                    </a:lnTo>
                    <a:lnTo>
                      <a:pt x="7543" y="4286"/>
                    </a:lnTo>
                    <a:cubicBezTo>
                      <a:pt x="7680" y="3980"/>
                      <a:pt x="7776" y="3651"/>
                      <a:pt x="7812" y="3316"/>
                    </a:cubicBezTo>
                    <a:cubicBezTo>
                      <a:pt x="7858" y="2898"/>
                      <a:pt x="7812" y="2471"/>
                      <a:pt x="7652" y="2092"/>
                    </a:cubicBezTo>
                    <a:close/>
                  </a:path>
                </a:pathLst>
              </a:custGeom>
              <a:solidFill>
                <a:srgbClr val="8F90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18" name="Rectangle 17"/>
            <p:cNvSpPr/>
            <p:nvPr/>
          </p:nvSpPr>
          <p:spPr>
            <a:xfrm>
              <a:off x="1850232" y="3298031"/>
              <a:ext cx="111918" cy="195263"/>
            </a:xfrm>
            <a:prstGeom prst="rect">
              <a:avLst/>
            </a:prstGeom>
            <a:solidFill>
              <a:srgbClr val="8F909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9" name="Rectangle 18"/>
            <p:cNvSpPr/>
            <p:nvPr/>
          </p:nvSpPr>
          <p:spPr>
            <a:xfrm>
              <a:off x="1862138" y="3362325"/>
              <a:ext cx="83343" cy="12382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Arial"/>
                <a:ea typeface="+mn-ea"/>
                <a:cs typeface="+mn-cs"/>
                <a:sym typeface="Arial"/>
              </a:endParaRPr>
            </a:p>
          </p:txBody>
        </p:sp>
      </p:grpSp>
      <p:grpSp>
        <p:nvGrpSpPr>
          <p:cNvPr id="26" name="Group 188" descr="picture representing the coustomers' coustomer"/>
          <p:cNvGrpSpPr/>
          <p:nvPr/>
        </p:nvGrpSpPr>
        <p:grpSpPr>
          <a:xfrm>
            <a:off x="8051117" y="4093615"/>
            <a:ext cx="557193" cy="638851"/>
            <a:chOff x="-1367175" y="2607366"/>
            <a:chExt cx="417895" cy="479138"/>
          </a:xfrm>
        </p:grpSpPr>
        <p:sp>
          <p:nvSpPr>
            <p:cNvPr id="201" name="Oval 164"/>
            <p:cNvSpPr>
              <a:spLocks noChangeArrowheads="1"/>
            </p:cNvSpPr>
            <p:nvPr/>
          </p:nvSpPr>
          <p:spPr bwMode="auto">
            <a:xfrm>
              <a:off x="-1156426" y="2607366"/>
              <a:ext cx="108076" cy="106274"/>
            </a:xfrm>
            <a:prstGeom prst="ellipse">
              <a:avLst/>
            </a:prstGeom>
            <a:solidFill>
              <a:srgbClr val="8F90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02" name="Freeform 165"/>
            <p:cNvSpPr>
              <a:spLocks noEditPoints="1"/>
            </p:cNvSpPr>
            <p:nvPr/>
          </p:nvSpPr>
          <p:spPr bwMode="auto">
            <a:xfrm>
              <a:off x="-1367175" y="2715443"/>
              <a:ext cx="417895" cy="371061"/>
            </a:xfrm>
            <a:custGeom>
              <a:avLst/>
              <a:gdLst>
                <a:gd name="T0" fmla="*/ 323 w 2675"/>
                <a:gd name="T1" fmla="*/ 2272 h 2364"/>
                <a:gd name="T2" fmla="*/ 275 w 2675"/>
                <a:gd name="T3" fmla="*/ 2225 h 2364"/>
                <a:gd name="T4" fmla="*/ 323 w 2675"/>
                <a:gd name="T5" fmla="*/ 2177 h 2364"/>
                <a:gd name="T6" fmla="*/ 370 w 2675"/>
                <a:gd name="T7" fmla="*/ 2225 h 2364"/>
                <a:gd name="T8" fmla="*/ 323 w 2675"/>
                <a:gd name="T9" fmla="*/ 2272 h 2364"/>
                <a:gd name="T10" fmla="*/ 2549 w 2675"/>
                <a:gd name="T11" fmla="*/ 478 h 2364"/>
                <a:gd name="T12" fmla="*/ 1873 w 2675"/>
                <a:gd name="T13" fmla="*/ 70 h 2364"/>
                <a:gd name="T14" fmla="*/ 1721 w 2675"/>
                <a:gd name="T15" fmla="*/ 7 h 2364"/>
                <a:gd name="T16" fmla="*/ 1647 w 2675"/>
                <a:gd name="T17" fmla="*/ 4 h 2364"/>
                <a:gd name="T18" fmla="*/ 1474 w 2675"/>
                <a:gd name="T19" fmla="*/ 70 h 2364"/>
                <a:gd name="T20" fmla="*/ 1414 w 2675"/>
                <a:gd name="T21" fmla="*/ 126 h 2364"/>
                <a:gd name="T22" fmla="*/ 895 w 2675"/>
                <a:gd name="T23" fmla="*/ 888 h 2364"/>
                <a:gd name="T24" fmla="*/ 922 w 2675"/>
                <a:gd name="T25" fmla="*/ 1028 h 2364"/>
                <a:gd name="T26" fmla="*/ 758 w 2675"/>
                <a:gd name="T27" fmla="*/ 1319 h 2364"/>
                <a:gd name="T28" fmla="*/ 528 w 2675"/>
                <a:gd name="T29" fmla="*/ 1190 h 2364"/>
                <a:gd name="T30" fmla="*/ 451 w 2675"/>
                <a:gd name="T31" fmla="*/ 1212 h 2364"/>
                <a:gd name="T32" fmla="*/ 15 w 2675"/>
                <a:gd name="T33" fmla="*/ 1981 h 2364"/>
                <a:gd name="T34" fmla="*/ 37 w 2675"/>
                <a:gd name="T35" fmla="*/ 2059 h 2364"/>
                <a:gd name="T36" fmla="*/ 211 w 2675"/>
                <a:gd name="T37" fmla="*/ 2157 h 2364"/>
                <a:gd name="T38" fmla="*/ 232 w 2675"/>
                <a:gd name="T39" fmla="*/ 2312 h 2364"/>
                <a:gd name="T40" fmla="*/ 417 w 2675"/>
                <a:gd name="T41" fmla="*/ 2314 h 2364"/>
                <a:gd name="T42" fmla="*/ 428 w 2675"/>
                <a:gd name="T43" fmla="*/ 2140 h 2364"/>
                <a:gd name="T44" fmla="*/ 666 w 2675"/>
                <a:gd name="T45" fmla="*/ 1723 h 2364"/>
                <a:gd name="T46" fmla="*/ 832 w 2675"/>
                <a:gd name="T47" fmla="*/ 1426 h 2364"/>
                <a:gd name="T48" fmla="*/ 1039 w 2675"/>
                <a:gd name="T49" fmla="*/ 1068 h 2364"/>
                <a:gd name="T50" fmla="*/ 1142 w 2675"/>
                <a:gd name="T51" fmla="*/ 986 h 2364"/>
                <a:gd name="T52" fmla="*/ 1379 w 2675"/>
                <a:gd name="T53" fmla="*/ 577 h 2364"/>
                <a:gd name="T54" fmla="*/ 1421 w 2675"/>
                <a:gd name="T55" fmla="*/ 1054 h 2364"/>
                <a:gd name="T56" fmla="*/ 1484 w 2675"/>
                <a:gd name="T57" fmla="*/ 1194 h 2364"/>
                <a:gd name="T58" fmla="*/ 985 w 2675"/>
                <a:gd name="T59" fmla="*/ 2098 h 2364"/>
                <a:gd name="T60" fmla="*/ 1047 w 2675"/>
                <a:gd name="T61" fmla="*/ 2329 h 2364"/>
                <a:gd name="T62" fmla="*/ 1143 w 2675"/>
                <a:gd name="T63" fmla="*/ 2351 h 2364"/>
                <a:gd name="T64" fmla="*/ 1278 w 2675"/>
                <a:gd name="T65" fmla="*/ 2267 h 2364"/>
                <a:gd name="T66" fmla="*/ 1738 w 2675"/>
                <a:gd name="T67" fmla="*/ 1398 h 2364"/>
                <a:gd name="T68" fmla="*/ 2169 w 2675"/>
                <a:gd name="T69" fmla="*/ 2251 h 2364"/>
                <a:gd name="T70" fmla="*/ 2324 w 2675"/>
                <a:gd name="T71" fmla="*/ 2351 h 2364"/>
                <a:gd name="T72" fmla="*/ 2392 w 2675"/>
                <a:gd name="T73" fmla="*/ 2337 h 2364"/>
                <a:gd name="T74" fmla="*/ 2478 w 2675"/>
                <a:gd name="T75" fmla="*/ 2114 h 2364"/>
                <a:gd name="T76" fmla="*/ 1993 w 2675"/>
                <a:gd name="T77" fmla="*/ 1169 h 2364"/>
                <a:gd name="T78" fmla="*/ 2046 w 2675"/>
                <a:gd name="T79" fmla="*/ 1000 h 2364"/>
                <a:gd name="T80" fmla="*/ 2007 w 2675"/>
                <a:gd name="T81" fmla="*/ 548 h 2364"/>
                <a:gd name="T82" fmla="*/ 2522 w 2675"/>
                <a:gd name="T83" fmla="*/ 742 h 2364"/>
                <a:gd name="T84" fmla="*/ 2536 w 2675"/>
                <a:gd name="T85" fmla="*/ 742 h 2364"/>
                <a:gd name="T86" fmla="*/ 2668 w 2675"/>
                <a:gd name="T87" fmla="*/ 623 h 2364"/>
                <a:gd name="T88" fmla="*/ 2549 w 2675"/>
                <a:gd name="T89" fmla="*/ 478 h 2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75" h="2364">
                  <a:moveTo>
                    <a:pt x="323" y="2272"/>
                  </a:moveTo>
                  <a:cubicBezTo>
                    <a:pt x="296" y="2272"/>
                    <a:pt x="275" y="2251"/>
                    <a:pt x="275" y="2225"/>
                  </a:cubicBezTo>
                  <a:cubicBezTo>
                    <a:pt x="275" y="2199"/>
                    <a:pt x="296" y="2177"/>
                    <a:pt x="323" y="2177"/>
                  </a:cubicBezTo>
                  <a:cubicBezTo>
                    <a:pt x="349" y="2177"/>
                    <a:pt x="370" y="2199"/>
                    <a:pt x="370" y="2225"/>
                  </a:cubicBezTo>
                  <a:cubicBezTo>
                    <a:pt x="370" y="2251"/>
                    <a:pt x="349" y="2272"/>
                    <a:pt x="323" y="2272"/>
                  </a:cubicBezTo>
                  <a:close/>
                  <a:moveTo>
                    <a:pt x="2549" y="478"/>
                  </a:moveTo>
                  <a:cubicBezTo>
                    <a:pt x="2244" y="446"/>
                    <a:pt x="1948" y="116"/>
                    <a:pt x="1873" y="70"/>
                  </a:cubicBezTo>
                  <a:cubicBezTo>
                    <a:pt x="1827" y="37"/>
                    <a:pt x="1773" y="15"/>
                    <a:pt x="1721" y="7"/>
                  </a:cubicBezTo>
                  <a:cubicBezTo>
                    <a:pt x="1721" y="7"/>
                    <a:pt x="1685" y="0"/>
                    <a:pt x="1647" y="4"/>
                  </a:cubicBezTo>
                  <a:cubicBezTo>
                    <a:pt x="1610" y="8"/>
                    <a:pt x="1555" y="10"/>
                    <a:pt x="1474" y="70"/>
                  </a:cubicBezTo>
                  <a:cubicBezTo>
                    <a:pt x="1468" y="74"/>
                    <a:pt x="1427" y="110"/>
                    <a:pt x="1414" y="126"/>
                  </a:cubicBezTo>
                  <a:cubicBezTo>
                    <a:pt x="1313" y="230"/>
                    <a:pt x="1034" y="539"/>
                    <a:pt x="895" y="888"/>
                  </a:cubicBezTo>
                  <a:cubicBezTo>
                    <a:pt x="875" y="938"/>
                    <a:pt x="887" y="992"/>
                    <a:pt x="922" y="1028"/>
                  </a:cubicBezTo>
                  <a:lnTo>
                    <a:pt x="758" y="1319"/>
                  </a:lnTo>
                  <a:lnTo>
                    <a:pt x="528" y="1190"/>
                  </a:lnTo>
                  <a:cubicBezTo>
                    <a:pt x="501" y="1175"/>
                    <a:pt x="466" y="1184"/>
                    <a:pt x="451" y="1212"/>
                  </a:cubicBezTo>
                  <a:lnTo>
                    <a:pt x="15" y="1981"/>
                  </a:lnTo>
                  <a:cubicBezTo>
                    <a:pt x="0" y="2008"/>
                    <a:pt x="10" y="2043"/>
                    <a:pt x="37" y="2059"/>
                  </a:cubicBezTo>
                  <a:lnTo>
                    <a:pt x="211" y="2157"/>
                  </a:lnTo>
                  <a:cubicBezTo>
                    <a:pt x="184" y="2206"/>
                    <a:pt x="190" y="2270"/>
                    <a:pt x="232" y="2312"/>
                  </a:cubicBezTo>
                  <a:cubicBezTo>
                    <a:pt x="283" y="2364"/>
                    <a:pt x="366" y="2364"/>
                    <a:pt x="417" y="2314"/>
                  </a:cubicBezTo>
                  <a:cubicBezTo>
                    <a:pt x="465" y="2267"/>
                    <a:pt x="469" y="2192"/>
                    <a:pt x="428" y="2140"/>
                  </a:cubicBezTo>
                  <a:lnTo>
                    <a:pt x="666" y="1723"/>
                  </a:lnTo>
                  <a:lnTo>
                    <a:pt x="832" y="1426"/>
                  </a:lnTo>
                  <a:lnTo>
                    <a:pt x="1039" y="1068"/>
                  </a:lnTo>
                  <a:cubicBezTo>
                    <a:pt x="1084" y="1061"/>
                    <a:pt x="1124" y="1032"/>
                    <a:pt x="1142" y="986"/>
                  </a:cubicBezTo>
                  <a:cubicBezTo>
                    <a:pt x="1200" y="838"/>
                    <a:pt x="1291" y="696"/>
                    <a:pt x="1379" y="577"/>
                  </a:cubicBezTo>
                  <a:lnTo>
                    <a:pt x="1421" y="1054"/>
                  </a:lnTo>
                  <a:cubicBezTo>
                    <a:pt x="1426" y="1110"/>
                    <a:pt x="1449" y="1157"/>
                    <a:pt x="1484" y="1194"/>
                  </a:cubicBezTo>
                  <a:cubicBezTo>
                    <a:pt x="1377" y="1388"/>
                    <a:pt x="1089" y="1918"/>
                    <a:pt x="985" y="2098"/>
                  </a:cubicBezTo>
                  <a:cubicBezTo>
                    <a:pt x="939" y="2179"/>
                    <a:pt x="966" y="2282"/>
                    <a:pt x="1047" y="2329"/>
                  </a:cubicBezTo>
                  <a:cubicBezTo>
                    <a:pt x="1077" y="2346"/>
                    <a:pt x="1111" y="2353"/>
                    <a:pt x="1143" y="2351"/>
                  </a:cubicBezTo>
                  <a:cubicBezTo>
                    <a:pt x="1197" y="2347"/>
                    <a:pt x="1249" y="2317"/>
                    <a:pt x="1278" y="2267"/>
                  </a:cubicBezTo>
                  <a:cubicBezTo>
                    <a:pt x="1374" y="2099"/>
                    <a:pt x="1627" y="1590"/>
                    <a:pt x="1738" y="1398"/>
                  </a:cubicBezTo>
                  <a:cubicBezTo>
                    <a:pt x="1826" y="1546"/>
                    <a:pt x="1978" y="1817"/>
                    <a:pt x="2169" y="2251"/>
                  </a:cubicBezTo>
                  <a:cubicBezTo>
                    <a:pt x="2197" y="2314"/>
                    <a:pt x="2259" y="2351"/>
                    <a:pt x="2324" y="2351"/>
                  </a:cubicBezTo>
                  <a:cubicBezTo>
                    <a:pt x="2347" y="2351"/>
                    <a:pt x="2370" y="2347"/>
                    <a:pt x="2392" y="2337"/>
                  </a:cubicBezTo>
                  <a:cubicBezTo>
                    <a:pt x="2478" y="2299"/>
                    <a:pt x="2516" y="2199"/>
                    <a:pt x="2478" y="2114"/>
                  </a:cubicBezTo>
                  <a:cubicBezTo>
                    <a:pt x="2252" y="1603"/>
                    <a:pt x="2086" y="1319"/>
                    <a:pt x="1993" y="1169"/>
                  </a:cubicBezTo>
                  <a:cubicBezTo>
                    <a:pt x="2030" y="1123"/>
                    <a:pt x="2052" y="1066"/>
                    <a:pt x="2046" y="1000"/>
                  </a:cubicBezTo>
                  <a:lnTo>
                    <a:pt x="2007" y="548"/>
                  </a:lnTo>
                  <a:cubicBezTo>
                    <a:pt x="2120" y="639"/>
                    <a:pt x="2269" y="716"/>
                    <a:pt x="2522" y="742"/>
                  </a:cubicBezTo>
                  <a:cubicBezTo>
                    <a:pt x="2527" y="742"/>
                    <a:pt x="2531" y="742"/>
                    <a:pt x="2536" y="742"/>
                  </a:cubicBezTo>
                  <a:cubicBezTo>
                    <a:pt x="2603" y="742"/>
                    <a:pt x="2661" y="692"/>
                    <a:pt x="2668" y="623"/>
                  </a:cubicBezTo>
                  <a:cubicBezTo>
                    <a:pt x="2675" y="550"/>
                    <a:pt x="2622" y="485"/>
                    <a:pt x="2549" y="478"/>
                  </a:cubicBezTo>
                  <a:close/>
                </a:path>
              </a:pathLst>
            </a:custGeom>
            <a:solidFill>
              <a:srgbClr val="8F90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27" name="Group 20" descr="picture prepersenting the &quot;whole saler&quot;"/>
          <p:cNvGrpSpPr/>
          <p:nvPr/>
        </p:nvGrpSpPr>
        <p:grpSpPr>
          <a:xfrm>
            <a:off x="4975447" y="4312339"/>
            <a:ext cx="266480" cy="333101"/>
            <a:chOff x="2898496" y="2687289"/>
            <a:chExt cx="312561" cy="390702"/>
          </a:xfrm>
        </p:grpSpPr>
        <p:sp>
          <p:nvSpPr>
            <p:cNvPr id="209" name="Freeform 1586"/>
            <p:cNvSpPr>
              <a:spLocks/>
            </p:cNvSpPr>
            <p:nvPr/>
          </p:nvSpPr>
          <p:spPr bwMode="auto">
            <a:xfrm>
              <a:off x="2898496" y="2873958"/>
              <a:ext cx="312561" cy="204033"/>
            </a:xfrm>
            <a:custGeom>
              <a:avLst/>
              <a:gdLst>
                <a:gd name="T0" fmla="*/ 3456 w 3456"/>
                <a:gd name="T1" fmla="*/ 1965 h 2265"/>
                <a:gd name="T2" fmla="*/ 3156 w 3456"/>
                <a:gd name="T3" fmla="*/ 2265 h 2265"/>
                <a:gd name="T4" fmla="*/ 300 w 3456"/>
                <a:gd name="T5" fmla="*/ 2265 h 2265"/>
                <a:gd name="T6" fmla="*/ 0 w 3456"/>
                <a:gd name="T7" fmla="*/ 1965 h 2265"/>
                <a:gd name="T8" fmla="*/ 0 w 3456"/>
                <a:gd name="T9" fmla="*/ 300 h 2265"/>
                <a:gd name="T10" fmla="*/ 300 w 3456"/>
                <a:gd name="T11" fmla="*/ 0 h 2265"/>
                <a:gd name="T12" fmla="*/ 3156 w 3456"/>
                <a:gd name="T13" fmla="*/ 0 h 2265"/>
                <a:gd name="T14" fmla="*/ 3456 w 3456"/>
                <a:gd name="T15" fmla="*/ 300 h 2265"/>
                <a:gd name="T16" fmla="*/ 3456 w 3456"/>
                <a:gd name="T17" fmla="*/ 1965 h 2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6" h="2265">
                  <a:moveTo>
                    <a:pt x="3456" y="1965"/>
                  </a:moveTo>
                  <a:cubicBezTo>
                    <a:pt x="3456" y="2131"/>
                    <a:pt x="3322" y="2265"/>
                    <a:pt x="3156" y="2265"/>
                  </a:cubicBezTo>
                  <a:lnTo>
                    <a:pt x="300" y="2265"/>
                  </a:lnTo>
                  <a:cubicBezTo>
                    <a:pt x="135" y="2265"/>
                    <a:pt x="0" y="2131"/>
                    <a:pt x="0" y="1965"/>
                  </a:cubicBezTo>
                  <a:lnTo>
                    <a:pt x="0" y="300"/>
                  </a:lnTo>
                  <a:cubicBezTo>
                    <a:pt x="0" y="134"/>
                    <a:pt x="135" y="0"/>
                    <a:pt x="300" y="0"/>
                  </a:cubicBezTo>
                  <a:lnTo>
                    <a:pt x="3156" y="0"/>
                  </a:lnTo>
                  <a:cubicBezTo>
                    <a:pt x="3322" y="0"/>
                    <a:pt x="3456" y="134"/>
                    <a:pt x="3456" y="300"/>
                  </a:cubicBezTo>
                  <a:lnTo>
                    <a:pt x="3456" y="1965"/>
                  </a:lnTo>
                  <a:close/>
                </a:path>
              </a:pathLst>
            </a:custGeom>
            <a:solidFill>
              <a:srgbClr val="8F90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10" name="Freeform 1588"/>
            <p:cNvSpPr>
              <a:spLocks/>
            </p:cNvSpPr>
            <p:nvPr/>
          </p:nvSpPr>
          <p:spPr bwMode="auto">
            <a:xfrm>
              <a:off x="2974467" y="2687289"/>
              <a:ext cx="162793" cy="160622"/>
            </a:xfrm>
            <a:custGeom>
              <a:avLst/>
              <a:gdLst>
                <a:gd name="T0" fmla="*/ 896 w 1784"/>
                <a:gd name="T1" fmla="*/ 2 h 1789"/>
                <a:gd name="T2" fmla="*/ 1784 w 1784"/>
                <a:gd name="T3" fmla="*/ 894 h 1789"/>
                <a:gd name="T4" fmla="*/ 888 w 1784"/>
                <a:gd name="T5" fmla="*/ 1785 h 1789"/>
                <a:gd name="T6" fmla="*/ 3 w 1784"/>
                <a:gd name="T7" fmla="*/ 878 h 1789"/>
                <a:gd name="T8" fmla="*/ 896 w 1784"/>
                <a:gd name="T9" fmla="*/ 2 h 1789"/>
              </a:gdLst>
              <a:ahLst/>
              <a:cxnLst>
                <a:cxn ang="0">
                  <a:pos x="T0" y="T1"/>
                </a:cxn>
                <a:cxn ang="0">
                  <a:pos x="T2" y="T3"/>
                </a:cxn>
                <a:cxn ang="0">
                  <a:pos x="T4" y="T5"/>
                </a:cxn>
                <a:cxn ang="0">
                  <a:pos x="T6" y="T7"/>
                </a:cxn>
                <a:cxn ang="0">
                  <a:pos x="T8" y="T9"/>
                </a:cxn>
              </a:cxnLst>
              <a:rect l="0" t="0" r="r" b="b"/>
              <a:pathLst>
                <a:path w="1784" h="1789">
                  <a:moveTo>
                    <a:pt x="896" y="2"/>
                  </a:moveTo>
                  <a:cubicBezTo>
                    <a:pt x="1382" y="5"/>
                    <a:pt x="1783" y="408"/>
                    <a:pt x="1784" y="894"/>
                  </a:cubicBezTo>
                  <a:cubicBezTo>
                    <a:pt x="1784" y="1383"/>
                    <a:pt x="1376" y="1789"/>
                    <a:pt x="888" y="1785"/>
                  </a:cubicBezTo>
                  <a:cubicBezTo>
                    <a:pt x="392" y="1782"/>
                    <a:pt x="0" y="1380"/>
                    <a:pt x="3" y="878"/>
                  </a:cubicBezTo>
                  <a:cubicBezTo>
                    <a:pt x="6" y="399"/>
                    <a:pt x="412" y="0"/>
                    <a:pt x="896" y="2"/>
                  </a:cubicBezTo>
                  <a:close/>
                </a:path>
              </a:pathLst>
            </a:custGeom>
            <a:solidFill>
              <a:srgbClr val="8F90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11" name="Freeform 1590"/>
            <p:cNvSpPr>
              <a:spLocks/>
            </p:cNvSpPr>
            <p:nvPr/>
          </p:nvSpPr>
          <p:spPr bwMode="auto">
            <a:xfrm>
              <a:off x="3026560" y="2856593"/>
              <a:ext cx="69458" cy="212716"/>
            </a:xfrm>
            <a:custGeom>
              <a:avLst/>
              <a:gdLst>
                <a:gd name="T0" fmla="*/ 382 w 766"/>
                <a:gd name="T1" fmla="*/ 0 h 2349"/>
                <a:gd name="T2" fmla="*/ 101 w 766"/>
                <a:gd name="T3" fmla="*/ 306 h 2349"/>
                <a:gd name="T4" fmla="*/ 151 w 766"/>
                <a:gd name="T5" fmla="*/ 467 h 2349"/>
                <a:gd name="T6" fmla="*/ 0 w 766"/>
                <a:gd name="T7" fmla="*/ 1867 h 2349"/>
                <a:gd name="T8" fmla="*/ 375 w 766"/>
                <a:gd name="T9" fmla="*/ 2349 h 2349"/>
                <a:gd name="T10" fmla="*/ 766 w 766"/>
                <a:gd name="T11" fmla="*/ 1887 h 2349"/>
                <a:gd name="T12" fmla="*/ 598 w 766"/>
                <a:gd name="T13" fmla="*/ 447 h 2349"/>
                <a:gd name="T14" fmla="*/ 674 w 766"/>
                <a:gd name="T15" fmla="*/ 320 h 2349"/>
                <a:gd name="T16" fmla="*/ 382 w 766"/>
                <a:gd name="T17" fmla="*/ 0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6" h="2349">
                  <a:moveTo>
                    <a:pt x="382" y="0"/>
                  </a:moveTo>
                  <a:lnTo>
                    <a:pt x="101" y="306"/>
                  </a:lnTo>
                  <a:lnTo>
                    <a:pt x="151" y="467"/>
                  </a:lnTo>
                  <a:lnTo>
                    <a:pt x="0" y="1867"/>
                  </a:lnTo>
                  <a:lnTo>
                    <a:pt x="375" y="2349"/>
                  </a:lnTo>
                  <a:lnTo>
                    <a:pt x="766" y="1887"/>
                  </a:lnTo>
                  <a:lnTo>
                    <a:pt x="598" y="447"/>
                  </a:lnTo>
                  <a:lnTo>
                    <a:pt x="674" y="320"/>
                  </a:lnTo>
                  <a:lnTo>
                    <a:pt x="38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12" name="Rectangle 211"/>
          <p:cNvSpPr/>
          <p:nvPr/>
        </p:nvSpPr>
        <p:spPr>
          <a:xfrm>
            <a:off x="4965259" y="5619223"/>
            <a:ext cx="1041087" cy="28342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67" b="0" i="0" u="none" strike="noStrike" kern="0" cap="none" spc="0" normalizeH="0" baseline="0" noProof="0" dirty="0">
                <a:ln>
                  <a:noFill/>
                </a:ln>
                <a:solidFill>
                  <a:srgbClr val="757679"/>
                </a:solidFill>
                <a:effectLst/>
                <a:uLnTx/>
                <a:uFillTx/>
                <a:latin typeface="Arial"/>
                <a:ea typeface="+mn-ea"/>
                <a:cs typeface="+mn-cs"/>
                <a:sym typeface="Arial"/>
              </a:rPr>
              <a:t>Component Supplier</a:t>
            </a:r>
          </a:p>
        </p:txBody>
      </p:sp>
      <p:sp>
        <p:nvSpPr>
          <p:cNvPr id="213" name="Rectangle 212"/>
          <p:cNvSpPr/>
          <p:nvPr/>
        </p:nvSpPr>
        <p:spPr>
          <a:xfrm>
            <a:off x="6166102" y="4967111"/>
            <a:ext cx="1041087" cy="40891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67" b="0" i="0" u="none" strike="noStrike" kern="0" cap="none" spc="0" normalizeH="0" baseline="0" noProof="0" dirty="0">
                <a:ln>
                  <a:noFill/>
                </a:ln>
                <a:solidFill>
                  <a:srgbClr val="757679"/>
                </a:solidFill>
                <a:effectLst/>
                <a:uLnTx/>
                <a:uFillTx/>
                <a:latin typeface="Arial"/>
                <a:ea typeface="+mn-ea"/>
                <a:cs typeface="+mn-cs"/>
                <a:sym typeface="Arial"/>
              </a:rPr>
              <a:t>Raw Material Supplier</a:t>
            </a:r>
          </a:p>
        </p:txBody>
      </p:sp>
      <p:sp>
        <p:nvSpPr>
          <p:cNvPr id="215" name="Rectangle 214"/>
          <p:cNvSpPr/>
          <p:nvPr/>
        </p:nvSpPr>
        <p:spPr>
          <a:xfrm>
            <a:off x="7019661" y="3026082"/>
            <a:ext cx="1041087" cy="28342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67" b="0" i="0" u="none" strike="noStrike" kern="0" cap="none" spc="0" normalizeH="0" baseline="0" noProof="0" dirty="0">
                <a:ln>
                  <a:noFill/>
                </a:ln>
                <a:solidFill>
                  <a:srgbClr val="757679"/>
                </a:solidFill>
                <a:effectLst/>
                <a:uLnTx/>
                <a:uFillTx/>
                <a:latin typeface="Arial"/>
                <a:ea typeface="+mn-ea"/>
                <a:cs typeface="+mn-cs"/>
                <a:sym typeface="Arial"/>
              </a:rPr>
              <a:t>Logistics Provider</a:t>
            </a:r>
          </a:p>
        </p:txBody>
      </p:sp>
      <p:sp>
        <p:nvSpPr>
          <p:cNvPr id="216" name="Rectangle 215"/>
          <p:cNvSpPr/>
          <p:nvPr/>
        </p:nvSpPr>
        <p:spPr>
          <a:xfrm>
            <a:off x="4382470" y="2095070"/>
            <a:ext cx="1041087" cy="28342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67" b="0" i="0" u="none" strike="noStrike" kern="0" cap="none" spc="0" normalizeH="0" baseline="0" noProof="0" dirty="0">
                <a:ln>
                  <a:noFill/>
                </a:ln>
                <a:solidFill>
                  <a:srgbClr val="757679"/>
                </a:solidFill>
                <a:effectLst/>
                <a:uLnTx/>
                <a:uFillTx/>
                <a:latin typeface="Arial"/>
                <a:ea typeface="+mn-ea"/>
                <a:cs typeface="+mn-cs"/>
                <a:sym typeface="Arial"/>
              </a:rPr>
              <a:t>OEM</a:t>
            </a:r>
          </a:p>
        </p:txBody>
      </p:sp>
      <p:sp>
        <p:nvSpPr>
          <p:cNvPr id="217" name="Rectangle 216"/>
          <p:cNvSpPr/>
          <p:nvPr/>
        </p:nvSpPr>
        <p:spPr>
          <a:xfrm>
            <a:off x="5758805" y="2665873"/>
            <a:ext cx="1041087" cy="28342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67" b="0" i="0" u="none" strike="noStrike" kern="0" cap="none" spc="0" normalizeH="0" baseline="0" noProof="0" dirty="0">
                <a:ln>
                  <a:noFill/>
                </a:ln>
                <a:solidFill>
                  <a:srgbClr val="757679"/>
                </a:solidFill>
                <a:effectLst/>
                <a:uLnTx/>
                <a:uFillTx/>
                <a:latin typeface="Arial"/>
                <a:ea typeface="+mn-ea"/>
                <a:cs typeface="+mn-cs"/>
                <a:sym typeface="Arial"/>
              </a:rPr>
              <a:t>Service </a:t>
            </a:r>
            <a:r>
              <a:rPr kumimoji="0" lang="en-US" sz="1067" b="0" i="0" u="none" strike="noStrike" kern="0" cap="none" spc="0" normalizeH="0" baseline="0" noProof="0" dirty="0" smtClean="0">
                <a:ln>
                  <a:noFill/>
                </a:ln>
                <a:solidFill>
                  <a:srgbClr val="757679"/>
                </a:solidFill>
                <a:effectLst/>
                <a:uLnTx/>
                <a:uFillTx/>
                <a:latin typeface="Arial"/>
                <a:ea typeface="+mn-ea"/>
                <a:cs typeface="+mn-cs"/>
                <a:sym typeface="Arial"/>
              </a:rPr>
              <a:t>Center</a:t>
            </a:r>
            <a:endParaRPr kumimoji="0" lang="en-US" sz="1067" b="0" i="0" u="none" strike="noStrike" kern="0" cap="none" spc="0" normalizeH="0" baseline="0" noProof="0" dirty="0">
              <a:ln>
                <a:noFill/>
              </a:ln>
              <a:solidFill>
                <a:srgbClr val="757679"/>
              </a:solidFill>
              <a:effectLst/>
              <a:uLnTx/>
              <a:uFillTx/>
              <a:latin typeface="Arial"/>
              <a:ea typeface="+mn-ea"/>
              <a:cs typeface="+mn-cs"/>
              <a:sym typeface="Arial"/>
            </a:endParaRPr>
          </a:p>
        </p:txBody>
      </p:sp>
      <p:grpSp>
        <p:nvGrpSpPr>
          <p:cNvPr id="28" name="Group 217" descr="picture represenitng the logistics provider"/>
          <p:cNvGrpSpPr/>
          <p:nvPr/>
        </p:nvGrpSpPr>
        <p:grpSpPr>
          <a:xfrm>
            <a:off x="7046931" y="2538623"/>
            <a:ext cx="585151" cy="401440"/>
            <a:chOff x="3860458" y="2114786"/>
            <a:chExt cx="522693" cy="358591"/>
          </a:xfrm>
        </p:grpSpPr>
        <p:sp>
          <p:nvSpPr>
            <p:cNvPr id="219" name="Freeform 196"/>
            <p:cNvSpPr>
              <a:spLocks noEditPoints="1"/>
            </p:cNvSpPr>
            <p:nvPr/>
          </p:nvSpPr>
          <p:spPr bwMode="auto">
            <a:xfrm>
              <a:off x="3860458" y="2169488"/>
              <a:ext cx="188414" cy="194489"/>
            </a:xfrm>
            <a:custGeom>
              <a:avLst/>
              <a:gdLst>
                <a:gd name="T0" fmla="*/ 139 w 329"/>
                <a:gd name="T1" fmla="*/ 51 h 339"/>
                <a:gd name="T2" fmla="*/ 130 w 329"/>
                <a:gd name="T3" fmla="*/ 63 h 339"/>
                <a:gd name="T4" fmla="*/ 104 w 329"/>
                <a:gd name="T5" fmla="*/ 100 h 339"/>
                <a:gd name="T6" fmla="*/ 79 w 329"/>
                <a:gd name="T7" fmla="*/ 137 h 339"/>
                <a:gd name="T8" fmla="*/ 71 w 329"/>
                <a:gd name="T9" fmla="*/ 150 h 339"/>
                <a:gd name="T10" fmla="*/ 68 w 329"/>
                <a:gd name="T11" fmla="*/ 156 h 339"/>
                <a:gd name="T12" fmla="*/ 274 w 329"/>
                <a:gd name="T13" fmla="*/ 55 h 339"/>
                <a:gd name="T14" fmla="*/ 273 w 329"/>
                <a:gd name="T15" fmla="*/ 52 h 339"/>
                <a:gd name="T16" fmla="*/ 271 w 329"/>
                <a:gd name="T17" fmla="*/ 50 h 339"/>
                <a:gd name="T18" fmla="*/ 268 w 329"/>
                <a:gd name="T19" fmla="*/ 48 h 339"/>
                <a:gd name="T20" fmla="*/ 144 w 329"/>
                <a:gd name="T21" fmla="*/ 47 h 339"/>
                <a:gd name="T22" fmla="*/ 122 w 329"/>
                <a:gd name="T23" fmla="*/ 0 h 339"/>
                <a:gd name="T24" fmla="*/ 316 w 329"/>
                <a:gd name="T25" fmla="*/ 1 h 339"/>
                <a:gd name="T26" fmla="*/ 321 w 329"/>
                <a:gd name="T27" fmla="*/ 3 h 339"/>
                <a:gd name="T28" fmla="*/ 326 w 329"/>
                <a:gd name="T29" fmla="*/ 6 h 339"/>
                <a:gd name="T30" fmla="*/ 328 w 329"/>
                <a:gd name="T31" fmla="*/ 11 h 339"/>
                <a:gd name="T32" fmla="*/ 329 w 329"/>
                <a:gd name="T33" fmla="*/ 326 h 339"/>
                <a:gd name="T34" fmla="*/ 328 w 329"/>
                <a:gd name="T35" fmla="*/ 331 h 339"/>
                <a:gd name="T36" fmla="*/ 324 w 329"/>
                <a:gd name="T37" fmla="*/ 335 h 339"/>
                <a:gd name="T38" fmla="*/ 319 w 329"/>
                <a:gd name="T39" fmla="*/ 338 h 339"/>
                <a:gd name="T40" fmla="*/ 313 w 329"/>
                <a:gd name="T41" fmla="*/ 339 h 339"/>
                <a:gd name="T42" fmla="*/ 13 w 329"/>
                <a:gd name="T43" fmla="*/ 339 h 339"/>
                <a:gd name="T44" fmla="*/ 7 w 329"/>
                <a:gd name="T45" fmla="*/ 337 h 339"/>
                <a:gd name="T46" fmla="*/ 2 w 329"/>
                <a:gd name="T47" fmla="*/ 334 h 339"/>
                <a:gd name="T48" fmla="*/ 0 w 329"/>
                <a:gd name="T49" fmla="*/ 329 h 339"/>
                <a:gd name="T50" fmla="*/ 1 w 329"/>
                <a:gd name="T51" fmla="*/ 171 h 339"/>
                <a:gd name="T52" fmla="*/ 10 w 329"/>
                <a:gd name="T53" fmla="*/ 156 h 339"/>
                <a:gd name="T54" fmla="*/ 36 w 329"/>
                <a:gd name="T55" fmla="*/ 116 h 339"/>
                <a:gd name="T56" fmla="*/ 79 w 329"/>
                <a:gd name="T57" fmla="*/ 53 h 339"/>
                <a:gd name="T58" fmla="*/ 107 w 329"/>
                <a:gd name="T59" fmla="*/ 16 h 339"/>
                <a:gd name="T60" fmla="*/ 116 w 329"/>
                <a:gd name="T61" fmla="*/ 4 h 339"/>
                <a:gd name="T62" fmla="*/ 121 w 329"/>
                <a:gd name="T63" fmla="*/ 1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9" h="339">
                  <a:moveTo>
                    <a:pt x="143" y="48"/>
                  </a:moveTo>
                  <a:lnTo>
                    <a:pt x="139" y="51"/>
                  </a:lnTo>
                  <a:lnTo>
                    <a:pt x="135" y="57"/>
                  </a:lnTo>
                  <a:lnTo>
                    <a:pt x="130" y="63"/>
                  </a:lnTo>
                  <a:lnTo>
                    <a:pt x="118" y="80"/>
                  </a:lnTo>
                  <a:lnTo>
                    <a:pt x="104" y="100"/>
                  </a:lnTo>
                  <a:lnTo>
                    <a:pt x="91" y="120"/>
                  </a:lnTo>
                  <a:lnTo>
                    <a:pt x="79" y="137"/>
                  </a:lnTo>
                  <a:lnTo>
                    <a:pt x="74" y="144"/>
                  </a:lnTo>
                  <a:lnTo>
                    <a:pt x="71" y="150"/>
                  </a:lnTo>
                  <a:lnTo>
                    <a:pt x="69" y="154"/>
                  </a:lnTo>
                  <a:lnTo>
                    <a:pt x="68" y="156"/>
                  </a:lnTo>
                  <a:lnTo>
                    <a:pt x="275" y="156"/>
                  </a:lnTo>
                  <a:lnTo>
                    <a:pt x="274" y="55"/>
                  </a:lnTo>
                  <a:lnTo>
                    <a:pt x="274" y="54"/>
                  </a:lnTo>
                  <a:lnTo>
                    <a:pt x="273" y="52"/>
                  </a:lnTo>
                  <a:lnTo>
                    <a:pt x="272" y="51"/>
                  </a:lnTo>
                  <a:lnTo>
                    <a:pt x="271" y="50"/>
                  </a:lnTo>
                  <a:lnTo>
                    <a:pt x="270" y="48"/>
                  </a:lnTo>
                  <a:lnTo>
                    <a:pt x="268" y="48"/>
                  </a:lnTo>
                  <a:lnTo>
                    <a:pt x="266" y="47"/>
                  </a:lnTo>
                  <a:lnTo>
                    <a:pt x="144" y="47"/>
                  </a:lnTo>
                  <a:lnTo>
                    <a:pt x="143" y="48"/>
                  </a:lnTo>
                  <a:close/>
                  <a:moveTo>
                    <a:pt x="122" y="0"/>
                  </a:moveTo>
                  <a:lnTo>
                    <a:pt x="313" y="0"/>
                  </a:lnTo>
                  <a:lnTo>
                    <a:pt x="316" y="1"/>
                  </a:lnTo>
                  <a:lnTo>
                    <a:pt x="319" y="1"/>
                  </a:lnTo>
                  <a:lnTo>
                    <a:pt x="321" y="3"/>
                  </a:lnTo>
                  <a:lnTo>
                    <a:pt x="324" y="4"/>
                  </a:lnTo>
                  <a:lnTo>
                    <a:pt x="326" y="6"/>
                  </a:lnTo>
                  <a:lnTo>
                    <a:pt x="328" y="8"/>
                  </a:lnTo>
                  <a:lnTo>
                    <a:pt x="328" y="11"/>
                  </a:lnTo>
                  <a:lnTo>
                    <a:pt x="329" y="14"/>
                  </a:lnTo>
                  <a:lnTo>
                    <a:pt x="329" y="326"/>
                  </a:lnTo>
                  <a:lnTo>
                    <a:pt x="328" y="329"/>
                  </a:lnTo>
                  <a:lnTo>
                    <a:pt x="328" y="331"/>
                  </a:lnTo>
                  <a:lnTo>
                    <a:pt x="326" y="334"/>
                  </a:lnTo>
                  <a:lnTo>
                    <a:pt x="324" y="335"/>
                  </a:lnTo>
                  <a:lnTo>
                    <a:pt x="321" y="337"/>
                  </a:lnTo>
                  <a:lnTo>
                    <a:pt x="319" y="338"/>
                  </a:lnTo>
                  <a:lnTo>
                    <a:pt x="316" y="339"/>
                  </a:lnTo>
                  <a:lnTo>
                    <a:pt x="313" y="339"/>
                  </a:lnTo>
                  <a:lnTo>
                    <a:pt x="16" y="339"/>
                  </a:lnTo>
                  <a:lnTo>
                    <a:pt x="13" y="339"/>
                  </a:lnTo>
                  <a:lnTo>
                    <a:pt x="10" y="338"/>
                  </a:lnTo>
                  <a:lnTo>
                    <a:pt x="7" y="337"/>
                  </a:lnTo>
                  <a:lnTo>
                    <a:pt x="4" y="335"/>
                  </a:lnTo>
                  <a:lnTo>
                    <a:pt x="2" y="334"/>
                  </a:lnTo>
                  <a:lnTo>
                    <a:pt x="1" y="331"/>
                  </a:lnTo>
                  <a:lnTo>
                    <a:pt x="0" y="329"/>
                  </a:lnTo>
                  <a:lnTo>
                    <a:pt x="0" y="175"/>
                  </a:lnTo>
                  <a:lnTo>
                    <a:pt x="1" y="171"/>
                  </a:lnTo>
                  <a:lnTo>
                    <a:pt x="5" y="165"/>
                  </a:lnTo>
                  <a:lnTo>
                    <a:pt x="10" y="156"/>
                  </a:lnTo>
                  <a:lnTo>
                    <a:pt x="17" y="144"/>
                  </a:lnTo>
                  <a:lnTo>
                    <a:pt x="36" y="116"/>
                  </a:lnTo>
                  <a:lnTo>
                    <a:pt x="57" y="85"/>
                  </a:lnTo>
                  <a:lnTo>
                    <a:pt x="79" y="53"/>
                  </a:lnTo>
                  <a:lnTo>
                    <a:pt x="99" y="26"/>
                  </a:lnTo>
                  <a:lnTo>
                    <a:pt x="107" y="16"/>
                  </a:lnTo>
                  <a:lnTo>
                    <a:pt x="114" y="8"/>
                  </a:lnTo>
                  <a:lnTo>
                    <a:pt x="116" y="4"/>
                  </a:lnTo>
                  <a:lnTo>
                    <a:pt x="119" y="2"/>
                  </a:lnTo>
                  <a:lnTo>
                    <a:pt x="121" y="1"/>
                  </a:lnTo>
                  <a:lnTo>
                    <a:pt x="122" y="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20" name="Freeform 197"/>
            <p:cNvSpPr>
              <a:spLocks/>
            </p:cNvSpPr>
            <p:nvPr/>
          </p:nvSpPr>
          <p:spPr bwMode="auto">
            <a:xfrm>
              <a:off x="4067104" y="2114786"/>
              <a:ext cx="316047" cy="249191"/>
            </a:xfrm>
            <a:custGeom>
              <a:avLst/>
              <a:gdLst>
                <a:gd name="T0" fmla="*/ 0 w 541"/>
                <a:gd name="T1" fmla="*/ 412 h 438"/>
                <a:gd name="T2" fmla="*/ 0 w 541"/>
                <a:gd name="T3" fmla="*/ 415 h 438"/>
                <a:gd name="T4" fmla="*/ 1 w 541"/>
                <a:gd name="T5" fmla="*/ 417 h 438"/>
                <a:gd name="T6" fmla="*/ 1 w 541"/>
                <a:gd name="T7" fmla="*/ 420 h 438"/>
                <a:gd name="T8" fmla="*/ 3 w 541"/>
                <a:gd name="T9" fmla="*/ 422 h 438"/>
                <a:gd name="T10" fmla="*/ 4 w 541"/>
                <a:gd name="T11" fmla="*/ 425 h 438"/>
                <a:gd name="T12" fmla="*/ 5 w 541"/>
                <a:gd name="T13" fmla="*/ 427 h 438"/>
                <a:gd name="T14" fmla="*/ 8 w 541"/>
                <a:gd name="T15" fmla="*/ 429 h 438"/>
                <a:gd name="T16" fmla="*/ 9 w 541"/>
                <a:gd name="T17" fmla="*/ 431 h 438"/>
                <a:gd name="T18" fmla="*/ 12 w 541"/>
                <a:gd name="T19" fmla="*/ 432 h 438"/>
                <a:gd name="T20" fmla="*/ 14 w 541"/>
                <a:gd name="T21" fmla="*/ 434 h 438"/>
                <a:gd name="T22" fmla="*/ 17 w 541"/>
                <a:gd name="T23" fmla="*/ 435 h 438"/>
                <a:gd name="T24" fmla="*/ 19 w 541"/>
                <a:gd name="T25" fmla="*/ 436 h 438"/>
                <a:gd name="T26" fmla="*/ 23 w 541"/>
                <a:gd name="T27" fmla="*/ 437 h 438"/>
                <a:gd name="T28" fmla="*/ 26 w 541"/>
                <a:gd name="T29" fmla="*/ 438 h 438"/>
                <a:gd name="T30" fmla="*/ 29 w 541"/>
                <a:gd name="T31" fmla="*/ 438 h 438"/>
                <a:gd name="T32" fmla="*/ 512 w 541"/>
                <a:gd name="T33" fmla="*/ 438 h 438"/>
                <a:gd name="T34" fmla="*/ 515 w 541"/>
                <a:gd name="T35" fmla="*/ 438 h 438"/>
                <a:gd name="T36" fmla="*/ 518 w 541"/>
                <a:gd name="T37" fmla="*/ 437 h 438"/>
                <a:gd name="T38" fmla="*/ 521 w 541"/>
                <a:gd name="T39" fmla="*/ 436 h 438"/>
                <a:gd name="T40" fmla="*/ 524 w 541"/>
                <a:gd name="T41" fmla="*/ 435 h 438"/>
                <a:gd name="T42" fmla="*/ 526 w 541"/>
                <a:gd name="T43" fmla="*/ 434 h 438"/>
                <a:gd name="T44" fmla="*/ 529 w 541"/>
                <a:gd name="T45" fmla="*/ 432 h 438"/>
                <a:gd name="T46" fmla="*/ 531 w 541"/>
                <a:gd name="T47" fmla="*/ 431 h 438"/>
                <a:gd name="T48" fmla="*/ 533 w 541"/>
                <a:gd name="T49" fmla="*/ 429 h 438"/>
                <a:gd name="T50" fmla="*/ 535 w 541"/>
                <a:gd name="T51" fmla="*/ 427 h 438"/>
                <a:gd name="T52" fmla="*/ 537 w 541"/>
                <a:gd name="T53" fmla="*/ 425 h 438"/>
                <a:gd name="T54" fmla="*/ 538 w 541"/>
                <a:gd name="T55" fmla="*/ 422 h 438"/>
                <a:gd name="T56" fmla="*/ 539 w 541"/>
                <a:gd name="T57" fmla="*/ 420 h 438"/>
                <a:gd name="T58" fmla="*/ 540 w 541"/>
                <a:gd name="T59" fmla="*/ 417 h 438"/>
                <a:gd name="T60" fmla="*/ 541 w 541"/>
                <a:gd name="T61" fmla="*/ 415 h 438"/>
                <a:gd name="T62" fmla="*/ 541 w 541"/>
                <a:gd name="T63" fmla="*/ 23 h 438"/>
                <a:gd name="T64" fmla="*/ 540 w 541"/>
                <a:gd name="T65" fmla="*/ 20 h 438"/>
                <a:gd name="T66" fmla="*/ 539 w 541"/>
                <a:gd name="T67" fmla="*/ 18 h 438"/>
                <a:gd name="T68" fmla="*/ 538 w 541"/>
                <a:gd name="T69" fmla="*/ 15 h 438"/>
                <a:gd name="T70" fmla="*/ 537 w 541"/>
                <a:gd name="T71" fmla="*/ 13 h 438"/>
                <a:gd name="T72" fmla="*/ 535 w 541"/>
                <a:gd name="T73" fmla="*/ 11 h 438"/>
                <a:gd name="T74" fmla="*/ 533 w 541"/>
                <a:gd name="T75" fmla="*/ 9 h 438"/>
                <a:gd name="T76" fmla="*/ 531 w 541"/>
                <a:gd name="T77" fmla="*/ 7 h 438"/>
                <a:gd name="T78" fmla="*/ 529 w 541"/>
                <a:gd name="T79" fmla="*/ 5 h 438"/>
                <a:gd name="T80" fmla="*/ 526 w 541"/>
                <a:gd name="T81" fmla="*/ 4 h 438"/>
                <a:gd name="T82" fmla="*/ 524 w 541"/>
                <a:gd name="T83" fmla="*/ 2 h 438"/>
                <a:gd name="T84" fmla="*/ 521 w 541"/>
                <a:gd name="T85" fmla="*/ 2 h 438"/>
                <a:gd name="T86" fmla="*/ 518 w 541"/>
                <a:gd name="T87" fmla="*/ 0 h 438"/>
                <a:gd name="T88" fmla="*/ 515 w 541"/>
                <a:gd name="T89" fmla="*/ 0 h 438"/>
                <a:gd name="T90" fmla="*/ 512 w 541"/>
                <a:gd name="T91" fmla="*/ 0 h 438"/>
                <a:gd name="T92" fmla="*/ 29 w 541"/>
                <a:gd name="T93" fmla="*/ 0 h 438"/>
                <a:gd name="T94" fmla="*/ 26 w 541"/>
                <a:gd name="T95" fmla="*/ 0 h 438"/>
                <a:gd name="T96" fmla="*/ 23 w 541"/>
                <a:gd name="T97" fmla="*/ 0 h 438"/>
                <a:gd name="T98" fmla="*/ 19 w 541"/>
                <a:gd name="T99" fmla="*/ 2 h 438"/>
                <a:gd name="T100" fmla="*/ 17 w 541"/>
                <a:gd name="T101" fmla="*/ 2 h 438"/>
                <a:gd name="T102" fmla="*/ 14 w 541"/>
                <a:gd name="T103" fmla="*/ 4 h 438"/>
                <a:gd name="T104" fmla="*/ 12 w 541"/>
                <a:gd name="T105" fmla="*/ 5 h 438"/>
                <a:gd name="T106" fmla="*/ 9 w 541"/>
                <a:gd name="T107" fmla="*/ 7 h 438"/>
                <a:gd name="T108" fmla="*/ 8 w 541"/>
                <a:gd name="T109" fmla="*/ 9 h 438"/>
                <a:gd name="T110" fmla="*/ 5 w 541"/>
                <a:gd name="T111" fmla="*/ 11 h 438"/>
                <a:gd name="T112" fmla="*/ 4 w 541"/>
                <a:gd name="T113" fmla="*/ 13 h 438"/>
                <a:gd name="T114" fmla="*/ 3 w 541"/>
                <a:gd name="T115" fmla="*/ 15 h 438"/>
                <a:gd name="T116" fmla="*/ 1 w 541"/>
                <a:gd name="T117" fmla="*/ 18 h 438"/>
                <a:gd name="T118" fmla="*/ 1 w 541"/>
                <a:gd name="T119" fmla="*/ 20 h 438"/>
                <a:gd name="T120" fmla="*/ 0 w 541"/>
                <a:gd name="T121" fmla="*/ 23 h 438"/>
                <a:gd name="T122" fmla="*/ 0 w 541"/>
                <a:gd name="T123" fmla="*/ 412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1" h="438">
                  <a:moveTo>
                    <a:pt x="0" y="412"/>
                  </a:moveTo>
                  <a:lnTo>
                    <a:pt x="0" y="415"/>
                  </a:lnTo>
                  <a:lnTo>
                    <a:pt x="1" y="417"/>
                  </a:lnTo>
                  <a:lnTo>
                    <a:pt x="1" y="420"/>
                  </a:lnTo>
                  <a:lnTo>
                    <a:pt x="3" y="422"/>
                  </a:lnTo>
                  <a:lnTo>
                    <a:pt x="4" y="425"/>
                  </a:lnTo>
                  <a:lnTo>
                    <a:pt x="5" y="427"/>
                  </a:lnTo>
                  <a:lnTo>
                    <a:pt x="8" y="429"/>
                  </a:lnTo>
                  <a:lnTo>
                    <a:pt x="9" y="431"/>
                  </a:lnTo>
                  <a:lnTo>
                    <a:pt x="12" y="432"/>
                  </a:lnTo>
                  <a:lnTo>
                    <a:pt x="14" y="434"/>
                  </a:lnTo>
                  <a:lnTo>
                    <a:pt x="17" y="435"/>
                  </a:lnTo>
                  <a:lnTo>
                    <a:pt x="19" y="436"/>
                  </a:lnTo>
                  <a:lnTo>
                    <a:pt x="23" y="437"/>
                  </a:lnTo>
                  <a:lnTo>
                    <a:pt x="26" y="438"/>
                  </a:lnTo>
                  <a:lnTo>
                    <a:pt x="29" y="438"/>
                  </a:lnTo>
                  <a:lnTo>
                    <a:pt x="512" y="438"/>
                  </a:lnTo>
                  <a:lnTo>
                    <a:pt x="515" y="438"/>
                  </a:lnTo>
                  <a:lnTo>
                    <a:pt x="518" y="437"/>
                  </a:lnTo>
                  <a:lnTo>
                    <a:pt x="521" y="436"/>
                  </a:lnTo>
                  <a:lnTo>
                    <a:pt x="524" y="435"/>
                  </a:lnTo>
                  <a:lnTo>
                    <a:pt x="526" y="434"/>
                  </a:lnTo>
                  <a:lnTo>
                    <a:pt x="529" y="432"/>
                  </a:lnTo>
                  <a:lnTo>
                    <a:pt x="531" y="431"/>
                  </a:lnTo>
                  <a:lnTo>
                    <a:pt x="533" y="429"/>
                  </a:lnTo>
                  <a:lnTo>
                    <a:pt x="535" y="427"/>
                  </a:lnTo>
                  <a:lnTo>
                    <a:pt x="537" y="425"/>
                  </a:lnTo>
                  <a:lnTo>
                    <a:pt x="538" y="422"/>
                  </a:lnTo>
                  <a:lnTo>
                    <a:pt x="539" y="420"/>
                  </a:lnTo>
                  <a:lnTo>
                    <a:pt x="540" y="417"/>
                  </a:lnTo>
                  <a:lnTo>
                    <a:pt x="541" y="415"/>
                  </a:lnTo>
                  <a:lnTo>
                    <a:pt x="541" y="23"/>
                  </a:lnTo>
                  <a:lnTo>
                    <a:pt x="540" y="20"/>
                  </a:lnTo>
                  <a:lnTo>
                    <a:pt x="539" y="18"/>
                  </a:lnTo>
                  <a:lnTo>
                    <a:pt x="538" y="15"/>
                  </a:lnTo>
                  <a:lnTo>
                    <a:pt x="537" y="13"/>
                  </a:lnTo>
                  <a:lnTo>
                    <a:pt x="535" y="11"/>
                  </a:lnTo>
                  <a:lnTo>
                    <a:pt x="533" y="9"/>
                  </a:lnTo>
                  <a:lnTo>
                    <a:pt x="531" y="7"/>
                  </a:lnTo>
                  <a:lnTo>
                    <a:pt x="529" y="5"/>
                  </a:lnTo>
                  <a:lnTo>
                    <a:pt x="526" y="4"/>
                  </a:lnTo>
                  <a:lnTo>
                    <a:pt x="524" y="2"/>
                  </a:lnTo>
                  <a:lnTo>
                    <a:pt x="521" y="2"/>
                  </a:lnTo>
                  <a:lnTo>
                    <a:pt x="518" y="0"/>
                  </a:lnTo>
                  <a:lnTo>
                    <a:pt x="515" y="0"/>
                  </a:lnTo>
                  <a:lnTo>
                    <a:pt x="512" y="0"/>
                  </a:lnTo>
                  <a:lnTo>
                    <a:pt x="29" y="0"/>
                  </a:lnTo>
                  <a:lnTo>
                    <a:pt x="26" y="0"/>
                  </a:lnTo>
                  <a:lnTo>
                    <a:pt x="23" y="0"/>
                  </a:lnTo>
                  <a:lnTo>
                    <a:pt x="19" y="2"/>
                  </a:lnTo>
                  <a:lnTo>
                    <a:pt x="17" y="2"/>
                  </a:lnTo>
                  <a:lnTo>
                    <a:pt x="14" y="4"/>
                  </a:lnTo>
                  <a:lnTo>
                    <a:pt x="12" y="5"/>
                  </a:lnTo>
                  <a:lnTo>
                    <a:pt x="9" y="7"/>
                  </a:lnTo>
                  <a:lnTo>
                    <a:pt x="8" y="9"/>
                  </a:lnTo>
                  <a:lnTo>
                    <a:pt x="5" y="11"/>
                  </a:lnTo>
                  <a:lnTo>
                    <a:pt x="4" y="13"/>
                  </a:lnTo>
                  <a:lnTo>
                    <a:pt x="3" y="15"/>
                  </a:lnTo>
                  <a:lnTo>
                    <a:pt x="1" y="18"/>
                  </a:lnTo>
                  <a:lnTo>
                    <a:pt x="1" y="20"/>
                  </a:lnTo>
                  <a:lnTo>
                    <a:pt x="0" y="23"/>
                  </a:lnTo>
                  <a:lnTo>
                    <a:pt x="0" y="412"/>
                  </a:lnTo>
                  <a:close/>
                </a:path>
              </a:pathLst>
            </a:custGeom>
            <a:solidFill>
              <a:schemeClr val="bg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21" name="Freeform 198"/>
            <p:cNvSpPr>
              <a:spLocks/>
            </p:cNvSpPr>
            <p:nvPr/>
          </p:nvSpPr>
          <p:spPr bwMode="auto">
            <a:xfrm>
              <a:off x="3872614" y="2376133"/>
              <a:ext cx="498382" cy="24311"/>
            </a:xfrm>
            <a:custGeom>
              <a:avLst/>
              <a:gdLst>
                <a:gd name="T0" fmla="*/ 822 w 862"/>
                <a:gd name="T1" fmla="*/ 0 h 44"/>
                <a:gd name="T2" fmla="*/ 835 w 862"/>
                <a:gd name="T3" fmla="*/ 3 h 44"/>
                <a:gd name="T4" fmla="*/ 847 w 862"/>
                <a:gd name="T5" fmla="*/ 6 h 44"/>
                <a:gd name="T6" fmla="*/ 856 w 862"/>
                <a:gd name="T7" fmla="*/ 11 h 44"/>
                <a:gd name="T8" fmla="*/ 861 w 862"/>
                <a:gd name="T9" fmla="*/ 17 h 44"/>
                <a:gd name="T10" fmla="*/ 861 w 862"/>
                <a:gd name="T11" fmla="*/ 26 h 44"/>
                <a:gd name="T12" fmla="*/ 856 w 862"/>
                <a:gd name="T13" fmla="*/ 32 h 44"/>
                <a:gd name="T14" fmla="*/ 847 w 862"/>
                <a:gd name="T15" fmla="*/ 38 h 44"/>
                <a:gd name="T16" fmla="*/ 835 w 862"/>
                <a:gd name="T17" fmla="*/ 41 h 44"/>
                <a:gd name="T18" fmla="*/ 822 w 862"/>
                <a:gd name="T19" fmla="*/ 43 h 44"/>
                <a:gd name="T20" fmla="*/ 713 w 862"/>
                <a:gd name="T21" fmla="*/ 41 h 44"/>
                <a:gd name="T22" fmla="*/ 701 w 862"/>
                <a:gd name="T23" fmla="*/ 34 h 44"/>
                <a:gd name="T24" fmla="*/ 688 w 862"/>
                <a:gd name="T25" fmla="*/ 29 h 44"/>
                <a:gd name="T26" fmla="*/ 674 w 862"/>
                <a:gd name="T27" fmla="*/ 24 h 44"/>
                <a:gd name="T28" fmla="*/ 660 w 862"/>
                <a:gd name="T29" fmla="*/ 22 h 44"/>
                <a:gd name="T30" fmla="*/ 645 w 862"/>
                <a:gd name="T31" fmla="*/ 21 h 44"/>
                <a:gd name="T32" fmla="*/ 630 w 862"/>
                <a:gd name="T33" fmla="*/ 22 h 44"/>
                <a:gd name="T34" fmla="*/ 615 w 862"/>
                <a:gd name="T35" fmla="*/ 24 h 44"/>
                <a:gd name="T36" fmla="*/ 602 w 862"/>
                <a:gd name="T37" fmla="*/ 29 h 44"/>
                <a:gd name="T38" fmla="*/ 589 w 862"/>
                <a:gd name="T39" fmla="*/ 34 h 44"/>
                <a:gd name="T40" fmla="*/ 577 w 862"/>
                <a:gd name="T41" fmla="*/ 41 h 44"/>
                <a:gd name="T42" fmla="*/ 240 w 862"/>
                <a:gd name="T43" fmla="*/ 41 h 44"/>
                <a:gd name="T44" fmla="*/ 229 w 862"/>
                <a:gd name="T45" fmla="*/ 34 h 44"/>
                <a:gd name="T46" fmla="*/ 216 w 862"/>
                <a:gd name="T47" fmla="*/ 29 h 44"/>
                <a:gd name="T48" fmla="*/ 202 w 862"/>
                <a:gd name="T49" fmla="*/ 24 h 44"/>
                <a:gd name="T50" fmla="*/ 188 w 862"/>
                <a:gd name="T51" fmla="*/ 22 h 44"/>
                <a:gd name="T52" fmla="*/ 173 w 862"/>
                <a:gd name="T53" fmla="*/ 21 h 44"/>
                <a:gd name="T54" fmla="*/ 158 w 862"/>
                <a:gd name="T55" fmla="*/ 22 h 44"/>
                <a:gd name="T56" fmla="*/ 143 w 862"/>
                <a:gd name="T57" fmla="*/ 24 h 44"/>
                <a:gd name="T58" fmla="*/ 129 w 862"/>
                <a:gd name="T59" fmla="*/ 29 h 44"/>
                <a:gd name="T60" fmla="*/ 116 w 862"/>
                <a:gd name="T61" fmla="*/ 34 h 44"/>
                <a:gd name="T62" fmla="*/ 105 w 862"/>
                <a:gd name="T63" fmla="*/ 41 h 44"/>
                <a:gd name="T64" fmla="*/ 40 w 862"/>
                <a:gd name="T65" fmla="*/ 43 h 44"/>
                <a:gd name="T66" fmla="*/ 26 w 862"/>
                <a:gd name="T67" fmla="*/ 41 h 44"/>
                <a:gd name="T68" fmla="*/ 14 w 862"/>
                <a:gd name="T69" fmla="*/ 38 h 44"/>
                <a:gd name="T70" fmla="*/ 6 w 862"/>
                <a:gd name="T71" fmla="*/ 32 h 44"/>
                <a:gd name="T72" fmla="*/ 0 w 862"/>
                <a:gd name="T73" fmla="*/ 26 h 44"/>
                <a:gd name="T74" fmla="*/ 0 w 862"/>
                <a:gd name="T75" fmla="*/ 17 h 44"/>
                <a:gd name="T76" fmla="*/ 6 w 862"/>
                <a:gd name="T77" fmla="*/ 11 h 44"/>
                <a:gd name="T78" fmla="*/ 14 w 862"/>
                <a:gd name="T79" fmla="*/ 6 h 44"/>
                <a:gd name="T80" fmla="*/ 26 w 862"/>
                <a:gd name="T81" fmla="*/ 3 h 44"/>
                <a:gd name="T82" fmla="*/ 40 w 862"/>
                <a:gd name="T8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2" h="44">
                  <a:moveTo>
                    <a:pt x="50" y="0"/>
                  </a:moveTo>
                  <a:lnTo>
                    <a:pt x="817" y="0"/>
                  </a:lnTo>
                  <a:lnTo>
                    <a:pt x="822" y="0"/>
                  </a:lnTo>
                  <a:lnTo>
                    <a:pt x="827" y="1"/>
                  </a:lnTo>
                  <a:lnTo>
                    <a:pt x="832" y="1"/>
                  </a:lnTo>
                  <a:lnTo>
                    <a:pt x="835" y="3"/>
                  </a:lnTo>
                  <a:lnTo>
                    <a:pt x="840" y="3"/>
                  </a:lnTo>
                  <a:lnTo>
                    <a:pt x="844" y="5"/>
                  </a:lnTo>
                  <a:lnTo>
                    <a:pt x="847" y="6"/>
                  </a:lnTo>
                  <a:lnTo>
                    <a:pt x="850" y="8"/>
                  </a:lnTo>
                  <a:lnTo>
                    <a:pt x="854" y="9"/>
                  </a:lnTo>
                  <a:lnTo>
                    <a:pt x="856" y="11"/>
                  </a:lnTo>
                  <a:lnTo>
                    <a:pt x="859" y="13"/>
                  </a:lnTo>
                  <a:lnTo>
                    <a:pt x="860" y="15"/>
                  </a:lnTo>
                  <a:lnTo>
                    <a:pt x="861" y="17"/>
                  </a:lnTo>
                  <a:lnTo>
                    <a:pt x="862" y="19"/>
                  </a:lnTo>
                  <a:lnTo>
                    <a:pt x="862" y="24"/>
                  </a:lnTo>
                  <a:lnTo>
                    <a:pt x="861" y="26"/>
                  </a:lnTo>
                  <a:lnTo>
                    <a:pt x="860" y="29"/>
                  </a:lnTo>
                  <a:lnTo>
                    <a:pt x="859" y="30"/>
                  </a:lnTo>
                  <a:lnTo>
                    <a:pt x="856" y="32"/>
                  </a:lnTo>
                  <a:lnTo>
                    <a:pt x="854" y="34"/>
                  </a:lnTo>
                  <a:lnTo>
                    <a:pt x="850" y="36"/>
                  </a:lnTo>
                  <a:lnTo>
                    <a:pt x="847" y="38"/>
                  </a:lnTo>
                  <a:lnTo>
                    <a:pt x="844" y="39"/>
                  </a:lnTo>
                  <a:lnTo>
                    <a:pt x="840" y="40"/>
                  </a:lnTo>
                  <a:lnTo>
                    <a:pt x="835" y="41"/>
                  </a:lnTo>
                  <a:lnTo>
                    <a:pt x="832" y="42"/>
                  </a:lnTo>
                  <a:lnTo>
                    <a:pt x="827" y="43"/>
                  </a:lnTo>
                  <a:lnTo>
                    <a:pt x="822" y="43"/>
                  </a:lnTo>
                  <a:lnTo>
                    <a:pt x="817" y="44"/>
                  </a:lnTo>
                  <a:lnTo>
                    <a:pt x="716" y="44"/>
                  </a:lnTo>
                  <a:lnTo>
                    <a:pt x="713" y="41"/>
                  </a:lnTo>
                  <a:lnTo>
                    <a:pt x="709" y="39"/>
                  </a:lnTo>
                  <a:lnTo>
                    <a:pt x="705" y="37"/>
                  </a:lnTo>
                  <a:lnTo>
                    <a:pt x="701" y="34"/>
                  </a:lnTo>
                  <a:lnTo>
                    <a:pt x="697" y="32"/>
                  </a:lnTo>
                  <a:lnTo>
                    <a:pt x="692" y="30"/>
                  </a:lnTo>
                  <a:lnTo>
                    <a:pt x="688" y="29"/>
                  </a:lnTo>
                  <a:lnTo>
                    <a:pt x="684" y="27"/>
                  </a:lnTo>
                  <a:lnTo>
                    <a:pt x="679" y="26"/>
                  </a:lnTo>
                  <a:lnTo>
                    <a:pt x="674" y="24"/>
                  </a:lnTo>
                  <a:lnTo>
                    <a:pt x="670" y="24"/>
                  </a:lnTo>
                  <a:lnTo>
                    <a:pt x="665" y="22"/>
                  </a:lnTo>
                  <a:lnTo>
                    <a:pt x="660" y="22"/>
                  </a:lnTo>
                  <a:lnTo>
                    <a:pt x="655" y="21"/>
                  </a:lnTo>
                  <a:lnTo>
                    <a:pt x="650" y="21"/>
                  </a:lnTo>
                  <a:lnTo>
                    <a:pt x="645" y="21"/>
                  </a:lnTo>
                  <a:lnTo>
                    <a:pt x="640" y="21"/>
                  </a:lnTo>
                  <a:lnTo>
                    <a:pt x="634" y="21"/>
                  </a:lnTo>
                  <a:lnTo>
                    <a:pt x="630" y="22"/>
                  </a:lnTo>
                  <a:lnTo>
                    <a:pt x="625" y="22"/>
                  </a:lnTo>
                  <a:lnTo>
                    <a:pt x="620" y="24"/>
                  </a:lnTo>
                  <a:lnTo>
                    <a:pt x="615" y="24"/>
                  </a:lnTo>
                  <a:lnTo>
                    <a:pt x="610" y="26"/>
                  </a:lnTo>
                  <a:lnTo>
                    <a:pt x="606" y="27"/>
                  </a:lnTo>
                  <a:lnTo>
                    <a:pt x="602" y="29"/>
                  </a:lnTo>
                  <a:lnTo>
                    <a:pt x="597" y="30"/>
                  </a:lnTo>
                  <a:lnTo>
                    <a:pt x="593" y="32"/>
                  </a:lnTo>
                  <a:lnTo>
                    <a:pt x="589" y="34"/>
                  </a:lnTo>
                  <a:lnTo>
                    <a:pt x="585" y="37"/>
                  </a:lnTo>
                  <a:lnTo>
                    <a:pt x="581" y="39"/>
                  </a:lnTo>
                  <a:lnTo>
                    <a:pt x="577" y="41"/>
                  </a:lnTo>
                  <a:lnTo>
                    <a:pt x="574" y="44"/>
                  </a:lnTo>
                  <a:lnTo>
                    <a:pt x="244" y="44"/>
                  </a:lnTo>
                  <a:lnTo>
                    <a:pt x="240" y="41"/>
                  </a:lnTo>
                  <a:lnTo>
                    <a:pt x="236" y="39"/>
                  </a:lnTo>
                  <a:lnTo>
                    <a:pt x="232" y="37"/>
                  </a:lnTo>
                  <a:lnTo>
                    <a:pt x="229" y="34"/>
                  </a:lnTo>
                  <a:lnTo>
                    <a:pt x="224" y="32"/>
                  </a:lnTo>
                  <a:lnTo>
                    <a:pt x="220" y="30"/>
                  </a:lnTo>
                  <a:lnTo>
                    <a:pt x="216" y="29"/>
                  </a:lnTo>
                  <a:lnTo>
                    <a:pt x="211" y="27"/>
                  </a:lnTo>
                  <a:lnTo>
                    <a:pt x="207" y="26"/>
                  </a:lnTo>
                  <a:lnTo>
                    <a:pt x="202" y="24"/>
                  </a:lnTo>
                  <a:lnTo>
                    <a:pt x="197" y="24"/>
                  </a:lnTo>
                  <a:lnTo>
                    <a:pt x="192" y="22"/>
                  </a:lnTo>
                  <a:lnTo>
                    <a:pt x="188" y="22"/>
                  </a:lnTo>
                  <a:lnTo>
                    <a:pt x="183" y="21"/>
                  </a:lnTo>
                  <a:lnTo>
                    <a:pt x="177" y="21"/>
                  </a:lnTo>
                  <a:lnTo>
                    <a:pt x="173" y="21"/>
                  </a:lnTo>
                  <a:lnTo>
                    <a:pt x="167" y="21"/>
                  </a:lnTo>
                  <a:lnTo>
                    <a:pt x="162" y="21"/>
                  </a:lnTo>
                  <a:lnTo>
                    <a:pt x="158" y="22"/>
                  </a:lnTo>
                  <a:lnTo>
                    <a:pt x="152" y="22"/>
                  </a:lnTo>
                  <a:lnTo>
                    <a:pt x="148" y="24"/>
                  </a:lnTo>
                  <a:lnTo>
                    <a:pt x="143" y="24"/>
                  </a:lnTo>
                  <a:lnTo>
                    <a:pt x="138" y="26"/>
                  </a:lnTo>
                  <a:lnTo>
                    <a:pt x="133" y="27"/>
                  </a:lnTo>
                  <a:lnTo>
                    <a:pt x="129" y="29"/>
                  </a:lnTo>
                  <a:lnTo>
                    <a:pt x="125" y="30"/>
                  </a:lnTo>
                  <a:lnTo>
                    <a:pt x="120" y="32"/>
                  </a:lnTo>
                  <a:lnTo>
                    <a:pt x="116" y="34"/>
                  </a:lnTo>
                  <a:lnTo>
                    <a:pt x="113" y="37"/>
                  </a:lnTo>
                  <a:lnTo>
                    <a:pt x="108" y="39"/>
                  </a:lnTo>
                  <a:lnTo>
                    <a:pt x="105" y="41"/>
                  </a:lnTo>
                  <a:lnTo>
                    <a:pt x="101" y="44"/>
                  </a:lnTo>
                  <a:lnTo>
                    <a:pt x="45" y="44"/>
                  </a:lnTo>
                  <a:lnTo>
                    <a:pt x="40" y="43"/>
                  </a:lnTo>
                  <a:lnTo>
                    <a:pt x="35" y="43"/>
                  </a:lnTo>
                  <a:lnTo>
                    <a:pt x="30" y="42"/>
                  </a:lnTo>
                  <a:lnTo>
                    <a:pt x="26" y="41"/>
                  </a:lnTo>
                  <a:lnTo>
                    <a:pt x="22" y="40"/>
                  </a:lnTo>
                  <a:lnTo>
                    <a:pt x="18" y="39"/>
                  </a:lnTo>
                  <a:lnTo>
                    <a:pt x="14" y="38"/>
                  </a:lnTo>
                  <a:lnTo>
                    <a:pt x="11" y="36"/>
                  </a:lnTo>
                  <a:lnTo>
                    <a:pt x="8" y="34"/>
                  </a:lnTo>
                  <a:lnTo>
                    <a:pt x="6" y="32"/>
                  </a:lnTo>
                  <a:lnTo>
                    <a:pt x="3" y="30"/>
                  </a:lnTo>
                  <a:lnTo>
                    <a:pt x="2" y="29"/>
                  </a:lnTo>
                  <a:lnTo>
                    <a:pt x="0" y="26"/>
                  </a:lnTo>
                  <a:lnTo>
                    <a:pt x="0" y="24"/>
                  </a:lnTo>
                  <a:lnTo>
                    <a:pt x="0" y="19"/>
                  </a:lnTo>
                  <a:lnTo>
                    <a:pt x="0" y="17"/>
                  </a:lnTo>
                  <a:lnTo>
                    <a:pt x="2" y="15"/>
                  </a:lnTo>
                  <a:lnTo>
                    <a:pt x="3" y="13"/>
                  </a:lnTo>
                  <a:lnTo>
                    <a:pt x="6" y="11"/>
                  </a:lnTo>
                  <a:lnTo>
                    <a:pt x="8" y="9"/>
                  </a:lnTo>
                  <a:lnTo>
                    <a:pt x="11" y="8"/>
                  </a:lnTo>
                  <a:lnTo>
                    <a:pt x="14" y="6"/>
                  </a:lnTo>
                  <a:lnTo>
                    <a:pt x="18" y="5"/>
                  </a:lnTo>
                  <a:lnTo>
                    <a:pt x="22" y="3"/>
                  </a:lnTo>
                  <a:lnTo>
                    <a:pt x="26" y="3"/>
                  </a:lnTo>
                  <a:lnTo>
                    <a:pt x="30" y="1"/>
                  </a:lnTo>
                  <a:lnTo>
                    <a:pt x="35" y="1"/>
                  </a:lnTo>
                  <a:lnTo>
                    <a:pt x="40" y="0"/>
                  </a:lnTo>
                  <a:lnTo>
                    <a:pt x="45" y="0"/>
                  </a:lnTo>
                  <a:lnTo>
                    <a:pt x="50" y="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22" name="Freeform 199"/>
            <p:cNvSpPr>
              <a:spLocks/>
            </p:cNvSpPr>
            <p:nvPr/>
          </p:nvSpPr>
          <p:spPr bwMode="auto">
            <a:xfrm>
              <a:off x="4200816" y="2400444"/>
              <a:ext cx="91169" cy="72933"/>
            </a:xfrm>
            <a:custGeom>
              <a:avLst/>
              <a:gdLst>
                <a:gd name="T0" fmla="*/ 1 w 156"/>
                <a:gd name="T1" fmla="*/ 70 h 127"/>
                <a:gd name="T2" fmla="*/ 4 w 156"/>
                <a:gd name="T3" fmla="*/ 82 h 127"/>
                <a:gd name="T4" fmla="*/ 9 w 156"/>
                <a:gd name="T5" fmla="*/ 93 h 127"/>
                <a:gd name="T6" fmla="*/ 18 w 156"/>
                <a:gd name="T7" fmla="*/ 103 h 127"/>
                <a:gd name="T8" fmla="*/ 29 w 156"/>
                <a:gd name="T9" fmla="*/ 112 h 127"/>
                <a:gd name="T10" fmla="*/ 41 w 156"/>
                <a:gd name="T11" fmla="*/ 119 h 127"/>
                <a:gd name="T12" fmla="*/ 55 w 156"/>
                <a:gd name="T13" fmla="*/ 124 h 127"/>
                <a:gd name="T14" fmla="*/ 70 w 156"/>
                <a:gd name="T15" fmla="*/ 126 h 127"/>
                <a:gd name="T16" fmla="*/ 86 w 156"/>
                <a:gd name="T17" fmla="*/ 126 h 127"/>
                <a:gd name="T18" fmla="*/ 101 w 156"/>
                <a:gd name="T19" fmla="*/ 124 h 127"/>
                <a:gd name="T20" fmla="*/ 115 w 156"/>
                <a:gd name="T21" fmla="*/ 119 h 127"/>
                <a:gd name="T22" fmla="*/ 128 w 156"/>
                <a:gd name="T23" fmla="*/ 112 h 127"/>
                <a:gd name="T24" fmla="*/ 139 w 156"/>
                <a:gd name="T25" fmla="*/ 103 h 127"/>
                <a:gd name="T26" fmla="*/ 147 w 156"/>
                <a:gd name="T27" fmla="*/ 93 h 127"/>
                <a:gd name="T28" fmla="*/ 153 w 156"/>
                <a:gd name="T29" fmla="*/ 82 h 127"/>
                <a:gd name="T30" fmla="*/ 155 w 156"/>
                <a:gd name="T31" fmla="*/ 70 h 127"/>
                <a:gd name="T32" fmla="*/ 155 w 156"/>
                <a:gd name="T33" fmla="*/ 57 h 127"/>
                <a:gd name="T34" fmla="*/ 153 w 156"/>
                <a:gd name="T35" fmla="*/ 45 h 127"/>
                <a:gd name="T36" fmla="*/ 147 w 156"/>
                <a:gd name="T37" fmla="*/ 34 h 127"/>
                <a:gd name="T38" fmla="*/ 139 w 156"/>
                <a:gd name="T39" fmla="*/ 23 h 127"/>
                <a:gd name="T40" fmla="*/ 128 w 156"/>
                <a:gd name="T41" fmla="*/ 14 h 127"/>
                <a:gd name="T42" fmla="*/ 115 w 156"/>
                <a:gd name="T43" fmla="*/ 8 h 127"/>
                <a:gd name="T44" fmla="*/ 101 w 156"/>
                <a:gd name="T45" fmla="*/ 3 h 127"/>
                <a:gd name="T46" fmla="*/ 86 w 156"/>
                <a:gd name="T47" fmla="*/ 1 h 127"/>
                <a:gd name="T48" fmla="*/ 70 w 156"/>
                <a:gd name="T49" fmla="*/ 1 h 127"/>
                <a:gd name="T50" fmla="*/ 55 w 156"/>
                <a:gd name="T51" fmla="*/ 3 h 127"/>
                <a:gd name="T52" fmla="*/ 41 w 156"/>
                <a:gd name="T53" fmla="*/ 8 h 127"/>
                <a:gd name="T54" fmla="*/ 29 w 156"/>
                <a:gd name="T55" fmla="*/ 14 h 127"/>
                <a:gd name="T56" fmla="*/ 18 w 156"/>
                <a:gd name="T57" fmla="*/ 23 h 127"/>
                <a:gd name="T58" fmla="*/ 9 w 156"/>
                <a:gd name="T59" fmla="*/ 34 h 127"/>
                <a:gd name="T60" fmla="*/ 4 w 156"/>
                <a:gd name="T61" fmla="*/ 45 h 127"/>
                <a:gd name="T62" fmla="*/ 1 w 156"/>
                <a:gd name="T63" fmla="*/ 5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127">
                  <a:moveTo>
                    <a:pt x="0" y="64"/>
                  </a:moveTo>
                  <a:lnTo>
                    <a:pt x="1" y="70"/>
                  </a:lnTo>
                  <a:lnTo>
                    <a:pt x="2" y="76"/>
                  </a:lnTo>
                  <a:lnTo>
                    <a:pt x="4" y="82"/>
                  </a:lnTo>
                  <a:lnTo>
                    <a:pt x="6" y="88"/>
                  </a:lnTo>
                  <a:lnTo>
                    <a:pt x="9" y="93"/>
                  </a:lnTo>
                  <a:lnTo>
                    <a:pt x="14" y="99"/>
                  </a:lnTo>
                  <a:lnTo>
                    <a:pt x="18" y="103"/>
                  </a:lnTo>
                  <a:lnTo>
                    <a:pt x="23" y="108"/>
                  </a:lnTo>
                  <a:lnTo>
                    <a:pt x="29" y="112"/>
                  </a:lnTo>
                  <a:lnTo>
                    <a:pt x="35" y="116"/>
                  </a:lnTo>
                  <a:lnTo>
                    <a:pt x="41" y="119"/>
                  </a:lnTo>
                  <a:lnTo>
                    <a:pt x="48" y="122"/>
                  </a:lnTo>
                  <a:lnTo>
                    <a:pt x="55" y="124"/>
                  </a:lnTo>
                  <a:lnTo>
                    <a:pt x="63" y="125"/>
                  </a:lnTo>
                  <a:lnTo>
                    <a:pt x="70" y="126"/>
                  </a:lnTo>
                  <a:lnTo>
                    <a:pt x="78" y="127"/>
                  </a:lnTo>
                  <a:lnTo>
                    <a:pt x="86" y="126"/>
                  </a:lnTo>
                  <a:lnTo>
                    <a:pt x="94" y="125"/>
                  </a:lnTo>
                  <a:lnTo>
                    <a:pt x="101" y="124"/>
                  </a:lnTo>
                  <a:lnTo>
                    <a:pt x="109" y="122"/>
                  </a:lnTo>
                  <a:lnTo>
                    <a:pt x="115" y="119"/>
                  </a:lnTo>
                  <a:lnTo>
                    <a:pt x="122" y="116"/>
                  </a:lnTo>
                  <a:lnTo>
                    <a:pt x="128" y="112"/>
                  </a:lnTo>
                  <a:lnTo>
                    <a:pt x="133" y="108"/>
                  </a:lnTo>
                  <a:lnTo>
                    <a:pt x="139" y="103"/>
                  </a:lnTo>
                  <a:lnTo>
                    <a:pt x="143" y="99"/>
                  </a:lnTo>
                  <a:lnTo>
                    <a:pt x="147" y="93"/>
                  </a:lnTo>
                  <a:lnTo>
                    <a:pt x="150" y="88"/>
                  </a:lnTo>
                  <a:lnTo>
                    <a:pt x="153" y="82"/>
                  </a:lnTo>
                  <a:lnTo>
                    <a:pt x="155" y="76"/>
                  </a:lnTo>
                  <a:lnTo>
                    <a:pt x="155" y="70"/>
                  </a:lnTo>
                  <a:lnTo>
                    <a:pt x="156" y="64"/>
                  </a:lnTo>
                  <a:lnTo>
                    <a:pt x="155" y="57"/>
                  </a:lnTo>
                  <a:lnTo>
                    <a:pt x="155" y="51"/>
                  </a:lnTo>
                  <a:lnTo>
                    <a:pt x="153" y="45"/>
                  </a:lnTo>
                  <a:lnTo>
                    <a:pt x="150" y="39"/>
                  </a:lnTo>
                  <a:lnTo>
                    <a:pt x="147" y="34"/>
                  </a:lnTo>
                  <a:lnTo>
                    <a:pt x="143" y="28"/>
                  </a:lnTo>
                  <a:lnTo>
                    <a:pt x="139" y="23"/>
                  </a:lnTo>
                  <a:lnTo>
                    <a:pt x="133" y="19"/>
                  </a:lnTo>
                  <a:lnTo>
                    <a:pt x="128" y="14"/>
                  </a:lnTo>
                  <a:lnTo>
                    <a:pt x="122" y="11"/>
                  </a:lnTo>
                  <a:lnTo>
                    <a:pt x="115" y="8"/>
                  </a:lnTo>
                  <a:lnTo>
                    <a:pt x="109" y="5"/>
                  </a:lnTo>
                  <a:lnTo>
                    <a:pt x="101" y="3"/>
                  </a:lnTo>
                  <a:lnTo>
                    <a:pt x="94" y="2"/>
                  </a:lnTo>
                  <a:lnTo>
                    <a:pt x="86" y="1"/>
                  </a:lnTo>
                  <a:lnTo>
                    <a:pt x="78" y="0"/>
                  </a:lnTo>
                  <a:lnTo>
                    <a:pt x="70" y="1"/>
                  </a:lnTo>
                  <a:lnTo>
                    <a:pt x="63" y="2"/>
                  </a:lnTo>
                  <a:lnTo>
                    <a:pt x="55" y="3"/>
                  </a:lnTo>
                  <a:lnTo>
                    <a:pt x="48" y="5"/>
                  </a:lnTo>
                  <a:lnTo>
                    <a:pt x="41" y="8"/>
                  </a:lnTo>
                  <a:lnTo>
                    <a:pt x="35" y="11"/>
                  </a:lnTo>
                  <a:lnTo>
                    <a:pt x="29" y="14"/>
                  </a:lnTo>
                  <a:lnTo>
                    <a:pt x="23" y="19"/>
                  </a:lnTo>
                  <a:lnTo>
                    <a:pt x="18" y="23"/>
                  </a:lnTo>
                  <a:lnTo>
                    <a:pt x="14" y="28"/>
                  </a:lnTo>
                  <a:lnTo>
                    <a:pt x="9" y="34"/>
                  </a:lnTo>
                  <a:lnTo>
                    <a:pt x="6" y="39"/>
                  </a:lnTo>
                  <a:lnTo>
                    <a:pt x="4" y="45"/>
                  </a:lnTo>
                  <a:lnTo>
                    <a:pt x="2" y="51"/>
                  </a:lnTo>
                  <a:lnTo>
                    <a:pt x="1" y="57"/>
                  </a:lnTo>
                  <a:lnTo>
                    <a:pt x="0" y="64"/>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23" name="Freeform 200"/>
            <p:cNvSpPr>
              <a:spLocks/>
            </p:cNvSpPr>
            <p:nvPr/>
          </p:nvSpPr>
          <p:spPr bwMode="auto">
            <a:xfrm>
              <a:off x="3933392" y="2400444"/>
              <a:ext cx="85090" cy="72933"/>
            </a:xfrm>
            <a:custGeom>
              <a:avLst/>
              <a:gdLst>
                <a:gd name="T0" fmla="*/ 0 w 155"/>
                <a:gd name="T1" fmla="*/ 70 h 127"/>
                <a:gd name="T2" fmla="*/ 3 w 155"/>
                <a:gd name="T3" fmla="*/ 82 h 127"/>
                <a:gd name="T4" fmla="*/ 9 w 155"/>
                <a:gd name="T5" fmla="*/ 93 h 127"/>
                <a:gd name="T6" fmla="*/ 17 w 155"/>
                <a:gd name="T7" fmla="*/ 103 h 127"/>
                <a:gd name="T8" fmla="*/ 28 w 155"/>
                <a:gd name="T9" fmla="*/ 112 h 127"/>
                <a:gd name="T10" fmla="*/ 40 w 155"/>
                <a:gd name="T11" fmla="*/ 119 h 127"/>
                <a:gd name="T12" fmla="*/ 55 w 155"/>
                <a:gd name="T13" fmla="*/ 124 h 127"/>
                <a:gd name="T14" fmla="*/ 70 w 155"/>
                <a:gd name="T15" fmla="*/ 126 h 127"/>
                <a:gd name="T16" fmla="*/ 85 w 155"/>
                <a:gd name="T17" fmla="*/ 126 h 127"/>
                <a:gd name="T18" fmla="*/ 101 w 155"/>
                <a:gd name="T19" fmla="*/ 124 h 127"/>
                <a:gd name="T20" fmla="*/ 114 w 155"/>
                <a:gd name="T21" fmla="*/ 119 h 127"/>
                <a:gd name="T22" fmla="*/ 127 w 155"/>
                <a:gd name="T23" fmla="*/ 112 h 127"/>
                <a:gd name="T24" fmla="*/ 138 w 155"/>
                <a:gd name="T25" fmla="*/ 103 h 127"/>
                <a:gd name="T26" fmla="*/ 146 w 155"/>
                <a:gd name="T27" fmla="*/ 93 h 127"/>
                <a:gd name="T28" fmla="*/ 152 w 155"/>
                <a:gd name="T29" fmla="*/ 82 h 127"/>
                <a:gd name="T30" fmla="*/ 155 w 155"/>
                <a:gd name="T31" fmla="*/ 70 h 127"/>
                <a:gd name="T32" fmla="*/ 155 w 155"/>
                <a:gd name="T33" fmla="*/ 57 h 127"/>
                <a:gd name="T34" fmla="*/ 152 w 155"/>
                <a:gd name="T35" fmla="*/ 45 h 127"/>
                <a:gd name="T36" fmla="*/ 146 w 155"/>
                <a:gd name="T37" fmla="*/ 34 h 127"/>
                <a:gd name="T38" fmla="*/ 138 w 155"/>
                <a:gd name="T39" fmla="*/ 23 h 127"/>
                <a:gd name="T40" fmla="*/ 127 w 155"/>
                <a:gd name="T41" fmla="*/ 14 h 127"/>
                <a:gd name="T42" fmla="*/ 114 w 155"/>
                <a:gd name="T43" fmla="*/ 8 h 127"/>
                <a:gd name="T44" fmla="*/ 101 w 155"/>
                <a:gd name="T45" fmla="*/ 3 h 127"/>
                <a:gd name="T46" fmla="*/ 85 w 155"/>
                <a:gd name="T47" fmla="*/ 1 h 127"/>
                <a:gd name="T48" fmla="*/ 70 w 155"/>
                <a:gd name="T49" fmla="*/ 1 h 127"/>
                <a:gd name="T50" fmla="*/ 55 w 155"/>
                <a:gd name="T51" fmla="*/ 3 h 127"/>
                <a:gd name="T52" fmla="*/ 40 w 155"/>
                <a:gd name="T53" fmla="*/ 8 h 127"/>
                <a:gd name="T54" fmla="*/ 28 w 155"/>
                <a:gd name="T55" fmla="*/ 14 h 127"/>
                <a:gd name="T56" fmla="*/ 17 w 155"/>
                <a:gd name="T57" fmla="*/ 23 h 127"/>
                <a:gd name="T58" fmla="*/ 9 w 155"/>
                <a:gd name="T59" fmla="*/ 34 h 127"/>
                <a:gd name="T60" fmla="*/ 3 w 155"/>
                <a:gd name="T61" fmla="*/ 45 h 127"/>
                <a:gd name="T62" fmla="*/ 0 w 155"/>
                <a:gd name="T63" fmla="*/ 5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127">
                  <a:moveTo>
                    <a:pt x="0" y="64"/>
                  </a:moveTo>
                  <a:lnTo>
                    <a:pt x="0" y="70"/>
                  </a:lnTo>
                  <a:lnTo>
                    <a:pt x="1" y="76"/>
                  </a:lnTo>
                  <a:lnTo>
                    <a:pt x="3" y="82"/>
                  </a:lnTo>
                  <a:lnTo>
                    <a:pt x="6" y="88"/>
                  </a:lnTo>
                  <a:lnTo>
                    <a:pt x="9" y="93"/>
                  </a:lnTo>
                  <a:lnTo>
                    <a:pt x="13" y="99"/>
                  </a:lnTo>
                  <a:lnTo>
                    <a:pt x="17" y="103"/>
                  </a:lnTo>
                  <a:lnTo>
                    <a:pt x="22" y="108"/>
                  </a:lnTo>
                  <a:lnTo>
                    <a:pt x="28" y="112"/>
                  </a:lnTo>
                  <a:lnTo>
                    <a:pt x="34" y="116"/>
                  </a:lnTo>
                  <a:lnTo>
                    <a:pt x="40" y="119"/>
                  </a:lnTo>
                  <a:lnTo>
                    <a:pt x="47" y="122"/>
                  </a:lnTo>
                  <a:lnTo>
                    <a:pt x="55" y="124"/>
                  </a:lnTo>
                  <a:lnTo>
                    <a:pt x="62" y="125"/>
                  </a:lnTo>
                  <a:lnTo>
                    <a:pt x="70" y="126"/>
                  </a:lnTo>
                  <a:lnTo>
                    <a:pt x="77" y="127"/>
                  </a:lnTo>
                  <a:lnTo>
                    <a:pt x="85" y="126"/>
                  </a:lnTo>
                  <a:lnTo>
                    <a:pt x="93" y="125"/>
                  </a:lnTo>
                  <a:lnTo>
                    <a:pt x="101" y="124"/>
                  </a:lnTo>
                  <a:lnTo>
                    <a:pt x="108" y="122"/>
                  </a:lnTo>
                  <a:lnTo>
                    <a:pt x="114" y="119"/>
                  </a:lnTo>
                  <a:lnTo>
                    <a:pt x="121" y="116"/>
                  </a:lnTo>
                  <a:lnTo>
                    <a:pt x="127" y="112"/>
                  </a:lnTo>
                  <a:lnTo>
                    <a:pt x="132" y="108"/>
                  </a:lnTo>
                  <a:lnTo>
                    <a:pt x="138" y="103"/>
                  </a:lnTo>
                  <a:lnTo>
                    <a:pt x="142" y="99"/>
                  </a:lnTo>
                  <a:lnTo>
                    <a:pt x="146" y="93"/>
                  </a:lnTo>
                  <a:lnTo>
                    <a:pt x="149" y="88"/>
                  </a:lnTo>
                  <a:lnTo>
                    <a:pt x="152" y="82"/>
                  </a:lnTo>
                  <a:lnTo>
                    <a:pt x="154" y="76"/>
                  </a:lnTo>
                  <a:lnTo>
                    <a:pt x="155" y="70"/>
                  </a:lnTo>
                  <a:lnTo>
                    <a:pt x="155" y="64"/>
                  </a:lnTo>
                  <a:lnTo>
                    <a:pt x="155" y="57"/>
                  </a:lnTo>
                  <a:lnTo>
                    <a:pt x="154" y="51"/>
                  </a:lnTo>
                  <a:lnTo>
                    <a:pt x="152" y="45"/>
                  </a:lnTo>
                  <a:lnTo>
                    <a:pt x="149" y="39"/>
                  </a:lnTo>
                  <a:lnTo>
                    <a:pt x="146" y="34"/>
                  </a:lnTo>
                  <a:lnTo>
                    <a:pt x="142" y="28"/>
                  </a:lnTo>
                  <a:lnTo>
                    <a:pt x="138" y="23"/>
                  </a:lnTo>
                  <a:lnTo>
                    <a:pt x="132" y="19"/>
                  </a:lnTo>
                  <a:lnTo>
                    <a:pt x="127" y="14"/>
                  </a:lnTo>
                  <a:lnTo>
                    <a:pt x="121" y="11"/>
                  </a:lnTo>
                  <a:lnTo>
                    <a:pt x="114" y="8"/>
                  </a:lnTo>
                  <a:lnTo>
                    <a:pt x="108" y="5"/>
                  </a:lnTo>
                  <a:lnTo>
                    <a:pt x="101" y="3"/>
                  </a:lnTo>
                  <a:lnTo>
                    <a:pt x="93" y="2"/>
                  </a:lnTo>
                  <a:lnTo>
                    <a:pt x="85" y="1"/>
                  </a:lnTo>
                  <a:lnTo>
                    <a:pt x="77" y="0"/>
                  </a:lnTo>
                  <a:lnTo>
                    <a:pt x="70" y="1"/>
                  </a:lnTo>
                  <a:lnTo>
                    <a:pt x="62" y="2"/>
                  </a:lnTo>
                  <a:lnTo>
                    <a:pt x="55" y="3"/>
                  </a:lnTo>
                  <a:lnTo>
                    <a:pt x="47" y="5"/>
                  </a:lnTo>
                  <a:lnTo>
                    <a:pt x="40" y="8"/>
                  </a:lnTo>
                  <a:lnTo>
                    <a:pt x="34" y="11"/>
                  </a:lnTo>
                  <a:lnTo>
                    <a:pt x="28" y="14"/>
                  </a:lnTo>
                  <a:lnTo>
                    <a:pt x="22" y="19"/>
                  </a:lnTo>
                  <a:lnTo>
                    <a:pt x="17" y="23"/>
                  </a:lnTo>
                  <a:lnTo>
                    <a:pt x="13" y="28"/>
                  </a:lnTo>
                  <a:lnTo>
                    <a:pt x="9" y="34"/>
                  </a:lnTo>
                  <a:lnTo>
                    <a:pt x="6" y="39"/>
                  </a:lnTo>
                  <a:lnTo>
                    <a:pt x="3" y="45"/>
                  </a:lnTo>
                  <a:lnTo>
                    <a:pt x="1" y="51"/>
                  </a:lnTo>
                  <a:lnTo>
                    <a:pt x="0" y="57"/>
                  </a:lnTo>
                  <a:lnTo>
                    <a:pt x="0" y="64"/>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24" name="Rectangle 223"/>
          <p:cNvSpPr/>
          <p:nvPr/>
        </p:nvSpPr>
        <p:spPr>
          <a:xfrm>
            <a:off x="7310781" y="1686177"/>
            <a:ext cx="1041087" cy="28342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67" b="0" i="0" u="none" strike="noStrike" kern="0" cap="none" spc="0" normalizeH="0" baseline="0" noProof="0" dirty="0">
                <a:ln>
                  <a:noFill/>
                </a:ln>
                <a:solidFill>
                  <a:srgbClr val="757679"/>
                </a:solidFill>
                <a:effectLst/>
                <a:uLnTx/>
                <a:uFillTx/>
                <a:latin typeface="Arial"/>
                <a:ea typeface="+mn-ea"/>
                <a:cs typeface="+mn-cs"/>
                <a:sym typeface="Arial"/>
              </a:rPr>
              <a:t>Settlements</a:t>
            </a:r>
          </a:p>
        </p:txBody>
      </p:sp>
      <p:sp>
        <p:nvSpPr>
          <p:cNvPr id="225" name="Rectangle 224"/>
          <p:cNvSpPr/>
          <p:nvPr/>
        </p:nvSpPr>
        <p:spPr>
          <a:xfrm>
            <a:off x="8439111" y="2378135"/>
            <a:ext cx="1041087" cy="28342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67" b="0" i="0" u="none" strike="noStrike" kern="0" cap="none" spc="0" normalizeH="0" baseline="0" noProof="0" dirty="0">
                <a:ln>
                  <a:noFill/>
                </a:ln>
                <a:solidFill>
                  <a:srgbClr val="757679"/>
                </a:solidFill>
                <a:effectLst/>
                <a:uLnTx/>
                <a:uFillTx/>
                <a:latin typeface="Arial"/>
                <a:ea typeface="+mn-ea"/>
                <a:cs typeface="+mn-cs"/>
                <a:sym typeface="Arial"/>
              </a:rPr>
              <a:t>Credits</a:t>
            </a:r>
          </a:p>
        </p:txBody>
      </p:sp>
      <p:sp>
        <p:nvSpPr>
          <p:cNvPr id="226" name="Rectangle 225"/>
          <p:cNvSpPr/>
          <p:nvPr/>
        </p:nvSpPr>
        <p:spPr>
          <a:xfrm>
            <a:off x="9373890" y="2796849"/>
            <a:ext cx="1041087" cy="28342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67" b="0" i="0" u="none" strike="noStrike" kern="0" cap="none" spc="0" normalizeH="0" baseline="0" noProof="0" dirty="0">
                <a:ln>
                  <a:noFill/>
                </a:ln>
                <a:solidFill>
                  <a:srgbClr val="757679"/>
                </a:solidFill>
                <a:effectLst/>
                <a:uLnTx/>
                <a:uFillTx/>
                <a:latin typeface="Arial"/>
                <a:ea typeface="+mn-ea"/>
                <a:cs typeface="+mn-cs"/>
                <a:sym typeface="Arial"/>
              </a:rPr>
              <a:t>Banks</a:t>
            </a:r>
          </a:p>
        </p:txBody>
      </p:sp>
      <p:sp>
        <p:nvSpPr>
          <p:cNvPr id="227" name="Rectangle 226"/>
          <p:cNvSpPr/>
          <p:nvPr/>
        </p:nvSpPr>
        <p:spPr>
          <a:xfrm>
            <a:off x="9633429" y="3774867"/>
            <a:ext cx="1041087" cy="28342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67" b="0" i="0" u="none" strike="noStrike" kern="0" cap="none" spc="0" normalizeH="0" baseline="0" noProof="0" dirty="0">
                <a:ln>
                  <a:noFill/>
                </a:ln>
                <a:solidFill>
                  <a:srgbClr val="757679"/>
                </a:solidFill>
                <a:effectLst/>
                <a:uLnTx/>
                <a:uFillTx/>
                <a:latin typeface="Arial"/>
                <a:ea typeface="+mn-ea"/>
                <a:cs typeface="+mn-cs"/>
                <a:sym typeface="Arial"/>
              </a:rPr>
              <a:t>Industry Standard Organization</a:t>
            </a:r>
          </a:p>
        </p:txBody>
      </p:sp>
      <p:sp>
        <p:nvSpPr>
          <p:cNvPr id="228" name="Rectangle 227"/>
          <p:cNvSpPr/>
          <p:nvPr/>
        </p:nvSpPr>
        <p:spPr>
          <a:xfrm>
            <a:off x="9497995" y="4838551"/>
            <a:ext cx="1041087" cy="28342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67" b="0" i="0" u="none" strike="noStrike" kern="0" cap="none" spc="0" normalizeH="0" baseline="0" noProof="0" dirty="0">
                <a:ln>
                  <a:noFill/>
                </a:ln>
                <a:solidFill>
                  <a:srgbClr val="757679"/>
                </a:solidFill>
                <a:effectLst/>
                <a:uLnTx/>
                <a:uFillTx/>
                <a:latin typeface="Arial"/>
                <a:ea typeface="+mn-ea"/>
                <a:cs typeface="+mn-cs"/>
                <a:sym typeface="Arial"/>
              </a:rPr>
              <a:t>Government Authorities</a:t>
            </a:r>
          </a:p>
        </p:txBody>
      </p:sp>
      <p:sp>
        <p:nvSpPr>
          <p:cNvPr id="230" name="Rectangle 229"/>
          <p:cNvSpPr/>
          <p:nvPr/>
        </p:nvSpPr>
        <p:spPr>
          <a:xfrm>
            <a:off x="7052981" y="5943761"/>
            <a:ext cx="1041087" cy="28342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67" b="0" i="0" u="none" strike="noStrike" kern="0" cap="none" spc="0" normalizeH="0" baseline="0" noProof="0" dirty="0">
                <a:ln>
                  <a:noFill/>
                </a:ln>
                <a:solidFill>
                  <a:srgbClr val="757679"/>
                </a:solidFill>
                <a:effectLst/>
                <a:uLnTx/>
                <a:uFillTx/>
                <a:latin typeface="Arial"/>
                <a:ea typeface="+mn-ea"/>
                <a:cs typeface="+mn-cs"/>
                <a:sym typeface="Arial"/>
              </a:rPr>
              <a:t>Insurance</a:t>
            </a:r>
          </a:p>
        </p:txBody>
      </p:sp>
      <p:sp>
        <p:nvSpPr>
          <p:cNvPr id="231" name="Rectangle 230"/>
          <p:cNvSpPr/>
          <p:nvPr/>
        </p:nvSpPr>
        <p:spPr>
          <a:xfrm>
            <a:off x="8543751" y="5671723"/>
            <a:ext cx="1041087" cy="28342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67" b="0" i="0" u="none" strike="noStrike" kern="0" cap="none" spc="0" normalizeH="0" baseline="0" noProof="0" dirty="0">
                <a:ln>
                  <a:noFill/>
                </a:ln>
                <a:solidFill>
                  <a:srgbClr val="757679"/>
                </a:solidFill>
                <a:effectLst/>
                <a:uLnTx/>
                <a:uFillTx/>
                <a:latin typeface="Arial"/>
                <a:ea typeface="+mn-ea"/>
                <a:cs typeface="+mn-cs"/>
                <a:sym typeface="Arial"/>
              </a:rPr>
              <a:t>Licensing</a:t>
            </a:r>
          </a:p>
        </p:txBody>
      </p:sp>
      <p:grpSp>
        <p:nvGrpSpPr>
          <p:cNvPr id="29" name="Group 22" descr="piture representing the Retailer"/>
          <p:cNvGrpSpPr/>
          <p:nvPr/>
        </p:nvGrpSpPr>
        <p:grpSpPr>
          <a:xfrm>
            <a:off x="5795924" y="3556018"/>
            <a:ext cx="312776" cy="306121"/>
            <a:chOff x="4199306" y="2620880"/>
            <a:chExt cx="306050" cy="299538"/>
          </a:xfrm>
        </p:grpSpPr>
        <p:sp>
          <p:nvSpPr>
            <p:cNvPr id="234" name="Freeform 1568"/>
            <p:cNvSpPr>
              <a:spLocks/>
            </p:cNvSpPr>
            <p:nvPr/>
          </p:nvSpPr>
          <p:spPr bwMode="auto">
            <a:xfrm>
              <a:off x="4333881" y="2703361"/>
              <a:ext cx="34729" cy="67288"/>
            </a:xfrm>
            <a:custGeom>
              <a:avLst/>
              <a:gdLst>
                <a:gd name="T0" fmla="*/ 23 w 376"/>
                <a:gd name="T1" fmla="*/ 0 h 735"/>
                <a:gd name="T2" fmla="*/ 20 w 376"/>
                <a:gd name="T3" fmla="*/ 14 h 735"/>
                <a:gd name="T4" fmla="*/ 1 w 376"/>
                <a:gd name="T5" fmla="*/ 530 h 735"/>
                <a:gd name="T6" fmla="*/ 9 w 376"/>
                <a:gd name="T7" fmla="*/ 590 h 735"/>
                <a:gd name="T8" fmla="*/ 219 w 376"/>
                <a:gd name="T9" fmla="*/ 721 h 735"/>
                <a:gd name="T10" fmla="*/ 374 w 376"/>
                <a:gd name="T11" fmla="*/ 530 h 735"/>
                <a:gd name="T12" fmla="*/ 360 w 376"/>
                <a:gd name="T13" fmla="*/ 152 h 735"/>
                <a:gd name="T14" fmla="*/ 353 w 376"/>
                <a:gd name="T15" fmla="*/ 0 h 735"/>
                <a:gd name="T16" fmla="*/ 23 w 376"/>
                <a:gd name="T17"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735">
                  <a:moveTo>
                    <a:pt x="23" y="0"/>
                  </a:moveTo>
                  <a:cubicBezTo>
                    <a:pt x="22" y="7"/>
                    <a:pt x="20" y="10"/>
                    <a:pt x="20" y="14"/>
                  </a:cubicBezTo>
                  <a:cubicBezTo>
                    <a:pt x="13" y="186"/>
                    <a:pt x="6" y="358"/>
                    <a:pt x="1" y="530"/>
                  </a:cubicBezTo>
                  <a:cubicBezTo>
                    <a:pt x="0" y="550"/>
                    <a:pt x="3" y="570"/>
                    <a:pt x="9" y="590"/>
                  </a:cubicBezTo>
                  <a:cubicBezTo>
                    <a:pt x="35" y="681"/>
                    <a:pt x="124" y="735"/>
                    <a:pt x="219" y="721"/>
                  </a:cubicBezTo>
                  <a:cubicBezTo>
                    <a:pt x="308" y="708"/>
                    <a:pt x="376" y="627"/>
                    <a:pt x="374" y="530"/>
                  </a:cubicBezTo>
                  <a:cubicBezTo>
                    <a:pt x="371" y="404"/>
                    <a:pt x="365" y="278"/>
                    <a:pt x="360" y="152"/>
                  </a:cubicBezTo>
                  <a:cubicBezTo>
                    <a:pt x="358" y="102"/>
                    <a:pt x="356" y="51"/>
                    <a:pt x="353" y="0"/>
                  </a:cubicBezTo>
                  <a:cubicBezTo>
                    <a:pt x="242" y="0"/>
                    <a:pt x="133" y="0"/>
                    <a:pt x="23" y="0"/>
                  </a:cubicBezTo>
                  <a:close/>
                </a:path>
              </a:pathLst>
            </a:custGeom>
            <a:solidFill>
              <a:srgbClr val="A8AC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5" name="Freeform 1569"/>
            <p:cNvSpPr>
              <a:spLocks/>
            </p:cNvSpPr>
            <p:nvPr/>
          </p:nvSpPr>
          <p:spPr bwMode="auto">
            <a:xfrm>
              <a:off x="4438068" y="2703361"/>
              <a:ext cx="45583" cy="67288"/>
            </a:xfrm>
            <a:custGeom>
              <a:avLst/>
              <a:gdLst>
                <a:gd name="T0" fmla="*/ 0 w 507"/>
                <a:gd name="T1" fmla="*/ 1 h 733"/>
                <a:gd name="T2" fmla="*/ 4 w 507"/>
                <a:gd name="T3" fmla="*/ 32 h 733"/>
                <a:gd name="T4" fmla="*/ 65 w 507"/>
                <a:gd name="T5" fmla="*/ 310 h 733"/>
                <a:gd name="T6" fmla="*/ 110 w 507"/>
                <a:gd name="T7" fmla="*/ 533 h 733"/>
                <a:gd name="T8" fmla="*/ 317 w 507"/>
                <a:gd name="T9" fmla="*/ 724 h 733"/>
                <a:gd name="T10" fmla="*/ 478 w 507"/>
                <a:gd name="T11" fmla="*/ 493 h 733"/>
                <a:gd name="T12" fmla="*/ 340 w 507"/>
                <a:gd name="T13" fmla="*/ 30 h 733"/>
                <a:gd name="T14" fmla="*/ 301 w 507"/>
                <a:gd name="T15" fmla="*/ 1 h 733"/>
                <a:gd name="T16" fmla="*/ 99 w 507"/>
                <a:gd name="T17" fmla="*/ 1 h 733"/>
                <a:gd name="T18" fmla="*/ 0 w 507"/>
                <a:gd name="T19" fmla="*/ 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7" h="733">
                  <a:moveTo>
                    <a:pt x="0" y="1"/>
                  </a:moveTo>
                  <a:cubicBezTo>
                    <a:pt x="2" y="14"/>
                    <a:pt x="2" y="23"/>
                    <a:pt x="4" y="32"/>
                  </a:cubicBezTo>
                  <a:cubicBezTo>
                    <a:pt x="24" y="124"/>
                    <a:pt x="45" y="217"/>
                    <a:pt x="65" y="310"/>
                  </a:cubicBezTo>
                  <a:cubicBezTo>
                    <a:pt x="81" y="384"/>
                    <a:pt x="105" y="458"/>
                    <a:pt x="110" y="533"/>
                  </a:cubicBezTo>
                  <a:cubicBezTo>
                    <a:pt x="119" y="653"/>
                    <a:pt x="198" y="733"/>
                    <a:pt x="317" y="724"/>
                  </a:cubicBezTo>
                  <a:cubicBezTo>
                    <a:pt x="441" y="714"/>
                    <a:pt x="507" y="584"/>
                    <a:pt x="478" y="493"/>
                  </a:cubicBezTo>
                  <a:cubicBezTo>
                    <a:pt x="430" y="339"/>
                    <a:pt x="385" y="184"/>
                    <a:pt x="340" y="30"/>
                  </a:cubicBezTo>
                  <a:cubicBezTo>
                    <a:pt x="333" y="8"/>
                    <a:pt x="324" y="0"/>
                    <a:pt x="301" y="1"/>
                  </a:cubicBezTo>
                  <a:cubicBezTo>
                    <a:pt x="234" y="2"/>
                    <a:pt x="166" y="1"/>
                    <a:pt x="99" y="1"/>
                  </a:cubicBezTo>
                  <a:cubicBezTo>
                    <a:pt x="67" y="1"/>
                    <a:pt x="35" y="1"/>
                    <a:pt x="0" y="1"/>
                  </a:cubicBezTo>
                  <a:close/>
                </a:path>
              </a:pathLst>
            </a:custGeom>
            <a:solidFill>
              <a:srgbClr val="A8AC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6" name="Freeform 1570"/>
            <p:cNvSpPr>
              <a:spLocks/>
            </p:cNvSpPr>
            <p:nvPr/>
          </p:nvSpPr>
          <p:spPr bwMode="auto">
            <a:xfrm>
              <a:off x="4385975" y="2703361"/>
              <a:ext cx="39070" cy="67288"/>
            </a:xfrm>
            <a:custGeom>
              <a:avLst/>
              <a:gdLst>
                <a:gd name="T0" fmla="*/ 1 w 434"/>
                <a:gd name="T1" fmla="*/ 0 h 740"/>
                <a:gd name="T2" fmla="*/ 1 w 434"/>
                <a:gd name="T3" fmla="*/ 29 h 740"/>
                <a:gd name="T4" fmla="*/ 34 w 434"/>
                <a:gd name="T5" fmla="*/ 400 h 740"/>
                <a:gd name="T6" fmla="*/ 50 w 434"/>
                <a:gd name="T7" fmla="*/ 574 h 740"/>
                <a:gd name="T8" fmla="*/ 268 w 434"/>
                <a:gd name="T9" fmla="*/ 722 h 740"/>
                <a:gd name="T10" fmla="*/ 416 w 434"/>
                <a:gd name="T11" fmla="*/ 497 h 740"/>
                <a:gd name="T12" fmla="*/ 345 w 434"/>
                <a:gd name="T13" fmla="*/ 81 h 740"/>
                <a:gd name="T14" fmla="*/ 251 w 434"/>
                <a:gd name="T15" fmla="*/ 0 h 740"/>
                <a:gd name="T16" fmla="*/ 1 w 434"/>
                <a:gd name="T17"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4" h="740">
                  <a:moveTo>
                    <a:pt x="1" y="0"/>
                  </a:moveTo>
                  <a:cubicBezTo>
                    <a:pt x="1" y="14"/>
                    <a:pt x="0" y="21"/>
                    <a:pt x="1" y="29"/>
                  </a:cubicBezTo>
                  <a:cubicBezTo>
                    <a:pt x="12" y="153"/>
                    <a:pt x="23" y="277"/>
                    <a:pt x="34" y="400"/>
                  </a:cubicBezTo>
                  <a:cubicBezTo>
                    <a:pt x="39" y="459"/>
                    <a:pt x="40" y="517"/>
                    <a:pt x="50" y="574"/>
                  </a:cubicBezTo>
                  <a:cubicBezTo>
                    <a:pt x="69" y="676"/>
                    <a:pt x="167" y="740"/>
                    <a:pt x="268" y="722"/>
                  </a:cubicBezTo>
                  <a:cubicBezTo>
                    <a:pt x="369" y="704"/>
                    <a:pt x="434" y="605"/>
                    <a:pt x="416" y="497"/>
                  </a:cubicBezTo>
                  <a:cubicBezTo>
                    <a:pt x="392" y="358"/>
                    <a:pt x="369" y="219"/>
                    <a:pt x="345" y="81"/>
                  </a:cubicBezTo>
                  <a:cubicBezTo>
                    <a:pt x="331" y="0"/>
                    <a:pt x="331" y="0"/>
                    <a:pt x="251" y="0"/>
                  </a:cubicBezTo>
                  <a:cubicBezTo>
                    <a:pt x="169" y="0"/>
                    <a:pt x="86" y="0"/>
                    <a:pt x="1" y="0"/>
                  </a:cubicBezTo>
                  <a:close/>
                </a:path>
              </a:pathLst>
            </a:custGeom>
            <a:solidFill>
              <a:srgbClr val="A8AC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8" name="Freeform 1572"/>
            <p:cNvSpPr>
              <a:spLocks noEditPoints="1"/>
            </p:cNvSpPr>
            <p:nvPr/>
          </p:nvSpPr>
          <p:spPr bwMode="auto">
            <a:xfrm>
              <a:off x="4199306" y="2668632"/>
              <a:ext cx="306050" cy="251786"/>
            </a:xfrm>
            <a:custGeom>
              <a:avLst/>
              <a:gdLst>
                <a:gd name="T0" fmla="*/ 429 w 3388"/>
                <a:gd name="T1" fmla="*/ 399 h 2780"/>
                <a:gd name="T2" fmla="*/ 263 w 3388"/>
                <a:gd name="T3" fmla="*/ 902 h 2780"/>
                <a:gd name="T4" fmla="*/ 440 w 3388"/>
                <a:gd name="T5" fmla="*/ 1122 h 2780"/>
                <a:gd name="T6" fmla="*/ 635 w 3388"/>
                <a:gd name="T7" fmla="*/ 900 h 2780"/>
                <a:gd name="T8" fmla="*/ 745 w 3388"/>
                <a:gd name="T9" fmla="*/ 398 h 2780"/>
                <a:gd name="T10" fmla="*/ 986 w 3388"/>
                <a:gd name="T11" fmla="*/ 398 h 2780"/>
                <a:gd name="T12" fmla="*/ 916 w 3388"/>
                <a:gd name="T13" fmla="*/ 698 h 2780"/>
                <a:gd name="T14" fmla="*/ 1062 w 3388"/>
                <a:gd name="T15" fmla="*/ 1122 h 2780"/>
                <a:gd name="T16" fmla="*/ 1276 w 3388"/>
                <a:gd name="T17" fmla="*/ 663 h 2780"/>
                <a:gd name="T18" fmla="*/ 2079 w 3388"/>
                <a:gd name="T19" fmla="*/ 398 h 2780"/>
                <a:gd name="T20" fmla="*/ 2112 w 3388"/>
                <a:gd name="T21" fmla="*/ 798 h 2780"/>
                <a:gd name="T22" fmla="*/ 2346 w 3388"/>
                <a:gd name="T23" fmla="*/ 1120 h 2780"/>
                <a:gd name="T24" fmla="*/ 2423 w 3388"/>
                <a:gd name="T25" fmla="*/ 479 h 2780"/>
                <a:gd name="T26" fmla="*/ 2079 w 3388"/>
                <a:gd name="T27" fmla="*/ 398 h 2780"/>
                <a:gd name="T28" fmla="*/ 2638 w 3388"/>
                <a:gd name="T29" fmla="*/ 429 h 2780"/>
                <a:gd name="T30" fmla="*/ 2744 w 3388"/>
                <a:gd name="T31" fmla="*/ 930 h 2780"/>
                <a:gd name="T32" fmla="*/ 3112 w 3388"/>
                <a:gd name="T33" fmla="*/ 890 h 2780"/>
                <a:gd name="T34" fmla="*/ 2935 w 3388"/>
                <a:gd name="T35" fmla="*/ 398 h 2780"/>
                <a:gd name="T36" fmla="*/ 2634 w 3388"/>
                <a:gd name="T37" fmla="*/ 398 h 2780"/>
                <a:gd name="T38" fmla="*/ 1521 w 3388"/>
                <a:gd name="T39" fmla="*/ 413 h 2780"/>
                <a:gd name="T40" fmla="*/ 1510 w 3388"/>
                <a:gd name="T41" fmla="*/ 989 h 2780"/>
                <a:gd name="T42" fmla="*/ 1875 w 3388"/>
                <a:gd name="T43" fmla="*/ 929 h 2780"/>
                <a:gd name="T44" fmla="*/ 1854 w 3388"/>
                <a:gd name="T45" fmla="*/ 399 h 2780"/>
                <a:gd name="T46" fmla="*/ 633 w 3388"/>
                <a:gd name="T47" fmla="*/ 1457 h 2780"/>
                <a:gd name="T48" fmla="*/ 1687 w 3388"/>
                <a:gd name="T49" fmla="*/ 2382 h 2780"/>
                <a:gd name="T50" fmla="*/ 633 w 3388"/>
                <a:gd name="T51" fmla="*/ 1457 h 2780"/>
                <a:gd name="T52" fmla="*/ 2744 w 3388"/>
                <a:gd name="T53" fmla="*/ 2780 h 2780"/>
                <a:gd name="T54" fmla="*/ 2747 w 3388"/>
                <a:gd name="T55" fmla="*/ 1495 h 2780"/>
                <a:gd name="T56" fmla="*/ 2085 w 3388"/>
                <a:gd name="T57" fmla="*/ 1458 h 2780"/>
                <a:gd name="T58" fmla="*/ 337 w 3388"/>
                <a:gd name="T59" fmla="*/ 2780 h 2780"/>
                <a:gd name="T60" fmla="*/ 232 w 3388"/>
                <a:gd name="T61" fmla="*/ 1058 h 2780"/>
                <a:gd name="T62" fmla="*/ 61 w 3388"/>
                <a:gd name="T63" fmla="*/ 1035 h 2780"/>
                <a:gd name="T64" fmla="*/ 180 w 3388"/>
                <a:gd name="T65" fmla="*/ 431 h 2780"/>
                <a:gd name="T66" fmla="*/ 310 w 3388"/>
                <a:gd name="T67" fmla="*/ 14 h 2780"/>
                <a:gd name="T68" fmla="*/ 2983 w 3388"/>
                <a:gd name="T69" fmla="*/ 0 h 2780"/>
                <a:gd name="T70" fmla="*/ 3145 w 3388"/>
                <a:gd name="T71" fmla="*/ 142 h 2780"/>
                <a:gd name="T72" fmla="*/ 3169 w 3388"/>
                <a:gd name="T73" fmla="*/ 350 h 2780"/>
                <a:gd name="T74" fmla="*/ 3272 w 3388"/>
                <a:gd name="T75" fmla="*/ 1055 h 2780"/>
                <a:gd name="T76" fmla="*/ 3145 w 3388"/>
                <a:gd name="T77" fmla="*/ 1062 h 2780"/>
                <a:gd name="T78" fmla="*/ 3039 w 3388"/>
                <a:gd name="T79" fmla="*/ 2780 h 2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88" h="2780">
                  <a:moveTo>
                    <a:pt x="745" y="398"/>
                  </a:moveTo>
                  <a:cubicBezTo>
                    <a:pt x="635" y="398"/>
                    <a:pt x="532" y="398"/>
                    <a:pt x="429" y="399"/>
                  </a:cubicBezTo>
                  <a:cubicBezTo>
                    <a:pt x="421" y="400"/>
                    <a:pt x="408" y="416"/>
                    <a:pt x="404" y="427"/>
                  </a:cubicBezTo>
                  <a:cubicBezTo>
                    <a:pt x="356" y="585"/>
                    <a:pt x="309" y="744"/>
                    <a:pt x="263" y="902"/>
                  </a:cubicBezTo>
                  <a:cubicBezTo>
                    <a:pt x="259" y="915"/>
                    <a:pt x="256" y="928"/>
                    <a:pt x="256" y="941"/>
                  </a:cubicBezTo>
                  <a:cubicBezTo>
                    <a:pt x="258" y="1040"/>
                    <a:pt x="340" y="1121"/>
                    <a:pt x="440" y="1122"/>
                  </a:cubicBezTo>
                  <a:cubicBezTo>
                    <a:pt x="542" y="1123"/>
                    <a:pt x="624" y="1047"/>
                    <a:pt x="629" y="946"/>
                  </a:cubicBezTo>
                  <a:cubicBezTo>
                    <a:pt x="629" y="931"/>
                    <a:pt x="631" y="916"/>
                    <a:pt x="635" y="900"/>
                  </a:cubicBezTo>
                  <a:cubicBezTo>
                    <a:pt x="656" y="804"/>
                    <a:pt x="677" y="708"/>
                    <a:pt x="698" y="612"/>
                  </a:cubicBezTo>
                  <a:cubicBezTo>
                    <a:pt x="714" y="543"/>
                    <a:pt x="729" y="473"/>
                    <a:pt x="745" y="398"/>
                  </a:cubicBezTo>
                  <a:close/>
                  <a:moveTo>
                    <a:pt x="1300" y="398"/>
                  </a:moveTo>
                  <a:cubicBezTo>
                    <a:pt x="1192" y="398"/>
                    <a:pt x="1089" y="399"/>
                    <a:pt x="986" y="398"/>
                  </a:cubicBezTo>
                  <a:cubicBezTo>
                    <a:pt x="965" y="398"/>
                    <a:pt x="964" y="412"/>
                    <a:pt x="962" y="427"/>
                  </a:cubicBezTo>
                  <a:cubicBezTo>
                    <a:pt x="947" y="517"/>
                    <a:pt x="930" y="607"/>
                    <a:pt x="916" y="698"/>
                  </a:cubicBezTo>
                  <a:cubicBezTo>
                    <a:pt x="903" y="781"/>
                    <a:pt x="887" y="863"/>
                    <a:pt x="882" y="946"/>
                  </a:cubicBezTo>
                  <a:cubicBezTo>
                    <a:pt x="878" y="1042"/>
                    <a:pt x="963" y="1120"/>
                    <a:pt x="1062" y="1122"/>
                  </a:cubicBezTo>
                  <a:cubicBezTo>
                    <a:pt x="1161" y="1124"/>
                    <a:pt x="1246" y="1046"/>
                    <a:pt x="1252" y="951"/>
                  </a:cubicBezTo>
                  <a:cubicBezTo>
                    <a:pt x="1259" y="855"/>
                    <a:pt x="1268" y="760"/>
                    <a:pt x="1276" y="663"/>
                  </a:cubicBezTo>
                  <a:cubicBezTo>
                    <a:pt x="1284" y="577"/>
                    <a:pt x="1292" y="490"/>
                    <a:pt x="1300" y="398"/>
                  </a:cubicBezTo>
                  <a:close/>
                  <a:moveTo>
                    <a:pt x="2079" y="398"/>
                  </a:moveTo>
                  <a:cubicBezTo>
                    <a:pt x="2079" y="412"/>
                    <a:pt x="2078" y="419"/>
                    <a:pt x="2079" y="427"/>
                  </a:cubicBezTo>
                  <a:cubicBezTo>
                    <a:pt x="2090" y="551"/>
                    <a:pt x="2101" y="675"/>
                    <a:pt x="2112" y="798"/>
                  </a:cubicBezTo>
                  <a:cubicBezTo>
                    <a:pt x="2117" y="857"/>
                    <a:pt x="2118" y="915"/>
                    <a:pt x="2128" y="972"/>
                  </a:cubicBezTo>
                  <a:cubicBezTo>
                    <a:pt x="2147" y="1074"/>
                    <a:pt x="2245" y="1138"/>
                    <a:pt x="2346" y="1120"/>
                  </a:cubicBezTo>
                  <a:cubicBezTo>
                    <a:pt x="2447" y="1102"/>
                    <a:pt x="2512" y="1003"/>
                    <a:pt x="2494" y="895"/>
                  </a:cubicBezTo>
                  <a:cubicBezTo>
                    <a:pt x="2470" y="756"/>
                    <a:pt x="2447" y="617"/>
                    <a:pt x="2423" y="479"/>
                  </a:cubicBezTo>
                  <a:cubicBezTo>
                    <a:pt x="2409" y="398"/>
                    <a:pt x="2409" y="398"/>
                    <a:pt x="2329" y="398"/>
                  </a:cubicBezTo>
                  <a:cubicBezTo>
                    <a:pt x="2247" y="398"/>
                    <a:pt x="2164" y="398"/>
                    <a:pt x="2079" y="398"/>
                  </a:cubicBezTo>
                  <a:close/>
                  <a:moveTo>
                    <a:pt x="2634" y="398"/>
                  </a:moveTo>
                  <a:cubicBezTo>
                    <a:pt x="2636" y="411"/>
                    <a:pt x="2636" y="420"/>
                    <a:pt x="2638" y="429"/>
                  </a:cubicBezTo>
                  <a:cubicBezTo>
                    <a:pt x="2658" y="521"/>
                    <a:pt x="2679" y="614"/>
                    <a:pt x="2699" y="707"/>
                  </a:cubicBezTo>
                  <a:cubicBezTo>
                    <a:pt x="2715" y="781"/>
                    <a:pt x="2739" y="855"/>
                    <a:pt x="2744" y="930"/>
                  </a:cubicBezTo>
                  <a:cubicBezTo>
                    <a:pt x="2753" y="1050"/>
                    <a:pt x="2832" y="1130"/>
                    <a:pt x="2951" y="1121"/>
                  </a:cubicBezTo>
                  <a:cubicBezTo>
                    <a:pt x="3075" y="1111"/>
                    <a:pt x="3141" y="981"/>
                    <a:pt x="3112" y="890"/>
                  </a:cubicBezTo>
                  <a:cubicBezTo>
                    <a:pt x="3064" y="736"/>
                    <a:pt x="3019" y="581"/>
                    <a:pt x="2974" y="427"/>
                  </a:cubicBezTo>
                  <a:cubicBezTo>
                    <a:pt x="2967" y="405"/>
                    <a:pt x="2958" y="397"/>
                    <a:pt x="2935" y="398"/>
                  </a:cubicBezTo>
                  <a:cubicBezTo>
                    <a:pt x="2868" y="399"/>
                    <a:pt x="2800" y="398"/>
                    <a:pt x="2733" y="398"/>
                  </a:cubicBezTo>
                  <a:cubicBezTo>
                    <a:pt x="2701" y="398"/>
                    <a:pt x="2669" y="398"/>
                    <a:pt x="2634" y="398"/>
                  </a:cubicBezTo>
                  <a:close/>
                  <a:moveTo>
                    <a:pt x="1524" y="399"/>
                  </a:moveTo>
                  <a:cubicBezTo>
                    <a:pt x="1523" y="406"/>
                    <a:pt x="1521" y="409"/>
                    <a:pt x="1521" y="413"/>
                  </a:cubicBezTo>
                  <a:cubicBezTo>
                    <a:pt x="1514" y="585"/>
                    <a:pt x="1507" y="757"/>
                    <a:pt x="1502" y="929"/>
                  </a:cubicBezTo>
                  <a:cubicBezTo>
                    <a:pt x="1501" y="949"/>
                    <a:pt x="1504" y="969"/>
                    <a:pt x="1510" y="989"/>
                  </a:cubicBezTo>
                  <a:cubicBezTo>
                    <a:pt x="1536" y="1080"/>
                    <a:pt x="1625" y="1134"/>
                    <a:pt x="1720" y="1120"/>
                  </a:cubicBezTo>
                  <a:cubicBezTo>
                    <a:pt x="1809" y="1107"/>
                    <a:pt x="1877" y="1026"/>
                    <a:pt x="1875" y="929"/>
                  </a:cubicBezTo>
                  <a:cubicBezTo>
                    <a:pt x="1872" y="803"/>
                    <a:pt x="1866" y="677"/>
                    <a:pt x="1861" y="551"/>
                  </a:cubicBezTo>
                  <a:cubicBezTo>
                    <a:pt x="1859" y="501"/>
                    <a:pt x="1857" y="450"/>
                    <a:pt x="1854" y="399"/>
                  </a:cubicBezTo>
                  <a:cubicBezTo>
                    <a:pt x="1743" y="399"/>
                    <a:pt x="1634" y="399"/>
                    <a:pt x="1524" y="399"/>
                  </a:cubicBezTo>
                  <a:close/>
                  <a:moveTo>
                    <a:pt x="633" y="1457"/>
                  </a:moveTo>
                  <a:cubicBezTo>
                    <a:pt x="633" y="1768"/>
                    <a:pt x="633" y="2075"/>
                    <a:pt x="633" y="2382"/>
                  </a:cubicBezTo>
                  <a:cubicBezTo>
                    <a:pt x="986" y="2382"/>
                    <a:pt x="1336" y="2382"/>
                    <a:pt x="1687" y="2382"/>
                  </a:cubicBezTo>
                  <a:cubicBezTo>
                    <a:pt x="1687" y="2073"/>
                    <a:pt x="1687" y="1766"/>
                    <a:pt x="1687" y="1457"/>
                  </a:cubicBezTo>
                  <a:cubicBezTo>
                    <a:pt x="1335" y="1457"/>
                    <a:pt x="985" y="1457"/>
                    <a:pt x="633" y="1457"/>
                  </a:cubicBezTo>
                  <a:close/>
                  <a:moveTo>
                    <a:pt x="3039" y="2780"/>
                  </a:moveTo>
                  <a:cubicBezTo>
                    <a:pt x="2941" y="2780"/>
                    <a:pt x="2842" y="2780"/>
                    <a:pt x="2744" y="2780"/>
                  </a:cubicBezTo>
                  <a:cubicBezTo>
                    <a:pt x="2745" y="2769"/>
                    <a:pt x="2747" y="2758"/>
                    <a:pt x="2747" y="2747"/>
                  </a:cubicBezTo>
                  <a:cubicBezTo>
                    <a:pt x="2747" y="2330"/>
                    <a:pt x="2747" y="1912"/>
                    <a:pt x="2747" y="1495"/>
                  </a:cubicBezTo>
                  <a:cubicBezTo>
                    <a:pt x="2747" y="1483"/>
                    <a:pt x="2746" y="1471"/>
                    <a:pt x="2745" y="1458"/>
                  </a:cubicBezTo>
                  <a:cubicBezTo>
                    <a:pt x="2524" y="1458"/>
                    <a:pt x="2305" y="1458"/>
                    <a:pt x="2085" y="1458"/>
                  </a:cubicBezTo>
                  <a:cubicBezTo>
                    <a:pt x="2085" y="1901"/>
                    <a:pt x="2085" y="2340"/>
                    <a:pt x="2085" y="2780"/>
                  </a:cubicBezTo>
                  <a:cubicBezTo>
                    <a:pt x="1502" y="2780"/>
                    <a:pt x="920" y="2780"/>
                    <a:pt x="337" y="2780"/>
                  </a:cubicBezTo>
                  <a:cubicBezTo>
                    <a:pt x="255" y="2751"/>
                    <a:pt x="231" y="2690"/>
                    <a:pt x="231" y="2607"/>
                  </a:cubicBezTo>
                  <a:cubicBezTo>
                    <a:pt x="233" y="2091"/>
                    <a:pt x="232" y="1575"/>
                    <a:pt x="232" y="1058"/>
                  </a:cubicBezTo>
                  <a:cubicBezTo>
                    <a:pt x="232" y="1046"/>
                    <a:pt x="232" y="1034"/>
                    <a:pt x="232" y="1016"/>
                  </a:cubicBezTo>
                  <a:cubicBezTo>
                    <a:pt x="173" y="1065"/>
                    <a:pt x="111" y="1070"/>
                    <a:pt x="61" y="1035"/>
                  </a:cubicBezTo>
                  <a:cubicBezTo>
                    <a:pt x="15" y="1003"/>
                    <a:pt x="0" y="945"/>
                    <a:pt x="21" y="883"/>
                  </a:cubicBezTo>
                  <a:cubicBezTo>
                    <a:pt x="74" y="732"/>
                    <a:pt x="124" y="580"/>
                    <a:pt x="180" y="431"/>
                  </a:cubicBezTo>
                  <a:cubicBezTo>
                    <a:pt x="214" y="337"/>
                    <a:pt x="240" y="245"/>
                    <a:pt x="233" y="144"/>
                  </a:cubicBezTo>
                  <a:cubicBezTo>
                    <a:pt x="228" y="85"/>
                    <a:pt x="255" y="38"/>
                    <a:pt x="310" y="14"/>
                  </a:cubicBezTo>
                  <a:cubicBezTo>
                    <a:pt x="335" y="3"/>
                    <a:pt x="365" y="1"/>
                    <a:pt x="392" y="1"/>
                  </a:cubicBezTo>
                  <a:cubicBezTo>
                    <a:pt x="1256" y="0"/>
                    <a:pt x="2119" y="0"/>
                    <a:pt x="2983" y="0"/>
                  </a:cubicBezTo>
                  <a:cubicBezTo>
                    <a:pt x="2992" y="0"/>
                    <a:pt x="3001" y="0"/>
                    <a:pt x="3010" y="1"/>
                  </a:cubicBezTo>
                  <a:cubicBezTo>
                    <a:pt x="3093" y="6"/>
                    <a:pt x="3142" y="58"/>
                    <a:pt x="3145" y="142"/>
                  </a:cubicBezTo>
                  <a:cubicBezTo>
                    <a:pt x="3145" y="163"/>
                    <a:pt x="3146" y="185"/>
                    <a:pt x="3145" y="206"/>
                  </a:cubicBezTo>
                  <a:cubicBezTo>
                    <a:pt x="3141" y="256"/>
                    <a:pt x="3152" y="302"/>
                    <a:pt x="3169" y="350"/>
                  </a:cubicBezTo>
                  <a:cubicBezTo>
                    <a:pt x="3235" y="534"/>
                    <a:pt x="3299" y="719"/>
                    <a:pt x="3362" y="904"/>
                  </a:cubicBezTo>
                  <a:cubicBezTo>
                    <a:pt x="3388" y="977"/>
                    <a:pt x="3348" y="1043"/>
                    <a:pt x="3272" y="1055"/>
                  </a:cubicBezTo>
                  <a:cubicBezTo>
                    <a:pt x="3226" y="1064"/>
                    <a:pt x="3185" y="1049"/>
                    <a:pt x="3145" y="1016"/>
                  </a:cubicBezTo>
                  <a:cubicBezTo>
                    <a:pt x="3145" y="1035"/>
                    <a:pt x="3145" y="1048"/>
                    <a:pt x="3145" y="1062"/>
                  </a:cubicBezTo>
                  <a:cubicBezTo>
                    <a:pt x="3145" y="1577"/>
                    <a:pt x="3144" y="2092"/>
                    <a:pt x="3146" y="2607"/>
                  </a:cubicBezTo>
                  <a:cubicBezTo>
                    <a:pt x="3146" y="2690"/>
                    <a:pt x="3122" y="2751"/>
                    <a:pt x="3039" y="278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9" name="Freeform 1573"/>
            <p:cNvSpPr>
              <a:spLocks/>
            </p:cNvSpPr>
            <p:nvPr/>
          </p:nvSpPr>
          <p:spPr bwMode="auto">
            <a:xfrm>
              <a:off x="4218840" y="2620880"/>
              <a:ext cx="264809" cy="34729"/>
            </a:xfrm>
            <a:custGeom>
              <a:avLst/>
              <a:gdLst>
                <a:gd name="T0" fmla="*/ 1455 w 2913"/>
                <a:gd name="T1" fmla="*/ 0 h 397"/>
                <a:gd name="T2" fmla="*/ 2755 w 2913"/>
                <a:gd name="T3" fmla="*/ 0 h 397"/>
                <a:gd name="T4" fmla="*/ 2860 w 2913"/>
                <a:gd name="T5" fmla="*/ 27 h 397"/>
                <a:gd name="T6" fmla="*/ 2913 w 2913"/>
                <a:gd name="T7" fmla="*/ 141 h 397"/>
                <a:gd name="T8" fmla="*/ 2913 w 2913"/>
                <a:gd name="T9" fmla="*/ 246 h 397"/>
                <a:gd name="T10" fmla="*/ 2760 w 2913"/>
                <a:gd name="T11" fmla="*/ 397 h 397"/>
                <a:gd name="T12" fmla="*/ 848 w 2913"/>
                <a:gd name="T13" fmla="*/ 397 h 397"/>
                <a:gd name="T14" fmla="*/ 156 w 2913"/>
                <a:gd name="T15" fmla="*/ 397 h 397"/>
                <a:gd name="T16" fmla="*/ 0 w 2913"/>
                <a:gd name="T17" fmla="*/ 242 h 397"/>
                <a:gd name="T18" fmla="*/ 0 w 2913"/>
                <a:gd name="T19" fmla="*/ 151 h 397"/>
                <a:gd name="T20" fmla="*/ 151 w 2913"/>
                <a:gd name="T21" fmla="*/ 0 h 397"/>
                <a:gd name="T22" fmla="*/ 1455 w 2913"/>
                <a:gd name="T23"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13" h="397">
                  <a:moveTo>
                    <a:pt x="1455" y="0"/>
                  </a:moveTo>
                  <a:cubicBezTo>
                    <a:pt x="1888" y="0"/>
                    <a:pt x="2322" y="0"/>
                    <a:pt x="2755" y="0"/>
                  </a:cubicBezTo>
                  <a:cubicBezTo>
                    <a:pt x="2793" y="0"/>
                    <a:pt x="2829" y="2"/>
                    <a:pt x="2860" y="27"/>
                  </a:cubicBezTo>
                  <a:cubicBezTo>
                    <a:pt x="2898" y="56"/>
                    <a:pt x="2912" y="96"/>
                    <a:pt x="2913" y="141"/>
                  </a:cubicBezTo>
                  <a:cubicBezTo>
                    <a:pt x="2913" y="176"/>
                    <a:pt x="2913" y="211"/>
                    <a:pt x="2913" y="246"/>
                  </a:cubicBezTo>
                  <a:cubicBezTo>
                    <a:pt x="2912" y="344"/>
                    <a:pt x="2859" y="397"/>
                    <a:pt x="2760" y="397"/>
                  </a:cubicBezTo>
                  <a:cubicBezTo>
                    <a:pt x="2123" y="397"/>
                    <a:pt x="1485" y="397"/>
                    <a:pt x="848" y="397"/>
                  </a:cubicBezTo>
                  <a:cubicBezTo>
                    <a:pt x="617" y="397"/>
                    <a:pt x="387" y="397"/>
                    <a:pt x="156" y="397"/>
                  </a:cubicBezTo>
                  <a:cubicBezTo>
                    <a:pt x="53" y="397"/>
                    <a:pt x="0" y="344"/>
                    <a:pt x="0" y="242"/>
                  </a:cubicBezTo>
                  <a:cubicBezTo>
                    <a:pt x="0" y="212"/>
                    <a:pt x="0" y="182"/>
                    <a:pt x="0" y="151"/>
                  </a:cubicBezTo>
                  <a:cubicBezTo>
                    <a:pt x="0" y="52"/>
                    <a:pt x="52" y="0"/>
                    <a:pt x="151" y="0"/>
                  </a:cubicBezTo>
                  <a:cubicBezTo>
                    <a:pt x="586" y="0"/>
                    <a:pt x="1020" y="0"/>
                    <a:pt x="1455" y="0"/>
                  </a:cubicBezTo>
                  <a:close/>
                </a:path>
              </a:pathLst>
            </a:custGeom>
            <a:solidFill>
              <a:srgbClr val="5154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44" name="Freeform 1578"/>
            <p:cNvSpPr>
              <a:spLocks/>
            </p:cNvSpPr>
            <p:nvPr/>
          </p:nvSpPr>
          <p:spPr bwMode="auto">
            <a:xfrm>
              <a:off x="4277446" y="2703361"/>
              <a:ext cx="39070" cy="67288"/>
            </a:xfrm>
            <a:custGeom>
              <a:avLst/>
              <a:gdLst>
                <a:gd name="T0" fmla="*/ 422 w 422"/>
                <a:gd name="T1" fmla="*/ 0 h 726"/>
                <a:gd name="T2" fmla="*/ 108 w 422"/>
                <a:gd name="T3" fmla="*/ 0 h 726"/>
                <a:gd name="T4" fmla="*/ 84 w 422"/>
                <a:gd name="T5" fmla="*/ 29 h 726"/>
                <a:gd name="T6" fmla="*/ 38 w 422"/>
                <a:gd name="T7" fmla="*/ 300 h 726"/>
                <a:gd name="T8" fmla="*/ 4 w 422"/>
                <a:gd name="T9" fmla="*/ 548 h 726"/>
                <a:gd name="T10" fmla="*/ 184 w 422"/>
                <a:gd name="T11" fmla="*/ 724 h 726"/>
                <a:gd name="T12" fmla="*/ 374 w 422"/>
                <a:gd name="T13" fmla="*/ 553 h 726"/>
                <a:gd name="T14" fmla="*/ 398 w 422"/>
                <a:gd name="T15" fmla="*/ 265 h 726"/>
                <a:gd name="T16" fmla="*/ 422 w 422"/>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2" h="726">
                  <a:moveTo>
                    <a:pt x="422" y="0"/>
                  </a:moveTo>
                  <a:cubicBezTo>
                    <a:pt x="314" y="0"/>
                    <a:pt x="211" y="1"/>
                    <a:pt x="108" y="0"/>
                  </a:cubicBezTo>
                  <a:cubicBezTo>
                    <a:pt x="87" y="0"/>
                    <a:pt x="86" y="14"/>
                    <a:pt x="84" y="29"/>
                  </a:cubicBezTo>
                  <a:cubicBezTo>
                    <a:pt x="69" y="119"/>
                    <a:pt x="52" y="209"/>
                    <a:pt x="38" y="300"/>
                  </a:cubicBezTo>
                  <a:cubicBezTo>
                    <a:pt x="25" y="383"/>
                    <a:pt x="9" y="465"/>
                    <a:pt x="4" y="548"/>
                  </a:cubicBezTo>
                  <a:cubicBezTo>
                    <a:pt x="0" y="644"/>
                    <a:pt x="85" y="722"/>
                    <a:pt x="184" y="724"/>
                  </a:cubicBezTo>
                  <a:cubicBezTo>
                    <a:pt x="283" y="726"/>
                    <a:pt x="368" y="648"/>
                    <a:pt x="374" y="553"/>
                  </a:cubicBezTo>
                  <a:cubicBezTo>
                    <a:pt x="381" y="457"/>
                    <a:pt x="390" y="362"/>
                    <a:pt x="398" y="265"/>
                  </a:cubicBezTo>
                  <a:cubicBezTo>
                    <a:pt x="406" y="179"/>
                    <a:pt x="414" y="92"/>
                    <a:pt x="422" y="0"/>
                  </a:cubicBezTo>
                  <a:close/>
                </a:path>
              </a:pathLst>
            </a:custGeom>
            <a:solidFill>
              <a:srgbClr val="A8AC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45" name="Freeform 1579"/>
            <p:cNvSpPr>
              <a:spLocks/>
            </p:cNvSpPr>
            <p:nvPr/>
          </p:nvSpPr>
          <p:spPr bwMode="auto">
            <a:xfrm>
              <a:off x="4221012" y="2703361"/>
              <a:ext cx="45583" cy="67288"/>
            </a:xfrm>
            <a:custGeom>
              <a:avLst/>
              <a:gdLst>
                <a:gd name="T0" fmla="*/ 489 w 489"/>
                <a:gd name="T1" fmla="*/ 0 h 725"/>
                <a:gd name="T2" fmla="*/ 173 w 489"/>
                <a:gd name="T3" fmla="*/ 1 h 725"/>
                <a:gd name="T4" fmla="*/ 148 w 489"/>
                <a:gd name="T5" fmla="*/ 29 h 725"/>
                <a:gd name="T6" fmla="*/ 7 w 489"/>
                <a:gd name="T7" fmla="*/ 504 h 725"/>
                <a:gd name="T8" fmla="*/ 0 w 489"/>
                <a:gd name="T9" fmla="*/ 543 h 725"/>
                <a:gd name="T10" fmla="*/ 184 w 489"/>
                <a:gd name="T11" fmla="*/ 724 h 725"/>
                <a:gd name="T12" fmla="*/ 373 w 489"/>
                <a:gd name="T13" fmla="*/ 548 h 725"/>
                <a:gd name="T14" fmla="*/ 379 w 489"/>
                <a:gd name="T15" fmla="*/ 502 h 725"/>
                <a:gd name="T16" fmla="*/ 442 w 489"/>
                <a:gd name="T17" fmla="*/ 214 h 725"/>
                <a:gd name="T18" fmla="*/ 489 w 489"/>
                <a:gd name="T19"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9" h="725">
                  <a:moveTo>
                    <a:pt x="489" y="0"/>
                  </a:moveTo>
                  <a:cubicBezTo>
                    <a:pt x="379" y="0"/>
                    <a:pt x="276" y="0"/>
                    <a:pt x="173" y="1"/>
                  </a:cubicBezTo>
                  <a:cubicBezTo>
                    <a:pt x="165" y="2"/>
                    <a:pt x="152" y="18"/>
                    <a:pt x="148" y="29"/>
                  </a:cubicBezTo>
                  <a:cubicBezTo>
                    <a:pt x="100" y="187"/>
                    <a:pt x="53" y="346"/>
                    <a:pt x="7" y="504"/>
                  </a:cubicBezTo>
                  <a:cubicBezTo>
                    <a:pt x="3" y="517"/>
                    <a:pt x="0" y="530"/>
                    <a:pt x="0" y="543"/>
                  </a:cubicBezTo>
                  <a:cubicBezTo>
                    <a:pt x="2" y="642"/>
                    <a:pt x="84" y="723"/>
                    <a:pt x="184" y="724"/>
                  </a:cubicBezTo>
                  <a:cubicBezTo>
                    <a:pt x="286" y="725"/>
                    <a:pt x="368" y="649"/>
                    <a:pt x="373" y="548"/>
                  </a:cubicBezTo>
                  <a:cubicBezTo>
                    <a:pt x="373" y="533"/>
                    <a:pt x="375" y="518"/>
                    <a:pt x="379" y="502"/>
                  </a:cubicBezTo>
                  <a:cubicBezTo>
                    <a:pt x="400" y="406"/>
                    <a:pt x="421" y="310"/>
                    <a:pt x="442" y="214"/>
                  </a:cubicBezTo>
                  <a:cubicBezTo>
                    <a:pt x="458" y="145"/>
                    <a:pt x="473" y="75"/>
                    <a:pt x="489" y="0"/>
                  </a:cubicBezTo>
                  <a:close/>
                </a:path>
              </a:pathLst>
            </a:custGeom>
            <a:solidFill>
              <a:srgbClr val="A8AC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46" name="Freeform 1580"/>
            <p:cNvSpPr>
              <a:spLocks/>
            </p:cNvSpPr>
            <p:nvPr/>
          </p:nvSpPr>
          <p:spPr bwMode="auto">
            <a:xfrm>
              <a:off x="4255741" y="2798866"/>
              <a:ext cx="95505" cy="84653"/>
            </a:xfrm>
            <a:custGeom>
              <a:avLst/>
              <a:gdLst>
                <a:gd name="T0" fmla="*/ 0 w 1054"/>
                <a:gd name="T1" fmla="*/ 0 h 925"/>
                <a:gd name="T2" fmla="*/ 0 w 1054"/>
                <a:gd name="T3" fmla="*/ 925 h 925"/>
                <a:gd name="T4" fmla="*/ 1054 w 1054"/>
                <a:gd name="T5" fmla="*/ 925 h 925"/>
                <a:gd name="T6" fmla="*/ 1054 w 1054"/>
                <a:gd name="T7" fmla="*/ 0 h 925"/>
                <a:gd name="T8" fmla="*/ 0 w 1054"/>
                <a:gd name="T9" fmla="*/ 0 h 925"/>
              </a:gdLst>
              <a:ahLst/>
              <a:cxnLst>
                <a:cxn ang="0">
                  <a:pos x="T0" y="T1"/>
                </a:cxn>
                <a:cxn ang="0">
                  <a:pos x="T2" y="T3"/>
                </a:cxn>
                <a:cxn ang="0">
                  <a:pos x="T4" y="T5"/>
                </a:cxn>
                <a:cxn ang="0">
                  <a:pos x="T6" y="T7"/>
                </a:cxn>
                <a:cxn ang="0">
                  <a:pos x="T8" y="T9"/>
                </a:cxn>
              </a:cxnLst>
              <a:rect l="0" t="0" r="r" b="b"/>
              <a:pathLst>
                <a:path w="1054" h="925">
                  <a:moveTo>
                    <a:pt x="0" y="0"/>
                  </a:moveTo>
                  <a:cubicBezTo>
                    <a:pt x="0" y="311"/>
                    <a:pt x="0" y="618"/>
                    <a:pt x="0" y="925"/>
                  </a:cubicBezTo>
                  <a:cubicBezTo>
                    <a:pt x="353" y="925"/>
                    <a:pt x="703" y="925"/>
                    <a:pt x="1054" y="925"/>
                  </a:cubicBezTo>
                  <a:cubicBezTo>
                    <a:pt x="1054" y="616"/>
                    <a:pt x="1054" y="309"/>
                    <a:pt x="1054" y="0"/>
                  </a:cubicBezTo>
                  <a:cubicBezTo>
                    <a:pt x="702" y="0"/>
                    <a:pt x="352" y="0"/>
                    <a:pt x="0"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30" name="Group 203"/>
          <p:cNvGrpSpPr/>
          <p:nvPr/>
        </p:nvGrpSpPr>
        <p:grpSpPr>
          <a:xfrm>
            <a:off x="5662206" y="3628061"/>
            <a:ext cx="170269" cy="233231"/>
            <a:chOff x="2426925" y="4207238"/>
            <a:chExt cx="493713" cy="676276"/>
          </a:xfrm>
          <a:solidFill>
            <a:srgbClr val="8F9092"/>
          </a:solidFill>
        </p:grpSpPr>
        <p:sp>
          <p:nvSpPr>
            <p:cNvPr id="205" name="Oval 105"/>
            <p:cNvSpPr>
              <a:spLocks noChangeArrowheads="1"/>
            </p:cNvSpPr>
            <p:nvPr/>
          </p:nvSpPr>
          <p:spPr bwMode="auto">
            <a:xfrm>
              <a:off x="2563450" y="4207238"/>
              <a:ext cx="227013" cy="2270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06" name="Freeform 108"/>
            <p:cNvSpPr>
              <a:spLocks noEditPoints="1"/>
            </p:cNvSpPr>
            <p:nvPr/>
          </p:nvSpPr>
          <p:spPr bwMode="auto">
            <a:xfrm>
              <a:off x="2426925" y="4440600"/>
              <a:ext cx="493713" cy="442914"/>
            </a:xfrm>
            <a:custGeom>
              <a:avLst/>
              <a:gdLst>
                <a:gd name="T0" fmla="*/ 1247 w 4591"/>
                <a:gd name="T1" fmla="*/ 1887 h 4129"/>
                <a:gd name="T2" fmla="*/ 1024 w 4591"/>
                <a:gd name="T3" fmla="*/ 1841 h 4129"/>
                <a:gd name="T4" fmla="*/ 1247 w 4591"/>
                <a:gd name="T5" fmla="*/ 1536 h 4129"/>
                <a:gd name="T6" fmla="*/ 1247 w 4591"/>
                <a:gd name="T7" fmla="*/ 1887 h 4129"/>
                <a:gd name="T8" fmla="*/ 4558 w 4591"/>
                <a:gd name="T9" fmla="*/ 3146 h 4129"/>
                <a:gd name="T10" fmla="*/ 3030 w 4591"/>
                <a:gd name="T11" fmla="*/ 199 h 4129"/>
                <a:gd name="T12" fmla="*/ 2976 w 4591"/>
                <a:gd name="T13" fmla="*/ 172 h 4129"/>
                <a:gd name="T14" fmla="*/ 2591 w 4591"/>
                <a:gd name="T15" fmla="*/ 3 h 4129"/>
                <a:gd name="T16" fmla="*/ 2328 w 4591"/>
                <a:gd name="T17" fmla="*/ 268 h 4129"/>
                <a:gd name="T18" fmla="*/ 2073 w 4591"/>
                <a:gd name="T19" fmla="*/ 0 h 4129"/>
                <a:gd name="T20" fmla="*/ 2070 w 4591"/>
                <a:gd name="T21" fmla="*/ 1 h 4129"/>
                <a:gd name="T22" fmla="*/ 1701 w 4591"/>
                <a:gd name="T23" fmla="*/ 157 h 4129"/>
                <a:gd name="T24" fmla="*/ 1700 w 4591"/>
                <a:gd name="T25" fmla="*/ 158 h 4129"/>
                <a:gd name="T26" fmla="*/ 209 w 4591"/>
                <a:gd name="T27" fmla="*/ 2068 h 4129"/>
                <a:gd name="T28" fmla="*/ 1247 w 4591"/>
                <a:gd name="T29" fmla="*/ 2713 h 4129"/>
                <a:gd name="T30" fmla="*/ 1247 w 4591"/>
                <a:gd name="T31" fmla="*/ 3253 h 4129"/>
                <a:gd name="T32" fmla="*/ 1306 w 4591"/>
                <a:gd name="T33" fmla="*/ 3561 h 4129"/>
                <a:gd name="T34" fmla="*/ 1301 w 4591"/>
                <a:gd name="T35" fmla="*/ 3626 h 4129"/>
                <a:gd name="T36" fmla="*/ 1301 w 4591"/>
                <a:gd name="T37" fmla="*/ 3998 h 4129"/>
                <a:gd name="T38" fmla="*/ 2328 w 4591"/>
                <a:gd name="T39" fmla="*/ 4129 h 4129"/>
                <a:gd name="T40" fmla="*/ 3308 w 4591"/>
                <a:gd name="T41" fmla="*/ 4009 h 4129"/>
                <a:gd name="T42" fmla="*/ 3308 w 4591"/>
                <a:gd name="T43" fmla="*/ 3650 h 4129"/>
                <a:gd name="T44" fmla="*/ 3409 w 4591"/>
                <a:gd name="T45" fmla="*/ 3253 h 4129"/>
                <a:gd name="T46" fmla="*/ 3409 w 4591"/>
                <a:gd name="T47" fmla="*/ 1840 h 4129"/>
                <a:gd name="T48" fmla="*/ 3747 w 4591"/>
                <a:gd name="T49" fmla="*/ 3265 h 4129"/>
                <a:gd name="T50" fmla="*/ 4152 w 4591"/>
                <a:gd name="T51" fmla="*/ 3616 h 4129"/>
                <a:gd name="T52" fmla="*/ 4212 w 4591"/>
                <a:gd name="T53" fmla="*/ 3612 h 4129"/>
                <a:gd name="T54" fmla="*/ 4558 w 4591"/>
                <a:gd name="T55" fmla="*/ 3146 h 4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91" h="4129">
                  <a:moveTo>
                    <a:pt x="1247" y="1887"/>
                  </a:moveTo>
                  <a:cubicBezTo>
                    <a:pt x="1134" y="1874"/>
                    <a:pt x="1065" y="1856"/>
                    <a:pt x="1024" y="1841"/>
                  </a:cubicBezTo>
                  <a:cubicBezTo>
                    <a:pt x="1057" y="1759"/>
                    <a:pt x="1141" y="1651"/>
                    <a:pt x="1247" y="1536"/>
                  </a:cubicBezTo>
                  <a:lnTo>
                    <a:pt x="1247" y="1887"/>
                  </a:lnTo>
                  <a:close/>
                  <a:moveTo>
                    <a:pt x="4558" y="3146"/>
                  </a:moveTo>
                  <a:cubicBezTo>
                    <a:pt x="4313" y="1474"/>
                    <a:pt x="3942" y="758"/>
                    <a:pt x="3030" y="199"/>
                  </a:cubicBezTo>
                  <a:cubicBezTo>
                    <a:pt x="3013" y="188"/>
                    <a:pt x="2994" y="180"/>
                    <a:pt x="2976" y="172"/>
                  </a:cubicBezTo>
                  <a:cubicBezTo>
                    <a:pt x="2858" y="94"/>
                    <a:pt x="2726" y="36"/>
                    <a:pt x="2591" y="3"/>
                  </a:cubicBezTo>
                  <a:lnTo>
                    <a:pt x="2328" y="268"/>
                  </a:lnTo>
                  <a:lnTo>
                    <a:pt x="2073" y="0"/>
                  </a:lnTo>
                  <a:lnTo>
                    <a:pt x="2070" y="1"/>
                  </a:lnTo>
                  <a:cubicBezTo>
                    <a:pt x="1942" y="31"/>
                    <a:pt x="1815" y="85"/>
                    <a:pt x="1701" y="157"/>
                  </a:cubicBezTo>
                  <a:lnTo>
                    <a:pt x="1700" y="158"/>
                  </a:lnTo>
                  <a:cubicBezTo>
                    <a:pt x="1529" y="238"/>
                    <a:pt x="0" y="1212"/>
                    <a:pt x="209" y="2068"/>
                  </a:cubicBezTo>
                  <a:cubicBezTo>
                    <a:pt x="324" y="2541"/>
                    <a:pt x="825" y="2678"/>
                    <a:pt x="1247" y="2713"/>
                  </a:cubicBezTo>
                  <a:lnTo>
                    <a:pt x="1247" y="3253"/>
                  </a:lnTo>
                  <a:cubicBezTo>
                    <a:pt x="1247" y="3363"/>
                    <a:pt x="1268" y="3466"/>
                    <a:pt x="1306" y="3561"/>
                  </a:cubicBezTo>
                  <a:cubicBezTo>
                    <a:pt x="1303" y="3582"/>
                    <a:pt x="1301" y="3604"/>
                    <a:pt x="1301" y="3626"/>
                  </a:cubicBezTo>
                  <a:lnTo>
                    <a:pt x="1301" y="3998"/>
                  </a:lnTo>
                  <a:cubicBezTo>
                    <a:pt x="1629" y="4083"/>
                    <a:pt x="1973" y="4129"/>
                    <a:pt x="2328" y="4129"/>
                  </a:cubicBezTo>
                  <a:cubicBezTo>
                    <a:pt x="2666" y="4129"/>
                    <a:pt x="2994" y="4087"/>
                    <a:pt x="3308" y="4009"/>
                  </a:cubicBezTo>
                  <a:lnTo>
                    <a:pt x="3308" y="3650"/>
                  </a:lnTo>
                  <a:cubicBezTo>
                    <a:pt x="3372" y="3532"/>
                    <a:pt x="3409" y="3399"/>
                    <a:pt x="3409" y="3253"/>
                  </a:cubicBezTo>
                  <a:lnTo>
                    <a:pt x="3409" y="1840"/>
                  </a:lnTo>
                  <a:cubicBezTo>
                    <a:pt x="3540" y="2168"/>
                    <a:pt x="3652" y="2618"/>
                    <a:pt x="3747" y="3265"/>
                  </a:cubicBezTo>
                  <a:cubicBezTo>
                    <a:pt x="3777" y="3470"/>
                    <a:pt x="3952" y="3616"/>
                    <a:pt x="4152" y="3616"/>
                  </a:cubicBezTo>
                  <a:cubicBezTo>
                    <a:pt x="4172" y="3616"/>
                    <a:pt x="4192" y="3615"/>
                    <a:pt x="4212" y="3612"/>
                  </a:cubicBezTo>
                  <a:cubicBezTo>
                    <a:pt x="4437" y="3579"/>
                    <a:pt x="4591" y="3371"/>
                    <a:pt x="4558" y="31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07" name="Freeform 109"/>
            <p:cNvSpPr>
              <a:spLocks/>
            </p:cNvSpPr>
            <p:nvPr/>
          </p:nvSpPr>
          <p:spPr bwMode="auto">
            <a:xfrm>
              <a:off x="2569800" y="4473938"/>
              <a:ext cx="241300" cy="295275"/>
            </a:xfrm>
            <a:custGeom>
              <a:avLst/>
              <a:gdLst>
                <a:gd name="T0" fmla="*/ 2192 w 2245"/>
                <a:gd name="T1" fmla="*/ 929 h 2761"/>
                <a:gd name="T2" fmla="*/ 1409 w 2245"/>
                <a:gd name="T3" fmla="*/ 2630 h 2761"/>
                <a:gd name="T4" fmla="*/ 1199 w 2245"/>
                <a:gd name="T5" fmla="*/ 2761 h 2761"/>
                <a:gd name="T6" fmla="*/ 1095 w 2245"/>
                <a:gd name="T7" fmla="*/ 2738 h 2761"/>
                <a:gd name="T8" fmla="*/ 385 w 2245"/>
                <a:gd name="T9" fmla="*/ 2412 h 2761"/>
                <a:gd name="T10" fmla="*/ 428 w 2245"/>
                <a:gd name="T11" fmla="*/ 2409 h 2761"/>
                <a:gd name="T12" fmla="*/ 603 w 2245"/>
                <a:gd name="T13" fmla="*/ 2360 h 2761"/>
                <a:gd name="T14" fmla="*/ 716 w 2245"/>
                <a:gd name="T15" fmla="*/ 2271 h 2761"/>
                <a:gd name="T16" fmla="*/ 821 w 2245"/>
                <a:gd name="T17" fmla="*/ 1983 h 2761"/>
                <a:gd name="T18" fmla="*/ 394 w 2245"/>
                <a:gd name="T19" fmla="*/ 1590 h 2761"/>
                <a:gd name="T20" fmla="*/ 0 w 2245"/>
                <a:gd name="T21" fmla="*/ 1588 h 2761"/>
                <a:gd name="T22" fmla="*/ 634 w 2245"/>
                <a:gd name="T23" fmla="*/ 211 h 2761"/>
                <a:gd name="T24" fmla="*/ 845 w 2245"/>
                <a:gd name="T25" fmla="*/ 80 h 2761"/>
                <a:gd name="T26" fmla="*/ 949 w 2245"/>
                <a:gd name="T27" fmla="*/ 103 h 2761"/>
                <a:gd name="T28" fmla="*/ 979 w 2245"/>
                <a:gd name="T29" fmla="*/ 117 h 2761"/>
                <a:gd name="T30" fmla="*/ 997 w 2245"/>
                <a:gd name="T31" fmla="*/ 0 h 2761"/>
                <a:gd name="T32" fmla="*/ 1001 w 2245"/>
                <a:gd name="T33" fmla="*/ 0 h 2761"/>
                <a:gd name="T34" fmla="*/ 1022 w 2245"/>
                <a:gd name="T35" fmla="*/ 137 h 2761"/>
                <a:gd name="T36" fmla="*/ 2070 w 2245"/>
                <a:gd name="T37" fmla="*/ 619 h 2761"/>
                <a:gd name="T38" fmla="*/ 2192 w 2245"/>
                <a:gd name="T39" fmla="*/ 929 h 2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5" h="2761">
                  <a:moveTo>
                    <a:pt x="2192" y="929"/>
                  </a:moveTo>
                  <a:lnTo>
                    <a:pt x="1409" y="2630"/>
                  </a:lnTo>
                  <a:cubicBezTo>
                    <a:pt x="1373" y="2709"/>
                    <a:pt x="1290" y="2761"/>
                    <a:pt x="1199" y="2761"/>
                  </a:cubicBezTo>
                  <a:cubicBezTo>
                    <a:pt x="1163" y="2761"/>
                    <a:pt x="1128" y="2753"/>
                    <a:pt x="1095" y="2738"/>
                  </a:cubicBezTo>
                  <a:lnTo>
                    <a:pt x="385" y="2412"/>
                  </a:lnTo>
                  <a:cubicBezTo>
                    <a:pt x="400" y="2411"/>
                    <a:pt x="415" y="2410"/>
                    <a:pt x="428" y="2409"/>
                  </a:cubicBezTo>
                  <a:cubicBezTo>
                    <a:pt x="492" y="2407"/>
                    <a:pt x="550" y="2389"/>
                    <a:pt x="603" y="2360"/>
                  </a:cubicBezTo>
                  <a:cubicBezTo>
                    <a:pt x="603" y="2360"/>
                    <a:pt x="675" y="2311"/>
                    <a:pt x="716" y="2271"/>
                  </a:cubicBezTo>
                  <a:cubicBezTo>
                    <a:pt x="784" y="2195"/>
                    <a:pt x="825" y="2093"/>
                    <a:pt x="821" y="1983"/>
                  </a:cubicBezTo>
                  <a:cubicBezTo>
                    <a:pt x="811" y="1757"/>
                    <a:pt x="618" y="1580"/>
                    <a:pt x="394" y="1590"/>
                  </a:cubicBezTo>
                  <a:cubicBezTo>
                    <a:pt x="231" y="1597"/>
                    <a:pt x="102" y="1595"/>
                    <a:pt x="0" y="1588"/>
                  </a:cubicBezTo>
                  <a:lnTo>
                    <a:pt x="634" y="211"/>
                  </a:lnTo>
                  <a:cubicBezTo>
                    <a:pt x="671" y="132"/>
                    <a:pt x="753" y="80"/>
                    <a:pt x="845" y="80"/>
                  </a:cubicBezTo>
                  <a:cubicBezTo>
                    <a:pt x="880" y="80"/>
                    <a:pt x="916" y="87"/>
                    <a:pt x="949" y="103"/>
                  </a:cubicBezTo>
                  <a:lnTo>
                    <a:pt x="979" y="117"/>
                  </a:lnTo>
                  <a:lnTo>
                    <a:pt x="997" y="0"/>
                  </a:lnTo>
                  <a:lnTo>
                    <a:pt x="1001" y="0"/>
                  </a:lnTo>
                  <a:lnTo>
                    <a:pt x="1022" y="137"/>
                  </a:lnTo>
                  <a:lnTo>
                    <a:pt x="2070" y="619"/>
                  </a:lnTo>
                  <a:cubicBezTo>
                    <a:pt x="2190" y="675"/>
                    <a:pt x="2245" y="813"/>
                    <a:pt x="2192" y="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08" name="Freeform 111"/>
            <p:cNvSpPr>
              <a:spLocks/>
            </p:cNvSpPr>
            <p:nvPr/>
          </p:nvSpPr>
          <p:spPr bwMode="auto">
            <a:xfrm>
              <a:off x="2587262" y="4491401"/>
              <a:ext cx="211138" cy="261938"/>
            </a:xfrm>
            <a:custGeom>
              <a:avLst/>
              <a:gdLst>
                <a:gd name="T0" fmla="*/ 503 w 1957"/>
                <a:gd name="T1" fmla="*/ 2221 h 2448"/>
                <a:gd name="T2" fmla="*/ 956 w 1957"/>
                <a:gd name="T3" fmla="*/ 2429 h 2448"/>
                <a:gd name="T4" fmla="*/ 1042 w 1957"/>
                <a:gd name="T5" fmla="*/ 2448 h 2448"/>
                <a:gd name="T6" fmla="*/ 1102 w 1957"/>
                <a:gd name="T7" fmla="*/ 2439 h 2448"/>
                <a:gd name="T8" fmla="*/ 1213 w 1957"/>
                <a:gd name="T9" fmla="*/ 2342 h 2448"/>
                <a:gd name="T10" fmla="*/ 1935 w 1957"/>
                <a:gd name="T11" fmla="*/ 773 h 2448"/>
                <a:gd name="T12" fmla="*/ 1937 w 1957"/>
                <a:gd name="T13" fmla="*/ 626 h 2448"/>
                <a:gd name="T14" fmla="*/ 1835 w 1957"/>
                <a:gd name="T15" fmla="*/ 521 h 2448"/>
                <a:gd name="T16" fmla="*/ 800 w 1957"/>
                <a:gd name="T17" fmla="*/ 45 h 2448"/>
                <a:gd name="T18" fmla="*/ 544 w 1957"/>
                <a:gd name="T19" fmla="*/ 133 h 2448"/>
                <a:gd name="T20" fmla="*/ 18 w 1957"/>
                <a:gd name="T21" fmla="*/ 1276 h 2448"/>
                <a:gd name="T22" fmla="*/ 56 w 1957"/>
                <a:gd name="T23" fmla="*/ 1378 h 2448"/>
                <a:gd name="T24" fmla="*/ 81 w 1957"/>
                <a:gd name="T25" fmla="*/ 1384 h 2448"/>
                <a:gd name="T26" fmla="*/ 90 w 1957"/>
                <a:gd name="T27" fmla="*/ 1384 h 2448"/>
                <a:gd name="T28" fmla="*/ 98 w 1957"/>
                <a:gd name="T29" fmla="*/ 1383 h 2448"/>
                <a:gd name="T30" fmla="*/ 124 w 1957"/>
                <a:gd name="T31" fmla="*/ 1375 h 2448"/>
                <a:gd name="T32" fmla="*/ 159 w 1957"/>
                <a:gd name="T33" fmla="*/ 1340 h 2448"/>
                <a:gd name="T34" fmla="*/ 685 w 1957"/>
                <a:gd name="T35" fmla="*/ 197 h 2448"/>
                <a:gd name="T36" fmla="*/ 736 w 1957"/>
                <a:gd name="T37" fmla="*/ 186 h 2448"/>
                <a:gd name="T38" fmla="*/ 1770 w 1957"/>
                <a:gd name="T39" fmla="*/ 662 h 2448"/>
                <a:gd name="T40" fmla="*/ 1794 w 1957"/>
                <a:gd name="T41" fmla="*/ 686 h 2448"/>
                <a:gd name="T42" fmla="*/ 1795 w 1957"/>
                <a:gd name="T43" fmla="*/ 708 h 2448"/>
                <a:gd name="T44" fmla="*/ 1072 w 1957"/>
                <a:gd name="T45" fmla="*/ 2277 h 2448"/>
                <a:gd name="T46" fmla="*/ 1055 w 1957"/>
                <a:gd name="T47" fmla="*/ 2292 h 2448"/>
                <a:gd name="T48" fmla="*/ 1021 w 1957"/>
                <a:gd name="T49" fmla="*/ 2289 h 2448"/>
                <a:gd name="T50" fmla="*/ 568 w 1957"/>
                <a:gd name="T51" fmla="*/ 2080 h 2448"/>
                <a:gd name="T52" fmla="*/ 562 w 1957"/>
                <a:gd name="T53" fmla="*/ 2079 h 2448"/>
                <a:gd name="T54" fmla="*/ 572 w 1957"/>
                <a:gd name="T55" fmla="*/ 2066 h 2448"/>
                <a:gd name="T56" fmla="*/ 460 w 1957"/>
                <a:gd name="T57" fmla="*/ 2155 h 2448"/>
                <a:gd name="T58" fmla="*/ 503 w 1957"/>
                <a:gd name="T59" fmla="*/ 2221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57" h="2448">
                  <a:moveTo>
                    <a:pt x="503" y="2221"/>
                  </a:moveTo>
                  <a:lnTo>
                    <a:pt x="956" y="2429"/>
                  </a:lnTo>
                  <a:cubicBezTo>
                    <a:pt x="984" y="2442"/>
                    <a:pt x="1013" y="2448"/>
                    <a:pt x="1042" y="2448"/>
                  </a:cubicBezTo>
                  <a:cubicBezTo>
                    <a:pt x="1062" y="2448"/>
                    <a:pt x="1083" y="2445"/>
                    <a:pt x="1102" y="2439"/>
                  </a:cubicBezTo>
                  <a:cubicBezTo>
                    <a:pt x="1152" y="2423"/>
                    <a:pt x="1191" y="2388"/>
                    <a:pt x="1213" y="2342"/>
                  </a:cubicBezTo>
                  <a:lnTo>
                    <a:pt x="1935" y="773"/>
                  </a:lnTo>
                  <a:cubicBezTo>
                    <a:pt x="1956" y="726"/>
                    <a:pt x="1957" y="674"/>
                    <a:pt x="1937" y="626"/>
                  </a:cubicBezTo>
                  <a:cubicBezTo>
                    <a:pt x="1918" y="580"/>
                    <a:pt x="1881" y="543"/>
                    <a:pt x="1835" y="521"/>
                  </a:cubicBezTo>
                  <a:lnTo>
                    <a:pt x="800" y="45"/>
                  </a:lnTo>
                  <a:cubicBezTo>
                    <a:pt x="702" y="0"/>
                    <a:pt x="587" y="39"/>
                    <a:pt x="544" y="133"/>
                  </a:cubicBezTo>
                  <a:lnTo>
                    <a:pt x="18" y="1276"/>
                  </a:lnTo>
                  <a:cubicBezTo>
                    <a:pt x="0" y="1314"/>
                    <a:pt x="17" y="1360"/>
                    <a:pt x="56" y="1378"/>
                  </a:cubicBezTo>
                  <a:cubicBezTo>
                    <a:pt x="64" y="1382"/>
                    <a:pt x="73" y="1383"/>
                    <a:pt x="81" y="1384"/>
                  </a:cubicBezTo>
                  <a:lnTo>
                    <a:pt x="90" y="1384"/>
                  </a:lnTo>
                  <a:lnTo>
                    <a:pt x="98" y="1383"/>
                  </a:lnTo>
                  <a:lnTo>
                    <a:pt x="124" y="1375"/>
                  </a:lnTo>
                  <a:cubicBezTo>
                    <a:pt x="138" y="1368"/>
                    <a:pt x="151" y="1356"/>
                    <a:pt x="159" y="1340"/>
                  </a:cubicBezTo>
                  <a:lnTo>
                    <a:pt x="685" y="197"/>
                  </a:lnTo>
                  <a:cubicBezTo>
                    <a:pt x="692" y="182"/>
                    <a:pt x="715" y="176"/>
                    <a:pt x="736" y="186"/>
                  </a:cubicBezTo>
                  <a:lnTo>
                    <a:pt x="1770" y="662"/>
                  </a:lnTo>
                  <a:cubicBezTo>
                    <a:pt x="1781" y="667"/>
                    <a:pt x="1790" y="675"/>
                    <a:pt x="1794" y="686"/>
                  </a:cubicBezTo>
                  <a:cubicBezTo>
                    <a:pt x="1796" y="691"/>
                    <a:pt x="1798" y="699"/>
                    <a:pt x="1795" y="708"/>
                  </a:cubicBezTo>
                  <a:lnTo>
                    <a:pt x="1072" y="2277"/>
                  </a:lnTo>
                  <a:cubicBezTo>
                    <a:pt x="1068" y="2285"/>
                    <a:pt x="1060" y="2289"/>
                    <a:pt x="1055" y="2292"/>
                  </a:cubicBezTo>
                  <a:cubicBezTo>
                    <a:pt x="1044" y="2295"/>
                    <a:pt x="1032" y="2294"/>
                    <a:pt x="1021" y="2289"/>
                  </a:cubicBezTo>
                  <a:lnTo>
                    <a:pt x="568" y="2080"/>
                  </a:lnTo>
                  <a:lnTo>
                    <a:pt x="562" y="2079"/>
                  </a:lnTo>
                  <a:cubicBezTo>
                    <a:pt x="566" y="2075"/>
                    <a:pt x="569" y="2070"/>
                    <a:pt x="572" y="2066"/>
                  </a:cubicBezTo>
                  <a:cubicBezTo>
                    <a:pt x="532" y="2106"/>
                    <a:pt x="460" y="2155"/>
                    <a:pt x="460" y="2155"/>
                  </a:cubicBezTo>
                  <a:cubicBezTo>
                    <a:pt x="462" y="2183"/>
                    <a:pt x="477" y="2208"/>
                    <a:pt x="503" y="222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grpSp>
      <p:pic>
        <p:nvPicPr>
          <p:cNvPr id="248" name="Picture 247" descr="Picture representing a &quot;service Center&quot;"/>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089844" y="2233774"/>
            <a:ext cx="388097" cy="401444"/>
          </a:xfrm>
          <a:prstGeom prst="rect">
            <a:avLst/>
          </a:prstGeom>
          <a:noFill/>
          <a:ln>
            <a:noFill/>
          </a:ln>
        </p:spPr>
      </p:pic>
      <p:pic>
        <p:nvPicPr>
          <p:cNvPr id="249" name="Picture 248" descr="picture representing the Raw Material Supplier"/>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79512" y="4474649"/>
            <a:ext cx="336401" cy="543176"/>
          </a:xfrm>
          <a:prstGeom prst="rect">
            <a:avLst/>
          </a:prstGeom>
        </p:spPr>
      </p:pic>
      <p:grpSp>
        <p:nvGrpSpPr>
          <p:cNvPr id="31" name="Group 264" descr="Picture representing the component Supplier"/>
          <p:cNvGrpSpPr/>
          <p:nvPr/>
        </p:nvGrpSpPr>
        <p:grpSpPr>
          <a:xfrm>
            <a:off x="5321609" y="5139616"/>
            <a:ext cx="544611" cy="497465"/>
            <a:chOff x="4318000" y="1171575"/>
            <a:chExt cx="531813" cy="485775"/>
          </a:xfrm>
          <a:solidFill>
            <a:schemeClr val="bg1">
              <a:lumMod val="50000"/>
            </a:schemeClr>
          </a:solidFill>
        </p:grpSpPr>
        <p:sp>
          <p:nvSpPr>
            <p:cNvPr id="266" name="Oval 42"/>
            <p:cNvSpPr>
              <a:spLocks noChangeArrowheads="1"/>
            </p:cNvSpPr>
            <p:nvPr/>
          </p:nvSpPr>
          <p:spPr bwMode="auto">
            <a:xfrm>
              <a:off x="4403725" y="1171575"/>
              <a:ext cx="87313" cy="85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67" name="Freeform 43"/>
            <p:cNvSpPr>
              <a:spLocks/>
            </p:cNvSpPr>
            <p:nvPr/>
          </p:nvSpPr>
          <p:spPr bwMode="auto">
            <a:xfrm>
              <a:off x="4318000" y="1266825"/>
              <a:ext cx="315913" cy="390525"/>
            </a:xfrm>
            <a:custGeom>
              <a:avLst/>
              <a:gdLst>
                <a:gd name="T0" fmla="*/ 2031 w 5335"/>
                <a:gd name="T1" fmla="*/ 0 h 6590"/>
                <a:gd name="T2" fmla="*/ 756 w 5335"/>
                <a:gd name="T3" fmla="*/ 273 h 6590"/>
                <a:gd name="T4" fmla="*/ 726 w 5335"/>
                <a:gd name="T5" fmla="*/ 292 h 6590"/>
                <a:gd name="T6" fmla="*/ 672 w 5335"/>
                <a:gd name="T7" fmla="*/ 326 h 6590"/>
                <a:gd name="T8" fmla="*/ 628 w 5335"/>
                <a:gd name="T9" fmla="*/ 366 h 6590"/>
                <a:gd name="T10" fmla="*/ 593 w 5335"/>
                <a:gd name="T11" fmla="*/ 416 h 6590"/>
                <a:gd name="T12" fmla="*/ 566 w 5335"/>
                <a:gd name="T13" fmla="*/ 474 h 6590"/>
                <a:gd name="T14" fmla="*/ 552 w 5335"/>
                <a:gd name="T15" fmla="*/ 506 h 6590"/>
                <a:gd name="T16" fmla="*/ 39 w 5335"/>
                <a:gd name="T17" fmla="*/ 2817 h 6590"/>
                <a:gd name="T18" fmla="*/ 282 w 5335"/>
                <a:gd name="T19" fmla="*/ 3201 h 6590"/>
                <a:gd name="T20" fmla="*/ 352 w 5335"/>
                <a:gd name="T21" fmla="*/ 3206 h 6590"/>
                <a:gd name="T22" fmla="*/ 665 w 5335"/>
                <a:gd name="T23" fmla="*/ 2956 h 6590"/>
                <a:gd name="T24" fmla="*/ 1139 w 5335"/>
                <a:gd name="T25" fmla="*/ 823 h 6590"/>
                <a:gd name="T26" fmla="*/ 1252 w 5335"/>
                <a:gd name="T27" fmla="*/ 791 h 6590"/>
                <a:gd name="T28" fmla="*/ 1252 w 5335"/>
                <a:gd name="T29" fmla="*/ 2983 h 6590"/>
                <a:gd name="T30" fmla="*/ 996 w 5335"/>
                <a:gd name="T31" fmla="*/ 6159 h 6590"/>
                <a:gd name="T32" fmla="*/ 1180 w 5335"/>
                <a:gd name="T33" fmla="*/ 6485 h 6590"/>
                <a:gd name="T34" fmla="*/ 1671 w 5335"/>
                <a:gd name="T35" fmla="*/ 6474 h 6590"/>
                <a:gd name="T36" fmla="*/ 1763 w 5335"/>
                <a:gd name="T37" fmla="*/ 6221 h 6590"/>
                <a:gd name="T38" fmla="*/ 1994 w 5335"/>
                <a:gd name="T39" fmla="*/ 3349 h 6590"/>
                <a:gd name="T40" fmla="*/ 2151 w 5335"/>
                <a:gd name="T41" fmla="*/ 3383 h 6590"/>
                <a:gd name="T42" fmla="*/ 2306 w 5335"/>
                <a:gd name="T43" fmla="*/ 3349 h 6590"/>
                <a:gd name="T44" fmla="*/ 2537 w 5335"/>
                <a:gd name="T45" fmla="*/ 6221 h 6590"/>
                <a:gd name="T46" fmla="*/ 2596 w 5335"/>
                <a:gd name="T47" fmla="*/ 6393 h 6590"/>
                <a:gd name="T48" fmla="*/ 2922 w 5335"/>
                <a:gd name="T49" fmla="*/ 6575 h 6590"/>
                <a:gd name="T50" fmla="*/ 2951 w 5335"/>
                <a:gd name="T51" fmla="*/ 6573 h 6590"/>
                <a:gd name="T52" fmla="*/ 3150 w 5335"/>
                <a:gd name="T53" fmla="*/ 6498 h 6590"/>
                <a:gd name="T54" fmla="*/ 3249 w 5335"/>
                <a:gd name="T55" fmla="*/ 6390 h 6590"/>
                <a:gd name="T56" fmla="*/ 3306 w 5335"/>
                <a:gd name="T57" fmla="*/ 6159 h 6590"/>
                <a:gd name="T58" fmla="*/ 3050 w 5335"/>
                <a:gd name="T59" fmla="*/ 2983 h 6590"/>
                <a:gd name="T60" fmla="*/ 3050 w 5335"/>
                <a:gd name="T61" fmla="*/ 791 h 6590"/>
                <a:gd name="T62" fmla="*/ 3325 w 5335"/>
                <a:gd name="T63" fmla="*/ 877 h 6590"/>
                <a:gd name="T64" fmla="*/ 3330 w 5335"/>
                <a:gd name="T65" fmla="*/ 879 h 6590"/>
                <a:gd name="T66" fmla="*/ 3334 w 5335"/>
                <a:gd name="T67" fmla="*/ 879 h 6590"/>
                <a:gd name="T68" fmla="*/ 4649 w 5335"/>
                <a:gd name="T69" fmla="*/ 1318 h 6590"/>
                <a:gd name="T70" fmla="*/ 4649 w 5335"/>
                <a:gd name="T71" fmla="*/ 1321 h 6590"/>
                <a:gd name="T72" fmla="*/ 4975 w 5335"/>
                <a:gd name="T73" fmla="*/ 1410 h 6590"/>
                <a:gd name="T74" fmla="*/ 5280 w 5335"/>
                <a:gd name="T75" fmla="*/ 1191 h 6590"/>
                <a:gd name="T76" fmla="*/ 5076 w 5335"/>
                <a:gd name="T77" fmla="*/ 784 h 6590"/>
                <a:gd name="T78" fmla="*/ 3537 w 5335"/>
                <a:gd name="T79" fmla="*/ 271 h 6590"/>
                <a:gd name="T80" fmla="*/ 2269 w 5335"/>
                <a:gd name="T81" fmla="*/ 0 h 6590"/>
                <a:gd name="T82" fmla="*/ 2031 w 5335"/>
                <a:gd name="T83" fmla="*/ 0 h 6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35" h="6590">
                  <a:moveTo>
                    <a:pt x="2031" y="0"/>
                  </a:moveTo>
                  <a:cubicBezTo>
                    <a:pt x="1435" y="29"/>
                    <a:pt x="786" y="264"/>
                    <a:pt x="756" y="273"/>
                  </a:cubicBezTo>
                  <a:cubicBezTo>
                    <a:pt x="744" y="278"/>
                    <a:pt x="737" y="287"/>
                    <a:pt x="726" y="292"/>
                  </a:cubicBezTo>
                  <a:cubicBezTo>
                    <a:pt x="707" y="303"/>
                    <a:pt x="689" y="311"/>
                    <a:pt x="672" y="326"/>
                  </a:cubicBezTo>
                  <a:cubicBezTo>
                    <a:pt x="656" y="338"/>
                    <a:pt x="642" y="352"/>
                    <a:pt x="628" y="366"/>
                  </a:cubicBezTo>
                  <a:cubicBezTo>
                    <a:pt x="615" y="382"/>
                    <a:pt x="603" y="398"/>
                    <a:pt x="593" y="416"/>
                  </a:cubicBezTo>
                  <a:cubicBezTo>
                    <a:pt x="582" y="436"/>
                    <a:pt x="573" y="453"/>
                    <a:pt x="566" y="474"/>
                  </a:cubicBezTo>
                  <a:cubicBezTo>
                    <a:pt x="563" y="486"/>
                    <a:pt x="555" y="494"/>
                    <a:pt x="552" y="506"/>
                  </a:cubicBezTo>
                  <a:lnTo>
                    <a:pt x="39" y="2817"/>
                  </a:lnTo>
                  <a:cubicBezTo>
                    <a:pt x="0" y="2989"/>
                    <a:pt x="109" y="3161"/>
                    <a:pt x="282" y="3201"/>
                  </a:cubicBezTo>
                  <a:cubicBezTo>
                    <a:pt x="307" y="3204"/>
                    <a:pt x="330" y="3206"/>
                    <a:pt x="352" y="3206"/>
                  </a:cubicBezTo>
                  <a:cubicBezTo>
                    <a:pt x="501" y="3206"/>
                    <a:pt x="633" y="3106"/>
                    <a:pt x="665" y="2956"/>
                  </a:cubicBezTo>
                  <a:lnTo>
                    <a:pt x="1139" y="823"/>
                  </a:lnTo>
                  <a:cubicBezTo>
                    <a:pt x="1173" y="812"/>
                    <a:pt x="1210" y="802"/>
                    <a:pt x="1252" y="791"/>
                  </a:cubicBezTo>
                  <a:lnTo>
                    <a:pt x="1252" y="2983"/>
                  </a:lnTo>
                  <a:cubicBezTo>
                    <a:pt x="1252" y="2983"/>
                    <a:pt x="1061" y="5365"/>
                    <a:pt x="996" y="6159"/>
                  </a:cubicBezTo>
                  <a:cubicBezTo>
                    <a:pt x="986" y="6283"/>
                    <a:pt x="1052" y="6429"/>
                    <a:pt x="1180" y="6485"/>
                  </a:cubicBezTo>
                  <a:cubicBezTo>
                    <a:pt x="1421" y="6590"/>
                    <a:pt x="1671" y="6474"/>
                    <a:pt x="1671" y="6474"/>
                  </a:cubicBezTo>
                  <a:cubicBezTo>
                    <a:pt x="1751" y="6415"/>
                    <a:pt x="1758" y="6288"/>
                    <a:pt x="1763" y="6221"/>
                  </a:cubicBezTo>
                  <a:lnTo>
                    <a:pt x="1994" y="3349"/>
                  </a:lnTo>
                  <a:cubicBezTo>
                    <a:pt x="2043" y="3370"/>
                    <a:pt x="2095" y="3383"/>
                    <a:pt x="2151" y="3383"/>
                  </a:cubicBezTo>
                  <a:cubicBezTo>
                    <a:pt x="2206" y="3383"/>
                    <a:pt x="2258" y="3370"/>
                    <a:pt x="2306" y="3349"/>
                  </a:cubicBezTo>
                  <a:lnTo>
                    <a:pt x="2537" y="6221"/>
                  </a:lnTo>
                  <a:cubicBezTo>
                    <a:pt x="2542" y="6285"/>
                    <a:pt x="2564" y="6343"/>
                    <a:pt x="2596" y="6393"/>
                  </a:cubicBezTo>
                  <a:cubicBezTo>
                    <a:pt x="2596" y="6393"/>
                    <a:pt x="2703" y="6565"/>
                    <a:pt x="2922" y="6575"/>
                  </a:cubicBezTo>
                  <a:cubicBezTo>
                    <a:pt x="2930" y="6575"/>
                    <a:pt x="2941" y="6575"/>
                    <a:pt x="2951" y="6573"/>
                  </a:cubicBezTo>
                  <a:cubicBezTo>
                    <a:pt x="3026" y="6568"/>
                    <a:pt x="3094" y="6540"/>
                    <a:pt x="3150" y="6498"/>
                  </a:cubicBezTo>
                  <a:lnTo>
                    <a:pt x="3249" y="6390"/>
                  </a:lnTo>
                  <a:cubicBezTo>
                    <a:pt x="3290" y="6323"/>
                    <a:pt x="3312" y="6243"/>
                    <a:pt x="3306" y="6159"/>
                  </a:cubicBezTo>
                  <a:lnTo>
                    <a:pt x="3050" y="2983"/>
                  </a:lnTo>
                  <a:lnTo>
                    <a:pt x="3050" y="791"/>
                  </a:lnTo>
                  <a:cubicBezTo>
                    <a:pt x="3212" y="837"/>
                    <a:pt x="3323" y="875"/>
                    <a:pt x="3325" y="877"/>
                  </a:cubicBezTo>
                  <a:cubicBezTo>
                    <a:pt x="3327" y="877"/>
                    <a:pt x="3329" y="877"/>
                    <a:pt x="3330" y="879"/>
                  </a:cubicBezTo>
                  <a:cubicBezTo>
                    <a:pt x="3332" y="879"/>
                    <a:pt x="3332" y="879"/>
                    <a:pt x="3334" y="879"/>
                  </a:cubicBezTo>
                  <a:lnTo>
                    <a:pt x="4649" y="1318"/>
                  </a:lnTo>
                  <a:lnTo>
                    <a:pt x="4649" y="1321"/>
                  </a:lnTo>
                  <a:lnTo>
                    <a:pt x="4975" y="1410"/>
                  </a:lnTo>
                  <a:cubicBezTo>
                    <a:pt x="5109" y="1410"/>
                    <a:pt x="5235" y="1325"/>
                    <a:pt x="5280" y="1191"/>
                  </a:cubicBezTo>
                  <a:cubicBezTo>
                    <a:pt x="5335" y="1022"/>
                    <a:pt x="5245" y="841"/>
                    <a:pt x="5076" y="784"/>
                  </a:cubicBezTo>
                  <a:lnTo>
                    <a:pt x="3537" y="271"/>
                  </a:lnTo>
                  <a:cubicBezTo>
                    <a:pt x="3466" y="247"/>
                    <a:pt x="2844" y="29"/>
                    <a:pt x="2269" y="0"/>
                  </a:cubicBezTo>
                  <a:lnTo>
                    <a:pt x="20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68" name="Line 44"/>
            <p:cNvSpPr>
              <a:spLocks noChangeShapeType="1"/>
            </p:cNvSpPr>
            <p:nvPr/>
          </p:nvSpPr>
          <p:spPr bwMode="auto">
            <a:xfrm>
              <a:off x="4554538" y="1233488"/>
              <a:ext cx="295275" cy="0"/>
            </a:xfrm>
            <a:prstGeom prst="line">
              <a:avLst/>
            </a:prstGeom>
            <a:grpFill/>
            <a:ln w="7938" cap="flat">
              <a:solidFill>
                <a:schemeClr val="bg1">
                  <a:lumMod val="65000"/>
                </a:schemeClr>
              </a:solidFill>
              <a:prstDash val="solid"/>
              <a:miter lim="800000"/>
              <a:headEnd/>
              <a:tailEnd/>
            </a:ln>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69" name="Line 45"/>
            <p:cNvSpPr>
              <a:spLocks noChangeShapeType="1"/>
            </p:cNvSpPr>
            <p:nvPr/>
          </p:nvSpPr>
          <p:spPr bwMode="auto">
            <a:xfrm>
              <a:off x="4554538" y="1317625"/>
              <a:ext cx="295275" cy="0"/>
            </a:xfrm>
            <a:prstGeom prst="line">
              <a:avLst/>
            </a:prstGeom>
            <a:grpFill/>
            <a:ln w="7938" cap="flat">
              <a:solidFill>
                <a:schemeClr val="bg1">
                  <a:lumMod val="65000"/>
                </a:schemeClr>
              </a:solidFill>
              <a:prstDash val="solid"/>
              <a:miter lim="800000"/>
              <a:headEnd/>
              <a:tailEnd/>
            </a:ln>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70" name="Line 46"/>
            <p:cNvSpPr>
              <a:spLocks noChangeShapeType="1"/>
            </p:cNvSpPr>
            <p:nvPr/>
          </p:nvSpPr>
          <p:spPr bwMode="auto">
            <a:xfrm>
              <a:off x="4554538" y="1397000"/>
              <a:ext cx="295275" cy="0"/>
            </a:xfrm>
            <a:prstGeom prst="line">
              <a:avLst/>
            </a:prstGeom>
            <a:grpFill/>
            <a:ln w="7938" cap="flat">
              <a:solidFill>
                <a:schemeClr val="bg1">
                  <a:lumMod val="65000"/>
                </a:schemeClr>
              </a:solidFill>
              <a:prstDash val="solid"/>
              <a:miter lim="800000"/>
              <a:headEnd/>
              <a:tailEnd/>
            </a:ln>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71" name="Line 47"/>
            <p:cNvSpPr>
              <a:spLocks noChangeShapeType="1"/>
            </p:cNvSpPr>
            <p:nvPr/>
          </p:nvSpPr>
          <p:spPr bwMode="auto">
            <a:xfrm>
              <a:off x="4554538" y="1481138"/>
              <a:ext cx="295275" cy="0"/>
            </a:xfrm>
            <a:prstGeom prst="line">
              <a:avLst/>
            </a:prstGeom>
            <a:grpFill/>
            <a:ln w="7938" cap="flat">
              <a:solidFill>
                <a:schemeClr val="bg1">
                  <a:lumMod val="65000"/>
                </a:schemeClr>
              </a:solidFill>
              <a:prstDash val="solid"/>
              <a:miter lim="800000"/>
              <a:headEnd/>
              <a:tailEnd/>
            </a:ln>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72" name="Rectangle 48"/>
            <p:cNvSpPr>
              <a:spLocks noChangeArrowheads="1"/>
            </p:cNvSpPr>
            <p:nvPr/>
          </p:nvSpPr>
          <p:spPr bwMode="auto">
            <a:xfrm>
              <a:off x="4668838" y="1181100"/>
              <a:ext cx="71438"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73" name="Rectangle 49"/>
            <p:cNvSpPr>
              <a:spLocks noChangeArrowheads="1"/>
            </p:cNvSpPr>
            <p:nvPr/>
          </p:nvSpPr>
          <p:spPr bwMode="auto">
            <a:xfrm>
              <a:off x="4654550" y="1428750"/>
              <a:ext cx="698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74" name="Rectangle 50"/>
            <p:cNvSpPr>
              <a:spLocks noChangeArrowheads="1"/>
            </p:cNvSpPr>
            <p:nvPr/>
          </p:nvSpPr>
          <p:spPr bwMode="auto">
            <a:xfrm>
              <a:off x="4760913" y="1344613"/>
              <a:ext cx="71438"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75" name="Rectangle 51"/>
            <p:cNvSpPr>
              <a:spLocks noChangeArrowheads="1"/>
            </p:cNvSpPr>
            <p:nvPr/>
          </p:nvSpPr>
          <p:spPr bwMode="auto">
            <a:xfrm>
              <a:off x="4560888" y="1250950"/>
              <a:ext cx="93663" cy="57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76" name="Rectangle 52"/>
            <p:cNvSpPr>
              <a:spLocks noChangeArrowheads="1"/>
            </p:cNvSpPr>
            <p:nvPr/>
          </p:nvSpPr>
          <p:spPr bwMode="auto">
            <a:xfrm>
              <a:off x="4611688" y="1330325"/>
              <a:ext cx="93663" cy="58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77" name="Rectangle 53"/>
            <p:cNvSpPr>
              <a:spLocks noChangeArrowheads="1"/>
            </p:cNvSpPr>
            <p:nvPr/>
          </p:nvSpPr>
          <p:spPr bwMode="auto">
            <a:xfrm>
              <a:off x="4556125" y="1416050"/>
              <a:ext cx="93663" cy="58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78" name="Rectangle 54"/>
            <p:cNvSpPr>
              <a:spLocks noChangeArrowheads="1"/>
            </p:cNvSpPr>
            <p:nvPr/>
          </p:nvSpPr>
          <p:spPr bwMode="auto">
            <a:xfrm>
              <a:off x="4668838" y="1277938"/>
              <a:ext cx="49213"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79" name="Rectangle 55"/>
            <p:cNvSpPr>
              <a:spLocks noChangeArrowheads="1"/>
            </p:cNvSpPr>
            <p:nvPr/>
          </p:nvSpPr>
          <p:spPr bwMode="auto">
            <a:xfrm>
              <a:off x="4710113" y="1358900"/>
              <a:ext cx="47625"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Arc 23" descr="A red arrow pointing from the &quot;component supplier&quot; to the &quot;Suppliers&quot;"/>
          <p:cNvSpPr/>
          <p:nvPr/>
        </p:nvSpPr>
        <p:spPr>
          <a:xfrm rot="11254753">
            <a:off x="1683996" y="1614169"/>
            <a:ext cx="6158019" cy="3877617"/>
          </a:xfrm>
          <a:prstGeom prst="arc">
            <a:avLst>
              <a:gd name="adj1" fmla="val 14885406"/>
              <a:gd name="adj2" fmla="val 19195332"/>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289" name="Arc 288" descr="Picture of a green arrow from &quot;Credits&quot; to the Logistics Provider."/>
          <p:cNvSpPr/>
          <p:nvPr/>
        </p:nvSpPr>
        <p:spPr>
          <a:xfrm rot="21017939" flipV="1">
            <a:off x="7133556" y="2212932"/>
            <a:ext cx="2188605" cy="906433"/>
          </a:xfrm>
          <a:prstGeom prst="arc">
            <a:avLst>
              <a:gd name="adj1" fmla="val 2603869"/>
              <a:gd name="adj2" fmla="val 9552604"/>
            </a:avLst>
          </a:prstGeom>
          <a:ln>
            <a:solidFill>
              <a:srgbClr val="55A51C"/>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290" name="Arc 289" descr="A blue arrow pointing from th &quot;customers' Customer&quot; to the &quot;Retailer&quot;"/>
          <p:cNvSpPr/>
          <p:nvPr/>
        </p:nvSpPr>
        <p:spPr>
          <a:xfrm rot="1568421" flipH="1" flipV="1">
            <a:off x="3280228" y="1479340"/>
            <a:ext cx="7362515" cy="2786741"/>
          </a:xfrm>
          <a:prstGeom prst="arc">
            <a:avLst>
              <a:gd name="adj1" fmla="val 12811835"/>
              <a:gd name="adj2" fmla="val 16403859"/>
            </a:avLst>
          </a:prstGeom>
          <a:ln>
            <a:solidFill>
              <a:srgbClr val="6D97D8"/>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ea typeface="+mn-ea"/>
              <a:cs typeface="+mn-cs"/>
              <a:sym typeface="Arial"/>
            </a:endParaRPr>
          </a:p>
        </p:txBody>
      </p:sp>
      <p:grpSp>
        <p:nvGrpSpPr>
          <p:cNvPr id="32" name="Group 290" descr="picture representing OEM"/>
          <p:cNvGrpSpPr/>
          <p:nvPr/>
        </p:nvGrpSpPr>
        <p:grpSpPr>
          <a:xfrm>
            <a:off x="5167193" y="1981478"/>
            <a:ext cx="515163" cy="582359"/>
            <a:chOff x="5126038" y="1100138"/>
            <a:chExt cx="292100" cy="330201"/>
          </a:xfrm>
          <a:solidFill>
            <a:schemeClr val="bg1">
              <a:lumMod val="50000"/>
            </a:schemeClr>
          </a:solidFill>
        </p:grpSpPr>
        <p:sp>
          <p:nvSpPr>
            <p:cNvPr id="292" name="Freeform 15"/>
            <p:cNvSpPr>
              <a:spLocks noEditPoints="1"/>
            </p:cNvSpPr>
            <p:nvPr/>
          </p:nvSpPr>
          <p:spPr bwMode="auto">
            <a:xfrm>
              <a:off x="5214938" y="1100138"/>
              <a:ext cx="115888" cy="155575"/>
            </a:xfrm>
            <a:custGeom>
              <a:avLst/>
              <a:gdLst>
                <a:gd name="T0" fmla="*/ 1249 w 1466"/>
                <a:gd name="T1" fmla="*/ 880 h 1954"/>
                <a:gd name="T2" fmla="*/ 1021 w 1466"/>
                <a:gd name="T3" fmla="*/ 880 h 1954"/>
                <a:gd name="T4" fmla="*/ 1021 w 1466"/>
                <a:gd name="T5" fmla="*/ 1096 h 1954"/>
                <a:gd name="T6" fmla="*/ 1249 w 1466"/>
                <a:gd name="T7" fmla="*/ 1096 h 1954"/>
                <a:gd name="T8" fmla="*/ 1249 w 1466"/>
                <a:gd name="T9" fmla="*/ 880 h 1954"/>
                <a:gd name="T10" fmla="*/ 848 w 1466"/>
                <a:gd name="T11" fmla="*/ 880 h 1954"/>
                <a:gd name="T12" fmla="*/ 620 w 1466"/>
                <a:gd name="T13" fmla="*/ 880 h 1954"/>
                <a:gd name="T14" fmla="*/ 620 w 1466"/>
                <a:gd name="T15" fmla="*/ 1096 h 1954"/>
                <a:gd name="T16" fmla="*/ 848 w 1466"/>
                <a:gd name="T17" fmla="*/ 1096 h 1954"/>
                <a:gd name="T18" fmla="*/ 848 w 1466"/>
                <a:gd name="T19" fmla="*/ 880 h 1954"/>
                <a:gd name="T20" fmla="*/ 219 w 1466"/>
                <a:gd name="T21" fmla="*/ 1096 h 1954"/>
                <a:gd name="T22" fmla="*/ 446 w 1466"/>
                <a:gd name="T23" fmla="*/ 1096 h 1954"/>
                <a:gd name="T24" fmla="*/ 446 w 1466"/>
                <a:gd name="T25" fmla="*/ 880 h 1954"/>
                <a:gd name="T26" fmla="*/ 219 w 1466"/>
                <a:gd name="T27" fmla="*/ 880 h 1954"/>
                <a:gd name="T28" fmla="*/ 219 w 1466"/>
                <a:gd name="T29" fmla="*/ 1096 h 1954"/>
                <a:gd name="T30" fmla="*/ 1249 w 1466"/>
                <a:gd name="T31" fmla="*/ 1280 h 1954"/>
                <a:gd name="T32" fmla="*/ 1024 w 1466"/>
                <a:gd name="T33" fmla="*/ 1280 h 1954"/>
                <a:gd name="T34" fmla="*/ 1024 w 1466"/>
                <a:gd name="T35" fmla="*/ 1499 h 1954"/>
                <a:gd name="T36" fmla="*/ 1249 w 1466"/>
                <a:gd name="T37" fmla="*/ 1499 h 1954"/>
                <a:gd name="T38" fmla="*/ 1249 w 1466"/>
                <a:gd name="T39" fmla="*/ 1280 h 1954"/>
                <a:gd name="T40" fmla="*/ 848 w 1466"/>
                <a:gd name="T41" fmla="*/ 1278 h 1954"/>
                <a:gd name="T42" fmla="*/ 621 w 1466"/>
                <a:gd name="T43" fmla="*/ 1278 h 1954"/>
                <a:gd name="T44" fmla="*/ 621 w 1466"/>
                <a:gd name="T45" fmla="*/ 1497 h 1954"/>
                <a:gd name="T46" fmla="*/ 848 w 1466"/>
                <a:gd name="T47" fmla="*/ 1497 h 1954"/>
                <a:gd name="T48" fmla="*/ 848 w 1466"/>
                <a:gd name="T49" fmla="*/ 1278 h 1954"/>
                <a:gd name="T50" fmla="*/ 219 w 1466"/>
                <a:gd name="T51" fmla="*/ 1278 h 1954"/>
                <a:gd name="T52" fmla="*/ 219 w 1466"/>
                <a:gd name="T53" fmla="*/ 1497 h 1954"/>
                <a:gd name="T54" fmla="*/ 445 w 1466"/>
                <a:gd name="T55" fmla="*/ 1497 h 1954"/>
                <a:gd name="T56" fmla="*/ 445 w 1466"/>
                <a:gd name="T57" fmla="*/ 1278 h 1954"/>
                <a:gd name="T58" fmla="*/ 219 w 1466"/>
                <a:gd name="T59" fmla="*/ 1278 h 1954"/>
                <a:gd name="T60" fmla="*/ 1021 w 1466"/>
                <a:gd name="T61" fmla="*/ 693 h 1954"/>
                <a:gd name="T62" fmla="*/ 1248 w 1466"/>
                <a:gd name="T63" fmla="*/ 693 h 1954"/>
                <a:gd name="T64" fmla="*/ 1248 w 1466"/>
                <a:gd name="T65" fmla="*/ 476 h 1954"/>
                <a:gd name="T66" fmla="*/ 1021 w 1466"/>
                <a:gd name="T67" fmla="*/ 476 h 1954"/>
                <a:gd name="T68" fmla="*/ 1021 w 1466"/>
                <a:gd name="T69" fmla="*/ 693 h 1954"/>
                <a:gd name="T70" fmla="*/ 848 w 1466"/>
                <a:gd name="T71" fmla="*/ 477 h 1954"/>
                <a:gd name="T72" fmla="*/ 621 w 1466"/>
                <a:gd name="T73" fmla="*/ 477 h 1954"/>
                <a:gd name="T74" fmla="*/ 621 w 1466"/>
                <a:gd name="T75" fmla="*/ 696 h 1954"/>
                <a:gd name="T76" fmla="*/ 848 w 1466"/>
                <a:gd name="T77" fmla="*/ 696 h 1954"/>
                <a:gd name="T78" fmla="*/ 848 w 1466"/>
                <a:gd name="T79" fmla="*/ 477 h 1954"/>
                <a:gd name="T80" fmla="*/ 218 w 1466"/>
                <a:gd name="T81" fmla="*/ 696 h 1954"/>
                <a:gd name="T82" fmla="*/ 444 w 1466"/>
                <a:gd name="T83" fmla="*/ 696 h 1954"/>
                <a:gd name="T84" fmla="*/ 444 w 1466"/>
                <a:gd name="T85" fmla="*/ 477 h 1954"/>
                <a:gd name="T86" fmla="*/ 218 w 1466"/>
                <a:gd name="T87" fmla="*/ 477 h 1954"/>
                <a:gd name="T88" fmla="*/ 218 w 1466"/>
                <a:gd name="T89" fmla="*/ 696 h 1954"/>
                <a:gd name="T90" fmla="*/ 1466 w 1466"/>
                <a:gd name="T91" fmla="*/ 1954 h 1954"/>
                <a:gd name="T92" fmla="*/ 881 w 1466"/>
                <a:gd name="T93" fmla="*/ 1954 h 1954"/>
                <a:gd name="T94" fmla="*/ 881 w 1466"/>
                <a:gd name="T95" fmla="*/ 1709 h 1954"/>
                <a:gd name="T96" fmla="*/ 593 w 1466"/>
                <a:gd name="T97" fmla="*/ 1709 h 1954"/>
                <a:gd name="T98" fmla="*/ 593 w 1466"/>
                <a:gd name="T99" fmla="*/ 1953 h 1954"/>
                <a:gd name="T100" fmla="*/ 0 w 1466"/>
                <a:gd name="T101" fmla="*/ 1953 h 1954"/>
                <a:gd name="T102" fmla="*/ 0 w 1466"/>
                <a:gd name="T103" fmla="*/ 240 h 1954"/>
                <a:gd name="T104" fmla="*/ 245 w 1466"/>
                <a:gd name="T105" fmla="*/ 240 h 1954"/>
                <a:gd name="T106" fmla="*/ 245 w 1466"/>
                <a:gd name="T107" fmla="*/ 0 h 1954"/>
                <a:gd name="T108" fmla="*/ 1219 w 1466"/>
                <a:gd name="T109" fmla="*/ 0 h 1954"/>
                <a:gd name="T110" fmla="*/ 1219 w 1466"/>
                <a:gd name="T111" fmla="*/ 237 h 1954"/>
                <a:gd name="T112" fmla="*/ 1466 w 1466"/>
                <a:gd name="T113" fmla="*/ 237 h 1954"/>
                <a:gd name="T114" fmla="*/ 1466 w 1466"/>
                <a:gd name="T115" fmla="*/ 195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66" h="1954">
                  <a:moveTo>
                    <a:pt x="1249" y="880"/>
                  </a:moveTo>
                  <a:cubicBezTo>
                    <a:pt x="1170" y="880"/>
                    <a:pt x="1097" y="880"/>
                    <a:pt x="1021" y="880"/>
                  </a:cubicBezTo>
                  <a:cubicBezTo>
                    <a:pt x="1021" y="955"/>
                    <a:pt x="1021" y="1024"/>
                    <a:pt x="1021" y="1096"/>
                  </a:cubicBezTo>
                  <a:cubicBezTo>
                    <a:pt x="1100" y="1096"/>
                    <a:pt x="1173" y="1096"/>
                    <a:pt x="1249" y="1096"/>
                  </a:cubicBezTo>
                  <a:cubicBezTo>
                    <a:pt x="1249" y="1020"/>
                    <a:pt x="1249" y="952"/>
                    <a:pt x="1249" y="880"/>
                  </a:cubicBezTo>
                  <a:close/>
                  <a:moveTo>
                    <a:pt x="848" y="880"/>
                  </a:moveTo>
                  <a:cubicBezTo>
                    <a:pt x="768" y="880"/>
                    <a:pt x="695" y="880"/>
                    <a:pt x="620" y="880"/>
                  </a:cubicBezTo>
                  <a:cubicBezTo>
                    <a:pt x="620" y="956"/>
                    <a:pt x="620" y="1024"/>
                    <a:pt x="620" y="1096"/>
                  </a:cubicBezTo>
                  <a:cubicBezTo>
                    <a:pt x="699" y="1096"/>
                    <a:pt x="772" y="1096"/>
                    <a:pt x="848" y="1096"/>
                  </a:cubicBezTo>
                  <a:cubicBezTo>
                    <a:pt x="848" y="1019"/>
                    <a:pt x="848" y="951"/>
                    <a:pt x="848" y="880"/>
                  </a:cubicBezTo>
                  <a:close/>
                  <a:moveTo>
                    <a:pt x="219" y="1096"/>
                  </a:moveTo>
                  <a:cubicBezTo>
                    <a:pt x="298" y="1096"/>
                    <a:pt x="372" y="1096"/>
                    <a:pt x="446" y="1096"/>
                  </a:cubicBezTo>
                  <a:cubicBezTo>
                    <a:pt x="446" y="1019"/>
                    <a:pt x="446" y="951"/>
                    <a:pt x="446" y="880"/>
                  </a:cubicBezTo>
                  <a:cubicBezTo>
                    <a:pt x="367" y="880"/>
                    <a:pt x="294" y="880"/>
                    <a:pt x="219" y="880"/>
                  </a:cubicBezTo>
                  <a:cubicBezTo>
                    <a:pt x="219" y="956"/>
                    <a:pt x="219" y="1025"/>
                    <a:pt x="219" y="1096"/>
                  </a:cubicBezTo>
                  <a:close/>
                  <a:moveTo>
                    <a:pt x="1249" y="1280"/>
                  </a:moveTo>
                  <a:cubicBezTo>
                    <a:pt x="1169" y="1280"/>
                    <a:pt x="1095" y="1280"/>
                    <a:pt x="1024" y="1280"/>
                  </a:cubicBezTo>
                  <a:cubicBezTo>
                    <a:pt x="1024" y="1358"/>
                    <a:pt x="1024" y="1428"/>
                    <a:pt x="1024" y="1499"/>
                  </a:cubicBezTo>
                  <a:cubicBezTo>
                    <a:pt x="1102" y="1499"/>
                    <a:pt x="1173" y="1499"/>
                    <a:pt x="1249" y="1499"/>
                  </a:cubicBezTo>
                  <a:cubicBezTo>
                    <a:pt x="1249" y="1425"/>
                    <a:pt x="1249" y="1356"/>
                    <a:pt x="1249" y="1280"/>
                  </a:cubicBezTo>
                  <a:close/>
                  <a:moveTo>
                    <a:pt x="848" y="1278"/>
                  </a:moveTo>
                  <a:cubicBezTo>
                    <a:pt x="766" y="1278"/>
                    <a:pt x="695" y="1278"/>
                    <a:pt x="621" y="1278"/>
                  </a:cubicBezTo>
                  <a:cubicBezTo>
                    <a:pt x="621" y="1355"/>
                    <a:pt x="621" y="1426"/>
                    <a:pt x="621" y="1497"/>
                  </a:cubicBezTo>
                  <a:cubicBezTo>
                    <a:pt x="701" y="1497"/>
                    <a:pt x="774" y="1497"/>
                    <a:pt x="848" y="1497"/>
                  </a:cubicBezTo>
                  <a:cubicBezTo>
                    <a:pt x="848" y="1420"/>
                    <a:pt x="848" y="1352"/>
                    <a:pt x="848" y="1278"/>
                  </a:cubicBezTo>
                  <a:close/>
                  <a:moveTo>
                    <a:pt x="219" y="1278"/>
                  </a:moveTo>
                  <a:cubicBezTo>
                    <a:pt x="219" y="1353"/>
                    <a:pt x="219" y="1423"/>
                    <a:pt x="219" y="1497"/>
                  </a:cubicBezTo>
                  <a:cubicBezTo>
                    <a:pt x="298" y="1497"/>
                    <a:pt x="371" y="1497"/>
                    <a:pt x="445" y="1497"/>
                  </a:cubicBezTo>
                  <a:cubicBezTo>
                    <a:pt x="445" y="1419"/>
                    <a:pt x="445" y="1349"/>
                    <a:pt x="445" y="1278"/>
                  </a:cubicBezTo>
                  <a:cubicBezTo>
                    <a:pt x="367" y="1278"/>
                    <a:pt x="295" y="1278"/>
                    <a:pt x="219" y="1278"/>
                  </a:cubicBezTo>
                  <a:close/>
                  <a:moveTo>
                    <a:pt x="1021" y="693"/>
                  </a:moveTo>
                  <a:cubicBezTo>
                    <a:pt x="1101" y="693"/>
                    <a:pt x="1175" y="693"/>
                    <a:pt x="1248" y="693"/>
                  </a:cubicBezTo>
                  <a:cubicBezTo>
                    <a:pt x="1248" y="616"/>
                    <a:pt x="1248" y="548"/>
                    <a:pt x="1248" y="476"/>
                  </a:cubicBezTo>
                  <a:cubicBezTo>
                    <a:pt x="1170" y="476"/>
                    <a:pt x="1099" y="476"/>
                    <a:pt x="1021" y="476"/>
                  </a:cubicBezTo>
                  <a:cubicBezTo>
                    <a:pt x="1021" y="551"/>
                    <a:pt x="1021" y="622"/>
                    <a:pt x="1021" y="693"/>
                  </a:cubicBezTo>
                  <a:close/>
                  <a:moveTo>
                    <a:pt x="848" y="477"/>
                  </a:moveTo>
                  <a:cubicBezTo>
                    <a:pt x="767" y="477"/>
                    <a:pt x="696" y="477"/>
                    <a:pt x="621" y="477"/>
                  </a:cubicBezTo>
                  <a:cubicBezTo>
                    <a:pt x="621" y="554"/>
                    <a:pt x="621" y="625"/>
                    <a:pt x="621" y="696"/>
                  </a:cubicBezTo>
                  <a:cubicBezTo>
                    <a:pt x="700" y="696"/>
                    <a:pt x="772" y="696"/>
                    <a:pt x="848" y="696"/>
                  </a:cubicBezTo>
                  <a:cubicBezTo>
                    <a:pt x="848" y="622"/>
                    <a:pt x="848" y="553"/>
                    <a:pt x="848" y="477"/>
                  </a:cubicBezTo>
                  <a:close/>
                  <a:moveTo>
                    <a:pt x="218" y="696"/>
                  </a:moveTo>
                  <a:cubicBezTo>
                    <a:pt x="300" y="696"/>
                    <a:pt x="371" y="696"/>
                    <a:pt x="444" y="696"/>
                  </a:cubicBezTo>
                  <a:cubicBezTo>
                    <a:pt x="444" y="619"/>
                    <a:pt x="444" y="548"/>
                    <a:pt x="444" y="477"/>
                  </a:cubicBezTo>
                  <a:cubicBezTo>
                    <a:pt x="365" y="477"/>
                    <a:pt x="294" y="477"/>
                    <a:pt x="218" y="477"/>
                  </a:cubicBezTo>
                  <a:cubicBezTo>
                    <a:pt x="218" y="552"/>
                    <a:pt x="218" y="620"/>
                    <a:pt x="218" y="696"/>
                  </a:cubicBezTo>
                  <a:close/>
                  <a:moveTo>
                    <a:pt x="1466" y="1954"/>
                  </a:moveTo>
                  <a:cubicBezTo>
                    <a:pt x="1267" y="1954"/>
                    <a:pt x="1078" y="1954"/>
                    <a:pt x="881" y="1954"/>
                  </a:cubicBezTo>
                  <a:cubicBezTo>
                    <a:pt x="881" y="1873"/>
                    <a:pt x="881" y="1795"/>
                    <a:pt x="881" y="1709"/>
                  </a:cubicBezTo>
                  <a:cubicBezTo>
                    <a:pt x="783" y="1709"/>
                    <a:pt x="694" y="1709"/>
                    <a:pt x="593" y="1709"/>
                  </a:cubicBezTo>
                  <a:cubicBezTo>
                    <a:pt x="593" y="1787"/>
                    <a:pt x="593" y="1868"/>
                    <a:pt x="593" y="1953"/>
                  </a:cubicBezTo>
                  <a:cubicBezTo>
                    <a:pt x="390" y="1953"/>
                    <a:pt x="198" y="1953"/>
                    <a:pt x="0" y="1953"/>
                  </a:cubicBezTo>
                  <a:cubicBezTo>
                    <a:pt x="0" y="1383"/>
                    <a:pt x="0" y="817"/>
                    <a:pt x="0" y="240"/>
                  </a:cubicBezTo>
                  <a:cubicBezTo>
                    <a:pt x="82" y="240"/>
                    <a:pt x="159" y="240"/>
                    <a:pt x="245" y="240"/>
                  </a:cubicBezTo>
                  <a:cubicBezTo>
                    <a:pt x="245" y="155"/>
                    <a:pt x="245" y="80"/>
                    <a:pt x="245" y="0"/>
                  </a:cubicBezTo>
                  <a:cubicBezTo>
                    <a:pt x="573" y="0"/>
                    <a:pt x="891" y="0"/>
                    <a:pt x="1219" y="0"/>
                  </a:cubicBezTo>
                  <a:cubicBezTo>
                    <a:pt x="1219" y="77"/>
                    <a:pt x="1219" y="152"/>
                    <a:pt x="1219" y="237"/>
                  </a:cubicBezTo>
                  <a:cubicBezTo>
                    <a:pt x="1305" y="237"/>
                    <a:pt x="1382" y="237"/>
                    <a:pt x="1466" y="237"/>
                  </a:cubicBezTo>
                  <a:cubicBezTo>
                    <a:pt x="1466" y="814"/>
                    <a:pt x="1466" y="1380"/>
                    <a:pt x="1466" y="19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93" name="Freeform 16"/>
            <p:cNvSpPr>
              <a:spLocks noEditPoints="1"/>
            </p:cNvSpPr>
            <p:nvPr/>
          </p:nvSpPr>
          <p:spPr bwMode="auto">
            <a:xfrm>
              <a:off x="5346700" y="1158876"/>
              <a:ext cx="71438" cy="96838"/>
            </a:xfrm>
            <a:custGeom>
              <a:avLst/>
              <a:gdLst>
                <a:gd name="T0" fmla="*/ 148 w 887"/>
                <a:gd name="T1" fmla="*/ 752 h 1229"/>
                <a:gd name="T2" fmla="*/ 369 w 887"/>
                <a:gd name="T3" fmla="*/ 752 h 1229"/>
                <a:gd name="T4" fmla="*/ 369 w 887"/>
                <a:gd name="T5" fmla="*/ 535 h 1229"/>
                <a:gd name="T6" fmla="*/ 148 w 887"/>
                <a:gd name="T7" fmla="*/ 535 h 1229"/>
                <a:gd name="T8" fmla="*/ 148 w 887"/>
                <a:gd name="T9" fmla="*/ 752 h 1229"/>
                <a:gd name="T10" fmla="*/ 741 w 887"/>
                <a:gd name="T11" fmla="*/ 536 h 1229"/>
                <a:gd name="T12" fmla="*/ 517 w 887"/>
                <a:gd name="T13" fmla="*/ 536 h 1229"/>
                <a:gd name="T14" fmla="*/ 517 w 887"/>
                <a:gd name="T15" fmla="*/ 749 h 1229"/>
                <a:gd name="T16" fmla="*/ 741 w 887"/>
                <a:gd name="T17" fmla="*/ 749 h 1229"/>
                <a:gd name="T18" fmla="*/ 741 w 887"/>
                <a:gd name="T19" fmla="*/ 536 h 1229"/>
                <a:gd name="T20" fmla="*/ 741 w 887"/>
                <a:gd name="T21" fmla="*/ 172 h 1229"/>
                <a:gd name="T22" fmla="*/ 517 w 887"/>
                <a:gd name="T23" fmla="*/ 172 h 1229"/>
                <a:gd name="T24" fmla="*/ 517 w 887"/>
                <a:gd name="T25" fmla="*/ 390 h 1229"/>
                <a:gd name="T26" fmla="*/ 741 w 887"/>
                <a:gd name="T27" fmla="*/ 390 h 1229"/>
                <a:gd name="T28" fmla="*/ 741 w 887"/>
                <a:gd name="T29" fmla="*/ 172 h 1229"/>
                <a:gd name="T30" fmla="*/ 371 w 887"/>
                <a:gd name="T31" fmla="*/ 390 h 1229"/>
                <a:gd name="T32" fmla="*/ 371 w 887"/>
                <a:gd name="T33" fmla="*/ 169 h 1229"/>
                <a:gd name="T34" fmla="*/ 150 w 887"/>
                <a:gd name="T35" fmla="*/ 169 h 1229"/>
                <a:gd name="T36" fmla="*/ 150 w 887"/>
                <a:gd name="T37" fmla="*/ 390 h 1229"/>
                <a:gd name="T38" fmla="*/ 371 w 887"/>
                <a:gd name="T39" fmla="*/ 390 h 1229"/>
                <a:gd name="T40" fmla="*/ 887 w 887"/>
                <a:gd name="T41" fmla="*/ 1229 h 1229"/>
                <a:gd name="T42" fmla="*/ 0 w 887"/>
                <a:gd name="T43" fmla="*/ 1229 h 1229"/>
                <a:gd name="T44" fmla="*/ 0 w 887"/>
                <a:gd name="T45" fmla="*/ 0 h 1229"/>
                <a:gd name="T46" fmla="*/ 887 w 887"/>
                <a:gd name="T47" fmla="*/ 0 h 1229"/>
                <a:gd name="T48" fmla="*/ 887 w 887"/>
                <a:gd name="T49" fmla="*/ 1229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7" h="1229">
                  <a:moveTo>
                    <a:pt x="148" y="752"/>
                  </a:moveTo>
                  <a:cubicBezTo>
                    <a:pt x="224" y="752"/>
                    <a:pt x="295" y="752"/>
                    <a:pt x="369" y="752"/>
                  </a:cubicBezTo>
                  <a:cubicBezTo>
                    <a:pt x="369" y="676"/>
                    <a:pt x="369" y="606"/>
                    <a:pt x="369" y="535"/>
                  </a:cubicBezTo>
                  <a:cubicBezTo>
                    <a:pt x="291" y="535"/>
                    <a:pt x="220" y="535"/>
                    <a:pt x="148" y="535"/>
                  </a:cubicBezTo>
                  <a:cubicBezTo>
                    <a:pt x="148" y="610"/>
                    <a:pt x="148" y="679"/>
                    <a:pt x="148" y="752"/>
                  </a:cubicBezTo>
                  <a:close/>
                  <a:moveTo>
                    <a:pt x="741" y="536"/>
                  </a:moveTo>
                  <a:cubicBezTo>
                    <a:pt x="662" y="536"/>
                    <a:pt x="589" y="536"/>
                    <a:pt x="517" y="536"/>
                  </a:cubicBezTo>
                  <a:cubicBezTo>
                    <a:pt x="517" y="612"/>
                    <a:pt x="517" y="680"/>
                    <a:pt x="517" y="749"/>
                  </a:cubicBezTo>
                  <a:cubicBezTo>
                    <a:pt x="595" y="749"/>
                    <a:pt x="668" y="749"/>
                    <a:pt x="741" y="749"/>
                  </a:cubicBezTo>
                  <a:cubicBezTo>
                    <a:pt x="741" y="674"/>
                    <a:pt x="741" y="606"/>
                    <a:pt x="741" y="536"/>
                  </a:cubicBezTo>
                  <a:close/>
                  <a:moveTo>
                    <a:pt x="741" y="172"/>
                  </a:moveTo>
                  <a:cubicBezTo>
                    <a:pt x="662" y="172"/>
                    <a:pt x="589" y="172"/>
                    <a:pt x="517" y="172"/>
                  </a:cubicBezTo>
                  <a:cubicBezTo>
                    <a:pt x="517" y="249"/>
                    <a:pt x="517" y="317"/>
                    <a:pt x="517" y="390"/>
                  </a:cubicBezTo>
                  <a:cubicBezTo>
                    <a:pt x="593" y="390"/>
                    <a:pt x="664" y="390"/>
                    <a:pt x="741" y="390"/>
                  </a:cubicBezTo>
                  <a:cubicBezTo>
                    <a:pt x="741" y="316"/>
                    <a:pt x="741" y="248"/>
                    <a:pt x="741" y="172"/>
                  </a:cubicBezTo>
                  <a:close/>
                  <a:moveTo>
                    <a:pt x="371" y="390"/>
                  </a:moveTo>
                  <a:cubicBezTo>
                    <a:pt x="371" y="311"/>
                    <a:pt x="371" y="243"/>
                    <a:pt x="371" y="169"/>
                  </a:cubicBezTo>
                  <a:cubicBezTo>
                    <a:pt x="295" y="169"/>
                    <a:pt x="224" y="169"/>
                    <a:pt x="150" y="169"/>
                  </a:cubicBezTo>
                  <a:cubicBezTo>
                    <a:pt x="150" y="245"/>
                    <a:pt x="150" y="316"/>
                    <a:pt x="150" y="390"/>
                  </a:cubicBezTo>
                  <a:cubicBezTo>
                    <a:pt x="225" y="390"/>
                    <a:pt x="294" y="390"/>
                    <a:pt x="371" y="390"/>
                  </a:cubicBezTo>
                  <a:close/>
                  <a:moveTo>
                    <a:pt x="887" y="1229"/>
                  </a:moveTo>
                  <a:cubicBezTo>
                    <a:pt x="590" y="1229"/>
                    <a:pt x="299" y="1229"/>
                    <a:pt x="0" y="1229"/>
                  </a:cubicBezTo>
                  <a:cubicBezTo>
                    <a:pt x="0" y="820"/>
                    <a:pt x="0" y="413"/>
                    <a:pt x="0" y="0"/>
                  </a:cubicBezTo>
                  <a:cubicBezTo>
                    <a:pt x="295" y="0"/>
                    <a:pt x="588" y="0"/>
                    <a:pt x="887" y="0"/>
                  </a:cubicBezTo>
                  <a:cubicBezTo>
                    <a:pt x="887" y="408"/>
                    <a:pt x="887" y="813"/>
                    <a:pt x="887" y="12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94" name="Freeform 17"/>
            <p:cNvSpPr>
              <a:spLocks noEditPoints="1"/>
            </p:cNvSpPr>
            <p:nvPr/>
          </p:nvSpPr>
          <p:spPr bwMode="auto">
            <a:xfrm>
              <a:off x="5127625" y="1158876"/>
              <a:ext cx="71438" cy="96838"/>
            </a:xfrm>
            <a:custGeom>
              <a:avLst/>
              <a:gdLst>
                <a:gd name="T0" fmla="*/ 150 w 886"/>
                <a:gd name="T1" fmla="*/ 530 h 1227"/>
                <a:gd name="T2" fmla="*/ 150 w 886"/>
                <a:gd name="T3" fmla="*/ 750 h 1227"/>
                <a:gd name="T4" fmla="*/ 370 w 886"/>
                <a:gd name="T5" fmla="*/ 750 h 1227"/>
                <a:gd name="T6" fmla="*/ 370 w 886"/>
                <a:gd name="T7" fmla="*/ 530 h 1227"/>
                <a:gd name="T8" fmla="*/ 150 w 886"/>
                <a:gd name="T9" fmla="*/ 530 h 1227"/>
                <a:gd name="T10" fmla="*/ 742 w 886"/>
                <a:gd name="T11" fmla="*/ 169 h 1227"/>
                <a:gd name="T12" fmla="*/ 519 w 886"/>
                <a:gd name="T13" fmla="*/ 169 h 1227"/>
                <a:gd name="T14" fmla="*/ 519 w 886"/>
                <a:gd name="T15" fmla="*/ 387 h 1227"/>
                <a:gd name="T16" fmla="*/ 742 w 886"/>
                <a:gd name="T17" fmla="*/ 387 h 1227"/>
                <a:gd name="T18" fmla="*/ 742 w 886"/>
                <a:gd name="T19" fmla="*/ 169 h 1227"/>
                <a:gd name="T20" fmla="*/ 373 w 886"/>
                <a:gd name="T21" fmla="*/ 168 h 1227"/>
                <a:gd name="T22" fmla="*/ 152 w 886"/>
                <a:gd name="T23" fmla="*/ 168 h 1227"/>
                <a:gd name="T24" fmla="*/ 152 w 886"/>
                <a:gd name="T25" fmla="*/ 386 h 1227"/>
                <a:gd name="T26" fmla="*/ 373 w 886"/>
                <a:gd name="T27" fmla="*/ 386 h 1227"/>
                <a:gd name="T28" fmla="*/ 373 w 886"/>
                <a:gd name="T29" fmla="*/ 168 h 1227"/>
                <a:gd name="T30" fmla="*/ 739 w 886"/>
                <a:gd name="T31" fmla="*/ 752 h 1227"/>
                <a:gd name="T32" fmla="*/ 739 w 886"/>
                <a:gd name="T33" fmla="*/ 533 h 1227"/>
                <a:gd name="T34" fmla="*/ 520 w 886"/>
                <a:gd name="T35" fmla="*/ 533 h 1227"/>
                <a:gd name="T36" fmla="*/ 520 w 886"/>
                <a:gd name="T37" fmla="*/ 752 h 1227"/>
                <a:gd name="T38" fmla="*/ 739 w 886"/>
                <a:gd name="T39" fmla="*/ 752 h 1227"/>
                <a:gd name="T40" fmla="*/ 886 w 886"/>
                <a:gd name="T41" fmla="*/ 1227 h 1227"/>
                <a:gd name="T42" fmla="*/ 0 w 886"/>
                <a:gd name="T43" fmla="*/ 1227 h 1227"/>
                <a:gd name="T44" fmla="*/ 0 w 886"/>
                <a:gd name="T45" fmla="*/ 0 h 1227"/>
                <a:gd name="T46" fmla="*/ 886 w 886"/>
                <a:gd name="T47" fmla="*/ 0 h 1227"/>
                <a:gd name="T48" fmla="*/ 886 w 886"/>
                <a:gd name="T49" fmla="*/ 1227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6" h="1227">
                  <a:moveTo>
                    <a:pt x="150" y="530"/>
                  </a:moveTo>
                  <a:cubicBezTo>
                    <a:pt x="150" y="609"/>
                    <a:pt x="150" y="678"/>
                    <a:pt x="150" y="750"/>
                  </a:cubicBezTo>
                  <a:cubicBezTo>
                    <a:pt x="227" y="750"/>
                    <a:pt x="298" y="750"/>
                    <a:pt x="370" y="750"/>
                  </a:cubicBezTo>
                  <a:cubicBezTo>
                    <a:pt x="370" y="673"/>
                    <a:pt x="370" y="602"/>
                    <a:pt x="370" y="530"/>
                  </a:cubicBezTo>
                  <a:cubicBezTo>
                    <a:pt x="294" y="530"/>
                    <a:pt x="226" y="530"/>
                    <a:pt x="150" y="530"/>
                  </a:cubicBezTo>
                  <a:close/>
                  <a:moveTo>
                    <a:pt x="742" y="169"/>
                  </a:moveTo>
                  <a:cubicBezTo>
                    <a:pt x="669" y="169"/>
                    <a:pt x="595" y="169"/>
                    <a:pt x="519" y="169"/>
                  </a:cubicBezTo>
                  <a:cubicBezTo>
                    <a:pt x="519" y="243"/>
                    <a:pt x="519" y="314"/>
                    <a:pt x="519" y="387"/>
                  </a:cubicBezTo>
                  <a:cubicBezTo>
                    <a:pt x="595" y="387"/>
                    <a:pt x="666" y="387"/>
                    <a:pt x="742" y="387"/>
                  </a:cubicBezTo>
                  <a:cubicBezTo>
                    <a:pt x="742" y="313"/>
                    <a:pt x="742" y="245"/>
                    <a:pt x="742" y="169"/>
                  </a:cubicBezTo>
                  <a:close/>
                  <a:moveTo>
                    <a:pt x="373" y="168"/>
                  </a:moveTo>
                  <a:cubicBezTo>
                    <a:pt x="293" y="168"/>
                    <a:pt x="222" y="168"/>
                    <a:pt x="152" y="168"/>
                  </a:cubicBezTo>
                  <a:cubicBezTo>
                    <a:pt x="152" y="245"/>
                    <a:pt x="152" y="316"/>
                    <a:pt x="152" y="386"/>
                  </a:cubicBezTo>
                  <a:cubicBezTo>
                    <a:pt x="230" y="386"/>
                    <a:pt x="300" y="386"/>
                    <a:pt x="373" y="386"/>
                  </a:cubicBezTo>
                  <a:cubicBezTo>
                    <a:pt x="373" y="311"/>
                    <a:pt x="373" y="242"/>
                    <a:pt x="373" y="168"/>
                  </a:cubicBezTo>
                  <a:close/>
                  <a:moveTo>
                    <a:pt x="739" y="752"/>
                  </a:moveTo>
                  <a:cubicBezTo>
                    <a:pt x="739" y="673"/>
                    <a:pt x="739" y="603"/>
                    <a:pt x="739" y="533"/>
                  </a:cubicBezTo>
                  <a:cubicBezTo>
                    <a:pt x="661" y="533"/>
                    <a:pt x="590" y="533"/>
                    <a:pt x="520" y="533"/>
                  </a:cubicBezTo>
                  <a:cubicBezTo>
                    <a:pt x="520" y="610"/>
                    <a:pt x="520" y="680"/>
                    <a:pt x="520" y="752"/>
                  </a:cubicBezTo>
                  <a:cubicBezTo>
                    <a:pt x="596" y="752"/>
                    <a:pt x="665" y="752"/>
                    <a:pt x="739" y="752"/>
                  </a:cubicBezTo>
                  <a:close/>
                  <a:moveTo>
                    <a:pt x="886" y="1227"/>
                  </a:moveTo>
                  <a:cubicBezTo>
                    <a:pt x="588" y="1227"/>
                    <a:pt x="296" y="1227"/>
                    <a:pt x="0" y="1227"/>
                  </a:cubicBezTo>
                  <a:cubicBezTo>
                    <a:pt x="0" y="817"/>
                    <a:pt x="0" y="412"/>
                    <a:pt x="0" y="0"/>
                  </a:cubicBezTo>
                  <a:cubicBezTo>
                    <a:pt x="292" y="0"/>
                    <a:pt x="585" y="0"/>
                    <a:pt x="886" y="0"/>
                  </a:cubicBezTo>
                  <a:cubicBezTo>
                    <a:pt x="886" y="405"/>
                    <a:pt x="886" y="812"/>
                    <a:pt x="886" y="12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95" name="Freeform 18"/>
            <p:cNvSpPr>
              <a:spLocks noEditPoints="1"/>
            </p:cNvSpPr>
            <p:nvPr/>
          </p:nvSpPr>
          <p:spPr bwMode="auto">
            <a:xfrm>
              <a:off x="5126038" y="1266826"/>
              <a:ext cx="290513" cy="163513"/>
            </a:xfrm>
            <a:custGeom>
              <a:avLst/>
              <a:gdLst>
                <a:gd name="T0" fmla="*/ 2529 w 3651"/>
                <a:gd name="T1" fmla="*/ 1083 h 2046"/>
                <a:gd name="T2" fmla="*/ 2256 w 3651"/>
                <a:gd name="T3" fmla="*/ 1433 h 2046"/>
                <a:gd name="T4" fmla="*/ 2857 w 3651"/>
                <a:gd name="T5" fmla="*/ 1266 h 2046"/>
                <a:gd name="T6" fmla="*/ 1771 w 3651"/>
                <a:gd name="T7" fmla="*/ 1654 h 2046"/>
                <a:gd name="T8" fmla="*/ 1720 w 3651"/>
                <a:gd name="T9" fmla="*/ 948 h 2046"/>
                <a:gd name="T10" fmla="*/ 1881 w 3651"/>
                <a:gd name="T11" fmla="*/ 1656 h 2046"/>
                <a:gd name="T12" fmla="*/ 1932 w 3651"/>
                <a:gd name="T13" fmla="*/ 948 h 2046"/>
                <a:gd name="T14" fmla="*/ 1881 w 3651"/>
                <a:gd name="T15" fmla="*/ 1656 h 2046"/>
                <a:gd name="T16" fmla="*/ 1771 w 3651"/>
                <a:gd name="T17" fmla="*/ 478 h 2046"/>
                <a:gd name="T18" fmla="*/ 1709 w 3651"/>
                <a:gd name="T19" fmla="*/ 115 h 2046"/>
                <a:gd name="T20" fmla="*/ 1064 w 3651"/>
                <a:gd name="T21" fmla="*/ 167 h 2046"/>
                <a:gd name="T22" fmla="*/ 1292 w 3651"/>
                <a:gd name="T23" fmla="*/ 904 h 2046"/>
                <a:gd name="T24" fmla="*/ 1772 w 3651"/>
                <a:gd name="T25" fmla="*/ 773 h 2046"/>
                <a:gd name="T26" fmla="*/ 1881 w 3651"/>
                <a:gd name="T27" fmla="*/ 475 h 2046"/>
                <a:gd name="T28" fmla="*/ 1881 w 3651"/>
                <a:gd name="T29" fmla="*/ 770 h 2046"/>
                <a:gd name="T30" fmla="*/ 2356 w 3651"/>
                <a:gd name="T31" fmla="*/ 904 h 2046"/>
                <a:gd name="T32" fmla="*/ 2589 w 3651"/>
                <a:gd name="T33" fmla="*/ 173 h 2046"/>
                <a:gd name="T34" fmla="*/ 1948 w 3651"/>
                <a:gd name="T35" fmla="*/ 117 h 2046"/>
                <a:gd name="T36" fmla="*/ 1881 w 3651"/>
                <a:gd name="T37" fmla="*/ 475 h 2046"/>
                <a:gd name="T38" fmla="*/ 297 w 3651"/>
                <a:gd name="T39" fmla="*/ 119 h 2046"/>
                <a:gd name="T40" fmla="*/ 670 w 3651"/>
                <a:gd name="T41" fmla="*/ 1148 h 2046"/>
                <a:gd name="T42" fmla="*/ 1080 w 3651"/>
                <a:gd name="T43" fmla="*/ 979 h 2046"/>
                <a:gd name="T44" fmla="*/ 951 w 3651"/>
                <a:gd name="T45" fmla="*/ 176 h 2046"/>
                <a:gd name="T46" fmla="*/ 592 w 3651"/>
                <a:gd name="T47" fmla="*/ 119 h 2046"/>
                <a:gd name="T48" fmla="*/ 2548 w 3651"/>
                <a:gd name="T49" fmla="*/ 910 h 2046"/>
                <a:gd name="T50" fmla="*/ 2863 w 3651"/>
                <a:gd name="T51" fmla="*/ 1125 h 2046"/>
                <a:gd name="T52" fmla="*/ 3247 w 3651"/>
                <a:gd name="T53" fmla="*/ 758 h 2046"/>
                <a:gd name="T54" fmla="*/ 3354 w 3651"/>
                <a:gd name="T55" fmla="*/ 117 h 2046"/>
                <a:gd name="T56" fmla="*/ 2702 w 3651"/>
                <a:gd name="T57" fmla="*/ 184 h 2046"/>
                <a:gd name="T58" fmla="*/ 2637 w 3651"/>
                <a:gd name="T59" fmla="*/ 662 h 2046"/>
                <a:gd name="T60" fmla="*/ 1195 w 3651"/>
                <a:gd name="T61" fmla="*/ 1111 h 2046"/>
                <a:gd name="T62" fmla="*/ 797 w 3651"/>
                <a:gd name="T63" fmla="*/ 1268 h 2046"/>
                <a:gd name="T64" fmla="*/ 1567 w 3651"/>
                <a:gd name="T65" fmla="*/ 1623 h 2046"/>
                <a:gd name="T66" fmla="*/ 1834 w 3651"/>
                <a:gd name="T67" fmla="*/ 3 h 2046"/>
                <a:gd name="T68" fmla="*/ 3650 w 3651"/>
                <a:gd name="T69" fmla="*/ 96 h 2046"/>
                <a:gd name="T70" fmla="*/ 30 w 3651"/>
                <a:gd name="T71" fmla="*/ 374 h 2046"/>
                <a:gd name="T72" fmla="*/ 91 w 3651"/>
                <a:gd name="T73" fmla="*/ 1 h 2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51" h="2046">
                  <a:moveTo>
                    <a:pt x="2857" y="1266"/>
                  </a:moveTo>
                  <a:cubicBezTo>
                    <a:pt x="2749" y="1190"/>
                    <a:pt x="2640" y="1135"/>
                    <a:pt x="2529" y="1083"/>
                  </a:cubicBezTo>
                  <a:cubicBezTo>
                    <a:pt x="2481" y="1061"/>
                    <a:pt x="2469" y="1088"/>
                    <a:pt x="2453" y="1121"/>
                  </a:cubicBezTo>
                  <a:cubicBezTo>
                    <a:pt x="2399" y="1232"/>
                    <a:pt x="2331" y="1335"/>
                    <a:pt x="2256" y="1433"/>
                  </a:cubicBezTo>
                  <a:cubicBezTo>
                    <a:pt x="2209" y="1493"/>
                    <a:pt x="2159" y="1550"/>
                    <a:pt x="2097" y="1624"/>
                  </a:cubicBezTo>
                  <a:cubicBezTo>
                    <a:pt x="2395" y="1569"/>
                    <a:pt x="2638" y="1453"/>
                    <a:pt x="2857" y="1266"/>
                  </a:cubicBezTo>
                  <a:close/>
                  <a:moveTo>
                    <a:pt x="1282" y="1029"/>
                  </a:moveTo>
                  <a:cubicBezTo>
                    <a:pt x="1402" y="1266"/>
                    <a:pt x="1553" y="1472"/>
                    <a:pt x="1771" y="1654"/>
                  </a:cubicBezTo>
                  <a:cubicBezTo>
                    <a:pt x="1771" y="1417"/>
                    <a:pt x="1771" y="1200"/>
                    <a:pt x="1771" y="984"/>
                  </a:cubicBezTo>
                  <a:cubicBezTo>
                    <a:pt x="1772" y="945"/>
                    <a:pt x="1745" y="947"/>
                    <a:pt x="1720" y="948"/>
                  </a:cubicBezTo>
                  <a:cubicBezTo>
                    <a:pt x="1571" y="956"/>
                    <a:pt x="1426" y="978"/>
                    <a:pt x="1282" y="1029"/>
                  </a:cubicBezTo>
                  <a:close/>
                  <a:moveTo>
                    <a:pt x="1881" y="1656"/>
                  </a:moveTo>
                  <a:cubicBezTo>
                    <a:pt x="2101" y="1472"/>
                    <a:pt x="2251" y="1266"/>
                    <a:pt x="2371" y="1029"/>
                  </a:cubicBezTo>
                  <a:cubicBezTo>
                    <a:pt x="2226" y="978"/>
                    <a:pt x="2080" y="957"/>
                    <a:pt x="1932" y="948"/>
                  </a:cubicBezTo>
                  <a:cubicBezTo>
                    <a:pt x="1887" y="944"/>
                    <a:pt x="1881" y="966"/>
                    <a:pt x="1881" y="1004"/>
                  </a:cubicBezTo>
                  <a:cubicBezTo>
                    <a:pt x="1882" y="1212"/>
                    <a:pt x="1881" y="1420"/>
                    <a:pt x="1881" y="1656"/>
                  </a:cubicBezTo>
                  <a:close/>
                  <a:moveTo>
                    <a:pt x="1771" y="478"/>
                  </a:moveTo>
                  <a:cubicBezTo>
                    <a:pt x="1771" y="478"/>
                    <a:pt x="1771" y="478"/>
                    <a:pt x="1771" y="478"/>
                  </a:cubicBezTo>
                  <a:cubicBezTo>
                    <a:pt x="1771" y="379"/>
                    <a:pt x="1769" y="281"/>
                    <a:pt x="1772" y="183"/>
                  </a:cubicBezTo>
                  <a:cubicBezTo>
                    <a:pt x="1773" y="136"/>
                    <a:pt x="1763" y="115"/>
                    <a:pt x="1709" y="115"/>
                  </a:cubicBezTo>
                  <a:cubicBezTo>
                    <a:pt x="1513" y="118"/>
                    <a:pt x="1316" y="117"/>
                    <a:pt x="1119" y="116"/>
                  </a:cubicBezTo>
                  <a:cubicBezTo>
                    <a:pt x="1082" y="115"/>
                    <a:pt x="1061" y="119"/>
                    <a:pt x="1064" y="167"/>
                  </a:cubicBezTo>
                  <a:cubicBezTo>
                    <a:pt x="1078" y="406"/>
                    <a:pt x="1126" y="637"/>
                    <a:pt x="1208" y="861"/>
                  </a:cubicBezTo>
                  <a:cubicBezTo>
                    <a:pt x="1224" y="903"/>
                    <a:pt x="1244" y="920"/>
                    <a:pt x="1292" y="904"/>
                  </a:cubicBezTo>
                  <a:cubicBezTo>
                    <a:pt x="1428" y="861"/>
                    <a:pt x="1569" y="837"/>
                    <a:pt x="1712" y="834"/>
                  </a:cubicBezTo>
                  <a:cubicBezTo>
                    <a:pt x="1758" y="834"/>
                    <a:pt x="1773" y="818"/>
                    <a:pt x="1772" y="773"/>
                  </a:cubicBezTo>
                  <a:cubicBezTo>
                    <a:pt x="1770" y="675"/>
                    <a:pt x="1771" y="576"/>
                    <a:pt x="1771" y="478"/>
                  </a:cubicBezTo>
                  <a:close/>
                  <a:moveTo>
                    <a:pt x="1881" y="475"/>
                  </a:moveTo>
                  <a:cubicBezTo>
                    <a:pt x="1882" y="475"/>
                    <a:pt x="1882" y="475"/>
                    <a:pt x="1882" y="475"/>
                  </a:cubicBezTo>
                  <a:cubicBezTo>
                    <a:pt x="1882" y="573"/>
                    <a:pt x="1885" y="672"/>
                    <a:pt x="1881" y="770"/>
                  </a:cubicBezTo>
                  <a:cubicBezTo>
                    <a:pt x="1879" y="820"/>
                    <a:pt x="1896" y="834"/>
                    <a:pt x="1945" y="835"/>
                  </a:cubicBezTo>
                  <a:cubicBezTo>
                    <a:pt x="2085" y="838"/>
                    <a:pt x="2223" y="861"/>
                    <a:pt x="2356" y="904"/>
                  </a:cubicBezTo>
                  <a:cubicBezTo>
                    <a:pt x="2408" y="920"/>
                    <a:pt x="2428" y="905"/>
                    <a:pt x="2446" y="858"/>
                  </a:cubicBezTo>
                  <a:cubicBezTo>
                    <a:pt x="2529" y="637"/>
                    <a:pt x="2573" y="409"/>
                    <a:pt x="2589" y="173"/>
                  </a:cubicBezTo>
                  <a:cubicBezTo>
                    <a:pt x="2593" y="120"/>
                    <a:pt x="2568" y="118"/>
                    <a:pt x="2529" y="118"/>
                  </a:cubicBezTo>
                  <a:cubicBezTo>
                    <a:pt x="2335" y="119"/>
                    <a:pt x="2142" y="120"/>
                    <a:pt x="1948" y="117"/>
                  </a:cubicBezTo>
                  <a:cubicBezTo>
                    <a:pt x="1892" y="116"/>
                    <a:pt x="1878" y="138"/>
                    <a:pt x="1880" y="189"/>
                  </a:cubicBezTo>
                  <a:cubicBezTo>
                    <a:pt x="1884" y="285"/>
                    <a:pt x="1881" y="380"/>
                    <a:pt x="1881" y="475"/>
                  </a:cubicBezTo>
                  <a:close/>
                  <a:moveTo>
                    <a:pt x="592" y="119"/>
                  </a:moveTo>
                  <a:cubicBezTo>
                    <a:pt x="494" y="119"/>
                    <a:pt x="396" y="119"/>
                    <a:pt x="297" y="119"/>
                  </a:cubicBezTo>
                  <a:cubicBezTo>
                    <a:pt x="263" y="119"/>
                    <a:pt x="236" y="120"/>
                    <a:pt x="240" y="169"/>
                  </a:cubicBezTo>
                  <a:cubicBezTo>
                    <a:pt x="276" y="543"/>
                    <a:pt x="411" y="873"/>
                    <a:pt x="670" y="1148"/>
                  </a:cubicBezTo>
                  <a:cubicBezTo>
                    <a:pt x="696" y="1176"/>
                    <a:pt x="714" y="1185"/>
                    <a:pt x="749" y="1161"/>
                  </a:cubicBezTo>
                  <a:cubicBezTo>
                    <a:pt x="852" y="1087"/>
                    <a:pt x="963" y="1026"/>
                    <a:pt x="1080" y="979"/>
                  </a:cubicBezTo>
                  <a:cubicBezTo>
                    <a:pt x="1114" y="966"/>
                    <a:pt x="1121" y="946"/>
                    <a:pt x="1107" y="914"/>
                  </a:cubicBezTo>
                  <a:cubicBezTo>
                    <a:pt x="1011" y="677"/>
                    <a:pt x="962" y="430"/>
                    <a:pt x="951" y="176"/>
                  </a:cubicBezTo>
                  <a:cubicBezTo>
                    <a:pt x="949" y="129"/>
                    <a:pt x="930" y="117"/>
                    <a:pt x="887" y="118"/>
                  </a:cubicBezTo>
                  <a:cubicBezTo>
                    <a:pt x="789" y="121"/>
                    <a:pt x="691" y="119"/>
                    <a:pt x="592" y="119"/>
                  </a:cubicBezTo>
                  <a:close/>
                  <a:moveTo>
                    <a:pt x="2637" y="662"/>
                  </a:moveTo>
                  <a:cubicBezTo>
                    <a:pt x="2607" y="745"/>
                    <a:pt x="2580" y="828"/>
                    <a:pt x="2548" y="910"/>
                  </a:cubicBezTo>
                  <a:cubicBezTo>
                    <a:pt x="2532" y="948"/>
                    <a:pt x="2541" y="968"/>
                    <a:pt x="2578" y="981"/>
                  </a:cubicBezTo>
                  <a:cubicBezTo>
                    <a:pt x="2679" y="1017"/>
                    <a:pt x="2768" y="1078"/>
                    <a:pt x="2863" y="1125"/>
                  </a:cubicBezTo>
                  <a:cubicBezTo>
                    <a:pt x="2899" y="1143"/>
                    <a:pt x="2923" y="1214"/>
                    <a:pt x="2977" y="1155"/>
                  </a:cubicBezTo>
                  <a:cubicBezTo>
                    <a:pt x="3087" y="1036"/>
                    <a:pt x="3188" y="911"/>
                    <a:pt x="3247" y="758"/>
                  </a:cubicBezTo>
                  <a:cubicBezTo>
                    <a:pt x="3353" y="577"/>
                    <a:pt x="3387" y="376"/>
                    <a:pt x="3414" y="173"/>
                  </a:cubicBezTo>
                  <a:cubicBezTo>
                    <a:pt x="3421" y="122"/>
                    <a:pt x="3395" y="116"/>
                    <a:pt x="3354" y="117"/>
                  </a:cubicBezTo>
                  <a:cubicBezTo>
                    <a:pt x="3161" y="118"/>
                    <a:pt x="2967" y="119"/>
                    <a:pt x="2774" y="115"/>
                  </a:cubicBezTo>
                  <a:cubicBezTo>
                    <a:pt x="2721" y="115"/>
                    <a:pt x="2703" y="131"/>
                    <a:pt x="2702" y="184"/>
                  </a:cubicBezTo>
                  <a:cubicBezTo>
                    <a:pt x="2699" y="333"/>
                    <a:pt x="2674" y="479"/>
                    <a:pt x="2642" y="624"/>
                  </a:cubicBezTo>
                  <a:cubicBezTo>
                    <a:pt x="2640" y="637"/>
                    <a:pt x="2638" y="649"/>
                    <a:pt x="2637" y="662"/>
                  </a:cubicBezTo>
                  <a:close/>
                  <a:moveTo>
                    <a:pt x="1303" y="1309"/>
                  </a:moveTo>
                  <a:cubicBezTo>
                    <a:pt x="1266" y="1243"/>
                    <a:pt x="1226" y="1179"/>
                    <a:pt x="1195" y="1111"/>
                  </a:cubicBezTo>
                  <a:cubicBezTo>
                    <a:pt x="1177" y="1072"/>
                    <a:pt x="1158" y="1069"/>
                    <a:pt x="1124" y="1084"/>
                  </a:cubicBezTo>
                  <a:cubicBezTo>
                    <a:pt x="1013" y="1134"/>
                    <a:pt x="903" y="1189"/>
                    <a:pt x="797" y="1268"/>
                  </a:cubicBezTo>
                  <a:cubicBezTo>
                    <a:pt x="905" y="1353"/>
                    <a:pt x="1007" y="1435"/>
                    <a:pt x="1132" y="1481"/>
                  </a:cubicBezTo>
                  <a:cubicBezTo>
                    <a:pt x="1258" y="1556"/>
                    <a:pt x="1395" y="1597"/>
                    <a:pt x="1567" y="1623"/>
                  </a:cubicBezTo>
                  <a:cubicBezTo>
                    <a:pt x="1454" y="1517"/>
                    <a:pt x="1384" y="1409"/>
                    <a:pt x="1303" y="1309"/>
                  </a:cubicBezTo>
                  <a:close/>
                  <a:moveTo>
                    <a:pt x="1834" y="3"/>
                  </a:moveTo>
                  <a:cubicBezTo>
                    <a:pt x="2408" y="3"/>
                    <a:pt x="2983" y="4"/>
                    <a:pt x="3558" y="1"/>
                  </a:cubicBezTo>
                  <a:cubicBezTo>
                    <a:pt x="3635" y="0"/>
                    <a:pt x="3651" y="23"/>
                    <a:pt x="3650" y="96"/>
                  </a:cubicBezTo>
                  <a:cubicBezTo>
                    <a:pt x="3635" y="946"/>
                    <a:pt x="3028" y="1682"/>
                    <a:pt x="2197" y="1845"/>
                  </a:cubicBezTo>
                  <a:cubicBezTo>
                    <a:pt x="1168" y="2046"/>
                    <a:pt x="224" y="1402"/>
                    <a:pt x="30" y="374"/>
                  </a:cubicBezTo>
                  <a:cubicBezTo>
                    <a:pt x="12" y="281"/>
                    <a:pt x="6" y="186"/>
                    <a:pt x="3" y="91"/>
                  </a:cubicBezTo>
                  <a:cubicBezTo>
                    <a:pt x="0" y="19"/>
                    <a:pt x="19" y="1"/>
                    <a:pt x="91" y="1"/>
                  </a:cubicBezTo>
                  <a:cubicBezTo>
                    <a:pt x="672" y="4"/>
                    <a:pt x="1253" y="3"/>
                    <a:pt x="183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33" name="Group 295" descr="picture representing the Banks"/>
          <p:cNvGrpSpPr/>
          <p:nvPr/>
        </p:nvGrpSpPr>
        <p:grpSpPr>
          <a:xfrm>
            <a:off x="9513513" y="2227676"/>
            <a:ext cx="556175" cy="575289"/>
            <a:chOff x="4324350" y="1870076"/>
            <a:chExt cx="271463" cy="255588"/>
          </a:xfrm>
          <a:solidFill>
            <a:schemeClr val="bg1">
              <a:lumMod val="50000"/>
            </a:schemeClr>
          </a:solidFill>
        </p:grpSpPr>
        <p:sp>
          <p:nvSpPr>
            <p:cNvPr id="297" name="Freeform 226"/>
            <p:cNvSpPr>
              <a:spLocks/>
            </p:cNvSpPr>
            <p:nvPr/>
          </p:nvSpPr>
          <p:spPr bwMode="auto">
            <a:xfrm>
              <a:off x="4346575" y="1976438"/>
              <a:ext cx="227013" cy="128588"/>
            </a:xfrm>
            <a:custGeom>
              <a:avLst/>
              <a:gdLst>
                <a:gd name="T0" fmla="*/ 2723 w 2843"/>
                <a:gd name="T1" fmla="*/ 1370 h 1611"/>
                <a:gd name="T2" fmla="*/ 2635 w 2843"/>
                <a:gd name="T3" fmla="*/ 1370 h 1611"/>
                <a:gd name="T4" fmla="*/ 2566 w 2843"/>
                <a:gd name="T5" fmla="*/ 114 h 1611"/>
                <a:gd name="T6" fmla="*/ 2629 w 2843"/>
                <a:gd name="T7" fmla="*/ 114 h 1611"/>
                <a:gd name="T8" fmla="*/ 2686 w 2843"/>
                <a:gd name="T9" fmla="*/ 57 h 1611"/>
                <a:gd name="T10" fmla="*/ 2629 w 2843"/>
                <a:gd name="T11" fmla="*/ 0 h 1611"/>
                <a:gd name="T12" fmla="*/ 2130 w 2843"/>
                <a:gd name="T13" fmla="*/ 0 h 1611"/>
                <a:gd name="T14" fmla="*/ 2073 w 2843"/>
                <a:gd name="T15" fmla="*/ 57 h 1611"/>
                <a:gd name="T16" fmla="*/ 2130 w 2843"/>
                <a:gd name="T17" fmla="*/ 114 h 1611"/>
                <a:gd name="T18" fmla="*/ 2213 w 2843"/>
                <a:gd name="T19" fmla="*/ 114 h 1611"/>
                <a:gd name="T20" fmla="*/ 2142 w 2843"/>
                <a:gd name="T21" fmla="*/ 1370 h 1611"/>
                <a:gd name="T22" fmla="*/ 1655 w 2843"/>
                <a:gd name="T23" fmla="*/ 1370 h 1611"/>
                <a:gd name="T24" fmla="*/ 1586 w 2843"/>
                <a:gd name="T25" fmla="*/ 114 h 1611"/>
                <a:gd name="T26" fmla="*/ 1649 w 2843"/>
                <a:gd name="T27" fmla="*/ 114 h 1611"/>
                <a:gd name="T28" fmla="*/ 1706 w 2843"/>
                <a:gd name="T29" fmla="*/ 57 h 1611"/>
                <a:gd name="T30" fmla="*/ 1649 w 2843"/>
                <a:gd name="T31" fmla="*/ 0 h 1611"/>
                <a:gd name="T32" fmla="*/ 1150 w 2843"/>
                <a:gd name="T33" fmla="*/ 0 h 1611"/>
                <a:gd name="T34" fmla="*/ 1093 w 2843"/>
                <a:gd name="T35" fmla="*/ 57 h 1611"/>
                <a:gd name="T36" fmla="*/ 1150 w 2843"/>
                <a:gd name="T37" fmla="*/ 114 h 1611"/>
                <a:gd name="T38" fmla="*/ 1233 w 2843"/>
                <a:gd name="T39" fmla="*/ 114 h 1611"/>
                <a:gd name="T40" fmla="*/ 1163 w 2843"/>
                <a:gd name="T41" fmla="*/ 1370 h 1611"/>
                <a:gd name="T42" fmla="*/ 682 w 2843"/>
                <a:gd name="T43" fmla="*/ 1370 h 1611"/>
                <a:gd name="T44" fmla="*/ 612 w 2843"/>
                <a:gd name="T45" fmla="*/ 114 h 1611"/>
                <a:gd name="T46" fmla="*/ 688 w 2843"/>
                <a:gd name="T47" fmla="*/ 114 h 1611"/>
                <a:gd name="T48" fmla="*/ 745 w 2843"/>
                <a:gd name="T49" fmla="*/ 57 h 1611"/>
                <a:gd name="T50" fmla="*/ 688 w 2843"/>
                <a:gd name="T51" fmla="*/ 0 h 1611"/>
                <a:gd name="T52" fmla="*/ 189 w 2843"/>
                <a:gd name="T53" fmla="*/ 0 h 1611"/>
                <a:gd name="T54" fmla="*/ 132 w 2843"/>
                <a:gd name="T55" fmla="*/ 57 h 1611"/>
                <a:gd name="T56" fmla="*/ 189 w 2843"/>
                <a:gd name="T57" fmla="*/ 114 h 1611"/>
                <a:gd name="T58" fmla="*/ 260 w 2843"/>
                <a:gd name="T59" fmla="*/ 114 h 1611"/>
                <a:gd name="T60" fmla="*/ 189 w 2843"/>
                <a:gd name="T61" fmla="*/ 1370 h 1611"/>
                <a:gd name="T62" fmla="*/ 121 w 2843"/>
                <a:gd name="T63" fmla="*/ 1370 h 1611"/>
                <a:gd name="T64" fmla="*/ 0 w 2843"/>
                <a:gd name="T65" fmla="*/ 1490 h 1611"/>
                <a:gd name="T66" fmla="*/ 121 w 2843"/>
                <a:gd name="T67" fmla="*/ 1611 h 1611"/>
                <a:gd name="T68" fmla="*/ 2723 w 2843"/>
                <a:gd name="T69" fmla="*/ 1611 h 1611"/>
                <a:gd name="T70" fmla="*/ 2843 w 2843"/>
                <a:gd name="T71" fmla="*/ 1490 h 1611"/>
                <a:gd name="T72" fmla="*/ 2723 w 2843"/>
                <a:gd name="T73" fmla="*/ 1370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43" h="1611">
                  <a:moveTo>
                    <a:pt x="2723" y="1370"/>
                  </a:moveTo>
                  <a:lnTo>
                    <a:pt x="2635" y="1370"/>
                  </a:lnTo>
                  <a:lnTo>
                    <a:pt x="2566" y="114"/>
                  </a:lnTo>
                  <a:lnTo>
                    <a:pt x="2629" y="114"/>
                  </a:lnTo>
                  <a:cubicBezTo>
                    <a:pt x="2660" y="114"/>
                    <a:pt x="2686" y="89"/>
                    <a:pt x="2686" y="57"/>
                  </a:cubicBezTo>
                  <a:cubicBezTo>
                    <a:pt x="2686" y="26"/>
                    <a:pt x="2660" y="0"/>
                    <a:pt x="2629" y="0"/>
                  </a:cubicBezTo>
                  <a:lnTo>
                    <a:pt x="2130" y="0"/>
                  </a:lnTo>
                  <a:cubicBezTo>
                    <a:pt x="2098" y="0"/>
                    <a:pt x="2073" y="26"/>
                    <a:pt x="2073" y="57"/>
                  </a:cubicBezTo>
                  <a:cubicBezTo>
                    <a:pt x="2073" y="89"/>
                    <a:pt x="2098" y="114"/>
                    <a:pt x="2130" y="114"/>
                  </a:cubicBezTo>
                  <a:lnTo>
                    <a:pt x="2213" y="114"/>
                  </a:lnTo>
                  <a:lnTo>
                    <a:pt x="2142" y="1370"/>
                  </a:lnTo>
                  <a:lnTo>
                    <a:pt x="1655" y="1370"/>
                  </a:lnTo>
                  <a:lnTo>
                    <a:pt x="1586" y="114"/>
                  </a:lnTo>
                  <a:lnTo>
                    <a:pt x="1649" y="114"/>
                  </a:lnTo>
                  <a:cubicBezTo>
                    <a:pt x="1681" y="114"/>
                    <a:pt x="1706" y="89"/>
                    <a:pt x="1706" y="57"/>
                  </a:cubicBezTo>
                  <a:cubicBezTo>
                    <a:pt x="1706" y="26"/>
                    <a:pt x="1681" y="0"/>
                    <a:pt x="1649" y="0"/>
                  </a:cubicBezTo>
                  <a:lnTo>
                    <a:pt x="1150" y="0"/>
                  </a:lnTo>
                  <a:cubicBezTo>
                    <a:pt x="1119" y="0"/>
                    <a:pt x="1093" y="26"/>
                    <a:pt x="1093" y="57"/>
                  </a:cubicBezTo>
                  <a:cubicBezTo>
                    <a:pt x="1093" y="89"/>
                    <a:pt x="1119" y="114"/>
                    <a:pt x="1150" y="114"/>
                  </a:cubicBezTo>
                  <a:lnTo>
                    <a:pt x="1233" y="114"/>
                  </a:lnTo>
                  <a:lnTo>
                    <a:pt x="1163" y="1370"/>
                  </a:lnTo>
                  <a:lnTo>
                    <a:pt x="682" y="1370"/>
                  </a:lnTo>
                  <a:lnTo>
                    <a:pt x="612" y="114"/>
                  </a:lnTo>
                  <a:lnTo>
                    <a:pt x="688" y="114"/>
                  </a:lnTo>
                  <a:cubicBezTo>
                    <a:pt x="719" y="114"/>
                    <a:pt x="745" y="89"/>
                    <a:pt x="745" y="57"/>
                  </a:cubicBezTo>
                  <a:cubicBezTo>
                    <a:pt x="745" y="26"/>
                    <a:pt x="719" y="0"/>
                    <a:pt x="688" y="0"/>
                  </a:cubicBezTo>
                  <a:lnTo>
                    <a:pt x="189" y="0"/>
                  </a:lnTo>
                  <a:cubicBezTo>
                    <a:pt x="157" y="0"/>
                    <a:pt x="132" y="26"/>
                    <a:pt x="132" y="57"/>
                  </a:cubicBezTo>
                  <a:cubicBezTo>
                    <a:pt x="132" y="89"/>
                    <a:pt x="157" y="114"/>
                    <a:pt x="189" y="114"/>
                  </a:cubicBezTo>
                  <a:lnTo>
                    <a:pt x="260" y="114"/>
                  </a:lnTo>
                  <a:lnTo>
                    <a:pt x="189" y="1370"/>
                  </a:lnTo>
                  <a:lnTo>
                    <a:pt x="121" y="1370"/>
                  </a:lnTo>
                  <a:cubicBezTo>
                    <a:pt x="54" y="1370"/>
                    <a:pt x="0" y="1424"/>
                    <a:pt x="0" y="1490"/>
                  </a:cubicBezTo>
                  <a:cubicBezTo>
                    <a:pt x="0" y="1557"/>
                    <a:pt x="54" y="1611"/>
                    <a:pt x="121" y="1611"/>
                  </a:cubicBezTo>
                  <a:lnTo>
                    <a:pt x="2723" y="1611"/>
                  </a:lnTo>
                  <a:cubicBezTo>
                    <a:pt x="2789" y="1611"/>
                    <a:pt x="2843" y="1557"/>
                    <a:pt x="2843" y="1490"/>
                  </a:cubicBezTo>
                  <a:cubicBezTo>
                    <a:pt x="2843" y="1424"/>
                    <a:pt x="2789" y="1370"/>
                    <a:pt x="2723" y="13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98" name="Freeform 227"/>
            <p:cNvSpPr>
              <a:spLocks/>
            </p:cNvSpPr>
            <p:nvPr/>
          </p:nvSpPr>
          <p:spPr bwMode="auto">
            <a:xfrm>
              <a:off x="4329113" y="2111376"/>
              <a:ext cx="261938" cy="14288"/>
            </a:xfrm>
            <a:custGeom>
              <a:avLst/>
              <a:gdLst>
                <a:gd name="T0" fmla="*/ 3287 w 3287"/>
                <a:gd name="T1" fmla="*/ 96 h 192"/>
                <a:gd name="T2" fmla="*/ 3191 w 3287"/>
                <a:gd name="T3" fmla="*/ 192 h 192"/>
                <a:gd name="T4" fmla="*/ 96 w 3287"/>
                <a:gd name="T5" fmla="*/ 192 h 192"/>
                <a:gd name="T6" fmla="*/ 0 w 3287"/>
                <a:gd name="T7" fmla="*/ 96 h 192"/>
                <a:gd name="T8" fmla="*/ 0 w 3287"/>
                <a:gd name="T9" fmla="*/ 96 h 192"/>
                <a:gd name="T10" fmla="*/ 96 w 3287"/>
                <a:gd name="T11" fmla="*/ 0 h 192"/>
                <a:gd name="T12" fmla="*/ 3191 w 3287"/>
                <a:gd name="T13" fmla="*/ 0 h 192"/>
                <a:gd name="T14" fmla="*/ 3287 w 3287"/>
                <a:gd name="T15" fmla="*/ 96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7" h="192">
                  <a:moveTo>
                    <a:pt x="3287" y="96"/>
                  </a:moveTo>
                  <a:cubicBezTo>
                    <a:pt x="3287" y="149"/>
                    <a:pt x="3244" y="192"/>
                    <a:pt x="3191" y="192"/>
                  </a:cubicBezTo>
                  <a:lnTo>
                    <a:pt x="96" y="192"/>
                  </a:lnTo>
                  <a:cubicBezTo>
                    <a:pt x="43" y="192"/>
                    <a:pt x="0" y="149"/>
                    <a:pt x="0" y="96"/>
                  </a:cubicBezTo>
                  <a:lnTo>
                    <a:pt x="0" y="96"/>
                  </a:lnTo>
                  <a:cubicBezTo>
                    <a:pt x="0" y="43"/>
                    <a:pt x="43" y="0"/>
                    <a:pt x="96" y="0"/>
                  </a:cubicBezTo>
                  <a:lnTo>
                    <a:pt x="3191" y="0"/>
                  </a:lnTo>
                  <a:cubicBezTo>
                    <a:pt x="3244" y="0"/>
                    <a:pt x="3287" y="43"/>
                    <a:pt x="3287"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99" name="Freeform 228"/>
            <p:cNvSpPr>
              <a:spLocks noEditPoints="1"/>
            </p:cNvSpPr>
            <p:nvPr/>
          </p:nvSpPr>
          <p:spPr bwMode="auto">
            <a:xfrm>
              <a:off x="4324350" y="1870076"/>
              <a:ext cx="271463" cy="93663"/>
            </a:xfrm>
            <a:custGeom>
              <a:avLst/>
              <a:gdLst>
                <a:gd name="T0" fmla="*/ 1736 w 3402"/>
                <a:gd name="T1" fmla="*/ 1004 h 1184"/>
                <a:gd name="T2" fmla="*/ 1736 w 3402"/>
                <a:gd name="T3" fmla="*/ 923 h 1184"/>
                <a:gd name="T4" fmla="*/ 1877 w 3402"/>
                <a:gd name="T5" fmla="*/ 777 h 1184"/>
                <a:gd name="T6" fmla="*/ 1745 w 3402"/>
                <a:gd name="T7" fmla="*/ 630 h 1184"/>
                <a:gd name="T8" fmla="*/ 1650 w 3402"/>
                <a:gd name="T9" fmla="*/ 562 h 1184"/>
                <a:gd name="T10" fmla="*/ 1718 w 3402"/>
                <a:gd name="T11" fmla="*/ 518 h 1184"/>
                <a:gd name="T12" fmla="*/ 1832 w 3402"/>
                <a:gd name="T13" fmla="*/ 545 h 1184"/>
                <a:gd name="T14" fmla="*/ 1855 w 3402"/>
                <a:gd name="T15" fmla="*/ 456 h 1184"/>
                <a:gd name="T16" fmla="*/ 1740 w 3402"/>
                <a:gd name="T17" fmla="*/ 430 h 1184"/>
                <a:gd name="T18" fmla="*/ 1740 w 3402"/>
                <a:gd name="T19" fmla="*/ 360 h 1184"/>
                <a:gd name="T20" fmla="*/ 1663 w 3402"/>
                <a:gd name="T21" fmla="*/ 360 h 1184"/>
                <a:gd name="T22" fmla="*/ 1663 w 3402"/>
                <a:gd name="T23" fmla="*/ 435 h 1184"/>
                <a:gd name="T24" fmla="*/ 1530 w 3402"/>
                <a:gd name="T25" fmla="*/ 576 h 1184"/>
                <a:gd name="T26" fmla="*/ 1672 w 3402"/>
                <a:gd name="T27" fmla="*/ 720 h 1184"/>
                <a:gd name="T28" fmla="*/ 1755 w 3402"/>
                <a:gd name="T29" fmla="*/ 788 h 1184"/>
                <a:gd name="T30" fmla="*/ 1680 w 3402"/>
                <a:gd name="T31" fmla="*/ 837 h 1184"/>
                <a:gd name="T32" fmla="*/ 1549 w 3402"/>
                <a:gd name="T33" fmla="*/ 803 h 1184"/>
                <a:gd name="T34" fmla="*/ 1525 w 3402"/>
                <a:gd name="T35" fmla="*/ 895 h 1184"/>
                <a:gd name="T36" fmla="*/ 1659 w 3402"/>
                <a:gd name="T37" fmla="*/ 929 h 1184"/>
                <a:gd name="T38" fmla="*/ 1659 w 3402"/>
                <a:gd name="T39" fmla="*/ 1004 h 1184"/>
                <a:gd name="T40" fmla="*/ 1736 w 3402"/>
                <a:gd name="T41" fmla="*/ 1004 h 1184"/>
                <a:gd name="T42" fmla="*/ 3402 w 3402"/>
                <a:gd name="T43" fmla="*/ 925 h 1184"/>
                <a:gd name="T44" fmla="*/ 3245 w 3402"/>
                <a:gd name="T45" fmla="*/ 1184 h 1184"/>
                <a:gd name="T46" fmla="*/ 102 w 3402"/>
                <a:gd name="T47" fmla="*/ 1184 h 1184"/>
                <a:gd name="T48" fmla="*/ 0 w 3402"/>
                <a:gd name="T49" fmla="*/ 907 h 1184"/>
                <a:gd name="T50" fmla="*/ 1695 w 3402"/>
                <a:gd name="T51" fmla="*/ 0 h 1184"/>
                <a:gd name="T52" fmla="*/ 3402 w 3402"/>
                <a:gd name="T53" fmla="*/ 925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02" h="1184">
                  <a:moveTo>
                    <a:pt x="1736" y="1004"/>
                  </a:moveTo>
                  <a:lnTo>
                    <a:pt x="1736" y="923"/>
                  </a:lnTo>
                  <a:cubicBezTo>
                    <a:pt x="1827" y="907"/>
                    <a:pt x="1877" y="848"/>
                    <a:pt x="1877" y="777"/>
                  </a:cubicBezTo>
                  <a:cubicBezTo>
                    <a:pt x="1877" y="706"/>
                    <a:pt x="1839" y="663"/>
                    <a:pt x="1745" y="630"/>
                  </a:cubicBezTo>
                  <a:cubicBezTo>
                    <a:pt x="1678" y="605"/>
                    <a:pt x="1650" y="588"/>
                    <a:pt x="1650" y="562"/>
                  </a:cubicBezTo>
                  <a:cubicBezTo>
                    <a:pt x="1650" y="540"/>
                    <a:pt x="1667" y="518"/>
                    <a:pt x="1718" y="518"/>
                  </a:cubicBezTo>
                  <a:cubicBezTo>
                    <a:pt x="1775" y="518"/>
                    <a:pt x="1811" y="536"/>
                    <a:pt x="1832" y="545"/>
                  </a:cubicBezTo>
                  <a:lnTo>
                    <a:pt x="1855" y="456"/>
                  </a:lnTo>
                  <a:cubicBezTo>
                    <a:pt x="1828" y="443"/>
                    <a:pt x="1793" y="432"/>
                    <a:pt x="1740" y="430"/>
                  </a:cubicBezTo>
                  <a:lnTo>
                    <a:pt x="1740" y="360"/>
                  </a:lnTo>
                  <a:lnTo>
                    <a:pt x="1663" y="360"/>
                  </a:lnTo>
                  <a:lnTo>
                    <a:pt x="1663" y="435"/>
                  </a:lnTo>
                  <a:cubicBezTo>
                    <a:pt x="1579" y="452"/>
                    <a:pt x="1530" y="506"/>
                    <a:pt x="1530" y="576"/>
                  </a:cubicBezTo>
                  <a:cubicBezTo>
                    <a:pt x="1530" y="652"/>
                    <a:pt x="1587" y="692"/>
                    <a:pt x="1672" y="720"/>
                  </a:cubicBezTo>
                  <a:cubicBezTo>
                    <a:pt x="1730" y="739"/>
                    <a:pt x="1755" y="759"/>
                    <a:pt x="1755" y="788"/>
                  </a:cubicBezTo>
                  <a:cubicBezTo>
                    <a:pt x="1755" y="820"/>
                    <a:pt x="1724" y="837"/>
                    <a:pt x="1680" y="837"/>
                  </a:cubicBezTo>
                  <a:cubicBezTo>
                    <a:pt x="1628" y="837"/>
                    <a:pt x="1582" y="821"/>
                    <a:pt x="1549" y="803"/>
                  </a:cubicBezTo>
                  <a:lnTo>
                    <a:pt x="1525" y="895"/>
                  </a:lnTo>
                  <a:cubicBezTo>
                    <a:pt x="1555" y="912"/>
                    <a:pt x="1606" y="926"/>
                    <a:pt x="1659" y="929"/>
                  </a:cubicBezTo>
                  <a:lnTo>
                    <a:pt x="1659" y="1004"/>
                  </a:lnTo>
                  <a:lnTo>
                    <a:pt x="1736" y="1004"/>
                  </a:lnTo>
                  <a:close/>
                  <a:moveTo>
                    <a:pt x="3402" y="925"/>
                  </a:moveTo>
                  <a:lnTo>
                    <a:pt x="3245" y="1184"/>
                  </a:lnTo>
                  <a:lnTo>
                    <a:pt x="102" y="1184"/>
                  </a:lnTo>
                  <a:lnTo>
                    <a:pt x="0" y="907"/>
                  </a:lnTo>
                  <a:lnTo>
                    <a:pt x="1695" y="0"/>
                  </a:lnTo>
                  <a:lnTo>
                    <a:pt x="3402" y="9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300" name="Freeform 13" descr="Picture representing Insurance"/>
          <p:cNvSpPr>
            <a:spLocks noEditPoints="1"/>
          </p:cNvSpPr>
          <p:nvPr/>
        </p:nvSpPr>
        <p:spPr bwMode="auto">
          <a:xfrm>
            <a:off x="6665987" y="5882588"/>
            <a:ext cx="556616" cy="428465"/>
          </a:xfrm>
          <a:custGeom>
            <a:avLst/>
            <a:gdLst>
              <a:gd name="T0" fmla="*/ 1813 w 3603"/>
              <a:gd name="T1" fmla="*/ 1346 h 2697"/>
              <a:gd name="T2" fmla="*/ 1755 w 3603"/>
              <a:gd name="T3" fmla="*/ 455 h 2697"/>
              <a:gd name="T4" fmla="*/ 1891 w 3603"/>
              <a:gd name="T5" fmla="*/ 1078 h 2697"/>
              <a:gd name="T6" fmla="*/ 1735 w 3603"/>
              <a:gd name="T7" fmla="*/ 1738 h 2697"/>
              <a:gd name="T8" fmla="*/ 1759 w 3603"/>
              <a:gd name="T9" fmla="*/ 2539 h 2697"/>
              <a:gd name="T10" fmla="*/ 1850 w 3603"/>
              <a:gd name="T11" fmla="*/ 2539 h 2697"/>
              <a:gd name="T12" fmla="*/ 1859 w 3603"/>
              <a:gd name="T13" fmla="*/ 2123 h 2697"/>
              <a:gd name="T14" fmla="*/ 1859 w 3603"/>
              <a:gd name="T15" fmla="*/ 357 h 2697"/>
              <a:gd name="T16" fmla="*/ 1823 w 3603"/>
              <a:gd name="T17" fmla="*/ 1 h 2697"/>
              <a:gd name="T18" fmla="*/ 1717 w 3603"/>
              <a:gd name="T19" fmla="*/ 344 h 2697"/>
              <a:gd name="T20" fmla="*/ 3164 w 3603"/>
              <a:gd name="T21" fmla="*/ 406 h 2697"/>
              <a:gd name="T22" fmla="*/ 3430 w 3603"/>
              <a:gd name="T23" fmla="*/ 420 h 2697"/>
              <a:gd name="T24" fmla="*/ 3567 w 3603"/>
              <a:gd name="T25" fmla="*/ 216 h 2697"/>
              <a:gd name="T26" fmla="*/ 2658 w 3603"/>
              <a:gd name="T27" fmla="*/ 170 h 2697"/>
              <a:gd name="T28" fmla="*/ 1991 w 3603"/>
              <a:gd name="T29" fmla="*/ 545 h 2697"/>
              <a:gd name="T30" fmla="*/ 2174 w 3603"/>
              <a:gd name="T31" fmla="*/ 1009 h 2697"/>
              <a:gd name="T32" fmla="*/ 2690 w 3603"/>
              <a:gd name="T33" fmla="*/ 817 h 2697"/>
              <a:gd name="T34" fmla="*/ 3250 w 3603"/>
              <a:gd name="T35" fmla="*/ 813 h 2697"/>
              <a:gd name="T36" fmla="*/ 3222 w 3603"/>
              <a:gd name="T37" fmla="*/ 677 h 2697"/>
              <a:gd name="T38" fmla="*/ 2843 w 3603"/>
              <a:gd name="T39" fmla="*/ 461 h 2697"/>
              <a:gd name="T40" fmla="*/ 3427 w 3603"/>
              <a:gd name="T41" fmla="*/ 623 h 2697"/>
              <a:gd name="T42" fmla="*/ 1648 w 3603"/>
              <a:gd name="T43" fmla="*/ 647 h 2697"/>
              <a:gd name="T44" fmla="*/ 1091 w 3603"/>
              <a:gd name="T45" fmla="*/ 168 h 2697"/>
              <a:gd name="T46" fmla="*/ 132 w 3603"/>
              <a:gd name="T47" fmla="*/ 247 h 2697"/>
              <a:gd name="T48" fmla="*/ 97 w 3603"/>
              <a:gd name="T49" fmla="*/ 394 h 2697"/>
              <a:gd name="T50" fmla="*/ 639 w 3603"/>
              <a:gd name="T51" fmla="*/ 324 h 2697"/>
              <a:gd name="T52" fmla="*/ 21 w 3603"/>
              <a:gd name="T53" fmla="*/ 425 h 2697"/>
              <a:gd name="T54" fmla="*/ 346 w 3603"/>
              <a:gd name="T55" fmla="*/ 650 h 2697"/>
              <a:gd name="T56" fmla="*/ 727 w 3603"/>
              <a:gd name="T57" fmla="*/ 480 h 2697"/>
              <a:gd name="T58" fmla="*/ 238 w 3603"/>
              <a:gd name="T59" fmla="*/ 686 h 2697"/>
              <a:gd name="T60" fmla="*/ 518 w 3603"/>
              <a:gd name="T61" fmla="*/ 831 h 2697"/>
              <a:gd name="T62" fmla="*/ 1084 w 3603"/>
              <a:gd name="T63" fmla="*/ 957 h 2697"/>
              <a:gd name="T64" fmla="*/ 1576 w 3603"/>
              <a:gd name="T65" fmla="*/ 916 h 2697"/>
              <a:gd name="T66" fmla="*/ 1920 w 3603"/>
              <a:gd name="T67" fmla="*/ 1106 h 2697"/>
              <a:gd name="T68" fmla="*/ 1872 w 3603"/>
              <a:gd name="T69" fmla="*/ 1336 h 2697"/>
              <a:gd name="T70" fmla="*/ 2142 w 3603"/>
              <a:gd name="T71" fmla="*/ 1204 h 2697"/>
              <a:gd name="T72" fmla="*/ 2191 w 3603"/>
              <a:gd name="T73" fmla="*/ 1497 h 2697"/>
              <a:gd name="T74" fmla="*/ 2312 w 3603"/>
              <a:gd name="T75" fmla="*/ 1567 h 2697"/>
              <a:gd name="T76" fmla="*/ 2316 w 3603"/>
              <a:gd name="T77" fmla="*/ 1118 h 2697"/>
              <a:gd name="T78" fmla="*/ 1717 w 3603"/>
              <a:gd name="T79" fmla="*/ 2520 h 2697"/>
              <a:gd name="T80" fmla="*/ 1950 w 3603"/>
              <a:gd name="T81" fmla="*/ 2017 h 2697"/>
              <a:gd name="T82" fmla="*/ 1606 w 3603"/>
              <a:gd name="T83" fmla="*/ 1895 h 2697"/>
              <a:gd name="T84" fmla="*/ 1460 w 3603"/>
              <a:gd name="T85" fmla="*/ 1801 h 2697"/>
              <a:gd name="T86" fmla="*/ 1679 w 3603"/>
              <a:gd name="T87" fmla="*/ 2060 h 2697"/>
              <a:gd name="T88" fmla="*/ 1917 w 3603"/>
              <a:gd name="T89" fmla="*/ 2108 h 2697"/>
              <a:gd name="T90" fmla="*/ 1953 w 3603"/>
              <a:gd name="T91" fmla="*/ 2333 h 2697"/>
              <a:gd name="T92" fmla="*/ 1936 w 3603"/>
              <a:gd name="T93" fmla="*/ 2380 h 2697"/>
              <a:gd name="T94" fmla="*/ 1714 w 3603"/>
              <a:gd name="T95" fmla="*/ 2269 h 2697"/>
              <a:gd name="T96" fmla="*/ 1590 w 3603"/>
              <a:gd name="T97" fmla="*/ 2086 h 2697"/>
              <a:gd name="T98" fmla="*/ 1670 w 3603"/>
              <a:gd name="T99" fmla="*/ 2342 h 2697"/>
              <a:gd name="T100" fmla="*/ 1892 w 3603"/>
              <a:gd name="T101" fmla="*/ 2461 h 2697"/>
              <a:gd name="T102" fmla="*/ 1960 w 3603"/>
              <a:gd name="T103" fmla="*/ 2420 h 2697"/>
              <a:gd name="T104" fmla="*/ 1841 w 3603"/>
              <a:gd name="T105" fmla="*/ 1568 h 2697"/>
              <a:gd name="T106" fmla="*/ 1396 w 3603"/>
              <a:gd name="T107" fmla="*/ 1476 h 2697"/>
              <a:gd name="T108" fmla="*/ 1493 w 3603"/>
              <a:gd name="T109" fmla="*/ 1211 h 2697"/>
              <a:gd name="T110" fmla="*/ 1754 w 3603"/>
              <a:gd name="T111" fmla="*/ 1322 h 2697"/>
              <a:gd name="T112" fmla="*/ 1658 w 3603"/>
              <a:gd name="T113" fmla="*/ 1091 h 2697"/>
              <a:gd name="T114" fmla="*/ 1232 w 3603"/>
              <a:gd name="T115" fmla="*/ 1212 h 2697"/>
              <a:gd name="T116" fmla="*/ 1463 w 3603"/>
              <a:gd name="T117" fmla="*/ 1669 h 2697"/>
              <a:gd name="T118" fmla="*/ 1886 w 3603"/>
              <a:gd name="T119" fmla="*/ 1695 h 2697"/>
              <a:gd name="T120" fmla="*/ 2003 w 3603"/>
              <a:gd name="T121" fmla="*/ 1895 h 2697"/>
              <a:gd name="T122" fmla="*/ 2135 w 3603"/>
              <a:gd name="T123" fmla="*/ 1883 h 2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03" h="2697">
                <a:moveTo>
                  <a:pt x="1761" y="1378"/>
                </a:moveTo>
                <a:lnTo>
                  <a:pt x="1752" y="1383"/>
                </a:lnTo>
                <a:lnTo>
                  <a:pt x="1744" y="1387"/>
                </a:lnTo>
                <a:lnTo>
                  <a:pt x="1735" y="1391"/>
                </a:lnTo>
                <a:lnTo>
                  <a:pt x="1726" y="1395"/>
                </a:lnTo>
                <a:lnTo>
                  <a:pt x="1730" y="1533"/>
                </a:lnTo>
                <a:lnTo>
                  <a:pt x="1730" y="1533"/>
                </a:lnTo>
                <a:lnTo>
                  <a:pt x="1736" y="1533"/>
                </a:lnTo>
                <a:lnTo>
                  <a:pt x="1742" y="1533"/>
                </a:lnTo>
                <a:lnTo>
                  <a:pt x="1757" y="1531"/>
                </a:lnTo>
                <a:lnTo>
                  <a:pt x="1773" y="1530"/>
                </a:lnTo>
                <a:lnTo>
                  <a:pt x="1788" y="1530"/>
                </a:lnTo>
                <a:lnTo>
                  <a:pt x="1804" y="1530"/>
                </a:lnTo>
                <a:lnTo>
                  <a:pt x="1820" y="1530"/>
                </a:lnTo>
                <a:lnTo>
                  <a:pt x="1836" y="1530"/>
                </a:lnTo>
                <a:lnTo>
                  <a:pt x="1851" y="1531"/>
                </a:lnTo>
                <a:lnTo>
                  <a:pt x="1866" y="1533"/>
                </a:lnTo>
                <a:lnTo>
                  <a:pt x="1873" y="1533"/>
                </a:lnTo>
                <a:lnTo>
                  <a:pt x="1879" y="1533"/>
                </a:lnTo>
                <a:lnTo>
                  <a:pt x="1879" y="1533"/>
                </a:lnTo>
                <a:lnTo>
                  <a:pt x="1882" y="1395"/>
                </a:lnTo>
                <a:lnTo>
                  <a:pt x="1874" y="1391"/>
                </a:lnTo>
                <a:lnTo>
                  <a:pt x="1865" y="1387"/>
                </a:lnTo>
                <a:lnTo>
                  <a:pt x="1857" y="1383"/>
                </a:lnTo>
                <a:lnTo>
                  <a:pt x="1848" y="1378"/>
                </a:lnTo>
                <a:lnTo>
                  <a:pt x="1835" y="1368"/>
                </a:lnTo>
                <a:lnTo>
                  <a:pt x="1824" y="1357"/>
                </a:lnTo>
                <a:lnTo>
                  <a:pt x="1813" y="1346"/>
                </a:lnTo>
                <a:lnTo>
                  <a:pt x="1804" y="1332"/>
                </a:lnTo>
                <a:lnTo>
                  <a:pt x="1796" y="1346"/>
                </a:lnTo>
                <a:lnTo>
                  <a:pt x="1785" y="1357"/>
                </a:lnTo>
                <a:lnTo>
                  <a:pt x="1773" y="1368"/>
                </a:lnTo>
                <a:lnTo>
                  <a:pt x="1761" y="1378"/>
                </a:lnTo>
                <a:close/>
                <a:moveTo>
                  <a:pt x="1891" y="1078"/>
                </a:moveTo>
                <a:lnTo>
                  <a:pt x="1904" y="549"/>
                </a:lnTo>
                <a:lnTo>
                  <a:pt x="1904" y="539"/>
                </a:lnTo>
                <a:lnTo>
                  <a:pt x="1903" y="527"/>
                </a:lnTo>
                <a:lnTo>
                  <a:pt x="1900" y="517"/>
                </a:lnTo>
                <a:lnTo>
                  <a:pt x="1897" y="508"/>
                </a:lnTo>
                <a:lnTo>
                  <a:pt x="1893" y="498"/>
                </a:lnTo>
                <a:lnTo>
                  <a:pt x="1889" y="489"/>
                </a:lnTo>
                <a:lnTo>
                  <a:pt x="1882" y="481"/>
                </a:lnTo>
                <a:lnTo>
                  <a:pt x="1876" y="474"/>
                </a:lnTo>
                <a:lnTo>
                  <a:pt x="1869" y="466"/>
                </a:lnTo>
                <a:lnTo>
                  <a:pt x="1861" y="460"/>
                </a:lnTo>
                <a:lnTo>
                  <a:pt x="1852" y="455"/>
                </a:lnTo>
                <a:lnTo>
                  <a:pt x="1844" y="450"/>
                </a:lnTo>
                <a:lnTo>
                  <a:pt x="1835" y="447"/>
                </a:lnTo>
                <a:lnTo>
                  <a:pt x="1825" y="444"/>
                </a:lnTo>
                <a:lnTo>
                  <a:pt x="1814" y="443"/>
                </a:lnTo>
                <a:lnTo>
                  <a:pt x="1804" y="442"/>
                </a:lnTo>
                <a:lnTo>
                  <a:pt x="1794" y="443"/>
                </a:lnTo>
                <a:lnTo>
                  <a:pt x="1783" y="444"/>
                </a:lnTo>
                <a:lnTo>
                  <a:pt x="1774" y="447"/>
                </a:lnTo>
                <a:lnTo>
                  <a:pt x="1765" y="450"/>
                </a:lnTo>
                <a:lnTo>
                  <a:pt x="1755" y="455"/>
                </a:lnTo>
                <a:lnTo>
                  <a:pt x="1747" y="460"/>
                </a:lnTo>
                <a:lnTo>
                  <a:pt x="1740" y="466"/>
                </a:lnTo>
                <a:lnTo>
                  <a:pt x="1733" y="474"/>
                </a:lnTo>
                <a:lnTo>
                  <a:pt x="1727" y="481"/>
                </a:lnTo>
                <a:lnTo>
                  <a:pt x="1720" y="489"/>
                </a:lnTo>
                <a:lnTo>
                  <a:pt x="1715" y="498"/>
                </a:lnTo>
                <a:lnTo>
                  <a:pt x="1711" y="508"/>
                </a:lnTo>
                <a:lnTo>
                  <a:pt x="1708" y="517"/>
                </a:lnTo>
                <a:lnTo>
                  <a:pt x="1706" y="527"/>
                </a:lnTo>
                <a:lnTo>
                  <a:pt x="1705" y="539"/>
                </a:lnTo>
                <a:lnTo>
                  <a:pt x="1704" y="549"/>
                </a:lnTo>
                <a:lnTo>
                  <a:pt x="1717" y="1078"/>
                </a:lnTo>
                <a:lnTo>
                  <a:pt x="1730" y="1087"/>
                </a:lnTo>
                <a:lnTo>
                  <a:pt x="1742" y="1095"/>
                </a:lnTo>
                <a:lnTo>
                  <a:pt x="1754" y="1105"/>
                </a:lnTo>
                <a:lnTo>
                  <a:pt x="1766" y="1116"/>
                </a:lnTo>
                <a:lnTo>
                  <a:pt x="1777" y="1127"/>
                </a:lnTo>
                <a:lnTo>
                  <a:pt x="1786" y="1138"/>
                </a:lnTo>
                <a:lnTo>
                  <a:pt x="1796" y="1151"/>
                </a:lnTo>
                <a:lnTo>
                  <a:pt x="1804" y="1164"/>
                </a:lnTo>
                <a:lnTo>
                  <a:pt x="1812" y="1151"/>
                </a:lnTo>
                <a:lnTo>
                  <a:pt x="1821" y="1138"/>
                </a:lnTo>
                <a:lnTo>
                  <a:pt x="1832" y="1127"/>
                </a:lnTo>
                <a:lnTo>
                  <a:pt x="1843" y="1116"/>
                </a:lnTo>
                <a:lnTo>
                  <a:pt x="1855" y="1105"/>
                </a:lnTo>
                <a:lnTo>
                  <a:pt x="1866" y="1095"/>
                </a:lnTo>
                <a:lnTo>
                  <a:pt x="1878" y="1087"/>
                </a:lnTo>
                <a:lnTo>
                  <a:pt x="1891" y="1078"/>
                </a:lnTo>
                <a:close/>
                <a:moveTo>
                  <a:pt x="1754" y="1936"/>
                </a:moveTo>
                <a:lnTo>
                  <a:pt x="1755" y="1936"/>
                </a:lnTo>
                <a:lnTo>
                  <a:pt x="1756" y="1936"/>
                </a:lnTo>
                <a:lnTo>
                  <a:pt x="1767" y="1938"/>
                </a:lnTo>
                <a:lnTo>
                  <a:pt x="1778" y="1939"/>
                </a:lnTo>
                <a:lnTo>
                  <a:pt x="1791" y="1940"/>
                </a:lnTo>
                <a:lnTo>
                  <a:pt x="1803" y="1941"/>
                </a:lnTo>
                <a:lnTo>
                  <a:pt x="1804" y="1942"/>
                </a:lnTo>
                <a:lnTo>
                  <a:pt x="1804" y="1942"/>
                </a:lnTo>
                <a:lnTo>
                  <a:pt x="1819" y="1943"/>
                </a:lnTo>
                <a:lnTo>
                  <a:pt x="1836" y="1945"/>
                </a:lnTo>
                <a:lnTo>
                  <a:pt x="1851" y="1947"/>
                </a:lnTo>
                <a:lnTo>
                  <a:pt x="1869" y="1949"/>
                </a:lnTo>
                <a:lnTo>
                  <a:pt x="1869" y="1933"/>
                </a:lnTo>
                <a:lnTo>
                  <a:pt x="1874" y="1741"/>
                </a:lnTo>
                <a:lnTo>
                  <a:pt x="1874" y="1738"/>
                </a:lnTo>
                <a:lnTo>
                  <a:pt x="1864" y="1737"/>
                </a:lnTo>
                <a:lnTo>
                  <a:pt x="1853" y="1737"/>
                </a:lnTo>
                <a:lnTo>
                  <a:pt x="1842" y="1736"/>
                </a:lnTo>
                <a:lnTo>
                  <a:pt x="1831" y="1736"/>
                </a:lnTo>
                <a:lnTo>
                  <a:pt x="1817" y="1736"/>
                </a:lnTo>
                <a:lnTo>
                  <a:pt x="1804" y="1737"/>
                </a:lnTo>
                <a:lnTo>
                  <a:pt x="1791" y="1736"/>
                </a:lnTo>
                <a:lnTo>
                  <a:pt x="1777" y="1736"/>
                </a:lnTo>
                <a:lnTo>
                  <a:pt x="1766" y="1736"/>
                </a:lnTo>
                <a:lnTo>
                  <a:pt x="1755" y="1737"/>
                </a:lnTo>
                <a:lnTo>
                  <a:pt x="1744" y="1737"/>
                </a:lnTo>
                <a:lnTo>
                  <a:pt x="1735" y="1738"/>
                </a:lnTo>
                <a:lnTo>
                  <a:pt x="1735" y="1741"/>
                </a:lnTo>
                <a:lnTo>
                  <a:pt x="1739" y="1933"/>
                </a:lnTo>
                <a:lnTo>
                  <a:pt x="1747" y="1935"/>
                </a:lnTo>
                <a:lnTo>
                  <a:pt x="1754" y="1936"/>
                </a:lnTo>
                <a:close/>
                <a:moveTo>
                  <a:pt x="1847" y="2483"/>
                </a:moveTo>
                <a:lnTo>
                  <a:pt x="1847" y="2479"/>
                </a:lnTo>
                <a:lnTo>
                  <a:pt x="1848" y="2475"/>
                </a:lnTo>
                <a:lnTo>
                  <a:pt x="1847" y="2471"/>
                </a:lnTo>
                <a:lnTo>
                  <a:pt x="1841" y="2462"/>
                </a:lnTo>
                <a:lnTo>
                  <a:pt x="1831" y="2452"/>
                </a:lnTo>
                <a:lnTo>
                  <a:pt x="1826" y="2448"/>
                </a:lnTo>
                <a:lnTo>
                  <a:pt x="1818" y="2443"/>
                </a:lnTo>
                <a:lnTo>
                  <a:pt x="1811" y="2439"/>
                </a:lnTo>
                <a:lnTo>
                  <a:pt x="1804" y="2436"/>
                </a:lnTo>
                <a:lnTo>
                  <a:pt x="1797" y="2439"/>
                </a:lnTo>
                <a:lnTo>
                  <a:pt x="1789" y="2443"/>
                </a:lnTo>
                <a:lnTo>
                  <a:pt x="1783" y="2448"/>
                </a:lnTo>
                <a:lnTo>
                  <a:pt x="1777" y="2452"/>
                </a:lnTo>
                <a:lnTo>
                  <a:pt x="1768" y="2462"/>
                </a:lnTo>
                <a:lnTo>
                  <a:pt x="1762" y="2471"/>
                </a:lnTo>
                <a:lnTo>
                  <a:pt x="1761" y="2475"/>
                </a:lnTo>
                <a:lnTo>
                  <a:pt x="1761" y="2479"/>
                </a:lnTo>
                <a:lnTo>
                  <a:pt x="1762" y="2483"/>
                </a:lnTo>
                <a:lnTo>
                  <a:pt x="1763" y="2496"/>
                </a:lnTo>
                <a:lnTo>
                  <a:pt x="1764" y="2512"/>
                </a:lnTo>
                <a:lnTo>
                  <a:pt x="1763" y="2521"/>
                </a:lnTo>
                <a:lnTo>
                  <a:pt x="1761" y="2529"/>
                </a:lnTo>
                <a:lnTo>
                  <a:pt x="1759" y="2539"/>
                </a:lnTo>
                <a:lnTo>
                  <a:pt x="1755" y="2547"/>
                </a:lnTo>
                <a:lnTo>
                  <a:pt x="1756" y="2590"/>
                </a:lnTo>
                <a:lnTo>
                  <a:pt x="1757" y="2612"/>
                </a:lnTo>
                <a:lnTo>
                  <a:pt x="1761" y="2632"/>
                </a:lnTo>
                <a:lnTo>
                  <a:pt x="1765" y="2650"/>
                </a:lnTo>
                <a:lnTo>
                  <a:pt x="1771" y="2666"/>
                </a:lnTo>
                <a:lnTo>
                  <a:pt x="1774" y="2673"/>
                </a:lnTo>
                <a:lnTo>
                  <a:pt x="1778" y="2679"/>
                </a:lnTo>
                <a:lnTo>
                  <a:pt x="1782" y="2684"/>
                </a:lnTo>
                <a:lnTo>
                  <a:pt x="1786" y="2688"/>
                </a:lnTo>
                <a:lnTo>
                  <a:pt x="1791" y="2693"/>
                </a:lnTo>
                <a:lnTo>
                  <a:pt x="1795" y="2695"/>
                </a:lnTo>
                <a:lnTo>
                  <a:pt x="1800" y="2697"/>
                </a:lnTo>
                <a:lnTo>
                  <a:pt x="1804" y="2697"/>
                </a:lnTo>
                <a:lnTo>
                  <a:pt x="1809" y="2697"/>
                </a:lnTo>
                <a:lnTo>
                  <a:pt x="1813" y="2695"/>
                </a:lnTo>
                <a:lnTo>
                  <a:pt x="1818" y="2693"/>
                </a:lnTo>
                <a:lnTo>
                  <a:pt x="1823" y="2688"/>
                </a:lnTo>
                <a:lnTo>
                  <a:pt x="1827" y="2684"/>
                </a:lnTo>
                <a:lnTo>
                  <a:pt x="1831" y="2679"/>
                </a:lnTo>
                <a:lnTo>
                  <a:pt x="1834" y="2673"/>
                </a:lnTo>
                <a:lnTo>
                  <a:pt x="1838" y="2666"/>
                </a:lnTo>
                <a:lnTo>
                  <a:pt x="1843" y="2650"/>
                </a:lnTo>
                <a:lnTo>
                  <a:pt x="1848" y="2632"/>
                </a:lnTo>
                <a:lnTo>
                  <a:pt x="1851" y="2612"/>
                </a:lnTo>
                <a:lnTo>
                  <a:pt x="1852" y="2590"/>
                </a:lnTo>
                <a:lnTo>
                  <a:pt x="1853" y="2547"/>
                </a:lnTo>
                <a:lnTo>
                  <a:pt x="1850" y="2539"/>
                </a:lnTo>
                <a:lnTo>
                  <a:pt x="1847" y="2529"/>
                </a:lnTo>
                <a:lnTo>
                  <a:pt x="1846" y="2521"/>
                </a:lnTo>
                <a:lnTo>
                  <a:pt x="1845" y="2512"/>
                </a:lnTo>
                <a:lnTo>
                  <a:pt x="1845" y="2496"/>
                </a:lnTo>
                <a:lnTo>
                  <a:pt x="1847" y="2483"/>
                </a:lnTo>
                <a:close/>
                <a:moveTo>
                  <a:pt x="1746" y="2209"/>
                </a:moveTo>
                <a:lnTo>
                  <a:pt x="1747" y="2243"/>
                </a:lnTo>
                <a:lnTo>
                  <a:pt x="1757" y="2246"/>
                </a:lnTo>
                <a:lnTo>
                  <a:pt x="1769" y="2250"/>
                </a:lnTo>
                <a:lnTo>
                  <a:pt x="1778" y="2252"/>
                </a:lnTo>
                <a:lnTo>
                  <a:pt x="1786" y="2254"/>
                </a:lnTo>
                <a:lnTo>
                  <a:pt x="1795" y="2256"/>
                </a:lnTo>
                <a:lnTo>
                  <a:pt x="1804" y="2259"/>
                </a:lnTo>
                <a:lnTo>
                  <a:pt x="1814" y="2261"/>
                </a:lnTo>
                <a:lnTo>
                  <a:pt x="1825" y="2264"/>
                </a:lnTo>
                <a:lnTo>
                  <a:pt x="1834" y="2267"/>
                </a:lnTo>
                <a:lnTo>
                  <a:pt x="1842" y="2270"/>
                </a:lnTo>
                <a:lnTo>
                  <a:pt x="1851" y="2274"/>
                </a:lnTo>
                <a:lnTo>
                  <a:pt x="1861" y="2278"/>
                </a:lnTo>
                <a:lnTo>
                  <a:pt x="1862" y="2243"/>
                </a:lnTo>
                <a:lnTo>
                  <a:pt x="1862" y="2215"/>
                </a:lnTo>
                <a:lnTo>
                  <a:pt x="1864" y="2152"/>
                </a:lnTo>
                <a:lnTo>
                  <a:pt x="1864" y="2146"/>
                </a:lnTo>
                <a:lnTo>
                  <a:pt x="1864" y="2135"/>
                </a:lnTo>
                <a:lnTo>
                  <a:pt x="1865" y="2122"/>
                </a:lnTo>
                <a:lnTo>
                  <a:pt x="1864" y="2122"/>
                </a:lnTo>
                <a:lnTo>
                  <a:pt x="1863" y="2122"/>
                </a:lnTo>
                <a:lnTo>
                  <a:pt x="1859" y="2123"/>
                </a:lnTo>
                <a:lnTo>
                  <a:pt x="1853" y="2123"/>
                </a:lnTo>
                <a:lnTo>
                  <a:pt x="1844" y="2124"/>
                </a:lnTo>
                <a:lnTo>
                  <a:pt x="1835" y="2125"/>
                </a:lnTo>
                <a:lnTo>
                  <a:pt x="1826" y="2125"/>
                </a:lnTo>
                <a:lnTo>
                  <a:pt x="1817" y="2126"/>
                </a:lnTo>
                <a:lnTo>
                  <a:pt x="1811" y="2126"/>
                </a:lnTo>
                <a:lnTo>
                  <a:pt x="1804" y="2127"/>
                </a:lnTo>
                <a:lnTo>
                  <a:pt x="1798" y="2126"/>
                </a:lnTo>
                <a:lnTo>
                  <a:pt x="1792" y="2126"/>
                </a:lnTo>
                <a:lnTo>
                  <a:pt x="1783" y="2125"/>
                </a:lnTo>
                <a:lnTo>
                  <a:pt x="1774" y="2125"/>
                </a:lnTo>
                <a:lnTo>
                  <a:pt x="1766" y="2124"/>
                </a:lnTo>
                <a:lnTo>
                  <a:pt x="1756" y="2123"/>
                </a:lnTo>
                <a:lnTo>
                  <a:pt x="1750" y="2123"/>
                </a:lnTo>
                <a:lnTo>
                  <a:pt x="1744" y="2122"/>
                </a:lnTo>
                <a:lnTo>
                  <a:pt x="1744" y="2135"/>
                </a:lnTo>
                <a:lnTo>
                  <a:pt x="1745" y="2152"/>
                </a:lnTo>
                <a:lnTo>
                  <a:pt x="1746" y="2209"/>
                </a:lnTo>
                <a:close/>
                <a:moveTo>
                  <a:pt x="1930" y="1965"/>
                </a:moveTo>
                <a:lnTo>
                  <a:pt x="1930" y="1965"/>
                </a:lnTo>
                <a:lnTo>
                  <a:pt x="1930" y="1965"/>
                </a:lnTo>
                <a:lnTo>
                  <a:pt x="1930" y="1965"/>
                </a:lnTo>
                <a:lnTo>
                  <a:pt x="1931" y="1965"/>
                </a:lnTo>
                <a:lnTo>
                  <a:pt x="1930" y="1965"/>
                </a:lnTo>
                <a:close/>
                <a:moveTo>
                  <a:pt x="1804" y="365"/>
                </a:moveTo>
                <a:lnTo>
                  <a:pt x="1823" y="364"/>
                </a:lnTo>
                <a:lnTo>
                  <a:pt x="1841" y="361"/>
                </a:lnTo>
                <a:lnTo>
                  <a:pt x="1859" y="357"/>
                </a:lnTo>
                <a:lnTo>
                  <a:pt x="1875" y="351"/>
                </a:lnTo>
                <a:lnTo>
                  <a:pt x="1892" y="344"/>
                </a:lnTo>
                <a:lnTo>
                  <a:pt x="1906" y="334"/>
                </a:lnTo>
                <a:lnTo>
                  <a:pt x="1921" y="324"/>
                </a:lnTo>
                <a:lnTo>
                  <a:pt x="1933" y="312"/>
                </a:lnTo>
                <a:lnTo>
                  <a:pt x="1945" y="299"/>
                </a:lnTo>
                <a:lnTo>
                  <a:pt x="1956" y="285"/>
                </a:lnTo>
                <a:lnTo>
                  <a:pt x="1965" y="269"/>
                </a:lnTo>
                <a:lnTo>
                  <a:pt x="1972" y="254"/>
                </a:lnTo>
                <a:lnTo>
                  <a:pt x="1978" y="237"/>
                </a:lnTo>
                <a:lnTo>
                  <a:pt x="1982" y="220"/>
                </a:lnTo>
                <a:lnTo>
                  <a:pt x="1986" y="201"/>
                </a:lnTo>
                <a:lnTo>
                  <a:pt x="1987" y="183"/>
                </a:lnTo>
                <a:lnTo>
                  <a:pt x="1986" y="164"/>
                </a:lnTo>
                <a:lnTo>
                  <a:pt x="1982" y="147"/>
                </a:lnTo>
                <a:lnTo>
                  <a:pt x="1978" y="129"/>
                </a:lnTo>
                <a:lnTo>
                  <a:pt x="1972" y="111"/>
                </a:lnTo>
                <a:lnTo>
                  <a:pt x="1965" y="96"/>
                </a:lnTo>
                <a:lnTo>
                  <a:pt x="1956" y="80"/>
                </a:lnTo>
                <a:lnTo>
                  <a:pt x="1945" y="67"/>
                </a:lnTo>
                <a:lnTo>
                  <a:pt x="1933" y="54"/>
                </a:lnTo>
                <a:lnTo>
                  <a:pt x="1921" y="42"/>
                </a:lnTo>
                <a:lnTo>
                  <a:pt x="1906" y="32"/>
                </a:lnTo>
                <a:lnTo>
                  <a:pt x="1892" y="23"/>
                </a:lnTo>
                <a:lnTo>
                  <a:pt x="1875" y="14"/>
                </a:lnTo>
                <a:lnTo>
                  <a:pt x="1859" y="8"/>
                </a:lnTo>
                <a:lnTo>
                  <a:pt x="1841" y="4"/>
                </a:lnTo>
                <a:lnTo>
                  <a:pt x="1823" y="1"/>
                </a:lnTo>
                <a:lnTo>
                  <a:pt x="1804" y="0"/>
                </a:lnTo>
                <a:lnTo>
                  <a:pt x="1785" y="1"/>
                </a:lnTo>
                <a:lnTo>
                  <a:pt x="1768" y="4"/>
                </a:lnTo>
                <a:lnTo>
                  <a:pt x="1750" y="8"/>
                </a:lnTo>
                <a:lnTo>
                  <a:pt x="1734" y="14"/>
                </a:lnTo>
                <a:lnTo>
                  <a:pt x="1717" y="23"/>
                </a:lnTo>
                <a:lnTo>
                  <a:pt x="1703" y="32"/>
                </a:lnTo>
                <a:lnTo>
                  <a:pt x="1688" y="42"/>
                </a:lnTo>
                <a:lnTo>
                  <a:pt x="1675" y="54"/>
                </a:lnTo>
                <a:lnTo>
                  <a:pt x="1664" y="67"/>
                </a:lnTo>
                <a:lnTo>
                  <a:pt x="1653" y="80"/>
                </a:lnTo>
                <a:lnTo>
                  <a:pt x="1644" y="96"/>
                </a:lnTo>
                <a:lnTo>
                  <a:pt x="1636" y="111"/>
                </a:lnTo>
                <a:lnTo>
                  <a:pt x="1631" y="129"/>
                </a:lnTo>
                <a:lnTo>
                  <a:pt x="1625" y="147"/>
                </a:lnTo>
                <a:lnTo>
                  <a:pt x="1622" y="164"/>
                </a:lnTo>
                <a:lnTo>
                  <a:pt x="1622" y="183"/>
                </a:lnTo>
                <a:lnTo>
                  <a:pt x="1622" y="201"/>
                </a:lnTo>
                <a:lnTo>
                  <a:pt x="1625" y="220"/>
                </a:lnTo>
                <a:lnTo>
                  <a:pt x="1631" y="237"/>
                </a:lnTo>
                <a:lnTo>
                  <a:pt x="1636" y="254"/>
                </a:lnTo>
                <a:lnTo>
                  <a:pt x="1644" y="269"/>
                </a:lnTo>
                <a:lnTo>
                  <a:pt x="1653" y="285"/>
                </a:lnTo>
                <a:lnTo>
                  <a:pt x="1664" y="299"/>
                </a:lnTo>
                <a:lnTo>
                  <a:pt x="1675" y="312"/>
                </a:lnTo>
                <a:lnTo>
                  <a:pt x="1688" y="324"/>
                </a:lnTo>
                <a:lnTo>
                  <a:pt x="1703" y="334"/>
                </a:lnTo>
                <a:lnTo>
                  <a:pt x="1717" y="344"/>
                </a:lnTo>
                <a:lnTo>
                  <a:pt x="1734" y="351"/>
                </a:lnTo>
                <a:lnTo>
                  <a:pt x="1750" y="357"/>
                </a:lnTo>
                <a:lnTo>
                  <a:pt x="1768" y="361"/>
                </a:lnTo>
                <a:lnTo>
                  <a:pt x="1785" y="364"/>
                </a:lnTo>
                <a:lnTo>
                  <a:pt x="1804" y="365"/>
                </a:lnTo>
                <a:close/>
                <a:moveTo>
                  <a:pt x="3579" y="430"/>
                </a:moveTo>
                <a:lnTo>
                  <a:pt x="3572" y="431"/>
                </a:lnTo>
                <a:lnTo>
                  <a:pt x="3566" y="433"/>
                </a:lnTo>
                <a:lnTo>
                  <a:pt x="3559" y="435"/>
                </a:lnTo>
                <a:lnTo>
                  <a:pt x="3553" y="439"/>
                </a:lnTo>
                <a:lnTo>
                  <a:pt x="3539" y="443"/>
                </a:lnTo>
                <a:lnTo>
                  <a:pt x="3524" y="447"/>
                </a:lnTo>
                <a:lnTo>
                  <a:pt x="3510" y="450"/>
                </a:lnTo>
                <a:lnTo>
                  <a:pt x="3494" y="452"/>
                </a:lnTo>
                <a:lnTo>
                  <a:pt x="3480" y="454"/>
                </a:lnTo>
                <a:lnTo>
                  <a:pt x="3464" y="455"/>
                </a:lnTo>
                <a:lnTo>
                  <a:pt x="3450" y="456"/>
                </a:lnTo>
                <a:lnTo>
                  <a:pt x="3434" y="457"/>
                </a:lnTo>
                <a:lnTo>
                  <a:pt x="3411" y="456"/>
                </a:lnTo>
                <a:lnTo>
                  <a:pt x="3386" y="455"/>
                </a:lnTo>
                <a:lnTo>
                  <a:pt x="3362" y="453"/>
                </a:lnTo>
                <a:lnTo>
                  <a:pt x="3339" y="450"/>
                </a:lnTo>
                <a:lnTo>
                  <a:pt x="3315" y="446"/>
                </a:lnTo>
                <a:lnTo>
                  <a:pt x="3291" y="441"/>
                </a:lnTo>
                <a:lnTo>
                  <a:pt x="3268" y="435"/>
                </a:lnTo>
                <a:lnTo>
                  <a:pt x="3245" y="430"/>
                </a:lnTo>
                <a:lnTo>
                  <a:pt x="3204" y="419"/>
                </a:lnTo>
                <a:lnTo>
                  <a:pt x="3164" y="406"/>
                </a:lnTo>
                <a:lnTo>
                  <a:pt x="3124" y="391"/>
                </a:lnTo>
                <a:lnTo>
                  <a:pt x="3084" y="377"/>
                </a:lnTo>
                <a:lnTo>
                  <a:pt x="3044" y="361"/>
                </a:lnTo>
                <a:lnTo>
                  <a:pt x="3004" y="345"/>
                </a:lnTo>
                <a:lnTo>
                  <a:pt x="2965" y="329"/>
                </a:lnTo>
                <a:lnTo>
                  <a:pt x="2925" y="313"/>
                </a:lnTo>
                <a:lnTo>
                  <a:pt x="2907" y="306"/>
                </a:lnTo>
                <a:lnTo>
                  <a:pt x="2890" y="299"/>
                </a:lnTo>
                <a:lnTo>
                  <a:pt x="2872" y="293"/>
                </a:lnTo>
                <a:lnTo>
                  <a:pt x="2853" y="286"/>
                </a:lnTo>
                <a:lnTo>
                  <a:pt x="2867" y="290"/>
                </a:lnTo>
                <a:lnTo>
                  <a:pt x="2880" y="295"/>
                </a:lnTo>
                <a:lnTo>
                  <a:pt x="2894" y="299"/>
                </a:lnTo>
                <a:lnTo>
                  <a:pt x="2907" y="303"/>
                </a:lnTo>
                <a:lnTo>
                  <a:pt x="2948" y="318"/>
                </a:lnTo>
                <a:lnTo>
                  <a:pt x="2989" y="331"/>
                </a:lnTo>
                <a:lnTo>
                  <a:pt x="3029" y="346"/>
                </a:lnTo>
                <a:lnTo>
                  <a:pt x="3069" y="359"/>
                </a:lnTo>
                <a:lnTo>
                  <a:pt x="3110" y="371"/>
                </a:lnTo>
                <a:lnTo>
                  <a:pt x="3151" y="384"/>
                </a:lnTo>
                <a:lnTo>
                  <a:pt x="3192" y="394"/>
                </a:lnTo>
                <a:lnTo>
                  <a:pt x="3233" y="403"/>
                </a:lnTo>
                <a:lnTo>
                  <a:pt x="3265" y="410"/>
                </a:lnTo>
                <a:lnTo>
                  <a:pt x="3297" y="415"/>
                </a:lnTo>
                <a:lnTo>
                  <a:pt x="3330" y="419"/>
                </a:lnTo>
                <a:lnTo>
                  <a:pt x="3363" y="421"/>
                </a:lnTo>
                <a:lnTo>
                  <a:pt x="3397" y="422"/>
                </a:lnTo>
                <a:lnTo>
                  <a:pt x="3430" y="420"/>
                </a:lnTo>
                <a:lnTo>
                  <a:pt x="3447" y="419"/>
                </a:lnTo>
                <a:lnTo>
                  <a:pt x="3462" y="417"/>
                </a:lnTo>
                <a:lnTo>
                  <a:pt x="3479" y="414"/>
                </a:lnTo>
                <a:lnTo>
                  <a:pt x="3495" y="411"/>
                </a:lnTo>
                <a:lnTo>
                  <a:pt x="3507" y="399"/>
                </a:lnTo>
                <a:lnTo>
                  <a:pt x="3518" y="387"/>
                </a:lnTo>
                <a:lnTo>
                  <a:pt x="3528" y="376"/>
                </a:lnTo>
                <a:lnTo>
                  <a:pt x="3539" y="362"/>
                </a:lnTo>
                <a:lnTo>
                  <a:pt x="3549" y="350"/>
                </a:lnTo>
                <a:lnTo>
                  <a:pt x="3558" y="336"/>
                </a:lnTo>
                <a:lnTo>
                  <a:pt x="3567" y="322"/>
                </a:lnTo>
                <a:lnTo>
                  <a:pt x="3574" y="309"/>
                </a:lnTo>
                <a:lnTo>
                  <a:pt x="3581" y="293"/>
                </a:lnTo>
                <a:lnTo>
                  <a:pt x="3591" y="266"/>
                </a:lnTo>
                <a:lnTo>
                  <a:pt x="3597" y="250"/>
                </a:lnTo>
                <a:lnTo>
                  <a:pt x="3601" y="235"/>
                </a:lnTo>
                <a:lnTo>
                  <a:pt x="3602" y="228"/>
                </a:lnTo>
                <a:lnTo>
                  <a:pt x="3603" y="221"/>
                </a:lnTo>
                <a:lnTo>
                  <a:pt x="3603" y="216"/>
                </a:lnTo>
                <a:lnTo>
                  <a:pt x="3603" y="210"/>
                </a:lnTo>
                <a:lnTo>
                  <a:pt x="3602" y="206"/>
                </a:lnTo>
                <a:lnTo>
                  <a:pt x="3599" y="204"/>
                </a:lnTo>
                <a:lnTo>
                  <a:pt x="3595" y="202"/>
                </a:lnTo>
                <a:lnTo>
                  <a:pt x="3591" y="202"/>
                </a:lnTo>
                <a:lnTo>
                  <a:pt x="3585" y="204"/>
                </a:lnTo>
                <a:lnTo>
                  <a:pt x="3579" y="208"/>
                </a:lnTo>
                <a:lnTo>
                  <a:pt x="3573" y="213"/>
                </a:lnTo>
                <a:lnTo>
                  <a:pt x="3567" y="216"/>
                </a:lnTo>
                <a:lnTo>
                  <a:pt x="3548" y="225"/>
                </a:lnTo>
                <a:lnTo>
                  <a:pt x="3529" y="233"/>
                </a:lnTo>
                <a:lnTo>
                  <a:pt x="3510" y="240"/>
                </a:lnTo>
                <a:lnTo>
                  <a:pt x="3490" y="247"/>
                </a:lnTo>
                <a:lnTo>
                  <a:pt x="3471" y="253"/>
                </a:lnTo>
                <a:lnTo>
                  <a:pt x="3451" y="257"/>
                </a:lnTo>
                <a:lnTo>
                  <a:pt x="3430" y="260"/>
                </a:lnTo>
                <a:lnTo>
                  <a:pt x="3410" y="263"/>
                </a:lnTo>
                <a:lnTo>
                  <a:pt x="3389" y="265"/>
                </a:lnTo>
                <a:lnTo>
                  <a:pt x="3368" y="267"/>
                </a:lnTo>
                <a:lnTo>
                  <a:pt x="3348" y="268"/>
                </a:lnTo>
                <a:lnTo>
                  <a:pt x="3326" y="268"/>
                </a:lnTo>
                <a:lnTo>
                  <a:pt x="3286" y="267"/>
                </a:lnTo>
                <a:lnTo>
                  <a:pt x="3245" y="265"/>
                </a:lnTo>
                <a:lnTo>
                  <a:pt x="3200" y="261"/>
                </a:lnTo>
                <a:lnTo>
                  <a:pt x="3156" y="255"/>
                </a:lnTo>
                <a:lnTo>
                  <a:pt x="3111" y="248"/>
                </a:lnTo>
                <a:lnTo>
                  <a:pt x="3067" y="239"/>
                </a:lnTo>
                <a:lnTo>
                  <a:pt x="3023" y="231"/>
                </a:lnTo>
                <a:lnTo>
                  <a:pt x="2978" y="222"/>
                </a:lnTo>
                <a:lnTo>
                  <a:pt x="2934" y="213"/>
                </a:lnTo>
                <a:lnTo>
                  <a:pt x="2891" y="203"/>
                </a:lnTo>
                <a:lnTo>
                  <a:pt x="2832" y="193"/>
                </a:lnTo>
                <a:lnTo>
                  <a:pt x="2774" y="183"/>
                </a:lnTo>
                <a:lnTo>
                  <a:pt x="2745" y="178"/>
                </a:lnTo>
                <a:lnTo>
                  <a:pt x="2716" y="175"/>
                </a:lnTo>
                <a:lnTo>
                  <a:pt x="2687" y="172"/>
                </a:lnTo>
                <a:lnTo>
                  <a:pt x="2658" y="170"/>
                </a:lnTo>
                <a:lnTo>
                  <a:pt x="2630" y="169"/>
                </a:lnTo>
                <a:lnTo>
                  <a:pt x="2601" y="168"/>
                </a:lnTo>
                <a:lnTo>
                  <a:pt x="2571" y="169"/>
                </a:lnTo>
                <a:lnTo>
                  <a:pt x="2542" y="170"/>
                </a:lnTo>
                <a:lnTo>
                  <a:pt x="2513" y="173"/>
                </a:lnTo>
                <a:lnTo>
                  <a:pt x="2483" y="177"/>
                </a:lnTo>
                <a:lnTo>
                  <a:pt x="2454" y="183"/>
                </a:lnTo>
                <a:lnTo>
                  <a:pt x="2425" y="189"/>
                </a:lnTo>
                <a:lnTo>
                  <a:pt x="2395" y="197"/>
                </a:lnTo>
                <a:lnTo>
                  <a:pt x="2366" y="206"/>
                </a:lnTo>
                <a:lnTo>
                  <a:pt x="2337" y="218"/>
                </a:lnTo>
                <a:lnTo>
                  <a:pt x="2310" y="230"/>
                </a:lnTo>
                <a:lnTo>
                  <a:pt x="2282" y="244"/>
                </a:lnTo>
                <a:lnTo>
                  <a:pt x="2255" y="258"/>
                </a:lnTo>
                <a:lnTo>
                  <a:pt x="2228" y="274"/>
                </a:lnTo>
                <a:lnTo>
                  <a:pt x="2202" y="292"/>
                </a:lnTo>
                <a:lnTo>
                  <a:pt x="2178" y="310"/>
                </a:lnTo>
                <a:lnTo>
                  <a:pt x="2154" y="329"/>
                </a:lnTo>
                <a:lnTo>
                  <a:pt x="2130" y="350"/>
                </a:lnTo>
                <a:lnTo>
                  <a:pt x="2108" y="371"/>
                </a:lnTo>
                <a:lnTo>
                  <a:pt x="2088" y="394"/>
                </a:lnTo>
                <a:lnTo>
                  <a:pt x="2068" y="418"/>
                </a:lnTo>
                <a:lnTo>
                  <a:pt x="2050" y="442"/>
                </a:lnTo>
                <a:lnTo>
                  <a:pt x="2033" y="467"/>
                </a:lnTo>
                <a:lnTo>
                  <a:pt x="2022" y="486"/>
                </a:lnTo>
                <a:lnTo>
                  <a:pt x="2010" y="505"/>
                </a:lnTo>
                <a:lnTo>
                  <a:pt x="2000" y="525"/>
                </a:lnTo>
                <a:lnTo>
                  <a:pt x="1991" y="545"/>
                </a:lnTo>
                <a:lnTo>
                  <a:pt x="1981" y="567"/>
                </a:lnTo>
                <a:lnTo>
                  <a:pt x="1973" y="587"/>
                </a:lnTo>
                <a:lnTo>
                  <a:pt x="1966" y="609"/>
                </a:lnTo>
                <a:lnTo>
                  <a:pt x="1960" y="631"/>
                </a:lnTo>
                <a:lnTo>
                  <a:pt x="1956" y="652"/>
                </a:lnTo>
                <a:lnTo>
                  <a:pt x="1952" y="675"/>
                </a:lnTo>
                <a:lnTo>
                  <a:pt x="1949" y="697"/>
                </a:lnTo>
                <a:lnTo>
                  <a:pt x="1948" y="719"/>
                </a:lnTo>
                <a:lnTo>
                  <a:pt x="1948" y="742"/>
                </a:lnTo>
                <a:lnTo>
                  <a:pt x="1950" y="764"/>
                </a:lnTo>
                <a:lnTo>
                  <a:pt x="1954" y="785"/>
                </a:lnTo>
                <a:lnTo>
                  <a:pt x="1960" y="807"/>
                </a:lnTo>
                <a:lnTo>
                  <a:pt x="1966" y="826"/>
                </a:lnTo>
                <a:lnTo>
                  <a:pt x="1973" y="844"/>
                </a:lnTo>
                <a:lnTo>
                  <a:pt x="1981" y="861"/>
                </a:lnTo>
                <a:lnTo>
                  <a:pt x="1992" y="877"/>
                </a:lnTo>
                <a:lnTo>
                  <a:pt x="2002" y="893"/>
                </a:lnTo>
                <a:lnTo>
                  <a:pt x="2014" y="908"/>
                </a:lnTo>
                <a:lnTo>
                  <a:pt x="2027" y="922"/>
                </a:lnTo>
                <a:lnTo>
                  <a:pt x="2041" y="935"/>
                </a:lnTo>
                <a:lnTo>
                  <a:pt x="2056" y="947"/>
                </a:lnTo>
                <a:lnTo>
                  <a:pt x="2070" y="959"/>
                </a:lnTo>
                <a:lnTo>
                  <a:pt x="2087" y="969"/>
                </a:lnTo>
                <a:lnTo>
                  <a:pt x="2103" y="978"/>
                </a:lnTo>
                <a:lnTo>
                  <a:pt x="2120" y="988"/>
                </a:lnTo>
                <a:lnTo>
                  <a:pt x="2137" y="996"/>
                </a:lnTo>
                <a:lnTo>
                  <a:pt x="2156" y="1003"/>
                </a:lnTo>
                <a:lnTo>
                  <a:pt x="2174" y="1009"/>
                </a:lnTo>
                <a:lnTo>
                  <a:pt x="2193" y="1014"/>
                </a:lnTo>
                <a:lnTo>
                  <a:pt x="2213" y="1019"/>
                </a:lnTo>
                <a:lnTo>
                  <a:pt x="2231" y="1023"/>
                </a:lnTo>
                <a:lnTo>
                  <a:pt x="2251" y="1026"/>
                </a:lnTo>
                <a:lnTo>
                  <a:pt x="2270" y="1028"/>
                </a:lnTo>
                <a:lnTo>
                  <a:pt x="2290" y="1029"/>
                </a:lnTo>
                <a:lnTo>
                  <a:pt x="2310" y="1029"/>
                </a:lnTo>
                <a:lnTo>
                  <a:pt x="2329" y="1028"/>
                </a:lnTo>
                <a:lnTo>
                  <a:pt x="2348" y="1027"/>
                </a:lnTo>
                <a:lnTo>
                  <a:pt x="2367" y="1025"/>
                </a:lnTo>
                <a:lnTo>
                  <a:pt x="2386" y="1021"/>
                </a:lnTo>
                <a:lnTo>
                  <a:pt x="2405" y="1017"/>
                </a:lnTo>
                <a:lnTo>
                  <a:pt x="2423" y="1011"/>
                </a:lnTo>
                <a:lnTo>
                  <a:pt x="2441" y="1005"/>
                </a:lnTo>
                <a:lnTo>
                  <a:pt x="2457" y="998"/>
                </a:lnTo>
                <a:lnTo>
                  <a:pt x="2474" y="991"/>
                </a:lnTo>
                <a:lnTo>
                  <a:pt x="2490" y="981"/>
                </a:lnTo>
                <a:lnTo>
                  <a:pt x="2505" y="972"/>
                </a:lnTo>
                <a:lnTo>
                  <a:pt x="2519" y="963"/>
                </a:lnTo>
                <a:lnTo>
                  <a:pt x="2534" y="953"/>
                </a:lnTo>
                <a:lnTo>
                  <a:pt x="2560" y="930"/>
                </a:lnTo>
                <a:lnTo>
                  <a:pt x="2585" y="907"/>
                </a:lnTo>
                <a:lnTo>
                  <a:pt x="2611" y="884"/>
                </a:lnTo>
                <a:lnTo>
                  <a:pt x="2636" y="861"/>
                </a:lnTo>
                <a:lnTo>
                  <a:pt x="2649" y="849"/>
                </a:lnTo>
                <a:lnTo>
                  <a:pt x="2663" y="838"/>
                </a:lnTo>
                <a:lnTo>
                  <a:pt x="2676" y="828"/>
                </a:lnTo>
                <a:lnTo>
                  <a:pt x="2690" y="817"/>
                </a:lnTo>
                <a:lnTo>
                  <a:pt x="2699" y="812"/>
                </a:lnTo>
                <a:lnTo>
                  <a:pt x="2707" y="808"/>
                </a:lnTo>
                <a:lnTo>
                  <a:pt x="2716" y="804"/>
                </a:lnTo>
                <a:lnTo>
                  <a:pt x="2724" y="801"/>
                </a:lnTo>
                <a:lnTo>
                  <a:pt x="2734" y="798"/>
                </a:lnTo>
                <a:lnTo>
                  <a:pt x="2743" y="796"/>
                </a:lnTo>
                <a:lnTo>
                  <a:pt x="2753" y="794"/>
                </a:lnTo>
                <a:lnTo>
                  <a:pt x="2763" y="792"/>
                </a:lnTo>
                <a:lnTo>
                  <a:pt x="2782" y="790"/>
                </a:lnTo>
                <a:lnTo>
                  <a:pt x="2803" y="790"/>
                </a:lnTo>
                <a:lnTo>
                  <a:pt x="2825" y="792"/>
                </a:lnTo>
                <a:lnTo>
                  <a:pt x="2845" y="794"/>
                </a:lnTo>
                <a:lnTo>
                  <a:pt x="2888" y="801"/>
                </a:lnTo>
                <a:lnTo>
                  <a:pt x="2930" y="810"/>
                </a:lnTo>
                <a:lnTo>
                  <a:pt x="2969" y="818"/>
                </a:lnTo>
                <a:lnTo>
                  <a:pt x="3006" y="826"/>
                </a:lnTo>
                <a:lnTo>
                  <a:pt x="3032" y="830"/>
                </a:lnTo>
                <a:lnTo>
                  <a:pt x="3059" y="834"/>
                </a:lnTo>
                <a:lnTo>
                  <a:pt x="3086" y="836"/>
                </a:lnTo>
                <a:lnTo>
                  <a:pt x="3113" y="837"/>
                </a:lnTo>
                <a:lnTo>
                  <a:pt x="3138" y="836"/>
                </a:lnTo>
                <a:lnTo>
                  <a:pt x="3165" y="834"/>
                </a:lnTo>
                <a:lnTo>
                  <a:pt x="3179" y="832"/>
                </a:lnTo>
                <a:lnTo>
                  <a:pt x="3192" y="830"/>
                </a:lnTo>
                <a:lnTo>
                  <a:pt x="3205" y="827"/>
                </a:lnTo>
                <a:lnTo>
                  <a:pt x="3219" y="824"/>
                </a:lnTo>
                <a:lnTo>
                  <a:pt x="3234" y="818"/>
                </a:lnTo>
                <a:lnTo>
                  <a:pt x="3250" y="813"/>
                </a:lnTo>
                <a:lnTo>
                  <a:pt x="3265" y="807"/>
                </a:lnTo>
                <a:lnTo>
                  <a:pt x="3281" y="800"/>
                </a:lnTo>
                <a:lnTo>
                  <a:pt x="3295" y="792"/>
                </a:lnTo>
                <a:lnTo>
                  <a:pt x="3309" y="783"/>
                </a:lnTo>
                <a:lnTo>
                  <a:pt x="3323" y="774"/>
                </a:lnTo>
                <a:lnTo>
                  <a:pt x="3335" y="764"/>
                </a:lnTo>
                <a:lnTo>
                  <a:pt x="3345" y="754"/>
                </a:lnTo>
                <a:lnTo>
                  <a:pt x="3361" y="737"/>
                </a:lnTo>
                <a:lnTo>
                  <a:pt x="3371" y="728"/>
                </a:lnTo>
                <a:lnTo>
                  <a:pt x="3378" y="717"/>
                </a:lnTo>
                <a:lnTo>
                  <a:pt x="3384" y="708"/>
                </a:lnTo>
                <a:lnTo>
                  <a:pt x="3387" y="700"/>
                </a:lnTo>
                <a:lnTo>
                  <a:pt x="3387" y="696"/>
                </a:lnTo>
                <a:lnTo>
                  <a:pt x="3387" y="693"/>
                </a:lnTo>
                <a:lnTo>
                  <a:pt x="3385" y="691"/>
                </a:lnTo>
                <a:lnTo>
                  <a:pt x="3382" y="690"/>
                </a:lnTo>
                <a:lnTo>
                  <a:pt x="3376" y="689"/>
                </a:lnTo>
                <a:lnTo>
                  <a:pt x="3371" y="690"/>
                </a:lnTo>
                <a:lnTo>
                  <a:pt x="3364" y="691"/>
                </a:lnTo>
                <a:lnTo>
                  <a:pt x="3358" y="692"/>
                </a:lnTo>
                <a:lnTo>
                  <a:pt x="3342" y="693"/>
                </a:lnTo>
                <a:lnTo>
                  <a:pt x="3324" y="693"/>
                </a:lnTo>
                <a:lnTo>
                  <a:pt x="3307" y="693"/>
                </a:lnTo>
                <a:lnTo>
                  <a:pt x="3290" y="691"/>
                </a:lnTo>
                <a:lnTo>
                  <a:pt x="3272" y="689"/>
                </a:lnTo>
                <a:lnTo>
                  <a:pt x="3255" y="685"/>
                </a:lnTo>
                <a:lnTo>
                  <a:pt x="3238" y="682"/>
                </a:lnTo>
                <a:lnTo>
                  <a:pt x="3222" y="677"/>
                </a:lnTo>
                <a:lnTo>
                  <a:pt x="3207" y="673"/>
                </a:lnTo>
                <a:lnTo>
                  <a:pt x="3194" y="669"/>
                </a:lnTo>
                <a:lnTo>
                  <a:pt x="3181" y="664"/>
                </a:lnTo>
                <a:lnTo>
                  <a:pt x="3167" y="658"/>
                </a:lnTo>
                <a:lnTo>
                  <a:pt x="3151" y="651"/>
                </a:lnTo>
                <a:lnTo>
                  <a:pt x="3134" y="644"/>
                </a:lnTo>
                <a:lnTo>
                  <a:pt x="3118" y="636"/>
                </a:lnTo>
                <a:lnTo>
                  <a:pt x="3102" y="628"/>
                </a:lnTo>
                <a:lnTo>
                  <a:pt x="3083" y="618"/>
                </a:lnTo>
                <a:lnTo>
                  <a:pt x="3063" y="607"/>
                </a:lnTo>
                <a:lnTo>
                  <a:pt x="3043" y="595"/>
                </a:lnTo>
                <a:lnTo>
                  <a:pt x="3025" y="584"/>
                </a:lnTo>
                <a:lnTo>
                  <a:pt x="3003" y="571"/>
                </a:lnTo>
                <a:lnTo>
                  <a:pt x="2981" y="557"/>
                </a:lnTo>
                <a:lnTo>
                  <a:pt x="2961" y="543"/>
                </a:lnTo>
                <a:lnTo>
                  <a:pt x="2940" y="528"/>
                </a:lnTo>
                <a:lnTo>
                  <a:pt x="2918" y="515"/>
                </a:lnTo>
                <a:lnTo>
                  <a:pt x="2898" y="500"/>
                </a:lnTo>
                <a:lnTo>
                  <a:pt x="2877" y="486"/>
                </a:lnTo>
                <a:lnTo>
                  <a:pt x="2856" y="472"/>
                </a:lnTo>
                <a:lnTo>
                  <a:pt x="2842" y="462"/>
                </a:lnTo>
                <a:lnTo>
                  <a:pt x="2829" y="454"/>
                </a:lnTo>
                <a:lnTo>
                  <a:pt x="2815" y="445"/>
                </a:lnTo>
                <a:lnTo>
                  <a:pt x="2802" y="437"/>
                </a:lnTo>
                <a:lnTo>
                  <a:pt x="2812" y="442"/>
                </a:lnTo>
                <a:lnTo>
                  <a:pt x="2823" y="448"/>
                </a:lnTo>
                <a:lnTo>
                  <a:pt x="2833" y="454"/>
                </a:lnTo>
                <a:lnTo>
                  <a:pt x="2843" y="461"/>
                </a:lnTo>
                <a:lnTo>
                  <a:pt x="2869" y="476"/>
                </a:lnTo>
                <a:lnTo>
                  <a:pt x="2894" y="491"/>
                </a:lnTo>
                <a:lnTo>
                  <a:pt x="2918" y="507"/>
                </a:lnTo>
                <a:lnTo>
                  <a:pt x="2943" y="521"/>
                </a:lnTo>
                <a:lnTo>
                  <a:pt x="2968" y="537"/>
                </a:lnTo>
                <a:lnTo>
                  <a:pt x="2993" y="551"/>
                </a:lnTo>
                <a:lnTo>
                  <a:pt x="3019" y="566"/>
                </a:lnTo>
                <a:lnTo>
                  <a:pt x="3044" y="579"/>
                </a:lnTo>
                <a:lnTo>
                  <a:pt x="3057" y="586"/>
                </a:lnTo>
                <a:lnTo>
                  <a:pt x="3070" y="592"/>
                </a:lnTo>
                <a:lnTo>
                  <a:pt x="3084" y="599"/>
                </a:lnTo>
                <a:lnTo>
                  <a:pt x="3098" y="605"/>
                </a:lnTo>
                <a:lnTo>
                  <a:pt x="3130" y="619"/>
                </a:lnTo>
                <a:lnTo>
                  <a:pt x="3163" y="632"/>
                </a:lnTo>
                <a:lnTo>
                  <a:pt x="3180" y="637"/>
                </a:lnTo>
                <a:lnTo>
                  <a:pt x="3196" y="642"/>
                </a:lnTo>
                <a:lnTo>
                  <a:pt x="3214" y="647"/>
                </a:lnTo>
                <a:lnTo>
                  <a:pt x="3231" y="651"/>
                </a:lnTo>
                <a:lnTo>
                  <a:pt x="3257" y="655"/>
                </a:lnTo>
                <a:lnTo>
                  <a:pt x="3284" y="658"/>
                </a:lnTo>
                <a:lnTo>
                  <a:pt x="3296" y="659"/>
                </a:lnTo>
                <a:lnTo>
                  <a:pt x="3310" y="659"/>
                </a:lnTo>
                <a:lnTo>
                  <a:pt x="3323" y="659"/>
                </a:lnTo>
                <a:lnTo>
                  <a:pt x="3335" y="658"/>
                </a:lnTo>
                <a:lnTo>
                  <a:pt x="3359" y="652"/>
                </a:lnTo>
                <a:lnTo>
                  <a:pt x="3382" y="644"/>
                </a:lnTo>
                <a:lnTo>
                  <a:pt x="3405" y="635"/>
                </a:lnTo>
                <a:lnTo>
                  <a:pt x="3427" y="623"/>
                </a:lnTo>
                <a:lnTo>
                  <a:pt x="3444" y="614"/>
                </a:lnTo>
                <a:lnTo>
                  <a:pt x="3460" y="604"/>
                </a:lnTo>
                <a:lnTo>
                  <a:pt x="3476" y="592"/>
                </a:lnTo>
                <a:lnTo>
                  <a:pt x="3491" y="580"/>
                </a:lnTo>
                <a:lnTo>
                  <a:pt x="3506" y="568"/>
                </a:lnTo>
                <a:lnTo>
                  <a:pt x="3519" y="554"/>
                </a:lnTo>
                <a:lnTo>
                  <a:pt x="3533" y="540"/>
                </a:lnTo>
                <a:lnTo>
                  <a:pt x="3545" y="525"/>
                </a:lnTo>
                <a:lnTo>
                  <a:pt x="3553" y="513"/>
                </a:lnTo>
                <a:lnTo>
                  <a:pt x="3568" y="489"/>
                </a:lnTo>
                <a:lnTo>
                  <a:pt x="3576" y="475"/>
                </a:lnTo>
                <a:lnTo>
                  <a:pt x="3582" y="461"/>
                </a:lnTo>
                <a:lnTo>
                  <a:pt x="3584" y="455"/>
                </a:lnTo>
                <a:lnTo>
                  <a:pt x="3586" y="449"/>
                </a:lnTo>
                <a:lnTo>
                  <a:pt x="3587" y="444"/>
                </a:lnTo>
                <a:lnTo>
                  <a:pt x="3587" y="440"/>
                </a:lnTo>
                <a:lnTo>
                  <a:pt x="3587" y="435"/>
                </a:lnTo>
                <a:lnTo>
                  <a:pt x="3585" y="432"/>
                </a:lnTo>
                <a:lnTo>
                  <a:pt x="3583" y="430"/>
                </a:lnTo>
                <a:lnTo>
                  <a:pt x="3579" y="430"/>
                </a:lnTo>
                <a:close/>
                <a:moveTo>
                  <a:pt x="1644" y="802"/>
                </a:moveTo>
                <a:lnTo>
                  <a:pt x="1649" y="780"/>
                </a:lnTo>
                <a:lnTo>
                  <a:pt x="1653" y="759"/>
                </a:lnTo>
                <a:lnTo>
                  <a:pt x="1654" y="736"/>
                </a:lnTo>
                <a:lnTo>
                  <a:pt x="1655" y="714"/>
                </a:lnTo>
                <a:lnTo>
                  <a:pt x="1654" y="691"/>
                </a:lnTo>
                <a:lnTo>
                  <a:pt x="1651" y="670"/>
                </a:lnTo>
                <a:lnTo>
                  <a:pt x="1648" y="647"/>
                </a:lnTo>
                <a:lnTo>
                  <a:pt x="1643" y="625"/>
                </a:lnTo>
                <a:lnTo>
                  <a:pt x="1637" y="604"/>
                </a:lnTo>
                <a:lnTo>
                  <a:pt x="1630" y="582"/>
                </a:lnTo>
                <a:lnTo>
                  <a:pt x="1621" y="560"/>
                </a:lnTo>
                <a:lnTo>
                  <a:pt x="1613" y="540"/>
                </a:lnTo>
                <a:lnTo>
                  <a:pt x="1603" y="519"/>
                </a:lnTo>
                <a:lnTo>
                  <a:pt x="1592" y="499"/>
                </a:lnTo>
                <a:lnTo>
                  <a:pt x="1582" y="481"/>
                </a:lnTo>
                <a:lnTo>
                  <a:pt x="1571" y="462"/>
                </a:lnTo>
                <a:lnTo>
                  <a:pt x="1553" y="437"/>
                </a:lnTo>
                <a:lnTo>
                  <a:pt x="1536" y="413"/>
                </a:lnTo>
                <a:lnTo>
                  <a:pt x="1516" y="389"/>
                </a:lnTo>
                <a:lnTo>
                  <a:pt x="1494" y="366"/>
                </a:lnTo>
                <a:lnTo>
                  <a:pt x="1473" y="345"/>
                </a:lnTo>
                <a:lnTo>
                  <a:pt x="1450" y="324"/>
                </a:lnTo>
                <a:lnTo>
                  <a:pt x="1426" y="304"/>
                </a:lnTo>
                <a:lnTo>
                  <a:pt x="1400" y="286"/>
                </a:lnTo>
                <a:lnTo>
                  <a:pt x="1375" y="269"/>
                </a:lnTo>
                <a:lnTo>
                  <a:pt x="1349" y="253"/>
                </a:lnTo>
                <a:lnTo>
                  <a:pt x="1321" y="238"/>
                </a:lnTo>
                <a:lnTo>
                  <a:pt x="1294" y="224"/>
                </a:lnTo>
                <a:lnTo>
                  <a:pt x="1265" y="212"/>
                </a:lnTo>
                <a:lnTo>
                  <a:pt x="1236" y="201"/>
                </a:lnTo>
                <a:lnTo>
                  <a:pt x="1207" y="192"/>
                </a:lnTo>
                <a:lnTo>
                  <a:pt x="1179" y="184"/>
                </a:lnTo>
                <a:lnTo>
                  <a:pt x="1149" y="176"/>
                </a:lnTo>
                <a:lnTo>
                  <a:pt x="1120" y="171"/>
                </a:lnTo>
                <a:lnTo>
                  <a:pt x="1091" y="168"/>
                </a:lnTo>
                <a:lnTo>
                  <a:pt x="1061" y="165"/>
                </a:lnTo>
                <a:lnTo>
                  <a:pt x="1032" y="163"/>
                </a:lnTo>
                <a:lnTo>
                  <a:pt x="1003" y="163"/>
                </a:lnTo>
                <a:lnTo>
                  <a:pt x="974" y="163"/>
                </a:lnTo>
                <a:lnTo>
                  <a:pt x="944" y="165"/>
                </a:lnTo>
                <a:lnTo>
                  <a:pt x="915" y="167"/>
                </a:lnTo>
                <a:lnTo>
                  <a:pt x="886" y="170"/>
                </a:lnTo>
                <a:lnTo>
                  <a:pt x="858" y="173"/>
                </a:lnTo>
                <a:lnTo>
                  <a:pt x="829" y="177"/>
                </a:lnTo>
                <a:lnTo>
                  <a:pt x="771" y="187"/>
                </a:lnTo>
                <a:lnTo>
                  <a:pt x="713" y="198"/>
                </a:lnTo>
                <a:lnTo>
                  <a:pt x="669" y="207"/>
                </a:lnTo>
                <a:lnTo>
                  <a:pt x="624" y="217"/>
                </a:lnTo>
                <a:lnTo>
                  <a:pt x="580" y="226"/>
                </a:lnTo>
                <a:lnTo>
                  <a:pt x="536" y="234"/>
                </a:lnTo>
                <a:lnTo>
                  <a:pt x="491" y="242"/>
                </a:lnTo>
                <a:lnTo>
                  <a:pt x="447" y="250"/>
                </a:lnTo>
                <a:lnTo>
                  <a:pt x="402" y="256"/>
                </a:lnTo>
                <a:lnTo>
                  <a:pt x="358" y="260"/>
                </a:lnTo>
                <a:lnTo>
                  <a:pt x="318" y="262"/>
                </a:lnTo>
                <a:lnTo>
                  <a:pt x="277" y="263"/>
                </a:lnTo>
                <a:lnTo>
                  <a:pt x="256" y="262"/>
                </a:lnTo>
                <a:lnTo>
                  <a:pt x="235" y="262"/>
                </a:lnTo>
                <a:lnTo>
                  <a:pt x="215" y="260"/>
                </a:lnTo>
                <a:lnTo>
                  <a:pt x="194" y="258"/>
                </a:lnTo>
                <a:lnTo>
                  <a:pt x="173" y="255"/>
                </a:lnTo>
                <a:lnTo>
                  <a:pt x="153" y="252"/>
                </a:lnTo>
                <a:lnTo>
                  <a:pt x="132" y="247"/>
                </a:lnTo>
                <a:lnTo>
                  <a:pt x="112" y="241"/>
                </a:lnTo>
                <a:lnTo>
                  <a:pt x="93" y="235"/>
                </a:lnTo>
                <a:lnTo>
                  <a:pt x="74" y="228"/>
                </a:lnTo>
                <a:lnTo>
                  <a:pt x="55" y="220"/>
                </a:lnTo>
                <a:lnTo>
                  <a:pt x="37" y="210"/>
                </a:lnTo>
                <a:lnTo>
                  <a:pt x="31" y="207"/>
                </a:lnTo>
                <a:lnTo>
                  <a:pt x="25" y="203"/>
                </a:lnTo>
                <a:lnTo>
                  <a:pt x="19" y="199"/>
                </a:lnTo>
                <a:lnTo>
                  <a:pt x="11" y="197"/>
                </a:lnTo>
                <a:lnTo>
                  <a:pt x="7" y="197"/>
                </a:lnTo>
                <a:lnTo>
                  <a:pt x="4" y="198"/>
                </a:lnTo>
                <a:lnTo>
                  <a:pt x="2" y="201"/>
                </a:lnTo>
                <a:lnTo>
                  <a:pt x="1" y="205"/>
                </a:lnTo>
                <a:lnTo>
                  <a:pt x="0" y="210"/>
                </a:lnTo>
                <a:lnTo>
                  <a:pt x="0" y="216"/>
                </a:lnTo>
                <a:lnTo>
                  <a:pt x="1" y="223"/>
                </a:lnTo>
                <a:lnTo>
                  <a:pt x="2" y="229"/>
                </a:lnTo>
                <a:lnTo>
                  <a:pt x="6" y="245"/>
                </a:lnTo>
                <a:lnTo>
                  <a:pt x="11" y="260"/>
                </a:lnTo>
                <a:lnTo>
                  <a:pt x="23" y="288"/>
                </a:lnTo>
                <a:lnTo>
                  <a:pt x="29" y="302"/>
                </a:lnTo>
                <a:lnTo>
                  <a:pt x="37" y="317"/>
                </a:lnTo>
                <a:lnTo>
                  <a:pt x="45" y="330"/>
                </a:lnTo>
                <a:lnTo>
                  <a:pt x="55" y="344"/>
                </a:lnTo>
                <a:lnTo>
                  <a:pt x="64" y="357"/>
                </a:lnTo>
                <a:lnTo>
                  <a:pt x="74" y="369"/>
                </a:lnTo>
                <a:lnTo>
                  <a:pt x="86" y="382"/>
                </a:lnTo>
                <a:lnTo>
                  <a:pt x="97" y="394"/>
                </a:lnTo>
                <a:lnTo>
                  <a:pt x="108" y="406"/>
                </a:lnTo>
                <a:lnTo>
                  <a:pt x="124" y="409"/>
                </a:lnTo>
                <a:lnTo>
                  <a:pt x="140" y="412"/>
                </a:lnTo>
                <a:lnTo>
                  <a:pt x="157" y="414"/>
                </a:lnTo>
                <a:lnTo>
                  <a:pt x="173" y="415"/>
                </a:lnTo>
                <a:lnTo>
                  <a:pt x="206" y="416"/>
                </a:lnTo>
                <a:lnTo>
                  <a:pt x="239" y="416"/>
                </a:lnTo>
                <a:lnTo>
                  <a:pt x="272" y="414"/>
                </a:lnTo>
                <a:lnTo>
                  <a:pt x="305" y="410"/>
                </a:lnTo>
                <a:lnTo>
                  <a:pt x="337" y="405"/>
                </a:lnTo>
                <a:lnTo>
                  <a:pt x="369" y="398"/>
                </a:lnTo>
                <a:lnTo>
                  <a:pt x="411" y="389"/>
                </a:lnTo>
                <a:lnTo>
                  <a:pt x="452" y="379"/>
                </a:lnTo>
                <a:lnTo>
                  <a:pt x="493" y="366"/>
                </a:lnTo>
                <a:lnTo>
                  <a:pt x="534" y="354"/>
                </a:lnTo>
                <a:lnTo>
                  <a:pt x="574" y="339"/>
                </a:lnTo>
                <a:lnTo>
                  <a:pt x="615" y="326"/>
                </a:lnTo>
                <a:lnTo>
                  <a:pt x="655" y="313"/>
                </a:lnTo>
                <a:lnTo>
                  <a:pt x="696" y="298"/>
                </a:lnTo>
                <a:lnTo>
                  <a:pt x="709" y="294"/>
                </a:lnTo>
                <a:lnTo>
                  <a:pt x="722" y="290"/>
                </a:lnTo>
                <a:lnTo>
                  <a:pt x="736" y="285"/>
                </a:lnTo>
                <a:lnTo>
                  <a:pt x="749" y="281"/>
                </a:lnTo>
                <a:lnTo>
                  <a:pt x="732" y="287"/>
                </a:lnTo>
                <a:lnTo>
                  <a:pt x="714" y="294"/>
                </a:lnTo>
                <a:lnTo>
                  <a:pt x="697" y="301"/>
                </a:lnTo>
                <a:lnTo>
                  <a:pt x="678" y="308"/>
                </a:lnTo>
                <a:lnTo>
                  <a:pt x="639" y="324"/>
                </a:lnTo>
                <a:lnTo>
                  <a:pt x="599" y="339"/>
                </a:lnTo>
                <a:lnTo>
                  <a:pt x="559" y="356"/>
                </a:lnTo>
                <a:lnTo>
                  <a:pt x="519" y="371"/>
                </a:lnTo>
                <a:lnTo>
                  <a:pt x="480" y="386"/>
                </a:lnTo>
                <a:lnTo>
                  <a:pt x="440" y="400"/>
                </a:lnTo>
                <a:lnTo>
                  <a:pt x="398" y="413"/>
                </a:lnTo>
                <a:lnTo>
                  <a:pt x="358" y="424"/>
                </a:lnTo>
                <a:lnTo>
                  <a:pt x="335" y="430"/>
                </a:lnTo>
                <a:lnTo>
                  <a:pt x="312" y="435"/>
                </a:lnTo>
                <a:lnTo>
                  <a:pt x="289" y="441"/>
                </a:lnTo>
                <a:lnTo>
                  <a:pt x="265" y="444"/>
                </a:lnTo>
                <a:lnTo>
                  <a:pt x="240" y="448"/>
                </a:lnTo>
                <a:lnTo>
                  <a:pt x="217" y="450"/>
                </a:lnTo>
                <a:lnTo>
                  <a:pt x="193" y="451"/>
                </a:lnTo>
                <a:lnTo>
                  <a:pt x="169" y="451"/>
                </a:lnTo>
                <a:lnTo>
                  <a:pt x="154" y="451"/>
                </a:lnTo>
                <a:lnTo>
                  <a:pt x="138" y="450"/>
                </a:lnTo>
                <a:lnTo>
                  <a:pt x="124" y="449"/>
                </a:lnTo>
                <a:lnTo>
                  <a:pt x="108" y="447"/>
                </a:lnTo>
                <a:lnTo>
                  <a:pt x="94" y="444"/>
                </a:lnTo>
                <a:lnTo>
                  <a:pt x="79" y="441"/>
                </a:lnTo>
                <a:lnTo>
                  <a:pt x="65" y="438"/>
                </a:lnTo>
                <a:lnTo>
                  <a:pt x="51" y="432"/>
                </a:lnTo>
                <a:lnTo>
                  <a:pt x="44" y="430"/>
                </a:lnTo>
                <a:lnTo>
                  <a:pt x="38" y="428"/>
                </a:lnTo>
                <a:lnTo>
                  <a:pt x="31" y="425"/>
                </a:lnTo>
                <a:lnTo>
                  <a:pt x="25" y="424"/>
                </a:lnTo>
                <a:lnTo>
                  <a:pt x="21" y="425"/>
                </a:lnTo>
                <a:lnTo>
                  <a:pt x="18" y="427"/>
                </a:lnTo>
                <a:lnTo>
                  <a:pt x="17" y="430"/>
                </a:lnTo>
                <a:lnTo>
                  <a:pt x="15" y="433"/>
                </a:lnTo>
                <a:lnTo>
                  <a:pt x="15" y="439"/>
                </a:lnTo>
                <a:lnTo>
                  <a:pt x="17" y="444"/>
                </a:lnTo>
                <a:lnTo>
                  <a:pt x="19" y="450"/>
                </a:lnTo>
                <a:lnTo>
                  <a:pt x="22" y="456"/>
                </a:lnTo>
                <a:lnTo>
                  <a:pt x="28" y="470"/>
                </a:lnTo>
                <a:lnTo>
                  <a:pt x="35" y="484"/>
                </a:lnTo>
                <a:lnTo>
                  <a:pt x="50" y="508"/>
                </a:lnTo>
                <a:lnTo>
                  <a:pt x="59" y="520"/>
                </a:lnTo>
                <a:lnTo>
                  <a:pt x="70" y="535"/>
                </a:lnTo>
                <a:lnTo>
                  <a:pt x="84" y="549"/>
                </a:lnTo>
                <a:lnTo>
                  <a:pt x="97" y="562"/>
                </a:lnTo>
                <a:lnTo>
                  <a:pt x="112" y="575"/>
                </a:lnTo>
                <a:lnTo>
                  <a:pt x="127" y="587"/>
                </a:lnTo>
                <a:lnTo>
                  <a:pt x="143" y="599"/>
                </a:lnTo>
                <a:lnTo>
                  <a:pt x="160" y="609"/>
                </a:lnTo>
                <a:lnTo>
                  <a:pt x="176" y="618"/>
                </a:lnTo>
                <a:lnTo>
                  <a:pt x="198" y="628"/>
                </a:lnTo>
                <a:lnTo>
                  <a:pt x="221" y="638"/>
                </a:lnTo>
                <a:lnTo>
                  <a:pt x="245" y="646"/>
                </a:lnTo>
                <a:lnTo>
                  <a:pt x="267" y="653"/>
                </a:lnTo>
                <a:lnTo>
                  <a:pt x="281" y="654"/>
                </a:lnTo>
                <a:lnTo>
                  <a:pt x="293" y="654"/>
                </a:lnTo>
                <a:lnTo>
                  <a:pt x="307" y="654"/>
                </a:lnTo>
                <a:lnTo>
                  <a:pt x="320" y="653"/>
                </a:lnTo>
                <a:lnTo>
                  <a:pt x="346" y="650"/>
                </a:lnTo>
                <a:lnTo>
                  <a:pt x="373" y="645"/>
                </a:lnTo>
                <a:lnTo>
                  <a:pt x="389" y="641"/>
                </a:lnTo>
                <a:lnTo>
                  <a:pt x="407" y="637"/>
                </a:lnTo>
                <a:lnTo>
                  <a:pt x="424" y="632"/>
                </a:lnTo>
                <a:lnTo>
                  <a:pt x="441" y="626"/>
                </a:lnTo>
                <a:lnTo>
                  <a:pt x="474" y="613"/>
                </a:lnTo>
                <a:lnTo>
                  <a:pt x="506" y="600"/>
                </a:lnTo>
                <a:lnTo>
                  <a:pt x="519" y="593"/>
                </a:lnTo>
                <a:lnTo>
                  <a:pt x="533" y="587"/>
                </a:lnTo>
                <a:lnTo>
                  <a:pt x="546" y="580"/>
                </a:lnTo>
                <a:lnTo>
                  <a:pt x="559" y="574"/>
                </a:lnTo>
                <a:lnTo>
                  <a:pt x="585" y="560"/>
                </a:lnTo>
                <a:lnTo>
                  <a:pt x="610" y="546"/>
                </a:lnTo>
                <a:lnTo>
                  <a:pt x="635" y="531"/>
                </a:lnTo>
                <a:lnTo>
                  <a:pt x="660" y="516"/>
                </a:lnTo>
                <a:lnTo>
                  <a:pt x="685" y="502"/>
                </a:lnTo>
                <a:lnTo>
                  <a:pt x="710" y="486"/>
                </a:lnTo>
                <a:lnTo>
                  <a:pt x="735" y="471"/>
                </a:lnTo>
                <a:lnTo>
                  <a:pt x="760" y="455"/>
                </a:lnTo>
                <a:lnTo>
                  <a:pt x="770" y="449"/>
                </a:lnTo>
                <a:lnTo>
                  <a:pt x="780" y="443"/>
                </a:lnTo>
                <a:lnTo>
                  <a:pt x="791" y="437"/>
                </a:lnTo>
                <a:lnTo>
                  <a:pt x="801" y="430"/>
                </a:lnTo>
                <a:lnTo>
                  <a:pt x="787" y="440"/>
                </a:lnTo>
                <a:lnTo>
                  <a:pt x="774" y="448"/>
                </a:lnTo>
                <a:lnTo>
                  <a:pt x="761" y="457"/>
                </a:lnTo>
                <a:lnTo>
                  <a:pt x="747" y="466"/>
                </a:lnTo>
                <a:lnTo>
                  <a:pt x="727" y="480"/>
                </a:lnTo>
                <a:lnTo>
                  <a:pt x="706" y="494"/>
                </a:lnTo>
                <a:lnTo>
                  <a:pt x="684" y="509"/>
                </a:lnTo>
                <a:lnTo>
                  <a:pt x="664" y="523"/>
                </a:lnTo>
                <a:lnTo>
                  <a:pt x="642" y="538"/>
                </a:lnTo>
                <a:lnTo>
                  <a:pt x="621" y="552"/>
                </a:lnTo>
                <a:lnTo>
                  <a:pt x="600" y="566"/>
                </a:lnTo>
                <a:lnTo>
                  <a:pt x="579" y="579"/>
                </a:lnTo>
                <a:lnTo>
                  <a:pt x="559" y="590"/>
                </a:lnTo>
                <a:lnTo>
                  <a:pt x="540" y="602"/>
                </a:lnTo>
                <a:lnTo>
                  <a:pt x="520" y="613"/>
                </a:lnTo>
                <a:lnTo>
                  <a:pt x="501" y="623"/>
                </a:lnTo>
                <a:lnTo>
                  <a:pt x="485" y="631"/>
                </a:lnTo>
                <a:lnTo>
                  <a:pt x="470" y="639"/>
                </a:lnTo>
                <a:lnTo>
                  <a:pt x="453" y="646"/>
                </a:lnTo>
                <a:lnTo>
                  <a:pt x="437" y="652"/>
                </a:lnTo>
                <a:lnTo>
                  <a:pt x="423" y="658"/>
                </a:lnTo>
                <a:lnTo>
                  <a:pt x="410" y="663"/>
                </a:lnTo>
                <a:lnTo>
                  <a:pt x="395" y="668"/>
                </a:lnTo>
                <a:lnTo>
                  <a:pt x="382" y="672"/>
                </a:lnTo>
                <a:lnTo>
                  <a:pt x="365" y="676"/>
                </a:lnTo>
                <a:lnTo>
                  <a:pt x="348" y="680"/>
                </a:lnTo>
                <a:lnTo>
                  <a:pt x="331" y="683"/>
                </a:lnTo>
                <a:lnTo>
                  <a:pt x="314" y="686"/>
                </a:lnTo>
                <a:lnTo>
                  <a:pt x="296" y="687"/>
                </a:lnTo>
                <a:lnTo>
                  <a:pt x="280" y="688"/>
                </a:lnTo>
                <a:lnTo>
                  <a:pt x="262" y="688"/>
                </a:lnTo>
                <a:lnTo>
                  <a:pt x="245" y="687"/>
                </a:lnTo>
                <a:lnTo>
                  <a:pt x="238" y="686"/>
                </a:lnTo>
                <a:lnTo>
                  <a:pt x="232" y="684"/>
                </a:lnTo>
                <a:lnTo>
                  <a:pt x="227" y="684"/>
                </a:lnTo>
                <a:lnTo>
                  <a:pt x="222" y="684"/>
                </a:lnTo>
                <a:lnTo>
                  <a:pt x="219" y="686"/>
                </a:lnTo>
                <a:lnTo>
                  <a:pt x="217" y="688"/>
                </a:lnTo>
                <a:lnTo>
                  <a:pt x="216" y="690"/>
                </a:lnTo>
                <a:lnTo>
                  <a:pt x="216" y="693"/>
                </a:lnTo>
                <a:lnTo>
                  <a:pt x="219" y="702"/>
                </a:lnTo>
                <a:lnTo>
                  <a:pt x="225" y="712"/>
                </a:lnTo>
                <a:lnTo>
                  <a:pt x="233" y="721"/>
                </a:lnTo>
                <a:lnTo>
                  <a:pt x="241" y="732"/>
                </a:lnTo>
                <a:lnTo>
                  <a:pt x="258" y="749"/>
                </a:lnTo>
                <a:lnTo>
                  <a:pt x="267" y="759"/>
                </a:lnTo>
                <a:lnTo>
                  <a:pt x="281" y="768"/>
                </a:lnTo>
                <a:lnTo>
                  <a:pt x="294" y="778"/>
                </a:lnTo>
                <a:lnTo>
                  <a:pt x="309" y="786"/>
                </a:lnTo>
                <a:lnTo>
                  <a:pt x="323" y="795"/>
                </a:lnTo>
                <a:lnTo>
                  <a:pt x="337" y="802"/>
                </a:lnTo>
                <a:lnTo>
                  <a:pt x="353" y="808"/>
                </a:lnTo>
                <a:lnTo>
                  <a:pt x="368" y="813"/>
                </a:lnTo>
                <a:lnTo>
                  <a:pt x="385" y="818"/>
                </a:lnTo>
                <a:lnTo>
                  <a:pt x="397" y="821"/>
                </a:lnTo>
                <a:lnTo>
                  <a:pt x="411" y="825"/>
                </a:lnTo>
                <a:lnTo>
                  <a:pt x="424" y="827"/>
                </a:lnTo>
                <a:lnTo>
                  <a:pt x="438" y="829"/>
                </a:lnTo>
                <a:lnTo>
                  <a:pt x="464" y="831"/>
                </a:lnTo>
                <a:lnTo>
                  <a:pt x="491" y="832"/>
                </a:lnTo>
                <a:lnTo>
                  <a:pt x="518" y="831"/>
                </a:lnTo>
                <a:lnTo>
                  <a:pt x="544" y="828"/>
                </a:lnTo>
                <a:lnTo>
                  <a:pt x="571" y="825"/>
                </a:lnTo>
                <a:lnTo>
                  <a:pt x="598" y="820"/>
                </a:lnTo>
                <a:lnTo>
                  <a:pt x="634" y="813"/>
                </a:lnTo>
                <a:lnTo>
                  <a:pt x="674" y="805"/>
                </a:lnTo>
                <a:lnTo>
                  <a:pt x="715" y="796"/>
                </a:lnTo>
                <a:lnTo>
                  <a:pt x="757" y="788"/>
                </a:lnTo>
                <a:lnTo>
                  <a:pt x="779" y="786"/>
                </a:lnTo>
                <a:lnTo>
                  <a:pt x="800" y="785"/>
                </a:lnTo>
                <a:lnTo>
                  <a:pt x="820" y="785"/>
                </a:lnTo>
                <a:lnTo>
                  <a:pt x="840" y="786"/>
                </a:lnTo>
                <a:lnTo>
                  <a:pt x="850" y="788"/>
                </a:lnTo>
                <a:lnTo>
                  <a:pt x="860" y="789"/>
                </a:lnTo>
                <a:lnTo>
                  <a:pt x="869" y="793"/>
                </a:lnTo>
                <a:lnTo>
                  <a:pt x="878" y="795"/>
                </a:lnTo>
                <a:lnTo>
                  <a:pt x="888" y="799"/>
                </a:lnTo>
                <a:lnTo>
                  <a:pt x="896" y="802"/>
                </a:lnTo>
                <a:lnTo>
                  <a:pt x="905" y="807"/>
                </a:lnTo>
                <a:lnTo>
                  <a:pt x="912" y="812"/>
                </a:lnTo>
                <a:lnTo>
                  <a:pt x="927" y="822"/>
                </a:lnTo>
                <a:lnTo>
                  <a:pt x="941" y="833"/>
                </a:lnTo>
                <a:lnTo>
                  <a:pt x="955" y="844"/>
                </a:lnTo>
                <a:lnTo>
                  <a:pt x="967" y="856"/>
                </a:lnTo>
                <a:lnTo>
                  <a:pt x="993" y="878"/>
                </a:lnTo>
                <a:lnTo>
                  <a:pt x="1018" y="902"/>
                </a:lnTo>
                <a:lnTo>
                  <a:pt x="1043" y="925"/>
                </a:lnTo>
                <a:lnTo>
                  <a:pt x="1069" y="946"/>
                </a:lnTo>
                <a:lnTo>
                  <a:pt x="1084" y="957"/>
                </a:lnTo>
                <a:lnTo>
                  <a:pt x="1098" y="967"/>
                </a:lnTo>
                <a:lnTo>
                  <a:pt x="1114" y="976"/>
                </a:lnTo>
                <a:lnTo>
                  <a:pt x="1129" y="986"/>
                </a:lnTo>
                <a:lnTo>
                  <a:pt x="1146" y="993"/>
                </a:lnTo>
                <a:lnTo>
                  <a:pt x="1163" y="1000"/>
                </a:lnTo>
                <a:lnTo>
                  <a:pt x="1181" y="1006"/>
                </a:lnTo>
                <a:lnTo>
                  <a:pt x="1198" y="1011"/>
                </a:lnTo>
                <a:lnTo>
                  <a:pt x="1217" y="1015"/>
                </a:lnTo>
                <a:lnTo>
                  <a:pt x="1236" y="1019"/>
                </a:lnTo>
                <a:lnTo>
                  <a:pt x="1255" y="1022"/>
                </a:lnTo>
                <a:lnTo>
                  <a:pt x="1275" y="1023"/>
                </a:lnTo>
                <a:lnTo>
                  <a:pt x="1294" y="1024"/>
                </a:lnTo>
                <a:lnTo>
                  <a:pt x="1314" y="1024"/>
                </a:lnTo>
                <a:lnTo>
                  <a:pt x="1332" y="1023"/>
                </a:lnTo>
                <a:lnTo>
                  <a:pt x="1352" y="1021"/>
                </a:lnTo>
                <a:lnTo>
                  <a:pt x="1372" y="1018"/>
                </a:lnTo>
                <a:lnTo>
                  <a:pt x="1391" y="1013"/>
                </a:lnTo>
                <a:lnTo>
                  <a:pt x="1410" y="1009"/>
                </a:lnTo>
                <a:lnTo>
                  <a:pt x="1429" y="1004"/>
                </a:lnTo>
                <a:lnTo>
                  <a:pt x="1448" y="997"/>
                </a:lnTo>
                <a:lnTo>
                  <a:pt x="1465" y="990"/>
                </a:lnTo>
                <a:lnTo>
                  <a:pt x="1483" y="982"/>
                </a:lnTo>
                <a:lnTo>
                  <a:pt x="1501" y="973"/>
                </a:lnTo>
                <a:lnTo>
                  <a:pt x="1517" y="964"/>
                </a:lnTo>
                <a:lnTo>
                  <a:pt x="1533" y="953"/>
                </a:lnTo>
                <a:lnTo>
                  <a:pt x="1548" y="941"/>
                </a:lnTo>
                <a:lnTo>
                  <a:pt x="1562" y="930"/>
                </a:lnTo>
                <a:lnTo>
                  <a:pt x="1576" y="916"/>
                </a:lnTo>
                <a:lnTo>
                  <a:pt x="1589" y="902"/>
                </a:lnTo>
                <a:lnTo>
                  <a:pt x="1601" y="888"/>
                </a:lnTo>
                <a:lnTo>
                  <a:pt x="1612" y="872"/>
                </a:lnTo>
                <a:lnTo>
                  <a:pt x="1621" y="856"/>
                </a:lnTo>
                <a:lnTo>
                  <a:pt x="1630" y="839"/>
                </a:lnTo>
                <a:lnTo>
                  <a:pt x="1638" y="820"/>
                </a:lnTo>
                <a:lnTo>
                  <a:pt x="1644" y="802"/>
                </a:lnTo>
                <a:close/>
                <a:moveTo>
                  <a:pt x="2292" y="1098"/>
                </a:moveTo>
                <a:lnTo>
                  <a:pt x="2284" y="1092"/>
                </a:lnTo>
                <a:lnTo>
                  <a:pt x="2275" y="1087"/>
                </a:lnTo>
                <a:lnTo>
                  <a:pt x="2265" y="1082"/>
                </a:lnTo>
                <a:lnTo>
                  <a:pt x="2255" y="1076"/>
                </a:lnTo>
                <a:lnTo>
                  <a:pt x="2235" y="1069"/>
                </a:lnTo>
                <a:lnTo>
                  <a:pt x="2215" y="1063"/>
                </a:lnTo>
                <a:lnTo>
                  <a:pt x="2193" y="1059"/>
                </a:lnTo>
                <a:lnTo>
                  <a:pt x="2170" y="1056"/>
                </a:lnTo>
                <a:lnTo>
                  <a:pt x="2148" y="1054"/>
                </a:lnTo>
                <a:lnTo>
                  <a:pt x="2125" y="1054"/>
                </a:lnTo>
                <a:lnTo>
                  <a:pt x="2101" y="1055"/>
                </a:lnTo>
                <a:lnTo>
                  <a:pt x="2078" y="1057"/>
                </a:lnTo>
                <a:lnTo>
                  <a:pt x="2056" y="1060"/>
                </a:lnTo>
                <a:lnTo>
                  <a:pt x="2033" y="1065"/>
                </a:lnTo>
                <a:lnTo>
                  <a:pt x="2011" y="1070"/>
                </a:lnTo>
                <a:lnTo>
                  <a:pt x="1990" y="1076"/>
                </a:lnTo>
                <a:lnTo>
                  <a:pt x="1969" y="1083"/>
                </a:lnTo>
                <a:lnTo>
                  <a:pt x="1950" y="1091"/>
                </a:lnTo>
                <a:lnTo>
                  <a:pt x="1935" y="1098"/>
                </a:lnTo>
                <a:lnTo>
                  <a:pt x="1920" y="1106"/>
                </a:lnTo>
                <a:lnTo>
                  <a:pt x="1904" y="1116"/>
                </a:lnTo>
                <a:lnTo>
                  <a:pt x="1890" y="1127"/>
                </a:lnTo>
                <a:lnTo>
                  <a:pt x="1875" y="1139"/>
                </a:lnTo>
                <a:lnTo>
                  <a:pt x="1862" y="1153"/>
                </a:lnTo>
                <a:lnTo>
                  <a:pt x="1856" y="1160"/>
                </a:lnTo>
                <a:lnTo>
                  <a:pt x="1849" y="1167"/>
                </a:lnTo>
                <a:lnTo>
                  <a:pt x="1845" y="1174"/>
                </a:lnTo>
                <a:lnTo>
                  <a:pt x="1840" y="1183"/>
                </a:lnTo>
                <a:lnTo>
                  <a:pt x="1835" y="1193"/>
                </a:lnTo>
                <a:lnTo>
                  <a:pt x="1831" y="1204"/>
                </a:lnTo>
                <a:lnTo>
                  <a:pt x="1828" y="1215"/>
                </a:lnTo>
                <a:lnTo>
                  <a:pt x="1826" y="1226"/>
                </a:lnTo>
                <a:lnTo>
                  <a:pt x="1826" y="1228"/>
                </a:lnTo>
                <a:lnTo>
                  <a:pt x="1826" y="1229"/>
                </a:lnTo>
                <a:lnTo>
                  <a:pt x="1825" y="1237"/>
                </a:lnTo>
                <a:lnTo>
                  <a:pt x="1825" y="1246"/>
                </a:lnTo>
                <a:lnTo>
                  <a:pt x="1826" y="1254"/>
                </a:lnTo>
                <a:lnTo>
                  <a:pt x="1826" y="1262"/>
                </a:lnTo>
                <a:lnTo>
                  <a:pt x="1827" y="1263"/>
                </a:lnTo>
                <a:lnTo>
                  <a:pt x="1827" y="1264"/>
                </a:lnTo>
                <a:lnTo>
                  <a:pt x="1829" y="1275"/>
                </a:lnTo>
                <a:lnTo>
                  <a:pt x="1832" y="1285"/>
                </a:lnTo>
                <a:lnTo>
                  <a:pt x="1836" y="1295"/>
                </a:lnTo>
                <a:lnTo>
                  <a:pt x="1841" y="1305"/>
                </a:lnTo>
                <a:lnTo>
                  <a:pt x="1847" y="1314"/>
                </a:lnTo>
                <a:lnTo>
                  <a:pt x="1855" y="1322"/>
                </a:lnTo>
                <a:lnTo>
                  <a:pt x="1863" y="1330"/>
                </a:lnTo>
                <a:lnTo>
                  <a:pt x="1872" y="1336"/>
                </a:lnTo>
                <a:lnTo>
                  <a:pt x="1878" y="1341"/>
                </a:lnTo>
                <a:lnTo>
                  <a:pt x="1884" y="1344"/>
                </a:lnTo>
                <a:lnTo>
                  <a:pt x="1898" y="1350"/>
                </a:lnTo>
                <a:lnTo>
                  <a:pt x="1912" y="1354"/>
                </a:lnTo>
                <a:lnTo>
                  <a:pt x="1927" y="1356"/>
                </a:lnTo>
                <a:lnTo>
                  <a:pt x="1941" y="1357"/>
                </a:lnTo>
                <a:lnTo>
                  <a:pt x="1956" y="1357"/>
                </a:lnTo>
                <a:lnTo>
                  <a:pt x="1970" y="1355"/>
                </a:lnTo>
                <a:lnTo>
                  <a:pt x="1984" y="1352"/>
                </a:lnTo>
                <a:lnTo>
                  <a:pt x="1997" y="1348"/>
                </a:lnTo>
                <a:lnTo>
                  <a:pt x="2006" y="1344"/>
                </a:lnTo>
                <a:lnTo>
                  <a:pt x="2014" y="1339"/>
                </a:lnTo>
                <a:lnTo>
                  <a:pt x="2022" y="1333"/>
                </a:lnTo>
                <a:lnTo>
                  <a:pt x="2028" y="1328"/>
                </a:lnTo>
                <a:lnTo>
                  <a:pt x="2034" y="1322"/>
                </a:lnTo>
                <a:lnTo>
                  <a:pt x="2040" y="1316"/>
                </a:lnTo>
                <a:lnTo>
                  <a:pt x="2044" y="1310"/>
                </a:lnTo>
                <a:lnTo>
                  <a:pt x="2049" y="1302"/>
                </a:lnTo>
                <a:lnTo>
                  <a:pt x="2063" y="1275"/>
                </a:lnTo>
                <a:lnTo>
                  <a:pt x="2078" y="1247"/>
                </a:lnTo>
                <a:lnTo>
                  <a:pt x="2087" y="1234"/>
                </a:lnTo>
                <a:lnTo>
                  <a:pt x="2096" y="1223"/>
                </a:lnTo>
                <a:lnTo>
                  <a:pt x="2101" y="1219"/>
                </a:lnTo>
                <a:lnTo>
                  <a:pt x="2105" y="1216"/>
                </a:lnTo>
                <a:lnTo>
                  <a:pt x="2110" y="1213"/>
                </a:lnTo>
                <a:lnTo>
                  <a:pt x="2116" y="1211"/>
                </a:lnTo>
                <a:lnTo>
                  <a:pt x="2130" y="1206"/>
                </a:lnTo>
                <a:lnTo>
                  <a:pt x="2142" y="1204"/>
                </a:lnTo>
                <a:lnTo>
                  <a:pt x="2156" y="1203"/>
                </a:lnTo>
                <a:lnTo>
                  <a:pt x="2167" y="1204"/>
                </a:lnTo>
                <a:lnTo>
                  <a:pt x="2179" y="1205"/>
                </a:lnTo>
                <a:lnTo>
                  <a:pt x="2189" y="1208"/>
                </a:lnTo>
                <a:lnTo>
                  <a:pt x="2199" y="1213"/>
                </a:lnTo>
                <a:lnTo>
                  <a:pt x="2208" y="1218"/>
                </a:lnTo>
                <a:lnTo>
                  <a:pt x="2217" y="1224"/>
                </a:lnTo>
                <a:lnTo>
                  <a:pt x="2224" y="1232"/>
                </a:lnTo>
                <a:lnTo>
                  <a:pt x="2231" y="1240"/>
                </a:lnTo>
                <a:lnTo>
                  <a:pt x="2237" y="1251"/>
                </a:lnTo>
                <a:lnTo>
                  <a:pt x="2243" y="1262"/>
                </a:lnTo>
                <a:lnTo>
                  <a:pt x="2248" y="1276"/>
                </a:lnTo>
                <a:lnTo>
                  <a:pt x="2251" y="1289"/>
                </a:lnTo>
                <a:lnTo>
                  <a:pt x="2254" y="1304"/>
                </a:lnTo>
                <a:lnTo>
                  <a:pt x="2256" y="1320"/>
                </a:lnTo>
                <a:lnTo>
                  <a:pt x="2256" y="1335"/>
                </a:lnTo>
                <a:lnTo>
                  <a:pt x="2256" y="1351"/>
                </a:lnTo>
                <a:lnTo>
                  <a:pt x="2255" y="1367"/>
                </a:lnTo>
                <a:lnTo>
                  <a:pt x="2253" y="1383"/>
                </a:lnTo>
                <a:lnTo>
                  <a:pt x="2250" y="1398"/>
                </a:lnTo>
                <a:lnTo>
                  <a:pt x="2246" y="1413"/>
                </a:lnTo>
                <a:lnTo>
                  <a:pt x="2240" y="1427"/>
                </a:lnTo>
                <a:lnTo>
                  <a:pt x="2235" y="1442"/>
                </a:lnTo>
                <a:lnTo>
                  <a:pt x="2229" y="1454"/>
                </a:lnTo>
                <a:lnTo>
                  <a:pt x="2222" y="1464"/>
                </a:lnTo>
                <a:lnTo>
                  <a:pt x="2213" y="1476"/>
                </a:lnTo>
                <a:lnTo>
                  <a:pt x="2202" y="1487"/>
                </a:lnTo>
                <a:lnTo>
                  <a:pt x="2191" y="1497"/>
                </a:lnTo>
                <a:lnTo>
                  <a:pt x="2179" y="1507"/>
                </a:lnTo>
                <a:lnTo>
                  <a:pt x="2166" y="1516"/>
                </a:lnTo>
                <a:lnTo>
                  <a:pt x="2151" y="1525"/>
                </a:lnTo>
                <a:lnTo>
                  <a:pt x="2134" y="1534"/>
                </a:lnTo>
                <a:lnTo>
                  <a:pt x="2117" y="1541"/>
                </a:lnTo>
                <a:lnTo>
                  <a:pt x="2099" y="1547"/>
                </a:lnTo>
                <a:lnTo>
                  <a:pt x="2081" y="1553"/>
                </a:lnTo>
                <a:lnTo>
                  <a:pt x="2062" y="1557"/>
                </a:lnTo>
                <a:lnTo>
                  <a:pt x="2042" y="1561"/>
                </a:lnTo>
                <a:lnTo>
                  <a:pt x="2023" y="1566"/>
                </a:lnTo>
                <a:lnTo>
                  <a:pt x="2040" y="1574"/>
                </a:lnTo>
                <a:lnTo>
                  <a:pt x="2057" y="1584"/>
                </a:lnTo>
                <a:lnTo>
                  <a:pt x="2074" y="1595"/>
                </a:lnTo>
                <a:lnTo>
                  <a:pt x="2091" y="1608"/>
                </a:lnTo>
                <a:lnTo>
                  <a:pt x="2092" y="1609"/>
                </a:lnTo>
                <a:lnTo>
                  <a:pt x="2092" y="1609"/>
                </a:lnTo>
                <a:lnTo>
                  <a:pt x="2107" y="1623"/>
                </a:lnTo>
                <a:lnTo>
                  <a:pt x="2121" y="1638"/>
                </a:lnTo>
                <a:lnTo>
                  <a:pt x="2133" y="1653"/>
                </a:lnTo>
                <a:lnTo>
                  <a:pt x="2144" y="1669"/>
                </a:lnTo>
                <a:lnTo>
                  <a:pt x="2168" y="1661"/>
                </a:lnTo>
                <a:lnTo>
                  <a:pt x="2191" y="1651"/>
                </a:lnTo>
                <a:lnTo>
                  <a:pt x="2213" y="1641"/>
                </a:lnTo>
                <a:lnTo>
                  <a:pt x="2235" y="1629"/>
                </a:lnTo>
                <a:lnTo>
                  <a:pt x="2256" y="1615"/>
                </a:lnTo>
                <a:lnTo>
                  <a:pt x="2276" y="1601"/>
                </a:lnTo>
                <a:lnTo>
                  <a:pt x="2294" y="1584"/>
                </a:lnTo>
                <a:lnTo>
                  <a:pt x="2312" y="1567"/>
                </a:lnTo>
                <a:lnTo>
                  <a:pt x="2321" y="1557"/>
                </a:lnTo>
                <a:lnTo>
                  <a:pt x="2329" y="1547"/>
                </a:lnTo>
                <a:lnTo>
                  <a:pt x="2336" y="1536"/>
                </a:lnTo>
                <a:lnTo>
                  <a:pt x="2345" y="1524"/>
                </a:lnTo>
                <a:lnTo>
                  <a:pt x="2351" y="1513"/>
                </a:lnTo>
                <a:lnTo>
                  <a:pt x="2357" y="1502"/>
                </a:lnTo>
                <a:lnTo>
                  <a:pt x="2363" y="1490"/>
                </a:lnTo>
                <a:lnTo>
                  <a:pt x="2367" y="1479"/>
                </a:lnTo>
                <a:lnTo>
                  <a:pt x="2377" y="1455"/>
                </a:lnTo>
                <a:lnTo>
                  <a:pt x="2384" y="1431"/>
                </a:lnTo>
                <a:lnTo>
                  <a:pt x="2389" y="1408"/>
                </a:lnTo>
                <a:lnTo>
                  <a:pt x="2393" y="1384"/>
                </a:lnTo>
                <a:lnTo>
                  <a:pt x="2395" y="1360"/>
                </a:lnTo>
                <a:lnTo>
                  <a:pt x="2396" y="1335"/>
                </a:lnTo>
                <a:lnTo>
                  <a:pt x="2396" y="1311"/>
                </a:lnTo>
                <a:lnTo>
                  <a:pt x="2394" y="1286"/>
                </a:lnTo>
                <a:lnTo>
                  <a:pt x="2390" y="1262"/>
                </a:lnTo>
                <a:lnTo>
                  <a:pt x="2385" y="1236"/>
                </a:lnTo>
                <a:lnTo>
                  <a:pt x="2381" y="1224"/>
                </a:lnTo>
                <a:lnTo>
                  <a:pt x="2377" y="1212"/>
                </a:lnTo>
                <a:lnTo>
                  <a:pt x="2372" y="1199"/>
                </a:lnTo>
                <a:lnTo>
                  <a:pt x="2365" y="1187"/>
                </a:lnTo>
                <a:lnTo>
                  <a:pt x="2359" y="1174"/>
                </a:lnTo>
                <a:lnTo>
                  <a:pt x="2352" y="1162"/>
                </a:lnTo>
                <a:lnTo>
                  <a:pt x="2344" y="1151"/>
                </a:lnTo>
                <a:lnTo>
                  <a:pt x="2335" y="1139"/>
                </a:lnTo>
                <a:lnTo>
                  <a:pt x="2326" y="1128"/>
                </a:lnTo>
                <a:lnTo>
                  <a:pt x="2316" y="1118"/>
                </a:lnTo>
                <a:lnTo>
                  <a:pt x="2304" y="1107"/>
                </a:lnTo>
                <a:lnTo>
                  <a:pt x="2292" y="1098"/>
                </a:lnTo>
                <a:close/>
                <a:moveTo>
                  <a:pt x="1664" y="2392"/>
                </a:moveTo>
                <a:lnTo>
                  <a:pt x="1657" y="2400"/>
                </a:lnTo>
                <a:lnTo>
                  <a:pt x="1653" y="2410"/>
                </a:lnTo>
                <a:lnTo>
                  <a:pt x="1648" y="2420"/>
                </a:lnTo>
                <a:lnTo>
                  <a:pt x="1645" y="2430"/>
                </a:lnTo>
                <a:lnTo>
                  <a:pt x="1642" y="2441"/>
                </a:lnTo>
                <a:lnTo>
                  <a:pt x="1641" y="2452"/>
                </a:lnTo>
                <a:lnTo>
                  <a:pt x="1641" y="2464"/>
                </a:lnTo>
                <a:lnTo>
                  <a:pt x="1641" y="2477"/>
                </a:lnTo>
                <a:lnTo>
                  <a:pt x="1644" y="2487"/>
                </a:lnTo>
                <a:lnTo>
                  <a:pt x="1648" y="2497"/>
                </a:lnTo>
                <a:lnTo>
                  <a:pt x="1652" y="2506"/>
                </a:lnTo>
                <a:lnTo>
                  <a:pt x="1657" y="2513"/>
                </a:lnTo>
                <a:lnTo>
                  <a:pt x="1663" y="2519"/>
                </a:lnTo>
                <a:lnTo>
                  <a:pt x="1668" y="2524"/>
                </a:lnTo>
                <a:lnTo>
                  <a:pt x="1674" y="2528"/>
                </a:lnTo>
                <a:lnTo>
                  <a:pt x="1679" y="2532"/>
                </a:lnTo>
                <a:lnTo>
                  <a:pt x="1685" y="2534"/>
                </a:lnTo>
                <a:lnTo>
                  <a:pt x="1690" y="2535"/>
                </a:lnTo>
                <a:lnTo>
                  <a:pt x="1697" y="2535"/>
                </a:lnTo>
                <a:lnTo>
                  <a:pt x="1701" y="2535"/>
                </a:lnTo>
                <a:lnTo>
                  <a:pt x="1705" y="2534"/>
                </a:lnTo>
                <a:lnTo>
                  <a:pt x="1709" y="2532"/>
                </a:lnTo>
                <a:lnTo>
                  <a:pt x="1712" y="2529"/>
                </a:lnTo>
                <a:lnTo>
                  <a:pt x="1714" y="2526"/>
                </a:lnTo>
                <a:lnTo>
                  <a:pt x="1717" y="2520"/>
                </a:lnTo>
                <a:lnTo>
                  <a:pt x="1719" y="2512"/>
                </a:lnTo>
                <a:lnTo>
                  <a:pt x="1720" y="2504"/>
                </a:lnTo>
                <a:lnTo>
                  <a:pt x="1720" y="2495"/>
                </a:lnTo>
                <a:lnTo>
                  <a:pt x="1718" y="2479"/>
                </a:lnTo>
                <a:lnTo>
                  <a:pt x="1717" y="2467"/>
                </a:lnTo>
                <a:lnTo>
                  <a:pt x="1717" y="2461"/>
                </a:lnTo>
                <a:lnTo>
                  <a:pt x="1718" y="2456"/>
                </a:lnTo>
                <a:lnTo>
                  <a:pt x="1720" y="2451"/>
                </a:lnTo>
                <a:lnTo>
                  <a:pt x="1723" y="2445"/>
                </a:lnTo>
                <a:lnTo>
                  <a:pt x="1728" y="2438"/>
                </a:lnTo>
                <a:lnTo>
                  <a:pt x="1733" y="2431"/>
                </a:lnTo>
                <a:lnTo>
                  <a:pt x="1738" y="2425"/>
                </a:lnTo>
                <a:lnTo>
                  <a:pt x="1744" y="2419"/>
                </a:lnTo>
                <a:lnTo>
                  <a:pt x="1746" y="2417"/>
                </a:lnTo>
                <a:lnTo>
                  <a:pt x="1749" y="2415"/>
                </a:lnTo>
                <a:lnTo>
                  <a:pt x="1730" y="2411"/>
                </a:lnTo>
                <a:lnTo>
                  <a:pt x="1710" y="2405"/>
                </a:lnTo>
                <a:lnTo>
                  <a:pt x="1688" y="2397"/>
                </a:lnTo>
                <a:lnTo>
                  <a:pt x="1666" y="2388"/>
                </a:lnTo>
                <a:lnTo>
                  <a:pt x="1665" y="2390"/>
                </a:lnTo>
                <a:lnTo>
                  <a:pt x="1664" y="2392"/>
                </a:lnTo>
                <a:close/>
                <a:moveTo>
                  <a:pt x="2010" y="2072"/>
                </a:moveTo>
                <a:lnTo>
                  <a:pt x="2003" y="2064"/>
                </a:lnTo>
                <a:lnTo>
                  <a:pt x="1997" y="2055"/>
                </a:lnTo>
                <a:lnTo>
                  <a:pt x="1989" y="2046"/>
                </a:lnTo>
                <a:lnTo>
                  <a:pt x="1980" y="2039"/>
                </a:lnTo>
                <a:lnTo>
                  <a:pt x="1966" y="2027"/>
                </a:lnTo>
                <a:lnTo>
                  <a:pt x="1950" y="2017"/>
                </a:lnTo>
                <a:lnTo>
                  <a:pt x="1933" y="2007"/>
                </a:lnTo>
                <a:lnTo>
                  <a:pt x="1916" y="2001"/>
                </a:lnTo>
                <a:lnTo>
                  <a:pt x="1904" y="1997"/>
                </a:lnTo>
                <a:lnTo>
                  <a:pt x="1892" y="1994"/>
                </a:lnTo>
                <a:lnTo>
                  <a:pt x="1879" y="1991"/>
                </a:lnTo>
                <a:lnTo>
                  <a:pt x="1868" y="1988"/>
                </a:lnTo>
                <a:lnTo>
                  <a:pt x="1851" y="1986"/>
                </a:lnTo>
                <a:lnTo>
                  <a:pt x="1835" y="1984"/>
                </a:lnTo>
                <a:lnTo>
                  <a:pt x="1819" y="1981"/>
                </a:lnTo>
                <a:lnTo>
                  <a:pt x="1804" y="1979"/>
                </a:lnTo>
                <a:lnTo>
                  <a:pt x="1789" y="1978"/>
                </a:lnTo>
                <a:lnTo>
                  <a:pt x="1776" y="1977"/>
                </a:lnTo>
                <a:lnTo>
                  <a:pt x="1762" y="1975"/>
                </a:lnTo>
                <a:lnTo>
                  <a:pt x="1749" y="1973"/>
                </a:lnTo>
                <a:lnTo>
                  <a:pt x="1744" y="1973"/>
                </a:lnTo>
                <a:lnTo>
                  <a:pt x="1740" y="1972"/>
                </a:lnTo>
                <a:lnTo>
                  <a:pt x="1730" y="1970"/>
                </a:lnTo>
                <a:lnTo>
                  <a:pt x="1719" y="1967"/>
                </a:lnTo>
                <a:lnTo>
                  <a:pt x="1709" y="1963"/>
                </a:lnTo>
                <a:lnTo>
                  <a:pt x="1699" y="1959"/>
                </a:lnTo>
                <a:lnTo>
                  <a:pt x="1695" y="1958"/>
                </a:lnTo>
                <a:lnTo>
                  <a:pt x="1691" y="1956"/>
                </a:lnTo>
                <a:lnTo>
                  <a:pt x="1675" y="1948"/>
                </a:lnTo>
                <a:lnTo>
                  <a:pt x="1659" y="1939"/>
                </a:lnTo>
                <a:lnTo>
                  <a:pt x="1644" y="1929"/>
                </a:lnTo>
                <a:lnTo>
                  <a:pt x="1630" y="1917"/>
                </a:lnTo>
                <a:lnTo>
                  <a:pt x="1617" y="1906"/>
                </a:lnTo>
                <a:lnTo>
                  <a:pt x="1606" y="1895"/>
                </a:lnTo>
                <a:lnTo>
                  <a:pt x="1595" y="1883"/>
                </a:lnTo>
                <a:lnTo>
                  <a:pt x="1586" y="1871"/>
                </a:lnTo>
                <a:lnTo>
                  <a:pt x="1580" y="1859"/>
                </a:lnTo>
                <a:lnTo>
                  <a:pt x="1574" y="1846"/>
                </a:lnTo>
                <a:lnTo>
                  <a:pt x="1571" y="1834"/>
                </a:lnTo>
                <a:lnTo>
                  <a:pt x="1570" y="1821"/>
                </a:lnTo>
                <a:lnTo>
                  <a:pt x="1570" y="1812"/>
                </a:lnTo>
                <a:lnTo>
                  <a:pt x="1571" y="1802"/>
                </a:lnTo>
                <a:lnTo>
                  <a:pt x="1574" y="1792"/>
                </a:lnTo>
                <a:lnTo>
                  <a:pt x="1578" y="1781"/>
                </a:lnTo>
                <a:lnTo>
                  <a:pt x="1583" y="1771"/>
                </a:lnTo>
                <a:lnTo>
                  <a:pt x="1588" y="1762"/>
                </a:lnTo>
                <a:lnTo>
                  <a:pt x="1595" y="1751"/>
                </a:lnTo>
                <a:lnTo>
                  <a:pt x="1603" y="1743"/>
                </a:lnTo>
                <a:lnTo>
                  <a:pt x="1606" y="1740"/>
                </a:lnTo>
                <a:lnTo>
                  <a:pt x="1608" y="1738"/>
                </a:lnTo>
                <a:lnTo>
                  <a:pt x="1575" y="1735"/>
                </a:lnTo>
                <a:lnTo>
                  <a:pt x="1544" y="1732"/>
                </a:lnTo>
                <a:lnTo>
                  <a:pt x="1513" y="1726"/>
                </a:lnTo>
                <a:lnTo>
                  <a:pt x="1484" y="1719"/>
                </a:lnTo>
                <a:lnTo>
                  <a:pt x="1483" y="1721"/>
                </a:lnTo>
                <a:lnTo>
                  <a:pt x="1482" y="1723"/>
                </a:lnTo>
                <a:lnTo>
                  <a:pt x="1476" y="1736"/>
                </a:lnTo>
                <a:lnTo>
                  <a:pt x="1472" y="1748"/>
                </a:lnTo>
                <a:lnTo>
                  <a:pt x="1468" y="1761"/>
                </a:lnTo>
                <a:lnTo>
                  <a:pt x="1464" y="1774"/>
                </a:lnTo>
                <a:lnTo>
                  <a:pt x="1462" y="1787"/>
                </a:lnTo>
                <a:lnTo>
                  <a:pt x="1460" y="1801"/>
                </a:lnTo>
                <a:lnTo>
                  <a:pt x="1460" y="1815"/>
                </a:lnTo>
                <a:lnTo>
                  <a:pt x="1460" y="1830"/>
                </a:lnTo>
                <a:lnTo>
                  <a:pt x="1462" y="1843"/>
                </a:lnTo>
                <a:lnTo>
                  <a:pt x="1465" y="1858"/>
                </a:lnTo>
                <a:lnTo>
                  <a:pt x="1469" y="1871"/>
                </a:lnTo>
                <a:lnTo>
                  <a:pt x="1473" y="1883"/>
                </a:lnTo>
                <a:lnTo>
                  <a:pt x="1478" y="1896"/>
                </a:lnTo>
                <a:lnTo>
                  <a:pt x="1484" y="1907"/>
                </a:lnTo>
                <a:lnTo>
                  <a:pt x="1490" y="1919"/>
                </a:lnTo>
                <a:lnTo>
                  <a:pt x="1497" y="1929"/>
                </a:lnTo>
                <a:lnTo>
                  <a:pt x="1505" y="1939"/>
                </a:lnTo>
                <a:lnTo>
                  <a:pt x="1512" y="1949"/>
                </a:lnTo>
                <a:lnTo>
                  <a:pt x="1520" y="1959"/>
                </a:lnTo>
                <a:lnTo>
                  <a:pt x="1528" y="1968"/>
                </a:lnTo>
                <a:lnTo>
                  <a:pt x="1546" y="1985"/>
                </a:lnTo>
                <a:lnTo>
                  <a:pt x="1565" y="1999"/>
                </a:lnTo>
                <a:lnTo>
                  <a:pt x="1576" y="2008"/>
                </a:lnTo>
                <a:lnTo>
                  <a:pt x="1588" y="2017"/>
                </a:lnTo>
                <a:lnTo>
                  <a:pt x="1590" y="2018"/>
                </a:lnTo>
                <a:lnTo>
                  <a:pt x="1591" y="2019"/>
                </a:lnTo>
                <a:lnTo>
                  <a:pt x="1601" y="2024"/>
                </a:lnTo>
                <a:lnTo>
                  <a:pt x="1610" y="2029"/>
                </a:lnTo>
                <a:lnTo>
                  <a:pt x="1618" y="2034"/>
                </a:lnTo>
                <a:lnTo>
                  <a:pt x="1627" y="2039"/>
                </a:lnTo>
                <a:lnTo>
                  <a:pt x="1640" y="2045"/>
                </a:lnTo>
                <a:lnTo>
                  <a:pt x="1653" y="2051"/>
                </a:lnTo>
                <a:lnTo>
                  <a:pt x="1666" y="2056"/>
                </a:lnTo>
                <a:lnTo>
                  <a:pt x="1679" y="2060"/>
                </a:lnTo>
                <a:lnTo>
                  <a:pt x="1692" y="2064"/>
                </a:lnTo>
                <a:lnTo>
                  <a:pt x="1707" y="2067"/>
                </a:lnTo>
                <a:lnTo>
                  <a:pt x="1720" y="2070"/>
                </a:lnTo>
                <a:lnTo>
                  <a:pt x="1735" y="2072"/>
                </a:lnTo>
                <a:lnTo>
                  <a:pt x="1739" y="2073"/>
                </a:lnTo>
                <a:lnTo>
                  <a:pt x="1743" y="2073"/>
                </a:lnTo>
                <a:lnTo>
                  <a:pt x="1744" y="2073"/>
                </a:lnTo>
                <a:lnTo>
                  <a:pt x="1745" y="2073"/>
                </a:lnTo>
                <a:lnTo>
                  <a:pt x="1761" y="2075"/>
                </a:lnTo>
                <a:lnTo>
                  <a:pt x="1775" y="2076"/>
                </a:lnTo>
                <a:lnTo>
                  <a:pt x="1791" y="2077"/>
                </a:lnTo>
                <a:lnTo>
                  <a:pt x="1804" y="2078"/>
                </a:lnTo>
                <a:lnTo>
                  <a:pt x="1805" y="2078"/>
                </a:lnTo>
                <a:lnTo>
                  <a:pt x="1805" y="2078"/>
                </a:lnTo>
                <a:lnTo>
                  <a:pt x="1805" y="2078"/>
                </a:lnTo>
                <a:lnTo>
                  <a:pt x="1806" y="2078"/>
                </a:lnTo>
                <a:lnTo>
                  <a:pt x="1820" y="2080"/>
                </a:lnTo>
                <a:lnTo>
                  <a:pt x="1835" y="2082"/>
                </a:lnTo>
                <a:lnTo>
                  <a:pt x="1849" y="2083"/>
                </a:lnTo>
                <a:lnTo>
                  <a:pt x="1862" y="2085"/>
                </a:lnTo>
                <a:lnTo>
                  <a:pt x="1864" y="2086"/>
                </a:lnTo>
                <a:lnTo>
                  <a:pt x="1865" y="2086"/>
                </a:lnTo>
                <a:lnTo>
                  <a:pt x="1875" y="2088"/>
                </a:lnTo>
                <a:lnTo>
                  <a:pt x="1884" y="2091"/>
                </a:lnTo>
                <a:lnTo>
                  <a:pt x="1894" y="2094"/>
                </a:lnTo>
                <a:lnTo>
                  <a:pt x="1902" y="2098"/>
                </a:lnTo>
                <a:lnTo>
                  <a:pt x="1910" y="2103"/>
                </a:lnTo>
                <a:lnTo>
                  <a:pt x="1917" y="2108"/>
                </a:lnTo>
                <a:lnTo>
                  <a:pt x="1920" y="2110"/>
                </a:lnTo>
                <a:lnTo>
                  <a:pt x="1922" y="2113"/>
                </a:lnTo>
                <a:lnTo>
                  <a:pt x="1928" y="2118"/>
                </a:lnTo>
                <a:lnTo>
                  <a:pt x="1933" y="2124"/>
                </a:lnTo>
                <a:lnTo>
                  <a:pt x="1937" y="2130"/>
                </a:lnTo>
                <a:lnTo>
                  <a:pt x="1941" y="2137"/>
                </a:lnTo>
                <a:lnTo>
                  <a:pt x="1944" y="2143"/>
                </a:lnTo>
                <a:lnTo>
                  <a:pt x="1947" y="2151"/>
                </a:lnTo>
                <a:lnTo>
                  <a:pt x="1948" y="2159"/>
                </a:lnTo>
                <a:lnTo>
                  <a:pt x="1949" y="2166"/>
                </a:lnTo>
                <a:lnTo>
                  <a:pt x="1949" y="2172"/>
                </a:lnTo>
                <a:lnTo>
                  <a:pt x="1949" y="2180"/>
                </a:lnTo>
                <a:lnTo>
                  <a:pt x="1948" y="2186"/>
                </a:lnTo>
                <a:lnTo>
                  <a:pt x="1947" y="2193"/>
                </a:lnTo>
                <a:lnTo>
                  <a:pt x="1943" y="2206"/>
                </a:lnTo>
                <a:lnTo>
                  <a:pt x="1937" y="2220"/>
                </a:lnTo>
                <a:lnTo>
                  <a:pt x="1930" y="2233"/>
                </a:lnTo>
                <a:lnTo>
                  <a:pt x="1921" y="2246"/>
                </a:lnTo>
                <a:lnTo>
                  <a:pt x="1910" y="2256"/>
                </a:lnTo>
                <a:lnTo>
                  <a:pt x="1900" y="2265"/>
                </a:lnTo>
                <a:lnTo>
                  <a:pt x="1894" y="2269"/>
                </a:lnTo>
                <a:lnTo>
                  <a:pt x="1889" y="2272"/>
                </a:lnTo>
                <a:lnTo>
                  <a:pt x="1881" y="2276"/>
                </a:lnTo>
                <a:lnTo>
                  <a:pt x="1874" y="2279"/>
                </a:lnTo>
                <a:lnTo>
                  <a:pt x="1897" y="2290"/>
                </a:lnTo>
                <a:lnTo>
                  <a:pt x="1916" y="2303"/>
                </a:lnTo>
                <a:lnTo>
                  <a:pt x="1935" y="2318"/>
                </a:lnTo>
                <a:lnTo>
                  <a:pt x="1953" y="2333"/>
                </a:lnTo>
                <a:lnTo>
                  <a:pt x="1962" y="2325"/>
                </a:lnTo>
                <a:lnTo>
                  <a:pt x="1971" y="2318"/>
                </a:lnTo>
                <a:lnTo>
                  <a:pt x="1980" y="2309"/>
                </a:lnTo>
                <a:lnTo>
                  <a:pt x="1989" y="2299"/>
                </a:lnTo>
                <a:lnTo>
                  <a:pt x="1997" y="2290"/>
                </a:lnTo>
                <a:lnTo>
                  <a:pt x="2004" y="2281"/>
                </a:lnTo>
                <a:lnTo>
                  <a:pt x="2010" y="2270"/>
                </a:lnTo>
                <a:lnTo>
                  <a:pt x="2017" y="2259"/>
                </a:lnTo>
                <a:lnTo>
                  <a:pt x="2023" y="2249"/>
                </a:lnTo>
                <a:lnTo>
                  <a:pt x="2027" y="2237"/>
                </a:lnTo>
                <a:lnTo>
                  <a:pt x="2031" y="2225"/>
                </a:lnTo>
                <a:lnTo>
                  <a:pt x="2034" y="2214"/>
                </a:lnTo>
                <a:lnTo>
                  <a:pt x="2037" y="2200"/>
                </a:lnTo>
                <a:lnTo>
                  <a:pt x="2039" y="2188"/>
                </a:lnTo>
                <a:lnTo>
                  <a:pt x="2040" y="2174"/>
                </a:lnTo>
                <a:lnTo>
                  <a:pt x="2040" y="2161"/>
                </a:lnTo>
                <a:lnTo>
                  <a:pt x="2039" y="2150"/>
                </a:lnTo>
                <a:lnTo>
                  <a:pt x="2038" y="2138"/>
                </a:lnTo>
                <a:lnTo>
                  <a:pt x="2035" y="2128"/>
                </a:lnTo>
                <a:lnTo>
                  <a:pt x="2032" y="2117"/>
                </a:lnTo>
                <a:lnTo>
                  <a:pt x="2029" y="2106"/>
                </a:lnTo>
                <a:lnTo>
                  <a:pt x="2024" y="2096"/>
                </a:lnTo>
                <a:lnTo>
                  <a:pt x="2019" y="2086"/>
                </a:lnTo>
                <a:lnTo>
                  <a:pt x="2012" y="2076"/>
                </a:lnTo>
                <a:lnTo>
                  <a:pt x="2011" y="2074"/>
                </a:lnTo>
                <a:lnTo>
                  <a:pt x="2010" y="2072"/>
                </a:lnTo>
                <a:close/>
                <a:moveTo>
                  <a:pt x="1942" y="2388"/>
                </a:moveTo>
                <a:lnTo>
                  <a:pt x="1936" y="2380"/>
                </a:lnTo>
                <a:lnTo>
                  <a:pt x="1930" y="2373"/>
                </a:lnTo>
                <a:lnTo>
                  <a:pt x="1922" y="2363"/>
                </a:lnTo>
                <a:lnTo>
                  <a:pt x="1912" y="2355"/>
                </a:lnTo>
                <a:lnTo>
                  <a:pt x="1900" y="2345"/>
                </a:lnTo>
                <a:lnTo>
                  <a:pt x="1886" y="2335"/>
                </a:lnTo>
                <a:lnTo>
                  <a:pt x="1873" y="2326"/>
                </a:lnTo>
                <a:lnTo>
                  <a:pt x="1860" y="2319"/>
                </a:lnTo>
                <a:lnTo>
                  <a:pt x="1856" y="2317"/>
                </a:lnTo>
                <a:lnTo>
                  <a:pt x="1852" y="2316"/>
                </a:lnTo>
                <a:lnTo>
                  <a:pt x="1840" y="2311"/>
                </a:lnTo>
                <a:lnTo>
                  <a:pt x="1828" y="2306"/>
                </a:lnTo>
                <a:lnTo>
                  <a:pt x="1816" y="2301"/>
                </a:lnTo>
                <a:lnTo>
                  <a:pt x="1804" y="2298"/>
                </a:lnTo>
                <a:lnTo>
                  <a:pt x="1795" y="2295"/>
                </a:lnTo>
                <a:lnTo>
                  <a:pt x="1784" y="2293"/>
                </a:lnTo>
                <a:lnTo>
                  <a:pt x="1775" y="2290"/>
                </a:lnTo>
                <a:lnTo>
                  <a:pt x="1766" y="2288"/>
                </a:lnTo>
                <a:lnTo>
                  <a:pt x="1756" y="2286"/>
                </a:lnTo>
                <a:lnTo>
                  <a:pt x="1748" y="2283"/>
                </a:lnTo>
                <a:lnTo>
                  <a:pt x="1744" y="2282"/>
                </a:lnTo>
                <a:lnTo>
                  <a:pt x="1740" y="2281"/>
                </a:lnTo>
                <a:lnTo>
                  <a:pt x="1740" y="2281"/>
                </a:lnTo>
                <a:lnTo>
                  <a:pt x="1740" y="2281"/>
                </a:lnTo>
                <a:lnTo>
                  <a:pt x="1737" y="2280"/>
                </a:lnTo>
                <a:lnTo>
                  <a:pt x="1734" y="2279"/>
                </a:lnTo>
                <a:lnTo>
                  <a:pt x="1727" y="2276"/>
                </a:lnTo>
                <a:lnTo>
                  <a:pt x="1720" y="2272"/>
                </a:lnTo>
                <a:lnTo>
                  <a:pt x="1714" y="2269"/>
                </a:lnTo>
                <a:lnTo>
                  <a:pt x="1709" y="2265"/>
                </a:lnTo>
                <a:lnTo>
                  <a:pt x="1698" y="2256"/>
                </a:lnTo>
                <a:lnTo>
                  <a:pt x="1687" y="2246"/>
                </a:lnTo>
                <a:lnTo>
                  <a:pt x="1679" y="2233"/>
                </a:lnTo>
                <a:lnTo>
                  <a:pt x="1671" y="2220"/>
                </a:lnTo>
                <a:lnTo>
                  <a:pt x="1666" y="2206"/>
                </a:lnTo>
                <a:lnTo>
                  <a:pt x="1662" y="2193"/>
                </a:lnTo>
                <a:lnTo>
                  <a:pt x="1659" y="2186"/>
                </a:lnTo>
                <a:lnTo>
                  <a:pt x="1659" y="2180"/>
                </a:lnTo>
                <a:lnTo>
                  <a:pt x="1658" y="2172"/>
                </a:lnTo>
                <a:lnTo>
                  <a:pt x="1659" y="2166"/>
                </a:lnTo>
                <a:lnTo>
                  <a:pt x="1659" y="2159"/>
                </a:lnTo>
                <a:lnTo>
                  <a:pt x="1662" y="2151"/>
                </a:lnTo>
                <a:lnTo>
                  <a:pt x="1665" y="2143"/>
                </a:lnTo>
                <a:lnTo>
                  <a:pt x="1668" y="2137"/>
                </a:lnTo>
                <a:lnTo>
                  <a:pt x="1671" y="2130"/>
                </a:lnTo>
                <a:lnTo>
                  <a:pt x="1676" y="2124"/>
                </a:lnTo>
                <a:lnTo>
                  <a:pt x="1681" y="2118"/>
                </a:lnTo>
                <a:lnTo>
                  <a:pt x="1686" y="2113"/>
                </a:lnTo>
                <a:lnTo>
                  <a:pt x="1688" y="2110"/>
                </a:lnTo>
                <a:lnTo>
                  <a:pt x="1691" y="2108"/>
                </a:lnTo>
                <a:lnTo>
                  <a:pt x="1668" y="2102"/>
                </a:lnTo>
                <a:lnTo>
                  <a:pt x="1644" y="2094"/>
                </a:lnTo>
                <a:lnTo>
                  <a:pt x="1621" y="2084"/>
                </a:lnTo>
                <a:lnTo>
                  <a:pt x="1599" y="2072"/>
                </a:lnTo>
                <a:lnTo>
                  <a:pt x="1598" y="2074"/>
                </a:lnTo>
                <a:lnTo>
                  <a:pt x="1595" y="2076"/>
                </a:lnTo>
                <a:lnTo>
                  <a:pt x="1590" y="2086"/>
                </a:lnTo>
                <a:lnTo>
                  <a:pt x="1585" y="2096"/>
                </a:lnTo>
                <a:lnTo>
                  <a:pt x="1580" y="2106"/>
                </a:lnTo>
                <a:lnTo>
                  <a:pt x="1576" y="2117"/>
                </a:lnTo>
                <a:lnTo>
                  <a:pt x="1573" y="2128"/>
                </a:lnTo>
                <a:lnTo>
                  <a:pt x="1571" y="2138"/>
                </a:lnTo>
                <a:lnTo>
                  <a:pt x="1569" y="2150"/>
                </a:lnTo>
                <a:lnTo>
                  <a:pt x="1569" y="2161"/>
                </a:lnTo>
                <a:lnTo>
                  <a:pt x="1569" y="2174"/>
                </a:lnTo>
                <a:lnTo>
                  <a:pt x="1570" y="2188"/>
                </a:lnTo>
                <a:lnTo>
                  <a:pt x="1572" y="2200"/>
                </a:lnTo>
                <a:lnTo>
                  <a:pt x="1574" y="2214"/>
                </a:lnTo>
                <a:lnTo>
                  <a:pt x="1578" y="2225"/>
                </a:lnTo>
                <a:lnTo>
                  <a:pt x="1582" y="2237"/>
                </a:lnTo>
                <a:lnTo>
                  <a:pt x="1586" y="2249"/>
                </a:lnTo>
                <a:lnTo>
                  <a:pt x="1591" y="2259"/>
                </a:lnTo>
                <a:lnTo>
                  <a:pt x="1598" y="2270"/>
                </a:lnTo>
                <a:lnTo>
                  <a:pt x="1605" y="2281"/>
                </a:lnTo>
                <a:lnTo>
                  <a:pt x="1612" y="2290"/>
                </a:lnTo>
                <a:lnTo>
                  <a:pt x="1619" y="2299"/>
                </a:lnTo>
                <a:lnTo>
                  <a:pt x="1628" y="2309"/>
                </a:lnTo>
                <a:lnTo>
                  <a:pt x="1637" y="2318"/>
                </a:lnTo>
                <a:lnTo>
                  <a:pt x="1646" y="2325"/>
                </a:lnTo>
                <a:lnTo>
                  <a:pt x="1656" y="2333"/>
                </a:lnTo>
                <a:lnTo>
                  <a:pt x="1658" y="2334"/>
                </a:lnTo>
                <a:lnTo>
                  <a:pt x="1659" y="2335"/>
                </a:lnTo>
                <a:lnTo>
                  <a:pt x="1660" y="2336"/>
                </a:lnTo>
                <a:lnTo>
                  <a:pt x="1660" y="2336"/>
                </a:lnTo>
                <a:lnTo>
                  <a:pt x="1670" y="2342"/>
                </a:lnTo>
                <a:lnTo>
                  <a:pt x="1679" y="2347"/>
                </a:lnTo>
                <a:lnTo>
                  <a:pt x="1687" y="2351"/>
                </a:lnTo>
                <a:lnTo>
                  <a:pt x="1697" y="2355"/>
                </a:lnTo>
                <a:lnTo>
                  <a:pt x="1710" y="2360"/>
                </a:lnTo>
                <a:lnTo>
                  <a:pt x="1724" y="2364"/>
                </a:lnTo>
                <a:lnTo>
                  <a:pt x="1738" y="2367"/>
                </a:lnTo>
                <a:lnTo>
                  <a:pt x="1750" y="2371"/>
                </a:lnTo>
                <a:lnTo>
                  <a:pt x="1765" y="2375"/>
                </a:lnTo>
                <a:lnTo>
                  <a:pt x="1779" y="2378"/>
                </a:lnTo>
                <a:lnTo>
                  <a:pt x="1792" y="2381"/>
                </a:lnTo>
                <a:lnTo>
                  <a:pt x="1804" y="2384"/>
                </a:lnTo>
                <a:lnTo>
                  <a:pt x="1812" y="2387"/>
                </a:lnTo>
                <a:lnTo>
                  <a:pt x="1819" y="2390"/>
                </a:lnTo>
                <a:lnTo>
                  <a:pt x="1830" y="2394"/>
                </a:lnTo>
                <a:lnTo>
                  <a:pt x="1839" y="2399"/>
                </a:lnTo>
                <a:lnTo>
                  <a:pt x="1848" y="2406"/>
                </a:lnTo>
                <a:lnTo>
                  <a:pt x="1857" y="2413"/>
                </a:lnTo>
                <a:lnTo>
                  <a:pt x="1859" y="2414"/>
                </a:lnTo>
                <a:lnTo>
                  <a:pt x="1860" y="2415"/>
                </a:lnTo>
                <a:lnTo>
                  <a:pt x="1862" y="2417"/>
                </a:lnTo>
                <a:lnTo>
                  <a:pt x="1864" y="2419"/>
                </a:lnTo>
                <a:lnTo>
                  <a:pt x="1871" y="2425"/>
                </a:lnTo>
                <a:lnTo>
                  <a:pt x="1876" y="2431"/>
                </a:lnTo>
                <a:lnTo>
                  <a:pt x="1881" y="2438"/>
                </a:lnTo>
                <a:lnTo>
                  <a:pt x="1885" y="2445"/>
                </a:lnTo>
                <a:lnTo>
                  <a:pt x="1889" y="2451"/>
                </a:lnTo>
                <a:lnTo>
                  <a:pt x="1891" y="2456"/>
                </a:lnTo>
                <a:lnTo>
                  <a:pt x="1892" y="2461"/>
                </a:lnTo>
                <a:lnTo>
                  <a:pt x="1891" y="2467"/>
                </a:lnTo>
                <a:lnTo>
                  <a:pt x="1891" y="2479"/>
                </a:lnTo>
                <a:lnTo>
                  <a:pt x="1889" y="2495"/>
                </a:lnTo>
                <a:lnTo>
                  <a:pt x="1889" y="2504"/>
                </a:lnTo>
                <a:lnTo>
                  <a:pt x="1889" y="2512"/>
                </a:lnTo>
                <a:lnTo>
                  <a:pt x="1891" y="2520"/>
                </a:lnTo>
                <a:lnTo>
                  <a:pt x="1895" y="2526"/>
                </a:lnTo>
                <a:lnTo>
                  <a:pt x="1897" y="2529"/>
                </a:lnTo>
                <a:lnTo>
                  <a:pt x="1900" y="2532"/>
                </a:lnTo>
                <a:lnTo>
                  <a:pt x="1903" y="2534"/>
                </a:lnTo>
                <a:lnTo>
                  <a:pt x="1907" y="2535"/>
                </a:lnTo>
                <a:lnTo>
                  <a:pt x="1912" y="2535"/>
                </a:lnTo>
                <a:lnTo>
                  <a:pt x="1917" y="2535"/>
                </a:lnTo>
                <a:lnTo>
                  <a:pt x="1924" y="2534"/>
                </a:lnTo>
                <a:lnTo>
                  <a:pt x="1929" y="2532"/>
                </a:lnTo>
                <a:lnTo>
                  <a:pt x="1935" y="2528"/>
                </a:lnTo>
                <a:lnTo>
                  <a:pt x="1940" y="2524"/>
                </a:lnTo>
                <a:lnTo>
                  <a:pt x="1946" y="2519"/>
                </a:lnTo>
                <a:lnTo>
                  <a:pt x="1952" y="2513"/>
                </a:lnTo>
                <a:lnTo>
                  <a:pt x="1957" y="2506"/>
                </a:lnTo>
                <a:lnTo>
                  <a:pt x="1961" y="2497"/>
                </a:lnTo>
                <a:lnTo>
                  <a:pt x="1964" y="2487"/>
                </a:lnTo>
                <a:lnTo>
                  <a:pt x="1967" y="2477"/>
                </a:lnTo>
                <a:lnTo>
                  <a:pt x="1968" y="2464"/>
                </a:lnTo>
                <a:lnTo>
                  <a:pt x="1968" y="2452"/>
                </a:lnTo>
                <a:lnTo>
                  <a:pt x="1966" y="2441"/>
                </a:lnTo>
                <a:lnTo>
                  <a:pt x="1964" y="2430"/>
                </a:lnTo>
                <a:lnTo>
                  <a:pt x="1960" y="2420"/>
                </a:lnTo>
                <a:lnTo>
                  <a:pt x="1956" y="2410"/>
                </a:lnTo>
                <a:lnTo>
                  <a:pt x="1950" y="2400"/>
                </a:lnTo>
                <a:lnTo>
                  <a:pt x="1945" y="2392"/>
                </a:lnTo>
                <a:lnTo>
                  <a:pt x="1944" y="2390"/>
                </a:lnTo>
                <a:lnTo>
                  <a:pt x="1942" y="2388"/>
                </a:lnTo>
                <a:close/>
                <a:moveTo>
                  <a:pt x="2125" y="1719"/>
                </a:moveTo>
                <a:lnTo>
                  <a:pt x="2120" y="1709"/>
                </a:lnTo>
                <a:lnTo>
                  <a:pt x="2114" y="1700"/>
                </a:lnTo>
                <a:lnTo>
                  <a:pt x="2107" y="1690"/>
                </a:lnTo>
                <a:lnTo>
                  <a:pt x="2100" y="1681"/>
                </a:lnTo>
                <a:lnTo>
                  <a:pt x="2092" y="1671"/>
                </a:lnTo>
                <a:lnTo>
                  <a:pt x="2083" y="1661"/>
                </a:lnTo>
                <a:lnTo>
                  <a:pt x="2073" y="1651"/>
                </a:lnTo>
                <a:lnTo>
                  <a:pt x="2064" y="1642"/>
                </a:lnTo>
                <a:lnTo>
                  <a:pt x="2053" y="1634"/>
                </a:lnTo>
                <a:lnTo>
                  <a:pt x="2042" y="1625"/>
                </a:lnTo>
                <a:lnTo>
                  <a:pt x="2031" y="1619"/>
                </a:lnTo>
                <a:lnTo>
                  <a:pt x="2021" y="1612"/>
                </a:lnTo>
                <a:lnTo>
                  <a:pt x="1998" y="1601"/>
                </a:lnTo>
                <a:lnTo>
                  <a:pt x="1975" y="1591"/>
                </a:lnTo>
                <a:lnTo>
                  <a:pt x="1953" y="1584"/>
                </a:lnTo>
                <a:lnTo>
                  <a:pt x="1929" y="1578"/>
                </a:lnTo>
                <a:lnTo>
                  <a:pt x="1906" y="1574"/>
                </a:lnTo>
                <a:lnTo>
                  <a:pt x="1883" y="1571"/>
                </a:lnTo>
                <a:lnTo>
                  <a:pt x="1880" y="1571"/>
                </a:lnTo>
                <a:lnTo>
                  <a:pt x="1878" y="1571"/>
                </a:lnTo>
                <a:lnTo>
                  <a:pt x="1860" y="1569"/>
                </a:lnTo>
                <a:lnTo>
                  <a:pt x="1841" y="1568"/>
                </a:lnTo>
                <a:lnTo>
                  <a:pt x="1823" y="1568"/>
                </a:lnTo>
                <a:lnTo>
                  <a:pt x="1804" y="1568"/>
                </a:lnTo>
                <a:lnTo>
                  <a:pt x="1786" y="1568"/>
                </a:lnTo>
                <a:lnTo>
                  <a:pt x="1768" y="1568"/>
                </a:lnTo>
                <a:lnTo>
                  <a:pt x="1749" y="1569"/>
                </a:lnTo>
                <a:lnTo>
                  <a:pt x="1731" y="1571"/>
                </a:lnTo>
                <a:lnTo>
                  <a:pt x="1728" y="1571"/>
                </a:lnTo>
                <a:lnTo>
                  <a:pt x="1726" y="1571"/>
                </a:lnTo>
                <a:lnTo>
                  <a:pt x="1720" y="1571"/>
                </a:lnTo>
                <a:lnTo>
                  <a:pt x="1715" y="1572"/>
                </a:lnTo>
                <a:lnTo>
                  <a:pt x="1684" y="1572"/>
                </a:lnTo>
                <a:lnTo>
                  <a:pt x="1654" y="1572"/>
                </a:lnTo>
                <a:lnTo>
                  <a:pt x="1624" y="1570"/>
                </a:lnTo>
                <a:lnTo>
                  <a:pt x="1594" y="1567"/>
                </a:lnTo>
                <a:lnTo>
                  <a:pt x="1590" y="1566"/>
                </a:lnTo>
                <a:lnTo>
                  <a:pt x="1585" y="1566"/>
                </a:lnTo>
                <a:lnTo>
                  <a:pt x="1566" y="1561"/>
                </a:lnTo>
                <a:lnTo>
                  <a:pt x="1547" y="1557"/>
                </a:lnTo>
                <a:lnTo>
                  <a:pt x="1527" y="1553"/>
                </a:lnTo>
                <a:lnTo>
                  <a:pt x="1510" y="1547"/>
                </a:lnTo>
                <a:lnTo>
                  <a:pt x="1491" y="1541"/>
                </a:lnTo>
                <a:lnTo>
                  <a:pt x="1475" y="1534"/>
                </a:lnTo>
                <a:lnTo>
                  <a:pt x="1458" y="1525"/>
                </a:lnTo>
                <a:lnTo>
                  <a:pt x="1443" y="1516"/>
                </a:lnTo>
                <a:lnTo>
                  <a:pt x="1429" y="1507"/>
                </a:lnTo>
                <a:lnTo>
                  <a:pt x="1418" y="1497"/>
                </a:lnTo>
                <a:lnTo>
                  <a:pt x="1407" y="1487"/>
                </a:lnTo>
                <a:lnTo>
                  <a:pt x="1396" y="1476"/>
                </a:lnTo>
                <a:lnTo>
                  <a:pt x="1387" y="1464"/>
                </a:lnTo>
                <a:lnTo>
                  <a:pt x="1380" y="1454"/>
                </a:lnTo>
                <a:lnTo>
                  <a:pt x="1374" y="1442"/>
                </a:lnTo>
                <a:lnTo>
                  <a:pt x="1367" y="1427"/>
                </a:lnTo>
                <a:lnTo>
                  <a:pt x="1363" y="1413"/>
                </a:lnTo>
                <a:lnTo>
                  <a:pt x="1359" y="1398"/>
                </a:lnTo>
                <a:lnTo>
                  <a:pt x="1356" y="1383"/>
                </a:lnTo>
                <a:lnTo>
                  <a:pt x="1354" y="1367"/>
                </a:lnTo>
                <a:lnTo>
                  <a:pt x="1353" y="1351"/>
                </a:lnTo>
                <a:lnTo>
                  <a:pt x="1352" y="1335"/>
                </a:lnTo>
                <a:lnTo>
                  <a:pt x="1353" y="1320"/>
                </a:lnTo>
                <a:lnTo>
                  <a:pt x="1355" y="1304"/>
                </a:lnTo>
                <a:lnTo>
                  <a:pt x="1358" y="1289"/>
                </a:lnTo>
                <a:lnTo>
                  <a:pt x="1361" y="1276"/>
                </a:lnTo>
                <a:lnTo>
                  <a:pt x="1365" y="1262"/>
                </a:lnTo>
                <a:lnTo>
                  <a:pt x="1372" y="1251"/>
                </a:lnTo>
                <a:lnTo>
                  <a:pt x="1378" y="1240"/>
                </a:lnTo>
                <a:lnTo>
                  <a:pt x="1384" y="1232"/>
                </a:lnTo>
                <a:lnTo>
                  <a:pt x="1392" y="1224"/>
                </a:lnTo>
                <a:lnTo>
                  <a:pt x="1400" y="1218"/>
                </a:lnTo>
                <a:lnTo>
                  <a:pt x="1410" y="1213"/>
                </a:lnTo>
                <a:lnTo>
                  <a:pt x="1419" y="1208"/>
                </a:lnTo>
                <a:lnTo>
                  <a:pt x="1429" y="1205"/>
                </a:lnTo>
                <a:lnTo>
                  <a:pt x="1441" y="1204"/>
                </a:lnTo>
                <a:lnTo>
                  <a:pt x="1453" y="1203"/>
                </a:lnTo>
                <a:lnTo>
                  <a:pt x="1465" y="1204"/>
                </a:lnTo>
                <a:lnTo>
                  <a:pt x="1479" y="1206"/>
                </a:lnTo>
                <a:lnTo>
                  <a:pt x="1493" y="1211"/>
                </a:lnTo>
                <a:lnTo>
                  <a:pt x="1498" y="1213"/>
                </a:lnTo>
                <a:lnTo>
                  <a:pt x="1503" y="1216"/>
                </a:lnTo>
                <a:lnTo>
                  <a:pt x="1508" y="1219"/>
                </a:lnTo>
                <a:lnTo>
                  <a:pt x="1513" y="1223"/>
                </a:lnTo>
                <a:lnTo>
                  <a:pt x="1521" y="1234"/>
                </a:lnTo>
                <a:lnTo>
                  <a:pt x="1530" y="1247"/>
                </a:lnTo>
                <a:lnTo>
                  <a:pt x="1546" y="1275"/>
                </a:lnTo>
                <a:lnTo>
                  <a:pt x="1559" y="1302"/>
                </a:lnTo>
                <a:lnTo>
                  <a:pt x="1563" y="1310"/>
                </a:lnTo>
                <a:lnTo>
                  <a:pt x="1569" y="1316"/>
                </a:lnTo>
                <a:lnTo>
                  <a:pt x="1574" y="1322"/>
                </a:lnTo>
                <a:lnTo>
                  <a:pt x="1580" y="1328"/>
                </a:lnTo>
                <a:lnTo>
                  <a:pt x="1587" y="1333"/>
                </a:lnTo>
                <a:lnTo>
                  <a:pt x="1594" y="1339"/>
                </a:lnTo>
                <a:lnTo>
                  <a:pt x="1603" y="1344"/>
                </a:lnTo>
                <a:lnTo>
                  <a:pt x="1612" y="1348"/>
                </a:lnTo>
                <a:lnTo>
                  <a:pt x="1624" y="1352"/>
                </a:lnTo>
                <a:lnTo>
                  <a:pt x="1639" y="1355"/>
                </a:lnTo>
                <a:lnTo>
                  <a:pt x="1653" y="1357"/>
                </a:lnTo>
                <a:lnTo>
                  <a:pt x="1668" y="1357"/>
                </a:lnTo>
                <a:lnTo>
                  <a:pt x="1682" y="1356"/>
                </a:lnTo>
                <a:lnTo>
                  <a:pt x="1697" y="1354"/>
                </a:lnTo>
                <a:lnTo>
                  <a:pt x="1711" y="1350"/>
                </a:lnTo>
                <a:lnTo>
                  <a:pt x="1724" y="1344"/>
                </a:lnTo>
                <a:lnTo>
                  <a:pt x="1731" y="1341"/>
                </a:lnTo>
                <a:lnTo>
                  <a:pt x="1737" y="1336"/>
                </a:lnTo>
                <a:lnTo>
                  <a:pt x="1746" y="1330"/>
                </a:lnTo>
                <a:lnTo>
                  <a:pt x="1754" y="1322"/>
                </a:lnTo>
                <a:lnTo>
                  <a:pt x="1762" y="1314"/>
                </a:lnTo>
                <a:lnTo>
                  <a:pt x="1768" y="1305"/>
                </a:lnTo>
                <a:lnTo>
                  <a:pt x="1773" y="1295"/>
                </a:lnTo>
                <a:lnTo>
                  <a:pt x="1777" y="1285"/>
                </a:lnTo>
                <a:lnTo>
                  <a:pt x="1780" y="1275"/>
                </a:lnTo>
                <a:lnTo>
                  <a:pt x="1782" y="1264"/>
                </a:lnTo>
                <a:lnTo>
                  <a:pt x="1782" y="1263"/>
                </a:lnTo>
                <a:lnTo>
                  <a:pt x="1782" y="1262"/>
                </a:lnTo>
                <a:lnTo>
                  <a:pt x="1783" y="1254"/>
                </a:lnTo>
                <a:lnTo>
                  <a:pt x="1783" y="1246"/>
                </a:lnTo>
                <a:lnTo>
                  <a:pt x="1783" y="1237"/>
                </a:lnTo>
                <a:lnTo>
                  <a:pt x="1783" y="1229"/>
                </a:lnTo>
                <a:lnTo>
                  <a:pt x="1782" y="1228"/>
                </a:lnTo>
                <a:lnTo>
                  <a:pt x="1782" y="1226"/>
                </a:lnTo>
                <a:lnTo>
                  <a:pt x="1780" y="1215"/>
                </a:lnTo>
                <a:lnTo>
                  <a:pt x="1777" y="1204"/>
                </a:lnTo>
                <a:lnTo>
                  <a:pt x="1773" y="1193"/>
                </a:lnTo>
                <a:lnTo>
                  <a:pt x="1768" y="1183"/>
                </a:lnTo>
                <a:lnTo>
                  <a:pt x="1764" y="1174"/>
                </a:lnTo>
                <a:lnTo>
                  <a:pt x="1759" y="1167"/>
                </a:lnTo>
                <a:lnTo>
                  <a:pt x="1753" y="1160"/>
                </a:lnTo>
                <a:lnTo>
                  <a:pt x="1747" y="1153"/>
                </a:lnTo>
                <a:lnTo>
                  <a:pt x="1734" y="1139"/>
                </a:lnTo>
                <a:lnTo>
                  <a:pt x="1719" y="1127"/>
                </a:lnTo>
                <a:lnTo>
                  <a:pt x="1704" y="1116"/>
                </a:lnTo>
                <a:lnTo>
                  <a:pt x="1689" y="1106"/>
                </a:lnTo>
                <a:lnTo>
                  <a:pt x="1674" y="1098"/>
                </a:lnTo>
                <a:lnTo>
                  <a:pt x="1658" y="1091"/>
                </a:lnTo>
                <a:lnTo>
                  <a:pt x="1639" y="1083"/>
                </a:lnTo>
                <a:lnTo>
                  <a:pt x="1618" y="1076"/>
                </a:lnTo>
                <a:lnTo>
                  <a:pt x="1598" y="1070"/>
                </a:lnTo>
                <a:lnTo>
                  <a:pt x="1576" y="1065"/>
                </a:lnTo>
                <a:lnTo>
                  <a:pt x="1553" y="1060"/>
                </a:lnTo>
                <a:lnTo>
                  <a:pt x="1530" y="1057"/>
                </a:lnTo>
                <a:lnTo>
                  <a:pt x="1507" y="1055"/>
                </a:lnTo>
                <a:lnTo>
                  <a:pt x="1484" y="1054"/>
                </a:lnTo>
                <a:lnTo>
                  <a:pt x="1461" y="1054"/>
                </a:lnTo>
                <a:lnTo>
                  <a:pt x="1439" y="1056"/>
                </a:lnTo>
                <a:lnTo>
                  <a:pt x="1416" y="1059"/>
                </a:lnTo>
                <a:lnTo>
                  <a:pt x="1394" y="1063"/>
                </a:lnTo>
                <a:lnTo>
                  <a:pt x="1374" y="1069"/>
                </a:lnTo>
                <a:lnTo>
                  <a:pt x="1353" y="1076"/>
                </a:lnTo>
                <a:lnTo>
                  <a:pt x="1344" y="1082"/>
                </a:lnTo>
                <a:lnTo>
                  <a:pt x="1334" y="1087"/>
                </a:lnTo>
                <a:lnTo>
                  <a:pt x="1325" y="1092"/>
                </a:lnTo>
                <a:lnTo>
                  <a:pt x="1317" y="1098"/>
                </a:lnTo>
                <a:lnTo>
                  <a:pt x="1304" y="1107"/>
                </a:lnTo>
                <a:lnTo>
                  <a:pt x="1293" y="1118"/>
                </a:lnTo>
                <a:lnTo>
                  <a:pt x="1283" y="1128"/>
                </a:lnTo>
                <a:lnTo>
                  <a:pt x="1273" y="1139"/>
                </a:lnTo>
                <a:lnTo>
                  <a:pt x="1264" y="1151"/>
                </a:lnTo>
                <a:lnTo>
                  <a:pt x="1257" y="1162"/>
                </a:lnTo>
                <a:lnTo>
                  <a:pt x="1250" y="1174"/>
                </a:lnTo>
                <a:lnTo>
                  <a:pt x="1244" y="1187"/>
                </a:lnTo>
                <a:lnTo>
                  <a:pt x="1237" y="1199"/>
                </a:lnTo>
                <a:lnTo>
                  <a:pt x="1232" y="1212"/>
                </a:lnTo>
                <a:lnTo>
                  <a:pt x="1228" y="1224"/>
                </a:lnTo>
                <a:lnTo>
                  <a:pt x="1224" y="1236"/>
                </a:lnTo>
                <a:lnTo>
                  <a:pt x="1218" y="1262"/>
                </a:lnTo>
                <a:lnTo>
                  <a:pt x="1215" y="1286"/>
                </a:lnTo>
                <a:lnTo>
                  <a:pt x="1213" y="1311"/>
                </a:lnTo>
                <a:lnTo>
                  <a:pt x="1213" y="1335"/>
                </a:lnTo>
                <a:lnTo>
                  <a:pt x="1214" y="1360"/>
                </a:lnTo>
                <a:lnTo>
                  <a:pt x="1216" y="1384"/>
                </a:lnTo>
                <a:lnTo>
                  <a:pt x="1220" y="1408"/>
                </a:lnTo>
                <a:lnTo>
                  <a:pt x="1225" y="1431"/>
                </a:lnTo>
                <a:lnTo>
                  <a:pt x="1232" y="1455"/>
                </a:lnTo>
                <a:lnTo>
                  <a:pt x="1240" y="1479"/>
                </a:lnTo>
                <a:lnTo>
                  <a:pt x="1246" y="1490"/>
                </a:lnTo>
                <a:lnTo>
                  <a:pt x="1251" y="1502"/>
                </a:lnTo>
                <a:lnTo>
                  <a:pt x="1257" y="1513"/>
                </a:lnTo>
                <a:lnTo>
                  <a:pt x="1264" y="1524"/>
                </a:lnTo>
                <a:lnTo>
                  <a:pt x="1271" y="1536"/>
                </a:lnTo>
                <a:lnTo>
                  <a:pt x="1280" y="1547"/>
                </a:lnTo>
                <a:lnTo>
                  <a:pt x="1288" y="1557"/>
                </a:lnTo>
                <a:lnTo>
                  <a:pt x="1296" y="1567"/>
                </a:lnTo>
                <a:lnTo>
                  <a:pt x="1314" y="1584"/>
                </a:lnTo>
                <a:lnTo>
                  <a:pt x="1333" y="1601"/>
                </a:lnTo>
                <a:lnTo>
                  <a:pt x="1353" y="1615"/>
                </a:lnTo>
                <a:lnTo>
                  <a:pt x="1374" y="1629"/>
                </a:lnTo>
                <a:lnTo>
                  <a:pt x="1395" y="1641"/>
                </a:lnTo>
                <a:lnTo>
                  <a:pt x="1418" y="1651"/>
                </a:lnTo>
                <a:lnTo>
                  <a:pt x="1441" y="1661"/>
                </a:lnTo>
                <a:lnTo>
                  <a:pt x="1463" y="1669"/>
                </a:lnTo>
                <a:lnTo>
                  <a:pt x="1465" y="1669"/>
                </a:lnTo>
                <a:lnTo>
                  <a:pt x="1466" y="1670"/>
                </a:lnTo>
                <a:lnTo>
                  <a:pt x="1477" y="1673"/>
                </a:lnTo>
                <a:lnTo>
                  <a:pt x="1487" y="1676"/>
                </a:lnTo>
                <a:lnTo>
                  <a:pt x="1497" y="1678"/>
                </a:lnTo>
                <a:lnTo>
                  <a:pt x="1508" y="1681"/>
                </a:lnTo>
                <a:lnTo>
                  <a:pt x="1531" y="1685"/>
                </a:lnTo>
                <a:lnTo>
                  <a:pt x="1554" y="1689"/>
                </a:lnTo>
                <a:lnTo>
                  <a:pt x="1578" y="1692"/>
                </a:lnTo>
                <a:lnTo>
                  <a:pt x="1601" y="1695"/>
                </a:lnTo>
                <a:lnTo>
                  <a:pt x="1624" y="1696"/>
                </a:lnTo>
                <a:lnTo>
                  <a:pt x="1647" y="1696"/>
                </a:lnTo>
                <a:lnTo>
                  <a:pt x="1670" y="1696"/>
                </a:lnTo>
                <a:lnTo>
                  <a:pt x="1692" y="1696"/>
                </a:lnTo>
                <a:lnTo>
                  <a:pt x="1707" y="1695"/>
                </a:lnTo>
                <a:lnTo>
                  <a:pt x="1721" y="1695"/>
                </a:lnTo>
                <a:lnTo>
                  <a:pt x="1728" y="1694"/>
                </a:lnTo>
                <a:lnTo>
                  <a:pt x="1734" y="1694"/>
                </a:lnTo>
                <a:lnTo>
                  <a:pt x="1751" y="1691"/>
                </a:lnTo>
                <a:lnTo>
                  <a:pt x="1769" y="1690"/>
                </a:lnTo>
                <a:lnTo>
                  <a:pt x="1786" y="1689"/>
                </a:lnTo>
                <a:lnTo>
                  <a:pt x="1804" y="1688"/>
                </a:lnTo>
                <a:lnTo>
                  <a:pt x="1821" y="1689"/>
                </a:lnTo>
                <a:lnTo>
                  <a:pt x="1839" y="1690"/>
                </a:lnTo>
                <a:lnTo>
                  <a:pt x="1858" y="1691"/>
                </a:lnTo>
                <a:lnTo>
                  <a:pt x="1875" y="1694"/>
                </a:lnTo>
                <a:lnTo>
                  <a:pt x="1881" y="1694"/>
                </a:lnTo>
                <a:lnTo>
                  <a:pt x="1886" y="1695"/>
                </a:lnTo>
                <a:lnTo>
                  <a:pt x="1901" y="1695"/>
                </a:lnTo>
                <a:lnTo>
                  <a:pt x="1916" y="1696"/>
                </a:lnTo>
                <a:lnTo>
                  <a:pt x="1927" y="1698"/>
                </a:lnTo>
                <a:lnTo>
                  <a:pt x="1937" y="1701"/>
                </a:lnTo>
                <a:lnTo>
                  <a:pt x="1946" y="1705"/>
                </a:lnTo>
                <a:lnTo>
                  <a:pt x="1957" y="1708"/>
                </a:lnTo>
                <a:lnTo>
                  <a:pt x="1966" y="1713"/>
                </a:lnTo>
                <a:lnTo>
                  <a:pt x="1974" y="1717"/>
                </a:lnTo>
                <a:lnTo>
                  <a:pt x="1982" y="1723"/>
                </a:lnTo>
                <a:lnTo>
                  <a:pt x="1991" y="1729"/>
                </a:lnTo>
                <a:lnTo>
                  <a:pt x="1996" y="1733"/>
                </a:lnTo>
                <a:lnTo>
                  <a:pt x="2001" y="1738"/>
                </a:lnTo>
                <a:lnTo>
                  <a:pt x="2003" y="1740"/>
                </a:lnTo>
                <a:lnTo>
                  <a:pt x="2005" y="1743"/>
                </a:lnTo>
                <a:lnTo>
                  <a:pt x="2013" y="1751"/>
                </a:lnTo>
                <a:lnTo>
                  <a:pt x="2020" y="1762"/>
                </a:lnTo>
                <a:lnTo>
                  <a:pt x="2026" y="1771"/>
                </a:lnTo>
                <a:lnTo>
                  <a:pt x="2031" y="1781"/>
                </a:lnTo>
                <a:lnTo>
                  <a:pt x="2035" y="1792"/>
                </a:lnTo>
                <a:lnTo>
                  <a:pt x="2037" y="1802"/>
                </a:lnTo>
                <a:lnTo>
                  <a:pt x="2039" y="1812"/>
                </a:lnTo>
                <a:lnTo>
                  <a:pt x="2039" y="1821"/>
                </a:lnTo>
                <a:lnTo>
                  <a:pt x="2038" y="1834"/>
                </a:lnTo>
                <a:lnTo>
                  <a:pt x="2034" y="1846"/>
                </a:lnTo>
                <a:lnTo>
                  <a:pt x="2029" y="1859"/>
                </a:lnTo>
                <a:lnTo>
                  <a:pt x="2022" y="1871"/>
                </a:lnTo>
                <a:lnTo>
                  <a:pt x="2013" y="1883"/>
                </a:lnTo>
                <a:lnTo>
                  <a:pt x="2003" y="1895"/>
                </a:lnTo>
                <a:lnTo>
                  <a:pt x="1992" y="1906"/>
                </a:lnTo>
                <a:lnTo>
                  <a:pt x="1979" y="1917"/>
                </a:lnTo>
                <a:lnTo>
                  <a:pt x="1965" y="1929"/>
                </a:lnTo>
                <a:lnTo>
                  <a:pt x="1949" y="1939"/>
                </a:lnTo>
                <a:lnTo>
                  <a:pt x="1934" y="1948"/>
                </a:lnTo>
                <a:lnTo>
                  <a:pt x="1917" y="1956"/>
                </a:lnTo>
                <a:lnTo>
                  <a:pt x="1924" y="1958"/>
                </a:lnTo>
                <a:lnTo>
                  <a:pt x="1930" y="1960"/>
                </a:lnTo>
                <a:lnTo>
                  <a:pt x="1942" y="1965"/>
                </a:lnTo>
                <a:lnTo>
                  <a:pt x="1955" y="1970"/>
                </a:lnTo>
                <a:lnTo>
                  <a:pt x="1967" y="1976"/>
                </a:lnTo>
                <a:lnTo>
                  <a:pt x="1978" y="1984"/>
                </a:lnTo>
                <a:lnTo>
                  <a:pt x="1990" y="1991"/>
                </a:lnTo>
                <a:lnTo>
                  <a:pt x="2000" y="1999"/>
                </a:lnTo>
                <a:lnTo>
                  <a:pt x="2010" y="2007"/>
                </a:lnTo>
                <a:lnTo>
                  <a:pt x="2020" y="2017"/>
                </a:lnTo>
                <a:lnTo>
                  <a:pt x="2032" y="2008"/>
                </a:lnTo>
                <a:lnTo>
                  <a:pt x="2044" y="1999"/>
                </a:lnTo>
                <a:lnTo>
                  <a:pt x="2062" y="1985"/>
                </a:lnTo>
                <a:lnTo>
                  <a:pt x="2079" y="1968"/>
                </a:lnTo>
                <a:lnTo>
                  <a:pt x="2088" y="1959"/>
                </a:lnTo>
                <a:lnTo>
                  <a:pt x="2096" y="1949"/>
                </a:lnTo>
                <a:lnTo>
                  <a:pt x="2104" y="1939"/>
                </a:lnTo>
                <a:lnTo>
                  <a:pt x="2111" y="1929"/>
                </a:lnTo>
                <a:lnTo>
                  <a:pt x="2119" y="1919"/>
                </a:lnTo>
                <a:lnTo>
                  <a:pt x="2125" y="1907"/>
                </a:lnTo>
                <a:lnTo>
                  <a:pt x="2130" y="1896"/>
                </a:lnTo>
                <a:lnTo>
                  <a:pt x="2135" y="1883"/>
                </a:lnTo>
                <a:lnTo>
                  <a:pt x="2140" y="1871"/>
                </a:lnTo>
                <a:lnTo>
                  <a:pt x="2143" y="1858"/>
                </a:lnTo>
                <a:lnTo>
                  <a:pt x="2147" y="1843"/>
                </a:lnTo>
                <a:lnTo>
                  <a:pt x="2149" y="1830"/>
                </a:lnTo>
                <a:lnTo>
                  <a:pt x="2149" y="1815"/>
                </a:lnTo>
                <a:lnTo>
                  <a:pt x="2148" y="1801"/>
                </a:lnTo>
                <a:lnTo>
                  <a:pt x="2147" y="1787"/>
                </a:lnTo>
                <a:lnTo>
                  <a:pt x="2144" y="1774"/>
                </a:lnTo>
                <a:lnTo>
                  <a:pt x="2141" y="1761"/>
                </a:lnTo>
                <a:lnTo>
                  <a:pt x="2137" y="1748"/>
                </a:lnTo>
                <a:lnTo>
                  <a:pt x="2132" y="1736"/>
                </a:lnTo>
                <a:lnTo>
                  <a:pt x="2127" y="1723"/>
                </a:lnTo>
                <a:lnTo>
                  <a:pt x="2126" y="1721"/>
                </a:lnTo>
                <a:lnTo>
                  <a:pt x="2125" y="1719"/>
                </a:ln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301" name="Freeform 19" descr="picture represening Credits"/>
          <p:cNvSpPr>
            <a:spLocks noEditPoints="1"/>
          </p:cNvSpPr>
          <p:nvPr/>
        </p:nvSpPr>
        <p:spPr bwMode="auto">
          <a:xfrm>
            <a:off x="8657684" y="1906418"/>
            <a:ext cx="390793" cy="460689"/>
          </a:xfrm>
          <a:custGeom>
            <a:avLst/>
            <a:gdLst>
              <a:gd name="T0" fmla="*/ 575 w 1907"/>
              <a:gd name="T1" fmla="*/ 351 h 2250"/>
              <a:gd name="T2" fmla="*/ 634 w 1907"/>
              <a:gd name="T3" fmla="*/ 425 h 2250"/>
              <a:gd name="T4" fmla="*/ 1333 w 1907"/>
              <a:gd name="T5" fmla="*/ 371 h 2250"/>
              <a:gd name="T6" fmla="*/ 1281 w 1907"/>
              <a:gd name="T7" fmla="*/ 291 h 2250"/>
              <a:gd name="T8" fmla="*/ 1286 w 1907"/>
              <a:gd name="T9" fmla="*/ 12 h 2250"/>
              <a:gd name="T10" fmla="*/ 565 w 1907"/>
              <a:gd name="T11" fmla="*/ 26 h 2250"/>
              <a:gd name="T12" fmla="*/ 1321 w 1907"/>
              <a:gd name="T13" fmla="*/ 239 h 2250"/>
              <a:gd name="T14" fmla="*/ 1575 w 1907"/>
              <a:gd name="T15" fmla="*/ 185 h 2250"/>
              <a:gd name="T16" fmla="*/ 1788 w 1907"/>
              <a:gd name="T17" fmla="*/ 482 h 2250"/>
              <a:gd name="T18" fmla="*/ 1832 w 1907"/>
              <a:gd name="T19" fmla="*/ 415 h 2250"/>
              <a:gd name="T20" fmla="*/ 1614 w 1907"/>
              <a:gd name="T21" fmla="*/ 112 h 2250"/>
              <a:gd name="T22" fmla="*/ 1255 w 1907"/>
              <a:gd name="T23" fmla="*/ 199 h 2250"/>
              <a:gd name="T24" fmla="*/ 487 w 1907"/>
              <a:gd name="T25" fmla="*/ 194 h 2250"/>
              <a:gd name="T26" fmla="*/ 623 w 1907"/>
              <a:gd name="T27" fmla="*/ 228 h 2250"/>
              <a:gd name="T28" fmla="*/ 436 w 1907"/>
              <a:gd name="T29" fmla="*/ 84 h 2250"/>
              <a:gd name="T30" fmla="*/ 231 w 1907"/>
              <a:gd name="T31" fmla="*/ 132 h 2250"/>
              <a:gd name="T32" fmla="*/ 751 w 1907"/>
              <a:gd name="T33" fmla="*/ 896 h 2250"/>
              <a:gd name="T34" fmla="*/ 475 w 1907"/>
              <a:gd name="T35" fmla="*/ 1173 h 2250"/>
              <a:gd name="T36" fmla="*/ 475 w 1907"/>
              <a:gd name="T37" fmla="*/ 1577 h 2250"/>
              <a:gd name="T38" fmla="*/ 751 w 1907"/>
              <a:gd name="T39" fmla="*/ 1853 h 2250"/>
              <a:gd name="T40" fmla="*/ 1156 w 1907"/>
              <a:gd name="T41" fmla="*/ 1853 h 2250"/>
              <a:gd name="T42" fmla="*/ 1432 w 1907"/>
              <a:gd name="T43" fmla="*/ 1577 h 2250"/>
              <a:gd name="T44" fmla="*/ 1432 w 1907"/>
              <a:gd name="T45" fmla="*/ 1173 h 2250"/>
              <a:gd name="T46" fmla="*/ 1156 w 1907"/>
              <a:gd name="T47" fmla="*/ 896 h 2250"/>
              <a:gd name="T48" fmla="*/ 880 w 1907"/>
              <a:gd name="T49" fmla="*/ 1179 h 2250"/>
              <a:gd name="T50" fmla="*/ 1059 w 1907"/>
              <a:gd name="T51" fmla="*/ 1349 h 2250"/>
              <a:gd name="T52" fmla="*/ 1156 w 1907"/>
              <a:gd name="T53" fmla="*/ 1516 h 2250"/>
              <a:gd name="T54" fmla="*/ 1036 w 1907"/>
              <a:gd name="T55" fmla="*/ 1676 h 2250"/>
              <a:gd name="T56" fmla="*/ 951 w 1907"/>
              <a:gd name="T57" fmla="*/ 1802 h 2250"/>
              <a:gd name="T58" fmla="*/ 857 w 1907"/>
              <a:gd name="T59" fmla="*/ 1777 h 2250"/>
              <a:gd name="T60" fmla="*/ 775 w 1907"/>
              <a:gd name="T61" fmla="*/ 1640 h 2250"/>
              <a:gd name="T62" fmla="*/ 757 w 1907"/>
              <a:gd name="T63" fmla="*/ 1505 h 2250"/>
              <a:gd name="T64" fmla="*/ 871 w 1907"/>
              <a:gd name="T65" fmla="*/ 1510 h 2250"/>
              <a:gd name="T66" fmla="*/ 849 w 1907"/>
              <a:gd name="T67" fmla="*/ 1583 h 2250"/>
              <a:gd name="T68" fmla="*/ 1020 w 1907"/>
              <a:gd name="T69" fmla="*/ 1584 h 2250"/>
              <a:gd name="T70" fmla="*/ 1031 w 1907"/>
              <a:gd name="T71" fmla="*/ 1449 h 2250"/>
              <a:gd name="T72" fmla="*/ 777 w 1907"/>
              <a:gd name="T73" fmla="*/ 1277 h 2250"/>
              <a:gd name="T74" fmla="*/ 814 w 1907"/>
              <a:gd name="T75" fmla="*/ 1117 h 2250"/>
              <a:gd name="T76" fmla="*/ 937 w 1907"/>
              <a:gd name="T77" fmla="*/ 982 h 2250"/>
              <a:gd name="T78" fmla="*/ 1039 w 1907"/>
              <a:gd name="T79" fmla="*/ 939 h 2250"/>
              <a:gd name="T80" fmla="*/ 1042 w 1907"/>
              <a:gd name="T81" fmla="*/ 1040 h 2250"/>
              <a:gd name="T82" fmla="*/ 1164 w 1907"/>
              <a:gd name="T83" fmla="*/ 1170 h 2250"/>
              <a:gd name="T84" fmla="*/ 1078 w 1907"/>
              <a:gd name="T85" fmla="*/ 1249 h 2250"/>
              <a:gd name="T86" fmla="*/ 1031 w 1907"/>
              <a:gd name="T87" fmla="*/ 1134 h 2250"/>
              <a:gd name="T88" fmla="*/ 1864 w 1907"/>
              <a:gd name="T89" fmla="*/ 1486 h 2250"/>
              <a:gd name="T90" fmla="*/ 1562 w 1907"/>
              <a:gd name="T91" fmla="*/ 761 h 2250"/>
              <a:gd name="T92" fmla="*/ 1205 w 1907"/>
              <a:gd name="T93" fmla="*/ 488 h 2250"/>
              <a:gd name="T94" fmla="*/ 427 w 1907"/>
              <a:gd name="T95" fmla="*/ 657 h 2250"/>
              <a:gd name="T96" fmla="*/ 77 w 1907"/>
              <a:gd name="T97" fmla="*/ 1330 h 2250"/>
              <a:gd name="T98" fmla="*/ 0 w 1907"/>
              <a:gd name="T99" fmla="*/ 1952 h 2250"/>
              <a:gd name="T100" fmla="*/ 604 w 1907"/>
              <a:gd name="T101" fmla="*/ 2225 h 2250"/>
              <a:gd name="T102" fmla="*/ 1670 w 1907"/>
              <a:gd name="T103" fmla="*/ 2133 h 2250"/>
              <a:gd name="T104" fmla="*/ 1895 w 1907"/>
              <a:gd name="T105" fmla="*/ 1837 h 2250"/>
              <a:gd name="T106" fmla="*/ 545 w 1907"/>
              <a:gd name="T107" fmla="*/ 1870 h 2250"/>
              <a:gd name="T108" fmla="*/ 315 w 1907"/>
              <a:gd name="T109" fmla="*/ 1440 h 2250"/>
              <a:gd name="T110" fmla="*/ 458 w 1907"/>
              <a:gd name="T111" fmla="*/ 966 h 2250"/>
              <a:gd name="T112" fmla="*/ 888 w 1907"/>
              <a:gd name="T113" fmla="*/ 736 h 2250"/>
              <a:gd name="T114" fmla="*/ 1362 w 1907"/>
              <a:gd name="T115" fmla="*/ 879 h 2250"/>
              <a:gd name="T116" fmla="*/ 1591 w 1907"/>
              <a:gd name="T117" fmla="*/ 1309 h 2250"/>
              <a:gd name="T118" fmla="*/ 1449 w 1907"/>
              <a:gd name="T119" fmla="*/ 1783 h 2250"/>
              <a:gd name="T120" fmla="*/ 1019 w 1907"/>
              <a:gd name="T121" fmla="*/ 2014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7" h="2250">
                <a:moveTo>
                  <a:pt x="642" y="290"/>
                </a:moveTo>
                <a:lnTo>
                  <a:pt x="634" y="290"/>
                </a:lnTo>
                <a:lnTo>
                  <a:pt x="629" y="291"/>
                </a:lnTo>
                <a:lnTo>
                  <a:pt x="621" y="293"/>
                </a:lnTo>
                <a:lnTo>
                  <a:pt x="615" y="295"/>
                </a:lnTo>
                <a:lnTo>
                  <a:pt x="609" y="299"/>
                </a:lnTo>
                <a:lnTo>
                  <a:pt x="604" y="301"/>
                </a:lnTo>
                <a:lnTo>
                  <a:pt x="599" y="306"/>
                </a:lnTo>
                <a:lnTo>
                  <a:pt x="594" y="309"/>
                </a:lnTo>
                <a:lnTo>
                  <a:pt x="589" y="314"/>
                </a:lnTo>
                <a:lnTo>
                  <a:pt x="586" y="320"/>
                </a:lnTo>
                <a:lnTo>
                  <a:pt x="582" y="325"/>
                </a:lnTo>
                <a:lnTo>
                  <a:pt x="580" y="331"/>
                </a:lnTo>
                <a:lnTo>
                  <a:pt x="577" y="338"/>
                </a:lnTo>
                <a:lnTo>
                  <a:pt x="575" y="344"/>
                </a:lnTo>
                <a:lnTo>
                  <a:pt x="575" y="351"/>
                </a:lnTo>
                <a:lnTo>
                  <a:pt x="574" y="358"/>
                </a:lnTo>
                <a:lnTo>
                  <a:pt x="575" y="364"/>
                </a:lnTo>
                <a:lnTo>
                  <a:pt x="575" y="371"/>
                </a:lnTo>
                <a:lnTo>
                  <a:pt x="577" y="377"/>
                </a:lnTo>
                <a:lnTo>
                  <a:pt x="580" y="384"/>
                </a:lnTo>
                <a:lnTo>
                  <a:pt x="582" y="390"/>
                </a:lnTo>
                <a:lnTo>
                  <a:pt x="586" y="395"/>
                </a:lnTo>
                <a:lnTo>
                  <a:pt x="589" y="401"/>
                </a:lnTo>
                <a:lnTo>
                  <a:pt x="594" y="406"/>
                </a:lnTo>
                <a:lnTo>
                  <a:pt x="599" y="409"/>
                </a:lnTo>
                <a:lnTo>
                  <a:pt x="604" y="414"/>
                </a:lnTo>
                <a:lnTo>
                  <a:pt x="609" y="416"/>
                </a:lnTo>
                <a:lnTo>
                  <a:pt x="615" y="420"/>
                </a:lnTo>
                <a:lnTo>
                  <a:pt x="621" y="422"/>
                </a:lnTo>
                <a:lnTo>
                  <a:pt x="629" y="423"/>
                </a:lnTo>
                <a:lnTo>
                  <a:pt x="634" y="425"/>
                </a:lnTo>
                <a:lnTo>
                  <a:pt x="642" y="425"/>
                </a:lnTo>
                <a:lnTo>
                  <a:pt x="1268" y="425"/>
                </a:lnTo>
                <a:lnTo>
                  <a:pt x="1275" y="425"/>
                </a:lnTo>
                <a:lnTo>
                  <a:pt x="1281" y="423"/>
                </a:lnTo>
                <a:lnTo>
                  <a:pt x="1288" y="422"/>
                </a:lnTo>
                <a:lnTo>
                  <a:pt x="1294" y="420"/>
                </a:lnTo>
                <a:lnTo>
                  <a:pt x="1300" y="416"/>
                </a:lnTo>
                <a:lnTo>
                  <a:pt x="1306" y="414"/>
                </a:lnTo>
                <a:lnTo>
                  <a:pt x="1311" y="409"/>
                </a:lnTo>
                <a:lnTo>
                  <a:pt x="1315" y="406"/>
                </a:lnTo>
                <a:lnTo>
                  <a:pt x="1320" y="401"/>
                </a:lnTo>
                <a:lnTo>
                  <a:pt x="1324" y="395"/>
                </a:lnTo>
                <a:lnTo>
                  <a:pt x="1327" y="390"/>
                </a:lnTo>
                <a:lnTo>
                  <a:pt x="1330" y="384"/>
                </a:lnTo>
                <a:lnTo>
                  <a:pt x="1332" y="377"/>
                </a:lnTo>
                <a:lnTo>
                  <a:pt x="1333" y="371"/>
                </a:lnTo>
                <a:lnTo>
                  <a:pt x="1334" y="364"/>
                </a:lnTo>
                <a:lnTo>
                  <a:pt x="1336" y="358"/>
                </a:lnTo>
                <a:lnTo>
                  <a:pt x="1334" y="351"/>
                </a:lnTo>
                <a:lnTo>
                  <a:pt x="1333" y="344"/>
                </a:lnTo>
                <a:lnTo>
                  <a:pt x="1332" y="338"/>
                </a:lnTo>
                <a:lnTo>
                  <a:pt x="1330" y="331"/>
                </a:lnTo>
                <a:lnTo>
                  <a:pt x="1327" y="325"/>
                </a:lnTo>
                <a:lnTo>
                  <a:pt x="1324" y="320"/>
                </a:lnTo>
                <a:lnTo>
                  <a:pt x="1320" y="314"/>
                </a:lnTo>
                <a:lnTo>
                  <a:pt x="1315" y="309"/>
                </a:lnTo>
                <a:lnTo>
                  <a:pt x="1311" y="306"/>
                </a:lnTo>
                <a:lnTo>
                  <a:pt x="1306" y="301"/>
                </a:lnTo>
                <a:lnTo>
                  <a:pt x="1300" y="299"/>
                </a:lnTo>
                <a:lnTo>
                  <a:pt x="1294" y="295"/>
                </a:lnTo>
                <a:lnTo>
                  <a:pt x="1288" y="293"/>
                </a:lnTo>
                <a:lnTo>
                  <a:pt x="1281" y="291"/>
                </a:lnTo>
                <a:lnTo>
                  <a:pt x="1275" y="290"/>
                </a:lnTo>
                <a:lnTo>
                  <a:pt x="1268" y="290"/>
                </a:lnTo>
                <a:lnTo>
                  <a:pt x="642" y="290"/>
                </a:lnTo>
                <a:close/>
                <a:moveTo>
                  <a:pt x="712" y="227"/>
                </a:moveTo>
                <a:lnTo>
                  <a:pt x="1153" y="227"/>
                </a:lnTo>
                <a:lnTo>
                  <a:pt x="1289" y="71"/>
                </a:lnTo>
                <a:lnTo>
                  <a:pt x="1295" y="64"/>
                </a:lnTo>
                <a:lnTo>
                  <a:pt x="1300" y="57"/>
                </a:lnTo>
                <a:lnTo>
                  <a:pt x="1302" y="50"/>
                </a:lnTo>
                <a:lnTo>
                  <a:pt x="1303" y="44"/>
                </a:lnTo>
                <a:lnTo>
                  <a:pt x="1303" y="37"/>
                </a:lnTo>
                <a:lnTo>
                  <a:pt x="1303" y="31"/>
                </a:lnTo>
                <a:lnTo>
                  <a:pt x="1301" y="26"/>
                </a:lnTo>
                <a:lnTo>
                  <a:pt x="1296" y="20"/>
                </a:lnTo>
                <a:lnTo>
                  <a:pt x="1291" y="16"/>
                </a:lnTo>
                <a:lnTo>
                  <a:pt x="1286" y="12"/>
                </a:lnTo>
                <a:lnTo>
                  <a:pt x="1278" y="8"/>
                </a:lnTo>
                <a:lnTo>
                  <a:pt x="1270" y="6"/>
                </a:lnTo>
                <a:lnTo>
                  <a:pt x="1261" y="2"/>
                </a:lnTo>
                <a:lnTo>
                  <a:pt x="1251" y="1"/>
                </a:lnTo>
                <a:lnTo>
                  <a:pt x="1239" y="0"/>
                </a:lnTo>
                <a:lnTo>
                  <a:pt x="1227" y="0"/>
                </a:lnTo>
                <a:lnTo>
                  <a:pt x="639" y="0"/>
                </a:lnTo>
                <a:lnTo>
                  <a:pt x="626" y="0"/>
                </a:lnTo>
                <a:lnTo>
                  <a:pt x="614" y="1"/>
                </a:lnTo>
                <a:lnTo>
                  <a:pt x="605" y="2"/>
                </a:lnTo>
                <a:lnTo>
                  <a:pt x="595" y="6"/>
                </a:lnTo>
                <a:lnTo>
                  <a:pt x="587" y="8"/>
                </a:lnTo>
                <a:lnTo>
                  <a:pt x="580" y="12"/>
                </a:lnTo>
                <a:lnTo>
                  <a:pt x="574" y="16"/>
                </a:lnTo>
                <a:lnTo>
                  <a:pt x="569" y="20"/>
                </a:lnTo>
                <a:lnTo>
                  <a:pt x="565" y="26"/>
                </a:lnTo>
                <a:lnTo>
                  <a:pt x="562" y="31"/>
                </a:lnTo>
                <a:lnTo>
                  <a:pt x="562" y="37"/>
                </a:lnTo>
                <a:lnTo>
                  <a:pt x="562" y="44"/>
                </a:lnTo>
                <a:lnTo>
                  <a:pt x="563" y="50"/>
                </a:lnTo>
                <a:lnTo>
                  <a:pt x="565" y="57"/>
                </a:lnTo>
                <a:lnTo>
                  <a:pt x="570" y="64"/>
                </a:lnTo>
                <a:lnTo>
                  <a:pt x="576" y="71"/>
                </a:lnTo>
                <a:lnTo>
                  <a:pt x="712" y="227"/>
                </a:lnTo>
                <a:close/>
                <a:moveTo>
                  <a:pt x="1206" y="227"/>
                </a:moveTo>
                <a:lnTo>
                  <a:pt x="1268" y="227"/>
                </a:lnTo>
                <a:lnTo>
                  <a:pt x="1277" y="227"/>
                </a:lnTo>
                <a:lnTo>
                  <a:pt x="1287" y="228"/>
                </a:lnTo>
                <a:lnTo>
                  <a:pt x="1295" y="231"/>
                </a:lnTo>
                <a:lnTo>
                  <a:pt x="1305" y="233"/>
                </a:lnTo>
                <a:lnTo>
                  <a:pt x="1313" y="235"/>
                </a:lnTo>
                <a:lnTo>
                  <a:pt x="1321" y="239"/>
                </a:lnTo>
                <a:lnTo>
                  <a:pt x="1330" y="243"/>
                </a:lnTo>
                <a:lnTo>
                  <a:pt x="1337" y="247"/>
                </a:lnTo>
                <a:lnTo>
                  <a:pt x="1369" y="229"/>
                </a:lnTo>
                <a:lnTo>
                  <a:pt x="1400" y="214"/>
                </a:lnTo>
                <a:lnTo>
                  <a:pt x="1428" y="200"/>
                </a:lnTo>
                <a:lnTo>
                  <a:pt x="1457" y="188"/>
                </a:lnTo>
                <a:lnTo>
                  <a:pt x="1471" y="183"/>
                </a:lnTo>
                <a:lnTo>
                  <a:pt x="1484" y="178"/>
                </a:lnTo>
                <a:lnTo>
                  <a:pt x="1497" y="176"/>
                </a:lnTo>
                <a:lnTo>
                  <a:pt x="1509" y="174"/>
                </a:lnTo>
                <a:lnTo>
                  <a:pt x="1522" y="172"/>
                </a:lnTo>
                <a:lnTo>
                  <a:pt x="1533" y="172"/>
                </a:lnTo>
                <a:lnTo>
                  <a:pt x="1545" y="174"/>
                </a:lnTo>
                <a:lnTo>
                  <a:pt x="1556" y="176"/>
                </a:lnTo>
                <a:lnTo>
                  <a:pt x="1565" y="179"/>
                </a:lnTo>
                <a:lnTo>
                  <a:pt x="1575" y="185"/>
                </a:lnTo>
                <a:lnTo>
                  <a:pt x="1584" y="191"/>
                </a:lnTo>
                <a:lnTo>
                  <a:pt x="1594" y="200"/>
                </a:lnTo>
                <a:lnTo>
                  <a:pt x="1602" y="209"/>
                </a:lnTo>
                <a:lnTo>
                  <a:pt x="1610" y="220"/>
                </a:lnTo>
                <a:lnTo>
                  <a:pt x="1619" y="232"/>
                </a:lnTo>
                <a:lnTo>
                  <a:pt x="1626" y="246"/>
                </a:lnTo>
                <a:lnTo>
                  <a:pt x="1658" y="307"/>
                </a:lnTo>
                <a:lnTo>
                  <a:pt x="1685" y="356"/>
                </a:lnTo>
                <a:lnTo>
                  <a:pt x="1709" y="395"/>
                </a:lnTo>
                <a:lnTo>
                  <a:pt x="1729" y="425"/>
                </a:lnTo>
                <a:lnTo>
                  <a:pt x="1746" y="446"/>
                </a:lnTo>
                <a:lnTo>
                  <a:pt x="1759" y="462"/>
                </a:lnTo>
                <a:lnTo>
                  <a:pt x="1770" y="471"/>
                </a:lnTo>
                <a:lnTo>
                  <a:pt x="1778" y="477"/>
                </a:lnTo>
                <a:lnTo>
                  <a:pt x="1783" y="479"/>
                </a:lnTo>
                <a:lnTo>
                  <a:pt x="1788" y="482"/>
                </a:lnTo>
                <a:lnTo>
                  <a:pt x="1794" y="482"/>
                </a:lnTo>
                <a:lnTo>
                  <a:pt x="1799" y="483"/>
                </a:lnTo>
                <a:lnTo>
                  <a:pt x="1804" y="482"/>
                </a:lnTo>
                <a:lnTo>
                  <a:pt x="1809" y="481"/>
                </a:lnTo>
                <a:lnTo>
                  <a:pt x="1814" y="479"/>
                </a:lnTo>
                <a:lnTo>
                  <a:pt x="1820" y="477"/>
                </a:lnTo>
                <a:lnTo>
                  <a:pt x="1824" y="475"/>
                </a:lnTo>
                <a:lnTo>
                  <a:pt x="1828" y="471"/>
                </a:lnTo>
                <a:lnTo>
                  <a:pt x="1832" y="466"/>
                </a:lnTo>
                <a:lnTo>
                  <a:pt x="1835" y="462"/>
                </a:lnTo>
                <a:lnTo>
                  <a:pt x="1839" y="454"/>
                </a:lnTo>
                <a:lnTo>
                  <a:pt x="1840" y="446"/>
                </a:lnTo>
                <a:lnTo>
                  <a:pt x="1840" y="438"/>
                </a:lnTo>
                <a:lnTo>
                  <a:pt x="1839" y="429"/>
                </a:lnTo>
                <a:lnTo>
                  <a:pt x="1837" y="422"/>
                </a:lnTo>
                <a:lnTo>
                  <a:pt x="1832" y="415"/>
                </a:lnTo>
                <a:lnTo>
                  <a:pt x="1826" y="409"/>
                </a:lnTo>
                <a:lnTo>
                  <a:pt x="1820" y="404"/>
                </a:lnTo>
                <a:lnTo>
                  <a:pt x="1818" y="402"/>
                </a:lnTo>
                <a:lnTo>
                  <a:pt x="1812" y="396"/>
                </a:lnTo>
                <a:lnTo>
                  <a:pt x="1803" y="384"/>
                </a:lnTo>
                <a:lnTo>
                  <a:pt x="1790" y="365"/>
                </a:lnTo>
                <a:lnTo>
                  <a:pt x="1774" y="339"/>
                </a:lnTo>
                <a:lnTo>
                  <a:pt x="1753" y="304"/>
                </a:lnTo>
                <a:lnTo>
                  <a:pt x="1728" y="262"/>
                </a:lnTo>
                <a:lnTo>
                  <a:pt x="1700" y="208"/>
                </a:lnTo>
                <a:lnTo>
                  <a:pt x="1688" y="187"/>
                </a:lnTo>
                <a:lnTo>
                  <a:pt x="1675" y="168"/>
                </a:lnTo>
                <a:lnTo>
                  <a:pt x="1662" y="150"/>
                </a:lnTo>
                <a:lnTo>
                  <a:pt x="1646" y="135"/>
                </a:lnTo>
                <a:lnTo>
                  <a:pt x="1631" y="122"/>
                </a:lnTo>
                <a:lnTo>
                  <a:pt x="1614" y="112"/>
                </a:lnTo>
                <a:lnTo>
                  <a:pt x="1597" y="102"/>
                </a:lnTo>
                <a:lnTo>
                  <a:pt x="1578" y="96"/>
                </a:lnTo>
                <a:lnTo>
                  <a:pt x="1560" y="91"/>
                </a:lnTo>
                <a:lnTo>
                  <a:pt x="1541" y="89"/>
                </a:lnTo>
                <a:lnTo>
                  <a:pt x="1522" y="89"/>
                </a:lnTo>
                <a:lnTo>
                  <a:pt x="1503" y="90"/>
                </a:lnTo>
                <a:lnTo>
                  <a:pt x="1483" y="94"/>
                </a:lnTo>
                <a:lnTo>
                  <a:pt x="1464" y="99"/>
                </a:lnTo>
                <a:lnTo>
                  <a:pt x="1444" y="105"/>
                </a:lnTo>
                <a:lnTo>
                  <a:pt x="1424" y="112"/>
                </a:lnTo>
                <a:lnTo>
                  <a:pt x="1403" y="120"/>
                </a:lnTo>
                <a:lnTo>
                  <a:pt x="1382" y="130"/>
                </a:lnTo>
                <a:lnTo>
                  <a:pt x="1362" y="139"/>
                </a:lnTo>
                <a:lnTo>
                  <a:pt x="1340" y="150"/>
                </a:lnTo>
                <a:lnTo>
                  <a:pt x="1297" y="174"/>
                </a:lnTo>
                <a:lnTo>
                  <a:pt x="1255" y="199"/>
                </a:lnTo>
                <a:lnTo>
                  <a:pt x="1243" y="206"/>
                </a:lnTo>
                <a:lnTo>
                  <a:pt x="1231" y="213"/>
                </a:lnTo>
                <a:lnTo>
                  <a:pt x="1218" y="220"/>
                </a:lnTo>
                <a:lnTo>
                  <a:pt x="1206" y="227"/>
                </a:lnTo>
                <a:close/>
                <a:moveTo>
                  <a:pt x="276" y="158"/>
                </a:moveTo>
                <a:lnTo>
                  <a:pt x="286" y="157"/>
                </a:lnTo>
                <a:lnTo>
                  <a:pt x="310" y="156"/>
                </a:lnTo>
                <a:lnTo>
                  <a:pt x="326" y="156"/>
                </a:lnTo>
                <a:lnTo>
                  <a:pt x="344" y="156"/>
                </a:lnTo>
                <a:lnTo>
                  <a:pt x="364" y="157"/>
                </a:lnTo>
                <a:lnTo>
                  <a:pt x="386" y="159"/>
                </a:lnTo>
                <a:lnTo>
                  <a:pt x="408" y="164"/>
                </a:lnTo>
                <a:lnTo>
                  <a:pt x="431" y="170"/>
                </a:lnTo>
                <a:lnTo>
                  <a:pt x="455" y="177"/>
                </a:lnTo>
                <a:lnTo>
                  <a:pt x="476" y="188"/>
                </a:lnTo>
                <a:lnTo>
                  <a:pt x="487" y="194"/>
                </a:lnTo>
                <a:lnTo>
                  <a:pt x="498" y="201"/>
                </a:lnTo>
                <a:lnTo>
                  <a:pt x="508" y="208"/>
                </a:lnTo>
                <a:lnTo>
                  <a:pt x="518" y="218"/>
                </a:lnTo>
                <a:lnTo>
                  <a:pt x="527" y="226"/>
                </a:lnTo>
                <a:lnTo>
                  <a:pt x="537" y="237"/>
                </a:lnTo>
                <a:lnTo>
                  <a:pt x="545" y="247"/>
                </a:lnTo>
                <a:lnTo>
                  <a:pt x="552" y="259"/>
                </a:lnTo>
                <a:lnTo>
                  <a:pt x="554" y="260"/>
                </a:lnTo>
                <a:lnTo>
                  <a:pt x="555" y="262"/>
                </a:lnTo>
                <a:lnTo>
                  <a:pt x="562" y="254"/>
                </a:lnTo>
                <a:lnTo>
                  <a:pt x="571" y="249"/>
                </a:lnTo>
                <a:lnTo>
                  <a:pt x="581" y="243"/>
                </a:lnTo>
                <a:lnTo>
                  <a:pt x="590" y="238"/>
                </a:lnTo>
                <a:lnTo>
                  <a:pt x="601" y="234"/>
                </a:lnTo>
                <a:lnTo>
                  <a:pt x="612" y="231"/>
                </a:lnTo>
                <a:lnTo>
                  <a:pt x="623" y="228"/>
                </a:lnTo>
                <a:lnTo>
                  <a:pt x="633" y="227"/>
                </a:lnTo>
                <a:lnTo>
                  <a:pt x="629" y="222"/>
                </a:lnTo>
                <a:lnTo>
                  <a:pt x="624" y="216"/>
                </a:lnTo>
                <a:lnTo>
                  <a:pt x="613" y="200"/>
                </a:lnTo>
                <a:lnTo>
                  <a:pt x="602" y="185"/>
                </a:lnTo>
                <a:lnTo>
                  <a:pt x="590" y="171"/>
                </a:lnTo>
                <a:lnTo>
                  <a:pt x="579" y="158"/>
                </a:lnTo>
                <a:lnTo>
                  <a:pt x="565" y="147"/>
                </a:lnTo>
                <a:lnTo>
                  <a:pt x="552" y="137"/>
                </a:lnTo>
                <a:lnTo>
                  <a:pt x="538" y="127"/>
                </a:lnTo>
                <a:lnTo>
                  <a:pt x="524" y="119"/>
                </a:lnTo>
                <a:lnTo>
                  <a:pt x="509" y="110"/>
                </a:lnTo>
                <a:lnTo>
                  <a:pt x="495" y="105"/>
                </a:lnTo>
                <a:lnTo>
                  <a:pt x="480" y="97"/>
                </a:lnTo>
                <a:lnTo>
                  <a:pt x="465" y="93"/>
                </a:lnTo>
                <a:lnTo>
                  <a:pt x="436" y="84"/>
                </a:lnTo>
                <a:lnTo>
                  <a:pt x="407" y="78"/>
                </a:lnTo>
                <a:lnTo>
                  <a:pt x="380" y="75"/>
                </a:lnTo>
                <a:lnTo>
                  <a:pt x="354" y="72"/>
                </a:lnTo>
                <a:lnTo>
                  <a:pt x="330" y="72"/>
                </a:lnTo>
                <a:lnTo>
                  <a:pt x="308" y="72"/>
                </a:lnTo>
                <a:lnTo>
                  <a:pt x="277" y="75"/>
                </a:lnTo>
                <a:lnTo>
                  <a:pt x="263" y="76"/>
                </a:lnTo>
                <a:lnTo>
                  <a:pt x="255" y="78"/>
                </a:lnTo>
                <a:lnTo>
                  <a:pt x="248" y="82"/>
                </a:lnTo>
                <a:lnTo>
                  <a:pt x="242" y="87"/>
                </a:lnTo>
                <a:lnTo>
                  <a:pt x="236" y="93"/>
                </a:lnTo>
                <a:lnTo>
                  <a:pt x="232" y="100"/>
                </a:lnTo>
                <a:lnTo>
                  <a:pt x="230" y="108"/>
                </a:lnTo>
                <a:lnTo>
                  <a:pt x="229" y="115"/>
                </a:lnTo>
                <a:lnTo>
                  <a:pt x="229" y="124"/>
                </a:lnTo>
                <a:lnTo>
                  <a:pt x="231" y="132"/>
                </a:lnTo>
                <a:lnTo>
                  <a:pt x="235" y="139"/>
                </a:lnTo>
                <a:lnTo>
                  <a:pt x="239" y="146"/>
                </a:lnTo>
                <a:lnTo>
                  <a:pt x="245" y="151"/>
                </a:lnTo>
                <a:lnTo>
                  <a:pt x="252" y="156"/>
                </a:lnTo>
                <a:lnTo>
                  <a:pt x="261" y="158"/>
                </a:lnTo>
                <a:lnTo>
                  <a:pt x="268" y="159"/>
                </a:lnTo>
                <a:lnTo>
                  <a:pt x="276" y="158"/>
                </a:lnTo>
                <a:close/>
                <a:moveTo>
                  <a:pt x="953" y="856"/>
                </a:moveTo>
                <a:lnTo>
                  <a:pt x="927" y="857"/>
                </a:lnTo>
                <a:lnTo>
                  <a:pt x="900" y="858"/>
                </a:lnTo>
                <a:lnTo>
                  <a:pt x="875" y="861"/>
                </a:lnTo>
                <a:lnTo>
                  <a:pt x="849" y="866"/>
                </a:lnTo>
                <a:lnTo>
                  <a:pt x="824" y="872"/>
                </a:lnTo>
                <a:lnTo>
                  <a:pt x="799" y="879"/>
                </a:lnTo>
                <a:lnTo>
                  <a:pt x="775" y="888"/>
                </a:lnTo>
                <a:lnTo>
                  <a:pt x="751" y="896"/>
                </a:lnTo>
                <a:lnTo>
                  <a:pt x="728" y="907"/>
                </a:lnTo>
                <a:lnTo>
                  <a:pt x="706" y="919"/>
                </a:lnTo>
                <a:lnTo>
                  <a:pt x="684" y="930"/>
                </a:lnTo>
                <a:lnTo>
                  <a:pt x="663" y="945"/>
                </a:lnTo>
                <a:lnTo>
                  <a:pt x="643" y="959"/>
                </a:lnTo>
                <a:lnTo>
                  <a:pt x="624" y="975"/>
                </a:lnTo>
                <a:lnTo>
                  <a:pt x="605" y="990"/>
                </a:lnTo>
                <a:lnTo>
                  <a:pt x="587" y="1008"/>
                </a:lnTo>
                <a:lnTo>
                  <a:pt x="569" y="1026"/>
                </a:lnTo>
                <a:lnTo>
                  <a:pt x="554" y="1045"/>
                </a:lnTo>
                <a:lnTo>
                  <a:pt x="538" y="1064"/>
                </a:lnTo>
                <a:lnTo>
                  <a:pt x="523" y="1084"/>
                </a:lnTo>
                <a:lnTo>
                  <a:pt x="509" y="1105"/>
                </a:lnTo>
                <a:lnTo>
                  <a:pt x="498" y="1127"/>
                </a:lnTo>
                <a:lnTo>
                  <a:pt x="486" y="1149"/>
                </a:lnTo>
                <a:lnTo>
                  <a:pt x="475" y="1173"/>
                </a:lnTo>
                <a:lnTo>
                  <a:pt x="465" y="1196"/>
                </a:lnTo>
                <a:lnTo>
                  <a:pt x="457" y="1221"/>
                </a:lnTo>
                <a:lnTo>
                  <a:pt x="451" y="1245"/>
                </a:lnTo>
                <a:lnTo>
                  <a:pt x="445" y="1270"/>
                </a:lnTo>
                <a:lnTo>
                  <a:pt x="440" y="1296"/>
                </a:lnTo>
                <a:lnTo>
                  <a:pt x="437" y="1322"/>
                </a:lnTo>
                <a:lnTo>
                  <a:pt x="434" y="1348"/>
                </a:lnTo>
                <a:lnTo>
                  <a:pt x="434" y="1374"/>
                </a:lnTo>
                <a:lnTo>
                  <a:pt x="434" y="1402"/>
                </a:lnTo>
                <a:lnTo>
                  <a:pt x="437" y="1428"/>
                </a:lnTo>
                <a:lnTo>
                  <a:pt x="440" y="1454"/>
                </a:lnTo>
                <a:lnTo>
                  <a:pt x="445" y="1479"/>
                </a:lnTo>
                <a:lnTo>
                  <a:pt x="451" y="1504"/>
                </a:lnTo>
                <a:lnTo>
                  <a:pt x="457" y="1529"/>
                </a:lnTo>
                <a:lnTo>
                  <a:pt x="465" y="1553"/>
                </a:lnTo>
                <a:lnTo>
                  <a:pt x="475" y="1577"/>
                </a:lnTo>
                <a:lnTo>
                  <a:pt x="486" y="1599"/>
                </a:lnTo>
                <a:lnTo>
                  <a:pt x="498" y="1622"/>
                </a:lnTo>
                <a:lnTo>
                  <a:pt x="509" y="1643"/>
                </a:lnTo>
                <a:lnTo>
                  <a:pt x="523" y="1665"/>
                </a:lnTo>
                <a:lnTo>
                  <a:pt x="538" y="1685"/>
                </a:lnTo>
                <a:lnTo>
                  <a:pt x="554" y="1705"/>
                </a:lnTo>
                <a:lnTo>
                  <a:pt x="569" y="1723"/>
                </a:lnTo>
                <a:lnTo>
                  <a:pt x="587" y="1742"/>
                </a:lnTo>
                <a:lnTo>
                  <a:pt x="605" y="1759"/>
                </a:lnTo>
                <a:lnTo>
                  <a:pt x="624" y="1776"/>
                </a:lnTo>
                <a:lnTo>
                  <a:pt x="643" y="1791"/>
                </a:lnTo>
                <a:lnTo>
                  <a:pt x="663" y="1805"/>
                </a:lnTo>
                <a:lnTo>
                  <a:pt x="684" y="1818"/>
                </a:lnTo>
                <a:lnTo>
                  <a:pt x="706" y="1831"/>
                </a:lnTo>
                <a:lnTo>
                  <a:pt x="728" y="1842"/>
                </a:lnTo>
                <a:lnTo>
                  <a:pt x="751" y="1853"/>
                </a:lnTo>
                <a:lnTo>
                  <a:pt x="775" y="1862"/>
                </a:lnTo>
                <a:lnTo>
                  <a:pt x="799" y="1871"/>
                </a:lnTo>
                <a:lnTo>
                  <a:pt x="824" y="1878"/>
                </a:lnTo>
                <a:lnTo>
                  <a:pt x="849" y="1884"/>
                </a:lnTo>
                <a:lnTo>
                  <a:pt x="875" y="1887"/>
                </a:lnTo>
                <a:lnTo>
                  <a:pt x="900" y="1891"/>
                </a:lnTo>
                <a:lnTo>
                  <a:pt x="927" y="1893"/>
                </a:lnTo>
                <a:lnTo>
                  <a:pt x="953" y="1893"/>
                </a:lnTo>
                <a:lnTo>
                  <a:pt x="980" y="1893"/>
                </a:lnTo>
                <a:lnTo>
                  <a:pt x="1007" y="1891"/>
                </a:lnTo>
                <a:lnTo>
                  <a:pt x="1032" y="1887"/>
                </a:lnTo>
                <a:lnTo>
                  <a:pt x="1058" y="1884"/>
                </a:lnTo>
                <a:lnTo>
                  <a:pt x="1083" y="1878"/>
                </a:lnTo>
                <a:lnTo>
                  <a:pt x="1108" y="1871"/>
                </a:lnTo>
                <a:lnTo>
                  <a:pt x="1132" y="1862"/>
                </a:lnTo>
                <a:lnTo>
                  <a:pt x="1156" y="1853"/>
                </a:lnTo>
                <a:lnTo>
                  <a:pt x="1178" y="1842"/>
                </a:lnTo>
                <a:lnTo>
                  <a:pt x="1201" y="1831"/>
                </a:lnTo>
                <a:lnTo>
                  <a:pt x="1222" y="1818"/>
                </a:lnTo>
                <a:lnTo>
                  <a:pt x="1244" y="1805"/>
                </a:lnTo>
                <a:lnTo>
                  <a:pt x="1264" y="1791"/>
                </a:lnTo>
                <a:lnTo>
                  <a:pt x="1283" y="1776"/>
                </a:lnTo>
                <a:lnTo>
                  <a:pt x="1302" y="1759"/>
                </a:lnTo>
                <a:lnTo>
                  <a:pt x="1320" y="1742"/>
                </a:lnTo>
                <a:lnTo>
                  <a:pt x="1338" y="1723"/>
                </a:lnTo>
                <a:lnTo>
                  <a:pt x="1355" y="1705"/>
                </a:lnTo>
                <a:lnTo>
                  <a:pt x="1369" y="1685"/>
                </a:lnTo>
                <a:lnTo>
                  <a:pt x="1384" y="1665"/>
                </a:lnTo>
                <a:lnTo>
                  <a:pt x="1397" y="1643"/>
                </a:lnTo>
                <a:lnTo>
                  <a:pt x="1410" y="1622"/>
                </a:lnTo>
                <a:lnTo>
                  <a:pt x="1421" y="1599"/>
                </a:lnTo>
                <a:lnTo>
                  <a:pt x="1432" y="1577"/>
                </a:lnTo>
                <a:lnTo>
                  <a:pt x="1441" y="1553"/>
                </a:lnTo>
                <a:lnTo>
                  <a:pt x="1450" y="1529"/>
                </a:lnTo>
                <a:lnTo>
                  <a:pt x="1456" y="1504"/>
                </a:lnTo>
                <a:lnTo>
                  <a:pt x="1462" y="1479"/>
                </a:lnTo>
                <a:lnTo>
                  <a:pt x="1466" y="1454"/>
                </a:lnTo>
                <a:lnTo>
                  <a:pt x="1470" y="1428"/>
                </a:lnTo>
                <a:lnTo>
                  <a:pt x="1472" y="1402"/>
                </a:lnTo>
                <a:lnTo>
                  <a:pt x="1472" y="1374"/>
                </a:lnTo>
                <a:lnTo>
                  <a:pt x="1472" y="1348"/>
                </a:lnTo>
                <a:lnTo>
                  <a:pt x="1470" y="1322"/>
                </a:lnTo>
                <a:lnTo>
                  <a:pt x="1466" y="1296"/>
                </a:lnTo>
                <a:lnTo>
                  <a:pt x="1462" y="1270"/>
                </a:lnTo>
                <a:lnTo>
                  <a:pt x="1456" y="1245"/>
                </a:lnTo>
                <a:lnTo>
                  <a:pt x="1450" y="1221"/>
                </a:lnTo>
                <a:lnTo>
                  <a:pt x="1441" y="1196"/>
                </a:lnTo>
                <a:lnTo>
                  <a:pt x="1432" y="1173"/>
                </a:lnTo>
                <a:lnTo>
                  <a:pt x="1421" y="1149"/>
                </a:lnTo>
                <a:lnTo>
                  <a:pt x="1410" y="1127"/>
                </a:lnTo>
                <a:lnTo>
                  <a:pt x="1397" y="1105"/>
                </a:lnTo>
                <a:lnTo>
                  <a:pt x="1384" y="1084"/>
                </a:lnTo>
                <a:lnTo>
                  <a:pt x="1369" y="1064"/>
                </a:lnTo>
                <a:lnTo>
                  <a:pt x="1355" y="1045"/>
                </a:lnTo>
                <a:lnTo>
                  <a:pt x="1338" y="1026"/>
                </a:lnTo>
                <a:lnTo>
                  <a:pt x="1320" y="1008"/>
                </a:lnTo>
                <a:lnTo>
                  <a:pt x="1302" y="990"/>
                </a:lnTo>
                <a:lnTo>
                  <a:pt x="1283" y="975"/>
                </a:lnTo>
                <a:lnTo>
                  <a:pt x="1264" y="959"/>
                </a:lnTo>
                <a:lnTo>
                  <a:pt x="1244" y="945"/>
                </a:lnTo>
                <a:lnTo>
                  <a:pt x="1222" y="930"/>
                </a:lnTo>
                <a:lnTo>
                  <a:pt x="1201" y="919"/>
                </a:lnTo>
                <a:lnTo>
                  <a:pt x="1178" y="907"/>
                </a:lnTo>
                <a:lnTo>
                  <a:pt x="1156" y="896"/>
                </a:lnTo>
                <a:lnTo>
                  <a:pt x="1132" y="888"/>
                </a:lnTo>
                <a:lnTo>
                  <a:pt x="1108" y="879"/>
                </a:lnTo>
                <a:lnTo>
                  <a:pt x="1083" y="872"/>
                </a:lnTo>
                <a:lnTo>
                  <a:pt x="1058" y="866"/>
                </a:lnTo>
                <a:lnTo>
                  <a:pt x="1032" y="861"/>
                </a:lnTo>
                <a:lnTo>
                  <a:pt x="1007" y="858"/>
                </a:lnTo>
                <a:lnTo>
                  <a:pt x="980" y="857"/>
                </a:lnTo>
                <a:lnTo>
                  <a:pt x="953" y="856"/>
                </a:lnTo>
                <a:close/>
                <a:moveTo>
                  <a:pt x="939" y="1132"/>
                </a:moveTo>
                <a:lnTo>
                  <a:pt x="931" y="1135"/>
                </a:lnTo>
                <a:lnTo>
                  <a:pt x="921" y="1141"/>
                </a:lnTo>
                <a:lnTo>
                  <a:pt x="913" y="1147"/>
                </a:lnTo>
                <a:lnTo>
                  <a:pt x="903" y="1154"/>
                </a:lnTo>
                <a:lnTo>
                  <a:pt x="895" y="1161"/>
                </a:lnTo>
                <a:lnTo>
                  <a:pt x="887" y="1170"/>
                </a:lnTo>
                <a:lnTo>
                  <a:pt x="880" y="1179"/>
                </a:lnTo>
                <a:lnTo>
                  <a:pt x="874" y="1189"/>
                </a:lnTo>
                <a:lnTo>
                  <a:pt x="869" y="1198"/>
                </a:lnTo>
                <a:lnTo>
                  <a:pt x="865" y="1208"/>
                </a:lnTo>
                <a:lnTo>
                  <a:pt x="864" y="1217"/>
                </a:lnTo>
                <a:lnTo>
                  <a:pt x="864" y="1227"/>
                </a:lnTo>
                <a:lnTo>
                  <a:pt x="868" y="1236"/>
                </a:lnTo>
                <a:lnTo>
                  <a:pt x="873" y="1245"/>
                </a:lnTo>
                <a:lnTo>
                  <a:pt x="880" y="1253"/>
                </a:lnTo>
                <a:lnTo>
                  <a:pt x="890" y="1261"/>
                </a:lnTo>
                <a:lnTo>
                  <a:pt x="908" y="1272"/>
                </a:lnTo>
                <a:lnTo>
                  <a:pt x="926" y="1282"/>
                </a:lnTo>
                <a:lnTo>
                  <a:pt x="945" y="1291"/>
                </a:lnTo>
                <a:lnTo>
                  <a:pt x="964" y="1301"/>
                </a:lnTo>
                <a:lnTo>
                  <a:pt x="1003" y="1318"/>
                </a:lnTo>
                <a:lnTo>
                  <a:pt x="1042" y="1339"/>
                </a:lnTo>
                <a:lnTo>
                  <a:pt x="1059" y="1349"/>
                </a:lnTo>
                <a:lnTo>
                  <a:pt x="1077" y="1361"/>
                </a:lnTo>
                <a:lnTo>
                  <a:pt x="1093" y="1374"/>
                </a:lnTo>
                <a:lnTo>
                  <a:pt x="1108" y="1389"/>
                </a:lnTo>
                <a:lnTo>
                  <a:pt x="1115" y="1396"/>
                </a:lnTo>
                <a:lnTo>
                  <a:pt x="1121" y="1404"/>
                </a:lnTo>
                <a:lnTo>
                  <a:pt x="1127" y="1413"/>
                </a:lnTo>
                <a:lnTo>
                  <a:pt x="1133" y="1422"/>
                </a:lnTo>
                <a:lnTo>
                  <a:pt x="1138" y="1432"/>
                </a:lnTo>
                <a:lnTo>
                  <a:pt x="1143" y="1441"/>
                </a:lnTo>
                <a:lnTo>
                  <a:pt x="1146" y="1452"/>
                </a:lnTo>
                <a:lnTo>
                  <a:pt x="1150" y="1462"/>
                </a:lnTo>
                <a:lnTo>
                  <a:pt x="1152" y="1473"/>
                </a:lnTo>
                <a:lnTo>
                  <a:pt x="1153" y="1484"/>
                </a:lnTo>
                <a:lnTo>
                  <a:pt x="1155" y="1495"/>
                </a:lnTo>
                <a:lnTo>
                  <a:pt x="1156" y="1505"/>
                </a:lnTo>
                <a:lnTo>
                  <a:pt x="1156" y="1516"/>
                </a:lnTo>
                <a:lnTo>
                  <a:pt x="1155" y="1527"/>
                </a:lnTo>
                <a:lnTo>
                  <a:pt x="1153" y="1537"/>
                </a:lnTo>
                <a:lnTo>
                  <a:pt x="1151" y="1548"/>
                </a:lnTo>
                <a:lnTo>
                  <a:pt x="1149" y="1559"/>
                </a:lnTo>
                <a:lnTo>
                  <a:pt x="1145" y="1568"/>
                </a:lnTo>
                <a:lnTo>
                  <a:pt x="1142" y="1579"/>
                </a:lnTo>
                <a:lnTo>
                  <a:pt x="1137" y="1589"/>
                </a:lnTo>
                <a:lnTo>
                  <a:pt x="1132" y="1598"/>
                </a:lnTo>
                <a:lnTo>
                  <a:pt x="1126" y="1608"/>
                </a:lnTo>
                <a:lnTo>
                  <a:pt x="1119" y="1616"/>
                </a:lnTo>
                <a:lnTo>
                  <a:pt x="1112" y="1624"/>
                </a:lnTo>
                <a:lnTo>
                  <a:pt x="1097" y="1639"/>
                </a:lnTo>
                <a:lnTo>
                  <a:pt x="1081" y="1652"/>
                </a:lnTo>
                <a:lnTo>
                  <a:pt x="1064" y="1662"/>
                </a:lnTo>
                <a:lnTo>
                  <a:pt x="1046" y="1672"/>
                </a:lnTo>
                <a:lnTo>
                  <a:pt x="1036" y="1676"/>
                </a:lnTo>
                <a:lnTo>
                  <a:pt x="1026" y="1679"/>
                </a:lnTo>
                <a:lnTo>
                  <a:pt x="1015" y="1683"/>
                </a:lnTo>
                <a:lnTo>
                  <a:pt x="1006" y="1685"/>
                </a:lnTo>
                <a:lnTo>
                  <a:pt x="994" y="1687"/>
                </a:lnTo>
                <a:lnTo>
                  <a:pt x="983" y="1689"/>
                </a:lnTo>
                <a:lnTo>
                  <a:pt x="978" y="1691"/>
                </a:lnTo>
                <a:lnTo>
                  <a:pt x="976" y="1692"/>
                </a:lnTo>
                <a:lnTo>
                  <a:pt x="974" y="1696"/>
                </a:lnTo>
                <a:lnTo>
                  <a:pt x="972" y="1699"/>
                </a:lnTo>
                <a:lnTo>
                  <a:pt x="971" y="1708"/>
                </a:lnTo>
                <a:lnTo>
                  <a:pt x="969" y="1716"/>
                </a:lnTo>
                <a:lnTo>
                  <a:pt x="965" y="1740"/>
                </a:lnTo>
                <a:lnTo>
                  <a:pt x="962" y="1766"/>
                </a:lnTo>
                <a:lnTo>
                  <a:pt x="959" y="1778"/>
                </a:lnTo>
                <a:lnTo>
                  <a:pt x="956" y="1790"/>
                </a:lnTo>
                <a:lnTo>
                  <a:pt x="951" y="1802"/>
                </a:lnTo>
                <a:lnTo>
                  <a:pt x="945" y="1811"/>
                </a:lnTo>
                <a:lnTo>
                  <a:pt x="939" y="1817"/>
                </a:lnTo>
                <a:lnTo>
                  <a:pt x="932" y="1822"/>
                </a:lnTo>
                <a:lnTo>
                  <a:pt x="924" y="1825"/>
                </a:lnTo>
                <a:lnTo>
                  <a:pt x="915" y="1828"/>
                </a:lnTo>
                <a:lnTo>
                  <a:pt x="906" y="1828"/>
                </a:lnTo>
                <a:lnTo>
                  <a:pt x="896" y="1828"/>
                </a:lnTo>
                <a:lnTo>
                  <a:pt x="888" y="1825"/>
                </a:lnTo>
                <a:lnTo>
                  <a:pt x="880" y="1823"/>
                </a:lnTo>
                <a:lnTo>
                  <a:pt x="873" y="1818"/>
                </a:lnTo>
                <a:lnTo>
                  <a:pt x="868" y="1814"/>
                </a:lnTo>
                <a:lnTo>
                  <a:pt x="863" y="1808"/>
                </a:lnTo>
                <a:lnTo>
                  <a:pt x="861" y="1800"/>
                </a:lnTo>
                <a:lnTo>
                  <a:pt x="858" y="1793"/>
                </a:lnTo>
                <a:lnTo>
                  <a:pt x="857" y="1785"/>
                </a:lnTo>
                <a:lnTo>
                  <a:pt x="857" y="1777"/>
                </a:lnTo>
                <a:lnTo>
                  <a:pt x="857" y="1768"/>
                </a:lnTo>
                <a:lnTo>
                  <a:pt x="862" y="1733"/>
                </a:lnTo>
                <a:lnTo>
                  <a:pt x="869" y="1704"/>
                </a:lnTo>
                <a:lnTo>
                  <a:pt x="870" y="1697"/>
                </a:lnTo>
                <a:lnTo>
                  <a:pt x="871" y="1692"/>
                </a:lnTo>
                <a:lnTo>
                  <a:pt x="871" y="1690"/>
                </a:lnTo>
                <a:lnTo>
                  <a:pt x="870" y="1689"/>
                </a:lnTo>
                <a:lnTo>
                  <a:pt x="868" y="1687"/>
                </a:lnTo>
                <a:lnTo>
                  <a:pt x="864" y="1685"/>
                </a:lnTo>
                <a:lnTo>
                  <a:pt x="855" y="1683"/>
                </a:lnTo>
                <a:lnTo>
                  <a:pt x="844" y="1680"/>
                </a:lnTo>
                <a:lnTo>
                  <a:pt x="826" y="1673"/>
                </a:lnTo>
                <a:lnTo>
                  <a:pt x="809" y="1665"/>
                </a:lnTo>
                <a:lnTo>
                  <a:pt x="795" y="1656"/>
                </a:lnTo>
                <a:lnTo>
                  <a:pt x="781" y="1646"/>
                </a:lnTo>
                <a:lnTo>
                  <a:pt x="775" y="1640"/>
                </a:lnTo>
                <a:lnTo>
                  <a:pt x="769" y="1634"/>
                </a:lnTo>
                <a:lnTo>
                  <a:pt x="763" y="1627"/>
                </a:lnTo>
                <a:lnTo>
                  <a:pt x="758" y="1620"/>
                </a:lnTo>
                <a:lnTo>
                  <a:pt x="753" y="1611"/>
                </a:lnTo>
                <a:lnTo>
                  <a:pt x="750" y="1603"/>
                </a:lnTo>
                <a:lnTo>
                  <a:pt x="746" y="1595"/>
                </a:lnTo>
                <a:lnTo>
                  <a:pt x="744" y="1585"/>
                </a:lnTo>
                <a:lnTo>
                  <a:pt x="743" y="1577"/>
                </a:lnTo>
                <a:lnTo>
                  <a:pt x="742" y="1567"/>
                </a:lnTo>
                <a:lnTo>
                  <a:pt x="742" y="1558"/>
                </a:lnTo>
                <a:lnTo>
                  <a:pt x="742" y="1548"/>
                </a:lnTo>
                <a:lnTo>
                  <a:pt x="743" y="1540"/>
                </a:lnTo>
                <a:lnTo>
                  <a:pt x="745" y="1530"/>
                </a:lnTo>
                <a:lnTo>
                  <a:pt x="749" y="1522"/>
                </a:lnTo>
                <a:lnTo>
                  <a:pt x="752" y="1514"/>
                </a:lnTo>
                <a:lnTo>
                  <a:pt x="757" y="1505"/>
                </a:lnTo>
                <a:lnTo>
                  <a:pt x="762" y="1498"/>
                </a:lnTo>
                <a:lnTo>
                  <a:pt x="769" y="1491"/>
                </a:lnTo>
                <a:lnTo>
                  <a:pt x="776" y="1485"/>
                </a:lnTo>
                <a:lnTo>
                  <a:pt x="783" y="1480"/>
                </a:lnTo>
                <a:lnTo>
                  <a:pt x="793" y="1476"/>
                </a:lnTo>
                <a:lnTo>
                  <a:pt x="802" y="1472"/>
                </a:lnTo>
                <a:lnTo>
                  <a:pt x="812" y="1470"/>
                </a:lnTo>
                <a:lnTo>
                  <a:pt x="821" y="1468"/>
                </a:lnTo>
                <a:lnTo>
                  <a:pt x="831" y="1470"/>
                </a:lnTo>
                <a:lnTo>
                  <a:pt x="840" y="1471"/>
                </a:lnTo>
                <a:lnTo>
                  <a:pt x="850" y="1476"/>
                </a:lnTo>
                <a:lnTo>
                  <a:pt x="858" y="1482"/>
                </a:lnTo>
                <a:lnTo>
                  <a:pt x="865" y="1489"/>
                </a:lnTo>
                <a:lnTo>
                  <a:pt x="869" y="1497"/>
                </a:lnTo>
                <a:lnTo>
                  <a:pt x="871" y="1505"/>
                </a:lnTo>
                <a:lnTo>
                  <a:pt x="871" y="1510"/>
                </a:lnTo>
                <a:lnTo>
                  <a:pt x="871" y="1515"/>
                </a:lnTo>
                <a:lnTo>
                  <a:pt x="870" y="1518"/>
                </a:lnTo>
                <a:lnTo>
                  <a:pt x="868" y="1523"/>
                </a:lnTo>
                <a:lnTo>
                  <a:pt x="865" y="1527"/>
                </a:lnTo>
                <a:lnTo>
                  <a:pt x="862" y="1530"/>
                </a:lnTo>
                <a:lnTo>
                  <a:pt x="858" y="1534"/>
                </a:lnTo>
                <a:lnTo>
                  <a:pt x="853" y="1537"/>
                </a:lnTo>
                <a:lnTo>
                  <a:pt x="845" y="1543"/>
                </a:lnTo>
                <a:lnTo>
                  <a:pt x="839" y="1549"/>
                </a:lnTo>
                <a:lnTo>
                  <a:pt x="838" y="1553"/>
                </a:lnTo>
                <a:lnTo>
                  <a:pt x="837" y="1557"/>
                </a:lnTo>
                <a:lnTo>
                  <a:pt x="837" y="1560"/>
                </a:lnTo>
                <a:lnTo>
                  <a:pt x="837" y="1564"/>
                </a:lnTo>
                <a:lnTo>
                  <a:pt x="838" y="1570"/>
                </a:lnTo>
                <a:lnTo>
                  <a:pt x="843" y="1577"/>
                </a:lnTo>
                <a:lnTo>
                  <a:pt x="849" y="1583"/>
                </a:lnTo>
                <a:lnTo>
                  <a:pt x="856" y="1589"/>
                </a:lnTo>
                <a:lnTo>
                  <a:pt x="867" y="1596"/>
                </a:lnTo>
                <a:lnTo>
                  <a:pt x="878" y="1601"/>
                </a:lnTo>
                <a:lnTo>
                  <a:pt x="890" y="1604"/>
                </a:lnTo>
                <a:lnTo>
                  <a:pt x="902" y="1608"/>
                </a:lnTo>
                <a:lnTo>
                  <a:pt x="914" y="1609"/>
                </a:lnTo>
                <a:lnTo>
                  <a:pt x="926" y="1610"/>
                </a:lnTo>
                <a:lnTo>
                  <a:pt x="939" y="1610"/>
                </a:lnTo>
                <a:lnTo>
                  <a:pt x="951" y="1610"/>
                </a:lnTo>
                <a:lnTo>
                  <a:pt x="962" y="1609"/>
                </a:lnTo>
                <a:lnTo>
                  <a:pt x="971" y="1606"/>
                </a:lnTo>
                <a:lnTo>
                  <a:pt x="982" y="1604"/>
                </a:lnTo>
                <a:lnTo>
                  <a:pt x="992" y="1599"/>
                </a:lnTo>
                <a:lnTo>
                  <a:pt x="1001" y="1596"/>
                </a:lnTo>
                <a:lnTo>
                  <a:pt x="1011" y="1590"/>
                </a:lnTo>
                <a:lnTo>
                  <a:pt x="1020" y="1584"/>
                </a:lnTo>
                <a:lnTo>
                  <a:pt x="1028" y="1578"/>
                </a:lnTo>
                <a:lnTo>
                  <a:pt x="1036" y="1571"/>
                </a:lnTo>
                <a:lnTo>
                  <a:pt x="1042" y="1562"/>
                </a:lnTo>
                <a:lnTo>
                  <a:pt x="1047" y="1554"/>
                </a:lnTo>
                <a:lnTo>
                  <a:pt x="1052" y="1546"/>
                </a:lnTo>
                <a:lnTo>
                  <a:pt x="1056" y="1536"/>
                </a:lnTo>
                <a:lnTo>
                  <a:pt x="1058" y="1526"/>
                </a:lnTo>
                <a:lnTo>
                  <a:pt x="1059" y="1515"/>
                </a:lnTo>
                <a:lnTo>
                  <a:pt x="1058" y="1504"/>
                </a:lnTo>
                <a:lnTo>
                  <a:pt x="1057" y="1495"/>
                </a:lnTo>
                <a:lnTo>
                  <a:pt x="1055" y="1486"/>
                </a:lnTo>
                <a:lnTo>
                  <a:pt x="1051" y="1478"/>
                </a:lnTo>
                <a:lnTo>
                  <a:pt x="1046" y="1471"/>
                </a:lnTo>
                <a:lnTo>
                  <a:pt x="1042" y="1464"/>
                </a:lnTo>
                <a:lnTo>
                  <a:pt x="1037" y="1457"/>
                </a:lnTo>
                <a:lnTo>
                  <a:pt x="1031" y="1449"/>
                </a:lnTo>
                <a:lnTo>
                  <a:pt x="1024" y="1443"/>
                </a:lnTo>
                <a:lnTo>
                  <a:pt x="1011" y="1432"/>
                </a:lnTo>
                <a:lnTo>
                  <a:pt x="995" y="1420"/>
                </a:lnTo>
                <a:lnTo>
                  <a:pt x="981" y="1410"/>
                </a:lnTo>
                <a:lnTo>
                  <a:pt x="967" y="1402"/>
                </a:lnTo>
                <a:lnTo>
                  <a:pt x="930" y="1383"/>
                </a:lnTo>
                <a:lnTo>
                  <a:pt x="893" y="1364"/>
                </a:lnTo>
                <a:lnTo>
                  <a:pt x="856" y="1346"/>
                </a:lnTo>
                <a:lnTo>
                  <a:pt x="820" y="1326"/>
                </a:lnTo>
                <a:lnTo>
                  <a:pt x="812" y="1321"/>
                </a:lnTo>
                <a:lnTo>
                  <a:pt x="805" y="1314"/>
                </a:lnTo>
                <a:lnTo>
                  <a:pt x="798" y="1308"/>
                </a:lnTo>
                <a:lnTo>
                  <a:pt x="792" y="1301"/>
                </a:lnTo>
                <a:lnTo>
                  <a:pt x="786" y="1292"/>
                </a:lnTo>
                <a:lnTo>
                  <a:pt x="781" y="1285"/>
                </a:lnTo>
                <a:lnTo>
                  <a:pt x="777" y="1277"/>
                </a:lnTo>
                <a:lnTo>
                  <a:pt x="774" y="1267"/>
                </a:lnTo>
                <a:lnTo>
                  <a:pt x="771" y="1259"/>
                </a:lnTo>
                <a:lnTo>
                  <a:pt x="769" y="1249"/>
                </a:lnTo>
                <a:lnTo>
                  <a:pt x="768" y="1240"/>
                </a:lnTo>
                <a:lnTo>
                  <a:pt x="768" y="1232"/>
                </a:lnTo>
                <a:lnTo>
                  <a:pt x="768" y="1222"/>
                </a:lnTo>
                <a:lnTo>
                  <a:pt x="768" y="1213"/>
                </a:lnTo>
                <a:lnTo>
                  <a:pt x="769" y="1203"/>
                </a:lnTo>
                <a:lnTo>
                  <a:pt x="771" y="1194"/>
                </a:lnTo>
                <a:lnTo>
                  <a:pt x="775" y="1180"/>
                </a:lnTo>
                <a:lnTo>
                  <a:pt x="780" y="1170"/>
                </a:lnTo>
                <a:lnTo>
                  <a:pt x="784" y="1158"/>
                </a:lnTo>
                <a:lnTo>
                  <a:pt x="792" y="1147"/>
                </a:lnTo>
                <a:lnTo>
                  <a:pt x="799" y="1136"/>
                </a:lnTo>
                <a:lnTo>
                  <a:pt x="806" y="1127"/>
                </a:lnTo>
                <a:lnTo>
                  <a:pt x="814" y="1117"/>
                </a:lnTo>
                <a:lnTo>
                  <a:pt x="824" y="1108"/>
                </a:lnTo>
                <a:lnTo>
                  <a:pt x="833" y="1099"/>
                </a:lnTo>
                <a:lnTo>
                  <a:pt x="843" y="1092"/>
                </a:lnTo>
                <a:lnTo>
                  <a:pt x="853" y="1084"/>
                </a:lnTo>
                <a:lnTo>
                  <a:pt x="864" y="1078"/>
                </a:lnTo>
                <a:lnTo>
                  <a:pt x="875" y="1071"/>
                </a:lnTo>
                <a:lnTo>
                  <a:pt x="886" y="1066"/>
                </a:lnTo>
                <a:lnTo>
                  <a:pt x="898" y="1060"/>
                </a:lnTo>
                <a:lnTo>
                  <a:pt x="909" y="1057"/>
                </a:lnTo>
                <a:lnTo>
                  <a:pt x="920" y="1053"/>
                </a:lnTo>
                <a:lnTo>
                  <a:pt x="931" y="1050"/>
                </a:lnTo>
                <a:lnTo>
                  <a:pt x="932" y="1033"/>
                </a:lnTo>
                <a:lnTo>
                  <a:pt x="933" y="1015"/>
                </a:lnTo>
                <a:lnTo>
                  <a:pt x="934" y="1004"/>
                </a:lnTo>
                <a:lnTo>
                  <a:pt x="936" y="992"/>
                </a:lnTo>
                <a:lnTo>
                  <a:pt x="937" y="982"/>
                </a:lnTo>
                <a:lnTo>
                  <a:pt x="939" y="971"/>
                </a:lnTo>
                <a:lnTo>
                  <a:pt x="942" y="961"/>
                </a:lnTo>
                <a:lnTo>
                  <a:pt x="945" y="953"/>
                </a:lnTo>
                <a:lnTo>
                  <a:pt x="949" y="945"/>
                </a:lnTo>
                <a:lnTo>
                  <a:pt x="953" y="938"/>
                </a:lnTo>
                <a:lnTo>
                  <a:pt x="959" y="930"/>
                </a:lnTo>
                <a:lnTo>
                  <a:pt x="967" y="926"/>
                </a:lnTo>
                <a:lnTo>
                  <a:pt x="975" y="922"/>
                </a:lnTo>
                <a:lnTo>
                  <a:pt x="984" y="919"/>
                </a:lnTo>
                <a:lnTo>
                  <a:pt x="996" y="919"/>
                </a:lnTo>
                <a:lnTo>
                  <a:pt x="1007" y="920"/>
                </a:lnTo>
                <a:lnTo>
                  <a:pt x="1018" y="922"/>
                </a:lnTo>
                <a:lnTo>
                  <a:pt x="1028" y="927"/>
                </a:lnTo>
                <a:lnTo>
                  <a:pt x="1032" y="930"/>
                </a:lnTo>
                <a:lnTo>
                  <a:pt x="1036" y="934"/>
                </a:lnTo>
                <a:lnTo>
                  <a:pt x="1039" y="939"/>
                </a:lnTo>
                <a:lnTo>
                  <a:pt x="1043" y="944"/>
                </a:lnTo>
                <a:lnTo>
                  <a:pt x="1045" y="948"/>
                </a:lnTo>
                <a:lnTo>
                  <a:pt x="1046" y="953"/>
                </a:lnTo>
                <a:lnTo>
                  <a:pt x="1047" y="959"/>
                </a:lnTo>
                <a:lnTo>
                  <a:pt x="1047" y="966"/>
                </a:lnTo>
                <a:lnTo>
                  <a:pt x="1047" y="977"/>
                </a:lnTo>
                <a:lnTo>
                  <a:pt x="1045" y="989"/>
                </a:lnTo>
                <a:lnTo>
                  <a:pt x="1042" y="1000"/>
                </a:lnTo>
                <a:lnTo>
                  <a:pt x="1039" y="1011"/>
                </a:lnTo>
                <a:lnTo>
                  <a:pt x="1037" y="1020"/>
                </a:lnTo>
                <a:lnTo>
                  <a:pt x="1036" y="1029"/>
                </a:lnTo>
                <a:lnTo>
                  <a:pt x="1034" y="1033"/>
                </a:lnTo>
                <a:lnTo>
                  <a:pt x="1036" y="1036"/>
                </a:lnTo>
                <a:lnTo>
                  <a:pt x="1036" y="1038"/>
                </a:lnTo>
                <a:lnTo>
                  <a:pt x="1037" y="1039"/>
                </a:lnTo>
                <a:lnTo>
                  <a:pt x="1042" y="1040"/>
                </a:lnTo>
                <a:lnTo>
                  <a:pt x="1049" y="1042"/>
                </a:lnTo>
                <a:lnTo>
                  <a:pt x="1062" y="1046"/>
                </a:lnTo>
                <a:lnTo>
                  <a:pt x="1072" y="1050"/>
                </a:lnTo>
                <a:lnTo>
                  <a:pt x="1084" y="1055"/>
                </a:lnTo>
                <a:lnTo>
                  <a:pt x="1095" y="1061"/>
                </a:lnTo>
                <a:lnTo>
                  <a:pt x="1106" y="1069"/>
                </a:lnTo>
                <a:lnTo>
                  <a:pt x="1114" y="1076"/>
                </a:lnTo>
                <a:lnTo>
                  <a:pt x="1124" y="1084"/>
                </a:lnTo>
                <a:lnTo>
                  <a:pt x="1132" y="1092"/>
                </a:lnTo>
                <a:lnTo>
                  <a:pt x="1139" y="1102"/>
                </a:lnTo>
                <a:lnTo>
                  <a:pt x="1145" y="1111"/>
                </a:lnTo>
                <a:lnTo>
                  <a:pt x="1151" y="1122"/>
                </a:lnTo>
                <a:lnTo>
                  <a:pt x="1156" y="1134"/>
                </a:lnTo>
                <a:lnTo>
                  <a:pt x="1159" y="1145"/>
                </a:lnTo>
                <a:lnTo>
                  <a:pt x="1162" y="1158"/>
                </a:lnTo>
                <a:lnTo>
                  <a:pt x="1164" y="1170"/>
                </a:lnTo>
                <a:lnTo>
                  <a:pt x="1164" y="1183"/>
                </a:lnTo>
                <a:lnTo>
                  <a:pt x="1164" y="1196"/>
                </a:lnTo>
                <a:lnTo>
                  <a:pt x="1162" y="1208"/>
                </a:lnTo>
                <a:lnTo>
                  <a:pt x="1158" y="1219"/>
                </a:lnTo>
                <a:lnTo>
                  <a:pt x="1152" y="1228"/>
                </a:lnTo>
                <a:lnTo>
                  <a:pt x="1149" y="1233"/>
                </a:lnTo>
                <a:lnTo>
                  <a:pt x="1145" y="1238"/>
                </a:lnTo>
                <a:lnTo>
                  <a:pt x="1142" y="1241"/>
                </a:lnTo>
                <a:lnTo>
                  <a:pt x="1137" y="1243"/>
                </a:lnTo>
                <a:lnTo>
                  <a:pt x="1131" y="1247"/>
                </a:lnTo>
                <a:lnTo>
                  <a:pt x="1126" y="1249"/>
                </a:lnTo>
                <a:lnTo>
                  <a:pt x="1120" y="1251"/>
                </a:lnTo>
                <a:lnTo>
                  <a:pt x="1113" y="1252"/>
                </a:lnTo>
                <a:lnTo>
                  <a:pt x="1100" y="1253"/>
                </a:lnTo>
                <a:lnTo>
                  <a:pt x="1086" y="1252"/>
                </a:lnTo>
                <a:lnTo>
                  <a:pt x="1078" y="1249"/>
                </a:lnTo>
                <a:lnTo>
                  <a:pt x="1072" y="1247"/>
                </a:lnTo>
                <a:lnTo>
                  <a:pt x="1067" y="1243"/>
                </a:lnTo>
                <a:lnTo>
                  <a:pt x="1063" y="1239"/>
                </a:lnTo>
                <a:lnTo>
                  <a:pt x="1059" y="1233"/>
                </a:lnTo>
                <a:lnTo>
                  <a:pt x="1058" y="1228"/>
                </a:lnTo>
                <a:lnTo>
                  <a:pt x="1058" y="1222"/>
                </a:lnTo>
                <a:lnTo>
                  <a:pt x="1058" y="1216"/>
                </a:lnTo>
                <a:lnTo>
                  <a:pt x="1062" y="1205"/>
                </a:lnTo>
                <a:lnTo>
                  <a:pt x="1064" y="1195"/>
                </a:lnTo>
                <a:lnTo>
                  <a:pt x="1064" y="1183"/>
                </a:lnTo>
                <a:lnTo>
                  <a:pt x="1062" y="1172"/>
                </a:lnTo>
                <a:lnTo>
                  <a:pt x="1057" y="1163"/>
                </a:lnTo>
                <a:lnTo>
                  <a:pt x="1052" y="1153"/>
                </a:lnTo>
                <a:lnTo>
                  <a:pt x="1046" y="1146"/>
                </a:lnTo>
                <a:lnTo>
                  <a:pt x="1039" y="1139"/>
                </a:lnTo>
                <a:lnTo>
                  <a:pt x="1031" y="1134"/>
                </a:lnTo>
                <a:lnTo>
                  <a:pt x="1021" y="1129"/>
                </a:lnTo>
                <a:lnTo>
                  <a:pt x="1012" y="1126"/>
                </a:lnTo>
                <a:lnTo>
                  <a:pt x="1002" y="1123"/>
                </a:lnTo>
                <a:lnTo>
                  <a:pt x="992" y="1122"/>
                </a:lnTo>
                <a:lnTo>
                  <a:pt x="981" y="1122"/>
                </a:lnTo>
                <a:lnTo>
                  <a:pt x="971" y="1123"/>
                </a:lnTo>
                <a:lnTo>
                  <a:pt x="961" y="1124"/>
                </a:lnTo>
                <a:lnTo>
                  <a:pt x="950" y="1127"/>
                </a:lnTo>
                <a:lnTo>
                  <a:pt x="939" y="1132"/>
                </a:lnTo>
                <a:close/>
                <a:moveTo>
                  <a:pt x="1894" y="1812"/>
                </a:moveTo>
                <a:lnTo>
                  <a:pt x="1893" y="1756"/>
                </a:lnTo>
                <a:lnTo>
                  <a:pt x="1890" y="1702"/>
                </a:lnTo>
                <a:lnTo>
                  <a:pt x="1885" y="1647"/>
                </a:lnTo>
                <a:lnTo>
                  <a:pt x="1881" y="1592"/>
                </a:lnTo>
                <a:lnTo>
                  <a:pt x="1874" y="1539"/>
                </a:lnTo>
                <a:lnTo>
                  <a:pt x="1864" y="1486"/>
                </a:lnTo>
                <a:lnTo>
                  <a:pt x="1854" y="1434"/>
                </a:lnTo>
                <a:lnTo>
                  <a:pt x="1843" y="1382"/>
                </a:lnTo>
                <a:lnTo>
                  <a:pt x="1829" y="1332"/>
                </a:lnTo>
                <a:lnTo>
                  <a:pt x="1815" y="1282"/>
                </a:lnTo>
                <a:lnTo>
                  <a:pt x="1800" y="1233"/>
                </a:lnTo>
                <a:lnTo>
                  <a:pt x="1783" y="1184"/>
                </a:lnTo>
                <a:lnTo>
                  <a:pt x="1766" y="1138"/>
                </a:lnTo>
                <a:lnTo>
                  <a:pt x="1747" y="1091"/>
                </a:lnTo>
                <a:lnTo>
                  <a:pt x="1727" y="1046"/>
                </a:lnTo>
                <a:lnTo>
                  <a:pt x="1706" y="1002"/>
                </a:lnTo>
                <a:lnTo>
                  <a:pt x="1684" y="959"/>
                </a:lnTo>
                <a:lnTo>
                  <a:pt x="1662" y="916"/>
                </a:lnTo>
                <a:lnTo>
                  <a:pt x="1638" y="876"/>
                </a:lnTo>
                <a:lnTo>
                  <a:pt x="1613" y="836"/>
                </a:lnTo>
                <a:lnTo>
                  <a:pt x="1588" y="798"/>
                </a:lnTo>
                <a:lnTo>
                  <a:pt x="1562" y="761"/>
                </a:lnTo>
                <a:lnTo>
                  <a:pt x="1535" y="726"/>
                </a:lnTo>
                <a:lnTo>
                  <a:pt x="1508" y="691"/>
                </a:lnTo>
                <a:lnTo>
                  <a:pt x="1481" y="658"/>
                </a:lnTo>
                <a:lnTo>
                  <a:pt x="1452" y="626"/>
                </a:lnTo>
                <a:lnTo>
                  <a:pt x="1422" y="596"/>
                </a:lnTo>
                <a:lnTo>
                  <a:pt x="1394" y="567"/>
                </a:lnTo>
                <a:lnTo>
                  <a:pt x="1364" y="540"/>
                </a:lnTo>
                <a:lnTo>
                  <a:pt x="1333" y="515"/>
                </a:lnTo>
                <a:lnTo>
                  <a:pt x="1303" y="491"/>
                </a:lnTo>
                <a:lnTo>
                  <a:pt x="1272" y="469"/>
                </a:lnTo>
                <a:lnTo>
                  <a:pt x="1257" y="477"/>
                </a:lnTo>
                <a:lnTo>
                  <a:pt x="1240" y="483"/>
                </a:lnTo>
                <a:lnTo>
                  <a:pt x="1232" y="484"/>
                </a:lnTo>
                <a:lnTo>
                  <a:pt x="1222" y="487"/>
                </a:lnTo>
                <a:lnTo>
                  <a:pt x="1214" y="488"/>
                </a:lnTo>
                <a:lnTo>
                  <a:pt x="1205" y="488"/>
                </a:lnTo>
                <a:lnTo>
                  <a:pt x="705" y="488"/>
                </a:lnTo>
                <a:lnTo>
                  <a:pt x="695" y="488"/>
                </a:lnTo>
                <a:lnTo>
                  <a:pt x="686" y="487"/>
                </a:lnTo>
                <a:lnTo>
                  <a:pt x="677" y="484"/>
                </a:lnTo>
                <a:lnTo>
                  <a:pt x="668" y="482"/>
                </a:lnTo>
                <a:lnTo>
                  <a:pt x="659" y="479"/>
                </a:lnTo>
                <a:lnTo>
                  <a:pt x="651" y="476"/>
                </a:lnTo>
                <a:lnTo>
                  <a:pt x="643" y="472"/>
                </a:lnTo>
                <a:lnTo>
                  <a:pt x="636" y="468"/>
                </a:lnTo>
                <a:lnTo>
                  <a:pt x="605" y="490"/>
                </a:lnTo>
                <a:lnTo>
                  <a:pt x="575" y="514"/>
                </a:lnTo>
                <a:lnTo>
                  <a:pt x="544" y="540"/>
                </a:lnTo>
                <a:lnTo>
                  <a:pt x="514" y="566"/>
                </a:lnTo>
                <a:lnTo>
                  <a:pt x="484" y="595"/>
                </a:lnTo>
                <a:lnTo>
                  <a:pt x="456" y="626"/>
                </a:lnTo>
                <a:lnTo>
                  <a:pt x="427" y="657"/>
                </a:lnTo>
                <a:lnTo>
                  <a:pt x="400" y="690"/>
                </a:lnTo>
                <a:lnTo>
                  <a:pt x="373" y="725"/>
                </a:lnTo>
                <a:lnTo>
                  <a:pt x="345" y="760"/>
                </a:lnTo>
                <a:lnTo>
                  <a:pt x="319" y="797"/>
                </a:lnTo>
                <a:lnTo>
                  <a:pt x="294" y="835"/>
                </a:lnTo>
                <a:lnTo>
                  <a:pt x="269" y="876"/>
                </a:lnTo>
                <a:lnTo>
                  <a:pt x="246" y="916"/>
                </a:lnTo>
                <a:lnTo>
                  <a:pt x="223" y="958"/>
                </a:lnTo>
                <a:lnTo>
                  <a:pt x="201" y="1001"/>
                </a:lnTo>
                <a:lnTo>
                  <a:pt x="180" y="1045"/>
                </a:lnTo>
                <a:lnTo>
                  <a:pt x="161" y="1090"/>
                </a:lnTo>
                <a:lnTo>
                  <a:pt x="142" y="1136"/>
                </a:lnTo>
                <a:lnTo>
                  <a:pt x="124" y="1184"/>
                </a:lnTo>
                <a:lnTo>
                  <a:pt x="107" y="1232"/>
                </a:lnTo>
                <a:lnTo>
                  <a:pt x="92" y="1280"/>
                </a:lnTo>
                <a:lnTo>
                  <a:pt x="77" y="1330"/>
                </a:lnTo>
                <a:lnTo>
                  <a:pt x="64" y="1382"/>
                </a:lnTo>
                <a:lnTo>
                  <a:pt x="52" y="1433"/>
                </a:lnTo>
                <a:lnTo>
                  <a:pt x="43" y="1485"/>
                </a:lnTo>
                <a:lnTo>
                  <a:pt x="35" y="1539"/>
                </a:lnTo>
                <a:lnTo>
                  <a:pt x="27" y="1592"/>
                </a:lnTo>
                <a:lnTo>
                  <a:pt x="21" y="1647"/>
                </a:lnTo>
                <a:lnTo>
                  <a:pt x="17" y="1702"/>
                </a:lnTo>
                <a:lnTo>
                  <a:pt x="14" y="1756"/>
                </a:lnTo>
                <a:lnTo>
                  <a:pt x="13" y="1812"/>
                </a:lnTo>
                <a:lnTo>
                  <a:pt x="12" y="1837"/>
                </a:lnTo>
                <a:lnTo>
                  <a:pt x="8" y="1864"/>
                </a:lnTo>
                <a:lnTo>
                  <a:pt x="5" y="1890"/>
                </a:lnTo>
                <a:lnTo>
                  <a:pt x="1" y="1915"/>
                </a:lnTo>
                <a:lnTo>
                  <a:pt x="0" y="1928"/>
                </a:lnTo>
                <a:lnTo>
                  <a:pt x="0" y="1940"/>
                </a:lnTo>
                <a:lnTo>
                  <a:pt x="0" y="1952"/>
                </a:lnTo>
                <a:lnTo>
                  <a:pt x="2" y="1962"/>
                </a:lnTo>
                <a:lnTo>
                  <a:pt x="5" y="1973"/>
                </a:lnTo>
                <a:lnTo>
                  <a:pt x="8" y="1984"/>
                </a:lnTo>
                <a:lnTo>
                  <a:pt x="14" y="1992"/>
                </a:lnTo>
                <a:lnTo>
                  <a:pt x="21" y="2000"/>
                </a:lnTo>
                <a:lnTo>
                  <a:pt x="56" y="2031"/>
                </a:lnTo>
                <a:lnTo>
                  <a:pt x="95" y="2059"/>
                </a:lnTo>
                <a:lnTo>
                  <a:pt x="139" y="2085"/>
                </a:lnTo>
                <a:lnTo>
                  <a:pt x="186" y="2110"/>
                </a:lnTo>
                <a:lnTo>
                  <a:pt x="237" y="2133"/>
                </a:lnTo>
                <a:lnTo>
                  <a:pt x="292" y="2153"/>
                </a:lnTo>
                <a:lnTo>
                  <a:pt x="349" y="2171"/>
                </a:lnTo>
                <a:lnTo>
                  <a:pt x="409" y="2187"/>
                </a:lnTo>
                <a:lnTo>
                  <a:pt x="473" y="2203"/>
                </a:lnTo>
                <a:lnTo>
                  <a:pt x="537" y="2215"/>
                </a:lnTo>
                <a:lnTo>
                  <a:pt x="604" y="2225"/>
                </a:lnTo>
                <a:lnTo>
                  <a:pt x="671" y="2235"/>
                </a:lnTo>
                <a:lnTo>
                  <a:pt x="742" y="2241"/>
                </a:lnTo>
                <a:lnTo>
                  <a:pt x="812" y="2246"/>
                </a:lnTo>
                <a:lnTo>
                  <a:pt x="882" y="2249"/>
                </a:lnTo>
                <a:lnTo>
                  <a:pt x="953" y="2250"/>
                </a:lnTo>
                <a:lnTo>
                  <a:pt x="1025" y="2249"/>
                </a:lnTo>
                <a:lnTo>
                  <a:pt x="1095" y="2246"/>
                </a:lnTo>
                <a:lnTo>
                  <a:pt x="1166" y="2241"/>
                </a:lnTo>
                <a:lnTo>
                  <a:pt x="1236" y="2235"/>
                </a:lnTo>
                <a:lnTo>
                  <a:pt x="1303" y="2225"/>
                </a:lnTo>
                <a:lnTo>
                  <a:pt x="1370" y="2215"/>
                </a:lnTo>
                <a:lnTo>
                  <a:pt x="1435" y="2203"/>
                </a:lnTo>
                <a:lnTo>
                  <a:pt x="1497" y="2187"/>
                </a:lnTo>
                <a:lnTo>
                  <a:pt x="1558" y="2171"/>
                </a:lnTo>
                <a:lnTo>
                  <a:pt x="1615" y="2153"/>
                </a:lnTo>
                <a:lnTo>
                  <a:pt x="1670" y="2133"/>
                </a:lnTo>
                <a:lnTo>
                  <a:pt x="1721" y="2110"/>
                </a:lnTo>
                <a:lnTo>
                  <a:pt x="1769" y="2085"/>
                </a:lnTo>
                <a:lnTo>
                  <a:pt x="1812" y="2059"/>
                </a:lnTo>
                <a:lnTo>
                  <a:pt x="1851" y="2031"/>
                </a:lnTo>
                <a:lnTo>
                  <a:pt x="1885" y="2000"/>
                </a:lnTo>
                <a:lnTo>
                  <a:pt x="1893" y="1992"/>
                </a:lnTo>
                <a:lnTo>
                  <a:pt x="1899" y="1984"/>
                </a:lnTo>
                <a:lnTo>
                  <a:pt x="1902" y="1973"/>
                </a:lnTo>
                <a:lnTo>
                  <a:pt x="1904" y="1962"/>
                </a:lnTo>
                <a:lnTo>
                  <a:pt x="1907" y="1952"/>
                </a:lnTo>
                <a:lnTo>
                  <a:pt x="1907" y="1940"/>
                </a:lnTo>
                <a:lnTo>
                  <a:pt x="1907" y="1928"/>
                </a:lnTo>
                <a:lnTo>
                  <a:pt x="1906" y="1915"/>
                </a:lnTo>
                <a:lnTo>
                  <a:pt x="1902" y="1890"/>
                </a:lnTo>
                <a:lnTo>
                  <a:pt x="1899" y="1864"/>
                </a:lnTo>
                <a:lnTo>
                  <a:pt x="1895" y="1837"/>
                </a:lnTo>
                <a:lnTo>
                  <a:pt x="1894" y="1812"/>
                </a:lnTo>
                <a:close/>
                <a:moveTo>
                  <a:pt x="953" y="2016"/>
                </a:moveTo>
                <a:lnTo>
                  <a:pt x="920" y="2016"/>
                </a:lnTo>
                <a:lnTo>
                  <a:pt x="888" y="2014"/>
                </a:lnTo>
                <a:lnTo>
                  <a:pt x="856" y="2009"/>
                </a:lnTo>
                <a:lnTo>
                  <a:pt x="825" y="2003"/>
                </a:lnTo>
                <a:lnTo>
                  <a:pt x="793" y="1996"/>
                </a:lnTo>
                <a:lnTo>
                  <a:pt x="763" y="1987"/>
                </a:lnTo>
                <a:lnTo>
                  <a:pt x="733" y="1978"/>
                </a:lnTo>
                <a:lnTo>
                  <a:pt x="703" y="1966"/>
                </a:lnTo>
                <a:lnTo>
                  <a:pt x="676" y="1953"/>
                </a:lnTo>
                <a:lnTo>
                  <a:pt x="648" y="1939"/>
                </a:lnTo>
                <a:lnTo>
                  <a:pt x="621" y="1923"/>
                </a:lnTo>
                <a:lnTo>
                  <a:pt x="595" y="1906"/>
                </a:lnTo>
                <a:lnTo>
                  <a:pt x="570" y="1889"/>
                </a:lnTo>
                <a:lnTo>
                  <a:pt x="545" y="1870"/>
                </a:lnTo>
                <a:lnTo>
                  <a:pt x="523" y="1849"/>
                </a:lnTo>
                <a:lnTo>
                  <a:pt x="500" y="1828"/>
                </a:lnTo>
                <a:lnTo>
                  <a:pt x="479" y="1806"/>
                </a:lnTo>
                <a:lnTo>
                  <a:pt x="458" y="1783"/>
                </a:lnTo>
                <a:lnTo>
                  <a:pt x="439" y="1759"/>
                </a:lnTo>
                <a:lnTo>
                  <a:pt x="421" y="1733"/>
                </a:lnTo>
                <a:lnTo>
                  <a:pt x="405" y="1708"/>
                </a:lnTo>
                <a:lnTo>
                  <a:pt x="389" y="1680"/>
                </a:lnTo>
                <a:lnTo>
                  <a:pt x="375" y="1653"/>
                </a:lnTo>
                <a:lnTo>
                  <a:pt x="362" y="1624"/>
                </a:lnTo>
                <a:lnTo>
                  <a:pt x="351" y="1595"/>
                </a:lnTo>
                <a:lnTo>
                  <a:pt x="340" y="1565"/>
                </a:lnTo>
                <a:lnTo>
                  <a:pt x="332" y="1535"/>
                </a:lnTo>
                <a:lnTo>
                  <a:pt x="325" y="1504"/>
                </a:lnTo>
                <a:lnTo>
                  <a:pt x="319" y="1472"/>
                </a:lnTo>
                <a:lnTo>
                  <a:pt x="315" y="1440"/>
                </a:lnTo>
                <a:lnTo>
                  <a:pt x="313" y="1408"/>
                </a:lnTo>
                <a:lnTo>
                  <a:pt x="312" y="1374"/>
                </a:lnTo>
                <a:lnTo>
                  <a:pt x="313" y="1342"/>
                </a:lnTo>
                <a:lnTo>
                  <a:pt x="315" y="1309"/>
                </a:lnTo>
                <a:lnTo>
                  <a:pt x="319" y="1277"/>
                </a:lnTo>
                <a:lnTo>
                  <a:pt x="325" y="1246"/>
                </a:lnTo>
                <a:lnTo>
                  <a:pt x="332" y="1215"/>
                </a:lnTo>
                <a:lnTo>
                  <a:pt x="340" y="1184"/>
                </a:lnTo>
                <a:lnTo>
                  <a:pt x="351" y="1154"/>
                </a:lnTo>
                <a:lnTo>
                  <a:pt x="362" y="1126"/>
                </a:lnTo>
                <a:lnTo>
                  <a:pt x="375" y="1097"/>
                </a:lnTo>
                <a:lnTo>
                  <a:pt x="389" y="1069"/>
                </a:lnTo>
                <a:lnTo>
                  <a:pt x="405" y="1042"/>
                </a:lnTo>
                <a:lnTo>
                  <a:pt x="421" y="1016"/>
                </a:lnTo>
                <a:lnTo>
                  <a:pt x="439" y="991"/>
                </a:lnTo>
                <a:lnTo>
                  <a:pt x="458" y="966"/>
                </a:lnTo>
                <a:lnTo>
                  <a:pt x="479" y="944"/>
                </a:lnTo>
                <a:lnTo>
                  <a:pt x="500" y="921"/>
                </a:lnTo>
                <a:lnTo>
                  <a:pt x="523" y="900"/>
                </a:lnTo>
                <a:lnTo>
                  <a:pt x="545" y="879"/>
                </a:lnTo>
                <a:lnTo>
                  <a:pt x="570" y="860"/>
                </a:lnTo>
                <a:lnTo>
                  <a:pt x="595" y="842"/>
                </a:lnTo>
                <a:lnTo>
                  <a:pt x="621" y="826"/>
                </a:lnTo>
                <a:lnTo>
                  <a:pt x="648" y="810"/>
                </a:lnTo>
                <a:lnTo>
                  <a:pt x="676" y="796"/>
                </a:lnTo>
                <a:lnTo>
                  <a:pt x="703" y="783"/>
                </a:lnTo>
                <a:lnTo>
                  <a:pt x="733" y="772"/>
                </a:lnTo>
                <a:lnTo>
                  <a:pt x="763" y="761"/>
                </a:lnTo>
                <a:lnTo>
                  <a:pt x="793" y="753"/>
                </a:lnTo>
                <a:lnTo>
                  <a:pt x="825" y="746"/>
                </a:lnTo>
                <a:lnTo>
                  <a:pt x="856" y="740"/>
                </a:lnTo>
                <a:lnTo>
                  <a:pt x="888" y="736"/>
                </a:lnTo>
                <a:lnTo>
                  <a:pt x="920" y="734"/>
                </a:lnTo>
                <a:lnTo>
                  <a:pt x="953" y="733"/>
                </a:lnTo>
                <a:lnTo>
                  <a:pt x="987" y="734"/>
                </a:lnTo>
                <a:lnTo>
                  <a:pt x="1019" y="736"/>
                </a:lnTo>
                <a:lnTo>
                  <a:pt x="1051" y="740"/>
                </a:lnTo>
                <a:lnTo>
                  <a:pt x="1083" y="746"/>
                </a:lnTo>
                <a:lnTo>
                  <a:pt x="1114" y="753"/>
                </a:lnTo>
                <a:lnTo>
                  <a:pt x="1144" y="761"/>
                </a:lnTo>
                <a:lnTo>
                  <a:pt x="1174" y="772"/>
                </a:lnTo>
                <a:lnTo>
                  <a:pt x="1203" y="783"/>
                </a:lnTo>
                <a:lnTo>
                  <a:pt x="1232" y="796"/>
                </a:lnTo>
                <a:lnTo>
                  <a:pt x="1259" y="810"/>
                </a:lnTo>
                <a:lnTo>
                  <a:pt x="1286" y="826"/>
                </a:lnTo>
                <a:lnTo>
                  <a:pt x="1312" y="842"/>
                </a:lnTo>
                <a:lnTo>
                  <a:pt x="1337" y="860"/>
                </a:lnTo>
                <a:lnTo>
                  <a:pt x="1362" y="879"/>
                </a:lnTo>
                <a:lnTo>
                  <a:pt x="1384" y="900"/>
                </a:lnTo>
                <a:lnTo>
                  <a:pt x="1407" y="921"/>
                </a:lnTo>
                <a:lnTo>
                  <a:pt x="1428" y="944"/>
                </a:lnTo>
                <a:lnTo>
                  <a:pt x="1449" y="966"/>
                </a:lnTo>
                <a:lnTo>
                  <a:pt x="1468" y="991"/>
                </a:lnTo>
                <a:lnTo>
                  <a:pt x="1485" y="1016"/>
                </a:lnTo>
                <a:lnTo>
                  <a:pt x="1502" y="1042"/>
                </a:lnTo>
                <a:lnTo>
                  <a:pt x="1518" y="1069"/>
                </a:lnTo>
                <a:lnTo>
                  <a:pt x="1532" y="1097"/>
                </a:lnTo>
                <a:lnTo>
                  <a:pt x="1545" y="1126"/>
                </a:lnTo>
                <a:lnTo>
                  <a:pt x="1556" y="1154"/>
                </a:lnTo>
                <a:lnTo>
                  <a:pt x="1566" y="1184"/>
                </a:lnTo>
                <a:lnTo>
                  <a:pt x="1575" y="1215"/>
                </a:lnTo>
                <a:lnTo>
                  <a:pt x="1582" y="1246"/>
                </a:lnTo>
                <a:lnTo>
                  <a:pt x="1588" y="1277"/>
                </a:lnTo>
                <a:lnTo>
                  <a:pt x="1591" y="1309"/>
                </a:lnTo>
                <a:lnTo>
                  <a:pt x="1594" y="1342"/>
                </a:lnTo>
                <a:lnTo>
                  <a:pt x="1595" y="1374"/>
                </a:lnTo>
                <a:lnTo>
                  <a:pt x="1594" y="1408"/>
                </a:lnTo>
                <a:lnTo>
                  <a:pt x="1591" y="1440"/>
                </a:lnTo>
                <a:lnTo>
                  <a:pt x="1588" y="1472"/>
                </a:lnTo>
                <a:lnTo>
                  <a:pt x="1582" y="1504"/>
                </a:lnTo>
                <a:lnTo>
                  <a:pt x="1575" y="1535"/>
                </a:lnTo>
                <a:lnTo>
                  <a:pt x="1566" y="1565"/>
                </a:lnTo>
                <a:lnTo>
                  <a:pt x="1556" y="1595"/>
                </a:lnTo>
                <a:lnTo>
                  <a:pt x="1545" y="1624"/>
                </a:lnTo>
                <a:lnTo>
                  <a:pt x="1532" y="1653"/>
                </a:lnTo>
                <a:lnTo>
                  <a:pt x="1518" y="1680"/>
                </a:lnTo>
                <a:lnTo>
                  <a:pt x="1502" y="1708"/>
                </a:lnTo>
                <a:lnTo>
                  <a:pt x="1485" y="1733"/>
                </a:lnTo>
                <a:lnTo>
                  <a:pt x="1468" y="1759"/>
                </a:lnTo>
                <a:lnTo>
                  <a:pt x="1449" y="1783"/>
                </a:lnTo>
                <a:lnTo>
                  <a:pt x="1428" y="1806"/>
                </a:lnTo>
                <a:lnTo>
                  <a:pt x="1407" y="1828"/>
                </a:lnTo>
                <a:lnTo>
                  <a:pt x="1384" y="1849"/>
                </a:lnTo>
                <a:lnTo>
                  <a:pt x="1362" y="1870"/>
                </a:lnTo>
                <a:lnTo>
                  <a:pt x="1337" y="1889"/>
                </a:lnTo>
                <a:lnTo>
                  <a:pt x="1312" y="1906"/>
                </a:lnTo>
                <a:lnTo>
                  <a:pt x="1286" y="1923"/>
                </a:lnTo>
                <a:lnTo>
                  <a:pt x="1259" y="1939"/>
                </a:lnTo>
                <a:lnTo>
                  <a:pt x="1232" y="1953"/>
                </a:lnTo>
                <a:lnTo>
                  <a:pt x="1203" y="1966"/>
                </a:lnTo>
                <a:lnTo>
                  <a:pt x="1174" y="1978"/>
                </a:lnTo>
                <a:lnTo>
                  <a:pt x="1144" y="1987"/>
                </a:lnTo>
                <a:lnTo>
                  <a:pt x="1114" y="1996"/>
                </a:lnTo>
                <a:lnTo>
                  <a:pt x="1083" y="2003"/>
                </a:lnTo>
                <a:lnTo>
                  <a:pt x="1051" y="2009"/>
                </a:lnTo>
                <a:lnTo>
                  <a:pt x="1019" y="2014"/>
                </a:lnTo>
                <a:lnTo>
                  <a:pt x="987" y="2016"/>
                </a:lnTo>
                <a:lnTo>
                  <a:pt x="953" y="2016"/>
                </a:ln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302" name="Freeform 18" descr="Picture representing Settlements"/>
          <p:cNvSpPr>
            <a:spLocks noEditPoints="1"/>
          </p:cNvSpPr>
          <p:nvPr/>
        </p:nvSpPr>
        <p:spPr bwMode="auto">
          <a:xfrm>
            <a:off x="6985520" y="1548536"/>
            <a:ext cx="374075" cy="424917"/>
          </a:xfrm>
          <a:custGeom>
            <a:avLst/>
            <a:gdLst>
              <a:gd name="T0" fmla="*/ 1576 w 1802"/>
              <a:gd name="T1" fmla="*/ 985 h 2057"/>
              <a:gd name="T2" fmla="*/ 1343 w 1802"/>
              <a:gd name="T3" fmla="*/ 751 h 2057"/>
              <a:gd name="T4" fmla="*/ 745 w 1802"/>
              <a:gd name="T5" fmla="*/ 781 h 2057"/>
              <a:gd name="T6" fmla="*/ 845 w 1802"/>
              <a:gd name="T7" fmla="*/ 1069 h 2057"/>
              <a:gd name="T8" fmla="*/ 322 w 1802"/>
              <a:gd name="T9" fmla="*/ 549 h 2057"/>
              <a:gd name="T10" fmla="*/ 91 w 1802"/>
              <a:gd name="T11" fmla="*/ 197 h 2057"/>
              <a:gd name="T12" fmla="*/ 241 w 1802"/>
              <a:gd name="T13" fmla="*/ 1455 h 2057"/>
              <a:gd name="T14" fmla="*/ 1427 w 1802"/>
              <a:gd name="T15" fmla="*/ 266 h 2057"/>
              <a:gd name="T16" fmla="*/ 807 w 1802"/>
              <a:gd name="T17" fmla="*/ 294 h 2057"/>
              <a:gd name="T18" fmla="*/ 931 w 1802"/>
              <a:gd name="T19" fmla="*/ 582 h 2057"/>
              <a:gd name="T20" fmla="*/ 1536 w 1802"/>
              <a:gd name="T21" fmla="*/ 536 h 2057"/>
              <a:gd name="T22" fmla="*/ 1617 w 1802"/>
              <a:gd name="T23" fmla="*/ 229 h 2057"/>
              <a:gd name="T24" fmla="*/ 1447 w 1802"/>
              <a:gd name="T25" fmla="*/ 1257 h 2057"/>
              <a:gd name="T26" fmla="*/ 786 w 1802"/>
              <a:gd name="T27" fmla="*/ 1271 h 2057"/>
              <a:gd name="T28" fmla="*/ 828 w 1802"/>
              <a:gd name="T29" fmla="*/ 1561 h 2057"/>
              <a:gd name="T30" fmla="*/ 1480 w 1802"/>
              <a:gd name="T31" fmla="*/ 1540 h 2057"/>
              <a:gd name="T32" fmla="*/ 1798 w 1802"/>
              <a:gd name="T33" fmla="*/ 1177 h 2057"/>
              <a:gd name="T34" fmla="*/ 1280 w 1802"/>
              <a:gd name="T35" fmla="*/ 1754 h 2057"/>
              <a:gd name="T36" fmla="*/ 653 w 1802"/>
              <a:gd name="T37" fmla="*/ 1765 h 2057"/>
              <a:gd name="T38" fmla="*/ 1087 w 1802"/>
              <a:gd name="T39" fmla="*/ 2052 h 2057"/>
              <a:gd name="T40" fmla="*/ 1618 w 1802"/>
              <a:gd name="T41" fmla="*/ 1986 h 2057"/>
              <a:gd name="T42" fmla="*/ 69 w 1802"/>
              <a:gd name="T43" fmla="*/ 1948 h 2057"/>
              <a:gd name="T44" fmla="*/ 357 w 1802"/>
              <a:gd name="T45" fmla="*/ 2031 h 2057"/>
              <a:gd name="T46" fmla="*/ 237 w 1802"/>
              <a:gd name="T47" fmla="*/ 749 h 2057"/>
              <a:gd name="T48" fmla="*/ 16 w 1802"/>
              <a:gd name="T49" fmla="*/ 980 h 2057"/>
              <a:gd name="T50" fmla="*/ 1306 w 1802"/>
              <a:gd name="T51" fmla="*/ 1680 h 2057"/>
              <a:gd name="T52" fmla="*/ 1656 w 1802"/>
              <a:gd name="T53" fmla="*/ 1595 h 2057"/>
              <a:gd name="T54" fmla="*/ 1218 w 1802"/>
              <a:gd name="T55" fmla="*/ 1636 h 2057"/>
              <a:gd name="T56" fmla="*/ 557 w 1802"/>
              <a:gd name="T57" fmla="*/ 1620 h 2057"/>
              <a:gd name="T58" fmla="*/ 203 w 1802"/>
              <a:gd name="T59" fmla="*/ 1535 h 2057"/>
              <a:gd name="T60" fmla="*/ 88 w 1802"/>
              <a:gd name="T61" fmla="*/ 1601 h 2057"/>
              <a:gd name="T62" fmla="*/ 469 w 1802"/>
              <a:gd name="T63" fmla="*/ 1683 h 2057"/>
              <a:gd name="T64" fmla="*/ 1123 w 1802"/>
              <a:gd name="T65" fmla="*/ 1693 h 2057"/>
              <a:gd name="T66" fmla="*/ 1311 w 1802"/>
              <a:gd name="T67" fmla="*/ 1119 h 2057"/>
              <a:gd name="T68" fmla="*/ 669 w 1802"/>
              <a:gd name="T69" fmla="*/ 1144 h 2057"/>
              <a:gd name="T70" fmla="*/ 246 w 1802"/>
              <a:gd name="T71" fmla="*/ 1124 h 2057"/>
              <a:gd name="T72" fmla="*/ 711 w 1802"/>
              <a:gd name="T73" fmla="*/ 1197 h 2057"/>
              <a:gd name="T74" fmla="*/ 1368 w 1802"/>
              <a:gd name="T75" fmla="*/ 1192 h 2057"/>
              <a:gd name="T76" fmla="*/ 1779 w 1802"/>
              <a:gd name="T77" fmla="*/ 1113 h 2057"/>
              <a:gd name="T78" fmla="*/ 1631 w 1802"/>
              <a:gd name="T79" fmla="*/ 1025 h 2057"/>
              <a:gd name="T80" fmla="*/ 435 w 1802"/>
              <a:gd name="T81" fmla="*/ 698 h 2057"/>
              <a:gd name="T82" fmla="*/ 1092 w 1802"/>
              <a:gd name="T83" fmla="*/ 703 h 2057"/>
              <a:gd name="T84" fmla="*/ 1557 w 1802"/>
              <a:gd name="T85" fmla="*/ 631 h 2057"/>
              <a:gd name="T86" fmla="*/ 1330 w 1802"/>
              <a:gd name="T87" fmla="*/ 641 h 2057"/>
              <a:gd name="T88" fmla="*/ 670 w 1802"/>
              <a:gd name="T89" fmla="*/ 655 h 2057"/>
              <a:gd name="T90" fmla="*/ 138 w 1802"/>
              <a:gd name="T91" fmla="*/ 587 h 2057"/>
              <a:gd name="T92" fmla="*/ 15 w 1802"/>
              <a:gd name="T93" fmla="*/ 607 h 2057"/>
              <a:gd name="T94" fmla="*/ 417 w 1802"/>
              <a:gd name="T95" fmla="*/ 203 h 2057"/>
              <a:gd name="T96" fmla="*/ 1057 w 1802"/>
              <a:gd name="T97" fmla="*/ 222 h 2057"/>
              <a:gd name="T98" fmla="*/ 1604 w 1802"/>
              <a:gd name="T99" fmla="*/ 159 h 2057"/>
              <a:gd name="T100" fmla="*/ 1620 w 1802"/>
              <a:gd name="T101" fmla="*/ 72 h 2057"/>
              <a:gd name="T102" fmla="*/ 1104 w 1802"/>
              <a:gd name="T103" fmla="*/ 5 h 2057"/>
              <a:gd name="T104" fmla="*/ 535 w 1802"/>
              <a:gd name="T105" fmla="*/ 12 h 2057"/>
              <a:gd name="T106" fmla="*/ 110 w 1802"/>
              <a:gd name="T107" fmla="*/ 93 h 2057"/>
              <a:gd name="T108" fmla="*/ 447 w 1802"/>
              <a:gd name="T109" fmla="*/ 52 h 2057"/>
              <a:gd name="T110" fmla="*/ 959 w 1802"/>
              <a:gd name="T111" fmla="*/ 23 h 2057"/>
              <a:gd name="T112" fmla="*/ 1462 w 1802"/>
              <a:gd name="T113" fmla="*/ 62 h 2057"/>
              <a:gd name="T114" fmla="*/ 1550 w 1802"/>
              <a:gd name="T115" fmla="*/ 150 h 2057"/>
              <a:gd name="T116" fmla="*/ 1226 w 1802"/>
              <a:gd name="T117" fmla="*/ 83 h 2057"/>
              <a:gd name="T118" fmla="*/ 666 w 1802"/>
              <a:gd name="T119" fmla="*/ 71 h 2057"/>
              <a:gd name="T120" fmla="*/ 254 w 1802"/>
              <a:gd name="T121" fmla="*/ 113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02" h="2057">
                <a:moveTo>
                  <a:pt x="1137" y="1058"/>
                </a:moveTo>
                <a:lnTo>
                  <a:pt x="1174" y="1056"/>
                </a:lnTo>
                <a:lnTo>
                  <a:pt x="1210" y="1053"/>
                </a:lnTo>
                <a:lnTo>
                  <a:pt x="1245" y="1050"/>
                </a:lnTo>
                <a:lnTo>
                  <a:pt x="1279" y="1047"/>
                </a:lnTo>
                <a:lnTo>
                  <a:pt x="1311" y="1043"/>
                </a:lnTo>
                <a:lnTo>
                  <a:pt x="1343" y="1039"/>
                </a:lnTo>
                <a:lnTo>
                  <a:pt x="1372" y="1035"/>
                </a:lnTo>
                <a:lnTo>
                  <a:pt x="1400" y="1031"/>
                </a:lnTo>
                <a:lnTo>
                  <a:pt x="1451" y="1022"/>
                </a:lnTo>
                <a:lnTo>
                  <a:pt x="1495" y="1012"/>
                </a:lnTo>
                <a:lnTo>
                  <a:pt x="1514" y="1007"/>
                </a:lnTo>
                <a:lnTo>
                  <a:pt x="1532" y="1003"/>
                </a:lnTo>
                <a:lnTo>
                  <a:pt x="1548" y="997"/>
                </a:lnTo>
                <a:lnTo>
                  <a:pt x="1562" y="992"/>
                </a:lnTo>
                <a:lnTo>
                  <a:pt x="1576" y="985"/>
                </a:lnTo>
                <a:lnTo>
                  <a:pt x="1588" y="978"/>
                </a:lnTo>
                <a:lnTo>
                  <a:pt x="1597" y="970"/>
                </a:lnTo>
                <a:lnTo>
                  <a:pt x="1601" y="963"/>
                </a:lnTo>
                <a:lnTo>
                  <a:pt x="1601" y="676"/>
                </a:lnTo>
                <a:lnTo>
                  <a:pt x="1597" y="684"/>
                </a:lnTo>
                <a:lnTo>
                  <a:pt x="1588" y="691"/>
                </a:lnTo>
                <a:lnTo>
                  <a:pt x="1576" y="698"/>
                </a:lnTo>
                <a:lnTo>
                  <a:pt x="1562" y="704"/>
                </a:lnTo>
                <a:lnTo>
                  <a:pt x="1548" y="710"/>
                </a:lnTo>
                <a:lnTo>
                  <a:pt x="1532" y="714"/>
                </a:lnTo>
                <a:lnTo>
                  <a:pt x="1514" y="720"/>
                </a:lnTo>
                <a:lnTo>
                  <a:pt x="1495" y="725"/>
                </a:lnTo>
                <a:lnTo>
                  <a:pt x="1451" y="735"/>
                </a:lnTo>
                <a:lnTo>
                  <a:pt x="1400" y="743"/>
                </a:lnTo>
                <a:lnTo>
                  <a:pt x="1372" y="748"/>
                </a:lnTo>
                <a:lnTo>
                  <a:pt x="1343" y="751"/>
                </a:lnTo>
                <a:lnTo>
                  <a:pt x="1311" y="756"/>
                </a:lnTo>
                <a:lnTo>
                  <a:pt x="1279" y="760"/>
                </a:lnTo>
                <a:lnTo>
                  <a:pt x="1245" y="762"/>
                </a:lnTo>
                <a:lnTo>
                  <a:pt x="1210" y="766"/>
                </a:lnTo>
                <a:lnTo>
                  <a:pt x="1174" y="769"/>
                </a:lnTo>
                <a:lnTo>
                  <a:pt x="1137" y="772"/>
                </a:lnTo>
                <a:lnTo>
                  <a:pt x="1098" y="774"/>
                </a:lnTo>
                <a:lnTo>
                  <a:pt x="1057" y="775"/>
                </a:lnTo>
                <a:lnTo>
                  <a:pt x="1017" y="778"/>
                </a:lnTo>
                <a:lnTo>
                  <a:pt x="975" y="779"/>
                </a:lnTo>
                <a:lnTo>
                  <a:pt x="932" y="780"/>
                </a:lnTo>
                <a:lnTo>
                  <a:pt x="889" y="781"/>
                </a:lnTo>
                <a:lnTo>
                  <a:pt x="845" y="781"/>
                </a:lnTo>
                <a:lnTo>
                  <a:pt x="801" y="781"/>
                </a:lnTo>
                <a:lnTo>
                  <a:pt x="773" y="781"/>
                </a:lnTo>
                <a:lnTo>
                  <a:pt x="745" y="781"/>
                </a:lnTo>
                <a:lnTo>
                  <a:pt x="718" y="781"/>
                </a:lnTo>
                <a:lnTo>
                  <a:pt x="691" y="780"/>
                </a:lnTo>
                <a:lnTo>
                  <a:pt x="663" y="780"/>
                </a:lnTo>
                <a:lnTo>
                  <a:pt x="637" y="779"/>
                </a:lnTo>
                <a:lnTo>
                  <a:pt x="610" y="779"/>
                </a:lnTo>
                <a:lnTo>
                  <a:pt x="585" y="778"/>
                </a:lnTo>
                <a:lnTo>
                  <a:pt x="585" y="1064"/>
                </a:lnTo>
                <a:lnTo>
                  <a:pt x="610" y="1066"/>
                </a:lnTo>
                <a:lnTo>
                  <a:pt x="637" y="1067"/>
                </a:lnTo>
                <a:lnTo>
                  <a:pt x="663" y="1067"/>
                </a:lnTo>
                <a:lnTo>
                  <a:pt x="691" y="1068"/>
                </a:lnTo>
                <a:lnTo>
                  <a:pt x="718" y="1068"/>
                </a:lnTo>
                <a:lnTo>
                  <a:pt x="745" y="1068"/>
                </a:lnTo>
                <a:lnTo>
                  <a:pt x="773" y="1069"/>
                </a:lnTo>
                <a:lnTo>
                  <a:pt x="801" y="1069"/>
                </a:lnTo>
                <a:lnTo>
                  <a:pt x="845" y="1069"/>
                </a:lnTo>
                <a:lnTo>
                  <a:pt x="889" y="1068"/>
                </a:lnTo>
                <a:lnTo>
                  <a:pt x="932" y="1067"/>
                </a:lnTo>
                <a:lnTo>
                  <a:pt x="975" y="1066"/>
                </a:lnTo>
                <a:lnTo>
                  <a:pt x="1017" y="1064"/>
                </a:lnTo>
                <a:lnTo>
                  <a:pt x="1057" y="1063"/>
                </a:lnTo>
                <a:lnTo>
                  <a:pt x="1098" y="1061"/>
                </a:lnTo>
                <a:lnTo>
                  <a:pt x="1137" y="1058"/>
                </a:lnTo>
                <a:close/>
                <a:moveTo>
                  <a:pt x="124" y="505"/>
                </a:moveTo>
                <a:lnTo>
                  <a:pt x="138" y="511"/>
                </a:lnTo>
                <a:lnTo>
                  <a:pt x="155" y="516"/>
                </a:lnTo>
                <a:lnTo>
                  <a:pt x="173" y="520"/>
                </a:lnTo>
                <a:lnTo>
                  <a:pt x="192" y="526"/>
                </a:lnTo>
                <a:lnTo>
                  <a:pt x="236" y="536"/>
                </a:lnTo>
                <a:lnTo>
                  <a:pt x="287" y="544"/>
                </a:lnTo>
                <a:lnTo>
                  <a:pt x="304" y="547"/>
                </a:lnTo>
                <a:lnTo>
                  <a:pt x="322" y="549"/>
                </a:lnTo>
                <a:lnTo>
                  <a:pt x="340" y="551"/>
                </a:lnTo>
                <a:lnTo>
                  <a:pt x="357" y="554"/>
                </a:lnTo>
                <a:lnTo>
                  <a:pt x="357" y="267"/>
                </a:lnTo>
                <a:lnTo>
                  <a:pt x="340" y="265"/>
                </a:lnTo>
                <a:lnTo>
                  <a:pt x="322" y="262"/>
                </a:lnTo>
                <a:lnTo>
                  <a:pt x="304" y="260"/>
                </a:lnTo>
                <a:lnTo>
                  <a:pt x="287" y="257"/>
                </a:lnTo>
                <a:lnTo>
                  <a:pt x="236" y="248"/>
                </a:lnTo>
                <a:lnTo>
                  <a:pt x="192" y="238"/>
                </a:lnTo>
                <a:lnTo>
                  <a:pt x="173" y="234"/>
                </a:lnTo>
                <a:lnTo>
                  <a:pt x="155" y="229"/>
                </a:lnTo>
                <a:lnTo>
                  <a:pt x="138" y="223"/>
                </a:lnTo>
                <a:lnTo>
                  <a:pt x="124" y="218"/>
                </a:lnTo>
                <a:lnTo>
                  <a:pt x="110" y="211"/>
                </a:lnTo>
                <a:lnTo>
                  <a:pt x="99" y="204"/>
                </a:lnTo>
                <a:lnTo>
                  <a:pt x="91" y="197"/>
                </a:lnTo>
                <a:lnTo>
                  <a:pt x="85" y="190"/>
                </a:lnTo>
                <a:lnTo>
                  <a:pt x="85" y="473"/>
                </a:lnTo>
                <a:lnTo>
                  <a:pt x="86" y="476"/>
                </a:lnTo>
                <a:lnTo>
                  <a:pt x="87" y="481"/>
                </a:lnTo>
                <a:lnTo>
                  <a:pt x="93" y="487"/>
                </a:lnTo>
                <a:lnTo>
                  <a:pt x="102" y="493"/>
                </a:lnTo>
                <a:lnTo>
                  <a:pt x="112" y="499"/>
                </a:lnTo>
                <a:lnTo>
                  <a:pt x="124" y="505"/>
                </a:lnTo>
                <a:close/>
                <a:moveTo>
                  <a:pt x="202" y="1141"/>
                </a:moveTo>
                <a:lnTo>
                  <a:pt x="202" y="1423"/>
                </a:lnTo>
                <a:lnTo>
                  <a:pt x="203" y="1426"/>
                </a:lnTo>
                <a:lnTo>
                  <a:pt x="204" y="1431"/>
                </a:lnTo>
                <a:lnTo>
                  <a:pt x="210" y="1437"/>
                </a:lnTo>
                <a:lnTo>
                  <a:pt x="217" y="1443"/>
                </a:lnTo>
                <a:lnTo>
                  <a:pt x="228" y="1449"/>
                </a:lnTo>
                <a:lnTo>
                  <a:pt x="241" y="1455"/>
                </a:lnTo>
                <a:lnTo>
                  <a:pt x="263" y="1463"/>
                </a:lnTo>
                <a:lnTo>
                  <a:pt x="291" y="1471"/>
                </a:lnTo>
                <a:lnTo>
                  <a:pt x="323" y="1480"/>
                </a:lnTo>
                <a:lnTo>
                  <a:pt x="357" y="1487"/>
                </a:lnTo>
                <a:lnTo>
                  <a:pt x="357" y="1199"/>
                </a:lnTo>
                <a:lnTo>
                  <a:pt x="323" y="1192"/>
                </a:lnTo>
                <a:lnTo>
                  <a:pt x="291" y="1185"/>
                </a:lnTo>
                <a:lnTo>
                  <a:pt x="263" y="1176"/>
                </a:lnTo>
                <a:lnTo>
                  <a:pt x="241" y="1168"/>
                </a:lnTo>
                <a:lnTo>
                  <a:pt x="227" y="1161"/>
                </a:lnTo>
                <a:lnTo>
                  <a:pt x="215" y="1155"/>
                </a:lnTo>
                <a:lnTo>
                  <a:pt x="206" y="1148"/>
                </a:lnTo>
                <a:lnTo>
                  <a:pt x="202" y="1141"/>
                </a:lnTo>
                <a:close/>
                <a:moveTo>
                  <a:pt x="1485" y="257"/>
                </a:moveTo>
                <a:lnTo>
                  <a:pt x="1457" y="261"/>
                </a:lnTo>
                <a:lnTo>
                  <a:pt x="1427" y="266"/>
                </a:lnTo>
                <a:lnTo>
                  <a:pt x="1397" y="269"/>
                </a:lnTo>
                <a:lnTo>
                  <a:pt x="1364" y="273"/>
                </a:lnTo>
                <a:lnTo>
                  <a:pt x="1330" y="277"/>
                </a:lnTo>
                <a:lnTo>
                  <a:pt x="1295" y="279"/>
                </a:lnTo>
                <a:lnTo>
                  <a:pt x="1260" y="282"/>
                </a:lnTo>
                <a:lnTo>
                  <a:pt x="1222" y="285"/>
                </a:lnTo>
                <a:lnTo>
                  <a:pt x="1182" y="287"/>
                </a:lnTo>
                <a:lnTo>
                  <a:pt x="1143" y="290"/>
                </a:lnTo>
                <a:lnTo>
                  <a:pt x="1103" y="291"/>
                </a:lnTo>
                <a:lnTo>
                  <a:pt x="1061" y="293"/>
                </a:lnTo>
                <a:lnTo>
                  <a:pt x="1018" y="294"/>
                </a:lnTo>
                <a:lnTo>
                  <a:pt x="975" y="294"/>
                </a:lnTo>
                <a:lnTo>
                  <a:pt x="931" y="296"/>
                </a:lnTo>
                <a:lnTo>
                  <a:pt x="886" y="296"/>
                </a:lnTo>
                <a:lnTo>
                  <a:pt x="847" y="296"/>
                </a:lnTo>
                <a:lnTo>
                  <a:pt x="807" y="294"/>
                </a:lnTo>
                <a:lnTo>
                  <a:pt x="768" y="294"/>
                </a:lnTo>
                <a:lnTo>
                  <a:pt x="730" y="293"/>
                </a:lnTo>
                <a:lnTo>
                  <a:pt x="693" y="292"/>
                </a:lnTo>
                <a:lnTo>
                  <a:pt x="656" y="291"/>
                </a:lnTo>
                <a:lnTo>
                  <a:pt x="619" y="288"/>
                </a:lnTo>
                <a:lnTo>
                  <a:pt x="585" y="287"/>
                </a:lnTo>
                <a:lnTo>
                  <a:pt x="585" y="574"/>
                </a:lnTo>
                <a:lnTo>
                  <a:pt x="619" y="576"/>
                </a:lnTo>
                <a:lnTo>
                  <a:pt x="656" y="578"/>
                </a:lnTo>
                <a:lnTo>
                  <a:pt x="693" y="579"/>
                </a:lnTo>
                <a:lnTo>
                  <a:pt x="730" y="580"/>
                </a:lnTo>
                <a:lnTo>
                  <a:pt x="768" y="581"/>
                </a:lnTo>
                <a:lnTo>
                  <a:pt x="807" y="582"/>
                </a:lnTo>
                <a:lnTo>
                  <a:pt x="847" y="582"/>
                </a:lnTo>
                <a:lnTo>
                  <a:pt x="886" y="582"/>
                </a:lnTo>
                <a:lnTo>
                  <a:pt x="931" y="582"/>
                </a:lnTo>
                <a:lnTo>
                  <a:pt x="975" y="581"/>
                </a:lnTo>
                <a:lnTo>
                  <a:pt x="1018" y="581"/>
                </a:lnTo>
                <a:lnTo>
                  <a:pt x="1061" y="580"/>
                </a:lnTo>
                <a:lnTo>
                  <a:pt x="1103" y="579"/>
                </a:lnTo>
                <a:lnTo>
                  <a:pt x="1143" y="576"/>
                </a:lnTo>
                <a:lnTo>
                  <a:pt x="1182" y="574"/>
                </a:lnTo>
                <a:lnTo>
                  <a:pt x="1222" y="572"/>
                </a:lnTo>
                <a:lnTo>
                  <a:pt x="1260" y="569"/>
                </a:lnTo>
                <a:lnTo>
                  <a:pt x="1295" y="567"/>
                </a:lnTo>
                <a:lnTo>
                  <a:pt x="1330" y="563"/>
                </a:lnTo>
                <a:lnTo>
                  <a:pt x="1364" y="560"/>
                </a:lnTo>
                <a:lnTo>
                  <a:pt x="1397" y="556"/>
                </a:lnTo>
                <a:lnTo>
                  <a:pt x="1427" y="553"/>
                </a:lnTo>
                <a:lnTo>
                  <a:pt x="1457" y="549"/>
                </a:lnTo>
                <a:lnTo>
                  <a:pt x="1485" y="544"/>
                </a:lnTo>
                <a:lnTo>
                  <a:pt x="1536" y="536"/>
                </a:lnTo>
                <a:lnTo>
                  <a:pt x="1580" y="526"/>
                </a:lnTo>
                <a:lnTo>
                  <a:pt x="1600" y="520"/>
                </a:lnTo>
                <a:lnTo>
                  <a:pt x="1617" y="516"/>
                </a:lnTo>
                <a:lnTo>
                  <a:pt x="1633" y="511"/>
                </a:lnTo>
                <a:lnTo>
                  <a:pt x="1648" y="505"/>
                </a:lnTo>
                <a:lnTo>
                  <a:pt x="1662" y="498"/>
                </a:lnTo>
                <a:lnTo>
                  <a:pt x="1673" y="492"/>
                </a:lnTo>
                <a:lnTo>
                  <a:pt x="1681" y="485"/>
                </a:lnTo>
                <a:lnTo>
                  <a:pt x="1687" y="478"/>
                </a:lnTo>
                <a:lnTo>
                  <a:pt x="1687" y="190"/>
                </a:lnTo>
                <a:lnTo>
                  <a:pt x="1681" y="197"/>
                </a:lnTo>
                <a:lnTo>
                  <a:pt x="1673" y="204"/>
                </a:lnTo>
                <a:lnTo>
                  <a:pt x="1662" y="211"/>
                </a:lnTo>
                <a:lnTo>
                  <a:pt x="1648" y="218"/>
                </a:lnTo>
                <a:lnTo>
                  <a:pt x="1633" y="223"/>
                </a:lnTo>
                <a:lnTo>
                  <a:pt x="1617" y="229"/>
                </a:lnTo>
                <a:lnTo>
                  <a:pt x="1600" y="234"/>
                </a:lnTo>
                <a:lnTo>
                  <a:pt x="1580" y="238"/>
                </a:lnTo>
                <a:lnTo>
                  <a:pt x="1536" y="248"/>
                </a:lnTo>
                <a:lnTo>
                  <a:pt x="1485" y="257"/>
                </a:lnTo>
                <a:close/>
                <a:moveTo>
                  <a:pt x="1763" y="1199"/>
                </a:moveTo>
                <a:lnTo>
                  <a:pt x="1749" y="1204"/>
                </a:lnTo>
                <a:lnTo>
                  <a:pt x="1733" y="1210"/>
                </a:lnTo>
                <a:lnTo>
                  <a:pt x="1716" y="1214"/>
                </a:lnTo>
                <a:lnTo>
                  <a:pt x="1696" y="1219"/>
                </a:lnTo>
                <a:lnTo>
                  <a:pt x="1652" y="1229"/>
                </a:lnTo>
                <a:lnTo>
                  <a:pt x="1601" y="1238"/>
                </a:lnTo>
                <a:lnTo>
                  <a:pt x="1573" y="1242"/>
                </a:lnTo>
                <a:lnTo>
                  <a:pt x="1544" y="1246"/>
                </a:lnTo>
                <a:lnTo>
                  <a:pt x="1512" y="1250"/>
                </a:lnTo>
                <a:lnTo>
                  <a:pt x="1480" y="1254"/>
                </a:lnTo>
                <a:lnTo>
                  <a:pt x="1447" y="1257"/>
                </a:lnTo>
                <a:lnTo>
                  <a:pt x="1411" y="1260"/>
                </a:lnTo>
                <a:lnTo>
                  <a:pt x="1375" y="1263"/>
                </a:lnTo>
                <a:lnTo>
                  <a:pt x="1338" y="1266"/>
                </a:lnTo>
                <a:lnTo>
                  <a:pt x="1299" y="1268"/>
                </a:lnTo>
                <a:lnTo>
                  <a:pt x="1258" y="1270"/>
                </a:lnTo>
                <a:lnTo>
                  <a:pt x="1218" y="1271"/>
                </a:lnTo>
                <a:lnTo>
                  <a:pt x="1176" y="1273"/>
                </a:lnTo>
                <a:lnTo>
                  <a:pt x="1133" y="1274"/>
                </a:lnTo>
                <a:lnTo>
                  <a:pt x="1091" y="1275"/>
                </a:lnTo>
                <a:lnTo>
                  <a:pt x="1047" y="1275"/>
                </a:lnTo>
                <a:lnTo>
                  <a:pt x="1003" y="1276"/>
                </a:lnTo>
                <a:lnTo>
                  <a:pt x="957" y="1275"/>
                </a:lnTo>
                <a:lnTo>
                  <a:pt x="913" y="1275"/>
                </a:lnTo>
                <a:lnTo>
                  <a:pt x="870" y="1274"/>
                </a:lnTo>
                <a:lnTo>
                  <a:pt x="828" y="1273"/>
                </a:lnTo>
                <a:lnTo>
                  <a:pt x="786" y="1271"/>
                </a:lnTo>
                <a:lnTo>
                  <a:pt x="745" y="1270"/>
                </a:lnTo>
                <a:lnTo>
                  <a:pt x="705" y="1268"/>
                </a:lnTo>
                <a:lnTo>
                  <a:pt x="667" y="1266"/>
                </a:lnTo>
                <a:lnTo>
                  <a:pt x="645" y="1264"/>
                </a:lnTo>
                <a:lnTo>
                  <a:pt x="624" y="1262"/>
                </a:lnTo>
                <a:lnTo>
                  <a:pt x="604" y="1261"/>
                </a:lnTo>
                <a:lnTo>
                  <a:pt x="585" y="1260"/>
                </a:lnTo>
                <a:lnTo>
                  <a:pt x="585" y="1546"/>
                </a:lnTo>
                <a:lnTo>
                  <a:pt x="604" y="1548"/>
                </a:lnTo>
                <a:lnTo>
                  <a:pt x="624" y="1550"/>
                </a:lnTo>
                <a:lnTo>
                  <a:pt x="645" y="1551"/>
                </a:lnTo>
                <a:lnTo>
                  <a:pt x="667" y="1552"/>
                </a:lnTo>
                <a:lnTo>
                  <a:pt x="705" y="1555"/>
                </a:lnTo>
                <a:lnTo>
                  <a:pt x="745" y="1557"/>
                </a:lnTo>
                <a:lnTo>
                  <a:pt x="786" y="1558"/>
                </a:lnTo>
                <a:lnTo>
                  <a:pt x="828" y="1561"/>
                </a:lnTo>
                <a:lnTo>
                  <a:pt x="870" y="1562"/>
                </a:lnTo>
                <a:lnTo>
                  <a:pt x="913" y="1562"/>
                </a:lnTo>
                <a:lnTo>
                  <a:pt x="957" y="1563"/>
                </a:lnTo>
                <a:lnTo>
                  <a:pt x="1003" y="1563"/>
                </a:lnTo>
                <a:lnTo>
                  <a:pt x="1047" y="1563"/>
                </a:lnTo>
                <a:lnTo>
                  <a:pt x="1091" y="1562"/>
                </a:lnTo>
                <a:lnTo>
                  <a:pt x="1133" y="1562"/>
                </a:lnTo>
                <a:lnTo>
                  <a:pt x="1176" y="1561"/>
                </a:lnTo>
                <a:lnTo>
                  <a:pt x="1218" y="1558"/>
                </a:lnTo>
                <a:lnTo>
                  <a:pt x="1258" y="1557"/>
                </a:lnTo>
                <a:lnTo>
                  <a:pt x="1299" y="1555"/>
                </a:lnTo>
                <a:lnTo>
                  <a:pt x="1338" y="1552"/>
                </a:lnTo>
                <a:lnTo>
                  <a:pt x="1375" y="1550"/>
                </a:lnTo>
                <a:lnTo>
                  <a:pt x="1411" y="1546"/>
                </a:lnTo>
                <a:lnTo>
                  <a:pt x="1447" y="1544"/>
                </a:lnTo>
                <a:lnTo>
                  <a:pt x="1480" y="1540"/>
                </a:lnTo>
                <a:lnTo>
                  <a:pt x="1512" y="1537"/>
                </a:lnTo>
                <a:lnTo>
                  <a:pt x="1544" y="1533"/>
                </a:lnTo>
                <a:lnTo>
                  <a:pt x="1573" y="1529"/>
                </a:lnTo>
                <a:lnTo>
                  <a:pt x="1601" y="1525"/>
                </a:lnTo>
                <a:lnTo>
                  <a:pt x="1652" y="1515"/>
                </a:lnTo>
                <a:lnTo>
                  <a:pt x="1696" y="1506"/>
                </a:lnTo>
                <a:lnTo>
                  <a:pt x="1716" y="1501"/>
                </a:lnTo>
                <a:lnTo>
                  <a:pt x="1733" y="1496"/>
                </a:lnTo>
                <a:lnTo>
                  <a:pt x="1749" y="1490"/>
                </a:lnTo>
                <a:lnTo>
                  <a:pt x="1763" y="1486"/>
                </a:lnTo>
                <a:lnTo>
                  <a:pt x="1777" y="1479"/>
                </a:lnTo>
                <a:lnTo>
                  <a:pt x="1789" y="1471"/>
                </a:lnTo>
                <a:lnTo>
                  <a:pt x="1798" y="1464"/>
                </a:lnTo>
                <a:lnTo>
                  <a:pt x="1802" y="1457"/>
                </a:lnTo>
                <a:lnTo>
                  <a:pt x="1802" y="1170"/>
                </a:lnTo>
                <a:lnTo>
                  <a:pt x="1798" y="1177"/>
                </a:lnTo>
                <a:lnTo>
                  <a:pt x="1789" y="1185"/>
                </a:lnTo>
                <a:lnTo>
                  <a:pt x="1777" y="1192"/>
                </a:lnTo>
                <a:lnTo>
                  <a:pt x="1763" y="1199"/>
                </a:lnTo>
                <a:close/>
                <a:moveTo>
                  <a:pt x="1632" y="1693"/>
                </a:moveTo>
                <a:lnTo>
                  <a:pt x="1618" y="1698"/>
                </a:lnTo>
                <a:lnTo>
                  <a:pt x="1601" y="1704"/>
                </a:lnTo>
                <a:lnTo>
                  <a:pt x="1585" y="1708"/>
                </a:lnTo>
                <a:lnTo>
                  <a:pt x="1564" y="1713"/>
                </a:lnTo>
                <a:lnTo>
                  <a:pt x="1520" y="1723"/>
                </a:lnTo>
                <a:lnTo>
                  <a:pt x="1469" y="1732"/>
                </a:lnTo>
                <a:lnTo>
                  <a:pt x="1442" y="1736"/>
                </a:lnTo>
                <a:lnTo>
                  <a:pt x="1412" y="1740"/>
                </a:lnTo>
                <a:lnTo>
                  <a:pt x="1381" y="1744"/>
                </a:lnTo>
                <a:lnTo>
                  <a:pt x="1349" y="1748"/>
                </a:lnTo>
                <a:lnTo>
                  <a:pt x="1314" y="1751"/>
                </a:lnTo>
                <a:lnTo>
                  <a:pt x="1280" y="1754"/>
                </a:lnTo>
                <a:lnTo>
                  <a:pt x="1244" y="1757"/>
                </a:lnTo>
                <a:lnTo>
                  <a:pt x="1206" y="1759"/>
                </a:lnTo>
                <a:lnTo>
                  <a:pt x="1167" y="1762"/>
                </a:lnTo>
                <a:lnTo>
                  <a:pt x="1128" y="1764"/>
                </a:lnTo>
                <a:lnTo>
                  <a:pt x="1087" y="1765"/>
                </a:lnTo>
                <a:lnTo>
                  <a:pt x="1045" y="1767"/>
                </a:lnTo>
                <a:lnTo>
                  <a:pt x="1003" y="1768"/>
                </a:lnTo>
                <a:lnTo>
                  <a:pt x="960" y="1769"/>
                </a:lnTo>
                <a:lnTo>
                  <a:pt x="916" y="1770"/>
                </a:lnTo>
                <a:lnTo>
                  <a:pt x="870" y="1770"/>
                </a:lnTo>
                <a:lnTo>
                  <a:pt x="834" y="1770"/>
                </a:lnTo>
                <a:lnTo>
                  <a:pt x="795" y="1769"/>
                </a:lnTo>
                <a:lnTo>
                  <a:pt x="760" y="1769"/>
                </a:lnTo>
                <a:lnTo>
                  <a:pt x="723" y="1768"/>
                </a:lnTo>
                <a:lnTo>
                  <a:pt x="687" y="1767"/>
                </a:lnTo>
                <a:lnTo>
                  <a:pt x="653" y="1765"/>
                </a:lnTo>
                <a:lnTo>
                  <a:pt x="618" y="1764"/>
                </a:lnTo>
                <a:lnTo>
                  <a:pt x="585" y="1762"/>
                </a:lnTo>
                <a:lnTo>
                  <a:pt x="585" y="2050"/>
                </a:lnTo>
                <a:lnTo>
                  <a:pt x="618" y="2051"/>
                </a:lnTo>
                <a:lnTo>
                  <a:pt x="653" y="2052"/>
                </a:lnTo>
                <a:lnTo>
                  <a:pt x="687" y="2053"/>
                </a:lnTo>
                <a:lnTo>
                  <a:pt x="723" y="2055"/>
                </a:lnTo>
                <a:lnTo>
                  <a:pt x="760" y="2056"/>
                </a:lnTo>
                <a:lnTo>
                  <a:pt x="795" y="2057"/>
                </a:lnTo>
                <a:lnTo>
                  <a:pt x="834" y="2057"/>
                </a:lnTo>
                <a:lnTo>
                  <a:pt x="870" y="2057"/>
                </a:lnTo>
                <a:lnTo>
                  <a:pt x="916" y="2057"/>
                </a:lnTo>
                <a:lnTo>
                  <a:pt x="960" y="2056"/>
                </a:lnTo>
                <a:lnTo>
                  <a:pt x="1003" y="2056"/>
                </a:lnTo>
                <a:lnTo>
                  <a:pt x="1045" y="2055"/>
                </a:lnTo>
                <a:lnTo>
                  <a:pt x="1087" y="2052"/>
                </a:lnTo>
                <a:lnTo>
                  <a:pt x="1128" y="2051"/>
                </a:lnTo>
                <a:lnTo>
                  <a:pt x="1167" y="2049"/>
                </a:lnTo>
                <a:lnTo>
                  <a:pt x="1206" y="2046"/>
                </a:lnTo>
                <a:lnTo>
                  <a:pt x="1244" y="2044"/>
                </a:lnTo>
                <a:lnTo>
                  <a:pt x="1280" y="2042"/>
                </a:lnTo>
                <a:lnTo>
                  <a:pt x="1314" y="2038"/>
                </a:lnTo>
                <a:lnTo>
                  <a:pt x="1349" y="2034"/>
                </a:lnTo>
                <a:lnTo>
                  <a:pt x="1381" y="2031"/>
                </a:lnTo>
                <a:lnTo>
                  <a:pt x="1412" y="2027"/>
                </a:lnTo>
                <a:lnTo>
                  <a:pt x="1442" y="2024"/>
                </a:lnTo>
                <a:lnTo>
                  <a:pt x="1469" y="2019"/>
                </a:lnTo>
                <a:lnTo>
                  <a:pt x="1520" y="2011"/>
                </a:lnTo>
                <a:lnTo>
                  <a:pt x="1564" y="2001"/>
                </a:lnTo>
                <a:lnTo>
                  <a:pt x="1585" y="1995"/>
                </a:lnTo>
                <a:lnTo>
                  <a:pt x="1601" y="1990"/>
                </a:lnTo>
                <a:lnTo>
                  <a:pt x="1618" y="1986"/>
                </a:lnTo>
                <a:lnTo>
                  <a:pt x="1632" y="1980"/>
                </a:lnTo>
                <a:lnTo>
                  <a:pt x="1646" y="1972"/>
                </a:lnTo>
                <a:lnTo>
                  <a:pt x="1657" y="1967"/>
                </a:lnTo>
                <a:lnTo>
                  <a:pt x="1666" y="1959"/>
                </a:lnTo>
                <a:lnTo>
                  <a:pt x="1671" y="1952"/>
                </a:lnTo>
                <a:lnTo>
                  <a:pt x="1671" y="1664"/>
                </a:lnTo>
                <a:lnTo>
                  <a:pt x="1666" y="1671"/>
                </a:lnTo>
                <a:lnTo>
                  <a:pt x="1657" y="1679"/>
                </a:lnTo>
                <a:lnTo>
                  <a:pt x="1646" y="1686"/>
                </a:lnTo>
                <a:lnTo>
                  <a:pt x="1632" y="1693"/>
                </a:lnTo>
                <a:close/>
                <a:moveTo>
                  <a:pt x="109" y="1693"/>
                </a:moveTo>
                <a:lnTo>
                  <a:pt x="94" y="1686"/>
                </a:lnTo>
                <a:lnTo>
                  <a:pt x="84" y="1679"/>
                </a:lnTo>
                <a:lnTo>
                  <a:pt x="75" y="1671"/>
                </a:lnTo>
                <a:lnTo>
                  <a:pt x="69" y="1664"/>
                </a:lnTo>
                <a:lnTo>
                  <a:pt x="69" y="1948"/>
                </a:lnTo>
                <a:lnTo>
                  <a:pt x="71" y="1951"/>
                </a:lnTo>
                <a:lnTo>
                  <a:pt x="72" y="1955"/>
                </a:lnTo>
                <a:lnTo>
                  <a:pt x="78" y="1962"/>
                </a:lnTo>
                <a:lnTo>
                  <a:pt x="86" y="1968"/>
                </a:lnTo>
                <a:lnTo>
                  <a:pt x="97" y="1974"/>
                </a:lnTo>
                <a:lnTo>
                  <a:pt x="109" y="1980"/>
                </a:lnTo>
                <a:lnTo>
                  <a:pt x="123" y="1986"/>
                </a:lnTo>
                <a:lnTo>
                  <a:pt x="140" y="1990"/>
                </a:lnTo>
                <a:lnTo>
                  <a:pt x="157" y="1995"/>
                </a:lnTo>
                <a:lnTo>
                  <a:pt x="177" y="2001"/>
                </a:lnTo>
                <a:lnTo>
                  <a:pt x="221" y="2011"/>
                </a:lnTo>
                <a:lnTo>
                  <a:pt x="272" y="2019"/>
                </a:lnTo>
                <a:lnTo>
                  <a:pt x="292" y="2022"/>
                </a:lnTo>
                <a:lnTo>
                  <a:pt x="313" y="2025"/>
                </a:lnTo>
                <a:lnTo>
                  <a:pt x="335" y="2027"/>
                </a:lnTo>
                <a:lnTo>
                  <a:pt x="357" y="2031"/>
                </a:lnTo>
                <a:lnTo>
                  <a:pt x="357" y="1744"/>
                </a:lnTo>
                <a:lnTo>
                  <a:pt x="335" y="1740"/>
                </a:lnTo>
                <a:lnTo>
                  <a:pt x="313" y="1738"/>
                </a:lnTo>
                <a:lnTo>
                  <a:pt x="292" y="1734"/>
                </a:lnTo>
                <a:lnTo>
                  <a:pt x="272" y="1732"/>
                </a:lnTo>
                <a:lnTo>
                  <a:pt x="221" y="1723"/>
                </a:lnTo>
                <a:lnTo>
                  <a:pt x="177" y="1713"/>
                </a:lnTo>
                <a:lnTo>
                  <a:pt x="157" y="1708"/>
                </a:lnTo>
                <a:lnTo>
                  <a:pt x="140" y="1704"/>
                </a:lnTo>
                <a:lnTo>
                  <a:pt x="123" y="1698"/>
                </a:lnTo>
                <a:lnTo>
                  <a:pt x="109" y="1693"/>
                </a:lnTo>
                <a:close/>
                <a:moveTo>
                  <a:pt x="357" y="1050"/>
                </a:moveTo>
                <a:lnTo>
                  <a:pt x="357" y="762"/>
                </a:lnTo>
                <a:lnTo>
                  <a:pt x="316" y="759"/>
                </a:lnTo>
                <a:lnTo>
                  <a:pt x="275" y="754"/>
                </a:lnTo>
                <a:lnTo>
                  <a:pt x="237" y="749"/>
                </a:lnTo>
                <a:lnTo>
                  <a:pt x="202" y="743"/>
                </a:lnTo>
                <a:lnTo>
                  <a:pt x="152" y="735"/>
                </a:lnTo>
                <a:lnTo>
                  <a:pt x="106" y="725"/>
                </a:lnTo>
                <a:lnTo>
                  <a:pt x="87" y="720"/>
                </a:lnTo>
                <a:lnTo>
                  <a:pt x="69" y="714"/>
                </a:lnTo>
                <a:lnTo>
                  <a:pt x="54" y="710"/>
                </a:lnTo>
                <a:lnTo>
                  <a:pt x="40" y="704"/>
                </a:lnTo>
                <a:lnTo>
                  <a:pt x="25" y="698"/>
                </a:lnTo>
                <a:lnTo>
                  <a:pt x="13" y="691"/>
                </a:lnTo>
                <a:lnTo>
                  <a:pt x="5" y="684"/>
                </a:lnTo>
                <a:lnTo>
                  <a:pt x="0" y="676"/>
                </a:lnTo>
                <a:lnTo>
                  <a:pt x="0" y="960"/>
                </a:lnTo>
                <a:lnTo>
                  <a:pt x="2" y="963"/>
                </a:lnTo>
                <a:lnTo>
                  <a:pt x="3" y="967"/>
                </a:lnTo>
                <a:lnTo>
                  <a:pt x="9" y="973"/>
                </a:lnTo>
                <a:lnTo>
                  <a:pt x="16" y="980"/>
                </a:lnTo>
                <a:lnTo>
                  <a:pt x="27" y="986"/>
                </a:lnTo>
                <a:lnTo>
                  <a:pt x="40" y="992"/>
                </a:lnTo>
                <a:lnTo>
                  <a:pt x="54" y="997"/>
                </a:lnTo>
                <a:lnTo>
                  <a:pt x="69" y="1003"/>
                </a:lnTo>
                <a:lnTo>
                  <a:pt x="87" y="1007"/>
                </a:lnTo>
                <a:lnTo>
                  <a:pt x="106" y="1012"/>
                </a:lnTo>
                <a:lnTo>
                  <a:pt x="152" y="1022"/>
                </a:lnTo>
                <a:lnTo>
                  <a:pt x="202" y="1031"/>
                </a:lnTo>
                <a:lnTo>
                  <a:pt x="237" y="1036"/>
                </a:lnTo>
                <a:lnTo>
                  <a:pt x="275" y="1041"/>
                </a:lnTo>
                <a:lnTo>
                  <a:pt x="316" y="1045"/>
                </a:lnTo>
                <a:lnTo>
                  <a:pt x="357" y="1050"/>
                </a:lnTo>
                <a:close/>
                <a:moveTo>
                  <a:pt x="1200" y="1688"/>
                </a:moveTo>
                <a:lnTo>
                  <a:pt x="1236" y="1686"/>
                </a:lnTo>
                <a:lnTo>
                  <a:pt x="1272" y="1683"/>
                </a:lnTo>
                <a:lnTo>
                  <a:pt x="1306" y="1680"/>
                </a:lnTo>
                <a:lnTo>
                  <a:pt x="1339" y="1677"/>
                </a:lnTo>
                <a:lnTo>
                  <a:pt x="1372" y="1674"/>
                </a:lnTo>
                <a:lnTo>
                  <a:pt x="1401" y="1669"/>
                </a:lnTo>
                <a:lnTo>
                  <a:pt x="1431" y="1665"/>
                </a:lnTo>
                <a:lnTo>
                  <a:pt x="1458" y="1662"/>
                </a:lnTo>
                <a:lnTo>
                  <a:pt x="1507" y="1652"/>
                </a:lnTo>
                <a:lnTo>
                  <a:pt x="1551" y="1643"/>
                </a:lnTo>
                <a:lnTo>
                  <a:pt x="1570" y="1638"/>
                </a:lnTo>
                <a:lnTo>
                  <a:pt x="1588" y="1633"/>
                </a:lnTo>
                <a:lnTo>
                  <a:pt x="1604" y="1629"/>
                </a:lnTo>
                <a:lnTo>
                  <a:pt x="1617" y="1623"/>
                </a:lnTo>
                <a:lnTo>
                  <a:pt x="1633" y="1615"/>
                </a:lnTo>
                <a:lnTo>
                  <a:pt x="1645" y="1607"/>
                </a:lnTo>
                <a:lnTo>
                  <a:pt x="1650" y="1604"/>
                </a:lnTo>
                <a:lnTo>
                  <a:pt x="1654" y="1600"/>
                </a:lnTo>
                <a:lnTo>
                  <a:pt x="1656" y="1595"/>
                </a:lnTo>
                <a:lnTo>
                  <a:pt x="1658" y="1592"/>
                </a:lnTo>
                <a:lnTo>
                  <a:pt x="1644" y="1594"/>
                </a:lnTo>
                <a:lnTo>
                  <a:pt x="1631" y="1596"/>
                </a:lnTo>
                <a:lnTo>
                  <a:pt x="1617" y="1599"/>
                </a:lnTo>
                <a:lnTo>
                  <a:pt x="1601" y="1601"/>
                </a:lnTo>
                <a:lnTo>
                  <a:pt x="1573" y="1606"/>
                </a:lnTo>
                <a:lnTo>
                  <a:pt x="1544" y="1609"/>
                </a:lnTo>
                <a:lnTo>
                  <a:pt x="1512" y="1614"/>
                </a:lnTo>
                <a:lnTo>
                  <a:pt x="1480" y="1618"/>
                </a:lnTo>
                <a:lnTo>
                  <a:pt x="1447" y="1620"/>
                </a:lnTo>
                <a:lnTo>
                  <a:pt x="1411" y="1624"/>
                </a:lnTo>
                <a:lnTo>
                  <a:pt x="1375" y="1626"/>
                </a:lnTo>
                <a:lnTo>
                  <a:pt x="1338" y="1630"/>
                </a:lnTo>
                <a:lnTo>
                  <a:pt x="1299" y="1632"/>
                </a:lnTo>
                <a:lnTo>
                  <a:pt x="1258" y="1633"/>
                </a:lnTo>
                <a:lnTo>
                  <a:pt x="1218" y="1636"/>
                </a:lnTo>
                <a:lnTo>
                  <a:pt x="1176" y="1637"/>
                </a:lnTo>
                <a:lnTo>
                  <a:pt x="1133" y="1638"/>
                </a:lnTo>
                <a:lnTo>
                  <a:pt x="1091" y="1639"/>
                </a:lnTo>
                <a:lnTo>
                  <a:pt x="1047" y="1639"/>
                </a:lnTo>
                <a:lnTo>
                  <a:pt x="1003" y="1639"/>
                </a:lnTo>
                <a:lnTo>
                  <a:pt x="957" y="1639"/>
                </a:lnTo>
                <a:lnTo>
                  <a:pt x="913" y="1639"/>
                </a:lnTo>
                <a:lnTo>
                  <a:pt x="870" y="1638"/>
                </a:lnTo>
                <a:lnTo>
                  <a:pt x="828" y="1637"/>
                </a:lnTo>
                <a:lnTo>
                  <a:pt x="786" y="1636"/>
                </a:lnTo>
                <a:lnTo>
                  <a:pt x="745" y="1633"/>
                </a:lnTo>
                <a:lnTo>
                  <a:pt x="705" y="1632"/>
                </a:lnTo>
                <a:lnTo>
                  <a:pt x="667" y="1630"/>
                </a:lnTo>
                <a:lnTo>
                  <a:pt x="629" y="1626"/>
                </a:lnTo>
                <a:lnTo>
                  <a:pt x="593" y="1624"/>
                </a:lnTo>
                <a:lnTo>
                  <a:pt x="557" y="1620"/>
                </a:lnTo>
                <a:lnTo>
                  <a:pt x="524" y="1618"/>
                </a:lnTo>
                <a:lnTo>
                  <a:pt x="492" y="1614"/>
                </a:lnTo>
                <a:lnTo>
                  <a:pt x="461" y="1609"/>
                </a:lnTo>
                <a:lnTo>
                  <a:pt x="431" y="1606"/>
                </a:lnTo>
                <a:lnTo>
                  <a:pt x="403" y="1601"/>
                </a:lnTo>
                <a:lnTo>
                  <a:pt x="353" y="1593"/>
                </a:lnTo>
                <a:lnTo>
                  <a:pt x="307" y="1583"/>
                </a:lnTo>
                <a:lnTo>
                  <a:pt x="288" y="1579"/>
                </a:lnTo>
                <a:lnTo>
                  <a:pt x="271" y="1573"/>
                </a:lnTo>
                <a:lnTo>
                  <a:pt x="255" y="1568"/>
                </a:lnTo>
                <a:lnTo>
                  <a:pt x="241" y="1562"/>
                </a:lnTo>
                <a:lnTo>
                  <a:pt x="228" y="1556"/>
                </a:lnTo>
                <a:lnTo>
                  <a:pt x="217" y="1550"/>
                </a:lnTo>
                <a:lnTo>
                  <a:pt x="210" y="1544"/>
                </a:lnTo>
                <a:lnTo>
                  <a:pt x="204" y="1538"/>
                </a:lnTo>
                <a:lnTo>
                  <a:pt x="203" y="1535"/>
                </a:lnTo>
                <a:lnTo>
                  <a:pt x="202" y="1530"/>
                </a:lnTo>
                <a:lnTo>
                  <a:pt x="202" y="1527"/>
                </a:lnTo>
                <a:lnTo>
                  <a:pt x="184" y="1532"/>
                </a:lnTo>
                <a:lnTo>
                  <a:pt x="167" y="1537"/>
                </a:lnTo>
                <a:lnTo>
                  <a:pt x="150" y="1542"/>
                </a:lnTo>
                <a:lnTo>
                  <a:pt x="136" y="1546"/>
                </a:lnTo>
                <a:lnTo>
                  <a:pt x="123" y="1551"/>
                </a:lnTo>
                <a:lnTo>
                  <a:pt x="112" y="1556"/>
                </a:lnTo>
                <a:lnTo>
                  <a:pt x="102" y="1562"/>
                </a:lnTo>
                <a:lnTo>
                  <a:pt x="94" y="1567"/>
                </a:lnTo>
                <a:lnTo>
                  <a:pt x="88" y="1573"/>
                </a:lnTo>
                <a:lnTo>
                  <a:pt x="85" y="1579"/>
                </a:lnTo>
                <a:lnTo>
                  <a:pt x="83" y="1585"/>
                </a:lnTo>
                <a:lnTo>
                  <a:pt x="83" y="1590"/>
                </a:lnTo>
                <a:lnTo>
                  <a:pt x="84" y="1595"/>
                </a:lnTo>
                <a:lnTo>
                  <a:pt x="88" y="1601"/>
                </a:lnTo>
                <a:lnTo>
                  <a:pt x="94" y="1607"/>
                </a:lnTo>
                <a:lnTo>
                  <a:pt x="103" y="1612"/>
                </a:lnTo>
                <a:lnTo>
                  <a:pt x="112" y="1618"/>
                </a:lnTo>
                <a:lnTo>
                  <a:pt x="124" y="1623"/>
                </a:lnTo>
                <a:lnTo>
                  <a:pt x="137" y="1629"/>
                </a:lnTo>
                <a:lnTo>
                  <a:pt x="153" y="1633"/>
                </a:lnTo>
                <a:lnTo>
                  <a:pt x="171" y="1638"/>
                </a:lnTo>
                <a:lnTo>
                  <a:pt x="190" y="1643"/>
                </a:lnTo>
                <a:lnTo>
                  <a:pt x="234" y="1652"/>
                </a:lnTo>
                <a:lnTo>
                  <a:pt x="282" y="1662"/>
                </a:lnTo>
                <a:lnTo>
                  <a:pt x="310" y="1665"/>
                </a:lnTo>
                <a:lnTo>
                  <a:pt x="340" y="1669"/>
                </a:lnTo>
                <a:lnTo>
                  <a:pt x="369" y="1674"/>
                </a:lnTo>
                <a:lnTo>
                  <a:pt x="401" y="1677"/>
                </a:lnTo>
                <a:lnTo>
                  <a:pt x="435" y="1680"/>
                </a:lnTo>
                <a:lnTo>
                  <a:pt x="469" y="1683"/>
                </a:lnTo>
                <a:lnTo>
                  <a:pt x="505" y="1686"/>
                </a:lnTo>
                <a:lnTo>
                  <a:pt x="542" y="1688"/>
                </a:lnTo>
                <a:lnTo>
                  <a:pt x="580" y="1690"/>
                </a:lnTo>
                <a:lnTo>
                  <a:pt x="618" y="1693"/>
                </a:lnTo>
                <a:lnTo>
                  <a:pt x="659" y="1695"/>
                </a:lnTo>
                <a:lnTo>
                  <a:pt x="699" y="1696"/>
                </a:lnTo>
                <a:lnTo>
                  <a:pt x="741" y="1698"/>
                </a:lnTo>
                <a:lnTo>
                  <a:pt x="784" y="1698"/>
                </a:lnTo>
                <a:lnTo>
                  <a:pt x="826" y="1699"/>
                </a:lnTo>
                <a:lnTo>
                  <a:pt x="870" y="1699"/>
                </a:lnTo>
                <a:lnTo>
                  <a:pt x="914" y="1699"/>
                </a:lnTo>
                <a:lnTo>
                  <a:pt x="957" y="1698"/>
                </a:lnTo>
                <a:lnTo>
                  <a:pt x="1000" y="1698"/>
                </a:lnTo>
                <a:lnTo>
                  <a:pt x="1042" y="1696"/>
                </a:lnTo>
                <a:lnTo>
                  <a:pt x="1082" y="1695"/>
                </a:lnTo>
                <a:lnTo>
                  <a:pt x="1123" y="1693"/>
                </a:lnTo>
                <a:lnTo>
                  <a:pt x="1162" y="1690"/>
                </a:lnTo>
                <a:lnTo>
                  <a:pt x="1200" y="1688"/>
                </a:lnTo>
                <a:close/>
                <a:moveTo>
                  <a:pt x="1601" y="1041"/>
                </a:moveTo>
                <a:lnTo>
                  <a:pt x="1597" y="1048"/>
                </a:lnTo>
                <a:lnTo>
                  <a:pt x="1588" y="1055"/>
                </a:lnTo>
                <a:lnTo>
                  <a:pt x="1576" y="1062"/>
                </a:lnTo>
                <a:lnTo>
                  <a:pt x="1562" y="1068"/>
                </a:lnTo>
                <a:lnTo>
                  <a:pt x="1548" y="1074"/>
                </a:lnTo>
                <a:lnTo>
                  <a:pt x="1532" y="1079"/>
                </a:lnTo>
                <a:lnTo>
                  <a:pt x="1514" y="1085"/>
                </a:lnTo>
                <a:lnTo>
                  <a:pt x="1495" y="1089"/>
                </a:lnTo>
                <a:lnTo>
                  <a:pt x="1451" y="1099"/>
                </a:lnTo>
                <a:lnTo>
                  <a:pt x="1400" y="1107"/>
                </a:lnTo>
                <a:lnTo>
                  <a:pt x="1372" y="1112"/>
                </a:lnTo>
                <a:lnTo>
                  <a:pt x="1343" y="1116"/>
                </a:lnTo>
                <a:lnTo>
                  <a:pt x="1311" y="1119"/>
                </a:lnTo>
                <a:lnTo>
                  <a:pt x="1279" y="1124"/>
                </a:lnTo>
                <a:lnTo>
                  <a:pt x="1245" y="1126"/>
                </a:lnTo>
                <a:lnTo>
                  <a:pt x="1210" y="1130"/>
                </a:lnTo>
                <a:lnTo>
                  <a:pt x="1174" y="1132"/>
                </a:lnTo>
                <a:lnTo>
                  <a:pt x="1137" y="1136"/>
                </a:lnTo>
                <a:lnTo>
                  <a:pt x="1098" y="1138"/>
                </a:lnTo>
                <a:lnTo>
                  <a:pt x="1057" y="1139"/>
                </a:lnTo>
                <a:lnTo>
                  <a:pt x="1017" y="1142"/>
                </a:lnTo>
                <a:lnTo>
                  <a:pt x="975" y="1143"/>
                </a:lnTo>
                <a:lnTo>
                  <a:pt x="932" y="1144"/>
                </a:lnTo>
                <a:lnTo>
                  <a:pt x="889" y="1145"/>
                </a:lnTo>
                <a:lnTo>
                  <a:pt x="845" y="1145"/>
                </a:lnTo>
                <a:lnTo>
                  <a:pt x="801" y="1145"/>
                </a:lnTo>
                <a:lnTo>
                  <a:pt x="756" y="1145"/>
                </a:lnTo>
                <a:lnTo>
                  <a:pt x="712" y="1145"/>
                </a:lnTo>
                <a:lnTo>
                  <a:pt x="669" y="1144"/>
                </a:lnTo>
                <a:lnTo>
                  <a:pt x="626" y="1143"/>
                </a:lnTo>
                <a:lnTo>
                  <a:pt x="585" y="1142"/>
                </a:lnTo>
                <a:lnTo>
                  <a:pt x="544" y="1139"/>
                </a:lnTo>
                <a:lnTo>
                  <a:pt x="504" y="1138"/>
                </a:lnTo>
                <a:lnTo>
                  <a:pt x="466" y="1136"/>
                </a:lnTo>
                <a:lnTo>
                  <a:pt x="431" y="1133"/>
                </a:lnTo>
                <a:lnTo>
                  <a:pt x="399" y="1130"/>
                </a:lnTo>
                <a:lnTo>
                  <a:pt x="367" y="1127"/>
                </a:lnTo>
                <a:lnTo>
                  <a:pt x="336" y="1125"/>
                </a:lnTo>
                <a:lnTo>
                  <a:pt x="306" y="1122"/>
                </a:lnTo>
                <a:lnTo>
                  <a:pt x="279" y="1118"/>
                </a:lnTo>
                <a:lnTo>
                  <a:pt x="250" y="1114"/>
                </a:lnTo>
                <a:lnTo>
                  <a:pt x="224" y="1111"/>
                </a:lnTo>
                <a:lnTo>
                  <a:pt x="230" y="1116"/>
                </a:lnTo>
                <a:lnTo>
                  <a:pt x="237" y="1120"/>
                </a:lnTo>
                <a:lnTo>
                  <a:pt x="246" y="1124"/>
                </a:lnTo>
                <a:lnTo>
                  <a:pt x="255" y="1129"/>
                </a:lnTo>
                <a:lnTo>
                  <a:pt x="269" y="1135"/>
                </a:lnTo>
                <a:lnTo>
                  <a:pt x="285" y="1139"/>
                </a:lnTo>
                <a:lnTo>
                  <a:pt x="303" y="1144"/>
                </a:lnTo>
                <a:lnTo>
                  <a:pt x="322" y="1149"/>
                </a:lnTo>
                <a:lnTo>
                  <a:pt x="365" y="1158"/>
                </a:lnTo>
                <a:lnTo>
                  <a:pt x="415" y="1167"/>
                </a:lnTo>
                <a:lnTo>
                  <a:pt x="442" y="1172"/>
                </a:lnTo>
                <a:lnTo>
                  <a:pt x="471" y="1175"/>
                </a:lnTo>
                <a:lnTo>
                  <a:pt x="501" y="1179"/>
                </a:lnTo>
                <a:lnTo>
                  <a:pt x="534" y="1182"/>
                </a:lnTo>
                <a:lnTo>
                  <a:pt x="566" y="1186"/>
                </a:lnTo>
                <a:lnTo>
                  <a:pt x="600" y="1189"/>
                </a:lnTo>
                <a:lnTo>
                  <a:pt x="636" y="1192"/>
                </a:lnTo>
                <a:lnTo>
                  <a:pt x="673" y="1194"/>
                </a:lnTo>
                <a:lnTo>
                  <a:pt x="711" y="1197"/>
                </a:lnTo>
                <a:lnTo>
                  <a:pt x="750" y="1199"/>
                </a:lnTo>
                <a:lnTo>
                  <a:pt x="791" y="1200"/>
                </a:lnTo>
                <a:lnTo>
                  <a:pt x="831" y="1202"/>
                </a:lnTo>
                <a:lnTo>
                  <a:pt x="873" y="1204"/>
                </a:lnTo>
                <a:lnTo>
                  <a:pt x="916" y="1204"/>
                </a:lnTo>
                <a:lnTo>
                  <a:pt x="959" y="1205"/>
                </a:lnTo>
                <a:lnTo>
                  <a:pt x="1003" y="1205"/>
                </a:lnTo>
                <a:lnTo>
                  <a:pt x="1045" y="1205"/>
                </a:lnTo>
                <a:lnTo>
                  <a:pt x="1089" y="1204"/>
                </a:lnTo>
                <a:lnTo>
                  <a:pt x="1131" y="1204"/>
                </a:lnTo>
                <a:lnTo>
                  <a:pt x="1173" y="1202"/>
                </a:lnTo>
                <a:lnTo>
                  <a:pt x="1214" y="1200"/>
                </a:lnTo>
                <a:lnTo>
                  <a:pt x="1254" y="1199"/>
                </a:lnTo>
                <a:lnTo>
                  <a:pt x="1293" y="1197"/>
                </a:lnTo>
                <a:lnTo>
                  <a:pt x="1331" y="1194"/>
                </a:lnTo>
                <a:lnTo>
                  <a:pt x="1368" y="1192"/>
                </a:lnTo>
                <a:lnTo>
                  <a:pt x="1404" y="1189"/>
                </a:lnTo>
                <a:lnTo>
                  <a:pt x="1438" y="1186"/>
                </a:lnTo>
                <a:lnTo>
                  <a:pt x="1470" y="1182"/>
                </a:lnTo>
                <a:lnTo>
                  <a:pt x="1502" y="1179"/>
                </a:lnTo>
                <a:lnTo>
                  <a:pt x="1533" y="1175"/>
                </a:lnTo>
                <a:lnTo>
                  <a:pt x="1562" y="1172"/>
                </a:lnTo>
                <a:lnTo>
                  <a:pt x="1589" y="1167"/>
                </a:lnTo>
                <a:lnTo>
                  <a:pt x="1639" y="1158"/>
                </a:lnTo>
                <a:lnTo>
                  <a:pt x="1682" y="1149"/>
                </a:lnTo>
                <a:lnTo>
                  <a:pt x="1701" y="1144"/>
                </a:lnTo>
                <a:lnTo>
                  <a:pt x="1719" y="1139"/>
                </a:lnTo>
                <a:lnTo>
                  <a:pt x="1735" y="1135"/>
                </a:lnTo>
                <a:lnTo>
                  <a:pt x="1749" y="1129"/>
                </a:lnTo>
                <a:lnTo>
                  <a:pt x="1761" y="1124"/>
                </a:lnTo>
                <a:lnTo>
                  <a:pt x="1770" y="1118"/>
                </a:lnTo>
                <a:lnTo>
                  <a:pt x="1779" y="1113"/>
                </a:lnTo>
                <a:lnTo>
                  <a:pt x="1785" y="1107"/>
                </a:lnTo>
                <a:lnTo>
                  <a:pt x="1788" y="1101"/>
                </a:lnTo>
                <a:lnTo>
                  <a:pt x="1791" y="1095"/>
                </a:lnTo>
                <a:lnTo>
                  <a:pt x="1791" y="1091"/>
                </a:lnTo>
                <a:lnTo>
                  <a:pt x="1788" y="1085"/>
                </a:lnTo>
                <a:lnTo>
                  <a:pt x="1785" y="1079"/>
                </a:lnTo>
                <a:lnTo>
                  <a:pt x="1779" y="1073"/>
                </a:lnTo>
                <a:lnTo>
                  <a:pt x="1770" y="1068"/>
                </a:lnTo>
                <a:lnTo>
                  <a:pt x="1761" y="1062"/>
                </a:lnTo>
                <a:lnTo>
                  <a:pt x="1749" y="1057"/>
                </a:lnTo>
                <a:lnTo>
                  <a:pt x="1736" y="1053"/>
                </a:lnTo>
                <a:lnTo>
                  <a:pt x="1721" y="1047"/>
                </a:lnTo>
                <a:lnTo>
                  <a:pt x="1706" y="1042"/>
                </a:lnTo>
                <a:lnTo>
                  <a:pt x="1683" y="1037"/>
                </a:lnTo>
                <a:lnTo>
                  <a:pt x="1658" y="1031"/>
                </a:lnTo>
                <a:lnTo>
                  <a:pt x="1631" y="1025"/>
                </a:lnTo>
                <a:lnTo>
                  <a:pt x="1601" y="1020"/>
                </a:lnTo>
                <a:lnTo>
                  <a:pt x="1601" y="1041"/>
                </a:lnTo>
                <a:close/>
                <a:moveTo>
                  <a:pt x="54" y="635"/>
                </a:moveTo>
                <a:lnTo>
                  <a:pt x="68" y="640"/>
                </a:lnTo>
                <a:lnTo>
                  <a:pt x="84" y="645"/>
                </a:lnTo>
                <a:lnTo>
                  <a:pt x="102" y="650"/>
                </a:lnTo>
                <a:lnTo>
                  <a:pt x="121" y="655"/>
                </a:lnTo>
                <a:lnTo>
                  <a:pt x="163" y="665"/>
                </a:lnTo>
                <a:lnTo>
                  <a:pt x="213" y="673"/>
                </a:lnTo>
                <a:lnTo>
                  <a:pt x="241" y="678"/>
                </a:lnTo>
                <a:lnTo>
                  <a:pt x="269" y="681"/>
                </a:lnTo>
                <a:lnTo>
                  <a:pt x="300" y="685"/>
                </a:lnTo>
                <a:lnTo>
                  <a:pt x="332" y="688"/>
                </a:lnTo>
                <a:lnTo>
                  <a:pt x="365" y="692"/>
                </a:lnTo>
                <a:lnTo>
                  <a:pt x="399" y="695"/>
                </a:lnTo>
                <a:lnTo>
                  <a:pt x="435" y="698"/>
                </a:lnTo>
                <a:lnTo>
                  <a:pt x="472" y="700"/>
                </a:lnTo>
                <a:lnTo>
                  <a:pt x="510" y="703"/>
                </a:lnTo>
                <a:lnTo>
                  <a:pt x="549" y="705"/>
                </a:lnTo>
                <a:lnTo>
                  <a:pt x="590" y="706"/>
                </a:lnTo>
                <a:lnTo>
                  <a:pt x="630" y="707"/>
                </a:lnTo>
                <a:lnTo>
                  <a:pt x="672" y="709"/>
                </a:lnTo>
                <a:lnTo>
                  <a:pt x="715" y="710"/>
                </a:lnTo>
                <a:lnTo>
                  <a:pt x="757" y="711"/>
                </a:lnTo>
                <a:lnTo>
                  <a:pt x="801" y="711"/>
                </a:lnTo>
                <a:lnTo>
                  <a:pt x="844" y="711"/>
                </a:lnTo>
                <a:lnTo>
                  <a:pt x="888" y="710"/>
                </a:lnTo>
                <a:lnTo>
                  <a:pt x="930" y="709"/>
                </a:lnTo>
                <a:lnTo>
                  <a:pt x="972" y="707"/>
                </a:lnTo>
                <a:lnTo>
                  <a:pt x="1013" y="706"/>
                </a:lnTo>
                <a:lnTo>
                  <a:pt x="1053" y="705"/>
                </a:lnTo>
                <a:lnTo>
                  <a:pt x="1092" y="703"/>
                </a:lnTo>
                <a:lnTo>
                  <a:pt x="1130" y="700"/>
                </a:lnTo>
                <a:lnTo>
                  <a:pt x="1167" y="698"/>
                </a:lnTo>
                <a:lnTo>
                  <a:pt x="1203" y="695"/>
                </a:lnTo>
                <a:lnTo>
                  <a:pt x="1237" y="692"/>
                </a:lnTo>
                <a:lnTo>
                  <a:pt x="1269" y="688"/>
                </a:lnTo>
                <a:lnTo>
                  <a:pt x="1301" y="685"/>
                </a:lnTo>
                <a:lnTo>
                  <a:pt x="1332" y="681"/>
                </a:lnTo>
                <a:lnTo>
                  <a:pt x="1361" y="678"/>
                </a:lnTo>
                <a:lnTo>
                  <a:pt x="1388" y="673"/>
                </a:lnTo>
                <a:lnTo>
                  <a:pt x="1438" y="665"/>
                </a:lnTo>
                <a:lnTo>
                  <a:pt x="1481" y="655"/>
                </a:lnTo>
                <a:lnTo>
                  <a:pt x="1500" y="650"/>
                </a:lnTo>
                <a:lnTo>
                  <a:pt x="1518" y="645"/>
                </a:lnTo>
                <a:lnTo>
                  <a:pt x="1533" y="640"/>
                </a:lnTo>
                <a:lnTo>
                  <a:pt x="1548" y="635"/>
                </a:lnTo>
                <a:lnTo>
                  <a:pt x="1557" y="631"/>
                </a:lnTo>
                <a:lnTo>
                  <a:pt x="1564" y="626"/>
                </a:lnTo>
                <a:lnTo>
                  <a:pt x="1572" y="623"/>
                </a:lnTo>
                <a:lnTo>
                  <a:pt x="1577" y="618"/>
                </a:lnTo>
                <a:lnTo>
                  <a:pt x="1582" y="613"/>
                </a:lnTo>
                <a:lnTo>
                  <a:pt x="1586" y="610"/>
                </a:lnTo>
                <a:lnTo>
                  <a:pt x="1588" y="605"/>
                </a:lnTo>
                <a:lnTo>
                  <a:pt x="1589" y="600"/>
                </a:lnTo>
                <a:lnTo>
                  <a:pt x="1566" y="606"/>
                </a:lnTo>
                <a:lnTo>
                  <a:pt x="1541" y="611"/>
                </a:lnTo>
                <a:lnTo>
                  <a:pt x="1514" y="617"/>
                </a:lnTo>
                <a:lnTo>
                  <a:pt x="1485" y="622"/>
                </a:lnTo>
                <a:lnTo>
                  <a:pt x="1457" y="625"/>
                </a:lnTo>
                <a:lnTo>
                  <a:pt x="1427" y="630"/>
                </a:lnTo>
                <a:lnTo>
                  <a:pt x="1397" y="634"/>
                </a:lnTo>
                <a:lnTo>
                  <a:pt x="1364" y="637"/>
                </a:lnTo>
                <a:lnTo>
                  <a:pt x="1330" y="641"/>
                </a:lnTo>
                <a:lnTo>
                  <a:pt x="1295" y="643"/>
                </a:lnTo>
                <a:lnTo>
                  <a:pt x="1260" y="647"/>
                </a:lnTo>
                <a:lnTo>
                  <a:pt x="1222" y="649"/>
                </a:lnTo>
                <a:lnTo>
                  <a:pt x="1182" y="651"/>
                </a:lnTo>
                <a:lnTo>
                  <a:pt x="1143" y="654"/>
                </a:lnTo>
                <a:lnTo>
                  <a:pt x="1103" y="655"/>
                </a:lnTo>
                <a:lnTo>
                  <a:pt x="1061" y="656"/>
                </a:lnTo>
                <a:lnTo>
                  <a:pt x="1018" y="657"/>
                </a:lnTo>
                <a:lnTo>
                  <a:pt x="975" y="659"/>
                </a:lnTo>
                <a:lnTo>
                  <a:pt x="931" y="660"/>
                </a:lnTo>
                <a:lnTo>
                  <a:pt x="886" y="660"/>
                </a:lnTo>
                <a:lnTo>
                  <a:pt x="842" y="660"/>
                </a:lnTo>
                <a:lnTo>
                  <a:pt x="798" y="659"/>
                </a:lnTo>
                <a:lnTo>
                  <a:pt x="754" y="657"/>
                </a:lnTo>
                <a:lnTo>
                  <a:pt x="712" y="656"/>
                </a:lnTo>
                <a:lnTo>
                  <a:pt x="670" y="655"/>
                </a:lnTo>
                <a:lnTo>
                  <a:pt x="629" y="654"/>
                </a:lnTo>
                <a:lnTo>
                  <a:pt x="590" y="651"/>
                </a:lnTo>
                <a:lnTo>
                  <a:pt x="550" y="649"/>
                </a:lnTo>
                <a:lnTo>
                  <a:pt x="513" y="647"/>
                </a:lnTo>
                <a:lnTo>
                  <a:pt x="476" y="643"/>
                </a:lnTo>
                <a:lnTo>
                  <a:pt x="442" y="641"/>
                </a:lnTo>
                <a:lnTo>
                  <a:pt x="407" y="637"/>
                </a:lnTo>
                <a:lnTo>
                  <a:pt x="375" y="634"/>
                </a:lnTo>
                <a:lnTo>
                  <a:pt x="344" y="630"/>
                </a:lnTo>
                <a:lnTo>
                  <a:pt x="315" y="625"/>
                </a:lnTo>
                <a:lnTo>
                  <a:pt x="287" y="622"/>
                </a:lnTo>
                <a:lnTo>
                  <a:pt x="236" y="612"/>
                </a:lnTo>
                <a:lnTo>
                  <a:pt x="192" y="603"/>
                </a:lnTo>
                <a:lnTo>
                  <a:pt x="173" y="598"/>
                </a:lnTo>
                <a:lnTo>
                  <a:pt x="155" y="593"/>
                </a:lnTo>
                <a:lnTo>
                  <a:pt x="138" y="587"/>
                </a:lnTo>
                <a:lnTo>
                  <a:pt x="124" y="582"/>
                </a:lnTo>
                <a:lnTo>
                  <a:pt x="112" y="576"/>
                </a:lnTo>
                <a:lnTo>
                  <a:pt x="102" y="570"/>
                </a:lnTo>
                <a:lnTo>
                  <a:pt x="93" y="563"/>
                </a:lnTo>
                <a:lnTo>
                  <a:pt x="87" y="557"/>
                </a:lnTo>
                <a:lnTo>
                  <a:pt x="87" y="555"/>
                </a:lnTo>
                <a:lnTo>
                  <a:pt x="86" y="551"/>
                </a:lnTo>
                <a:lnTo>
                  <a:pt x="60" y="561"/>
                </a:lnTo>
                <a:lnTo>
                  <a:pt x="38" y="570"/>
                </a:lnTo>
                <a:lnTo>
                  <a:pt x="30" y="575"/>
                </a:lnTo>
                <a:lnTo>
                  <a:pt x="23" y="580"/>
                </a:lnTo>
                <a:lnTo>
                  <a:pt x="18" y="585"/>
                </a:lnTo>
                <a:lnTo>
                  <a:pt x="15" y="591"/>
                </a:lnTo>
                <a:lnTo>
                  <a:pt x="12" y="595"/>
                </a:lnTo>
                <a:lnTo>
                  <a:pt x="12" y="601"/>
                </a:lnTo>
                <a:lnTo>
                  <a:pt x="15" y="607"/>
                </a:lnTo>
                <a:lnTo>
                  <a:pt x="18" y="613"/>
                </a:lnTo>
                <a:lnTo>
                  <a:pt x="24" y="618"/>
                </a:lnTo>
                <a:lnTo>
                  <a:pt x="33" y="624"/>
                </a:lnTo>
                <a:lnTo>
                  <a:pt x="42" y="630"/>
                </a:lnTo>
                <a:lnTo>
                  <a:pt x="54" y="635"/>
                </a:lnTo>
                <a:close/>
                <a:moveTo>
                  <a:pt x="140" y="148"/>
                </a:moveTo>
                <a:lnTo>
                  <a:pt x="153" y="154"/>
                </a:lnTo>
                <a:lnTo>
                  <a:pt x="168" y="159"/>
                </a:lnTo>
                <a:lnTo>
                  <a:pt x="186" y="163"/>
                </a:lnTo>
                <a:lnTo>
                  <a:pt x="205" y="169"/>
                </a:lnTo>
                <a:lnTo>
                  <a:pt x="249" y="178"/>
                </a:lnTo>
                <a:lnTo>
                  <a:pt x="298" y="187"/>
                </a:lnTo>
                <a:lnTo>
                  <a:pt x="325" y="191"/>
                </a:lnTo>
                <a:lnTo>
                  <a:pt x="355" y="196"/>
                </a:lnTo>
                <a:lnTo>
                  <a:pt x="385" y="199"/>
                </a:lnTo>
                <a:lnTo>
                  <a:pt x="417" y="203"/>
                </a:lnTo>
                <a:lnTo>
                  <a:pt x="450" y="205"/>
                </a:lnTo>
                <a:lnTo>
                  <a:pt x="485" y="209"/>
                </a:lnTo>
                <a:lnTo>
                  <a:pt x="521" y="211"/>
                </a:lnTo>
                <a:lnTo>
                  <a:pt x="557" y="215"/>
                </a:lnTo>
                <a:lnTo>
                  <a:pt x="596" y="216"/>
                </a:lnTo>
                <a:lnTo>
                  <a:pt x="634" y="218"/>
                </a:lnTo>
                <a:lnTo>
                  <a:pt x="674" y="221"/>
                </a:lnTo>
                <a:lnTo>
                  <a:pt x="715" y="222"/>
                </a:lnTo>
                <a:lnTo>
                  <a:pt x="756" y="223"/>
                </a:lnTo>
                <a:lnTo>
                  <a:pt x="799" y="224"/>
                </a:lnTo>
                <a:lnTo>
                  <a:pt x="842" y="224"/>
                </a:lnTo>
                <a:lnTo>
                  <a:pt x="886" y="224"/>
                </a:lnTo>
                <a:lnTo>
                  <a:pt x="930" y="224"/>
                </a:lnTo>
                <a:lnTo>
                  <a:pt x="973" y="224"/>
                </a:lnTo>
                <a:lnTo>
                  <a:pt x="1016" y="223"/>
                </a:lnTo>
                <a:lnTo>
                  <a:pt x="1057" y="222"/>
                </a:lnTo>
                <a:lnTo>
                  <a:pt x="1098" y="221"/>
                </a:lnTo>
                <a:lnTo>
                  <a:pt x="1138" y="218"/>
                </a:lnTo>
                <a:lnTo>
                  <a:pt x="1178" y="216"/>
                </a:lnTo>
                <a:lnTo>
                  <a:pt x="1216" y="215"/>
                </a:lnTo>
                <a:lnTo>
                  <a:pt x="1251" y="211"/>
                </a:lnTo>
                <a:lnTo>
                  <a:pt x="1287" y="209"/>
                </a:lnTo>
                <a:lnTo>
                  <a:pt x="1322" y="205"/>
                </a:lnTo>
                <a:lnTo>
                  <a:pt x="1355" y="203"/>
                </a:lnTo>
                <a:lnTo>
                  <a:pt x="1387" y="199"/>
                </a:lnTo>
                <a:lnTo>
                  <a:pt x="1417" y="196"/>
                </a:lnTo>
                <a:lnTo>
                  <a:pt x="1447" y="191"/>
                </a:lnTo>
                <a:lnTo>
                  <a:pt x="1474" y="187"/>
                </a:lnTo>
                <a:lnTo>
                  <a:pt x="1524" y="178"/>
                </a:lnTo>
                <a:lnTo>
                  <a:pt x="1567" y="169"/>
                </a:lnTo>
                <a:lnTo>
                  <a:pt x="1586" y="163"/>
                </a:lnTo>
                <a:lnTo>
                  <a:pt x="1604" y="159"/>
                </a:lnTo>
                <a:lnTo>
                  <a:pt x="1619" y="154"/>
                </a:lnTo>
                <a:lnTo>
                  <a:pt x="1632" y="148"/>
                </a:lnTo>
                <a:lnTo>
                  <a:pt x="1644" y="143"/>
                </a:lnTo>
                <a:lnTo>
                  <a:pt x="1654" y="137"/>
                </a:lnTo>
                <a:lnTo>
                  <a:pt x="1662" y="133"/>
                </a:lnTo>
                <a:lnTo>
                  <a:pt x="1668" y="127"/>
                </a:lnTo>
                <a:lnTo>
                  <a:pt x="1673" y="121"/>
                </a:lnTo>
                <a:lnTo>
                  <a:pt x="1674" y="116"/>
                </a:lnTo>
                <a:lnTo>
                  <a:pt x="1674" y="110"/>
                </a:lnTo>
                <a:lnTo>
                  <a:pt x="1673" y="104"/>
                </a:lnTo>
                <a:lnTo>
                  <a:pt x="1668" y="98"/>
                </a:lnTo>
                <a:lnTo>
                  <a:pt x="1662" y="93"/>
                </a:lnTo>
                <a:lnTo>
                  <a:pt x="1655" y="87"/>
                </a:lnTo>
                <a:lnTo>
                  <a:pt x="1644" y="83"/>
                </a:lnTo>
                <a:lnTo>
                  <a:pt x="1633" y="77"/>
                </a:lnTo>
                <a:lnTo>
                  <a:pt x="1620" y="72"/>
                </a:lnTo>
                <a:lnTo>
                  <a:pt x="1606" y="67"/>
                </a:lnTo>
                <a:lnTo>
                  <a:pt x="1589" y="62"/>
                </a:lnTo>
                <a:lnTo>
                  <a:pt x="1554" y="53"/>
                </a:lnTo>
                <a:lnTo>
                  <a:pt x="1512" y="44"/>
                </a:lnTo>
                <a:lnTo>
                  <a:pt x="1464" y="36"/>
                </a:lnTo>
                <a:lnTo>
                  <a:pt x="1413" y="29"/>
                </a:lnTo>
                <a:lnTo>
                  <a:pt x="1386" y="27"/>
                </a:lnTo>
                <a:lnTo>
                  <a:pt x="1358" y="23"/>
                </a:lnTo>
                <a:lnTo>
                  <a:pt x="1330" y="21"/>
                </a:lnTo>
                <a:lnTo>
                  <a:pt x="1300" y="17"/>
                </a:lnTo>
                <a:lnTo>
                  <a:pt x="1269" y="15"/>
                </a:lnTo>
                <a:lnTo>
                  <a:pt x="1237" y="12"/>
                </a:lnTo>
                <a:lnTo>
                  <a:pt x="1205" y="10"/>
                </a:lnTo>
                <a:lnTo>
                  <a:pt x="1172" y="9"/>
                </a:lnTo>
                <a:lnTo>
                  <a:pt x="1138" y="6"/>
                </a:lnTo>
                <a:lnTo>
                  <a:pt x="1104" y="5"/>
                </a:lnTo>
                <a:lnTo>
                  <a:pt x="1069" y="4"/>
                </a:lnTo>
                <a:lnTo>
                  <a:pt x="1034" y="3"/>
                </a:lnTo>
                <a:lnTo>
                  <a:pt x="998" y="2"/>
                </a:lnTo>
                <a:lnTo>
                  <a:pt x="961" y="2"/>
                </a:lnTo>
                <a:lnTo>
                  <a:pt x="924" y="0"/>
                </a:lnTo>
                <a:lnTo>
                  <a:pt x="886" y="0"/>
                </a:lnTo>
                <a:lnTo>
                  <a:pt x="849" y="0"/>
                </a:lnTo>
                <a:lnTo>
                  <a:pt x="811" y="2"/>
                </a:lnTo>
                <a:lnTo>
                  <a:pt x="775" y="2"/>
                </a:lnTo>
                <a:lnTo>
                  <a:pt x="738" y="3"/>
                </a:lnTo>
                <a:lnTo>
                  <a:pt x="703" y="4"/>
                </a:lnTo>
                <a:lnTo>
                  <a:pt x="668" y="5"/>
                </a:lnTo>
                <a:lnTo>
                  <a:pt x="634" y="6"/>
                </a:lnTo>
                <a:lnTo>
                  <a:pt x="600" y="9"/>
                </a:lnTo>
                <a:lnTo>
                  <a:pt x="567" y="10"/>
                </a:lnTo>
                <a:lnTo>
                  <a:pt x="535" y="12"/>
                </a:lnTo>
                <a:lnTo>
                  <a:pt x="503" y="15"/>
                </a:lnTo>
                <a:lnTo>
                  <a:pt x="473" y="17"/>
                </a:lnTo>
                <a:lnTo>
                  <a:pt x="442" y="21"/>
                </a:lnTo>
                <a:lnTo>
                  <a:pt x="413" y="23"/>
                </a:lnTo>
                <a:lnTo>
                  <a:pt x="386" y="27"/>
                </a:lnTo>
                <a:lnTo>
                  <a:pt x="359" y="29"/>
                </a:lnTo>
                <a:lnTo>
                  <a:pt x="307" y="36"/>
                </a:lnTo>
                <a:lnTo>
                  <a:pt x="261" y="44"/>
                </a:lnTo>
                <a:lnTo>
                  <a:pt x="218" y="53"/>
                </a:lnTo>
                <a:lnTo>
                  <a:pt x="182" y="62"/>
                </a:lnTo>
                <a:lnTo>
                  <a:pt x="166" y="67"/>
                </a:lnTo>
                <a:lnTo>
                  <a:pt x="152" y="72"/>
                </a:lnTo>
                <a:lnTo>
                  <a:pt x="138" y="77"/>
                </a:lnTo>
                <a:lnTo>
                  <a:pt x="128" y="83"/>
                </a:lnTo>
                <a:lnTo>
                  <a:pt x="117" y="87"/>
                </a:lnTo>
                <a:lnTo>
                  <a:pt x="110" y="93"/>
                </a:lnTo>
                <a:lnTo>
                  <a:pt x="104" y="98"/>
                </a:lnTo>
                <a:lnTo>
                  <a:pt x="99" y="104"/>
                </a:lnTo>
                <a:lnTo>
                  <a:pt x="98" y="110"/>
                </a:lnTo>
                <a:lnTo>
                  <a:pt x="98" y="116"/>
                </a:lnTo>
                <a:lnTo>
                  <a:pt x="99" y="121"/>
                </a:lnTo>
                <a:lnTo>
                  <a:pt x="104" y="127"/>
                </a:lnTo>
                <a:lnTo>
                  <a:pt x="110" y="133"/>
                </a:lnTo>
                <a:lnTo>
                  <a:pt x="118" y="137"/>
                </a:lnTo>
                <a:lnTo>
                  <a:pt x="128" y="143"/>
                </a:lnTo>
                <a:lnTo>
                  <a:pt x="140" y="148"/>
                </a:lnTo>
                <a:close/>
                <a:moveTo>
                  <a:pt x="288" y="87"/>
                </a:moveTo>
                <a:lnTo>
                  <a:pt x="313" y="79"/>
                </a:lnTo>
                <a:lnTo>
                  <a:pt x="344" y="71"/>
                </a:lnTo>
                <a:lnTo>
                  <a:pt x="381" y="62"/>
                </a:lnTo>
                <a:lnTo>
                  <a:pt x="423" y="55"/>
                </a:lnTo>
                <a:lnTo>
                  <a:pt x="447" y="52"/>
                </a:lnTo>
                <a:lnTo>
                  <a:pt x="472" y="48"/>
                </a:lnTo>
                <a:lnTo>
                  <a:pt x="497" y="44"/>
                </a:lnTo>
                <a:lnTo>
                  <a:pt x="524" y="42"/>
                </a:lnTo>
                <a:lnTo>
                  <a:pt x="553" y="40"/>
                </a:lnTo>
                <a:lnTo>
                  <a:pt x="581" y="36"/>
                </a:lnTo>
                <a:lnTo>
                  <a:pt x="611" y="34"/>
                </a:lnTo>
                <a:lnTo>
                  <a:pt x="642" y="33"/>
                </a:lnTo>
                <a:lnTo>
                  <a:pt x="675" y="30"/>
                </a:lnTo>
                <a:lnTo>
                  <a:pt x="707" y="28"/>
                </a:lnTo>
                <a:lnTo>
                  <a:pt x="742" y="27"/>
                </a:lnTo>
                <a:lnTo>
                  <a:pt x="776" y="25"/>
                </a:lnTo>
                <a:lnTo>
                  <a:pt x="812" y="24"/>
                </a:lnTo>
                <a:lnTo>
                  <a:pt x="848" y="24"/>
                </a:lnTo>
                <a:lnTo>
                  <a:pt x="885" y="23"/>
                </a:lnTo>
                <a:lnTo>
                  <a:pt x="922" y="23"/>
                </a:lnTo>
                <a:lnTo>
                  <a:pt x="959" y="23"/>
                </a:lnTo>
                <a:lnTo>
                  <a:pt x="995" y="24"/>
                </a:lnTo>
                <a:lnTo>
                  <a:pt x="1031" y="24"/>
                </a:lnTo>
                <a:lnTo>
                  <a:pt x="1067" y="25"/>
                </a:lnTo>
                <a:lnTo>
                  <a:pt x="1101" y="27"/>
                </a:lnTo>
                <a:lnTo>
                  <a:pt x="1135" y="28"/>
                </a:lnTo>
                <a:lnTo>
                  <a:pt x="1168" y="30"/>
                </a:lnTo>
                <a:lnTo>
                  <a:pt x="1200" y="33"/>
                </a:lnTo>
                <a:lnTo>
                  <a:pt x="1232" y="34"/>
                </a:lnTo>
                <a:lnTo>
                  <a:pt x="1262" y="36"/>
                </a:lnTo>
                <a:lnTo>
                  <a:pt x="1291" y="40"/>
                </a:lnTo>
                <a:lnTo>
                  <a:pt x="1319" y="42"/>
                </a:lnTo>
                <a:lnTo>
                  <a:pt x="1347" y="44"/>
                </a:lnTo>
                <a:lnTo>
                  <a:pt x="1372" y="48"/>
                </a:lnTo>
                <a:lnTo>
                  <a:pt x="1397" y="52"/>
                </a:lnTo>
                <a:lnTo>
                  <a:pt x="1420" y="55"/>
                </a:lnTo>
                <a:lnTo>
                  <a:pt x="1462" y="62"/>
                </a:lnTo>
                <a:lnTo>
                  <a:pt x="1499" y="71"/>
                </a:lnTo>
                <a:lnTo>
                  <a:pt x="1530" y="79"/>
                </a:lnTo>
                <a:lnTo>
                  <a:pt x="1555" y="87"/>
                </a:lnTo>
                <a:lnTo>
                  <a:pt x="1564" y="92"/>
                </a:lnTo>
                <a:lnTo>
                  <a:pt x="1573" y="97"/>
                </a:lnTo>
                <a:lnTo>
                  <a:pt x="1580" y="102"/>
                </a:lnTo>
                <a:lnTo>
                  <a:pt x="1585" y="106"/>
                </a:lnTo>
                <a:lnTo>
                  <a:pt x="1588" y="111"/>
                </a:lnTo>
                <a:lnTo>
                  <a:pt x="1589" y="116"/>
                </a:lnTo>
                <a:lnTo>
                  <a:pt x="1589" y="121"/>
                </a:lnTo>
                <a:lnTo>
                  <a:pt x="1588" y="125"/>
                </a:lnTo>
                <a:lnTo>
                  <a:pt x="1585" y="130"/>
                </a:lnTo>
                <a:lnTo>
                  <a:pt x="1581" y="134"/>
                </a:lnTo>
                <a:lnTo>
                  <a:pt x="1575" y="138"/>
                </a:lnTo>
                <a:lnTo>
                  <a:pt x="1568" y="142"/>
                </a:lnTo>
                <a:lnTo>
                  <a:pt x="1550" y="150"/>
                </a:lnTo>
                <a:lnTo>
                  <a:pt x="1527" y="157"/>
                </a:lnTo>
                <a:lnTo>
                  <a:pt x="1527" y="155"/>
                </a:lnTo>
                <a:lnTo>
                  <a:pt x="1526" y="153"/>
                </a:lnTo>
                <a:lnTo>
                  <a:pt x="1522" y="148"/>
                </a:lnTo>
                <a:lnTo>
                  <a:pt x="1514" y="142"/>
                </a:lnTo>
                <a:lnTo>
                  <a:pt x="1506" y="137"/>
                </a:lnTo>
                <a:lnTo>
                  <a:pt x="1495" y="133"/>
                </a:lnTo>
                <a:lnTo>
                  <a:pt x="1469" y="123"/>
                </a:lnTo>
                <a:lnTo>
                  <a:pt x="1438" y="115"/>
                </a:lnTo>
                <a:lnTo>
                  <a:pt x="1400" y="106"/>
                </a:lnTo>
                <a:lnTo>
                  <a:pt x="1357" y="99"/>
                </a:lnTo>
                <a:lnTo>
                  <a:pt x="1333" y="96"/>
                </a:lnTo>
                <a:lnTo>
                  <a:pt x="1308" y="92"/>
                </a:lnTo>
                <a:lnTo>
                  <a:pt x="1282" y="88"/>
                </a:lnTo>
                <a:lnTo>
                  <a:pt x="1255" y="86"/>
                </a:lnTo>
                <a:lnTo>
                  <a:pt x="1226" y="83"/>
                </a:lnTo>
                <a:lnTo>
                  <a:pt x="1197" y="80"/>
                </a:lnTo>
                <a:lnTo>
                  <a:pt x="1166" y="78"/>
                </a:lnTo>
                <a:lnTo>
                  <a:pt x="1133" y="75"/>
                </a:lnTo>
                <a:lnTo>
                  <a:pt x="1101" y="73"/>
                </a:lnTo>
                <a:lnTo>
                  <a:pt x="1067" y="72"/>
                </a:lnTo>
                <a:lnTo>
                  <a:pt x="1032" y="71"/>
                </a:lnTo>
                <a:lnTo>
                  <a:pt x="998" y="69"/>
                </a:lnTo>
                <a:lnTo>
                  <a:pt x="961" y="68"/>
                </a:lnTo>
                <a:lnTo>
                  <a:pt x="924" y="67"/>
                </a:lnTo>
                <a:lnTo>
                  <a:pt x="887" y="67"/>
                </a:lnTo>
                <a:lnTo>
                  <a:pt x="849" y="67"/>
                </a:lnTo>
                <a:lnTo>
                  <a:pt x="811" y="67"/>
                </a:lnTo>
                <a:lnTo>
                  <a:pt x="774" y="67"/>
                </a:lnTo>
                <a:lnTo>
                  <a:pt x="737" y="68"/>
                </a:lnTo>
                <a:lnTo>
                  <a:pt x="701" y="69"/>
                </a:lnTo>
                <a:lnTo>
                  <a:pt x="666" y="71"/>
                </a:lnTo>
                <a:lnTo>
                  <a:pt x="631" y="72"/>
                </a:lnTo>
                <a:lnTo>
                  <a:pt x="598" y="73"/>
                </a:lnTo>
                <a:lnTo>
                  <a:pt x="565" y="75"/>
                </a:lnTo>
                <a:lnTo>
                  <a:pt x="534" y="78"/>
                </a:lnTo>
                <a:lnTo>
                  <a:pt x="503" y="80"/>
                </a:lnTo>
                <a:lnTo>
                  <a:pt x="473" y="83"/>
                </a:lnTo>
                <a:lnTo>
                  <a:pt x="444" y="86"/>
                </a:lnTo>
                <a:lnTo>
                  <a:pt x="417" y="88"/>
                </a:lnTo>
                <a:lnTo>
                  <a:pt x="391" y="92"/>
                </a:lnTo>
                <a:lnTo>
                  <a:pt x="366" y="96"/>
                </a:lnTo>
                <a:lnTo>
                  <a:pt x="342" y="99"/>
                </a:lnTo>
                <a:lnTo>
                  <a:pt x="317" y="103"/>
                </a:lnTo>
                <a:lnTo>
                  <a:pt x="294" y="108"/>
                </a:lnTo>
                <a:lnTo>
                  <a:pt x="273" y="112"/>
                </a:lnTo>
                <a:lnTo>
                  <a:pt x="254" y="117"/>
                </a:lnTo>
                <a:lnTo>
                  <a:pt x="254" y="113"/>
                </a:lnTo>
                <a:lnTo>
                  <a:pt x="256" y="109"/>
                </a:lnTo>
                <a:lnTo>
                  <a:pt x="259" y="105"/>
                </a:lnTo>
                <a:lnTo>
                  <a:pt x="263" y="102"/>
                </a:lnTo>
                <a:lnTo>
                  <a:pt x="274" y="94"/>
                </a:lnTo>
                <a:lnTo>
                  <a:pt x="288" y="87"/>
                </a:ln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303" name="Freeform 20" descr="picture representing 'Licensing&quot;"/>
          <p:cNvSpPr>
            <a:spLocks noEditPoints="1"/>
          </p:cNvSpPr>
          <p:nvPr/>
        </p:nvSpPr>
        <p:spPr bwMode="auto">
          <a:xfrm>
            <a:off x="8947935" y="5201271"/>
            <a:ext cx="512136" cy="456005"/>
          </a:xfrm>
          <a:custGeom>
            <a:avLst/>
            <a:gdLst>
              <a:gd name="T0" fmla="*/ 525 w 2288"/>
              <a:gd name="T1" fmla="*/ 935 h 2041"/>
              <a:gd name="T2" fmla="*/ 554 w 2288"/>
              <a:gd name="T3" fmla="*/ 1578 h 2041"/>
              <a:gd name="T4" fmla="*/ 525 w 2288"/>
              <a:gd name="T5" fmla="*/ 1550 h 2041"/>
              <a:gd name="T6" fmla="*/ 443 w 2288"/>
              <a:gd name="T7" fmla="*/ 758 h 2041"/>
              <a:gd name="T8" fmla="*/ 197 w 2288"/>
              <a:gd name="T9" fmla="*/ 1870 h 2041"/>
              <a:gd name="T10" fmla="*/ 174 w 2288"/>
              <a:gd name="T11" fmla="*/ 1855 h 2041"/>
              <a:gd name="T12" fmla="*/ 176 w 2288"/>
              <a:gd name="T13" fmla="*/ 182 h 2041"/>
              <a:gd name="T14" fmla="*/ 1401 w 2288"/>
              <a:gd name="T15" fmla="*/ 172 h 2041"/>
              <a:gd name="T16" fmla="*/ 1425 w 2288"/>
              <a:gd name="T17" fmla="*/ 187 h 2041"/>
              <a:gd name="T18" fmla="*/ 1546 w 2288"/>
              <a:gd name="T19" fmla="*/ 122 h 2041"/>
              <a:gd name="T20" fmla="*/ 1541 w 2288"/>
              <a:gd name="T21" fmla="*/ 59 h 2041"/>
              <a:gd name="T22" fmla="*/ 1477 w 2288"/>
              <a:gd name="T23" fmla="*/ 16 h 2041"/>
              <a:gd name="T24" fmla="*/ 1401 w 2288"/>
              <a:gd name="T25" fmla="*/ 0 h 2041"/>
              <a:gd name="T26" fmla="*/ 104 w 2288"/>
              <a:gd name="T27" fmla="*/ 24 h 2041"/>
              <a:gd name="T28" fmla="*/ 24 w 2288"/>
              <a:gd name="T29" fmla="*/ 104 h 2041"/>
              <a:gd name="T30" fmla="*/ 0 w 2288"/>
              <a:gd name="T31" fmla="*/ 1845 h 2041"/>
              <a:gd name="T32" fmla="*/ 34 w 2288"/>
              <a:gd name="T33" fmla="*/ 1954 h 2041"/>
              <a:gd name="T34" fmla="*/ 121 w 2288"/>
              <a:gd name="T35" fmla="*/ 2026 h 2041"/>
              <a:gd name="T36" fmla="*/ 850 w 2288"/>
              <a:gd name="T37" fmla="*/ 1870 h 2041"/>
              <a:gd name="T38" fmla="*/ 672 w 2288"/>
              <a:gd name="T39" fmla="*/ 1509 h 2041"/>
              <a:gd name="T40" fmla="*/ 1270 w 2288"/>
              <a:gd name="T41" fmla="*/ 417 h 2041"/>
              <a:gd name="T42" fmla="*/ 1191 w 2288"/>
              <a:gd name="T43" fmla="*/ 408 h 2041"/>
              <a:gd name="T44" fmla="*/ 469 w 2288"/>
              <a:gd name="T45" fmla="*/ 430 h 2041"/>
              <a:gd name="T46" fmla="*/ 397 w 2288"/>
              <a:gd name="T47" fmla="*/ 400 h 2041"/>
              <a:gd name="T48" fmla="*/ 334 w 2288"/>
              <a:gd name="T49" fmla="*/ 425 h 2041"/>
              <a:gd name="T50" fmla="*/ 409 w 2288"/>
              <a:gd name="T51" fmla="*/ 481 h 2041"/>
              <a:gd name="T52" fmla="*/ 1129 w 2288"/>
              <a:gd name="T53" fmla="*/ 494 h 2041"/>
              <a:gd name="T54" fmla="*/ 1208 w 2288"/>
              <a:gd name="T55" fmla="*/ 472 h 2041"/>
              <a:gd name="T56" fmla="*/ 1270 w 2288"/>
              <a:gd name="T57" fmla="*/ 417 h 2041"/>
              <a:gd name="T58" fmla="*/ 1462 w 2288"/>
              <a:gd name="T59" fmla="*/ 1838 h 2041"/>
              <a:gd name="T60" fmla="*/ 2054 w 2288"/>
              <a:gd name="T61" fmla="*/ 110 h 2041"/>
              <a:gd name="T62" fmla="*/ 1955 w 2288"/>
              <a:gd name="T63" fmla="*/ 84 h 2041"/>
              <a:gd name="T64" fmla="*/ 1855 w 2288"/>
              <a:gd name="T65" fmla="*/ 84 h 2041"/>
              <a:gd name="T66" fmla="*/ 1760 w 2288"/>
              <a:gd name="T67" fmla="*/ 110 h 2041"/>
              <a:gd name="T68" fmla="*/ 1674 w 2288"/>
              <a:gd name="T69" fmla="*/ 160 h 2041"/>
              <a:gd name="T70" fmla="*/ 2262 w 2288"/>
              <a:gd name="T71" fmla="*/ 602 h 2041"/>
              <a:gd name="T72" fmla="*/ 2286 w 2288"/>
              <a:gd name="T73" fmla="*/ 504 h 2041"/>
              <a:gd name="T74" fmla="*/ 2283 w 2288"/>
              <a:gd name="T75" fmla="*/ 404 h 2041"/>
              <a:gd name="T76" fmla="*/ 2256 w 2288"/>
              <a:gd name="T77" fmla="*/ 309 h 2041"/>
              <a:gd name="T78" fmla="*/ 2205 w 2288"/>
              <a:gd name="T79" fmla="*/ 223 h 2041"/>
              <a:gd name="T80" fmla="*/ 2130 w 2288"/>
              <a:gd name="T81" fmla="*/ 153 h 2041"/>
              <a:gd name="T82" fmla="*/ 1482 w 2288"/>
              <a:gd name="T83" fmla="*/ 1563 h 2041"/>
              <a:gd name="T84" fmla="*/ 1596 w 2288"/>
              <a:gd name="T85" fmla="*/ 527 h 2041"/>
              <a:gd name="T86" fmla="*/ 1620 w 2288"/>
              <a:gd name="T87" fmla="*/ 560 h 2041"/>
              <a:gd name="T88" fmla="*/ 1623 w 2288"/>
              <a:gd name="T89" fmla="*/ 599 h 2041"/>
              <a:gd name="T90" fmla="*/ 1225 w 2288"/>
              <a:gd name="T91" fmla="*/ 1276 h 2041"/>
              <a:gd name="T92" fmla="*/ 1192 w 2288"/>
              <a:gd name="T93" fmla="*/ 1296 h 2041"/>
              <a:gd name="T94" fmla="*/ 1152 w 2288"/>
              <a:gd name="T95" fmla="*/ 1295 h 2041"/>
              <a:gd name="T96" fmla="*/ 1119 w 2288"/>
              <a:gd name="T97" fmla="*/ 1271 h 2041"/>
              <a:gd name="T98" fmla="*/ 1106 w 2288"/>
              <a:gd name="T99" fmla="*/ 1234 h 2041"/>
              <a:gd name="T100" fmla="*/ 1116 w 2288"/>
              <a:gd name="T101" fmla="*/ 1195 h 2041"/>
              <a:gd name="T102" fmla="*/ 1520 w 2288"/>
              <a:gd name="T103" fmla="*/ 524 h 2041"/>
              <a:gd name="T104" fmla="*/ 1558 w 2288"/>
              <a:gd name="T105" fmla="*/ 514 h 2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88" h="2041">
                <a:moveTo>
                  <a:pt x="554" y="670"/>
                </a:moveTo>
                <a:lnTo>
                  <a:pt x="255" y="670"/>
                </a:lnTo>
                <a:lnTo>
                  <a:pt x="255" y="963"/>
                </a:lnTo>
                <a:lnTo>
                  <a:pt x="554" y="963"/>
                </a:lnTo>
                <a:lnTo>
                  <a:pt x="554" y="670"/>
                </a:lnTo>
                <a:close/>
                <a:moveTo>
                  <a:pt x="525" y="935"/>
                </a:moveTo>
                <a:lnTo>
                  <a:pt x="284" y="935"/>
                </a:lnTo>
                <a:lnTo>
                  <a:pt x="284" y="699"/>
                </a:lnTo>
                <a:lnTo>
                  <a:pt x="525" y="699"/>
                </a:lnTo>
                <a:lnTo>
                  <a:pt x="525" y="935"/>
                </a:lnTo>
                <a:close/>
                <a:moveTo>
                  <a:pt x="255" y="1578"/>
                </a:moveTo>
                <a:lnTo>
                  <a:pt x="554" y="1578"/>
                </a:lnTo>
                <a:lnTo>
                  <a:pt x="554" y="1284"/>
                </a:lnTo>
                <a:lnTo>
                  <a:pt x="255" y="1284"/>
                </a:lnTo>
                <a:lnTo>
                  <a:pt x="255" y="1578"/>
                </a:lnTo>
                <a:close/>
                <a:moveTo>
                  <a:pt x="284" y="1313"/>
                </a:moveTo>
                <a:lnTo>
                  <a:pt x="525" y="1313"/>
                </a:lnTo>
                <a:lnTo>
                  <a:pt x="525" y="1550"/>
                </a:lnTo>
                <a:lnTo>
                  <a:pt x="284" y="1550"/>
                </a:lnTo>
                <a:lnTo>
                  <a:pt x="284" y="1313"/>
                </a:lnTo>
                <a:close/>
                <a:moveTo>
                  <a:pt x="385" y="893"/>
                </a:moveTo>
                <a:lnTo>
                  <a:pt x="398" y="876"/>
                </a:lnTo>
                <a:lnTo>
                  <a:pt x="480" y="741"/>
                </a:lnTo>
                <a:lnTo>
                  <a:pt x="443" y="758"/>
                </a:lnTo>
                <a:lnTo>
                  <a:pt x="390" y="844"/>
                </a:lnTo>
                <a:lnTo>
                  <a:pt x="348" y="782"/>
                </a:lnTo>
                <a:lnTo>
                  <a:pt x="325" y="751"/>
                </a:lnTo>
                <a:lnTo>
                  <a:pt x="376" y="875"/>
                </a:lnTo>
                <a:lnTo>
                  <a:pt x="385" y="893"/>
                </a:lnTo>
                <a:close/>
                <a:moveTo>
                  <a:pt x="197" y="1870"/>
                </a:moveTo>
                <a:lnTo>
                  <a:pt x="192" y="1869"/>
                </a:lnTo>
                <a:lnTo>
                  <a:pt x="187" y="1868"/>
                </a:lnTo>
                <a:lnTo>
                  <a:pt x="182" y="1865"/>
                </a:lnTo>
                <a:lnTo>
                  <a:pt x="179" y="1863"/>
                </a:lnTo>
                <a:lnTo>
                  <a:pt x="176" y="1859"/>
                </a:lnTo>
                <a:lnTo>
                  <a:pt x="174" y="1855"/>
                </a:lnTo>
                <a:lnTo>
                  <a:pt x="172" y="1850"/>
                </a:lnTo>
                <a:lnTo>
                  <a:pt x="172" y="1845"/>
                </a:lnTo>
                <a:lnTo>
                  <a:pt x="172" y="197"/>
                </a:lnTo>
                <a:lnTo>
                  <a:pt x="172" y="192"/>
                </a:lnTo>
                <a:lnTo>
                  <a:pt x="174" y="187"/>
                </a:lnTo>
                <a:lnTo>
                  <a:pt x="176" y="182"/>
                </a:lnTo>
                <a:lnTo>
                  <a:pt x="179" y="179"/>
                </a:lnTo>
                <a:lnTo>
                  <a:pt x="182" y="176"/>
                </a:lnTo>
                <a:lnTo>
                  <a:pt x="187" y="174"/>
                </a:lnTo>
                <a:lnTo>
                  <a:pt x="192" y="173"/>
                </a:lnTo>
                <a:lnTo>
                  <a:pt x="197" y="172"/>
                </a:lnTo>
                <a:lnTo>
                  <a:pt x="1401" y="172"/>
                </a:lnTo>
                <a:lnTo>
                  <a:pt x="1406" y="173"/>
                </a:lnTo>
                <a:lnTo>
                  <a:pt x="1411" y="174"/>
                </a:lnTo>
                <a:lnTo>
                  <a:pt x="1416" y="176"/>
                </a:lnTo>
                <a:lnTo>
                  <a:pt x="1419" y="179"/>
                </a:lnTo>
                <a:lnTo>
                  <a:pt x="1423" y="182"/>
                </a:lnTo>
                <a:lnTo>
                  <a:pt x="1425" y="187"/>
                </a:lnTo>
                <a:lnTo>
                  <a:pt x="1426" y="192"/>
                </a:lnTo>
                <a:lnTo>
                  <a:pt x="1426" y="197"/>
                </a:lnTo>
                <a:lnTo>
                  <a:pt x="1426" y="262"/>
                </a:lnTo>
                <a:lnTo>
                  <a:pt x="1524" y="147"/>
                </a:lnTo>
                <a:lnTo>
                  <a:pt x="1536" y="134"/>
                </a:lnTo>
                <a:lnTo>
                  <a:pt x="1546" y="122"/>
                </a:lnTo>
                <a:lnTo>
                  <a:pt x="1558" y="110"/>
                </a:lnTo>
                <a:lnTo>
                  <a:pt x="1570" y="98"/>
                </a:lnTo>
                <a:lnTo>
                  <a:pt x="1564" y="87"/>
                </a:lnTo>
                <a:lnTo>
                  <a:pt x="1557" y="78"/>
                </a:lnTo>
                <a:lnTo>
                  <a:pt x="1549" y="67"/>
                </a:lnTo>
                <a:lnTo>
                  <a:pt x="1541" y="59"/>
                </a:lnTo>
                <a:lnTo>
                  <a:pt x="1531" y="50"/>
                </a:lnTo>
                <a:lnTo>
                  <a:pt x="1521" y="42"/>
                </a:lnTo>
                <a:lnTo>
                  <a:pt x="1511" y="35"/>
                </a:lnTo>
                <a:lnTo>
                  <a:pt x="1500" y="28"/>
                </a:lnTo>
                <a:lnTo>
                  <a:pt x="1489" y="22"/>
                </a:lnTo>
                <a:lnTo>
                  <a:pt x="1477" y="16"/>
                </a:lnTo>
                <a:lnTo>
                  <a:pt x="1466" y="11"/>
                </a:lnTo>
                <a:lnTo>
                  <a:pt x="1454" y="7"/>
                </a:lnTo>
                <a:lnTo>
                  <a:pt x="1441" y="5"/>
                </a:lnTo>
                <a:lnTo>
                  <a:pt x="1429" y="3"/>
                </a:lnTo>
                <a:lnTo>
                  <a:pt x="1414" y="1"/>
                </a:lnTo>
                <a:lnTo>
                  <a:pt x="1401" y="0"/>
                </a:lnTo>
                <a:lnTo>
                  <a:pt x="197" y="0"/>
                </a:lnTo>
                <a:lnTo>
                  <a:pt x="176" y="1"/>
                </a:lnTo>
                <a:lnTo>
                  <a:pt x="157" y="5"/>
                </a:lnTo>
                <a:lnTo>
                  <a:pt x="138" y="10"/>
                </a:lnTo>
                <a:lnTo>
                  <a:pt x="121" y="16"/>
                </a:lnTo>
                <a:lnTo>
                  <a:pt x="104" y="24"/>
                </a:lnTo>
                <a:lnTo>
                  <a:pt x="87" y="35"/>
                </a:lnTo>
                <a:lnTo>
                  <a:pt x="72" y="45"/>
                </a:lnTo>
                <a:lnTo>
                  <a:pt x="59" y="59"/>
                </a:lnTo>
                <a:lnTo>
                  <a:pt x="46" y="72"/>
                </a:lnTo>
                <a:lnTo>
                  <a:pt x="34" y="87"/>
                </a:lnTo>
                <a:lnTo>
                  <a:pt x="24" y="104"/>
                </a:lnTo>
                <a:lnTo>
                  <a:pt x="16" y="120"/>
                </a:lnTo>
                <a:lnTo>
                  <a:pt x="10" y="138"/>
                </a:lnTo>
                <a:lnTo>
                  <a:pt x="4" y="157"/>
                </a:lnTo>
                <a:lnTo>
                  <a:pt x="2" y="176"/>
                </a:lnTo>
                <a:lnTo>
                  <a:pt x="0" y="197"/>
                </a:lnTo>
                <a:lnTo>
                  <a:pt x="0" y="1845"/>
                </a:lnTo>
                <a:lnTo>
                  <a:pt x="2" y="1865"/>
                </a:lnTo>
                <a:lnTo>
                  <a:pt x="4" y="1884"/>
                </a:lnTo>
                <a:lnTo>
                  <a:pt x="10" y="1903"/>
                </a:lnTo>
                <a:lnTo>
                  <a:pt x="16" y="1921"/>
                </a:lnTo>
                <a:lnTo>
                  <a:pt x="24" y="1938"/>
                </a:lnTo>
                <a:lnTo>
                  <a:pt x="34" y="1954"/>
                </a:lnTo>
                <a:lnTo>
                  <a:pt x="46" y="1970"/>
                </a:lnTo>
                <a:lnTo>
                  <a:pt x="59" y="1983"/>
                </a:lnTo>
                <a:lnTo>
                  <a:pt x="72" y="1996"/>
                </a:lnTo>
                <a:lnTo>
                  <a:pt x="87" y="2007"/>
                </a:lnTo>
                <a:lnTo>
                  <a:pt x="104" y="2018"/>
                </a:lnTo>
                <a:lnTo>
                  <a:pt x="121" y="2026"/>
                </a:lnTo>
                <a:lnTo>
                  <a:pt x="138" y="2032"/>
                </a:lnTo>
                <a:lnTo>
                  <a:pt x="157" y="2037"/>
                </a:lnTo>
                <a:lnTo>
                  <a:pt x="176" y="2040"/>
                </a:lnTo>
                <a:lnTo>
                  <a:pt x="197" y="2041"/>
                </a:lnTo>
                <a:lnTo>
                  <a:pt x="870" y="2041"/>
                </a:lnTo>
                <a:lnTo>
                  <a:pt x="850" y="1870"/>
                </a:lnTo>
                <a:lnTo>
                  <a:pt x="197" y="1870"/>
                </a:lnTo>
                <a:close/>
                <a:moveTo>
                  <a:pt x="672" y="1509"/>
                </a:moveTo>
                <a:lnTo>
                  <a:pt x="723" y="1509"/>
                </a:lnTo>
                <a:lnTo>
                  <a:pt x="739" y="1481"/>
                </a:lnTo>
                <a:lnTo>
                  <a:pt x="672" y="1481"/>
                </a:lnTo>
                <a:lnTo>
                  <a:pt x="672" y="1509"/>
                </a:lnTo>
                <a:close/>
                <a:moveTo>
                  <a:pt x="1108" y="856"/>
                </a:moveTo>
                <a:lnTo>
                  <a:pt x="672" y="856"/>
                </a:lnTo>
                <a:lnTo>
                  <a:pt x="672" y="885"/>
                </a:lnTo>
                <a:lnTo>
                  <a:pt x="1092" y="885"/>
                </a:lnTo>
                <a:lnTo>
                  <a:pt x="1108" y="856"/>
                </a:lnTo>
                <a:close/>
                <a:moveTo>
                  <a:pt x="1270" y="417"/>
                </a:moveTo>
                <a:lnTo>
                  <a:pt x="1380" y="250"/>
                </a:lnTo>
                <a:lnTo>
                  <a:pt x="1304" y="250"/>
                </a:lnTo>
                <a:lnTo>
                  <a:pt x="1218" y="382"/>
                </a:lnTo>
                <a:lnTo>
                  <a:pt x="1211" y="392"/>
                </a:lnTo>
                <a:lnTo>
                  <a:pt x="1201" y="400"/>
                </a:lnTo>
                <a:lnTo>
                  <a:pt x="1191" y="408"/>
                </a:lnTo>
                <a:lnTo>
                  <a:pt x="1179" y="416"/>
                </a:lnTo>
                <a:lnTo>
                  <a:pt x="1166" y="422"/>
                </a:lnTo>
                <a:lnTo>
                  <a:pt x="1154" y="426"/>
                </a:lnTo>
                <a:lnTo>
                  <a:pt x="1141" y="430"/>
                </a:lnTo>
                <a:lnTo>
                  <a:pt x="1129" y="430"/>
                </a:lnTo>
                <a:lnTo>
                  <a:pt x="469" y="430"/>
                </a:lnTo>
                <a:lnTo>
                  <a:pt x="457" y="430"/>
                </a:lnTo>
                <a:lnTo>
                  <a:pt x="445" y="426"/>
                </a:lnTo>
                <a:lnTo>
                  <a:pt x="432" y="422"/>
                </a:lnTo>
                <a:lnTo>
                  <a:pt x="419" y="416"/>
                </a:lnTo>
                <a:lnTo>
                  <a:pt x="407" y="408"/>
                </a:lnTo>
                <a:lnTo>
                  <a:pt x="397" y="400"/>
                </a:lnTo>
                <a:lnTo>
                  <a:pt x="388" y="392"/>
                </a:lnTo>
                <a:lnTo>
                  <a:pt x="381" y="382"/>
                </a:lnTo>
                <a:lnTo>
                  <a:pt x="294" y="250"/>
                </a:lnTo>
                <a:lnTo>
                  <a:pt x="219" y="250"/>
                </a:lnTo>
                <a:lnTo>
                  <a:pt x="328" y="417"/>
                </a:lnTo>
                <a:lnTo>
                  <a:pt x="334" y="425"/>
                </a:lnTo>
                <a:lnTo>
                  <a:pt x="340" y="432"/>
                </a:lnTo>
                <a:lnTo>
                  <a:pt x="347" y="441"/>
                </a:lnTo>
                <a:lnTo>
                  <a:pt x="354" y="448"/>
                </a:lnTo>
                <a:lnTo>
                  <a:pt x="372" y="461"/>
                </a:lnTo>
                <a:lnTo>
                  <a:pt x="390" y="472"/>
                </a:lnTo>
                <a:lnTo>
                  <a:pt x="409" y="481"/>
                </a:lnTo>
                <a:lnTo>
                  <a:pt x="429" y="488"/>
                </a:lnTo>
                <a:lnTo>
                  <a:pt x="440" y="491"/>
                </a:lnTo>
                <a:lnTo>
                  <a:pt x="449" y="493"/>
                </a:lnTo>
                <a:lnTo>
                  <a:pt x="460" y="493"/>
                </a:lnTo>
                <a:lnTo>
                  <a:pt x="469" y="494"/>
                </a:lnTo>
                <a:lnTo>
                  <a:pt x="1129" y="494"/>
                </a:lnTo>
                <a:lnTo>
                  <a:pt x="1139" y="493"/>
                </a:lnTo>
                <a:lnTo>
                  <a:pt x="1149" y="493"/>
                </a:lnTo>
                <a:lnTo>
                  <a:pt x="1158" y="491"/>
                </a:lnTo>
                <a:lnTo>
                  <a:pt x="1169" y="488"/>
                </a:lnTo>
                <a:lnTo>
                  <a:pt x="1189" y="481"/>
                </a:lnTo>
                <a:lnTo>
                  <a:pt x="1208" y="472"/>
                </a:lnTo>
                <a:lnTo>
                  <a:pt x="1227" y="461"/>
                </a:lnTo>
                <a:lnTo>
                  <a:pt x="1244" y="448"/>
                </a:lnTo>
                <a:lnTo>
                  <a:pt x="1251" y="441"/>
                </a:lnTo>
                <a:lnTo>
                  <a:pt x="1258" y="432"/>
                </a:lnTo>
                <a:lnTo>
                  <a:pt x="1266" y="425"/>
                </a:lnTo>
                <a:lnTo>
                  <a:pt x="1270" y="417"/>
                </a:lnTo>
                <a:close/>
                <a:moveTo>
                  <a:pt x="1207" y="1890"/>
                </a:moveTo>
                <a:lnTo>
                  <a:pt x="1001" y="1769"/>
                </a:lnTo>
                <a:lnTo>
                  <a:pt x="973" y="1517"/>
                </a:lnTo>
                <a:lnTo>
                  <a:pt x="924" y="1520"/>
                </a:lnTo>
                <a:lnTo>
                  <a:pt x="985" y="2033"/>
                </a:lnTo>
                <a:lnTo>
                  <a:pt x="1462" y="1838"/>
                </a:lnTo>
                <a:lnTo>
                  <a:pt x="1442" y="1794"/>
                </a:lnTo>
                <a:lnTo>
                  <a:pt x="1207" y="1890"/>
                </a:lnTo>
                <a:close/>
                <a:moveTo>
                  <a:pt x="2100" y="134"/>
                </a:moveTo>
                <a:lnTo>
                  <a:pt x="2084" y="124"/>
                </a:lnTo>
                <a:lnTo>
                  <a:pt x="2069" y="117"/>
                </a:lnTo>
                <a:lnTo>
                  <a:pt x="2054" y="110"/>
                </a:lnTo>
                <a:lnTo>
                  <a:pt x="2037" y="104"/>
                </a:lnTo>
                <a:lnTo>
                  <a:pt x="2021" y="98"/>
                </a:lnTo>
                <a:lnTo>
                  <a:pt x="2005" y="93"/>
                </a:lnTo>
                <a:lnTo>
                  <a:pt x="1988" y="90"/>
                </a:lnTo>
                <a:lnTo>
                  <a:pt x="1971" y="86"/>
                </a:lnTo>
                <a:lnTo>
                  <a:pt x="1955" y="84"/>
                </a:lnTo>
                <a:lnTo>
                  <a:pt x="1938" y="81"/>
                </a:lnTo>
                <a:lnTo>
                  <a:pt x="1921" y="81"/>
                </a:lnTo>
                <a:lnTo>
                  <a:pt x="1905" y="80"/>
                </a:lnTo>
                <a:lnTo>
                  <a:pt x="1888" y="81"/>
                </a:lnTo>
                <a:lnTo>
                  <a:pt x="1871" y="82"/>
                </a:lnTo>
                <a:lnTo>
                  <a:pt x="1855" y="84"/>
                </a:lnTo>
                <a:lnTo>
                  <a:pt x="1839" y="86"/>
                </a:lnTo>
                <a:lnTo>
                  <a:pt x="1823" y="90"/>
                </a:lnTo>
                <a:lnTo>
                  <a:pt x="1807" y="94"/>
                </a:lnTo>
                <a:lnTo>
                  <a:pt x="1790" y="99"/>
                </a:lnTo>
                <a:lnTo>
                  <a:pt x="1775" y="104"/>
                </a:lnTo>
                <a:lnTo>
                  <a:pt x="1760" y="110"/>
                </a:lnTo>
                <a:lnTo>
                  <a:pt x="1744" y="117"/>
                </a:lnTo>
                <a:lnTo>
                  <a:pt x="1730" y="124"/>
                </a:lnTo>
                <a:lnTo>
                  <a:pt x="1715" y="132"/>
                </a:lnTo>
                <a:lnTo>
                  <a:pt x="1701" y="141"/>
                </a:lnTo>
                <a:lnTo>
                  <a:pt x="1687" y="150"/>
                </a:lnTo>
                <a:lnTo>
                  <a:pt x="1674" y="160"/>
                </a:lnTo>
                <a:lnTo>
                  <a:pt x="1661" y="170"/>
                </a:lnTo>
                <a:lnTo>
                  <a:pt x="1648" y="182"/>
                </a:lnTo>
                <a:lnTo>
                  <a:pt x="1636" y="193"/>
                </a:lnTo>
                <a:lnTo>
                  <a:pt x="1624" y="206"/>
                </a:lnTo>
                <a:lnTo>
                  <a:pt x="1612" y="219"/>
                </a:lnTo>
                <a:lnTo>
                  <a:pt x="2262" y="602"/>
                </a:lnTo>
                <a:lnTo>
                  <a:pt x="2268" y="586"/>
                </a:lnTo>
                <a:lnTo>
                  <a:pt x="2273" y="569"/>
                </a:lnTo>
                <a:lnTo>
                  <a:pt x="2277" y="554"/>
                </a:lnTo>
                <a:lnTo>
                  <a:pt x="2281" y="537"/>
                </a:lnTo>
                <a:lnTo>
                  <a:pt x="2283" y="520"/>
                </a:lnTo>
                <a:lnTo>
                  <a:pt x="2286" y="504"/>
                </a:lnTo>
                <a:lnTo>
                  <a:pt x="2287" y="487"/>
                </a:lnTo>
                <a:lnTo>
                  <a:pt x="2288" y="470"/>
                </a:lnTo>
                <a:lnTo>
                  <a:pt x="2288" y="454"/>
                </a:lnTo>
                <a:lnTo>
                  <a:pt x="2287" y="437"/>
                </a:lnTo>
                <a:lnTo>
                  <a:pt x="2286" y="420"/>
                </a:lnTo>
                <a:lnTo>
                  <a:pt x="2283" y="404"/>
                </a:lnTo>
                <a:lnTo>
                  <a:pt x="2281" y="387"/>
                </a:lnTo>
                <a:lnTo>
                  <a:pt x="2277" y="372"/>
                </a:lnTo>
                <a:lnTo>
                  <a:pt x="2273" y="355"/>
                </a:lnTo>
                <a:lnTo>
                  <a:pt x="2268" y="339"/>
                </a:lnTo>
                <a:lnTo>
                  <a:pt x="2262" y="324"/>
                </a:lnTo>
                <a:lnTo>
                  <a:pt x="2256" y="309"/>
                </a:lnTo>
                <a:lnTo>
                  <a:pt x="2249" y="293"/>
                </a:lnTo>
                <a:lnTo>
                  <a:pt x="2242" y="279"/>
                </a:lnTo>
                <a:lnTo>
                  <a:pt x="2233" y="264"/>
                </a:lnTo>
                <a:lnTo>
                  <a:pt x="2224" y="250"/>
                </a:lnTo>
                <a:lnTo>
                  <a:pt x="2214" y="237"/>
                </a:lnTo>
                <a:lnTo>
                  <a:pt x="2205" y="223"/>
                </a:lnTo>
                <a:lnTo>
                  <a:pt x="2194" y="210"/>
                </a:lnTo>
                <a:lnTo>
                  <a:pt x="2182" y="198"/>
                </a:lnTo>
                <a:lnTo>
                  <a:pt x="2170" y="186"/>
                </a:lnTo>
                <a:lnTo>
                  <a:pt x="2157" y="174"/>
                </a:lnTo>
                <a:lnTo>
                  <a:pt x="2144" y="163"/>
                </a:lnTo>
                <a:lnTo>
                  <a:pt x="2130" y="153"/>
                </a:lnTo>
                <a:lnTo>
                  <a:pt x="2115" y="143"/>
                </a:lnTo>
                <a:lnTo>
                  <a:pt x="2100" y="134"/>
                </a:lnTo>
                <a:close/>
                <a:moveTo>
                  <a:pt x="929" y="1386"/>
                </a:moveTo>
                <a:lnTo>
                  <a:pt x="1155" y="1369"/>
                </a:lnTo>
                <a:lnTo>
                  <a:pt x="1251" y="1580"/>
                </a:lnTo>
                <a:lnTo>
                  <a:pt x="1482" y="1563"/>
                </a:lnTo>
                <a:lnTo>
                  <a:pt x="1579" y="1770"/>
                </a:lnTo>
                <a:lnTo>
                  <a:pt x="2164" y="777"/>
                </a:lnTo>
                <a:lnTo>
                  <a:pt x="1513" y="393"/>
                </a:lnTo>
                <a:lnTo>
                  <a:pt x="929" y="1386"/>
                </a:lnTo>
                <a:close/>
                <a:moveTo>
                  <a:pt x="1591" y="524"/>
                </a:moveTo>
                <a:lnTo>
                  <a:pt x="1596" y="527"/>
                </a:lnTo>
                <a:lnTo>
                  <a:pt x="1602" y="532"/>
                </a:lnTo>
                <a:lnTo>
                  <a:pt x="1607" y="537"/>
                </a:lnTo>
                <a:lnTo>
                  <a:pt x="1611" y="542"/>
                </a:lnTo>
                <a:lnTo>
                  <a:pt x="1616" y="548"/>
                </a:lnTo>
                <a:lnTo>
                  <a:pt x="1618" y="554"/>
                </a:lnTo>
                <a:lnTo>
                  <a:pt x="1620" y="560"/>
                </a:lnTo>
                <a:lnTo>
                  <a:pt x="1623" y="566"/>
                </a:lnTo>
                <a:lnTo>
                  <a:pt x="1624" y="573"/>
                </a:lnTo>
                <a:lnTo>
                  <a:pt x="1625" y="579"/>
                </a:lnTo>
                <a:lnTo>
                  <a:pt x="1625" y="586"/>
                </a:lnTo>
                <a:lnTo>
                  <a:pt x="1624" y="592"/>
                </a:lnTo>
                <a:lnTo>
                  <a:pt x="1623" y="599"/>
                </a:lnTo>
                <a:lnTo>
                  <a:pt x="1621" y="605"/>
                </a:lnTo>
                <a:lnTo>
                  <a:pt x="1619" y="612"/>
                </a:lnTo>
                <a:lnTo>
                  <a:pt x="1616" y="618"/>
                </a:lnTo>
                <a:lnTo>
                  <a:pt x="1233" y="1265"/>
                </a:lnTo>
                <a:lnTo>
                  <a:pt x="1230" y="1271"/>
                </a:lnTo>
                <a:lnTo>
                  <a:pt x="1225" y="1276"/>
                </a:lnTo>
                <a:lnTo>
                  <a:pt x="1220" y="1281"/>
                </a:lnTo>
                <a:lnTo>
                  <a:pt x="1216" y="1286"/>
                </a:lnTo>
                <a:lnTo>
                  <a:pt x="1210" y="1289"/>
                </a:lnTo>
                <a:lnTo>
                  <a:pt x="1204" y="1292"/>
                </a:lnTo>
                <a:lnTo>
                  <a:pt x="1198" y="1295"/>
                </a:lnTo>
                <a:lnTo>
                  <a:pt x="1192" y="1296"/>
                </a:lnTo>
                <a:lnTo>
                  <a:pt x="1185" y="1298"/>
                </a:lnTo>
                <a:lnTo>
                  <a:pt x="1179" y="1299"/>
                </a:lnTo>
                <a:lnTo>
                  <a:pt x="1172" y="1299"/>
                </a:lnTo>
                <a:lnTo>
                  <a:pt x="1166" y="1298"/>
                </a:lnTo>
                <a:lnTo>
                  <a:pt x="1158" y="1296"/>
                </a:lnTo>
                <a:lnTo>
                  <a:pt x="1152" y="1295"/>
                </a:lnTo>
                <a:lnTo>
                  <a:pt x="1145" y="1293"/>
                </a:lnTo>
                <a:lnTo>
                  <a:pt x="1139" y="1289"/>
                </a:lnTo>
                <a:lnTo>
                  <a:pt x="1133" y="1286"/>
                </a:lnTo>
                <a:lnTo>
                  <a:pt x="1129" y="1281"/>
                </a:lnTo>
                <a:lnTo>
                  <a:pt x="1124" y="1276"/>
                </a:lnTo>
                <a:lnTo>
                  <a:pt x="1119" y="1271"/>
                </a:lnTo>
                <a:lnTo>
                  <a:pt x="1116" y="1265"/>
                </a:lnTo>
                <a:lnTo>
                  <a:pt x="1112" y="1259"/>
                </a:lnTo>
                <a:lnTo>
                  <a:pt x="1110" y="1253"/>
                </a:lnTo>
                <a:lnTo>
                  <a:pt x="1108" y="1248"/>
                </a:lnTo>
                <a:lnTo>
                  <a:pt x="1106" y="1240"/>
                </a:lnTo>
                <a:lnTo>
                  <a:pt x="1106" y="1234"/>
                </a:lnTo>
                <a:lnTo>
                  <a:pt x="1106" y="1227"/>
                </a:lnTo>
                <a:lnTo>
                  <a:pt x="1106" y="1221"/>
                </a:lnTo>
                <a:lnTo>
                  <a:pt x="1107" y="1214"/>
                </a:lnTo>
                <a:lnTo>
                  <a:pt x="1110" y="1208"/>
                </a:lnTo>
                <a:lnTo>
                  <a:pt x="1112" y="1201"/>
                </a:lnTo>
                <a:lnTo>
                  <a:pt x="1116" y="1195"/>
                </a:lnTo>
                <a:lnTo>
                  <a:pt x="1496" y="548"/>
                </a:lnTo>
                <a:lnTo>
                  <a:pt x="1501" y="542"/>
                </a:lnTo>
                <a:lnTo>
                  <a:pt x="1505" y="537"/>
                </a:lnTo>
                <a:lnTo>
                  <a:pt x="1510" y="532"/>
                </a:lnTo>
                <a:lnTo>
                  <a:pt x="1516" y="527"/>
                </a:lnTo>
                <a:lnTo>
                  <a:pt x="1520" y="524"/>
                </a:lnTo>
                <a:lnTo>
                  <a:pt x="1526" y="522"/>
                </a:lnTo>
                <a:lnTo>
                  <a:pt x="1532" y="518"/>
                </a:lnTo>
                <a:lnTo>
                  <a:pt x="1539" y="517"/>
                </a:lnTo>
                <a:lnTo>
                  <a:pt x="1545" y="516"/>
                </a:lnTo>
                <a:lnTo>
                  <a:pt x="1552" y="514"/>
                </a:lnTo>
                <a:lnTo>
                  <a:pt x="1558" y="514"/>
                </a:lnTo>
                <a:lnTo>
                  <a:pt x="1566" y="514"/>
                </a:lnTo>
                <a:lnTo>
                  <a:pt x="1571" y="516"/>
                </a:lnTo>
                <a:lnTo>
                  <a:pt x="1579" y="518"/>
                </a:lnTo>
                <a:lnTo>
                  <a:pt x="1585" y="520"/>
                </a:lnTo>
                <a:lnTo>
                  <a:pt x="1591" y="524"/>
                </a:ln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34" name="Group 303" descr="Picture representing the industry Standard Organization."/>
          <p:cNvGrpSpPr/>
          <p:nvPr/>
        </p:nvGrpSpPr>
        <p:grpSpPr>
          <a:xfrm>
            <a:off x="9849229" y="3137208"/>
            <a:ext cx="544508" cy="517387"/>
            <a:chOff x="5530850" y="1771650"/>
            <a:chExt cx="414338" cy="393700"/>
          </a:xfrm>
          <a:solidFill>
            <a:schemeClr val="bg1">
              <a:lumMod val="50000"/>
            </a:schemeClr>
          </a:solidFill>
        </p:grpSpPr>
        <p:sp>
          <p:nvSpPr>
            <p:cNvPr id="305" name="Freeform 183"/>
            <p:cNvSpPr>
              <a:spLocks noEditPoints="1"/>
            </p:cNvSpPr>
            <p:nvPr/>
          </p:nvSpPr>
          <p:spPr bwMode="auto">
            <a:xfrm>
              <a:off x="5530850" y="1816100"/>
              <a:ext cx="414338" cy="349250"/>
            </a:xfrm>
            <a:custGeom>
              <a:avLst/>
              <a:gdLst>
                <a:gd name="T0" fmla="*/ 3998 w 6980"/>
                <a:gd name="T1" fmla="*/ 3513 h 5891"/>
                <a:gd name="T2" fmla="*/ 2954 w 6980"/>
                <a:gd name="T3" fmla="*/ 3513 h 5891"/>
                <a:gd name="T4" fmla="*/ 2954 w 6980"/>
                <a:gd name="T5" fmla="*/ 4480 h 5891"/>
                <a:gd name="T6" fmla="*/ 3998 w 6980"/>
                <a:gd name="T7" fmla="*/ 4480 h 5891"/>
                <a:gd name="T8" fmla="*/ 3998 w 6980"/>
                <a:gd name="T9" fmla="*/ 3513 h 5891"/>
                <a:gd name="T10" fmla="*/ 1140 w 6980"/>
                <a:gd name="T11" fmla="*/ 4480 h 5891"/>
                <a:gd name="T12" fmla="*/ 2183 w 6980"/>
                <a:gd name="T13" fmla="*/ 4480 h 5891"/>
                <a:gd name="T14" fmla="*/ 2183 w 6980"/>
                <a:gd name="T15" fmla="*/ 3513 h 5891"/>
                <a:gd name="T16" fmla="*/ 1140 w 6980"/>
                <a:gd name="T17" fmla="*/ 3513 h 5891"/>
                <a:gd name="T18" fmla="*/ 1140 w 6980"/>
                <a:gd name="T19" fmla="*/ 4480 h 5891"/>
                <a:gd name="T20" fmla="*/ 5836 w 6980"/>
                <a:gd name="T21" fmla="*/ 4480 h 5891"/>
                <a:gd name="T22" fmla="*/ 5836 w 6980"/>
                <a:gd name="T23" fmla="*/ 3515 h 5891"/>
                <a:gd name="T24" fmla="*/ 4792 w 6980"/>
                <a:gd name="T25" fmla="*/ 3515 h 5891"/>
                <a:gd name="T26" fmla="*/ 4792 w 6980"/>
                <a:gd name="T27" fmla="*/ 4480 h 5891"/>
                <a:gd name="T28" fmla="*/ 5836 w 6980"/>
                <a:gd name="T29" fmla="*/ 4480 h 5891"/>
                <a:gd name="T30" fmla="*/ 6980 w 6980"/>
                <a:gd name="T31" fmla="*/ 4223 h 5891"/>
                <a:gd name="T32" fmla="*/ 6980 w 6980"/>
                <a:gd name="T33" fmla="*/ 5891 h 5891"/>
                <a:gd name="T34" fmla="*/ 0 w 6980"/>
                <a:gd name="T35" fmla="*/ 5891 h 5891"/>
                <a:gd name="T36" fmla="*/ 0 w 6980"/>
                <a:gd name="T37" fmla="*/ 4223 h 5891"/>
                <a:gd name="T38" fmla="*/ 476 w 6980"/>
                <a:gd name="T39" fmla="*/ 4223 h 5891"/>
                <a:gd name="T40" fmla="*/ 476 w 6980"/>
                <a:gd name="T41" fmla="*/ 4123 h 5891"/>
                <a:gd name="T42" fmla="*/ 475 w 6980"/>
                <a:gd name="T43" fmla="*/ 2425 h 5891"/>
                <a:gd name="T44" fmla="*/ 526 w 6980"/>
                <a:gd name="T45" fmla="*/ 2323 h 5891"/>
                <a:gd name="T46" fmla="*/ 1748 w 6980"/>
                <a:gd name="T47" fmla="*/ 1468 h 5891"/>
                <a:gd name="T48" fmla="*/ 1816 w 6980"/>
                <a:gd name="T49" fmla="*/ 1425 h 5891"/>
                <a:gd name="T50" fmla="*/ 1816 w 6980"/>
                <a:gd name="T51" fmla="*/ 2359 h 5891"/>
                <a:gd name="T52" fmla="*/ 3153 w 6980"/>
                <a:gd name="T53" fmla="*/ 1421 h 5891"/>
                <a:gd name="T54" fmla="*/ 3153 w 6980"/>
                <a:gd name="T55" fmla="*/ 2360 h 5891"/>
                <a:gd name="T56" fmla="*/ 4498 w 6980"/>
                <a:gd name="T57" fmla="*/ 1418 h 5891"/>
                <a:gd name="T58" fmla="*/ 4498 w 6980"/>
                <a:gd name="T59" fmla="*/ 3264 h 5891"/>
                <a:gd name="T60" fmla="*/ 4957 w 6980"/>
                <a:gd name="T61" fmla="*/ 3264 h 5891"/>
                <a:gd name="T62" fmla="*/ 5208 w 6980"/>
                <a:gd name="T63" fmla="*/ 0 h 5891"/>
                <a:gd name="T64" fmla="*/ 5974 w 6980"/>
                <a:gd name="T65" fmla="*/ 0 h 5891"/>
                <a:gd name="T66" fmla="*/ 6194 w 6980"/>
                <a:gd name="T67" fmla="*/ 3270 h 5891"/>
                <a:gd name="T68" fmla="*/ 6710 w 6980"/>
                <a:gd name="T69" fmla="*/ 3270 h 5891"/>
                <a:gd name="T70" fmla="*/ 6710 w 6980"/>
                <a:gd name="T71" fmla="*/ 4223 h 5891"/>
                <a:gd name="T72" fmla="*/ 6980 w 6980"/>
                <a:gd name="T73" fmla="*/ 4223 h 5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80" h="5891">
                  <a:moveTo>
                    <a:pt x="3998" y="3513"/>
                  </a:moveTo>
                  <a:cubicBezTo>
                    <a:pt x="3647" y="3513"/>
                    <a:pt x="3302" y="3513"/>
                    <a:pt x="2954" y="3513"/>
                  </a:cubicBezTo>
                  <a:cubicBezTo>
                    <a:pt x="2954" y="3837"/>
                    <a:pt x="2954" y="4157"/>
                    <a:pt x="2954" y="4480"/>
                  </a:cubicBezTo>
                  <a:cubicBezTo>
                    <a:pt x="3304" y="4480"/>
                    <a:pt x="3648" y="4480"/>
                    <a:pt x="3998" y="4480"/>
                  </a:cubicBezTo>
                  <a:cubicBezTo>
                    <a:pt x="3998" y="4157"/>
                    <a:pt x="3998" y="3839"/>
                    <a:pt x="3998" y="3513"/>
                  </a:cubicBezTo>
                  <a:close/>
                  <a:moveTo>
                    <a:pt x="1140" y="4480"/>
                  </a:moveTo>
                  <a:cubicBezTo>
                    <a:pt x="1489" y="4480"/>
                    <a:pt x="1833" y="4480"/>
                    <a:pt x="2183" y="4480"/>
                  </a:cubicBezTo>
                  <a:cubicBezTo>
                    <a:pt x="2183" y="4156"/>
                    <a:pt x="2183" y="3836"/>
                    <a:pt x="2183" y="3513"/>
                  </a:cubicBezTo>
                  <a:cubicBezTo>
                    <a:pt x="1833" y="3513"/>
                    <a:pt x="1489" y="3513"/>
                    <a:pt x="1140" y="3513"/>
                  </a:cubicBezTo>
                  <a:cubicBezTo>
                    <a:pt x="1140" y="3837"/>
                    <a:pt x="1140" y="4156"/>
                    <a:pt x="1140" y="4480"/>
                  </a:cubicBezTo>
                  <a:close/>
                  <a:moveTo>
                    <a:pt x="5836" y="4480"/>
                  </a:moveTo>
                  <a:cubicBezTo>
                    <a:pt x="5836" y="4156"/>
                    <a:pt x="5836" y="3836"/>
                    <a:pt x="5836" y="3515"/>
                  </a:cubicBezTo>
                  <a:cubicBezTo>
                    <a:pt x="5485" y="3515"/>
                    <a:pt x="5138" y="3515"/>
                    <a:pt x="4792" y="3515"/>
                  </a:cubicBezTo>
                  <a:cubicBezTo>
                    <a:pt x="4792" y="3840"/>
                    <a:pt x="4792" y="4158"/>
                    <a:pt x="4792" y="4480"/>
                  </a:cubicBezTo>
                  <a:cubicBezTo>
                    <a:pt x="5142" y="4480"/>
                    <a:pt x="5487" y="4480"/>
                    <a:pt x="5836" y="4480"/>
                  </a:cubicBezTo>
                  <a:close/>
                  <a:moveTo>
                    <a:pt x="6980" y="4223"/>
                  </a:moveTo>
                  <a:cubicBezTo>
                    <a:pt x="6980" y="4779"/>
                    <a:pt x="6980" y="5335"/>
                    <a:pt x="6980" y="5891"/>
                  </a:cubicBezTo>
                  <a:cubicBezTo>
                    <a:pt x="4653" y="5891"/>
                    <a:pt x="2327" y="5891"/>
                    <a:pt x="0" y="5891"/>
                  </a:cubicBezTo>
                  <a:cubicBezTo>
                    <a:pt x="0" y="5335"/>
                    <a:pt x="0" y="4779"/>
                    <a:pt x="0" y="4223"/>
                  </a:cubicBezTo>
                  <a:cubicBezTo>
                    <a:pt x="157" y="4223"/>
                    <a:pt x="314" y="4223"/>
                    <a:pt x="476" y="4223"/>
                  </a:cubicBezTo>
                  <a:cubicBezTo>
                    <a:pt x="476" y="4186"/>
                    <a:pt x="476" y="4154"/>
                    <a:pt x="476" y="4123"/>
                  </a:cubicBezTo>
                  <a:cubicBezTo>
                    <a:pt x="476" y="3557"/>
                    <a:pt x="476" y="2991"/>
                    <a:pt x="475" y="2425"/>
                  </a:cubicBezTo>
                  <a:cubicBezTo>
                    <a:pt x="475" y="2380"/>
                    <a:pt x="487" y="2350"/>
                    <a:pt x="526" y="2323"/>
                  </a:cubicBezTo>
                  <a:cubicBezTo>
                    <a:pt x="934" y="2039"/>
                    <a:pt x="1341" y="1753"/>
                    <a:pt x="1748" y="1468"/>
                  </a:cubicBezTo>
                  <a:cubicBezTo>
                    <a:pt x="1767" y="1454"/>
                    <a:pt x="1787" y="1443"/>
                    <a:pt x="1816" y="1425"/>
                  </a:cubicBezTo>
                  <a:cubicBezTo>
                    <a:pt x="1816" y="1739"/>
                    <a:pt x="1816" y="2042"/>
                    <a:pt x="1816" y="2359"/>
                  </a:cubicBezTo>
                  <a:cubicBezTo>
                    <a:pt x="2265" y="2044"/>
                    <a:pt x="2702" y="1737"/>
                    <a:pt x="3153" y="1421"/>
                  </a:cubicBezTo>
                  <a:cubicBezTo>
                    <a:pt x="3153" y="1738"/>
                    <a:pt x="3153" y="2041"/>
                    <a:pt x="3153" y="2360"/>
                  </a:cubicBezTo>
                  <a:cubicBezTo>
                    <a:pt x="3606" y="2043"/>
                    <a:pt x="4045" y="1735"/>
                    <a:pt x="4498" y="1418"/>
                  </a:cubicBezTo>
                  <a:cubicBezTo>
                    <a:pt x="4498" y="2046"/>
                    <a:pt x="4498" y="2654"/>
                    <a:pt x="4498" y="3264"/>
                  </a:cubicBezTo>
                  <a:cubicBezTo>
                    <a:pt x="4655" y="3264"/>
                    <a:pt x="4804" y="3264"/>
                    <a:pt x="4957" y="3264"/>
                  </a:cubicBezTo>
                  <a:cubicBezTo>
                    <a:pt x="5041" y="2173"/>
                    <a:pt x="5124" y="1088"/>
                    <a:pt x="5208" y="0"/>
                  </a:cubicBezTo>
                  <a:cubicBezTo>
                    <a:pt x="5466" y="0"/>
                    <a:pt x="5716" y="0"/>
                    <a:pt x="5974" y="0"/>
                  </a:cubicBezTo>
                  <a:cubicBezTo>
                    <a:pt x="6048" y="1091"/>
                    <a:pt x="6121" y="2178"/>
                    <a:pt x="6194" y="3270"/>
                  </a:cubicBezTo>
                  <a:cubicBezTo>
                    <a:pt x="6370" y="3270"/>
                    <a:pt x="6535" y="3270"/>
                    <a:pt x="6710" y="3270"/>
                  </a:cubicBezTo>
                  <a:cubicBezTo>
                    <a:pt x="6710" y="3591"/>
                    <a:pt x="6710" y="3907"/>
                    <a:pt x="6710" y="4223"/>
                  </a:cubicBezTo>
                  <a:cubicBezTo>
                    <a:pt x="6806" y="4223"/>
                    <a:pt x="6893" y="4223"/>
                    <a:pt x="6980" y="42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306" name="Freeform 184"/>
            <p:cNvSpPr>
              <a:spLocks/>
            </p:cNvSpPr>
            <p:nvPr/>
          </p:nvSpPr>
          <p:spPr bwMode="auto">
            <a:xfrm>
              <a:off x="5768975" y="1771650"/>
              <a:ext cx="93663" cy="41275"/>
            </a:xfrm>
            <a:custGeom>
              <a:avLst/>
              <a:gdLst>
                <a:gd name="T0" fmla="*/ 1266 w 1588"/>
                <a:gd name="T1" fmla="*/ 0 h 693"/>
                <a:gd name="T2" fmla="*/ 1534 w 1588"/>
                <a:gd name="T3" fmla="*/ 203 h 693"/>
                <a:gd name="T4" fmla="*/ 1588 w 1588"/>
                <a:gd name="T5" fmla="*/ 308 h 693"/>
                <a:gd name="T6" fmla="*/ 1496 w 1588"/>
                <a:gd name="T7" fmla="*/ 278 h 693"/>
                <a:gd name="T8" fmla="*/ 1152 w 1588"/>
                <a:gd name="T9" fmla="*/ 158 h 693"/>
                <a:gd name="T10" fmla="*/ 859 w 1588"/>
                <a:gd name="T11" fmla="*/ 286 h 693"/>
                <a:gd name="T12" fmla="*/ 771 w 1588"/>
                <a:gd name="T13" fmla="*/ 453 h 693"/>
                <a:gd name="T14" fmla="*/ 70 w 1588"/>
                <a:gd name="T15" fmla="*/ 412 h 693"/>
                <a:gd name="T16" fmla="*/ 0 w 1588"/>
                <a:gd name="T17" fmla="*/ 291 h 693"/>
                <a:gd name="T18" fmla="*/ 73 w 1588"/>
                <a:gd name="T19" fmla="*/ 312 h 693"/>
                <a:gd name="T20" fmla="*/ 195 w 1588"/>
                <a:gd name="T21" fmla="*/ 361 h 693"/>
                <a:gd name="T22" fmla="*/ 771 w 1588"/>
                <a:gd name="T23" fmla="*/ 257 h 693"/>
                <a:gd name="T24" fmla="*/ 1120 w 1588"/>
                <a:gd name="T25" fmla="*/ 0 h 693"/>
                <a:gd name="T26" fmla="*/ 1266 w 1588"/>
                <a:gd name="T27" fmla="*/ 0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8" h="693">
                  <a:moveTo>
                    <a:pt x="1266" y="0"/>
                  </a:moveTo>
                  <a:cubicBezTo>
                    <a:pt x="1372" y="45"/>
                    <a:pt x="1471" y="101"/>
                    <a:pt x="1534" y="203"/>
                  </a:cubicBezTo>
                  <a:cubicBezTo>
                    <a:pt x="1552" y="230"/>
                    <a:pt x="1564" y="261"/>
                    <a:pt x="1588" y="308"/>
                  </a:cubicBezTo>
                  <a:cubicBezTo>
                    <a:pt x="1544" y="294"/>
                    <a:pt x="1520" y="286"/>
                    <a:pt x="1496" y="278"/>
                  </a:cubicBezTo>
                  <a:cubicBezTo>
                    <a:pt x="1382" y="238"/>
                    <a:pt x="1268" y="193"/>
                    <a:pt x="1152" y="158"/>
                  </a:cubicBezTo>
                  <a:cubicBezTo>
                    <a:pt x="1012" y="114"/>
                    <a:pt x="925" y="155"/>
                    <a:pt x="859" y="286"/>
                  </a:cubicBezTo>
                  <a:cubicBezTo>
                    <a:pt x="830" y="342"/>
                    <a:pt x="808" y="404"/>
                    <a:pt x="771" y="453"/>
                  </a:cubicBezTo>
                  <a:cubicBezTo>
                    <a:pt x="588" y="693"/>
                    <a:pt x="259" y="673"/>
                    <a:pt x="70" y="412"/>
                  </a:cubicBezTo>
                  <a:cubicBezTo>
                    <a:pt x="47" y="380"/>
                    <a:pt x="31" y="344"/>
                    <a:pt x="0" y="291"/>
                  </a:cubicBezTo>
                  <a:cubicBezTo>
                    <a:pt x="39" y="302"/>
                    <a:pt x="57" y="306"/>
                    <a:pt x="73" y="312"/>
                  </a:cubicBezTo>
                  <a:cubicBezTo>
                    <a:pt x="114" y="328"/>
                    <a:pt x="154" y="345"/>
                    <a:pt x="195" y="361"/>
                  </a:cubicBezTo>
                  <a:cubicBezTo>
                    <a:pt x="409" y="449"/>
                    <a:pt x="597" y="423"/>
                    <a:pt x="771" y="257"/>
                  </a:cubicBezTo>
                  <a:cubicBezTo>
                    <a:pt x="875" y="158"/>
                    <a:pt x="1002" y="85"/>
                    <a:pt x="1120" y="0"/>
                  </a:cubicBezTo>
                  <a:cubicBezTo>
                    <a:pt x="1168" y="0"/>
                    <a:pt x="1217" y="0"/>
                    <a:pt x="126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grpSp>
      <p:pic>
        <p:nvPicPr>
          <p:cNvPr id="307" name="Picture 306" descr="Picture representing Government Authorities"/>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869702" y="4353146"/>
            <a:ext cx="388097" cy="401444"/>
          </a:xfrm>
          <a:prstGeom prst="rect">
            <a:avLst/>
          </a:prstGeom>
          <a:noFill/>
          <a:ln>
            <a:noFill/>
          </a:ln>
        </p:spPr>
      </p:pic>
      <p:sp>
        <p:nvSpPr>
          <p:cNvPr id="184" name="TextBox 183"/>
          <p:cNvSpPr txBox="1"/>
          <p:nvPr/>
        </p:nvSpPr>
        <p:spPr>
          <a:xfrm>
            <a:off x="188681" y="5094512"/>
            <a:ext cx="1741715" cy="2974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333" b="1" i="0" u="none" strike="noStrike" kern="0" cap="none" spc="0" normalizeH="0" baseline="0" noProof="0" dirty="0">
                <a:ln>
                  <a:noFill/>
                </a:ln>
                <a:solidFill>
                  <a:srgbClr val="58595B"/>
                </a:solidFill>
                <a:effectLst/>
                <a:uLnTx/>
                <a:uFillTx/>
                <a:latin typeface="Arial"/>
                <a:cs typeface="Arial"/>
                <a:sym typeface="Arial"/>
              </a:rPr>
              <a:t>Value Flows</a:t>
            </a:r>
          </a:p>
        </p:txBody>
      </p:sp>
      <p:grpSp>
        <p:nvGrpSpPr>
          <p:cNvPr id="35" name="Group 184" descr="Picture representing Divison"/>
          <p:cNvGrpSpPr/>
          <p:nvPr/>
        </p:nvGrpSpPr>
        <p:grpSpPr>
          <a:xfrm>
            <a:off x="3753762" y="2507715"/>
            <a:ext cx="544508" cy="517387"/>
            <a:chOff x="5530850" y="1771650"/>
            <a:chExt cx="414338" cy="393700"/>
          </a:xfrm>
          <a:solidFill>
            <a:schemeClr val="bg1">
              <a:lumMod val="50000"/>
            </a:schemeClr>
          </a:solidFill>
        </p:grpSpPr>
        <p:sp>
          <p:nvSpPr>
            <p:cNvPr id="186" name="Freeform 183"/>
            <p:cNvSpPr>
              <a:spLocks noEditPoints="1"/>
            </p:cNvSpPr>
            <p:nvPr/>
          </p:nvSpPr>
          <p:spPr bwMode="auto">
            <a:xfrm>
              <a:off x="5530850" y="1816100"/>
              <a:ext cx="414338" cy="349250"/>
            </a:xfrm>
            <a:custGeom>
              <a:avLst/>
              <a:gdLst>
                <a:gd name="T0" fmla="*/ 3998 w 6980"/>
                <a:gd name="T1" fmla="*/ 3513 h 5891"/>
                <a:gd name="T2" fmla="*/ 2954 w 6980"/>
                <a:gd name="T3" fmla="*/ 3513 h 5891"/>
                <a:gd name="T4" fmla="*/ 2954 w 6980"/>
                <a:gd name="T5" fmla="*/ 4480 h 5891"/>
                <a:gd name="T6" fmla="*/ 3998 w 6980"/>
                <a:gd name="T7" fmla="*/ 4480 h 5891"/>
                <a:gd name="T8" fmla="*/ 3998 w 6980"/>
                <a:gd name="T9" fmla="*/ 3513 h 5891"/>
                <a:gd name="T10" fmla="*/ 1140 w 6980"/>
                <a:gd name="T11" fmla="*/ 4480 h 5891"/>
                <a:gd name="T12" fmla="*/ 2183 w 6980"/>
                <a:gd name="T13" fmla="*/ 4480 h 5891"/>
                <a:gd name="T14" fmla="*/ 2183 w 6980"/>
                <a:gd name="T15" fmla="*/ 3513 h 5891"/>
                <a:gd name="T16" fmla="*/ 1140 w 6980"/>
                <a:gd name="T17" fmla="*/ 3513 h 5891"/>
                <a:gd name="T18" fmla="*/ 1140 w 6980"/>
                <a:gd name="T19" fmla="*/ 4480 h 5891"/>
                <a:gd name="T20" fmla="*/ 5836 w 6980"/>
                <a:gd name="T21" fmla="*/ 4480 h 5891"/>
                <a:gd name="T22" fmla="*/ 5836 w 6980"/>
                <a:gd name="T23" fmla="*/ 3515 h 5891"/>
                <a:gd name="T24" fmla="*/ 4792 w 6980"/>
                <a:gd name="T25" fmla="*/ 3515 h 5891"/>
                <a:gd name="T26" fmla="*/ 4792 w 6980"/>
                <a:gd name="T27" fmla="*/ 4480 h 5891"/>
                <a:gd name="T28" fmla="*/ 5836 w 6980"/>
                <a:gd name="T29" fmla="*/ 4480 h 5891"/>
                <a:gd name="T30" fmla="*/ 6980 w 6980"/>
                <a:gd name="T31" fmla="*/ 4223 h 5891"/>
                <a:gd name="T32" fmla="*/ 6980 w 6980"/>
                <a:gd name="T33" fmla="*/ 5891 h 5891"/>
                <a:gd name="T34" fmla="*/ 0 w 6980"/>
                <a:gd name="T35" fmla="*/ 5891 h 5891"/>
                <a:gd name="T36" fmla="*/ 0 w 6980"/>
                <a:gd name="T37" fmla="*/ 4223 h 5891"/>
                <a:gd name="T38" fmla="*/ 476 w 6980"/>
                <a:gd name="T39" fmla="*/ 4223 h 5891"/>
                <a:gd name="T40" fmla="*/ 476 w 6980"/>
                <a:gd name="T41" fmla="*/ 4123 h 5891"/>
                <a:gd name="T42" fmla="*/ 475 w 6980"/>
                <a:gd name="T43" fmla="*/ 2425 h 5891"/>
                <a:gd name="T44" fmla="*/ 526 w 6980"/>
                <a:gd name="T45" fmla="*/ 2323 h 5891"/>
                <a:gd name="T46" fmla="*/ 1748 w 6980"/>
                <a:gd name="T47" fmla="*/ 1468 h 5891"/>
                <a:gd name="T48" fmla="*/ 1816 w 6980"/>
                <a:gd name="T49" fmla="*/ 1425 h 5891"/>
                <a:gd name="T50" fmla="*/ 1816 w 6980"/>
                <a:gd name="T51" fmla="*/ 2359 h 5891"/>
                <a:gd name="T52" fmla="*/ 3153 w 6980"/>
                <a:gd name="T53" fmla="*/ 1421 h 5891"/>
                <a:gd name="T54" fmla="*/ 3153 w 6980"/>
                <a:gd name="T55" fmla="*/ 2360 h 5891"/>
                <a:gd name="T56" fmla="*/ 4498 w 6980"/>
                <a:gd name="T57" fmla="*/ 1418 h 5891"/>
                <a:gd name="T58" fmla="*/ 4498 w 6980"/>
                <a:gd name="T59" fmla="*/ 3264 h 5891"/>
                <a:gd name="T60" fmla="*/ 4957 w 6980"/>
                <a:gd name="T61" fmla="*/ 3264 h 5891"/>
                <a:gd name="T62" fmla="*/ 5208 w 6980"/>
                <a:gd name="T63" fmla="*/ 0 h 5891"/>
                <a:gd name="T64" fmla="*/ 5974 w 6980"/>
                <a:gd name="T65" fmla="*/ 0 h 5891"/>
                <a:gd name="T66" fmla="*/ 6194 w 6980"/>
                <a:gd name="T67" fmla="*/ 3270 h 5891"/>
                <a:gd name="T68" fmla="*/ 6710 w 6980"/>
                <a:gd name="T69" fmla="*/ 3270 h 5891"/>
                <a:gd name="T70" fmla="*/ 6710 w 6980"/>
                <a:gd name="T71" fmla="*/ 4223 h 5891"/>
                <a:gd name="T72" fmla="*/ 6980 w 6980"/>
                <a:gd name="T73" fmla="*/ 4223 h 5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80" h="5891">
                  <a:moveTo>
                    <a:pt x="3998" y="3513"/>
                  </a:moveTo>
                  <a:cubicBezTo>
                    <a:pt x="3647" y="3513"/>
                    <a:pt x="3302" y="3513"/>
                    <a:pt x="2954" y="3513"/>
                  </a:cubicBezTo>
                  <a:cubicBezTo>
                    <a:pt x="2954" y="3837"/>
                    <a:pt x="2954" y="4157"/>
                    <a:pt x="2954" y="4480"/>
                  </a:cubicBezTo>
                  <a:cubicBezTo>
                    <a:pt x="3304" y="4480"/>
                    <a:pt x="3648" y="4480"/>
                    <a:pt x="3998" y="4480"/>
                  </a:cubicBezTo>
                  <a:cubicBezTo>
                    <a:pt x="3998" y="4157"/>
                    <a:pt x="3998" y="3839"/>
                    <a:pt x="3998" y="3513"/>
                  </a:cubicBezTo>
                  <a:close/>
                  <a:moveTo>
                    <a:pt x="1140" y="4480"/>
                  </a:moveTo>
                  <a:cubicBezTo>
                    <a:pt x="1489" y="4480"/>
                    <a:pt x="1833" y="4480"/>
                    <a:pt x="2183" y="4480"/>
                  </a:cubicBezTo>
                  <a:cubicBezTo>
                    <a:pt x="2183" y="4156"/>
                    <a:pt x="2183" y="3836"/>
                    <a:pt x="2183" y="3513"/>
                  </a:cubicBezTo>
                  <a:cubicBezTo>
                    <a:pt x="1833" y="3513"/>
                    <a:pt x="1489" y="3513"/>
                    <a:pt x="1140" y="3513"/>
                  </a:cubicBezTo>
                  <a:cubicBezTo>
                    <a:pt x="1140" y="3837"/>
                    <a:pt x="1140" y="4156"/>
                    <a:pt x="1140" y="4480"/>
                  </a:cubicBezTo>
                  <a:close/>
                  <a:moveTo>
                    <a:pt x="5836" y="4480"/>
                  </a:moveTo>
                  <a:cubicBezTo>
                    <a:pt x="5836" y="4156"/>
                    <a:pt x="5836" y="3836"/>
                    <a:pt x="5836" y="3515"/>
                  </a:cubicBezTo>
                  <a:cubicBezTo>
                    <a:pt x="5485" y="3515"/>
                    <a:pt x="5138" y="3515"/>
                    <a:pt x="4792" y="3515"/>
                  </a:cubicBezTo>
                  <a:cubicBezTo>
                    <a:pt x="4792" y="3840"/>
                    <a:pt x="4792" y="4158"/>
                    <a:pt x="4792" y="4480"/>
                  </a:cubicBezTo>
                  <a:cubicBezTo>
                    <a:pt x="5142" y="4480"/>
                    <a:pt x="5487" y="4480"/>
                    <a:pt x="5836" y="4480"/>
                  </a:cubicBezTo>
                  <a:close/>
                  <a:moveTo>
                    <a:pt x="6980" y="4223"/>
                  </a:moveTo>
                  <a:cubicBezTo>
                    <a:pt x="6980" y="4779"/>
                    <a:pt x="6980" y="5335"/>
                    <a:pt x="6980" y="5891"/>
                  </a:cubicBezTo>
                  <a:cubicBezTo>
                    <a:pt x="4653" y="5891"/>
                    <a:pt x="2327" y="5891"/>
                    <a:pt x="0" y="5891"/>
                  </a:cubicBezTo>
                  <a:cubicBezTo>
                    <a:pt x="0" y="5335"/>
                    <a:pt x="0" y="4779"/>
                    <a:pt x="0" y="4223"/>
                  </a:cubicBezTo>
                  <a:cubicBezTo>
                    <a:pt x="157" y="4223"/>
                    <a:pt x="314" y="4223"/>
                    <a:pt x="476" y="4223"/>
                  </a:cubicBezTo>
                  <a:cubicBezTo>
                    <a:pt x="476" y="4186"/>
                    <a:pt x="476" y="4154"/>
                    <a:pt x="476" y="4123"/>
                  </a:cubicBezTo>
                  <a:cubicBezTo>
                    <a:pt x="476" y="3557"/>
                    <a:pt x="476" y="2991"/>
                    <a:pt x="475" y="2425"/>
                  </a:cubicBezTo>
                  <a:cubicBezTo>
                    <a:pt x="475" y="2380"/>
                    <a:pt x="487" y="2350"/>
                    <a:pt x="526" y="2323"/>
                  </a:cubicBezTo>
                  <a:cubicBezTo>
                    <a:pt x="934" y="2039"/>
                    <a:pt x="1341" y="1753"/>
                    <a:pt x="1748" y="1468"/>
                  </a:cubicBezTo>
                  <a:cubicBezTo>
                    <a:pt x="1767" y="1454"/>
                    <a:pt x="1787" y="1443"/>
                    <a:pt x="1816" y="1425"/>
                  </a:cubicBezTo>
                  <a:cubicBezTo>
                    <a:pt x="1816" y="1739"/>
                    <a:pt x="1816" y="2042"/>
                    <a:pt x="1816" y="2359"/>
                  </a:cubicBezTo>
                  <a:cubicBezTo>
                    <a:pt x="2265" y="2044"/>
                    <a:pt x="2702" y="1737"/>
                    <a:pt x="3153" y="1421"/>
                  </a:cubicBezTo>
                  <a:cubicBezTo>
                    <a:pt x="3153" y="1738"/>
                    <a:pt x="3153" y="2041"/>
                    <a:pt x="3153" y="2360"/>
                  </a:cubicBezTo>
                  <a:cubicBezTo>
                    <a:pt x="3606" y="2043"/>
                    <a:pt x="4045" y="1735"/>
                    <a:pt x="4498" y="1418"/>
                  </a:cubicBezTo>
                  <a:cubicBezTo>
                    <a:pt x="4498" y="2046"/>
                    <a:pt x="4498" y="2654"/>
                    <a:pt x="4498" y="3264"/>
                  </a:cubicBezTo>
                  <a:cubicBezTo>
                    <a:pt x="4655" y="3264"/>
                    <a:pt x="4804" y="3264"/>
                    <a:pt x="4957" y="3264"/>
                  </a:cubicBezTo>
                  <a:cubicBezTo>
                    <a:pt x="5041" y="2173"/>
                    <a:pt x="5124" y="1088"/>
                    <a:pt x="5208" y="0"/>
                  </a:cubicBezTo>
                  <a:cubicBezTo>
                    <a:pt x="5466" y="0"/>
                    <a:pt x="5716" y="0"/>
                    <a:pt x="5974" y="0"/>
                  </a:cubicBezTo>
                  <a:cubicBezTo>
                    <a:pt x="6048" y="1091"/>
                    <a:pt x="6121" y="2178"/>
                    <a:pt x="6194" y="3270"/>
                  </a:cubicBezTo>
                  <a:cubicBezTo>
                    <a:pt x="6370" y="3270"/>
                    <a:pt x="6535" y="3270"/>
                    <a:pt x="6710" y="3270"/>
                  </a:cubicBezTo>
                  <a:cubicBezTo>
                    <a:pt x="6710" y="3591"/>
                    <a:pt x="6710" y="3907"/>
                    <a:pt x="6710" y="4223"/>
                  </a:cubicBezTo>
                  <a:cubicBezTo>
                    <a:pt x="6806" y="4223"/>
                    <a:pt x="6893" y="4223"/>
                    <a:pt x="6980" y="42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87" name="Freeform 184"/>
            <p:cNvSpPr>
              <a:spLocks/>
            </p:cNvSpPr>
            <p:nvPr/>
          </p:nvSpPr>
          <p:spPr bwMode="auto">
            <a:xfrm>
              <a:off x="5768975" y="1771650"/>
              <a:ext cx="93663" cy="41275"/>
            </a:xfrm>
            <a:custGeom>
              <a:avLst/>
              <a:gdLst>
                <a:gd name="T0" fmla="*/ 1266 w 1588"/>
                <a:gd name="T1" fmla="*/ 0 h 693"/>
                <a:gd name="T2" fmla="*/ 1534 w 1588"/>
                <a:gd name="T3" fmla="*/ 203 h 693"/>
                <a:gd name="T4" fmla="*/ 1588 w 1588"/>
                <a:gd name="T5" fmla="*/ 308 h 693"/>
                <a:gd name="T6" fmla="*/ 1496 w 1588"/>
                <a:gd name="T7" fmla="*/ 278 h 693"/>
                <a:gd name="T8" fmla="*/ 1152 w 1588"/>
                <a:gd name="T9" fmla="*/ 158 h 693"/>
                <a:gd name="T10" fmla="*/ 859 w 1588"/>
                <a:gd name="T11" fmla="*/ 286 h 693"/>
                <a:gd name="T12" fmla="*/ 771 w 1588"/>
                <a:gd name="T13" fmla="*/ 453 h 693"/>
                <a:gd name="T14" fmla="*/ 70 w 1588"/>
                <a:gd name="T15" fmla="*/ 412 h 693"/>
                <a:gd name="T16" fmla="*/ 0 w 1588"/>
                <a:gd name="T17" fmla="*/ 291 h 693"/>
                <a:gd name="T18" fmla="*/ 73 w 1588"/>
                <a:gd name="T19" fmla="*/ 312 h 693"/>
                <a:gd name="T20" fmla="*/ 195 w 1588"/>
                <a:gd name="T21" fmla="*/ 361 h 693"/>
                <a:gd name="T22" fmla="*/ 771 w 1588"/>
                <a:gd name="T23" fmla="*/ 257 h 693"/>
                <a:gd name="T24" fmla="*/ 1120 w 1588"/>
                <a:gd name="T25" fmla="*/ 0 h 693"/>
                <a:gd name="T26" fmla="*/ 1266 w 1588"/>
                <a:gd name="T27" fmla="*/ 0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8" h="693">
                  <a:moveTo>
                    <a:pt x="1266" y="0"/>
                  </a:moveTo>
                  <a:cubicBezTo>
                    <a:pt x="1372" y="45"/>
                    <a:pt x="1471" y="101"/>
                    <a:pt x="1534" y="203"/>
                  </a:cubicBezTo>
                  <a:cubicBezTo>
                    <a:pt x="1552" y="230"/>
                    <a:pt x="1564" y="261"/>
                    <a:pt x="1588" y="308"/>
                  </a:cubicBezTo>
                  <a:cubicBezTo>
                    <a:pt x="1544" y="294"/>
                    <a:pt x="1520" y="286"/>
                    <a:pt x="1496" y="278"/>
                  </a:cubicBezTo>
                  <a:cubicBezTo>
                    <a:pt x="1382" y="238"/>
                    <a:pt x="1268" y="193"/>
                    <a:pt x="1152" y="158"/>
                  </a:cubicBezTo>
                  <a:cubicBezTo>
                    <a:pt x="1012" y="114"/>
                    <a:pt x="925" y="155"/>
                    <a:pt x="859" y="286"/>
                  </a:cubicBezTo>
                  <a:cubicBezTo>
                    <a:pt x="830" y="342"/>
                    <a:pt x="808" y="404"/>
                    <a:pt x="771" y="453"/>
                  </a:cubicBezTo>
                  <a:cubicBezTo>
                    <a:pt x="588" y="693"/>
                    <a:pt x="259" y="673"/>
                    <a:pt x="70" y="412"/>
                  </a:cubicBezTo>
                  <a:cubicBezTo>
                    <a:pt x="47" y="380"/>
                    <a:pt x="31" y="344"/>
                    <a:pt x="0" y="291"/>
                  </a:cubicBezTo>
                  <a:cubicBezTo>
                    <a:pt x="39" y="302"/>
                    <a:pt x="57" y="306"/>
                    <a:pt x="73" y="312"/>
                  </a:cubicBezTo>
                  <a:cubicBezTo>
                    <a:pt x="114" y="328"/>
                    <a:pt x="154" y="345"/>
                    <a:pt x="195" y="361"/>
                  </a:cubicBezTo>
                  <a:cubicBezTo>
                    <a:pt x="409" y="449"/>
                    <a:pt x="597" y="423"/>
                    <a:pt x="771" y="257"/>
                  </a:cubicBezTo>
                  <a:cubicBezTo>
                    <a:pt x="875" y="158"/>
                    <a:pt x="1002" y="85"/>
                    <a:pt x="1120" y="0"/>
                  </a:cubicBezTo>
                  <a:cubicBezTo>
                    <a:pt x="1168" y="0"/>
                    <a:pt x="1217" y="0"/>
                    <a:pt x="126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188" name="Rectangle 187"/>
          <p:cNvSpPr/>
          <p:nvPr/>
        </p:nvSpPr>
        <p:spPr>
          <a:xfrm>
            <a:off x="3396851" y="3026662"/>
            <a:ext cx="1235611" cy="20835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67" b="0" i="0" u="none" strike="noStrike" kern="0" cap="none" spc="0" normalizeH="0" baseline="0" noProof="0" dirty="0">
                <a:ln>
                  <a:noFill/>
                </a:ln>
                <a:solidFill>
                  <a:srgbClr val="757679"/>
                </a:solidFill>
                <a:effectLst/>
                <a:uLnTx/>
                <a:uFillTx/>
                <a:latin typeface="Arial"/>
                <a:ea typeface="+mn-ea"/>
                <a:cs typeface="+mn-cs"/>
                <a:sym typeface="Arial"/>
              </a:rPr>
              <a:t>Division</a:t>
            </a:r>
          </a:p>
        </p:txBody>
      </p:sp>
      <p:sp>
        <p:nvSpPr>
          <p:cNvPr id="190" name="TextBox 189"/>
          <p:cNvSpPr txBox="1"/>
          <p:nvPr/>
        </p:nvSpPr>
        <p:spPr>
          <a:xfrm>
            <a:off x="10277095" y="3455959"/>
            <a:ext cx="140354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dirty="0">
                <a:ln>
                  <a:noFill/>
                </a:ln>
                <a:solidFill>
                  <a:srgbClr val="0063BE"/>
                </a:solidFill>
                <a:effectLst/>
                <a:uLnTx/>
                <a:uFillTx/>
                <a:latin typeface="Arial"/>
                <a:cs typeface="Arial"/>
                <a:sym typeface="Arial"/>
              </a:rPr>
              <a:t>Supporting Network</a:t>
            </a:r>
          </a:p>
        </p:txBody>
      </p:sp>
      <p:sp>
        <p:nvSpPr>
          <p:cNvPr id="193" name="Rectangle 192"/>
          <p:cNvSpPr/>
          <p:nvPr/>
        </p:nvSpPr>
        <p:spPr>
          <a:xfrm>
            <a:off x="6700443" y="4181957"/>
            <a:ext cx="1041087" cy="28342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67" b="0" i="0" u="none" strike="noStrike" kern="0" cap="none" spc="0" normalizeH="0" baseline="0" noProof="0" dirty="0">
                <a:ln>
                  <a:noFill/>
                </a:ln>
                <a:solidFill>
                  <a:srgbClr val="757679"/>
                </a:solidFill>
                <a:effectLst/>
                <a:uLnTx/>
                <a:uFillTx/>
                <a:latin typeface="Arial"/>
                <a:ea typeface="+mn-ea"/>
                <a:cs typeface="+mn-cs"/>
                <a:sym typeface="Arial"/>
              </a:rPr>
              <a:t>Customers</a:t>
            </a:r>
          </a:p>
        </p:txBody>
      </p:sp>
      <p:sp>
        <p:nvSpPr>
          <p:cNvPr id="194" name="Rectangle 193"/>
          <p:cNvSpPr/>
          <p:nvPr/>
        </p:nvSpPr>
        <p:spPr>
          <a:xfrm>
            <a:off x="7927170" y="4776505"/>
            <a:ext cx="1041087" cy="28342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67" b="0" i="0" u="none" strike="noStrike" kern="0" cap="none" spc="0" normalizeH="0" baseline="0" noProof="0" dirty="0">
                <a:ln>
                  <a:noFill/>
                </a:ln>
                <a:solidFill>
                  <a:srgbClr val="757679"/>
                </a:solidFill>
                <a:effectLst/>
                <a:uLnTx/>
                <a:uFillTx/>
                <a:latin typeface="Arial"/>
                <a:ea typeface="+mn-ea"/>
                <a:cs typeface="+mn-cs"/>
                <a:sym typeface="Arial"/>
              </a:rPr>
              <a:t>Customers’ Customer</a:t>
            </a:r>
          </a:p>
        </p:txBody>
      </p:sp>
      <p:sp>
        <p:nvSpPr>
          <p:cNvPr id="242" name="Arc 241" descr="A red arrow pointing from the Raw material Supplier to the Suppliers."/>
          <p:cNvSpPr/>
          <p:nvPr/>
        </p:nvSpPr>
        <p:spPr>
          <a:xfrm rot="9670004">
            <a:off x="2112973" y="1155088"/>
            <a:ext cx="6158019" cy="3877617"/>
          </a:xfrm>
          <a:prstGeom prst="arc">
            <a:avLst>
              <a:gd name="adj1" fmla="val 14885406"/>
              <a:gd name="adj2" fmla="val 20785384"/>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243" name="Arc 242" descr="A red arrow pointing from the Contract Manufacturer to the manufacturer"/>
          <p:cNvSpPr/>
          <p:nvPr/>
        </p:nvSpPr>
        <p:spPr>
          <a:xfrm rot="2386853">
            <a:off x="-972658" y="3202141"/>
            <a:ext cx="6158019" cy="3877617"/>
          </a:xfrm>
          <a:prstGeom prst="arc">
            <a:avLst>
              <a:gd name="adj1" fmla="val 14885406"/>
              <a:gd name="adj2" fmla="val 17104207"/>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250" name="Arc 249" descr="A red arrow pointing from the suppliers to the manufacturer"/>
          <p:cNvSpPr/>
          <p:nvPr/>
        </p:nvSpPr>
        <p:spPr>
          <a:xfrm rot="20951379">
            <a:off x="309000" y="3947208"/>
            <a:ext cx="6158019" cy="3877617"/>
          </a:xfrm>
          <a:prstGeom prst="arc">
            <a:avLst>
              <a:gd name="adj1" fmla="val 14885406"/>
              <a:gd name="adj2" fmla="val 17104207"/>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251" name="Arc 250" descr="A red Arrow from the RDC to the Retailer"/>
          <p:cNvSpPr/>
          <p:nvPr/>
        </p:nvSpPr>
        <p:spPr>
          <a:xfrm rot="21296996">
            <a:off x="2722573" y="3691326"/>
            <a:ext cx="6158019" cy="3877617"/>
          </a:xfrm>
          <a:prstGeom prst="arc">
            <a:avLst>
              <a:gd name="adj1" fmla="val 14885406"/>
              <a:gd name="adj2" fmla="val 16142185"/>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252" name="Arc 251" descr="A red arrow pointing fromt the manufacturer to the RDC."/>
          <p:cNvSpPr/>
          <p:nvPr/>
        </p:nvSpPr>
        <p:spPr>
          <a:xfrm rot="21296996">
            <a:off x="1781833" y="4150409"/>
            <a:ext cx="6158019" cy="3877617"/>
          </a:xfrm>
          <a:prstGeom prst="arc">
            <a:avLst>
              <a:gd name="adj1" fmla="val 14885406"/>
              <a:gd name="adj2" fmla="val 15545372"/>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253" name="Arc 252" descr="A red arrow pointing from the RDC to the DC."/>
          <p:cNvSpPr/>
          <p:nvPr/>
        </p:nvSpPr>
        <p:spPr>
          <a:xfrm rot="19438425">
            <a:off x="3196707" y="2886053"/>
            <a:ext cx="6158019" cy="3877617"/>
          </a:xfrm>
          <a:prstGeom prst="arc">
            <a:avLst>
              <a:gd name="adj1" fmla="val 14885406"/>
              <a:gd name="adj2" fmla="val 15631658"/>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254" name="Arc 253" descr="Red arrow pointing fromt the Devision to the DC"/>
          <p:cNvSpPr/>
          <p:nvPr/>
        </p:nvSpPr>
        <p:spPr>
          <a:xfrm rot="720124">
            <a:off x="1638840" y="2893578"/>
            <a:ext cx="6158019" cy="3877617"/>
          </a:xfrm>
          <a:prstGeom prst="arc">
            <a:avLst>
              <a:gd name="adj1" fmla="val 14885406"/>
              <a:gd name="adj2" fmla="val 15631658"/>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255" name="Arc 254" descr="A red arrow pointing from the contract Manufacturer to the Divison"/>
          <p:cNvSpPr/>
          <p:nvPr/>
        </p:nvSpPr>
        <p:spPr>
          <a:xfrm rot="21350555">
            <a:off x="667995" y="2942889"/>
            <a:ext cx="6158019" cy="3877617"/>
          </a:xfrm>
          <a:prstGeom prst="arc">
            <a:avLst>
              <a:gd name="adj1" fmla="val 14885406"/>
              <a:gd name="adj2" fmla="val 16086043"/>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256" name="Arc 255" descr="a red arrow pointing fromt eh Retailer to the Customers"/>
          <p:cNvSpPr/>
          <p:nvPr/>
        </p:nvSpPr>
        <p:spPr>
          <a:xfrm rot="861954">
            <a:off x="3437533" y="3774109"/>
            <a:ext cx="6158019" cy="3877617"/>
          </a:xfrm>
          <a:prstGeom prst="arc">
            <a:avLst>
              <a:gd name="adj1" fmla="val 14885406"/>
              <a:gd name="adj2" fmla="val 16142185"/>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257" name="Arc 256" descr="A red arrow pointignfrom the Service Center to the Customers' Customer"/>
          <p:cNvSpPr/>
          <p:nvPr/>
        </p:nvSpPr>
        <p:spPr>
          <a:xfrm rot="2123100">
            <a:off x="2944732" y="3014342"/>
            <a:ext cx="6158019" cy="3761145"/>
          </a:xfrm>
          <a:prstGeom prst="arc">
            <a:avLst>
              <a:gd name="adj1" fmla="val 14885406"/>
              <a:gd name="adj2" fmla="val 18560699"/>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258" name="Arc 257" descr="A red Arrow pointing from the Logistics Procider to the DC"/>
          <p:cNvSpPr/>
          <p:nvPr/>
        </p:nvSpPr>
        <p:spPr>
          <a:xfrm rot="9946404">
            <a:off x="2752675" y="-628558"/>
            <a:ext cx="6158019" cy="3877617"/>
          </a:xfrm>
          <a:prstGeom prst="arc">
            <a:avLst>
              <a:gd name="adj1" fmla="val 14885406"/>
              <a:gd name="adj2" fmla="val 17596897"/>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259" name="Arc 258" descr="a Red Arrow pointing from the OEM to the Division"/>
          <p:cNvSpPr/>
          <p:nvPr/>
        </p:nvSpPr>
        <p:spPr>
          <a:xfrm rot="9946404">
            <a:off x="532568" y="-1012378"/>
            <a:ext cx="6158019" cy="3877617"/>
          </a:xfrm>
          <a:prstGeom prst="arc">
            <a:avLst>
              <a:gd name="adj1" fmla="val 14446035"/>
              <a:gd name="adj2" fmla="val 15692298"/>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260" name="Arc 259" descr="A Green Arrow pointing from the Banks to the Cutomers' Customer"/>
          <p:cNvSpPr/>
          <p:nvPr/>
        </p:nvSpPr>
        <p:spPr>
          <a:xfrm rot="18592409" flipV="1">
            <a:off x="8276767" y="3071176"/>
            <a:ext cx="2188605" cy="731817"/>
          </a:xfrm>
          <a:prstGeom prst="arc">
            <a:avLst>
              <a:gd name="adj1" fmla="val 1734922"/>
              <a:gd name="adj2" fmla="val 10205571"/>
            </a:avLst>
          </a:prstGeom>
          <a:ln>
            <a:solidFill>
              <a:srgbClr val="55A51C"/>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ea typeface="+mn-ea"/>
              <a:cs typeface="+mn-cs"/>
              <a:sym typeface="Arial"/>
            </a:endParaRPr>
          </a:p>
        </p:txBody>
      </p:sp>
      <p:grpSp>
        <p:nvGrpSpPr>
          <p:cNvPr id="36" name="Group 261" descr="a Picture representing banks"/>
          <p:cNvGrpSpPr/>
          <p:nvPr/>
        </p:nvGrpSpPr>
        <p:grpSpPr>
          <a:xfrm>
            <a:off x="3680921" y="1806221"/>
            <a:ext cx="292769" cy="281780"/>
            <a:chOff x="4324350" y="1870076"/>
            <a:chExt cx="271463" cy="255588"/>
          </a:xfrm>
          <a:solidFill>
            <a:schemeClr val="bg1">
              <a:lumMod val="50000"/>
            </a:schemeClr>
          </a:solidFill>
        </p:grpSpPr>
        <p:sp>
          <p:nvSpPr>
            <p:cNvPr id="263" name="Freeform 226"/>
            <p:cNvSpPr>
              <a:spLocks/>
            </p:cNvSpPr>
            <p:nvPr/>
          </p:nvSpPr>
          <p:spPr bwMode="auto">
            <a:xfrm>
              <a:off x="4346575" y="1976438"/>
              <a:ext cx="227013" cy="128588"/>
            </a:xfrm>
            <a:custGeom>
              <a:avLst/>
              <a:gdLst>
                <a:gd name="T0" fmla="*/ 2723 w 2843"/>
                <a:gd name="T1" fmla="*/ 1370 h 1611"/>
                <a:gd name="T2" fmla="*/ 2635 w 2843"/>
                <a:gd name="T3" fmla="*/ 1370 h 1611"/>
                <a:gd name="T4" fmla="*/ 2566 w 2843"/>
                <a:gd name="T5" fmla="*/ 114 h 1611"/>
                <a:gd name="T6" fmla="*/ 2629 w 2843"/>
                <a:gd name="T7" fmla="*/ 114 h 1611"/>
                <a:gd name="T8" fmla="*/ 2686 w 2843"/>
                <a:gd name="T9" fmla="*/ 57 h 1611"/>
                <a:gd name="T10" fmla="*/ 2629 w 2843"/>
                <a:gd name="T11" fmla="*/ 0 h 1611"/>
                <a:gd name="T12" fmla="*/ 2130 w 2843"/>
                <a:gd name="T13" fmla="*/ 0 h 1611"/>
                <a:gd name="T14" fmla="*/ 2073 w 2843"/>
                <a:gd name="T15" fmla="*/ 57 h 1611"/>
                <a:gd name="T16" fmla="*/ 2130 w 2843"/>
                <a:gd name="T17" fmla="*/ 114 h 1611"/>
                <a:gd name="T18" fmla="*/ 2213 w 2843"/>
                <a:gd name="T19" fmla="*/ 114 h 1611"/>
                <a:gd name="T20" fmla="*/ 2142 w 2843"/>
                <a:gd name="T21" fmla="*/ 1370 h 1611"/>
                <a:gd name="T22" fmla="*/ 1655 w 2843"/>
                <a:gd name="T23" fmla="*/ 1370 h 1611"/>
                <a:gd name="T24" fmla="*/ 1586 w 2843"/>
                <a:gd name="T25" fmla="*/ 114 h 1611"/>
                <a:gd name="T26" fmla="*/ 1649 w 2843"/>
                <a:gd name="T27" fmla="*/ 114 h 1611"/>
                <a:gd name="T28" fmla="*/ 1706 w 2843"/>
                <a:gd name="T29" fmla="*/ 57 h 1611"/>
                <a:gd name="T30" fmla="*/ 1649 w 2843"/>
                <a:gd name="T31" fmla="*/ 0 h 1611"/>
                <a:gd name="T32" fmla="*/ 1150 w 2843"/>
                <a:gd name="T33" fmla="*/ 0 h 1611"/>
                <a:gd name="T34" fmla="*/ 1093 w 2843"/>
                <a:gd name="T35" fmla="*/ 57 h 1611"/>
                <a:gd name="T36" fmla="*/ 1150 w 2843"/>
                <a:gd name="T37" fmla="*/ 114 h 1611"/>
                <a:gd name="T38" fmla="*/ 1233 w 2843"/>
                <a:gd name="T39" fmla="*/ 114 h 1611"/>
                <a:gd name="T40" fmla="*/ 1163 w 2843"/>
                <a:gd name="T41" fmla="*/ 1370 h 1611"/>
                <a:gd name="T42" fmla="*/ 682 w 2843"/>
                <a:gd name="T43" fmla="*/ 1370 h 1611"/>
                <a:gd name="T44" fmla="*/ 612 w 2843"/>
                <a:gd name="T45" fmla="*/ 114 h 1611"/>
                <a:gd name="T46" fmla="*/ 688 w 2843"/>
                <a:gd name="T47" fmla="*/ 114 h 1611"/>
                <a:gd name="T48" fmla="*/ 745 w 2843"/>
                <a:gd name="T49" fmla="*/ 57 h 1611"/>
                <a:gd name="T50" fmla="*/ 688 w 2843"/>
                <a:gd name="T51" fmla="*/ 0 h 1611"/>
                <a:gd name="T52" fmla="*/ 189 w 2843"/>
                <a:gd name="T53" fmla="*/ 0 h 1611"/>
                <a:gd name="T54" fmla="*/ 132 w 2843"/>
                <a:gd name="T55" fmla="*/ 57 h 1611"/>
                <a:gd name="T56" fmla="*/ 189 w 2843"/>
                <a:gd name="T57" fmla="*/ 114 h 1611"/>
                <a:gd name="T58" fmla="*/ 260 w 2843"/>
                <a:gd name="T59" fmla="*/ 114 h 1611"/>
                <a:gd name="T60" fmla="*/ 189 w 2843"/>
                <a:gd name="T61" fmla="*/ 1370 h 1611"/>
                <a:gd name="T62" fmla="*/ 121 w 2843"/>
                <a:gd name="T63" fmla="*/ 1370 h 1611"/>
                <a:gd name="T64" fmla="*/ 0 w 2843"/>
                <a:gd name="T65" fmla="*/ 1490 h 1611"/>
                <a:gd name="T66" fmla="*/ 121 w 2843"/>
                <a:gd name="T67" fmla="*/ 1611 h 1611"/>
                <a:gd name="T68" fmla="*/ 2723 w 2843"/>
                <a:gd name="T69" fmla="*/ 1611 h 1611"/>
                <a:gd name="T70" fmla="*/ 2843 w 2843"/>
                <a:gd name="T71" fmla="*/ 1490 h 1611"/>
                <a:gd name="T72" fmla="*/ 2723 w 2843"/>
                <a:gd name="T73" fmla="*/ 1370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43" h="1611">
                  <a:moveTo>
                    <a:pt x="2723" y="1370"/>
                  </a:moveTo>
                  <a:lnTo>
                    <a:pt x="2635" y="1370"/>
                  </a:lnTo>
                  <a:lnTo>
                    <a:pt x="2566" y="114"/>
                  </a:lnTo>
                  <a:lnTo>
                    <a:pt x="2629" y="114"/>
                  </a:lnTo>
                  <a:cubicBezTo>
                    <a:pt x="2660" y="114"/>
                    <a:pt x="2686" y="89"/>
                    <a:pt x="2686" y="57"/>
                  </a:cubicBezTo>
                  <a:cubicBezTo>
                    <a:pt x="2686" y="26"/>
                    <a:pt x="2660" y="0"/>
                    <a:pt x="2629" y="0"/>
                  </a:cubicBezTo>
                  <a:lnTo>
                    <a:pt x="2130" y="0"/>
                  </a:lnTo>
                  <a:cubicBezTo>
                    <a:pt x="2098" y="0"/>
                    <a:pt x="2073" y="26"/>
                    <a:pt x="2073" y="57"/>
                  </a:cubicBezTo>
                  <a:cubicBezTo>
                    <a:pt x="2073" y="89"/>
                    <a:pt x="2098" y="114"/>
                    <a:pt x="2130" y="114"/>
                  </a:cubicBezTo>
                  <a:lnTo>
                    <a:pt x="2213" y="114"/>
                  </a:lnTo>
                  <a:lnTo>
                    <a:pt x="2142" y="1370"/>
                  </a:lnTo>
                  <a:lnTo>
                    <a:pt x="1655" y="1370"/>
                  </a:lnTo>
                  <a:lnTo>
                    <a:pt x="1586" y="114"/>
                  </a:lnTo>
                  <a:lnTo>
                    <a:pt x="1649" y="114"/>
                  </a:lnTo>
                  <a:cubicBezTo>
                    <a:pt x="1681" y="114"/>
                    <a:pt x="1706" y="89"/>
                    <a:pt x="1706" y="57"/>
                  </a:cubicBezTo>
                  <a:cubicBezTo>
                    <a:pt x="1706" y="26"/>
                    <a:pt x="1681" y="0"/>
                    <a:pt x="1649" y="0"/>
                  </a:cubicBezTo>
                  <a:lnTo>
                    <a:pt x="1150" y="0"/>
                  </a:lnTo>
                  <a:cubicBezTo>
                    <a:pt x="1119" y="0"/>
                    <a:pt x="1093" y="26"/>
                    <a:pt x="1093" y="57"/>
                  </a:cubicBezTo>
                  <a:cubicBezTo>
                    <a:pt x="1093" y="89"/>
                    <a:pt x="1119" y="114"/>
                    <a:pt x="1150" y="114"/>
                  </a:cubicBezTo>
                  <a:lnTo>
                    <a:pt x="1233" y="114"/>
                  </a:lnTo>
                  <a:lnTo>
                    <a:pt x="1163" y="1370"/>
                  </a:lnTo>
                  <a:lnTo>
                    <a:pt x="682" y="1370"/>
                  </a:lnTo>
                  <a:lnTo>
                    <a:pt x="612" y="114"/>
                  </a:lnTo>
                  <a:lnTo>
                    <a:pt x="688" y="114"/>
                  </a:lnTo>
                  <a:cubicBezTo>
                    <a:pt x="719" y="114"/>
                    <a:pt x="745" y="89"/>
                    <a:pt x="745" y="57"/>
                  </a:cubicBezTo>
                  <a:cubicBezTo>
                    <a:pt x="745" y="26"/>
                    <a:pt x="719" y="0"/>
                    <a:pt x="688" y="0"/>
                  </a:cubicBezTo>
                  <a:lnTo>
                    <a:pt x="189" y="0"/>
                  </a:lnTo>
                  <a:cubicBezTo>
                    <a:pt x="157" y="0"/>
                    <a:pt x="132" y="26"/>
                    <a:pt x="132" y="57"/>
                  </a:cubicBezTo>
                  <a:cubicBezTo>
                    <a:pt x="132" y="89"/>
                    <a:pt x="157" y="114"/>
                    <a:pt x="189" y="114"/>
                  </a:cubicBezTo>
                  <a:lnTo>
                    <a:pt x="260" y="114"/>
                  </a:lnTo>
                  <a:lnTo>
                    <a:pt x="189" y="1370"/>
                  </a:lnTo>
                  <a:lnTo>
                    <a:pt x="121" y="1370"/>
                  </a:lnTo>
                  <a:cubicBezTo>
                    <a:pt x="54" y="1370"/>
                    <a:pt x="0" y="1424"/>
                    <a:pt x="0" y="1490"/>
                  </a:cubicBezTo>
                  <a:cubicBezTo>
                    <a:pt x="0" y="1557"/>
                    <a:pt x="54" y="1611"/>
                    <a:pt x="121" y="1611"/>
                  </a:cubicBezTo>
                  <a:lnTo>
                    <a:pt x="2723" y="1611"/>
                  </a:lnTo>
                  <a:cubicBezTo>
                    <a:pt x="2789" y="1611"/>
                    <a:pt x="2843" y="1557"/>
                    <a:pt x="2843" y="1490"/>
                  </a:cubicBezTo>
                  <a:cubicBezTo>
                    <a:pt x="2843" y="1424"/>
                    <a:pt x="2789" y="1370"/>
                    <a:pt x="2723" y="13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64" name="Freeform 227"/>
            <p:cNvSpPr>
              <a:spLocks/>
            </p:cNvSpPr>
            <p:nvPr/>
          </p:nvSpPr>
          <p:spPr bwMode="auto">
            <a:xfrm>
              <a:off x="4329113" y="2111376"/>
              <a:ext cx="261938" cy="14288"/>
            </a:xfrm>
            <a:custGeom>
              <a:avLst/>
              <a:gdLst>
                <a:gd name="T0" fmla="*/ 3287 w 3287"/>
                <a:gd name="T1" fmla="*/ 96 h 192"/>
                <a:gd name="T2" fmla="*/ 3191 w 3287"/>
                <a:gd name="T3" fmla="*/ 192 h 192"/>
                <a:gd name="T4" fmla="*/ 96 w 3287"/>
                <a:gd name="T5" fmla="*/ 192 h 192"/>
                <a:gd name="T6" fmla="*/ 0 w 3287"/>
                <a:gd name="T7" fmla="*/ 96 h 192"/>
                <a:gd name="T8" fmla="*/ 0 w 3287"/>
                <a:gd name="T9" fmla="*/ 96 h 192"/>
                <a:gd name="T10" fmla="*/ 96 w 3287"/>
                <a:gd name="T11" fmla="*/ 0 h 192"/>
                <a:gd name="T12" fmla="*/ 3191 w 3287"/>
                <a:gd name="T13" fmla="*/ 0 h 192"/>
                <a:gd name="T14" fmla="*/ 3287 w 3287"/>
                <a:gd name="T15" fmla="*/ 96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7" h="192">
                  <a:moveTo>
                    <a:pt x="3287" y="96"/>
                  </a:moveTo>
                  <a:cubicBezTo>
                    <a:pt x="3287" y="149"/>
                    <a:pt x="3244" y="192"/>
                    <a:pt x="3191" y="192"/>
                  </a:cubicBezTo>
                  <a:lnTo>
                    <a:pt x="96" y="192"/>
                  </a:lnTo>
                  <a:cubicBezTo>
                    <a:pt x="43" y="192"/>
                    <a:pt x="0" y="149"/>
                    <a:pt x="0" y="96"/>
                  </a:cubicBezTo>
                  <a:lnTo>
                    <a:pt x="0" y="96"/>
                  </a:lnTo>
                  <a:cubicBezTo>
                    <a:pt x="0" y="43"/>
                    <a:pt x="43" y="0"/>
                    <a:pt x="96" y="0"/>
                  </a:cubicBezTo>
                  <a:lnTo>
                    <a:pt x="3191" y="0"/>
                  </a:lnTo>
                  <a:cubicBezTo>
                    <a:pt x="3244" y="0"/>
                    <a:pt x="3287" y="43"/>
                    <a:pt x="3287"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308" name="Freeform 228"/>
            <p:cNvSpPr>
              <a:spLocks noEditPoints="1"/>
            </p:cNvSpPr>
            <p:nvPr/>
          </p:nvSpPr>
          <p:spPr bwMode="auto">
            <a:xfrm>
              <a:off x="4324350" y="1870076"/>
              <a:ext cx="271463" cy="93663"/>
            </a:xfrm>
            <a:custGeom>
              <a:avLst/>
              <a:gdLst>
                <a:gd name="T0" fmla="*/ 1736 w 3402"/>
                <a:gd name="T1" fmla="*/ 1004 h 1184"/>
                <a:gd name="T2" fmla="*/ 1736 w 3402"/>
                <a:gd name="T3" fmla="*/ 923 h 1184"/>
                <a:gd name="T4" fmla="*/ 1877 w 3402"/>
                <a:gd name="T5" fmla="*/ 777 h 1184"/>
                <a:gd name="T6" fmla="*/ 1745 w 3402"/>
                <a:gd name="T7" fmla="*/ 630 h 1184"/>
                <a:gd name="T8" fmla="*/ 1650 w 3402"/>
                <a:gd name="T9" fmla="*/ 562 h 1184"/>
                <a:gd name="T10" fmla="*/ 1718 w 3402"/>
                <a:gd name="T11" fmla="*/ 518 h 1184"/>
                <a:gd name="T12" fmla="*/ 1832 w 3402"/>
                <a:gd name="T13" fmla="*/ 545 h 1184"/>
                <a:gd name="T14" fmla="*/ 1855 w 3402"/>
                <a:gd name="T15" fmla="*/ 456 h 1184"/>
                <a:gd name="T16" fmla="*/ 1740 w 3402"/>
                <a:gd name="T17" fmla="*/ 430 h 1184"/>
                <a:gd name="T18" fmla="*/ 1740 w 3402"/>
                <a:gd name="T19" fmla="*/ 360 h 1184"/>
                <a:gd name="T20" fmla="*/ 1663 w 3402"/>
                <a:gd name="T21" fmla="*/ 360 h 1184"/>
                <a:gd name="T22" fmla="*/ 1663 w 3402"/>
                <a:gd name="T23" fmla="*/ 435 h 1184"/>
                <a:gd name="T24" fmla="*/ 1530 w 3402"/>
                <a:gd name="T25" fmla="*/ 576 h 1184"/>
                <a:gd name="T26" fmla="*/ 1672 w 3402"/>
                <a:gd name="T27" fmla="*/ 720 h 1184"/>
                <a:gd name="T28" fmla="*/ 1755 w 3402"/>
                <a:gd name="T29" fmla="*/ 788 h 1184"/>
                <a:gd name="T30" fmla="*/ 1680 w 3402"/>
                <a:gd name="T31" fmla="*/ 837 h 1184"/>
                <a:gd name="T32" fmla="*/ 1549 w 3402"/>
                <a:gd name="T33" fmla="*/ 803 h 1184"/>
                <a:gd name="T34" fmla="*/ 1525 w 3402"/>
                <a:gd name="T35" fmla="*/ 895 h 1184"/>
                <a:gd name="T36" fmla="*/ 1659 w 3402"/>
                <a:gd name="T37" fmla="*/ 929 h 1184"/>
                <a:gd name="T38" fmla="*/ 1659 w 3402"/>
                <a:gd name="T39" fmla="*/ 1004 h 1184"/>
                <a:gd name="T40" fmla="*/ 1736 w 3402"/>
                <a:gd name="T41" fmla="*/ 1004 h 1184"/>
                <a:gd name="T42" fmla="*/ 3402 w 3402"/>
                <a:gd name="T43" fmla="*/ 925 h 1184"/>
                <a:gd name="T44" fmla="*/ 3245 w 3402"/>
                <a:gd name="T45" fmla="*/ 1184 h 1184"/>
                <a:gd name="T46" fmla="*/ 102 w 3402"/>
                <a:gd name="T47" fmla="*/ 1184 h 1184"/>
                <a:gd name="T48" fmla="*/ 0 w 3402"/>
                <a:gd name="T49" fmla="*/ 907 h 1184"/>
                <a:gd name="T50" fmla="*/ 1695 w 3402"/>
                <a:gd name="T51" fmla="*/ 0 h 1184"/>
                <a:gd name="T52" fmla="*/ 3402 w 3402"/>
                <a:gd name="T53" fmla="*/ 925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02" h="1184">
                  <a:moveTo>
                    <a:pt x="1736" y="1004"/>
                  </a:moveTo>
                  <a:lnTo>
                    <a:pt x="1736" y="923"/>
                  </a:lnTo>
                  <a:cubicBezTo>
                    <a:pt x="1827" y="907"/>
                    <a:pt x="1877" y="848"/>
                    <a:pt x="1877" y="777"/>
                  </a:cubicBezTo>
                  <a:cubicBezTo>
                    <a:pt x="1877" y="706"/>
                    <a:pt x="1839" y="663"/>
                    <a:pt x="1745" y="630"/>
                  </a:cubicBezTo>
                  <a:cubicBezTo>
                    <a:pt x="1678" y="605"/>
                    <a:pt x="1650" y="588"/>
                    <a:pt x="1650" y="562"/>
                  </a:cubicBezTo>
                  <a:cubicBezTo>
                    <a:pt x="1650" y="540"/>
                    <a:pt x="1667" y="518"/>
                    <a:pt x="1718" y="518"/>
                  </a:cubicBezTo>
                  <a:cubicBezTo>
                    <a:pt x="1775" y="518"/>
                    <a:pt x="1811" y="536"/>
                    <a:pt x="1832" y="545"/>
                  </a:cubicBezTo>
                  <a:lnTo>
                    <a:pt x="1855" y="456"/>
                  </a:lnTo>
                  <a:cubicBezTo>
                    <a:pt x="1828" y="443"/>
                    <a:pt x="1793" y="432"/>
                    <a:pt x="1740" y="430"/>
                  </a:cubicBezTo>
                  <a:lnTo>
                    <a:pt x="1740" y="360"/>
                  </a:lnTo>
                  <a:lnTo>
                    <a:pt x="1663" y="360"/>
                  </a:lnTo>
                  <a:lnTo>
                    <a:pt x="1663" y="435"/>
                  </a:lnTo>
                  <a:cubicBezTo>
                    <a:pt x="1579" y="452"/>
                    <a:pt x="1530" y="506"/>
                    <a:pt x="1530" y="576"/>
                  </a:cubicBezTo>
                  <a:cubicBezTo>
                    <a:pt x="1530" y="652"/>
                    <a:pt x="1587" y="692"/>
                    <a:pt x="1672" y="720"/>
                  </a:cubicBezTo>
                  <a:cubicBezTo>
                    <a:pt x="1730" y="739"/>
                    <a:pt x="1755" y="759"/>
                    <a:pt x="1755" y="788"/>
                  </a:cubicBezTo>
                  <a:cubicBezTo>
                    <a:pt x="1755" y="820"/>
                    <a:pt x="1724" y="837"/>
                    <a:pt x="1680" y="837"/>
                  </a:cubicBezTo>
                  <a:cubicBezTo>
                    <a:pt x="1628" y="837"/>
                    <a:pt x="1582" y="821"/>
                    <a:pt x="1549" y="803"/>
                  </a:cubicBezTo>
                  <a:lnTo>
                    <a:pt x="1525" y="895"/>
                  </a:lnTo>
                  <a:cubicBezTo>
                    <a:pt x="1555" y="912"/>
                    <a:pt x="1606" y="926"/>
                    <a:pt x="1659" y="929"/>
                  </a:cubicBezTo>
                  <a:lnTo>
                    <a:pt x="1659" y="1004"/>
                  </a:lnTo>
                  <a:lnTo>
                    <a:pt x="1736" y="1004"/>
                  </a:lnTo>
                  <a:close/>
                  <a:moveTo>
                    <a:pt x="3402" y="925"/>
                  </a:moveTo>
                  <a:lnTo>
                    <a:pt x="3245" y="1184"/>
                  </a:lnTo>
                  <a:lnTo>
                    <a:pt x="102" y="1184"/>
                  </a:lnTo>
                  <a:lnTo>
                    <a:pt x="0" y="907"/>
                  </a:lnTo>
                  <a:lnTo>
                    <a:pt x="1695" y="0"/>
                  </a:lnTo>
                  <a:lnTo>
                    <a:pt x="3402" y="9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310" name="Arc 309" descr="a Green arrow pointing from the banks to the Manufacturer"/>
          <p:cNvSpPr/>
          <p:nvPr/>
        </p:nvSpPr>
        <p:spPr>
          <a:xfrm rot="17071821" flipV="1">
            <a:off x="1957110" y="2535597"/>
            <a:ext cx="4269657" cy="1087636"/>
          </a:xfrm>
          <a:prstGeom prst="arc">
            <a:avLst>
              <a:gd name="adj1" fmla="val 2171132"/>
              <a:gd name="adj2" fmla="val 9539540"/>
            </a:avLst>
          </a:prstGeom>
          <a:ln>
            <a:solidFill>
              <a:srgbClr val="55A51C"/>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312" name="Freeform 20" descr="a picture representing Licensing"/>
          <p:cNvSpPr>
            <a:spLocks noEditPoints="1"/>
          </p:cNvSpPr>
          <p:nvPr/>
        </p:nvSpPr>
        <p:spPr bwMode="auto">
          <a:xfrm>
            <a:off x="3867936" y="5855171"/>
            <a:ext cx="256273" cy="185928"/>
          </a:xfrm>
          <a:custGeom>
            <a:avLst/>
            <a:gdLst>
              <a:gd name="T0" fmla="*/ 525 w 2288"/>
              <a:gd name="T1" fmla="*/ 935 h 2041"/>
              <a:gd name="T2" fmla="*/ 554 w 2288"/>
              <a:gd name="T3" fmla="*/ 1578 h 2041"/>
              <a:gd name="T4" fmla="*/ 525 w 2288"/>
              <a:gd name="T5" fmla="*/ 1550 h 2041"/>
              <a:gd name="T6" fmla="*/ 443 w 2288"/>
              <a:gd name="T7" fmla="*/ 758 h 2041"/>
              <a:gd name="T8" fmla="*/ 197 w 2288"/>
              <a:gd name="T9" fmla="*/ 1870 h 2041"/>
              <a:gd name="T10" fmla="*/ 174 w 2288"/>
              <a:gd name="T11" fmla="*/ 1855 h 2041"/>
              <a:gd name="T12" fmla="*/ 176 w 2288"/>
              <a:gd name="T13" fmla="*/ 182 h 2041"/>
              <a:gd name="T14" fmla="*/ 1401 w 2288"/>
              <a:gd name="T15" fmla="*/ 172 h 2041"/>
              <a:gd name="T16" fmla="*/ 1425 w 2288"/>
              <a:gd name="T17" fmla="*/ 187 h 2041"/>
              <a:gd name="T18" fmla="*/ 1546 w 2288"/>
              <a:gd name="T19" fmla="*/ 122 h 2041"/>
              <a:gd name="T20" fmla="*/ 1541 w 2288"/>
              <a:gd name="T21" fmla="*/ 59 h 2041"/>
              <a:gd name="T22" fmla="*/ 1477 w 2288"/>
              <a:gd name="T23" fmla="*/ 16 h 2041"/>
              <a:gd name="T24" fmla="*/ 1401 w 2288"/>
              <a:gd name="T25" fmla="*/ 0 h 2041"/>
              <a:gd name="T26" fmla="*/ 104 w 2288"/>
              <a:gd name="T27" fmla="*/ 24 h 2041"/>
              <a:gd name="T28" fmla="*/ 24 w 2288"/>
              <a:gd name="T29" fmla="*/ 104 h 2041"/>
              <a:gd name="T30" fmla="*/ 0 w 2288"/>
              <a:gd name="T31" fmla="*/ 1845 h 2041"/>
              <a:gd name="T32" fmla="*/ 34 w 2288"/>
              <a:gd name="T33" fmla="*/ 1954 h 2041"/>
              <a:gd name="T34" fmla="*/ 121 w 2288"/>
              <a:gd name="T35" fmla="*/ 2026 h 2041"/>
              <a:gd name="T36" fmla="*/ 850 w 2288"/>
              <a:gd name="T37" fmla="*/ 1870 h 2041"/>
              <a:gd name="T38" fmla="*/ 672 w 2288"/>
              <a:gd name="T39" fmla="*/ 1509 h 2041"/>
              <a:gd name="T40" fmla="*/ 1270 w 2288"/>
              <a:gd name="T41" fmla="*/ 417 h 2041"/>
              <a:gd name="T42" fmla="*/ 1191 w 2288"/>
              <a:gd name="T43" fmla="*/ 408 h 2041"/>
              <a:gd name="T44" fmla="*/ 469 w 2288"/>
              <a:gd name="T45" fmla="*/ 430 h 2041"/>
              <a:gd name="T46" fmla="*/ 397 w 2288"/>
              <a:gd name="T47" fmla="*/ 400 h 2041"/>
              <a:gd name="T48" fmla="*/ 334 w 2288"/>
              <a:gd name="T49" fmla="*/ 425 h 2041"/>
              <a:gd name="T50" fmla="*/ 409 w 2288"/>
              <a:gd name="T51" fmla="*/ 481 h 2041"/>
              <a:gd name="T52" fmla="*/ 1129 w 2288"/>
              <a:gd name="T53" fmla="*/ 494 h 2041"/>
              <a:gd name="T54" fmla="*/ 1208 w 2288"/>
              <a:gd name="T55" fmla="*/ 472 h 2041"/>
              <a:gd name="T56" fmla="*/ 1270 w 2288"/>
              <a:gd name="T57" fmla="*/ 417 h 2041"/>
              <a:gd name="T58" fmla="*/ 1462 w 2288"/>
              <a:gd name="T59" fmla="*/ 1838 h 2041"/>
              <a:gd name="T60" fmla="*/ 2054 w 2288"/>
              <a:gd name="T61" fmla="*/ 110 h 2041"/>
              <a:gd name="T62" fmla="*/ 1955 w 2288"/>
              <a:gd name="T63" fmla="*/ 84 h 2041"/>
              <a:gd name="T64" fmla="*/ 1855 w 2288"/>
              <a:gd name="T65" fmla="*/ 84 h 2041"/>
              <a:gd name="T66" fmla="*/ 1760 w 2288"/>
              <a:gd name="T67" fmla="*/ 110 h 2041"/>
              <a:gd name="T68" fmla="*/ 1674 w 2288"/>
              <a:gd name="T69" fmla="*/ 160 h 2041"/>
              <a:gd name="T70" fmla="*/ 2262 w 2288"/>
              <a:gd name="T71" fmla="*/ 602 h 2041"/>
              <a:gd name="T72" fmla="*/ 2286 w 2288"/>
              <a:gd name="T73" fmla="*/ 504 h 2041"/>
              <a:gd name="T74" fmla="*/ 2283 w 2288"/>
              <a:gd name="T75" fmla="*/ 404 h 2041"/>
              <a:gd name="T76" fmla="*/ 2256 w 2288"/>
              <a:gd name="T77" fmla="*/ 309 h 2041"/>
              <a:gd name="T78" fmla="*/ 2205 w 2288"/>
              <a:gd name="T79" fmla="*/ 223 h 2041"/>
              <a:gd name="T80" fmla="*/ 2130 w 2288"/>
              <a:gd name="T81" fmla="*/ 153 h 2041"/>
              <a:gd name="T82" fmla="*/ 1482 w 2288"/>
              <a:gd name="T83" fmla="*/ 1563 h 2041"/>
              <a:gd name="T84" fmla="*/ 1596 w 2288"/>
              <a:gd name="T85" fmla="*/ 527 h 2041"/>
              <a:gd name="T86" fmla="*/ 1620 w 2288"/>
              <a:gd name="T87" fmla="*/ 560 h 2041"/>
              <a:gd name="T88" fmla="*/ 1623 w 2288"/>
              <a:gd name="T89" fmla="*/ 599 h 2041"/>
              <a:gd name="T90" fmla="*/ 1225 w 2288"/>
              <a:gd name="T91" fmla="*/ 1276 h 2041"/>
              <a:gd name="T92" fmla="*/ 1192 w 2288"/>
              <a:gd name="T93" fmla="*/ 1296 h 2041"/>
              <a:gd name="T94" fmla="*/ 1152 w 2288"/>
              <a:gd name="T95" fmla="*/ 1295 h 2041"/>
              <a:gd name="T96" fmla="*/ 1119 w 2288"/>
              <a:gd name="T97" fmla="*/ 1271 h 2041"/>
              <a:gd name="T98" fmla="*/ 1106 w 2288"/>
              <a:gd name="T99" fmla="*/ 1234 h 2041"/>
              <a:gd name="T100" fmla="*/ 1116 w 2288"/>
              <a:gd name="T101" fmla="*/ 1195 h 2041"/>
              <a:gd name="T102" fmla="*/ 1520 w 2288"/>
              <a:gd name="T103" fmla="*/ 524 h 2041"/>
              <a:gd name="T104" fmla="*/ 1558 w 2288"/>
              <a:gd name="T105" fmla="*/ 514 h 2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88" h="2041">
                <a:moveTo>
                  <a:pt x="554" y="670"/>
                </a:moveTo>
                <a:lnTo>
                  <a:pt x="255" y="670"/>
                </a:lnTo>
                <a:lnTo>
                  <a:pt x="255" y="963"/>
                </a:lnTo>
                <a:lnTo>
                  <a:pt x="554" y="963"/>
                </a:lnTo>
                <a:lnTo>
                  <a:pt x="554" y="670"/>
                </a:lnTo>
                <a:close/>
                <a:moveTo>
                  <a:pt x="525" y="935"/>
                </a:moveTo>
                <a:lnTo>
                  <a:pt x="284" y="935"/>
                </a:lnTo>
                <a:lnTo>
                  <a:pt x="284" y="699"/>
                </a:lnTo>
                <a:lnTo>
                  <a:pt x="525" y="699"/>
                </a:lnTo>
                <a:lnTo>
                  <a:pt x="525" y="935"/>
                </a:lnTo>
                <a:close/>
                <a:moveTo>
                  <a:pt x="255" y="1578"/>
                </a:moveTo>
                <a:lnTo>
                  <a:pt x="554" y="1578"/>
                </a:lnTo>
                <a:lnTo>
                  <a:pt x="554" y="1284"/>
                </a:lnTo>
                <a:lnTo>
                  <a:pt x="255" y="1284"/>
                </a:lnTo>
                <a:lnTo>
                  <a:pt x="255" y="1578"/>
                </a:lnTo>
                <a:close/>
                <a:moveTo>
                  <a:pt x="284" y="1313"/>
                </a:moveTo>
                <a:lnTo>
                  <a:pt x="525" y="1313"/>
                </a:lnTo>
                <a:lnTo>
                  <a:pt x="525" y="1550"/>
                </a:lnTo>
                <a:lnTo>
                  <a:pt x="284" y="1550"/>
                </a:lnTo>
                <a:lnTo>
                  <a:pt x="284" y="1313"/>
                </a:lnTo>
                <a:close/>
                <a:moveTo>
                  <a:pt x="385" y="893"/>
                </a:moveTo>
                <a:lnTo>
                  <a:pt x="398" y="876"/>
                </a:lnTo>
                <a:lnTo>
                  <a:pt x="480" y="741"/>
                </a:lnTo>
                <a:lnTo>
                  <a:pt x="443" y="758"/>
                </a:lnTo>
                <a:lnTo>
                  <a:pt x="390" y="844"/>
                </a:lnTo>
                <a:lnTo>
                  <a:pt x="348" y="782"/>
                </a:lnTo>
                <a:lnTo>
                  <a:pt x="325" y="751"/>
                </a:lnTo>
                <a:lnTo>
                  <a:pt x="376" y="875"/>
                </a:lnTo>
                <a:lnTo>
                  <a:pt x="385" y="893"/>
                </a:lnTo>
                <a:close/>
                <a:moveTo>
                  <a:pt x="197" y="1870"/>
                </a:moveTo>
                <a:lnTo>
                  <a:pt x="192" y="1869"/>
                </a:lnTo>
                <a:lnTo>
                  <a:pt x="187" y="1868"/>
                </a:lnTo>
                <a:lnTo>
                  <a:pt x="182" y="1865"/>
                </a:lnTo>
                <a:lnTo>
                  <a:pt x="179" y="1863"/>
                </a:lnTo>
                <a:lnTo>
                  <a:pt x="176" y="1859"/>
                </a:lnTo>
                <a:lnTo>
                  <a:pt x="174" y="1855"/>
                </a:lnTo>
                <a:lnTo>
                  <a:pt x="172" y="1850"/>
                </a:lnTo>
                <a:lnTo>
                  <a:pt x="172" y="1845"/>
                </a:lnTo>
                <a:lnTo>
                  <a:pt x="172" y="197"/>
                </a:lnTo>
                <a:lnTo>
                  <a:pt x="172" y="192"/>
                </a:lnTo>
                <a:lnTo>
                  <a:pt x="174" y="187"/>
                </a:lnTo>
                <a:lnTo>
                  <a:pt x="176" y="182"/>
                </a:lnTo>
                <a:lnTo>
                  <a:pt x="179" y="179"/>
                </a:lnTo>
                <a:lnTo>
                  <a:pt x="182" y="176"/>
                </a:lnTo>
                <a:lnTo>
                  <a:pt x="187" y="174"/>
                </a:lnTo>
                <a:lnTo>
                  <a:pt x="192" y="173"/>
                </a:lnTo>
                <a:lnTo>
                  <a:pt x="197" y="172"/>
                </a:lnTo>
                <a:lnTo>
                  <a:pt x="1401" y="172"/>
                </a:lnTo>
                <a:lnTo>
                  <a:pt x="1406" y="173"/>
                </a:lnTo>
                <a:lnTo>
                  <a:pt x="1411" y="174"/>
                </a:lnTo>
                <a:lnTo>
                  <a:pt x="1416" y="176"/>
                </a:lnTo>
                <a:lnTo>
                  <a:pt x="1419" y="179"/>
                </a:lnTo>
                <a:lnTo>
                  <a:pt x="1423" y="182"/>
                </a:lnTo>
                <a:lnTo>
                  <a:pt x="1425" y="187"/>
                </a:lnTo>
                <a:lnTo>
                  <a:pt x="1426" y="192"/>
                </a:lnTo>
                <a:lnTo>
                  <a:pt x="1426" y="197"/>
                </a:lnTo>
                <a:lnTo>
                  <a:pt x="1426" y="262"/>
                </a:lnTo>
                <a:lnTo>
                  <a:pt x="1524" y="147"/>
                </a:lnTo>
                <a:lnTo>
                  <a:pt x="1536" y="134"/>
                </a:lnTo>
                <a:lnTo>
                  <a:pt x="1546" y="122"/>
                </a:lnTo>
                <a:lnTo>
                  <a:pt x="1558" y="110"/>
                </a:lnTo>
                <a:lnTo>
                  <a:pt x="1570" y="98"/>
                </a:lnTo>
                <a:lnTo>
                  <a:pt x="1564" y="87"/>
                </a:lnTo>
                <a:lnTo>
                  <a:pt x="1557" y="78"/>
                </a:lnTo>
                <a:lnTo>
                  <a:pt x="1549" y="67"/>
                </a:lnTo>
                <a:lnTo>
                  <a:pt x="1541" y="59"/>
                </a:lnTo>
                <a:lnTo>
                  <a:pt x="1531" y="50"/>
                </a:lnTo>
                <a:lnTo>
                  <a:pt x="1521" y="42"/>
                </a:lnTo>
                <a:lnTo>
                  <a:pt x="1511" y="35"/>
                </a:lnTo>
                <a:lnTo>
                  <a:pt x="1500" y="28"/>
                </a:lnTo>
                <a:lnTo>
                  <a:pt x="1489" y="22"/>
                </a:lnTo>
                <a:lnTo>
                  <a:pt x="1477" y="16"/>
                </a:lnTo>
                <a:lnTo>
                  <a:pt x="1466" y="11"/>
                </a:lnTo>
                <a:lnTo>
                  <a:pt x="1454" y="7"/>
                </a:lnTo>
                <a:lnTo>
                  <a:pt x="1441" y="5"/>
                </a:lnTo>
                <a:lnTo>
                  <a:pt x="1429" y="3"/>
                </a:lnTo>
                <a:lnTo>
                  <a:pt x="1414" y="1"/>
                </a:lnTo>
                <a:lnTo>
                  <a:pt x="1401" y="0"/>
                </a:lnTo>
                <a:lnTo>
                  <a:pt x="197" y="0"/>
                </a:lnTo>
                <a:lnTo>
                  <a:pt x="176" y="1"/>
                </a:lnTo>
                <a:lnTo>
                  <a:pt x="157" y="5"/>
                </a:lnTo>
                <a:lnTo>
                  <a:pt x="138" y="10"/>
                </a:lnTo>
                <a:lnTo>
                  <a:pt x="121" y="16"/>
                </a:lnTo>
                <a:lnTo>
                  <a:pt x="104" y="24"/>
                </a:lnTo>
                <a:lnTo>
                  <a:pt x="87" y="35"/>
                </a:lnTo>
                <a:lnTo>
                  <a:pt x="72" y="45"/>
                </a:lnTo>
                <a:lnTo>
                  <a:pt x="59" y="59"/>
                </a:lnTo>
                <a:lnTo>
                  <a:pt x="46" y="72"/>
                </a:lnTo>
                <a:lnTo>
                  <a:pt x="34" y="87"/>
                </a:lnTo>
                <a:lnTo>
                  <a:pt x="24" y="104"/>
                </a:lnTo>
                <a:lnTo>
                  <a:pt x="16" y="120"/>
                </a:lnTo>
                <a:lnTo>
                  <a:pt x="10" y="138"/>
                </a:lnTo>
                <a:lnTo>
                  <a:pt x="4" y="157"/>
                </a:lnTo>
                <a:lnTo>
                  <a:pt x="2" y="176"/>
                </a:lnTo>
                <a:lnTo>
                  <a:pt x="0" y="197"/>
                </a:lnTo>
                <a:lnTo>
                  <a:pt x="0" y="1845"/>
                </a:lnTo>
                <a:lnTo>
                  <a:pt x="2" y="1865"/>
                </a:lnTo>
                <a:lnTo>
                  <a:pt x="4" y="1884"/>
                </a:lnTo>
                <a:lnTo>
                  <a:pt x="10" y="1903"/>
                </a:lnTo>
                <a:lnTo>
                  <a:pt x="16" y="1921"/>
                </a:lnTo>
                <a:lnTo>
                  <a:pt x="24" y="1938"/>
                </a:lnTo>
                <a:lnTo>
                  <a:pt x="34" y="1954"/>
                </a:lnTo>
                <a:lnTo>
                  <a:pt x="46" y="1970"/>
                </a:lnTo>
                <a:lnTo>
                  <a:pt x="59" y="1983"/>
                </a:lnTo>
                <a:lnTo>
                  <a:pt x="72" y="1996"/>
                </a:lnTo>
                <a:lnTo>
                  <a:pt x="87" y="2007"/>
                </a:lnTo>
                <a:lnTo>
                  <a:pt x="104" y="2018"/>
                </a:lnTo>
                <a:lnTo>
                  <a:pt x="121" y="2026"/>
                </a:lnTo>
                <a:lnTo>
                  <a:pt x="138" y="2032"/>
                </a:lnTo>
                <a:lnTo>
                  <a:pt x="157" y="2037"/>
                </a:lnTo>
                <a:lnTo>
                  <a:pt x="176" y="2040"/>
                </a:lnTo>
                <a:lnTo>
                  <a:pt x="197" y="2041"/>
                </a:lnTo>
                <a:lnTo>
                  <a:pt x="870" y="2041"/>
                </a:lnTo>
                <a:lnTo>
                  <a:pt x="850" y="1870"/>
                </a:lnTo>
                <a:lnTo>
                  <a:pt x="197" y="1870"/>
                </a:lnTo>
                <a:close/>
                <a:moveTo>
                  <a:pt x="672" y="1509"/>
                </a:moveTo>
                <a:lnTo>
                  <a:pt x="723" y="1509"/>
                </a:lnTo>
                <a:lnTo>
                  <a:pt x="739" y="1481"/>
                </a:lnTo>
                <a:lnTo>
                  <a:pt x="672" y="1481"/>
                </a:lnTo>
                <a:lnTo>
                  <a:pt x="672" y="1509"/>
                </a:lnTo>
                <a:close/>
                <a:moveTo>
                  <a:pt x="1108" y="856"/>
                </a:moveTo>
                <a:lnTo>
                  <a:pt x="672" y="856"/>
                </a:lnTo>
                <a:lnTo>
                  <a:pt x="672" y="885"/>
                </a:lnTo>
                <a:lnTo>
                  <a:pt x="1092" y="885"/>
                </a:lnTo>
                <a:lnTo>
                  <a:pt x="1108" y="856"/>
                </a:lnTo>
                <a:close/>
                <a:moveTo>
                  <a:pt x="1270" y="417"/>
                </a:moveTo>
                <a:lnTo>
                  <a:pt x="1380" y="250"/>
                </a:lnTo>
                <a:lnTo>
                  <a:pt x="1304" y="250"/>
                </a:lnTo>
                <a:lnTo>
                  <a:pt x="1218" y="382"/>
                </a:lnTo>
                <a:lnTo>
                  <a:pt x="1211" y="392"/>
                </a:lnTo>
                <a:lnTo>
                  <a:pt x="1201" y="400"/>
                </a:lnTo>
                <a:lnTo>
                  <a:pt x="1191" y="408"/>
                </a:lnTo>
                <a:lnTo>
                  <a:pt x="1179" y="416"/>
                </a:lnTo>
                <a:lnTo>
                  <a:pt x="1166" y="422"/>
                </a:lnTo>
                <a:lnTo>
                  <a:pt x="1154" y="426"/>
                </a:lnTo>
                <a:lnTo>
                  <a:pt x="1141" y="430"/>
                </a:lnTo>
                <a:lnTo>
                  <a:pt x="1129" y="430"/>
                </a:lnTo>
                <a:lnTo>
                  <a:pt x="469" y="430"/>
                </a:lnTo>
                <a:lnTo>
                  <a:pt x="457" y="430"/>
                </a:lnTo>
                <a:lnTo>
                  <a:pt x="445" y="426"/>
                </a:lnTo>
                <a:lnTo>
                  <a:pt x="432" y="422"/>
                </a:lnTo>
                <a:lnTo>
                  <a:pt x="419" y="416"/>
                </a:lnTo>
                <a:lnTo>
                  <a:pt x="407" y="408"/>
                </a:lnTo>
                <a:lnTo>
                  <a:pt x="397" y="400"/>
                </a:lnTo>
                <a:lnTo>
                  <a:pt x="388" y="392"/>
                </a:lnTo>
                <a:lnTo>
                  <a:pt x="381" y="382"/>
                </a:lnTo>
                <a:lnTo>
                  <a:pt x="294" y="250"/>
                </a:lnTo>
                <a:lnTo>
                  <a:pt x="219" y="250"/>
                </a:lnTo>
                <a:lnTo>
                  <a:pt x="328" y="417"/>
                </a:lnTo>
                <a:lnTo>
                  <a:pt x="334" y="425"/>
                </a:lnTo>
                <a:lnTo>
                  <a:pt x="340" y="432"/>
                </a:lnTo>
                <a:lnTo>
                  <a:pt x="347" y="441"/>
                </a:lnTo>
                <a:lnTo>
                  <a:pt x="354" y="448"/>
                </a:lnTo>
                <a:lnTo>
                  <a:pt x="372" y="461"/>
                </a:lnTo>
                <a:lnTo>
                  <a:pt x="390" y="472"/>
                </a:lnTo>
                <a:lnTo>
                  <a:pt x="409" y="481"/>
                </a:lnTo>
                <a:lnTo>
                  <a:pt x="429" y="488"/>
                </a:lnTo>
                <a:lnTo>
                  <a:pt x="440" y="491"/>
                </a:lnTo>
                <a:lnTo>
                  <a:pt x="449" y="493"/>
                </a:lnTo>
                <a:lnTo>
                  <a:pt x="460" y="493"/>
                </a:lnTo>
                <a:lnTo>
                  <a:pt x="469" y="494"/>
                </a:lnTo>
                <a:lnTo>
                  <a:pt x="1129" y="494"/>
                </a:lnTo>
                <a:lnTo>
                  <a:pt x="1139" y="493"/>
                </a:lnTo>
                <a:lnTo>
                  <a:pt x="1149" y="493"/>
                </a:lnTo>
                <a:lnTo>
                  <a:pt x="1158" y="491"/>
                </a:lnTo>
                <a:lnTo>
                  <a:pt x="1169" y="488"/>
                </a:lnTo>
                <a:lnTo>
                  <a:pt x="1189" y="481"/>
                </a:lnTo>
                <a:lnTo>
                  <a:pt x="1208" y="472"/>
                </a:lnTo>
                <a:lnTo>
                  <a:pt x="1227" y="461"/>
                </a:lnTo>
                <a:lnTo>
                  <a:pt x="1244" y="448"/>
                </a:lnTo>
                <a:lnTo>
                  <a:pt x="1251" y="441"/>
                </a:lnTo>
                <a:lnTo>
                  <a:pt x="1258" y="432"/>
                </a:lnTo>
                <a:lnTo>
                  <a:pt x="1266" y="425"/>
                </a:lnTo>
                <a:lnTo>
                  <a:pt x="1270" y="417"/>
                </a:lnTo>
                <a:close/>
                <a:moveTo>
                  <a:pt x="1207" y="1890"/>
                </a:moveTo>
                <a:lnTo>
                  <a:pt x="1001" y="1769"/>
                </a:lnTo>
                <a:lnTo>
                  <a:pt x="973" y="1517"/>
                </a:lnTo>
                <a:lnTo>
                  <a:pt x="924" y="1520"/>
                </a:lnTo>
                <a:lnTo>
                  <a:pt x="985" y="2033"/>
                </a:lnTo>
                <a:lnTo>
                  <a:pt x="1462" y="1838"/>
                </a:lnTo>
                <a:lnTo>
                  <a:pt x="1442" y="1794"/>
                </a:lnTo>
                <a:lnTo>
                  <a:pt x="1207" y="1890"/>
                </a:lnTo>
                <a:close/>
                <a:moveTo>
                  <a:pt x="2100" y="134"/>
                </a:moveTo>
                <a:lnTo>
                  <a:pt x="2084" y="124"/>
                </a:lnTo>
                <a:lnTo>
                  <a:pt x="2069" y="117"/>
                </a:lnTo>
                <a:lnTo>
                  <a:pt x="2054" y="110"/>
                </a:lnTo>
                <a:lnTo>
                  <a:pt x="2037" y="104"/>
                </a:lnTo>
                <a:lnTo>
                  <a:pt x="2021" y="98"/>
                </a:lnTo>
                <a:lnTo>
                  <a:pt x="2005" y="93"/>
                </a:lnTo>
                <a:lnTo>
                  <a:pt x="1988" y="90"/>
                </a:lnTo>
                <a:lnTo>
                  <a:pt x="1971" y="86"/>
                </a:lnTo>
                <a:lnTo>
                  <a:pt x="1955" y="84"/>
                </a:lnTo>
                <a:lnTo>
                  <a:pt x="1938" y="81"/>
                </a:lnTo>
                <a:lnTo>
                  <a:pt x="1921" y="81"/>
                </a:lnTo>
                <a:lnTo>
                  <a:pt x="1905" y="80"/>
                </a:lnTo>
                <a:lnTo>
                  <a:pt x="1888" y="81"/>
                </a:lnTo>
                <a:lnTo>
                  <a:pt x="1871" y="82"/>
                </a:lnTo>
                <a:lnTo>
                  <a:pt x="1855" y="84"/>
                </a:lnTo>
                <a:lnTo>
                  <a:pt x="1839" y="86"/>
                </a:lnTo>
                <a:lnTo>
                  <a:pt x="1823" y="90"/>
                </a:lnTo>
                <a:lnTo>
                  <a:pt x="1807" y="94"/>
                </a:lnTo>
                <a:lnTo>
                  <a:pt x="1790" y="99"/>
                </a:lnTo>
                <a:lnTo>
                  <a:pt x="1775" y="104"/>
                </a:lnTo>
                <a:lnTo>
                  <a:pt x="1760" y="110"/>
                </a:lnTo>
                <a:lnTo>
                  <a:pt x="1744" y="117"/>
                </a:lnTo>
                <a:lnTo>
                  <a:pt x="1730" y="124"/>
                </a:lnTo>
                <a:lnTo>
                  <a:pt x="1715" y="132"/>
                </a:lnTo>
                <a:lnTo>
                  <a:pt x="1701" y="141"/>
                </a:lnTo>
                <a:lnTo>
                  <a:pt x="1687" y="150"/>
                </a:lnTo>
                <a:lnTo>
                  <a:pt x="1674" y="160"/>
                </a:lnTo>
                <a:lnTo>
                  <a:pt x="1661" y="170"/>
                </a:lnTo>
                <a:lnTo>
                  <a:pt x="1648" y="182"/>
                </a:lnTo>
                <a:lnTo>
                  <a:pt x="1636" y="193"/>
                </a:lnTo>
                <a:lnTo>
                  <a:pt x="1624" y="206"/>
                </a:lnTo>
                <a:lnTo>
                  <a:pt x="1612" y="219"/>
                </a:lnTo>
                <a:lnTo>
                  <a:pt x="2262" y="602"/>
                </a:lnTo>
                <a:lnTo>
                  <a:pt x="2268" y="586"/>
                </a:lnTo>
                <a:lnTo>
                  <a:pt x="2273" y="569"/>
                </a:lnTo>
                <a:lnTo>
                  <a:pt x="2277" y="554"/>
                </a:lnTo>
                <a:lnTo>
                  <a:pt x="2281" y="537"/>
                </a:lnTo>
                <a:lnTo>
                  <a:pt x="2283" y="520"/>
                </a:lnTo>
                <a:lnTo>
                  <a:pt x="2286" y="504"/>
                </a:lnTo>
                <a:lnTo>
                  <a:pt x="2287" y="487"/>
                </a:lnTo>
                <a:lnTo>
                  <a:pt x="2288" y="470"/>
                </a:lnTo>
                <a:lnTo>
                  <a:pt x="2288" y="454"/>
                </a:lnTo>
                <a:lnTo>
                  <a:pt x="2287" y="437"/>
                </a:lnTo>
                <a:lnTo>
                  <a:pt x="2286" y="420"/>
                </a:lnTo>
                <a:lnTo>
                  <a:pt x="2283" y="404"/>
                </a:lnTo>
                <a:lnTo>
                  <a:pt x="2281" y="387"/>
                </a:lnTo>
                <a:lnTo>
                  <a:pt x="2277" y="372"/>
                </a:lnTo>
                <a:lnTo>
                  <a:pt x="2273" y="355"/>
                </a:lnTo>
                <a:lnTo>
                  <a:pt x="2268" y="339"/>
                </a:lnTo>
                <a:lnTo>
                  <a:pt x="2262" y="324"/>
                </a:lnTo>
                <a:lnTo>
                  <a:pt x="2256" y="309"/>
                </a:lnTo>
                <a:lnTo>
                  <a:pt x="2249" y="293"/>
                </a:lnTo>
                <a:lnTo>
                  <a:pt x="2242" y="279"/>
                </a:lnTo>
                <a:lnTo>
                  <a:pt x="2233" y="264"/>
                </a:lnTo>
                <a:lnTo>
                  <a:pt x="2224" y="250"/>
                </a:lnTo>
                <a:lnTo>
                  <a:pt x="2214" y="237"/>
                </a:lnTo>
                <a:lnTo>
                  <a:pt x="2205" y="223"/>
                </a:lnTo>
                <a:lnTo>
                  <a:pt x="2194" y="210"/>
                </a:lnTo>
                <a:lnTo>
                  <a:pt x="2182" y="198"/>
                </a:lnTo>
                <a:lnTo>
                  <a:pt x="2170" y="186"/>
                </a:lnTo>
                <a:lnTo>
                  <a:pt x="2157" y="174"/>
                </a:lnTo>
                <a:lnTo>
                  <a:pt x="2144" y="163"/>
                </a:lnTo>
                <a:lnTo>
                  <a:pt x="2130" y="153"/>
                </a:lnTo>
                <a:lnTo>
                  <a:pt x="2115" y="143"/>
                </a:lnTo>
                <a:lnTo>
                  <a:pt x="2100" y="134"/>
                </a:lnTo>
                <a:close/>
                <a:moveTo>
                  <a:pt x="929" y="1386"/>
                </a:moveTo>
                <a:lnTo>
                  <a:pt x="1155" y="1369"/>
                </a:lnTo>
                <a:lnTo>
                  <a:pt x="1251" y="1580"/>
                </a:lnTo>
                <a:lnTo>
                  <a:pt x="1482" y="1563"/>
                </a:lnTo>
                <a:lnTo>
                  <a:pt x="1579" y="1770"/>
                </a:lnTo>
                <a:lnTo>
                  <a:pt x="2164" y="777"/>
                </a:lnTo>
                <a:lnTo>
                  <a:pt x="1513" y="393"/>
                </a:lnTo>
                <a:lnTo>
                  <a:pt x="929" y="1386"/>
                </a:lnTo>
                <a:close/>
                <a:moveTo>
                  <a:pt x="1591" y="524"/>
                </a:moveTo>
                <a:lnTo>
                  <a:pt x="1596" y="527"/>
                </a:lnTo>
                <a:lnTo>
                  <a:pt x="1602" y="532"/>
                </a:lnTo>
                <a:lnTo>
                  <a:pt x="1607" y="537"/>
                </a:lnTo>
                <a:lnTo>
                  <a:pt x="1611" y="542"/>
                </a:lnTo>
                <a:lnTo>
                  <a:pt x="1616" y="548"/>
                </a:lnTo>
                <a:lnTo>
                  <a:pt x="1618" y="554"/>
                </a:lnTo>
                <a:lnTo>
                  <a:pt x="1620" y="560"/>
                </a:lnTo>
                <a:lnTo>
                  <a:pt x="1623" y="566"/>
                </a:lnTo>
                <a:lnTo>
                  <a:pt x="1624" y="573"/>
                </a:lnTo>
                <a:lnTo>
                  <a:pt x="1625" y="579"/>
                </a:lnTo>
                <a:lnTo>
                  <a:pt x="1625" y="586"/>
                </a:lnTo>
                <a:lnTo>
                  <a:pt x="1624" y="592"/>
                </a:lnTo>
                <a:lnTo>
                  <a:pt x="1623" y="599"/>
                </a:lnTo>
                <a:lnTo>
                  <a:pt x="1621" y="605"/>
                </a:lnTo>
                <a:lnTo>
                  <a:pt x="1619" y="612"/>
                </a:lnTo>
                <a:lnTo>
                  <a:pt x="1616" y="618"/>
                </a:lnTo>
                <a:lnTo>
                  <a:pt x="1233" y="1265"/>
                </a:lnTo>
                <a:lnTo>
                  <a:pt x="1230" y="1271"/>
                </a:lnTo>
                <a:lnTo>
                  <a:pt x="1225" y="1276"/>
                </a:lnTo>
                <a:lnTo>
                  <a:pt x="1220" y="1281"/>
                </a:lnTo>
                <a:lnTo>
                  <a:pt x="1216" y="1286"/>
                </a:lnTo>
                <a:lnTo>
                  <a:pt x="1210" y="1289"/>
                </a:lnTo>
                <a:lnTo>
                  <a:pt x="1204" y="1292"/>
                </a:lnTo>
                <a:lnTo>
                  <a:pt x="1198" y="1295"/>
                </a:lnTo>
                <a:lnTo>
                  <a:pt x="1192" y="1296"/>
                </a:lnTo>
                <a:lnTo>
                  <a:pt x="1185" y="1298"/>
                </a:lnTo>
                <a:lnTo>
                  <a:pt x="1179" y="1299"/>
                </a:lnTo>
                <a:lnTo>
                  <a:pt x="1172" y="1299"/>
                </a:lnTo>
                <a:lnTo>
                  <a:pt x="1166" y="1298"/>
                </a:lnTo>
                <a:lnTo>
                  <a:pt x="1158" y="1296"/>
                </a:lnTo>
                <a:lnTo>
                  <a:pt x="1152" y="1295"/>
                </a:lnTo>
                <a:lnTo>
                  <a:pt x="1145" y="1293"/>
                </a:lnTo>
                <a:lnTo>
                  <a:pt x="1139" y="1289"/>
                </a:lnTo>
                <a:lnTo>
                  <a:pt x="1133" y="1286"/>
                </a:lnTo>
                <a:lnTo>
                  <a:pt x="1129" y="1281"/>
                </a:lnTo>
                <a:lnTo>
                  <a:pt x="1124" y="1276"/>
                </a:lnTo>
                <a:lnTo>
                  <a:pt x="1119" y="1271"/>
                </a:lnTo>
                <a:lnTo>
                  <a:pt x="1116" y="1265"/>
                </a:lnTo>
                <a:lnTo>
                  <a:pt x="1112" y="1259"/>
                </a:lnTo>
                <a:lnTo>
                  <a:pt x="1110" y="1253"/>
                </a:lnTo>
                <a:lnTo>
                  <a:pt x="1108" y="1248"/>
                </a:lnTo>
                <a:lnTo>
                  <a:pt x="1106" y="1240"/>
                </a:lnTo>
                <a:lnTo>
                  <a:pt x="1106" y="1234"/>
                </a:lnTo>
                <a:lnTo>
                  <a:pt x="1106" y="1227"/>
                </a:lnTo>
                <a:lnTo>
                  <a:pt x="1106" y="1221"/>
                </a:lnTo>
                <a:lnTo>
                  <a:pt x="1107" y="1214"/>
                </a:lnTo>
                <a:lnTo>
                  <a:pt x="1110" y="1208"/>
                </a:lnTo>
                <a:lnTo>
                  <a:pt x="1112" y="1201"/>
                </a:lnTo>
                <a:lnTo>
                  <a:pt x="1116" y="1195"/>
                </a:lnTo>
                <a:lnTo>
                  <a:pt x="1496" y="548"/>
                </a:lnTo>
                <a:lnTo>
                  <a:pt x="1501" y="542"/>
                </a:lnTo>
                <a:lnTo>
                  <a:pt x="1505" y="537"/>
                </a:lnTo>
                <a:lnTo>
                  <a:pt x="1510" y="532"/>
                </a:lnTo>
                <a:lnTo>
                  <a:pt x="1516" y="527"/>
                </a:lnTo>
                <a:lnTo>
                  <a:pt x="1520" y="524"/>
                </a:lnTo>
                <a:lnTo>
                  <a:pt x="1526" y="522"/>
                </a:lnTo>
                <a:lnTo>
                  <a:pt x="1532" y="518"/>
                </a:lnTo>
                <a:lnTo>
                  <a:pt x="1539" y="517"/>
                </a:lnTo>
                <a:lnTo>
                  <a:pt x="1545" y="516"/>
                </a:lnTo>
                <a:lnTo>
                  <a:pt x="1552" y="514"/>
                </a:lnTo>
                <a:lnTo>
                  <a:pt x="1558" y="514"/>
                </a:lnTo>
                <a:lnTo>
                  <a:pt x="1566" y="514"/>
                </a:lnTo>
                <a:lnTo>
                  <a:pt x="1571" y="516"/>
                </a:lnTo>
                <a:lnTo>
                  <a:pt x="1579" y="518"/>
                </a:lnTo>
                <a:lnTo>
                  <a:pt x="1585" y="520"/>
                </a:lnTo>
                <a:lnTo>
                  <a:pt x="1591" y="524"/>
                </a:ln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313" name="Arc 312" descr="A green arrow pointing from Licensing to the Manufacturer"/>
          <p:cNvSpPr/>
          <p:nvPr/>
        </p:nvSpPr>
        <p:spPr>
          <a:xfrm rot="5014610">
            <a:off x="2243538" y="4428115"/>
            <a:ext cx="4269657" cy="1319839"/>
          </a:xfrm>
          <a:prstGeom prst="arc">
            <a:avLst>
              <a:gd name="adj1" fmla="val 2641783"/>
              <a:gd name="adj2" fmla="val 6956443"/>
            </a:avLst>
          </a:prstGeom>
          <a:ln>
            <a:solidFill>
              <a:srgbClr val="55A51C"/>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314" name="Arc 313" descr="a Blure Arrow pointing from the Government Authorities to eh Component Supplier"/>
          <p:cNvSpPr/>
          <p:nvPr/>
        </p:nvSpPr>
        <p:spPr>
          <a:xfrm rot="21226869" flipH="1" flipV="1">
            <a:off x="723234" y="2887322"/>
            <a:ext cx="10525855" cy="2786741"/>
          </a:xfrm>
          <a:prstGeom prst="arc">
            <a:avLst>
              <a:gd name="adj1" fmla="val 11821069"/>
              <a:gd name="adj2" fmla="val 16403859"/>
            </a:avLst>
          </a:prstGeom>
          <a:ln>
            <a:solidFill>
              <a:srgbClr val="6D97D8"/>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315" name="Arc 314" descr="A blue Arrow pointing from the Industry Standard Organization to the Logistics Provider"/>
          <p:cNvSpPr/>
          <p:nvPr/>
        </p:nvSpPr>
        <p:spPr>
          <a:xfrm rot="1590024" flipH="1" flipV="1">
            <a:off x="3205173" y="231210"/>
            <a:ext cx="10525855" cy="2786741"/>
          </a:xfrm>
          <a:prstGeom prst="arc">
            <a:avLst>
              <a:gd name="adj1" fmla="val 12710335"/>
              <a:gd name="adj2" fmla="val 16403859"/>
            </a:avLst>
          </a:prstGeom>
          <a:ln>
            <a:solidFill>
              <a:srgbClr val="6D97D8"/>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316" name="Arc 315" descr="a Blue arrow pointing from the retailer to the Manufacturer"/>
          <p:cNvSpPr/>
          <p:nvPr/>
        </p:nvSpPr>
        <p:spPr>
          <a:xfrm rot="21210546" flipH="1" flipV="1">
            <a:off x="699919" y="1681515"/>
            <a:ext cx="6353451" cy="2786741"/>
          </a:xfrm>
          <a:prstGeom prst="arc">
            <a:avLst>
              <a:gd name="adj1" fmla="val 12811835"/>
              <a:gd name="adj2" fmla="val 16403859"/>
            </a:avLst>
          </a:prstGeom>
          <a:ln>
            <a:solidFill>
              <a:srgbClr val="6D97D8"/>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317" name="Arc 316" descr="a blue arrow pointing from the Whole Seller to the Manufacturer"/>
          <p:cNvSpPr/>
          <p:nvPr/>
        </p:nvSpPr>
        <p:spPr>
          <a:xfrm rot="587835" flipH="1" flipV="1">
            <a:off x="1091807" y="1841174"/>
            <a:ext cx="6353451" cy="2786741"/>
          </a:xfrm>
          <a:prstGeom prst="arc">
            <a:avLst>
              <a:gd name="adj1" fmla="val 14521556"/>
              <a:gd name="adj2" fmla="val 16403859"/>
            </a:avLst>
          </a:prstGeom>
          <a:ln>
            <a:solidFill>
              <a:srgbClr val="6D97D8"/>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318" name="Arc 317" descr="a Blue arrow pointing from the Manufacturer to the Suppliers"/>
          <p:cNvSpPr/>
          <p:nvPr/>
        </p:nvSpPr>
        <p:spPr>
          <a:xfrm rot="587835" flipH="1" flipV="1">
            <a:off x="-403164" y="1536372"/>
            <a:ext cx="6353451" cy="2786741"/>
          </a:xfrm>
          <a:prstGeom prst="arc">
            <a:avLst>
              <a:gd name="adj1" fmla="val 14521556"/>
              <a:gd name="adj2" fmla="val 16403859"/>
            </a:avLst>
          </a:prstGeom>
          <a:ln>
            <a:solidFill>
              <a:srgbClr val="6D97D8"/>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319" name="Arc 318" descr="a Blue arrow pointing from the supplier to the Manufacturer"/>
          <p:cNvSpPr/>
          <p:nvPr/>
        </p:nvSpPr>
        <p:spPr>
          <a:xfrm rot="11190499" flipH="1" flipV="1">
            <a:off x="-112880" y="4535888"/>
            <a:ext cx="6353451" cy="2786741"/>
          </a:xfrm>
          <a:prstGeom prst="arc">
            <a:avLst>
              <a:gd name="adj1" fmla="val 14824250"/>
              <a:gd name="adj2" fmla="val 16403859"/>
            </a:avLst>
          </a:prstGeom>
          <a:ln>
            <a:solidFill>
              <a:srgbClr val="6D97D8"/>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320" name="Arc 319" descr="a Blue arrow pointing from the Suppliers to the Component Supplier"/>
          <p:cNvSpPr/>
          <p:nvPr/>
        </p:nvSpPr>
        <p:spPr>
          <a:xfrm rot="1218846" flipV="1">
            <a:off x="762205" y="2695995"/>
            <a:ext cx="6478247" cy="2786741"/>
          </a:xfrm>
          <a:prstGeom prst="arc">
            <a:avLst>
              <a:gd name="adj1" fmla="val 13724263"/>
              <a:gd name="adj2" fmla="val 19357925"/>
            </a:avLst>
          </a:prstGeom>
          <a:ln>
            <a:solidFill>
              <a:srgbClr val="6D97D8"/>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321" name="Arc 320" descr="In the Legond the blue arrow denoted Information Flow"/>
          <p:cNvSpPr/>
          <p:nvPr/>
        </p:nvSpPr>
        <p:spPr>
          <a:xfrm rot="21395986" flipV="1">
            <a:off x="-1200132" y="2777684"/>
            <a:ext cx="3771451" cy="2786741"/>
          </a:xfrm>
          <a:prstGeom prst="arc">
            <a:avLst>
              <a:gd name="adj1" fmla="val 15287996"/>
              <a:gd name="adj2" fmla="val 16064694"/>
            </a:avLst>
          </a:prstGeom>
          <a:ln>
            <a:solidFill>
              <a:srgbClr val="6D97D8"/>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322" name="Arc 321" descr="In the Legond a red arrow Denotes Material &amp; services flow"/>
          <p:cNvSpPr/>
          <p:nvPr/>
        </p:nvSpPr>
        <p:spPr>
          <a:xfrm rot="21395986" flipV="1">
            <a:off x="-1185618" y="2980886"/>
            <a:ext cx="3771451" cy="2786741"/>
          </a:xfrm>
          <a:prstGeom prst="arc">
            <a:avLst>
              <a:gd name="adj1" fmla="val 15287996"/>
              <a:gd name="adj2" fmla="val 16064694"/>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0000"/>
              </a:solidFill>
              <a:effectLst/>
              <a:uLnTx/>
              <a:uFillTx/>
              <a:latin typeface="Arial"/>
              <a:ea typeface="+mn-ea"/>
              <a:cs typeface="+mn-cs"/>
              <a:sym typeface="Arial"/>
            </a:endParaRPr>
          </a:p>
        </p:txBody>
      </p:sp>
      <p:sp>
        <p:nvSpPr>
          <p:cNvPr id="323" name="Arc 322" descr="In the Legond the Green arrow dentoes Money &amp; Credit Flow"/>
          <p:cNvSpPr/>
          <p:nvPr/>
        </p:nvSpPr>
        <p:spPr>
          <a:xfrm rot="21395986" flipV="1">
            <a:off x="-1185619" y="3184084"/>
            <a:ext cx="3771451" cy="2786741"/>
          </a:xfrm>
          <a:prstGeom prst="arc">
            <a:avLst>
              <a:gd name="adj1" fmla="val 15287996"/>
              <a:gd name="adj2" fmla="val 16064694"/>
            </a:avLst>
          </a:prstGeom>
          <a:ln>
            <a:solidFill>
              <a:schemeClr val="accent3"/>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B050"/>
              </a:solidFill>
              <a:effectLst/>
              <a:uLnTx/>
              <a:uFillTx/>
              <a:latin typeface="Arial"/>
              <a:ea typeface="+mn-ea"/>
              <a:cs typeface="+mn-cs"/>
              <a:sym typeface="Arial"/>
            </a:endParaRPr>
          </a:p>
        </p:txBody>
      </p:sp>
      <p:sp>
        <p:nvSpPr>
          <p:cNvPr id="324" name="TextBox 323"/>
          <p:cNvSpPr txBox="1"/>
          <p:nvPr/>
        </p:nvSpPr>
        <p:spPr>
          <a:xfrm>
            <a:off x="667652" y="5399313"/>
            <a:ext cx="1741715" cy="256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67" b="1" i="0" u="none" strike="noStrike" kern="0" cap="none" spc="0" normalizeH="0" baseline="0" noProof="0" dirty="0">
                <a:ln>
                  <a:noFill/>
                </a:ln>
                <a:solidFill>
                  <a:srgbClr val="58595B"/>
                </a:solidFill>
                <a:effectLst/>
                <a:uLnTx/>
                <a:uFillTx/>
                <a:latin typeface="Arial"/>
                <a:cs typeface="Arial"/>
                <a:sym typeface="Arial"/>
              </a:rPr>
              <a:t>Information Flow</a:t>
            </a:r>
          </a:p>
        </p:txBody>
      </p:sp>
      <p:sp>
        <p:nvSpPr>
          <p:cNvPr id="325" name="TextBox 324"/>
          <p:cNvSpPr txBox="1"/>
          <p:nvPr/>
        </p:nvSpPr>
        <p:spPr>
          <a:xfrm>
            <a:off x="682164" y="5834741"/>
            <a:ext cx="1741715" cy="256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67" b="1" i="0" u="none" strike="noStrike" kern="0" cap="none" spc="0" normalizeH="0" baseline="0" noProof="0" dirty="0">
                <a:ln>
                  <a:noFill/>
                </a:ln>
                <a:solidFill>
                  <a:srgbClr val="58595B"/>
                </a:solidFill>
                <a:effectLst/>
                <a:uLnTx/>
                <a:uFillTx/>
                <a:latin typeface="Arial"/>
                <a:cs typeface="Arial"/>
                <a:sym typeface="Arial"/>
              </a:rPr>
              <a:t>Money &amp; Credit Flow</a:t>
            </a:r>
          </a:p>
        </p:txBody>
      </p:sp>
      <p:sp>
        <p:nvSpPr>
          <p:cNvPr id="326" name="TextBox 325"/>
          <p:cNvSpPr txBox="1"/>
          <p:nvPr/>
        </p:nvSpPr>
        <p:spPr>
          <a:xfrm>
            <a:off x="682161" y="5617025"/>
            <a:ext cx="2264236" cy="256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67" b="1" i="0" u="none" strike="noStrike" kern="0" cap="none" spc="0" normalizeH="0" baseline="0" noProof="0" dirty="0">
                <a:ln>
                  <a:noFill/>
                </a:ln>
                <a:solidFill>
                  <a:srgbClr val="58595B"/>
                </a:solidFill>
                <a:effectLst/>
                <a:uLnTx/>
                <a:uFillTx/>
                <a:latin typeface="Arial"/>
                <a:cs typeface="Arial"/>
                <a:sym typeface="Arial"/>
              </a:rPr>
              <a:t>Material &amp; Services Flow</a:t>
            </a:r>
          </a:p>
        </p:txBody>
      </p:sp>
      <p:sp>
        <p:nvSpPr>
          <p:cNvPr id="327" name="Arc 326" descr="a Red arrow from the Insurance to the Raw material Supplier"/>
          <p:cNvSpPr/>
          <p:nvPr/>
        </p:nvSpPr>
        <p:spPr>
          <a:xfrm rot="16200000">
            <a:off x="5716280" y="3351649"/>
            <a:ext cx="6158019" cy="3877617"/>
          </a:xfrm>
          <a:prstGeom prst="arc">
            <a:avLst>
              <a:gd name="adj1" fmla="val 15346470"/>
              <a:gd name="adj2" fmla="val 16142185"/>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328" name="Arc 327" descr="a green arrow that points from Settlements to OEM"/>
          <p:cNvSpPr/>
          <p:nvPr/>
        </p:nvSpPr>
        <p:spPr>
          <a:xfrm rot="21017939" flipV="1">
            <a:off x="5420871" y="1748474"/>
            <a:ext cx="2188605" cy="906433"/>
          </a:xfrm>
          <a:prstGeom prst="arc">
            <a:avLst>
              <a:gd name="adj1" fmla="val 2603869"/>
              <a:gd name="adj2" fmla="val 9552604"/>
            </a:avLst>
          </a:prstGeom>
          <a:ln>
            <a:solidFill>
              <a:srgbClr val="55A51C"/>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232" name="Rectangle 231"/>
          <p:cNvSpPr/>
          <p:nvPr/>
        </p:nvSpPr>
        <p:spPr>
          <a:xfrm>
            <a:off x="3669777" y="1809878"/>
            <a:ext cx="1041087" cy="28342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67" b="0" i="0" u="none" strike="noStrike" kern="0" cap="none" spc="0" normalizeH="0" baseline="0" noProof="0" dirty="0">
                <a:ln>
                  <a:noFill/>
                </a:ln>
                <a:solidFill>
                  <a:srgbClr val="757679"/>
                </a:solidFill>
                <a:effectLst/>
                <a:uLnTx/>
                <a:uFillTx/>
                <a:latin typeface="Arial"/>
                <a:ea typeface="+mn-ea"/>
                <a:cs typeface="+mn-cs"/>
                <a:sym typeface="Arial"/>
              </a:rPr>
              <a:t>Banks</a:t>
            </a:r>
          </a:p>
        </p:txBody>
      </p:sp>
      <p:sp>
        <p:nvSpPr>
          <p:cNvPr id="233" name="Rectangle 232"/>
          <p:cNvSpPr/>
          <p:nvPr/>
        </p:nvSpPr>
        <p:spPr>
          <a:xfrm>
            <a:off x="3913696" y="5892800"/>
            <a:ext cx="934077" cy="22200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67" b="0" i="0" u="none" strike="noStrike" kern="0" cap="none" spc="0" normalizeH="0" baseline="0" noProof="0" dirty="0">
                <a:ln>
                  <a:noFill/>
                </a:ln>
                <a:solidFill>
                  <a:srgbClr val="757679"/>
                </a:solidFill>
                <a:effectLst/>
                <a:uLnTx/>
                <a:uFillTx/>
                <a:latin typeface="Arial"/>
                <a:ea typeface="+mn-ea"/>
                <a:cs typeface="+mn-cs"/>
                <a:sym typeface="Arial"/>
              </a:rPr>
              <a:t>Licensing</a:t>
            </a:r>
          </a:p>
        </p:txBody>
      </p:sp>
      <p:sp>
        <p:nvSpPr>
          <p:cNvPr id="237" name="Content Placeholder 1"/>
          <p:cNvSpPr txBox="1">
            <a:spLocks/>
          </p:cNvSpPr>
          <p:nvPr/>
        </p:nvSpPr>
        <p:spPr>
          <a:xfrm>
            <a:off x="483669" y="950765"/>
            <a:ext cx="11379200" cy="570571"/>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3D85C6"/>
                </a:solidFill>
                <a:effectLst/>
                <a:uLnTx/>
                <a:uFillTx/>
                <a:latin typeface="Arial"/>
                <a:ea typeface="Calibri" pitchFamily="34" charset="0"/>
                <a:cs typeface="Arial"/>
                <a:sym typeface="Arial"/>
              </a:rPr>
              <a:t>Collaborative networks are integrated around internal and customer facing journeys.</a:t>
            </a:r>
          </a:p>
        </p:txBody>
      </p:sp>
    </p:spTree>
    <p:extLst>
      <p:ext uri="{BB962C8B-B14F-4D97-AF65-F5344CB8AC3E}">
        <p14:creationId xmlns:p14="http://schemas.microsoft.com/office/powerpoint/2010/main" val="3836831827"/>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765" y="99608"/>
            <a:ext cx="10541287" cy="603496"/>
          </a:xfrm>
        </p:spPr>
        <p:txBody>
          <a:bodyPr>
            <a:normAutofit fontScale="90000"/>
          </a:bodyPr>
          <a:lstStyle/>
          <a:p>
            <a:pPr algn="ctr"/>
            <a:r>
              <a:rPr lang="en-US" b="1" dirty="0" smtClean="0">
                <a:solidFill>
                  <a:schemeClr val="bg1"/>
                </a:solidFill>
                <a:latin typeface="Myriad Pro" panose="020B0503030403020204"/>
              </a:rPr>
              <a:t>Leveraging the SCOR</a:t>
            </a:r>
            <a:r>
              <a:rPr lang="en-US" b="1" dirty="0">
                <a:solidFill>
                  <a:schemeClr val="bg1"/>
                </a:solidFill>
                <a:latin typeface="Myriad Pro" panose="020B0503030403020204"/>
              </a:rPr>
              <a:t>® </a:t>
            </a:r>
            <a:r>
              <a:rPr lang="en-US" b="1" dirty="0" smtClean="0">
                <a:solidFill>
                  <a:schemeClr val="bg1"/>
                </a:solidFill>
                <a:latin typeface="Myriad Pro" panose="020B0503030403020204"/>
              </a:rPr>
              <a:t>Framework to Facilitate</a:t>
            </a:r>
            <a:r>
              <a:rPr lang="en-US" b="1" dirty="0">
                <a:solidFill>
                  <a:schemeClr val="bg1"/>
                </a:solidFill>
                <a:latin typeface="Myriad Pro" panose="020B0503030403020204"/>
              </a:rPr>
              <a:t> </a:t>
            </a:r>
            <a:r>
              <a:rPr lang="en-US" b="1" dirty="0" smtClean="0">
                <a:solidFill>
                  <a:schemeClr val="bg1"/>
                </a:solidFill>
                <a:latin typeface="Myriad Pro" panose="020B0503030403020204"/>
              </a:rPr>
              <a:t>End </a:t>
            </a:r>
            <a:r>
              <a:rPr lang="en-US" b="1" dirty="0">
                <a:solidFill>
                  <a:schemeClr val="bg1"/>
                </a:solidFill>
                <a:latin typeface="Myriad Pro" panose="020B0503030403020204"/>
              </a:rPr>
              <a:t>to End Digital </a:t>
            </a:r>
            <a:r>
              <a:rPr lang="en-US" b="1" dirty="0" smtClean="0">
                <a:solidFill>
                  <a:schemeClr val="bg1"/>
                </a:solidFill>
                <a:latin typeface="Myriad Pro" panose="020B0503030403020204"/>
              </a:rPr>
              <a:t>Ethical Supply </a:t>
            </a:r>
            <a:r>
              <a:rPr lang="en-US" b="1" dirty="0">
                <a:solidFill>
                  <a:schemeClr val="bg1"/>
                </a:solidFill>
                <a:latin typeface="Myriad Pro" panose="020B0503030403020204"/>
              </a:rPr>
              <a:t>Chain </a:t>
            </a:r>
            <a:r>
              <a:rPr lang="en-US" b="1" dirty="0" smtClean="0">
                <a:solidFill>
                  <a:schemeClr val="bg1"/>
                </a:solidFill>
                <a:latin typeface="Myriad Pro" panose="020B0503030403020204"/>
              </a:rPr>
              <a:t>Digitalization &amp; Collaboration</a:t>
            </a:r>
            <a:endParaRPr lang="en-US" b="1" dirty="0">
              <a:solidFill>
                <a:schemeClr val="bg1"/>
              </a:solidFill>
              <a:latin typeface="Myriad Pro" panose="020B0503030403020204"/>
            </a:endParaRPr>
          </a:p>
        </p:txBody>
      </p:sp>
      <p:sp>
        <p:nvSpPr>
          <p:cNvPr id="68" name="TextBox 67"/>
          <p:cNvSpPr txBox="1"/>
          <p:nvPr/>
        </p:nvSpPr>
        <p:spPr>
          <a:xfrm>
            <a:off x="299340" y="968111"/>
            <a:ext cx="1165896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1" u="none" strike="noStrike" kern="0" cap="none" spc="0" normalizeH="0" baseline="0" noProof="0" dirty="0">
                <a:ln>
                  <a:noFill/>
                </a:ln>
                <a:solidFill>
                  <a:srgbClr val="000000"/>
                </a:solidFill>
                <a:effectLst/>
                <a:uLnTx/>
                <a:uFillTx/>
                <a:latin typeface="Myriad Pro" panose="020B0503030403020204"/>
                <a:cs typeface="Arial"/>
                <a:sym typeface="Arial"/>
              </a:rPr>
              <a:t>SCOR</a:t>
            </a:r>
            <a:r>
              <a:rPr kumimoji="0" lang="en-US" sz="2000" b="1" i="1" u="none" strike="noStrike" kern="0" cap="none" spc="0" normalizeH="0" baseline="0" noProof="0" dirty="0" smtClean="0">
                <a:ln>
                  <a:noFill/>
                </a:ln>
                <a:solidFill>
                  <a:srgbClr val="000000"/>
                </a:solidFill>
                <a:effectLst/>
                <a:uLnTx/>
                <a:uFillTx/>
                <a:latin typeface="Myriad Pro" panose="020B0503030403020204"/>
                <a:cs typeface="Arial"/>
                <a:sym typeface="Arial"/>
              </a:rPr>
              <a:t>® - E will include ESCM Criteria for Economic, Ethical, and Environmental Supply Chain Management</a:t>
            </a:r>
            <a:endParaRPr kumimoji="0" lang="en-US" sz="2000" b="0" i="1" u="none" strike="noStrike" kern="0" cap="none" spc="0" normalizeH="0" baseline="0" noProof="0" dirty="0">
              <a:ln>
                <a:noFill/>
              </a:ln>
              <a:solidFill>
                <a:srgbClr val="000000"/>
              </a:solidFill>
              <a:effectLst/>
              <a:uLnTx/>
              <a:uFillTx/>
              <a:latin typeface="Arial"/>
              <a:cs typeface="Arial"/>
              <a:sym typeface="Arial"/>
            </a:endParaRPr>
          </a:p>
        </p:txBody>
      </p:sp>
      <p:grpSp>
        <p:nvGrpSpPr>
          <p:cNvPr id="3" name="Group 2" descr="Diagram showing differnt parts of the supply chain's responcibiliy to plan/enable. Suppliers' supplier need to deliver and return. Supplier needs to osurce, make, deliver, recive and make returns. Your company needs to source,make ,Deiliver, recive and take returns. your Customer needs to source, make, deliver, recive and make reutrnes. The customer's customer needs to source and return."/>
          <p:cNvGrpSpPr/>
          <p:nvPr/>
        </p:nvGrpSpPr>
        <p:grpSpPr>
          <a:xfrm>
            <a:off x="479461" y="1752858"/>
            <a:ext cx="11233076" cy="4521155"/>
            <a:chOff x="203200" y="2695575"/>
            <a:chExt cx="8834438" cy="2659430"/>
          </a:xfrm>
        </p:grpSpPr>
        <p:sp>
          <p:nvSpPr>
            <p:cNvPr id="4" name="Freeform 4"/>
            <p:cNvSpPr>
              <a:spLocks/>
            </p:cNvSpPr>
            <p:nvPr/>
          </p:nvSpPr>
          <p:spPr bwMode="auto">
            <a:xfrm>
              <a:off x="920750" y="3106738"/>
              <a:ext cx="7291388" cy="990600"/>
            </a:xfrm>
            <a:custGeom>
              <a:avLst/>
              <a:gdLst>
                <a:gd name="T0" fmla="*/ 2147483647 w 4905"/>
                <a:gd name="T1" fmla="*/ 2147483647 h 632"/>
                <a:gd name="T2" fmla="*/ 2147483647 w 4905"/>
                <a:gd name="T3" fmla="*/ 2147483647 h 632"/>
                <a:gd name="T4" fmla="*/ 2147483647 w 4905"/>
                <a:gd name="T5" fmla="*/ 2147483647 h 632"/>
                <a:gd name="T6" fmla="*/ 2147483647 w 4905"/>
                <a:gd name="T7" fmla="*/ 2147483647 h 632"/>
                <a:gd name="T8" fmla="*/ 2147483647 w 4905"/>
                <a:gd name="T9" fmla="*/ 2147483647 h 632"/>
                <a:gd name="T10" fmla="*/ 2147483647 w 4905"/>
                <a:gd name="T11" fmla="*/ 2147483647 h 632"/>
                <a:gd name="T12" fmla="*/ 2147483647 w 4905"/>
                <a:gd name="T13" fmla="*/ 2147483647 h 632"/>
                <a:gd name="T14" fmla="*/ 2147483647 w 4905"/>
                <a:gd name="T15" fmla="*/ 2147483647 h 632"/>
                <a:gd name="T16" fmla="*/ 2147483647 w 4905"/>
                <a:gd name="T17" fmla="*/ 2147483647 h 632"/>
                <a:gd name="T18" fmla="*/ 2147483647 w 4905"/>
                <a:gd name="T19" fmla="*/ 2147483647 h 632"/>
                <a:gd name="T20" fmla="*/ 2147483647 w 4905"/>
                <a:gd name="T21" fmla="*/ 0 h 632"/>
                <a:gd name="T22" fmla="*/ 2147483647 w 4905"/>
                <a:gd name="T23" fmla="*/ 2147483647 h 632"/>
                <a:gd name="T24" fmla="*/ 2147483647 w 4905"/>
                <a:gd name="T25" fmla="*/ 2147483647 h 632"/>
                <a:gd name="T26" fmla="*/ 2147483647 w 4905"/>
                <a:gd name="T27" fmla="*/ 2147483647 h 632"/>
                <a:gd name="T28" fmla="*/ 2147483647 w 4905"/>
                <a:gd name="T29" fmla="*/ 2147483647 h 632"/>
                <a:gd name="T30" fmla="*/ 2147483647 w 4905"/>
                <a:gd name="T31" fmla="*/ 2147483647 h 632"/>
                <a:gd name="T32" fmla="*/ 2147483647 w 4905"/>
                <a:gd name="T33" fmla="*/ 2147483647 h 632"/>
                <a:gd name="T34" fmla="*/ 2147483647 w 4905"/>
                <a:gd name="T35" fmla="*/ 2147483647 h 632"/>
                <a:gd name="T36" fmla="*/ 2147483647 w 4905"/>
                <a:gd name="T37" fmla="*/ 2147483647 h 632"/>
                <a:gd name="T38" fmla="*/ 2147483647 w 4905"/>
                <a:gd name="T39" fmla="*/ 2147483647 h 632"/>
                <a:gd name="T40" fmla="*/ 2147483647 w 4905"/>
                <a:gd name="T41" fmla="*/ 2147483647 h 632"/>
                <a:gd name="T42" fmla="*/ 2147483647 w 4905"/>
                <a:gd name="T43" fmla="*/ 2147483647 h 632"/>
                <a:gd name="T44" fmla="*/ 2147483647 w 4905"/>
                <a:gd name="T45" fmla="*/ 2147483647 h 632"/>
                <a:gd name="T46" fmla="*/ 0 w 4905"/>
                <a:gd name="T47" fmla="*/ 2147483647 h 632"/>
                <a:gd name="T48" fmla="*/ 2147483647 w 4905"/>
                <a:gd name="T49" fmla="*/ 2147483647 h 6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05"/>
                <a:gd name="T76" fmla="*/ 0 h 632"/>
                <a:gd name="T77" fmla="*/ 4905 w 4905"/>
                <a:gd name="T78" fmla="*/ 632 h 6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05" h="632">
                  <a:moveTo>
                    <a:pt x="8" y="543"/>
                  </a:moveTo>
                  <a:lnTo>
                    <a:pt x="567" y="452"/>
                  </a:lnTo>
                  <a:lnTo>
                    <a:pt x="1066" y="426"/>
                  </a:lnTo>
                  <a:lnTo>
                    <a:pt x="1530" y="387"/>
                  </a:lnTo>
                  <a:lnTo>
                    <a:pt x="1899" y="335"/>
                  </a:lnTo>
                  <a:lnTo>
                    <a:pt x="2193" y="266"/>
                  </a:lnTo>
                  <a:lnTo>
                    <a:pt x="2342" y="201"/>
                  </a:lnTo>
                  <a:lnTo>
                    <a:pt x="2390" y="148"/>
                  </a:lnTo>
                  <a:lnTo>
                    <a:pt x="2404" y="70"/>
                  </a:lnTo>
                  <a:lnTo>
                    <a:pt x="2342" y="70"/>
                  </a:lnTo>
                  <a:lnTo>
                    <a:pt x="2453" y="0"/>
                  </a:lnTo>
                  <a:lnTo>
                    <a:pt x="2562" y="69"/>
                  </a:lnTo>
                  <a:lnTo>
                    <a:pt x="2494" y="69"/>
                  </a:lnTo>
                  <a:lnTo>
                    <a:pt x="2513" y="148"/>
                  </a:lnTo>
                  <a:lnTo>
                    <a:pt x="2602" y="218"/>
                  </a:lnTo>
                  <a:lnTo>
                    <a:pt x="2814" y="296"/>
                  </a:lnTo>
                  <a:lnTo>
                    <a:pt x="2985" y="331"/>
                  </a:lnTo>
                  <a:lnTo>
                    <a:pt x="3285" y="379"/>
                  </a:lnTo>
                  <a:lnTo>
                    <a:pt x="3600" y="409"/>
                  </a:lnTo>
                  <a:lnTo>
                    <a:pt x="4084" y="444"/>
                  </a:lnTo>
                  <a:lnTo>
                    <a:pt x="4570" y="461"/>
                  </a:lnTo>
                  <a:lnTo>
                    <a:pt x="4904" y="527"/>
                  </a:lnTo>
                  <a:lnTo>
                    <a:pt x="4884" y="631"/>
                  </a:lnTo>
                  <a:lnTo>
                    <a:pt x="0" y="631"/>
                  </a:lnTo>
                  <a:lnTo>
                    <a:pt x="8" y="543"/>
                  </a:lnTo>
                </a:path>
              </a:pathLst>
            </a:custGeom>
            <a:gradFill rotWithShape="0">
              <a:gsLst>
                <a:gs pos="0">
                  <a:srgbClr val="4C4C4C"/>
                </a:gs>
                <a:gs pos="100000">
                  <a:srgbClr val="FFFFFF"/>
                </a:gs>
              </a:gsLst>
              <a:lin ang="5400000" scaled="1"/>
            </a:gradFill>
            <a:ln w="9525" cap="rnd">
              <a:no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133" b="0" i="0" u="none" strike="noStrike" kern="0" cap="none" spc="0" normalizeH="0" baseline="0" noProof="0">
                <a:ln>
                  <a:noFill/>
                </a:ln>
                <a:solidFill>
                  <a:srgbClr val="000000"/>
                </a:solidFill>
                <a:effectLst/>
                <a:uLnTx/>
                <a:uFillTx/>
                <a:latin typeface="Arial"/>
                <a:cs typeface="Arial"/>
                <a:sym typeface="Arial"/>
              </a:endParaRPr>
            </a:p>
          </p:txBody>
        </p:sp>
        <p:sp>
          <p:nvSpPr>
            <p:cNvPr id="5" name="Rectangle 5"/>
            <p:cNvSpPr>
              <a:spLocks noChangeArrowheads="1"/>
            </p:cNvSpPr>
            <p:nvPr/>
          </p:nvSpPr>
          <p:spPr bwMode="auto">
            <a:xfrm>
              <a:off x="1644650" y="4703763"/>
              <a:ext cx="1311275" cy="167648"/>
            </a:xfrm>
            <a:prstGeom prst="rect">
              <a:avLst/>
            </a:prstGeom>
            <a:noFill/>
            <a:ln w="9525">
              <a:noFill/>
              <a:miter lim="800000"/>
              <a:headEnd/>
              <a:tailEnd/>
            </a:ln>
          </p:spPr>
          <p:txBody>
            <a:bodyPr lIns="68893" tIns="34447" rIns="68893" bIns="34447">
              <a:spAutoFit/>
            </a:bodyPr>
            <a:lstStyle/>
            <a:p>
              <a:pPr marL="0" marR="0" lvl="0" indent="0" algn="ctr" defTabSz="507987" rtl="0" eaLnBrk="1" fontAlgn="auto" latinLnBrk="0" hangingPunct="1">
                <a:lnSpc>
                  <a:spcPct val="100000"/>
                </a:lnSpc>
                <a:spcBef>
                  <a:spcPct val="5000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000000"/>
                  </a:solidFill>
                  <a:effectLst/>
                  <a:uLnTx/>
                  <a:uFillTx/>
                  <a:latin typeface="Arial"/>
                  <a:cs typeface="Arial"/>
                  <a:sym typeface="Arial"/>
                </a:rPr>
                <a:t>Supplier</a:t>
              </a:r>
            </a:p>
          </p:txBody>
        </p:sp>
        <p:grpSp>
          <p:nvGrpSpPr>
            <p:cNvPr id="6" name="Group 6"/>
            <p:cNvGrpSpPr>
              <a:grpSpLocks/>
            </p:cNvGrpSpPr>
            <p:nvPr>
              <p:custDataLst>
                <p:tags r:id="rId1"/>
              </p:custDataLst>
            </p:nvPr>
          </p:nvGrpSpPr>
          <p:grpSpPr bwMode="auto">
            <a:xfrm>
              <a:off x="3922713" y="2695575"/>
              <a:ext cx="1312862" cy="328989"/>
              <a:chOff x="2458" y="1489"/>
              <a:chExt cx="883" cy="210"/>
            </a:xfrm>
          </p:grpSpPr>
          <p:sp>
            <p:nvSpPr>
              <p:cNvPr id="66" name="Rectangle 7"/>
              <p:cNvSpPr>
                <a:spLocks noChangeArrowheads="1"/>
              </p:cNvSpPr>
              <p:nvPr/>
            </p:nvSpPr>
            <p:spPr bwMode="auto">
              <a:xfrm>
                <a:off x="2458" y="1542"/>
                <a:ext cx="883" cy="107"/>
              </a:xfrm>
              <a:prstGeom prst="rect">
                <a:avLst/>
              </a:prstGeom>
              <a:noFill/>
              <a:ln w="9525">
                <a:noFill/>
                <a:miter lim="800000"/>
                <a:headEnd/>
                <a:tailEnd/>
              </a:ln>
            </p:spPr>
            <p:txBody>
              <a:bodyPr lIns="68893" tIns="34447" rIns="68893" bIns="34447">
                <a:spAutoFit/>
              </a:bodyPr>
              <a:lstStyle/>
              <a:p>
                <a:pPr marL="0" marR="0" lvl="0" indent="0" algn="ctr" defTabSz="507987" rtl="0" eaLnBrk="1" fontAlgn="auto" latinLnBrk="0" hangingPunct="1">
                  <a:lnSpc>
                    <a:spcPct val="100000"/>
                  </a:lnSpc>
                  <a:spcBef>
                    <a:spcPct val="5000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Plan/Enable</a:t>
                </a:r>
              </a:p>
            </p:txBody>
          </p:sp>
          <p:sp>
            <p:nvSpPr>
              <p:cNvPr id="67" name="Oval 8"/>
              <p:cNvSpPr>
                <a:spLocks noChangeArrowheads="1"/>
              </p:cNvSpPr>
              <p:nvPr/>
            </p:nvSpPr>
            <p:spPr bwMode="auto">
              <a:xfrm>
                <a:off x="2499" y="1489"/>
                <a:ext cx="799" cy="210"/>
              </a:xfrm>
              <a:prstGeom prst="ellipse">
                <a:avLst/>
              </a:prstGeom>
              <a:noFill/>
              <a:ln w="25400">
                <a:solidFill>
                  <a:schemeClr val="tx2"/>
                </a:solidFill>
                <a:round/>
                <a:headEnd/>
                <a:tailEnd/>
              </a:ln>
            </p:spPr>
            <p:txBody>
              <a:bodyPr lIns="68893" tIns="34447" rIns="68893" bIns="34447">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2133" b="0" i="0" u="none" strike="noStrike" kern="0" cap="none" spc="0" normalizeH="0" baseline="0" noProof="0">
                  <a:ln>
                    <a:noFill/>
                  </a:ln>
                  <a:solidFill>
                    <a:srgbClr val="000000"/>
                  </a:solidFill>
                  <a:effectLst/>
                  <a:uLnTx/>
                  <a:uFillTx/>
                  <a:latin typeface="Arial"/>
                  <a:cs typeface="Arial"/>
                  <a:sym typeface="Arial"/>
                </a:endParaRPr>
              </a:p>
            </p:txBody>
          </p:sp>
        </p:grpSp>
        <p:sp>
          <p:nvSpPr>
            <p:cNvPr id="7" name="Line 9"/>
            <p:cNvSpPr>
              <a:spLocks noChangeShapeType="1"/>
            </p:cNvSpPr>
            <p:nvPr/>
          </p:nvSpPr>
          <p:spPr bwMode="auto">
            <a:xfrm flipV="1">
              <a:off x="7831138" y="3136900"/>
              <a:ext cx="0" cy="1724025"/>
            </a:xfrm>
            <a:prstGeom prst="line">
              <a:avLst/>
            </a:prstGeom>
            <a:noFill/>
            <a:ln w="12700">
              <a:solidFill>
                <a:schemeClr val="tx1"/>
              </a:solidFill>
              <a:prstDash val="dash"/>
              <a:round/>
              <a:headEnd type="none" w="sm" len="sm"/>
              <a:tailEnd type="none" w="sm" len="sm"/>
            </a:ln>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133" b="0" i="0" u="none" strike="noStrike" kern="0" cap="none" spc="0" normalizeH="0" baseline="0" noProof="0">
                <a:ln>
                  <a:noFill/>
                </a:ln>
                <a:solidFill>
                  <a:srgbClr val="000000"/>
                </a:solidFill>
                <a:effectLst/>
                <a:uLnTx/>
                <a:uFillTx/>
                <a:latin typeface="Arial"/>
                <a:cs typeface="Arial"/>
                <a:sym typeface="Arial"/>
              </a:endParaRPr>
            </a:p>
          </p:txBody>
        </p:sp>
        <p:sp>
          <p:nvSpPr>
            <p:cNvPr id="8" name="Line 10"/>
            <p:cNvSpPr>
              <a:spLocks noChangeShapeType="1"/>
            </p:cNvSpPr>
            <p:nvPr/>
          </p:nvSpPr>
          <p:spPr bwMode="auto">
            <a:xfrm flipV="1">
              <a:off x="3157538" y="3086100"/>
              <a:ext cx="0" cy="1724025"/>
            </a:xfrm>
            <a:prstGeom prst="line">
              <a:avLst/>
            </a:prstGeom>
            <a:noFill/>
            <a:ln w="12700">
              <a:solidFill>
                <a:schemeClr val="tx1"/>
              </a:solidFill>
              <a:prstDash val="dash"/>
              <a:round/>
              <a:headEnd type="none" w="sm" len="sm"/>
              <a:tailEnd type="none" w="sm" len="sm"/>
            </a:ln>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133" b="0" i="0" u="none" strike="noStrike" kern="0" cap="none" spc="0" normalizeH="0" baseline="0" noProof="0">
                <a:ln>
                  <a:noFill/>
                </a:ln>
                <a:solidFill>
                  <a:srgbClr val="000000"/>
                </a:solidFill>
                <a:effectLst/>
                <a:uLnTx/>
                <a:uFillTx/>
                <a:latin typeface="Arial"/>
                <a:cs typeface="Arial"/>
                <a:sym typeface="Arial"/>
              </a:endParaRPr>
            </a:p>
          </p:txBody>
        </p:sp>
        <p:sp>
          <p:nvSpPr>
            <p:cNvPr id="9" name="Line 11"/>
            <p:cNvSpPr>
              <a:spLocks noChangeShapeType="1"/>
            </p:cNvSpPr>
            <p:nvPr/>
          </p:nvSpPr>
          <p:spPr bwMode="auto">
            <a:xfrm flipV="1">
              <a:off x="6245225" y="3136900"/>
              <a:ext cx="0" cy="1724025"/>
            </a:xfrm>
            <a:prstGeom prst="line">
              <a:avLst/>
            </a:prstGeom>
            <a:noFill/>
            <a:ln w="12700">
              <a:solidFill>
                <a:schemeClr val="tx1"/>
              </a:solidFill>
              <a:prstDash val="dash"/>
              <a:round/>
              <a:headEnd type="none" w="sm" len="sm"/>
              <a:tailEnd type="none" w="sm" len="sm"/>
            </a:ln>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133" b="0" i="0" u="none" strike="noStrike" kern="0" cap="none" spc="0" normalizeH="0" baseline="0" noProof="0">
                <a:ln>
                  <a:noFill/>
                </a:ln>
                <a:solidFill>
                  <a:srgbClr val="000000"/>
                </a:solidFill>
                <a:effectLst/>
                <a:uLnTx/>
                <a:uFillTx/>
                <a:latin typeface="Arial"/>
                <a:cs typeface="Arial"/>
                <a:sym typeface="Arial"/>
              </a:endParaRPr>
            </a:p>
          </p:txBody>
        </p:sp>
        <p:sp>
          <p:nvSpPr>
            <p:cNvPr id="10" name="Line 12"/>
            <p:cNvSpPr>
              <a:spLocks noChangeShapeType="1"/>
            </p:cNvSpPr>
            <p:nvPr/>
          </p:nvSpPr>
          <p:spPr bwMode="auto">
            <a:xfrm flipV="1">
              <a:off x="1512888" y="3068638"/>
              <a:ext cx="0" cy="1725612"/>
            </a:xfrm>
            <a:prstGeom prst="line">
              <a:avLst/>
            </a:prstGeom>
            <a:noFill/>
            <a:ln w="12700">
              <a:solidFill>
                <a:schemeClr val="tx1"/>
              </a:solidFill>
              <a:prstDash val="dash"/>
              <a:round/>
              <a:headEnd type="none" w="sm" len="sm"/>
              <a:tailEnd type="none" w="sm" len="sm"/>
            </a:ln>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133" b="0" i="0" u="none" strike="noStrike" kern="0" cap="none" spc="0" normalizeH="0" baseline="0" noProof="0">
                <a:ln>
                  <a:noFill/>
                </a:ln>
                <a:solidFill>
                  <a:srgbClr val="000000"/>
                </a:solidFill>
                <a:effectLst/>
                <a:uLnTx/>
                <a:uFillTx/>
                <a:latin typeface="Arial"/>
                <a:cs typeface="Arial"/>
                <a:sym typeface="Arial"/>
              </a:endParaRPr>
            </a:p>
          </p:txBody>
        </p:sp>
        <p:sp>
          <p:nvSpPr>
            <p:cNvPr id="11" name="Rectangle 13"/>
            <p:cNvSpPr>
              <a:spLocks noChangeArrowheads="1"/>
            </p:cNvSpPr>
            <p:nvPr/>
          </p:nvSpPr>
          <p:spPr bwMode="auto">
            <a:xfrm>
              <a:off x="6372225" y="4703763"/>
              <a:ext cx="1311275" cy="167648"/>
            </a:xfrm>
            <a:prstGeom prst="rect">
              <a:avLst/>
            </a:prstGeom>
            <a:noFill/>
            <a:ln w="9525">
              <a:noFill/>
              <a:miter lim="800000"/>
              <a:headEnd/>
              <a:tailEnd/>
            </a:ln>
          </p:spPr>
          <p:txBody>
            <a:bodyPr lIns="68893" tIns="34447" rIns="68893" bIns="34447">
              <a:spAutoFit/>
            </a:bodyPr>
            <a:lstStyle/>
            <a:p>
              <a:pPr marL="0" marR="0" lvl="0" indent="0" algn="ctr" defTabSz="507987" rtl="0" eaLnBrk="1" fontAlgn="auto" latinLnBrk="0" hangingPunct="1">
                <a:lnSpc>
                  <a:spcPct val="100000"/>
                </a:lnSpc>
                <a:spcBef>
                  <a:spcPct val="5000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000000"/>
                  </a:solidFill>
                  <a:effectLst/>
                  <a:uLnTx/>
                  <a:uFillTx/>
                  <a:latin typeface="Arial"/>
                  <a:cs typeface="Arial"/>
                  <a:sym typeface="Arial"/>
                </a:rPr>
                <a:t>Customer</a:t>
              </a:r>
            </a:p>
          </p:txBody>
        </p:sp>
        <p:sp>
          <p:nvSpPr>
            <p:cNvPr id="12" name="Rectangle 14"/>
            <p:cNvSpPr>
              <a:spLocks noChangeArrowheads="1"/>
            </p:cNvSpPr>
            <p:nvPr/>
          </p:nvSpPr>
          <p:spPr bwMode="auto">
            <a:xfrm>
              <a:off x="7813675" y="4613275"/>
              <a:ext cx="1223963" cy="294377"/>
            </a:xfrm>
            <a:prstGeom prst="rect">
              <a:avLst/>
            </a:prstGeom>
            <a:noFill/>
            <a:ln w="9525">
              <a:noFill/>
              <a:miter lim="800000"/>
              <a:headEnd/>
              <a:tailEnd/>
            </a:ln>
          </p:spPr>
          <p:txBody>
            <a:bodyPr lIns="68893" tIns="34447" rIns="68893" bIns="34447">
              <a:spAutoFit/>
            </a:bodyPr>
            <a:lstStyle/>
            <a:p>
              <a:pPr marL="0" marR="0" lvl="0" indent="0" algn="ctr" defTabSz="507987"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000000"/>
                  </a:solidFill>
                  <a:effectLst/>
                  <a:uLnTx/>
                  <a:uFillTx/>
                  <a:latin typeface="Arial"/>
                  <a:cs typeface="Arial"/>
                  <a:sym typeface="Arial"/>
                </a:rPr>
                <a:t>Customer’s</a:t>
              </a:r>
              <a:br>
                <a:rPr kumimoji="0" lang="en-US" sz="1400" b="1" i="0" u="none" strike="noStrike" kern="0" cap="none" spc="0" normalizeH="0" baseline="0" noProof="0">
                  <a:ln>
                    <a:noFill/>
                  </a:ln>
                  <a:solidFill>
                    <a:srgbClr val="000000"/>
                  </a:solidFill>
                  <a:effectLst/>
                  <a:uLnTx/>
                  <a:uFillTx/>
                  <a:latin typeface="Arial"/>
                  <a:cs typeface="Arial"/>
                  <a:sym typeface="Arial"/>
                </a:rPr>
              </a:br>
              <a:r>
                <a:rPr kumimoji="0" lang="en-US" sz="1400" b="1" i="0" u="none" strike="noStrike" kern="0" cap="none" spc="0" normalizeH="0" baseline="0" noProof="0">
                  <a:ln>
                    <a:noFill/>
                  </a:ln>
                  <a:solidFill>
                    <a:srgbClr val="000000"/>
                  </a:solidFill>
                  <a:effectLst/>
                  <a:uLnTx/>
                  <a:uFillTx/>
                  <a:latin typeface="Arial"/>
                  <a:cs typeface="Arial"/>
                  <a:sym typeface="Arial"/>
                </a:rPr>
                <a:t>Customer</a:t>
              </a:r>
            </a:p>
          </p:txBody>
        </p:sp>
        <p:sp>
          <p:nvSpPr>
            <p:cNvPr id="13" name="Rectangle 15"/>
            <p:cNvSpPr>
              <a:spLocks noChangeArrowheads="1"/>
            </p:cNvSpPr>
            <p:nvPr/>
          </p:nvSpPr>
          <p:spPr bwMode="auto">
            <a:xfrm>
              <a:off x="203200" y="4706938"/>
              <a:ext cx="1311275" cy="294377"/>
            </a:xfrm>
            <a:prstGeom prst="rect">
              <a:avLst/>
            </a:prstGeom>
            <a:noFill/>
            <a:ln w="9525">
              <a:noFill/>
              <a:miter lim="800000"/>
              <a:headEnd/>
              <a:tailEnd/>
            </a:ln>
          </p:spPr>
          <p:txBody>
            <a:bodyPr lIns="68893" tIns="34447" rIns="68893" bIns="34447">
              <a:spAutoFit/>
            </a:bodyPr>
            <a:lstStyle/>
            <a:p>
              <a:pPr marL="0" marR="0" lvl="0" indent="0" algn="ctr" defTabSz="507987" rtl="0" eaLnBrk="1" fontAlgn="auto" latinLnBrk="0" hangingPunct="1">
                <a:lnSpc>
                  <a:spcPct val="100000"/>
                </a:lnSpc>
                <a:spcBef>
                  <a:spcPct val="5000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000000"/>
                  </a:solidFill>
                  <a:effectLst/>
                  <a:uLnTx/>
                  <a:uFillTx/>
                  <a:latin typeface="Arial"/>
                  <a:cs typeface="Arial"/>
                  <a:sym typeface="Arial"/>
                </a:rPr>
                <a:t>Suppliers’</a:t>
              </a:r>
              <a:br>
                <a:rPr kumimoji="0" lang="en-US" sz="1400" b="1" i="0" u="none" strike="noStrike" kern="0" cap="none" spc="0" normalizeH="0" baseline="0" noProof="0">
                  <a:ln>
                    <a:noFill/>
                  </a:ln>
                  <a:solidFill>
                    <a:srgbClr val="000000"/>
                  </a:solidFill>
                  <a:effectLst/>
                  <a:uLnTx/>
                  <a:uFillTx/>
                  <a:latin typeface="Arial"/>
                  <a:cs typeface="Arial"/>
                  <a:sym typeface="Arial"/>
                </a:rPr>
              </a:br>
              <a:r>
                <a:rPr kumimoji="0" lang="en-US" sz="1400" b="1" i="0" u="none" strike="noStrike" kern="0" cap="none" spc="0" normalizeH="0" baseline="0" noProof="0">
                  <a:ln>
                    <a:noFill/>
                  </a:ln>
                  <a:solidFill>
                    <a:srgbClr val="000000"/>
                  </a:solidFill>
                  <a:effectLst/>
                  <a:uLnTx/>
                  <a:uFillTx/>
                  <a:latin typeface="Arial"/>
                  <a:cs typeface="Arial"/>
                  <a:sym typeface="Arial"/>
                </a:rPr>
                <a:t>Supplier</a:t>
              </a:r>
            </a:p>
          </p:txBody>
        </p:sp>
        <p:sp>
          <p:nvSpPr>
            <p:cNvPr id="14" name="Line 16"/>
            <p:cNvSpPr>
              <a:spLocks noChangeShapeType="1"/>
            </p:cNvSpPr>
            <p:nvPr/>
          </p:nvSpPr>
          <p:spPr bwMode="auto">
            <a:xfrm>
              <a:off x="2738438" y="4102100"/>
              <a:ext cx="28575" cy="30163"/>
            </a:xfrm>
            <a:prstGeom prst="line">
              <a:avLst/>
            </a:prstGeom>
            <a:noFill/>
            <a:ln w="9525">
              <a:noFill/>
              <a:round/>
              <a:headEnd type="none" w="sm" len="sm"/>
              <a:tailEnd type="none" w="sm" len="sm"/>
            </a:ln>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133" b="0" i="0" u="none" strike="noStrike" kern="0" cap="none" spc="0" normalizeH="0" baseline="0" noProof="0">
                <a:ln>
                  <a:noFill/>
                </a:ln>
                <a:solidFill>
                  <a:srgbClr val="000000"/>
                </a:solidFill>
                <a:effectLst/>
                <a:uLnTx/>
                <a:uFillTx/>
                <a:latin typeface="Arial"/>
                <a:cs typeface="Arial"/>
                <a:sym typeface="Arial"/>
              </a:endParaRPr>
            </a:p>
          </p:txBody>
        </p:sp>
        <p:sp>
          <p:nvSpPr>
            <p:cNvPr id="15" name="Rectangle 17"/>
            <p:cNvSpPr>
              <a:spLocks noChangeArrowheads="1"/>
            </p:cNvSpPr>
            <p:nvPr/>
          </p:nvSpPr>
          <p:spPr bwMode="auto">
            <a:xfrm>
              <a:off x="2144713" y="3984624"/>
              <a:ext cx="468312" cy="85436"/>
            </a:xfrm>
            <a:prstGeom prst="rect">
              <a:avLst/>
            </a:prstGeom>
            <a:noFill/>
            <a:ln w="9525">
              <a:noFill/>
              <a:miter lim="800000"/>
              <a:headEnd/>
              <a:tailEnd/>
            </a:ln>
          </p:spPr>
          <p:txBody>
            <a:bodyPr lIns="20355" tIns="10960" rIns="20355" bIns="10960">
              <a:spAutoFit/>
            </a:bodyPr>
            <a:lstStyle/>
            <a:p>
              <a:pPr marL="0" marR="0" lvl="0" indent="0" algn="ctr" defTabSz="46038" rtl="0" eaLnBrk="1" fontAlgn="auto" latinLnBrk="0" hangingPunct="1">
                <a:lnSpc>
                  <a:spcPct val="100000"/>
                </a:lnSpc>
                <a:spcBef>
                  <a:spcPct val="50000"/>
                </a:spcBef>
                <a:spcAft>
                  <a:spcPts val="0"/>
                </a:spcAft>
                <a:buClr>
                  <a:srgbClr val="000000"/>
                </a:buClr>
                <a:buSzTx/>
                <a:buFont typeface="Arial"/>
                <a:buNone/>
                <a:tabLst/>
                <a:defRPr/>
              </a:pPr>
              <a:r>
                <a:rPr kumimoji="0" lang="en-US" sz="800" b="1" i="0" u="none" strike="noStrike" kern="0" cap="none" spc="0" normalizeH="0" baseline="0" noProof="0">
                  <a:ln>
                    <a:noFill/>
                  </a:ln>
                  <a:solidFill>
                    <a:srgbClr val="000000"/>
                  </a:solidFill>
                  <a:effectLst/>
                  <a:uLnTx/>
                  <a:uFillTx/>
                  <a:latin typeface="Arial"/>
                  <a:cs typeface="Arial"/>
                  <a:sym typeface="Arial"/>
                </a:rPr>
                <a:t>Make</a:t>
              </a:r>
            </a:p>
          </p:txBody>
        </p:sp>
        <p:sp>
          <p:nvSpPr>
            <p:cNvPr id="16" name="Oval 18"/>
            <p:cNvSpPr>
              <a:spLocks noChangeArrowheads="1"/>
            </p:cNvSpPr>
            <p:nvPr/>
          </p:nvSpPr>
          <p:spPr bwMode="auto">
            <a:xfrm>
              <a:off x="5129213" y="3787775"/>
              <a:ext cx="1182687" cy="506413"/>
            </a:xfrm>
            <a:prstGeom prst="ellipse">
              <a:avLst/>
            </a:prstGeom>
            <a:noFill/>
            <a:ln w="25400">
              <a:solidFill>
                <a:schemeClr val="tx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2133" b="0" i="0" u="none" strike="noStrike" kern="0" cap="none" spc="0" normalizeH="0" baseline="0" noProof="0">
                <a:ln>
                  <a:noFill/>
                </a:ln>
                <a:solidFill>
                  <a:srgbClr val="000000"/>
                </a:solidFill>
                <a:effectLst/>
                <a:uLnTx/>
                <a:uFillTx/>
                <a:latin typeface="Arial"/>
                <a:cs typeface="Arial"/>
                <a:sym typeface="Arial"/>
              </a:endParaRPr>
            </a:p>
          </p:txBody>
        </p:sp>
        <p:sp>
          <p:nvSpPr>
            <p:cNvPr id="17" name="Rectangle 19"/>
            <p:cNvSpPr>
              <a:spLocks noChangeArrowheads="1"/>
            </p:cNvSpPr>
            <p:nvPr/>
          </p:nvSpPr>
          <p:spPr bwMode="auto">
            <a:xfrm>
              <a:off x="5326063" y="3851275"/>
              <a:ext cx="785812" cy="147188"/>
            </a:xfrm>
            <a:prstGeom prst="rect">
              <a:avLst/>
            </a:prstGeom>
            <a:noFill/>
            <a:ln w="9525">
              <a:noFill/>
              <a:miter lim="800000"/>
              <a:headEnd/>
              <a:tailEnd/>
            </a:ln>
          </p:spPr>
          <p:txBody>
            <a:bodyPr lIns="34447" tIns="17223" rIns="34447" bIns="17223">
              <a:spAutoFit/>
            </a:bodyPr>
            <a:lstStyle/>
            <a:p>
              <a:pPr marL="0" marR="0" lvl="0" indent="0" algn="ctr" defTabSz="126997" rtl="0" eaLnBrk="1" fontAlgn="auto" latinLnBrk="0" hangingPunct="1">
                <a:lnSpc>
                  <a:spcPct val="100000"/>
                </a:lnSpc>
                <a:spcBef>
                  <a:spcPct val="5000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000000"/>
                  </a:solidFill>
                  <a:effectLst/>
                  <a:uLnTx/>
                  <a:uFillTx/>
                  <a:latin typeface="Arial"/>
                  <a:cs typeface="Arial"/>
                  <a:sym typeface="Arial"/>
                </a:rPr>
                <a:t>Deliver</a:t>
              </a:r>
            </a:p>
          </p:txBody>
        </p:sp>
        <p:sp>
          <p:nvSpPr>
            <p:cNvPr id="18" name="Oval 20"/>
            <p:cNvSpPr>
              <a:spLocks noChangeArrowheads="1"/>
            </p:cNvSpPr>
            <p:nvPr/>
          </p:nvSpPr>
          <p:spPr bwMode="auto">
            <a:xfrm>
              <a:off x="7750175" y="3894138"/>
              <a:ext cx="701675" cy="293687"/>
            </a:xfrm>
            <a:prstGeom prst="ellipse">
              <a:avLst/>
            </a:prstGeom>
            <a:noFill/>
            <a:ln w="25400">
              <a:solidFill>
                <a:srgbClr val="91919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2133" b="0" i="0" u="none" strike="noStrike" kern="0" cap="none" spc="0" normalizeH="0" baseline="0" noProof="0">
                <a:ln>
                  <a:noFill/>
                </a:ln>
                <a:solidFill>
                  <a:srgbClr val="000000"/>
                </a:solidFill>
                <a:effectLst/>
                <a:uLnTx/>
                <a:uFillTx/>
                <a:latin typeface="Arial"/>
                <a:cs typeface="Arial"/>
                <a:sym typeface="Arial"/>
              </a:endParaRPr>
            </a:p>
          </p:txBody>
        </p:sp>
        <p:grpSp>
          <p:nvGrpSpPr>
            <p:cNvPr id="19" name="Group 21"/>
            <p:cNvGrpSpPr>
              <a:grpSpLocks/>
            </p:cNvGrpSpPr>
            <p:nvPr>
              <p:custDataLst>
                <p:tags r:id="rId2"/>
              </p:custDataLst>
            </p:nvPr>
          </p:nvGrpSpPr>
          <p:grpSpPr bwMode="auto">
            <a:xfrm>
              <a:off x="3057525" y="3787775"/>
              <a:ext cx="1187450" cy="506413"/>
              <a:chOff x="1850" y="2157"/>
              <a:chExt cx="787" cy="319"/>
            </a:xfrm>
          </p:grpSpPr>
          <p:sp>
            <p:nvSpPr>
              <p:cNvPr id="64" name="Oval 22"/>
              <p:cNvSpPr>
                <a:spLocks noChangeArrowheads="1"/>
              </p:cNvSpPr>
              <p:nvPr/>
            </p:nvSpPr>
            <p:spPr bwMode="auto">
              <a:xfrm>
                <a:off x="1850" y="2157"/>
                <a:ext cx="787" cy="319"/>
              </a:xfrm>
              <a:prstGeom prst="ellipse">
                <a:avLst/>
              </a:prstGeom>
              <a:noFill/>
              <a:ln w="25400">
                <a:solidFill>
                  <a:schemeClr val="tx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2133" b="0" i="0" u="none" strike="noStrike" kern="0" cap="none" spc="0" normalizeH="0" baseline="0" noProof="0">
                  <a:ln>
                    <a:noFill/>
                  </a:ln>
                  <a:solidFill>
                    <a:srgbClr val="000000"/>
                  </a:solidFill>
                  <a:effectLst/>
                  <a:uLnTx/>
                  <a:uFillTx/>
                  <a:latin typeface="Arial"/>
                  <a:cs typeface="Arial"/>
                  <a:sym typeface="Arial"/>
                </a:endParaRPr>
              </a:p>
            </p:txBody>
          </p:sp>
          <p:sp>
            <p:nvSpPr>
              <p:cNvPr id="65" name="Rectangle 23"/>
              <p:cNvSpPr>
                <a:spLocks noChangeArrowheads="1"/>
              </p:cNvSpPr>
              <p:nvPr/>
            </p:nvSpPr>
            <p:spPr bwMode="auto">
              <a:xfrm>
                <a:off x="1986" y="2197"/>
                <a:ext cx="518" cy="93"/>
              </a:xfrm>
              <a:prstGeom prst="rect">
                <a:avLst/>
              </a:prstGeom>
              <a:noFill/>
              <a:ln w="9525">
                <a:noFill/>
                <a:miter lim="800000"/>
                <a:headEnd/>
                <a:tailEnd/>
              </a:ln>
            </p:spPr>
            <p:txBody>
              <a:bodyPr lIns="34447" tIns="17223" rIns="34447" bIns="17223">
                <a:spAutoFit/>
              </a:bodyPr>
              <a:lstStyle/>
              <a:p>
                <a:pPr marL="0" marR="0" lvl="0" indent="0" algn="ctr" defTabSz="126997" rtl="0" eaLnBrk="1" fontAlgn="auto" latinLnBrk="0" hangingPunct="1">
                  <a:lnSpc>
                    <a:spcPct val="100000"/>
                  </a:lnSpc>
                  <a:spcBef>
                    <a:spcPct val="5000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000000"/>
                    </a:solidFill>
                    <a:effectLst/>
                    <a:uLnTx/>
                    <a:uFillTx/>
                    <a:latin typeface="Arial"/>
                    <a:cs typeface="Arial"/>
                    <a:sym typeface="Arial"/>
                  </a:rPr>
                  <a:t>Source</a:t>
                </a:r>
              </a:p>
            </p:txBody>
          </p:sp>
        </p:grpSp>
        <p:sp>
          <p:nvSpPr>
            <p:cNvPr id="20" name="Oval 24"/>
            <p:cNvSpPr>
              <a:spLocks noChangeArrowheads="1"/>
            </p:cNvSpPr>
            <p:nvPr/>
          </p:nvSpPr>
          <p:spPr bwMode="auto">
            <a:xfrm>
              <a:off x="4100513" y="3787775"/>
              <a:ext cx="1189037" cy="506413"/>
            </a:xfrm>
            <a:prstGeom prst="ellipse">
              <a:avLst/>
            </a:prstGeom>
            <a:noFill/>
            <a:ln w="25400">
              <a:solidFill>
                <a:schemeClr val="tx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2133" b="0" i="0" u="none" strike="noStrike" kern="0" cap="none" spc="0" normalizeH="0" baseline="0" noProof="0">
                <a:ln>
                  <a:noFill/>
                </a:ln>
                <a:solidFill>
                  <a:srgbClr val="000000"/>
                </a:solidFill>
                <a:effectLst/>
                <a:uLnTx/>
                <a:uFillTx/>
                <a:latin typeface="Arial"/>
                <a:cs typeface="Arial"/>
                <a:sym typeface="Arial"/>
              </a:endParaRPr>
            </a:p>
          </p:txBody>
        </p:sp>
        <p:sp>
          <p:nvSpPr>
            <p:cNvPr id="21" name="Rectangle 25"/>
            <p:cNvSpPr>
              <a:spLocks noChangeArrowheads="1"/>
            </p:cNvSpPr>
            <p:nvPr/>
          </p:nvSpPr>
          <p:spPr bwMode="auto">
            <a:xfrm>
              <a:off x="4303713" y="3851275"/>
              <a:ext cx="782637" cy="147188"/>
            </a:xfrm>
            <a:prstGeom prst="rect">
              <a:avLst/>
            </a:prstGeom>
            <a:noFill/>
            <a:ln w="9525">
              <a:noFill/>
              <a:miter lim="800000"/>
              <a:headEnd/>
              <a:tailEnd/>
            </a:ln>
          </p:spPr>
          <p:txBody>
            <a:bodyPr lIns="34447" tIns="17223" rIns="34447" bIns="17223">
              <a:spAutoFit/>
            </a:bodyPr>
            <a:lstStyle/>
            <a:p>
              <a:pPr marL="0" marR="0" lvl="0" indent="0" algn="ctr" defTabSz="126997" rtl="0" eaLnBrk="1" fontAlgn="auto" latinLnBrk="0" hangingPunct="1">
                <a:lnSpc>
                  <a:spcPct val="100000"/>
                </a:lnSpc>
                <a:spcBef>
                  <a:spcPct val="5000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000000"/>
                  </a:solidFill>
                  <a:effectLst/>
                  <a:uLnTx/>
                  <a:uFillTx/>
                  <a:latin typeface="Arial"/>
                  <a:cs typeface="Arial"/>
                  <a:sym typeface="Arial"/>
                </a:rPr>
                <a:t>Make</a:t>
              </a:r>
            </a:p>
          </p:txBody>
        </p:sp>
        <p:sp>
          <p:nvSpPr>
            <p:cNvPr id="22" name="Oval 26"/>
            <p:cNvSpPr>
              <a:spLocks noChangeArrowheads="1"/>
            </p:cNvSpPr>
            <p:nvPr/>
          </p:nvSpPr>
          <p:spPr bwMode="auto">
            <a:xfrm>
              <a:off x="2009775" y="3894138"/>
              <a:ext cx="700088" cy="293687"/>
            </a:xfrm>
            <a:prstGeom prst="ellipse">
              <a:avLst/>
            </a:prstGeom>
            <a:noFill/>
            <a:ln w="25400">
              <a:solidFill>
                <a:srgbClr val="91919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2133" b="0" i="0" u="none" strike="noStrike" kern="0" cap="none" spc="0" normalizeH="0" baseline="0" noProof="0">
                <a:ln>
                  <a:noFill/>
                </a:ln>
                <a:solidFill>
                  <a:srgbClr val="000000"/>
                </a:solidFill>
                <a:effectLst/>
                <a:uLnTx/>
                <a:uFillTx/>
                <a:latin typeface="Arial"/>
                <a:cs typeface="Arial"/>
                <a:sym typeface="Arial"/>
              </a:endParaRPr>
            </a:p>
          </p:txBody>
        </p:sp>
        <p:sp>
          <p:nvSpPr>
            <p:cNvPr id="23" name="Rectangle 27"/>
            <p:cNvSpPr>
              <a:spLocks noChangeArrowheads="1"/>
            </p:cNvSpPr>
            <p:nvPr/>
          </p:nvSpPr>
          <p:spPr bwMode="auto">
            <a:xfrm>
              <a:off x="7331075" y="3971924"/>
              <a:ext cx="466725" cy="85436"/>
            </a:xfrm>
            <a:prstGeom prst="rect">
              <a:avLst/>
            </a:prstGeom>
            <a:noFill/>
            <a:ln w="9525">
              <a:noFill/>
              <a:miter lim="800000"/>
              <a:headEnd/>
              <a:tailEnd/>
            </a:ln>
          </p:spPr>
          <p:txBody>
            <a:bodyPr lIns="20355" tIns="10960" rIns="20355" bIns="10960">
              <a:spAutoFit/>
            </a:bodyPr>
            <a:lstStyle/>
            <a:p>
              <a:pPr marL="0" marR="0" lvl="0" indent="0" algn="ctr" defTabSz="46038" rtl="0" eaLnBrk="1" fontAlgn="auto" latinLnBrk="0" hangingPunct="1">
                <a:lnSpc>
                  <a:spcPct val="100000"/>
                </a:lnSpc>
                <a:spcBef>
                  <a:spcPct val="50000"/>
                </a:spcBef>
                <a:spcAft>
                  <a:spcPts val="0"/>
                </a:spcAft>
                <a:buClr>
                  <a:srgbClr val="000000"/>
                </a:buClr>
                <a:buSzTx/>
                <a:buFont typeface="Arial"/>
                <a:buNone/>
                <a:tabLst/>
                <a:defRPr/>
              </a:pPr>
              <a:r>
                <a:rPr kumimoji="0" lang="en-US" sz="800" b="1" i="0" u="none" strike="noStrike" kern="0" cap="none" spc="0" normalizeH="0" baseline="0" noProof="0">
                  <a:ln>
                    <a:noFill/>
                  </a:ln>
                  <a:solidFill>
                    <a:srgbClr val="000000"/>
                  </a:solidFill>
                  <a:effectLst/>
                  <a:uLnTx/>
                  <a:uFillTx/>
                  <a:latin typeface="Arial"/>
                  <a:cs typeface="Arial"/>
                  <a:sym typeface="Arial"/>
                </a:rPr>
                <a:t>Deliver</a:t>
              </a:r>
            </a:p>
          </p:txBody>
        </p:sp>
        <p:sp>
          <p:nvSpPr>
            <p:cNvPr id="24" name="Oval 28"/>
            <p:cNvSpPr>
              <a:spLocks noChangeArrowheads="1"/>
            </p:cNvSpPr>
            <p:nvPr/>
          </p:nvSpPr>
          <p:spPr bwMode="auto">
            <a:xfrm>
              <a:off x="7200900" y="3894138"/>
              <a:ext cx="703263" cy="293687"/>
            </a:xfrm>
            <a:prstGeom prst="ellipse">
              <a:avLst/>
            </a:prstGeom>
            <a:noFill/>
            <a:ln w="25400">
              <a:solidFill>
                <a:srgbClr val="91919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2133" b="0" i="0" u="none" strike="noStrike" kern="0" cap="none" spc="0" normalizeH="0" baseline="0" noProof="0">
                <a:ln>
                  <a:noFill/>
                </a:ln>
                <a:solidFill>
                  <a:srgbClr val="000000"/>
                </a:solidFill>
                <a:effectLst/>
                <a:uLnTx/>
                <a:uFillTx/>
                <a:latin typeface="Arial"/>
                <a:cs typeface="Arial"/>
                <a:sym typeface="Arial"/>
              </a:endParaRPr>
            </a:p>
          </p:txBody>
        </p:sp>
        <p:sp>
          <p:nvSpPr>
            <p:cNvPr id="25" name="Oval 29"/>
            <p:cNvSpPr>
              <a:spLocks noChangeArrowheads="1"/>
            </p:cNvSpPr>
            <p:nvPr/>
          </p:nvSpPr>
          <p:spPr bwMode="auto">
            <a:xfrm>
              <a:off x="6665913" y="3894138"/>
              <a:ext cx="703262" cy="293687"/>
            </a:xfrm>
            <a:prstGeom prst="ellipse">
              <a:avLst/>
            </a:prstGeom>
            <a:noFill/>
            <a:ln w="25400">
              <a:solidFill>
                <a:srgbClr val="91919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2133" b="0" i="0" u="none" strike="noStrike" kern="0" cap="none" spc="0" normalizeH="0" baseline="0" noProof="0">
                <a:ln>
                  <a:noFill/>
                </a:ln>
                <a:solidFill>
                  <a:srgbClr val="000000"/>
                </a:solidFill>
                <a:effectLst/>
                <a:uLnTx/>
                <a:uFillTx/>
                <a:latin typeface="Arial"/>
                <a:cs typeface="Arial"/>
                <a:sym typeface="Arial"/>
              </a:endParaRPr>
            </a:p>
          </p:txBody>
        </p:sp>
        <p:sp>
          <p:nvSpPr>
            <p:cNvPr id="26" name="Rectangle 30"/>
            <p:cNvSpPr>
              <a:spLocks noChangeArrowheads="1"/>
            </p:cNvSpPr>
            <p:nvPr/>
          </p:nvSpPr>
          <p:spPr bwMode="auto">
            <a:xfrm>
              <a:off x="6810376" y="3971924"/>
              <a:ext cx="468312" cy="85436"/>
            </a:xfrm>
            <a:prstGeom prst="rect">
              <a:avLst/>
            </a:prstGeom>
            <a:noFill/>
            <a:ln w="9525">
              <a:noFill/>
              <a:miter lim="800000"/>
              <a:headEnd/>
              <a:tailEnd/>
            </a:ln>
          </p:spPr>
          <p:txBody>
            <a:bodyPr lIns="20355" tIns="10960" rIns="20355" bIns="10960">
              <a:spAutoFit/>
            </a:bodyPr>
            <a:lstStyle/>
            <a:p>
              <a:pPr marL="0" marR="0" lvl="0" indent="0" algn="ctr" defTabSz="46038" rtl="0" eaLnBrk="1" fontAlgn="auto" latinLnBrk="0" hangingPunct="1">
                <a:lnSpc>
                  <a:spcPct val="100000"/>
                </a:lnSpc>
                <a:spcBef>
                  <a:spcPct val="50000"/>
                </a:spcBef>
                <a:spcAft>
                  <a:spcPts val="0"/>
                </a:spcAft>
                <a:buClr>
                  <a:srgbClr val="000000"/>
                </a:buClr>
                <a:buSzTx/>
                <a:buFont typeface="Arial"/>
                <a:buNone/>
                <a:tabLst/>
                <a:defRPr/>
              </a:pPr>
              <a:r>
                <a:rPr kumimoji="0" lang="en-US" sz="800" b="1" i="0" u="none" strike="noStrike" kern="0" cap="none" spc="0" normalizeH="0" baseline="0" noProof="0">
                  <a:ln>
                    <a:noFill/>
                  </a:ln>
                  <a:solidFill>
                    <a:srgbClr val="000000"/>
                  </a:solidFill>
                  <a:effectLst/>
                  <a:uLnTx/>
                  <a:uFillTx/>
                  <a:latin typeface="Arial"/>
                  <a:cs typeface="Arial"/>
                  <a:sym typeface="Arial"/>
                </a:rPr>
                <a:t>Make</a:t>
              </a:r>
            </a:p>
          </p:txBody>
        </p:sp>
        <p:sp>
          <p:nvSpPr>
            <p:cNvPr id="27" name="Rectangle 31"/>
            <p:cNvSpPr>
              <a:spLocks noChangeArrowheads="1"/>
            </p:cNvSpPr>
            <p:nvPr/>
          </p:nvSpPr>
          <p:spPr bwMode="auto">
            <a:xfrm>
              <a:off x="6265864" y="3971924"/>
              <a:ext cx="468312" cy="85436"/>
            </a:xfrm>
            <a:prstGeom prst="rect">
              <a:avLst/>
            </a:prstGeom>
            <a:noFill/>
            <a:ln w="9525">
              <a:noFill/>
              <a:miter lim="800000"/>
              <a:headEnd/>
              <a:tailEnd/>
            </a:ln>
          </p:spPr>
          <p:txBody>
            <a:bodyPr lIns="20355" tIns="10960" rIns="20355" bIns="10960">
              <a:spAutoFit/>
            </a:bodyPr>
            <a:lstStyle/>
            <a:p>
              <a:pPr marL="0" marR="0" lvl="0" indent="0" algn="ctr" defTabSz="46038" rtl="0" eaLnBrk="1" fontAlgn="auto" latinLnBrk="0" hangingPunct="1">
                <a:lnSpc>
                  <a:spcPct val="100000"/>
                </a:lnSpc>
                <a:spcBef>
                  <a:spcPct val="50000"/>
                </a:spcBef>
                <a:spcAft>
                  <a:spcPts val="0"/>
                </a:spcAft>
                <a:buClr>
                  <a:srgbClr val="000000"/>
                </a:buClr>
                <a:buSzTx/>
                <a:buFont typeface="Arial"/>
                <a:buNone/>
                <a:tabLst/>
                <a:defRPr/>
              </a:pPr>
              <a:r>
                <a:rPr kumimoji="0" lang="en-US" sz="800" b="1" i="0" u="none" strike="noStrike" kern="0" cap="none" spc="0" normalizeH="0" baseline="0" noProof="0">
                  <a:ln>
                    <a:noFill/>
                  </a:ln>
                  <a:solidFill>
                    <a:srgbClr val="000000"/>
                  </a:solidFill>
                  <a:effectLst/>
                  <a:uLnTx/>
                  <a:uFillTx/>
                  <a:latin typeface="Arial"/>
                  <a:cs typeface="Arial"/>
                  <a:sym typeface="Arial"/>
                </a:rPr>
                <a:t>Source</a:t>
              </a:r>
            </a:p>
          </p:txBody>
        </p:sp>
        <p:sp>
          <p:nvSpPr>
            <p:cNvPr id="28" name="Oval 32"/>
            <p:cNvSpPr>
              <a:spLocks noChangeArrowheads="1"/>
            </p:cNvSpPr>
            <p:nvPr/>
          </p:nvSpPr>
          <p:spPr bwMode="auto">
            <a:xfrm>
              <a:off x="6178550" y="3894138"/>
              <a:ext cx="698500" cy="293687"/>
            </a:xfrm>
            <a:prstGeom prst="ellipse">
              <a:avLst/>
            </a:prstGeom>
            <a:noFill/>
            <a:ln w="25400">
              <a:solidFill>
                <a:srgbClr val="91919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2133" b="0" i="0" u="none" strike="noStrike" kern="0" cap="none" spc="0" normalizeH="0" baseline="0" noProof="0">
                <a:ln>
                  <a:noFill/>
                </a:ln>
                <a:solidFill>
                  <a:srgbClr val="000000"/>
                </a:solidFill>
                <a:effectLst/>
                <a:uLnTx/>
                <a:uFillTx/>
                <a:latin typeface="Arial"/>
                <a:cs typeface="Arial"/>
                <a:sym typeface="Arial"/>
              </a:endParaRPr>
            </a:p>
          </p:txBody>
        </p:sp>
        <p:sp>
          <p:nvSpPr>
            <p:cNvPr id="29" name="Oval 33"/>
            <p:cNvSpPr>
              <a:spLocks noChangeArrowheads="1"/>
            </p:cNvSpPr>
            <p:nvPr/>
          </p:nvSpPr>
          <p:spPr bwMode="auto">
            <a:xfrm>
              <a:off x="876300" y="3894138"/>
              <a:ext cx="703263" cy="293687"/>
            </a:xfrm>
            <a:prstGeom prst="ellipse">
              <a:avLst/>
            </a:prstGeom>
            <a:noFill/>
            <a:ln w="25400">
              <a:solidFill>
                <a:srgbClr val="91919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2133" b="0" i="0" u="none" strike="noStrike" kern="0" cap="none" spc="0" normalizeH="0" baseline="0" noProof="0">
                <a:ln>
                  <a:noFill/>
                </a:ln>
                <a:solidFill>
                  <a:srgbClr val="000000"/>
                </a:solidFill>
                <a:effectLst/>
                <a:uLnTx/>
                <a:uFillTx/>
                <a:latin typeface="Arial"/>
                <a:cs typeface="Arial"/>
                <a:sym typeface="Arial"/>
              </a:endParaRPr>
            </a:p>
          </p:txBody>
        </p:sp>
        <p:sp>
          <p:nvSpPr>
            <p:cNvPr id="30" name="Rectangle 34"/>
            <p:cNvSpPr>
              <a:spLocks noChangeArrowheads="1"/>
            </p:cNvSpPr>
            <p:nvPr/>
          </p:nvSpPr>
          <p:spPr bwMode="auto">
            <a:xfrm>
              <a:off x="1004888" y="3984624"/>
              <a:ext cx="468312" cy="85436"/>
            </a:xfrm>
            <a:prstGeom prst="rect">
              <a:avLst/>
            </a:prstGeom>
            <a:noFill/>
            <a:ln w="9525">
              <a:noFill/>
              <a:miter lim="800000"/>
              <a:headEnd/>
              <a:tailEnd/>
            </a:ln>
          </p:spPr>
          <p:txBody>
            <a:bodyPr lIns="20355" tIns="10960" rIns="20355" bIns="10960">
              <a:spAutoFit/>
            </a:bodyPr>
            <a:lstStyle/>
            <a:p>
              <a:pPr marL="0" marR="0" lvl="0" indent="0" algn="ctr" defTabSz="46038" rtl="0" eaLnBrk="1" fontAlgn="auto" latinLnBrk="0" hangingPunct="1">
                <a:lnSpc>
                  <a:spcPct val="100000"/>
                </a:lnSpc>
                <a:spcBef>
                  <a:spcPct val="50000"/>
                </a:spcBef>
                <a:spcAft>
                  <a:spcPts val="0"/>
                </a:spcAft>
                <a:buClr>
                  <a:srgbClr val="000000"/>
                </a:buClr>
                <a:buSzTx/>
                <a:buFont typeface="Arial"/>
                <a:buNone/>
                <a:tabLst/>
                <a:defRPr/>
              </a:pPr>
              <a:r>
                <a:rPr kumimoji="0" lang="en-US" sz="800" b="1" i="0" u="none" strike="noStrike" kern="0" cap="none" spc="0" normalizeH="0" baseline="0" noProof="0">
                  <a:ln>
                    <a:noFill/>
                  </a:ln>
                  <a:solidFill>
                    <a:srgbClr val="000000"/>
                  </a:solidFill>
                  <a:effectLst/>
                  <a:uLnTx/>
                  <a:uFillTx/>
                  <a:latin typeface="Arial"/>
                  <a:cs typeface="Arial"/>
                  <a:sym typeface="Arial"/>
                </a:rPr>
                <a:t>Deliver</a:t>
              </a:r>
            </a:p>
          </p:txBody>
        </p:sp>
        <p:sp>
          <p:nvSpPr>
            <p:cNvPr id="31" name="Rectangle 35"/>
            <p:cNvSpPr>
              <a:spLocks noChangeArrowheads="1"/>
            </p:cNvSpPr>
            <p:nvPr/>
          </p:nvSpPr>
          <p:spPr bwMode="auto">
            <a:xfrm>
              <a:off x="7881938" y="3971924"/>
              <a:ext cx="468312" cy="85436"/>
            </a:xfrm>
            <a:prstGeom prst="rect">
              <a:avLst/>
            </a:prstGeom>
            <a:noFill/>
            <a:ln w="9525">
              <a:noFill/>
              <a:miter lim="800000"/>
              <a:headEnd/>
              <a:tailEnd/>
            </a:ln>
          </p:spPr>
          <p:txBody>
            <a:bodyPr lIns="20355" tIns="10960" rIns="20355" bIns="10960">
              <a:spAutoFit/>
            </a:bodyPr>
            <a:lstStyle/>
            <a:p>
              <a:pPr marL="0" marR="0" lvl="0" indent="0" algn="ctr" defTabSz="46038" rtl="0" eaLnBrk="1" fontAlgn="auto" latinLnBrk="0" hangingPunct="1">
                <a:lnSpc>
                  <a:spcPct val="100000"/>
                </a:lnSpc>
                <a:spcBef>
                  <a:spcPct val="50000"/>
                </a:spcBef>
                <a:spcAft>
                  <a:spcPts val="0"/>
                </a:spcAft>
                <a:buClr>
                  <a:srgbClr val="000000"/>
                </a:buClr>
                <a:buSzTx/>
                <a:buFont typeface="Arial"/>
                <a:buNone/>
                <a:tabLst/>
                <a:defRPr/>
              </a:pPr>
              <a:r>
                <a:rPr kumimoji="0" lang="en-US" sz="800" b="1" i="0" u="none" strike="noStrike" kern="0" cap="none" spc="0" normalizeH="0" baseline="0" noProof="0">
                  <a:ln>
                    <a:noFill/>
                  </a:ln>
                  <a:solidFill>
                    <a:srgbClr val="000000"/>
                  </a:solidFill>
                  <a:effectLst/>
                  <a:uLnTx/>
                  <a:uFillTx/>
                  <a:latin typeface="Arial"/>
                  <a:cs typeface="Arial"/>
                  <a:sym typeface="Arial"/>
                </a:rPr>
                <a:t>Source</a:t>
              </a:r>
            </a:p>
          </p:txBody>
        </p:sp>
        <p:grpSp>
          <p:nvGrpSpPr>
            <p:cNvPr id="32" name="Group 36"/>
            <p:cNvGrpSpPr>
              <a:grpSpLocks/>
            </p:cNvGrpSpPr>
            <p:nvPr>
              <p:custDataLst>
                <p:tags r:id="rId3"/>
              </p:custDataLst>
            </p:nvPr>
          </p:nvGrpSpPr>
          <p:grpSpPr bwMode="auto">
            <a:xfrm>
              <a:off x="2546350" y="3894139"/>
              <a:ext cx="700088" cy="290546"/>
              <a:chOff x="1532" y="2254"/>
              <a:chExt cx="471" cy="185"/>
            </a:xfrm>
          </p:grpSpPr>
          <p:sp>
            <p:nvSpPr>
              <p:cNvPr id="62" name="Oval 37"/>
              <p:cNvSpPr>
                <a:spLocks noChangeArrowheads="1"/>
              </p:cNvSpPr>
              <p:nvPr/>
            </p:nvSpPr>
            <p:spPr bwMode="auto">
              <a:xfrm>
                <a:off x="1532" y="2254"/>
                <a:ext cx="471" cy="185"/>
              </a:xfrm>
              <a:prstGeom prst="ellipse">
                <a:avLst/>
              </a:prstGeom>
              <a:noFill/>
              <a:ln w="25400">
                <a:solidFill>
                  <a:srgbClr val="919191"/>
                </a:solidFill>
                <a:round/>
                <a:headEnd/>
                <a:tailEnd/>
              </a:ln>
            </p:spPr>
            <p:txBody>
              <a:bodyPr lIns="20355" tIns="10960" rIns="20355" bIns="1096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2133" b="0" i="0" u="none" strike="noStrike" kern="0" cap="none" spc="0" normalizeH="0" baseline="0" noProof="0">
                  <a:ln>
                    <a:noFill/>
                  </a:ln>
                  <a:solidFill>
                    <a:srgbClr val="000000"/>
                  </a:solidFill>
                  <a:effectLst/>
                  <a:uLnTx/>
                  <a:uFillTx/>
                  <a:latin typeface="Arial"/>
                  <a:cs typeface="Arial"/>
                  <a:sym typeface="Arial"/>
                </a:endParaRPr>
              </a:p>
            </p:txBody>
          </p:sp>
          <p:sp>
            <p:nvSpPr>
              <p:cNvPr id="63" name="Rectangle 38"/>
              <p:cNvSpPr>
                <a:spLocks noChangeArrowheads="1"/>
              </p:cNvSpPr>
              <p:nvPr/>
            </p:nvSpPr>
            <p:spPr bwMode="auto">
              <a:xfrm>
                <a:off x="1612" y="2304"/>
                <a:ext cx="315" cy="54"/>
              </a:xfrm>
              <a:prstGeom prst="rect">
                <a:avLst/>
              </a:prstGeom>
              <a:noFill/>
              <a:ln w="9525">
                <a:noFill/>
                <a:miter lim="800000"/>
                <a:headEnd/>
                <a:tailEnd/>
              </a:ln>
            </p:spPr>
            <p:txBody>
              <a:bodyPr lIns="20355" tIns="10960" rIns="20355" bIns="10960">
                <a:spAutoFit/>
              </a:bodyPr>
              <a:lstStyle/>
              <a:p>
                <a:pPr marL="0" marR="0" lvl="0" indent="0" algn="ctr" defTabSz="46038" rtl="0" eaLnBrk="1" fontAlgn="auto" latinLnBrk="0" hangingPunct="1">
                  <a:lnSpc>
                    <a:spcPct val="100000"/>
                  </a:lnSpc>
                  <a:spcBef>
                    <a:spcPct val="50000"/>
                  </a:spcBef>
                  <a:spcAft>
                    <a:spcPts val="0"/>
                  </a:spcAft>
                  <a:buClr>
                    <a:srgbClr val="000000"/>
                  </a:buClr>
                  <a:buSzTx/>
                  <a:buFont typeface="Arial"/>
                  <a:buNone/>
                  <a:tabLst/>
                  <a:defRPr/>
                </a:pPr>
                <a:r>
                  <a:rPr kumimoji="0" lang="en-US" sz="800" b="1" i="0" u="none" strike="noStrike" kern="0" cap="none" spc="0" normalizeH="0" baseline="0" noProof="0">
                    <a:ln>
                      <a:noFill/>
                    </a:ln>
                    <a:solidFill>
                      <a:srgbClr val="000000"/>
                    </a:solidFill>
                    <a:effectLst/>
                    <a:uLnTx/>
                    <a:uFillTx/>
                    <a:latin typeface="Arial"/>
                    <a:cs typeface="Arial"/>
                    <a:sym typeface="Arial"/>
                  </a:rPr>
                  <a:t>Deliver</a:t>
                </a:r>
              </a:p>
            </p:txBody>
          </p:sp>
        </p:grpSp>
        <p:sp>
          <p:nvSpPr>
            <p:cNvPr id="33" name="Rectangle 39"/>
            <p:cNvSpPr>
              <a:spLocks noChangeArrowheads="1"/>
            </p:cNvSpPr>
            <p:nvPr/>
          </p:nvSpPr>
          <p:spPr bwMode="auto">
            <a:xfrm>
              <a:off x="1484313" y="5194301"/>
              <a:ext cx="1625600" cy="160704"/>
            </a:xfrm>
            <a:prstGeom prst="rect">
              <a:avLst/>
            </a:prstGeom>
            <a:noFill/>
            <a:ln w="9525">
              <a:noFill/>
              <a:miter lim="800000"/>
              <a:headEnd/>
              <a:tailEnd/>
            </a:ln>
          </p:spPr>
          <p:txBody>
            <a:bodyPr lIns="89248" tIns="43841" rIns="89248" bIns="43841">
              <a:spAutoFit/>
            </a:bodyPr>
            <a:lstStyle/>
            <a:p>
              <a:pPr marL="0" marR="0" lvl="0" indent="0" algn="ctr" defTabSz="901677" rtl="0" eaLnBrk="1" fontAlgn="auto" latinLnBrk="0" hangingPunct="1">
                <a:lnSpc>
                  <a:spcPct val="100000"/>
                </a:lnSpc>
                <a:spcBef>
                  <a:spcPct val="5000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cs typeface="Arial"/>
                  <a:sym typeface="Arial"/>
                </a:rPr>
                <a:t>Internal or External</a:t>
              </a:r>
            </a:p>
          </p:txBody>
        </p:sp>
        <p:sp>
          <p:nvSpPr>
            <p:cNvPr id="34" name="Rectangle 40"/>
            <p:cNvSpPr>
              <a:spLocks noChangeArrowheads="1"/>
            </p:cNvSpPr>
            <p:nvPr/>
          </p:nvSpPr>
          <p:spPr bwMode="auto">
            <a:xfrm>
              <a:off x="6208713" y="5194301"/>
              <a:ext cx="1608137" cy="160704"/>
            </a:xfrm>
            <a:prstGeom prst="rect">
              <a:avLst/>
            </a:prstGeom>
            <a:noFill/>
            <a:ln w="9525">
              <a:noFill/>
              <a:miter lim="800000"/>
              <a:headEnd/>
              <a:tailEnd/>
            </a:ln>
          </p:spPr>
          <p:txBody>
            <a:bodyPr lIns="89248" tIns="43841" rIns="89248" bIns="43841">
              <a:spAutoFit/>
            </a:bodyPr>
            <a:lstStyle/>
            <a:p>
              <a:pPr marL="0" marR="0" lvl="0" indent="0" algn="ctr" defTabSz="901677" rtl="0" eaLnBrk="1" fontAlgn="auto" latinLnBrk="0" hangingPunct="1">
                <a:lnSpc>
                  <a:spcPct val="100000"/>
                </a:lnSpc>
                <a:spcBef>
                  <a:spcPct val="5000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cs typeface="Arial"/>
                  <a:sym typeface="Arial"/>
                </a:rPr>
                <a:t>Internal or External</a:t>
              </a:r>
            </a:p>
          </p:txBody>
        </p:sp>
        <p:sp>
          <p:nvSpPr>
            <p:cNvPr id="35" name="Rectangle 41"/>
            <p:cNvSpPr>
              <a:spLocks noChangeArrowheads="1"/>
            </p:cNvSpPr>
            <p:nvPr/>
          </p:nvSpPr>
          <p:spPr bwMode="auto">
            <a:xfrm>
              <a:off x="3267074" y="4687889"/>
              <a:ext cx="2760662" cy="167648"/>
            </a:xfrm>
            <a:prstGeom prst="rect">
              <a:avLst/>
            </a:prstGeom>
            <a:noFill/>
            <a:ln w="9525">
              <a:noFill/>
              <a:miter lim="800000"/>
              <a:headEnd/>
              <a:tailEnd/>
            </a:ln>
          </p:spPr>
          <p:txBody>
            <a:bodyPr lIns="68893" tIns="34447" rIns="68893" bIns="34447">
              <a:spAutoFit/>
            </a:bodyPr>
            <a:lstStyle/>
            <a:p>
              <a:pPr marL="0" marR="0" lvl="0" indent="0" algn="ctr" defTabSz="507987" rtl="0" eaLnBrk="1" fontAlgn="auto" latinLnBrk="0" hangingPunct="1">
                <a:lnSpc>
                  <a:spcPct val="100000"/>
                </a:lnSpc>
                <a:spcBef>
                  <a:spcPct val="5000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000000"/>
                  </a:solidFill>
                  <a:effectLst/>
                  <a:uLnTx/>
                  <a:uFillTx/>
                  <a:latin typeface="Arial"/>
                  <a:cs typeface="Arial"/>
                  <a:sym typeface="Arial"/>
                </a:rPr>
                <a:t>Your Company</a:t>
              </a:r>
            </a:p>
          </p:txBody>
        </p:sp>
        <p:sp>
          <p:nvSpPr>
            <p:cNvPr id="36" name="Oval 42"/>
            <p:cNvSpPr>
              <a:spLocks noChangeArrowheads="1"/>
            </p:cNvSpPr>
            <p:nvPr/>
          </p:nvSpPr>
          <p:spPr bwMode="auto">
            <a:xfrm>
              <a:off x="1438275" y="3894138"/>
              <a:ext cx="700088" cy="293687"/>
            </a:xfrm>
            <a:prstGeom prst="ellipse">
              <a:avLst/>
            </a:prstGeom>
            <a:noFill/>
            <a:ln w="25400">
              <a:solidFill>
                <a:srgbClr val="91919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2133" b="0" i="0" u="none" strike="noStrike" kern="0" cap="none" spc="0" normalizeH="0" baseline="0" noProof="0">
                <a:ln>
                  <a:noFill/>
                </a:ln>
                <a:solidFill>
                  <a:srgbClr val="000000"/>
                </a:solidFill>
                <a:effectLst/>
                <a:uLnTx/>
                <a:uFillTx/>
                <a:latin typeface="Arial"/>
                <a:cs typeface="Arial"/>
                <a:sym typeface="Arial"/>
              </a:endParaRPr>
            </a:p>
          </p:txBody>
        </p:sp>
        <p:sp>
          <p:nvSpPr>
            <p:cNvPr id="37" name="Rectangle 43"/>
            <p:cNvSpPr>
              <a:spLocks noChangeArrowheads="1"/>
            </p:cNvSpPr>
            <p:nvPr/>
          </p:nvSpPr>
          <p:spPr bwMode="auto">
            <a:xfrm>
              <a:off x="1557339" y="3989388"/>
              <a:ext cx="468312" cy="85436"/>
            </a:xfrm>
            <a:prstGeom prst="rect">
              <a:avLst/>
            </a:prstGeom>
            <a:noFill/>
            <a:ln w="9525">
              <a:noFill/>
              <a:miter lim="800000"/>
              <a:headEnd/>
              <a:tailEnd/>
            </a:ln>
          </p:spPr>
          <p:txBody>
            <a:bodyPr lIns="20355" tIns="10960" rIns="20355" bIns="10960">
              <a:spAutoFit/>
            </a:bodyPr>
            <a:lstStyle/>
            <a:p>
              <a:pPr marL="0" marR="0" lvl="0" indent="0" algn="ctr" defTabSz="46038" rtl="0" eaLnBrk="1" fontAlgn="auto" latinLnBrk="0" hangingPunct="1">
                <a:lnSpc>
                  <a:spcPct val="100000"/>
                </a:lnSpc>
                <a:spcBef>
                  <a:spcPct val="50000"/>
                </a:spcBef>
                <a:spcAft>
                  <a:spcPts val="0"/>
                </a:spcAft>
                <a:buClr>
                  <a:srgbClr val="000000"/>
                </a:buClr>
                <a:buSzTx/>
                <a:buFont typeface="Arial"/>
                <a:buNone/>
                <a:tabLst/>
                <a:defRPr/>
              </a:pPr>
              <a:r>
                <a:rPr kumimoji="0" lang="en-US" sz="800" b="1" i="0" u="none" strike="noStrike" kern="0" cap="none" spc="0" normalizeH="0" baseline="0" noProof="0">
                  <a:ln>
                    <a:noFill/>
                  </a:ln>
                  <a:solidFill>
                    <a:srgbClr val="000000"/>
                  </a:solidFill>
                  <a:effectLst/>
                  <a:uLnTx/>
                  <a:uFillTx/>
                  <a:latin typeface="Arial"/>
                  <a:cs typeface="Arial"/>
                  <a:sym typeface="Arial"/>
                </a:rPr>
                <a:t>Source</a:t>
              </a:r>
            </a:p>
          </p:txBody>
        </p:sp>
        <p:grpSp>
          <p:nvGrpSpPr>
            <p:cNvPr id="38" name="Group 44"/>
            <p:cNvGrpSpPr>
              <a:grpSpLocks/>
            </p:cNvGrpSpPr>
            <p:nvPr>
              <p:custDataLst>
                <p:tags r:id="rId4"/>
              </p:custDataLst>
            </p:nvPr>
          </p:nvGrpSpPr>
          <p:grpSpPr bwMode="auto">
            <a:xfrm>
              <a:off x="877888" y="4146550"/>
              <a:ext cx="703262" cy="293688"/>
              <a:chOff x="960" y="3456"/>
              <a:chExt cx="466" cy="185"/>
            </a:xfrm>
          </p:grpSpPr>
          <p:sp>
            <p:nvSpPr>
              <p:cNvPr id="60" name="Oval 45"/>
              <p:cNvSpPr>
                <a:spLocks noChangeArrowheads="1"/>
              </p:cNvSpPr>
              <p:nvPr/>
            </p:nvSpPr>
            <p:spPr bwMode="auto">
              <a:xfrm>
                <a:off x="960" y="3456"/>
                <a:ext cx="466" cy="185"/>
              </a:xfrm>
              <a:prstGeom prst="ellipse">
                <a:avLst/>
              </a:prstGeom>
              <a:noFill/>
              <a:ln w="25400">
                <a:solidFill>
                  <a:srgbClr val="91919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2133" b="0" i="0" u="none" strike="noStrike" kern="0" cap="none" spc="0" normalizeH="0" baseline="0" noProof="0">
                  <a:ln>
                    <a:noFill/>
                  </a:ln>
                  <a:solidFill>
                    <a:srgbClr val="000000"/>
                  </a:solidFill>
                  <a:effectLst/>
                  <a:uLnTx/>
                  <a:uFillTx/>
                  <a:latin typeface="Arial"/>
                  <a:cs typeface="Arial"/>
                  <a:sym typeface="Arial"/>
                </a:endParaRPr>
              </a:p>
            </p:txBody>
          </p:sp>
          <p:sp>
            <p:nvSpPr>
              <p:cNvPr id="61" name="Rectangle 46"/>
              <p:cNvSpPr>
                <a:spLocks noChangeArrowheads="1"/>
              </p:cNvSpPr>
              <p:nvPr/>
            </p:nvSpPr>
            <p:spPr bwMode="auto">
              <a:xfrm>
                <a:off x="1045" y="3513"/>
                <a:ext cx="311" cy="54"/>
              </a:xfrm>
              <a:prstGeom prst="rect">
                <a:avLst/>
              </a:prstGeom>
              <a:noFill/>
              <a:ln w="9525">
                <a:noFill/>
                <a:miter lim="800000"/>
                <a:headEnd/>
                <a:tailEnd/>
              </a:ln>
            </p:spPr>
            <p:txBody>
              <a:bodyPr lIns="20355" tIns="10960" rIns="20355" bIns="10960">
                <a:spAutoFit/>
              </a:bodyPr>
              <a:lstStyle/>
              <a:p>
                <a:pPr marL="0" marR="0" lvl="0" indent="0" algn="ctr" defTabSz="46038" rtl="0" eaLnBrk="1" fontAlgn="auto" latinLnBrk="0" hangingPunct="1">
                  <a:lnSpc>
                    <a:spcPct val="100000"/>
                  </a:lnSpc>
                  <a:spcBef>
                    <a:spcPct val="50000"/>
                  </a:spcBef>
                  <a:spcAft>
                    <a:spcPts val="0"/>
                  </a:spcAft>
                  <a:buClr>
                    <a:srgbClr val="000000"/>
                  </a:buClr>
                  <a:buSzTx/>
                  <a:buFont typeface="Arial"/>
                  <a:buNone/>
                  <a:tabLst/>
                  <a:defRPr/>
                </a:pPr>
                <a:r>
                  <a:rPr kumimoji="0" lang="en-US" sz="800" b="1" i="0" u="none" strike="noStrike" kern="0" cap="none" spc="0" normalizeH="0" baseline="0" noProof="0">
                    <a:ln>
                      <a:noFill/>
                    </a:ln>
                    <a:solidFill>
                      <a:srgbClr val="000000"/>
                    </a:solidFill>
                    <a:effectLst/>
                    <a:uLnTx/>
                    <a:uFillTx/>
                    <a:latin typeface="Arial"/>
                    <a:cs typeface="Arial"/>
                    <a:sym typeface="Arial"/>
                  </a:rPr>
                  <a:t>Return</a:t>
                </a:r>
              </a:p>
            </p:txBody>
          </p:sp>
        </p:grpSp>
        <p:grpSp>
          <p:nvGrpSpPr>
            <p:cNvPr id="39" name="Group 47"/>
            <p:cNvGrpSpPr>
              <a:grpSpLocks/>
            </p:cNvGrpSpPr>
            <p:nvPr>
              <p:custDataLst>
                <p:tags r:id="rId5"/>
              </p:custDataLst>
            </p:nvPr>
          </p:nvGrpSpPr>
          <p:grpSpPr bwMode="auto">
            <a:xfrm>
              <a:off x="1374775" y="4151313"/>
              <a:ext cx="701675" cy="293687"/>
              <a:chOff x="960" y="3456"/>
              <a:chExt cx="466" cy="185"/>
            </a:xfrm>
          </p:grpSpPr>
          <p:sp>
            <p:nvSpPr>
              <p:cNvPr id="58" name="Oval 48"/>
              <p:cNvSpPr>
                <a:spLocks noChangeArrowheads="1"/>
              </p:cNvSpPr>
              <p:nvPr/>
            </p:nvSpPr>
            <p:spPr bwMode="auto">
              <a:xfrm>
                <a:off x="960" y="3456"/>
                <a:ext cx="466" cy="185"/>
              </a:xfrm>
              <a:prstGeom prst="ellipse">
                <a:avLst/>
              </a:prstGeom>
              <a:noFill/>
              <a:ln w="25400">
                <a:solidFill>
                  <a:srgbClr val="91919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2133" b="0" i="0" u="none" strike="noStrike" kern="0" cap="none" spc="0" normalizeH="0" baseline="0" noProof="0">
                  <a:ln>
                    <a:noFill/>
                  </a:ln>
                  <a:solidFill>
                    <a:srgbClr val="000000"/>
                  </a:solidFill>
                  <a:effectLst/>
                  <a:uLnTx/>
                  <a:uFillTx/>
                  <a:latin typeface="Arial"/>
                  <a:cs typeface="Arial"/>
                  <a:sym typeface="Arial"/>
                </a:endParaRPr>
              </a:p>
            </p:txBody>
          </p:sp>
          <p:sp>
            <p:nvSpPr>
              <p:cNvPr id="59" name="Rectangle 49"/>
              <p:cNvSpPr>
                <a:spLocks noChangeArrowheads="1"/>
              </p:cNvSpPr>
              <p:nvPr/>
            </p:nvSpPr>
            <p:spPr bwMode="auto">
              <a:xfrm>
                <a:off x="1045" y="3513"/>
                <a:ext cx="311" cy="54"/>
              </a:xfrm>
              <a:prstGeom prst="rect">
                <a:avLst/>
              </a:prstGeom>
              <a:noFill/>
              <a:ln w="9525">
                <a:noFill/>
                <a:miter lim="800000"/>
                <a:headEnd/>
                <a:tailEnd/>
              </a:ln>
            </p:spPr>
            <p:txBody>
              <a:bodyPr lIns="20355" tIns="10960" rIns="20355" bIns="10960">
                <a:spAutoFit/>
              </a:bodyPr>
              <a:lstStyle/>
              <a:p>
                <a:pPr marL="0" marR="0" lvl="0" indent="0" algn="ctr" defTabSz="46038" rtl="0" eaLnBrk="1" fontAlgn="auto" latinLnBrk="0" hangingPunct="1">
                  <a:lnSpc>
                    <a:spcPct val="100000"/>
                  </a:lnSpc>
                  <a:spcBef>
                    <a:spcPct val="50000"/>
                  </a:spcBef>
                  <a:spcAft>
                    <a:spcPts val="0"/>
                  </a:spcAft>
                  <a:buClr>
                    <a:srgbClr val="000000"/>
                  </a:buClr>
                  <a:buSzTx/>
                  <a:buFont typeface="Arial"/>
                  <a:buNone/>
                  <a:tabLst/>
                  <a:defRPr/>
                </a:pPr>
                <a:r>
                  <a:rPr kumimoji="0" lang="en-US" sz="800" b="1" i="0" u="none" strike="noStrike" kern="0" cap="none" spc="0" normalizeH="0" baseline="0" noProof="0">
                    <a:ln>
                      <a:noFill/>
                    </a:ln>
                    <a:solidFill>
                      <a:srgbClr val="000000"/>
                    </a:solidFill>
                    <a:effectLst/>
                    <a:uLnTx/>
                    <a:uFillTx/>
                    <a:latin typeface="Arial"/>
                    <a:cs typeface="Arial"/>
                    <a:sym typeface="Arial"/>
                  </a:rPr>
                  <a:t>Return</a:t>
                </a:r>
              </a:p>
            </p:txBody>
          </p:sp>
        </p:grpSp>
        <p:grpSp>
          <p:nvGrpSpPr>
            <p:cNvPr id="40" name="Group 50"/>
            <p:cNvGrpSpPr>
              <a:grpSpLocks/>
            </p:cNvGrpSpPr>
            <p:nvPr>
              <p:custDataLst>
                <p:tags r:id="rId6"/>
              </p:custDataLst>
            </p:nvPr>
          </p:nvGrpSpPr>
          <p:grpSpPr bwMode="auto">
            <a:xfrm>
              <a:off x="2544763" y="4151313"/>
              <a:ext cx="701675" cy="293687"/>
              <a:chOff x="960" y="3456"/>
              <a:chExt cx="466" cy="185"/>
            </a:xfrm>
          </p:grpSpPr>
          <p:sp>
            <p:nvSpPr>
              <p:cNvPr id="56" name="Oval 51"/>
              <p:cNvSpPr>
                <a:spLocks noChangeArrowheads="1"/>
              </p:cNvSpPr>
              <p:nvPr/>
            </p:nvSpPr>
            <p:spPr bwMode="auto">
              <a:xfrm>
                <a:off x="960" y="3456"/>
                <a:ext cx="466" cy="185"/>
              </a:xfrm>
              <a:prstGeom prst="ellipse">
                <a:avLst/>
              </a:prstGeom>
              <a:noFill/>
              <a:ln w="25400">
                <a:solidFill>
                  <a:srgbClr val="91919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2133" b="0" i="0" u="none" strike="noStrike" kern="0" cap="none" spc="0" normalizeH="0" baseline="0" noProof="0">
                  <a:ln>
                    <a:noFill/>
                  </a:ln>
                  <a:solidFill>
                    <a:srgbClr val="000000"/>
                  </a:solidFill>
                  <a:effectLst/>
                  <a:uLnTx/>
                  <a:uFillTx/>
                  <a:latin typeface="Arial"/>
                  <a:cs typeface="Arial"/>
                  <a:sym typeface="Arial"/>
                </a:endParaRPr>
              </a:p>
            </p:txBody>
          </p:sp>
          <p:sp>
            <p:nvSpPr>
              <p:cNvPr id="57" name="Rectangle 52"/>
              <p:cNvSpPr>
                <a:spLocks noChangeArrowheads="1"/>
              </p:cNvSpPr>
              <p:nvPr/>
            </p:nvSpPr>
            <p:spPr bwMode="auto">
              <a:xfrm>
                <a:off x="1045" y="3513"/>
                <a:ext cx="311" cy="54"/>
              </a:xfrm>
              <a:prstGeom prst="rect">
                <a:avLst/>
              </a:prstGeom>
              <a:noFill/>
              <a:ln w="9525">
                <a:noFill/>
                <a:miter lim="800000"/>
                <a:headEnd/>
                <a:tailEnd/>
              </a:ln>
            </p:spPr>
            <p:txBody>
              <a:bodyPr lIns="20355" tIns="10960" rIns="20355" bIns="10960">
                <a:spAutoFit/>
              </a:bodyPr>
              <a:lstStyle/>
              <a:p>
                <a:pPr marL="0" marR="0" lvl="0" indent="0" algn="ctr" defTabSz="46038" rtl="0" eaLnBrk="1" fontAlgn="auto" latinLnBrk="0" hangingPunct="1">
                  <a:lnSpc>
                    <a:spcPct val="100000"/>
                  </a:lnSpc>
                  <a:spcBef>
                    <a:spcPct val="50000"/>
                  </a:spcBef>
                  <a:spcAft>
                    <a:spcPts val="0"/>
                  </a:spcAft>
                  <a:buClr>
                    <a:srgbClr val="000000"/>
                  </a:buClr>
                  <a:buSzTx/>
                  <a:buFont typeface="Arial"/>
                  <a:buNone/>
                  <a:tabLst/>
                  <a:defRPr/>
                </a:pPr>
                <a:r>
                  <a:rPr kumimoji="0" lang="en-US" sz="800" b="1" i="0" u="none" strike="noStrike" kern="0" cap="none" spc="0" normalizeH="0" baseline="0" noProof="0">
                    <a:ln>
                      <a:noFill/>
                    </a:ln>
                    <a:solidFill>
                      <a:srgbClr val="000000"/>
                    </a:solidFill>
                    <a:effectLst/>
                    <a:uLnTx/>
                    <a:uFillTx/>
                    <a:latin typeface="Arial"/>
                    <a:cs typeface="Arial"/>
                    <a:sym typeface="Arial"/>
                  </a:rPr>
                  <a:t>Return</a:t>
                </a:r>
              </a:p>
            </p:txBody>
          </p:sp>
        </p:grpSp>
        <p:grpSp>
          <p:nvGrpSpPr>
            <p:cNvPr id="41" name="Group 53"/>
            <p:cNvGrpSpPr>
              <a:grpSpLocks/>
            </p:cNvGrpSpPr>
            <p:nvPr>
              <p:custDataLst>
                <p:tags r:id="rId7"/>
              </p:custDataLst>
            </p:nvPr>
          </p:nvGrpSpPr>
          <p:grpSpPr bwMode="auto">
            <a:xfrm>
              <a:off x="3109913" y="4197350"/>
              <a:ext cx="1185862" cy="506413"/>
              <a:chOff x="1850" y="2157"/>
              <a:chExt cx="787" cy="319"/>
            </a:xfrm>
          </p:grpSpPr>
          <p:sp>
            <p:nvSpPr>
              <p:cNvPr id="54" name="Oval 54"/>
              <p:cNvSpPr>
                <a:spLocks noChangeArrowheads="1"/>
              </p:cNvSpPr>
              <p:nvPr/>
            </p:nvSpPr>
            <p:spPr bwMode="auto">
              <a:xfrm>
                <a:off x="1850" y="2157"/>
                <a:ext cx="787" cy="319"/>
              </a:xfrm>
              <a:prstGeom prst="ellipse">
                <a:avLst/>
              </a:prstGeom>
              <a:noFill/>
              <a:ln w="25400">
                <a:solidFill>
                  <a:schemeClr val="tx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2133" b="0" i="0" u="none" strike="noStrike" kern="0" cap="none" spc="0" normalizeH="0" baseline="0" noProof="0">
                  <a:ln>
                    <a:noFill/>
                  </a:ln>
                  <a:solidFill>
                    <a:srgbClr val="000000"/>
                  </a:solidFill>
                  <a:effectLst/>
                  <a:uLnTx/>
                  <a:uFillTx/>
                  <a:latin typeface="Arial"/>
                  <a:cs typeface="Arial"/>
                  <a:sym typeface="Arial"/>
                </a:endParaRPr>
              </a:p>
            </p:txBody>
          </p:sp>
          <p:sp>
            <p:nvSpPr>
              <p:cNvPr id="55" name="Rectangle 55"/>
              <p:cNvSpPr>
                <a:spLocks noChangeArrowheads="1"/>
              </p:cNvSpPr>
              <p:nvPr/>
            </p:nvSpPr>
            <p:spPr bwMode="auto">
              <a:xfrm>
                <a:off x="1986" y="2197"/>
                <a:ext cx="518" cy="93"/>
              </a:xfrm>
              <a:prstGeom prst="rect">
                <a:avLst/>
              </a:prstGeom>
              <a:noFill/>
              <a:ln w="9525">
                <a:noFill/>
                <a:miter lim="800000"/>
                <a:headEnd/>
                <a:tailEnd/>
              </a:ln>
            </p:spPr>
            <p:txBody>
              <a:bodyPr lIns="34447" tIns="17223" rIns="34447" bIns="17223">
                <a:spAutoFit/>
              </a:bodyPr>
              <a:lstStyle/>
              <a:p>
                <a:pPr marL="0" marR="0" lvl="0" indent="0" algn="ctr" defTabSz="126997" rtl="0" eaLnBrk="1" fontAlgn="auto" latinLnBrk="0" hangingPunct="1">
                  <a:lnSpc>
                    <a:spcPct val="100000"/>
                  </a:lnSpc>
                  <a:spcBef>
                    <a:spcPct val="5000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000000"/>
                    </a:solidFill>
                    <a:effectLst/>
                    <a:uLnTx/>
                    <a:uFillTx/>
                    <a:latin typeface="Arial"/>
                    <a:cs typeface="Arial"/>
                    <a:sym typeface="Arial"/>
                  </a:rPr>
                  <a:t>Return</a:t>
                </a:r>
              </a:p>
            </p:txBody>
          </p:sp>
        </p:grpSp>
        <p:grpSp>
          <p:nvGrpSpPr>
            <p:cNvPr id="42" name="Group 56"/>
            <p:cNvGrpSpPr>
              <a:grpSpLocks/>
            </p:cNvGrpSpPr>
            <p:nvPr>
              <p:custDataLst>
                <p:tags r:id="rId8"/>
              </p:custDataLst>
            </p:nvPr>
          </p:nvGrpSpPr>
          <p:grpSpPr bwMode="auto">
            <a:xfrm>
              <a:off x="5116513" y="4208463"/>
              <a:ext cx="1187450" cy="506412"/>
              <a:chOff x="1850" y="2157"/>
              <a:chExt cx="787" cy="319"/>
            </a:xfrm>
          </p:grpSpPr>
          <p:sp>
            <p:nvSpPr>
              <p:cNvPr id="52" name="Oval 57"/>
              <p:cNvSpPr>
                <a:spLocks noChangeArrowheads="1"/>
              </p:cNvSpPr>
              <p:nvPr/>
            </p:nvSpPr>
            <p:spPr bwMode="auto">
              <a:xfrm>
                <a:off x="1850" y="2157"/>
                <a:ext cx="787" cy="319"/>
              </a:xfrm>
              <a:prstGeom prst="ellipse">
                <a:avLst/>
              </a:prstGeom>
              <a:noFill/>
              <a:ln w="25400">
                <a:solidFill>
                  <a:schemeClr val="tx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2133" b="0" i="0" u="none" strike="noStrike" kern="0" cap="none" spc="0" normalizeH="0" baseline="0" noProof="0">
                  <a:ln>
                    <a:noFill/>
                  </a:ln>
                  <a:solidFill>
                    <a:srgbClr val="000000"/>
                  </a:solidFill>
                  <a:effectLst/>
                  <a:uLnTx/>
                  <a:uFillTx/>
                  <a:latin typeface="Arial"/>
                  <a:cs typeface="Arial"/>
                  <a:sym typeface="Arial"/>
                </a:endParaRPr>
              </a:p>
            </p:txBody>
          </p:sp>
          <p:sp>
            <p:nvSpPr>
              <p:cNvPr id="53" name="Rectangle 58"/>
              <p:cNvSpPr>
                <a:spLocks noChangeArrowheads="1"/>
              </p:cNvSpPr>
              <p:nvPr/>
            </p:nvSpPr>
            <p:spPr bwMode="auto">
              <a:xfrm>
                <a:off x="1986" y="2197"/>
                <a:ext cx="518" cy="93"/>
              </a:xfrm>
              <a:prstGeom prst="rect">
                <a:avLst/>
              </a:prstGeom>
              <a:noFill/>
              <a:ln w="9525">
                <a:noFill/>
                <a:miter lim="800000"/>
                <a:headEnd/>
                <a:tailEnd/>
              </a:ln>
            </p:spPr>
            <p:txBody>
              <a:bodyPr lIns="34447" tIns="17223" rIns="34447" bIns="17223">
                <a:spAutoFit/>
              </a:bodyPr>
              <a:lstStyle/>
              <a:p>
                <a:pPr marL="0" marR="0" lvl="0" indent="0" algn="ctr" defTabSz="126997" rtl="0" eaLnBrk="1" fontAlgn="auto" latinLnBrk="0" hangingPunct="1">
                  <a:lnSpc>
                    <a:spcPct val="100000"/>
                  </a:lnSpc>
                  <a:spcBef>
                    <a:spcPct val="5000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000000"/>
                    </a:solidFill>
                    <a:effectLst/>
                    <a:uLnTx/>
                    <a:uFillTx/>
                    <a:latin typeface="Arial"/>
                    <a:cs typeface="Arial"/>
                    <a:sym typeface="Arial"/>
                  </a:rPr>
                  <a:t>Return</a:t>
                </a:r>
              </a:p>
            </p:txBody>
          </p:sp>
        </p:grpSp>
        <p:grpSp>
          <p:nvGrpSpPr>
            <p:cNvPr id="43" name="Group 59"/>
            <p:cNvGrpSpPr>
              <a:grpSpLocks/>
            </p:cNvGrpSpPr>
            <p:nvPr>
              <p:custDataLst>
                <p:tags r:id="rId9"/>
              </p:custDataLst>
            </p:nvPr>
          </p:nvGrpSpPr>
          <p:grpSpPr bwMode="auto">
            <a:xfrm>
              <a:off x="6175375" y="4187825"/>
              <a:ext cx="701675" cy="293688"/>
              <a:chOff x="960" y="3456"/>
              <a:chExt cx="466" cy="185"/>
            </a:xfrm>
          </p:grpSpPr>
          <p:sp>
            <p:nvSpPr>
              <p:cNvPr id="50" name="Oval 60"/>
              <p:cNvSpPr>
                <a:spLocks noChangeArrowheads="1"/>
              </p:cNvSpPr>
              <p:nvPr/>
            </p:nvSpPr>
            <p:spPr bwMode="auto">
              <a:xfrm>
                <a:off x="960" y="3456"/>
                <a:ext cx="466" cy="185"/>
              </a:xfrm>
              <a:prstGeom prst="ellipse">
                <a:avLst/>
              </a:prstGeom>
              <a:noFill/>
              <a:ln w="25400">
                <a:solidFill>
                  <a:srgbClr val="91919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2133" b="0" i="0" u="none" strike="noStrike" kern="0" cap="none" spc="0" normalizeH="0" baseline="0" noProof="0">
                  <a:ln>
                    <a:noFill/>
                  </a:ln>
                  <a:solidFill>
                    <a:srgbClr val="000000"/>
                  </a:solidFill>
                  <a:effectLst/>
                  <a:uLnTx/>
                  <a:uFillTx/>
                  <a:latin typeface="Arial"/>
                  <a:cs typeface="Arial"/>
                  <a:sym typeface="Arial"/>
                </a:endParaRPr>
              </a:p>
            </p:txBody>
          </p:sp>
          <p:sp>
            <p:nvSpPr>
              <p:cNvPr id="51" name="Rectangle 61"/>
              <p:cNvSpPr>
                <a:spLocks noChangeArrowheads="1"/>
              </p:cNvSpPr>
              <p:nvPr/>
            </p:nvSpPr>
            <p:spPr bwMode="auto">
              <a:xfrm>
                <a:off x="1045" y="3513"/>
                <a:ext cx="311" cy="54"/>
              </a:xfrm>
              <a:prstGeom prst="rect">
                <a:avLst/>
              </a:prstGeom>
              <a:noFill/>
              <a:ln w="9525">
                <a:noFill/>
                <a:miter lim="800000"/>
                <a:headEnd/>
                <a:tailEnd/>
              </a:ln>
            </p:spPr>
            <p:txBody>
              <a:bodyPr lIns="20355" tIns="10960" rIns="20355" bIns="10960">
                <a:spAutoFit/>
              </a:bodyPr>
              <a:lstStyle/>
              <a:p>
                <a:pPr marL="0" marR="0" lvl="0" indent="0" algn="ctr" defTabSz="46038" rtl="0" eaLnBrk="1" fontAlgn="auto" latinLnBrk="0" hangingPunct="1">
                  <a:lnSpc>
                    <a:spcPct val="100000"/>
                  </a:lnSpc>
                  <a:spcBef>
                    <a:spcPct val="50000"/>
                  </a:spcBef>
                  <a:spcAft>
                    <a:spcPts val="0"/>
                  </a:spcAft>
                  <a:buClr>
                    <a:srgbClr val="000000"/>
                  </a:buClr>
                  <a:buSzTx/>
                  <a:buFont typeface="Arial"/>
                  <a:buNone/>
                  <a:tabLst/>
                  <a:defRPr/>
                </a:pPr>
                <a:r>
                  <a:rPr kumimoji="0" lang="en-US" sz="800" b="1" i="0" u="none" strike="noStrike" kern="0" cap="none" spc="0" normalizeH="0" baseline="0" noProof="0">
                    <a:ln>
                      <a:noFill/>
                    </a:ln>
                    <a:solidFill>
                      <a:srgbClr val="000000"/>
                    </a:solidFill>
                    <a:effectLst/>
                    <a:uLnTx/>
                    <a:uFillTx/>
                    <a:latin typeface="Arial"/>
                    <a:cs typeface="Arial"/>
                    <a:sym typeface="Arial"/>
                  </a:rPr>
                  <a:t>Return</a:t>
                </a:r>
              </a:p>
            </p:txBody>
          </p:sp>
        </p:grpSp>
        <p:grpSp>
          <p:nvGrpSpPr>
            <p:cNvPr id="44" name="Group 62"/>
            <p:cNvGrpSpPr>
              <a:grpSpLocks/>
            </p:cNvGrpSpPr>
            <p:nvPr>
              <p:custDataLst>
                <p:tags r:id="rId10"/>
              </p:custDataLst>
            </p:nvPr>
          </p:nvGrpSpPr>
          <p:grpSpPr bwMode="auto">
            <a:xfrm>
              <a:off x="7200900" y="4137025"/>
              <a:ext cx="703263" cy="293688"/>
              <a:chOff x="960" y="3456"/>
              <a:chExt cx="466" cy="185"/>
            </a:xfrm>
          </p:grpSpPr>
          <p:sp>
            <p:nvSpPr>
              <p:cNvPr id="48" name="Oval 63"/>
              <p:cNvSpPr>
                <a:spLocks noChangeArrowheads="1"/>
              </p:cNvSpPr>
              <p:nvPr/>
            </p:nvSpPr>
            <p:spPr bwMode="auto">
              <a:xfrm>
                <a:off x="960" y="3456"/>
                <a:ext cx="466" cy="185"/>
              </a:xfrm>
              <a:prstGeom prst="ellipse">
                <a:avLst/>
              </a:prstGeom>
              <a:noFill/>
              <a:ln w="25400">
                <a:solidFill>
                  <a:srgbClr val="91919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2133" b="0" i="0" u="none" strike="noStrike" kern="0" cap="none" spc="0" normalizeH="0" baseline="0" noProof="0">
                  <a:ln>
                    <a:noFill/>
                  </a:ln>
                  <a:solidFill>
                    <a:srgbClr val="000000"/>
                  </a:solidFill>
                  <a:effectLst/>
                  <a:uLnTx/>
                  <a:uFillTx/>
                  <a:latin typeface="Arial"/>
                  <a:cs typeface="Arial"/>
                  <a:sym typeface="Arial"/>
                </a:endParaRPr>
              </a:p>
            </p:txBody>
          </p:sp>
          <p:sp>
            <p:nvSpPr>
              <p:cNvPr id="49" name="Rectangle 64"/>
              <p:cNvSpPr>
                <a:spLocks noChangeArrowheads="1"/>
              </p:cNvSpPr>
              <p:nvPr/>
            </p:nvSpPr>
            <p:spPr bwMode="auto">
              <a:xfrm>
                <a:off x="1045" y="3513"/>
                <a:ext cx="311" cy="54"/>
              </a:xfrm>
              <a:prstGeom prst="rect">
                <a:avLst/>
              </a:prstGeom>
              <a:noFill/>
              <a:ln w="9525">
                <a:noFill/>
                <a:miter lim="800000"/>
                <a:headEnd/>
                <a:tailEnd/>
              </a:ln>
            </p:spPr>
            <p:txBody>
              <a:bodyPr lIns="20355" tIns="10960" rIns="20355" bIns="10960">
                <a:spAutoFit/>
              </a:bodyPr>
              <a:lstStyle/>
              <a:p>
                <a:pPr marL="0" marR="0" lvl="0" indent="0" algn="ctr" defTabSz="46038" rtl="0" eaLnBrk="1" fontAlgn="auto" latinLnBrk="0" hangingPunct="1">
                  <a:lnSpc>
                    <a:spcPct val="100000"/>
                  </a:lnSpc>
                  <a:spcBef>
                    <a:spcPct val="50000"/>
                  </a:spcBef>
                  <a:spcAft>
                    <a:spcPts val="0"/>
                  </a:spcAft>
                  <a:buClr>
                    <a:srgbClr val="000000"/>
                  </a:buClr>
                  <a:buSzTx/>
                  <a:buFont typeface="Arial"/>
                  <a:buNone/>
                  <a:tabLst/>
                  <a:defRPr/>
                </a:pPr>
                <a:r>
                  <a:rPr kumimoji="0" lang="en-US" sz="800" b="1" i="0" u="none" strike="noStrike" kern="0" cap="none" spc="0" normalizeH="0" baseline="0" noProof="0">
                    <a:ln>
                      <a:noFill/>
                    </a:ln>
                    <a:solidFill>
                      <a:srgbClr val="000000"/>
                    </a:solidFill>
                    <a:effectLst/>
                    <a:uLnTx/>
                    <a:uFillTx/>
                    <a:latin typeface="Arial"/>
                    <a:cs typeface="Arial"/>
                    <a:sym typeface="Arial"/>
                  </a:rPr>
                  <a:t>Return</a:t>
                </a:r>
              </a:p>
            </p:txBody>
          </p:sp>
        </p:grpSp>
        <p:grpSp>
          <p:nvGrpSpPr>
            <p:cNvPr id="45" name="Group 65"/>
            <p:cNvGrpSpPr>
              <a:grpSpLocks/>
            </p:cNvGrpSpPr>
            <p:nvPr>
              <p:custDataLst>
                <p:tags r:id="rId11"/>
              </p:custDataLst>
            </p:nvPr>
          </p:nvGrpSpPr>
          <p:grpSpPr bwMode="auto">
            <a:xfrm>
              <a:off x="7750175" y="4130675"/>
              <a:ext cx="701675" cy="293688"/>
              <a:chOff x="960" y="3456"/>
              <a:chExt cx="466" cy="185"/>
            </a:xfrm>
          </p:grpSpPr>
          <p:sp>
            <p:nvSpPr>
              <p:cNvPr id="46" name="Oval 66"/>
              <p:cNvSpPr>
                <a:spLocks noChangeArrowheads="1"/>
              </p:cNvSpPr>
              <p:nvPr/>
            </p:nvSpPr>
            <p:spPr bwMode="auto">
              <a:xfrm>
                <a:off x="960" y="3456"/>
                <a:ext cx="466" cy="185"/>
              </a:xfrm>
              <a:prstGeom prst="ellipse">
                <a:avLst/>
              </a:prstGeom>
              <a:noFill/>
              <a:ln w="25400">
                <a:solidFill>
                  <a:srgbClr val="91919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2133" b="0" i="0" u="none" strike="noStrike" kern="0" cap="none" spc="0" normalizeH="0" baseline="0" noProof="0">
                  <a:ln>
                    <a:noFill/>
                  </a:ln>
                  <a:solidFill>
                    <a:srgbClr val="000000"/>
                  </a:solidFill>
                  <a:effectLst/>
                  <a:uLnTx/>
                  <a:uFillTx/>
                  <a:latin typeface="Arial"/>
                  <a:cs typeface="Arial"/>
                  <a:sym typeface="Arial"/>
                </a:endParaRPr>
              </a:p>
            </p:txBody>
          </p:sp>
          <p:sp>
            <p:nvSpPr>
              <p:cNvPr id="47" name="Rectangle 67"/>
              <p:cNvSpPr>
                <a:spLocks noChangeArrowheads="1"/>
              </p:cNvSpPr>
              <p:nvPr/>
            </p:nvSpPr>
            <p:spPr bwMode="auto">
              <a:xfrm>
                <a:off x="1045" y="3513"/>
                <a:ext cx="311" cy="54"/>
              </a:xfrm>
              <a:prstGeom prst="rect">
                <a:avLst/>
              </a:prstGeom>
              <a:noFill/>
              <a:ln w="9525">
                <a:noFill/>
                <a:miter lim="800000"/>
                <a:headEnd/>
                <a:tailEnd/>
              </a:ln>
            </p:spPr>
            <p:txBody>
              <a:bodyPr lIns="20355" tIns="10960" rIns="20355" bIns="10960">
                <a:spAutoFit/>
              </a:bodyPr>
              <a:lstStyle/>
              <a:p>
                <a:pPr marL="0" marR="0" lvl="0" indent="0" algn="ctr" defTabSz="46038" rtl="0" eaLnBrk="1" fontAlgn="auto" latinLnBrk="0" hangingPunct="1">
                  <a:lnSpc>
                    <a:spcPct val="100000"/>
                  </a:lnSpc>
                  <a:spcBef>
                    <a:spcPct val="50000"/>
                  </a:spcBef>
                  <a:spcAft>
                    <a:spcPts val="0"/>
                  </a:spcAft>
                  <a:buClr>
                    <a:srgbClr val="000000"/>
                  </a:buClr>
                  <a:buSzTx/>
                  <a:buFont typeface="Arial"/>
                  <a:buNone/>
                  <a:tabLst/>
                  <a:defRPr/>
                </a:pPr>
                <a:r>
                  <a:rPr kumimoji="0" lang="en-US" sz="800" b="1" i="0" u="none" strike="noStrike" kern="0" cap="none" spc="0" normalizeH="0" baseline="0" noProof="0">
                    <a:ln>
                      <a:noFill/>
                    </a:ln>
                    <a:solidFill>
                      <a:srgbClr val="000000"/>
                    </a:solidFill>
                    <a:effectLst/>
                    <a:uLnTx/>
                    <a:uFillTx/>
                    <a:latin typeface="Arial"/>
                    <a:cs typeface="Arial"/>
                    <a:sym typeface="Arial"/>
                  </a:rPr>
                  <a:t>Return</a:t>
                </a:r>
              </a:p>
            </p:txBody>
          </p:sp>
        </p:grpSp>
      </p:grpSp>
    </p:spTree>
    <p:extLst>
      <p:ext uri="{BB962C8B-B14F-4D97-AF65-F5344CB8AC3E}">
        <p14:creationId xmlns:p14="http://schemas.microsoft.com/office/powerpoint/2010/main" val="9204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1433</Words>
  <Application>Microsoft Office PowerPoint</Application>
  <PresentationFormat>Widescreen</PresentationFormat>
  <Paragraphs>256</Paragraphs>
  <Slides>17</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Arial</vt:lpstr>
      <vt:lpstr>Arial Unicode MS</vt:lpstr>
      <vt:lpstr>Calibri</vt:lpstr>
      <vt:lpstr>Calibri Light</vt:lpstr>
      <vt:lpstr>Franklin Gothic Book</vt:lpstr>
      <vt:lpstr>Georgia</vt:lpstr>
      <vt:lpstr>Myriad Pro</vt:lpstr>
      <vt:lpstr>PT Sans</vt:lpstr>
      <vt:lpstr>Times New Roman</vt:lpstr>
      <vt:lpstr>Wingdings</vt:lpstr>
      <vt:lpstr>ヒラギノ角ゴ ProN W3</vt:lpstr>
      <vt:lpstr>Office Theme</vt:lpstr>
      <vt:lpstr>Rich Sherman, Senior Fellow, Supply Chain CoE Aaron Benningfield, Blockchain Strategist</vt:lpstr>
      <vt:lpstr>How important to your organization are supply chain “ethics?”</vt:lpstr>
      <vt:lpstr> How would you best describe your organization as an adopter of strategies related to ethical supply chain practices?</vt:lpstr>
      <vt:lpstr>Which of the following practices/principles is your organization now following?</vt:lpstr>
      <vt:lpstr>What is Ethical Supply Chain Management (ESCM)?</vt:lpstr>
      <vt:lpstr>Traditional Thinking about Collaboration: Sequential and Siloed</vt:lpstr>
      <vt:lpstr>Collaborative Supply Networks – Value Drivers</vt:lpstr>
      <vt:lpstr>Ethical Supply Management is an Ecosystem of Collaborative Networks </vt:lpstr>
      <vt:lpstr>Leveraging the SCOR® Framework to Facilitate End to End Digital Ethical Supply Chain Digitalization &amp; Collaboration</vt:lpstr>
      <vt:lpstr>Collaborative Supply Networks – Technology Considerations</vt:lpstr>
      <vt:lpstr> </vt:lpstr>
      <vt:lpstr>A Real World Issue….</vt:lpstr>
      <vt:lpstr>Enabling the Coffee Consortium </vt:lpstr>
      <vt:lpstr>Blockchain’s Role in Enablement of the Consortium </vt:lpstr>
      <vt:lpstr>Key Blockchain Takeaways </vt:lpstr>
      <vt:lpstr>The Path Ahead</vt:lpstr>
      <vt:lpstr>Rich Sherman, rich.sherman@tcs.com Aaron Benningfield, aaron.benningfield@tcs.com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Rich Sherman, Senior Fellow, Supply Chain CoE Aaron Benningfield, Blockchain Strategist</dc:title>
  <dc:creator>Windows User</dc:creator>
  <cp:lastModifiedBy>Windows User</cp:lastModifiedBy>
  <cp:revision>1</cp:revision>
  <dcterms:created xsi:type="dcterms:W3CDTF">2019-08-05T16:25:41Z</dcterms:created>
  <dcterms:modified xsi:type="dcterms:W3CDTF">2019-08-05T16:26:16Z</dcterms:modified>
</cp:coreProperties>
</file>