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4740" y="3175"/>
            <a:ext cx="771726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0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4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9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01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1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0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4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1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8/5/2019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1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5000">
              <a:srgbClr val="0070C0">
                <a:lumMod val="57000"/>
                <a:lumOff val="43000"/>
              </a:srgbClr>
            </a:gs>
            <a:gs pos="100000">
              <a:srgbClr val="0070C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k Freight &amp; Logistics">
            <a:extLst>
              <a:ext uri="{FF2B5EF4-FFF2-40B4-BE49-F238E27FC236}">
                <a16:creationId xmlns:a16="http://schemas.microsoft.com/office/drawing/2014/main" id="{9E5BF6BA-4593-4393-A335-598BFEA33C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" y="152401"/>
            <a:ext cx="2691130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6370" y="2209800"/>
            <a:ext cx="9983471" cy="3429000"/>
          </a:xfrm>
        </p:spPr>
        <p:txBody>
          <a:bodyPr/>
          <a:lstStyle/>
          <a:p>
            <a:r>
              <a:rPr lang="en-US" b="1" dirty="0">
                <a:solidFill>
                  <a:srgbClr val="54545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InTek Freight &amp; Logistics</a:t>
            </a:r>
            <a:br>
              <a:rPr lang="en-US" b="1" dirty="0">
                <a:solidFill>
                  <a:srgbClr val="54545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b="1" dirty="0">
                <a:solidFill>
                  <a:srgbClr val="54545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Ethical Global Supply Chains</a:t>
            </a:r>
            <a:r>
              <a:rPr lang="en-US" b="1" dirty="0">
                <a:solidFill>
                  <a:srgbClr val="54545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b="1" dirty="0">
                <a:solidFill>
                  <a:srgbClr val="54545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47800" y="5964906"/>
            <a:ext cx="6783069" cy="457200"/>
          </a:xfrm>
        </p:spPr>
        <p:txBody>
          <a:bodyPr/>
          <a:lstStyle/>
          <a:p>
            <a:r>
              <a:rPr lang="en-US" b="1" dirty="0">
                <a:solidFill>
                  <a:srgbClr val="54545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“Big Enough To Make A Difference, Yet Small Enough To Care”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Intek – supply chain management</a:t>
            </a:r>
            <a:b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8FCFD8-0745-4ABE-B136-283A7BB24F01}"/>
              </a:ext>
            </a:extLst>
          </p:cNvPr>
          <p:cNvSpPr/>
          <p:nvPr/>
        </p:nvSpPr>
        <p:spPr>
          <a:xfrm>
            <a:off x="304800" y="990601"/>
            <a:ext cx="11582400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Picture of toy truck with hearts flying ou the back and says:&#10;3PL PERSPECTIVES&#10;LOVE ON THE RUN">
            <a:extLst>
              <a:ext uri="{FF2B5EF4-FFF2-40B4-BE49-F238E27FC236}">
                <a16:creationId xmlns:a16="http://schemas.microsoft.com/office/drawing/2014/main" id="{9AE8E09F-90CF-40AD-AB0B-ACE990EF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04" y="1175657"/>
            <a:ext cx="3355754" cy="4354426"/>
          </a:xfrm>
          <a:prstGeom prst="rect">
            <a:avLst/>
          </a:prstGeom>
        </p:spPr>
      </p:pic>
      <p:pic>
        <p:nvPicPr>
          <p:cNvPr id="2" name="Picture 1" descr="Picture of a heart shpaed box of chocolates that says:&#10;Loce on the Run:&#10;Shell Austin INTECK FREIGHT &amp; LOGISTICS, INC.&#10;">
            <a:extLst>
              <a:ext uri="{FF2B5EF4-FFF2-40B4-BE49-F238E27FC236}">
                <a16:creationId xmlns:a16="http://schemas.microsoft.com/office/drawing/2014/main" id="{1D0D3D5C-0E6A-4E31-A6A0-3ACAFC33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458" y="1175658"/>
            <a:ext cx="4290664" cy="4354426"/>
          </a:xfrm>
          <a:prstGeom prst="rect">
            <a:avLst/>
          </a:prstGeom>
        </p:spPr>
      </p:pic>
      <p:sp>
        <p:nvSpPr>
          <p:cNvPr id="6" name="object 3" descr="InTek logo">
            <a:extLst>
              <a:ext uri="{FF2B5EF4-FFF2-40B4-BE49-F238E27FC236}">
                <a16:creationId xmlns:a16="http://schemas.microsoft.com/office/drawing/2014/main" id="{9111E26D-C047-4C73-8BDC-7150F173AB92}"/>
              </a:ext>
            </a:extLst>
          </p:cNvPr>
          <p:cNvSpPr/>
          <p:nvPr/>
        </p:nvSpPr>
        <p:spPr>
          <a:xfrm>
            <a:off x="3175" y="6422735"/>
            <a:ext cx="12188825" cy="506095"/>
          </a:xfrm>
          <a:custGeom>
            <a:avLst/>
            <a:gdLst/>
            <a:ahLst/>
            <a:cxnLst/>
            <a:rect l="l" t="t" r="r" b="b"/>
            <a:pathLst>
              <a:path w="9144000" h="506095">
                <a:moveTo>
                  <a:pt x="0" y="505967"/>
                </a:moveTo>
                <a:lnTo>
                  <a:pt x="9144000" y="505967"/>
                </a:lnTo>
                <a:lnTo>
                  <a:pt x="914400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 descr="Intek Freight &amp; Logistics">
            <a:extLst>
              <a:ext uri="{FF2B5EF4-FFF2-40B4-BE49-F238E27FC236}">
                <a16:creationId xmlns:a16="http://schemas.microsoft.com/office/drawing/2014/main" id="{8B716640-6729-48F4-A584-2AB31DDE90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80" y="6451155"/>
            <a:ext cx="1433830" cy="33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4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8044" y="207408"/>
            <a:ext cx="9756141" cy="1325562"/>
          </a:xfrm>
        </p:spPr>
        <p:txBody>
          <a:bodyPr/>
          <a:lstStyle/>
          <a:p>
            <a: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Ethics in the supply chain </a:t>
            </a:r>
            <a:r>
              <a:rPr lang="en-US" b="1" dirty="0">
                <a:solidFill>
                  <a:srgbClr val="F9F9F9"/>
                </a:solidFill>
                <a:latin typeface="Calibri" panose="020F0502020204030204" pitchFamily="34" charset="0"/>
              </a:rPr>
              <a:t>1</a:t>
            </a:r>
            <a:br>
              <a:rPr lang="en-US" b="1" dirty="0">
                <a:solidFill>
                  <a:srgbClr val="F9F9F9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4F1B6-904C-4B5B-8F5C-B371E6052F4A}"/>
              </a:ext>
            </a:extLst>
          </p:cNvPr>
          <p:cNvSpPr/>
          <p:nvPr/>
        </p:nvSpPr>
        <p:spPr>
          <a:xfrm>
            <a:off x="304800" y="990601"/>
            <a:ext cx="11582400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1" descr="eth i cal&#10;definition: relating to moral principles or the branch of knowledge dealing with these.">
            <a:extLst>
              <a:ext uri="{FF2B5EF4-FFF2-40B4-BE49-F238E27FC236}">
                <a16:creationId xmlns:a16="http://schemas.microsoft.com/office/drawing/2014/main" id="{B4E26A79-4ACA-4B89-9829-7398C282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54" y="1129505"/>
            <a:ext cx="5183490" cy="1098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D718A-8736-4B0A-852E-3C3BBF3AC4DE}"/>
              </a:ext>
            </a:extLst>
          </p:cNvPr>
          <p:cNvSpPr txBox="1"/>
          <p:nvPr/>
        </p:nvSpPr>
        <p:spPr>
          <a:xfrm>
            <a:off x="1219202" y="2341986"/>
            <a:ext cx="6019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“Today’s supply chains are global and truly caring about how those global decisions are made along with the repercussions to those within their path is a responsibility that all corporations and stakeholders should be mindful of as they execute their sourcing and operational strategies. ” … Chris Brach Vice President – Radiant Clipper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A4847-55B0-408F-92A6-DA32D5A75A24}"/>
              </a:ext>
            </a:extLst>
          </p:cNvPr>
          <p:cNvSpPr txBox="1"/>
          <p:nvPr/>
        </p:nvSpPr>
        <p:spPr>
          <a:xfrm>
            <a:off x="4616215" y="3846213"/>
            <a:ext cx="6019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“Regardless of your position in logistics and transportation, ethics is the most important trait that lives with you for a lifetime.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want to look in the mirror, everyday, and say:  Today, I did all the right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business, you only win, if both sides win.”… Jeff Brashares  Senior Vice President -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Suntecktts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111E26D-C047-4C73-8BDC-7150F173AB92}"/>
              </a:ext>
            </a:extLst>
          </p:cNvPr>
          <p:cNvSpPr/>
          <p:nvPr/>
        </p:nvSpPr>
        <p:spPr>
          <a:xfrm>
            <a:off x="1588" y="6350509"/>
            <a:ext cx="12188825" cy="506095"/>
          </a:xfrm>
          <a:custGeom>
            <a:avLst/>
            <a:gdLst/>
            <a:ahLst/>
            <a:cxnLst/>
            <a:rect l="l" t="t" r="r" b="b"/>
            <a:pathLst>
              <a:path w="9144000" h="506095">
                <a:moveTo>
                  <a:pt x="0" y="505967"/>
                </a:moveTo>
                <a:lnTo>
                  <a:pt x="9144000" y="505967"/>
                </a:lnTo>
                <a:lnTo>
                  <a:pt x="914400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 descr="Intek Freight &amp; Logistics">
            <a:extLst>
              <a:ext uri="{FF2B5EF4-FFF2-40B4-BE49-F238E27FC236}">
                <a16:creationId xmlns:a16="http://schemas.microsoft.com/office/drawing/2014/main" id="{8B716640-6729-48F4-A584-2AB31DDE90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80" y="6451155"/>
            <a:ext cx="1433830" cy="33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0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4394"/>
            <a:ext cx="9756141" cy="1325562"/>
          </a:xfrm>
        </p:spPr>
        <p:txBody>
          <a:bodyPr/>
          <a:lstStyle/>
          <a:p>
            <a: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Ethics in the supply chain </a:t>
            </a:r>
            <a:r>
              <a:rPr lang="en-US" b="1" dirty="0">
                <a:solidFill>
                  <a:srgbClr val="F9F9F9"/>
                </a:solidFill>
                <a:latin typeface="Calibri" panose="020F0502020204030204" pitchFamily="34" charset="0"/>
              </a:rPr>
              <a:t>2</a:t>
            </a:r>
            <a:br>
              <a:rPr lang="en-US" b="1" dirty="0">
                <a:solidFill>
                  <a:srgbClr val="F9F9F9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4F1B6-904C-4B5B-8F5C-B371E6052F4A}"/>
              </a:ext>
            </a:extLst>
          </p:cNvPr>
          <p:cNvSpPr/>
          <p:nvPr/>
        </p:nvSpPr>
        <p:spPr>
          <a:xfrm>
            <a:off x="304800" y="990601"/>
            <a:ext cx="11582400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Picture 11" descr="Picture says: is it questionable ethics or lack of knowledge?">
            <a:extLst>
              <a:ext uri="{FF2B5EF4-FFF2-40B4-BE49-F238E27FC236}">
                <a16:creationId xmlns:a16="http://schemas.microsoft.com/office/drawing/2014/main" id="{68459E2B-FDFB-4295-B892-442952DF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5824"/>
            <a:ext cx="7010400" cy="6563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BC87A5-D7BF-409E-AE9A-A5416D0F5603}"/>
              </a:ext>
            </a:extLst>
          </p:cNvPr>
          <p:cNvSpPr txBox="1"/>
          <p:nvPr/>
        </p:nvSpPr>
        <p:spPr>
          <a:xfrm>
            <a:off x="3634236" y="1589334"/>
            <a:ext cx="49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4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it questionable ethics or lack of knowledge?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9C850-132E-4323-8521-8C50B6CACB81}"/>
              </a:ext>
            </a:extLst>
          </p:cNvPr>
          <p:cNvSpPr/>
          <p:nvPr/>
        </p:nvSpPr>
        <p:spPr>
          <a:xfrm>
            <a:off x="4267201" y="2760883"/>
            <a:ext cx="391568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 Selling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Invoice Payment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Liability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111E26D-C047-4C73-8BDC-7150F173AB92}"/>
              </a:ext>
            </a:extLst>
          </p:cNvPr>
          <p:cNvSpPr/>
          <p:nvPr/>
        </p:nvSpPr>
        <p:spPr>
          <a:xfrm>
            <a:off x="1588" y="6350509"/>
            <a:ext cx="12188825" cy="506095"/>
          </a:xfrm>
          <a:custGeom>
            <a:avLst/>
            <a:gdLst/>
            <a:ahLst/>
            <a:cxnLst/>
            <a:rect l="l" t="t" r="r" b="b"/>
            <a:pathLst>
              <a:path w="9144000" h="506095">
                <a:moveTo>
                  <a:pt x="0" y="505967"/>
                </a:moveTo>
                <a:lnTo>
                  <a:pt x="9144000" y="505967"/>
                </a:lnTo>
                <a:lnTo>
                  <a:pt x="914400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 descr="Intek Freight &amp; Logistics">
            <a:extLst>
              <a:ext uri="{FF2B5EF4-FFF2-40B4-BE49-F238E27FC236}">
                <a16:creationId xmlns:a16="http://schemas.microsoft.com/office/drawing/2014/main" id="{8B716640-6729-48F4-A584-2AB31DDE90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80" y="6451155"/>
            <a:ext cx="1433830" cy="33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4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91899" y="270034"/>
            <a:ext cx="9756141" cy="1325562"/>
          </a:xfrm>
        </p:spPr>
        <p:txBody>
          <a:bodyPr/>
          <a:lstStyle/>
          <a:p>
            <a: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Pricing - Disruptions in the market  </a:t>
            </a:r>
            <a:b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6811E6-8531-422C-8392-556B0C6F66A8}"/>
              </a:ext>
            </a:extLst>
          </p:cNvPr>
          <p:cNvSpPr/>
          <p:nvPr/>
        </p:nvSpPr>
        <p:spPr>
          <a:xfrm>
            <a:off x="304800" y="990601"/>
            <a:ext cx="11582400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2108F-AA7C-485D-B221-AD33AE9E8FED}"/>
              </a:ext>
            </a:extLst>
          </p:cNvPr>
          <p:cNvSpPr txBox="1"/>
          <p:nvPr/>
        </p:nvSpPr>
        <p:spPr>
          <a:xfrm>
            <a:off x="3002870" y="1645919"/>
            <a:ext cx="6934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Don’t leave money on the 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“Ride the wave”</a:t>
            </a:r>
          </a:p>
        </p:txBody>
      </p:sp>
      <p:pic>
        <p:nvPicPr>
          <p:cNvPr id="4" name="Picture 3" descr="Diagram showing the Year-over-year change is DAT spot van rate and Cass Freight Shipments and Expenditures.">
            <a:extLst>
              <a:ext uri="{FF2B5EF4-FFF2-40B4-BE49-F238E27FC236}">
                <a16:creationId xmlns:a16="http://schemas.microsoft.com/office/drawing/2014/main" id="{826BC191-936B-4158-938D-DC066AAA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57517"/>
            <a:ext cx="5276850" cy="343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35792-EB9F-4F84-8784-80421285FC0A}"/>
              </a:ext>
            </a:extLst>
          </p:cNvPr>
          <p:cNvSpPr txBox="1"/>
          <p:nvPr/>
        </p:nvSpPr>
        <p:spPr>
          <a:xfrm>
            <a:off x="6400800" y="2895600"/>
            <a:ext cx="353627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Hurricanes of 2017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ELD’s – Electronic Logging Devices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International Tariffs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Precision Railroading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111E26D-C047-4C73-8BDC-7150F173AB92}"/>
              </a:ext>
            </a:extLst>
          </p:cNvPr>
          <p:cNvSpPr/>
          <p:nvPr/>
        </p:nvSpPr>
        <p:spPr>
          <a:xfrm>
            <a:off x="1588" y="6350509"/>
            <a:ext cx="12188825" cy="506095"/>
          </a:xfrm>
          <a:custGeom>
            <a:avLst/>
            <a:gdLst/>
            <a:ahLst/>
            <a:cxnLst/>
            <a:rect l="l" t="t" r="r" b="b"/>
            <a:pathLst>
              <a:path w="9144000" h="506095">
                <a:moveTo>
                  <a:pt x="0" y="505967"/>
                </a:moveTo>
                <a:lnTo>
                  <a:pt x="9144000" y="505967"/>
                </a:lnTo>
                <a:lnTo>
                  <a:pt x="914400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 descr="Intek Freight &amp; Logistics">
            <a:extLst>
              <a:ext uri="{FF2B5EF4-FFF2-40B4-BE49-F238E27FC236}">
                <a16:creationId xmlns:a16="http://schemas.microsoft.com/office/drawing/2014/main" id="{8B716640-6729-48F4-A584-2AB31DDE90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80" y="6451155"/>
            <a:ext cx="1433830" cy="33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4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75054"/>
            <a:ext cx="9756141" cy="1325562"/>
          </a:xfrm>
        </p:spPr>
        <p:txBody>
          <a:bodyPr/>
          <a:lstStyle/>
          <a:p>
            <a: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Back Selling and Liability</a:t>
            </a:r>
            <a:b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079CB7-CAE5-4AFA-A4A2-331FBF8D6780}"/>
              </a:ext>
            </a:extLst>
          </p:cNvPr>
          <p:cNvSpPr/>
          <p:nvPr/>
        </p:nvSpPr>
        <p:spPr>
          <a:xfrm>
            <a:off x="346828" y="1480972"/>
            <a:ext cx="11582400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1" descr="Cartoon that shows bisness people sitting around a table all pointing their finger at the person to the right of them. Then it says &quot;so, Now we have ascertained who is reponsible...&quot;">
            <a:extLst>
              <a:ext uri="{FF2B5EF4-FFF2-40B4-BE49-F238E27FC236}">
                <a16:creationId xmlns:a16="http://schemas.microsoft.com/office/drawing/2014/main" id="{4AEAE55B-AE21-45EE-AF8A-859E9A96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78417"/>
            <a:ext cx="5207922" cy="3331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6FCBF5-85E0-476A-AAD2-5EA9C717CB65}"/>
              </a:ext>
            </a:extLst>
          </p:cNvPr>
          <p:cNvSpPr txBox="1"/>
          <p:nvPr/>
        </p:nvSpPr>
        <p:spPr>
          <a:xfrm>
            <a:off x="10287000" y="6422193"/>
            <a:ext cx="167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SunteckTTS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187DFE3-E850-40BF-A86E-3B4E82885A04}"/>
              </a:ext>
            </a:extLst>
          </p:cNvPr>
          <p:cNvSpPr/>
          <p:nvPr/>
        </p:nvSpPr>
        <p:spPr>
          <a:xfrm>
            <a:off x="1588" y="6350509"/>
            <a:ext cx="12188825" cy="506095"/>
          </a:xfrm>
          <a:custGeom>
            <a:avLst/>
            <a:gdLst/>
            <a:ahLst/>
            <a:cxnLst/>
            <a:rect l="l" t="t" r="r" b="b"/>
            <a:pathLst>
              <a:path w="9144000" h="506095">
                <a:moveTo>
                  <a:pt x="0" y="505967"/>
                </a:moveTo>
                <a:lnTo>
                  <a:pt x="9144000" y="505967"/>
                </a:lnTo>
                <a:lnTo>
                  <a:pt x="914400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9" name="Picture 18" descr="Intek Freight &amp; Logistics">
            <a:extLst>
              <a:ext uri="{FF2B5EF4-FFF2-40B4-BE49-F238E27FC236}">
                <a16:creationId xmlns:a16="http://schemas.microsoft.com/office/drawing/2014/main" id="{B991B362-630D-4742-A5A1-3EF02076CC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80" y="6451155"/>
            <a:ext cx="1433830" cy="33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6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To sum it up…</a:t>
            </a:r>
            <a:br>
              <a:rPr lang="en-US" b="1" dirty="0">
                <a:solidFill>
                  <a:srgbClr val="545454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079CB7-CAE5-4AFA-A4A2-331FBF8D6780}"/>
              </a:ext>
            </a:extLst>
          </p:cNvPr>
          <p:cNvSpPr/>
          <p:nvPr/>
        </p:nvSpPr>
        <p:spPr>
          <a:xfrm>
            <a:off x="346828" y="1480972"/>
            <a:ext cx="11582400" cy="457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DE2652-4B00-4F41-82A7-7203212D84D8}"/>
              </a:ext>
            </a:extLst>
          </p:cNvPr>
          <p:cNvSpPr txBox="1">
            <a:spLocks/>
          </p:cNvSpPr>
          <p:nvPr/>
        </p:nvSpPr>
        <p:spPr>
          <a:xfrm>
            <a:off x="1219202" y="1600200"/>
            <a:ext cx="8229600" cy="444281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6FCBF5-85E0-476A-AAD2-5EA9C717CB65}"/>
              </a:ext>
            </a:extLst>
          </p:cNvPr>
          <p:cNvSpPr txBox="1"/>
          <p:nvPr/>
        </p:nvSpPr>
        <p:spPr>
          <a:xfrm>
            <a:off x="10287000" y="6422193"/>
            <a:ext cx="167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SunteckTTS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187DFE3-E850-40BF-A86E-3B4E82885A04}"/>
              </a:ext>
            </a:extLst>
          </p:cNvPr>
          <p:cNvSpPr/>
          <p:nvPr/>
        </p:nvSpPr>
        <p:spPr>
          <a:xfrm>
            <a:off x="1588" y="6350509"/>
            <a:ext cx="12188825" cy="506095"/>
          </a:xfrm>
          <a:custGeom>
            <a:avLst/>
            <a:gdLst/>
            <a:ahLst/>
            <a:cxnLst/>
            <a:rect l="l" t="t" r="r" b="b"/>
            <a:pathLst>
              <a:path w="9144000" h="506095">
                <a:moveTo>
                  <a:pt x="0" y="505967"/>
                </a:moveTo>
                <a:lnTo>
                  <a:pt x="9144000" y="505967"/>
                </a:lnTo>
                <a:lnTo>
                  <a:pt x="9144000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9" name="Picture 18" descr="Intek Freight &amp; Logistics">
            <a:extLst>
              <a:ext uri="{FF2B5EF4-FFF2-40B4-BE49-F238E27FC236}">
                <a16:creationId xmlns:a16="http://schemas.microsoft.com/office/drawing/2014/main" id="{B991B362-630D-4742-A5A1-3EF02076CC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80" y="6451155"/>
            <a:ext cx="1433830" cy="330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6FFEC-6F04-4AA7-B565-F129E2CAFFB9}"/>
              </a:ext>
            </a:extLst>
          </p:cNvPr>
          <p:cNvSpPr txBox="1"/>
          <p:nvPr/>
        </p:nvSpPr>
        <p:spPr>
          <a:xfrm>
            <a:off x="2590800" y="2127746"/>
            <a:ext cx="63246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 intentional with every decision made in the supply chain!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Constantly focus on making your end customer look good.  Internal customer and/or External customer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Know that the right decision is not always the profitable decision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Strive to go home each day feeling you made the best ethical decisions for you, your company and your customer!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North American continent presentation (widescreen).potx" id="{9BCD087D-7D15-4935-9A6F-8C8F414B806B}" vid="{F70B2F2B-E334-4403-A327-17999BAEB2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Century Gothic</vt:lpstr>
      <vt:lpstr>Continental North America 16x9</vt:lpstr>
      <vt:lpstr>InTek Freight &amp; Logistics Ethical Global Supply Chains </vt:lpstr>
      <vt:lpstr>Intek – supply chain management </vt:lpstr>
      <vt:lpstr>Ethics in the supply chain 1 </vt:lpstr>
      <vt:lpstr>Ethics in the supply chain 2 </vt:lpstr>
      <vt:lpstr>Pricing - Disruptions in the market   </vt:lpstr>
      <vt:lpstr>Back Selling and Liability </vt:lpstr>
      <vt:lpstr>To sum it up…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InTek Freight &amp; Logistics Ethical Global Supply Chains </dc:title>
  <dc:creator>Windows User</dc:creator>
  <cp:lastModifiedBy>Windows User</cp:lastModifiedBy>
  <cp:revision>1</cp:revision>
  <dcterms:created xsi:type="dcterms:W3CDTF">2019-08-05T16:27:55Z</dcterms:created>
  <dcterms:modified xsi:type="dcterms:W3CDTF">2019-08-05T16:28:52Z</dcterms:modified>
</cp:coreProperties>
</file>