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16CDF-88EC-4731-BACC-61C2D44613AF}"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6BA4F-F2BD-4F32-9A82-FD0C16321C53}" type="slidenum">
              <a:rPr lang="en-US" smtClean="0"/>
              <a:t>‹#›</a:t>
            </a:fld>
            <a:endParaRPr lang="en-US"/>
          </a:p>
        </p:txBody>
      </p:sp>
    </p:spTree>
    <p:extLst>
      <p:ext uri="{BB962C8B-B14F-4D97-AF65-F5344CB8AC3E}">
        <p14:creationId xmlns:p14="http://schemas.microsoft.com/office/powerpoint/2010/main" val="347699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6220" rtl="0" eaLnBrk="1" fontAlgn="auto" latinLnBrk="0" hangingPunct="1">
              <a:lnSpc>
                <a:spcPct val="100000"/>
              </a:lnSpc>
              <a:spcBef>
                <a:spcPts val="0"/>
              </a:spcBef>
              <a:spcAft>
                <a:spcPts val="0"/>
              </a:spcAft>
              <a:buClrTx/>
              <a:buSzTx/>
              <a:buFontTx/>
              <a:buNone/>
              <a:tabLst/>
              <a:defRPr/>
            </a:pPr>
            <a:fld id="{3C48C7AA-9B1C-4998-A62D-EE1EBB3E7E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22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33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6220" rtl="0" eaLnBrk="1" fontAlgn="auto" latinLnBrk="0" hangingPunct="1">
              <a:lnSpc>
                <a:spcPct val="100000"/>
              </a:lnSpc>
              <a:spcBef>
                <a:spcPts val="0"/>
              </a:spcBef>
              <a:spcAft>
                <a:spcPts val="0"/>
              </a:spcAft>
              <a:buClrTx/>
              <a:buSzTx/>
              <a:buFontTx/>
              <a:buNone/>
              <a:tabLst/>
              <a:defRPr/>
            </a:pPr>
            <a:fld id="{45E17661-29A1-4A4F-9D0F-791A444DBD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22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89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6220" rtl="0" eaLnBrk="1" fontAlgn="auto" latinLnBrk="0" hangingPunct="1">
              <a:lnSpc>
                <a:spcPct val="100000"/>
              </a:lnSpc>
              <a:spcBef>
                <a:spcPts val="0"/>
              </a:spcBef>
              <a:spcAft>
                <a:spcPts val="0"/>
              </a:spcAft>
              <a:buClrTx/>
              <a:buSzTx/>
              <a:buFontTx/>
              <a:buNone/>
              <a:tabLst/>
              <a:defRPr/>
            </a:pPr>
            <a:fld id="{45E17661-29A1-4A4F-9D0F-791A444DBD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22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79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6220" rtl="0" eaLnBrk="1" fontAlgn="auto" latinLnBrk="0" hangingPunct="1">
              <a:lnSpc>
                <a:spcPct val="100000"/>
              </a:lnSpc>
              <a:spcBef>
                <a:spcPts val="0"/>
              </a:spcBef>
              <a:spcAft>
                <a:spcPts val="0"/>
              </a:spcAft>
              <a:buClrTx/>
              <a:buSzTx/>
              <a:buFontTx/>
              <a:buNone/>
              <a:tabLst/>
              <a:defRPr/>
            </a:pPr>
            <a:fld id="{45E17661-29A1-4A4F-9D0F-791A444DBD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22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5720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4318000"/>
            <a:ext cx="12192000" cy="1752600"/>
          </a:xfrm>
        </p:spPr>
        <p:txBody>
          <a:bodyPr/>
          <a:lstStyle>
            <a:lvl1pPr marL="0" indent="0" algn="ctr">
              <a:buNone/>
              <a:defRPr b="1" i="0">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dirty="0"/>
              <a:t>Title</a:t>
            </a:r>
          </a:p>
          <a:p>
            <a:endParaRPr lang="en-US" dirty="0"/>
          </a:p>
        </p:txBody>
      </p:sp>
      <p:sp>
        <p:nvSpPr>
          <p:cNvPr id="2" name="TextBox 1"/>
          <p:cNvSpPr txBox="1"/>
          <p:nvPr userDrawn="1"/>
        </p:nvSpPr>
        <p:spPr>
          <a:xfrm>
            <a:off x="0" y="1"/>
            <a:ext cx="12192000" cy="2649072"/>
          </a:xfrm>
          <a:prstGeom prst="rect">
            <a:avLst/>
          </a:prstGeom>
          <a:solidFill>
            <a:srgbClr val="124BAE"/>
          </a:solidFill>
        </p:spPr>
        <p:txBody>
          <a:bodyPr wrap="square" lIns="108852" tIns="54426" rIns="108852" bIns="54426" rtlCol="0">
            <a:spAutoFit/>
          </a:bodyPr>
          <a:lstStyle/>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0699" y="1033394"/>
            <a:ext cx="7010603" cy="1710796"/>
          </a:xfrm>
          <a:prstGeom prst="rect">
            <a:avLst/>
          </a:prstGeom>
        </p:spPr>
      </p:pic>
    </p:spTree>
    <p:extLst>
      <p:ext uri="{BB962C8B-B14F-4D97-AF65-F5344CB8AC3E}">
        <p14:creationId xmlns:p14="http://schemas.microsoft.com/office/powerpoint/2010/main" val="352908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ED3306-29F1-4E6E-BA13-8ACD1C56B5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243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CFDBA97-00EA-4FA0-AFD9-5FE84442EC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12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16025"/>
            <a:ext cx="5588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216025"/>
            <a:ext cx="5588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05E0642-A502-4F40-AD02-28CCF458C337}" type="slidenum">
              <a:rPr lang="en-US">
                <a:solidFill>
                  <a:srgbClr val="000000"/>
                </a:solidFill>
              </a:rPr>
              <a:pPr>
                <a:defRPr/>
              </a:pPr>
              <a:t>‹#›</a:t>
            </a:fld>
            <a:endParaRPr lang="en-US" dirty="0">
              <a:solidFill>
                <a:srgbClr val="000000"/>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4200" y="28575"/>
            <a:ext cx="1320800" cy="990600"/>
          </a:xfrm>
          <a:prstGeom prst="rect">
            <a:avLst/>
          </a:prstGeom>
        </p:spPr>
      </p:pic>
    </p:spTree>
    <p:extLst>
      <p:ext uri="{BB962C8B-B14F-4D97-AF65-F5344CB8AC3E}">
        <p14:creationId xmlns:p14="http://schemas.microsoft.com/office/powerpoint/2010/main" val="2881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D6A43E1-87F7-4E17-A24B-E57C8E83E3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931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C00F39A-F38B-4BD2-9138-636B5AB92B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269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614ED45-47DD-4494-8CB5-3E8C1EF7C10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019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978110-0A3F-4DFD-B067-7E2BC16D86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683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2BED74-B987-4135-B94D-0D90DF6EFF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02502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6E195E6-1A9E-4A74-8AB7-A2E5B8686D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760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76201"/>
            <a:ext cx="2844800" cy="472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76201"/>
            <a:ext cx="8331200" cy="472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40630B0-9E70-40EF-9740-F886AB6E058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838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4318000"/>
            <a:ext cx="12192000" cy="1752600"/>
          </a:xfrm>
        </p:spPr>
        <p:txBody>
          <a:bodyPr/>
          <a:lstStyle>
            <a:lvl1pPr marL="0" indent="0" algn="ctr">
              <a:buNone/>
              <a:defRPr b="1" i="0">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dirty="0"/>
              <a:t>Title</a:t>
            </a:r>
          </a:p>
          <a:p>
            <a:endParaRPr lang="en-US" dirty="0"/>
          </a:p>
        </p:txBody>
      </p:sp>
      <p:sp>
        <p:nvSpPr>
          <p:cNvPr id="2" name="TextBox 1"/>
          <p:cNvSpPr txBox="1"/>
          <p:nvPr userDrawn="1"/>
        </p:nvSpPr>
        <p:spPr>
          <a:xfrm>
            <a:off x="0" y="1"/>
            <a:ext cx="12192000" cy="2649072"/>
          </a:xfrm>
          <a:prstGeom prst="rect">
            <a:avLst/>
          </a:prstGeom>
          <a:solidFill>
            <a:srgbClr val="124BAE"/>
          </a:solidFill>
        </p:spPr>
        <p:txBody>
          <a:bodyPr wrap="square" lIns="108852" tIns="54426" rIns="108852" bIns="54426" rtlCol="0">
            <a:spAutoFit/>
          </a:bodyPr>
          <a:lstStyle/>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683" y="951199"/>
            <a:ext cx="6992634" cy="2001524"/>
          </a:xfrm>
          <a:prstGeom prst="rect">
            <a:avLst/>
          </a:prstGeom>
        </p:spPr>
      </p:pic>
    </p:spTree>
    <p:extLst>
      <p:ext uri="{BB962C8B-B14F-4D97-AF65-F5344CB8AC3E}">
        <p14:creationId xmlns:p14="http://schemas.microsoft.com/office/powerpoint/2010/main" val="676167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76201"/>
            <a:ext cx="11379200" cy="472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DF79CF8-8BB6-4C25-8C48-773039E4EB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5963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4318000"/>
            <a:ext cx="12192000" cy="1752600"/>
          </a:xfrm>
        </p:spPr>
        <p:txBody>
          <a:bodyPr/>
          <a:lstStyle>
            <a:lvl1pPr marL="0" indent="0" algn="ctr">
              <a:buNone/>
              <a:defRPr b="1" i="0">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dirty="0"/>
              <a:t>Title</a:t>
            </a:r>
          </a:p>
          <a:p>
            <a:endParaRPr lang="en-US" dirty="0"/>
          </a:p>
        </p:txBody>
      </p:sp>
      <p:sp>
        <p:nvSpPr>
          <p:cNvPr id="2" name="TextBox 1"/>
          <p:cNvSpPr txBox="1"/>
          <p:nvPr userDrawn="1"/>
        </p:nvSpPr>
        <p:spPr>
          <a:xfrm>
            <a:off x="0" y="1"/>
            <a:ext cx="12192000" cy="2649072"/>
          </a:xfrm>
          <a:prstGeom prst="rect">
            <a:avLst/>
          </a:prstGeom>
          <a:solidFill>
            <a:srgbClr val="124BAE"/>
          </a:solidFill>
        </p:spPr>
        <p:txBody>
          <a:bodyPr wrap="square" lIns="108852" tIns="54426" rIns="108852" bIns="54426" rtlCol="0">
            <a:spAutoFit/>
          </a:bodyPr>
          <a:lstStyle/>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9683" y="952501"/>
            <a:ext cx="6992635" cy="2019514"/>
          </a:xfrm>
          <a:prstGeom prst="rect">
            <a:avLst/>
          </a:prstGeom>
        </p:spPr>
      </p:pic>
    </p:spTree>
    <p:extLst>
      <p:ext uri="{BB962C8B-B14F-4D97-AF65-F5344CB8AC3E}">
        <p14:creationId xmlns:p14="http://schemas.microsoft.com/office/powerpoint/2010/main" val="13774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4318000"/>
            <a:ext cx="12192000" cy="1752600"/>
          </a:xfrm>
        </p:spPr>
        <p:txBody>
          <a:bodyPr/>
          <a:lstStyle>
            <a:lvl1pPr marL="0" indent="0" algn="ctr">
              <a:buNone/>
              <a:defRPr b="1" i="0">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dirty="0"/>
              <a:t>Title</a:t>
            </a:r>
          </a:p>
          <a:p>
            <a:endParaRPr lang="en-US" dirty="0"/>
          </a:p>
        </p:txBody>
      </p:sp>
      <p:sp>
        <p:nvSpPr>
          <p:cNvPr id="2" name="TextBox 1"/>
          <p:cNvSpPr txBox="1"/>
          <p:nvPr userDrawn="1"/>
        </p:nvSpPr>
        <p:spPr>
          <a:xfrm>
            <a:off x="0" y="1"/>
            <a:ext cx="12192000" cy="2649072"/>
          </a:xfrm>
          <a:prstGeom prst="rect">
            <a:avLst/>
          </a:prstGeom>
          <a:solidFill>
            <a:srgbClr val="124BAE"/>
          </a:solidFill>
        </p:spPr>
        <p:txBody>
          <a:bodyPr wrap="square" lIns="108852" tIns="54426" rIns="108852" bIns="54426" rtlCol="0">
            <a:spAutoFit/>
          </a:bodyPr>
          <a:lstStyle/>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3500" y="961029"/>
            <a:ext cx="6985000" cy="2114663"/>
          </a:xfrm>
          <a:prstGeom prst="rect">
            <a:avLst/>
          </a:prstGeom>
        </p:spPr>
      </p:pic>
    </p:spTree>
    <p:extLst>
      <p:ext uri="{BB962C8B-B14F-4D97-AF65-F5344CB8AC3E}">
        <p14:creationId xmlns:p14="http://schemas.microsoft.com/office/powerpoint/2010/main" val="328127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4191000"/>
            <a:ext cx="12192000" cy="1752600"/>
          </a:xfrm>
        </p:spPr>
        <p:txBody>
          <a:bodyPr/>
          <a:lstStyle>
            <a:lvl1pPr marL="0" indent="0" algn="ctr">
              <a:buNone/>
              <a:defRPr b="1" i="0">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dirty="0"/>
              <a:t>Title</a:t>
            </a:r>
          </a:p>
          <a:p>
            <a:endParaRPr lang="en-US" dirty="0"/>
          </a:p>
        </p:txBody>
      </p:sp>
      <p:sp>
        <p:nvSpPr>
          <p:cNvPr id="2" name="TextBox 1"/>
          <p:cNvSpPr txBox="1"/>
          <p:nvPr userDrawn="1"/>
        </p:nvSpPr>
        <p:spPr>
          <a:xfrm>
            <a:off x="-31750" y="1139328"/>
            <a:ext cx="12223750" cy="1725742"/>
          </a:xfrm>
          <a:prstGeom prst="rect">
            <a:avLst/>
          </a:prstGeom>
          <a:solidFill>
            <a:srgbClr val="124BAE"/>
          </a:solidFill>
        </p:spPr>
        <p:txBody>
          <a:bodyPr wrap="square" lIns="108852" tIns="54426" rIns="108852" bIns="54426" rtlCol="0">
            <a:spAutoFit/>
          </a:bodyPr>
          <a:lstStyle/>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a:p>
            <a:endParaRPr lang="en-US" sz="1500" dirty="0">
              <a:solidFill>
                <a:srgbClr val="1F497D"/>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296" y="1515765"/>
            <a:ext cx="6129659" cy="1754512"/>
          </a:xfrm>
          <a:prstGeom prst="rect">
            <a:avLst/>
          </a:prstGeom>
        </p:spPr>
      </p:pic>
    </p:spTree>
    <p:extLst>
      <p:ext uri="{BB962C8B-B14F-4D97-AF65-F5344CB8AC3E}">
        <p14:creationId xmlns:p14="http://schemas.microsoft.com/office/powerpoint/2010/main" val="374317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9600" y="1371600"/>
            <a:ext cx="11074400" cy="4216400"/>
          </a:xfrm>
          <a:noFill/>
        </p:spPr>
        <p:txBody>
          <a:bodyPr>
            <a:normAutofit/>
          </a:bodyPr>
          <a:lstStyle>
            <a:lvl1pPr>
              <a:defRPr sz="2667"/>
            </a:lvl1pPr>
          </a:lstStyle>
          <a:p>
            <a:pPr>
              <a:buClr>
                <a:srgbClr val="124BAE"/>
              </a:buClr>
            </a:pPr>
            <a:r>
              <a:rPr lang="en-US" dirty="0">
                <a:latin typeface="Century Gothic" panose="020B0502020202020204" pitchFamily="34" charset="0"/>
              </a:rPr>
              <a:t>Text</a:t>
            </a:r>
          </a:p>
        </p:txBody>
      </p:sp>
      <p:cxnSp>
        <p:nvCxnSpPr>
          <p:cNvPr id="9" name="Straight Connector 8"/>
          <p:cNvCxnSpPr/>
          <p:nvPr userDrawn="1"/>
        </p:nvCxnSpPr>
        <p:spPr>
          <a:xfrm>
            <a:off x="0" y="914400"/>
            <a:ext cx="12192000" cy="0"/>
          </a:xfrm>
          <a:prstGeom prst="line">
            <a:avLst/>
          </a:prstGeom>
          <a:ln w="76200">
            <a:solidFill>
              <a:srgbClr val="124BAE"/>
            </a:solidFill>
          </a:ln>
        </p:spPr>
        <p:style>
          <a:lnRef idx="1">
            <a:schemeClr val="accent6"/>
          </a:lnRef>
          <a:fillRef idx="0">
            <a:schemeClr val="accent6"/>
          </a:fillRef>
          <a:effectRef idx="0">
            <a:schemeClr val="accent6"/>
          </a:effectRef>
          <a:fontRef idx="minor">
            <a:schemeClr val="tx1"/>
          </a:fontRef>
        </p:style>
      </p:cxnSp>
      <p:sp>
        <p:nvSpPr>
          <p:cNvPr id="11" name="Title 1"/>
          <p:cNvSpPr>
            <a:spLocks noGrp="1"/>
          </p:cNvSpPr>
          <p:nvPr>
            <p:ph type="title" hasCustomPrompt="1"/>
          </p:nvPr>
        </p:nvSpPr>
        <p:spPr>
          <a:xfrm>
            <a:off x="457200" y="-127000"/>
            <a:ext cx="10972800" cy="1143000"/>
          </a:xfrm>
        </p:spPr>
        <p:txBody>
          <a:bodyPr>
            <a:normAutofit/>
          </a:bodyPr>
          <a:lstStyle>
            <a:lvl1pPr algn="l">
              <a:defRPr sz="3333">
                <a:latin typeface="Century Gothic" panose="020B0502020202020204" pitchFamily="34" charset="0"/>
              </a:defRPr>
            </a:lvl1pPr>
          </a:lstStyle>
          <a:p>
            <a:r>
              <a:rPr lang="en-US" dirty="0"/>
              <a:t>Title</a:t>
            </a:r>
          </a:p>
        </p:txBody>
      </p:sp>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985500" y="6195805"/>
            <a:ext cx="889000" cy="571569"/>
          </a:xfrm>
          <a:prstGeom prst="rect">
            <a:avLst/>
          </a:prstGeom>
        </p:spPr>
      </p:pic>
      <p:sp>
        <p:nvSpPr>
          <p:cNvPr id="2" name="TextBox 1"/>
          <p:cNvSpPr txBox="1"/>
          <p:nvPr userDrawn="1"/>
        </p:nvSpPr>
        <p:spPr>
          <a:xfrm>
            <a:off x="137425" y="6519640"/>
            <a:ext cx="4307575" cy="271934"/>
          </a:xfrm>
          <a:prstGeom prst="rect">
            <a:avLst/>
          </a:prstGeom>
          <a:noFill/>
        </p:spPr>
        <p:txBody>
          <a:bodyPr wrap="square" rtlCol="0">
            <a:spAutoFit/>
          </a:bodyPr>
          <a:lstStyle/>
          <a:p>
            <a:fld id="{75671889-B128-42E6-A312-C37ECCF3E4CC}" type="slidenum">
              <a:rPr lang="en-US" sz="1167" smtClean="0"/>
              <a:t>‹#›</a:t>
            </a:fld>
            <a:r>
              <a:rPr lang="en-US" sz="1167" dirty="0"/>
              <a:t>              Telamon</a:t>
            </a:r>
            <a:r>
              <a:rPr lang="en-US" sz="1167" baseline="0" dirty="0"/>
              <a:t> </a:t>
            </a:r>
            <a:r>
              <a:rPr lang="en-US" sz="1167" dirty="0"/>
              <a:t>Confidential &amp; Proprietary. </a:t>
            </a:r>
            <a:endParaRPr lang="en-US" sz="1500" dirty="0"/>
          </a:p>
        </p:txBody>
      </p:sp>
    </p:spTree>
    <p:extLst>
      <p:ext uri="{BB962C8B-B14F-4D97-AF65-F5344CB8AC3E}">
        <p14:creationId xmlns:p14="http://schemas.microsoft.com/office/powerpoint/2010/main" val="25587846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0" name="Straight Connector 9"/>
          <p:cNvCxnSpPr/>
          <p:nvPr userDrawn="1"/>
        </p:nvCxnSpPr>
        <p:spPr>
          <a:xfrm>
            <a:off x="0" y="4064000"/>
            <a:ext cx="12192000" cy="0"/>
          </a:xfrm>
          <a:prstGeom prst="line">
            <a:avLst/>
          </a:prstGeom>
          <a:ln w="76200">
            <a:solidFill>
              <a:srgbClr val="124BAE"/>
            </a:solidFill>
          </a:ln>
        </p:spPr>
        <p:style>
          <a:lnRef idx="1">
            <a:schemeClr val="accent6"/>
          </a:lnRef>
          <a:fillRef idx="0">
            <a:schemeClr val="accent6"/>
          </a:fillRef>
          <a:effectRef idx="0">
            <a:schemeClr val="accent6"/>
          </a:effectRef>
          <a:fontRef idx="minor">
            <a:schemeClr val="tx1"/>
          </a:fontRef>
        </p:style>
      </p:cxnSp>
      <p:sp>
        <p:nvSpPr>
          <p:cNvPr id="4" name="Text Placeholder 3"/>
          <p:cNvSpPr>
            <a:spLocks noGrp="1"/>
          </p:cNvSpPr>
          <p:nvPr>
            <p:ph type="body" sz="quarter" idx="10" hasCustomPrompt="1"/>
          </p:nvPr>
        </p:nvSpPr>
        <p:spPr>
          <a:xfrm>
            <a:off x="381000" y="2857500"/>
            <a:ext cx="10363200" cy="889000"/>
          </a:xfrm>
          <a:noFill/>
          <a:ln>
            <a:noFill/>
          </a:ln>
        </p:spPr>
        <p:txBody>
          <a:bodyPr>
            <a:normAutofit/>
          </a:bodyPr>
          <a:lstStyle>
            <a:lvl1pPr marL="0" indent="0">
              <a:buNone/>
              <a:defRPr sz="5000" b="1" baseline="0"/>
            </a:lvl1pPr>
          </a:lstStyle>
          <a:p>
            <a:pPr lvl="0"/>
            <a:r>
              <a:rPr lang="en-US" dirty="0"/>
              <a:t>SECTION HEADER</a:t>
            </a:r>
          </a:p>
        </p:txBody>
      </p:sp>
      <p:sp>
        <p:nvSpPr>
          <p:cNvPr id="7" name="TextBox 6"/>
          <p:cNvSpPr txBox="1"/>
          <p:nvPr userDrawn="1"/>
        </p:nvSpPr>
        <p:spPr>
          <a:xfrm>
            <a:off x="137425" y="6519640"/>
            <a:ext cx="4307575" cy="271934"/>
          </a:xfrm>
          <a:prstGeom prst="rect">
            <a:avLst/>
          </a:prstGeom>
          <a:noFill/>
        </p:spPr>
        <p:txBody>
          <a:bodyPr wrap="square" rtlCol="0">
            <a:spAutoFit/>
          </a:bodyPr>
          <a:lstStyle/>
          <a:p>
            <a:fld id="{75671889-B128-42E6-A312-C37ECCF3E4CC}" type="slidenum">
              <a:rPr lang="en-US" sz="1167" smtClean="0"/>
              <a:t>‹#›</a:t>
            </a:fld>
            <a:r>
              <a:rPr lang="en-US" sz="1167" dirty="0"/>
              <a:t>              Telamon</a:t>
            </a:r>
            <a:r>
              <a:rPr lang="en-US" sz="1167" baseline="0" dirty="0"/>
              <a:t> </a:t>
            </a:r>
            <a:r>
              <a:rPr lang="en-US" sz="1167" dirty="0"/>
              <a:t>Confidential &amp; Proprietary. </a:t>
            </a:r>
            <a:endParaRPr lang="en-US" sz="1500" dirty="0"/>
          </a:p>
        </p:txBody>
      </p:sp>
      <p:pic>
        <p:nvPicPr>
          <p:cNvPr id="6" name="Picture 5"/>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985500" y="6195805"/>
            <a:ext cx="889000" cy="571569"/>
          </a:xfrm>
          <a:prstGeom prst="rect">
            <a:avLst/>
          </a:prstGeom>
        </p:spPr>
      </p:pic>
    </p:spTree>
    <p:extLst>
      <p:ext uri="{BB962C8B-B14F-4D97-AF65-F5344CB8AC3E}">
        <p14:creationId xmlns:p14="http://schemas.microsoft.com/office/powerpoint/2010/main" val="18734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96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4B0B1E5-4601-40FD-93C6-810223A514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286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622" tIns="65311" rIns="130622" bIns="65311"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130622" tIns="65311" rIns="130622" bIns="6531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44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ctr" defTabSz="1088473" rtl="0" eaLnBrk="1" latinLnBrk="0" hangingPunct="1">
        <a:spcBef>
          <a:spcPct val="0"/>
        </a:spcBef>
        <a:buNone/>
        <a:defRPr sz="5250" kern="1200">
          <a:solidFill>
            <a:schemeClr val="tx1"/>
          </a:solidFill>
          <a:latin typeface="Century Gothic" panose="020B0502020202020204" pitchFamily="34" charset="0"/>
          <a:ea typeface="+mj-ea"/>
          <a:cs typeface="+mj-cs"/>
        </a:defRPr>
      </a:lvl1pPr>
    </p:titleStyle>
    <p:bodyStyle>
      <a:lvl1pPr marL="408178" indent="-408178" algn="l" defTabSz="1088473" rtl="0" eaLnBrk="1" latinLnBrk="0" hangingPunct="1">
        <a:spcBef>
          <a:spcPct val="20000"/>
        </a:spcBef>
        <a:buClr>
          <a:srgbClr val="124BAE"/>
        </a:buClr>
        <a:buFont typeface="Arial" panose="020B0604020202020204" pitchFamily="34" charset="0"/>
        <a:buChar char="•"/>
        <a:defRPr sz="3833" kern="1200">
          <a:solidFill>
            <a:schemeClr val="tx1"/>
          </a:solidFill>
          <a:latin typeface="Century Gothic" panose="020B0502020202020204" pitchFamily="34" charset="0"/>
          <a:ea typeface="+mn-ea"/>
          <a:cs typeface="+mn-cs"/>
        </a:defRPr>
      </a:lvl1pPr>
      <a:lvl2pPr marL="884385" indent="-340148" algn="l" defTabSz="1088473" rtl="0" eaLnBrk="1" latinLnBrk="0" hangingPunct="1">
        <a:spcBef>
          <a:spcPct val="20000"/>
        </a:spcBef>
        <a:buClr>
          <a:srgbClr val="124BAE"/>
        </a:buClr>
        <a:buFont typeface="Arial" panose="020B0604020202020204" pitchFamily="34" charset="0"/>
        <a:buChar char="–"/>
        <a:defRPr sz="3333" kern="1200">
          <a:solidFill>
            <a:schemeClr val="tx1"/>
          </a:solidFill>
          <a:latin typeface="Century Gothic" panose="020B0502020202020204" pitchFamily="34" charset="0"/>
          <a:ea typeface="+mn-ea"/>
          <a:cs typeface="+mn-cs"/>
        </a:defRPr>
      </a:lvl2pPr>
      <a:lvl3pPr marL="1360592" indent="-272118" algn="l" defTabSz="1088473" rtl="0" eaLnBrk="1" latinLnBrk="0" hangingPunct="1">
        <a:spcBef>
          <a:spcPct val="20000"/>
        </a:spcBef>
        <a:buClr>
          <a:srgbClr val="124BAE"/>
        </a:buClr>
        <a:buFont typeface="Arial" panose="020B0604020202020204" pitchFamily="34" charset="0"/>
        <a:buChar char="•"/>
        <a:defRPr sz="2833" kern="1200">
          <a:solidFill>
            <a:schemeClr val="tx1"/>
          </a:solidFill>
          <a:latin typeface="Century Gothic" panose="020B0502020202020204" pitchFamily="34" charset="0"/>
          <a:ea typeface="+mn-ea"/>
          <a:cs typeface="+mn-cs"/>
        </a:defRPr>
      </a:lvl3pPr>
      <a:lvl4pPr marL="1904829" indent="-272118" algn="l" defTabSz="1088473" rtl="0" eaLnBrk="1" latinLnBrk="0" hangingPunct="1">
        <a:spcBef>
          <a:spcPct val="20000"/>
        </a:spcBef>
        <a:buClr>
          <a:srgbClr val="124BAE"/>
        </a:buClr>
        <a:buFont typeface="Arial" panose="020B0604020202020204" pitchFamily="34" charset="0"/>
        <a:buChar char="–"/>
        <a:defRPr sz="2417" kern="1200">
          <a:solidFill>
            <a:schemeClr val="tx1"/>
          </a:solidFill>
          <a:latin typeface="Century Gothic" panose="020B0502020202020204" pitchFamily="34" charset="0"/>
          <a:ea typeface="+mn-ea"/>
          <a:cs typeface="+mn-cs"/>
        </a:defRPr>
      </a:lvl4pPr>
      <a:lvl5pPr marL="2449065" indent="-272118" algn="l" defTabSz="1088473" rtl="0" eaLnBrk="1" latinLnBrk="0" hangingPunct="1">
        <a:spcBef>
          <a:spcPct val="20000"/>
        </a:spcBef>
        <a:buClr>
          <a:srgbClr val="124BAE"/>
        </a:buClr>
        <a:buFont typeface="Arial" panose="020B0604020202020204" pitchFamily="34" charset="0"/>
        <a:buChar char="»"/>
        <a:defRPr sz="2417" kern="1200">
          <a:solidFill>
            <a:schemeClr val="tx1"/>
          </a:solidFill>
          <a:latin typeface="Century Gothic" panose="020B0502020202020204" pitchFamily="34" charset="0"/>
          <a:ea typeface="+mn-ea"/>
          <a:cs typeface="+mn-cs"/>
        </a:defRPr>
      </a:lvl5pPr>
      <a:lvl6pPr marL="2993302" indent="-272118" algn="l" defTabSz="1088473"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anose="020B0604020202020204"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9347200" y="65198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fontAlgn="base">
              <a:spcAft>
                <a:spcPct val="0"/>
              </a:spcAft>
              <a:defRPr/>
            </a:pPr>
            <a:fld id="{088E16BE-9852-4E3D-BD06-F160B18C30C6}" type="slidenum">
              <a:rPr lang="en-US">
                <a:solidFill>
                  <a:srgbClr val="000000"/>
                </a:solidFill>
              </a:rPr>
              <a:pPr fontAlgn="base">
                <a:spcAft>
                  <a:spcPct val="0"/>
                </a:spcAft>
                <a:defRPr/>
              </a:pPr>
              <a:t>‹#›</a:t>
            </a:fld>
            <a:endParaRPr lang="en-US" dirty="0">
              <a:solidFill>
                <a:srgbClr val="000000"/>
              </a:solidFill>
            </a:endParaRPr>
          </a:p>
        </p:txBody>
      </p:sp>
      <p:sp>
        <p:nvSpPr>
          <p:cNvPr id="2051" name="Rectangle 13"/>
          <p:cNvSpPr>
            <a:spLocks noGrp="1" noChangeArrowheads="1"/>
          </p:cNvSpPr>
          <p:nvPr>
            <p:ph type="title"/>
          </p:nvPr>
        </p:nvSpPr>
        <p:spPr bwMode="auto">
          <a:xfrm>
            <a:off x="3983525" y="76200"/>
            <a:ext cx="756289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9719" name="Line 23"/>
          <p:cNvSpPr>
            <a:spLocks noChangeShapeType="1"/>
          </p:cNvSpPr>
          <p:nvPr/>
        </p:nvSpPr>
        <p:spPr bwMode="auto">
          <a:xfrm>
            <a:off x="508000" y="1079500"/>
            <a:ext cx="11176000" cy="0"/>
          </a:xfrm>
          <a:prstGeom prst="line">
            <a:avLst/>
          </a:prstGeom>
          <a:noFill/>
          <a:ln w="57150">
            <a:solidFill>
              <a:srgbClr val="000099"/>
            </a:solidFill>
            <a:round/>
            <a:headEnd/>
            <a:tailEnd/>
          </a:ln>
          <a:effectLst/>
        </p:spPr>
        <p:txBody>
          <a:bodyPr wrap="none" anchor="ctr"/>
          <a:lstStyle/>
          <a:p>
            <a:pPr fontAlgn="base">
              <a:spcBef>
                <a:spcPct val="20000"/>
              </a:spcBef>
              <a:spcAft>
                <a:spcPct val="0"/>
              </a:spcAft>
              <a:buFontTx/>
              <a:buChar char="•"/>
              <a:defRPr/>
            </a:pPr>
            <a:endParaRPr lang="en-US" sz="2400" dirty="0">
              <a:solidFill>
                <a:srgbClr val="000000"/>
              </a:solidFill>
            </a:endParaRPr>
          </a:p>
        </p:txBody>
      </p:sp>
      <p:sp>
        <p:nvSpPr>
          <p:cNvPr id="2054" name="Rectangle 3"/>
          <p:cNvSpPr>
            <a:spLocks noGrp="1" noChangeArrowheads="1"/>
          </p:cNvSpPr>
          <p:nvPr>
            <p:ph type="body" idx="1"/>
          </p:nvPr>
        </p:nvSpPr>
        <p:spPr bwMode="auto">
          <a:xfrm>
            <a:off x="508000" y="1216025"/>
            <a:ext cx="11379200"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4258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Arial" charset="0"/>
        </a:defRPr>
      </a:lvl2pPr>
      <a:lvl3pPr algn="r" rtl="0" eaLnBrk="0" fontAlgn="base" hangingPunct="0">
        <a:spcBef>
          <a:spcPct val="0"/>
        </a:spcBef>
        <a:spcAft>
          <a:spcPct val="0"/>
        </a:spcAft>
        <a:defRPr sz="3600" b="1">
          <a:solidFill>
            <a:schemeClr val="tx2"/>
          </a:solidFill>
          <a:latin typeface="Arial" charset="0"/>
        </a:defRPr>
      </a:lvl3pPr>
      <a:lvl4pPr algn="r" rtl="0" eaLnBrk="0" fontAlgn="base" hangingPunct="0">
        <a:spcBef>
          <a:spcPct val="0"/>
        </a:spcBef>
        <a:spcAft>
          <a:spcPct val="0"/>
        </a:spcAft>
        <a:defRPr sz="3600" b="1">
          <a:solidFill>
            <a:schemeClr val="tx2"/>
          </a:solidFill>
          <a:latin typeface="Arial" charset="0"/>
        </a:defRPr>
      </a:lvl4pPr>
      <a:lvl5pPr algn="r" rtl="0" eaLnBrk="0" fontAlgn="base" hangingPunct="0">
        <a:spcBef>
          <a:spcPct val="0"/>
        </a:spcBef>
        <a:spcAft>
          <a:spcPct val="0"/>
        </a:spcAft>
        <a:defRPr sz="3600" b="1">
          <a:solidFill>
            <a:schemeClr val="tx2"/>
          </a:solidFill>
          <a:latin typeface="Arial" charset="0"/>
        </a:defRPr>
      </a:lvl5pPr>
      <a:lvl6pPr marL="457200" algn="r" rtl="0" fontAlgn="base">
        <a:spcBef>
          <a:spcPct val="0"/>
        </a:spcBef>
        <a:spcAft>
          <a:spcPct val="0"/>
        </a:spcAft>
        <a:defRPr sz="3600" b="1">
          <a:solidFill>
            <a:schemeClr val="tx2"/>
          </a:solidFill>
          <a:latin typeface="Arial" charset="0"/>
        </a:defRPr>
      </a:lvl6pPr>
      <a:lvl7pPr marL="914400" algn="r" rtl="0" fontAlgn="base">
        <a:spcBef>
          <a:spcPct val="0"/>
        </a:spcBef>
        <a:spcAft>
          <a:spcPct val="0"/>
        </a:spcAft>
        <a:defRPr sz="3600" b="1">
          <a:solidFill>
            <a:schemeClr val="tx2"/>
          </a:solidFill>
          <a:latin typeface="Arial" charset="0"/>
        </a:defRPr>
      </a:lvl7pPr>
      <a:lvl8pPr marL="1371600" algn="r" rtl="0" fontAlgn="base">
        <a:spcBef>
          <a:spcPct val="0"/>
        </a:spcBef>
        <a:spcAft>
          <a:spcPct val="0"/>
        </a:spcAft>
        <a:defRPr sz="3600" b="1">
          <a:solidFill>
            <a:schemeClr val="tx2"/>
          </a:solidFill>
          <a:latin typeface="Arial" charset="0"/>
        </a:defRPr>
      </a:lvl8pPr>
      <a:lvl9pPr marL="1828800" algn="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2.jpeg"/><Relationship Id="rId5" Type="http://schemas.openxmlformats.org/officeDocument/2006/relationships/image" Target="../media/image8.tiff"/><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5.png"/><Relationship Id="rId5" Type="http://schemas.microsoft.com/office/2007/relationships/hdphoto" Target="../media/hdphoto5.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4.xml"/><Relationship Id="rId4" Type="http://schemas.openxmlformats.org/officeDocument/2006/relationships/image" Target="../media/image18.tiff"/></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JPG"/><Relationship Id="rId9" Type="http://schemas.openxmlformats.org/officeDocument/2006/relationships/image" Target="../media/image25.jpe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9.emf"/><Relationship Id="rId5" Type="http://schemas.microsoft.com/office/2007/relationships/hdphoto" Target="../media/hdphoto6.wdp"/><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Supply Chain Overview &amp; Our</a:t>
            </a:r>
          </a:p>
          <a:p>
            <a:r>
              <a:rPr lang="en-US" dirty="0" smtClean="0"/>
              <a:t>Corporate Perspective on Ethics</a:t>
            </a:r>
          </a:p>
          <a:p>
            <a:endParaRPr lang="en-US" dirty="0"/>
          </a:p>
        </p:txBody>
      </p:sp>
    </p:spTree>
    <p:extLst>
      <p:ext uri="{BB962C8B-B14F-4D97-AF65-F5344CB8AC3E}">
        <p14:creationId xmlns:p14="http://schemas.microsoft.com/office/powerpoint/2010/main" val="12268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62707" y="3429000"/>
            <a:ext cx="7562892" cy="914400"/>
          </a:xfrm>
        </p:spPr>
        <p:txBody>
          <a:bodyPr/>
          <a:lstStyle/>
          <a:p>
            <a:pPr algn="ctr"/>
            <a:r>
              <a:rPr lang="en-US" sz="5500" spc="100" dirty="0">
                <a:solidFill>
                  <a:srgbClr val="124BAE"/>
                </a:solidFill>
                <a:latin typeface="Century Gothic" charset="0"/>
                <a:ea typeface="Century Gothic" charset="0"/>
                <a:cs typeface="Century Gothic" charset="0"/>
              </a:rPr>
              <a:t>Thank </a:t>
            </a:r>
            <a:r>
              <a:rPr lang="en-US" sz="5500" spc="100" dirty="0" smtClean="0">
                <a:solidFill>
                  <a:srgbClr val="124BAE"/>
                </a:solidFill>
                <a:latin typeface="Century Gothic" charset="0"/>
                <a:ea typeface="Century Gothic" charset="0"/>
                <a:cs typeface="Century Gothic" charset="0"/>
              </a:rPr>
              <a:t>You</a:t>
            </a:r>
            <a:br>
              <a:rPr lang="en-US" sz="5500" spc="100" dirty="0" smtClean="0">
                <a:solidFill>
                  <a:srgbClr val="124BAE"/>
                </a:solidFill>
                <a:latin typeface="Century Gothic" charset="0"/>
                <a:ea typeface="Century Gothic" charset="0"/>
                <a:cs typeface="Century Gothic" charset="0"/>
              </a:rPr>
            </a:br>
            <a:r>
              <a:rPr lang="en-US" sz="5500" spc="100" dirty="0" smtClean="0">
                <a:solidFill>
                  <a:schemeClr val="bg1"/>
                </a:solidFill>
                <a:latin typeface="Century Gothic" charset="0"/>
                <a:ea typeface="Century Gothic" charset="0"/>
                <a:cs typeface="Century Gothic" charset="0"/>
              </a:rPr>
              <a:t>2</a:t>
            </a:r>
            <a:r>
              <a:rPr lang="en-US" sz="5500" spc="100" dirty="0">
                <a:solidFill>
                  <a:schemeClr val="bg1"/>
                </a:solidFill>
                <a:latin typeface="Century Gothic" charset="0"/>
                <a:ea typeface="Century Gothic" charset="0"/>
                <a:cs typeface="Century Gothic" charset="0"/>
              </a:rPr>
              <a:t/>
            </a:r>
            <a:br>
              <a:rPr lang="en-US" sz="5500" spc="100" dirty="0">
                <a:solidFill>
                  <a:schemeClr val="bg1"/>
                </a:solidFill>
                <a:latin typeface="Century Gothic" charset="0"/>
                <a:ea typeface="Century Gothic" charset="0"/>
                <a:cs typeface="Century Gothic" charset="0"/>
              </a:rPr>
            </a:br>
            <a:endParaRPr lang="en-US" sz="5500" b="0" dirty="0"/>
          </a:p>
        </p:txBody>
      </p:sp>
      <p:sp>
        <p:nvSpPr>
          <p:cNvPr id="43" name="TextBox 42">
            <a:extLst>
              <a:ext uri="{FF2B5EF4-FFF2-40B4-BE49-F238E27FC236}">
                <a16:creationId xmlns:a16="http://schemas.microsoft.com/office/drawing/2014/main" id="{442A4F31-9EB4-4B46-8DA1-09A964A7E4B3}"/>
              </a:ext>
            </a:extLst>
          </p:cNvPr>
          <p:cNvSpPr txBox="1"/>
          <p:nvPr/>
        </p:nvSpPr>
        <p:spPr>
          <a:xfrm>
            <a:off x="10450287" y="6308344"/>
            <a:ext cx="1393263" cy="276999"/>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6</a:t>
            </a:r>
          </a:p>
        </p:txBody>
      </p:sp>
      <p:sp>
        <p:nvSpPr>
          <p:cNvPr id="28" name="TextBox 27"/>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Tree>
    <p:extLst>
      <p:ext uri="{BB962C8B-B14F-4D97-AF65-F5344CB8AC3E}">
        <p14:creationId xmlns:p14="http://schemas.microsoft.com/office/powerpoint/2010/main" val="149398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210" y="152648"/>
            <a:ext cx="7562892" cy="914400"/>
          </a:xfrm>
        </p:spPr>
        <p:txBody>
          <a:bodyPr/>
          <a:lstStyle/>
          <a:p>
            <a:pPr algn="l" defTabSz="1088473"/>
            <a:r>
              <a:rPr lang="en-US" sz="2800" spc="200" dirty="0">
                <a:solidFill>
                  <a:srgbClr val="124BAE"/>
                </a:solidFill>
                <a:latin typeface="Century Gothic" charset="0"/>
                <a:ea typeface="Century Gothic" charset="0"/>
                <a:cs typeface="Century Gothic" charset="0"/>
              </a:rPr>
              <a:t>WHO ARE WE</a:t>
            </a:r>
          </a:p>
        </p:txBody>
      </p:sp>
      <p:grpSp>
        <p:nvGrpSpPr>
          <p:cNvPr id="1025" name="Group 1024" descr="Picture says: 1+1 Business units"/>
          <p:cNvGrpSpPr/>
          <p:nvPr/>
        </p:nvGrpSpPr>
        <p:grpSpPr>
          <a:xfrm>
            <a:off x="295218" y="1460500"/>
            <a:ext cx="3063892" cy="1359214"/>
            <a:chOff x="465986" y="1068982"/>
            <a:chExt cx="2341959" cy="1513980"/>
          </a:xfrm>
        </p:grpSpPr>
        <p:sp>
          <p:nvSpPr>
            <p:cNvPr id="10" name="TextBox 9">
              <a:extLst>
                <a:ext uri="{FF2B5EF4-FFF2-40B4-BE49-F238E27FC236}">
                  <a16:creationId xmlns:a16="http://schemas.microsoft.com/office/drawing/2014/main" id="{411FDFB7-0CBC-4CBA-B084-3C00C98BD774}"/>
                </a:ext>
              </a:extLst>
            </p:cNvPr>
            <p:cNvSpPr txBox="1"/>
            <p:nvPr/>
          </p:nvSpPr>
          <p:spPr>
            <a:xfrm>
              <a:off x="465986" y="2194359"/>
              <a:ext cx="1564945" cy="388603"/>
            </a:xfrm>
            <a:prstGeom prst="rect">
              <a:avLst/>
            </a:prstGeom>
            <a:noFill/>
          </p:spPr>
          <p:txBody>
            <a:bodyPr wrap="non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200" normalizeH="0" baseline="0" noProof="0" dirty="0">
                  <a:ln>
                    <a:noFill/>
                  </a:ln>
                  <a:solidFill>
                    <a:srgbClr val="1F497D"/>
                  </a:solidFill>
                  <a:effectLst/>
                  <a:uLnTx/>
                  <a:uFillTx/>
                  <a:latin typeface="Century Gothic" charset="0"/>
                  <a:ea typeface="Century Gothic" charset="0"/>
                  <a:cs typeface="Century Gothic" charset="0"/>
                </a:rPr>
                <a:t>BUSINESS UNITS</a:t>
              </a:r>
            </a:p>
          </p:txBody>
        </p:sp>
        <p:sp>
          <p:nvSpPr>
            <p:cNvPr id="13" name="TextBox 12">
              <a:extLst>
                <a:ext uri="{FF2B5EF4-FFF2-40B4-BE49-F238E27FC236}">
                  <a16:creationId xmlns:a16="http://schemas.microsoft.com/office/drawing/2014/main" id="{05CA14DE-68D1-4F34-86CC-06EADBE75C38}"/>
                </a:ext>
              </a:extLst>
            </p:cNvPr>
            <p:cNvSpPr txBox="1"/>
            <p:nvPr/>
          </p:nvSpPr>
          <p:spPr>
            <a:xfrm>
              <a:off x="602076" y="1068982"/>
              <a:ext cx="1097522" cy="874194"/>
            </a:xfrm>
            <a:prstGeom prst="rect">
              <a:avLst/>
            </a:prstGeom>
            <a:noFill/>
          </p:spPr>
          <p:txBody>
            <a:bodyPr wrap="squar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EC1D24"/>
                  </a:solidFill>
                  <a:effectLst/>
                  <a:uLnTx/>
                  <a:uFillTx/>
                  <a:latin typeface="Century Gothic" charset="0"/>
                  <a:ea typeface="Century Gothic" charset="0"/>
                  <a:cs typeface="Century Gothic" charset="0"/>
                </a:rPr>
                <a:t>2+</a:t>
              </a:r>
              <a:r>
                <a:rPr kumimoji="0" lang="en-US" sz="4500" b="1" i="0" u="none" strike="noStrike" kern="1200" cap="none" spc="0" normalizeH="0" baseline="0" noProof="0" dirty="0">
                  <a:ln>
                    <a:noFill/>
                  </a:ln>
                  <a:solidFill>
                    <a:srgbClr val="124BAE"/>
                  </a:solidFill>
                  <a:effectLst/>
                  <a:uLnTx/>
                  <a:uFillTx/>
                  <a:latin typeface="Century Gothic" charset="0"/>
                  <a:ea typeface="Century Gothic" charset="0"/>
                  <a:cs typeface="Century Gothic" charset="0"/>
                </a:rPr>
                <a:t>1</a:t>
              </a:r>
            </a:p>
          </p:txBody>
        </p:sp>
        <p:pic>
          <p:nvPicPr>
            <p:cNvPr id="35" name="Picture 34" descr="Picture of two business units"/>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rcRect l="-4677" r="33271"/>
            <a:stretch/>
          </p:blipFill>
          <p:spPr>
            <a:xfrm>
              <a:off x="1605526" y="1134124"/>
              <a:ext cx="1202419" cy="767059"/>
            </a:xfrm>
            <a:prstGeom prst="rect">
              <a:avLst/>
            </a:prstGeom>
          </p:spPr>
        </p:pic>
      </p:grpSp>
      <p:pic>
        <p:nvPicPr>
          <p:cNvPr id="3" name="Picture 2" descr="Picture of the U.S., Mexico, and Macedonia. Higlighting Chicago, Il, Indianapolis, In (2), Piscataway, NJ,Kansas City, KS, Dayton, OH, Raleigh, NC, Clarksville, AR, St. Louis, Mo, Edmond, OK, Upland, CA, Skopje, Macedonia, and Fresnillo, Zacatecas."/>
          <p:cNvPicPr>
            <a:picLocks noChangeAspect="1"/>
          </p:cNvPicPr>
          <p:nvPr/>
        </p:nvPicPr>
        <p:blipFill>
          <a:blip r:embed="rId5"/>
          <a:stretch>
            <a:fillRect/>
          </a:stretch>
        </p:blipFill>
        <p:spPr>
          <a:xfrm>
            <a:off x="3507715" y="1414837"/>
            <a:ext cx="4747285" cy="3093663"/>
          </a:xfrm>
          <a:prstGeom prst="rect">
            <a:avLst/>
          </a:prstGeom>
        </p:spPr>
      </p:pic>
      <p:sp>
        <p:nvSpPr>
          <p:cNvPr id="116" name="TextBox 115">
            <a:extLst>
              <a:ext uri="{FF2B5EF4-FFF2-40B4-BE49-F238E27FC236}">
                <a16:creationId xmlns:a16="http://schemas.microsoft.com/office/drawing/2014/main" id="{789F5BEE-4678-4BBF-98FE-7A4E43DABC9D}"/>
              </a:ext>
            </a:extLst>
          </p:cNvPr>
          <p:cNvSpPr txBox="1"/>
          <p:nvPr/>
        </p:nvSpPr>
        <p:spPr>
          <a:xfrm>
            <a:off x="4614244" y="946907"/>
            <a:ext cx="2340705" cy="461665"/>
          </a:xfrm>
          <a:prstGeom prst="rect">
            <a:avLst/>
          </a:prstGeom>
          <a:noFill/>
        </p:spPr>
        <p:txBody>
          <a:bodyPr wrap="non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24BAE"/>
                </a:solidFill>
                <a:effectLst/>
                <a:uLnTx/>
                <a:uFillTx/>
                <a:latin typeface="Century Gothic" charset="0"/>
                <a:ea typeface="Century Gothic" charset="0"/>
                <a:cs typeface="Century Gothic" charset="0"/>
              </a:rPr>
              <a:t>13 LOCATIONS</a:t>
            </a:r>
          </a:p>
        </p:txBody>
      </p:sp>
      <p:pic>
        <p:nvPicPr>
          <p:cNvPr id="98" name="Picture 97" descr="Picture of people"/>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2753"/>
                    </a14:imgEffect>
                    <a14:imgEffect>
                      <a14:saturation sat="149000"/>
                    </a14:imgEffect>
                    <a14:imgEffect>
                      <a14:brightnessContrast bright="70000" contrast="-74000"/>
                    </a14:imgEffect>
                  </a14:imgLayer>
                </a14:imgProps>
              </a:ext>
            </a:extLst>
          </a:blip>
          <a:stretch>
            <a:fillRect/>
          </a:stretch>
        </p:blipFill>
        <p:spPr>
          <a:xfrm>
            <a:off x="9589635" y="2485638"/>
            <a:ext cx="1141866" cy="405787"/>
          </a:xfrm>
          <a:prstGeom prst="rect">
            <a:avLst/>
          </a:prstGeom>
        </p:spPr>
      </p:pic>
      <p:sp>
        <p:nvSpPr>
          <p:cNvPr id="120" name="Rectangle 119"/>
          <p:cNvSpPr/>
          <p:nvPr/>
        </p:nvSpPr>
        <p:spPr>
          <a:xfrm>
            <a:off x="8699501" y="1476226"/>
            <a:ext cx="3051324" cy="1118127"/>
          </a:xfrm>
          <a:prstGeom prst="rect">
            <a:avLst/>
          </a:prstGeom>
        </p:spPr>
        <p:txBody>
          <a:bodyPr wrap="square">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6666" b="1" i="0" u="none" strike="noStrike" kern="1200" cap="none" spc="0" normalizeH="0" baseline="0" noProof="0" dirty="0">
                <a:ln>
                  <a:noFill/>
                </a:ln>
                <a:solidFill>
                  <a:srgbClr val="EC1D24"/>
                </a:solidFill>
                <a:effectLst/>
                <a:uLnTx/>
                <a:uFillTx/>
                <a:latin typeface="Century Gothic" charset="0"/>
                <a:ea typeface="Century Gothic" charset="0"/>
                <a:cs typeface="Century Gothic" charset="0"/>
              </a:rPr>
              <a:t>2</a:t>
            </a:r>
            <a:r>
              <a:rPr kumimoji="0" lang="en-US" sz="6666" b="1" i="0" u="none" strike="noStrike" kern="1200" cap="none" spc="-300" normalizeH="0" baseline="0" noProof="0" dirty="0">
                <a:ln>
                  <a:noFill/>
                </a:ln>
                <a:solidFill>
                  <a:srgbClr val="EC1D24"/>
                </a:solidFill>
                <a:effectLst/>
                <a:uLnTx/>
                <a:uFillTx/>
                <a:latin typeface="Century Gothic" charset="0"/>
                <a:ea typeface="Century Gothic" charset="0"/>
                <a:cs typeface="Century Gothic" charset="0"/>
              </a:rPr>
              <a:t>,</a:t>
            </a:r>
            <a:r>
              <a:rPr kumimoji="0" lang="en-US" sz="6666" b="1" i="0" u="none" strike="noStrike" kern="1200" cap="none" spc="0" normalizeH="0" baseline="0" noProof="0" dirty="0">
                <a:ln>
                  <a:noFill/>
                </a:ln>
                <a:solidFill>
                  <a:srgbClr val="EC1D24"/>
                </a:solidFill>
                <a:effectLst/>
                <a:uLnTx/>
                <a:uFillTx/>
                <a:latin typeface="Century Gothic" charset="0"/>
                <a:ea typeface="Century Gothic" charset="0"/>
                <a:cs typeface="Century Gothic" charset="0"/>
              </a:rPr>
              <a:t>000+</a:t>
            </a:r>
            <a:endParaRPr kumimoji="0" lang="en-US" sz="6666" b="0" i="0" u="none" strike="noStrike" kern="1200" cap="none" spc="100" normalizeH="0" baseline="0" noProof="0" dirty="0">
              <a:ln>
                <a:noFill/>
              </a:ln>
              <a:solidFill>
                <a:srgbClr val="EC1D24"/>
              </a:solidFill>
              <a:effectLst/>
              <a:uLnTx/>
              <a:uFillTx/>
              <a:latin typeface="Century Gothic" charset="0"/>
              <a:ea typeface="Century Gothic" charset="0"/>
              <a:cs typeface="Century Gothic" charset="0"/>
            </a:endParaRPr>
          </a:p>
        </p:txBody>
      </p:sp>
      <p:sp>
        <p:nvSpPr>
          <p:cNvPr id="123" name="Rectangle 122"/>
          <p:cNvSpPr/>
          <p:nvPr/>
        </p:nvSpPr>
        <p:spPr>
          <a:xfrm>
            <a:off x="9361787" y="2921000"/>
            <a:ext cx="1687213" cy="348878"/>
          </a:xfrm>
          <a:prstGeom prst="rect">
            <a:avLst/>
          </a:prstGeom>
        </p:spPr>
        <p:txBody>
          <a:bodyPr wrap="square">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200" normalizeH="0" baseline="0" noProof="0" dirty="0">
                <a:ln>
                  <a:noFill/>
                </a:ln>
                <a:solidFill>
                  <a:srgbClr val="1F497D"/>
                </a:solidFill>
                <a:effectLst/>
                <a:uLnTx/>
                <a:uFillTx/>
                <a:latin typeface="Century Gothic" charset="0"/>
                <a:ea typeface="Century Gothic" charset="0"/>
                <a:cs typeface="Century Gothic" charset="0"/>
              </a:rPr>
              <a:t>ASSOCIATES</a:t>
            </a:r>
          </a:p>
        </p:txBody>
      </p:sp>
      <p:sp>
        <p:nvSpPr>
          <p:cNvPr id="22" name="TextBox 21">
            <a:extLst>
              <a:ext uri="{FF2B5EF4-FFF2-40B4-BE49-F238E27FC236}">
                <a16:creationId xmlns:a16="http://schemas.microsoft.com/office/drawing/2014/main" id="{A4F233BE-FC15-4926-B2ED-7D58A5AA2326}"/>
              </a:ext>
            </a:extLst>
          </p:cNvPr>
          <p:cNvSpPr txBox="1"/>
          <p:nvPr/>
        </p:nvSpPr>
        <p:spPr>
          <a:xfrm>
            <a:off x="567210" y="5391835"/>
            <a:ext cx="2480791" cy="348878"/>
          </a:xfrm>
          <a:prstGeom prst="rect">
            <a:avLst/>
          </a:prstGeom>
          <a:noFill/>
        </p:spPr>
        <p:txBody>
          <a:bodyPr wrap="squar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200" normalizeH="0" baseline="0" noProof="0" dirty="0">
                <a:ln>
                  <a:noFill/>
                </a:ln>
                <a:solidFill>
                  <a:srgbClr val="1F497D"/>
                </a:solidFill>
                <a:effectLst/>
                <a:uLnTx/>
                <a:uFillTx/>
                <a:latin typeface="Century Gothic" charset="0"/>
                <a:ea typeface="Century Gothic" charset="0"/>
                <a:cs typeface="Century Gothic" charset="0"/>
              </a:rPr>
              <a:t>REVENUE FY2018</a:t>
            </a:r>
          </a:p>
        </p:txBody>
      </p:sp>
      <p:sp>
        <p:nvSpPr>
          <p:cNvPr id="24" name="TextBox 23">
            <a:extLst>
              <a:ext uri="{FF2B5EF4-FFF2-40B4-BE49-F238E27FC236}">
                <a16:creationId xmlns:a16="http://schemas.microsoft.com/office/drawing/2014/main" id="{71C51FEA-69BF-44DC-8EB7-FFF1E4D5BB95}"/>
              </a:ext>
            </a:extLst>
          </p:cNvPr>
          <p:cNvSpPr txBox="1"/>
          <p:nvPr/>
        </p:nvSpPr>
        <p:spPr>
          <a:xfrm>
            <a:off x="557732" y="3302000"/>
            <a:ext cx="2617268" cy="1015663"/>
          </a:xfrm>
          <a:prstGeom prst="rect">
            <a:avLst/>
          </a:prstGeom>
          <a:noFill/>
        </p:spPr>
        <p:txBody>
          <a:bodyPr wrap="squar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79646"/>
                </a:solidFill>
                <a:effectLst/>
                <a:uLnTx/>
                <a:uFillTx/>
                <a:latin typeface="Century Gothic" charset="0"/>
                <a:ea typeface="Century Gothic" charset="0"/>
                <a:cs typeface="Century Gothic" charset="0"/>
              </a:rPr>
              <a:t>$707M</a:t>
            </a:r>
          </a:p>
        </p:txBody>
      </p:sp>
      <p:pic>
        <p:nvPicPr>
          <p:cNvPr id="33" name="Picture 32" descr="Picture representing the Increasing Revenue."/>
          <p:cNvPicPr>
            <a:picLocks noChangeAspect="1"/>
          </p:cNvPicPr>
          <p:nvPr/>
        </p:nvPicPr>
        <p:blipFill>
          <a:blip r:embed="rId8">
            <a:duotone>
              <a:schemeClr val="accent6">
                <a:shade val="45000"/>
                <a:satMod val="135000"/>
              </a:schemeClr>
              <a:prstClr val="white"/>
            </a:duotone>
          </a:blip>
          <a:stretch>
            <a:fillRect/>
          </a:stretch>
        </p:blipFill>
        <p:spPr>
          <a:xfrm>
            <a:off x="1308840" y="4254500"/>
            <a:ext cx="1040660" cy="1051067"/>
          </a:xfrm>
          <a:prstGeom prst="rect">
            <a:avLst/>
          </a:prstGeom>
        </p:spPr>
      </p:pic>
      <p:pic>
        <p:nvPicPr>
          <p:cNvPr id="41" name="Picture 40" descr="MBE logo"/>
          <p:cNvPicPr>
            <a:picLocks noChangeAspect="1"/>
          </p:cNvPicPr>
          <p:nvPr/>
        </p:nvPicPr>
        <p:blipFill>
          <a:blip r:embed="rId9">
            <a:alphaModFix amt="95000"/>
            <a:duotone>
              <a:schemeClr val="accent5">
                <a:shade val="45000"/>
                <a:satMod val="135000"/>
              </a:schemeClr>
              <a:prstClr val="white"/>
            </a:duotone>
            <a:extLst>
              <a:ext uri="{BEBA8EAE-BF5A-486C-A8C5-ECC9F3942E4B}">
                <a14:imgProps xmlns:a14="http://schemas.microsoft.com/office/drawing/2010/main">
                  <a14:imgLayer r:embed="rId10">
                    <a14:imgEffect>
                      <a14:colorTemperature colorTemp="7458"/>
                    </a14:imgEffect>
                    <a14:imgEffect>
                      <a14:saturation sat="204000"/>
                    </a14:imgEffect>
                    <a14:imgEffect>
                      <a14:brightnessContrast bright="41000" contrast="72000"/>
                    </a14:imgEffect>
                  </a14:imgLayer>
                </a14:imgProps>
              </a:ext>
            </a:extLst>
          </a:blip>
          <a:stretch>
            <a:fillRect/>
          </a:stretch>
        </p:blipFill>
        <p:spPr>
          <a:xfrm>
            <a:off x="3927356" y="4753901"/>
            <a:ext cx="1152644" cy="1152644"/>
          </a:xfrm>
          <a:prstGeom prst="rect">
            <a:avLst/>
          </a:prstGeom>
        </p:spPr>
      </p:pic>
      <p:sp>
        <p:nvSpPr>
          <p:cNvPr id="89" name="Rectangle 88">
            <a:extLst>
              <a:ext uri="{FF2B5EF4-FFF2-40B4-BE49-F238E27FC236}">
                <a16:creationId xmlns:a16="http://schemas.microsoft.com/office/drawing/2014/main" id="{30EB27AC-D53B-4370-9768-810ED4CD8B4A}"/>
              </a:ext>
            </a:extLst>
          </p:cNvPr>
          <p:cNvSpPr/>
          <p:nvPr/>
        </p:nvSpPr>
        <p:spPr>
          <a:xfrm>
            <a:off x="5075896" y="4783160"/>
            <a:ext cx="2925104" cy="1400383"/>
          </a:xfrm>
          <a:prstGeom prst="rect">
            <a:avLst/>
          </a:prstGeom>
        </p:spPr>
        <p:txBody>
          <a:bodyPr wrap="square">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4BACC6"/>
                </a:solidFill>
                <a:effectLst/>
                <a:uLnTx/>
                <a:uFillTx/>
                <a:latin typeface="Century Gothic" charset="0"/>
                <a:ea typeface="Century Gothic" charset="0"/>
                <a:cs typeface="Century Gothic" charset="0"/>
              </a:rPr>
              <a:t>Certified Minority Business Enterprise*</a:t>
            </a:r>
          </a:p>
          <a:p>
            <a:pPr marL="0" marR="0" lvl="0" indent="0" algn="ctr" defTabSz="1088473"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endParaRPr>
          </a:p>
        </p:txBody>
      </p:sp>
      <p:sp>
        <p:nvSpPr>
          <p:cNvPr id="19" name="TextBox 18">
            <a:extLst>
              <a:ext uri="{FF2B5EF4-FFF2-40B4-BE49-F238E27FC236}">
                <a16:creationId xmlns:a16="http://schemas.microsoft.com/office/drawing/2014/main" id="{F894F1DE-9637-430B-9267-A02044121EB9}"/>
              </a:ext>
            </a:extLst>
          </p:cNvPr>
          <p:cNvSpPr txBox="1"/>
          <p:nvPr/>
        </p:nvSpPr>
        <p:spPr>
          <a:xfrm>
            <a:off x="8992710" y="4403061"/>
            <a:ext cx="2217274" cy="1200329"/>
          </a:xfrm>
          <a:prstGeom prst="rect">
            <a:avLst/>
          </a:prstGeom>
          <a:noFill/>
        </p:spPr>
        <p:txBody>
          <a:bodyPr wrap="non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8064A2"/>
                </a:solidFill>
                <a:effectLst/>
                <a:uLnTx/>
                <a:uFillTx/>
                <a:latin typeface="Century Gothic" charset="0"/>
                <a:ea typeface="Century Gothic" charset="0"/>
                <a:cs typeface="Century Gothic" charset="0"/>
              </a:rPr>
              <a:t>1</a:t>
            </a:r>
            <a:r>
              <a:rPr kumimoji="0" lang="en-US" sz="7200" b="1" i="0" u="none" strike="noStrike" kern="1200" cap="none" spc="0" normalizeH="0" baseline="0" noProof="0" dirty="0">
                <a:ln>
                  <a:noFill/>
                </a:ln>
                <a:solidFill>
                  <a:srgbClr val="8064A2"/>
                </a:solidFill>
                <a:effectLst/>
                <a:uLnTx/>
                <a:uFillTx/>
                <a:latin typeface="Century Gothic" charset="0"/>
                <a:ea typeface="Century Gothic" charset="0"/>
                <a:cs typeface="Century Gothic" charset="0"/>
              </a:rPr>
              <a:t>985</a:t>
            </a:r>
          </a:p>
        </p:txBody>
      </p:sp>
      <p:sp>
        <p:nvSpPr>
          <p:cNvPr id="42" name="TextBox 41">
            <a:extLst>
              <a:ext uri="{FF2B5EF4-FFF2-40B4-BE49-F238E27FC236}">
                <a16:creationId xmlns:a16="http://schemas.microsoft.com/office/drawing/2014/main" id="{68C55108-AEB1-4822-8AE9-55ABF4DAE791}"/>
              </a:ext>
            </a:extLst>
          </p:cNvPr>
          <p:cNvSpPr txBox="1"/>
          <p:nvPr/>
        </p:nvSpPr>
        <p:spPr>
          <a:xfrm>
            <a:off x="9127449" y="4191000"/>
            <a:ext cx="2074607" cy="348878"/>
          </a:xfrm>
          <a:prstGeom prst="rect">
            <a:avLst/>
          </a:prstGeom>
          <a:noFill/>
        </p:spPr>
        <p:txBody>
          <a:bodyPr wrap="non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200" normalizeH="0" baseline="0" noProof="0" dirty="0">
                <a:ln>
                  <a:noFill/>
                </a:ln>
                <a:solidFill>
                  <a:srgbClr val="1F497D"/>
                </a:solidFill>
                <a:effectLst/>
                <a:uLnTx/>
                <a:uFillTx/>
                <a:latin typeface="Century Gothic" charset="0"/>
                <a:ea typeface="Century Gothic" charset="0"/>
                <a:cs typeface="Century Gothic" charset="0"/>
              </a:rPr>
              <a:t>ESTABLISHED IN</a:t>
            </a:r>
            <a:endParaRPr kumimoji="0" lang="en-US" sz="1667"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endParaRPr>
          </a:p>
        </p:txBody>
      </p:sp>
      <p:cxnSp>
        <p:nvCxnSpPr>
          <p:cNvPr id="110" name="Straight Connector 109">
            <a:extLst>
              <a:ext uri="{FF2B5EF4-FFF2-40B4-BE49-F238E27FC236}">
                <a16:creationId xmlns:a16="http://schemas.microsoft.com/office/drawing/2014/main" id="{B5232C8E-A986-44BF-A7CE-D0B2B25AF9E9}"/>
              </a:ext>
            </a:extLst>
          </p:cNvPr>
          <p:cNvCxnSpPr>
            <a:cxnSpLocks/>
          </p:cNvCxnSpPr>
          <p:nvPr/>
        </p:nvCxnSpPr>
        <p:spPr>
          <a:xfrm>
            <a:off x="3492500" y="1121475"/>
            <a:ext cx="1" cy="482806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032236B-0435-4370-8A45-44F2DE6A5A93}"/>
              </a:ext>
            </a:extLst>
          </p:cNvPr>
          <p:cNvCxnSpPr>
            <a:cxnSpLocks/>
          </p:cNvCxnSpPr>
          <p:nvPr/>
        </p:nvCxnSpPr>
        <p:spPr>
          <a:xfrm flipH="1">
            <a:off x="3507715" y="4466935"/>
            <a:ext cx="4810785" cy="3590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5232C8E-A986-44BF-A7CE-D0B2B25AF9E9}"/>
              </a:ext>
            </a:extLst>
          </p:cNvPr>
          <p:cNvCxnSpPr>
            <a:cxnSpLocks/>
          </p:cNvCxnSpPr>
          <p:nvPr/>
        </p:nvCxnSpPr>
        <p:spPr>
          <a:xfrm>
            <a:off x="8318500" y="1121475"/>
            <a:ext cx="1" cy="482806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032236B-0435-4370-8A45-44F2DE6A5A93}"/>
              </a:ext>
            </a:extLst>
          </p:cNvPr>
          <p:cNvCxnSpPr>
            <a:cxnSpLocks/>
          </p:cNvCxnSpPr>
          <p:nvPr/>
        </p:nvCxnSpPr>
        <p:spPr>
          <a:xfrm flipH="1">
            <a:off x="299941" y="3111500"/>
            <a:ext cx="3192559"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032236B-0435-4370-8A45-44F2DE6A5A93}"/>
              </a:ext>
            </a:extLst>
          </p:cNvPr>
          <p:cNvCxnSpPr>
            <a:cxnSpLocks/>
          </p:cNvCxnSpPr>
          <p:nvPr/>
        </p:nvCxnSpPr>
        <p:spPr>
          <a:xfrm flipH="1">
            <a:off x="8318500" y="3619501"/>
            <a:ext cx="3564051" cy="21234"/>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0" name="Picture 2" descr="Image result for telamon logo">
            <a:extLst>
              <a:ext uri="{FF2B5EF4-FFF2-40B4-BE49-F238E27FC236}">
                <a16:creationId xmlns:a16="http://schemas.microsoft.com/office/drawing/2014/main" id="{D2114CE7-A4AF-449A-B9A6-FEC54D58661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0191" y="6286540"/>
            <a:ext cx="1645921" cy="4211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0FE8B72-DC48-0B4B-A32B-E02B53368B2C}"/>
              </a:ext>
            </a:extLst>
          </p:cNvPr>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
        <p:nvSpPr>
          <p:cNvPr id="135" name="TextBox 134">
            <a:extLst>
              <a:ext uri="{FF2B5EF4-FFF2-40B4-BE49-F238E27FC236}">
                <a16:creationId xmlns:a16="http://schemas.microsoft.com/office/drawing/2014/main" id="{442A4F31-9EB4-4B46-8DA1-09A964A7E4B3}"/>
              </a:ext>
            </a:extLst>
          </p:cNvPr>
          <p:cNvSpPr txBox="1"/>
          <p:nvPr/>
        </p:nvSpPr>
        <p:spPr>
          <a:xfrm>
            <a:off x="11578733" y="6308344"/>
            <a:ext cx="269626" cy="276999"/>
          </a:xfrm>
          <a:prstGeom prst="rect">
            <a:avLst/>
          </a:prstGeom>
          <a:noFill/>
        </p:spPr>
        <p:txBody>
          <a:bodyPr wrap="non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2</a:t>
            </a:r>
          </a:p>
        </p:txBody>
      </p:sp>
    </p:spTree>
    <p:extLst>
      <p:ext uri="{BB962C8B-B14F-4D97-AF65-F5344CB8AC3E}">
        <p14:creationId xmlns:p14="http://schemas.microsoft.com/office/powerpoint/2010/main" val="26472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371" y="114300"/>
            <a:ext cx="7562892" cy="914400"/>
          </a:xfrm>
        </p:spPr>
        <p:txBody>
          <a:bodyPr/>
          <a:lstStyle/>
          <a:p>
            <a:pPr algn="l"/>
            <a:r>
              <a:rPr lang="en-US" sz="2800" spc="200" dirty="0" smtClean="0">
                <a:solidFill>
                  <a:srgbClr val="124BAE"/>
                </a:solidFill>
                <a:latin typeface="Century Gothic" charset="0"/>
                <a:ea typeface="Century Gothic" charset="0"/>
                <a:cs typeface="Century Gothic" charset="0"/>
              </a:rPr>
              <a:t/>
            </a:r>
            <a:br>
              <a:rPr lang="en-US" sz="2800" spc="200" dirty="0" smtClean="0">
                <a:solidFill>
                  <a:srgbClr val="124BAE"/>
                </a:solidFill>
                <a:latin typeface="Century Gothic" charset="0"/>
                <a:ea typeface="Century Gothic" charset="0"/>
                <a:cs typeface="Century Gothic" charset="0"/>
              </a:rPr>
            </a:br>
            <a:r>
              <a:rPr lang="en-US" sz="2800" spc="200" dirty="0" smtClean="0">
                <a:solidFill>
                  <a:srgbClr val="124BAE"/>
                </a:solidFill>
                <a:latin typeface="Century Gothic" charset="0"/>
                <a:ea typeface="Century Gothic" charset="0"/>
                <a:cs typeface="Century Gothic" charset="0"/>
              </a:rPr>
              <a:t>TELAMON </a:t>
            </a:r>
            <a:r>
              <a:rPr lang="en-US" sz="2800" spc="200" dirty="0">
                <a:solidFill>
                  <a:srgbClr val="124BAE"/>
                </a:solidFill>
                <a:latin typeface="Century Gothic" charset="0"/>
                <a:ea typeface="Century Gothic" charset="0"/>
                <a:cs typeface="Century Gothic" charset="0"/>
              </a:rPr>
              <a:t>BUSINESS UNITS</a:t>
            </a:r>
            <a:br>
              <a:rPr lang="en-US" sz="2800" spc="200" dirty="0">
                <a:solidFill>
                  <a:srgbClr val="124BAE"/>
                </a:solidFill>
                <a:latin typeface="Century Gothic" charset="0"/>
                <a:ea typeface="Century Gothic" charset="0"/>
                <a:cs typeface="Century Gothic" charset="0"/>
              </a:rPr>
            </a:br>
            <a:endParaRPr lang="en-US" sz="2800" dirty="0"/>
          </a:p>
        </p:txBody>
      </p:sp>
      <p:pic>
        <p:nvPicPr>
          <p:cNvPr id="30" name="Picture 6" descr="Image result for supply chain icon">
            <a:extLst>
              <a:ext uri="{FF2B5EF4-FFF2-40B4-BE49-F238E27FC236}">
                <a16:creationId xmlns:a16="http://schemas.microsoft.com/office/drawing/2014/main" id="{7BDE3A8A-5540-4E6A-986C-6FB9A7141FC3}"/>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5371" y="1557111"/>
            <a:ext cx="1560741" cy="85588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34C16EF5-9B8E-4F3D-BF0D-407C933BBB05}"/>
              </a:ext>
            </a:extLst>
          </p:cNvPr>
          <p:cNvSpPr txBox="1"/>
          <p:nvPr/>
        </p:nvSpPr>
        <p:spPr>
          <a:xfrm>
            <a:off x="1873652" y="1765218"/>
            <a:ext cx="4274920" cy="439674"/>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Century Gothic" charset="0"/>
                <a:ea typeface="Century Gothic" charset="0"/>
                <a:cs typeface="Century Gothic" charset="0"/>
              </a:rPr>
              <a:t>TELECOM SOLUTIONS</a:t>
            </a:r>
          </a:p>
        </p:txBody>
      </p:sp>
      <p:sp>
        <p:nvSpPr>
          <p:cNvPr id="34" name="TextBox 33"/>
          <p:cNvSpPr txBox="1"/>
          <p:nvPr/>
        </p:nvSpPr>
        <p:spPr>
          <a:xfrm>
            <a:off x="5725090" y="1765218"/>
            <a:ext cx="6278730" cy="571580"/>
          </a:xfrm>
          <a:prstGeom prst="rect">
            <a:avLst/>
          </a:prstGeom>
          <a:noFill/>
        </p:spPr>
        <p:txBody>
          <a:bodyPr wrap="square" lIns="108852" tIns="54426" rIns="108852" bIns="54426" numCol="1" rtlCol="0">
            <a:spAutoFit/>
          </a:bodyPr>
          <a:lstStyle/>
          <a:p>
            <a:pPr marL="0" marR="0" lvl="0" indent="0" algn="r" defTabSz="1088473" rtl="0" eaLnBrk="1" fontAlgn="auto" latinLnBrk="0" hangingPunct="1">
              <a:lnSpc>
                <a:spcPct val="100000"/>
              </a:lnSpc>
              <a:spcBef>
                <a:spcPts val="0"/>
              </a:spcBef>
              <a:spcAft>
                <a:spcPts val="0"/>
              </a:spcAft>
              <a:buClr>
                <a:srgbClr val="F37044"/>
              </a:buClr>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Supply Chain, Deployment Ready Solutions, Field Services, Wireless, Fiber Optics</a:t>
            </a:r>
          </a:p>
        </p:txBody>
      </p:sp>
      <p:pic>
        <p:nvPicPr>
          <p:cNvPr id="37" name="Picture 2" descr="Image result for gears icon"/>
          <p:cNvPicPr>
            <a:picLocks noChangeAspect="1" noChangeArrowheads="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17346" t="9408" r="12002" b="7354"/>
          <a:stretch/>
        </p:blipFill>
        <p:spPr bwMode="auto">
          <a:xfrm>
            <a:off x="632672" y="3150329"/>
            <a:ext cx="866137" cy="71956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E416860-930C-4318-8C7D-2E92951FAA8B}"/>
              </a:ext>
            </a:extLst>
          </p:cNvPr>
          <p:cNvSpPr txBox="1"/>
          <p:nvPr/>
        </p:nvSpPr>
        <p:spPr>
          <a:xfrm>
            <a:off x="1846112" y="3260571"/>
            <a:ext cx="4051380" cy="439674"/>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F0000"/>
                </a:solidFill>
                <a:effectLst/>
                <a:uLnTx/>
                <a:uFillTx/>
                <a:latin typeface="Century Gothic" charset="0"/>
                <a:ea typeface="Century Gothic" charset="0"/>
                <a:cs typeface="Century Gothic" charset="0"/>
              </a:rPr>
              <a:t>INDUSTRIAL SOLUTIONS</a:t>
            </a:r>
          </a:p>
        </p:txBody>
      </p:sp>
      <p:sp>
        <p:nvSpPr>
          <p:cNvPr id="35" name="TextBox 34"/>
          <p:cNvSpPr txBox="1"/>
          <p:nvPr/>
        </p:nvSpPr>
        <p:spPr>
          <a:xfrm>
            <a:off x="5697834" y="3293279"/>
            <a:ext cx="6238147" cy="571580"/>
          </a:xfrm>
          <a:prstGeom prst="rect">
            <a:avLst/>
          </a:prstGeom>
          <a:noFill/>
        </p:spPr>
        <p:txBody>
          <a:bodyPr wrap="square" lIns="108852" tIns="54426" rIns="108852" bIns="54426" numCol="1" rtlCol="0">
            <a:spAutoFit/>
          </a:bodyPr>
          <a:lstStyle/>
          <a:p>
            <a:pPr marL="0" marR="0" lvl="0" indent="0" algn="r" defTabSz="1088473" rtl="0" eaLnBrk="1" fontAlgn="auto" latinLnBrk="0" hangingPunct="1">
              <a:lnSpc>
                <a:spcPct val="100000"/>
              </a:lnSpc>
              <a:spcBef>
                <a:spcPts val="0"/>
              </a:spcBef>
              <a:spcAft>
                <a:spcPts val="0"/>
              </a:spcAft>
              <a:buClr>
                <a:srgbClr val="F37044"/>
              </a:buClr>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Wire Harness Assembly, Secondary Harness, Switch Assemblies, Light, Industrial Assembly, Kitting &amp; Packaging</a:t>
            </a:r>
          </a:p>
        </p:txBody>
      </p:sp>
      <p:pic>
        <p:nvPicPr>
          <p:cNvPr id="16" name="Picture 15" descr="Picture of Soloar paneles"/>
          <p:cNvPicPr>
            <a:picLocks noChangeAspect="1"/>
          </p:cNvPicPr>
          <p:nvPr/>
        </p:nvPicPr>
        <p:blipFill>
          <a:blip r:embed="rId6"/>
          <a:stretch>
            <a:fillRect/>
          </a:stretch>
        </p:blipFill>
        <p:spPr>
          <a:xfrm>
            <a:off x="486872" y="4627712"/>
            <a:ext cx="1313624" cy="821889"/>
          </a:xfrm>
          <a:prstGeom prst="rect">
            <a:avLst/>
          </a:prstGeom>
        </p:spPr>
      </p:pic>
      <p:sp>
        <p:nvSpPr>
          <p:cNvPr id="14" name="TextBox 13">
            <a:extLst>
              <a:ext uri="{FF2B5EF4-FFF2-40B4-BE49-F238E27FC236}">
                <a16:creationId xmlns:a16="http://schemas.microsoft.com/office/drawing/2014/main" id="{FE416860-930C-4318-8C7D-2E92951FAA8B}"/>
              </a:ext>
            </a:extLst>
          </p:cNvPr>
          <p:cNvSpPr txBox="1"/>
          <p:nvPr/>
        </p:nvSpPr>
        <p:spPr>
          <a:xfrm>
            <a:off x="1846112" y="4702151"/>
            <a:ext cx="4051380" cy="747451"/>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124BAE"/>
                </a:solidFill>
                <a:effectLst/>
                <a:uLnTx/>
                <a:uFillTx/>
                <a:latin typeface="Century Gothic" charset="0"/>
                <a:ea typeface="Century Gothic" charset="0"/>
                <a:cs typeface="Century Gothic" charset="0"/>
              </a:rPr>
              <a:t>TELAMON ENTERPRISE VENTURES</a:t>
            </a:r>
          </a:p>
        </p:txBody>
      </p:sp>
      <p:sp>
        <p:nvSpPr>
          <p:cNvPr id="15" name="TextBox 14"/>
          <p:cNvSpPr txBox="1"/>
          <p:nvPr/>
        </p:nvSpPr>
        <p:spPr>
          <a:xfrm>
            <a:off x="5745382" y="4574240"/>
            <a:ext cx="6238147" cy="571580"/>
          </a:xfrm>
          <a:prstGeom prst="rect">
            <a:avLst/>
          </a:prstGeom>
          <a:noFill/>
        </p:spPr>
        <p:txBody>
          <a:bodyPr wrap="square" lIns="108852" tIns="54426" rIns="108852" bIns="54426" numCol="1" rtlCol="0">
            <a:spAutoFit/>
          </a:bodyPr>
          <a:lstStyle/>
          <a:p>
            <a:pPr marL="0" marR="0" lvl="0" indent="0" algn="r" defTabSz="1088473" rtl="0" eaLnBrk="1" fontAlgn="auto" latinLnBrk="0" hangingPunct="1">
              <a:lnSpc>
                <a:spcPct val="100000"/>
              </a:lnSpc>
              <a:spcBef>
                <a:spcPts val="0"/>
              </a:spcBef>
              <a:spcAft>
                <a:spcPts val="0"/>
              </a:spcAft>
              <a:buClr>
                <a:srgbClr val="F37044"/>
              </a:buClr>
              <a:buSzTx/>
              <a:buFont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Solar Design, Development, Engineering, Project Management &amp; Building Automation</a:t>
            </a:r>
          </a:p>
        </p:txBody>
      </p:sp>
      <p:pic>
        <p:nvPicPr>
          <p:cNvPr id="70" name="Picture 2" descr="Image result for telamon logo">
            <a:extLst>
              <a:ext uri="{FF2B5EF4-FFF2-40B4-BE49-F238E27FC236}">
                <a16:creationId xmlns:a16="http://schemas.microsoft.com/office/drawing/2014/main" id="{D2114CE7-A4AF-449A-B9A6-FEC54D5866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191" y="6286540"/>
            <a:ext cx="1645921" cy="4211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
        <p:nvSpPr>
          <p:cNvPr id="43" name="TextBox 42">
            <a:extLst>
              <a:ext uri="{FF2B5EF4-FFF2-40B4-BE49-F238E27FC236}">
                <a16:creationId xmlns:a16="http://schemas.microsoft.com/office/drawing/2014/main" id="{442A4F31-9EB4-4B46-8DA1-09A964A7E4B3}"/>
              </a:ext>
            </a:extLst>
          </p:cNvPr>
          <p:cNvSpPr txBox="1"/>
          <p:nvPr/>
        </p:nvSpPr>
        <p:spPr>
          <a:xfrm>
            <a:off x="10450287" y="6308344"/>
            <a:ext cx="1393263" cy="276999"/>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4</a:t>
            </a:r>
          </a:p>
        </p:txBody>
      </p:sp>
      <p:cxnSp>
        <p:nvCxnSpPr>
          <p:cNvPr id="69" name="Straight Connector 68">
            <a:extLst>
              <a:ext uri="{FF2B5EF4-FFF2-40B4-BE49-F238E27FC236}">
                <a16:creationId xmlns:a16="http://schemas.microsoft.com/office/drawing/2014/main" id="{01B53261-6EAA-4B7E-8437-CB48190846D2}"/>
              </a:ext>
            </a:extLst>
          </p:cNvPr>
          <p:cNvCxnSpPr>
            <a:cxnSpLocks/>
          </p:cNvCxnSpPr>
          <p:nvPr/>
        </p:nvCxnSpPr>
        <p:spPr>
          <a:xfrm>
            <a:off x="495733" y="2857500"/>
            <a:ext cx="112395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B53261-6EAA-4B7E-8437-CB48190846D2}"/>
              </a:ext>
            </a:extLst>
          </p:cNvPr>
          <p:cNvCxnSpPr>
            <a:cxnSpLocks/>
          </p:cNvCxnSpPr>
          <p:nvPr/>
        </p:nvCxnSpPr>
        <p:spPr>
          <a:xfrm>
            <a:off x="604050" y="4318000"/>
            <a:ext cx="112395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9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43446"/>
            <a:ext cx="9108017" cy="914400"/>
          </a:xfrm>
        </p:spPr>
        <p:txBody>
          <a:bodyPr/>
          <a:lstStyle/>
          <a:p>
            <a:pPr algn="l"/>
            <a:r>
              <a:rPr lang="en-US" sz="2800" spc="200" dirty="0">
                <a:solidFill>
                  <a:srgbClr val="124BAE"/>
                </a:solidFill>
                <a:latin typeface="Century Gothic" charset="0"/>
                <a:ea typeface="Century Gothic" charset="0"/>
                <a:cs typeface="Century Gothic" charset="0"/>
              </a:rPr>
              <a:t>COMMON THEMES ACROSS OUR BUSINESSES</a:t>
            </a:r>
            <a:br>
              <a:rPr lang="en-US" sz="2800" spc="200" dirty="0">
                <a:solidFill>
                  <a:srgbClr val="124BAE"/>
                </a:solidFill>
                <a:latin typeface="Century Gothic" charset="0"/>
                <a:ea typeface="Century Gothic" charset="0"/>
                <a:cs typeface="Century Gothic" charset="0"/>
              </a:rPr>
            </a:br>
            <a:endParaRPr lang="en-US" sz="2800" dirty="0"/>
          </a:p>
        </p:txBody>
      </p:sp>
      <p:pic>
        <p:nvPicPr>
          <p:cNvPr id="24" name="Picture 23"/>
          <p:cNvPicPr>
            <a:picLocks noChangeAspect="1"/>
          </p:cNvPicPr>
          <p:nvPr/>
        </p:nvPicPr>
        <p:blipFill>
          <a:blip r:embed="rId2"/>
          <a:stretch>
            <a:fillRect/>
          </a:stretch>
        </p:blipFill>
        <p:spPr>
          <a:xfrm>
            <a:off x="1047924" y="1599510"/>
            <a:ext cx="459328" cy="427304"/>
          </a:xfrm>
          <a:prstGeom prst="rect">
            <a:avLst/>
          </a:prstGeom>
        </p:spPr>
      </p:pic>
      <p:sp>
        <p:nvSpPr>
          <p:cNvPr id="40" name="TextBox 39">
            <a:extLst>
              <a:ext uri="{FF2B5EF4-FFF2-40B4-BE49-F238E27FC236}">
                <a16:creationId xmlns:a16="http://schemas.microsoft.com/office/drawing/2014/main" id="{4F670FB4-7461-40C1-914A-DFBCB90CC235}"/>
              </a:ext>
            </a:extLst>
          </p:cNvPr>
          <p:cNvSpPr txBox="1"/>
          <p:nvPr/>
        </p:nvSpPr>
        <p:spPr>
          <a:xfrm>
            <a:off x="1801752" y="1574308"/>
            <a:ext cx="4362665" cy="388443"/>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1" i="0" u="none" strike="noStrike" kern="1200" cap="none" spc="100" normalizeH="0" baseline="0" noProof="0" dirty="0">
                <a:ln>
                  <a:noFill/>
                </a:ln>
                <a:solidFill>
                  <a:srgbClr val="EC1D24"/>
                </a:solidFill>
                <a:effectLst/>
                <a:uLnTx/>
                <a:uFillTx/>
                <a:latin typeface="Century Gothic" charset="0"/>
                <a:ea typeface="Century Gothic" charset="0"/>
                <a:cs typeface="Century Gothic" charset="0"/>
              </a:rPr>
              <a:t>FIELD SERVICES</a:t>
            </a:r>
          </a:p>
        </p:txBody>
      </p:sp>
      <p:sp>
        <p:nvSpPr>
          <p:cNvPr id="31" name="Rectangle 30"/>
          <p:cNvSpPr/>
          <p:nvPr/>
        </p:nvSpPr>
        <p:spPr>
          <a:xfrm>
            <a:off x="6165893" y="1491107"/>
            <a:ext cx="5536227" cy="562900"/>
          </a:xfrm>
          <a:prstGeom prst="rect">
            <a:avLst/>
          </a:prstGeom>
        </p:spPr>
        <p:txBody>
          <a:bodyPr wrap="square" lIns="100257" tIns="50128" rIns="100257" bIns="50128">
            <a:spAutoFit/>
          </a:bodyPr>
          <a:lstStyle/>
          <a:p>
            <a:pPr marL="544237" marR="0" lvl="1" indent="0" algn="r" defTabSz="108847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entury Gothic"/>
                <a:ea typeface="+mn-ea"/>
                <a:cs typeface="+mn-cs"/>
              </a:rPr>
              <a:t>End to end solutions from product procurement to deployment, construction and optimization.</a:t>
            </a:r>
          </a:p>
        </p:txBody>
      </p:sp>
      <p:cxnSp>
        <p:nvCxnSpPr>
          <p:cNvPr id="67" name="Straight Connector 66">
            <a:extLst>
              <a:ext uri="{FF2B5EF4-FFF2-40B4-BE49-F238E27FC236}">
                <a16:creationId xmlns:a16="http://schemas.microsoft.com/office/drawing/2014/main" id="{01B53261-6EAA-4B7E-8437-CB48190846D2}"/>
              </a:ext>
            </a:extLst>
          </p:cNvPr>
          <p:cNvCxnSpPr>
            <a:cxnSpLocks/>
          </p:cNvCxnSpPr>
          <p:nvPr/>
        </p:nvCxnSpPr>
        <p:spPr>
          <a:xfrm>
            <a:off x="495733" y="2286000"/>
            <a:ext cx="58731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3138A0-D6BB-40D5-A432-B893714EB0E4}"/>
              </a:ext>
            </a:extLst>
          </p:cNvPr>
          <p:cNvCxnSpPr>
            <a:cxnSpLocks/>
          </p:cNvCxnSpPr>
          <p:nvPr/>
        </p:nvCxnSpPr>
        <p:spPr>
          <a:xfrm>
            <a:off x="6667500" y="2286000"/>
            <a:ext cx="50346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960225" y="2972058"/>
            <a:ext cx="634729" cy="417525"/>
          </a:xfrm>
          <a:prstGeom prst="rect">
            <a:avLst/>
          </a:prstGeom>
        </p:spPr>
      </p:pic>
      <p:sp>
        <p:nvSpPr>
          <p:cNvPr id="39" name="TextBox 38">
            <a:extLst>
              <a:ext uri="{FF2B5EF4-FFF2-40B4-BE49-F238E27FC236}">
                <a16:creationId xmlns:a16="http://schemas.microsoft.com/office/drawing/2014/main" id="{FE416860-930C-4318-8C7D-2E92951FAA8B}"/>
              </a:ext>
            </a:extLst>
          </p:cNvPr>
          <p:cNvSpPr txBox="1"/>
          <p:nvPr/>
        </p:nvSpPr>
        <p:spPr>
          <a:xfrm>
            <a:off x="1694641" y="2918926"/>
            <a:ext cx="4647680" cy="439674"/>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F79646"/>
                </a:solidFill>
                <a:effectLst/>
                <a:uLnTx/>
                <a:uFillTx/>
                <a:latin typeface="Century Gothic" charset="0"/>
                <a:ea typeface="Century Gothic" charset="0"/>
                <a:cs typeface="Century Gothic" charset="0"/>
              </a:rPr>
              <a:t>DEPLOYMENT READY SOLUTIONS</a:t>
            </a:r>
          </a:p>
        </p:txBody>
      </p:sp>
      <p:sp>
        <p:nvSpPr>
          <p:cNvPr id="34" name="Rectangle 33"/>
          <p:cNvSpPr/>
          <p:nvPr/>
        </p:nvSpPr>
        <p:spPr>
          <a:xfrm>
            <a:off x="6251681" y="2847060"/>
            <a:ext cx="5521927" cy="793732"/>
          </a:xfrm>
          <a:prstGeom prst="rect">
            <a:avLst/>
          </a:prstGeom>
        </p:spPr>
        <p:txBody>
          <a:bodyPr wrap="square" lIns="100257" tIns="50128" rIns="100257" bIns="50128">
            <a:spAutoFit/>
          </a:bodyPr>
          <a:lstStyle/>
          <a:p>
            <a:pPr marL="544237" marR="0" lvl="1" indent="0" algn="r" defTabSz="108847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entury Gothic"/>
                <a:ea typeface="+mn-ea"/>
                <a:cs typeface="+mn-cs"/>
              </a:rPr>
              <a:t>Custom kitting, assembly, &amp; integration, pre-configured software downloads, inventory staging &amp; management </a:t>
            </a:r>
          </a:p>
        </p:txBody>
      </p:sp>
      <p:cxnSp>
        <p:nvCxnSpPr>
          <p:cNvPr id="66" name="Straight Connector 65">
            <a:extLst>
              <a:ext uri="{FF2B5EF4-FFF2-40B4-BE49-F238E27FC236}">
                <a16:creationId xmlns:a16="http://schemas.microsoft.com/office/drawing/2014/main" id="{01B53261-6EAA-4B7E-8437-CB48190846D2}"/>
              </a:ext>
            </a:extLst>
          </p:cNvPr>
          <p:cNvCxnSpPr>
            <a:cxnSpLocks/>
          </p:cNvCxnSpPr>
          <p:nvPr/>
        </p:nvCxnSpPr>
        <p:spPr>
          <a:xfrm>
            <a:off x="378511" y="4254500"/>
            <a:ext cx="58731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3138A0-D6BB-40D5-A432-B893714EB0E4}"/>
              </a:ext>
            </a:extLst>
          </p:cNvPr>
          <p:cNvCxnSpPr>
            <a:cxnSpLocks/>
          </p:cNvCxnSpPr>
          <p:nvPr/>
        </p:nvCxnSpPr>
        <p:spPr>
          <a:xfrm>
            <a:off x="6667500" y="4254500"/>
            <a:ext cx="50346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1057275" y="4772874"/>
            <a:ext cx="440627" cy="402263"/>
          </a:xfrm>
          <a:prstGeom prst="rect">
            <a:avLst/>
          </a:prstGeom>
        </p:spPr>
      </p:pic>
      <p:sp>
        <p:nvSpPr>
          <p:cNvPr id="38" name="TextBox 37">
            <a:extLst>
              <a:ext uri="{FF2B5EF4-FFF2-40B4-BE49-F238E27FC236}">
                <a16:creationId xmlns:a16="http://schemas.microsoft.com/office/drawing/2014/main" id="{34C16EF5-9B8E-4F3D-BF0D-407C933BBB05}"/>
              </a:ext>
            </a:extLst>
          </p:cNvPr>
          <p:cNvSpPr txBox="1"/>
          <p:nvPr/>
        </p:nvSpPr>
        <p:spPr>
          <a:xfrm>
            <a:off x="1528913" y="4568914"/>
            <a:ext cx="4362665" cy="824395"/>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100" normalizeH="0" baseline="0" noProof="0" dirty="0">
                <a:ln>
                  <a:noFill/>
                </a:ln>
                <a:solidFill>
                  <a:srgbClr val="124BAE"/>
                </a:solidFill>
                <a:effectLst/>
                <a:uLnTx/>
                <a:uFillTx/>
                <a:latin typeface="Century Gothic" charset="0"/>
                <a:ea typeface="Century Gothic" charset="0"/>
                <a:cs typeface="Century Gothic" charset="0"/>
              </a:rPr>
              <a:t>SUPPLY CHAIN</a:t>
            </a:r>
          </a:p>
        </p:txBody>
      </p:sp>
      <p:sp>
        <p:nvSpPr>
          <p:cNvPr id="33" name="Rectangle 32"/>
          <p:cNvSpPr/>
          <p:nvPr/>
        </p:nvSpPr>
        <p:spPr>
          <a:xfrm>
            <a:off x="6105821" y="4612237"/>
            <a:ext cx="5591869" cy="562900"/>
          </a:xfrm>
          <a:prstGeom prst="rect">
            <a:avLst/>
          </a:prstGeom>
        </p:spPr>
        <p:txBody>
          <a:bodyPr wrap="square" lIns="100257" tIns="50128" rIns="100257" bIns="50128">
            <a:spAutoFit/>
          </a:bodyPr>
          <a:lstStyle/>
          <a:p>
            <a:pPr marL="544237" marR="0" lvl="1" indent="0" algn="r" defTabSz="108847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entury Gothic"/>
                <a:ea typeface="+mn-ea"/>
                <a:cs typeface="+mn-cs"/>
              </a:rPr>
              <a:t>Centralized purchasing, warehousing and shipping of material, inventory staging and management </a:t>
            </a:r>
            <a:endParaRPr kumimoji="0" lang="en-US" sz="2167"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 name="TextBox 1"/>
          <p:cNvSpPr txBox="1"/>
          <p:nvPr/>
        </p:nvSpPr>
        <p:spPr>
          <a:xfrm>
            <a:off x="2119079" y="5737637"/>
            <a:ext cx="8090676" cy="605422"/>
          </a:xfrm>
          <a:prstGeom prst="rect">
            <a:avLst/>
          </a:prstGeom>
          <a:noFill/>
        </p:spPr>
        <p:txBody>
          <a:bodyPr wrap="non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1667" b="0" i="1" u="none" strike="noStrike" kern="1200" cap="none" spc="0" normalizeH="0" baseline="0" noProof="0" dirty="0">
                <a:ln>
                  <a:noFill/>
                </a:ln>
                <a:solidFill>
                  <a:prstClr val="black"/>
                </a:solidFill>
                <a:effectLst/>
                <a:uLnTx/>
                <a:uFillTx/>
                <a:latin typeface="Century Gothic"/>
                <a:ea typeface="+mn-ea"/>
                <a:cs typeface="+mn-cs"/>
              </a:rPr>
              <a:t>Supply chain management is the foundation of our business units and ethics </a:t>
            </a:r>
          </a:p>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1667" b="0" i="1" u="none" strike="noStrike" kern="1200" cap="none" spc="0" normalizeH="0" baseline="0" noProof="0" dirty="0">
                <a:ln>
                  <a:noFill/>
                </a:ln>
                <a:solidFill>
                  <a:prstClr val="black"/>
                </a:solidFill>
                <a:effectLst/>
                <a:uLnTx/>
                <a:uFillTx/>
                <a:latin typeface="Century Gothic"/>
                <a:ea typeface="+mn-ea"/>
                <a:cs typeface="+mn-cs"/>
              </a:rPr>
              <a:t>are the foundation of those supply chains </a:t>
            </a:r>
          </a:p>
        </p:txBody>
      </p:sp>
      <p:sp>
        <p:nvSpPr>
          <p:cNvPr id="43" name="TextBox 42">
            <a:extLst>
              <a:ext uri="{FF2B5EF4-FFF2-40B4-BE49-F238E27FC236}">
                <a16:creationId xmlns:a16="http://schemas.microsoft.com/office/drawing/2014/main" id="{442A4F31-9EB4-4B46-8DA1-09A964A7E4B3}"/>
              </a:ext>
            </a:extLst>
          </p:cNvPr>
          <p:cNvSpPr txBox="1"/>
          <p:nvPr/>
        </p:nvSpPr>
        <p:spPr>
          <a:xfrm>
            <a:off x="10450287" y="6308344"/>
            <a:ext cx="1393263" cy="276999"/>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6</a:t>
            </a:r>
          </a:p>
        </p:txBody>
      </p:sp>
      <p:sp>
        <p:nvSpPr>
          <p:cNvPr id="28" name="TextBox 27"/>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Tree>
    <p:extLst>
      <p:ext uri="{BB962C8B-B14F-4D97-AF65-F5344CB8AC3E}">
        <p14:creationId xmlns:p14="http://schemas.microsoft.com/office/powerpoint/2010/main" val="16338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0802" y="344774"/>
            <a:ext cx="7562892" cy="914400"/>
          </a:xfrm>
        </p:spPr>
        <p:txBody>
          <a:bodyPr/>
          <a:lstStyle/>
          <a:p>
            <a:pPr algn="l"/>
            <a:r>
              <a:rPr lang="en-US" sz="2800" spc="200" dirty="0">
                <a:solidFill>
                  <a:srgbClr val="124BAE"/>
                </a:solidFill>
                <a:latin typeface="Century Gothic" charset="0"/>
                <a:ea typeface="Century Gothic" charset="0"/>
                <a:cs typeface="Century Gothic" charset="0"/>
              </a:rPr>
              <a:t>TELECOM SUPPLY CHAIN &amp;</a:t>
            </a:r>
            <a:br>
              <a:rPr lang="en-US" sz="2800" spc="200" dirty="0">
                <a:solidFill>
                  <a:srgbClr val="124BAE"/>
                </a:solidFill>
                <a:latin typeface="Century Gothic" charset="0"/>
                <a:ea typeface="Century Gothic" charset="0"/>
                <a:cs typeface="Century Gothic" charset="0"/>
              </a:rPr>
            </a:br>
            <a:r>
              <a:rPr lang="en-US" sz="2800" spc="200" dirty="0">
                <a:solidFill>
                  <a:srgbClr val="124BAE"/>
                </a:solidFill>
                <a:latin typeface="Century Gothic" charset="0"/>
                <a:ea typeface="Century Gothic" charset="0"/>
                <a:cs typeface="Century Gothic" charset="0"/>
              </a:rPr>
              <a:t>PRODUCT INTEGRATION</a:t>
            </a:r>
            <a:br>
              <a:rPr lang="en-US" sz="2800" spc="200" dirty="0">
                <a:solidFill>
                  <a:srgbClr val="124BAE"/>
                </a:solidFill>
                <a:latin typeface="Century Gothic" charset="0"/>
                <a:ea typeface="Century Gothic" charset="0"/>
                <a:cs typeface="Century Gothic" charset="0"/>
              </a:rPr>
            </a:br>
            <a:endParaRPr lang="en-US" sz="2800" dirty="0"/>
          </a:p>
        </p:txBody>
      </p:sp>
      <p:sp>
        <p:nvSpPr>
          <p:cNvPr id="7" name="Rectangle 6">
            <a:extLst>
              <a:ext uri="{FF2B5EF4-FFF2-40B4-BE49-F238E27FC236}">
                <a16:creationId xmlns:a16="http://schemas.microsoft.com/office/drawing/2014/main" id="{54AF7DCB-6DE5-4D1A-B915-5337BFABE2DF}"/>
              </a:ext>
            </a:extLst>
          </p:cNvPr>
          <p:cNvSpPr/>
          <p:nvPr/>
        </p:nvSpPr>
        <p:spPr>
          <a:xfrm>
            <a:off x="297771" y="1565164"/>
            <a:ext cx="4449503" cy="451342"/>
          </a:xfrm>
          <a:prstGeom prst="rect">
            <a:avLst/>
          </a:prstGeom>
        </p:spPr>
        <p:txBody>
          <a:bodyPr wrap="square">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333" b="1" i="0" u="none" strike="noStrike" kern="1200" cap="none" spc="0" normalizeH="0" baseline="0" noProof="0" dirty="0">
                <a:ln>
                  <a:noFill/>
                </a:ln>
                <a:solidFill>
                  <a:prstClr val="black">
                    <a:lumMod val="75000"/>
                    <a:lumOff val="25000"/>
                  </a:prstClr>
                </a:solidFill>
                <a:effectLst/>
                <a:uLnTx/>
                <a:uFillTx/>
                <a:latin typeface="Century Gothic"/>
                <a:ea typeface="+mn-ea"/>
                <a:cs typeface="+mn-cs"/>
              </a:rPr>
              <a:t>50 Cabinets  741 Servers </a:t>
            </a:r>
          </a:p>
        </p:txBody>
      </p:sp>
      <p:sp>
        <p:nvSpPr>
          <p:cNvPr id="14" name="Rectangle 13">
            <a:extLst>
              <a:ext uri="{FF2B5EF4-FFF2-40B4-BE49-F238E27FC236}">
                <a16:creationId xmlns:a16="http://schemas.microsoft.com/office/drawing/2014/main" id="{382AFE13-4B41-43D8-8DA7-97375EDD36B8}"/>
              </a:ext>
            </a:extLst>
          </p:cNvPr>
          <p:cNvSpPr/>
          <p:nvPr/>
        </p:nvSpPr>
        <p:spPr>
          <a:xfrm>
            <a:off x="322876" y="2208719"/>
            <a:ext cx="6616718" cy="4042773"/>
          </a:xfrm>
          <a:prstGeom prst="rect">
            <a:avLst/>
          </a:prstGeom>
        </p:spPr>
        <p:txBody>
          <a:bodyPr wrap="square">
            <a:spAutoFit/>
          </a:bodyPr>
          <a:lstStyle/>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1.5 Miles of Power cables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3.5 miles of Cat6 cables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3.5 miles of Twinax cables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800 fiber runs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2100+ Optical Pluggable (10G to 100G)</a:t>
            </a:r>
          </a:p>
          <a:p>
            <a:pPr marL="544237" marR="0" lvl="1" indent="0" algn="l" defTabSz="1088473"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Assembly timeframe &lt; 41 days</a:t>
            </a:r>
          </a:p>
          <a:p>
            <a:pPr marL="0" marR="0" lvl="0" indent="0" algn="l" defTabSz="1088473" rtl="0" eaLnBrk="1" fontAlgn="auto" latinLnBrk="0" hangingPunct="1">
              <a:lnSpc>
                <a:spcPct val="100000"/>
              </a:lnSpc>
              <a:spcBef>
                <a:spcPts val="0"/>
              </a:spcBef>
              <a:spcAft>
                <a:spcPts val="0"/>
              </a:spcAft>
              <a:buClrTx/>
              <a:buSzTx/>
              <a:buFontTx/>
              <a:buNone/>
              <a:tabLst/>
              <a:defRPr/>
            </a:pPr>
            <a:endPar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Fully Commissioned &amp; Provisioned = Plug &amp; Play</a:t>
            </a:r>
          </a:p>
          <a:p>
            <a:pPr marL="0" marR="0" lvl="0" indent="0" algn="l" defTabSz="1088473" rtl="0" eaLnBrk="1" fontAlgn="auto" latinLnBrk="0" hangingPunct="1">
              <a:lnSpc>
                <a:spcPct val="100000"/>
              </a:lnSpc>
              <a:spcBef>
                <a:spcPts val="0"/>
              </a:spcBef>
              <a:spcAft>
                <a:spcPts val="0"/>
              </a:spcAft>
              <a:buClrTx/>
              <a:buSzTx/>
              <a:buFontTx/>
              <a:buNone/>
              <a:tabLst/>
              <a:defRPr/>
            </a:pPr>
            <a:endPar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1500+ boxes of material </a:t>
            </a:r>
          </a:p>
          <a:p>
            <a:pPr marL="0" marR="0" lvl="0" indent="0" algn="l" defTabSz="1088473" rtl="0" eaLnBrk="1" fontAlgn="auto" latinLnBrk="0" hangingPunct="1">
              <a:lnSpc>
                <a:spcPct val="100000"/>
              </a:lnSpc>
              <a:spcBef>
                <a:spcPts val="0"/>
              </a:spcBef>
              <a:spcAft>
                <a:spcPts val="0"/>
              </a:spcAft>
              <a:buClrTx/>
              <a:buSzTx/>
              <a:buFontTx/>
              <a:buNone/>
              <a:tabLst/>
              <a:defRPr/>
            </a:pPr>
            <a:endPar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Total weight is estimated at 45 tons of equipment = 3 semis </a:t>
            </a:r>
          </a:p>
          <a:p>
            <a:pPr marL="0" marR="0" lvl="0" indent="0" algn="l" defTabSz="1088473"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667" b="1"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Greatest Challenge: Design Changes – 16 versions</a:t>
            </a:r>
          </a:p>
          <a:p>
            <a:pPr marL="544237" marR="0" lvl="1" indent="0" algn="ctr" defTabSz="1088473"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dirty="0">
              <a:ln>
                <a:noFill/>
              </a:ln>
              <a:solidFill>
                <a:prstClr val="black">
                  <a:lumMod val="65000"/>
                  <a:lumOff val="35000"/>
                </a:prstClr>
              </a:solidFill>
              <a:effectLst/>
              <a:uLnTx/>
              <a:uFillTx/>
              <a:latin typeface="Century Gothic"/>
              <a:ea typeface="+mn-ea"/>
              <a:cs typeface="+mn-cs"/>
            </a:endParaRPr>
          </a:p>
        </p:txBody>
      </p:sp>
      <p:pic>
        <p:nvPicPr>
          <p:cNvPr id="2" name="Picture 1" descr="Picture of server storage"/>
          <p:cNvPicPr>
            <a:picLocks noChangeAspect="1"/>
          </p:cNvPicPr>
          <p:nvPr/>
        </p:nvPicPr>
        <p:blipFill rotWithShape="1">
          <a:blip r:embed="rId3" cstate="print">
            <a:extLst>
              <a:ext uri="{28A0092B-C50C-407E-A947-70E740481C1C}">
                <a14:useLocalDpi xmlns:a14="http://schemas.microsoft.com/office/drawing/2010/main" val="0"/>
              </a:ext>
            </a:extLst>
          </a:blip>
          <a:srcRect l="4189" t="12964" r="4189" b="7408"/>
          <a:stretch/>
        </p:blipFill>
        <p:spPr>
          <a:xfrm>
            <a:off x="7239000" y="454196"/>
            <a:ext cx="4193087" cy="2731859"/>
          </a:xfrm>
          <a:prstGeom prst="rect">
            <a:avLst/>
          </a:prstGeom>
        </p:spPr>
      </p:pic>
      <p:pic>
        <p:nvPicPr>
          <p:cNvPr id="4" name="Picture 3" descr="Up close picture of a computer serv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1" y="3258028"/>
            <a:ext cx="2456584" cy="3274090"/>
          </a:xfrm>
          <a:prstGeom prst="rect">
            <a:avLst/>
          </a:prstGeom>
        </p:spPr>
      </p:pic>
      <p:sp>
        <p:nvSpPr>
          <p:cNvPr id="20" name="TextBox 19"/>
          <p:cNvSpPr txBox="1"/>
          <p:nvPr/>
        </p:nvSpPr>
        <p:spPr>
          <a:xfrm>
            <a:off x="5969001" y="2219867"/>
            <a:ext cx="1433464" cy="1015663"/>
          </a:xfrm>
          <a:prstGeom prst="rect">
            <a:avLst/>
          </a:prstGeom>
          <a:noFill/>
          <a:ln>
            <a:solidFill>
              <a:schemeClr val="accent2"/>
            </a:solidFill>
          </a:ln>
        </p:spPr>
        <p:txBody>
          <a:bodyPr wrap="squar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lumMod val="65000"/>
                    <a:lumOff val="35000"/>
                  </a:prstClr>
                </a:solidFill>
                <a:effectLst/>
                <a:uLnTx/>
                <a:uFillTx/>
                <a:latin typeface="Century Gothic"/>
                <a:ea typeface="+mn-ea"/>
                <a:cs typeface="+mn-cs"/>
              </a:rPr>
              <a:t>Shock resistant pallets &amp; encasements</a:t>
            </a:r>
          </a:p>
        </p:txBody>
      </p:sp>
      <p:cxnSp>
        <p:nvCxnSpPr>
          <p:cNvPr id="12" name="Straight Arrow Connector 11"/>
          <p:cNvCxnSpPr>
            <a:stCxn id="20" idx="3"/>
          </p:cNvCxnSpPr>
          <p:nvPr/>
        </p:nvCxnSpPr>
        <p:spPr>
          <a:xfrm flipV="1">
            <a:off x="7402465" y="2417199"/>
            <a:ext cx="444044" cy="3028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AutoShape 14" descr="Image result for Raritan logo"/>
          <p:cNvSpPr>
            <a:spLocks noChangeAspect="1" noChangeArrowheads="1"/>
          </p:cNvSpPr>
          <p:nvPr/>
        </p:nvSpPr>
        <p:spPr bwMode="auto">
          <a:xfrm>
            <a:off x="129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marL="0" marR="0" lvl="0" indent="0" algn="l" defTabSz="1088473" rtl="0" eaLnBrk="1" fontAlgn="auto" latinLnBrk="0" hangingPunct="1">
              <a:lnSpc>
                <a:spcPct val="100000"/>
              </a:lnSpc>
              <a:spcBef>
                <a:spcPts val="0"/>
              </a:spcBef>
              <a:spcAft>
                <a:spcPts val="0"/>
              </a:spcAft>
              <a:buClrTx/>
              <a:buSzTx/>
              <a:buFontTx/>
              <a:buNone/>
              <a:tabLst/>
              <a:defRPr/>
            </a:pPr>
            <a:endParaRPr kumimoji="0" lang="en-US" sz="2167"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3078" name="Picture 6" descr="Image result for HP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6742" y="3591532"/>
            <a:ext cx="583601" cy="5836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isco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25337" y="3492045"/>
            <a:ext cx="768078" cy="4389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rista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524"/>
          <a:stretch/>
        </p:blipFill>
        <p:spPr bwMode="auto">
          <a:xfrm>
            <a:off x="11088456" y="5326052"/>
            <a:ext cx="896854" cy="34239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olidfir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26659" y="4996040"/>
            <a:ext cx="1032331" cy="33639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GAW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30293" y="4549850"/>
            <a:ext cx="1092442" cy="3092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dell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90064" y="4493129"/>
            <a:ext cx="707649" cy="7076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Raritan logo"/>
          <p:cNvPicPr>
            <a:picLocks noChangeAspect="1"/>
          </p:cNvPicPr>
          <p:nvPr/>
        </p:nvPicPr>
        <p:blipFill>
          <a:blip r:embed="rId11"/>
          <a:stretch>
            <a:fillRect/>
          </a:stretch>
        </p:blipFill>
        <p:spPr>
          <a:xfrm>
            <a:off x="9916075" y="5496115"/>
            <a:ext cx="1106660" cy="312068"/>
          </a:xfrm>
          <a:prstGeom prst="rect">
            <a:avLst/>
          </a:prstGeom>
        </p:spPr>
      </p:pic>
      <p:pic>
        <p:nvPicPr>
          <p:cNvPr id="3090" name="Picture 18" descr="Image result for Palo Alto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82061" y="6009109"/>
            <a:ext cx="1069137" cy="24535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Datacom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158314" y="5723965"/>
            <a:ext cx="920568" cy="27617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AVAGO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12210" y="4031410"/>
            <a:ext cx="985503" cy="313883"/>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Finisar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32037" y="3175286"/>
            <a:ext cx="1195883" cy="41907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a:stCxn id="20" idx="3"/>
          </p:cNvCxnSpPr>
          <p:nvPr/>
        </p:nvCxnSpPr>
        <p:spPr>
          <a:xfrm>
            <a:off x="7402465" y="2720004"/>
            <a:ext cx="1122459" cy="1619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6" name="Picture 25" descr="Picture says: Telamon Telecom"/>
          <p:cNvPicPr>
            <a:picLocks noChangeAspect="1"/>
          </p:cNvPicPr>
          <p:nvPr/>
        </p:nvPicPr>
        <p:blipFill rotWithShape="1">
          <a:blip r:embed="rId16"/>
          <a:srcRect t="-1" r="3180" b="-1902"/>
          <a:stretch/>
        </p:blipFill>
        <p:spPr>
          <a:xfrm>
            <a:off x="-175592" y="6329935"/>
            <a:ext cx="3477593" cy="528065"/>
          </a:xfrm>
          <a:prstGeom prst="rect">
            <a:avLst/>
          </a:prstGeom>
        </p:spPr>
      </p:pic>
      <p:sp>
        <p:nvSpPr>
          <p:cNvPr id="28" name="TextBox 27"/>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
        <p:nvSpPr>
          <p:cNvPr id="29" name="TextBox 28">
            <a:extLst>
              <a:ext uri="{FF2B5EF4-FFF2-40B4-BE49-F238E27FC236}">
                <a16:creationId xmlns:a16="http://schemas.microsoft.com/office/drawing/2014/main" id="{5F17E6E6-D62A-E64B-B9BB-378BDF5BFDD9}"/>
              </a:ext>
            </a:extLst>
          </p:cNvPr>
          <p:cNvSpPr txBox="1"/>
          <p:nvPr/>
        </p:nvSpPr>
        <p:spPr>
          <a:xfrm>
            <a:off x="10450287" y="6308344"/>
            <a:ext cx="1393263" cy="276999"/>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11</a:t>
            </a:r>
          </a:p>
        </p:txBody>
      </p:sp>
    </p:spTree>
    <p:extLst>
      <p:ext uri="{BB962C8B-B14F-4D97-AF65-F5344CB8AC3E}">
        <p14:creationId xmlns:p14="http://schemas.microsoft.com/office/powerpoint/2010/main" val="53639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376" y="145268"/>
            <a:ext cx="7562892" cy="914400"/>
          </a:xfrm>
        </p:spPr>
        <p:txBody>
          <a:bodyPr/>
          <a:lstStyle/>
          <a:p>
            <a:pPr algn="l"/>
            <a:r>
              <a:rPr lang="en-US" sz="2800" spc="200" dirty="0">
                <a:solidFill>
                  <a:srgbClr val="124BAE"/>
                </a:solidFill>
                <a:latin typeface="Century Gothic" charset="0"/>
                <a:ea typeface="Century Gothic" charset="0"/>
                <a:cs typeface="Century Gothic" charset="0"/>
              </a:rPr>
              <a:t>WIRE HARNESS BUSINESS </a:t>
            </a:r>
            <a:r>
              <a:rPr lang="en-US" sz="2800" spc="200" dirty="0" smtClean="0">
                <a:solidFill>
                  <a:srgbClr val="124BAE"/>
                </a:solidFill>
                <a:latin typeface="Century Gothic" charset="0"/>
                <a:ea typeface="Century Gothic" charset="0"/>
                <a:cs typeface="Century Gothic" charset="0"/>
              </a:rPr>
              <a:t>LINE</a:t>
            </a:r>
            <a:endParaRPr lang="en-US" sz="2800" dirty="0"/>
          </a:p>
        </p:txBody>
      </p:sp>
      <p:sp>
        <p:nvSpPr>
          <p:cNvPr id="22" name="Content Placeholder 13"/>
          <p:cNvSpPr txBox="1">
            <a:spLocks/>
          </p:cNvSpPr>
          <p:nvPr/>
        </p:nvSpPr>
        <p:spPr>
          <a:xfrm>
            <a:off x="254000" y="1079500"/>
            <a:ext cx="7578268" cy="5318075"/>
          </a:xfrm>
          <a:prstGeom prst="rect">
            <a:avLst/>
          </a:prstGeom>
        </p:spPr>
        <p:txBody>
          <a:bodyPr>
            <a:normAutofit fontScale="92500" lnSpcReduction="10000"/>
          </a:bodyPr>
          <a:lstStyle>
            <a:lvl1pPr marL="489833" indent="-489833" algn="l" defTabSz="1306220" rtl="0" eaLnBrk="1" latinLnBrk="0" hangingPunct="1">
              <a:spcBef>
                <a:spcPct val="20000"/>
              </a:spcBef>
              <a:buClr>
                <a:srgbClr val="124BAE"/>
              </a:buClr>
              <a:buFont typeface="Arial" panose="020B0604020202020204" pitchFamily="34" charset="0"/>
              <a:buChar char="•"/>
              <a:defRPr sz="4600" kern="1200">
                <a:solidFill>
                  <a:schemeClr val="tx1"/>
                </a:solidFill>
                <a:latin typeface="Century Gothic" panose="020B0502020202020204" pitchFamily="34" charset="0"/>
                <a:ea typeface="+mn-ea"/>
                <a:cs typeface="+mn-cs"/>
              </a:defRPr>
            </a:lvl1pPr>
            <a:lvl2pPr marL="1061304" indent="-408194" algn="l" defTabSz="1306220" rtl="0" eaLnBrk="1" latinLnBrk="0" hangingPunct="1">
              <a:spcBef>
                <a:spcPct val="20000"/>
              </a:spcBef>
              <a:buClr>
                <a:srgbClr val="124BAE"/>
              </a:buClr>
              <a:buFont typeface="Arial" panose="020B0604020202020204" pitchFamily="34" charset="0"/>
              <a:buChar char="–"/>
              <a:defRPr sz="4000" kern="1200">
                <a:solidFill>
                  <a:schemeClr val="tx1"/>
                </a:solidFill>
                <a:latin typeface="Century Gothic" panose="020B0502020202020204" pitchFamily="34" charset="0"/>
                <a:ea typeface="+mn-ea"/>
                <a:cs typeface="+mn-cs"/>
              </a:defRPr>
            </a:lvl2pPr>
            <a:lvl3pPr marL="1632776" indent="-326555" algn="l" defTabSz="1306220" rtl="0" eaLnBrk="1" latinLnBrk="0" hangingPunct="1">
              <a:spcBef>
                <a:spcPct val="20000"/>
              </a:spcBef>
              <a:buClr>
                <a:srgbClr val="124BAE"/>
              </a:buClr>
              <a:buFont typeface="Arial" panose="020B0604020202020204" pitchFamily="34" charset="0"/>
              <a:buChar char="•"/>
              <a:defRPr sz="3400" kern="1200">
                <a:solidFill>
                  <a:schemeClr val="tx1"/>
                </a:solidFill>
                <a:latin typeface="Century Gothic" panose="020B0502020202020204" pitchFamily="34" charset="0"/>
                <a:ea typeface="+mn-ea"/>
                <a:cs typeface="+mn-cs"/>
              </a:defRPr>
            </a:lvl3pPr>
            <a:lvl4pPr marL="2285886" indent="-326555" algn="l" defTabSz="1306220" rtl="0" eaLnBrk="1" latinLnBrk="0" hangingPunct="1">
              <a:spcBef>
                <a:spcPct val="20000"/>
              </a:spcBef>
              <a:buClr>
                <a:srgbClr val="124BAE"/>
              </a:buClr>
              <a:buFont typeface="Arial" panose="020B0604020202020204" pitchFamily="34" charset="0"/>
              <a:buChar char="–"/>
              <a:defRPr sz="2900" kern="1200">
                <a:solidFill>
                  <a:schemeClr val="tx1"/>
                </a:solidFill>
                <a:latin typeface="Century Gothic" panose="020B0502020202020204" pitchFamily="34" charset="0"/>
                <a:ea typeface="+mn-ea"/>
                <a:cs typeface="+mn-cs"/>
              </a:defRPr>
            </a:lvl4pPr>
            <a:lvl5pPr marL="2938996" indent="-326555" algn="l" defTabSz="1306220" rtl="0" eaLnBrk="1" latinLnBrk="0" hangingPunct="1">
              <a:spcBef>
                <a:spcPct val="20000"/>
              </a:spcBef>
              <a:buClr>
                <a:srgbClr val="124BAE"/>
              </a:buClr>
              <a:buFont typeface="Arial" panose="020B0604020202020204" pitchFamily="34" charset="0"/>
              <a:buChar char="»"/>
              <a:defRPr sz="2900" kern="1200">
                <a:solidFill>
                  <a:schemeClr val="tx1"/>
                </a:solidFill>
                <a:latin typeface="Century Gothic" panose="020B0502020202020204" pitchFamily="34" charset="0"/>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408178" marR="0" lvl="0" indent="-40817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Product line</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High volume, high quality automotive supplier</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24M+ parts shipped annually</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Wire harness applications:</a:t>
            </a:r>
          </a:p>
          <a:p>
            <a:pPr marL="1360592" marR="0" lvl="2" indent="-272118" algn="l" defTabSz="1088473" rtl="0" eaLnBrk="1" fontAlgn="auto" latinLnBrk="0" hangingPunct="1">
              <a:lnSpc>
                <a:spcPct val="100000"/>
              </a:lnSpc>
              <a:spcBef>
                <a:spcPct val="20000"/>
              </a:spcBef>
              <a:spcAft>
                <a:spcPts val="0"/>
              </a:spcAft>
              <a:buClr>
                <a:srgbClr val="124BAE"/>
              </a:buClr>
              <a:buSzTx/>
              <a:buFont typeface="Wingdings" charset="2"/>
              <a:buChar char="ü"/>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Airbag, steering wheel, seat belt</a:t>
            </a:r>
          </a:p>
          <a:p>
            <a:pPr marL="1360592" marR="0" lvl="2" indent="-272118" algn="l" defTabSz="1088473" rtl="0" eaLnBrk="1" fontAlgn="auto" latinLnBrk="0" hangingPunct="1">
              <a:lnSpc>
                <a:spcPct val="100000"/>
              </a:lnSpc>
              <a:spcBef>
                <a:spcPct val="20000"/>
              </a:spcBef>
              <a:spcAft>
                <a:spcPts val="0"/>
              </a:spcAft>
              <a:buClr>
                <a:srgbClr val="124BAE"/>
              </a:buClr>
              <a:buSzTx/>
              <a:buFont typeface="Wingdings" charset="2"/>
              <a:buChar char="ü"/>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Powertrain, door, seats, mirrors</a:t>
            </a:r>
          </a:p>
          <a:p>
            <a:pPr marL="1360592" marR="0" lvl="2" indent="-272118" algn="l" defTabSz="1088473" rtl="0" eaLnBrk="1" fontAlgn="auto" latinLnBrk="0" hangingPunct="1">
              <a:lnSpc>
                <a:spcPct val="100000"/>
              </a:lnSpc>
              <a:spcBef>
                <a:spcPct val="20000"/>
              </a:spcBef>
              <a:spcAft>
                <a:spcPts val="0"/>
              </a:spcAft>
              <a:buClr>
                <a:srgbClr val="124BAE"/>
              </a:buClr>
              <a:buSzTx/>
              <a:buFont typeface="Wingdings" charset="2"/>
              <a:buChar char="ü"/>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Lighting, </a:t>
            </a:r>
            <a:r>
              <a:rPr kumimoji="0" lang="en-US" sz="2167" b="0" i="0" u="none" strike="noStrike" kern="1200" cap="none" spc="0" normalizeH="0" baseline="0" noProof="0" dirty="0" err="1">
                <a:ln>
                  <a:noFill/>
                </a:ln>
                <a:solidFill>
                  <a:prstClr val="black"/>
                </a:solidFill>
                <a:effectLst/>
                <a:uLnTx/>
                <a:uFillTx/>
                <a:latin typeface="Century Gothic"/>
                <a:ea typeface="+mn-ea"/>
                <a:cs typeface="+mn-cs"/>
              </a:rPr>
              <a:t>eShifter</a:t>
            </a:r>
            <a:r>
              <a:rPr kumimoji="0" lang="en-US" sz="2167" b="0" i="0" u="none" strike="noStrike" kern="1200" cap="none" spc="0" normalizeH="0" baseline="0" noProof="0" dirty="0">
                <a:ln>
                  <a:noFill/>
                </a:ln>
                <a:solidFill>
                  <a:prstClr val="black"/>
                </a:solidFill>
                <a:effectLst/>
                <a:uLnTx/>
                <a:uFillTx/>
                <a:latin typeface="Century Gothic"/>
                <a:ea typeface="+mn-ea"/>
                <a:cs typeface="+mn-cs"/>
              </a:rPr>
              <a:t>/</a:t>
            </a:r>
            <a:r>
              <a:rPr kumimoji="0" lang="en-US" sz="2167" b="0" i="0" u="none" strike="noStrike" kern="1200" cap="none" spc="0" normalizeH="0" baseline="0" noProof="0" dirty="0" err="1">
                <a:ln>
                  <a:noFill/>
                </a:ln>
                <a:solidFill>
                  <a:prstClr val="black"/>
                </a:solidFill>
                <a:effectLst/>
                <a:uLnTx/>
                <a:uFillTx/>
                <a:latin typeface="Century Gothic"/>
                <a:ea typeface="+mn-ea"/>
                <a:cs typeface="+mn-cs"/>
              </a:rPr>
              <a:t>eBrake</a:t>
            </a:r>
            <a:r>
              <a:rPr kumimoji="0" lang="en-US" sz="2167" b="0" i="0" u="none" strike="noStrike" kern="1200" cap="none" spc="0" normalizeH="0" baseline="0" noProof="0" dirty="0">
                <a:ln>
                  <a:noFill/>
                </a:ln>
                <a:solidFill>
                  <a:prstClr val="black"/>
                </a:solidFill>
                <a:effectLst/>
                <a:uLnTx/>
                <a:uFillTx/>
                <a:latin typeface="Century Gothic"/>
                <a:ea typeface="+mn-ea"/>
                <a:cs typeface="+mn-cs"/>
              </a:rPr>
              <a:t>, instrument panel</a:t>
            </a:r>
            <a:r>
              <a:rPr kumimoji="0" lang="en-US" sz="2333" b="0" i="0" u="none" strike="noStrike" kern="1200" cap="none" spc="0" normalizeH="0" baseline="0" noProof="0" dirty="0">
                <a:ln>
                  <a:noFill/>
                </a:ln>
                <a:solidFill>
                  <a:prstClr val="black"/>
                </a:solidFill>
                <a:effectLst/>
                <a:uLnTx/>
                <a:uFillTx/>
                <a:latin typeface="Century Gothic"/>
                <a:ea typeface="+mn-ea"/>
                <a:cs typeface="+mn-cs"/>
              </a:rPr>
              <a:t/>
            </a:r>
            <a:br>
              <a:rPr kumimoji="0" lang="en-US" sz="2333" b="0" i="0" u="none" strike="noStrike" kern="1200" cap="none" spc="0" normalizeH="0" baseline="0" noProof="0" dirty="0">
                <a:ln>
                  <a:noFill/>
                </a:ln>
                <a:solidFill>
                  <a:prstClr val="black"/>
                </a:solidFill>
                <a:effectLst/>
                <a:uLnTx/>
                <a:uFillTx/>
                <a:latin typeface="Century Gothic"/>
                <a:ea typeface="+mn-ea"/>
                <a:cs typeface="+mn-cs"/>
              </a:rPr>
            </a:br>
            <a:endParaRPr kumimoji="0" lang="en-US" sz="2333" b="0" i="0" u="none" strike="noStrike" kern="1200" cap="none" spc="0" normalizeH="0" baseline="0" noProof="0" dirty="0">
              <a:ln>
                <a:noFill/>
              </a:ln>
              <a:solidFill>
                <a:prstClr val="black"/>
              </a:solidFill>
              <a:effectLst/>
              <a:uLnTx/>
              <a:uFillTx/>
              <a:latin typeface="Century Gothic"/>
              <a:ea typeface="+mn-ea"/>
              <a:cs typeface="+mn-cs"/>
            </a:endParaRPr>
          </a:p>
          <a:p>
            <a:pPr marL="408178" marR="0" lvl="0" indent="-40817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Quality driven organization – 0 ppm</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ISO 9001:2015 / IATF16949 Certification</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Failure Mode Effects Analysis (FMEA) driven systems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Advanced Product Quality Planning (APQP) driven flawless launch</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5" name="Picture 2" descr="1661ff67059edf44e5a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30583" y="825501"/>
            <a:ext cx="2032000" cy="1523999"/>
          </a:xfrm>
          <a:prstGeom prst="rect">
            <a:avLst/>
          </a:prstGeom>
          <a:noFill/>
          <a:ln w="2857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20000" y="2333575"/>
            <a:ext cx="2853165" cy="348878"/>
          </a:xfrm>
          <a:prstGeom prst="rect">
            <a:avLst/>
          </a:prstGeom>
          <a:noFill/>
        </p:spPr>
        <p:txBody>
          <a:bodyPr wrap="squar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prstClr val="black"/>
                </a:solidFill>
                <a:effectLst/>
                <a:uLnTx/>
                <a:uFillTx/>
                <a:latin typeface="Century Gothic"/>
                <a:ea typeface="+mn-ea"/>
                <a:cs typeface="+mn-cs"/>
              </a:rPr>
              <a:t>Passenger Airbag Harness</a:t>
            </a:r>
          </a:p>
        </p:txBody>
      </p:sp>
      <p:pic>
        <p:nvPicPr>
          <p:cNvPr id="16" name="Picture 3" descr="1661ff6887d6542ca6b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488090" y="2714576"/>
            <a:ext cx="2031999" cy="1523999"/>
          </a:xfrm>
          <a:prstGeom prst="rect">
            <a:avLst/>
          </a:prstGeom>
          <a:noFill/>
          <a:ln w="2857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208701" y="4238575"/>
            <a:ext cx="2590774" cy="348878"/>
          </a:xfrm>
          <a:prstGeom prst="rect">
            <a:avLst/>
          </a:prstGeom>
          <a:noFill/>
        </p:spPr>
        <p:txBody>
          <a:bodyPr wrap="non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prstClr val="black"/>
                </a:solidFill>
                <a:effectLst/>
                <a:uLnTx/>
                <a:uFillTx/>
                <a:latin typeface="Century Gothic"/>
                <a:ea typeface="+mn-ea"/>
                <a:cs typeface="+mn-cs"/>
              </a:rPr>
              <a:t>Steering Wheel Harness</a:t>
            </a:r>
          </a:p>
        </p:txBody>
      </p:sp>
      <p:pic>
        <p:nvPicPr>
          <p:cNvPr id="18" name="Picture 4" descr="1661ff6982b1a98a56a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21403" y="4632124"/>
            <a:ext cx="2050360" cy="1537770"/>
          </a:xfrm>
          <a:prstGeom prst="rect">
            <a:avLst/>
          </a:prstGeom>
          <a:noFill/>
          <a:ln w="2857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078208" y="6143575"/>
            <a:ext cx="1936749" cy="348878"/>
          </a:xfrm>
          <a:prstGeom prst="rect">
            <a:avLst/>
          </a:prstGeom>
          <a:noFill/>
        </p:spPr>
        <p:txBody>
          <a:bodyPr wrap="non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1667" b="0" i="0" u="none" strike="noStrike" kern="1200" cap="none" spc="0" normalizeH="0" baseline="0" noProof="0" dirty="0">
                <a:ln>
                  <a:noFill/>
                </a:ln>
                <a:solidFill>
                  <a:prstClr val="black"/>
                </a:solidFill>
                <a:effectLst/>
                <a:uLnTx/>
                <a:uFillTx/>
                <a:latin typeface="Century Gothic"/>
                <a:ea typeface="+mn-ea"/>
                <a:cs typeface="+mn-cs"/>
              </a:rPr>
              <a:t>Seat Belt Harness</a:t>
            </a:r>
          </a:p>
        </p:txBody>
      </p:sp>
      <p:pic>
        <p:nvPicPr>
          <p:cNvPr id="17" name="Picture 16" descr="Picture says telamon industrail"/>
          <p:cNvPicPr>
            <a:picLocks noChangeAspect="1"/>
          </p:cNvPicPr>
          <p:nvPr/>
        </p:nvPicPr>
        <p:blipFill rotWithShape="1">
          <a:blip r:embed="rId6"/>
          <a:srcRect l="1" t="15087" r="2049" b="22675"/>
          <a:stretch/>
        </p:blipFill>
        <p:spPr>
          <a:xfrm>
            <a:off x="-178066" y="6292016"/>
            <a:ext cx="3587873" cy="565984"/>
          </a:xfrm>
          <a:prstGeom prst="rect">
            <a:avLst/>
          </a:prstGeom>
        </p:spPr>
      </p:pic>
      <p:sp>
        <p:nvSpPr>
          <p:cNvPr id="13" name="TextBox 12">
            <a:extLst>
              <a:ext uri="{FF2B5EF4-FFF2-40B4-BE49-F238E27FC236}">
                <a16:creationId xmlns:a16="http://schemas.microsoft.com/office/drawing/2014/main" id="{442A4F31-9EB4-4B46-8DA1-09A964A7E4B3}"/>
              </a:ext>
            </a:extLst>
          </p:cNvPr>
          <p:cNvSpPr txBox="1"/>
          <p:nvPr/>
        </p:nvSpPr>
        <p:spPr>
          <a:xfrm>
            <a:off x="11557000" y="6308344"/>
            <a:ext cx="515375" cy="276999"/>
          </a:xfrm>
          <a:prstGeom prst="rect">
            <a:avLst/>
          </a:prstGeom>
          <a:noFill/>
        </p:spPr>
        <p:txBody>
          <a:bodyPr wrap="squar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BAE"/>
                </a:solidFill>
                <a:effectLst/>
                <a:uLnTx/>
                <a:uFillTx/>
                <a:latin typeface="Century Gothic" charset="0"/>
                <a:ea typeface="Century Gothic" charset="0"/>
                <a:cs typeface="Century Gothic" charset="0"/>
              </a:rPr>
              <a:t>18</a:t>
            </a:r>
          </a:p>
        </p:txBody>
      </p:sp>
      <p:sp>
        <p:nvSpPr>
          <p:cNvPr id="14" name="TextBox 13">
            <a:extLst>
              <a:ext uri="{FF2B5EF4-FFF2-40B4-BE49-F238E27FC236}">
                <a16:creationId xmlns:a16="http://schemas.microsoft.com/office/drawing/2014/main" id="{32ABE4C9-4312-4E47-9BC9-0F0745F56B3A}"/>
              </a:ext>
            </a:extLst>
          </p:cNvPr>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Tree>
    <p:extLst>
      <p:ext uri="{BB962C8B-B14F-4D97-AF65-F5344CB8AC3E}">
        <p14:creationId xmlns:p14="http://schemas.microsoft.com/office/powerpoint/2010/main" val="87165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61102"/>
            <a:ext cx="7562892" cy="914400"/>
          </a:xfrm>
        </p:spPr>
        <p:txBody>
          <a:bodyPr/>
          <a:lstStyle/>
          <a:p>
            <a:pPr algn="l"/>
            <a:r>
              <a:rPr lang="en-US" sz="2800" spc="200" dirty="0">
                <a:solidFill>
                  <a:srgbClr val="124BAE"/>
                </a:solidFill>
                <a:latin typeface="Century Gothic" charset="0"/>
                <a:ea typeface="Century Gothic" charset="0"/>
                <a:cs typeface="Century Gothic" charset="0"/>
              </a:rPr>
              <a:t>KITTING &amp; ASSEMBLY BUSINESS LINE </a:t>
            </a:r>
            <a:endParaRPr lang="en-US" sz="2800" dirty="0"/>
          </a:p>
        </p:txBody>
      </p:sp>
      <p:sp>
        <p:nvSpPr>
          <p:cNvPr id="28" name="Content Placeholder 13"/>
          <p:cNvSpPr txBox="1">
            <a:spLocks/>
          </p:cNvSpPr>
          <p:nvPr/>
        </p:nvSpPr>
        <p:spPr>
          <a:xfrm>
            <a:off x="187404" y="1199275"/>
            <a:ext cx="6540500" cy="5276016"/>
          </a:xfrm>
          <a:prstGeom prst="rect">
            <a:avLst/>
          </a:prstGeom>
          <a:noFill/>
        </p:spPr>
        <p:txBody>
          <a:bodyPr vert="horz" lIns="108852" tIns="54426" rIns="108852" bIns="54426" rtlCol="0">
            <a:normAutofit fontScale="92500" lnSpcReduction="20000"/>
          </a:bodyPr>
          <a:lstStyle>
            <a:lvl1pPr marL="489833" indent="-489833" algn="l" defTabSz="1306220" rtl="0" eaLnBrk="1" latinLnBrk="0" hangingPunct="1">
              <a:spcBef>
                <a:spcPct val="20000"/>
              </a:spcBef>
              <a:buClr>
                <a:srgbClr val="124BAE"/>
              </a:buClr>
              <a:buFont typeface="Arial" panose="020B0604020202020204" pitchFamily="34" charset="0"/>
              <a:buChar char="•"/>
              <a:defRPr sz="2400" kern="1200">
                <a:solidFill>
                  <a:schemeClr val="tx1"/>
                </a:solidFill>
                <a:latin typeface="Calibri" panose="020F0502020204030204" pitchFamily="34" charset="0"/>
                <a:ea typeface="+mn-ea"/>
                <a:cs typeface="+mn-cs"/>
              </a:defRPr>
            </a:lvl1pPr>
            <a:lvl2pPr marL="1061304" indent="-408194" algn="l" defTabSz="1306220" rtl="0" eaLnBrk="1" latinLnBrk="0" hangingPunct="1">
              <a:spcBef>
                <a:spcPct val="20000"/>
              </a:spcBef>
              <a:buClr>
                <a:srgbClr val="124BAE"/>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632776" indent="-326555" algn="l" defTabSz="1306220" rtl="0" eaLnBrk="1" latinLnBrk="0" hangingPunct="1">
              <a:spcBef>
                <a:spcPct val="20000"/>
              </a:spcBef>
              <a:buClr>
                <a:srgbClr val="124BAE"/>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2285886" indent="-326555" algn="l" defTabSz="1306220" rtl="0" eaLnBrk="1" latinLnBrk="0" hangingPunct="1">
              <a:spcBef>
                <a:spcPct val="20000"/>
              </a:spcBef>
              <a:buClr>
                <a:srgbClr val="124BAE"/>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938996" indent="-326555" algn="l" defTabSz="1306220" rtl="0" eaLnBrk="1" latinLnBrk="0" hangingPunct="1">
              <a:spcBef>
                <a:spcPct val="20000"/>
              </a:spcBef>
              <a:buClr>
                <a:srgbClr val="124BAE"/>
              </a:buClr>
              <a:buFont typeface="Arial" panose="020B0604020202020204" pitchFamily="34" charset="0"/>
              <a:buChar char="»"/>
              <a:defRPr sz="2900" kern="1200">
                <a:solidFill>
                  <a:schemeClr val="tx1"/>
                </a:solidFill>
                <a:latin typeface="Century Gothic" panose="020B0502020202020204" pitchFamily="34" charset="0"/>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a:lstStyle>
          <a:p>
            <a:pPr marL="408178" marR="0" lvl="0" indent="-40817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Light Industrial Kitting and Assembly</a:t>
            </a:r>
            <a:br>
              <a:rPr kumimoji="0" lang="en-US" sz="2333" b="0" i="0" u="none" strike="noStrike" kern="1200" cap="none" spc="0" normalizeH="0" baseline="0" noProof="0" dirty="0">
                <a:ln>
                  <a:noFill/>
                </a:ln>
                <a:solidFill>
                  <a:prstClr val="black"/>
                </a:solidFill>
                <a:effectLst/>
                <a:uLnTx/>
                <a:uFillTx/>
                <a:latin typeface="Century Gothic"/>
                <a:ea typeface="+mn-ea"/>
                <a:cs typeface="+mn-cs"/>
              </a:rPr>
            </a:br>
            <a:endParaRPr kumimoji="0" lang="en-US" sz="2333" b="0" i="0" u="none" strike="noStrike" kern="1200" cap="none" spc="0" normalizeH="0" baseline="0" noProof="0" dirty="0">
              <a:ln>
                <a:noFill/>
              </a:ln>
              <a:solidFill>
                <a:prstClr val="black"/>
              </a:solidFill>
              <a:effectLst/>
              <a:uLnTx/>
              <a:uFillTx/>
              <a:latin typeface="Century Gothic"/>
              <a:ea typeface="+mn-ea"/>
              <a:cs typeface="+mn-cs"/>
            </a:endParaRPr>
          </a:p>
          <a:p>
            <a:pPr marL="408178" marR="0" lvl="0" indent="-40817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IATF 16949:2016 Certification</a:t>
            </a:r>
          </a:p>
          <a:p>
            <a:pPr marL="544237" marR="0" lvl="1" indent="0"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408178" marR="0" lvl="0" indent="-40817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Kitting </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400+ unique kits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917" b="0" i="0" u="none" strike="noStrike" kern="1200" cap="none" spc="0" normalizeH="0" baseline="0" noProof="0" dirty="0">
                <a:ln>
                  <a:noFill/>
                </a:ln>
                <a:solidFill>
                  <a:srgbClr val="06AE46"/>
                </a:solidFill>
                <a:effectLst/>
                <a:uLnTx/>
                <a:uFillTx/>
                <a:latin typeface="Century Gothic"/>
                <a:ea typeface="+mn-ea"/>
                <a:cs typeface="+mn-cs"/>
              </a:rPr>
              <a:t>2,000+</a:t>
            </a:r>
            <a:r>
              <a:rPr kumimoji="0" lang="en-US" sz="2167" b="0" i="0" u="none" strike="noStrike" kern="1200" cap="none" spc="0" normalizeH="0" baseline="0" noProof="0" dirty="0">
                <a:ln>
                  <a:noFill/>
                </a:ln>
                <a:solidFill>
                  <a:prstClr val="black"/>
                </a:solidFill>
                <a:effectLst/>
                <a:uLnTx/>
                <a:uFillTx/>
                <a:latin typeface="Century Gothic"/>
                <a:ea typeface="+mn-ea"/>
                <a:cs typeface="+mn-cs"/>
              </a:rPr>
              <a:t> components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Low volume/high mix capability</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Custom packaging capability</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endParaRPr kumimoji="0" lang="en-US" sz="2167" b="0" i="0" u="none" strike="noStrike" kern="1200" cap="none" spc="0" normalizeH="0" baseline="0" noProof="0" dirty="0">
              <a:ln>
                <a:noFill/>
              </a:ln>
              <a:solidFill>
                <a:prstClr val="black"/>
              </a:solidFill>
              <a:effectLst/>
              <a:uLnTx/>
              <a:uFillTx/>
              <a:latin typeface="Century Gothic"/>
              <a:ea typeface="+mn-ea"/>
              <a:cs typeface="+mn-cs"/>
            </a:endParaRPr>
          </a:p>
          <a:p>
            <a:pPr marL="408178" marR="0" lvl="0" indent="-40817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333" b="0" i="0" u="none" strike="noStrike" kern="1200" cap="none" spc="0" normalizeH="0" baseline="0" noProof="0" dirty="0">
                <a:ln>
                  <a:noFill/>
                </a:ln>
                <a:solidFill>
                  <a:prstClr val="black"/>
                </a:solidFill>
                <a:effectLst/>
                <a:uLnTx/>
                <a:uFillTx/>
                <a:latin typeface="Century Gothic"/>
                <a:ea typeface="+mn-ea"/>
                <a:cs typeface="+mn-cs"/>
              </a:rPr>
              <a:t>Assembly</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Air intake assemblies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Filter head assemblies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Valve cover assemblies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Camshaft gear assemblies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r>
              <a:rPr kumimoji="0" lang="en-US" sz="2167" b="0" i="0" u="none" strike="noStrike" kern="1200" cap="none" spc="0" normalizeH="0" baseline="0" noProof="0" dirty="0">
                <a:ln>
                  <a:noFill/>
                </a:ln>
                <a:solidFill>
                  <a:prstClr val="black"/>
                </a:solidFill>
                <a:effectLst/>
                <a:uLnTx/>
                <a:uFillTx/>
                <a:latin typeface="Century Gothic"/>
                <a:ea typeface="+mn-ea"/>
                <a:cs typeface="+mn-cs"/>
              </a:rPr>
              <a:t>Other light duty sub-assemblies</a:t>
            </a:r>
          </a:p>
          <a:p>
            <a:pPr marL="884385" marR="0" lvl="1" indent="-340148" algn="l" defTabSz="1088473" rtl="0" eaLnBrk="1" fontAlgn="auto" latinLnBrk="0" hangingPunct="1">
              <a:lnSpc>
                <a:spcPct val="100000"/>
              </a:lnSpc>
              <a:spcBef>
                <a:spcPct val="20000"/>
              </a:spcBef>
              <a:spcAft>
                <a:spcPts val="0"/>
              </a:spcAft>
              <a:buClr>
                <a:srgbClr val="124BAE"/>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14" name="Picture 13" descr="Picture of a kitting and assembly facto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309" t="5414" r="26518" b="46745"/>
          <a:stretch/>
        </p:blipFill>
        <p:spPr bwMode="auto">
          <a:xfrm>
            <a:off x="5270500" y="1604152"/>
            <a:ext cx="3793760" cy="201534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Picture of the assembly part of the manufacturing operation"/>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4000" contrast="42000"/>
                    </a14:imgEffect>
                  </a14:imgLayer>
                </a14:imgProps>
              </a:ext>
              <a:ext uri="{28A0092B-C50C-407E-A947-70E740481C1C}">
                <a14:useLocalDpi xmlns:a14="http://schemas.microsoft.com/office/drawing/2010/main" val="0"/>
              </a:ext>
            </a:extLst>
          </a:blip>
          <a:srcRect/>
          <a:stretch>
            <a:fillRect/>
          </a:stretch>
        </p:blipFill>
        <p:spPr bwMode="auto">
          <a:xfrm>
            <a:off x="9152273" y="1604152"/>
            <a:ext cx="2687132" cy="201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descr="Picture of some of the parts used in the maunfactoring process of industrial kitting."/>
          <p:cNvGrpSpPr/>
          <p:nvPr/>
        </p:nvGrpSpPr>
        <p:grpSpPr>
          <a:xfrm>
            <a:off x="5461000" y="4000500"/>
            <a:ext cx="6162613" cy="1870022"/>
            <a:chOff x="6625665" y="4709668"/>
            <a:chExt cx="7395135" cy="2244026"/>
          </a:xfrm>
        </p:grpSpPr>
        <p:pic>
          <p:nvPicPr>
            <p:cNvPr id="20" name="Picture 19" descr="Picture of some of the parts used in the maunfactoring process of industrial kitting."/>
            <p:cNvPicPr>
              <a:picLocks noChangeAspect="1"/>
            </p:cNvPicPr>
            <p:nvPr/>
          </p:nvPicPr>
          <p:blipFill>
            <a:blip r:embed="rId6"/>
            <a:stretch>
              <a:fillRect/>
            </a:stretch>
          </p:blipFill>
          <p:spPr>
            <a:xfrm>
              <a:off x="9217636" y="4709668"/>
              <a:ext cx="4803164" cy="2243287"/>
            </a:xfrm>
            <a:prstGeom prst="rect">
              <a:avLst/>
            </a:prstGeom>
            <a:ln>
              <a:noFill/>
            </a:ln>
          </p:spPr>
        </p:pic>
        <p:pic>
          <p:nvPicPr>
            <p:cNvPr id="21" name="Picture 9" descr="Picture of some of the parts used in the maunfactoring process of industrial kit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5665" y="4709668"/>
              <a:ext cx="2591971" cy="2244026"/>
            </a:xfrm>
            <a:prstGeom prst="rect">
              <a:avLst/>
            </a:prstGeom>
            <a:ln>
              <a:noFill/>
            </a:ln>
            <a:extLst>
              <a:ext uri="{909E8E84-426E-40DD-AFC4-6F175D3DCCD1}">
                <a14:hiddenFill xmlns:a14="http://schemas.microsoft.com/office/drawing/2010/main">
                  <a:solidFill>
                    <a:srgbClr val="FFFFFF"/>
                  </a:solidFill>
                </a14:hiddenFill>
              </a:ext>
            </a:extLst>
          </p:spPr>
        </p:pic>
      </p:grpSp>
      <p:pic>
        <p:nvPicPr>
          <p:cNvPr id="17" name="Picture 16" descr="Pictrue says telamon industrail"/>
          <p:cNvPicPr>
            <a:picLocks noChangeAspect="1"/>
          </p:cNvPicPr>
          <p:nvPr/>
        </p:nvPicPr>
        <p:blipFill rotWithShape="1">
          <a:blip r:embed="rId8"/>
          <a:srcRect l="1" t="15087" r="4993" b="30307"/>
          <a:stretch/>
        </p:blipFill>
        <p:spPr>
          <a:xfrm>
            <a:off x="-178066" y="6292016"/>
            <a:ext cx="3480066" cy="496583"/>
          </a:xfrm>
          <a:prstGeom prst="rect">
            <a:avLst/>
          </a:prstGeom>
        </p:spPr>
      </p:pic>
      <p:sp>
        <p:nvSpPr>
          <p:cNvPr id="34" name="TextBox 33"/>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
        <p:nvSpPr>
          <p:cNvPr id="12" name="TextBox 11">
            <a:extLst>
              <a:ext uri="{FF2B5EF4-FFF2-40B4-BE49-F238E27FC236}">
                <a16:creationId xmlns:a16="http://schemas.microsoft.com/office/drawing/2014/main" id="{442A4F31-9EB4-4B46-8DA1-09A964A7E4B3}"/>
              </a:ext>
            </a:extLst>
          </p:cNvPr>
          <p:cNvSpPr txBox="1"/>
          <p:nvPr/>
        </p:nvSpPr>
        <p:spPr>
          <a:xfrm>
            <a:off x="11578733" y="6308344"/>
            <a:ext cx="354584" cy="276999"/>
          </a:xfrm>
          <a:prstGeom prst="rect">
            <a:avLst/>
          </a:prstGeom>
          <a:noFill/>
        </p:spPr>
        <p:txBody>
          <a:bodyPr wrap="none"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24BAE"/>
                </a:solidFill>
                <a:effectLst/>
                <a:uLnTx/>
                <a:uFillTx/>
                <a:latin typeface="Century Gothic" charset="0"/>
                <a:ea typeface="Century Gothic" charset="0"/>
                <a:cs typeface="Century Gothic" charset="0"/>
              </a:rPr>
              <a:t>19</a:t>
            </a:r>
          </a:p>
        </p:txBody>
      </p:sp>
    </p:spTree>
    <p:extLst>
      <p:ext uri="{BB962C8B-B14F-4D97-AF65-F5344CB8AC3E}">
        <p14:creationId xmlns:p14="http://schemas.microsoft.com/office/powerpoint/2010/main" val="48292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5805" y="1050513"/>
            <a:ext cx="7562892" cy="914400"/>
          </a:xfrm>
        </p:spPr>
        <p:txBody>
          <a:bodyPr/>
          <a:lstStyle/>
          <a:p>
            <a:pPr algn="ctr" defTabSz="1088473"/>
            <a:r>
              <a:rPr lang="en-US" sz="4500" spc="100" dirty="0" smtClean="0">
                <a:solidFill>
                  <a:srgbClr val="124BAE"/>
                </a:solidFill>
                <a:latin typeface="Century Gothic" charset="0"/>
                <a:ea typeface="Century Gothic" charset="0"/>
                <a:cs typeface="Century Gothic" charset="0"/>
              </a:rPr>
              <a:t>SUPPLY CHAIN</a:t>
            </a:r>
            <a:r>
              <a:rPr lang="en-US" sz="5400" spc="100" dirty="0">
                <a:solidFill>
                  <a:srgbClr val="124BAE"/>
                </a:solidFill>
                <a:latin typeface="Century Gothic" charset="0"/>
                <a:ea typeface="Century Gothic" charset="0"/>
                <a:cs typeface="Century Gothic" charset="0"/>
              </a:rPr>
              <a:t/>
            </a:r>
            <a:br>
              <a:rPr lang="en-US" sz="5400" spc="100" dirty="0">
                <a:solidFill>
                  <a:srgbClr val="124BAE"/>
                </a:solidFill>
                <a:latin typeface="Century Gothic" charset="0"/>
                <a:ea typeface="Century Gothic" charset="0"/>
                <a:cs typeface="Century Gothic" charset="0"/>
              </a:rPr>
            </a:br>
            <a:r>
              <a:rPr lang="en-US" sz="3000" spc="100" dirty="0">
                <a:solidFill>
                  <a:srgbClr val="124BAE"/>
                </a:solidFill>
                <a:latin typeface="Century Gothic" charset="0"/>
                <a:ea typeface="Century Gothic" charset="0"/>
                <a:cs typeface="Century Gothic" charset="0"/>
              </a:rPr>
              <a:t>Factors &amp; the Impact of </a:t>
            </a:r>
            <a:r>
              <a:rPr lang="en-US" sz="3000" spc="100" dirty="0" smtClean="0">
                <a:solidFill>
                  <a:srgbClr val="124BAE"/>
                </a:solidFill>
                <a:latin typeface="Century Gothic" charset="0"/>
                <a:ea typeface="Century Gothic" charset="0"/>
                <a:cs typeface="Century Gothic" charset="0"/>
              </a:rPr>
              <a:t/>
            </a:r>
            <a:br>
              <a:rPr lang="en-US" sz="3000" spc="100" dirty="0" smtClean="0">
                <a:solidFill>
                  <a:srgbClr val="124BAE"/>
                </a:solidFill>
                <a:latin typeface="Century Gothic" charset="0"/>
                <a:ea typeface="Century Gothic" charset="0"/>
                <a:cs typeface="Century Gothic" charset="0"/>
              </a:rPr>
            </a:br>
            <a:r>
              <a:rPr lang="en-US" sz="3000" spc="100" dirty="0" smtClean="0">
                <a:solidFill>
                  <a:srgbClr val="124BAE"/>
                </a:solidFill>
                <a:latin typeface="Century Gothic" charset="0"/>
                <a:ea typeface="Century Gothic" charset="0"/>
                <a:cs typeface="Century Gothic" charset="0"/>
              </a:rPr>
              <a:t>Ethics</a:t>
            </a:r>
            <a:r>
              <a:rPr lang="en-US" sz="3000" spc="100" dirty="0">
                <a:solidFill>
                  <a:srgbClr val="124BAE"/>
                </a:solidFill>
                <a:latin typeface="Century Gothic" charset="0"/>
                <a:ea typeface="Century Gothic" charset="0"/>
                <a:cs typeface="Century Gothic" charset="0"/>
              </a:rPr>
              <a:t/>
            </a:r>
            <a:br>
              <a:rPr lang="en-US" sz="3000" spc="100" dirty="0">
                <a:solidFill>
                  <a:srgbClr val="124BAE"/>
                </a:solidFill>
                <a:latin typeface="Century Gothic" charset="0"/>
                <a:ea typeface="Century Gothic" charset="0"/>
                <a:cs typeface="Century Gothic" charset="0"/>
              </a:rPr>
            </a:br>
            <a:endParaRPr lang="en-US" sz="3000" dirty="0"/>
          </a:p>
        </p:txBody>
      </p:sp>
      <p:pic>
        <p:nvPicPr>
          <p:cNvPr id="22" name="Picture 21"/>
          <p:cNvPicPr>
            <a:picLocks noChangeAspect="1"/>
          </p:cNvPicPr>
          <p:nvPr/>
        </p:nvPicPr>
        <p:blipFill>
          <a:blip r:embed="rId2"/>
          <a:stretch>
            <a:fillRect/>
          </a:stretch>
        </p:blipFill>
        <p:spPr>
          <a:xfrm>
            <a:off x="2730500" y="952500"/>
            <a:ext cx="440627" cy="402263"/>
          </a:xfrm>
          <a:prstGeom prst="rect">
            <a:avLst/>
          </a:prstGeom>
        </p:spPr>
      </p:pic>
      <p:sp>
        <p:nvSpPr>
          <p:cNvPr id="39" name="TextBox 38">
            <a:extLst>
              <a:ext uri="{FF2B5EF4-FFF2-40B4-BE49-F238E27FC236}">
                <a16:creationId xmlns:a16="http://schemas.microsoft.com/office/drawing/2014/main" id="{FE416860-930C-4318-8C7D-2E92951FAA8B}"/>
              </a:ext>
            </a:extLst>
          </p:cNvPr>
          <p:cNvSpPr txBox="1"/>
          <p:nvPr/>
        </p:nvSpPr>
        <p:spPr>
          <a:xfrm>
            <a:off x="620368" y="2771370"/>
            <a:ext cx="5423785" cy="1424559"/>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F79646"/>
                </a:solidFill>
                <a:effectLst/>
                <a:uLnTx/>
                <a:uFillTx/>
                <a:latin typeface="Century Gothic" charset="0"/>
                <a:ea typeface="Century Gothic" charset="0"/>
                <a:cs typeface="Century Gothic" charset="0"/>
              </a:rPr>
              <a:t>INBOUND – Managing Suppliers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Quality</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Safety</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Value vs. Costs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Ethics vs. Compliance</a:t>
            </a:r>
          </a:p>
        </p:txBody>
      </p:sp>
      <p:sp>
        <p:nvSpPr>
          <p:cNvPr id="40" name="TextBox 39">
            <a:extLst>
              <a:ext uri="{FF2B5EF4-FFF2-40B4-BE49-F238E27FC236}">
                <a16:creationId xmlns:a16="http://schemas.microsoft.com/office/drawing/2014/main" id="{4F670FB4-7461-40C1-914A-DFBCB90CC235}"/>
              </a:ext>
            </a:extLst>
          </p:cNvPr>
          <p:cNvSpPr txBox="1"/>
          <p:nvPr/>
        </p:nvSpPr>
        <p:spPr>
          <a:xfrm>
            <a:off x="6689350" y="2771370"/>
            <a:ext cx="5124665" cy="2024723"/>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EC1D24"/>
                </a:solidFill>
                <a:effectLst/>
                <a:uLnTx/>
                <a:uFillTx/>
                <a:latin typeface="Century Gothic" charset="0"/>
                <a:ea typeface="Century Gothic" charset="0"/>
                <a:cs typeface="Century Gothic" charset="0"/>
              </a:rPr>
              <a:t>OUTBOUND – Being A Supplier</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Warranties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Liability</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Productivity</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OTD</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PPM</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2" name="TextBox 1"/>
          <p:cNvSpPr txBox="1"/>
          <p:nvPr/>
        </p:nvSpPr>
        <p:spPr>
          <a:xfrm>
            <a:off x="1241895" y="5017774"/>
            <a:ext cx="9390712" cy="707886"/>
          </a:xfrm>
          <a:prstGeom prst="rect">
            <a:avLst/>
          </a:prstGeom>
          <a:noFill/>
        </p:spPr>
        <p:txBody>
          <a:bodyPr wrap="non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entury Gothic"/>
                <a:ea typeface="+mn-ea"/>
                <a:cs typeface="+mn-cs"/>
              </a:rPr>
              <a:t>In our business ethics translates into performance and </a:t>
            </a:r>
          </a:p>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entury Gothic"/>
                <a:ea typeface="+mn-ea"/>
                <a:cs typeface="+mn-cs"/>
              </a:rPr>
              <a:t>reliability and more often than not safety; there is no room for compromise</a:t>
            </a:r>
          </a:p>
        </p:txBody>
      </p:sp>
      <p:sp>
        <p:nvSpPr>
          <p:cNvPr id="43" name="TextBox 42">
            <a:extLst>
              <a:ext uri="{FF2B5EF4-FFF2-40B4-BE49-F238E27FC236}">
                <a16:creationId xmlns:a16="http://schemas.microsoft.com/office/drawing/2014/main" id="{442A4F31-9EB4-4B46-8DA1-09A964A7E4B3}"/>
              </a:ext>
            </a:extLst>
          </p:cNvPr>
          <p:cNvSpPr txBox="1"/>
          <p:nvPr/>
        </p:nvSpPr>
        <p:spPr>
          <a:xfrm>
            <a:off x="10450287" y="6308344"/>
            <a:ext cx="1393263" cy="276999"/>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6</a:t>
            </a:r>
          </a:p>
        </p:txBody>
      </p:sp>
      <p:sp>
        <p:nvSpPr>
          <p:cNvPr id="28" name="TextBox 27"/>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Tree>
    <p:extLst>
      <p:ext uri="{BB962C8B-B14F-4D97-AF65-F5344CB8AC3E}">
        <p14:creationId xmlns:p14="http://schemas.microsoft.com/office/powerpoint/2010/main" val="35928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8054" y="1047761"/>
            <a:ext cx="7562892" cy="914400"/>
          </a:xfrm>
        </p:spPr>
        <p:txBody>
          <a:bodyPr/>
          <a:lstStyle/>
          <a:p>
            <a:pPr algn="ctr"/>
            <a:r>
              <a:rPr lang="en-US" sz="4500" spc="100" dirty="0">
                <a:solidFill>
                  <a:srgbClr val="124BAE"/>
                </a:solidFill>
                <a:latin typeface="Century Gothic" charset="0"/>
                <a:ea typeface="Century Gothic" charset="0"/>
                <a:cs typeface="Century Gothic" charset="0"/>
              </a:rPr>
              <a:t>Impact of Regulatory &amp; Federal Policy on Ethics</a:t>
            </a:r>
            <a:br>
              <a:rPr lang="en-US" sz="4500" spc="100" dirty="0">
                <a:solidFill>
                  <a:srgbClr val="124BAE"/>
                </a:solidFill>
                <a:latin typeface="Century Gothic" charset="0"/>
                <a:ea typeface="Century Gothic" charset="0"/>
                <a:cs typeface="Century Gothic" charset="0"/>
              </a:rPr>
            </a:br>
            <a:endParaRPr lang="en-US" sz="4500" dirty="0"/>
          </a:p>
        </p:txBody>
      </p:sp>
      <p:sp>
        <p:nvSpPr>
          <p:cNvPr id="39" name="TextBox 38">
            <a:extLst>
              <a:ext uri="{FF2B5EF4-FFF2-40B4-BE49-F238E27FC236}">
                <a16:creationId xmlns:a16="http://schemas.microsoft.com/office/drawing/2014/main" id="{FE416860-930C-4318-8C7D-2E92951FAA8B}"/>
              </a:ext>
            </a:extLst>
          </p:cNvPr>
          <p:cNvSpPr txBox="1"/>
          <p:nvPr/>
        </p:nvSpPr>
        <p:spPr>
          <a:xfrm>
            <a:off x="620367" y="2771370"/>
            <a:ext cx="5539133" cy="1886224"/>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F79646"/>
                </a:solidFill>
                <a:effectLst/>
                <a:uLnTx/>
                <a:uFillTx/>
                <a:latin typeface="Century Gothic" charset="0"/>
                <a:ea typeface="Century Gothic" charset="0"/>
                <a:cs typeface="Century Gothic" charset="0"/>
              </a:rPr>
              <a:t>GOOD POLICY - Vetted</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Sets fair standards across the board</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Accents the right way to do business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Levels the playing field for all players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May have short term cost impacts, but drives a new and better standard for the long game</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Compliance = Ethics</a:t>
            </a:r>
          </a:p>
        </p:txBody>
      </p:sp>
      <p:sp>
        <p:nvSpPr>
          <p:cNvPr id="40" name="TextBox 39">
            <a:extLst>
              <a:ext uri="{FF2B5EF4-FFF2-40B4-BE49-F238E27FC236}">
                <a16:creationId xmlns:a16="http://schemas.microsoft.com/office/drawing/2014/main" id="{4F670FB4-7461-40C1-914A-DFBCB90CC235}"/>
              </a:ext>
            </a:extLst>
          </p:cNvPr>
          <p:cNvSpPr txBox="1"/>
          <p:nvPr/>
        </p:nvSpPr>
        <p:spPr>
          <a:xfrm>
            <a:off x="6689350" y="2771370"/>
            <a:ext cx="5124665" cy="2024723"/>
          </a:xfrm>
          <a:prstGeom prst="rect">
            <a:avLst/>
          </a:prstGeom>
          <a:noFill/>
        </p:spPr>
        <p:txBody>
          <a:bodyPr wrap="square" lIns="130622" tIns="65311" rIns="130622" bIns="65311" rtlCol="0">
            <a:spAutoFit/>
          </a:bodyPr>
          <a:lstStyle/>
          <a:p>
            <a:pPr marL="0" marR="0" lvl="0" indent="0" algn="l" defTabSz="108847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a:ln>
                  <a:noFill/>
                </a:ln>
                <a:solidFill>
                  <a:srgbClr val="EC1D24"/>
                </a:solidFill>
                <a:effectLst/>
                <a:uLnTx/>
                <a:uFillTx/>
                <a:latin typeface="Century Gothic" charset="0"/>
                <a:ea typeface="Century Gothic" charset="0"/>
                <a:cs typeface="Century Gothic" charset="0"/>
              </a:rPr>
              <a:t>POOR POLICY* – </a:t>
            </a:r>
            <a:r>
              <a:rPr kumimoji="0" lang="en-US" sz="2400" b="1" i="0" u="none" strike="noStrike" kern="1200" cap="none" spc="100" normalizeH="0" baseline="0" noProof="0" dirty="0" err="1">
                <a:ln>
                  <a:noFill/>
                </a:ln>
                <a:solidFill>
                  <a:srgbClr val="EC1D24"/>
                </a:solidFill>
                <a:effectLst/>
                <a:uLnTx/>
                <a:uFillTx/>
                <a:latin typeface="Century Gothic" charset="0"/>
                <a:ea typeface="Century Gothic" charset="0"/>
                <a:cs typeface="Century Gothic" charset="0"/>
              </a:rPr>
              <a:t>Unvetted</a:t>
            </a:r>
            <a:r>
              <a:rPr kumimoji="0" lang="en-US" sz="2400" b="1" i="0" u="none" strike="noStrike" kern="1200" cap="none" spc="100" normalizeH="0" baseline="0" noProof="0" dirty="0">
                <a:ln>
                  <a:noFill/>
                </a:ln>
                <a:solidFill>
                  <a:srgbClr val="EC1D24"/>
                </a:solidFill>
                <a:effectLst/>
                <a:uLnTx/>
                <a:uFillTx/>
                <a:latin typeface="Century Gothic" charset="0"/>
                <a:ea typeface="Century Gothic" charset="0"/>
                <a:cs typeface="Century Gothic" charset="0"/>
              </a:rPr>
              <a:t> </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Could affect costs either way</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Could make life easier or more complex</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Could provide fewer or greater constraints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rPr>
              <a:t>May tempt one to take short cuts and do the wrong thing for short term gains</a:t>
            </a:r>
          </a:p>
          <a:p>
            <a:pPr marL="380985" marR="0" lvl="0" indent="-380985" algn="l" defTabSz="108847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100" normalizeH="0" baseline="0" noProof="0" dirty="0">
              <a:ln>
                <a:noFill/>
              </a:ln>
              <a:solidFill>
                <a:prstClr val="black"/>
              </a:solidFill>
              <a:effectLst/>
              <a:uLnTx/>
              <a:uFillTx/>
              <a:latin typeface="Century Gothic" charset="0"/>
              <a:ea typeface="Century Gothic" charset="0"/>
              <a:cs typeface="Century Gothic" charset="0"/>
            </a:endParaRPr>
          </a:p>
        </p:txBody>
      </p:sp>
      <p:sp>
        <p:nvSpPr>
          <p:cNvPr id="2" name="TextBox 1"/>
          <p:cNvSpPr txBox="1"/>
          <p:nvPr/>
        </p:nvSpPr>
        <p:spPr>
          <a:xfrm>
            <a:off x="1294613" y="5068789"/>
            <a:ext cx="9158277" cy="759310"/>
          </a:xfrm>
          <a:prstGeom prst="rect">
            <a:avLst/>
          </a:prstGeom>
          <a:noFill/>
        </p:spPr>
        <p:txBody>
          <a:bodyPr wrap="none" rtlCol="0">
            <a:spAutoFit/>
          </a:bodyPr>
          <a:lstStyle/>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2167" b="0" i="1" u="none" strike="noStrike" kern="1200" cap="none" spc="0" normalizeH="0" baseline="0" noProof="0" dirty="0">
                <a:ln>
                  <a:noFill/>
                </a:ln>
                <a:solidFill>
                  <a:prstClr val="black"/>
                </a:solidFill>
                <a:effectLst/>
                <a:uLnTx/>
                <a:uFillTx/>
                <a:latin typeface="Century Gothic"/>
                <a:ea typeface="+mn-ea"/>
                <a:cs typeface="+mn-cs"/>
              </a:rPr>
              <a:t>*The “right” choices will benefit your business over the long run; </a:t>
            </a:r>
          </a:p>
          <a:p>
            <a:pPr marL="0" marR="0" lvl="0" indent="0" algn="ctr" defTabSz="1088473" rtl="0" eaLnBrk="1" fontAlgn="auto" latinLnBrk="0" hangingPunct="1">
              <a:lnSpc>
                <a:spcPct val="100000"/>
              </a:lnSpc>
              <a:spcBef>
                <a:spcPts val="0"/>
              </a:spcBef>
              <a:spcAft>
                <a:spcPts val="0"/>
              </a:spcAft>
              <a:buClrTx/>
              <a:buSzTx/>
              <a:buFontTx/>
              <a:buNone/>
              <a:tabLst/>
              <a:defRPr/>
            </a:pPr>
            <a:r>
              <a:rPr kumimoji="0" lang="en-US" sz="2167" b="0" i="1" u="none" strike="noStrike" kern="1200" cap="none" spc="0" normalizeH="0" baseline="0" noProof="0" dirty="0">
                <a:ln>
                  <a:noFill/>
                </a:ln>
                <a:solidFill>
                  <a:prstClr val="black"/>
                </a:solidFill>
                <a:effectLst/>
                <a:uLnTx/>
                <a:uFillTx/>
                <a:latin typeface="Century Gothic"/>
                <a:ea typeface="+mn-ea"/>
                <a:cs typeface="+mn-cs"/>
              </a:rPr>
              <a:t>the ball is in your court. Make the right call even if it’s not required. </a:t>
            </a:r>
          </a:p>
        </p:txBody>
      </p:sp>
      <p:sp>
        <p:nvSpPr>
          <p:cNvPr id="43" name="TextBox 42">
            <a:extLst>
              <a:ext uri="{FF2B5EF4-FFF2-40B4-BE49-F238E27FC236}">
                <a16:creationId xmlns:a16="http://schemas.microsoft.com/office/drawing/2014/main" id="{442A4F31-9EB4-4B46-8DA1-09A964A7E4B3}"/>
              </a:ext>
            </a:extLst>
          </p:cNvPr>
          <p:cNvSpPr txBox="1"/>
          <p:nvPr/>
        </p:nvSpPr>
        <p:spPr>
          <a:xfrm>
            <a:off x="10450287" y="6308344"/>
            <a:ext cx="1393263" cy="276999"/>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Century Gothic" charset="0"/>
                <a:ea typeface="Century Gothic" charset="0"/>
                <a:cs typeface="Century Gothic" charset="0"/>
              </a:rPr>
              <a:t>6</a:t>
            </a:r>
          </a:p>
        </p:txBody>
      </p:sp>
      <p:sp>
        <p:nvSpPr>
          <p:cNvPr id="28" name="TextBox 27"/>
          <p:cNvSpPr txBox="1"/>
          <p:nvPr/>
        </p:nvSpPr>
        <p:spPr>
          <a:xfrm>
            <a:off x="6044153" y="6532117"/>
            <a:ext cx="5902166" cy="271934"/>
          </a:xfrm>
          <a:prstGeom prst="rect">
            <a:avLst/>
          </a:prstGeom>
          <a:noFill/>
        </p:spPr>
        <p:txBody>
          <a:bodyPr wrap="square" rtlCol="0">
            <a:spAutoFit/>
          </a:bodyPr>
          <a:lstStyle/>
          <a:p>
            <a:pPr marL="0" marR="0" lvl="0" indent="0" algn="r" defTabSz="1088473" rtl="0" eaLnBrk="1" fontAlgn="auto" latinLnBrk="0" hangingPunct="1">
              <a:lnSpc>
                <a:spcPct val="100000"/>
              </a:lnSpc>
              <a:spcBef>
                <a:spcPts val="0"/>
              </a:spcBef>
              <a:spcAft>
                <a:spcPts val="0"/>
              </a:spcAft>
              <a:buClrTx/>
              <a:buSzTx/>
              <a:buFontTx/>
              <a:buNone/>
              <a:tabLst/>
              <a:defRPr/>
            </a:pPr>
            <a:r>
              <a:rPr kumimoji="0" lang="en-US" sz="1167" b="0" i="0" u="none" strike="noStrike" kern="1200" cap="none" spc="0" normalizeH="0" baseline="0" noProof="0" dirty="0">
                <a:ln>
                  <a:noFill/>
                </a:ln>
                <a:solidFill>
                  <a:prstClr val="black"/>
                </a:solidFill>
                <a:effectLst/>
                <a:uLnTx/>
                <a:uFillTx/>
                <a:latin typeface="Century Gothic"/>
                <a:ea typeface="+mn-ea"/>
                <a:cs typeface="+mn-cs"/>
              </a:rPr>
              <a:t>Telamon Confidential &amp; Proprietary</a:t>
            </a:r>
          </a:p>
        </p:txBody>
      </p:sp>
    </p:spTree>
    <p:extLst>
      <p:ext uri="{BB962C8B-B14F-4D97-AF65-F5344CB8AC3E}">
        <p14:creationId xmlns:p14="http://schemas.microsoft.com/office/powerpoint/2010/main" val="36254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124BAE"/>
      </a:accent1>
      <a:accent2>
        <a:srgbClr val="EC1D24"/>
      </a:accent2>
      <a:accent3>
        <a:srgbClr val="07B14C"/>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129</Paragraphs>
  <Slides>10</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Century Gothic</vt:lpstr>
      <vt:lpstr>Wingdings</vt:lpstr>
      <vt:lpstr>1_Office Theme</vt:lpstr>
      <vt:lpstr>1_Default Design</vt:lpstr>
      <vt:lpstr>PowerPoint Presentation</vt:lpstr>
      <vt:lpstr>WHO ARE WE</vt:lpstr>
      <vt:lpstr> TELAMON BUSINESS UNITS </vt:lpstr>
      <vt:lpstr>COMMON THEMES ACROSS OUR BUSINESSES </vt:lpstr>
      <vt:lpstr>TELECOM SUPPLY CHAIN &amp; PRODUCT INTEGRATION </vt:lpstr>
      <vt:lpstr>WIRE HARNESS BUSINESS LINE</vt:lpstr>
      <vt:lpstr>KITTING &amp; ASSEMBLY BUSINESS LINE </vt:lpstr>
      <vt:lpstr>SUPPLY CHAIN Factors &amp; the Impact of  Ethics </vt:lpstr>
      <vt:lpstr>Impact of Regulatory &amp; Federal Policy on Ethics </vt:lpstr>
      <vt:lpstr>Thank You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2019-08-05T16:33:01Z</dcterms:created>
  <dcterms:modified xsi:type="dcterms:W3CDTF">2019-08-05T16:33:26Z</dcterms:modified>
</cp:coreProperties>
</file>