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  <p:sldMasterId id="2147483661" r:id="rId5"/>
  </p:sldMasterIdLst>
  <p:notesMasterIdLst>
    <p:notesMasterId r:id="rId17"/>
  </p:notesMasterIdLst>
  <p:sldIdLst>
    <p:sldId id="256" r:id="rId6"/>
    <p:sldId id="278" r:id="rId7"/>
    <p:sldId id="269" r:id="rId8"/>
    <p:sldId id="284" r:id="rId9"/>
    <p:sldId id="282" r:id="rId10"/>
    <p:sldId id="281" r:id="rId11"/>
    <p:sldId id="295" r:id="rId12"/>
    <p:sldId id="289" r:id="rId13"/>
    <p:sldId id="293" r:id="rId14"/>
    <p:sldId id="290" r:id="rId15"/>
    <p:sldId id="294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30" autoAdjust="0"/>
    <p:restoredTop sz="93979" autoAdjust="0"/>
  </p:normalViewPr>
  <p:slideViewPr>
    <p:cSldViewPr snapToGrid="0">
      <p:cViewPr varScale="1">
        <p:scale>
          <a:sx n="72" d="100"/>
          <a:sy n="72" d="100"/>
        </p:scale>
        <p:origin x="86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2ADB1-275D-430A-89EE-5C7E6CFF6FF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25628-3A68-42F4-BA86-981817953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2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9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7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37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06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31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5628-3A68-42F4-BA86-9818179531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906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5628-3A68-42F4-BA86-9818179531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554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2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005E26E-BCB2-4FD5-8FD5-81A5EAE94C21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E9B8-0487-42E4-B571-744A3D775783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E32D-1E84-43FD-8158-FFFE757EB0E8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7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0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4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7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5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6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4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C470-CD19-455C-B830-6D252EAD7FE5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4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3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C43C-50D9-4F49-A136-0EFF292F93ED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B1A3-0AEF-4064-A724-D27D660C8653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D0F2-BF66-4A24-9384-A0129B196518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8A6C-4F6B-48D2-BDB0-D7413B3FDB0A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ECED-6ECE-4989-B917-9D4D7E6D3C76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70E1-CB40-488E-8C6F-EF4211DFFCB0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B6AF-9F5C-43BE-879E-CB9514111250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7EE424C-FCA3-4EDD-B274-8E055D649B7D}" type="datetime1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40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2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460" y="0"/>
            <a:ext cx="12192127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74520" indent="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80000"/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f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jf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FDF0794-1B86-42B2-B8C7-F60123E63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0BD1B1-AA22-48F1-B3ED-579CD28460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AA48FC5-3C83-4F1B-BC33-DF0B588F8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Are you prepared for the supply chain of the future?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2"/>
            <a:ext cx="7501650" cy="602303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Carmen Collier</a:t>
            </a:r>
          </a:p>
          <a:p>
            <a:r>
              <a:rPr lang="en-US" dirty="0">
                <a:solidFill>
                  <a:srgbClr val="FFFFFF"/>
                </a:solidFill>
              </a:rPr>
              <a:t>Amazon Program Management- CS ACES Learning &amp; Methodology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2F01714-1A39-4194-BD47-8A9960C599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does the future hold?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84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the Future Supply Chain?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Increased Complexities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Scalability &amp; Agility Demands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Key Metrics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Efficiency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Effectiveness</a:t>
            </a:r>
            <a:endParaRPr lang="en-US" dirty="0"/>
          </a:p>
        </p:txBody>
      </p:sp>
      <p:pic>
        <p:nvPicPr>
          <p:cNvPr id="4" name="Picture 3" descr="Picture adding visual stimulation regarding the future of supply chai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44" y="1780811"/>
            <a:ext cx="6534912" cy="3446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0042" y="5983705"/>
            <a:ext cx="8726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WHAT DO YOU THINK THE FUTURE IS GOING TO BE?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CFD62-C9C6-477F-8778-2E1C58C3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FF003C-EFCC-4912-B5DA-A68A9ACF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590356" cy="4023360"/>
          </a:xfrm>
        </p:spPr>
        <p:txBody>
          <a:bodyPr>
            <a:normAutofit/>
          </a:bodyPr>
          <a:lstStyle/>
          <a:p>
            <a:pPr marL="506413" indent="-506413">
              <a:buFont typeface="Wingdings" panose="05000000000000000000" pitchFamily="2" charset="2"/>
              <a:buChar char="q"/>
            </a:pPr>
            <a:r>
              <a:rPr lang="en-US" sz="2800" dirty="0" smtClean="0"/>
              <a:t>Why so many Supply Chain Disruptions?</a:t>
            </a:r>
            <a:endParaRPr lang="en-US" sz="2800" dirty="0"/>
          </a:p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800" dirty="0" smtClean="0"/>
              <a:t>Are you prepared for Innovation and Technology?</a:t>
            </a:r>
            <a:endParaRPr lang="en-US" sz="2800" dirty="0"/>
          </a:p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800" dirty="0" smtClean="0"/>
              <a:t>How is your data quality?</a:t>
            </a:r>
            <a:endParaRPr lang="en-US" sz="2800" dirty="0"/>
          </a:p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800" dirty="0"/>
              <a:t>What’s </a:t>
            </a:r>
            <a:r>
              <a:rPr lang="en-US" sz="2800" dirty="0" smtClean="0"/>
              <a:t>does the future hold?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98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so many </a:t>
            </a:r>
            <a:r>
              <a:rPr lang="en-US" dirty="0" smtClean="0"/>
              <a:t>Supply </a:t>
            </a:r>
            <a:r>
              <a:rPr lang="en-US" dirty="0"/>
              <a:t>Chain </a:t>
            </a:r>
            <a:r>
              <a:rPr lang="en-US" dirty="0" smtClean="0"/>
              <a:t>Disruptions?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Disruptions</a:t>
            </a:r>
            <a:endParaRPr lang="en-US" dirty="0"/>
          </a:p>
        </p:txBody>
      </p:sp>
      <p:pic>
        <p:nvPicPr>
          <p:cNvPr id="4" name="Content Placeholder 3" descr="Australia with burning wildfires View from space.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9" y="2084831"/>
            <a:ext cx="4297680" cy="4297680"/>
          </a:xfrm>
        </p:spPr>
      </p:pic>
      <p:pic>
        <p:nvPicPr>
          <p:cNvPr id="5" name="Picture 4" descr="Picture of lab technicians wearing protective suits and masks while using a machi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164" y="392184"/>
            <a:ext cx="5029200" cy="2828925"/>
          </a:xfrm>
          <a:prstGeom prst="rect">
            <a:avLst/>
          </a:prstGeom>
        </p:spPr>
      </p:pic>
      <p:pic>
        <p:nvPicPr>
          <p:cNvPr id="6" name="Picture 5" descr="Picture of a stamp that says &quot;tariffs&quot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64" y="3621505"/>
            <a:ext cx="4114800" cy="3086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547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Graphic of an arrow point up which says &quot;2018, 2019, 2020&quot;"/>
          <p:cNvGrpSpPr/>
          <p:nvPr/>
        </p:nvGrpSpPr>
        <p:grpSpPr>
          <a:xfrm>
            <a:off x="5884164" y="585216"/>
            <a:ext cx="6035040" cy="6035040"/>
            <a:chOff x="8869680" y="914400"/>
            <a:chExt cx="6035040" cy="60350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6" t="4799" r="1975" b="7197"/>
            <a:stretch/>
          </p:blipFill>
          <p:spPr>
            <a:xfrm>
              <a:off x="8869680" y="914400"/>
              <a:ext cx="6035040" cy="603504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2154782" y="5885610"/>
              <a:ext cx="20745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SUPPLY CHAIN DISRUPTIONS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Chain Trends and Impacts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34FF003C-EFCC-4912-B5DA-A68A9ACFC85D}"/>
              </a:ext>
            </a:extLst>
          </p:cNvPr>
          <p:cNvSpPr txBox="1">
            <a:spLocks/>
          </p:cNvSpPr>
          <p:nvPr/>
        </p:nvSpPr>
        <p:spPr>
          <a:xfrm>
            <a:off x="713232" y="2185416"/>
            <a:ext cx="507187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800" dirty="0" smtClean="0"/>
              <a:t>Geopolitical unrest</a:t>
            </a:r>
          </a:p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800" dirty="0" smtClean="0"/>
              <a:t>Climate change and resource scarcity</a:t>
            </a:r>
          </a:p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800" dirty="0" smtClean="0"/>
              <a:t>Sustainable supply chains</a:t>
            </a:r>
          </a:p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800" dirty="0" smtClean="0"/>
              <a:t>Changes and variation in customer demands</a:t>
            </a:r>
          </a:p>
          <a:p>
            <a:pPr marL="466725" indent="-466725">
              <a:buFont typeface="Wingdings" panose="05000000000000000000" pitchFamily="2" charset="2"/>
              <a:buChar char="q"/>
            </a:pPr>
            <a:r>
              <a:rPr lang="en-US" sz="2800" dirty="0" smtClean="0"/>
              <a:t>Innovation and Technology</a:t>
            </a:r>
          </a:p>
          <a:p>
            <a:pPr marL="466725" indent="-466725">
              <a:buFont typeface="Wingdings" panose="05000000000000000000" pitchFamily="2" charset="2"/>
              <a:buChar char="q"/>
            </a:pP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511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 you prepared for </a:t>
            </a:r>
            <a:r>
              <a:rPr lang="en-US" dirty="0" smtClean="0"/>
              <a:t>Innovation and Technology?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7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raphic of a flowchart with mutiple items.  The middle reads &quot;Block Chain&quot;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411" y="3373420"/>
            <a:ext cx="4800600" cy="33924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</a:t>
            </a:r>
            <a:endParaRPr lang="en-US" dirty="0"/>
          </a:p>
        </p:txBody>
      </p:sp>
      <p:grpSp>
        <p:nvGrpSpPr>
          <p:cNvPr id="12" name="Group 11" descr="Picture of a robot which reads &quot;Robotic Process Automation&quot;"/>
          <p:cNvGrpSpPr/>
          <p:nvPr/>
        </p:nvGrpSpPr>
        <p:grpSpPr>
          <a:xfrm>
            <a:off x="7719093" y="290291"/>
            <a:ext cx="3668393" cy="2110740"/>
            <a:chOff x="8299682" y="279654"/>
            <a:chExt cx="3668393" cy="21107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475" y="279654"/>
              <a:ext cx="3657600" cy="211074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299682" y="1989177"/>
              <a:ext cx="2670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Robotic Process Automation</a:t>
              </a:r>
              <a:endParaRPr lang="en-US" dirty="0"/>
            </a:p>
          </p:txBody>
        </p:sp>
      </p:grpSp>
      <p:grpSp>
        <p:nvGrpSpPr>
          <p:cNvPr id="11" name="Group 10" descr="Graphic of a home with IOT objects floating around it"/>
          <p:cNvGrpSpPr/>
          <p:nvPr/>
        </p:nvGrpSpPr>
        <p:grpSpPr>
          <a:xfrm>
            <a:off x="380842" y="1676138"/>
            <a:ext cx="4023360" cy="2682240"/>
            <a:chOff x="7944715" y="3429000"/>
            <a:chExt cx="4023360" cy="26822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715" y="3429000"/>
              <a:ext cx="4023360" cy="268224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181153" y="3549896"/>
              <a:ext cx="5238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IOT</a:t>
              </a:r>
              <a:endParaRPr lang="en-US" b="1" dirty="0"/>
            </a:p>
          </p:txBody>
        </p:sp>
      </p:grpSp>
      <p:pic>
        <p:nvPicPr>
          <p:cNvPr id="8" name="Picture 7" descr="Graphic reading &quot;AI&quot;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22" y="4582846"/>
            <a:ext cx="2619375" cy="1743075"/>
          </a:xfrm>
          <a:prstGeom prst="rect">
            <a:avLst/>
          </a:prstGeom>
        </p:spPr>
      </p:pic>
      <p:pic>
        <p:nvPicPr>
          <p:cNvPr id="10" name="Picture 9" descr="Picture of the globe with binary code written over each countr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04" y="1545971"/>
            <a:ext cx="1993392" cy="12770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47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is your data quality?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370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you using your data?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3072384"/>
            <a:ext cx="411324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Real Time Data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Advanced Analytics</a:t>
            </a:r>
            <a:endParaRPr lang="en-US" sz="2800" dirty="0"/>
          </a:p>
        </p:txBody>
      </p:sp>
      <p:pic>
        <p:nvPicPr>
          <p:cNvPr id="10" name="Picture 9" descr="Picture adding visual stimulation regarding real time data and advanced analytic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783" y="2286000"/>
            <a:ext cx="5448300" cy="381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67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World country report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lnSpc>
            <a:spcPct val="90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country report presentation.potx" id="{FF082492-D6CE-444E-B3E8-FB131EDFAC53}" vid="{71BD5CC8-96B3-46A6-8835-37741E89658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8A2F88-55C5-4ED1-9541-807C65424763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 design</Template>
  <TotalTime>0</TotalTime>
  <Words>163</Words>
  <Application>Microsoft Office PowerPoint</Application>
  <PresentationFormat>Widescreen</PresentationFormat>
  <Paragraphs>42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Gothic</vt:lpstr>
      <vt:lpstr>Tw Cen MT</vt:lpstr>
      <vt:lpstr>Tw Cen MT Condensed</vt:lpstr>
      <vt:lpstr>Wingdings</vt:lpstr>
      <vt:lpstr>Wingdings 3</vt:lpstr>
      <vt:lpstr>Integral</vt:lpstr>
      <vt:lpstr>World country report presentation</vt:lpstr>
      <vt:lpstr>Are you prepared for the supply chain of the future?</vt:lpstr>
      <vt:lpstr>Agenda</vt:lpstr>
      <vt:lpstr>Why so many Supply Chain Disruptions?</vt:lpstr>
      <vt:lpstr>Disruptions</vt:lpstr>
      <vt:lpstr>Supply Chain Trends and Impacts</vt:lpstr>
      <vt:lpstr>Are you prepared for Innovation and Technology?</vt:lpstr>
      <vt:lpstr>Innovation</vt:lpstr>
      <vt:lpstr>How is your data quality?</vt:lpstr>
      <vt:lpstr>How are you using your data?</vt:lpstr>
      <vt:lpstr>What’s does the future hold?</vt:lpstr>
      <vt:lpstr>IS this the Future Supply Chain?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2020-02-18T21:29:42Z</dcterms:created>
  <dcterms:modified xsi:type="dcterms:W3CDTF">2020-04-06T17:53:53Z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ArticulateGUID">
    <vt:lpwstr>0E31F24B-4D59-43C1-B835-DC45058D039A</vt:lpwstr>
  </property>
  <property fmtid="{D5CDD505-2E9C-101B-9397-08002B2CF9AE}" pid="4" name="ArticulatePath">
    <vt:lpwstr>Global Supply Chain</vt:lpwstr>
  </property>
</Properties>
</file>