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1" r:id="rId3"/>
    <p:sldId id="257" r:id="rId4"/>
    <p:sldId id="258" r:id="rId5"/>
    <p:sldId id="262" r:id="rId6"/>
    <p:sldId id="259" r:id="rId7"/>
    <p:sldId id="260" r:id="rId8"/>
    <p:sldId id="264" r:id="rId9"/>
    <p:sldId id="272" r:id="rId10"/>
    <p:sldId id="265" r:id="rId11"/>
    <p:sldId id="273" r:id="rId12"/>
    <p:sldId id="266" r:id="rId13"/>
    <p:sldId id="274" r:id="rId14"/>
    <p:sldId id="275" r:id="rId15"/>
    <p:sldId id="267" r:id="rId16"/>
    <p:sldId id="269" r:id="rId17"/>
    <p:sldId id="276" r:id="rId18"/>
    <p:sldId id="268" r:id="rId19"/>
    <p:sldId id="263" r:id="rId20"/>
    <p:sldId id="270"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9" autoAdjust="0"/>
    <p:restoredTop sz="86390" autoAdjust="0"/>
  </p:normalViewPr>
  <p:slideViewPr>
    <p:cSldViewPr>
      <p:cViewPr varScale="1">
        <p:scale>
          <a:sx n="77" d="100"/>
          <a:sy n="77" d="100"/>
        </p:scale>
        <p:origin x="1061"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6FD721C-6972-4FD7-96EF-BE2DA5E263F7}" type="datetimeFigureOut">
              <a:rPr lang="en-US" smtClean="0"/>
              <a:t>4/6/2020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9B9C75-1504-4039-9420-B52BA79FA15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B9C75-1504-4039-9420-B52BA79FA15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B9C75-1504-4039-9420-B52BA79FA15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BE331-C93C-4A62-8706-E5CDAF2B3556}"/>
              </a:ext>
            </a:extLst>
          </p:cNvPr>
          <p:cNvSpPr>
            <a:spLocks noGrp="1"/>
          </p:cNvSpPr>
          <p:nvPr>
            <p:ph type="title"/>
          </p:nvPr>
        </p:nvSpPr>
        <p:spPr>
          <a:xfrm>
            <a:off x="235323" y="459630"/>
            <a:ext cx="7886700" cy="427877"/>
          </a:xfrm>
        </p:spPr>
        <p:txBody>
          <a:bodyPr>
            <a:normAutofit/>
          </a:bodyPr>
          <a:lstStyle>
            <a:lvl1pPr>
              <a:defRPr sz="3200">
                <a:solidFill>
                  <a:schemeClr val="bg1"/>
                </a:solidFill>
              </a:defRPr>
            </a:lvl1pPr>
          </a:lstStyle>
          <a:p>
            <a:r>
              <a:rPr lang="en-US" dirty="0"/>
              <a:t>Click to edit Master title style</a:t>
            </a:r>
            <a:endParaRPr lang="en-IN" dirty="0"/>
          </a:p>
        </p:txBody>
      </p:sp>
    </p:spTree>
    <p:extLst>
      <p:ext uri="{BB962C8B-B14F-4D97-AF65-F5344CB8AC3E}">
        <p14:creationId xmlns:p14="http://schemas.microsoft.com/office/powerpoint/2010/main" val="2713205271"/>
      </p:ext>
    </p:extLst>
  </p:cSld>
  <p:clrMapOvr>
    <a:masterClrMapping/>
  </p:clrMapOvr>
  <p:extLst>
    <p:ext uri="{DCECCB84-F9BA-43D5-87BE-67443E8EF086}">
      <p15:sldGuideLst xmlns:p15="http://schemas.microsoft.com/office/powerpoint/2012/main">
        <p15:guide id="1" orient="horz" pos="572" userDrawn="1">
          <p15:clr>
            <a:srgbClr val="FBAE40"/>
          </p15:clr>
        </p15:guide>
        <p15:guide id="3" pos="18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BE331-C93C-4A62-8706-E5CDAF2B3556}"/>
              </a:ext>
            </a:extLst>
          </p:cNvPr>
          <p:cNvSpPr>
            <a:spLocks noGrp="1"/>
          </p:cNvSpPr>
          <p:nvPr>
            <p:ph type="title"/>
          </p:nvPr>
        </p:nvSpPr>
        <p:spPr>
          <a:xfrm>
            <a:off x="235323" y="459630"/>
            <a:ext cx="7886700" cy="427877"/>
          </a:xfrm>
        </p:spPr>
        <p:txBody>
          <a:bodyPr>
            <a:normAutofit/>
          </a:bodyPr>
          <a:lstStyle>
            <a:lvl1pPr>
              <a:defRPr sz="3200">
                <a:solidFill>
                  <a:schemeClr val="bg1"/>
                </a:solidFill>
              </a:defRPr>
            </a:lvl1pPr>
          </a:lstStyle>
          <a:p>
            <a:r>
              <a:rPr lang="en-US" dirty="0"/>
              <a:t>Click to edit Master title style</a:t>
            </a:r>
            <a:endParaRPr lang="en-IN" dirty="0"/>
          </a:p>
        </p:txBody>
      </p:sp>
    </p:spTree>
    <p:extLst>
      <p:ext uri="{BB962C8B-B14F-4D97-AF65-F5344CB8AC3E}">
        <p14:creationId xmlns:p14="http://schemas.microsoft.com/office/powerpoint/2010/main" val="2785943104"/>
      </p:ext>
    </p:extLst>
  </p:cSld>
  <p:clrMapOvr>
    <a:masterClrMapping/>
  </p:clrMapOvr>
  <p:extLst>
    <p:ext uri="{DCECCB84-F9BA-43D5-87BE-67443E8EF086}">
      <p15:sldGuideLst xmlns:p15="http://schemas.microsoft.com/office/powerpoint/2012/main">
        <p15:guide id="1" orient="horz" pos="572" userDrawn="1">
          <p15:clr>
            <a:srgbClr val="FBAE40"/>
          </p15:clr>
        </p15:guide>
        <p15:guide id="3" pos="18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B9C75-1504-4039-9420-B52BA79FA153}"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B9C75-1504-4039-9420-B52BA79FA153}"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B9C75-1504-4039-9420-B52BA79FA153}"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9B9C75-1504-4039-9420-B52BA79FA15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9B9C75-1504-4039-9420-B52BA79FA153}"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D721C-6972-4FD7-96EF-BE2DA5E263F7}" type="datetimeFigureOut">
              <a:rPr lang="en-US" smtClean="0"/>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9B9C75-1504-4039-9420-B52BA79FA15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6FD721C-6972-4FD7-96EF-BE2DA5E263F7}" type="datetimeFigureOut">
              <a:rPr lang="en-US" smtClean="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B9C75-1504-4039-9420-B52BA79FA15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A6FD721C-6972-4FD7-96EF-BE2DA5E263F7}" type="datetimeFigureOut">
              <a:rPr lang="en-US" smtClean="0"/>
              <a:t>4/6/2020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9B9C75-1504-4039-9420-B52BA79FA153}"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6FD721C-6972-4FD7-96EF-BE2DA5E263F7}" type="datetimeFigureOut">
              <a:rPr lang="en-US" smtClean="0"/>
              <a:t>4/6/2020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9B9C75-1504-4039-9420-B52BA79FA15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8B40F9-DA17-4D3B-A347-1B8E47033BDF}"/>
              </a:ext>
              <a:ext uri="{C183D7F6-B498-43B3-948B-1728B52AA6E4}">
                <adec:decorative xmlns:adec="http://schemas.microsoft.com/office/drawing/2017/decorative" xmlns="" val="0"/>
              </a:ext>
            </a:extLst>
          </p:cNvPr>
          <p:cNvSpPr>
            <a:spLocks noGrp="1"/>
          </p:cNvSpPr>
          <p:nvPr>
            <p:ph type="title"/>
          </p:nvPr>
        </p:nvSpPr>
        <p:spPr/>
        <p:txBody>
          <a:bodyPr>
            <a:normAutofit fontScale="90000"/>
          </a:bodyPr>
          <a:lstStyle/>
          <a:p>
            <a:r>
              <a:rPr lang="en-US" dirty="0"/>
              <a:t>A Comprehensive Review of Global</a:t>
            </a:r>
            <a:r>
              <a:rPr lang="en-US" baseline="0" dirty="0"/>
              <a:t> Supply Fain Risks</a:t>
            </a:r>
            <a:endParaRPr lang="en-US" dirty="0"/>
          </a:p>
        </p:txBody>
      </p:sp>
      <p:pic>
        <p:nvPicPr>
          <p:cNvPr id="1040" name="Picture 16">
            <a:extLs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2" name="Rectangle 11">
            <a:extLst>
              <a:ext uri="{C183D7F6-B498-43B3-948B-1728B52AA6E4}">
                <adec:decorative xmlns:adec="http://schemas.microsoft.com/office/drawing/2017/decorative" xmlns="" val="1"/>
              </a:ext>
            </a:extLst>
          </p:cNvPr>
          <p:cNvSpPr/>
          <p:nvPr/>
        </p:nvSpPr>
        <p:spPr>
          <a:xfrm>
            <a:off x="-23599" y="12333"/>
            <a:ext cx="9144000" cy="6858000"/>
          </a:xfrm>
          <a:prstGeom prst="rect">
            <a:avLst/>
          </a:prstGeom>
          <a:solidFill>
            <a:srgbClr val="33CCCC">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Rounded Rectangle 5">
            <a:extLst>
              <a:ext uri="{C183D7F6-B498-43B3-948B-1728B52AA6E4}">
                <adec:decorative xmlns:adec="http://schemas.microsoft.com/office/drawing/2017/decorative" xmlns="" val="1"/>
              </a:ext>
            </a:extLst>
          </p:cNvPr>
          <p:cNvSpPr/>
          <p:nvPr/>
        </p:nvSpPr>
        <p:spPr>
          <a:xfrm>
            <a:off x="2716307" y="1628997"/>
            <a:ext cx="4235823" cy="5070179"/>
          </a:xfrm>
          <a:prstGeom prst="roundRect">
            <a:avLst/>
          </a:prstGeom>
          <a:solidFill>
            <a:schemeClr val="bg1">
              <a:lumMod val="75000"/>
              <a:alpha val="47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xmlns="" id="{5F06642B-6025-4915-A398-B354C7B88564}"/>
              </a:ext>
              <a:ext uri="{C183D7F6-B498-43B3-948B-1728B52AA6E4}">
                <adec:decorative xmlns:adec="http://schemas.microsoft.com/office/drawing/2017/decorative" xmlns="" val="1"/>
              </a:ext>
            </a:extLst>
          </p:cNvPr>
          <p:cNvGrpSpPr>
            <a:grpSpLocks noChangeAspect="1"/>
          </p:cNvGrpSpPr>
          <p:nvPr/>
        </p:nvGrpSpPr>
        <p:grpSpPr>
          <a:xfrm>
            <a:off x="2880400" y="2927136"/>
            <a:ext cx="3907637" cy="3747597"/>
            <a:chOff x="4131441" y="2872983"/>
            <a:chExt cx="4591228" cy="3302393"/>
          </a:xfrm>
        </p:grpSpPr>
        <p:sp>
          <p:nvSpPr>
            <p:cNvPr id="216" name="Freeform 41">
              <a:extLst>
                <a:ext uri="{FF2B5EF4-FFF2-40B4-BE49-F238E27FC236}">
                  <a16:creationId xmlns:a16="http://schemas.microsoft.com/office/drawing/2014/main" xmlns="" id="{6A84507D-67FC-4227-94DC-59121BBCEF99}"/>
                </a:ext>
              </a:extLst>
            </p:cNvPr>
            <p:cNvSpPr>
              <a:spLocks noChangeAspect="1"/>
            </p:cNvSpPr>
            <p:nvPr/>
          </p:nvSpPr>
          <p:spPr bwMode="auto">
            <a:xfrm rot="21229038" flipH="1">
              <a:off x="7624703" y="2872983"/>
              <a:ext cx="1097966" cy="1844583"/>
            </a:xfrm>
            <a:custGeom>
              <a:avLst/>
              <a:gdLst>
                <a:gd name="T0" fmla="*/ 586 w 716"/>
                <a:gd name="T1" fmla="*/ 1200 h 1205"/>
                <a:gd name="T2" fmla="*/ 288 w 716"/>
                <a:gd name="T3" fmla="*/ 995 h 1205"/>
                <a:gd name="T4" fmla="*/ 86 w 716"/>
                <a:gd name="T5" fmla="*/ 669 h 1205"/>
                <a:gd name="T6" fmla="*/ 150 w 716"/>
                <a:gd name="T7" fmla="*/ 18 h 1205"/>
                <a:gd name="T8" fmla="*/ 161 w 716"/>
                <a:gd name="T9" fmla="*/ 0 h 1205"/>
                <a:gd name="T10" fmla="*/ 170 w 716"/>
                <a:gd name="T11" fmla="*/ 19 h 1205"/>
                <a:gd name="T12" fmla="*/ 182 w 716"/>
                <a:gd name="T13" fmla="*/ 43 h 1205"/>
                <a:gd name="T14" fmla="*/ 216 w 716"/>
                <a:gd name="T15" fmla="*/ 107 h 1205"/>
                <a:gd name="T16" fmla="*/ 218 w 716"/>
                <a:gd name="T17" fmla="*/ 108 h 1205"/>
                <a:gd name="T18" fmla="*/ 219 w 716"/>
                <a:gd name="T19" fmla="*/ 109 h 1205"/>
                <a:gd name="T20" fmla="*/ 265 w 716"/>
                <a:gd name="T21" fmla="*/ 137 h 1205"/>
                <a:gd name="T22" fmla="*/ 265 w 716"/>
                <a:gd name="T23" fmla="*/ 137 h 1205"/>
                <a:gd name="T24" fmla="*/ 352 w 716"/>
                <a:gd name="T25" fmla="*/ 118 h 1205"/>
                <a:gd name="T26" fmla="*/ 372 w 716"/>
                <a:gd name="T27" fmla="*/ 113 h 1205"/>
                <a:gd name="T28" fmla="*/ 390 w 716"/>
                <a:gd name="T29" fmla="*/ 110 h 1205"/>
                <a:gd name="T30" fmla="*/ 384 w 716"/>
                <a:gd name="T31" fmla="*/ 128 h 1205"/>
                <a:gd name="T32" fmla="*/ 435 w 716"/>
                <a:gd name="T33" fmla="*/ 579 h 1205"/>
                <a:gd name="T34" fmla="*/ 704 w 716"/>
                <a:gd name="T35" fmla="*/ 797 h 1205"/>
                <a:gd name="T36" fmla="*/ 716 w 716"/>
                <a:gd name="T37" fmla="*/ 800 h 1205"/>
                <a:gd name="T38" fmla="*/ 713 w 716"/>
                <a:gd name="T39" fmla="*/ 811 h 1205"/>
                <a:gd name="T40" fmla="*/ 689 w 716"/>
                <a:gd name="T41" fmla="*/ 889 h 1205"/>
                <a:gd name="T42" fmla="*/ 656 w 716"/>
                <a:gd name="T43" fmla="*/ 997 h 1205"/>
                <a:gd name="T44" fmla="*/ 636 w 716"/>
                <a:gd name="T45" fmla="*/ 1059 h 1205"/>
                <a:gd name="T46" fmla="*/ 623 w 716"/>
                <a:gd name="T47" fmla="*/ 1096 h 1205"/>
                <a:gd name="T48" fmla="*/ 612 w 716"/>
                <a:gd name="T49" fmla="*/ 1145 h 1205"/>
                <a:gd name="T50" fmla="*/ 601 w 716"/>
                <a:gd name="T51" fmla="*/ 1191 h 1205"/>
                <a:gd name="T52" fmla="*/ 599 w 716"/>
                <a:gd name="T53" fmla="*/ 1205 h 1205"/>
                <a:gd name="T54" fmla="*/ 586 w 716"/>
                <a:gd name="T55" fmla="*/ 1200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6" h="1205">
                  <a:moveTo>
                    <a:pt x="586" y="1200"/>
                  </a:moveTo>
                  <a:cubicBezTo>
                    <a:pt x="479" y="1157"/>
                    <a:pt x="375" y="1087"/>
                    <a:pt x="288" y="995"/>
                  </a:cubicBezTo>
                  <a:cubicBezTo>
                    <a:pt x="197" y="901"/>
                    <a:pt x="127" y="788"/>
                    <a:pt x="86" y="669"/>
                  </a:cubicBezTo>
                  <a:cubicBezTo>
                    <a:pt x="32" y="516"/>
                    <a:pt x="0" y="279"/>
                    <a:pt x="150" y="18"/>
                  </a:cubicBezTo>
                  <a:cubicBezTo>
                    <a:pt x="161" y="0"/>
                    <a:pt x="161" y="0"/>
                    <a:pt x="161" y="0"/>
                  </a:cubicBezTo>
                  <a:cubicBezTo>
                    <a:pt x="170" y="19"/>
                    <a:pt x="170" y="19"/>
                    <a:pt x="170" y="19"/>
                  </a:cubicBezTo>
                  <a:cubicBezTo>
                    <a:pt x="174" y="25"/>
                    <a:pt x="178" y="34"/>
                    <a:pt x="182" y="43"/>
                  </a:cubicBezTo>
                  <a:cubicBezTo>
                    <a:pt x="192" y="63"/>
                    <a:pt x="209" y="101"/>
                    <a:pt x="216" y="107"/>
                  </a:cubicBezTo>
                  <a:cubicBezTo>
                    <a:pt x="218" y="108"/>
                    <a:pt x="218" y="108"/>
                    <a:pt x="218" y="108"/>
                  </a:cubicBezTo>
                  <a:cubicBezTo>
                    <a:pt x="219" y="109"/>
                    <a:pt x="219" y="109"/>
                    <a:pt x="219" y="109"/>
                  </a:cubicBezTo>
                  <a:cubicBezTo>
                    <a:pt x="225" y="113"/>
                    <a:pt x="258" y="134"/>
                    <a:pt x="265" y="137"/>
                  </a:cubicBezTo>
                  <a:cubicBezTo>
                    <a:pt x="265" y="137"/>
                    <a:pt x="265" y="137"/>
                    <a:pt x="265" y="137"/>
                  </a:cubicBezTo>
                  <a:cubicBezTo>
                    <a:pt x="280" y="137"/>
                    <a:pt x="328" y="124"/>
                    <a:pt x="352" y="118"/>
                  </a:cubicBezTo>
                  <a:cubicBezTo>
                    <a:pt x="363" y="115"/>
                    <a:pt x="369" y="114"/>
                    <a:pt x="372" y="113"/>
                  </a:cubicBezTo>
                  <a:cubicBezTo>
                    <a:pt x="390" y="110"/>
                    <a:pt x="390" y="110"/>
                    <a:pt x="390" y="110"/>
                  </a:cubicBezTo>
                  <a:cubicBezTo>
                    <a:pt x="384" y="128"/>
                    <a:pt x="384" y="128"/>
                    <a:pt x="384" y="128"/>
                  </a:cubicBezTo>
                  <a:cubicBezTo>
                    <a:pt x="340" y="265"/>
                    <a:pt x="360" y="442"/>
                    <a:pt x="435" y="579"/>
                  </a:cubicBezTo>
                  <a:cubicBezTo>
                    <a:pt x="479" y="659"/>
                    <a:pt x="562" y="761"/>
                    <a:pt x="704" y="797"/>
                  </a:cubicBezTo>
                  <a:cubicBezTo>
                    <a:pt x="716" y="800"/>
                    <a:pt x="716" y="800"/>
                    <a:pt x="716" y="800"/>
                  </a:cubicBezTo>
                  <a:cubicBezTo>
                    <a:pt x="713" y="811"/>
                    <a:pt x="713" y="811"/>
                    <a:pt x="713" y="811"/>
                  </a:cubicBezTo>
                  <a:cubicBezTo>
                    <a:pt x="709" y="825"/>
                    <a:pt x="699" y="856"/>
                    <a:pt x="689" y="889"/>
                  </a:cubicBezTo>
                  <a:cubicBezTo>
                    <a:pt x="675" y="932"/>
                    <a:pt x="658" y="987"/>
                    <a:pt x="656" y="997"/>
                  </a:cubicBezTo>
                  <a:cubicBezTo>
                    <a:pt x="651" y="1022"/>
                    <a:pt x="643" y="1042"/>
                    <a:pt x="636" y="1059"/>
                  </a:cubicBezTo>
                  <a:cubicBezTo>
                    <a:pt x="630" y="1072"/>
                    <a:pt x="626" y="1084"/>
                    <a:pt x="623" y="1096"/>
                  </a:cubicBezTo>
                  <a:cubicBezTo>
                    <a:pt x="620" y="1111"/>
                    <a:pt x="616" y="1129"/>
                    <a:pt x="612" y="1145"/>
                  </a:cubicBezTo>
                  <a:cubicBezTo>
                    <a:pt x="608" y="1163"/>
                    <a:pt x="603" y="1179"/>
                    <a:pt x="601" y="1191"/>
                  </a:cubicBezTo>
                  <a:cubicBezTo>
                    <a:pt x="599" y="1205"/>
                    <a:pt x="599" y="1205"/>
                    <a:pt x="599" y="1205"/>
                  </a:cubicBezTo>
                  <a:lnTo>
                    <a:pt x="586" y="1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 name="Freeform 41">
              <a:extLst>
                <a:ext uri="{FF2B5EF4-FFF2-40B4-BE49-F238E27FC236}">
                  <a16:creationId xmlns:a16="http://schemas.microsoft.com/office/drawing/2014/main" xmlns="" id="{5628FDF6-7ACD-42B9-99C9-7D3EF49A38D5}"/>
                </a:ext>
              </a:extLst>
            </p:cNvPr>
            <p:cNvSpPr>
              <a:spLocks noChangeAspect="1"/>
            </p:cNvSpPr>
            <p:nvPr/>
          </p:nvSpPr>
          <p:spPr bwMode="auto">
            <a:xfrm>
              <a:off x="4131441" y="2902043"/>
              <a:ext cx="1097966" cy="1844583"/>
            </a:xfrm>
            <a:custGeom>
              <a:avLst/>
              <a:gdLst>
                <a:gd name="T0" fmla="*/ 586 w 716"/>
                <a:gd name="T1" fmla="*/ 1200 h 1205"/>
                <a:gd name="T2" fmla="*/ 288 w 716"/>
                <a:gd name="T3" fmla="*/ 995 h 1205"/>
                <a:gd name="T4" fmla="*/ 86 w 716"/>
                <a:gd name="T5" fmla="*/ 669 h 1205"/>
                <a:gd name="T6" fmla="*/ 150 w 716"/>
                <a:gd name="T7" fmla="*/ 18 h 1205"/>
                <a:gd name="T8" fmla="*/ 161 w 716"/>
                <a:gd name="T9" fmla="*/ 0 h 1205"/>
                <a:gd name="T10" fmla="*/ 170 w 716"/>
                <a:gd name="T11" fmla="*/ 19 h 1205"/>
                <a:gd name="T12" fmla="*/ 182 w 716"/>
                <a:gd name="T13" fmla="*/ 43 h 1205"/>
                <a:gd name="T14" fmla="*/ 216 w 716"/>
                <a:gd name="T15" fmla="*/ 107 h 1205"/>
                <a:gd name="T16" fmla="*/ 218 w 716"/>
                <a:gd name="T17" fmla="*/ 108 h 1205"/>
                <a:gd name="T18" fmla="*/ 219 w 716"/>
                <a:gd name="T19" fmla="*/ 109 h 1205"/>
                <a:gd name="T20" fmla="*/ 265 w 716"/>
                <a:gd name="T21" fmla="*/ 137 h 1205"/>
                <a:gd name="T22" fmla="*/ 265 w 716"/>
                <a:gd name="T23" fmla="*/ 137 h 1205"/>
                <a:gd name="T24" fmla="*/ 352 w 716"/>
                <a:gd name="T25" fmla="*/ 118 h 1205"/>
                <a:gd name="T26" fmla="*/ 372 w 716"/>
                <a:gd name="T27" fmla="*/ 113 h 1205"/>
                <a:gd name="T28" fmla="*/ 390 w 716"/>
                <a:gd name="T29" fmla="*/ 110 h 1205"/>
                <a:gd name="T30" fmla="*/ 384 w 716"/>
                <a:gd name="T31" fmla="*/ 128 h 1205"/>
                <a:gd name="T32" fmla="*/ 435 w 716"/>
                <a:gd name="T33" fmla="*/ 579 h 1205"/>
                <a:gd name="T34" fmla="*/ 704 w 716"/>
                <a:gd name="T35" fmla="*/ 797 h 1205"/>
                <a:gd name="T36" fmla="*/ 716 w 716"/>
                <a:gd name="T37" fmla="*/ 800 h 1205"/>
                <a:gd name="T38" fmla="*/ 713 w 716"/>
                <a:gd name="T39" fmla="*/ 811 h 1205"/>
                <a:gd name="T40" fmla="*/ 689 w 716"/>
                <a:gd name="T41" fmla="*/ 889 h 1205"/>
                <a:gd name="T42" fmla="*/ 656 w 716"/>
                <a:gd name="T43" fmla="*/ 997 h 1205"/>
                <a:gd name="T44" fmla="*/ 636 w 716"/>
                <a:gd name="T45" fmla="*/ 1059 h 1205"/>
                <a:gd name="T46" fmla="*/ 623 w 716"/>
                <a:gd name="T47" fmla="*/ 1096 h 1205"/>
                <a:gd name="T48" fmla="*/ 612 w 716"/>
                <a:gd name="T49" fmla="*/ 1145 h 1205"/>
                <a:gd name="T50" fmla="*/ 601 w 716"/>
                <a:gd name="T51" fmla="*/ 1191 h 1205"/>
                <a:gd name="T52" fmla="*/ 599 w 716"/>
                <a:gd name="T53" fmla="*/ 1205 h 1205"/>
                <a:gd name="T54" fmla="*/ 586 w 716"/>
                <a:gd name="T55" fmla="*/ 1200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6" h="1205">
                  <a:moveTo>
                    <a:pt x="586" y="1200"/>
                  </a:moveTo>
                  <a:cubicBezTo>
                    <a:pt x="479" y="1157"/>
                    <a:pt x="375" y="1087"/>
                    <a:pt x="288" y="995"/>
                  </a:cubicBezTo>
                  <a:cubicBezTo>
                    <a:pt x="197" y="901"/>
                    <a:pt x="127" y="788"/>
                    <a:pt x="86" y="669"/>
                  </a:cubicBezTo>
                  <a:cubicBezTo>
                    <a:pt x="32" y="516"/>
                    <a:pt x="0" y="279"/>
                    <a:pt x="150" y="18"/>
                  </a:cubicBezTo>
                  <a:cubicBezTo>
                    <a:pt x="161" y="0"/>
                    <a:pt x="161" y="0"/>
                    <a:pt x="161" y="0"/>
                  </a:cubicBezTo>
                  <a:cubicBezTo>
                    <a:pt x="170" y="19"/>
                    <a:pt x="170" y="19"/>
                    <a:pt x="170" y="19"/>
                  </a:cubicBezTo>
                  <a:cubicBezTo>
                    <a:pt x="174" y="25"/>
                    <a:pt x="178" y="34"/>
                    <a:pt x="182" y="43"/>
                  </a:cubicBezTo>
                  <a:cubicBezTo>
                    <a:pt x="192" y="63"/>
                    <a:pt x="209" y="101"/>
                    <a:pt x="216" y="107"/>
                  </a:cubicBezTo>
                  <a:cubicBezTo>
                    <a:pt x="218" y="108"/>
                    <a:pt x="218" y="108"/>
                    <a:pt x="218" y="108"/>
                  </a:cubicBezTo>
                  <a:cubicBezTo>
                    <a:pt x="219" y="109"/>
                    <a:pt x="219" y="109"/>
                    <a:pt x="219" y="109"/>
                  </a:cubicBezTo>
                  <a:cubicBezTo>
                    <a:pt x="225" y="113"/>
                    <a:pt x="258" y="134"/>
                    <a:pt x="265" y="137"/>
                  </a:cubicBezTo>
                  <a:cubicBezTo>
                    <a:pt x="265" y="137"/>
                    <a:pt x="265" y="137"/>
                    <a:pt x="265" y="137"/>
                  </a:cubicBezTo>
                  <a:cubicBezTo>
                    <a:pt x="280" y="137"/>
                    <a:pt x="328" y="124"/>
                    <a:pt x="352" y="118"/>
                  </a:cubicBezTo>
                  <a:cubicBezTo>
                    <a:pt x="363" y="115"/>
                    <a:pt x="369" y="114"/>
                    <a:pt x="372" y="113"/>
                  </a:cubicBezTo>
                  <a:cubicBezTo>
                    <a:pt x="390" y="110"/>
                    <a:pt x="390" y="110"/>
                    <a:pt x="390" y="110"/>
                  </a:cubicBezTo>
                  <a:cubicBezTo>
                    <a:pt x="384" y="128"/>
                    <a:pt x="384" y="128"/>
                    <a:pt x="384" y="128"/>
                  </a:cubicBezTo>
                  <a:cubicBezTo>
                    <a:pt x="340" y="265"/>
                    <a:pt x="360" y="442"/>
                    <a:pt x="435" y="579"/>
                  </a:cubicBezTo>
                  <a:cubicBezTo>
                    <a:pt x="479" y="659"/>
                    <a:pt x="562" y="761"/>
                    <a:pt x="704" y="797"/>
                  </a:cubicBezTo>
                  <a:cubicBezTo>
                    <a:pt x="716" y="800"/>
                    <a:pt x="716" y="800"/>
                    <a:pt x="716" y="800"/>
                  </a:cubicBezTo>
                  <a:cubicBezTo>
                    <a:pt x="713" y="811"/>
                    <a:pt x="713" y="811"/>
                    <a:pt x="713" y="811"/>
                  </a:cubicBezTo>
                  <a:cubicBezTo>
                    <a:pt x="709" y="825"/>
                    <a:pt x="699" y="856"/>
                    <a:pt x="689" y="889"/>
                  </a:cubicBezTo>
                  <a:cubicBezTo>
                    <a:pt x="675" y="932"/>
                    <a:pt x="658" y="987"/>
                    <a:pt x="656" y="997"/>
                  </a:cubicBezTo>
                  <a:cubicBezTo>
                    <a:pt x="651" y="1022"/>
                    <a:pt x="643" y="1042"/>
                    <a:pt x="636" y="1059"/>
                  </a:cubicBezTo>
                  <a:cubicBezTo>
                    <a:pt x="630" y="1072"/>
                    <a:pt x="626" y="1084"/>
                    <a:pt x="623" y="1096"/>
                  </a:cubicBezTo>
                  <a:cubicBezTo>
                    <a:pt x="620" y="1111"/>
                    <a:pt x="616" y="1129"/>
                    <a:pt x="612" y="1145"/>
                  </a:cubicBezTo>
                  <a:cubicBezTo>
                    <a:pt x="608" y="1163"/>
                    <a:pt x="603" y="1179"/>
                    <a:pt x="601" y="1191"/>
                  </a:cubicBezTo>
                  <a:cubicBezTo>
                    <a:pt x="599" y="1205"/>
                    <a:pt x="599" y="1205"/>
                    <a:pt x="599" y="1205"/>
                  </a:cubicBezTo>
                  <a:lnTo>
                    <a:pt x="586" y="1200"/>
                  </a:ln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3" name="Freeform 109">
              <a:extLst>
                <a:ext uri="{FF2B5EF4-FFF2-40B4-BE49-F238E27FC236}">
                  <a16:creationId xmlns:a16="http://schemas.microsoft.com/office/drawing/2014/main" xmlns="" id="{E0F62B4A-5D9C-4DFF-843C-B9E215BF92F2}"/>
                </a:ext>
              </a:extLst>
            </p:cNvPr>
            <p:cNvSpPr>
              <a:spLocks noChangeAspect="1"/>
            </p:cNvSpPr>
            <p:nvPr/>
          </p:nvSpPr>
          <p:spPr bwMode="auto">
            <a:xfrm>
              <a:off x="4349750" y="3022601"/>
              <a:ext cx="49213" cy="44450"/>
            </a:xfrm>
            <a:custGeom>
              <a:avLst/>
              <a:gdLst>
                <a:gd name="T0" fmla="*/ 31 w 31"/>
                <a:gd name="T1" fmla="*/ 28 h 28"/>
                <a:gd name="T2" fmla="*/ 31 w 31"/>
                <a:gd name="T3" fmla="*/ 0 h 28"/>
                <a:gd name="T4" fmla="*/ 0 w 31"/>
                <a:gd name="T5" fmla="*/ 28 h 28"/>
                <a:gd name="T6" fmla="*/ 0 w 31"/>
                <a:gd name="T7" fmla="*/ 28 h 28"/>
                <a:gd name="T8" fmla="*/ 31 w 31"/>
                <a:gd name="T9" fmla="*/ 28 h 28"/>
              </a:gdLst>
              <a:ahLst/>
              <a:cxnLst>
                <a:cxn ang="0">
                  <a:pos x="T0" y="T1"/>
                </a:cxn>
                <a:cxn ang="0">
                  <a:pos x="T2" y="T3"/>
                </a:cxn>
                <a:cxn ang="0">
                  <a:pos x="T4" y="T5"/>
                </a:cxn>
                <a:cxn ang="0">
                  <a:pos x="T6" y="T7"/>
                </a:cxn>
                <a:cxn ang="0">
                  <a:pos x="T8" y="T9"/>
                </a:cxn>
              </a:cxnLst>
              <a:rect l="0" t="0" r="r" b="b"/>
              <a:pathLst>
                <a:path w="31" h="28">
                  <a:moveTo>
                    <a:pt x="31" y="28"/>
                  </a:moveTo>
                  <a:lnTo>
                    <a:pt x="31" y="0"/>
                  </a:lnTo>
                  <a:lnTo>
                    <a:pt x="0" y="28"/>
                  </a:lnTo>
                  <a:lnTo>
                    <a:pt x="0" y="28"/>
                  </a:lnTo>
                  <a:lnTo>
                    <a:pt x="3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100" name="Group 99">
              <a:extLst>
                <a:ext uri="{FF2B5EF4-FFF2-40B4-BE49-F238E27FC236}">
                  <a16:creationId xmlns:a16="http://schemas.microsoft.com/office/drawing/2014/main" xmlns="" id="{FDD53687-8C4F-4143-B78E-B5DFBAFB1266}"/>
                </a:ext>
              </a:extLst>
            </p:cNvPr>
            <p:cNvGrpSpPr>
              <a:grpSpLocks noChangeAspect="1"/>
            </p:cNvGrpSpPr>
            <p:nvPr/>
          </p:nvGrpSpPr>
          <p:grpSpPr>
            <a:xfrm>
              <a:off x="4438650" y="3390901"/>
              <a:ext cx="3541713" cy="2784475"/>
              <a:chOff x="4438650" y="3390901"/>
              <a:chExt cx="3541713" cy="2784475"/>
            </a:xfrm>
          </p:grpSpPr>
          <p:sp>
            <p:nvSpPr>
              <p:cNvPr id="55" name="Freeform 81">
                <a:extLst>
                  <a:ext uri="{FF2B5EF4-FFF2-40B4-BE49-F238E27FC236}">
                    <a16:creationId xmlns:a16="http://schemas.microsoft.com/office/drawing/2014/main" xmlns="" id="{B314E2A3-AE59-4FBB-B9CC-C9F399A6FBC9}"/>
                  </a:ext>
                </a:extLst>
              </p:cNvPr>
              <p:cNvSpPr>
                <a:spLocks noChangeAspect="1"/>
              </p:cNvSpPr>
              <p:nvPr/>
            </p:nvSpPr>
            <p:spPr bwMode="auto">
              <a:xfrm>
                <a:off x="7680325" y="4914901"/>
                <a:ext cx="300038" cy="206375"/>
              </a:xfrm>
              <a:custGeom>
                <a:avLst/>
                <a:gdLst>
                  <a:gd name="T0" fmla="*/ 4 w 301"/>
                  <a:gd name="T1" fmla="*/ 51 h 207"/>
                  <a:gd name="T2" fmla="*/ 42 w 301"/>
                  <a:gd name="T3" fmla="*/ 48 h 207"/>
                  <a:gd name="T4" fmla="*/ 219 w 301"/>
                  <a:gd name="T5" fmla="*/ 0 h 207"/>
                  <a:gd name="T6" fmla="*/ 185 w 301"/>
                  <a:gd name="T7" fmla="*/ 44 h 207"/>
                  <a:gd name="T8" fmla="*/ 148 w 301"/>
                  <a:gd name="T9" fmla="*/ 70 h 207"/>
                  <a:gd name="T10" fmla="*/ 206 w 301"/>
                  <a:gd name="T11" fmla="*/ 100 h 207"/>
                  <a:gd name="T12" fmla="*/ 294 w 301"/>
                  <a:gd name="T13" fmla="*/ 115 h 207"/>
                  <a:gd name="T14" fmla="*/ 291 w 301"/>
                  <a:gd name="T15" fmla="*/ 137 h 207"/>
                  <a:gd name="T16" fmla="*/ 291 w 301"/>
                  <a:gd name="T17" fmla="*/ 160 h 207"/>
                  <a:gd name="T18" fmla="*/ 208 w 301"/>
                  <a:gd name="T19" fmla="*/ 174 h 207"/>
                  <a:gd name="T20" fmla="*/ 259 w 301"/>
                  <a:gd name="T21" fmla="*/ 206 h 207"/>
                  <a:gd name="T22" fmla="*/ 185 w 301"/>
                  <a:gd name="T23" fmla="*/ 192 h 207"/>
                  <a:gd name="T24" fmla="*/ 94 w 301"/>
                  <a:gd name="T25" fmla="*/ 169 h 207"/>
                  <a:gd name="T26" fmla="*/ 20 w 301"/>
                  <a:gd name="T27" fmla="*/ 123 h 207"/>
                  <a:gd name="T28" fmla="*/ 1 w 301"/>
                  <a:gd name="T29" fmla="*/ 118 h 207"/>
                  <a:gd name="T30" fmla="*/ 4 w 301"/>
                  <a:gd name="T31"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1" h="207">
                    <a:moveTo>
                      <a:pt x="4" y="51"/>
                    </a:moveTo>
                    <a:cubicBezTo>
                      <a:pt x="20" y="50"/>
                      <a:pt x="25" y="50"/>
                      <a:pt x="42" y="48"/>
                    </a:cubicBezTo>
                    <a:cubicBezTo>
                      <a:pt x="59" y="46"/>
                      <a:pt x="219" y="0"/>
                      <a:pt x="219" y="0"/>
                    </a:cubicBezTo>
                    <a:cubicBezTo>
                      <a:pt x="219" y="0"/>
                      <a:pt x="224" y="34"/>
                      <a:pt x="185" y="44"/>
                    </a:cubicBezTo>
                    <a:cubicBezTo>
                      <a:pt x="147" y="53"/>
                      <a:pt x="148" y="70"/>
                      <a:pt x="148" y="70"/>
                    </a:cubicBezTo>
                    <a:cubicBezTo>
                      <a:pt x="148" y="70"/>
                      <a:pt x="153" y="75"/>
                      <a:pt x="206" y="100"/>
                    </a:cubicBezTo>
                    <a:cubicBezTo>
                      <a:pt x="237" y="104"/>
                      <a:pt x="278" y="101"/>
                      <a:pt x="294" y="115"/>
                    </a:cubicBezTo>
                    <a:cubicBezTo>
                      <a:pt x="298" y="118"/>
                      <a:pt x="301" y="134"/>
                      <a:pt x="291" y="137"/>
                    </a:cubicBezTo>
                    <a:cubicBezTo>
                      <a:pt x="297" y="146"/>
                      <a:pt x="294" y="157"/>
                      <a:pt x="291" y="160"/>
                    </a:cubicBezTo>
                    <a:cubicBezTo>
                      <a:pt x="286" y="165"/>
                      <a:pt x="247" y="171"/>
                      <a:pt x="208" y="174"/>
                    </a:cubicBezTo>
                    <a:cubicBezTo>
                      <a:pt x="226" y="184"/>
                      <a:pt x="270" y="190"/>
                      <a:pt x="259" y="206"/>
                    </a:cubicBezTo>
                    <a:cubicBezTo>
                      <a:pt x="249" y="207"/>
                      <a:pt x="190" y="193"/>
                      <a:pt x="185" y="192"/>
                    </a:cubicBezTo>
                    <a:cubicBezTo>
                      <a:pt x="175" y="188"/>
                      <a:pt x="128" y="183"/>
                      <a:pt x="94" y="169"/>
                    </a:cubicBezTo>
                    <a:cubicBezTo>
                      <a:pt x="59" y="155"/>
                      <a:pt x="20" y="123"/>
                      <a:pt x="20" y="123"/>
                    </a:cubicBezTo>
                    <a:cubicBezTo>
                      <a:pt x="1" y="118"/>
                      <a:pt x="1" y="118"/>
                      <a:pt x="1" y="118"/>
                    </a:cubicBezTo>
                    <a:cubicBezTo>
                      <a:pt x="1" y="118"/>
                      <a:pt x="0" y="89"/>
                      <a:pt x="4" y="51"/>
                    </a:cubicBezTo>
                    <a:close/>
                  </a:path>
                </a:pathLst>
              </a:custGeom>
              <a:gradFill>
                <a:gsLst>
                  <a:gs pos="5000">
                    <a:schemeClr val="accent1">
                      <a:lumMod val="5000"/>
                      <a:lumOff val="95000"/>
                    </a:schemeClr>
                  </a:gs>
                  <a:gs pos="57000">
                    <a:srgbClr val="A2D8E4"/>
                  </a:gs>
                  <a:gs pos="82000">
                    <a:srgbClr val="86C9D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6" name="Freeform 82">
                <a:extLst>
                  <a:ext uri="{FF2B5EF4-FFF2-40B4-BE49-F238E27FC236}">
                    <a16:creationId xmlns:a16="http://schemas.microsoft.com/office/drawing/2014/main" xmlns="" id="{3A68A42C-6F45-48E0-AA3D-AE51739F312F}"/>
                  </a:ext>
                </a:extLst>
              </p:cNvPr>
              <p:cNvSpPr>
                <a:spLocks noChangeAspect="1"/>
              </p:cNvSpPr>
              <p:nvPr/>
            </p:nvSpPr>
            <p:spPr bwMode="auto">
              <a:xfrm>
                <a:off x="6035675" y="4106863"/>
                <a:ext cx="1651000" cy="1031875"/>
              </a:xfrm>
              <a:custGeom>
                <a:avLst/>
                <a:gdLst>
                  <a:gd name="T0" fmla="*/ 489 w 1654"/>
                  <a:gd name="T1" fmla="*/ 211 h 1037"/>
                  <a:gd name="T2" fmla="*/ 934 w 1654"/>
                  <a:gd name="T3" fmla="*/ 855 h 1037"/>
                  <a:gd name="T4" fmla="*/ 1651 w 1654"/>
                  <a:gd name="T5" fmla="*/ 855 h 1037"/>
                  <a:gd name="T6" fmla="*/ 1654 w 1654"/>
                  <a:gd name="T7" fmla="*/ 954 h 1037"/>
                  <a:gd name="T8" fmla="*/ 931 w 1654"/>
                  <a:gd name="T9" fmla="*/ 1032 h 1037"/>
                  <a:gd name="T10" fmla="*/ 704 w 1654"/>
                  <a:gd name="T11" fmla="*/ 940 h 1037"/>
                  <a:gd name="T12" fmla="*/ 440 w 1654"/>
                  <a:gd name="T13" fmla="*/ 691 h 1037"/>
                  <a:gd name="T14" fmla="*/ 170 w 1654"/>
                  <a:gd name="T15" fmla="*/ 26 h 1037"/>
                  <a:gd name="T16" fmla="*/ 489 w 1654"/>
                  <a:gd name="T17" fmla="*/ 211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4" h="1037">
                    <a:moveTo>
                      <a:pt x="489" y="211"/>
                    </a:moveTo>
                    <a:cubicBezTo>
                      <a:pt x="607" y="398"/>
                      <a:pt x="792" y="661"/>
                      <a:pt x="934" y="855"/>
                    </a:cubicBezTo>
                    <a:cubicBezTo>
                      <a:pt x="1267" y="860"/>
                      <a:pt x="1651" y="855"/>
                      <a:pt x="1651" y="855"/>
                    </a:cubicBezTo>
                    <a:cubicBezTo>
                      <a:pt x="1654" y="954"/>
                      <a:pt x="1654" y="954"/>
                      <a:pt x="1654" y="954"/>
                    </a:cubicBezTo>
                    <a:cubicBezTo>
                      <a:pt x="1654" y="954"/>
                      <a:pt x="1298" y="1011"/>
                      <a:pt x="931" y="1032"/>
                    </a:cubicBezTo>
                    <a:cubicBezTo>
                      <a:pt x="856" y="1037"/>
                      <a:pt x="782" y="1018"/>
                      <a:pt x="704" y="940"/>
                    </a:cubicBezTo>
                    <a:cubicBezTo>
                      <a:pt x="605" y="841"/>
                      <a:pt x="440" y="691"/>
                      <a:pt x="440" y="691"/>
                    </a:cubicBezTo>
                    <a:cubicBezTo>
                      <a:pt x="440" y="691"/>
                      <a:pt x="0" y="0"/>
                      <a:pt x="170" y="26"/>
                    </a:cubicBezTo>
                    <a:cubicBezTo>
                      <a:pt x="249" y="37"/>
                      <a:pt x="362" y="8"/>
                      <a:pt x="489" y="211"/>
                    </a:cubicBezTo>
                    <a:close/>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7" name="Freeform 83">
                <a:extLst>
                  <a:ext uri="{FF2B5EF4-FFF2-40B4-BE49-F238E27FC236}">
                    <a16:creationId xmlns:a16="http://schemas.microsoft.com/office/drawing/2014/main" xmlns="" id="{2E602D34-2180-483A-8AB5-88B16FF626A5}"/>
                  </a:ext>
                </a:extLst>
              </p:cNvPr>
              <p:cNvSpPr>
                <a:spLocks noChangeAspect="1"/>
              </p:cNvSpPr>
              <p:nvPr/>
            </p:nvSpPr>
            <p:spPr bwMode="auto">
              <a:xfrm>
                <a:off x="5018088" y="4945063"/>
                <a:ext cx="1087438" cy="1039813"/>
              </a:xfrm>
              <a:custGeom>
                <a:avLst/>
                <a:gdLst>
                  <a:gd name="T0" fmla="*/ 0 w 1089"/>
                  <a:gd name="T1" fmla="*/ 1044 h 1044"/>
                  <a:gd name="T2" fmla="*/ 546 w 1089"/>
                  <a:gd name="T3" fmla="*/ 902 h 1044"/>
                  <a:gd name="T4" fmla="*/ 1089 w 1089"/>
                  <a:gd name="T5" fmla="*/ 0 h 1044"/>
                  <a:gd name="T6" fmla="*/ 87 w 1089"/>
                  <a:gd name="T7" fmla="*/ 836 h 1044"/>
                  <a:gd name="T8" fmla="*/ 0 w 1089"/>
                  <a:gd name="T9" fmla="*/ 1044 h 1044"/>
                </a:gdLst>
                <a:ahLst/>
                <a:cxnLst>
                  <a:cxn ang="0">
                    <a:pos x="T0" y="T1"/>
                  </a:cxn>
                  <a:cxn ang="0">
                    <a:pos x="T2" y="T3"/>
                  </a:cxn>
                  <a:cxn ang="0">
                    <a:pos x="T4" y="T5"/>
                  </a:cxn>
                  <a:cxn ang="0">
                    <a:pos x="T6" y="T7"/>
                  </a:cxn>
                  <a:cxn ang="0">
                    <a:pos x="T8" y="T9"/>
                  </a:cxn>
                </a:cxnLst>
                <a:rect l="0" t="0" r="r" b="b"/>
                <a:pathLst>
                  <a:path w="1089" h="1044">
                    <a:moveTo>
                      <a:pt x="0" y="1044"/>
                    </a:moveTo>
                    <a:cubicBezTo>
                      <a:pt x="0" y="1044"/>
                      <a:pt x="116" y="922"/>
                      <a:pt x="546" y="902"/>
                    </a:cubicBezTo>
                    <a:cubicBezTo>
                      <a:pt x="953" y="883"/>
                      <a:pt x="1089" y="0"/>
                      <a:pt x="1089" y="0"/>
                    </a:cubicBezTo>
                    <a:cubicBezTo>
                      <a:pt x="1089" y="0"/>
                      <a:pt x="322" y="552"/>
                      <a:pt x="87" y="836"/>
                    </a:cubicBezTo>
                    <a:cubicBezTo>
                      <a:pt x="24" y="912"/>
                      <a:pt x="0" y="1044"/>
                      <a:pt x="0" y="1044"/>
                    </a:cubicBezTo>
                  </a:path>
                </a:pathLst>
              </a:custGeom>
              <a:solidFill>
                <a:srgbClr val="415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8" name="Freeform 84">
                <a:extLst>
                  <a:ext uri="{FF2B5EF4-FFF2-40B4-BE49-F238E27FC236}">
                    <a16:creationId xmlns:a16="http://schemas.microsoft.com/office/drawing/2014/main" xmlns="" id="{132FA12F-0F32-4E38-A863-688EB74EF5FD}"/>
                  </a:ext>
                </a:extLst>
              </p:cNvPr>
              <p:cNvSpPr>
                <a:spLocks noChangeAspect="1"/>
              </p:cNvSpPr>
              <p:nvPr/>
            </p:nvSpPr>
            <p:spPr bwMode="auto">
              <a:xfrm>
                <a:off x="6554788" y="4589463"/>
                <a:ext cx="69850" cy="320675"/>
              </a:xfrm>
              <a:custGeom>
                <a:avLst/>
                <a:gdLst>
                  <a:gd name="T0" fmla="*/ 0 w 70"/>
                  <a:gd name="T1" fmla="*/ 73 h 322"/>
                  <a:gd name="T2" fmla="*/ 59 w 70"/>
                  <a:gd name="T3" fmla="*/ 117 h 322"/>
                  <a:gd name="T4" fmla="*/ 46 w 70"/>
                  <a:gd name="T5" fmla="*/ 322 h 322"/>
                  <a:gd name="T6" fmla="*/ 15 w 70"/>
                  <a:gd name="T7" fmla="*/ 295 h 322"/>
                  <a:gd name="T8" fmla="*/ 0 w 70"/>
                  <a:gd name="T9" fmla="*/ 73 h 322"/>
                </a:gdLst>
                <a:ahLst/>
                <a:cxnLst>
                  <a:cxn ang="0">
                    <a:pos x="T0" y="T1"/>
                  </a:cxn>
                  <a:cxn ang="0">
                    <a:pos x="T2" y="T3"/>
                  </a:cxn>
                  <a:cxn ang="0">
                    <a:pos x="T4" y="T5"/>
                  </a:cxn>
                  <a:cxn ang="0">
                    <a:pos x="T6" y="T7"/>
                  </a:cxn>
                  <a:cxn ang="0">
                    <a:pos x="T8" y="T9"/>
                  </a:cxn>
                </a:cxnLst>
                <a:rect l="0" t="0" r="r" b="b"/>
                <a:pathLst>
                  <a:path w="70" h="322">
                    <a:moveTo>
                      <a:pt x="0" y="73"/>
                    </a:moveTo>
                    <a:cubicBezTo>
                      <a:pt x="0" y="73"/>
                      <a:pt x="47" y="0"/>
                      <a:pt x="59" y="117"/>
                    </a:cubicBezTo>
                    <a:cubicBezTo>
                      <a:pt x="70" y="229"/>
                      <a:pt x="46" y="322"/>
                      <a:pt x="46" y="322"/>
                    </a:cubicBezTo>
                    <a:cubicBezTo>
                      <a:pt x="15" y="295"/>
                      <a:pt x="15" y="295"/>
                      <a:pt x="15" y="295"/>
                    </a:cubicBezTo>
                    <a:lnTo>
                      <a:pt x="0" y="73"/>
                    </a:lnTo>
                    <a:close/>
                  </a:path>
                </a:pathLst>
              </a:custGeom>
              <a:solidFill>
                <a:srgbClr val="415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9" name="Freeform 85">
                <a:extLst>
                  <a:ext uri="{FF2B5EF4-FFF2-40B4-BE49-F238E27FC236}">
                    <a16:creationId xmlns:a16="http://schemas.microsoft.com/office/drawing/2014/main" xmlns="" id="{680BE17D-419C-4FC3-84EF-CB62ADA1221C}"/>
                  </a:ext>
                </a:extLst>
              </p:cNvPr>
              <p:cNvSpPr>
                <a:spLocks noChangeAspect="1"/>
              </p:cNvSpPr>
              <p:nvPr/>
            </p:nvSpPr>
            <p:spPr bwMode="auto">
              <a:xfrm>
                <a:off x="6199188" y="4108451"/>
                <a:ext cx="417513" cy="1357313"/>
              </a:xfrm>
              <a:custGeom>
                <a:avLst/>
                <a:gdLst>
                  <a:gd name="T0" fmla="*/ 0 w 418"/>
                  <a:gd name="T1" fmla="*/ 1363 h 1363"/>
                  <a:gd name="T2" fmla="*/ 400 w 418"/>
                  <a:gd name="T3" fmla="*/ 611 h 1363"/>
                  <a:gd name="T4" fmla="*/ 88 w 418"/>
                  <a:gd name="T5" fmla="*/ 0 h 1363"/>
                  <a:gd name="T6" fmla="*/ 0 w 418"/>
                  <a:gd name="T7" fmla="*/ 1363 h 1363"/>
                </a:gdLst>
                <a:ahLst/>
                <a:cxnLst>
                  <a:cxn ang="0">
                    <a:pos x="T0" y="T1"/>
                  </a:cxn>
                  <a:cxn ang="0">
                    <a:pos x="T2" y="T3"/>
                  </a:cxn>
                  <a:cxn ang="0">
                    <a:pos x="T4" y="T5"/>
                  </a:cxn>
                  <a:cxn ang="0">
                    <a:pos x="T6" y="T7"/>
                  </a:cxn>
                </a:cxnLst>
                <a:rect l="0" t="0" r="r" b="b"/>
                <a:pathLst>
                  <a:path w="418" h="1363">
                    <a:moveTo>
                      <a:pt x="0" y="1363"/>
                    </a:moveTo>
                    <a:cubicBezTo>
                      <a:pt x="0" y="1363"/>
                      <a:pt x="377" y="1103"/>
                      <a:pt x="400" y="611"/>
                    </a:cubicBezTo>
                    <a:cubicBezTo>
                      <a:pt x="418" y="232"/>
                      <a:pt x="88" y="0"/>
                      <a:pt x="88" y="0"/>
                    </a:cubicBezTo>
                    <a:lnTo>
                      <a:pt x="0" y="1363"/>
                    </a:lnTo>
                    <a:close/>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0" name="Freeform 86">
                <a:extLst>
                  <a:ext uri="{FF2B5EF4-FFF2-40B4-BE49-F238E27FC236}">
                    <a16:creationId xmlns:a16="http://schemas.microsoft.com/office/drawing/2014/main" xmlns="" id="{49D8C0EE-8FE3-4DFC-8AE9-5472BE40D3FB}"/>
                  </a:ext>
                </a:extLst>
              </p:cNvPr>
              <p:cNvSpPr>
                <a:spLocks noChangeAspect="1"/>
              </p:cNvSpPr>
              <p:nvPr/>
            </p:nvSpPr>
            <p:spPr bwMode="auto">
              <a:xfrm>
                <a:off x="5529263" y="4073526"/>
                <a:ext cx="1031875" cy="1663700"/>
              </a:xfrm>
              <a:custGeom>
                <a:avLst/>
                <a:gdLst>
                  <a:gd name="T0" fmla="*/ 769 w 1034"/>
                  <a:gd name="T1" fmla="*/ 1671 h 1671"/>
                  <a:gd name="T2" fmla="*/ 951 w 1034"/>
                  <a:gd name="T3" fmla="*/ 808 h 1671"/>
                  <a:gd name="T4" fmla="*/ 762 w 1034"/>
                  <a:gd name="T5" fmla="*/ 5 h 1671"/>
                  <a:gd name="T6" fmla="*/ 558 w 1034"/>
                  <a:gd name="T7" fmla="*/ 0 h 1671"/>
                  <a:gd name="T8" fmla="*/ 104 w 1034"/>
                  <a:gd name="T9" fmla="*/ 676 h 1671"/>
                  <a:gd name="T10" fmla="*/ 0 w 1034"/>
                  <a:gd name="T11" fmla="*/ 1318 h 1671"/>
                  <a:gd name="T12" fmla="*/ 16 w 1034"/>
                  <a:gd name="T13" fmla="*/ 1662 h 1671"/>
                  <a:gd name="T14" fmla="*/ 769 w 1034"/>
                  <a:gd name="T15" fmla="*/ 1671 h 16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4" h="1671">
                    <a:moveTo>
                      <a:pt x="769" y="1671"/>
                    </a:moveTo>
                    <a:cubicBezTo>
                      <a:pt x="769" y="1671"/>
                      <a:pt x="849" y="1279"/>
                      <a:pt x="951" y="808"/>
                    </a:cubicBezTo>
                    <a:cubicBezTo>
                      <a:pt x="1034" y="421"/>
                      <a:pt x="762" y="5"/>
                      <a:pt x="762" y="5"/>
                    </a:cubicBezTo>
                    <a:cubicBezTo>
                      <a:pt x="558" y="0"/>
                      <a:pt x="558" y="0"/>
                      <a:pt x="558" y="0"/>
                    </a:cubicBezTo>
                    <a:cubicBezTo>
                      <a:pt x="558" y="0"/>
                      <a:pt x="200" y="304"/>
                      <a:pt x="104" y="676"/>
                    </a:cubicBezTo>
                    <a:cubicBezTo>
                      <a:pt x="45" y="904"/>
                      <a:pt x="0" y="1318"/>
                      <a:pt x="0" y="1318"/>
                    </a:cubicBezTo>
                    <a:cubicBezTo>
                      <a:pt x="16" y="1662"/>
                      <a:pt x="16" y="1662"/>
                      <a:pt x="16" y="1662"/>
                    </a:cubicBezTo>
                    <a:cubicBezTo>
                      <a:pt x="769" y="1671"/>
                      <a:pt x="769" y="1671"/>
                      <a:pt x="769" y="167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1" name="Freeform 87">
                <a:extLst>
                  <a:ext uri="{FF2B5EF4-FFF2-40B4-BE49-F238E27FC236}">
                    <a16:creationId xmlns:a16="http://schemas.microsoft.com/office/drawing/2014/main" xmlns="" id="{2B6E7B70-812B-4754-B498-A2E1A53EF6E7}"/>
                  </a:ext>
                </a:extLst>
              </p:cNvPr>
              <p:cNvSpPr>
                <a:spLocks noChangeAspect="1"/>
              </p:cNvSpPr>
              <p:nvPr/>
            </p:nvSpPr>
            <p:spPr bwMode="auto">
              <a:xfrm>
                <a:off x="4887913" y="4090988"/>
                <a:ext cx="1631950" cy="2014538"/>
              </a:xfrm>
              <a:custGeom>
                <a:avLst/>
                <a:gdLst>
                  <a:gd name="T0" fmla="*/ 1200 w 1635"/>
                  <a:gd name="T1" fmla="*/ 0 h 2023"/>
                  <a:gd name="T2" fmla="*/ 1091 w 1635"/>
                  <a:gd name="T3" fmla="*/ 1098 h 2023"/>
                  <a:gd name="T4" fmla="*/ 73 w 1635"/>
                  <a:gd name="T5" fmla="*/ 2023 h 2023"/>
                  <a:gd name="T6" fmla="*/ 333 w 1635"/>
                  <a:gd name="T7" fmla="*/ 1378 h 2023"/>
                  <a:gd name="T8" fmla="*/ 1200 w 1635"/>
                  <a:gd name="T9" fmla="*/ 0 h 2023"/>
                </a:gdLst>
                <a:ahLst/>
                <a:cxnLst>
                  <a:cxn ang="0">
                    <a:pos x="T0" y="T1"/>
                  </a:cxn>
                  <a:cxn ang="0">
                    <a:pos x="T2" y="T3"/>
                  </a:cxn>
                  <a:cxn ang="0">
                    <a:pos x="T4" y="T5"/>
                  </a:cxn>
                  <a:cxn ang="0">
                    <a:pos x="T6" y="T7"/>
                  </a:cxn>
                  <a:cxn ang="0">
                    <a:pos x="T8" y="T9"/>
                  </a:cxn>
                </a:cxnLst>
                <a:rect l="0" t="0" r="r" b="b"/>
                <a:pathLst>
                  <a:path w="1635" h="2023">
                    <a:moveTo>
                      <a:pt x="1200" y="0"/>
                    </a:moveTo>
                    <a:cubicBezTo>
                      <a:pt x="1200" y="0"/>
                      <a:pt x="1635" y="673"/>
                      <a:pt x="1091" y="1098"/>
                    </a:cubicBezTo>
                    <a:cubicBezTo>
                      <a:pt x="215" y="1784"/>
                      <a:pt x="73" y="2023"/>
                      <a:pt x="73" y="2023"/>
                    </a:cubicBezTo>
                    <a:cubicBezTo>
                      <a:pt x="73" y="2023"/>
                      <a:pt x="0" y="1624"/>
                      <a:pt x="333" y="1378"/>
                    </a:cubicBezTo>
                    <a:cubicBezTo>
                      <a:pt x="1202" y="738"/>
                      <a:pt x="1200" y="0"/>
                      <a:pt x="1200" y="0"/>
                    </a:cubicBezTo>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2" name="Freeform 88">
                <a:extLst>
                  <a:ext uri="{FF2B5EF4-FFF2-40B4-BE49-F238E27FC236}">
                    <a16:creationId xmlns:a16="http://schemas.microsoft.com/office/drawing/2014/main" xmlns="" id="{F2C10583-4897-48C9-842A-4D9016F15175}"/>
                  </a:ext>
                </a:extLst>
              </p:cNvPr>
              <p:cNvSpPr>
                <a:spLocks noChangeAspect="1"/>
              </p:cNvSpPr>
              <p:nvPr/>
            </p:nvSpPr>
            <p:spPr bwMode="auto">
              <a:xfrm>
                <a:off x="5500688" y="4090988"/>
                <a:ext cx="796925" cy="1222375"/>
              </a:xfrm>
              <a:custGeom>
                <a:avLst/>
                <a:gdLst>
                  <a:gd name="T0" fmla="*/ 23 w 799"/>
                  <a:gd name="T1" fmla="*/ 1227 h 1227"/>
                  <a:gd name="T2" fmla="*/ 17 w 799"/>
                  <a:gd name="T3" fmla="*/ 247 h 1227"/>
                  <a:gd name="T4" fmla="*/ 103 w 799"/>
                  <a:gd name="T5" fmla="*/ 177 h 1227"/>
                  <a:gd name="T6" fmla="*/ 587 w 799"/>
                  <a:gd name="T7" fmla="*/ 0 h 1227"/>
                  <a:gd name="T8" fmla="*/ 516 w 799"/>
                  <a:gd name="T9" fmla="*/ 775 h 1227"/>
                  <a:gd name="T10" fmla="*/ 23 w 799"/>
                  <a:gd name="T11" fmla="*/ 1227 h 1227"/>
                </a:gdLst>
                <a:ahLst/>
                <a:cxnLst>
                  <a:cxn ang="0">
                    <a:pos x="T0" y="T1"/>
                  </a:cxn>
                  <a:cxn ang="0">
                    <a:pos x="T2" y="T3"/>
                  </a:cxn>
                  <a:cxn ang="0">
                    <a:pos x="T4" y="T5"/>
                  </a:cxn>
                  <a:cxn ang="0">
                    <a:pos x="T6" y="T7"/>
                  </a:cxn>
                  <a:cxn ang="0">
                    <a:pos x="T8" y="T9"/>
                  </a:cxn>
                  <a:cxn ang="0">
                    <a:pos x="T10" y="T11"/>
                  </a:cxn>
                </a:cxnLst>
                <a:rect l="0" t="0" r="r" b="b"/>
                <a:pathLst>
                  <a:path w="799" h="1227">
                    <a:moveTo>
                      <a:pt x="23" y="1227"/>
                    </a:moveTo>
                    <a:cubicBezTo>
                      <a:pt x="23" y="1227"/>
                      <a:pt x="0" y="615"/>
                      <a:pt x="17" y="247"/>
                    </a:cubicBezTo>
                    <a:cubicBezTo>
                      <a:pt x="41" y="214"/>
                      <a:pt x="69" y="189"/>
                      <a:pt x="103" y="177"/>
                    </a:cubicBezTo>
                    <a:cubicBezTo>
                      <a:pt x="399" y="66"/>
                      <a:pt x="587" y="0"/>
                      <a:pt x="587" y="0"/>
                    </a:cubicBezTo>
                    <a:cubicBezTo>
                      <a:pt x="587" y="0"/>
                      <a:pt x="799" y="356"/>
                      <a:pt x="516" y="775"/>
                    </a:cubicBezTo>
                    <a:cubicBezTo>
                      <a:pt x="232" y="1194"/>
                      <a:pt x="23" y="1227"/>
                      <a:pt x="23" y="1227"/>
                    </a:cubicBezTo>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5" name="Freeform 91">
                <a:extLst>
                  <a:ext uri="{FF2B5EF4-FFF2-40B4-BE49-F238E27FC236}">
                    <a16:creationId xmlns:a16="http://schemas.microsoft.com/office/drawing/2014/main" xmlns="" id="{E5304245-C86F-4E5F-8D75-69DAB6D6E34B}"/>
                  </a:ext>
                </a:extLst>
              </p:cNvPr>
              <p:cNvSpPr>
                <a:spLocks noChangeAspect="1"/>
              </p:cNvSpPr>
              <p:nvPr/>
            </p:nvSpPr>
            <p:spPr bwMode="auto">
              <a:xfrm>
                <a:off x="6100763" y="4964113"/>
                <a:ext cx="209550" cy="842963"/>
              </a:xfrm>
              <a:custGeom>
                <a:avLst/>
                <a:gdLst>
                  <a:gd name="T0" fmla="*/ 30 w 210"/>
                  <a:gd name="T1" fmla="*/ 848 h 848"/>
                  <a:gd name="T2" fmla="*/ 99 w 210"/>
                  <a:gd name="T3" fmla="*/ 464 h 848"/>
                  <a:gd name="T4" fmla="*/ 210 w 210"/>
                  <a:gd name="T5" fmla="*/ 0 h 848"/>
                  <a:gd name="T6" fmla="*/ 88 w 210"/>
                  <a:gd name="T7" fmla="*/ 444 h 848"/>
                  <a:gd name="T8" fmla="*/ 0 w 210"/>
                  <a:gd name="T9" fmla="*/ 844 h 848"/>
                  <a:gd name="T10" fmla="*/ 30 w 210"/>
                  <a:gd name="T11" fmla="*/ 848 h 848"/>
                </a:gdLst>
                <a:ahLst/>
                <a:cxnLst>
                  <a:cxn ang="0">
                    <a:pos x="T0" y="T1"/>
                  </a:cxn>
                  <a:cxn ang="0">
                    <a:pos x="T2" y="T3"/>
                  </a:cxn>
                  <a:cxn ang="0">
                    <a:pos x="T4" y="T5"/>
                  </a:cxn>
                  <a:cxn ang="0">
                    <a:pos x="T6" y="T7"/>
                  </a:cxn>
                  <a:cxn ang="0">
                    <a:pos x="T8" y="T9"/>
                  </a:cxn>
                  <a:cxn ang="0">
                    <a:pos x="T10" y="T11"/>
                  </a:cxn>
                </a:cxnLst>
                <a:rect l="0" t="0" r="r" b="b"/>
                <a:pathLst>
                  <a:path w="210" h="848">
                    <a:moveTo>
                      <a:pt x="30" y="848"/>
                    </a:moveTo>
                    <a:cubicBezTo>
                      <a:pt x="30" y="848"/>
                      <a:pt x="4" y="604"/>
                      <a:pt x="99" y="464"/>
                    </a:cubicBezTo>
                    <a:cubicBezTo>
                      <a:pt x="202" y="312"/>
                      <a:pt x="210" y="0"/>
                      <a:pt x="210" y="0"/>
                    </a:cubicBezTo>
                    <a:cubicBezTo>
                      <a:pt x="210" y="0"/>
                      <a:pt x="170" y="258"/>
                      <a:pt x="88" y="444"/>
                    </a:cubicBezTo>
                    <a:cubicBezTo>
                      <a:pt x="7" y="630"/>
                      <a:pt x="0" y="844"/>
                      <a:pt x="0" y="844"/>
                    </a:cubicBezTo>
                    <a:lnTo>
                      <a:pt x="30" y="848"/>
                    </a:lnTo>
                    <a:close/>
                  </a:path>
                </a:pathLst>
              </a:custGeom>
              <a:solidFill>
                <a:srgbClr val="9ED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6" name="Freeform 92">
                <a:extLst>
                  <a:ext uri="{FF2B5EF4-FFF2-40B4-BE49-F238E27FC236}">
                    <a16:creationId xmlns:a16="http://schemas.microsoft.com/office/drawing/2014/main" xmlns="" id="{3EC99AF2-A02D-491C-9ACE-3238F6305876}"/>
                  </a:ext>
                </a:extLst>
              </p:cNvPr>
              <p:cNvSpPr>
                <a:spLocks noChangeAspect="1"/>
              </p:cNvSpPr>
              <p:nvPr/>
            </p:nvSpPr>
            <p:spPr bwMode="auto">
              <a:xfrm>
                <a:off x="6061075" y="4076701"/>
                <a:ext cx="252413" cy="195263"/>
              </a:xfrm>
              <a:custGeom>
                <a:avLst/>
                <a:gdLst>
                  <a:gd name="T0" fmla="*/ 20 w 252"/>
                  <a:gd name="T1" fmla="*/ 0 h 196"/>
                  <a:gd name="T2" fmla="*/ 0 w 252"/>
                  <a:gd name="T3" fmla="*/ 14 h 196"/>
                  <a:gd name="T4" fmla="*/ 140 w 252"/>
                  <a:gd name="T5" fmla="*/ 196 h 196"/>
                  <a:gd name="T6" fmla="*/ 252 w 252"/>
                  <a:gd name="T7" fmla="*/ 98 h 196"/>
                  <a:gd name="T8" fmla="*/ 20 w 252"/>
                  <a:gd name="T9" fmla="*/ 0 h 196"/>
                </a:gdLst>
                <a:ahLst/>
                <a:cxnLst>
                  <a:cxn ang="0">
                    <a:pos x="T0" y="T1"/>
                  </a:cxn>
                  <a:cxn ang="0">
                    <a:pos x="T2" y="T3"/>
                  </a:cxn>
                  <a:cxn ang="0">
                    <a:pos x="T4" y="T5"/>
                  </a:cxn>
                  <a:cxn ang="0">
                    <a:pos x="T6" y="T7"/>
                  </a:cxn>
                  <a:cxn ang="0">
                    <a:pos x="T8" y="T9"/>
                  </a:cxn>
                </a:cxnLst>
                <a:rect l="0" t="0" r="r" b="b"/>
                <a:pathLst>
                  <a:path w="252" h="196">
                    <a:moveTo>
                      <a:pt x="20" y="0"/>
                    </a:moveTo>
                    <a:cubicBezTo>
                      <a:pt x="0" y="14"/>
                      <a:pt x="0" y="14"/>
                      <a:pt x="0" y="14"/>
                    </a:cubicBezTo>
                    <a:cubicBezTo>
                      <a:pt x="140" y="196"/>
                      <a:pt x="140" y="196"/>
                      <a:pt x="140" y="196"/>
                    </a:cubicBezTo>
                    <a:cubicBezTo>
                      <a:pt x="140" y="196"/>
                      <a:pt x="218" y="168"/>
                      <a:pt x="252" y="98"/>
                    </a:cubicBezTo>
                    <a:cubicBezTo>
                      <a:pt x="108" y="91"/>
                      <a:pt x="20" y="0"/>
                      <a:pt x="20" y="0"/>
                    </a:cubicBezTo>
                    <a:close/>
                  </a:path>
                </a:pathLst>
              </a:custGeom>
              <a:gradFill>
                <a:gsLst>
                  <a:gs pos="5000">
                    <a:schemeClr val="accent1">
                      <a:lumMod val="5000"/>
                      <a:lumOff val="95000"/>
                    </a:schemeClr>
                  </a:gs>
                  <a:gs pos="57000">
                    <a:srgbClr val="A2D8E4"/>
                  </a:gs>
                  <a:gs pos="82000">
                    <a:srgbClr val="86C9D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7" name="Freeform 93">
                <a:extLst>
                  <a:ext uri="{FF2B5EF4-FFF2-40B4-BE49-F238E27FC236}">
                    <a16:creationId xmlns:a16="http://schemas.microsoft.com/office/drawing/2014/main" xmlns="" id="{41F8CEC7-8D1E-4789-9CBF-ED38CC1F902E}"/>
                  </a:ext>
                </a:extLst>
              </p:cNvPr>
              <p:cNvSpPr>
                <a:spLocks noChangeAspect="1"/>
              </p:cNvSpPr>
              <p:nvPr/>
            </p:nvSpPr>
            <p:spPr bwMode="auto">
              <a:xfrm>
                <a:off x="5730875" y="5149851"/>
                <a:ext cx="522288" cy="531813"/>
              </a:xfrm>
              <a:custGeom>
                <a:avLst/>
                <a:gdLst>
                  <a:gd name="T0" fmla="*/ 523 w 523"/>
                  <a:gd name="T1" fmla="*/ 0 h 533"/>
                  <a:gd name="T2" fmla="*/ 370 w 523"/>
                  <a:gd name="T3" fmla="*/ 317 h 533"/>
                  <a:gd name="T4" fmla="*/ 248 w 523"/>
                  <a:gd name="T5" fmla="*/ 500 h 533"/>
                  <a:gd name="T6" fmla="*/ 94 w 523"/>
                  <a:gd name="T7" fmla="*/ 503 h 533"/>
                  <a:gd name="T8" fmla="*/ 0 w 523"/>
                  <a:gd name="T9" fmla="*/ 533 h 533"/>
                  <a:gd name="T10" fmla="*/ 60 w 523"/>
                  <a:gd name="T11" fmla="*/ 326 h 533"/>
                  <a:gd name="T12" fmla="*/ 132 w 523"/>
                  <a:gd name="T13" fmla="*/ 245 h 533"/>
                  <a:gd name="T14" fmla="*/ 259 w 523"/>
                  <a:gd name="T15" fmla="*/ 134 h 533"/>
                  <a:gd name="T16" fmla="*/ 523 w 523"/>
                  <a:gd name="T1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3" h="533">
                    <a:moveTo>
                      <a:pt x="523" y="0"/>
                    </a:moveTo>
                    <a:cubicBezTo>
                      <a:pt x="523" y="0"/>
                      <a:pt x="440" y="190"/>
                      <a:pt x="370" y="317"/>
                    </a:cubicBezTo>
                    <a:cubicBezTo>
                      <a:pt x="301" y="443"/>
                      <a:pt x="248" y="500"/>
                      <a:pt x="248" y="500"/>
                    </a:cubicBezTo>
                    <a:cubicBezTo>
                      <a:pt x="248" y="500"/>
                      <a:pt x="139" y="493"/>
                      <a:pt x="94" y="503"/>
                    </a:cubicBezTo>
                    <a:cubicBezTo>
                      <a:pt x="48" y="513"/>
                      <a:pt x="0" y="533"/>
                      <a:pt x="0" y="533"/>
                    </a:cubicBezTo>
                    <a:cubicBezTo>
                      <a:pt x="0" y="533"/>
                      <a:pt x="36" y="373"/>
                      <a:pt x="60" y="326"/>
                    </a:cubicBezTo>
                    <a:cubicBezTo>
                      <a:pt x="85" y="280"/>
                      <a:pt x="132" y="245"/>
                      <a:pt x="132" y="245"/>
                    </a:cubicBezTo>
                    <a:cubicBezTo>
                      <a:pt x="259" y="134"/>
                      <a:pt x="259" y="134"/>
                      <a:pt x="259" y="134"/>
                    </a:cubicBezTo>
                    <a:lnTo>
                      <a:pt x="523" y="0"/>
                    </a:lnTo>
                    <a:close/>
                  </a:path>
                </a:pathLst>
              </a:custGeom>
              <a:solidFill>
                <a:srgbClr val="9ED7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8" name="Freeform 94">
                <a:extLst>
                  <a:ext uri="{FF2B5EF4-FFF2-40B4-BE49-F238E27FC236}">
                    <a16:creationId xmlns:a16="http://schemas.microsoft.com/office/drawing/2014/main" xmlns="" id="{F507D63E-4607-4E0F-9EF8-D3F254D03605}"/>
                  </a:ext>
                </a:extLst>
              </p:cNvPr>
              <p:cNvSpPr>
                <a:spLocks noChangeAspect="1"/>
              </p:cNvSpPr>
              <p:nvPr/>
            </p:nvSpPr>
            <p:spPr bwMode="auto">
              <a:xfrm>
                <a:off x="5788025" y="4178301"/>
                <a:ext cx="641350" cy="1393825"/>
              </a:xfrm>
              <a:custGeom>
                <a:avLst/>
                <a:gdLst>
                  <a:gd name="T0" fmla="*/ 538 w 644"/>
                  <a:gd name="T1" fmla="*/ 0 h 1401"/>
                  <a:gd name="T2" fmla="*/ 573 w 644"/>
                  <a:gd name="T3" fmla="*/ 65 h 1401"/>
                  <a:gd name="T4" fmla="*/ 556 w 644"/>
                  <a:gd name="T5" fmla="*/ 118 h 1401"/>
                  <a:gd name="T6" fmla="*/ 628 w 644"/>
                  <a:gd name="T7" fmla="*/ 549 h 1401"/>
                  <a:gd name="T8" fmla="*/ 197 w 644"/>
                  <a:gd name="T9" fmla="*/ 1373 h 1401"/>
                  <a:gd name="T10" fmla="*/ 0 w 644"/>
                  <a:gd name="T11" fmla="*/ 1401 h 1401"/>
                  <a:gd name="T12" fmla="*/ 30 w 644"/>
                  <a:gd name="T13" fmla="*/ 1193 h 1401"/>
                  <a:gd name="T14" fmla="*/ 523 w 644"/>
                  <a:gd name="T15" fmla="*/ 523 h 1401"/>
                  <a:gd name="T16" fmla="*/ 518 w 644"/>
                  <a:gd name="T17" fmla="*/ 125 h 1401"/>
                  <a:gd name="T18" fmla="*/ 468 w 644"/>
                  <a:gd name="T19" fmla="*/ 81 h 1401"/>
                  <a:gd name="T20" fmla="*/ 538 w 644"/>
                  <a:gd name="T21"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1401">
                    <a:moveTo>
                      <a:pt x="538" y="0"/>
                    </a:moveTo>
                    <a:cubicBezTo>
                      <a:pt x="538" y="0"/>
                      <a:pt x="559" y="14"/>
                      <a:pt x="573" y="65"/>
                    </a:cubicBezTo>
                    <a:cubicBezTo>
                      <a:pt x="575" y="95"/>
                      <a:pt x="556" y="118"/>
                      <a:pt x="556" y="118"/>
                    </a:cubicBezTo>
                    <a:cubicBezTo>
                      <a:pt x="556" y="118"/>
                      <a:pt x="644" y="301"/>
                      <a:pt x="628" y="549"/>
                    </a:cubicBezTo>
                    <a:cubicBezTo>
                      <a:pt x="604" y="931"/>
                      <a:pt x="197" y="1373"/>
                      <a:pt x="197" y="1373"/>
                    </a:cubicBezTo>
                    <a:cubicBezTo>
                      <a:pt x="0" y="1401"/>
                      <a:pt x="0" y="1401"/>
                      <a:pt x="0" y="1401"/>
                    </a:cubicBezTo>
                    <a:cubicBezTo>
                      <a:pt x="30" y="1193"/>
                      <a:pt x="30" y="1193"/>
                      <a:pt x="30" y="1193"/>
                    </a:cubicBezTo>
                    <a:cubicBezTo>
                      <a:pt x="30" y="1193"/>
                      <a:pt x="455" y="891"/>
                      <a:pt x="523" y="523"/>
                    </a:cubicBezTo>
                    <a:cubicBezTo>
                      <a:pt x="570" y="269"/>
                      <a:pt x="518" y="125"/>
                      <a:pt x="518" y="125"/>
                    </a:cubicBezTo>
                    <a:cubicBezTo>
                      <a:pt x="518" y="125"/>
                      <a:pt x="504" y="118"/>
                      <a:pt x="468" y="81"/>
                    </a:cubicBezTo>
                    <a:cubicBezTo>
                      <a:pt x="516" y="51"/>
                      <a:pt x="538" y="0"/>
                      <a:pt x="538" y="0"/>
                    </a:cubicBezTo>
                    <a:close/>
                  </a:path>
                </a:pathLst>
              </a:custGeom>
              <a:solidFill>
                <a:srgbClr val="754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9" name="Freeform 95">
                <a:extLst>
                  <a:ext uri="{FF2B5EF4-FFF2-40B4-BE49-F238E27FC236}">
                    <a16:creationId xmlns:a16="http://schemas.microsoft.com/office/drawing/2014/main" xmlns="" id="{4E1B06AC-1EF5-4F67-A832-993BA700B16C}"/>
                  </a:ext>
                </a:extLst>
              </p:cNvPr>
              <p:cNvSpPr>
                <a:spLocks noChangeAspect="1"/>
              </p:cNvSpPr>
              <p:nvPr/>
            </p:nvSpPr>
            <p:spPr bwMode="auto">
              <a:xfrm>
                <a:off x="6040438" y="3883026"/>
                <a:ext cx="446088" cy="287338"/>
              </a:xfrm>
              <a:custGeom>
                <a:avLst/>
                <a:gdLst>
                  <a:gd name="T0" fmla="*/ 44 w 448"/>
                  <a:gd name="T1" fmla="*/ 195 h 289"/>
                  <a:gd name="T2" fmla="*/ 42 w 448"/>
                  <a:gd name="T3" fmla="*/ 134 h 289"/>
                  <a:gd name="T4" fmla="*/ 77 w 448"/>
                  <a:gd name="T5" fmla="*/ 0 h 289"/>
                  <a:gd name="T6" fmla="*/ 173 w 448"/>
                  <a:gd name="T7" fmla="*/ 64 h 289"/>
                  <a:gd name="T8" fmla="*/ 273 w 448"/>
                  <a:gd name="T9" fmla="*/ 146 h 289"/>
                  <a:gd name="T10" fmla="*/ 448 w 448"/>
                  <a:gd name="T11" fmla="*/ 88 h 289"/>
                  <a:gd name="T12" fmla="*/ 278 w 448"/>
                  <a:gd name="T13" fmla="*/ 281 h 289"/>
                  <a:gd name="T14" fmla="*/ 44 w 448"/>
                  <a:gd name="T15" fmla="*/ 195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89">
                    <a:moveTo>
                      <a:pt x="44" y="195"/>
                    </a:moveTo>
                    <a:cubicBezTo>
                      <a:pt x="44" y="195"/>
                      <a:pt x="51" y="154"/>
                      <a:pt x="42" y="134"/>
                    </a:cubicBezTo>
                    <a:cubicBezTo>
                      <a:pt x="0" y="40"/>
                      <a:pt x="77" y="0"/>
                      <a:pt x="77" y="0"/>
                    </a:cubicBezTo>
                    <a:cubicBezTo>
                      <a:pt x="77" y="0"/>
                      <a:pt x="140" y="20"/>
                      <a:pt x="173" y="64"/>
                    </a:cubicBezTo>
                    <a:cubicBezTo>
                      <a:pt x="204" y="105"/>
                      <a:pt x="249" y="144"/>
                      <a:pt x="273" y="146"/>
                    </a:cubicBezTo>
                    <a:cubicBezTo>
                      <a:pt x="322" y="151"/>
                      <a:pt x="448" y="88"/>
                      <a:pt x="448" y="88"/>
                    </a:cubicBezTo>
                    <a:cubicBezTo>
                      <a:pt x="448" y="88"/>
                      <a:pt x="320" y="181"/>
                      <a:pt x="278" y="281"/>
                    </a:cubicBezTo>
                    <a:cubicBezTo>
                      <a:pt x="163" y="289"/>
                      <a:pt x="44" y="195"/>
                      <a:pt x="44" y="195"/>
                    </a:cubicBezTo>
                    <a:close/>
                  </a:path>
                </a:pathLst>
              </a:custGeom>
              <a:gradFill>
                <a:gsLst>
                  <a:gs pos="5000">
                    <a:schemeClr val="accent1">
                      <a:lumMod val="5000"/>
                      <a:lumOff val="95000"/>
                    </a:schemeClr>
                  </a:gs>
                  <a:gs pos="57000">
                    <a:srgbClr val="A2D8E4"/>
                  </a:gs>
                  <a:gs pos="82000">
                    <a:srgbClr val="86C9D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0" name="Freeform 96">
                <a:extLst>
                  <a:ext uri="{FF2B5EF4-FFF2-40B4-BE49-F238E27FC236}">
                    <a16:creationId xmlns:a16="http://schemas.microsoft.com/office/drawing/2014/main" xmlns="" id="{6152EDE9-11BB-4517-8776-080A04A3A35D}"/>
                  </a:ext>
                </a:extLst>
              </p:cNvPr>
              <p:cNvSpPr>
                <a:spLocks noChangeAspect="1"/>
              </p:cNvSpPr>
              <p:nvPr/>
            </p:nvSpPr>
            <p:spPr bwMode="auto">
              <a:xfrm>
                <a:off x="6081713" y="3644901"/>
                <a:ext cx="414338" cy="404813"/>
              </a:xfrm>
              <a:custGeom>
                <a:avLst/>
                <a:gdLst>
                  <a:gd name="T0" fmla="*/ 401 w 415"/>
                  <a:gd name="T1" fmla="*/ 330 h 406"/>
                  <a:gd name="T2" fmla="*/ 262 w 415"/>
                  <a:gd name="T3" fmla="*/ 388 h 406"/>
                  <a:gd name="T4" fmla="*/ 180 w 415"/>
                  <a:gd name="T5" fmla="*/ 361 h 406"/>
                  <a:gd name="T6" fmla="*/ 115 w 415"/>
                  <a:gd name="T7" fmla="*/ 292 h 406"/>
                  <a:gd name="T8" fmla="*/ 69 w 415"/>
                  <a:gd name="T9" fmla="*/ 280 h 406"/>
                  <a:gd name="T10" fmla="*/ 60 w 415"/>
                  <a:gd name="T11" fmla="*/ 211 h 406"/>
                  <a:gd name="T12" fmla="*/ 0 w 415"/>
                  <a:gd name="T13" fmla="*/ 56 h 406"/>
                  <a:gd name="T14" fmla="*/ 67 w 415"/>
                  <a:gd name="T15" fmla="*/ 0 h 406"/>
                  <a:gd name="T16" fmla="*/ 151 w 415"/>
                  <a:gd name="T17" fmla="*/ 4 h 406"/>
                  <a:gd name="T18" fmla="*/ 356 w 415"/>
                  <a:gd name="T19" fmla="*/ 136 h 406"/>
                  <a:gd name="T20" fmla="*/ 349 w 415"/>
                  <a:gd name="T21" fmla="*/ 154 h 406"/>
                  <a:gd name="T22" fmla="*/ 321 w 415"/>
                  <a:gd name="T23" fmla="*/ 176 h 406"/>
                  <a:gd name="T24" fmla="*/ 405 w 415"/>
                  <a:gd name="T25" fmla="*/ 310 h 406"/>
                  <a:gd name="T26" fmla="*/ 401 w 415"/>
                  <a:gd name="T27" fmla="*/ 3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5" h="406">
                    <a:moveTo>
                      <a:pt x="401" y="330"/>
                    </a:moveTo>
                    <a:cubicBezTo>
                      <a:pt x="362" y="348"/>
                      <a:pt x="298" y="376"/>
                      <a:pt x="262" y="388"/>
                    </a:cubicBezTo>
                    <a:cubicBezTo>
                      <a:pt x="211" y="406"/>
                      <a:pt x="180" y="361"/>
                      <a:pt x="180" y="361"/>
                    </a:cubicBezTo>
                    <a:cubicBezTo>
                      <a:pt x="115" y="292"/>
                      <a:pt x="115" y="292"/>
                      <a:pt x="115" y="292"/>
                    </a:cubicBezTo>
                    <a:cubicBezTo>
                      <a:pt x="115" y="292"/>
                      <a:pt x="92" y="291"/>
                      <a:pt x="69" y="280"/>
                    </a:cubicBezTo>
                    <a:cubicBezTo>
                      <a:pt x="60" y="275"/>
                      <a:pt x="29" y="243"/>
                      <a:pt x="60" y="211"/>
                    </a:cubicBezTo>
                    <a:cubicBezTo>
                      <a:pt x="105" y="164"/>
                      <a:pt x="0" y="56"/>
                      <a:pt x="0" y="56"/>
                    </a:cubicBezTo>
                    <a:cubicBezTo>
                      <a:pt x="67" y="0"/>
                      <a:pt x="67" y="0"/>
                      <a:pt x="67" y="0"/>
                    </a:cubicBezTo>
                    <a:cubicBezTo>
                      <a:pt x="151" y="4"/>
                      <a:pt x="151" y="4"/>
                      <a:pt x="151" y="4"/>
                    </a:cubicBezTo>
                    <a:cubicBezTo>
                      <a:pt x="356" y="136"/>
                      <a:pt x="356" y="136"/>
                      <a:pt x="356" y="136"/>
                    </a:cubicBezTo>
                    <a:cubicBezTo>
                      <a:pt x="356" y="136"/>
                      <a:pt x="362" y="146"/>
                      <a:pt x="349" y="154"/>
                    </a:cubicBezTo>
                    <a:cubicBezTo>
                      <a:pt x="334" y="165"/>
                      <a:pt x="321" y="176"/>
                      <a:pt x="321" y="176"/>
                    </a:cubicBezTo>
                    <a:cubicBezTo>
                      <a:pt x="321" y="176"/>
                      <a:pt x="401" y="302"/>
                      <a:pt x="405" y="310"/>
                    </a:cubicBezTo>
                    <a:cubicBezTo>
                      <a:pt x="409" y="316"/>
                      <a:pt x="415" y="323"/>
                      <a:pt x="401" y="330"/>
                    </a:cubicBezTo>
                    <a:close/>
                  </a:path>
                </a:pathLst>
              </a:custGeom>
              <a:solidFill>
                <a:srgbClr val="EAF6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1" name="Freeform 97">
                <a:extLst>
                  <a:ext uri="{FF2B5EF4-FFF2-40B4-BE49-F238E27FC236}">
                    <a16:creationId xmlns:a16="http://schemas.microsoft.com/office/drawing/2014/main" xmlns="" id="{1E1B0559-9FAB-46F7-AA8F-FD19D2C909D6}"/>
                  </a:ext>
                </a:extLst>
              </p:cNvPr>
              <p:cNvSpPr>
                <a:spLocks noChangeAspect="1"/>
              </p:cNvSpPr>
              <p:nvPr/>
            </p:nvSpPr>
            <p:spPr bwMode="auto">
              <a:xfrm>
                <a:off x="6275388" y="3725863"/>
                <a:ext cx="55563" cy="57150"/>
              </a:xfrm>
              <a:custGeom>
                <a:avLst/>
                <a:gdLst>
                  <a:gd name="T0" fmla="*/ 50 w 55"/>
                  <a:gd name="T1" fmla="*/ 22 h 58"/>
                  <a:gd name="T2" fmla="*/ 42 w 55"/>
                  <a:gd name="T3" fmla="*/ 40 h 58"/>
                  <a:gd name="T4" fmla="*/ 0 w 55"/>
                  <a:gd name="T5" fmla="*/ 56 h 58"/>
                  <a:gd name="T6" fmla="*/ 36 w 55"/>
                  <a:gd name="T7" fmla="*/ 9 h 58"/>
                  <a:gd name="T8" fmla="*/ 50 w 55"/>
                  <a:gd name="T9" fmla="*/ 22 h 58"/>
                </a:gdLst>
                <a:ahLst/>
                <a:cxnLst>
                  <a:cxn ang="0">
                    <a:pos x="T0" y="T1"/>
                  </a:cxn>
                  <a:cxn ang="0">
                    <a:pos x="T2" y="T3"/>
                  </a:cxn>
                  <a:cxn ang="0">
                    <a:pos x="T4" y="T5"/>
                  </a:cxn>
                  <a:cxn ang="0">
                    <a:pos x="T6" y="T7"/>
                  </a:cxn>
                  <a:cxn ang="0">
                    <a:pos x="T8" y="T9"/>
                  </a:cxn>
                </a:cxnLst>
                <a:rect l="0" t="0" r="r" b="b"/>
                <a:pathLst>
                  <a:path w="55" h="58">
                    <a:moveTo>
                      <a:pt x="50" y="22"/>
                    </a:moveTo>
                    <a:cubicBezTo>
                      <a:pt x="55" y="33"/>
                      <a:pt x="53" y="35"/>
                      <a:pt x="42" y="40"/>
                    </a:cubicBezTo>
                    <a:cubicBezTo>
                      <a:pt x="32" y="45"/>
                      <a:pt x="0" y="58"/>
                      <a:pt x="0" y="56"/>
                    </a:cubicBezTo>
                    <a:cubicBezTo>
                      <a:pt x="1" y="53"/>
                      <a:pt x="14" y="37"/>
                      <a:pt x="36" y="9"/>
                    </a:cubicBezTo>
                    <a:cubicBezTo>
                      <a:pt x="43" y="0"/>
                      <a:pt x="44" y="11"/>
                      <a:pt x="50" y="22"/>
                    </a:cubicBezTo>
                    <a:close/>
                  </a:path>
                </a:pathLst>
              </a:custGeom>
              <a:solidFill>
                <a:srgbClr val="1D2D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2" name="Freeform 98">
                <a:extLst>
                  <a:ext uri="{FF2B5EF4-FFF2-40B4-BE49-F238E27FC236}">
                    <a16:creationId xmlns:a16="http://schemas.microsoft.com/office/drawing/2014/main" xmlns="" id="{9A4B69EC-31FD-415F-A628-8239CA507456}"/>
                  </a:ext>
                </a:extLst>
              </p:cNvPr>
              <p:cNvSpPr>
                <a:spLocks noChangeAspect="1"/>
              </p:cNvSpPr>
              <p:nvPr/>
            </p:nvSpPr>
            <p:spPr bwMode="auto">
              <a:xfrm>
                <a:off x="5980113" y="3560763"/>
                <a:ext cx="301625" cy="454025"/>
              </a:xfrm>
              <a:custGeom>
                <a:avLst/>
                <a:gdLst>
                  <a:gd name="T0" fmla="*/ 0 w 302"/>
                  <a:gd name="T1" fmla="*/ 226 h 457"/>
                  <a:gd name="T2" fmla="*/ 241 w 302"/>
                  <a:gd name="T3" fmla="*/ 42 h 457"/>
                  <a:gd name="T4" fmla="*/ 253 w 302"/>
                  <a:gd name="T5" fmla="*/ 89 h 457"/>
                  <a:gd name="T6" fmla="*/ 166 w 302"/>
                  <a:gd name="T7" fmla="*/ 173 h 457"/>
                  <a:gd name="T8" fmla="*/ 255 w 302"/>
                  <a:gd name="T9" fmla="*/ 325 h 457"/>
                  <a:gd name="T10" fmla="*/ 152 w 302"/>
                  <a:gd name="T11" fmla="*/ 314 h 457"/>
                  <a:gd name="T12" fmla="*/ 102 w 302"/>
                  <a:gd name="T13" fmla="*/ 457 h 457"/>
                  <a:gd name="T14" fmla="*/ 0 w 302"/>
                  <a:gd name="T15" fmla="*/ 226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57">
                    <a:moveTo>
                      <a:pt x="0" y="226"/>
                    </a:moveTo>
                    <a:cubicBezTo>
                      <a:pt x="136" y="30"/>
                      <a:pt x="197" y="0"/>
                      <a:pt x="241" y="42"/>
                    </a:cubicBezTo>
                    <a:cubicBezTo>
                      <a:pt x="249" y="50"/>
                      <a:pt x="259" y="72"/>
                      <a:pt x="253" y="89"/>
                    </a:cubicBezTo>
                    <a:cubicBezTo>
                      <a:pt x="188" y="112"/>
                      <a:pt x="129" y="140"/>
                      <a:pt x="166" y="173"/>
                    </a:cubicBezTo>
                    <a:cubicBezTo>
                      <a:pt x="175" y="184"/>
                      <a:pt x="302" y="297"/>
                      <a:pt x="255" y="325"/>
                    </a:cubicBezTo>
                    <a:cubicBezTo>
                      <a:pt x="235" y="311"/>
                      <a:pt x="180" y="276"/>
                      <a:pt x="152" y="314"/>
                    </a:cubicBezTo>
                    <a:cubicBezTo>
                      <a:pt x="136" y="336"/>
                      <a:pt x="194" y="390"/>
                      <a:pt x="102" y="457"/>
                    </a:cubicBezTo>
                    <a:cubicBezTo>
                      <a:pt x="58" y="378"/>
                      <a:pt x="0" y="263"/>
                      <a:pt x="0" y="226"/>
                    </a:cubicBezTo>
                    <a:close/>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3" name="Freeform 99">
                <a:extLst>
                  <a:ext uri="{FF2B5EF4-FFF2-40B4-BE49-F238E27FC236}">
                    <a16:creationId xmlns:a16="http://schemas.microsoft.com/office/drawing/2014/main" xmlns="" id="{D04B1439-8BFE-4B3C-A8CE-E53E8B72B3C6}"/>
                  </a:ext>
                </a:extLst>
              </p:cNvPr>
              <p:cNvSpPr>
                <a:spLocks noChangeAspect="1"/>
              </p:cNvSpPr>
              <p:nvPr/>
            </p:nvSpPr>
            <p:spPr bwMode="auto">
              <a:xfrm>
                <a:off x="5803900" y="5737226"/>
                <a:ext cx="493713" cy="438150"/>
              </a:xfrm>
              <a:custGeom>
                <a:avLst/>
                <a:gdLst>
                  <a:gd name="T0" fmla="*/ 257 w 311"/>
                  <a:gd name="T1" fmla="*/ 276 h 276"/>
                  <a:gd name="T2" fmla="*/ 0 w 311"/>
                  <a:gd name="T3" fmla="*/ 276 h 276"/>
                  <a:gd name="T4" fmla="*/ 311 w 311"/>
                  <a:gd name="T5" fmla="*/ 0 h 276"/>
                  <a:gd name="T6" fmla="*/ 257 w 311"/>
                  <a:gd name="T7" fmla="*/ 276 h 276"/>
                </a:gdLst>
                <a:ahLst/>
                <a:cxnLst>
                  <a:cxn ang="0">
                    <a:pos x="T0" y="T1"/>
                  </a:cxn>
                  <a:cxn ang="0">
                    <a:pos x="T2" y="T3"/>
                  </a:cxn>
                  <a:cxn ang="0">
                    <a:pos x="T4" y="T5"/>
                  </a:cxn>
                  <a:cxn ang="0">
                    <a:pos x="T6" y="T7"/>
                  </a:cxn>
                </a:cxnLst>
                <a:rect l="0" t="0" r="r" b="b"/>
                <a:pathLst>
                  <a:path w="311" h="276">
                    <a:moveTo>
                      <a:pt x="257" y="276"/>
                    </a:moveTo>
                    <a:lnTo>
                      <a:pt x="0" y="276"/>
                    </a:lnTo>
                    <a:lnTo>
                      <a:pt x="311" y="0"/>
                    </a:lnTo>
                    <a:lnTo>
                      <a:pt x="257" y="276"/>
                    </a:lnTo>
                    <a:close/>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4" name="Freeform 100">
                <a:extLst>
                  <a:ext uri="{FF2B5EF4-FFF2-40B4-BE49-F238E27FC236}">
                    <a16:creationId xmlns:a16="http://schemas.microsoft.com/office/drawing/2014/main" xmlns="" id="{50A73E1E-B7EE-456A-87EF-B8CB89113FC8}"/>
                  </a:ext>
                </a:extLst>
              </p:cNvPr>
              <p:cNvSpPr>
                <a:spLocks noChangeAspect="1"/>
              </p:cNvSpPr>
              <p:nvPr/>
            </p:nvSpPr>
            <p:spPr bwMode="auto">
              <a:xfrm>
                <a:off x="5514975" y="4337051"/>
                <a:ext cx="374650" cy="88900"/>
              </a:xfrm>
              <a:custGeom>
                <a:avLst/>
                <a:gdLst>
                  <a:gd name="T0" fmla="*/ 239 w 376"/>
                  <a:gd name="T1" fmla="*/ 0 h 90"/>
                  <a:gd name="T2" fmla="*/ 219 w 376"/>
                  <a:gd name="T3" fmla="*/ 76 h 90"/>
                  <a:gd name="T4" fmla="*/ 0 w 376"/>
                  <a:gd name="T5" fmla="*/ 75 h 90"/>
                  <a:gd name="T6" fmla="*/ 0 w 376"/>
                  <a:gd name="T7" fmla="*/ 17 h 90"/>
                  <a:gd name="T8" fmla="*/ 239 w 376"/>
                  <a:gd name="T9" fmla="*/ 0 h 90"/>
                </a:gdLst>
                <a:ahLst/>
                <a:cxnLst>
                  <a:cxn ang="0">
                    <a:pos x="T0" y="T1"/>
                  </a:cxn>
                  <a:cxn ang="0">
                    <a:pos x="T2" y="T3"/>
                  </a:cxn>
                  <a:cxn ang="0">
                    <a:pos x="T4" y="T5"/>
                  </a:cxn>
                  <a:cxn ang="0">
                    <a:pos x="T6" y="T7"/>
                  </a:cxn>
                  <a:cxn ang="0">
                    <a:pos x="T8" y="T9"/>
                  </a:cxn>
                </a:cxnLst>
                <a:rect l="0" t="0" r="r" b="b"/>
                <a:pathLst>
                  <a:path w="376" h="90">
                    <a:moveTo>
                      <a:pt x="239" y="0"/>
                    </a:moveTo>
                    <a:cubicBezTo>
                      <a:pt x="239" y="0"/>
                      <a:pt x="376" y="56"/>
                      <a:pt x="219" y="76"/>
                    </a:cubicBezTo>
                    <a:cubicBezTo>
                      <a:pt x="108" y="90"/>
                      <a:pt x="0" y="75"/>
                      <a:pt x="0" y="75"/>
                    </a:cubicBezTo>
                    <a:cubicBezTo>
                      <a:pt x="0" y="17"/>
                      <a:pt x="0" y="17"/>
                      <a:pt x="0" y="17"/>
                    </a:cubicBezTo>
                    <a:lnTo>
                      <a:pt x="239" y="0"/>
                    </a:lnTo>
                    <a:close/>
                  </a:path>
                </a:pathLst>
              </a:custGeom>
              <a:solidFill>
                <a:srgbClr val="415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5" name="Freeform 101">
                <a:extLst>
                  <a:ext uri="{FF2B5EF4-FFF2-40B4-BE49-F238E27FC236}">
                    <a16:creationId xmlns:a16="http://schemas.microsoft.com/office/drawing/2014/main" xmlns="" id="{DEF7BA5F-8C9C-4607-82CA-7B87304C9B25}"/>
                  </a:ext>
                </a:extLst>
              </p:cNvPr>
              <p:cNvSpPr>
                <a:spLocks noChangeAspect="1"/>
              </p:cNvSpPr>
              <p:nvPr/>
            </p:nvSpPr>
            <p:spPr bwMode="auto">
              <a:xfrm>
                <a:off x="5545138" y="5729288"/>
                <a:ext cx="752475" cy="446088"/>
              </a:xfrm>
              <a:custGeom>
                <a:avLst/>
                <a:gdLst>
                  <a:gd name="T0" fmla="*/ 754 w 754"/>
                  <a:gd name="T1" fmla="*/ 9 h 449"/>
                  <a:gd name="T2" fmla="*/ 439 w 754"/>
                  <a:gd name="T3" fmla="*/ 449 h 449"/>
                  <a:gd name="T4" fmla="*/ 5 w 754"/>
                  <a:gd name="T5" fmla="*/ 449 h 449"/>
                  <a:gd name="T6" fmla="*/ 0 w 754"/>
                  <a:gd name="T7" fmla="*/ 0 h 449"/>
                  <a:gd name="T8" fmla="*/ 754 w 754"/>
                  <a:gd name="T9" fmla="*/ 9 h 449"/>
                </a:gdLst>
                <a:ahLst/>
                <a:cxnLst>
                  <a:cxn ang="0">
                    <a:pos x="T0" y="T1"/>
                  </a:cxn>
                  <a:cxn ang="0">
                    <a:pos x="T2" y="T3"/>
                  </a:cxn>
                  <a:cxn ang="0">
                    <a:pos x="T4" y="T5"/>
                  </a:cxn>
                  <a:cxn ang="0">
                    <a:pos x="T6" y="T7"/>
                  </a:cxn>
                  <a:cxn ang="0">
                    <a:pos x="T8" y="T9"/>
                  </a:cxn>
                </a:cxnLst>
                <a:rect l="0" t="0" r="r" b="b"/>
                <a:pathLst>
                  <a:path w="754" h="449">
                    <a:moveTo>
                      <a:pt x="754" y="9"/>
                    </a:moveTo>
                    <a:cubicBezTo>
                      <a:pt x="439" y="449"/>
                      <a:pt x="439" y="449"/>
                      <a:pt x="439" y="449"/>
                    </a:cubicBezTo>
                    <a:cubicBezTo>
                      <a:pt x="5" y="449"/>
                      <a:pt x="5" y="449"/>
                      <a:pt x="5" y="449"/>
                    </a:cubicBezTo>
                    <a:cubicBezTo>
                      <a:pt x="5" y="449"/>
                      <a:pt x="6" y="138"/>
                      <a:pt x="0" y="0"/>
                    </a:cubicBezTo>
                    <a:cubicBezTo>
                      <a:pt x="288" y="12"/>
                      <a:pt x="754" y="9"/>
                      <a:pt x="754" y="9"/>
                    </a:cubicBezTo>
                    <a:close/>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6" name="Freeform 102">
                <a:extLst>
                  <a:ext uri="{FF2B5EF4-FFF2-40B4-BE49-F238E27FC236}">
                    <a16:creationId xmlns:a16="http://schemas.microsoft.com/office/drawing/2014/main" xmlns="" id="{E2B8A2CE-9960-4665-ACE3-A31D8EBF1606}"/>
                  </a:ext>
                </a:extLst>
              </p:cNvPr>
              <p:cNvSpPr>
                <a:spLocks noChangeAspect="1"/>
              </p:cNvSpPr>
              <p:nvPr/>
            </p:nvSpPr>
            <p:spPr bwMode="auto">
              <a:xfrm>
                <a:off x="4438650" y="3390901"/>
                <a:ext cx="311150" cy="211138"/>
              </a:xfrm>
              <a:custGeom>
                <a:avLst/>
                <a:gdLst>
                  <a:gd name="T0" fmla="*/ 312 w 312"/>
                  <a:gd name="T1" fmla="*/ 173 h 212"/>
                  <a:gd name="T2" fmla="*/ 263 w 312"/>
                  <a:gd name="T3" fmla="*/ 111 h 212"/>
                  <a:gd name="T4" fmla="*/ 147 w 312"/>
                  <a:gd name="T5" fmla="*/ 0 h 212"/>
                  <a:gd name="T6" fmla="*/ 156 w 312"/>
                  <a:gd name="T7" fmla="*/ 55 h 212"/>
                  <a:gd name="T8" fmla="*/ 176 w 312"/>
                  <a:gd name="T9" fmla="*/ 95 h 212"/>
                  <a:gd name="T10" fmla="*/ 111 w 312"/>
                  <a:gd name="T11" fmla="*/ 94 h 212"/>
                  <a:gd name="T12" fmla="*/ 20 w 312"/>
                  <a:gd name="T13" fmla="*/ 86 h 212"/>
                  <a:gd name="T14" fmla="*/ 13 w 312"/>
                  <a:gd name="T15" fmla="*/ 107 h 212"/>
                  <a:gd name="T16" fmla="*/ 2 w 312"/>
                  <a:gd name="T17" fmla="*/ 127 h 212"/>
                  <a:gd name="T18" fmla="*/ 74 w 312"/>
                  <a:gd name="T19" fmla="*/ 159 h 212"/>
                  <a:gd name="T20" fmla="*/ 14 w 312"/>
                  <a:gd name="T21" fmla="*/ 163 h 212"/>
                  <a:gd name="T22" fmla="*/ 86 w 312"/>
                  <a:gd name="T23" fmla="*/ 185 h 212"/>
                  <a:gd name="T24" fmla="*/ 177 w 312"/>
                  <a:gd name="T25" fmla="*/ 208 h 212"/>
                  <a:gd name="T26" fmla="*/ 263 w 312"/>
                  <a:gd name="T27" fmla="*/ 203 h 212"/>
                  <a:gd name="T28" fmla="*/ 274 w 312"/>
                  <a:gd name="T29" fmla="*/ 210 h 212"/>
                  <a:gd name="T30" fmla="*/ 312 w 312"/>
                  <a:gd name="T31" fmla="*/ 17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12">
                    <a:moveTo>
                      <a:pt x="312" y="173"/>
                    </a:moveTo>
                    <a:cubicBezTo>
                      <a:pt x="300" y="156"/>
                      <a:pt x="277" y="121"/>
                      <a:pt x="263" y="111"/>
                    </a:cubicBezTo>
                    <a:cubicBezTo>
                      <a:pt x="249" y="102"/>
                      <a:pt x="147" y="0"/>
                      <a:pt x="147" y="0"/>
                    </a:cubicBezTo>
                    <a:cubicBezTo>
                      <a:pt x="147" y="0"/>
                      <a:pt x="127" y="27"/>
                      <a:pt x="156" y="55"/>
                    </a:cubicBezTo>
                    <a:cubicBezTo>
                      <a:pt x="185" y="81"/>
                      <a:pt x="176" y="95"/>
                      <a:pt x="176" y="95"/>
                    </a:cubicBezTo>
                    <a:cubicBezTo>
                      <a:pt x="176" y="95"/>
                      <a:pt x="170" y="97"/>
                      <a:pt x="111" y="94"/>
                    </a:cubicBezTo>
                    <a:cubicBezTo>
                      <a:pt x="82" y="83"/>
                      <a:pt x="41" y="81"/>
                      <a:pt x="20" y="86"/>
                    </a:cubicBezTo>
                    <a:cubicBezTo>
                      <a:pt x="16" y="86"/>
                      <a:pt x="5" y="100"/>
                      <a:pt x="13" y="107"/>
                    </a:cubicBezTo>
                    <a:cubicBezTo>
                      <a:pt x="3" y="112"/>
                      <a:pt x="0" y="123"/>
                      <a:pt x="2" y="127"/>
                    </a:cubicBezTo>
                    <a:cubicBezTo>
                      <a:pt x="4" y="134"/>
                      <a:pt x="45" y="144"/>
                      <a:pt x="74" y="159"/>
                    </a:cubicBezTo>
                    <a:cubicBezTo>
                      <a:pt x="53" y="159"/>
                      <a:pt x="12" y="143"/>
                      <a:pt x="14" y="163"/>
                    </a:cubicBezTo>
                    <a:cubicBezTo>
                      <a:pt x="23" y="168"/>
                      <a:pt x="81" y="184"/>
                      <a:pt x="86" y="185"/>
                    </a:cubicBezTo>
                    <a:cubicBezTo>
                      <a:pt x="97" y="187"/>
                      <a:pt x="140" y="204"/>
                      <a:pt x="177" y="208"/>
                    </a:cubicBezTo>
                    <a:cubicBezTo>
                      <a:pt x="214" y="212"/>
                      <a:pt x="263" y="203"/>
                      <a:pt x="263" y="203"/>
                    </a:cubicBezTo>
                    <a:cubicBezTo>
                      <a:pt x="274" y="210"/>
                      <a:pt x="274" y="210"/>
                      <a:pt x="274" y="210"/>
                    </a:cubicBezTo>
                    <a:cubicBezTo>
                      <a:pt x="274" y="210"/>
                      <a:pt x="297" y="208"/>
                      <a:pt x="312" y="173"/>
                    </a:cubicBezTo>
                    <a:close/>
                  </a:path>
                </a:pathLst>
              </a:custGeom>
              <a:gradFill>
                <a:gsLst>
                  <a:gs pos="5000">
                    <a:schemeClr val="accent1">
                      <a:lumMod val="5000"/>
                      <a:lumOff val="95000"/>
                    </a:schemeClr>
                  </a:gs>
                  <a:gs pos="57000">
                    <a:srgbClr val="A2D8E4"/>
                  </a:gs>
                  <a:gs pos="82000">
                    <a:srgbClr val="86C9D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7" name="Freeform 103">
                <a:extLst>
                  <a:ext uri="{FF2B5EF4-FFF2-40B4-BE49-F238E27FC236}">
                    <a16:creationId xmlns:a16="http://schemas.microsoft.com/office/drawing/2014/main" xmlns="" id="{45A8AD69-742E-48CA-BE04-FE50F40781CD}"/>
                  </a:ext>
                </a:extLst>
              </p:cNvPr>
              <p:cNvSpPr>
                <a:spLocks noChangeAspect="1"/>
              </p:cNvSpPr>
              <p:nvPr/>
            </p:nvSpPr>
            <p:spPr bwMode="auto">
              <a:xfrm>
                <a:off x="4670425" y="3557588"/>
                <a:ext cx="1420813" cy="852488"/>
              </a:xfrm>
              <a:custGeom>
                <a:avLst/>
                <a:gdLst>
                  <a:gd name="T0" fmla="*/ 1389 w 1424"/>
                  <a:gd name="T1" fmla="*/ 537 h 857"/>
                  <a:gd name="T2" fmla="*/ 515 w 1424"/>
                  <a:gd name="T3" fmla="*/ 570 h 857"/>
                  <a:gd name="T4" fmla="*/ 80 w 1424"/>
                  <a:gd name="T5" fmla="*/ 0 h 857"/>
                  <a:gd name="T6" fmla="*/ 0 w 1424"/>
                  <a:gd name="T7" fmla="*/ 58 h 857"/>
                  <a:gd name="T8" fmla="*/ 387 w 1424"/>
                  <a:gd name="T9" fmla="*/ 675 h 857"/>
                  <a:gd name="T10" fmla="*/ 598 w 1424"/>
                  <a:gd name="T11" fmla="*/ 799 h 857"/>
                  <a:gd name="T12" fmla="*/ 1236 w 1424"/>
                  <a:gd name="T13" fmla="*/ 857 h 857"/>
                  <a:gd name="T14" fmla="*/ 1389 w 1424"/>
                  <a:gd name="T15" fmla="*/ 537 h 8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4" h="857">
                    <a:moveTo>
                      <a:pt x="1389" y="537"/>
                    </a:moveTo>
                    <a:cubicBezTo>
                      <a:pt x="1158" y="551"/>
                      <a:pt x="756" y="565"/>
                      <a:pt x="515" y="570"/>
                    </a:cubicBezTo>
                    <a:cubicBezTo>
                      <a:pt x="309" y="309"/>
                      <a:pt x="80" y="0"/>
                      <a:pt x="80" y="0"/>
                    </a:cubicBezTo>
                    <a:cubicBezTo>
                      <a:pt x="0" y="58"/>
                      <a:pt x="0" y="58"/>
                      <a:pt x="0" y="58"/>
                    </a:cubicBezTo>
                    <a:cubicBezTo>
                      <a:pt x="0" y="58"/>
                      <a:pt x="181" y="371"/>
                      <a:pt x="387" y="675"/>
                    </a:cubicBezTo>
                    <a:cubicBezTo>
                      <a:pt x="429" y="737"/>
                      <a:pt x="489" y="785"/>
                      <a:pt x="598" y="799"/>
                    </a:cubicBezTo>
                    <a:cubicBezTo>
                      <a:pt x="736" y="818"/>
                      <a:pt x="1068" y="856"/>
                      <a:pt x="1236" y="857"/>
                    </a:cubicBezTo>
                    <a:cubicBezTo>
                      <a:pt x="1288" y="798"/>
                      <a:pt x="1424" y="669"/>
                      <a:pt x="1389" y="537"/>
                    </a:cubicBezTo>
                    <a:close/>
                  </a:path>
                </a:pathLst>
              </a:custGeom>
              <a:solidFill>
                <a:srgbClr val="213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3" name="Freeform 166">
                <a:extLst>
                  <a:ext uri="{FF2B5EF4-FFF2-40B4-BE49-F238E27FC236}">
                    <a16:creationId xmlns:a16="http://schemas.microsoft.com/office/drawing/2014/main" xmlns="" id="{EDEC2A36-DED2-47EB-A754-5B728158E6E2}"/>
                  </a:ext>
                </a:extLst>
              </p:cNvPr>
              <p:cNvSpPr>
                <a:spLocks noChangeAspect="1"/>
              </p:cNvSpPr>
              <p:nvPr/>
            </p:nvSpPr>
            <p:spPr bwMode="auto">
              <a:xfrm rot="346840">
                <a:off x="6011863" y="4183931"/>
                <a:ext cx="266900" cy="752511"/>
              </a:xfrm>
              <a:custGeom>
                <a:avLst/>
                <a:gdLst>
                  <a:gd name="T0" fmla="*/ 5 w 53"/>
                  <a:gd name="T1" fmla="*/ 0 h 150"/>
                  <a:gd name="T2" fmla="*/ 0 w 53"/>
                  <a:gd name="T3" fmla="*/ 9 h 150"/>
                  <a:gd name="T4" fmla="*/ 14 w 53"/>
                  <a:gd name="T5" fmla="*/ 53 h 150"/>
                  <a:gd name="T6" fmla="*/ 30 w 53"/>
                  <a:gd name="T7" fmla="*/ 61 h 150"/>
                  <a:gd name="T8" fmla="*/ 18 w 53"/>
                  <a:gd name="T9" fmla="*/ 78 h 150"/>
                  <a:gd name="T10" fmla="*/ 28 w 53"/>
                  <a:gd name="T11" fmla="*/ 149 h 150"/>
                  <a:gd name="T12" fmla="*/ 29 w 53"/>
                  <a:gd name="T13" fmla="*/ 150 h 150"/>
                  <a:gd name="T14" fmla="*/ 28 w 53"/>
                  <a:gd name="T15" fmla="*/ 38 h 150"/>
                  <a:gd name="T16" fmla="*/ 5 w 53"/>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0">
                    <a:moveTo>
                      <a:pt x="5" y="0"/>
                    </a:moveTo>
                    <a:cubicBezTo>
                      <a:pt x="0" y="9"/>
                      <a:pt x="0" y="9"/>
                      <a:pt x="0" y="9"/>
                    </a:cubicBezTo>
                    <a:cubicBezTo>
                      <a:pt x="0" y="9"/>
                      <a:pt x="20" y="41"/>
                      <a:pt x="14" y="53"/>
                    </a:cubicBezTo>
                    <a:cubicBezTo>
                      <a:pt x="22" y="58"/>
                      <a:pt x="30" y="61"/>
                      <a:pt x="30" y="61"/>
                    </a:cubicBezTo>
                    <a:cubicBezTo>
                      <a:pt x="30" y="61"/>
                      <a:pt x="27" y="68"/>
                      <a:pt x="18" y="78"/>
                    </a:cubicBezTo>
                    <a:cubicBezTo>
                      <a:pt x="26" y="89"/>
                      <a:pt x="32" y="121"/>
                      <a:pt x="28" y="149"/>
                    </a:cubicBezTo>
                    <a:cubicBezTo>
                      <a:pt x="29" y="149"/>
                      <a:pt x="29" y="150"/>
                      <a:pt x="29" y="150"/>
                    </a:cubicBezTo>
                    <a:cubicBezTo>
                      <a:pt x="53" y="103"/>
                      <a:pt x="36" y="58"/>
                      <a:pt x="28" y="38"/>
                    </a:cubicBezTo>
                    <a:cubicBezTo>
                      <a:pt x="19" y="19"/>
                      <a:pt x="5" y="0"/>
                      <a:pt x="5" y="0"/>
                    </a:cubicBezTo>
                  </a:path>
                </a:pathLst>
              </a:custGeom>
              <a:solidFill>
                <a:srgbClr val="324A80"/>
              </a:solidFill>
              <a:ln>
                <a:noFill/>
              </a:ln>
            </p:spPr>
            <p:txBody>
              <a:bodyPr vert="horz" wrap="square" lIns="91440" tIns="45720" rIns="91440" bIns="45720" numCol="1" anchor="t" anchorCtr="0" compatLnSpc="1">
                <a:prstTxWarp prst="textNoShape">
                  <a:avLst/>
                </a:prstTxWarp>
              </a:bodyPr>
              <a:lstStyle/>
              <a:p>
                <a:endParaRPr lang="en-IN" dirty="0"/>
              </a:p>
            </p:txBody>
          </p:sp>
        </p:grpSp>
      </p:grpSp>
      <p:pic>
        <p:nvPicPr>
          <p:cNvPr id="150" name="Picture 4" descr="American flag"/>
          <p:cNvPicPr>
            <a:picLocks noChangeAspect="1" noChangeArrowheads="1"/>
          </p:cNvPicPr>
          <p:nvPr/>
        </p:nvPicPr>
        <p:blipFill rotWithShape="1">
          <a:blip r:embed="rId3">
            <a:extLst>
              <a:ext uri="{28A0092B-C50C-407E-A947-70E740481C1C}">
                <a14:useLocalDpi xmlns:a14="http://schemas.microsoft.com/office/drawing/2010/main" val="0"/>
              </a:ext>
            </a:extLst>
          </a:blip>
          <a:srcRect r="79493" b="80948"/>
          <a:stretch/>
        </p:blipFill>
        <p:spPr bwMode="auto">
          <a:xfrm>
            <a:off x="2972442" y="2758762"/>
            <a:ext cx="709398" cy="543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panese flag"/>
          <p:cNvPicPr>
            <a:picLocks noChangeAspect="1" noChangeArrowheads="1"/>
          </p:cNvPicPr>
          <p:nvPr/>
        </p:nvPicPr>
        <p:blipFill rotWithShape="1">
          <a:blip r:embed="rId3">
            <a:extLst>
              <a:ext uri="{28A0092B-C50C-407E-A947-70E740481C1C}">
                <a14:useLocalDpi xmlns:a14="http://schemas.microsoft.com/office/drawing/2010/main" val="0"/>
              </a:ext>
            </a:extLst>
          </a:blip>
          <a:srcRect l="82138" t="19776" r="701" b="61325"/>
          <a:stretch/>
        </p:blipFill>
        <p:spPr bwMode="auto">
          <a:xfrm>
            <a:off x="3539704" y="1989699"/>
            <a:ext cx="597431" cy="542211"/>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4" descr="Chinese flag"/>
          <p:cNvPicPr>
            <a:picLocks noChangeAspect="1" noChangeArrowheads="1"/>
          </p:cNvPicPr>
          <p:nvPr/>
        </p:nvPicPr>
        <p:blipFill rotWithShape="1">
          <a:blip r:embed="rId3">
            <a:extLst>
              <a:ext uri="{28A0092B-C50C-407E-A947-70E740481C1C}">
                <a14:useLocalDpi xmlns:a14="http://schemas.microsoft.com/office/drawing/2010/main" val="0"/>
              </a:ext>
            </a:extLst>
          </a:blip>
          <a:srcRect l="22097" r="59405" b="80948"/>
          <a:stretch/>
        </p:blipFill>
        <p:spPr bwMode="auto">
          <a:xfrm>
            <a:off x="4635167" y="1690491"/>
            <a:ext cx="705015" cy="59841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 descr="Brazilian flag"/>
          <p:cNvPicPr>
            <a:picLocks noChangeAspect="1" noChangeArrowheads="1"/>
          </p:cNvPicPr>
          <p:nvPr/>
        </p:nvPicPr>
        <p:blipFill rotWithShape="1">
          <a:blip r:embed="rId3">
            <a:extLst>
              <a:ext uri="{28A0092B-C50C-407E-A947-70E740481C1C}">
                <a14:useLocalDpi xmlns:a14="http://schemas.microsoft.com/office/drawing/2010/main" val="0"/>
              </a:ext>
            </a:extLst>
          </a:blip>
          <a:srcRect l="42522" t="39655" r="38162" b="42259"/>
          <a:stretch/>
        </p:blipFill>
        <p:spPr bwMode="auto">
          <a:xfrm>
            <a:off x="5646522" y="2142173"/>
            <a:ext cx="755720" cy="583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4388" y="2972056"/>
            <a:ext cx="771914" cy="7276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South Afric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0223" y="4201326"/>
            <a:ext cx="779628" cy="6928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00156" y="2269269"/>
            <a:ext cx="4134971" cy="3228174"/>
          </a:xfrm>
          <a:prstGeom prst="rect">
            <a:avLst/>
          </a:prstGeom>
          <a:solidFill>
            <a:srgbClr val="294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 Comprehensive </a:t>
            </a:r>
          </a:p>
          <a:p>
            <a:pPr algn="ctr"/>
            <a:r>
              <a:rPr lang="en-US" sz="3200" dirty="0"/>
              <a:t>Review of Global</a:t>
            </a:r>
          </a:p>
          <a:p>
            <a:pPr algn="ctr"/>
            <a:r>
              <a:rPr lang="en-US" sz="3200" dirty="0"/>
              <a:t>Supply Chain Risks</a:t>
            </a:r>
          </a:p>
          <a:p>
            <a:pPr algn="ctr"/>
            <a:endParaRPr lang="en-US" dirty="0"/>
          </a:p>
          <a:p>
            <a:pPr algn="ctr"/>
            <a:r>
              <a:rPr lang="en-US" dirty="0"/>
              <a:t>-Michael Musleh  BB/TPM/TPS</a:t>
            </a:r>
          </a:p>
        </p:txBody>
      </p:sp>
    </p:spTree>
    <p:extLst>
      <p:ext uri="{BB962C8B-B14F-4D97-AF65-F5344CB8AC3E}">
        <p14:creationId xmlns:p14="http://schemas.microsoft.com/office/powerpoint/2010/main" val="26428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1"/>
                                        </p:tgtEl>
                                        <p:attrNameLst>
                                          <p:attrName>ppt_w</p:attrName>
                                        </p:attrNameLst>
                                      </p:cBhvr>
                                      <p:tavLst>
                                        <p:tav tm="0">
                                          <p:val>
                                            <p:strVal val="ppt_w"/>
                                          </p:val>
                                        </p:tav>
                                        <p:tav tm="100000">
                                          <p:val>
                                            <p:fltVal val="0"/>
                                          </p:val>
                                        </p:tav>
                                      </p:tavLst>
                                    </p:anim>
                                    <p:anim calcmode="lin" valueType="num">
                                      <p:cBhvr>
                                        <p:cTn id="13" dur="1000"/>
                                        <p:tgtEl>
                                          <p:spTgt spid="101"/>
                                        </p:tgtEl>
                                        <p:attrNameLst>
                                          <p:attrName>ppt_h</p:attrName>
                                        </p:attrNameLst>
                                      </p:cBhvr>
                                      <p:tavLst>
                                        <p:tav tm="0">
                                          <p:val>
                                            <p:strVal val="ppt_h"/>
                                          </p:val>
                                        </p:tav>
                                        <p:tav tm="100000">
                                          <p:val>
                                            <p:fltVal val="0"/>
                                          </p:val>
                                        </p:tav>
                                      </p:tavLst>
                                    </p:anim>
                                    <p:anim calcmode="lin" valueType="num">
                                      <p:cBhvr>
                                        <p:cTn id="14" dur="1000"/>
                                        <p:tgtEl>
                                          <p:spTgt spid="101"/>
                                        </p:tgtEl>
                                        <p:attrNameLst>
                                          <p:attrName>style.rotation</p:attrName>
                                        </p:attrNameLst>
                                      </p:cBhvr>
                                      <p:tavLst>
                                        <p:tav tm="0">
                                          <p:val>
                                            <p:fltVal val="0"/>
                                          </p:val>
                                        </p:tav>
                                        <p:tav tm="100000">
                                          <p:val>
                                            <p:fltVal val="90"/>
                                          </p:val>
                                        </p:tav>
                                      </p:tavLst>
                                    </p:anim>
                                    <p:animEffect transition="out" filter="fade">
                                      <p:cBhvr>
                                        <p:cTn id="15" dur="1000"/>
                                        <p:tgtEl>
                                          <p:spTgt spid="101"/>
                                        </p:tgtEl>
                                      </p:cBhvr>
                                    </p:animEffect>
                                    <p:set>
                                      <p:cBhvr>
                                        <p:cTn id="16" dur="1" fill="hold">
                                          <p:stCondLst>
                                            <p:cond delay="999"/>
                                          </p:stCondLst>
                                        </p:cTn>
                                        <p:tgtEl>
                                          <p:spTgt spid="101"/>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028"/>
                                        </p:tgtEl>
                                        <p:attrNameLst>
                                          <p:attrName>ppt_w</p:attrName>
                                        </p:attrNameLst>
                                      </p:cBhvr>
                                      <p:tavLst>
                                        <p:tav tm="0">
                                          <p:val>
                                            <p:strVal val="ppt_w"/>
                                          </p:val>
                                        </p:tav>
                                        <p:tav tm="100000">
                                          <p:val>
                                            <p:fltVal val="0"/>
                                          </p:val>
                                        </p:tav>
                                      </p:tavLst>
                                    </p:anim>
                                    <p:anim calcmode="lin" valueType="num">
                                      <p:cBhvr>
                                        <p:cTn id="19" dur="1000"/>
                                        <p:tgtEl>
                                          <p:spTgt spid="1028"/>
                                        </p:tgtEl>
                                        <p:attrNameLst>
                                          <p:attrName>ppt_h</p:attrName>
                                        </p:attrNameLst>
                                      </p:cBhvr>
                                      <p:tavLst>
                                        <p:tav tm="0">
                                          <p:val>
                                            <p:strVal val="ppt_h"/>
                                          </p:val>
                                        </p:tav>
                                        <p:tav tm="100000">
                                          <p:val>
                                            <p:fltVal val="0"/>
                                          </p:val>
                                        </p:tav>
                                      </p:tavLst>
                                    </p:anim>
                                    <p:anim calcmode="lin" valueType="num">
                                      <p:cBhvr>
                                        <p:cTn id="20" dur="1000"/>
                                        <p:tgtEl>
                                          <p:spTgt spid="1028"/>
                                        </p:tgtEl>
                                        <p:attrNameLst>
                                          <p:attrName>style.rotation</p:attrName>
                                        </p:attrNameLst>
                                      </p:cBhvr>
                                      <p:tavLst>
                                        <p:tav tm="0">
                                          <p:val>
                                            <p:fltVal val="0"/>
                                          </p:val>
                                        </p:tav>
                                        <p:tav tm="100000">
                                          <p:val>
                                            <p:fltVal val="90"/>
                                          </p:val>
                                        </p:tav>
                                      </p:tavLst>
                                    </p:anim>
                                    <p:animEffect transition="out" filter="fade">
                                      <p:cBhvr>
                                        <p:cTn id="21" dur="1000"/>
                                        <p:tgtEl>
                                          <p:spTgt spid="1028"/>
                                        </p:tgtEl>
                                      </p:cBhvr>
                                    </p:animEffect>
                                    <p:set>
                                      <p:cBhvr>
                                        <p:cTn id="22" dur="1" fill="hold">
                                          <p:stCondLst>
                                            <p:cond delay="999"/>
                                          </p:stCondLst>
                                        </p:cTn>
                                        <p:tgtEl>
                                          <p:spTgt spid="1028"/>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150"/>
                                        </p:tgtEl>
                                        <p:attrNameLst>
                                          <p:attrName>ppt_w</p:attrName>
                                        </p:attrNameLst>
                                      </p:cBhvr>
                                      <p:tavLst>
                                        <p:tav tm="0">
                                          <p:val>
                                            <p:strVal val="ppt_w"/>
                                          </p:val>
                                        </p:tav>
                                        <p:tav tm="100000">
                                          <p:val>
                                            <p:fltVal val="0"/>
                                          </p:val>
                                        </p:tav>
                                      </p:tavLst>
                                    </p:anim>
                                    <p:anim calcmode="lin" valueType="num">
                                      <p:cBhvr>
                                        <p:cTn id="25" dur="1000"/>
                                        <p:tgtEl>
                                          <p:spTgt spid="150"/>
                                        </p:tgtEl>
                                        <p:attrNameLst>
                                          <p:attrName>ppt_h</p:attrName>
                                        </p:attrNameLst>
                                      </p:cBhvr>
                                      <p:tavLst>
                                        <p:tav tm="0">
                                          <p:val>
                                            <p:strVal val="ppt_h"/>
                                          </p:val>
                                        </p:tav>
                                        <p:tav tm="100000">
                                          <p:val>
                                            <p:fltVal val="0"/>
                                          </p:val>
                                        </p:tav>
                                      </p:tavLst>
                                    </p:anim>
                                    <p:anim calcmode="lin" valueType="num">
                                      <p:cBhvr>
                                        <p:cTn id="26" dur="1000"/>
                                        <p:tgtEl>
                                          <p:spTgt spid="150"/>
                                        </p:tgtEl>
                                        <p:attrNameLst>
                                          <p:attrName>style.rotation</p:attrName>
                                        </p:attrNameLst>
                                      </p:cBhvr>
                                      <p:tavLst>
                                        <p:tav tm="0">
                                          <p:val>
                                            <p:fltVal val="0"/>
                                          </p:val>
                                        </p:tav>
                                        <p:tav tm="100000">
                                          <p:val>
                                            <p:fltVal val="90"/>
                                          </p:val>
                                        </p:tav>
                                      </p:tavLst>
                                    </p:anim>
                                    <p:animEffect transition="out" filter="fade">
                                      <p:cBhvr>
                                        <p:cTn id="27" dur="1000"/>
                                        <p:tgtEl>
                                          <p:spTgt spid="150"/>
                                        </p:tgtEl>
                                      </p:cBhvr>
                                    </p:animEffect>
                                    <p:set>
                                      <p:cBhvr>
                                        <p:cTn id="28" dur="1" fill="hold">
                                          <p:stCondLst>
                                            <p:cond delay="999"/>
                                          </p:stCondLst>
                                        </p:cTn>
                                        <p:tgtEl>
                                          <p:spTgt spid="150"/>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1000"/>
                                        <p:tgtEl>
                                          <p:spTgt spid="151"/>
                                        </p:tgtEl>
                                        <p:attrNameLst>
                                          <p:attrName>ppt_w</p:attrName>
                                        </p:attrNameLst>
                                      </p:cBhvr>
                                      <p:tavLst>
                                        <p:tav tm="0">
                                          <p:val>
                                            <p:strVal val="ppt_w"/>
                                          </p:val>
                                        </p:tav>
                                        <p:tav tm="100000">
                                          <p:val>
                                            <p:fltVal val="0"/>
                                          </p:val>
                                        </p:tav>
                                      </p:tavLst>
                                    </p:anim>
                                    <p:anim calcmode="lin" valueType="num">
                                      <p:cBhvr>
                                        <p:cTn id="31" dur="1000"/>
                                        <p:tgtEl>
                                          <p:spTgt spid="151"/>
                                        </p:tgtEl>
                                        <p:attrNameLst>
                                          <p:attrName>ppt_h</p:attrName>
                                        </p:attrNameLst>
                                      </p:cBhvr>
                                      <p:tavLst>
                                        <p:tav tm="0">
                                          <p:val>
                                            <p:strVal val="ppt_h"/>
                                          </p:val>
                                        </p:tav>
                                        <p:tav tm="100000">
                                          <p:val>
                                            <p:fltVal val="0"/>
                                          </p:val>
                                        </p:tav>
                                      </p:tavLst>
                                    </p:anim>
                                    <p:anim calcmode="lin" valueType="num">
                                      <p:cBhvr>
                                        <p:cTn id="32" dur="1000"/>
                                        <p:tgtEl>
                                          <p:spTgt spid="151"/>
                                        </p:tgtEl>
                                        <p:attrNameLst>
                                          <p:attrName>style.rotation</p:attrName>
                                        </p:attrNameLst>
                                      </p:cBhvr>
                                      <p:tavLst>
                                        <p:tav tm="0">
                                          <p:val>
                                            <p:fltVal val="0"/>
                                          </p:val>
                                        </p:tav>
                                        <p:tav tm="100000">
                                          <p:val>
                                            <p:fltVal val="90"/>
                                          </p:val>
                                        </p:tav>
                                      </p:tavLst>
                                    </p:anim>
                                    <p:animEffect transition="out" filter="fade">
                                      <p:cBhvr>
                                        <p:cTn id="33" dur="1000"/>
                                        <p:tgtEl>
                                          <p:spTgt spid="151"/>
                                        </p:tgtEl>
                                      </p:cBhvr>
                                    </p:animEffect>
                                    <p:set>
                                      <p:cBhvr>
                                        <p:cTn id="34" dur="1" fill="hold">
                                          <p:stCondLst>
                                            <p:cond delay="999"/>
                                          </p:stCondLst>
                                        </p:cTn>
                                        <p:tgtEl>
                                          <p:spTgt spid="151"/>
                                        </p:tgtEl>
                                        <p:attrNameLst>
                                          <p:attrName>style.visibility</p:attrName>
                                        </p:attrNameLst>
                                      </p:cBhvr>
                                      <p:to>
                                        <p:strVal val="hidden"/>
                                      </p:to>
                                    </p:set>
                                  </p:childTnLst>
                                </p:cTn>
                              </p:par>
                              <p:par>
                                <p:cTn id="35" presetID="31" presetClass="exit" presetSubtype="0" fill="hold" nodeType="withEffect">
                                  <p:stCondLst>
                                    <p:cond delay="0"/>
                                  </p:stCondLst>
                                  <p:childTnLst>
                                    <p:anim calcmode="lin" valueType="num">
                                      <p:cBhvr>
                                        <p:cTn id="36" dur="1000"/>
                                        <p:tgtEl>
                                          <p:spTgt spid="154"/>
                                        </p:tgtEl>
                                        <p:attrNameLst>
                                          <p:attrName>ppt_w</p:attrName>
                                        </p:attrNameLst>
                                      </p:cBhvr>
                                      <p:tavLst>
                                        <p:tav tm="0">
                                          <p:val>
                                            <p:strVal val="ppt_w"/>
                                          </p:val>
                                        </p:tav>
                                        <p:tav tm="100000">
                                          <p:val>
                                            <p:fltVal val="0"/>
                                          </p:val>
                                        </p:tav>
                                      </p:tavLst>
                                    </p:anim>
                                    <p:anim calcmode="lin" valueType="num">
                                      <p:cBhvr>
                                        <p:cTn id="37" dur="1000"/>
                                        <p:tgtEl>
                                          <p:spTgt spid="154"/>
                                        </p:tgtEl>
                                        <p:attrNameLst>
                                          <p:attrName>ppt_h</p:attrName>
                                        </p:attrNameLst>
                                      </p:cBhvr>
                                      <p:tavLst>
                                        <p:tav tm="0">
                                          <p:val>
                                            <p:strVal val="ppt_h"/>
                                          </p:val>
                                        </p:tav>
                                        <p:tav tm="100000">
                                          <p:val>
                                            <p:fltVal val="0"/>
                                          </p:val>
                                        </p:tav>
                                      </p:tavLst>
                                    </p:anim>
                                    <p:anim calcmode="lin" valueType="num">
                                      <p:cBhvr>
                                        <p:cTn id="38" dur="1000"/>
                                        <p:tgtEl>
                                          <p:spTgt spid="154"/>
                                        </p:tgtEl>
                                        <p:attrNameLst>
                                          <p:attrName>style.rotation</p:attrName>
                                        </p:attrNameLst>
                                      </p:cBhvr>
                                      <p:tavLst>
                                        <p:tav tm="0">
                                          <p:val>
                                            <p:fltVal val="0"/>
                                          </p:val>
                                        </p:tav>
                                        <p:tav tm="100000">
                                          <p:val>
                                            <p:fltVal val="90"/>
                                          </p:val>
                                        </p:tav>
                                      </p:tavLst>
                                    </p:anim>
                                    <p:animEffect transition="out" filter="fade">
                                      <p:cBhvr>
                                        <p:cTn id="39" dur="1000"/>
                                        <p:tgtEl>
                                          <p:spTgt spid="154"/>
                                        </p:tgtEl>
                                      </p:cBhvr>
                                    </p:animEffect>
                                    <p:set>
                                      <p:cBhvr>
                                        <p:cTn id="40" dur="1" fill="hold">
                                          <p:stCondLst>
                                            <p:cond delay="999"/>
                                          </p:stCondLst>
                                        </p:cTn>
                                        <p:tgtEl>
                                          <p:spTgt spid="154"/>
                                        </p:tgtEl>
                                        <p:attrNameLst>
                                          <p:attrName>style.visibility</p:attrName>
                                        </p:attrNameLst>
                                      </p:cBhvr>
                                      <p:to>
                                        <p:strVal val="hidden"/>
                                      </p:to>
                                    </p:set>
                                  </p:childTnLst>
                                </p:cTn>
                              </p:par>
                              <p:par>
                                <p:cTn id="41" presetID="31" presetClass="exit" presetSubtype="0" fill="hold" nodeType="withEffect">
                                  <p:stCondLst>
                                    <p:cond delay="0"/>
                                  </p:stCondLst>
                                  <p:childTnLst>
                                    <p:anim calcmode="lin" valueType="num">
                                      <p:cBhvr>
                                        <p:cTn id="42" dur="1000"/>
                                        <p:tgtEl>
                                          <p:spTgt spid="1032"/>
                                        </p:tgtEl>
                                        <p:attrNameLst>
                                          <p:attrName>ppt_w</p:attrName>
                                        </p:attrNameLst>
                                      </p:cBhvr>
                                      <p:tavLst>
                                        <p:tav tm="0">
                                          <p:val>
                                            <p:strVal val="ppt_w"/>
                                          </p:val>
                                        </p:tav>
                                        <p:tav tm="100000">
                                          <p:val>
                                            <p:fltVal val="0"/>
                                          </p:val>
                                        </p:tav>
                                      </p:tavLst>
                                    </p:anim>
                                    <p:anim calcmode="lin" valueType="num">
                                      <p:cBhvr>
                                        <p:cTn id="43" dur="1000"/>
                                        <p:tgtEl>
                                          <p:spTgt spid="1032"/>
                                        </p:tgtEl>
                                        <p:attrNameLst>
                                          <p:attrName>ppt_h</p:attrName>
                                        </p:attrNameLst>
                                      </p:cBhvr>
                                      <p:tavLst>
                                        <p:tav tm="0">
                                          <p:val>
                                            <p:strVal val="ppt_h"/>
                                          </p:val>
                                        </p:tav>
                                        <p:tav tm="100000">
                                          <p:val>
                                            <p:fltVal val="0"/>
                                          </p:val>
                                        </p:tav>
                                      </p:tavLst>
                                    </p:anim>
                                    <p:anim calcmode="lin" valueType="num">
                                      <p:cBhvr>
                                        <p:cTn id="44" dur="1000"/>
                                        <p:tgtEl>
                                          <p:spTgt spid="1032"/>
                                        </p:tgtEl>
                                        <p:attrNameLst>
                                          <p:attrName>style.rotation</p:attrName>
                                        </p:attrNameLst>
                                      </p:cBhvr>
                                      <p:tavLst>
                                        <p:tav tm="0">
                                          <p:val>
                                            <p:fltVal val="0"/>
                                          </p:val>
                                        </p:tav>
                                        <p:tav tm="100000">
                                          <p:val>
                                            <p:fltVal val="90"/>
                                          </p:val>
                                        </p:tav>
                                      </p:tavLst>
                                    </p:anim>
                                    <p:animEffect transition="out" filter="fade">
                                      <p:cBhvr>
                                        <p:cTn id="45" dur="1000"/>
                                        <p:tgtEl>
                                          <p:spTgt spid="1032"/>
                                        </p:tgtEl>
                                      </p:cBhvr>
                                    </p:animEffect>
                                    <p:set>
                                      <p:cBhvr>
                                        <p:cTn id="46" dur="1" fill="hold">
                                          <p:stCondLst>
                                            <p:cond delay="999"/>
                                          </p:stCondLst>
                                        </p:cTn>
                                        <p:tgtEl>
                                          <p:spTgt spid="1032"/>
                                        </p:tgtEl>
                                        <p:attrNameLst>
                                          <p:attrName>style.visibility</p:attrName>
                                        </p:attrNameLst>
                                      </p:cBhvr>
                                      <p:to>
                                        <p:strVal val="hidden"/>
                                      </p:to>
                                    </p:set>
                                  </p:childTnLst>
                                </p:cTn>
                              </p:par>
                              <p:par>
                                <p:cTn id="47" presetID="31" presetClass="exit" presetSubtype="0" fill="hold" nodeType="withEffect">
                                  <p:stCondLst>
                                    <p:cond delay="0"/>
                                  </p:stCondLst>
                                  <p:childTnLst>
                                    <p:anim calcmode="lin" valueType="num">
                                      <p:cBhvr>
                                        <p:cTn id="48" dur="1000"/>
                                        <p:tgtEl>
                                          <p:spTgt spid="1034"/>
                                        </p:tgtEl>
                                        <p:attrNameLst>
                                          <p:attrName>ppt_w</p:attrName>
                                        </p:attrNameLst>
                                      </p:cBhvr>
                                      <p:tavLst>
                                        <p:tav tm="0">
                                          <p:val>
                                            <p:strVal val="ppt_w"/>
                                          </p:val>
                                        </p:tav>
                                        <p:tav tm="100000">
                                          <p:val>
                                            <p:fltVal val="0"/>
                                          </p:val>
                                        </p:tav>
                                      </p:tavLst>
                                    </p:anim>
                                    <p:anim calcmode="lin" valueType="num">
                                      <p:cBhvr>
                                        <p:cTn id="49" dur="1000"/>
                                        <p:tgtEl>
                                          <p:spTgt spid="1034"/>
                                        </p:tgtEl>
                                        <p:attrNameLst>
                                          <p:attrName>ppt_h</p:attrName>
                                        </p:attrNameLst>
                                      </p:cBhvr>
                                      <p:tavLst>
                                        <p:tav tm="0">
                                          <p:val>
                                            <p:strVal val="ppt_h"/>
                                          </p:val>
                                        </p:tav>
                                        <p:tav tm="100000">
                                          <p:val>
                                            <p:fltVal val="0"/>
                                          </p:val>
                                        </p:tav>
                                      </p:tavLst>
                                    </p:anim>
                                    <p:anim calcmode="lin" valueType="num">
                                      <p:cBhvr>
                                        <p:cTn id="50" dur="1000"/>
                                        <p:tgtEl>
                                          <p:spTgt spid="1034"/>
                                        </p:tgtEl>
                                        <p:attrNameLst>
                                          <p:attrName>style.rotation</p:attrName>
                                        </p:attrNameLst>
                                      </p:cBhvr>
                                      <p:tavLst>
                                        <p:tav tm="0">
                                          <p:val>
                                            <p:fltVal val="0"/>
                                          </p:val>
                                        </p:tav>
                                        <p:tav tm="100000">
                                          <p:val>
                                            <p:fltVal val="90"/>
                                          </p:val>
                                        </p:tav>
                                      </p:tavLst>
                                    </p:anim>
                                    <p:animEffect transition="out" filter="fade">
                                      <p:cBhvr>
                                        <p:cTn id="51" dur="1000"/>
                                        <p:tgtEl>
                                          <p:spTgt spid="1034"/>
                                        </p:tgtEl>
                                      </p:cBhvr>
                                    </p:animEffect>
                                    <p:set>
                                      <p:cBhvr>
                                        <p:cTn id="52" dur="1" fill="hold">
                                          <p:stCondLst>
                                            <p:cond delay="999"/>
                                          </p:stCondLst>
                                        </p:cTn>
                                        <p:tgtEl>
                                          <p:spTgt spid="103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xmlns="" id="{01A1796F-5683-457F-AB78-B3450EBCA2FC}"/>
              </a:ext>
            </a:extLst>
          </p:cNvPr>
          <p:cNvSpPr>
            <a:spLocks noGrp="1"/>
          </p:cNvSpPr>
          <p:nvPr>
            <p:ph type="title"/>
          </p:nvPr>
        </p:nvSpPr>
        <p:spPr/>
        <p:txBody>
          <a:bodyPr>
            <a:normAutofit fontScale="90000"/>
          </a:bodyPr>
          <a:lstStyle/>
          <a:p>
            <a:r>
              <a:rPr lang="en-US" dirty="0"/>
              <a:t>Mechanical Issues:</a:t>
            </a:r>
            <a:r>
              <a:rPr lang="en-US" baseline="0" dirty="0"/>
              <a:t> Currency 1</a:t>
            </a:r>
            <a:endParaRPr lang="en-US" dirty="0"/>
          </a:p>
        </p:txBody>
      </p:sp>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Mechanical Issues: Currency</a:t>
            </a:r>
            <a:endParaRPr lang="en-IN" sz="4000" dirty="0">
              <a:solidFill>
                <a:schemeClr val="tx1"/>
              </a:solidFill>
            </a:endParaRPr>
          </a:p>
        </p:txBody>
      </p:sp>
      <p:cxnSp>
        <p:nvCxnSpPr>
          <p:cNvPr id="7" name="Straight Connector 6">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1E8376A5-A1B0-41F6-9210-F295C8C63218}"/>
              </a:ext>
              <a:ext uri="{C183D7F6-B498-43B3-948B-1728B52AA6E4}">
                <adec:decorative xmlns:adec="http://schemas.microsoft.com/office/drawing/2017/decorative" xmlns="" val="1"/>
              </a:ext>
            </a:extLst>
          </p:cNvPr>
          <p:cNvSpPr txBox="1"/>
          <p:nvPr/>
        </p:nvSpPr>
        <p:spPr>
          <a:xfrm>
            <a:off x="76200" y="724128"/>
            <a:ext cx="725893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p:txBody>
      </p:sp>
      <p:sp>
        <p:nvSpPr>
          <p:cNvPr id="2" name="TextBox 1"/>
          <p:cNvSpPr txBox="1"/>
          <p:nvPr/>
        </p:nvSpPr>
        <p:spPr>
          <a:xfrm>
            <a:off x="76200" y="1173487"/>
            <a:ext cx="3227165" cy="1200329"/>
          </a:xfrm>
          <a:prstGeom prst="rect">
            <a:avLst/>
          </a:prstGeom>
          <a:noFill/>
        </p:spPr>
        <p:txBody>
          <a:bodyPr wrap="none" rtlCol="0">
            <a:spAutoFit/>
          </a:bodyPr>
          <a:lstStyle/>
          <a:p>
            <a:r>
              <a:rPr lang="en-US" dirty="0"/>
              <a:t>There are no winners</a:t>
            </a:r>
          </a:p>
          <a:p>
            <a:r>
              <a:rPr lang="en-US" dirty="0"/>
              <a:t>long term in currency </a:t>
            </a:r>
          </a:p>
          <a:p>
            <a:r>
              <a:rPr lang="en-US" dirty="0"/>
              <a:t>Exchange in a supply chain</a:t>
            </a:r>
          </a:p>
          <a:p>
            <a:endParaRPr lang="en-US" dirty="0"/>
          </a:p>
        </p:txBody>
      </p:sp>
      <p:sp>
        <p:nvSpPr>
          <p:cNvPr id="14" name="TextBox 13"/>
          <p:cNvSpPr txBox="1"/>
          <p:nvPr/>
        </p:nvSpPr>
        <p:spPr>
          <a:xfrm>
            <a:off x="76200" y="2209800"/>
            <a:ext cx="3150221" cy="2031325"/>
          </a:xfrm>
          <a:prstGeom prst="rect">
            <a:avLst/>
          </a:prstGeom>
          <a:noFill/>
        </p:spPr>
        <p:txBody>
          <a:bodyPr wrap="none" rtlCol="0">
            <a:spAutoFit/>
          </a:bodyPr>
          <a:lstStyle/>
          <a:p>
            <a:r>
              <a:rPr lang="en-US" dirty="0"/>
              <a:t>2002  $1 USD to $1.6 SKD</a:t>
            </a:r>
          </a:p>
          <a:p>
            <a:r>
              <a:rPr lang="en-US" dirty="0"/>
              <a:t>2008  $1  USD to $.8 SDK</a:t>
            </a:r>
          </a:p>
          <a:p>
            <a:endParaRPr lang="en-US" dirty="0"/>
          </a:p>
          <a:p>
            <a:endParaRPr lang="en-US" dirty="0"/>
          </a:p>
          <a:p>
            <a:r>
              <a:rPr lang="en-US" b="1" u="sng" dirty="0"/>
              <a:t>Unfavorable</a:t>
            </a:r>
          </a:p>
          <a:p>
            <a:r>
              <a:rPr lang="en-US" dirty="0"/>
              <a:t>$4.3M sales 2004=</a:t>
            </a:r>
          </a:p>
          <a:p>
            <a:r>
              <a:rPr lang="en-US" dirty="0"/>
              <a:t>$5-6M  by   2008</a:t>
            </a:r>
          </a:p>
        </p:txBody>
      </p:sp>
      <p:sp>
        <p:nvSpPr>
          <p:cNvPr id="4" name="TextBox 3"/>
          <p:cNvSpPr txBox="1"/>
          <p:nvPr/>
        </p:nvSpPr>
        <p:spPr>
          <a:xfrm>
            <a:off x="0" y="4572000"/>
            <a:ext cx="2986715" cy="1754326"/>
          </a:xfrm>
          <a:prstGeom prst="rect">
            <a:avLst/>
          </a:prstGeom>
          <a:noFill/>
        </p:spPr>
        <p:txBody>
          <a:bodyPr wrap="none" rtlCol="0">
            <a:spAutoFit/>
          </a:bodyPr>
          <a:lstStyle/>
          <a:p>
            <a:endParaRPr lang="en-US" dirty="0"/>
          </a:p>
          <a:p>
            <a:r>
              <a:rPr lang="en-US" b="1" u="sng" dirty="0"/>
              <a:t>Favorable</a:t>
            </a:r>
          </a:p>
          <a:p>
            <a:r>
              <a:rPr lang="en-US" dirty="0"/>
              <a:t>2010 $1 USD to $45 RUP</a:t>
            </a:r>
          </a:p>
          <a:p>
            <a:r>
              <a:rPr lang="en-US" dirty="0"/>
              <a:t>2019 $1 USD to $70 RUP</a:t>
            </a:r>
          </a:p>
          <a:p>
            <a:endParaRPr lang="en-US" dirty="0"/>
          </a:p>
          <a:p>
            <a:endParaRPr lang="en-US" dirty="0"/>
          </a:p>
        </p:txBody>
      </p:sp>
      <p:pic>
        <p:nvPicPr>
          <p:cNvPr id="2050" name="Picture 2" descr="Chart of Slovakia's Exchange Rate against U.S. Dollars from January 1993 to January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65523"/>
            <a:ext cx="5596545" cy="289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hart of India's Exchange Rate against U.S. Dollars from January 1957 to January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04459"/>
            <a:ext cx="5596545" cy="26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51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Mechanical Issues: Currency</a:t>
            </a:r>
            <a:endParaRPr lang="en-IN" sz="4000" dirty="0">
              <a:solidFill>
                <a:schemeClr val="tx1"/>
              </a:solidFill>
            </a:endParaRPr>
          </a:p>
        </p:txBody>
      </p:sp>
      <p:sp>
        <p:nvSpPr>
          <p:cNvPr id="19" name="Rectangle 18">
            <a:extLst>
              <a:ext uri="{C183D7F6-B498-43B3-948B-1728B52AA6E4}">
                <adec:decorative xmlns:adec="http://schemas.microsoft.com/office/drawing/2017/decorative" xmlns="" val="1"/>
              </a:ext>
            </a:extLst>
          </p:cNvPr>
          <p:cNvSpPr/>
          <p:nvPr/>
        </p:nvSpPr>
        <p:spPr>
          <a:xfrm>
            <a:off x="0" y="779588"/>
            <a:ext cx="9144000" cy="615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676400" y="2811497"/>
            <a:ext cx="6538286" cy="1477328"/>
          </a:xfrm>
          <a:prstGeom prst="rect">
            <a:avLst/>
          </a:prstGeom>
          <a:solidFill>
            <a:schemeClr val="bg2">
              <a:lumMod val="75000"/>
            </a:schemeClr>
          </a:solidFill>
        </p:spPr>
        <p:txBody>
          <a:bodyPr wrap="square" rtlCol="0">
            <a:spAutoFit/>
          </a:bodyPr>
          <a:lstStyle/>
          <a:p>
            <a:r>
              <a:rPr lang="en-US" b="1" u="sng" dirty="0"/>
              <a:t>Counter measures:</a:t>
            </a:r>
          </a:p>
          <a:p>
            <a:r>
              <a:rPr lang="en-US" dirty="0"/>
              <a:t>Natural hedge</a:t>
            </a:r>
          </a:p>
          <a:p>
            <a:r>
              <a:rPr lang="en-US" dirty="0"/>
              <a:t>Contract</a:t>
            </a:r>
          </a:p>
          <a:p>
            <a:r>
              <a:rPr lang="en-US" dirty="0"/>
              <a:t>Hedging Currency</a:t>
            </a:r>
          </a:p>
          <a:p>
            <a:endParaRPr lang="en-US" dirty="0"/>
          </a:p>
        </p:txBody>
      </p:sp>
      <p:sp>
        <p:nvSpPr>
          <p:cNvPr id="2" name="Title 1" hidden="1">
            <a:extLst>
              <a:ext uri="{FF2B5EF4-FFF2-40B4-BE49-F238E27FC236}">
                <a16:creationId xmlns:a16="http://schemas.microsoft.com/office/drawing/2014/main" xmlns="" id="{335D6E8E-9B11-4AE0-88CD-4A749DB2F26C}"/>
              </a:ext>
            </a:extLst>
          </p:cNvPr>
          <p:cNvSpPr>
            <a:spLocks noGrp="1"/>
          </p:cNvSpPr>
          <p:nvPr>
            <p:ph type="title"/>
          </p:nvPr>
        </p:nvSpPr>
        <p:spPr/>
        <p:txBody>
          <a:bodyPr>
            <a:normAutofit fontScale="90000"/>
          </a:bodyPr>
          <a:lstStyle/>
          <a:p>
            <a:r>
              <a:rPr lang="en-US" dirty="0"/>
              <a:t>Mechanical Issues: Currency</a:t>
            </a:r>
            <a:r>
              <a:rPr lang="en-US" baseline="0" dirty="0"/>
              <a:t> 2 </a:t>
            </a:r>
            <a:endParaRPr lang="en-US" dirty="0"/>
          </a:p>
        </p:txBody>
      </p:sp>
    </p:spTree>
    <p:extLst>
      <p:ext uri="{BB962C8B-B14F-4D97-AF65-F5344CB8AC3E}">
        <p14:creationId xmlns:p14="http://schemas.microsoft.com/office/powerpoint/2010/main" val="385014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xmlns="" id="{964B73BE-ACF3-4900-B61F-D5042FC8B230}"/>
              </a:ext>
            </a:extLst>
          </p:cNvPr>
          <p:cNvSpPr>
            <a:spLocks noGrp="1"/>
          </p:cNvSpPr>
          <p:nvPr>
            <p:ph type="title"/>
          </p:nvPr>
        </p:nvSpPr>
        <p:spPr/>
        <p:txBody>
          <a:bodyPr>
            <a:normAutofit fontScale="90000"/>
          </a:bodyPr>
          <a:lstStyle/>
          <a:p>
            <a:r>
              <a:rPr lang="en-US" dirty="0"/>
              <a:t>Mechanical Issues: Proprietary 1</a:t>
            </a:r>
          </a:p>
        </p:txBody>
      </p:sp>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Mechanical Issues: Proprietary</a:t>
            </a:r>
            <a:endParaRPr lang="en-IN" sz="4000" dirty="0">
              <a:solidFill>
                <a:schemeClr val="tx1"/>
              </a:solidFill>
            </a:endParaRPr>
          </a:p>
        </p:txBody>
      </p:sp>
      <p:sp>
        <p:nvSpPr>
          <p:cNvPr id="6" name="Title 1">
            <a:extLst>
              <a:ext uri="{FF2B5EF4-FFF2-40B4-BE49-F238E27FC236}">
                <a16:creationId xmlns:a16="http://schemas.microsoft.com/office/drawing/2014/main" xmlns="" id="{1774AA9F-681B-4427-AC7D-E3E41F2E0BD3}"/>
              </a:ext>
            </a:extLst>
          </p:cNvPr>
          <p:cNvSpPr txBox="1">
            <a:spLocks/>
          </p:cNvSpPr>
          <p:nvPr/>
        </p:nvSpPr>
        <p:spPr>
          <a:xfrm>
            <a:off x="0" y="136640"/>
            <a:ext cx="78867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Viga"/>
                <a:ea typeface="+mj-ea"/>
                <a:cs typeface="+mj-cs"/>
              </a:rPr>
              <a:t>What about Mechanical Issues:</a:t>
            </a:r>
            <a:endParaRPr kumimoji="0" lang="en-IN" sz="4000" b="0" i="0" u="none" strike="noStrike" kern="1200" cap="none" spc="0" normalizeH="0" baseline="0" noProof="0" dirty="0">
              <a:ln>
                <a:noFill/>
              </a:ln>
              <a:solidFill>
                <a:prstClr val="white"/>
              </a:solidFill>
              <a:effectLst/>
              <a:uLnTx/>
              <a:uFillTx/>
              <a:latin typeface="Viga"/>
              <a:ea typeface="+mj-ea"/>
              <a:cs typeface="+mj-cs"/>
            </a:endParaRPr>
          </a:p>
        </p:txBody>
      </p:sp>
      <p:cxnSp>
        <p:nvCxnSpPr>
          <p:cNvPr id="7" name="Straight Connector 6">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69BA714F-F0E4-49C9-90DA-229532C27C68}"/>
              </a:ext>
            </a:extLst>
          </p:cNvPr>
          <p:cNvSpPr/>
          <p:nvPr/>
        </p:nvSpPr>
        <p:spPr>
          <a:xfrm>
            <a:off x="76200" y="733170"/>
            <a:ext cx="6341599" cy="492122"/>
          </a:xfrm>
          <a:prstGeom prst="rect">
            <a:avLst/>
          </a:prstGeom>
        </p:spPr>
        <p:txBody>
          <a:bodyPr wrap="square">
            <a:spAutoFit/>
          </a:bodyPr>
          <a:lstStyle/>
          <a:p>
            <a:pPr marR="0" lvl="1">
              <a:lnSpc>
                <a:spcPct val="115000"/>
              </a:lnSpc>
              <a:spcBef>
                <a:spcPts val="0"/>
              </a:spcBef>
              <a:spcAft>
                <a:spcPts val="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Proprietary risks</a:t>
            </a:r>
          </a:p>
        </p:txBody>
      </p:sp>
      <p:sp>
        <p:nvSpPr>
          <p:cNvPr id="8" name="TextBox 7">
            <a:extLst>
              <a:ext uri="{FF2B5EF4-FFF2-40B4-BE49-F238E27FC236}">
                <a16:creationId xmlns:a16="http://schemas.microsoft.com/office/drawing/2014/main" xmlns="" id="{1E8376A5-A1B0-41F6-9210-F295C8C63218}"/>
              </a:ext>
              <a:ext uri="{C183D7F6-B498-43B3-948B-1728B52AA6E4}">
                <adec:decorative xmlns:adec="http://schemas.microsoft.com/office/drawing/2017/decorative" xmlns="" val="1"/>
              </a:ext>
            </a:extLst>
          </p:cNvPr>
          <p:cNvSpPr txBox="1"/>
          <p:nvPr/>
        </p:nvSpPr>
        <p:spPr>
          <a:xfrm>
            <a:off x="253218" y="703388"/>
            <a:ext cx="725893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p:txBody>
      </p:sp>
      <p:sp>
        <p:nvSpPr>
          <p:cNvPr id="2" name="TextBox 1"/>
          <p:cNvSpPr txBox="1"/>
          <p:nvPr/>
        </p:nvSpPr>
        <p:spPr>
          <a:xfrm>
            <a:off x="838200" y="2209800"/>
            <a:ext cx="8076250" cy="2308324"/>
          </a:xfrm>
          <a:prstGeom prst="rect">
            <a:avLst/>
          </a:prstGeom>
          <a:noFill/>
        </p:spPr>
        <p:txBody>
          <a:bodyPr wrap="none" rtlCol="0">
            <a:spAutoFit/>
          </a:bodyPr>
          <a:lstStyle/>
          <a:p>
            <a:r>
              <a:rPr lang="en-US" dirty="0"/>
              <a:t>North America  and EMEA has strong intellectual integrity policies,</a:t>
            </a:r>
          </a:p>
          <a:p>
            <a:r>
              <a:rPr lang="en-US" dirty="0"/>
              <a:t>laws, and such to protect intellectual interests</a:t>
            </a:r>
          </a:p>
          <a:p>
            <a:endParaRPr lang="en-US" dirty="0"/>
          </a:p>
          <a:p>
            <a:endParaRPr lang="en-US" dirty="0"/>
          </a:p>
          <a:p>
            <a:r>
              <a:rPr lang="en-US" dirty="0"/>
              <a:t>Many countries in APAC doesn’t.  Many companies are networked and</a:t>
            </a:r>
          </a:p>
          <a:p>
            <a:r>
              <a:rPr lang="en-US" dirty="0"/>
              <a:t>share intellectual, costing, and other trade secrets like they are candy.</a:t>
            </a:r>
          </a:p>
          <a:p>
            <a:endParaRPr lang="en-US" dirty="0"/>
          </a:p>
          <a:p>
            <a:endParaRPr lang="en-US" dirty="0"/>
          </a:p>
        </p:txBody>
      </p:sp>
    </p:spTree>
    <p:extLst>
      <p:ext uri="{BB962C8B-B14F-4D97-AF65-F5344CB8AC3E}">
        <p14:creationId xmlns:p14="http://schemas.microsoft.com/office/powerpoint/2010/main" val="2351693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60DE0A8-548E-4C0D-9D47-FE888FEADB42}"/>
              </a:ext>
            </a:extLst>
          </p:cNvPr>
          <p:cNvSpPr>
            <a:spLocks noGrp="1"/>
          </p:cNvSpPr>
          <p:nvPr>
            <p:ph type="title"/>
          </p:nvPr>
        </p:nvSpPr>
        <p:spPr/>
        <p:txBody>
          <a:bodyPr>
            <a:normAutofit fontScale="90000"/>
          </a:bodyPr>
          <a:lstStyle/>
          <a:p>
            <a:r>
              <a:rPr lang="en-US" dirty="0"/>
              <a:t>Mechanical Issues: Proprietary 2</a:t>
            </a:r>
          </a:p>
        </p:txBody>
      </p:sp>
      <p:sp>
        <p:nvSpPr>
          <p:cNvPr id="6" name="Title 1">
            <a:extLst>
              <a:ext uri="{FF2B5EF4-FFF2-40B4-BE49-F238E27FC236}">
                <a16:creationId xmlns:a16="http://schemas.microsoft.com/office/drawing/2014/main" xmlns="" id="{1774AA9F-681B-4427-AC7D-E3E41F2E0BD3}"/>
              </a:ext>
            </a:extLst>
          </p:cNvPr>
          <p:cNvSpPr txBox="1">
            <a:spLocks/>
          </p:cNvSpPr>
          <p:nvPr/>
        </p:nvSpPr>
        <p:spPr>
          <a:xfrm>
            <a:off x="0" y="136640"/>
            <a:ext cx="78867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Viga"/>
                <a:ea typeface="+mj-ea"/>
                <a:cs typeface="+mj-cs"/>
              </a:rPr>
              <a:t>What about Mechanical Issues:</a:t>
            </a:r>
            <a:endParaRPr kumimoji="0" lang="en-IN" sz="4000" b="0" i="0" u="none" strike="noStrike" kern="1200" cap="none" spc="0" normalizeH="0" baseline="0" noProof="0" dirty="0">
              <a:ln>
                <a:noFill/>
              </a:ln>
              <a:solidFill>
                <a:prstClr val="white"/>
              </a:solidFill>
              <a:effectLst/>
              <a:uLnTx/>
              <a:uFillTx/>
              <a:latin typeface="Viga"/>
              <a:ea typeface="+mj-ea"/>
              <a:cs typeface="+mj-cs"/>
            </a:endParaRPr>
          </a:p>
        </p:txBody>
      </p:sp>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Mechanical Issues: Proprietary</a:t>
            </a:r>
            <a:endParaRPr lang="en-IN" sz="4000" dirty="0">
              <a:solidFill>
                <a:schemeClr val="tx1"/>
              </a:solidFill>
            </a:endParaRPr>
          </a:p>
        </p:txBody>
      </p:sp>
      <p:cxnSp>
        <p:nvCxnSpPr>
          <p:cNvPr id="7" name="Straight Connector 6">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19385" y="1524000"/>
            <a:ext cx="6538286" cy="4247317"/>
          </a:xfrm>
          <a:prstGeom prst="rect">
            <a:avLst/>
          </a:prstGeom>
          <a:solidFill>
            <a:schemeClr val="bg2">
              <a:lumMod val="75000"/>
            </a:schemeClr>
          </a:solidFill>
        </p:spPr>
        <p:txBody>
          <a:bodyPr wrap="square" rtlCol="0">
            <a:spAutoFit/>
          </a:bodyPr>
          <a:lstStyle/>
          <a:p>
            <a:r>
              <a:rPr lang="en-US" b="1" u="sng" dirty="0"/>
              <a:t>Assume nothing</a:t>
            </a:r>
          </a:p>
          <a:p>
            <a:r>
              <a:rPr lang="en-US" dirty="0"/>
              <a:t>Contractual (Minimum counter measure and assume isn’t perfect)</a:t>
            </a:r>
          </a:p>
          <a:p>
            <a:endParaRPr lang="en-US" dirty="0"/>
          </a:p>
          <a:p>
            <a:r>
              <a:rPr lang="en-US" dirty="0"/>
              <a:t>Never provide  drawings or math data that provides “complete  modules/assemblies to supplier”</a:t>
            </a:r>
          </a:p>
          <a:p>
            <a:endParaRPr lang="en-US" dirty="0"/>
          </a:p>
          <a:p>
            <a:r>
              <a:rPr lang="en-US" dirty="0"/>
              <a:t>Redact all prints</a:t>
            </a:r>
          </a:p>
          <a:p>
            <a:endParaRPr lang="en-US" dirty="0"/>
          </a:p>
          <a:p>
            <a:r>
              <a:rPr lang="en-US" dirty="0"/>
              <a:t>If you can only provide partial value add to a key part from  one company do it.</a:t>
            </a:r>
          </a:p>
          <a:p>
            <a:endParaRPr lang="en-US" dirty="0"/>
          </a:p>
          <a:p>
            <a:r>
              <a:rPr lang="en-US" dirty="0"/>
              <a:t>Dual source all items</a:t>
            </a:r>
          </a:p>
          <a:p>
            <a:endParaRPr lang="en-US" dirty="0"/>
          </a:p>
          <a:p>
            <a:r>
              <a:rPr lang="en-US" dirty="0"/>
              <a:t>Good commodity management will help here</a:t>
            </a:r>
          </a:p>
        </p:txBody>
      </p:sp>
    </p:spTree>
    <p:extLst>
      <p:ext uri="{BB962C8B-B14F-4D97-AF65-F5344CB8AC3E}">
        <p14:creationId xmlns:p14="http://schemas.microsoft.com/office/powerpoint/2010/main" val="25369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xmlns="" id="{CF9C1A07-7DCF-4F10-8322-3FE929C0C932}"/>
              </a:ext>
            </a:extLst>
          </p:cNvPr>
          <p:cNvSpPr>
            <a:spLocks noGrp="1"/>
          </p:cNvSpPr>
          <p:nvPr>
            <p:ph type="title"/>
          </p:nvPr>
        </p:nvSpPr>
        <p:spPr/>
        <p:txBody>
          <a:bodyPr>
            <a:normAutofit fontScale="90000"/>
          </a:bodyPr>
          <a:lstStyle/>
          <a:p>
            <a:r>
              <a:rPr lang="en-US" dirty="0"/>
              <a:t>Geo –Socio-Political: 1</a:t>
            </a:r>
          </a:p>
        </p:txBody>
      </p:sp>
      <p:sp>
        <p:nvSpPr>
          <p:cNvPr id="6" name="Title 1">
            <a:extLst>
              <a:ext uri="{FF2B5EF4-FFF2-40B4-BE49-F238E27FC236}">
                <a16:creationId xmlns:a16="http://schemas.microsoft.com/office/drawing/2014/main" xmlns="" id="{1774AA9F-681B-4427-AC7D-E3E41F2E0BD3}"/>
              </a:ext>
            </a:extLst>
          </p:cNvPr>
          <p:cNvSpPr txBox="1">
            <a:spLocks/>
          </p:cNvSpPr>
          <p:nvPr/>
        </p:nvSpPr>
        <p:spPr>
          <a:xfrm>
            <a:off x="0" y="136640"/>
            <a:ext cx="78867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Viga"/>
                <a:ea typeface="+mj-ea"/>
                <a:cs typeface="+mj-cs"/>
              </a:rPr>
              <a:t>What about Mechanical Issues:</a:t>
            </a:r>
            <a:endParaRPr kumimoji="0" lang="en-IN" sz="4000" b="0" i="0" u="none" strike="noStrike" kern="1200" cap="none" spc="0" normalizeH="0" baseline="0" noProof="0" dirty="0">
              <a:ln>
                <a:noFill/>
              </a:ln>
              <a:solidFill>
                <a:prstClr val="white"/>
              </a:solidFill>
              <a:effectLst/>
              <a:uLnTx/>
              <a:uFillTx/>
              <a:latin typeface="Viga"/>
              <a:ea typeface="+mj-ea"/>
              <a:cs typeface="+mj-cs"/>
            </a:endParaRPr>
          </a:p>
        </p:txBody>
      </p:sp>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Geo - Socio-Political:</a:t>
            </a:r>
            <a:endParaRPr lang="en-IN" sz="4000" dirty="0">
              <a:solidFill>
                <a:schemeClr val="tx1"/>
              </a:solidFill>
            </a:endParaRPr>
          </a:p>
        </p:txBody>
      </p:sp>
      <p:cxnSp>
        <p:nvCxnSpPr>
          <p:cNvPr id="7" name="Straight Connector 6">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69BA714F-F0E4-49C9-90DA-229532C27C68}"/>
              </a:ext>
            </a:extLst>
          </p:cNvPr>
          <p:cNvSpPr/>
          <p:nvPr/>
        </p:nvSpPr>
        <p:spPr>
          <a:xfrm>
            <a:off x="76200" y="733170"/>
            <a:ext cx="6341599" cy="1366528"/>
          </a:xfrm>
          <a:prstGeom prst="rect">
            <a:avLst/>
          </a:prstGeom>
        </p:spPr>
        <p:txBody>
          <a:bodyPr wrap="square">
            <a:spAutoFit/>
          </a:bodyPr>
          <a:lstStyle/>
          <a:p>
            <a:pPr marR="0" lvl="1">
              <a:lnSpc>
                <a:spcPct val="115000"/>
              </a:lnSpc>
              <a:spcBef>
                <a:spcPts val="0"/>
              </a:spcBef>
              <a:spcAft>
                <a:spcPts val="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If countries are not in favored nation status :</a:t>
            </a:r>
          </a:p>
          <a:p>
            <a:pPr marR="0" lvl="1">
              <a:lnSpc>
                <a:spcPct val="115000"/>
              </a:lnSpc>
              <a:spcBef>
                <a:spcPts val="0"/>
              </a:spcBef>
              <a:spcAft>
                <a:spcPts val="0"/>
              </a:spcAft>
            </a:pP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endParaRPr lang="en-US" sz="24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1E8376A5-A1B0-41F6-9210-F295C8C63218}"/>
              </a:ext>
              <a:ext uri="{C183D7F6-B498-43B3-948B-1728B52AA6E4}">
                <adec:decorative xmlns:adec="http://schemas.microsoft.com/office/drawing/2017/decorative" xmlns="" val="1"/>
              </a:ext>
            </a:extLst>
          </p:cNvPr>
          <p:cNvSpPr txBox="1"/>
          <p:nvPr/>
        </p:nvSpPr>
        <p:spPr>
          <a:xfrm>
            <a:off x="253218" y="703388"/>
            <a:ext cx="725893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p:txBody>
      </p:sp>
      <p:sp>
        <p:nvSpPr>
          <p:cNvPr id="2" name="TextBox 1"/>
          <p:cNvSpPr txBox="1"/>
          <p:nvPr/>
        </p:nvSpPr>
        <p:spPr>
          <a:xfrm>
            <a:off x="809171" y="1849903"/>
            <a:ext cx="6614311" cy="5078313"/>
          </a:xfrm>
          <a:prstGeom prst="rect">
            <a:avLst/>
          </a:prstGeom>
          <a:noFill/>
        </p:spPr>
        <p:txBody>
          <a:bodyPr wrap="none" rtlCol="0">
            <a:spAutoFit/>
          </a:bodyPr>
          <a:lstStyle/>
          <a:p>
            <a:r>
              <a:rPr lang="en-US" dirty="0"/>
              <a:t>Tariffs:</a:t>
            </a:r>
          </a:p>
          <a:p>
            <a:r>
              <a:rPr lang="en-US" dirty="0"/>
              <a:t>	-Knee jerk reactions to opposing country leaders</a:t>
            </a:r>
          </a:p>
          <a:p>
            <a:endParaRPr lang="en-US" dirty="0"/>
          </a:p>
          <a:p>
            <a:r>
              <a:rPr lang="en-US" dirty="0"/>
              <a:t>Good-will between countries:   </a:t>
            </a:r>
          </a:p>
          <a:p>
            <a:r>
              <a:rPr lang="en-US" dirty="0"/>
              <a:t>	-Media impacts can’t be under-estimated</a:t>
            </a:r>
          </a:p>
          <a:p>
            <a:endParaRPr lang="en-US" dirty="0"/>
          </a:p>
          <a:p>
            <a:r>
              <a:rPr lang="en-US" dirty="0"/>
              <a:t>Unethical governmental abuses:</a:t>
            </a:r>
          </a:p>
          <a:p>
            <a:r>
              <a:rPr lang="en-US" dirty="0"/>
              <a:t>	-Bribes, etc.</a:t>
            </a:r>
          </a:p>
          <a:p>
            <a:endParaRPr lang="en-US" dirty="0"/>
          </a:p>
          <a:p>
            <a:r>
              <a:rPr lang="en-US" dirty="0"/>
              <a:t>Illegal Activities</a:t>
            </a:r>
          </a:p>
          <a:p>
            <a:r>
              <a:rPr lang="en-US" dirty="0"/>
              <a:t>	-Kidnapping, vandalism, etc.</a:t>
            </a:r>
          </a:p>
          <a:p>
            <a:endParaRPr lang="en-US" dirty="0"/>
          </a:p>
          <a:p>
            <a:r>
              <a:rPr lang="en-US" dirty="0"/>
              <a:t>Local taboos</a:t>
            </a:r>
          </a:p>
          <a:p>
            <a:r>
              <a:rPr lang="en-US" dirty="0"/>
              <a:t>	-You have all heard of the misc. social cues </a:t>
            </a:r>
          </a:p>
          <a:p>
            <a:r>
              <a:rPr lang="en-US" dirty="0"/>
              <a:t>		-Shaking wrong hand in India</a:t>
            </a:r>
          </a:p>
          <a:p>
            <a:r>
              <a:rPr lang="en-US" dirty="0"/>
              <a:t>		-Not finalizing contracts at dinner etc.</a:t>
            </a:r>
          </a:p>
          <a:p>
            <a:endParaRPr lang="en-US" dirty="0"/>
          </a:p>
          <a:p>
            <a:endParaRPr lang="en-US" dirty="0"/>
          </a:p>
        </p:txBody>
      </p:sp>
    </p:spTree>
    <p:extLst>
      <p:ext uri="{BB962C8B-B14F-4D97-AF65-F5344CB8AC3E}">
        <p14:creationId xmlns:p14="http://schemas.microsoft.com/office/powerpoint/2010/main" val="118454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13F659F-2165-45E7-8BB7-717C0202ECA5}"/>
              </a:ext>
            </a:extLst>
          </p:cNvPr>
          <p:cNvSpPr>
            <a:spLocks noGrp="1"/>
          </p:cNvSpPr>
          <p:nvPr>
            <p:ph type="title"/>
          </p:nvPr>
        </p:nvSpPr>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kern="1200" dirty="0">
                <a:solidFill>
                  <a:schemeClr val="bg1"/>
                </a:solidFill>
                <a:effectLst/>
                <a:latin typeface="+mj-lt"/>
                <a:ea typeface="+mj-ea"/>
                <a:cs typeface="+mj-cs"/>
              </a:rPr>
              <a:t>Geo - Socio-Political:</a:t>
            </a:r>
            <a:r>
              <a:rPr kumimoji="0" lang="en-US" sz="3200" b="1" kern="1200" baseline="0" dirty="0">
                <a:solidFill>
                  <a:schemeClr val="bg1"/>
                </a:solidFill>
                <a:effectLst>
                  <a:outerShdw blurRad="31750" dist="25400" dir="5400000" algn="tl" rotWithShape="0">
                    <a:srgbClr val="000000">
                      <a:alpha val="25000"/>
                    </a:srgbClr>
                  </a:outerShdw>
                </a:effectLst>
                <a:latin typeface="+mj-lt"/>
                <a:ea typeface="+mj-ea"/>
                <a:cs typeface="+mj-cs"/>
              </a:rPr>
              <a:t> 2</a:t>
            </a:r>
            <a:endParaRPr lang="en-US" dirty="0">
              <a:effectLst/>
            </a:endParaRPr>
          </a:p>
        </p:txBody>
      </p:sp>
      <p:sp>
        <p:nvSpPr>
          <p:cNvPr id="6" name="Title 1">
            <a:extLst>
              <a:ext uri="{FF2B5EF4-FFF2-40B4-BE49-F238E27FC236}">
                <a16:creationId xmlns:a16="http://schemas.microsoft.com/office/drawing/2014/main" xmlns="" id="{1774AA9F-681B-4427-AC7D-E3E41F2E0BD3}"/>
              </a:ext>
            </a:extLst>
          </p:cNvPr>
          <p:cNvSpPr txBox="1">
            <a:spLocks/>
          </p:cNvSpPr>
          <p:nvPr/>
        </p:nvSpPr>
        <p:spPr>
          <a:xfrm>
            <a:off x="0" y="136640"/>
            <a:ext cx="78867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Viga"/>
                <a:ea typeface="+mj-ea"/>
                <a:cs typeface="+mj-cs"/>
              </a:rPr>
              <a:t>What about Mechanical Issues:</a:t>
            </a:r>
            <a:endParaRPr kumimoji="0" lang="en-IN" sz="4000" b="0" i="0" u="none" strike="noStrike" kern="1200" cap="none" spc="0" normalizeH="0" baseline="0" noProof="0" dirty="0">
              <a:ln>
                <a:noFill/>
              </a:ln>
              <a:solidFill>
                <a:prstClr val="white"/>
              </a:solidFill>
              <a:effectLst/>
              <a:uLnTx/>
              <a:uFillTx/>
              <a:latin typeface="Viga"/>
              <a:ea typeface="+mj-ea"/>
              <a:cs typeface="+mj-cs"/>
            </a:endParaRPr>
          </a:p>
        </p:txBody>
      </p:sp>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Geo - Socio-Political:</a:t>
            </a:r>
            <a:endParaRPr lang="en-IN" sz="4000" dirty="0">
              <a:solidFill>
                <a:schemeClr val="tx1"/>
              </a:solidFill>
            </a:endParaRPr>
          </a:p>
        </p:txBody>
      </p:sp>
      <p:cxnSp>
        <p:nvCxnSpPr>
          <p:cNvPr id="7" name="Straight Connector 6">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1E8376A5-A1B0-41F6-9210-F295C8C63218}"/>
              </a:ext>
              <a:ext uri="{C183D7F6-B498-43B3-948B-1728B52AA6E4}">
                <adec:decorative xmlns:adec="http://schemas.microsoft.com/office/drawing/2017/decorative" xmlns="" val="1"/>
              </a:ext>
            </a:extLst>
          </p:cNvPr>
          <p:cNvSpPr txBox="1"/>
          <p:nvPr/>
        </p:nvSpPr>
        <p:spPr>
          <a:xfrm>
            <a:off x="253218" y="703388"/>
            <a:ext cx="725893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p:txBody>
      </p:sp>
      <p:sp>
        <p:nvSpPr>
          <p:cNvPr id="13" name="TextBox 12"/>
          <p:cNvSpPr txBox="1"/>
          <p:nvPr/>
        </p:nvSpPr>
        <p:spPr>
          <a:xfrm>
            <a:off x="1143000" y="1828800"/>
            <a:ext cx="6538286" cy="3693319"/>
          </a:xfrm>
          <a:prstGeom prst="rect">
            <a:avLst/>
          </a:prstGeom>
          <a:solidFill>
            <a:schemeClr val="bg2">
              <a:lumMod val="75000"/>
            </a:schemeClr>
          </a:solidFill>
        </p:spPr>
        <p:txBody>
          <a:bodyPr wrap="square" rtlCol="0">
            <a:spAutoFit/>
          </a:bodyPr>
          <a:lstStyle/>
          <a:p>
            <a:r>
              <a:rPr lang="en-US" b="1" u="sng" dirty="0"/>
              <a:t>Assume nothing</a:t>
            </a:r>
          </a:p>
          <a:p>
            <a:r>
              <a:rPr lang="en-US" dirty="0"/>
              <a:t>Do your research on tariffs.  Companies like FedEx love to help in that.  Share risks in contracts.</a:t>
            </a:r>
          </a:p>
          <a:p>
            <a:endParaRPr lang="en-US" dirty="0"/>
          </a:p>
          <a:p>
            <a:r>
              <a:rPr lang="en-US" dirty="0"/>
              <a:t>Don’t go to countries that are at odds with yours</a:t>
            </a:r>
          </a:p>
          <a:p>
            <a:endParaRPr lang="en-US" dirty="0"/>
          </a:p>
          <a:p>
            <a:r>
              <a:rPr lang="en-US" dirty="0"/>
              <a:t>Be prepared to “legally manage” corrupt governments</a:t>
            </a:r>
          </a:p>
          <a:p>
            <a:endParaRPr lang="en-US" dirty="0"/>
          </a:p>
          <a:p>
            <a:r>
              <a:rPr lang="en-US" dirty="0"/>
              <a:t>Life insurance companies do a good job releasing high risk areas of the world.  Pay attention to them.</a:t>
            </a:r>
          </a:p>
          <a:p>
            <a:endParaRPr lang="en-US" dirty="0"/>
          </a:p>
          <a:p>
            <a:r>
              <a:rPr lang="en-US" dirty="0"/>
              <a:t>Don’t go into a foreign nation without boots on the ground to support, educate, and guide you. </a:t>
            </a:r>
          </a:p>
        </p:txBody>
      </p:sp>
    </p:spTree>
    <p:extLst>
      <p:ext uri="{BB962C8B-B14F-4D97-AF65-F5344CB8AC3E}">
        <p14:creationId xmlns:p14="http://schemas.microsoft.com/office/powerpoint/2010/main" val="295458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Other risks</a:t>
            </a:r>
          </a:p>
        </p:txBody>
      </p:sp>
      <p:sp>
        <p:nvSpPr>
          <p:cNvPr id="6" name="TextBox 5"/>
          <p:cNvSpPr txBox="1"/>
          <p:nvPr/>
        </p:nvSpPr>
        <p:spPr>
          <a:xfrm>
            <a:off x="228600" y="1066800"/>
            <a:ext cx="7805342" cy="5324535"/>
          </a:xfrm>
          <a:prstGeom prst="rect">
            <a:avLst/>
          </a:prstGeom>
          <a:noFill/>
        </p:spPr>
        <p:txBody>
          <a:bodyPr wrap="none" rtlCol="0">
            <a:spAutoFit/>
          </a:bodyPr>
          <a:lstStyle/>
          <a:p>
            <a:pPr marL="342900" indent="-342900">
              <a:buAutoNum type="arabicPeriod"/>
            </a:pPr>
            <a:r>
              <a:rPr lang="en-US" sz="2000" dirty="0"/>
              <a:t>I have over 7 more pages of risks, but only 20 minutes</a:t>
            </a:r>
          </a:p>
          <a:p>
            <a:pPr marL="342900" indent="-342900">
              <a:buAutoNum type="arabicPeriod"/>
            </a:pPr>
            <a:endParaRPr lang="en-US" sz="2000" dirty="0"/>
          </a:p>
          <a:p>
            <a:r>
              <a:rPr lang="en-US" sz="2000" dirty="0"/>
              <a:t>However, supply chain risks go much further than inventory, </a:t>
            </a:r>
          </a:p>
          <a:p>
            <a:r>
              <a:rPr lang="en-US" sz="2000" dirty="0"/>
              <a:t>savings, and lead time.</a:t>
            </a:r>
          </a:p>
          <a:p>
            <a:endParaRPr lang="en-US" sz="2000" dirty="0"/>
          </a:p>
          <a:p>
            <a:endParaRPr lang="en-US" sz="2000" dirty="0"/>
          </a:p>
          <a:p>
            <a:r>
              <a:rPr lang="en-US" sz="2000" dirty="0"/>
              <a:t>Example of some larger risks that were published:</a:t>
            </a:r>
          </a:p>
          <a:p>
            <a:endParaRPr lang="en-US" sz="2000" dirty="0"/>
          </a:p>
          <a:p>
            <a:pPr marL="457200" indent="-457200">
              <a:buAutoNum type="arabicPeriod"/>
            </a:pPr>
            <a:r>
              <a:rPr lang="en-US" sz="2000" dirty="0"/>
              <a:t>Child Labor impacting company’s (Gap, Guess, etc.)</a:t>
            </a:r>
          </a:p>
          <a:p>
            <a:pPr marL="457200" indent="-457200">
              <a:buAutoNum type="arabicPeriod"/>
            </a:pPr>
            <a:endParaRPr lang="en-US" sz="2000" dirty="0"/>
          </a:p>
          <a:p>
            <a:pPr marL="457200" indent="-457200">
              <a:buAutoNum type="arabicPeriod"/>
            </a:pPr>
            <a:r>
              <a:rPr lang="en-US" sz="2000" dirty="0"/>
              <a:t>Blood diamonds/metals  (Phone companies)</a:t>
            </a:r>
          </a:p>
          <a:p>
            <a:pPr marL="457200" indent="-457200">
              <a:buAutoNum type="arabicPeriod"/>
            </a:pPr>
            <a:endParaRPr lang="en-US" sz="2000" dirty="0"/>
          </a:p>
          <a:p>
            <a:pPr marL="457200" indent="-457200">
              <a:buAutoNum type="arabicPeriod"/>
            </a:pPr>
            <a:r>
              <a:rPr lang="en-US" sz="2000" dirty="0"/>
              <a:t>Overseas governmental influences (Apple/Google/etc.)</a:t>
            </a:r>
          </a:p>
          <a:p>
            <a:pPr marL="457200" indent="-457200">
              <a:buAutoNum type="arabicPeriod"/>
            </a:pPr>
            <a:endParaRPr lang="en-US" sz="2000" dirty="0"/>
          </a:p>
          <a:p>
            <a:endParaRPr lang="en-US" sz="2000" dirty="0"/>
          </a:p>
          <a:p>
            <a:endParaRPr lang="en-US" sz="2000" dirty="0"/>
          </a:p>
          <a:p>
            <a:pPr marL="342900" indent="-342900">
              <a:buAutoNum type="arabicPeriod"/>
            </a:pPr>
            <a:endParaRPr lang="en-US" sz="2000" dirty="0"/>
          </a:p>
        </p:txBody>
      </p:sp>
      <p:sp>
        <p:nvSpPr>
          <p:cNvPr id="2" name="Title 1" hidden="1">
            <a:extLst>
              <a:ext uri="{FF2B5EF4-FFF2-40B4-BE49-F238E27FC236}">
                <a16:creationId xmlns:a16="http://schemas.microsoft.com/office/drawing/2014/main" xmlns="" id="{E25D24AD-0A43-4637-AAB4-FE83209DDF3D}"/>
              </a:ext>
            </a:extLst>
          </p:cNvPr>
          <p:cNvSpPr>
            <a:spLocks noGrp="1"/>
          </p:cNvSpPr>
          <p:nvPr>
            <p:ph type="title" idx="4294967295"/>
          </p:nvPr>
        </p:nvSpPr>
        <p:spPr/>
        <p:txBody>
          <a:bodyPr/>
          <a:lstStyle/>
          <a:p>
            <a:r>
              <a:rPr lang="en-US" dirty="0"/>
              <a:t>Other risks</a:t>
            </a:r>
          </a:p>
        </p:txBody>
      </p:sp>
    </p:spTree>
    <p:extLst>
      <p:ext uri="{BB962C8B-B14F-4D97-AF65-F5344CB8AC3E}">
        <p14:creationId xmlns:p14="http://schemas.microsoft.com/office/powerpoint/2010/main" val="107985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A6A40817-28D7-4842-9672-A108FA449670}"/>
              </a:ext>
            </a:extLst>
          </p:cNvPr>
          <p:cNvSpPr>
            <a:spLocks noGrp="1"/>
          </p:cNvSpPr>
          <p:nvPr>
            <p:ph type="title" idx="4294967295"/>
          </p:nvPr>
        </p:nvSpPr>
        <p:spPr/>
        <p:txBody>
          <a:bodyPr/>
          <a:lstStyle/>
          <a:p>
            <a:r>
              <a:rPr lang="en-US" dirty="0"/>
              <a:t>Most Important first step: 1</a:t>
            </a:r>
          </a:p>
        </p:txBody>
      </p:sp>
      <p:sp>
        <p:nvSpPr>
          <p:cNvPr id="5"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sz="4000" dirty="0">
              <a:solidFill>
                <a:schemeClr val="tx1"/>
              </a:solidFill>
            </a:endParaRPr>
          </a:p>
          <a:p>
            <a:endParaRPr lang="en-US" sz="4000" dirty="0">
              <a:solidFill>
                <a:schemeClr val="tx1"/>
              </a:solidFill>
            </a:endParaRPr>
          </a:p>
          <a:p>
            <a:r>
              <a:rPr lang="en-US" sz="4000" dirty="0">
                <a:solidFill>
                  <a:schemeClr val="tx1"/>
                </a:solidFill>
              </a:rPr>
              <a:t>Most Important first step:</a:t>
            </a:r>
          </a:p>
          <a:p>
            <a:endParaRPr lang="en-US" sz="4000" dirty="0">
              <a:solidFill>
                <a:schemeClr val="tx1"/>
              </a:solidFill>
            </a:endParaRPr>
          </a:p>
          <a:p>
            <a:r>
              <a:rPr lang="en-US" b="1" i="1" dirty="0">
                <a:solidFill>
                  <a:schemeClr val="tx1"/>
                </a:solidFill>
              </a:rPr>
              <a:t>Company Structure and Balance</a:t>
            </a:r>
          </a:p>
        </p:txBody>
      </p:sp>
      <p:cxnSp>
        <p:nvCxnSpPr>
          <p:cNvPr id="3" name="Straight Connector 2">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Diagram of a house with the bottom row representing Organization Design &amp; Training, the next layers are Balanced Metrics, then Business systems. The next layer is split into two sections the left one is supplier Relationship Management and the right one is Quality Management. Above those on the left are Strategic Sourcing and Transaction Management, on the right is LEAN manufacturing and inventory Management. Above those on the left is purchasing Strategy and on the right is Manufacturing Strategy. On the top tow layers for the 'roof' of the house are Supply Chain Strategy and then Business Strateg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334000" cy="403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9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983ECBB-C686-4012-A776-BD9E0C5F2936}"/>
              </a:ext>
            </a:extLst>
          </p:cNvPr>
          <p:cNvSpPr>
            <a:spLocks noGrp="1"/>
          </p:cNvSpPr>
          <p:nvPr>
            <p:ph type="title" idx="4294967295"/>
          </p:nvPr>
        </p:nvSpPr>
        <p:spPr/>
        <p:txBody>
          <a:bodyPr/>
          <a:lstStyle/>
          <a:p>
            <a:r>
              <a:rPr lang="en-US" dirty="0"/>
              <a:t>Most Important</a:t>
            </a:r>
            <a:r>
              <a:rPr lang="en-US" baseline="0" dirty="0"/>
              <a:t> first step: 2</a:t>
            </a:r>
            <a:endParaRPr lang="en-US" dirty="0"/>
          </a:p>
        </p:txBody>
      </p:sp>
      <p:sp>
        <p:nvSpPr>
          <p:cNvPr id="5"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sz="4000" dirty="0">
              <a:solidFill>
                <a:schemeClr val="tx1"/>
              </a:solidFill>
            </a:endParaRPr>
          </a:p>
          <a:p>
            <a:endParaRPr lang="en-US" sz="4000" dirty="0">
              <a:solidFill>
                <a:schemeClr val="tx1"/>
              </a:solidFill>
            </a:endParaRPr>
          </a:p>
          <a:p>
            <a:r>
              <a:rPr lang="en-US" sz="4000" dirty="0">
                <a:solidFill>
                  <a:schemeClr val="tx1"/>
                </a:solidFill>
              </a:rPr>
              <a:t>Most Important first step:</a:t>
            </a:r>
          </a:p>
          <a:p>
            <a:endParaRPr lang="en-US" sz="4000" dirty="0">
              <a:solidFill>
                <a:schemeClr val="tx1"/>
              </a:solidFill>
            </a:endParaRPr>
          </a:p>
          <a:p>
            <a:r>
              <a:rPr lang="en-US" b="1" i="1" dirty="0">
                <a:solidFill>
                  <a:schemeClr val="tx1"/>
                </a:solidFill>
              </a:rPr>
              <a:t>Company Structure and Balance</a:t>
            </a:r>
          </a:p>
        </p:txBody>
      </p:sp>
      <p:cxnSp>
        <p:nvCxnSpPr>
          <p:cNvPr id="3" name="Straight Connector 2">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752600"/>
            <a:ext cx="8659743" cy="5324535"/>
          </a:xfrm>
          <a:prstGeom prst="rect">
            <a:avLst/>
          </a:prstGeom>
          <a:noFill/>
        </p:spPr>
        <p:txBody>
          <a:bodyPr wrap="none" rtlCol="0">
            <a:spAutoFit/>
          </a:bodyPr>
          <a:lstStyle/>
          <a:p>
            <a:pPr marL="342900" indent="-342900">
              <a:buAutoNum type="arabicPeriod"/>
            </a:pPr>
            <a:r>
              <a:rPr lang="en-US" sz="2000" dirty="0"/>
              <a:t>The responsibility of these decisions are often managed </a:t>
            </a:r>
          </a:p>
          <a:p>
            <a:r>
              <a:rPr lang="en-US" sz="2000" dirty="0"/>
              <a:t>    by purchasing</a:t>
            </a:r>
          </a:p>
          <a:p>
            <a:pPr marL="342900" indent="-342900">
              <a:buAutoNum type="arabicPeriod"/>
            </a:pPr>
            <a:endParaRPr lang="en-US" sz="2000" dirty="0"/>
          </a:p>
          <a:p>
            <a:pPr marL="342900" indent="-342900">
              <a:buAutoNum type="arabicPeriod"/>
            </a:pPr>
            <a:r>
              <a:rPr lang="en-US" sz="2000" dirty="0"/>
              <a:t>What checks and balances do you have on global decisions?</a:t>
            </a:r>
          </a:p>
          <a:p>
            <a:pPr marL="342900" indent="-342900">
              <a:buAutoNum type="arabicPeriod"/>
            </a:pPr>
            <a:endParaRPr lang="en-US" sz="2000" dirty="0"/>
          </a:p>
          <a:p>
            <a:pPr marL="342900" indent="-342900">
              <a:buAutoNum type="arabicPeriod"/>
            </a:pPr>
            <a:r>
              <a:rPr lang="en-US" sz="2000" dirty="0"/>
              <a:t>Is there a group that works with manufacturing and purchasing</a:t>
            </a:r>
          </a:p>
          <a:p>
            <a:r>
              <a:rPr lang="en-US" sz="2000" dirty="0"/>
              <a:t>    to make a balanced approach?</a:t>
            </a:r>
          </a:p>
          <a:p>
            <a:pPr marL="457200" indent="-457200">
              <a:buAutoNum type="arabicPeriod" startAt="4"/>
            </a:pPr>
            <a:endParaRPr lang="en-US" sz="2000" dirty="0"/>
          </a:p>
          <a:p>
            <a:pPr marL="457200" indent="-457200">
              <a:buAutoNum type="arabicPeriod" startAt="4"/>
            </a:pPr>
            <a:r>
              <a:rPr lang="en-US" sz="2000" dirty="0"/>
              <a:t>Do you have a group to monitor the health of the company, </a:t>
            </a:r>
          </a:p>
          <a:p>
            <a:r>
              <a:rPr lang="en-US" sz="2000" dirty="0"/>
              <a:t>      quality, and cash health</a:t>
            </a:r>
          </a:p>
          <a:p>
            <a:endParaRPr lang="en-US" sz="2000" dirty="0"/>
          </a:p>
          <a:p>
            <a:r>
              <a:rPr lang="en-US" sz="2000" dirty="0"/>
              <a:t>5.  If not ask a simple question:</a:t>
            </a:r>
          </a:p>
          <a:p>
            <a:pPr lvl="1"/>
            <a:r>
              <a:rPr lang="en-US" sz="2000" dirty="0"/>
              <a:t>a.   Would you and your “C” suite trust the person making these </a:t>
            </a:r>
          </a:p>
          <a:p>
            <a:pPr lvl="1"/>
            <a:r>
              <a:rPr lang="en-US" sz="2000" dirty="0"/>
              <a:t>      decisions with their own personal finances</a:t>
            </a:r>
          </a:p>
          <a:p>
            <a:endParaRPr lang="en-US" sz="2000" dirty="0"/>
          </a:p>
          <a:p>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211536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2ED7C39-F0F9-4051-B6F7-3A8DA298CC37}"/>
              </a:ext>
            </a:extLst>
          </p:cNvPr>
          <p:cNvSpPr>
            <a:spLocks noGrp="1"/>
          </p:cNvSpPr>
          <p:nvPr>
            <p:ph type="title" idx="4294967295"/>
          </p:nvPr>
        </p:nvSpPr>
        <p:spPr/>
        <p:txBody>
          <a:bodyPr>
            <a:normAutofit fontScale="90000"/>
          </a:bodyPr>
          <a:lstStyle/>
          <a:p>
            <a:r>
              <a:rPr lang="en-US" dirty="0"/>
              <a:t>These aren’t all the risks: RIGHT!</a:t>
            </a:r>
          </a:p>
        </p:txBody>
      </p:sp>
      <p:sp>
        <p:nvSpPr>
          <p:cNvPr id="5"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These aren’t all the risks:  RIGHT!</a:t>
            </a:r>
            <a:endParaRPr lang="en-IN" sz="4000" dirty="0">
              <a:solidFill>
                <a:schemeClr val="tx1"/>
              </a:solidFill>
            </a:endParaRPr>
          </a:p>
        </p:txBody>
      </p:sp>
      <p:cxnSp>
        <p:nvCxnSpPr>
          <p:cNvPr id="3" name="Straight Connector 2">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8288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524000"/>
            <a:ext cx="4447051" cy="2308324"/>
          </a:xfrm>
          <a:prstGeom prst="rect">
            <a:avLst/>
          </a:prstGeom>
          <a:noFill/>
        </p:spPr>
        <p:txBody>
          <a:bodyPr wrap="none" rtlCol="0">
            <a:spAutoFit/>
          </a:bodyPr>
          <a:lstStyle/>
          <a:p>
            <a:r>
              <a:rPr lang="en-US" sz="2400" b="1" u="sng" dirty="0"/>
              <a:t>Risk Categories:</a:t>
            </a:r>
          </a:p>
          <a:p>
            <a:pPr marL="342900" indent="-342900">
              <a:buFont typeface="Arial" panose="020B0604020202020204" pitchFamily="34" charset="0"/>
              <a:buChar char="•"/>
            </a:pPr>
            <a:r>
              <a:rPr lang="en-US" sz="2400" dirty="0"/>
              <a:t>Dollar Impact</a:t>
            </a:r>
          </a:p>
          <a:p>
            <a:pPr marL="342900" indent="-342900">
              <a:buFont typeface="Arial" panose="020B0604020202020204" pitchFamily="34" charset="0"/>
              <a:buChar char="•"/>
            </a:pPr>
            <a:r>
              <a:rPr lang="en-US" sz="2400" dirty="0"/>
              <a:t>Sales Impact</a:t>
            </a:r>
          </a:p>
          <a:p>
            <a:pPr marL="342900" indent="-342900">
              <a:buFont typeface="Arial" panose="020B0604020202020204" pitchFamily="34" charset="0"/>
              <a:buChar char="•"/>
            </a:pPr>
            <a:r>
              <a:rPr lang="en-US" sz="2400" dirty="0"/>
              <a:t>Proprietary Impact</a:t>
            </a:r>
          </a:p>
          <a:p>
            <a:pPr marL="342900" indent="-342900">
              <a:buFont typeface="Arial" panose="020B0604020202020204" pitchFamily="34" charset="0"/>
              <a:buChar char="•"/>
            </a:pPr>
            <a:r>
              <a:rPr lang="en-US" sz="2400" dirty="0"/>
              <a:t>Good-will with Customers</a:t>
            </a:r>
          </a:p>
          <a:p>
            <a:pPr marL="342900" indent="-342900">
              <a:buFont typeface="Arial" panose="020B0604020202020204" pitchFamily="34" charset="0"/>
              <a:buChar char="•"/>
            </a:pPr>
            <a:r>
              <a:rPr lang="en-US" sz="2400" dirty="0"/>
              <a:t>Etc.</a:t>
            </a:r>
          </a:p>
        </p:txBody>
      </p:sp>
      <p:sp>
        <p:nvSpPr>
          <p:cNvPr id="11" name="TextBox 10"/>
          <p:cNvSpPr txBox="1"/>
          <p:nvPr/>
        </p:nvSpPr>
        <p:spPr>
          <a:xfrm>
            <a:off x="5844469" y="1828800"/>
            <a:ext cx="2994731" cy="1477328"/>
          </a:xfrm>
          <a:prstGeom prst="rect">
            <a:avLst/>
          </a:prstGeom>
          <a:noFill/>
        </p:spPr>
        <p:txBody>
          <a:bodyPr wrap="none" rtlCol="0">
            <a:spAutoFit/>
          </a:bodyPr>
          <a:lstStyle/>
          <a:p>
            <a:r>
              <a:rPr lang="en-US" dirty="0"/>
              <a:t>The risk of a automotive </a:t>
            </a:r>
          </a:p>
          <a:p>
            <a:r>
              <a:rPr lang="en-US" dirty="0"/>
              <a:t>brake company is </a:t>
            </a:r>
          </a:p>
          <a:p>
            <a:r>
              <a:rPr lang="en-US" dirty="0"/>
              <a:t>different than</a:t>
            </a:r>
          </a:p>
          <a:p>
            <a:r>
              <a:rPr lang="en-US" dirty="0"/>
              <a:t>a company that makes </a:t>
            </a:r>
          </a:p>
          <a:p>
            <a:r>
              <a:rPr lang="en-US" dirty="0"/>
              <a:t>yard supplies</a:t>
            </a:r>
          </a:p>
        </p:txBody>
      </p:sp>
      <p:sp>
        <p:nvSpPr>
          <p:cNvPr id="9" name="TextBox 8"/>
          <p:cNvSpPr txBox="1"/>
          <p:nvPr/>
        </p:nvSpPr>
        <p:spPr>
          <a:xfrm>
            <a:off x="838200" y="4572000"/>
            <a:ext cx="8023350" cy="1200329"/>
          </a:xfrm>
          <a:prstGeom prst="rect">
            <a:avLst/>
          </a:prstGeom>
          <a:noFill/>
        </p:spPr>
        <p:txBody>
          <a:bodyPr wrap="none" rtlCol="0">
            <a:spAutoFit/>
          </a:bodyPr>
          <a:lstStyle/>
          <a:p>
            <a:r>
              <a:rPr lang="en-US" dirty="0"/>
              <a:t>There is no answer without risks. The key is understanding them,</a:t>
            </a:r>
          </a:p>
          <a:p>
            <a:r>
              <a:rPr lang="en-US" dirty="0"/>
              <a:t>making counter measures for them, and monitoring via a cross</a:t>
            </a:r>
          </a:p>
          <a:p>
            <a:r>
              <a:rPr lang="en-US" dirty="0"/>
              <a:t>functional team. There is no company that is successful without some</a:t>
            </a:r>
          </a:p>
          <a:p>
            <a:r>
              <a:rPr lang="en-US" dirty="0"/>
              <a:t>supply chain risks </a:t>
            </a:r>
          </a:p>
        </p:txBody>
      </p:sp>
    </p:spTree>
    <p:extLst>
      <p:ext uri="{BB962C8B-B14F-4D97-AF65-F5344CB8AC3E}">
        <p14:creationId xmlns:p14="http://schemas.microsoft.com/office/powerpoint/2010/main" val="183888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a:extLst>
              <a:ext uri="{FF2B5EF4-FFF2-40B4-BE49-F238E27FC236}">
                <a16:creationId xmlns:a16="http://schemas.microsoft.com/office/drawing/2014/main" xmlns="" id="{3CAE4971-1E92-4A03-8E55-64D02E075F9D}"/>
              </a:ext>
            </a:extLst>
          </p:cNvPr>
          <p:cNvSpPr txBox="1">
            <a:spLocks/>
          </p:cNvSpPr>
          <p:nvPr/>
        </p:nvSpPr>
        <p:spPr>
          <a:xfrm>
            <a:off x="10886" y="304800"/>
            <a:ext cx="10515600" cy="427877"/>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en-US" sz="3600" dirty="0"/>
              <a:t>Global Supply Chain Risks</a:t>
            </a:r>
            <a:endParaRPr lang="en-IN" sz="3600" dirty="0"/>
          </a:p>
        </p:txBody>
      </p:sp>
      <p:cxnSp>
        <p:nvCxnSpPr>
          <p:cNvPr id="93" name="Straight Connector 92">
            <a:extLst>
              <a:ext uri="{C183D7F6-B498-43B3-948B-1728B52AA6E4}">
                <adec:decorative xmlns:adec="http://schemas.microsoft.com/office/drawing/2017/decorative" xmlns="" val="1"/>
              </a:ext>
            </a:extLst>
          </p:cNvPr>
          <p:cNvCxnSpPr/>
          <p:nvPr/>
        </p:nvCxnSpPr>
        <p:spPr>
          <a:xfrm>
            <a:off x="-1" y="762000"/>
            <a:ext cx="8103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4800" y="1371600"/>
            <a:ext cx="8278228" cy="4524315"/>
          </a:xfrm>
          <a:prstGeom prst="rect">
            <a:avLst/>
          </a:prstGeom>
          <a:noFill/>
        </p:spPr>
        <p:txBody>
          <a:bodyPr wrap="none" rtlCol="0">
            <a:spAutoFit/>
          </a:bodyPr>
          <a:lstStyle/>
          <a:p>
            <a:r>
              <a:rPr lang="en-US" dirty="0"/>
              <a:t>A lot has changed since I sat in chairs of Lilly, Math building, Krannert.</a:t>
            </a:r>
          </a:p>
          <a:p>
            <a:endParaRPr lang="en-US" dirty="0"/>
          </a:p>
          <a:p>
            <a:r>
              <a:rPr lang="en-US" dirty="0"/>
              <a:t>Many of the risks we now know about weren’t written back in the 90’s</a:t>
            </a:r>
          </a:p>
          <a:p>
            <a:endParaRPr lang="en-US" dirty="0"/>
          </a:p>
          <a:p>
            <a:r>
              <a:rPr lang="en-US" dirty="0"/>
              <a:t>What I will talk about today are risks that I have witnessed in my various</a:t>
            </a:r>
          </a:p>
          <a:p>
            <a:r>
              <a:rPr lang="en-US" dirty="0"/>
              <a:t>positions in the last 20 years</a:t>
            </a:r>
          </a:p>
          <a:p>
            <a:endParaRPr lang="en-US" dirty="0"/>
          </a:p>
          <a:p>
            <a:r>
              <a:rPr lang="en-US" dirty="0"/>
              <a:t>I am no expert in all risks, but I will state I have been in the following </a:t>
            </a:r>
          </a:p>
          <a:p>
            <a:r>
              <a:rPr lang="en-US" dirty="0"/>
              <a:t>Industries and should provide a wide breadth of knowledge</a:t>
            </a:r>
          </a:p>
          <a:p>
            <a:endParaRPr lang="en-US" dirty="0"/>
          </a:p>
          <a:p>
            <a:pPr marL="342900" indent="-342900">
              <a:buAutoNum type="arabicPeriod"/>
            </a:pPr>
            <a:r>
              <a:rPr lang="en-US" dirty="0"/>
              <a:t>Automotive;  			 10 years</a:t>
            </a:r>
          </a:p>
          <a:p>
            <a:pPr marL="342900" indent="-342900">
              <a:buAutoNum type="arabicPeriod"/>
            </a:pPr>
            <a:r>
              <a:rPr lang="en-US" dirty="0"/>
              <a:t>Ag/on highway off highway vehicles:   10 years</a:t>
            </a:r>
          </a:p>
          <a:p>
            <a:pPr marL="342900" indent="-342900">
              <a:buAutoNum type="arabicPeriod"/>
            </a:pPr>
            <a:r>
              <a:rPr lang="en-US" dirty="0"/>
              <a:t>Medical implants/instruments:     	   5 years</a:t>
            </a:r>
          </a:p>
          <a:p>
            <a:endParaRPr lang="en-US" dirty="0"/>
          </a:p>
          <a:p>
            <a:r>
              <a:rPr lang="en-US" dirty="0"/>
              <a:t>I have managed supply chains as small as 100M to 700M in spend.</a:t>
            </a:r>
          </a:p>
          <a:p>
            <a:r>
              <a:rPr lang="en-US" dirty="0"/>
              <a:t>They have been in close to 32 countries. </a:t>
            </a:r>
          </a:p>
        </p:txBody>
      </p:sp>
      <p:sp>
        <p:nvSpPr>
          <p:cNvPr id="3" name="Title 2" hidden="1">
            <a:extLst>
              <a:ext uri="{FF2B5EF4-FFF2-40B4-BE49-F238E27FC236}">
                <a16:creationId xmlns:a16="http://schemas.microsoft.com/office/drawing/2014/main" xmlns="" id="{24C40245-3E66-47B7-999E-E8D1E27BB676}"/>
              </a:ext>
            </a:extLst>
          </p:cNvPr>
          <p:cNvSpPr>
            <a:spLocks noGrp="1"/>
          </p:cNvSpPr>
          <p:nvPr>
            <p:ph type="title" idx="4294967295"/>
          </p:nvPr>
        </p:nvSpPr>
        <p:spPr/>
        <p:txBody>
          <a:bodyPr/>
          <a:lstStyle/>
          <a:p>
            <a:r>
              <a:rPr lang="en-US" dirty="0"/>
              <a:t>Global Supply Chain Risks</a:t>
            </a:r>
          </a:p>
        </p:txBody>
      </p:sp>
    </p:spTree>
    <p:extLst>
      <p:ext uri="{BB962C8B-B14F-4D97-AF65-F5344CB8AC3E}">
        <p14:creationId xmlns:p14="http://schemas.microsoft.com/office/powerpoint/2010/main" val="3461957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507523C-AC97-4BAF-905F-2944AC5CF6C0}"/>
              </a:ext>
            </a:extLst>
          </p:cNvPr>
          <p:cNvSpPr>
            <a:spLocks noGrp="1"/>
          </p:cNvSpPr>
          <p:nvPr>
            <p:ph type="title" idx="4294967295"/>
          </p:nvPr>
        </p:nvSpPr>
        <p:spPr/>
        <p:txBody>
          <a:bodyPr/>
          <a:lstStyle/>
          <a:p>
            <a:r>
              <a:rPr lang="en-US" dirty="0"/>
              <a:t>Measure, Analyze, Agree, Act</a:t>
            </a:r>
          </a:p>
        </p:txBody>
      </p:sp>
      <p:sp>
        <p:nvSpPr>
          <p:cNvPr id="5"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Measure, Analyze, Agree, Act </a:t>
            </a:r>
            <a:endParaRPr lang="en-IN" sz="4000" dirty="0">
              <a:solidFill>
                <a:schemeClr val="tx1"/>
              </a:solidFill>
            </a:endParaRPr>
          </a:p>
        </p:txBody>
      </p:sp>
      <p:cxnSp>
        <p:nvCxnSpPr>
          <p:cNvPr id="3" name="Straight Connector 2">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8288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descr="This chart help the company measure and analyze the impact of part failures and make a plan to prevent the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2205"/>
            <a:ext cx="9144000" cy="248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87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858EE47E-9789-4744-95A9-D16F4E5EC91E}"/>
              </a:ext>
            </a:extLst>
          </p:cNvPr>
          <p:cNvSpPr>
            <a:spLocks noGrp="1"/>
          </p:cNvSpPr>
          <p:nvPr>
            <p:ph type="title" idx="4294967295"/>
          </p:nvPr>
        </p:nvSpPr>
        <p:spPr/>
        <p:txBody>
          <a:bodyPr/>
          <a:lstStyle/>
          <a:p>
            <a:r>
              <a:rPr lang="en-US" dirty="0"/>
              <a:t>Thanks and</a:t>
            </a:r>
          </a:p>
        </p:txBody>
      </p:sp>
      <p:sp>
        <p:nvSpPr>
          <p:cNvPr id="5" name="Title 1">
            <a:extLst>
              <a:ext uri="{FF2B5EF4-FFF2-40B4-BE49-F238E27FC236}">
                <a16:creationId xmlns:a16="http://schemas.microsoft.com/office/drawing/2014/main" xmlns="" id="{1774AA9F-681B-4427-AC7D-E3E41F2E0BD3}"/>
              </a:ext>
            </a:extLst>
          </p:cNvPr>
          <p:cNvSpPr txBox="1">
            <a:spLocks/>
          </p:cNvSpPr>
          <p:nvPr/>
        </p:nvSpPr>
        <p:spPr>
          <a:xfrm>
            <a:off x="1524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Thanks and</a:t>
            </a:r>
            <a:endParaRPr lang="en-IN" sz="4000" dirty="0">
              <a:solidFill>
                <a:schemeClr val="tx1"/>
              </a:solidFill>
            </a:endParaRPr>
          </a:p>
        </p:txBody>
      </p:sp>
      <p:cxnSp>
        <p:nvCxnSpPr>
          <p:cNvPr id="3" name="Straight Connector 2">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8288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descr="Boiler up&#10;Hammer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504" y="1676400"/>
            <a:ext cx="4038600" cy="442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33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xmlns="" id="{AEEE0BAA-64E4-494F-9586-F1267E49F347}"/>
              </a:ext>
            </a:extLst>
          </p:cNvPr>
          <p:cNvSpPr>
            <a:spLocks noGrp="1"/>
          </p:cNvSpPr>
          <p:nvPr>
            <p:ph type="title" idx="4294967295"/>
          </p:nvPr>
        </p:nvSpPr>
        <p:spPr/>
        <p:txBody>
          <a:bodyPr/>
          <a:lstStyle/>
          <a:p>
            <a:r>
              <a:rPr lang="en-US" dirty="0"/>
              <a:t>GD&amp;P USA 1945</a:t>
            </a:r>
            <a:r>
              <a:rPr lang="en-US" baseline="0" dirty="0"/>
              <a:t> TO 2019</a:t>
            </a:r>
            <a:endParaRPr lang="en-US" dirty="0"/>
          </a:p>
        </p:txBody>
      </p:sp>
      <p:sp>
        <p:nvSpPr>
          <p:cNvPr id="83" name="Title 1">
            <a:extLst>
              <a:ext uri="{FF2B5EF4-FFF2-40B4-BE49-F238E27FC236}">
                <a16:creationId xmlns:a16="http://schemas.microsoft.com/office/drawing/2014/main" xmlns="" id="{3CAE4971-1E92-4A03-8E55-64D02E075F9D}"/>
              </a:ext>
            </a:extLst>
          </p:cNvPr>
          <p:cNvSpPr txBox="1">
            <a:spLocks/>
          </p:cNvSpPr>
          <p:nvPr/>
        </p:nvSpPr>
        <p:spPr>
          <a:xfrm>
            <a:off x="-4724400" y="152400"/>
            <a:ext cx="10515600" cy="427877"/>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t>GD&amp;P USA  1945 to 2019 </a:t>
            </a:r>
            <a:endParaRPr lang="en-IN" sz="3600" dirty="0"/>
          </a:p>
        </p:txBody>
      </p:sp>
      <p:cxnSp>
        <p:nvCxnSpPr>
          <p:cNvPr id="93" name="Straight Connector 92">
            <a:extLst>
              <a:ext uri="{C183D7F6-B498-43B3-948B-1728B52AA6E4}">
                <adec:decorative xmlns:adec="http://schemas.microsoft.com/office/drawing/2017/decorative" xmlns="" val="1"/>
              </a:ext>
            </a:extLst>
          </p:cNvPr>
          <p:cNvCxnSpPr/>
          <p:nvPr/>
        </p:nvCxnSpPr>
        <p:spPr>
          <a:xfrm>
            <a:off x="0" y="609600"/>
            <a:ext cx="8103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Bar graph of Gross Domestic Product growth from the 1940's to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7" y="2057400"/>
            <a:ext cx="8675687" cy="446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67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CAE4971-1E92-4A03-8E55-64D02E075F9D}"/>
              </a:ext>
            </a:extLst>
          </p:cNvPr>
          <p:cNvSpPr txBox="1">
            <a:spLocks/>
          </p:cNvSpPr>
          <p:nvPr/>
        </p:nvSpPr>
        <p:spPr>
          <a:xfrm>
            <a:off x="-6324600" y="228600"/>
            <a:ext cx="10515600" cy="427877"/>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dirty="0"/>
              <a:t>Historical Trade </a:t>
            </a:r>
            <a:endParaRPr lang="en-IN" sz="4000" dirty="0"/>
          </a:p>
        </p:txBody>
      </p:sp>
      <p:cxnSp>
        <p:nvCxnSpPr>
          <p:cNvPr id="37" name="Straight Connector 36">
            <a:extLst>
              <a:ext uri="{C183D7F6-B498-43B3-948B-1728B52AA6E4}">
                <adec:decorative xmlns:adec="http://schemas.microsoft.com/office/drawing/2017/decorative" xmlns="" val="1"/>
              </a:ext>
            </a:extLst>
          </p:cNvPr>
          <p:cNvCxnSpPr/>
          <p:nvPr/>
        </p:nvCxnSpPr>
        <p:spPr>
          <a:xfrm>
            <a:off x="0" y="609600"/>
            <a:ext cx="5357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Graph of Historical U.S. Trade from 1989 to 20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09002"/>
            <a:ext cx="7545924" cy="5344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C183D7F6-B498-43B3-948B-1728B52AA6E4}">
                <adec:decorative xmlns:adec="http://schemas.microsoft.com/office/drawing/2017/decorative" xmlns="" val="1"/>
              </a:ext>
            </a:extLst>
          </p:cNvPr>
          <p:cNvSpPr/>
          <p:nvPr/>
        </p:nvSpPr>
        <p:spPr>
          <a:xfrm>
            <a:off x="5182662" y="1209002"/>
            <a:ext cx="3125262" cy="368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a:extLst>
              <a:ext uri="{FF2B5EF4-FFF2-40B4-BE49-F238E27FC236}">
                <a16:creationId xmlns:a16="http://schemas.microsoft.com/office/drawing/2014/main" xmlns="" id="{22796786-5939-4703-8A39-CD4FA29910EB}"/>
              </a:ext>
            </a:extLst>
          </p:cNvPr>
          <p:cNvSpPr>
            <a:spLocks noGrp="1"/>
          </p:cNvSpPr>
          <p:nvPr>
            <p:ph type="title" idx="4294967295"/>
          </p:nvPr>
        </p:nvSpPr>
        <p:spPr/>
        <p:txBody>
          <a:bodyPr/>
          <a:lstStyle/>
          <a:p>
            <a:r>
              <a:rPr lang="en-US" dirty="0"/>
              <a:t>Historical</a:t>
            </a:r>
            <a:r>
              <a:rPr lang="en-US" baseline="0" dirty="0"/>
              <a:t> Trade 1</a:t>
            </a:r>
            <a:endParaRPr lang="en-US" dirty="0"/>
          </a:p>
        </p:txBody>
      </p:sp>
    </p:spTree>
    <p:extLst>
      <p:ext uri="{BB962C8B-B14F-4D97-AF65-F5344CB8AC3E}">
        <p14:creationId xmlns:p14="http://schemas.microsoft.com/office/powerpoint/2010/main" val="414167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CAE4971-1E92-4A03-8E55-64D02E075F9D}"/>
              </a:ext>
            </a:extLst>
          </p:cNvPr>
          <p:cNvSpPr txBox="1">
            <a:spLocks/>
          </p:cNvSpPr>
          <p:nvPr/>
        </p:nvSpPr>
        <p:spPr>
          <a:xfrm>
            <a:off x="-6324600" y="228600"/>
            <a:ext cx="10515600" cy="427877"/>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dirty="0"/>
              <a:t>Historical Trade </a:t>
            </a:r>
            <a:endParaRPr lang="en-IN" sz="4000" dirty="0"/>
          </a:p>
        </p:txBody>
      </p:sp>
      <p:sp>
        <p:nvSpPr>
          <p:cNvPr id="2" name="Title 1" hidden="1">
            <a:extLst>
              <a:ext uri="{FF2B5EF4-FFF2-40B4-BE49-F238E27FC236}">
                <a16:creationId xmlns:a16="http://schemas.microsoft.com/office/drawing/2014/main" xmlns="" id="{0ECDCDAE-FB0A-40B1-BB22-F8416C162326}"/>
              </a:ext>
            </a:extLst>
          </p:cNvPr>
          <p:cNvSpPr>
            <a:spLocks noGrp="1"/>
          </p:cNvSpPr>
          <p:nvPr>
            <p:ph type="title" idx="4294967295"/>
          </p:nvPr>
        </p:nvSpPr>
        <p:spPr/>
        <p:txBody>
          <a:bodyPr/>
          <a:lstStyle/>
          <a:p>
            <a:r>
              <a:rPr lang="en-US" dirty="0"/>
              <a:t>Historical Trade 2</a:t>
            </a:r>
          </a:p>
        </p:txBody>
      </p:sp>
      <p:cxnSp>
        <p:nvCxnSpPr>
          <p:cNvPr id="37" name="Straight Connector 36">
            <a:extLst>
              <a:ext uri="{C183D7F6-B498-43B3-948B-1728B52AA6E4}">
                <adec:decorative xmlns:adec="http://schemas.microsoft.com/office/drawing/2017/decorative" xmlns="" val="1"/>
              </a:ext>
            </a:extLst>
          </p:cNvPr>
          <p:cNvCxnSpPr/>
          <p:nvPr/>
        </p:nvCxnSpPr>
        <p:spPr>
          <a:xfrm>
            <a:off x="0" y="609600"/>
            <a:ext cx="5357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C183D7F6-B498-43B3-948B-1728B52AA6E4}">
                <adec:decorative xmlns:adec="http://schemas.microsoft.com/office/drawing/2017/decorative" xmlns="" val="1"/>
              </a:ext>
            </a:extLst>
          </p:cNvPr>
          <p:cNvSpPr/>
          <p:nvPr/>
        </p:nvSpPr>
        <p:spPr>
          <a:xfrm>
            <a:off x="1770781" y="1209002"/>
            <a:ext cx="3125262" cy="368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8" descr="https://ec.europa.eu/eurostat/documents/4187653/9753784/US-EU+trade+in+goods">
            <a:extLst>
              <a:ext uri="{FF2B5EF4-FFF2-40B4-BE49-F238E27FC236}">
                <a16:creationId xmlns:a16="http://schemas.microsoft.com/office/drawing/2014/main" xmlns="" id="{4D3412BC-2B79-4682-AE97-7A6D2C892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25129"/>
            <a:ext cx="7762875" cy="513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00727" y="6076671"/>
            <a:ext cx="9367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Signika Negative"/>
              </a:rPr>
              <a:t>150% -200% from 2008 to 2018</a:t>
            </a:r>
            <a:endParaRPr kumimoji="0" lang="en-US" sz="3200" b="1" i="0" u="none" strike="noStrike" kern="1200" cap="none" spc="0" normalizeH="0" baseline="0" noProof="0" dirty="0">
              <a:ln>
                <a:noFill/>
              </a:ln>
              <a:effectLst/>
              <a:uLnTx/>
              <a:uFillTx/>
              <a:latin typeface="Signika Negative"/>
            </a:endParaRPr>
          </a:p>
        </p:txBody>
      </p:sp>
    </p:spTree>
    <p:extLst>
      <p:ext uri="{BB962C8B-B14F-4D97-AF65-F5344CB8AC3E}">
        <p14:creationId xmlns:p14="http://schemas.microsoft.com/office/powerpoint/2010/main" val="260911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8B37C2E-C310-4468-8CEA-FF945E41873F}"/>
              </a:ext>
            </a:extLst>
          </p:cNvPr>
          <p:cNvSpPr>
            <a:spLocks noGrp="1"/>
          </p:cNvSpPr>
          <p:nvPr>
            <p:ph type="title" idx="4294967295"/>
          </p:nvPr>
        </p:nvSpPr>
        <p:spPr/>
        <p:txBody>
          <a:bodyPr>
            <a:normAutofit fontScale="90000"/>
          </a:bodyPr>
          <a:lstStyle/>
          <a:p>
            <a:r>
              <a:rPr lang="en-US" dirty="0"/>
              <a:t>Are Global Supply Chains</a:t>
            </a:r>
            <a:r>
              <a:rPr lang="en-US" baseline="0" dirty="0"/>
              <a:t> a good thing?</a:t>
            </a:r>
            <a:endParaRPr lang="en-US" dirty="0"/>
          </a:p>
        </p:txBody>
      </p:sp>
      <p:sp>
        <p:nvSpPr>
          <p:cNvPr id="8" name="Title 1">
            <a:extLst>
              <a:ext uri="{FF2B5EF4-FFF2-40B4-BE49-F238E27FC236}">
                <a16:creationId xmlns:a16="http://schemas.microsoft.com/office/drawing/2014/main" xmlns="" id="{A2813F5F-6822-4F07-855C-A436E3ACACC1}"/>
              </a:ext>
            </a:extLst>
          </p:cNvPr>
          <p:cNvSpPr txBox="1">
            <a:spLocks/>
          </p:cNvSpPr>
          <p:nvPr/>
        </p:nvSpPr>
        <p:spPr>
          <a:xfrm>
            <a:off x="0" y="838200"/>
            <a:ext cx="10515600" cy="427877"/>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en-US" sz="4000" dirty="0"/>
              <a:t>Are Global Supply chains </a:t>
            </a:r>
          </a:p>
          <a:p>
            <a:pPr algn="l"/>
            <a:r>
              <a:rPr lang="en-US" sz="4000" dirty="0"/>
              <a:t>a good thing?</a:t>
            </a:r>
            <a:endParaRPr lang="en-IN" sz="4000" dirty="0"/>
          </a:p>
        </p:txBody>
      </p:sp>
      <p:cxnSp>
        <p:nvCxnSpPr>
          <p:cNvPr id="10" name="Straight Connector 9">
            <a:extLst>
              <a:ext uri="{C183D7F6-B498-43B3-948B-1728B52AA6E4}">
                <adec:decorative xmlns:adec="http://schemas.microsoft.com/office/drawing/2017/decorative" xmlns="" val="1"/>
              </a:ext>
            </a:extLst>
          </p:cNvPr>
          <p:cNvCxnSpPr/>
          <p:nvPr/>
        </p:nvCxnSpPr>
        <p:spPr>
          <a:xfrm>
            <a:off x="152400" y="1143000"/>
            <a:ext cx="5357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52698CD9-52E2-44FA-A28A-A8F66C6FFCAD}"/>
              </a:ext>
            </a:extLst>
          </p:cNvPr>
          <p:cNvSpPr txBox="1">
            <a:spLocks/>
          </p:cNvSpPr>
          <p:nvPr/>
        </p:nvSpPr>
        <p:spPr>
          <a:xfrm>
            <a:off x="228600" y="2647921"/>
            <a:ext cx="11657013" cy="1543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endParaRPr lang="en-US" sz="2400" dirty="0">
              <a:solidFill>
                <a:schemeClr val="tx1"/>
              </a:solidFill>
            </a:endParaRPr>
          </a:p>
          <a:p>
            <a:r>
              <a:rPr lang="en-US" sz="2400" dirty="0">
                <a:solidFill>
                  <a:schemeClr val="tx1"/>
                </a:solidFill>
              </a:rPr>
              <a:t>In terms of price and long term </a:t>
            </a:r>
          </a:p>
          <a:p>
            <a:r>
              <a:rPr lang="en-US" sz="2400" dirty="0">
                <a:solidFill>
                  <a:schemeClr val="tx1"/>
                </a:solidFill>
              </a:rPr>
              <a:t>quality for the </a:t>
            </a:r>
          </a:p>
          <a:p>
            <a:r>
              <a:rPr lang="en-US" sz="2400" dirty="0">
                <a:solidFill>
                  <a:schemeClr val="tx1"/>
                </a:solidFill>
              </a:rPr>
              <a:t>End user normally YES</a:t>
            </a:r>
          </a:p>
          <a:p>
            <a:endParaRPr lang="en-US" sz="2400" dirty="0">
              <a:solidFill>
                <a:schemeClr val="tx1"/>
              </a:solidFill>
            </a:endParaRPr>
          </a:p>
          <a:p>
            <a:r>
              <a:rPr lang="en-US" sz="2400" dirty="0">
                <a:solidFill>
                  <a:schemeClr val="tx1"/>
                </a:solidFill>
              </a:rPr>
              <a:t>PC and many other</a:t>
            </a:r>
          </a:p>
          <a:p>
            <a:r>
              <a:rPr lang="en-US" sz="2400" dirty="0">
                <a:solidFill>
                  <a:schemeClr val="tx1"/>
                </a:solidFill>
              </a:rPr>
              <a:t> prices are lower now than </a:t>
            </a:r>
          </a:p>
          <a:p>
            <a:r>
              <a:rPr lang="en-US" sz="2400" dirty="0">
                <a:solidFill>
                  <a:schemeClr val="tx1"/>
                </a:solidFill>
              </a:rPr>
              <a:t>10 years ago.</a:t>
            </a:r>
          </a:p>
          <a:p>
            <a:endParaRPr lang="en-US" sz="2400" dirty="0">
              <a:solidFill>
                <a:schemeClr val="tx1"/>
              </a:solidFill>
            </a:endParaRPr>
          </a:p>
          <a:p>
            <a:endParaRPr lang="en-US" sz="2400" dirty="0">
              <a:solidFill>
                <a:schemeClr val="tx1"/>
              </a:solidFill>
            </a:endParaRPr>
          </a:p>
          <a:p>
            <a:r>
              <a:rPr lang="en-US" sz="2400" dirty="0">
                <a:solidFill>
                  <a:schemeClr val="tx1"/>
                </a:solidFill>
              </a:rPr>
              <a:t>In terms of your company, it </a:t>
            </a:r>
          </a:p>
          <a:p>
            <a:r>
              <a:rPr lang="en-US" sz="2400" dirty="0">
                <a:solidFill>
                  <a:schemeClr val="tx1"/>
                </a:solidFill>
              </a:rPr>
              <a:t>depends.  </a:t>
            </a:r>
            <a:r>
              <a:rPr lang="en-IN" sz="2400" dirty="0">
                <a:solidFill>
                  <a:schemeClr val="tx1"/>
                </a:solidFill>
              </a:rPr>
              <a:t>Today I will outline </a:t>
            </a:r>
          </a:p>
          <a:p>
            <a:r>
              <a:rPr lang="en-IN" sz="2400" dirty="0">
                <a:solidFill>
                  <a:schemeClr val="tx1"/>
                </a:solidFill>
              </a:rPr>
              <a:t>many of those situational </a:t>
            </a:r>
          </a:p>
          <a:p>
            <a:r>
              <a:rPr lang="en-IN" sz="2400" dirty="0">
                <a:solidFill>
                  <a:schemeClr val="tx1"/>
                </a:solidFill>
              </a:rPr>
              <a:t>positions.</a:t>
            </a:r>
          </a:p>
        </p:txBody>
      </p:sp>
      <p:pic>
        <p:nvPicPr>
          <p:cNvPr id="4" name="Picture 4" descr="https://tse1.mm.bing.net/th?id=OIP.nABlUoCiMIxmzHmkpjjC0QHaE8&amp;pid=Api&amp;P=0&amp;w=247&amp;h=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03703"/>
            <a:ext cx="235267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tse3.mm.bing.net/th?id=OIP.9zDAu-KuIfa9c-V3ZJ28rQHaE9&amp;pid=Api&amp;P=0&amp;w=277&amp;h=1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732313"/>
            <a:ext cx="2384106" cy="16008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tse1.mm.bing.net/th?id=OIP.WFZiV5D5IssksqRE5kmzCQHaE8&amp;pid=Api&amp;P=0&amp;w=243&amp;h=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49" y="4933949"/>
            <a:ext cx="2314575"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7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BC7DA78-FB9D-46BF-8897-BE5B793EC68A}"/>
              </a:ext>
            </a:extLst>
          </p:cNvPr>
          <p:cNvSpPr>
            <a:spLocks noGrp="1"/>
          </p:cNvSpPr>
          <p:nvPr>
            <p:ph type="title" idx="4294967295"/>
          </p:nvPr>
        </p:nvSpPr>
        <p:spPr/>
        <p:txBody>
          <a:bodyPr/>
          <a:lstStyle/>
          <a:p>
            <a:r>
              <a:rPr lang="en-US" dirty="0"/>
              <a:t>What about Mechanical Issues:</a:t>
            </a:r>
          </a:p>
        </p:txBody>
      </p:sp>
      <p:sp>
        <p:nvSpPr>
          <p:cNvPr id="4" name="Title 1">
            <a:extLst>
              <a:ext uri="{FF2B5EF4-FFF2-40B4-BE49-F238E27FC236}">
                <a16:creationId xmlns:a16="http://schemas.microsoft.com/office/drawing/2014/main" xmlns="" id="{1774AA9F-681B-4427-AC7D-E3E41F2E0BD3}"/>
              </a:ext>
            </a:extLst>
          </p:cNvPr>
          <p:cNvSpPr txBox="1">
            <a:spLocks/>
          </p:cNvSpPr>
          <p:nvPr/>
        </p:nvSpPr>
        <p:spPr>
          <a:xfrm>
            <a:off x="-3048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  What about Mechanical Issues:</a:t>
            </a:r>
            <a:endParaRPr lang="en-IN" sz="4000" dirty="0">
              <a:solidFill>
                <a:schemeClr val="tx1"/>
              </a:solidFill>
            </a:endParaRPr>
          </a:p>
        </p:txBody>
      </p:sp>
      <p:cxnSp>
        <p:nvCxnSpPr>
          <p:cNvPr id="5" name="Straight Connector 4">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128487" y="609600"/>
            <a:ext cx="7415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1E8376A5-A1B0-41F6-9210-F295C8C63218}"/>
              </a:ext>
            </a:extLst>
          </p:cNvPr>
          <p:cNvSpPr txBox="1"/>
          <p:nvPr/>
        </p:nvSpPr>
        <p:spPr>
          <a:xfrm>
            <a:off x="32824" y="703388"/>
            <a:ext cx="9678573" cy="2185214"/>
          </a:xfrm>
          <a:prstGeom prst="rect">
            <a:avLst/>
          </a:prstGeom>
          <a:noFill/>
        </p:spPr>
        <p:txBody>
          <a:bodyPr wrap="square" rtlCol="0">
            <a:spAutoFit/>
          </a:bodyPr>
          <a:lstStyle/>
          <a:p>
            <a:r>
              <a:rPr lang="en-US" sz="2000" dirty="0"/>
              <a:t>For the purposes of this discussion we will call anything that </a:t>
            </a:r>
          </a:p>
          <a:p>
            <a:r>
              <a:rPr lang="en-US" sz="2000" dirty="0"/>
              <a:t>normally is a result of the supply chain length (Mechanical in nature) </a:t>
            </a:r>
          </a:p>
          <a:p>
            <a:r>
              <a:rPr lang="en-US" sz="2000" dirty="0"/>
              <a:t>The more obvious issues that must be overcome</a:t>
            </a:r>
          </a:p>
          <a:p>
            <a:endParaRPr lang="en-US" sz="2000" dirty="0"/>
          </a:p>
          <a:p>
            <a:endParaRPr lang="en-US" sz="2800" dirty="0"/>
          </a:p>
          <a:p>
            <a:endParaRPr lang="en-US" sz="2800" dirty="0"/>
          </a:p>
        </p:txBody>
      </p:sp>
      <p:sp>
        <p:nvSpPr>
          <p:cNvPr id="15" name="TextBox 14">
            <a:extLst>
              <a:ext uri="{FF2B5EF4-FFF2-40B4-BE49-F238E27FC236}">
                <a16:creationId xmlns:a16="http://schemas.microsoft.com/office/drawing/2014/main" xmlns="" id="{F5E17887-F910-4B67-A024-C3BF9A9CA5E9}"/>
              </a:ext>
            </a:extLst>
          </p:cNvPr>
          <p:cNvSpPr txBox="1"/>
          <p:nvPr/>
        </p:nvSpPr>
        <p:spPr>
          <a:xfrm>
            <a:off x="1898712" y="2180716"/>
            <a:ext cx="5942961" cy="707886"/>
          </a:xfrm>
          <a:prstGeom prst="rect">
            <a:avLst/>
          </a:prstGeom>
          <a:solidFill>
            <a:schemeClr val="bg1">
              <a:lumMod val="85000"/>
            </a:schemeClr>
          </a:solidFill>
        </p:spPr>
        <p:txBody>
          <a:bodyPr wrap="square" rtlCol="0">
            <a:spAutoFit/>
          </a:bodyPr>
          <a:lstStyle/>
          <a:p>
            <a:r>
              <a:rPr lang="en-US" sz="2000" b="1" u="sng" dirty="0"/>
              <a:t>Normal Leadtime in Country</a:t>
            </a:r>
            <a:r>
              <a:rPr lang="en-US" sz="2000" dirty="0"/>
              <a:t>:   	33 Days:</a:t>
            </a:r>
          </a:p>
          <a:p>
            <a:r>
              <a:rPr lang="en-US" sz="2000" b="1" u="sng" dirty="0"/>
              <a:t>APAC: </a:t>
            </a:r>
            <a:r>
              <a:rPr lang="en-US" sz="2000" dirty="0"/>
              <a:t> 					87 Days</a:t>
            </a:r>
          </a:p>
        </p:txBody>
      </p:sp>
      <p:sp>
        <p:nvSpPr>
          <p:cNvPr id="13" name="Arrow: Chevron 15">
            <a:extLst>
              <a:ext uri="{FF2B5EF4-FFF2-40B4-BE49-F238E27FC236}">
                <a16:creationId xmlns:a16="http://schemas.microsoft.com/office/drawing/2014/main" xmlns="" id="{6807D6B2-7EC5-44C3-9350-4B16EC96792F}"/>
              </a:ext>
            </a:extLst>
          </p:cNvPr>
          <p:cNvSpPr/>
          <p:nvPr/>
        </p:nvSpPr>
        <p:spPr>
          <a:xfrm>
            <a:off x="-4690" y="3149991"/>
            <a:ext cx="2163950"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Vendor</a:t>
            </a:r>
          </a:p>
          <a:p>
            <a:pPr algn="ctr"/>
            <a:r>
              <a:rPr lang="en-US" sz="1200" dirty="0">
                <a:solidFill>
                  <a:schemeClr val="tx1"/>
                </a:solidFill>
              </a:rPr>
              <a:t>Leadtime</a:t>
            </a:r>
          </a:p>
          <a:p>
            <a:pPr algn="ctr"/>
            <a:r>
              <a:rPr lang="en-US" sz="1200" dirty="0">
                <a:solidFill>
                  <a:schemeClr val="tx1"/>
                </a:solidFill>
              </a:rPr>
              <a:t>30 Days</a:t>
            </a:r>
          </a:p>
        </p:txBody>
      </p:sp>
      <p:sp>
        <p:nvSpPr>
          <p:cNvPr id="14" name="Arrow: Chevron 16">
            <a:extLst>
              <a:ext uri="{FF2B5EF4-FFF2-40B4-BE49-F238E27FC236}">
                <a16:creationId xmlns:a16="http://schemas.microsoft.com/office/drawing/2014/main" xmlns="" id="{21CD8BA2-6B69-4FF2-9179-553FC65E0728}"/>
              </a:ext>
            </a:extLst>
          </p:cNvPr>
          <p:cNvSpPr/>
          <p:nvPr/>
        </p:nvSpPr>
        <p:spPr>
          <a:xfrm>
            <a:off x="1447800" y="3147646"/>
            <a:ext cx="2163950"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Transit</a:t>
            </a:r>
          </a:p>
          <a:p>
            <a:pPr algn="ctr"/>
            <a:r>
              <a:rPr lang="en-US" sz="1200" dirty="0">
                <a:solidFill>
                  <a:schemeClr val="tx1"/>
                </a:solidFill>
              </a:rPr>
              <a:t>3 days</a:t>
            </a:r>
          </a:p>
        </p:txBody>
      </p:sp>
      <p:sp>
        <p:nvSpPr>
          <p:cNvPr id="7" name="Arrow: Chevron 8">
            <a:extLst>
              <a:ext uri="{FF2B5EF4-FFF2-40B4-BE49-F238E27FC236}">
                <a16:creationId xmlns:a16="http://schemas.microsoft.com/office/drawing/2014/main" xmlns="" id="{67416152-5791-45EC-A524-5B838F931E45}"/>
              </a:ext>
            </a:extLst>
          </p:cNvPr>
          <p:cNvSpPr/>
          <p:nvPr/>
        </p:nvSpPr>
        <p:spPr>
          <a:xfrm>
            <a:off x="32825" y="5148775"/>
            <a:ext cx="2163950"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Vendor</a:t>
            </a:r>
          </a:p>
          <a:p>
            <a:pPr algn="ctr"/>
            <a:r>
              <a:rPr lang="en-US" sz="1200" dirty="0">
                <a:solidFill>
                  <a:schemeClr val="tx1"/>
                </a:solidFill>
              </a:rPr>
              <a:t>Lead</a:t>
            </a:r>
          </a:p>
          <a:p>
            <a:pPr algn="ctr"/>
            <a:r>
              <a:rPr lang="en-US" sz="1200" dirty="0">
                <a:solidFill>
                  <a:schemeClr val="tx1"/>
                </a:solidFill>
              </a:rPr>
              <a:t>Time</a:t>
            </a:r>
          </a:p>
          <a:p>
            <a:pPr algn="ctr"/>
            <a:r>
              <a:rPr lang="en-US" sz="1200" dirty="0">
                <a:solidFill>
                  <a:schemeClr val="tx1"/>
                </a:solidFill>
              </a:rPr>
              <a:t>35</a:t>
            </a:r>
          </a:p>
        </p:txBody>
      </p:sp>
      <p:sp>
        <p:nvSpPr>
          <p:cNvPr id="8" name="Arrow: Chevron 9">
            <a:extLst>
              <a:ext uri="{FF2B5EF4-FFF2-40B4-BE49-F238E27FC236}">
                <a16:creationId xmlns:a16="http://schemas.microsoft.com/office/drawing/2014/main" xmlns="" id="{34BF46B5-EC5D-4180-B416-94B7BD8FF19C}"/>
              </a:ext>
            </a:extLst>
          </p:cNvPr>
          <p:cNvSpPr/>
          <p:nvPr/>
        </p:nvSpPr>
        <p:spPr>
          <a:xfrm>
            <a:off x="1524000" y="5146430"/>
            <a:ext cx="2209800"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Export controls</a:t>
            </a:r>
          </a:p>
          <a:p>
            <a:pPr algn="ctr"/>
            <a:r>
              <a:rPr lang="en-US" sz="1200" dirty="0">
                <a:solidFill>
                  <a:schemeClr val="tx1"/>
                </a:solidFill>
              </a:rPr>
              <a:t> 5 Days</a:t>
            </a:r>
          </a:p>
        </p:txBody>
      </p:sp>
      <p:sp>
        <p:nvSpPr>
          <p:cNvPr id="9" name="Arrow: Chevron 10">
            <a:extLst>
              <a:ext uri="{FF2B5EF4-FFF2-40B4-BE49-F238E27FC236}">
                <a16:creationId xmlns:a16="http://schemas.microsoft.com/office/drawing/2014/main" xmlns="" id="{083D03C7-E124-40A5-81E3-3943E32021D7}"/>
              </a:ext>
            </a:extLst>
          </p:cNvPr>
          <p:cNvSpPr/>
          <p:nvPr/>
        </p:nvSpPr>
        <p:spPr>
          <a:xfrm>
            <a:off x="2807444" y="5146430"/>
            <a:ext cx="2244670"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Boat</a:t>
            </a:r>
          </a:p>
          <a:p>
            <a:pPr algn="ctr"/>
            <a:r>
              <a:rPr lang="en-US" sz="1200" dirty="0">
                <a:solidFill>
                  <a:schemeClr val="tx1"/>
                </a:solidFill>
              </a:rPr>
              <a:t>45</a:t>
            </a:r>
          </a:p>
        </p:txBody>
      </p:sp>
      <p:sp>
        <p:nvSpPr>
          <p:cNvPr id="10" name="Arrow: Chevron 11">
            <a:extLst>
              <a:ext uri="{FF2B5EF4-FFF2-40B4-BE49-F238E27FC236}">
                <a16:creationId xmlns:a16="http://schemas.microsoft.com/office/drawing/2014/main" xmlns="" id="{F801CEF2-BA75-40CE-BB58-CA83C98B868C}"/>
              </a:ext>
            </a:extLst>
          </p:cNvPr>
          <p:cNvSpPr/>
          <p:nvPr/>
        </p:nvSpPr>
        <p:spPr>
          <a:xfrm>
            <a:off x="4050056" y="5155702"/>
            <a:ext cx="2193331"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Port</a:t>
            </a:r>
          </a:p>
          <a:p>
            <a:pPr algn="ctr"/>
            <a:r>
              <a:rPr lang="en-US" sz="1200" dirty="0">
                <a:solidFill>
                  <a:schemeClr val="tx1"/>
                </a:solidFill>
              </a:rPr>
              <a:t>3 Days</a:t>
            </a:r>
          </a:p>
        </p:txBody>
      </p:sp>
      <p:sp>
        <p:nvSpPr>
          <p:cNvPr id="11" name="Arrow: Chevron 12">
            <a:extLst>
              <a:ext uri="{FF2B5EF4-FFF2-40B4-BE49-F238E27FC236}">
                <a16:creationId xmlns:a16="http://schemas.microsoft.com/office/drawing/2014/main" xmlns="" id="{105A0F26-9A25-4D00-A495-92392B1B1242}"/>
              </a:ext>
            </a:extLst>
          </p:cNvPr>
          <p:cNvSpPr/>
          <p:nvPr/>
        </p:nvSpPr>
        <p:spPr>
          <a:xfrm>
            <a:off x="5255293" y="5146430"/>
            <a:ext cx="2288507" cy="1395045"/>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Customs</a:t>
            </a:r>
          </a:p>
          <a:p>
            <a:pPr algn="ctr"/>
            <a:r>
              <a:rPr lang="en-US" sz="1200" dirty="0">
                <a:solidFill>
                  <a:schemeClr val="tx1"/>
                </a:solidFill>
              </a:rPr>
              <a:t>3 Days</a:t>
            </a:r>
          </a:p>
        </p:txBody>
      </p:sp>
      <p:sp>
        <p:nvSpPr>
          <p:cNvPr id="12" name="Arrow: Chevron 13">
            <a:extLst>
              <a:ext uri="{FF2B5EF4-FFF2-40B4-BE49-F238E27FC236}">
                <a16:creationId xmlns:a16="http://schemas.microsoft.com/office/drawing/2014/main" xmlns="" id="{4FE5F507-1B2E-499D-8809-895ABACD14AE}"/>
              </a:ext>
            </a:extLst>
          </p:cNvPr>
          <p:cNvSpPr/>
          <p:nvPr/>
        </p:nvSpPr>
        <p:spPr>
          <a:xfrm>
            <a:off x="6629400" y="5158155"/>
            <a:ext cx="2438400" cy="1395045"/>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Final</a:t>
            </a:r>
          </a:p>
          <a:p>
            <a:pPr algn="ctr"/>
            <a:r>
              <a:rPr lang="en-US" sz="1200" dirty="0">
                <a:solidFill>
                  <a:schemeClr val="tx1"/>
                </a:solidFill>
              </a:rPr>
              <a:t>Transit</a:t>
            </a:r>
          </a:p>
          <a:p>
            <a:pPr algn="ctr"/>
            <a:r>
              <a:rPr lang="en-US" sz="1200" dirty="0">
                <a:solidFill>
                  <a:schemeClr val="tx1"/>
                </a:solidFill>
              </a:rPr>
              <a:t>1</a:t>
            </a:r>
          </a:p>
        </p:txBody>
      </p:sp>
    </p:spTree>
    <p:extLst>
      <p:ext uri="{BB962C8B-B14F-4D97-AF65-F5344CB8AC3E}">
        <p14:creationId xmlns:p14="http://schemas.microsoft.com/office/powerpoint/2010/main" val="414167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D711271-94CF-4C5C-BD7F-C11EBF70C50D}"/>
              </a:ext>
            </a:extLst>
          </p:cNvPr>
          <p:cNvSpPr>
            <a:spLocks noGrp="1"/>
          </p:cNvSpPr>
          <p:nvPr>
            <p:ph type="title"/>
          </p:nvPr>
        </p:nvSpPr>
        <p:spPr/>
        <p:txBody>
          <a:bodyPr>
            <a:normAutofit fontScale="90000"/>
          </a:bodyPr>
          <a:lstStyle/>
          <a:p>
            <a:r>
              <a:rPr lang="en-US" dirty="0"/>
              <a:t>Mechanical Issues: Supply Chain</a:t>
            </a:r>
            <a:r>
              <a:rPr lang="en-US" baseline="0" dirty="0"/>
              <a:t> Length 1</a:t>
            </a:r>
            <a:endParaRPr lang="en-US" dirty="0"/>
          </a:p>
        </p:txBody>
      </p:sp>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3048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  Mechanical Issues: </a:t>
            </a:r>
            <a:r>
              <a:rPr lang="en-US" dirty="0">
                <a:solidFill>
                  <a:schemeClr val="tx1"/>
                </a:solidFill>
              </a:rPr>
              <a:t>Supply Chain Length</a:t>
            </a:r>
            <a:endParaRPr lang="en-IN" sz="4000" dirty="0">
              <a:solidFill>
                <a:schemeClr val="tx1"/>
              </a:solidFill>
            </a:endParaRPr>
          </a:p>
        </p:txBody>
      </p:sp>
      <p:cxnSp>
        <p:nvCxnSpPr>
          <p:cNvPr id="7" name="Straight Connector 6">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906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hidden="1">
            <a:extLst>
              <a:ext uri="{FF2B5EF4-FFF2-40B4-BE49-F238E27FC236}">
                <a16:creationId xmlns:a16="http://schemas.microsoft.com/office/drawing/2014/main" xmlns="" id="{1E8376A5-A1B0-41F6-9210-F295C8C63218}"/>
              </a:ext>
              <a:ext uri="{C183D7F6-B498-43B3-948B-1728B52AA6E4}">
                <adec:decorative xmlns:adec="http://schemas.microsoft.com/office/drawing/2017/decorative" xmlns="" val="1"/>
              </a:ext>
            </a:extLst>
          </p:cNvPr>
          <p:cNvSpPr txBox="1"/>
          <p:nvPr/>
        </p:nvSpPr>
        <p:spPr>
          <a:xfrm>
            <a:off x="253218" y="703388"/>
            <a:ext cx="725893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Signika Negative"/>
              <a:ea typeface="+mn-ea"/>
              <a:cs typeface="+mn-cs"/>
            </a:endParaRPr>
          </a:p>
        </p:txBody>
      </p:sp>
      <p:sp>
        <p:nvSpPr>
          <p:cNvPr id="16" name="Arrow: Chevron 15">
            <a:extLst>
              <a:ext uri="{FF2B5EF4-FFF2-40B4-BE49-F238E27FC236}">
                <a16:creationId xmlns:a16="http://schemas.microsoft.com/office/drawing/2014/main" xmlns="" id="{6807D6B2-7EC5-44C3-9350-4B16EC96792F}"/>
              </a:ext>
            </a:extLst>
          </p:cNvPr>
          <p:cNvSpPr/>
          <p:nvPr/>
        </p:nvSpPr>
        <p:spPr>
          <a:xfrm>
            <a:off x="76200" y="1546275"/>
            <a:ext cx="2438400"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ignika Negative"/>
                <a:ea typeface="+mn-ea"/>
                <a:cs typeface="+mn-cs"/>
              </a:rPr>
              <a:t>In Country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ignika Negative"/>
              </a:rPr>
              <a:t>33 Days</a:t>
            </a:r>
            <a:endParaRPr kumimoji="0" lang="en-US" sz="1800" b="0" i="0" u="none" strike="noStrike" kern="1200" cap="none" spc="0" normalizeH="0" baseline="0" noProof="0" dirty="0">
              <a:ln>
                <a:noFill/>
              </a:ln>
              <a:solidFill>
                <a:schemeClr val="tx1"/>
              </a:solidFill>
              <a:effectLst/>
              <a:uLnTx/>
              <a:uFillTx/>
              <a:latin typeface="Signika Negative"/>
            </a:endParaRPr>
          </a:p>
        </p:txBody>
      </p:sp>
      <p:sp>
        <p:nvSpPr>
          <p:cNvPr id="9" name="Arrow: Chevron 8">
            <a:extLst>
              <a:ext uri="{FF2B5EF4-FFF2-40B4-BE49-F238E27FC236}">
                <a16:creationId xmlns:a16="http://schemas.microsoft.com/office/drawing/2014/main" xmlns="" id="{67416152-5791-45EC-A524-5B838F931E45}"/>
              </a:ext>
            </a:extLst>
          </p:cNvPr>
          <p:cNvSpPr/>
          <p:nvPr/>
        </p:nvSpPr>
        <p:spPr>
          <a:xfrm>
            <a:off x="104337" y="3545059"/>
            <a:ext cx="2438400" cy="1364566"/>
          </a:xfrm>
          <a:prstGeom prst="chevr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Signika Negative"/>
                <a:ea typeface="+mn-ea"/>
                <a:cs typeface="+mn-cs"/>
              </a:rPr>
              <a:t>APAC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ignika Negative"/>
              </a:rPr>
              <a:t>87 Days</a:t>
            </a:r>
            <a:endParaRPr kumimoji="0" lang="en-US" sz="1800" b="0" i="0" u="none" strike="noStrike" kern="1200" cap="none" spc="0" normalizeH="0" baseline="0" noProof="0" dirty="0">
              <a:ln>
                <a:noFill/>
              </a:ln>
              <a:solidFill>
                <a:schemeClr val="tx1"/>
              </a:solidFill>
              <a:effectLst/>
              <a:uLnTx/>
              <a:uFillTx/>
              <a:latin typeface="Signika Negative"/>
            </a:endParaRPr>
          </a:p>
        </p:txBody>
      </p:sp>
      <p:sp>
        <p:nvSpPr>
          <p:cNvPr id="3" name="Rectangle 2">
            <a:extLst>
              <a:ext uri="{FF2B5EF4-FFF2-40B4-BE49-F238E27FC236}">
                <a16:creationId xmlns:a16="http://schemas.microsoft.com/office/drawing/2014/main" xmlns="" id="{69BA714F-F0E4-49C9-90DA-229532C27C68}"/>
              </a:ext>
            </a:extLst>
          </p:cNvPr>
          <p:cNvSpPr/>
          <p:nvPr/>
        </p:nvSpPr>
        <p:spPr>
          <a:xfrm>
            <a:off x="2421401" y="867696"/>
            <a:ext cx="6341599" cy="4481227"/>
          </a:xfrm>
          <a:prstGeom prst="rect">
            <a:avLst/>
          </a:prstGeom>
        </p:spPr>
        <p:txBody>
          <a:bodyPr wrap="square">
            <a:spAutoFit/>
          </a:bodyPr>
          <a:lstStyle/>
          <a:p>
            <a:pPr marL="742950" marR="0" lvl="1" indent="-285750">
              <a:lnSpc>
                <a:spcPct val="115000"/>
              </a:lnSpc>
              <a:spcBef>
                <a:spcPts val="0"/>
              </a:spcBef>
              <a:spcAft>
                <a:spcPts val="0"/>
              </a:spcAft>
              <a:buFont typeface="+mj-lt"/>
              <a:buAutoNum type="alphaLcPeriod"/>
            </a:pPr>
            <a:r>
              <a:rPr lang="en-US" sz="2400" b="1" u="sng" dirty="0">
                <a:latin typeface="Calibri" panose="020F0502020204030204" pitchFamily="34" charset="0"/>
                <a:ea typeface="Calibri" panose="020F0502020204030204" pitchFamily="34" charset="0"/>
                <a:cs typeface="Times New Roman" panose="02020603050405020304" pitchFamily="18" charset="0"/>
              </a:rPr>
              <a:t>Leadtime changes  (87-33 days)</a:t>
            </a:r>
          </a:p>
          <a:p>
            <a:pPr marL="1200150" lvl="2" indent="-285750">
              <a:lnSpc>
                <a:spcPct val="115000"/>
              </a:lnSpc>
              <a:buFont typeface="+mj-lt"/>
              <a:buAutoNum type="alphaLcPeriod"/>
            </a:pPr>
            <a:r>
              <a:rPr lang="en-US" sz="2000" b="1" dirty="0">
                <a:latin typeface="Calibri" panose="020F0502020204030204" pitchFamily="34" charset="0"/>
                <a:ea typeface="Calibri" panose="020F0502020204030204" pitchFamily="34" charset="0"/>
                <a:cs typeface="Times New Roman" panose="02020603050405020304" pitchFamily="18" charset="0"/>
              </a:rPr>
              <a:t>Port closures, strikes, weather</a:t>
            </a:r>
          </a:p>
          <a:p>
            <a:pPr marL="1657350" lvl="3" indent="-285750">
              <a:lnSpc>
                <a:spcPct val="115000"/>
              </a:lnSpc>
              <a:buFont typeface="+mj-lt"/>
              <a:buAutoNum type="alphaLcPeriod"/>
            </a:pPr>
            <a:r>
              <a:rPr lang="en-US" sz="2000" i="1" dirty="0">
                <a:latin typeface="Calibri" panose="020F0502020204030204" pitchFamily="34" charset="0"/>
                <a:ea typeface="Calibri" panose="020F0502020204030204" pitchFamily="34" charset="0"/>
                <a:cs typeface="Times New Roman" panose="02020603050405020304" pitchFamily="18" charset="0"/>
              </a:rPr>
              <a:t>Ex: Counter measurer:  Inv. buffer</a:t>
            </a:r>
          </a:p>
          <a:p>
            <a:pPr marL="1200150" lvl="2" indent="-285750">
              <a:lnSpc>
                <a:spcPct val="115000"/>
              </a:lnSpc>
              <a:buFont typeface="+mj-lt"/>
              <a:buAutoNum type="alphaLcPeriod"/>
            </a:pPr>
            <a:r>
              <a:rPr lang="en-US" sz="2000" b="1" dirty="0">
                <a:latin typeface="Calibri" panose="020F0502020204030204" pitchFamily="34" charset="0"/>
                <a:ea typeface="Calibri" panose="020F0502020204030204" pitchFamily="34" charset="0"/>
                <a:cs typeface="Times New Roman" panose="02020603050405020304" pitchFamily="18" charset="0"/>
              </a:rPr>
              <a:t>Every step in the supply chain is a risk now</a:t>
            </a:r>
          </a:p>
          <a:p>
            <a:pPr marL="1200150" lvl="2" indent="-285750">
              <a:lnSpc>
                <a:spcPct val="115000"/>
              </a:lnSpc>
              <a:buFont typeface="+mj-lt"/>
              <a:buAutoNum type="alphaLcPeriod"/>
            </a:pPr>
            <a:r>
              <a:rPr lang="en-US" sz="2000" b="1" dirty="0">
                <a:latin typeface="Calibri" panose="020F0502020204030204" pitchFamily="34" charset="0"/>
                <a:ea typeface="Calibri" panose="020F0502020204030204" pitchFamily="34" charset="0"/>
                <a:cs typeface="Times New Roman" panose="02020603050405020304" pitchFamily="18" charset="0"/>
              </a:rPr>
              <a:t>Potential quality and obsolescence issue </a:t>
            </a:r>
          </a:p>
          <a:p>
            <a:pPr marL="1657350" lvl="3" indent="-285750">
              <a:lnSpc>
                <a:spcPct val="115000"/>
              </a:lnSpc>
              <a:buFont typeface="+mj-lt"/>
              <a:buAutoNum type="alphaLcPeriod"/>
            </a:pPr>
            <a:r>
              <a:rPr lang="en-US" sz="2000" i="1" dirty="0">
                <a:latin typeface="Calibri" panose="020F0502020204030204" pitchFamily="34" charset="0"/>
                <a:ea typeface="Calibri" panose="020F0502020204030204" pitchFamily="34" charset="0"/>
                <a:cs typeface="Times New Roman" panose="02020603050405020304" pitchFamily="18" charset="0"/>
              </a:rPr>
              <a:t>Ex:  Counter measure:  Contractual w/customer</a:t>
            </a:r>
          </a:p>
          <a:p>
            <a:pPr lvl="3">
              <a:lnSpc>
                <a:spcPct val="115000"/>
              </a:lnSpc>
            </a:pPr>
            <a:endParaRPr lang="en-US" sz="2000" i="1"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2400" b="1" u="sng" dirty="0">
                <a:latin typeface="Calibri" panose="020F0502020204030204" pitchFamily="34" charset="0"/>
                <a:ea typeface="Calibri" panose="020F0502020204030204" pitchFamily="34" charset="0"/>
                <a:cs typeface="Times New Roman" panose="02020603050405020304" pitchFamily="18" charset="0"/>
              </a:rPr>
              <a:t>Cash / Liability Cycle</a:t>
            </a:r>
          </a:p>
          <a:p>
            <a:pPr marL="1200150" lvl="2" indent="-285750">
              <a:lnSpc>
                <a:spcPct val="115000"/>
              </a:lnSpc>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54 more days of liability on the books.  </a:t>
            </a:r>
          </a:p>
          <a:p>
            <a:pPr lvl="2">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     Having FOB your dock doesn’t shield you from </a:t>
            </a:r>
          </a:p>
          <a:p>
            <a:pPr lvl="2">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     that risks.</a:t>
            </a:r>
          </a:p>
        </p:txBody>
      </p:sp>
    </p:spTree>
    <p:extLst>
      <p:ext uri="{BB962C8B-B14F-4D97-AF65-F5344CB8AC3E}">
        <p14:creationId xmlns:p14="http://schemas.microsoft.com/office/powerpoint/2010/main" val="77937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a:cxnSpLocks/>
          </p:cNvCxnSpPr>
          <p:nvPr/>
        </p:nvCxnSpPr>
        <p:spPr>
          <a:xfrm>
            <a:off x="1" y="609600"/>
            <a:ext cx="48428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1774AA9F-681B-4427-AC7D-E3E41F2E0BD3}"/>
              </a:ext>
            </a:extLst>
          </p:cNvPr>
          <p:cNvSpPr txBox="1">
            <a:spLocks/>
          </p:cNvSpPr>
          <p:nvPr/>
        </p:nvSpPr>
        <p:spPr>
          <a:xfrm>
            <a:off x="-304800" y="136639"/>
            <a:ext cx="10515600" cy="427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000" dirty="0">
                <a:solidFill>
                  <a:schemeClr val="tx1"/>
                </a:solidFill>
              </a:rPr>
              <a:t>  Mechanical Issues: </a:t>
            </a:r>
            <a:r>
              <a:rPr lang="en-US" dirty="0">
                <a:solidFill>
                  <a:schemeClr val="tx1"/>
                </a:solidFill>
              </a:rPr>
              <a:t>Supply Chain Length</a:t>
            </a:r>
            <a:endParaRPr lang="en-IN" sz="4000" dirty="0">
              <a:solidFill>
                <a:schemeClr val="tx1"/>
              </a:solidFill>
            </a:endParaRPr>
          </a:p>
        </p:txBody>
      </p:sp>
      <p:cxnSp>
        <p:nvCxnSpPr>
          <p:cNvPr id="12" name="Straight Connector 11">
            <a:extLst>
              <a:ext uri="{FF2B5EF4-FFF2-40B4-BE49-F238E27FC236}">
                <a16:creationId xmlns:a16="http://schemas.microsoft.com/office/drawing/2014/main" xmlns="" id="{7179C7AD-2592-4937-9C6E-4B4B8073FE9F}"/>
              </a:ext>
              <a:ext uri="{C183D7F6-B498-43B3-948B-1728B52AA6E4}">
                <adec:decorative xmlns:adec="http://schemas.microsoft.com/office/drawing/2017/decorative" xmlns="" val="1"/>
              </a:ext>
            </a:extLst>
          </p:cNvPr>
          <p:cNvCxnSpPr/>
          <p:nvPr/>
        </p:nvCxnSpPr>
        <p:spPr>
          <a:xfrm>
            <a:off x="76200" y="609600"/>
            <a:ext cx="906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0" y="2667000"/>
            <a:ext cx="6538286" cy="1754326"/>
          </a:xfrm>
          <a:prstGeom prst="rect">
            <a:avLst/>
          </a:prstGeom>
          <a:solidFill>
            <a:schemeClr val="bg2">
              <a:lumMod val="75000"/>
            </a:schemeClr>
          </a:solidFill>
        </p:spPr>
        <p:txBody>
          <a:bodyPr wrap="square" rtlCol="0">
            <a:spAutoFit/>
          </a:bodyPr>
          <a:lstStyle/>
          <a:p>
            <a:r>
              <a:rPr lang="en-US" b="1" u="sng" dirty="0"/>
              <a:t>Counter measures:</a:t>
            </a:r>
          </a:p>
          <a:p>
            <a:r>
              <a:rPr lang="en-US" dirty="0"/>
              <a:t>Lead Time:           Inventory days for port / strike risks</a:t>
            </a:r>
          </a:p>
          <a:p>
            <a:endParaRPr lang="en-US" dirty="0"/>
          </a:p>
          <a:p>
            <a:r>
              <a:rPr lang="en-US" dirty="0"/>
              <a:t>Liability Cycle:     Contractual / legality clauses	</a:t>
            </a:r>
          </a:p>
          <a:p>
            <a:endParaRPr lang="en-US" dirty="0"/>
          </a:p>
          <a:p>
            <a:endParaRPr lang="en-US" dirty="0"/>
          </a:p>
        </p:txBody>
      </p:sp>
      <p:sp>
        <p:nvSpPr>
          <p:cNvPr id="2" name="Title 1" hidden="1">
            <a:extLst>
              <a:ext uri="{FF2B5EF4-FFF2-40B4-BE49-F238E27FC236}">
                <a16:creationId xmlns:a16="http://schemas.microsoft.com/office/drawing/2014/main" xmlns="" id="{6F9EC1AC-6734-499A-B4E6-E3E366A31A5E}"/>
              </a:ext>
            </a:extLst>
          </p:cNvPr>
          <p:cNvSpPr>
            <a:spLocks noGrp="1"/>
          </p:cNvSpPr>
          <p:nvPr>
            <p:ph type="title"/>
          </p:nvPr>
        </p:nvSpPr>
        <p:spPr/>
        <p:txBody>
          <a:bodyPr>
            <a:normAutofit fontScale="90000"/>
          </a:bodyPr>
          <a:lstStyle/>
          <a:p>
            <a:r>
              <a:rPr lang="en-US" dirty="0"/>
              <a:t>Mechanical Issues: Supply Chain</a:t>
            </a:r>
            <a:r>
              <a:rPr lang="en-US" baseline="0" dirty="0"/>
              <a:t> Length 2</a:t>
            </a:r>
            <a:endParaRPr lang="en-US" dirty="0"/>
          </a:p>
        </p:txBody>
      </p:sp>
    </p:spTree>
    <p:extLst>
      <p:ext uri="{BB962C8B-B14F-4D97-AF65-F5344CB8AC3E}">
        <p14:creationId xmlns:p14="http://schemas.microsoft.com/office/powerpoint/2010/main" val="7845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305</TotalTime>
  <Words>1021</Words>
  <Application>Microsoft Office PowerPoint</Application>
  <PresentationFormat>On-screen Show (4:3)</PresentationFormat>
  <Paragraphs>255</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Lucida Sans Unicode</vt:lpstr>
      <vt:lpstr>Signika Negative</vt:lpstr>
      <vt:lpstr>Times New Roman</vt:lpstr>
      <vt:lpstr>Verdana</vt:lpstr>
      <vt:lpstr>Viga</vt:lpstr>
      <vt:lpstr>Wingdings 2</vt:lpstr>
      <vt:lpstr>Wingdings 3</vt:lpstr>
      <vt:lpstr>Concourse</vt:lpstr>
      <vt:lpstr>A Comprehensive Review of Global Supply Fain Risks</vt:lpstr>
      <vt:lpstr>Global Supply Chain Risks</vt:lpstr>
      <vt:lpstr>GD&amp;P USA 1945 TO 2019</vt:lpstr>
      <vt:lpstr>Historical Trade 1</vt:lpstr>
      <vt:lpstr>Historical Trade 2</vt:lpstr>
      <vt:lpstr>Are Global Supply Chains a good thing?</vt:lpstr>
      <vt:lpstr>What about Mechanical Issues:</vt:lpstr>
      <vt:lpstr>Mechanical Issues: Supply Chain Length 1</vt:lpstr>
      <vt:lpstr>Mechanical Issues: Supply Chain Length 2</vt:lpstr>
      <vt:lpstr>Mechanical Issues: Currency 1</vt:lpstr>
      <vt:lpstr>Mechanical Issues: Currency 2 </vt:lpstr>
      <vt:lpstr>Mechanical Issues: Proprietary 1</vt:lpstr>
      <vt:lpstr>Mechanical Issues: Proprietary 2</vt:lpstr>
      <vt:lpstr>Geo –Socio-Political: 1</vt:lpstr>
      <vt:lpstr>Geo - Socio-Political: 2</vt:lpstr>
      <vt:lpstr>Other risks</vt:lpstr>
      <vt:lpstr>Most Important first step: 1</vt:lpstr>
      <vt:lpstr>Most Important first step: 2</vt:lpstr>
      <vt:lpstr>These aren’t all the risks: RIGHT!</vt:lpstr>
      <vt:lpstr>Measure, Analyze, Agree, Act</vt:lpstr>
      <vt:lpstr>Thanks and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Noopa Youtuber</dc:creator>
  <cp:lastModifiedBy>Andrew Colbert</cp:lastModifiedBy>
  <cp:revision>21</cp:revision>
  <dcterms:created xsi:type="dcterms:W3CDTF">2020-02-16T20:41:37Z</dcterms:created>
  <dcterms:modified xsi:type="dcterms:W3CDTF">2020-04-06T17:46:18Z</dcterms:modified>
</cp:coreProperties>
</file>