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1094" r:id="rId2"/>
    <p:sldId id="268" r:id="rId3"/>
    <p:sldId id="1124" r:id="rId4"/>
    <p:sldId id="1135" r:id="rId5"/>
    <p:sldId id="1136" r:id="rId6"/>
    <p:sldId id="1137" r:id="rId7"/>
    <p:sldId id="1138" r:id="rId8"/>
    <p:sldId id="1140" r:id="rId9"/>
    <p:sldId id="1142" r:id="rId10"/>
    <p:sldId id="1141" r:id="rId11"/>
    <p:sldId id="1143" r:id="rId12"/>
    <p:sldId id="1132" r:id="rId1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28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045"/>
    <a:srgbClr val="7D7C7F"/>
    <a:srgbClr val="385AA2"/>
    <a:srgbClr val="D45F35"/>
    <a:srgbClr val="F5CE52"/>
    <a:srgbClr val="B53239"/>
    <a:srgbClr val="5B9BC7"/>
    <a:srgbClr val="86B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1" autoAdjust="0"/>
    <p:restoredTop sz="86406"/>
  </p:normalViewPr>
  <p:slideViewPr>
    <p:cSldViewPr snapToGrid="0" snapToObjects="1" showGuides="1">
      <p:cViewPr varScale="1">
        <p:scale>
          <a:sx n="98" d="100"/>
          <a:sy n="98" d="100"/>
        </p:scale>
        <p:origin x="78" y="330"/>
      </p:cViewPr>
      <p:guideLst>
        <p:guide orient="horz" pos="2160"/>
        <p:guide pos="3840"/>
        <p:guide pos="528"/>
        <p:guide orient="horz"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375684A-2CAE-CA48-BA88-FA5E3D07437D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F9C450A-A8EA-F345-962F-5BD2DFB65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29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35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489">
              <a:defRPr/>
            </a:pPr>
            <a:fld id="{B58D747F-D5EA-2845-A1C0-94825C3D79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489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445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489">
              <a:defRPr/>
            </a:pPr>
            <a:fld id="{B58D747F-D5EA-2845-A1C0-94825C3D79F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2489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056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0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6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9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1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65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8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F7567D-374A-1248-A98B-F1FAD620B1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conexus-v-logo-rgb.png">
            <a:extLst>
              <a:ext uri="{FF2B5EF4-FFF2-40B4-BE49-F238E27FC236}">
                <a16:creationId xmlns:a16="http://schemas.microsoft.com/office/drawing/2014/main" id="{4C821265-6B49-B941-AF43-5CB07F102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20" y="1287062"/>
            <a:ext cx="5347959" cy="42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C9A80-96E9-F045-8ED6-B3F5918A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59438"/>
            <a:ext cx="10515600" cy="1500733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B4F51-E74B-964B-AFDD-17846BB8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16013"/>
            <a:ext cx="10515600" cy="163355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408FE-23BE-3F42-A680-9F0B8582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047-992C-5445-9204-02333452DF0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59CF-9536-DC4D-ABE2-7D5C4255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BB1CA-DC5E-0943-AC77-A708015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1BE9-B176-0840-9776-3E16F64AA5B3}" type="slidenum">
              <a:rPr lang="en-US" smtClean="0"/>
              <a:t>‹#›</a:t>
            </a:fld>
            <a:endParaRPr lang="en-US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B249E69C-3E23-884B-9CA7-46908AD847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0053" y="1272389"/>
            <a:ext cx="5569810" cy="15044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D73FFC3-F034-A649-8664-5C8BE9A5CF7B}"/>
              </a:ext>
            </a:extLst>
          </p:cNvPr>
          <p:cNvSpPr/>
          <p:nvPr userDrawn="1"/>
        </p:nvSpPr>
        <p:spPr>
          <a:xfrm>
            <a:off x="9932758" y="0"/>
            <a:ext cx="2259242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8D46-0AD7-D54F-81EE-55AB04EE9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5BB4-41E5-B74D-A80C-0FD02B4C9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AB588-D2B0-4D74-AC37-299DB7B1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047-992C-5445-9204-02333452DF0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BD573B-FC8A-4F2E-81B7-EFE67BB9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EEF394-0580-44C8-BEEE-DACBBB74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1BE9-B176-0840-9776-3E16F64A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1D05-2269-824C-8EB7-FF0D7CD7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C910E-17CB-7440-AF70-3DD3036EA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F353D-400D-224C-B4EF-5337D2FD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84724-6EC8-8D4E-B4BD-9F33B249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047-992C-5445-9204-02333452DF0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1DFD-8A71-E648-8D14-752C1A1C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941AF-5290-3A45-B95B-792E13FD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1BE9-B176-0840-9776-3E16F64A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ED94-EB20-864E-873B-70AEB65C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E55F9-9C30-4847-B407-8E1B359C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385A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958D7-F038-F84F-8F54-AA43DFF6A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83A43-5013-5240-B34D-1519B6145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rgbClr val="385A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6F5C2-237C-A148-A278-BA7327BA3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C7EBA-7477-AB45-A3F4-BBE99701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047-992C-5445-9204-02333452DF0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FF10A-62F0-394E-B8C6-50F9356E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30EEC-2011-3B46-9E9B-15764EC2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1BE9-B176-0840-9776-3E16F64A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0F60-ECF2-0648-90B9-F2889EB3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B020B-BFC5-B74A-91EB-F09039DD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047-992C-5445-9204-02333452DF0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FBF9F-A746-0F42-8F06-4BE81FB7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DBD9-436C-0548-83F1-99B54C13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1BE9-B176-0840-9776-3E16F64A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0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4C5C5-01B9-B342-9292-C61D3B461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A047-992C-5445-9204-02333452DF0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CD92E-4EB1-AF4C-9B86-72C38C74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660E5-83ED-2A42-9FB6-DDBEC7BB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1BE9-B176-0840-9776-3E16F64AA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4E87D-15ED-074B-9045-48246A20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D7733-C19F-B841-8B02-CF1474F19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F8222-E611-B445-8A46-873ECD629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EA047-992C-5445-9204-02333452DF03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C700-28B1-F443-B8FE-DF0B2459F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0D9-071E-0A4F-B592-81400290A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1BE9-B176-0840-9776-3E16F64AA5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6BD134B-5F1E-4E47-8124-69E7C7AD105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66960" y="205249"/>
            <a:ext cx="2075605" cy="5606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F29B70-B897-C84F-B2D5-E67B4DFD53E8}"/>
              </a:ext>
            </a:extLst>
          </p:cNvPr>
          <p:cNvCxnSpPr>
            <a:cxnSpLocks/>
          </p:cNvCxnSpPr>
          <p:nvPr userDrawn="1"/>
        </p:nvCxnSpPr>
        <p:spPr>
          <a:xfrm>
            <a:off x="9874829" y="0"/>
            <a:ext cx="0" cy="914400"/>
          </a:xfrm>
          <a:prstGeom prst="line">
            <a:avLst/>
          </a:prstGeom>
          <a:ln w="9525">
            <a:solidFill>
              <a:srgbClr val="F5CE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68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7D7C7F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rgbClr val="F5CE52"/>
        </a:buClr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5CE5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5CE5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5CE5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F5CE5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carpenter@conexusindiana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ndoor, table, kitchen, room&#10;&#10;Description automatically generated">
            <a:extLst>
              <a:ext uri="{FF2B5EF4-FFF2-40B4-BE49-F238E27FC236}">
                <a16:creationId xmlns:a16="http://schemas.microsoft.com/office/drawing/2014/main" id="{5CEF07BB-3303-304C-86BD-19FD4C2FC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1514" r="12159" b="-1514"/>
          <a:stretch/>
        </p:blipFill>
        <p:spPr>
          <a:xfrm>
            <a:off x="-4278927" y="-2250439"/>
            <a:ext cx="11550650" cy="11550650"/>
          </a:xfrm>
          <a:prstGeom prst="diamond">
            <a:avLst/>
          </a:prstGeom>
        </p:spPr>
      </p:pic>
      <p:sp>
        <p:nvSpPr>
          <p:cNvPr id="9" name="Diamond 8">
            <a:extLst>
              <a:ext uri="{FF2B5EF4-FFF2-40B4-BE49-F238E27FC236}">
                <a16:creationId xmlns:a16="http://schemas.microsoft.com/office/drawing/2014/main" id="{38C92102-D8B3-E04A-9855-21F59828BD21}"/>
              </a:ext>
            </a:extLst>
          </p:cNvPr>
          <p:cNvSpPr/>
          <p:nvPr/>
        </p:nvSpPr>
        <p:spPr>
          <a:xfrm>
            <a:off x="-3804149" y="-1775661"/>
            <a:ext cx="10601094" cy="10601094"/>
          </a:xfrm>
          <a:prstGeom prst="diamond">
            <a:avLst/>
          </a:prstGeom>
          <a:solidFill>
            <a:srgbClr val="021D49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7" name="Picture 26" descr="A picture containing indoor, table, kitchen, room&#10;&#10;Description automatically generated">
            <a:extLst>
              <a:ext uri="{FF2B5EF4-FFF2-40B4-BE49-F238E27FC236}">
                <a16:creationId xmlns:a16="http://schemas.microsoft.com/office/drawing/2014/main" id="{B7B88FAA-7F2C-D443-AC67-D37C105E6F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-3440390" y="-1411902"/>
            <a:ext cx="9873577" cy="9873577"/>
          </a:xfrm>
          <a:prstGeom prst="diamond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62CECD-2F61-534A-8754-3A14B1B04F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9001" y="2636958"/>
            <a:ext cx="2955955" cy="22367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F94BB7-9740-B048-8A4B-A3B906B22082}"/>
              </a:ext>
            </a:extLst>
          </p:cNvPr>
          <p:cNvSpPr/>
          <p:nvPr/>
        </p:nvSpPr>
        <p:spPr>
          <a:xfrm>
            <a:off x="7397123" y="4969511"/>
            <a:ext cx="427310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Gotham HTF Book" pitchFamily="2" charset="77"/>
              <a:cs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HTF Book" pitchFamily="2" charset="77"/>
                <a:cs typeface="Calibri" panose="020F0502020204030204" pitchFamily="34" charset="0"/>
              </a:rPr>
              <a:t>GSCMI Supply Chain Conference: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HTF Book" pitchFamily="2" charset="77"/>
                <a:cs typeface="Calibri" panose="020F0502020204030204" pitchFamily="34" charset="0"/>
              </a:rPr>
              <a:t>Supply Chain Resilience in the COVID Age</a:t>
            </a:r>
          </a:p>
          <a:p>
            <a:pPr algn="ctr"/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Gotham HTF Boo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15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Challenges &amp; Opportunities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910FC-CE21-45C4-B69A-1303A5443A85}"/>
              </a:ext>
            </a:extLst>
          </p:cNvPr>
          <p:cNvSpPr/>
          <p:nvPr/>
        </p:nvSpPr>
        <p:spPr>
          <a:xfrm>
            <a:off x="916021" y="1401914"/>
            <a:ext cx="9036629" cy="496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Opportunities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Supply chains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Accelerate tech adoption/deployment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Adapt business services to new landscape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Changes in commuting patterns creating interstate capacity for freight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Better balance within modes 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Workforce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On-shoring/near equals more U.S. jobs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Integrate technology to create better, more fulfilling roles within advanced manufacturing and logistics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Increased awareness of criticality of supply chain</a:t>
            </a:r>
          </a:p>
        </p:txBody>
      </p:sp>
    </p:spTree>
    <p:extLst>
      <p:ext uri="{BB962C8B-B14F-4D97-AF65-F5344CB8AC3E}">
        <p14:creationId xmlns:p14="http://schemas.microsoft.com/office/powerpoint/2010/main" val="344662451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/>
              <a:t>Looking Forward</a:t>
            </a:r>
            <a:endParaRPr lang="en-US" sz="36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910FC-CE21-45C4-B69A-1303A5443A85}"/>
              </a:ext>
            </a:extLst>
          </p:cNvPr>
          <p:cNvSpPr/>
          <p:nvPr/>
        </p:nvSpPr>
        <p:spPr>
          <a:xfrm>
            <a:off x="916021" y="1401914"/>
            <a:ext cx="9036629" cy="5377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Challenges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Right-sizing and re-skilling talent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Calibrating services to changing customer demands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Changing well-tuned, multi decade processes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Sourcing/approving new suppliers</a:t>
            </a:r>
          </a:p>
          <a:p>
            <a:pPr lvl="1">
              <a:lnSpc>
                <a:spcPts val="3200"/>
              </a:lnSpc>
              <a:buClr>
                <a:srgbClr val="F5CE52"/>
              </a:buClr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Opportunities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Shorter, less complex supply chains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Accelerate digital adoption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Capture business from changing behaviors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Build more efficient and more transparent business processes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64479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685" y="2874645"/>
            <a:ext cx="9036629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152045"/>
                </a:solidFill>
                <a:latin typeface="Gotham HTF Book" pitchFamily="2" charset="77"/>
                <a:cs typeface="Calibri" panose="020F0502020204030204" pitchFamily="34" charset="0"/>
              </a:rPr>
              <a:t>Thank you,</a:t>
            </a:r>
            <a:br>
              <a:rPr lang="en-US" sz="3600" b="1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</a:br>
            <a:br>
              <a:rPr lang="en-US" sz="3600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  <a:t>Bryce Carpenter</a:t>
            </a:r>
            <a:br>
              <a:rPr lang="en-US" sz="3600" b="1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  <a:t>Vice President, Industry Engagement</a:t>
            </a:r>
            <a:br>
              <a:rPr lang="en-US" sz="3600" b="1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  <a:t>Conexu</a:t>
            </a:r>
            <a:r>
              <a:rPr lang="en-US" sz="3600" b="1" dirty="0">
                <a:latin typeface="Gotham HTF Book" pitchFamily="2" charset="77"/>
                <a:cs typeface="Calibri" panose="020F0502020204030204" pitchFamily="34" charset="0"/>
              </a:rPr>
              <a:t>s Indiana </a:t>
            </a:r>
            <a:br>
              <a:rPr lang="en-US" sz="3600" b="1" dirty="0">
                <a:latin typeface="Gotham HTF Book" pitchFamily="2" charset="77"/>
                <a:cs typeface="Calibri" panose="020F0502020204030204" pitchFamily="34" charset="0"/>
              </a:rPr>
            </a:br>
            <a:br>
              <a:rPr lang="en-US" sz="3600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bcarpenter@conexusindiana.com</a:t>
            </a:r>
            <a:br>
              <a:rPr lang="en-US" sz="3600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7D7C7F"/>
                </a:solidFill>
                <a:latin typeface="Gotham HTF Book" pitchFamily="2" charset="77"/>
                <a:cs typeface="Calibri" panose="020F0502020204030204" pitchFamily="34" charset="0"/>
              </a:rPr>
              <a:t>317-504-6559</a:t>
            </a:r>
            <a:br>
              <a:rPr lang="en-US" sz="3600" dirty="0">
                <a:solidFill>
                  <a:srgbClr val="7D7C7F"/>
                </a:solidFill>
                <a:latin typeface="Gotham HTF Book" pitchFamily="2" charset="77"/>
              </a:rPr>
            </a:b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FBD4F-03FD-064C-8307-63806E4DF0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D48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1D48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9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Framework of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FBD4F-03FD-064C-8307-63806E4DF0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1D48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21D48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DDCEE-D5C5-5E41-8E2B-90F5D17C3512}"/>
              </a:ext>
            </a:extLst>
          </p:cNvPr>
          <p:cNvSpPr txBox="1"/>
          <p:nvPr/>
        </p:nvSpPr>
        <p:spPr>
          <a:xfrm>
            <a:off x="838200" y="1896035"/>
            <a:ext cx="101697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5CE52"/>
              </a:buClr>
            </a:pPr>
            <a:r>
              <a:rPr lang="en-US" sz="1600" b="1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Points</a:t>
            </a:r>
          </a:p>
          <a:p>
            <a:pPr>
              <a:buClr>
                <a:srgbClr val="F5CE52"/>
              </a:buClr>
            </a:pPr>
            <a:endParaRPr lang="en-US" sz="1600" b="1" dirty="0">
              <a:solidFill>
                <a:srgbClr val="385AA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Indiana as a leader in advanced manufacturing and logistics</a:t>
            </a:r>
          </a:p>
          <a:p>
            <a:pPr marL="285750" indent="-285750"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Impacts on Supply Chains</a:t>
            </a:r>
          </a:p>
          <a:p>
            <a:pPr marL="285750" indent="-285750"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Challenges &amp; Opportunities</a:t>
            </a:r>
          </a:p>
          <a:p>
            <a:pPr marL="285750" indent="-285750"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Challenges &amp; Opportunities</a:t>
            </a:r>
          </a:p>
          <a:p>
            <a:pPr>
              <a:buClr>
                <a:srgbClr val="F5CE52"/>
              </a:buClr>
            </a:pPr>
            <a:endParaRPr lang="en-US" sz="16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5CE52"/>
              </a:buClr>
              <a:buFont typeface="Arial" panose="020B0604020202020204" pitchFamily="34" charset="0"/>
              <a:buChar char="•"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3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D5F32A-BDFE-EE45-8D53-7C5FB2BAF830}"/>
              </a:ext>
            </a:extLst>
          </p:cNvPr>
          <p:cNvSpPr/>
          <p:nvPr/>
        </p:nvSpPr>
        <p:spPr>
          <a:xfrm>
            <a:off x="1272530" y="3429000"/>
            <a:ext cx="78487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#1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8AF5D-E305-C54C-A2F0-EEA34F8A4379}"/>
              </a:ext>
            </a:extLst>
          </p:cNvPr>
          <p:cNvSpPr/>
          <p:nvPr/>
        </p:nvSpPr>
        <p:spPr>
          <a:xfrm>
            <a:off x="1293902" y="5430425"/>
            <a:ext cx="12563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$650b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79C496-4E90-2343-8FBD-B5628B513C88}"/>
              </a:ext>
            </a:extLst>
          </p:cNvPr>
          <p:cNvSpPr/>
          <p:nvPr/>
        </p:nvSpPr>
        <p:spPr>
          <a:xfrm>
            <a:off x="1268704" y="4359624"/>
            <a:ext cx="1256357" cy="50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30%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42A5E8-7EAE-294D-9552-62C28828A622}"/>
              </a:ext>
            </a:extLst>
          </p:cNvPr>
          <p:cNvSpPr/>
          <p:nvPr/>
        </p:nvSpPr>
        <p:spPr>
          <a:xfrm>
            <a:off x="1272530" y="3886200"/>
            <a:ext cx="156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Manufacturing intensity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665197-A456-7248-9D2D-9DB318629FD7}"/>
              </a:ext>
            </a:extLst>
          </p:cNvPr>
          <p:cNvSpPr/>
          <p:nvPr/>
        </p:nvSpPr>
        <p:spPr>
          <a:xfrm>
            <a:off x="1273646" y="5880563"/>
            <a:ext cx="168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goods traveling through IN each year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D255-736C-2042-A311-C6BC9423C65A}"/>
              </a:ext>
            </a:extLst>
          </p:cNvPr>
          <p:cNvSpPr/>
          <p:nvPr/>
        </p:nvSpPr>
        <p:spPr>
          <a:xfrm>
            <a:off x="1273646" y="4770098"/>
            <a:ext cx="156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of IN GDP from making goods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0CE467-5EE3-5144-B10D-EF0BA2D2494D}"/>
              </a:ext>
            </a:extLst>
          </p:cNvPr>
          <p:cNvSpPr/>
          <p:nvPr/>
        </p:nvSpPr>
        <p:spPr>
          <a:xfrm>
            <a:off x="3524818" y="3429000"/>
            <a:ext cx="1820294" cy="50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+500,000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785EA9-E0D1-E94F-8D8C-77B626432820}"/>
              </a:ext>
            </a:extLst>
          </p:cNvPr>
          <p:cNvSpPr/>
          <p:nvPr/>
        </p:nvSpPr>
        <p:spPr>
          <a:xfrm>
            <a:off x="3605910" y="5430425"/>
            <a:ext cx="2492515" cy="50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Indiana &gt; Hawaii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A8686F9-1BBE-AF4E-967E-BEFE0210F048}"/>
              </a:ext>
            </a:extLst>
          </p:cNvPr>
          <p:cNvSpPr/>
          <p:nvPr/>
        </p:nvSpPr>
        <p:spPr>
          <a:xfrm>
            <a:off x="3603484" y="3908860"/>
            <a:ext cx="2037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Hoosiers are employed in industry</a:t>
            </a:r>
            <a:endParaRPr lang="en-US" sz="1400" i="1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06A22B-C256-A84C-ACB3-ECA811178CC6}"/>
              </a:ext>
            </a:extLst>
          </p:cNvPr>
          <p:cNvSpPr/>
          <p:nvPr/>
        </p:nvSpPr>
        <p:spPr>
          <a:xfrm>
            <a:off x="1259423" y="1789935"/>
            <a:ext cx="6725421" cy="8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Advanced manufacturing and logistics are </a:t>
            </a:r>
            <a:r>
              <a:rPr lang="en-US" sz="2400" b="1" dirty="0">
                <a:solidFill>
                  <a:srgbClr val="021D49"/>
                </a:solidFill>
                <a:highlight>
                  <a:srgbClr val="F5CE52"/>
                </a:highlight>
                <a:latin typeface="Gotham HTF" pitchFamily="2" charset="77"/>
                <a:cs typeface="Calibri" panose="020F0502020204030204" pitchFamily="34" charset="0"/>
              </a:rPr>
              <a:t>key to Indiana’s economy.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9D942C-22B7-DC41-A694-01DE9F5AE90D}"/>
              </a:ext>
            </a:extLst>
          </p:cNvPr>
          <p:cNvSpPr/>
          <p:nvPr/>
        </p:nvSpPr>
        <p:spPr>
          <a:xfrm>
            <a:off x="3603484" y="4434053"/>
            <a:ext cx="12563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+10,000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AD2DFC-F5F6-EB4B-8EE8-219595F14D70}"/>
              </a:ext>
            </a:extLst>
          </p:cNvPr>
          <p:cNvSpPr/>
          <p:nvPr/>
        </p:nvSpPr>
        <p:spPr>
          <a:xfrm>
            <a:off x="3614629" y="4875848"/>
            <a:ext cx="2568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Companies comprise industry in Indiana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/>
              <a:t>AML Drives the Hoosier Economy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E3B16C-31D1-482E-A749-B5FD71195283}"/>
              </a:ext>
            </a:extLst>
          </p:cNvPr>
          <p:cNvSpPr/>
          <p:nvPr/>
        </p:nvSpPr>
        <p:spPr>
          <a:xfrm>
            <a:off x="6812530" y="3424895"/>
            <a:ext cx="2492515" cy="50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$98b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8270F1-D08E-4EDF-BA13-DA3F6753E715}"/>
              </a:ext>
            </a:extLst>
          </p:cNvPr>
          <p:cNvSpPr/>
          <p:nvPr/>
        </p:nvSpPr>
        <p:spPr>
          <a:xfrm>
            <a:off x="6812530" y="3946933"/>
            <a:ext cx="2568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Indiana goods exported each year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50879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D5F32A-BDFE-EE45-8D53-7C5FB2BAF830}"/>
              </a:ext>
            </a:extLst>
          </p:cNvPr>
          <p:cNvSpPr/>
          <p:nvPr/>
        </p:nvSpPr>
        <p:spPr>
          <a:xfrm>
            <a:off x="1272530" y="4417403"/>
            <a:ext cx="78487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2nd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B8AF5D-E305-C54C-A2F0-EEA34F8A4379}"/>
              </a:ext>
            </a:extLst>
          </p:cNvPr>
          <p:cNvSpPr/>
          <p:nvPr/>
        </p:nvSpPr>
        <p:spPr>
          <a:xfrm>
            <a:off x="1293902" y="5430425"/>
            <a:ext cx="12563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2nd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79C496-4E90-2343-8FBD-B5628B513C88}"/>
              </a:ext>
            </a:extLst>
          </p:cNvPr>
          <p:cNvSpPr/>
          <p:nvPr/>
        </p:nvSpPr>
        <p:spPr>
          <a:xfrm>
            <a:off x="1269885" y="3455254"/>
            <a:ext cx="1256357" cy="50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1st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42A5E8-7EAE-294D-9552-62C28828A622}"/>
              </a:ext>
            </a:extLst>
          </p:cNvPr>
          <p:cNvSpPr/>
          <p:nvPr/>
        </p:nvSpPr>
        <p:spPr>
          <a:xfrm>
            <a:off x="1310408" y="4923695"/>
            <a:ext cx="156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Largest FedEx air hub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665197-A456-7248-9D2D-9DB318629FD7}"/>
              </a:ext>
            </a:extLst>
          </p:cNvPr>
          <p:cNvSpPr/>
          <p:nvPr/>
        </p:nvSpPr>
        <p:spPr>
          <a:xfrm>
            <a:off x="3614629" y="3964368"/>
            <a:ext cx="16806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Total freight railroads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D255-736C-2042-A311-C6BC9423C65A}"/>
              </a:ext>
            </a:extLst>
          </p:cNvPr>
          <p:cNvSpPr/>
          <p:nvPr/>
        </p:nvSpPr>
        <p:spPr>
          <a:xfrm>
            <a:off x="1262935" y="3936642"/>
            <a:ext cx="156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Pass-through highways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06A22B-C256-A84C-ACB3-ECA811178CC6}"/>
              </a:ext>
            </a:extLst>
          </p:cNvPr>
          <p:cNvSpPr/>
          <p:nvPr/>
        </p:nvSpPr>
        <p:spPr>
          <a:xfrm>
            <a:off x="1259423" y="1789935"/>
            <a:ext cx="6725421" cy="8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Indiana has </a:t>
            </a:r>
            <a:r>
              <a:rPr lang="en-US" sz="2400" b="1" dirty="0">
                <a:solidFill>
                  <a:srgbClr val="021D49"/>
                </a:solidFill>
                <a:highlight>
                  <a:srgbClr val="F5CE52"/>
                </a:highlight>
                <a:latin typeface="Gotham HTF" pitchFamily="2" charset="77"/>
                <a:cs typeface="Calibri" panose="020F0502020204030204" pitchFamily="34" charset="0"/>
              </a:rPr>
              <a:t>best in-class connectivity </a:t>
            </a:r>
            <a:r>
              <a:rPr lang="en-US" sz="2400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bringing our goods to the world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9D942C-22B7-DC41-A694-01DE9F5AE90D}"/>
              </a:ext>
            </a:extLst>
          </p:cNvPr>
          <p:cNvSpPr/>
          <p:nvPr/>
        </p:nvSpPr>
        <p:spPr>
          <a:xfrm>
            <a:off x="3660127" y="4419794"/>
            <a:ext cx="12563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6th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AD2DFC-F5F6-EB4B-8EE8-219595F14D70}"/>
              </a:ext>
            </a:extLst>
          </p:cNvPr>
          <p:cNvSpPr/>
          <p:nvPr/>
        </p:nvSpPr>
        <p:spPr>
          <a:xfrm>
            <a:off x="3660127" y="4841965"/>
            <a:ext cx="2568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Largest cargo facility nationwide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Nation Moves Through Indiana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EA7F44-5114-4B8C-9342-569FA545805F}"/>
              </a:ext>
            </a:extLst>
          </p:cNvPr>
          <p:cNvSpPr/>
          <p:nvPr/>
        </p:nvSpPr>
        <p:spPr>
          <a:xfrm>
            <a:off x="3614629" y="3434430"/>
            <a:ext cx="12563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3rd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5EF9D8-3CE5-4139-9D55-34886C3DB74C}"/>
              </a:ext>
            </a:extLst>
          </p:cNvPr>
          <p:cNvSpPr/>
          <p:nvPr/>
        </p:nvSpPr>
        <p:spPr>
          <a:xfrm>
            <a:off x="1293902" y="5936717"/>
            <a:ext cx="168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Largest dry barge cargo fleet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938EAB-C3A1-42A6-BA7D-3CFAFEFCB9C8}"/>
              </a:ext>
            </a:extLst>
          </p:cNvPr>
          <p:cNvSpPr/>
          <p:nvPr/>
        </p:nvSpPr>
        <p:spPr>
          <a:xfrm>
            <a:off x="3660126" y="5427995"/>
            <a:ext cx="125635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8th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D759C22-C89A-43B6-9F99-65004855B3AF}"/>
              </a:ext>
            </a:extLst>
          </p:cNvPr>
          <p:cNvSpPr/>
          <p:nvPr/>
        </p:nvSpPr>
        <p:spPr>
          <a:xfrm>
            <a:off x="3661217" y="5839423"/>
            <a:ext cx="1680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pc="-20" dirty="0">
                <a:solidFill>
                  <a:srgbClr val="021D49"/>
                </a:solidFill>
                <a:latin typeface="Gotham HTF Book" pitchFamily="2" charset="77"/>
                <a:cs typeface="Calibri" panose="020F0502020204030204" pitchFamily="34" charset="0"/>
              </a:rPr>
              <a:t>Truck tons originated &amp; truck tons received</a:t>
            </a:r>
            <a:endParaRPr lang="en-US" sz="1400" spc="-20" dirty="0">
              <a:solidFill>
                <a:srgbClr val="021D49"/>
              </a:solidFill>
              <a:highlight>
                <a:srgbClr val="FFCE00"/>
              </a:highlight>
              <a:latin typeface="Gotham HTF Book" pitchFamily="2" charset="77"/>
              <a:cs typeface="Calibri" panose="020F0502020204030204" pitchFamily="34" charset="0"/>
            </a:endParaRPr>
          </a:p>
        </p:txBody>
      </p:sp>
      <p:pic>
        <p:nvPicPr>
          <p:cNvPr id="44" name="Picture 43" descr="A picture containing chart&#10;&#10;Description automatically generated">
            <a:extLst>
              <a:ext uri="{FF2B5EF4-FFF2-40B4-BE49-F238E27FC236}">
                <a16:creationId xmlns:a16="http://schemas.microsoft.com/office/drawing/2014/main" id="{C2AF1B1E-2395-4C98-8512-3CE89B4B1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925" y="3324897"/>
            <a:ext cx="4134427" cy="303413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293EE2C-B63A-4A29-909E-A07008C89D51}"/>
              </a:ext>
            </a:extLst>
          </p:cNvPr>
          <p:cNvSpPr/>
          <p:nvPr/>
        </p:nvSpPr>
        <p:spPr>
          <a:xfrm>
            <a:off x="7535797" y="2927472"/>
            <a:ext cx="4134427" cy="50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40"/>
              </a:lnSpc>
            </a:pPr>
            <a:r>
              <a:rPr lang="en-US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Shortest distance to median center of U.S </a:t>
            </a:r>
            <a:endParaRPr lang="en-US" b="1" dirty="0">
              <a:solidFill>
                <a:srgbClr val="021D49"/>
              </a:solidFill>
              <a:highlight>
                <a:srgbClr val="FFCE00"/>
              </a:highlight>
              <a:latin typeface="Gotham HTF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78163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06A22B-C256-A84C-ACB3-ECA811178CC6}"/>
              </a:ext>
            </a:extLst>
          </p:cNvPr>
          <p:cNvSpPr/>
          <p:nvPr/>
        </p:nvSpPr>
        <p:spPr>
          <a:xfrm>
            <a:off x="838200" y="1339415"/>
            <a:ext cx="9036629" cy="481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21D49"/>
                </a:solidFill>
                <a:latin typeface="Gotham HTF" pitchFamily="2" charset="77"/>
                <a:cs typeface="Calibri" panose="020F0502020204030204" pitchFamily="34" charset="0"/>
              </a:rPr>
              <a:t>Indiana, like the rest of the world, was impacted by COVID-19.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Supply Chain Impacts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49C72-6F4D-401D-A1CA-2350EA788B39}"/>
              </a:ext>
            </a:extLst>
          </p:cNvPr>
          <p:cNvSpPr/>
          <p:nvPr/>
        </p:nvSpPr>
        <p:spPr>
          <a:xfrm>
            <a:off x="838200" y="2048125"/>
            <a:ext cx="9036629" cy="414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Transportation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Dramatic reduction in passenger vehicle traffic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April saw a 40% drop in commuter traffic due to stay at home guidance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 the same time, truck traffic increased 20%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Trucking demand became extremely volatile due to unreliable manufacturing operations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Trailer capacity, which delivers 80% of goods Indiana, became scarce with rates rising 13%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Truck operators fell into higher risk category</a:t>
            </a:r>
          </a:p>
        </p:txBody>
      </p:sp>
    </p:spTree>
    <p:extLst>
      <p:ext uri="{BB962C8B-B14F-4D97-AF65-F5344CB8AC3E}">
        <p14:creationId xmlns:p14="http://schemas.microsoft.com/office/powerpoint/2010/main" val="424529439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Impacts of COVID contd.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49C72-6F4D-401D-A1CA-2350EA788B39}"/>
              </a:ext>
            </a:extLst>
          </p:cNvPr>
          <p:cNvSpPr/>
          <p:nvPr/>
        </p:nvSpPr>
        <p:spPr>
          <a:xfrm>
            <a:off x="838199" y="1477930"/>
            <a:ext cx="9036629" cy="45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Manufacturing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Facilities coming on and off-line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Essential vs. non-essential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Instability in supplier operations and access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Incomplete supplies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Scarcity of cleaning materials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Fragmented workforce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Furloughed workers 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Contract tracing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2x rate of people leaving the workforce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67376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76879F-936A-B447-8785-9A649C38B66C}"/>
              </a:ext>
            </a:extLst>
          </p:cNvPr>
          <p:cNvSpPr/>
          <p:nvPr/>
        </p:nvSpPr>
        <p:spPr>
          <a:xfrm>
            <a:off x="8414795" y="4569200"/>
            <a:ext cx="3255429" cy="64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 Term Challenges &amp;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49C72-6F4D-401D-A1CA-2350EA788B39}"/>
              </a:ext>
            </a:extLst>
          </p:cNvPr>
          <p:cNvSpPr/>
          <p:nvPr/>
        </p:nvSpPr>
        <p:spPr>
          <a:xfrm>
            <a:off x="838199" y="1477930"/>
            <a:ext cx="9036629" cy="2094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Challenges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Real trends vs. false trends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Reduced and inconsistent labor pools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 of doing business exponentially higher than expected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Lack of visibility in supply chains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910FC-CE21-45C4-B69A-1303A5443A85}"/>
              </a:ext>
            </a:extLst>
          </p:cNvPr>
          <p:cNvSpPr/>
          <p:nvPr/>
        </p:nvSpPr>
        <p:spPr>
          <a:xfrm>
            <a:off x="838198" y="3572671"/>
            <a:ext cx="9036629" cy="3325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Opportunities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Accelerated deployment of technology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Redeploy/realignment of workforce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Capture disconnected service industry workers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Ability to add verticals to business offerings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Capture portion of e-commerce market - grew 45% in Q2 ’20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Strengthen understanding of supply chain with digital tools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513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Challenges &amp; Opportunities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49C72-6F4D-401D-A1CA-2350EA788B39}"/>
              </a:ext>
            </a:extLst>
          </p:cNvPr>
          <p:cNvSpPr/>
          <p:nvPr/>
        </p:nvSpPr>
        <p:spPr>
          <a:xfrm>
            <a:off x="838199" y="1477930"/>
            <a:ext cx="9036629" cy="455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Challenges</a:t>
            </a:r>
          </a:p>
          <a:p>
            <a:pPr>
              <a:lnSpc>
                <a:spcPts val="3200"/>
              </a:lnSpc>
              <a:buClr>
                <a:srgbClr val="F5CE52"/>
              </a:buClr>
            </a:pPr>
            <a:endParaRPr lang="en-US" sz="2000" dirty="0">
              <a:solidFill>
                <a:srgbClr val="152045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Recalibration of supply chains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Rapid shift in consumer reliance on e-commerce changing business models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Understanding how international supply chains will adapt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 manufacturers seek to eliminate instability, what services will disappear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will inventory levels change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safeguards will customers require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39842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91AF8360-5716-FB44-97DC-EF0A3DE9D9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03662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 Term Challenges &amp; </a:t>
            </a:r>
          </a:p>
          <a:p>
            <a:pPr>
              <a:buClr>
                <a:srgbClr val="F5CE52"/>
              </a:buClr>
            </a:pPr>
            <a:r>
              <a:rPr lang="en-US" sz="36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 contd.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49C72-6F4D-401D-A1CA-2350EA788B39}"/>
              </a:ext>
            </a:extLst>
          </p:cNvPr>
          <p:cNvSpPr/>
          <p:nvPr/>
        </p:nvSpPr>
        <p:spPr>
          <a:xfrm>
            <a:off x="838199" y="1766076"/>
            <a:ext cx="9036629" cy="4146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buClr>
                <a:srgbClr val="F5CE52"/>
              </a:buClr>
            </a:pPr>
            <a:r>
              <a:rPr lang="en-US" sz="2000" dirty="0">
                <a:solidFill>
                  <a:srgbClr val="152045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Challenges</a:t>
            </a:r>
          </a:p>
          <a:p>
            <a:pPr>
              <a:lnSpc>
                <a:spcPts val="3200"/>
              </a:lnSpc>
              <a:buClr>
                <a:srgbClr val="F5CE52"/>
              </a:buClr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Ability for real estate market to keep up with changing demand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Search for political stability in international markets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Labor availability for entry level supply chain roles</a:t>
            </a: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Public sector 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Ability to support remote work through digital infrastructure</a:t>
            </a:r>
          </a:p>
          <a:p>
            <a:pPr marL="800100" lvl="1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D7C7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Recapture foreign direct investment - 40% reduction in 2020</a:t>
            </a:r>
          </a:p>
          <a:p>
            <a:pPr lvl="1">
              <a:lnSpc>
                <a:spcPts val="3200"/>
              </a:lnSpc>
              <a:buClr>
                <a:srgbClr val="F5CE52"/>
              </a:buClr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ts val="3200"/>
              </a:lnSpc>
              <a:buClr>
                <a:srgbClr val="F5CE5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D7C7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8184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603</Words>
  <Application>Microsoft Office PowerPoint</Application>
  <PresentationFormat>Widescreen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Gotham HTF</vt:lpstr>
      <vt:lpstr>Gotham HTF Book</vt:lpstr>
      <vt:lpstr>Helvetica Light</vt:lpstr>
      <vt:lpstr>Verdana</vt:lpstr>
      <vt:lpstr>Office Theme</vt:lpstr>
      <vt:lpstr>PowerPoint Presentation</vt:lpstr>
      <vt:lpstr>Framework of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you,  Bryce Carpenter Vice President, Industry Engagement Conexus Indiana   bcarpenter@conexusindiana.com 317-504-6559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Harrison</dc:creator>
  <cp:lastModifiedBy>Bryce Carpenter</cp:lastModifiedBy>
  <cp:revision>19</cp:revision>
  <cp:lastPrinted>2021-02-16T03:24:48Z</cp:lastPrinted>
  <dcterms:created xsi:type="dcterms:W3CDTF">2020-01-16T21:51:33Z</dcterms:created>
  <dcterms:modified xsi:type="dcterms:W3CDTF">2021-02-16T03:43:09Z</dcterms:modified>
</cp:coreProperties>
</file>