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61" r:id="rId5"/>
    <p:sldId id="296" r:id="rId6"/>
    <p:sldId id="314" r:id="rId7"/>
    <p:sldId id="295" r:id="rId8"/>
    <p:sldId id="334" r:id="rId9"/>
    <p:sldId id="264" r:id="rId10"/>
    <p:sldId id="265" r:id="rId11"/>
    <p:sldId id="266" r:id="rId12"/>
    <p:sldId id="326" r:id="rId13"/>
    <p:sldId id="335" r:id="rId14"/>
    <p:sldId id="336" r:id="rId15"/>
    <p:sldId id="349" r:id="rId16"/>
    <p:sldId id="327" r:id="rId17"/>
    <p:sldId id="350" r:id="rId18"/>
    <p:sldId id="351" r:id="rId19"/>
    <p:sldId id="352" r:id="rId20"/>
    <p:sldId id="353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7" autoAdjust="0"/>
    <p:restoredTop sz="94660"/>
  </p:normalViewPr>
  <p:slideViewPr>
    <p:cSldViewPr snapToGrid="0">
      <p:cViewPr varScale="1">
        <p:scale>
          <a:sx n="66" d="100"/>
          <a:sy n="66" d="100"/>
        </p:scale>
        <p:origin x="676" y="2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purdue\DCMME\SSP%20scenarios\SSP_final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'EV estimation'!$A$38</c:f>
              <c:strCache>
                <c:ptCount val="1"/>
                <c:pt idx="0">
                  <c:v>AEO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'EV estimation'!$B$37:$N$37</c:f>
              <c:numCache>
                <c:formatCode>General</c:formatCode>
                <c:ptCount val="13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  <c:pt idx="6">
                  <c:v>2024</c:v>
                </c:pt>
                <c:pt idx="7">
                  <c:v>2025</c:v>
                </c:pt>
                <c:pt idx="8">
                  <c:v>2026</c:v>
                </c:pt>
                <c:pt idx="9">
                  <c:v>2027</c:v>
                </c:pt>
                <c:pt idx="10">
                  <c:v>2028</c:v>
                </c:pt>
                <c:pt idx="11">
                  <c:v>2029</c:v>
                </c:pt>
                <c:pt idx="12">
                  <c:v>2030</c:v>
                </c:pt>
              </c:numCache>
            </c:numRef>
          </c:cat>
          <c:val>
            <c:numRef>
              <c:f>'EV estimation'!$B$38:$N$38</c:f>
              <c:numCache>
                <c:formatCode>General</c:formatCode>
                <c:ptCount val="13"/>
                <c:pt idx="0">
                  <c:v>0.2</c:v>
                </c:pt>
                <c:pt idx="1">
                  <c:v>0.35</c:v>
                </c:pt>
                <c:pt idx="2">
                  <c:v>0.5</c:v>
                </c:pt>
                <c:pt idx="3">
                  <c:v>0.6</c:v>
                </c:pt>
                <c:pt idx="4">
                  <c:v>0.7</c:v>
                </c:pt>
                <c:pt idx="5">
                  <c:v>0.8</c:v>
                </c:pt>
                <c:pt idx="6">
                  <c:v>0.95</c:v>
                </c:pt>
                <c:pt idx="7">
                  <c:v>1.1000000000000001</c:v>
                </c:pt>
                <c:pt idx="8">
                  <c:v>1.19</c:v>
                </c:pt>
                <c:pt idx="9">
                  <c:v>1.2</c:v>
                </c:pt>
                <c:pt idx="10">
                  <c:v>1.3</c:v>
                </c:pt>
                <c:pt idx="11">
                  <c:v>1.38</c:v>
                </c:pt>
                <c:pt idx="12">
                  <c:v>1.45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2E2-47CE-86B3-16685BDFEC69}"/>
            </c:ext>
          </c:extLst>
        </c:ser>
        <c:ser>
          <c:idx val="1"/>
          <c:order val="1"/>
          <c:tx>
            <c:strRef>
              <c:f>'EV estimation'!$A$39</c:f>
              <c:strCache>
                <c:ptCount val="1"/>
                <c:pt idx="0">
                  <c:v>BNEF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'EV estimation'!$B$37:$N$37</c:f>
              <c:numCache>
                <c:formatCode>General</c:formatCode>
                <c:ptCount val="13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  <c:pt idx="6">
                  <c:v>2024</c:v>
                </c:pt>
                <c:pt idx="7">
                  <c:v>2025</c:v>
                </c:pt>
                <c:pt idx="8">
                  <c:v>2026</c:v>
                </c:pt>
                <c:pt idx="9">
                  <c:v>2027</c:v>
                </c:pt>
                <c:pt idx="10">
                  <c:v>2028</c:v>
                </c:pt>
                <c:pt idx="11">
                  <c:v>2029</c:v>
                </c:pt>
                <c:pt idx="12">
                  <c:v>2030</c:v>
                </c:pt>
              </c:numCache>
            </c:numRef>
          </c:cat>
          <c:val>
            <c:numRef>
              <c:f>'EV estimation'!$B$39:$N$39</c:f>
              <c:numCache>
                <c:formatCode>General</c:formatCode>
                <c:ptCount val="13"/>
                <c:pt idx="0">
                  <c:v>0.3</c:v>
                </c:pt>
                <c:pt idx="1">
                  <c:v>0.54</c:v>
                </c:pt>
                <c:pt idx="2">
                  <c:v>0.7</c:v>
                </c:pt>
                <c:pt idx="3">
                  <c:v>0.8</c:v>
                </c:pt>
                <c:pt idx="4">
                  <c:v>1</c:v>
                </c:pt>
                <c:pt idx="5">
                  <c:v>1.2</c:v>
                </c:pt>
                <c:pt idx="6">
                  <c:v>1.6</c:v>
                </c:pt>
                <c:pt idx="7">
                  <c:v>2</c:v>
                </c:pt>
                <c:pt idx="8">
                  <c:v>2.5</c:v>
                </c:pt>
                <c:pt idx="9">
                  <c:v>3.2</c:v>
                </c:pt>
                <c:pt idx="10">
                  <c:v>4</c:v>
                </c:pt>
                <c:pt idx="11">
                  <c:v>4.8</c:v>
                </c:pt>
                <c:pt idx="12">
                  <c:v>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2E2-47CE-86B3-16685BDFEC69}"/>
            </c:ext>
          </c:extLst>
        </c:ser>
        <c:ser>
          <c:idx val="2"/>
          <c:order val="2"/>
          <c:tx>
            <c:strRef>
              <c:f>'EV estimation'!$A$40</c:f>
              <c:strCache>
                <c:ptCount val="1"/>
                <c:pt idx="0">
                  <c:v>BCG</c:v>
                </c:pt>
              </c:strCache>
            </c:strRef>
          </c:tx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'EV estimation'!$B$37:$N$37</c:f>
              <c:numCache>
                <c:formatCode>General</c:formatCode>
                <c:ptCount val="13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  <c:pt idx="6">
                  <c:v>2024</c:v>
                </c:pt>
                <c:pt idx="7">
                  <c:v>2025</c:v>
                </c:pt>
                <c:pt idx="8">
                  <c:v>2026</c:v>
                </c:pt>
                <c:pt idx="9">
                  <c:v>2027</c:v>
                </c:pt>
                <c:pt idx="10">
                  <c:v>2028</c:v>
                </c:pt>
                <c:pt idx="11">
                  <c:v>2029</c:v>
                </c:pt>
                <c:pt idx="12">
                  <c:v>2030</c:v>
                </c:pt>
              </c:numCache>
            </c:numRef>
          </c:cat>
          <c:val>
            <c:numRef>
              <c:f>'EV estimation'!$B$40:$N$40</c:f>
              <c:numCache>
                <c:formatCode>General</c:formatCode>
                <c:ptCount val="13"/>
                <c:pt idx="0">
                  <c:v>0.2</c:v>
                </c:pt>
                <c:pt idx="1">
                  <c:v>0.35</c:v>
                </c:pt>
                <c:pt idx="2">
                  <c:v>0.4</c:v>
                </c:pt>
                <c:pt idx="3">
                  <c:v>0.4</c:v>
                </c:pt>
                <c:pt idx="4">
                  <c:v>0.5</c:v>
                </c:pt>
                <c:pt idx="5">
                  <c:v>0.6</c:v>
                </c:pt>
                <c:pt idx="6">
                  <c:v>1.1000000000000001</c:v>
                </c:pt>
                <c:pt idx="7">
                  <c:v>1.5</c:v>
                </c:pt>
                <c:pt idx="8">
                  <c:v>1.9</c:v>
                </c:pt>
                <c:pt idx="9">
                  <c:v>2.2000000000000002</c:v>
                </c:pt>
                <c:pt idx="10">
                  <c:v>2.6</c:v>
                </c:pt>
                <c:pt idx="11">
                  <c:v>3.2</c:v>
                </c:pt>
                <c:pt idx="12">
                  <c:v>3.7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D2E2-47CE-86B3-16685BDFEC69}"/>
            </c:ext>
          </c:extLst>
        </c:ser>
        <c:ser>
          <c:idx val="3"/>
          <c:order val="3"/>
          <c:tx>
            <c:strRef>
              <c:f>'EV estimation'!$A$41</c:f>
              <c:strCache>
                <c:ptCount val="1"/>
                <c:pt idx="0">
                  <c:v>Energy Innovation</c:v>
                </c:pt>
              </c:strCache>
            </c:strRef>
          </c:tx>
          <c:spPr>
            <a:ln w="19050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'EV estimation'!$B$37:$N$37</c:f>
              <c:numCache>
                <c:formatCode>General</c:formatCode>
                <c:ptCount val="13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  <c:pt idx="6">
                  <c:v>2024</c:v>
                </c:pt>
                <c:pt idx="7">
                  <c:v>2025</c:v>
                </c:pt>
                <c:pt idx="8">
                  <c:v>2026</c:v>
                </c:pt>
                <c:pt idx="9">
                  <c:v>2027</c:v>
                </c:pt>
                <c:pt idx="10">
                  <c:v>2028</c:v>
                </c:pt>
                <c:pt idx="11">
                  <c:v>2029</c:v>
                </c:pt>
                <c:pt idx="12">
                  <c:v>2030</c:v>
                </c:pt>
              </c:numCache>
            </c:numRef>
          </c:cat>
          <c:val>
            <c:numRef>
              <c:f>'EV estimation'!$B$41:$N$41</c:f>
              <c:numCache>
                <c:formatCode>General</c:formatCode>
                <c:ptCount val="13"/>
                <c:pt idx="0">
                  <c:v>0.3</c:v>
                </c:pt>
                <c:pt idx="1">
                  <c:v>0.3</c:v>
                </c:pt>
                <c:pt idx="2">
                  <c:v>0.5</c:v>
                </c:pt>
                <c:pt idx="3">
                  <c:v>0.55000000000000004</c:v>
                </c:pt>
                <c:pt idx="4">
                  <c:v>0.7</c:v>
                </c:pt>
                <c:pt idx="5">
                  <c:v>0.9</c:v>
                </c:pt>
                <c:pt idx="6">
                  <c:v>1.2</c:v>
                </c:pt>
                <c:pt idx="7">
                  <c:v>1.5</c:v>
                </c:pt>
                <c:pt idx="8">
                  <c:v>1.9</c:v>
                </c:pt>
                <c:pt idx="9">
                  <c:v>2.4</c:v>
                </c:pt>
                <c:pt idx="10">
                  <c:v>3</c:v>
                </c:pt>
                <c:pt idx="11">
                  <c:v>3.6</c:v>
                </c:pt>
                <c:pt idx="12">
                  <c:v>4.4000000000000004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D2E2-47CE-86B3-16685BDFEC69}"/>
            </c:ext>
          </c:extLst>
        </c:ser>
        <c:ser>
          <c:idx val="4"/>
          <c:order val="4"/>
          <c:tx>
            <c:strRef>
              <c:f>'EV estimation'!$A$42</c:f>
              <c:strCache>
                <c:ptCount val="1"/>
                <c:pt idx="0">
                  <c:v>Wood Mackenzie</c:v>
                </c:pt>
              </c:strCache>
            </c:strRef>
          </c:tx>
          <c:spPr>
            <a:ln w="19050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numRef>
              <c:f>'EV estimation'!$B$37:$N$37</c:f>
              <c:numCache>
                <c:formatCode>General</c:formatCode>
                <c:ptCount val="13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  <c:pt idx="6">
                  <c:v>2024</c:v>
                </c:pt>
                <c:pt idx="7">
                  <c:v>2025</c:v>
                </c:pt>
                <c:pt idx="8">
                  <c:v>2026</c:v>
                </c:pt>
                <c:pt idx="9">
                  <c:v>2027</c:v>
                </c:pt>
                <c:pt idx="10">
                  <c:v>2028</c:v>
                </c:pt>
                <c:pt idx="11">
                  <c:v>2029</c:v>
                </c:pt>
                <c:pt idx="12">
                  <c:v>2030</c:v>
                </c:pt>
              </c:numCache>
            </c:numRef>
          </c:cat>
          <c:val>
            <c:numRef>
              <c:f>'EV estimation'!$B$42:$N$42</c:f>
              <c:numCache>
                <c:formatCode>General</c:formatCode>
                <c:ptCount val="13"/>
                <c:pt idx="0">
                  <c:v>0.4</c:v>
                </c:pt>
                <c:pt idx="1">
                  <c:v>0.56000000000000005</c:v>
                </c:pt>
                <c:pt idx="2">
                  <c:v>0.7</c:v>
                </c:pt>
                <c:pt idx="3">
                  <c:v>0.75</c:v>
                </c:pt>
                <c:pt idx="4">
                  <c:v>0.8</c:v>
                </c:pt>
                <c:pt idx="5">
                  <c:v>0.9</c:v>
                </c:pt>
                <c:pt idx="6">
                  <c:v>1.05</c:v>
                </c:pt>
                <c:pt idx="7">
                  <c:v>1.25</c:v>
                </c:pt>
                <c:pt idx="8">
                  <c:v>1.5</c:v>
                </c:pt>
                <c:pt idx="9">
                  <c:v>1.8</c:v>
                </c:pt>
                <c:pt idx="10">
                  <c:v>2.2000000000000002</c:v>
                </c:pt>
                <c:pt idx="11">
                  <c:v>2.5</c:v>
                </c:pt>
                <c:pt idx="12">
                  <c:v>2.8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D2E2-47CE-86B3-16685BDFEC69}"/>
            </c:ext>
          </c:extLst>
        </c:ser>
        <c:ser>
          <c:idx val="5"/>
          <c:order val="5"/>
          <c:tx>
            <c:strRef>
              <c:f>'EV estimation'!$A$43</c:f>
              <c:strCache>
                <c:ptCount val="1"/>
                <c:pt idx="0">
                  <c:v>EEI/IEI</c:v>
                </c:pt>
              </c:strCache>
            </c:strRef>
          </c:tx>
          <c:spPr>
            <a:ln w="19050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numRef>
              <c:f>'EV estimation'!$B$37:$N$37</c:f>
              <c:numCache>
                <c:formatCode>General</c:formatCode>
                <c:ptCount val="13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  <c:pt idx="6">
                  <c:v>2024</c:v>
                </c:pt>
                <c:pt idx="7">
                  <c:v>2025</c:v>
                </c:pt>
                <c:pt idx="8">
                  <c:v>2026</c:v>
                </c:pt>
                <c:pt idx="9">
                  <c:v>2027</c:v>
                </c:pt>
                <c:pt idx="10">
                  <c:v>2028</c:v>
                </c:pt>
                <c:pt idx="11">
                  <c:v>2029</c:v>
                </c:pt>
                <c:pt idx="12">
                  <c:v>2030</c:v>
                </c:pt>
              </c:numCache>
            </c:numRef>
          </c:cat>
          <c:val>
            <c:numRef>
              <c:f>'EV estimation'!$B$43:$N$43</c:f>
              <c:numCache>
                <c:formatCode>General</c:formatCode>
                <c:ptCount val="13"/>
                <c:pt idx="0">
                  <c:v>0.3</c:v>
                </c:pt>
                <c:pt idx="1">
                  <c:v>0.4</c:v>
                </c:pt>
                <c:pt idx="2">
                  <c:v>0.55000000000000004</c:v>
                </c:pt>
                <c:pt idx="3">
                  <c:v>0.61999999999999988</c:v>
                </c:pt>
                <c:pt idx="4">
                  <c:v>0.74</c:v>
                </c:pt>
                <c:pt idx="5">
                  <c:v>0.88000000000000012</c:v>
                </c:pt>
                <c:pt idx="6">
                  <c:v>1.18</c:v>
                </c:pt>
                <c:pt idx="7">
                  <c:v>1.47</c:v>
                </c:pt>
                <c:pt idx="8">
                  <c:v>1.798</c:v>
                </c:pt>
                <c:pt idx="9">
                  <c:v>2.16</c:v>
                </c:pt>
                <c:pt idx="10">
                  <c:v>2.62</c:v>
                </c:pt>
                <c:pt idx="11">
                  <c:v>3.0959999999999996</c:v>
                </c:pt>
                <c:pt idx="12">
                  <c:v>3.6700000000000004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D2E2-47CE-86B3-16685BDFEC69}"/>
            </c:ext>
          </c:extLst>
        </c:ser>
        <c:ser>
          <c:idx val="6"/>
          <c:order val="6"/>
          <c:tx>
            <c:strRef>
              <c:f>'EV estimation'!$A$46</c:f>
              <c:strCache>
                <c:ptCount val="1"/>
                <c:pt idx="0">
                  <c:v>SSP1 Baseline 5.5</c:v>
                </c:pt>
              </c:strCache>
            </c:strRef>
          </c:tx>
          <c:spPr>
            <a:ln w="19050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'EV estimation'!$B$37:$N$37</c:f>
              <c:numCache>
                <c:formatCode>General</c:formatCode>
                <c:ptCount val="13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  <c:pt idx="6">
                  <c:v>2024</c:v>
                </c:pt>
                <c:pt idx="7">
                  <c:v>2025</c:v>
                </c:pt>
                <c:pt idx="8">
                  <c:v>2026</c:v>
                </c:pt>
                <c:pt idx="9">
                  <c:v>2027</c:v>
                </c:pt>
                <c:pt idx="10">
                  <c:v>2028</c:v>
                </c:pt>
                <c:pt idx="11">
                  <c:v>2029</c:v>
                </c:pt>
                <c:pt idx="12">
                  <c:v>2030</c:v>
                </c:pt>
              </c:numCache>
            </c:numRef>
          </c:cat>
          <c:val>
            <c:numRef>
              <c:f>'EV estimation'!$B$46:$N$46</c:f>
            </c:numRef>
          </c:val>
          <c:smooth val="0"/>
          <c:extLst>
            <c:ext xmlns:c16="http://schemas.microsoft.com/office/drawing/2014/chart" uri="{C3380CC4-5D6E-409C-BE32-E72D297353CC}">
              <c16:uniqueId val="{00000006-D2E2-47CE-86B3-16685BDFEC69}"/>
            </c:ext>
          </c:extLst>
        </c:ser>
        <c:ser>
          <c:idx val="7"/>
          <c:order val="7"/>
          <c:tx>
            <c:strRef>
              <c:f>'EV estimation'!$A$47</c:f>
              <c:strCache>
                <c:ptCount val="1"/>
                <c:pt idx="0">
                  <c:v>SSP1, RCP2.6</c:v>
                </c:pt>
              </c:strCache>
            </c:strRef>
          </c:tx>
          <c:spPr>
            <a:ln w="19050" cap="rnd">
              <a:solidFill>
                <a:schemeClr val="accent2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'EV estimation'!$B$37:$N$37</c:f>
              <c:numCache>
                <c:formatCode>General</c:formatCode>
                <c:ptCount val="13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  <c:pt idx="6">
                  <c:v>2024</c:v>
                </c:pt>
                <c:pt idx="7">
                  <c:v>2025</c:v>
                </c:pt>
                <c:pt idx="8">
                  <c:v>2026</c:v>
                </c:pt>
                <c:pt idx="9">
                  <c:v>2027</c:v>
                </c:pt>
                <c:pt idx="10">
                  <c:v>2028</c:v>
                </c:pt>
                <c:pt idx="11">
                  <c:v>2029</c:v>
                </c:pt>
                <c:pt idx="12">
                  <c:v>2030</c:v>
                </c:pt>
              </c:numCache>
            </c:numRef>
          </c:cat>
          <c:val>
            <c:numRef>
              <c:f>'EV estimation'!$B$47:$N$47</c:f>
            </c:numRef>
          </c:val>
          <c:smooth val="0"/>
          <c:extLst>
            <c:ext xmlns:c16="http://schemas.microsoft.com/office/drawing/2014/chart" uri="{C3380CC4-5D6E-409C-BE32-E72D297353CC}">
              <c16:uniqueId val="{00000007-D2E2-47CE-86B3-16685BDFEC69}"/>
            </c:ext>
          </c:extLst>
        </c:ser>
        <c:ser>
          <c:idx val="8"/>
          <c:order val="8"/>
          <c:tx>
            <c:strRef>
              <c:f>'EV estimation'!$A$48</c:f>
              <c:strCache>
                <c:ptCount val="1"/>
                <c:pt idx="0">
                  <c:v>SSP2 Baseline 6.7</c:v>
                </c:pt>
              </c:strCache>
            </c:strRef>
          </c:tx>
          <c:spPr>
            <a:ln w="19050" cap="rnd">
              <a:solidFill>
                <a:schemeClr val="accent3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'EV estimation'!$B$37:$N$37</c:f>
              <c:numCache>
                <c:formatCode>General</c:formatCode>
                <c:ptCount val="13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  <c:pt idx="6">
                  <c:v>2024</c:v>
                </c:pt>
                <c:pt idx="7">
                  <c:v>2025</c:v>
                </c:pt>
                <c:pt idx="8">
                  <c:v>2026</c:v>
                </c:pt>
                <c:pt idx="9">
                  <c:v>2027</c:v>
                </c:pt>
                <c:pt idx="10">
                  <c:v>2028</c:v>
                </c:pt>
                <c:pt idx="11">
                  <c:v>2029</c:v>
                </c:pt>
                <c:pt idx="12">
                  <c:v>2030</c:v>
                </c:pt>
              </c:numCache>
            </c:numRef>
          </c:cat>
          <c:val>
            <c:numRef>
              <c:f>'EV estimation'!$B$48:$N$48</c:f>
            </c:numRef>
          </c:val>
          <c:smooth val="0"/>
          <c:extLst>
            <c:ext xmlns:c16="http://schemas.microsoft.com/office/drawing/2014/chart" uri="{C3380CC4-5D6E-409C-BE32-E72D297353CC}">
              <c16:uniqueId val="{00000008-D2E2-47CE-86B3-16685BDFEC69}"/>
            </c:ext>
          </c:extLst>
        </c:ser>
        <c:ser>
          <c:idx val="9"/>
          <c:order val="9"/>
          <c:tx>
            <c:strRef>
              <c:f>'EV estimation'!$A$49</c:f>
              <c:strCache>
                <c:ptCount val="1"/>
                <c:pt idx="0">
                  <c:v>SSP2 RCP2.6</c:v>
                </c:pt>
              </c:strCache>
            </c:strRef>
          </c:tx>
          <c:spPr>
            <a:ln w="19050" cap="rnd">
              <a:solidFill>
                <a:schemeClr val="accent4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'EV estimation'!$B$37:$N$37</c:f>
              <c:numCache>
                <c:formatCode>General</c:formatCode>
                <c:ptCount val="13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  <c:pt idx="6">
                  <c:v>2024</c:v>
                </c:pt>
                <c:pt idx="7">
                  <c:v>2025</c:v>
                </c:pt>
                <c:pt idx="8">
                  <c:v>2026</c:v>
                </c:pt>
                <c:pt idx="9">
                  <c:v>2027</c:v>
                </c:pt>
                <c:pt idx="10">
                  <c:v>2028</c:v>
                </c:pt>
                <c:pt idx="11">
                  <c:v>2029</c:v>
                </c:pt>
                <c:pt idx="12">
                  <c:v>2030</c:v>
                </c:pt>
              </c:numCache>
            </c:numRef>
          </c:cat>
          <c:val>
            <c:numRef>
              <c:f>'EV estimation'!$B$49:$N$49</c:f>
            </c:numRef>
          </c:val>
          <c:smooth val="0"/>
          <c:extLst>
            <c:ext xmlns:c16="http://schemas.microsoft.com/office/drawing/2014/chart" uri="{C3380CC4-5D6E-409C-BE32-E72D297353CC}">
              <c16:uniqueId val="{00000009-D2E2-47CE-86B3-16685BDFEC69}"/>
            </c:ext>
          </c:extLst>
        </c:ser>
        <c:ser>
          <c:idx val="10"/>
          <c:order val="10"/>
          <c:tx>
            <c:strRef>
              <c:f>'EV estimation'!$A$50</c:f>
              <c:strCache>
                <c:ptCount val="1"/>
                <c:pt idx="0">
                  <c:v>SSP3 Baseline 7.2</c:v>
                </c:pt>
              </c:strCache>
            </c:strRef>
          </c:tx>
          <c:spPr>
            <a:ln w="19050" cap="rnd">
              <a:solidFill>
                <a:schemeClr val="accent5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'EV estimation'!$B$37:$N$37</c:f>
              <c:numCache>
                <c:formatCode>General</c:formatCode>
                <c:ptCount val="13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  <c:pt idx="6">
                  <c:v>2024</c:v>
                </c:pt>
                <c:pt idx="7">
                  <c:v>2025</c:v>
                </c:pt>
                <c:pt idx="8">
                  <c:v>2026</c:v>
                </c:pt>
                <c:pt idx="9">
                  <c:v>2027</c:v>
                </c:pt>
                <c:pt idx="10">
                  <c:v>2028</c:v>
                </c:pt>
                <c:pt idx="11">
                  <c:v>2029</c:v>
                </c:pt>
                <c:pt idx="12">
                  <c:v>2030</c:v>
                </c:pt>
              </c:numCache>
            </c:numRef>
          </c:cat>
          <c:val>
            <c:numRef>
              <c:f>'EV estimation'!$B$50:$N$50</c:f>
            </c:numRef>
          </c:val>
          <c:smooth val="0"/>
          <c:extLst>
            <c:ext xmlns:c16="http://schemas.microsoft.com/office/drawing/2014/chart" uri="{C3380CC4-5D6E-409C-BE32-E72D297353CC}">
              <c16:uniqueId val="{0000000A-D2E2-47CE-86B3-16685BDFEC69}"/>
            </c:ext>
          </c:extLst>
        </c:ser>
        <c:ser>
          <c:idx val="11"/>
          <c:order val="11"/>
          <c:tx>
            <c:strRef>
              <c:f>'EV estimation'!$A$51</c:f>
              <c:strCache>
                <c:ptCount val="1"/>
                <c:pt idx="0">
                  <c:v>SSP3, RCP2.6</c:v>
                </c:pt>
              </c:strCache>
            </c:strRef>
          </c:tx>
          <c:spPr>
            <a:ln w="19050" cap="rnd">
              <a:solidFill>
                <a:schemeClr val="accent6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'EV estimation'!$B$37:$N$37</c:f>
              <c:numCache>
                <c:formatCode>General</c:formatCode>
                <c:ptCount val="13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  <c:pt idx="6">
                  <c:v>2024</c:v>
                </c:pt>
                <c:pt idx="7">
                  <c:v>2025</c:v>
                </c:pt>
                <c:pt idx="8">
                  <c:v>2026</c:v>
                </c:pt>
                <c:pt idx="9">
                  <c:v>2027</c:v>
                </c:pt>
                <c:pt idx="10">
                  <c:v>2028</c:v>
                </c:pt>
                <c:pt idx="11">
                  <c:v>2029</c:v>
                </c:pt>
                <c:pt idx="12">
                  <c:v>2030</c:v>
                </c:pt>
              </c:numCache>
            </c:numRef>
          </c:cat>
          <c:val>
            <c:numRef>
              <c:f>'EV estimation'!$B$51:$N$51</c:f>
            </c:numRef>
          </c:val>
          <c:smooth val="0"/>
          <c:extLst>
            <c:ext xmlns:c16="http://schemas.microsoft.com/office/drawing/2014/chart" uri="{C3380CC4-5D6E-409C-BE32-E72D297353CC}">
              <c16:uniqueId val="{0000000B-D2E2-47CE-86B3-16685BDFEC69}"/>
            </c:ext>
          </c:extLst>
        </c:ser>
        <c:ser>
          <c:idx val="12"/>
          <c:order val="12"/>
          <c:tx>
            <c:strRef>
              <c:f>'EV estimation'!$A$52</c:f>
              <c:strCache>
                <c:ptCount val="1"/>
                <c:pt idx="0">
                  <c:v>SSP4 Baseline 5.8</c:v>
                </c:pt>
              </c:strCache>
            </c:strRef>
          </c:tx>
          <c:spPr>
            <a:ln w="19050" cap="rnd">
              <a:solidFill>
                <a:schemeClr val="accent1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'EV estimation'!$B$37:$N$37</c:f>
              <c:numCache>
                <c:formatCode>General</c:formatCode>
                <c:ptCount val="13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  <c:pt idx="6">
                  <c:v>2024</c:v>
                </c:pt>
                <c:pt idx="7">
                  <c:v>2025</c:v>
                </c:pt>
                <c:pt idx="8">
                  <c:v>2026</c:v>
                </c:pt>
                <c:pt idx="9">
                  <c:v>2027</c:v>
                </c:pt>
                <c:pt idx="10">
                  <c:v>2028</c:v>
                </c:pt>
                <c:pt idx="11">
                  <c:v>2029</c:v>
                </c:pt>
                <c:pt idx="12">
                  <c:v>2030</c:v>
                </c:pt>
              </c:numCache>
            </c:numRef>
          </c:cat>
          <c:val>
            <c:numRef>
              <c:f>'EV estimation'!$B$52:$N$52</c:f>
            </c:numRef>
          </c:val>
          <c:smooth val="0"/>
          <c:extLst>
            <c:ext xmlns:c16="http://schemas.microsoft.com/office/drawing/2014/chart" uri="{C3380CC4-5D6E-409C-BE32-E72D297353CC}">
              <c16:uniqueId val="{0000000C-D2E2-47CE-86B3-16685BDFEC69}"/>
            </c:ext>
          </c:extLst>
        </c:ser>
        <c:ser>
          <c:idx val="13"/>
          <c:order val="13"/>
          <c:tx>
            <c:strRef>
              <c:f>'EV estimation'!$A$53</c:f>
              <c:strCache>
                <c:ptCount val="1"/>
                <c:pt idx="0">
                  <c:v>SSP4, RCP2.6</c:v>
                </c:pt>
              </c:strCache>
            </c:strRef>
          </c:tx>
          <c:spPr>
            <a:ln w="19050" cap="rnd">
              <a:solidFill>
                <a:schemeClr val="accent2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'EV estimation'!$B$37:$N$37</c:f>
              <c:numCache>
                <c:formatCode>General</c:formatCode>
                <c:ptCount val="13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  <c:pt idx="6">
                  <c:v>2024</c:v>
                </c:pt>
                <c:pt idx="7">
                  <c:v>2025</c:v>
                </c:pt>
                <c:pt idx="8">
                  <c:v>2026</c:v>
                </c:pt>
                <c:pt idx="9">
                  <c:v>2027</c:v>
                </c:pt>
                <c:pt idx="10">
                  <c:v>2028</c:v>
                </c:pt>
                <c:pt idx="11">
                  <c:v>2029</c:v>
                </c:pt>
                <c:pt idx="12">
                  <c:v>2030</c:v>
                </c:pt>
              </c:numCache>
            </c:numRef>
          </c:cat>
          <c:val>
            <c:numRef>
              <c:f>'EV estimation'!$B$53:$N$53</c:f>
            </c:numRef>
          </c:val>
          <c:smooth val="0"/>
          <c:extLst>
            <c:ext xmlns:c16="http://schemas.microsoft.com/office/drawing/2014/chart" uri="{C3380CC4-5D6E-409C-BE32-E72D297353CC}">
              <c16:uniqueId val="{0000000D-D2E2-47CE-86B3-16685BDFEC69}"/>
            </c:ext>
          </c:extLst>
        </c:ser>
        <c:ser>
          <c:idx val="14"/>
          <c:order val="14"/>
          <c:tx>
            <c:strRef>
              <c:f>'EV estimation'!$A$54</c:f>
              <c:strCache>
                <c:ptCount val="1"/>
                <c:pt idx="0">
                  <c:v>SSP5 Baseline 8.5</c:v>
                </c:pt>
              </c:strCache>
            </c:strRef>
          </c:tx>
          <c:spPr>
            <a:ln w="19050" cap="rnd">
              <a:solidFill>
                <a:schemeClr val="tx1">
                  <a:lumMod val="95000"/>
                  <a:lumOff val="5000"/>
                </a:schemeClr>
              </a:solidFill>
              <a:prstDash val="dash"/>
              <a:round/>
            </a:ln>
            <a:effectLst/>
          </c:spPr>
          <c:marker>
            <c:symbol val="none"/>
          </c:marker>
          <c:cat>
            <c:numRef>
              <c:f>'EV estimation'!$B$37:$N$37</c:f>
              <c:numCache>
                <c:formatCode>General</c:formatCode>
                <c:ptCount val="13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  <c:pt idx="6">
                  <c:v>2024</c:v>
                </c:pt>
                <c:pt idx="7">
                  <c:v>2025</c:v>
                </c:pt>
                <c:pt idx="8">
                  <c:v>2026</c:v>
                </c:pt>
                <c:pt idx="9">
                  <c:v>2027</c:v>
                </c:pt>
                <c:pt idx="10">
                  <c:v>2028</c:v>
                </c:pt>
                <c:pt idx="11">
                  <c:v>2029</c:v>
                </c:pt>
                <c:pt idx="12">
                  <c:v>2030</c:v>
                </c:pt>
              </c:numCache>
            </c:numRef>
          </c:cat>
          <c:val>
            <c:numRef>
              <c:f>'EV estimation'!$B$54:$N$54</c:f>
              <c:numCache>
                <c:formatCode>General</c:formatCode>
                <c:ptCount val="13"/>
                <c:pt idx="0" formatCode="0.000">
                  <c:v>0.13</c:v>
                </c:pt>
                <c:pt idx="1">
                  <c:v>0.54231463053883466</c:v>
                </c:pt>
                <c:pt idx="2" formatCode="0.000">
                  <c:v>0.95462926107766932</c:v>
                </c:pt>
                <c:pt idx="3" formatCode="0.000">
                  <c:v>1.0673072721553312</c:v>
                </c:pt>
                <c:pt idx="4" formatCode="0.000">
                  <c:v>1.1799852832329929</c:v>
                </c:pt>
                <c:pt idx="5" formatCode="0.000">
                  <c:v>1.2926632943106546</c:v>
                </c:pt>
                <c:pt idx="6" formatCode="0.000">
                  <c:v>1.4053413053883164</c:v>
                </c:pt>
                <c:pt idx="7" formatCode="0.000">
                  <c:v>1.5180193164659783</c:v>
                </c:pt>
                <c:pt idx="8" formatCode="0.000">
                  <c:v>1.6700381018741046</c:v>
                </c:pt>
                <c:pt idx="9" formatCode="0.000">
                  <c:v>1.8220568872822309</c:v>
                </c:pt>
                <c:pt idx="10" formatCode="0.000">
                  <c:v>1.9740756726903572</c:v>
                </c:pt>
                <c:pt idx="11" formatCode="0.000">
                  <c:v>2.1260944580984833</c:v>
                </c:pt>
                <c:pt idx="12" formatCode="0.000">
                  <c:v>2.2781132435066094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E-D2E2-47CE-86B3-16685BDFEC69}"/>
            </c:ext>
          </c:extLst>
        </c:ser>
        <c:ser>
          <c:idx val="15"/>
          <c:order val="15"/>
          <c:tx>
            <c:strRef>
              <c:f>'EV estimation'!$A$55</c:f>
              <c:strCache>
                <c:ptCount val="1"/>
                <c:pt idx="0">
                  <c:v>SSP5, RCP2.6</c:v>
                </c:pt>
              </c:strCache>
            </c:strRef>
          </c:tx>
          <c:spPr>
            <a:ln w="19050" cap="rnd">
              <a:solidFill>
                <a:schemeClr val="tx1">
                  <a:lumMod val="95000"/>
                  <a:lumOff val="5000"/>
                </a:schemeClr>
              </a:solidFill>
              <a:prstDash val="dash"/>
              <a:round/>
            </a:ln>
            <a:effectLst/>
          </c:spPr>
          <c:marker>
            <c:symbol val="none"/>
          </c:marker>
          <c:cat>
            <c:numRef>
              <c:f>'EV estimation'!$B$37:$N$37</c:f>
              <c:numCache>
                <c:formatCode>General</c:formatCode>
                <c:ptCount val="13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  <c:pt idx="6">
                  <c:v>2024</c:v>
                </c:pt>
                <c:pt idx="7">
                  <c:v>2025</c:v>
                </c:pt>
                <c:pt idx="8">
                  <c:v>2026</c:v>
                </c:pt>
                <c:pt idx="9">
                  <c:v>2027</c:v>
                </c:pt>
                <c:pt idx="10">
                  <c:v>2028</c:v>
                </c:pt>
                <c:pt idx="11">
                  <c:v>2029</c:v>
                </c:pt>
                <c:pt idx="12">
                  <c:v>2030</c:v>
                </c:pt>
              </c:numCache>
            </c:numRef>
          </c:cat>
          <c:val>
            <c:numRef>
              <c:f>'EV estimation'!$B$55:$N$55</c:f>
              <c:numCache>
                <c:formatCode>General</c:formatCode>
                <c:ptCount val="13"/>
                <c:pt idx="0" formatCode="0.000">
                  <c:v>0.13</c:v>
                </c:pt>
                <c:pt idx="1">
                  <c:v>0.97440139254995362</c:v>
                </c:pt>
                <c:pt idx="2" formatCode="0.000">
                  <c:v>1.8188027850999073</c:v>
                </c:pt>
                <c:pt idx="3" formatCode="0.000">
                  <c:v>2.192141360826922</c:v>
                </c:pt>
                <c:pt idx="4" formatCode="0.000">
                  <c:v>2.5654799365539365</c:v>
                </c:pt>
                <c:pt idx="5" formatCode="0.000">
                  <c:v>2.9388185122809514</c:v>
                </c:pt>
                <c:pt idx="6" formatCode="0.000">
                  <c:v>3.3121570880079663</c:v>
                </c:pt>
                <c:pt idx="7" formatCode="0.000">
                  <c:v>3.6854956637349807</c:v>
                </c:pt>
                <c:pt idx="8" formatCode="0.000">
                  <c:v>4.204351699394179</c:v>
                </c:pt>
                <c:pt idx="9" formatCode="0.000">
                  <c:v>4.7232077350533768</c:v>
                </c:pt>
                <c:pt idx="10" formatCode="0.000">
                  <c:v>5.2420637707125746</c:v>
                </c:pt>
                <c:pt idx="11" formatCode="0.000">
                  <c:v>5.7609198063717724</c:v>
                </c:pt>
                <c:pt idx="12" formatCode="0.000">
                  <c:v>6.2797758420309711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F-D2E2-47CE-86B3-16685BDFEC69}"/>
            </c:ext>
          </c:extLst>
        </c:ser>
        <c:ser>
          <c:idx val="16"/>
          <c:order val="16"/>
          <c:tx>
            <c:strRef>
              <c:f>'EV estimation'!$A$44</c:f>
              <c:strCache>
                <c:ptCount val="1"/>
                <c:pt idx="0">
                  <c:v>Mckinsey baseline</c:v>
                </c:pt>
              </c:strCache>
            </c:strRef>
          </c:tx>
          <c:spPr>
            <a:ln w="19050" cap="rnd">
              <a:solidFill>
                <a:schemeClr val="accent5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'EV estimation'!$B$44:$N$44</c:f>
              <c:numCache>
                <c:formatCode>0.00</c:formatCode>
                <c:ptCount val="13"/>
                <c:pt idx="0">
                  <c:v>0.58196794175196964</c:v>
                </c:pt>
                <c:pt idx="1">
                  <c:v>0.80086829000720805</c:v>
                </c:pt>
                <c:pt idx="2">
                  <c:v>1.0197686382624465</c:v>
                </c:pt>
                <c:pt idx="3">
                  <c:v>1.2266791676165636</c:v>
                </c:pt>
                <c:pt idx="4">
                  <c:v>1.4335896969706807</c:v>
                </c:pt>
                <c:pt idx="5">
                  <c:v>1.6405002263247979</c:v>
                </c:pt>
                <c:pt idx="6">
                  <c:v>1.847410755678915</c:v>
                </c:pt>
                <c:pt idx="7">
                  <c:v>2.0543212850330317</c:v>
                </c:pt>
                <c:pt idx="8">
                  <c:v>2.4418196511242938</c:v>
                </c:pt>
                <c:pt idx="9">
                  <c:v>2.8293180172155559</c:v>
                </c:pt>
                <c:pt idx="10">
                  <c:v>3.216816383306818</c:v>
                </c:pt>
                <c:pt idx="11">
                  <c:v>3.6043147493980801</c:v>
                </c:pt>
                <c:pt idx="12">
                  <c:v>3.991813115489343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0-D2E2-47CE-86B3-16685BDFEC69}"/>
            </c:ext>
          </c:extLst>
        </c:ser>
        <c:ser>
          <c:idx val="17"/>
          <c:order val="17"/>
          <c:tx>
            <c:strRef>
              <c:f>'EV estimation'!$A$45</c:f>
              <c:strCache>
                <c:ptCount val="1"/>
                <c:pt idx="0">
                  <c:v>Mckinsey aggressive</c:v>
                </c:pt>
              </c:strCache>
            </c:strRef>
          </c:tx>
          <c:spPr>
            <a:ln w="19050" cap="rnd">
              <a:solidFill>
                <a:schemeClr val="accent6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'EV estimation'!$B$45:$N$45</c:f>
              <c:numCache>
                <c:formatCode>0.00</c:formatCode>
                <c:ptCount val="13"/>
                <c:pt idx="0">
                  <c:v>0.58196794175196964</c:v>
                </c:pt>
                <c:pt idx="1">
                  <c:v>1.1407911694280233</c:v>
                </c:pt>
                <c:pt idx="2">
                  <c:v>1.6996143971040771</c:v>
                </c:pt>
                <c:pt idx="3">
                  <c:v>1.9285804889231781</c:v>
                </c:pt>
                <c:pt idx="4">
                  <c:v>2.111753362378459</c:v>
                </c:pt>
                <c:pt idx="5">
                  <c:v>2.2582916611426835</c:v>
                </c:pt>
                <c:pt idx="6">
                  <c:v>2.3755223001540635</c:v>
                </c:pt>
                <c:pt idx="7">
                  <c:v>2.8444448561995825</c:v>
                </c:pt>
                <c:pt idx="8">
                  <c:v>3.3400393824234906</c:v>
                </c:pt>
                <c:pt idx="9">
                  <c:v>3.8356339086473987</c:v>
                </c:pt>
                <c:pt idx="10">
                  <c:v>4.3312284348713073</c:v>
                </c:pt>
                <c:pt idx="11">
                  <c:v>4.8268229610952158</c:v>
                </c:pt>
                <c:pt idx="12">
                  <c:v>5.3224174873191235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1-D2E2-47CE-86B3-16685BDFEC6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98773096"/>
        <c:axId val="498781624"/>
      </c:lineChart>
      <c:catAx>
        <c:axId val="4987730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8781624"/>
        <c:crosses val="autoZero"/>
        <c:auto val="1"/>
        <c:lblAlgn val="ctr"/>
        <c:lblOffset val="100"/>
        <c:noMultiLvlLbl val="0"/>
      </c:catAx>
      <c:valAx>
        <c:axId val="4987816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EV demand (millions)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8773096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l"/>
      <c:layout>
        <c:manualLayout>
          <c:xMode val="edge"/>
          <c:yMode val="edge"/>
          <c:x val="1.0705431756244343E-2"/>
          <c:y val="0.1188157658797027"/>
          <c:w val="0.1927786945611068"/>
          <c:h val="0.7774496287244819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Baseline Without Recycling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SSP 2 Baseline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Cobalt!$P$44:$V$44</c:f>
              <c:numCache>
                <c:formatCode>General</c:formatCode>
                <c:ptCount val="7"/>
                <c:pt idx="0">
                  <c:v>2020</c:v>
                </c:pt>
                <c:pt idx="1">
                  <c:v>2025</c:v>
                </c:pt>
                <c:pt idx="2">
                  <c:v>2030</c:v>
                </c:pt>
                <c:pt idx="3">
                  <c:v>2035</c:v>
                </c:pt>
                <c:pt idx="4">
                  <c:v>2040</c:v>
                </c:pt>
                <c:pt idx="5">
                  <c:v>2045</c:v>
                </c:pt>
                <c:pt idx="6">
                  <c:v>2050</c:v>
                </c:pt>
              </c:numCache>
            </c:numRef>
          </c:cat>
          <c:val>
            <c:numRef>
              <c:f>Cobalt!$P$47:$V$47</c:f>
              <c:numCache>
                <c:formatCode>General</c:formatCode>
                <c:ptCount val="7"/>
                <c:pt idx="0">
                  <c:v>10.402387334904677</c:v>
                </c:pt>
                <c:pt idx="1">
                  <c:v>16.834850642645829</c:v>
                </c:pt>
                <c:pt idx="2">
                  <c:v>23.879660690701037</c:v>
                </c:pt>
                <c:pt idx="3">
                  <c:v>31.253073273993962</c:v>
                </c:pt>
                <c:pt idx="4">
                  <c:v>38.737541244223209</c:v>
                </c:pt>
                <c:pt idx="5">
                  <c:v>46.039945308704475</c:v>
                </c:pt>
                <c:pt idx="6">
                  <c:v>52.793699572848041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EC3-4DD2-A20A-66182CAECFCF}"/>
            </c:ext>
          </c:extLst>
        </c:ser>
        <c:ser>
          <c:idx val="1"/>
          <c:order val="1"/>
          <c:tx>
            <c:v>SSP 5 Baseline</c:v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Cobalt!$P$44:$V$44</c:f>
              <c:numCache>
                <c:formatCode>General</c:formatCode>
                <c:ptCount val="7"/>
                <c:pt idx="0">
                  <c:v>2020</c:v>
                </c:pt>
                <c:pt idx="1">
                  <c:v>2025</c:v>
                </c:pt>
                <c:pt idx="2">
                  <c:v>2030</c:v>
                </c:pt>
                <c:pt idx="3">
                  <c:v>2035</c:v>
                </c:pt>
                <c:pt idx="4">
                  <c:v>2040</c:v>
                </c:pt>
                <c:pt idx="5">
                  <c:v>2045</c:v>
                </c:pt>
                <c:pt idx="6">
                  <c:v>2050</c:v>
                </c:pt>
              </c:numCache>
            </c:numRef>
          </c:cat>
          <c:val>
            <c:numRef>
              <c:f>Cobalt!$P$48:$V$48</c:f>
              <c:numCache>
                <c:formatCode>General</c:formatCode>
                <c:ptCount val="7"/>
                <c:pt idx="0">
                  <c:v>8.1678942276390281</c:v>
                </c:pt>
                <c:pt idx="1">
                  <c:v>12.246620835589273</c:v>
                </c:pt>
                <c:pt idx="2">
                  <c:v>17.247595366588534</c:v>
                </c:pt>
                <c:pt idx="3">
                  <c:v>23.103455779903623</c:v>
                </c:pt>
                <c:pt idx="4">
                  <c:v>29.559207186577996</c:v>
                </c:pt>
                <c:pt idx="5">
                  <c:v>36.512659828271559</c:v>
                </c:pt>
                <c:pt idx="6">
                  <c:v>43.761755201142975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EC3-4DD2-A20A-66182CAECF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95914904"/>
        <c:axId val="795915232"/>
      </c:barChart>
      <c:lineChart>
        <c:grouping val="standard"/>
        <c:varyColors val="0"/>
        <c:ser>
          <c:idx val="2"/>
          <c:order val="2"/>
          <c:tx>
            <c:v>SSP 2-Baseline Supply</c:v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dLbl>
              <c:idx val="6"/>
              <c:layout>
                <c:manualLayout>
                  <c:x val="0"/>
                  <c:y val="1.26949008814792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EC3-4DD2-A20A-66182CAECFC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Cobalt!$P$51:$V$51</c:f>
              <c:numCache>
                <c:formatCode>General</c:formatCode>
                <c:ptCount val="7"/>
                <c:pt idx="0">
                  <c:v>6.3278844083351364</c:v>
                </c:pt>
                <c:pt idx="1">
                  <c:v>9.1368904019148172</c:v>
                </c:pt>
                <c:pt idx="2">
                  <c:v>12.969664368078762</c:v>
                </c:pt>
                <c:pt idx="3">
                  <c:v>14.399521614489274</c:v>
                </c:pt>
                <c:pt idx="4">
                  <c:v>15.812203717452347</c:v>
                </c:pt>
                <c:pt idx="5">
                  <c:v>17.234089662879381</c:v>
                </c:pt>
                <c:pt idx="6">
                  <c:v>18.645803691110434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4EC3-4DD2-A20A-66182CAECFCF}"/>
            </c:ext>
          </c:extLst>
        </c:ser>
        <c:ser>
          <c:idx val="3"/>
          <c:order val="3"/>
          <c:tx>
            <c:v>SSP 5-Baseline Supply</c:v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dLbls>
            <c:dLbl>
              <c:idx val="6"/>
              <c:layout>
                <c:manualLayout>
                  <c:x val="0"/>
                  <c:y val="-3.3853069017278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EC3-4DD2-A20A-66182CAECFC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Cobalt!$P$52:$V$52</c:f>
              <c:numCache>
                <c:formatCode>General</c:formatCode>
                <c:ptCount val="7"/>
                <c:pt idx="0">
                  <c:v>6.7735110108772405</c:v>
                </c:pt>
                <c:pt idx="1">
                  <c:v>10.440840984491961</c:v>
                </c:pt>
                <c:pt idx="2">
                  <c:v>15.386646815584909</c:v>
                </c:pt>
                <c:pt idx="3">
                  <c:v>17.582938423653751</c:v>
                </c:pt>
                <c:pt idx="4">
                  <c:v>19.967215876495704</c:v>
                </c:pt>
                <c:pt idx="5">
                  <c:v>22.853947245941995</c:v>
                </c:pt>
                <c:pt idx="6">
                  <c:v>26.136035279045949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4EC3-4DD2-A20A-66182CAECF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95914904"/>
        <c:axId val="795915232"/>
      </c:lineChart>
      <c:catAx>
        <c:axId val="7959149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95915232"/>
        <c:crosses val="autoZero"/>
        <c:auto val="1"/>
        <c:lblAlgn val="ctr"/>
        <c:lblOffset val="100"/>
        <c:noMultiLvlLbl val="0"/>
      </c:catAx>
      <c:valAx>
        <c:axId val="7959152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959149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Baseline With Recycling (CR 1)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SSP 2 Baseline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Cobalt!$P$44:$V$44</c:f>
              <c:numCache>
                <c:formatCode>General</c:formatCode>
                <c:ptCount val="7"/>
                <c:pt idx="0">
                  <c:v>2020</c:v>
                </c:pt>
                <c:pt idx="1">
                  <c:v>2025</c:v>
                </c:pt>
                <c:pt idx="2">
                  <c:v>2030</c:v>
                </c:pt>
                <c:pt idx="3">
                  <c:v>2035</c:v>
                </c:pt>
                <c:pt idx="4">
                  <c:v>2040</c:v>
                </c:pt>
                <c:pt idx="5">
                  <c:v>2045</c:v>
                </c:pt>
                <c:pt idx="6">
                  <c:v>2050</c:v>
                </c:pt>
              </c:numCache>
            </c:numRef>
          </c:cat>
          <c:val>
            <c:numRef>
              <c:f>Cobalt!$P$47:$V$47</c:f>
              <c:numCache>
                <c:formatCode>General</c:formatCode>
                <c:ptCount val="7"/>
                <c:pt idx="0">
                  <c:v>10.402387334904677</c:v>
                </c:pt>
                <c:pt idx="1">
                  <c:v>16.834850642645829</c:v>
                </c:pt>
                <c:pt idx="2">
                  <c:v>23.879660690701037</c:v>
                </c:pt>
                <c:pt idx="3">
                  <c:v>31.253073273993962</c:v>
                </c:pt>
                <c:pt idx="4">
                  <c:v>38.737541244223209</c:v>
                </c:pt>
                <c:pt idx="5">
                  <c:v>46.039945308704475</c:v>
                </c:pt>
                <c:pt idx="6">
                  <c:v>52.793699572848041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4E2-4759-8825-8CB8B999A9C1}"/>
            </c:ext>
          </c:extLst>
        </c:ser>
        <c:ser>
          <c:idx val="1"/>
          <c:order val="1"/>
          <c:tx>
            <c:v>SSP 5 Baseline</c:v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Cobalt!$P$44:$V$44</c:f>
              <c:numCache>
                <c:formatCode>General</c:formatCode>
                <c:ptCount val="7"/>
                <c:pt idx="0">
                  <c:v>2020</c:v>
                </c:pt>
                <c:pt idx="1">
                  <c:v>2025</c:v>
                </c:pt>
                <c:pt idx="2">
                  <c:v>2030</c:v>
                </c:pt>
                <c:pt idx="3">
                  <c:v>2035</c:v>
                </c:pt>
                <c:pt idx="4">
                  <c:v>2040</c:v>
                </c:pt>
                <c:pt idx="5">
                  <c:v>2045</c:v>
                </c:pt>
                <c:pt idx="6">
                  <c:v>2050</c:v>
                </c:pt>
              </c:numCache>
            </c:numRef>
          </c:cat>
          <c:val>
            <c:numRef>
              <c:f>Cobalt!$P$48:$V$48</c:f>
              <c:numCache>
                <c:formatCode>General</c:formatCode>
                <c:ptCount val="7"/>
                <c:pt idx="0">
                  <c:v>8.1678942276390281</c:v>
                </c:pt>
                <c:pt idx="1">
                  <c:v>12.246620835589273</c:v>
                </c:pt>
                <c:pt idx="2">
                  <c:v>17.247595366588534</c:v>
                </c:pt>
                <c:pt idx="3">
                  <c:v>23.103455779903623</c:v>
                </c:pt>
                <c:pt idx="4">
                  <c:v>29.559207186577996</c:v>
                </c:pt>
                <c:pt idx="5">
                  <c:v>36.512659828271559</c:v>
                </c:pt>
                <c:pt idx="6">
                  <c:v>43.761755201142975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4E2-4759-8825-8CB8B999A9C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95914904"/>
        <c:axId val="795915232"/>
      </c:barChart>
      <c:lineChart>
        <c:grouping val="standard"/>
        <c:varyColors val="0"/>
        <c:ser>
          <c:idx val="2"/>
          <c:order val="2"/>
          <c:tx>
            <c:v>SSP 2-Baseline Supply</c:v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dLbl>
              <c:idx val="6"/>
              <c:layout>
                <c:manualLayout>
                  <c:x val="-1.115010966835228E-2"/>
                  <c:y val="-4.20929514008703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4E2-4759-8825-8CB8B999A9C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Cobalt!$P$63:$V$63</c:f>
              <c:numCache>
                <c:formatCode>General</c:formatCode>
                <c:ptCount val="7"/>
                <c:pt idx="0">
                  <c:v>6.3278844083351364</c:v>
                </c:pt>
                <c:pt idx="1">
                  <c:v>9.1368904019148172</c:v>
                </c:pt>
                <c:pt idx="2">
                  <c:v>23.372051702983441</c:v>
                </c:pt>
                <c:pt idx="3">
                  <c:v>31.234372257135103</c:v>
                </c:pt>
                <c:pt idx="4">
                  <c:v>39.691864408153386</c:v>
                </c:pt>
                <c:pt idx="5">
                  <c:v>48.487162936873347</c:v>
                </c:pt>
                <c:pt idx="6">
                  <c:v>57.383344935333639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4E2-4759-8825-8CB8B999A9C1}"/>
            </c:ext>
          </c:extLst>
        </c:ser>
        <c:ser>
          <c:idx val="3"/>
          <c:order val="3"/>
          <c:tx>
            <c:v>SSP 5-Baseline Supply</c:v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dLbls>
            <c:dLbl>
              <c:idx val="6"/>
              <c:layout>
                <c:manualLayout>
                  <c:x val="0"/>
                  <c:y val="3.27389622006769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34E2-4759-8825-8CB8B999A9C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Cobalt!$P$64:$V$64</c:f>
              <c:numCache>
                <c:formatCode>General</c:formatCode>
                <c:ptCount val="7"/>
                <c:pt idx="0">
                  <c:v>6.7735110108772405</c:v>
                </c:pt>
                <c:pt idx="1">
                  <c:v>10.440840984491961</c:v>
                </c:pt>
                <c:pt idx="2">
                  <c:v>23.554541043223935</c:v>
                </c:pt>
                <c:pt idx="3">
                  <c:v>29.829559259243023</c:v>
                </c:pt>
                <c:pt idx="4">
                  <c:v>37.214811243084242</c:v>
                </c:pt>
                <c:pt idx="5">
                  <c:v>45.957403025845622</c:v>
                </c:pt>
                <c:pt idx="6">
                  <c:v>55.695242465623949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34E2-4759-8825-8CB8B999A9C1}"/>
            </c:ext>
          </c:extLst>
        </c:ser>
        <c:ser>
          <c:idx val="4"/>
          <c:order val="4"/>
          <c:tx>
            <c:v>SSP 2 Baseline supply without rec.</c:v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val>
            <c:numRef>
              <c:f>Cobalt!$P$51:$V$51</c:f>
              <c:numCache>
                <c:formatCode>General</c:formatCode>
                <c:ptCount val="7"/>
                <c:pt idx="0">
                  <c:v>6.3278844083351364</c:v>
                </c:pt>
                <c:pt idx="1">
                  <c:v>9.1368904019148172</c:v>
                </c:pt>
                <c:pt idx="2">
                  <c:v>12.969664368078762</c:v>
                </c:pt>
                <c:pt idx="3">
                  <c:v>14.399521614489274</c:v>
                </c:pt>
                <c:pt idx="4">
                  <c:v>15.812203717452347</c:v>
                </c:pt>
                <c:pt idx="5">
                  <c:v>17.234089662879381</c:v>
                </c:pt>
                <c:pt idx="6">
                  <c:v>18.645803691110434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34E2-4759-8825-8CB8B999A9C1}"/>
            </c:ext>
          </c:extLst>
        </c:ser>
        <c:ser>
          <c:idx val="5"/>
          <c:order val="5"/>
          <c:tx>
            <c:v>SSP 5 baseline supply without rec.</c:v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val>
            <c:numRef>
              <c:f>Cobalt!$P$52:$V$52</c:f>
              <c:numCache>
                <c:formatCode>General</c:formatCode>
                <c:ptCount val="7"/>
                <c:pt idx="0">
                  <c:v>6.7735110108772405</c:v>
                </c:pt>
                <c:pt idx="1">
                  <c:v>10.440840984491961</c:v>
                </c:pt>
                <c:pt idx="2">
                  <c:v>15.386646815584909</c:v>
                </c:pt>
                <c:pt idx="3">
                  <c:v>17.582938423653751</c:v>
                </c:pt>
                <c:pt idx="4">
                  <c:v>19.967215876495704</c:v>
                </c:pt>
                <c:pt idx="5">
                  <c:v>22.853947245941995</c:v>
                </c:pt>
                <c:pt idx="6">
                  <c:v>26.136035279045949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34E2-4759-8825-8CB8B999A9C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95914904"/>
        <c:axId val="795915232"/>
      </c:lineChart>
      <c:catAx>
        <c:axId val="7959149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95915232"/>
        <c:crosses val="autoZero"/>
        <c:auto val="1"/>
        <c:lblAlgn val="ctr"/>
        <c:lblOffset val="100"/>
        <c:noMultiLvlLbl val="0"/>
      </c:catAx>
      <c:valAx>
        <c:axId val="7959152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959149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Baseline With Recycling (CR 0.6)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SSP 2 Baseline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Cobalt!$P$44:$V$44</c:f>
              <c:numCache>
                <c:formatCode>General</c:formatCode>
                <c:ptCount val="7"/>
                <c:pt idx="0">
                  <c:v>2020</c:v>
                </c:pt>
                <c:pt idx="1">
                  <c:v>2025</c:v>
                </c:pt>
                <c:pt idx="2">
                  <c:v>2030</c:v>
                </c:pt>
                <c:pt idx="3">
                  <c:v>2035</c:v>
                </c:pt>
                <c:pt idx="4">
                  <c:v>2040</c:v>
                </c:pt>
                <c:pt idx="5">
                  <c:v>2045</c:v>
                </c:pt>
                <c:pt idx="6">
                  <c:v>2050</c:v>
                </c:pt>
              </c:numCache>
            </c:numRef>
          </c:cat>
          <c:val>
            <c:numRef>
              <c:f>Cobalt!$P$47:$V$47</c:f>
              <c:numCache>
                <c:formatCode>General</c:formatCode>
                <c:ptCount val="7"/>
                <c:pt idx="0">
                  <c:v>10.402387334904677</c:v>
                </c:pt>
                <c:pt idx="1">
                  <c:v>16.834850642645829</c:v>
                </c:pt>
                <c:pt idx="2">
                  <c:v>23.879660690701037</c:v>
                </c:pt>
                <c:pt idx="3">
                  <c:v>31.253073273993962</c:v>
                </c:pt>
                <c:pt idx="4">
                  <c:v>38.737541244223209</c:v>
                </c:pt>
                <c:pt idx="5">
                  <c:v>46.039945308704475</c:v>
                </c:pt>
                <c:pt idx="6">
                  <c:v>52.793699572848041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991-4D8E-AA28-304C17C3196B}"/>
            </c:ext>
          </c:extLst>
        </c:ser>
        <c:ser>
          <c:idx val="1"/>
          <c:order val="1"/>
          <c:tx>
            <c:v>SSP 5 Baseline</c:v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Cobalt!$P$44:$V$44</c:f>
              <c:numCache>
                <c:formatCode>General</c:formatCode>
                <c:ptCount val="7"/>
                <c:pt idx="0">
                  <c:v>2020</c:v>
                </c:pt>
                <c:pt idx="1">
                  <c:v>2025</c:v>
                </c:pt>
                <c:pt idx="2">
                  <c:v>2030</c:v>
                </c:pt>
                <c:pt idx="3">
                  <c:v>2035</c:v>
                </c:pt>
                <c:pt idx="4">
                  <c:v>2040</c:v>
                </c:pt>
                <c:pt idx="5">
                  <c:v>2045</c:v>
                </c:pt>
                <c:pt idx="6">
                  <c:v>2050</c:v>
                </c:pt>
              </c:numCache>
            </c:numRef>
          </c:cat>
          <c:val>
            <c:numRef>
              <c:f>Cobalt!$P$48:$V$48</c:f>
              <c:numCache>
                <c:formatCode>General</c:formatCode>
                <c:ptCount val="7"/>
                <c:pt idx="0">
                  <c:v>8.1678942276390281</c:v>
                </c:pt>
                <c:pt idx="1">
                  <c:v>12.246620835589273</c:v>
                </c:pt>
                <c:pt idx="2">
                  <c:v>17.247595366588534</c:v>
                </c:pt>
                <c:pt idx="3">
                  <c:v>23.103455779903623</c:v>
                </c:pt>
                <c:pt idx="4">
                  <c:v>29.559207186577996</c:v>
                </c:pt>
                <c:pt idx="5">
                  <c:v>36.512659828271559</c:v>
                </c:pt>
                <c:pt idx="6">
                  <c:v>43.761755201142975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991-4D8E-AA28-304C17C3196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95914904"/>
        <c:axId val="795915232"/>
      </c:barChart>
      <c:lineChart>
        <c:grouping val="standard"/>
        <c:varyColors val="0"/>
        <c:ser>
          <c:idx val="2"/>
          <c:order val="2"/>
          <c:tx>
            <c:v>SSP 2-Baseline Supply</c:v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val>
            <c:numRef>
              <c:f>Cobalt!$P$63:$V$63</c:f>
              <c:numCache>
                <c:formatCode>General</c:formatCode>
                <c:ptCount val="7"/>
                <c:pt idx="0">
                  <c:v>6.3278844083351364</c:v>
                </c:pt>
                <c:pt idx="1">
                  <c:v>9.1368904019148172</c:v>
                </c:pt>
                <c:pt idx="2">
                  <c:v>19.211096769021569</c:v>
                </c:pt>
                <c:pt idx="3">
                  <c:v>24.500432000076771</c:v>
                </c:pt>
                <c:pt idx="4">
                  <c:v>30.140000131872966</c:v>
                </c:pt>
                <c:pt idx="5">
                  <c:v>35.985933627275756</c:v>
                </c:pt>
                <c:pt idx="6">
                  <c:v>41.888328437644361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0991-4D8E-AA28-304C17C3196B}"/>
            </c:ext>
          </c:extLst>
        </c:ser>
        <c:ser>
          <c:idx val="3"/>
          <c:order val="3"/>
          <c:tx>
            <c:v>SSP 5-Baseline Supply</c:v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dLbls>
            <c:dLbl>
              <c:idx val="6"/>
              <c:layout>
                <c:manualLayout>
                  <c:x val="-8.3625822512643118E-3"/>
                  <c:y val="-2.33849730004835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0991-4D8E-AA28-304C17C3196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Cobalt!$P$64:$V$64</c:f>
              <c:numCache>
                <c:formatCode>General</c:formatCode>
                <c:ptCount val="7"/>
                <c:pt idx="0">
                  <c:v>6.7735110108772405</c:v>
                </c:pt>
                <c:pt idx="1">
                  <c:v>10.440840984491961</c:v>
                </c:pt>
                <c:pt idx="2">
                  <c:v>20.287383352168327</c:v>
                </c:pt>
                <c:pt idx="3">
                  <c:v>24.930910925007314</c:v>
                </c:pt>
                <c:pt idx="4">
                  <c:v>30.315773096448822</c:v>
                </c:pt>
                <c:pt idx="5">
                  <c:v>36.71602071388417</c:v>
                </c:pt>
                <c:pt idx="6">
                  <c:v>43.871559590992746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0991-4D8E-AA28-304C17C3196B}"/>
            </c:ext>
          </c:extLst>
        </c:ser>
        <c:ser>
          <c:idx val="4"/>
          <c:order val="4"/>
          <c:tx>
            <c:v>SSP 2 Baseline supply without rec.</c:v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val>
            <c:numRef>
              <c:f>Cobalt!$P$51:$V$51</c:f>
              <c:numCache>
                <c:formatCode>General</c:formatCode>
                <c:ptCount val="7"/>
                <c:pt idx="0">
                  <c:v>6.3278844083351364</c:v>
                </c:pt>
                <c:pt idx="1">
                  <c:v>9.1368904019148172</c:v>
                </c:pt>
                <c:pt idx="2">
                  <c:v>12.969664368078762</c:v>
                </c:pt>
                <c:pt idx="3">
                  <c:v>14.399521614489274</c:v>
                </c:pt>
                <c:pt idx="4">
                  <c:v>15.812203717452347</c:v>
                </c:pt>
                <c:pt idx="5">
                  <c:v>17.234089662879381</c:v>
                </c:pt>
                <c:pt idx="6">
                  <c:v>18.645803691110434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0991-4D8E-AA28-304C17C3196B}"/>
            </c:ext>
          </c:extLst>
        </c:ser>
        <c:ser>
          <c:idx val="5"/>
          <c:order val="5"/>
          <c:tx>
            <c:v>SSP 5 baseline supply without rec.</c:v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val>
            <c:numRef>
              <c:f>Cobalt!$P$52:$V$52</c:f>
              <c:numCache>
                <c:formatCode>General</c:formatCode>
                <c:ptCount val="7"/>
                <c:pt idx="0">
                  <c:v>6.7735110108772405</c:v>
                </c:pt>
                <c:pt idx="1">
                  <c:v>10.440840984491961</c:v>
                </c:pt>
                <c:pt idx="2">
                  <c:v>15.386646815584909</c:v>
                </c:pt>
                <c:pt idx="3">
                  <c:v>17.582938423653751</c:v>
                </c:pt>
                <c:pt idx="4">
                  <c:v>19.967215876495704</c:v>
                </c:pt>
                <c:pt idx="5">
                  <c:v>22.853947245941995</c:v>
                </c:pt>
                <c:pt idx="6">
                  <c:v>26.136035279045949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0991-4D8E-AA28-304C17C3196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95914904"/>
        <c:axId val="795915232"/>
      </c:lineChart>
      <c:catAx>
        <c:axId val="7959149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95915232"/>
        <c:crosses val="autoZero"/>
        <c:auto val="1"/>
        <c:lblAlgn val="ctr"/>
        <c:lblOffset val="100"/>
        <c:noMultiLvlLbl val="0"/>
      </c:catAx>
      <c:valAx>
        <c:axId val="7959152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959149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RCP</a:t>
            </a:r>
            <a:r>
              <a:rPr lang="en-US" baseline="0"/>
              <a:t> 2.6 With Recycling (CR 1)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Cobalt!$O$45</c:f>
              <c:strCache>
                <c:ptCount val="1"/>
                <c:pt idx="0">
                  <c:v>SSP2-2.6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Cobalt!$P$44:$V$44</c:f>
              <c:numCache>
                <c:formatCode>General</c:formatCode>
                <c:ptCount val="7"/>
                <c:pt idx="0">
                  <c:v>2020</c:v>
                </c:pt>
                <c:pt idx="1">
                  <c:v>2025</c:v>
                </c:pt>
                <c:pt idx="2">
                  <c:v>2030</c:v>
                </c:pt>
                <c:pt idx="3">
                  <c:v>2035</c:v>
                </c:pt>
                <c:pt idx="4">
                  <c:v>2040</c:v>
                </c:pt>
                <c:pt idx="5">
                  <c:v>2045</c:v>
                </c:pt>
                <c:pt idx="6">
                  <c:v>2050</c:v>
                </c:pt>
              </c:numCache>
            </c:numRef>
          </c:cat>
          <c:val>
            <c:numRef>
              <c:f>Cobalt!$P$45:$V$45</c:f>
              <c:numCache>
                <c:formatCode>General</c:formatCode>
                <c:ptCount val="7"/>
                <c:pt idx="0">
                  <c:v>15.133907995597108</c:v>
                </c:pt>
                <c:pt idx="1">
                  <c:v>27.650375397617953</c:v>
                </c:pt>
                <c:pt idx="2">
                  <c:v>41.550609601819808</c:v>
                </c:pt>
                <c:pt idx="3">
                  <c:v>56.248956912836974</c:v>
                </c:pt>
                <c:pt idx="4">
                  <c:v>71.284359093364927</c:v>
                </c:pt>
                <c:pt idx="5">
                  <c:v>86.063042355376552</c:v>
                </c:pt>
                <c:pt idx="6">
                  <c:v>99.848953539951737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DEF-4461-A6D2-6294FF8A2239}"/>
            </c:ext>
          </c:extLst>
        </c:ser>
        <c:ser>
          <c:idx val="1"/>
          <c:order val="1"/>
          <c:tx>
            <c:strRef>
              <c:f>Cobalt!$O$46</c:f>
              <c:strCache>
                <c:ptCount val="1"/>
                <c:pt idx="0">
                  <c:v>SSP 5-2.6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Cobalt!$P$44:$V$44</c:f>
              <c:numCache>
                <c:formatCode>General</c:formatCode>
                <c:ptCount val="7"/>
                <c:pt idx="0">
                  <c:v>2020</c:v>
                </c:pt>
                <c:pt idx="1">
                  <c:v>2025</c:v>
                </c:pt>
                <c:pt idx="2">
                  <c:v>2030</c:v>
                </c:pt>
                <c:pt idx="3">
                  <c:v>2035</c:v>
                </c:pt>
                <c:pt idx="4">
                  <c:v>2040</c:v>
                </c:pt>
                <c:pt idx="5">
                  <c:v>2045</c:v>
                </c:pt>
                <c:pt idx="6">
                  <c:v>2050</c:v>
                </c:pt>
              </c:numCache>
            </c:numRef>
          </c:cat>
          <c:val>
            <c:numRef>
              <c:f>Cobalt!$P$46:$V$46</c:f>
              <c:numCache>
                <c:formatCode>General</c:formatCode>
                <c:ptCount val="7"/>
                <c:pt idx="0">
                  <c:v>15.561840994545678</c:v>
                </c:pt>
                <c:pt idx="1">
                  <c:v>29.732736267181942</c:v>
                </c:pt>
                <c:pt idx="2">
                  <c:v>47.544182900016466</c:v>
                </c:pt>
                <c:pt idx="3">
                  <c:v>68.904704654612217</c:v>
                </c:pt>
                <c:pt idx="4">
                  <c:v>93.02869744725389</c:v>
                </c:pt>
                <c:pt idx="5">
                  <c:v>119.49458029265571</c:v>
                </c:pt>
                <c:pt idx="6">
                  <c:v>147.5408136129272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DEF-4461-A6D2-6294FF8A223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95914904"/>
        <c:axId val="795915232"/>
      </c:barChart>
      <c:lineChart>
        <c:grouping val="standard"/>
        <c:varyColors val="0"/>
        <c:ser>
          <c:idx val="2"/>
          <c:order val="2"/>
          <c:tx>
            <c:v>SSP 2-2.6 Supply</c:v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dLbl>
              <c:idx val="6"/>
              <c:layout>
                <c:manualLayout>
                  <c:x val="-9.6974665226900271E-17"/>
                  <c:y val="3.27629001616032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FDEF-4461-A6D2-6294FF8A223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Cobalt!$P$61:$V$61</c:f>
              <c:numCache>
                <c:formatCode>General</c:formatCode>
                <c:ptCount val="7"/>
                <c:pt idx="0">
                  <c:v>6.0898138908666555</c:v>
                </c:pt>
                <c:pt idx="1">
                  <c:v>7.8403329011239373</c:v>
                </c:pt>
                <c:pt idx="2">
                  <c:v>25.040180272627993</c:v>
                </c:pt>
                <c:pt idx="3">
                  <c:v>37.397369903115901</c:v>
                </c:pt>
                <c:pt idx="4">
                  <c:v>51.009252564997617</c:v>
                </c:pt>
                <c:pt idx="5">
                  <c:v>65.515038153184634</c:v>
                </c:pt>
                <c:pt idx="6">
                  <c:v>80.281423445906668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FDEF-4461-A6D2-6294FF8A2239}"/>
            </c:ext>
          </c:extLst>
        </c:ser>
        <c:ser>
          <c:idx val="3"/>
          <c:order val="3"/>
          <c:tx>
            <c:v>SSP 5-2.6 Supply</c:v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dLbls>
            <c:dLbl>
              <c:idx val="6"/>
              <c:layout>
                <c:manualLayout>
                  <c:x val="-1.3223970748160299E-2"/>
                  <c:y val="-4.21237287792042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FDEF-4461-A6D2-6294FF8A223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Cobalt!$P$62:$V$62</c:f>
              <c:numCache>
                <c:formatCode>General</c:formatCode>
                <c:ptCount val="7"/>
                <c:pt idx="0">
                  <c:v>6.0053949837090359</c:v>
                </c:pt>
                <c:pt idx="1">
                  <c:v>8.5597216147110871</c:v>
                </c:pt>
                <c:pt idx="2">
                  <c:v>27.368595614804107</c:v>
                </c:pt>
                <c:pt idx="3">
                  <c:v>41.615998082890044</c:v>
                </c:pt>
                <c:pt idx="4">
                  <c:v>59.555778183462458</c:v>
                </c:pt>
                <c:pt idx="5">
                  <c:v>80.607314340788477</c:v>
                </c:pt>
                <c:pt idx="6">
                  <c:v>104.47598126801373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FDEF-4461-A6D2-6294FF8A2239}"/>
            </c:ext>
          </c:extLst>
        </c:ser>
        <c:ser>
          <c:idx val="4"/>
          <c:order val="4"/>
          <c:tx>
            <c:v>SSP2-2.6 without rec.</c:v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val>
            <c:numRef>
              <c:f>Cobalt!$P$49:$V$49</c:f>
              <c:numCache>
                <c:formatCode>General</c:formatCode>
                <c:ptCount val="7"/>
                <c:pt idx="0">
                  <c:v>6.0898138908666555</c:v>
                </c:pt>
                <c:pt idx="1">
                  <c:v>7.8403329011239373</c:v>
                </c:pt>
                <c:pt idx="2">
                  <c:v>9.9062722770308831</c:v>
                </c:pt>
                <c:pt idx="3">
                  <c:v>9.7469945054979483</c:v>
                </c:pt>
                <c:pt idx="4">
                  <c:v>9.4586429631778071</c:v>
                </c:pt>
                <c:pt idx="5">
                  <c:v>9.2660812403476633</c:v>
                </c:pt>
                <c:pt idx="6">
                  <c:v>8.9970643525417433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FDEF-4461-A6D2-6294FF8A2239}"/>
            </c:ext>
          </c:extLst>
        </c:ser>
        <c:ser>
          <c:idx val="5"/>
          <c:order val="5"/>
          <c:tx>
            <c:v>SSP 5-2.6 without rec.</c:v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val>
            <c:numRef>
              <c:f>Cobalt!$P$50:$V$50</c:f>
              <c:numCache>
                <c:formatCode>General</c:formatCode>
                <c:ptCount val="7"/>
                <c:pt idx="0">
                  <c:v>6.0053949837090359</c:v>
                </c:pt>
                <c:pt idx="1">
                  <c:v>8.5597216147110871</c:v>
                </c:pt>
                <c:pt idx="2">
                  <c:v>11.806754620258429</c:v>
                </c:pt>
                <c:pt idx="3">
                  <c:v>11.883261815708105</c:v>
                </c:pt>
                <c:pt idx="4">
                  <c:v>12.011595283445994</c:v>
                </c:pt>
                <c:pt idx="5">
                  <c:v>11.702609686176256</c:v>
                </c:pt>
                <c:pt idx="6">
                  <c:v>11.447283820759832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FDEF-4461-A6D2-6294FF8A223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95914904"/>
        <c:axId val="795915232"/>
      </c:lineChart>
      <c:catAx>
        <c:axId val="7959149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95915232"/>
        <c:crosses val="autoZero"/>
        <c:auto val="1"/>
        <c:lblAlgn val="ctr"/>
        <c:lblOffset val="100"/>
        <c:noMultiLvlLbl val="0"/>
      </c:catAx>
      <c:valAx>
        <c:axId val="7959152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959149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RCP</a:t>
            </a:r>
            <a:r>
              <a:rPr lang="en-US" baseline="0" dirty="0"/>
              <a:t> 2.6 With Recycling (CR 0.6)</a:t>
            </a:r>
            <a:endParaRPr lang="en-US" dirty="0"/>
          </a:p>
        </c:rich>
      </c:tx>
      <c:layout>
        <c:manualLayout>
          <c:xMode val="edge"/>
          <c:yMode val="edge"/>
          <c:x val="0.25841995965597703"/>
          <c:y val="4.8737675028695743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Cobalt!$O$45</c:f>
              <c:strCache>
                <c:ptCount val="1"/>
                <c:pt idx="0">
                  <c:v>SSP2-2.6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Cobalt!$P$44:$V$44</c:f>
              <c:numCache>
                <c:formatCode>General</c:formatCode>
                <c:ptCount val="7"/>
                <c:pt idx="0">
                  <c:v>2020</c:v>
                </c:pt>
                <c:pt idx="1">
                  <c:v>2025</c:v>
                </c:pt>
                <c:pt idx="2">
                  <c:v>2030</c:v>
                </c:pt>
                <c:pt idx="3">
                  <c:v>2035</c:v>
                </c:pt>
                <c:pt idx="4">
                  <c:v>2040</c:v>
                </c:pt>
                <c:pt idx="5">
                  <c:v>2045</c:v>
                </c:pt>
                <c:pt idx="6">
                  <c:v>2050</c:v>
                </c:pt>
              </c:numCache>
            </c:numRef>
          </c:cat>
          <c:val>
            <c:numRef>
              <c:f>Cobalt!$P$45:$V$45</c:f>
              <c:numCache>
                <c:formatCode>General</c:formatCode>
                <c:ptCount val="7"/>
                <c:pt idx="0">
                  <c:v>15.133907995597108</c:v>
                </c:pt>
                <c:pt idx="1">
                  <c:v>27.650375397617953</c:v>
                </c:pt>
                <c:pt idx="2">
                  <c:v>41.550609601819808</c:v>
                </c:pt>
                <c:pt idx="3">
                  <c:v>56.248956912836974</c:v>
                </c:pt>
                <c:pt idx="4">
                  <c:v>71.284359093364927</c:v>
                </c:pt>
                <c:pt idx="5">
                  <c:v>86.063042355376552</c:v>
                </c:pt>
                <c:pt idx="6">
                  <c:v>99.848953539951737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1DE-4672-9079-3CE74A6BD8A8}"/>
            </c:ext>
          </c:extLst>
        </c:ser>
        <c:ser>
          <c:idx val="1"/>
          <c:order val="1"/>
          <c:tx>
            <c:strRef>
              <c:f>Cobalt!$O$46</c:f>
              <c:strCache>
                <c:ptCount val="1"/>
                <c:pt idx="0">
                  <c:v>SSP 5-2.6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Cobalt!$P$44:$V$44</c:f>
              <c:numCache>
                <c:formatCode>General</c:formatCode>
                <c:ptCount val="7"/>
                <c:pt idx="0">
                  <c:v>2020</c:v>
                </c:pt>
                <c:pt idx="1">
                  <c:v>2025</c:v>
                </c:pt>
                <c:pt idx="2">
                  <c:v>2030</c:v>
                </c:pt>
                <c:pt idx="3">
                  <c:v>2035</c:v>
                </c:pt>
                <c:pt idx="4">
                  <c:v>2040</c:v>
                </c:pt>
                <c:pt idx="5">
                  <c:v>2045</c:v>
                </c:pt>
                <c:pt idx="6">
                  <c:v>2050</c:v>
                </c:pt>
              </c:numCache>
            </c:numRef>
          </c:cat>
          <c:val>
            <c:numRef>
              <c:f>Cobalt!$P$46:$V$46</c:f>
              <c:numCache>
                <c:formatCode>General</c:formatCode>
                <c:ptCount val="7"/>
                <c:pt idx="0">
                  <c:v>15.561840994545678</c:v>
                </c:pt>
                <c:pt idx="1">
                  <c:v>29.732736267181942</c:v>
                </c:pt>
                <c:pt idx="2">
                  <c:v>47.544182900016466</c:v>
                </c:pt>
                <c:pt idx="3">
                  <c:v>68.904704654612217</c:v>
                </c:pt>
                <c:pt idx="4">
                  <c:v>93.02869744725389</c:v>
                </c:pt>
                <c:pt idx="5">
                  <c:v>119.49458029265571</c:v>
                </c:pt>
                <c:pt idx="6">
                  <c:v>147.5408136129272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1DE-4672-9079-3CE74A6BD8A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95914904"/>
        <c:axId val="795915232"/>
      </c:barChart>
      <c:lineChart>
        <c:grouping val="standard"/>
        <c:varyColors val="0"/>
        <c:ser>
          <c:idx val="2"/>
          <c:order val="2"/>
          <c:tx>
            <c:v>SSP 2-2.6 Supply</c:v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dLbl>
              <c:idx val="6"/>
              <c:layout>
                <c:manualLayout>
                  <c:x val="0"/>
                  <c:y val="2.92426050172174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1DE-4672-9079-3CE74A6BD8A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Cobalt!$P$61:$V$61</c:f>
              <c:numCache>
                <c:formatCode>General</c:formatCode>
                <c:ptCount val="7"/>
                <c:pt idx="0">
                  <c:v>6.0898138908666555</c:v>
                </c:pt>
                <c:pt idx="1">
                  <c:v>7.8403329011239373</c:v>
                </c:pt>
                <c:pt idx="2">
                  <c:v>18.986617074389148</c:v>
                </c:pt>
                <c:pt idx="3">
                  <c:v>26.337219744068719</c:v>
                </c:pt>
                <c:pt idx="4">
                  <c:v>34.389008724269694</c:v>
                </c:pt>
                <c:pt idx="5">
                  <c:v>43.015455388049844</c:v>
                </c:pt>
                <c:pt idx="6">
                  <c:v>51.767679808560693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1DE-4672-9079-3CE74A6BD8A8}"/>
            </c:ext>
          </c:extLst>
        </c:ser>
        <c:ser>
          <c:idx val="3"/>
          <c:order val="3"/>
          <c:tx>
            <c:v>SSP 5-2.6 Supply</c:v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dLbls>
            <c:dLbl>
              <c:idx val="6"/>
              <c:layout>
                <c:manualLayout>
                  <c:x val="-8.3894076791926758E-3"/>
                  <c:y val="-4.87376750286957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11DE-4672-9079-3CE74A6BD8A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Cobalt!$P$62:$V$62</c:f>
              <c:numCache>
                <c:formatCode>General</c:formatCode>
                <c:ptCount val="7"/>
                <c:pt idx="0">
                  <c:v>6.0053949837090359</c:v>
                </c:pt>
                <c:pt idx="1">
                  <c:v>8.5597216147110871</c:v>
                </c:pt>
                <c:pt idx="2">
                  <c:v>21.143859216985838</c:v>
                </c:pt>
                <c:pt idx="3">
                  <c:v>29.722903576017266</c:v>
                </c:pt>
                <c:pt idx="4">
                  <c:v>40.53810502345587</c:v>
                </c:pt>
                <c:pt idx="5">
                  <c:v>53.045432478943582</c:v>
                </c:pt>
                <c:pt idx="6">
                  <c:v>67.264502289112158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11DE-4672-9079-3CE74A6BD8A8}"/>
            </c:ext>
          </c:extLst>
        </c:ser>
        <c:ser>
          <c:idx val="4"/>
          <c:order val="4"/>
          <c:tx>
            <c:v>SSP2-2.6 without rec.</c:v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val>
            <c:numRef>
              <c:f>Cobalt!$P$49:$V$49</c:f>
              <c:numCache>
                <c:formatCode>General</c:formatCode>
                <c:ptCount val="7"/>
                <c:pt idx="0">
                  <c:v>6.0898138908666555</c:v>
                </c:pt>
                <c:pt idx="1">
                  <c:v>7.8403329011239373</c:v>
                </c:pt>
                <c:pt idx="2">
                  <c:v>9.9062722770308831</c:v>
                </c:pt>
                <c:pt idx="3">
                  <c:v>9.7469945054979483</c:v>
                </c:pt>
                <c:pt idx="4">
                  <c:v>9.4586429631778071</c:v>
                </c:pt>
                <c:pt idx="5">
                  <c:v>9.2660812403476633</c:v>
                </c:pt>
                <c:pt idx="6">
                  <c:v>8.9970643525417433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11DE-4672-9079-3CE74A6BD8A8}"/>
            </c:ext>
          </c:extLst>
        </c:ser>
        <c:ser>
          <c:idx val="5"/>
          <c:order val="5"/>
          <c:tx>
            <c:v>SSP 5-2.6 without rec.</c:v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val>
            <c:numRef>
              <c:f>Cobalt!$P$50:$V$50</c:f>
              <c:numCache>
                <c:formatCode>General</c:formatCode>
                <c:ptCount val="7"/>
                <c:pt idx="0">
                  <c:v>6.0053949837090359</c:v>
                </c:pt>
                <c:pt idx="1">
                  <c:v>8.5597216147110871</c:v>
                </c:pt>
                <c:pt idx="2">
                  <c:v>11.806754620258429</c:v>
                </c:pt>
                <c:pt idx="3">
                  <c:v>11.883261815708105</c:v>
                </c:pt>
                <c:pt idx="4">
                  <c:v>12.011595283445994</c:v>
                </c:pt>
                <c:pt idx="5">
                  <c:v>11.702609686176256</c:v>
                </c:pt>
                <c:pt idx="6">
                  <c:v>11.447283820759832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11DE-4672-9079-3CE74A6BD8A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95914904"/>
        <c:axId val="795915232"/>
      </c:lineChart>
      <c:catAx>
        <c:axId val="7959149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95915232"/>
        <c:crosses val="autoZero"/>
        <c:auto val="1"/>
        <c:lblAlgn val="ctr"/>
        <c:lblOffset val="100"/>
        <c:noMultiLvlLbl val="0"/>
      </c:catAx>
      <c:valAx>
        <c:axId val="7959152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959149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EF52031-CD6A-8B4C-89CA-B39A13C9DB58}" type="doc">
      <dgm:prSet loTypeId="urn:microsoft.com/office/officeart/2008/layout/VerticalCurvedList" loCatId="" qsTypeId="urn:microsoft.com/office/officeart/2005/8/quickstyle/simple4" qsCatId="simple" csTypeId="urn:microsoft.com/office/officeart/2005/8/colors/accent5_1" csCatId="accent5" phldr="1"/>
      <dgm:spPr/>
      <dgm:t>
        <a:bodyPr/>
        <a:lstStyle/>
        <a:p>
          <a:endParaRPr lang="en-US"/>
        </a:p>
      </dgm:t>
    </dgm:pt>
    <dgm:pt modelId="{837B4EA9-4A5C-9A46-83CF-DC1D3C8849C5}">
      <dgm:prSet phldrT="[Text]" custT="1"/>
      <dgm:spPr/>
      <dgm:t>
        <a:bodyPr/>
        <a:lstStyle/>
        <a:p>
          <a:r>
            <a:rPr lang="en-US" sz="2000" dirty="0"/>
            <a:t>Ramp infrastructure planning tool for INDOT</a:t>
          </a:r>
        </a:p>
      </dgm:t>
    </dgm:pt>
    <dgm:pt modelId="{46F068DC-8653-DC41-8099-7F1CEA7EC66A}" type="parTrans" cxnId="{67AC9792-B573-B54F-9890-001F686B786F}">
      <dgm:prSet/>
      <dgm:spPr/>
      <dgm:t>
        <a:bodyPr/>
        <a:lstStyle/>
        <a:p>
          <a:endParaRPr lang="en-US"/>
        </a:p>
      </dgm:t>
    </dgm:pt>
    <dgm:pt modelId="{5ED4A942-F902-DB40-8E52-681E6522A999}" type="sibTrans" cxnId="{67AC9792-B573-B54F-9890-001F686B786F}">
      <dgm:prSet/>
      <dgm:spPr/>
      <dgm:t>
        <a:bodyPr/>
        <a:lstStyle/>
        <a:p>
          <a:endParaRPr lang="en-US"/>
        </a:p>
      </dgm:t>
    </dgm:pt>
    <dgm:pt modelId="{D589CCD7-AAE2-D446-8623-B6841A692DCD}">
      <dgm:prSet phldrT="[Text]" custT="1"/>
      <dgm:spPr/>
      <dgm:t>
        <a:bodyPr/>
        <a:lstStyle/>
        <a:p>
          <a:r>
            <a:rPr lang="en-US" sz="2000" dirty="0"/>
            <a:t>Anticipating future traffic increase due to industry growth</a:t>
          </a:r>
        </a:p>
      </dgm:t>
    </dgm:pt>
    <dgm:pt modelId="{5B882629-E176-DA4E-A24E-783E835BEACB}" type="parTrans" cxnId="{F8150CBB-5172-1147-94D9-BC3D424BB112}">
      <dgm:prSet/>
      <dgm:spPr/>
      <dgm:t>
        <a:bodyPr/>
        <a:lstStyle/>
        <a:p>
          <a:endParaRPr lang="en-US"/>
        </a:p>
      </dgm:t>
    </dgm:pt>
    <dgm:pt modelId="{92842C4B-4C62-064B-8574-878541E7E789}" type="sibTrans" cxnId="{F8150CBB-5172-1147-94D9-BC3D424BB112}">
      <dgm:prSet/>
      <dgm:spPr/>
      <dgm:t>
        <a:bodyPr/>
        <a:lstStyle/>
        <a:p>
          <a:endParaRPr lang="en-US"/>
        </a:p>
      </dgm:t>
    </dgm:pt>
    <dgm:pt modelId="{9C59204D-1E88-E947-9FCD-B890D6F0C8F6}">
      <dgm:prSet phldrT="[Text]" custT="1"/>
      <dgm:spPr/>
      <dgm:t>
        <a:bodyPr/>
        <a:lstStyle/>
        <a:p>
          <a:r>
            <a:rPr lang="en-US" sz="2000" dirty="0"/>
            <a:t>Comparing current level of service </a:t>
          </a:r>
        </a:p>
      </dgm:t>
    </dgm:pt>
    <dgm:pt modelId="{84100B7E-6449-834A-94B0-FE403B1CBB1C}" type="parTrans" cxnId="{C9A4E796-6E21-204A-9AE6-2899A420108E}">
      <dgm:prSet/>
      <dgm:spPr/>
      <dgm:t>
        <a:bodyPr/>
        <a:lstStyle/>
        <a:p>
          <a:endParaRPr lang="en-US"/>
        </a:p>
      </dgm:t>
    </dgm:pt>
    <dgm:pt modelId="{D94BF2A6-5952-4A4D-9BF1-AC883B5D8A46}" type="sibTrans" cxnId="{C9A4E796-6E21-204A-9AE6-2899A420108E}">
      <dgm:prSet/>
      <dgm:spPr/>
      <dgm:t>
        <a:bodyPr/>
        <a:lstStyle/>
        <a:p>
          <a:endParaRPr lang="en-US"/>
        </a:p>
      </dgm:t>
    </dgm:pt>
    <dgm:pt modelId="{24BEE725-C869-CD44-B563-3C095FA154F9}">
      <dgm:prSet phldrT="[Text]" custT="1"/>
      <dgm:spPr/>
      <dgm:t>
        <a:bodyPr/>
        <a:lstStyle/>
        <a:p>
          <a:r>
            <a:rPr lang="en-US" sz="2000" dirty="0"/>
            <a:t>Facilitating congestion free expansion of industries in Indiana</a:t>
          </a:r>
        </a:p>
      </dgm:t>
    </dgm:pt>
    <dgm:pt modelId="{88E619F6-8D8D-BD46-B784-45E077C2FADF}" type="parTrans" cxnId="{7809379D-5DD5-7D49-A9FD-68B5F9797C98}">
      <dgm:prSet/>
      <dgm:spPr/>
      <dgm:t>
        <a:bodyPr/>
        <a:lstStyle/>
        <a:p>
          <a:endParaRPr lang="en-US"/>
        </a:p>
      </dgm:t>
    </dgm:pt>
    <dgm:pt modelId="{6C5DACC5-349F-9A4B-A939-AE991B52E357}" type="sibTrans" cxnId="{7809379D-5DD5-7D49-A9FD-68B5F9797C98}">
      <dgm:prSet/>
      <dgm:spPr/>
      <dgm:t>
        <a:bodyPr/>
        <a:lstStyle/>
        <a:p>
          <a:endParaRPr lang="en-US"/>
        </a:p>
      </dgm:t>
    </dgm:pt>
    <dgm:pt modelId="{5E65FF49-DB03-DA44-A35B-13A2BC5E32F9}" type="pres">
      <dgm:prSet presAssocID="{6EF52031-CD6A-8B4C-89CA-B39A13C9DB58}" presName="Name0" presStyleCnt="0">
        <dgm:presLayoutVars>
          <dgm:chMax val="7"/>
          <dgm:chPref val="7"/>
          <dgm:dir/>
        </dgm:presLayoutVars>
      </dgm:prSet>
      <dgm:spPr/>
    </dgm:pt>
    <dgm:pt modelId="{C5D9C8CF-94A6-CE43-9F65-F56301B0AE30}" type="pres">
      <dgm:prSet presAssocID="{6EF52031-CD6A-8B4C-89CA-B39A13C9DB58}" presName="Name1" presStyleCnt="0"/>
      <dgm:spPr/>
    </dgm:pt>
    <dgm:pt modelId="{3E4F378C-A9B1-944C-A988-C4E9ACEEF3F2}" type="pres">
      <dgm:prSet presAssocID="{6EF52031-CD6A-8B4C-89CA-B39A13C9DB58}" presName="cycle" presStyleCnt="0"/>
      <dgm:spPr/>
    </dgm:pt>
    <dgm:pt modelId="{F148928E-C6A9-C048-90DD-AB9ED869D070}" type="pres">
      <dgm:prSet presAssocID="{6EF52031-CD6A-8B4C-89CA-B39A13C9DB58}" presName="srcNode" presStyleLbl="node1" presStyleIdx="0" presStyleCnt="4"/>
      <dgm:spPr/>
    </dgm:pt>
    <dgm:pt modelId="{3412378F-8D4B-7C47-9050-CE46B2308383}" type="pres">
      <dgm:prSet presAssocID="{6EF52031-CD6A-8B4C-89CA-B39A13C9DB58}" presName="conn" presStyleLbl="parChTrans1D2" presStyleIdx="0" presStyleCnt="1"/>
      <dgm:spPr/>
    </dgm:pt>
    <dgm:pt modelId="{B0779F24-49C5-ED4B-8B17-0E652A58AE55}" type="pres">
      <dgm:prSet presAssocID="{6EF52031-CD6A-8B4C-89CA-B39A13C9DB58}" presName="extraNode" presStyleLbl="node1" presStyleIdx="0" presStyleCnt="4"/>
      <dgm:spPr/>
    </dgm:pt>
    <dgm:pt modelId="{79D5008A-A06D-714F-B953-02DA1D366973}" type="pres">
      <dgm:prSet presAssocID="{6EF52031-CD6A-8B4C-89CA-B39A13C9DB58}" presName="dstNode" presStyleLbl="node1" presStyleIdx="0" presStyleCnt="4"/>
      <dgm:spPr/>
    </dgm:pt>
    <dgm:pt modelId="{EFA3296A-E88D-F64C-A954-07DACD98B31C}" type="pres">
      <dgm:prSet presAssocID="{837B4EA9-4A5C-9A46-83CF-DC1D3C8849C5}" presName="text_1" presStyleLbl="node1" presStyleIdx="0" presStyleCnt="4">
        <dgm:presLayoutVars>
          <dgm:bulletEnabled val="1"/>
        </dgm:presLayoutVars>
      </dgm:prSet>
      <dgm:spPr/>
    </dgm:pt>
    <dgm:pt modelId="{9283E956-FF38-BE40-816E-A69DF6A3D9CD}" type="pres">
      <dgm:prSet presAssocID="{837B4EA9-4A5C-9A46-83CF-DC1D3C8849C5}" presName="accent_1" presStyleCnt="0"/>
      <dgm:spPr/>
    </dgm:pt>
    <dgm:pt modelId="{6794839A-3807-0E44-B9C4-0FD1E459DEFD}" type="pres">
      <dgm:prSet presAssocID="{837B4EA9-4A5C-9A46-83CF-DC1D3C8849C5}" presName="accentRepeatNode" presStyleLbl="solidFgAcc1" presStyleIdx="0" presStyleCnt="4"/>
      <dgm:spPr/>
    </dgm:pt>
    <dgm:pt modelId="{C98EB1E8-1192-F544-80BB-14C4B17A2DE9}" type="pres">
      <dgm:prSet presAssocID="{D589CCD7-AAE2-D446-8623-B6841A692DCD}" presName="text_2" presStyleLbl="node1" presStyleIdx="1" presStyleCnt="4">
        <dgm:presLayoutVars>
          <dgm:bulletEnabled val="1"/>
        </dgm:presLayoutVars>
      </dgm:prSet>
      <dgm:spPr/>
    </dgm:pt>
    <dgm:pt modelId="{BBA710ED-8532-0041-9DA1-16EA99B885D0}" type="pres">
      <dgm:prSet presAssocID="{D589CCD7-AAE2-D446-8623-B6841A692DCD}" presName="accent_2" presStyleCnt="0"/>
      <dgm:spPr/>
    </dgm:pt>
    <dgm:pt modelId="{A2A75E07-40E0-2742-AB6C-465921BFE529}" type="pres">
      <dgm:prSet presAssocID="{D589CCD7-AAE2-D446-8623-B6841A692DCD}" presName="accentRepeatNode" presStyleLbl="solidFgAcc1" presStyleIdx="1" presStyleCnt="4"/>
      <dgm:spPr/>
    </dgm:pt>
    <dgm:pt modelId="{B42193BA-4362-FF43-92FC-3B2DA90DE41B}" type="pres">
      <dgm:prSet presAssocID="{9C59204D-1E88-E947-9FCD-B890D6F0C8F6}" presName="text_3" presStyleLbl="node1" presStyleIdx="2" presStyleCnt="4">
        <dgm:presLayoutVars>
          <dgm:bulletEnabled val="1"/>
        </dgm:presLayoutVars>
      </dgm:prSet>
      <dgm:spPr/>
    </dgm:pt>
    <dgm:pt modelId="{877D1AAC-B85B-3D4A-9C12-F05B395A87E3}" type="pres">
      <dgm:prSet presAssocID="{9C59204D-1E88-E947-9FCD-B890D6F0C8F6}" presName="accent_3" presStyleCnt="0"/>
      <dgm:spPr/>
    </dgm:pt>
    <dgm:pt modelId="{3582B9DA-C5B1-8D41-A5EC-F26245DC8203}" type="pres">
      <dgm:prSet presAssocID="{9C59204D-1E88-E947-9FCD-B890D6F0C8F6}" presName="accentRepeatNode" presStyleLbl="solidFgAcc1" presStyleIdx="2" presStyleCnt="4"/>
      <dgm:spPr/>
    </dgm:pt>
    <dgm:pt modelId="{9FF4974B-074D-1D4D-A1A3-7DF373C42136}" type="pres">
      <dgm:prSet presAssocID="{24BEE725-C869-CD44-B563-3C095FA154F9}" presName="text_4" presStyleLbl="node1" presStyleIdx="3" presStyleCnt="4">
        <dgm:presLayoutVars>
          <dgm:bulletEnabled val="1"/>
        </dgm:presLayoutVars>
      </dgm:prSet>
      <dgm:spPr/>
    </dgm:pt>
    <dgm:pt modelId="{1B910412-BA57-1043-822B-D4399A4616FE}" type="pres">
      <dgm:prSet presAssocID="{24BEE725-C869-CD44-B563-3C095FA154F9}" presName="accent_4" presStyleCnt="0"/>
      <dgm:spPr/>
    </dgm:pt>
    <dgm:pt modelId="{1234FE5F-F546-5E4B-B340-D8376A5FB0F1}" type="pres">
      <dgm:prSet presAssocID="{24BEE725-C869-CD44-B563-3C095FA154F9}" presName="accentRepeatNode" presStyleLbl="solidFgAcc1" presStyleIdx="3" presStyleCnt="4"/>
      <dgm:spPr/>
    </dgm:pt>
  </dgm:ptLst>
  <dgm:cxnLst>
    <dgm:cxn modelId="{6BE36223-778E-5247-8EC3-D8695368CB53}" type="presOf" srcId="{D589CCD7-AAE2-D446-8623-B6841A692DCD}" destId="{C98EB1E8-1192-F544-80BB-14C4B17A2DE9}" srcOrd="0" destOrd="0" presId="urn:microsoft.com/office/officeart/2008/layout/VerticalCurvedList"/>
    <dgm:cxn modelId="{150E872A-C927-F347-827A-488D8E8D6B7A}" type="presOf" srcId="{6EF52031-CD6A-8B4C-89CA-B39A13C9DB58}" destId="{5E65FF49-DB03-DA44-A35B-13A2BC5E32F9}" srcOrd="0" destOrd="0" presId="urn:microsoft.com/office/officeart/2008/layout/VerticalCurvedList"/>
    <dgm:cxn modelId="{D232A334-5F81-BB4B-BA56-C045E599AD88}" type="presOf" srcId="{837B4EA9-4A5C-9A46-83CF-DC1D3C8849C5}" destId="{EFA3296A-E88D-F64C-A954-07DACD98B31C}" srcOrd="0" destOrd="0" presId="urn:microsoft.com/office/officeart/2008/layout/VerticalCurvedList"/>
    <dgm:cxn modelId="{BF43226A-6FE9-F542-AB15-31ACE565F994}" type="presOf" srcId="{5ED4A942-F902-DB40-8E52-681E6522A999}" destId="{3412378F-8D4B-7C47-9050-CE46B2308383}" srcOrd="0" destOrd="0" presId="urn:microsoft.com/office/officeart/2008/layout/VerticalCurvedList"/>
    <dgm:cxn modelId="{167E8291-1009-114C-A45D-26AE2A02410D}" type="presOf" srcId="{24BEE725-C869-CD44-B563-3C095FA154F9}" destId="{9FF4974B-074D-1D4D-A1A3-7DF373C42136}" srcOrd="0" destOrd="0" presId="urn:microsoft.com/office/officeart/2008/layout/VerticalCurvedList"/>
    <dgm:cxn modelId="{67AC9792-B573-B54F-9890-001F686B786F}" srcId="{6EF52031-CD6A-8B4C-89CA-B39A13C9DB58}" destId="{837B4EA9-4A5C-9A46-83CF-DC1D3C8849C5}" srcOrd="0" destOrd="0" parTransId="{46F068DC-8653-DC41-8099-7F1CEA7EC66A}" sibTransId="{5ED4A942-F902-DB40-8E52-681E6522A999}"/>
    <dgm:cxn modelId="{C9A4E796-6E21-204A-9AE6-2899A420108E}" srcId="{6EF52031-CD6A-8B4C-89CA-B39A13C9DB58}" destId="{9C59204D-1E88-E947-9FCD-B890D6F0C8F6}" srcOrd="2" destOrd="0" parTransId="{84100B7E-6449-834A-94B0-FE403B1CBB1C}" sibTransId="{D94BF2A6-5952-4A4D-9BF1-AC883B5D8A46}"/>
    <dgm:cxn modelId="{7809379D-5DD5-7D49-A9FD-68B5F9797C98}" srcId="{6EF52031-CD6A-8B4C-89CA-B39A13C9DB58}" destId="{24BEE725-C869-CD44-B563-3C095FA154F9}" srcOrd="3" destOrd="0" parTransId="{88E619F6-8D8D-BD46-B784-45E077C2FADF}" sibTransId="{6C5DACC5-349F-9A4B-A939-AE991B52E357}"/>
    <dgm:cxn modelId="{C29424AD-5218-EF4D-9467-8516AE4FE32E}" type="presOf" srcId="{9C59204D-1E88-E947-9FCD-B890D6F0C8F6}" destId="{B42193BA-4362-FF43-92FC-3B2DA90DE41B}" srcOrd="0" destOrd="0" presId="urn:microsoft.com/office/officeart/2008/layout/VerticalCurvedList"/>
    <dgm:cxn modelId="{F8150CBB-5172-1147-94D9-BC3D424BB112}" srcId="{6EF52031-CD6A-8B4C-89CA-B39A13C9DB58}" destId="{D589CCD7-AAE2-D446-8623-B6841A692DCD}" srcOrd="1" destOrd="0" parTransId="{5B882629-E176-DA4E-A24E-783E835BEACB}" sibTransId="{92842C4B-4C62-064B-8574-878541E7E789}"/>
    <dgm:cxn modelId="{BC6E3A5D-AE89-AE41-BE0C-5E4F027E134B}" type="presParOf" srcId="{5E65FF49-DB03-DA44-A35B-13A2BC5E32F9}" destId="{C5D9C8CF-94A6-CE43-9F65-F56301B0AE30}" srcOrd="0" destOrd="0" presId="urn:microsoft.com/office/officeart/2008/layout/VerticalCurvedList"/>
    <dgm:cxn modelId="{7B03E61C-0979-DC4A-B651-D53533E4821C}" type="presParOf" srcId="{C5D9C8CF-94A6-CE43-9F65-F56301B0AE30}" destId="{3E4F378C-A9B1-944C-A988-C4E9ACEEF3F2}" srcOrd="0" destOrd="0" presId="urn:microsoft.com/office/officeart/2008/layout/VerticalCurvedList"/>
    <dgm:cxn modelId="{2C79F032-400F-1D4E-8013-BE1458F6C2D1}" type="presParOf" srcId="{3E4F378C-A9B1-944C-A988-C4E9ACEEF3F2}" destId="{F148928E-C6A9-C048-90DD-AB9ED869D070}" srcOrd="0" destOrd="0" presId="urn:microsoft.com/office/officeart/2008/layout/VerticalCurvedList"/>
    <dgm:cxn modelId="{C4967079-893D-D044-8CD8-60468A641F22}" type="presParOf" srcId="{3E4F378C-A9B1-944C-A988-C4E9ACEEF3F2}" destId="{3412378F-8D4B-7C47-9050-CE46B2308383}" srcOrd="1" destOrd="0" presId="urn:microsoft.com/office/officeart/2008/layout/VerticalCurvedList"/>
    <dgm:cxn modelId="{F6DB4DCD-2237-1640-988E-DFE204B51FE2}" type="presParOf" srcId="{3E4F378C-A9B1-944C-A988-C4E9ACEEF3F2}" destId="{B0779F24-49C5-ED4B-8B17-0E652A58AE55}" srcOrd="2" destOrd="0" presId="urn:microsoft.com/office/officeart/2008/layout/VerticalCurvedList"/>
    <dgm:cxn modelId="{DBAE6312-A858-514C-8D40-5A567AA1EF0E}" type="presParOf" srcId="{3E4F378C-A9B1-944C-A988-C4E9ACEEF3F2}" destId="{79D5008A-A06D-714F-B953-02DA1D366973}" srcOrd="3" destOrd="0" presId="urn:microsoft.com/office/officeart/2008/layout/VerticalCurvedList"/>
    <dgm:cxn modelId="{B57997EE-4143-DE44-BF4B-D9FA6EABE087}" type="presParOf" srcId="{C5D9C8CF-94A6-CE43-9F65-F56301B0AE30}" destId="{EFA3296A-E88D-F64C-A954-07DACD98B31C}" srcOrd="1" destOrd="0" presId="urn:microsoft.com/office/officeart/2008/layout/VerticalCurvedList"/>
    <dgm:cxn modelId="{761D2720-F3F8-7344-8BF5-2BA890B58580}" type="presParOf" srcId="{C5D9C8CF-94A6-CE43-9F65-F56301B0AE30}" destId="{9283E956-FF38-BE40-816E-A69DF6A3D9CD}" srcOrd="2" destOrd="0" presId="urn:microsoft.com/office/officeart/2008/layout/VerticalCurvedList"/>
    <dgm:cxn modelId="{7119EE09-71AF-2A47-A36E-B4433BD294DD}" type="presParOf" srcId="{9283E956-FF38-BE40-816E-A69DF6A3D9CD}" destId="{6794839A-3807-0E44-B9C4-0FD1E459DEFD}" srcOrd="0" destOrd="0" presId="urn:microsoft.com/office/officeart/2008/layout/VerticalCurvedList"/>
    <dgm:cxn modelId="{911565BB-B198-F84C-8462-372E1252767B}" type="presParOf" srcId="{C5D9C8CF-94A6-CE43-9F65-F56301B0AE30}" destId="{C98EB1E8-1192-F544-80BB-14C4B17A2DE9}" srcOrd="3" destOrd="0" presId="urn:microsoft.com/office/officeart/2008/layout/VerticalCurvedList"/>
    <dgm:cxn modelId="{ED9F99D9-38DA-C94D-8215-DA904081EE6E}" type="presParOf" srcId="{C5D9C8CF-94A6-CE43-9F65-F56301B0AE30}" destId="{BBA710ED-8532-0041-9DA1-16EA99B885D0}" srcOrd="4" destOrd="0" presId="urn:microsoft.com/office/officeart/2008/layout/VerticalCurvedList"/>
    <dgm:cxn modelId="{3714F291-4305-7E46-B07A-6415FE8EBC51}" type="presParOf" srcId="{BBA710ED-8532-0041-9DA1-16EA99B885D0}" destId="{A2A75E07-40E0-2742-AB6C-465921BFE529}" srcOrd="0" destOrd="0" presId="urn:microsoft.com/office/officeart/2008/layout/VerticalCurvedList"/>
    <dgm:cxn modelId="{8B0CE467-7624-C942-AA2F-BFA41622F820}" type="presParOf" srcId="{C5D9C8CF-94A6-CE43-9F65-F56301B0AE30}" destId="{B42193BA-4362-FF43-92FC-3B2DA90DE41B}" srcOrd="5" destOrd="0" presId="urn:microsoft.com/office/officeart/2008/layout/VerticalCurvedList"/>
    <dgm:cxn modelId="{05F2EF04-98A9-4E48-A8B8-74A47D5FD675}" type="presParOf" srcId="{C5D9C8CF-94A6-CE43-9F65-F56301B0AE30}" destId="{877D1AAC-B85B-3D4A-9C12-F05B395A87E3}" srcOrd="6" destOrd="0" presId="urn:microsoft.com/office/officeart/2008/layout/VerticalCurvedList"/>
    <dgm:cxn modelId="{47B7994B-6309-8646-AE1F-F1000A118685}" type="presParOf" srcId="{877D1AAC-B85B-3D4A-9C12-F05B395A87E3}" destId="{3582B9DA-C5B1-8D41-A5EC-F26245DC8203}" srcOrd="0" destOrd="0" presId="urn:microsoft.com/office/officeart/2008/layout/VerticalCurvedList"/>
    <dgm:cxn modelId="{AE320CE6-5082-6741-A642-B0AECC377D61}" type="presParOf" srcId="{C5D9C8CF-94A6-CE43-9F65-F56301B0AE30}" destId="{9FF4974B-074D-1D4D-A1A3-7DF373C42136}" srcOrd="7" destOrd="0" presId="urn:microsoft.com/office/officeart/2008/layout/VerticalCurvedList"/>
    <dgm:cxn modelId="{D5ED66A4-81C6-334A-B2CC-B670C043B0AB}" type="presParOf" srcId="{C5D9C8CF-94A6-CE43-9F65-F56301B0AE30}" destId="{1B910412-BA57-1043-822B-D4399A4616FE}" srcOrd="8" destOrd="0" presId="urn:microsoft.com/office/officeart/2008/layout/VerticalCurvedList"/>
    <dgm:cxn modelId="{895061A0-E5CA-864C-9FD8-A7AD0C6E0CD9}" type="presParOf" srcId="{1B910412-BA57-1043-822B-D4399A4616FE}" destId="{1234FE5F-F546-5E4B-B340-D8376A5FB0F1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12378F-8D4B-7C47-9050-CE46B2308383}">
      <dsp:nvSpPr>
        <dsp:cNvPr id="0" name=""/>
        <dsp:cNvSpPr/>
      </dsp:nvSpPr>
      <dsp:spPr>
        <a:xfrm>
          <a:off x="-5544777" y="-848900"/>
          <a:ext cx="6601872" cy="6601872"/>
        </a:xfrm>
        <a:prstGeom prst="blockArc">
          <a:avLst>
            <a:gd name="adj1" fmla="val 18900000"/>
            <a:gd name="adj2" fmla="val 2700000"/>
            <a:gd name="adj3" fmla="val 327"/>
          </a:avLst>
        </a:prstGeom>
        <a:noFill/>
        <a:ln w="6350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FA3296A-E88D-F64C-A954-07DACD98B31C}">
      <dsp:nvSpPr>
        <dsp:cNvPr id="0" name=""/>
        <dsp:cNvSpPr/>
      </dsp:nvSpPr>
      <dsp:spPr>
        <a:xfrm>
          <a:off x="553381" y="377025"/>
          <a:ext cx="8676168" cy="75444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98839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Ramp infrastructure planning tool for INDOT</a:t>
          </a:r>
        </a:p>
      </dsp:txBody>
      <dsp:txXfrm>
        <a:off x="553381" y="377025"/>
        <a:ext cx="8676168" cy="754442"/>
      </dsp:txXfrm>
    </dsp:sp>
    <dsp:sp modelId="{6794839A-3807-0E44-B9C4-0FD1E459DEFD}">
      <dsp:nvSpPr>
        <dsp:cNvPr id="0" name=""/>
        <dsp:cNvSpPr/>
      </dsp:nvSpPr>
      <dsp:spPr>
        <a:xfrm>
          <a:off x="81855" y="282719"/>
          <a:ext cx="943053" cy="94305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98EB1E8-1192-F544-80BB-14C4B17A2DE9}">
      <dsp:nvSpPr>
        <dsp:cNvPr id="0" name=""/>
        <dsp:cNvSpPr/>
      </dsp:nvSpPr>
      <dsp:spPr>
        <a:xfrm>
          <a:off x="985920" y="1508884"/>
          <a:ext cx="8243629" cy="75444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98839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Anticipating future traffic increase due to industry growth</a:t>
          </a:r>
        </a:p>
      </dsp:txBody>
      <dsp:txXfrm>
        <a:off x="985920" y="1508884"/>
        <a:ext cx="8243629" cy="754442"/>
      </dsp:txXfrm>
    </dsp:sp>
    <dsp:sp modelId="{A2A75E07-40E0-2742-AB6C-465921BFE529}">
      <dsp:nvSpPr>
        <dsp:cNvPr id="0" name=""/>
        <dsp:cNvSpPr/>
      </dsp:nvSpPr>
      <dsp:spPr>
        <a:xfrm>
          <a:off x="514394" y="1414579"/>
          <a:ext cx="943053" cy="94305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2193BA-4362-FF43-92FC-3B2DA90DE41B}">
      <dsp:nvSpPr>
        <dsp:cNvPr id="0" name=""/>
        <dsp:cNvSpPr/>
      </dsp:nvSpPr>
      <dsp:spPr>
        <a:xfrm>
          <a:off x="985920" y="2640744"/>
          <a:ext cx="8243629" cy="75444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98839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Comparing current level of service </a:t>
          </a:r>
        </a:p>
      </dsp:txBody>
      <dsp:txXfrm>
        <a:off x="985920" y="2640744"/>
        <a:ext cx="8243629" cy="754442"/>
      </dsp:txXfrm>
    </dsp:sp>
    <dsp:sp modelId="{3582B9DA-C5B1-8D41-A5EC-F26245DC8203}">
      <dsp:nvSpPr>
        <dsp:cNvPr id="0" name=""/>
        <dsp:cNvSpPr/>
      </dsp:nvSpPr>
      <dsp:spPr>
        <a:xfrm>
          <a:off x="514394" y="2546439"/>
          <a:ext cx="943053" cy="94305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F4974B-074D-1D4D-A1A3-7DF373C42136}">
      <dsp:nvSpPr>
        <dsp:cNvPr id="0" name=""/>
        <dsp:cNvSpPr/>
      </dsp:nvSpPr>
      <dsp:spPr>
        <a:xfrm>
          <a:off x="553381" y="3772604"/>
          <a:ext cx="8676168" cy="75444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98839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Facilitating congestion free expansion of industries in Indiana</a:t>
          </a:r>
        </a:p>
      </dsp:txBody>
      <dsp:txXfrm>
        <a:off x="553381" y="3772604"/>
        <a:ext cx="8676168" cy="754442"/>
      </dsp:txXfrm>
    </dsp:sp>
    <dsp:sp modelId="{1234FE5F-F546-5E4B-B340-D8376A5FB0F1}">
      <dsp:nvSpPr>
        <dsp:cNvPr id="0" name=""/>
        <dsp:cNvSpPr/>
      </dsp:nvSpPr>
      <dsp:spPr>
        <a:xfrm>
          <a:off x="81855" y="3678299"/>
          <a:ext cx="943053" cy="94305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82AE9A-5604-4A5E-A9C4-505B979A57BE}" type="datetimeFigureOut">
              <a:rPr lang="en-US" smtClean="0"/>
              <a:t>2/18/2021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2D7895-D666-4F1F-A21E-7C5F860B0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8620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AAA07D-4F33-4F4F-ABF3-F753A3A2EC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E1BD932-67C9-40F3-8F05-7166F9A6DB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69052E-2597-46D5-AF43-655190726B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B0307-9EB6-4650-A656-1FF74E1213C1}" type="datetime1">
              <a:rPr lang="en-US" smtClean="0"/>
              <a:t>2/18/2021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F83727-2C52-494E-948C-6F657CEFD4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8B3AF9-CE04-45F8-B564-A958B5189C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C7472-689A-4264-B08F-77B7EDC50D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2311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E46BCD-4A82-4AAF-AC4A-5D45E66011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84720B6-D42E-4EDE-BB2C-94168AF586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F9E4C6-011E-4557-B813-A1A11A2D9A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EBFD4-FD2E-4898-B960-31A3EAF43D91}" type="datetime1">
              <a:rPr lang="en-US" smtClean="0"/>
              <a:t>2/18/2021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48285C-2513-47E3-B08D-83B846AD9E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E55AEC-9E19-49D8-8826-2890496D43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C7472-689A-4264-B08F-77B7EDC50D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0200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F5BB24E-C502-456E-B7C4-BE6CF438637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CDB9D46-C14D-4D58-B14D-17226F8646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6F5D5D-19F0-46BE-939B-D6781B181C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D21AF-2A54-48E8-BE6F-0D52EB7B242B}" type="datetime1">
              <a:rPr lang="en-US" smtClean="0"/>
              <a:t>2/18/2021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75316E-1CF8-4AAB-A8F5-9139BDFF5C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7BE14F-7A94-42A3-920D-860BA1E042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C7472-689A-4264-B08F-77B7EDC50D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375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94DD1C-91DC-4B2D-B165-01F595B620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6B7303-0C26-410D-AADB-0635C6B4E0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C338CB-70E8-42BA-A5FC-F27819A83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A2C06-EBE1-4B2B-8CC6-7AD134C16B33}" type="datetime1">
              <a:rPr lang="en-US" smtClean="0"/>
              <a:t>2/18/2021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C1CD88-3B13-45FA-8863-87F7082491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A56D47-B014-4DA3-A3C3-EAD5173F9E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C7472-689A-4264-B08F-77B7EDC50D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4809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97636F-5A76-402D-A23C-2D87CEC42C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C26561-BD52-4D61-814A-FF51E9BE97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C3C947-0A4B-4F2E-A456-3480C8E74D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D88E2-2A7E-4401-8331-921632EFAFF4}" type="datetime1">
              <a:rPr lang="en-US" smtClean="0"/>
              <a:t>2/18/2021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6495DA-AD47-43B2-9D0A-39CDF3CF87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826C4A-4F68-4C69-B8C9-04397033C4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C7472-689A-4264-B08F-77B7EDC50D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7409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41FAE1-2D02-475A-A51A-480EE47603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20DD77-091D-4F75-808F-D42073ED576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E107BA5-855F-447A-B0B3-FE1810D704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2A8563-0258-4964-9352-B9F7103094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6EB89-222F-4018-ADE0-1F30148E18EC}" type="datetime1">
              <a:rPr lang="en-US" smtClean="0"/>
              <a:t>2/18/2021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C67D7C-07C5-43D7-B8FC-796F39CA8B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55881D-F93B-4794-89DB-3AB29B6567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C7472-689A-4264-B08F-77B7EDC50D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2934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67B59D-80BD-468C-85B1-792E75314C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0BF8A5-E5B4-441B-A502-76E4AA4A39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1222E1-6802-4CE8-B810-53B3FB9FB2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06D838E-4C2F-48A0-BFDA-4EEE497B73A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6064E02-C7A1-4548-8425-8C985CB25E4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FD4B32F-896E-443A-807A-C45F157677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36363-65C3-4C0B-9162-A5F1BD7B70AF}" type="datetime1">
              <a:rPr lang="en-US" smtClean="0"/>
              <a:t>2/18/2021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7990CCC-8C15-477B-9F0A-36E6BA917C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BBBC415-B6E6-4FCB-BD08-E577FD9FC5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C7472-689A-4264-B08F-77B7EDC50D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6571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215CA7-05E0-4682-A6C6-C929AF7B86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BE62EAE-52AD-4CD8-BA0C-FD21C89744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1172E-8A15-4BBE-A4FB-B59CFAC33E3E}" type="datetime1">
              <a:rPr lang="en-US" smtClean="0"/>
              <a:t>2/18/2021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F60C2A5-0F15-4F9B-8121-FA1E799613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EED143E-3947-4EFF-AFE5-EB1865DDCA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C7472-689A-4264-B08F-77B7EDC50D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1171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ED80392-AA21-4048-A7CA-3E15663C40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75534-E31C-4B7A-B68D-B9CA90640D94}" type="datetime1">
              <a:rPr lang="en-US" smtClean="0"/>
              <a:t>2/18/2021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F16F989-FACE-45D0-A09F-E64AC0EE50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2CFE31-A7C6-47B8-89CB-5714F20B80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C7472-689A-4264-B08F-77B7EDC50D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2017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08AB8-9128-4CEE-A614-C65F7941E9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7A547C-AD81-4803-A3A2-F2BB0991DA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52DA3E-8C56-4029-867C-9020B4953C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7F1F9F-E714-45C4-A4A1-14B8343219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505E2-5CCB-4477-84C3-43C3F114F09D}" type="datetime1">
              <a:rPr lang="en-US" smtClean="0"/>
              <a:t>2/18/2021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3A092D-25ED-4535-A7B7-67CB96B236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5095E0-888A-4AA3-BDA9-F5B77611DB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C7472-689A-4264-B08F-77B7EDC50D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992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39F58F-9052-43CB-AA57-201645C91A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B2B6A6D-538E-442B-85E3-6C3618308DC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13BD48-DFE2-4712-A181-7AF4D5DC4E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7C1923-6BDB-4169-800C-9830547BFA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B1C21-AEBE-44D3-86DC-8C4DCFD1D0C2}" type="datetime1">
              <a:rPr lang="en-US" smtClean="0"/>
              <a:t>2/18/2021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AB75DB-D080-435D-961B-6E067AF8C0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26D0FD-2DDF-4BEB-AF16-06785DE1B3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C7472-689A-4264-B08F-77B7EDC50D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3939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2B6EEEE-96D5-41D8-A1E9-6BF944089C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283B4A-6F89-4788-A431-952502A9C6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8DAA90-817A-43AA-9DC9-E9ABEEB836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C2A54-C90D-4864-92BD-6D9D21C366FC}" type="datetime1">
              <a:rPr lang="en-US" smtClean="0"/>
              <a:t>2/18/2021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697C58-BB50-47B4-8122-3F8D72B93F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92DD9D-B979-464F-BC7B-5332F1660F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4C7472-689A-4264-B08F-77B7EDC50D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798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Aiyer@purdue.edu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mailto:aiyer@purdue.edu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19C0E0-70D5-47DE-AC56-1EE6D25A70D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Insights from Projects at GSCM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B98B77E-E623-4B3E-9896-24AC1BF7AB0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Ananth V Iyer</a:t>
            </a:r>
          </a:p>
          <a:p>
            <a:r>
              <a:rPr lang="en-US" dirty="0"/>
              <a:t>Susan </a:t>
            </a:r>
            <a:r>
              <a:rPr lang="en-US" dirty="0" err="1"/>
              <a:t>Bulkeley</a:t>
            </a:r>
            <a:r>
              <a:rPr lang="en-US" dirty="0"/>
              <a:t> Butler Chair in Operations Management</a:t>
            </a:r>
          </a:p>
          <a:p>
            <a:r>
              <a:rPr lang="en-US" dirty="0"/>
              <a:t>Academic Director, GSCMI</a:t>
            </a:r>
          </a:p>
          <a:p>
            <a:r>
              <a:rPr lang="en-US" dirty="0">
                <a:hlinkClick r:id="rId2"/>
              </a:rPr>
              <a:t>aiyer@purdue.edu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1402DA-4276-42B4-914C-2D4868A5E1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C7472-689A-4264-B08F-77B7EDC50DE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4897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805C6E-F78C-45B9-90EA-640E954BA5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5765" y="57175"/>
            <a:ext cx="8217589" cy="768626"/>
          </a:xfrm>
        </p:spPr>
        <p:txBody>
          <a:bodyPr>
            <a:normAutofit/>
          </a:bodyPr>
          <a:lstStyle/>
          <a:p>
            <a:pPr algn="ctr"/>
            <a:r>
              <a:rPr lang="en-US" sz="2800" dirty="0"/>
              <a:t>Cobalt – Baseline Without Recycling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7D091DA-8873-4817-944B-C99A5440EE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805632" y="2889989"/>
            <a:ext cx="3932237" cy="3466361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SSP baseline demands are not met by the respective supplies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SSP2 baseline demand for 2050 is 52 k-</a:t>
            </a:r>
            <a:r>
              <a:rPr lang="en-US" sz="2400" dirty="0" err="1"/>
              <a:t>tonnes</a:t>
            </a:r>
            <a:r>
              <a:rPr lang="en-US" sz="2400" dirty="0"/>
              <a:t> and the supply is 18 k-</a:t>
            </a:r>
            <a:r>
              <a:rPr lang="en-US" sz="2400" dirty="0" err="1"/>
              <a:t>tonnes</a:t>
            </a:r>
            <a:r>
              <a:rPr lang="en-US" sz="2400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SSP5 baseline demand in 2050 is 43 k-</a:t>
            </a:r>
            <a:r>
              <a:rPr lang="en-US" sz="2400" dirty="0" err="1"/>
              <a:t>tonnes</a:t>
            </a:r>
            <a:r>
              <a:rPr lang="en-US" sz="2400" dirty="0"/>
              <a:t> and supply is 26 k-</a:t>
            </a:r>
            <a:r>
              <a:rPr lang="en-US" sz="2400" dirty="0" err="1"/>
              <a:t>tonnes</a:t>
            </a:r>
            <a:endParaRPr lang="en-US" sz="24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B8D6CB8-E44B-436D-8887-787F702B3C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0A59A-A7A3-4D89-81FF-0EE674241E76}" type="slidenum">
              <a:rPr lang="en-US" smtClean="0"/>
              <a:t>10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F0B5E65-DF1C-4BF9-8FEA-18F453F091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349" y="1212784"/>
            <a:ext cx="7210419" cy="1819174"/>
          </a:xfrm>
          <a:prstGeom prst="rect">
            <a:avLst/>
          </a:prstGeom>
        </p:spPr>
      </p:pic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327EEDE3-2CF1-4C1A-8B88-22028E2066E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01073742"/>
              </p:ext>
            </p:extLst>
          </p:nvPr>
        </p:nvGraphicFramePr>
        <p:xfrm>
          <a:off x="356135" y="3190775"/>
          <a:ext cx="6999633" cy="33303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241761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B18709-4CA7-4612-86FF-77210E1FC8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6736"/>
            <a:ext cx="10515600" cy="661817"/>
          </a:xfrm>
        </p:spPr>
        <p:txBody>
          <a:bodyPr>
            <a:normAutofit/>
          </a:bodyPr>
          <a:lstStyle/>
          <a:p>
            <a:pPr algn="ctr"/>
            <a:r>
              <a:rPr lang="en-US" sz="2800" dirty="0"/>
              <a:t>Cobalt - Baseline with Recycling</a:t>
            </a:r>
          </a:p>
        </p:txBody>
      </p:sp>
      <p:sp>
        <p:nvSpPr>
          <p:cNvPr id="17" name="Text Placeholder 6">
            <a:extLst>
              <a:ext uri="{FF2B5EF4-FFF2-40B4-BE49-F238E27FC236}">
                <a16:creationId xmlns:a16="http://schemas.microsoft.com/office/drawing/2014/main" id="{FA1CC23A-3AC9-4FD4-BD57-D6CC2933D83B}"/>
              </a:ext>
            </a:extLst>
          </p:cNvPr>
          <p:cNvSpPr txBox="1">
            <a:spLocks/>
          </p:cNvSpPr>
          <p:nvPr/>
        </p:nvSpPr>
        <p:spPr>
          <a:xfrm>
            <a:off x="6500306" y="3771131"/>
            <a:ext cx="3932237" cy="346636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/>
            <a:r>
              <a:rPr lang="en-US" sz="1600" dirty="0"/>
              <a:t>Baseline supply including recycling fulfills  demand at collection rate of 100%</a:t>
            </a:r>
          </a:p>
          <a:p>
            <a:pPr marL="285750" indent="-285750"/>
            <a:r>
              <a:rPr lang="en-US" sz="1600" dirty="0"/>
              <a:t>SSP2 baseline/CR 1, the total 2050 supply is 57.38 k-</a:t>
            </a:r>
            <a:r>
              <a:rPr lang="en-US" sz="1600" dirty="0" err="1"/>
              <a:t>tonnes</a:t>
            </a:r>
            <a:r>
              <a:rPr lang="en-US" sz="1600" dirty="0"/>
              <a:t> and the demand is 52.7 k-</a:t>
            </a:r>
            <a:r>
              <a:rPr lang="en-US" sz="1600" dirty="0" err="1"/>
              <a:t>tonnes</a:t>
            </a:r>
            <a:r>
              <a:rPr lang="en-US" sz="1600" dirty="0"/>
              <a:t>.</a:t>
            </a:r>
          </a:p>
          <a:p>
            <a:pPr marL="285750" indent="-285750"/>
            <a:r>
              <a:rPr lang="en-US" sz="1600" dirty="0"/>
              <a:t>Collection rate 60%, then in 2050 there is a shortage for SSP2, and just enough supply for SSP 5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22C6F7C-A090-4A60-9B7E-02DCBC009B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4498438"/>
            <a:ext cx="5867400" cy="1621009"/>
          </a:xfrm>
          <a:prstGeom prst="rect">
            <a:avLst/>
          </a:prstGeom>
        </p:spPr>
      </p:pic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C27777B1-18DB-45F2-BECE-9BA89A0CD48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455515"/>
              </p:ext>
            </p:extLst>
          </p:nvPr>
        </p:nvGraphicFramePr>
        <p:xfrm>
          <a:off x="436721" y="738553"/>
          <a:ext cx="5156029" cy="28760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C27777B1-18DB-45F2-BECE-9BA89A0CD48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47335938"/>
              </p:ext>
            </p:extLst>
          </p:nvPr>
        </p:nvGraphicFramePr>
        <p:xfrm>
          <a:off x="5919537" y="788950"/>
          <a:ext cx="5308333" cy="29317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EC4CC4B-8099-477E-9C48-59580C1E89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C7472-689A-4264-B08F-77B7EDC50DE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596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>
        <p:bldAsOne/>
      </p:bldGraphic>
      <p:bldGraphic spid="13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B18709-4CA7-4612-86FF-77210E1FC8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5918"/>
            <a:ext cx="10515600" cy="661817"/>
          </a:xfrm>
        </p:spPr>
        <p:txBody>
          <a:bodyPr>
            <a:normAutofit/>
          </a:bodyPr>
          <a:lstStyle/>
          <a:p>
            <a:pPr algn="ctr"/>
            <a:r>
              <a:rPr lang="en-US" sz="2800" dirty="0"/>
              <a:t>Cobalt – RCP 2.6 with Recycling</a:t>
            </a:r>
          </a:p>
        </p:txBody>
      </p:sp>
      <p:sp>
        <p:nvSpPr>
          <p:cNvPr id="17" name="Text Placeholder 6">
            <a:extLst>
              <a:ext uri="{FF2B5EF4-FFF2-40B4-BE49-F238E27FC236}">
                <a16:creationId xmlns:a16="http://schemas.microsoft.com/office/drawing/2014/main" id="{FA1CC23A-3AC9-4FD4-BD57-D6CC2933D83B}"/>
              </a:ext>
            </a:extLst>
          </p:cNvPr>
          <p:cNvSpPr txBox="1">
            <a:spLocks/>
          </p:cNvSpPr>
          <p:nvPr/>
        </p:nvSpPr>
        <p:spPr>
          <a:xfrm>
            <a:off x="6469531" y="3484478"/>
            <a:ext cx="3932237" cy="346636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/>
            <a:r>
              <a:rPr lang="en-US" sz="2000" dirty="0"/>
              <a:t>For RCP scenarios, collection rate of 100%, there is a shortage for SSP2 and SSP 5.</a:t>
            </a:r>
          </a:p>
          <a:p>
            <a:pPr marL="285750" indent="-285750"/>
            <a:r>
              <a:rPr lang="en-US" sz="2000" dirty="0"/>
              <a:t>In 2050, for SSP2 and SSP5 the supply is 80kt and 104kt whereas the demand is 99kt and 147kt respectively.</a:t>
            </a:r>
          </a:p>
          <a:p>
            <a:pPr marL="285750" indent="-285750"/>
            <a:r>
              <a:rPr lang="en-US" sz="2000" dirty="0"/>
              <a:t>If the collection rate is 60%, then the gap increases further.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0B4A1B8-EB5F-45CC-ACD0-233BDA9A4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0A59A-A7A3-4D89-81FF-0EE674241E76}" type="slidenum">
              <a:rPr lang="en-US" smtClean="0"/>
              <a:t>12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0A41D69-6A4D-43F7-9FAF-55EB502828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4393345"/>
            <a:ext cx="5867400" cy="1648626"/>
          </a:xfrm>
          <a:prstGeom prst="rect">
            <a:avLst/>
          </a:prstGeom>
        </p:spPr>
      </p:pic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6FB98999-3B87-4C18-B731-8A89A211C41F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761357" y="771043"/>
          <a:ext cx="4801886" cy="27134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4" name="Chart 13">
            <a:extLst>
              <a:ext uri="{FF2B5EF4-FFF2-40B4-BE49-F238E27FC236}">
                <a16:creationId xmlns:a16="http://schemas.microsoft.com/office/drawing/2014/main" id="{6FB98999-3B87-4C18-B731-8A89A211C41F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6339879" y="745649"/>
          <a:ext cx="4541441" cy="26057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2889798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478E79-4008-41B3-BF7D-78C41BD688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have we learned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2B397E-E3F3-4808-8FC7-556D5D42A4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global political relationships matter for world GDP</a:t>
            </a:r>
          </a:p>
          <a:p>
            <a:r>
              <a:rPr lang="en-US" dirty="0"/>
              <a:t>The RCP (emissions control) matters – it does not impact GDP much, but it does impact use of EVs (and Wind Turbines)</a:t>
            </a:r>
          </a:p>
          <a:p>
            <a:r>
              <a:rPr lang="en-US" dirty="0"/>
              <a:t>In the absence of recycling, material shortages and thus difficulty attaining target emissions reductions</a:t>
            </a:r>
          </a:p>
          <a:p>
            <a:r>
              <a:rPr lang="en-US" dirty="0"/>
              <a:t>With recycling, most of the supply gap is decreased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b="1" dirty="0"/>
              <a:t>Thus, a robust recycling system, combined with technology improvement can enable a stable supply chain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4387EB-EA3B-4FB4-A8F3-6A23A5199C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C7472-689A-4264-B08F-77B7EDC50DE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6240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216FC9-D158-4B42-8414-F08E834F6F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INDOT Project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9D4600-8E72-4D2D-B526-61087323D4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will Indiana and its counties grow in the future ?</a:t>
            </a:r>
          </a:p>
          <a:p>
            <a:r>
              <a:rPr lang="en-US" dirty="0"/>
              <a:t>What road capacity increases will be needed to support economic growth ?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Use the same SSP-RCP scenario approach to project county GDP growth</a:t>
            </a:r>
          </a:p>
          <a:p>
            <a:r>
              <a:rPr lang="en-US" dirty="0"/>
              <a:t>Capture county level industries, truck volume intensity</a:t>
            </a:r>
          </a:p>
          <a:p>
            <a:r>
              <a:rPr lang="en-US" dirty="0"/>
              <a:t>Identify congestion in roads</a:t>
            </a:r>
          </a:p>
          <a:p>
            <a:r>
              <a:rPr lang="en-US" dirty="0"/>
              <a:t>Project a priority for new projects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16F2E3-F075-4AF6-A58B-CFCB81D679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C7472-689A-4264-B08F-77B7EDC50DE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656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9054A9EE-8F7E-47BF-A044-4C7E53BF0B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2264" y="831557"/>
            <a:ext cx="8443807" cy="432561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Impact"/>
              </a:rPr>
              <a:t>INDOT PROJECT OVERVIEW</a:t>
            </a:r>
            <a:endParaRPr lang="en-US" dirty="0"/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2DD9CB22-EA0F-F149-9303-734E112D5FB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13042994"/>
              </p:ext>
            </p:extLst>
          </p:nvPr>
        </p:nvGraphicFramePr>
        <p:xfrm>
          <a:off x="962525" y="1535229"/>
          <a:ext cx="9298005" cy="49040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5" name="Slide Number Placeholder 34">
            <a:extLst>
              <a:ext uri="{FF2B5EF4-FFF2-40B4-BE49-F238E27FC236}">
                <a16:creationId xmlns:a16="http://schemas.microsoft.com/office/drawing/2014/main" id="{4FAA5F36-CDDE-4BAC-A5E9-6A2E61EC54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EB2EB-69F8-D948-986A-A0FFB8F3ADC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316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704C4A-91C1-4776-80B0-473C5A3FB5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CLUSTERING USING TOTAL GDP</a:t>
            </a:r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30055B37-9DD7-41C4-9C56-7D64B0402D5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2447" y="1718450"/>
            <a:ext cx="5114404" cy="4501140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9C6D6ECB-D9C8-4FDA-86ED-A9782A8984E7}"/>
              </a:ext>
            </a:extLst>
          </p:cNvPr>
          <p:cNvSpPr/>
          <p:nvPr/>
        </p:nvSpPr>
        <p:spPr>
          <a:xfrm rot="20530734">
            <a:off x="1735954" y="5153891"/>
            <a:ext cx="3646276" cy="928613"/>
          </a:xfrm>
          <a:prstGeom prst="ellipse">
            <a:avLst/>
          </a:prstGeom>
          <a:noFill/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82B1E20C-2706-4F00-A703-485D229B400F}"/>
              </a:ext>
            </a:extLst>
          </p:cNvPr>
          <p:cNvSpPr/>
          <p:nvPr/>
        </p:nvSpPr>
        <p:spPr>
          <a:xfrm rot="18769736">
            <a:off x="1468316" y="3276109"/>
            <a:ext cx="3680880" cy="1364070"/>
          </a:xfrm>
          <a:prstGeom prst="ellipse">
            <a:avLst/>
          </a:prstGeom>
          <a:noFill/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92A52DEB-9D28-4024-9A07-0E5282550A22}"/>
              </a:ext>
            </a:extLst>
          </p:cNvPr>
          <p:cNvSpPr/>
          <p:nvPr/>
        </p:nvSpPr>
        <p:spPr>
          <a:xfrm rot="502138">
            <a:off x="1442474" y="5226017"/>
            <a:ext cx="559799" cy="656294"/>
          </a:xfrm>
          <a:prstGeom prst="ellipse">
            <a:avLst/>
          </a:prstGeom>
          <a:noFill/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C45CE4F-852C-4271-B732-50EE1A1D6D0C}"/>
              </a:ext>
            </a:extLst>
          </p:cNvPr>
          <p:cNvSpPr/>
          <p:nvPr/>
        </p:nvSpPr>
        <p:spPr>
          <a:xfrm>
            <a:off x="1557407" y="5919556"/>
            <a:ext cx="773288" cy="30003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E09F2AED-BAE8-4EFB-A6B1-370161167BDA}"/>
              </a:ext>
            </a:extLst>
          </p:cNvPr>
          <p:cNvSpPr txBox="1">
            <a:spLocks/>
          </p:cNvSpPr>
          <p:nvPr/>
        </p:nvSpPr>
        <p:spPr>
          <a:xfrm>
            <a:off x="5912100" y="1648157"/>
            <a:ext cx="6081874" cy="374834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/>
              <a:t>Clustering was conducted using Total GDP* (Aggregate of Manufacturing, Wholesale, Retail, Transportation, Construction)</a:t>
            </a:r>
          </a:p>
          <a:p>
            <a:r>
              <a:rPr lang="en-US" sz="1600" dirty="0"/>
              <a:t>Conducted stepwise regression independently for each cluster</a:t>
            </a:r>
          </a:p>
          <a:p>
            <a:r>
              <a:rPr lang="en-US" sz="1600" dirty="0"/>
              <a:t>As in the previous model each cluster had a moderately good linear fit with an exception of </a:t>
            </a:r>
            <a:r>
              <a:rPr lang="en-US" sz="1600" b="1" i="1" dirty="0"/>
              <a:t>Dubois, Monroe and Kosciusko</a:t>
            </a:r>
          </a:p>
          <a:p>
            <a:r>
              <a:rPr lang="en-US" sz="1600" dirty="0"/>
              <a:t>A separate cluster was created for said counties</a:t>
            </a:r>
          </a:p>
        </p:txBody>
      </p:sp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A0A26E88-94E7-4651-A288-44A6DE5376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4849154"/>
              </p:ext>
            </p:extLst>
          </p:nvPr>
        </p:nvGraphicFramePr>
        <p:xfrm>
          <a:off x="5613189" y="3810299"/>
          <a:ext cx="5021404" cy="1586205"/>
        </p:xfrm>
        <a:graphic>
          <a:graphicData uri="http://schemas.openxmlformats.org/drawingml/2006/table">
            <a:tbl>
              <a:tblPr firstRow="1" bandCol="1">
                <a:tableStyleId>{073A0DAA-6AF3-43AB-8588-CEC1D06C72B9}</a:tableStyleId>
              </a:tblPr>
              <a:tblGrid>
                <a:gridCol w="1390544">
                  <a:extLst>
                    <a:ext uri="{9D8B030D-6E8A-4147-A177-3AD203B41FA5}">
                      <a16:colId xmlns:a16="http://schemas.microsoft.com/office/drawing/2014/main" val="3074987510"/>
                    </a:ext>
                  </a:extLst>
                </a:gridCol>
                <a:gridCol w="1339041">
                  <a:extLst>
                    <a:ext uri="{9D8B030D-6E8A-4147-A177-3AD203B41FA5}">
                      <a16:colId xmlns:a16="http://schemas.microsoft.com/office/drawing/2014/main" val="427861033"/>
                    </a:ext>
                  </a:extLst>
                </a:gridCol>
                <a:gridCol w="1120158">
                  <a:extLst>
                    <a:ext uri="{9D8B030D-6E8A-4147-A177-3AD203B41FA5}">
                      <a16:colId xmlns:a16="http://schemas.microsoft.com/office/drawing/2014/main" val="3086691164"/>
                    </a:ext>
                  </a:extLst>
                </a:gridCol>
                <a:gridCol w="1171661">
                  <a:extLst>
                    <a:ext uri="{9D8B030D-6E8A-4147-A177-3AD203B41FA5}">
                      <a16:colId xmlns:a16="http://schemas.microsoft.com/office/drawing/2014/main" val="2437499347"/>
                    </a:ext>
                  </a:extLst>
                </a:gridCol>
              </a:tblGrid>
              <a:tr h="24889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Cluster 1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Cluster 2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Cluster 3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Cluster 4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20700065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Bartholomew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Allen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Delaware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Dubois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71976506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Elkhart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Clark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Floyd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Kosciusko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69286236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Howard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Hamilton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Gibson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Monroe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398026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Tippecanoe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Hendricks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Johnson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18887596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Porter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Vigo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24302978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St. Joseph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Wayne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49066508"/>
                  </a:ext>
                </a:extLst>
              </a:tr>
            </a:tbl>
          </a:graphicData>
        </a:graphic>
      </p:graphicFrame>
      <p:sp>
        <p:nvSpPr>
          <p:cNvPr id="24" name="Speech Bubble: Rectangle 23">
            <a:extLst>
              <a:ext uri="{FF2B5EF4-FFF2-40B4-BE49-F238E27FC236}">
                <a16:creationId xmlns:a16="http://schemas.microsoft.com/office/drawing/2014/main" id="{0A43B1E8-58F6-4DEA-9A13-1A655279095C}"/>
              </a:ext>
            </a:extLst>
          </p:cNvPr>
          <p:cNvSpPr/>
          <p:nvPr/>
        </p:nvSpPr>
        <p:spPr>
          <a:xfrm>
            <a:off x="5609618" y="5685014"/>
            <a:ext cx="1412433" cy="789392"/>
          </a:xfrm>
          <a:prstGeom prst="wedgeRectCallout">
            <a:avLst>
              <a:gd name="adj1" fmla="val -24181"/>
              <a:gd name="adj2" fmla="val -75305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Moderate growth in DVMT with increase in Mfg. GDP</a:t>
            </a:r>
          </a:p>
        </p:txBody>
      </p:sp>
      <p:sp>
        <p:nvSpPr>
          <p:cNvPr id="26" name="Speech Bubble: Rectangle 25">
            <a:extLst>
              <a:ext uri="{FF2B5EF4-FFF2-40B4-BE49-F238E27FC236}">
                <a16:creationId xmlns:a16="http://schemas.microsoft.com/office/drawing/2014/main" id="{2F363D66-D142-4795-873A-AF48F9BAC70F}"/>
              </a:ext>
            </a:extLst>
          </p:cNvPr>
          <p:cNvSpPr/>
          <p:nvPr/>
        </p:nvSpPr>
        <p:spPr>
          <a:xfrm>
            <a:off x="7181569" y="5683684"/>
            <a:ext cx="1189445" cy="789392"/>
          </a:xfrm>
          <a:prstGeom prst="wedgeRectCallout">
            <a:avLst>
              <a:gd name="adj1" fmla="val 11811"/>
              <a:gd name="adj2" fmla="val -76524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High growth in DVMT with increase in Mfg. GDP</a:t>
            </a:r>
          </a:p>
        </p:txBody>
      </p:sp>
      <p:sp>
        <p:nvSpPr>
          <p:cNvPr id="28" name="Speech Bubble: Rectangle 27">
            <a:extLst>
              <a:ext uri="{FF2B5EF4-FFF2-40B4-BE49-F238E27FC236}">
                <a16:creationId xmlns:a16="http://schemas.microsoft.com/office/drawing/2014/main" id="{00F48B8C-4BFB-443E-9661-ACFF126A9582}"/>
              </a:ext>
            </a:extLst>
          </p:cNvPr>
          <p:cNvSpPr/>
          <p:nvPr/>
        </p:nvSpPr>
        <p:spPr>
          <a:xfrm>
            <a:off x="8530532" y="5671407"/>
            <a:ext cx="1063625" cy="789392"/>
          </a:xfrm>
          <a:prstGeom prst="wedgeRectCallout">
            <a:avLst>
              <a:gd name="adj1" fmla="val -19159"/>
              <a:gd name="adj2" fmla="val -76524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No apparent trend </a:t>
            </a:r>
          </a:p>
        </p:txBody>
      </p:sp>
      <p:sp>
        <p:nvSpPr>
          <p:cNvPr id="30" name="Speech Bubble: Rectangle 29">
            <a:extLst>
              <a:ext uri="{FF2B5EF4-FFF2-40B4-BE49-F238E27FC236}">
                <a16:creationId xmlns:a16="http://schemas.microsoft.com/office/drawing/2014/main" id="{902F6912-4B63-46CF-82AA-DD62F03F9BD7}"/>
              </a:ext>
            </a:extLst>
          </p:cNvPr>
          <p:cNvSpPr/>
          <p:nvPr/>
        </p:nvSpPr>
        <p:spPr>
          <a:xfrm>
            <a:off x="9740916" y="5691197"/>
            <a:ext cx="1361722" cy="789392"/>
          </a:xfrm>
          <a:prstGeom prst="wedgeRectCallout">
            <a:avLst>
              <a:gd name="adj1" fmla="val 11811"/>
              <a:gd name="adj2" fmla="val -76524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Very low GDP resulting in minimal increase in DVMT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11FEDB-1269-4AA3-BC90-229798FB7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26260" y="6221213"/>
            <a:ext cx="2743200" cy="365125"/>
          </a:xfrm>
        </p:spPr>
        <p:txBody>
          <a:bodyPr/>
          <a:lstStyle/>
          <a:p>
            <a:fld id="{E05EB2EB-69F8-D948-986A-A0FFB8F3ADC8}" type="slidenum">
              <a:rPr lang="en-US" smtClean="0"/>
              <a:t>16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D3976CF-046B-4185-881A-EDE84A6E7AFF}"/>
              </a:ext>
            </a:extLst>
          </p:cNvPr>
          <p:cNvSpPr txBox="1"/>
          <p:nvPr/>
        </p:nvSpPr>
        <p:spPr>
          <a:xfrm>
            <a:off x="8123891" y="635267"/>
            <a:ext cx="36334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DVMT – Daily Vehicle Miles Travelled</a:t>
            </a:r>
          </a:p>
        </p:txBody>
      </p:sp>
    </p:spTree>
    <p:extLst>
      <p:ext uri="{BB962C8B-B14F-4D97-AF65-F5344CB8AC3E}">
        <p14:creationId xmlns:p14="http://schemas.microsoft.com/office/powerpoint/2010/main" val="341356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4" grpId="0" animBg="1"/>
      <p:bldP spid="26" grpId="0" animBg="1"/>
      <p:bldP spid="28" grpId="0" animBg="1"/>
      <p:bldP spid="3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711696-7308-4DE1-A76F-ECB4C8CFF2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0771" y="365126"/>
            <a:ext cx="10603029" cy="708092"/>
          </a:xfrm>
        </p:spPr>
        <p:txBody>
          <a:bodyPr/>
          <a:lstStyle/>
          <a:p>
            <a:pPr algn="ctr"/>
            <a:r>
              <a:rPr lang="en-US" dirty="0"/>
              <a:t>Tippecanoe county GDP forecasts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4217057D-A69C-460C-BFB6-F6C6E57E910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99872840"/>
              </p:ext>
            </p:extLst>
          </p:nvPr>
        </p:nvGraphicFramePr>
        <p:xfrm>
          <a:off x="919213" y="1121343"/>
          <a:ext cx="9182500" cy="508213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82802">
                  <a:extLst>
                    <a:ext uri="{9D8B030D-6E8A-4147-A177-3AD203B41FA5}">
                      <a16:colId xmlns:a16="http://schemas.microsoft.com/office/drawing/2014/main" val="2595141234"/>
                    </a:ext>
                  </a:extLst>
                </a:gridCol>
                <a:gridCol w="1283646">
                  <a:extLst>
                    <a:ext uri="{9D8B030D-6E8A-4147-A177-3AD203B41FA5}">
                      <a16:colId xmlns:a16="http://schemas.microsoft.com/office/drawing/2014/main" val="3706745379"/>
                    </a:ext>
                  </a:extLst>
                </a:gridCol>
                <a:gridCol w="942472">
                  <a:extLst>
                    <a:ext uri="{9D8B030D-6E8A-4147-A177-3AD203B41FA5}">
                      <a16:colId xmlns:a16="http://schemas.microsoft.com/office/drawing/2014/main" val="3870449683"/>
                    </a:ext>
                  </a:extLst>
                </a:gridCol>
                <a:gridCol w="964148">
                  <a:extLst>
                    <a:ext uri="{9D8B030D-6E8A-4147-A177-3AD203B41FA5}">
                      <a16:colId xmlns:a16="http://schemas.microsoft.com/office/drawing/2014/main" val="365414974"/>
                    </a:ext>
                  </a:extLst>
                </a:gridCol>
                <a:gridCol w="985826">
                  <a:extLst>
                    <a:ext uri="{9D8B030D-6E8A-4147-A177-3AD203B41FA5}">
                      <a16:colId xmlns:a16="http://schemas.microsoft.com/office/drawing/2014/main" val="1000063840"/>
                    </a:ext>
                  </a:extLst>
                </a:gridCol>
                <a:gridCol w="931162">
                  <a:extLst>
                    <a:ext uri="{9D8B030D-6E8A-4147-A177-3AD203B41FA5}">
                      <a16:colId xmlns:a16="http://schemas.microsoft.com/office/drawing/2014/main" val="224184464"/>
                    </a:ext>
                  </a:extLst>
                </a:gridCol>
                <a:gridCol w="964148">
                  <a:extLst>
                    <a:ext uri="{9D8B030D-6E8A-4147-A177-3AD203B41FA5}">
                      <a16:colId xmlns:a16="http://schemas.microsoft.com/office/drawing/2014/main" val="3558515886"/>
                    </a:ext>
                  </a:extLst>
                </a:gridCol>
                <a:gridCol w="964148">
                  <a:extLst>
                    <a:ext uri="{9D8B030D-6E8A-4147-A177-3AD203B41FA5}">
                      <a16:colId xmlns:a16="http://schemas.microsoft.com/office/drawing/2014/main" val="1233429588"/>
                    </a:ext>
                  </a:extLst>
                </a:gridCol>
                <a:gridCol w="964148">
                  <a:extLst>
                    <a:ext uri="{9D8B030D-6E8A-4147-A177-3AD203B41FA5}">
                      <a16:colId xmlns:a16="http://schemas.microsoft.com/office/drawing/2014/main" val="871435488"/>
                    </a:ext>
                  </a:extLst>
                </a:gridCol>
              </a:tblGrid>
              <a:tr h="462012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Scenario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Region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2020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2025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2030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2035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2040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2045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2050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32264945"/>
                  </a:ext>
                </a:extLst>
              </a:tr>
              <a:tr h="462012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SSP1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Tippecanoe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7.787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8.634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9.505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10.377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11.214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12.002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highlight>
                            <a:srgbClr val="FFFF00"/>
                          </a:highlight>
                        </a:rPr>
                        <a:t>12.720</a:t>
                      </a:r>
                      <a:endParaRPr lang="en-US" sz="1800" dirty="0">
                        <a:effectLst/>
                        <a:highlight>
                          <a:srgbClr val="FFFF00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8679277"/>
                  </a:ext>
                </a:extLst>
              </a:tr>
              <a:tr h="462012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SSP1-26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Tippecanoe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7.787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8.634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9.505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10.377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11.214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12.002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highlight>
                            <a:srgbClr val="FFFF00"/>
                          </a:highlight>
                        </a:rPr>
                        <a:t>12.720</a:t>
                      </a:r>
                      <a:endParaRPr lang="en-US" sz="1800" dirty="0">
                        <a:effectLst/>
                        <a:highlight>
                          <a:srgbClr val="FFFF00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88208730"/>
                  </a:ext>
                </a:extLst>
              </a:tr>
              <a:tr h="462012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SSP2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Tippecanoe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7.743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8.474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9.144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9.757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10.339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10.887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highlight>
                            <a:srgbClr val="FFFF00"/>
                          </a:highlight>
                        </a:rPr>
                        <a:t>11.393</a:t>
                      </a:r>
                      <a:endParaRPr lang="en-US" sz="1800" dirty="0">
                        <a:effectLst/>
                        <a:highlight>
                          <a:srgbClr val="FFFF00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78802372"/>
                  </a:ext>
                </a:extLst>
              </a:tr>
              <a:tr h="462012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SSP2-26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Tippecanoe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7.733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8.453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9.112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9.706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10.269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10.793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highlight>
                            <a:srgbClr val="FFFF00"/>
                          </a:highlight>
                        </a:rPr>
                        <a:t>11.276</a:t>
                      </a:r>
                      <a:endParaRPr lang="en-US" sz="1800" dirty="0">
                        <a:effectLst/>
                        <a:highlight>
                          <a:srgbClr val="FFFF00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05738284"/>
                  </a:ext>
                </a:extLst>
              </a:tr>
              <a:tr h="462012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SSP3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Tippecanoe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7.604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8.167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8.613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8.972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9.272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9.515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9.680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73402131"/>
                  </a:ext>
                </a:extLst>
              </a:tr>
              <a:tr h="462012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SSP3-34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Tippecanoe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7.601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8.156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8.595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8.855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9.064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9.243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9.349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10903551"/>
                  </a:ext>
                </a:extLst>
              </a:tr>
              <a:tr h="462012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SSP4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Tippecanoe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7.721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8.532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9.355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10.161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10.901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11.571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12.164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97952286"/>
                  </a:ext>
                </a:extLst>
              </a:tr>
              <a:tr h="462012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SSP4-26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Tippecanoe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7.722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8.540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9.369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10.167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10.900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11.568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12.160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83433003"/>
                  </a:ext>
                </a:extLst>
              </a:tr>
              <a:tr h="462012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SSP5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Tippecanoe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7.914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8.986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10.221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11.576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12.981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14.466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highlight>
                            <a:srgbClr val="FFFF00"/>
                          </a:highlight>
                        </a:rPr>
                        <a:t>16.035</a:t>
                      </a:r>
                      <a:endParaRPr lang="en-US" sz="1800" dirty="0">
                        <a:effectLst/>
                        <a:highlight>
                          <a:srgbClr val="FFFF00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78760811"/>
                  </a:ext>
                </a:extLst>
              </a:tr>
              <a:tr h="462012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SSP5-26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Tippecanoe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7.914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8.956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10.164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11.418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12.733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14.081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highlight>
                            <a:srgbClr val="FFFF00"/>
                          </a:highlight>
                        </a:rPr>
                        <a:t>15.519</a:t>
                      </a:r>
                      <a:endParaRPr lang="en-US" sz="1800" dirty="0">
                        <a:effectLst/>
                        <a:highlight>
                          <a:srgbClr val="FFFF00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64990964"/>
                  </a:ext>
                </a:extLst>
              </a:tr>
            </a:tbl>
          </a:graphicData>
        </a:graphic>
      </p:graphicFrame>
      <p:sp>
        <p:nvSpPr>
          <p:cNvPr id="5" name="Arrow: Left 4">
            <a:extLst>
              <a:ext uri="{FF2B5EF4-FFF2-40B4-BE49-F238E27FC236}">
                <a16:creationId xmlns:a16="http://schemas.microsoft.com/office/drawing/2014/main" id="{343B90BD-14EB-497A-A9F7-5DECF9A6774B}"/>
              </a:ext>
            </a:extLst>
          </p:cNvPr>
          <p:cNvSpPr/>
          <p:nvPr/>
        </p:nvSpPr>
        <p:spPr>
          <a:xfrm>
            <a:off x="10375392" y="2584384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rrow: Left 5">
            <a:extLst>
              <a:ext uri="{FF2B5EF4-FFF2-40B4-BE49-F238E27FC236}">
                <a16:creationId xmlns:a16="http://schemas.microsoft.com/office/drawing/2014/main" id="{7CED1380-3343-4589-A142-8E8B0964D667}"/>
              </a:ext>
            </a:extLst>
          </p:cNvPr>
          <p:cNvSpPr/>
          <p:nvPr/>
        </p:nvSpPr>
        <p:spPr>
          <a:xfrm>
            <a:off x="10375392" y="1663567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rrow: Left 6">
            <a:extLst>
              <a:ext uri="{FF2B5EF4-FFF2-40B4-BE49-F238E27FC236}">
                <a16:creationId xmlns:a16="http://schemas.microsoft.com/office/drawing/2014/main" id="{66A65367-DA3B-4916-B1C8-5D62DB534867}"/>
              </a:ext>
            </a:extLst>
          </p:cNvPr>
          <p:cNvSpPr/>
          <p:nvPr/>
        </p:nvSpPr>
        <p:spPr>
          <a:xfrm>
            <a:off x="10256681" y="5329188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277D16F9-DE07-4253-8839-5019CADB96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C7472-689A-4264-B08F-77B7EDC50DE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601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B5EDA5-0202-401D-BC99-6EAC678B08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195" y="98744"/>
            <a:ext cx="10515600" cy="1325563"/>
          </a:xfrm>
        </p:spPr>
        <p:txBody>
          <a:bodyPr/>
          <a:lstStyle/>
          <a:p>
            <a:r>
              <a:rPr lang="en-US" dirty="0"/>
              <a:t>Tippecanoe county forecasted ramp congestion</a:t>
            </a:r>
          </a:p>
        </p:txBody>
      </p:sp>
      <p:pic>
        <p:nvPicPr>
          <p:cNvPr id="4" name="Picture 3" descr="Map&#10;&#10;Description automatically generated">
            <a:extLst>
              <a:ext uri="{FF2B5EF4-FFF2-40B4-BE49-F238E27FC236}">
                <a16:creationId xmlns:a16="http://schemas.microsoft.com/office/drawing/2014/main" id="{06090429-A4F5-46A1-BCA0-47D0FE63F5CF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195" y="1541496"/>
            <a:ext cx="5615539" cy="423277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1522DFD-7C43-4FB4-A6D3-970AA5B4DC3D}"/>
              </a:ext>
            </a:extLst>
          </p:cNvPr>
          <p:cNvSpPr/>
          <p:nvPr/>
        </p:nvSpPr>
        <p:spPr>
          <a:xfrm>
            <a:off x="650507" y="6054911"/>
            <a:ext cx="32757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Congested Ramps in Tippecanoe </a:t>
            </a:r>
            <a:endParaRPr lang="en-US" dirty="0"/>
          </a:p>
        </p:txBody>
      </p:sp>
      <p:pic>
        <p:nvPicPr>
          <p:cNvPr id="6" name="Picture 5" descr="A picture containing pie chart&#10;&#10;Description automatically generated">
            <a:extLst>
              <a:ext uri="{FF2B5EF4-FFF2-40B4-BE49-F238E27FC236}">
                <a16:creationId xmlns:a16="http://schemas.microsoft.com/office/drawing/2014/main" id="{208D7070-7264-4D37-B213-F08A29D3EEB8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4737" y="1886100"/>
            <a:ext cx="1123950" cy="220027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C8992F39-92AF-40A7-8B18-55BF1BAF0993}"/>
              </a:ext>
            </a:extLst>
          </p:cNvPr>
          <p:cNvSpPr/>
          <p:nvPr/>
        </p:nvSpPr>
        <p:spPr>
          <a:xfrm>
            <a:off x="6551596" y="4320752"/>
            <a:ext cx="498989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ea typeface="Yu Mincho" panose="02020400000000000000" pitchFamily="18" charset="-128"/>
              </a:rPr>
              <a:t>Tippecanoe county congestion grows from 1 ramp to 8 ramps in 2050 under SSP5</a:t>
            </a:r>
            <a:endParaRPr lang="en-US" sz="2800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A4D3118-6778-4AAD-A574-1BB50CF259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C7472-689A-4264-B08F-77B7EDC50DE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4056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864E19-6D43-423A-9794-1AEE36A245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CC4BC4-66B7-4422-950B-CC84C078A1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Future growth forecasts are impacted by geo-political outcomes</a:t>
            </a:r>
          </a:p>
          <a:p>
            <a:r>
              <a:rPr lang="en-US" dirty="0"/>
              <a:t>Tippecanoe county’s growth is impacted by these global issues</a:t>
            </a:r>
          </a:p>
          <a:p>
            <a:r>
              <a:rPr lang="en-US" dirty="0"/>
              <a:t>Unless we plan, ramps get congested </a:t>
            </a:r>
          </a:p>
          <a:p>
            <a:r>
              <a:rPr lang="en-US" dirty="0"/>
              <a:t>It is important for the micro level choices to be synchronized with macro level shifts</a:t>
            </a:r>
          </a:p>
          <a:p>
            <a:r>
              <a:rPr lang="en-US" dirty="0"/>
              <a:t>Being quantitative gets us to realize the urgency and make choices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943E61-BFD2-41C5-9ED3-5E9661E442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C7472-689A-4264-B08F-77B7EDC50DE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5909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420368-8763-42EE-B561-F6488BFDB7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4BAE72-400D-477C-AB3B-8771DB425C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Future</a:t>
            </a:r>
            <a:r>
              <a:rPr lang="en-US" dirty="0"/>
              <a:t>: The future trajectories for growth (now to 2050) and global supply chain impacts</a:t>
            </a:r>
          </a:p>
          <a:p>
            <a:r>
              <a:rPr lang="en-US" b="1" dirty="0"/>
              <a:t>DOE</a:t>
            </a:r>
            <a:r>
              <a:rPr lang="en-US" dirty="0"/>
              <a:t> Projects: The impact on Electric Vehicle demand, thus batteries and magnets, thus critical materials. Supply/ Demand forecasted issues</a:t>
            </a:r>
          </a:p>
          <a:p>
            <a:r>
              <a:rPr lang="en-US" b="1" dirty="0"/>
              <a:t>INDOT</a:t>
            </a:r>
            <a:r>
              <a:rPr lang="en-US" dirty="0"/>
              <a:t> Projects: Impact at the county level in Indiana and projects to enable growth</a:t>
            </a:r>
          </a:p>
          <a:p>
            <a:r>
              <a:rPr lang="en-US" dirty="0"/>
              <a:t>Summary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5ED292-BDEA-44B0-85C0-499D7808C2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C7472-689A-4264-B08F-77B7EDC50DE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9377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21F4CBC-A238-45F7-8DB2-33E3119CA07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Thank you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B0DA8514-64DE-494B-860D-A2200EFD001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Ananth V Iyer</a:t>
            </a:r>
          </a:p>
          <a:p>
            <a:r>
              <a:rPr lang="en-US" dirty="0">
                <a:hlinkClick r:id="rId2"/>
              </a:rPr>
              <a:t>aiyer@purdue.edu</a:t>
            </a:r>
            <a:endParaRPr lang="en-US" dirty="0"/>
          </a:p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8CF43E-6ACA-4F5A-B0C1-A370A4DF8A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C7472-689A-4264-B08F-77B7EDC50DE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5327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D981C-A904-450D-BD0C-00ECDA7AF3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394" y="365125"/>
            <a:ext cx="10670406" cy="607027"/>
          </a:xfrm>
        </p:spPr>
        <p:txBody>
          <a:bodyPr>
            <a:normAutofit fontScale="90000"/>
          </a:bodyPr>
          <a:lstStyle/>
          <a:p>
            <a:r>
              <a:rPr lang="en-US" dirty="0"/>
              <a:t>Scenarios – Thinking about the future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DA4923-8C58-4556-BCB6-7F56C13C6D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394" y="1082843"/>
            <a:ext cx="10670406" cy="4817444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SSP – Shared Socio-Economic Pathways</a:t>
            </a:r>
          </a:p>
          <a:p>
            <a:r>
              <a:rPr lang="en-US" sz="2000" b="1" dirty="0">
                <a:solidFill>
                  <a:srgbClr val="2F549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SSP 1: predicts a world of sustainability-focused growth 	(RCP 5.5)</a:t>
            </a:r>
            <a:endParaRPr lang="en-US" sz="20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000" b="1" dirty="0">
                <a:solidFill>
                  <a:srgbClr val="2F549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SSP 2 is the middle of the road, follows historical events  	(RCP 6.7)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000" b="1" dirty="0">
                <a:solidFill>
                  <a:srgbClr val="2F549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SSP 3 represents a fragmented world/ Regional rivalry 	(RCP 7.2)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000" b="1" dirty="0">
                <a:solidFill>
                  <a:srgbClr val="2F549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SSP 4 is a world of ever-increasing inequality		(RCP 5.8) 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000" b="1" dirty="0">
                <a:solidFill>
                  <a:srgbClr val="2F549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SSP 5 is a world unconstrained growth Fossil-fueled Development  (RCP 8.5)</a:t>
            </a:r>
          </a:p>
          <a:p>
            <a:pPr marL="0" indent="0">
              <a:buNone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RCP – Representative Concentration Pathways -</a:t>
            </a:r>
            <a:r>
              <a:rPr lang="en-US" dirty="0"/>
              <a:t> </a:t>
            </a:r>
            <a:r>
              <a:rPr lang="en-US" sz="2000" dirty="0"/>
              <a:t>levels of greenhouse gases and regulatory constraints on the emission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400" dirty="0"/>
              <a:t>RCP2.6 is a stringent regulation allowing ~450 ppm CO</a:t>
            </a:r>
            <a:r>
              <a:rPr lang="en-US" sz="2400" baseline="-25000" dirty="0"/>
              <a:t>2</a:t>
            </a:r>
            <a:r>
              <a:rPr lang="en-US" sz="2400" dirty="0"/>
              <a:t> emission.  (Paris Agreement)</a:t>
            </a:r>
          </a:p>
          <a:p>
            <a:pPr marL="0" indent="0">
              <a:buNone/>
            </a:pPr>
            <a:r>
              <a:rPr lang="en-US" sz="2400" dirty="0"/>
              <a:t>RCP4.5 allows ~660ppm CO</a:t>
            </a:r>
            <a:r>
              <a:rPr lang="en-US" sz="2400" baseline="-25000" dirty="0"/>
              <a:t>2</a:t>
            </a:r>
            <a:r>
              <a:rPr lang="en-US" sz="2400" dirty="0"/>
              <a:t> emission so less stringent mitigation efforts, etc.</a:t>
            </a:r>
          </a:p>
          <a:p>
            <a:pPr marL="0" indent="0">
              <a:buNone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Why does the SSP-RCP regime matter 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BF76D7-5CD8-448A-950F-9C2230804F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C7472-689A-4264-B08F-77B7EDC50DE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264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AC93A48-58BC-49DB-B8B2-0CCFE46CF31C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/>
          <a:srcRect r="5238"/>
          <a:stretch/>
        </p:blipFill>
        <p:spPr bwMode="auto">
          <a:xfrm>
            <a:off x="364253" y="875900"/>
            <a:ext cx="6689558" cy="525539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F6BD18A-D7A2-4E89-874B-D94B2213D280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3233152" y="1557438"/>
            <a:ext cx="1176154" cy="1821030"/>
          </a:xfrm>
          <a:prstGeom prst="rect">
            <a:avLst/>
          </a:prstGeom>
        </p:spPr>
      </p:pic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107BF00C-940E-4B47-8FAF-E45AD99C26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2445768"/>
              </p:ext>
            </p:extLst>
          </p:nvPr>
        </p:nvGraphicFramePr>
        <p:xfrm>
          <a:off x="6979724" y="2787574"/>
          <a:ext cx="5212276" cy="256407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03069">
                  <a:extLst>
                    <a:ext uri="{9D8B030D-6E8A-4147-A177-3AD203B41FA5}">
                      <a16:colId xmlns:a16="http://schemas.microsoft.com/office/drawing/2014/main" val="2446947110"/>
                    </a:ext>
                  </a:extLst>
                </a:gridCol>
                <a:gridCol w="1303069">
                  <a:extLst>
                    <a:ext uri="{9D8B030D-6E8A-4147-A177-3AD203B41FA5}">
                      <a16:colId xmlns:a16="http://schemas.microsoft.com/office/drawing/2014/main" val="3778634166"/>
                    </a:ext>
                  </a:extLst>
                </a:gridCol>
                <a:gridCol w="1303069">
                  <a:extLst>
                    <a:ext uri="{9D8B030D-6E8A-4147-A177-3AD203B41FA5}">
                      <a16:colId xmlns:a16="http://schemas.microsoft.com/office/drawing/2014/main" val="2103333321"/>
                    </a:ext>
                  </a:extLst>
                </a:gridCol>
                <a:gridCol w="1303069">
                  <a:extLst>
                    <a:ext uri="{9D8B030D-6E8A-4147-A177-3AD203B41FA5}">
                      <a16:colId xmlns:a16="http://schemas.microsoft.com/office/drawing/2014/main" val="1093247064"/>
                    </a:ext>
                  </a:extLst>
                </a:gridCol>
              </a:tblGrid>
              <a:tr h="700725"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u="none" strike="noStrike" dirty="0">
                          <a:effectLst/>
                        </a:rPr>
                        <a:t>Scenario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u="none" strike="noStrike">
                          <a:effectLst/>
                        </a:rPr>
                        <a:t>Region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2050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In US $2005 billions/year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/>
                </a:tc>
                <a:extLst>
                  <a:ext uri="{0D108BD9-81ED-4DB2-BD59-A6C34878D82A}">
                    <a16:rowId xmlns:a16="http://schemas.microsoft.com/office/drawing/2014/main" val="2411911513"/>
                  </a:ext>
                </a:extLst>
              </a:tr>
              <a:tr h="372669"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u="none" strike="noStrike" dirty="0">
                          <a:effectLst/>
                        </a:rPr>
                        <a:t>SSP1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u="none" strike="noStrike" dirty="0">
                          <a:effectLst/>
                        </a:rPr>
                        <a:t>World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284564.683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/>
                </a:tc>
                <a:extLst>
                  <a:ext uri="{0D108BD9-81ED-4DB2-BD59-A6C34878D82A}">
                    <a16:rowId xmlns:a16="http://schemas.microsoft.com/office/drawing/2014/main" val="2552947074"/>
                  </a:ext>
                </a:extLst>
              </a:tr>
              <a:tr h="372669"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u="none" strike="noStrike" dirty="0">
                          <a:effectLst/>
                        </a:rPr>
                        <a:t>SSP2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u="none" strike="noStrike" dirty="0">
                          <a:effectLst/>
                        </a:rPr>
                        <a:t>World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229718.399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/>
                </a:tc>
                <a:extLst>
                  <a:ext uri="{0D108BD9-81ED-4DB2-BD59-A6C34878D82A}">
                    <a16:rowId xmlns:a16="http://schemas.microsoft.com/office/drawing/2014/main" val="933683217"/>
                  </a:ext>
                </a:extLst>
              </a:tr>
              <a:tr h="372669"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u="none" strike="noStrike">
                          <a:effectLst/>
                        </a:rPr>
                        <a:t>SSP3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u="none" strike="noStrike">
                          <a:effectLst/>
                        </a:rPr>
                        <a:t>World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177283.735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/>
                </a:tc>
                <a:extLst>
                  <a:ext uri="{0D108BD9-81ED-4DB2-BD59-A6C34878D82A}">
                    <a16:rowId xmlns:a16="http://schemas.microsoft.com/office/drawing/2014/main" val="3729994011"/>
                  </a:ext>
                </a:extLst>
              </a:tr>
              <a:tr h="372669"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u="none" strike="noStrike">
                          <a:effectLst/>
                        </a:rPr>
                        <a:t>SSP4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u="none" strike="noStrike">
                          <a:effectLst/>
                        </a:rPr>
                        <a:t>World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219216.134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/>
                </a:tc>
                <a:extLst>
                  <a:ext uri="{0D108BD9-81ED-4DB2-BD59-A6C34878D82A}">
                    <a16:rowId xmlns:a16="http://schemas.microsoft.com/office/drawing/2014/main" val="2104587106"/>
                  </a:ext>
                </a:extLst>
              </a:tr>
              <a:tr h="372669"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u="none" strike="noStrike">
                          <a:effectLst/>
                        </a:rPr>
                        <a:t>SSP5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u="none" strike="noStrike">
                          <a:effectLst/>
                        </a:rPr>
                        <a:t>World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360926.061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/>
                </a:tc>
                <a:extLst>
                  <a:ext uri="{0D108BD9-81ED-4DB2-BD59-A6C34878D82A}">
                    <a16:rowId xmlns:a16="http://schemas.microsoft.com/office/drawing/2014/main" val="3970639976"/>
                  </a:ext>
                </a:extLst>
              </a:tr>
            </a:tbl>
          </a:graphicData>
        </a:graphic>
      </p:graphicFrame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C3743C9-3052-4845-965F-B053495739E9}"/>
              </a:ext>
            </a:extLst>
          </p:cNvPr>
          <p:cNvCxnSpPr/>
          <p:nvPr/>
        </p:nvCxnSpPr>
        <p:spPr>
          <a:xfrm flipH="1">
            <a:off x="4191802" y="3585411"/>
            <a:ext cx="57752" cy="225231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23EEEDC6-4833-4803-80F1-03AC996DB6C5}"/>
              </a:ext>
            </a:extLst>
          </p:cNvPr>
          <p:cNvCxnSpPr/>
          <p:nvPr/>
        </p:nvCxnSpPr>
        <p:spPr>
          <a:xfrm flipH="1">
            <a:off x="4235116" y="4109987"/>
            <a:ext cx="5350746" cy="52939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369613E3-B82F-4F8C-A519-9F9348D75C60}"/>
              </a:ext>
            </a:extLst>
          </p:cNvPr>
          <p:cNvCxnSpPr/>
          <p:nvPr/>
        </p:nvCxnSpPr>
        <p:spPr>
          <a:xfrm flipH="1">
            <a:off x="4235116" y="3681663"/>
            <a:ext cx="5350746" cy="73152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9F1B8CC2-3731-43FE-84F1-8633FBAACB52}"/>
              </a:ext>
            </a:extLst>
          </p:cNvPr>
          <p:cNvCxnSpPr/>
          <p:nvPr/>
        </p:nvCxnSpPr>
        <p:spPr>
          <a:xfrm flipH="1" flipV="1">
            <a:off x="4220678" y="4109987"/>
            <a:ext cx="5365184" cy="105396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F4A2A45B-9D66-4D7F-9551-9098BAD7E4F8}"/>
              </a:ext>
            </a:extLst>
          </p:cNvPr>
          <p:cNvSpPr txBox="1"/>
          <p:nvPr/>
        </p:nvSpPr>
        <p:spPr>
          <a:xfrm>
            <a:off x="1790299" y="6010976"/>
            <a:ext cx="55864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SSP impacts world GDP significantly 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4E5F53B-8FED-482C-82AB-E4F202253DF1}"/>
              </a:ext>
            </a:extLst>
          </p:cNvPr>
          <p:cNvSpPr/>
          <p:nvPr/>
        </p:nvSpPr>
        <p:spPr>
          <a:xfrm>
            <a:off x="5550567" y="265719"/>
            <a:ext cx="650026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hlinkClick r:id="" action="ppaction://noaction"/>
              </a:rPr>
              <a:t>All SSP data available at </a:t>
            </a:r>
          </a:p>
          <a:p>
            <a:r>
              <a:rPr lang="en-US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hlinkClick r:id="" action="ppaction://noaction"/>
              </a:rPr>
              <a:t>https://tntcat.iiasa.ac.at/SspDb/dsd?Action=htmlpage&amp;page=20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6BC700B-1C45-48C9-B66F-AC9E8EB0E6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C7472-689A-4264-B08F-77B7EDC50DE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255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478C8E-6E1E-4512-AC40-DFE9BFEFB2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Department of Energy Project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B5D019-B027-44E8-A727-43848762BA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35251"/>
            <a:ext cx="10515600" cy="4351338"/>
          </a:xfrm>
        </p:spPr>
        <p:txBody>
          <a:bodyPr/>
          <a:lstStyle/>
          <a:p>
            <a:r>
              <a:rPr lang="en-US" dirty="0"/>
              <a:t>Analyze the impact of supply chain constraints for Critical Materials</a:t>
            </a:r>
          </a:p>
          <a:p>
            <a:r>
              <a:rPr lang="en-US" dirty="0"/>
              <a:t>Understand Electric Vehicle (EV) volumes</a:t>
            </a:r>
          </a:p>
          <a:p>
            <a:r>
              <a:rPr lang="en-US" dirty="0"/>
              <a:t>Project demand for batteries and magnets</a:t>
            </a:r>
          </a:p>
          <a:p>
            <a:r>
              <a:rPr lang="en-US" dirty="0"/>
              <a:t>Understand the associated demand at the materials level</a:t>
            </a:r>
          </a:p>
          <a:p>
            <a:r>
              <a:rPr lang="en-US" dirty="0"/>
              <a:t>Project supply demand mismatches</a:t>
            </a:r>
          </a:p>
          <a:p>
            <a:r>
              <a:rPr lang="en-US" dirty="0"/>
              <a:t>Explore </a:t>
            </a:r>
            <a:r>
              <a:rPr lang="en-US" b="1" dirty="0"/>
              <a:t>opportunities</a:t>
            </a:r>
            <a:r>
              <a:rPr lang="en-US" dirty="0"/>
              <a:t> to fix those gaps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3DC544-FC97-4C8D-AFC8-8C2CA59C5A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C7472-689A-4264-B08F-77B7EDC50DE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9724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19CF9B-A84E-473E-BBD9-2DBD98281C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7634" y="365126"/>
            <a:ext cx="11036166" cy="1194168"/>
          </a:xfrm>
        </p:spPr>
        <p:txBody>
          <a:bodyPr>
            <a:normAutofit fontScale="90000"/>
          </a:bodyPr>
          <a:lstStyle/>
          <a:p>
            <a:r>
              <a:rPr lang="en-US" dirty="0"/>
              <a:t>Note that SSP5 with RCP spans most of the EV  forecasts by consultants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5A792804-68E9-49CD-B6B0-34A5B9D4335F}"/>
              </a:ext>
            </a:extLst>
          </p:cNvPr>
          <p:cNvGraphicFramePr/>
          <p:nvPr/>
        </p:nvGraphicFramePr>
        <p:xfrm>
          <a:off x="899962" y="1694046"/>
          <a:ext cx="9076623" cy="47356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CC02A44-4350-43D7-BD21-D84003838E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0A59A-A7A3-4D89-81FF-0EE674241E76}" type="slidenum">
              <a:rPr lang="en-US" smtClean="0"/>
              <a:t>6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A0BD733-B587-4111-B29C-71B636B58173}"/>
              </a:ext>
            </a:extLst>
          </p:cNvPr>
          <p:cNvSpPr txBox="1"/>
          <p:nvPr/>
        </p:nvSpPr>
        <p:spPr>
          <a:xfrm>
            <a:off x="8032282" y="2016493"/>
            <a:ext cx="14155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SSP5-ECP 2.6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8910D82-3653-449A-99ED-BB493C9307C0}"/>
              </a:ext>
            </a:extLst>
          </p:cNvPr>
          <p:cNvSpPr txBox="1"/>
          <p:nvPr/>
        </p:nvSpPr>
        <p:spPr>
          <a:xfrm>
            <a:off x="9721516" y="4769318"/>
            <a:ext cx="6431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SSP5</a:t>
            </a:r>
          </a:p>
        </p:txBody>
      </p:sp>
    </p:spTree>
    <p:extLst>
      <p:ext uri="{BB962C8B-B14F-4D97-AF65-F5344CB8AC3E}">
        <p14:creationId xmlns:p14="http://schemas.microsoft.com/office/powerpoint/2010/main" val="227515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B3B8B2-9FB2-4379-BE3E-7C926FA86D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9586" y="365125"/>
            <a:ext cx="10444213" cy="578151"/>
          </a:xfrm>
        </p:spPr>
        <p:txBody>
          <a:bodyPr>
            <a:normAutofit fontScale="90000"/>
          </a:bodyPr>
          <a:lstStyle/>
          <a:p>
            <a:r>
              <a:rPr lang="en-US" dirty="0"/>
              <a:t>EV demand in millions of units by SSP and by RCP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209DB6E-3320-4D9C-ACE2-1731BD0275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834" y="823864"/>
            <a:ext cx="10086583" cy="5923185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F5DF5BB-D3C0-4C30-88A8-78E7995801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C7472-689A-4264-B08F-77B7EDC50DE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8544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FD9B71-3D86-4853-95FC-3BDBF707C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0A59A-A7A3-4D89-81FF-0EE674241E76}" type="slidenum">
              <a:rPr lang="en-US" smtClean="0"/>
              <a:t>8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7A0570D4-0465-4AAE-8D56-2FB5DAAC2A02}"/>
              </a:ext>
            </a:extLst>
          </p:cNvPr>
          <p:cNvSpPr txBox="1">
            <a:spLocks/>
          </p:cNvSpPr>
          <p:nvPr/>
        </p:nvSpPr>
        <p:spPr>
          <a:xfrm>
            <a:off x="838200" y="161551"/>
            <a:ext cx="10515600" cy="6817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dirty="0"/>
              <a:t>Battery Scenarios in the Future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53C7532-5B83-4C6F-83FE-A666F59DBD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5899" y="840946"/>
            <a:ext cx="10256701" cy="4542625"/>
          </a:xfrm>
          <a:prstGeom prst="rect">
            <a:avLst/>
          </a:prstGeom>
        </p:spPr>
      </p:pic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1DC5DB9C-191F-47A3-8499-19E21F3A3FD5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73255" y="5427275"/>
            <a:ext cx="11180545" cy="8853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Battery Technologies are evolving – and use different mix of materials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To find the content for each element till 2050, we use a regression based estimate.</a:t>
            </a:r>
          </a:p>
        </p:txBody>
      </p:sp>
    </p:spTree>
    <p:extLst>
      <p:ext uri="{BB962C8B-B14F-4D97-AF65-F5344CB8AC3E}">
        <p14:creationId xmlns:p14="http://schemas.microsoft.com/office/powerpoint/2010/main" val="1026866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D0A683-185E-415F-868A-0ED1CF91A6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31502"/>
            <a:ext cx="10515600" cy="1009651"/>
          </a:xfrm>
        </p:spPr>
        <p:txBody>
          <a:bodyPr/>
          <a:lstStyle/>
          <a:p>
            <a:pPr algn="ctr"/>
            <a:r>
              <a:rPr lang="en-US" dirty="0"/>
              <a:t>Cobalt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982A25-3EFB-471F-B292-B932C5FFDF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F7DC99-B8E9-41AB-94A6-33A92DD0AC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0A59A-A7A3-4D89-81FF-0EE674241E7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8082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283</TotalTime>
  <Words>1089</Words>
  <Application>Microsoft Office PowerPoint</Application>
  <PresentationFormat>Widescreen</PresentationFormat>
  <Paragraphs>271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Yu Mincho</vt:lpstr>
      <vt:lpstr>Arial</vt:lpstr>
      <vt:lpstr>Calibri</vt:lpstr>
      <vt:lpstr>Calibri Light</vt:lpstr>
      <vt:lpstr>Impact</vt:lpstr>
      <vt:lpstr>Times New Roman</vt:lpstr>
      <vt:lpstr>Office Theme</vt:lpstr>
      <vt:lpstr>Insights from Projects at GSCM</vt:lpstr>
      <vt:lpstr>Agenda</vt:lpstr>
      <vt:lpstr>Scenarios – Thinking about the future</vt:lpstr>
      <vt:lpstr>PowerPoint Presentation</vt:lpstr>
      <vt:lpstr>Department of Energy Project</vt:lpstr>
      <vt:lpstr>Note that SSP5 with RCP spans most of the EV  forecasts by consultants</vt:lpstr>
      <vt:lpstr>EV demand in millions of units by SSP and by RCP</vt:lpstr>
      <vt:lpstr>PowerPoint Presentation</vt:lpstr>
      <vt:lpstr>Cobalt</vt:lpstr>
      <vt:lpstr>Cobalt – Baseline Without Recycling</vt:lpstr>
      <vt:lpstr>Cobalt - Baseline with Recycling</vt:lpstr>
      <vt:lpstr>Cobalt – RCP 2.6 with Recycling</vt:lpstr>
      <vt:lpstr>What have we learned</vt:lpstr>
      <vt:lpstr>INDOT Project</vt:lpstr>
      <vt:lpstr>INDOT PROJECT OVERVIEW</vt:lpstr>
      <vt:lpstr>CLUSTERING USING TOTAL GDP</vt:lpstr>
      <vt:lpstr>Tippecanoe county GDP forecasts</vt:lpstr>
      <vt:lpstr>Tippecanoe county forecasted ramp congestion</vt:lpstr>
      <vt:lpstr>Summary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Insights from Projects at GSCM</dc:title>
  <dc:creator>Iyer, Ananth V</dc:creator>
  <cp:lastModifiedBy>Iyer, Ananth V</cp:lastModifiedBy>
  <cp:revision>13</cp:revision>
  <dcterms:created xsi:type="dcterms:W3CDTF">2021-02-16T22:48:57Z</dcterms:created>
  <dcterms:modified xsi:type="dcterms:W3CDTF">2021-02-18T15:01:42Z</dcterms:modified>
</cp:coreProperties>
</file>