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metadata" ContentType="application/binary"/>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
  </p:notesMasterIdLst>
  <p:sldIdLst>
    <p:sldId id="371" r:id="rId2"/>
    <p:sldId id="366" r:id="rId3"/>
    <p:sldId id="367" r:id="rId4"/>
    <p:sldId id="322" r:id="rId5"/>
    <p:sldId id="320" r:id="rId6"/>
  </p:sldIdLst>
  <p:sldSz cx="12192000" cy="6858000"/>
  <p:notesSz cx="6858000" cy="9144000"/>
  <p:embeddedFontLst>
    <p:embeddedFont>
      <p:font typeface="Calibri" pitchFamily="34" charset="0"/>
      <p:regular r:id="rId8"/>
      <p:bold r:id="rId9"/>
      <p:italic r:id="rId10"/>
      <p:boldItalic r:id="rId11"/>
    </p:embeddedFont>
    <p:embeddedFont>
      <p:font typeface="ＭＳ Ｐゴシック" pitchFamily="34" charset="-128"/>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MO9zp5aJpWhPa3oVOVBNgYp4V7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initials="A" lastIdx="2" clrIdx="0">
    <p:extLst>
      <p:ext uri="{19B8F6BF-5375-455C-9EA6-DF929625EA0E}">
        <p15:presenceInfo xmlns="" xmlns:p15="http://schemas.microsoft.com/office/powerpoint/2012/main" userId="ac97895153884f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BEF07-6EE3-4AEF-B4CC-B4F690D10775}" v="1" dt="2021-01-25T00:30:38.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32" y="-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3" Type="http://schemas.openxmlformats.org/officeDocument/2006/relationships/slide" Target="slides/slide2.xml"/><Relationship Id="rId68"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67" Type="http://schemas.openxmlformats.org/officeDocument/2006/relationships/presProps" Target="presProps.xml"/><Relationship Id="rId71" Type="http://schemas.microsoft.com/office/2015/10/relationships/revisionInfo" Target="revisionInfo.xml"/><Relationship Id="rId2" Type="http://schemas.openxmlformats.org/officeDocument/2006/relationships/slide" Target="slides/slide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6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font" Target="fonts/font3.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2.fntdata"/><Relationship Id="rId6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4518658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478162-0A26-624A-84F4-2808106CAF78}" type="slidenum">
              <a:rPr lang="en-US" smtClean="0"/>
              <a:pPr/>
              <a:t>3</a:t>
            </a:fld>
            <a:endParaRPr lang="en-US"/>
          </a:p>
        </p:txBody>
      </p:sp>
    </p:spTree>
    <p:extLst>
      <p:ext uri="{BB962C8B-B14F-4D97-AF65-F5344CB8AC3E}">
        <p14:creationId xmlns:p14="http://schemas.microsoft.com/office/powerpoint/2010/main" xmlns="" val="182483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Content Slide (Titl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067" y="76200"/>
            <a:ext cx="11385871" cy="1193904"/>
          </a:xfrm>
        </p:spPr>
        <p:txBody>
          <a:bodyPr>
            <a:normAutofit/>
          </a:bodyPr>
          <a:lstStyle>
            <a:lvl1pPr>
              <a:lnSpc>
                <a:spcPct val="100000"/>
              </a:lnSpc>
              <a:defRPr sz="4800" spc="0">
                <a:solidFill>
                  <a:srgbClr val="313537"/>
                </a:solidFill>
              </a:defRPr>
            </a:lvl1pPr>
          </a:lstStyle>
          <a:p>
            <a:r>
              <a:rPr lang="en-US" dirty="0"/>
              <a:t>Click to </a:t>
            </a:r>
            <a:r>
              <a:rPr lang="en-US" dirty="0" smtClean="0"/>
              <a:t>Edit </a:t>
            </a:r>
            <a:r>
              <a:rPr lang="en-US" dirty="0"/>
              <a:t>Header</a:t>
            </a:r>
          </a:p>
        </p:txBody>
      </p:sp>
      <p:sp>
        <p:nvSpPr>
          <p:cNvPr id="11" name="Content Placeholder 5"/>
          <p:cNvSpPr>
            <a:spLocks noGrp="1"/>
          </p:cNvSpPr>
          <p:nvPr>
            <p:ph sz="quarter" idx="12" hasCustomPrompt="1"/>
          </p:nvPr>
        </p:nvSpPr>
        <p:spPr>
          <a:xfrm>
            <a:off x="403067" y="1342728"/>
            <a:ext cx="11385869" cy="4709160"/>
          </a:xfrm>
        </p:spPr>
        <p:txBody>
          <a:bodyPr/>
          <a:lstStyle>
            <a:lvl1pPr>
              <a:lnSpc>
                <a:spcPct val="100000"/>
              </a:lnSpc>
              <a:defRPr spc="0"/>
            </a:lvl1pPr>
            <a:lvl2pPr>
              <a:lnSpc>
                <a:spcPct val="100000"/>
              </a:lnSpc>
              <a:spcBef>
                <a:spcPts val="267"/>
              </a:spcBef>
              <a:defRPr spc="0"/>
            </a:lvl2pPr>
            <a:lvl3pPr>
              <a:lnSpc>
                <a:spcPct val="100000"/>
              </a:lnSpc>
              <a:spcBef>
                <a:spcPts val="0"/>
              </a:spcBef>
              <a:defRPr spc="0"/>
            </a:lvl3pPr>
            <a:lvl4pPr>
              <a:lnSpc>
                <a:spcPct val="100000"/>
              </a:lnSpc>
              <a:spcBef>
                <a:spcPts val="0"/>
              </a:spcBef>
              <a:defRPr spc="0"/>
            </a:lvl4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4215550320"/>
      </p:ext>
    </p:extLst>
  </p:cSld>
  <p:clrMapOvr>
    <a:masterClrMapping/>
  </p:clrMapOvr>
  <p:transition>
    <p:fade/>
  </p:transition>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guide id="3" orient="horz" pos="607" userDrawn="1">
          <p15:clr>
            <a:srgbClr val="FBAE40"/>
          </p15:clr>
        </p15:guide>
        <p15:guide id="4" orient="horz" pos="36" userDrawn="1">
          <p15:clr>
            <a:srgbClr val="FBAE40"/>
          </p15:clr>
        </p15:guide>
        <p15:guide id="5" orient="horz" pos="628" userDrawn="1">
          <p15:clr>
            <a:srgbClr val="FBAE40"/>
          </p15:clr>
        </p15:guide>
        <p15:guide id="6" orient="horz" pos="708" userDrawn="1">
          <p15:clr>
            <a:srgbClr val="FBAE40"/>
          </p15:clr>
        </p15:guide>
        <p15:guide id="7" pos="264" userDrawn="1">
          <p15:clr>
            <a:srgbClr val="FBAE40"/>
          </p15:clr>
        </p15:guide>
        <p15:guide id="8" pos="5592" userDrawn="1">
          <p15:clr>
            <a:srgbClr val="FBAE40"/>
          </p15:clr>
        </p15:guide>
        <p15:guide id="9" orient="horz" pos="30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lang="en-US"/>
          </a:p>
        </p:txBody>
      </p:sp>
      <p:pic>
        <p:nvPicPr>
          <p:cNvPr id="5" name="Picture 4" descr="nasa-Q1p7bh3SHj8-unsplash.jpg"/>
          <p:cNvPicPr>
            <a:picLocks noChangeAspect="1"/>
          </p:cNvPicPr>
          <p:nvPr/>
        </p:nvPicPr>
        <p:blipFill>
          <a:blip r:embed="rId2"/>
          <a:stretch>
            <a:fillRect/>
          </a:stretch>
        </p:blipFill>
        <p:spPr>
          <a:xfrm>
            <a:off x="1" y="0"/>
            <a:ext cx="12192000" cy="6858000"/>
          </a:xfrm>
          <a:prstGeom prst="rect">
            <a:avLst/>
          </a:prstGeom>
        </p:spPr>
      </p:pic>
      <p:sp>
        <p:nvSpPr>
          <p:cNvPr id="8" name="Title 1"/>
          <p:cNvSpPr txBox="1">
            <a:spLocks/>
          </p:cNvSpPr>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chemeClr val="dk1"/>
              </a:buClr>
              <a:buSzPts val="1800"/>
              <a:buFont typeface="Calibri"/>
              <a:buNone/>
              <a:tabLst/>
              <a:defRPr/>
            </a:pPr>
            <a:r>
              <a:rPr kumimoji="0" lang="en-US" sz="4400" b="0" i="0" u="none" strike="noStrike" kern="0" cap="none" spc="0" normalizeH="0" baseline="0" noProof="0" dirty="0" smtClean="0">
                <a:ln>
                  <a:noFill/>
                </a:ln>
                <a:solidFill>
                  <a:schemeClr val="tx1"/>
                </a:solidFill>
                <a:effectLst/>
                <a:uLnTx/>
                <a:uFillTx/>
                <a:latin typeface="Calibri"/>
                <a:ea typeface="Calibri"/>
                <a:cs typeface="Calibri"/>
                <a:sym typeface="Calibri"/>
              </a:rPr>
              <a:t>Omni-Channel Supply Chain &amp; Technology Landscape </a:t>
            </a:r>
            <a:endPar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endParaRPr>
          </a:p>
        </p:txBody>
      </p:sp>
      <p:sp>
        <p:nvSpPr>
          <p:cNvPr id="9" name="Subtitle 2"/>
          <p:cNvSpPr txBox="1">
            <a:spLocks/>
          </p:cNvSpPr>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marR="0" lvl="0" indent="-342900" algn="l" defTabSz="914400" rtl="0" eaLnBrk="1" fontAlgn="auto" latinLnBrk="0" hangingPunct="1">
              <a:lnSpc>
                <a:spcPct val="90000"/>
              </a:lnSpc>
              <a:spcBef>
                <a:spcPts val="1000"/>
              </a:spcBef>
              <a:spcAft>
                <a:spcPts val="0"/>
              </a:spcAft>
              <a:buClr>
                <a:schemeClr val="dk1"/>
              </a:buClr>
              <a:buSzPts val="1800"/>
              <a:buFont typeface="Arial"/>
              <a:buChar char="•"/>
              <a:tabLst/>
              <a:defRPr/>
            </a:pPr>
            <a:endParaRPr kumimoji="0" lang="en-US" sz="2800" b="0" i="0" u="none" strike="noStrike" kern="0" cap="none" spc="0" normalizeH="0" baseline="0" noProof="0" dirty="0" smtClean="0">
              <a:ln>
                <a:noFill/>
              </a:ln>
              <a:solidFill>
                <a:schemeClr val="dk1"/>
              </a:solidFill>
              <a:effectLst/>
              <a:uLnTx/>
              <a:uFillTx/>
              <a:latin typeface="Calibri"/>
              <a:ea typeface="Calibri"/>
              <a:cs typeface="Calibri"/>
              <a:sym typeface="Calibri"/>
            </a:endParaRPr>
          </a:p>
          <a:p>
            <a:pPr marL="457200" marR="0" lvl="0" indent="-342900" algn="l" defTabSz="914400" rtl="0" eaLnBrk="1" fontAlgn="auto" latinLnBrk="0" hangingPunct="1">
              <a:lnSpc>
                <a:spcPct val="90000"/>
              </a:lnSpc>
              <a:spcBef>
                <a:spcPts val="1000"/>
              </a:spcBef>
              <a:spcAft>
                <a:spcPts val="0"/>
              </a:spcAft>
              <a:buClr>
                <a:schemeClr val="dk1"/>
              </a:buClr>
              <a:buSzPts val="1800"/>
              <a:buFont typeface="Arial"/>
              <a:buChar char="•"/>
              <a:tabLst/>
              <a:defRPr/>
            </a:pPr>
            <a:endParaRPr kumimoji="0" lang="en-US" sz="2800" b="0" i="0" u="none" strike="noStrike" kern="0" cap="none" spc="0" normalizeH="0" baseline="0" noProof="0" dirty="0" smtClean="0">
              <a:ln>
                <a:noFill/>
              </a:ln>
              <a:solidFill>
                <a:schemeClr val="dk1"/>
              </a:solidFill>
              <a:effectLst/>
              <a:uLnTx/>
              <a:uFillTx/>
              <a:latin typeface="Calibri"/>
              <a:ea typeface="Calibri"/>
              <a:cs typeface="Calibri"/>
              <a:sym typeface="Calibri"/>
            </a:endParaRPr>
          </a:p>
          <a:p>
            <a:pPr marL="457200" marR="0" lvl="0" indent="-342900" algn="ctr" defTabSz="914400" rtl="0" eaLnBrk="1" fontAlgn="auto" latinLnBrk="0" hangingPunct="1">
              <a:lnSpc>
                <a:spcPct val="90000"/>
              </a:lnSpc>
              <a:spcBef>
                <a:spcPts val="1000"/>
              </a:spcBef>
              <a:spcAft>
                <a:spcPts val="0"/>
              </a:spcAft>
              <a:buClr>
                <a:schemeClr val="dk1"/>
              </a:buClr>
              <a:buSzPts val="1800"/>
              <a:buFont typeface="Arial"/>
              <a:buChar char="•"/>
              <a:tabLst/>
              <a:defRPr/>
            </a:pPr>
            <a:r>
              <a:rPr kumimoji="0" lang="en-US" sz="2800" b="0" i="0" u="none" strike="noStrike" kern="0" cap="none" spc="0" normalizeH="0" baseline="0" noProof="0" dirty="0" smtClean="0">
                <a:ln>
                  <a:noFill/>
                </a:ln>
                <a:solidFill>
                  <a:schemeClr val="tx1"/>
                </a:solidFill>
                <a:effectLst/>
                <a:uLnTx/>
                <a:uFillTx/>
                <a:latin typeface="Calibri"/>
                <a:ea typeface="Calibri"/>
                <a:cs typeface="Calibri"/>
                <a:sym typeface="Calibri"/>
              </a:rPr>
              <a:t>By Alex Zelikovsky</a:t>
            </a:r>
            <a:endParaRPr kumimoji="0" lang="en-US" sz="2800" b="0" i="0" u="none" strike="noStrike" kern="0" cap="none" spc="0" normalizeH="0" baseline="0" noProof="0" dirty="0">
              <a:ln>
                <a:noFill/>
              </a:ln>
              <a:solidFill>
                <a:schemeClr val="tx1"/>
              </a:solidFill>
              <a:effectLst/>
              <a:uLnTx/>
              <a:uFillTx/>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7377" y="346149"/>
            <a:ext cx="10515600" cy="6229312"/>
          </a:xfrm>
        </p:spPr>
        <p:txBody>
          <a:bodyPr/>
          <a:lstStyle/>
          <a:p>
            <a:pPr marL="117475" indent="-4763" algn="just">
              <a:buNone/>
            </a:pPr>
            <a:r>
              <a:rPr lang="en-US" sz="2400" dirty="0" smtClean="0">
                <a:solidFill>
                  <a:schemeClr val="tx1"/>
                </a:solidFill>
              </a:rPr>
              <a:t>During the COVID-19 pandemic, key retailers including </a:t>
            </a:r>
            <a:r>
              <a:rPr lang="en-US" sz="2400" dirty="0" err="1" smtClean="0">
                <a:solidFill>
                  <a:schemeClr val="tx1"/>
                </a:solidFill>
              </a:rPr>
              <a:t>Walmart</a:t>
            </a:r>
            <a:r>
              <a:rPr lang="en-US" sz="2400" dirty="0" smtClean="0">
                <a:solidFill>
                  <a:schemeClr val="tx1"/>
                </a:solidFill>
              </a:rPr>
              <a:t>, Kroger, and Bed Bath &amp; Beyond are keeping their businesses operational and protecting their employees and customers by leveraging three key strategies: </a:t>
            </a:r>
          </a:p>
          <a:p>
            <a:pPr marL="117475" indent="-4763">
              <a:buNone/>
            </a:pPr>
            <a:endParaRPr lang="en-US" sz="2400" dirty="0" smtClean="0">
              <a:solidFill>
                <a:schemeClr val="tx1"/>
              </a:solidFill>
            </a:endParaRPr>
          </a:p>
          <a:p>
            <a:pPr marL="3657600" indent="-452438">
              <a:buClr>
                <a:schemeClr val="tx1"/>
              </a:buClr>
              <a:buFont typeface="+mj-lt"/>
              <a:buAutoNum type="arabicPeriod"/>
            </a:pPr>
            <a:r>
              <a:rPr lang="en-US" sz="2000" b="1" dirty="0" smtClean="0">
                <a:solidFill>
                  <a:schemeClr val="tx1"/>
                </a:solidFill>
              </a:rPr>
              <a:t>Virtual inventory pooling</a:t>
            </a:r>
          </a:p>
          <a:p>
            <a:pPr marL="3657600" indent="-452438">
              <a:buClr>
                <a:schemeClr val="tx1"/>
              </a:buClr>
              <a:buFont typeface="+mj-lt"/>
              <a:buAutoNum type="arabicPeriod"/>
            </a:pPr>
            <a:r>
              <a:rPr lang="en-US" sz="2000" b="1" dirty="0" smtClean="0">
                <a:solidFill>
                  <a:schemeClr val="tx1"/>
                </a:solidFill>
              </a:rPr>
              <a:t>Last-mile delivery</a:t>
            </a:r>
          </a:p>
          <a:p>
            <a:pPr marL="3657600" indent="-452438">
              <a:buClr>
                <a:schemeClr val="tx1"/>
              </a:buClr>
              <a:buFont typeface="+mj-lt"/>
              <a:buAutoNum type="arabicPeriod"/>
            </a:pPr>
            <a:r>
              <a:rPr lang="en-US" sz="2000" b="1" dirty="0" smtClean="0">
                <a:solidFill>
                  <a:schemeClr val="tx1"/>
                </a:solidFill>
              </a:rPr>
              <a:t>Omni-Channel technology</a:t>
            </a:r>
          </a:p>
          <a:p>
            <a:pPr marL="115888" indent="-3175">
              <a:buNone/>
            </a:pPr>
            <a:endParaRPr lang="en-US" sz="2400" dirty="0" smtClean="0">
              <a:solidFill>
                <a:schemeClr val="tx1"/>
              </a:solidFill>
            </a:endParaRPr>
          </a:p>
          <a:p>
            <a:pPr marL="115888" indent="-3175" algn="just">
              <a:buNone/>
            </a:pPr>
            <a:r>
              <a:rPr lang="en-US" sz="2400" dirty="0" smtClean="0">
                <a:solidFill>
                  <a:schemeClr val="tx1"/>
                </a:solidFill>
              </a:rPr>
              <a:t>These strategies, which we refer to as real options, are delivering value during the pandemic but will continue to drive business in the future. They infuse companies with the flexibility and agility to survive seismic market disruptions and help them maneuver into stretch opportunities for success, such as by repurposing stores, rebalancing inventory, refining how merchandise reaches customers and developing other technologies to support success.</a:t>
            </a:r>
          </a:p>
          <a:p>
            <a:pPr marL="115888" indent="-3175" algn="just">
              <a:buNone/>
            </a:pPr>
            <a:endParaRPr lang="en-US" sz="2400" dirty="0" smtClean="0">
              <a:solidFill>
                <a:schemeClr val="tx1"/>
              </a:solidFill>
            </a:endParaRPr>
          </a:p>
          <a:p>
            <a:pPr marL="115888" indent="-3175" algn="just">
              <a:buNone/>
            </a:pPr>
            <a:endParaRPr lang="en-US" sz="1800" dirty="0">
              <a:solidFill>
                <a:schemeClr val="tx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
        <p:nvSpPr>
          <p:cNvPr id="5" name="Footer Placeholder 4"/>
          <p:cNvSpPr>
            <a:spLocks noGrp="1"/>
          </p:cNvSpPr>
          <p:nvPr>
            <p:ph type="ftr" idx="11"/>
          </p:nvPr>
        </p:nvSpPr>
        <p:spPr>
          <a:xfrm>
            <a:off x="1099335" y="6171418"/>
            <a:ext cx="9637159" cy="365125"/>
          </a:xfrm>
        </p:spPr>
        <p:txBody>
          <a:bodyPr/>
          <a:lstStyle/>
          <a:p>
            <a:r>
              <a:rPr lang="en-US" sz="1600" dirty="0" smtClean="0">
                <a:solidFill>
                  <a:schemeClr val="accent5">
                    <a:lumMod val="40000"/>
                    <a:lumOff val="60000"/>
                  </a:schemeClr>
                </a:solidFill>
              </a:rPr>
              <a:t>Source: Ananth Iyer &amp; Alex Zelikovsky, 9-22-20, ASCM</a:t>
            </a:r>
          </a:p>
          <a:p>
            <a:r>
              <a:rPr lang="en-US" sz="1600" dirty="0" smtClean="0">
                <a:solidFill>
                  <a:schemeClr val="accent5">
                    <a:lumMod val="40000"/>
                    <a:lumOff val="60000"/>
                  </a:schemeClr>
                </a:solidFill>
              </a:rPr>
              <a:t>https://www.ascm.org/ascm-insights/how-to-manage-your-supply-chains-now-and-after-covid-19/</a:t>
            </a:r>
            <a:endParaRPr lang="en-US" sz="1600"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747"/>
            <a:ext cx="12192000" cy="1014108"/>
          </a:xfrm>
        </p:spPr>
        <p:txBody>
          <a:bodyPr>
            <a:noAutofit/>
          </a:bodyPr>
          <a:lstStyle/>
          <a:p>
            <a:pPr algn="ctr"/>
            <a:r>
              <a:rPr lang="en-US" sz="2800" dirty="0">
                <a:solidFill>
                  <a:schemeClr val="tx1"/>
                </a:solidFill>
              </a:rPr>
              <a:t>Staying competitive with </a:t>
            </a:r>
            <a:r>
              <a:rPr lang="en-US" sz="2800" dirty="0" smtClean="0">
                <a:solidFill>
                  <a:schemeClr val="tx1"/>
                </a:solidFill>
              </a:rPr>
              <a:t>Flexible, Agile, Omni </a:t>
            </a:r>
            <a:r>
              <a:rPr lang="en-US" sz="2800" dirty="0">
                <a:solidFill>
                  <a:schemeClr val="tx1"/>
                </a:solidFill>
              </a:rPr>
              <a:t>Fulfillment</a:t>
            </a:r>
          </a:p>
        </p:txBody>
      </p:sp>
      <p:sp>
        <p:nvSpPr>
          <p:cNvPr id="33" name="TextBox 32"/>
          <p:cNvSpPr txBox="1"/>
          <p:nvPr/>
        </p:nvSpPr>
        <p:spPr>
          <a:xfrm>
            <a:off x="2269440" y="1488103"/>
            <a:ext cx="926452" cy="307776"/>
          </a:xfrm>
          <a:prstGeom prst="rect">
            <a:avLst/>
          </a:prstGeom>
          <a:noFill/>
        </p:spPr>
        <p:txBody>
          <a:bodyPr wrap="square" lIns="121917" tIns="60958" rIns="121917" bIns="60958" rtlCol="0">
            <a:spAutoFit/>
          </a:bodyPr>
          <a:lstStyle/>
          <a:p>
            <a:pPr algn="ctr"/>
            <a:r>
              <a:rPr lang="en-US" sz="1200" b="1" dirty="0">
                <a:solidFill>
                  <a:schemeClr val="tx2"/>
                </a:solidFill>
              </a:rPr>
              <a:t>Mobile</a:t>
            </a:r>
          </a:p>
        </p:txBody>
      </p:sp>
      <p:sp>
        <p:nvSpPr>
          <p:cNvPr id="34" name="TextBox 33"/>
          <p:cNvSpPr txBox="1"/>
          <p:nvPr/>
        </p:nvSpPr>
        <p:spPr>
          <a:xfrm>
            <a:off x="3643479" y="1494489"/>
            <a:ext cx="721501" cy="307776"/>
          </a:xfrm>
          <a:prstGeom prst="rect">
            <a:avLst/>
          </a:prstGeom>
          <a:noFill/>
        </p:spPr>
        <p:txBody>
          <a:bodyPr wrap="square" lIns="121917" tIns="60958" rIns="121917" bIns="60958" rtlCol="0">
            <a:spAutoFit/>
          </a:bodyPr>
          <a:lstStyle/>
          <a:p>
            <a:r>
              <a:rPr lang="en-US" sz="1200" b="1" dirty="0">
                <a:solidFill>
                  <a:schemeClr val="tx2"/>
                </a:solidFill>
              </a:rPr>
              <a:t>Web</a:t>
            </a:r>
          </a:p>
        </p:txBody>
      </p:sp>
      <p:sp>
        <p:nvSpPr>
          <p:cNvPr id="39" name="TextBox 38"/>
          <p:cNvSpPr txBox="1"/>
          <p:nvPr/>
        </p:nvSpPr>
        <p:spPr>
          <a:xfrm>
            <a:off x="4657155" y="1444193"/>
            <a:ext cx="1205703" cy="492438"/>
          </a:xfrm>
          <a:prstGeom prst="rect">
            <a:avLst/>
          </a:prstGeom>
          <a:noFill/>
        </p:spPr>
        <p:txBody>
          <a:bodyPr wrap="square" lIns="121917" tIns="60958" rIns="121917" bIns="60958" rtlCol="0">
            <a:spAutoFit/>
          </a:bodyPr>
          <a:lstStyle/>
          <a:p>
            <a:pPr algn="ctr"/>
            <a:r>
              <a:rPr lang="en-US" sz="1200" b="1" dirty="0">
                <a:solidFill>
                  <a:schemeClr val="tx2"/>
                </a:solidFill>
              </a:rPr>
              <a:t>Catalog</a:t>
            </a:r>
            <a:r>
              <a:rPr lang="en-US" sz="1200" b="1" dirty="0" smtClean="0">
                <a:solidFill>
                  <a:schemeClr val="tx2"/>
                </a:solidFill>
              </a:rPr>
              <a:t>/ Call </a:t>
            </a:r>
            <a:r>
              <a:rPr lang="en-US" sz="1200" b="1" dirty="0">
                <a:solidFill>
                  <a:schemeClr val="tx2"/>
                </a:solidFill>
              </a:rPr>
              <a:t>Center</a:t>
            </a:r>
          </a:p>
        </p:txBody>
      </p:sp>
      <p:sp>
        <p:nvSpPr>
          <p:cNvPr id="43" name="TextBox 42"/>
          <p:cNvSpPr txBox="1"/>
          <p:nvPr/>
        </p:nvSpPr>
        <p:spPr>
          <a:xfrm>
            <a:off x="5991694" y="1475375"/>
            <a:ext cx="954877" cy="307776"/>
          </a:xfrm>
          <a:prstGeom prst="rect">
            <a:avLst/>
          </a:prstGeom>
          <a:noFill/>
        </p:spPr>
        <p:txBody>
          <a:bodyPr wrap="square" lIns="121917" tIns="60958" rIns="121917" bIns="60958" rtlCol="0">
            <a:spAutoFit/>
          </a:bodyPr>
          <a:lstStyle/>
          <a:p>
            <a:pPr algn="ctr"/>
            <a:r>
              <a:rPr lang="en-US" sz="1200" b="1" dirty="0">
                <a:solidFill>
                  <a:schemeClr val="tx2"/>
                </a:solidFill>
              </a:rPr>
              <a:t>Kiosk</a:t>
            </a:r>
          </a:p>
        </p:txBody>
      </p:sp>
      <p:sp>
        <p:nvSpPr>
          <p:cNvPr id="44" name="Rectangle 43"/>
          <p:cNvSpPr/>
          <p:nvPr/>
        </p:nvSpPr>
        <p:spPr>
          <a:xfrm>
            <a:off x="347714" y="897820"/>
            <a:ext cx="1589377" cy="675341"/>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121917" tIns="60958" rIns="121917" bIns="60958" rtlCol="0" anchor="ctr"/>
          <a:lstStyle/>
          <a:p>
            <a:pPr algn="ctr"/>
            <a:r>
              <a:rPr lang="en-US" sz="1200" b="1" dirty="0">
                <a:solidFill>
                  <a:schemeClr val="bg1"/>
                </a:solidFill>
              </a:rPr>
              <a:t>Order</a:t>
            </a:r>
          </a:p>
          <a:p>
            <a:pPr algn="ctr"/>
            <a:r>
              <a:rPr lang="en-US" sz="1200" b="1" dirty="0">
                <a:solidFill>
                  <a:schemeClr val="bg1"/>
                </a:solidFill>
              </a:rPr>
              <a:t>Capture</a:t>
            </a:r>
          </a:p>
        </p:txBody>
      </p:sp>
      <p:sp>
        <p:nvSpPr>
          <p:cNvPr id="45" name="Rectangle 44"/>
          <p:cNvSpPr/>
          <p:nvPr/>
        </p:nvSpPr>
        <p:spPr>
          <a:xfrm>
            <a:off x="347713" y="3243732"/>
            <a:ext cx="1589377" cy="637149"/>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121917" tIns="60958" rIns="121917" bIns="60958" rtlCol="0" anchor="ctr"/>
          <a:lstStyle/>
          <a:p>
            <a:pPr algn="ctr"/>
            <a:r>
              <a:rPr lang="en-US" sz="1200" b="1" dirty="0">
                <a:solidFill>
                  <a:schemeClr val="bg1"/>
                </a:solidFill>
              </a:rPr>
              <a:t>Order Fulfillment </a:t>
            </a:r>
          </a:p>
          <a:p>
            <a:pPr algn="ctr"/>
            <a:r>
              <a:rPr lang="en-US" sz="1200" b="1" dirty="0">
                <a:solidFill>
                  <a:schemeClr val="bg1"/>
                </a:solidFill>
              </a:rPr>
              <a:t>Channels</a:t>
            </a:r>
          </a:p>
        </p:txBody>
      </p:sp>
      <p:cxnSp>
        <p:nvCxnSpPr>
          <p:cNvPr id="47" name="Straight Arrow Connector 46"/>
          <p:cNvCxnSpPr/>
          <p:nvPr/>
        </p:nvCxnSpPr>
        <p:spPr>
          <a:xfrm>
            <a:off x="2872457" y="1912014"/>
            <a:ext cx="584739" cy="358324"/>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912273" y="1876634"/>
            <a:ext cx="161224" cy="224967"/>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5127286" y="1931074"/>
            <a:ext cx="132161" cy="215509"/>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5630037" y="1922301"/>
            <a:ext cx="596351" cy="408249"/>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53" name="Picture 52"/>
          <p:cNvPicPr>
            <a:picLocks noChangeAspect="1"/>
          </p:cNvPicPr>
          <p:nvPr/>
        </p:nvPicPr>
        <p:blipFill>
          <a:blip r:embed="rId3"/>
          <a:stretch>
            <a:fillRect/>
          </a:stretch>
        </p:blipFill>
        <p:spPr>
          <a:xfrm>
            <a:off x="10220062" y="4696495"/>
            <a:ext cx="594719" cy="611239"/>
          </a:xfrm>
          <a:prstGeom prst="rect">
            <a:avLst/>
          </a:prstGeom>
        </p:spPr>
      </p:pic>
      <p:pic>
        <p:nvPicPr>
          <p:cNvPr id="55" name="Picture 54"/>
          <p:cNvPicPr>
            <a:picLocks noChangeAspect="1"/>
          </p:cNvPicPr>
          <p:nvPr/>
        </p:nvPicPr>
        <p:blipFill>
          <a:blip r:embed="rId4"/>
          <a:stretch>
            <a:fillRect/>
          </a:stretch>
        </p:blipFill>
        <p:spPr>
          <a:xfrm>
            <a:off x="9084989" y="4642181"/>
            <a:ext cx="754984" cy="610512"/>
          </a:xfrm>
          <a:prstGeom prst="rect">
            <a:avLst/>
          </a:prstGeom>
        </p:spPr>
      </p:pic>
      <p:sp>
        <p:nvSpPr>
          <p:cNvPr id="56" name="Rectangle 55"/>
          <p:cNvSpPr/>
          <p:nvPr/>
        </p:nvSpPr>
        <p:spPr>
          <a:xfrm>
            <a:off x="349348" y="5058766"/>
            <a:ext cx="1568429" cy="616961"/>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121917" tIns="60958" rIns="121917" bIns="60958" rtlCol="0" anchor="ctr"/>
          <a:lstStyle/>
          <a:p>
            <a:pPr algn="ctr"/>
            <a:r>
              <a:rPr lang="en-US" sz="1200" b="1" dirty="0">
                <a:solidFill>
                  <a:schemeClr val="bg1"/>
                </a:solidFill>
              </a:rPr>
              <a:t>Fulfillment </a:t>
            </a:r>
          </a:p>
          <a:p>
            <a:pPr algn="ctr"/>
            <a:r>
              <a:rPr lang="en-US" sz="1200" b="1" dirty="0">
                <a:solidFill>
                  <a:schemeClr val="bg1"/>
                </a:solidFill>
              </a:rPr>
              <a:t>Methods</a:t>
            </a:r>
          </a:p>
        </p:txBody>
      </p:sp>
      <p:pic>
        <p:nvPicPr>
          <p:cNvPr id="57" name="Picture 12" descr="C:\Documents and Settings\tsladovich\Desktop\2009 VERSIONS\2009 ICONS\FINAL - PNGS\Full_truck.png"/>
          <p:cNvPicPr>
            <a:picLocks noChangeAspect="1" noChangeArrowheads="1"/>
          </p:cNvPicPr>
          <p:nvPr/>
        </p:nvPicPr>
        <p:blipFill>
          <a:blip r:embed="rId5" cstate="screen"/>
          <a:srcRect/>
          <a:stretch>
            <a:fillRect/>
          </a:stretch>
        </p:blipFill>
        <p:spPr bwMode="auto">
          <a:xfrm>
            <a:off x="5505441" y="3456415"/>
            <a:ext cx="680544" cy="392077"/>
          </a:xfrm>
          <a:prstGeom prst="rect">
            <a:avLst/>
          </a:prstGeom>
          <a:noFill/>
          <a:effectLst>
            <a:outerShdw blurRad="50800" dist="38100" dir="2700000" algn="tl" rotWithShape="0">
              <a:prstClr val="black">
                <a:alpha val="40000"/>
              </a:prstClr>
            </a:outerShdw>
          </a:effectLst>
        </p:spPr>
      </p:pic>
      <p:sp>
        <p:nvSpPr>
          <p:cNvPr id="59" name="Right Arrow 58"/>
          <p:cNvSpPr/>
          <p:nvPr/>
        </p:nvSpPr>
        <p:spPr>
          <a:xfrm>
            <a:off x="5002421" y="3459399"/>
            <a:ext cx="201555" cy="331372"/>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200" dirty="0"/>
          </a:p>
        </p:txBody>
      </p:sp>
      <p:sp>
        <p:nvSpPr>
          <p:cNvPr id="61" name="TextBox 60"/>
          <p:cNvSpPr txBox="1"/>
          <p:nvPr/>
        </p:nvSpPr>
        <p:spPr>
          <a:xfrm>
            <a:off x="5663855" y="3198281"/>
            <a:ext cx="1435684" cy="307776"/>
          </a:xfrm>
          <a:prstGeom prst="rect">
            <a:avLst/>
          </a:prstGeom>
          <a:noFill/>
        </p:spPr>
        <p:txBody>
          <a:bodyPr wrap="square" lIns="121917" tIns="60958" rIns="121917" bIns="60958" rtlCol="0">
            <a:spAutoFit/>
          </a:bodyPr>
          <a:lstStyle/>
          <a:p>
            <a:r>
              <a:rPr lang="en-US" sz="1200" b="1" dirty="0">
                <a:solidFill>
                  <a:srgbClr val="C00000"/>
                </a:solidFill>
              </a:rPr>
              <a:t>Site to Store</a:t>
            </a:r>
          </a:p>
        </p:txBody>
      </p:sp>
      <p:cxnSp>
        <p:nvCxnSpPr>
          <p:cNvPr id="62" name="Straight Arrow Connector 61"/>
          <p:cNvCxnSpPr/>
          <p:nvPr/>
        </p:nvCxnSpPr>
        <p:spPr>
          <a:xfrm flipH="1">
            <a:off x="2961332" y="2679877"/>
            <a:ext cx="1162371" cy="635039"/>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592210" y="2785082"/>
            <a:ext cx="6689" cy="365657"/>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5142958" y="2733059"/>
            <a:ext cx="1379469" cy="481588"/>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65" name="Picture 64"/>
          <p:cNvPicPr>
            <a:picLocks noChangeAspect="1"/>
          </p:cNvPicPr>
          <p:nvPr/>
        </p:nvPicPr>
        <p:blipFill>
          <a:blip r:embed="rId6"/>
          <a:stretch>
            <a:fillRect/>
          </a:stretch>
        </p:blipFill>
        <p:spPr>
          <a:xfrm>
            <a:off x="5582600" y="5017563"/>
            <a:ext cx="644531" cy="731109"/>
          </a:xfrm>
          <a:prstGeom prst="rect">
            <a:avLst/>
          </a:prstGeom>
        </p:spPr>
      </p:pic>
      <p:pic>
        <p:nvPicPr>
          <p:cNvPr id="66" name="Picture 65"/>
          <p:cNvPicPr>
            <a:picLocks noChangeAspect="1"/>
          </p:cNvPicPr>
          <p:nvPr/>
        </p:nvPicPr>
        <p:blipFill>
          <a:blip r:embed="rId7"/>
          <a:stretch>
            <a:fillRect/>
          </a:stretch>
        </p:blipFill>
        <p:spPr>
          <a:xfrm>
            <a:off x="6873718" y="4796537"/>
            <a:ext cx="375901" cy="384780"/>
          </a:xfrm>
          <a:prstGeom prst="rect">
            <a:avLst/>
          </a:prstGeom>
        </p:spPr>
      </p:pic>
      <p:pic>
        <p:nvPicPr>
          <p:cNvPr id="67" name="Picture 66"/>
          <p:cNvPicPr>
            <a:picLocks noChangeAspect="1"/>
          </p:cNvPicPr>
          <p:nvPr/>
        </p:nvPicPr>
        <p:blipFill>
          <a:blip r:embed="rId7"/>
          <a:stretch>
            <a:fillRect/>
          </a:stretch>
        </p:blipFill>
        <p:spPr>
          <a:xfrm flipH="1">
            <a:off x="4398924" y="4491419"/>
            <a:ext cx="400645" cy="375220"/>
          </a:xfrm>
          <a:prstGeom prst="rect">
            <a:avLst/>
          </a:prstGeom>
        </p:spPr>
      </p:pic>
      <p:pic>
        <p:nvPicPr>
          <p:cNvPr id="68" name="Picture 67"/>
          <p:cNvPicPr>
            <a:picLocks noChangeAspect="1"/>
          </p:cNvPicPr>
          <p:nvPr/>
        </p:nvPicPr>
        <p:blipFill>
          <a:blip r:embed="rId7"/>
          <a:stretch>
            <a:fillRect/>
          </a:stretch>
        </p:blipFill>
        <p:spPr>
          <a:xfrm flipH="1">
            <a:off x="2582069" y="5163243"/>
            <a:ext cx="557711" cy="431775"/>
          </a:xfrm>
          <a:prstGeom prst="rect">
            <a:avLst/>
          </a:prstGeom>
        </p:spPr>
      </p:pic>
      <p:pic>
        <p:nvPicPr>
          <p:cNvPr id="69" name="Picture 68"/>
          <p:cNvPicPr>
            <a:picLocks noChangeAspect="1"/>
          </p:cNvPicPr>
          <p:nvPr/>
        </p:nvPicPr>
        <p:blipFill>
          <a:blip r:embed="rId8"/>
          <a:stretch>
            <a:fillRect/>
          </a:stretch>
        </p:blipFill>
        <p:spPr>
          <a:xfrm flipH="1">
            <a:off x="8121359" y="4669885"/>
            <a:ext cx="670589" cy="650696"/>
          </a:xfrm>
          <a:prstGeom prst="rect">
            <a:avLst/>
          </a:prstGeom>
        </p:spPr>
      </p:pic>
      <p:cxnSp>
        <p:nvCxnSpPr>
          <p:cNvPr id="70" name="Straight Arrow Connector 69"/>
          <p:cNvCxnSpPr>
            <a:stCxn id="68" idx="1"/>
            <a:endCxn id="65" idx="1"/>
          </p:cNvCxnSpPr>
          <p:nvPr/>
        </p:nvCxnSpPr>
        <p:spPr>
          <a:xfrm>
            <a:off x="3139779" y="5379131"/>
            <a:ext cx="2442821" cy="3987"/>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67" idx="1"/>
            <a:endCxn id="65" idx="0"/>
          </p:cNvCxnSpPr>
          <p:nvPr/>
        </p:nvCxnSpPr>
        <p:spPr>
          <a:xfrm>
            <a:off x="4799569" y="4679030"/>
            <a:ext cx="1105296" cy="338533"/>
          </a:xfrm>
          <a:prstGeom prst="bentConnector2">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138" idx="2"/>
            <a:endCxn id="68" idx="0"/>
          </p:cNvCxnSpPr>
          <p:nvPr/>
        </p:nvCxnSpPr>
        <p:spPr>
          <a:xfrm flipH="1">
            <a:off x="2860924" y="3914624"/>
            <a:ext cx="18577" cy="1248619"/>
          </a:xfrm>
          <a:prstGeom prst="line">
            <a:avLst/>
          </a:prstGeom>
          <a:ln w="158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66" idx="2"/>
            <a:endCxn id="65" idx="3"/>
          </p:cNvCxnSpPr>
          <p:nvPr/>
        </p:nvCxnSpPr>
        <p:spPr>
          <a:xfrm rot="5400000">
            <a:off x="6543501" y="4864949"/>
            <a:ext cx="201801" cy="834537"/>
          </a:xfrm>
          <a:prstGeom prst="bentConnector2">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493411" y="5093856"/>
            <a:ext cx="2031245" cy="307776"/>
          </a:xfrm>
          <a:prstGeom prst="rect">
            <a:avLst/>
          </a:prstGeom>
          <a:noFill/>
        </p:spPr>
        <p:txBody>
          <a:bodyPr wrap="square" lIns="121917" tIns="60958" rIns="121917" bIns="60958" rtlCol="0">
            <a:spAutoFit/>
          </a:bodyPr>
          <a:lstStyle/>
          <a:p>
            <a:r>
              <a:rPr lang="en-US" sz="1200" b="1" dirty="0">
                <a:solidFill>
                  <a:srgbClr val="C00000"/>
                </a:solidFill>
              </a:rPr>
              <a:t>Direct Vendor Ship</a:t>
            </a:r>
          </a:p>
        </p:txBody>
      </p:sp>
      <p:cxnSp>
        <p:nvCxnSpPr>
          <p:cNvPr id="76" name="Straight Connector 75"/>
          <p:cNvCxnSpPr>
            <a:stCxn id="137" idx="2"/>
            <a:endCxn id="67" idx="0"/>
          </p:cNvCxnSpPr>
          <p:nvPr/>
        </p:nvCxnSpPr>
        <p:spPr>
          <a:xfrm>
            <a:off x="4599247" y="3897101"/>
            <a:ext cx="0" cy="594319"/>
          </a:xfrm>
          <a:prstGeom prst="line">
            <a:avLst/>
          </a:prstGeom>
          <a:ln w="158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49" idx="2"/>
            <a:endCxn id="66" idx="0"/>
          </p:cNvCxnSpPr>
          <p:nvPr/>
        </p:nvCxnSpPr>
        <p:spPr>
          <a:xfrm rot="5400000">
            <a:off x="6606027" y="4340405"/>
            <a:ext cx="911772" cy="488"/>
          </a:xfrm>
          <a:prstGeom prst="bentConnector3">
            <a:avLst>
              <a:gd name="adj1" fmla="val 50000"/>
            </a:avLst>
          </a:prstGeom>
          <a:ln w="158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9911815" y="5371541"/>
            <a:ext cx="1224116" cy="307776"/>
          </a:xfrm>
          <a:prstGeom prst="rect">
            <a:avLst/>
          </a:prstGeom>
          <a:noFill/>
        </p:spPr>
        <p:txBody>
          <a:bodyPr wrap="square" lIns="121917" tIns="60958" rIns="121917" bIns="60958" rtlCol="0">
            <a:spAutoFit/>
          </a:bodyPr>
          <a:lstStyle/>
          <a:p>
            <a:pPr algn="ctr"/>
            <a:r>
              <a:rPr lang="en-US" sz="1200" b="1" dirty="0">
                <a:solidFill>
                  <a:schemeClr val="tx1"/>
                </a:solidFill>
              </a:rPr>
              <a:t>BOPIS</a:t>
            </a:r>
          </a:p>
        </p:txBody>
      </p:sp>
      <p:sp>
        <p:nvSpPr>
          <p:cNvPr id="79" name="TextBox 78"/>
          <p:cNvSpPr txBox="1"/>
          <p:nvPr/>
        </p:nvSpPr>
        <p:spPr>
          <a:xfrm>
            <a:off x="8895610" y="5345837"/>
            <a:ext cx="1226052" cy="492438"/>
          </a:xfrm>
          <a:prstGeom prst="rect">
            <a:avLst/>
          </a:prstGeom>
          <a:noFill/>
        </p:spPr>
        <p:txBody>
          <a:bodyPr wrap="square" lIns="121917" tIns="60958" rIns="121917" bIns="60958" rtlCol="0">
            <a:spAutoFit/>
          </a:bodyPr>
          <a:lstStyle/>
          <a:p>
            <a:pPr algn="ctr"/>
            <a:r>
              <a:rPr lang="en-US" sz="1200" b="1" dirty="0">
                <a:solidFill>
                  <a:schemeClr val="tx1"/>
                </a:solidFill>
              </a:rPr>
              <a:t>Curbside</a:t>
            </a:r>
          </a:p>
          <a:p>
            <a:pPr algn="ctr"/>
            <a:r>
              <a:rPr lang="en-US" sz="1200" b="1" dirty="0">
                <a:solidFill>
                  <a:schemeClr val="tx1"/>
                </a:solidFill>
              </a:rPr>
              <a:t>Pickup</a:t>
            </a:r>
          </a:p>
        </p:txBody>
      </p:sp>
      <p:sp>
        <p:nvSpPr>
          <p:cNvPr id="81" name="TextBox 80"/>
          <p:cNvSpPr txBox="1"/>
          <p:nvPr/>
        </p:nvSpPr>
        <p:spPr>
          <a:xfrm>
            <a:off x="7444121" y="5320581"/>
            <a:ext cx="1889995" cy="307776"/>
          </a:xfrm>
          <a:prstGeom prst="rect">
            <a:avLst/>
          </a:prstGeom>
          <a:noFill/>
        </p:spPr>
        <p:txBody>
          <a:bodyPr wrap="square" lIns="121917" tIns="60958" rIns="121917" bIns="60958" rtlCol="0">
            <a:spAutoFit/>
          </a:bodyPr>
          <a:lstStyle/>
          <a:p>
            <a:pPr algn="ctr"/>
            <a:r>
              <a:rPr lang="en-US" sz="1200" b="1" dirty="0">
                <a:solidFill>
                  <a:schemeClr val="tx1"/>
                </a:solidFill>
              </a:rPr>
              <a:t>Locker Pickup</a:t>
            </a:r>
          </a:p>
        </p:txBody>
      </p:sp>
      <p:sp>
        <p:nvSpPr>
          <p:cNvPr id="85" name="TextBox 84"/>
          <p:cNvSpPr txBox="1"/>
          <p:nvPr/>
        </p:nvSpPr>
        <p:spPr>
          <a:xfrm>
            <a:off x="4821539" y="4367224"/>
            <a:ext cx="2031245" cy="307776"/>
          </a:xfrm>
          <a:prstGeom prst="rect">
            <a:avLst/>
          </a:prstGeom>
          <a:noFill/>
        </p:spPr>
        <p:txBody>
          <a:bodyPr wrap="square" lIns="121917" tIns="60958" rIns="121917" bIns="60958" rtlCol="0">
            <a:spAutoFit/>
          </a:bodyPr>
          <a:lstStyle/>
          <a:p>
            <a:r>
              <a:rPr lang="en-US" sz="1200" b="1" dirty="0">
                <a:solidFill>
                  <a:srgbClr val="C00000"/>
                </a:solidFill>
              </a:rPr>
              <a:t>Ship from DC/FC</a:t>
            </a:r>
          </a:p>
        </p:txBody>
      </p:sp>
      <p:sp>
        <p:nvSpPr>
          <p:cNvPr id="86" name="TextBox 85"/>
          <p:cNvSpPr txBox="1"/>
          <p:nvPr/>
        </p:nvSpPr>
        <p:spPr>
          <a:xfrm>
            <a:off x="5019911" y="5719762"/>
            <a:ext cx="1785471" cy="492438"/>
          </a:xfrm>
          <a:prstGeom prst="rect">
            <a:avLst/>
          </a:prstGeom>
          <a:noFill/>
        </p:spPr>
        <p:txBody>
          <a:bodyPr wrap="square" lIns="121917" tIns="60958" rIns="121917" bIns="60958" rtlCol="0">
            <a:spAutoFit/>
          </a:bodyPr>
          <a:lstStyle/>
          <a:p>
            <a:pPr algn="ctr"/>
            <a:r>
              <a:rPr lang="en-US" sz="1200" b="1" dirty="0">
                <a:solidFill>
                  <a:schemeClr val="tx1"/>
                </a:solidFill>
              </a:rPr>
              <a:t>Customer</a:t>
            </a:r>
          </a:p>
          <a:p>
            <a:pPr algn="ctr"/>
            <a:r>
              <a:rPr lang="en-US" sz="1200" b="1" dirty="0">
                <a:solidFill>
                  <a:schemeClr val="tx1"/>
                </a:solidFill>
              </a:rPr>
              <a:t> (Home </a:t>
            </a:r>
            <a:r>
              <a:rPr lang="en-US" sz="1200" b="1" dirty="0" smtClean="0">
                <a:solidFill>
                  <a:schemeClr val="tx1"/>
                </a:solidFill>
              </a:rPr>
              <a:t>Delivery)</a:t>
            </a:r>
            <a:endParaRPr lang="en-US" sz="1200" b="1" dirty="0">
              <a:solidFill>
                <a:schemeClr val="tx1">
                  <a:lumMod val="50000"/>
                </a:schemeClr>
              </a:solidFill>
            </a:endParaRPr>
          </a:p>
        </p:txBody>
      </p:sp>
      <p:sp>
        <p:nvSpPr>
          <p:cNvPr id="87" name="TextBox 86"/>
          <p:cNvSpPr txBox="1"/>
          <p:nvPr/>
        </p:nvSpPr>
        <p:spPr>
          <a:xfrm>
            <a:off x="5878215" y="5401632"/>
            <a:ext cx="2153675" cy="307776"/>
          </a:xfrm>
          <a:prstGeom prst="rect">
            <a:avLst/>
          </a:prstGeom>
          <a:noFill/>
        </p:spPr>
        <p:txBody>
          <a:bodyPr wrap="square" lIns="121917" tIns="60958" rIns="121917" bIns="60958" rtlCol="0">
            <a:spAutoFit/>
          </a:bodyPr>
          <a:lstStyle/>
          <a:p>
            <a:pPr algn="ctr"/>
            <a:r>
              <a:rPr lang="en-US" sz="1200" b="1" dirty="0">
                <a:solidFill>
                  <a:srgbClr val="C00000"/>
                </a:solidFill>
              </a:rPr>
              <a:t>Ship from Store</a:t>
            </a:r>
          </a:p>
        </p:txBody>
      </p:sp>
      <p:sp>
        <p:nvSpPr>
          <p:cNvPr id="88" name="Isosceles Triangle 87"/>
          <p:cNvSpPr/>
          <p:nvPr/>
        </p:nvSpPr>
        <p:spPr>
          <a:xfrm rot="5400000">
            <a:off x="6899953" y="2223681"/>
            <a:ext cx="2632960" cy="266764"/>
          </a:xfrm>
          <a:prstGeom prst="triangle">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200" dirty="0"/>
          </a:p>
        </p:txBody>
      </p:sp>
      <p:pic>
        <p:nvPicPr>
          <p:cNvPr id="89" name="Picture 8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94197" y="5731384"/>
            <a:ext cx="501940" cy="720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90" name="Elbow Connector 89"/>
          <p:cNvCxnSpPr>
            <a:endCxn id="89" idx="3"/>
          </p:cNvCxnSpPr>
          <p:nvPr/>
        </p:nvCxnSpPr>
        <p:spPr>
          <a:xfrm rot="10800000" flipV="1">
            <a:off x="4096138" y="5607120"/>
            <a:ext cx="1435711" cy="484352"/>
          </a:xfrm>
          <a:prstGeom prst="bentConnector3">
            <a:avLst>
              <a:gd name="adj1" fmla="val 50000"/>
            </a:avLst>
          </a:prstGeom>
          <a:ln w="15875">
            <a:solidFill>
              <a:srgbClr val="A20000"/>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2013735" y="5964319"/>
            <a:ext cx="1944981" cy="492438"/>
          </a:xfrm>
          <a:prstGeom prst="rect">
            <a:avLst/>
          </a:prstGeom>
        </p:spPr>
        <p:txBody>
          <a:bodyPr wrap="square" lIns="121917" tIns="60958" rIns="121917" bIns="60958">
            <a:spAutoFit/>
          </a:bodyPr>
          <a:lstStyle/>
          <a:p>
            <a:pPr algn="ctr"/>
            <a:r>
              <a:rPr lang="en-US" sz="1200" b="1" dirty="0" smtClean="0">
                <a:solidFill>
                  <a:schemeClr val="tx1"/>
                </a:solidFill>
              </a:rPr>
              <a:t>Customer</a:t>
            </a:r>
          </a:p>
          <a:p>
            <a:pPr algn="ctr"/>
            <a:r>
              <a:rPr lang="en-US" sz="1200" b="1" dirty="0" smtClean="0">
                <a:solidFill>
                  <a:schemeClr val="tx1"/>
                </a:solidFill>
              </a:rPr>
              <a:t>Return Center</a:t>
            </a:r>
            <a:endParaRPr lang="en-US" sz="1200" b="1" dirty="0">
              <a:solidFill>
                <a:schemeClr val="tx1"/>
              </a:solidFill>
            </a:endParaRPr>
          </a:p>
        </p:txBody>
      </p:sp>
      <p:sp>
        <p:nvSpPr>
          <p:cNvPr id="92" name="TextBox 91"/>
          <p:cNvSpPr txBox="1"/>
          <p:nvPr/>
        </p:nvSpPr>
        <p:spPr>
          <a:xfrm>
            <a:off x="4494869" y="6157767"/>
            <a:ext cx="902761" cy="307776"/>
          </a:xfrm>
          <a:prstGeom prst="rect">
            <a:avLst/>
          </a:prstGeom>
          <a:noFill/>
        </p:spPr>
        <p:txBody>
          <a:bodyPr wrap="square" lIns="121917" tIns="60958" rIns="121917" bIns="60958" rtlCol="0">
            <a:spAutoFit/>
          </a:bodyPr>
          <a:lstStyle/>
          <a:p>
            <a:r>
              <a:rPr lang="en-US" sz="1200" b="1" dirty="0">
                <a:solidFill>
                  <a:srgbClr val="C00000"/>
                </a:solidFill>
              </a:rPr>
              <a:t>Returns</a:t>
            </a:r>
          </a:p>
        </p:txBody>
      </p:sp>
      <p:cxnSp>
        <p:nvCxnSpPr>
          <p:cNvPr id="93" name="Straight Arrow Connector 92"/>
          <p:cNvCxnSpPr/>
          <p:nvPr/>
        </p:nvCxnSpPr>
        <p:spPr>
          <a:xfrm flipV="1">
            <a:off x="6205591" y="3883631"/>
            <a:ext cx="667820" cy="1089061"/>
          </a:xfrm>
          <a:prstGeom prst="straightConnector1">
            <a:avLst/>
          </a:prstGeom>
          <a:ln w="15875">
            <a:solidFill>
              <a:srgbClr val="A20000"/>
            </a:solidFill>
            <a:tailEnd type="triangle"/>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887418" y="4059448"/>
            <a:ext cx="1081823" cy="307776"/>
          </a:xfrm>
          <a:prstGeom prst="rect">
            <a:avLst/>
          </a:prstGeom>
          <a:noFill/>
        </p:spPr>
        <p:txBody>
          <a:bodyPr wrap="square" lIns="121917" tIns="60958" rIns="121917" bIns="60958" rtlCol="0">
            <a:spAutoFit/>
          </a:bodyPr>
          <a:lstStyle/>
          <a:p>
            <a:r>
              <a:rPr lang="en-US" sz="1200" b="1" dirty="0">
                <a:solidFill>
                  <a:srgbClr val="C00000"/>
                </a:solidFill>
              </a:rPr>
              <a:t>Returns</a:t>
            </a:r>
          </a:p>
        </p:txBody>
      </p:sp>
      <p:graphicFrame>
        <p:nvGraphicFramePr>
          <p:cNvPr id="97" name="Table 96"/>
          <p:cNvGraphicFramePr>
            <a:graphicFrameLocks noGrp="1"/>
          </p:cNvGraphicFramePr>
          <p:nvPr>
            <p:extLst>
              <p:ext uri="{D42A27DB-BD31-4B8C-83A1-F6EECF244321}">
                <p14:modId xmlns:p14="http://schemas.microsoft.com/office/powerpoint/2010/main" xmlns="" val="132847214"/>
              </p:ext>
            </p:extLst>
          </p:nvPr>
        </p:nvGraphicFramePr>
        <p:xfrm>
          <a:off x="8676035" y="900220"/>
          <a:ext cx="3301088" cy="2913682"/>
        </p:xfrm>
        <a:graphic>
          <a:graphicData uri="http://schemas.openxmlformats.org/drawingml/2006/table">
            <a:tbl>
              <a:tblPr firstRow="1" bandRow="1">
                <a:tableStyleId>{7DF18680-E054-41AD-8BC1-D1AEF772440D}</a:tableStyleId>
              </a:tblPr>
              <a:tblGrid>
                <a:gridCol w="529795"/>
                <a:gridCol w="2771293"/>
              </a:tblGrid>
              <a:tr h="365760">
                <a:tc>
                  <a:txBody>
                    <a:bodyPr/>
                    <a:lstStyle/>
                    <a:p>
                      <a:pPr algn="ctr"/>
                      <a:r>
                        <a:rPr lang="en-US" sz="1600" dirty="0" smtClean="0"/>
                        <a:t>#</a:t>
                      </a:r>
                      <a:endParaRPr lang="en-US" sz="1600" dirty="0"/>
                    </a:p>
                  </a:txBody>
                  <a:tcPr marT="60960" marB="60960">
                    <a:solidFill>
                      <a:schemeClr val="accent3"/>
                    </a:solidFill>
                  </a:tcPr>
                </a:tc>
                <a:tc>
                  <a:txBody>
                    <a:bodyPr/>
                    <a:lstStyle/>
                    <a:p>
                      <a:r>
                        <a:rPr lang="en-US" sz="1600" b="1" dirty="0" smtClean="0">
                          <a:solidFill>
                            <a:schemeClr val="bg1"/>
                          </a:solidFill>
                        </a:rPr>
                        <a:t>Characteristics</a:t>
                      </a:r>
                      <a:endParaRPr lang="en-US" sz="1600" b="1" dirty="0">
                        <a:solidFill>
                          <a:schemeClr val="bg1"/>
                        </a:solidFill>
                      </a:endParaRPr>
                    </a:p>
                  </a:txBody>
                  <a:tcPr marT="60960" marB="60960">
                    <a:solidFill>
                      <a:schemeClr val="accent3"/>
                    </a:solidFill>
                  </a:tcPr>
                </a:tc>
              </a:tr>
              <a:tr h="347444">
                <a:tc>
                  <a:txBody>
                    <a:bodyPr/>
                    <a:lstStyle/>
                    <a:p>
                      <a:pPr algn="ctr"/>
                      <a:r>
                        <a:rPr lang="en-US" sz="1400" b="0" dirty="0" smtClean="0">
                          <a:solidFill>
                            <a:schemeClr val="tx2">
                              <a:lumMod val="90000"/>
                              <a:lumOff val="10000"/>
                            </a:schemeClr>
                          </a:solidFill>
                        </a:rPr>
                        <a:t>1</a:t>
                      </a:r>
                    </a:p>
                  </a:txBody>
                  <a:tcPr marT="60960" marB="60960">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90000"/>
                              <a:lumOff val="10000"/>
                            </a:schemeClr>
                          </a:solidFill>
                          <a:ea typeface="ＭＳ Ｐゴシック" pitchFamily="-12" charset="-128"/>
                          <a:cs typeface="Calibri" panose="020F0502020204030204" pitchFamily="34" charset="0"/>
                        </a:rPr>
                        <a:t>Virtual inventory-Integrated view</a:t>
                      </a:r>
                    </a:p>
                  </a:txBody>
                  <a:tcPr marT="60960" marB="60960">
                    <a:solidFill>
                      <a:schemeClr val="bg1">
                        <a:lumMod val="85000"/>
                      </a:schemeClr>
                    </a:solidFill>
                  </a:tcPr>
                </a:tc>
              </a:tr>
              <a:tr h="347444">
                <a:tc>
                  <a:txBody>
                    <a:bodyPr/>
                    <a:lstStyle/>
                    <a:p>
                      <a:pPr algn="ctr"/>
                      <a:r>
                        <a:rPr lang="en-US" sz="1400" b="0" dirty="0" smtClean="0">
                          <a:solidFill>
                            <a:schemeClr val="tx2">
                              <a:lumMod val="90000"/>
                              <a:lumOff val="10000"/>
                            </a:schemeClr>
                          </a:solidFill>
                        </a:rPr>
                        <a:t>2</a:t>
                      </a:r>
                      <a:endParaRPr lang="en-US" sz="1400" b="0" dirty="0">
                        <a:solidFill>
                          <a:schemeClr val="tx2">
                            <a:lumMod val="90000"/>
                            <a:lumOff val="10000"/>
                          </a:schemeClr>
                        </a:solidFill>
                      </a:endParaRPr>
                    </a:p>
                  </a:txBody>
                  <a:tcPr marT="60960" marB="60960">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90000"/>
                              <a:lumOff val="10000"/>
                            </a:schemeClr>
                          </a:solidFill>
                          <a:ea typeface="ＭＳ Ｐゴシック" pitchFamily="-12" charset="-128"/>
                          <a:cs typeface="Calibri" panose="020F0502020204030204" pitchFamily="34" charset="0"/>
                        </a:rPr>
                        <a:t>Flexible delivery options</a:t>
                      </a:r>
                    </a:p>
                  </a:txBody>
                  <a:tcPr marT="60960" marB="60960">
                    <a:solidFill>
                      <a:schemeClr val="bg1">
                        <a:lumMod val="85000"/>
                      </a:schemeClr>
                    </a:solidFill>
                  </a:tcPr>
                </a:tc>
              </a:tr>
              <a:tr h="579073">
                <a:tc>
                  <a:txBody>
                    <a:bodyPr/>
                    <a:lstStyle/>
                    <a:p>
                      <a:pPr algn="ctr"/>
                      <a:r>
                        <a:rPr lang="en-US" sz="1400" b="0" dirty="0" smtClean="0">
                          <a:solidFill>
                            <a:schemeClr val="tx2">
                              <a:lumMod val="90000"/>
                              <a:lumOff val="10000"/>
                            </a:schemeClr>
                          </a:solidFill>
                        </a:rPr>
                        <a:t>3</a:t>
                      </a:r>
                      <a:endParaRPr lang="en-US" sz="1400" b="0" dirty="0">
                        <a:solidFill>
                          <a:schemeClr val="tx2">
                            <a:lumMod val="90000"/>
                            <a:lumOff val="10000"/>
                          </a:schemeClr>
                        </a:solidFill>
                      </a:endParaRPr>
                    </a:p>
                  </a:txBody>
                  <a:tcPr marT="60960" marB="60960">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90000"/>
                              <a:lumOff val="10000"/>
                            </a:schemeClr>
                          </a:solidFill>
                          <a:ea typeface="ＭＳ Ｐゴシック" pitchFamily="-12" charset="-128"/>
                          <a:cs typeface="Calibri" panose="020F0502020204030204" pitchFamily="34" charset="0"/>
                        </a:rPr>
                        <a:t>Fulfillment</a:t>
                      </a:r>
                      <a:r>
                        <a:rPr lang="en-US" sz="1400" b="0" baseline="0" dirty="0" smtClean="0">
                          <a:solidFill>
                            <a:schemeClr val="tx2">
                              <a:lumMod val="90000"/>
                              <a:lumOff val="10000"/>
                            </a:schemeClr>
                          </a:solidFill>
                          <a:ea typeface="ＭＳ Ｐゴシック" pitchFamily="-12" charset="-128"/>
                          <a:cs typeface="Calibri" panose="020F0502020204030204" pitchFamily="34" charset="0"/>
                        </a:rPr>
                        <a:t> from any supply chain node</a:t>
                      </a:r>
                      <a:endParaRPr lang="en-US" sz="1400" b="0" dirty="0" smtClean="0">
                        <a:solidFill>
                          <a:schemeClr val="tx2">
                            <a:lumMod val="90000"/>
                            <a:lumOff val="10000"/>
                          </a:schemeClr>
                        </a:solidFill>
                        <a:ea typeface="ＭＳ Ｐゴシック" pitchFamily="-12" charset="-128"/>
                        <a:cs typeface="Calibri" panose="020F0502020204030204" pitchFamily="34" charset="0"/>
                      </a:endParaRPr>
                    </a:p>
                  </a:txBody>
                  <a:tcPr marT="60960" marB="60960">
                    <a:solidFill>
                      <a:schemeClr val="bg1">
                        <a:lumMod val="85000"/>
                      </a:schemeClr>
                    </a:solidFill>
                  </a:tcPr>
                </a:tc>
              </a:tr>
              <a:tr h="579073">
                <a:tc>
                  <a:txBody>
                    <a:bodyPr/>
                    <a:lstStyle/>
                    <a:p>
                      <a:pPr algn="ctr"/>
                      <a:r>
                        <a:rPr lang="en-US" sz="1400" b="0" dirty="0" smtClean="0">
                          <a:solidFill>
                            <a:schemeClr val="tx2">
                              <a:lumMod val="90000"/>
                              <a:lumOff val="10000"/>
                            </a:schemeClr>
                          </a:solidFill>
                        </a:rPr>
                        <a:t>4</a:t>
                      </a:r>
                      <a:endParaRPr lang="en-US" sz="1400" b="0" dirty="0">
                        <a:solidFill>
                          <a:schemeClr val="tx2">
                            <a:lumMod val="90000"/>
                            <a:lumOff val="10000"/>
                          </a:schemeClr>
                        </a:solidFill>
                      </a:endParaRPr>
                    </a:p>
                  </a:txBody>
                  <a:tcPr marT="60960" marB="60960">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90000"/>
                              <a:lumOff val="10000"/>
                            </a:schemeClr>
                          </a:solidFill>
                          <a:ea typeface="ＭＳ Ｐゴシック" pitchFamily="-12" charset="-128"/>
                          <a:cs typeface="Calibri" panose="020F0502020204030204" pitchFamily="34" charset="0"/>
                        </a:rPr>
                        <a:t>Channel agnostic assortments</a:t>
                      </a:r>
                    </a:p>
                  </a:txBody>
                  <a:tcPr marT="60960" marB="60960">
                    <a:solidFill>
                      <a:schemeClr val="bg1">
                        <a:lumMod val="85000"/>
                      </a:schemeClr>
                    </a:solidFill>
                  </a:tcPr>
                </a:tc>
              </a:tr>
              <a:tr h="347444">
                <a:tc>
                  <a:txBody>
                    <a:bodyPr/>
                    <a:lstStyle/>
                    <a:p>
                      <a:pPr algn="ctr"/>
                      <a:r>
                        <a:rPr lang="en-US" sz="1400" b="0" dirty="0" smtClean="0">
                          <a:solidFill>
                            <a:schemeClr val="tx2">
                              <a:lumMod val="90000"/>
                              <a:lumOff val="10000"/>
                            </a:schemeClr>
                          </a:solidFill>
                        </a:rPr>
                        <a:t>5</a:t>
                      </a:r>
                      <a:endParaRPr lang="en-US" sz="1400" b="0" dirty="0">
                        <a:solidFill>
                          <a:schemeClr val="tx2">
                            <a:lumMod val="90000"/>
                            <a:lumOff val="10000"/>
                          </a:schemeClr>
                        </a:solidFill>
                      </a:endParaRPr>
                    </a:p>
                  </a:txBody>
                  <a:tcPr marT="60960" marB="60960">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90000"/>
                              <a:lumOff val="10000"/>
                            </a:schemeClr>
                          </a:solidFill>
                          <a:ea typeface="ＭＳ Ｐゴシック" pitchFamily="-12" charset="-128"/>
                          <a:cs typeface="Calibri" panose="020F0502020204030204" pitchFamily="34" charset="0"/>
                        </a:rPr>
                        <a:t>Flexible &amp; Agile Supply Chain</a:t>
                      </a:r>
                    </a:p>
                  </a:txBody>
                  <a:tcPr marT="60960" marB="60960">
                    <a:solidFill>
                      <a:schemeClr val="bg1">
                        <a:lumMod val="85000"/>
                      </a:schemeClr>
                    </a:solidFill>
                  </a:tcPr>
                </a:tc>
              </a:tr>
              <a:tr h="347444">
                <a:tc>
                  <a:txBody>
                    <a:bodyPr/>
                    <a:lstStyle/>
                    <a:p>
                      <a:pPr algn="ctr"/>
                      <a:r>
                        <a:rPr lang="en-US" sz="1400" b="0" dirty="0" smtClean="0">
                          <a:solidFill>
                            <a:schemeClr val="tx2">
                              <a:lumMod val="90000"/>
                              <a:lumOff val="10000"/>
                            </a:schemeClr>
                          </a:solidFill>
                        </a:rPr>
                        <a:t>6</a:t>
                      </a:r>
                      <a:endParaRPr lang="en-US" sz="1400" b="0" dirty="0">
                        <a:solidFill>
                          <a:schemeClr val="tx2">
                            <a:lumMod val="90000"/>
                            <a:lumOff val="10000"/>
                          </a:schemeClr>
                        </a:solidFill>
                      </a:endParaRPr>
                    </a:p>
                  </a:txBody>
                  <a:tcPr marT="60960" marB="60960">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90000"/>
                              <a:lumOff val="10000"/>
                            </a:schemeClr>
                          </a:solidFill>
                          <a:ea typeface="ＭＳ Ｐゴシック" pitchFamily="-12" charset="-128"/>
                          <a:cs typeface="Calibri" panose="020F0502020204030204" pitchFamily="34" charset="0"/>
                        </a:rPr>
                        <a:t>Digitally native technology</a:t>
                      </a:r>
                    </a:p>
                  </a:txBody>
                  <a:tcPr marT="60960" marB="60960">
                    <a:solidFill>
                      <a:schemeClr val="bg1">
                        <a:lumMod val="85000"/>
                      </a:schemeClr>
                    </a:solidFill>
                  </a:tcPr>
                </a:tc>
              </a:tr>
            </a:tbl>
          </a:graphicData>
        </a:graphic>
      </p:graphicFrame>
      <p:pic>
        <p:nvPicPr>
          <p:cNvPr id="5" name="Picture 4"/>
          <p:cNvPicPr>
            <a:picLocks noChangeAspect="1"/>
          </p:cNvPicPr>
          <p:nvPr/>
        </p:nvPicPr>
        <p:blipFill>
          <a:blip r:embed="rId10"/>
          <a:stretch>
            <a:fillRect/>
          </a:stretch>
        </p:blipFill>
        <p:spPr>
          <a:xfrm>
            <a:off x="2439009" y="914083"/>
            <a:ext cx="551273" cy="551273"/>
          </a:xfrm>
          <a:prstGeom prst="rect">
            <a:avLst/>
          </a:prstGeom>
        </p:spPr>
      </p:pic>
      <p:pic>
        <p:nvPicPr>
          <p:cNvPr id="6" name="Picture 5"/>
          <p:cNvPicPr>
            <a:picLocks noChangeAspect="1"/>
          </p:cNvPicPr>
          <p:nvPr/>
        </p:nvPicPr>
        <p:blipFill>
          <a:blip r:embed="rId11"/>
          <a:stretch>
            <a:fillRect/>
          </a:stretch>
        </p:blipFill>
        <p:spPr>
          <a:xfrm>
            <a:off x="3642462" y="920204"/>
            <a:ext cx="539913" cy="539913"/>
          </a:xfrm>
          <a:prstGeom prst="rect">
            <a:avLst/>
          </a:prstGeom>
        </p:spPr>
      </p:pic>
      <p:pic>
        <p:nvPicPr>
          <p:cNvPr id="98" name="Picture 97"/>
          <p:cNvPicPr>
            <a:picLocks noChangeAspect="1"/>
          </p:cNvPicPr>
          <p:nvPr/>
        </p:nvPicPr>
        <p:blipFill>
          <a:blip r:embed="rId12"/>
          <a:stretch>
            <a:fillRect/>
          </a:stretch>
        </p:blipFill>
        <p:spPr>
          <a:xfrm>
            <a:off x="4962178" y="948093"/>
            <a:ext cx="532985" cy="505297"/>
          </a:xfrm>
          <a:prstGeom prst="rect">
            <a:avLst/>
          </a:prstGeom>
        </p:spPr>
      </p:pic>
      <p:pic>
        <p:nvPicPr>
          <p:cNvPr id="99" name="Picture 98"/>
          <p:cNvPicPr>
            <a:picLocks noChangeAspect="1"/>
          </p:cNvPicPr>
          <p:nvPr/>
        </p:nvPicPr>
        <p:blipFill>
          <a:blip r:embed="rId13"/>
          <a:stretch>
            <a:fillRect/>
          </a:stretch>
        </p:blipFill>
        <p:spPr>
          <a:xfrm>
            <a:off x="6166088" y="969869"/>
            <a:ext cx="580057" cy="536553"/>
          </a:xfrm>
          <a:prstGeom prst="rect">
            <a:avLst/>
          </a:prstGeom>
        </p:spPr>
      </p:pic>
      <p:pic>
        <p:nvPicPr>
          <p:cNvPr id="135" name="Picture 134"/>
          <p:cNvPicPr>
            <a:picLocks noChangeAspect="1"/>
          </p:cNvPicPr>
          <p:nvPr/>
        </p:nvPicPr>
        <p:blipFill>
          <a:blip r:embed="rId14"/>
          <a:stretch>
            <a:fillRect/>
          </a:stretch>
        </p:blipFill>
        <p:spPr>
          <a:xfrm>
            <a:off x="4237390" y="1935841"/>
            <a:ext cx="780421" cy="679425"/>
          </a:xfrm>
          <a:prstGeom prst="rect">
            <a:avLst/>
          </a:prstGeom>
        </p:spPr>
      </p:pic>
      <p:sp>
        <p:nvSpPr>
          <p:cNvPr id="136" name="TextBox 135"/>
          <p:cNvSpPr txBox="1"/>
          <p:nvPr/>
        </p:nvSpPr>
        <p:spPr>
          <a:xfrm>
            <a:off x="3553229" y="2609789"/>
            <a:ext cx="2492680" cy="307776"/>
          </a:xfrm>
          <a:prstGeom prst="rect">
            <a:avLst/>
          </a:prstGeom>
          <a:noFill/>
        </p:spPr>
        <p:txBody>
          <a:bodyPr wrap="square" lIns="121917" tIns="60958" rIns="121917" bIns="60958" rtlCol="0">
            <a:spAutoFit/>
          </a:bodyPr>
          <a:lstStyle/>
          <a:p>
            <a:r>
              <a:rPr lang="en-US" sz="1200" b="1" dirty="0" smtClean="0">
                <a:solidFill>
                  <a:schemeClr val="tx2">
                    <a:lumMod val="90000"/>
                    <a:lumOff val="10000"/>
                  </a:schemeClr>
                </a:solidFill>
              </a:rPr>
              <a:t>Order Management System</a:t>
            </a:r>
            <a:endParaRPr lang="en-US" sz="1200" b="1" dirty="0">
              <a:solidFill>
                <a:schemeClr val="tx2">
                  <a:lumMod val="90000"/>
                  <a:lumOff val="10000"/>
                </a:schemeClr>
              </a:solidFill>
            </a:endParaRPr>
          </a:p>
        </p:txBody>
      </p:sp>
      <p:pic>
        <p:nvPicPr>
          <p:cNvPr id="137" name="Picture 136"/>
          <p:cNvPicPr>
            <a:picLocks noChangeAspect="1"/>
          </p:cNvPicPr>
          <p:nvPr/>
        </p:nvPicPr>
        <p:blipFill>
          <a:blip r:embed="rId15"/>
          <a:stretch>
            <a:fillRect/>
          </a:stretch>
        </p:blipFill>
        <p:spPr>
          <a:xfrm>
            <a:off x="4317245" y="3369721"/>
            <a:ext cx="564003" cy="527379"/>
          </a:xfrm>
          <a:prstGeom prst="rect">
            <a:avLst/>
          </a:prstGeom>
        </p:spPr>
      </p:pic>
      <p:pic>
        <p:nvPicPr>
          <p:cNvPr id="138" name="Picture 137"/>
          <p:cNvPicPr>
            <a:picLocks noChangeAspect="1"/>
          </p:cNvPicPr>
          <p:nvPr/>
        </p:nvPicPr>
        <p:blipFill>
          <a:blip r:embed="rId16"/>
          <a:stretch>
            <a:fillRect/>
          </a:stretch>
        </p:blipFill>
        <p:spPr>
          <a:xfrm>
            <a:off x="2624400" y="3355757"/>
            <a:ext cx="510200" cy="558868"/>
          </a:xfrm>
          <a:prstGeom prst="rect">
            <a:avLst/>
          </a:prstGeom>
        </p:spPr>
      </p:pic>
      <p:pic>
        <p:nvPicPr>
          <p:cNvPr id="149" name="Picture 148"/>
          <p:cNvPicPr>
            <a:picLocks noChangeAspect="1"/>
          </p:cNvPicPr>
          <p:nvPr/>
        </p:nvPicPr>
        <p:blipFill>
          <a:blip r:embed="rId13"/>
          <a:stretch>
            <a:fillRect/>
          </a:stretch>
        </p:blipFill>
        <p:spPr>
          <a:xfrm>
            <a:off x="6779008" y="3360940"/>
            <a:ext cx="566297" cy="523825"/>
          </a:xfrm>
          <a:prstGeom prst="rect">
            <a:avLst/>
          </a:prstGeom>
        </p:spPr>
      </p:pic>
      <p:sp>
        <p:nvSpPr>
          <p:cNvPr id="155" name="Right Arrow 154"/>
          <p:cNvSpPr/>
          <p:nvPr/>
        </p:nvSpPr>
        <p:spPr>
          <a:xfrm>
            <a:off x="6421649" y="3447154"/>
            <a:ext cx="201555" cy="331372"/>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200" dirty="0"/>
          </a:p>
        </p:txBody>
      </p:sp>
      <p:sp>
        <p:nvSpPr>
          <p:cNvPr id="156" name="TextBox 155"/>
          <p:cNvSpPr txBox="1"/>
          <p:nvPr/>
        </p:nvSpPr>
        <p:spPr>
          <a:xfrm>
            <a:off x="3701891" y="3940355"/>
            <a:ext cx="1681936" cy="307776"/>
          </a:xfrm>
          <a:prstGeom prst="rect">
            <a:avLst/>
          </a:prstGeom>
          <a:noFill/>
        </p:spPr>
        <p:txBody>
          <a:bodyPr wrap="square" lIns="121917" tIns="60958" rIns="121917" bIns="60958" rtlCol="0">
            <a:spAutoFit/>
          </a:bodyPr>
          <a:lstStyle/>
          <a:p>
            <a:pPr algn="ctr"/>
            <a:r>
              <a:rPr lang="en-US" sz="1200" b="1" dirty="0" smtClean="0">
                <a:solidFill>
                  <a:schemeClr val="tx1"/>
                </a:solidFill>
              </a:rPr>
              <a:t>Distribution Center</a:t>
            </a:r>
            <a:endParaRPr lang="en-US" sz="1200" b="1" dirty="0">
              <a:solidFill>
                <a:schemeClr val="tx1"/>
              </a:solidFill>
            </a:endParaRPr>
          </a:p>
        </p:txBody>
      </p:sp>
      <p:sp>
        <p:nvSpPr>
          <p:cNvPr id="157" name="TextBox 156"/>
          <p:cNvSpPr txBox="1"/>
          <p:nvPr/>
        </p:nvSpPr>
        <p:spPr>
          <a:xfrm>
            <a:off x="2032483" y="3924771"/>
            <a:ext cx="1681936" cy="307776"/>
          </a:xfrm>
          <a:prstGeom prst="rect">
            <a:avLst/>
          </a:prstGeom>
          <a:noFill/>
        </p:spPr>
        <p:txBody>
          <a:bodyPr wrap="square" lIns="121917" tIns="60958" rIns="121917" bIns="60958" rtlCol="0">
            <a:spAutoFit/>
          </a:bodyPr>
          <a:lstStyle/>
          <a:p>
            <a:pPr algn="ctr"/>
            <a:r>
              <a:rPr lang="en-US" sz="1200" b="1" dirty="0" smtClean="0">
                <a:solidFill>
                  <a:schemeClr val="tx1"/>
                </a:solidFill>
              </a:rPr>
              <a:t>Vendor</a:t>
            </a:r>
            <a:endParaRPr lang="en-US" sz="1200" b="1" dirty="0">
              <a:solidFill>
                <a:schemeClr val="tx1"/>
              </a:solidFill>
            </a:endParaRPr>
          </a:p>
        </p:txBody>
      </p:sp>
      <p:cxnSp>
        <p:nvCxnSpPr>
          <p:cNvPr id="252" name="Straight Arrow Connector 251"/>
          <p:cNvCxnSpPr>
            <a:endCxn id="69" idx="3"/>
          </p:cNvCxnSpPr>
          <p:nvPr/>
        </p:nvCxnSpPr>
        <p:spPr>
          <a:xfrm>
            <a:off x="7376177" y="4983958"/>
            <a:ext cx="745181" cy="11276"/>
          </a:xfrm>
          <a:prstGeom prst="straightConnector1">
            <a:avLst/>
          </a:prstGeom>
          <a:ln w="158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3976099" y="1818525"/>
            <a:ext cx="1273995" cy="883577"/>
          </a:xfrm>
          <a:prstGeom prst="ellipse">
            <a:avLst/>
          </a:prstGeom>
          <a:noFill/>
          <a:ln w="38100" cmpd="sng">
            <a:solidFill>
              <a:srgbClr val="FF0000">
                <a:alpha val="50000"/>
              </a:srgbClr>
            </a:solidFill>
          </a:ln>
          <a:effectLst/>
          <a:scene3d>
            <a:camera prst="orthographicFront"/>
            <a:lightRig rig="flat" dir="t"/>
          </a:scene3d>
          <a:sp3d prstMaterial="plastic">
            <a:bevelT w="127000" h="101600"/>
            <a:bevelB w="101600" h="38100" prst="angle"/>
          </a:sp3d>
        </p:spPr>
        <p:txBody>
          <a:bodyPr spcFirstLastPara="0" vert="vert270" wrap="square" lIns="0" tIns="0" rIns="0" bIns="0" numCol="1" spcCol="1270" rtlCol="0" anchor="ctr" anchorCtr="0">
            <a:noAutofit/>
          </a:bodyPr>
          <a:lstStyle/>
          <a:p>
            <a:pPr algn="ctr"/>
            <a:endParaRPr lang="en-US" sz="1000" b="1" dirty="0">
              <a:solidFill>
                <a:schemeClr val="bg1"/>
              </a:solidFill>
            </a:endParaRPr>
          </a:p>
        </p:txBody>
      </p:sp>
      <p:sp>
        <p:nvSpPr>
          <p:cNvPr id="74" name="TextBox 73"/>
          <p:cNvSpPr txBox="1"/>
          <p:nvPr/>
        </p:nvSpPr>
        <p:spPr>
          <a:xfrm>
            <a:off x="6284209" y="3933335"/>
            <a:ext cx="1681936" cy="307776"/>
          </a:xfrm>
          <a:prstGeom prst="rect">
            <a:avLst/>
          </a:prstGeom>
          <a:noFill/>
        </p:spPr>
        <p:txBody>
          <a:bodyPr wrap="square" lIns="121917" tIns="60958" rIns="121917" bIns="60958" rtlCol="0">
            <a:spAutoFit/>
          </a:bodyPr>
          <a:lstStyle/>
          <a:p>
            <a:pPr algn="ctr"/>
            <a:r>
              <a:rPr lang="en-US" sz="1200" b="1" dirty="0" smtClean="0">
                <a:solidFill>
                  <a:schemeClr val="tx1"/>
                </a:solidFill>
              </a:rPr>
              <a:t>Stores</a:t>
            </a:r>
            <a:endParaRPr lang="en-US" sz="1200" b="1" dirty="0">
              <a:solidFill>
                <a:schemeClr val="tx1"/>
              </a:solidFill>
            </a:endParaRPr>
          </a:p>
        </p:txBody>
      </p:sp>
    </p:spTree>
    <p:extLst>
      <p:ext uri="{BB962C8B-B14F-4D97-AF65-F5344CB8AC3E}">
        <p14:creationId xmlns:p14="http://schemas.microsoft.com/office/powerpoint/2010/main" xmlns="" val="20963708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085446E-1F36-42A5-A0A8-25BF85BEEF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1030" name="Picture 6" descr="The Best Resources For Learning Deep Learning For Beginners | 7wData">
            <a:extLst>
              <a:ext uri="{FF2B5EF4-FFF2-40B4-BE49-F238E27FC236}">
                <a16:creationId xmlns="" xmlns:a16="http://schemas.microsoft.com/office/drawing/2014/main" id="{D7AFEA2B-C368-496B-B483-C6F4869839E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09611"/>
            <a:ext cx="12192000" cy="579975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a:extLst>
              <a:ext uri="{FF2B5EF4-FFF2-40B4-BE49-F238E27FC236}">
                <a16:creationId xmlns="" xmlns:a16="http://schemas.microsoft.com/office/drawing/2014/main" id="{B52F6AC7-89F2-4494-BAF9-CB6A69C652E6}"/>
              </a:ext>
            </a:extLst>
          </p:cNvPr>
          <p:cNvSpPr>
            <a:spLocks noGrp="1"/>
          </p:cNvSpPr>
          <p:nvPr>
            <p:ph type="title"/>
          </p:nvPr>
        </p:nvSpPr>
        <p:spPr>
          <a:xfrm>
            <a:off x="462338" y="108276"/>
            <a:ext cx="11291298" cy="826677"/>
          </a:xfrm>
        </p:spPr>
        <p:txBody>
          <a:bodyPr/>
          <a:lstStyle/>
          <a:p>
            <a:pPr algn="ctr"/>
            <a:r>
              <a:rPr lang="en-US" sz="3600" dirty="0" smtClean="0">
                <a:solidFill>
                  <a:schemeClr val="tx1"/>
                </a:solidFill>
              </a:rPr>
              <a:t>Omni Channel </a:t>
            </a:r>
            <a:r>
              <a:rPr lang="en-US" sz="3600" dirty="0" smtClean="0">
                <a:solidFill>
                  <a:srgbClr val="00B0F0"/>
                </a:solidFill>
              </a:rPr>
              <a:t>Core</a:t>
            </a:r>
            <a:r>
              <a:rPr lang="en-US" sz="3600" dirty="0" smtClean="0">
                <a:solidFill>
                  <a:schemeClr val="tx1"/>
                </a:solidFill>
              </a:rPr>
              <a:t> Technology</a:t>
            </a:r>
            <a:br>
              <a:rPr lang="en-US" sz="3600" dirty="0" smtClean="0">
                <a:solidFill>
                  <a:schemeClr val="tx1"/>
                </a:solidFill>
              </a:rPr>
            </a:br>
            <a:r>
              <a:rPr lang="en-US" sz="3600" dirty="0" smtClean="0">
                <a:solidFill>
                  <a:schemeClr val="tx1"/>
                </a:solidFill>
              </a:rPr>
              <a:t>Enterprise Order Management</a:t>
            </a:r>
            <a:endParaRPr lang="en-US" sz="3600" dirty="0">
              <a:solidFill>
                <a:schemeClr val="tx1"/>
              </a:solidFill>
            </a:endParaRPr>
          </a:p>
        </p:txBody>
      </p:sp>
      <p:sp>
        <p:nvSpPr>
          <p:cNvPr id="15" name="Hexagon 14">
            <a:extLst>
              <a:ext uri="{FF2B5EF4-FFF2-40B4-BE49-F238E27FC236}">
                <a16:creationId xmlns="" xmlns:a16="http://schemas.microsoft.com/office/drawing/2014/main" id="{33063851-F6F0-4C90-B52E-1FDCB4A5CBB5}"/>
              </a:ext>
            </a:extLst>
          </p:cNvPr>
          <p:cNvSpPr/>
          <p:nvPr/>
        </p:nvSpPr>
        <p:spPr>
          <a:xfrm rot="5400000">
            <a:off x="7635165" y="1871270"/>
            <a:ext cx="1280160" cy="1188720"/>
          </a:xfrm>
          <a:prstGeom prst="hexagon">
            <a:avLst/>
          </a:prstGeom>
          <a:solidFill>
            <a:srgbClr val="00B0F0"/>
          </a:solidFill>
          <a:ln>
            <a:noFill/>
          </a:ln>
          <a:effectLst/>
          <a:scene3d>
            <a:camera prst="orthographicFront"/>
            <a:lightRig rig="flat" dir="t"/>
          </a:scene3d>
          <a:sp3d prstMaterial="plastic">
            <a:bevelT w="127000" h="101600"/>
            <a:bevelB w="101600" h="38100" prst="angle"/>
          </a:sp3d>
        </p:spPr>
        <p:txBody>
          <a:bodyPr spcFirstLastPara="0" vert="vert270" wrap="square" lIns="0" tIns="0" rIns="0" bIns="0" numCol="1" spcCol="1270" anchor="ctr" anchorCtr="0">
            <a:noAutofit/>
          </a:bodyPr>
          <a:lstStyle/>
          <a:p>
            <a:pPr algn="ctr"/>
            <a:r>
              <a:rPr lang="en-US" sz="1200" b="1" dirty="0">
                <a:solidFill>
                  <a:schemeClr val="tx1"/>
                </a:solidFill>
              </a:rPr>
              <a:t>Global Inventory</a:t>
            </a:r>
          </a:p>
        </p:txBody>
      </p:sp>
      <p:sp>
        <p:nvSpPr>
          <p:cNvPr id="16" name="Hexagon 15">
            <a:extLst>
              <a:ext uri="{FF2B5EF4-FFF2-40B4-BE49-F238E27FC236}">
                <a16:creationId xmlns="" xmlns:a16="http://schemas.microsoft.com/office/drawing/2014/main" id="{9F510A85-9B2B-4D9D-9515-4B4FCE654382}"/>
              </a:ext>
            </a:extLst>
          </p:cNvPr>
          <p:cNvSpPr/>
          <p:nvPr/>
        </p:nvSpPr>
        <p:spPr>
          <a:xfrm rot="5400000">
            <a:off x="9051267" y="1879834"/>
            <a:ext cx="1280160" cy="1188720"/>
          </a:xfrm>
          <a:prstGeom prst="hexagon">
            <a:avLst/>
          </a:prstGeom>
          <a:solidFill>
            <a:srgbClr val="00B0F0"/>
          </a:solidFill>
          <a:ln>
            <a:noFill/>
          </a:ln>
          <a:effectLst/>
          <a:scene3d>
            <a:camera prst="orthographicFront"/>
            <a:lightRig rig="flat" dir="t"/>
          </a:scene3d>
          <a:sp3d prstMaterial="plastic">
            <a:bevelT w="127000" h="101600"/>
            <a:bevelB w="101600" h="38100" prst="angle"/>
          </a:sp3d>
        </p:spPr>
        <p:txBody>
          <a:bodyPr spcFirstLastPara="0" vert="vert270" wrap="square" lIns="0" tIns="0" rIns="0" bIns="0" numCol="1" spcCol="1270" anchor="ctr" anchorCtr="0">
            <a:noAutofit/>
          </a:bodyPr>
          <a:lstStyle/>
          <a:p>
            <a:pPr algn="ctr"/>
            <a:r>
              <a:rPr lang="en-US" sz="1200" b="1" dirty="0">
                <a:solidFill>
                  <a:schemeClr val="tx1"/>
                </a:solidFill>
              </a:rPr>
              <a:t>Allocation</a:t>
            </a:r>
            <a:endParaRPr lang="en-US" sz="1000" b="1" dirty="0">
              <a:solidFill>
                <a:schemeClr val="tx1"/>
              </a:solidFill>
            </a:endParaRPr>
          </a:p>
        </p:txBody>
      </p:sp>
      <p:sp>
        <p:nvSpPr>
          <p:cNvPr id="17" name="Hexagon 16">
            <a:extLst>
              <a:ext uri="{FF2B5EF4-FFF2-40B4-BE49-F238E27FC236}">
                <a16:creationId xmlns="" xmlns:a16="http://schemas.microsoft.com/office/drawing/2014/main" id="{3D1D9CBE-3BCE-4599-BDF9-6A362F8AA481}"/>
              </a:ext>
            </a:extLst>
          </p:cNvPr>
          <p:cNvSpPr/>
          <p:nvPr/>
        </p:nvSpPr>
        <p:spPr>
          <a:xfrm rot="5400000">
            <a:off x="10489627" y="1900382"/>
            <a:ext cx="1280160" cy="1188720"/>
          </a:xfrm>
          <a:prstGeom prst="hexagon">
            <a:avLst/>
          </a:prstGeom>
          <a:solidFill>
            <a:srgbClr val="00B0F0"/>
          </a:solidFill>
          <a:ln>
            <a:noFill/>
          </a:ln>
          <a:effectLst/>
          <a:scene3d>
            <a:camera prst="orthographicFront"/>
            <a:lightRig rig="flat" dir="t"/>
          </a:scene3d>
          <a:sp3d prstMaterial="plastic">
            <a:bevelT w="127000" h="101600"/>
            <a:bevelB w="101600" h="38100" prst="angle"/>
          </a:sp3d>
        </p:spPr>
        <p:txBody>
          <a:bodyPr spcFirstLastPara="0" vert="vert270" wrap="square" lIns="0" tIns="0" rIns="0" bIns="0" numCol="1" spcCol="1270" anchor="ctr" anchorCtr="0">
            <a:noAutofit/>
          </a:bodyPr>
          <a:lstStyle/>
          <a:p>
            <a:pPr algn="ctr"/>
            <a:r>
              <a:rPr lang="en-US" sz="1200" b="1" dirty="0">
                <a:solidFill>
                  <a:schemeClr val="tx1"/>
                </a:solidFill>
              </a:rPr>
              <a:t>OMNI</a:t>
            </a:r>
          </a:p>
          <a:p>
            <a:pPr algn="ctr"/>
            <a:r>
              <a:rPr lang="en-US" sz="1200" b="1" dirty="0">
                <a:solidFill>
                  <a:schemeClr val="tx1"/>
                </a:solidFill>
              </a:rPr>
              <a:t>Fulfillment</a:t>
            </a:r>
            <a:endParaRPr lang="en-US" sz="1000" b="1" dirty="0">
              <a:solidFill>
                <a:schemeClr val="tx1"/>
              </a:solidFill>
            </a:endParaRPr>
          </a:p>
        </p:txBody>
      </p:sp>
      <p:sp>
        <p:nvSpPr>
          <p:cNvPr id="18" name="Hexagon 17">
            <a:extLst>
              <a:ext uri="{FF2B5EF4-FFF2-40B4-BE49-F238E27FC236}">
                <a16:creationId xmlns="" xmlns:a16="http://schemas.microsoft.com/office/drawing/2014/main" id="{94C72B0A-D5DC-4645-AF0D-D0A87B139385}"/>
              </a:ext>
            </a:extLst>
          </p:cNvPr>
          <p:cNvSpPr/>
          <p:nvPr/>
        </p:nvSpPr>
        <p:spPr>
          <a:xfrm rot="5400000">
            <a:off x="8320103" y="3069908"/>
            <a:ext cx="1280160" cy="1188720"/>
          </a:xfrm>
          <a:prstGeom prst="hexagon">
            <a:avLst/>
          </a:prstGeom>
          <a:solidFill>
            <a:srgbClr val="00B0F0"/>
          </a:solidFill>
          <a:ln>
            <a:noFill/>
          </a:ln>
          <a:effectLst/>
          <a:scene3d>
            <a:camera prst="orthographicFront"/>
            <a:lightRig rig="flat" dir="t"/>
          </a:scene3d>
          <a:sp3d prstMaterial="plastic">
            <a:bevelT w="127000" h="101600"/>
            <a:bevelB w="101600" h="38100" prst="angle"/>
          </a:sp3d>
        </p:spPr>
        <p:txBody>
          <a:bodyPr spcFirstLastPara="0" vert="vert270" wrap="square" lIns="0" tIns="0" rIns="0" bIns="0" numCol="1" spcCol="1270" anchor="ctr" anchorCtr="0">
            <a:noAutofit/>
          </a:bodyPr>
          <a:lstStyle/>
          <a:p>
            <a:pPr algn="ctr"/>
            <a:r>
              <a:rPr lang="en-US" sz="1200" b="1" dirty="0">
                <a:solidFill>
                  <a:schemeClr val="tx1"/>
                </a:solidFill>
              </a:rPr>
              <a:t>Order</a:t>
            </a:r>
          </a:p>
          <a:p>
            <a:pPr algn="ctr"/>
            <a:r>
              <a:rPr lang="en-US" sz="1200" b="1" dirty="0" smtClean="0">
                <a:solidFill>
                  <a:schemeClr val="tx1"/>
                </a:solidFill>
              </a:rPr>
              <a:t>Changes</a:t>
            </a:r>
            <a:endParaRPr lang="en-US" sz="1200" b="1" dirty="0">
              <a:solidFill>
                <a:schemeClr val="tx1"/>
              </a:solidFill>
            </a:endParaRPr>
          </a:p>
        </p:txBody>
      </p:sp>
      <p:sp>
        <p:nvSpPr>
          <p:cNvPr id="19" name="Hexagon 18">
            <a:extLst>
              <a:ext uri="{FF2B5EF4-FFF2-40B4-BE49-F238E27FC236}">
                <a16:creationId xmlns="" xmlns:a16="http://schemas.microsoft.com/office/drawing/2014/main" id="{2A845DEB-3B79-48C8-B264-1FE41C08EE74}"/>
              </a:ext>
            </a:extLst>
          </p:cNvPr>
          <p:cNvSpPr/>
          <p:nvPr/>
        </p:nvSpPr>
        <p:spPr>
          <a:xfrm rot="5400000">
            <a:off x="9758463" y="3069908"/>
            <a:ext cx="1280160" cy="1188720"/>
          </a:xfrm>
          <a:prstGeom prst="hexagon">
            <a:avLst/>
          </a:prstGeom>
          <a:solidFill>
            <a:srgbClr val="00B0F0"/>
          </a:solidFill>
          <a:ln>
            <a:noFill/>
          </a:ln>
          <a:effectLst/>
          <a:scene3d>
            <a:camera prst="orthographicFront"/>
            <a:lightRig rig="flat" dir="t"/>
          </a:scene3d>
          <a:sp3d prstMaterial="plastic">
            <a:bevelT w="127000" h="101600"/>
            <a:bevelB w="101600" h="38100" prst="angle"/>
          </a:sp3d>
        </p:spPr>
        <p:txBody>
          <a:bodyPr spcFirstLastPara="0" vert="vert270" wrap="square" lIns="0" tIns="0" rIns="0" bIns="0" numCol="1" spcCol="1270" anchor="ctr" anchorCtr="0">
            <a:noAutofit/>
          </a:bodyPr>
          <a:lstStyle/>
          <a:p>
            <a:pPr algn="ctr"/>
            <a:r>
              <a:rPr lang="en-US" sz="1200" b="1" dirty="0">
                <a:solidFill>
                  <a:schemeClr val="tx1"/>
                </a:solidFill>
              </a:rPr>
              <a:t>Order</a:t>
            </a:r>
          </a:p>
          <a:p>
            <a:pPr algn="ctr"/>
            <a:r>
              <a:rPr lang="en-US" sz="1200" b="1" dirty="0">
                <a:solidFill>
                  <a:schemeClr val="tx1"/>
                </a:solidFill>
              </a:rPr>
              <a:t>Visibility</a:t>
            </a:r>
          </a:p>
        </p:txBody>
      </p:sp>
      <p:sp>
        <p:nvSpPr>
          <p:cNvPr id="21" name="TextBox 20">
            <a:extLst>
              <a:ext uri="{FF2B5EF4-FFF2-40B4-BE49-F238E27FC236}">
                <a16:creationId xmlns="" xmlns:a16="http://schemas.microsoft.com/office/drawing/2014/main" id="{E2F479D5-7188-4E63-9C88-3D12B1B09CB5}"/>
              </a:ext>
            </a:extLst>
          </p:cNvPr>
          <p:cNvSpPr txBox="1"/>
          <p:nvPr/>
        </p:nvSpPr>
        <p:spPr>
          <a:xfrm>
            <a:off x="149280" y="1171262"/>
            <a:ext cx="7576885" cy="5509200"/>
          </a:xfrm>
          <a:prstGeom prst="rect">
            <a:avLst/>
          </a:prstGeom>
          <a:noFill/>
        </p:spPr>
        <p:txBody>
          <a:bodyPr wrap="square">
            <a:spAutoFit/>
          </a:bodyPr>
          <a:lstStyle/>
          <a:p>
            <a:pPr algn="just"/>
            <a:r>
              <a:rPr lang="en-US" sz="2400" b="1" i="0" dirty="0" smtClean="0">
                <a:solidFill>
                  <a:schemeClr val="tx1"/>
                </a:solidFill>
                <a:effectLst/>
                <a:latin typeface="Calibri" panose="020F0502020204030204" pitchFamily="34" charset="0"/>
                <a:cs typeface="Calibri" panose="020F0502020204030204" pitchFamily="34" charset="0"/>
              </a:rPr>
              <a:t>Global Inventory: Virtual Inventory Pooling</a:t>
            </a:r>
          </a:p>
          <a:p>
            <a:pPr marL="465138" indent="-285750">
              <a:buClr>
                <a:schemeClr val="tx1"/>
              </a:buClr>
              <a:buFont typeface="Wingdings" pitchFamily="2" charset="2"/>
              <a:buChar char="Ø"/>
            </a:pPr>
            <a:r>
              <a:rPr lang="en-US" b="1" dirty="0" smtClean="0">
                <a:solidFill>
                  <a:schemeClr val="tx1"/>
                </a:solidFill>
              </a:rPr>
              <a:t>Presents ONE View, and the Single Source of Truth of “Available to Sell” inventory to Commerce Platforms, </a:t>
            </a:r>
            <a:r>
              <a:rPr lang="en-US" b="1" u="sng" dirty="0" smtClean="0">
                <a:solidFill>
                  <a:schemeClr val="tx1"/>
                </a:solidFill>
              </a:rPr>
              <a:t>in real-</a:t>
            </a:r>
            <a:r>
              <a:rPr lang="en-US" b="1" u="sng" dirty="0" err="1" smtClean="0">
                <a:solidFill>
                  <a:schemeClr val="tx1"/>
                </a:solidFill>
              </a:rPr>
              <a:t>ime</a:t>
            </a:r>
            <a:r>
              <a:rPr lang="en-US" b="1" dirty="0" smtClean="0">
                <a:solidFill>
                  <a:schemeClr val="tx1"/>
                </a:solidFill>
              </a:rPr>
              <a:t> with high accuracy &amp; data integrity </a:t>
            </a:r>
          </a:p>
          <a:p>
            <a:pPr marL="465138" indent="-285750">
              <a:buClr>
                <a:schemeClr val="tx1"/>
              </a:buClr>
              <a:buFont typeface="Wingdings" pitchFamily="2" charset="2"/>
              <a:buChar char="Ø"/>
            </a:pPr>
            <a:r>
              <a:rPr lang="en-US" b="1" dirty="0" smtClean="0">
                <a:solidFill>
                  <a:schemeClr val="tx1"/>
                </a:solidFill>
              </a:rPr>
              <a:t>Integrated with physical inventory systems – WMS, Supplier Hub, ERP, POS… with </a:t>
            </a:r>
            <a:r>
              <a:rPr lang="en-US" b="1" u="sng" dirty="0" smtClean="0">
                <a:solidFill>
                  <a:schemeClr val="tx1"/>
                </a:solidFill>
              </a:rPr>
              <a:t>real-time updates</a:t>
            </a:r>
          </a:p>
          <a:p>
            <a:pPr algn="just"/>
            <a:endParaRPr lang="en-US" sz="1600" b="0" i="0" dirty="0" smtClean="0">
              <a:solidFill>
                <a:schemeClr val="tx1"/>
              </a:solidFill>
              <a:effectLst/>
              <a:latin typeface="Calibri" panose="020F0502020204030204" pitchFamily="34" charset="0"/>
              <a:cs typeface="Calibri" panose="020F0502020204030204" pitchFamily="34" charset="0"/>
            </a:endParaRPr>
          </a:p>
          <a:p>
            <a:pPr algn="just"/>
            <a:r>
              <a:rPr lang="en-US" sz="2400" b="1" i="0" dirty="0" smtClean="0">
                <a:solidFill>
                  <a:schemeClr val="tx1"/>
                </a:solidFill>
                <a:effectLst/>
                <a:latin typeface="Calibri" panose="020F0502020204030204" pitchFamily="34" charset="0"/>
                <a:cs typeface="Calibri" panose="020F0502020204030204" pitchFamily="34" charset="0"/>
              </a:rPr>
              <a:t>Allocation: </a:t>
            </a:r>
            <a:r>
              <a:rPr lang="en-US" sz="2000" b="1" dirty="0" smtClean="0">
                <a:solidFill>
                  <a:schemeClr val="tx1"/>
                </a:solidFill>
              </a:rPr>
              <a:t>Intelligently Allocate &amp; Optimize Fulfillment</a:t>
            </a:r>
          </a:p>
          <a:p>
            <a:pPr marL="465138" lvl="1" indent="-285750">
              <a:buClr>
                <a:schemeClr val="tx1"/>
              </a:buClr>
              <a:buFont typeface="Wingdings" pitchFamily="2" charset="2"/>
              <a:buChar char="Ø"/>
            </a:pPr>
            <a:r>
              <a:rPr lang="en-US" b="1" dirty="0" smtClean="0">
                <a:solidFill>
                  <a:schemeClr val="tx1"/>
                </a:solidFill>
              </a:rPr>
              <a:t>“Best Place” –  Store/DC/Supplier </a:t>
            </a:r>
          </a:p>
          <a:p>
            <a:pPr marL="465138" lvl="1" indent="-285750">
              <a:buClr>
                <a:schemeClr val="tx1"/>
              </a:buClr>
              <a:buFont typeface="Wingdings" pitchFamily="2" charset="2"/>
              <a:buChar char="Ø"/>
            </a:pPr>
            <a:r>
              <a:rPr lang="en-US" b="1" dirty="0" smtClean="0">
                <a:solidFill>
                  <a:schemeClr val="tx1"/>
                </a:solidFill>
              </a:rPr>
              <a:t>“Best Way” – BOPIS/Curbside/Home Delivery, Lockers</a:t>
            </a:r>
          </a:p>
          <a:p>
            <a:pPr marL="465138" lvl="1" indent="-285750">
              <a:buClr>
                <a:schemeClr val="tx1"/>
              </a:buClr>
              <a:buFont typeface="Wingdings" pitchFamily="2" charset="2"/>
              <a:buChar char="Ø"/>
            </a:pPr>
            <a:r>
              <a:rPr lang="en-US" b="1" dirty="0" smtClean="0">
                <a:solidFill>
                  <a:schemeClr val="tx1"/>
                </a:solidFill>
              </a:rPr>
              <a:t>Cost Effective – Labor Capacity planning, Rate Shopping/Shipping</a:t>
            </a:r>
            <a:endParaRPr lang="en-US" sz="1600" b="0" i="0" dirty="0" smtClean="0">
              <a:solidFill>
                <a:schemeClr val="tx1"/>
              </a:solidFill>
              <a:effectLst/>
              <a:latin typeface="Calibri" panose="020F0502020204030204" pitchFamily="34" charset="0"/>
              <a:cs typeface="Calibri" panose="020F0502020204030204" pitchFamily="34" charset="0"/>
            </a:endParaRPr>
          </a:p>
          <a:p>
            <a:pPr algn="just"/>
            <a:endParaRPr lang="en-US" sz="1600" dirty="0" smtClean="0">
              <a:solidFill>
                <a:schemeClr val="tx1"/>
              </a:solidFill>
              <a:latin typeface="Calibri" panose="020F0502020204030204" pitchFamily="34" charset="0"/>
              <a:cs typeface="Calibri" panose="020F0502020204030204" pitchFamily="34" charset="0"/>
            </a:endParaRPr>
          </a:p>
          <a:p>
            <a:pPr algn="just"/>
            <a:r>
              <a:rPr lang="en-US" sz="2400" b="1" dirty="0" smtClean="0">
                <a:solidFill>
                  <a:schemeClr val="tx1"/>
                </a:solidFill>
              </a:rPr>
              <a:t>Orchestrates Omni Fulfillment</a:t>
            </a:r>
          </a:p>
          <a:p>
            <a:pPr marL="465138" lvl="1" indent="-285750">
              <a:buClr>
                <a:schemeClr val="tx1"/>
              </a:buClr>
              <a:buFont typeface="Wingdings" pitchFamily="2" charset="2"/>
              <a:buChar char="Ø"/>
            </a:pPr>
            <a:r>
              <a:rPr lang="en-US" b="1" dirty="0" smtClean="0">
                <a:solidFill>
                  <a:schemeClr val="tx1"/>
                </a:solidFill>
              </a:rPr>
              <a:t>Coordinates fulfillment across stores, DC and Vendors /Suppliers</a:t>
            </a:r>
          </a:p>
          <a:p>
            <a:pPr marL="465138" lvl="1" indent="-285750">
              <a:buClr>
                <a:schemeClr val="tx1"/>
              </a:buClr>
              <a:buFont typeface="Wingdings" pitchFamily="2" charset="2"/>
              <a:buChar char="Ø"/>
            </a:pPr>
            <a:r>
              <a:rPr lang="en-US" b="1" dirty="0" smtClean="0">
                <a:solidFill>
                  <a:schemeClr val="tx1"/>
                </a:solidFill>
              </a:rPr>
              <a:t>Service Levels improvements, Inventory optimization</a:t>
            </a:r>
          </a:p>
          <a:p>
            <a:pPr algn="just"/>
            <a:endParaRPr lang="en-US" sz="1600" dirty="0" smtClean="0">
              <a:solidFill>
                <a:schemeClr val="tx1"/>
              </a:solidFill>
              <a:latin typeface="Calibri" panose="020F0502020204030204" pitchFamily="34" charset="0"/>
              <a:cs typeface="Calibri" panose="020F0502020204030204" pitchFamily="34" charset="0"/>
            </a:endParaRPr>
          </a:p>
          <a:p>
            <a:pPr marL="285750" indent="-285750">
              <a:buClr>
                <a:schemeClr val="tx1"/>
              </a:buClr>
            </a:pPr>
            <a:r>
              <a:rPr lang="en-US" sz="2400" b="1" dirty="0" smtClean="0">
                <a:solidFill>
                  <a:schemeClr val="tx1"/>
                </a:solidFill>
              </a:rPr>
              <a:t>Order Changes – Manages Order Lifecycle </a:t>
            </a:r>
          </a:p>
          <a:p>
            <a:pPr marL="465138" lvl="1" indent="-285750">
              <a:buClr>
                <a:schemeClr val="tx1"/>
              </a:buClr>
              <a:buFont typeface="Wingdings" pitchFamily="2" charset="2"/>
              <a:buChar char="Ø"/>
            </a:pPr>
            <a:r>
              <a:rPr lang="en-US" b="1" dirty="0" smtClean="0">
                <a:solidFill>
                  <a:schemeClr val="tx1"/>
                </a:solidFill>
              </a:rPr>
              <a:t>After Sale Order Modifications: Quantity, Line Item &amp; Shipping Address changes</a:t>
            </a:r>
          </a:p>
          <a:p>
            <a:pPr algn="just"/>
            <a:endParaRPr lang="en-US" sz="1600" dirty="0" smtClean="0">
              <a:solidFill>
                <a:schemeClr val="tx1"/>
              </a:solidFill>
              <a:latin typeface="Calibri" panose="020F0502020204030204" pitchFamily="34" charset="0"/>
              <a:ea typeface="Meiryo UI" panose="020B0604030504040204" pitchFamily="34" charset="-128"/>
              <a:cs typeface="Calibri" panose="020F0502020204030204" pitchFamily="34" charset="0"/>
            </a:endParaRPr>
          </a:p>
          <a:p>
            <a:pPr marL="285750" indent="-285750">
              <a:buClr>
                <a:schemeClr val="tx1"/>
              </a:buClr>
              <a:buFont typeface="Arial" pitchFamily="34" charset="0"/>
              <a:buChar char="•"/>
            </a:pPr>
            <a:r>
              <a:rPr lang="en-US" sz="2400" b="1" dirty="0" smtClean="0">
                <a:solidFill>
                  <a:schemeClr val="tx1"/>
                </a:solidFill>
              </a:rPr>
              <a:t>Order Visibility</a:t>
            </a:r>
          </a:p>
          <a:p>
            <a:pPr marL="465138" lvl="1" indent="-285750">
              <a:buClr>
                <a:schemeClr val="tx1"/>
              </a:buClr>
              <a:buFont typeface="Wingdings" pitchFamily="2" charset="2"/>
              <a:buChar char="Ø"/>
            </a:pPr>
            <a:r>
              <a:rPr lang="en-US" b="1" dirty="0" smtClean="0">
                <a:solidFill>
                  <a:schemeClr val="tx1"/>
                </a:solidFill>
              </a:rPr>
              <a:t>Presents accurate Order Status to customers;  from click… to mailbox from order placement to delivery and returns if applicable</a:t>
            </a:r>
          </a:p>
        </p:txBody>
      </p:sp>
    </p:spTree>
    <p:extLst>
      <p:ext uri="{BB962C8B-B14F-4D97-AF65-F5344CB8AC3E}">
        <p14:creationId xmlns="" xmlns:p14="http://schemas.microsoft.com/office/powerpoint/2010/main" val="174291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5" name="Title 1"/>
          <p:cNvSpPr>
            <a:spLocks noGrp="1"/>
          </p:cNvSpPr>
          <p:nvPr>
            <p:ph type="title"/>
          </p:nvPr>
        </p:nvSpPr>
        <p:spPr>
          <a:xfrm>
            <a:off x="441790" y="231564"/>
            <a:ext cx="11311846" cy="826677"/>
          </a:xfrm>
        </p:spPr>
        <p:txBody>
          <a:bodyPr/>
          <a:lstStyle/>
          <a:p>
            <a:pPr algn="ctr"/>
            <a:r>
              <a:rPr lang="en-US" dirty="0" smtClean="0">
                <a:solidFill>
                  <a:schemeClr val="tx1"/>
                </a:solidFill>
              </a:rPr>
              <a:t>Enabling Omni Channel </a:t>
            </a:r>
            <a:r>
              <a:rPr lang="en-US" dirty="0" smtClean="0">
                <a:solidFill>
                  <a:schemeClr val="tx1"/>
                </a:solidFill>
              </a:rPr>
              <a:t>Strategies– </a:t>
            </a:r>
            <a:r>
              <a:rPr lang="en-US" dirty="0" smtClean="0">
                <a:solidFill>
                  <a:schemeClr val="tx1"/>
                </a:solidFill>
              </a:rPr>
              <a:t>Real Options</a:t>
            </a:r>
            <a:endParaRPr lang="en-US" dirty="0">
              <a:solidFill>
                <a:schemeClr val="tx1"/>
              </a:solidFill>
            </a:endParaRPr>
          </a:p>
        </p:txBody>
      </p:sp>
      <p:pic>
        <p:nvPicPr>
          <p:cNvPr id="57346" name="Picture 2" descr="image3854"/>
          <p:cNvPicPr>
            <a:picLocks noChangeAspect="1" noChangeArrowheads="1"/>
          </p:cNvPicPr>
          <p:nvPr/>
        </p:nvPicPr>
        <p:blipFill>
          <a:blip r:embed="rId2"/>
          <a:srcRect/>
          <a:stretch>
            <a:fillRect/>
          </a:stretch>
        </p:blipFill>
        <p:spPr bwMode="auto">
          <a:xfrm>
            <a:off x="1464" y="1124981"/>
            <a:ext cx="12190536" cy="5747659"/>
          </a:xfrm>
          <a:prstGeom prst="rect">
            <a:avLst/>
          </a:prstGeom>
          <a:solidFill>
            <a:srgbClr val="00B0F0"/>
          </a:solidFill>
        </p:spPr>
      </p:pic>
      <p:pic>
        <p:nvPicPr>
          <p:cNvPr id="7" name="Graphic 7" descr="Truck">
            <a:extLst>
              <a:ext uri="{FF2B5EF4-FFF2-40B4-BE49-F238E27FC236}">
                <a16:creationId xmlns="" xmlns:a16="http://schemas.microsoft.com/office/drawing/2014/main" id="{592D61A5-30C8-4102-A00D-FECE4CD5D8CD}"/>
              </a:ext>
            </a:extLst>
          </p:cNvPr>
          <p:cNvPicPr>
            <a:picLocks noChangeAspect="1"/>
          </p:cNvPicPr>
          <p:nvPr/>
        </p:nvPicPr>
        <p:blipFill>
          <a:blip r:embed="rId3">
            <a:duotone>
              <a:prstClr val="black"/>
              <a:schemeClr val="accent1">
                <a:tint val="45000"/>
                <a:satMod val="400000"/>
              </a:schemeClr>
            </a:duotone>
            <a:lum bright="-3000" contrast="42000"/>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517327" y="1171254"/>
            <a:ext cx="1198458" cy="1263721"/>
          </a:xfrm>
          <a:prstGeom prst="rect">
            <a:avLst/>
          </a:prstGeom>
          <a:noFill/>
        </p:spPr>
      </p:pic>
      <p:pic>
        <p:nvPicPr>
          <p:cNvPr id="8" name="Graphic 10" descr="Shopping cart">
            <a:extLst>
              <a:ext uri="{FF2B5EF4-FFF2-40B4-BE49-F238E27FC236}">
                <a16:creationId xmlns="" xmlns:a16="http://schemas.microsoft.com/office/drawing/2014/main" id="{CD79E05A-A23E-4570-A2E3-3D8F6DB22911}"/>
              </a:ext>
            </a:extLst>
          </p:cNvPr>
          <p:cNvPicPr>
            <a:picLocks noChangeAspect="1"/>
          </p:cNvPicPr>
          <p:nvPr/>
        </p:nvPicPr>
        <p:blipFill>
          <a:blip r:embed="rId5">
            <a:duotone>
              <a:prstClr val="black"/>
              <a:schemeClr val="accent1">
                <a:tint val="45000"/>
                <a:satMod val="400000"/>
              </a:schemeClr>
            </a:duotone>
            <a:lum bright="1000" contrast="25000"/>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523985" y="3520485"/>
            <a:ext cx="1027412" cy="1018933"/>
          </a:xfrm>
          <a:prstGeom prst="rect">
            <a:avLst/>
          </a:prstGeom>
          <a:noFill/>
          <a:ln>
            <a:noFill/>
          </a:ln>
        </p:spPr>
      </p:pic>
      <p:pic>
        <p:nvPicPr>
          <p:cNvPr id="9" name="Graphic 9" descr="Register">
            <a:extLst>
              <a:ext uri="{FF2B5EF4-FFF2-40B4-BE49-F238E27FC236}">
                <a16:creationId xmlns="" xmlns:a16="http://schemas.microsoft.com/office/drawing/2014/main" id="{393B0E45-30DC-4124-8271-2660DDD990C1}"/>
              </a:ext>
            </a:extLst>
          </p:cNvPr>
          <p:cNvPicPr>
            <a:picLocks noChangeAspect="1"/>
          </p:cNvPicPr>
          <p:nvPr/>
        </p:nvPicPr>
        <p:blipFill>
          <a:blip r:embed="rId7">
            <a:duotone>
              <a:prstClr val="black"/>
              <a:schemeClr val="accent1">
                <a:tint val="45000"/>
                <a:satMod val="400000"/>
              </a:schemeClr>
            </a:duotone>
            <a:lum contrast="38000"/>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599541" y="4592540"/>
            <a:ext cx="1022079" cy="1022079"/>
          </a:xfrm>
          <a:prstGeom prst="rect">
            <a:avLst/>
          </a:prstGeom>
        </p:spPr>
      </p:pic>
      <p:pic>
        <p:nvPicPr>
          <p:cNvPr id="10" name="Graphic 11" descr="Shopping bag">
            <a:extLst>
              <a:ext uri="{FF2B5EF4-FFF2-40B4-BE49-F238E27FC236}">
                <a16:creationId xmlns="" xmlns:a16="http://schemas.microsoft.com/office/drawing/2014/main" id="{352BFA29-6735-4D13-A51E-D4CD45C352AF}"/>
              </a:ext>
            </a:extLst>
          </p:cNvPr>
          <p:cNvPicPr>
            <a:picLocks noChangeAspect="1"/>
          </p:cNvPicPr>
          <p:nvPr/>
        </p:nvPicPr>
        <p:blipFill>
          <a:blip r:embed="rId9">
            <a:duotone>
              <a:prstClr val="black"/>
              <a:schemeClr val="accent1">
                <a:tint val="45000"/>
                <a:satMod val="400000"/>
              </a:schemeClr>
            </a:duotone>
            <a:lum contrast="41000"/>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p:blipFill>
        <p:spPr>
          <a:xfrm>
            <a:off x="544618" y="5705917"/>
            <a:ext cx="1109521" cy="1003205"/>
          </a:xfrm>
          <a:prstGeom prst="rect">
            <a:avLst/>
          </a:prstGeom>
        </p:spPr>
      </p:pic>
      <p:sp>
        <p:nvSpPr>
          <p:cNvPr id="11" name="TextBox 10"/>
          <p:cNvSpPr txBox="1"/>
          <p:nvPr/>
        </p:nvSpPr>
        <p:spPr>
          <a:xfrm>
            <a:off x="1631859" y="2630279"/>
            <a:ext cx="5126804" cy="954107"/>
          </a:xfrm>
          <a:prstGeom prst="rect">
            <a:avLst/>
          </a:prstGeom>
          <a:noFill/>
        </p:spPr>
        <p:txBody>
          <a:bodyPr wrap="square" rtlCol="0">
            <a:spAutoFit/>
          </a:bodyPr>
          <a:lstStyle/>
          <a:p>
            <a:pPr algn="ctr"/>
            <a:r>
              <a:rPr lang="en-US" sz="2000" b="1" dirty="0" smtClean="0">
                <a:solidFill>
                  <a:schemeClr val="bg1"/>
                </a:solidFill>
              </a:rPr>
              <a:t>Supplier </a:t>
            </a:r>
            <a:r>
              <a:rPr lang="en-US" sz="2000" b="1" dirty="0">
                <a:solidFill>
                  <a:schemeClr val="bg1"/>
                </a:solidFill>
              </a:rPr>
              <a:t>Hub</a:t>
            </a:r>
          </a:p>
          <a:p>
            <a:pPr algn="ctr"/>
            <a:r>
              <a:rPr lang="en-US" sz="1800" dirty="0">
                <a:solidFill>
                  <a:schemeClr val="bg1"/>
                </a:solidFill>
              </a:rPr>
              <a:t>Unlock Unlimited Vendor Assortment</a:t>
            </a:r>
          </a:p>
          <a:p>
            <a:pPr lvl="7">
              <a:buClr>
                <a:schemeClr val="tx1"/>
              </a:buClr>
            </a:pPr>
            <a:r>
              <a:rPr lang="en-US" sz="1800" dirty="0">
                <a:solidFill>
                  <a:schemeClr val="tx1"/>
                </a:solidFill>
              </a:rPr>
              <a:t>	</a:t>
            </a:r>
          </a:p>
        </p:txBody>
      </p:sp>
      <p:sp>
        <p:nvSpPr>
          <p:cNvPr id="12" name="TextBox 11"/>
          <p:cNvSpPr txBox="1"/>
          <p:nvPr/>
        </p:nvSpPr>
        <p:spPr>
          <a:xfrm>
            <a:off x="1825897" y="5832624"/>
            <a:ext cx="5672183" cy="954107"/>
          </a:xfrm>
          <a:prstGeom prst="rect">
            <a:avLst/>
          </a:prstGeom>
          <a:noFill/>
        </p:spPr>
        <p:txBody>
          <a:bodyPr wrap="square" rtlCol="0">
            <a:spAutoFit/>
          </a:bodyPr>
          <a:lstStyle/>
          <a:p>
            <a:pPr algn="ctr"/>
            <a:r>
              <a:rPr lang="en-US" sz="2000" b="1" dirty="0" smtClean="0">
                <a:solidFill>
                  <a:schemeClr val="bg1"/>
                </a:solidFill>
              </a:rPr>
              <a:t>Omni </a:t>
            </a:r>
            <a:r>
              <a:rPr lang="en-US" sz="2000" b="1" dirty="0">
                <a:solidFill>
                  <a:schemeClr val="bg1"/>
                </a:solidFill>
              </a:rPr>
              <a:t>Returns Management </a:t>
            </a:r>
          </a:p>
          <a:p>
            <a:pPr algn="ctr"/>
            <a:r>
              <a:rPr lang="en-US" sz="1800" dirty="0">
                <a:solidFill>
                  <a:schemeClr val="bg1"/>
                </a:solidFill>
              </a:rPr>
              <a:t>Create Seamless, Omni-Channel Returns Experience</a:t>
            </a:r>
          </a:p>
          <a:p>
            <a:pPr lvl="7">
              <a:buClr>
                <a:schemeClr val="tx1"/>
              </a:buClr>
            </a:pPr>
            <a:r>
              <a:rPr lang="en-US" sz="1800" dirty="0">
                <a:solidFill>
                  <a:schemeClr val="tx1"/>
                </a:solidFill>
              </a:rPr>
              <a:t>	</a:t>
            </a:r>
          </a:p>
        </p:txBody>
      </p:sp>
      <p:sp>
        <p:nvSpPr>
          <p:cNvPr id="13" name="TextBox 12"/>
          <p:cNvSpPr txBox="1"/>
          <p:nvPr/>
        </p:nvSpPr>
        <p:spPr>
          <a:xfrm>
            <a:off x="1630149" y="3493043"/>
            <a:ext cx="5126804" cy="1231106"/>
          </a:xfrm>
          <a:prstGeom prst="rect">
            <a:avLst/>
          </a:prstGeom>
          <a:noFill/>
        </p:spPr>
        <p:txBody>
          <a:bodyPr wrap="square" rtlCol="0">
            <a:spAutoFit/>
          </a:bodyPr>
          <a:lstStyle/>
          <a:p>
            <a:pPr algn="ctr"/>
            <a:r>
              <a:rPr lang="en-US" sz="2000" b="1" dirty="0" smtClean="0">
                <a:solidFill>
                  <a:schemeClr val="bg1"/>
                </a:solidFill>
              </a:rPr>
              <a:t>BOPIS / Curb-Side</a:t>
            </a:r>
            <a:endParaRPr lang="en-US" sz="2000" b="1" dirty="0">
              <a:solidFill>
                <a:schemeClr val="bg1"/>
              </a:solidFill>
            </a:endParaRPr>
          </a:p>
          <a:p>
            <a:pPr algn="ctr"/>
            <a:r>
              <a:rPr lang="en-US" sz="1800" dirty="0">
                <a:solidFill>
                  <a:schemeClr val="bg1"/>
                </a:solidFill>
              </a:rPr>
              <a:t>Bridge the Gap Between Ecommerce &amp; In-Store Experience. Drive Traffic &amp; Increase Store Sales</a:t>
            </a:r>
          </a:p>
          <a:p>
            <a:pPr lvl="7">
              <a:buClr>
                <a:schemeClr val="tx1"/>
              </a:buClr>
            </a:pPr>
            <a:r>
              <a:rPr lang="en-US" sz="1800" dirty="0">
                <a:solidFill>
                  <a:schemeClr val="tx1"/>
                </a:solidFill>
              </a:rPr>
              <a:t>	</a:t>
            </a:r>
          </a:p>
        </p:txBody>
      </p:sp>
      <p:sp>
        <p:nvSpPr>
          <p:cNvPr id="14" name="TextBox 13"/>
          <p:cNvSpPr txBox="1"/>
          <p:nvPr/>
        </p:nvSpPr>
        <p:spPr>
          <a:xfrm>
            <a:off x="1687900" y="4687963"/>
            <a:ext cx="5232663" cy="1231106"/>
          </a:xfrm>
          <a:prstGeom prst="rect">
            <a:avLst/>
          </a:prstGeom>
          <a:noFill/>
        </p:spPr>
        <p:txBody>
          <a:bodyPr wrap="square" rtlCol="0">
            <a:spAutoFit/>
          </a:bodyPr>
          <a:lstStyle/>
          <a:p>
            <a:pPr algn="ctr"/>
            <a:r>
              <a:rPr lang="en-US" sz="2000" b="1" dirty="0" smtClean="0">
                <a:solidFill>
                  <a:schemeClr val="bg1"/>
                </a:solidFill>
              </a:rPr>
              <a:t>In-Store </a:t>
            </a:r>
            <a:r>
              <a:rPr lang="en-US" sz="2000" b="1" dirty="0">
                <a:solidFill>
                  <a:schemeClr val="bg1"/>
                </a:solidFill>
              </a:rPr>
              <a:t>Fulfillment</a:t>
            </a:r>
          </a:p>
          <a:p>
            <a:pPr algn="ctr"/>
            <a:r>
              <a:rPr lang="en-US" sz="1800" dirty="0">
                <a:solidFill>
                  <a:schemeClr val="bg1"/>
                </a:solidFill>
              </a:rPr>
              <a:t>Enable Fulfillment from Any Location Strategy Leverage Inventory to Drive Omni-Channel Sales </a:t>
            </a:r>
          </a:p>
          <a:p>
            <a:pPr lvl="7">
              <a:buClr>
                <a:schemeClr val="tx1"/>
              </a:buClr>
            </a:pPr>
            <a:r>
              <a:rPr lang="en-US" sz="1800" dirty="0">
                <a:solidFill>
                  <a:schemeClr val="tx1"/>
                </a:solidFill>
              </a:rPr>
              <a:t>	</a:t>
            </a:r>
          </a:p>
        </p:txBody>
      </p:sp>
      <p:sp>
        <p:nvSpPr>
          <p:cNvPr id="17" name="TextBox 16"/>
          <p:cNvSpPr txBox="1"/>
          <p:nvPr/>
        </p:nvSpPr>
        <p:spPr>
          <a:xfrm>
            <a:off x="1630149" y="1488155"/>
            <a:ext cx="5126804" cy="1231106"/>
          </a:xfrm>
          <a:prstGeom prst="rect">
            <a:avLst/>
          </a:prstGeom>
          <a:noFill/>
        </p:spPr>
        <p:txBody>
          <a:bodyPr wrap="square" rtlCol="0">
            <a:spAutoFit/>
          </a:bodyPr>
          <a:lstStyle/>
          <a:p>
            <a:pPr algn="ctr"/>
            <a:r>
              <a:rPr lang="en-US" sz="2000" b="1" dirty="0" smtClean="0">
                <a:solidFill>
                  <a:schemeClr val="bg1"/>
                </a:solidFill>
              </a:rPr>
              <a:t>Last Mile Delivery</a:t>
            </a:r>
            <a:endParaRPr lang="en-US" sz="2000" b="1" dirty="0">
              <a:solidFill>
                <a:schemeClr val="bg1"/>
              </a:solidFill>
            </a:endParaRPr>
          </a:p>
          <a:p>
            <a:pPr algn="ctr"/>
            <a:r>
              <a:rPr lang="en-US" sz="1800" dirty="0" smtClean="0">
                <a:solidFill>
                  <a:schemeClr val="bg1"/>
                </a:solidFill>
              </a:rPr>
              <a:t>Enable Variety of Delivery Choices,</a:t>
            </a:r>
          </a:p>
          <a:p>
            <a:pPr algn="ctr"/>
            <a:r>
              <a:rPr lang="en-US" sz="1800" dirty="0" smtClean="0">
                <a:solidFill>
                  <a:schemeClr val="bg1"/>
                </a:solidFill>
              </a:rPr>
              <a:t>Based on Customer Preferences</a:t>
            </a:r>
            <a:endParaRPr lang="en-US" sz="1800" dirty="0">
              <a:solidFill>
                <a:schemeClr val="bg1"/>
              </a:solidFill>
            </a:endParaRPr>
          </a:p>
          <a:p>
            <a:pPr lvl="7">
              <a:buClr>
                <a:schemeClr val="tx1"/>
              </a:buClr>
            </a:pPr>
            <a:r>
              <a:rPr lang="en-US" sz="1800" dirty="0">
                <a:solidFill>
                  <a:schemeClr val="tx1"/>
                </a:solidFill>
              </a:rPr>
              <a:t>	</a:t>
            </a:r>
          </a:p>
        </p:txBody>
      </p:sp>
      <p:pic>
        <p:nvPicPr>
          <p:cNvPr id="1026" name="Picture 2"/>
          <p:cNvPicPr>
            <a:picLocks noChangeAspect="1" noChangeArrowheads="1"/>
          </p:cNvPicPr>
          <p:nvPr/>
        </p:nvPicPr>
        <p:blipFill>
          <a:blip r:embed="rId11">
            <a:duotone>
              <a:prstClr val="black"/>
              <a:schemeClr val="accent1">
                <a:tint val="45000"/>
                <a:satMod val="400000"/>
              </a:schemeClr>
            </a:duotone>
            <a:lum bright="-14000" contrast="25000"/>
          </a:blip>
          <a:srcRect/>
          <a:stretch>
            <a:fillRect/>
          </a:stretch>
        </p:blipFill>
        <p:spPr bwMode="auto">
          <a:xfrm>
            <a:off x="487256" y="2351158"/>
            <a:ext cx="1049588" cy="1049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F0"/>
        </a:solidFill>
        <a:ln>
          <a:noFill/>
        </a:ln>
        <a:effectLst/>
        <a:scene3d>
          <a:camera prst="orthographicFront"/>
          <a:lightRig rig="flat" dir="t"/>
        </a:scene3d>
        <a:sp3d prstMaterial="plastic">
          <a:bevelT w="127000" h="101600"/>
          <a:bevelB w="101600" h="38100" prst="angle"/>
        </a:sp3d>
      </a:spPr>
      <a:bodyPr spcFirstLastPara="0" vert="vert270" wrap="square" lIns="0" tIns="0" rIns="0" bIns="0" numCol="1" spcCol="1270" anchor="ctr" anchorCtr="0">
        <a:noAutofit/>
      </a:bodyPr>
      <a:lstStyle>
        <a:defPPr algn="ctr">
          <a:defRPr sz="1000" b="1" dirty="0">
            <a:solidFill>
              <a:schemeClr val="bg1"/>
            </a:solidFill>
          </a:defRPr>
        </a:defPPr>
      </a:lstStyle>
    </a:sp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4041</TotalTime>
  <Words>456</Words>
  <Application>Microsoft Office PowerPoint</Application>
  <PresentationFormat>Custom</PresentationFormat>
  <Paragraphs>105</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ＭＳ Ｐゴシック</vt:lpstr>
      <vt:lpstr>Meiryo UI</vt:lpstr>
      <vt:lpstr>Wingdings</vt:lpstr>
      <vt:lpstr>Office Theme</vt:lpstr>
      <vt:lpstr>Slide 1</vt:lpstr>
      <vt:lpstr>Slide 2</vt:lpstr>
      <vt:lpstr>Staying competitive with Flexible, Agile, Omni Fulfillment</vt:lpstr>
      <vt:lpstr>Omni Channel Core Technology Enterprise Order Management</vt:lpstr>
      <vt:lpstr>Enabling Omni Channel Strategies– Real Options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Modernizing Grupo EFE Enterprise Architecture</dc:title>
  <dc:creator>Divya Gupta</dc:creator>
  <cp:lastModifiedBy>Alex</cp:lastModifiedBy>
  <cp:revision>229</cp:revision>
  <dcterms:modified xsi:type="dcterms:W3CDTF">2021-02-10T15:20:05Z</dcterms:modified>
</cp:coreProperties>
</file>