
<file path=[Content_Types].xml><?xml version="1.0" encoding="utf-8"?>
<Types xmlns="http://schemas.openxmlformats.org/package/2006/content-types">
  <Default Extension="crdownload" ContentType="image/pn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126987333" r:id="rId2"/>
    <p:sldId id="2126987332" r:id="rId3"/>
    <p:sldId id="12713" r:id="rId4"/>
    <p:sldId id="12608" r:id="rId5"/>
    <p:sldId id="12665" r:id="rId6"/>
    <p:sldId id="2126987346" r:id="rId7"/>
    <p:sldId id="2126987347" r:id="rId8"/>
    <p:sldId id="12612" r:id="rId9"/>
    <p:sldId id="2126987334" r:id="rId10"/>
    <p:sldId id="284" r:id="rId11"/>
    <p:sldId id="12717" r:id="rId12"/>
    <p:sldId id="2126987348" r:id="rId13"/>
    <p:sldId id="2126987331" r:id="rId14"/>
    <p:sldId id="1813" r:id="rId15"/>
    <p:sldId id="2374" r:id="rId16"/>
    <p:sldId id="1748" r:id="rId17"/>
    <p:sldId id="2366" r:id="rId18"/>
    <p:sldId id="1758" r:id="rId19"/>
    <p:sldId id="390" r:id="rId20"/>
    <p:sldId id="2126987290" r:id="rId21"/>
    <p:sldId id="262" r:id="rId22"/>
    <p:sldId id="181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99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69" autoAdjust="0"/>
    <p:restoredTop sz="95794" autoAdjust="0"/>
  </p:normalViewPr>
  <p:slideViewPr>
    <p:cSldViewPr snapToGrid="0">
      <p:cViewPr varScale="1">
        <p:scale>
          <a:sx n="110" d="100"/>
          <a:sy n="110" d="100"/>
        </p:scale>
        <p:origin x="576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97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B52CCC6-FEFC-463B-986D-1E5B48C93938}" type="doc">
      <dgm:prSet loTypeId="urn:microsoft.com/office/officeart/2011/layout/HexagonRadial" loCatId="cycle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D01CA43-06DA-49A8-8397-873903558A4D}">
      <dgm:prSet phldrT="[Text]"/>
      <dgm:spPr>
        <a:xfrm>
          <a:off x="2975325" y="1321535"/>
          <a:ext cx="1679728" cy="1453033"/>
        </a:xfrm>
        <a:prstGeom prst="hexagon">
          <a:avLst>
            <a:gd name="adj" fmla="val 28570"/>
            <a:gd name="vf" fmla="val 115470"/>
          </a:avLst>
        </a:prstGeom>
      </dgm:spPr>
      <dgm:t>
        <a:bodyPr/>
        <a:lstStyle/>
        <a:p>
          <a:pPr>
            <a:buNone/>
          </a:pPr>
          <a:r>
            <a:rPr lang="en-US">
              <a:latin typeface="Franklin Gothic Book" panose="020B0502020104020203"/>
              <a:ea typeface="+mn-ea"/>
              <a:cs typeface="+mn-cs"/>
            </a:rPr>
            <a:t>Corporate Responsibility</a:t>
          </a:r>
        </a:p>
      </dgm:t>
    </dgm:pt>
    <dgm:pt modelId="{4E48B69E-57D2-4456-8EED-5CA2F6F6CA06}" type="parTrans" cxnId="{A693F3E5-70AF-41CF-A297-F5E24B39E479}">
      <dgm:prSet/>
      <dgm:spPr/>
      <dgm:t>
        <a:bodyPr/>
        <a:lstStyle/>
        <a:p>
          <a:endParaRPr lang="en-US"/>
        </a:p>
      </dgm:t>
    </dgm:pt>
    <dgm:pt modelId="{64236D7D-9EC9-4C36-BC3E-A331F94756DE}" type="sibTrans" cxnId="{A693F3E5-70AF-41CF-A297-F5E24B39E479}">
      <dgm:prSet/>
      <dgm:spPr/>
      <dgm:t>
        <a:bodyPr/>
        <a:lstStyle/>
        <a:p>
          <a:endParaRPr lang="en-US"/>
        </a:p>
      </dgm:t>
    </dgm:pt>
    <dgm:pt modelId="{06E6A1C0-DC2E-42AB-AF03-6B9B7C511C53}">
      <dgm:prSet phldrT="[Text]"/>
      <dgm:spPr>
        <a:xfrm>
          <a:off x="3130052" y="0"/>
          <a:ext cx="1376525" cy="1190856"/>
        </a:xfrm>
        <a:prstGeom prst="hexagon">
          <a:avLst>
            <a:gd name="adj" fmla="val 28570"/>
            <a:gd name="vf" fmla="val 115470"/>
          </a:avLst>
        </a:prstGeom>
        <a:solidFill>
          <a:schemeClr val="accent1"/>
        </a:solidFill>
      </dgm:spPr>
      <dgm:t>
        <a:bodyPr/>
        <a:lstStyle/>
        <a:p>
          <a:pPr>
            <a:buNone/>
          </a:pPr>
          <a:r>
            <a:rPr lang="en-US" dirty="0">
              <a:latin typeface="Franklin Gothic Book" panose="020B0502020104020203"/>
              <a:ea typeface="+mn-ea"/>
              <a:cs typeface="+mn-cs"/>
            </a:rPr>
            <a:t> Employees</a:t>
          </a:r>
        </a:p>
      </dgm:t>
    </dgm:pt>
    <dgm:pt modelId="{59C3A5EC-A91F-462A-BE8C-C804FF94CCA4}" type="parTrans" cxnId="{794F35F5-9BFE-4157-9BB3-BCF598D70CAF}">
      <dgm:prSet/>
      <dgm:spPr/>
      <dgm:t>
        <a:bodyPr/>
        <a:lstStyle/>
        <a:p>
          <a:endParaRPr lang="en-US"/>
        </a:p>
      </dgm:t>
    </dgm:pt>
    <dgm:pt modelId="{D3806F87-1F29-4D04-8937-1829F56F4542}" type="sibTrans" cxnId="{794F35F5-9BFE-4157-9BB3-BCF598D70CAF}">
      <dgm:prSet/>
      <dgm:spPr/>
      <dgm:t>
        <a:bodyPr/>
        <a:lstStyle/>
        <a:p>
          <a:endParaRPr lang="en-US"/>
        </a:p>
      </dgm:t>
    </dgm:pt>
    <dgm:pt modelId="{98EF10A8-34AE-4C90-81F7-007DAC1F911F}">
      <dgm:prSet phldrT="[Text]"/>
      <dgm:spPr>
        <a:xfrm>
          <a:off x="4392486" y="732456"/>
          <a:ext cx="1376525" cy="1190856"/>
        </a:xfrm>
        <a:prstGeom prst="hexagon">
          <a:avLst>
            <a:gd name="adj" fmla="val 28570"/>
            <a:gd name="vf" fmla="val 115470"/>
          </a:avLst>
        </a:prstGeom>
      </dgm:spPr>
      <dgm:t>
        <a:bodyPr/>
        <a:lstStyle/>
        <a:p>
          <a:pPr>
            <a:buNone/>
          </a:pPr>
          <a:r>
            <a:rPr lang="en-US">
              <a:latin typeface="Franklin Gothic Book" panose="020B0502020104020203"/>
              <a:ea typeface="+mn-ea"/>
              <a:cs typeface="+mn-cs"/>
            </a:rPr>
            <a:t>Customers</a:t>
          </a:r>
        </a:p>
      </dgm:t>
    </dgm:pt>
    <dgm:pt modelId="{8552E7DF-745B-4DB6-B113-8242C2F201D8}" type="parTrans" cxnId="{5E9CF5B7-11F3-4C60-A614-5486014F9F1B}">
      <dgm:prSet/>
      <dgm:spPr/>
      <dgm:t>
        <a:bodyPr/>
        <a:lstStyle/>
        <a:p>
          <a:endParaRPr lang="en-US"/>
        </a:p>
      </dgm:t>
    </dgm:pt>
    <dgm:pt modelId="{09AB0CF4-EB48-4671-9CB8-BC29CAEB1ADC}" type="sibTrans" cxnId="{5E9CF5B7-11F3-4C60-A614-5486014F9F1B}">
      <dgm:prSet/>
      <dgm:spPr/>
      <dgm:t>
        <a:bodyPr/>
        <a:lstStyle/>
        <a:p>
          <a:endParaRPr lang="en-US"/>
        </a:p>
      </dgm:t>
    </dgm:pt>
    <dgm:pt modelId="{06BEF58B-B9C6-4C2D-B708-A15ABEA8374C}">
      <dgm:prSet phldrT="[Text]"/>
      <dgm:spPr>
        <a:xfrm>
          <a:off x="4392486" y="2172380"/>
          <a:ext cx="1376525" cy="1190856"/>
        </a:xfrm>
        <a:prstGeom prst="hexagon">
          <a:avLst>
            <a:gd name="adj" fmla="val 28570"/>
            <a:gd name="vf" fmla="val 115470"/>
          </a:avLst>
        </a:prstGeom>
      </dgm:spPr>
      <dgm:t>
        <a:bodyPr/>
        <a:lstStyle/>
        <a:p>
          <a:pPr>
            <a:buNone/>
          </a:pPr>
          <a:r>
            <a:rPr lang="en-US" dirty="0">
              <a:latin typeface="Franklin Gothic Book" panose="020B0502020104020203"/>
              <a:ea typeface="+mn-ea"/>
              <a:cs typeface="+mn-cs"/>
            </a:rPr>
            <a:t>Suppliers</a:t>
          </a:r>
        </a:p>
      </dgm:t>
    </dgm:pt>
    <dgm:pt modelId="{D35B78E8-BA96-4ED0-9BD0-CBF24951F5AF}" type="parTrans" cxnId="{E8EF7570-0381-4A4C-B6D1-9555CB615921}">
      <dgm:prSet/>
      <dgm:spPr/>
      <dgm:t>
        <a:bodyPr/>
        <a:lstStyle/>
        <a:p>
          <a:endParaRPr lang="en-US"/>
        </a:p>
      </dgm:t>
    </dgm:pt>
    <dgm:pt modelId="{68C81A3E-A51E-4734-AD47-57AF3B84CA7E}" type="sibTrans" cxnId="{E8EF7570-0381-4A4C-B6D1-9555CB615921}">
      <dgm:prSet/>
      <dgm:spPr/>
      <dgm:t>
        <a:bodyPr/>
        <a:lstStyle/>
        <a:p>
          <a:endParaRPr lang="en-US"/>
        </a:p>
      </dgm:t>
    </dgm:pt>
    <dgm:pt modelId="{BDA41504-4D30-4883-9F06-5ED3093BF5D9}">
      <dgm:prSet phldrT="[Text]"/>
      <dgm:spPr>
        <a:xfrm>
          <a:off x="3130052" y="2905656"/>
          <a:ext cx="1376525" cy="1190856"/>
        </a:xfrm>
        <a:prstGeom prst="hexagon">
          <a:avLst>
            <a:gd name="adj" fmla="val 28570"/>
            <a:gd name="vf" fmla="val 115470"/>
          </a:avLst>
        </a:prstGeom>
      </dgm:spPr>
      <dgm:t>
        <a:bodyPr/>
        <a:lstStyle/>
        <a:p>
          <a:pPr>
            <a:buNone/>
          </a:pPr>
          <a:r>
            <a:rPr lang="en-US">
              <a:latin typeface="Franklin Gothic Book" panose="020B0502020104020203"/>
              <a:ea typeface="+mn-ea"/>
              <a:cs typeface="+mn-cs"/>
            </a:rPr>
            <a:t>Community</a:t>
          </a:r>
        </a:p>
      </dgm:t>
    </dgm:pt>
    <dgm:pt modelId="{B1473227-35A2-4330-AAE4-999266DB7ADC}" type="parTrans" cxnId="{35F7D791-0E25-4B22-AD18-BF9CD781033E}">
      <dgm:prSet/>
      <dgm:spPr/>
      <dgm:t>
        <a:bodyPr/>
        <a:lstStyle/>
        <a:p>
          <a:endParaRPr lang="en-US"/>
        </a:p>
      </dgm:t>
    </dgm:pt>
    <dgm:pt modelId="{37805EEE-E4CA-4552-9612-37002D7B316C}" type="sibTrans" cxnId="{35F7D791-0E25-4B22-AD18-BF9CD781033E}">
      <dgm:prSet/>
      <dgm:spPr/>
      <dgm:t>
        <a:bodyPr/>
        <a:lstStyle/>
        <a:p>
          <a:endParaRPr lang="en-US"/>
        </a:p>
      </dgm:t>
    </dgm:pt>
    <dgm:pt modelId="{EB3E6884-EE3F-4C03-BA84-BD5BD6B654A2}">
      <dgm:prSet phldrT="[Text]"/>
      <dgm:spPr>
        <a:xfrm>
          <a:off x="1861757" y="2173200"/>
          <a:ext cx="1376525" cy="1190856"/>
        </a:xfrm>
        <a:prstGeom prst="hexagon">
          <a:avLst>
            <a:gd name="adj" fmla="val 28570"/>
            <a:gd name="vf" fmla="val 115470"/>
          </a:avLst>
        </a:prstGeom>
      </dgm:spPr>
      <dgm:t>
        <a:bodyPr/>
        <a:lstStyle/>
        <a:p>
          <a:pPr>
            <a:buNone/>
          </a:pPr>
          <a:r>
            <a:rPr lang="en-US">
              <a:latin typeface="Franklin Gothic Book" panose="020B0502020104020203"/>
              <a:ea typeface="+mn-ea"/>
              <a:cs typeface="+mn-cs"/>
            </a:rPr>
            <a:t>Investors</a:t>
          </a:r>
        </a:p>
      </dgm:t>
    </dgm:pt>
    <dgm:pt modelId="{9E11EF3F-7514-4F73-883B-14790ECA01A7}" type="parTrans" cxnId="{48837731-0F1D-4134-B7C6-35F834CFFFFA}">
      <dgm:prSet/>
      <dgm:spPr/>
      <dgm:t>
        <a:bodyPr/>
        <a:lstStyle/>
        <a:p>
          <a:endParaRPr lang="en-US"/>
        </a:p>
      </dgm:t>
    </dgm:pt>
    <dgm:pt modelId="{8458DE1E-74C3-4074-9362-489E5DE0AC20}" type="sibTrans" cxnId="{48837731-0F1D-4134-B7C6-35F834CFFFFA}">
      <dgm:prSet/>
      <dgm:spPr/>
      <dgm:t>
        <a:bodyPr/>
        <a:lstStyle/>
        <a:p>
          <a:endParaRPr lang="en-US"/>
        </a:p>
      </dgm:t>
    </dgm:pt>
    <dgm:pt modelId="{E65A8FE9-186E-40F3-B9FC-81B189C5FAF6}">
      <dgm:prSet phldrT="[Text]"/>
      <dgm:spPr>
        <a:xfrm>
          <a:off x="1861757" y="730817"/>
          <a:ext cx="1376525" cy="1190856"/>
        </a:xfrm>
        <a:prstGeom prst="hexagon">
          <a:avLst>
            <a:gd name="adj" fmla="val 28570"/>
            <a:gd name="vf" fmla="val 115470"/>
          </a:avLst>
        </a:prstGeom>
      </dgm:spPr>
      <dgm:t>
        <a:bodyPr/>
        <a:lstStyle/>
        <a:p>
          <a:pPr>
            <a:buNone/>
          </a:pPr>
          <a:r>
            <a:rPr lang="en-US">
              <a:latin typeface="Franklin Gothic Book" panose="020B0502020104020203"/>
              <a:ea typeface="+mn-ea"/>
              <a:cs typeface="+mn-cs"/>
            </a:rPr>
            <a:t>Board of Directors</a:t>
          </a:r>
        </a:p>
      </dgm:t>
    </dgm:pt>
    <dgm:pt modelId="{330584E2-5DCF-4B5D-A688-DF987FD40AA9}" type="parTrans" cxnId="{FF52CD05-F11D-47BD-AC11-348213C70B12}">
      <dgm:prSet/>
      <dgm:spPr/>
      <dgm:t>
        <a:bodyPr/>
        <a:lstStyle/>
        <a:p>
          <a:endParaRPr lang="en-US"/>
        </a:p>
      </dgm:t>
    </dgm:pt>
    <dgm:pt modelId="{FB0DB973-61F3-41FD-A786-20AB770A2339}" type="sibTrans" cxnId="{FF52CD05-F11D-47BD-AC11-348213C70B12}">
      <dgm:prSet/>
      <dgm:spPr/>
      <dgm:t>
        <a:bodyPr/>
        <a:lstStyle/>
        <a:p>
          <a:endParaRPr lang="en-US"/>
        </a:p>
      </dgm:t>
    </dgm:pt>
    <dgm:pt modelId="{21C4F029-EABD-4041-AAC7-5C7D20FCE52F}" type="pres">
      <dgm:prSet presAssocID="{AB52CCC6-FEFC-463B-986D-1E5B48C93938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9AAC5583-185E-4D7F-A9A2-BC13846ECD47}" type="pres">
      <dgm:prSet presAssocID="{7D01CA43-06DA-49A8-8397-873903558A4D}" presName="Parent" presStyleLbl="node0" presStyleIdx="0" presStyleCnt="1">
        <dgm:presLayoutVars>
          <dgm:chMax val="6"/>
          <dgm:chPref val="6"/>
        </dgm:presLayoutVars>
      </dgm:prSet>
      <dgm:spPr/>
    </dgm:pt>
    <dgm:pt modelId="{8A99BD76-5955-4198-968E-AEFC52FA0AF2}" type="pres">
      <dgm:prSet presAssocID="{06E6A1C0-DC2E-42AB-AF03-6B9B7C511C53}" presName="Accent1" presStyleCnt="0"/>
      <dgm:spPr/>
    </dgm:pt>
    <dgm:pt modelId="{80AF0280-6417-4FBA-B9CC-F41203DCF761}" type="pres">
      <dgm:prSet presAssocID="{06E6A1C0-DC2E-42AB-AF03-6B9B7C511C53}" presName="Accent" presStyleLbl="bgShp" presStyleIdx="0" presStyleCnt="6"/>
      <dgm:spPr/>
    </dgm:pt>
    <dgm:pt modelId="{E5F1F5B3-83FA-4CDF-8F5E-22CE9EB53FEB}" type="pres">
      <dgm:prSet presAssocID="{06E6A1C0-DC2E-42AB-AF03-6B9B7C511C53}" presName="Child1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8F973A13-6DDD-4DA4-826F-624F07E35938}" type="pres">
      <dgm:prSet presAssocID="{98EF10A8-34AE-4C90-81F7-007DAC1F911F}" presName="Accent2" presStyleCnt="0"/>
      <dgm:spPr/>
    </dgm:pt>
    <dgm:pt modelId="{5D64A191-304F-4A0C-8AFE-59F6785EDE59}" type="pres">
      <dgm:prSet presAssocID="{98EF10A8-34AE-4C90-81F7-007DAC1F911F}" presName="Accent" presStyleLbl="bgShp" presStyleIdx="1" presStyleCnt="6"/>
      <dgm:spPr>
        <a:xfrm>
          <a:off x="4027158" y="626356"/>
          <a:ext cx="633756" cy="546065"/>
        </a:xfrm>
        <a:prstGeom prst="hexagon">
          <a:avLst>
            <a:gd name="adj" fmla="val 28900"/>
            <a:gd name="vf" fmla="val 115470"/>
          </a:avLst>
        </a:prstGeom>
      </dgm:spPr>
    </dgm:pt>
    <dgm:pt modelId="{F6D4C7CD-832B-4474-A5F4-70E9BD394E25}" type="pres">
      <dgm:prSet presAssocID="{98EF10A8-34AE-4C90-81F7-007DAC1F911F}" presName="Child2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488CC891-1590-444B-86B4-368AFE3CE6C2}" type="pres">
      <dgm:prSet presAssocID="{06BEF58B-B9C6-4C2D-B708-A15ABEA8374C}" presName="Accent3" presStyleCnt="0"/>
      <dgm:spPr/>
    </dgm:pt>
    <dgm:pt modelId="{E1DA9F9F-05AD-4D92-B310-7E49C4731D69}" type="pres">
      <dgm:prSet presAssocID="{06BEF58B-B9C6-4C2D-B708-A15ABEA8374C}" presName="Accent" presStyleLbl="bgShp" presStyleIdx="2" presStyleCnt="6"/>
      <dgm:spPr>
        <a:xfrm>
          <a:off x="4766801" y="1647207"/>
          <a:ext cx="633756" cy="546065"/>
        </a:xfrm>
        <a:prstGeom prst="hexagon">
          <a:avLst>
            <a:gd name="adj" fmla="val 28900"/>
            <a:gd name="vf" fmla="val 115470"/>
          </a:avLst>
        </a:prstGeom>
      </dgm:spPr>
    </dgm:pt>
    <dgm:pt modelId="{D82B211B-FF65-40E8-9B9F-E4C2F991B953}" type="pres">
      <dgm:prSet presAssocID="{06BEF58B-B9C6-4C2D-B708-A15ABEA8374C}" presName="Child3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DF54C22F-2475-4287-AFB0-CDC3894F52C8}" type="pres">
      <dgm:prSet presAssocID="{BDA41504-4D30-4883-9F06-5ED3093BF5D9}" presName="Accent4" presStyleCnt="0"/>
      <dgm:spPr/>
    </dgm:pt>
    <dgm:pt modelId="{2D395566-8C98-406A-A8B9-D5200EFF4EF6}" type="pres">
      <dgm:prSet presAssocID="{BDA41504-4D30-4883-9F06-5ED3093BF5D9}" presName="Accent" presStyleLbl="bgShp" presStyleIdx="3" presStyleCnt="6"/>
      <dgm:spPr>
        <a:xfrm>
          <a:off x="4252997" y="2799556"/>
          <a:ext cx="633756" cy="546065"/>
        </a:xfrm>
        <a:prstGeom prst="hexagon">
          <a:avLst>
            <a:gd name="adj" fmla="val 28900"/>
            <a:gd name="vf" fmla="val 115470"/>
          </a:avLst>
        </a:prstGeom>
      </dgm:spPr>
    </dgm:pt>
    <dgm:pt modelId="{EDF59970-D43A-4A15-B3B3-778A3FB3C352}" type="pres">
      <dgm:prSet presAssocID="{BDA41504-4D30-4883-9F06-5ED3093BF5D9}" presName="Child4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DFD91EB4-64A1-4C18-8105-3BD0A6056A49}" type="pres">
      <dgm:prSet presAssocID="{EB3E6884-EE3F-4C03-BA84-BD5BD6B654A2}" presName="Accent5" presStyleCnt="0"/>
      <dgm:spPr/>
    </dgm:pt>
    <dgm:pt modelId="{D3D68354-D00B-4C3E-A0AE-E259564C89C8}" type="pres">
      <dgm:prSet presAssocID="{EB3E6884-EE3F-4C03-BA84-BD5BD6B654A2}" presName="Accent" presStyleLbl="bgShp" presStyleIdx="4" presStyleCnt="6"/>
      <dgm:spPr>
        <a:xfrm>
          <a:off x="2978451" y="2919175"/>
          <a:ext cx="633756" cy="546065"/>
        </a:xfrm>
        <a:prstGeom prst="hexagon">
          <a:avLst>
            <a:gd name="adj" fmla="val 28900"/>
            <a:gd name="vf" fmla="val 115470"/>
          </a:avLst>
        </a:prstGeom>
      </dgm:spPr>
    </dgm:pt>
    <dgm:pt modelId="{EBB90B75-60FB-4C47-B102-6D4396BD1F2C}" type="pres">
      <dgm:prSet presAssocID="{EB3E6884-EE3F-4C03-BA84-BD5BD6B654A2}" presName="Child5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D4DE87C2-E5A0-464E-AA10-56544F3BD849}" type="pres">
      <dgm:prSet presAssocID="{E65A8FE9-186E-40F3-B9FC-81B189C5FAF6}" presName="Accent6" presStyleCnt="0"/>
      <dgm:spPr/>
    </dgm:pt>
    <dgm:pt modelId="{D40999BF-31A8-4F96-B410-1C9B9448C535}" type="pres">
      <dgm:prSet presAssocID="{E65A8FE9-186E-40F3-B9FC-81B189C5FAF6}" presName="Accent" presStyleLbl="bgShp" presStyleIdx="5" presStyleCnt="6"/>
      <dgm:spPr>
        <a:xfrm>
          <a:off x="2226695" y="1898733"/>
          <a:ext cx="633756" cy="546065"/>
        </a:xfrm>
        <a:prstGeom prst="hexagon">
          <a:avLst>
            <a:gd name="adj" fmla="val 28900"/>
            <a:gd name="vf" fmla="val 115470"/>
          </a:avLst>
        </a:prstGeom>
      </dgm:spPr>
    </dgm:pt>
    <dgm:pt modelId="{8A81E484-FF3E-4942-805B-B34131313695}" type="pres">
      <dgm:prSet presAssocID="{E65A8FE9-186E-40F3-B9FC-81B189C5FAF6}" presName="Child6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FF52CD05-F11D-47BD-AC11-348213C70B12}" srcId="{7D01CA43-06DA-49A8-8397-873903558A4D}" destId="{E65A8FE9-186E-40F3-B9FC-81B189C5FAF6}" srcOrd="5" destOrd="0" parTransId="{330584E2-5DCF-4B5D-A688-DF987FD40AA9}" sibTransId="{FB0DB973-61F3-41FD-A786-20AB770A2339}"/>
    <dgm:cxn modelId="{56640F1E-538F-4FAB-98E8-C637CEF7D84B}" type="presOf" srcId="{BDA41504-4D30-4883-9F06-5ED3093BF5D9}" destId="{EDF59970-D43A-4A15-B3B3-778A3FB3C352}" srcOrd="0" destOrd="0" presId="urn:microsoft.com/office/officeart/2011/layout/HexagonRadial"/>
    <dgm:cxn modelId="{48837731-0F1D-4134-B7C6-35F834CFFFFA}" srcId="{7D01CA43-06DA-49A8-8397-873903558A4D}" destId="{EB3E6884-EE3F-4C03-BA84-BD5BD6B654A2}" srcOrd="4" destOrd="0" parTransId="{9E11EF3F-7514-4F73-883B-14790ECA01A7}" sibTransId="{8458DE1E-74C3-4074-9362-489E5DE0AC20}"/>
    <dgm:cxn modelId="{69F6B03C-D236-4B0B-9803-8A9EF2AF00E5}" type="presOf" srcId="{06E6A1C0-DC2E-42AB-AF03-6B9B7C511C53}" destId="{E5F1F5B3-83FA-4CDF-8F5E-22CE9EB53FEB}" srcOrd="0" destOrd="0" presId="urn:microsoft.com/office/officeart/2011/layout/HexagonRadial"/>
    <dgm:cxn modelId="{737E2746-581B-44E7-B4A3-2C49217C4763}" type="presOf" srcId="{EB3E6884-EE3F-4C03-BA84-BD5BD6B654A2}" destId="{EBB90B75-60FB-4C47-B102-6D4396BD1F2C}" srcOrd="0" destOrd="0" presId="urn:microsoft.com/office/officeart/2011/layout/HexagonRadial"/>
    <dgm:cxn modelId="{91854F49-ED2A-49E8-AC0A-E3674B91CAF4}" type="presOf" srcId="{E65A8FE9-186E-40F3-B9FC-81B189C5FAF6}" destId="{8A81E484-FF3E-4942-805B-B34131313695}" srcOrd="0" destOrd="0" presId="urn:microsoft.com/office/officeart/2011/layout/HexagonRadial"/>
    <dgm:cxn modelId="{E8EF7570-0381-4A4C-B6D1-9555CB615921}" srcId="{7D01CA43-06DA-49A8-8397-873903558A4D}" destId="{06BEF58B-B9C6-4C2D-B708-A15ABEA8374C}" srcOrd="2" destOrd="0" parTransId="{D35B78E8-BA96-4ED0-9BD0-CBF24951F5AF}" sibTransId="{68C81A3E-A51E-4734-AD47-57AF3B84CA7E}"/>
    <dgm:cxn modelId="{23743071-4C60-4569-95FB-FDE79C5CACDA}" type="presOf" srcId="{06BEF58B-B9C6-4C2D-B708-A15ABEA8374C}" destId="{D82B211B-FF65-40E8-9B9F-E4C2F991B953}" srcOrd="0" destOrd="0" presId="urn:microsoft.com/office/officeart/2011/layout/HexagonRadial"/>
    <dgm:cxn modelId="{80278D82-5BBD-4CB6-A663-E39D55407B16}" type="presOf" srcId="{7D01CA43-06DA-49A8-8397-873903558A4D}" destId="{9AAC5583-185E-4D7F-A9A2-BC13846ECD47}" srcOrd="0" destOrd="0" presId="urn:microsoft.com/office/officeart/2011/layout/HexagonRadial"/>
    <dgm:cxn modelId="{35F7D791-0E25-4B22-AD18-BF9CD781033E}" srcId="{7D01CA43-06DA-49A8-8397-873903558A4D}" destId="{BDA41504-4D30-4883-9F06-5ED3093BF5D9}" srcOrd="3" destOrd="0" parTransId="{B1473227-35A2-4330-AAE4-999266DB7ADC}" sibTransId="{37805EEE-E4CA-4552-9612-37002D7B316C}"/>
    <dgm:cxn modelId="{BF1F219D-2E2C-4977-8C85-0450612DED4D}" type="presOf" srcId="{98EF10A8-34AE-4C90-81F7-007DAC1F911F}" destId="{F6D4C7CD-832B-4474-A5F4-70E9BD394E25}" srcOrd="0" destOrd="0" presId="urn:microsoft.com/office/officeart/2011/layout/HexagonRadial"/>
    <dgm:cxn modelId="{5E9CF5B7-11F3-4C60-A614-5486014F9F1B}" srcId="{7D01CA43-06DA-49A8-8397-873903558A4D}" destId="{98EF10A8-34AE-4C90-81F7-007DAC1F911F}" srcOrd="1" destOrd="0" parTransId="{8552E7DF-745B-4DB6-B113-8242C2F201D8}" sibTransId="{09AB0CF4-EB48-4671-9CB8-BC29CAEB1ADC}"/>
    <dgm:cxn modelId="{A693F3E5-70AF-41CF-A297-F5E24B39E479}" srcId="{AB52CCC6-FEFC-463B-986D-1E5B48C93938}" destId="{7D01CA43-06DA-49A8-8397-873903558A4D}" srcOrd="0" destOrd="0" parTransId="{4E48B69E-57D2-4456-8EED-5CA2F6F6CA06}" sibTransId="{64236D7D-9EC9-4C36-BC3E-A331F94756DE}"/>
    <dgm:cxn modelId="{A56B0FE7-DF1F-41F8-B53E-551C52149EDC}" type="presOf" srcId="{AB52CCC6-FEFC-463B-986D-1E5B48C93938}" destId="{21C4F029-EABD-4041-AAC7-5C7D20FCE52F}" srcOrd="0" destOrd="0" presId="urn:microsoft.com/office/officeart/2011/layout/HexagonRadial"/>
    <dgm:cxn modelId="{794F35F5-9BFE-4157-9BB3-BCF598D70CAF}" srcId="{7D01CA43-06DA-49A8-8397-873903558A4D}" destId="{06E6A1C0-DC2E-42AB-AF03-6B9B7C511C53}" srcOrd="0" destOrd="0" parTransId="{59C3A5EC-A91F-462A-BE8C-C804FF94CCA4}" sibTransId="{D3806F87-1F29-4D04-8937-1829F56F4542}"/>
    <dgm:cxn modelId="{106C163E-F1D9-4714-9863-CDF10070EB7C}" type="presParOf" srcId="{21C4F029-EABD-4041-AAC7-5C7D20FCE52F}" destId="{9AAC5583-185E-4D7F-A9A2-BC13846ECD47}" srcOrd="0" destOrd="0" presId="urn:microsoft.com/office/officeart/2011/layout/HexagonRadial"/>
    <dgm:cxn modelId="{8014CA76-61CF-4F81-AB5A-3EC96547A6A9}" type="presParOf" srcId="{21C4F029-EABD-4041-AAC7-5C7D20FCE52F}" destId="{8A99BD76-5955-4198-968E-AEFC52FA0AF2}" srcOrd="1" destOrd="0" presId="urn:microsoft.com/office/officeart/2011/layout/HexagonRadial"/>
    <dgm:cxn modelId="{F7B042D0-3C5B-44E9-9D91-1ABF824FB063}" type="presParOf" srcId="{8A99BD76-5955-4198-968E-AEFC52FA0AF2}" destId="{80AF0280-6417-4FBA-B9CC-F41203DCF761}" srcOrd="0" destOrd="0" presId="urn:microsoft.com/office/officeart/2011/layout/HexagonRadial"/>
    <dgm:cxn modelId="{6DA9A752-9FF4-4F31-9B54-439312E4A9F6}" type="presParOf" srcId="{21C4F029-EABD-4041-AAC7-5C7D20FCE52F}" destId="{E5F1F5B3-83FA-4CDF-8F5E-22CE9EB53FEB}" srcOrd="2" destOrd="0" presId="urn:microsoft.com/office/officeart/2011/layout/HexagonRadial"/>
    <dgm:cxn modelId="{56E1CC6E-BC8E-45C8-B3C4-471DE3CF0BFE}" type="presParOf" srcId="{21C4F029-EABD-4041-AAC7-5C7D20FCE52F}" destId="{8F973A13-6DDD-4DA4-826F-624F07E35938}" srcOrd="3" destOrd="0" presId="urn:microsoft.com/office/officeart/2011/layout/HexagonRadial"/>
    <dgm:cxn modelId="{5EC310BA-276B-472E-9634-3E3FD6E8337C}" type="presParOf" srcId="{8F973A13-6DDD-4DA4-826F-624F07E35938}" destId="{5D64A191-304F-4A0C-8AFE-59F6785EDE59}" srcOrd="0" destOrd="0" presId="urn:microsoft.com/office/officeart/2011/layout/HexagonRadial"/>
    <dgm:cxn modelId="{63A0C93D-3CB4-4E11-BFAD-BDF3444ED431}" type="presParOf" srcId="{21C4F029-EABD-4041-AAC7-5C7D20FCE52F}" destId="{F6D4C7CD-832B-4474-A5F4-70E9BD394E25}" srcOrd="4" destOrd="0" presId="urn:microsoft.com/office/officeart/2011/layout/HexagonRadial"/>
    <dgm:cxn modelId="{5CAE4989-2263-4B8A-B668-C9C0D646EE7F}" type="presParOf" srcId="{21C4F029-EABD-4041-AAC7-5C7D20FCE52F}" destId="{488CC891-1590-444B-86B4-368AFE3CE6C2}" srcOrd="5" destOrd="0" presId="urn:microsoft.com/office/officeart/2011/layout/HexagonRadial"/>
    <dgm:cxn modelId="{83576FED-2187-455D-BCA4-8B51DB1CBA8B}" type="presParOf" srcId="{488CC891-1590-444B-86B4-368AFE3CE6C2}" destId="{E1DA9F9F-05AD-4D92-B310-7E49C4731D69}" srcOrd="0" destOrd="0" presId="urn:microsoft.com/office/officeart/2011/layout/HexagonRadial"/>
    <dgm:cxn modelId="{813D454D-22D4-4C10-81FD-79AD36296267}" type="presParOf" srcId="{21C4F029-EABD-4041-AAC7-5C7D20FCE52F}" destId="{D82B211B-FF65-40E8-9B9F-E4C2F991B953}" srcOrd="6" destOrd="0" presId="urn:microsoft.com/office/officeart/2011/layout/HexagonRadial"/>
    <dgm:cxn modelId="{9917104F-B3CF-4B4E-9460-B5DB0113DE18}" type="presParOf" srcId="{21C4F029-EABD-4041-AAC7-5C7D20FCE52F}" destId="{DF54C22F-2475-4287-AFB0-CDC3894F52C8}" srcOrd="7" destOrd="0" presId="urn:microsoft.com/office/officeart/2011/layout/HexagonRadial"/>
    <dgm:cxn modelId="{50FED9AE-83F1-44B1-AE9B-5EB15A68A382}" type="presParOf" srcId="{DF54C22F-2475-4287-AFB0-CDC3894F52C8}" destId="{2D395566-8C98-406A-A8B9-D5200EFF4EF6}" srcOrd="0" destOrd="0" presId="urn:microsoft.com/office/officeart/2011/layout/HexagonRadial"/>
    <dgm:cxn modelId="{662B7D81-C27E-4556-B334-567A7B9C062F}" type="presParOf" srcId="{21C4F029-EABD-4041-AAC7-5C7D20FCE52F}" destId="{EDF59970-D43A-4A15-B3B3-778A3FB3C352}" srcOrd="8" destOrd="0" presId="urn:microsoft.com/office/officeart/2011/layout/HexagonRadial"/>
    <dgm:cxn modelId="{0090CCBE-149B-425A-AB27-84BE98854CFD}" type="presParOf" srcId="{21C4F029-EABD-4041-AAC7-5C7D20FCE52F}" destId="{DFD91EB4-64A1-4C18-8105-3BD0A6056A49}" srcOrd="9" destOrd="0" presId="urn:microsoft.com/office/officeart/2011/layout/HexagonRadial"/>
    <dgm:cxn modelId="{49CC9ED1-404C-4830-B4C4-2295D476DAA0}" type="presParOf" srcId="{DFD91EB4-64A1-4C18-8105-3BD0A6056A49}" destId="{D3D68354-D00B-4C3E-A0AE-E259564C89C8}" srcOrd="0" destOrd="0" presId="urn:microsoft.com/office/officeart/2011/layout/HexagonRadial"/>
    <dgm:cxn modelId="{1270E02A-7686-4EEE-9F99-62E8473BBC1F}" type="presParOf" srcId="{21C4F029-EABD-4041-AAC7-5C7D20FCE52F}" destId="{EBB90B75-60FB-4C47-B102-6D4396BD1F2C}" srcOrd="10" destOrd="0" presId="urn:microsoft.com/office/officeart/2011/layout/HexagonRadial"/>
    <dgm:cxn modelId="{FDB1A014-AAE0-4D8E-8FF6-210B87CCCF95}" type="presParOf" srcId="{21C4F029-EABD-4041-AAC7-5C7D20FCE52F}" destId="{D4DE87C2-E5A0-464E-AA10-56544F3BD849}" srcOrd="11" destOrd="0" presId="urn:microsoft.com/office/officeart/2011/layout/HexagonRadial"/>
    <dgm:cxn modelId="{48CF38E2-4D83-426B-A36E-EA8C7A7A1F77}" type="presParOf" srcId="{D4DE87C2-E5A0-464E-AA10-56544F3BD849}" destId="{D40999BF-31A8-4F96-B410-1C9B9448C535}" srcOrd="0" destOrd="0" presId="urn:microsoft.com/office/officeart/2011/layout/HexagonRadial"/>
    <dgm:cxn modelId="{CA1CA6B4-B591-4154-828F-67E26CFBBF4F}" type="presParOf" srcId="{21C4F029-EABD-4041-AAC7-5C7D20FCE52F}" destId="{8A81E484-FF3E-4942-805B-B34131313695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AC5583-185E-4D7F-A9A2-BC13846ECD47}">
      <dsp:nvSpPr>
        <dsp:cNvPr id="0" name=""/>
        <dsp:cNvSpPr/>
      </dsp:nvSpPr>
      <dsp:spPr>
        <a:xfrm>
          <a:off x="2975325" y="1321535"/>
          <a:ext cx="1679728" cy="1453033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Franklin Gothic Book" panose="020B0502020104020203"/>
              <a:ea typeface="+mn-ea"/>
              <a:cs typeface="+mn-cs"/>
            </a:rPr>
            <a:t>Corporate Responsibility</a:t>
          </a:r>
        </a:p>
      </dsp:txBody>
      <dsp:txXfrm>
        <a:off x="3253680" y="1562323"/>
        <a:ext cx="1123018" cy="971457"/>
      </dsp:txXfrm>
    </dsp:sp>
    <dsp:sp modelId="{5D64A191-304F-4A0C-8AFE-59F6785EDE59}">
      <dsp:nvSpPr>
        <dsp:cNvPr id="0" name=""/>
        <dsp:cNvSpPr/>
      </dsp:nvSpPr>
      <dsp:spPr>
        <a:xfrm>
          <a:off x="4027158" y="626356"/>
          <a:ext cx="633756" cy="546065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F1F5B3-83FA-4CDF-8F5E-22CE9EB53FEB}">
      <dsp:nvSpPr>
        <dsp:cNvPr id="0" name=""/>
        <dsp:cNvSpPr/>
      </dsp:nvSpPr>
      <dsp:spPr>
        <a:xfrm>
          <a:off x="3130052" y="0"/>
          <a:ext cx="1376525" cy="1190856"/>
        </a:xfrm>
        <a:prstGeom prst="hexagon">
          <a:avLst>
            <a:gd name="adj" fmla="val 28570"/>
            <a:gd name="vf" fmla="val 115470"/>
          </a:avLst>
        </a:prstGeom>
        <a:solidFill>
          <a:schemeClr val="accent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Franklin Gothic Book" panose="020B0502020104020203"/>
              <a:ea typeface="+mn-ea"/>
              <a:cs typeface="+mn-cs"/>
            </a:rPr>
            <a:t> Employees</a:t>
          </a:r>
        </a:p>
      </dsp:txBody>
      <dsp:txXfrm>
        <a:off x="3358172" y="197350"/>
        <a:ext cx="920285" cy="796156"/>
      </dsp:txXfrm>
    </dsp:sp>
    <dsp:sp modelId="{E1DA9F9F-05AD-4D92-B310-7E49C4731D69}">
      <dsp:nvSpPr>
        <dsp:cNvPr id="0" name=""/>
        <dsp:cNvSpPr/>
      </dsp:nvSpPr>
      <dsp:spPr>
        <a:xfrm>
          <a:off x="4766801" y="1647207"/>
          <a:ext cx="633756" cy="546065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D4C7CD-832B-4474-A5F4-70E9BD394E25}">
      <dsp:nvSpPr>
        <dsp:cNvPr id="0" name=""/>
        <dsp:cNvSpPr/>
      </dsp:nvSpPr>
      <dsp:spPr>
        <a:xfrm>
          <a:off x="4392486" y="732456"/>
          <a:ext cx="1376525" cy="1190856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Franklin Gothic Book" panose="020B0502020104020203"/>
              <a:ea typeface="+mn-ea"/>
              <a:cs typeface="+mn-cs"/>
            </a:rPr>
            <a:t>Customers</a:t>
          </a:r>
        </a:p>
      </dsp:txBody>
      <dsp:txXfrm>
        <a:off x="4620606" y="929806"/>
        <a:ext cx="920285" cy="796156"/>
      </dsp:txXfrm>
    </dsp:sp>
    <dsp:sp modelId="{2D395566-8C98-406A-A8B9-D5200EFF4EF6}">
      <dsp:nvSpPr>
        <dsp:cNvPr id="0" name=""/>
        <dsp:cNvSpPr/>
      </dsp:nvSpPr>
      <dsp:spPr>
        <a:xfrm>
          <a:off x="4252997" y="2799556"/>
          <a:ext cx="633756" cy="546065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2B211B-FF65-40E8-9B9F-E4C2F991B953}">
      <dsp:nvSpPr>
        <dsp:cNvPr id="0" name=""/>
        <dsp:cNvSpPr/>
      </dsp:nvSpPr>
      <dsp:spPr>
        <a:xfrm>
          <a:off x="4392486" y="2172380"/>
          <a:ext cx="1376525" cy="1190856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Franklin Gothic Book" panose="020B0502020104020203"/>
              <a:ea typeface="+mn-ea"/>
              <a:cs typeface="+mn-cs"/>
            </a:rPr>
            <a:t>Suppliers</a:t>
          </a:r>
        </a:p>
      </dsp:txBody>
      <dsp:txXfrm>
        <a:off x="4620606" y="2369730"/>
        <a:ext cx="920285" cy="796156"/>
      </dsp:txXfrm>
    </dsp:sp>
    <dsp:sp modelId="{D3D68354-D00B-4C3E-A0AE-E259564C89C8}">
      <dsp:nvSpPr>
        <dsp:cNvPr id="0" name=""/>
        <dsp:cNvSpPr/>
      </dsp:nvSpPr>
      <dsp:spPr>
        <a:xfrm>
          <a:off x="2978451" y="2919175"/>
          <a:ext cx="633756" cy="546065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F59970-D43A-4A15-B3B3-778A3FB3C352}">
      <dsp:nvSpPr>
        <dsp:cNvPr id="0" name=""/>
        <dsp:cNvSpPr/>
      </dsp:nvSpPr>
      <dsp:spPr>
        <a:xfrm>
          <a:off x="3130052" y="2905656"/>
          <a:ext cx="1376525" cy="1190856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Franklin Gothic Book" panose="020B0502020104020203"/>
              <a:ea typeface="+mn-ea"/>
              <a:cs typeface="+mn-cs"/>
            </a:rPr>
            <a:t>Community</a:t>
          </a:r>
        </a:p>
      </dsp:txBody>
      <dsp:txXfrm>
        <a:off x="3358172" y="3103006"/>
        <a:ext cx="920285" cy="796156"/>
      </dsp:txXfrm>
    </dsp:sp>
    <dsp:sp modelId="{D40999BF-31A8-4F96-B410-1C9B9448C535}">
      <dsp:nvSpPr>
        <dsp:cNvPr id="0" name=""/>
        <dsp:cNvSpPr/>
      </dsp:nvSpPr>
      <dsp:spPr>
        <a:xfrm>
          <a:off x="2226695" y="1898733"/>
          <a:ext cx="633756" cy="546065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B90B75-60FB-4C47-B102-6D4396BD1F2C}">
      <dsp:nvSpPr>
        <dsp:cNvPr id="0" name=""/>
        <dsp:cNvSpPr/>
      </dsp:nvSpPr>
      <dsp:spPr>
        <a:xfrm>
          <a:off x="1861757" y="2173200"/>
          <a:ext cx="1376525" cy="1190856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Franklin Gothic Book" panose="020B0502020104020203"/>
              <a:ea typeface="+mn-ea"/>
              <a:cs typeface="+mn-cs"/>
            </a:rPr>
            <a:t>Investors</a:t>
          </a:r>
        </a:p>
      </dsp:txBody>
      <dsp:txXfrm>
        <a:off x="2089877" y="2370550"/>
        <a:ext cx="920285" cy="796156"/>
      </dsp:txXfrm>
    </dsp:sp>
    <dsp:sp modelId="{8A81E484-FF3E-4942-805B-B34131313695}">
      <dsp:nvSpPr>
        <dsp:cNvPr id="0" name=""/>
        <dsp:cNvSpPr/>
      </dsp:nvSpPr>
      <dsp:spPr>
        <a:xfrm>
          <a:off x="1861757" y="730817"/>
          <a:ext cx="1376525" cy="1190856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Franklin Gothic Book" panose="020B0502020104020203"/>
              <a:ea typeface="+mn-ea"/>
              <a:cs typeface="+mn-cs"/>
            </a:rPr>
            <a:t>Board of Directors</a:t>
          </a:r>
        </a:p>
      </dsp:txBody>
      <dsp:txXfrm>
        <a:off x="2089877" y="928167"/>
        <a:ext cx="920285" cy="7961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660BA0-9966-49FF-9D6C-EFD354A09327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30476D-C2BC-4745-9010-4BFA68E28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2214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For some quick background, we were founded in 1985 with our headquarters in Lafayette, IN with sales in 2019 of $2.3B</a:t>
            </a:r>
          </a:p>
          <a:p>
            <a:endParaRPr lang="en-US" dirty="0"/>
          </a:p>
          <a:p>
            <a:r>
              <a:rPr lang="en-US" dirty="0"/>
              <a:t>One thing I’d like to call out on this slide relates to my earlier comment on Wabash being a fundamentally different company: if you look at our 2019 revenue by segment, you can see the diversification that has been achieved as our company was effectively the Commercial Trailer Products organization going back 10-15 years ago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85CB1A-C3E4-429F-933C-0B03C33238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6236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0CB27C-996C-9940-B4AF-AA64FA9E62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76965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b="1" i="0" u="none" strike="noStrike" baseline="0">
              <a:solidFill>
                <a:srgbClr val="333333"/>
              </a:solidFill>
              <a:latin typeface="SegoeUI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29E685-9F39-4888-8B31-E3594B4D27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45512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7038" y="692150"/>
            <a:ext cx="61563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6A297E-ACB7-496A-9F8D-DDD299788B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6152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7038" y="692150"/>
            <a:ext cx="61563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6A297E-ACB7-496A-9F8D-DDD299788B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4602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7038" y="692150"/>
            <a:ext cx="61563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the good news is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that we have a lot of opportunities to work on together .  </a:t>
            </a:r>
          </a:p>
          <a:p>
            <a:pPr lvl="1"/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1348 Trips around the Earth or a One way ticket to Mars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6A297E-ACB7-496A-9F8D-DDD299788B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8476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7038" y="692150"/>
            <a:ext cx="61563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6A297E-ACB7-496A-9F8D-DDD299788B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667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 are changing the way we manage our suppliers.  </a:t>
            </a:r>
          </a:p>
          <a:p>
            <a:r>
              <a:rPr lang="en-US"/>
              <a:t>In the past we’ve had a general transactional approach that did not prioritize key/strategic suppliers.  </a:t>
            </a:r>
          </a:p>
          <a:p>
            <a:r>
              <a:rPr lang="en-US"/>
              <a:t>We would have equal strategic engagement with all suppliers primarily during the contract renewal phase but, once the contract was consummated those discussions would lose momentum.  </a:t>
            </a:r>
          </a:p>
          <a:p>
            <a:r>
              <a:rPr lang="en-US"/>
              <a:t>Now we are sustaining the strategic engagements throughout the year with a focused set of key/strategic suppliers. </a:t>
            </a:r>
          </a:p>
          <a:p>
            <a:endParaRPr lang="en-US"/>
          </a:p>
          <a:p>
            <a:r>
              <a:rPr lang="en-US"/>
              <a:t>A  cadence of communication with our suppliers will lead to: secured capacity, unlocked technology sharing, breakthrough product innovation, enhanced service (on time delivery), improved quality, cost reduction roadmap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85CB1A-C3E4-429F-933C-0B03C33238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6996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CAFDC5C-B651-A24D-8915-0CDA0E9D08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4384" y="529167"/>
            <a:ext cx="10978017" cy="364067"/>
          </a:xfrm>
        </p:spPr>
        <p:txBody>
          <a:bodyPr>
            <a:noAutofit/>
          </a:bodyPr>
          <a:lstStyle>
            <a:lvl1pPr>
              <a:defRPr sz="1067" cap="all" spc="27" baseline="0">
                <a:solidFill>
                  <a:schemeClr val="tx1"/>
                </a:solidFill>
              </a:defRPr>
            </a:lvl1pPr>
            <a:lvl2pPr>
              <a:defRPr sz="1200" spc="27">
                <a:solidFill>
                  <a:schemeClr val="tx1"/>
                </a:solidFill>
              </a:defRPr>
            </a:lvl2pPr>
            <a:lvl3pPr>
              <a:defRPr sz="1200" cap="none" spc="27">
                <a:solidFill>
                  <a:schemeClr val="tx1"/>
                </a:solidFill>
              </a:defRPr>
            </a:lvl3pPr>
            <a:lvl4pPr>
              <a:defRPr sz="1200" spc="27">
                <a:solidFill>
                  <a:schemeClr val="tx1"/>
                </a:solidFill>
              </a:defRPr>
            </a:lvl4pPr>
            <a:lvl5pPr>
              <a:defRPr sz="1200" spc="27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SUBHEAD OR SECTION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4383" y="912064"/>
            <a:ext cx="10972800" cy="364067"/>
          </a:xfrm>
        </p:spPr>
        <p:txBody>
          <a:bodyPr>
            <a:noAutofit/>
          </a:bodyPr>
          <a:lstStyle/>
          <a:p>
            <a:r>
              <a:rPr lang="en-US" dirty="0"/>
              <a:t>Page title lorem ipsum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1AFF54B1-DF55-9A4C-94E9-043EA061FD7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4383" y="1860331"/>
            <a:ext cx="10972800" cy="392502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D7D179A-6EBB-3D4E-9AB5-411AFEE8857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5367" y="5785351"/>
            <a:ext cx="5207119" cy="365760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  <a:defRPr sz="933" spc="0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sz="933" spc="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sz="933" spc="0">
                <a:solidFill>
                  <a:schemeClr val="tx2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sz="933" spc="0">
                <a:solidFill>
                  <a:schemeClr val="tx2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  <a:defRPr sz="933" cap="none" spc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Footnote</a:t>
            </a:r>
          </a:p>
        </p:txBody>
      </p:sp>
    </p:spTree>
    <p:extLst>
      <p:ext uri="{BB962C8B-B14F-4D97-AF65-F5344CB8AC3E}">
        <p14:creationId xmlns:p14="http://schemas.microsoft.com/office/powerpoint/2010/main" val="215500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Type 3-Solid Backgro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CAFDC5C-B651-A24D-8915-0CDA0E9D08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4384" y="529167"/>
            <a:ext cx="7723760" cy="364067"/>
          </a:xfrm>
        </p:spPr>
        <p:txBody>
          <a:bodyPr>
            <a:noAutofit/>
          </a:bodyPr>
          <a:lstStyle>
            <a:lvl1pPr>
              <a:defRPr sz="1067" cap="all" spc="27" baseline="0">
                <a:solidFill>
                  <a:schemeClr val="bg1"/>
                </a:solidFill>
              </a:defRPr>
            </a:lvl1pPr>
            <a:lvl2pPr>
              <a:defRPr sz="1200" spc="27">
                <a:solidFill>
                  <a:schemeClr val="tx1"/>
                </a:solidFill>
              </a:defRPr>
            </a:lvl2pPr>
            <a:lvl3pPr>
              <a:defRPr sz="1200" cap="none" spc="27">
                <a:solidFill>
                  <a:schemeClr val="tx1"/>
                </a:solidFill>
              </a:defRPr>
            </a:lvl3pPr>
            <a:lvl4pPr>
              <a:defRPr sz="1200" spc="27">
                <a:solidFill>
                  <a:schemeClr val="tx1"/>
                </a:solidFill>
              </a:defRPr>
            </a:lvl4pPr>
            <a:lvl5pPr>
              <a:defRPr sz="1200" spc="27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SUBHEAD OR SECTION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4383" y="2664482"/>
            <a:ext cx="10166563" cy="1881276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6667" b="1" spc="-133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Page title lorem ipsum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73F1B54-51D8-3249-A805-52B36C744B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54055" y="6142138"/>
            <a:ext cx="1288312" cy="4294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7F2C11-8EE7-D146-BA9C-46C2C52009D6}"/>
              </a:ext>
            </a:extLst>
          </p:cNvPr>
          <p:cNvSpPr txBox="1"/>
          <p:nvPr userDrawn="1"/>
        </p:nvSpPr>
        <p:spPr>
          <a:xfrm>
            <a:off x="609599" y="6305463"/>
            <a:ext cx="238379" cy="182879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lstStyle/>
          <a:p>
            <a:pPr algn="l"/>
            <a:fld id="{BBD9B092-79D0-8449-9E8D-D502504414E3}" type="slidenum">
              <a:rPr lang="en-US" sz="1067" spc="-27" baseline="0" smtClean="0">
                <a:solidFill>
                  <a:schemeClr val="bg1"/>
                </a:solidFill>
              </a:rPr>
              <a:pPr algn="l"/>
              <a:t>‹#›</a:t>
            </a:fld>
            <a:endParaRPr lang="en-US" sz="1067" spc="-27" baseline="0" dirty="0">
              <a:solidFill>
                <a:schemeClr val="bg1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DA84C74-9B01-5D4B-8249-0977B41934A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5367" y="4641371"/>
            <a:ext cx="6233584" cy="742951"/>
          </a:xfrm>
        </p:spPr>
        <p:txBody>
          <a:bodyPr/>
          <a:lstStyle>
            <a:lvl1pPr>
              <a:defRPr sz="1467" b="1" cap="all" baseline="0">
                <a:solidFill>
                  <a:schemeClr val="bg2"/>
                </a:solidFill>
              </a:defRPr>
            </a:lvl1pPr>
            <a:lvl2pPr marL="0" indent="0">
              <a:buNone/>
              <a:defRPr sz="1467" b="0" cap="all" baseline="0">
                <a:solidFill>
                  <a:schemeClr val="bg2"/>
                </a:solidFill>
              </a:defRPr>
            </a:lvl2pPr>
            <a:lvl3pPr>
              <a:defRPr sz="1467" b="0" cap="all" baseline="0">
                <a:solidFill>
                  <a:schemeClr val="bg2"/>
                </a:solidFill>
              </a:defRPr>
            </a:lvl3pPr>
            <a:lvl4pPr>
              <a:defRPr sz="1467" b="0" cap="all" baseline="0">
                <a:solidFill>
                  <a:schemeClr val="bg2"/>
                </a:solidFill>
              </a:defRPr>
            </a:lvl4pPr>
            <a:lvl5pPr>
              <a:defRPr sz="1467" b="0" cap="all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60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Type 4-Background Imag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CAFDC5C-B651-A24D-8915-0CDA0E9D08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4384" y="529167"/>
            <a:ext cx="7723760" cy="364067"/>
          </a:xfrm>
        </p:spPr>
        <p:txBody>
          <a:bodyPr>
            <a:noAutofit/>
          </a:bodyPr>
          <a:lstStyle>
            <a:lvl1pPr>
              <a:defRPr sz="1067" cap="all" spc="27" baseline="0">
                <a:solidFill>
                  <a:schemeClr val="bg1"/>
                </a:solidFill>
              </a:defRPr>
            </a:lvl1pPr>
            <a:lvl2pPr>
              <a:defRPr sz="1200" spc="27">
                <a:solidFill>
                  <a:schemeClr val="tx1"/>
                </a:solidFill>
              </a:defRPr>
            </a:lvl2pPr>
            <a:lvl3pPr>
              <a:defRPr sz="1200" cap="none" spc="27">
                <a:solidFill>
                  <a:schemeClr val="tx1"/>
                </a:solidFill>
              </a:defRPr>
            </a:lvl3pPr>
            <a:lvl4pPr>
              <a:defRPr sz="1200" spc="27">
                <a:solidFill>
                  <a:schemeClr val="tx1"/>
                </a:solidFill>
              </a:defRPr>
            </a:lvl4pPr>
            <a:lvl5pPr>
              <a:defRPr sz="1200" spc="27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SUBHEAD OR SECTION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4383" y="2664482"/>
            <a:ext cx="10166563" cy="1881276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6667" b="1" spc="-133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Page title lorem ipsum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73F1B54-51D8-3249-A805-52B36C744B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54055" y="6142138"/>
            <a:ext cx="1288312" cy="4294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7F2C11-8EE7-D146-BA9C-46C2C52009D6}"/>
              </a:ext>
            </a:extLst>
          </p:cNvPr>
          <p:cNvSpPr txBox="1"/>
          <p:nvPr userDrawn="1"/>
        </p:nvSpPr>
        <p:spPr>
          <a:xfrm>
            <a:off x="609599" y="6305463"/>
            <a:ext cx="238379" cy="182879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lstStyle/>
          <a:p>
            <a:pPr algn="l"/>
            <a:fld id="{BBD9B092-79D0-8449-9E8D-D502504414E3}" type="slidenum">
              <a:rPr lang="en-US" sz="1067" spc="-27" baseline="0" smtClean="0">
                <a:solidFill>
                  <a:schemeClr val="bg1"/>
                </a:solidFill>
              </a:rPr>
              <a:pPr algn="l"/>
              <a:t>‹#›</a:t>
            </a:fld>
            <a:endParaRPr lang="en-US" sz="1067" spc="-27" baseline="0" dirty="0">
              <a:solidFill>
                <a:schemeClr val="bg1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DA84C74-9B01-5D4B-8249-0977B41934A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5367" y="4641371"/>
            <a:ext cx="6233584" cy="742951"/>
          </a:xfrm>
        </p:spPr>
        <p:txBody>
          <a:bodyPr/>
          <a:lstStyle>
            <a:lvl1pPr>
              <a:defRPr sz="1467" b="1" cap="all" baseline="0">
                <a:solidFill>
                  <a:schemeClr val="accent2"/>
                </a:solidFill>
              </a:defRPr>
            </a:lvl1pPr>
            <a:lvl2pPr marL="0" indent="0">
              <a:buNone/>
              <a:defRPr sz="1467" b="0" cap="all" baseline="0">
                <a:solidFill>
                  <a:schemeClr val="bg1"/>
                </a:solidFill>
              </a:defRPr>
            </a:lvl2pPr>
            <a:lvl3pPr>
              <a:defRPr sz="1467" b="0" cap="all" baseline="0">
                <a:solidFill>
                  <a:schemeClr val="bg1"/>
                </a:solidFill>
              </a:defRPr>
            </a:lvl3pPr>
            <a:lvl4pPr>
              <a:defRPr sz="1467" b="0" cap="all" baseline="0">
                <a:solidFill>
                  <a:schemeClr val="bg1"/>
                </a:solidFill>
              </a:defRPr>
            </a:lvl4pPr>
            <a:lvl5pPr>
              <a:defRPr sz="1467" b="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78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4384" y="2638566"/>
            <a:ext cx="7720089" cy="187429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4000" b="0" i="0" cap="all" spc="133" baseline="0">
                <a:solidFill>
                  <a:schemeClr val="accent2">
                    <a:alpha val="80000"/>
                  </a:schemeClr>
                </a:solidFill>
              </a:defRPr>
            </a:lvl1pPr>
          </a:lstStyle>
          <a:p>
            <a:r>
              <a:rPr lang="en-US" dirty="0"/>
              <a:t>BREAKER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73F1B54-51D8-3249-A805-52B36C744B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54055" y="6142138"/>
            <a:ext cx="1288312" cy="42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84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2-Numbered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4384" y="2988190"/>
            <a:ext cx="4882017" cy="187429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3467" b="0" i="0" cap="all" spc="133" baseline="0">
                <a:solidFill>
                  <a:schemeClr val="bg1">
                    <a:alpha val="80000"/>
                  </a:schemeClr>
                </a:solidFill>
              </a:defRPr>
            </a:lvl1pPr>
          </a:lstStyle>
          <a:p>
            <a:r>
              <a:rPr lang="en-US" dirty="0"/>
              <a:t>BREAKER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73F1B54-51D8-3249-A805-52B36C744B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54055" y="6142138"/>
            <a:ext cx="1288312" cy="429437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B7C3CFA-EF84-4D45-96C1-53C6DC2A4E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8943" y="2187640"/>
            <a:ext cx="1182964" cy="637117"/>
          </a:xfrm>
        </p:spPr>
        <p:txBody>
          <a:bodyPr anchor="b" anchorCtr="0"/>
          <a:lstStyle>
            <a:lvl1pPr>
              <a:defRPr sz="2400" b="0" cap="all" baseline="0">
                <a:solidFill>
                  <a:schemeClr val="bg1">
                    <a:alpha val="80000"/>
                  </a:schemeClr>
                </a:solidFill>
              </a:defRPr>
            </a:lvl1pPr>
            <a:lvl2pPr>
              <a:defRPr sz="2400" b="0" cap="all" baseline="0">
                <a:solidFill>
                  <a:schemeClr val="bg1"/>
                </a:solidFill>
              </a:defRPr>
            </a:lvl2pPr>
            <a:lvl3pPr>
              <a:defRPr sz="2400" b="0" cap="all" baseline="0">
                <a:solidFill>
                  <a:schemeClr val="bg1"/>
                </a:solidFill>
              </a:defRPr>
            </a:lvl3pPr>
            <a:lvl4pPr>
              <a:defRPr sz="2400" b="0" cap="all" baseline="0">
                <a:solidFill>
                  <a:schemeClr val="bg1"/>
                </a:solidFill>
              </a:defRPr>
            </a:lvl4pPr>
            <a:lvl5pPr>
              <a:defRPr sz="2400" b="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01.</a:t>
            </a:r>
          </a:p>
        </p:txBody>
      </p:sp>
    </p:spTree>
    <p:extLst>
      <p:ext uri="{BB962C8B-B14F-4D97-AF65-F5344CB8AC3E}">
        <p14:creationId xmlns:p14="http://schemas.microsoft.com/office/powerpoint/2010/main" val="1260223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1-Table Infog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CAFDC5C-B651-A24D-8915-0CDA0E9D08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4385" y="529167"/>
            <a:ext cx="3349049" cy="364067"/>
          </a:xfrm>
        </p:spPr>
        <p:txBody>
          <a:bodyPr>
            <a:noAutofit/>
          </a:bodyPr>
          <a:lstStyle>
            <a:lvl1pPr>
              <a:defRPr sz="1067" cap="all" spc="27" baseline="0">
                <a:solidFill>
                  <a:schemeClr val="tx1"/>
                </a:solidFill>
              </a:defRPr>
            </a:lvl1pPr>
            <a:lvl2pPr>
              <a:defRPr sz="1200" spc="27">
                <a:solidFill>
                  <a:schemeClr val="tx1"/>
                </a:solidFill>
              </a:defRPr>
            </a:lvl2pPr>
            <a:lvl3pPr>
              <a:defRPr sz="1200" cap="none" spc="27">
                <a:solidFill>
                  <a:schemeClr val="tx1"/>
                </a:solidFill>
              </a:defRPr>
            </a:lvl3pPr>
            <a:lvl4pPr>
              <a:defRPr sz="1200" spc="27">
                <a:solidFill>
                  <a:schemeClr val="tx1"/>
                </a:solidFill>
              </a:defRPr>
            </a:lvl4pPr>
            <a:lvl5pPr>
              <a:defRPr sz="1200" spc="27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SUBHEAD OR SECTION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4385" y="2127249"/>
            <a:ext cx="3349049" cy="364067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Page title lorem ipsum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1AFF54B1-DF55-9A4C-94E9-043EA061FD7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4386" y="2707343"/>
            <a:ext cx="3349049" cy="3078008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D7D179A-6EBB-3D4E-9AB5-411AFEE8857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5367" y="5785351"/>
            <a:ext cx="3348239" cy="365760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  <a:defRPr sz="933" spc="0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sz="933" spc="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sz="933" spc="0">
                <a:solidFill>
                  <a:schemeClr val="tx2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sz="933" spc="0">
                <a:solidFill>
                  <a:schemeClr val="tx2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  <a:defRPr sz="933" cap="none" spc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Footnote</a:t>
            </a:r>
          </a:p>
        </p:txBody>
      </p:sp>
      <p:sp>
        <p:nvSpPr>
          <p:cNvPr id="9" name="Table Placeholder 8">
            <a:extLst>
              <a:ext uri="{FF2B5EF4-FFF2-40B4-BE49-F238E27FC236}">
                <a16:creationId xmlns:a16="http://schemas.microsoft.com/office/drawing/2014/main" id="{94771544-442D-A042-BF4A-D18D555AB6DC}"/>
              </a:ext>
            </a:extLst>
          </p:cNvPr>
          <p:cNvSpPr>
            <a:spLocks noGrp="1"/>
          </p:cNvSpPr>
          <p:nvPr>
            <p:ph type="tbl" sz="quarter" idx="18"/>
          </p:nvPr>
        </p:nvSpPr>
        <p:spPr>
          <a:xfrm>
            <a:off x="6087036" y="816414"/>
            <a:ext cx="5235389" cy="526165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986C3241-3A81-3347-A544-84B49E93661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54055" y="6142138"/>
            <a:ext cx="1288312" cy="42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21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2-Tab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6783272-5CC3-4747-8EE5-63249C8DD86C}"/>
              </a:ext>
            </a:extLst>
          </p:cNvPr>
          <p:cNvSpPr/>
          <p:nvPr userDrawn="1"/>
        </p:nvSpPr>
        <p:spPr>
          <a:xfrm>
            <a:off x="5226867" y="1"/>
            <a:ext cx="6965133" cy="6857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CAFDC5C-B651-A24D-8915-0CDA0E9D08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4385" y="529167"/>
            <a:ext cx="3349049" cy="364067"/>
          </a:xfrm>
        </p:spPr>
        <p:txBody>
          <a:bodyPr>
            <a:noAutofit/>
          </a:bodyPr>
          <a:lstStyle>
            <a:lvl1pPr>
              <a:defRPr sz="1067" cap="all" spc="27" baseline="0">
                <a:solidFill>
                  <a:schemeClr val="tx1"/>
                </a:solidFill>
              </a:defRPr>
            </a:lvl1pPr>
            <a:lvl2pPr>
              <a:defRPr sz="1200" spc="27">
                <a:solidFill>
                  <a:schemeClr val="tx1"/>
                </a:solidFill>
              </a:defRPr>
            </a:lvl2pPr>
            <a:lvl3pPr>
              <a:defRPr sz="1200" cap="none" spc="27">
                <a:solidFill>
                  <a:schemeClr val="tx1"/>
                </a:solidFill>
              </a:defRPr>
            </a:lvl3pPr>
            <a:lvl4pPr>
              <a:defRPr sz="1200" spc="27">
                <a:solidFill>
                  <a:schemeClr val="tx1"/>
                </a:solidFill>
              </a:defRPr>
            </a:lvl4pPr>
            <a:lvl5pPr>
              <a:defRPr sz="1200" spc="27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SUBHEAD OR SECTION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4385" y="2127249"/>
            <a:ext cx="3349049" cy="364067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Page title lorem ipsum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1AFF54B1-DF55-9A4C-94E9-043EA061FD7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4386" y="2707343"/>
            <a:ext cx="3349049" cy="3078008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D7D179A-6EBB-3D4E-9AB5-411AFEE8857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5367" y="5785351"/>
            <a:ext cx="3348239" cy="365760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  <a:defRPr sz="933" spc="0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sz="933" spc="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sz="933" spc="0">
                <a:solidFill>
                  <a:schemeClr val="tx2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sz="933" spc="0">
                <a:solidFill>
                  <a:schemeClr val="tx2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  <a:defRPr sz="933" cap="none" spc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Footnote</a:t>
            </a:r>
          </a:p>
        </p:txBody>
      </p:sp>
      <p:sp>
        <p:nvSpPr>
          <p:cNvPr id="9" name="Table Placeholder 8">
            <a:extLst>
              <a:ext uri="{FF2B5EF4-FFF2-40B4-BE49-F238E27FC236}">
                <a16:creationId xmlns:a16="http://schemas.microsoft.com/office/drawing/2014/main" id="{94771544-442D-A042-BF4A-D18D555AB6DC}"/>
              </a:ext>
            </a:extLst>
          </p:cNvPr>
          <p:cNvSpPr>
            <a:spLocks noGrp="1"/>
          </p:cNvSpPr>
          <p:nvPr>
            <p:ph type="tbl" sz="quarter" idx="18"/>
          </p:nvPr>
        </p:nvSpPr>
        <p:spPr>
          <a:xfrm>
            <a:off x="6087036" y="816414"/>
            <a:ext cx="5235389" cy="5261657"/>
          </a:xfrm>
        </p:spPr>
        <p:txBody>
          <a:bodyPr/>
          <a:lstStyle>
            <a:lvl1pPr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986C3241-3A81-3347-A544-84B49E9366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54055" y="6142138"/>
            <a:ext cx="1288312" cy="42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04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ta 3-Char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CB30A8CC-7D95-DA47-A1A1-FA0D2D3DBFA7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6087037" y="778933"/>
            <a:ext cx="5234345" cy="526203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CAFDC5C-B651-A24D-8915-0CDA0E9D08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4385" y="529167"/>
            <a:ext cx="3349049" cy="364067"/>
          </a:xfrm>
        </p:spPr>
        <p:txBody>
          <a:bodyPr>
            <a:noAutofit/>
          </a:bodyPr>
          <a:lstStyle>
            <a:lvl1pPr>
              <a:defRPr sz="1067" cap="all" spc="27" baseline="0">
                <a:solidFill>
                  <a:schemeClr val="bg1"/>
                </a:solidFill>
              </a:defRPr>
            </a:lvl1pPr>
            <a:lvl2pPr>
              <a:defRPr sz="1200" spc="27">
                <a:solidFill>
                  <a:schemeClr val="tx1"/>
                </a:solidFill>
              </a:defRPr>
            </a:lvl2pPr>
            <a:lvl3pPr>
              <a:defRPr sz="1200" cap="none" spc="27">
                <a:solidFill>
                  <a:schemeClr val="tx1"/>
                </a:solidFill>
              </a:defRPr>
            </a:lvl3pPr>
            <a:lvl4pPr>
              <a:defRPr sz="1200" spc="27">
                <a:solidFill>
                  <a:schemeClr val="tx1"/>
                </a:solidFill>
              </a:defRPr>
            </a:lvl4pPr>
            <a:lvl5pPr>
              <a:defRPr sz="1200" spc="27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SUBHEAD OR SECTION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4385" y="2127249"/>
            <a:ext cx="3349049" cy="364067"/>
          </a:xfrm>
        </p:spPr>
        <p:txBody>
          <a:bodyPr>
            <a:noAutofit/>
          </a:bodyPr>
          <a:lstStyle>
            <a:lvl1pPr>
              <a:defRPr sz="24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Page title lorem ipsum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1AFF54B1-DF55-9A4C-94E9-043EA061FD7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4386" y="2707343"/>
            <a:ext cx="3349049" cy="3078008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D7D179A-6EBB-3D4E-9AB5-411AFEE8857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5367" y="5785351"/>
            <a:ext cx="3348239" cy="365760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  <a:defRPr sz="933" spc="0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sz="933" spc="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sz="933" spc="0">
                <a:solidFill>
                  <a:schemeClr val="tx2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sz="933" spc="0">
                <a:solidFill>
                  <a:schemeClr val="tx2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  <a:defRPr sz="933" cap="none" spc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Footnote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986C3241-3A81-3347-A544-84B49E9366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54055" y="6142138"/>
            <a:ext cx="1288312" cy="4294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5556FF2-F700-0547-8B32-7CBE3F47B9CE}"/>
              </a:ext>
            </a:extLst>
          </p:cNvPr>
          <p:cNvSpPr txBox="1"/>
          <p:nvPr userDrawn="1"/>
        </p:nvSpPr>
        <p:spPr>
          <a:xfrm>
            <a:off x="609599" y="6305463"/>
            <a:ext cx="238379" cy="182879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lstStyle/>
          <a:p>
            <a:pPr algn="l"/>
            <a:fld id="{BBD9B092-79D0-8449-9E8D-D502504414E3}" type="slidenum">
              <a:rPr lang="en-US" sz="1067" spc="-27" baseline="0" smtClean="0">
                <a:solidFill>
                  <a:schemeClr val="bg1"/>
                </a:solidFill>
              </a:rPr>
              <a:pPr algn="l"/>
              <a:t>‹#›</a:t>
            </a:fld>
            <a:endParaRPr lang="en-US" sz="1067" spc="-27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534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4-Ch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CB30A8CC-7D95-DA47-A1A1-FA0D2D3DBFA7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6087036" y="778934"/>
            <a:ext cx="5234517" cy="5262033"/>
          </a:xfrm>
        </p:spPr>
        <p:txBody>
          <a:bodyPr/>
          <a:lstStyle>
            <a:lvl1pPr>
              <a:defRPr sz="12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CAFDC5C-B651-A24D-8915-0CDA0E9D08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4385" y="529167"/>
            <a:ext cx="3349049" cy="364067"/>
          </a:xfrm>
        </p:spPr>
        <p:txBody>
          <a:bodyPr>
            <a:noAutofit/>
          </a:bodyPr>
          <a:lstStyle>
            <a:lvl1pPr>
              <a:defRPr sz="1067" cap="all" spc="27" baseline="0">
                <a:solidFill>
                  <a:schemeClr val="tx1"/>
                </a:solidFill>
              </a:defRPr>
            </a:lvl1pPr>
            <a:lvl2pPr>
              <a:defRPr sz="1200" spc="27">
                <a:solidFill>
                  <a:schemeClr val="tx1"/>
                </a:solidFill>
              </a:defRPr>
            </a:lvl2pPr>
            <a:lvl3pPr>
              <a:defRPr sz="1200" cap="none" spc="27">
                <a:solidFill>
                  <a:schemeClr val="tx1"/>
                </a:solidFill>
              </a:defRPr>
            </a:lvl3pPr>
            <a:lvl4pPr>
              <a:defRPr sz="1200" spc="27">
                <a:solidFill>
                  <a:schemeClr val="tx1"/>
                </a:solidFill>
              </a:defRPr>
            </a:lvl4pPr>
            <a:lvl5pPr>
              <a:defRPr sz="1200" spc="27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SUBHEAD OR SECTION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4385" y="2127249"/>
            <a:ext cx="3349049" cy="364067"/>
          </a:xfrm>
        </p:spPr>
        <p:txBody>
          <a:bodyPr>
            <a:noAutofit/>
          </a:bodyPr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Page title lorem ipsum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1AFF54B1-DF55-9A4C-94E9-043EA061FD7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4386" y="2707343"/>
            <a:ext cx="3349049" cy="3078008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D7D179A-6EBB-3D4E-9AB5-411AFEE8857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5367" y="5785351"/>
            <a:ext cx="3348239" cy="365760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  <a:defRPr sz="933" spc="0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sz="933" spc="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sz="933" spc="0">
                <a:solidFill>
                  <a:schemeClr val="tx2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sz="933" spc="0">
                <a:solidFill>
                  <a:schemeClr val="tx2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  <a:defRPr sz="933" cap="none" spc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Footnote</a:t>
            </a:r>
          </a:p>
        </p:txBody>
      </p:sp>
    </p:spTree>
    <p:extLst>
      <p:ext uri="{BB962C8B-B14F-4D97-AF65-F5344CB8AC3E}">
        <p14:creationId xmlns:p14="http://schemas.microsoft.com/office/powerpoint/2010/main" val="2890519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ta 5-Char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CB30A8CC-7D95-DA47-A1A1-FA0D2D3DBFA7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6087037" y="1743789"/>
            <a:ext cx="5509044" cy="337042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CAFDC5C-B651-A24D-8915-0CDA0E9D08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4385" y="529167"/>
            <a:ext cx="3349049" cy="364067"/>
          </a:xfrm>
        </p:spPr>
        <p:txBody>
          <a:bodyPr>
            <a:noAutofit/>
          </a:bodyPr>
          <a:lstStyle>
            <a:lvl1pPr>
              <a:defRPr sz="1067" cap="all" spc="27" baseline="0">
                <a:solidFill>
                  <a:schemeClr val="bg1"/>
                </a:solidFill>
              </a:defRPr>
            </a:lvl1pPr>
            <a:lvl2pPr>
              <a:defRPr sz="1200" spc="27">
                <a:solidFill>
                  <a:schemeClr val="tx1"/>
                </a:solidFill>
              </a:defRPr>
            </a:lvl2pPr>
            <a:lvl3pPr>
              <a:defRPr sz="1200" cap="none" spc="27">
                <a:solidFill>
                  <a:schemeClr val="tx1"/>
                </a:solidFill>
              </a:defRPr>
            </a:lvl3pPr>
            <a:lvl4pPr>
              <a:defRPr sz="1200" spc="27">
                <a:solidFill>
                  <a:schemeClr val="tx1"/>
                </a:solidFill>
              </a:defRPr>
            </a:lvl4pPr>
            <a:lvl5pPr>
              <a:defRPr sz="1200" spc="27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SUBHEAD OR SECTION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4385" y="2127249"/>
            <a:ext cx="3349049" cy="364067"/>
          </a:xfrm>
        </p:spPr>
        <p:txBody>
          <a:bodyPr>
            <a:noAutofit/>
          </a:bodyPr>
          <a:lstStyle>
            <a:lvl1pPr>
              <a:defRPr sz="24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Page title lorem ipsum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1AFF54B1-DF55-9A4C-94E9-043EA061FD7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4386" y="2707343"/>
            <a:ext cx="3349049" cy="3078008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D7D179A-6EBB-3D4E-9AB5-411AFEE8857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5367" y="5785351"/>
            <a:ext cx="3348239" cy="365760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  <a:defRPr sz="933" spc="0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sz="933" spc="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sz="933" spc="0">
                <a:solidFill>
                  <a:schemeClr val="tx2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sz="933" spc="0">
                <a:solidFill>
                  <a:schemeClr val="tx2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  <a:defRPr sz="933" cap="none" spc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Footnote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986C3241-3A81-3347-A544-84B49E9366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54055" y="6142138"/>
            <a:ext cx="1288312" cy="4294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5556FF2-F700-0547-8B32-7CBE3F47B9CE}"/>
              </a:ext>
            </a:extLst>
          </p:cNvPr>
          <p:cNvSpPr txBox="1"/>
          <p:nvPr userDrawn="1"/>
        </p:nvSpPr>
        <p:spPr>
          <a:xfrm>
            <a:off x="609599" y="6305463"/>
            <a:ext cx="238379" cy="182879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lstStyle/>
          <a:p>
            <a:pPr algn="l"/>
            <a:fld id="{BBD9B092-79D0-8449-9E8D-D502504414E3}" type="slidenum">
              <a:rPr lang="en-US" sz="1067" spc="-27" baseline="0" smtClean="0">
                <a:solidFill>
                  <a:schemeClr val="bg1"/>
                </a:solidFill>
              </a:rPr>
              <a:pPr algn="l"/>
              <a:t>‹#›</a:t>
            </a:fld>
            <a:endParaRPr lang="en-US" sz="1067" spc="-27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202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6-Ch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CB30A8CC-7D95-DA47-A1A1-FA0D2D3DBFA7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6087036" y="1743789"/>
            <a:ext cx="5499597" cy="3370423"/>
          </a:xfrm>
        </p:spPr>
        <p:txBody>
          <a:bodyPr/>
          <a:lstStyle>
            <a:lvl1pPr>
              <a:defRPr sz="12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CAFDC5C-B651-A24D-8915-0CDA0E9D08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4385" y="529167"/>
            <a:ext cx="3349049" cy="364067"/>
          </a:xfrm>
        </p:spPr>
        <p:txBody>
          <a:bodyPr>
            <a:noAutofit/>
          </a:bodyPr>
          <a:lstStyle>
            <a:lvl1pPr>
              <a:defRPr sz="1067" cap="all" spc="27" baseline="0">
                <a:solidFill>
                  <a:schemeClr val="tx1"/>
                </a:solidFill>
              </a:defRPr>
            </a:lvl1pPr>
            <a:lvl2pPr>
              <a:defRPr sz="1200" spc="27">
                <a:solidFill>
                  <a:schemeClr val="tx1"/>
                </a:solidFill>
              </a:defRPr>
            </a:lvl2pPr>
            <a:lvl3pPr>
              <a:defRPr sz="1200" cap="none" spc="27">
                <a:solidFill>
                  <a:schemeClr val="tx1"/>
                </a:solidFill>
              </a:defRPr>
            </a:lvl3pPr>
            <a:lvl4pPr>
              <a:defRPr sz="1200" spc="27">
                <a:solidFill>
                  <a:schemeClr val="tx1"/>
                </a:solidFill>
              </a:defRPr>
            </a:lvl4pPr>
            <a:lvl5pPr>
              <a:defRPr sz="1200" spc="27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SUBHEAD OR SECTION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4385" y="2127249"/>
            <a:ext cx="3349049" cy="364067"/>
          </a:xfrm>
        </p:spPr>
        <p:txBody>
          <a:bodyPr>
            <a:noAutofit/>
          </a:bodyPr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Page title lorem ipsum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1AFF54B1-DF55-9A4C-94E9-043EA061FD7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4386" y="2707343"/>
            <a:ext cx="3349049" cy="3078008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D7D179A-6EBB-3D4E-9AB5-411AFEE8857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5367" y="5785351"/>
            <a:ext cx="3348239" cy="365760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  <a:defRPr sz="933" spc="0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sz="933" spc="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sz="933" spc="0">
                <a:solidFill>
                  <a:schemeClr val="tx2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sz="933" spc="0">
                <a:solidFill>
                  <a:schemeClr val="tx2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  <a:defRPr sz="933" cap="none" spc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Footnote</a:t>
            </a:r>
          </a:p>
        </p:txBody>
      </p:sp>
    </p:spTree>
    <p:extLst>
      <p:ext uri="{BB962C8B-B14F-4D97-AF65-F5344CB8AC3E}">
        <p14:creationId xmlns:p14="http://schemas.microsoft.com/office/powerpoint/2010/main" val="185145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ntr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4384" y="1851158"/>
            <a:ext cx="6431416" cy="298636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9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Page title lorem ipsum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02BDFAEB-D200-1E4B-B6E9-AF7476772C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9105" y="268052"/>
            <a:ext cx="2645920" cy="88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19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7-Tab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CAFDC5C-B651-A24D-8915-0CDA0E9D08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4385" y="529167"/>
            <a:ext cx="3349049" cy="364067"/>
          </a:xfrm>
        </p:spPr>
        <p:txBody>
          <a:bodyPr>
            <a:noAutofit/>
          </a:bodyPr>
          <a:lstStyle>
            <a:lvl1pPr>
              <a:defRPr sz="1067" cap="all" spc="27" baseline="0">
                <a:solidFill>
                  <a:schemeClr val="tx1"/>
                </a:solidFill>
              </a:defRPr>
            </a:lvl1pPr>
            <a:lvl2pPr>
              <a:defRPr sz="1200" spc="27">
                <a:solidFill>
                  <a:schemeClr val="tx1"/>
                </a:solidFill>
              </a:defRPr>
            </a:lvl2pPr>
            <a:lvl3pPr>
              <a:defRPr sz="1200" cap="none" spc="27">
                <a:solidFill>
                  <a:schemeClr val="tx1"/>
                </a:solidFill>
              </a:defRPr>
            </a:lvl3pPr>
            <a:lvl4pPr>
              <a:defRPr sz="1200" spc="27">
                <a:solidFill>
                  <a:schemeClr val="tx1"/>
                </a:solidFill>
              </a:defRPr>
            </a:lvl4pPr>
            <a:lvl5pPr>
              <a:defRPr sz="1200" spc="27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SUBHEAD OR SECTION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4385" y="2127249"/>
            <a:ext cx="3349049" cy="364067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Page title lorem ipsum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1AFF54B1-DF55-9A4C-94E9-043EA061FD7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4386" y="2707343"/>
            <a:ext cx="3349049" cy="3078008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D7D179A-6EBB-3D4E-9AB5-411AFEE8857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5367" y="5785351"/>
            <a:ext cx="3348239" cy="365760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  <a:defRPr sz="933" spc="0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sz="933" spc="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sz="933" spc="0">
                <a:solidFill>
                  <a:schemeClr val="tx2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sz="933" spc="0">
                <a:solidFill>
                  <a:schemeClr val="tx2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  <a:defRPr sz="933" cap="none" spc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Footnote</a:t>
            </a:r>
          </a:p>
        </p:txBody>
      </p:sp>
      <p:sp>
        <p:nvSpPr>
          <p:cNvPr id="9" name="Table Placeholder 8">
            <a:extLst>
              <a:ext uri="{FF2B5EF4-FFF2-40B4-BE49-F238E27FC236}">
                <a16:creationId xmlns:a16="http://schemas.microsoft.com/office/drawing/2014/main" id="{94771544-442D-A042-BF4A-D18D555AB6DC}"/>
              </a:ext>
            </a:extLst>
          </p:cNvPr>
          <p:cNvSpPr>
            <a:spLocks noGrp="1"/>
          </p:cNvSpPr>
          <p:nvPr>
            <p:ph type="tbl" sz="quarter" idx="18"/>
          </p:nvPr>
        </p:nvSpPr>
        <p:spPr>
          <a:xfrm>
            <a:off x="4290204" y="1449238"/>
            <a:ext cx="7296429" cy="462883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33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8-Tab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CAFDC5C-B651-A24D-8915-0CDA0E9D08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4385" y="529167"/>
            <a:ext cx="3349049" cy="364067"/>
          </a:xfrm>
        </p:spPr>
        <p:txBody>
          <a:bodyPr>
            <a:noAutofit/>
          </a:bodyPr>
          <a:lstStyle>
            <a:lvl1pPr>
              <a:defRPr sz="1067" cap="all" spc="27" baseline="0">
                <a:solidFill>
                  <a:schemeClr val="tx1"/>
                </a:solidFill>
              </a:defRPr>
            </a:lvl1pPr>
            <a:lvl2pPr>
              <a:defRPr sz="1200" spc="27">
                <a:solidFill>
                  <a:schemeClr val="tx1"/>
                </a:solidFill>
              </a:defRPr>
            </a:lvl2pPr>
            <a:lvl3pPr>
              <a:defRPr sz="1200" cap="none" spc="27">
                <a:solidFill>
                  <a:schemeClr val="tx1"/>
                </a:solidFill>
              </a:defRPr>
            </a:lvl3pPr>
            <a:lvl4pPr>
              <a:defRPr sz="1200" spc="27">
                <a:solidFill>
                  <a:schemeClr val="tx1"/>
                </a:solidFill>
              </a:defRPr>
            </a:lvl4pPr>
            <a:lvl5pPr>
              <a:defRPr sz="1200" spc="27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SUBHEAD OR SECTION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4385" y="2127249"/>
            <a:ext cx="3349049" cy="364067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Page title lorem ipsum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1AFF54B1-DF55-9A4C-94E9-043EA061FD7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4386" y="2707343"/>
            <a:ext cx="3349049" cy="3078008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D7D179A-6EBB-3D4E-9AB5-411AFEE8857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5367" y="5785351"/>
            <a:ext cx="3348239" cy="365760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  <a:defRPr sz="933" spc="0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sz="933" spc="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sz="933" spc="0">
                <a:solidFill>
                  <a:schemeClr val="tx2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sz="933" spc="0">
                <a:solidFill>
                  <a:schemeClr val="tx2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  <a:defRPr sz="933" cap="none" spc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Footnote</a:t>
            </a:r>
          </a:p>
        </p:txBody>
      </p:sp>
      <p:sp>
        <p:nvSpPr>
          <p:cNvPr id="9" name="Table Placeholder 8">
            <a:extLst>
              <a:ext uri="{FF2B5EF4-FFF2-40B4-BE49-F238E27FC236}">
                <a16:creationId xmlns:a16="http://schemas.microsoft.com/office/drawing/2014/main" id="{94771544-442D-A042-BF4A-D18D555AB6DC}"/>
              </a:ext>
            </a:extLst>
          </p:cNvPr>
          <p:cNvSpPr>
            <a:spLocks noGrp="1"/>
          </p:cNvSpPr>
          <p:nvPr>
            <p:ph type="tbl" sz="quarter" idx="18"/>
          </p:nvPr>
        </p:nvSpPr>
        <p:spPr>
          <a:xfrm>
            <a:off x="7072679" y="1449238"/>
            <a:ext cx="4513955" cy="462883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56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9-Percentag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CAFDC5C-B651-A24D-8915-0CDA0E9D08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4383" y="529167"/>
            <a:ext cx="4628976" cy="364067"/>
          </a:xfrm>
        </p:spPr>
        <p:txBody>
          <a:bodyPr>
            <a:noAutofit/>
          </a:bodyPr>
          <a:lstStyle>
            <a:lvl1pPr>
              <a:defRPr sz="1067" cap="all" spc="27" baseline="0">
                <a:solidFill>
                  <a:schemeClr val="tx1"/>
                </a:solidFill>
              </a:defRPr>
            </a:lvl1pPr>
            <a:lvl2pPr>
              <a:defRPr sz="1200" spc="27">
                <a:solidFill>
                  <a:schemeClr val="tx1"/>
                </a:solidFill>
              </a:defRPr>
            </a:lvl2pPr>
            <a:lvl3pPr>
              <a:defRPr sz="1200" cap="none" spc="27">
                <a:solidFill>
                  <a:schemeClr val="tx1"/>
                </a:solidFill>
              </a:defRPr>
            </a:lvl3pPr>
            <a:lvl4pPr>
              <a:defRPr sz="1200" spc="27">
                <a:solidFill>
                  <a:schemeClr val="tx1"/>
                </a:solidFill>
              </a:defRPr>
            </a:lvl4pPr>
            <a:lvl5pPr>
              <a:defRPr sz="1200" spc="27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SUBHEAD OR SECTION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4383" y="912064"/>
            <a:ext cx="4628976" cy="364067"/>
          </a:xfrm>
        </p:spPr>
        <p:txBody>
          <a:bodyPr>
            <a:noAutofit/>
          </a:bodyPr>
          <a:lstStyle/>
          <a:p>
            <a:r>
              <a:rPr lang="en-US" dirty="0"/>
              <a:t>Page title lorem ipsum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1AFF54B1-DF55-9A4C-94E9-043EA061FD7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4384" y="1860333"/>
            <a:ext cx="4628976" cy="2315775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/>
            </a:lvl1pPr>
            <a:lvl5pPr>
              <a:spcAft>
                <a:spcPts val="0"/>
              </a:spcAft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4EBD20E-4609-8548-8122-0E74C70F5B0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5367" y="4176185"/>
            <a:ext cx="3822861" cy="1974849"/>
          </a:xfrm>
        </p:spPr>
        <p:txBody>
          <a:bodyPr/>
          <a:lstStyle>
            <a:lvl1pPr>
              <a:defRPr sz="13333" spc="-200">
                <a:solidFill>
                  <a:schemeClr val="accent1"/>
                </a:solidFill>
              </a:defRPr>
            </a:lvl1pPr>
            <a:lvl2pPr>
              <a:defRPr sz="13333">
                <a:solidFill>
                  <a:schemeClr val="accent1"/>
                </a:solidFill>
              </a:defRPr>
            </a:lvl2pPr>
            <a:lvl3pPr>
              <a:defRPr sz="13333">
                <a:solidFill>
                  <a:schemeClr val="accent1"/>
                </a:solidFill>
              </a:defRPr>
            </a:lvl3pPr>
            <a:lvl4pPr>
              <a:defRPr sz="13333">
                <a:solidFill>
                  <a:schemeClr val="accent1"/>
                </a:solidFill>
              </a:defRPr>
            </a:lvl4pPr>
            <a:lvl5pPr>
              <a:defRPr sz="13333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00%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9533A9F-E326-CB46-B011-C31CDC7EE92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04822" y="4601633"/>
            <a:ext cx="1423119" cy="1549400"/>
          </a:xfrm>
        </p:spPr>
        <p:txBody>
          <a:bodyPr/>
          <a:lstStyle>
            <a:lvl1pPr>
              <a:defRPr sz="1067" b="1"/>
            </a:lvl1pPr>
            <a:lvl2pPr marL="0" indent="0">
              <a:buNone/>
              <a:defRPr sz="1067" b="0"/>
            </a:lvl2pPr>
            <a:lvl3pPr marL="0" indent="0">
              <a:buNone/>
              <a:defRPr sz="1067" b="0"/>
            </a:lvl3pPr>
            <a:lvl4pPr marL="0" indent="0">
              <a:buNone/>
              <a:defRPr sz="1067" b="0"/>
            </a:lvl4pPr>
            <a:lvl5pPr marL="0" indent="0">
              <a:spcBef>
                <a:spcPts val="0"/>
              </a:spcBef>
              <a:buFont typeface="Arial" panose="020B0604020202020204" pitchFamily="34" charset="0"/>
              <a:buNone/>
              <a:defRPr sz="1067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C6FF2DEE-DC1F-B243-8E54-0FDB37146A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54055" y="6142138"/>
            <a:ext cx="1288312" cy="42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4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11-Percentag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CAFDC5C-B651-A24D-8915-0CDA0E9D08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4383" y="529167"/>
            <a:ext cx="4628976" cy="364067"/>
          </a:xfrm>
        </p:spPr>
        <p:txBody>
          <a:bodyPr>
            <a:noAutofit/>
          </a:bodyPr>
          <a:lstStyle>
            <a:lvl1pPr>
              <a:defRPr sz="1067" cap="all" spc="27" baseline="0">
                <a:solidFill>
                  <a:schemeClr val="tx1"/>
                </a:solidFill>
              </a:defRPr>
            </a:lvl1pPr>
            <a:lvl2pPr>
              <a:defRPr sz="1200" spc="27">
                <a:solidFill>
                  <a:schemeClr val="tx1"/>
                </a:solidFill>
              </a:defRPr>
            </a:lvl2pPr>
            <a:lvl3pPr>
              <a:defRPr sz="1200" cap="none" spc="27">
                <a:solidFill>
                  <a:schemeClr val="tx1"/>
                </a:solidFill>
              </a:defRPr>
            </a:lvl3pPr>
            <a:lvl4pPr>
              <a:defRPr sz="1200" spc="27">
                <a:solidFill>
                  <a:schemeClr val="tx1"/>
                </a:solidFill>
              </a:defRPr>
            </a:lvl4pPr>
            <a:lvl5pPr>
              <a:defRPr sz="1200" spc="27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SUBHEAD OR SECTION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4383" y="912064"/>
            <a:ext cx="4628976" cy="364067"/>
          </a:xfrm>
        </p:spPr>
        <p:txBody>
          <a:bodyPr>
            <a:noAutofit/>
          </a:bodyPr>
          <a:lstStyle/>
          <a:p>
            <a:r>
              <a:rPr lang="en-US" dirty="0"/>
              <a:t>Page title lorem ipsum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1AFF54B1-DF55-9A4C-94E9-043EA061FD7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4384" y="1860333"/>
            <a:ext cx="4628976" cy="2315775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/>
            </a:lvl1pPr>
            <a:lvl5pPr>
              <a:spcAft>
                <a:spcPts val="0"/>
              </a:spcAft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4EBD20E-4609-8548-8122-0E74C70F5B0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01136" y="1651230"/>
            <a:ext cx="4686480" cy="1974849"/>
          </a:xfrm>
        </p:spPr>
        <p:txBody>
          <a:bodyPr/>
          <a:lstStyle>
            <a:lvl1pPr>
              <a:defRPr sz="17333" spc="-200">
                <a:solidFill>
                  <a:schemeClr val="accent2"/>
                </a:solidFill>
              </a:defRPr>
            </a:lvl1pPr>
            <a:lvl2pPr>
              <a:defRPr sz="13333">
                <a:solidFill>
                  <a:schemeClr val="accent1"/>
                </a:solidFill>
              </a:defRPr>
            </a:lvl2pPr>
            <a:lvl3pPr>
              <a:defRPr sz="13333">
                <a:solidFill>
                  <a:schemeClr val="accent1"/>
                </a:solidFill>
              </a:defRPr>
            </a:lvl3pPr>
            <a:lvl4pPr>
              <a:defRPr sz="13333">
                <a:solidFill>
                  <a:schemeClr val="accent1"/>
                </a:solidFill>
              </a:defRPr>
            </a:lvl4pPr>
            <a:lvl5pPr>
              <a:defRPr sz="13333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00%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9533A9F-E326-CB46-B011-C31CDC7EE92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958643" y="4176107"/>
            <a:ext cx="3140013" cy="1549400"/>
          </a:xfrm>
        </p:spPr>
        <p:txBody>
          <a:bodyPr/>
          <a:lstStyle>
            <a:lvl1pPr>
              <a:defRPr sz="1067" b="1">
                <a:solidFill>
                  <a:schemeClr val="bg1"/>
                </a:solidFill>
              </a:defRPr>
            </a:lvl1pPr>
            <a:lvl2pPr marL="0" indent="0">
              <a:buNone/>
              <a:defRPr sz="1067" b="0">
                <a:solidFill>
                  <a:schemeClr val="bg1"/>
                </a:solidFill>
              </a:defRPr>
            </a:lvl2pPr>
            <a:lvl3pPr marL="0" indent="0">
              <a:buNone/>
              <a:defRPr sz="1067" b="0">
                <a:solidFill>
                  <a:schemeClr val="bg1"/>
                </a:solidFill>
              </a:defRPr>
            </a:lvl3pPr>
            <a:lvl4pPr marL="0" indent="0">
              <a:buNone/>
              <a:defRPr sz="1067" b="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 typeface="Arial" panose="020B0604020202020204" pitchFamily="34" charset="0"/>
              <a:buNone/>
              <a:defRPr sz="1067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C6FF2DEE-DC1F-B243-8E54-0FDB37146A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54055" y="6142138"/>
            <a:ext cx="1288312" cy="42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3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12-Percentag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CAFDC5C-B651-A24D-8915-0CDA0E9D08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4383" y="529167"/>
            <a:ext cx="4628976" cy="364067"/>
          </a:xfrm>
        </p:spPr>
        <p:txBody>
          <a:bodyPr>
            <a:noAutofit/>
          </a:bodyPr>
          <a:lstStyle>
            <a:lvl1pPr>
              <a:defRPr sz="1067" cap="all" spc="27" baseline="0">
                <a:solidFill>
                  <a:schemeClr val="tx1"/>
                </a:solidFill>
              </a:defRPr>
            </a:lvl1pPr>
            <a:lvl2pPr>
              <a:defRPr sz="1200" spc="27">
                <a:solidFill>
                  <a:schemeClr val="tx1"/>
                </a:solidFill>
              </a:defRPr>
            </a:lvl2pPr>
            <a:lvl3pPr>
              <a:defRPr sz="1200" cap="none" spc="27">
                <a:solidFill>
                  <a:schemeClr val="tx1"/>
                </a:solidFill>
              </a:defRPr>
            </a:lvl3pPr>
            <a:lvl4pPr>
              <a:defRPr sz="1200" spc="27">
                <a:solidFill>
                  <a:schemeClr val="tx1"/>
                </a:solidFill>
              </a:defRPr>
            </a:lvl4pPr>
            <a:lvl5pPr>
              <a:defRPr sz="1200" spc="27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SUBHEAD OR SECTION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4383" y="912064"/>
            <a:ext cx="4628976" cy="364067"/>
          </a:xfrm>
        </p:spPr>
        <p:txBody>
          <a:bodyPr>
            <a:noAutofit/>
          </a:bodyPr>
          <a:lstStyle/>
          <a:p>
            <a:r>
              <a:rPr lang="en-US" dirty="0"/>
              <a:t>Page title lorem ipsum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1AFF54B1-DF55-9A4C-94E9-043EA061FD7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4384" y="1860333"/>
            <a:ext cx="4628976" cy="1774264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/>
            </a:lvl1pPr>
            <a:lvl5pPr>
              <a:spcAft>
                <a:spcPts val="0"/>
              </a:spcAft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4EBD20E-4609-8548-8122-0E74C70F5B0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1852" y="3335548"/>
            <a:ext cx="5516171" cy="3057024"/>
          </a:xfrm>
        </p:spPr>
        <p:txBody>
          <a:bodyPr/>
          <a:lstStyle>
            <a:lvl1pPr>
              <a:defRPr sz="20000" spc="-200">
                <a:solidFill>
                  <a:schemeClr val="accent1"/>
                </a:solidFill>
              </a:defRPr>
            </a:lvl1pPr>
            <a:lvl2pPr>
              <a:defRPr sz="13333">
                <a:solidFill>
                  <a:schemeClr val="accent1"/>
                </a:solidFill>
              </a:defRPr>
            </a:lvl2pPr>
            <a:lvl3pPr>
              <a:defRPr sz="13333">
                <a:solidFill>
                  <a:schemeClr val="accent1"/>
                </a:solidFill>
              </a:defRPr>
            </a:lvl3pPr>
            <a:lvl4pPr>
              <a:defRPr sz="13333">
                <a:solidFill>
                  <a:schemeClr val="accent1"/>
                </a:solidFill>
              </a:defRPr>
            </a:lvl4pPr>
            <a:lvl5pPr>
              <a:defRPr sz="13333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00%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9533A9F-E326-CB46-B011-C31CDC7EE92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018022" y="4003577"/>
            <a:ext cx="1423119" cy="1549400"/>
          </a:xfrm>
        </p:spPr>
        <p:txBody>
          <a:bodyPr/>
          <a:lstStyle>
            <a:lvl1pPr>
              <a:defRPr sz="1067" b="1"/>
            </a:lvl1pPr>
            <a:lvl2pPr marL="0" indent="0">
              <a:buNone/>
              <a:defRPr sz="1067" b="0"/>
            </a:lvl2pPr>
            <a:lvl3pPr marL="0" indent="0">
              <a:buNone/>
              <a:defRPr sz="1067" b="0"/>
            </a:lvl3pPr>
            <a:lvl4pPr marL="0" indent="0">
              <a:buNone/>
              <a:defRPr sz="1067" b="0"/>
            </a:lvl4pPr>
            <a:lvl5pPr marL="0" indent="0">
              <a:spcBef>
                <a:spcPts val="0"/>
              </a:spcBef>
              <a:buFont typeface="Arial" panose="020B0604020202020204" pitchFamily="34" charset="0"/>
              <a:buNone/>
              <a:defRPr sz="1067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C6FF2DEE-DC1F-B243-8E54-0FDB37146A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54055" y="6142138"/>
            <a:ext cx="1288312" cy="42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82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CAFDC5C-B651-A24D-8915-0CDA0E9D08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4384" y="529167"/>
            <a:ext cx="10978017" cy="364067"/>
          </a:xfrm>
        </p:spPr>
        <p:txBody>
          <a:bodyPr>
            <a:noAutofit/>
          </a:bodyPr>
          <a:lstStyle>
            <a:lvl1pPr>
              <a:defRPr sz="1067" cap="all" spc="27" baseline="0">
                <a:solidFill>
                  <a:schemeClr val="tx1"/>
                </a:solidFill>
              </a:defRPr>
            </a:lvl1pPr>
            <a:lvl2pPr>
              <a:defRPr sz="1200" spc="27">
                <a:solidFill>
                  <a:schemeClr val="tx1"/>
                </a:solidFill>
              </a:defRPr>
            </a:lvl2pPr>
            <a:lvl3pPr>
              <a:defRPr sz="1200" cap="none" spc="27">
                <a:solidFill>
                  <a:schemeClr val="tx1"/>
                </a:solidFill>
              </a:defRPr>
            </a:lvl3pPr>
            <a:lvl4pPr>
              <a:defRPr sz="1200" spc="27">
                <a:solidFill>
                  <a:schemeClr val="tx1"/>
                </a:solidFill>
              </a:defRPr>
            </a:lvl4pPr>
            <a:lvl5pPr>
              <a:defRPr sz="1200" spc="27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SUBHEAD OR SECTION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4383" y="1060731"/>
            <a:ext cx="4628976" cy="364067"/>
          </a:xfrm>
        </p:spPr>
        <p:txBody>
          <a:bodyPr anchor="b" anchorCtr="0">
            <a:noAutofit/>
          </a:bodyPr>
          <a:lstStyle>
            <a:lvl1pPr>
              <a:defRPr sz="1467"/>
            </a:lvl1pPr>
          </a:lstStyle>
          <a:p>
            <a:r>
              <a:rPr lang="en-US" dirty="0"/>
              <a:t>Page title lorem ipsum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1AFF54B1-DF55-9A4C-94E9-043EA061FD7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4383" y="1477434"/>
            <a:ext cx="4628976" cy="1237012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D7D179A-6EBB-3D4E-9AB5-411AFEE8857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5367" y="5785351"/>
            <a:ext cx="5207119" cy="365760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  <a:defRPr sz="933" spc="0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sz="933" spc="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sz="933" spc="0">
                <a:solidFill>
                  <a:schemeClr val="tx2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sz="933" spc="0">
                <a:solidFill>
                  <a:schemeClr val="tx2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  <a:defRPr sz="933" cap="none" spc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Footnote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41402B-87F7-4548-9051-844F261ECA54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05367" y="2749551"/>
            <a:ext cx="10971816" cy="26310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30372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CAFDC5C-B651-A24D-8915-0CDA0E9D08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4383" y="529167"/>
            <a:ext cx="4538135" cy="364067"/>
          </a:xfrm>
        </p:spPr>
        <p:txBody>
          <a:bodyPr>
            <a:noAutofit/>
          </a:bodyPr>
          <a:lstStyle>
            <a:lvl1pPr>
              <a:defRPr sz="1067" cap="all" spc="27" baseline="0">
                <a:solidFill>
                  <a:schemeClr val="tx1"/>
                </a:solidFill>
              </a:defRPr>
            </a:lvl1pPr>
            <a:lvl2pPr>
              <a:defRPr sz="1200" spc="27">
                <a:solidFill>
                  <a:schemeClr val="tx1"/>
                </a:solidFill>
              </a:defRPr>
            </a:lvl2pPr>
            <a:lvl3pPr>
              <a:defRPr sz="1200" cap="none" spc="27">
                <a:solidFill>
                  <a:schemeClr val="tx1"/>
                </a:solidFill>
              </a:defRPr>
            </a:lvl3pPr>
            <a:lvl4pPr>
              <a:defRPr sz="1200" spc="27">
                <a:solidFill>
                  <a:schemeClr val="tx1"/>
                </a:solidFill>
              </a:defRPr>
            </a:lvl4pPr>
            <a:lvl5pPr>
              <a:defRPr sz="1200" spc="27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SUBHEAD OR SECTION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4384" y="912064"/>
            <a:ext cx="4535977" cy="364067"/>
          </a:xfrm>
        </p:spPr>
        <p:txBody>
          <a:bodyPr>
            <a:noAutofit/>
          </a:bodyPr>
          <a:lstStyle/>
          <a:p>
            <a:r>
              <a:rPr lang="en-US" dirty="0"/>
              <a:t>Page title lorem ipsum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1FA705-5B14-3747-8B3F-F5CED15BE95B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05366" y="1858048"/>
            <a:ext cx="5207119" cy="2256752"/>
          </a:xfrm>
        </p:spPr>
        <p:txBody>
          <a:bodyPr/>
          <a:lstStyle>
            <a:lvl1pPr>
              <a:spcBef>
                <a:spcPts val="0"/>
              </a:spcBef>
              <a:defRPr/>
            </a:lvl1pPr>
            <a:lvl5pPr>
              <a:spcBef>
                <a:spcPts val="667"/>
              </a:spcBef>
              <a:spcAft>
                <a:spcPts val="0"/>
              </a:spcAft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1AD19CF-EEE5-7845-915A-ADAB579E1C29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04383" y="5016024"/>
            <a:ext cx="2772801" cy="956825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67"/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067"/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1067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067"/>
            </a:lvl4pPr>
            <a:lvl5pPr>
              <a:spcBef>
                <a:spcPts val="0"/>
              </a:spcBef>
              <a:spcAft>
                <a:spcPts val="0"/>
              </a:spcAft>
              <a:defRPr sz="1067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72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CAFDC5C-B651-A24D-8915-0CDA0E9D08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4383" y="529167"/>
            <a:ext cx="4538135" cy="364067"/>
          </a:xfrm>
        </p:spPr>
        <p:txBody>
          <a:bodyPr>
            <a:noAutofit/>
          </a:bodyPr>
          <a:lstStyle>
            <a:lvl1pPr>
              <a:defRPr sz="1067" cap="all" spc="27" baseline="0">
                <a:solidFill>
                  <a:schemeClr val="tx1"/>
                </a:solidFill>
              </a:defRPr>
            </a:lvl1pPr>
            <a:lvl2pPr>
              <a:defRPr sz="1200" spc="27">
                <a:solidFill>
                  <a:schemeClr val="tx1"/>
                </a:solidFill>
              </a:defRPr>
            </a:lvl2pPr>
            <a:lvl3pPr>
              <a:defRPr sz="1200" cap="none" spc="27">
                <a:solidFill>
                  <a:schemeClr val="tx1"/>
                </a:solidFill>
              </a:defRPr>
            </a:lvl3pPr>
            <a:lvl4pPr>
              <a:defRPr sz="1200" spc="27">
                <a:solidFill>
                  <a:schemeClr val="tx1"/>
                </a:solidFill>
              </a:defRPr>
            </a:lvl4pPr>
            <a:lvl5pPr>
              <a:defRPr sz="1200" spc="27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SUBHEAD OR SECTION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4384" y="912064"/>
            <a:ext cx="4535977" cy="364067"/>
          </a:xfrm>
        </p:spPr>
        <p:txBody>
          <a:bodyPr>
            <a:noAutofit/>
          </a:bodyPr>
          <a:lstStyle/>
          <a:p>
            <a:r>
              <a:rPr lang="en-US" dirty="0"/>
              <a:t>Page title lorem ipsum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D7D179A-6EBB-3D4E-9AB5-411AFEE8857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5367" y="5785351"/>
            <a:ext cx="5207119" cy="365760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  <a:defRPr sz="933" spc="0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sz="933" spc="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sz="933" spc="0">
                <a:solidFill>
                  <a:schemeClr val="tx2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sz="933" spc="0">
                <a:solidFill>
                  <a:schemeClr val="tx2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  <a:defRPr sz="933" cap="none" spc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Footnote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1FA705-5B14-3747-8B3F-F5CED15BE95B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05367" y="2063262"/>
            <a:ext cx="4538133" cy="3722253"/>
          </a:xfrm>
        </p:spPr>
        <p:txBody>
          <a:bodyPr/>
          <a:lstStyle>
            <a:lvl1pPr>
              <a:spcBef>
                <a:spcPts val="0"/>
              </a:spcBef>
              <a:defRPr/>
            </a:lvl1pPr>
            <a:lvl5pPr>
              <a:spcBef>
                <a:spcPts val="667"/>
              </a:spcBef>
              <a:spcAft>
                <a:spcPts val="0"/>
              </a:spcAft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1AD19CF-EEE5-7845-915A-ADAB579E1C29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142891" y="2063099"/>
            <a:ext cx="4548653" cy="3722253"/>
          </a:xfrm>
        </p:spPr>
        <p:txBody>
          <a:bodyPr/>
          <a:lstStyle>
            <a:lvl1pPr>
              <a:spcBef>
                <a:spcPts val="0"/>
              </a:spcBef>
              <a:defRPr/>
            </a:lvl1pPr>
            <a:lvl5pPr>
              <a:spcAft>
                <a:spcPts val="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913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CAFDC5C-B651-A24D-8915-0CDA0E9D08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4383" y="529167"/>
            <a:ext cx="4538135" cy="364067"/>
          </a:xfrm>
        </p:spPr>
        <p:txBody>
          <a:bodyPr>
            <a:noAutofit/>
          </a:bodyPr>
          <a:lstStyle>
            <a:lvl1pPr>
              <a:defRPr sz="1067" cap="all" spc="27" baseline="0">
                <a:solidFill>
                  <a:schemeClr val="tx1"/>
                </a:solidFill>
              </a:defRPr>
            </a:lvl1pPr>
            <a:lvl2pPr>
              <a:defRPr sz="1200" spc="27">
                <a:solidFill>
                  <a:schemeClr val="tx1"/>
                </a:solidFill>
              </a:defRPr>
            </a:lvl2pPr>
            <a:lvl3pPr>
              <a:defRPr sz="1200" cap="none" spc="27">
                <a:solidFill>
                  <a:schemeClr val="tx1"/>
                </a:solidFill>
              </a:defRPr>
            </a:lvl3pPr>
            <a:lvl4pPr>
              <a:defRPr sz="1200" spc="27">
                <a:solidFill>
                  <a:schemeClr val="tx1"/>
                </a:solidFill>
              </a:defRPr>
            </a:lvl4pPr>
            <a:lvl5pPr>
              <a:defRPr sz="1200" spc="27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SUBHEAD OR SECTION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4384" y="912064"/>
            <a:ext cx="4535977" cy="364067"/>
          </a:xfrm>
        </p:spPr>
        <p:txBody>
          <a:bodyPr>
            <a:noAutofit/>
          </a:bodyPr>
          <a:lstStyle/>
          <a:p>
            <a:r>
              <a:rPr lang="en-US" dirty="0"/>
              <a:t>Page title lorem ipsum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D7D179A-6EBB-3D4E-9AB5-411AFEE8857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5367" y="5785351"/>
            <a:ext cx="5207119" cy="365760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  <a:defRPr sz="933" spc="0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sz="933" spc="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sz="933" spc="0">
                <a:solidFill>
                  <a:schemeClr val="tx2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sz="933" spc="0">
                <a:solidFill>
                  <a:schemeClr val="tx2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  <a:defRPr sz="933" cap="none" spc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Footnote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1FA705-5B14-3747-8B3F-F5CED15BE95B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05368" y="2063262"/>
            <a:ext cx="3186345" cy="3722253"/>
          </a:xfrm>
        </p:spPr>
        <p:txBody>
          <a:bodyPr/>
          <a:lstStyle>
            <a:lvl1pPr>
              <a:spcBef>
                <a:spcPts val="0"/>
              </a:spcBef>
              <a:spcAft>
                <a:spcPts val="933"/>
              </a:spcAft>
              <a:defRPr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spcBef>
                <a:spcPts val="667"/>
              </a:spcBef>
              <a:spcAft>
                <a:spcPts val="0"/>
              </a:spcAft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1AD19CF-EEE5-7845-915A-ADAB579E1C29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397080" y="2063099"/>
            <a:ext cx="3186345" cy="3722253"/>
          </a:xfrm>
        </p:spPr>
        <p:txBody>
          <a:bodyPr/>
          <a:lstStyle>
            <a:lvl1pPr>
              <a:spcBef>
                <a:spcPts val="0"/>
              </a:spcBef>
              <a:spcAft>
                <a:spcPts val="933"/>
              </a:spcAft>
              <a:defRPr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spcAft>
                <a:spcPts val="0"/>
              </a:spcAft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7EE5839-ABB6-1C4C-9133-43DD0B10A8DF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8188791" y="2063751"/>
            <a:ext cx="3187700" cy="3721600"/>
          </a:xfrm>
        </p:spPr>
        <p:txBody>
          <a:bodyPr/>
          <a:lstStyle>
            <a:lvl1pPr>
              <a:spcBef>
                <a:spcPts val="0"/>
              </a:spcBef>
              <a:spcAft>
                <a:spcPts val="933"/>
              </a:spcAft>
              <a:defRPr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spcAft>
                <a:spcPts val="0"/>
              </a:spcAft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139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CAFDC5C-B651-A24D-8915-0CDA0E9D08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4383" y="529167"/>
            <a:ext cx="4538135" cy="364067"/>
          </a:xfrm>
        </p:spPr>
        <p:txBody>
          <a:bodyPr>
            <a:noAutofit/>
          </a:bodyPr>
          <a:lstStyle>
            <a:lvl1pPr>
              <a:defRPr sz="1067" cap="all" spc="27" baseline="0">
                <a:solidFill>
                  <a:schemeClr val="tx1"/>
                </a:solidFill>
              </a:defRPr>
            </a:lvl1pPr>
            <a:lvl2pPr>
              <a:defRPr sz="1200" spc="27">
                <a:solidFill>
                  <a:schemeClr val="tx1"/>
                </a:solidFill>
              </a:defRPr>
            </a:lvl2pPr>
            <a:lvl3pPr>
              <a:defRPr sz="1200" cap="none" spc="27">
                <a:solidFill>
                  <a:schemeClr val="tx1"/>
                </a:solidFill>
              </a:defRPr>
            </a:lvl3pPr>
            <a:lvl4pPr>
              <a:defRPr sz="1200" spc="27">
                <a:solidFill>
                  <a:schemeClr val="tx1"/>
                </a:solidFill>
              </a:defRPr>
            </a:lvl4pPr>
            <a:lvl5pPr>
              <a:defRPr sz="1200" spc="27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SUBHEAD OR SECTION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4384" y="912064"/>
            <a:ext cx="4535977" cy="364067"/>
          </a:xfrm>
        </p:spPr>
        <p:txBody>
          <a:bodyPr>
            <a:noAutofit/>
          </a:bodyPr>
          <a:lstStyle/>
          <a:p>
            <a:r>
              <a:rPr lang="en-US" dirty="0"/>
              <a:t>Page title lorem ipsum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D7D179A-6EBB-3D4E-9AB5-411AFEE8857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5367" y="5785351"/>
            <a:ext cx="5207119" cy="365760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  <a:defRPr sz="933" spc="0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sz="933" spc="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sz="933" spc="0">
                <a:solidFill>
                  <a:schemeClr val="tx2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sz="933" spc="0">
                <a:solidFill>
                  <a:schemeClr val="tx2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  <a:defRPr sz="933" cap="none" spc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Footnote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1FA705-5B14-3747-8B3F-F5CED15BE95B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05368" y="2063262"/>
            <a:ext cx="2637705" cy="3722253"/>
          </a:xfrm>
        </p:spPr>
        <p:txBody>
          <a:bodyPr/>
          <a:lstStyle>
            <a:lvl1pPr>
              <a:spcBef>
                <a:spcPts val="0"/>
              </a:spcBef>
              <a:spcAft>
                <a:spcPts val="933"/>
              </a:spcAft>
              <a:defRPr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spcBef>
                <a:spcPts val="667"/>
              </a:spcBef>
              <a:spcAft>
                <a:spcPts val="0"/>
              </a:spcAft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1AD19CF-EEE5-7845-915A-ADAB579E1C29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3409528" y="2063099"/>
            <a:ext cx="2637705" cy="3722253"/>
          </a:xfrm>
        </p:spPr>
        <p:txBody>
          <a:bodyPr/>
          <a:lstStyle>
            <a:lvl1pPr>
              <a:spcBef>
                <a:spcPts val="0"/>
              </a:spcBef>
              <a:spcAft>
                <a:spcPts val="933"/>
              </a:spcAft>
              <a:defRPr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spcAft>
                <a:spcPts val="0"/>
              </a:spcAft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7EE5839-ABB6-1C4C-9133-43DD0B10A8DF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6213688" y="2063751"/>
            <a:ext cx="2637705" cy="3721600"/>
          </a:xfrm>
        </p:spPr>
        <p:txBody>
          <a:bodyPr/>
          <a:lstStyle>
            <a:lvl1pPr>
              <a:spcBef>
                <a:spcPts val="0"/>
              </a:spcBef>
              <a:spcAft>
                <a:spcPts val="933"/>
              </a:spcAft>
              <a:defRPr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spcAft>
                <a:spcPts val="0"/>
              </a:spcAft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B37B312-DAF3-BC46-AF3C-B379280F5F39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9021234" y="2063098"/>
            <a:ext cx="2637365" cy="3721599"/>
          </a:xfrm>
        </p:spPr>
        <p:txBody>
          <a:bodyPr/>
          <a:lstStyle>
            <a:lvl1pPr>
              <a:spcBef>
                <a:spcPts val="0"/>
              </a:spcBef>
              <a:defRPr/>
            </a:lvl1pPr>
            <a:lvl5pPr>
              <a:spcAft>
                <a:spcPts val="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44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46B8141-35FF-BD45-BB47-5F171C64C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2481634"/>
            <a:ext cx="4535253" cy="1850417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b="0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92CBF13-3C73-3F42-A963-A739AF916D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9105" y="268052"/>
            <a:ext cx="2645920" cy="881973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9FF5A8F-C6ED-4D4D-A2DA-C38D9F49F6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599" y="5600114"/>
            <a:ext cx="2278436" cy="1057929"/>
          </a:xfrm>
        </p:spPr>
        <p:txBody>
          <a:bodyPr/>
          <a:lstStyle>
            <a:lvl1pPr>
              <a:lnSpc>
                <a:spcPct val="100000"/>
              </a:lnSpc>
              <a:spcAft>
                <a:spcPts val="933"/>
              </a:spcAft>
              <a:defRPr sz="1200" b="1">
                <a:solidFill>
                  <a:schemeClr val="accent2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39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6AC1BE2-7984-3144-916E-D82CD1132BA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292081" y="529167"/>
            <a:ext cx="7315200" cy="5416772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CAFDC5C-B651-A24D-8915-0CDA0E9D08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4384" y="529167"/>
            <a:ext cx="3252509" cy="364067"/>
          </a:xfrm>
        </p:spPr>
        <p:txBody>
          <a:bodyPr>
            <a:noAutofit/>
          </a:bodyPr>
          <a:lstStyle>
            <a:lvl1pPr>
              <a:defRPr sz="1067" cap="all" spc="27" baseline="0">
                <a:solidFill>
                  <a:schemeClr val="tx1"/>
                </a:solidFill>
              </a:defRPr>
            </a:lvl1pPr>
            <a:lvl2pPr>
              <a:defRPr sz="1200" spc="27">
                <a:solidFill>
                  <a:schemeClr val="tx1"/>
                </a:solidFill>
              </a:defRPr>
            </a:lvl2pPr>
            <a:lvl3pPr>
              <a:defRPr sz="1200" cap="none" spc="27">
                <a:solidFill>
                  <a:schemeClr val="tx1"/>
                </a:solidFill>
              </a:defRPr>
            </a:lvl3pPr>
            <a:lvl4pPr>
              <a:defRPr sz="1200" spc="27">
                <a:solidFill>
                  <a:schemeClr val="tx1"/>
                </a:solidFill>
              </a:defRPr>
            </a:lvl4pPr>
            <a:lvl5pPr>
              <a:defRPr sz="1200" spc="27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SUBHEAD OR SECTION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4383" y="912063"/>
            <a:ext cx="3252509" cy="2311783"/>
          </a:xfrm>
        </p:spPr>
        <p:txBody>
          <a:bodyPr>
            <a:noAutofit/>
          </a:bodyPr>
          <a:lstStyle/>
          <a:p>
            <a:r>
              <a:rPr lang="en-US" dirty="0"/>
              <a:t>Page title lorem ipsum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1AFF54B1-DF55-9A4C-94E9-043EA061FD7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4383" y="4759569"/>
            <a:ext cx="3252509" cy="1186368"/>
          </a:xfrm>
        </p:spPr>
        <p:txBody>
          <a:bodyPr anchor="b" anchorCtr="0">
            <a:noAutofit/>
          </a:bodyPr>
          <a:lstStyle>
            <a:lvl1pPr>
              <a:spcAft>
                <a:spcPts val="0"/>
              </a:spcAft>
              <a:defRPr sz="1067" b="1"/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067"/>
            </a:lvl2pPr>
            <a:lvl3pPr>
              <a:spcBef>
                <a:spcPts val="0"/>
              </a:spcBef>
              <a:spcAft>
                <a:spcPts val="0"/>
              </a:spcAft>
              <a:defRPr sz="1067"/>
            </a:lvl3pPr>
            <a:lvl4pPr>
              <a:spcBef>
                <a:spcPts val="0"/>
              </a:spcBef>
              <a:spcAft>
                <a:spcPts val="0"/>
              </a:spcAft>
              <a:defRPr sz="1067"/>
            </a:lvl4pPr>
            <a:lvl5pPr marL="228594" indent="-228594">
              <a:buFont typeface="Arial" panose="020B0604020202020204" pitchFamily="34" charset="0"/>
              <a:buChar char="•"/>
              <a:defRPr sz="10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17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-by-Side Photo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6AC1BE2-7984-3144-916E-D82CD1132BA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4383" y="1400590"/>
            <a:ext cx="5491617" cy="3358981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CAFDC5C-B651-A24D-8915-0CDA0E9D08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4384" y="529167"/>
            <a:ext cx="3252509" cy="364067"/>
          </a:xfrm>
        </p:spPr>
        <p:txBody>
          <a:bodyPr>
            <a:noAutofit/>
          </a:bodyPr>
          <a:lstStyle>
            <a:lvl1pPr>
              <a:defRPr sz="1067" cap="all" spc="27" baseline="0">
                <a:solidFill>
                  <a:schemeClr val="tx1"/>
                </a:solidFill>
              </a:defRPr>
            </a:lvl1pPr>
            <a:lvl2pPr>
              <a:defRPr sz="1200" spc="27">
                <a:solidFill>
                  <a:schemeClr val="tx1"/>
                </a:solidFill>
              </a:defRPr>
            </a:lvl2pPr>
            <a:lvl3pPr>
              <a:defRPr sz="1200" cap="none" spc="27">
                <a:solidFill>
                  <a:schemeClr val="tx1"/>
                </a:solidFill>
              </a:defRPr>
            </a:lvl3pPr>
            <a:lvl4pPr>
              <a:defRPr sz="1200" spc="27">
                <a:solidFill>
                  <a:schemeClr val="tx1"/>
                </a:solidFill>
              </a:defRPr>
            </a:lvl4pPr>
            <a:lvl5pPr>
              <a:defRPr sz="1200" spc="27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SUBHEAD OR SECTION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1AFF54B1-DF55-9A4C-94E9-043EA061FD7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4382" y="4864227"/>
            <a:ext cx="5491617" cy="1186368"/>
          </a:xfrm>
        </p:spPr>
        <p:txBody>
          <a:bodyPr anchor="t" anchorCtr="0">
            <a:noAutofit/>
          </a:bodyPr>
          <a:lstStyle>
            <a:lvl1pPr>
              <a:spcAft>
                <a:spcPts val="0"/>
              </a:spcAft>
              <a:defRPr sz="1067" b="1"/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067"/>
            </a:lvl2pPr>
            <a:lvl3pPr>
              <a:spcBef>
                <a:spcPts val="0"/>
              </a:spcBef>
              <a:spcAft>
                <a:spcPts val="0"/>
              </a:spcAft>
              <a:defRPr sz="1067"/>
            </a:lvl3pPr>
            <a:lvl4pPr>
              <a:spcBef>
                <a:spcPts val="0"/>
              </a:spcBef>
              <a:spcAft>
                <a:spcPts val="0"/>
              </a:spcAft>
              <a:defRPr sz="1067"/>
            </a:lvl4pPr>
            <a:lvl5pPr marL="228594" indent="-228594">
              <a:buFont typeface="Arial" panose="020B0604020202020204" pitchFamily="34" charset="0"/>
              <a:buChar char="•"/>
              <a:defRPr sz="10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0CDE3764-4462-3748-B3D7-DD07FF15B96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90828" y="1400590"/>
            <a:ext cx="5491617" cy="3358981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9380E2-2218-1244-8411-63302DD60DA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90826" y="4864227"/>
            <a:ext cx="5491617" cy="1191683"/>
          </a:xfrm>
        </p:spPr>
        <p:txBody>
          <a:bodyPr anchor="t" anchorCtr="0"/>
          <a:lstStyle>
            <a:lvl1pPr>
              <a:spcAft>
                <a:spcPts val="0"/>
              </a:spcAft>
              <a:defRPr sz="1067" b="1"/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067"/>
            </a:lvl2pPr>
            <a:lvl3pPr>
              <a:defRPr sz="1067"/>
            </a:lvl3pPr>
            <a:lvl4pPr>
              <a:defRPr sz="1067"/>
            </a:lvl4pPr>
            <a:lvl5pPr>
              <a:defRPr sz="10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1087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/ Clos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4384" y="3197014"/>
            <a:ext cx="7720089" cy="2529981"/>
          </a:xfrm>
        </p:spPr>
        <p:txBody>
          <a:bodyPr>
            <a:noAutofit/>
          </a:bodyPr>
          <a:lstStyle>
            <a:lvl1pPr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Thank you.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73F1B54-51D8-3249-A805-52B36C744B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54055" y="6142138"/>
            <a:ext cx="1288312" cy="42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015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ck with Title-DO NOT US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46B8141-35FF-BD45-BB47-5F171C64C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8" y="1"/>
            <a:ext cx="10972799" cy="6433225"/>
          </a:xfrm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4000" b="0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95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ctions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CAFDC5C-B651-A24D-8915-0CDA0E9D08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4384" y="529167"/>
            <a:ext cx="10978017" cy="364067"/>
          </a:xfrm>
        </p:spPr>
        <p:txBody>
          <a:bodyPr>
            <a:noAutofit/>
          </a:bodyPr>
          <a:lstStyle>
            <a:lvl1pPr>
              <a:defRPr sz="1067" cap="all" spc="27" baseline="0">
                <a:solidFill>
                  <a:schemeClr val="tx1"/>
                </a:solidFill>
              </a:defRPr>
            </a:lvl1pPr>
            <a:lvl2pPr>
              <a:defRPr sz="1200" spc="27">
                <a:solidFill>
                  <a:schemeClr val="tx1"/>
                </a:solidFill>
              </a:defRPr>
            </a:lvl2pPr>
            <a:lvl3pPr>
              <a:defRPr sz="1200" cap="none" spc="27">
                <a:solidFill>
                  <a:schemeClr val="tx1"/>
                </a:solidFill>
              </a:defRPr>
            </a:lvl3pPr>
            <a:lvl4pPr>
              <a:defRPr sz="1200" spc="27">
                <a:solidFill>
                  <a:schemeClr val="tx1"/>
                </a:solidFill>
              </a:defRPr>
            </a:lvl4pPr>
            <a:lvl5pPr>
              <a:defRPr sz="1200" spc="27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SUBHEAD OR SECTION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4383" y="1858215"/>
            <a:ext cx="5207119" cy="3927136"/>
          </a:xfrm>
        </p:spPr>
        <p:txBody>
          <a:bodyPr>
            <a:noAutofit/>
          </a:bodyPr>
          <a:lstStyle/>
          <a:p>
            <a:r>
              <a:rPr lang="en-US" dirty="0"/>
              <a:t>Page title lorem ipsum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1AFF54B1-DF55-9A4C-94E9-043EA061FD7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59501" y="2127251"/>
            <a:ext cx="4533900" cy="365810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D7D179A-6EBB-3D4E-9AB5-411AFEE8857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5367" y="5785351"/>
            <a:ext cx="5207119" cy="365760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  <a:defRPr sz="933" spc="0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sz="933" spc="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sz="933" spc="0">
                <a:solidFill>
                  <a:schemeClr val="tx2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sz="933" spc="0">
                <a:solidFill>
                  <a:schemeClr val="tx2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  <a:defRPr sz="933" cap="none" spc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Footnote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C503D53-8D27-E448-9761-D5972DA6B231}"/>
              </a:ext>
            </a:extLst>
          </p:cNvPr>
          <p:cNvCxnSpPr>
            <a:cxnSpLocks/>
          </p:cNvCxnSpPr>
          <p:nvPr userDrawn="1"/>
        </p:nvCxnSpPr>
        <p:spPr>
          <a:xfrm>
            <a:off x="6159500" y="1911351"/>
            <a:ext cx="4521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942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838201" y="1295400"/>
            <a:ext cx="10515600" cy="4724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38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66230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0748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1065490" y="1143002"/>
            <a:ext cx="9527480" cy="2362201"/>
          </a:xfrm>
        </p:spPr>
        <p:txBody>
          <a:bodyPr/>
          <a:lstStyle>
            <a:lvl2pPr marL="742356" indent="-285521"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 rot="16200000">
            <a:off x="5448200" y="-4230310"/>
            <a:ext cx="533400" cy="92988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89681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2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46B8141-35FF-BD45-BB47-5F171C64C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2481634"/>
            <a:ext cx="4535253" cy="1850417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b="0" dirty="0">
                <a:solidFill>
                  <a:schemeClr val="accent1"/>
                </a:solidFill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92CBF13-3C73-3F42-A963-A739AF916D1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9105" y="268052"/>
            <a:ext cx="2645920" cy="881973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9FF5A8F-C6ED-4D4D-A2DA-C38D9F49F6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599" y="5600114"/>
            <a:ext cx="2278436" cy="1057929"/>
          </a:xfrm>
        </p:spPr>
        <p:txBody>
          <a:bodyPr/>
          <a:lstStyle>
            <a:lvl1pPr>
              <a:lnSpc>
                <a:spcPct val="100000"/>
              </a:lnSpc>
              <a:spcAft>
                <a:spcPts val="933"/>
              </a:spcAft>
              <a:defRPr sz="1200" b="1">
                <a:solidFill>
                  <a:schemeClr val="accent2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49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3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46B8141-35FF-BD45-BB47-5F171C64C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2481634"/>
            <a:ext cx="4535253" cy="1850417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b="0" dirty="0">
                <a:solidFill>
                  <a:schemeClr val="bg2"/>
                </a:solidFill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92CBF13-3C73-3F42-A963-A739AF916D1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9105" y="268052"/>
            <a:ext cx="2645920" cy="881973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9FF5A8F-C6ED-4D4D-A2DA-C38D9F49F6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599" y="5600114"/>
            <a:ext cx="2278436" cy="1057929"/>
          </a:xfrm>
        </p:spPr>
        <p:txBody>
          <a:bodyPr/>
          <a:lstStyle>
            <a:lvl1pPr>
              <a:lnSpc>
                <a:spcPct val="100000"/>
              </a:lnSpc>
              <a:spcAft>
                <a:spcPts val="933"/>
              </a:spcAft>
              <a:defRPr sz="12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1271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4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46B8141-35FF-BD45-BB47-5F171C64C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2153596"/>
            <a:ext cx="4535253" cy="1850417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b="0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92CBF13-3C73-3F42-A963-A739AF916D1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9105" y="268052"/>
            <a:ext cx="2645920" cy="881973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9FF5A8F-C6ED-4D4D-A2DA-C38D9F49F6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363200" y="5600114"/>
            <a:ext cx="1534809" cy="1057929"/>
          </a:xfrm>
        </p:spPr>
        <p:txBody>
          <a:bodyPr/>
          <a:lstStyle>
            <a:lvl1pPr>
              <a:lnSpc>
                <a:spcPct val="100000"/>
              </a:lnSpc>
              <a:spcAft>
                <a:spcPts val="933"/>
              </a:spcAft>
              <a:defRPr sz="12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81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4383" y="516209"/>
            <a:ext cx="10972800" cy="637232"/>
          </a:xfrm>
        </p:spPr>
        <p:txBody>
          <a:bodyPr>
            <a:noAutofit/>
          </a:bodyPr>
          <a:lstStyle>
            <a:lvl1pPr>
              <a:defRPr sz="4667" spc="-67" baseline="0"/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1AFF54B1-DF55-9A4C-94E9-043EA061FD7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4383" y="1393403"/>
            <a:ext cx="10972800" cy="3925020"/>
          </a:xfrm>
        </p:spPr>
        <p:txBody>
          <a:bodyPr>
            <a:noAutofit/>
          </a:bodyPr>
          <a:lstStyle>
            <a:lvl1pPr marL="243834" indent="-341367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 sz="1733" spc="-27">
                <a:solidFill>
                  <a:schemeClr val="bg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+mj-lt"/>
              <a:buNone/>
              <a:defRPr sz="1733" b="0" spc="-27">
                <a:solidFill>
                  <a:schemeClr val="bg2"/>
                </a:solidFill>
              </a:defRPr>
            </a:lvl2pPr>
            <a:lvl3pPr marL="365751" indent="-182875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67" b="0" spc="-27">
                <a:solidFill>
                  <a:schemeClr val="bg2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+mj-lt"/>
              <a:buNone/>
              <a:defRPr sz="1467" b="0" spc="-27">
                <a:solidFill>
                  <a:schemeClr val="bg2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+mj-lt"/>
              <a:buNone/>
              <a:defRPr sz="1467" b="0" spc="-27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D7D179A-6EBB-3D4E-9AB5-411AFEE8857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5367" y="5785351"/>
            <a:ext cx="5207119" cy="365760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  <a:defRPr sz="933" spc="0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sz="933" spc="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sz="933" spc="0">
                <a:solidFill>
                  <a:schemeClr val="tx2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sz="933" spc="0">
                <a:solidFill>
                  <a:schemeClr val="tx2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  <a:defRPr sz="933" cap="none" spc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Footnote</a:t>
            </a:r>
          </a:p>
        </p:txBody>
      </p:sp>
    </p:spTree>
    <p:extLst>
      <p:ext uri="{BB962C8B-B14F-4D97-AF65-F5344CB8AC3E}">
        <p14:creationId xmlns:p14="http://schemas.microsoft.com/office/powerpoint/2010/main" val="204018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Type 1-Blue Backgro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CAFDC5C-B651-A24D-8915-0CDA0E9D08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4384" y="529167"/>
            <a:ext cx="7723760" cy="364067"/>
          </a:xfrm>
        </p:spPr>
        <p:txBody>
          <a:bodyPr>
            <a:noAutofit/>
          </a:bodyPr>
          <a:lstStyle>
            <a:lvl1pPr>
              <a:defRPr sz="1067" cap="all" spc="27" baseline="0">
                <a:solidFill>
                  <a:schemeClr val="bg1"/>
                </a:solidFill>
              </a:defRPr>
            </a:lvl1pPr>
            <a:lvl2pPr>
              <a:defRPr sz="1200" spc="27">
                <a:solidFill>
                  <a:schemeClr val="tx1"/>
                </a:solidFill>
              </a:defRPr>
            </a:lvl2pPr>
            <a:lvl3pPr>
              <a:defRPr sz="1200" cap="none" spc="27">
                <a:solidFill>
                  <a:schemeClr val="tx1"/>
                </a:solidFill>
              </a:defRPr>
            </a:lvl3pPr>
            <a:lvl4pPr>
              <a:defRPr sz="1200" spc="27">
                <a:solidFill>
                  <a:schemeClr val="tx1"/>
                </a:solidFill>
              </a:defRPr>
            </a:lvl4pPr>
            <a:lvl5pPr>
              <a:defRPr sz="1200" spc="27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SUBHEAD OR SECTION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4384" y="1422400"/>
            <a:ext cx="7720089" cy="4304595"/>
          </a:xfrm>
        </p:spPr>
        <p:txBody>
          <a:bodyPr>
            <a:noAutofit/>
          </a:bodyPr>
          <a:lstStyle>
            <a:lvl1pPr>
              <a:defRPr sz="4000" b="1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Page title lorem ipsum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73F1B54-51D8-3249-A805-52B36C744B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54055" y="6142138"/>
            <a:ext cx="1288312" cy="4294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7F2C11-8EE7-D146-BA9C-46C2C52009D6}"/>
              </a:ext>
            </a:extLst>
          </p:cNvPr>
          <p:cNvSpPr txBox="1"/>
          <p:nvPr userDrawn="1"/>
        </p:nvSpPr>
        <p:spPr>
          <a:xfrm>
            <a:off x="609599" y="6305463"/>
            <a:ext cx="238379" cy="182879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lstStyle/>
          <a:p>
            <a:pPr algn="l"/>
            <a:fld id="{BBD9B092-79D0-8449-9E8D-D502504414E3}" type="slidenum">
              <a:rPr lang="en-US" sz="1067" spc="-27" baseline="0" smtClean="0">
                <a:solidFill>
                  <a:schemeClr val="bg1"/>
                </a:solidFill>
              </a:rPr>
              <a:pPr algn="l"/>
              <a:t>‹#›</a:t>
            </a:fld>
            <a:endParaRPr lang="en-US" sz="1067" spc="-27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61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Type 2-Navy Backgroun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CAFDC5C-B651-A24D-8915-0CDA0E9D08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4384" y="529167"/>
            <a:ext cx="7723760" cy="364067"/>
          </a:xfrm>
        </p:spPr>
        <p:txBody>
          <a:bodyPr>
            <a:noAutofit/>
          </a:bodyPr>
          <a:lstStyle>
            <a:lvl1pPr>
              <a:defRPr sz="1067" cap="all" spc="27" baseline="0">
                <a:solidFill>
                  <a:schemeClr val="bg1"/>
                </a:solidFill>
              </a:defRPr>
            </a:lvl1pPr>
            <a:lvl2pPr>
              <a:defRPr sz="1200" spc="27">
                <a:solidFill>
                  <a:schemeClr val="tx1"/>
                </a:solidFill>
              </a:defRPr>
            </a:lvl2pPr>
            <a:lvl3pPr>
              <a:defRPr sz="1200" cap="none" spc="27">
                <a:solidFill>
                  <a:schemeClr val="tx1"/>
                </a:solidFill>
              </a:defRPr>
            </a:lvl3pPr>
            <a:lvl4pPr>
              <a:defRPr sz="1200" spc="27">
                <a:solidFill>
                  <a:schemeClr val="tx1"/>
                </a:solidFill>
              </a:defRPr>
            </a:lvl4pPr>
            <a:lvl5pPr>
              <a:defRPr sz="1200" spc="27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SUBHEAD OR SECTION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4384" y="1422400"/>
            <a:ext cx="7720089" cy="4304595"/>
          </a:xfrm>
        </p:spPr>
        <p:txBody>
          <a:bodyPr>
            <a:noAutofit/>
          </a:bodyPr>
          <a:lstStyle>
            <a:lvl1pPr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Page title lorem ipsum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73F1B54-51D8-3249-A805-52B36C744B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54055" y="6142138"/>
            <a:ext cx="1288312" cy="4294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7F2C11-8EE7-D146-BA9C-46C2C52009D6}"/>
              </a:ext>
            </a:extLst>
          </p:cNvPr>
          <p:cNvSpPr txBox="1"/>
          <p:nvPr userDrawn="1"/>
        </p:nvSpPr>
        <p:spPr>
          <a:xfrm>
            <a:off x="609599" y="6305463"/>
            <a:ext cx="238379" cy="182879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lstStyle/>
          <a:p>
            <a:pPr algn="l"/>
            <a:fld id="{BBD9B092-79D0-8449-9E8D-D502504414E3}" type="slidenum">
              <a:rPr lang="en-US" sz="1067" spc="-27" baseline="0" smtClean="0">
                <a:solidFill>
                  <a:schemeClr val="bg1"/>
                </a:solidFill>
              </a:rPr>
              <a:pPr algn="l"/>
              <a:t>‹#›</a:t>
            </a:fld>
            <a:endParaRPr lang="en-US" sz="1067" spc="-27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338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2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8" y="917264"/>
            <a:ext cx="10972799" cy="70514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marL="0" lvl="0" algn="l" defTabSz="1219170" rtl="0" eaLnBrk="1" latinLnBrk="0" hangingPunct="1">
              <a:lnSpc>
                <a:spcPct val="85000"/>
              </a:lnSpc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7" y="1873153"/>
            <a:ext cx="10972800" cy="422284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A30FCFF-8C14-7546-AEBE-CE002BCFD177}"/>
              </a:ext>
            </a:extLst>
          </p:cNvPr>
          <p:cNvSpPr txBox="1"/>
          <p:nvPr userDrawn="1"/>
        </p:nvSpPr>
        <p:spPr>
          <a:xfrm>
            <a:off x="609599" y="6305463"/>
            <a:ext cx="238379" cy="182879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lstStyle/>
          <a:p>
            <a:pPr algn="l"/>
            <a:fld id="{BBD9B092-79D0-8449-9E8D-D502504414E3}" type="slidenum">
              <a:rPr lang="en-US" sz="1067" spc="-27" baseline="0" smtClean="0">
                <a:solidFill>
                  <a:schemeClr val="tx1"/>
                </a:solidFill>
              </a:rPr>
              <a:pPr algn="l"/>
              <a:t>‹#›</a:t>
            </a:fld>
            <a:endParaRPr lang="en-US" sz="1067" spc="-27" baseline="0" dirty="0">
              <a:solidFill>
                <a:schemeClr val="tx1"/>
              </a:solidFill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202538C1-74AF-664B-B6BB-3B3B867E3C71}"/>
              </a:ext>
            </a:extLst>
          </p:cNvPr>
          <p:cNvPicPr>
            <a:picLocks noChangeAspect="1"/>
          </p:cNvPicPr>
          <p:nvPr userDrawn="1"/>
        </p:nvPicPr>
        <p:blipFill>
          <a:blip r:embed="rId4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10454055" y="6142138"/>
            <a:ext cx="1288312" cy="42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726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1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6" r:id="rId35"/>
    <p:sldLayoutId id="2147483701" r:id="rId36"/>
    <p:sldLayoutId id="2147483702" r:id="rId37"/>
    <p:sldLayoutId id="2147483711" r:id="rId3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lang="en-US" sz="2933" b="1" i="0" kern="0" cap="none" spc="-40" baseline="0" dirty="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</p:titleStyle>
    <p:bodyStyle>
      <a:lvl1pPr marL="0" indent="0" algn="l" defTabSz="914377" rtl="0" eaLnBrk="1" latinLnBrk="0" hangingPunct="1">
        <a:lnSpc>
          <a:spcPct val="110000"/>
        </a:lnSpc>
        <a:spcBef>
          <a:spcPts val="667"/>
        </a:spcBef>
        <a:spcAft>
          <a:spcPts val="400"/>
        </a:spcAft>
        <a:buFont typeface="Arial" panose="020B0604020202020204" pitchFamily="34" charset="0"/>
        <a:buNone/>
        <a:defRPr sz="1467" b="0" i="0" kern="1200" cap="none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182875" indent="-182875" algn="l" defTabSz="914377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1467" kern="1200">
          <a:solidFill>
            <a:schemeClr val="tx1"/>
          </a:solidFill>
          <a:latin typeface="+mn-lt"/>
          <a:ea typeface="+mn-ea"/>
          <a:cs typeface="+mn-cs"/>
        </a:defRPr>
      </a:lvl2pPr>
      <a:lvl3pPr marL="365751" indent="-182875" algn="l" defTabSz="914377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1467" kern="1200" cap="none" spc="0" baseline="0">
          <a:solidFill>
            <a:schemeClr val="tx1"/>
          </a:solidFill>
          <a:latin typeface="+mn-lt"/>
          <a:ea typeface="+mn-ea"/>
          <a:cs typeface="+mn-cs"/>
        </a:defRPr>
      </a:lvl3pPr>
      <a:lvl4pPr marL="548626" indent="-182875" algn="l" defTabSz="914377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377" rtl="0" eaLnBrk="1" latinLnBrk="0" hangingPunct="1">
        <a:lnSpc>
          <a:spcPct val="110000"/>
        </a:lnSpc>
        <a:spcBef>
          <a:spcPts val="1733"/>
        </a:spcBef>
        <a:spcAft>
          <a:spcPts val="1200"/>
        </a:spcAft>
        <a:buClr>
          <a:schemeClr val="accent1"/>
        </a:buClr>
        <a:buSzPct val="100000"/>
        <a:buFont typeface="Arial" panose="020B0604020202020204" pitchFamily="34" charset="0"/>
        <a:buNone/>
        <a:defRPr sz="1467" b="1" kern="1200" cap="none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31.xml"/><Relationship Id="rId5" Type="http://schemas.microsoft.com/office/2007/relationships/hdphoto" Target="../media/hdphoto1.wdp"/><Relationship Id="rId4" Type="http://schemas.openxmlformats.org/officeDocument/2006/relationships/image" Target="../media/image9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0.png"/><Relationship Id="rId5" Type="http://schemas.microsoft.com/office/2007/relationships/hdphoto" Target="../media/hdphoto3.wdp"/><Relationship Id="rId4" Type="http://schemas.openxmlformats.org/officeDocument/2006/relationships/image" Target="../media/image99.png"/><Relationship Id="rId9" Type="http://schemas.openxmlformats.org/officeDocument/2006/relationships/image" Target="../media/image102.sv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99.pn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103.png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.jpe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12.png"/><Relationship Id="rId7" Type="http://schemas.openxmlformats.org/officeDocument/2006/relationships/image" Target="../media/image115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4.png"/><Relationship Id="rId11" Type="http://schemas.openxmlformats.org/officeDocument/2006/relationships/image" Target="../media/image117.png"/><Relationship Id="rId5" Type="http://schemas.openxmlformats.org/officeDocument/2006/relationships/image" Target="../media/image113.png"/><Relationship Id="rId10" Type="http://schemas.microsoft.com/office/2007/relationships/hdphoto" Target="../media/hdphoto9.wdp"/><Relationship Id="rId4" Type="http://schemas.microsoft.com/office/2007/relationships/hdphoto" Target="../media/hdphoto7.wdp"/><Relationship Id="rId9" Type="http://schemas.openxmlformats.org/officeDocument/2006/relationships/image" Target="../media/image11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28.svg"/><Relationship Id="rId18" Type="http://schemas.openxmlformats.org/officeDocument/2006/relationships/image" Target="../media/image3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1.png"/><Relationship Id="rId20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svg"/><Relationship Id="rId11" Type="http://schemas.openxmlformats.org/officeDocument/2006/relationships/image" Target="../media/image26.svg"/><Relationship Id="rId5" Type="http://schemas.openxmlformats.org/officeDocument/2006/relationships/image" Target="../media/image20.png"/><Relationship Id="rId15" Type="http://schemas.openxmlformats.org/officeDocument/2006/relationships/image" Target="../media/image30.svg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4" Type="http://schemas.openxmlformats.org/officeDocument/2006/relationships/image" Target="../media/image19.sv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9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2.svg"/><Relationship Id="rId7" Type="http://schemas.openxmlformats.org/officeDocument/2006/relationships/image" Target="../media/image49.jpeg"/><Relationship Id="rId12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8.jpeg"/><Relationship Id="rId11" Type="http://schemas.openxmlformats.org/officeDocument/2006/relationships/image" Target="../media/image53.png"/><Relationship Id="rId5" Type="http://schemas.openxmlformats.org/officeDocument/2006/relationships/image" Target="../media/image47.jpeg"/><Relationship Id="rId10" Type="http://schemas.openxmlformats.org/officeDocument/2006/relationships/image" Target="../media/image52.pn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13" Type="http://schemas.openxmlformats.org/officeDocument/2006/relationships/image" Target="../media/image65.png"/><Relationship Id="rId18" Type="http://schemas.openxmlformats.org/officeDocument/2006/relationships/image" Target="../media/image7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12" Type="http://schemas.openxmlformats.org/officeDocument/2006/relationships/image" Target="../media/image64.jpeg"/><Relationship Id="rId17" Type="http://schemas.openxmlformats.org/officeDocument/2006/relationships/image" Target="../media/image69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68.jpeg"/><Relationship Id="rId20" Type="http://schemas.openxmlformats.org/officeDocument/2006/relationships/image" Target="../media/image7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eg"/><Relationship Id="rId11" Type="http://schemas.openxmlformats.org/officeDocument/2006/relationships/image" Target="../media/image63.jpeg"/><Relationship Id="rId5" Type="http://schemas.openxmlformats.org/officeDocument/2006/relationships/image" Target="../media/image57.jpeg"/><Relationship Id="rId15" Type="http://schemas.openxmlformats.org/officeDocument/2006/relationships/image" Target="../media/image67.jpeg"/><Relationship Id="rId10" Type="http://schemas.openxmlformats.org/officeDocument/2006/relationships/image" Target="../media/image62.jpeg"/><Relationship Id="rId19" Type="http://schemas.openxmlformats.org/officeDocument/2006/relationships/image" Target="../media/image71.png"/><Relationship Id="rId4" Type="http://schemas.openxmlformats.org/officeDocument/2006/relationships/image" Target="../media/image56.jpeg"/><Relationship Id="rId9" Type="http://schemas.openxmlformats.org/officeDocument/2006/relationships/image" Target="../media/image61.png"/><Relationship Id="rId14" Type="http://schemas.openxmlformats.org/officeDocument/2006/relationships/image" Target="../media/image6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png"/><Relationship Id="rId18" Type="http://schemas.openxmlformats.org/officeDocument/2006/relationships/image" Target="../media/image88.png"/><Relationship Id="rId3" Type="http://schemas.openxmlformats.org/officeDocument/2006/relationships/image" Target="../media/image73.crdownload"/><Relationship Id="rId7" Type="http://schemas.openxmlformats.org/officeDocument/2006/relationships/image" Target="../media/image77.png"/><Relationship Id="rId12" Type="http://schemas.openxmlformats.org/officeDocument/2006/relationships/image" Target="../media/image82.jpg"/><Relationship Id="rId17" Type="http://schemas.openxmlformats.org/officeDocument/2006/relationships/image" Target="../media/image87.jp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8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5" Type="http://schemas.openxmlformats.org/officeDocument/2006/relationships/image" Target="../media/image85.jpg"/><Relationship Id="rId10" Type="http://schemas.openxmlformats.org/officeDocument/2006/relationships/image" Target="../media/image80.png"/><Relationship Id="rId19" Type="http://schemas.openxmlformats.org/officeDocument/2006/relationships/image" Target="../media/image89.jpg"/><Relationship Id="rId4" Type="http://schemas.openxmlformats.org/officeDocument/2006/relationships/image" Target="../media/image74.png"/><Relationship Id="rId9" Type="http://schemas.openxmlformats.org/officeDocument/2006/relationships/image" Target="../media/image79.png"/><Relationship Id="rId14" Type="http://schemas.openxmlformats.org/officeDocument/2006/relationships/image" Target="../media/image8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3322E-02E6-4D8D-B8BF-B3530F3E3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accent2"/>
                </a:solidFill>
              </a:rPr>
              <a:t>Purdue University</a:t>
            </a:r>
            <a:r>
              <a:rPr lang="en-US" sz="3600" dirty="0"/>
              <a:t> | Wabash</a:t>
            </a:r>
            <a:br>
              <a:rPr lang="en-US" dirty="0"/>
            </a:br>
            <a:r>
              <a:rPr lang="en-US" sz="2400" dirty="0"/>
              <a:t>Managing Supply Chain Disruption</a:t>
            </a:r>
            <a:br>
              <a:rPr lang="en-US" sz="2400" dirty="0"/>
            </a:br>
            <a:r>
              <a:rPr lang="en-US" sz="2400" dirty="0"/>
              <a:t>GSCMI Supply Chain Conference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sz="2000" dirty="0"/>
              <a:t>Richard J. Mansilla</a:t>
            </a:r>
            <a:br>
              <a:rPr lang="en-US" sz="2000" dirty="0"/>
            </a:br>
            <a:r>
              <a:rPr lang="en-US" sz="2000" dirty="0"/>
              <a:t>VP, Global Procurement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098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77247" y="2263016"/>
            <a:ext cx="4625976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$1.8 Billion </a:t>
            </a:r>
            <a:r>
              <a:rPr lang="en-US" sz="2800" dirty="0"/>
              <a:t>Total Supply Chain Spend</a:t>
            </a:r>
            <a:br>
              <a:rPr lang="en-US" sz="2800" dirty="0"/>
            </a:br>
            <a:r>
              <a:rPr lang="en-US" sz="2800" dirty="0"/>
              <a:t> </a:t>
            </a:r>
          </a:p>
          <a:p>
            <a:r>
              <a:rPr lang="en-US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EQUIVALENT TO</a:t>
            </a:r>
          </a:p>
          <a:p>
            <a:r>
              <a:rPr lang="en-US" sz="2400" dirty="0"/>
              <a:t>180,000</a:t>
            </a:r>
            <a:r>
              <a:rPr lang="en-US" sz="2000" dirty="0"/>
              <a:t>*</a:t>
            </a:r>
            <a:r>
              <a:rPr lang="en-US" sz="2400" dirty="0"/>
              <a:t> Purdue Tuitions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3476DB-D7BE-4327-A2D5-F77E2A522A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Global Procurement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4383" y="912063"/>
            <a:ext cx="5908384" cy="784953"/>
          </a:xfrm>
        </p:spPr>
        <p:txBody>
          <a:bodyPr>
            <a:noAutofit/>
          </a:bodyPr>
          <a:lstStyle/>
          <a:p>
            <a:r>
              <a:rPr lang="en-US" dirty="0"/>
              <a:t>Wabash Global Procurement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08933BD-4805-4D3C-BBC8-3C4FBADD7F7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1000" b="0" dirty="0">
                <a:solidFill>
                  <a:schemeClr val="accent3"/>
                </a:solidFill>
              </a:rPr>
              <a:t>*Reflects In-State tuition fees</a:t>
            </a:r>
          </a:p>
        </p:txBody>
      </p:sp>
      <p:pic>
        <p:nvPicPr>
          <p:cNvPr id="1028" name="Picture 4" descr="Purdue University image">
            <a:extLst>
              <a:ext uri="{FF2B5EF4-FFF2-40B4-BE49-F238E27FC236}">
                <a16:creationId xmlns:a16="http://schemas.microsoft.com/office/drawing/2014/main" id="{36D60ED1-7F5F-4B47-98D1-01AD02B6F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268" y="2263016"/>
            <a:ext cx="6940732" cy="3379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932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lephant image 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92"/>
          <a:stretch/>
        </p:blipFill>
        <p:spPr bwMode="auto">
          <a:xfrm>
            <a:off x="8069003" y="1759423"/>
            <a:ext cx="4122997" cy="4186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9F9D417-A25E-4D34-96E0-4CB8592F0E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Global Procurement</a:t>
            </a: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4383" y="912064"/>
            <a:ext cx="5491617" cy="847360"/>
          </a:xfrm>
        </p:spPr>
        <p:txBody>
          <a:bodyPr>
            <a:noAutofit/>
          </a:bodyPr>
          <a:lstStyle/>
          <a:p>
            <a:r>
              <a:rPr lang="en-US" dirty="0"/>
              <a:t>Wabash Global Procurement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D1A008F-5042-46F9-B391-B77B262866C9}"/>
              </a:ext>
            </a:extLst>
          </p:cNvPr>
          <p:cNvSpPr/>
          <p:nvPr/>
        </p:nvSpPr>
        <p:spPr>
          <a:xfrm>
            <a:off x="604383" y="2252242"/>
            <a:ext cx="5151983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605 Million </a:t>
            </a:r>
            <a:r>
              <a:rPr lang="en-US" sz="2800" dirty="0"/>
              <a:t>Pounds of Material </a:t>
            </a:r>
            <a:br>
              <a:rPr lang="en-US" sz="2800" dirty="0"/>
            </a:br>
            <a:r>
              <a:rPr lang="en-US" sz="2800" dirty="0"/>
              <a:t> </a:t>
            </a:r>
          </a:p>
          <a:p>
            <a:r>
              <a:rPr lang="en-US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EQUIVALENT TO</a:t>
            </a:r>
          </a:p>
          <a:p>
            <a:r>
              <a:rPr lang="en-US" sz="2400" dirty="0"/>
              <a:t>108,000 Elephants </a:t>
            </a:r>
          </a:p>
        </p:txBody>
      </p:sp>
    </p:spTree>
    <p:extLst>
      <p:ext uri="{BB962C8B-B14F-4D97-AF65-F5344CB8AC3E}">
        <p14:creationId xmlns:p14="http://schemas.microsoft.com/office/powerpoint/2010/main" val="420170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9F9D417-A25E-4D34-96E0-4CB8592F0E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Global Procurement</a:t>
            </a: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4383" y="912064"/>
            <a:ext cx="5491617" cy="847360"/>
          </a:xfrm>
        </p:spPr>
        <p:txBody>
          <a:bodyPr>
            <a:noAutofit/>
          </a:bodyPr>
          <a:lstStyle/>
          <a:p>
            <a:r>
              <a:rPr lang="en-US" dirty="0"/>
              <a:t>Wabash Global Procurement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D1A008F-5042-46F9-B391-B77B262866C9}"/>
              </a:ext>
            </a:extLst>
          </p:cNvPr>
          <p:cNvSpPr/>
          <p:nvPr/>
        </p:nvSpPr>
        <p:spPr>
          <a:xfrm>
            <a:off x="604383" y="2252242"/>
            <a:ext cx="5151983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33.5 Million </a:t>
            </a:r>
            <a:r>
              <a:rPr lang="en-US" sz="2800" dirty="0"/>
              <a:t>Miles of Freight </a:t>
            </a:r>
            <a:br>
              <a:rPr lang="en-US" sz="2800" dirty="0"/>
            </a:br>
            <a:r>
              <a:rPr lang="en-US" sz="2800" dirty="0"/>
              <a:t> </a:t>
            </a:r>
          </a:p>
          <a:p>
            <a:r>
              <a:rPr lang="en-US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EQUIVALENT TO</a:t>
            </a:r>
          </a:p>
          <a:p>
            <a:r>
              <a:rPr lang="en-US" sz="2400" dirty="0"/>
              <a:t>1,348 trips around the Earth</a:t>
            </a:r>
          </a:p>
        </p:txBody>
      </p:sp>
      <p:pic>
        <p:nvPicPr>
          <p:cNvPr id="6" name="Picture 2" descr="Earth view from space image ">
            <a:extLst>
              <a:ext uri="{FF2B5EF4-FFF2-40B4-BE49-F238E27FC236}">
                <a16:creationId xmlns:a16="http://schemas.microsoft.com/office/drawing/2014/main" id="{D2BF8221-5DB4-4777-B673-E8057172E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109" y="1730729"/>
            <a:ext cx="4241074" cy="4243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739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 descr="A picture containing building, indoor, metal&#10;&#10;Description automatically generated">
            <a:extLst>
              <a:ext uri="{FF2B5EF4-FFF2-40B4-BE49-F238E27FC236}">
                <a16:creationId xmlns:a16="http://schemas.microsoft.com/office/drawing/2014/main" id="{3014A3C5-C01D-4D6F-9E14-0FE3453112F1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50" b="14650"/>
          <a:stretch>
            <a:fillRect/>
          </a:stretch>
        </p:blipFill>
        <p:spPr>
          <a:xfrm>
            <a:off x="586966" y="1915053"/>
            <a:ext cx="5491617" cy="3358981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71AA4D-A93E-444E-811D-0275AC6C13F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4384" y="529167"/>
            <a:ext cx="3252509" cy="364067"/>
          </a:xfrm>
        </p:spPr>
        <p:txBody>
          <a:bodyPr/>
          <a:lstStyle/>
          <a:p>
            <a:r>
              <a:rPr lang="en-US" dirty="0"/>
              <a:t>Global Procurement</a:t>
            </a:r>
          </a:p>
          <a:p>
            <a:endParaRPr lang="en-US" dirty="0"/>
          </a:p>
        </p:txBody>
      </p:sp>
      <p:pic>
        <p:nvPicPr>
          <p:cNvPr id="21" name="Picture Placeholder 20" descr="A picture containing sky, outdoor, water, clouds&#10;&#10;Description automatically generated">
            <a:extLst>
              <a:ext uri="{FF2B5EF4-FFF2-40B4-BE49-F238E27FC236}">
                <a16:creationId xmlns:a16="http://schemas.microsoft.com/office/drawing/2014/main" id="{7C79CC51-6A08-4A9A-A4AF-FE0F894EF0BF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20" b="11420"/>
          <a:stretch>
            <a:fillRect/>
          </a:stretch>
        </p:blipFill>
        <p:spPr>
          <a:xfrm>
            <a:off x="6173411" y="1915053"/>
            <a:ext cx="5491617" cy="335898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35C08E-4AC4-4189-B696-2F5BBD64495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04382" y="912813"/>
            <a:ext cx="10368418" cy="363537"/>
          </a:xfrm>
        </p:spPr>
        <p:txBody>
          <a:bodyPr/>
          <a:lstStyle/>
          <a:p>
            <a:r>
              <a:rPr lang="en-US" dirty="0"/>
              <a:t>Supply Chain Constraints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235F14-7485-4F2F-A54B-05A2E6814E5F}"/>
              </a:ext>
            </a:extLst>
          </p:cNvPr>
          <p:cNvSpPr txBox="1"/>
          <p:nvPr/>
        </p:nvSpPr>
        <p:spPr>
          <a:xfrm>
            <a:off x="278717" y="1328263"/>
            <a:ext cx="7424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2"/>
                </a:solidFill>
              </a:rPr>
              <a:t>Adaptability and Perseverance During an Unprecedented Time</a:t>
            </a:r>
          </a:p>
        </p:txBody>
      </p:sp>
      <p:pic>
        <p:nvPicPr>
          <p:cNvPr id="10" name="Picture 9" descr="Article Title by Jacob Atkins: &quot;Goodbye, supply chain crisis of 2021. Hello, supply chain crisis of 2022.&quot;">
            <a:extLst>
              <a:ext uri="{FF2B5EF4-FFF2-40B4-BE49-F238E27FC236}">
                <a16:creationId xmlns:a16="http://schemas.microsoft.com/office/drawing/2014/main" id="{A3C5390B-212D-4EAF-8D18-43FBEA0648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67702" y="5456849"/>
            <a:ext cx="6256595" cy="9766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3579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Storage carts being moved within a facility ">
            <a:extLst>
              <a:ext uri="{FF2B5EF4-FFF2-40B4-BE49-F238E27FC236}">
                <a16:creationId xmlns:a16="http://schemas.microsoft.com/office/drawing/2014/main" id="{C9D998B8-35F6-4448-A0DE-656EC801B94E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2" r="4982"/>
          <a:stretch>
            <a:fillRect/>
          </a:stretch>
        </p:blipFill>
        <p:spPr>
          <a:xfrm>
            <a:off x="5809475" y="1491246"/>
            <a:ext cx="5830491" cy="4317372"/>
          </a:xfr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9059EBB-C024-4EE5-B84D-9C9344CBCC1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Global Procurement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4383" y="912063"/>
            <a:ext cx="4925560" cy="2311783"/>
          </a:xfrm>
        </p:spPr>
        <p:txBody>
          <a:bodyPr>
            <a:noAutofit/>
          </a:bodyPr>
          <a:lstStyle/>
          <a:p>
            <a:r>
              <a:rPr lang="en-US" dirty="0"/>
              <a:t>Global Procurement Focus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F86265A7-34CF-4BBF-82DE-30272743DD16}"/>
              </a:ext>
            </a:extLst>
          </p:cNvPr>
          <p:cNvSpPr txBox="1">
            <a:spLocks/>
          </p:cNvSpPr>
          <p:nvPr/>
        </p:nvSpPr>
        <p:spPr>
          <a:xfrm>
            <a:off x="604383" y="1831887"/>
            <a:ext cx="5021354" cy="3604535"/>
          </a:xfrm>
          <a:prstGeom prst="rect">
            <a:avLst/>
          </a:prstGeom>
        </p:spPr>
        <p:txBody>
          <a:bodyPr vert="horz" lIns="0" tIns="91422" rIns="182843" bIns="91422" rtlCol="0" anchor="t">
            <a:noAutofit/>
          </a:bodyPr>
          <a:lstStyle>
            <a:lvl1pPr algn="l" defTabSz="9142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300" b="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514350" indent="-514350">
              <a:buFont typeface="+mj-lt"/>
              <a:buAutoNum type="arabicPeriod"/>
            </a:pPr>
            <a:r>
              <a:rPr lang="en-US" sz="2000" dirty="0">
                <a:latin typeface="+mn-lt"/>
              </a:rPr>
              <a:t>Ensure we procure the best </a:t>
            </a:r>
            <a:r>
              <a:rPr lang="en-US" sz="2000" b="1" dirty="0">
                <a:solidFill>
                  <a:schemeClr val="bg2"/>
                </a:solidFill>
                <a:latin typeface="+mn-lt"/>
              </a:rPr>
              <a:t>Quality</a:t>
            </a:r>
            <a:r>
              <a:rPr lang="en-US" sz="2000" dirty="0">
                <a:latin typeface="+mn-lt"/>
              </a:rPr>
              <a:t> components/sub assemblies with leading </a:t>
            </a:r>
            <a:r>
              <a:rPr lang="en-US" sz="2000" b="1" dirty="0">
                <a:solidFill>
                  <a:schemeClr val="bg2"/>
                </a:solidFill>
                <a:latin typeface="+mn-lt"/>
              </a:rPr>
              <a:t>Technology</a:t>
            </a:r>
            <a:r>
              <a:rPr lang="en-US" sz="2000" dirty="0">
                <a:latin typeface="+mn-lt"/>
              </a:rPr>
              <a:t> at the best </a:t>
            </a:r>
            <a:r>
              <a:rPr lang="en-US" sz="2000" b="1" dirty="0">
                <a:solidFill>
                  <a:schemeClr val="bg2"/>
                </a:solidFill>
                <a:latin typeface="+mn-lt"/>
              </a:rPr>
              <a:t>Cost</a:t>
            </a:r>
            <a:r>
              <a:rPr lang="en-US" sz="2000" dirty="0">
                <a:latin typeface="+mn-lt"/>
              </a:rPr>
              <a:t> from suppliers that provide best in class </a:t>
            </a:r>
            <a:r>
              <a:rPr lang="en-US" sz="2000" b="1" dirty="0">
                <a:solidFill>
                  <a:schemeClr val="bg2"/>
                </a:solidFill>
                <a:latin typeface="+mn-lt"/>
              </a:rPr>
              <a:t>Service</a:t>
            </a:r>
            <a:r>
              <a:rPr lang="en-US" sz="2000" dirty="0">
                <a:latin typeface="+mn-lt"/>
              </a:rPr>
              <a:t>. </a:t>
            </a:r>
          </a:p>
          <a:p>
            <a:pPr marL="514350" indent="-514350">
              <a:buFont typeface="+mj-lt"/>
              <a:buAutoNum type="arabicPeriod"/>
            </a:pPr>
            <a:endParaRPr lang="en-US" sz="2000" dirty="0">
              <a:latin typeface="+mn-lt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000" dirty="0">
                <a:latin typeface="+mn-lt"/>
              </a:rPr>
              <a:t>Make sure there are </a:t>
            </a:r>
            <a:r>
              <a:rPr lang="en-US" sz="2000" b="1" dirty="0">
                <a:solidFill>
                  <a:schemeClr val="bg2"/>
                </a:solidFill>
                <a:latin typeface="+mn-lt"/>
              </a:rPr>
              <a:t>zero disruptions </a:t>
            </a:r>
            <a:r>
              <a:rPr lang="en-US" sz="2000" dirty="0">
                <a:latin typeface="+mn-lt"/>
              </a:rPr>
              <a:t>in material flow from our suppliers to our plants. </a:t>
            </a:r>
          </a:p>
        </p:txBody>
      </p:sp>
    </p:spTree>
    <p:extLst>
      <p:ext uri="{BB962C8B-B14F-4D97-AF65-F5344CB8AC3E}">
        <p14:creationId xmlns:p14="http://schemas.microsoft.com/office/powerpoint/2010/main" val="81732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20B590C-FFD5-4CB2-8179-2585B6CB58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Global Procurement</a:t>
            </a:r>
          </a:p>
          <a:p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1C0405B-E186-4C02-9B83-DC9F78D0D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Global Procurement Direction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4F29AB-C742-4CF8-9537-3DFA9A2268AA}"/>
              </a:ext>
            </a:extLst>
          </p:cNvPr>
          <p:cNvSpPr txBox="1"/>
          <p:nvPr/>
        </p:nvSpPr>
        <p:spPr>
          <a:xfrm>
            <a:off x="8645816" y="1654081"/>
            <a:ext cx="32046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 the Customer of Choice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Streamline </a:t>
            </a:r>
            <a:r>
              <a:rPr lang="en-US" sz="1600" dirty="0">
                <a:solidFill>
                  <a:srgbClr val="000000">
                    <a:lumMod val="95000"/>
                    <a:lumOff val="5000"/>
                  </a:srgbClr>
                </a:solidFill>
                <a:latin typeface="Calibri" panose="020F0502020204030204"/>
              </a:rPr>
              <a:t>S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upplier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Engagement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Maintain Nearshoring Strategy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8" name="Group 57" descr="Complexity vs. TIme Chart">
            <a:extLst>
              <a:ext uri="{FF2B5EF4-FFF2-40B4-BE49-F238E27FC236}">
                <a16:creationId xmlns:a16="http://schemas.microsoft.com/office/drawing/2014/main" id="{E9727274-E58B-4D42-B336-167FC0F9404C}"/>
              </a:ext>
            </a:extLst>
          </p:cNvPr>
          <p:cNvGrpSpPr/>
          <p:nvPr/>
        </p:nvGrpSpPr>
        <p:grpSpPr>
          <a:xfrm>
            <a:off x="474764" y="1410789"/>
            <a:ext cx="10594727" cy="5122292"/>
            <a:chOff x="616740" y="1250610"/>
            <a:chExt cx="10483893" cy="5122292"/>
          </a:xfrm>
        </p:grpSpPr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500FFD77-2BA7-4D72-BC39-E57D76CEF18B}"/>
                </a:ext>
              </a:extLst>
            </p:cNvPr>
            <p:cNvCxnSpPr>
              <a:cxnSpLocks/>
            </p:cNvCxnSpPr>
            <p:nvPr/>
          </p:nvCxnSpPr>
          <p:spPr>
            <a:xfrm>
              <a:off x="1126681" y="5951522"/>
              <a:ext cx="9896629" cy="0"/>
            </a:xfrm>
            <a:prstGeom prst="straightConnector1">
              <a:avLst/>
            </a:prstGeom>
            <a:noFill/>
            <a:ln w="38100" cap="flat" cmpd="sng" algn="ctr">
              <a:solidFill>
                <a:schemeClr val="bg2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2E7F6796-BCC9-4676-84A1-61C8C1518F8F}"/>
                </a:ext>
              </a:extLst>
            </p:cNvPr>
            <p:cNvSpPr txBox="1"/>
            <p:nvPr/>
          </p:nvSpPr>
          <p:spPr>
            <a:xfrm rot="16200000">
              <a:off x="-57760" y="3375976"/>
              <a:ext cx="174910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Calibri" panose="020F0502020204030204"/>
                </a:rPr>
                <a:t>COMPLEXITY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6F8BAF41-1CEC-4D89-A883-0ED8340924C2}"/>
                </a:ext>
              </a:extLst>
            </p:cNvPr>
            <p:cNvSpPr txBox="1"/>
            <p:nvPr/>
          </p:nvSpPr>
          <p:spPr>
            <a:xfrm>
              <a:off x="5445777" y="5972792"/>
              <a:ext cx="12429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Calibri" panose="020F0502020204030204"/>
                </a:rPr>
                <a:t>TIME</a:t>
              </a:r>
            </a:p>
          </p:txBody>
        </p: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D208CB21-0BF8-4C83-B4FC-799049B54FD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3283" y="1250610"/>
              <a:ext cx="0" cy="4708560"/>
            </a:xfrm>
            <a:prstGeom prst="straightConnector1">
              <a:avLst/>
            </a:prstGeom>
            <a:noFill/>
            <a:ln w="38100" cap="flat" cmpd="sng" algn="ctr">
              <a:solidFill>
                <a:schemeClr val="bg2"/>
              </a:solidFill>
              <a:prstDash val="solid"/>
              <a:miter lim="800000"/>
              <a:tailEnd type="triangle"/>
            </a:ln>
            <a:effectLst/>
          </p:spPr>
        </p:cxn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80FF1E63-82F9-4C31-9776-8108C73E05E2}"/>
                </a:ext>
              </a:extLst>
            </p:cNvPr>
            <p:cNvGrpSpPr/>
            <p:nvPr/>
          </p:nvGrpSpPr>
          <p:grpSpPr>
            <a:xfrm>
              <a:off x="2522825" y="1437355"/>
              <a:ext cx="6179487" cy="4387343"/>
              <a:chOff x="3477217" y="1497175"/>
              <a:chExt cx="6339611" cy="4387343"/>
            </a:xfrm>
          </p:grpSpPr>
          <p:sp>
            <p:nvSpPr>
              <p:cNvPr id="80" name="Arrow: Pentagon 79" descr="Supplier Relationship Management ">
                <a:extLst>
                  <a:ext uri="{FF2B5EF4-FFF2-40B4-BE49-F238E27FC236}">
                    <a16:creationId xmlns:a16="http://schemas.microsoft.com/office/drawing/2014/main" id="{A81FF1E8-A50A-4EF1-963D-6230FB1A0189}"/>
                  </a:ext>
                </a:extLst>
              </p:cNvPr>
              <p:cNvSpPr/>
              <p:nvPr/>
            </p:nvSpPr>
            <p:spPr>
              <a:xfrm>
                <a:off x="3484310" y="1497175"/>
                <a:ext cx="6332518" cy="1007656"/>
              </a:xfrm>
              <a:prstGeom prst="homePlate">
                <a:avLst/>
              </a:prstGeom>
              <a:solidFill>
                <a:schemeClr val="accent3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2368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Lato Light"/>
                  </a:rPr>
                  <a:t>Supplier Relationship Management</a:t>
                </a:r>
              </a:p>
              <a:p>
                <a:pPr marL="0" marR="0" lvl="0" indent="0" algn="ctr" defTabSz="32368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Lato Light"/>
                  </a:rPr>
                  <a:t>Extracting more value from supplier relationships by becoming</a:t>
                </a:r>
              </a:p>
              <a:p>
                <a:pPr marL="0" marR="0" lvl="0" indent="0" algn="ctr" defTabSz="32368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Lato Light"/>
                  </a:rPr>
                  <a:t>more integrated with key suppliers</a:t>
                </a:r>
              </a:p>
            </p:txBody>
          </p:sp>
          <p:sp>
            <p:nvSpPr>
              <p:cNvPr id="81" name="Arrow: Pentagon 80" descr="Capacity Planning ">
                <a:extLst>
                  <a:ext uri="{FF2B5EF4-FFF2-40B4-BE49-F238E27FC236}">
                    <a16:creationId xmlns:a16="http://schemas.microsoft.com/office/drawing/2014/main" id="{0B939694-3CA6-4C23-AE14-4BA0F4DB309E}"/>
                  </a:ext>
                </a:extLst>
              </p:cNvPr>
              <p:cNvSpPr/>
              <p:nvPr/>
            </p:nvSpPr>
            <p:spPr>
              <a:xfrm>
                <a:off x="3477217" y="4876866"/>
                <a:ext cx="3934326" cy="1007652"/>
              </a:xfrm>
              <a:prstGeom prst="homePlate">
                <a:avLst/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23688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Lato Light"/>
                  </a:rPr>
                  <a:t>Capacity Planning</a:t>
                </a:r>
              </a:p>
              <a:p>
                <a:pPr marL="0" marR="0" lvl="0" indent="0" algn="ctr" defTabSz="323688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Lato Light"/>
                  </a:rPr>
                  <a:t>Proactively identifying supply</a:t>
                </a:r>
              </a:p>
              <a:p>
                <a:pPr marL="0" marR="0" lvl="0" indent="0" algn="ctr" defTabSz="323688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Lato Light"/>
                  </a:rPr>
                  <a:t>chain constraints</a:t>
                </a:r>
              </a:p>
            </p:txBody>
          </p:sp>
          <p:sp>
            <p:nvSpPr>
              <p:cNvPr id="82" name="Arrow: Pentagon 81" descr="Material Cost">
                <a:extLst>
                  <a:ext uri="{FF2B5EF4-FFF2-40B4-BE49-F238E27FC236}">
                    <a16:creationId xmlns:a16="http://schemas.microsoft.com/office/drawing/2014/main" id="{A3540AAD-817F-446E-BE2C-EFAB7D1FAE56}"/>
                  </a:ext>
                </a:extLst>
              </p:cNvPr>
              <p:cNvSpPr/>
              <p:nvPr/>
            </p:nvSpPr>
            <p:spPr>
              <a:xfrm>
                <a:off x="3484310" y="3777640"/>
                <a:ext cx="4758448" cy="1007651"/>
              </a:xfrm>
              <a:prstGeom prst="homePlate">
                <a:avLst/>
              </a:prstGeom>
              <a:solidFill>
                <a:schemeClr val="bg2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2368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Lato Light"/>
                  </a:rPr>
                  <a:t>Material Cost </a:t>
                </a:r>
              </a:p>
              <a:p>
                <a:pPr marL="0" marR="0" lvl="0" indent="0" algn="ctr" defTabSz="32368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Lato Light"/>
                  </a:rPr>
                  <a:t>Collaborating with Finance, Engineering, Sales, and Suppliers to optimize our product portfolio</a:t>
                </a:r>
              </a:p>
            </p:txBody>
          </p:sp>
        </p:grpSp>
        <p:sp>
          <p:nvSpPr>
            <p:cNvPr id="64" name="Arrow: Pentagon 63" descr="People Management">
              <a:extLst>
                <a:ext uri="{FF2B5EF4-FFF2-40B4-BE49-F238E27FC236}">
                  <a16:creationId xmlns:a16="http://schemas.microsoft.com/office/drawing/2014/main" id="{C03F177E-04AE-4BA5-B931-C06004BC5EAA}"/>
                </a:ext>
              </a:extLst>
            </p:cNvPr>
            <p:cNvSpPr/>
            <p:nvPr/>
          </p:nvSpPr>
          <p:spPr>
            <a:xfrm>
              <a:off x="2516642" y="2592214"/>
              <a:ext cx="5352174" cy="1007652"/>
            </a:xfrm>
            <a:prstGeom prst="homePlate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People Management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Strategic emphasis on everything we do</a:t>
              </a:r>
            </a:p>
            <a:p>
              <a:pPr marL="0" marR="0" lvl="0" indent="0" algn="ctr" defTabSz="32368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Lato Light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C0235BA0-1199-4E98-AD0D-794291EA020A}"/>
                </a:ext>
              </a:extLst>
            </p:cNvPr>
            <p:cNvSpPr txBox="1"/>
            <p:nvPr/>
          </p:nvSpPr>
          <p:spPr>
            <a:xfrm>
              <a:off x="7232273" y="3900101"/>
              <a:ext cx="348497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alibri" panose="020F0502020204030204"/>
                </a:rPr>
                <a:t>VA/VE Workshops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alibri" panose="020F0502020204030204"/>
                </a:rPr>
                <a:t>Total Cost of Ownership Mentality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alibri" panose="020F0502020204030204"/>
                </a:rPr>
                <a:t>Supplier Cost Reduction Roadmaps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0636AE87-8BB3-4D0C-9202-886682ACFD4A}"/>
                </a:ext>
              </a:extLst>
            </p:cNvPr>
            <p:cNvSpPr txBox="1"/>
            <p:nvPr/>
          </p:nvSpPr>
          <p:spPr>
            <a:xfrm>
              <a:off x="6391198" y="4931117"/>
              <a:ext cx="310710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alibri" panose="020F0502020204030204"/>
                </a:rPr>
                <a:t>Proactive Risk Mitigation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alibri" panose="020F0502020204030204"/>
                </a:rPr>
                <a:t>Weekly Supplier Reviews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kern="0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Calibri" panose="020F0502020204030204"/>
                </a:rPr>
                <a:t>Utilize Digital Supply Chain Tools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libri" panose="020F0502020204030204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839BA6B4-440B-4DC6-A9E4-F1DBB835886D}"/>
                </a:ext>
              </a:extLst>
            </p:cNvPr>
            <p:cNvSpPr txBox="1"/>
            <p:nvPr/>
          </p:nvSpPr>
          <p:spPr>
            <a:xfrm>
              <a:off x="7895972" y="2762851"/>
              <a:ext cx="320466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alibri" panose="020F0502020204030204"/>
                </a:rPr>
                <a:t>Establish Training Curriculum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alibri" panose="020F0502020204030204"/>
                </a:rPr>
                <a:t>Diversity, Equity, Inclusion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alibri" panose="020F0502020204030204"/>
                </a:rPr>
                <a:t>Develop future leaders</a:t>
              </a:r>
            </a:p>
          </p:txBody>
        </p: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0A9EA7C5-DA8B-4010-A23F-AC28A6138F0D}"/>
                </a:ext>
              </a:extLst>
            </p:cNvPr>
            <p:cNvGrpSpPr/>
            <p:nvPr/>
          </p:nvGrpSpPr>
          <p:grpSpPr>
            <a:xfrm>
              <a:off x="1328431" y="3703426"/>
              <a:ext cx="1021011" cy="1007656"/>
              <a:chOff x="8272376" y="3697016"/>
              <a:chExt cx="1021011" cy="1007656"/>
            </a:xfrm>
          </p:grpSpPr>
          <p:sp>
            <p:nvSpPr>
              <p:cNvPr id="78" name="Rectangle: Rounded Corners 77">
                <a:extLst>
                  <a:ext uri="{FF2B5EF4-FFF2-40B4-BE49-F238E27FC236}">
                    <a16:creationId xmlns:a16="http://schemas.microsoft.com/office/drawing/2014/main" id="{0EDBF87E-37F6-45D5-99DC-D8C41AB9BBB5}"/>
                  </a:ext>
                </a:extLst>
              </p:cNvPr>
              <p:cNvSpPr/>
              <p:nvPr/>
            </p:nvSpPr>
            <p:spPr>
              <a:xfrm>
                <a:off x="8272376" y="3697016"/>
                <a:ext cx="1021011" cy="1007656"/>
              </a:xfrm>
              <a:prstGeom prst="roundRect">
                <a:avLst/>
              </a:prstGeom>
              <a:solidFill>
                <a:schemeClr val="bg2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79" name="Picture 78">
                <a:extLst>
                  <a:ext uri="{FF2B5EF4-FFF2-40B4-BE49-F238E27FC236}">
                    <a16:creationId xmlns:a16="http://schemas.microsoft.com/office/drawing/2014/main" id="{C17F836C-2B51-4B76-9A46-5DB5036D185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biLevel thresh="25000"/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556" l="5000" r="94286">
                            <a14:foregroundMark x1="16429" y1="19444" x2="16429" y2="19444"/>
                            <a14:foregroundMark x1="5357" y1="37778" x2="5357" y2="37778"/>
                            <a14:foregroundMark x1="26071" y1="66111" x2="26071" y2="66111"/>
                            <a14:foregroundMark x1="36429" y1="71667" x2="36429" y2="71667"/>
                            <a14:foregroundMark x1="43214" y1="80556" x2="43214" y2="80556"/>
                            <a14:foregroundMark x1="48571" y1="83889" x2="48571" y2="83889"/>
                            <a14:foregroundMark x1="53214" y1="90556" x2="53214" y2="90556"/>
                            <a14:foregroundMark x1="72500" y1="36111" x2="72500" y2="36111"/>
                            <a14:foregroundMark x1="82500" y1="21111" x2="82500" y2="21111"/>
                            <a14:foregroundMark x1="94286" y1="38889" x2="94286" y2="388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17209" y="3972125"/>
                <a:ext cx="807611" cy="5326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DE12C52E-43AD-4FDC-98A2-D3E28D616746}"/>
                </a:ext>
              </a:extLst>
            </p:cNvPr>
            <p:cNvGrpSpPr/>
            <p:nvPr/>
          </p:nvGrpSpPr>
          <p:grpSpPr>
            <a:xfrm>
              <a:off x="1328429" y="2581869"/>
              <a:ext cx="1021011" cy="1007656"/>
              <a:chOff x="8302207" y="3642027"/>
              <a:chExt cx="1021011" cy="1007656"/>
            </a:xfrm>
          </p:grpSpPr>
          <p:sp>
            <p:nvSpPr>
              <p:cNvPr id="76" name="Rectangle: Rounded Corners 75">
                <a:extLst>
                  <a:ext uri="{FF2B5EF4-FFF2-40B4-BE49-F238E27FC236}">
                    <a16:creationId xmlns:a16="http://schemas.microsoft.com/office/drawing/2014/main" id="{72A9DCBF-F39E-43A0-A82F-C570F372DF36}"/>
                  </a:ext>
                </a:extLst>
              </p:cNvPr>
              <p:cNvSpPr/>
              <p:nvPr/>
            </p:nvSpPr>
            <p:spPr>
              <a:xfrm>
                <a:off x="8302207" y="3642027"/>
                <a:ext cx="1021011" cy="1007656"/>
              </a:xfrm>
              <a:prstGeom prst="roundRect">
                <a:avLst/>
              </a:prstGeom>
              <a:solidFill>
                <a:schemeClr val="accent2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77" name="Picture 10">
                <a:extLst>
                  <a:ext uri="{FF2B5EF4-FFF2-40B4-BE49-F238E27FC236}">
                    <a16:creationId xmlns:a16="http://schemas.microsoft.com/office/drawing/2014/main" id="{47C08363-590B-42BE-952E-6151114DA3C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biLevel thresh="25000"/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>
                            <a14:foregroundMark x1="47521" y1="27885" x2="47521" y2="27885"/>
                            <a14:foregroundMark x1="23967" y1="9615" x2="23967" y2="9615"/>
                            <a14:foregroundMark x1="19421" y1="42788" x2="19421" y2="42788"/>
                            <a14:foregroundMark x1="74793" y1="17788" x2="74793" y2="17788"/>
                            <a14:foregroundMark x1="83884" y1="52885" x2="83884" y2="5288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84729" y="3783384"/>
                <a:ext cx="855968" cy="7547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B872AD13-254B-4480-8F8C-96DF2F0E28A6}"/>
                </a:ext>
              </a:extLst>
            </p:cNvPr>
            <p:cNvGrpSpPr/>
            <p:nvPr/>
          </p:nvGrpSpPr>
          <p:grpSpPr>
            <a:xfrm>
              <a:off x="1328432" y="1451242"/>
              <a:ext cx="1021008" cy="1007656"/>
              <a:chOff x="8272374" y="1482168"/>
              <a:chExt cx="1021008" cy="1007656"/>
            </a:xfrm>
          </p:grpSpPr>
          <p:sp>
            <p:nvSpPr>
              <p:cNvPr id="74" name="Rectangle: Rounded Corners 73">
                <a:extLst>
                  <a:ext uri="{FF2B5EF4-FFF2-40B4-BE49-F238E27FC236}">
                    <a16:creationId xmlns:a16="http://schemas.microsoft.com/office/drawing/2014/main" id="{0B49A5E1-2CED-469D-8B19-A35B1D77D8A5}"/>
                  </a:ext>
                </a:extLst>
              </p:cNvPr>
              <p:cNvSpPr/>
              <p:nvPr/>
            </p:nvSpPr>
            <p:spPr>
              <a:xfrm>
                <a:off x="8272374" y="1482168"/>
                <a:ext cx="1021008" cy="1007656"/>
              </a:xfrm>
              <a:prstGeom prst="roundRect">
                <a:avLst/>
              </a:prstGeom>
              <a:solidFill>
                <a:schemeClr val="accent3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75" name="Picture 2">
                <a:extLst>
                  <a:ext uri="{FF2B5EF4-FFF2-40B4-BE49-F238E27FC236}">
                    <a16:creationId xmlns:a16="http://schemas.microsoft.com/office/drawing/2014/main" id="{F5840649-8CFF-4BFE-A44A-E2CD9F527D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8556" b="91444" l="10000" r="90000">
                            <a14:foregroundMark x1="48148" y1="91444" x2="48148" y2="91444"/>
                            <a14:foregroundMark x1="49259" y1="8556" x2="49259" y2="8556"/>
                          </a14:backgroundRemoval>
                        </a14:imgEffect>
                        <a14:imgEffect>
                          <a14:colorTemperature colorTemp="6400"/>
                        </a14:imgEffect>
                        <a14:imgEffect>
                          <a14:saturation sat="0"/>
                        </a14:imgEffect>
                        <a14:imgEffect>
                          <a14:brightnessContrast bright="100000" contras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994" r="13570"/>
              <a:stretch/>
            </p:blipFill>
            <p:spPr bwMode="auto">
              <a:xfrm>
                <a:off x="8338509" y="1576677"/>
                <a:ext cx="868828" cy="8293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F9D3CF32-F5E6-478B-B002-B20DA17A519C}"/>
                </a:ext>
              </a:extLst>
            </p:cNvPr>
            <p:cNvGrpSpPr/>
            <p:nvPr/>
          </p:nvGrpSpPr>
          <p:grpSpPr>
            <a:xfrm>
              <a:off x="1312779" y="4817042"/>
              <a:ext cx="1021011" cy="1007656"/>
              <a:chOff x="8272365" y="3678629"/>
              <a:chExt cx="1021011" cy="1007656"/>
            </a:xfrm>
          </p:grpSpPr>
          <p:sp>
            <p:nvSpPr>
              <p:cNvPr id="72" name="Rectangle: Rounded Corners 71">
                <a:extLst>
                  <a:ext uri="{FF2B5EF4-FFF2-40B4-BE49-F238E27FC236}">
                    <a16:creationId xmlns:a16="http://schemas.microsoft.com/office/drawing/2014/main" id="{AE823886-545F-4C68-BE6E-ACC9B6DD80CC}"/>
                  </a:ext>
                </a:extLst>
              </p:cNvPr>
              <p:cNvSpPr/>
              <p:nvPr/>
            </p:nvSpPr>
            <p:spPr>
              <a:xfrm>
                <a:off x="8272365" y="3678629"/>
                <a:ext cx="1021011" cy="1007656"/>
              </a:xfrm>
              <a:prstGeom prst="roundRect">
                <a:avLst/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73" name="Graphic 72">
                <a:extLst>
                  <a:ext uri="{FF2B5EF4-FFF2-40B4-BE49-F238E27FC236}">
                    <a16:creationId xmlns:a16="http://schemas.microsoft.com/office/drawing/2014/main" id="{76024F57-A1CD-4C16-B329-4A960C9D00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8378321" y="3792704"/>
                <a:ext cx="807611" cy="82853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874184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val 23" descr="Strategy Development model ">
            <a:extLst>
              <a:ext uri="{FF2B5EF4-FFF2-40B4-BE49-F238E27FC236}">
                <a16:creationId xmlns:a16="http://schemas.microsoft.com/office/drawing/2014/main" id="{AC9DA265-5F93-4E2A-9E6A-95F996862884}"/>
              </a:ext>
            </a:extLst>
          </p:cNvPr>
          <p:cNvSpPr/>
          <p:nvPr/>
        </p:nvSpPr>
        <p:spPr>
          <a:xfrm>
            <a:off x="4758115" y="3088385"/>
            <a:ext cx="2040729" cy="1861535"/>
          </a:xfrm>
          <a:prstGeom prst="ellipse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FEAE391-2928-48EA-926D-40CEB0A3BF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217685" y="2165192"/>
            <a:ext cx="1288869" cy="836139"/>
          </a:xfrm>
          <a:custGeom>
            <a:avLst/>
            <a:gdLst>
              <a:gd name="connsiteX0" fmla="*/ 0 w 1288869"/>
              <a:gd name="connsiteY0" fmla="*/ 278791 h 836139"/>
              <a:gd name="connsiteX1" fmla="*/ 365760 w 1288869"/>
              <a:gd name="connsiteY1" fmla="*/ 117 h 836139"/>
              <a:gd name="connsiteX2" fmla="*/ 879566 w 1288869"/>
              <a:gd name="connsiteY2" fmla="*/ 252665 h 836139"/>
              <a:gd name="connsiteX3" fmla="*/ 1288869 w 1288869"/>
              <a:gd name="connsiteY3" fmla="*/ 836139 h 836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88869" h="836139">
                <a:moveTo>
                  <a:pt x="0" y="278791"/>
                </a:moveTo>
                <a:cubicBezTo>
                  <a:pt x="109583" y="141631"/>
                  <a:pt x="219166" y="4471"/>
                  <a:pt x="365760" y="117"/>
                </a:cubicBezTo>
                <a:cubicBezTo>
                  <a:pt x="512354" y="-4237"/>
                  <a:pt x="725715" y="113328"/>
                  <a:pt x="879566" y="252665"/>
                </a:cubicBezTo>
                <a:cubicBezTo>
                  <a:pt x="1033417" y="392002"/>
                  <a:pt x="1161143" y="614070"/>
                  <a:pt x="1288869" y="836139"/>
                </a:cubicBezTo>
              </a:path>
            </a:pathLst>
          </a:custGeom>
          <a:noFill/>
          <a:ln w="57150">
            <a:solidFill>
              <a:schemeClr val="bg2"/>
            </a:solidFill>
          </a:ln>
          <a:effectLst>
            <a:outerShdw dist="38100" dir="5400000" algn="t" rotWithShape="0">
              <a:schemeClr val="accent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5BA2186-2834-4447-825E-8487457D85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563297">
            <a:off x="6103757" y="2583262"/>
            <a:ext cx="1288869" cy="836139"/>
          </a:xfrm>
          <a:custGeom>
            <a:avLst/>
            <a:gdLst>
              <a:gd name="connsiteX0" fmla="*/ 0 w 1288869"/>
              <a:gd name="connsiteY0" fmla="*/ 278791 h 836139"/>
              <a:gd name="connsiteX1" fmla="*/ 365760 w 1288869"/>
              <a:gd name="connsiteY1" fmla="*/ 117 h 836139"/>
              <a:gd name="connsiteX2" fmla="*/ 879566 w 1288869"/>
              <a:gd name="connsiteY2" fmla="*/ 252665 h 836139"/>
              <a:gd name="connsiteX3" fmla="*/ 1288869 w 1288869"/>
              <a:gd name="connsiteY3" fmla="*/ 836139 h 836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88869" h="836139">
                <a:moveTo>
                  <a:pt x="0" y="278791"/>
                </a:moveTo>
                <a:cubicBezTo>
                  <a:pt x="109583" y="141631"/>
                  <a:pt x="219166" y="4471"/>
                  <a:pt x="365760" y="117"/>
                </a:cubicBezTo>
                <a:cubicBezTo>
                  <a:pt x="512354" y="-4237"/>
                  <a:pt x="725715" y="113328"/>
                  <a:pt x="879566" y="252665"/>
                </a:cubicBezTo>
                <a:cubicBezTo>
                  <a:pt x="1033417" y="392002"/>
                  <a:pt x="1161143" y="614070"/>
                  <a:pt x="1288869" y="836139"/>
                </a:cubicBezTo>
              </a:path>
            </a:pathLst>
          </a:custGeom>
          <a:noFill/>
          <a:ln w="57150">
            <a:solidFill>
              <a:schemeClr val="bg2"/>
            </a:solidFill>
          </a:ln>
          <a:effectLst>
            <a:outerShdw dist="38100" dir="5400000" algn="t" rotWithShape="0">
              <a:schemeClr val="accent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5D3E579-0E54-496D-8D7A-934E014820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4573639">
            <a:off x="6582610" y="3478709"/>
            <a:ext cx="1288869" cy="836139"/>
          </a:xfrm>
          <a:custGeom>
            <a:avLst/>
            <a:gdLst>
              <a:gd name="connsiteX0" fmla="*/ 0 w 1288869"/>
              <a:gd name="connsiteY0" fmla="*/ 278791 h 836139"/>
              <a:gd name="connsiteX1" fmla="*/ 365760 w 1288869"/>
              <a:gd name="connsiteY1" fmla="*/ 117 h 836139"/>
              <a:gd name="connsiteX2" fmla="*/ 879566 w 1288869"/>
              <a:gd name="connsiteY2" fmla="*/ 252665 h 836139"/>
              <a:gd name="connsiteX3" fmla="*/ 1288869 w 1288869"/>
              <a:gd name="connsiteY3" fmla="*/ 836139 h 836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88869" h="836139">
                <a:moveTo>
                  <a:pt x="0" y="278791"/>
                </a:moveTo>
                <a:cubicBezTo>
                  <a:pt x="109583" y="141631"/>
                  <a:pt x="219166" y="4471"/>
                  <a:pt x="365760" y="117"/>
                </a:cubicBezTo>
                <a:cubicBezTo>
                  <a:pt x="512354" y="-4237"/>
                  <a:pt x="725715" y="113328"/>
                  <a:pt x="879566" y="252665"/>
                </a:cubicBezTo>
                <a:cubicBezTo>
                  <a:pt x="1033417" y="392002"/>
                  <a:pt x="1161143" y="614070"/>
                  <a:pt x="1288869" y="836139"/>
                </a:cubicBezTo>
              </a:path>
            </a:pathLst>
          </a:custGeom>
          <a:noFill/>
          <a:ln w="57150">
            <a:solidFill>
              <a:schemeClr val="bg2"/>
            </a:solidFill>
          </a:ln>
          <a:effectLst>
            <a:outerShdw dist="38100" dir="5400000" algn="t" rotWithShape="0">
              <a:schemeClr val="accent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C8B4DDCB-BC6D-4933-82D4-47609E15EB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7214034">
            <a:off x="6456384" y="4443009"/>
            <a:ext cx="1288869" cy="836139"/>
          </a:xfrm>
          <a:custGeom>
            <a:avLst/>
            <a:gdLst>
              <a:gd name="connsiteX0" fmla="*/ 0 w 1288869"/>
              <a:gd name="connsiteY0" fmla="*/ 278791 h 836139"/>
              <a:gd name="connsiteX1" fmla="*/ 365760 w 1288869"/>
              <a:gd name="connsiteY1" fmla="*/ 117 h 836139"/>
              <a:gd name="connsiteX2" fmla="*/ 879566 w 1288869"/>
              <a:gd name="connsiteY2" fmla="*/ 252665 h 836139"/>
              <a:gd name="connsiteX3" fmla="*/ 1288869 w 1288869"/>
              <a:gd name="connsiteY3" fmla="*/ 836139 h 836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88869" h="836139">
                <a:moveTo>
                  <a:pt x="0" y="278791"/>
                </a:moveTo>
                <a:cubicBezTo>
                  <a:pt x="109583" y="141631"/>
                  <a:pt x="219166" y="4471"/>
                  <a:pt x="365760" y="117"/>
                </a:cubicBezTo>
                <a:cubicBezTo>
                  <a:pt x="512354" y="-4237"/>
                  <a:pt x="725715" y="113328"/>
                  <a:pt x="879566" y="252665"/>
                </a:cubicBezTo>
                <a:cubicBezTo>
                  <a:pt x="1033417" y="392002"/>
                  <a:pt x="1161143" y="614070"/>
                  <a:pt x="1288869" y="836139"/>
                </a:cubicBezTo>
              </a:path>
            </a:pathLst>
          </a:custGeom>
          <a:noFill/>
          <a:ln w="57150">
            <a:solidFill>
              <a:schemeClr val="bg2"/>
            </a:solidFill>
          </a:ln>
          <a:effectLst>
            <a:outerShdw dist="38100" dir="5400000" algn="t" rotWithShape="0">
              <a:schemeClr val="accent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11ABA204-C6A1-404F-87AD-E955C79F28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176798">
            <a:off x="5589880" y="5008251"/>
            <a:ext cx="1288869" cy="836139"/>
          </a:xfrm>
          <a:custGeom>
            <a:avLst/>
            <a:gdLst>
              <a:gd name="connsiteX0" fmla="*/ 0 w 1288869"/>
              <a:gd name="connsiteY0" fmla="*/ 278791 h 836139"/>
              <a:gd name="connsiteX1" fmla="*/ 365760 w 1288869"/>
              <a:gd name="connsiteY1" fmla="*/ 117 h 836139"/>
              <a:gd name="connsiteX2" fmla="*/ 879566 w 1288869"/>
              <a:gd name="connsiteY2" fmla="*/ 252665 h 836139"/>
              <a:gd name="connsiteX3" fmla="*/ 1288869 w 1288869"/>
              <a:gd name="connsiteY3" fmla="*/ 836139 h 836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88869" h="836139">
                <a:moveTo>
                  <a:pt x="0" y="278791"/>
                </a:moveTo>
                <a:cubicBezTo>
                  <a:pt x="109583" y="141631"/>
                  <a:pt x="219166" y="4471"/>
                  <a:pt x="365760" y="117"/>
                </a:cubicBezTo>
                <a:cubicBezTo>
                  <a:pt x="512354" y="-4237"/>
                  <a:pt x="725715" y="113328"/>
                  <a:pt x="879566" y="252665"/>
                </a:cubicBezTo>
                <a:cubicBezTo>
                  <a:pt x="1033417" y="392002"/>
                  <a:pt x="1161143" y="614070"/>
                  <a:pt x="1288869" y="836139"/>
                </a:cubicBezTo>
              </a:path>
            </a:pathLst>
          </a:custGeom>
          <a:noFill/>
          <a:ln w="57150">
            <a:solidFill>
              <a:schemeClr val="bg2"/>
            </a:solidFill>
          </a:ln>
          <a:effectLst>
            <a:outerShdw dist="38100" dir="5400000" algn="t" rotWithShape="0">
              <a:schemeClr val="accent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D054F76-94FD-44FF-9BF1-6D7117A89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1837594">
            <a:off x="4478105" y="4932614"/>
            <a:ext cx="1288869" cy="836139"/>
          </a:xfrm>
          <a:custGeom>
            <a:avLst/>
            <a:gdLst>
              <a:gd name="connsiteX0" fmla="*/ 0 w 1288869"/>
              <a:gd name="connsiteY0" fmla="*/ 278791 h 836139"/>
              <a:gd name="connsiteX1" fmla="*/ 365760 w 1288869"/>
              <a:gd name="connsiteY1" fmla="*/ 117 h 836139"/>
              <a:gd name="connsiteX2" fmla="*/ 879566 w 1288869"/>
              <a:gd name="connsiteY2" fmla="*/ 252665 h 836139"/>
              <a:gd name="connsiteX3" fmla="*/ 1288869 w 1288869"/>
              <a:gd name="connsiteY3" fmla="*/ 836139 h 836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88869" h="836139">
                <a:moveTo>
                  <a:pt x="0" y="278791"/>
                </a:moveTo>
                <a:cubicBezTo>
                  <a:pt x="109583" y="141631"/>
                  <a:pt x="219166" y="4471"/>
                  <a:pt x="365760" y="117"/>
                </a:cubicBezTo>
                <a:cubicBezTo>
                  <a:pt x="512354" y="-4237"/>
                  <a:pt x="725715" y="113328"/>
                  <a:pt x="879566" y="252665"/>
                </a:cubicBezTo>
                <a:cubicBezTo>
                  <a:pt x="1033417" y="392002"/>
                  <a:pt x="1161143" y="614070"/>
                  <a:pt x="1288869" y="836139"/>
                </a:cubicBezTo>
              </a:path>
            </a:pathLst>
          </a:custGeom>
          <a:noFill/>
          <a:ln w="57150">
            <a:solidFill>
              <a:schemeClr val="bg2"/>
            </a:solidFill>
          </a:ln>
          <a:effectLst>
            <a:outerShdw dist="38100" dir="5400000" algn="t" rotWithShape="0">
              <a:schemeClr val="accent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C79A3F0F-F307-4D76-9C0B-AC54B6F905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5109329">
            <a:off x="3724740" y="4220131"/>
            <a:ext cx="1288869" cy="836139"/>
          </a:xfrm>
          <a:custGeom>
            <a:avLst/>
            <a:gdLst>
              <a:gd name="connsiteX0" fmla="*/ 0 w 1288869"/>
              <a:gd name="connsiteY0" fmla="*/ 278791 h 836139"/>
              <a:gd name="connsiteX1" fmla="*/ 365760 w 1288869"/>
              <a:gd name="connsiteY1" fmla="*/ 117 h 836139"/>
              <a:gd name="connsiteX2" fmla="*/ 879566 w 1288869"/>
              <a:gd name="connsiteY2" fmla="*/ 252665 h 836139"/>
              <a:gd name="connsiteX3" fmla="*/ 1288869 w 1288869"/>
              <a:gd name="connsiteY3" fmla="*/ 836139 h 836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88869" h="836139">
                <a:moveTo>
                  <a:pt x="0" y="278791"/>
                </a:moveTo>
                <a:cubicBezTo>
                  <a:pt x="109583" y="141631"/>
                  <a:pt x="219166" y="4471"/>
                  <a:pt x="365760" y="117"/>
                </a:cubicBezTo>
                <a:cubicBezTo>
                  <a:pt x="512354" y="-4237"/>
                  <a:pt x="725715" y="113328"/>
                  <a:pt x="879566" y="252665"/>
                </a:cubicBezTo>
                <a:cubicBezTo>
                  <a:pt x="1033417" y="392002"/>
                  <a:pt x="1161143" y="614070"/>
                  <a:pt x="1288869" y="836139"/>
                </a:cubicBezTo>
              </a:path>
            </a:pathLst>
          </a:custGeom>
          <a:noFill/>
          <a:ln w="57150">
            <a:solidFill>
              <a:schemeClr val="bg2"/>
            </a:solidFill>
          </a:ln>
          <a:effectLst>
            <a:outerShdw dist="38100" dir="5400000" algn="t" rotWithShape="0">
              <a:schemeClr val="accent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D6E96868-4D63-4F16-BA1B-16D2F29505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7297993">
            <a:off x="3639752" y="3205580"/>
            <a:ext cx="1288869" cy="836139"/>
          </a:xfrm>
          <a:custGeom>
            <a:avLst/>
            <a:gdLst>
              <a:gd name="connsiteX0" fmla="*/ 0 w 1288869"/>
              <a:gd name="connsiteY0" fmla="*/ 278791 h 836139"/>
              <a:gd name="connsiteX1" fmla="*/ 365760 w 1288869"/>
              <a:gd name="connsiteY1" fmla="*/ 117 h 836139"/>
              <a:gd name="connsiteX2" fmla="*/ 879566 w 1288869"/>
              <a:gd name="connsiteY2" fmla="*/ 252665 h 836139"/>
              <a:gd name="connsiteX3" fmla="*/ 1288869 w 1288869"/>
              <a:gd name="connsiteY3" fmla="*/ 836139 h 836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88869" h="836139">
                <a:moveTo>
                  <a:pt x="0" y="278791"/>
                </a:moveTo>
                <a:cubicBezTo>
                  <a:pt x="109583" y="141631"/>
                  <a:pt x="219166" y="4471"/>
                  <a:pt x="365760" y="117"/>
                </a:cubicBezTo>
                <a:cubicBezTo>
                  <a:pt x="512354" y="-4237"/>
                  <a:pt x="725715" y="113328"/>
                  <a:pt x="879566" y="252665"/>
                </a:cubicBezTo>
                <a:cubicBezTo>
                  <a:pt x="1033417" y="392002"/>
                  <a:pt x="1161143" y="614070"/>
                  <a:pt x="1288869" y="836139"/>
                </a:cubicBezTo>
              </a:path>
            </a:pathLst>
          </a:custGeom>
          <a:noFill/>
          <a:ln w="57150">
            <a:solidFill>
              <a:schemeClr val="bg2"/>
            </a:solidFill>
          </a:ln>
          <a:effectLst>
            <a:outerShdw dist="38100" dir="5400000" algn="t" rotWithShape="0">
              <a:schemeClr val="accent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51AC8EC8-35E5-4C7D-A4B9-E7FA4CEF0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9343679">
            <a:off x="4157920" y="2382612"/>
            <a:ext cx="1288869" cy="836139"/>
          </a:xfrm>
          <a:custGeom>
            <a:avLst/>
            <a:gdLst>
              <a:gd name="connsiteX0" fmla="*/ 0 w 1288869"/>
              <a:gd name="connsiteY0" fmla="*/ 278791 h 836139"/>
              <a:gd name="connsiteX1" fmla="*/ 365760 w 1288869"/>
              <a:gd name="connsiteY1" fmla="*/ 117 h 836139"/>
              <a:gd name="connsiteX2" fmla="*/ 879566 w 1288869"/>
              <a:gd name="connsiteY2" fmla="*/ 252665 h 836139"/>
              <a:gd name="connsiteX3" fmla="*/ 1288869 w 1288869"/>
              <a:gd name="connsiteY3" fmla="*/ 836139 h 836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88869" h="836139">
                <a:moveTo>
                  <a:pt x="0" y="278791"/>
                </a:moveTo>
                <a:cubicBezTo>
                  <a:pt x="109583" y="141631"/>
                  <a:pt x="219166" y="4471"/>
                  <a:pt x="365760" y="117"/>
                </a:cubicBezTo>
                <a:cubicBezTo>
                  <a:pt x="512354" y="-4237"/>
                  <a:pt x="725715" y="113328"/>
                  <a:pt x="879566" y="252665"/>
                </a:cubicBezTo>
                <a:cubicBezTo>
                  <a:pt x="1033417" y="392002"/>
                  <a:pt x="1161143" y="614070"/>
                  <a:pt x="1288869" y="836139"/>
                </a:cubicBezTo>
              </a:path>
            </a:pathLst>
          </a:custGeom>
          <a:noFill/>
          <a:ln w="57150">
            <a:solidFill>
              <a:schemeClr val="bg2"/>
            </a:solidFill>
          </a:ln>
          <a:effectLst>
            <a:outerShdw dist="38100" dir="5400000" algn="t" rotWithShape="0">
              <a:schemeClr val="accent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AC84FA-1364-4209-ADC4-BC190524E467}"/>
              </a:ext>
            </a:extLst>
          </p:cNvPr>
          <p:cNvSpPr txBox="1"/>
          <p:nvPr/>
        </p:nvSpPr>
        <p:spPr>
          <a:xfrm>
            <a:off x="4686883" y="3657797"/>
            <a:ext cx="21799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STRATEGY 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DEVELOPMENT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591618A-616B-4D76-BD66-187ECF7A2648}"/>
              </a:ext>
            </a:extLst>
          </p:cNvPr>
          <p:cNvSpPr txBox="1"/>
          <p:nvPr/>
        </p:nvSpPr>
        <p:spPr>
          <a:xfrm>
            <a:off x="6717324" y="2076226"/>
            <a:ext cx="3141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Cross-Functional Engagement</a:t>
            </a:r>
          </a:p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Who will execute the plan?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59EAD0C-6871-4857-9EE1-3434C13E999C}"/>
              </a:ext>
            </a:extLst>
          </p:cNvPr>
          <p:cNvSpPr txBox="1"/>
          <p:nvPr/>
        </p:nvSpPr>
        <p:spPr>
          <a:xfrm>
            <a:off x="4597179" y="1529281"/>
            <a:ext cx="2249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Category Definition</a:t>
            </a:r>
          </a:p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What are we sourcing?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5136E83-E102-4B9E-ABA4-442E676485AA}"/>
              </a:ext>
            </a:extLst>
          </p:cNvPr>
          <p:cNvSpPr txBox="1"/>
          <p:nvPr/>
        </p:nvSpPr>
        <p:spPr>
          <a:xfrm>
            <a:off x="7570815" y="3241213"/>
            <a:ext cx="30564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Spend Analysis | Market Intel</a:t>
            </a:r>
          </a:p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Supplier, region, SBU, sub-category</a:t>
            </a:r>
          </a:p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industry and competitor data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8BB4B2E-180A-41C7-B6D6-96D85FB16236}"/>
              </a:ext>
            </a:extLst>
          </p:cNvPr>
          <p:cNvSpPr txBox="1"/>
          <p:nvPr/>
        </p:nvSpPr>
        <p:spPr>
          <a:xfrm>
            <a:off x="7509738" y="4570650"/>
            <a:ext cx="2856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Portfolio Analysis</a:t>
            </a:r>
          </a:p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Segmenting categories and suppliers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FE60929-233B-4142-BA41-4339A66C28C2}"/>
              </a:ext>
            </a:extLst>
          </p:cNvPr>
          <p:cNvSpPr txBox="1"/>
          <p:nvPr/>
        </p:nvSpPr>
        <p:spPr>
          <a:xfrm>
            <a:off x="5991118" y="5804806"/>
            <a:ext cx="38485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Should Be Cost</a:t>
            </a:r>
          </a:p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Knowledge of cost structure prior to receiving quotes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D6435D2-9A18-4B7E-8D5B-8F604B07FBCD}"/>
              </a:ext>
            </a:extLst>
          </p:cNvPr>
          <p:cNvSpPr txBox="1"/>
          <p:nvPr/>
        </p:nvSpPr>
        <p:spPr>
          <a:xfrm>
            <a:off x="2759601" y="5879266"/>
            <a:ext cx="32467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Business Over Time</a:t>
            </a:r>
          </a:p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Ensure continuity of supply over time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92CCC39-4ED1-42CE-AB80-22B20E763A56}"/>
              </a:ext>
            </a:extLst>
          </p:cNvPr>
          <p:cNvSpPr txBox="1"/>
          <p:nvPr/>
        </p:nvSpPr>
        <p:spPr>
          <a:xfrm>
            <a:off x="1437685" y="4638200"/>
            <a:ext cx="25845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Cost Management</a:t>
            </a:r>
          </a:p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VA/VE, Rebates, Price Reductions, Freight, Hedging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EA7378B-A936-4E3E-9A6E-9E33894FC1EA}"/>
              </a:ext>
            </a:extLst>
          </p:cNvPr>
          <p:cNvSpPr txBox="1"/>
          <p:nvPr/>
        </p:nvSpPr>
        <p:spPr>
          <a:xfrm>
            <a:off x="1077059" y="3074493"/>
            <a:ext cx="274808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Technology Roadmap</a:t>
            </a:r>
          </a:p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 we have a supply base to support Product Development’s plan?</a:t>
            </a:r>
          </a:p>
          <a:p>
            <a:pPr algn="ctr"/>
            <a:endParaRPr lang="en-US" sz="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Develop supplier partnerships to create disruptive technologies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C87FD1D-2CF1-4203-82AA-85854ACBAA54}"/>
              </a:ext>
            </a:extLst>
          </p:cNvPr>
          <p:cNvSpPr txBox="1"/>
          <p:nvPr/>
        </p:nvSpPr>
        <p:spPr>
          <a:xfrm>
            <a:off x="2416666" y="1868239"/>
            <a:ext cx="22772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Balanced Scorecard </a:t>
            </a:r>
          </a:p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Measure and focus our suppliers on key KPIs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59E38D-9375-4D90-80A1-DCADC33060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Global Procurement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DA7D13-447D-4EDA-8EC7-51715DF5C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2933" b="1" i="0" u="none" strike="noStrike" kern="0" cap="none" spc="-40" normalizeH="0" baseline="0" noProof="0" dirty="0">
                <a:ln>
                  <a:noFill/>
                </a:ln>
                <a:solidFill>
                  <a:srgbClr val="227EF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Global Category Strategies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95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1E34762-BD30-4382-8E28-BA6C0806C20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Global Procurement</a:t>
            </a:r>
          </a:p>
          <a:p>
            <a:endParaRPr lang="en-US" dirty="0"/>
          </a:p>
        </p:txBody>
      </p:sp>
      <p:sp>
        <p:nvSpPr>
          <p:cNvPr id="51" name="Title 1">
            <a:extLst>
              <a:ext uri="{FF2B5EF4-FFF2-40B4-BE49-F238E27FC236}">
                <a16:creationId xmlns:a16="http://schemas.microsoft.com/office/drawing/2014/main" id="{71F8C374-CEFE-4C45-8A30-27D20BCB0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Sourcing Strategy</a:t>
            </a:r>
          </a:p>
        </p:txBody>
      </p:sp>
      <p:grpSp>
        <p:nvGrpSpPr>
          <p:cNvPr id="5" name="Group 4" descr="Transactional vs. Strategic/Rational groupings">
            <a:extLst>
              <a:ext uri="{FF2B5EF4-FFF2-40B4-BE49-F238E27FC236}">
                <a16:creationId xmlns:a16="http://schemas.microsoft.com/office/drawing/2014/main" id="{AEAF9AF1-7AE1-4192-9343-115E06B6B5BF}"/>
              </a:ext>
            </a:extLst>
          </p:cNvPr>
          <p:cNvGrpSpPr/>
          <p:nvPr/>
        </p:nvGrpSpPr>
        <p:grpSpPr>
          <a:xfrm>
            <a:off x="1585006" y="4271377"/>
            <a:ext cx="8454380" cy="2057456"/>
            <a:chOff x="1673688" y="3966548"/>
            <a:chExt cx="8454380" cy="2057456"/>
          </a:xfrm>
        </p:grpSpPr>
        <p:sp>
          <p:nvSpPr>
            <p:cNvPr id="71" name="Subtitle 2">
              <a:extLst>
                <a:ext uri="{FF2B5EF4-FFF2-40B4-BE49-F238E27FC236}">
                  <a16:creationId xmlns:a16="http://schemas.microsoft.com/office/drawing/2014/main" id="{FC8EA267-6CCF-4F84-A197-AB13CC7B759B}"/>
                </a:ext>
              </a:extLst>
            </p:cNvPr>
            <p:cNvSpPr txBox="1">
              <a:spLocks/>
            </p:cNvSpPr>
            <p:nvPr/>
          </p:nvSpPr>
          <p:spPr>
            <a:xfrm>
              <a:off x="5877790" y="4154862"/>
              <a:ext cx="4250278" cy="1869142"/>
            </a:xfrm>
            <a:prstGeom prst="rect">
              <a:avLst/>
            </a:prstGeom>
            <a:ln>
              <a:solidFill>
                <a:schemeClr val="accent4"/>
              </a:solidFill>
            </a:ln>
          </p:spPr>
          <p:txBody>
            <a:bodyPr>
              <a:noAutofit/>
            </a:bodyPr>
            <a:lstStyle>
              <a:lvl1pPr marL="228555" indent="-228555" algn="l" defTabSz="914217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lang="en-US" sz="2400" kern="1200" dirty="0" smtClean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1pPr>
              <a:lvl2pPr marL="685663" indent="-228555" algn="l" defTabSz="91421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en-US" sz="2000" kern="1200" dirty="0" smtClean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2pPr>
              <a:lvl3pPr marL="1142772" indent="-228555" algn="l" defTabSz="91421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en-US" sz="1800" kern="1200" dirty="0" smtClean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3pPr>
              <a:lvl4pPr marL="1599880" indent="-228555" algn="l" defTabSz="91421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en-US" sz="1600" kern="1200" dirty="0" smtClean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4pPr>
              <a:lvl5pPr marL="2056989" indent="-228555" algn="l" defTabSz="91421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en-US" sz="1600" kern="1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5pPr>
              <a:lvl6pPr marL="2514097" indent="-228555" algn="l" defTabSz="91421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206" indent="-228555" algn="l" defTabSz="91421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314" indent="-228555" algn="l" defTabSz="91421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423" indent="-228555" algn="l" defTabSz="91421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217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  <a:p>
              <a:pPr marL="0" marR="0" lvl="0" indent="0" algn="ctr" defTabSz="914217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C00000"/>
                </a:buClr>
                <a:buSz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Long-term, strategic</a:t>
              </a:r>
            </a:p>
            <a:p>
              <a:pPr marL="0" marR="0" lvl="0" indent="0" algn="ctr" defTabSz="914217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C00000"/>
                </a:buClr>
                <a:buSz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Shared vision and mission</a:t>
              </a:r>
            </a:p>
            <a:p>
              <a:pPr marL="0" marR="0" lvl="0" indent="0" algn="ctr" defTabSz="914217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C00000"/>
                </a:buClr>
                <a:buSz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Focused on mutual benefits</a:t>
              </a:r>
            </a:p>
            <a:p>
              <a:pPr marL="0" marR="0" lvl="0" indent="0" algn="ctr" defTabSz="914217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C00000"/>
                </a:buClr>
                <a:buSz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Defined process for dealing with the unexpected</a:t>
              </a:r>
            </a:p>
            <a:p>
              <a:pPr marL="228555" marR="0" lvl="0" indent="-228555" algn="l" defTabSz="914217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C00000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  <a:p>
              <a:pPr marL="228555" marR="0" lvl="0" indent="-228555" algn="l" defTabSz="914217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C00000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FFA8602D-1996-4043-82A3-32907C2187AA}"/>
                </a:ext>
              </a:extLst>
            </p:cNvPr>
            <p:cNvSpPr txBox="1"/>
            <p:nvPr/>
          </p:nvSpPr>
          <p:spPr>
            <a:xfrm>
              <a:off x="6360560" y="3966548"/>
              <a:ext cx="3284738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Strategic/Relational</a:t>
              </a:r>
            </a:p>
          </p:txBody>
        </p:sp>
        <p:sp>
          <p:nvSpPr>
            <p:cNvPr id="30" name="Subtitle 2">
              <a:extLst>
                <a:ext uri="{FF2B5EF4-FFF2-40B4-BE49-F238E27FC236}">
                  <a16:creationId xmlns:a16="http://schemas.microsoft.com/office/drawing/2014/main" id="{875D5FC5-B005-45CB-9F5F-26C6C050160F}"/>
                </a:ext>
              </a:extLst>
            </p:cNvPr>
            <p:cNvSpPr txBox="1">
              <a:spLocks/>
            </p:cNvSpPr>
            <p:nvPr/>
          </p:nvSpPr>
          <p:spPr>
            <a:xfrm>
              <a:off x="1673688" y="4147566"/>
              <a:ext cx="3750412" cy="1869142"/>
            </a:xfrm>
            <a:prstGeom prst="rect">
              <a:avLst/>
            </a:prstGeom>
            <a:ln>
              <a:solidFill>
                <a:schemeClr val="accent4"/>
              </a:solidFill>
            </a:ln>
          </p:spPr>
          <p:txBody>
            <a:bodyPr>
              <a:noAutofit/>
            </a:bodyPr>
            <a:lstStyle>
              <a:lvl1pPr marL="228555" indent="-228555" algn="l" defTabSz="914217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lang="en-US" sz="2400" kern="1200" dirty="0" smtClean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1pPr>
              <a:lvl2pPr marL="685663" indent="-228555" algn="l" defTabSz="91421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en-US" sz="2000" kern="1200" dirty="0" smtClean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2pPr>
              <a:lvl3pPr marL="1142772" indent="-228555" algn="l" defTabSz="91421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en-US" sz="1800" kern="1200" dirty="0" smtClean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3pPr>
              <a:lvl4pPr marL="1599880" indent="-228555" algn="l" defTabSz="91421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en-US" sz="1600" kern="1200" dirty="0" smtClean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4pPr>
              <a:lvl5pPr marL="2056989" indent="-228555" algn="l" defTabSz="91421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en-US" sz="1600" kern="1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5pPr>
              <a:lvl6pPr marL="2514097" indent="-228555" algn="l" defTabSz="91421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206" indent="-228555" algn="l" defTabSz="91421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314" indent="-228555" algn="l" defTabSz="91421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423" indent="-228555" algn="l" defTabSz="91421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217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  <a:p>
              <a:pPr marL="0" marR="0" lvl="0" indent="0" algn="ctr" defTabSz="914217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C00000"/>
                </a:buClr>
                <a:buSz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Short-term, tactical</a:t>
              </a:r>
            </a:p>
            <a:p>
              <a:pPr marL="0" marR="0" lvl="0" indent="0" algn="ctr" defTabSz="914217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C00000"/>
                </a:buClr>
                <a:buSz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Adversarial negotiations</a:t>
              </a:r>
            </a:p>
            <a:p>
              <a:pPr marL="0" marR="0" lvl="0" indent="0" algn="ctr" defTabSz="914217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C00000"/>
                </a:buClr>
                <a:buSz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Rigidly defined terms</a:t>
              </a:r>
            </a:p>
            <a:p>
              <a:pPr marL="0" marR="0" lvl="0" indent="0" algn="ctr" defTabSz="914217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C00000"/>
                </a:buClr>
                <a:buSz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Discourages collaboration and investment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7685EA3-E553-480D-B022-0C668D13AD09}"/>
                </a:ext>
              </a:extLst>
            </p:cNvPr>
            <p:cNvSpPr txBox="1"/>
            <p:nvPr/>
          </p:nvSpPr>
          <p:spPr>
            <a:xfrm>
              <a:off x="1838241" y="3974055"/>
              <a:ext cx="3284738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Transactional</a:t>
              </a:r>
            </a:p>
          </p:txBody>
        </p:sp>
      </p:grpSp>
      <p:grpSp>
        <p:nvGrpSpPr>
          <p:cNvPr id="32" name="Group 31" descr="Sourcing Strategy model">
            <a:extLst>
              <a:ext uri="{FF2B5EF4-FFF2-40B4-BE49-F238E27FC236}">
                <a16:creationId xmlns:a16="http://schemas.microsoft.com/office/drawing/2014/main" id="{68FC19A9-0881-4FE7-A056-C95A7379D390}"/>
              </a:ext>
            </a:extLst>
          </p:cNvPr>
          <p:cNvGrpSpPr/>
          <p:nvPr/>
        </p:nvGrpSpPr>
        <p:grpSpPr>
          <a:xfrm>
            <a:off x="2171201" y="1988774"/>
            <a:ext cx="7235814" cy="2282603"/>
            <a:chOff x="2267640" y="3981246"/>
            <a:chExt cx="6979658" cy="2132491"/>
          </a:xfrm>
        </p:grpSpPr>
        <p:sp>
          <p:nvSpPr>
            <p:cNvPr id="33" name="TextBox 32" descr="Reational">
              <a:extLst>
                <a:ext uri="{FF2B5EF4-FFF2-40B4-BE49-F238E27FC236}">
                  <a16:creationId xmlns:a16="http://schemas.microsoft.com/office/drawing/2014/main" id="{D8F11364-DC0D-41B1-B6BE-2AE4E74E0E76}"/>
                </a:ext>
              </a:extLst>
            </p:cNvPr>
            <p:cNvSpPr txBox="1"/>
            <p:nvPr/>
          </p:nvSpPr>
          <p:spPr>
            <a:xfrm>
              <a:off x="2377135" y="5478401"/>
              <a:ext cx="1797519" cy="632580"/>
            </a:xfrm>
            <a:prstGeom prst="rect">
              <a:avLst/>
            </a:prstGeom>
            <a:solidFill>
              <a:srgbClr val="004B87">
                <a:lumMod val="60000"/>
                <a:lumOff val="40000"/>
              </a:s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</a:endParaRPr>
            </a:p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</a:rPr>
                <a:t>Relational</a:t>
              </a:r>
            </a:p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</a:rPr>
                <a:t> 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34" name="TextBox 33" descr="Transactional ">
              <a:extLst>
                <a:ext uri="{FF2B5EF4-FFF2-40B4-BE49-F238E27FC236}">
                  <a16:creationId xmlns:a16="http://schemas.microsoft.com/office/drawing/2014/main" id="{784BFDAE-92BE-4FFA-B121-F3B455425FD6}"/>
                </a:ext>
              </a:extLst>
            </p:cNvPr>
            <p:cNvSpPr txBox="1"/>
            <p:nvPr/>
          </p:nvSpPr>
          <p:spPr>
            <a:xfrm>
              <a:off x="2377136" y="4327323"/>
              <a:ext cx="1799122" cy="60382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</a:endParaRPr>
            </a:p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</a:rPr>
                <a:t>Transactional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E36099B-B592-4564-B617-0DAB1B02AFDF}"/>
                </a:ext>
              </a:extLst>
            </p:cNvPr>
            <p:cNvSpPr txBox="1"/>
            <p:nvPr/>
          </p:nvSpPr>
          <p:spPr>
            <a:xfrm>
              <a:off x="4207433" y="4330174"/>
              <a:ext cx="1645920" cy="575072"/>
            </a:xfrm>
            <a:prstGeom prst="rect">
              <a:avLst/>
            </a:prstGeom>
            <a:noFill/>
            <a:ln w="19050">
              <a:solidFill>
                <a:schemeClr val="tx2"/>
              </a:solidFill>
            </a:ln>
          </p:spPr>
          <p:txBody>
            <a:bodyPr wrap="square" rtlCol="0" anchor="ctr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</a:rPr>
                <a:t>80%</a:t>
              </a:r>
              <a:endPara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3D97A94-DDF4-471B-9812-92FA1E243F6C}"/>
                </a:ext>
              </a:extLst>
            </p:cNvPr>
            <p:cNvSpPr txBox="1"/>
            <p:nvPr/>
          </p:nvSpPr>
          <p:spPr>
            <a:xfrm>
              <a:off x="5902237" y="4326095"/>
              <a:ext cx="1645920" cy="575072"/>
            </a:xfrm>
            <a:prstGeom prst="rect">
              <a:avLst/>
            </a:prstGeom>
            <a:noFill/>
            <a:ln w="19050">
              <a:solidFill>
                <a:schemeClr val="tx2"/>
              </a:solidFill>
            </a:ln>
          </p:spPr>
          <p:txBody>
            <a:bodyPr wrap="square" rtlCol="0" anchor="ctr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</a:rPr>
                <a:t>60%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76A13E6-704E-410E-A25A-2A97B18CAEAE}"/>
                </a:ext>
              </a:extLst>
            </p:cNvPr>
            <p:cNvSpPr txBox="1"/>
            <p:nvPr/>
          </p:nvSpPr>
          <p:spPr>
            <a:xfrm>
              <a:off x="7597640" y="4326640"/>
              <a:ext cx="1645920" cy="575072"/>
            </a:xfrm>
            <a:prstGeom prst="rect">
              <a:avLst/>
            </a:prstGeom>
            <a:noFill/>
            <a:ln w="19050">
              <a:solidFill>
                <a:schemeClr val="tx2"/>
              </a:solidFill>
            </a:ln>
          </p:spPr>
          <p:txBody>
            <a:bodyPr wrap="square" rtlCol="0" anchor="ctr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</a:rPr>
                <a:t>20%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3E2B4AB-0B5D-42A4-B7CD-0F754C462225}"/>
                </a:ext>
              </a:extLst>
            </p:cNvPr>
            <p:cNvSpPr txBox="1"/>
            <p:nvPr/>
          </p:nvSpPr>
          <p:spPr>
            <a:xfrm>
              <a:off x="4198043" y="4957959"/>
              <a:ext cx="1645920" cy="503188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</a:ln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</a:rPr>
                <a:t>20%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EDEF5B6-D957-4982-B66A-04A504E77468}"/>
                </a:ext>
              </a:extLst>
            </p:cNvPr>
            <p:cNvSpPr txBox="1"/>
            <p:nvPr/>
          </p:nvSpPr>
          <p:spPr>
            <a:xfrm>
              <a:off x="5901377" y="4938941"/>
              <a:ext cx="1645920" cy="531943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</a:ln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</a:rPr>
                <a:t>35%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A421F95-B359-44F8-921B-8D4A312751D9}"/>
                </a:ext>
              </a:extLst>
            </p:cNvPr>
            <p:cNvSpPr txBox="1"/>
            <p:nvPr/>
          </p:nvSpPr>
          <p:spPr>
            <a:xfrm>
              <a:off x="7601378" y="4940882"/>
              <a:ext cx="1645920" cy="531943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</a:ln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</a:rPr>
                <a:t>70%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447F786-C007-4938-A298-CB53A8410AD6}"/>
                </a:ext>
              </a:extLst>
            </p:cNvPr>
            <p:cNvSpPr txBox="1"/>
            <p:nvPr/>
          </p:nvSpPr>
          <p:spPr>
            <a:xfrm>
              <a:off x="4198043" y="5506974"/>
              <a:ext cx="1645920" cy="603826"/>
            </a:xfrm>
            <a:prstGeom prst="rect">
              <a:avLst/>
            </a:prstGeom>
            <a:noFill/>
            <a:ln w="19050">
              <a:solidFill>
                <a:srgbClr val="004B87">
                  <a:lumMod val="60000"/>
                  <a:lumOff val="40000"/>
                </a:srgbClr>
              </a:solidFill>
            </a:ln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</a:rPr>
                <a:t>0%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</a:rPr>
                <a:t> </a:t>
              </a: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EA8095D-1A40-44B2-B637-A8105706332F}"/>
                </a:ext>
              </a:extLst>
            </p:cNvPr>
            <p:cNvSpPr txBox="1"/>
            <p:nvPr/>
          </p:nvSpPr>
          <p:spPr>
            <a:xfrm>
              <a:off x="5897841" y="5501048"/>
              <a:ext cx="1645920" cy="603826"/>
            </a:xfrm>
            <a:prstGeom prst="rect">
              <a:avLst/>
            </a:prstGeom>
            <a:noFill/>
            <a:ln w="19050">
              <a:solidFill>
                <a:srgbClr val="004B87">
                  <a:lumMod val="60000"/>
                  <a:lumOff val="40000"/>
                </a:srgbClr>
              </a:solidFill>
            </a:ln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</a:rPr>
                <a:t>5%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</a:rPr>
                <a:t> </a:t>
              </a: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BFEEC0C-C748-47F5-9BFC-ED5DB14FD3AA}"/>
                </a:ext>
              </a:extLst>
            </p:cNvPr>
            <p:cNvSpPr txBox="1"/>
            <p:nvPr/>
          </p:nvSpPr>
          <p:spPr>
            <a:xfrm>
              <a:off x="7597640" y="5507707"/>
              <a:ext cx="1645920" cy="603826"/>
            </a:xfrm>
            <a:prstGeom prst="rect">
              <a:avLst/>
            </a:prstGeom>
            <a:noFill/>
            <a:ln w="19050">
              <a:solidFill>
                <a:srgbClr val="004B87">
                  <a:lumMod val="60000"/>
                  <a:lumOff val="40000"/>
                </a:srgbClr>
              </a:solidFill>
            </a:ln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</a:rPr>
                <a:t>10%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</a:rPr>
                <a:t> </a:t>
              </a: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pic>
          <p:nvPicPr>
            <p:cNvPr id="45" name="Picture 10">
              <a:extLst>
                <a:ext uri="{FF2B5EF4-FFF2-40B4-BE49-F238E27FC236}">
                  <a16:creationId xmlns:a16="http://schemas.microsoft.com/office/drawing/2014/main" id="{8793BADD-86AC-4C3D-B98C-B364B82B61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47521" y1="27885" x2="47521" y2="27885"/>
                          <a14:foregroundMark x1="23967" y1="9615" x2="23967" y2="9615"/>
                          <a14:foregroundMark x1="19421" y1="42788" x2="19421" y2="42788"/>
                          <a14:foregroundMark x1="74793" y1="17788" x2="74793" y2="17788"/>
                          <a14:foregroundMark x1="83884" y1="52885" x2="83884" y2="528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3142" y="5574006"/>
              <a:ext cx="685353" cy="5397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10">
              <a:extLst>
                <a:ext uri="{FF2B5EF4-FFF2-40B4-BE49-F238E27FC236}">
                  <a16:creationId xmlns:a16="http://schemas.microsoft.com/office/drawing/2014/main" id="{C823F60C-E779-4F6B-B41F-4D6C2C21CD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40000" y1="29333" x2="40000" y2="29333"/>
                          <a14:foregroundMark x1="54667" y1="53333" x2="54667" y2="53333"/>
                          <a14:foregroundMark x1="51556" y1="50667" x2="51556" y2="50667"/>
                          <a14:foregroundMark x1="52889" y1="71111" x2="52889" y2="71111"/>
                        </a14:backgroundRemoval>
                      </a14:imgEffect>
                      <a14:imgEffect>
                        <a14:colorTemperature colorTemp="4700"/>
                      </a14:imgEffect>
                      <a14:imgEffect>
                        <a14:saturation sat="0"/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7640" y="4082597"/>
              <a:ext cx="1108839" cy="11088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15043C7-D7CA-4B5A-A54F-6050C692C8E3}"/>
                </a:ext>
              </a:extLst>
            </p:cNvPr>
            <p:cNvSpPr txBox="1"/>
            <p:nvPr/>
          </p:nvSpPr>
          <p:spPr>
            <a:xfrm>
              <a:off x="4238002" y="3985392"/>
              <a:ext cx="1600200" cy="307777"/>
            </a:xfrm>
            <a:prstGeom prst="rect">
              <a:avLst/>
            </a:prstGeom>
            <a:solidFill>
              <a:srgbClr val="000000"/>
            </a:solidFill>
            <a:ln w="38100">
              <a:solidFill>
                <a:srgbClr val="000000"/>
              </a:solidFill>
            </a:ln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</a:rPr>
                <a:t>Past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9B9C7A2-6498-4277-AE2A-647343A2ED88}"/>
                </a:ext>
              </a:extLst>
            </p:cNvPr>
            <p:cNvSpPr txBox="1"/>
            <p:nvPr/>
          </p:nvSpPr>
          <p:spPr>
            <a:xfrm>
              <a:off x="5926404" y="3981246"/>
              <a:ext cx="1600200" cy="307777"/>
            </a:xfrm>
            <a:prstGeom prst="rect">
              <a:avLst/>
            </a:prstGeom>
            <a:solidFill>
              <a:srgbClr val="000000"/>
            </a:solidFill>
            <a:ln w="38100">
              <a:solidFill>
                <a:srgbClr val="000000"/>
              </a:solidFill>
            </a:ln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</a:rPr>
                <a:t>Present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7B7002AA-CBB0-4B7C-82D3-A260FC6E2A09}"/>
                </a:ext>
              </a:extLst>
            </p:cNvPr>
            <p:cNvSpPr txBox="1"/>
            <p:nvPr/>
          </p:nvSpPr>
          <p:spPr>
            <a:xfrm>
              <a:off x="7609703" y="3991366"/>
              <a:ext cx="1633857" cy="287537"/>
            </a:xfrm>
            <a:prstGeom prst="rect">
              <a:avLst/>
            </a:prstGeom>
            <a:solidFill>
              <a:srgbClr val="000000"/>
            </a:solidFill>
            <a:ln w="38100">
              <a:solidFill>
                <a:srgbClr val="000000"/>
              </a:solidFill>
            </a:ln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</a:rPr>
                <a:t>Future</a:t>
              </a:r>
            </a:p>
          </p:txBody>
        </p:sp>
        <p:sp>
          <p:nvSpPr>
            <p:cNvPr id="52" name="TextBox 51" descr="Strategic">
              <a:extLst>
                <a:ext uri="{FF2B5EF4-FFF2-40B4-BE49-F238E27FC236}">
                  <a16:creationId xmlns:a16="http://schemas.microsoft.com/office/drawing/2014/main" id="{A8920EA5-995C-49A5-8546-0645442BC22F}"/>
                </a:ext>
              </a:extLst>
            </p:cNvPr>
            <p:cNvSpPr txBox="1"/>
            <p:nvPr/>
          </p:nvSpPr>
          <p:spPr>
            <a:xfrm>
              <a:off x="2377136" y="4921950"/>
              <a:ext cx="1799112" cy="57507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endParaRPr>
            </a:p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</a:rPr>
                <a:t>Strategic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pic>
          <p:nvPicPr>
            <p:cNvPr id="53" name="Picture 22">
              <a:extLst>
                <a:ext uri="{FF2B5EF4-FFF2-40B4-BE49-F238E27FC236}">
                  <a16:creationId xmlns:a16="http://schemas.microsoft.com/office/drawing/2014/main" id="{98800BDD-6564-43F4-A2EA-474C43764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556" l="5000" r="94286">
                          <a14:foregroundMark x1="16429" y1="19444" x2="16429" y2="19444"/>
                          <a14:foregroundMark x1="5357" y1="37778" x2="5357" y2="37778"/>
                          <a14:foregroundMark x1="26071" y1="66111" x2="26071" y2="66111"/>
                          <a14:foregroundMark x1="36429" y1="71667" x2="36429" y2="71667"/>
                          <a14:foregroundMark x1="43214" y1="80556" x2="43214" y2="80556"/>
                          <a14:foregroundMark x1="48571" y1="83889" x2="48571" y2="83889"/>
                          <a14:foregroundMark x1="53214" y1="90556" x2="53214" y2="90556"/>
                          <a14:foregroundMark x1="72500" y1="36111" x2="72500" y2="36111"/>
                          <a14:foregroundMark x1="82500" y1="21111" x2="82500" y2="21111"/>
                          <a14:foregroundMark x1="94286" y1="38889" x2="94286" y2="38889"/>
                        </a14:backgroundRemoval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0705" y="5028914"/>
              <a:ext cx="684053" cy="4029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06DCB5FB-D2BC-4687-88C5-89695FCA38CA}"/>
              </a:ext>
            </a:extLst>
          </p:cNvPr>
          <p:cNvSpPr txBox="1"/>
          <p:nvPr/>
        </p:nvSpPr>
        <p:spPr>
          <a:xfrm>
            <a:off x="560725" y="1322487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chemeClr val="bg2"/>
                </a:solidFill>
                <a:cs typeface="Lato Light"/>
              </a:rPr>
              <a:t>Unlock Breakthrough Technology and Innovation</a:t>
            </a:r>
            <a:endParaRPr kumimoji="0" lang="es-ES" sz="160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ea typeface="+mn-ea"/>
              <a:cs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199897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4C6518D-C6D0-4A40-95F4-97A3304A43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Global Procurement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Nearshoring Strategy</a:t>
            </a:r>
            <a:endParaRPr lang="en-US" sz="3200" i="1" dirty="0"/>
          </a:p>
        </p:txBody>
      </p:sp>
      <p:grpSp>
        <p:nvGrpSpPr>
          <p:cNvPr id="16404" name="Group 16403" descr="North American continent ">
            <a:extLst>
              <a:ext uri="{FF2B5EF4-FFF2-40B4-BE49-F238E27FC236}">
                <a16:creationId xmlns:a16="http://schemas.microsoft.com/office/drawing/2014/main" id="{9D9803F0-363D-4D42-B974-388E0FB3654C}"/>
              </a:ext>
            </a:extLst>
          </p:cNvPr>
          <p:cNvGrpSpPr/>
          <p:nvPr/>
        </p:nvGrpSpPr>
        <p:grpSpPr>
          <a:xfrm>
            <a:off x="86456" y="2252438"/>
            <a:ext cx="7434972" cy="3722032"/>
            <a:chOff x="257507" y="1750422"/>
            <a:chExt cx="7357038" cy="3722032"/>
          </a:xfrm>
        </p:grpSpPr>
        <p:pic>
          <p:nvPicPr>
            <p:cNvPr id="18514" name="Picture 82">
              <a:extLst>
                <a:ext uri="{FF2B5EF4-FFF2-40B4-BE49-F238E27FC236}">
                  <a16:creationId xmlns:a16="http://schemas.microsoft.com/office/drawing/2014/main" id="{99ED2F0D-52CC-4C35-9B07-B93F6D1C6D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3077" y="4425087"/>
              <a:ext cx="1186923" cy="822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516" name="Picture 84">
              <a:extLst>
                <a:ext uri="{FF2B5EF4-FFF2-40B4-BE49-F238E27FC236}">
                  <a16:creationId xmlns:a16="http://schemas.microsoft.com/office/drawing/2014/main" id="{47F74FFA-B84C-4481-BB6A-901DB5F462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1443" y="3313511"/>
              <a:ext cx="819013" cy="8190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526" name="Picture 94">
              <a:extLst>
                <a:ext uri="{FF2B5EF4-FFF2-40B4-BE49-F238E27FC236}">
                  <a16:creationId xmlns:a16="http://schemas.microsoft.com/office/drawing/2014/main" id="{0193F090-296B-4AF8-BE7C-996585254A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4223" y="2192843"/>
              <a:ext cx="557605" cy="5576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6403" name="Group 16402">
              <a:extLst>
                <a:ext uri="{FF2B5EF4-FFF2-40B4-BE49-F238E27FC236}">
                  <a16:creationId xmlns:a16="http://schemas.microsoft.com/office/drawing/2014/main" id="{D1A702D6-3039-4B7F-A4DA-6CEFD0AD896D}"/>
                </a:ext>
              </a:extLst>
            </p:cNvPr>
            <p:cNvGrpSpPr/>
            <p:nvPr/>
          </p:nvGrpSpPr>
          <p:grpSpPr>
            <a:xfrm>
              <a:off x="257507" y="1750422"/>
              <a:ext cx="3626514" cy="3565081"/>
              <a:chOff x="339634" y="1578079"/>
              <a:chExt cx="3604423" cy="3701842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4E74AE63-200A-4BC1-9124-1BB388B93538}"/>
                  </a:ext>
                </a:extLst>
              </p:cNvPr>
              <p:cNvGrpSpPr/>
              <p:nvPr/>
            </p:nvGrpSpPr>
            <p:grpSpPr>
              <a:xfrm>
                <a:off x="339634" y="1578079"/>
                <a:ext cx="3604423" cy="3701842"/>
                <a:chOff x="600891" y="1645221"/>
                <a:chExt cx="3604423" cy="3701842"/>
              </a:xfrm>
            </p:grpSpPr>
            <p:pic>
              <p:nvPicPr>
                <p:cNvPr id="18436" name="Picture 4" descr="Image result for north america image">
                  <a:extLst>
                    <a:ext uri="{FF2B5EF4-FFF2-40B4-BE49-F238E27FC236}">
                      <a16:creationId xmlns:a16="http://schemas.microsoft.com/office/drawing/2014/main" id="{CC27696A-6505-4D86-A15B-71ED04445AC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00891" y="1645221"/>
                  <a:ext cx="3604423" cy="370184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4" name="Group 3">
                  <a:extLst>
                    <a:ext uri="{FF2B5EF4-FFF2-40B4-BE49-F238E27FC236}">
                      <a16:creationId xmlns:a16="http://schemas.microsoft.com/office/drawing/2014/main" id="{6BD4CB1E-1C5F-4D64-910B-6EFAF0D6EF9B}"/>
                    </a:ext>
                  </a:extLst>
                </p:cNvPr>
                <p:cNvGrpSpPr/>
                <p:nvPr/>
              </p:nvGrpSpPr>
              <p:grpSpPr>
                <a:xfrm>
                  <a:off x="3099846" y="3840480"/>
                  <a:ext cx="296497" cy="315890"/>
                  <a:chOff x="2594749" y="3799319"/>
                  <a:chExt cx="418012" cy="452846"/>
                </a:xfrm>
              </p:grpSpPr>
              <p:sp>
                <p:nvSpPr>
                  <p:cNvPr id="3" name="Oval 2">
                    <a:extLst>
                      <a:ext uri="{FF2B5EF4-FFF2-40B4-BE49-F238E27FC236}">
                        <a16:creationId xmlns:a16="http://schemas.microsoft.com/office/drawing/2014/main" id="{2726562B-9FDC-4DE9-B0CB-703D2DBF7F2D}"/>
                      </a:ext>
                    </a:extLst>
                  </p:cNvPr>
                  <p:cNvSpPr/>
                  <p:nvPr/>
                </p:nvSpPr>
                <p:spPr>
                  <a:xfrm>
                    <a:off x="2594749" y="3799319"/>
                    <a:ext cx="418012" cy="452846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pic>
                <p:nvPicPr>
                  <p:cNvPr id="18504" name="Picture 72">
                    <a:extLst>
                      <a:ext uri="{FF2B5EF4-FFF2-40B4-BE49-F238E27FC236}">
                        <a16:creationId xmlns:a16="http://schemas.microsoft.com/office/drawing/2014/main" id="{EFFCEFA1-13AD-4423-8E7B-20508C9ACDB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677277" y="3899264"/>
                    <a:ext cx="252956" cy="252956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25D78D6E-FB72-4187-AD97-E9F845888892}"/>
                    </a:ext>
                  </a:extLst>
                </p:cNvPr>
                <p:cNvGrpSpPr/>
                <p:nvPr/>
              </p:nvGrpSpPr>
              <p:grpSpPr>
                <a:xfrm>
                  <a:off x="2132731" y="3840480"/>
                  <a:ext cx="296497" cy="315890"/>
                  <a:chOff x="2594749" y="3799319"/>
                  <a:chExt cx="418012" cy="452846"/>
                </a:xfrm>
              </p:grpSpPr>
              <p:sp>
                <p:nvSpPr>
                  <p:cNvPr id="44" name="Oval 43">
                    <a:extLst>
                      <a:ext uri="{FF2B5EF4-FFF2-40B4-BE49-F238E27FC236}">
                        <a16:creationId xmlns:a16="http://schemas.microsoft.com/office/drawing/2014/main" id="{480C592B-8176-4930-A6CA-080E4FA79F54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/>
                  <p:nvPr/>
                </p:nvSpPr>
                <p:spPr>
                  <a:xfrm>
                    <a:off x="2594749" y="3799319"/>
                    <a:ext cx="418012" cy="452846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pic>
                <p:nvPicPr>
                  <p:cNvPr id="45" name="Picture 72" descr="Image result for red factory icon transparent background">
                    <a:extLst>
                      <a:ext uri="{FF2B5EF4-FFF2-40B4-BE49-F238E27FC236}">
                        <a16:creationId xmlns:a16="http://schemas.microsoft.com/office/drawing/2014/main" id="{87CD8BEC-1356-404A-9616-3E65A73F8D75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677277" y="3899264"/>
                    <a:ext cx="252956" cy="252956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grpSp>
              <p:nvGrpSpPr>
                <p:cNvPr id="46" name="Group 45">
                  <a:extLst>
                    <a:ext uri="{FF2B5EF4-FFF2-40B4-BE49-F238E27FC236}">
                      <a16:creationId xmlns:a16="http://schemas.microsoft.com/office/drawing/2014/main" id="{E952CE9D-4E24-482E-A597-FEF99DC9721B}"/>
                    </a:ext>
                  </a:extLst>
                </p:cNvPr>
                <p:cNvGrpSpPr/>
                <p:nvPr/>
              </p:nvGrpSpPr>
              <p:grpSpPr>
                <a:xfrm>
                  <a:off x="2528971" y="4680857"/>
                  <a:ext cx="296497" cy="315890"/>
                  <a:chOff x="2594749" y="3799319"/>
                  <a:chExt cx="418012" cy="452846"/>
                </a:xfrm>
              </p:grpSpPr>
              <p:sp>
                <p:nvSpPr>
                  <p:cNvPr id="47" name="Oval 46">
                    <a:extLst>
                      <a:ext uri="{FF2B5EF4-FFF2-40B4-BE49-F238E27FC236}">
                        <a16:creationId xmlns:a16="http://schemas.microsoft.com/office/drawing/2014/main" id="{7458D7B9-B59D-4331-B5A4-2509869448CD}"/>
                      </a:ext>
                    </a:extLst>
                  </p:cNvPr>
                  <p:cNvSpPr/>
                  <p:nvPr/>
                </p:nvSpPr>
                <p:spPr>
                  <a:xfrm>
                    <a:off x="2594749" y="3799319"/>
                    <a:ext cx="418012" cy="452846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pic>
                <p:nvPicPr>
                  <p:cNvPr id="48" name="Picture 72">
                    <a:extLst>
                      <a:ext uri="{FF2B5EF4-FFF2-40B4-BE49-F238E27FC236}">
                        <a16:creationId xmlns:a16="http://schemas.microsoft.com/office/drawing/2014/main" id="{864B7F80-1709-47D4-B30E-F7D740E822D6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677277" y="3899264"/>
                    <a:ext cx="252956" cy="252956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6F15CB6A-5917-4DD3-964C-EDB8E297941F}"/>
                  </a:ext>
                </a:extLst>
              </p:cNvPr>
              <p:cNvSpPr/>
              <p:nvPr/>
            </p:nvSpPr>
            <p:spPr>
              <a:xfrm>
                <a:off x="1747130" y="3621131"/>
                <a:ext cx="64252" cy="457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12506327-27B9-4E7F-8576-5871FFA40528}"/>
                  </a:ext>
                </a:extLst>
              </p:cNvPr>
              <p:cNvSpPr/>
              <p:nvPr/>
            </p:nvSpPr>
            <p:spPr>
              <a:xfrm>
                <a:off x="1986616" y="3616771"/>
                <a:ext cx="64252" cy="457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18EC3179-1A99-47F3-ABC9-F4FB6AA270E5}"/>
                  </a:ext>
                </a:extLst>
              </p:cNvPr>
              <p:cNvSpPr/>
              <p:nvPr/>
            </p:nvSpPr>
            <p:spPr>
              <a:xfrm>
                <a:off x="1677461" y="3838840"/>
                <a:ext cx="64252" cy="457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EB16FC3D-3D76-4825-8AA1-9132045B0EE2}"/>
                  </a:ext>
                </a:extLst>
              </p:cNvPr>
              <p:cNvSpPr/>
              <p:nvPr/>
            </p:nvSpPr>
            <p:spPr>
              <a:xfrm>
                <a:off x="1829861" y="4174125"/>
                <a:ext cx="64252" cy="457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D8A6745B-AAFB-43C7-B098-6A6579CD9972}"/>
                  </a:ext>
                </a:extLst>
              </p:cNvPr>
              <p:cNvSpPr/>
              <p:nvPr/>
            </p:nvSpPr>
            <p:spPr>
              <a:xfrm>
                <a:off x="2104184" y="4204600"/>
                <a:ext cx="64252" cy="457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86D4B9AE-8B17-4F8E-84F0-BB99A851DB06}"/>
                  </a:ext>
                </a:extLst>
              </p:cNvPr>
              <p:cNvSpPr/>
              <p:nvPr/>
            </p:nvSpPr>
            <p:spPr>
              <a:xfrm>
                <a:off x="2265293" y="4026072"/>
                <a:ext cx="64252" cy="457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9E589367-F4BC-4F9F-B414-E192CC8C7DE5}"/>
                  </a:ext>
                </a:extLst>
              </p:cNvPr>
              <p:cNvSpPr/>
              <p:nvPr/>
            </p:nvSpPr>
            <p:spPr>
              <a:xfrm>
                <a:off x="2247875" y="3790936"/>
                <a:ext cx="64252" cy="457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5A5FF7AA-A3A7-4956-8B48-C20642BE316C}"/>
                  </a:ext>
                </a:extLst>
              </p:cNvPr>
              <p:cNvSpPr/>
              <p:nvPr/>
            </p:nvSpPr>
            <p:spPr>
              <a:xfrm>
                <a:off x="3214527" y="3860611"/>
                <a:ext cx="64252" cy="457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54CCD2D4-7984-474A-9BAE-278C501235E2}"/>
                  </a:ext>
                </a:extLst>
              </p:cNvPr>
              <p:cNvSpPr/>
              <p:nvPr/>
            </p:nvSpPr>
            <p:spPr>
              <a:xfrm>
                <a:off x="2735553" y="3703854"/>
                <a:ext cx="64252" cy="457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4066FE68-E2D1-406F-9CEC-362DC247BA96}"/>
                  </a:ext>
                </a:extLst>
              </p:cNvPr>
              <p:cNvSpPr/>
              <p:nvPr/>
            </p:nvSpPr>
            <p:spPr>
              <a:xfrm>
                <a:off x="2761682" y="4104448"/>
                <a:ext cx="64252" cy="457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FC7FC209-367A-45B5-83B0-0801A9B09316}"/>
                  </a:ext>
                </a:extLst>
              </p:cNvPr>
              <p:cNvSpPr/>
              <p:nvPr/>
            </p:nvSpPr>
            <p:spPr>
              <a:xfrm>
                <a:off x="3110025" y="4130580"/>
                <a:ext cx="64252" cy="457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DD5E7838-9CC3-4C5E-9B05-7D9276CC8F51}"/>
                  </a:ext>
                </a:extLst>
              </p:cNvPr>
              <p:cNvSpPr/>
              <p:nvPr/>
            </p:nvSpPr>
            <p:spPr>
              <a:xfrm>
                <a:off x="2674584" y="3930276"/>
                <a:ext cx="64252" cy="457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AC7543CE-2D1A-49AD-B3A7-55167468C7C5}"/>
                  </a:ext>
                </a:extLst>
              </p:cNvPr>
              <p:cNvSpPr/>
              <p:nvPr/>
            </p:nvSpPr>
            <p:spPr>
              <a:xfrm>
                <a:off x="3249365" y="4008661"/>
                <a:ext cx="64252" cy="457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79E58D80-9D2D-40D1-9EAE-5DC60ECCD885}"/>
                  </a:ext>
                </a:extLst>
              </p:cNvPr>
              <p:cNvSpPr/>
              <p:nvPr/>
            </p:nvSpPr>
            <p:spPr>
              <a:xfrm>
                <a:off x="2108537" y="4574719"/>
                <a:ext cx="64252" cy="457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E497EF0F-5ABD-4B0A-BFA5-B09DC1DBF365}"/>
                  </a:ext>
                </a:extLst>
              </p:cNvPr>
              <p:cNvSpPr/>
              <p:nvPr/>
            </p:nvSpPr>
            <p:spPr>
              <a:xfrm>
                <a:off x="2282711" y="4470213"/>
                <a:ext cx="64252" cy="457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179F19A5-A0F1-4A56-A508-EF7D3D71321E}"/>
                  </a:ext>
                </a:extLst>
              </p:cNvPr>
              <p:cNvSpPr/>
              <p:nvPr/>
            </p:nvSpPr>
            <p:spPr>
              <a:xfrm>
                <a:off x="2509139" y="4435379"/>
                <a:ext cx="64252" cy="457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9C487B06-4634-48D2-917F-08450D7E5368}"/>
                  </a:ext>
                </a:extLst>
              </p:cNvPr>
              <p:cNvSpPr/>
              <p:nvPr/>
            </p:nvSpPr>
            <p:spPr>
              <a:xfrm>
                <a:off x="2387213" y="5010145"/>
                <a:ext cx="64252" cy="457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9DEF2FE5-FF3B-4C94-B674-10345336908A}"/>
                  </a:ext>
                </a:extLst>
              </p:cNvPr>
              <p:cNvSpPr/>
              <p:nvPr/>
            </p:nvSpPr>
            <p:spPr>
              <a:xfrm>
                <a:off x="2570095" y="5027561"/>
                <a:ext cx="64252" cy="457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564B5CF1-ADDE-456C-8E3D-C3D6AE63D9DB}"/>
                  </a:ext>
                </a:extLst>
              </p:cNvPr>
              <p:cNvSpPr/>
              <p:nvPr/>
            </p:nvSpPr>
            <p:spPr>
              <a:xfrm>
                <a:off x="2935853" y="4208953"/>
                <a:ext cx="64252" cy="457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D34970C1-0DB9-4BDF-9155-0C7E4B0954E0}"/>
                  </a:ext>
                </a:extLst>
              </p:cNvPr>
              <p:cNvCxnSpPr>
                <a:cxnSpLocks/>
                <a:endCxn id="44" idx="0"/>
              </p:cNvCxnSpPr>
              <p:nvPr/>
            </p:nvCxnSpPr>
            <p:spPr>
              <a:xfrm flipH="1">
                <a:off x="2019723" y="3662490"/>
                <a:ext cx="9893" cy="110848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7F66A749-CBB3-4CB1-9B3B-F45EF71A3301}"/>
                  </a:ext>
                </a:extLst>
              </p:cNvPr>
              <p:cNvCxnSpPr>
                <a:cxnSpLocks/>
                <a:stCxn id="67" idx="0"/>
              </p:cNvCxnSpPr>
              <p:nvPr/>
            </p:nvCxnSpPr>
            <p:spPr>
              <a:xfrm flipH="1">
                <a:off x="2172125" y="3790936"/>
                <a:ext cx="107876" cy="134802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CB9E498A-EE38-4EA1-819B-90E3940C148D}"/>
                  </a:ext>
                </a:extLst>
              </p:cNvPr>
              <p:cNvCxnSpPr>
                <a:cxnSpLocks/>
                <a:endCxn id="66" idx="2"/>
              </p:cNvCxnSpPr>
              <p:nvPr/>
            </p:nvCxnSpPr>
            <p:spPr>
              <a:xfrm>
                <a:off x="2135904" y="4026072"/>
                <a:ext cx="129389" cy="2286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7FCB1015-591F-4DF5-8FA2-AF20AA476D3C}"/>
                  </a:ext>
                </a:extLst>
              </p:cNvPr>
              <p:cNvCxnSpPr>
                <a:cxnSpLocks/>
                <a:stCxn id="44" idx="4"/>
                <a:endCxn id="65" idx="0"/>
              </p:cNvCxnSpPr>
              <p:nvPr/>
            </p:nvCxnSpPr>
            <p:spPr>
              <a:xfrm>
                <a:off x="2019723" y="4089228"/>
                <a:ext cx="116587" cy="115372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F4C0372E-8AB6-47D5-BED7-957595D2E067}"/>
                  </a:ext>
                </a:extLst>
              </p:cNvPr>
              <p:cNvCxnSpPr>
                <a:cxnSpLocks/>
                <a:stCxn id="44" idx="3"/>
                <a:endCxn id="64" idx="1"/>
              </p:cNvCxnSpPr>
              <p:nvPr/>
            </p:nvCxnSpPr>
            <p:spPr>
              <a:xfrm flipH="1">
                <a:off x="1839270" y="4042967"/>
                <a:ext cx="75625" cy="137853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383AD72D-2E8F-449F-963D-CCECDBE98FC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741714" y="3884187"/>
                <a:ext cx="114278" cy="40668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72D6479F-D407-49BB-8D6D-896C51A5F494}"/>
                  </a:ext>
                </a:extLst>
              </p:cNvPr>
              <p:cNvCxnSpPr>
                <a:cxnSpLocks/>
                <a:stCxn id="44" idx="1"/>
              </p:cNvCxnSpPr>
              <p:nvPr/>
            </p:nvCxnSpPr>
            <p:spPr>
              <a:xfrm flipH="1" flipV="1">
                <a:off x="1775019" y="3666851"/>
                <a:ext cx="139876" cy="152748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6E3D6681-FD77-4CF0-BE58-6542B1922ED7}"/>
                  </a:ext>
                </a:extLst>
              </p:cNvPr>
              <p:cNvCxnSpPr>
                <a:cxnSpLocks/>
                <a:stCxn id="72" idx="6"/>
                <a:endCxn id="3" idx="2"/>
              </p:cNvCxnSpPr>
              <p:nvPr/>
            </p:nvCxnSpPr>
            <p:spPr>
              <a:xfrm flipV="1">
                <a:off x="2738836" y="3931283"/>
                <a:ext cx="99753" cy="21853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ADE6D087-89E8-443F-AAC6-CE84612CDFEA}"/>
                  </a:ext>
                </a:extLst>
              </p:cNvPr>
              <p:cNvCxnSpPr>
                <a:cxnSpLocks/>
                <a:stCxn id="70" idx="4"/>
              </p:cNvCxnSpPr>
              <p:nvPr/>
            </p:nvCxnSpPr>
            <p:spPr>
              <a:xfrm flipV="1">
                <a:off x="2793808" y="4071791"/>
                <a:ext cx="99753" cy="78376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D8796049-B933-4E2A-A3B3-01AE55075A78}"/>
                  </a:ext>
                </a:extLst>
              </p:cNvPr>
              <p:cNvCxnSpPr>
                <a:cxnSpLocks/>
                <a:stCxn id="79" idx="2"/>
              </p:cNvCxnSpPr>
              <p:nvPr/>
            </p:nvCxnSpPr>
            <p:spPr>
              <a:xfrm flipV="1">
                <a:off x="2935853" y="4089229"/>
                <a:ext cx="64252" cy="142584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DD1BD99E-D342-49D6-8EC4-4F33364604E3}"/>
                  </a:ext>
                </a:extLst>
              </p:cNvPr>
              <p:cNvCxnSpPr>
                <a:cxnSpLocks/>
                <a:stCxn id="71" idx="1"/>
                <a:endCxn id="3" idx="5"/>
              </p:cNvCxnSpPr>
              <p:nvPr/>
            </p:nvCxnSpPr>
            <p:spPr>
              <a:xfrm flipH="1" flipV="1">
                <a:off x="3091665" y="4042967"/>
                <a:ext cx="27769" cy="94308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36EBF8AF-FFC3-4C41-8E1F-936481559380}"/>
                  </a:ext>
                </a:extLst>
              </p:cNvPr>
              <p:cNvCxnSpPr>
                <a:cxnSpLocks/>
                <a:stCxn id="68" idx="4"/>
                <a:endCxn id="3" idx="6"/>
              </p:cNvCxnSpPr>
              <p:nvPr/>
            </p:nvCxnSpPr>
            <p:spPr>
              <a:xfrm flipH="1">
                <a:off x="3135086" y="3906330"/>
                <a:ext cx="111567" cy="24953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69F8F18F-BA77-4B45-9B02-E9E2E9F87E70}"/>
                  </a:ext>
                </a:extLst>
              </p:cNvPr>
              <p:cNvCxnSpPr>
                <a:cxnSpLocks/>
                <a:stCxn id="73" idx="2"/>
                <a:endCxn id="3" idx="5"/>
              </p:cNvCxnSpPr>
              <p:nvPr/>
            </p:nvCxnSpPr>
            <p:spPr>
              <a:xfrm flipH="1">
                <a:off x="3091665" y="4031521"/>
                <a:ext cx="157700" cy="11446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496DF194-4927-4AA2-8DE7-FA68BE15B1A1}"/>
                  </a:ext>
                </a:extLst>
              </p:cNvPr>
              <p:cNvCxnSpPr>
                <a:cxnSpLocks/>
                <a:stCxn id="69" idx="4"/>
                <a:endCxn id="3" idx="1"/>
              </p:cNvCxnSpPr>
              <p:nvPr/>
            </p:nvCxnSpPr>
            <p:spPr>
              <a:xfrm>
                <a:off x="2767679" y="3749573"/>
                <a:ext cx="114331" cy="70026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E0B0FBA4-7554-4C64-A48C-8D502AE0E28F}"/>
                  </a:ext>
                </a:extLst>
              </p:cNvPr>
              <p:cNvCxnSpPr>
                <a:cxnSpLocks/>
                <a:stCxn id="76" idx="2"/>
                <a:endCxn id="47" idx="7"/>
              </p:cNvCxnSpPr>
              <p:nvPr/>
            </p:nvCxnSpPr>
            <p:spPr>
              <a:xfrm>
                <a:off x="2509139" y="4458239"/>
                <a:ext cx="11651" cy="201737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C2703BAE-3850-48D6-B162-8650AC9A671E}"/>
                  </a:ext>
                </a:extLst>
              </p:cNvPr>
              <p:cNvCxnSpPr>
                <a:cxnSpLocks/>
                <a:stCxn id="75" idx="6"/>
                <a:endCxn id="47" idx="0"/>
              </p:cNvCxnSpPr>
              <p:nvPr/>
            </p:nvCxnSpPr>
            <p:spPr>
              <a:xfrm>
                <a:off x="2346963" y="4493073"/>
                <a:ext cx="69000" cy="120642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CEB6E87D-E906-4285-BD6F-473EF9D43B8D}"/>
                  </a:ext>
                </a:extLst>
              </p:cNvPr>
              <p:cNvCxnSpPr>
                <a:cxnSpLocks/>
                <a:stCxn id="74" idx="3"/>
              </p:cNvCxnSpPr>
              <p:nvPr/>
            </p:nvCxnSpPr>
            <p:spPr>
              <a:xfrm>
                <a:off x="2117946" y="4613743"/>
                <a:ext cx="179422" cy="57665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73B99063-7518-4428-BD34-91D007D80356}"/>
                  </a:ext>
                </a:extLst>
              </p:cNvPr>
              <p:cNvCxnSpPr>
                <a:cxnSpLocks/>
                <a:stCxn id="77" idx="4"/>
                <a:endCxn id="47" idx="4"/>
              </p:cNvCxnSpPr>
              <p:nvPr/>
            </p:nvCxnSpPr>
            <p:spPr>
              <a:xfrm flipH="1" flipV="1">
                <a:off x="2415963" y="4929605"/>
                <a:ext cx="3376" cy="126259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32647688-A557-4895-AB1B-31652470315F}"/>
                  </a:ext>
                </a:extLst>
              </p:cNvPr>
              <p:cNvCxnSpPr>
                <a:cxnSpLocks/>
                <a:stCxn id="78" idx="1"/>
                <a:endCxn id="47" idx="5"/>
              </p:cNvCxnSpPr>
              <p:nvPr/>
            </p:nvCxnSpPr>
            <p:spPr>
              <a:xfrm flipH="1" flipV="1">
                <a:off x="2520790" y="4883344"/>
                <a:ext cx="58714" cy="150912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7855837A-16E1-4ADC-98D1-EBDB479B9D25}"/>
                </a:ext>
              </a:extLst>
            </p:cNvPr>
            <p:cNvSpPr txBox="1"/>
            <p:nvPr/>
          </p:nvSpPr>
          <p:spPr>
            <a:xfrm>
              <a:off x="4690456" y="2192466"/>
              <a:ext cx="284322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Partner with suppliers to set up facilities near our plants, creating a leaner supply chain</a:t>
              </a:r>
            </a:p>
          </p:txBody>
        </p: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9F5252CF-DEB1-4DC8-8B67-ED892610F511}"/>
                </a:ext>
              </a:extLst>
            </p:cNvPr>
            <p:cNvSpPr txBox="1"/>
            <p:nvPr/>
          </p:nvSpPr>
          <p:spPr>
            <a:xfrm>
              <a:off x="4642027" y="1901472"/>
              <a:ext cx="29725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Suppliers Closer Geographically</a:t>
              </a:r>
            </a:p>
          </p:txBody>
        </p: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389A0517-9264-4B92-A0F8-D754103B661E}"/>
                </a:ext>
              </a:extLst>
            </p:cNvPr>
            <p:cNvSpPr txBox="1"/>
            <p:nvPr/>
          </p:nvSpPr>
          <p:spPr>
            <a:xfrm>
              <a:off x="4631798" y="3243924"/>
              <a:ext cx="271276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Lower Hidden Costs</a:t>
              </a:r>
            </a:p>
          </p:txBody>
        </p: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7966F5D7-34D1-4CF3-827C-D90E7A825E1D}"/>
                </a:ext>
              </a:extLst>
            </p:cNvPr>
            <p:cNvSpPr txBox="1"/>
            <p:nvPr/>
          </p:nvSpPr>
          <p:spPr>
            <a:xfrm>
              <a:off x="4631798" y="3503992"/>
              <a:ext cx="29187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Travel, freight, warehouse, communication </a:t>
              </a:r>
            </a:p>
          </p:txBody>
        </p: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5E47D32F-A5D3-4A42-930C-DD964B6E9816}"/>
                </a:ext>
              </a:extLst>
            </p:cNvPr>
            <p:cNvSpPr txBox="1"/>
            <p:nvPr/>
          </p:nvSpPr>
          <p:spPr>
            <a:xfrm>
              <a:off x="4708396" y="4263931"/>
              <a:ext cx="271276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Need for Speed</a:t>
              </a:r>
            </a:p>
          </p:txBody>
        </p:sp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4C2AFC55-EBA4-4E80-8EE8-72872217F308}"/>
                </a:ext>
              </a:extLst>
            </p:cNvPr>
            <p:cNvSpPr txBox="1"/>
            <p:nvPr/>
          </p:nvSpPr>
          <p:spPr>
            <a:xfrm>
              <a:off x="4712143" y="4518347"/>
              <a:ext cx="275807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Same time zone allows for quick, efficient communication - resolving SCM, Quality, Engineering, Manufacturing, etc. </a:t>
              </a:r>
            </a:p>
          </p:txBody>
        </p:sp>
      </p:grpSp>
      <p:sp>
        <p:nvSpPr>
          <p:cNvPr id="147" name="TextBox 146">
            <a:extLst>
              <a:ext uri="{FF2B5EF4-FFF2-40B4-BE49-F238E27FC236}">
                <a16:creationId xmlns:a16="http://schemas.microsoft.com/office/drawing/2014/main" id="{2328DAC9-5C0C-4032-84DF-AF1EE2E9EE0E}"/>
              </a:ext>
            </a:extLst>
          </p:cNvPr>
          <p:cNvSpPr txBox="1"/>
          <p:nvPr/>
        </p:nvSpPr>
        <p:spPr>
          <a:xfrm>
            <a:off x="535063" y="1328446"/>
            <a:ext cx="6388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/>
                </a:solidFill>
              </a:rPr>
              <a:t>Procuring components/sub assemblies in close proximity to our manufacturing plant</a:t>
            </a:r>
          </a:p>
        </p:txBody>
      </p:sp>
      <p:sp>
        <p:nvSpPr>
          <p:cNvPr id="16405" name="Rectangle 16404" descr="Recommendation">
            <a:extLst>
              <a:ext uri="{FF2B5EF4-FFF2-40B4-BE49-F238E27FC236}">
                <a16:creationId xmlns:a16="http://schemas.microsoft.com/office/drawing/2014/main" id="{52337B80-F259-40E2-9420-B0C772FF03E4}"/>
              </a:ext>
            </a:extLst>
          </p:cNvPr>
          <p:cNvSpPr/>
          <p:nvPr/>
        </p:nvSpPr>
        <p:spPr>
          <a:xfrm>
            <a:off x="7705934" y="1037594"/>
            <a:ext cx="4177473" cy="44981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96BC7791-47E6-47D0-86DC-383D7510C45C}"/>
              </a:ext>
            </a:extLst>
          </p:cNvPr>
          <p:cNvSpPr txBox="1"/>
          <p:nvPr/>
        </p:nvSpPr>
        <p:spPr>
          <a:xfrm>
            <a:off x="8720777" y="1388516"/>
            <a:ext cx="2936161" cy="419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Recommendation</a:t>
            </a:r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3B7A1B3B-14B7-46C5-B762-5180C67B4754}"/>
              </a:ext>
            </a:extLst>
          </p:cNvPr>
          <p:cNvSpPr/>
          <p:nvPr/>
        </p:nvSpPr>
        <p:spPr>
          <a:xfrm>
            <a:off x="7887507" y="2182306"/>
            <a:ext cx="398012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Sourcing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closer to our manufacturing plants may not necessarily mean the products are manufactured in the US</a:t>
            </a:r>
          </a:p>
        </p:txBody>
      </p:sp>
      <p:grpSp>
        <p:nvGrpSpPr>
          <p:cNvPr id="16407" name="Group 16406">
            <a:extLst>
              <a:ext uri="{FF2B5EF4-FFF2-40B4-BE49-F238E27FC236}">
                <a16:creationId xmlns:a16="http://schemas.microsoft.com/office/drawing/2014/main" id="{4C4AC2E0-CC45-4826-BABB-30E7D32A9D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923265" y="1210932"/>
            <a:ext cx="777240" cy="774910"/>
            <a:chOff x="8241801" y="1819273"/>
            <a:chExt cx="893071" cy="871650"/>
          </a:xfrm>
        </p:grpSpPr>
        <p:sp>
          <p:nvSpPr>
            <p:cNvPr id="16406" name="Oval 16405">
              <a:extLst>
                <a:ext uri="{FF2B5EF4-FFF2-40B4-BE49-F238E27FC236}">
                  <a16:creationId xmlns:a16="http://schemas.microsoft.com/office/drawing/2014/main" id="{00C039F2-A874-40EF-8E45-617D4BAEDA58}"/>
                </a:ext>
              </a:extLst>
            </p:cNvPr>
            <p:cNvSpPr/>
            <p:nvPr/>
          </p:nvSpPr>
          <p:spPr>
            <a:xfrm>
              <a:off x="8241801" y="1819273"/>
              <a:ext cx="893071" cy="8716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530" name="Picture 98" descr="Image result for recommendation icon transparent background">
              <a:extLst>
                <a:ext uri="{FF2B5EF4-FFF2-40B4-BE49-F238E27FC236}">
                  <a16:creationId xmlns:a16="http://schemas.microsoft.com/office/drawing/2014/main" id="{C299AB21-5D48-4394-BA1D-0E7AC6E61B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02811" y="1942012"/>
              <a:ext cx="551054" cy="5787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5" name="TextBox 154">
            <a:extLst>
              <a:ext uri="{FF2B5EF4-FFF2-40B4-BE49-F238E27FC236}">
                <a16:creationId xmlns:a16="http://schemas.microsoft.com/office/drawing/2014/main" id="{F3F19A6F-472B-41C0-BDB9-703682E0EDFA}"/>
              </a:ext>
            </a:extLst>
          </p:cNvPr>
          <p:cNvSpPr txBox="1"/>
          <p:nvPr/>
        </p:nvSpPr>
        <p:spPr>
          <a:xfrm>
            <a:off x="7883011" y="3096720"/>
            <a:ext cx="40206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Achieve LCE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competitive pricing by working with suppliers with global networks 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A6BB58BE-AA63-4E1D-B4CE-8E165D61BF9C}"/>
              </a:ext>
            </a:extLst>
          </p:cNvPr>
          <p:cNvSpPr txBox="1"/>
          <p:nvPr/>
        </p:nvSpPr>
        <p:spPr>
          <a:xfrm>
            <a:off x="8180072" y="4609064"/>
            <a:ext cx="35422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80/20 Approach </a:t>
            </a:r>
          </a:p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80% Nearshore</a:t>
            </a:r>
          </a:p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20% Offshore/through Tier 1</a:t>
            </a:r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id="{B8B0FFCD-6E98-469D-BFC1-97F0EBF22C1E}"/>
              </a:ext>
            </a:extLst>
          </p:cNvPr>
          <p:cNvSpPr/>
          <p:nvPr/>
        </p:nvSpPr>
        <p:spPr>
          <a:xfrm>
            <a:off x="7883011" y="3771470"/>
            <a:ext cx="40206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3F3F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may market test elsewhere, but the savings that can be generated could be trivial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BF0722B1-0F24-457B-ABB1-BD2B95F83B67}"/>
              </a:ext>
            </a:extLst>
          </p:cNvPr>
          <p:cNvSpPr txBox="1"/>
          <p:nvPr/>
        </p:nvSpPr>
        <p:spPr>
          <a:xfrm>
            <a:off x="2082518" y="6096273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95% of our Tier 1 spend is localized</a:t>
            </a:r>
          </a:p>
        </p:txBody>
      </p:sp>
    </p:spTree>
    <p:extLst>
      <p:ext uri="{BB962C8B-B14F-4D97-AF65-F5344CB8AC3E}">
        <p14:creationId xmlns:p14="http://schemas.microsoft.com/office/powerpoint/2010/main" val="242819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 descr="Digital Transformation&#10;">
            <a:extLst>
              <a:ext uri="{FF2B5EF4-FFF2-40B4-BE49-F238E27FC236}">
                <a16:creationId xmlns:a16="http://schemas.microsoft.com/office/drawing/2014/main" id="{E3E71A64-3A07-444C-A6FD-74C8AD09EAC8}"/>
              </a:ext>
            </a:extLst>
          </p:cNvPr>
          <p:cNvGrpSpPr/>
          <p:nvPr/>
        </p:nvGrpSpPr>
        <p:grpSpPr>
          <a:xfrm>
            <a:off x="1015906" y="1493989"/>
            <a:ext cx="10215483" cy="5030115"/>
            <a:chOff x="-73796" y="807251"/>
            <a:chExt cx="11723851" cy="5772837"/>
          </a:xfrm>
        </p:grpSpPr>
        <p:pic>
          <p:nvPicPr>
            <p:cNvPr id="19458" name="Picture 2">
              <a:extLst>
                <a:ext uri="{FF2B5EF4-FFF2-40B4-BE49-F238E27FC236}">
                  <a16:creationId xmlns:a16="http://schemas.microsoft.com/office/drawing/2014/main" id="{59E016DB-F2BB-41D1-B897-35659F7E7E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42928" y="3394414"/>
              <a:ext cx="964291" cy="9642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F4CD248D-775D-40BC-9272-045CE7F965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39" b="96774" l="4528" r="93898">
                          <a14:foregroundMark x1="31299" y1="5069" x2="31299" y2="5069"/>
                          <a14:foregroundMark x1="4528" y1="39171" x2="4528" y2="39171"/>
                          <a14:foregroundMark x1="37598" y1="62673" x2="37598" y2="62673"/>
                          <a14:foregroundMark x1="41339" y1="41935" x2="41339" y2="41935"/>
                          <a14:foregroundMark x1="91929" y1="58986" x2="91929" y2="58986"/>
                          <a14:foregroundMark x1="94291" y1="52765" x2="94291" y2="52765"/>
                          <a14:foregroundMark x1="94291" y1="88710" x2="94291" y2="88710"/>
                          <a14:foregroundMark x1="93504" y1="92166" x2="93504" y2="92166"/>
                          <a14:foregroundMark x1="42126" y1="93088" x2="42126" y2="93088"/>
                          <a14:foregroundMark x1="55906" y1="92166" x2="55906" y2="92166"/>
                          <a14:foregroundMark x1="53740" y1="92166" x2="53740" y2="92166"/>
                          <a14:foregroundMark x1="91929" y1="85945" x2="91929" y2="85945"/>
                          <a14:foregroundMark x1="92717" y1="92166" x2="92717" y2="92166"/>
                          <a14:foregroundMark x1="93504" y1="96774" x2="93504" y2="9677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963003" y="5081515"/>
              <a:ext cx="1395487" cy="1192207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35C79D34-4A51-43CD-A64D-47168BB1A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683850" y="4894525"/>
              <a:ext cx="877777" cy="1039828"/>
            </a:xfrm>
            <a:prstGeom prst="rect">
              <a:avLst/>
            </a:prstGeom>
          </p:spPr>
        </p:pic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E73D901E-6E7C-4A63-9175-51D421863558}"/>
                </a:ext>
              </a:extLst>
            </p:cNvPr>
            <p:cNvSpPr/>
            <p:nvPr/>
          </p:nvSpPr>
          <p:spPr>
            <a:xfrm>
              <a:off x="5205620" y="3054155"/>
              <a:ext cx="3800373" cy="352593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869BA30F-0C7D-447D-87D9-64B27C332B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flipH="1">
              <a:off x="1885573" y="3551379"/>
              <a:ext cx="1085847" cy="909118"/>
            </a:xfrm>
            <a:prstGeom prst="rect">
              <a:avLst/>
            </a:prstGeom>
          </p:spPr>
        </p:pic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A2304EFE-8EE3-47A4-9EDA-EDAF9A854186}"/>
                </a:ext>
              </a:extLst>
            </p:cNvPr>
            <p:cNvSpPr/>
            <p:nvPr/>
          </p:nvSpPr>
          <p:spPr>
            <a:xfrm>
              <a:off x="2625017" y="2920839"/>
              <a:ext cx="3800373" cy="352593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98E2199-C0C2-4982-93F8-E1918F452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575" b="92055" l="4281" r="93322">
                          <a14:foregroundMark x1="13014" y1="25753" x2="13014" y2="25753"/>
                          <a14:foregroundMark x1="4623" y1="44932" x2="4623" y2="44932"/>
                          <a14:foregroundMark x1="26541" y1="69041" x2="26541" y2="69041"/>
                          <a14:foregroundMark x1="37500" y1="70411" x2="37500" y2="70411"/>
                          <a14:foregroundMark x1="47603" y1="77260" x2="47603" y2="77260"/>
                          <a14:foregroundMark x1="52740" y1="89589" x2="52740" y2="89589"/>
                          <a14:foregroundMark x1="86644" y1="21918" x2="86644" y2="21918"/>
                          <a14:foregroundMark x1="93322" y1="40822" x2="93322" y2="40822"/>
                          <a14:foregroundMark x1="41781" y1="6849" x2="41781" y2="6849"/>
                          <a14:foregroundMark x1="51027" y1="86849" x2="51027" y2="86849"/>
                          <a14:foregroundMark x1="61986" y1="86849" x2="61986" y2="86849"/>
                          <a14:foregroundMark x1="56164" y1="92055" x2="56164" y2="920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846946" y="2057692"/>
              <a:ext cx="1266118" cy="791324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E558218-0A61-4833-87D5-632747730E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125" b="98264" l="1552" r="96897">
                          <a14:foregroundMark x1="4483" y1="21007" x2="4483" y2="21007"/>
                          <a14:foregroundMark x1="90517" y1="13542" x2="90517" y2="13542"/>
                          <a14:foregroundMark x1="91552" y1="12500" x2="91552" y2="12500"/>
                          <a14:foregroundMark x1="95862" y1="8333" x2="95862" y2="8333"/>
                          <a14:foregroundMark x1="92759" y1="6250" x2="92759" y2="6250"/>
                          <a14:foregroundMark x1="94828" y1="3125" x2="94828" y2="3125"/>
                          <a14:foregroundMark x1="55862" y1="92882" x2="55862" y2="92882"/>
                          <a14:foregroundMark x1="12931" y1="94965" x2="12931" y2="94965"/>
                          <a14:foregroundMark x1="54828" y1="98264" x2="54828" y2="98264"/>
                          <a14:foregroundMark x1="96897" y1="63368" x2="96897" y2="63368"/>
                          <a14:foregroundMark x1="1552" y1="90972" x2="1552" y2="9097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463211" y="1610338"/>
              <a:ext cx="1019873" cy="101284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7630419-A701-4D2A-A0AE-8DA6B3C31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447765" y="807251"/>
              <a:ext cx="2618693" cy="897905"/>
            </a:xfrm>
            <a:prstGeom prst="rect">
              <a:avLst/>
            </a:prstGeom>
          </p:spPr>
        </p:pic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CD20C9AB-101C-4D53-A83B-7A98D12F9A34}"/>
                </a:ext>
              </a:extLst>
            </p:cNvPr>
            <p:cNvSpPr/>
            <p:nvPr/>
          </p:nvSpPr>
          <p:spPr>
            <a:xfrm>
              <a:off x="3796287" y="1140128"/>
              <a:ext cx="3800373" cy="352593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" name="Oval 2" descr="Collaboration">
              <a:extLst>
                <a:ext uri="{FF2B5EF4-FFF2-40B4-BE49-F238E27FC236}">
                  <a16:creationId xmlns:a16="http://schemas.microsoft.com/office/drawing/2014/main" id="{DB1971EC-A839-45D5-B71B-354EE5AE0129}"/>
                </a:ext>
              </a:extLst>
            </p:cNvPr>
            <p:cNvSpPr/>
            <p:nvPr/>
          </p:nvSpPr>
          <p:spPr>
            <a:xfrm rot="226135">
              <a:off x="4006593" y="1312337"/>
              <a:ext cx="3398806" cy="3246447"/>
            </a:xfrm>
            <a:prstGeom prst="ellipse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2" name="Oval 11" descr="Autonomous">
              <a:extLst>
                <a:ext uri="{FF2B5EF4-FFF2-40B4-BE49-F238E27FC236}">
                  <a16:creationId xmlns:a16="http://schemas.microsoft.com/office/drawing/2014/main" id="{C1364094-5E88-4BB8-8BF3-27A9810BC770}"/>
                </a:ext>
              </a:extLst>
            </p:cNvPr>
            <p:cNvSpPr/>
            <p:nvPr/>
          </p:nvSpPr>
          <p:spPr>
            <a:xfrm rot="226135">
              <a:off x="5380441" y="3115531"/>
              <a:ext cx="3398806" cy="3246447"/>
            </a:xfrm>
            <a:prstGeom prst="ellipse">
              <a:avLst/>
            </a:prstGeom>
            <a:solidFill>
              <a:schemeClr val="bg2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3" name="Oval 12" descr="Optimization">
              <a:extLst>
                <a:ext uri="{FF2B5EF4-FFF2-40B4-BE49-F238E27FC236}">
                  <a16:creationId xmlns:a16="http://schemas.microsoft.com/office/drawing/2014/main" id="{908B9504-F1B4-466A-A41C-4B3E18C50657}"/>
                </a:ext>
              </a:extLst>
            </p:cNvPr>
            <p:cNvSpPr/>
            <p:nvPr/>
          </p:nvSpPr>
          <p:spPr>
            <a:xfrm rot="226135">
              <a:off x="2821189" y="3081899"/>
              <a:ext cx="3398806" cy="3246447"/>
            </a:xfrm>
            <a:prstGeom prst="ellipse">
              <a:avLst/>
            </a:prstGeom>
            <a:solidFill>
              <a:schemeClr val="accent4">
                <a:alpha val="74902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90924EA-B277-4B6A-B0A0-A152F9A6A5ED}"/>
                </a:ext>
              </a:extLst>
            </p:cNvPr>
            <p:cNvSpPr/>
            <p:nvPr/>
          </p:nvSpPr>
          <p:spPr>
            <a:xfrm rot="226135">
              <a:off x="4419492" y="1705100"/>
              <a:ext cx="2566767" cy="2630982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989BEBD-23F2-4BD5-8758-4DCF27A88B5E}"/>
                </a:ext>
              </a:extLst>
            </p:cNvPr>
            <p:cNvSpPr/>
            <p:nvPr/>
          </p:nvSpPr>
          <p:spPr>
            <a:xfrm rot="226135">
              <a:off x="3314217" y="3525448"/>
              <a:ext cx="2566685" cy="2348982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96C92F69-1E61-4440-A92C-564F500C5A93}"/>
                </a:ext>
              </a:extLst>
            </p:cNvPr>
            <p:cNvSpPr/>
            <p:nvPr/>
          </p:nvSpPr>
          <p:spPr>
            <a:xfrm rot="226135">
              <a:off x="5753072" y="3539088"/>
              <a:ext cx="2566685" cy="2348982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" name="Oval 5" descr="Digital Supply Chain model">
              <a:extLst>
                <a:ext uri="{FF2B5EF4-FFF2-40B4-BE49-F238E27FC236}">
                  <a16:creationId xmlns:a16="http://schemas.microsoft.com/office/drawing/2014/main" id="{562406B1-35C6-41D5-93DD-1EDFEF84D210}"/>
                </a:ext>
              </a:extLst>
            </p:cNvPr>
            <p:cNvSpPr/>
            <p:nvPr/>
          </p:nvSpPr>
          <p:spPr>
            <a:xfrm>
              <a:off x="4730995" y="3103254"/>
              <a:ext cx="1888114" cy="174881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2623B91-410F-4CF6-BBCD-09034BE2D85B}"/>
                </a:ext>
              </a:extLst>
            </p:cNvPr>
            <p:cNvSpPr txBox="1"/>
            <p:nvPr/>
          </p:nvSpPr>
          <p:spPr>
            <a:xfrm>
              <a:off x="4964662" y="3317973"/>
              <a:ext cx="1415042" cy="1384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/>
                <a:t>Digital Supply Chain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5A6A53F-532C-440F-BA98-D9A605FA792A}"/>
                </a:ext>
              </a:extLst>
            </p:cNvPr>
            <p:cNvSpPr txBox="1"/>
            <p:nvPr/>
          </p:nvSpPr>
          <p:spPr>
            <a:xfrm>
              <a:off x="6171074" y="4891434"/>
              <a:ext cx="2101446" cy="4615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2"/>
                  </a:solidFill>
                </a:rPr>
                <a:t>Autonomous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BCF1770-8BFE-40B5-9D2D-3E2FF9735513}"/>
                </a:ext>
              </a:extLst>
            </p:cNvPr>
            <p:cNvSpPr txBox="1"/>
            <p:nvPr/>
          </p:nvSpPr>
          <p:spPr>
            <a:xfrm>
              <a:off x="3434353" y="4897388"/>
              <a:ext cx="2050573" cy="4615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4"/>
                  </a:solidFill>
                </a:rPr>
                <a:t>Optimization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7297F2A-E039-42D9-8AAA-268F2DE178A4}"/>
                </a:ext>
              </a:extLst>
            </p:cNvPr>
            <p:cNvSpPr txBox="1"/>
            <p:nvPr/>
          </p:nvSpPr>
          <p:spPr>
            <a:xfrm>
              <a:off x="4640817" y="2126017"/>
              <a:ext cx="2177579" cy="4615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1"/>
                  </a:solidFill>
                </a:rPr>
                <a:t>Collaboration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34529E2-2BCE-4C57-9C54-CA52AFEC7677}"/>
                </a:ext>
              </a:extLst>
            </p:cNvPr>
            <p:cNvSpPr txBox="1"/>
            <p:nvPr/>
          </p:nvSpPr>
          <p:spPr>
            <a:xfrm>
              <a:off x="-73796" y="5492952"/>
              <a:ext cx="1948500" cy="6711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accent4"/>
                  </a:solidFill>
                </a:rPr>
                <a:t>Material Planning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17A5C0A-180E-43DD-ACE7-D9AC9D98AE0E}"/>
                </a:ext>
              </a:extLst>
            </p:cNvPr>
            <p:cNvSpPr txBox="1"/>
            <p:nvPr/>
          </p:nvSpPr>
          <p:spPr>
            <a:xfrm>
              <a:off x="9643664" y="5031287"/>
              <a:ext cx="2006391" cy="6711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2"/>
                  </a:solidFill>
                </a:rPr>
                <a:t>Process Standardization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537AD80-D02D-4281-8169-5FB53DBC655D}"/>
                </a:ext>
              </a:extLst>
            </p:cNvPr>
            <p:cNvSpPr txBox="1"/>
            <p:nvPr/>
          </p:nvSpPr>
          <p:spPr>
            <a:xfrm>
              <a:off x="8683849" y="1577534"/>
              <a:ext cx="2164126" cy="1236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accent1"/>
                  </a:solidFill>
                </a:rPr>
                <a:t>Integrate with Suppliers, Operations, &amp; Customers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B689913-AD0A-4B5E-AC71-6B21B3FDEB24}"/>
                </a:ext>
              </a:extLst>
            </p:cNvPr>
            <p:cNvSpPr txBox="1"/>
            <p:nvPr/>
          </p:nvSpPr>
          <p:spPr>
            <a:xfrm>
              <a:off x="1173270" y="1776393"/>
              <a:ext cx="1838788" cy="6711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accent1"/>
                  </a:solidFill>
                </a:rPr>
                <a:t>Core Supplier Partnerships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C4920D0-5A7C-4A70-8173-A7A9BFFA387C}"/>
                </a:ext>
              </a:extLst>
            </p:cNvPr>
            <p:cNvSpPr txBox="1"/>
            <p:nvPr/>
          </p:nvSpPr>
          <p:spPr>
            <a:xfrm>
              <a:off x="168135" y="3642910"/>
              <a:ext cx="1605497" cy="9890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accent4"/>
                  </a:solidFill>
                </a:rPr>
                <a:t>World Class Logistics</a:t>
              </a:r>
            </a:p>
            <a:p>
              <a:pPr algn="ctr"/>
              <a:r>
                <a:rPr lang="en-US" sz="1600" b="1" dirty="0">
                  <a:solidFill>
                    <a:schemeClr val="accent4"/>
                  </a:solidFill>
                </a:rPr>
                <a:t>Network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DC08F37-75E8-47A0-A418-8412F2BC15C6}"/>
                </a:ext>
              </a:extLst>
            </p:cNvPr>
            <p:cNvSpPr txBox="1"/>
            <p:nvPr/>
          </p:nvSpPr>
          <p:spPr>
            <a:xfrm>
              <a:off x="9450873" y="3415013"/>
              <a:ext cx="2006391" cy="1236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2"/>
                  </a:solidFill>
                </a:rPr>
                <a:t>End-to-End Data Transparency &amp; Analytics</a:t>
              </a:r>
            </a:p>
          </p:txBody>
        </p:sp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6F3D499-0F90-4235-8627-BA638DC5BEA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Global Procurement</a:t>
            </a:r>
          </a:p>
          <a:p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4519A7DD-8E9A-4604-86FC-1F35CEE8B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Digital Transformation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36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 descr="Wabash at a Glance">
            <a:extLst>
              <a:ext uri="{FF2B5EF4-FFF2-40B4-BE49-F238E27FC236}">
                <a16:creationId xmlns:a16="http://schemas.microsoft.com/office/drawing/2014/main" id="{7DE35BD1-26AF-4237-A67D-198DB0FF4572}"/>
              </a:ext>
            </a:extLst>
          </p:cNvPr>
          <p:cNvSpPr/>
          <p:nvPr/>
        </p:nvSpPr>
        <p:spPr>
          <a:xfrm>
            <a:off x="204316" y="1533353"/>
            <a:ext cx="11786542" cy="1370528"/>
          </a:xfrm>
          <a:prstGeom prst="rect">
            <a:avLst/>
          </a:prstGeom>
          <a:solidFill>
            <a:srgbClr val="999999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3668">
              <a:defRPr/>
            </a:pPr>
            <a:endParaRPr lang="en-US" sz="1799" kern="0" dirty="0">
              <a:solidFill>
                <a:prstClr val="white"/>
              </a:solidFill>
              <a:latin typeface="Calibri" panose="020F0502020204030204"/>
              <a:cs typeface="Arial" pitchFamily="34" charset="0"/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BEB78FB-B598-45A2-93C3-A62C02D5870E}"/>
              </a:ext>
            </a:extLst>
          </p:cNvPr>
          <p:cNvSpPr txBox="1">
            <a:spLocks/>
          </p:cNvSpPr>
          <p:nvPr/>
        </p:nvSpPr>
        <p:spPr>
          <a:xfrm>
            <a:off x="9064019" y="6723028"/>
            <a:ext cx="2741056" cy="91369"/>
          </a:xfrm>
          <a:prstGeom prst="rect">
            <a:avLst/>
          </a:prstGeom>
        </p:spPr>
        <p:txBody>
          <a:bodyPr vert="horz" lIns="91369" tIns="45684" rIns="91369" bIns="45684" rtlCol="0" anchor="ctr"/>
          <a:lstStyle>
            <a:defPPr>
              <a:defRPr lang="en-US"/>
            </a:defPPr>
            <a:lvl1pPr marL="0" algn="r" defTabSz="914400" rtl="0" eaLnBrk="1" latinLnBrk="0" hangingPunct="1">
              <a:defRPr lang="en-US" sz="1050" kern="120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3668">
              <a:defRPr/>
            </a:pPr>
            <a:fld id="{90A645D0-C9A8-4FEE-8F55-858F6E9A82CC}" type="slidenum">
              <a:rPr lang="en-US" sz="1049">
                <a:solidFill>
                  <a:prstClr val="white"/>
                </a:solidFill>
                <a:latin typeface="Calibri" panose="020F0502020204030204"/>
              </a:rPr>
              <a:pPr defTabSz="913668">
                <a:defRPr/>
              </a:pPr>
              <a:t>2</a:t>
            </a:fld>
            <a:endParaRPr lang="en-US" sz="1049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Text Placeholder 109">
            <a:extLst>
              <a:ext uri="{FF2B5EF4-FFF2-40B4-BE49-F238E27FC236}">
                <a16:creationId xmlns:a16="http://schemas.microsoft.com/office/drawing/2014/main" id="{2EEF08E3-07A1-405E-BE84-7234260EB009}"/>
              </a:ext>
            </a:extLst>
          </p:cNvPr>
          <p:cNvSpPr txBox="1">
            <a:spLocks/>
          </p:cNvSpPr>
          <p:nvPr/>
        </p:nvSpPr>
        <p:spPr>
          <a:xfrm>
            <a:off x="1522576" y="5739162"/>
            <a:ext cx="8911971" cy="640080"/>
          </a:xfrm>
          <a:prstGeom prst="rect">
            <a:avLst/>
          </a:prstGeom>
          <a:noFill/>
        </p:spPr>
        <p:txBody>
          <a:bodyPr vert="horz" lIns="91369" tIns="45684" rIns="91369" bIns="45684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3668">
              <a:defRPr/>
            </a:pPr>
            <a:r>
              <a:rPr lang="en-US" sz="2000" dirty="0">
                <a:latin typeface="Calibri" panose="020F0502020204030204"/>
              </a:rPr>
              <a:t>Leveraging the Industry’s Broadest Portfolio Across All Phases of Transportation</a:t>
            </a:r>
            <a:endParaRPr lang="en-US" dirty="0">
              <a:latin typeface="Calibri" panose="020F0502020204030204"/>
            </a:endParaRP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322B6BA8-6BF4-43A7-83B7-2FC0CB7EFB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9288649"/>
              </p:ext>
            </p:extLst>
          </p:nvPr>
        </p:nvGraphicFramePr>
        <p:xfrm>
          <a:off x="6350" y="1696750"/>
          <a:ext cx="12182472" cy="1051083"/>
        </p:xfrm>
        <a:graphic>
          <a:graphicData uri="http://schemas.openxmlformats.org/drawingml/2006/table">
            <a:tbl>
              <a:tblPr firstRow="1" bandRow="1"/>
              <a:tblGrid>
                <a:gridCol w="1522809">
                  <a:extLst>
                    <a:ext uri="{9D8B030D-6E8A-4147-A177-3AD203B41FA5}">
                      <a16:colId xmlns:a16="http://schemas.microsoft.com/office/drawing/2014/main" val="3197070995"/>
                    </a:ext>
                  </a:extLst>
                </a:gridCol>
                <a:gridCol w="1522809">
                  <a:extLst>
                    <a:ext uri="{9D8B030D-6E8A-4147-A177-3AD203B41FA5}">
                      <a16:colId xmlns:a16="http://schemas.microsoft.com/office/drawing/2014/main" val="1824972968"/>
                    </a:ext>
                  </a:extLst>
                </a:gridCol>
                <a:gridCol w="1522809">
                  <a:extLst>
                    <a:ext uri="{9D8B030D-6E8A-4147-A177-3AD203B41FA5}">
                      <a16:colId xmlns:a16="http://schemas.microsoft.com/office/drawing/2014/main" val="162026205"/>
                    </a:ext>
                  </a:extLst>
                </a:gridCol>
                <a:gridCol w="1522809">
                  <a:extLst>
                    <a:ext uri="{9D8B030D-6E8A-4147-A177-3AD203B41FA5}">
                      <a16:colId xmlns:a16="http://schemas.microsoft.com/office/drawing/2014/main" val="2290094917"/>
                    </a:ext>
                  </a:extLst>
                </a:gridCol>
                <a:gridCol w="1522809">
                  <a:extLst>
                    <a:ext uri="{9D8B030D-6E8A-4147-A177-3AD203B41FA5}">
                      <a16:colId xmlns:a16="http://schemas.microsoft.com/office/drawing/2014/main" val="2123131477"/>
                    </a:ext>
                  </a:extLst>
                </a:gridCol>
                <a:gridCol w="1522809">
                  <a:extLst>
                    <a:ext uri="{9D8B030D-6E8A-4147-A177-3AD203B41FA5}">
                      <a16:colId xmlns:a16="http://schemas.microsoft.com/office/drawing/2014/main" val="820350020"/>
                    </a:ext>
                  </a:extLst>
                </a:gridCol>
                <a:gridCol w="1522809">
                  <a:extLst>
                    <a:ext uri="{9D8B030D-6E8A-4147-A177-3AD203B41FA5}">
                      <a16:colId xmlns:a16="http://schemas.microsoft.com/office/drawing/2014/main" val="3969694332"/>
                    </a:ext>
                  </a:extLst>
                </a:gridCol>
                <a:gridCol w="1522809">
                  <a:extLst>
                    <a:ext uri="{9D8B030D-6E8A-4147-A177-3AD203B41FA5}">
                      <a16:colId xmlns:a16="http://schemas.microsoft.com/office/drawing/2014/main" val="3628605939"/>
                    </a:ext>
                  </a:extLst>
                </a:gridCol>
              </a:tblGrid>
              <a:tr h="441615">
                <a:tc>
                  <a:txBody>
                    <a:bodyPr/>
                    <a:lstStyle>
                      <a:lvl1pPr marL="0" algn="l" rtl="0" eaLnBrk="1" hangingPunct="1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rtl="0" eaLnBrk="1" hangingPunct="1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rtl="0" eaLnBrk="1" hangingPunct="1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rtl="0" eaLnBrk="1" hangingPunct="1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rtl="0" eaLnBrk="1" hangingPunct="1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rtl="0" eaLnBrk="1" hangingPunct="1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rtl="0" eaLnBrk="1" hangingPunct="1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rtl="0" eaLnBrk="1" hangingPunct="1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rtl="0" eaLnBrk="1" hangingPunct="1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9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1985</a:t>
                      </a:r>
                    </a:p>
                  </a:txBody>
                  <a:tcPr marL="91369" marR="91369" marT="45684" marB="45684" anchor="b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hangingPunct="1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rtl="0" eaLnBrk="1" hangingPunct="1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rtl="0" eaLnBrk="1" hangingPunct="1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rtl="0" eaLnBrk="1" hangingPunct="1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rtl="0" eaLnBrk="1" hangingPunct="1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rtl="0" eaLnBrk="1" hangingPunct="1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rtl="0" eaLnBrk="1" hangingPunct="1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rtl="0" eaLnBrk="1" hangingPunct="1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rtl="0" eaLnBrk="1" hangingPunct="1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Lafayette, IN</a:t>
                      </a:r>
                    </a:p>
                  </a:txBody>
                  <a:tcPr marL="91369" marR="91369" marT="45684" marB="45684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hangingPunct="1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rtl="0" eaLnBrk="1" hangingPunct="1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rtl="0" eaLnBrk="1" hangingPunct="1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rtl="0" eaLnBrk="1" hangingPunct="1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rtl="0" eaLnBrk="1" hangingPunct="1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rtl="0" eaLnBrk="1" hangingPunct="1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rtl="0" eaLnBrk="1" hangingPunct="1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rtl="0" eaLnBrk="1" hangingPunct="1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rtl="0" eaLnBrk="1" hangingPunct="1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~$850M</a:t>
                      </a:r>
                      <a:r>
                        <a:rPr lang="en-US" sz="2000" b="0" baseline="30000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 marL="91369" marR="91369" marT="45684" marB="45684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hangingPunct="1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rtl="0" eaLnBrk="1" hangingPunct="1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rtl="0" eaLnBrk="1" hangingPunct="1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rtl="0" eaLnBrk="1" hangingPunct="1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rtl="0" eaLnBrk="1" hangingPunct="1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rtl="0" eaLnBrk="1" hangingPunct="1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rtl="0" eaLnBrk="1" hangingPunct="1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rtl="0" eaLnBrk="1" hangingPunct="1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rtl="0" eaLnBrk="1" hangingPunct="1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~6,000</a:t>
                      </a:r>
                    </a:p>
                  </a:txBody>
                  <a:tcPr marL="91369" marR="91369" marT="45684" marB="45684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hangingPunct="1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rtl="0" eaLnBrk="1" hangingPunct="1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rtl="0" eaLnBrk="1" hangingPunct="1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rtl="0" eaLnBrk="1" hangingPunct="1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rtl="0" eaLnBrk="1" hangingPunct="1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rtl="0" eaLnBrk="1" hangingPunct="1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rtl="0" eaLnBrk="1" hangingPunct="1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rtl="0" eaLnBrk="1" hangingPunct="1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rtl="0" eaLnBrk="1" hangingPunct="1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13</a:t>
                      </a:r>
                    </a:p>
                  </a:txBody>
                  <a:tcPr marL="91369" marR="91369" marT="45684" marB="45684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hangingPunct="1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rtl="0" eaLnBrk="1" hangingPunct="1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rtl="0" eaLnBrk="1" hangingPunct="1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rtl="0" eaLnBrk="1" hangingPunct="1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rtl="0" eaLnBrk="1" hangingPunct="1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rtl="0" eaLnBrk="1" hangingPunct="1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rtl="0" eaLnBrk="1" hangingPunct="1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rtl="0" eaLnBrk="1" hangingPunct="1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rtl="0" eaLnBrk="1" hangingPunct="1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$1.8B</a:t>
                      </a:r>
                    </a:p>
                  </a:txBody>
                  <a:tcPr marL="91369" marR="91369" marT="45684" marB="45684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hangingPunct="1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rtl="0" eaLnBrk="1" hangingPunct="1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rtl="0" eaLnBrk="1" hangingPunct="1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rtl="0" eaLnBrk="1" hangingPunct="1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rtl="0" eaLnBrk="1" hangingPunct="1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rtl="0" eaLnBrk="1" hangingPunct="1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rtl="0" eaLnBrk="1" hangingPunct="1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rtl="0" eaLnBrk="1" hangingPunct="1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rtl="0" eaLnBrk="1" hangingPunct="1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3.5%</a:t>
                      </a:r>
                      <a:endParaRPr lang="en-US" sz="2000" b="0" baseline="30000" dirty="0">
                        <a:solidFill>
                          <a:schemeClr val="bg1"/>
                        </a:solidFill>
                      </a:endParaRPr>
                    </a:p>
                  </a:txBody>
                  <a:tcPr marL="91369" marR="91369" marT="45684" marB="45684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hangingPunct="1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rtl="0" eaLnBrk="1" hangingPunct="1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rtl="0" eaLnBrk="1" hangingPunct="1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rtl="0" eaLnBrk="1" hangingPunct="1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rtl="0" eaLnBrk="1" hangingPunct="1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rtl="0" eaLnBrk="1" hangingPunct="1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rtl="0" eaLnBrk="1" hangingPunct="1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rtl="0" eaLnBrk="1" hangingPunct="1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rtl="0" eaLnBrk="1" hangingPunct="1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$104M</a:t>
                      </a:r>
                    </a:p>
                  </a:txBody>
                  <a:tcPr marL="91369" marR="91369" marT="45684" marB="45684" anchor="b">
                    <a:lnL w="12700" cmpd="sng">
                      <a:noFill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7934231"/>
                  </a:ext>
                </a:extLst>
              </a:tr>
              <a:tr h="517755">
                <a:tc>
                  <a:txBody>
                    <a:bodyPr/>
                    <a:lstStyle>
                      <a:lvl1pPr marL="0" algn="l" rtl="0" eaLnBrk="1" hangingPunct="1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rtl="0" eaLnBrk="1" hangingPunct="1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rtl="0" eaLnBrk="1" hangingPunct="1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rtl="0" eaLnBrk="1" hangingPunct="1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rtl="0" eaLnBrk="1" hangingPunct="1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rtl="0" eaLnBrk="1" hangingPunct="1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rtl="0" eaLnBrk="1" hangingPunct="1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rtl="0" eaLnBrk="1" hangingPunct="1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rtl="0" eaLnBrk="1" hangingPunct="1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200" i="1" dirty="0">
                          <a:solidFill>
                            <a:schemeClr val="bg1"/>
                          </a:solidFill>
                        </a:rPr>
                        <a:t>Founded</a:t>
                      </a:r>
                    </a:p>
                  </a:txBody>
                  <a:tcPr marL="91369" marR="91369" marT="45684" marB="45684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hangingPunct="1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rtl="0" eaLnBrk="1" hangingPunct="1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rtl="0" eaLnBrk="1" hangingPunct="1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rtl="0" eaLnBrk="1" hangingPunct="1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rtl="0" eaLnBrk="1" hangingPunct="1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rtl="0" eaLnBrk="1" hangingPunct="1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rtl="0" eaLnBrk="1" hangingPunct="1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rtl="0" eaLnBrk="1" hangingPunct="1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rtl="0" eaLnBrk="1" hangingPunct="1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200" i="1" dirty="0">
                          <a:solidFill>
                            <a:schemeClr val="bg1"/>
                          </a:solidFill>
                        </a:rPr>
                        <a:t>Headquarters</a:t>
                      </a:r>
                    </a:p>
                  </a:txBody>
                  <a:tcPr marL="91369" marR="91369" marT="45684" marB="4568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hangingPunct="1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rtl="0" eaLnBrk="1" hangingPunct="1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rtl="0" eaLnBrk="1" hangingPunct="1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rtl="0" eaLnBrk="1" hangingPunct="1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rtl="0" eaLnBrk="1" hangingPunct="1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rtl="0" eaLnBrk="1" hangingPunct="1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rtl="0" eaLnBrk="1" hangingPunct="1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rtl="0" eaLnBrk="1" hangingPunct="1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rtl="0" eaLnBrk="1" hangingPunct="1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200" i="1" dirty="0">
                          <a:solidFill>
                            <a:schemeClr val="bg1"/>
                          </a:solidFill>
                        </a:rPr>
                        <a:t>Market-cap</a:t>
                      </a:r>
                    </a:p>
                  </a:txBody>
                  <a:tcPr marL="91369" marR="91369" marT="45684" marB="4568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hangingPunct="1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rtl="0" eaLnBrk="1" hangingPunct="1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rtl="0" eaLnBrk="1" hangingPunct="1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rtl="0" eaLnBrk="1" hangingPunct="1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rtl="0" eaLnBrk="1" hangingPunct="1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rtl="0" eaLnBrk="1" hangingPunct="1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rtl="0" eaLnBrk="1" hangingPunct="1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rtl="0" eaLnBrk="1" hangingPunct="1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rtl="0" eaLnBrk="1" hangingPunct="1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200" i="1" dirty="0">
                          <a:solidFill>
                            <a:schemeClr val="bg1"/>
                          </a:solidFill>
                        </a:rPr>
                        <a:t>Global Employees</a:t>
                      </a:r>
                    </a:p>
                  </a:txBody>
                  <a:tcPr marL="91369" marR="91369" marT="45684" marB="4568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hangingPunct="1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rtl="0" eaLnBrk="1" hangingPunct="1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rtl="0" eaLnBrk="1" hangingPunct="1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rtl="0" eaLnBrk="1" hangingPunct="1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rtl="0" eaLnBrk="1" hangingPunct="1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rtl="0" eaLnBrk="1" hangingPunct="1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rtl="0" eaLnBrk="1" hangingPunct="1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rtl="0" eaLnBrk="1" hangingPunct="1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rtl="0" eaLnBrk="1" hangingPunct="1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200" i="1" dirty="0">
                          <a:solidFill>
                            <a:schemeClr val="bg1"/>
                          </a:solidFill>
                        </a:rPr>
                        <a:t>Manufacturing Locations</a:t>
                      </a:r>
                    </a:p>
                  </a:txBody>
                  <a:tcPr marL="91369" marR="91369" marT="45684" marB="4568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hangingPunct="1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rtl="0" eaLnBrk="1" hangingPunct="1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rtl="0" eaLnBrk="1" hangingPunct="1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rtl="0" eaLnBrk="1" hangingPunct="1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rtl="0" eaLnBrk="1" hangingPunct="1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rtl="0" eaLnBrk="1" hangingPunct="1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rtl="0" eaLnBrk="1" hangingPunct="1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rtl="0" eaLnBrk="1" hangingPunct="1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rtl="0" eaLnBrk="1" hangingPunct="1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200" i="1" dirty="0">
                          <a:solidFill>
                            <a:schemeClr val="bg1"/>
                          </a:solidFill>
                        </a:rPr>
                        <a:t>2021 Revenue</a:t>
                      </a:r>
                    </a:p>
                  </a:txBody>
                  <a:tcPr marL="91369" marR="91369" marT="45684" marB="4568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hangingPunct="1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rtl="0" eaLnBrk="1" hangingPunct="1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rtl="0" eaLnBrk="1" hangingPunct="1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rtl="0" eaLnBrk="1" hangingPunct="1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rtl="0" eaLnBrk="1" hangingPunct="1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rtl="0" eaLnBrk="1" hangingPunct="1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rtl="0" eaLnBrk="1" hangingPunct="1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rtl="0" eaLnBrk="1" hangingPunct="1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rtl="0" eaLnBrk="1" hangingPunct="1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200" i="1" dirty="0">
                          <a:solidFill>
                            <a:schemeClr val="bg1"/>
                          </a:solidFill>
                        </a:rPr>
                        <a:t>2021 Adjusted Operating Margin</a:t>
                      </a:r>
                      <a:r>
                        <a:rPr lang="en-US" sz="1200" i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²</a:t>
                      </a:r>
                      <a:endParaRPr lang="en-US" sz="1200" i="1" dirty="0">
                        <a:solidFill>
                          <a:schemeClr val="bg1"/>
                        </a:solidFill>
                      </a:endParaRPr>
                    </a:p>
                  </a:txBody>
                  <a:tcPr marL="91369" marR="91369" marT="45684" marB="4568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hangingPunct="1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rtl="0" eaLnBrk="1" hangingPunct="1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rtl="0" eaLnBrk="1" hangingPunct="1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rtl="0" eaLnBrk="1" hangingPunct="1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rtl="0" eaLnBrk="1" hangingPunct="1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rtl="0" eaLnBrk="1" hangingPunct="1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rtl="0" eaLnBrk="1" hangingPunct="1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rtl="0" eaLnBrk="1" hangingPunct="1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rtl="0" eaLnBrk="1" hangingPunct="1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200" i="1" dirty="0">
                          <a:solidFill>
                            <a:schemeClr val="bg1"/>
                          </a:solidFill>
                        </a:rPr>
                        <a:t>2020 Free Cash Flow</a:t>
                      </a:r>
                      <a:r>
                        <a:rPr lang="en-US" sz="1200" i="1" baseline="30000" dirty="0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</a:txBody>
                  <a:tcPr marL="91369" marR="91369" marT="45684" marB="45684">
                    <a:lnL w="12700" cmpd="sng">
                      <a:noFill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4365207"/>
                  </a:ext>
                </a:extLst>
              </a:tr>
            </a:tbl>
          </a:graphicData>
        </a:graphic>
      </p:graphicFrame>
      <p:grpSp>
        <p:nvGrpSpPr>
          <p:cNvPr id="14" name="Group 13">
            <a:extLst>
              <a:ext uri="{FF2B5EF4-FFF2-40B4-BE49-F238E27FC236}">
                <a16:creationId xmlns:a16="http://schemas.microsoft.com/office/drawing/2014/main" id="{34207694-A230-4489-9D3F-68A5DBF56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062667" y="1418259"/>
            <a:ext cx="456843" cy="456843"/>
            <a:chOff x="1599015" y="1509697"/>
            <a:chExt cx="457200" cy="45720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DA84BE6-E1AB-4724-9280-D61BD73CE54E}"/>
                </a:ext>
              </a:extLst>
            </p:cNvPr>
            <p:cNvSpPr/>
            <p:nvPr/>
          </p:nvSpPr>
          <p:spPr>
            <a:xfrm>
              <a:off x="1599015" y="1509697"/>
              <a:ext cx="457200" cy="457200"/>
            </a:xfrm>
            <a:prstGeom prst="ellipse">
              <a:avLst/>
            </a:prstGeom>
            <a:solidFill>
              <a:sysClr val="window" lastClr="FFFFFF"/>
            </a:solidFill>
            <a:ln w="19050" cap="flat" cmpd="sng" algn="ctr">
              <a:solidFill>
                <a:schemeClr val="accent1"/>
              </a:solidFill>
              <a:prstDash val="solid"/>
              <a:miter lim="800000"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algn="ctr" defTabSz="913668">
                <a:defRPr/>
              </a:pPr>
              <a:endParaRPr lang="en-US" sz="1799" kern="0" dirty="0">
                <a:solidFill>
                  <a:prstClr val="white"/>
                </a:solidFill>
                <a:latin typeface="Calibri" panose="020F0502020204030204"/>
                <a:cs typeface="Arial" pitchFamily="34" charset="0"/>
              </a:endParaRPr>
            </a:p>
          </p:txBody>
        </p:sp>
        <p:pic>
          <p:nvPicPr>
            <p:cNvPr id="16" name="Graphic 15" descr="Marker">
              <a:extLst>
                <a:ext uri="{FF2B5EF4-FFF2-40B4-BE49-F238E27FC236}">
                  <a16:creationId xmlns:a16="http://schemas.microsoft.com/office/drawing/2014/main" id="{ABEA1022-C5F3-4378-AF06-1F82433CE7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631672" y="1542354"/>
              <a:ext cx="393192" cy="393192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9664B52-9EAB-41D6-B161-5B6DD87A24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108397" y="1418259"/>
            <a:ext cx="456843" cy="456843"/>
            <a:chOff x="4038093" y="1509697"/>
            <a:chExt cx="457200" cy="45720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1569335-1685-463A-A700-9C74F881A81D}"/>
                </a:ext>
              </a:extLst>
            </p:cNvPr>
            <p:cNvSpPr/>
            <p:nvPr/>
          </p:nvSpPr>
          <p:spPr>
            <a:xfrm>
              <a:off x="4038093" y="1509697"/>
              <a:ext cx="457200" cy="457200"/>
            </a:xfrm>
            <a:prstGeom prst="ellipse">
              <a:avLst/>
            </a:prstGeom>
            <a:solidFill>
              <a:sysClr val="window" lastClr="FFFFFF"/>
            </a:solidFill>
            <a:ln w="19050" cap="flat" cmpd="sng" algn="ctr">
              <a:solidFill>
                <a:schemeClr val="accent1"/>
              </a:solidFill>
              <a:prstDash val="solid"/>
              <a:miter lim="800000"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algn="ctr" defTabSz="913668">
                <a:defRPr/>
              </a:pPr>
              <a:endParaRPr lang="en-US" sz="1799" kern="0" dirty="0">
                <a:solidFill>
                  <a:prstClr val="white"/>
                </a:solidFill>
                <a:latin typeface="Calibri" panose="020F0502020204030204"/>
                <a:cs typeface="Arial" pitchFamily="34" charset="0"/>
              </a:endParaRPr>
            </a:p>
          </p:txBody>
        </p:sp>
        <p:pic>
          <p:nvPicPr>
            <p:cNvPr id="19" name="Graphic 18" descr="Users">
              <a:extLst>
                <a:ext uri="{FF2B5EF4-FFF2-40B4-BE49-F238E27FC236}">
                  <a16:creationId xmlns:a16="http://schemas.microsoft.com/office/drawing/2014/main" id="{63B47EDD-6FAF-4640-9D39-45B17B3327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070750" y="1542354"/>
              <a:ext cx="393192" cy="393192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C15BD58-DBE5-4AAE-87E8-A7BC2F0F13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631262" y="1418259"/>
            <a:ext cx="456843" cy="456843"/>
            <a:chOff x="5257632" y="1509697"/>
            <a:chExt cx="457200" cy="457200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E40056E-92FF-4A89-A74B-D490F1F06605}"/>
                </a:ext>
              </a:extLst>
            </p:cNvPr>
            <p:cNvSpPr/>
            <p:nvPr/>
          </p:nvSpPr>
          <p:spPr>
            <a:xfrm>
              <a:off x="5257632" y="1509697"/>
              <a:ext cx="457200" cy="457200"/>
            </a:xfrm>
            <a:prstGeom prst="ellipse">
              <a:avLst/>
            </a:prstGeom>
            <a:solidFill>
              <a:sysClr val="window" lastClr="FFFFFF"/>
            </a:solidFill>
            <a:ln w="19050" cap="flat" cmpd="sng" algn="ctr">
              <a:solidFill>
                <a:schemeClr val="accent1"/>
              </a:solidFill>
              <a:prstDash val="solid"/>
              <a:miter lim="800000"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algn="ctr" defTabSz="913668">
                <a:defRPr/>
              </a:pPr>
              <a:endParaRPr lang="en-US" sz="1799" kern="0" dirty="0">
                <a:solidFill>
                  <a:prstClr val="white"/>
                </a:solidFill>
                <a:latin typeface="Calibri" panose="020F0502020204030204"/>
                <a:cs typeface="Arial" pitchFamily="34" charset="0"/>
              </a:endParaRPr>
            </a:p>
          </p:txBody>
        </p:sp>
        <p:pic>
          <p:nvPicPr>
            <p:cNvPr id="22" name="Graphic 21" descr="Single gear">
              <a:extLst>
                <a:ext uri="{FF2B5EF4-FFF2-40B4-BE49-F238E27FC236}">
                  <a16:creationId xmlns:a16="http://schemas.microsoft.com/office/drawing/2014/main" id="{47D1AE04-D153-4073-8F8D-C62480DAFC9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290289" y="1542354"/>
              <a:ext cx="393192" cy="39319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CD79AEA-738D-4C62-945B-3DE47C2EA0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199859" y="1418259"/>
            <a:ext cx="456843" cy="456843"/>
            <a:chOff x="11355324" y="1509697"/>
            <a:chExt cx="457200" cy="457200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F4334A1A-75EC-4F30-B2B5-B8CEF207CD68}"/>
                </a:ext>
              </a:extLst>
            </p:cNvPr>
            <p:cNvSpPr/>
            <p:nvPr/>
          </p:nvSpPr>
          <p:spPr>
            <a:xfrm>
              <a:off x="11355324" y="1509697"/>
              <a:ext cx="457200" cy="457200"/>
            </a:xfrm>
            <a:prstGeom prst="ellipse">
              <a:avLst/>
            </a:prstGeom>
            <a:solidFill>
              <a:sysClr val="window" lastClr="FFFFFF"/>
            </a:solidFill>
            <a:ln w="19050" cap="flat" cmpd="sng" algn="ctr">
              <a:solidFill>
                <a:schemeClr val="accent1"/>
              </a:solidFill>
              <a:prstDash val="solid"/>
              <a:miter lim="800000"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algn="ctr" defTabSz="913668">
                <a:defRPr/>
              </a:pPr>
              <a:endParaRPr lang="en-US" sz="1799" kern="0" dirty="0">
                <a:solidFill>
                  <a:prstClr val="white"/>
                </a:solidFill>
                <a:latin typeface="Calibri" panose="020F0502020204030204"/>
                <a:cs typeface="Arial" pitchFamily="34" charset="0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9DCD5C2-1ABE-44F0-8B22-2B8B0F4CFF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7161" y="1555417"/>
              <a:ext cx="366133" cy="36576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02B222E-8EB1-4314-95FB-DF867D94A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676992" y="1418259"/>
            <a:ext cx="456843" cy="456843"/>
            <a:chOff x="10135788" y="1509697"/>
            <a:chExt cx="457200" cy="457200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49B78977-A0CE-48E7-B76D-F15E1D8AB8D1}"/>
                </a:ext>
              </a:extLst>
            </p:cNvPr>
            <p:cNvSpPr/>
            <p:nvPr/>
          </p:nvSpPr>
          <p:spPr>
            <a:xfrm>
              <a:off x="10135788" y="1509697"/>
              <a:ext cx="457200" cy="457200"/>
            </a:xfrm>
            <a:prstGeom prst="ellipse">
              <a:avLst/>
            </a:prstGeom>
            <a:solidFill>
              <a:sysClr val="window" lastClr="FFFFFF"/>
            </a:solidFill>
            <a:ln w="19050" cap="flat" cmpd="sng" algn="ctr">
              <a:solidFill>
                <a:schemeClr val="accent1"/>
              </a:solidFill>
              <a:prstDash val="solid"/>
              <a:miter lim="800000"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algn="ctr" defTabSz="913668">
                <a:defRPr/>
              </a:pPr>
              <a:endParaRPr lang="en-US" sz="1799" kern="0" dirty="0">
                <a:solidFill>
                  <a:prstClr val="white"/>
                </a:solidFill>
                <a:latin typeface="Calibri" panose="020F0502020204030204"/>
                <a:cs typeface="Arial" pitchFamily="34" charset="0"/>
              </a:endParaRPr>
            </a:p>
          </p:txBody>
        </p:sp>
        <p:pic>
          <p:nvPicPr>
            <p:cNvPr id="28" name="Graphic 27" descr="Upward trend">
              <a:extLst>
                <a:ext uri="{FF2B5EF4-FFF2-40B4-BE49-F238E27FC236}">
                  <a16:creationId xmlns:a16="http://schemas.microsoft.com/office/drawing/2014/main" id="{4855B3E8-B23B-441E-9FF2-3C29EA6558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0167139" y="1542354"/>
              <a:ext cx="393192" cy="393192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897AEC1-A44E-4923-B7D4-E65DDDA69B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154127" y="1418259"/>
            <a:ext cx="456843" cy="456843"/>
            <a:chOff x="8916249" y="1509697"/>
            <a:chExt cx="457200" cy="457200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4EDC4EEA-744D-4836-A622-E3A31943DDEF}"/>
                </a:ext>
              </a:extLst>
            </p:cNvPr>
            <p:cNvSpPr/>
            <p:nvPr/>
          </p:nvSpPr>
          <p:spPr>
            <a:xfrm>
              <a:off x="8916249" y="1509697"/>
              <a:ext cx="457200" cy="457200"/>
            </a:xfrm>
            <a:prstGeom prst="ellipse">
              <a:avLst/>
            </a:prstGeom>
            <a:solidFill>
              <a:sysClr val="window" lastClr="FFFFFF"/>
            </a:solidFill>
            <a:ln w="19050" cap="flat" cmpd="sng" algn="ctr">
              <a:solidFill>
                <a:schemeClr val="accent1"/>
              </a:solidFill>
              <a:prstDash val="solid"/>
              <a:miter lim="800000"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algn="ctr" defTabSz="913668">
                <a:defRPr/>
              </a:pPr>
              <a:endParaRPr lang="en-US" sz="1799" kern="0" dirty="0">
                <a:solidFill>
                  <a:prstClr val="white"/>
                </a:solidFill>
                <a:latin typeface="Calibri" panose="020F0502020204030204"/>
                <a:cs typeface="Arial" pitchFamily="34" charset="0"/>
              </a:endParaRPr>
            </a:p>
          </p:txBody>
        </p:sp>
        <p:pic>
          <p:nvPicPr>
            <p:cNvPr id="31" name="Graphic 30" descr="Pie chart">
              <a:extLst>
                <a:ext uri="{FF2B5EF4-FFF2-40B4-BE49-F238E27FC236}">
                  <a16:creationId xmlns:a16="http://schemas.microsoft.com/office/drawing/2014/main" id="{9842CD0B-9A3B-4ABD-956A-25D46291FA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8948906" y="1542354"/>
              <a:ext cx="393192" cy="393192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ED6F504-0A1D-4958-91DF-13815D9097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585532" y="1418259"/>
            <a:ext cx="456843" cy="456843"/>
            <a:chOff x="2818554" y="1509697"/>
            <a:chExt cx="457200" cy="457200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004E1DA9-FFA0-482E-BEB2-5CDB363631F2}"/>
                </a:ext>
              </a:extLst>
            </p:cNvPr>
            <p:cNvSpPr/>
            <p:nvPr/>
          </p:nvSpPr>
          <p:spPr>
            <a:xfrm>
              <a:off x="2818554" y="1509697"/>
              <a:ext cx="457200" cy="457200"/>
            </a:xfrm>
            <a:prstGeom prst="ellipse">
              <a:avLst/>
            </a:prstGeom>
            <a:solidFill>
              <a:sysClr val="window" lastClr="FFFFFF"/>
            </a:solidFill>
            <a:ln w="19050" cap="flat" cmpd="sng" algn="ctr">
              <a:solidFill>
                <a:schemeClr val="accent1"/>
              </a:solidFill>
              <a:prstDash val="solid"/>
              <a:miter lim="800000"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algn="ctr" defTabSz="913668">
                <a:defRPr/>
              </a:pPr>
              <a:endParaRPr lang="en-US" sz="1799" kern="0" dirty="0">
                <a:solidFill>
                  <a:prstClr val="white"/>
                </a:solidFill>
                <a:latin typeface="Calibri" panose="020F0502020204030204"/>
                <a:cs typeface="Arial" pitchFamily="34" charset="0"/>
              </a:endParaRPr>
            </a:p>
          </p:txBody>
        </p:sp>
        <p:pic>
          <p:nvPicPr>
            <p:cNvPr id="34" name="Graphic 33" descr="Filter">
              <a:extLst>
                <a:ext uri="{FF2B5EF4-FFF2-40B4-BE49-F238E27FC236}">
                  <a16:creationId xmlns:a16="http://schemas.microsoft.com/office/drawing/2014/main" id="{063C6A22-A4CD-465C-A0D5-BCA6055865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2849902" y="1541048"/>
              <a:ext cx="393192" cy="393192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1C4036B-5503-4FED-A457-9528F6761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>
            <a:off x="539802" y="1418259"/>
            <a:ext cx="456843" cy="456843"/>
            <a:chOff x="618836" y="1283854"/>
            <a:chExt cx="640080" cy="640080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AEB062B9-91D7-4B4C-91D0-2EA98E252EEA}"/>
                </a:ext>
              </a:extLst>
            </p:cNvPr>
            <p:cNvSpPr/>
            <p:nvPr/>
          </p:nvSpPr>
          <p:spPr>
            <a:xfrm>
              <a:off x="618836" y="1283854"/>
              <a:ext cx="640080" cy="640080"/>
            </a:xfrm>
            <a:prstGeom prst="ellipse">
              <a:avLst/>
            </a:prstGeom>
            <a:solidFill>
              <a:sysClr val="window" lastClr="FFFFFF"/>
            </a:solidFill>
            <a:ln w="19050" cap="flat" cmpd="sng" algn="ctr">
              <a:solidFill>
                <a:schemeClr val="accent1"/>
              </a:solidFill>
              <a:prstDash val="solid"/>
              <a:miter lim="800000"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algn="ctr" defTabSz="913668">
                <a:defRPr/>
              </a:pPr>
              <a:endParaRPr lang="en-US" sz="1799" kern="0" dirty="0">
                <a:solidFill>
                  <a:schemeClr val="accent1"/>
                </a:solidFill>
                <a:latin typeface="Calibri" panose="020F0502020204030204"/>
                <a:cs typeface="Arial" pitchFamily="34" charset="0"/>
              </a:endParaRPr>
            </a:p>
          </p:txBody>
        </p:sp>
        <p:pic>
          <p:nvPicPr>
            <p:cNvPr id="37" name="Graphic 36" descr="Sign">
              <a:extLst>
                <a:ext uri="{FF2B5EF4-FFF2-40B4-BE49-F238E27FC236}">
                  <a16:creationId xmlns:a16="http://schemas.microsoft.com/office/drawing/2014/main" id="{696464CE-A719-49C5-AEE1-D852CB530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664556" y="1329574"/>
              <a:ext cx="548640" cy="548640"/>
            </a:xfrm>
            <a:prstGeom prst="rect">
              <a:avLst/>
            </a:prstGeom>
          </p:spPr>
        </p:pic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2EB7C848-58EE-4F4A-9719-369E6B19A5FB}"/>
              </a:ext>
            </a:extLst>
          </p:cNvPr>
          <p:cNvSpPr txBox="1"/>
          <p:nvPr/>
        </p:nvSpPr>
        <p:spPr>
          <a:xfrm>
            <a:off x="942192" y="6286785"/>
            <a:ext cx="1024128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668">
              <a:defRPr/>
            </a:pPr>
            <a:r>
              <a:rPr lang="en-US" sz="700" baseline="30000" dirty="0">
                <a:solidFill>
                  <a:prstClr val="black"/>
                </a:solidFill>
                <a:cs typeface="Calibri" panose="020F0502020204030204" pitchFamily="34" charset="0"/>
              </a:rPr>
              <a:t>1</a:t>
            </a:r>
            <a:r>
              <a:rPr lang="en-US" sz="700" dirty="0">
                <a:solidFill>
                  <a:prstClr val="black"/>
                </a:solidFill>
                <a:cs typeface="Calibri" panose="020F0502020204030204" pitchFamily="34" charset="0"/>
              </a:rPr>
              <a:t> As of 11/29/2021</a:t>
            </a:r>
          </a:p>
          <a:p>
            <a:pPr defTabSz="913668">
              <a:defRPr/>
            </a:pPr>
            <a:r>
              <a:rPr lang="en-US" sz="700" dirty="0">
                <a:solidFill>
                  <a:prstClr val="black"/>
                </a:solidFill>
                <a:cs typeface="Calibri" panose="020F0502020204030204" pitchFamily="34" charset="0"/>
              </a:rPr>
              <a:t>² </a:t>
            </a:r>
            <a:r>
              <a:rPr lang="en-US" sz="700" dirty="0">
                <a:cs typeface="Arial" panose="020B0604020202020204" pitchFamily="34" charset="0"/>
              </a:rPr>
              <a:t>2021 Operating Margin includes an adjustment for the impact of the divestiture of Extract Technology in Q2 2021. A reconciliation of adjusted operating income to operating income is included in the appendix to this presentation.</a:t>
            </a:r>
          </a:p>
          <a:p>
            <a:pPr defTabSz="913668">
              <a:defRPr/>
            </a:pPr>
            <a:r>
              <a:rPr lang="en-US" sz="700" baseline="30000" dirty="0">
                <a:solidFill>
                  <a:prstClr val="black"/>
                </a:solidFill>
                <a:cs typeface="Calibri" panose="020F0502020204030204" pitchFamily="34" charset="0"/>
              </a:rPr>
              <a:t>3</a:t>
            </a:r>
            <a:r>
              <a:rPr lang="en-US" sz="700" dirty="0">
                <a:solidFill>
                  <a:prstClr val="black"/>
                </a:solidFill>
                <a:cs typeface="Calibri" panose="020F0502020204030204" pitchFamily="34" charset="0"/>
              </a:rPr>
              <a:t> A reconciliation of free cash flow to cash (used in) provided by operating activities is included in the appendix to this presentation.</a:t>
            </a:r>
          </a:p>
        </p:txBody>
      </p:sp>
      <p:pic>
        <p:nvPicPr>
          <p:cNvPr id="38" name="Picture 37" descr="Final Mile image">
            <a:extLst>
              <a:ext uri="{FF2B5EF4-FFF2-40B4-BE49-F238E27FC236}">
                <a16:creationId xmlns:a16="http://schemas.microsoft.com/office/drawing/2014/main" id="{0A410827-8D14-4130-B533-F4622634AB42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370974" y="3045255"/>
            <a:ext cx="2674689" cy="1779694"/>
          </a:xfrm>
          <a:prstGeom prst="notchedRightArrow">
            <a:avLst>
              <a:gd name="adj1" fmla="val 68723"/>
              <a:gd name="adj2" fmla="val 50000"/>
            </a:avLst>
          </a:prstGeom>
          <a:effectLst>
            <a:outerShdw dist="127000" dir="10800000" algn="r" rotWithShape="0">
              <a:schemeClr val="tx1"/>
            </a:outerShdw>
          </a:effectLst>
        </p:spPr>
      </p:pic>
      <p:pic>
        <p:nvPicPr>
          <p:cNvPr id="40" name="Picture 39" descr="First Mile image">
            <a:extLst>
              <a:ext uri="{FF2B5EF4-FFF2-40B4-BE49-F238E27FC236}">
                <a16:creationId xmlns:a16="http://schemas.microsoft.com/office/drawing/2014/main" id="{0C980803-79F4-41A1-BBC7-BBBC623D9A1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04234" y="3041975"/>
            <a:ext cx="2613708" cy="1739118"/>
          </a:xfrm>
          <a:prstGeom prst="notchedRightArrow">
            <a:avLst>
              <a:gd name="adj1" fmla="val 68723"/>
              <a:gd name="adj2" fmla="val 50000"/>
            </a:avLst>
          </a:prstGeom>
          <a:effectLst>
            <a:outerShdw dist="127000" dir="10800000" algn="r" rotWithShape="0">
              <a:srgbClr val="27251F"/>
            </a:outerShdw>
          </a:effec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5EABC303-4B0C-4937-A2CB-9676537B040E}"/>
              </a:ext>
            </a:extLst>
          </p:cNvPr>
          <p:cNvSpPr txBox="1"/>
          <p:nvPr/>
        </p:nvSpPr>
        <p:spPr>
          <a:xfrm>
            <a:off x="798769" y="2937305"/>
            <a:ext cx="1507825" cy="399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668">
              <a:defRPr/>
            </a:pPr>
            <a:r>
              <a:rPr lang="en-US" sz="1998" b="1" dirty="0">
                <a:solidFill>
                  <a:srgbClr val="27251F"/>
                </a:solidFill>
                <a:latin typeface="Calibri" panose="020F0502020204030204"/>
                <a:cs typeface="Arial" pitchFamily="34" charset="0"/>
              </a:rPr>
              <a:t>FIRST MILE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C5D24DB-DF0D-41C9-8ECA-1CB85F9442C3}"/>
              </a:ext>
            </a:extLst>
          </p:cNvPr>
          <p:cNvSpPr txBox="1"/>
          <p:nvPr/>
        </p:nvSpPr>
        <p:spPr>
          <a:xfrm>
            <a:off x="4624713" y="2937305"/>
            <a:ext cx="1691337" cy="399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668">
              <a:defRPr/>
            </a:pPr>
            <a:r>
              <a:rPr lang="en-US" sz="1998" b="1" dirty="0">
                <a:solidFill>
                  <a:srgbClr val="27251F"/>
                </a:solidFill>
                <a:latin typeface="Calibri" panose="020F0502020204030204"/>
                <a:cs typeface="Arial" pitchFamily="34" charset="0"/>
              </a:rPr>
              <a:t>MIDDLE MILE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E6B3EA0-3CDF-4787-8BBF-627B614DA0F0}"/>
              </a:ext>
            </a:extLst>
          </p:cNvPr>
          <p:cNvSpPr txBox="1"/>
          <p:nvPr/>
        </p:nvSpPr>
        <p:spPr>
          <a:xfrm>
            <a:off x="8361542" y="2937305"/>
            <a:ext cx="1441167" cy="399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668">
              <a:defRPr/>
            </a:pPr>
            <a:r>
              <a:rPr lang="en-US" sz="1998" b="1" dirty="0">
                <a:solidFill>
                  <a:prstClr val="black"/>
                </a:solidFill>
                <a:latin typeface="Calibri" panose="020F0502020204030204"/>
                <a:cs typeface="Arial" pitchFamily="34" charset="0"/>
              </a:rPr>
              <a:t>FINAL MILE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2110144-3CE2-4AD4-9C40-91DF2520C9AD}"/>
              </a:ext>
            </a:extLst>
          </p:cNvPr>
          <p:cNvSpPr/>
          <p:nvPr/>
        </p:nvSpPr>
        <p:spPr>
          <a:xfrm>
            <a:off x="8034965" y="4768885"/>
            <a:ext cx="3352801" cy="866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521" indent="-285521" defTabSz="913668">
              <a:spcAft>
                <a:spcPts val="999"/>
              </a:spcAft>
              <a:buFont typeface="Wingdings" panose="05000000000000000000" pitchFamily="2" charset="2"/>
              <a:buChar char="§"/>
              <a:defRPr/>
            </a:pPr>
            <a:r>
              <a:rPr lang="en-US" sz="1399" dirty="0">
                <a:solidFill>
                  <a:prstClr val="black"/>
                </a:solidFill>
                <a:latin typeface="Calibri" panose="020F0502020204030204"/>
                <a:cs typeface="Arial" pitchFamily="34" charset="0"/>
              </a:rPr>
              <a:t>Delivery of goods to home or final destination</a:t>
            </a:r>
          </a:p>
          <a:p>
            <a:pPr marL="285521" indent="-285521" defTabSz="913668">
              <a:spcAft>
                <a:spcPts val="999"/>
              </a:spcAft>
              <a:buFont typeface="Wingdings" panose="05000000000000000000" pitchFamily="2" charset="2"/>
              <a:buChar char="§"/>
              <a:defRPr/>
            </a:pPr>
            <a:r>
              <a:rPr lang="en-US" sz="1399" dirty="0">
                <a:solidFill>
                  <a:prstClr val="black"/>
                </a:solidFill>
                <a:latin typeface="Calibri" panose="020F0502020204030204"/>
                <a:cs typeface="Arial" pitchFamily="34" charset="0"/>
              </a:rPr>
              <a:t>Driven by strong growth in ecommerce</a:t>
            </a:r>
          </a:p>
        </p:txBody>
      </p:sp>
      <p:pic>
        <p:nvPicPr>
          <p:cNvPr id="52" name="Picture 4" descr="Middle Mile image">
            <a:extLst>
              <a:ext uri="{FF2B5EF4-FFF2-40B4-BE49-F238E27FC236}">
                <a16:creationId xmlns:a16="http://schemas.microsoft.com/office/drawing/2014/main" id="{AA49D0A3-DCE7-4089-892E-A6DF0C9D2C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" t="3020" r="7594" b="3474"/>
          <a:stretch/>
        </p:blipFill>
        <p:spPr bwMode="auto">
          <a:xfrm>
            <a:off x="4638864" y="3035788"/>
            <a:ext cx="2613708" cy="1739118"/>
          </a:xfrm>
          <a:prstGeom prst="notchedRightArrow">
            <a:avLst>
              <a:gd name="adj1" fmla="val 68723"/>
              <a:gd name="adj2" fmla="val 50000"/>
            </a:avLst>
          </a:prstGeom>
          <a:effectLst>
            <a:outerShdw dist="127000" dir="10800000" algn="r" rotWithShape="0">
              <a:srgbClr val="27251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31B96211-92F1-4C71-B837-2B919686B105}"/>
              </a:ext>
            </a:extLst>
          </p:cNvPr>
          <p:cNvSpPr/>
          <p:nvPr/>
        </p:nvSpPr>
        <p:spPr>
          <a:xfrm>
            <a:off x="572434" y="4824949"/>
            <a:ext cx="3581400" cy="651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521" indent="-285521" defTabSz="913668">
              <a:spcAft>
                <a:spcPts val="999"/>
              </a:spcAft>
              <a:buClr>
                <a:srgbClr val="27251F"/>
              </a:buClr>
              <a:buFont typeface="Wingdings" panose="05000000000000000000" pitchFamily="2" charset="2"/>
              <a:buChar char="§"/>
              <a:defRPr/>
            </a:pPr>
            <a:r>
              <a:rPr lang="en-US" sz="1399" dirty="0">
                <a:solidFill>
                  <a:prstClr val="black"/>
                </a:solidFill>
                <a:latin typeface="Calibri" panose="020F0502020204030204"/>
                <a:cs typeface="Arial" pitchFamily="34" charset="0"/>
              </a:rPr>
              <a:t>Long-haul routes of goods</a:t>
            </a:r>
          </a:p>
          <a:p>
            <a:pPr marL="285521" indent="-285521" defTabSz="913668">
              <a:spcAft>
                <a:spcPts val="999"/>
              </a:spcAft>
              <a:buClr>
                <a:srgbClr val="27251F"/>
              </a:buClr>
              <a:buFont typeface="Wingdings" panose="05000000000000000000" pitchFamily="2" charset="2"/>
              <a:buChar char="§"/>
              <a:defRPr/>
            </a:pPr>
            <a:r>
              <a:rPr lang="en-US" sz="1399" dirty="0">
                <a:solidFill>
                  <a:prstClr val="black"/>
                </a:solidFill>
                <a:latin typeface="Calibri" panose="020F0502020204030204"/>
                <a:cs typeface="Arial" pitchFamily="34" charset="0"/>
              </a:rPr>
              <a:t>Driven by freight activity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AA8D8BEC-4401-414E-8552-21F3F5933CC8}"/>
              </a:ext>
            </a:extLst>
          </p:cNvPr>
          <p:cNvSpPr/>
          <p:nvPr/>
        </p:nvSpPr>
        <p:spPr>
          <a:xfrm>
            <a:off x="4269318" y="4781093"/>
            <a:ext cx="3352800" cy="1081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521" indent="-285521" defTabSz="913668">
              <a:spcAft>
                <a:spcPts val="999"/>
              </a:spcAft>
              <a:buClr>
                <a:srgbClr val="27251F"/>
              </a:buClr>
              <a:buFont typeface="Wingdings" panose="05000000000000000000" pitchFamily="2" charset="2"/>
              <a:buChar char="§"/>
              <a:defRPr/>
            </a:pPr>
            <a:r>
              <a:rPr lang="en-US" sz="1399" dirty="0">
                <a:solidFill>
                  <a:prstClr val="black"/>
                </a:solidFill>
                <a:latin typeface="Calibri" panose="020F0502020204030204"/>
                <a:cs typeface="Arial" pitchFamily="34" charset="0"/>
              </a:rPr>
              <a:t>Products moved into or redistributed among fulfillment centers</a:t>
            </a:r>
          </a:p>
          <a:p>
            <a:pPr marL="285521" indent="-285521" defTabSz="913668">
              <a:spcAft>
                <a:spcPts val="999"/>
              </a:spcAft>
              <a:buClr>
                <a:srgbClr val="27251F"/>
              </a:buClr>
              <a:buFont typeface="Wingdings" panose="05000000000000000000" pitchFamily="2" charset="2"/>
              <a:buChar char="§"/>
              <a:defRPr/>
            </a:pPr>
            <a:r>
              <a:rPr lang="en-US" sz="1399" dirty="0">
                <a:solidFill>
                  <a:prstClr val="black"/>
                </a:solidFill>
                <a:latin typeface="Calibri" panose="020F0502020204030204"/>
                <a:cs typeface="Arial" pitchFamily="34" charset="0"/>
              </a:rPr>
              <a:t>Driven by strategic positioning of goods to allow for 2-day delivery or less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7F5287-BC62-4DDE-8BC1-0A28BB1B7C9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F2C9FB-2356-4C52-8589-431827B80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Wabash at a Glance (NYSE: WNC)</a:t>
            </a:r>
          </a:p>
        </p:txBody>
      </p:sp>
    </p:spTree>
    <p:extLst>
      <p:ext uri="{BB962C8B-B14F-4D97-AF65-F5344CB8AC3E}">
        <p14:creationId xmlns:p14="http://schemas.microsoft.com/office/powerpoint/2010/main" val="67006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7D735B-AA5A-4514-A12D-5DCFD81C07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Global Procurement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562972-3449-42D1-8185-B4BEFD52A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Corporate Responsibility – Stakeholders and Value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6A4E5F-1D1E-4CDC-B9B6-925E593AFC2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Placeholder 14">
            <a:extLst>
              <a:ext uri="{FF2B5EF4-FFF2-40B4-BE49-F238E27FC236}">
                <a16:creationId xmlns:a16="http://schemas.microsoft.com/office/drawing/2014/main" id="{2B94CFE1-529A-4D11-96B4-9D45403941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5" b="1405"/>
          <a:stretch>
            <a:fillRect/>
          </a:stretch>
        </p:blipFill>
        <p:spPr>
          <a:xfrm>
            <a:off x="0" y="3568148"/>
            <a:ext cx="12192000" cy="3289852"/>
          </a:xfrm>
          <a:prstGeom prst="rect">
            <a:avLst/>
          </a:prstGeom>
        </p:spPr>
      </p:pic>
      <p:graphicFrame>
        <p:nvGraphicFramePr>
          <p:cNvPr id="10" name="Content Placeholder 4" descr="Corporate Responsbility model">
            <a:extLst>
              <a:ext uri="{FF2B5EF4-FFF2-40B4-BE49-F238E27FC236}">
                <a16:creationId xmlns:a16="http://schemas.microsoft.com/office/drawing/2014/main" id="{7485120A-02EF-4098-B53C-67E9F8B6750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75366524"/>
              </p:ext>
            </p:extLst>
          </p:nvPr>
        </p:nvGraphicFramePr>
        <p:xfrm>
          <a:off x="3801786" y="1688838"/>
          <a:ext cx="7630770" cy="40965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B4C6FE65-13FE-4B0F-A7C2-831219585AE0}"/>
              </a:ext>
            </a:extLst>
          </p:cNvPr>
          <p:cNvSpPr txBox="1"/>
          <p:nvPr/>
        </p:nvSpPr>
        <p:spPr>
          <a:xfrm>
            <a:off x="604383" y="1517585"/>
            <a:ext cx="49296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Invest resources where we do business, local leadership, shape culture.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>
              <a:solidFill>
                <a:prstClr val="black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One story, impacting all stakeholders.</a:t>
            </a:r>
          </a:p>
        </p:txBody>
      </p:sp>
      <p:pic>
        <p:nvPicPr>
          <p:cNvPr id="7" name="Picture 6" descr="Newsweek: America's Most Responsible Companies 2022">
            <a:extLst>
              <a:ext uri="{FF2B5EF4-FFF2-40B4-BE49-F238E27FC236}">
                <a16:creationId xmlns:a16="http://schemas.microsoft.com/office/drawing/2014/main" id="{628166E4-DA86-4C0E-942B-1449FFB3D53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93"/>
          <a:stretch/>
        </p:blipFill>
        <p:spPr>
          <a:xfrm>
            <a:off x="10135977" y="1168367"/>
            <a:ext cx="1950701" cy="2311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82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D272A7-56ED-42B4-A2A0-2B2747C055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Global Procurement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81F206-665E-284F-84CC-732587970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sz="2930" kern="1200" dirty="0">
                <a:latin typeface="+mn-lt"/>
                <a:ea typeface="+mj-ea"/>
                <a:cs typeface="Calibri" panose="020F0502020204030204" pitchFamily="34" charset="0"/>
              </a:rPr>
              <a:t>Wabash Sustainability</a:t>
            </a:r>
          </a:p>
        </p:txBody>
      </p:sp>
      <p:pic>
        <p:nvPicPr>
          <p:cNvPr id="16" name="Content Placeholder 15" descr="Wabash's recycling programs and use of recycled materials saved">
            <a:extLst>
              <a:ext uri="{FF2B5EF4-FFF2-40B4-BE49-F238E27FC236}">
                <a16:creationId xmlns:a16="http://schemas.microsoft.com/office/drawing/2014/main" id="{AA9E9709-EDFB-42B9-B059-648D044C129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t="24192"/>
          <a:stretch/>
        </p:blipFill>
        <p:spPr>
          <a:xfrm>
            <a:off x="1848189" y="2739034"/>
            <a:ext cx="8485187" cy="26740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C4E092-E5F4-4CD4-8642-1FB8757D53EB}"/>
              </a:ext>
            </a:extLst>
          </p:cNvPr>
          <p:cNvSpPr txBox="1"/>
          <p:nvPr/>
        </p:nvSpPr>
        <p:spPr>
          <a:xfrm>
            <a:off x="1783151" y="2341563"/>
            <a:ext cx="9073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In 2020, Wabash’s recycling programs and use of recycled materials saved: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A735181-6F8D-414A-8C6C-FFDA68215950}"/>
              </a:ext>
            </a:extLst>
          </p:cNvPr>
          <p:cNvSpPr txBox="1"/>
          <p:nvPr/>
        </p:nvSpPr>
        <p:spPr>
          <a:xfrm>
            <a:off x="604383" y="1304270"/>
            <a:ext cx="80581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2"/>
                </a:solidFill>
                <a:latin typeface="+mj-lt"/>
                <a:cs typeface="Calibri" panose="020F0502020204030204" pitchFamily="34" charset="0"/>
              </a:rPr>
              <a:t>Promoting environmental stewardship in every aspect of our business</a:t>
            </a:r>
          </a:p>
        </p:txBody>
      </p:sp>
    </p:spTree>
    <p:extLst>
      <p:ext uri="{BB962C8B-B14F-4D97-AF65-F5344CB8AC3E}">
        <p14:creationId xmlns:p14="http://schemas.microsoft.com/office/powerpoint/2010/main" val="1133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640D05D-9B38-4BEF-B852-A82D894FD6D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Global Procurement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What Wabash Global Procurement Offers</a:t>
            </a:r>
          </a:p>
        </p:txBody>
      </p:sp>
      <p:sp>
        <p:nvSpPr>
          <p:cNvPr id="43" name="Title 2">
            <a:extLst>
              <a:ext uri="{FF2B5EF4-FFF2-40B4-BE49-F238E27FC236}">
                <a16:creationId xmlns:a16="http://schemas.microsoft.com/office/drawing/2014/main" id="{73B87424-4110-4962-9AC6-9B918F1B4DF0}"/>
              </a:ext>
            </a:extLst>
          </p:cNvPr>
          <p:cNvSpPr txBox="1">
            <a:spLocks/>
          </p:cNvSpPr>
          <p:nvPr/>
        </p:nvSpPr>
        <p:spPr>
          <a:xfrm>
            <a:off x="802007" y="1817219"/>
            <a:ext cx="10515600" cy="1879123"/>
          </a:xfrm>
          <a:prstGeom prst="rect">
            <a:avLst/>
          </a:prstGeom>
        </p:spPr>
        <p:txBody>
          <a:bodyPr vert="horz" lIns="0" tIns="91422" rIns="182843" bIns="91422" rtlCol="0" anchor="t">
            <a:noAutofit/>
          </a:bodyPr>
          <a:lstStyle>
            <a:lvl1pPr algn="l" defTabSz="9142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300" b="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Allows you to set the pace</a:t>
            </a:r>
          </a:p>
          <a:p>
            <a:endParaRPr lang="en-US" sz="2400" dirty="0"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Strategic and tactical experience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Ability to make an impact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Fun learning environment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A0F5B1-D3D6-4538-B031-50236C79B2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630" y="1817219"/>
            <a:ext cx="5022370" cy="335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606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AC6D4F1-A82A-0145-8021-91A3A29B545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4383" y="529167"/>
            <a:ext cx="4538135" cy="364067"/>
          </a:xfrm>
        </p:spPr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BEAD145-35E3-6A4C-9552-9DDAD6DAC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383" y="912064"/>
            <a:ext cx="7028317" cy="364067"/>
          </a:xfrm>
        </p:spPr>
        <p:txBody>
          <a:bodyPr/>
          <a:lstStyle/>
          <a:p>
            <a:r>
              <a:rPr lang="en-US" dirty="0"/>
              <a:t>Wabash Brand History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280B93F-4CAB-D248-BB40-9C818EC869B3}"/>
              </a:ext>
            </a:extLst>
          </p:cNvPr>
          <p:cNvSpPr txBox="1"/>
          <p:nvPr/>
        </p:nvSpPr>
        <p:spPr>
          <a:xfrm>
            <a:off x="604383" y="1828801"/>
            <a:ext cx="934499" cy="287323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defTabSz="609585"/>
            <a:r>
              <a:rPr lang="en-US" sz="1867" dirty="0">
                <a:solidFill>
                  <a:srgbClr val="227EFC"/>
                </a:solidFill>
                <a:latin typeface="Arial" panose="020B0604020202020204"/>
                <a:cs typeface="Helvetica Neue"/>
              </a:rPr>
              <a:t>1985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88E4BB1-93C6-7B49-8C30-AF63ED151CF1}"/>
              </a:ext>
            </a:extLst>
          </p:cNvPr>
          <p:cNvSpPr txBox="1"/>
          <p:nvPr/>
        </p:nvSpPr>
        <p:spPr>
          <a:xfrm>
            <a:off x="604384" y="2160191"/>
            <a:ext cx="3671525" cy="1149289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defTabSz="609585"/>
            <a:r>
              <a:rPr lang="en-US" sz="1867" dirty="0">
                <a:solidFill>
                  <a:srgbClr val="222222"/>
                </a:solidFill>
                <a:latin typeface="Arial" panose="020B0604020202020204"/>
                <a:cs typeface="Helvetica Neue"/>
              </a:rPr>
              <a:t>Wabash was founded as a semi-trailer company…doing business in a single product category… and under a single company brand</a:t>
            </a:r>
          </a:p>
        </p:txBody>
      </p:sp>
      <p:pic>
        <p:nvPicPr>
          <p:cNvPr id="17" name="Picture 6" descr="DuraPlate HD 2  590x415">
            <a:extLst>
              <a:ext uri="{FF2B5EF4-FFF2-40B4-BE49-F238E27FC236}">
                <a16:creationId xmlns:a16="http://schemas.microsoft.com/office/drawing/2014/main" id="{A6B48035-6A2B-6A4C-BFD6-A8F6DC548A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02401" y="3810388"/>
            <a:ext cx="3607793" cy="2396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8C132C21-329D-406D-A36B-62E3629AED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497" y="1856232"/>
            <a:ext cx="2496312" cy="157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7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AC6D4F1-A82A-0145-8021-91A3A29B545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4383" y="529167"/>
            <a:ext cx="4538135" cy="364067"/>
          </a:xfrm>
        </p:spPr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BEAD145-35E3-6A4C-9552-9DDAD6DAC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383" y="912064"/>
            <a:ext cx="7028317" cy="364067"/>
          </a:xfrm>
        </p:spPr>
        <p:txBody>
          <a:bodyPr/>
          <a:lstStyle/>
          <a:p>
            <a:r>
              <a:rPr lang="en-US" dirty="0"/>
              <a:t>Wabash Brand History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A2D5567-EAC2-A749-92CB-21C25960188E}"/>
              </a:ext>
            </a:extLst>
          </p:cNvPr>
          <p:cNvSpPr txBox="1"/>
          <p:nvPr/>
        </p:nvSpPr>
        <p:spPr>
          <a:xfrm>
            <a:off x="604383" y="1828801"/>
            <a:ext cx="2850016" cy="287323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defTabSz="609585"/>
            <a:r>
              <a:rPr lang="en-US" sz="1867" dirty="0">
                <a:solidFill>
                  <a:srgbClr val="227EFC"/>
                </a:solidFill>
                <a:latin typeface="Arial" panose="020B0604020202020204"/>
                <a:cs typeface="Helvetica Neue"/>
              </a:rPr>
              <a:t>1985–2017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F76DE59-C8B0-EE4C-90EB-2266003DD360}"/>
              </a:ext>
            </a:extLst>
          </p:cNvPr>
          <p:cNvSpPr txBox="1"/>
          <p:nvPr/>
        </p:nvSpPr>
        <p:spPr>
          <a:xfrm>
            <a:off x="604384" y="2157984"/>
            <a:ext cx="3662817" cy="2215991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defTabSz="609585"/>
            <a:r>
              <a:rPr lang="en-US" dirty="0">
                <a:solidFill>
                  <a:srgbClr val="222222"/>
                </a:solidFill>
                <a:latin typeface="Arial" panose="020B0604020202020204"/>
                <a:cs typeface="Helvetica Neue"/>
              </a:rPr>
              <a:t>Since then, Wabash has acquired several world-class brands to enrich its portfolio. These acquisitions significantly expanded the breadth of the company’s product categories—covering the full range of transportation from </a:t>
            </a:r>
            <a:r>
              <a:rPr lang="en-US" b="1" dirty="0">
                <a:solidFill>
                  <a:srgbClr val="222222"/>
                </a:solidFill>
                <a:latin typeface="Arial" panose="020B0604020202020204"/>
                <a:cs typeface="Helvetica Neue"/>
              </a:rPr>
              <a:t>first to final mile</a:t>
            </a:r>
          </a:p>
        </p:txBody>
      </p:sp>
      <p:pic>
        <p:nvPicPr>
          <p:cNvPr id="20" name="Picture 2" descr="Benson_Logo_Color.eps">
            <a:extLst>
              <a:ext uri="{FF2B5EF4-FFF2-40B4-BE49-F238E27FC236}">
                <a16:creationId xmlns:a16="http://schemas.microsoft.com/office/drawing/2014/main" id="{8616C003-9663-534B-B299-D07BC5836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90695" y="2066066"/>
            <a:ext cx="2196848" cy="289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Brenner_Logo_Color.eps">
            <a:extLst>
              <a:ext uri="{FF2B5EF4-FFF2-40B4-BE49-F238E27FC236}">
                <a16:creationId xmlns:a16="http://schemas.microsoft.com/office/drawing/2014/main" id="{F497D533-0151-8845-9343-E47F18141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50401" y="2949429"/>
            <a:ext cx="1851615" cy="382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Bulk_Logo_BW.eps">
            <a:extLst>
              <a:ext uri="{FF2B5EF4-FFF2-40B4-BE49-F238E27FC236}">
                <a16:creationId xmlns:a16="http://schemas.microsoft.com/office/drawing/2014/main" id="{4B25ABF8-6F6C-0948-A29E-81708B649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50400" y="3937000"/>
            <a:ext cx="1348688" cy="400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Supreme-Logo-2019---Color---By-Wabash.eps">
            <a:extLst>
              <a:ext uri="{FF2B5EF4-FFF2-40B4-BE49-F238E27FC236}">
                <a16:creationId xmlns:a16="http://schemas.microsoft.com/office/drawing/2014/main" id="{5A2B3A9F-08C6-9A4E-BEEC-006DC3345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0723" y="3953694"/>
            <a:ext cx="2020733" cy="3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0" descr="Transcraft logo">
            <a:extLst>
              <a:ext uri="{FF2B5EF4-FFF2-40B4-BE49-F238E27FC236}">
                <a16:creationId xmlns:a16="http://schemas.microsoft.com/office/drawing/2014/main" id="{4A412966-3900-8F42-885F-2F29CDD8C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0723" y="2006601"/>
            <a:ext cx="2149367" cy="408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2" descr="Walker_Logo_Color.eps">
            <a:extLst>
              <a:ext uri="{FF2B5EF4-FFF2-40B4-BE49-F238E27FC236}">
                <a16:creationId xmlns:a16="http://schemas.microsoft.com/office/drawing/2014/main" id="{CB814318-9A3C-DD4C-8752-CE9D337E8C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0724" y="2922442"/>
            <a:ext cx="1830001" cy="612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9" descr="Walker Engineered Products logo">
            <a:extLst>
              <a:ext uri="{FF2B5EF4-FFF2-40B4-BE49-F238E27FC236}">
                <a16:creationId xmlns:a16="http://schemas.microsoft.com/office/drawing/2014/main" id="{21345FA8-ED90-7A4F-B25D-8BB86CD6436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7065" y="2921000"/>
            <a:ext cx="1416996" cy="614093"/>
          </a:xfrm>
          <a:prstGeom prst="rect">
            <a:avLst/>
          </a:prstGeom>
        </p:spPr>
      </p:pic>
      <p:pic>
        <p:nvPicPr>
          <p:cNvPr id="41" name="Picture 40" descr="TSL (Tower Structural Laminating) logo">
            <a:extLst>
              <a:ext uri="{FF2B5EF4-FFF2-40B4-BE49-F238E27FC236}">
                <a16:creationId xmlns:a16="http://schemas.microsoft.com/office/drawing/2014/main" id="{607C6083-E1DE-CA44-9E4A-122C82B281CE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507" y="3984995"/>
            <a:ext cx="1442843" cy="30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24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AC6D4F1-A82A-0145-8021-91A3A29B545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4383" y="529167"/>
            <a:ext cx="4538135" cy="364067"/>
          </a:xfrm>
        </p:spPr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BEAD145-35E3-6A4C-9552-9DDAD6DAC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382" y="912064"/>
            <a:ext cx="8031617" cy="400109"/>
          </a:xfrm>
        </p:spPr>
        <p:txBody>
          <a:bodyPr/>
          <a:lstStyle/>
          <a:p>
            <a:r>
              <a:rPr lang="en-US" dirty="0"/>
              <a:t>Strategic Shift in Brand Strategy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C6FAD0E3-A540-4846-8F3D-B425E08B7E88}"/>
              </a:ext>
            </a:extLst>
          </p:cNvPr>
          <p:cNvSpPr txBox="1">
            <a:spLocks/>
          </p:cNvSpPr>
          <p:nvPr/>
        </p:nvSpPr>
        <p:spPr>
          <a:xfrm>
            <a:off x="604382" y="1742429"/>
            <a:ext cx="5027932" cy="56897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spcBef>
                <a:spcPct val="20000"/>
              </a:spcBef>
              <a:buClrTx/>
              <a:buSzPct val="120000"/>
              <a:buFont typeface="Wingdings" charset="2"/>
              <a:buNone/>
              <a:defRPr sz="1600" b="0" i="0" kern="1200" baseline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239713" indent="-223838" algn="l" defTabSz="-217488" rtl="0" eaLnBrk="1" latinLnBrk="0" hangingPunct="1">
              <a:spcBef>
                <a:spcPct val="20000"/>
              </a:spcBef>
              <a:buClrTx/>
              <a:buSzPct val="110000"/>
              <a:buFont typeface="Arial"/>
              <a:buChar char="•"/>
              <a:defRPr sz="1600" b="0" i="0" kern="1200" baseline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452438" indent="-217488" algn="l" defTabSz="403225" rtl="0" eaLnBrk="1" latinLnBrk="0" hangingPunct="1">
              <a:spcBef>
                <a:spcPct val="20000"/>
              </a:spcBef>
              <a:buClrTx/>
              <a:buSzPct val="110000"/>
              <a:buFont typeface="Lucida Grande"/>
              <a:buChar char="-"/>
              <a:tabLst/>
              <a:defRPr sz="1600" b="0" i="0" kern="1200" baseline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688975" indent="-217488" algn="l" defTabSz="109538" rtl="0" eaLnBrk="1" latinLnBrk="0" hangingPunct="1">
              <a:spcBef>
                <a:spcPct val="20000"/>
              </a:spcBef>
              <a:buClr>
                <a:schemeClr val="tx1"/>
              </a:buClr>
              <a:buSzPct val="110000"/>
              <a:buFont typeface="Arial"/>
              <a:buChar char="•"/>
              <a:tabLst/>
              <a:defRPr sz="1600" b="0" i="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971550" indent="-219075" algn="l" defTabSz="-849313" rtl="0" eaLnBrk="1" latinLnBrk="0" hangingPunct="1">
              <a:spcBef>
                <a:spcPct val="20000"/>
              </a:spcBef>
              <a:buSzPct val="110000"/>
              <a:buFont typeface="Arial"/>
              <a:buChar char="»"/>
              <a:tabLst/>
              <a:defRPr sz="1600" b="0" i="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585"/>
            <a:r>
              <a:rPr lang="en-US" sz="2000" dirty="0">
                <a:solidFill>
                  <a:srgbClr val="002F5E"/>
                </a:solidFill>
                <a:cs typeface="Helvetica Neue"/>
              </a:rPr>
              <a:t>From</a:t>
            </a:r>
          </a:p>
        </p:txBody>
      </p:sp>
      <p:pic>
        <p:nvPicPr>
          <p:cNvPr id="27" name="Graphic 26" descr="Wabash Logo">
            <a:extLst>
              <a:ext uri="{FF2B5EF4-FFF2-40B4-BE49-F238E27FC236}">
                <a16:creationId xmlns:a16="http://schemas.microsoft.com/office/drawing/2014/main" id="{4F1DE7A7-9308-2441-A6E7-32ADE1D2C78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08981" y="2546147"/>
            <a:ext cx="4707107" cy="1569036"/>
          </a:xfrm>
          <a:prstGeom prst="rect">
            <a:avLst/>
          </a:prstGeom>
        </p:spPr>
      </p:pic>
      <p:grpSp>
        <p:nvGrpSpPr>
          <p:cNvPr id="47" name="Group 46" descr="Brand History logos">
            <a:extLst>
              <a:ext uri="{FF2B5EF4-FFF2-40B4-BE49-F238E27FC236}">
                <a16:creationId xmlns:a16="http://schemas.microsoft.com/office/drawing/2014/main" id="{DFD7F7BD-F6D7-C948-9F6C-C40D3FD400E1}"/>
              </a:ext>
            </a:extLst>
          </p:cNvPr>
          <p:cNvGrpSpPr>
            <a:grpSpLocks noChangeAspect="1"/>
          </p:cNvGrpSpPr>
          <p:nvPr/>
        </p:nvGrpSpPr>
        <p:grpSpPr>
          <a:xfrm>
            <a:off x="658948" y="2707235"/>
            <a:ext cx="4710363" cy="1584960"/>
            <a:chOff x="4280236" y="2588431"/>
            <a:chExt cx="3908081" cy="1315006"/>
          </a:xfrm>
        </p:grpSpPr>
        <p:pic>
          <p:nvPicPr>
            <p:cNvPr id="48" name="Picture 2" descr="Benson_Logo_Color.eps">
              <a:extLst>
                <a:ext uri="{FF2B5EF4-FFF2-40B4-BE49-F238E27FC236}">
                  <a16:creationId xmlns:a16="http://schemas.microsoft.com/office/drawing/2014/main" id="{8F0D8105-65DF-9546-8F15-1E2F587977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2258" y="2593976"/>
              <a:ext cx="1480924" cy="1951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4" descr="Brenner_Logo_Color.eps">
              <a:extLst>
                <a:ext uri="{FF2B5EF4-FFF2-40B4-BE49-F238E27FC236}">
                  <a16:creationId xmlns:a16="http://schemas.microsoft.com/office/drawing/2014/main" id="{2CC6B16B-3C3B-B34A-B6BE-D4E8862265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0119" y="3089925"/>
              <a:ext cx="1248198" cy="2578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6" descr="Bulk_Logo_BW.eps">
              <a:extLst>
                <a:ext uri="{FF2B5EF4-FFF2-40B4-BE49-F238E27FC236}">
                  <a16:creationId xmlns:a16="http://schemas.microsoft.com/office/drawing/2014/main" id="{F9E7977B-90EB-C548-A8CC-A31AD542B5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9149" y="3575121"/>
              <a:ext cx="909168" cy="2699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8" descr="Supreme-Logo-2019---Color---By-Wabash.eps">
              <a:extLst>
                <a:ext uri="{FF2B5EF4-FFF2-40B4-BE49-F238E27FC236}">
                  <a16:creationId xmlns:a16="http://schemas.microsoft.com/office/drawing/2014/main" id="{3B140F17-C200-974E-9C48-6A8FF792E1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3532" y="3575121"/>
              <a:ext cx="1807243" cy="3283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10" descr="Transcraft logo">
              <a:extLst>
                <a:ext uri="{FF2B5EF4-FFF2-40B4-BE49-F238E27FC236}">
                  <a16:creationId xmlns:a16="http://schemas.microsoft.com/office/drawing/2014/main" id="{ED4E7528-6469-6A4D-9215-FA6286AC69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0236" y="2588431"/>
              <a:ext cx="1448917" cy="2752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12" descr="Walker_Logo_Color.eps">
              <a:extLst>
                <a:ext uri="{FF2B5EF4-FFF2-40B4-BE49-F238E27FC236}">
                  <a16:creationId xmlns:a16="http://schemas.microsoft.com/office/drawing/2014/main" id="{5CC85FB1-12CF-1B4D-9543-11162B784D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3532" y="3026472"/>
              <a:ext cx="1233628" cy="4129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53" descr="Walker Engineered Products logo">
              <a:extLst>
                <a:ext uri="{FF2B5EF4-FFF2-40B4-BE49-F238E27FC236}">
                  <a16:creationId xmlns:a16="http://schemas.microsoft.com/office/drawing/2014/main" id="{33174EC2-C681-5C42-9B86-8361BEA926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31079" y="3025500"/>
              <a:ext cx="955216" cy="413968"/>
            </a:xfrm>
            <a:prstGeom prst="rect">
              <a:avLst/>
            </a:prstGeom>
          </p:spPr>
        </p:pic>
        <p:pic>
          <p:nvPicPr>
            <p:cNvPr id="55" name="Picture 54" descr="TSL: Tower Structural Laminating Logo">
              <a:extLst>
                <a:ext uri="{FF2B5EF4-FFF2-40B4-BE49-F238E27FC236}">
                  <a16:creationId xmlns:a16="http://schemas.microsoft.com/office/drawing/2014/main" id="{0AD4C4DB-88F8-F74A-B258-6909D9E717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94957" y="3625433"/>
              <a:ext cx="972639" cy="205265"/>
            </a:xfrm>
            <a:prstGeom prst="rect">
              <a:avLst/>
            </a:prstGeom>
          </p:spPr>
        </p:pic>
      </p:grpSp>
      <p:pic>
        <p:nvPicPr>
          <p:cNvPr id="56" name="Picture 55" descr="Wabash National past logo">
            <a:extLst>
              <a:ext uri="{FF2B5EF4-FFF2-40B4-BE49-F238E27FC236}">
                <a16:creationId xmlns:a16="http://schemas.microsoft.com/office/drawing/2014/main" id="{0BB06F28-E6F1-864C-9F13-23F71264B71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719"/>
          <a:stretch/>
        </p:blipFill>
        <p:spPr>
          <a:xfrm>
            <a:off x="2452768" y="2514601"/>
            <a:ext cx="968571" cy="526908"/>
          </a:xfrm>
          <a:prstGeom prst="rect">
            <a:avLst/>
          </a:prstGeom>
        </p:spPr>
      </p:pic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BE4729E2-42B7-864E-A8C3-95A507A8A5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04381" y="2108200"/>
            <a:ext cx="4640219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9A3BE79B-6CB4-8148-9457-EB5A81B3AF06}"/>
              </a:ext>
            </a:extLst>
          </p:cNvPr>
          <p:cNvSpPr txBox="1">
            <a:spLocks/>
          </p:cNvSpPr>
          <p:nvPr/>
        </p:nvSpPr>
        <p:spPr>
          <a:xfrm>
            <a:off x="6712857" y="1742429"/>
            <a:ext cx="5027932" cy="56897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spcBef>
                <a:spcPct val="20000"/>
              </a:spcBef>
              <a:buClrTx/>
              <a:buSzPct val="120000"/>
              <a:buFont typeface="Wingdings" charset="2"/>
              <a:buNone/>
              <a:defRPr sz="1600" b="0" i="0" kern="1200" baseline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239713" indent="-223838" algn="l" defTabSz="-217488" rtl="0" eaLnBrk="1" latinLnBrk="0" hangingPunct="1">
              <a:spcBef>
                <a:spcPct val="20000"/>
              </a:spcBef>
              <a:buClrTx/>
              <a:buSzPct val="110000"/>
              <a:buFont typeface="Arial"/>
              <a:buChar char="•"/>
              <a:defRPr sz="1600" b="0" i="0" kern="1200" baseline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452438" indent="-217488" algn="l" defTabSz="403225" rtl="0" eaLnBrk="1" latinLnBrk="0" hangingPunct="1">
              <a:spcBef>
                <a:spcPct val="20000"/>
              </a:spcBef>
              <a:buClrTx/>
              <a:buSzPct val="110000"/>
              <a:buFont typeface="Lucida Grande"/>
              <a:buChar char="-"/>
              <a:tabLst/>
              <a:defRPr sz="1600" b="0" i="0" kern="1200" baseline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688975" indent="-217488" algn="l" defTabSz="109538" rtl="0" eaLnBrk="1" latinLnBrk="0" hangingPunct="1">
              <a:spcBef>
                <a:spcPct val="20000"/>
              </a:spcBef>
              <a:buClr>
                <a:schemeClr val="tx1"/>
              </a:buClr>
              <a:buSzPct val="110000"/>
              <a:buFont typeface="Arial"/>
              <a:buChar char="•"/>
              <a:tabLst/>
              <a:defRPr sz="1600" b="0" i="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971550" indent="-219075" algn="l" defTabSz="-849313" rtl="0" eaLnBrk="1" latinLnBrk="0" hangingPunct="1">
              <a:spcBef>
                <a:spcPct val="20000"/>
              </a:spcBef>
              <a:buSzPct val="110000"/>
              <a:buFont typeface="Arial"/>
              <a:buChar char="»"/>
              <a:tabLst/>
              <a:defRPr sz="1600" b="0" i="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585"/>
            <a:r>
              <a:rPr lang="en-US" sz="2000" dirty="0">
                <a:solidFill>
                  <a:srgbClr val="002F5E"/>
                </a:solidFill>
                <a:cs typeface="Helvetica Neue"/>
              </a:rPr>
              <a:t>To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94384C2C-51A8-A34F-B179-13FC45AA8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712856" y="2108200"/>
            <a:ext cx="4640219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2996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349F2E22-D19C-4CF2-8B43-A4BFDBD557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11200" y="1622410"/>
            <a:ext cx="10668000" cy="157636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AB0D7E3-F370-4362-ABCD-034F7B54CE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4D82D3A-ADB1-4E00-85DC-A96896842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Industry Leader, Serving First to Final Mile</a:t>
            </a:r>
          </a:p>
        </p:txBody>
      </p:sp>
      <p:pic>
        <p:nvPicPr>
          <p:cNvPr id="6" name="Picture 5" descr="DuraPlate Dry Van">
            <a:extLst>
              <a:ext uri="{FF2B5EF4-FFF2-40B4-BE49-F238E27FC236}">
                <a16:creationId xmlns:a16="http://schemas.microsoft.com/office/drawing/2014/main" id="{09BF0DE5-9555-405F-B499-BBC3B7884E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92" t="12104" r="5357" b="12245"/>
          <a:stretch/>
        </p:blipFill>
        <p:spPr>
          <a:xfrm>
            <a:off x="2780475" y="2551979"/>
            <a:ext cx="1151328" cy="665508"/>
          </a:xfrm>
          <a:prstGeom prst="rect">
            <a:avLst/>
          </a:prstGeom>
        </p:spPr>
      </p:pic>
      <p:sp>
        <p:nvSpPr>
          <p:cNvPr id="7" name="Text Box 14">
            <a:extLst>
              <a:ext uri="{FF2B5EF4-FFF2-40B4-BE49-F238E27FC236}">
                <a16:creationId xmlns:a16="http://schemas.microsoft.com/office/drawing/2014/main" id="{E2CFDB4F-B7BA-400D-BED2-40BEFD1D26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175" y="3227561"/>
            <a:ext cx="1250316" cy="18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2" tIns="34287" rIns="68572" bIns="3428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609585" eaLnBrk="1" hangingPunct="1">
              <a:spcBef>
                <a:spcPct val="50000"/>
              </a:spcBef>
            </a:pPr>
            <a:r>
              <a:rPr lang="en-US" sz="751" b="1" dirty="0">
                <a:solidFill>
                  <a:srgbClr val="000000"/>
                </a:solidFill>
                <a:latin typeface="Arial" panose="020B0604020202020204"/>
              </a:rPr>
              <a:t>DuraPlate Dry Van</a:t>
            </a:r>
          </a:p>
        </p:txBody>
      </p:sp>
      <p:pic>
        <p:nvPicPr>
          <p:cNvPr id="8" name="Picture 54" descr="Combo flatbed trailer detail">
            <a:extLst>
              <a:ext uri="{FF2B5EF4-FFF2-40B4-BE49-F238E27FC236}">
                <a16:creationId xmlns:a16="http://schemas.microsoft.com/office/drawing/2014/main" id="{16C250A2-4DB7-4D9D-B66E-F7D2EC99D9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46" t="6594" b="5146"/>
          <a:stretch/>
        </p:blipFill>
        <p:spPr bwMode="auto">
          <a:xfrm>
            <a:off x="4572847" y="3548607"/>
            <a:ext cx="1305077" cy="75438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6" descr="Aluminum flatbed trailer detail">
            <a:extLst>
              <a:ext uri="{FF2B5EF4-FFF2-40B4-BE49-F238E27FC236}">
                <a16:creationId xmlns:a16="http://schemas.microsoft.com/office/drawing/2014/main" id="{DF90E633-76D4-4C2F-8519-9A89B35814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142" b="4962"/>
          <a:stretch/>
        </p:blipFill>
        <p:spPr bwMode="auto">
          <a:xfrm>
            <a:off x="4623455" y="2515367"/>
            <a:ext cx="1221400" cy="70601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4" descr="Transcraft coil hauler 1 detail">
            <a:extLst>
              <a:ext uri="{FF2B5EF4-FFF2-40B4-BE49-F238E27FC236}">
                <a16:creationId xmlns:a16="http://schemas.microsoft.com/office/drawing/2014/main" id="{E8DE917B-8F55-4CAD-B34D-AAAC1040EA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11200" y="5015654"/>
            <a:ext cx="1576349" cy="4662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14">
            <a:extLst>
              <a:ext uri="{FF2B5EF4-FFF2-40B4-BE49-F238E27FC236}">
                <a16:creationId xmlns:a16="http://schemas.microsoft.com/office/drawing/2014/main" id="{CA3885D4-1E99-41C6-8E31-4D7438FF56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847" y="3244343"/>
            <a:ext cx="1354287" cy="18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2" tIns="34287" rIns="68572" bIns="3428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609585" eaLnBrk="1" hangingPunct="1">
              <a:spcBef>
                <a:spcPct val="50000"/>
              </a:spcBef>
            </a:pPr>
            <a:r>
              <a:rPr lang="en-US" sz="751" b="1" dirty="0">
                <a:solidFill>
                  <a:srgbClr val="000000"/>
                </a:solidFill>
                <a:latin typeface="Arial" panose="020B0604020202020204"/>
              </a:rPr>
              <a:t>Aluminum Trailer </a:t>
            </a:r>
          </a:p>
        </p:txBody>
      </p:sp>
      <p:sp>
        <p:nvSpPr>
          <p:cNvPr id="12" name="Text Box 14">
            <a:extLst>
              <a:ext uri="{FF2B5EF4-FFF2-40B4-BE49-F238E27FC236}">
                <a16:creationId xmlns:a16="http://schemas.microsoft.com/office/drawing/2014/main" id="{CF8DD2D3-84BE-4264-A902-73D14B1D86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0398" y="4338083"/>
            <a:ext cx="1697151" cy="18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2" tIns="34287" rIns="68572" bIns="3428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609585" eaLnBrk="1" hangingPunct="1">
              <a:spcBef>
                <a:spcPct val="50000"/>
              </a:spcBef>
            </a:pPr>
            <a:r>
              <a:rPr lang="en-US" sz="751" b="1" dirty="0">
                <a:solidFill>
                  <a:srgbClr val="000000"/>
                </a:solidFill>
                <a:latin typeface="Arial" panose="020B0604020202020204"/>
              </a:rPr>
              <a:t>Steel &amp; Combo Trailer </a:t>
            </a:r>
          </a:p>
        </p:txBody>
      </p:sp>
      <p:sp>
        <p:nvSpPr>
          <p:cNvPr id="13" name="Text Box 14">
            <a:extLst>
              <a:ext uri="{FF2B5EF4-FFF2-40B4-BE49-F238E27FC236}">
                <a16:creationId xmlns:a16="http://schemas.microsoft.com/office/drawing/2014/main" id="{D17CC38D-388D-4E44-A373-3B3D85ACB5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9960" y="5481917"/>
            <a:ext cx="1724328" cy="18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2" tIns="34287" rIns="68572" bIns="3428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609585" eaLnBrk="1" hangingPunct="1">
              <a:spcBef>
                <a:spcPct val="50000"/>
              </a:spcBef>
            </a:pPr>
            <a:r>
              <a:rPr lang="en-US" sz="751" b="1" dirty="0">
                <a:solidFill>
                  <a:srgbClr val="000000"/>
                </a:solidFill>
                <a:latin typeface="Arial" panose="020B0604020202020204"/>
              </a:rPr>
              <a:t>Coil Haul Trailer </a:t>
            </a:r>
          </a:p>
        </p:txBody>
      </p:sp>
      <p:sp>
        <p:nvSpPr>
          <p:cNvPr id="14" name="Text Box 14">
            <a:extLst>
              <a:ext uri="{FF2B5EF4-FFF2-40B4-BE49-F238E27FC236}">
                <a16:creationId xmlns:a16="http://schemas.microsoft.com/office/drawing/2014/main" id="{E7F70FC0-5D1F-4B1D-A449-4FC22B3604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9661" y="4333828"/>
            <a:ext cx="1220075" cy="300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2" tIns="34287" rIns="68572" bIns="3428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609585" eaLnBrk="1" hangingPunct="1">
              <a:spcBef>
                <a:spcPct val="50000"/>
              </a:spcBef>
            </a:pPr>
            <a:r>
              <a:rPr lang="en-US" sz="751" b="1" dirty="0">
                <a:solidFill>
                  <a:srgbClr val="000000"/>
                </a:solidFill>
                <a:latin typeface="Arial" panose="020B0604020202020204"/>
              </a:rPr>
              <a:t>Refrigerated Truck Body</a:t>
            </a:r>
          </a:p>
        </p:txBody>
      </p:sp>
      <p:pic>
        <p:nvPicPr>
          <p:cNvPr id="15" name="Picture 14" descr="Service Body">
            <a:extLst>
              <a:ext uri="{FF2B5EF4-FFF2-40B4-BE49-F238E27FC236}">
                <a16:creationId xmlns:a16="http://schemas.microsoft.com/office/drawing/2014/main" id="{B5845C9F-31E2-4A12-9548-2A0D6DD6FD5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9" t="16735" r="7478" b="11132"/>
          <a:stretch/>
        </p:blipFill>
        <p:spPr>
          <a:xfrm>
            <a:off x="999081" y="4671773"/>
            <a:ext cx="1307593" cy="754379"/>
          </a:xfrm>
          <a:prstGeom prst="rect">
            <a:avLst/>
          </a:prstGeom>
        </p:spPr>
      </p:pic>
      <p:sp>
        <p:nvSpPr>
          <p:cNvPr id="16" name="Text Box 14">
            <a:extLst>
              <a:ext uri="{FF2B5EF4-FFF2-40B4-BE49-F238E27FC236}">
                <a16:creationId xmlns:a16="http://schemas.microsoft.com/office/drawing/2014/main" id="{022C095D-6207-4DC7-9B46-A15450A038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9661" y="5442538"/>
            <a:ext cx="1220075" cy="18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2" tIns="34287" rIns="68572" bIns="3428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609585" eaLnBrk="1" hangingPunct="1">
              <a:spcBef>
                <a:spcPct val="50000"/>
              </a:spcBef>
            </a:pPr>
            <a:r>
              <a:rPr lang="en-US" sz="751" b="1" dirty="0">
                <a:solidFill>
                  <a:srgbClr val="000000"/>
                </a:solidFill>
                <a:latin typeface="Arial" panose="020B0604020202020204"/>
              </a:rPr>
              <a:t>Service Body</a:t>
            </a:r>
          </a:p>
        </p:txBody>
      </p:sp>
      <p:sp>
        <p:nvSpPr>
          <p:cNvPr id="17" name="Text Box 14">
            <a:extLst>
              <a:ext uri="{FF2B5EF4-FFF2-40B4-BE49-F238E27FC236}">
                <a16:creationId xmlns:a16="http://schemas.microsoft.com/office/drawing/2014/main" id="{A9C8CFCE-44C9-4016-B282-23B31622E2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5792" y="3221379"/>
            <a:ext cx="1220075" cy="18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2" tIns="34287" rIns="68572" bIns="3428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609585" eaLnBrk="1" hangingPunct="1">
              <a:spcBef>
                <a:spcPct val="50000"/>
              </a:spcBef>
            </a:pPr>
            <a:r>
              <a:rPr lang="en-US" sz="751" b="1" dirty="0">
                <a:solidFill>
                  <a:srgbClr val="000000"/>
                </a:solidFill>
                <a:latin typeface="Arial" panose="020B0604020202020204"/>
              </a:rPr>
              <a:t>Dry Truck Body</a:t>
            </a:r>
          </a:p>
        </p:txBody>
      </p:sp>
      <p:pic>
        <p:nvPicPr>
          <p:cNvPr id="18" name="Picture 17" descr="Refrigerated Truck Body">
            <a:extLst>
              <a:ext uri="{FF2B5EF4-FFF2-40B4-BE49-F238E27FC236}">
                <a16:creationId xmlns:a16="http://schemas.microsoft.com/office/drawing/2014/main" id="{C86CDE01-33E6-49CA-B4D1-D4B2AB20EF6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8" t="8968" b="7379"/>
          <a:stretch/>
        </p:blipFill>
        <p:spPr>
          <a:xfrm>
            <a:off x="1060432" y="3564851"/>
            <a:ext cx="1139305" cy="768976"/>
          </a:xfrm>
          <a:prstGeom prst="rect">
            <a:avLst/>
          </a:prstGeom>
        </p:spPr>
      </p:pic>
      <p:pic>
        <p:nvPicPr>
          <p:cNvPr id="19" name="Picture 18" descr="Dry Truck Body ">
            <a:extLst>
              <a:ext uri="{FF2B5EF4-FFF2-40B4-BE49-F238E27FC236}">
                <a16:creationId xmlns:a16="http://schemas.microsoft.com/office/drawing/2014/main" id="{75E566E3-8F49-4833-802E-1E8DC68E5F3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608" y="2417199"/>
            <a:ext cx="1344763" cy="8965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Picture 19" descr="Refrigerated Van">
            <a:extLst>
              <a:ext uri="{FF2B5EF4-FFF2-40B4-BE49-F238E27FC236}">
                <a16:creationId xmlns:a16="http://schemas.microsoft.com/office/drawing/2014/main" id="{2699A672-82D0-466B-B451-23226A4CCF6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323" y="3540486"/>
            <a:ext cx="1131493" cy="795881"/>
          </a:xfrm>
          <a:prstGeom prst="rect">
            <a:avLst/>
          </a:prstGeom>
        </p:spPr>
      </p:pic>
      <p:sp>
        <p:nvSpPr>
          <p:cNvPr id="21" name="Text Box 14">
            <a:extLst>
              <a:ext uri="{FF2B5EF4-FFF2-40B4-BE49-F238E27FC236}">
                <a16:creationId xmlns:a16="http://schemas.microsoft.com/office/drawing/2014/main" id="{89FC7B93-B832-48C2-ABE8-EC225E8EF8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2163" y="4336367"/>
            <a:ext cx="1377107" cy="18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2" tIns="34287" rIns="68572" bIns="3428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609585" eaLnBrk="1" hangingPunct="1">
              <a:spcBef>
                <a:spcPct val="50000"/>
              </a:spcBef>
            </a:pPr>
            <a:r>
              <a:rPr lang="en-US" sz="751" b="1" dirty="0">
                <a:solidFill>
                  <a:srgbClr val="000000"/>
                </a:solidFill>
                <a:latin typeface="Arial" panose="020B0604020202020204"/>
              </a:rPr>
              <a:t>Refrigerated Van</a:t>
            </a:r>
          </a:p>
        </p:txBody>
      </p:sp>
      <p:sp>
        <p:nvSpPr>
          <p:cNvPr id="22" name="Text Box 14">
            <a:extLst>
              <a:ext uri="{FF2B5EF4-FFF2-40B4-BE49-F238E27FC236}">
                <a16:creationId xmlns:a16="http://schemas.microsoft.com/office/drawing/2014/main" id="{5D7E51E5-031D-4A9D-B699-6B1870C137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3137" y="3254415"/>
            <a:ext cx="1250315" cy="18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2" tIns="34287" rIns="68572" bIns="3428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609585" eaLnBrk="1" hangingPunct="1">
              <a:spcBef>
                <a:spcPct val="50000"/>
              </a:spcBef>
            </a:pPr>
            <a:r>
              <a:rPr lang="en-US" sz="751" b="1" dirty="0">
                <a:solidFill>
                  <a:srgbClr val="000000"/>
                </a:solidFill>
                <a:latin typeface="Arial" panose="020B0604020202020204"/>
              </a:rPr>
              <a:t>Sanitary Trailer</a:t>
            </a:r>
          </a:p>
        </p:txBody>
      </p:sp>
      <p:pic>
        <p:nvPicPr>
          <p:cNvPr id="23" name="Picture 3" descr="FRP Trailer">
            <a:extLst>
              <a:ext uri="{FF2B5EF4-FFF2-40B4-BE49-F238E27FC236}">
                <a16:creationId xmlns:a16="http://schemas.microsoft.com/office/drawing/2014/main" id="{2EC2CA45-DF5D-4EB7-9D0F-EEC554E823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53"/>
          <a:stretch/>
        </p:blipFill>
        <p:spPr bwMode="auto">
          <a:xfrm>
            <a:off x="6362304" y="3613659"/>
            <a:ext cx="1305077" cy="754380"/>
          </a:xfrm>
          <a:prstGeom prst="rect">
            <a:avLst/>
          </a:prstGeom>
        </p:spPr>
      </p:pic>
      <p:sp>
        <p:nvSpPr>
          <p:cNvPr id="24" name="Text Box 14">
            <a:extLst>
              <a:ext uri="{FF2B5EF4-FFF2-40B4-BE49-F238E27FC236}">
                <a16:creationId xmlns:a16="http://schemas.microsoft.com/office/drawing/2014/main" id="{4FF7B526-6C1E-432F-A660-BDE082E673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3628" y="4382663"/>
            <a:ext cx="1257045" cy="18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2" tIns="34287" rIns="68572" bIns="3428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609585" eaLnBrk="1" hangingPunct="1">
              <a:spcBef>
                <a:spcPct val="50000"/>
              </a:spcBef>
            </a:pPr>
            <a:r>
              <a:rPr lang="en-US" sz="751" b="1" dirty="0">
                <a:solidFill>
                  <a:srgbClr val="000000"/>
                </a:solidFill>
                <a:latin typeface="Arial" panose="020B0604020202020204"/>
              </a:rPr>
              <a:t>FRP Trailer</a:t>
            </a:r>
          </a:p>
        </p:txBody>
      </p:sp>
      <p:pic>
        <p:nvPicPr>
          <p:cNvPr id="25" name="Picture 2" descr="Chemical Trailer">
            <a:extLst>
              <a:ext uri="{FF2B5EF4-FFF2-40B4-BE49-F238E27FC236}">
                <a16:creationId xmlns:a16="http://schemas.microsoft.com/office/drawing/2014/main" id="{C3842D73-5AD4-4573-89AB-A9CE405982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4" t="17475" r="21029" b="6768"/>
          <a:stretch/>
        </p:blipFill>
        <p:spPr bwMode="auto">
          <a:xfrm>
            <a:off x="6362304" y="4769767"/>
            <a:ext cx="1305077" cy="754380"/>
          </a:xfrm>
          <a:prstGeom prst="rect">
            <a:avLst/>
          </a:prstGeom>
        </p:spPr>
      </p:pic>
      <p:sp>
        <p:nvSpPr>
          <p:cNvPr id="26" name="Text Box 14">
            <a:extLst>
              <a:ext uri="{FF2B5EF4-FFF2-40B4-BE49-F238E27FC236}">
                <a16:creationId xmlns:a16="http://schemas.microsoft.com/office/drawing/2014/main" id="{6C37B2C8-5956-4F87-94DF-35AB9084AB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7239" y="5525715"/>
            <a:ext cx="1257045" cy="18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2" tIns="34287" rIns="68572" bIns="3428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609585" eaLnBrk="1" hangingPunct="1">
              <a:spcBef>
                <a:spcPct val="50000"/>
              </a:spcBef>
            </a:pPr>
            <a:r>
              <a:rPr lang="en-US" sz="751" b="1" dirty="0">
                <a:solidFill>
                  <a:srgbClr val="000000"/>
                </a:solidFill>
                <a:latin typeface="Arial" panose="020B0604020202020204"/>
              </a:rPr>
              <a:t>Chemical Trailer</a:t>
            </a:r>
          </a:p>
        </p:txBody>
      </p:sp>
      <p:pic>
        <p:nvPicPr>
          <p:cNvPr id="27" name="Picture 26" descr="Sanitary Trailer">
            <a:extLst>
              <a:ext uri="{FF2B5EF4-FFF2-40B4-BE49-F238E27FC236}">
                <a16:creationId xmlns:a16="http://schemas.microsoft.com/office/drawing/2014/main" id="{A28C479E-A766-4343-8D83-C490FC53C839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100" r="1951" b="3123"/>
          <a:stretch/>
        </p:blipFill>
        <p:spPr>
          <a:xfrm>
            <a:off x="6360471" y="2489963"/>
            <a:ext cx="1306911" cy="754380"/>
          </a:xfrm>
          <a:prstGeom prst="rect">
            <a:avLst/>
          </a:prstGeom>
        </p:spPr>
      </p:pic>
      <p:grpSp>
        <p:nvGrpSpPr>
          <p:cNvPr id="28" name="Group 27" descr="Column labels for type of trailer, parts, or services provided by Wabash ">
            <a:extLst>
              <a:ext uri="{FF2B5EF4-FFF2-40B4-BE49-F238E27FC236}">
                <a16:creationId xmlns:a16="http://schemas.microsoft.com/office/drawing/2014/main" id="{8DD1CB73-8A30-48AF-B67F-99270D681E4E}"/>
              </a:ext>
            </a:extLst>
          </p:cNvPr>
          <p:cNvGrpSpPr/>
          <p:nvPr/>
        </p:nvGrpSpPr>
        <p:grpSpPr>
          <a:xfrm>
            <a:off x="990815" y="1622406"/>
            <a:ext cx="10142589" cy="659797"/>
            <a:chOff x="1372029" y="1622408"/>
            <a:chExt cx="10142589" cy="659797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71DF17C-9C72-4FBF-B666-3CAEB835FD6E}"/>
                </a:ext>
              </a:extLst>
            </p:cNvPr>
            <p:cNvSpPr txBox="1"/>
            <p:nvPr/>
          </p:nvSpPr>
          <p:spPr>
            <a:xfrm>
              <a:off x="3189702" y="1632481"/>
              <a:ext cx="1123316" cy="649724"/>
            </a:xfrm>
            <a:prstGeom prst="flowChartOffpageConnector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pPr algn="ctr" defTabSz="609585"/>
              <a:r>
                <a:rPr lang="en-US" sz="1400" b="1" dirty="0">
                  <a:solidFill>
                    <a:srgbClr val="FFFFFF"/>
                  </a:solidFill>
                  <a:latin typeface="Arial" panose="020B0604020202020204"/>
                </a:rPr>
                <a:t>Van Trailers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81D016C-54D1-498B-9395-1EEE71521C67}"/>
                </a:ext>
              </a:extLst>
            </p:cNvPr>
            <p:cNvSpPr txBox="1"/>
            <p:nvPr/>
          </p:nvSpPr>
          <p:spPr>
            <a:xfrm>
              <a:off x="5004670" y="1631839"/>
              <a:ext cx="1123316" cy="649724"/>
            </a:xfrm>
            <a:prstGeom prst="flowChartOffpageConnector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pPr algn="ctr" defTabSz="609585"/>
              <a:r>
                <a:rPr lang="en-US" sz="1400" b="1" dirty="0">
                  <a:solidFill>
                    <a:srgbClr val="FFFFFF"/>
                  </a:solidFill>
                  <a:latin typeface="Arial" panose="020B0604020202020204"/>
                </a:rPr>
                <a:t>Platform Trailers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E559C3C-DAC9-4559-8554-EA68F327745E}"/>
                </a:ext>
              </a:extLst>
            </p:cNvPr>
            <p:cNvSpPr txBox="1"/>
            <p:nvPr/>
          </p:nvSpPr>
          <p:spPr>
            <a:xfrm>
              <a:off x="6822343" y="1622408"/>
              <a:ext cx="1123316" cy="649724"/>
            </a:xfrm>
            <a:prstGeom prst="flowChartOffpageConnector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pPr algn="ctr" defTabSz="609585"/>
              <a:r>
                <a:rPr lang="en-US" sz="1400" b="1" dirty="0">
                  <a:solidFill>
                    <a:srgbClr val="FFFFFF"/>
                  </a:solidFill>
                  <a:latin typeface="Arial" panose="020B0604020202020204"/>
                </a:rPr>
                <a:t>Tank Trailers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A0C31DA-CC1D-4180-9F3C-CEB401F3FCB2}"/>
                </a:ext>
              </a:extLst>
            </p:cNvPr>
            <p:cNvSpPr txBox="1"/>
            <p:nvPr/>
          </p:nvSpPr>
          <p:spPr>
            <a:xfrm>
              <a:off x="8633963" y="1623772"/>
              <a:ext cx="2880655" cy="649724"/>
            </a:xfrm>
            <a:prstGeom prst="flowChartOffpageConnector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pPr algn="ctr" defTabSz="609585"/>
              <a:r>
                <a:rPr lang="en-US" sz="1400" b="1" dirty="0">
                  <a:solidFill>
                    <a:srgbClr val="FFFFFF"/>
                  </a:solidFill>
                  <a:latin typeface="Arial" panose="020B0604020202020204"/>
                </a:rPr>
                <a:t>Parts</a:t>
              </a:r>
            </a:p>
            <a:p>
              <a:pPr algn="ctr" defTabSz="609585"/>
              <a:r>
                <a:rPr lang="en-US" sz="1400" b="1" dirty="0">
                  <a:solidFill>
                    <a:srgbClr val="FFFFFF"/>
                  </a:solidFill>
                  <a:latin typeface="Arial" panose="020B0604020202020204"/>
                </a:rPr>
                <a:t>&amp; Services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F835005-74C6-4D92-B3B0-103002FC726A}"/>
                </a:ext>
              </a:extLst>
            </p:cNvPr>
            <p:cNvSpPr txBox="1"/>
            <p:nvPr/>
          </p:nvSpPr>
          <p:spPr>
            <a:xfrm>
              <a:off x="1372029" y="1622408"/>
              <a:ext cx="1123316" cy="649724"/>
            </a:xfrm>
            <a:prstGeom prst="flowChartOffpageConnector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pPr algn="ctr" defTabSz="609585"/>
              <a:r>
                <a:rPr lang="en-US" sz="1400" b="1" dirty="0">
                  <a:solidFill>
                    <a:srgbClr val="FFFFFF"/>
                  </a:solidFill>
                  <a:latin typeface="Arial" panose="020B0604020202020204"/>
                </a:rPr>
                <a:t>Truck Bodies</a:t>
              </a:r>
            </a:p>
          </p:txBody>
        </p:sp>
      </p:grpSp>
      <p:pic>
        <p:nvPicPr>
          <p:cNvPr id="34" name="Picture 33" descr="DuraPlate Pup Trailer">
            <a:extLst>
              <a:ext uri="{FF2B5EF4-FFF2-40B4-BE49-F238E27FC236}">
                <a16:creationId xmlns:a16="http://schemas.microsoft.com/office/drawing/2014/main" id="{286D8C4C-DF7D-4B3E-A437-C98F44A19545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6983" t="13447" r="17028" b="9411"/>
          <a:stretch/>
        </p:blipFill>
        <p:spPr>
          <a:xfrm>
            <a:off x="2845546" y="4620377"/>
            <a:ext cx="1138305" cy="903771"/>
          </a:xfrm>
          <a:prstGeom prst="rect">
            <a:avLst/>
          </a:prstGeom>
        </p:spPr>
      </p:pic>
      <p:sp>
        <p:nvSpPr>
          <p:cNvPr id="35" name="Text Box 14">
            <a:extLst>
              <a:ext uri="{FF2B5EF4-FFF2-40B4-BE49-F238E27FC236}">
                <a16:creationId xmlns:a16="http://schemas.microsoft.com/office/drawing/2014/main" id="{FB5FAC04-32BE-4EEF-BE56-97E5A45F9E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3859" y="5481917"/>
            <a:ext cx="1408949" cy="18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2" tIns="34287" rIns="68572" bIns="3428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609585" eaLnBrk="1" hangingPunct="1">
              <a:spcBef>
                <a:spcPct val="50000"/>
              </a:spcBef>
            </a:pPr>
            <a:r>
              <a:rPr lang="en-US" sz="751" b="1" dirty="0">
                <a:solidFill>
                  <a:srgbClr val="000000"/>
                </a:solidFill>
                <a:latin typeface="Arial" panose="020B0604020202020204"/>
              </a:rPr>
              <a:t>DuraPlate Pup Trailer</a:t>
            </a:r>
          </a:p>
        </p:txBody>
      </p:sp>
      <p:sp>
        <p:nvSpPr>
          <p:cNvPr id="36" name="Text Box 14">
            <a:extLst>
              <a:ext uri="{FF2B5EF4-FFF2-40B4-BE49-F238E27FC236}">
                <a16:creationId xmlns:a16="http://schemas.microsoft.com/office/drawing/2014/main" id="{057D1B32-846B-4A74-A117-1EE3C1FEBF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20208" y="4375569"/>
            <a:ext cx="1131571" cy="18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2" tIns="34287" rIns="68572" bIns="3428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609585" eaLnBrk="1" hangingPunct="1">
              <a:spcBef>
                <a:spcPct val="50000"/>
              </a:spcBef>
            </a:pPr>
            <a:r>
              <a:rPr lang="en-US" sz="751" b="1" dirty="0">
                <a:solidFill>
                  <a:srgbClr val="000000"/>
                </a:solidFill>
                <a:latin typeface="Arial" panose="020B0604020202020204"/>
              </a:rPr>
              <a:t>Truck Body Panels</a:t>
            </a:r>
          </a:p>
        </p:txBody>
      </p:sp>
      <p:sp>
        <p:nvSpPr>
          <p:cNvPr id="37" name="Text Box 15">
            <a:extLst>
              <a:ext uri="{FF2B5EF4-FFF2-40B4-BE49-F238E27FC236}">
                <a16:creationId xmlns:a16="http://schemas.microsoft.com/office/drawing/2014/main" id="{85F32F93-FBB4-4AB5-B571-8F3FDA065E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0017" y="3260684"/>
            <a:ext cx="1131571" cy="300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2" tIns="34287" rIns="68572" bIns="3428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609585" eaLnBrk="1" hangingPunct="1">
              <a:spcBef>
                <a:spcPct val="50000"/>
              </a:spcBef>
            </a:pPr>
            <a:r>
              <a:rPr lang="en-US" sz="751" b="1" dirty="0">
                <a:solidFill>
                  <a:srgbClr val="000000"/>
                </a:solidFill>
                <a:latin typeface="Arial" panose="020B0604020202020204"/>
              </a:rPr>
              <a:t>Aerodynamic Fairings</a:t>
            </a:r>
            <a:endParaRPr lang="en-US" sz="751" b="1" baseline="30000" dirty="0">
              <a:solidFill>
                <a:srgbClr val="000000"/>
              </a:solidFill>
              <a:latin typeface="Arial" panose="020B0604020202020204"/>
            </a:endParaRPr>
          </a:p>
        </p:txBody>
      </p:sp>
      <p:pic>
        <p:nvPicPr>
          <p:cNvPr id="38" name="Picture 37" descr="Aerodynamic Fairings">
            <a:extLst>
              <a:ext uri="{FF2B5EF4-FFF2-40B4-BE49-F238E27FC236}">
                <a16:creationId xmlns:a16="http://schemas.microsoft.com/office/drawing/2014/main" id="{049D269C-26C7-4B8D-832A-38944C58BD1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31" b="11558"/>
          <a:stretch/>
        </p:blipFill>
        <p:spPr>
          <a:xfrm>
            <a:off x="9813431" y="2492487"/>
            <a:ext cx="1305077" cy="754380"/>
          </a:xfrm>
          <a:prstGeom prst="rect">
            <a:avLst/>
          </a:prstGeom>
        </p:spPr>
      </p:pic>
      <p:pic>
        <p:nvPicPr>
          <p:cNvPr id="39" name="Picture 33" descr="Truck Body Panels">
            <a:extLst>
              <a:ext uri="{FF2B5EF4-FFF2-40B4-BE49-F238E27FC236}">
                <a16:creationId xmlns:a16="http://schemas.microsoft.com/office/drawing/2014/main" id="{FB438E5C-2503-425B-9D11-D99760A4E36B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527"/>
          <a:stretch/>
        </p:blipFill>
        <p:spPr bwMode="auto">
          <a:xfrm>
            <a:off x="9813431" y="3615934"/>
            <a:ext cx="1305077" cy="754380"/>
          </a:xfrm>
          <a:prstGeom prst="rect">
            <a:avLst/>
          </a:prstGeom>
        </p:spPr>
      </p:pic>
      <p:sp>
        <p:nvSpPr>
          <p:cNvPr id="40" name="Text Box 14">
            <a:extLst>
              <a:ext uri="{FF2B5EF4-FFF2-40B4-BE49-F238E27FC236}">
                <a16:creationId xmlns:a16="http://schemas.microsoft.com/office/drawing/2014/main" id="{CC815287-C00D-48BC-99AC-C7DFAE5D36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8792" y="5574246"/>
            <a:ext cx="1445545" cy="18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2" tIns="34287" rIns="68572" bIns="3428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609585" eaLnBrk="1" hangingPunct="1">
              <a:spcBef>
                <a:spcPct val="50000"/>
              </a:spcBef>
            </a:pPr>
            <a:r>
              <a:rPr lang="en-US" sz="751" b="1" dirty="0">
                <a:solidFill>
                  <a:srgbClr val="000000"/>
                </a:solidFill>
                <a:latin typeface="Arial" panose="020B0604020202020204"/>
              </a:rPr>
              <a:t>Service Centers</a:t>
            </a:r>
          </a:p>
        </p:txBody>
      </p:sp>
      <p:sp>
        <p:nvSpPr>
          <p:cNvPr id="41" name="Text Box 14">
            <a:extLst>
              <a:ext uri="{FF2B5EF4-FFF2-40B4-BE49-F238E27FC236}">
                <a16:creationId xmlns:a16="http://schemas.microsoft.com/office/drawing/2014/main" id="{0647CDD1-D128-4999-84BC-2A2A658F25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7266" y="3235399"/>
            <a:ext cx="1299493" cy="18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2" tIns="34287" rIns="68572" bIns="3428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609585" eaLnBrk="1" hangingPunct="1">
              <a:spcBef>
                <a:spcPct val="50000"/>
              </a:spcBef>
            </a:pPr>
            <a:r>
              <a:rPr lang="en-US" sz="751" b="1" dirty="0">
                <a:solidFill>
                  <a:srgbClr val="000000"/>
                </a:solidFill>
                <a:latin typeface="Arial" panose="020B0604020202020204"/>
              </a:rPr>
              <a:t>Converter Dollies</a:t>
            </a:r>
          </a:p>
        </p:txBody>
      </p:sp>
      <p:pic>
        <p:nvPicPr>
          <p:cNvPr id="42" name="Picture 41" descr="Service Centers image">
            <a:extLst>
              <a:ext uri="{FF2B5EF4-FFF2-40B4-BE49-F238E27FC236}">
                <a16:creationId xmlns:a16="http://schemas.microsoft.com/office/drawing/2014/main" id="{BDA3A0E5-9956-47F7-8D87-2C6606497EF0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1" t="4815" r="-521" b="6110"/>
          <a:stretch/>
        </p:blipFill>
        <p:spPr>
          <a:xfrm>
            <a:off x="9828327" y="4771337"/>
            <a:ext cx="1305077" cy="754379"/>
          </a:xfrm>
          <a:prstGeom prst="rect">
            <a:avLst/>
          </a:prstGeom>
        </p:spPr>
      </p:pic>
      <p:pic>
        <p:nvPicPr>
          <p:cNvPr id="43" name="Picture 42" descr="Converter Dollies">
            <a:extLst>
              <a:ext uri="{FF2B5EF4-FFF2-40B4-BE49-F238E27FC236}">
                <a16:creationId xmlns:a16="http://schemas.microsoft.com/office/drawing/2014/main" id="{79983710-8172-45B9-9ED3-2357C741B6AF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0" t="12553" r="11655" b="15121"/>
          <a:stretch/>
        </p:blipFill>
        <p:spPr>
          <a:xfrm>
            <a:off x="8182998" y="2428841"/>
            <a:ext cx="1299493" cy="838719"/>
          </a:xfrm>
          <a:prstGeom prst="rect">
            <a:avLst/>
          </a:prstGeom>
        </p:spPr>
      </p:pic>
      <p:pic>
        <p:nvPicPr>
          <p:cNvPr id="44" name="Picture 43" descr="Final Mile Upfit Solutions">
            <a:extLst>
              <a:ext uri="{FF2B5EF4-FFF2-40B4-BE49-F238E27FC236}">
                <a16:creationId xmlns:a16="http://schemas.microsoft.com/office/drawing/2014/main" id="{D42E3816-F886-4923-9F4F-BF589C552DA4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3" r="11545" b="9327"/>
          <a:stretch/>
        </p:blipFill>
        <p:spPr>
          <a:xfrm>
            <a:off x="8309974" y="3456480"/>
            <a:ext cx="1186785" cy="982461"/>
          </a:xfrm>
          <a:prstGeom prst="rect">
            <a:avLst/>
          </a:prstGeom>
        </p:spPr>
      </p:pic>
      <p:sp>
        <p:nvSpPr>
          <p:cNvPr id="45" name="Text Box 14">
            <a:extLst>
              <a:ext uri="{FF2B5EF4-FFF2-40B4-BE49-F238E27FC236}">
                <a16:creationId xmlns:a16="http://schemas.microsoft.com/office/drawing/2014/main" id="{25665A7F-545B-42B8-8E65-BCCECBA23A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6684" y="4343242"/>
            <a:ext cx="1220075" cy="300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2" tIns="34287" rIns="68572" bIns="3428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609585" eaLnBrk="1" hangingPunct="1">
              <a:spcBef>
                <a:spcPct val="50000"/>
              </a:spcBef>
            </a:pPr>
            <a:r>
              <a:rPr lang="en-US" sz="751" b="1" dirty="0">
                <a:solidFill>
                  <a:srgbClr val="000000"/>
                </a:solidFill>
                <a:latin typeface="Arial" panose="020B0604020202020204"/>
              </a:rPr>
              <a:t>Final Mile Upfit Solutions</a:t>
            </a:r>
          </a:p>
        </p:txBody>
      </p:sp>
      <p:pic>
        <p:nvPicPr>
          <p:cNvPr id="46" name="Picture 6" descr="Walker EP - Tank  590x415&#10;&#10;Storage Tanks">
            <a:extLst>
              <a:ext uri="{FF2B5EF4-FFF2-40B4-BE49-F238E27FC236}">
                <a16:creationId xmlns:a16="http://schemas.microsoft.com/office/drawing/2014/main" id="{A7DF4525-AF18-4D58-9CF8-40BF8251F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1809" y="4816547"/>
            <a:ext cx="954315" cy="671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 Box 15">
            <a:extLst>
              <a:ext uri="{FF2B5EF4-FFF2-40B4-BE49-F238E27FC236}">
                <a16:creationId xmlns:a16="http://schemas.microsoft.com/office/drawing/2014/main" id="{6A256B8F-D247-44E0-BDE6-5D237A283F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5234" y="5525715"/>
            <a:ext cx="1068705" cy="18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2" tIns="34287" rIns="68572" bIns="3428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609585" eaLnBrk="1" hangingPunct="1">
              <a:spcBef>
                <a:spcPct val="50000"/>
              </a:spcBef>
            </a:pPr>
            <a:r>
              <a:rPr lang="en-US" sz="751" b="1" dirty="0">
                <a:solidFill>
                  <a:srgbClr val="000000"/>
                </a:solidFill>
                <a:latin typeface="Arial" panose="020B0604020202020204"/>
              </a:rPr>
              <a:t>Storage Tanks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43ADE69-C9EA-4E93-AF6B-0A032EB2A0F2}"/>
              </a:ext>
            </a:extLst>
          </p:cNvPr>
          <p:cNvSpPr txBox="1"/>
          <p:nvPr/>
        </p:nvSpPr>
        <p:spPr>
          <a:xfrm>
            <a:off x="936416" y="6052458"/>
            <a:ext cx="95283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en-US" sz="1600" dirty="0">
                <a:solidFill>
                  <a:srgbClr val="227EFC"/>
                </a:solidFill>
                <a:latin typeface="Arial" panose="020B0604020202020204"/>
              </a:rPr>
              <a:t>View the complete Wabash portfolio at: </a:t>
            </a:r>
            <a:r>
              <a:rPr lang="en-US" sz="1600" b="1" dirty="0">
                <a:solidFill>
                  <a:srgbClr val="227EFC"/>
                </a:solidFill>
                <a:latin typeface="Arial" panose="020B0604020202020204"/>
              </a:rPr>
              <a:t>onewabash.com</a:t>
            </a:r>
          </a:p>
        </p:txBody>
      </p:sp>
    </p:spTree>
    <p:extLst>
      <p:ext uri="{BB962C8B-B14F-4D97-AF65-F5344CB8AC3E}">
        <p14:creationId xmlns:p14="http://schemas.microsoft.com/office/powerpoint/2010/main" val="342609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EE4736-148F-49EE-9415-C58255099E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C49CC4-750C-4ABD-B322-4979501C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Customer Segments </a:t>
            </a:r>
          </a:p>
        </p:txBody>
      </p:sp>
      <p:grpSp>
        <p:nvGrpSpPr>
          <p:cNvPr id="67" name="Group 66" descr="Strategic Accounts">
            <a:extLst>
              <a:ext uri="{FF2B5EF4-FFF2-40B4-BE49-F238E27FC236}">
                <a16:creationId xmlns:a16="http://schemas.microsoft.com/office/drawing/2014/main" id="{93A0491B-9199-44CC-B69B-AE25F8CAE560}"/>
              </a:ext>
            </a:extLst>
          </p:cNvPr>
          <p:cNvGrpSpPr/>
          <p:nvPr/>
        </p:nvGrpSpPr>
        <p:grpSpPr>
          <a:xfrm>
            <a:off x="624765" y="1739994"/>
            <a:ext cx="3230041" cy="4406383"/>
            <a:chOff x="484803" y="1739994"/>
            <a:chExt cx="3230041" cy="4406383"/>
          </a:xfrm>
        </p:grpSpPr>
        <p:sp>
          <p:nvSpPr>
            <p:cNvPr id="25" name="Content Placeholder 4">
              <a:extLst>
                <a:ext uri="{FF2B5EF4-FFF2-40B4-BE49-F238E27FC236}">
                  <a16:creationId xmlns:a16="http://schemas.microsoft.com/office/drawing/2014/main" id="{9E307119-5223-4F9C-80C3-6CC6027B8D2E}"/>
                </a:ext>
              </a:extLst>
            </p:cNvPr>
            <p:cNvSpPr txBox="1">
              <a:spLocks/>
            </p:cNvSpPr>
            <p:nvPr/>
          </p:nvSpPr>
          <p:spPr>
            <a:xfrm>
              <a:off x="484803" y="1739994"/>
              <a:ext cx="3186345" cy="498205"/>
            </a:xfrm>
            <a:prstGeom prst="rect">
              <a:avLst/>
            </a:prstGeom>
          </p:spPr>
          <p:txBody>
            <a:bodyPr/>
            <a:lstStyle>
              <a:lvl1pPr marL="0" indent="0" algn="l" defTabSz="914377" rtl="0" eaLnBrk="1" latinLnBrk="0" hangingPunct="1">
                <a:lnSpc>
                  <a:spcPct val="110000"/>
                </a:lnSpc>
                <a:spcBef>
                  <a:spcPts val="667"/>
                </a:spcBef>
                <a:spcAft>
                  <a:spcPts val="400"/>
                </a:spcAft>
                <a:buFont typeface="Arial" panose="020B0604020202020204" pitchFamily="34" charset="0"/>
                <a:buNone/>
                <a:defRPr sz="1467" b="0" i="0" kern="1200" cap="none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182875" indent="-182875" algn="l" defTabSz="914377" rtl="0" eaLnBrk="1" latinLnBrk="0" hangingPunct="1">
                <a:lnSpc>
                  <a:spcPct val="11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4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65751" indent="-182875" algn="l" defTabSz="914377" rtl="0" eaLnBrk="1" latinLnBrk="0" hangingPunct="1">
                <a:lnSpc>
                  <a:spcPct val="11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467" kern="1200" cap="none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48626" indent="-182875" algn="l" defTabSz="914377" rtl="0" eaLnBrk="1" latinLnBrk="0" hangingPunct="1">
                <a:lnSpc>
                  <a:spcPct val="11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377" rtl="0" eaLnBrk="1" latinLnBrk="0" hangingPunct="1">
                <a:lnSpc>
                  <a:spcPct val="110000"/>
                </a:lnSpc>
                <a:spcBef>
                  <a:spcPts val="1733"/>
                </a:spcBef>
                <a:spcAft>
                  <a:spcPts val="120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None/>
                <a:defRPr sz="1467" b="1" kern="1200" cap="none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537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726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914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10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4"/>
              <a:r>
                <a:rPr lang="en-US" sz="1800" dirty="0">
                  <a:solidFill>
                    <a:schemeClr val="bg2"/>
                  </a:solidFill>
                </a:rPr>
                <a:t>Strategic Accounts</a:t>
              </a: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F7B1A5E-BCF0-4262-AE55-F646A133F064}"/>
                </a:ext>
              </a:extLst>
            </p:cNvPr>
            <p:cNvCxnSpPr>
              <a:cxnSpLocks/>
            </p:cNvCxnSpPr>
            <p:nvPr/>
          </p:nvCxnSpPr>
          <p:spPr>
            <a:xfrm>
              <a:off x="528499" y="2110665"/>
              <a:ext cx="3186345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36" name="Group 1035">
              <a:extLst>
                <a:ext uri="{FF2B5EF4-FFF2-40B4-BE49-F238E27FC236}">
                  <a16:creationId xmlns:a16="http://schemas.microsoft.com/office/drawing/2014/main" id="{3AA0AACA-6422-4666-832E-1E664C41DBBF}"/>
                </a:ext>
              </a:extLst>
            </p:cNvPr>
            <p:cNvGrpSpPr/>
            <p:nvPr/>
          </p:nvGrpSpPr>
          <p:grpSpPr>
            <a:xfrm>
              <a:off x="646950" y="3724391"/>
              <a:ext cx="1193058" cy="1119260"/>
              <a:chOff x="3593546" y="5107002"/>
              <a:chExt cx="1193058" cy="1119260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426349C2-575B-4BF8-83DD-E3923C242113}"/>
                  </a:ext>
                </a:extLst>
              </p:cNvPr>
              <p:cNvSpPr/>
              <p:nvPr/>
            </p:nvSpPr>
            <p:spPr>
              <a:xfrm>
                <a:off x="4166467" y="5568084"/>
                <a:ext cx="519274" cy="685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: Single Corner Snipped 46">
                <a:extLst>
                  <a:ext uri="{FF2B5EF4-FFF2-40B4-BE49-F238E27FC236}">
                    <a16:creationId xmlns:a16="http://schemas.microsoft.com/office/drawing/2014/main" id="{09EDA472-1461-4847-9B0D-B66B42754AD8}"/>
                  </a:ext>
                </a:extLst>
              </p:cNvPr>
              <p:cNvSpPr/>
              <p:nvPr/>
            </p:nvSpPr>
            <p:spPr>
              <a:xfrm>
                <a:off x="3593546" y="5107002"/>
                <a:ext cx="1193058" cy="1119260"/>
              </a:xfrm>
              <a:prstGeom prst="snip1Rect">
                <a:avLst/>
              </a:prstGeom>
              <a:noFill/>
              <a:ln w="19050">
                <a:solidFill>
                  <a:schemeClr val="bg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Rectangle: Single Corner Snipped 44">
              <a:extLst>
                <a:ext uri="{FF2B5EF4-FFF2-40B4-BE49-F238E27FC236}">
                  <a16:creationId xmlns:a16="http://schemas.microsoft.com/office/drawing/2014/main" id="{B0B84016-E19D-4073-B8F5-F5F0EC7D8FE5}"/>
                </a:ext>
              </a:extLst>
            </p:cNvPr>
            <p:cNvSpPr/>
            <p:nvPr/>
          </p:nvSpPr>
          <p:spPr>
            <a:xfrm>
              <a:off x="2036797" y="3724391"/>
              <a:ext cx="1193058" cy="1119260"/>
            </a:xfrm>
            <a:prstGeom prst="snip1Rect">
              <a:avLst/>
            </a:prstGeom>
            <a:noFill/>
            <a:ln w="19050">
              <a:solidFill>
                <a:schemeClr val="bg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Rectangle: Single Corner Snipped 45">
              <a:extLst>
                <a:ext uri="{FF2B5EF4-FFF2-40B4-BE49-F238E27FC236}">
                  <a16:creationId xmlns:a16="http://schemas.microsoft.com/office/drawing/2014/main" id="{AA424171-7E73-4FD6-BCB2-C9D468E4C6B5}"/>
                </a:ext>
              </a:extLst>
            </p:cNvPr>
            <p:cNvSpPr/>
            <p:nvPr/>
          </p:nvSpPr>
          <p:spPr>
            <a:xfrm>
              <a:off x="659422" y="5027117"/>
              <a:ext cx="1193058" cy="1119260"/>
            </a:xfrm>
            <a:prstGeom prst="snip1Rect">
              <a:avLst/>
            </a:prstGeom>
            <a:noFill/>
            <a:ln w="19050">
              <a:solidFill>
                <a:schemeClr val="bg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: Single Corner Snipped 47">
              <a:extLst>
                <a:ext uri="{FF2B5EF4-FFF2-40B4-BE49-F238E27FC236}">
                  <a16:creationId xmlns:a16="http://schemas.microsoft.com/office/drawing/2014/main" id="{3F965037-97FD-454F-B8B2-456859BD0542}"/>
                </a:ext>
              </a:extLst>
            </p:cNvPr>
            <p:cNvSpPr/>
            <p:nvPr/>
          </p:nvSpPr>
          <p:spPr>
            <a:xfrm>
              <a:off x="646950" y="2421665"/>
              <a:ext cx="1193058" cy="1119260"/>
            </a:xfrm>
            <a:prstGeom prst="snip1Rect">
              <a:avLst/>
            </a:prstGeom>
            <a:noFill/>
            <a:ln w="19050">
              <a:solidFill>
                <a:schemeClr val="bg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: Single Corner Snipped 48">
              <a:extLst>
                <a:ext uri="{FF2B5EF4-FFF2-40B4-BE49-F238E27FC236}">
                  <a16:creationId xmlns:a16="http://schemas.microsoft.com/office/drawing/2014/main" id="{8C3E5392-F4A3-48B5-844E-D5932F613E76}"/>
                </a:ext>
              </a:extLst>
            </p:cNvPr>
            <p:cNvSpPr/>
            <p:nvPr/>
          </p:nvSpPr>
          <p:spPr>
            <a:xfrm>
              <a:off x="2036797" y="5027117"/>
              <a:ext cx="1193058" cy="1119260"/>
            </a:xfrm>
            <a:prstGeom prst="snip1Rect">
              <a:avLst/>
            </a:prstGeom>
            <a:noFill/>
            <a:ln w="19050">
              <a:solidFill>
                <a:schemeClr val="bg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: Single Corner Snipped 49">
              <a:extLst>
                <a:ext uri="{FF2B5EF4-FFF2-40B4-BE49-F238E27FC236}">
                  <a16:creationId xmlns:a16="http://schemas.microsoft.com/office/drawing/2014/main" id="{C72EED2D-F4AA-47C8-932B-DCDB71ADE5C1}"/>
                </a:ext>
              </a:extLst>
            </p:cNvPr>
            <p:cNvSpPr/>
            <p:nvPr/>
          </p:nvSpPr>
          <p:spPr>
            <a:xfrm>
              <a:off x="2036797" y="2421665"/>
              <a:ext cx="1193058" cy="1119260"/>
            </a:xfrm>
            <a:prstGeom prst="snip1Rect">
              <a:avLst/>
            </a:prstGeom>
            <a:noFill/>
            <a:ln w="19050">
              <a:solidFill>
                <a:schemeClr val="bg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48" name="Picture 1047" descr="Amazon Logo&#10;&#10;Description automatically generated">
              <a:extLst>
                <a:ext uri="{FF2B5EF4-FFF2-40B4-BE49-F238E27FC236}">
                  <a16:creationId xmlns:a16="http://schemas.microsoft.com/office/drawing/2014/main" id="{F5483044-A6BA-4208-820B-E0A2B8DED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433" y="2802062"/>
              <a:ext cx="1185079" cy="498205"/>
            </a:xfrm>
            <a:prstGeom prst="rect">
              <a:avLst/>
            </a:prstGeom>
          </p:spPr>
        </p:pic>
        <p:pic>
          <p:nvPicPr>
            <p:cNvPr id="1050" name="Picture 1049" descr="J.B. Hunt Logo&#10;&#10;Description automatically generated">
              <a:extLst>
                <a:ext uri="{FF2B5EF4-FFF2-40B4-BE49-F238E27FC236}">
                  <a16:creationId xmlns:a16="http://schemas.microsoft.com/office/drawing/2014/main" id="{A1D2F15D-9938-4C8C-B0BA-66F368782F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7698" y="2866757"/>
              <a:ext cx="971256" cy="277502"/>
            </a:xfrm>
            <a:prstGeom prst="rect">
              <a:avLst/>
            </a:prstGeom>
          </p:spPr>
        </p:pic>
        <p:pic>
          <p:nvPicPr>
            <p:cNvPr id="1052" name="Picture 1051" descr="Kroger Logo&#10;&#10;Description automatically generated">
              <a:extLst>
                <a:ext uri="{FF2B5EF4-FFF2-40B4-BE49-F238E27FC236}">
                  <a16:creationId xmlns:a16="http://schemas.microsoft.com/office/drawing/2014/main" id="{048E0F80-B45F-45AB-AC5A-5BF85A4FB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8231" y="4101578"/>
              <a:ext cx="915440" cy="510358"/>
            </a:xfrm>
            <a:prstGeom prst="rect">
              <a:avLst/>
            </a:prstGeom>
          </p:spPr>
        </p:pic>
        <p:pic>
          <p:nvPicPr>
            <p:cNvPr id="1054" name="Picture 1053" descr="Penske Logo&#10;&#10;Description automatically generated">
              <a:extLst>
                <a:ext uri="{FF2B5EF4-FFF2-40B4-BE49-F238E27FC236}">
                  <a16:creationId xmlns:a16="http://schemas.microsoft.com/office/drawing/2014/main" id="{75AD1CC5-EC2C-42B0-879E-FB33B79191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4655" y="4184135"/>
              <a:ext cx="998441" cy="374415"/>
            </a:xfrm>
            <a:prstGeom prst="rect">
              <a:avLst/>
            </a:prstGeom>
          </p:spPr>
        </p:pic>
        <p:pic>
          <p:nvPicPr>
            <p:cNvPr id="1056" name="Picture 1055" descr="Ryder Logo&#10;&#10;Description automatically generated">
              <a:extLst>
                <a:ext uri="{FF2B5EF4-FFF2-40B4-BE49-F238E27FC236}">
                  <a16:creationId xmlns:a16="http://schemas.microsoft.com/office/drawing/2014/main" id="{ED69B1D3-4B86-4381-913C-3F86CFF03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433" y="5444281"/>
              <a:ext cx="1185079" cy="419222"/>
            </a:xfrm>
            <a:prstGeom prst="rect">
              <a:avLst/>
            </a:prstGeom>
          </p:spPr>
        </p:pic>
        <p:grpSp>
          <p:nvGrpSpPr>
            <p:cNvPr id="1060" name="Group 1059">
              <a:extLst>
                <a:ext uri="{FF2B5EF4-FFF2-40B4-BE49-F238E27FC236}">
                  <a16:creationId xmlns:a16="http://schemas.microsoft.com/office/drawing/2014/main" id="{212BDD4A-C3D4-41C5-95EB-6AD5548FA8F1}"/>
                </a:ext>
              </a:extLst>
            </p:cNvPr>
            <p:cNvGrpSpPr/>
            <p:nvPr/>
          </p:nvGrpSpPr>
          <p:grpSpPr>
            <a:xfrm>
              <a:off x="2075480" y="5411765"/>
              <a:ext cx="1115692" cy="365512"/>
              <a:chOff x="2455156" y="2011677"/>
              <a:chExt cx="7281687" cy="2385556"/>
            </a:xfrm>
          </p:grpSpPr>
          <p:pic>
            <p:nvPicPr>
              <p:cNvPr id="1058" name="Picture 1057" descr="Walmart Logo&#10;&#10;Description automatically generated">
                <a:extLst>
                  <a:ext uri="{FF2B5EF4-FFF2-40B4-BE49-F238E27FC236}">
                    <a16:creationId xmlns:a16="http://schemas.microsoft.com/office/drawing/2014/main" id="{44F3948E-40C0-4FC8-928F-CDAF93EFE57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8067"/>
              <a:stretch/>
            </p:blipFill>
            <p:spPr>
              <a:xfrm>
                <a:off x="2455156" y="2011677"/>
                <a:ext cx="7281687" cy="2322505"/>
              </a:xfrm>
              <a:prstGeom prst="rect">
                <a:avLst/>
              </a:prstGeom>
            </p:spPr>
          </p:pic>
          <p:sp>
            <p:nvSpPr>
              <p:cNvPr id="1059" name="Rectangle 1058">
                <a:extLst>
                  <a:ext uri="{FF2B5EF4-FFF2-40B4-BE49-F238E27FC236}">
                    <a16:creationId xmlns:a16="http://schemas.microsoft.com/office/drawing/2014/main" id="{CA71513F-9B1E-45D6-9D75-6DC986B0B3D0}"/>
                  </a:ext>
                </a:extLst>
              </p:cNvPr>
              <p:cNvSpPr/>
              <p:nvPr/>
            </p:nvSpPr>
            <p:spPr>
              <a:xfrm>
                <a:off x="3041780" y="3899034"/>
                <a:ext cx="4590213" cy="4981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68" name="Group 67" descr="Strategic Dealer Accounts">
            <a:extLst>
              <a:ext uri="{FF2B5EF4-FFF2-40B4-BE49-F238E27FC236}">
                <a16:creationId xmlns:a16="http://schemas.microsoft.com/office/drawing/2014/main" id="{CFDA4B28-A5D8-44EB-ABC3-053F7A6AEE77}"/>
              </a:ext>
            </a:extLst>
          </p:cNvPr>
          <p:cNvGrpSpPr/>
          <p:nvPr/>
        </p:nvGrpSpPr>
        <p:grpSpPr>
          <a:xfrm>
            <a:off x="4458230" y="1731650"/>
            <a:ext cx="3500142" cy="4415728"/>
            <a:chOff x="4458230" y="1731650"/>
            <a:chExt cx="3500142" cy="4415728"/>
          </a:xfrm>
        </p:grpSpPr>
        <p:sp>
          <p:nvSpPr>
            <p:cNvPr id="26" name="Content Placeholder 4">
              <a:extLst>
                <a:ext uri="{FF2B5EF4-FFF2-40B4-BE49-F238E27FC236}">
                  <a16:creationId xmlns:a16="http://schemas.microsoft.com/office/drawing/2014/main" id="{DF35DF9B-FA89-4C45-9FDD-78268E355BE7}"/>
                </a:ext>
              </a:extLst>
            </p:cNvPr>
            <p:cNvSpPr txBox="1">
              <a:spLocks/>
            </p:cNvSpPr>
            <p:nvPr/>
          </p:nvSpPr>
          <p:spPr>
            <a:xfrm>
              <a:off x="4458230" y="1731650"/>
              <a:ext cx="3500142" cy="498205"/>
            </a:xfrm>
            <a:prstGeom prst="rect">
              <a:avLst/>
            </a:prstGeom>
          </p:spPr>
          <p:txBody>
            <a:bodyPr/>
            <a:lstStyle>
              <a:lvl1pPr marL="0" indent="0" algn="l" defTabSz="914377" rtl="0" eaLnBrk="1" latinLnBrk="0" hangingPunct="1">
                <a:lnSpc>
                  <a:spcPct val="110000"/>
                </a:lnSpc>
                <a:spcBef>
                  <a:spcPts val="667"/>
                </a:spcBef>
                <a:spcAft>
                  <a:spcPts val="400"/>
                </a:spcAft>
                <a:buFont typeface="Arial" panose="020B0604020202020204" pitchFamily="34" charset="0"/>
                <a:buNone/>
                <a:defRPr sz="1467" b="0" i="0" kern="1200" cap="none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182875" indent="-182875" algn="l" defTabSz="914377" rtl="0" eaLnBrk="1" latinLnBrk="0" hangingPunct="1">
                <a:lnSpc>
                  <a:spcPct val="11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4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65751" indent="-182875" algn="l" defTabSz="914377" rtl="0" eaLnBrk="1" latinLnBrk="0" hangingPunct="1">
                <a:lnSpc>
                  <a:spcPct val="11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467" kern="1200" cap="none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48626" indent="-182875" algn="l" defTabSz="914377" rtl="0" eaLnBrk="1" latinLnBrk="0" hangingPunct="1">
                <a:lnSpc>
                  <a:spcPct val="11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377" rtl="0" eaLnBrk="1" latinLnBrk="0" hangingPunct="1">
                <a:lnSpc>
                  <a:spcPct val="110000"/>
                </a:lnSpc>
                <a:spcBef>
                  <a:spcPts val="1733"/>
                </a:spcBef>
                <a:spcAft>
                  <a:spcPts val="120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None/>
                <a:defRPr sz="1467" b="1" kern="1200" cap="none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537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726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914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10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4"/>
              <a:r>
                <a:rPr lang="en-US" sz="1800" dirty="0">
                  <a:solidFill>
                    <a:schemeClr val="bg2"/>
                  </a:solidFill>
                </a:rPr>
                <a:t>Strategic Dealer Accounts</a:t>
              </a: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8801930-6330-411F-93B0-D32BC11C8044}"/>
                </a:ext>
              </a:extLst>
            </p:cNvPr>
            <p:cNvCxnSpPr>
              <a:cxnSpLocks/>
            </p:cNvCxnSpPr>
            <p:nvPr/>
          </p:nvCxnSpPr>
          <p:spPr>
            <a:xfrm>
              <a:off x="4512158" y="2106906"/>
              <a:ext cx="3186345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70" name="Group 1069">
              <a:extLst>
                <a:ext uri="{FF2B5EF4-FFF2-40B4-BE49-F238E27FC236}">
                  <a16:creationId xmlns:a16="http://schemas.microsoft.com/office/drawing/2014/main" id="{6CF52862-6AC0-4FCC-851C-14E4911741CC}"/>
                </a:ext>
              </a:extLst>
            </p:cNvPr>
            <p:cNvGrpSpPr/>
            <p:nvPr/>
          </p:nvGrpSpPr>
          <p:grpSpPr>
            <a:xfrm>
              <a:off x="4583466" y="5028118"/>
              <a:ext cx="1193058" cy="1119260"/>
              <a:chOff x="6024079" y="2420327"/>
              <a:chExt cx="1193058" cy="1119260"/>
            </a:xfrm>
          </p:grpSpPr>
          <p:sp>
            <p:nvSpPr>
              <p:cNvPr id="99" name="Rectangle: Single Corner Snipped 98">
                <a:extLst>
                  <a:ext uri="{FF2B5EF4-FFF2-40B4-BE49-F238E27FC236}">
                    <a16:creationId xmlns:a16="http://schemas.microsoft.com/office/drawing/2014/main" id="{3ADF6E5A-7F74-4231-9B79-DE5F4B01F7FF}"/>
                  </a:ext>
                </a:extLst>
              </p:cNvPr>
              <p:cNvSpPr/>
              <p:nvPr/>
            </p:nvSpPr>
            <p:spPr>
              <a:xfrm>
                <a:off x="6024079" y="2420327"/>
                <a:ext cx="1193058" cy="1119260"/>
              </a:xfrm>
              <a:prstGeom prst="snip1Rect">
                <a:avLst/>
              </a:prstGeom>
              <a:noFill/>
              <a:ln w="19050">
                <a:solidFill>
                  <a:schemeClr val="bg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45" name="Group 1044">
                <a:extLst>
                  <a:ext uri="{FF2B5EF4-FFF2-40B4-BE49-F238E27FC236}">
                    <a16:creationId xmlns:a16="http://schemas.microsoft.com/office/drawing/2014/main" id="{AD3E04E1-C01F-4753-9405-D5DE123770F9}"/>
                  </a:ext>
                </a:extLst>
              </p:cNvPr>
              <p:cNvGrpSpPr/>
              <p:nvPr/>
            </p:nvGrpSpPr>
            <p:grpSpPr>
              <a:xfrm>
                <a:off x="6083316" y="2726999"/>
                <a:ext cx="1121137" cy="505913"/>
                <a:chOff x="6096000" y="2717601"/>
                <a:chExt cx="2941720" cy="1327451"/>
              </a:xfrm>
            </p:grpSpPr>
            <p:pic>
              <p:nvPicPr>
                <p:cNvPr id="1044" name="Picture 1043" descr="TEC Equipment Logo&#10;&#10;Description automatically generated">
                  <a:extLst>
                    <a:ext uri="{FF2B5EF4-FFF2-40B4-BE49-F238E27FC236}">
                      <a16:creationId xmlns:a16="http://schemas.microsoft.com/office/drawing/2014/main" id="{1C6713AD-37E0-40D7-ADFC-B1FF486A3C7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96000" y="2717601"/>
                  <a:ext cx="2941720" cy="1327451"/>
                </a:xfrm>
                <a:prstGeom prst="rect">
                  <a:avLst/>
                </a:prstGeom>
              </p:spPr>
            </p:pic>
            <p:sp>
              <p:nvSpPr>
                <p:cNvPr id="125" name="Rectangle 124">
                  <a:extLst>
                    <a:ext uri="{FF2B5EF4-FFF2-40B4-BE49-F238E27FC236}">
                      <a16:creationId xmlns:a16="http://schemas.microsoft.com/office/drawing/2014/main" id="{D48E1DA1-A40A-4502-9331-36211A220E3F}"/>
                    </a:ext>
                  </a:extLst>
                </p:cNvPr>
                <p:cNvSpPr/>
                <p:nvPr/>
              </p:nvSpPr>
              <p:spPr>
                <a:xfrm>
                  <a:off x="7502763" y="3755054"/>
                  <a:ext cx="1313753" cy="16380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069" name="Group 1068">
              <a:extLst>
                <a:ext uri="{FF2B5EF4-FFF2-40B4-BE49-F238E27FC236}">
                  <a16:creationId xmlns:a16="http://schemas.microsoft.com/office/drawing/2014/main" id="{60C8F9A4-48BC-47D7-8060-2531DC1ADFC9}"/>
                </a:ext>
              </a:extLst>
            </p:cNvPr>
            <p:cNvGrpSpPr/>
            <p:nvPr/>
          </p:nvGrpSpPr>
          <p:grpSpPr>
            <a:xfrm>
              <a:off x="6022581" y="3730059"/>
              <a:ext cx="1205071" cy="1119260"/>
              <a:chOff x="4622219" y="2420327"/>
              <a:chExt cx="1205071" cy="1119260"/>
            </a:xfrm>
          </p:grpSpPr>
          <p:sp>
            <p:nvSpPr>
              <p:cNvPr id="93" name="Rectangle: Single Corner Snipped 92">
                <a:extLst>
                  <a:ext uri="{FF2B5EF4-FFF2-40B4-BE49-F238E27FC236}">
                    <a16:creationId xmlns:a16="http://schemas.microsoft.com/office/drawing/2014/main" id="{02A5DF41-2D4C-48E4-92B2-F55FDEAF9DB0}"/>
                  </a:ext>
                </a:extLst>
              </p:cNvPr>
              <p:cNvSpPr/>
              <p:nvPr/>
            </p:nvSpPr>
            <p:spPr>
              <a:xfrm>
                <a:off x="4634232" y="2420327"/>
                <a:ext cx="1193058" cy="1119260"/>
              </a:xfrm>
              <a:prstGeom prst="snip1Rect">
                <a:avLst/>
              </a:prstGeom>
              <a:noFill/>
              <a:ln w="19050">
                <a:solidFill>
                  <a:schemeClr val="bg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46" name="Group 1045">
                <a:extLst>
                  <a:ext uri="{FF2B5EF4-FFF2-40B4-BE49-F238E27FC236}">
                    <a16:creationId xmlns:a16="http://schemas.microsoft.com/office/drawing/2014/main" id="{C7DFEAEE-837E-4A79-8B3A-E0538DCB3D88}"/>
                  </a:ext>
                </a:extLst>
              </p:cNvPr>
              <p:cNvGrpSpPr/>
              <p:nvPr/>
            </p:nvGrpSpPr>
            <p:grpSpPr>
              <a:xfrm>
                <a:off x="4622219" y="2801515"/>
                <a:ext cx="1193058" cy="364854"/>
                <a:chOff x="4646704" y="1363116"/>
                <a:chExt cx="5862740" cy="1792907"/>
              </a:xfrm>
            </p:grpSpPr>
            <p:pic>
              <p:nvPicPr>
                <p:cNvPr id="1042" name="Picture 1041" descr="Stoops Logo&#10;&#10;Description automatically generated with low confidence">
                  <a:extLst>
                    <a:ext uri="{FF2B5EF4-FFF2-40B4-BE49-F238E27FC236}">
                      <a16:creationId xmlns:a16="http://schemas.microsoft.com/office/drawing/2014/main" id="{B9CC0873-82BC-4B2E-83A2-2F6C4DD8EEC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clrChange>
                    <a:clrFrom>
                      <a:srgbClr val="F7F7F7"/>
                    </a:clrFrom>
                    <a:clrTo>
                      <a:srgbClr val="F7F7F7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46704" y="1363116"/>
                  <a:ext cx="5862740" cy="1792907"/>
                </a:xfrm>
                <a:prstGeom prst="rect">
                  <a:avLst/>
                </a:prstGeom>
              </p:spPr>
            </p:pic>
            <p:sp>
              <p:nvSpPr>
                <p:cNvPr id="127" name="Rectangle 126">
                  <a:extLst>
                    <a:ext uri="{FF2B5EF4-FFF2-40B4-BE49-F238E27FC236}">
                      <a16:creationId xmlns:a16="http://schemas.microsoft.com/office/drawing/2014/main" id="{CD72772A-FC98-44CE-AFCE-B1555C198EA3}"/>
                    </a:ext>
                  </a:extLst>
                </p:cNvPr>
                <p:cNvSpPr/>
                <p:nvPr/>
              </p:nvSpPr>
              <p:spPr>
                <a:xfrm>
                  <a:off x="6832408" y="2802393"/>
                  <a:ext cx="3379509" cy="32710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072" name="Group 1071">
              <a:extLst>
                <a:ext uri="{FF2B5EF4-FFF2-40B4-BE49-F238E27FC236}">
                  <a16:creationId xmlns:a16="http://schemas.microsoft.com/office/drawing/2014/main" id="{78A7792B-30F6-4355-85C7-43BAFA464F8C}"/>
                </a:ext>
              </a:extLst>
            </p:cNvPr>
            <p:cNvGrpSpPr/>
            <p:nvPr/>
          </p:nvGrpSpPr>
          <p:grpSpPr>
            <a:xfrm>
              <a:off x="4580679" y="2416824"/>
              <a:ext cx="1193058" cy="1119260"/>
              <a:chOff x="4634232" y="3723053"/>
              <a:chExt cx="1193058" cy="1119260"/>
            </a:xfrm>
          </p:grpSpPr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ADBCCC42-4B1B-4346-B406-EC948E7AC915}"/>
                  </a:ext>
                </a:extLst>
              </p:cNvPr>
              <p:cNvGrpSpPr/>
              <p:nvPr/>
            </p:nvGrpSpPr>
            <p:grpSpPr>
              <a:xfrm>
                <a:off x="4634232" y="3723053"/>
                <a:ext cx="1193058" cy="1119260"/>
                <a:chOff x="3593546" y="5107002"/>
                <a:chExt cx="1193058" cy="1119260"/>
              </a:xfrm>
            </p:grpSpPr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C9F40C8C-4BA3-42F9-B215-2E9965E7992D}"/>
                    </a:ext>
                  </a:extLst>
                </p:cNvPr>
                <p:cNvSpPr/>
                <p:nvPr/>
              </p:nvSpPr>
              <p:spPr>
                <a:xfrm>
                  <a:off x="4166467" y="5568084"/>
                  <a:ext cx="519274" cy="6851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: Single Corner Snipped 82">
                  <a:extLst>
                    <a:ext uri="{FF2B5EF4-FFF2-40B4-BE49-F238E27FC236}">
                      <a16:creationId xmlns:a16="http://schemas.microsoft.com/office/drawing/2014/main" id="{5EEF6C52-38DC-481A-A24D-73580FFB18E0}"/>
                    </a:ext>
                  </a:extLst>
                </p:cNvPr>
                <p:cNvSpPr/>
                <p:nvPr/>
              </p:nvSpPr>
              <p:spPr>
                <a:xfrm>
                  <a:off x="3593546" y="5107002"/>
                  <a:ext cx="1193058" cy="1119260"/>
                </a:xfrm>
                <a:prstGeom prst="snip1Rect">
                  <a:avLst/>
                </a:prstGeom>
                <a:noFill/>
                <a:ln w="19050">
                  <a:solidFill>
                    <a:schemeClr val="bg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1062" name="Picture 1061" descr="Fleetco Inc.&#10;&#10;Description automatically generated">
                <a:extLst>
                  <a:ext uri="{FF2B5EF4-FFF2-40B4-BE49-F238E27FC236}">
                    <a16:creationId xmlns:a16="http://schemas.microsoft.com/office/drawing/2014/main" id="{E5DDB8F2-2AD0-4153-9368-7E2F8BB573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02366" y="3911916"/>
                <a:ext cx="844566" cy="844566"/>
              </a:xfrm>
              <a:prstGeom prst="rect">
                <a:avLst/>
              </a:prstGeom>
            </p:spPr>
          </p:pic>
        </p:grpSp>
        <p:grpSp>
          <p:nvGrpSpPr>
            <p:cNvPr id="1071" name="Group 1070">
              <a:extLst>
                <a:ext uri="{FF2B5EF4-FFF2-40B4-BE49-F238E27FC236}">
                  <a16:creationId xmlns:a16="http://schemas.microsoft.com/office/drawing/2014/main" id="{9A10674E-6CBF-4E6D-9F47-B1B9E94D653D}"/>
                </a:ext>
              </a:extLst>
            </p:cNvPr>
            <p:cNvGrpSpPr/>
            <p:nvPr/>
          </p:nvGrpSpPr>
          <p:grpSpPr>
            <a:xfrm>
              <a:off x="4576212" y="3723053"/>
              <a:ext cx="1193058" cy="1119260"/>
              <a:chOff x="6024079" y="3723053"/>
              <a:chExt cx="1193058" cy="1119260"/>
            </a:xfrm>
          </p:grpSpPr>
          <p:sp>
            <p:nvSpPr>
              <p:cNvPr id="87" name="Rectangle: Single Corner Snipped 86">
                <a:extLst>
                  <a:ext uri="{FF2B5EF4-FFF2-40B4-BE49-F238E27FC236}">
                    <a16:creationId xmlns:a16="http://schemas.microsoft.com/office/drawing/2014/main" id="{101C97C3-1714-4C3B-80BC-5F4FDCD8FB1D}"/>
                  </a:ext>
                </a:extLst>
              </p:cNvPr>
              <p:cNvSpPr/>
              <p:nvPr/>
            </p:nvSpPr>
            <p:spPr>
              <a:xfrm>
                <a:off x="6024079" y="3723053"/>
                <a:ext cx="1193058" cy="1119260"/>
              </a:xfrm>
              <a:prstGeom prst="snip1Rect">
                <a:avLst/>
              </a:prstGeom>
              <a:noFill/>
              <a:ln w="19050">
                <a:solidFill>
                  <a:schemeClr val="bg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064" name="Picture 1063" descr="Southland Logo&#10;&#10;Description automatically generated">
                <a:extLst>
                  <a:ext uri="{FF2B5EF4-FFF2-40B4-BE49-F238E27FC236}">
                    <a16:creationId xmlns:a16="http://schemas.microsoft.com/office/drawing/2014/main" id="{7BCE0D0A-5899-4676-9128-FA6F0FE4E4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01302" y="4135763"/>
                <a:ext cx="1000304" cy="293839"/>
              </a:xfrm>
              <a:prstGeom prst="rect">
                <a:avLst/>
              </a:prstGeom>
            </p:spPr>
          </p:pic>
        </p:grpSp>
        <p:grpSp>
          <p:nvGrpSpPr>
            <p:cNvPr id="1073" name="Group 1072">
              <a:extLst>
                <a:ext uri="{FF2B5EF4-FFF2-40B4-BE49-F238E27FC236}">
                  <a16:creationId xmlns:a16="http://schemas.microsoft.com/office/drawing/2014/main" id="{EE381610-B13C-4B05-BCEB-C76509A55C3D}"/>
                </a:ext>
              </a:extLst>
            </p:cNvPr>
            <p:cNvGrpSpPr/>
            <p:nvPr/>
          </p:nvGrpSpPr>
          <p:grpSpPr>
            <a:xfrm>
              <a:off x="6024079" y="2420327"/>
              <a:ext cx="1193058" cy="1119260"/>
              <a:chOff x="4646704" y="5025779"/>
              <a:chExt cx="1193058" cy="1119260"/>
            </a:xfrm>
          </p:grpSpPr>
          <p:sp>
            <p:nvSpPr>
              <p:cNvPr id="90" name="Rectangle: Single Corner Snipped 89">
                <a:extLst>
                  <a:ext uri="{FF2B5EF4-FFF2-40B4-BE49-F238E27FC236}">
                    <a16:creationId xmlns:a16="http://schemas.microsoft.com/office/drawing/2014/main" id="{32BD974F-9682-4088-A17A-AA2FA3C3F546}"/>
                  </a:ext>
                </a:extLst>
              </p:cNvPr>
              <p:cNvSpPr/>
              <p:nvPr/>
            </p:nvSpPr>
            <p:spPr>
              <a:xfrm>
                <a:off x="4646704" y="5025779"/>
                <a:ext cx="1193058" cy="1119260"/>
              </a:xfrm>
              <a:prstGeom prst="snip1Rect">
                <a:avLst/>
              </a:prstGeom>
              <a:noFill/>
              <a:ln w="19050">
                <a:solidFill>
                  <a:schemeClr val="bg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66" name="Picture 1065" descr="Semo Logo&#10;&#10;Description automatically generated">
                <a:extLst>
                  <a:ext uri="{FF2B5EF4-FFF2-40B4-BE49-F238E27FC236}">
                    <a16:creationId xmlns:a16="http://schemas.microsoft.com/office/drawing/2014/main" id="{E5B44C7D-078E-496B-A88B-2A0B44EDF3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30876" y="5411765"/>
                <a:ext cx="1024713" cy="429369"/>
              </a:xfrm>
              <a:prstGeom prst="rect">
                <a:avLst/>
              </a:prstGeom>
            </p:spPr>
          </p:pic>
        </p:grpSp>
        <p:grpSp>
          <p:nvGrpSpPr>
            <p:cNvPr id="1074" name="Group 1073">
              <a:extLst>
                <a:ext uri="{FF2B5EF4-FFF2-40B4-BE49-F238E27FC236}">
                  <a16:creationId xmlns:a16="http://schemas.microsoft.com/office/drawing/2014/main" id="{C975A06F-8990-4250-8894-99E5B9E8B6FC}"/>
                </a:ext>
              </a:extLst>
            </p:cNvPr>
            <p:cNvGrpSpPr/>
            <p:nvPr/>
          </p:nvGrpSpPr>
          <p:grpSpPr>
            <a:xfrm>
              <a:off x="5939906" y="5025779"/>
              <a:ext cx="1277231" cy="1119260"/>
              <a:chOff x="5939906" y="5025779"/>
              <a:chExt cx="1277231" cy="1119260"/>
            </a:xfrm>
          </p:grpSpPr>
          <p:sp>
            <p:nvSpPr>
              <p:cNvPr id="96" name="Rectangle: Single Corner Snipped 95">
                <a:extLst>
                  <a:ext uri="{FF2B5EF4-FFF2-40B4-BE49-F238E27FC236}">
                    <a16:creationId xmlns:a16="http://schemas.microsoft.com/office/drawing/2014/main" id="{900C3894-A0AD-4DDF-A522-733C2EC871F2}"/>
                  </a:ext>
                </a:extLst>
              </p:cNvPr>
              <p:cNvSpPr/>
              <p:nvPr/>
            </p:nvSpPr>
            <p:spPr>
              <a:xfrm>
                <a:off x="6024079" y="5025779"/>
                <a:ext cx="1193058" cy="1119260"/>
              </a:xfrm>
              <a:prstGeom prst="snip1Rect">
                <a:avLst/>
              </a:prstGeom>
              <a:noFill/>
              <a:ln w="19050">
                <a:solidFill>
                  <a:schemeClr val="bg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68" name="Picture 1067" descr="Twin State Trailers 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A68EBCB7-FD4F-42B4-8637-1358E4F31F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39906" y="5376528"/>
                <a:ext cx="1248022" cy="499842"/>
              </a:xfrm>
              <a:prstGeom prst="rect">
                <a:avLst/>
              </a:prstGeom>
            </p:spPr>
          </p:pic>
        </p:grpSp>
      </p:grpSp>
      <p:grpSp>
        <p:nvGrpSpPr>
          <p:cNvPr id="69" name="Group 68" descr="Regional &amp; Specialty Sales">
            <a:extLst>
              <a:ext uri="{FF2B5EF4-FFF2-40B4-BE49-F238E27FC236}">
                <a16:creationId xmlns:a16="http://schemas.microsoft.com/office/drawing/2014/main" id="{96985366-6529-462E-B3CE-4812657AF841}"/>
              </a:ext>
            </a:extLst>
          </p:cNvPr>
          <p:cNvGrpSpPr/>
          <p:nvPr/>
        </p:nvGrpSpPr>
        <p:grpSpPr>
          <a:xfrm>
            <a:off x="8568169" y="1734984"/>
            <a:ext cx="3231076" cy="4406890"/>
            <a:chOff x="8745454" y="1734984"/>
            <a:chExt cx="3231076" cy="4406890"/>
          </a:xfrm>
        </p:grpSpPr>
        <p:sp>
          <p:nvSpPr>
            <p:cNvPr id="27" name="Content Placeholder 4">
              <a:extLst>
                <a:ext uri="{FF2B5EF4-FFF2-40B4-BE49-F238E27FC236}">
                  <a16:creationId xmlns:a16="http://schemas.microsoft.com/office/drawing/2014/main" id="{C8B134DD-2B1C-4AE0-A0DC-6ECB2916B741}"/>
                </a:ext>
              </a:extLst>
            </p:cNvPr>
            <p:cNvSpPr txBox="1">
              <a:spLocks/>
            </p:cNvSpPr>
            <p:nvPr/>
          </p:nvSpPr>
          <p:spPr>
            <a:xfrm>
              <a:off x="8745454" y="1734984"/>
              <a:ext cx="3186345" cy="498205"/>
            </a:xfrm>
            <a:prstGeom prst="rect">
              <a:avLst/>
            </a:prstGeom>
          </p:spPr>
          <p:txBody>
            <a:bodyPr/>
            <a:lstStyle>
              <a:lvl1pPr marL="0" indent="0" algn="l" defTabSz="914377" rtl="0" eaLnBrk="1" latinLnBrk="0" hangingPunct="1">
                <a:lnSpc>
                  <a:spcPct val="110000"/>
                </a:lnSpc>
                <a:spcBef>
                  <a:spcPts val="667"/>
                </a:spcBef>
                <a:spcAft>
                  <a:spcPts val="400"/>
                </a:spcAft>
                <a:buFont typeface="Arial" panose="020B0604020202020204" pitchFamily="34" charset="0"/>
                <a:buNone/>
                <a:defRPr sz="1467" b="0" i="0" kern="1200" cap="none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182875" indent="-182875" algn="l" defTabSz="914377" rtl="0" eaLnBrk="1" latinLnBrk="0" hangingPunct="1">
                <a:lnSpc>
                  <a:spcPct val="11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4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65751" indent="-182875" algn="l" defTabSz="914377" rtl="0" eaLnBrk="1" latinLnBrk="0" hangingPunct="1">
                <a:lnSpc>
                  <a:spcPct val="11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467" kern="1200" cap="none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48626" indent="-182875" algn="l" defTabSz="914377" rtl="0" eaLnBrk="1" latinLnBrk="0" hangingPunct="1">
                <a:lnSpc>
                  <a:spcPct val="1100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377" rtl="0" eaLnBrk="1" latinLnBrk="0" hangingPunct="1">
                <a:lnSpc>
                  <a:spcPct val="110000"/>
                </a:lnSpc>
                <a:spcBef>
                  <a:spcPts val="1733"/>
                </a:spcBef>
                <a:spcAft>
                  <a:spcPts val="1200"/>
                </a:spcAft>
                <a:buClr>
                  <a:schemeClr val="accent1"/>
                </a:buClr>
                <a:buSzPct val="100000"/>
                <a:buFont typeface="Arial" panose="020B0604020202020204" pitchFamily="34" charset="0"/>
                <a:buNone/>
                <a:defRPr sz="1467" b="1" kern="1200" cap="none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537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726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914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10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4"/>
              <a:r>
                <a:rPr lang="en-US" sz="1800" dirty="0">
                  <a:solidFill>
                    <a:schemeClr val="bg2"/>
                  </a:solidFill>
                </a:rPr>
                <a:t>Regional &amp; Specialty Sales</a:t>
              </a: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AEA81254-8489-40C2-9747-952558CA989C}"/>
                </a:ext>
              </a:extLst>
            </p:cNvPr>
            <p:cNvCxnSpPr>
              <a:cxnSpLocks/>
            </p:cNvCxnSpPr>
            <p:nvPr/>
          </p:nvCxnSpPr>
          <p:spPr>
            <a:xfrm>
              <a:off x="8790185" y="2105093"/>
              <a:ext cx="3186345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52F1428E-EC04-4195-8323-AA4422C95BFF}"/>
                </a:ext>
              </a:extLst>
            </p:cNvPr>
            <p:cNvGrpSpPr/>
            <p:nvPr/>
          </p:nvGrpSpPr>
          <p:grpSpPr>
            <a:xfrm>
              <a:off x="8910094" y="5022614"/>
              <a:ext cx="1193058" cy="1119260"/>
              <a:chOff x="8908575" y="2420327"/>
              <a:chExt cx="1193058" cy="1119260"/>
            </a:xfrm>
          </p:grpSpPr>
          <p:sp>
            <p:nvSpPr>
              <p:cNvPr id="113" name="Rectangle: Single Corner Snipped 112">
                <a:extLst>
                  <a:ext uri="{FF2B5EF4-FFF2-40B4-BE49-F238E27FC236}">
                    <a16:creationId xmlns:a16="http://schemas.microsoft.com/office/drawing/2014/main" id="{89D2FB48-CDF1-47F6-A576-17ED06D4F478}"/>
                  </a:ext>
                </a:extLst>
              </p:cNvPr>
              <p:cNvSpPr/>
              <p:nvPr/>
            </p:nvSpPr>
            <p:spPr>
              <a:xfrm>
                <a:off x="8908575" y="2420327"/>
                <a:ext cx="1193058" cy="1119260"/>
              </a:xfrm>
              <a:prstGeom prst="snip1Rect">
                <a:avLst/>
              </a:prstGeom>
              <a:noFill/>
              <a:ln w="19050">
                <a:solidFill>
                  <a:schemeClr val="bg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77" name="Picture 1076" descr="Rush Truck Centers Logo&#10;&#10;Description automatically generated">
                <a:extLst>
                  <a:ext uri="{FF2B5EF4-FFF2-40B4-BE49-F238E27FC236}">
                    <a16:creationId xmlns:a16="http://schemas.microsoft.com/office/drawing/2014/main" id="{73E739C1-EF67-47A8-A95C-0CC5A1A9A2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71619" y="2798981"/>
                <a:ext cx="929151" cy="436701"/>
              </a:xfrm>
              <a:prstGeom prst="rect">
                <a:avLst/>
              </a:prstGeom>
            </p:spPr>
          </p:pic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9E2F07CA-AE5F-46DD-8487-40BFC38CC85A}"/>
                </a:ext>
              </a:extLst>
            </p:cNvPr>
            <p:cNvGrpSpPr/>
            <p:nvPr/>
          </p:nvGrpSpPr>
          <p:grpSpPr>
            <a:xfrm>
              <a:off x="10315427" y="3733584"/>
              <a:ext cx="1193058" cy="1119260"/>
              <a:chOff x="10298422" y="2420327"/>
              <a:chExt cx="1193058" cy="1119260"/>
            </a:xfrm>
          </p:grpSpPr>
          <p:sp>
            <p:nvSpPr>
              <p:cNvPr id="119" name="Rectangle: Single Corner Snipped 118">
                <a:extLst>
                  <a:ext uri="{FF2B5EF4-FFF2-40B4-BE49-F238E27FC236}">
                    <a16:creationId xmlns:a16="http://schemas.microsoft.com/office/drawing/2014/main" id="{B4E0ED92-E0AB-4D96-ACBC-9F9731E581F8}"/>
                  </a:ext>
                </a:extLst>
              </p:cNvPr>
              <p:cNvSpPr/>
              <p:nvPr/>
            </p:nvSpPr>
            <p:spPr>
              <a:xfrm>
                <a:off x="10298422" y="2420327"/>
                <a:ext cx="1193058" cy="1119260"/>
              </a:xfrm>
              <a:prstGeom prst="snip1Rect">
                <a:avLst/>
              </a:prstGeom>
              <a:noFill/>
              <a:ln w="19050">
                <a:solidFill>
                  <a:schemeClr val="bg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79" name="Picture 1078" descr="Nussbaum Logo&#10;&#10;Description automatically generated">
                <a:extLst>
                  <a:ext uri="{FF2B5EF4-FFF2-40B4-BE49-F238E27FC236}">
                    <a16:creationId xmlns:a16="http://schemas.microsoft.com/office/drawing/2014/main" id="{F3C33D03-AE84-4CEE-B3BC-5E8071E074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26906" y="2900277"/>
                <a:ext cx="972515" cy="234108"/>
              </a:xfrm>
              <a:prstGeom prst="rect">
                <a:avLst/>
              </a:prstGeom>
            </p:spPr>
          </p:pic>
        </p:grpSp>
        <p:grpSp>
          <p:nvGrpSpPr>
            <p:cNvPr id="1087" name="Group 1086">
              <a:extLst>
                <a:ext uri="{FF2B5EF4-FFF2-40B4-BE49-F238E27FC236}">
                  <a16:creationId xmlns:a16="http://schemas.microsoft.com/office/drawing/2014/main" id="{E67016C3-1D15-4627-8A20-FEEE31F9C085}"/>
                </a:ext>
              </a:extLst>
            </p:cNvPr>
            <p:cNvGrpSpPr/>
            <p:nvPr/>
          </p:nvGrpSpPr>
          <p:grpSpPr>
            <a:xfrm>
              <a:off x="8906308" y="2416824"/>
              <a:ext cx="1193058" cy="1119260"/>
              <a:chOff x="8908575" y="3723053"/>
              <a:chExt cx="1193058" cy="1119260"/>
            </a:xfrm>
          </p:grpSpPr>
          <p:grpSp>
            <p:nvGrpSpPr>
              <p:cNvPr id="101" name="Group 100">
                <a:extLst>
                  <a:ext uri="{FF2B5EF4-FFF2-40B4-BE49-F238E27FC236}">
                    <a16:creationId xmlns:a16="http://schemas.microsoft.com/office/drawing/2014/main" id="{14CC76E8-C35E-4360-8FA8-E3F0B9C7D184}"/>
                  </a:ext>
                </a:extLst>
              </p:cNvPr>
              <p:cNvGrpSpPr/>
              <p:nvPr/>
            </p:nvGrpSpPr>
            <p:grpSpPr>
              <a:xfrm>
                <a:off x="8908575" y="3723053"/>
                <a:ext cx="1193058" cy="1119260"/>
                <a:chOff x="3593546" y="5107002"/>
                <a:chExt cx="1193058" cy="1119260"/>
              </a:xfrm>
            </p:grpSpPr>
            <p:sp>
              <p:nvSpPr>
                <p:cNvPr id="105" name="Rectangle 104">
                  <a:extLst>
                    <a:ext uri="{FF2B5EF4-FFF2-40B4-BE49-F238E27FC236}">
                      <a16:creationId xmlns:a16="http://schemas.microsoft.com/office/drawing/2014/main" id="{6C320A82-813F-49D0-9520-EC9E1433580E}"/>
                    </a:ext>
                  </a:extLst>
                </p:cNvPr>
                <p:cNvSpPr/>
                <p:nvPr/>
              </p:nvSpPr>
              <p:spPr>
                <a:xfrm>
                  <a:off x="4166467" y="5568084"/>
                  <a:ext cx="519274" cy="6851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Rectangle: Single Corner Snipped 102">
                  <a:extLst>
                    <a:ext uri="{FF2B5EF4-FFF2-40B4-BE49-F238E27FC236}">
                      <a16:creationId xmlns:a16="http://schemas.microsoft.com/office/drawing/2014/main" id="{6CFEC6D7-64BC-471F-9D9B-064713FC387B}"/>
                    </a:ext>
                  </a:extLst>
                </p:cNvPr>
                <p:cNvSpPr/>
                <p:nvPr/>
              </p:nvSpPr>
              <p:spPr>
                <a:xfrm>
                  <a:off x="3593546" y="5107002"/>
                  <a:ext cx="1193058" cy="1119260"/>
                </a:xfrm>
                <a:prstGeom prst="snip1Rect">
                  <a:avLst/>
                </a:prstGeom>
                <a:noFill/>
                <a:ln w="19050">
                  <a:solidFill>
                    <a:schemeClr val="bg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1081" name="Picture 1080" descr="Dairy Farmers of America &#10;&#10;Description automatically generated">
                <a:extLst>
                  <a:ext uri="{FF2B5EF4-FFF2-40B4-BE49-F238E27FC236}">
                    <a16:creationId xmlns:a16="http://schemas.microsoft.com/office/drawing/2014/main" id="{554375C7-1FB5-45B3-AAD7-6D1B1F40EE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80239" y="4054658"/>
                <a:ext cx="911910" cy="557278"/>
              </a:xfrm>
              <a:prstGeom prst="rect">
                <a:avLst/>
              </a:prstGeom>
            </p:spPr>
          </p:pic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10B34C8E-048C-4427-8307-01ACAD77D107}"/>
                </a:ext>
              </a:extLst>
            </p:cNvPr>
            <p:cNvGrpSpPr/>
            <p:nvPr/>
          </p:nvGrpSpPr>
          <p:grpSpPr>
            <a:xfrm>
              <a:off x="10315427" y="2428305"/>
              <a:ext cx="1193058" cy="1119260"/>
              <a:chOff x="10298422" y="3723053"/>
              <a:chExt cx="1193058" cy="1119260"/>
            </a:xfrm>
          </p:grpSpPr>
          <p:sp>
            <p:nvSpPr>
              <p:cNvPr id="107" name="Rectangle: Single Corner Snipped 106">
                <a:extLst>
                  <a:ext uri="{FF2B5EF4-FFF2-40B4-BE49-F238E27FC236}">
                    <a16:creationId xmlns:a16="http://schemas.microsoft.com/office/drawing/2014/main" id="{2E0357AE-459D-435F-AD51-B823168E1EFA}"/>
                  </a:ext>
                </a:extLst>
              </p:cNvPr>
              <p:cNvSpPr/>
              <p:nvPr/>
            </p:nvSpPr>
            <p:spPr>
              <a:xfrm>
                <a:off x="10298422" y="3723053"/>
                <a:ext cx="1193058" cy="1119260"/>
              </a:xfrm>
              <a:prstGeom prst="snip1Rect">
                <a:avLst/>
              </a:prstGeom>
              <a:noFill/>
              <a:ln w="19050">
                <a:solidFill>
                  <a:schemeClr val="bg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083" name="Picture 1082" descr="Ford Logo&#10;&#10;Description automatically generated with low confidence">
                <a:extLst>
                  <a:ext uri="{FF2B5EF4-FFF2-40B4-BE49-F238E27FC236}">
                    <a16:creationId xmlns:a16="http://schemas.microsoft.com/office/drawing/2014/main" id="{54BFD79C-77D1-41B7-981F-46C2DCE886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78604" y="4121535"/>
                <a:ext cx="1015165" cy="396162"/>
              </a:xfrm>
              <a:prstGeom prst="rect">
                <a:avLst/>
              </a:prstGeom>
            </p:spPr>
          </p:pic>
        </p:grpSp>
        <p:grpSp>
          <p:nvGrpSpPr>
            <p:cNvPr id="1086" name="Group 1085">
              <a:extLst>
                <a:ext uri="{FF2B5EF4-FFF2-40B4-BE49-F238E27FC236}">
                  <a16:creationId xmlns:a16="http://schemas.microsoft.com/office/drawing/2014/main" id="{A3D407EE-98B8-447D-BC56-82CFC1C52D75}"/>
                </a:ext>
              </a:extLst>
            </p:cNvPr>
            <p:cNvGrpSpPr/>
            <p:nvPr/>
          </p:nvGrpSpPr>
          <p:grpSpPr>
            <a:xfrm>
              <a:off x="8906308" y="3719719"/>
              <a:ext cx="1193058" cy="1119260"/>
              <a:chOff x="8921047" y="5025779"/>
              <a:chExt cx="1193058" cy="1119260"/>
            </a:xfrm>
          </p:grpSpPr>
          <p:sp>
            <p:nvSpPr>
              <p:cNvPr id="110" name="Rectangle: Single Corner Snipped 109">
                <a:extLst>
                  <a:ext uri="{FF2B5EF4-FFF2-40B4-BE49-F238E27FC236}">
                    <a16:creationId xmlns:a16="http://schemas.microsoft.com/office/drawing/2014/main" id="{788D7317-71B6-431C-A34E-304283D8FF0C}"/>
                  </a:ext>
                </a:extLst>
              </p:cNvPr>
              <p:cNvSpPr/>
              <p:nvPr/>
            </p:nvSpPr>
            <p:spPr>
              <a:xfrm>
                <a:off x="8921047" y="5025779"/>
                <a:ext cx="1193058" cy="1119260"/>
              </a:xfrm>
              <a:prstGeom prst="snip1Rect">
                <a:avLst/>
              </a:prstGeom>
              <a:noFill/>
              <a:ln w="19050">
                <a:solidFill>
                  <a:schemeClr val="bg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85" name="Picture 1084" descr="GM logo&#10;&#10;Description automatically generated">
                <a:extLst>
                  <a:ext uri="{FF2B5EF4-FFF2-40B4-BE49-F238E27FC236}">
                    <a16:creationId xmlns:a16="http://schemas.microsoft.com/office/drawing/2014/main" id="{99E52544-C022-40FD-96E8-4FF5E23AB0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95853" y="5302490"/>
                <a:ext cx="643446" cy="64344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352881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0FC2550-2936-4C12-9922-D6BCBE0CE9B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BEAD145-35E3-6A4C-9552-9DDAD6DAC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Wabash 2022: Who We Are and What We Do</a:t>
            </a:r>
          </a:p>
        </p:txBody>
      </p:sp>
      <p:pic>
        <p:nvPicPr>
          <p:cNvPr id="6" name="Picture 5" descr="Wabash Company Chart ">
            <a:extLst>
              <a:ext uri="{FF2B5EF4-FFF2-40B4-BE49-F238E27FC236}">
                <a16:creationId xmlns:a16="http://schemas.microsoft.com/office/drawing/2014/main" id="{0208615A-792B-394A-9C7B-FF37C0F0DA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855" y="1456648"/>
            <a:ext cx="8980580" cy="505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46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4154DC7-5991-464B-84F6-CF2E1E4AD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Global Procurement</a:t>
            </a:r>
          </a:p>
        </p:txBody>
      </p:sp>
    </p:spTree>
    <p:extLst>
      <p:ext uri="{BB962C8B-B14F-4D97-AF65-F5344CB8AC3E}">
        <p14:creationId xmlns:p14="http://schemas.microsoft.com/office/powerpoint/2010/main" val="4283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Wabash">
  <a:themeElements>
    <a:clrScheme name="Wabash 2">
      <a:dk1>
        <a:srgbClr val="222222"/>
      </a:dk1>
      <a:lt1>
        <a:srgbClr val="FFFFFF"/>
      </a:lt1>
      <a:dk2>
        <a:srgbClr val="CACBCA"/>
      </a:dk2>
      <a:lt2>
        <a:srgbClr val="002F5E"/>
      </a:lt2>
      <a:accent1>
        <a:srgbClr val="227EFC"/>
      </a:accent1>
      <a:accent2>
        <a:srgbClr val="EFD648"/>
      </a:accent2>
      <a:accent3>
        <a:srgbClr val="8A8D90"/>
      </a:accent3>
      <a:accent4>
        <a:srgbClr val="0948BE"/>
      </a:accent4>
      <a:accent5>
        <a:srgbClr val="212121"/>
      </a:accent5>
      <a:accent6>
        <a:srgbClr val="C9CBC9"/>
      </a:accent6>
      <a:hlink>
        <a:srgbClr val="0949BE"/>
      </a:hlink>
      <a:folHlink>
        <a:srgbClr val="21212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12700">
          <a:solidFill>
            <a:schemeClr val="accent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WabashTruck_PresoTMP_Nov2021_01" id="{CF7D673F-C54F-C74C-82C7-358B3D9780FD}" vid="{9B1CA355-E4C7-CA4A-A86D-310A7B227C7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2832</TotalTime>
  <Words>1266</Words>
  <Application>Microsoft Office PowerPoint</Application>
  <PresentationFormat>Widescreen</PresentationFormat>
  <Paragraphs>277</Paragraphs>
  <Slides>22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Wabash</vt:lpstr>
      <vt:lpstr>Purdue University | Wabash Managing Supply Chain Disruption GSCMI Supply Chain Conference     Richard J. Mansilla VP, Global Procurement </vt:lpstr>
      <vt:lpstr>Wabash at a Glance (NYSE: WNC)</vt:lpstr>
      <vt:lpstr>Wabash Brand History</vt:lpstr>
      <vt:lpstr>Wabash Brand History</vt:lpstr>
      <vt:lpstr>Strategic Shift in Brand Strategy</vt:lpstr>
      <vt:lpstr>Industry Leader, Serving First to Final Mile</vt:lpstr>
      <vt:lpstr>Customer Segments </vt:lpstr>
      <vt:lpstr>Wabash 2022: Who We Are and What We Do</vt:lpstr>
      <vt:lpstr>Global Procurement</vt:lpstr>
      <vt:lpstr>Wabash Global Procurement</vt:lpstr>
      <vt:lpstr>Wabash Global Procurement</vt:lpstr>
      <vt:lpstr>Wabash Global Procurement</vt:lpstr>
      <vt:lpstr>Supply Chain Constraints</vt:lpstr>
      <vt:lpstr>Global Procurement Focus</vt:lpstr>
      <vt:lpstr>Global Procurement Direction</vt:lpstr>
      <vt:lpstr>Global Category Strategies</vt:lpstr>
      <vt:lpstr>Sourcing Strategy</vt:lpstr>
      <vt:lpstr>Nearshoring Strategy</vt:lpstr>
      <vt:lpstr>Digital Transformation</vt:lpstr>
      <vt:lpstr>Corporate Responsibility – Stakeholders and Value</vt:lpstr>
      <vt:lpstr>Wabash Sustainability</vt:lpstr>
      <vt:lpstr>What Wabash Global Procurement Offers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Company’s Most Valuable Asset</dc:title>
  <dc:creator>Buckingham, Justin</dc:creator>
  <cp:lastModifiedBy>Roetker, Anna Marie</cp:lastModifiedBy>
  <cp:revision>35</cp:revision>
  <dcterms:created xsi:type="dcterms:W3CDTF">2022-02-07T21:41:42Z</dcterms:created>
  <dcterms:modified xsi:type="dcterms:W3CDTF">2022-02-15T16:23:57Z</dcterms:modified>
</cp:coreProperties>
</file>