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3" r:id="rId5"/>
    <p:sldId id="274" r:id="rId6"/>
    <p:sldId id="270" r:id="rId7"/>
    <p:sldId id="265" r:id="rId8"/>
    <p:sldId id="264" r:id="rId9"/>
    <p:sldId id="266" r:id="rId10"/>
    <p:sldId id="267" r:id="rId11"/>
    <p:sldId id="259" r:id="rId12"/>
    <p:sldId id="271" r:id="rId13"/>
    <p:sldId id="268" r:id="rId14"/>
    <p:sldId id="269" r:id="rId15"/>
    <p:sldId id="275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26" autoAdjust="0"/>
  </p:normalViewPr>
  <p:slideViewPr>
    <p:cSldViewPr snapToGrid="0">
      <p:cViewPr varScale="1">
        <p:scale>
          <a:sx n="105" d="100"/>
          <a:sy n="105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iyer\AppData\Local\Microsoft\Windows\INetCache\Content.Outlook\OTDWEC5R\US%20Imports%20Monthwis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33410971700483E-2"/>
          <c:y val="9.2337633822183365E-2"/>
          <c:w val="0.93016658902829952"/>
          <c:h val="0.86443716038313512"/>
        </c:manualLayout>
      </c:layout>
      <c:lineChart>
        <c:grouping val="standard"/>
        <c:varyColors val="0"/>
        <c:ser>
          <c:idx val="5"/>
          <c:order val="0"/>
          <c:tx>
            <c:v>2019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Graph!$B$62:$B$73</c:f>
              <c:numCache>
                <c:formatCode>General</c:formatCode>
                <c:ptCount val="12"/>
                <c:pt idx="0">
                  <c:v>2648288.96</c:v>
                </c:pt>
                <c:pt idx="1">
                  <c:v>2331177.77</c:v>
                </c:pt>
                <c:pt idx="2">
                  <c:v>2317613.11</c:v>
                </c:pt>
                <c:pt idx="3">
                  <c:v>2586957.0099999998</c:v>
                </c:pt>
                <c:pt idx="4">
                  <c:v>2677366.61</c:v>
                </c:pt>
                <c:pt idx="5">
                  <c:v>2446059.11</c:v>
                </c:pt>
                <c:pt idx="6">
                  <c:v>2772433.35</c:v>
                </c:pt>
                <c:pt idx="7">
                  <c:v>2735085.35</c:v>
                </c:pt>
                <c:pt idx="8">
                  <c:v>2535859.6</c:v>
                </c:pt>
                <c:pt idx="9">
                  <c:v>2623771.08</c:v>
                </c:pt>
                <c:pt idx="10">
                  <c:v>2405610.5299999998</c:v>
                </c:pt>
                <c:pt idx="11">
                  <c:v>2367132.0099999998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B0A-4069-B95D-1B8D9085087D}"/>
            </c:ext>
          </c:extLst>
        </c:ser>
        <c:ser>
          <c:idx val="6"/>
          <c:order val="1"/>
          <c:tx>
            <c:v>2020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val>
            <c:numRef>
              <c:f>Graph!$B$74:$B$85</c:f>
              <c:numCache>
                <c:formatCode>General</c:formatCode>
                <c:ptCount val="12"/>
                <c:pt idx="0">
                  <c:v>2503983.81</c:v>
                </c:pt>
                <c:pt idx="1">
                  <c:v>2144735.7200000002</c:v>
                </c:pt>
                <c:pt idx="2">
                  <c:v>2085449.38</c:v>
                </c:pt>
                <c:pt idx="3">
                  <c:v>2355156.61</c:v>
                </c:pt>
                <c:pt idx="4">
                  <c:v>2143823.2799999998</c:v>
                </c:pt>
                <c:pt idx="5">
                  <c:v>2261721.83</c:v>
                </c:pt>
                <c:pt idx="6">
                  <c:v>2646258.64</c:v>
                </c:pt>
                <c:pt idx="7">
                  <c:v>2832098.53</c:v>
                </c:pt>
                <c:pt idx="8">
                  <c:v>2925079.05</c:v>
                </c:pt>
                <c:pt idx="9">
                  <c:v>2156913.0099999998</c:v>
                </c:pt>
                <c:pt idx="10">
                  <c:v>2707955.85</c:v>
                </c:pt>
                <c:pt idx="11">
                  <c:v>3091269.97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B0A-4069-B95D-1B8D9085087D}"/>
            </c:ext>
          </c:extLst>
        </c:ser>
        <c:ser>
          <c:idx val="7"/>
          <c:order val="2"/>
          <c:tx>
            <c:v>2021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Graph!$B$86:$B$97</c:f>
              <c:numCache>
                <c:formatCode>General</c:formatCode>
                <c:ptCount val="12"/>
                <c:pt idx="0">
                  <c:v>2925523.43</c:v>
                </c:pt>
                <c:pt idx="1">
                  <c:v>2721395.04</c:v>
                </c:pt>
                <c:pt idx="2">
                  <c:v>3109868.42</c:v>
                </c:pt>
                <c:pt idx="3">
                  <c:v>3125818.35</c:v>
                </c:pt>
                <c:pt idx="4">
                  <c:v>3046313.22</c:v>
                </c:pt>
                <c:pt idx="5">
                  <c:v>2970581.5</c:v>
                </c:pt>
                <c:pt idx="6">
                  <c:v>3011307.4</c:v>
                </c:pt>
                <c:pt idx="7">
                  <c:v>2909366.8</c:v>
                </c:pt>
                <c:pt idx="8">
                  <c:v>2978404.77</c:v>
                </c:pt>
                <c:pt idx="9">
                  <c:v>2948299.13</c:v>
                </c:pt>
                <c:pt idx="10">
                  <c:v>3002283.77</c:v>
                </c:pt>
                <c:pt idx="11">
                  <c:v>2879326.11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B0A-4069-B95D-1B8D90850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7047296"/>
        <c:axId val="1136951200"/>
      </c:lineChart>
      <c:catAx>
        <c:axId val="113704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6951200"/>
        <c:crosses val="autoZero"/>
        <c:auto val="1"/>
        <c:lblAlgn val="ctr"/>
        <c:lblOffset val="100"/>
        <c:noMultiLvlLbl val="0"/>
      </c:catAx>
      <c:valAx>
        <c:axId val="1136951200"/>
        <c:scaling>
          <c:orientation val="minMax"/>
          <c:min val="1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04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98939098840339"/>
          <c:y val="0.86253285589191664"/>
          <c:w val="0.22371195664485749"/>
          <c:h val="8.046144690484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0.30325</cdr:x>
      <cdr:y>0.37511</cdr:y>
    </cdr:from>
    <cdr:to>
      <cdr:x>0.32021</cdr:x>
      <cdr:y>0.47345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59537ABC-7C60-4BCC-ADBB-A7C2B2993B45}"/>
            </a:ext>
          </a:extLst>
        </cdr:cNvPr>
        <cdr:cNvCxnSpPr/>
      </cdr:nvCxnSpPr>
      <cdr:spPr>
        <a:xfrm xmlns:a="http://schemas.openxmlformats.org/drawingml/2006/main" flipH="1">
          <a:off x="3185962" y="2005627"/>
          <a:ext cx="178154" cy="52581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0.32891</cdr:x>
      <cdr:y>0.72547</cdr:y>
    </cdr:from>
    <cdr:to>
      <cdr:x>0.39441</cdr:x>
      <cdr:y>0.77588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C41EF92-AF2B-4423-8EB9-D793C198E0A0}"/>
            </a:ext>
          </a:extLst>
        </cdr:cNvPr>
        <cdr:cNvSpPr txBox="1"/>
      </cdr:nvSpPr>
      <cdr:spPr>
        <a:xfrm xmlns:a="http://schemas.openxmlformats.org/drawingml/2006/main">
          <a:off x="3455469" y="3878981"/>
          <a:ext cx="688206" cy="269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2020</a:t>
          </a:r>
        </a:p>
      </cdr:txBody>
    </cdr:sp>
  </cdr:relSizeAnchor>
  <cdr:relSizeAnchor xmlns:cdr="http://schemas.openxmlformats.org/drawingml/2006/chartDrawing">
    <cdr:from>
      <cdr:x>0.35364</cdr:x>
      <cdr:y>0.62556</cdr:y>
    </cdr:from>
    <cdr:to>
      <cdr:x>0.38067</cdr:x>
      <cdr:y>0.72907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5B89BD43-B339-4002-B578-46255B0B7B6C}"/>
            </a:ext>
          </a:extLst>
        </cdr:cNvPr>
        <cdr:cNvCxnSpPr/>
      </cdr:nvCxnSpPr>
      <cdr:spPr>
        <a:xfrm xmlns:a="http://schemas.openxmlformats.org/drawingml/2006/main" flipV="1">
          <a:off x="3715351" y="3344779"/>
          <a:ext cx="283945" cy="5534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0.44251</cdr:x>
      <cdr:y>0.82898</cdr:y>
    </cdr:from>
    <cdr:to>
      <cdr:x>0.52955</cdr:x>
      <cdr:y>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616B54F8-3F10-42B1-BEF3-2E28FD007DA1}"/>
            </a:ext>
          </a:extLst>
        </cdr:cNvPr>
        <cdr:cNvSpPr txBox="1"/>
      </cdr:nvSpPr>
      <cdr:spPr>
        <a:xfrm xmlns:a="http://schemas.openxmlformats.org/drawingml/2006/main">
          <a:off x="4649002" y="513026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34FA4-27BB-433A-8E8C-09CB3BA16200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A82EC-E62C-4368-A59F-6D4E3A55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5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051B-4214-4D8C-A00C-F4BFCE32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74831-197D-49B7-9E81-0661021FD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E1402-687D-4C77-9F54-B7AE3FDB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9B2E-3AA5-44F6-A999-C94AC9BD3CB8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8B9B5-857C-4B3F-A821-05DDC425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9BD6-7D1E-426A-ACAF-FBED3E70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3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D567-61CC-494B-BB3B-8EC6D44F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69E97-C6FC-4922-AEAF-22127B398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01A65-6BA3-4A98-A7B0-ADF4B2BF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FFBC-E074-442C-97D0-312E1E224DDF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6D44-00E2-4E2F-A251-FA5FC202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1C33D-E2C3-4B78-AE33-2E150637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8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1E77C-C7C4-4740-A660-8A99B69E9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0DFB-D4AE-4924-9F5A-EF25F18C3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7588B-3086-4297-8B0A-03B79329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E2FD-9857-4EED-B0DC-628E33DEC42C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5896-C4F3-46AA-A733-692508FB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96549-A2F0-4FBD-B40D-C39D4C74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3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6D5E-FA49-4741-A242-72E8F5D2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E6C2-3DAA-43AF-A170-366D1C642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2C083-9F0A-4095-B212-3A4E3F75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1673-D63E-45FC-B44A-63F60078C7CD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55778-CC64-466B-9DEB-7D8765FD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827A2-9580-4B05-96AF-E7ACCA5E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8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9B39-6585-41BF-9B7E-D480032F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068BB-9524-4E1F-958E-51005D3B3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F0F8-43D5-49EA-8090-8B5CA923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371D-F153-4B78-9539-F8C2D441E843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BE807-DCAB-4353-A241-1DBAB934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8AF90-3979-423C-B895-9469F4B2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1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DC8E-4208-419C-A4E9-21EFFA36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5EB22-7D40-438E-B2C0-39F0E5EF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45144-026C-402E-922B-DD4C955C1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7E8E6-CF86-4C12-AC7B-80C063ED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13A0-0E36-4AB7-803B-2679F172D684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03249-F3AC-4039-A326-4C1AB874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3C70B-6399-469B-B206-DBA454DD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3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9AB0-707D-43D4-9ADA-3A5CF787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4FEDE-5355-44CC-9C6C-6B3C30979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2E58D-241C-4E03-B544-87BC9740A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7CEBE-B752-4075-A6CD-E6F95031C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B34FC-2184-4C43-B719-CB8C66FC5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A73711-E52B-46F2-BD7C-EE4FA4BD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039-EE01-4FE3-938D-B1786A8FEA00}" type="datetime1">
              <a:rPr lang="en-US" smtClean="0"/>
              <a:t>2/17/22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085D13-0F76-4E93-93DF-6451A76B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E8065-5C4B-4AA8-9EF0-518197E0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8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9E59-B580-4D12-8B8D-058BAE5C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059BB-D7C1-4D37-A112-3A65CB35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DD88-24E0-48D5-A3F4-DD3F1B5B838C}" type="datetime1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DBAD1-F4F4-4B8E-A606-E025FFCE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A2918-5EAD-4A0B-A226-86CDA5E4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3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C7379-A3F5-46CC-8298-D6468F58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9858-FA32-4A33-B972-076C870D8F83}" type="datetime1">
              <a:rPr lang="en-US" smtClean="0"/>
              <a:t>2/17/22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3CF46-2E64-46E3-938F-386353F6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C7DB1-78D3-40ED-BADB-72A5A176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5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913A-D7C5-4A25-A656-4F24BDD4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44CB9-87B6-4B5F-9550-BBF7C2618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9BC4-21DF-4B47-84E5-EAEFAE839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AAA8D-EF3E-457F-9090-BF838128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5AD0-BBFF-4EAE-843A-723AA4F99BCD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BE064-46A5-405C-A8D1-2625EF73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0ADE9-2D87-4FC3-A729-665C7C68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4C8D-01A6-4787-AB7D-4BC5992E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32384-2772-442D-A7E8-B6D9B8574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978D2-B0E3-4573-8A21-D1E6F9961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8F75B-43E3-4F49-996B-6D5D7BA8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2684-B7D5-4633-9628-64ED047B0A9F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E3A1D-BE44-4949-94E7-3DCD5701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FC5CB-D2DD-497B-8343-AA9EC960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7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1C246-8575-4C26-B741-B16F6AE7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05943-27E1-47FF-8A77-AE2EC750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38FC-5D75-4AA5-9E87-9022F11A4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B800-5615-495F-B4D0-BC459D4D2B46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87A60-96FE-46EC-BEBA-2E5EDCE21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48046-CA0D-44BC-889A-3D0BD922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6F635-112F-4173-91C6-5111D984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7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iyer@purdu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iyer@purdue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49C4-97D7-44DF-9CD9-4F62AB432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520" y="579121"/>
            <a:ext cx="9144000" cy="2387600"/>
          </a:xfrm>
        </p:spPr>
        <p:txBody>
          <a:bodyPr/>
          <a:lstStyle/>
          <a:p>
            <a:r>
              <a:rPr lang="en-US" dirty="0"/>
              <a:t>Managing Supply Chain Disruptions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AFABD-F58A-45F0-B795-A784FF8AE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723120" cy="2930842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/>
              <a:t>Ananth V Iyer</a:t>
            </a:r>
          </a:p>
          <a:p>
            <a:r>
              <a:rPr lang="en-US" dirty="0"/>
              <a:t>Susan </a:t>
            </a:r>
            <a:r>
              <a:rPr lang="en-US" dirty="0" err="1"/>
              <a:t>Bulkeley</a:t>
            </a:r>
            <a:r>
              <a:rPr lang="en-US" dirty="0"/>
              <a:t> Butler Chair in Operations Management</a:t>
            </a:r>
          </a:p>
          <a:p>
            <a:r>
              <a:rPr lang="en-US" dirty="0"/>
              <a:t>Department Head, Management and Senior Associate Dean</a:t>
            </a:r>
          </a:p>
          <a:p>
            <a:r>
              <a:rPr lang="en-US" dirty="0"/>
              <a:t>Academic Director, DCMME and GSCMI</a:t>
            </a:r>
          </a:p>
          <a:p>
            <a:r>
              <a:rPr lang="en-US" dirty="0"/>
              <a:t>Krannert School of Management</a:t>
            </a:r>
          </a:p>
          <a:p>
            <a:r>
              <a:rPr lang="en-US" dirty="0"/>
              <a:t>Purdue University</a:t>
            </a:r>
          </a:p>
          <a:p>
            <a:r>
              <a:rPr lang="en-US" dirty="0"/>
              <a:t>West Lafayette, IN 47907</a:t>
            </a:r>
          </a:p>
          <a:p>
            <a:r>
              <a:rPr lang="en-US" dirty="0">
                <a:hlinkClick r:id="rId2"/>
              </a:rPr>
              <a:t>Aiyer@purdue.edu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AB48F-506C-473D-9910-C68F4B64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7E2F-E0CA-4846-9570-767B2247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</a:t>
            </a:r>
            <a:r>
              <a:rPr lang="en-US" dirty="0" err="1"/>
              <a:t>WalMart</a:t>
            </a:r>
            <a:r>
              <a:rPr lang="en-US" dirty="0"/>
              <a:t> do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9D35-B012-4886-86CF-CA2616E3E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Earlier, </a:t>
            </a:r>
            <a:r>
              <a:rPr lang="en-US" dirty="0" err="1"/>
              <a:t>WalMart</a:t>
            </a:r>
            <a:r>
              <a:rPr lang="en-US" dirty="0"/>
              <a:t> cargo split across many different ships </a:t>
            </a:r>
          </a:p>
          <a:p>
            <a:r>
              <a:rPr lang="en-US" dirty="0"/>
              <a:t>This means that rerouting to a different port not feasible</a:t>
            </a:r>
          </a:p>
          <a:p>
            <a:r>
              <a:rPr lang="en-US" dirty="0"/>
              <a:t>Charter own vessels to carry cargo</a:t>
            </a:r>
          </a:p>
          <a:p>
            <a:r>
              <a:rPr lang="en-US" dirty="0"/>
              <a:t>Smaller sized vessels, accommodated by many different ports</a:t>
            </a:r>
          </a:p>
          <a:p>
            <a:r>
              <a:rPr lang="en-US" dirty="0"/>
              <a:t>Use Seattle port instead of LA, Long Beach</a:t>
            </a:r>
          </a:p>
          <a:p>
            <a:r>
              <a:rPr lang="en-US" dirty="0"/>
              <a:t>Divert to the port with the least delays</a:t>
            </a:r>
          </a:p>
          <a:p>
            <a:r>
              <a:rPr lang="en-US" dirty="0"/>
              <a:t>Pay greater trucking costs but low overall costs</a:t>
            </a:r>
          </a:p>
          <a:p>
            <a:r>
              <a:rPr lang="en-US" dirty="0" err="1"/>
              <a:t>WalMart</a:t>
            </a:r>
            <a:r>
              <a:rPr lang="en-US" dirty="0"/>
              <a:t> claimed to have 11% higher inventory at the start of December 2021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34CF8-1FFF-40AC-AAA0-DF0F9572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B1CC-6174-450C-AE49-CE892FB8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Chips for automobiles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C78CC-9DD9-4DE9-B75B-C135EE7B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4" y="1463040"/>
            <a:ext cx="10559716" cy="4713923"/>
          </a:xfrm>
        </p:spPr>
        <p:txBody>
          <a:bodyPr>
            <a:normAutofit/>
          </a:bodyPr>
          <a:lstStyle/>
          <a:p>
            <a:r>
              <a:rPr lang="en-US" dirty="0"/>
              <a:t>Usually chip inventory at 40 days, decreased to 5 days</a:t>
            </a:r>
          </a:p>
          <a:p>
            <a:r>
              <a:rPr lang="en-US" dirty="0"/>
              <a:t>Ford, GM had to curtail production</a:t>
            </a:r>
          </a:p>
          <a:p>
            <a:r>
              <a:rPr lang="en-US" dirty="0"/>
              <a:t>Prices of cars on the lot increased, profits increased for automakers</a:t>
            </a:r>
          </a:p>
          <a:p>
            <a:r>
              <a:rPr lang="en-US" dirty="0"/>
              <a:t>Toyota carried 6 months of chip inventory – minimal impact in 2020</a:t>
            </a:r>
          </a:p>
          <a:p>
            <a:r>
              <a:rPr lang="en-US" dirty="0"/>
              <a:t>Chip manufacturers claim auto manufacturers used older generation chips, not current generation</a:t>
            </a:r>
          </a:p>
          <a:p>
            <a:r>
              <a:rPr lang="en-US" dirty="0"/>
              <a:t>Ford, BMW now plan to work directly with chip manufacturers </a:t>
            </a:r>
          </a:p>
          <a:p>
            <a:r>
              <a:rPr lang="en-US" dirty="0"/>
              <a:t>Intel plant in Ohio </a:t>
            </a:r>
          </a:p>
          <a:p>
            <a:r>
              <a:rPr lang="en-US" dirty="0"/>
              <a:t>What did Tesla do to ship 82% more cars in 2021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DEB30-279C-462F-B084-BC037710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3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CA4E-1F77-4ACF-A19E-98F2BC9C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4632A-EB84-4A3D-9428-74B949712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More vertically integrated than other automakers</a:t>
            </a:r>
          </a:p>
          <a:p>
            <a:r>
              <a:rPr lang="en-US" dirty="0"/>
              <a:t>Tesla controls the entire design </a:t>
            </a:r>
          </a:p>
          <a:p>
            <a:r>
              <a:rPr lang="en-US" dirty="0"/>
              <a:t>Greater hardware software integration – shift boundary as needed</a:t>
            </a:r>
          </a:p>
          <a:p>
            <a:r>
              <a:rPr lang="en-US" dirty="0"/>
              <a:t>Use current generation chips </a:t>
            </a:r>
          </a:p>
          <a:p>
            <a:r>
              <a:rPr lang="en-US" dirty="0"/>
              <a:t>Managed to reconfigure existing chips to maximize output and postpone some functionality</a:t>
            </a:r>
          </a:p>
          <a:p>
            <a:r>
              <a:rPr lang="en-US" dirty="0"/>
              <a:t>Greater use of automation for production</a:t>
            </a:r>
          </a:p>
          <a:p>
            <a:r>
              <a:rPr lang="en-US" dirty="0"/>
              <a:t>Shipped 82% more product in 2021 than 2020</a:t>
            </a:r>
          </a:p>
          <a:p>
            <a:r>
              <a:rPr lang="en-US" dirty="0"/>
              <a:t>Tesla Fremont plant is now the most productive auto plant in the world, ahead of Toyota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DE77E-DF94-46F1-B321-9C544C95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7480-FDF0-4BD7-8F3F-D994F81F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Grocery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D847B-AC16-45EC-81BF-A6F4C3D7F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Historically, 80 to 120 days of finished goods inventory in the supply chain</a:t>
            </a:r>
          </a:p>
          <a:p>
            <a:r>
              <a:rPr lang="en-US" dirty="0"/>
              <a:t>However, pandemic caused shift in product volumes from commercial to retail</a:t>
            </a:r>
          </a:p>
          <a:p>
            <a:r>
              <a:rPr lang="en-US" dirty="0"/>
              <a:t>Difficult to shift production sizes, volumes, distribution </a:t>
            </a:r>
          </a:p>
          <a:p>
            <a:r>
              <a:rPr lang="en-US" dirty="0"/>
              <a:t>Products - Toilet paper, paper towels, disinfectant, pasta ...</a:t>
            </a:r>
          </a:p>
          <a:p>
            <a:r>
              <a:rPr lang="en-US" dirty="0"/>
              <a:t>Result - Shift to basics using an 80/20 rule</a:t>
            </a:r>
          </a:p>
          <a:p>
            <a:r>
              <a:rPr lang="en-US" dirty="0"/>
              <a:t>Decrease in variety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 ... The virus also created variability in retail staff, warehousing staff, drivers etc.</a:t>
            </a:r>
          </a:p>
          <a:p>
            <a:r>
              <a:rPr lang="en-US" dirty="0"/>
              <a:t>So customers had to be flexible to get their demands satisfied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66866-E060-44A3-9DF9-E8DE55FE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7049C-63F9-42EC-9B40-D7562315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to manage disruption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76178-3AD2-4630-85D7-477EF442E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Capacity, Inventory, Lead time – how are they used ?</a:t>
            </a:r>
          </a:p>
          <a:p>
            <a:r>
              <a:rPr lang="en-US" dirty="0"/>
              <a:t>People, process, products, technology – Smart TP3 </a:t>
            </a:r>
          </a:p>
          <a:p>
            <a:r>
              <a:rPr lang="en-US" dirty="0"/>
              <a:t>Cross training, people capability for flexible deployment</a:t>
            </a:r>
          </a:p>
          <a:p>
            <a:r>
              <a:rPr lang="en-US" dirty="0"/>
              <a:t>VSMI - plan operations to minimize exposure by ensuring distancing</a:t>
            </a:r>
          </a:p>
          <a:p>
            <a:r>
              <a:rPr lang="en-US" dirty="0"/>
              <a:t>Technology – remote forklifts, AR glasses, sensors, </a:t>
            </a:r>
            <a:r>
              <a:rPr lang="en-US" dirty="0" err="1"/>
              <a:t>cobots</a:t>
            </a:r>
            <a:endParaRPr lang="en-US" dirty="0"/>
          </a:p>
          <a:p>
            <a:r>
              <a:rPr lang="en-US" dirty="0"/>
              <a:t>Exploring capacity in the supply chain (can </a:t>
            </a:r>
            <a:r>
              <a:rPr lang="en-US" dirty="0" err="1"/>
              <a:t>adhoc</a:t>
            </a:r>
            <a:r>
              <a:rPr lang="en-US" dirty="0"/>
              <a:t> supply chains enable supply?)</a:t>
            </a:r>
          </a:p>
          <a:p>
            <a:r>
              <a:rPr lang="en-US" dirty="0"/>
              <a:t>Supply Chain Awareness – what are the possible options across the supply base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88CE2-A008-460D-9959-8CFBF40C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50A4-3B2D-4521-83E5-EE31AF9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A0700-AF3A-4B23-808C-86AB4DEA8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Reshoring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Nearshoring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Regionalization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F12BF-7810-4CFD-A2CC-202D6F30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470C1C-5F70-4FF7-9E65-BAE96A5A7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FA0DE6-EAA0-402B-890F-448B62B9E0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Ananth Iyer</a:t>
            </a:r>
          </a:p>
          <a:p>
            <a:r>
              <a:rPr lang="en-US" dirty="0">
                <a:hlinkClick r:id="rId2"/>
              </a:rPr>
              <a:t>Aiyer@purdue.edu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BF5600-F770-4576-B99E-7EE1524D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0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ED7B-A177-42EB-9560-3F17E374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ACA6-6B64-43DC-92F8-D19AD063F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Managing Supply Chain Disruptions – issues and ideas</a:t>
            </a:r>
          </a:p>
          <a:p>
            <a:r>
              <a:rPr lang="en-US" dirty="0"/>
              <a:t>Supply Chains, reasons for disruptions </a:t>
            </a:r>
          </a:p>
          <a:p>
            <a:r>
              <a:rPr lang="en-US" dirty="0"/>
              <a:t>How are we connected to the world</a:t>
            </a:r>
          </a:p>
          <a:p>
            <a:r>
              <a:rPr lang="en-US" dirty="0"/>
              <a:t>Suez Canal – how long, impact </a:t>
            </a:r>
          </a:p>
          <a:p>
            <a:r>
              <a:rPr lang="en-US" dirty="0"/>
              <a:t>Ports and backups</a:t>
            </a:r>
          </a:p>
          <a:p>
            <a:r>
              <a:rPr lang="en-US" dirty="0"/>
              <a:t>Chips and the auto industry</a:t>
            </a:r>
          </a:p>
          <a:p>
            <a:r>
              <a:rPr lang="en-US" dirty="0"/>
              <a:t>Grocery supply chains</a:t>
            </a:r>
          </a:p>
          <a:p>
            <a:r>
              <a:rPr lang="en-US" dirty="0"/>
              <a:t>FedEx, Tesla, Toyota, </a:t>
            </a:r>
            <a:r>
              <a:rPr lang="en-US" dirty="0" err="1"/>
              <a:t>WalMart</a:t>
            </a:r>
            <a:endParaRPr lang="en-US" dirty="0"/>
          </a:p>
          <a:p>
            <a:r>
              <a:rPr lang="en-US" dirty="0"/>
              <a:t>Ideas to manage supply chain disruption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457D7-9E5C-48D3-93A6-F4B678D6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360D-0D77-4D00-B491-1BCFB36F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and bottlenecks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A37A0-EA48-4FA6-BFCE-79124A80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390" y="1387676"/>
            <a:ext cx="10515600" cy="4351338"/>
          </a:xfrm>
        </p:spPr>
        <p:txBody>
          <a:bodyPr/>
          <a:lstStyle/>
          <a:p>
            <a:r>
              <a:rPr lang="en-US" dirty="0"/>
              <a:t>Upstream – Supply</a:t>
            </a:r>
          </a:p>
          <a:p>
            <a:r>
              <a:rPr lang="en-US" dirty="0"/>
              <a:t>Downstream – Demand</a:t>
            </a:r>
          </a:p>
          <a:p>
            <a:r>
              <a:rPr lang="en-US" dirty="0"/>
              <a:t>Processing Entity – Retail, Manufacturing, Distribution…..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D3A19C-90AF-431F-B460-B72A8DA0A4E1}"/>
              </a:ext>
            </a:extLst>
          </p:cNvPr>
          <p:cNvSpPr/>
          <p:nvPr/>
        </p:nvSpPr>
        <p:spPr>
          <a:xfrm>
            <a:off x="1183907" y="4254366"/>
            <a:ext cx="1376413" cy="9721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Supply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37BC3B-FBA3-44A2-8F24-56B718C75DBF}"/>
              </a:ext>
            </a:extLst>
          </p:cNvPr>
          <p:cNvSpPr/>
          <p:nvPr/>
        </p:nvSpPr>
        <p:spPr>
          <a:xfrm>
            <a:off x="4363453" y="4254366"/>
            <a:ext cx="1661962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Processing Entity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667534-952B-4A46-ADF3-15414C9E011B}"/>
              </a:ext>
            </a:extLst>
          </p:cNvPr>
          <p:cNvSpPr/>
          <p:nvPr/>
        </p:nvSpPr>
        <p:spPr>
          <a:xfrm>
            <a:off x="7775207" y="4300085"/>
            <a:ext cx="1469858" cy="825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Demand</a:t>
            </a:r>
          </a:p>
        </p:txBody>
      </p:sp>
      <p:sp>
        <p:nvSpPr>
          <p:cNvPr id="7" name="Arrow: Right 6" descr="Decorative image">
            <a:extLst>
              <a:ext uri="{FF2B5EF4-FFF2-40B4-BE49-F238E27FC236}">
                <a16:creationId xmlns:a16="http://schemas.microsoft.com/office/drawing/2014/main" id="{79B083BC-D577-4515-A94C-C2AD2FD94C43}"/>
              </a:ext>
            </a:extLst>
          </p:cNvPr>
          <p:cNvSpPr/>
          <p:nvPr/>
        </p:nvSpPr>
        <p:spPr>
          <a:xfrm>
            <a:off x="6001352" y="4709158"/>
            <a:ext cx="1767840" cy="48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 descr="Decorative image">
            <a:extLst>
              <a:ext uri="{FF2B5EF4-FFF2-40B4-BE49-F238E27FC236}">
                <a16:creationId xmlns:a16="http://schemas.microsoft.com/office/drawing/2014/main" id="{5F4FBF5E-BEDF-46B5-B1DE-4A9E8BBD5347}"/>
              </a:ext>
            </a:extLst>
          </p:cNvPr>
          <p:cNvSpPr/>
          <p:nvPr/>
        </p:nvSpPr>
        <p:spPr>
          <a:xfrm>
            <a:off x="2560320" y="4711566"/>
            <a:ext cx="17678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A9F201-B6DC-411B-A10C-56168678B1C9}"/>
              </a:ext>
            </a:extLst>
          </p:cNvPr>
          <p:cNvSpPr txBox="1"/>
          <p:nvPr/>
        </p:nvSpPr>
        <p:spPr>
          <a:xfrm>
            <a:off x="2338938" y="5399911"/>
            <a:ext cx="2571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Disruption Reasons:</a:t>
            </a:r>
          </a:p>
          <a:p>
            <a:r>
              <a:rPr lang="en-US" dirty="0"/>
              <a:t>Demand Increase</a:t>
            </a:r>
          </a:p>
          <a:p>
            <a:r>
              <a:rPr lang="en-US" dirty="0"/>
              <a:t>Supply Decrease</a:t>
            </a:r>
          </a:p>
          <a:p>
            <a:r>
              <a:rPr lang="en-US" dirty="0"/>
              <a:t>Processing Rate Decrease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9CC8BD-F3CC-4022-B1C5-17C461E6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B1A3-85DC-4600-9825-F9874297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Suez Canal </a:t>
            </a:r>
          </a:p>
        </p:txBody>
      </p:sp>
      <p:pic>
        <p:nvPicPr>
          <p:cNvPr id="4" name="Content Placeholder 3" descr="Suez Canal image">
            <a:extLst>
              <a:ext uri="{FF2B5EF4-FFF2-40B4-BE49-F238E27FC236}">
                <a16:creationId xmlns:a16="http://schemas.microsoft.com/office/drawing/2014/main" id="{36A4A9F3-EF6B-47CC-86C5-E78FD909C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646" y="1828800"/>
            <a:ext cx="11145847" cy="44516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A3236-159F-4868-984D-D72137D0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9A08-227F-42F8-84D1-B4FDBC70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Suez Canal blockage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E17B-0326-48A1-B11F-3474B225C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Suez Canal: 120 mile canal, some regions 300 feet wide</a:t>
            </a:r>
          </a:p>
          <a:p>
            <a:r>
              <a:rPr lang="en-US" dirty="0"/>
              <a:t>Ever Given had 20,000 containers</a:t>
            </a:r>
          </a:p>
          <a:p>
            <a:r>
              <a:rPr lang="en-US" dirty="0"/>
              <a:t>19,000 ships crossed the Canal in 2020, 39 ships daily (maximum 106 ships)</a:t>
            </a:r>
          </a:p>
          <a:p>
            <a:r>
              <a:rPr lang="en-US" dirty="0"/>
              <a:t>13% of global maritime trade and 10% seaborne oil shipments</a:t>
            </a:r>
          </a:p>
          <a:p>
            <a:r>
              <a:rPr lang="en-US" dirty="0"/>
              <a:t>Bottleneck lasted 6 days ending March 29 2021 – no traffic during that period</a:t>
            </a:r>
          </a:p>
          <a:p>
            <a:r>
              <a:rPr lang="en-US" dirty="0"/>
              <a:t>360 ships waiting to cross at the end of the blockage</a:t>
            </a:r>
          </a:p>
          <a:p>
            <a:r>
              <a:rPr lang="en-US" dirty="0"/>
              <a:t>Additional 3 days to clear backlog at the Canal…….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79091-9EAC-49A9-A286-648B6CCA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2B5A-AB63-49E0-9759-7A96763C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34" y="81181"/>
            <a:ext cx="10952747" cy="1088290"/>
          </a:xfrm>
        </p:spPr>
        <p:txBody>
          <a:bodyPr>
            <a:normAutofit fontScale="90000"/>
          </a:bodyPr>
          <a:lstStyle/>
          <a:p>
            <a:r>
              <a:rPr lang="en-US" dirty="0"/>
              <a:t>US: Imported TEUs each month from 2019 to 2021</a:t>
            </a:r>
          </a:p>
        </p:txBody>
      </p:sp>
      <p:graphicFrame>
        <p:nvGraphicFramePr>
          <p:cNvPr id="4" name="Chart 3" descr="Chart: US Imported TEUs each month from 2019 to 2022&#10;" title="TUus Imported vs. Month">
            <a:extLst>
              <a:ext uri="{FF2B5EF4-FFF2-40B4-BE49-F238E27FC236}">
                <a16:creationId xmlns:a16="http://schemas.microsoft.com/office/drawing/2014/main" id="{E0DEB4EF-0385-4392-8B1E-42D90021A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992652"/>
              </p:ext>
            </p:extLst>
          </p:nvPr>
        </p:nvGraphicFramePr>
        <p:xfrm>
          <a:off x="745871" y="981777"/>
          <a:ext cx="10505974" cy="53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E9E279-E5A3-46CB-982D-716B5896178B}"/>
              </a:ext>
            </a:extLst>
          </p:cNvPr>
          <p:cNvSpPr txBox="1"/>
          <p:nvPr/>
        </p:nvSpPr>
        <p:spPr>
          <a:xfrm>
            <a:off x="1886551" y="141491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</p:txBody>
      </p:sp>
      <p:cxnSp>
        <p:nvCxnSpPr>
          <p:cNvPr id="7" name="Straight Arrow Connector 6" descr="Decorative image">
            <a:extLst>
              <a:ext uri="{FF2B5EF4-FFF2-40B4-BE49-F238E27FC236}">
                <a16:creationId xmlns:a16="http://schemas.microsoft.com/office/drawing/2014/main" id="{95A3E4D1-972C-478F-9F68-D96CA767101F}"/>
              </a:ext>
            </a:extLst>
          </p:cNvPr>
          <p:cNvCxnSpPr>
            <a:cxnSpLocks/>
          </p:cNvCxnSpPr>
          <p:nvPr/>
        </p:nvCxnSpPr>
        <p:spPr>
          <a:xfrm>
            <a:off x="2160614" y="1784247"/>
            <a:ext cx="774834" cy="726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726DE77-A7F0-45BE-9484-18881D50F006}"/>
              </a:ext>
            </a:extLst>
          </p:cNvPr>
          <p:cNvSpPr txBox="1"/>
          <p:nvPr/>
        </p:nvSpPr>
        <p:spPr>
          <a:xfrm>
            <a:off x="3845291" y="26180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68240-0D5E-47FB-A783-16802AB65882}"/>
              </a:ext>
            </a:extLst>
          </p:cNvPr>
          <p:cNvSpPr txBox="1"/>
          <p:nvPr/>
        </p:nvSpPr>
        <p:spPr>
          <a:xfrm>
            <a:off x="4827069" y="6488668"/>
            <a:ext cx="82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45CD2-BEC1-42BC-8E06-919D1E0903F3}"/>
              </a:ext>
            </a:extLst>
          </p:cNvPr>
          <p:cNvSpPr txBox="1"/>
          <p:nvPr/>
        </p:nvSpPr>
        <p:spPr>
          <a:xfrm rot="16200000">
            <a:off x="-129940" y="3564374"/>
            <a:ext cx="157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TEUs imported</a:t>
            </a:r>
          </a:p>
        </p:txBody>
      </p:sp>
      <p:graphicFrame>
        <p:nvGraphicFramePr>
          <p:cNvPr id="13" name="Table 12" descr="Table: Year and corresponding TEUs in millions&#10;">
            <a:extLst>
              <a:ext uri="{FF2B5EF4-FFF2-40B4-BE49-F238E27FC236}">
                <a16:creationId xmlns:a16="http://schemas.microsoft.com/office/drawing/2014/main" id="{6F261084-DB0A-429D-A25A-70C464EB3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718526"/>
              </p:ext>
            </p:extLst>
          </p:nvPr>
        </p:nvGraphicFramePr>
        <p:xfrm>
          <a:off x="6723247" y="3841382"/>
          <a:ext cx="2026118" cy="184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913">
                  <a:extLst>
                    <a:ext uri="{9D8B030D-6E8A-4147-A177-3AD203B41FA5}">
                      <a16:colId xmlns:a16="http://schemas.microsoft.com/office/drawing/2014/main" val="2738500602"/>
                    </a:ext>
                  </a:extLst>
                </a:gridCol>
                <a:gridCol w="1117205">
                  <a:extLst>
                    <a:ext uri="{9D8B030D-6E8A-4147-A177-3AD203B41FA5}">
                      <a16:colId xmlns:a16="http://schemas.microsoft.com/office/drawing/2014/main" val="2465814744"/>
                    </a:ext>
                  </a:extLst>
                </a:gridCol>
              </a:tblGrid>
              <a:tr h="628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Year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TEUs in millions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991815261"/>
                  </a:ext>
                </a:extLst>
              </a:tr>
              <a:tr h="31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2019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30.45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821957071"/>
                  </a:ext>
                </a:extLst>
              </a:tr>
              <a:tr h="31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2020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29.85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775499738"/>
                  </a:ext>
                </a:extLst>
              </a:tr>
              <a:tr h="31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2021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35.63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600959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64C21-11C0-4472-A068-3C9E43A0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91651-FBEB-441B-A86B-9BB381FF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85C-5966-4857-A7F3-2B02C85FF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Los Angeles Port</a:t>
            </a:r>
          </a:p>
          <a:p>
            <a:r>
              <a:rPr lang="en-US" dirty="0"/>
              <a:t>6 ships Nov 2020 to over 70 waiting by Nov 2021</a:t>
            </a:r>
          </a:p>
          <a:p>
            <a:r>
              <a:rPr lang="en-US" dirty="0"/>
              <a:t>Wait of 18 days to unload from 1 day a year earlier</a:t>
            </a:r>
          </a:p>
          <a:p>
            <a:r>
              <a:rPr lang="en-US" dirty="0"/>
              <a:t>Containers on dock waiting over 5 days increased from 5% to over 30%</a:t>
            </a:r>
          </a:p>
          <a:p>
            <a:r>
              <a:rPr lang="en-US" dirty="0"/>
              <a:t>Empty return containers exported from 60 to 80%</a:t>
            </a:r>
          </a:p>
          <a:p>
            <a:r>
              <a:rPr lang="en-US" dirty="0"/>
              <a:t>China to west coast per TEU, $2k to $10k, rates increased by a factor of 5</a:t>
            </a:r>
          </a:p>
          <a:p>
            <a:r>
              <a:rPr lang="en-US" dirty="0"/>
              <a:t>Transit time from China to Los Angeles, 25 days to over 60 days</a:t>
            </a:r>
          </a:p>
          <a:p>
            <a:r>
              <a:rPr lang="en-US" dirty="0"/>
              <a:t>Volume of total US imports - 29 million 2019 to 35 million 2021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CA519-D8EB-41F8-9DF5-92B21CD8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907D-8652-4237-AA9B-CB253A5C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60826-1095-4FCE-9913-58FF9A2A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Growth from 30 to 35 million TEUs from 2020 to 2021 (and from 2019)</a:t>
            </a:r>
          </a:p>
          <a:p>
            <a:r>
              <a:rPr lang="en-US" dirty="0"/>
              <a:t>Capacity issues in terms of unloading</a:t>
            </a:r>
          </a:p>
          <a:p>
            <a:r>
              <a:rPr lang="en-US" dirty="0"/>
              <a:t>Shutdowns in Vietnam </a:t>
            </a:r>
          </a:p>
          <a:p>
            <a:r>
              <a:rPr lang="en-US" dirty="0"/>
              <a:t>Turnaround times in China ports</a:t>
            </a:r>
          </a:p>
          <a:p>
            <a:r>
              <a:rPr lang="en-US" dirty="0"/>
              <a:t>Shortage of trucks to unload at US ports</a:t>
            </a:r>
          </a:p>
          <a:p>
            <a:r>
              <a:rPr lang="en-US" dirty="0"/>
              <a:t>Delays in unloading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result ? Disruptions, unless managed appropriately…..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7FAF9-99E6-4ABC-BD7A-24E4BD0A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3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485E-F6E5-472C-9900-738CCD27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FedEx Logistics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A6F8C-7E32-49E6-8371-61A0749B2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FedEx logistics started using empty containers from the port of </a:t>
            </a:r>
            <a:r>
              <a:rPr lang="en-US" dirty="0" err="1"/>
              <a:t>Humen</a:t>
            </a:r>
            <a:r>
              <a:rPr lang="en-US" dirty="0"/>
              <a:t> in China to the port of Hueneme (100 miles from Los Angeles port)</a:t>
            </a:r>
          </a:p>
          <a:p>
            <a:r>
              <a:rPr lang="en-US" dirty="0"/>
              <a:t>Port Hueneme is a US Navy Terminal</a:t>
            </a:r>
          </a:p>
          <a:p>
            <a:r>
              <a:rPr lang="en-US" dirty="0"/>
              <a:t>300 units 53 ft containers per sailing</a:t>
            </a:r>
          </a:p>
          <a:p>
            <a:r>
              <a:rPr lang="en-US" dirty="0"/>
              <a:t>48 hour ship unloading at Port Hueneme</a:t>
            </a:r>
          </a:p>
          <a:p>
            <a:r>
              <a:rPr lang="en-US" dirty="0"/>
              <a:t>Solution – alternate ports, higher rate per trip but lower total logistics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58291-7D87-4FB3-BC55-5933B30A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F635-112F-4173-91C6-5111D98441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1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896</Words>
  <Application>Microsoft Macintosh PowerPoint</Application>
  <PresentationFormat>Widescreen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Managing Supply Chain Disruptions </vt:lpstr>
      <vt:lpstr>Agenda</vt:lpstr>
      <vt:lpstr>Supply Chain and bottlenecks </vt:lpstr>
      <vt:lpstr>Suez Canal </vt:lpstr>
      <vt:lpstr>Suez Canal blockage</vt:lpstr>
      <vt:lpstr>US: Imported TEUs each month from 2019 to 2021</vt:lpstr>
      <vt:lpstr>Some Data </vt:lpstr>
      <vt:lpstr>Containers in 2021</vt:lpstr>
      <vt:lpstr>What did FedEx Logistics do?</vt:lpstr>
      <vt:lpstr>What did WalMart do ?</vt:lpstr>
      <vt:lpstr>Chips for automobiles</vt:lpstr>
      <vt:lpstr>Tesla</vt:lpstr>
      <vt:lpstr>Grocery </vt:lpstr>
      <vt:lpstr>Ideas to manage disruption</vt:lpstr>
      <vt:lpstr>Ideas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Supply Chain Disruptions</dc:title>
  <dc:creator>Iyer, Ananth V</dc:creator>
  <cp:lastModifiedBy>Roetker, Anna Marie</cp:lastModifiedBy>
  <cp:revision>26</cp:revision>
  <dcterms:created xsi:type="dcterms:W3CDTF">2022-02-14T13:44:55Z</dcterms:created>
  <dcterms:modified xsi:type="dcterms:W3CDTF">2022-02-17T15:11:55Z</dcterms:modified>
</cp:coreProperties>
</file>